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08"/>
  </p:notesMasterIdLst>
  <p:sldIdLst>
    <p:sldId id="462" r:id="rId3"/>
    <p:sldId id="311" r:id="rId4"/>
    <p:sldId id="312" r:id="rId5"/>
    <p:sldId id="304" r:id="rId6"/>
    <p:sldId id="361" r:id="rId7"/>
    <p:sldId id="463" r:id="rId8"/>
    <p:sldId id="305" r:id="rId9"/>
    <p:sldId id="363" r:id="rId10"/>
    <p:sldId id="362" r:id="rId11"/>
    <p:sldId id="364" r:id="rId12"/>
    <p:sldId id="366" r:id="rId13"/>
    <p:sldId id="367" r:id="rId14"/>
    <p:sldId id="368" r:id="rId15"/>
    <p:sldId id="464" r:id="rId16"/>
    <p:sldId id="465" r:id="rId17"/>
    <p:sldId id="466" r:id="rId18"/>
    <p:sldId id="470" r:id="rId19"/>
    <p:sldId id="467" r:id="rId20"/>
    <p:sldId id="468" r:id="rId21"/>
    <p:sldId id="471" r:id="rId22"/>
    <p:sldId id="472" r:id="rId23"/>
    <p:sldId id="506" r:id="rId24"/>
    <p:sldId id="373" r:id="rId25"/>
    <p:sldId id="374" r:id="rId26"/>
    <p:sldId id="376" r:id="rId27"/>
    <p:sldId id="443" r:id="rId28"/>
    <p:sldId id="473" r:id="rId29"/>
    <p:sldId id="377" r:id="rId30"/>
    <p:sldId id="378" r:id="rId31"/>
    <p:sldId id="444" r:id="rId32"/>
    <p:sldId id="474" r:id="rId33"/>
    <p:sldId id="445" r:id="rId34"/>
    <p:sldId id="446" r:id="rId35"/>
    <p:sldId id="447" r:id="rId36"/>
    <p:sldId id="475" r:id="rId37"/>
    <p:sldId id="379" r:id="rId38"/>
    <p:sldId id="449" r:id="rId39"/>
    <p:sldId id="382" r:id="rId40"/>
    <p:sldId id="476" r:id="rId41"/>
    <p:sldId id="383" r:id="rId42"/>
    <p:sldId id="477" r:id="rId43"/>
    <p:sldId id="380" r:id="rId44"/>
    <p:sldId id="478" r:id="rId45"/>
    <p:sldId id="479" r:id="rId46"/>
    <p:sldId id="384" r:id="rId47"/>
    <p:sldId id="385" r:id="rId48"/>
    <p:sldId id="386" r:id="rId49"/>
    <p:sldId id="480" r:id="rId50"/>
    <p:sldId id="387" r:id="rId51"/>
    <p:sldId id="388" r:id="rId52"/>
    <p:sldId id="390" r:id="rId53"/>
    <p:sldId id="391" r:id="rId54"/>
    <p:sldId id="397" r:id="rId55"/>
    <p:sldId id="398" r:id="rId56"/>
    <p:sldId id="485" r:id="rId57"/>
    <p:sldId id="481" r:id="rId58"/>
    <p:sldId id="482" r:id="rId59"/>
    <p:sldId id="483" r:id="rId60"/>
    <p:sldId id="484" r:id="rId61"/>
    <p:sldId id="486" r:id="rId62"/>
    <p:sldId id="450" r:id="rId63"/>
    <p:sldId id="487" r:id="rId64"/>
    <p:sldId id="488" r:id="rId65"/>
    <p:sldId id="489" r:id="rId66"/>
    <p:sldId id="402" r:id="rId67"/>
    <p:sldId id="403" r:id="rId68"/>
    <p:sldId id="404" r:id="rId69"/>
    <p:sldId id="405" r:id="rId70"/>
    <p:sldId id="406" r:id="rId71"/>
    <p:sldId id="453" r:id="rId72"/>
    <p:sldId id="505" r:id="rId73"/>
    <p:sldId id="410" r:id="rId74"/>
    <p:sldId id="490" r:id="rId75"/>
    <p:sldId id="411" r:id="rId76"/>
    <p:sldId id="454" r:id="rId77"/>
    <p:sldId id="451" r:id="rId78"/>
    <p:sldId id="412" r:id="rId79"/>
    <p:sldId id="455" r:id="rId80"/>
    <p:sldId id="492" r:id="rId81"/>
    <p:sldId id="491" r:id="rId82"/>
    <p:sldId id="415" r:id="rId83"/>
    <p:sldId id="416" r:id="rId84"/>
    <p:sldId id="493" r:id="rId85"/>
    <p:sldId id="417" r:id="rId86"/>
    <p:sldId id="494" r:id="rId87"/>
    <p:sldId id="495" r:id="rId88"/>
    <p:sldId id="418" r:id="rId89"/>
    <p:sldId id="496" r:id="rId90"/>
    <p:sldId id="421" r:id="rId91"/>
    <p:sldId id="430" r:id="rId92"/>
    <p:sldId id="504" r:id="rId93"/>
    <p:sldId id="437" r:id="rId94"/>
    <p:sldId id="497" r:id="rId95"/>
    <p:sldId id="438" r:id="rId96"/>
    <p:sldId id="439" r:id="rId97"/>
    <p:sldId id="440" r:id="rId98"/>
    <p:sldId id="498" r:id="rId99"/>
    <p:sldId id="441" r:id="rId100"/>
    <p:sldId id="457" r:id="rId101"/>
    <p:sldId id="503" r:id="rId102"/>
    <p:sldId id="499" r:id="rId103"/>
    <p:sldId id="500" r:id="rId104"/>
    <p:sldId id="501" r:id="rId105"/>
    <p:sldId id="502" r:id="rId106"/>
    <p:sldId id="286" r:id="rId107"/>
  </p:sldIdLst>
  <p:sldSz cx="12192000" cy="6858000"/>
  <p:notesSz cx="6858000" cy="9144000"/>
  <p:custDataLst>
    <p:tags r:id="rId109"/>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7ED2"/>
    <a:srgbClr val="DF0914"/>
    <a:srgbClr val="1843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21" autoAdjust="0"/>
    <p:restoredTop sz="94660"/>
  </p:normalViewPr>
  <p:slideViewPr>
    <p:cSldViewPr snapToGrid="0">
      <p:cViewPr varScale="1">
        <p:scale>
          <a:sx n="112" d="100"/>
          <a:sy n="112" d="100"/>
        </p:scale>
        <p:origin x="114" y="3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theme" Target="theme/theme1.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tableStyles" Target="tableStyle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notesMaster" Target="notesMasters/notesMaster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ags" Target="tags/tag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presProps" Target="pres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F1815A2B-714C-4AA9-886D-EBE9E40C0FFD}" type="datetimeFigureOut">
              <a:rPr lang="zh-CN" altLang="en-US"/>
              <a:pPr>
                <a:defRPr/>
              </a:pPr>
              <a:t>2023/2/26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等线"/>
                <a:ea typeface="等线"/>
                <a:cs typeface="等线"/>
              </a:defRPr>
            </a:lvl1pPr>
          </a:lstStyle>
          <a:p>
            <a:pPr>
              <a:defRPr/>
            </a:pPr>
            <a:fld id="{FA164502-F204-4AD9-90E6-645B9C511FEE}" type="slidenum">
              <a:rPr lang="zh-CN" altLang="en-US"/>
              <a:pPr>
                <a:defRPr/>
              </a:pPr>
              <a:t>‹#›</a:t>
            </a:fld>
            <a:endParaRPr lang="zh-CN" altLang="en-US"/>
          </a:p>
        </p:txBody>
      </p:sp>
    </p:spTree>
    <p:extLst>
      <p:ext uri="{BB962C8B-B14F-4D97-AF65-F5344CB8AC3E}">
        <p14:creationId xmlns:p14="http://schemas.microsoft.com/office/powerpoint/2010/main" val="29811342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等线"/>
      </a:defRPr>
    </a:lvl1pPr>
    <a:lvl2pPr marL="457200" algn="l" rtl="0" eaLnBrk="0" fontAlgn="base" hangingPunct="0">
      <a:spcBef>
        <a:spcPct val="30000"/>
      </a:spcBef>
      <a:spcAft>
        <a:spcPct val="0"/>
      </a:spcAft>
      <a:defRPr sz="1200" kern="1200">
        <a:solidFill>
          <a:schemeClr val="tx1"/>
        </a:solidFill>
        <a:latin typeface="+mn-lt"/>
        <a:ea typeface="+mn-ea"/>
        <a:cs typeface="等线"/>
      </a:defRPr>
    </a:lvl2pPr>
    <a:lvl3pPr marL="914400" algn="l" rtl="0" eaLnBrk="0" fontAlgn="base" hangingPunct="0">
      <a:spcBef>
        <a:spcPct val="30000"/>
      </a:spcBef>
      <a:spcAft>
        <a:spcPct val="0"/>
      </a:spcAft>
      <a:defRPr sz="1200" kern="1200">
        <a:solidFill>
          <a:schemeClr val="tx1"/>
        </a:solidFill>
        <a:latin typeface="+mn-lt"/>
        <a:ea typeface="+mn-ea"/>
        <a:cs typeface="等线"/>
      </a:defRPr>
    </a:lvl3pPr>
    <a:lvl4pPr marL="1371600" algn="l" rtl="0" eaLnBrk="0" fontAlgn="base" hangingPunct="0">
      <a:spcBef>
        <a:spcPct val="30000"/>
      </a:spcBef>
      <a:spcAft>
        <a:spcPct val="0"/>
      </a:spcAft>
      <a:defRPr sz="1200" kern="1200">
        <a:solidFill>
          <a:schemeClr val="tx1"/>
        </a:solidFill>
        <a:latin typeface="+mn-lt"/>
        <a:ea typeface="+mn-ea"/>
        <a:cs typeface="等线"/>
      </a:defRPr>
    </a:lvl4pPr>
    <a:lvl5pPr marL="1828800" algn="l" rtl="0" eaLnBrk="0" fontAlgn="base" hangingPunct="0">
      <a:spcBef>
        <a:spcPct val="30000"/>
      </a:spcBef>
      <a:spcAft>
        <a:spcPct val="0"/>
      </a:spcAft>
      <a:defRPr sz="1200" kern="1200">
        <a:solidFill>
          <a:schemeClr val="tx1"/>
        </a:solidFill>
        <a:latin typeface="+mn-lt"/>
        <a:ea typeface="+mn-ea"/>
        <a:cs typeface="等线"/>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07985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52D7148D-F473-460C-AEAC-D25CD8264CF0}" type="slidenum">
              <a:rPr lang="zh-CN" altLang="en-US" smtClean="0">
                <a:solidFill>
                  <a:srgbClr val="000000"/>
                </a:solidFill>
                <a:latin typeface="等线"/>
                <a:ea typeface="等线"/>
              </a:rPr>
              <a:pPr/>
              <a:t>12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266153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8526216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9595076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650107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7151610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326605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8518082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22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869627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52D7148D-F473-460C-AEAC-D25CD8264CF0}" type="slidenum">
              <a:rPr lang="zh-CN" altLang="en-US" smtClean="0">
                <a:solidFill>
                  <a:srgbClr val="000000"/>
                </a:solidFill>
                <a:latin typeface="等线"/>
                <a:ea typeface="等线"/>
              </a:rPr>
              <a:pPr/>
              <a:t>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2661537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52D7148D-F473-460C-AEAC-D25CD8264CF0}" type="slidenum">
              <a:rPr lang="zh-CN" altLang="en-US" smtClean="0">
                <a:solidFill>
                  <a:srgbClr val="000000"/>
                </a:solidFill>
                <a:latin typeface="等线"/>
                <a:ea typeface="等线"/>
              </a:rPr>
              <a:pPr/>
              <a:t>23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2661537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52D7148D-F473-460C-AEAC-D25CD8264CF0}" type="slidenum">
              <a:rPr lang="zh-CN" altLang="en-US" smtClean="0">
                <a:solidFill>
                  <a:srgbClr val="000000"/>
                </a:solidFill>
                <a:latin typeface="等线"/>
                <a:ea typeface="等线"/>
              </a:rPr>
              <a:pPr/>
              <a:t>24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266153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25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28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29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4583772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7336018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36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37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38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39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8248599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40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41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806925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9465226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49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50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51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52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53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54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56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960257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57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812771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783872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58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6131683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59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9939657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116856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7867245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64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122256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65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66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67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68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69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71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95464311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7990384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79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49094143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335165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424755294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85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90032020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86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82397565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87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88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52776135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89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90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91</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000752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9</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92</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93</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97427399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94</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95</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96</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97</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9481087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C6AD2FE-4ED8-4532-8100-5221A87BD2D0}" type="slidenum">
              <a:rPr lang="zh-CN" altLang="en-US" smtClean="0">
                <a:solidFill>
                  <a:srgbClr val="000000"/>
                </a:solidFill>
                <a:latin typeface="等线"/>
                <a:ea typeface="等线"/>
              </a:rPr>
              <a:pPr/>
              <a:t>98</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319864547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2E9DBC-A757-49C5-94D4-509E7F59E0BD}" type="slidenum">
              <a:rPr lang="zh-CN" altLang="en-US" smtClean="0">
                <a:solidFill>
                  <a:srgbClr val="000000"/>
                </a:solidFill>
                <a:latin typeface="等线"/>
                <a:ea typeface="等线"/>
              </a:rPr>
              <a:pPr/>
              <a:t>100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122022743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2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16D1062-559F-4856-AD08-FDA88A595B60}" type="slidenum">
              <a:rPr lang="zh-CN" altLang="en-US" smtClean="0">
                <a:latin typeface="等线"/>
                <a:ea typeface="等线"/>
              </a:rPr>
              <a:pPr/>
              <a:t>105</a:t>
            </a:fld>
            <a:endParaRPr lang="zh-CN" altLang="en-US">
              <a:latin typeface="等线"/>
              <a:ea typeface="等线"/>
            </a:endParaRPr>
          </a:p>
        </p:txBody>
      </p:sp>
    </p:spTree>
    <p:extLst>
      <p:ext uri="{BB962C8B-B14F-4D97-AF65-F5344CB8AC3E}">
        <p14:creationId xmlns:p14="http://schemas.microsoft.com/office/powerpoint/2010/main" val="20586059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D38033-5C81-4C79-8532-14087ADF51F9}" type="slidenum">
              <a:rPr lang="zh-CN" altLang="en-US" smtClean="0">
                <a:solidFill>
                  <a:srgbClr val="000000"/>
                </a:solidFill>
                <a:latin typeface="等线"/>
                <a:ea typeface="等线"/>
              </a:rPr>
              <a:pPr/>
              <a:t>10</a:t>
            </a:fld>
            <a:endParaRPr lang="zh-CN" altLang="en-US">
              <a:solidFill>
                <a:srgbClr val="000000"/>
              </a:solidFill>
              <a:latin typeface="等线"/>
              <a:ea typeface="等线"/>
            </a:endParaRPr>
          </a:p>
        </p:txBody>
      </p:sp>
    </p:spTree>
    <p:extLst>
      <p:ext uri="{BB962C8B-B14F-4D97-AF65-F5344CB8AC3E}">
        <p14:creationId xmlns:p14="http://schemas.microsoft.com/office/powerpoint/2010/main" val="25277145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BC5F5F6F-DCC1-4127-A90F-BA4678989F45}" type="datetimeFigureOut">
              <a:rPr lang="zh-CN" altLang="en-US"/>
              <a:pPr>
                <a:defRPr/>
              </a:pPr>
              <a:t>2023/2/26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3C3F2EA-AF00-4205-AB34-CF420599D0B0}" type="slidenum">
              <a:rPr lang="zh-CN" altLang="en-US"/>
              <a:pPr>
                <a:defRPr/>
              </a:pPr>
              <a:t>‹#›</a:t>
            </a:fld>
            <a:endParaRPr lang="zh-CN" altLang="en-US"/>
          </a:p>
        </p:txBody>
      </p:sp>
    </p:spTree>
    <p:extLst>
      <p:ext uri="{BB962C8B-B14F-4D97-AF65-F5344CB8AC3E}">
        <p14:creationId xmlns:p14="http://schemas.microsoft.com/office/powerpoint/2010/main" val="1367010744"/>
      </p:ext>
    </p:extLst>
  </p:cSld>
  <p:clrMapOvr>
    <a:masterClrMapping/>
  </p:clrMapOvr>
  <p:transition spd="slow" advClick="0" advTm="2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1150162-F0ED-46F3-9758-FF4DC9756434}" type="datetimeFigureOut">
              <a:rPr lang="zh-CN" altLang="en-US"/>
              <a:pPr>
                <a:defRPr/>
              </a:pPr>
              <a:t>2023/2/26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C03629D-E78B-4BDF-A342-78827E83D39F}" type="slidenum">
              <a:rPr lang="zh-CN" altLang="en-US"/>
              <a:pPr>
                <a:defRPr/>
              </a:pPr>
              <a:t>‹#›</a:t>
            </a:fld>
            <a:endParaRPr lang="zh-CN" altLang="en-US"/>
          </a:p>
        </p:txBody>
      </p:sp>
    </p:spTree>
    <p:extLst>
      <p:ext uri="{BB962C8B-B14F-4D97-AF65-F5344CB8AC3E}">
        <p14:creationId xmlns:p14="http://schemas.microsoft.com/office/powerpoint/2010/main" val="3343419822"/>
      </p:ext>
    </p:extLst>
  </p:cSld>
  <p:clrMapOvr>
    <a:masterClrMapping/>
  </p:clrMapOvr>
  <p:transition spd="slow" advClick="0" advTm="2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28DD4D09-D0C6-4A4E-9FF8-6FE4300F154C}" type="datetimeFigureOut">
              <a:rPr lang="zh-CN" altLang="en-US"/>
              <a:pPr>
                <a:defRPr/>
              </a:pPr>
              <a:t>2023/2/26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C3E971C-8E0B-40BE-BCB2-307DEF7E1188}" type="slidenum">
              <a:rPr lang="zh-CN" altLang="en-US"/>
              <a:pPr>
                <a:defRPr/>
              </a:pPr>
              <a:t>‹#›</a:t>
            </a:fld>
            <a:endParaRPr lang="zh-CN" altLang="en-US"/>
          </a:p>
        </p:txBody>
      </p:sp>
    </p:spTree>
    <p:extLst>
      <p:ext uri="{BB962C8B-B14F-4D97-AF65-F5344CB8AC3E}">
        <p14:creationId xmlns:p14="http://schemas.microsoft.com/office/powerpoint/2010/main" val="78298070"/>
      </p:ext>
    </p:extLst>
  </p:cSld>
  <p:clrMapOvr>
    <a:masterClrMapping/>
  </p:clrMapOvr>
  <p:transition spd="slow" advClick="0" advTm="200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p:txBody>
          <a:bodyPr/>
          <a:lstStyle>
            <a:lvl1pPr eaLnBrk="0" fontAlgn="auto" hangingPunct="0">
              <a:spcBef>
                <a:spcPts val="0"/>
              </a:spcBef>
              <a:spcAft>
                <a:spcPts val="0"/>
              </a:spcAft>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gn="l" eaLnBrk="0" fontAlgn="auto" hangingPunct="0">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eaLnBrk="0" hangingPunct="0">
              <a:defRPr>
                <a:latin typeface="Calibri" panose="020F0502020204030204" pitchFamily="34" charset="0"/>
              </a:defRPr>
            </a:lvl1pPr>
          </a:lstStyle>
          <a:p>
            <a:pPr>
              <a:defRPr/>
            </a:pPr>
            <a:fld id="{0E85244E-FC7A-43C6-B225-058160887663}" type="slidenum">
              <a:rPr lang="en-US" altLang="zh-CN"/>
              <a:pPr>
                <a:defRPr/>
              </a:pPr>
              <a:t>‹#›</a:t>
            </a:fld>
            <a:endParaRPr lang="en-US" altLang="zh-CN"/>
          </a:p>
        </p:txBody>
      </p:sp>
    </p:spTree>
    <p:extLst>
      <p:ext uri="{BB962C8B-B14F-4D97-AF65-F5344CB8AC3E}">
        <p14:creationId xmlns:p14="http://schemas.microsoft.com/office/powerpoint/2010/main" val="4123768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图片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5"/>
          <p:cNvSpPr>
            <a:spLocks noChangeShapeType="1"/>
          </p:cNvSpPr>
          <p:nvPr/>
        </p:nvSpPr>
        <p:spPr bwMode="auto">
          <a:xfrm>
            <a:off x="1390650" y="1125538"/>
            <a:ext cx="9144000" cy="0"/>
          </a:xfrm>
          <a:prstGeom prst="line">
            <a:avLst/>
          </a:prstGeom>
          <a:noFill/>
          <a:ln w="22225">
            <a:solidFill>
              <a:schemeClr val="fo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 name="标题 1"/>
          <p:cNvSpPr>
            <a:spLocks noGrp="1"/>
          </p:cNvSpPr>
          <p:nvPr>
            <p:ph type="title"/>
          </p:nvPr>
        </p:nvSpPr>
        <p:spPr/>
        <p:txBody>
          <a:bodyPr/>
          <a:lstStyle>
            <a:lvl1pPr>
              <a:defRPr sz="2800">
                <a:latin typeface="黑体" pitchFamily="49" charset="-122"/>
                <a:ea typeface="黑体" pitchFamily="49"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marL="342900" indent="-342900">
              <a:buFont typeface="Wingdings" pitchFamily="2" charset="2"/>
              <a:buChar char="Ø"/>
              <a:defRPr sz="2400"/>
            </a:lvl1pPr>
            <a:lvl2pPr>
              <a:defRPr sz="2200"/>
            </a:lvl2pPr>
            <a:lvl3pPr>
              <a:defRPr sz="2000"/>
            </a:lvl3pPr>
            <a:lvl4pPr>
              <a:defRPr sz="18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6" name="Rectangle 4"/>
          <p:cNvSpPr>
            <a:spLocks noGrp="1" noChangeArrowheads="1"/>
          </p:cNvSpPr>
          <p:nvPr>
            <p:ph type="dt" sz="half" idx="10"/>
          </p:nvPr>
        </p:nvSpPr>
        <p:spPr/>
        <p:txBody>
          <a:bodyPr/>
          <a:lstStyle>
            <a:lvl1pPr eaLnBrk="0" fontAlgn="auto" hangingPunct="0">
              <a:spcBef>
                <a:spcPts val="0"/>
              </a:spcBef>
              <a:spcAft>
                <a:spcPts val="0"/>
              </a:spcAft>
              <a:defRPr/>
            </a:lvl1pPr>
          </a:lstStyle>
          <a:p>
            <a:pPr>
              <a:defRPr/>
            </a:pPr>
            <a:endParaRPr lang="en-US" altLang="zh-CN"/>
          </a:p>
        </p:txBody>
      </p:sp>
      <p:sp>
        <p:nvSpPr>
          <p:cNvPr id="7" name="Rectangle 5"/>
          <p:cNvSpPr>
            <a:spLocks noGrp="1" noChangeArrowheads="1"/>
          </p:cNvSpPr>
          <p:nvPr>
            <p:ph type="ftr" sz="quarter" idx="11"/>
          </p:nvPr>
        </p:nvSpPr>
        <p:spPr/>
        <p:txBody>
          <a:bodyPr/>
          <a:lstStyle>
            <a:lvl1pPr algn="l" eaLnBrk="0" fontAlgn="auto" hangingPunct="0">
              <a:spcBef>
                <a:spcPts val="0"/>
              </a:spcBef>
              <a:spcAft>
                <a:spcPts val="0"/>
              </a:spcAft>
              <a:defRPr/>
            </a:lvl1pPr>
          </a:lstStyle>
          <a:p>
            <a:pPr>
              <a:defRPr/>
            </a:pPr>
            <a:endParaRPr lang="en-US" altLang="zh-CN"/>
          </a:p>
        </p:txBody>
      </p:sp>
      <p:sp>
        <p:nvSpPr>
          <p:cNvPr id="8" name="Rectangle 6"/>
          <p:cNvSpPr>
            <a:spLocks noGrp="1" noChangeArrowheads="1"/>
          </p:cNvSpPr>
          <p:nvPr>
            <p:ph type="sldNum" sz="quarter" idx="12"/>
          </p:nvPr>
        </p:nvSpPr>
        <p:spPr/>
        <p:txBody>
          <a:bodyPr/>
          <a:lstStyle>
            <a:lvl1pPr eaLnBrk="0" hangingPunct="0">
              <a:defRPr>
                <a:latin typeface="Calibri" panose="020F0502020204030204" pitchFamily="34" charset="0"/>
              </a:defRPr>
            </a:lvl1pPr>
          </a:lstStyle>
          <a:p>
            <a:pPr>
              <a:defRPr/>
            </a:pPr>
            <a:fld id="{E89D80D1-3630-40FA-8E07-55008E8A7BD9}" type="slidenum">
              <a:rPr lang="en-US" altLang="zh-CN"/>
              <a:pPr>
                <a:defRPr/>
              </a:pPr>
              <a:t>‹#›</a:t>
            </a:fld>
            <a:endParaRPr lang="en-US" altLang="zh-CN"/>
          </a:p>
        </p:txBody>
      </p:sp>
    </p:spTree>
    <p:extLst>
      <p:ext uri="{BB962C8B-B14F-4D97-AF65-F5344CB8AC3E}">
        <p14:creationId xmlns:p14="http://schemas.microsoft.com/office/powerpoint/2010/main" val="34255838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eaLnBrk="0" hangingPunct="0">
              <a:defRPr/>
            </a:lvl1pPr>
          </a:lstStyle>
          <a:p>
            <a:pPr>
              <a:defRPr/>
            </a:pPr>
            <a:endParaRPr lang="en-US" altLang="zh-CN"/>
          </a:p>
        </p:txBody>
      </p:sp>
      <p:sp>
        <p:nvSpPr>
          <p:cNvPr id="4" name="日期占位符 3"/>
          <p:cNvSpPr>
            <a:spLocks noGrp="1"/>
          </p:cNvSpPr>
          <p:nvPr>
            <p:ph type="dt" sz="half" idx="11"/>
          </p:nvPr>
        </p:nvSpPr>
        <p:spPr/>
        <p:txBody>
          <a:bodyPr/>
          <a:lstStyle>
            <a:lvl1pPr eaLnBrk="0" hangingPunct="0">
              <a:defRPr/>
            </a:lvl1pPr>
          </a:lstStyle>
          <a:p>
            <a:pPr>
              <a:defRPr/>
            </a:pPr>
            <a:endParaRPr lang="en-US" altLang="zh-CN"/>
          </a:p>
        </p:txBody>
      </p:sp>
      <p:sp>
        <p:nvSpPr>
          <p:cNvPr id="5" name="页脚占位符 4"/>
          <p:cNvSpPr>
            <a:spLocks noGrp="1"/>
          </p:cNvSpPr>
          <p:nvPr>
            <p:ph type="ftr" sz="quarter" idx="12"/>
          </p:nvPr>
        </p:nvSpPr>
        <p:spPr/>
        <p:txBody>
          <a:bodyPr/>
          <a:lstStyle>
            <a:lvl1pPr eaLnBrk="0" hangingPunct="0">
              <a:defRPr/>
            </a:lvl1pPr>
          </a:lstStyle>
          <a:p>
            <a:pPr>
              <a:defRPr/>
            </a:pPr>
            <a:endParaRPr lang="en-US" altLang="zh-CN"/>
          </a:p>
        </p:txBody>
      </p:sp>
      <p:sp>
        <p:nvSpPr>
          <p:cNvPr id="6" name="页脚占位符 5"/>
          <p:cNvSpPr>
            <a:spLocks noGrp="1"/>
          </p:cNvSpPr>
          <p:nvPr>
            <p:ph type="ftr" sz="quarter" idx="13"/>
          </p:nvPr>
        </p:nvSpPr>
        <p:spPr/>
        <p:txBody>
          <a:bodyPr/>
          <a:lstStyle>
            <a:lvl1pPr eaLnBrk="0" hangingPunct="0">
              <a:defRPr/>
            </a:lvl1pPr>
          </a:lstStyle>
          <a:p>
            <a:pPr>
              <a:defRPr/>
            </a:pPr>
            <a:endParaRPr lang="en-US" altLang="zh-CN"/>
          </a:p>
        </p:txBody>
      </p:sp>
      <p:sp>
        <p:nvSpPr>
          <p:cNvPr id="7" name="灯片编号占位符 6"/>
          <p:cNvSpPr>
            <a:spLocks noGrp="1"/>
          </p:cNvSpPr>
          <p:nvPr>
            <p:ph type="sldNum" sz="quarter" idx="14"/>
          </p:nvPr>
        </p:nvSpPr>
        <p:spPr/>
        <p:txBody>
          <a:bodyPr/>
          <a:lstStyle>
            <a:lvl1pPr eaLnBrk="0" hangingPunct="0">
              <a:defRPr>
                <a:latin typeface="Calibri" panose="020F0502020204030204" pitchFamily="34" charset="0"/>
              </a:defRPr>
            </a:lvl1pPr>
          </a:lstStyle>
          <a:p>
            <a:pPr>
              <a:defRPr/>
            </a:pPr>
            <a:fld id="{F8345D48-3EAF-42C4-AA82-FF3263197D4E}" type="slidenum">
              <a:rPr lang="en-US" altLang="zh-CN"/>
              <a:pPr>
                <a:defRPr/>
              </a:pPr>
              <a:t>‹#›</a:t>
            </a:fld>
            <a:endParaRPr lang="en-US" altLang="zh-CN"/>
          </a:p>
        </p:txBody>
      </p:sp>
      <p:sp>
        <p:nvSpPr>
          <p:cNvPr id="8" name="灯片编号占位符 7"/>
          <p:cNvSpPr>
            <a:spLocks noGrp="1"/>
          </p:cNvSpPr>
          <p:nvPr>
            <p:ph type="sldNum" sz="quarter" idx="15"/>
          </p:nvPr>
        </p:nvSpPr>
        <p:spPr/>
        <p:txBody>
          <a:bodyPr/>
          <a:lstStyle>
            <a:lvl1pPr eaLnBrk="0" hangingPunct="0">
              <a:defRPr>
                <a:latin typeface="Calibri" panose="020F0502020204030204" pitchFamily="34" charset="0"/>
              </a:defRPr>
            </a:lvl1pPr>
          </a:lstStyle>
          <a:p>
            <a:pPr>
              <a:defRPr/>
            </a:pPr>
            <a:fld id="{3DA30FE4-004D-4E97-B21A-867C7C7B0E19}" type="slidenum">
              <a:rPr lang="en-US" altLang="zh-CN"/>
              <a:pPr>
                <a:defRPr/>
              </a:pPr>
              <a:t>‹#›</a:t>
            </a:fld>
            <a:endParaRPr lang="en-US" altLang="zh-CN"/>
          </a:p>
        </p:txBody>
      </p:sp>
    </p:spTree>
    <p:extLst>
      <p:ext uri="{BB962C8B-B14F-4D97-AF65-F5344CB8AC3E}">
        <p14:creationId xmlns:p14="http://schemas.microsoft.com/office/powerpoint/2010/main" val="33302637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eaLnBrk="0" fontAlgn="auto" hangingPunct="0">
              <a:spcBef>
                <a:spcPts val="0"/>
              </a:spcBef>
              <a:spcAft>
                <a:spcPts val="0"/>
              </a:spcAft>
              <a:defRPr/>
            </a:lvl1pPr>
          </a:lstStyle>
          <a:p>
            <a:pPr>
              <a:defRPr/>
            </a:pPr>
            <a:endParaRPr lang="zh-CN" altLang="en-US"/>
          </a:p>
        </p:txBody>
      </p:sp>
      <p:sp>
        <p:nvSpPr>
          <p:cNvPr id="3" name="页脚占位符 4"/>
          <p:cNvSpPr>
            <a:spLocks noGrp="1"/>
          </p:cNvSpPr>
          <p:nvPr>
            <p:ph type="ftr" sz="quarter" idx="11"/>
          </p:nvPr>
        </p:nvSpPr>
        <p:spPr/>
        <p:txBody>
          <a:bodyPr/>
          <a:lstStyle>
            <a:lvl1pPr eaLnBrk="0" fontAlgn="auto" hangingPunct="0">
              <a:spcBef>
                <a:spcPts val="0"/>
              </a:spcBef>
              <a:spcAft>
                <a:spcPts val="0"/>
              </a:spcAft>
              <a:defRPr/>
            </a:lvl1pPr>
          </a:lstStyle>
          <a:p>
            <a:pPr>
              <a:defRPr/>
            </a:pPr>
            <a:endParaRPr lang="zh-CN" altLang="en-US"/>
          </a:p>
        </p:txBody>
      </p:sp>
      <p:sp>
        <p:nvSpPr>
          <p:cNvPr id="4" name="灯片编号占位符 5"/>
          <p:cNvSpPr>
            <a:spLocks noGrp="1"/>
          </p:cNvSpPr>
          <p:nvPr>
            <p:ph type="sldNum" sz="quarter" idx="12"/>
          </p:nvPr>
        </p:nvSpPr>
        <p:spPr/>
        <p:txBody>
          <a:bodyPr/>
          <a:lstStyle>
            <a:lvl1pPr eaLnBrk="0" hangingPunct="0">
              <a:defRPr>
                <a:latin typeface="Calibri" panose="020F0502020204030204" pitchFamily="34" charset="0"/>
              </a:defRPr>
            </a:lvl1pPr>
          </a:lstStyle>
          <a:p>
            <a:pPr>
              <a:defRPr/>
            </a:pPr>
            <a:fld id="{C37CC233-D452-4941-A5C3-B16A71471950}" type="slidenum">
              <a:rPr lang="zh-CN" altLang="en-US"/>
              <a:pPr>
                <a:defRPr/>
              </a:pPr>
              <a:t>‹#›</a:t>
            </a:fld>
            <a:endParaRPr lang="zh-CN" altLang="en-US"/>
          </a:p>
        </p:txBody>
      </p:sp>
    </p:spTree>
    <p:extLst>
      <p:ext uri="{BB962C8B-B14F-4D97-AF65-F5344CB8AC3E}">
        <p14:creationId xmlns:p14="http://schemas.microsoft.com/office/powerpoint/2010/main" val="2881439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8788293-39CA-4CE9-97E2-244FCC224DE0}" type="datetimeFigureOut">
              <a:rPr lang="zh-CN" altLang="en-US"/>
              <a:pPr>
                <a:defRPr/>
              </a:pPr>
              <a:t>2023/2/26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D3E57C1-2C5D-4FA9-81D0-1CA625347F35}" type="slidenum">
              <a:rPr lang="zh-CN" altLang="en-US"/>
              <a:pPr>
                <a:defRPr/>
              </a:pPr>
              <a:t>‹#›</a:t>
            </a:fld>
            <a:endParaRPr lang="zh-CN" altLang="en-US"/>
          </a:p>
        </p:txBody>
      </p:sp>
    </p:spTree>
    <p:extLst>
      <p:ext uri="{BB962C8B-B14F-4D97-AF65-F5344CB8AC3E}">
        <p14:creationId xmlns:p14="http://schemas.microsoft.com/office/powerpoint/2010/main" val="1315541232"/>
      </p:ext>
    </p:extLst>
  </p:cSld>
  <p:clrMapOvr>
    <a:masterClrMapping/>
  </p:clrMapOvr>
  <p:transition spd="slow" advClick="0" advTm="2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50FB41C-039A-40F9-8C6F-B510E14D3CD5}" type="datetimeFigureOut">
              <a:rPr lang="zh-CN" altLang="en-US"/>
              <a:pPr>
                <a:defRPr/>
              </a:pPr>
              <a:t>2023/2/26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9922F8-6601-4A55-838E-763AC64C2494}" type="slidenum">
              <a:rPr lang="zh-CN" altLang="en-US"/>
              <a:pPr>
                <a:defRPr/>
              </a:pPr>
              <a:t>‹#›</a:t>
            </a:fld>
            <a:endParaRPr lang="zh-CN" altLang="en-US"/>
          </a:p>
        </p:txBody>
      </p:sp>
    </p:spTree>
    <p:extLst>
      <p:ext uri="{BB962C8B-B14F-4D97-AF65-F5344CB8AC3E}">
        <p14:creationId xmlns:p14="http://schemas.microsoft.com/office/powerpoint/2010/main" val="1085755694"/>
      </p:ext>
    </p:extLst>
  </p:cSld>
  <p:clrMapOvr>
    <a:masterClrMapping/>
  </p:clrMapOvr>
  <p:transition spd="slow" advClick="0" advTm="2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08310893-8A0F-43EB-8296-5254349EEDDB}" type="datetimeFigureOut">
              <a:rPr lang="zh-CN" altLang="en-US"/>
              <a:pPr>
                <a:defRPr/>
              </a:pPr>
              <a:t>2023/2/26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48A00F4-4FEA-42CD-95AF-ABBB0F3C1FFD}" type="slidenum">
              <a:rPr lang="zh-CN" altLang="en-US"/>
              <a:pPr>
                <a:defRPr/>
              </a:pPr>
              <a:t>‹#›</a:t>
            </a:fld>
            <a:endParaRPr lang="zh-CN" altLang="en-US"/>
          </a:p>
        </p:txBody>
      </p:sp>
    </p:spTree>
    <p:extLst>
      <p:ext uri="{BB962C8B-B14F-4D97-AF65-F5344CB8AC3E}">
        <p14:creationId xmlns:p14="http://schemas.microsoft.com/office/powerpoint/2010/main" val="893744083"/>
      </p:ext>
    </p:extLst>
  </p:cSld>
  <p:clrMapOvr>
    <a:masterClrMapping/>
  </p:clrMapOvr>
  <p:transition spd="slow" advClick="0" advTm="2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A9F85356-DC9C-4522-B5B2-C62FCEAE0583}" type="datetimeFigureOut">
              <a:rPr lang="zh-CN" altLang="en-US"/>
              <a:pPr>
                <a:defRPr/>
              </a:pPr>
              <a:t>2023/2/26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5CB497D-064F-4724-ACCA-861AB4BE2223}" type="slidenum">
              <a:rPr lang="zh-CN" altLang="en-US"/>
              <a:pPr>
                <a:defRPr/>
              </a:pPr>
              <a:t>‹#›</a:t>
            </a:fld>
            <a:endParaRPr lang="zh-CN" altLang="en-US"/>
          </a:p>
        </p:txBody>
      </p:sp>
    </p:spTree>
    <p:extLst>
      <p:ext uri="{BB962C8B-B14F-4D97-AF65-F5344CB8AC3E}">
        <p14:creationId xmlns:p14="http://schemas.microsoft.com/office/powerpoint/2010/main" val="2231777699"/>
      </p:ext>
    </p:extLst>
  </p:cSld>
  <p:clrMapOvr>
    <a:masterClrMapping/>
  </p:clrMapOvr>
  <p:transition spd="slow" advClick="0" advTm="2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8D0F1BFE-8B51-427E-970C-DAB12A81B29F}" type="datetimeFigureOut">
              <a:rPr lang="zh-CN" altLang="en-US"/>
              <a:pPr>
                <a:defRPr/>
              </a:pPr>
              <a:t>2023/2/26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AD64E94-99C7-4AE3-B449-423126CD0235}" type="slidenum">
              <a:rPr lang="zh-CN" altLang="en-US"/>
              <a:pPr>
                <a:defRPr/>
              </a:pPr>
              <a:t>‹#›</a:t>
            </a:fld>
            <a:endParaRPr lang="zh-CN" altLang="en-US"/>
          </a:p>
        </p:txBody>
      </p:sp>
    </p:spTree>
    <p:extLst>
      <p:ext uri="{BB962C8B-B14F-4D97-AF65-F5344CB8AC3E}">
        <p14:creationId xmlns:p14="http://schemas.microsoft.com/office/powerpoint/2010/main" val="1221570044"/>
      </p:ext>
    </p:extLst>
  </p:cSld>
  <p:clrMapOvr>
    <a:masterClrMapping/>
  </p:clrMapOvr>
  <p:transition spd="slow" advClick="0" advTm="2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4ED06C5-8C23-41F8-9B6C-C9FFCAC56801}" type="datetimeFigureOut">
              <a:rPr lang="zh-CN" altLang="en-US"/>
              <a:pPr>
                <a:defRPr/>
              </a:pPr>
              <a:t>2023/2/26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5827819-87E8-40EB-A48F-D8CCF4C13E38}" type="slidenum">
              <a:rPr lang="zh-CN" altLang="en-US"/>
              <a:pPr>
                <a:defRPr/>
              </a:pPr>
              <a:t>‹#›</a:t>
            </a:fld>
            <a:endParaRPr lang="zh-CN" altLang="en-US"/>
          </a:p>
        </p:txBody>
      </p:sp>
    </p:spTree>
    <p:extLst>
      <p:ext uri="{BB962C8B-B14F-4D97-AF65-F5344CB8AC3E}">
        <p14:creationId xmlns:p14="http://schemas.microsoft.com/office/powerpoint/2010/main" val="1681543427"/>
      </p:ext>
    </p:extLst>
  </p:cSld>
  <p:clrMapOvr>
    <a:masterClrMapping/>
  </p:clrMapOvr>
  <p:transition spd="slow" advClick="0" advTm="2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8DB45AE-5920-4B66-8B1E-ED88EE028D0C}" type="datetimeFigureOut">
              <a:rPr lang="zh-CN" altLang="en-US"/>
              <a:pPr>
                <a:defRPr/>
              </a:pPr>
              <a:t>2023/2/26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FF58D82-D6A6-40E5-8EAD-83C053D6735F}" type="slidenum">
              <a:rPr lang="zh-CN" altLang="en-US"/>
              <a:pPr>
                <a:defRPr/>
              </a:pPr>
              <a:t>‹#›</a:t>
            </a:fld>
            <a:endParaRPr lang="zh-CN" altLang="en-US"/>
          </a:p>
        </p:txBody>
      </p:sp>
    </p:spTree>
    <p:extLst>
      <p:ext uri="{BB962C8B-B14F-4D97-AF65-F5344CB8AC3E}">
        <p14:creationId xmlns:p14="http://schemas.microsoft.com/office/powerpoint/2010/main" val="935015259"/>
      </p:ext>
    </p:extLst>
  </p:cSld>
  <p:clrMapOvr>
    <a:masterClrMapping/>
  </p:clrMapOvr>
  <p:transition spd="slow" advClick="0" advTm="2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38C8052-A2C8-49FE-8DC4-83F3FDA53AA9}" type="datetimeFigureOut">
              <a:rPr lang="zh-CN" altLang="en-US"/>
              <a:pPr>
                <a:defRPr/>
              </a:pPr>
              <a:t>2023/2/26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B9B9E2D-38F3-4A88-8832-CA9FB89D99FE}" type="slidenum">
              <a:rPr lang="zh-CN" altLang="en-US"/>
              <a:pPr>
                <a:defRPr/>
              </a:pPr>
              <a:t>‹#›</a:t>
            </a:fld>
            <a:endParaRPr lang="zh-CN" altLang="en-US"/>
          </a:p>
        </p:txBody>
      </p:sp>
    </p:spTree>
    <p:extLst>
      <p:ext uri="{BB962C8B-B14F-4D97-AF65-F5344CB8AC3E}">
        <p14:creationId xmlns:p14="http://schemas.microsoft.com/office/powerpoint/2010/main" val="4067660588"/>
      </p:ext>
    </p:extLst>
  </p:cSld>
  <p:clrMapOvr>
    <a:masterClrMapping/>
  </p:clrMapOvr>
  <p:transition spd="slow" advClick="0" advTm="2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EA48D5E1-525E-41EF-BBE6-8DA9FF12F082}" type="datetimeFigureOut">
              <a:rPr lang="zh-CN" altLang="en-US"/>
              <a:pPr>
                <a:defRPr/>
              </a:pPr>
              <a:t>2023/2/26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C352A2E5-F62F-4B4F-957D-ACCB2945978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slow" advClick="0" advTm="2000"/>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6959600" y="3500438"/>
            <a:ext cx="5186363" cy="335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2192000"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487488" y="1119188"/>
            <a:ext cx="9142412" cy="2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4"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eaLnBrk="1" hangingPunct="1">
              <a:defRPr sz="1400">
                <a:solidFill>
                  <a:srgbClr val="000000"/>
                </a:solidFill>
                <a:latin typeface="+mn-lt"/>
                <a:ea typeface="+mn-ea"/>
              </a:defRPr>
            </a:lvl1pPr>
          </a:lstStyle>
          <a:p>
            <a:pPr>
              <a:defRPr/>
            </a:pPr>
            <a:endParaRPr lang="en-US" altLang="zh-CN"/>
          </a:p>
        </p:txBody>
      </p:sp>
      <p:sp>
        <p:nvSpPr>
          <p:cNvPr id="3"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1" hangingPunct="1">
              <a:defRPr sz="1400">
                <a:solidFill>
                  <a:srgbClr val="000000"/>
                </a:solidFill>
                <a:latin typeface="+mn-lt"/>
                <a:ea typeface="+mn-ea"/>
              </a:defRPr>
            </a:lvl1pPr>
          </a:lstStyle>
          <a:p>
            <a:pPr>
              <a:defRPr/>
            </a:pPr>
            <a:endParaRPr lang="en-US" altLang="zh-CN"/>
          </a:p>
        </p:txBody>
      </p:sp>
      <p:sp>
        <p:nvSpPr>
          <p:cNvPr id="4" name="Rectangle 5"/>
          <p:cNvSpPr>
            <a:spLocks noGrp="1" noChangeArrowheads="1"/>
          </p:cNvSpPr>
          <p:nvPr>
            <p:ph type="ftr" sz="quarter" idx="3"/>
          </p:nvPr>
        </p:nvSpPr>
        <p:spPr bwMode="auto">
          <a:xfrm>
            <a:off x="4165600" y="6245225"/>
            <a:ext cx="38608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ea typeface="+mn-ea"/>
              </a:defRPr>
            </a:lvl1pPr>
          </a:lstStyle>
          <a:p>
            <a:pPr>
              <a:defRPr/>
            </a:pPr>
            <a:endParaRPr lang="en-US" altLang="zh-CN"/>
          </a:p>
        </p:txBody>
      </p:sp>
      <p:sp>
        <p:nvSpPr>
          <p:cNvPr id="5"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ea typeface="+mn-ea"/>
              </a:defRPr>
            </a:lvl1pPr>
          </a:lstStyle>
          <a:p>
            <a:pPr>
              <a:defRPr/>
            </a:pPr>
            <a:endParaRPr lang="en-US" altLang="zh-CN"/>
          </a:p>
        </p:txBody>
      </p:sp>
      <p:sp>
        <p:nvSpPr>
          <p:cNvPr id="6" name="Rectangle 6"/>
          <p:cNvSpPr>
            <a:spLocks noGrp="1" noChangeArrowheads="1"/>
          </p:cNvSpPr>
          <p:nvPr>
            <p:ph type="sldNum" sz="quarter" idx="4"/>
          </p:nvPr>
        </p:nvSpPr>
        <p:spPr bwMode="auto">
          <a:xfrm>
            <a:off x="8737600" y="6245225"/>
            <a:ext cx="28448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panose="020B0604020202020204" pitchFamily="34" charset="0"/>
              </a:defRPr>
            </a:lvl1pPr>
          </a:lstStyle>
          <a:p>
            <a:pPr>
              <a:defRPr/>
            </a:pPr>
            <a:fld id="{B320A399-369C-4FC0-B204-1BC76E041C5B}" type="slidenum">
              <a:rPr lang="en-US" altLang="zh-CN"/>
              <a:pPr>
                <a:defRPr/>
              </a:pPr>
              <a:t>‹#›</a:t>
            </a:fld>
            <a:endParaRPr lang="en-US" altLang="zh-CN"/>
          </a:p>
        </p:txBody>
      </p:sp>
      <p:sp>
        <p:nvSpPr>
          <p:cNvPr id="7"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panose="020B0604020202020204" pitchFamily="34" charset="0"/>
              </a:defRPr>
            </a:lvl1pPr>
          </a:lstStyle>
          <a:p>
            <a:pPr>
              <a:defRPr/>
            </a:pPr>
            <a:fld id="{3ABF836B-F223-493D-9C27-E31E0C0A48E1}"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Lst>
  <p:txStyles>
    <p:titleStyle>
      <a:lvl1pPr algn="ctr" rtl="0" eaLnBrk="0" fontAlgn="base" hangingPunct="0">
        <a:spcBef>
          <a:spcPct val="0"/>
        </a:spcBef>
        <a:spcAft>
          <a:spcPct val="0"/>
        </a:spcAft>
        <a:defRPr sz="2800">
          <a:solidFill>
            <a:schemeClr val="tx2"/>
          </a:solidFill>
          <a:latin typeface="黑体" pitchFamily="49" charset="-122"/>
          <a:ea typeface="黑体" pitchFamily="49" charset="-122"/>
          <a:cs typeface="+mj-cs"/>
        </a:defRPr>
      </a:lvl1pPr>
      <a:lvl2pPr algn="ctr" rtl="0" eaLnBrk="0" fontAlgn="base" hangingPunct="0">
        <a:spcBef>
          <a:spcPct val="0"/>
        </a:spcBef>
        <a:spcAft>
          <a:spcPct val="0"/>
        </a:spcAft>
        <a:defRPr sz="2800">
          <a:solidFill>
            <a:schemeClr val="tx2"/>
          </a:solidFill>
          <a:latin typeface="黑体" pitchFamily="2" charset="-122"/>
          <a:ea typeface="黑体" pitchFamily="2" charset="-122"/>
        </a:defRPr>
      </a:lvl2pPr>
      <a:lvl3pPr algn="ctr" rtl="0" eaLnBrk="0" fontAlgn="base" hangingPunct="0">
        <a:spcBef>
          <a:spcPct val="0"/>
        </a:spcBef>
        <a:spcAft>
          <a:spcPct val="0"/>
        </a:spcAft>
        <a:defRPr sz="2800">
          <a:solidFill>
            <a:schemeClr val="tx2"/>
          </a:solidFill>
          <a:latin typeface="黑体" pitchFamily="2" charset="-122"/>
          <a:ea typeface="黑体" pitchFamily="2" charset="-122"/>
        </a:defRPr>
      </a:lvl3pPr>
      <a:lvl4pPr algn="ctr" rtl="0" eaLnBrk="0" fontAlgn="base" hangingPunct="0">
        <a:spcBef>
          <a:spcPct val="0"/>
        </a:spcBef>
        <a:spcAft>
          <a:spcPct val="0"/>
        </a:spcAft>
        <a:defRPr sz="2800">
          <a:solidFill>
            <a:schemeClr val="tx2"/>
          </a:solidFill>
          <a:latin typeface="黑体" pitchFamily="2" charset="-122"/>
          <a:ea typeface="黑体" pitchFamily="2" charset="-122"/>
        </a:defRPr>
      </a:lvl4pPr>
      <a:lvl5pPr algn="ctr" rtl="0" eaLnBrk="0" fontAlgn="base" hangingPunct="0">
        <a:spcBef>
          <a:spcPct val="0"/>
        </a:spcBef>
        <a:spcAft>
          <a:spcPct val="0"/>
        </a:spcAft>
        <a:defRPr sz="2800">
          <a:solidFill>
            <a:schemeClr val="tx2"/>
          </a:solidFill>
          <a:latin typeface="黑体" pitchFamily="2" charset="-122"/>
          <a:ea typeface="黑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Font typeface="Wingdings" panose="05000000000000000000" pitchFamily="2" charset="2"/>
        <a:buChar char="Ø"/>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0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www.w3school.com.cn/tags/tag_dt.asp" TargetMode="External"/><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hyperlink" Target="http://www.w3school.com.cn/tags/tag_dd.asp"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p:cNvPicPr>
            <a:picLocks noChangeAspect="1"/>
          </p:cNvPicPr>
          <p:nvPr/>
        </p:nvPicPr>
        <p:blipFill>
          <a:blip r:embed="rId2">
            <a:extLst>
              <a:ext uri="{28A0092B-C50C-407E-A947-70E740481C1C}">
                <a14:useLocalDpi xmlns:a14="http://schemas.microsoft.com/office/drawing/2010/main" val="0"/>
              </a:ext>
            </a:extLst>
          </a:blip>
          <a:srcRect l="11168"/>
          <a:stretch>
            <a:fillRect/>
          </a:stretch>
        </p:blipFill>
        <p:spPr bwMode="auto">
          <a:xfrm>
            <a:off x="-93518"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297873" y="1214438"/>
            <a:ext cx="9144000" cy="2387600"/>
          </a:xfrm>
        </p:spPr>
        <p:txBody>
          <a:bodyPr/>
          <a:lstStyle/>
          <a:p>
            <a:r>
              <a:rPr lang="zh-CN" altLang="en-US" dirty="0"/>
              <a:t>第</a:t>
            </a:r>
            <a:r>
              <a:rPr lang="en-US" altLang="zh-CN" dirty="0"/>
              <a:t>2</a:t>
            </a:r>
            <a:r>
              <a:rPr lang="zh-CN" altLang="en-US" dirty="0"/>
              <a:t>章 </a:t>
            </a:r>
            <a:r>
              <a:rPr lang="en-US" altLang="zh-CN" dirty="0"/>
              <a:t>html</a:t>
            </a:r>
            <a:r>
              <a:rPr lang="zh-CN" altLang="en-US" dirty="0"/>
              <a:t>网页设计基础</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430580271"/>
      </p:ext>
    </p:extLst>
  </p:cSld>
  <p:clrMapOvr>
    <a:masterClrMapping/>
  </p:clrMapOvr>
  <p:transition spd="slow" advClick="0" advTm="2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71450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2.1.3  HTML</a:t>
            </a:r>
            <a:r>
              <a:rPr lang="zh-CN" altLang="en-US" dirty="0">
                <a:solidFill>
                  <a:srgbClr val="333333"/>
                </a:solidFill>
                <a:latin typeface="微软雅黑" panose="020B0503020204020204" pitchFamily="34" charset="-122"/>
                <a:ea typeface="微软雅黑" panose="020B0503020204020204" pitchFamily="34" charset="-122"/>
              </a:rPr>
              <a:t>文件结构</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706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华文楷体" pitchFamily="2" charset="-122"/>
                <a:ea typeface="华文楷体" pitchFamily="2" charset="-122"/>
              </a:rPr>
              <a:t>【</a:t>
            </a:r>
            <a:r>
              <a:rPr lang="zh-CN" altLang="en-US" sz="2400" b="1" dirty="0">
                <a:latin typeface="华文楷体" pitchFamily="2" charset="-122"/>
                <a:ea typeface="华文楷体" pitchFamily="2" charset="-122"/>
              </a:rPr>
              <a:t>例</a:t>
            </a:r>
            <a:r>
              <a:rPr lang="en-US" sz="2400" b="1" dirty="0">
                <a:latin typeface="华文楷体" pitchFamily="2" charset="-122"/>
                <a:ea typeface="华文楷体" pitchFamily="2" charset="-122"/>
              </a:rPr>
              <a:t>2.1</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用</a:t>
            </a:r>
            <a:r>
              <a:rPr lang="en-US" sz="2400" dirty="0">
                <a:latin typeface="华文楷体" pitchFamily="2" charset="-122"/>
                <a:ea typeface="华文楷体" pitchFamily="2" charset="-122"/>
              </a:rPr>
              <a:t>VS2013</a:t>
            </a:r>
            <a:r>
              <a:rPr lang="zh-CN" altLang="en-US" sz="2400" dirty="0">
                <a:latin typeface="华文楷体" pitchFamily="2" charset="-122"/>
                <a:ea typeface="华文楷体" pitchFamily="2" charset="-122"/>
              </a:rPr>
              <a:t>创建一个</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文档。</a:t>
            </a:r>
          </a:p>
          <a:p>
            <a:endParaRPr lang="en-US" altLang="zh-CN" sz="2400" dirty="0">
              <a:latin typeface="华文楷体" pitchFamily="2" charset="-122"/>
              <a:ea typeface="华文楷体" pitchFamily="2" charset="-122"/>
            </a:endParaRPr>
          </a:p>
          <a:p>
            <a:r>
              <a:rPr lang="en-US" altLang="zh-CN" sz="2000" dirty="0"/>
              <a:t>&lt;!DOCTYPE HTML PUBLIC "-//W3C//DTD HTML 4.01 Transitional//EN" "http://www.w3.org /TR/ html4/loose.dtd"&gt;</a:t>
            </a:r>
            <a:endParaRPr lang="zh-CN" altLang="zh-CN" sz="2000" dirty="0"/>
          </a:p>
          <a:p>
            <a:r>
              <a:rPr lang="en-US" altLang="zh-CN" sz="2000" dirty="0"/>
              <a:t>&lt;html&gt;</a:t>
            </a:r>
            <a:endParaRPr lang="zh-CN" altLang="zh-CN" sz="2000" dirty="0"/>
          </a:p>
          <a:p>
            <a:r>
              <a:rPr lang="en-US" altLang="zh-CN" sz="2000" dirty="0"/>
              <a:t>&lt;!-- </a:t>
            </a:r>
            <a:r>
              <a:rPr lang="zh-CN" altLang="zh-CN" sz="2000" dirty="0"/>
              <a:t>这是一个</a:t>
            </a:r>
            <a:r>
              <a:rPr lang="en-US" altLang="zh-CN" sz="2000" dirty="0"/>
              <a:t>HTML</a:t>
            </a:r>
            <a:r>
              <a:rPr lang="zh-CN" altLang="zh-CN" sz="2000" dirty="0"/>
              <a:t>文档基本标记演示</a:t>
            </a:r>
            <a:r>
              <a:rPr lang="en-US" altLang="zh-CN" sz="2000" dirty="0"/>
              <a:t>--&gt;</a:t>
            </a:r>
            <a:endParaRPr lang="zh-CN" altLang="zh-CN" sz="2000" dirty="0"/>
          </a:p>
          <a:p>
            <a:r>
              <a:rPr lang="en-US" altLang="zh-CN" sz="2000" dirty="0"/>
              <a:t>&lt;head&gt;</a:t>
            </a:r>
            <a:endParaRPr lang="zh-CN" altLang="zh-CN" sz="2000" dirty="0"/>
          </a:p>
          <a:p>
            <a:r>
              <a:rPr lang="en-US" altLang="zh-CN" sz="2000" dirty="0"/>
              <a:t>&lt;meta http-</a:t>
            </a:r>
            <a:r>
              <a:rPr lang="en-US" altLang="zh-CN" sz="2000" dirty="0" err="1"/>
              <a:t>equiv</a:t>
            </a:r>
            <a:r>
              <a:rPr lang="en-US" altLang="zh-CN" sz="2000" dirty="0"/>
              <a:t>="Content-Type" content="text/html; charset=gb2312"&gt;</a:t>
            </a:r>
            <a:endParaRPr lang="zh-CN" altLang="zh-CN" sz="2000" dirty="0"/>
          </a:p>
          <a:p>
            <a:r>
              <a:rPr lang="en-US" altLang="zh-CN" sz="2000" dirty="0"/>
              <a:t>&lt;title&gt;</a:t>
            </a:r>
            <a:r>
              <a:rPr lang="zh-CN" altLang="zh-CN" sz="2000" dirty="0"/>
              <a:t>“黑科技”助力海关拦截生物制剂非法进出境</a:t>
            </a:r>
            <a:r>
              <a:rPr lang="en-US" altLang="zh-CN" sz="2000" dirty="0"/>
              <a:t>&lt;/title&gt;</a:t>
            </a:r>
            <a:endParaRPr lang="zh-CN" altLang="zh-CN" sz="2000" dirty="0"/>
          </a:p>
          <a:p>
            <a:r>
              <a:rPr lang="en-US" altLang="zh-CN" sz="2000" dirty="0"/>
              <a:t>&lt;/head&gt;</a:t>
            </a:r>
            <a:endParaRPr lang="zh-CN" altLang="zh-CN" sz="2000" dirty="0"/>
          </a:p>
          <a:p>
            <a:r>
              <a:rPr lang="en-US" altLang="zh-CN" sz="2000" dirty="0"/>
              <a:t>&lt;body&gt;</a:t>
            </a:r>
            <a:endParaRPr lang="zh-CN" altLang="zh-CN" sz="2000" dirty="0"/>
          </a:p>
          <a:p>
            <a:r>
              <a:rPr lang="zh-CN" altLang="zh-CN" sz="2000" dirty="0"/>
              <a:t>海关总署</a:t>
            </a:r>
            <a:r>
              <a:rPr lang="en-US" altLang="zh-CN" sz="2000" dirty="0"/>
              <a:t>8</a:t>
            </a:r>
            <a:r>
              <a:rPr lang="zh-CN" altLang="zh-CN" sz="2000" dirty="0"/>
              <a:t>月</a:t>
            </a:r>
            <a:r>
              <a:rPr lang="en-US" altLang="zh-CN" sz="2000" dirty="0"/>
              <a:t>25</a:t>
            </a:r>
            <a:r>
              <a:rPr lang="zh-CN" altLang="zh-CN" sz="2000" dirty="0"/>
              <a:t>日发布消息，通过大幅提升运用智能审图拦截生物制剂非法进出境的能力，持续加强打击非法走私，全国海关已在各个渠道查发多起生物制剂进出境案件。</a:t>
            </a:r>
          </a:p>
          <a:p>
            <a:r>
              <a:rPr lang="zh-CN" altLang="zh-CN" sz="2000" dirty="0"/>
              <a:t>智能审图通过算法研判，破解隐匿手法，结合机检图像和申报信息等进行综合研判，对其中的伪报、夹藏等走私风险进行精准标注，进一步明确重点检查目标。</a:t>
            </a:r>
          </a:p>
          <a:p>
            <a:r>
              <a:rPr lang="en-US" altLang="zh-CN" sz="2000" dirty="0"/>
              <a:t>&lt;/body&gt;</a:t>
            </a:r>
            <a:endParaRPr lang="zh-CN" altLang="zh-CN" sz="2000" dirty="0"/>
          </a:p>
          <a:p>
            <a:r>
              <a:rPr lang="en-US" altLang="zh-CN" sz="2000" dirty="0"/>
              <a:t>&lt;/html&gt;</a:t>
            </a:r>
            <a:endParaRPr lang="zh-CN" altLang="zh-CN" sz="2000" dirty="0"/>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sz="2100" b="1" dirty="0">
                <a:latin typeface="微软雅黑" pitchFamily="34" charset="-122"/>
                <a:ea typeface="微软雅黑" pitchFamily="34" charset="-122"/>
              </a:rPr>
              <a:t>HTML</a:t>
            </a:r>
            <a:r>
              <a:rPr lang="zh-CN" altLang="en-US" sz="2100" b="1" dirty="0">
                <a:latin typeface="微软雅黑" pitchFamily="34" charset="-122"/>
                <a:ea typeface="微软雅黑" pitchFamily="34" charset="-122"/>
              </a:rPr>
              <a:t>网页</a:t>
            </a: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sz="2100" b="1" dirty="0">
                <a:solidFill>
                  <a:prstClr val="black"/>
                </a:solidFill>
                <a:latin typeface="微软雅黑" pitchFamily="34" charset="-122"/>
                <a:ea typeface="微软雅黑" pitchFamily="34" charset="-122"/>
              </a:rPr>
              <a:t>HTML</a:t>
            </a:r>
            <a:r>
              <a:rPr lang="zh-CN" altLang="en-US" sz="2100" b="1" dirty="0">
                <a:solidFill>
                  <a:prstClr val="black"/>
                </a:solidFill>
                <a:latin typeface="微软雅黑" pitchFamily="34" charset="-122"/>
                <a:ea typeface="微软雅黑" pitchFamily="34" charset="-122"/>
              </a:rPr>
              <a:t>基本标签</a:t>
            </a: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zh-CN" altLang="en-US" sz="2100" b="1" dirty="0">
                <a:solidFill>
                  <a:prstClr val="black"/>
                </a:solidFill>
                <a:latin typeface="微软雅黑" pitchFamily="34" charset="-122"/>
                <a:ea typeface="微软雅黑" pitchFamily="34" charset="-122"/>
              </a:rPr>
              <a:t>网页表单和控件</a:t>
            </a: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zh-CN" altLang="en-US" sz="2100" b="1" dirty="0">
                <a:solidFill>
                  <a:prstClr val="black"/>
                </a:solidFill>
                <a:latin typeface="微软雅黑" pitchFamily="34" charset="-122"/>
                <a:ea typeface="微软雅黑" pitchFamily="34" charset="-122"/>
              </a:rPr>
              <a:t>框架标签</a:t>
            </a:r>
          </a:p>
        </p:txBody>
      </p:sp>
      <p:grpSp>
        <p:nvGrpSpPr>
          <p:cNvPr id="64" name="组合 63"/>
          <p:cNvGrpSpPr>
            <a:grpSpLocks/>
          </p:cNvGrpSpPr>
          <p:nvPr/>
        </p:nvGrpSpPr>
        <p:grpSpPr bwMode="auto">
          <a:xfrm>
            <a:off x="2405508" y="5255261"/>
            <a:ext cx="5067300" cy="785813"/>
            <a:chOff x="3651214" y="1851670"/>
            <a:chExt cx="3801106" cy="588774"/>
          </a:xfrm>
        </p:grpSpPr>
        <p:sp>
          <p:nvSpPr>
            <p:cNvPr id="65" name="矩形 6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6" name="椭圆 6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67" name="矩形 6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8" name="矩形 67"/>
            <p:cNvSpPr/>
            <p:nvPr/>
          </p:nvSpPr>
          <p:spPr>
            <a:xfrm>
              <a:off x="3694084" y="1924226"/>
              <a:ext cx="467994"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05</a:t>
              </a:r>
              <a:endParaRPr lang="zh-CN" altLang="en-US" sz="3200" kern="0" dirty="0">
                <a:solidFill>
                  <a:sysClr val="window" lastClr="FFFFFF"/>
                </a:solidFill>
                <a:latin typeface="Impact" pitchFamily="34" charset="0"/>
                <a:ea typeface="微软雅黑" pitchFamily="34" charset="-122"/>
              </a:endParaRPr>
            </a:p>
          </p:txBody>
        </p:sp>
      </p:grpSp>
      <p:sp>
        <p:nvSpPr>
          <p:cNvPr id="69" name="TextBox 60"/>
          <p:cNvSpPr txBox="1"/>
          <p:nvPr/>
        </p:nvSpPr>
        <p:spPr>
          <a:xfrm>
            <a:off x="3572129" y="5463846"/>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zh-CN" altLang="zh-CN" sz="2100" b="1" dirty="0">
                <a:solidFill>
                  <a:srgbClr val="FF0000"/>
                </a:solidFill>
                <a:latin typeface="微软雅黑" pitchFamily="34" charset="-122"/>
                <a:ea typeface="微软雅黑" pitchFamily="34" charset="-122"/>
              </a:rPr>
              <a:t>互联网企业价值观</a:t>
            </a:r>
          </a:p>
        </p:txBody>
      </p:sp>
    </p:spTree>
    <p:extLst>
      <p:ext uri="{BB962C8B-B14F-4D97-AF65-F5344CB8AC3E}">
        <p14:creationId xmlns:p14="http://schemas.microsoft.com/office/powerpoint/2010/main" val="273847954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2225"/>
                            </p:stCondLst>
                            <p:childTnLst>
                              <p:par>
                                <p:cTn id="59" presetID="2" presetClass="entr" presetSubtype="8"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300" fill="hold"/>
                                        <p:tgtEl>
                                          <p:spTgt spid="64"/>
                                        </p:tgtEl>
                                        <p:attrNameLst>
                                          <p:attrName>ppt_x</p:attrName>
                                        </p:attrNameLst>
                                      </p:cBhvr>
                                      <p:tavLst>
                                        <p:tav tm="0">
                                          <p:val>
                                            <p:strVal val="0-#ppt_w/2"/>
                                          </p:val>
                                        </p:tav>
                                        <p:tav tm="100000">
                                          <p:val>
                                            <p:strVal val="#ppt_x"/>
                                          </p:val>
                                        </p:tav>
                                      </p:tavLst>
                                    </p:anim>
                                    <p:anim calcmode="lin" valueType="num">
                                      <p:cBhvr additive="base">
                                        <p:cTn id="62" dur="300" fill="hold"/>
                                        <p:tgtEl>
                                          <p:spTgt spid="64"/>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additive="base">
                                        <p:cTn id="65" dur="300" fill="hold"/>
                                        <p:tgtEl>
                                          <p:spTgt spid="69"/>
                                        </p:tgtEl>
                                        <p:attrNameLst>
                                          <p:attrName>ppt_x</p:attrName>
                                        </p:attrNameLst>
                                      </p:cBhvr>
                                      <p:tavLst>
                                        <p:tav tm="0">
                                          <p:val>
                                            <p:strVal val="1+#ppt_w/2"/>
                                          </p:val>
                                        </p:tav>
                                        <p:tav tm="100000">
                                          <p:val>
                                            <p:strVal val="#ppt_x"/>
                                          </p:val>
                                        </p:tav>
                                      </p:tavLst>
                                    </p:anim>
                                    <p:anim calcmode="lin" valueType="num">
                                      <p:cBhvr additive="base">
                                        <p:cTn id="66"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887413" y="284163"/>
            <a:ext cx="3799463"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2.5 </a:t>
            </a:r>
            <a:r>
              <a:rPr lang="zh-CN" altLang="zh-CN" b="1" dirty="0"/>
              <a:t>互联网企业价值观</a:t>
            </a:r>
          </a:p>
        </p:txBody>
      </p:sp>
      <p:sp>
        <p:nvSpPr>
          <p:cNvPr id="5"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7" name="矩形 6"/>
          <p:cNvSpPr/>
          <p:nvPr/>
        </p:nvSpPr>
        <p:spPr>
          <a:xfrm>
            <a:off x="909638" y="967151"/>
            <a:ext cx="10759353" cy="1631216"/>
          </a:xfrm>
          <a:prstGeom prst="rect">
            <a:avLst/>
          </a:prstGeom>
        </p:spPr>
        <p:txBody>
          <a:bodyPr wrap="square">
            <a:spAutoFit/>
          </a:bodyPr>
          <a:lstStyle/>
          <a:p>
            <a:r>
              <a:rPr lang="zh-CN" altLang="en-US" sz="2000" kern="100" dirty="0">
                <a:solidFill>
                  <a:srgbClr val="111111"/>
                </a:solidFill>
                <a:latin typeface="Arial" panose="020B0604020202020204" pitchFamily="34" charset="0"/>
                <a:cs typeface="Arial" panose="020B0604020202020204" pitchFamily="34" charset="0"/>
              </a:rPr>
              <a:t>     </a:t>
            </a:r>
            <a:r>
              <a:rPr lang="zh-CN" altLang="zh-CN" sz="2000" b="1" u="sng" kern="100" dirty="0">
                <a:solidFill>
                  <a:srgbClr val="FF0000"/>
                </a:solidFill>
                <a:latin typeface="Arial" panose="020B0604020202020204" pitchFamily="34" charset="0"/>
                <a:cs typeface="Arial" panose="020B0604020202020204" pitchFamily="34" charset="0"/>
              </a:rPr>
              <a:t>基于</a:t>
            </a:r>
            <a:r>
              <a:rPr lang="en-US" altLang="zh-CN" sz="2000" b="1" u="sng" kern="100" dirty="0">
                <a:solidFill>
                  <a:srgbClr val="FF0000"/>
                </a:solidFill>
                <a:latin typeface="Arial" panose="020B0604020202020204" pitchFamily="34" charset="0"/>
              </a:rPr>
              <a:t>HTML</a:t>
            </a:r>
            <a:r>
              <a:rPr lang="zh-CN" altLang="zh-CN" sz="2000" b="1" u="sng" kern="100" dirty="0">
                <a:solidFill>
                  <a:srgbClr val="FF0000"/>
                </a:solidFill>
                <a:latin typeface="Arial" panose="020B0604020202020204" pitchFamily="34" charset="0"/>
                <a:cs typeface="Arial" panose="020B0604020202020204" pitchFamily="34" charset="0"/>
              </a:rPr>
              <a:t>的各类标签技术设计并实现了</a:t>
            </a:r>
            <a:r>
              <a:rPr lang="zh-CN" altLang="zh-CN" sz="2000" kern="100" dirty="0">
                <a:solidFill>
                  <a:srgbClr val="111111"/>
                </a:solidFill>
                <a:latin typeface="Arial" panose="020B0604020202020204" pitchFamily="34" charset="0"/>
                <a:cs typeface="Arial" panose="020B0604020202020204" pitchFamily="34" charset="0"/>
              </a:rPr>
              <a:t>中国互联网企业的网站、平台、工具和生态。</a:t>
            </a:r>
            <a:endParaRPr lang="en-US" altLang="zh-CN" sz="2000" kern="100" dirty="0">
              <a:solidFill>
                <a:srgbClr val="111111"/>
              </a:solidFill>
              <a:latin typeface="Arial" panose="020B0604020202020204" pitchFamily="34" charset="0"/>
              <a:cs typeface="Arial" panose="020B0604020202020204" pitchFamily="34" charset="0"/>
            </a:endParaRPr>
          </a:p>
          <a:p>
            <a:r>
              <a:rPr lang="zh-CN" altLang="en-US" sz="2000" kern="100" dirty="0">
                <a:solidFill>
                  <a:srgbClr val="111111"/>
                </a:solidFill>
                <a:latin typeface="Arial" panose="020B0604020202020204" pitchFamily="34" charset="0"/>
                <a:cs typeface="Arial" panose="020B0604020202020204" pitchFamily="34" charset="0"/>
              </a:rPr>
              <a:t>   </a:t>
            </a:r>
            <a:r>
              <a:rPr lang="zh-CN" altLang="zh-CN" sz="2000" kern="100" dirty="0">
                <a:solidFill>
                  <a:srgbClr val="111111"/>
                </a:solidFill>
                <a:latin typeface="Arial" panose="020B0604020202020204" pitchFamily="34" charset="0"/>
                <a:cs typeface="Arial" panose="020B0604020202020204" pitchFamily="34" charset="0"/>
              </a:rPr>
              <a:t>中国互联网企业经历从硅谷“复制”各类商业模式的阶段，开始输出资本和商业模式。</a:t>
            </a:r>
            <a:r>
              <a:rPr lang="zh-CN" altLang="en-US" sz="2000" kern="100" dirty="0">
                <a:solidFill>
                  <a:srgbClr val="111111"/>
                </a:solidFill>
                <a:latin typeface="Arial" panose="020B0604020202020204" pitchFamily="34" charset="0"/>
                <a:cs typeface="Arial" panose="020B0604020202020204" pitchFamily="34" charset="0"/>
              </a:rPr>
              <a:t>   </a:t>
            </a:r>
            <a:r>
              <a:rPr lang="zh-CN" altLang="zh-CN" sz="2000" kern="100" dirty="0">
                <a:solidFill>
                  <a:srgbClr val="111111"/>
                </a:solidFill>
                <a:latin typeface="Arial" panose="020B0604020202020204" pitchFamily="34" charset="0"/>
                <a:cs typeface="Arial" panose="020B0604020202020204" pitchFamily="34" charset="0"/>
              </a:rPr>
              <a:t>微信、头条、抖音等平台型互联网企业的跨境业务拓展，不断扩大中国互联网应用产品的海内外用户群体，成为国家文化软实力的重要组成和“</a:t>
            </a:r>
            <a:r>
              <a:rPr lang="zh-CN" altLang="zh-CN" sz="2000" kern="100" dirty="0">
                <a:solidFill>
                  <a:srgbClr val="FF0000"/>
                </a:solidFill>
                <a:latin typeface="Arial" panose="020B0604020202020204" pitchFamily="34" charset="0"/>
                <a:cs typeface="Arial" panose="020B0604020202020204" pitchFamily="34" charset="0"/>
              </a:rPr>
              <a:t>讲好中国故事</a:t>
            </a:r>
            <a:r>
              <a:rPr lang="zh-CN" altLang="zh-CN" sz="2000" kern="100" dirty="0">
                <a:solidFill>
                  <a:srgbClr val="111111"/>
                </a:solidFill>
                <a:latin typeface="Arial" panose="020B0604020202020204" pitchFamily="34" charset="0"/>
                <a:cs typeface="Arial" panose="020B0604020202020204" pitchFamily="34" charset="0"/>
              </a:rPr>
              <a:t>”的传播载体，对提升国家科技、经济和文化竞争力具有积极意义。</a:t>
            </a:r>
            <a:endParaRPr lang="zh-CN" altLang="en-US" sz="2000" dirty="0"/>
          </a:p>
        </p:txBody>
      </p:sp>
      <p:pic>
        <p:nvPicPr>
          <p:cNvPr id="3074" name="Picture 2" descr="https://img1.baidu.com/it/u=3334333849,1865746588&amp;fm=26&amp;fmt=au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9933" y="3331537"/>
            <a:ext cx="3366943" cy="1895090"/>
          </a:xfrm>
          <a:prstGeom prst="rect">
            <a:avLst/>
          </a:prstGeom>
          <a:noFill/>
          <a:extLst>
            <a:ext uri="{909E8E84-426E-40DD-AFC4-6F175D3DCCD1}">
              <a14:hiddenFill xmlns:a14="http://schemas.microsoft.com/office/drawing/2010/main">
                <a:solidFill>
                  <a:srgbClr val="FFFFFF"/>
                </a:solidFill>
              </a14:hiddenFill>
            </a:ext>
          </a:extLst>
        </p:spPr>
      </p:pic>
      <p:sp>
        <p:nvSpPr>
          <p:cNvPr id="9" name="AutoShape 6" descr="data:image/jpeg;base64,/9j/4AAQSkZJRgABAQAAAQABAAD/2wBDAAgGBgcGBQgHBwcJCQgKDBQNDAsLDBkSEw8UHRofHh0aHBwgJC4nICIsIxwcKDcpLDAxNDQ0Hyc5PTgyPC4zNDL/2wBDAQkJCQwLDBgNDRgyIRwhMjIyMjIyMjIyMjIyMjIyMjIyMjIyMjIyMjIyMjIyMjIyMjIyMjIyMjIyMjIyMjIyMjL/wAARCADIAMg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4nFctrfi2OzZoLICSUcF+oFHi7XGs4hZ27YlkHzEdhXAE5NePmGYOm/ZUt+rODE4lxfJAvXWsX12xM1xIQf4c8CqRbccnmkzRmvClOUneTuec23uHHpRx6UZozUiDj0o49KM0ZoAOPSjj0ozRmgA49KOPSjNGaADj0o49KM0ZoAOPSjj0ozRmgA49KOPSjNGaADj0o49KM0ZoAOPSlVipyuRSZozQBoWmtX9m4MVw+B/Dng12eh+K4tQZbe6xHOeAf4WNeeZpVYqwK8EV14fG1aL0d12NqWInTej0PaKK5rwprZ1G1NvM2Z4h1P8Qor6ejVjVgpx2Z7FOanFSRw+r3bXmqXExOQWO32FUc0FsnJPWkzXx85OUnJ9Twm7u4uaM0maM1Ihc0ZqW2tZ7yURW8ZdvauksvDMMOHvH8x/7i9PxrtwuX18TrBad2aQpynsczHHJKwWONmJ9BWjD4f1GUZaERj1JrsIo44E2QxrGvoopxr3aORUY/xG3+BusPFbnML4VuP47uIe200//hFn/wCfuP8AI10Z60w12LKcIvsF+yh2OafwxcD7l1E3ttNU5tE1CLkQ71HcGuuNNJx0qJ5LhJ7K3zJdGDOEdXjYh0Kkeopua7eaOK4XbPEsg9xWPd6Aj5ezk2t/cf8ApXlYnIasFei+by6mUqDWxgZozTpYpIJDHMhRx2NMzXhyjKD5ZKzMGrbi5ozSZozUgLmjNJmjNAC5ozSZozQAuaM0maM0AaehXrWOqwy5wufmHrRWaG2nI60V3YXGzoQcUb0sRKmrIbnikzSZozXCYC5rR0rSptTl/uQL95/8Kg02xfUbxYU4Xq7f3RXcQxRW8KwwrtjXgV7WV5b9Yftanwr8f+Ab0qXNq9hbW1gsoRFboFHc92qakFGQASTgepr6xRUVZbHWLRXM33j/AMO2F0bd75XdThtn8NbWmatYaxa/aNPuY54+5U9KSabsMtnpTDTzTDVoQw1Gxp7Vl6vrum6LEJNQuki3fdUnlqei3EXiajJrC07xnoeq3AggvFWY/dR+9bbGri09iWRXMEN5H5c65/uv3WuZvbKWxl2P8yN9xx0NdOxqGaOO5haGUZVuh9DXn5hlsMXC60ktn/mROCkcpmjNPuIHtZ2hk+8vQ+o9ajzXw1SnKnNwmrNHI1Z2YuaM0maM1Ahc0ZpM0ZoAXNGaTNGaAHZ4opuaKaExuaP50mataZb/AGvUoIT0LZ/KrpU3VqKC6sqKu7HW6JZCy09SR+9l+Zj3HtWiKYWy3FKDX6DSpRpQUI7I70rKyJAa5T4ialPp/hZhbsVa4fyiw6gV1ANZniHR017R5bJjtc8xt/daqkm1oUj578nPJ5J7muo+H9/cad4stIYnbyrp/Kdc8Ypl14U1izuGhewlbBwHUcN9K6/wR4NubO+XVNSj8po+Yoj94N61zxg7mjPSG6mo2NBbNRs1dSRkB5avn3xJez6tr11cTsxxIUVT0ABxXvpfBry3xV4Nuo9QlvNPhM0Ep3FE6qairBtDjucAsbIwdCVdeQR2r3Hwzfy6h4btLmb/AFhBU/hXmlh4S1S/uBGbV4Y/4pXHAr1SytYtPsYrSH7ka4+p7mihBp3CdrFlmqJmoLVGzV2JGVypqsHn23mqMyRfqKwwcjI6V0oO4lCeGG01zUieXNJHjhWKj6V8pxFhVGUa8euj/QwqrqGaM0maM18yYi5ozSZozQAuaM0maM0ALmikBopoQ0mtnwyobUXfui5rEzzW34Xbbezj+8grvytJ4yF/60ZrS+NHUg0oaot1Lur7ux2XJg1LuqDdS76VguTFs9cGgvUG+kL0coXJS9Rs9Rl6jaSqURXHs9RNJUbSVEz81ooiuSF/w+lRM+KtWOn3Gov+7G2Pu7dK6Wy0a0s8Ns8yX++1ZVK0aenUuFKU9TmINOvLrmOB9p/iI4q9H4Yu25kljX6GuqHtx9KXFc0sVN7aG6w8Vuc0PCnrdMD7VQuvAvnTNLHdkFux6V2mKCK5cR/tEOSrqhuhTas0ebXPgnVIAWjMUo9FPNYd1ZXVk225t5Ij/tCvY8Y6GopoIp0KTRo6nrkV5dXKaMl7jszGeCg/hdjxrNGa7nWPBUMqtNpp8t/+eR6GuIuIJrWZoZ42jkXqDXi4nB1cO/eWnc4alGdN+8NzRmm5ozXKZDgaKaDRQIaTzWjoc/katDu4Rsg1mk80K5RlcdVOa3w1X2NaNTsyouzTO/Jw2KTdVe3uheWkVyvVh83sadur9Fg1KKktmdtybfSb/eoS9NL1aQXJy9MMlQmSmF6aiK5M0lRNJUTPUTPVKImyVpK0dH0ttRk8yTIt16n+97Vm2du99eR26fxH5j6D1rv7eBLaBIY1wijFYYmr7Ncq3NqNPmd3sPjjSKMJGoVF6AVIKQClZljQu5CqoySewrzLnakLilxXlet/Fua31CSDSrFJYY22+ZIxBaus8GeNYPFUEiND9nvIvvx54I9qQzqcUmKfikxQAwimkVyfjTx1D4W2W0MAub1xu8snAUeprnvD3xWa81GO11WzSFJDtWVGJwaLiPSiMVj65olvrFsVcBJ1+5IBzmtlvrmoHNEoRnFxkrpkySkrM8fu7Wayunt502yIcfWoc13vi7She2RvIl/fw9cfxL6VwGa+Vx2EeGqW6PY8etT9nK3QcDzRSA80VxmLGE80ZppPJozQBraJqItZjbzH9zL3/ut610bfKcGuGPNbelauNq2l22B0jkP8jX0+SZmklh6r9H+h0Up6crNstTC1I2Vphavq7Go4tTC1NLVGWqkhXHlqjJzSE80maqwjqPClsAk10w+bO1T7V0wrK8PJs0S39TnNao7V41eXNUbPRpK0EPHtUGoW73emXVshw8sTIp9yKnFPFYmp833emSWN1JbXCFJI2wQ3f3ruPhdpFwNZk1HaVt40KZPRia9Nu9JsL5w9xaxu4/iKjNWYoYreIRwxrGg6KowKQrElGeaSigZ458S9Hnj8R/bnUtbyxqqv7jtXK6bpU1/qUEFtGXcyKeOwzX0NcQwXMRiniSRD2cZqpbafZWGTbW0cbH+ILz+dNITJY0MNvHEW3FFC59aidqe7VA7VokQ2MfDBlPRhivK9UtvsWqXNuB8qP8v0r1BmrgPGCCPXEI/jh3H65rzc4pKWH5uqZx4pXhfsYgPNFNU80V8seaxpPJpM0jH5jSZoGOzSHkYIpM0ZoA3NDubiQyQSPvhRNwz1H41plqoaPD5Wn78fNK2R9Kmury3slLXEu0/3By35V+iZdzU8HB1pdL6nVG9kTFqZWK2vTtJujtQIR0Uty3+FTJrtt/y3hki/3RupwzXBzlyqoguu5qUVTXVrF+kzD/eXFP8A7Rsuv2ha7FiKT1Ul94WPQvD7h9DtvxrVFcp4O1S3u4Z7aOTc0ZyB7V1INeTVtzuzuelSd4IlWn1GDTg1Zmo+imF6YX96LBckLYqNnNML1GXqlElseXqNmpheo2erSJbFdqgZqGaoWarSIbBjXBeMZQ+uxgfwwBT9c13BbGT2HNeY6pd/bdVuZ1OY2c7PpXmZxNRw3L3Zy4mXuWIFPzUU1T8wor5M85jWPzGkzSMfmNJmgY7NISB16UmaM007MDRn1uZoVt7FBFEq7fMYZJH07VnBBv3uzO/95zk0ZozXXicdXxL/AHj07dC5Tch2aM+9NzRmuQgUgHqM0myP+4v5UZozSA09A1Q6Nq0VyvEf3ZAP7tewxTpPEk0TBo3G5SK8LrrPCfij+z2FheN/ozH5H/uGvYyvFqD9lPZ7HZha6g+WWx6Zvo31WEgZQ6sGVuhHQ0b6+iselcnL0heoC9NL1SiK5Kz1GXqMvUbPVKJNyVnqNn96jL1Gz1aRLY9nqFmpGes7VdWt9JtTNM2XP3Ix1Y021Fcz2JbtqUvFGrfYNP8As8TYuZ/lX/ZHrXCABRgdKkurua/u3urg5kft/dHpUWa+OzHGfWavu/Ctv8zzq1Tnl5D1PzCimofmFFecYMax+Y0ZpGPzGkzQMdmjNNzRmmA7NGabmjNADs0ZpuaM0AOzRmm5ozQA7NIeRikzRmgDf0PxVd6RiGTM9r/cJ5X6Gu80/XLDVI99tcLnujcEV5JmhWZJA6OUcdGXqK9TCZpUorln7y/E6aWJlDR6o9pZiOtML15lZ+KtWs8KJ1mT/pqNxrWi8ecYm09yf7yuAK9ulmeFn9q3qdSxEH1O0L00vXKjxxZkZNtIPbdUUnji2A+Sylf/AIGBXT9dwy+2vvH7WHc6svTS1cNceNb2UH7NbJB/10+amWHi69gf/TEWeMn+AYIrL+1MJzKPN/kR7eF7XOyvJpYrOaSAAyqpKg15lPczXtwbm5kMkp/JfpXollqlnqcZ+zzA5GGU8EVwWp2xs9SuIcYUOdv0rizvmdGM4P3ev6GWIbcU1sVs0ZpuaM18ycY9D8wopqH5xRSExGPzGm5pZQUlZT1BpuaYxc0ZpM0ZoAXNGaTNGaAFzRmkzRmgBc0ZpM0ZoAXNGaTNGaAFzRmkzRmgBc0ZpM0ZoAXNGaTNGaAFzRmkzRmgByM8cgkjco46MvUVLc3c95Ksk7BmVdu7ufrUGaM1oqs1BwT0fQd3awuaM0maM1mIeh+cUUsKmSZUHJNFFrhY0vE1g+na9cwsuFLEr7isfNeveOPDX9r2X2q2QG6hHQdWFeROjxuUdSrDgg11YzDujVa6PY3r0nTnboJmjNJmjNcpgLmjNJmjNAC5ozSZozQAuaM0maM0ALmjNJmjNAC5ozSZozQAuaM0maM0ALmjNJmjNAC5ozSZozQAuaM0maM0ALmjNJmpIYpJ5VjiQs7HAAoA2/CGmvqWvwptzGvLn0FFej+DPDn9h6f5ky/6VMMv6qPSivo8DhFCl761Z62Gw6UPfWp1Ncl4j8EWesFri32wXR5Jx8rH3oortq0oVY8s1dHTOnGatJHnOo+EtX0128y3LIOjjoax2t5kOGjINFFfNYuhGjO0Tx69NU5WQ3ypP7lHlSf3KKK5DAPKk/uUeVJ/coooAPKk/uUeVJ/coooAPKk/uUeVJ/coooAPKk/uUeVJ/coooAPKk/uUeVJ/coooAPKk/uUeVJ/coooAPKk/uUeVJ/coooAPKk/uU9LaaQ4WMk0UU0rsaNrTPB2r6k67YCkZ/wCWjdBXpHh3wZZ6IFmkxNdD+MjhT7UUV9Dg8HSilO135nq4bDwSUup1FFFFekdh/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 name="图片 9"/>
          <p:cNvPicPr>
            <a:picLocks noChangeAspect="1"/>
          </p:cNvPicPr>
          <p:nvPr/>
        </p:nvPicPr>
        <p:blipFill>
          <a:blip r:embed="rId3"/>
          <a:stretch>
            <a:fillRect/>
          </a:stretch>
        </p:blipFill>
        <p:spPr>
          <a:xfrm>
            <a:off x="1409699" y="5226627"/>
            <a:ext cx="2606039" cy="1480704"/>
          </a:xfrm>
          <a:prstGeom prst="rect">
            <a:avLst/>
          </a:prstGeom>
        </p:spPr>
      </p:pic>
      <p:pic>
        <p:nvPicPr>
          <p:cNvPr id="3080" name="Picture 8" descr="https://img1.baidu.com/it/u=4114143347,372355740&amp;fm=26&amp;fmt=aut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8129" y="3409215"/>
            <a:ext cx="3860163" cy="1739734"/>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p:cNvPicPr>
            <a:picLocks noChangeAspect="1"/>
          </p:cNvPicPr>
          <p:nvPr/>
        </p:nvPicPr>
        <p:blipFill>
          <a:blip r:embed="rId5"/>
          <a:stretch>
            <a:fillRect/>
          </a:stretch>
        </p:blipFill>
        <p:spPr>
          <a:xfrm>
            <a:off x="9019187" y="3331537"/>
            <a:ext cx="2486466" cy="1895090"/>
          </a:xfrm>
          <a:prstGeom prst="rect">
            <a:avLst/>
          </a:prstGeom>
        </p:spPr>
      </p:pic>
    </p:spTree>
    <p:extLst>
      <p:ext uri="{BB962C8B-B14F-4D97-AF65-F5344CB8AC3E}">
        <p14:creationId xmlns:p14="http://schemas.microsoft.com/office/powerpoint/2010/main" val="137987168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4"/>
                                        </p:tgtEl>
                                        <p:attrNameLst>
                                          <p:attrName>ppt_y</p:attrName>
                                        </p:attrNameLst>
                                      </p:cBhvr>
                                      <p:tavLst>
                                        <p:tav tm="0">
                                          <p:val>
                                            <p:strVal val="#ppt_y"/>
                                          </p:val>
                                        </p:tav>
                                        <p:tav tm="100000">
                                          <p:val>
                                            <p:strVal val="#ppt_y"/>
                                          </p:val>
                                        </p:tav>
                                      </p:tavLst>
                                    </p:anim>
                                    <p:anim calcmode="lin" valueType="num">
                                      <p:cBhvr>
                                        <p:cTn id="15"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887413" y="284163"/>
            <a:ext cx="3799463"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2.5 </a:t>
            </a:r>
            <a:r>
              <a:rPr lang="zh-CN" altLang="zh-CN" b="1" dirty="0"/>
              <a:t>互联网企业价值观</a:t>
            </a:r>
          </a:p>
        </p:txBody>
      </p:sp>
      <p:sp>
        <p:nvSpPr>
          <p:cNvPr id="5"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7" name="矩形 6"/>
          <p:cNvSpPr/>
          <p:nvPr/>
        </p:nvSpPr>
        <p:spPr>
          <a:xfrm>
            <a:off x="909638" y="967151"/>
            <a:ext cx="10759353" cy="1631216"/>
          </a:xfrm>
          <a:prstGeom prst="rect">
            <a:avLst/>
          </a:prstGeom>
        </p:spPr>
        <p:txBody>
          <a:bodyPr wrap="square">
            <a:spAutoFit/>
          </a:bodyPr>
          <a:lstStyle/>
          <a:p>
            <a:r>
              <a:rPr lang="zh-CN" altLang="en-US" sz="2000" dirty="0"/>
              <a:t>    </a:t>
            </a:r>
            <a:r>
              <a:rPr lang="zh-CN" altLang="zh-CN" sz="2000" dirty="0"/>
              <a:t>面临各种风险的考验和社会压力：产品设计中存在的诱导分享让用户不知不觉的</a:t>
            </a:r>
            <a:r>
              <a:rPr lang="zh-CN" altLang="zh-CN" sz="2000" dirty="0">
                <a:solidFill>
                  <a:srgbClr val="FF0000"/>
                </a:solidFill>
              </a:rPr>
              <a:t>陷入付费</a:t>
            </a:r>
            <a:r>
              <a:rPr lang="zh-CN" altLang="zh-CN" sz="2000" dirty="0"/>
              <a:t>和</a:t>
            </a:r>
            <a:r>
              <a:rPr lang="zh-CN" altLang="zh-CN" sz="2000" dirty="0">
                <a:solidFill>
                  <a:srgbClr val="FF0000"/>
                </a:solidFill>
              </a:rPr>
              <a:t>打赏</a:t>
            </a:r>
            <a:r>
              <a:rPr lang="zh-CN" altLang="zh-CN" sz="2000" dirty="0"/>
              <a:t>的陷阱，网络游戏中的</a:t>
            </a:r>
            <a:r>
              <a:rPr lang="zh-CN" altLang="zh-CN" sz="2000" dirty="0">
                <a:solidFill>
                  <a:srgbClr val="FF0000"/>
                </a:solidFill>
              </a:rPr>
              <a:t>低俗、暴力</a:t>
            </a:r>
            <a:r>
              <a:rPr lang="zh-CN" altLang="zh-CN" sz="2000" dirty="0"/>
              <a:t>以及令人沉迷的倾向对青少年可能产生的不利影响，应用产品推广过程中对用户数据信息的过度收集和由此扩大的</a:t>
            </a:r>
            <a:r>
              <a:rPr lang="zh-CN" altLang="zh-CN" sz="2000" dirty="0">
                <a:solidFill>
                  <a:srgbClr val="FF0000"/>
                </a:solidFill>
              </a:rPr>
              <a:t>隐私泄露风险</a:t>
            </a:r>
            <a:r>
              <a:rPr lang="zh-CN" altLang="zh-CN" sz="2000" dirty="0"/>
              <a:t>，业务运营过程中对利益的过度追求和对一些</a:t>
            </a:r>
            <a:r>
              <a:rPr lang="zh-CN" altLang="zh-CN" sz="2000" dirty="0">
                <a:solidFill>
                  <a:srgbClr val="FF0000"/>
                </a:solidFill>
              </a:rPr>
              <a:t>灰色地带有意无意的放纵</a:t>
            </a:r>
            <a:r>
              <a:rPr lang="zh-CN" altLang="zh-CN" sz="2000" dirty="0"/>
              <a:t>等问题，往往通过重大危机的突然发生暴露。面对接二连三的公共危机，互联网企业需要付出巨大的声誉代价和成本来回应和解决</a:t>
            </a:r>
            <a:endParaRPr lang="zh-CN" altLang="en-US" sz="2000" dirty="0"/>
          </a:p>
        </p:txBody>
      </p:sp>
      <p:sp>
        <p:nvSpPr>
          <p:cNvPr id="9" name="AutoShape 6" descr="data:image/jpeg;base64,/9j/4AAQSkZJRgABAQAAAQABAAD/2wBDAAgGBgcGBQgHBwcJCQgKDBQNDAsLDBkSEw8UHRofHh0aHBwgJC4nICIsIxwcKDcpLDAxNDQ0Hyc5PTgyPC4zNDL/2wBDAQkJCQwLDBgNDRgyIRwhMjIyMjIyMjIyMjIyMjIyMjIyMjIyMjIyMjIyMjIyMjIyMjIyMjIyMjIyMjIyMjIyMjL/wAARCADIAMg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4nFctrfi2OzZoLICSUcF+oFHi7XGs4hZ27YlkHzEdhXAE5NePmGYOm/ZUt+rODE4lxfJAvXWsX12xM1xIQf4c8CqRbccnmkzRmvClOUneTuec23uHHpRx6UZozUiDj0o49KM0ZoAOPSjj0ozRmgA49KOPSjNGaADj0o49KM0ZoAOPSjj0ozRmgA49KOPSjNGaADj0o49KM0ZoAOPSlVipyuRSZozQBoWmtX9m4MVw+B/Dng12eh+K4tQZbe6xHOeAf4WNeeZpVYqwK8EV14fG1aL0d12NqWInTej0PaKK5rwprZ1G1NvM2Z4h1P8Qor6ejVjVgpx2Z7FOanFSRw+r3bXmqXExOQWO32FUc0FsnJPWkzXx85OUnJ9Twm7u4uaM0maM1Ihc0ZqW2tZ7yURW8ZdvauksvDMMOHvH8x/7i9PxrtwuX18TrBad2aQpynsczHHJKwWONmJ9BWjD4f1GUZaERj1JrsIo44E2QxrGvoopxr3aORUY/xG3+BusPFbnML4VuP47uIe200//hFn/wCfuP8AI10Z60w12LKcIvsF+yh2OafwxcD7l1E3ttNU5tE1CLkQ71HcGuuNNJx0qJ5LhJ7K3zJdGDOEdXjYh0Kkeopua7eaOK4XbPEsg9xWPd6Aj5ezk2t/cf8ApXlYnIasFei+by6mUqDWxgZozTpYpIJDHMhRx2NMzXhyjKD5ZKzMGrbi5ozSZozUgLmjNJmjNAC5ozSZozQAuaM0maM0AaehXrWOqwy5wufmHrRWaG2nI60V3YXGzoQcUb0sRKmrIbnikzSZozXCYC5rR0rSptTl/uQL95/8Kg02xfUbxYU4Xq7f3RXcQxRW8KwwrtjXgV7WV5b9Yftanwr8f+Ab0qXNq9hbW1gsoRFboFHc92qakFGQASTgepr6xRUVZbHWLRXM33j/AMO2F0bd75XdThtn8NbWmatYaxa/aNPuY54+5U9KSabsMtnpTDTzTDVoQw1Gxp7Vl6vrum6LEJNQuki3fdUnlqei3EXiajJrC07xnoeq3AggvFWY/dR+9bbGri09iWRXMEN5H5c65/uv3WuZvbKWxl2P8yN9xx0NdOxqGaOO5haGUZVuh9DXn5hlsMXC60ktn/mROCkcpmjNPuIHtZ2hk+8vQ+o9ajzXw1SnKnNwmrNHI1Z2YuaM0maM1Ahc0ZpM0ZoAXNGaTNGaAHZ4opuaKaExuaP50mataZb/AGvUoIT0LZ/KrpU3VqKC6sqKu7HW6JZCy09SR+9l+Zj3HtWiKYWy3FKDX6DSpRpQUI7I70rKyJAa5T4ialPp/hZhbsVa4fyiw6gV1ANZniHR017R5bJjtc8xt/daqkm1oUj578nPJ5J7muo+H9/cad4stIYnbyrp/Kdc8Ypl14U1izuGhewlbBwHUcN9K6/wR4NubO+XVNSj8po+Yoj94N61zxg7mjPSG6mo2NBbNRs1dSRkB5avn3xJez6tr11cTsxxIUVT0ABxXvpfBry3xV4Nuo9QlvNPhM0Ep3FE6qairBtDjucAsbIwdCVdeQR2r3Hwzfy6h4btLmb/AFhBU/hXmlh4S1S/uBGbV4Y/4pXHAr1SytYtPsYrSH7ka4+p7mihBp3CdrFlmqJmoLVGzV2JGVypqsHn23mqMyRfqKwwcjI6V0oO4lCeGG01zUieXNJHjhWKj6V8pxFhVGUa8euj/QwqrqGaM0maM18yYi5ozSZozQAuaM0maM0ALmikBopoQ0mtnwyobUXfui5rEzzW34Xbbezj+8grvytJ4yF/60ZrS+NHUg0oaot1Lur7ux2XJg1LuqDdS76VguTFs9cGgvUG+kL0coXJS9Rs9Rl6jaSqURXHs9RNJUbSVEz81ooiuSF/w+lRM+KtWOn3Gov+7G2Pu7dK6Wy0a0s8Ns8yX++1ZVK0aenUuFKU9TmINOvLrmOB9p/iI4q9H4Yu25kljX6GuqHtx9KXFc0sVN7aG6w8Vuc0PCnrdMD7VQuvAvnTNLHdkFux6V2mKCK5cR/tEOSrqhuhTas0ebXPgnVIAWjMUo9FPNYd1ZXVk225t5Ij/tCvY8Y6GopoIp0KTRo6nrkV5dXKaMl7jszGeCg/hdjxrNGa7nWPBUMqtNpp8t/+eR6GuIuIJrWZoZ42jkXqDXi4nB1cO/eWnc4alGdN+8NzRmm5ozXKZDgaKaDRQIaTzWjoc/katDu4Rsg1mk80K5RlcdVOa3w1X2NaNTsyouzTO/Jw2KTdVe3uheWkVyvVh83sadur9Fg1KKktmdtybfSb/eoS9NL1aQXJy9MMlQmSmF6aiK5M0lRNJUTPUTPVKImyVpK0dH0ttRk8yTIt16n+97Vm2du99eR26fxH5j6D1rv7eBLaBIY1wijFYYmr7Ncq3NqNPmd3sPjjSKMJGoVF6AVIKQClZljQu5CqoySewrzLnakLilxXlet/Fua31CSDSrFJYY22+ZIxBaus8GeNYPFUEiND9nvIvvx54I9qQzqcUmKfikxQAwimkVyfjTx1D4W2W0MAub1xu8snAUeprnvD3xWa81GO11WzSFJDtWVGJwaLiPSiMVj65olvrFsVcBJ1+5IBzmtlvrmoHNEoRnFxkrpkySkrM8fu7Wayunt502yIcfWoc13vi7She2RvIl/fw9cfxL6VwGa+Vx2EeGqW6PY8etT9nK3QcDzRSA80VxmLGE80ZppPJozQBraJqItZjbzH9zL3/ut610bfKcGuGPNbelauNq2l22B0jkP8jX0+SZmklh6r9H+h0Up6crNstTC1I2Vphavq7Go4tTC1NLVGWqkhXHlqjJzSE80maqwjqPClsAk10w+bO1T7V0wrK8PJs0S39TnNao7V41eXNUbPRpK0EPHtUGoW73emXVshw8sTIp9yKnFPFYmp833emSWN1JbXCFJI2wQ3f3ruPhdpFwNZk1HaVt40KZPRia9Nu9JsL5w9xaxu4/iKjNWYoYreIRwxrGg6KowKQrElGeaSigZ458S9Hnj8R/bnUtbyxqqv7jtXK6bpU1/qUEFtGXcyKeOwzX0NcQwXMRiniSRD2cZqpbafZWGTbW0cbH+ILz+dNITJY0MNvHEW3FFC59aidqe7VA7VokQ2MfDBlPRhivK9UtvsWqXNuB8qP8v0r1BmrgPGCCPXEI/jh3H65rzc4pKWH5uqZx4pXhfsYgPNFNU80V8seaxpPJpM0jH5jSZoGOzSHkYIpM0ZoA3NDubiQyQSPvhRNwz1H41plqoaPD5Wn78fNK2R9Kmury3slLXEu0/3By35V+iZdzU8HB1pdL6nVG9kTFqZWK2vTtJujtQIR0Uty3+FTJrtt/y3hki/3RupwzXBzlyqoguu5qUVTXVrF+kzD/eXFP8A7Rsuv2ha7FiKT1Ul94WPQvD7h9DtvxrVFcp4O1S3u4Z7aOTc0ZyB7V1INeTVtzuzuelSd4IlWn1GDTg1Zmo+imF6YX96LBckLYqNnNML1GXqlElseXqNmpheo2erSJbFdqgZqGaoWarSIbBjXBeMZQ+uxgfwwBT9c13BbGT2HNeY6pd/bdVuZ1OY2c7PpXmZxNRw3L3Zy4mXuWIFPzUU1T8wor5M85jWPzGkzSMfmNJmgY7NISB16UmaM007MDRn1uZoVt7FBFEq7fMYZJH07VnBBv3uzO/95zk0ZozXXicdXxL/AHj07dC5Tch2aM+9NzRmuQgUgHqM0myP+4v5UZozSA09A1Q6Nq0VyvEf3ZAP7tewxTpPEk0TBo3G5SK8LrrPCfij+z2FheN/ozH5H/uGvYyvFqD9lPZ7HZha6g+WWx6Zvo31WEgZQ6sGVuhHQ0b6+iselcnL0heoC9NL1SiK5Kz1GXqMvUbPVKJNyVnqNn96jL1Gz1aRLY9nqFmpGes7VdWt9JtTNM2XP3Ix1Y021Fcz2JbtqUvFGrfYNP8As8TYuZ/lX/ZHrXCABRgdKkurua/u3urg5kft/dHpUWa+OzHGfWavu/Ctv8zzq1Tnl5D1PzCimofmFFecYMax+Y0ZpGPzGkzQMdmjNNzRmmA7NGabmjNADs0ZpuaM0AOzRmm5ozQA7NIeRikzRmgDf0PxVd6RiGTM9r/cJ5X6Gu80/XLDVI99tcLnujcEV5JmhWZJA6OUcdGXqK9TCZpUorln7y/E6aWJlDR6o9pZiOtML15lZ+KtWs8KJ1mT/pqNxrWi8ecYm09yf7yuAK9ulmeFn9q3qdSxEH1O0L00vXKjxxZkZNtIPbdUUnji2A+Sylf/AIGBXT9dwy+2vvH7WHc6svTS1cNceNb2UH7NbJB/10+amWHi69gf/TEWeMn+AYIrL+1MJzKPN/kR7eF7XOyvJpYrOaSAAyqpKg15lPczXtwbm5kMkp/JfpXollqlnqcZ+zzA5GGU8EVwWp2xs9SuIcYUOdv0rizvmdGM4P3ev6GWIbcU1sVs0ZpuaM18ycY9D8wopqH5xRSExGPzGm5pZQUlZT1BpuaYxc0ZpM0ZoAXNGaTNGaAFzRmkzRmgBc0ZpM0ZoAXNGaTNGaAFzRmkzRmgBc0ZpM0ZoAXNGaTNGaAFzRmkzRmgByM8cgkjco46MvUVLc3c95Ksk7BmVdu7ufrUGaM1oqs1BwT0fQd3awuaM0maM1mIeh+cUUsKmSZUHJNFFrhY0vE1g+na9cwsuFLEr7isfNeveOPDX9r2X2q2QG6hHQdWFeROjxuUdSrDgg11YzDujVa6PY3r0nTnboJmjNJmjNcpgLmjNJmjNAC5ozSZozQAuaM0maM0ALmjNJmjNAC5ozSZozQAuaM0maM0ALmjNJmjNAC5ozSZozQAuaM0maM0ALmjNJmpIYpJ5VjiQs7HAAoA2/CGmvqWvwptzGvLn0FFej+DPDn9h6f5ky/6VMMv6qPSivo8DhFCl761Z62Gw6UPfWp1Ncl4j8EWesFri32wXR5Jx8rH3oortq0oVY8s1dHTOnGatJHnOo+EtX0128y3LIOjjoax2t5kOGjINFFfNYuhGjO0Tx69NU5WQ3ypP7lHlSf3KKK5DAPKk/uUeVJ/coooAPKk/uUeVJ/coooAPKk/uUeVJ/coooAPKk/uUeVJ/coooAPKk/uUeVJ/coooAPKk/uUeVJ/coooAPKk/uUeVJ/coooAPKk/uU9LaaQ4WMk0UU0rsaNrTPB2r6k67YCkZ/wCWjdBXpHh3wZZ6IFmkxNdD+MjhT7UUV9Dg8HSilO135nq4bDwSUup1FFFFekdh/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098" name="Picture 2" descr="https://img2.baidu.com/it/u=1584321903,1149133797&amp;fm=26&amp;fmt=au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522" y="3156617"/>
            <a:ext cx="3499048" cy="2671618"/>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3"/>
          <a:stretch>
            <a:fillRect/>
          </a:stretch>
        </p:blipFill>
        <p:spPr>
          <a:xfrm>
            <a:off x="3734476" y="3676652"/>
            <a:ext cx="3171280" cy="2460913"/>
          </a:xfrm>
          <a:prstGeom prst="rect">
            <a:avLst/>
          </a:prstGeom>
        </p:spPr>
      </p:pic>
      <p:pic>
        <p:nvPicPr>
          <p:cNvPr id="3" name="图片 2"/>
          <p:cNvPicPr>
            <a:picLocks noChangeAspect="1"/>
          </p:cNvPicPr>
          <p:nvPr/>
        </p:nvPicPr>
        <p:blipFill>
          <a:blip r:embed="rId4"/>
          <a:stretch>
            <a:fillRect/>
          </a:stretch>
        </p:blipFill>
        <p:spPr>
          <a:xfrm>
            <a:off x="7009662" y="3983192"/>
            <a:ext cx="2581147" cy="1973088"/>
          </a:xfrm>
          <a:prstGeom prst="rect">
            <a:avLst/>
          </a:prstGeom>
        </p:spPr>
      </p:pic>
      <p:pic>
        <p:nvPicPr>
          <p:cNvPr id="6" name="图片 5"/>
          <p:cNvPicPr>
            <a:picLocks noChangeAspect="1"/>
          </p:cNvPicPr>
          <p:nvPr/>
        </p:nvPicPr>
        <p:blipFill>
          <a:blip r:embed="rId5"/>
          <a:stretch>
            <a:fillRect/>
          </a:stretch>
        </p:blipFill>
        <p:spPr>
          <a:xfrm>
            <a:off x="9694715" y="3699233"/>
            <a:ext cx="2255715" cy="2415749"/>
          </a:xfrm>
          <a:prstGeom prst="rect">
            <a:avLst/>
          </a:prstGeom>
        </p:spPr>
      </p:pic>
    </p:spTree>
    <p:extLst>
      <p:ext uri="{BB962C8B-B14F-4D97-AF65-F5344CB8AC3E}">
        <p14:creationId xmlns:p14="http://schemas.microsoft.com/office/powerpoint/2010/main" val="63989505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4"/>
                                        </p:tgtEl>
                                        <p:attrNameLst>
                                          <p:attrName>ppt_y</p:attrName>
                                        </p:attrNameLst>
                                      </p:cBhvr>
                                      <p:tavLst>
                                        <p:tav tm="0">
                                          <p:val>
                                            <p:strVal val="#ppt_y"/>
                                          </p:val>
                                        </p:tav>
                                        <p:tav tm="100000">
                                          <p:val>
                                            <p:strVal val="#ppt_y"/>
                                          </p:val>
                                        </p:tav>
                                      </p:tavLst>
                                    </p:anim>
                                    <p:anim calcmode="lin" valueType="num">
                                      <p:cBhvr>
                                        <p:cTn id="15"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887413" y="284163"/>
            <a:ext cx="3799463"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2.5 </a:t>
            </a:r>
            <a:r>
              <a:rPr lang="zh-CN" altLang="zh-CN" b="1" dirty="0"/>
              <a:t>互联网企业价值观</a:t>
            </a:r>
          </a:p>
        </p:txBody>
      </p:sp>
      <p:sp>
        <p:nvSpPr>
          <p:cNvPr id="5"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7" name="矩形 6"/>
          <p:cNvSpPr/>
          <p:nvPr/>
        </p:nvSpPr>
        <p:spPr>
          <a:xfrm>
            <a:off x="909639" y="967151"/>
            <a:ext cx="10561926" cy="1015663"/>
          </a:xfrm>
          <a:prstGeom prst="rect">
            <a:avLst/>
          </a:prstGeom>
        </p:spPr>
        <p:txBody>
          <a:bodyPr wrap="square">
            <a:spAutoFit/>
          </a:bodyPr>
          <a:lstStyle/>
          <a:p>
            <a:r>
              <a:rPr lang="zh-CN" altLang="zh-CN" sz="2000" dirty="0"/>
              <a:t>纵观任何一种主流互联网产品、应用和平台，必然受到数以千万乃至亿级用户的追捧。</a:t>
            </a:r>
            <a:endParaRPr lang="en-US" altLang="zh-CN" sz="2000" dirty="0"/>
          </a:p>
          <a:p>
            <a:r>
              <a:rPr lang="zh-CN" altLang="zh-CN" sz="2000" dirty="0"/>
              <a:t>用户规模越大意味着平台责任会越重，收入利润越高意味着运行规范要越强，企业影响越大意味着监管压力会增加</a:t>
            </a:r>
            <a:endParaRPr lang="zh-CN" altLang="en-US" sz="2000" dirty="0"/>
          </a:p>
        </p:txBody>
      </p:sp>
      <p:sp>
        <p:nvSpPr>
          <p:cNvPr id="9" name="AutoShape 6" descr="data:image/jpeg;base64,/9j/4AAQSkZJRgABAQAAAQABAAD/2wBDAAgGBgcGBQgHBwcJCQgKDBQNDAsLDBkSEw8UHRofHh0aHBwgJC4nICIsIxwcKDcpLDAxNDQ0Hyc5PTgyPC4zNDL/2wBDAQkJCQwLDBgNDRgyIRwhMjIyMjIyMjIyMjIyMjIyMjIyMjIyMjIyMjIyMjIyMjIyMjIyMjIyMjIyMjIyMjIyMjL/wAARCADIAMg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4nFctrfi2OzZoLICSUcF+oFHi7XGs4hZ27YlkHzEdhXAE5NePmGYOm/ZUt+rODE4lxfJAvXWsX12xM1xIQf4c8CqRbccnmkzRmvClOUneTuec23uHHpRx6UZozUiDj0o49KM0ZoAOPSjj0ozRmgA49KOPSjNGaADj0o49KM0ZoAOPSjj0ozRmgA49KOPSjNGaADj0o49KM0ZoAOPSlVipyuRSZozQBoWmtX9m4MVw+B/Dng12eh+K4tQZbe6xHOeAf4WNeeZpVYqwK8EV14fG1aL0d12NqWInTej0PaKK5rwprZ1G1NvM2Z4h1P8Qor6ejVjVgpx2Z7FOanFSRw+r3bXmqXExOQWO32FUc0FsnJPWkzXx85OUnJ9Twm7u4uaM0maM1Ihc0ZqW2tZ7yURW8ZdvauksvDMMOHvH8x/7i9PxrtwuX18TrBad2aQpynsczHHJKwWONmJ9BWjD4f1GUZaERj1JrsIo44E2QxrGvoopxr3aORUY/xG3+BusPFbnML4VuP47uIe200//hFn/wCfuP8AI10Z60w12LKcIvsF+yh2OafwxcD7l1E3ttNU5tE1CLkQ71HcGuuNNJx0qJ5LhJ7K3zJdGDOEdXjYh0Kkeopua7eaOK4XbPEsg9xWPd6Aj5ezk2t/cf8ApXlYnIasFei+by6mUqDWxgZozTpYpIJDHMhRx2NMzXhyjKD5ZKzMGrbi5ozSZozUgLmjNJmjNAC5ozSZozQAuaM0maM0AaehXrWOqwy5wufmHrRWaG2nI60V3YXGzoQcUb0sRKmrIbnikzSZozXCYC5rR0rSptTl/uQL95/8Kg02xfUbxYU4Xq7f3RXcQxRW8KwwrtjXgV7WV5b9Yftanwr8f+Ab0qXNq9hbW1gsoRFboFHc92qakFGQASTgepr6xRUVZbHWLRXM33j/AMO2F0bd75XdThtn8NbWmatYaxa/aNPuY54+5U9KSabsMtnpTDTzTDVoQw1Gxp7Vl6vrum6LEJNQuki3fdUnlqei3EXiajJrC07xnoeq3AggvFWY/dR+9bbGri09iWRXMEN5H5c65/uv3WuZvbKWxl2P8yN9xx0NdOxqGaOO5haGUZVuh9DXn5hlsMXC60ktn/mROCkcpmjNPuIHtZ2hk+8vQ+o9ajzXw1SnKnNwmrNHI1Z2YuaM0maM1Ahc0ZpM0ZoAXNGaTNGaAHZ4opuaKaExuaP50mataZb/AGvUoIT0LZ/KrpU3VqKC6sqKu7HW6JZCy09SR+9l+Zj3HtWiKYWy3FKDX6DSpRpQUI7I70rKyJAa5T4ialPp/hZhbsVa4fyiw6gV1ANZniHR017R5bJjtc8xt/daqkm1oUj578nPJ5J7muo+H9/cad4stIYnbyrp/Kdc8Ypl14U1izuGhewlbBwHUcN9K6/wR4NubO+XVNSj8po+Yoj94N61zxg7mjPSG6mo2NBbNRs1dSRkB5avn3xJez6tr11cTsxxIUVT0ABxXvpfBry3xV4Nuo9QlvNPhM0Ep3FE6qairBtDjucAsbIwdCVdeQR2r3Hwzfy6h4btLmb/AFhBU/hXmlh4S1S/uBGbV4Y/4pXHAr1SytYtPsYrSH7ka4+p7mihBp3CdrFlmqJmoLVGzV2JGVypqsHn23mqMyRfqKwwcjI6V0oO4lCeGG01zUieXNJHjhWKj6V8pxFhVGUa8euj/QwqrqGaM0maM18yYi5ozSZozQAuaM0maM0ALmikBopoQ0mtnwyobUXfui5rEzzW34Xbbezj+8grvytJ4yF/60ZrS+NHUg0oaot1Lur7ux2XJg1LuqDdS76VguTFs9cGgvUG+kL0coXJS9Rs9Rl6jaSqURXHs9RNJUbSVEz81ooiuSF/w+lRM+KtWOn3Gov+7G2Pu7dK6Wy0a0s8Ns8yX++1ZVK0aenUuFKU9TmINOvLrmOB9p/iI4q9H4Yu25kljX6GuqHtx9KXFc0sVN7aG6w8Vuc0PCnrdMD7VQuvAvnTNLHdkFux6V2mKCK5cR/tEOSrqhuhTas0ebXPgnVIAWjMUo9FPNYd1ZXVk225t5Ij/tCvY8Y6GopoIp0KTRo6nrkV5dXKaMl7jszGeCg/hdjxrNGa7nWPBUMqtNpp8t/+eR6GuIuIJrWZoZ42jkXqDXi4nB1cO/eWnc4alGdN+8NzRmm5ozXKZDgaKaDRQIaTzWjoc/katDu4Rsg1mk80K5RlcdVOa3w1X2NaNTsyouzTO/Jw2KTdVe3uheWkVyvVh83sadur9Fg1KKktmdtybfSb/eoS9NL1aQXJy9MMlQmSmF6aiK5M0lRNJUTPUTPVKImyVpK0dH0ttRk8yTIt16n+97Vm2du99eR26fxH5j6D1rv7eBLaBIY1wijFYYmr7Ncq3NqNPmd3sPjjSKMJGoVF6AVIKQClZljQu5CqoySewrzLnakLilxXlet/Fua31CSDSrFJYY22+ZIxBaus8GeNYPFUEiND9nvIvvx54I9qQzqcUmKfikxQAwimkVyfjTx1D4W2W0MAub1xu8snAUeprnvD3xWa81GO11WzSFJDtWVGJwaLiPSiMVj65olvrFsVcBJ1+5IBzmtlvrmoHNEoRnFxkrpkySkrM8fu7Wayunt502yIcfWoc13vi7She2RvIl/fw9cfxL6VwGa+Vx2EeGqW6PY8etT9nK3QcDzRSA80VxmLGE80ZppPJozQBraJqItZjbzH9zL3/ut610bfKcGuGPNbelauNq2l22B0jkP8jX0+SZmklh6r9H+h0Up6crNstTC1I2Vphavq7Go4tTC1NLVGWqkhXHlqjJzSE80maqwjqPClsAk10w+bO1T7V0wrK8PJs0S39TnNao7V41eXNUbPRpK0EPHtUGoW73emXVshw8sTIp9yKnFPFYmp833emSWN1JbXCFJI2wQ3f3ruPhdpFwNZk1HaVt40KZPRia9Nu9JsL5w9xaxu4/iKjNWYoYreIRwxrGg6KowKQrElGeaSigZ458S9Hnj8R/bnUtbyxqqv7jtXK6bpU1/qUEFtGXcyKeOwzX0NcQwXMRiniSRD2cZqpbafZWGTbW0cbH+ILz+dNITJY0MNvHEW3FFC59aidqe7VA7VokQ2MfDBlPRhivK9UtvsWqXNuB8qP8v0r1BmrgPGCCPXEI/jh3H65rzc4pKWH5uqZx4pXhfsYgPNFNU80V8seaxpPJpM0jH5jSZoGOzSHkYIpM0ZoA3NDubiQyQSPvhRNwz1H41plqoaPD5Wn78fNK2R9Kmury3slLXEu0/3By35V+iZdzU8HB1pdL6nVG9kTFqZWK2vTtJujtQIR0Uty3+FTJrtt/y3hki/3RupwzXBzlyqoguu5qUVTXVrF+kzD/eXFP8A7Rsuv2ha7FiKT1Ul94WPQvD7h9DtvxrVFcp4O1S3u4Z7aOTc0ZyB7V1INeTVtzuzuelSd4IlWn1GDTg1Zmo+imF6YX96LBckLYqNnNML1GXqlElseXqNmpheo2erSJbFdqgZqGaoWarSIbBjXBeMZQ+uxgfwwBT9c13BbGT2HNeY6pd/bdVuZ1OY2c7PpXmZxNRw3L3Zy4mXuWIFPzUU1T8wor5M85jWPzGkzSMfmNJmgY7NISB16UmaM007MDRn1uZoVt7FBFEq7fMYZJH07VnBBv3uzO/95zk0ZozXXicdXxL/AHj07dC5Tch2aM+9NzRmuQgUgHqM0myP+4v5UZozSA09A1Q6Nq0VyvEf3ZAP7tewxTpPEk0TBo3G5SK8LrrPCfij+z2FheN/ozH5H/uGvYyvFqD9lPZ7HZha6g+WWx6Zvo31WEgZQ6sGVuhHQ0b6+iselcnL0heoC9NL1SiK5Kz1GXqMvUbPVKJNyVnqNn96jL1Gz1aRLY9nqFmpGes7VdWt9JtTNM2XP3Ix1Y021Fcz2JbtqUvFGrfYNP8As8TYuZ/lX/ZHrXCABRgdKkurua/u3urg5kft/dHpUWa+OzHGfWavu/Ctv8zzq1Tnl5D1PzCimofmFFecYMax+Y0ZpGPzGkzQMdmjNNzRmmA7NGabmjNADs0ZpuaM0AOzRmm5ozQA7NIeRikzRmgDf0PxVd6RiGTM9r/cJ5X6Gu80/XLDVI99tcLnujcEV5JmhWZJA6OUcdGXqK9TCZpUorln7y/E6aWJlDR6o9pZiOtML15lZ+KtWs8KJ1mT/pqNxrWi8ecYm09yf7yuAK9ulmeFn9q3qdSxEH1O0L00vXKjxxZkZNtIPbdUUnji2A+Sylf/AIGBXT9dwy+2vvH7WHc6svTS1cNceNb2UH7NbJB/10+amWHi69gf/TEWeMn+AYIrL+1MJzKPN/kR7eF7XOyvJpYrOaSAAyqpKg15lPczXtwbm5kMkp/JfpXollqlnqcZ+zzA5GGU8EVwWp2xs9SuIcYUOdv0rizvmdGM4P3ev6GWIbcU1sVs0ZpuaM18ycY9D8wopqH5xRSExGPzGm5pZQUlZT1BpuaYxc0ZpM0ZoAXNGaTNGaAFzRmkzRmgBc0ZpM0ZoAXNGaTNGaAFzRmkzRmgBc0ZpM0ZoAXNGaTNGaAFzRmkzRmgByM8cgkjco46MvUVLc3c95Ksk7BmVdu7ufrUGaM1oqs1BwT0fQd3awuaM0maM1mIeh+cUUsKmSZUHJNFFrhY0vE1g+na9cwsuFLEr7isfNeveOPDX9r2X2q2QG6hHQdWFeROjxuUdSrDgg11YzDujVa6PY3r0nTnboJmjNJmjNcpgLmjNJmjNAC5ozSZozQAuaM0maM0ALmjNJmjNAC5ozSZozQAuaM0maM0ALmjNJmjNAC5ozSZozQAuaM0maM0ALmjNJmpIYpJ5VjiQs7HAAoA2/CGmvqWvwptzGvLn0FFej+DPDn9h6f5ky/6VMMv6qPSivo8DhFCl761Z62Gw6UPfWp1Ncl4j8EWesFri32wXR5Jx8rH3oortq0oVY8s1dHTOnGatJHnOo+EtX0128y3LIOjjoax2t5kOGjINFFfNYuhGjO0Tx69NU5WQ3ypP7lHlSf3KKK5DAPKk/uUeVJ/coooAPKk/uUeVJ/coooAPKk/uUeVJ/coooAPKk/uUeVJ/coooAPKk/uUeVJ/coooAPKk/uUeVJ/coooAPKk/uUeVJ/coooAPKk/uU9LaaQ4WMk0UU0rsaNrTPB2r6k67YCkZ/wCWjdBXpHh3wZZ6IFmkxNdD+MjhT7UUV9Dg8HSilO135nq4bDwSUup1FFFFekdh/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8" name="表格 7"/>
          <p:cNvGraphicFramePr>
            <a:graphicFrameLocks noGrp="1"/>
          </p:cNvGraphicFramePr>
          <p:nvPr>
            <p:extLst>
              <p:ext uri="{D42A27DB-BD31-4B8C-83A1-F6EECF244321}">
                <p14:modId xmlns:p14="http://schemas.microsoft.com/office/powerpoint/2010/main" val="3170689464"/>
              </p:ext>
            </p:extLst>
          </p:nvPr>
        </p:nvGraphicFramePr>
        <p:xfrm>
          <a:off x="1477356" y="2110177"/>
          <a:ext cx="10714643" cy="4532270"/>
        </p:xfrm>
        <a:graphic>
          <a:graphicData uri="http://schemas.openxmlformats.org/drawingml/2006/table">
            <a:tbl>
              <a:tblPr firstRow="1" firstCol="1" bandRow="1">
                <a:tableStyleId>{5C22544A-7EE6-4342-B048-85BDC9FD1C3A}</a:tableStyleId>
              </a:tblPr>
              <a:tblGrid>
                <a:gridCol w="2008350">
                  <a:extLst>
                    <a:ext uri="{9D8B030D-6E8A-4147-A177-3AD203B41FA5}">
                      <a16:colId xmlns:a16="http://schemas.microsoft.com/office/drawing/2014/main" val="133532177"/>
                    </a:ext>
                  </a:extLst>
                </a:gridCol>
                <a:gridCol w="8706293">
                  <a:extLst>
                    <a:ext uri="{9D8B030D-6E8A-4147-A177-3AD203B41FA5}">
                      <a16:colId xmlns:a16="http://schemas.microsoft.com/office/drawing/2014/main" val="525424737"/>
                    </a:ext>
                  </a:extLst>
                </a:gridCol>
              </a:tblGrid>
              <a:tr h="283267">
                <a:tc>
                  <a:txBody>
                    <a:bodyPr/>
                    <a:lstStyle/>
                    <a:p>
                      <a:pPr algn="ctr">
                        <a:spcAft>
                          <a:spcPts val="0"/>
                        </a:spcAft>
                      </a:pPr>
                      <a:r>
                        <a:rPr lang="zh-CN" sz="1800" kern="100">
                          <a:effectLst/>
                        </a:rPr>
                        <a:t>企业</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1800" kern="100" dirty="0">
                          <a:effectLst/>
                        </a:rPr>
                        <a:t>核心价值观</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4298701"/>
                  </a:ext>
                </a:extLst>
              </a:tr>
              <a:tr h="849800">
                <a:tc>
                  <a:txBody>
                    <a:bodyPr/>
                    <a:lstStyle/>
                    <a:p>
                      <a:pPr algn="just">
                        <a:spcAft>
                          <a:spcPts val="0"/>
                        </a:spcAft>
                      </a:pPr>
                      <a:r>
                        <a:rPr lang="en-US" sz="1800" kern="100">
                          <a:effectLst/>
                        </a:rPr>
                        <a:t>Amazon</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顾客至上、创新简化、决策正确、好奇求知、选贤育能、最高标准、远见卓识、崇尚行动、勤俭节约、赢得信任、刨根问底、敢于谏言、服从大局、达成业绩、长期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05793577"/>
                  </a:ext>
                </a:extLst>
              </a:tr>
              <a:tr h="283267">
                <a:tc>
                  <a:txBody>
                    <a:bodyPr/>
                    <a:lstStyle/>
                    <a:p>
                      <a:pPr algn="just">
                        <a:spcAft>
                          <a:spcPts val="0"/>
                        </a:spcAft>
                      </a:pPr>
                      <a:r>
                        <a:rPr lang="en-US" sz="1800" kern="100">
                          <a:effectLst/>
                        </a:rPr>
                        <a:t>Alphabet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以用户为中心、精益求精、快、民主</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45040069"/>
                  </a:ext>
                </a:extLst>
              </a:tr>
              <a:tr h="283267">
                <a:tc>
                  <a:txBody>
                    <a:bodyPr/>
                    <a:lstStyle/>
                    <a:p>
                      <a:pPr algn="just">
                        <a:spcAft>
                          <a:spcPts val="0"/>
                        </a:spcAft>
                      </a:pPr>
                      <a:r>
                        <a:rPr lang="en-US" sz="1800" kern="100">
                          <a:effectLst/>
                        </a:rPr>
                        <a:t>adobe system</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诚信经营、尊重员工、尊重客户、诚实沟通、质量、负责、公平、遵守承诺</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56878010"/>
                  </a:ext>
                </a:extLst>
              </a:tr>
              <a:tr h="283267">
                <a:tc>
                  <a:txBody>
                    <a:bodyPr/>
                    <a:lstStyle/>
                    <a:p>
                      <a:pPr algn="just">
                        <a:spcAft>
                          <a:spcPts val="0"/>
                        </a:spcAft>
                      </a:pPr>
                      <a:r>
                        <a:rPr lang="en-US" sz="1800" kern="100">
                          <a:effectLst/>
                        </a:rPr>
                        <a:t>Booking Holdings</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诚实、正直、负责任</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99148096"/>
                  </a:ext>
                </a:extLst>
              </a:tr>
              <a:tr h="283267">
                <a:tc>
                  <a:txBody>
                    <a:bodyPr/>
                    <a:lstStyle/>
                    <a:p>
                      <a:pPr algn="just">
                        <a:spcAft>
                          <a:spcPts val="0"/>
                        </a:spcAft>
                      </a:pPr>
                      <a:r>
                        <a:rPr lang="en-US" sz="1800" kern="100">
                          <a:effectLst/>
                        </a:rPr>
                        <a:t>eBay</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人性本善、尊重员工、集思广益、换位思考、诚信正直、公开透明</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90886664"/>
                  </a:ext>
                </a:extLst>
              </a:tr>
              <a:tr h="283267">
                <a:tc>
                  <a:txBody>
                    <a:bodyPr/>
                    <a:lstStyle/>
                    <a:p>
                      <a:pPr algn="just">
                        <a:spcAft>
                          <a:spcPts val="0"/>
                        </a:spcAft>
                      </a:pPr>
                      <a:r>
                        <a:rPr lang="en-US" sz="1800" kern="100">
                          <a:effectLst/>
                        </a:rPr>
                        <a:t>Expedia</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与众不同、谦恭领导、透明、速度、科学、团队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86113694"/>
                  </a:ext>
                </a:extLst>
              </a:tr>
              <a:tr h="283267">
                <a:tc>
                  <a:txBody>
                    <a:bodyPr/>
                    <a:lstStyle/>
                    <a:p>
                      <a:pPr algn="just">
                        <a:spcAft>
                          <a:spcPts val="0"/>
                        </a:spcAft>
                      </a:pPr>
                      <a:r>
                        <a:rPr lang="en-US" sz="1800" kern="100">
                          <a:effectLst/>
                        </a:rPr>
                        <a:t>Facebook</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快速行动、专注于影响、敢于冒险、保持开放、价值</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81877359"/>
                  </a:ext>
                </a:extLst>
              </a:tr>
              <a:tr h="283267">
                <a:tc>
                  <a:txBody>
                    <a:bodyPr/>
                    <a:lstStyle/>
                    <a:p>
                      <a:pPr algn="just">
                        <a:spcAft>
                          <a:spcPts val="0"/>
                        </a:spcAft>
                      </a:pPr>
                      <a:r>
                        <a:rPr lang="en-US" sz="1800" kern="100">
                          <a:effectLst/>
                        </a:rPr>
                        <a:t>Microsoft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创新、多元化、包容、社会责任、慈善事业、环境</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19283561"/>
                  </a:ext>
                </a:extLst>
              </a:tr>
              <a:tr h="283267">
                <a:tc>
                  <a:txBody>
                    <a:bodyPr/>
                    <a:lstStyle/>
                    <a:p>
                      <a:pPr algn="just">
                        <a:spcAft>
                          <a:spcPts val="0"/>
                        </a:spcAft>
                      </a:pPr>
                      <a:r>
                        <a:rPr lang="en-US" sz="1800" kern="100">
                          <a:effectLst/>
                        </a:rPr>
                        <a:t>Netflix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高绩效、自由与责任、情境管理、松散耦合、高工资、晋级与成长</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71634520"/>
                  </a:ext>
                </a:extLst>
              </a:tr>
              <a:tr h="283267">
                <a:tc>
                  <a:txBody>
                    <a:bodyPr/>
                    <a:lstStyle/>
                    <a:p>
                      <a:pPr algn="just">
                        <a:spcAft>
                          <a:spcPts val="0"/>
                        </a:spcAft>
                      </a:pPr>
                      <a:r>
                        <a:rPr lang="en-US" sz="1800" kern="100">
                          <a:effectLst/>
                        </a:rPr>
                        <a:t>Oath</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消费者、团队、高标准、诚实、创造、行动、包容</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26155726"/>
                  </a:ext>
                </a:extLst>
              </a:tr>
              <a:tr h="566533">
                <a:tc>
                  <a:txBody>
                    <a:bodyPr/>
                    <a:lstStyle/>
                    <a:p>
                      <a:pPr algn="just">
                        <a:spcAft>
                          <a:spcPts val="0"/>
                        </a:spcAft>
                      </a:pPr>
                      <a:r>
                        <a:rPr lang="en-US" sz="1800" kern="100">
                          <a:effectLst/>
                        </a:rPr>
                        <a:t>Oracle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正直诚实、道德伦理、服从、互相尊重、团队合作、沟通、创新、顾客满意、质量、公平</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76813663"/>
                  </a:ext>
                </a:extLst>
              </a:tr>
              <a:tr h="283267">
                <a:tc>
                  <a:txBody>
                    <a:bodyPr/>
                    <a:lstStyle/>
                    <a:p>
                      <a:pPr algn="just">
                        <a:spcAft>
                          <a:spcPts val="0"/>
                        </a:spcAft>
                      </a:pPr>
                      <a:r>
                        <a:rPr lang="en-US" sz="1800" kern="100">
                          <a:effectLst/>
                        </a:rPr>
                        <a:t>salesforce</a:t>
                      </a:r>
                      <a:r>
                        <a:rPr lang="zh-CN" sz="1800" kern="100">
                          <a:effectLst/>
                        </a:rPr>
                        <a:t>．</a:t>
                      </a:r>
                      <a:r>
                        <a:rPr lang="en-US" sz="1800" kern="100">
                          <a:effectLst/>
                        </a:rPr>
                        <a:t>com</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dirty="0">
                          <a:effectLst/>
                        </a:rPr>
                        <a:t>信任、客户、创新、平等</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01559619"/>
                  </a:ext>
                </a:extLst>
              </a:tr>
            </a:tbl>
          </a:graphicData>
        </a:graphic>
      </p:graphicFrame>
    </p:spTree>
    <p:extLst>
      <p:ext uri="{BB962C8B-B14F-4D97-AF65-F5344CB8AC3E}">
        <p14:creationId xmlns:p14="http://schemas.microsoft.com/office/powerpoint/2010/main" val="32366061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4"/>
                                        </p:tgtEl>
                                        <p:attrNameLst>
                                          <p:attrName>ppt_y</p:attrName>
                                        </p:attrNameLst>
                                      </p:cBhvr>
                                      <p:tavLst>
                                        <p:tav tm="0">
                                          <p:val>
                                            <p:strVal val="#ppt_y"/>
                                          </p:val>
                                        </p:tav>
                                        <p:tav tm="100000">
                                          <p:val>
                                            <p:strVal val="#ppt_y"/>
                                          </p:val>
                                        </p:tav>
                                      </p:tavLst>
                                    </p:anim>
                                    <p:anim calcmode="lin" valueType="num">
                                      <p:cBhvr>
                                        <p:cTn id="15"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887413" y="284163"/>
            <a:ext cx="3799463"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2.5 </a:t>
            </a:r>
            <a:r>
              <a:rPr lang="zh-CN" altLang="zh-CN" b="1" dirty="0"/>
              <a:t>互联网企业价值观</a:t>
            </a:r>
          </a:p>
        </p:txBody>
      </p:sp>
      <p:sp>
        <p:nvSpPr>
          <p:cNvPr id="5"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7" name="矩形 6"/>
          <p:cNvSpPr/>
          <p:nvPr/>
        </p:nvSpPr>
        <p:spPr>
          <a:xfrm>
            <a:off x="909639" y="967151"/>
            <a:ext cx="10561926" cy="677108"/>
          </a:xfrm>
          <a:prstGeom prst="rect">
            <a:avLst/>
          </a:prstGeom>
        </p:spPr>
        <p:txBody>
          <a:bodyPr wrap="square">
            <a:spAutoFit/>
          </a:bodyPr>
          <a:lstStyle/>
          <a:p>
            <a:r>
              <a:rPr lang="zh-CN" altLang="zh-CN" dirty="0"/>
              <a:t>中国正在逐步走近世界舞台的中央，文化自觉和自信是助力中国梦实现的重要动力，而互联网已经成为大众文化生成和形塑的重要空间，和主流文化以及主流价值观传播的核心平台。</a:t>
            </a:r>
            <a:endParaRPr lang="zh-CN" altLang="en-US" sz="2000" dirty="0"/>
          </a:p>
        </p:txBody>
      </p:sp>
      <p:sp>
        <p:nvSpPr>
          <p:cNvPr id="9" name="AutoShape 6" descr="data:image/jpeg;base64,/9j/4AAQSkZJRgABAQAAAQABAAD/2wBDAAgGBgcGBQgHBwcJCQgKDBQNDAsLDBkSEw8UHRofHh0aHBwgJC4nICIsIxwcKDcpLDAxNDQ0Hyc5PTgyPC4zNDL/2wBDAQkJCQwLDBgNDRgyIRwhMjIyMjIyMjIyMjIyMjIyMjIyMjIyMjIyMjIyMjIyMjIyMjIyMjIyMjIyMjIyMjIyMjL/wAARCADIAMg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4nFctrfi2OzZoLICSUcF+oFHi7XGs4hZ27YlkHzEdhXAE5NePmGYOm/ZUt+rODE4lxfJAvXWsX12xM1xIQf4c8CqRbccnmkzRmvClOUneTuec23uHHpRx6UZozUiDj0o49KM0ZoAOPSjj0ozRmgA49KOPSjNGaADj0o49KM0ZoAOPSjj0ozRmgA49KOPSjNGaADj0o49KM0ZoAOPSlVipyuRSZozQBoWmtX9m4MVw+B/Dng12eh+K4tQZbe6xHOeAf4WNeeZpVYqwK8EV14fG1aL0d12NqWInTej0PaKK5rwprZ1G1NvM2Z4h1P8Qor6ejVjVgpx2Z7FOanFSRw+r3bXmqXExOQWO32FUc0FsnJPWkzXx85OUnJ9Twm7u4uaM0maM1Ihc0ZqW2tZ7yURW8ZdvauksvDMMOHvH8x/7i9PxrtwuX18TrBad2aQpynsczHHJKwWONmJ9BWjD4f1GUZaERj1JrsIo44E2QxrGvoopxr3aORUY/xG3+BusPFbnML4VuP47uIe200//hFn/wCfuP8AI10Z60w12LKcIvsF+yh2OafwxcD7l1E3ttNU5tE1CLkQ71HcGuuNNJx0qJ5LhJ7K3zJdGDOEdXjYh0Kkeopua7eaOK4XbPEsg9xWPd6Aj5ezk2t/cf8ApXlYnIasFei+by6mUqDWxgZozTpYpIJDHMhRx2NMzXhyjKD5ZKzMGrbi5ozSZozUgLmjNJmjNAC5ozSZozQAuaM0maM0AaehXrWOqwy5wufmHrRWaG2nI60V3YXGzoQcUb0sRKmrIbnikzSZozXCYC5rR0rSptTl/uQL95/8Kg02xfUbxYU4Xq7f3RXcQxRW8KwwrtjXgV7WV5b9Yftanwr8f+Ab0qXNq9hbW1gsoRFboFHc92qakFGQASTgepr6xRUVZbHWLRXM33j/AMO2F0bd75XdThtn8NbWmatYaxa/aNPuY54+5U9KSabsMtnpTDTzTDVoQw1Gxp7Vl6vrum6LEJNQuki3fdUnlqei3EXiajJrC07xnoeq3AggvFWY/dR+9bbGri09iWRXMEN5H5c65/uv3WuZvbKWxl2P8yN9xx0NdOxqGaOO5haGUZVuh9DXn5hlsMXC60ktn/mROCkcpmjNPuIHtZ2hk+8vQ+o9ajzXw1SnKnNwmrNHI1Z2YuaM0maM1Ahc0ZpM0ZoAXNGaTNGaAHZ4opuaKaExuaP50mataZb/AGvUoIT0LZ/KrpU3VqKC6sqKu7HW6JZCy09SR+9l+Zj3HtWiKYWy3FKDX6DSpRpQUI7I70rKyJAa5T4ialPp/hZhbsVa4fyiw6gV1ANZniHR017R5bJjtc8xt/daqkm1oUj578nPJ5J7muo+H9/cad4stIYnbyrp/Kdc8Ypl14U1izuGhewlbBwHUcN9K6/wR4NubO+XVNSj8po+Yoj94N61zxg7mjPSG6mo2NBbNRs1dSRkB5avn3xJez6tr11cTsxxIUVT0ABxXvpfBry3xV4Nuo9QlvNPhM0Ep3FE6qairBtDjucAsbIwdCVdeQR2r3Hwzfy6h4btLmb/AFhBU/hXmlh4S1S/uBGbV4Y/4pXHAr1SytYtPsYrSH7ka4+p7mihBp3CdrFlmqJmoLVGzV2JGVypqsHn23mqMyRfqKwwcjI6V0oO4lCeGG01zUieXNJHjhWKj6V8pxFhVGUa8euj/QwqrqGaM0maM18yYi5ozSZozQAuaM0maM0ALmikBopoQ0mtnwyobUXfui5rEzzW34Xbbezj+8grvytJ4yF/60ZrS+NHUg0oaot1Lur7ux2XJg1LuqDdS76VguTFs9cGgvUG+kL0coXJS9Rs9Rl6jaSqURXHs9RNJUbSVEz81ooiuSF/w+lRM+KtWOn3Gov+7G2Pu7dK6Wy0a0s8Ns8yX++1ZVK0aenUuFKU9TmINOvLrmOB9p/iI4q9H4Yu25kljX6GuqHtx9KXFc0sVN7aG6w8Vuc0PCnrdMD7VQuvAvnTNLHdkFux6V2mKCK5cR/tEOSrqhuhTas0ebXPgnVIAWjMUo9FPNYd1ZXVk225t5Ij/tCvY8Y6GopoIp0KTRo6nrkV5dXKaMl7jszGeCg/hdjxrNGa7nWPBUMqtNpp8t/+eR6GuIuIJrWZoZ42jkXqDXi4nB1cO/eWnc4alGdN+8NzRmm5ozXKZDgaKaDRQIaTzWjoc/katDu4Rsg1mk80K5RlcdVOa3w1X2NaNTsyouzTO/Jw2KTdVe3uheWkVyvVh83sadur9Fg1KKktmdtybfSb/eoS9NL1aQXJy9MMlQmSmF6aiK5M0lRNJUTPUTPVKImyVpK0dH0ttRk8yTIt16n+97Vm2du99eR26fxH5j6D1rv7eBLaBIY1wijFYYmr7Ncq3NqNPmd3sPjjSKMJGoVF6AVIKQClZljQu5CqoySewrzLnakLilxXlet/Fua31CSDSrFJYY22+ZIxBaus8GeNYPFUEiND9nvIvvx54I9qQzqcUmKfikxQAwimkVyfjTx1D4W2W0MAub1xu8snAUeprnvD3xWa81GO11WzSFJDtWVGJwaLiPSiMVj65olvrFsVcBJ1+5IBzmtlvrmoHNEoRnFxkrpkySkrM8fu7Wayunt502yIcfWoc13vi7She2RvIl/fw9cfxL6VwGa+Vx2EeGqW6PY8etT9nK3QcDzRSA80VxmLGE80ZppPJozQBraJqItZjbzH9zL3/ut610bfKcGuGPNbelauNq2l22B0jkP8jX0+SZmklh6r9H+h0Up6crNstTC1I2Vphavq7Go4tTC1NLVGWqkhXHlqjJzSE80maqwjqPClsAk10w+bO1T7V0wrK8PJs0S39TnNao7V41eXNUbPRpK0EPHtUGoW73emXVshw8sTIp9yKnFPFYmp833emSWN1JbXCFJI2wQ3f3ruPhdpFwNZk1HaVt40KZPRia9Nu9JsL5w9xaxu4/iKjNWYoYreIRwxrGg6KowKQrElGeaSigZ458S9Hnj8R/bnUtbyxqqv7jtXK6bpU1/qUEFtGXcyKeOwzX0NcQwXMRiniSRD2cZqpbafZWGTbW0cbH+ILz+dNITJY0MNvHEW3FFC59aidqe7VA7VokQ2MfDBlPRhivK9UtvsWqXNuB8qP8v0r1BmrgPGCCPXEI/jh3H65rzc4pKWH5uqZx4pXhfsYgPNFNU80V8seaxpPJpM0jH5jSZoGOzSHkYIpM0ZoA3NDubiQyQSPvhRNwz1H41plqoaPD5Wn78fNK2R9Kmury3slLXEu0/3By35V+iZdzU8HB1pdL6nVG9kTFqZWK2vTtJujtQIR0Uty3+FTJrtt/y3hki/3RupwzXBzlyqoguu5qUVTXVrF+kzD/eXFP8A7Rsuv2ha7FiKT1Ul94WPQvD7h9DtvxrVFcp4O1S3u4Z7aOTc0ZyB7V1INeTVtzuzuelSd4IlWn1GDTg1Zmo+imF6YX96LBckLYqNnNML1GXqlElseXqNmpheo2erSJbFdqgZqGaoWarSIbBjXBeMZQ+uxgfwwBT9c13BbGT2HNeY6pd/bdVuZ1OY2c7PpXmZxNRw3L3Zy4mXuWIFPzUU1T8wor5M85jWPzGkzSMfmNJmgY7NISB16UmaM007MDRn1uZoVt7FBFEq7fMYZJH07VnBBv3uzO/95zk0ZozXXicdXxL/AHj07dC5Tch2aM+9NzRmuQgUgHqM0myP+4v5UZozSA09A1Q6Nq0VyvEf3ZAP7tewxTpPEk0TBo3G5SK8LrrPCfij+z2FheN/ozH5H/uGvYyvFqD9lPZ7HZha6g+WWx6Zvo31WEgZQ6sGVuhHQ0b6+iselcnL0heoC9NL1SiK5Kz1GXqMvUbPVKJNyVnqNn96jL1Gz1aRLY9nqFmpGes7VdWt9JtTNM2XP3Ix1Y021Fcz2JbtqUvFGrfYNP8As8TYuZ/lX/ZHrXCABRgdKkurua/u3urg5kft/dHpUWa+OzHGfWavu/Ctv8zzq1Tnl5D1PzCimofmFFecYMax+Y0ZpGPzGkzQMdmjNNzRmmA7NGabmjNADs0ZpuaM0AOzRmm5ozQA7NIeRikzRmgDf0PxVd6RiGTM9r/cJ5X6Gu80/XLDVI99tcLnujcEV5JmhWZJA6OUcdGXqK9TCZpUorln7y/E6aWJlDR6o9pZiOtML15lZ+KtWs8KJ1mT/pqNxrWi8ecYm09yf7yuAK9ulmeFn9q3qdSxEH1O0L00vXKjxxZkZNtIPbdUUnji2A+Sylf/AIGBXT9dwy+2vvH7WHc6svTS1cNceNb2UH7NbJB/10+amWHi69gf/TEWeMn+AYIrL+1MJzKPN/kR7eF7XOyvJpYrOaSAAyqpKg15lPczXtwbm5kMkp/JfpXollqlnqcZ+zzA5GGU8EVwWp2xs9SuIcYUOdv0rizvmdGM4P3ev6GWIbcU1sVs0ZpuaM18ycY9D8wopqH5xRSExGPzGm5pZQUlZT1BpuaYxc0ZpM0ZoAXNGaTNGaAFzRmkzRmgBc0ZpM0ZoAXNGaTNGaAFzRmkzRmgBc0ZpM0ZoAXNGaTNGaAFzRmkzRmgByM8cgkjco46MvUVLc3c95Ksk7BmVdu7ufrUGaM1oqs1BwT0fQd3awuaM0maM1mIeh+cUUsKmSZUHJNFFrhY0vE1g+na9cwsuFLEr7isfNeveOPDX9r2X2q2QG6hHQdWFeROjxuUdSrDgg11YzDujVa6PY3r0nTnboJmjNJmjNcpgLmjNJmjNAC5ozSZozQAuaM0maM0ALmjNJmjNAC5ozSZozQAuaM0maM0ALmjNJmjNAC5ozSZozQAuaM0maM0ALmjNJmpIYpJ5VjiQs7HAAoA2/CGmvqWvwptzGvLn0FFej+DPDn9h6f5ky/6VMMv6qPSivo8DhFCl761Z62Gw6UPfWp1Ncl4j8EWesFri32wXR5Jx8rH3oortq0oVY8s1dHTOnGatJHnOo+EtX0128y3LIOjjoax2t5kOGjINFFfNYuhGjO0Tx69NU5WQ3ypP7lHlSf3KKK5DAPKk/uUeVJ/coooAPKk/uUeVJ/coooAPKk/uUeVJ/coooAPKk/uUeVJ/coooAPKk/uUeVJ/coooAPKk/uUeVJ/coooAPKk/uUeVJ/coooAPKk/uU9LaaQ4WMk0UU0rsaNrTPB2r6k67YCkZ/wCWjdBXpHh3wZZ6IFmkxNdD+MjhT7UUV9Dg8HSilO135nq4bDwSUup1FFFFekdh/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2" name="表格 1"/>
          <p:cNvGraphicFramePr>
            <a:graphicFrameLocks noGrp="1"/>
          </p:cNvGraphicFramePr>
          <p:nvPr>
            <p:extLst>
              <p:ext uri="{D42A27DB-BD31-4B8C-83A1-F6EECF244321}">
                <p14:modId xmlns:p14="http://schemas.microsoft.com/office/powerpoint/2010/main" val="3222250048"/>
              </p:ext>
            </p:extLst>
          </p:nvPr>
        </p:nvGraphicFramePr>
        <p:xfrm>
          <a:off x="1082501" y="1771622"/>
          <a:ext cx="9817561" cy="4267200"/>
        </p:xfrm>
        <a:graphic>
          <a:graphicData uri="http://schemas.openxmlformats.org/drawingml/2006/table">
            <a:tbl>
              <a:tblPr firstRow="1" firstCol="1" bandRow="1">
                <a:tableStyleId>{5C22544A-7EE6-4342-B048-85BDC9FD1C3A}</a:tableStyleId>
              </a:tblPr>
              <a:tblGrid>
                <a:gridCol w="2007062">
                  <a:extLst>
                    <a:ext uri="{9D8B030D-6E8A-4147-A177-3AD203B41FA5}">
                      <a16:colId xmlns:a16="http://schemas.microsoft.com/office/drawing/2014/main" val="2156656441"/>
                    </a:ext>
                  </a:extLst>
                </a:gridCol>
                <a:gridCol w="7810499">
                  <a:extLst>
                    <a:ext uri="{9D8B030D-6E8A-4147-A177-3AD203B41FA5}">
                      <a16:colId xmlns:a16="http://schemas.microsoft.com/office/drawing/2014/main" val="3252083707"/>
                    </a:ext>
                  </a:extLst>
                </a:gridCol>
              </a:tblGrid>
              <a:tr h="0">
                <a:tc>
                  <a:txBody>
                    <a:bodyPr/>
                    <a:lstStyle/>
                    <a:p>
                      <a:pPr algn="ctr">
                        <a:spcAft>
                          <a:spcPts val="0"/>
                        </a:spcAft>
                      </a:pPr>
                      <a:r>
                        <a:rPr lang="zh-CN" sz="2000" kern="100">
                          <a:effectLst/>
                        </a:rPr>
                        <a:t>企业</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100">
                          <a:effectLst/>
                        </a:rPr>
                        <a:t>核心价值观</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80205066"/>
                  </a:ext>
                </a:extLst>
              </a:tr>
              <a:tr h="0">
                <a:tc>
                  <a:txBody>
                    <a:bodyPr/>
                    <a:lstStyle/>
                    <a:p>
                      <a:pPr algn="just">
                        <a:spcAft>
                          <a:spcPts val="0"/>
                        </a:spcAft>
                      </a:pPr>
                      <a:r>
                        <a:rPr lang="zh-CN" sz="2000" kern="0">
                          <a:effectLst/>
                        </a:rPr>
                        <a:t>阿里巴巴</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客户第一、团队合作、拥抱变化、诚信、激情、敬业</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86538163"/>
                  </a:ext>
                </a:extLst>
              </a:tr>
              <a:tr h="0">
                <a:tc>
                  <a:txBody>
                    <a:bodyPr/>
                    <a:lstStyle/>
                    <a:p>
                      <a:pPr algn="just">
                        <a:spcAft>
                          <a:spcPts val="0"/>
                        </a:spcAft>
                      </a:pPr>
                      <a:r>
                        <a:rPr lang="zh-CN" sz="2000" kern="0">
                          <a:effectLst/>
                        </a:rPr>
                        <a:t>腾讯</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正直、进取、合作、创新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98750437"/>
                  </a:ext>
                </a:extLst>
              </a:tr>
              <a:tr h="0">
                <a:tc>
                  <a:txBody>
                    <a:bodyPr/>
                    <a:lstStyle/>
                    <a:p>
                      <a:pPr algn="just">
                        <a:spcAft>
                          <a:spcPts val="0"/>
                        </a:spcAft>
                      </a:pPr>
                      <a:r>
                        <a:rPr lang="zh-CN" sz="2000" kern="0">
                          <a:effectLst/>
                        </a:rPr>
                        <a:t>百度</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简单可依靠</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41501231"/>
                  </a:ext>
                </a:extLst>
              </a:tr>
              <a:tr h="0">
                <a:tc>
                  <a:txBody>
                    <a:bodyPr/>
                    <a:lstStyle/>
                    <a:p>
                      <a:pPr algn="just">
                        <a:spcAft>
                          <a:spcPts val="0"/>
                        </a:spcAft>
                      </a:pPr>
                      <a:r>
                        <a:rPr lang="zh-CN" sz="2000" kern="0">
                          <a:effectLst/>
                        </a:rPr>
                        <a:t>京东</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正道成功、客户为先、只做第一</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61303553"/>
                  </a:ext>
                </a:extLst>
              </a:tr>
              <a:tr h="0">
                <a:tc>
                  <a:txBody>
                    <a:bodyPr/>
                    <a:lstStyle/>
                    <a:p>
                      <a:pPr algn="just">
                        <a:spcAft>
                          <a:spcPts val="0"/>
                        </a:spcAft>
                      </a:pPr>
                      <a:r>
                        <a:rPr lang="zh-CN" sz="2000" kern="0">
                          <a:effectLst/>
                        </a:rPr>
                        <a:t>苏宁</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利益共享、家庭氛围、沟通协作、责任共当、执着拼搏、永不言败</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87037460"/>
                  </a:ext>
                </a:extLst>
              </a:tr>
              <a:tr h="0">
                <a:tc>
                  <a:txBody>
                    <a:bodyPr/>
                    <a:lstStyle/>
                    <a:p>
                      <a:pPr algn="just">
                        <a:spcAft>
                          <a:spcPts val="0"/>
                        </a:spcAft>
                      </a:pPr>
                      <a:r>
                        <a:rPr lang="zh-CN" sz="2000" kern="0">
                          <a:effectLst/>
                        </a:rPr>
                        <a:t>网易</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匠心、创新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0698060"/>
                  </a:ext>
                </a:extLst>
              </a:tr>
              <a:tr h="0">
                <a:tc>
                  <a:txBody>
                    <a:bodyPr/>
                    <a:lstStyle/>
                    <a:p>
                      <a:pPr algn="just">
                        <a:spcAft>
                          <a:spcPts val="0"/>
                        </a:spcAft>
                      </a:pPr>
                      <a:r>
                        <a:rPr lang="zh-CN" sz="2000" kern="0">
                          <a:effectLst/>
                        </a:rPr>
                        <a:t>携程</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客户、团队、敬业、诚信、伙伴</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53900690"/>
                  </a:ext>
                </a:extLst>
              </a:tr>
              <a:tr h="0">
                <a:tc>
                  <a:txBody>
                    <a:bodyPr/>
                    <a:lstStyle/>
                    <a:p>
                      <a:pPr algn="just">
                        <a:spcAft>
                          <a:spcPts val="0"/>
                        </a:spcAft>
                      </a:pPr>
                      <a:r>
                        <a:rPr lang="zh-CN" sz="2000" kern="0">
                          <a:effectLst/>
                        </a:rPr>
                        <a:t>用友</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用户之友、专业奋斗、持续创新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32976319"/>
                  </a:ext>
                </a:extLst>
              </a:tr>
              <a:tr h="0">
                <a:tc>
                  <a:txBody>
                    <a:bodyPr/>
                    <a:lstStyle/>
                    <a:p>
                      <a:pPr algn="just">
                        <a:spcAft>
                          <a:spcPts val="0"/>
                        </a:spcAft>
                      </a:pPr>
                      <a:r>
                        <a:rPr lang="zh-CN" sz="2000" kern="0">
                          <a:effectLst/>
                        </a:rPr>
                        <a:t>搜狐</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0">
                          <a:effectLst/>
                        </a:rPr>
                        <a:t>诚信公正、以德为本、敬业、追求卓越、以证明为基础的用人政策、品牌市场导向、技术产品驱动、致力创新、锐意进取</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12542874"/>
                  </a:ext>
                </a:extLst>
              </a:tr>
              <a:tr h="0">
                <a:tc>
                  <a:txBody>
                    <a:bodyPr/>
                    <a:lstStyle/>
                    <a:p>
                      <a:pPr algn="just">
                        <a:spcAft>
                          <a:spcPts val="0"/>
                        </a:spcAft>
                      </a:pPr>
                      <a:r>
                        <a:rPr lang="zh-CN" sz="2000" kern="0">
                          <a:effectLst/>
                        </a:rPr>
                        <a:t>美图</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0">
                          <a:effectLst/>
                        </a:rPr>
                        <a:t>正直诚信、用于担责、积极进取、换位思考</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29336919"/>
                  </a:ext>
                </a:extLst>
              </a:tr>
              <a:tr h="0">
                <a:tc>
                  <a:txBody>
                    <a:bodyPr/>
                    <a:lstStyle/>
                    <a:p>
                      <a:pPr algn="just">
                        <a:spcAft>
                          <a:spcPts val="0"/>
                        </a:spcAft>
                      </a:pPr>
                      <a:r>
                        <a:rPr lang="zh-CN" sz="2000" kern="0">
                          <a:effectLst/>
                        </a:rPr>
                        <a:t>美团点评</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0">
                          <a:effectLst/>
                        </a:rPr>
                        <a:t>以客户为中心、正直诚信、合作共赢、追求卓越</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70415193"/>
                  </a:ext>
                </a:extLst>
              </a:tr>
              <a:tr h="0">
                <a:tc>
                  <a:txBody>
                    <a:bodyPr/>
                    <a:lstStyle/>
                    <a:p>
                      <a:pPr algn="just">
                        <a:spcAft>
                          <a:spcPts val="0"/>
                        </a:spcAft>
                      </a:pPr>
                      <a:r>
                        <a:rPr lang="zh-CN" sz="2000" kern="0">
                          <a:effectLst/>
                        </a:rPr>
                        <a:t>鹏博士</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2000" kern="0" dirty="0">
                          <a:effectLst/>
                        </a:rPr>
                        <a:t>诚信卓越、包容关怀、责任忧患、创新合作</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60544102"/>
                  </a:ext>
                </a:extLst>
              </a:tr>
            </a:tbl>
          </a:graphicData>
        </a:graphic>
      </p:graphicFrame>
    </p:spTree>
    <p:extLst>
      <p:ext uri="{BB962C8B-B14F-4D97-AF65-F5344CB8AC3E}">
        <p14:creationId xmlns:p14="http://schemas.microsoft.com/office/powerpoint/2010/main" val="4203026264"/>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4"/>
                                        </p:tgtEl>
                                        <p:attrNameLst>
                                          <p:attrName>ppt_y</p:attrName>
                                        </p:attrNameLst>
                                      </p:cBhvr>
                                      <p:tavLst>
                                        <p:tav tm="0">
                                          <p:val>
                                            <p:strVal val="#ppt_y"/>
                                          </p:val>
                                        </p:tav>
                                        <p:tav tm="100000">
                                          <p:val>
                                            <p:strVal val="#ppt_y"/>
                                          </p:val>
                                        </p:tav>
                                      </p:tavLst>
                                    </p:anim>
                                    <p:anim calcmode="lin" valueType="num">
                                      <p:cBhvr>
                                        <p:cTn id="15"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12"/>
          <p:cNvSpPr>
            <a:spLocks/>
          </p:cNvSpPr>
          <p:nvPr/>
        </p:nvSpPr>
        <p:spPr bwMode="auto">
          <a:xfrm>
            <a:off x="6154738" y="3740150"/>
            <a:ext cx="1889125" cy="1898650"/>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rgbClr val="027ED2"/>
          </a:solidFill>
          <a:ln>
            <a:noFill/>
          </a:ln>
        </p:spPr>
        <p:txBody>
          <a:bodyPr lIns="121917" tIns="60958" rIns="121917" bIns="60958"/>
          <a:lstStyle/>
          <a:p>
            <a:pPr eaLnBrk="1" fontAlgn="auto" hangingPunct="1">
              <a:spcBef>
                <a:spcPts val="0"/>
              </a:spcBef>
              <a:spcAft>
                <a:spcPts val="0"/>
              </a:spcAft>
              <a:defRPr/>
            </a:pPr>
            <a:endParaRPr lang="zh-CN" altLang="en-US" kern="0" dirty="0">
              <a:solidFill>
                <a:sysClr val="windowText" lastClr="000000"/>
              </a:solidFill>
              <a:latin typeface="+mn-lt"/>
              <a:ea typeface="+mn-ea"/>
            </a:endParaRPr>
          </a:p>
        </p:txBody>
      </p:sp>
      <p:sp>
        <p:nvSpPr>
          <p:cNvPr id="28" name="Freeform 13"/>
          <p:cNvSpPr>
            <a:spLocks/>
          </p:cNvSpPr>
          <p:nvPr/>
        </p:nvSpPr>
        <p:spPr bwMode="auto">
          <a:xfrm>
            <a:off x="4146550" y="3740150"/>
            <a:ext cx="1889125" cy="1898650"/>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chemeClr val="accent1"/>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29" name="Freeform 14"/>
          <p:cNvSpPr>
            <a:spLocks/>
          </p:cNvSpPr>
          <p:nvPr/>
        </p:nvSpPr>
        <p:spPr bwMode="auto">
          <a:xfrm>
            <a:off x="6154738" y="1730375"/>
            <a:ext cx="1889125" cy="1893888"/>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chemeClr val="accent1"/>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0" name="Freeform 15"/>
          <p:cNvSpPr>
            <a:spLocks/>
          </p:cNvSpPr>
          <p:nvPr/>
        </p:nvSpPr>
        <p:spPr bwMode="auto">
          <a:xfrm>
            <a:off x="4146550" y="1730375"/>
            <a:ext cx="1889125" cy="1893888"/>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rgbClr val="027ED2"/>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1" name="Freeform 16"/>
          <p:cNvSpPr>
            <a:spLocks/>
          </p:cNvSpPr>
          <p:nvPr/>
        </p:nvSpPr>
        <p:spPr bwMode="auto">
          <a:xfrm>
            <a:off x="5581650" y="3167063"/>
            <a:ext cx="454025" cy="457200"/>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ysClr val="window" lastClr="FFFFFF">
              <a:lumMod val="75000"/>
            </a:sysClr>
          </a:solidFill>
          <a:ln>
            <a:noFill/>
          </a:ln>
        </p:spPr>
        <p:txBody>
          <a:bodyPr lIns="121917" tIns="60958" rIns="121917" bIns="60958"/>
          <a:lstStyle/>
          <a:p>
            <a:pPr algn="r" eaLnBrk="1" fontAlgn="auto" hangingPunct="1">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32" name="Freeform 17"/>
          <p:cNvSpPr>
            <a:spLocks/>
          </p:cNvSpPr>
          <p:nvPr/>
        </p:nvSpPr>
        <p:spPr bwMode="auto">
          <a:xfrm>
            <a:off x="6154738" y="3167063"/>
            <a:ext cx="454025" cy="457200"/>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ysClr val="window" lastClr="FFFFFF">
              <a:lumMod val="75000"/>
            </a:sysClr>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3" name="Freeform 18"/>
          <p:cNvSpPr>
            <a:spLocks/>
          </p:cNvSpPr>
          <p:nvPr/>
        </p:nvSpPr>
        <p:spPr bwMode="auto">
          <a:xfrm>
            <a:off x="5581650" y="3740150"/>
            <a:ext cx="454025" cy="458788"/>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ysClr val="window" lastClr="FFFFFF">
              <a:lumMod val="75000"/>
            </a:sysClr>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4" name="Freeform 19"/>
          <p:cNvSpPr>
            <a:spLocks/>
          </p:cNvSpPr>
          <p:nvPr/>
        </p:nvSpPr>
        <p:spPr bwMode="auto">
          <a:xfrm>
            <a:off x="6154738" y="3740150"/>
            <a:ext cx="454025" cy="458788"/>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ysClr val="window" lastClr="FFFFFF">
              <a:lumMod val="75000"/>
            </a:sysClr>
          </a:solidFill>
          <a:ln>
            <a:noFill/>
          </a:ln>
        </p:spPr>
        <p:txBody>
          <a:bodyPr lIns="121917" tIns="60958" rIns="121917" bIns="60958"/>
          <a:lstStyle/>
          <a:p>
            <a:pPr eaLnBrk="1" fontAlgn="auto" hangingPunct="1">
              <a:spcBef>
                <a:spcPts val="0"/>
              </a:spcBef>
              <a:spcAft>
                <a:spcPts val="0"/>
              </a:spcAft>
              <a:defRPr/>
            </a:pPr>
            <a:endParaRPr lang="zh-CN" altLang="en-US" kern="0">
              <a:solidFill>
                <a:sysClr val="windowText" lastClr="000000"/>
              </a:solidFill>
              <a:latin typeface="+mn-lt"/>
              <a:ea typeface="+mn-ea"/>
            </a:endParaRPr>
          </a:p>
        </p:txBody>
      </p:sp>
      <p:sp>
        <p:nvSpPr>
          <p:cNvPr id="35" name="矩形 34"/>
          <p:cNvSpPr/>
          <p:nvPr/>
        </p:nvSpPr>
        <p:spPr>
          <a:xfrm>
            <a:off x="5797550" y="3290888"/>
            <a:ext cx="155575" cy="292100"/>
          </a:xfrm>
          <a:prstGeom prst="rect">
            <a:avLst/>
          </a:prstGeom>
        </p:spPr>
        <p:txBody>
          <a:bodyPr lIns="0" tIns="0" rIns="0" bIns="0">
            <a:spAutoFit/>
          </a:bodyPr>
          <a:lstStyle/>
          <a:p>
            <a:pPr algn="r" eaLnBrk="1" fontAlgn="auto" hangingPunct="1">
              <a:spcBef>
                <a:spcPts val="0"/>
              </a:spcBef>
              <a:spcAft>
                <a:spcPts val="0"/>
              </a:spcAft>
              <a:defRPr/>
            </a:pPr>
            <a:r>
              <a:rPr lang="en-US" altLang="zh-CN" sz="1900" kern="0" dirty="0">
                <a:solidFill>
                  <a:sysClr val="window" lastClr="FFFFFF"/>
                </a:solidFill>
                <a:latin typeface="微软雅黑" pitchFamily="34" charset="-122"/>
                <a:ea typeface="微软雅黑" pitchFamily="34" charset="-122"/>
              </a:rPr>
              <a:t>1</a:t>
            </a:r>
            <a:endParaRPr lang="zh-CN" altLang="en-US" sz="1900" kern="0" dirty="0">
              <a:solidFill>
                <a:sysClr val="window" lastClr="FFFFFF"/>
              </a:solidFill>
              <a:latin typeface="微软雅黑" pitchFamily="34" charset="-122"/>
              <a:ea typeface="微软雅黑" pitchFamily="34" charset="-122"/>
            </a:endParaRPr>
          </a:p>
        </p:txBody>
      </p:sp>
      <p:sp>
        <p:nvSpPr>
          <p:cNvPr id="36" name="矩形 35"/>
          <p:cNvSpPr/>
          <p:nvPr/>
        </p:nvSpPr>
        <p:spPr>
          <a:xfrm>
            <a:off x="6224588" y="3290888"/>
            <a:ext cx="157162" cy="292100"/>
          </a:xfrm>
          <a:prstGeom prst="rect">
            <a:avLst/>
          </a:prstGeom>
        </p:spPr>
        <p:txBody>
          <a:bodyPr lIns="0" tIns="0" rIns="0" bIns="0">
            <a:spAutoFit/>
          </a:bodyPr>
          <a:lstStyle/>
          <a:p>
            <a:pPr algn="r" eaLnBrk="1" fontAlgn="auto" hangingPunct="1">
              <a:spcBef>
                <a:spcPts val="0"/>
              </a:spcBef>
              <a:spcAft>
                <a:spcPts val="0"/>
              </a:spcAft>
              <a:defRPr/>
            </a:pPr>
            <a:r>
              <a:rPr lang="en-US" altLang="zh-CN" sz="1900" kern="0" dirty="0">
                <a:solidFill>
                  <a:sysClr val="window" lastClr="FFFFFF"/>
                </a:solidFill>
                <a:latin typeface="微软雅黑" pitchFamily="34" charset="-122"/>
                <a:ea typeface="微软雅黑" pitchFamily="34" charset="-122"/>
              </a:rPr>
              <a:t>2</a:t>
            </a:r>
            <a:endParaRPr lang="zh-CN" altLang="en-US" sz="1900" kern="0" dirty="0">
              <a:solidFill>
                <a:sysClr val="window" lastClr="FFFFFF"/>
              </a:solidFill>
              <a:latin typeface="微软雅黑" pitchFamily="34" charset="-122"/>
              <a:ea typeface="微软雅黑" pitchFamily="34" charset="-122"/>
            </a:endParaRPr>
          </a:p>
        </p:txBody>
      </p:sp>
      <p:sp>
        <p:nvSpPr>
          <p:cNvPr id="37" name="矩形 36"/>
          <p:cNvSpPr/>
          <p:nvPr/>
        </p:nvSpPr>
        <p:spPr>
          <a:xfrm>
            <a:off x="5797550" y="3762375"/>
            <a:ext cx="155575" cy="293688"/>
          </a:xfrm>
          <a:prstGeom prst="rect">
            <a:avLst/>
          </a:prstGeom>
        </p:spPr>
        <p:txBody>
          <a:bodyPr lIns="0" tIns="0" rIns="0" bIns="0">
            <a:spAutoFit/>
          </a:bodyPr>
          <a:lstStyle/>
          <a:p>
            <a:pPr algn="r" eaLnBrk="1" fontAlgn="auto" hangingPunct="1">
              <a:spcBef>
                <a:spcPts val="0"/>
              </a:spcBef>
              <a:spcAft>
                <a:spcPts val="0"/>
              </a:spcAft>
              <a:defRPr/>
            </a:pPr>
            <a:r>
              <a:rPr lang="en-US" altLang="zh-CN" sz="1900" kern="0" dirty="0">
                <a:solidFill>
                  <a:sysClr val="window" lastClr="FFFFFF"/>
                </a:solidFill>
                <a:latin typeface="微软雅黑" pitchFamily="34" charset="-122"/>
                <a:ea typeface="微软雅黑" pitchFamily="34" charset="-122"/>
              </a:rPr>
              <a:t>3</a:t>
            </a:r>
            <a:endParaRPr lang="zh-CN" altLang="en-US" sz="1900" kern="0" dirty="0">
              <a:solidFill>
                <a:sysClr val="window" lastClr="FFFFFF"/>
              </a:solidFill>
              <a:latin typeface="微软雅黑" pitchFamily="34" charset="-122"/>
              <a:ea typeface="微软雅黑" pitchFamily="34" charset="-122"/>
            </a:endParaRPr>
          </a:p>
        </p:txBody>
      </p:sp>
      <p:sp>
        <p:nvSpPr>
          <p:cNvPr id="38" name="矩形 37"/>
          <p:cNvSpPr/>
          <p:nvPr/>
        </p:nvSpPr>
        <p:spPr>
          <a:xfrm>
            <a:off x="6224588" y="3762375"/>
            <a:ext cx="157162" cy="293688"/>
          </a:xfrm>
          <a:prstGeom prst="rect">
            <a:avLst/>
          </a:prstGeom>
        </p:spPr>
        <p:txBody>
          <a:bodyPr lIns="0" tIns="0" rIns="0" bIns="0">
            <a:spAutoFit/>
          </a:bodyPr>
          <a:lstStyle/>
          <a:p>
            <a:pPr algn="r" eaLnBrk="1" fontAlgn="auto" hangingPunct="1">
              <a:spcBef>
                <a:spcPts val="0"/>
              </a:spcBef>
              <a:spcAft>
                <a:spcPts val="0"/>
              </a:spcAft>
              <a:defRPr/>
            </a:pPr>
            <a:r>
              <a:rPr lang="en-US" altLang="zh-CN" sz="1900" kern="0" dirty="0">
                <a:solidFill>
                  <a:sysClr val="window" lastClr="FFFFFF"/>
                </a:solidFill>
                <a:latin typeface="微软雅黑" pitchFamily="34" charset="-122"/>
                <a:ea typeface="微软雅黑" pitchFamily="34" charset="-122"/>
              </a:rPr>
              <a:t>4</a:t>
            </a:r>
            <a:endParaRPr lang="zh-CN" altLang="en-US" sz="1900" kern="0" dirty="0">
              <a:solidFill>
                <a:sysClr val="window" lastClr="FFFFFF"/>
              </a:solidFill>
              <a:latin typeface="微软雅黑" pitchFamily="34" charset="-122"/>
              <a:ea typeface="微软雅黑" pitchFamily="34" charset="-122"/>
            </a:endParaRPr>
          </a:p>
        </p:txBody>
      </p:sp>
      <p:sp>
        <p:nvSpPr>
          <p:cNvPr id="40" name="TextBox 39"/>
          <p:cNvSpPr txBox="1"/>
          <p:nvPr/>
        </p:nvSpPr>
        <p:spPr>
          <a:xfrm>
            <a:off x="4492625" y="2154238"/>
            <a:ext cx="1196975" cy="1077912"/>
          </a:xfrm>
          <a:prstGeom prst="rect">
            <a:avLst/>
          </a:prstGeom>
          <a:noFill/>
        </p:spPr>
        <p:txBody>
          <a:bodyPr lIns="0" tIns="60958" rIns="0" bIns="0">
            <a:spAutoFit/>
          </a:bodyPr>
          <a:lstStyle/>
          <a:p>
            <a:pPr algn="ctr" eaLnBrk="1" fontAlgn="auto" hangingPunct="1">
              <a:spcBef>
                <a:spcPts val="0"/>
              </a:spcBef>
              <a:spcAft>
                <a:spcPts val="0"/>
              </a:spcAft>
              <a:defRPr/>
            </a:pPr>
            <a:r>
              <a:rPr lang="zh-CN" altLang="en-US" sz="6600" b="1" kern="0" dirty="0">
                <a:solidFill>
                  <a:sysClr val="window" lastClr="FFFFFF"/>
                </a:solidFill>
                <a:latin typeface="微软雅黑" pitchFamily="34" charset="-122"/>
                <a:ea typeface="微软雅黑" pitchFamily="34" charset="-122"/>
              </a:rPr>
              <a:t>谢</a:t>
            </a:r>
          </a:p>
        </p:txBody>
      </p:sp>
      <p:sp>
        <p:nvSpPr>
          <p:cNvPr id="41" name="TextBox 40"/>
          <p:cNvSpPr txBox="1"/>
          <p:nvPr/>
        </p:nvSpPr>
        <p:spPr>
          <a:xfrm>
            <a:off x="6521450" y="2154238"/>
            <a:ext cx="1155700" cy="1077912"/>
          </a:xfrm>
          <a:prstGeom prst="rect">
            <a:avLst/>
          </a:prstGeom>
          <a:noFill/>
        </p:spPr>
        <p:txBody>
          <a:bodyPr lIns="0" tIns="60958" rIns="0" bIns="0">
            <a:spAutoFit/>
          </a:bodyPr>
          <a:lstStyle/>
          <a:p>
            <a:pPr algn="ctr" eaLnBrk="1" fontAlgn="auto" hangingPunct="1">
              <a:spcBef>
                <a:spcPts val="0"/>
              </a:spcBef>
              <a:spcAft>
                <a:spcPts val="0"/>
              </a:spcAft>
              <a:defRPr/>
            </a:pPr>
            <a:r>
              <a:rPr lang="zh-CN" altLang="en-US" sz="6600" b="1" kern="0" dirty="0">
                <a:solidFill>
                  <a:sysClr val="window" lastClr="FFFFFF"/>
                </a:solidFill>
                <a:latin typeface="微软雅黑" pitchFamily="34" charset="-122"/>
                <a:ea typeface="微软雅黑" pitchFamily="34" charset="-122"/>
              </a:rPr>
              <a:t>谢</a:t>
            </a:r>
          </a:p>
        </p:txBody>
      </p:sp>
      <p:sp>
        <p:nvSpPr>
          <p:cNvPr id="42" name="TextBox 41"/>
          <p:cNvSpPr txBox="1"/>
          <p:nvPr/>
        </p:nvSpPr>
        <p:spPr>
          <a:xfrm>
            <a:off x="4506913" y="4165600"/>
            <a:ext cx="1168400" cy="1077913"/>
          </a:xfrm>
          <a:prstGeom prst="rect">
            <a:avLst/>
          </a:prstGeom>
          <a:noFill/>
        </p:spPr>
        <p:txBody>
          <a:bodyPr lIns="0" tIns="60958" rIns="0" bIns="0">
            <a:spAutoFit/>
          </a:bodyPr>
          <a:lstStyle/>
          <a:p>
            <a:pPr algn="ctr" eaLnBrk="1" fontAlgn="auto" hangingPunct="1">
              <a:spcBef>
                <a:spcPts val="0"/>
              </a:spcBef>
              <a:spcAft>
                <a:spcPts val="0"/>
              </a:spcAft>
              <a:defRPr/>
            </a:pPr>
            <a:r>
              <a:rPr lang="zh-CN" altLang="en-US" sz="6600" b="1" kern="0" dirty="0">
                <a:solidFill>
                  <a:sysClr val="window" lastClr="FFFFFF"/>
                </a:solidFill>
                <a:latin typeface="微软雅黑" pitchFamily="34" charset="-122"/>
                <a:ea typeface="微软雅黑" pitchFamily="34" charset="-122"/>
              </a:rPr>
              <a:t>观</a:t>
            </a:r>
          </a:p>
        </p:txBody>
      </p:sp>
      <p:sp>
        <p:nvSpPr>
          <p:cNvPr id="43" name="TextBox 42"/>
          <p:cNvSpPr txBox="1"/>
          <p:nvPr/>
        </p:nvSpPr>
        <p:spPr>
          <a:xfrm>
            <a:off x="6521450" y="4165600"/>
            <a:ext cx="1155700" cy="1077913"/>
          </a:xfrm>
          <a:prstGeom prst="rect">
            <a:avLst/>
          </a:prstGeom>
          <a:noFill/>
        </p:spPr>
        <p:txBody>
          <a:bodyPr lIns="0" tIns="60958" rIns="0" bIns="0">
            <a:spAutoFit/>
          </a:bodyPr>
          <a:lstStyle/>
          <a:p>
            <a:pPr algn="ctr" eaLnBrk="1" fontAlgn="auto" hangingPunct="1">
              <a:spcBef>
                <a:spcPts val="0"/>
              </a:spcBef>
              <a:spcAft>
                <a:spcPts val="0"/>
              </a:spcAft>
              <a:defRPr/>
            </a:pPr>
            <a:r>
              <a:rPr lang="zh-CN" altLang="en-US" sz="6600" b="1" kern="0" dirty="0">
                <a:solidFill>
                  <a:sysClr val="window" lastClr="FFFFFF"/>
                </a:solidFill>
                <a:latin typeface="微软雅黑" pitchFamily="34" charset="-122"/>
                <a:ea typeface="微软雅黑" pitchFamily="34" charset="-122"/>
              </a:rPr>
              <a:t>看</a:t>
            </a: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528" repeatCount="200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400" fill="hold"/>
                                        <p:tgtEl>
                                          <p:spTgt spid="40"/>
                                        </p:tgtEl>
                                        <p:attrNameLst>
                                          <p:attrName>ppt_w</p:attrName>
                                        </p:attrNameLst>
                                      </p:cBhvr>
                                      <p:tavLst>
                                        <p:tav tm="0">
                                          <p:val>
                                            <p:fltVal val="0"/>
                                          </p:val>
                                        </p:tav>
                                        <p:tav tm="100000">
                                          <p:val>
                                            <p:strVal val="#ppt_w"/>
                                          </p:val>
                                        </p:tav>
                                      </p:tavLst>
                                    </p:anim>
                                    <p:anim calcmode="lin" valueType="num">
                                      <p:cBhvr>
                                        <p:cTn id="8" dur="400" fill="hold"/>
                                        <p:tgtEl>
                                          <p:spTgt spid="40"/>
                                        </p:tgtEl>
                                        <p:attrNameLst>
                                          <p:attrName>ppt_h</p:attrName>
                                        </p:attrNameLst>
                                      </p:cBhvr>
                                      <p:tavLst>
                                        <p:tav tm="0">
                                          <p:val>
                                            <p:fltVal val="0"/>
                                          </p:val>
                                        </p:tav>
                                        <p:tav tm="100000">
                                          <p:val>
                                            <p:strVal val="#ppt_h"/>
                                          </p:val>
                                        </p:tav>
                                      </p:tavLst>
                                    </p:anim>
                                    <p:animEffect transition="in" filter="fade">
                                      <p:cBhvr>
                                        <p:cTn id="9" dur="400"/>
                                        <p:tgtEl>
                                          <p:spTgt spid="40"/>
                                        </p:tgtEl>
                                      </p:cBhvr>
                                    </p:animEffect>
                                    <p:anim calcmode="lin" valueType="num">
                                      <p:cBhvr>
                                        <p:cTn id="10" dur="400" fill="hold"/>
                                        <p:tgtEl>
                                          <p:spTgt spid="40"/>
                                        </p:tgtEl>
                                        <p:attrNameLst>
                                          <p:attrName>ppt_x</p:attrName>
                                        </p:attrNameLst>
                                      </p:cBhvr>
                                      <p:tavLst>
                                        <p:tav tm="0">
                                          <p:val>
                                            <p:fltVal val="0.5"/>
                                          </p:val>
                                        </p:tav>
                                        <p:tav tm="100000">
                                          <p:val>
                                            <p:strVal val="#ppt_x"/>
                                          </p:val>
                                        </p:tav>
                                      </p:tavLst>
                                    </p:anim>
                                    <p:anim calcmode="lin" valueType="num">
                                      <p:cBhvr>
                                        <p:cTn id="11" dur="400" fill="hold"/>
                                        <p:tgtEl>
                                          <p:spTgt spid="40"/>
                                        </p:tgtEl>
                                        <p:attrNameLst>
                                          <p:attrName>ppt_y</p:attrName>
                                        </p:attrNameLst>
                                      </p:cBhvr>
                                      <p:tavLst>
                                        <p:tav tm="0">
                                          <p:val>
                                            <p:fltVal val="0.5"/>
                                          </p:val>
                                        </p:tav>
                                        <p:tav tm="100000">
                                          <p:val>
                                            <p:strVal val="#ppt_y"/>
                                          </p:val>
                                        </p:tav>
                                      </p:tavLst>
                                    </p:anim>
                                  </p:childTnLst>
                                </p:cTn>
                              </p:par>
                              <p:par>
                                <p:cTn id="12" presetID="53" presetClass="entr" presetSubtype="528" repeatCount="2000"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400" fill="hold"/>
                                        <p:tgtEl>
                                          <p:spTgt spid="30"/>
                                        </p:tgtEl>
                                        <p:attrNameLst>
                                          <p:attrName>ppt_w</p:attrName>
                                        </p:attrNameLst>
                                      </p:cBhvr>
                                      <p:tavLst>
                                        <p:tav tm="0">
                                          <p:val>
                                            <p:fltVal val="0"/>
                                          </p:val>
                                        </p:tav>
                                        <p:tav tm="100000">
                                          <p:val>
                                            <p:strVal val="#ppt_w"/>
                                          </p:val>
                                        </p:tav>
                                      </p:tavLst>
                                    </p:anim>
                                    <p:anim calcmode="lin" valueType="num">
                                      <p:cBhvr>
                                        <p:cTn id="15" dur="400" fill="hold"/>
                                        <p:tgtEl>
                                          <p:spTgt spid="30"/>
                                        </p:tgtEl>
                                        <p:attrNameLst>
                                          <p:attrName>ppt_h</p:attrName>
                                        </p:attrNameLst>
                                      </p:cBhvr>
                                      <p:tavLst>
                                        <p:tav tm="0">
                                          <p:val>
                                            <p:fltVal val="0"/>
                                          </p:val>
                                        </p:tav>
                                        <p:tav tm="100000">
                                          <p:val>
                                            <p:strVal val="#ppt_h"/>
                                          </p:val>
                                        </p:tav>
                                      </p:tavLst>
                                    </p:anim>
                                    <p:animEffect transition="in" filter="fade">
                                      <p:cBhvr>
                                        <p:cTn id="16" dur="400"/>
                                        <p:tgtEl>
                                          <p:spTgt spid="30"/>
                                        </p:tgtEl>
                                      </p:cBhvr>
                                    </p:animEffect>
                                    <p:anim calcmode="lin" valueType="num">
                                      <p:cBhvr>
                                        <p:cTn id="17" dur="400" fill="hold"/>
                                        <p:tgtEl>
                                          <p:spTgt spid="30"/>
                                        </p:tgtEl>
                                        <p:attrNameLst>
                                          <p:attrName>ppt_x</p:attrName>
                                        </p:attrNameLst>
                                      </p:cBhvr>
                                      <p:tavLst>
                                        <p:tav tm="0">
                                          <p:val>
                                            <p:fltVal val="0.5"/>
                                          </p:val>
                                        </p:tav>
                                        <p:tav tm="100000">
                                          <p:val>
                                            <p:strVal val="#ppt_x"/>
                                          </p:val>
                                        </p:tav>
                                      </p:tavLst>
                                    </p:anim>
                                    <p:anim calcmode="lin" valueType="num">
                                      <p:cBhvr>
                                        <p:cTn id="18" dur="400" fill="hold"/>
                                        <p:tgtEl>
                                          <p:spTgt spid="30"/>
                                        </p:tgtEl>
                                        <p:attrNameLst>
                                          <p:attrName>ppt_y</p:attrName>
                                        </p:attrNameLst>
                                      </p:cBhvr>
                                      <p:tavLst>
                                        <p:tav tm="0">
                                          <p:val>
                                            <p:fltVal val="0.5"/>
                                          </p:val>
                                        </p:tav>
                                        <p:tav tm="100000">
                                          <p:val>
                                            <p:strVal val="#ppt_y"/>
                                          </p:val>
                                        </p:tav>
                                      </p:tavLst>
                                    </p:anim>
                                  </p:childTnLst>
                                </p:cTn>
                              </p:par>
                              <p:par>
                                <p:cTn id="19" presetID="53" presetClass="entr" presetSubtype="528" repeatCount="200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400" fill="hold"/>
                                        <p:tgtEl>
                                          <p:spTgt spid="31"/>
                                        </p:tgtEl>
                                        <p:attrNameLst>
                                          <p:attrName>ppt_w</p:attrName>
                                        </p:attrNameLst>
                                      </p:cBhvr>
                                      <p:tavLst>
                                        <p:tav tm="0">
                                          <p:val>
                                            <p:fltVal val="0"/>
                                          </p:val>
                                        </p:tav>
                                        <p:tav tm="100000">
                                          <p:val>
                                            <p:strVal val="#ppt_w"/>
                                          </p:val>
                                        </p:tav>
                                      </p:tavLst>
                                    </p:anim>
                                    <p:anim calcmode="lin" valueType="num">
                                      <p:cBhvr>
                                        <p:cTn id="22" dur="400" fill="hold"/>
                                        <p:tgtEl>
                                          <p:spTgt spid="31"/>
                                        </p:tgtEl>
                                        <p:attrNameLst>
                                          <p:attrName>ppt_h</p:attrName>
                                        </p:attrNameLst>
                                      </p:cBhvr>
                                      <p:tavLst>
                                        <p:tav tm="0">
                                          <p:val>
                                            <p:fltVal val="0"/>
                                          </p:val>
                                        </p:tav>
                                        <p:tav tm="100000">
                                          <p:val>
                                            <p:strVal val="#ppt_h"/>
                                          </p:val>
                                        </p:tav>
                                      </p:tavLst>
                                    </p:anim>
                                    <p:animEffect transition="in" filter="fade">
                                      <p:cBhvr>
                                        <p:cTn id="23" dur="400"/>
                                        <p:tgtEl>
                                          <p:spTgt spid="31"/>
                                        </p:tgtEl>
                                      </p:cBhvr>
                                    </p:animEffect>
                                    <p:anim calcmode="lin" valueType="num">
                                      <p:cBhvr>
                                        <p:cTn id="24" dur="400" fill="hold"/>
                                        <p:tgtEl>
                                          <p:spTgt spid="31"/>
                                        </p:tgtEl>
                                        <p:attrNameLst>
                                          <p:attrName>ppt_x</p:attrName>
                                        </p:attrNameLst>
                                      </p:cBhvr>
                                      <p:tavLst>
                                        <p:tav tm="0">
                                          <p:val>
                                            <p:fltVal val="0.5"/>
                                          </p:val>
                                        </p:tav>
                                        <p:tav tm="100000">
                                          <p:val>
                                            <p:strVal val="#ppt_x"/>
                                          </p:val>
                                        </p:tav>
                                      </p:tavLst>
                                    </p:anim>
                                    <p:anim calcmode="lin" valueType="num">
                                      <p:cBhvr>
                                        <p:cTn id="25" dur="400" fill="hold"/>
                                        <p:tgtEl>
                                          <p:spTgt spid="31"/>
                                        </p:tgtEl>
                                        <p:attrNameLst>
                                          <p:attrName>ppt_y</p:attrName>
                                        </p:attrNameLst>
                                      </p:cBhvr>
                                      <p:tavLst>
                                        <p:tav tm="0">
                                          <p:val>
                                            <p:fltVal val="0.5"/>
                                          </p:val>
                                        </p:tav>
                                        <p:tav tm="100000">
                                          <p:val>
                                            <p:strVal val="#ppt_y"/>
                                          </p:val>
                                        </p:tav>
                                      </p:tavLst>
                                    </p:anim>
                                  </p:childTnLst>
                                </p:cTn>
                              </p:par>
                              <p:par>
                                <p:cTn id="26" presetID="53" presetClass="entr" presetSubtype="528" repeatCount="200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400" fill="hold"/>
                                        <p:tgtEl>
                                          <p:spTgt spid="35"/>
                                        </p:tgtEl>
                                        <p:attrNameLst>
                                          <p:attrName>ppt_w</p:attrName>
                                        </p:attrNameLst>
                                      </p:cBhvr>
                                      <p:tavLst>
                                        <p:tav tm="0">
                                          <p:val>
                                            <p:fltVal val="0"/>
                                          </p:val>
                                        </p:tav>
                                        <p:tav tm="100000">
                                          <p:val>
                                            <p:strVal val="#ppt_w"/>
                                          </p:val>
                                        </p:tav>
                                      </p:tavLst>
                                    </p:anim>
                                    <p:anim calcmode="lin" valueType="num">
                                      <p:cBhvr>
                                        <p:cTn id="29" dur="400" fill="hold"/>
                                        <p:tgtEl>
                                          <p:spTgt spid="35"/>
                                        </p:tgtEl>
                                        <p:attrNameLst>
                                          <p:attrName>ppt_h</p:attrName>
                                        </p:attrNameLst>
                                      </p:cBhvr>
                                      <p:tavLst>
                                        <p:tav tm="0">
                                          <p:val>
                                            <p:fltVal val="0"/>
                                          </p:val>
                                        </p:tav>
                                        <p:tav tm="100000">
                                          <p:val>
                                            <p:strVal val="#ppt_h"/>
                                          </p:val>
                                        </p:tav>
                                      </p:tavLst>
                                    </p:anim>
                                    <p:animEffect transition="in" filter="fade">
                                      <p:cBhvr>
                                        <p:cTn id="30" dur="400"/>
                                        <p:tgtEl>
                                          <p:spTgt spid="35"/>
                                        </p:tgtEl>
                                      </p:cBhvr>
                                    </p:animEffect>
                                    <p:anim calcmode="lin" valueType="num">
                                      <p:cBhvr>
                                        <p:cTn id="31" dur="400" fill="hold"/>
                                        <p:tgtEl>
                                          <p:spTgt spid="35"/>
                                        </p:tgtEl>
                                        <p:attrNameLst>
                                          <p:attrName>ppt_x</p:attrName>
                                        </p:attrNameLst>
                                      </p:cBhvr>
                                      <p:tavLst>
                                        <p:tav tm="0">
                                          <p:val>
                                            <p:fltVal val="0.5"/>
                                          </p:val>
                                        </p:tav>
                                        <p:tav tm="100000">
                                          <p:val>
                                            <p:strVal val="#ppt_x"/>
                                          </p:val>
                                        </p:tav>
                                      </p:tavLst>
                                    </p:anim>
                                    <p:anim calcmode="lin" valueType="num">
                                      <p:cBhvr>
                                        <p:cTn id="32" dur="400" fill="hold"/>
                                        <p:tgtEl>
                                          <p:spTgt spid="35"/>
                                        </p:tgtEl>
                                        <p:attrNameLst>
                                          <p:attrName>ppt_y</p:attrName>
                                        </p:attrNameLst>
                                      </p:cBhvr>
                                      <p:tavLst>
                                        <p:tav tm="0">
                                          <p:val>
                                            <p:fltVal val="0.5"/>
                                          </p:val>
                                        </p:tav>
                                        <p:tav tm="100000">
                                          <p:val>
                                            <p:strVal val="#ppt_y"/>
                                          </p:val>
                                        </p:tav>
                                      </p:tavLst>
                                    </p:anim>
                                  </p:childTnLst>
                                </p:cTn>
                              </p:par>
                            </p:childTnLst>
                          </p:cTn>
                        </p:par>
                        <p:par>
                          <p:cTn id="33" fill="hold" nodeType="afterGroup">
                            <p:stCondLst>
                              <p:cond delay="800"/>
                            </p:stCondLst>
                            <p:childTnLst>
                              <p:par>
                                <p:cTn id="34" presetID="53" presetClass="entr" presetSubtype="528" repeatCount="200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p:cTn id="36" dur="400" fill="hold"/>
                                        <p:tgtEl>
                                          <p:spTgt spid="41"/>
                                        </p:tgtEl>
                                        <p:attrNameLst>
                                          <p:attrName>ppt_w</p:attrName>
                                        </p:attrNameLst>
                                      </p:cBhvr>
                                      <p:tavLst>
                                        <p:tav tm="0">
                                          <p:val>
                                            <p:fltVal val="0"/>
                                          </p:val>
                                        </p:tav>
                                        <p:tav tm="100000">
                                          <p:val>
                                            <p:strVal val="#ppt_w"/>
                                          </p:val>
                                        </p:tav>
                                      </p:tavLst>
                                    </p:anim>
                                    <p:anim calcmode="lin" valueType="num">
                                      <p:cBhvr>
                                        <p:cTn id="37" dur="400" fill="hold"/>
                                        <p:tgtEl>
                                          <p:spTgt spid="41"/>
                                        </p:tgtEl>
                                        <p:attrNameLst>
                                          <p:attrName>ppt_h</p:attrName>
                                        </p:attrNameLst>
                                      </p:cBhvr>
                                      <p:tavLst>
                                        <p:tav tm="0">
                                          <p:val>
                                            <p:fltVal val="0"/>
                                          </p:val>
                                        </p:tav>
                                        <p:tav tm="100000">
                                          <p:val>
                                            <p:strVal val="#ppt_h"/>
                                          </p:val>
                                        </p:tav>
                                      </p:tavLst>
                                    </p:anim>
                                    <p:animEffect transition="in" filter="fade">
                                      <p:cBhvr>
                                        <p:cTn id="38" dur="400"/>
                                        <p:tgtEl>
                                          <p:spTgt spid="41"/>
                                        </p:tgtEl>
                                      </p:cBhvr>
                                    </p:animEffect>
                                    <p:anim calcmode="lin" valueType="num">
                                      <p:cBhvr>
                                        <p:cTn id="39" dur="400" fill="hold"/>
                                        <p:tgtEl>
                                          <p:spTgt spid="41"/>
                                        </p:tgtEl>
                                        <p:attrNameLst>
                                          <p:attrName>ppt_x</p:attrName>
                                        </p:attrNameLst>
                                      </p:cBhvr>
                                      <p:tavLst>
                                        <p:tav tm="0">
                                          <p:val>
                                            <p:fltVal val="0.5"/>
                                          </p:val>
                                        </p:tav>
                                        <p:tav tm="100000">
                                          <p:val>
                                            <p:strVal val="#ppt_x"/>
                                          </p:val>
                                        </p:tav>
                                      </p:tavLst>
                                    </p:anim>
                                    <p:anim calcmode="lin" valueType="num">
                                      <p:cBhvr>
                                        <p:cTn id="40" dur="400" fill="hold"/>
                                        <p:tgtEl>
                                          <p:spTgt spid="41"/>
                                        </p:tgtEl>
                                        <p:attrNameLst>
                                          <p:attrName>ppt_y</p:attrName>
                                        </p:attrNameLst>
                                      </p:cBhvr>
                                      <p:tavLst>
                                        <p:tav tm="0">
                                          <p:val>
                                            <p:fltVal val="0.5"/>
                                          </p:val>
                                        </p:tav>
                                        <p:tav tm="100000">
                                          <p:val>
                                            <p:strVal val="#ppt_y"/>
                                          </p:val>
                                        </p:tav>
                                      </p:tavLst>
                                    </p:anim>
                                  </p:childTnLst>
                                </p:cTn>
                              </p:par>
                              <p:par>
                                <p:cTn id="41" presetID="53" presetClass="entr" presetSubtype="528" repeatCount="200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400" fill="hold"/>
                                        <p:tgtEl>
                                          <p:spTgt spid="29"/>
                                        </p:tgtEl>
                                        <p:attrNameLst>
                                          <p:attrName>ppt_w</p:attrName>
                                        </p:attrNameLst>
                                      </p:cBhvr>
                                      <p:tavLst>
                                        <p:tav tm="0">
                                          <p:val>
                                            <p:fltVal val="0"/>
                                          </p:val>
                                        </p:tav>
                                        <p:tav tm="100000">
                                          <p:val>
                                            <p:strVal val="#ppt_w"/>
                                          </p:val>
                                        </p:tav>
                                      </p:tavLst>
                                    </p:anim>
                                    <p:anim calcmode="lin" valueType="num">
                                      <p:cBhvr>
                                        <p:cTn id="44" dur="400" fill="hold"/>
                                        <p:tgtEl>
                                          <p:spTgt spid="29"/>
                                        </p:tgtEl>
                                        <p:attrNameLst>
                                          <p:attrName>ppt_h</p:attrName>
                                        </p:attrNameLst>
                                      </p:cBhvr>
                                      <p:tavLst>
                                        <p:tav tm="0">
                                          <p:val>
                                            <p:fltVal val="0"/>
                                          </p:val>
                                        </p:tav>
                                        <p:tav tm="100000">
                                          <p:val>
                                            <p:strVal val="#ppt_h"/>
                                          </p:val>
                                        </p:tav>
                                      </p:tavLst>
                                    </p:anim>
                                    <p:animEffect transition="in" filter="fade">
                                      <p:cBhvr>
                                        <p:cTn id="45" dur="400"/>
                                        <p:tgtEl>
                                          <p:spTgt spid="29"/>
                                        </p:tgtEl>
                                      </p:cBhvr>
                                    </p:animEffect>
                                    <p:anim calcmode="lin" valueType="num">
                                      <p:cBhvr>
                                        <p:cTn id="46" dur="400" fill="hold"/>
                                        <p:tgtEl>
                                          <p:spTgt spid="29"/>
                                        </p:tgtEl>
                                        <p:attrNameLst>
                                          <p:attrName>ppt_x</p:attrName>
                                        </p:attrNameLst>
                                      </p:cBhvr>
                                      <p:tavLst>
                                        <p:tav tm="0">
                                          <p:val>
                                            <p:fltVal val="0.5"/>
                                          </p:val>
                                        </p:tav>
                                        <p:tav tm="100000">
                                          <p:val>
                                            <p:strVal val="#ppt_x"/>
                                          </p:val>
                                        </p:tav>
                                      </p:tavLst>
                                    </p:anim>
                                    <p:anim calcmode="lin" valueType="num">
                                      <p:cBhvr>
                                        <p:cTn id="47" dur="400" fill="hold"/>
                                        <p:tgtEl>
                                          <p:spTgt spid="29"/>
                                        </p:tgtEl>
                                        <p:attrNameLst>
                                          <p:attrName>ppt_y</p:attrName>
                                        </p:attrNameLst>
                                      </p:cBhvr>
                                      <p:tavLst>
                                        <p:tav tm="0">
                                          <p:val>
                                            <p:fltVal val="0.5"/>
                                          </p:val>
                                        </p:tav>
                                        <p:tav tm="100000">
                                          <p:val>
                                            <p:strVal val="#ppt_y"/>
                                          </p:val>
                                        </p:tav>
                                      </p:tavLst>
                                    </p:anim>
                                  </p:childTnLst>
                                </p:cTn>
                              </p:par>
                              <p:par>
                                <p:cTn id="48" presetID="53" presetClass="entr" presetSubtype="528" repeatCount="2000"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400" fill="hold"/>
                                        <p:tgtEl>
                                          <p:spTgt spid="32"/>
                                        </p:tgtEl>
                                        <p:attrNameLst>
                                          <p:attrName>ppt_w</p:attrName>
                                        </p:attrNameLst>
                                      </p:cBhvr>
                                      <p:tavLst>
                                        <p:tav tm="0">
                                          <p:val>
                                            <p:fltVal val="0"/>
                                          </p:val>
                                        </p:tav>
                                        <p:tav tm="100000">
                                          <p:val>
                                            <p:strVal val="#ppt_w"/>
                                          </p:val>
                                        </p:tav>
                                      </p:tavLst>
                                    </p:anim>
                                    <p:anim calcmode="lin" valueType="num">
                                      <p:cBhvr>
                                        <p:cTn id="51" dur="400" fill="hold"/>
                                        <p:tgtEl>
                                          <p:spTgt spid="32"/>
                                        </p:tgtEl>
                                        <p:attrNameLst>
                                          <p:attrName>ppt_h</p:attrName>
                                        </p:attrNameLst>
                                      </p:cBhvr>
                                      <p:tavLst>
                                        <p:tav tm="0">
                                          <p:val>
                                            <p:fltVal val="0"/>
                                          </p:val>
                                        </p:tav>
                                        <p:tav tm="100000">
                                          <p:val>
                                            <p:strVal val="#ppt_h"/>
                                          </p:val>
                                        </p:tav>
                                      </p:tavLst>
                                    </p:anim>
                                    <p:animEffect transition="in" filter="fade">
                                      <p:cBhvr>
                                        <p:cTn id="52" dur="400"/>
                                        <p:tgtEl>
                                          <p:spTgt spid="32"/>
                                        </p:tgtEl>
                                      </p:cBhvr>
                                    </p:animEffect>
                                    <p:anim calcmode="lin" valueType="num">
                                      <p:cBhvr>
                                        <p:cTn id="53" dur="400" fill="hold"/>
                                        <p:tgtEl>
                                          <p:spTgt spid="32"/>
                                        </p:tgtEl>
                                        <p:attrNameLst>
                                          <p:attrName>ppt_x</p:attrName>
                                        </p:attrNameLst>
                                      </p:cBhvr>
                                      <p:tavLst>
                                        <p:tav tm="0">
                                          <p:val>
                                            <p:fltVal val="0.5"/>
                                          </p:val>
                                        </p:tav>
                                        <p:tav tm="100000">
                                          <p:val>
                                            <p:strVal val="#ppt_x"/>
                                          </p:val>
                                        </p:tav>
                                      </p:tavLst>
                                    </p:anim>
                                    <p:anim calcmode="lin" valueType="num">
                                      <p:cBhvr>
                                        <p:cTn id="54" dur="400" fill="hold"/>
                                        <p:tgtEl>
                                          <p:spTgt spid="32"/>
                                        </p:tgtEl>
                                        <p:attrNameLst>
                                          <p:attrName>ppt_y</p:attrName>
                                        </p:attrNameLst>
                                      </p:cBhvr>
                                      <p:tavLst>
                                        <p:tav tm="0">
                                          <p:val>
                                            <p:fltVal val="0.5"/>
                                          </p:val>
                                        </p:tav>
                                        <p:tav tm="100000">
                                          <p:val>
                                            <p:strVal val="#ppt_y"/>
                                          </p:val>
                                        </p:tav>
                                      </p:tavLst>
                                    </p:anim>
                                  </p:childTnLst>
                                </p:cTn>
                              </p:par>
                              <p:par>
                                <p:cTn id="55" presetID="53" presetClass="entr" presetSubtype="528" repeatCount="200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400" fill="hold"/>
                                        <p:tgtEl>
                                          <p:spTgt spid="36"/>
                                        </p:tgtEl>
                                        <p:attrNameLst>
                                          <p:attrName>ppt_w</p:attrName>
                                        </p:attrNameLst>
                                      </p:cBhvr>
                                      <p:tavLst>
                                        <p:tav tm="0">
                                          <p:val>
                                            <p:fltVal val="0"/>
                                          </p:val>
                                        </p:tav>
                                        <p:tav tm="100000">
                                          <p:val>
                                            <p:strVal val="#ppt_w"/>
                                          </p:val>
                                        </p:tav>
                                      </p:tavLst>
                                    </p:anim>
                                    <p:anim calcmode="lin" valueType="num">
                                      <p:cBhvr>
                                        <p:cTn id="58" dur="400" fill="hold"/>
                                        <p:tgtEl>
                                          <p:spTgt spid="36"/>
                                        </p:tgtEl>
                                        <p:attrNameLst>
                                          <p:attrName>ppt_h</p:attrName>
                                        </p:attrNameLst>
                                      </p:cBhvr>
                                      <p:tavLst>
                                        <p:tav tm="0">
                                          <p:val>
                                            <p:fltVal val="0"/>
                                          </p:val>
                                        </p:tav>
                                        <p:tav tm="100000">
                                          <p:val>
                                            <p:strVal val="#ppt_h"/>
                                          </p:val>
                                        </p:tav>
                                      </p:tavLst>
                                    </p:anim>
                                    <p:animEffect transition="in" filter="fade">
                                      <p:cBhvr>
                                        <p:cTn id="59" dur="400"/>
                                        <p:tgtEl>
                                          <p:spTgt spid="36"/>
                                        </p:tgtEl>
                                      </p:cBhvr>
                                    </p:animEffect>
                                    <p:anim calcmode="lin" valueType="num">
                                      <p:cBhvr>
                                        <p:cTn id="60" dur="400" fill="hold"/>
                                        <p:tgtEl>
                                          <p:spTgt spid="36"/>
                                        </p:tgtEl>
                                        <p:attrNameLst>
                                          <p:attrName>ppt_x</p:attrName>
                                        </p:attrNameLst>
                                      </p:cBhvr>
                                      <p:tavLst>
                                        <p:tav tm="0">
                                          <p:val>
                                            <p:fltVal val="0.5"/>
                                          </p:val>
                                        </p:tav>
                                        <p:tav tm="100000">
                                          <p:val>
                                            <p:strVal val="#ppt_x"/>
                                          </p:val>
                                        </p:tav>
                                      </p:tavLst>
                                    </p:anim>
                                    <p:anim calcmode="lin" valueType="num">
                                      <p:cBhvr>
                                        <p:cTn id="61" dur="400" fill="hold"/>
                                        <p:tgtEl>
                                          <p:spTgt spid="36"/>
                                        </p:tgtEl>
                                        <p:attrNameLst>
                                          <p:attrName>ppt_y</p:attrName>
                                        </p:attrNameLst>
                                      </p:cBhvr>
                                      <p:tavLst>
                                        <p:tav tm="0">
                                          <p:val>
                                            <p:fltVal val="0.5"/>
                                          </p:val>
                                        </p:tav>
                                        <p:tav tm="100000">
                                          <p:val>
                                            <p:strVal val="#ppt_y"/>
                                          </p:val>
                                        </p:tav>
                                      </p:tavLst>
                                    </p:anim>
                                  </p:childTnLst>
                                </p:cTn>
                              </p:par>
                            </p:childTnLst>
                          </p:cTn>
                        </p:par>
                        <p:par>
                          <p:cTn id="62" fill="hold" nodeType="afterGroup">
                            <p:stCondLst>
                              <p:cond delay="1600"/>
                            </p:stCondLst>
                            <p:childTnLst>
                              <p:par>
                                <p:cTn id="63" presetID="53" presetClass="entr" presetSubtype="528" repeatCount="200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p:cTn id="65" dur="400" fill="hold"/>
                                        <p:tgtEl>
                                          <p:spTgt spid="42"/>
                                        </p:tgtEl>
                                        <p:attrNameLst>
                                          <p:attrName>ppt_w</p:attrName>
                                        </p:attrNameLst>
                                      </p:cBhvr>
                                      <p:tavLst>
                                        <p:tav tm="0">
                                          <p:val>
                                            <p:fltVal val="0"/>
                                          </p:val>
                                        </p:tav>
                                        <p:tav tm="100000">
                                          <p:val>
                                            <p:strVal val="#ppt_w"/>
                                          </p:val>
                                        </p:tav>
                                      </p:tavLst>
                                    </p:anim>
                                    <p:anim calcmode="lin" valueType="num">
                                      <p:cBhvr>
                                        <p:cTn id="66" dur="400" fill="hold"/>
                                        <p:tgtEl>
                                          <p:spTgt spid="42"/>
                                        </p:tgtEl>
                                        <p:attrNameLst>
                                          <p:attrName>ppt_h</p:attrName>
                                        </p:attrNameLst>
                                      </p:cBhvr>
                                      <p:tavLst>
                                        <p:tav tm="0">
                                          <p:val>
                                            <p:fltVal val="0"/>
                                          </p:val>
                                        </p:tav>
                                        <p:tav tm="100000">
                                          <p:val>
                                            <p:strVal val="#ppt_h"/>
                                          </p:val>
                                        </p:tav>
                                      </p:tavLst>
                                    </p:anim>
                                    <p:animEffect transition="in" filter="fade">
                                      <p:cBhvr>
                                        <p:cTn id="67" dur="400"/>
                                        <p:tgtEl>
                                          <p:spTgt spid="42"/>
                                        </p:tgtEl>
                                      </p:cBhvr>
                                    </p:animEffect>
                                    <p:anim calcmode="lin" valueType="num">
                                      <p:cBhvr>
                                        <p:cTn id="68" dur="400" fill="hold"/>
                                        <p:tgtEl>
                                          <p:spTgt spid="42"/>
                                        </p:tgtEl>
                                        <p:attrNameLst>
                                          <p:attrName>ppt_x</p:attrName>
                                        </p:attrNameLst>
                                      </p:cBhvr>
                                      <p:tavLst>
                                        <p:tav tm="0">
                                          <p:val>
                                            <p:fltVal val="0.5"/>
                                          </p:val>
                                        </p:tav>
                                        <p:tav tm="100000">
                                          <p:val>
                                            <p:strVal val="#ppt_x"/>
                                          </p:val>
                                        </p:tav>
                                      </p:tavLst>
                                    </p:anim>
                                    <p:anim calcmode="lin" valueType="num">
                                      <p:cBhvr>
                                        <p:cTn id="69" dur="400" fill="hold"/>
                                        <p:tgtEl>
                                          <p:spTgt spid="42"/>
                                        </p:tgtEl>
                                        <p:attrNameLst>
                                          <p:attrName>ppt_y</p:attrName>
                                        </p:attrNameLst>
                                      </p:cBhvr>
                                      <p:tavLst>
                                        <p:tav tm="0">
                                          <p:val>
                                            <p:fltVal val="0.5"/>
                                          </p:val>
                                        </p:tav>
                                        <p:tav tm="100000">
                                          <p:val>
                                            <p:strVal val="#ppt_y"/>
                                          </p:val>
                                        </p:tav>
                                      </p:tavLst>
                                    </p:anim>
                                  </p:childTnLst>
                                </p:cTn>
                              </p:par>
                              <p:par>
                                <p:cTn id="70" presetID="53" presetClass="entr" presetSubtype="528" repeatCount="2000" fill="hold"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400" fill="hold"/>
                                        <p:tgtEl>
                                          <p:spTgt spid="28"/>
                                        </p:tgtEl>
                                        <p:attrNameLst>
                                          <p:attrName>ppt_w</p:attrName>
                                        </p:attrNameLst>
                                      </p:cBhvr>
                                      <p:tavLst>
                                        <p:tav tm="0">
                                          <p:val>
                                            <p:fltVal val="0"/>
                                          </p:val>
                                        </p:tav>
                                        <p:tav tm="100000">
                                          <p:val>
                                            <p:strVal val="#ppt_w"/>
                                          </p:val>
                                        </p:tav>
                                      </p:tavLst>
                                    </p:anim>
                                    <p:anim calcmode="lin" valueType="num">
                                      <p:cBhvr>
                                        <p:cTn id="73" dur="400" fill="hold"/>
                                        <p:tgtEl>
                                          <p:spTgt spid="28"/>
                                        </p:tgtEl>
                                        <p:attrNameLst>
                                          <p:attrName>ppt_h</p:attrName>
                                        </p:attrNameLst>
                                      </p:cBhvr>
                                      <p:tavLst>
                                        <p:tav tm="0">
                                          <p:val>
                                            <p:fltVal val="0"/>
                                          </p:val>
                                        </p:tav>
                                        <p:tav tm="100000">
                                          <p:val>
                                            <p:strVal val="#ppt_h"/>
                                          </p:val>
                                        </p:tav>
                                      </p:tavLst>
                                    </p:anim>
                                    <p:animEffect transition="in" filter="fade">
                                      <p:cBhvr>
                                        <p:cTn id="74" dur="400"/>
                                        <p:tgtEl>
                                          <p:spTgt spid="28"/>
                                        </p:tgtEl>
                                      </p:cBhvr>
                                    </p:animEffect>
                                    <p:anim calcmode="lin" valueType="num">
                                      <p:cBhvr>
                                        <p:cTn id="75" dur="400" fill="hold"/>
                                        <p:tgtEl>
                                          <p:spTgt spid="28"/>
                                        </p:tgtEl>
                                        <p:attrNameLst>
                                          <p:attrName>ppt_x</p:attrName>
                                        </p:attrNameLst>
                                      </p:cBhvr>
                                      <p:tavLst>
                                        <p:tav tm="0">
                                          <p:val>
                                            <p:fltVal val="0.5"/>
                                          </p:val>
                                        </p:tav>
                                        <p:tav tm="100000">
                                          <p:val>
                                            <p:strVal val="#ppt_x"/>
                                          </p:val>
                                        </p:tav>
                                      </p:tavLst>
                                    </p:anim>
                                    <p:anim calcmode="lin" valueType="num">
                                      <p:cBhvr>
                                        <p:cTn id="76" dur="400" fill="hold"/>
                                        <p:tgtEl>
                                          <p:spTgt spid="28"/>
                                        </p:tgtEl>
                                        <p:attrNameLst>
                                          <p:attrName>ppt_y</p:attrName>
                                        </p:attrNameLst>
                                      </p:cBhvr>
                                      <p:tavLst>
                                        <p:tav tm="0">
                                          <p:val>
                                            <p:fltVal val="0.5"/>
                                          </p:val>
                                        </p:tav>
                                        <p:tav tm="100000">
                                          <p:val>
                                            <p:strVal val="#ppt_y"/>
                                          </p:val>
                                        </p:tav>
                                      </p:tavLst>
                                    </p:anim>
                                  </p:childTnLst>
                                </p:cTn>
                              </p:par>
                              <p:par>
                                <p:cTn id="77" presetID="53" presetClass="entr" presetSubtype="528" repeatCount="2000" fill="hold" nodeType="with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400" fill="hold"/>
                                        <p:tgtEl>
                                          <p:spTgt spid="33"/>
                                        </p:tgtEl>
                                        <p:attrNameLst>
                                          <p:attrName>ppt_w</p:attrName>
                                        </p:attrNameLst>
                                      </p:cBhvr>
                                      <p:tavLst>
                                        <p:tav tm="0">
                                          <p:val>
                                            <p:fltVal val="0"/>
                                          </p:val>
                                        </p:tav>
                                        <p:tav tm="100000">
                                          <p:val>
                                            <p:strVal val="#ppt_w"/>
                                          </p:val>
                                        </p:tav>
                                      </p:tavLst>
                                    </p:anim>
                                    <p:anim calcmode="lin" valueType="num">
                                      <p:cBhvr>
                                        <p:cTn id="80" dur="400" fill="hold"/>
                                        <p:tgtEl>
                                          <p:spTgt spid="33"/>
                                        </p:tgtEl>
                                        <p:attrNameLst>
                                          <p:attrName>ppt_h</p:attrName>
                                        </p:attrNameLst>
                                      </p:cBhvr>
                                      <p:tavLst>
                                        <p:tav tm="0">
                                          <p:val>
                                            <p:fltVal val="0"/>
                                          </p:val>
                                        </p:tav>
                                        <p:tav tm="100000">
                                          <p:val>
                                            <p:strVal val="#ppt_h"/>
                                          </p:val>
                                        </p:tav>
                                      </p:tavLst>
                                    </p:anim>
                                    <p:animEffect transition="in" filter="fade">
                                      <p:cBhvr>
                                        <p:cTn id="81" dur="400"/>
                                        <p:tgtEl>
                                          <p:spTgt spid="33"/>
                                        </p:tgtEl>
                                      </p:cBhvr>
                                    </p:animEffect>
                                    <p:anim calcmode="lin" valueType="num">
                                      <p:cBhvr>
                                        <p:cTn id="82" dur="400" fill="hold"/>
                                        <p:tgtEl>
                                          <p:spTgt spid="33"/>
                                        </p:tgtEl>
                                        <p:attrNameLst>
                                          <p:attrName>ppt_x</p:attrName>
                                        </p:attrNameLst>
                                      </p:cBhvr>
                                      <p:tavLst>
                                        <p:tav tm="0">
                                          <p:val>
                                            <p:fltVal val="0.5"/>
                                          </p:val>
                                        </p:tav>
                                        <p:tav tm="100000">
                                          <p:val>
                                            <p:strVal val="#ppt_x"/>
                                          </p:val>
                                        </p:tav>
                                      </p:tavLst>
                                    </p:anim>
                                    <p:anim calcmode="lin" valueType="num">
                                      <p:cBhvr>
                                        <p:cTn id="83" dur="400" fill="hold"/>
                                        <p:tgtEl>
                                          <p:spTgt spid="33"/>
                                        </p:tgtEl>
                                        <p:attrNameLst>
                                          <p:attrName>ppt_y</p:attrName>
                                        </p:attrNameLst>
                                      </p:cBhvr>
                                      <p:tavLst>
                                        <p:tav tm="0">
                                          <p:val>
                                            <p:fltVal val="0.5"/>
                                          </p:val>
                                        </p:tav>
                                        <p:tav tm="100000">
                                          <p:val>
                                            <p:strVal val="#ppt_y"/>
                                          </p:val>
                                        </p:tav>
                                      </p:tavLst>
                                    </p:anim>
                                  </p:childTnLst>
                                </p:cTn>
                              </p:par>
                              <p:par>
                                <p:cTn id="84" presetID="53" presetClass="entr" presetSubtype="528" repeatCount="2000"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p:cTn id="86" dur="400" fill="hold"/>
                                        <p:tgtEl>
                                          <p:spTgt spid="37"/>
                                        </p:tgtEl>
                                        <p:attrNameLst>
                                          <p:attrName>ppt_w</p:attrName>
                                        </p:attrNameLst>
                                      </p:cBhvr>
                                      <p:tavLst>
                                        <p:tav tm="0">
                                          <p:val>
                                            <p:fltVal val="0"/>
                                          </p:val>
                                        </p:tav>
                                        <p:tav tm="100000">
                                          <p:val>
                                            <p:strVal val="#ppt_w"/>
                                          </p:val>
                                        </p:tav>
                                      </p:tavLst>
                                    </p:anim>
                                    <p:anim calcmode="lin" valueType="num">
                                      <p:cBhvr>
                                        <p:cTn id="87" dur="400" fill="hold"/>
                                        <p:tgtEl>
                                          <p:spTgt spid="37"/>
                                        </p:tgtEl>
                                        <p:attrNameLst>
                                          <p:attrName>ppt_h</p:attrName>
                                        </p:attrNameLst>
                                      </p:cBhvr>
                                      <p:tavLst>
                                        <p:tav tm="0">
                                          <p:val>
                                            <p:fltVal val="0"/>
                                          </p:val>
                                        </p:tav>
                                        <p:tav tm="100000">
                                          <p:val>
                                            <p:strVal val="#ppt_h"/>
                                          </p:val>
                                        </p:tav>
                                      </p:tavLst>
                                    </p:anim>
                                    <p:animEffect transition="in" filter="fade">
                                      <p:cBhvr>
                                        <p:cTn id="88" dur="400"/>
                                        <p:tgtEl>
                                          <p:spTgt spid="37"/>
                                        </p:tgtEl>
                                      </p:cBhvr>
                                    </p:animEffect>
                                    <p:anim calcmode="lin" valueType="num">
                                      <p:cBhvr>
                                        <p:cTn id="89" dur="400" fill="hold"/>
                                        <p:tgtEl>
                                          <p:spTgt spid="37"/>
                                        </p:tgtEl>
                                        <p:attrNameLst>
                                          <p:attrName>ppt_x</p:attrName>
                                        </p:attrNameLst>
                                      </p:cBhvr>
                                      <p:tavLst>
                                        <p:tav tm="0">
                                          <p:val>
                                            <p:fltVal val="0.5"/>
                                          </p:val>
                                        </p:tav>
                                        <p:tav tm="100000">
                                          <p:val>
                                            <p:strVal val="#ppt_x"/>
                                          </p:val>
                                        </p:tav>
                                      </p:tavLst>
                                    </p:anim>
                                    <p:anim calcmode="lin" valueType="num">
                                      <p:cBhvr>
                                        <p:cTn id="90" dur="400" fill="hold"/>
                                        <p:tgtEl>
                                          <p:spTgt spid="37"/>
                                        </p:tgtEl>
                                        <p:attrNameLst>
                                          <p:attrName>ppt_y</p:attrName>
                                        </p:attrNameLst>
                                      </p:cBhvr>
                                      <p:tavLst>
                                        <p:tav tm="0">
                                          <p:val>
                                            <p:fltVal val="0.5"/>
                                          </p:val>
                                        </p:tav>
                                        <p:tav tm="100000">
                                          <p:val>
                                            <p:strVal val="#ppt_y"/>
                                          </p:val>
                                        </p:tav>
                                      </p:tavLst>
                                    </p:anim>
                                  </p:childTnLst>
                                </p:cTn>
                              </p:par>
                            </p:childTnLst>
                          </p:cTn>
                        </p:par>
                        <p:par>
                          <p:cTn id="91" fill="hold" nodeType="afterGroup">
                            <p:stCondLst>
                              <p:cond delay="2400"/>
                            </p:stCondLst>
                            <p:childTnLst>
                              <p:par>
                                <p:cTn id="92" presetID="53" presetClass="entr" presetSubtype="528" repeatCount="2000"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 calcmode="lin" valueType="num">
                                      <p:cBhvr>
                                        <p:cTn id="94" dur="400" fill="hold"/>
                                        <p:tgtEl>
                                          <p:spTgt spid="43"/>
                                        </p:tgtEl>
                                        <p:attrNameLst>
                                          <p:attrName>ppt_w</p:attrName>
                                        </p:attrNameLst>
                                      </p:cBhvr>
                                      <p:tavLst>
                                        <p:tav tm="0">
                                          <p:val>
                                            <p:fltVal val="0"/>
                                          </p:val>
                                        </p:tav>
                                        <p:tav tm="100000">
                                          <p:val>
                                            <p:strVal val="#ppt_w"/>
                                          </p:val>
                                        </p:tav>
                                      </p:tavLst>
                                    </p:anim>
                                    <p:anim calcmode="lin" valueType="num">
                                      <p:cBhvr>
                                        <p:cTn id="95" dur="400" fill="hold"/>
                                        <p:tgtEl>
                                          <p:spTgt spid="43"/>
                                        </p:tgtEl>
                                        <p:attrNameLst>
                                          <p:attrName>ppt_h</p:attrName>
                                        </p:attrNameLst>
                                      </p:cBhvr>
                                      <p:tavLst>
                                        <p:tav tm="0">
                                          <p:val>
                                            <p:fltVal val="0"/>
                                          </p:val>
                                        </p:tav>
                                        <p:tav tm="100000">
                                          <p:val>
                                            <p:strVal val="#ppt_h"/>
                                          </p:val>
                                        </p:tav>
                                      </p:tavLst>
                                    </p:anim>
                                    <p:animEffect transition="in" filter="fade">
                                      <p:cBhvr>
                                        <p:cTn id="96" dur="400"/>
                                        <p:tgtEl>
                                          <p:spTgt spid="43"/>
                                        </p:tgtEl>
                                      </p:cBhvr>
                                    </p:animEffect>
                                    <p:anim calcmode="lin" valueType="num">
                                      <p:cBhvr>
                                        <p:cTn id="97" dur="400" fill="hold"/>
                                        <p:tgtEl>
                                          <p:spTgt spid="43"/>
                                        </p:tgtEl>
                                        <p:attrNameLst>
                                          <p:attrName>ppt_x</p:attrName>
                                        </p:attrNameLst>
                                      </p:cBhvr>
                                      <p:tavLst>
                                        <p:tav tm="0">
                                          <p:val>
                                            <p:fltVal val="0.5"/>
                                          </p:val>
                                        </p:tav>
                                        <p:tav tm="100000">
                                          <p:val>
                                            <p:strVal val="#ppt_x"/>
                                          </p:val>
                                        </p:tav>
                                      </p:tavLst>
                                    </p:anim>
                                    <p:anim calcmode="lin" valueType="num">
                                      <p:cBhvr>
                                        <p:cTn id="98" dur="400" fill="hold"/>
                                        <p:tgtEl>
                                          <p:spTgt spid="43"/>
                                        </p:tgtEl>
                                        <p:attrNameLst>
                                          <p:attrName>ppt_y</p:attrName>
                                        </p:attrNameLst>
                                      </p:cBhvr>
                                      <p:tavLst>
                                        <p:tav tm="0">
                                          <p:val>
                                            <p:fltVal val="0.5"/>
                                          </p:val>
                                        </p:tav>
                                        <p:tav tm="100000">
                                          <p:val>
                                            <p:strVal val="#ppt_y"/>
                                          </p:val>
                                        </p:tav>
                                      </p:tavLst>
                                    </p:anim>
                                  </p:childTnLst>
                                </p:cTn>
                              </p:par>
                              <p:par>
                                <p:cTn id="99" presetID="53" presetClass="entr" presetSubtype="528" repeatCount="2000" fill="hold"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400" fill="hold"/>
                                        <p:tgtEl>
                                          <p:spTgt spid="27"/>
                                        </p:tgtEl>
                                        <p:attrNameLst>
                                          <p:attrName>ppt_w</p:attrName>
                                        </p:attrNameLst>
                                      </p:cBhvr>
                                      <p:tavLst>
                                        <p:tav tm="0">
                                          <p:val>
                                            <p:fltVal val="0"/>
                                          </p:val>
                                        </p:tav>
                                        <p:tav tm="100000">
                                          <p:val>
                                            <p:strVal val="#ppt_w"/>
                                          </p:val>
                                        </p:tav>
                                      </p:tavLst>
                                    </p:anim>
                                    <p:anim calcmode="lin" valueType="num">
                                      <p:cBhvr>
                                        <p:cTn id="102" dur="400" fill="hold"/>
                                        <p:tgtEl>
                                          <p:spTgt spid="27"/>
                                        </p:tgtEl>
                                        <p:attrNameLst>
                                          <p:attrName>ppt_h</p:attrName>
                                        </p:attrNameLst>
                                      </p:cBhvr>
                                      <p:tavLst>
                                        <p:tav tm="0">
                                          <p:val>
                                            <p:fltVal val="0"/>
                                          </p:val>
                                        </p:tav>
                                        <p:tav tm="100000">
                                          <p:val>
                                            <p:strVal val="#ppt_h"/>
                                          </p:val>
                                        </p:tav>
                                      </p:tavLst>
                                    </p:anim>
                                    <p:animEffect transition="in" filter="fade">
                                      <p:cBhvr>
                                        <p:cTn id="103" dur="400"/>
                                        <p:tgtEl>
                                          <p:spTgt spid="27"/>
                                        </p:tgtEl>
                                      </p:cBhvr>
                                    </p:animEffect>
                                    <p:anim calcmode="lin" valueType="num">
                                      <p:cBhvr>
                                        <p:cTn id="104" dur="400" fill="hold"/>
                                        <p:tgtEl>
                                          <p:spTgt spid="27"/>
                                        </p:tgtEl>
                                        <p:attrNameLst>
                                          <p:attrName>ppt_x</p:attrName>
                                        </p:attrNameLst>
                                      </p:cBhvr>
                                      <p:tavLst>
                                        <p:tav tm="0">
                                          <p:val>
                                            <p:fltVal val="0.5"/>
                                          </p:val>
                                        </p:tav>
                                        <p:tav tm="100000">
                                          <p:val>
                                            <p:strVal val="#ppt_x"/>
                                          </p:val>
                                        </p:tav>
                                      </p:tavLst>
                                    </p:anim>
                                    <p:anim calcmode="lin" valueType="num">
                                      <p:cBhvr>
                                        <p:cTn id="105" dur="400" fill="hold"/>
                                        <p:tgtEl>
                                          <p:spTgt spid="27"/>
                                        </p:tgtEl>
                                        <p:attrNameLst>
                                          <p:attrName>ppt_y</p:attrName>
                                        </p:attrNameLst>
                                      </p:cBhvr>
                                      <p:tavLst>
                                        <p:tav tm="0">
                                          <p:val>
                                            <p:fltVal val="0.5"/>
                                          </p:val>
                                        </p:tav>
                                        <p:tav tm="100000">
                                          <p:val>
                                            <p:strVal val="#ppt_y"/>
                                          </p:val>
                                        </p:tav>
                                      </p:tavLst>
                                    </p:anim>
                                  </p:childTnLst>
                                </p:cTn>
                              </p:par>
                              <p:par>
                                <p:cTn id="106" presetID="53" presetClass="entr" presetSubtype="528" repeatCount="2000" fill="hold" nodeType="withEffect">
                                  <p:stCondLst>
                                    <p:cond delay="0"/>
                                  </p:stCondLst>
                                  <p:childTnLst>
                                    <p:set>
                                      <p:cBhvr>
                                        <p:cTn id="107" dur="1" fill="hold">
                                          <p:stCondLst>
                                            <p:cond delay="0"/>
                                          </p:stCondLst>
                                        </p:cTn>
                                        <p:tgtEl>
                                          <p:spTgt spid="34"/>
                                        </p:tgtEl>
                                        <p:attrNameLst>
                                          <p:attrName>style.visibility</p:attrName>
                                        </p:attrNameLst>
                                      </p:cBhvr>
                                      <p:to>
                                        <p:strVal val="visible"/>
                                      </p:to>
                                    </p:set>
                                    <p:anim calcmode="lin" valueType="num">
                                      <p:cBhvr>
                                        <p:cTn id="108" dur="400" fill="hold"/>
                                        <p:tgtEl>
                                          <p:spTgt spid="34"/>
                                        </p:tgtEl>
                                        <p:attrNameLst>
                                          <p:attrName>ppt_w</p:attrName>
                                        </p:attrNameLst>
                                      </p:cBhvr>
                                      <p:tavLst>
                                        <p:tav tm="0">
                                          <p:val>
                                            <p:fltVal val="0"/>
                                          </p:val>
                                        </p:tav>
                                        <p:tav tm="100000">
                                          <p:val>
                                            <p:strVal val="#ppt_w"/>
                                          </p:val>
                                        </p:tav>
                                      </p:tavLst>
                                    </p:anim>
                                    <p:anim calcmode="lin" valueType="num">
                                      <p:cBhvr>
                                        <p:cTn id="109" dur="400" fill="hold"/>
                                        <p:tgtEl>
                                          <p:spTgt spid="34"/>
                                        </p:tgtEl>
                                        <p:attrNameLst>
                                          <p:attrName>ppt_h</p:attrName>
                                        </p:attrNameLst>
                                      </p:cBhvr>
                                      <p:tavLst>
                                        <p:tav tm="0">
                                          <p:val>
                                            <p:fltVal val="0"/>
                                          </p:val>
                                        </p:tav>
                                        <p:tav tm="100000">
                                          <p:val>
                                            <p:strVal val="#ppt_h"/>
                                          </p:val>
                                        </p:tav>
                                      </p:tavLst>
                                    </p:anim>
                                    <p:animEffect transition="in" filter="fade">
                                      <p:cBhvr>
                                        <p:cTn id="110" dur="400"/>
                                        <p:tgtEl>
                                          <p:spTgt spid="34"/>
                                        </p:tgtEl>
                                      </p:cBhvr>
                                    </p:animEffect>
                                    <p:anim calcmode="lin" valueType="num">
                                      <p:cBhvr>
                                        <p:cTn id="111" dur="400" fill="hold"/>
                                        <p:tgtEl>
                                          <p:spTgt spid="34"/>
                                        </p:tgtEl>
                                        <p:attrNameLst>
                                          <p:attrName>ppt_x</p:attrName>
                                        </p:attrNameLst>
                                      </p:cBhvr>
                                      <p:tavLst>
                                        <p:tav tm="0">
                                          <p:val>
                                            <p:fltVal val="0.5"/>
                                          </p:val>
                                        </p:tav>
                                        <p:tav tm="100000">
                                          <p:val>
                                            <p:strVal val="#ppt_x"/>
                                          </p:val>
                                        </p:tav>
                                      </p:tavLst>
                                    </p:anim>
                                    <p:anim calcmode="lin" valueType="num">
                                      <p:cBhvr>
                                        <p:cTn id="112" dur="400" fill="hold"/>
                                        <p:tgtEl>
                                          <p:spTgt spid="34"/>
                                        </p:tgtEl>
                                        <p:attrNameLst>
                                          <p:attrName>ppt_y</p:attrName>
                                        </p:attrNameLst>
                                      </p:cBhvr>
                                      <p:tavLst>
                                        <p:tav tm="0">
                                          <p:val>
                                            <p:fltVal val="0.5"/>
                                          </p:val>
                                        </p:tav>
                                        <p:tav tm="100000">
                                          <p:val>
                                            <p:strVal val="#ppt_y"/>
                                          </p:val>
                                        </p:tav>
                                      </p:tavLst>
                                    </p:anim>
                                  </p:childTnLst>
                                </p:cTn>
                              </p:par>
                              <p:par>
                                <p:cTn id="113" presetID="53" presetClass="entr" presetSubtype="528" repeatCount="2000" fill="hold" grpId="0" nodeType="withEffect">
                                  <p:stCondLst>
                                    <p:cond delay="0"/>
                                  </p:stCondLst>
                                  <p:childTnLst>
                                    <p:set>
                                      <p:cBhvr>
                                        <p:cTn id="114" dur="1" fill="hold">
                                          <p:stCondLst>
                                            <p:cond delay="0"/>
                                          </p:stCondLst>
                                        </p:cTn>
                                        <p:tgtEl>
                                          <p:spTgt spid="38"/>
                                        </p:tgtEl>
                                        <p:attrNameLst>
                                          <p:attrName>style.visibility</p:attrName>
                                        </p:attrNameLst>
                                      </p:cBhvr>
                                      <p:to>
                                        <p:strVal val="visible"/>
                                      </p:to>
                                    </p:set>
                                    <p:anim calcmode="lin" valueType="num">
                                      <p:cBhvr>
                                        <p:cTn id="115" dur="400" fill="hold"/>
                                        <p:tgtEl>
                                          <p:spTgt spid="38"/>
                                        </p:tgtEl>
                                        <p:attrNameLst>
                                          <p:attrName>ppt_w</p:attrName>
                                        </p:attrNameLst>
                                      </p:cBhvr>
                                      <p:tavLst>
                                        <p:tav tm="0">
                                          <p:val>
                                            <p:fltVal val="0"/>
                                          </p:val>
                                        </p:tav>
                                        <p:tav tm="100000">
                                          <p:val>
                                            <p:strVal val="#ppt_w"/>
                                          </p:val>
                                        </p:tav>
                                      </p:tavLst>
                                    </p:anim>
                                    <p:anim calcmode="lin" valueType="num">
                                      <p:cBhvr>
                                        <p:cTn id="116" dur="400" fill="hold"/>
                                        <p:tgtEl>
                                          <p:spTgt spid="38"/>
                                        </p:tgtEl>
                                        <p:attrNameLst>
                                          <p:attrName>ppt_h</p:attrName>
                                        </p:attrNameLst>
                                      </p:cBhvr>
                                      <p:tavLst>
                                        <p:tav tm="0">
                                          <p:val>
                                            <p:fltVal val="0"/>
                                          </p:val>
                                        </p:tav>
                                        <p:tav tm="100000">
                                          <p:val>
                                            <p:strVal val="#ppt_h"/>
                                          </p:val>
                                        </p:tav>
                                      </p:tavLst>
                                    </p:anim>
                                    <p:animEffect transition="in" filter="fade">
                                      <p:cBhvr>
                                        <p:cTn id="117" dur="400"/>
                                        <p:tgtEl>
                                          <p:spTgt spid="38"/>
                                        </p:tgtEl>
                                      </p:cBhvr>
                                    </p:animEffect>
                                    <p:anim calcmode="lin" valueType="num">
                                      <p:cBhvr>
                                        <p:cTn id="118" dur="400" fill="hold"/>
                                        <p:tgtEl>
                                          <p:spTgt spid="38"/>
                                        </p:tgtEl>
                                        <p:attrNameLst>
                                          <p:attrName>ppt_x</p:attrName>
                                        </p:attrNameLst>
                                      </p:cBhvr>
                                      <p:tavLst>
                                        <p:tav tm="0">
                                          <p:val>
                                            <p:fltVal val="0.5"/>
                                          </p:val>
                                        </p:tav>
                                        <p:tav tm="100000">
                                          <p:val>
                                            <p:strVal val="#ppt_x"/>
                                          </p:val>
                                        </p:tav>
                                      </p:tavLst>
                                    </p:anim>
                                    <p:anim calcmode="lin" valueType="num">
                                      <p:cBhvr>
                                        <p:cTn id="119" dur="400" fill="hold"/>
                                        <p:tgtEl>
                                          <p:spTgt spid="3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40" grpId="0"/>
      <p:bldP spid="41"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71450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2.1.2  HTML</a:t>
            </a:r>
            <a:r>
              <a:rPr lang="zh-CN" altLang="en-US" dirty="0">
                <a:solidFill>
                  <a:srgbClr val="333333"/>
                </a:solidFill>
                <a:latin typeface="微软雅黑" panose="020B0503020204020204" pitchFamily="34" charset="-122"/>
                <a:ea typeface="微软雅黑" panose="020B0503020204020204" pitchFamily="34" charset="-122"/>
              </a:rPr>
              <a:t>文件结构</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000" dirty="0">
                <a:latin typeface="华文楷体" pitchFamily="2" charset="-122"/>
                <a:ea typeface="华文楷体" pitchFamily="2" charset="-122"/>
              </a:rPr>
              <a:t>例</a:t>
            </a:r>
            <a:r>
              <a:rPr lang="en-US" sz="2000" dirty="0">
                <a:latin typeface="华文楷体" pitchFamily="2" charset="-122"/>
                <a:ea typeface="华文楷体" pitchFamily="2" charset="-122"/>
              </a:rPr>
              <a:t>2.1</a:t>
            </a:r>
            <a:r>
              <a:rPr lang="zh-CN" altLang="en-US" sz="2000" dirty="0">
                <a:latin typeface="华文楷体" pitchFamily="2" charset="-122"/>
                <a:ea typeface="华文楷体" pitchFamily="2" charset="-122"/>
              </a:rPr>
              <a:t>中文档类型标记</a:t>
            </a:r>
            <a:r>
              <a:rPr lang="zh-CN" altLang="en-US" sz="2000" dirty="0">
                <a:solidFill>
                  <a:srgbClr val="FF0000"/>
                </a:solidFill>
                <a:latin typeface="华文楷体" pitchFamily="2" charset="-122"/>
                <a:ea typeface="华文楷体" pitchFamily="2" charset="-122"/>
              </a:rPr>
              <a:t>＂</a:t>
            </a:r>
            <a:r>
              <a:rPr lang="en-US" sz="2000" dirty="0">
                <a:solidFill>
                  <a:srgbClr val="FF0000"/>
                </a:solidFill>
                <a:latin typeface="华文楷体" pitchFamily="2" charset="-122"/>
                <a:ea typeface="华文楷体" pitchFamily="2" charset="-122"/>
              </a:rPr>
              <a:t>DOCTYPE</a:t>
            </a:r>
            <a:r>
              <a:rPr lang="zh-CN" altLang="en-US" sz="2000" dirty="0">
                <a:solidFill>
                  <a:srgbClr val="FF0000"/>
                </a:solidFill>
                <a:latin typeface="华文楷体" pitchFamily="2" charset="-122"/>
                <a:ea typeface="华文楷体" pitchFamily="2" charset="-122"/>
              </a:rPr>
              <a:t>＂</a:t>
            </a:r>
            <a:r>
              <a:rPr lang="zh-CN" altLang="en-US" sz="2000" dirty="0">
                <a:latin typeface="华文楷体" pitchFamily="2" charset="-122"/>
                <a:ea typeface="华文楷体" pitchFamily="2" charset="-122"/>
              </a:rPr>
              <a:t>指定文档中使用的</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版本号，</a:t>
            </a:r>
            <a:endParaRPr lang="en-US" altLang="zh-CN" sz="2000" dirty="0">
              <a:latin typeface="华文楷体" pitchFamily="2" charset="-122"/>
              <a:ea typeface="华文楷体" pitchFamily="2" charset="-122"/>
            </a:endParaRPr>
          </a:p>
          <a:p>
            <a:r>
              <a:rPr lang="zh-CN" altLang="en-US" sz="2000" dirty="0">
                <a:solidFill>
                  <a:srgbClr val="FF0000"/>
                </a:solidFill>
                <a:latin typeface="华文楷体" pitchFamily="2" charset="-122"/>
                <a:ea typeface="华文楷体" pitchFamily="2" charset="-122"/>
              </a:rPr>
              <a:t>＃</a:t>
            </a:r>
            <a:r>
              <a:rPr lang="zh-CN" altLang="en-US" sz="2000" dirty="0">
                <a:latin typeface="华文楷体" pitchFamily="2" charset="-122"/>
                <a:ea typeface="华文楷体" pitchFamily="2" charset="-122"/>
              </a:rPr>
              <a:t>可以和哪个验证工具一起使用，以保证此</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文档与</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推荐标准的一致。</a:t>
            </a:r>
            <a:endParaRPr lang="en-US" altLang="zh-CN" sz="2000" dirty="0">
              <a:latin typeface="华文楷体" pitchFamily="2" charset="-122"/>
              <a:ea typeface="华文楷体" pitchFamily="2" charset="-122"/>
            </a:endParaRPr>
          </a:p>
          <a:p>
            <a:r>
              <a:rPr lang="zh-CN" altLang="en-US" sz="2000" dirty="0">
                <a:latin typeface="华文楷体" pitchFamily="2" charset="-122"/>
                <a:ea typeface="华文楷体" pitchFamily="2" charset="-122"/>
              </a:rPr>
              <a:t>例如：</a:t>
            </a:r>
            <a:r>
              <a:rPr lang="en-US" sz="2000" dirty="0">
                <a:latin typeface="华文楷体" pitchFamily="2" charset="-122"/>
                <a:ea typeface="华文楷体" pitchFamily="2" charset="-122"/>
              </a:rPr>
              <a:t>&lt;!DOCTYPE HTML PUBLIC “-//w3c//DTD HTML 4.01 Transitional//EN” ,http://www.w3. org/TR/HTML4/ loose.dtd&gt;</a:t>
            </a:r>
            <a:r>
              <a:rPr lang="zh-CN" altLang="en-US" sz="2000" dirty="0">
                <a:latin typeface="华文楷体" pitchFamily="2" charset="-122"/>
                <a:ea typeface="华文楷体" pitchFamily="2" charset="-122"/>
              </a:rPr>
              <a:t>，</a:t>
            </a:r>
            <a:endParaRPr lang="en-US" altLang="zh-CN" sz="2000" dirty="0">
              <a:latin typeface="华文楷体" pitchFamily="2" charset="-122"/>
              <a:ea typeface="华文楷体" pitchFamily="2" charset="-122"/>
            </a:endParaRPr>
          </a:p>
          <a:p>
            <a:endParaRPr lang="en-US" altLang="zh-CN" sz="2000" dirty="0">
              <a:latin typeface="华文楷体" pitchFamily="2" charset="-122"/>
              <a:ea typeface="华文楷体" pitchFamily="2" charset="-122"/>
            </a:endParaRPr>
          </a:p>
          <a:p>
            <a:r>
              <a:rPr lang="zh-CN" altLang="en-US" sz="2000" dirty="0">
                <a:latin typeface="华文楷体" pitchFamily="2" charset="-122"/>
                <a:ea typeface="华文楷体" pitchFamily="2" charset="-122"/>
              </a:rPr>
              <a:t>表明此文档应符合</a:t>
            </a:r>
            <a:r>
              <a:rPr lang="en-US" sz="2000" dirty="0">
                <a:latin typeface="华文楷体" pitchFamily="2" charset="-122"/>
                <a:ea typeface="华文楷体" pitchFamily="2" charset="-122"/>
              </a:rPr>
              <a:t>w3C</a:t>
            </a:r>
            <a:r>
              <a:rPr lang="zh-CN" altLang="en-US" sz="2000" dirty="0">
                <a:latin typeface="华文楷体" pitchFamily="2" charset="-122"/>
                <a:ea typeface="华文楷体" pitchFamily="2" charset="-122"/>
              </a:rPr>
              <a:t>制定的</a:t>
            </a:r>
            <a:r>
              <a:rPr lang="en-US" sz="2000" dirty="0">
                <a:latin typeface="华文楷体" pitchFamily="2" charset="-122"/>
                <a:ea typeface="华文楷体" pitchFamily="2" charset="-122"/>
              </a:rPr>
              <a:t>HTML4.01</a:t>
            </a:r>
            <a:r>
              <a:rPr lang="zh-CN" altLang="en-US" sz="2000" dirty="0">
                <a:latin typeface="华文楷体" pitchFamily="2" charset="-122"/>
                <a:ea typeface="华文楷体" pitchFamily="2" charset="-122"/>
              </a:rPr>
              <a:t>规范。</a:t>
            </a:r>
            <a:endParaRPr lang="en-US" altLang="zh-CN" sz="2000" dirty="0">
              <a:latin typeface="华文楷体" pitchFamily="2" charset="-122"/>
              <a:ea typeface="华文楷体" pitchFamily="2" charset="-122"/>
            </a:endParaRPr>
          </a:p>
          <a:p>
            <a:r>
              <a:rPr lang="zh-CN" altLang="en-US" sz="2000" dirty="0">
                <a:latin typeface="华文楷体" pitchFamily="2" charset="-122"/>
                <a:ea typeface="华文楷体" pitchFamily="2" charset="-122"/>
              </a:rPr>
              <a:t>如果使用</a:t>
            </a:r>
            <a:r>
              <a:rPr lang="en-US" sz="2000" dirty="0">
                <a:solidFill>
                  <a:srgbClr val="FF0000"/>
                </a:solidFill>
                <a:latin typeface="华文楷体" pitchFamily="2" charset="-122"/>
                <a:ea typeface="华文楷体" pitchFamily="2" charset="-122"/>
              </a:rPr>
              <a:t>VS2010</a:t>
            </a:r>
            <a:r>
              <a:rPr lang="zh-CN" altLang="en-US" sz="2000" dirty="0">
                <a:latin typeface="华文楷体" pitchFamily="2" charset="-122"/>
                <a:ea typeface="华文楷体" pitchFamily="2" charset="-122"/>
              </a:rPr>
              <a:t>新建的</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文档，第一行自动生成的代码：</a:t>
            </a:r>
            <a:r>
              <a:rPr lang="en-US" sz="2000" dirty="0">
                <a:latin typeface="华文楷体" pitchFamily="2" charset="-122"/>
                <a:ea typeface="华文楷体" pitchFamily="2" charset="-122"/>
              </a:rPr>
              <a:t>&lt;!DOCTYPE HTML PUBLIC“//w3c/DTDXHTML1.0Transitional//EN”“http://www.w3.org/TR/xHTML 1/DTD/xHTML-Transitional.dtd”&gt;, </a:t>
            </a:r>
          </a:p>
          <a:p>
            <a:endParaRPr lang="en-US" altLang="zh-CN" sz="2000" dirty="0">
              <a:latin typeface="华文楷体" pitchFamily="2" charset="-122"/>
              <a:ea typeface="华文楷体" pitchFamily="2" charset="-122"/>
            </a:endParaRPr>
          </a:p>
          <a:p>
            <a:r>
              <a:rPr lang="zh-CN" altLang="en-US" sz="2000" dirty="0">
                <a:latin typeface="华文楷体" pitchFamily="2" charset="-122"/>
                <a:ea typeface="华文楷体" pitchFamily="2" charset="-122"/>
              </a:rPr>
              <a:t>表明此文档应符合</a:t>
            </a:r>
            <a:r>
              <a:rPr lang="en-US" sz="2000" dirty="0">
                <a:latin typeface="华文楷体" pitchFamily="2" charset="-122"/>
                <a:ea typeface="华文楷体" pitchFamily="2" charset="-122"/>
              </a:rPr>
              <a:t>WC</a:t>
            </a:r>
            <a:r>
              <a:rPr lang="zh-CN" altLang="en-US" sz="2000" dirty="0">
                <a:latin typeface="华文楷体" pitchFamily="2" charset="-122"/>
                <a:ea typeface="华文楷体" pitchFamily="2" charset="-122"/>
              </a:rPr>
              <a:t>制定的</a:t>
            </a:r>
            <a:r>
              <a:rPr lang="en-US" sz="2000" dirty="0">
                <a:solidFill>
                  <a:srgbClr val="FF0000"/>
                </a:solidFill>
                <a:latin typeface="华文楷体" pitchFamily="2" charset="-122"/>
                <a:ea typeface="华文楷体" pitchFamily="2" charset="-122"/>
              </a:rPr>
              <a:t>XHTML1.0</a:t>
            </a:r>
            <a:r>
              <a:rPr lang="zh-CN" altLang="en-US" sz="2000" dirty="0">
                <a:latin typeface="华文楷体" pitchFamily="2" charset="-122"/>
                <a:ea typeface="华文楷体" pitchFamily="2" charset="-122"/>
              </a:rPr>
              <a:t>规范。文档类型标记是每个</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文档必需的，如果</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文档中没有文档类型标记，浏览器会采用默认的方式，即</a:t>
            </a:r>
            <a:r>
              <a:rPr lang="en-US" sz="2000" dirty="0">
                <a:latin typeface="华文楷体" pitchFamily="2" charset="-122"/>
                <a:ea typeface="华文楷体" pitchFamily="2" charset="-122"/>
              </a:rPr>
              <a:t>W3C</a:t>
            </a:r>
            <a:r>
              <a:rPr lang="zh-CN" altLang="en-US" sz="2000" dirty="0">
                <a:latin typeface="华文楷体" pitchFamily="2" charset="-122"/>
                <a:ea typeface="华文楷体" pitchFamily="2" charset="-122"/>
              </a:rPr>
              <a:t>推荐</a:t>
            </a:r>
            <a:r>
              <a:rPr lang="en-US" sz="2000" dirty="0">
                <a:latin typeface="华文楷体" pitchFamily="2" charset="-122"/>
                <a:ea typeface="华文楷体" pitchFamily="2" charset="-122"/>
              </a:rPr>
              <a:t>HTML 4.0</a:t>
            </a:r>
            <a:r>
              <a:rPr lang="zh-CN" altLang="en-US" sz="2000" dirty="0">
                <a:latin typeface="华文楷体" pitchFamily="2" charset="-122"/>
                <a:ea typeface="华文楷体" pitchFamily="2" charset="-122"/>
              </a:rPr>
              <a:t>处理此文档。</a:t>
            </a: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949872"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dirty="0">
                <a:solidFill>
                  <a:srgbClr val="333333"/>
                </a:solidFill>
                <a:latin typeface="微软雅黑" panose="020B0503020204020204" pitchFamily="34" charset="-122"/>
                <a:ea typeface="微软雅黑" panose="020B0503020204020204" pitchFamily="34" charset="-122"/>
              </a:rPr>
              <a:t>2.1.4 </a:t>
            </a:r>
            <a:r>
              <a:rPr lang="zh-CN" altLang="en-US" dirty="0">
                <a:solidFill>
                  <a:srgbClr val="333333"/>
                </a:solidFill>
                <a:latin typeface="微软雅黑" panose="020B0503020204020204" pitchFamily="34" charset="-122"/>
                <a:ea typeface="微软雅黑" panose="020B0503020204020204" pitchFamily="34" charset="-122"/>
              </a:rPr>
              <a:t>文件编辑器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6" y="1004888"/>
            <a:ext cx="8705396"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000" dirty="0">
                <a:latin typeface="华文楷体" pitchFamily="2" charset="-122"/>
                <a:ea typeface="华文楷体" pitchFamily="2" charset="-122"/>
              </a:rPr>
              <a:t>编写</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文件的方法有两种：一种是手工直接编写，可以使用任一文本编辑器来编写</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文件，如</a:t>
            </a:r>
            <a:r>
              <a:rPr lang="en-US" sz="2000" dirty="0">
                <a:latin typeface="华文楷体" pitchFamily="2" charset="-122"/>
                <a:ea typeface="华文楷体" pitchFamily="2" charset="-122"/>
              </a:rPr>
              <a:t>Windows</a:t>
            </a:r>
            <a:r>
              <a:rPr lang="zh-CN" altLang="en-US" sz="2000" dirty="0">
                <a:latin typeface="华文楷体" pitchFamily="2" charset="-122"/>
                <a:ea typeface="华文楷体" pitchFamily="2" charset="-122"/>
              </a:rPr>
              <a:t>系统自带的记事本。</a:t>
            </a:r>
            <a:r>
              <a:rPr lang="en-US" altLang="zh-CN" sz="2000" dirty="0">
                <a:latin typeface="华文楷体" pitchFamily="2" charset="-122"/>
                <a:ea typeface="华文楷体" pitchFamily="2" charset="-122"/>
              </a:rPr>
              <a:t> </a:t>
            </a:r>
            <a:endParaRPr lang="zh-CN" altLang="en-US" sz="3200"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6391"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2022476" y="1651630"/>
            <a:ext cx="6096000" cy="4801314"/>
          </a:xfrm>
          <a:prstGeom prst="rect">
            <a:avLst/>
          </a:prstGeom>
        </p:spPr>
        <p:txBody>
          <a:bodyPr>
            <a:spAutoFit/>
          </a:bodyPr>
          <a:lstStyle/>
          <a:p>
            <a:pPr indent="266700" algn="just">
              <a:spcAft>
                <a:spcPts val="0"/>
              </a:spcAft>
            </a:pPr>
            <a:r>
              <a:rPr lang="en-US" altLang="zh-CN" kern="100" dirty="0">
                <a:latin typeface="Times New Roman" panose="02020603050405020304" pitchFamily="18" charset="0"/>
                <a:cs typeface="Times New Roman" panose="02020603050405020304" pitchFamily="18" charset="0"/>
              </a:rPr>
              <a:t>&lt;html&gt;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&lt;!-- </a:t>
            </a:r>
            <a:r>
              <a:rPr lang="zh-CN" altLang="zh-CN" kern="100" dirty="0">
                <a:latin typeface="Times New Roman" panose="02020603050405020304" pitchFamily="18" charset="0"/>
                <a:cs typeface="Times New Roman" panose="02020603050405020304" pitchFamily="18" charset="0"/>
              </a:rPr>
              <a:t>这是一个</a:t>
            </a:r>
            <a:r>
              <a:rPr lang="en-US" altLang="zh-CN" kern="100" dirty="0">
                <a:latin typeface="Times New Roman" panose="02020603050405020304" pitchFamily="18" charset="0"/>
                <a:cs typeface="Times New Roman" panose="02020603050405020304" pitchFamily="18" charset="0"/>
              </a:rPr>
              <a:t>HTML</a:t>
            </a:r>
            <a:r>
              <a:rPr lang="zh-CN" altLang="zh-CN" kern="100" dirty="0">
                <a:latin typeface="Times New Roman" panose="02020603050405020304" pitchFamily="18" charset="0"/>
                <a:cs typeface="Times New Roman" panose="02020603050405020304" pitchFamily="18" charset="0"/>
              </a:rPr>
              <a:t>文档基本标记演示</a:t>
            </a:r>
            <a:r>
              <a:rPr lang="en-US" altLang="zh-CN" kern="100" dirty="0">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&lt;head&gt;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&lt;meta http-</a:t>
            </a:r>
            <a:r>
              <a:rPr lang="en-US" altLang="zh-CN" kern="100" dirty="0" err="1">
                <a:latin typeface="Times New Roman" panose="02020603050405020304" pitchFamily="18" charset="0"/>
                <a:cs typeface="Times New Roman" panose="02020603050405020304" pitchFamily="18" charset="0"/>
              </a:rPr>
              <a:t>equiv</a:t>
            </a:r>
            <a:r>
              <a:rPr lang="en-US" altLang="zh-CN" kern="100" dirty="0">
                <a:latin typeface="Times New Roman" panose="02020603050405020304" pitchFamily="18" charset="0"/>
                <a:cs typeface="Times New Roman" panose="02020603050405020304" pitchFamily="18" charset="0"/>
              </a:rPr>
              <a:t>="Content-Type" content="text/html; charset=utf-8"&gt;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&lt;title&gt;&lt;/title&gt;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&lt;/head&gt;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&lt;body&gt;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&lt;h1&gt;</a:t>
            </a:r>
            <a:r>
              <a:rPr lang="zh-CN" altLang="zh-CN" kern="100" dirty="0">
                <a:latin typeface="Times New Roman" panose="02020603050405020304" pitchFamily="18" charset="0"/>
                <a:cs typeface="Times New Roman" panose="02020603050405020304" pitchFamily="18" charset="0"/>
              </a:rPr>
              <a:t>创新发展党的民族工作</a:t>
            </a:r>
            <a:r>
              <a:rPr lang="zh-CN" altLang="zh-CN" kern="100" dirty="0">
                <a:ea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习近平指出要正确把握“四个关系”</a:t>
            </a:r>
            <a:r>
              <a:rPr lang="en-US" altLang="zh-CN" kern="100" dirty="0">
                <a:latin typeface="Times New Roman" panose="02020603050405020304" pitchFamily="18" charset="0"/>
                <a:cs typeface="Times New Roman" panose="02020603050405020304" pitchFamily="18" charset="0"/>
              </a:rPr>
              <a:t>&lt;/h1&gt;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&lt;p&gt;2021</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Times New Roman" panose="02020603050405020304" pitchFamily="18" charset="0"/>
              </a:rPr>
              <a:t>8</a:t>
            </a:r>
            <a:r>
              <a:rPr lang="zh-CN" altLang="zh-CN" kern="100" dirty="0">
                <a:latin typeface="Times New Roman" panose="02020603050405020304" pitchFamily="18" charset="0"/>
                <a:cs typeface="Times New Roman" panose="02020603050405020304" pitchFamily="18" charset="0"/>
              </a:rPr>
              <a:t>月</a:t>
            </a:r>
            <a:r>
              <a:rPr lang="en-US" altLang="zh-CN" kern="100" dirty="0">
                <a:latin typeface="Times New Roman" panose="02020603050405020304" pitchFamily="18" charset="0"/>
                <a:cs typeface="Times New Roman" panose="02020603050405020304" pitchFamily="18" charset="0"/>
              </a:rPr>
              <a:t>27</a:t>
            </a:r>
            <a:r>
              <a:rPr lang="zh-CN" altLang="zh-CN" kern="100" dirty="0">
                <a:latin typeface="Times New Roman" panose="02020603050405020304" pitchFamily="18" charset="0"/>
                <a:cs typeface="Times New Roman" panose="02020603050405020304" pitchFamily="18" charset="0"/>
              </a:rPr>
              <a:t>日至</a:t>
            </a:r>
            <a:r>
              <a:rPr lang="en-US" altLang="zh-CN" kern="100" dirty="0">
                <a:latin typeface="Times New Roman" panose="02020603050405020304" pitchFamily="18" charset="0"/>
                <a:cs typeface="Times New Roman" panose="02020603050405020304" pitchFamily="18" charset="0"/>
              </a:rPr>
              <a:t>28</a:t>
            </a:r>
            <a:r>
              <a:rPr lang="zh-CN" altLang="zh-CN" kern="100" dirty="0">
                <a:latin typeface="Times New Roman" panose="02020603050405020304" pitchFamily="18" charset="0"/>
                <a:cs typeface="Times New Roman" panose="02020603050405020304" pitchFamily="18" charset="0"/>
              </a:rPr>
              <a:t>日，中央民族工作会议在北京召开。中共中央总书记、国家主席、中央军委主席习近平出席会议并发表重要讲话。习近平指出，党的民族工作创新发展，就是要坚持正确的，调整过时的，更好保障各民族群众合法权益。</a:t>
            </a:r>
            <a:r>
              <a:rPr lang="en-US" altLang="zh-CN" kern="100" dirty="0">
                <a:latin typeface="Times New Roman" panose="02020603050405020304" pitchFamily="18" charset="0"/>
                <a:cs typeface="Times New Roman" panose="02020603050405020304" pitchFamily="18" charset="0"/>
              </a:rPr>
              <a:t>&lt;/p&gt;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&lt;/body&gt;</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&lt;/html&gt; </a:t>
            </a:r>
            <a:endParaRPr lang="zh-CN" altLang="zh-CN" kern="100" dirty="0">
              <a:cs typeface="Times New Roman" panose="02020603050405020304" pitchFamily="18" charset="0"/>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05567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2.1.4  </a:t>
            </a:r>
            <a:r>
              <a:rPr lang="zh-CN" altLang="en-US" dirty="0">
                <a:solidFill>
                  <a:srgbClr val="333333"/>
                </a:solidFill>
                <a:latin typeface="微软雅黑" panose="020B0503020204020204" pitchFamily="34" charset="-122"/>
                <a:ea typeface="微软雅黑" panose="020B0503020204020204" pitchFamily="34" charset="-122"/>
              </a:rPr>
              <a:t>文件编辑器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华文楷体" pitchFamily="2" charset="-122"/>
                <a:ea typeface="华文楷体" pitchFamily="2" charset="-122"/>
              </a:rPr>
              <a:t> </a:t>
            </a:r>
            <a:r>
              <a:rPr lang="en-US" altLang="zh-CN" sz="2400" dirty="0"/>
              <a:t>2 VS Code</a:t>
            </a:r>
            <a:endParaRPr lang="zh-CN" altLang="en-US" sz="24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8" name="图片 7"/>
          <p:cNvPicPr/>
          <p:nvPr/>
        </p:nvPicPr>
        <p:blipFill>
          <a:blip r:embed="rId3"/>
          <a:stretch>
            <a:fillRect/>
          </a:stretch>
        </p:blipFill>
        <p:spPr>
          <a:xfrm>
            <a:off x="2552478" y="1543844"/>
            <a:ext cx="8274018" cy="4610068"/>
          </a:xfrm>
          <a:prstGeom prst="rect">
            <a:avLst/>
          </a:prstGeom>
        </p:spPr>
      </p:pic>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05567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2.1.4  </a:t>
            </a:r>
            <a:r>
              <a:rPr lang="zh-CN" altLang="en-US" dirty="0">
                <a:solidFill>
                  <a:srgbClr val="333333"/>
                </a:solidFill>
                <a:latin typeface="微软雅黑" panose="020B0503020204020204" pitchFamily="34" charset="-122"/>
                <a:ea typeface="微软雅黑" panose="020B0503020204020204" pitchFamily="34" charset="-122"/>
              </a:rPr>
              <a:t>文件编辑器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华文楷体" pitchFamily="2" charset="-122"/>
                <a:ea typeface="华文楷体" pitchFamily="2" charset="-122"/>
              </a:rPr>
              <a:t> </a:t>
            </a:r>
            <a:r>
              <a:rPr lang="en-US" altLang="zh-CN" sz="2400" dirty="0"/>
              <a:t>2 VS Code</a:t>
            </a:r>
            <a:endParaRPr lang="zh-CN" altLang="en-US" sz="24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9" name="图片 8"/>
          <p:cNvPicPr/>
          <p:nvPr/>
        </p:nvPicPr>
        <p:blipFill rotWithShape="1">
          <a:blip r:embed="rId3"/>
          <a:srcRect b="34511"/>
          <a:stretch/>
        </p:blipFill>
        <p:spPr bwMode="auto">
          <a:xfrm>
            <a:off x="1787580" y="1382800"/>
            <a:ext cx="9936051" cy="503263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7452555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05567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2.1.4  </a:t>
            </a:r>
            <a:r>
              <a:rPr lang="zh-CN" altLang="en-US" dirty="0">
                <a:solidFill>
                  <a:srgbClr val="333333"/>
                </a:solidFill>
                <a:latin typeface="微软雅黑" panose="020B0503020204020204" pitchFamily="34" charset="-122"/>
                <a:ea typeface="微软雅黑" panose="020B0503020204020204" pitchFamily="34" charset="-122"/>
              </a:rPr>
              <a:t>文件编辑器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华文楷体" pitchFamily="2" charset="-122"/>
                <a:ea typeface="华文楷体" pitchFamily="2" charset="-122"/>
              </a:rPr>
              <a:t> </a:t>
            </a:r>
            <a:r>
              <a:rPr lang="en-US" altLang="zh-CN" sz="2400" dirty="0"/>
              <a:t>2 VS Code</a:t>
            </a:r>
            <a:endParaRPr lang="zh-CN" altLang="en-US" sz="24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 name="矩形 7"/>
          <p:cNvSpPr/>
          <p:nvPr/>
        </p:nvSpPr>
        <p:spPr>
          <a:xfrm>
            <a:off x="1808161" y="1436058"/>
            <a:ext cx="9371633" cy="1477328"/>
          </a:xfrm>
          <a:prstGeom prst="rect">
            <a:avLst/>
          </a:prstGeom>
        </p:spPr>
        <p:txBody>
          <a:bodyPr wrap="square">
            <a:spAutoFit/>
          </a:bodyPr>
          <a:lstStyle/>
          <a:p>
            <a:pPr indent="266700" algn="just">
              <a:spcAft>
                <a:spcPts val="0"/>
              </a:spcAft>
            </a:pPr>
            <a:r>
              <a:rPr lang="en-US" altLang="zh-CN" kern="100" dirty="0">
                <a:latin typeface="Times New Roman" panose="02020603050405020304" pitchFamily="18" charset="0"/>
                <a:cs typeface="Times New Roman" panose="02020603050405020304" pitchFamily="18" charset="0"/>
              </a:rPr>
              <a:t>(1) </a:t>
            </a:r>
            <a:r>
              <a:rPr lang="zh-CN" altLang="zh-CN" kern="100" dirty="0">
                <a:latin typeface="Times New Roman" panose="02020603050405020304" pitchFamily="18" charset="0"/>
                <a:cs typeface="Times New Roman" panose="02020603050405020304" pitchFamily="18" charset="0"/>
              </a:rPr>
              <a:t>启动</a:t>
            </a:r>
            <a:r>
              <a:rPr lang="en-US" altLang="zh-CN" kern="100" dirty="0" err="1">
                <a:latin typeface="Times New Roman" panose="02020603050405020304" pitchFamily="18" charset="0"/>
                <a:cs typeface="Times New Roman" panose="02020603050405020304" pitchFamily="18" charset="0"/>
              </a:rPr>
              <a:t>VsCode</a:t>
            </a:r>
            <a:r>
              <a:rPr lang="zh-CN" altLang="zh-CN" kern="100" dirty="0">
                <a:latin typeface="Times New Roman" panose="02020603050405020304" pitchFamily="18" charset="0"/>
                <a:cs typeface="Times New Roman" panose="02020603050405020304" pitchFamily="18" charset="0"/>
              </a:rPr>
              <a:t>，新建一个</a:t>
            </a:r>
            <a:r>
              <a:rPr lang="en-US" altLang="zh-CN" kern="100" dirty="0">
                <a:latin typeface="Times New Roman" panose="02020603050405020304" pitchFamily="18" charset="0"/>
                <a:cs typeface="Times New Roman" panose="02020603050405020304" pitchFamily="18" charset="0"/>
              </a:rPr>
              <a:t>HTML</a:t>
            </a:r>
            <a:r>
              <a:rPr lang="zh-CN" altLang="zh-CN" kern="100" dirty="0">
                <a:latin typeface="Times New Roman" panose="02020603050405020304" pitchFamily="18" charset="0"/>
                <a:cs typeface="Times New Roman" panose="02020603050405020304" pitchFamily="18" charset="0"/>
              </a:rPr>
              <a:t>文件。</a:t>
            </a:r>
            <a:endParaRPr lang="zh-CN" altLang="zh-CN" kern="100" dirty="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(2) </a:t>
            </a:r>
            <a:r>
              <a:rPr lang="zh-CN" altLang="zh-CN" kern="100" dirty="0">
                <a:latin typeface="Times New Roman" panose="02020603050405020304" pitchFamily="18" charset="0"/>
                <a:cs typeface="Times New Roman" panose="02020603050405020304" pitchFamily="18" charset="0"/>
              </a:rPr>
              <a:t>选择菜单“文件”—</a:t>
            </a:r>
            <a:r>
              <a:rPr lang="en-US" altLang="zh-CN" kern="100" dirty="0">
                <a:latin typeface="Times New Roman" panose="02020603050405020304" pitchFamily="18" charset="0"/>
                <a:cs typeface="Times New Roman" panose="02020603050405020304" pitchFamily="18" charset="0"/>
              </a:rPr>
              <a:t>&gt;</a:t>
            </a:r>
            <a:r>
              <a:rPr lang="zh-CN" altLang="zh-CN" kern="100" dirty="0">
                <a:latin typeface="Times New Roman" panose="02020603050405020304" pitchFamily="18" charset="0"/>
                <a:cs typeface="Times New Roman" panose="02020603050405020304" pitchFamily="18" charset="0"/>
              </a:rPr>
              <a:t>“新建文件”，得到一个默认名为：</a:t>
            </a:r>
            <a:r>
              <a:rPr lang="en-US" altLang="zh-CN" kern="100" dirty="0">
                <a:latin typeface="Times New Roman" panose="02020603050405020304" pitchFamily="18" charset="0"/>
                <a:cs typeface="Times New Roman" panose="02020603050405020304" pitchFamily="18" charset="0"/>
              </a:rPr>
              <a:t>Untitled 1</a:t>
            </a:r>
            <a:r>
              <a:rPr lang="zh-CN" altLang="zh-CN" kern="100" dirty="0">
                <a:latin typeface="Times New Roman" panose="02020603050405020304" pitchFamily="18" charset="0"/>
                <a:cs typeface="Times New Roman" panose="02020603050405020304" pitchFamily="18" charset="0"/>
              </a:rPr>
              <a:t>的空文件。</a:t>
            </a:r>
            <a:endParaRPr lang="en-US" altLang="zh-CN" kern="100" dirty="0">
              <a:latin typeface="Times New Roman" panose="02020603050405020304" pitchFamily="18" charset="0"/>
              <a:cs typeface="Times New Roman" panose="02020603050405020304" pitchFamily="18" charset="0"/>
            </a:endParaRPr>
          </a:p>
          <a:p>
            <a:pPr>
              <a:lnSpc>
                <a:spcPct val="150000"/>
              </a:lnSpc>
            </a:pPr>
            <a:r>
              <a:rPr lang="en-US" altLang="zh-CN" kern="100" dirty="0">
                <a:latin typeface="Times New Roman" panose="02020603050405020304" pitchFamily="18" charset="0"/>
              </a:rPr>
              <a:t>     (3) </a:t>
            </a:r>
            <a:r>
              <a:rPr lang="zh-CN" altLang="zh-CN" kern="100" dirty="0">
                <a:latin typeface="Times New Roman" panose="02020603050405020304" pitchFamily="18" charset="0"/>
                <a:cs typeface="Times New Roman" panose="02020603050405020304" pitchFamily="18" charset="0"/>
              </a:rPr>
              <a:t>选择菜单“文件”—</a:t>
            </a:r>
            <a:r>
              <a:rPr lang="en-US" altLang="zh-CN" kern="100" dirty="0">
                <a:latin typeface="Times New Roman" panose="02020603050405020304" pitchFamily="18" charset="0"/>
              </a:rPr>
              <a:t>&gt;</a:t>
            </a:r>
            <a:r>
              <a:rPr lang="zh-CN" altLang="zh-CN" kern="100" dirty="0">
                <a:latin typeface="Times New Roman" panose="02020603050405020304" pitchFamily="18" charset="0"/>
                <a:cs typeface="Times New Roman" panose="02020603050405020304" pitchFamily="18" charset="0"/>
              </a:rPr>
              <a:t>“另存为”，选择合适的路径下，输入保存的文件名并选择保存类型，弹出的如图</a:t>
            </a:r>
            <a:r>
              <a:rPr lang="en-US" altLang="zh-CN" kern="100" dirty="0">
                <a:latin typeface="Times New Roman" panose="02020603050405020304" pitchFamily="18" charset="0"/>
              </a:rPr>
              <a:t>2-6</a:t>
            </a:r>
            <a:r>
              <a:rPr lang="zh-CN" altLang="zh-CN" kern="100" dirty="0">
                <a:latin typeface="Times New Roman" panose="02020603050405020304" pitchFamily="18" charset="0"/>
                <a:cs typeface="Times New Roman" panose="02020603050405020304" pitchFamily="18" charset="0"/>
              </a:rPr>
              <a:t>所示的对话框中选择“</a:t>
            </a:r>
            <a:r>
              <a:rPr lang="en-US" altLang="zh-CN" kern="100" dirty="0">
                <a:latin typeface="Times New Roman" panose="02020603050405020304" pitchFamily="18" charset="0"/>
              </a:rPr>
              <a:t>HTML</a:t>
            </a:r>
            <a:r>
              <a:rPr lang="zh-CN" altLang="zh-CN" kern="100" dirty="0">
                <a:latin typeface="Times New Roman" panose="02020603050405020304" pitchFamily="18" charset="0"/>
                <a:cs typeface="Times New Roman" panose="02020603050405020304" pitchFamily="18" charset="0"/>
              </a:rPr>
              <a:t>”</a:t>
            </a:r>
            <a:endParaRPr lang="zh-CN" altLang="en-US" dirty="0"/>
          </a:p>
        </p:txBody>
      </p:sp>
      <p:pic>
        <p:nvPicPr>
          <p:cNvPr id="13" name="图片 12"/>
          <p:cNvPicPr/>
          <p:nvPr/>
        </p:nvPicPr>
        <p:blipFill rotWithShape="1">
          <a:blip r:embed="rId3"/>
          <a:srcRect r="51511"/>
          <a:stretch/>
        </p:blipFill>
        <p:spPr bwMode="auto">
          <a:xfrm>
            <a:off x="2561388" y="2913386"/>
            <a:ext cx="6054548" cy="386231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0250856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05567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2.1.4  </a:t>
            </a:r>
            <a:r>
              <a:rPr lang="zh-CN" altLang="en-US" dirty="0">
                <a:solidFill>
                  <a:srgbClr val="333333"/>
                </a:solidFill>
                <a:latin typeface="微软雅黑" panose="020B0503020204020204" pitchFamily="34" charset="-122"/>
                <a:ea typeface="微软雅黑" panose="020B0503020204020204" pitchFamily="34" charset="-122"/>
              </a:rPr>
              <a:t>文件编辑器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华文楷体" pitchFamily="2" charset="-122"/>
                <a:ea typeface="华文楷体" pitchFamily="2" charset="-122"/>
              </a:rPr>
              <a:t> </a:t>
            </a:r>
            <a:r>
              <a:rPr lang="en-US" altLang="zh-CN" sz="2400" dirty="0"/>
              <a:t>2 VS Code</a:t>
            </a:r>
          </a:p>
          <a:p>
            <a:r>
              <a:rPr lang="en-US" altLang="zh-CN" sz="2000" dirty="0"/>
              <a:t>(4) </a:t>
            </a:r>
            <a:r>
              <a:rPr lang="zh-CN" altLang="zh-CN" sz="2000" dirty="0"/>
              <a:t>在</a:t>
            </a:r>
            <a:r>
              <a:rPr lang="en-US" altLang="zh-CN" sz="2000" dirty="0"/>
              <a:t>html</a:t>
            </a:r>
            <a:r>
              <a:rPr lang="zh-CN" altLang="zh-CN" sz="2000" dirty="0"/>
              <a:t>文件中输入</a:t>
            </a:r>
            <a:r>
              <a:rPr lang="en-US" altLang="zh-CN" sz="2000" dirty="0"/>
              <a:t>&lt;! d ,</a:t>
            </a:r>
            <a:r>
              <a:rPr lang="en-US" altLang="zh-CN" sz="2000" dirty="0" err="1"/>
              <a:t>VSCode</a:t>
            </a:r>
            <a:r>
              <a:rPr lang="en-US" altLang="zh-CN" sz="2000" dirty="0"/>
              <a:t> </a:t>
            </a:r>
            <a:r>
              <a:rPr lang="zh-CN" altLang="zh-CN" sz="2000" dirty="0"/>
              <a:t>会自动弹出提示如图</a:t>
            </a:r>
            <a:r>
              <a:rPr lang="en-US" altLang="zh-CN" sz="2000" dirty="0"/>
              <a:t>2-7</a:t>
            </a:r>
            <a:r>
              <a:rPr lang="zh-CN" altLang="zh-CN" sz="2000" dirty="0"/>
              <a:t>所示，按回车键自动输入</a:t>
            </a:r>
            <a:r>
              <a:rPr lang="en-US" altLang="zh-CN" sz="2000" dirty="0"/>
              <a:t>&lt;! DOCTYPE, </a:t>
            </a:r>
            <a:r>
              <a:rPr lang="zh-CN" altLang="zh-CN" sz="2000" dirty="0"/>
              <a:t>完成第一条语句后</a:t>
            </a:r>
            <a:r>
              <a:rPr lang="en-US" altLang="zh-CN" sz="2000" dirty="0"/>
              <a:t>&lt;!DOCTYPE HTML&gt;</a:t>
            </a:r>
            <a:r>
              <a:rPr lang="zh-CN" altLang="zh-CN" sz="2000" dirty="0"/>
              <a:t>表示建立一个</a:t>
            </a:r>
            <a:r>
              <a:rPr lang="en-US" altLang="zh-CN" sz="2000" dirty="0"/>
              <a:t>html5</a:t>
            </a:r>
            <a:r>
              <a:rPr lang="zh-CN" altLang="zh-CN" sz="2000" dirty="0"/>
              <a:t>文档。</a:t>
            </a:r>
          </a:p>
          <a:p>
            <a:endParaRPr lang="zh-CN" altLang="en-US" sz="24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8" name="图片 7"/>
          <p:cNvPicPr/>
          <p:nvPr/>
        </p:nvPicPr>
        <p:blipFill>
          <a:blip r:embed="rId3"/>
          <a:stretch>
            <a:fillRect/>
          </a:stretch>
        </p:blipFill>
        <p:spPr>
          <a:xfrm>
            <a:off x="1923717" y="1991326"/>
            <a:ext cx="5876115" cy="1830866"/>
          </a:xfrm>
          <a:prstGeom prst="rect">
            <a:avLst/>
          </a:prstGeom>
        </p:spPr>
      </p:pic>
      <p:pic>
        <p:nvPicPr>
          <p:cNvPr id="9" name="图片 8"/>
          <p:cNvPicPr/>
          <p:nvPr/>
        </p:nvPicPr>
        <p:blipFill rotWithShape="1">
          <a:blip r:embed="rId4"/>
          <a:srcRect b="10595"/>
          <a:stretch/>
        </p:blipFill>
        <p:spPr bwMode="auto">
          <a:xfrm>
            <a:off x="2138600" y="3943281"/>
            <a:ext cx="5446347" cy="291471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7730276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05567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2.1.4  </a:t>
            </a:r>
            <a:r>
              <a:rPr lang="zh-CN" altLang="en-US" dirty="0">
                <a:solidFill>
                  <a:srgbClr val="333333"/>
                </a:solidFill>
                <a:latin typeface="微软雅黑" panose="020B0503020204020204" pitchFamily="34" charset="-122"/>
                <a:ea typeface="微软雅黑" panose="020B0503020204020204" pitchFamily="34" charset="-122"/>
              </a:rPr>
              <a:t>文件编辑器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华文楷体" pitchFamily="2" charset="-122"/>
                <a:ea typeface="华文楷体" pitchFamily="2" charset="-122"/>
              </a:rPr>
              <a:t> </a:t>
            </a:r>
            <a:r>
              <a:rPr lang="en-US" altLang="zh-CN" sz="2400" dirty="0"/>
              <a:t>2 VS Code</a:t>
            </a: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10" name="图片 9"/>
          <p:cNvPicPr/>
          <p:nvPr/>
        </p:nvPicPr>
        <p:blipFill>
          <a:blip r:embed="rId3"/>
          <a:stretch>
            <a:fillRect/>
          </a:stretch>
        </p:blipFill>
        <p:spPr>
          <a:xfrm>
            <a:off x="1893775" y="1436058"/>
            <a:ext cx="9154811" cy="4838668"/>
          </a:xfrm>
          <a:prstGeom prst="rect">
            <a:avLst/>
          </a:prstGeom>
        </p:spPr>
      </p:pic>
      <p:sp>
        <p:nvSpPr>
          <p:cNvPr id="5" name="矩形 4"/>
          <p:cNvSpPr/>
          <p:nvPr/>
        </p:nvSpPr>
        <p:spPr>
          <a:xfrm>
            <a:off x="4296400" y="6408158"/>
            <a:ext cx="3416320"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使用客户端浏览器查看运行效果</a:t>
            </a:r>
            <a:endParaRPr lang="zh-CN" altLang="en-US" dirty="0"/>
          </a:p>
        </p:txBody>
      </p:sp>
    </p:spTree>
    <p:extLst>
      <p:ext uri="{BB962C8B-B14F-4D97-AF65-F5344CB8AC3E}">
        <p14:creationId xmlns:p14="http://schemas.microsoft.com/office/powerpoint/2010/main" val="140871295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05567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2.1.4  </a:t>
            </a:r>
            <a:r>
              <a:rPr lang="zh-CN" altLang="en-US" dirty="0">
                <a:solidFill>
                  <a:srgbClr val="333333"/>
                </a:solidFill>
                <a:latin typeface="微软雅黑" panose="020B0503020204020204" pitchFamily="34" charset="-122"/>
                <a:ea typeface="微软雅黑" panose="020B0503020204020204" pitchFamily="34" charset="-122"/>
              </a:rPr>
              <a:t>文件编辑器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华文楷体" pitchFamily="2" charset="-122"/>
                <a:ea typeface="华文楷体" pitchFamily="2" charset="-122"/>
              </a:rPr>
              <a:t> </a:t>
            </a:r>
            <a:r>
              <a:rPr lang="en-US" altLang="zh-CN" sz="2400" dirty="0"/>
              <a:t>2 VS Code</a:t>
            </a:r>
            <a:endParaRPr lang="zh-CN" altLang="en-US" sz="24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8" name="图片 7"/>
          <p:cNvPicPr/>
          <p:nvPr/>
        </p:nvPicPr>
        <p:blipFill>
          <a:blip r:embed="rId3"/>
          <a:stretch>
            <a:fillRect/>
          </a:stretch>
        </p:blipFill>
        <p:spPr>
          <a:xfrm>
            <a:off x="2022475" y="1543844"/>
            <a:ext cx="9892157" cy="4792948"/>
          </a:xfrm>
          <a:prstGeom prst="rect">
            <a:avLst/>
          </a:prstGeom>
        </p:spPr>
      </p:pic>
      <p:sp>
        <p:nvSpPr>
          <p:cNvPr id="5" name="矩形 4"/>
          <p:cNvSpPr/>
          <p:nvPr/>
        </p:nvSpPr>
        <p:spPr>
          <a:xfrm>
            <a:off x="4944400" y="6426478"/>
            <a:ext cx="2723823"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使用服务器查看运行效果</a:t>
            </a:r>
            <a:endParaRPr lang="zh-CN" altLang="en-US" dirty="0"/>
          </a:p>
        </p:txBody>
      </p:sp>
    </p:spTree>
    <p:extLst>
      <p:ext uri="{BB962C8B-B14F-4D97-AF65-F5344CB8AC3E}">
        <p14:creationId xmlns:p14="http://schemas.microsoft.com/office/powerpoint/2010/main" val="257699424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05567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2.1.4  </a:t>
            </a:r>
            <a:r>
              <a:rPr lang="zh-CN" altLang="en-US" dirty="0">
                <a:solidFill>
                  <a:srgbClr val="333333"/>
                </a:solidFill>
                <a:latin typeface="微软雅黑" panose="020B0503020204020204" pitchFamily="34" charset="-122"/>
                <a:ea typeface="微软雅黑" panose="020B0503020204020204" pitchFamily="34" charset="-122"/>
              </a:rPr>
              <a:t>文件编辑器</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华文楷体" pitchFamily="2" charset="-122"/>
                <a:ea typeface="华文楷体" pitchFamily="2" charset="-122"/>
              </a:rPr>
              <a:t> </a:t>
            </a:r>
            <a:r>
              <a:rPr lang="en-US" altLang="zh-CN" sz="2400" dirty="0"/>
              <a:t>2 VS Code</a:t>
            </a:r>
            <a:endParaRPr lang="zh-CN" altLang="en-US" sz="24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8" name="图片 7"/>
          <p:cNvPicPr/>
          <p:nvPr/>
        </p:nvPicPr>
        <p:blipFill rotWithShape="1">
          <a:blip r:embed="rId3"/>
          <a:srcRect b="44001"/>
          <a:stretch/>
        </p:blipFill>
        <p:spPr bwMode="auto">
          <a:xfrm>
            <a:off x="2026412" y="1313011"/>
            <a:ext cx="7730236" cy="4528344"/>
          </a:xfrm>
          <a:prstGeom prst="rect">
            <a:avLst/>
          </a:prstGeom>
          <a:ln>
            <a:noFill/>
          </a:ln>
          <a:extLst>
            <a:ext uri="{53640926-AAD7-44D8-BBD7-CCE9431645EC}">
              <a14:shadowObscured xmlns:a14="http://schemas.microsoft.com/office/drawing/2010/main"/>
            </a:ext>
          </a:extLst>
        </p:spPr>
      </p:pic>
      <p:sp>
        <p:nvSpPr>
          <p:cNvPr id="5" name="矩形 4"/>
          <p:cNvSpPr/>
          <p:nvPr/>
        </p:nvSpPr>
        <p:spPr>
          <a:xfrm>
            <a:off x="4587327" y="6008389"/>
            <a:ext cx="2608406" cy="461665"/>
          </a:xfrm>
          <a:prstGeom prst="rect">
            <a:avLst/>
          </a:prstGeom>
        </p:spPr>
        <p:txBody>
          <a:bodyPr wrap="none">
            <a:spAutoFit/>
          </a:bodyPr>
          <a:lstStyle/>
          <a:p>
            <a:pPr indent="266700" algn="ctr">
              <a:spcAft>
                <a:spcPts val="0"/>
              </a:spcAft>
            </a:pPr>
            <a:r>
              <a:rPr lang="zh-CN" altLang="zh-CN" sz="2400" kern="100" dirty="0">
                <a:latin typeface="Times New Roman" panose="02020603050405020304" pitchFamily="18" charset="0"/>
                <a:cs typeface="Times New Roman" panose="02020603050405020304" pitchFamily="18" charset="0"/>
              </a:rPr>
              <a:t>网站资源管理器</a:t>
            </a:r>
            <a:endParaRPr lang="zh-CN" altLang="zh-CN" sz="2400" kern="100" dirty="0">
              <a:cs typeface="Times New Roman" panose="02020603050405020304" pitchFamily="18" charset="0"/>
            </a:endParaRPr>
          </a:p>
        </p:txBody>
      </p:sp>
    </p:spTree>
    <p:extLst>
      <p:ext uri="{BB962C8B-B14F-4D97-AF65-F5344CB8AC3E}">
        <p14:creationId xmlns:p14="http://schemas.microsoft.com/office/powerpoint/2010/main" val="11851867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sz="2100" b="1" dirty="0">
                <a:solidFill>
                  <a:srgbClr val="FF0000"/>
                </a:solidFill>
                <a:latin typeface="微软雅黑" pitchFamily="34" charset="-122"/>
                <a:ea typeface="微软雅黑" pitchFamily="34" charset="-122"/>
              </a:rPr>
              <a:t>HTML</a:t>
            </a:r>
            <a:r>
              <a:rPr lang="zh-CN" altLang="en-US" sz="2100" b="1" dirty="0">
                <a:solidFill>
                  <a:srgbClr val="FF0000"/>
                </a:solidFill>
                <a:latin typeface="微软雅黑" pitchFamily="34" charset="-122"/>
                <a:ea typeface="微软雅黑" pitchFamily="34" charset="-122"/>
              </a:rPr>
              <a:t>网页</a:t>
            </a: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sz="2100" b="1" dirty="0">
                <a:solidFill>
                  <a:prstClr val="black"/>
                </a:solidFill>
                <a:latin typeface="微软雅黑" pitchFamily="34" charset="-122"/>
                <a:ea typeface="微软雅黑" pitchFamily="34" charset="-122"/>
              </a:rPr>
              <a:t>HTML</a:t>
            </a:r>
            <a:r>
              <a:rPr lang="zh-CN" altLang="en-US" sz="2100" b="1" dirty="0">
                <a:solidFill>
                  <a:prstClr val="black"/>
                </a:solidFill>
                <a:latin typeface="微软雅黑" pitchFamily="34" charset="-122"/>
                <a:ea typeface="微软雅黑" pitchFamily="34" charset="-122"/>
              </a:rPr>
              <a:t>基本标签</a:t>
            </a: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zh-CN" altLang="en-US" sz="2100" b="1" dirty="0">
                <a:solidFill>
                  <a:prstClr val="black"/>
                </a:solidFill>
                <a:latin typeface="微软雅黑" pitchFamily="34" charset="-122"/>
                <a:ea typeface="微软雅黑" pitchFamily="34" charset="-122"/>
              </a:rPr>
              <a:t>网页表单和控件</a:t>
            </a: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zh-CN" altLang="en-US" sz="2100" b="1" dirty="0">
                <a:solidFill>
                  <a:prstClr val="black"/>
                </a:solidFill>
                <a:latin typeface="微软雅黑" pitchFamily="34" charset="-122"/>
                <a:ea typeface="微软雅黑" pitchFamily="34" charset="-122"/>
              </a:rPr>
              <a:t>框架标签</a:t>
            </a:r>
          </a:p>
        </p:txBody>
      </p:sp>
      <p:grpSp>
        <p:nvGrpSpPr>
          <p:cNvPr id="64" name="组合 63"/>
          <p:cNvGrpSpPr>
            <a:grpSpLocks/>
          </p:cNvGrpSpPr>
          <p:nvPr/>
        </p:nvGrpSpPr>
        <p:grpSpPr bwMode="auto">
          <a:xfrm>
            <a:off x="2405508" y="5255261"/>
            <a:ext cx="5067300" cy="785813"/>
            <a:chOff x="3651214" y="1851670"/>
            <a:chExt cx="3801106" cy="588774"/>
          </a:xfrm>
        </p:grpSpPr>
        <p:sp>
          <p:nvSpPr>
            <p:cNvPr id="65" name="矩形 6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6" name="椭圆 6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67" name="矩形 6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8" name="矩形 67"/>
            <p:cNvSpPr/>
            <p:nvPr/>
          </p:nvSpPr>
          <p:spPr>
            <a:xfrm>
              <a:off x="3694084" y="1924226"/>
              <a:ext cx="467994"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05</a:t>
              </a:r>
              <a:endParaRPr lang="zh-CN" altLang="en-US" sz="3200" kern="0" dirty="0">
                <a:solidFill>
                  <a:sysClr val="window" lastClr="FFFFFF"/>
                </a:solidFill>
                <a:latin typeface="Impact" pitchFamily="34" charset="0"/>
                <a:ea typeface="微软雅黑" pitchFamily="34" charset="-122"/>
              </a:endParaRPr>
            </a:p>
          </p:txBody>
        </p:sp>
      </p:grpSp>
      <p:sp>
        <p:nvSpPr>
          <p:cNvPr id="69" name="TextBox 60"/>
          <p:cNvSpPr txBox="1"/>
          <p:nvPr/>
        </p:nvSpPr>
        <p:spPr>
          <a:xfrm>
            <a:off x="3572129" y="5463846"/>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zh-CN" altLang="zh-CN" sz="2100" b="1" dirty="0">
                <a:solidFill>
                  <a:prstClr val="black"/>
                </a:solidFill>
                <a:latin typeface="微软雅黑" pitchFamily="34" charset="-122"/>
                <a:ea typeface="微软雅黑" pitchFamily="34" charset="-122"/>
              </a:rPr>
              <a:t>互联网企业价值观</a:t>
            </a: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2225"/>
                            </p:stCondLst>
                            <p:childTnLst>
                              <p:par>
                                <p:cTn id="59" presetID="2" presetClass="entr" presetSubtype="8"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300" fill="hold"/>
                                        <p:tgtEl>
                                          <p:spTgt spid="64"/>
                                        </p:tgtEl>
                                        <p:attrNameLst>
                                          <p:attrName>ppt_x</p:attrName>
                                        </p:attrNameLst>
                                      </p:cBhvr>
                                      <p:tavLst>
                                        <p:tav tm="0">
                                          <p:val>
                                            <p:strVal val="0-#ppt_w/2"/>
                                          </p:val>
                                        </p:tav>
                                        <p:tav tm="100000">
                                          <p:val>
                                            <p:strVal val="#ppt_x"/>
                                          </p:val>
                                        </p:tav>
                                      </p:tavLst>
                                    </p:anim>
                                    <p:anim calcmode="lin" valueType="num">
                                      <p:cBhvr additive="base">
                                        <p:cTn id="62" dur="300" fill="hold"/>
                                        <p:tgtEl>
                                          <p:spTgt spid="64"/>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additive="base">
                                        <p:cTn id="65" dur="300" fill="hold"/>
                                        <p:tgtEl>
                                          <p:spTgt spid="69"/>
                                        </p:tgtEl>
                                        <p:attrNameLst>
                                          <p:attrName>ppt_x</p:attrName>
                                        </p:attrNameLst>
                                      </p:cBhvr>
                                      <p:tavLst>
                                        <p:tav tm="0">
                                          <p:val>
                                            <p:strVal val="1+#ppt_w/2"/>
                                          </p:val>
                                        </p:tav>
                                        <p:tav tm="100000">
                                          <p:val>
                                            <p:strVal val="#ppt_x"/>
                                          </p:val>
                                        </p:tav>
                                      </p:tavLst>
                                    </p:anim>
                                    <p:anim calcmode="lin" valueType="num">
                                      <p:cBhvr additive="base">
                                        <p:cTn id="66"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600" b="1" dirty="0"/>
              <a:t>2.1.5 Web互联网的中国贡献</a:t>
            </a:r>
            <a:endParaRPr lang="zh-CN" altLang="en-US" sz="3600" dirty="0"/>
          </a:p>
        </p:txBody>
      </p:sp>
      <p:sp>
        <p:nvSpPr>
          <p:cNvPr id="3" name="内容占位符 2"/>
          <p:cNvSpPr>
            <a:spLocks noGrp="1"/>
          </p:cNvSpPr>
          <p:nvPr>
            <p:ph idx="1"/>
          </p:nvPr>
        </p:nvSpPr>
        <p:spPr>
          <a:xfrm>
            <a:off x="838200" y="1377568"/>
            <a:ext cx="10515600" cy="5352415"/>
          </a:xfrm>
        </p:spPr>
        <p:txBody>
          <a:bodyPr/>
          <a:lstStyle/>
          <a:p>
            <a:r>
              <a:rPr lang="en-US" altLang="zh-CN" sz="2400" dirty="0"/>
              <a:t>        20 </a:t>
            </a:r>
            <a:r>
              <a:rPr lang="zh-CN" altLang="zh-CN" sz="2400" dirty="0"/>
              <a:t>世纪末开始，在经济高速发展的大环境下，中国的互联网行业得到迅速发展。</a:t>
            </a:r>
            <a:r>
              <a:rPr lang="en-US" altLang="zh-CN" sz="2400" dirty="0"/>
              <a:t>1994 </a:t>
            </a:r>
            <a:r>
              <a:rPr lang="zh-CN" altLang="zh-CN" sz="2400" dirty="0"/>
              <a:t>年中国开始接入国际互联网，经过</a:t>
            </a:r>
            <a:r>
              <a:rPr lang="en-US" altLang="zh-CN" sz="2400" dirty="0"/>
              <a:t> 25 </a:t>
            </a:r>
            <a:r>
              <a:rPr lang="zh-CN" altLang="zh-CN" sz="2400" dirty="0"/>
              <a:t>年的创新发展，</a:t>
            </a:r>
            <a:r>
              <a:rPr lang="en-US" altLang="zh-CN" sz="2400" dirty="0"/>
              <a:t>Web</a:t>
            </a:r>
            <a:r>
              <a:rPr lang="zh-CN" altLang="zh-CN" sz="2400" dirty="0"/>
              <a:t>互联网已经跳出一个行业的范畴，成为推动国民经济发展的重要动力之一，中国的经济格局和行业结构产生了巨大的改变。</a:t>
            </a:r>
            <a:endParaRPr lang="en-US" altLang="zh-CN" sz="2400" dirty="0"/>
          </a:p>
          <a:p>
            <a:endParaRPr lang="en-US" altLang="zh-CN" sz="2400" dirty="0"/>
          </a:p>
          <a:p>
            <a:r>
              <a:rPr lang="en-US" altLang="zh-CN" sz="2400" dirty="0"/>
              <a:t>      </a:t>
            </a:r>
            <a:r>
              <a:rPr lang="zh-CN" altLang="zh-CN" sz="2400" dirty="0"/>
              <a:t>当前，中国有全球最多的互联网的用户，拥有世界上最大的互联网市场，为全球互联网做出了巨大贡献。截至</a:t>
            </a:r>
            <a:r>
              <a:rPr lang="en-US" altLang="zh-CN" sz="2400" dirty="0"/>
              <a:t>2020</a:t>
            </a:r>
            <a:r>
              <a:rPr lang="zh-CN" altLang="zh-CN" sz="2400" dirty="0"/>
              <a:t>年</a:t>
            </a:r>
            <a:r>
              <a:rPr lang="en-US" altLang="zh-CN" sz="2400" dirty="0"/>
              <a:t>12</a:t>
            </a:r>
            <a:r>
              <a:rPr lang="zh-CN" altLang="zh-CN" sz="2400" dirty="0"/>
              <a:t>月，中国网民规模接近</a:t>
            </a:r>
            <a:r>
              <a:rPr lang="en-US" altLang="zh-CN" sz="2400" dirty="0"/>
              <a:t>10</a:t>
            </a:r>
            <a:r>
              <a:rPr lang="zh-CN" altLang="zh-CN" sz="2400" dirty="0"/>
              <a:t>亿，手机网民规模已达</a:t>
            </a:r>
            <a:r>
              <a:rPr lang="en-US" altLang="zh-CN" sz="2400" dirty="0"/>
              <a:t>9.86</a:t>
            </a:r>
            <a:r>
              <a:rPr lang="zh-CN" altLang="zh-CN" sz="2400" dirty="0"/>
              <a:t>亿，互联网普及率达</a:t>
            </a:r>
            <a:r>
              <a:rPr lang="en-US" altLang="zh-CN" sz="2400" dirty="0"/>
              <a:t>70.4%</a:t>
            </a:r>
            <a:r>
              <a:rPr lang="zh-CN" altLang="zh-CN" sz="2400" dirty="0"/>
              <a:t>，是名副其实的互联网大国。</a:t>
            </a:r>
            <a:endParaRPr lang="en-US" altLang="zh-CN" sz="2400" dirty="0"/>
          </a:p>
          <a:p>
            <a:endParaRPr lang="en-US" altLang="zh-CN" sz="2000" dirty="0"/>
          </a:p>
          <a:p>
            <a:r>
              <a:rPr lang="zh-CN" altLang="zh-CN" sz="2400" dirty="0"/>
              <a:t>截至</a:t>
            </a:r>
            <a:r>
              <a:rPr lang="en-US" altLang="zh-CN" sz="2400" dirty="0"/>
              <a:t>2020</a:t>
            </a:r>
            <a:r>
              <a:rPr lang="zh-CN" altLang="zh-CN" sz="2400" dirty="0"/>
              <a:t>年</a:t>
            </a:r>
            <a:r>
              <a:rPr lang="en-US" altLang="zh-CN" sz="2400" dirty="0"/>
              <a:t>12</a:t>
            </a:r>
            <a:r>
              <a:rPr lang="zh-CN" altLang="zh-CN" sz="2400" dirty="0"/>
              <a:t>月，我国在线教育、在线医疗用户规模分别为</a:t>
            </a:r>
            <a:r>
              <a:rPr lang="en-US" altLang="zh-CN" sz="2400" dirty="0"/>
              <a:t>3.42</a:t>
            </a:r>
            <a:r>
              <a:rPr lang="zh-CN" altLang="zh-CN" sz="2400" dirty="0"/>
              <a:t>亿、</a:t>
            </a:r>
            <a:r>
              <a:rPr lang="en-US" altLang="zh-CN" sz="2400" dirty="0"/>
              <a:t>2.15</a:t>
            </a:r>
            <a:r>
              <a:rPr lang="zh-CN" altLang="zh-CN" sz="2400" dirty="0"/>
              <a:t>亿，占网民整体的</a:t>
            </a:r>
            <a:r>
              <a:rPr lang="en-US" altLang="zh-CN" sz="2400" dirty="0"/>
              <a:t>34.6%</a:t>
            </a:r>
            <a:r>
              <a:rPr lang="zh-CN" altLang="zh-CN" sz="2400" dirty="0"/>
              <a:t>、</a:t>
            </a:r>
            <a:r>
              <a:rPr lang="en-US" altLang="zh-CN" sz="2400" dirty="0"/>
              <a:t>21.7%</a:t>
            </a:r>
            <a:r>
              <a:rPr lang="zh-CN" altLang="zh-CN" sz="2400" dirty="0"/>
              <a:t>。</a:t>
            </a:r>
            <a:r>
              <a:rPr lang="en-US" altLang="zh-CN" sz="2400" dirty="0"/>
              <a:t>2020</a:t>
            </a:r>
            <a:r>
              <a:rPr lang="zh-CN" altLang="zh-CN" sz="2400" dirty="0"/>
              <a:t>年，我国网上零售额达</a:t>
            </a:r>
            <a:r>
              <a:rPr lang="en-US" altLang="zh-CN" sz="2400" dirty="0"/>
              <a:t>11.76</a:t>
            </a:r>
            <a:r>
              <a:rPr lang="zh-CN" altLang="zh-CN" sz="2400" dirty="0"/>
              <a:t>万亿元，我国网络购物用户规模达</a:t>
            </a:r>
            <a:r>
              <a:rPr lang="en-US" altLang="zh-CN" sz="2400" dirty="0"/>
              <a:t>7.82</a:t>
            </a:r>
            <a:r>
              <a:rPr lang="zh-CN" altLang="zh-CN" sz="2400" dirty="0"/>
              <a:t>亿，实物商品网上零售额</a:t>
            </a:r>
            <a:r>
              <a:rPr lang="en-US" altLang="zh-CN" sz="2400" dirty="0"/>
              <a:t>9.76</a:t>
            </a:r>
            <a:r>
              <a:rPr lang="zh-CN" altLang="zh-CN" sz="2400" dirty="0"/>
              <a:t>万亿元，占社会消费品零售总额的</a:t>
            </a:r>
            <a:r>
              <a:rPr lang="en-US" altLang="zh-CN" sz="2400" dirty="0"/>
              <a:t>24.9%</a:t>
            </a:r>
            <a:r>
              <a:rPr lang="zh-CN" altLang="zh-CN" sz="2400" dirty="0"/>
              <a:t>。</a:t>
            </a:r>
          </a:p>
          <a:p>
            <a:endParaRPr lang="zh-CN" altLang="en-US" sz="2000" dirty="0"/>
          </a:p>
        </p:txBody>
      </p:sp>
    </p:spTree>
    <p:extLst>
      <p:ext uri="{BB962C8B-B14F-4D97-AF65-F5344CB8AC3E}">
        <p14:creationId xmlns:p14="http://schemas.microsoft.com/office/powerpoint/2010/main" val="1452557256"/>
      </p:ext>
    </p:extLst>
  </p:cSld>
  <p:clrMapOvr>
    <a:masterClrMapping/>
  </p:clrMapOvr>
  <p:transition spd="slow" advClick="0" advTm="2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600" b="1" dirty="0"/>
              <a:t>2.1.5 Web互联网的中国贡献</a:t>
            </a:r>
            <a:endParaRPr lang="zh-CN" altLang="en-US" sz="3600" dirty="0"/>
          </a:p>
        </p:txBody>
      </p:sp>
      <p:sp>
        <p:nvSpPr>
          <p:cNvPr id="3" name="内容占位符 2"/>
          <p:cNvSpPr>
            <a:spLocks noGrp="1"/>
          </p:cNvSpPr>
          <p:nvPr>
            <p:ph idx="1"/>
          </p:nvPr>
        </p:nvSpPr>
        <p:spPr>
          <a:xfrm>
            <a:off x="838200" y="1377568"/>
            <a:ext cx="10515600" cy="5352415"/>
          </a:xfrm>
        </p:spPr>
        <p:txBody>
          <a:bodyPr/>
          <a:lstStyle/>
          <a:p>
            <a:r>
              <a:rPr lang="zh-CN" altLang="zh-CN" sz="2000" dirty="0"/>
              <a:t>另一个贡献是，中国倡导并每年在浙江省嘉兴市桐乡乌镇举办的世界性互联网盛会，世界互联网大会（</a:t>
            </a:r>
            <a:r>
              <a:rPr lang="en-US" altLang="zh-CN" sz="2000" dirty="0"/>
              <a:t>World Internet Conference</a:t>
            </a:r>
            <a:r>
              <a:rPr lang="zh-CN" altLang="zh-CN" sz="2000" dirty="0"/>
              <a:t>，简称：</a:t>
            </a:r>
            <a:r>
              <a:rPr lang="en-US" altLang="zh-CN" sz="2000" dirty="0"/>
              <a:t>WIC</a:t>
            </a:r>
            <a:r>
              <a:rPr lang="zh-CN" altLang="zh-CN" sz="2000" dirty="0"/>
              <a:t>）</a:t>
            </a:r>
          </a:p>
          <a:p>
            <a:endParaRPr lang="zh-CN" altLang="en-US" sz="2000" dirty="0"/>
          </a:p>
        </p:txBody>
      </p:sp>
      <p:graphicFrame>
        <p:nvGraphicFramePr>
          <p:cNvPr id="4" name="表格 3"/>
          <p:cNvGraphicFramePr>
            <a:graphicFrameLocks noGrp="1"/>
          </p:cNvGraphicFramePr>
          <p:nvPr>
            <p:extLst>
              <p:ext uri="{D42A27DB-BD31-4B8C-83A1-F6EECF244321}">
                <p14:modId xmlns:p14="http://schemas.microsoft.com/office/powerpoint/2010/main" val="3443923916"/>
              </p:ext>
            </p:extLst>
          </p:nvPr>
        </p:nvGraphicFramePr>
        <p:xfrm>
          <a:off x="1495298" y="2133535"/>
          <a:ext cx="9349486" cy="4572000"/>
        </p:xfrm>
        <a:graphic>
          <a:graphicData uri="http://schemas.openxmlformats.org/drawingml/2006/table">
            <a:tbl>
              <a:tblPr firstRow="1" firstCol="1" bandRow="1">
                <a:tableStyleId>{5C22544A-7EE6-4342-B048-85BDC9FD1C3A}</a:tableStyleId>
              </a:tblPr>
              <a:tblGrid>
                <a:gridCol w="2801546">
                  <a:extLst>
                    <a:ext uri="{9D8B030D-6E8A-4147-A177-3AD203B41FA5}">
                      <a16:colId xmlns:a16="http://schemas.microsoft.com/office/drawing/2014/main" val="1947002819"/>
                    </a:ext>
                  </a:extLst>
                </a:gridCol>
                <a:gridCol w="779858">
                  <a:extLst>
                    <a:ext uri="{9D8B030D-6E8A-4147-A177-3AD203B41FA5}">
                      <a16:colId xmlns:a16="http://schemas.microsoft.com/office/drawing/2014/main" val="2934321178"/>
                    </a:ext>
                  </a:extLst>
                </a:gridCol>
                <a:gridCol w="5768082">
                  <a:extLst>
                    <a:ext uri="{9D8B030D-6E8A-4147-A177-3AD203B41FA5}">
                      <a16:colId xmlns:a16="http://schemas.microsoft.com/office/drawing/2014/main" val="2401300368"/>
                    </a:ext>
                  </a:extLst>
                </a:gridCol>
              </a:tblGrid>
              <a:tr h="0">
                <a:tc>
                  <a:txBody>
                    <a:bodyPr/>
                    <a:lstStyle/>
                    <a:p>
                      <a:pPr algn="ctr">
                        <a:spcAft>
                          <a:spcPts val="0"/>
                        </a:spcAft>
                      </a:pPr>
                      <a:r>
                        <a:rPr lang="zh-CN" sz="2000" kern="0">
                          <a:effectLst/>
                        </a:rPr>
                        <a:t>时间</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0">
                          <a:effectLst/>
                        </a:rPr>
                        <a:t>届数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000" kern="0">
                          <a:effectLst/>
                        </a:rPr>
                        <a:t>主题</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40361835"/>
                  </a:ext>
                </a:extLst>
              </a:tr>
              <a:tr h="0">
                <a:tc>
                  <a:txBody>
                    <a:bodyPr/>
                    <a:lstStyle/>
                    <a:p>
                      <a:pPr algn="just">
                        <a:spcAft>
                          <a:spcPts val="0"/>
                        </a:spcAft>
                      </a:pPr>
                      <a:r>
                        <a:rPr lang="en-US" sz="2000" kern="0">
                          <a:effectLst/>
                        </a:rPr>
                        <a:t>2014</a:t>
                      </a:r>
                      <a:r>
                        <a:rPr lang="zh-CN" sz="2000" kern="0">
                          <a:effectLst/>
                        </a:rPr>
                        <a:t>年</a:t>
                      </a:r>
                      <a:r>
                        <a:rPr lang="en-US" sz="2000" kern="0">
                          <a:effectLst/>
                        </a:rPr>
                        <a:t>11</a:t>
                      </a:r>
                      <a:r>
                        <a:rPr lang="zh-CN" sz="2000" kern="0">
                          <a:effectLst/>
                        </a:rPr>
                        <a:t>月</a:t>
                      </a:r>
                      <a:r>
                        <a:rPr lang="en-US" sz="2000" kern="0">
                          <a:effectLst/>
                        </a:rPr>
                        <a:t>19-21</a:t>
                      </a:r>
                      <a:r>
                        <a:rPr lang="zh-CN" sz="2000" kern="0">
                          <a:effectLst/>
                        </a:rPr>
                        <a:t>日</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互联互通，共享共治</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86882013"/>
                  </a:ext>
                </a:extLst>
              </a:tr>
              <a:tr h="0">
                <a:tc>
                  <a:txBody>
                    <a:bodyPr/>
                    <a:lstStyle/>
                    <a:p>
                      <a:pPr algn="just">
                        <a:spcAft>
                          <a:spcPts val="0"/>
                        </a:spcAft>
                      </a:pPr>
                      <a:r>
                        <a:rPr lang="en-US" sz="2000" kern="0">
                          <a:effectLst/>
                        </a:rPr>
                        <a:t>2015</a:t>
                      </a:r>
                      <a:r>
                        <a:rPr lang="zh-CN" sz="2000" kern="0">
                          <a:effectLst/>
                        </a:rPr>
                        <a:t>年</a:t>
                      </a:r>
                      <a:r>
                        <a:rPr lang="en-US" sz="2000" kern="0">
                          <a:effectLst/>
                        </a:rPr>
                        <a:t>12</a:t>
                      </a:r>
                      <a:r>
                        <a:rPr lang="zh-CN" sz="2000" kern="0">
                          <a:effectLst/>
                        </a:rPr>
                        <a:t>月</a:t>
                      </a:r>
                      <a:r>
                        <a:rPr lang="en-US" sz="2000" kern="0">
                          <a:effectLst/>
                        </a:rPr>
                        <a:t>16-18</a:t>
                      </a:r>
                      <a:r>
                        <a:rPr lang="zh-CN" sz="2000" kern="0">
                          <a:effectLst/>
                        </a:rPr>
                        <a:t>日</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2</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互联互通，共享共治</a:t>
                      </a:r>
                      <a:r>
                        <a:rPr lang="en-US" sz="2000" kern="0">
                          <a:effectLst/>
                        </a:rPr>
                        <a:t>--</a:t>
                      </a:r>
                      <a:r>
                        <a:rPr lang="zh-CN" sz="2000" kern="0">
                          <a:effectLst/>
                        </a:rPr>
                        <a:t>构建网络空间命运共同体</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46703000"/>
                  </a:ext>
                </a:extLst>
              </a:tr>
              <a:tr h="0">
                <a:tc>
                  <a:txBody>
                    <a:bodyPr/>
                    <a:lstStyle/>
                    <a:p>
                      <a:pPr algn="just">
                        <a:spcAft>
                          <a:spcPts val="0"/>
                        </a:spcAft>
                      </a:pPr>
                      <a:r>
                        <a:rPr lang="en-US" sz="2000" kern="0">
                          <a:effectLst/>
                        </a:rPr>
                        <a:t>2016</a:t>
                      </a:r>
                      <a:r>
                        <a:rPr lang="zh-CN" sz="2000" kern="0">
                          <a:effectLst/>
                        </a:rPr>
                        <a:t>年</a:t>
                      </a:r>
                      <a:r>
                        <a:rPr lang="en-US" sz="2000" kern="0">
                          <a:effectLst/>
                        </a:rPr>
                        <a:t>11</a:t>
                      </a:r>
                      <a:r>
                        <a:rPr lang="zh-CN" sz="2000" kern="0">
                          <a:effectLst/>
                        </a:rPr>
                        <a:t>月</a:t>
                      </a:r>
                      <a:r>
                        <a:rPr lang="en-US" sz="2000" kern="0">
                          <a:effectLst/>
                        </a:rPr>
                        <a:t>16-18</a:t>
                      </a:r>
                      <a:r>
                        <a:rPr lang="zh-CN" sz="2000" kern="0">
                          <a:effectLst/>
                        </a:rPr>
                        <a:t>日</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3</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创新驱动，造福人类———携手共建网络空间命运共同体</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76719297"/>
                  </a:ext>
                </a:extLst>
              </a:tr>
              <a:tr h="0">
                <a:tc>
                  <a:txBody>
                    <a:bodyPr/>
                    <a:lstStyle/>
                    <a:p>
                      <a:pPr algn="just">
                        <a:spcAft>
                          <a:spcPts val="0"/>
                        </a:spcAft>
                      </a:pPr>
                      <a:r>
                        <a:rPr lang="en-US" sz="2000" kern="0">
                          <a:effectLst/>
                        </a:rPr>
                        <a:t>2017</a:t>
                      </a:r>
                      <a:r>
                        <a:rPr lang="zh-CN" sz="2000" kern="0">
                          <a:effectLst/>
                        </a:rPr>
                        <a:t>年</a:t>
                      </a:r>
                      <a:r>
                        <a:rPr lang="en-US" sz="2000" kern="0">
                          <a:effectLst/>
                        </a:rPr>
                        <a:t>12</a:t>
                      </a:r>
                      <a:r>
                        <a:rPr lang="zh-CN" sz="2000" kern="0">
                          <a:effectLst/>
                        </a:rPr>
                        <a:t>月</a:t>
                      </a:r>
                      <a:r>
                        <a:rPr lang="en-US" sz="2000" kern="0">
                          <a:effectLst/>
                        </a:rPr>
                        <a:t>3-5</a:t>
                      </a:r>
                      <a:r>
                        <a:rPr lang="zh-CN" sz="2000" kern="0">
                          <a:effectLst/>
                        </a:rPr>
                        <a:t>日</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发展数字经济，促进开放共享</a:t>
                      </a:r>
                      <a:r>
                        <a:rPr lang="en-US" sz="2000" kern="0">
                          <a:effectLst/>
                        </a:rPr>
                        <a:t>—</a:t>
                      </a:r>
                      <a:r>
                        <a:rPr lang="zh-CN" sz="2000" kern="0">
                          <a:effectLst/>
                        </a:rPr>
                        <a:t>携手共建网络空间命运共同体</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87909357"/>
                  </a:ext>
                </a:extLst>
              </a:tr>
              <a:tr h="0">
                <a:tc>
                  <a:txBody>
                    <a:bodyPr/>
                    <a:lstStyle/>
                    <a:p>
                      <a:pPr algn="just">
                        <a:spcAft>
                          <a:spcPts val="0"/>
                        </a:spcAft>
                      </a:pPr>
                      <a:r>
                        <a:rPr lang="en-US" sz="2000" kern="0">
                          <a:effectLst/>
                        </a:rPr>
                        <a:t>2018</a:t>
                      </a:r>
                      <a:r>
                        <a:rPr lang="zh-CN" sz="2000" kern="0">
                          <a:effectLst/>
                        </a:rPr>
                        <a:t>年</a:t>
                      </a:r>
                      <a:r>
                        <a:rPr lang="en-US" sz="2000" kern="0">
                          <a:effectLst/>
                        </a:rPr>
                        <a:t>11</a:t>
                      </a:r>
                      <a:r>
                        <a:rPr lang="zh-CN" sz="2000" kern="0">
                          <a:effectLst/>
                        </a:rPr>
                        <a:t>月</a:t>
                      </a:r>
                      <a:r>
                        <a:rPr lang="en-US" sz="2000" kern="0">
                          <a:effectLst/>
                        </a:rPr>
                        <a:t>7-9</a:t>
                      </a:r>
                      <a:r>
                        <a:rPr lang="zh-CN" sz="2000" kern="0">
                          <a:effectLst/>
                        </a:rPr>
                        <a:t>日</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创造互信共治的数字世界——携手共建网络空间命运共同体</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63337180"/>
                  </a:ext>
                </a:extLst>
              </a:tr>
              <a:tr h="0">
                <a:tc>
                  <a:txBody>
                    <a:bodyPr/>
                    <a:lstStyle/>
                    <a:p>
                      <a:pPr algn="just">
                        <a:spcAft>
                          <a:spcPts val="0"/>
                        </a:spcAft>
                      </a:pPr>
                      <a:r>
                        <a:rPr lang="en-US" sz="2000" kern="0">
                          <a:effectLst/>
                        </a:rPr>
                        <a:t>2019</a:t>
                      </a:r>
                      <a:r>
                        <a:rPr lang="zh-CN" sz="2000" kern="0">
                          <a:effectLst/>
                        </a:rPr>
                        <a:t>年</a:t>
                      </a:r>
                      <a:r>
                        <a:rPr lang="en-US" sz="2000" kern="0">
                          <a:effectLst/>
                        </a:rPr>
                        <a:t>10</a:t>
                      </a:r>
                      <a:r>
                        <a:rPr lang="zh-CN" sz="2000" kern="0">
                          <a:effectLst/>
                        </a:rPr>
                        <a:t>月</a:t>
                      </a:r>
                      <a:r>
                        <a:rPr lang="en-US" sz="2000" kern="0">
                          <a:effectLst/>
                        </a:rPr>
                        <a:t>20-22</a:t>
                      </a:r>
                      <a:r>
                        <a:rPr lang="zh-CN" sz="2000" kern="0">
                          <a:effectLst/>
                        </a:rPr>
                        <a:t>日</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6</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智能互联，开放合作</a:t>
                      </a:r>
                      <a:r>
                        <a:rPr lang="en-US" sz="2000" kern="0">
                          <a:effectLst/>
                        </a:rPr>
                        <a:t>——</a:t>
                      </a:r>
                      <a:r>
                        <a:rPr lang="zh-CN" sz="2000" kern="0">
                          <a:effectLst/>
                        </a:rPr>
                        <a:t>携手共建网络空间命运共同体</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48172012"/>
                  </a:ext>
                </a:extLst>
              </a:tr>
              <a:tr h="0">
                <a:tc>
                  <a:txBody>
                    <a:bodyPr/>
                    <a:lstStyle/>
                    <a:p>
                      <a:pPr algn="just">
                        <a:spcAft>
                          <a:spcPts val="0"/>
                        </a:spcAft>
                      </a:pPr>
                      <a:r>
                        <a:rPr lang="en-US" sz="2000" kern="0">
                          <a:effectLst/>
                        </a:rPr>
                        <a:t>2020</a:t>
                      </a:r>
                      <a:r>
                        <a:rPr lang="zh-CN" sz="2000" kern="0">
                          <a:effectLst/>
                        </a:rPr>
                        <a:t>年</a:t>
                      </a:r>
                      <a:r>
                        <a:rPr lang="en-US" sz="2000" kern="0">
                          <a:effectLst/>
                        </a:rPr>
                        <a:t>11</a:t>
                      </a:r>
                      <a:r>
                        <a:rPr lang="zh-CN" sz="2000" kern="0">
                          <a:effectLst/>
                        </a:rPr>
                        <a:t>月</a:t>
                      </a:r>
                      <a:r>
                        <a:rPr lang="en-US" sz="2000" kern="0">
                          <a:effectLst/>
                        </a:rPr>
                        <a:t>23-24</a:t>
                      </a:r>
                      <a:r>
                        <a:rPr lang="zh-CN" sz="2000" kern="0">
                          <a:effectLst/>
                        </a:rPr>
                        <a:t>日</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7</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a:effectLst/>
                        </a:rPr>
                        <a:t>数字赋能 共创未来</a:t>
                      </a:r>
                      <a:r>
                        <a:rPr lang="en-US" sz="2000" kern="0">
                          <a:effectLst/>
                        </a:rPr>
                        <a:t>——</a:t>
                      </a:r>
                      <a:r>
                        <a:rPr lang="zh-CN" sz="2000" kern="0">
                          <a:effectLst/>
                        </a:rPr>
                        <a:t>携手构建网络空间命运共同体</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79828142"/>
                  </a:ext>
                </a:extLst>
              </a:tr>
              <a:tr h="0">
                <a:tc>
                  <a:txBody>
                    <a:bodyPr/>
                    <a:lstStyle/>
                    <a:p>
                      <a:pPr algn="just">
                        <a:spcAft>
                          <a:spcPts val="0"/>
                        </a:spcAft>
                      </a:pPr>
                      <a:r>
                        <a:rPr lang="en-US" sz="2000" kern="0">
                          <a:effectLst/>
                        </a:rPr>
                        <a:t>2021</a:t>
                      </a:r>
                      <a:r>
                        <a:rPr lang="zh-CN" sz="2000" kern="0">
                          <a:effectLst/>
                        </a:rPr>
                        <a:t>年</a:t>
                      </a:r>
                      <a:r>
                        <a:rPr lang="en-US" sz="2000" kern="0">
                          <a:effectLst/>
                        </a:rPr>
                        <a:t>9</a:t>
                      </a:r>
                      <a:r>
                        <a:rPr lang="zh-CN" sz="2000" kern="0">
                          <a:effectLst/>
                        </a:rPr>
                        <a:t>月</a:t>
                      </a:r>
                      <a:r>
                        <a:rPr lang="en-US" sz="2000" kern="0">
                          <a:effectLst/>
                        </a:rPr>
                        <a:t>25-28</a:t>
                      </a:r>
                      <a:r>
                        <a:rPr lang="zh-CN" sz="2000" kern="0">
                          <a:effectLst/>
                        </a:rPr>
                        <a:t>日</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2000" kern="0">
                          <a:effectLst/>
                        </a:rPr>
                        <a:t>8</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2000" kern="0" dirty="0">
                          <a:effectLst/>
                        </a:rPr>
                        <a:t>迈向数字文明新时代——携手构建网络空间命运共同体</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73923615"/>
                  </a:ext>
                </a:extLst>
              </a:tr>
            </a:tbl>
          </a:graphicData>
        </a:graphic>
      </p:graphicFrame>
    </p:spTree>
    <p:extLst>
      <p:ext uri="{BB962C8B-B14F-4D97-AF65-F5344CB8AC3E}">
        <p14:creationId xmlns:p14="http://schemas.microsoft.com/office/powerpoint/2010/main" val="75075970"/>
      </p:ext>
    </p:extLst>
  </p:cSld>
  <p:clrMapOvr>
    <a:masterClrMapping/>
  </p:clrMapOvr>
  <p:transition spd="slow" advClick="0" advTm="2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sz="2100" b="1" dirty="0">
                <a:latin typeface="微软雅黑" pitchFamily="34" charset="-122"/>
                <a:ea typeface="微软雅黑" pitchFamily="34" charset="-122"/>
              </a:rPr>
              <a:t>HTML</a:t>
            </a:r>
            <a:r>
              <a:rPr lang="zh-CN" altLang="en-US" sz="2100" b="1" dirty="0">
                <a:latin typeface="微软雅黑" pitchFamily="34" charset="-122"/>
                <a:ea typeface="微软雅黑" pitchFamily="34" charset="-122"/>
              </a:rPr>
              <a:t>网页</a:t>
            </a: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667124" y="2348681"/>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sz="2100" b="1" dirty="0">
                <a:solidFill>
                  <a:srgbClr val="FF0000"/>
                </a:solidFill>
                <a:latin typeface="微软雅黑" pitchFamily="34" charset="-122"/>
                <a:ea typeface="微软雅黑" pitchFamily="34" charset="-122"/>
              </a:rPr>
              <a:t>HTML</a:t>
            </a:r>
            <a:r>
              <a:rPr lang="zh-CN" altLang="en-US" sz="2100" b="1" dirty="0">
                <a:solidFill>
                  <a:srgbClr val="FF0000"/>
                </a:solidFill>
                <a:latin typeface="微软雅黑" pitchFamily="34" charset="-122"/>
                <a:ea typeface="微软雅黑" pitchFamily="34" charset="-122"/>
              </a:rPr>
              <a:t>基本标签</a:t>
            </a: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zh-CN" altLang="en-US" sz="2100" b="1" dirty="0">
                <a:latin typeface="微软雅黑" pitchFamily="34" charset="-122"/>
                <a:ea typeface="微软雅黑" pitchFamily="34" charset="-122"/>
              </a:rPr>
              <a:t>网页表单和控件</a:t>
            </a: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zh-CN" altLang="en-US" sz="2100" b="1" dirty="0">
                <a:latin typeface="微软雅黑" pitchFamily="34" charset="-122"/>
                <a:ea typeface="微软雅黑" pitchFamily="34" charset="-122"/>
              </a:rPr>
              <a:t>框架标签</a:t>
            </a:r>
          </a:p>
        </p:txBody>
      </p:sp>
      <p:grpSp>
        <p:nvGrpSpPr>
          <p:cNvPr id="64" name="组合 63"/>
          <p:cNvGrpSpPr>
            <a:grpSpLocks/>
          </p:cNvGrpSpPr>
          <p:nvPr/>
        </p:nvGrpSpPr>
        <p:grpSpPr bwMode="auto">
          <a:xfrm>
            <a:off x="2405508" y="5255261"/>
            <a:ext cx="5067300" cy="785813"/>
            <a:chOff x="3651214" y="1851670"/>
            <a:chExt cx="3801106" cy="588774"/>
          </a:xfrm>
        </p:grpSpPr>
        <p:sp>
          <p:nvSpPr>
            <p:cNvPr id="65" name="矩形 6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6" name="椭圆 6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67" name="矩形 6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8" name="矩形 67"/>
            <p:cNvSpPr/>
            <p:nvPr/>
          </p:nvSpPr>
          <p:spPr>
            <a:xfrm>
              <a:off x="3694084" y="1924226"/>
              <a:ext cx="467994"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05</a:t>
              </a:r>
              <a:endParaRPr lang="zh-CN" altLang="en-US" sz="3200" kern="0" dirty="0">
                <a:solidFill>
                  <a:sysClr val="window" lastClr="FFFFFF"/>
                </a:solidFill>
                <a:latin typeface="Impact" pitchFamily="34" charset="0"/>
                <a:ea typeface="微软雅黑" pitchFamily="34" charset="-122"/>
              </a:endParaRPr>
            </a:p>
          </p:txBody>
        </p:sp>
      </p:grpSp>
      <p:sp>
        <p:nvSpPr>
          <p:cNvPr id="69" name="TextBox 60"/>
          <p:cNvSpPr txBox="1"/>
          <p:nvPr/>
        </p:nvSpPr>
        <p:spPr>
          <a:xfrm>
            <a:off x="3572129" y="5463846"/>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zh-CN" altLang="zh-CN" sz="2100" b="1" dirty="0">
                <a:latin typeface="微软雅黑" pitchFamily="34" charset="-122"/>
                <a:ea typeface="微软雅黑" pitchFamily="34" charset="-122"/>
              </a:rPr>
              <a:t>互联网企业价值观</a:t>
            </a:r>
          </a:p>
        </p:txBody>
      </p:sp>
    </p:spTree>
    <p:extLst>
      <p:ext uri="{BB962C8B-B14F-4D97-AF65-F5344CB8AC3E}">
        <p14:creationId xmlns:p14="http://schemas.microsoft.com/office/powerpoint/2010/main" val="199010733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2225"/>
                            </p:stCondLst>
                            <p:childTnLst>
                              <p:par>
                                <p:cTn id="59" presetID="2" presetClass="entr" presetSubtype="8"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300" fill="hold"/>
                                        <p:tgtEl>
                                          <p:spTgt spid="64"/>
                                        </p:tgtEl>
                                        <p:attrNameLst>
                                          <p:attrName>ppt_x</p:attrName>
                                        </p:attrNameLst>
                                      </p:cBhvr>
                                      <p:tavLst>
                                        <p:tav tm="0">
                                          <p:val>
                                            <p:strVal val="0-#ppt_w/2"/>
                                          </p:val>
                                        </p:tav>
                                        <p:tav tm="100000">
                                          <p:val>
                                            <p:strVal val="#ppt_x"/>
                                          </p:val>
                                        </p:tav>
                                      </p:tavLst>
                                    </p:anim>
                                    <p:anim calcmode="lin" valueType="num">
                                      <p:cBhvr additive="base">
                                        <p:cTn id="62" dur="300" fill="hold"/>
                                        <p:tgtEl>
                                          <p:spTgt spid="64"/>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additive="base">
                                        <p:cTn id="65" dur="300" fill="hold"/>
                                        <p:tgtEl>
                                          <p:spTgt spid="69"/>
                                        </p:tgtEl>
                                        <p:attrNameLst>
                                          <p:attrName>ppt_x</p:attrName>
                                        </p:attrNameLst>
                                      </p:cBhvr>
                                      <p:tavLst>
                                        <p:tav tm="0">
                                          <p:val>
                                            <p:strVal val="1+#ppt_w/2"/>
                                          </p:val>
                                        </p:tav>
                                        <p:tav tm="100000">
                                          <p:val>
                                            <p:strVal val="#ppt_x"/>
                                          </p:val>
                                        </p:tav>
                                      </p:tavLst>
                                    </p:anim>
                                    <p:anim calcmode="lin" valueType="num">
                                      <p:cBhvr additive="base">
                                        <p:cTn id="66"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6" y="1004888"/>
            <a:ext cx="8705396"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fontAlgn="auto" hangingPunct="1">
              <a:lnSpc>
                <a:spcPct val="90000"/>
              </a:lnSpc>
              <a:spcBef>
                <a:spcPts val="375"/>
              </a:spcBef>
              <a:spcAft>
                <a:spcPts val="0"/>
              </a:spcAft>
              <a:defRPr/>
            </a:pPr>
            <a:r>
              <a:rPr lang="en-US" sz="2800" b="1" dirty="0">
                <a:latin typeface="华文楷体" pitchFamily="2" charset="-122"/>
                <a:ea typeface="华文楷体" pitchFamily="2" charset="-122"/>
              </a:rPr>
              <a:t>&lt;Meta&gt;</a:t>
            </a:r>
            <a:r>
              <a:rPr lang="zh-CN" altLang="en-US" sz="2800" b="1" dirty="0">
                <a:latin typeface="华文楷体" pitchFamily="2" charset="-122"/>
                <a:ea typeface="华文楷体" pitchFamily="2" charset="-122"/>
              </a:rPr>
              <a:t>标签常用的属性和取值</a:t>
            </a:r>
            <a:endParaRPr lang="zh-CN" altLang="en-US" sz="2800" kern="0" dirty="0">
              <a:solidFill>
                <a:prstClr val="black">
                  <a:lumMod val="50000"/>
                </a:prstClr>
              </a:solidFill>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6391"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aphicFrame>
        <p:nvGraphicFramePr>
          <p:cNvPr id="8" name="表格 7"/>
          <p:cNvGraphicFramePr>
            <a:graphicFrameLocks noGrp="1"/>
          </p:cNvGraphicFramePr>
          <p:nvPr/>
        </p:nvGraphicFramePr>
        <p:xfrm>
          <a:off x="1975760" y="1402080"/>
          <a:ext cx="9862455" cy="5227320"/>
        </p:xfrm>
        <a:graphic>
          <a:graphicData uri="http://schemas.openxmlformats.org/drawingml/2006/table">
            <a:tbl>
              <a:tblPr firstRow="1" bandRow="1">
                <a:tableStyleId>{5C22544A-7EE6-4342-B048-85BDC9FD1C3A}</a:tableStyleId>
              </a:tblPr>
              <a:tblGrid>
                <a:gridCol w="1440229">
                  <a:extLst>
                    <a:ext uri="{9D8B030D-6E8A-4147-A177-3AD203B41FA5}">
                      <a16:colId xmlns:a16="http://schemas.microsoft.com/office/drawing/2014/main" val="20000"/>
                    </a:ext>
                  </a:extLst>
                </a:gridCol>
                <a:gridCol w="2176003">
                  <a:extLst>
                    <a:ext uri="{9D8B030D-6E8A-4147-A177-3AD203B41FA5}">
                      <a16:colId xmlns:a16="http://schemas.microsoft.com/office/drawing/2014/main" val="20001"/>
                    </a:ext>
                  </a:extLst>
                </a:gridCol>
                <a:gridCol w="6246223">
                  <a:extLst>
                    <a:ext uri="{9D8B030D-6E8A-4147-A177-3AD203B41FA5}">
                      <a16:colId xmlns:a16="http://schemas.microsoft.com/office/drawing/2014/main" val="20002"/>
                    </a:ext>
                  </a:extLst>
                </a:gridCol>
              </a:tblGrid>
              <a:tr h="370840">
                <a:tc>
                  <a:txBody>
                    <a:bodyPr/>
                    <a:lstStyle/>
                    <a:p>
                      <a:r>
                        <a:rPr lang="zh-CN" altLang="en-US" dirty="0"/>
                        <a:t>属性</a:t>
                      </a:r>
                    </a:p>
                  </a:txBody>
                  <a:tcPr/>
                </a:tc>
                <a:tc>
                  <a:txBody>
                    <a:bodyPr/>
                    <a:lstStyle/>
                    <a:p>
                      <a:r>
                        <a:rPr lang="zh-CN" altLang="en-US" dirty="0"/>
                        <a:t>值</a:t>
                      </a:r>
                    </a:p>
                  </a:txBody>
                  <a:tcPr/>
                </a:tc>
                <a:tc>
                  <a:txBody>
                    <a:bodyPr/>
                    <a:lstStyle/>
                    <a:p>
                      <a:pPr algn="l"/>
                      <a:r>
                        <a:rPr lang="zh-CN" altLang="en-US" dirty="0"/>
                        <a:t>描述</a:t>
                      </a:r>
                    </a:p>
                  </a:txBody>
                  <a:tcPr/>
                </a:tc>
                <a:extLst>
                  <a:ext uri="{0D108BD9-81ED-4DB2-BD59-A6C34878D82A}">
                    <a16:rowId xmlns:a16="http://schemas.microsoft.com/office/drawing/2014/main" val="10000"/>
                  </a:ext>
                </a:extLst>
              </a:tr>
              <a:tr h="370840">
                <a:tc>
                  <a:txBody>
                    <a:bodyPr/>
                    <a:lstStyle/>
                    <a:p>
                      <a:r>
                        <a:rPr lang="en-US" sz="1800" kern="1200" dirty="0" err="1">
                          <a:solidFill>
                            <a:schemeClr val="dk1"/>
                          </a:solidFill>
                          <a:latin typeface="+mn-lt"/>
                          <a:ea typeface="+mn-ea"/>
                          <a:cs typeface="+mn-cs"/>
                        </a:rPr>
                        <a:t>charset</a:t>
                      </a:r>
                      <a:endParaRPr lang="zh-CN" altLang="en-US" dirty="0"/>
                    </a:p>
                  </a:txBody>
                  <a:tcPr/>
                </a:tc>
                <a:tc>
                  <a:txBody>
                    <a:bodyPr/>
                    <a:lstStyle/>
                    <a:p>
                      <a:r>
                        <a:rPr lang="en-US" sz="1800" i="1" kern="1200" dirty="0">
                          <a:solidFill>
                            <a:schemeClr val="dk1"/>
                          </a:solidFill>
                          <a:latin typeface="+mn-lt"/>
                          <a:ea typeface="+mn-ea"/>
                          <a:cs typeface="+mn-cs"/>
                        </a:rPr>
                        <a:t>character encoding</a:t>
                      </a:r>
                      <a:endParaRPr lang="zh-CN" altLang="en-US" dirty="0"/>
                    </a:p>
                  </a:txBody>
                  <a:tcPr/>
                </a:tc>
                <a:tc>
                  <a:txBody>
                    <a:bodyPr/>
                    <a:lstStyle/>
                    <a:p>
                      <a:pPr algn="l"/>
                      <a:r>
                        <a:rPr lang="zh-CN" altLang="en-US" sz="1800" kern="1200" dirty="0">
                          <a:solidFill>
                            <a:schemeClr val="dk1"/>
                          </a:solidFill>
                          <a:latin typeface="+mn-lt"/>
                          <a:ea typeface="+mn-ea"/>
                          <a:cs typeface="+mn-cs"/>
                        </a:rPr>
                        <a:t>定义文档的字符编码。</a:t>
                      </a:r>
                      <a:endParaRPr lang="zh-CN" altLang="en-US" dirty="0"/>
                    </a:p>
                  </a:txBody>
                  <a:tcPr/>
                </a:tc>
                <a:extLst>
                  <a:ext uri="{0D108BD9-81ED-4DB2-BD59-A6C34878D82A}">
                    <a16:rowId xmlns:a16="http://schemas.microsoft.com/office/drawing/2014/main" val="10001"/>
                  </a:ext>
                </a:extLst>
              </a:tr>
              <a:tr h="370840">
                <a:tc>
                  <a:txBody>
                    <a:bodyPr/>
                    <a:lstStyle/>
                    <a:p>
                      <a:r>
                        <a:rPr lang="en-US" sz="1800" kern="1200" dirty="0">
                          <a:solidFill>
                            <a:schemeClr val="dk1"/>
                          </a:solidFill>
                          <a:latin typeface="+mn-lt"/>
                          <a:ea typeface="+mn-ea"/>
                          <a:cs typeface="+mn-cs"/>
                        </a:rPr>
                        <a:t>content</a:t>
                      </a:r>
                      <a:endParaRPr lang="zh-CN" altLang="en-US" dirty="0"/>
                    </a:p>
                  </a:txBody>
                  <a:tcPr/>
                </a:tc>
                <a:tc>
                  <a:txBody>
                    <a:bodyPr/>
                    <a:lstStyle/>
                    <a:p>
                      <a:r>
                        <a:rPr lang="en-US" sz="1800" i="1" kern="1200" dirty="0" err="1">
                          <a:solidFill>
                            <a:schemeClr val="dk1"/>
                          </a:solidFill>
                          <a:latin typeface="+mn-lt"/>
                          <a:ea typeface="+mn-ea"/>
                          <a:cs typeface="+mn-cs"/>
                        </a:rPr>
                        <a:t>sometext</a:t>
                      </a:r>
                      <a:endParaRPr lang="zh-CN" altLang="en-US" dirty="0"/>
                    </a:p>
                  </a:txBody>
                  <a:tcPr/>
                </a:tc>
                <a:tc>
                  <a:txBody>
                    <a:bodyPr/>
                    <a:lstStyle/>
                    <a:p>
                      <a:pPr algn="l"/>
                      <a:r>
                        <a:rPr lang="zh-CN" altLang="en-US" sz="1800" kern="1200" dirty="0">
                          <a:solidFill>
                            <a:schemeClr val="dk1"/>
                          </a:solidFill>
                          <a:latin typeface="+mn-lt"/>
                          <a:ea typeface="+mn-ea"/>
                          <a:cs typeface="+mn-cs"/>
                        </a:rPr>
                        <a:t>定义与</a:t>
                      </a:r>
                      <a:r>
                        <a:rPr lang="en-US" sz="1800" kern="1200" dirty="0">
                          <a:solidFill>
                            <a:schemeClr val="dk1"/>
                          </a:solidFill>
                          <a:latin typeface="+mn-lt"/>
                          <a:ea typeface="+mn-ea"/>
                          <a:cs typeface="+mn-cs"/>
                        </a:rPr>
                        <a:t> http-equiv </a:t>
                      </a:r>
                      <a:r>
                        <a:rPr lang="zh-CN" altLang="en-US" sz="1800" kern="1200" dirty="0">
                          <a:solidFill>
                            <a:schemeClr val="dk1"/>
                          </a:solidFill>
                          <a:latin typeface="+mn-lt"/>
                          <a:ea typeface="+mn-ea"/>
                          <a:cs typeface="+mn-cs"/>
                        </a:rPr>
                        <a:t>或</a:t>
                      </a:r>
                      <a:r>
                        <a:rPr lang="en-US" sz="1800" kern="1200" dirty="0">
                          <a:solidFill>
                            <a:schemeClr val="dk1"/>
                          </a:solidFill>
                          <a:latin typeface="+mn-lt"/>
                          <a:ea typeface="+mn-ea"/>
                          <a:cs typeface="+mn-cs"/>
                        </a:rPr>
                        <a:t>name</a:t>
                      </a:r>
                      <a:r>
                        <a:rPr lang="zh-CN" altLang="en-US" sz="1800" kern="1200" dirty="0">
                          <a:solidFill>
                            <a:schemeClr val="dk1"/>
                          </a:solidFill>
                          <a:latin typeface="+mn-lt"/>
                          <a:ea typeface="+mn-ea"/>
                          <a:cs typeface="+mn-cs"/>
                        </a:rPr>
                        <a:t>属性相关的元信息。</a:t>
                      </a:r>
                    </a:p>
                    <a:p>
                      <a:pPr algn="l"/>
                      <a:r>
                        <a:rPr lang="en-US" sz="1800" kern="1200" dirty="0">
                          <a:solidFill>
                            <a:schemeClr val="dk1"/>
                          </a:solidFill>
                          <a:latin typeface="+mn-lt"/>
                          <a:ea typeface="+mn-ea"/>
                          <a:cs typeface="+mn-cs"/>
                        </a:rPr>
                        <a:t>content</a:t>
                      </a:r>
                      <a:r>
                        <a:rPr lang="zh-CN" altLang="en-US" sz="1800" kern="1200" dirty="0">
                          <a:solidFill>
                            <a:schemeClr val="dk1"/>
                          </a:solidFill>
                          <a:latin typeface="+mn-lt"/>
                          <a:ea typeface="+mn-ea"/>
                          <a:cs typeface="+mn-cs"/>
                        </a:rPr>
                        <a:t>属性始终要和</a:t>
                      </a:r>
                      <a:r>
                        <a:rPr lang="en-US" sz="1800" kern="1200" dirty="0">
                          <a:solidFill>
                            <a:schemeClr val="dk1"/>
                          </a:solidFill>
                          <a:latin typeface="+mn-lt"/>
                          <a:ea typeface="+mn-ea"/>
                          <a:cs typeface="+mn-cs"/>
                        </a:rPr>
                        <a:t>name</a:t>
                      </a:r>
                      <a:r>
                        <a:rPr lang="zh-CN" altLang="en-US" sz="1800" kern="1200" dirty="0">
                          <a:solidFill>
                            <a:schemeClr val="dk1"/>
                          </a:solidFill>
                          <a:latin typeface="+mn-lt"/>
                          <a:ea typeface="+mn-ea"/>
                          <a:cs typeface="+mn-cs"/>
                        </a:rPr>
                        <a:t>属性或</a:t>
                      </a:r>
                      <a:r>
                        <a:rPr lang="en-US" sz="1800" kern="1200" dirty="0">
                          <a:solidFill>
                            <a:schemeClr val="dk1"/>
                          </a:solidFill>
                          <a:latin typeface="+mn-lt"/>
                          <a:ea typeface="+mn-ea"/>
                          <a:cs typeface="+mn-cs"/>
                        </a:rPr>
                        <a:t> http-equiv</a:t>
                      </a:r>
                      <a:r>
                        <a:rPr lang="zh-CN" altLang="en-US" sz="1800" kern="1200" dirty="0">
                          <a:solidFill>
                            <a:schemeClr val="dk1"/>
                          </a:solidFill>
                          <a:latin typeface="+mn-lt"/>
                          <a:ea typeface="+mn-ea"/>
                          <a:cs typeface="+mn-cs"/>
                        </a:rPr>
                        <a:t>属性一起使用。</a:t>
                      </a:r>
                      <a:endParaRPr lang="zh-CN" altLang="en-US" dirty="0"/>
                    </a:p>
                  </a:txBody>
                  <a:tcPr/>
                </a:tc>
                <a:extLst>
                  <a:ext uri="{0D108BD9-81ED-4DB2-BD59-A6C34878D82A}">
                    <a16:rowId xmlns:a16="http://schemas.microsoft.com/office/drawing/2014/main" val="10002"/>
                  </a:ext>
                </a:extLst>
              </a:tr>
              <a:tr h="370840">
                <a:tc>
                  <a:txBody>
                    <a:bodyPr/>
                    <a:lstStyle/>
                    <a:p>
                      <a:r>
                        <a:rPr lang="en-US" sz="1800" kern="1200" dirty="0">
                          <a:solidFill>
                            <a:schemeClr val="dk1"/>
                          </a:solidFill>
                          <a:latin typeface="+mn-lt"/>
                          <a:ea typeface="+mn-ea"/>
                          <a:cs typeface="+mn-cs"/>
                        </a:rPr>
                        <a:t>http-equiv</a:t>
                      </a:r>
                      <a:endParaRPr lang="zh-CN" altLang="en-US" dirty="0"/>
                    </a:p>
                  </a:txBody>
                  <a:tcPr/>
                </a:tc>
                <a:tc>
                  <a:txBody>
                    <a:bodyPr/>
                    <a:lstStyle/>
                    <a:p>
                      <a:r>
                        <a:rPr lang="en-US" sz="1800" kern="1200" dirty="0">
                          <a:solidFill>
                            <a:schemeClr val="dk1"/>
                          </a:solidFill>
                          <a:latin typeface="+mn-lt"/>
                          <a:ea typeface="+mn-ea"/>
                          <a:cs typeface="+mn-cs"/>
                        </a:rPr>
                        <a:t>content-type</a:t>
                      </a:r>
                      <a:endParaRPr lang="zh-CN" altLang="en-US" sz="1800" kern="1200" dirty="0">
                        <a:solidFill>
                          <a:schemeClr val="dk1"/>
                        </a:solidFill>
                        <a:latin typeface="+mn-lt"/>
                        <a:ea typeface="+mn-ea"/>
                        <a:cs typeface="+mn-cs"/>
                      </a:endParaRPr>
                    </a:p>
                    <a:p>
                      <a:r>
                        <a:rPr lang="en-US" sz="1800" kern="1200" dirty="0">
                          <a:solidFill>
                            <a:schemeClr val="dk1"/>
                          </a:solidFill>
                          <a:latin typeface="+mn-lt"/>
                          <a:ea typeface="+mn-ea"/>
                          <a:cs typeface="+mn-cs"/>
                        </a:rPr>
                        <a:t>expires</a:t>
                      </a:r>
                      <a:endParaRPr lang="zh-CN" altLang="en-US" sz="1800" kern="1200" dirty="0">
                        <a:solidFill>
                          <a:schemeClr val="dk1"/>
                        </a:solidFill>
                        <a:latin typeface="+mn-lt"/>
                        <a:ea typeface="+mn-ea"/>
                        <a:cs typeface="+mn-cs"/>
                      </a:endParaRPr>
                    </a:p>
                    <a:p>
                      <a:r>
                        <a:rPr lang="en-US" sz="1800" kern="1200" dirty="0">
                          <a:solidFill>
                            <a:schemeClr val="dk1"/>
                          </a:solidFill>
                          <a:latin typeface="+mn-lt"/>
                          <a:ea typeface="+mn-ea"/>
                          <a:cs typeface="+mn-cs"/>
                        </a:rPr>
                        <a:t>refresh</a:t>
                      </a:r>
                      <a:endParaRPr lang="zh-CN" altLang="en-US" sz="1800" kern="1200" dirty="0">
                        <a:solidFill>
                          <a:schemeClr val="dk1"/>
                        </a:solidFill>
                        <a:latin typeface="+mn-lt"/>
                        <a:ea typeface="+mn-ea"/>
                        <a:cs typeface="+mn-cs"/>
                      </a:endParaRPr>
                    </a:p>
                    <a:p>
                      <a:r>
                        <a:rPr lang="en-US" sz="1800" kern="1200" dirty="0">
                          <a:solidFill>
                            <a:schemeClr val="dk1"/>
                          </a:solidFill>
                          <a:latin typeface="+mn-lt"/>
                          <a:ea typeface="+mn-ea"/>
                          <a:cs typeface="+mn-cs"/>
                        </a:rPr>
                        <a:t>set-cookie</a:t>
                      </a:r>
                      <a:endParaRPr lang="zh-CN" altLang="en-US" sz="1800" kern="1200" dirty="0">
                        <a:solidFill>
                          <a:schemeClr val="dk1"/>
                        </a:solidFill>
                        <a:latin typeface="+mn-lt"/>
                        <a:ea typeface="+mn-ea"/>
                        <a:cs typeface="+mn-cs"/>
                      </a:endParaRPr>
                    </a:p>
                    <a:p>
                      <a:r>
                        <a:rPr lang="en-US" sz="1800" kern="1200" dirty="0" err="1">
                          <a:solidFill>
                            <a:schemeClr val="dk1"/>
                          </a:solidFill>
                          <a:latin typeface="+mn-lt"/>
                          <a:ea typeface="+mn-ea"/>
                          <a:cs typeface="+mn-cs"/>
                        </a:rPr>
                        <a:t>Pragma</a:t>
                      </a:r>
                      <a:r>
                        <a:rPr lang="en-US" sz="1800" kern="1200" dirty="0">
                          <a:solidFill>
                            <a:schemeClr val="dk1"/>
                          </a:solidFill>
                          <a:latin typeface="+mn-lt"/>
                          <a:ea typeface="+mn-ea"/>
                          <a:cs typeface="+mn-cs"/>
                        </a:rPr>
                        <a:t>(cache</a:t>
                      </a:r>
                      <a:r>
                        <a:rPr lang="zh-CN" altLang="en-US" sz="1800" kern="1200" dirty="0">
                          <a:solidFill>
                            <a:schemeClr val="dk1"/>
                          </a:solidFill>
                          <a:latin typeface="+mn-lt"/>
                          <a:ea typeface="+mn-ea"/>
                          <a:cs typeface="+mn-cs"/>
                        </a:rPr>
                        <a:t>模式</a:t>
                      </a:r>
                      <a:r>
                        <a:rPr lang="en-US" sz="1800" kern="1200" dirty="0">
                          <a:solidFill>
                            <a:schemeClr val="dk1"/>
                          </a:solidFill>
                          <a:latin typeface="+mn-lt"/>
                          <a:ea typeface="+mn-ea"/>
                          <a:cs typeface="+mn-cs"/>
                        </a:rPr>
                        <a:t>) </a:t>
                      </a:r>
                      <a:endParaRPr lang="zh-CN" altLang="en-US" sz="1800" kern="1200" dirty="0">
                        <a:solidFill>
                          <a:schemeClr val="dk1"/>
                        </a:solidFill>
                        <a:latin typeface="+mn-lt"/>
                        <a:ea typeface="+mn-ea"/>
                        <a:cs typeface="+mn-cs"/>
                      </a:endParaRPr>
                    </a:p>
                    <a:p>
                      <a:r>
                        <a:rPr lang="en-US" sz="1800" kern="1200" dirty="0">
                          <a:solidFill>
                            <a:schemeClr val="dk1"/>
                          </a:solidFill>
                          <a:latin typeface="+mn-lt"/>
                          <a:ea typeface="+mn-ea"/>
                          <a:cs typeface="+mn-cs"/>
                        </a:rPr>
                        <a:t>Content-Script-Type</a:t>
                      </a:r>
                      <a:endParaRPr lang="zh-CN" altLang="en-US" dirty="0"/>
                    </a:p>
                  </a:txBody>
                  <a:tcPr/>
                </a:tc>
                <a:tc>
                  <a:txBody>
                    <a:bodyPr/>
                    <a:lstStyle/>
                    <a:p>
                      <a:pPr algn="l"/>
                      <a:r>
                        <a:rPr lang="zh-CN" altLang="en-US" sz="1800" kern="1200" dirty="0">
                          <a:solidFill>
                            <a:schemeClr val="dk1"/>
                          </a:solidFill>
                          <a:latin typeface="+mn-lt"/>
                          <a:ea typeface="+mn-ea"/>
                          <a:cs typeface="+mn-cs"/>
                        </a:rPr>
                        <a:t>把</a:t>
                      </a:r>
                      <a:r>
                        <a:rPr lang="en-US" sz="1800" kern="1200" dirty="0">
                          <a:solidFill>
                            <a:schemeClr val="dk1"/>
                          </a:solidFill>
                          <a:latin typeface="+mn-lt"/>
                          <a:ea typeface="+mn-ea"/>
                          <a:cs typeface="+mn-cs"/>
                        </a:rPr>
                        <a:t>content</a:t>
                      </a:r>
                      <a:r>
                        <a:rPr lang="zh-CN" altLang="en-US" sz="1800" kern="1200" dirty="0">
                          <a:solidFill>
                            <a:schemeClr val="dk1"/>
                          </a:solidFill>
                          <a:latin typeface="+mn-lt"/>
                          <a:ea typeface="+mn-ea"/>
                          <a:cs typeface="+mn-cs"/>
                        </a:rPr>
                        <a:t>属性关联到</a:t>
                      </a:r>
                      <a:r>
                        <a:rPr lang="en-US" sz="1800" kern="1200" dirty="0">
                          <a:solidFill>
                            <a:schemeClr val="dk1"/>
                          </a:solidFill>
                          <a:latin typeface="+mn-lt"/>
                          <a:ea typeface="+mn-ea"/>
                          <a:cs typeface="+mn-cs"/>
                        </a:rPr>
                        <a:t>HTTP</a:t>
                      </a:r>
                      <a:r>
                        <a:rPr lang="zh-CN" altLang="en-US" sz="1800" kern="1200" dirty="0">
                          <a:solidFill>
                            <a:schemeClr val="dk1"/>
                          </a:solidFill>
                          <a:latin typeface="+mn-lt"/>
                          <a:ea typeface="+mn-ea"/>
                          <a:cs typeface="+mn-cs"/>
                        </a:rPr>
                        <a:t>头部。</a:t>
                      </a:r>
                      <a:endParaRPr lang="zh-CN" altLang="en-US" dirty="0"/>
                    </a:p>
                  </a:txBody>
                  <a:tcPr/>
                </a:tc>
                <a:extLst>
                  <a:ext uri="{0D108BD9-81ED-4DB2-BD59-A6C34878D82A}">
                    <a16:rowId xmlns:a16="http://schemas.microsoft.com/office/drawing/2014/main" val="10003"/>
                  </a:ext>
                </a:extLst>
              </a:tr>
              <a:tr h="370840">
                <a:tc>
                  <a:txBody>
                    <a:bodyPr/>
                    <a:lstStyle/>
                    <a:p>
                      <a:r>
                        <a:rPr lang="en-US" sz="1800" kern="1200" dirty="0">
                          <a:solidFill>
                            <a:schemeClr val="dk1"/>
                          </a:solidFill>
                          <a:latin typeface="+mn-lt"/>
                          <a:ea typeface="+mn-ea"/>
                          <a:cs typeface="+mn-cs"/>
                        </a:rPr>
                        <a:t>name</a:t>
                      </a:r>
                      <a:endParaRPr lang="zh-CN" altLang="en-US" dirty="0"/>
                    </a:p>
                  </a:txBody>
                  <a:tcPr/>
                </a:tc>
                <a:tc>
                  <a:txBody>
                    <a:bodyPr/>
                    <a:lstStyle/>
                    <a:p>
                      <a:r>
                        <a:rPr lang="en-US" sz="1800" kern="1200" dirty="0">
                          <a:solidFill>
                            <a:schemeClr val="dk1"/>
                          </a:solidFill>
                          <a:latin typeface="+mn-lt"/>
                          <a:ea typeface="+mn-ea"/>
                          <a:cs typeface="+mn-cs"/>
                        </a:rPr>
                        <a:t>Author</a:t>
                      </a:r>
                      <a:endParaRPr lang="zh-CN" altLang="en-US" sz="1800" kern="1200" dirty="0">
                        <a:solidFill>
                          <a:schemeClr val="dk1"/>
                        </a:solidFill>
                        <a:latin typeface="+mn-lt"/>
                        <a:ea typeface="+mn-ea"/>
                        <a:cs typeface="+mn-cs"/>
                      </a:endParaRPr>
                    </a:p>
                    <a:p>
                      <a:r>
                        <a:rPr lang="en-US" sz="1800" kern="1200" dirty="0">
                          <a:solidFill>
                            <a:schemeClr val="dk1"/>
                          </a:solidFill>
                          <a:latin typeface="+mn-lt"/>
                          <a:ea typeface="+mn-ea"/>
                          <a:cs typeface="+mn-cs"/>
                        </a:rPr>
                        <a:t>Copyright</a:t>
                      </a:r>
                      <a:endParaRPr lang="zh-CN" altLang="en-US" sz="1800" kern="1200" dirty="0">
                        <a:solidFill>
                          <a:schemeClr val="dk1"/>
                        </a:solidFill>
                        <a:latin typeface="+mn-lt"/>
                        <a:ea typeface="+mn-ea"/>
                        <a:cs typeface="+mn-cs"/>
                      </a:endParaRPr>
                    </a:p>
                    <a:p>
                      <a:r>
                        <a:rPr lang="en-US" sz="1800" kern="1200" dirty="0">
                          <a:solidFill>
                            <a:schemeClr val="dk1"/>
                          </a:solidFill>
                          <a:latin typeface="+mn-lt"/>
                          <a:ea typeface="+mn-ea"/>
                          <a:cs typeface="+mn-cs"/>
                        </a:rPr>
                        <a:t>description</a:t>
                      </a:r>
                      <a:endParaRPr lang="zh-CN" altLang="en-US" sz="1800" kern="1200" dirty="0">
                        <a:solidFill>
                          <a:schemeClr val="dk1"/>
                        </a:solidFill>
                        <a:latin typeface="+mn-lt"/>
                        <a:ea typeface="+mn-ea"/>
                        <a:cs typeface="+mn-cs"/>
                      </a:endParaRPr>
                    </a:p>
                    <a:p>
                      <a:r>
                        <a:rPr lang="en-US" sz="1800" kern="1200" dirty="0">
                          <a:solidFill>
                            <a:schemeClr val="dk1"/>
                          </a:solidFill>
                          <a:latin typeface="+mn-lt"/>
                          <a:ea typeface="+mn-ea"/>
                          <a:cs typeface="+mn-cs"/>
                        </a:rPr>
                        <a:t>keywords</a:t>
                      </a:r>
                      <a:endParaRPr lang="zh-CN" altLang="en-US" sz="1800" kern="1200" dirty="0">
                        <a:solidFill>
                          <a:schemeClr val="dk1"/>
                        </a:solidFill>
                        <a:latin typeface="+mn-lt"/>
                        <a:ea typeface="+mn-ea"/>
                        <a:cs typeface="+mn-cs"/>
                      </a:endParaRPr>
                    </a:p>
                    <a:p>
                      <a:r>
                        <a:rPr lang="en-US" sz="1800" kern="1200" dirty="0">
                          <a:solidFill>
                            <a:schemeClr val="dk1"/>
                          </a:solidFill>
                          <a:latin typeface="+mn-lt"/>
                          <a:ea typeface="+mn-ea"/>
                          <a:cs typeface="+mn-cs"/>
                        </a:rPr>
                        <a:t>generator</a:t>
                      </a:r>
                      <a:endParaRPr lang="zh-CN" altLang="en-US" sz="1800" kern="1200" dirty="0">
                        <a:solidFill>
                          <a:schemeClr val="dk1"/>
                        </a:solidFill>
                        <a:latin typeface="+mn-lt"/>
                        <a:ea typeface="+mn-ea"/>
                        <a:cs typeface="+mn-cs"/>
                      </a:endParaRPr>
                    </a:p>
                    <a:p>
                      <a:r>
                        <a:rPr lang="en-US" sz="1800" kern="1200" dirty="0">
                          <a:solidFill>
                            <a:schemeClr val="dk1"/>
                          </a:solidFill>
                          <a:latin typeface="+mn-lt"/>
                          <a:ea typeface="+mn-ea"/>
                          <a:cs typeface="+mn-cs"/>
                        </a:rPr>
                        <a:t>robots</a:t>
                      </a:r>
                      <a:endParaRPr lang="zh-CN" altLang="en-US" dirty="0"/>
                    </a:p>
                  </a:txBody>
                  <a:tcPr/>
                </a:tc>
                <a:tc>
                  <a:txBody>
                    <a:bodyPr/>
                    <a:lstStyle/>
                    <a:p>
                      <a:pPr algn="l"/>
                      <a:r>
                        <a:rPr lang="zh-CN" altLang="en-US" sz="1800" kern="1200" dirty="0">
                          <a:solidFill>
                            <a:schemeClr val="dk1"/>
                          </a:solidFill>
                          <a:latin typeface="+mn-lt"/>
                          <a:ea typeface="+mn-ea"/>
                          <a:cs typeface="+mn-cs"/>
                        </a:rPr>
                        <a:t>把</a:t>
                      </a:r>
                      <a:r>
                        <a:rPr lang="en-US" sz="1800" kern="1200" dirty="0">
                          <a:solidFill>
                            <a:schemeClr val="dk1"/>
                          </a:solidFill>
                          <a:latin typeface="+mn-lt"/>
                          <a:ea typeface="+mn-ea"/>
                          <a:cs typeface="+mn-cs"/>
                        </a:rPr>
                        <a:t>content</a:t>
                      </a:r>
                      <a:r>
                        <a:rPr lang="zh-CN" altLang="en-US" sz="1800" kern="1200" dirty="0">
                          <a:solidFill>
                            <a:schemeClr val="dk1"/>
                          </a:solidFill>
                          <a:latin typeface="+mn-lt"/>
                          <a:ea typeface="+mn-ea"/>
                          <a:cs typeface="+mn-cs"/>
                        </a:rPr>
                        <a:t>属性关联到一个名称。</a:t>
                      </a:r>
                      <a:endParaRPr lang="zh-CN" altLang="en-US" dirty="0"/>
                    </a:p>
                  </a:txBody>
                  <a:tcPr/>
                </a:tc>
                <a:extLst>
                  <a:ext uri="{0D108BD9-81ED-4DB2-BD59-A6C34878D82A}">
                    <a16:rowId xmlns:a16="http://schemas.microsoft.com/office/drawing/2014/main" val="10004"/>
                  </a:ext>
                </a:extLst>
              </a:tr>
              <a:tr h="370840">
                <a:tc>
                  <a:txBody>
                    <a:bodyPr/>
                    <a:lstStyle/>
                    <a:p>
                      <a:r>
                        <a:rPr lang="en-US" sz="1800" kern="1200" dirty="0">
                          <a:solidFill>
                            <a:schemeClr val="dk1"/>
                          </a:solidFill>
                          <a:latin typeface="+mn-lt"/>
                          <a:ea typeface="+mn-ea"/>
                          <a:cs typeface="+mn-cs"/>
                        </a:rPr>
                        <a:t>scheme</a:t>
                      </a:r>
                      <a:endParaRPr lang="zh-CN" altLang="en-US" dirty="0"/>
                    </a:p>
                  </a:txBody>
                  <a:tcPr/>
                </a:tc>
                <a:tc>
                  <a:txBody>
                    <a:bodyPr/>
                    <a:lstStyle/>
                    <a:p>
                      <a:r>
                        <a:rPr lang="en-US" sz="1800" i="1" kern="1200" dirty="0" err="1">
                          <a:solidFill>
                            <a:schemeClr val="dk1"/>
                          </a:solidFill>
                          <a:latin typeface="+mn-lt"/>
                          <a:ea typeface="+mn-ea"/>
                          <a:cs typeface="+mn-cs"/>
                        </a:rPr>
                        <a:t>sometext</a:t>
                      </a:r>
                      <a:endParaRPr lang="zh-CN" altLang="en-US" dirty="0"/>
                    </a:p>
                  </a:txBody>
                  <a:tcPr/>
                </a:tc>
                <a:tc>
                  <a:txBody>
                    <a:bodyPr/>
                    <a:lstStyle/>
                    <a:p>
                      <a:pPr algn="l"/>
                      <a:r>
                        <a:rPr lang="zh-CN" altLang="en-US" sz="1800" kern="1200" dirty="0">
                          <a:solidFill>
                            <a:schemeClr val="dk1"/>
                          </a:solidFill>
                          <a:latin typeface="+mn-lt"/>
                          <a:ea typeface="+mn-ea"/>
                          <a:cs typeface="+mn-cs"/>
                        </a:rPr>
                        <a:t>定义用于翻译</a:t>
                      </a:r>
                      <a:r>
                        <a:rPr lang="en-US" sz="1800" kern="1200" dirty="0">
                          <a:solidFill>
                            <a:schemeClr val="dk1"/>
                          </a:solidFill>
                          <a:latin typeface="+mn-lt"/>
                          <a:ea typeface="+mn-ea"/>
                          <a:cs typeface="+mn-cs"/>
                        </a:rPr>
                        <a:t>content</a:t>
                      </a:r>
                      <a:r>
                        <a:rPr lang="zh-CN" altLang="en-US" sz="1800" kern="1200" dirty="0">
                          <a:solidFill>
                            <a:schemeClr val="dk1"/>
                          </a:solidFill>
                          <a:latin typeface="+mn-lt"/>
                          <a:ea typeface="+mn-ea"/>
                          <a:cs typeface="+mn-cs"/>
                        </a:rPr>
                        <a:t>属性值的格式。</a:t>
                      </a:r>
                      <a:endParaRPr lang="zh-CN" altLang="en-US" dirty="0"/>
                    </a:p>
                  </a:txBody>
                  <a:tcPr/>
                </a:tc>
                <a:extLst>
                  <a:ext uri="{0D108BD9-81ED-4DB2-BD59-A6C34878D82A}">
                    <a16:rowId xmlns:a16="http://schemas.microsoft.com/office/drawing/2014/main" val="10005"/>
                  </a:ext>
                </a:extLst>
              </a:tr>
            </a:tbl>
          </a:graphicData>
        </a:graphic>
      </p:graphicFrame>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6" y="1004888"/>
            <a:ext cx="8705396"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400" dirty="0">
                <a:latin typeface="华文楷体" pitchFamily="2" charset="-122"/>
                <a:ea typeface="华文楷体" pitchFamily="2" charset="-122"/>
              </a:rPr>
              <a:t>Meta</a:t>
            </a:r>
            <a:r>
              <a:rPr lang="zh-CN" altLang="en-US" sz="2400" dirty="0">
                <a:latin typeface="华文楷体" pitchFamily="2" charset="-122"/>
                <a:ea typeface="华文楷体" pitchFamily="2" charset="-122"/>
              </a:rPr>
              <a:t>标签是</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中</a:t>
            </a:r>
            <a:r>
              <a:rPr lang="en-US" sz="2400" dirty="0">
                <a:latin typeface="华文楷体" pitchFamily="2" charset="-122"/>
                <a:ea typeface="华文楷体" pitchFamily="2" charset="-122"/>
              </a:rPr>
              <a:t>head</a:t>
            </a:r>
            <a:r>
              <a:rPr lang="zh-CN" altLang="en-US" sz="2400" dirty="0">
                <a:latin typeface="华文楷体" pitchFamily="2" charset="-122"/>
                <a:ea typeface="华文楷体" pitchFamily="2" charset="-122"/>
              </a:rPr>
              <a:t>区的一个辅助性标签，</a:t>
            </a:r>
            <a:endParaRPr lang="en-US" altLang="zh-CN" sz="2400" dirty="0">
              <a:latin typeface="华文楷体" pitchFamily="2" charset="-122"/>
              <a:ea typeface="华文楷体" pitchFamily="2" charset="-122"/>
            </a:endParaRPr>
          </a:p>
          <a:p>
            <a:r>
              <a:rPr lang="en-US" sz="2400" dirty="0">
                <a:solidFill>
                  <a:srgbClr val="FF0000"/>
                </a:solidFill>
                <a:latin typeface="华文楷体" pitchFamily="2" charset="-122"/>
                <a:ea typeface="华文楷体" pitchFamily="2" charset="-122"/>
              </a:rPr>
              <a:t>&lt;Meta&gt;</a:t>
            </a:r>
            <a:r>
              <a:rPr lang="zh-CN" altLang="en-US" sz="2400" dirty="0">
                <a:solidFill>
                  <a:srgbClr val="FF0000"/>
                </a:solidFill>
                <a:latin typeface="华文楷体" pitchFamily="2" charset="-122"/>
                <a:ea typeface="华文楷体" pitchFamily="2" charset="-122"/>
              </a:rPr>
              <a:t>标签</a:t>
            </a:r>
            <a:r>
              <a:rPr lang="zh-CN" altLang="en-US" sz="2400" dirty="0">
                <a:latin typeface="华文楷体" pitchFamily="2" charset="-122"/>
                <a:ea typeface="华文楷体" pitchFamily="2" charset="-122"/>
              </a:rPr>
              <a:t>位于</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文件的头部，即</a:t>
            </a:r>
            <a:r>
              <a:rPr lang="en-US" sz="2400" dirty="0">
                <a:latin typeface="华文楷体" pitchFamily="2" charset="-122"/>
                <a:ea typeface="华文楷体" pitchFamily="2" charset="-122"/>
              </a:rPr>
              <a:t>&lt;head&gt;</a:t>
            </a:r>
            <a:r>
              <a:rPr lang="zh-CN" altLang="en-US" sz="2400" dirty="0">
                <a:latin typeface="华文楷体" pitchFamily="2" charset="-122"/>
                <a:ea typeface="华文楷体" pitchFamily="2" charset="-122"/>
              </a:rPr>
              <a:t>与</a:t>
            </a:r>
            <a:r>
              <a:rPr lang="en-US" sz="2400" dirty="0">
                <a:latin typeface="华文楷体" pitchFamily="2" charset="-122"/>
                <a:ea typeface="华文楷体" pitchFamily="2" charset="-122"/>
              </a:rPr>
              <a:t>&lt;/head&gt;</a:t>
            </a:r>
            <a:r>
              <a:rPr lang="zh-CN" altLang="en-US" sz="2400" dirty="0">
                <a:latin typeface="华文楷体" pitchFamily="2" charset="-122"/>
                <a:ea typeface="华文楷体" pitchFamily="2" charset="-122"/>
              </a:rPr>
              <a:t>之间。</a:t>
            </a:r>
            <a:r>
              <a:rPr lang="en-US" sz="2400" dirty="0">
                <a:latin typeface="华文楷体" pitchFamily="2" charset="-122"/>
                <a:ea typeface="华文楷体" pitchFamily="2" charset="-122"/>
              </a:rPr>
              <a:t>&lt;Meta&gt;</a:t>
            </a:r>
            <a:r>
              <a:rPr lang="zh-CN" altLang="en-US" sz="2400" dirty="0">
                <a:latin typeface="华文楷体" pitchFamily="2" charset="-122"/>
                <a:ea typeface="华文楷体" pitchFamily="2" charset="-122"/>
              </a:rPr>
              <a:t>元素可提供有关网页的元信息，如关键字、页面描述、作者等信息，这些信息不显示在网页中，用户在浏览网页时看不到。</a:t>
            </a:r>
            <a:endParaRPr lang="en-US" altLang="zh-CN" sz="2400" dirty="0">
              <a:latin typeface="华文楷体" pitchFamily="2" charset="-122"/>
              <a:ea typeface="华文楷体" pitchFamily="2" charset="-122"/>
            </a:endParaRPr>
          </a:p>
          <a:p>
            <a:endParaRPr 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Meta</a:t>
            </a:r>
            <a:r>
              <a:rPr lang="zh-CN" altLang="en-US" sz="2400" dirty="0">
                <a:latin typeface="华文楷体" pitchFamily="2" charset="-122"/>
                <a:ea typeface="华文楷体" pitchFamily="2" charset="-122"/>
              </a:rPr>
              <a:t>标签通常用来为搜索引擎</a:t>
            </a:r>
            <a:r>
              <a:rPr lang="en-US" sz="2400" dirty="0">
                <a:latin typeface="华文楷体" pitchFamily="2" charset="-122"/>
                <a:ea typeface="华文楷体" pitchFamily="2" charset="-122"/>
              </a:rPr>
              <a:t>robots</a:t>
            </a:r>
            <a:r>
              <a:rPr lang="zh-CN" altLang="en-US" sz="2400" dirty="0">
                <a:solidFill>
                  <a:srgbClr val="FF0000"/>
                </a:solidFill>
                <a:latin typeface="华文楷体" pitchFamily="2" charset="-122"/>
                <a:ea typeface="华文楷体" pitchFamily="2" charset="-122"/>
              </a:rPr>
              <a:t>定义页面主题</a:t>
            </a:r>
            <a:r>
              <a:rPr lang="zh-CN" altLang="en-US" sz="2400" dirty="0">
                <a:latin typeface="华文楷体" pitchFamily="2" charset="-122"/>
                <a:ea typeface="华文楷体" pitchFamily="2" charset="-122"/>
              </a:rPr>
              <a:t>，或者是定义用户浏览器上的</a:t>
            </a:r>
            <a:r>
              <a:rPr lang="en-US" altLang="zh-CN" sz="2400" dirty="0">
                <a:solidFill>
                  <a:srgbClr val="FF0000"/>
                </a:solidFill>
                <a:latin typeface="华文楷体" pitchFamily="2" charset="-122"/>
                <a:ea typeface="华文楷体" pitchFamily="2" charset="-122"/>
              </a:rPr>
              <a:t>cooki</a:t>
            </a:r>
            <a:r>
              <a:rPr lang="en-US" sz="2400" dirty="0">
                <a:solidFill>
                  <a:srgbClr val="FF0000"/>
                </a:solidFill>
                <a:latin typeface="华文楷体" pitchFamily="2" charset="-122"/>
                <a:ea typeface="华文楷体" pitchFamily="2" charset="-122"/>
              </a:rPr>
              <a:t>e</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它可以用于</a:t>
            </a:r>
            <a:r>
              <a:rPr lang="zh-CN" altLang="en-US" sz="2400" u="sng" dirty="0">
                <a:solidFill>
                  <a:srgbClr val="FF0000"/>
                </a:solidFill>
                <a:latin typeface="华文楷体" pitchFamily="2" charset="-122"/>
                <a:ea typeface="华文楷体" pitchFamily="2" charset="-122"/>
              </a:rPr>
              <a:t>鉴别作者</a:t>
            </a:r>
            <a:r>
              <a:rPr lang="zh-CN" altLang="en-US" sz="2400" dirty="0">
                <a:latin typeface="华文楷体" pitchFamily="2" charset="-122"/>
                <a:ea typeface="华文楷体" pitchFamily="2" charset="-122"/>
              </a:rPr>
              <a:t>，设定</a:t>
            </a:r>
            <a:r>
              <a:rPr lang="zh-CN" altLang="en-US" sz="2400" u="sng" dirty="0">
                <a:solidFill>
                  <a:srgbClr val="FF0000"/>
                </a:solidFill>
                <a:latin typeface="华文楷体" pitchFamily="2" charset="-122"/>
                <a:ea typeface="华文楷体" pitchFamily="2" charset="-122"/>
              </a:rPr>
              <a:t>页面格式</a:t>
            </a:r>
            <a:r>
              <a:rPr lang="zh-CN" altLang="en-US" sz="2400" dirty="0">
                <a:latin typeface="华文楷体" pitchFamily="2" charset="-122"/>
                <a:ea typeface="华文楷体" pitchFamily="2" charset="-122"/>
              </a:rPr>
              <a:t>，标注</a:t>
            </a:r>
            <a:r>
              <a:rPr lang="zh-CN" altLang="en-US" sz="2400" u="sng" dirty="0">
                <a:solidFill>
                  <a:srgbClr val="FF0000"/>
                </a:solidFill>
                <a:latin typeface="华文楷体" pitchFamily="2" charset="-122"/>
                <a:ea typeface="华文楷体" pitchFamily="2" charset="-122"/>
              </a:rPr>
              <a:t>内容提要</a:t>
            </a:r>
            <a:r>
              <a:rPr lang="zh-CN" altLang="en-US" sz="2400" dirty="0">
                <a:latin typeface="华文楷体" pitchFamily="2" charset="-122"/>
                <a:ea typeface="华文楷体" pitchFamily="2" charset="-122"/>
              </a:rPr>
              <a:t>和</a:t>
            </a:r>
            <a:r>
              <a:rPr lang="zh-CN" altLang="en-US" sz="2400" u="sng" dirty="0">
                <a:solidFill>
                  <a:srgbClr val="FF0000"/>
                </a:solidFill>
                <a:latin typeface="华文楷体" pitchFamily="2" charset="-122"/>
                <a:ea typeface="华文楷体" pitchFamily="2" charset="-122"/>
              </a:rPr>
              <a:t>关键字</a:t>
            </a:r>
            <a:r>
              <a:rPr lang="zh-CN" altLang="en-US" sz="2400" dirty="0">
                <a:latin typeface="华文楷体" pitchFamily="2" charset="-122"/>
                <a:ea typeface="华文楷体" pitchFamily="2" charset="-122"/>
              </a:rPr>
              <a:t>；还可以设置页面使其可以根据定义的时间间隔刷新本页面的显示等。</a:t>
            </a:r>
          </a:p>
          <a:p>
            <a:pPr eaLnBrk="1" fontAlgn="auto" hangingPunct="1">
              <a:lnSpc>
                <a:spcPct val="90000"/>
              </a:lnSpc>
              <a:spcBef>
                <a:spcPts val="375"/>
              </a:spcBef>
              <a:spcAft>
                <a:spcPts val="0"/>
              </a:spcAft>
              <a:defRPr/>
            </a:pPr>
            <a:endParaRPr lang="zh-CN" altLang="en-US" sz="3200"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6391"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800" dirty="0">
                <a:latin typeface="华文楷体" pitchFamily="2" charset="-122"/>
                <a:ea typeface="华文楷体" pitchFamily="2" charset="-122"/>
              </a:rPr>
              <a:t>&lt;</a:t>
            </a:r>
            <a:r>
              <a:rPr lang="en-US" sz="2800" dirty="0" err="1">
                <a:latin typeface="华文楷体" pitchFamily="2" charset="-122"/>
                <a:ea typeface="华文楷体" pitchFamily="2" charset="-122"/>
              </a:rPr>
              <a:t>Metaname</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参数</a:t>
            </a:r>
            <a:r>
              <a:rPr lang="en-US" sz="2800" dirty="0">
                <a:latin typeface="华文楷体" pitchFamily="2" charset="-122"/>
                <a:ea typeface="华文楷体" pitchFamily="2" charset="-122"/>
              </a:rPr>
              <a:t>” content=“</a:t>
            </a:r>
            <a:r>
              <a:rPr lang="zh-CN" altLang="en-US" sz="2800" dirty="0">
                <a:latin typeface="华文楷体" pitchFamily="2" charset="-122"/>
                <a:ea typeface="华文楷体" pitchFamily="2" charset="-122"/>
              </a:rPr>
              <a:t>参数值</a:t>
            </a:r>
            <a:r>
              <a:rPr lang="en-US" sz="2800" dirty="0">
                <a:latin typeface="华文楷体" pitchFamily="2" charset="-122"/>
                <a:ea typeface="华文楷体" pitchFamily="2" charset="-122"/>
              </a:rPr>
              <a:t>”&gt;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name</a:t>
            </a:r>
            <a:r>
              <a:rPr lang="zh-CN" altLang="en-US" sz="2800" dirty="0">
                <a:latin typeface="华文楷体" pitchFamily="2" charset="-122"/>
                <a:ea typeface="华文楷体" pitchFamily="2" charset="-122"/>
              </a:rPr>
              <a:t>属性主要用于描述网页参数类型，常用的取值有</a:t>
            </a:r>
            <a:r>
              <a:rPr lang="en-US" sz="2800" dirty="0">
                <a:latin typeface="华文楷体" pitchFamily="2" charset="-122"/>
                <a:ea typeface="华文楷体" pitchFamily="2" charset="-122"/>
              </a:rPr>
              <a:t>keywords, description, robots</a:t>
            </a:r>
            <a:r>
              <a:rPr lang="zh-CN" altLang="en-US" sz="2800" dirty="0">
                <a:latin typeface="华文楷体" pitchFamily="2" charset="-122"/>
                <a:ea typeface="华文楷体" pitchFamily="2" charset="-122"/>
              </a:rPr>
              <a:t>。</a:t>
            </a:r>
            <a:r>
              <a:rPr lang="en-US" sz="2800" dirty="0">
                <a:latin typeface="华文楷体" pitchFamily="2" charset="-122"/>
                <a:ea typeface="华文楷体" pitchFamily="2" charset="-122"/>
              </a:rPr>
              <a:t>content</a:t>
            </a:r>
            <a:r>
              <a:rPr lang="zh-CN" altLang="en-US" sz="2800" dirty="0">
                <a:latin typeface="华文楷体" pitchFamily="2" charset="-122"/>
                <a:ea typeface="华文楷体" pitchFamily="2" charset="-122"/>
              </a:rPr>
              <a:t>用于指定网页参数的实际内容，便于搜索引擎机器人查找信息和分类信息。</a:t>
            </a:r>
          </a:p>
          <a:p>
            <a:r>
              <a:rPr lang="en-US" sz="2800" dirty="0">
                <a:latin typeface="华文楷体" pitchFamily="2" charset="-122"/>
                <a:ea typeface="华文楷体" pitchFamily="2" charset="-122"/>
              </a:rPr>
              <a:t>name</a:t>
            </a:r>
            <a:r>
              <a:rPr lang="zh-CN" altLang="en-US" sz="2800" dirty="0">
                <a:latin typeface="华文楷体" pitchFamily="2" charset="-122"/>
                <a:ea typeface="华文楷体" pitchFamily="2" charset="-122"/>
              </a:rPr>
              <a:t>属性有以下几种常用参数：</a:t>
            </a:r>
            <a:endParaRPr lang="en-US" altLang="zh-CN" sz="2800" dirty="0">
              <a:latin typeface="华文楷体" pitchFamily="2" charset="-122"/>
              <a:ea typeface="华文楷体" pitchFamily="2" charset="-122"/>
            </a:endParaRPr>
          </a:p>
          <a:p>
            <a:r>
              <a:rPr lang="en-US" sz="2800" dirty="0">
                <a:latin typeface="华文楷体" pitchFamily="2" charset="-122"/>
                <a:ea typeface="华文楷体" pitchFamily="2" charset="-122"/>
              </a:rPr>
              <a:t>(1) keywords(</a:t>
            </a:r>
            <a:r>
              <a:rPr lang="zh-CN" altLang="en-US" sz="2800" dirty="0">
                <a:latin typeface="华文楷体" pitchFamily="2" charset="-122"/>
                <a:ea typeface="华文楷体" pitchFamily="2" charset="-122"/>
              </a:rPr>
              <a:t>关键字</a:t>
            </a:r>
            <a:r>
              <a:rPr lang="en-US" sz="2800"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(2) description(</a:t>
            </a:r>
            <a:r>
              <a:rPr lang="zh-CN" altLang="en-US" sz="2800" dirty="0">
                <a:latin typeface="华文楷体" pitchFamily="2" charset="-122"/>
                <a:ea typeface="华文楷体" pitchFamily="2" charset="-122"/>
              </a:rPr>
              <a:t>页面描述</a:t>
            </a:r>
            <a:r>
              <a:rPr lang="en-US" sz="2800"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(3) generator(</a:t>
            </a:r>
            <a:r>
              <a:rPr lang="zh-CN" altLang="en-US" sz="2800" dirty="0">
                <a:latin typeface="华文楷体" pitchFamily="2" charset="-122"/>
                <a:ea typeface="华文楷体" pitchFamily="2" charset="-122"/>
              </a:rPr>
              <a:t>编辑工具</a:t>
            </a:r>
            <a:r>
              <a:rPr lang="en-US" sz="2800"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(4) author(</a:t>
            </a:r>
            <a:r>
              <a:rPr lang="zh-CN" altLang="en-US" sz="2800" dirty="0">
                <a:latin typeface="华文楷体" pitchFamily="2" charset="-122"/>
                <a:ea typeface="华文楷体" pitchFamily="2" charset="-122"/>
              </a:rPr>
              <a:t>作者</a:t>
            </a:r>
            <a:r>
              <a:rPr lang="en-US" sz="2800"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(5) </a:t>
            </a:r>
            <a:r>
              <a:rPr lang="en-US" sz="2800" dirty="0" err="1">
                <a:latin typeface="华文楷体" pitchFamily="2" charset="-122"/>
                <a:ea typeface="华文楷体" pitchFamily="2" charset="-122"/>
              </a:rPr>
              <a:t>CopyRight</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版权</a:t>
            </a:r>
            <a:r>
              <a:rPr lang="en-US" sz="2800"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(6) robots(</a:t>
            </a:r>
            <a:r>
              <a:rPr lang="zh-CN" altLang="en-US" sz="2800" dirty="0">
                <a:latin typeface="华文楷体" pitchFamily="2" charset="-122"/>
                <a:ea typeface="华文楷体" pitchFamily="2" charset="-122"/>
              </a:rPr>
              <a:t>机器人向导</a:t>
            </a:r>
            <a:r>
              <a:rPr lang="en-US" sz="2800"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7212" y="941294"/>
            <a:ext cx="10515600" cy="5123329"/>
          </a:xfrm>
        </p:spPr>
        <p:txBody>
          <a:bodyPr/>
          <a:lstStyle/>
          <a:p>
            <a:r>
              <a:rPr lang="zh-CN" altLang="zh-CN" sz="2000" dirty="0"/>
              <a:t>【语法</a:t>
            </a:r>
            <a:r>
              <a:rPr lang="en-US" altLang="zh-CN" sz="2000" dirty="0"/>
              <a:t>1</a:t>
            </a:r>
            <a:r>
              <a:rPr lang="zh-CN" altLang="zh-CN" sz="2000" dirty="0"/>
              <a:t>】</a:t>
            </a:r>
            <a:r>
              <a:rPr lang="en-US" altLang="zh-CN" sz="2000" dirty="0"/>
              <a:t>&lt;meta name="keywords" content="</a:t>
            </a:r>
            <a:r>
              <a:rPr lang="zh-CN" altLang="zh-CN" sz="2000" dirty="0"/>
              <a:t>关键字</a:t>
            </a:r>
            <a:r>
              <a:rPr lang="en-US" altLang="zh-CN" sz="2000" dirty="0"/>
              <a:t>1,</a:t>
            </a:r>
            <a:r>
              <a:rPr lang="zh-CN" altLang="zh-CN" sz="2000" dirty="0"/>
              <a:t>关键字</a:t>
            </a:r>
            <a:r>
              <a:rPr lang="en-US" altLang="zh-CN" sz="2000" dirty="0"/>
              <a:t>2,..." /&gt;</a:t>
            </a:r>
            <a:endParaRPr lang="zh-CN" altLang="zh-CN" sz="2000" dirty="0"/>
          </a:p>
          <a:p>
            <a:r>
              <a:rPr lang="en-US" altLang="zh-CN" sz="2000" dirty="0"/>
              <a:t>&lt;meta name="keywords" content="HTML,HTML 5,CSS,</a:t>
            </a:r>
            <a:r>
              <a:rPr lang="zh-CN" altLang="zh-CN" sz="2000" dirty="0"/>
              <a:t>网页设计</a:t>
            </a:r>
            <a:r>
              <a:rPr lang="en-US" altLang="zh-CN" sz="2000" dirty="0"/>
              <a:t>,</a:t>
            </a:r>
            <a:r>
              <a:rPr lang="zh-CN" altLang="zh-CN" sz="2000" dirty="0"/>
              <a:t>网站建设</a:t>
            </a:r>
            <a:r>
              <a:rPr lang="en-US" altLang="zh-CN" sz="2000" dirty="0"/>
              <a:t>" /&gt;</a:t>
            </a:r>
          </a:p>
          <a:p>
            <a:endParaRPr lang="en-US" altLang="zh-CN" sz="2000" dirty="0"/>
          </a:p>
          <a:p>
            <a:r>
              <a:rPr lang="zh-CN" altLang="zh-CN" sz="2000" dirty="0"/>
              <a:t>【语法</a:t>
            </a:r>
            <a:r>
              <a:rPr lang="en-US" altLang="zh-CN" sz="2000" dirty="0"/>
              <a:t>2</a:t>
            </a:r>
            <a:r>
              <a:rPr lang="zh-CN" altLang="zh-CN" sz="2000" dirty="0"/>
              <a:t>】</a:t>
            </a:r>
            <a:r>
              <a:rPr lang="en-US" altLang="zh-CN" sz="2000" dirty="0"/>
              <a:t>&lt;meta name="description" content="</a:t>
            </a:r>
            <a:r>
              <a:rPr lang="zh-CN" altLang="zh-CN" sz="2000" dirty="0"/>
              <a:t>页面描述</a:t>
            </a:r>
            <a:r>
              <a:rPr lang="en-US" altLang="zh-CN" sz="2000" dirty="0"/>
              <a:t>" /&gt;</a:t>
            </a:r>
            <a:endParaRPr lang="zh-CN" altLang="zh-CN" sz="2000" dirty="0"/>
          </a:p>
          <a:p>
            <a:r>
              <a:rPr lang="en-US" altLang="zh-CN" sz="2000" dirty="0"/>
              <a:t>&lt;meta name="description" content="</a:t>
            </a:r>
            <a:r>
              <a:rPr lang="zh-CN" altLang="zh-CN" sz="2000" dirty="0"/>
              <a:t>免费的中文</a:t>
            </a:r>
            <a:r>
              <a:rPr lang="en-US" altLang="zh-CN" sz="2000" dirty="0"/>
              <a:t>Web</a:t>
            </a:r>
            <a:r>
              <a:rPr lang="zh-CN" altLang="zh-CN" sz="2000" dirty="0"/>
              <a:t>技术教程。</a:t>
            </a:r>
            <a:r>
              <a:rPr lang="en-US" altLang="zh-CN" sz="2000" dirty="0"/>
              <a:t>" /&gt;</a:t>
            </a:r>
          </a:p>
          <a:p>
            <a:endParaRPr lang="en-US" altLang="zh-CN" sz="2000" dirty="0"/>
          </a:p>
          <a:p>
            <a:r>
              <a:rPr lang="zh-CN" altLang="zh-CN" sz="2000" dirty="0"/>
              <a:t>【语法</a:t>
            </a:r>
            <a:r>
              <a:rPr lang="en-US" altLang="zh-CN" sz="2000" dirty="0"/>
              <a:t>3</a:t>
            </a:r>
            <a:r>
              <a:rPr lang="zh-CN" altLang="zh-CN" sz="2000" dirty="0"/>
              <a:t>】</a:t>
            </a:r>
            <a:r>
              <a:rPr lang="en-US" altLang="zh-CN" sz="2000" dirty="0"/>
              <a:t>&lt;meta name="generator" content="</a:t>
            </a:r>
            <a:r>
              <a:rPr lang="zh-CN" altLang="zh-CN" sz="2000" dirty="0"/>
              <a:t>编辑工具</a:t>
            </a:r>
            <a:r>
              <a:rPr lang="en-US" altLang="zh-CN" sz="2000" dirty="0"/>
              <a:t>" /&gt;</a:t>
            </a:r>
            <a:endParaRPr lang="zh-CN" altLang="zh-CN" sz="2000" dirty="0"/>
          </a:p>
          <a:p>
            <a:r>
              <a:rPr lang="en-US" altLang="zh-CN" sz="2000" dirty="0"/>
              <a:t>&lt;meta name="generator" content="Dreamweaver CC 2014" /&gt;</a:t>
            </a:r>
          </a:p>
          <a:p>
            <a:endParaRPr lang="zh-CN" altLang="zh-CN" sz="2000" dirty="0"/>
          </a:p>
          <a:p>
            <a:endParaRPr lang="zh-CN" altLang="zh-CN" sz="2000" dirty="0"/>
          </a:p>
          <a:p>
            <a:endParaRPr lang="zh-CN" altLang="en-US" sz="2000" dirty="0"/>
          </a:p>
        </p:txBody>
      </p:sp>
      <p:sp>
        <p:nvSpPr>
          <p:cNvPr id="4"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5" name="TextBox 4"/>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716965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 fill="hold"/>
                                        <p:tgtEl>
                                          <p:spTgt spid="4"/>
                                        </p:tgtEl>
                                        <p:attrNameLst>
                                          <p:attrName>ppt_w</p:attrName>
                                        </p:attrNameLst>
                                      </p:cBhvr>
                                      <p:tavLst>
                                        <p:tav tm="0">
                                          <p:val>
                                            <p:fltVal val="0"/>
                                          </p:val>
                                        </p:tav>
                                        <p:tav tm="100000">
                                          <p:val>
                                            <p:strVal val="#ppt_w"/>
                                          </p:val>
                                        </p:tav>
                                      </p:tavLst>
                                    </p:anim>
                                    <p:anim calcmode="lin" valueType="num">
                                      <p:cBhvr>
                                        <p:cTn id="8" dur="300" fill="hold"/>
                                        <p:tgtEl>
                                          <p:spTgt spid="4"/>
                                        </p:tgtEl>
                                        <p:attrNameLst>
                                          <p:attrName>ppt_h</p:attrName>
                                        </p:attrNameLst>
                                      </p:cBhvr>
                                      <p:tavLst>
                                        <p:tav tm="0">
                                          <p:val>
                                            <p:fltVal val="0"/>
                                          </p:val>
                                        </p:tav>
                                        <p:tav tm="100000">
                                          <p:val>
                                            <p:strVal val="#ppt_h"/>
                                          </p:val>
                                        </p:tav>
                                      </p:tavLst>
                                    </p:anim>
                                    <p:animEffect transition="in" filter="fade">
                                      <p:cBhvr>
                                        <p:cTn id="9" dur="300"/>
                                        <p:tgtEl>
                                          <p:spTgt spid="4"/>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5"/>
                                        </p:tgtEl>
                                        <p:attrNameLst>
                                          <p:attrName>ppt_y</p:attrName>
                                        </p:attrNameLst>
                                      </p:cBhvr>
                                      <p:tavLst>
                                        <p:tav tm="0">
                                          <p:val>
                                            <p:strVal val="#ppt_y"/>
                                          </p:val>
                                        </p:tav>
                                        <p:tav tm="100000">
                                          <p:val>
                                            <p:strVal val="#ppt_y"/>
                                          </p:val>
                                        </p:tav>
                                      </p:tavLst>
                                    </p:anim>
                                    <p:anim calcmode="lin" valueType="num">
                                      <p:cBhvr>
                                        <p:cTn id="15"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7212" y="941294"/>
            <a:ext cx="10515600" cy="5123329"/>
          </a:xfrm>
        </p:spPr>
        <p:txBody>
          <a:bodyPr/>
          <a:lstStyle/>
          <a:p>
            <a:endParaRPr lang="en-US" altLang="zh-CN" sz="2000" dirty="0"/>
          </a:p>
          <a:p>
            <a:r>
              <a:rPr lang="en-US" altLang="zh-CN" sz="2000" dirty="0"/>
              <a:t>【</a:t>
            </a:r>
            <a:r>
              <a:rPr lang="zh-CN" altLang="en-US" sz="2000" dirty="0"/>
              <a:t>语法</a:t>
            </a:r>
            <a:r>
              <a:rPr lang="en-US" altLang="zh-CN" sz="2000" dirty="0"/>
              <a:t>4】&lt;meta name="author" content="</a:t>
            </a:r>
            <a:r>
              <a:rPr lang="zh-CN" altLang="en-US" sz="2000" dirty="0"/>
              <a:t>作者</a:t>
            </a:r>
            <a:r>
              <a:rPr lang="en-US" altLang="zh-CN" sz="2000" dirty="0"/>
              <a:t>" /&gt;</a:t>
            </a:r>
          </a:p>
          <a:p>
            <a:r>
              <a:rPr lang="en-US" altLang="zh-CN" sz="2000" dirty="0"/>
              <a:t>&lt;meta name="author" content="</a:t>
            </a:r>
            <a:r>
              <a:rPr lang="zh-CN" altLang="zh-CN" sz="2000" dirty="0"/>
              <a:t>小米</a:t>
            </a:r>
            <a:r>
              <a:rPr lang="en-US" altLang="zh-CN" sz="2000" dirty="0"/>
              <a:t>" /&gt;</a:t>
            </a:r>
          </a:p>
          <a:p>
            <a:endParaRPr lang="en-US" altLang="zh-CN" sz="2000" dirty="0"/>
          </a:p>
          <a:p>
            <a:r>
              <a:rPr lang="zh-CN" altLang="zh-CN" sz="2000" dirty="0"/>
              <a:t>【语法</a:t>
            </a:r>
            <a:r>
              <a:rPr lang="en-US" altLang="zh-CN" sz="2000" dirty="0"/>
              <a:t>5</a:t>
            </a:r>
            <a:r>
              <a:rPr lang="zh-CN" altLang="zh-CN" sz="2000" dirty="0"/>
              <a:t>】</a:t>
            </a:r>
            <a:r>
              <a:rPr lang="en-US" altLang="zh-CN" sz="2000" dirty="0"/>
              <a:t>&lt;meta name="copyright" content="</a:t>
            </a:r>
            <a:r>
              <a:rPr lang="zh-CN" altLang="zh-CN" sz="2000" dirty="0"/>
              <a:t>版权的所有者</a:t>
            </a:r>
            <a:r>
              <a:rPr lang="en-US" altLang="zh-CN" sz="2000" dirty="0"/>
              <a:t>" /&gt;</a:t>
            </a:r>
            <a:endParaRPr lang="zh-CN" altLang="zh-CN" sz="2000" dirty="0"/>
          </a:p>
          <a:p>
            <a:r>
              <a:rPr lang="en-US" altLang="zh-CN" sz="2000" dirty="0"/>
              <a:t>&lt;meta name=" copyright " content="</a:t>
            </a:r>
            <a:r>
              <a:rPr lang="zh-CN" altLang="en-US" sz="2000" dirty="0"/>
              <a:t>本页的版权属于小米</a:t>
            </a:r>
            <a:r>
              <a:rPr lang="en-US" altLang="zh-CN" sz="2000" dirty="0"/>
              <a:t>" /&gt;</a:t>
            </a:r>
          </a:p>
          <a:p>
            <a:endParaRPr lang="zh-CN" altLang="zh-CN" sz="2000" dirty="0"/>
          </a:p>
          <a:p>
            <a:endParaRPr lang="zh-CN" altLang="zh-CN" sz="2000" dirty="0"/>
          </a:p>
          <a:p>
            <a:endParaRPr lang="zh-CN" altLang="en-US" sz="2000" dirty="0"/>
          </a:p>
        </p:txBody>
      </p:sp>
      <p:sp>
        <p:nvSpPr>
          <p:cNvPr id="4"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5" name="TextBox 4"/>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371265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 fill="hold"/>
                                        <p:tgtEl>
                                          <p:spTgt spid="4"/>
                                        </p:tgtEl>
                                        <p:attrNameLst>
                                          <p:attrName>ppt_w</p:attrName>
                                        </p:attrNameLst>
                                      </p:cBhvr>
                                      <p:tavLst>
                                        <p:tav tm="0">
                                          <p:val>
                                            <p:fltVal val="0"/>
                                          </p:val>
                                        </p:tav>
                                        <p:tav tm="100000">
                                          <p:val>
                                            <p:strVal val="#ppt_w"/>
                                          </p:val>
                                        </p:tav>
                                      </p:tavLst>
                                    </p:anim>
                                    <p:anim calcmode="lin" valueType="num">
                                      <p:cBhvr>
                                        <p:cTn id="8" dur="300" fill="hold"/>
                                        <p:tgtEl>
                                          <p:spTgt spid="4"/>
                                        </p:tgtEl>
                                        <p:attrNameLst>
                                          <p:attrName>ppt_h</p:attrName>
                                        </p:attrNameLst>
                                      </p:cBhvr>
                                      <p:tavLst>
                                        <p:tav tm="0">
                                          <p:val>
                                            <p:fltVal val="0"/>
                                          </p:val>
                                        </p:tav>
                                        <p:tav tm="100000">
                                          <p:val>
                                            <p:strVal val="#ppt_h"/>
                                          </p:val>
                                        </p:tav>
                                      </p:tavLst>
                                    </p:anim>
                                    <p:animEffect transition="in" filter="fade">
                                      <p:cBhvr>
                                        <p:cTn id="9" dur="300"/>
                                        <p:tgtEl>
                                          <p:spTgt spid="4"/>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5"/>
                                        </p:tgtEl>
                                        <p:attrNameLst>
                                          <p:attrName>ppt_y</p:attrName>
                                        </p:attrNameLst>
                                      </p:cBhvr>
                                      <p:tavLst>
                                        <p:tav tm="0">
                                          <p:val>
                                            <p:strVal val="#ppt_y"/>
                                          </p:val>
                                        </p:tav>
                                        <p:tav tm="100000">
                                          <p:val>
                                            <p:strVal val="#ppt_y"/>
                                          </p:val>
                                        </p:tav>
                                      </p:tavLst>
                                    </p:anim>
                                    <p:anim calcmode="lin" valueType="num">
                                      <p:cBhvr>
                                        <p:cTn id="15"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800" dirty="0">
                <a:latin typeface="华文楷体" pitchFamily="2" charset="-122"/>
                <a:ea typeface="华文楷体" pitchFamily="2" charset="-122"/>
              </a:rPr>
              <a:t>在该语法中，</a:t>
            </a:r>
            <a:r>
              <a:rPr lang="en-US" sz="2800" dirty="0">
                <a:latin typeface="华文楷体" pitchFamily="2" charset="-122"/>
                <a:ea typeface="华文楷体" pitchFamily="2" charset="-122"/>
              </a:rPr>
              <a:t>name</a:t>
            </a:r>
            <a:r>
              <a:rPr lang="zh-CN" altLang="en-US" sz="2800" dirty="0">
                <a:latin typeface="华文楷体" pitchFamily="2" charset="-122"/>
                <a:ea typeface="华文楷体" pitchFamily="2" charset="-122"/>
              </a:rPr>
              <a:t>为属性名称，其值设置为</a:t>
            </a:r>
            <a:r>
              <a:rPr lang="en-US" sz="2800" dirty="0">
                <a:latin typeface="华文楷体" pitchFamily="2" charset="-122"/>
                <a:ea typeface="华文楷体" pitchFamily="2" charset="-122"/>
              </a:rPr>
              <a:t>robots</a:t>
            </a:r>
            <a:r>
              <a:rPr lang="zh-CN" altLang="en-US" sz="2800" dirty="0">
                <a:latin typeface="华文楷体" pitchFamily="2" charset="-122"/>
                <a:ea typeface="华文楷体" pitchFamily="2" charset="-122"/>
              </a:rPr>
              <a:t>，也就是设置搜索引擎对网页的搜索方式；而在</a:t>
            </a:r>
            <a:r>
              <a:rPr lang="en-US" sz="2800" dirty="0">
                <a:latin typeface="华文楷体" pitchFamily="2" charset="-122"/>
                <a:ea typeface="华文楷体" pitchFamily="2" charset="-122"/>
              </a:rPr>
              <a:t>content</a:t>
            </a:r>
            <a:r>
              <a:rPr lang="zh-CN" altLang="en-US" sz="2800" dirty="0">
                <a:latin typeface="华文楷体" pitchFamily="2" charset="-122"/>
                <a:ea typeface="华文楷体" pitchFamily="2" charset="-122"/>
              </a:rPr>
              <a:t>属性中则定义具体的搜索方式。</a:t>
            </a:r>
            <a:r>
              <a:rPr lang="en-US" sz="2800" dirty="0">
                <a:latin typeface="华文楷体" pitchFamily="2" charset="-122"/>
                <a:ea typeface="华文楷体" pitchFamily="2" charset="-122"/>
              </a:rPr>
              <a:t> </a:t>
            </a:r>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aphicFrame>
        <p:nvGraphicFramePr>
          <p:cNvPr id="8" name="表格 7"/>
          <p:cNvGraphicFramePr>
            <a:graphicFrameLocks noGrp="1"/>
          </p:cNvGraphicFramePr>
          <p:nvPr>
            <p:extLst>
              <p:ext uri="{D42A27DB-BD31-4B8C-83A1-F6EECF244321}">
                <p14:modId xmlns:p14="http://schemas.microsoft.com/office/powerpoint/2010/main" val="833565427"/>
              </p:ext>
            </p:extLst>
          </p:nvPr>
        </p:nvGraphicFramePr>
        <p:xfrm>
          <a:off x="1808162" y="2737878"/>
          <a:ext cx="8853741" cy="3087672"/>
        </p:xfrm>
        <a:graphic>
          <a:graphicData uri="http://schemas.openxmlformats.org/drawingml/2006/table">
            <a:tbl>
              <a:tblPr firstRow="1" bandRow="1">
                <a:tableStyleId>{5C22544A-7EE6-4342-B048-85BDC9FD1C3A}</a:tableStyleId>
              </a:tblPr>
              <a:tblGrid>
                <a:gridCol w="1966400">
                  <a:extLst>
                    <a:ext uri="{9D8B030D-6E8A-4147-A177-3AD203B41FA5}">
                      <a16:colId xmlns:a16="http://schemas.microsoft.com/office/drawing/2014/main" val="20000"/>
                    </a:ext>
                  </a:extLst>
                </a:gridCol>
                <a:gridCol w="6887341">
                  <a:extLst>
                    <a:ext uri="{9D8B030D-6E8A-4147-A177-3AD203B41FA5}">
                      <a16:colId xmlns:a16="http://schemas.microsoft.com/office/drawing/2014/main" val="20001"/>
                    </a:ext>
                  </a:extLst>
                </a:gridCol>
              </a:tblGrid>
              <a:tr h="441096">
                <a:tc>
                  <a:txBody>
                    <a:bodyPr/>
                    <a:lstStyle/>
                    <a:p>
                      <a:r>
                        <a:rPr lang="en-US" sz="2000" b="1" kern="1200" dirty="0">
                          <a:solidFill>
                            <a:schemeClr val="lt1"/>
                          </a:solidFill>
                          <a:latin typeface="+mn-lt"/>
                          <a:ea typeface="+mn-ea"/>
                          <a:cs typeface="+mn-cs"/>
                        </a:rPr>
                        <a:t>content</a:t>
                      </a:r>
                      <a:r>
                        <a:rPr lang="zh-CN" altLang="en-US" sz="2000" b="1" kern="1200" dirty="0">
                          <a:solidFill>
                            <a:schemeClr val="lt1"/>
                          </a:solidFill>
                          <a:latin typeface="+mn-lt"/>
                          <a:ea typeface="+mn-ea"/>
                          <a:cs typeface="+mn-cs"/>
                        </a:rPr>
                        <a:t>值</a:t>
                      </a:r>
                      <a:endParaRPr lang="zh-CN" altLang="en-US" sz="2000" dirty="0"/>
                    </a:p>
                  </a:txBody>
                  <a:tcPr/>
                </a:tc>
                <a:tc>
                  <a:txBody>
                    <a:bodyPr/>
                    <a:lstStyle/>
                    <a:p>
                      <a:r>
                        <a:rPr lang="zh-CN" altLang="en-US" sz="2000" b="1" kern="1200" dirty="0">
                          <a:solidFill>
                            <a:schemeClr val="lt1"/>
                          </a:solidFill>
                          <a:latin typeface="+mn-lt"/>
                          <a:ea typeface="+mn-ea"/>
                          <a:cs typeface="+mn-cs"/>
                        </a:rPr>
                        <a:t>含义</a:t>
                      </a:r>
                      <a:endParaRPr lang="zh-CN" altLang="en-US" sz="2000" dirty="0"/>
                    </a:p>
                  </a:txBody>
                  <a:tcPr/>
                </a:tc>
                <a:extLst>
                  <a:ext uri="{0D108BD9-81ED-4DB2-BD59-A6C34878D82A}">
                    <a16:rowId xmlns:a16="http://schemas.microsoft.com/office/drawing/2014/main" val="10000"/>
                  </a:ext>
                </a:extLst>
              </a:tr>
              <a:tr h="441096">
                <a:tc>
                  <a:txBody>
                    <a:bodyPr/>
                    <a:lstStyle/>
                    <a:p>
                      <a:r>
                        <a:rPr lang="en-US" sz="2000" kern="1200" dirty="0">
                          <a:solidFill>
                            <a:schemeClr val="dk1"/>
                          </a:solidFill>
                          <a:latin typeface="+mn-lt"/>
                          <a:ea typeface="+mn-ea"/>
                          <a:cs typeface="+mn-cs"/>
                        </a:rPr>
                        <a:t>all</a:t>
                      </a:r>
                      <a:endParaRPr lang="zh-CN" altLang="en-US" sz="2000" dirty="0"/>
                    </a:p>
                  </a:txBody>
                  <a:tcPr/>
                </a:tc>
                <a:tc>
                  <a:txBody>
                    <a:bodyPr/>
                    <a:lstStyle/>
                    <a:p>
                      <a:r>
                        <a:rPr lang="zh-CN" altLang="en-US" sz="2000" kern="1200" dirty="0">
                          <a:solidFill>
                            <a:schemeClr val="dk1"/>
                          </a:solidFill>
                          <a:latin typeface="+mn-lt"/>
                          <a:ea typeface="+mn-ea"/>
                          <a:cs typeface="+mn-cs"/>
                        </a:rPr>
                        <a:t>网页将被检索，且网页上的链接可以被查询</a:t>
                      </a:r>
                      <a:endParaRPr lang="zh-CN" altLang="en-US" sz="2000" dirty="0"/>
                    </a:p>
                  </a:txBody>
                  <a:tcPr/>
                </a:tc>
                <a:extLst>
                  <a:ext uri="{0D108BD9-81ED-4DB2-BD59-A6C34878D82A}">
                    <a16:rowId xmlns:a16="http://schemas.microsoft.com/office/drawing/2014/main" val="10001"/>
                  </a:ext>
                </a:extLst>
              </a:tr>
              <a:tr h="441096">
                <a:tc>
                  <a:txBody>
                    <a:bodyPr/>
                    <a:lstStyle/>
                    <a:p>
                      <a:r>
                        <a:rPr lang="en-US" sz="2000" kern="1200" dirty="0">
                          <a:solidFill>
                            <a:schemeClr val="dk1"/>
                          </a:solidFill>
                          <a:latin typeface="+mn-lt"/>
                          <a:ea typeface="+mn-ea"/>
                          <a:cs typeface="+mn-cs"/>
                        </a:rPr>
                        <a:t>none</a:t>
                      </a:r>
                      <a:endParaRPr lang="zh-CN" altLang="en-US" sz="2000" dirty="0"/>
                    </a:p>
                  </a:txBody>
                  <a:tcPr/>
                </a:tc>
                <a:tc>
                  <a:txBody>
                    <a:bodyPr/>
                    <a:lstStyle/>
                    <a:p>
                      <a:r>
                        <a:rPr lang="zh-CN" altLang="en-US" sz="2000" kern="1200" dirty="0">
                          <a:solidFill>
                            <a:schemeClr val="dk1"/>
                          </a:solidFill>
                          <a:latin typeface="+mn-lt"/>
                          <a:ea typeface="+mn-ea"/>
                          <a:cs typeface="+mn-cs"/>
                        </a:rPr>
                        <a:t>网页将不被检索，且网页上的链接不可以被查询</a:t>
                      </a:r>
                      <a:endParaRPr lang="zh-CN" altLang="en-US" sz="2000" dirty="0"/>
                    </a:p>
                  </a:txBody>
                  <a:tcPr/>
                </a:tc>
                <a:extLst>
                  <a:ext uri="{0D108BD9-81ED-4DB2-BD59-A6C34878D82A}">
                    <a16:rowId xmlns:a16="http://schemas.microsoft.com/office/drawing/2014/main" val="10002"/>
                  </a:ext>
                </a:extLst>
              </a:tr>
              <a:tr h="441096">
                <a:tc>
                  <a:txBody>
                    <a:bodyPr/>
                    <a:lstStyle/>
                    <a:p>
                      <a:r>
                        <a:rPr lang="en-US" sz="2000" kern="1200" dirty="0">
                          <a:solidFill>
                            <a:schemeClr val="dk1"/>
                          </a:solidFill>
                          <a:latin typeface="+mn-lt"/>
                          <a:ea typeface="+mn-ea"/>
                          <a:cs typeface="+mn-cs"/>
                        </a:rPr>
                        <a:t>index</a:t>
                      </a:r>
                      <a:endParaRPr lang="zh-CN" altLang="en-US" sz="2000" dirty="0"/>
                    </a:p>
                  </a:txBody>
                  <a:tcPr/>
                </a:tc>
                <a:tc>
                  <a:txBody>
                    <a:bodyPr/>
                    <a:lstStyle/>
                    <a:p>
                      <a:r>
                        <a:rPr lang="zh-CN" altLang="en-US" sz="2000" kern="1200" dirty="0">
                          <a:solidFill>
                            <a:schemeClr val="dk1"/>
                          </a:solidFill>
                          <a:latin typeface="+mn-lt"/>
                          <a:ea typeface="+mn-ea"/>
                          <a:cs typeface="+mn-cs"/>
                        </a:rPr>
                        <a:t>网页将被检索</a:t>
                      </a:r>
                      <a:endParaRPr lang="zh-CN" altLang="en-US" sz="2000" dirty="0"/>
                    </a:p>
                  </a:txBody>
                  <a:tcPr/>
                </a:tc>
                <a:extLst>
                  <a:ext uri="{0D108BD9-81ED-4DB2-BD59-A6C34878D82A}">
                    <a16:rowId xmlns:a16="http://schemas.microsoft.com/office/drawing/2014/main" val="10003"/>
                  </a:ext>
                </a:extLst>
              </a:tr>
              <a:tr h="441096">
                <a:tc>
                  <a:txBody>
                    <a:bodyPr/>
                    <a:lstStyle/>
                    <a:p>
                      <a:r>
                        <a:rPr lang="en-US" sz="2000" kern="1200" dirty="0">
                          <a:solidFill>
                            <a:schemeClr val="dk1"/>
                          </a:solidFill>
                          <a:latin typeface="+mn-lt"/>
                          <a:ea typeface="+mn-ea"/>
                          <a:cs typeface="+mn-cs"/>
                        </a:rPr>
                        <a:t>follow</a:t>
                      </a:r>
                      <a:endParaRPr lang="zh-CN" altLang="en-US" sz="2000" dirty="0"/>
                    </a:p>
                  </a:txBody>
                  <a:tcPr/>
                </a:tc>
                <a:tc>
                  <a:txBody>
                    <a:bodyPr/>
                    <a:lstStyle/>
                    <a:p>
                      <a:r>
                        <a:rPr lang="zh-CN" altLang="en-US" sz="2000" kern="1200" dirty="0">
                          <a:solidFill>
                            <a:schemeClr val="dk1"/>
                          </a:solidFill>
                          <a:latin typeface="+mn-lt"/>
                          <a:ea typeface="+mn-ea"/>
                          <a:cs typeface="+mn-cs"/>
                        </a:rPr>
                        <a:t>网页上的链接可以被查询</a:t>
                      </a:r>
                      <a:endParaRPr lang="zh-CN" altLang="en-US" sz="2000" dirty="0"/>
                    </a:p>
                  </a:txBody>
                  <a:tcPr/>
                </a:tc>
                <a:extLst>
                  <a:ext uri="{0D108BD9-81ED-4DB2-BD59-A6C34878D82A}">
                    <a16:rowId xmlns:a16="http://schemas.microsoft.com/office/drawing/2014/main" val="10004"/>
                  </a:ext>
                </a:extLst>
              </a:tr>
              <a:tr h="441096">
                <a:tc>
                  <a:txBody>
                    <a:bodyPr/>
                    <a:lstStyle/>
                    <a:p>
                      <a:r>
                        <a:rPr lang="en-US" sz="2000" kern="1200" dirty="0" err="1">
                          <a:solidFill>
                            <a:schemeClr val="dk1"/>
                          </a:solidFill>
                          <a:latin typeface="+mn-lt"/>
                          <a:ea typeface="+mn-ea"/>
                          <a:cs typeface="+mn-cs"/>
                        </a:rPr>
                        <a:t>noindex</a:t>
                      </a:r>
                      <a:endParaRPr lang="zh-CN" altLang="en-US" sz="2000" dirty="0"/>
                    </a:p>
                  </a:txBody>
                  <a:tcPr/>
                </a:tc>
                <a:tc>
                  <a:txBody>
                    <a:bodyPr/>
                    <a:lstStyle/>
                    <a:p>
                      <a:r>
                        <a:rPr lang="zh-CN" altLang="en-US" sz="2000" kern="1200" dirty="0">
                          <a:solidFill>
                            <a:schemeClr val="dk1"/>
                          </a:solidFill>
                          <a:latin typeface="+mn-lt"/>
                          <a:ea typeface="+mn-ea"/>
                          <a:cs typeface="+mn-cs"/>
                        </a:rPr>
                        <a:t>网页将不被检索，但网页上的链接可以被查询</a:t>
                      </a:r>
                      <a:endParaRPr lang="zh-CN" altLang="en-US" sz="2000" dirty="0"/>
                    </a:p>
                  </a:txBody>
                  <a:tcPr/>
                </a:tc>
                <a:extLst>
                  <a:ext uri="{0D108BD9-81ED-4DB2-BD59-A6C34878D82A}">
                    <a16:rowId xmlns:a16="http://schemas.microsoft.com/office/drawing/2014/main" val="10005"/>
                  </a:ext>
                </a:extLst>
              </a:tr>
              <a:tr h="441096">
                <a:tc>
                  <a:txBody>
                    <a:bodyPr/>
                    <a:lstStyle/>
                    <a:p>
                      <a:r>
                        <a:rPr lang="en-US" sz="2000" kern="1200" dirty="0" err="1">
                          <a:solidFill>
                            <a:schemeClr val="dk1"/>
                          </a:solidFill>
                          <a:latin typeface="+mn-lt"/>
                          <a:ea typeface="+mn-ea"/>
                          <a:cs typeface="+mn-cs"/>
                        </a:rPr>
                        <a:t>nofollow</a:t>
                      </a:r>
                      <a:endParaRPr lang="zh-CN" altLang="en-US" sz="2000" dirty="0"/>
                    </a:p>
                  </a:txBody>
                  <a:tcPr/>
                </a:tc>
                <a:tc>
                  <a:txBody>
                    <a:bodyPr/>
                    <a:lstStyle/>
                    <a:p>
                      <a:r>
                        <a:rPr lang="zh-CN" altLang="en-US" sz="2000" kern="1200" dirty="0">
                          <a:solidFill>
                            <a:schemeClr val="dk1"/>
                          </a:solidFill>
                          <a:latin typeface="+mn-lt"/>
                          <a:ea typeface="+mn-ea"/>
                          <a:cs typeface="+mn-cs"/>
                        </a:rPr>
                        <a:t>网页将被检索，但网页上的链接不可以被查询</a:t>
                      </a:r>
                      <a:endParaRPr lang="zh-CN" altLang="en-US" sz="2000" dirty="0"/>
                    </a:p>
                  </a:txBody>
                  <a:tcPr/>
                </a:tc>
                <a:extLst>
                  <a:ext uri="{0D108BD9-81ED-4DB2-BD59-A6C34878D82A}">
                    <a16:rowId xmlns:a16="http://schemas.microsoft.com/office/drawing/2014/main" val="10006"/>
                  </a:ext>
                </a:extLst>
              </a:tr>
            </a:tbl>
          </a:graphicData>
        </a:graphic>
      </p:graphicFrame>
      <p:sp>
        <p:nvSpPr>
          <p:cNvPr id="9" name="TextBox 8"/>
          <p:cNvSpPr txBox="1"/>
          <p:nvPr/>
        </p:nvSpPr>
        <p:spPr>
          <a:xfrm>
            <a:off x="3820886" y="5992586"/>
            <a:ext cx="4261757" cy="646331"/>
          </a:xfrm>
          <a:prstGeom prst="rect">
            <a:avLst/>
          </a:prstGeom>
          <a:noFill/>
        </p:spPr>
        <p:txBody>
          <a:bodyPr wrap="square" rtlCol="0">
            <a:spAutoFit/>
          </a:bodyPr>
          <a:lstStyle/>
          <a:p>
            <a:r>
              <a:rPr lang="zh-CN" altLang="en-US" b="1" dirty="0">
                <a:latin typeface="华文楷体" pitchFamily="2" charset="-122"/>
                <a:ea typeface="华文楷体" pitchFamily="2" charset="-122"/>
              </a:rPr>
              <a:t>表</a:t>
            </a:r>
            <a:r>
              <a:rPr lang="en-US" b="1" dirty="0">
                <a:latin typeface="华文楷体" pitchFamily="2" charset="-122"/>
                <a:ea typeface="华文楷体" pitchFamily="2" charset="-122"/>
              </a:rPr>
              <a:t>2-2  content</a:t>
            </a:r>
            <a:r>
              <a:rPr lang="zh-CN" altLang="en-US" b="1" dirty="0">
                <a:latin typeface="华文楷体" pitchFamily="2" charset="-122"/>
                <a:ea typeface="华文楷体" pitchFamily="2" charset="-122"/>
              </a:rPr>
              <a:t>值与其对应的含义</a:t>
            </a:r>
            <a:endParaRPr lang="zh-CN" altLang="en-US" dirty="0">
              <a:latin typeface="华文楷体" pitchFamily="2" charset="-122"/>
              <a:ea typeface="华文楷体" pitchFamily="2" charset="-122"/>
            </a:endParaRPr>
          </a:p>
          <a:p>
            <a:endParaRPr lang="zh-CN" altLang="en-US" dirty="0"/>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800" dirty="0">
                <a:latin typeface="华文楷体" pitchFamily="2" charset="-122"/>
                <a:ea typeface="华文楷体" pitchFamily="2" charset="-122"/>
              </a:rPr>
              <a:t>http-equiv</a:t>
            </a:r>
            <a:r>
              <a:rPr lang="zh-CN" altLang="en-US" sz="2800" dirty="0">
                <a:latin typeface="华文楷体" pitchFamily="2" charset="-122"/>
                <a:ea typeface="华文楷体" pitchFamily="2" charset="-122"/>
              </a:rPr>
              <a:t>属性的语法格式是：</a:t>
            </a:r>
          </a:p>
          <a:p>
            <a:r>
              <a:rPr lang="en-US" sz="2800" dirty="0">
                <a:latin typeface="华文楷体" pitchFamily="2" charset="-122"/>
                <a:ea typeface="华文楷体" pitchFamily="2" charset="-122"/>
              </a:rPr>
              <a:t>&lt;Meta http-equiv=“</a:t>
            </a:r>
            <a:r>
              <a:rPr lang="zh-CN" altLang="en-US" sz="2800" dirty="0">
                <a:latin typeface="华文楷体" pitchFamily="2" charset="-122"/>
                <a:ea typeface="华文楷体" pitchFamily="2" charset="-122"/>
              </a:rPr>
              <a:t>参数</a:t>
            </a:r>
            <a:r>
              <a:rPr lang="en-US" sz="2800" dirty="0">
                <a:latin typeface="华文楷体" pitchFamily="2" charset="-122"/>
                <a:ea typeface="华文楷体" pitchFamily="2" charset="-122"/>
              </a:rPr>
              <a:t>” content=“</a:t>
            </a:r>
            <a:r>
              <a:rPr lang="zh-CN" altLang="en-US" sz="2800" dirty="0">
                <a:latin typeface="华文楷体" pitchFamily="2" charset="-122"/>
                <a:ea typeface="华文楷体" pitchFamily="2" charset="-122"/>
              </a:rPr>
              <a:t>参数值</a:t>
            </a:r>
            <a:r>
              <a:rPr lang="en-US" sz="2800" dirty="0">
                <a:latin typeface="华文楷体" pitchFamily="2" charset="-122"/>
                <a:ea typeface="华文楷体" pitchFamily="2" charset="-122"/>
              </a:rPr>
              <a:t>”&gt;</a:t>
            </a:r>
            <a:endParaRPr lang="zh-CN" altLang="en-US" sz="2800" dirty="0">
              <a:latin typeface="华文楷体" pitchFamily="2" charset="-122"/>
              <a:ea typeface="华文楷体" pitchFamily="2" charset="-122"/>
            </a:endParaRPr>
          </a:p>
          <a:p>
            <a:r>
              <a:rPr lang="zh-CN" altLang="en-US" sz="2800" dirty="0">
                <a:latin typeface="华文楷体" pitchFamily="2" charset="-122"/>
                <a:ea typeface="华文楷体" pitchFamily="2" charset="-122"/>
              </a:rPr>
              <a:t>其中，</a:t>
            </a:r>
            <a:r>
              <a:rPr lang="en-US" sz="2800" dirty="0">
                <a:latin typeface="华文楷体" pitchFamily="2" charset="-122"/>
                <a:ea typeface="华文楷体" pitchFamily="2" charset="-122"/>
              </a:rPr>
              <a:t>http-equiv</a:t>
            </a:r>
            <a:r>
              <a:rPr lang="zh-CN" altLang="en-US" sz="2800" dirty="0">
                <a:latin typeface="华文楷体" pitchFamily="2" charset="-122"/>
                <a:ea typeface="华文楷体" pitchFamily="2" charset="-122"/>
              </a:rPr>
              <a:t>属性有以下几种常用参数：</a:t>
            </a:r>
          </a:p>
          <a:p>
            <a:r>
              <a:rPr lang="en-US" sz="2800" dirty="0">
                <a:latin typeface="华文楷体" pitchFamily="2" charset="-122"/>
                <a:ea typeface="华文楷体" pitchFamily="2" charset="-122"/>
              </a:rPr>
              <a:t>(1) content-type(</a:t>
            </a:r>
            <a:r>
              <a:rPr lang="zh-CN" altLang="en-US" sz="2800" dirty="0">
                <a:latin typeface="华文楷体" pitchFamily="2" charset="-122"/>
                <a:ea typeface="华文楷体" pitchFamily="2" charset="-122"/>
              </a:rPr>
              <a:t>显示字符集的设定</a:t>
            </a:r>
            <a:r>
              <a:rPr lang="en-US" sz="2800"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(2) expires(</a:t>
            </a:r>
            <a:r>
              <a:rPr lang="zh-CN" altLang="en-US" sz="2800" dirty="0">
                <a:latin typeface="华文楷体" pitchFamily="2" charset="-122"/>
                <a:ea typeface="华文楷体" pitchFamily="2" charset="-122"/>
              </a:rPr>
              <a:t>期限</a:t>
            </a:r>
            <a:r>
              <a:rPr lang="en-US" sz="2800"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(3) refresh(</a:t>
            </a:r>
            <a:r>
              <a:rPr lang="zh-CN" altLang="en-US" sz="2800" dirty="0">
                <a:latin typeface="华文楷体" pitchFamily="2" charset="-122"/>
                <a:ea typeface="华文楷体" pitchFamily="2" charset="-122"/>
              </a:rPr>
              <a:t>刷新</a:t>
            </a:r>
            <a:r>
              <a:rPr lang="en-US" sz="2800"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(4) set-cookie(cookie</a:t>
            </a:r>
            <a:r>
              <a:rPr lang="zh-CN" altLang="en-US" sz="2800" dirty="0">
                <a:latin typeface="华文楷体" pitchFamily="2" charset="-122"/>
                <a:ea typeface="华文楷体" pitchFamily="2" charset="-122"/>
              </a:rPr>
              <a:t>设定</a:t>
            </a:r>
            <a:r>
              <a:rPr lang="en-US" sz="2800"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(5)</a:t>
            </a:r>
            <a:r>
              <a:rPr lang="en-US" sz="2800" dirty="0" err="1">
                <a:latin typeface="华文楷体" pitchFamily="2" charset="-122"/>
                <a:ea typeface="华文楷体" pitchFamily="2" charset="-122"/>
              </a:rPr>
              <a:t>Pragma</a:t>
            </a:r>
            <a:r>
              <a:rPr lang="en-US" sz="2800" dirty="0">
                <a:latin typeface="华文楷体" pitchFamily="2" charset="-122"/>
                <a:ea typeface="华文楷体" pitchFamily="2" charset="-122"/>
              </a:rPr>
              <a:t>(Cache</a:t>
            </a:r>
            <a:r>
              <a:rPr lang="zh-CN" altLang="en-US" sz="2800" dirty="0">
                <a:latin typeface="华文楷体" pitchFamily="2" charset="-122"/>
                <a:ea typeface="华文楷体" pitchFamily="2" charset="-122"/>
              </a:rPr>
              <a:t>模式</a:t>
            </a:r>
            <a:r>
              <a:rPr lang="en-US" sz="2800" dirty="0">
                <a:latin typeface="华文楷体" pitchFamily="2" charset="-122"/>
                <a:ea typeface="华文楷体" pitchFamily="2" charset="-122"/>
              </a:rPr>
              <a:t>)</a:t>
            </a:r>
          </a:p>
          <a:p>
            <a:r>
              <a:rPr lang="en-US" sz="2800" dirty="0">
                <a:latin typeface="华文楷体" pitchFamily="2" charset="-122"/>
                <a:ea typeface="华文楷体" pitchFamily="2" charset="-122"/>
              </a:rPr>
              <a:t>(6)X-UA-Compatible( IE</a:t>
            </a:r>
            <a:r>
              <a:rPr lang="zh-CN" altLang="en-US" sz="2800" dirty="0">
                <a:latin typeface="华文楷体" pitchFamily="2" charset="-122"/>
                <a:ea typeface="华文楷体" pitchFamily="2" charset="-122"/>
              </a:rPr>
              <a:t>浏览器兼容模式</a:t>
            </a:r>
            <a:r>
              <a:rPr lang="en-US" sz="2800"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78476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2.1.1 HTML</a:t>
            </a:r>
            <a:r>
              <a:rPr lang="zh-CN" altLang="zh-CN" b="1" dirty="0"/>
              <a:t>诞生</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6" y="1004888"/>
            <a:ext cx="8705396" cy="259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fontAlgn="auto" hangingPunct="1">
              <a:lnSpc>
                <a:spcPct val="90000"/>
              </a:lnSpc>
              <a:spcBef>
                <a:spcPts val="375"/>
              </a:spcBef>
              <a:spcAft>
                <a:spcPts val="0"/>
              </a:spcAft>
              <a:defRPr/>
            </a:pPr>
            <a:r>
              <a:rPr lang="en-US" altLang="en-US" sz="2400" dirty="0">
                <a:latin typeface="华文楷体" panose="02010600040101010101" pitchFamily="2" charset="-122"/>
                <a:ea typeface="华文楷体" panose="02010600040101010101" pitchFamily="2" charset="-122"/>
              </a:rPr>
              <a:t>     </a:t>
            </a:r>
          </a:p>
          <a:p>
            <a:pPr eaLnBrk="1" fontAlgn="auto" hangingPunct="1">
              <a:lnSpc>
                <a:spcPct val="90000"/>
              </a:lnSpc>
              <a:spcBef>
                <a:spcPts val="375"/>
              </a:spcBef>
              <a:spcAft>
                <a:spcPts val="0"/>
              </a:spcAft>
              <a:defRPr/>
            </a:pPr>
            <a:r>
              <a:rPr lang="zh-CN" altLang="en-US" sz="2400" dirty="0">
                <a:latin typeface="华文楷体" panose="02010600040101010101" pitchFamily="2" charset="-122"/>
                <a:ea typeface="华文楷体" panose="02010600040101010101" pitchFamily="2" charset="-122"/>
              </a:rPr>
              <a:t>       </a:t>
            </a:r>
            <a:r>
              <a:rPr lang="en-US" altLang="en-US" sz="2400" dirty="0">
                <a:latin typeface="华文楷体" panose="02010600040101010101" pitchFamily="2" charset="-122"/>
                <a:ea typeface="华文楷体" panose="02010600040101010101" pitchFamily="2" charset="-122"/>
              </a:rPr>
              <a:t>HTML</a:t>
            </a:r>
            <a:r>
              <a:rPr lang="zh-CN" altLang="en-US" sz="2400" dirty="0">
                <a:latin typeface="华文楷体" panose="02010600040101010101" pitchFamily="2" charset="-122"/>
                <a:ea typeface="华文楷体" panose="02010600040101010101" pitchFamily="2" charset="-122"/>
              </a:rPr>
              <a:t>作为定义万维网的基本规则之一，最初由</a:t>
            </a:r>
            <a:r>
              <a:rPr lang="en-US" altLang="en-US" sz="2400" dirty="0">
                <a:latin typeface="华文楷体" panose="02010600040101010101" pitchFamily="2" charset="-122"/>
                <a:ea typeface="华文楷体" panose="02010600040101010101" pitchFamily="2" charset="-122"/>
              </a:rPr>
              <a:t>Tim Berners-Lee</a:t>
            </a:r>
            <a:r>
              <a:rPr lang="zh-CN" altLang="en-US" sz="2400" dirty="0">
                <a:latin typeface="华文楷体" panose="02010600040101010101" pitchFamily="2" charset="-122"/>
                <a:ea typeface="华文楷体" panose="02010600040101010101" pitchFamily="2" charset="-122"/>
              </a:rPr>
              <a:t>于</a:t>
            </a:r>
            <a:r>
              <a:rPr lang="en-US" altLang="zh-CN" sz="2400" dirty="0">
                <a:latin typeface="华文楷体" panose="02010600040101010101" pitchFamily="2" charset="-122"/>
                <a:ea typeface="华文楷体" panose="02010600040101010101" pitchFamily="2" charset="-122"/>
              </a:rPr>
              <a:t>1989</a:t>
            </a:r>
            <a:r>
              <a:rPr lang="zh-CN" altLang="en-US" sz="2400" dirty="0">
                <a:latin typeface="华文楷体" panose="02010600040101010101" pitchFamily="2" charset="-122"/>
                <a:ea typeface="华文楷体" panose="02010600040101010101" pitchFamily="2" charset="-122"/>
              </a:rPr>
              <a:t>年在</a:t>
            </a:r>
            <a:r>
              <a:rPr lang="en-US" altLang="en-US" sz="2400" dirty="0" err="1">
                <a:latin typeface="华文楷体" panose="02010600040101010101" pitchFamily="2" charset="-122"/>
                <a:ea typeface="华文楷体" panose="02010600040101010101" pitchFamily="2" charset="-122"/>
              </a:rPr>
              <a:t>CERN（Conseil</a:t>
            </a:r>
            <a:r>
              <a:rPr lang="en-US" altLang="en-US" sz="2400" dirty="0">
                <a:latin typeface="华文楷体" panose="02010600040101010101" pitchFamily="2" charset="-122"/>
                <a:ea typeface="华文楷体" panose="02010600040101010101" pitchFamily="2" charset="-122"/>
              </a:rPr>
              <a:t> </a:t>
            </a:r>
            <a:r>
              <a:rPr lang="en-US" altLang="en-US" sz="2400" dirty="0" err="1">
                <a:latin typeface="华文楷体" panose="02010600040101010101" pitchFamily="2" charset="-122"/>
                <a:ea typeface="华文楷体" panose="02010600040101010101" pitchFamily="2" charset="-122"/>
              </a:rPr>
              <a:t>Europeen</a:t>
            </a:r>
            <a:r>
              <a:rPr lang="en-US" altLang="en-US" sz="2400" dirty="0">
                <a:latin typeface="华文楷体" panose="02010600040101010101" pitchFamily="2" charset="-122"/>
                <a:ea typeface="华文楷体" panose="02010600040101010101" pitchFamily="2" charset="-122"/>
              </a:rPr>
              <a:t> pour la </a:t>
            </a:r>
            <a:r>
              <a:rPr lang="en-US" altLang="en-US" sz="2400" dirty="0" err="1">
                <a:latin typeface="华文楷体" panose="02010600040101010101" pitchFamily="2" charset="-122"/>
                <a:ea typeface="华文楷体" panose="02010600040101010101" pitchFamily="2" charset="-122"/>
              </a:rPr>
              <a:t>Recherche</a:t>
            </a:r>
            <a:r>
              <a:rPr lang="en-US" altLang="en-US" sz="2400" dirty="0">
                <a:latin typeface="华文楷体" panose="02010600040101010101" pitchFamily="2" charset="-122"/>
                <a:ea typeface="华文楷体" panose="02010600040101010101" pitchFamily="2" charset="-122"/>
              </a:rPr>
              <a:t> </a:t>
            </a:r>
            <a:r>
              <a:rPr lang="en-US" altLang="en-US" sz="2400" dirty="0" err="1">
                <a:latin typeface="华文楷体" panose="02010600040101010101" pitchFamily="2" charset="-122"/>
                <a:ea typeface="华文楷体" panose="02010600040101010101" pitchFamily="2" charset="-122"/>
              </a:rPr>
              <a:t>Nucleaire</a:t>
            </a:r>
            <a:r>
              <a:rPr lang="en-US" altLang="en-US"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研制出来。</a:t>
            </a:r>
            <a:endParaRPr lang="en-US" altLang="zh-CN" sz="2400" dirty="0">
              <a:latin typeface="华文楷体" panose="02010600040101010101" pitchFamily="2" charset="-122"/>
              <a:ea typeface="华文楷体" panose="02010600040101010101" pitchFamily="2" charset="-122"/>
            </a:endParaRPr>
          </a:p>
          <a:p>
            <a:pPr eaLnBrk="1" fontAlgn="auto" hangingPunct="1">
              <a:lnSpc>
                <a:spcPct val="90000"/>
              </a:lnSpc>
              <a:spcBef>
                <a:spcPts val="375"/>
              </a:spcBef>
              <a:spcAft>
                <a:spcPts val="0"/>
              </a:spcAft>
              <a:defRPr/>
            </a:pPr>
            <a:r>
              <a:rPr lang="zh-CN" altLang="en-US" sz="2400" dirty="0">
                <a:latin typeface="华文楷体" panose="02010600040101010101" pitchFamily="2" charset="-122"/>
                <a:ea typeface="华文楷体" panose="02010600040101010101" pitchFamily="2" charset="-122"/>
              </a:rPr>
              <a:t>     </a:t>
            </a:r>
            <a:r>
              <a:rPr lang="en-US" altLang="en-US" sz="2400" dirty="0">
                <a:latin typeface="华文楷体" panose="02010600040101010101" pitchFamily="2" charset="-122"/>
                <a:ea typeface="华文楷体" panose="02010600040101010101" pitchFamily="2" charset="-122"/>
              </a:rPr>
              <a:t>HTML</a:t>
            </a:r>
            <a:r>
              <a:rPr lang="zh-CN" altLang="en-US" sz="2400" dirty="0">
                <a:latin typeface="华文楷体" panose="02010600040101010101" pitchFamily="2" charset="-122"/>
                <a:ea typeface="华文楷体" panose="02010600040101010101" pitchFamily="2" charset="-122"/>
              </a:rPr>
              <a:t>的设计初衷：</a:t>
            </a:r>
            <a:r>
              <a:rPr lang="en-US" altLang="en-US" sz="2400" dirty="0">
                <a:latin typeface="华文楷体" panose="02010600040101010101" pitchFamily="2" charset="-122"/>
                <a:ea typeface="华文楷体" panose="02010600040101010101" pitchFamily="2" charset="-122"/>
              </a:rPr>
              <a:t>HTML</a:t>
            </a:r>
            <a:r>
              <a:rPr lang="zh-CN" altLang="en-US" sz="2400" dirty="0">
                <a:latin typeface="华文楷体" panose="02010600040101010101" pitchFamily="2" charset="-122"/>
                <a:ea typeface="华文楷体" panose="02010600040101010101" pitchFamily="2" charset="-122"/>
              </a:rPr>
              <a:t>格式将允许科学家们透明地共享网络上的信息，即使这些科学家使用的计算机差别很大。</a:t>
            </a:r>
            <a:endParaRPr lang="en-US" altLang="en-US" sz="2400" dirty="0">
              <a:latin typeface="华文楷体" panose="02010600040101010101" pitchFamily="2" charset="-122"/>
              <a:ea typeface="华文楷体" panose="02010600040101010101" pitchFamily="2" charset="-122"/>
            </a:endParaRPr>
          </a:p>
          <a:p>
            <a:pPr eaLnBrk="1" fontAlgn="auto" hangingPunct="1">
              <a:lnSpc>
                <a:spcPct val="90000"/>
              </a:lnSpc>
              <a:spcBef>
                <a:spcPts val="375"/>
              </a:spcBef>
              <a:spcAft>
                <a:spcPts val="0"/>
              </a:spcAft>
              <a:defRPr/>
            </a:pPr>
            <a:r>
              <a:rPr lang="zh-CN" altLang="en-US" sz="2400" dirty="0">
                <a:latin typeface="华文楷体" panose="02010600040101010101" pitchFamily="2" charset="-122"/>
                <a:ea typeface="华文楷体" panose="02010600040101010101" pitchFamily="2" charset="-122"/>
              </a:rPr>
              <a:t> </a:t>
            </a:r>
            <a:endParaRPr lang="zh-CN" altLang="en-US" sz="3200"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6391"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 name="矩形 3"/>
          <p:cNvSpPr/>
          <p:nvPr/>
        </p:nvSpPr>
        <p:spPr>
          <a:xfrm>
            <a:off x="2142744" y="3470023"/>
            <a:ext cx="8253984" cy="1938992"/>
          </a:xfrm>
          <a:prstGeom prst="rect">
            <a:avLst/>
          </a:prstGeom>
        </p:spPr>
        <p:txBody>
          <a:bodyPr wrap="square">
            <a:spAutoFit/>
          </a:bodyPr>
          <a:lstStyle/>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(1)</a:t>
            </a:r>
            <a:r>
              <a:rPr lang="zh-CN" altLang="zh-CN" sz="2000" kern="100" dirty="0">
                <a:latin typeface="Times New Roman" panose="02020603050405020304" pitchFamily="18" charset="0"/>
                <a:cs typeface="Times New Roman" panose="02020603050405020304" pitchFamily="18" charset="0"/>
              </a:rPr>
              <a:t>独立于平台，即独立于计算机硬件和操作系统。</a:t>
            </a:r>
            <a:endParaRPr lang="en-US" altLang="zh-CN" sz="2000" kern="100" dirty="0">
              <a:latin typeface="Times New Roman" panose="02020603050405020304" pitchFamily="18" charset="0"/>
              <a:cs typeface="Times New Roman" panose="02020603050405020304" pitchFamily="18" charset="0"/>
            </a:endParaRPr>
          </a:p>
          <a:p>
            <a:pPr indent="266700" algn="just">
              <a:spcAft>
                <a:spcPts val="0"/>
              </a:spcAft>
            </a:pP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(2)</a:t>
            </a:r>
            <a:r>
              <a:rPr lang="zh-CN" altLang="zh-CN" sz="2000" kern="100" dirty="0">
                <a:latin typeface="Times New Roman" panose="02020603050405020304" pitchFamily="18" charset="0"/>
                <a:cs typeface="Times New Roman" panose="02020603050405020304" pitchFamily="18" charset="0"/>
              </a:rPr>
              <a:t>超文本。允许用户在不同计算机中的文档之间及文档内部漫游</a:t>
            </a:r>
            <a:endParaRPr lang="en-US" altLang="zh-CN" sz="2000" kern="100" dirty="0">
              <a:latin typeface="Times New Roman" panose="02020603050405020304" pitchFamily="18" charset="0"/>
              <a:cs typeface="Times New Roman" panose="02020603050405020304" pitchFamily="18" charset="0"/>
            </a:endParaRPr>
          </a:p>
          <a:p>
            <a:pPr indent="266700" algn="just">
              <a:spcAft>
                <a:spcPts val="0"/>
              </a:spcAft>
            </a:pPr>
            <a:endParaRPr lang="en-US" altLang="zh-CN" sz="2000"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(3</a:t>
            </a:r>
            <a:r>
              <a:rPr lang="zh-CN" altLang="zh-CN" sz="2000" kern="100" dirty="0">
                <a:latin typeface="Times New Roman" panose="02020603050405020304" pitchFamily="18" charset="0"/>
                <a:cs typeface="Times New Roman" panose="02020603050405020304" pitchFamily="18" charset="0"/>
              </a:rPr>
              <a:t>）结构化文档。该特性将允许某些高级应用，如</a:t>
            </a:r>
            <a:r>
              <a:rPr lang="en-US" altLang="zh-CN" sz="2000" kern="100" dirty="0">
                <a:latin typeface="Times New Roman" panose="02020603050405020304" pitchFamily="18" charset="0"/>
                <a:cs typeface="Times New Roman" panose="02020603050405020304" pitchFamily="18" charset="0"/>
              </a:rPr>
              <a:t>HTML</a:t>
            </a:r>
            <a:r>
              <a:rPr lang="zh-CN" altLang="zh-CN" sz="2000" kern="100" dirty="0">
                <a:latin typeface="Times New Roman" panose="02020603050405020304" pitchFamily="18" charset="0"/>
                <a:cs typeface="Times New Roman" panose="02020603050405020304" pitchFamily="18" charset="0"/>
              </a:rPr>
              <a:t>文档和其他格式文档间互相转换以及搜索文本数据库。</a:t>
            </a:r>
            <a:r>
              <a:rPr lang="zh-CN" altLang="zh-CN" sz="2000" kern="100" dirty="0">
                <a:ea typeface="Times New Roman" panose="02020603050405020304" pitchFamily="18" charset="0"/>
                <a:cs typeface="Times New Roman" panose="02020603050405020304" pitchFamily="18" charset="0"/>
              </a:rPr>
              <a:t> </a:t>
            </a:r>
            <a:endParaRPr lang="zh-CN" altLang="zh-CN" sz="2000" kern="100" dirty="0">
              <a:cs typeface="Times New Roman" panose="02020603050405020304" pitchFamily="18" charset="0"/>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824024" y="839788"/>
            <a:ext cx="10664715"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800" dirty="0"/>
              <a:t>(1) content-type</a:t>
            </a:r>
            <a:r>
              <a:rPr lang="zh-CN" altLang="zh-CN" sz="2800" dirty="0"/>
              <a:t>（显示字符集的设定）</a:t>
            </a:r>
          </a:p>
          <a:p>
            <a:r>
              <a:rPr lang="en-US" altLang="zh-CN" sz="2400" dirty="0"/>
              <a:t>    content-type</a:t>
            </a:r>
            <a:r>
              <a:rPr lang="zh-CN" altLang="zh-CN" sz="2400" dirty="0"/>
              <a:t>用于设置网页所使用的字符集，常见的字符集有：</a:t>
            </a:r>
            <a:r>
              <a:rPr lang="en-US" altLang="zh-CN" sz="2400" dirty="0"/>
              <a:t>ASCII , ANSI, gb2312</a:t>
            </a:r>
            <a:r>
              <a:rPr lang="zh-CN" altLang="zh-CN" sz="2400" dirty="0"/>
              <a:t>，</a:t>
            </a:r>
            <a:r>
              <a:rPr lang="en-US" altLang="zh-CN" sz="2400" dirty="0"/>
              <a:t>big5</a:t>
            </a:r>
            <a:r>
              <a:rPr lang="zh-CN" altLang="zh-CN" sz="2400" dirty="0"/>
              <a:t>，</a:t>
            </a:r>
            <a:r>
              <a:rPr lang="en-US" altLang="zh-CN" sz="2400" dirty="0"/>
              <a:t>GBK</a:t>
            </a:r>
            <a:r>
              <a:rPr lang="zh-CN" altLang="zh-CN" sz="2400" dirty="0"/>
              <a:t>，</a:t>
            </a:r>
            <a:r>
              <a:rPr lang="en-US" altLang="zh-CN" sz="2400" dirty="0"/>
              <a:t>GB18030</a:t>
            </a:r>
            <a:r>
              <a:rPr lang="zh-CN" altLang="zh-CN" sz="2400" dirty="0"/>
              <a:t>，</a:t>
            </a:r>
            <a:r>
              <a:rPr lang="en-US" altLang="zh-CN" sz="2400" dirty="0"/>
              <a:t>utf-8</a:t>
            </a:r>
            <a:r>
              <a:rPr lang="zh-CN" altLang="zh-CN" sz="2400" dirty="0"/>
              <a:t>等。</a:t>
            </a:r>
            <a:endParaRPr lang="en-US" altLang="zh-CN" sz="2400" dirty="0"/>
          </a:p>
          <a:p>
            <a:r>
              <a:rPr lang="zh-CN" altLang="zh-CN" sz="2400" dirty="0"/>
              <a:t>【</a:t>
            </a:r>
            <a:r>
              <a:rPr lang="zh-CN" altLang="zh-CN" sz="2400" b="1" dirty="0"/>
              <a:t>例</a:t>
            </a:r>
            <a:r>
              <a:rPr lang="en-US" altLang="zh-CN" sz="2400" b="1" dirty="0"/>
              <a:t>2.10</a:t>
            </a:r>
            <a:r>
              <a:rPr lang="zh-CN" altLang="zh-CN" sz="2400" dirty="0"/>
              <a:t>】</a:t>
            </a:r>
          </a:p>
          <a:p>
            <a:r>
              <a:rPr lang="en-US" altLang="zh-CN" sz="2400" dirty="0"/>
              <a:t>&lt;meta http-</a:t>
            </a:r>
            <a:r>
              <a:rPr lang="en-US" altLang="zh-CN" sz="2400" dirty="0" err="1"/>
              <a:t>equiv</a:t>
            </a:r>
            <a:r>
              <a:rPr lang="en-US" altLang="zh-CN" sz="2400" dirty="0"/>
              <a:t>="content-type" content="text/html; charset=utf-8" /&gt;</a:t>
            </a:r>
            <a:endParaRPr lang="zh-CN" altLang="zh-CN" sz="2400" dirty="0"/>
          </a:p>
          <a:p>
            <a:endParaRPr lang="en-US" altLang="zh-CN" sz="2400" dirty="0"/>
          </a:p>
          <a:p>
            <a:endParaRPr lang="zh-CN" altLang="zh-CN" sz="2400" dirty="0"/>
          </a:p>
          <a:p>
            <a:endParaRPr lang="zh-CN" altLang="zh-CN" sz="2400" dirty="0"/>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87325" y="1192306"/>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824024" y="3351606"/>
            <a:ext cx="9783016" cy="707886"/>
          </a:xfrm>
          <a:prstGeom prst="rect">
            <a:avLst/>
          </a:prstGeom>
        </p:spPr>
        <p:txBody>
          <a:bodyPr wrap="square">
            <a:spAutoFit/>
          </a:bodyPr>
          <a:lstStyle/>
          <a:p>
            <a:r>
              <a:rPr lang="en-US" altLang="zh-CN" sz="2000" b="1" dirty="0"/>
              <a:t>   ASCII</a:t>
            </a:r>
            <a:r>
              <a:rPr lang="zh-CN" altLang="zh-CN" sz="2000" b="1" dirty="0"/>
              <a:t>，是一个用</a:t>
            </a:r>
            <a:r>
              <a:rPr lang="en-US" altLang="zh-CN" sz="2000" b="1" dirty="0"/>
              <a:t>8</a:t>
            </a:r>
            <a:r>
              <a:rPr lang="zh-CN" altLang="zh-CN" sz="2000" b="1" dirty="0"/>
              <a:t>位的字节表示空格、标点符号、数字、大小写字母或者控制字符的，其中最高位为</a:t>
            </a:r>
            <a:r>
              <a:rPr lang="en-US" altLang="zh-CN" sz="2000" b="1" dirty="0"/>
              <a:t> "0"</a:t>
            </a:r>
            <a:r>
              <a:rPr lang="zh-CN" altLang="zh-CN" sz="2000" b="1" dirty="0"/>
              <a:t>，其他位可以自由组合成</a:t>
            </a:r>
            <a:r>
              <a:rPr lang="en-US" altLang="zh-CN" sz="2000" b="1" dirty="0"/>
              <a:t> 128 </a:t>
            </a:r>
            <a:r>
              <a:rPr lang="zh-CN" altLang="zh-CN" sz="2000" b="1" dirty="0"/>
              <a:t>个字符。</a:t>
            </a:r>
          </a:p>
        </p:txBody>
      </p:sp>
      <p:sp>
        <p:nvSpPr>
          <p:cNvPr id="7" name="矩形 6"/>
          <p:cNvSpPr/>
          <p:nvPr/>
        </p:nvSpPr>
        <p:spPr>
          <a:xfrm>
            <a:off x="987751" y="4823679"/>
            <a:ext cx="11204249" cy="707886"/>
          </a:xfrm>
          <a:prstGeom prst="rect">
            <a:avLst/>
          </a:prstGeom>
        </p:spPr>
        <p:txBody>
          <a:bodyPr wrap="square">
            <a:spAutoFit/>
          </a:bodyPr>
          <a:lstStyle/>
          <a:p>
            <a:r>
              <a:rPr lang="en-US" altLang="zh-CN" sz="2000" b="1" dirty="0"/>
              <a:t>ANSI </a:t>
            </a:r>
            <a:r>
              <a:rPr lang="zh-CN" altLang="zh-CN" sz="2000" b="1" dirty="0"/>
              <a:t>是美国的国家标准协会制定的编码，在</a:t>
            </a:r>
            <a:r>
              <a:rPr lang="en-US" altLang="zh-CN" sz="2000" b="1" dirty="0"/>
              <a:t>ASCII </a:t>
            </a:r>
            <a:r>
              <a:rPr lang="zh-CN" altLang="zh-CN" sz="2000" b="1" dirty="0"/>
              <a:t>的标准上扩展而来，</a:t>
            </a:r>
            <a:endParaRPr lang="en-US" altLang="zh-CN" sz="2000" b="1" dirty="0"/>
          </a:p>
          <a:p>
            <a:r>
              <a:rPr lang="zh-CN" altLang="zh-CN" sz="2000" b="1" dirty="0"/>
              <a:t>但</a:t>
            </a:r>
            <a:r>
              <a:rPr lang="en-US" altLang="zh-CN" sz="2000" b="1" dirty="0"/>
              <a:t>ANSI</a:t>
            </a:r>
            <a:r>
              <a:rPr lang="zh-CN" altLang="zh-CN" sz="2000" b="1" dirty="0"/>
              <a:t>的编码是双字节</a:t>
            </a:r>
            <a:r>
              <a:rPr lang="en-US" altLang="zh-CN" sz="2000" b="1" dirty="0"/>
              <a:t> 16 </a:t>
            </a:r>
            <a:r>
              <a:rPr lang="zh-CN" altLang="zh-CN" sz="2000" b="1" dirty="0"/>
              <a:t>位的编码。</a:t>
            </a:r>
            <a:endParaRPr lang="zh-CN" altLang="en-US" sz="2000" b="1" dirty="0"/>
          </a:p>
        </p:txBody>
      </p:sp>
    </p:spTree>
    <p:extLst>
      <p:ext uri="{BB962C8B-B14F-4D97-AF65-F5344CB8AC3E}">
        <p14:creationId xmlns:p14="http://schemas.microsoft.com/office/powerpoint/2010/main" val="308599917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4" name="组合 18"/>
          <p:cNvGrpSpPr>
            <a:grpSpLocks/>
          </p:cNvGrpSpPr>
          <p:nvPr/>
        </p:nvGrpSpPr>
        <p:grpSpPr bwMode="auto">
          <a:xfrm>
            <a:off x="187325" y="1192306"/>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 name="矩形 7"/>
          <p:cNvSpPr/>
          <p:nvPr/>
        </p:nvSpPr>
        <p:spPr>
          <a:xfrm>
            <a:off x="548480" y="2701625"/>
            <a:ext cx="11568906" cy="830997"/>
          </a:xfrm>
          <a:prstGeom prst="rect">
            <a:avLst/>
          </a:prstGeom>
        </p:spPr>
        <p:txBody>
          <a:bodyPr wrap="square">
            <a:spAutoFit/>
          </a:bodyPr>
          <a:lstStyle/>
          <a:p>
            <a:r>
              <a:rPr lang="en-US" altLang="zh-CN" sz="2400" b="1" dirty="0"/>
              <a:t>GB2312</a:t>
            </a:r>
            <a:r>
              <a:rPr lang="zh-CN" altLang="zh-CN" sz="2400" b="1" dirty="0"/>
              <a:t>是对</a:t>
            </a:r>
            <a:r>
              <a:rPr lang="en-US" altLang="zh-CN" sz="2400" b="1" dirty="0"/>
              <a:t> ANSI </a:t>
            </a:r>
            <a:r>
              <a:rPr lang="zh-CN" altLang="zh-CN" sz="2400" b="1" dirty="0"/>
              <a:t>的简体中文扩展。</a:t>
            </a:r>
            <a:r>
              <a:rPr lang="en-US" altLang="zh-CN" sz="2400" b="1" dirty="0"/>
              <a:t>GB2312 </a:t>
            </a:r>
            <a:r>
              <a:rPr lang="zh-CN" altLang="zh-CN" sz="2400" b="1" dirty="0"/>
              <a:t>的原型是一种区位码，这种编码把常见的汉字分区，每个汉字有对应的区号和位号</a:t>
            </a:r>
            <a:endParaRPr lang="zh-CN" altLang="en-US" sz="2400" b="1" dirty="0"/>
          </a:p>
        </p:txBody>
      </p:sp>
      <p:sp>
        <p:nvSpPr>
          <p:cNvPr id="9" name="矩形 8"/>
          <p:cNvSpPr/>
          <p:nvPr/>
        </p:nvSpPr>
        <p:spPr>
          <a:xfrm>
            <a:off x="676953" y="3931732"/>
            <a:ext cx="11311960" cy="830997"/>
          </a:xfrm>
          <a:prstGeom prst="rect">
            <a:avLst/>
          </a:prstGeom>
        </p:spPr>
        <p:txBody>
          <a:bodyPr wrap="square">
            <a:spAutoFit/>
          </a:bodyPr>
          <a:lstStyle/>
          <a:p>
            <a:r>
              <a:rPr lang="zh-CN" altLang="zh-CN" sz="2400" b="1" dirty="0"/>
              <a:t>大五码（</a:t>
            </a:r>
            <a:r>
              <a:rPr lang="en-US" altLang="zh-CN" sz="2400" b="1" dirty="0"/>
              <a:t>Big5</a:t>
            </a:r>
            <a:r>
              <a:rPr lang="zh-CN" altLang="zh-CN" sz="2400" b="1" dirty="0"/>
              <a:t>），又称为大五码或者五大码，是通行于台湾、香港地区的一个繁体字编码方案。</a:t>
            </a:r>
            <a:endParaRPr lang="zh-CN" altLang="en-US" sz="2400" b="1" dirty="0"/>
          </a:p>
        </p:txBody>
      </p:sp>
      <p:sp>
        <p:nvSpPr>
          <p:cNvPr id="10" name="矩形 9"/>
          <p:cNvSpPr/>
          <p:nvPr/>
        </p:nvSpPr>
        <p:spPr>
          <a:xfrm>
            <a:off x="676953" y="5161839"/>
            <a:ext cx="10865644" cy="830997"/>
          </a:xfrm>
          <a:prstGeom prst="rect">
            <a:avLst/>
          </a:prstGeom>
        </p:spPr>
        <p:txBody>
          <a:bodyPr wrap="square">
            <a:spAutoFit/>
          </a:bodyPr>
          <a:lstStyle/>
          <a:p>
            <a:r>
              <a:rPr lang="en-US" altLang="zh-CN" sz="2400" b="1" dirty="0"/>
              <a:t>UTF-8 </a:t>
            </a:r>
            <a:r>
              <a:rPr lang="zh-CN" altLang="zh-CN" sz="2400" b="1" dirty="0"/>
              <a:t>是一次传输</a:t>
            </a:r>
            <a:r>
              <a:rPr lang="en-US" altLang="zh-CN" sz="2400" b="1" dirty="0"/>
              <a:t> 8 </a:t>
            </a:r>
            <a:r>
              <a:rPr lang="zh-CN" altLang="zh-CN" sz="2400" b="1" dirty="0"/>
              <a:t>位的</a:t>
            </a:r>
            <a:r>
              <a:rPr lang="en-US" altLang="zh-CN" sz="2400" b="1" dirty="0"/>
              <a:t> UTF</a:t>
            </a:r>
            <a:r>
              <a:rPr lang="zh-CN" altLang="zh-CN" sz="2400" b="1" dirty="0"/>
              <a:t>（</a:t>
            </a:r>
            <a:r>
              <a:rPr lang="en-US" altLang="zh-CN" sz="2400" b="1" dirty="0"/>
              <a:t>Unicode/UCS Transfer Format</a:t>
            </a:r>
            <a:r>
              <a:rPr lang="zh-CN" altLang="zh-CN" sz="2400" b="1" dirty="0"/>
              <a:t>）编码方式，一个字符可能会经过</a:t>
            </a:r>
            <a:r>
              <a:rPr lang="en-US" altLang="zh-CN" sz="2400" b="1" dirty="0"/>
              <a:t> 1-6 </a:t>
            </a:r>
            <a:r>
              <a:rPr lang="zh-CN" altLang="zh-CN" sz="2400" b="1" dirty="0"/>
              <a:t>次传输</a:t>
            </a:r>
            <a:endParaRPr lang="zh-CN" altLang="en-US" sz="2400" b="1" dirty="0"/>
          </a:p>
        </p:txBody>
      </p:sp>
    </p:spTree>
    <p:extLst>
      <p:ext uri="{BB962C8B-B14F-4D97-AF65-F5344CB8AC3E}">
        <p14:creationId xmlns:p14="http://schemas.microsoft.com/office/powerpoint/2010/main" val="18852890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808163" y="1004888"/>
            <a:ext cx="9680575"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t>(2) expires</a:t>
            </a:r>
            <a:r>
              <a:rPr lang="zh-CN" altLang="zh-CN" sz="2400" dirty="0"/>
              <a:t>（期限）</a:t>
            </a:r>
          </a:p>
          <a:p>
            <a:r>
              <a:rPr lang="en-US" altLang="zh-CN" sz="2400" dirty="0"/>
              <a:t>expires</a:t>
            </a:r>
            <a:r>
              <a:rPr lang="zh-CN" altLang="zh-CN" sz="2400" dirty="0"/>
              <a:t>用于设定网页缓存的过期时间，一旦过期就必须从服务器上重新加载。</a:t>
            </a:r>
          </a:p>
          <a:p>
            <a:r>
              <a:rPr lang="zh-CN" altLang="zh-CN" sz="2400" dirty="0"/>
              <a:t>【语法】</a:t>
            </a:r>
          </a:p>
          <a:p>
            <a:r>
              <a:rPr lang="en-US" altLang="zh-CN" sz="2400" dirty="0"/>
              <a:t>&lt;meta http-</a:t>
            </a:r>
            <a:r>
              <a:rPr lang="en-US" altLang="zh-CN" sz="2400" dirty="0" err="1"/>
              <a:t>equiv</a:t>
            </a:r>
            <a:r>
              <a:rPr lang="en-US" altLang="zh-CN" sz="2400" dirty="0"/>
              <a:t>="expires" content="</a:t>
            </a:r>
            <a:r>
              <a:rPr lang="zh-CN" altLang="zh-CN" sz="2400" dirty="0"/>
              <a:t>到期时间</a:t>
            </a:r>
            <a:r>
              <a:rPr lang="en-US" altLang="zh-CN" sz="2400" dirty="0"/>
              <a:t>" /&gt;</a:t>
            </a:r>
          </a:p>
          <a:p>
            <a:endParaRPr lang="en-US" altLang="zh-CN" sz="2400" dirty="0"/>
          </a:p>
          <a:p>
            <a:r>
              <a:rPr lang="zh-CN" altLang="zh-CN" sz="2400" dirty="0"/>
              <a:t>在该语法中，</a:t>
            </a:r>
            <a:r>
              <a:rPr lang="en-US" altLang="zh-CN" sz="2400" dirty="0"/>
              <a:t>http-</a:t>
            </a:r>
            <a:r>
              <a:rPr lang="en-US" altLang="zh-CN" sz="2400" dirty="0" err="1"/>
              <a:t>equiv</a:t>
            </a:r>
            <a:r>
              <a:rPr lang="zh-CN" altLang="zh-CN" sz="2400" dirty="0"/>
              <a:t>为属性名称，其值设置为</a:t>
            </a:r>
            <a:r>
              <a:rPr lang="en-US" altLang="zh-CN" sz="2400" dirty="0"/>
              <a:t>expires</a:t>
            </a:r>
            <a:r>
              <a:rPr lang="zh-CN" altLang="zh-CN" sz="2400" dirty="0"/>
              <a:t>，也就是设置网页缓存的过期时间；而在</a:t>
            </a:r>
            <a:r>
              <a:rPr lang="en-US" altLang="zh-CN" sz="2400" dirty="0"/>
              <a:t>content</a:t>
            </a:r>
            <a:r>
              <a:rPr lang="zh-CN" altLang="zh-CN" sz="2400" dirty="0"/>
              <a:t>属性中则定义具体的时间，时间必须用</a:t>
            </a:r>
            <a:r>
              <a:rPr lang="en-US" altLang="zh-CN" sz="2400" dirty="0">
                <a:solidFill>
                  <a:srgbClr val="FF0000"/>
                </a:solidFill>
              </a:rPr>
              <a:t>GMT</a:t>
            </a:r>
            <a:r>
              <a:rPr lang="zh-CN" altLang="zh-CN" sz="2400" dirty="0"/>
              <a:t>格式表示多少时间后过期，或直接设为</a:t>
            </a:r>
            <a:r>
              <a:rPr lang="en-US" altLang="zh-CN" sz="2400" dirty="0">
                <a:solidFill>
                  <a:srgbClr val="FF0000"/>
                </a:solidFill>
              </a:rPr>
              <a:t>0</a:t>
            </a:r>
            <a:r>
              <a:rPr lang="zh-CN" altLang="zh-CN" sz="2400" dirty="0">
                <a:solidFill>
                  <a:srgbClr val="FF0000"/>
                </a:solidFill>
              </a:rPr>
              <a:t>表示调用后就过期</a:t>
            </a:r>
            <a:r>
              <a:rPr lang="zh-CN" altLang="zh-CN" sz="2400" dirty="0"/>
              <a:t>。</a:t>
            </a:r>
            <a:endParaRPr lang="en-US" altLang="zh-CN" sz="2400" dirty="0"/>
          </a:p>
          <a:p>
            <a:endParaRPr lang="zh-CN" altLang="zh-CN" sz="2400" dirty="0"/>
          </a:p>
          <a:p>
            <a:r>
              <a:rPr lang="zh-CN" altLang="zh-CN" sz="2400" dirty="0"/>
              <a:t>【</a:t>
            </a:r>
            <a:r>
              <a:rPr lang="zh-CN" altLang="zh-CN" sz="2400" b="1" dirty="0"/>
              <a:t>例</a:t>
            </a:r>
            <a:r>
              <a:rPr lang="en-US" altLang="zh-CN" sz="2400" b="1" dirty="0"/>
              <a:t>2.11</a:t>
            </a:r>
            <a:r>
              <a:rPr lang="zh-CN" altLang="zh-CN" sz="2400" dirty="0"/>
              <a:t>】</a:t>
            </a:r>
          </a:p>
          <a:p>
            <a:r>
              <a:rPr lang="en-US" altLang="zh-CN" sz="2400" dirty="0"/>
              <a:t>&lt;meta http-</a:t>
            </a:r>
            <a:r>
              <a:rPr lang="en-US" altLang="zh-CN" sz="2400" dirty="0" err="1"/>
              <a:t>equiv</a:t>
            </a:r>
            <a:r>
              <a:rPr lang="en-US" altLang="zh-CN" sz="2400" dirty="0"/>
              <a:t>="expires" content="Fri,10 October 2014 18:18:18 GMT" /&gt;</a:t>
            </a:r>
            <a:endParaRPr lang="zh-CN" altLang="zh-CN" sz="2400" dirty="0"/>
          </a:p>
          <a:p>
            <a:r>
              <a:rPr lang="en-US" altLang="zh-CN" sz="2400" dirty="0"/>
              <a:t>&lt;meta http-</a:t>
            </a:r>
            <a:r>
              <a:rPr lang="en-US" altLang="zh-CN" sz="2400" dirty="0" err="1"/>
              <a:t>equiv</a:t>
            </a:r>
            <a:r>
              <a:rPr lang="en-US" altLang="zh-CN" sz="2400" dirty="0"/>
              <a:t>="expires" content="0" /&gt;</a:t>
            </a:r>
            <a:endParaRPr lang="zh-CN" altLang="zh-CN" sz="2400" dirty="0"/>
          </a:p>
          <a:p>
            <a:endParaRPr lang="zh-CN" altLang="zh-CN" sz="2000" dirty="0"/>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13224147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808163" y="1004888"/>
            <a:ext cx="9680575"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000" dirty="0"/>
              <a:t>(4) set-cookie</a:t>
            </a:r>
            <a:r>
              <a:rPr lang="zh-CN" altLang="zh-CN" sz="2000" dirty="0"/>
              <a:t>（</a:t>
            </a:r>
            <a:r>
              <a:rPr lang="en-US" altLang="zh-CN" sz="2000" dirty="0"/>
              <a:t>cookie</a:t>
            </a:r>
            <a:r>
              <a:rPr lang="zh-CN" altLang="zh-CN" sz="2000" dirty="0"/>
              <a:t>设定）</a:t>
            </a:r>
          </a:p>
          <a:p>
            <a:r>
              <a:rPr lang="en-US" altLang="zh-CN" sz="2000" dirty="0"/>
              <a:t>set-cookie</a:t>
            </a:r>
            <a:r>
              <a:rPr lang="zh-CN" altLang="zh-CN" sz="2000" dirty="0"/>
              <a:t>用于删除过期的</a:t>
            </a:r>
            <a:r>
              <a:rPr lang="en-US" altLang="zh-CN" sz="2000" dirty="0"/>
              <a:t>cookie</a:t>
            </a:r>
            <a:r>
              <a:rPr lang="zh-CN" altLang="zh-CN" sz="2000" dirty="0"/>
              <a:t>。</a:t>
            </a:r>
          </a:p>
          <a:p>
            <a:r>
              <a:rPr lang="zh-CN" altLang="zh-CN" sz="2000" dirty="0"/>
              <a:t>【语法】</a:t>
            </a:r>
          </a:p>
          <a:p>
            <a:r>
              <a:rPr lang="en-US" altLang="zh-CN" sz="2000" dirty="0"/>
              <a:t>&lt;meta http-</a:t>
            </a:r>
            <a:r>
              <a:rPr lang="en-US" altLang="zh-CN" sz="2000" dirty="0" err="1"/>
              <a:t>equiv</a:t>
            </a:r>
            <a:r>
              <a:rPr lang="en-US" altLang="zh-CN" sz="2000" dirty="0"/>
              <a:t>="set-cookie" content="</a:t>
            </a:r>
            <a:r>
              <a:rPr lang="zh-CN" altLang="zh-CN" sz="2000" dirty="0"/>
              <a:t>到期时间</a:t>
            </a:r>
            <a:r>
              <a:rPr lang="en-US" altLang="zh-CN" sz="2000" dirty="0"/>
              <a:t>" /&gt;</a:t>
            </a:r>
            <a:endParaRPr lang="zh-CN" altLang="zh-CN" sz="2000" dirty="0"/>
          </a:p>
          <a:p>
            <a:r>
              <a:rPr lang="en-US" altLang="zh-CN" sz="2000" dirty="0"/>
              <a:t>    </a:t>
            </a:r>
            <a:r>
              <a:rPr lang="zh-CN" altLang="zh-CN" sz="2000" dirty="0"/>
              <a:t>浏览器访问某个页面时会将它存在缓存中，下次再次访问时就可从缓存中读取，以提高速度。</a:t>
            </a:r>
            <a:r>
              <a:rPr lang="en-US" altLang="zh-CN" sz="2000" b="1" dirty="0">
                <a:solidFill>
                  <a:srgbClr val="FF0000"/>
                </a:solidFill>
              </a:rPr>
              <a:t> </a:t>
            </a:r>
            <a:r>
              <a:rPr lang="zh-CN" altLang="zh-CN" sz="2000" b="1" dirty="0">
                <a:solidFill>
                  <a:srgbClr val="FF0000"/>
                </a:solidFill>
              </a:rPr>
              <a:t>当希望访问者每次都刷新广告的图标，或每次都刷新你的计数器，就要禁用缓存了。</a:t>
            </a:r>
            <a:endParaRPr lang="en-US" altLang="zh-CN" sz="2000" b="1" dirty="0">
              <a:solidFill>
                <a:srgbClr val="FF0000"/>
              </a:solidFill>
            </a:endParaRPr>
          </a:p>
          <a:p>
            <a:r>
              <a:rPr lang="en-US" altLang="zh-CN" sz="2000" dirty="0"/>
              <a:t> </a:t>
            </a:r>
          </a:p>
          <a:p>
            <a:r>
              <a:rPr lang="zh-CN" altLang="zh-CN" sz="2000" dirty="0"/>
              <a:t>如果网页过期，那么存盘的</a:t>
            </a:r>
            <a:r>
              <a:rPr lang="en-US" altLang="zh-CN" sz="2000" dirty="0"/>
              <a:t>cookie</a:t>
            </a:r>
            <a:r>
              <a:rPr lang="zh-CN" altLang="zh-CN" sz="2000" dirty="0"/>
              <a:t>将被删除。在该语法中，</a:t>
            </a:r>
            <a:r>
              <a:rPr lang="en-US" altLang="zh-CN" sz="2000" dirty="0"/>
              <a:t>http-</a:t>
            </a:r>
            <a:r>
              <a:rPr lang="en-US" altLang="zh-CN" sz="2000" dirty="0" err="1"/>
              <a:t>equiv</a:t>
            </a:r>
            <a:r>
              <a:rPr lang="zh-CN" altLang="zh-CN" sz="2000" dirty="0"/>
              <a:t>为属性名称，其值设置为</a:t>
            </a:r>
            <a:r>
              <a:rPr lang="en-US" altLang="zh-CN" sz="2000" dirty="0"/>
              <a:t>set-cookie</a:t>
            </a:r>
            <a:r>
              <a:rPr lang="zh-CN" altLang="zh-CN" sz="2000" dirty="0"/>
              <a:t>，也就是设置删除过期的</a:t>
            </a:r>
            <a:r>
              <a:rPr lang="en-US" altLang="zh-CN" sz="2000" dirty="0"/>
              <a:t>cookie</a:t>
            </a:r>
            <a:r>
              <a:rPr lang="zh-CN" altLang="zh-CN" sz="2000" dirty="0"/>
              <a:t>；而在</a:t>
            </a:r>
            <a:r>
              <a:rPr lang="en-US" altLang="zh-CN" sz="2000" dirty="0"/>
              <a:t>content</a:t>
            </a:r>
            <a:r>
              <a:rPr lang="zh-CN" altLang="zh-CN" sz="2000" dirty="0"/>
              <a:t>属性中则定义具体的时间，时间必须用</a:t>
            </a:r>
            <a:r>
              <a:rPr lang="en-US" altLang="zh-CN" sz="2000" dirty="0"/>
              <a:t>GMT</a:t>
            </a:r>
            <a:r>
              <a:rPr lang="zh-CN" altLang="zh-CN" sz="2000" dirty="0"/>
              <a:t>格式。</a:t>
            </a:r>
            <a:endParaRPr lang="en-US" altLang="zh-CN" sz="2000" dirty="0"/>
          </a:p>
          <a:p>
            <a:endParaRPr lang="zh-CN" altLang="zh-CN" sz="2000" dirty="0"/>
          </a:p>
          <a:p>
            <a:r>
              <a:rPr lang="zh-CN" altLang="zh-CN" sz="2000" dirty="0"/>
              <a:t>【</a:t>
            </a:r>
            <a:r>
              <a:rPr lang="zh-CN" altLang="zh-CN" sz="2000" b="1" dirty="0"/>
              <a:t>例</a:t>
            </a:r>
            <a:r>
              <a:rPr lang="en-US" altLang="zh-CN" sz="2000" b="1" dirty="0"/>
              <a:t>2.13</a:t>
            </a:r>
            <a:r>
              <a:rPr lang="zh-CN" altLang="zh-CN" sz="2000" dirty="0"/>
              <a:t>】</a:t>
            </a:r>
          </a:p>
          <a:p>
            <a:r>
              <a:rPr lang="en-US" altLang="zh-CN" sz="2000" dirty="0"/>
              <a:t>&lt;meta http-</a:t>
            </a:r>
            <a:r>
              <a:rPr lang="en-US" altLang="zh-CN" sz="2000" dirty="0" err="1"/>
              <a:t>equiv</a:t>
            </a:r>
            <a:r>
              <a:rPr lang="en-US" altLang="zh-CN" sz="2000" dirty="0"/>
              <a:t>="set-cookie" content="Fri,10 October 2014 18:18:18 GMT" /&gt;</a:t>
            </a:r>
            <a:endParaRPr lang="zh-CN" altLang="zh-CN" sz="2000" dirty="0"/>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273513730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893775" y="1651630"/>
            <a:ext cx="9680575" cy="386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zh-CN" sz="2000" dirty="0"/>
              <a:t>（</a:t>
            </a:r>
            <a:r>
              <a:rPr lang="en-US" altLang="zh-CN" sz="2000" dirty="0"/>
              <a:t>5</a:t>
            </a:r>
            <a:r>
              <a:rPr lang="zh-CN" altLang="zh-CN" sz="2000" dirty="0"/>
              <a:t>）</a:t>
            </a:r>
            <a:r>
              <a:rPr lang="en-US" altLang="zh-CN" sz="2000" dirty="0"/>
              <a:t>Pragma(Cache</a:t>
            </a:r>
            <a:r>
              <a:rPr lang="zh-CN" altLang="zh-CN" sz="2000" dirty="0"/>
              <a:t>模式</a:t>
            </a:r>
            <a:r>
              <a:rPr lang="en-US" altLang="zh-CN" sz="2000" dirty="0"/>
              <a:t>)</a:t>
            </a:r>
            <a:endParaRPr lang="zh-CN" altLang="zh-CN" sz="2000" dirty="0"/>
          </a:p>
          <a:p>
            <a:r>
              <a:rPr lang="zh-CN" altLang="zh-CN" sz="2000" dirty="0"/>
              <a:t>禁止浏览器从本地机的缓存中调阅页面内容。</a:t>
            </a:r>
            <a:endParaRPr lang="en-US" altLang="zh-CN" sz="2000" dirty="0"/>
          </a:p>
          <a:p>
            <a:endParaRPr lang="zh-CN" altLang="zh-CN" sz="2000" dirty="0"/>
          </a:p>
          <a:p>
            <a:r>
              <a:rPr lang="zh-CN" altLang="zh-CN" sz="2000" dirty="0"/>
              <a:t>【语法】 </a:t>
            </a:r>
            <a:endParaRPr lang="en-US" altLang="zh-CN" sz="2000" dirty="0"/>
          </a:p>
          <a:p>
            <a:endParaRPr lang="zh-CN" altLang="zh-CN" sz="2000" dirty="0"/>
          </a:p>
          <a:p>
            <a:r>
              <a:rPr lang="en-US" altLang="zh-CN" sz="2000" dirty="0"/>
              <a:t>&lt;Meta http-</a:t>
            </a:r>
            <a:r>
              <a:rPr lang="en-US" altLang="zh-CN" sz="2000" dirty="0" err="1"/>
              <a:t>equiv</a:t>
            </a:r>
            <a:r>
              <a:rPr lang="en-US" altLang="zh-CN" sz="2000" dirty="0"/>
              <a:t> = “Pragma” Content = “No-cache”&gt;</a:t>
            </a:r>
          </a:p>
          <a:p>
            <a:endParaRPr lang="zh-CN" altLang="zh-CN" sz="2000" dirty="0"/>
          </a:p>
          <a:p>
            <a:r>
              <a:rPr lang="en-US" altLang="zh-CN" sz="2000" dirty="0"/>
              <a:t> </a:t>
            </a:r>
            <a:r>
              <a:rPr lang="zh-CN" altLang="zh-CN" sz="2000" dirty="0"/>
              <a:t>网页若不保存在缓存中，则每次访问都会刷新页面。</a:t>
            </a:r>
            <a:endParaRPr lang="en-US" altLang="zh-CN" sz="2000" dirty="0"/>
          </a:p>
          <a:p>
            <a:r>
              <a:rPr lang="zh-CN" altLang="zh-CN" sz="2000" dirty="0"/>
              <a:t>这样设定，访问者将无法脱机浏览。</a:t>
            </a:r>
            <a:endParaRPr lang="en-US" altLang="zh-CN" sz="2000" dirty="0"/>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246642887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36852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2.2.1 </a:t>
            </a:r>
            <a:r>
              <a:rPr lang="zh-CN" altLang="en-US" dirty="0">
                <a:solidFill>
                  <a:srgbClr val="333333"/>
                </a:solidFill>
                <a:latin typeface="微软雅黑" panose="020B0503020204020204" pitchFamily="34" charset="-122"/>
                <a:ea typeface="微软雅黑" panose="020B0503020204020204" pitchFamily="34" charset="-122"/>
              </a:rPr>
              <a:t>元信息标签</a:t>
            </a:r>
            <a:r>
              <a:rPr lang="en-US" altLang="zh-CN" dirty="0">
                <a:solidFill>
                  <a:srgbClr val="333333"/>
                </a:solidFill>
                <a:latin typeface="微软雅黑" panose="020B0503020204020204" pitchFamily="34" charset="-122"/>
                <a:ea typeface="微软雅黑" panose="020B0503020204020204" pitchFamily="34" charset="-122"/>
              </a:rPr>
              <a:t>&lt;Meta&gt;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808163" y="837853"/>
            <a:ext cx="9680575" cy="602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endParaRPr lang="en-US" altLang="zh-CN" sz="2000" dirty="0"/>
          </a:p>
          <a:p>
            <a:r>
              <a:rPr lang="zh-CN" altLang="zh-CN" sz="2000" dirty="0"/>
              <a:t>（</a:t>
            </a:r>
            <a:r>
              <a:rPr lang="en-US" altLang="zh-CN" sz="2000" dirty="0"/>
              <a:t>6</a:t>
            </a:r>
            <a:r>
              <a:rPr lang="zh-CN" altLang="zh-CN" sz="2000" dirty="0"/>
              <a:t>） </a:t>
            </a:r>
            <a:r>
              <a:rPr lang="en-US" altLang="zh-CN" sz="2000" dirty="0"/>
              <a:t>X-UA-Compatible</a:t>
            </a:r>
            <a:r>
              <a:rPr lang="zh-CN" altLang="zh-CN" sz="2000" dirty="0"/>
              <a:t>（</a:t>
            </a:r>
            <a:r>
              <a:rPr lang="en-US" altLang="zh-CN" sz="2000" dirty="0"/>
              <a:t> IE</a:t>
            </a:r>
            <a:r>
              <a:rPr lang="zh-CN" altLang="zh-CN" sz="2000" dirty="0"/>
              <a:t>浏览器兼容模式）</a:t>
            </a:r>
            <a:endParaRPr lang="en-US" altLang="zh-CN" sz="2000" dirty="0"/>
          </a:p>
          <a:p>
            <a:r>
              <a:rPr lang="en-US" altLang="zh-CN" sz="2000" dirty="0"/>
              <a:t>    </a:t>
            </a:r>
            <a:r>
              <a:rPr lang="zh-CN" altLang="zh-CN" sz="2000" dirty="0"/>
              <a:t>为了帮助确保网页在所有未来的</a:t>
            </a:r>
            <a:r>
              <a:rPr lang="en-US" altLang="zh-CN" sz="2000" dirty="0"/>
              <a:t>IE</a:t>
            </a:r>
            <a:r>
              <a:rPr lang="zh-CN" altLang="zh-CN" sz="2000" dirty="0"/>
              <a:t>版本都有一致的外观，</a:t>
            </a:r>
            <a:r>
              <a:rPr lang="en-US" altLang="zh-CN" sz="2000" dirty="0"/>
              <a:t>IE8</a:t>
            </a:r>
            <a:r>
              <a:rPr lang="zh-CN" altLang="zh-CN" sz="2000" dirty="0"/>
              <a:t>引入了文件兼容性。</a:t>
            </a:r>
            <a:r>
              <a:rPr lang="en-US" altLang="zh-CN" sz="2000" dirty="0"/>
              <a:t> </a:t>
            </a:r>
          </a:p>
          <a:p>
            <a:r>
              <a:rPr lang="en-US" altLang="zh-CN" sz="2000" dirty="0"/>
              <a:t>IE8</a:t>
            </a:r>
            <a:r>
              <a:rPr lang="zh-CN" altLang="zh-CN" sz="2000" dirty="0"/>
              <a:t>支持几种文件兼容性模式，它们具有不同的特性并影响内容显示的方式。</a:t>
            </a:r>
            <a:endParaRPr lang="en-US" altLang="zh-CN" sz="2000" dirty="0"/>
          </a:p>
          <a:p>
            <a:endParaRPr lang="en-US" altLang="zh-CN" sz="2000" dirty="0"/>
          </a:p>
          <a:p>
            <a:r>
              <a:rPr lang="en-US" altLang="zh-CN" sz="2000" dirty="0"/>
              <a:t>【</a:t>
            </a:r>
            <a:r>
              <a:rPr lang="zh-CN" altLang="en-US" sz="2000" dirty="0"/>
              <a:t>例</a:t>
            </a:r>
            <a:r>
              <a:rPr lang="en-US" altLang="zh-CN" sz="2000" dirty="0"/>
              <a:t>】IE</a:t>
            </a:r>
            <a:r>
              <a:rPr lang="zh-CN" altLang="en-US" sz="2000" dirty="0"/>
              <a:t>浏览器兼容性</a:t>
            </a:r>
            <a:r>
              <a:rPr lang="en-US" altLang="zh-CN" sz="2000" dirty="0"/>
              <a:t>Compatible</a:t>
            </a:r>
            <a:r>
              <a:rPr lang="zh-CN" altLang="en-US" sz="2000" dirty="0"/>
              <a:t>设置。</a:t>
            </a:r>
          </a:p>
          <a:p>
            <a:r>
              <a:rPr lang="en-US" altLang="zh-CN" sz="2000" dirty="0"/>
              <a:t>&lt;! DOCTYPE HTML&gt;</a:t>
            </a:r>
          </a:p>
          <a:p>
            <a:r>
              <a:rPr lang="en-US" altLang="zh-CN" sz="2000" dirty="0"/>
              <a:t>&lt;html&gt;</a:t>
            </a:r>
          </a:p>
          <a:p>
            <a:r>
              <a:rPr lang="en-US" altLang="zh-CN" sz="2000" dirty="0"/>
              <a:t>&lt;!--</a:t>
            </a:r>
            <a:r>
              <a:rPr lang="zh-CN" altLang="en-US" sz="2000" dirty="0"/>
              <a:t>使用</a:t>
            </a:r>
            <a:r>
              <a:rPr lang="en-US" altLang="zh-CN" sz="2000" dirty="0" err="1"/>
              <a:t>vscode</a:t>
            </a:r>
            <a:r>
              <a:rPr lang="en-US" altLang="zh-CN" sz="2000" dirty="0"/>
              <a:t> </a:t>
            </a:r>
            <a:r>
              <a:rPr lang="zh-CN" altLang="en-US" sz="2000" dirty="0"/>
              <a:t>编辑第一个</a:t>
            </a:r>
            <a:r>
              <a:rPr lang="en-US" altLang="zh-CN" sz="2000" dirty="0"/>
              <a:t>html</a:t>
            </a:r>
            <a:r>
              <a:rPr lang="zh-CN" altLang="en-US" sz="2000" dirty="0"/>
              <a:t>文档</a:t>
            </a:r>
            <a:r>
              <a:rPr lang="en-US" altLang="zh-CN" sz="2000" dirty="0"/>
              <a:t>--&gt;</a:t>
            </a:r>
          </a:p>
          <a:p>
            <a:r>
              <a:rPr lang="en-US" altLang="zh-CN" sz="2000" dirty="0"/>
              <a:t>&lt;head&gt;</a:t>
            </a:r>
          </a:p>
          <a:p>
            <a:r>
              <a:rPr lang="en-US" altLang="zh-CN" sz="2000" dirty="0"/>
              <a:t>   &lt;meta charset="utf-8"&gt;</a:t>
            </a:r>
          </a:p>
          <a:p>
            <a:r>
              <a:rPr lang="en-US" altLang="zh-CN" sz="2000" dirty="0"/>
              <a:t>   &lt;meta name="keywords" content="</a:t>
            </a:r>
            <a:r>
              <a:rPr lang="zh-CN" altLang="en-US" sz="2000" dirty="0"/>
              <a:t>中国美术</a:t>
            </a:r>
            <a:r>
              <a:rPr lang="en-US" altLang="zh-CN" sz="2000" dirty="0"/>
              <a:t>,</a:t>
            </a:r>
            <a:r>
              <a:rPr lang="zh-CN" altLang="en-US" sz="2000" dirty="0"/>
              <a:t>文化使命</a:t>
            </a:r>
            <a:r>
              <a:rPr lang="en-US" altLang="zh-CN" sz="2000" dirty="0"/>
              <a:t>,</a:t>
            </a:r>
            <a:r>
              <a:rPr lang="zh-CN" altLang="en-US" sz="2000" dirty="0"/>
              <a:t>蟠桃瑞鹤</a:t>
            </a:r>
            <a:r>
              <a:rPr lang="en-US" altLang="zh-CN" sz="2000" dirty="0"/>
              <a:t>"/&gt;</a:t>
            </a:r>
          </a:p>
          <a:p>
            <a:r>
              <a:rPr lang="en-US" altLang="zh-CN" sz="2000" dirty="0"/>
              <a:t>   &lt;meta </a:t>
            </a:r>
            <a:r>
              <a:rPr lang="en-US" altLang="zh-CN" sz="2000" dirty="0" err="1"/>
              <a:t>meta</a:t>
            </a:r>
            <a:r>
              <a:rPr lang="en-US" altLang="zh-CN" sz="2000" dirty="0"/>
              <a:t> http-</a:t>
            </a:r>
            <a:r>
              <a:rPr lang="en-US" altLang="zh-CN" sz="2000" dirty="0" err="1"/>
              <a:t>equiv</a:t>
            </a:r>
            <a:r>
              <a:rPr lang="en-US" altLang="zh-CN" sz="2000" dirty="0"/>
              <a:t>="X-UA-Compatible" content="IE=</a:t>
            </a:r>
            <a:r>
              <a:rPr lang="en-US" altLang="zh-CN" sz="2000" dirty="0" err="1"/>
              <a:t>edge,chrome</a:t>
            </a:r>
            <a:r>
              <a:rPr lang="en-US" altLang="zh-CN" sz="2000" dirty="0"/>
              <a:t>=1" &gt;</a:t>
            </a:r>
          </a:p>
          <a:p>
            <a:r>
              <a:rPr lang="en-US" altLang="zh-CN" sz="2000" dirty="0"/>
              <a:t>   &lt;title&gt;</a:t>
            </a:r>
            <a:r>
              <a:rPr lang="zh-CN" altLang="en-US" sz="2000" dirty="0"/>
              <a:t>学习文化 </a:t>
            </a:r>
            <a:r>
              <a:rPr lang="en-US" altLang="zh-CN" sz="2000" dirty="0"/>
              <a:t>&lt;/title&gt;</a:t>
            </a:r>
          </a:p>
          <a:p>
            <a:r>
              <a:rPr lang="en-US" altLang="zh-CN" sz="2000" dirty="0"/>
              <a:t>&lt;/head&gt;</a:t>
            </a:r>
          </a:p>
          <a:p>
            <a:endParaRPr lang="zh-CN" altLang="zh-CN" sz="2000" dirty="0"/>
          </a:p>
          <a:p>
            <a:endParaRPr lang="zh-CN" altLang="zh-CN" sz="2000" dirty="0"/>
          </a:p>
          <a:p>
            <a:endParaRPr lang="zh-CN" altLang="zh-CN" sz="2000" dirty="0"/>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286533470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2.2.2 </a:t>
            </a:r>
            <a:r>
              <a:rPr lang="zh-CN" altLang="en-US" dirty="0">
                <a:solidFill>
                  <a:srgbClr val="333333"/>
                </a:solidFill>
                <a:latin typeface="微软雅黑" panose="020B0503020204020204" pitchFamily="34" charset="-122"/>
                <a:ea typeface="微软雅黑" panose="020B0503020204020204" pitchFamily="34" charset="-122"/>
              </a:rPr>
              <a:t>文本标签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800" dirty="0">
                <a:latin typeface="华文楷体" pitchFamily="2" charset="-122"/>
                <a:ea typeface="华文楷体" pitchFamily="2" charset="-122"/>
              </a:rPr>
              <a:t>HTML</a:t>
            </a:r>
            <a:r>
              <a:rPr lang="zh-CN" altLang="en-US" sz="2800" dirty="0">
                <a:latin typeface="华文楷体" pitchFamily="2" charset="-122"/>
                <a:ea typeface="华文楷体" pitchFamily="2" charset="-122"/>
              </a:rPr>
              <a:t>文件中包含各种级别的标题，它们是由</a:t>
            </a:r>
            <a:r>
              <a:rPr lang="en-US" sz="2800" dirty="0">
                <a:latin typeface="华文楷体" pitchFamily="2" charset="-122"/>
                <a:ea typeface="华文楷体" pitchFamily="2" charset="-122"/>
              </a:rPr>
              <a:t>&lt;h1&gt;</a:t>
            </a:r>
            <a:r>
              <a:rPr lang="zh-CN" altLang="en-US" sz="2800" dirty="0">
                <a:latin typeface="华文楷体" pitchFamily="2" charset="-122"/>
                <a:ea typeface="华文楷体" pitchFamily="2" charset="-122"/>
              </a:rPr>
              <a:t>到</a:t>
            </a:r>
            <a:r>
              <a:rPr lang="en-US" sz="2800" dirty="0">
                <a:latin typeface="华文楷体" pitchFamily="2" charset="-122"/>
                <a:ea typeface="华文楷体" pitchFamily="2" charset="-122"/>
              </a:rPr>
              <a:t>&lt;h6&gt;</a:t>
            </a:r>
            <a:r>
              <a:rPr lang="zh-CN" altLang="en-US" sz="2800" dirty="0">
                <a:latin typeface="华文楷体" pitchFamily="2" charset="-122"/>
                <a:ea typeface="华文楷体" pitchFamily="2" charset="-122"/>
              </a:rPr>
              <a:t>标签来定义的。其中，</a:t>
            </a:r>
            <a:r>
              <a:rPr lang="en-US" sz="2800" dirty="0">
                <a:latin typeface="华文楷体" pitchFamily="2" charset="-122"/>
                <a:ea typeface="华文楷体" pitchFamily="2" charset="-122"/>
              </a:rPr>
              <a:t>&lt;h1&gt;</a:t>
            </a:r>
            <a:r>
              <a:rPr lang="zh-CN" altLang="en-US" sz="2800" dirty="0">
                <a:latin typeface="华文楷体" pitchFamily="2" charset="-122"/>
                <a:ea typeface="华文楷体" pitchFamily="2" charset="-122"/>
              </a:rPr>
              <a:t>代表</a:t>
            </a:r>
            <a:r>
              <a:rPr lang="en-US" sz="2800" dirty="0">
                <a:latin typeface="华文楷体" pitchFamily="2" charset="-122"/>
                <a:ea typeface="华文楷体" pitchFamily="2" charset="-122"/>
              </a:rPr>
              <a:t>1</a:t>
            </a:r>
            <a:r>
              <a:rPr lang="zh-CN" altLang="en-US" sz="2800" dirty="0">
                <a:latin typeface="华文楷体" pitchFamily="2" charset="-122"/>
                <a:ea typeface="华文楷体" pitchFamily="2" charset="-122"/>
              </a:rPr>
              <a:t>级标题，级别最高，文字也最大，其他标签依次递减，</a:t>
            </a:r>
            <a:r>
              <a:rPr lang="en-US" sz="2800" dirty="0">
                <a:latin typeface="华文楷体" pitchFamily="2" charset="-122"/>
                <a:ea typeface="华文楷体" pitchFamily="2" charset="-122"/>
              </a:rPr>
              <a:t>&lt;h6&gt;</a:t>
            </a:r>
            <a:r>
              <a:rPr lang="zh-CN" altLang="en-US" sz="2800" dirty="0">
                <a:latin typeface="华文楷体" pitchFamily="2" charset="-122"/>
                <a:ea typeface="华文楷体" pitchFamily="2" charset="-122"/>
              </a:rPr>
              <a:t>级别最低。</a:t>
            </a:r>
          </a:p>
          <a:p>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语法</a:t>
            </a:r>
            <a:r>
              <a:rPr lang="en-US" altLang="zh-CN" sz="2800" dirty="0">
                <a:latin typeface="华文楷体" pitchFamily="2" charset="-122"/>
                <a:ea typeface="华文楷体" pitchFamily="2" charset="-122"/>
              </a:rPr>
              <a:t>】</a:t>
            </a:r>
          </a:p>
          <a:p>
            <a:r>
              <a:rPr lang="en-US" sz="2800" dirty="0">
                <a:latin typeface="华文楷体" pitchFamily="2" charset="-122"/>
                <a:ea typeface="华文楷体" pitchFamily="2" charset="-122"/>
              </a:rPr>
              <a:t>&lt;h1&gt;</a:t>
            </a:r>
            <a:r>
              <a:rPr lang="zh-CN" altLang="en-US" sz="2800" dirty="0">
                <a:latin typeface="华文楷体" pitchFamily="2" charset="-122"/>
                <a:ea typeface="华文楷体" pitchFamily="2" charset="-122"/>
              </a:rPr>
              <a:t>一级标题</a:t>
            </a:r>
            <a:r>
              <a:rPr lang="en-US" sz="2800" dirty="0">
                <a:latin typeface="华文楷体" pitchFamily="2" charset="-122"/>
                <a:ea typeface="华文楷体" pitchFamily="2" charset="-122"/>
              </a:rPr>
              <a:t>&lt;/h1&gt;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&lt;h2&gt;</a:t>
            </a:r>
            <a:r>
              <a:rPr lang="zh-CN" altLang="en-US" sz="2800" dirty="0">
                <a:latin typeface="华文楷体" pitchFamily="2" charset="-122"/>
                <a:ea typeface="华文楷体" pitchFamily="2" charset="-122"/>
              </a:rPr>
              <a:t>二级标题</a:t>
            </a:r>
            <a:r>
              <a:rPr lang="en-US" sz="2800" dirty="0">
                <a:latin typeface="华文楷体" pitchFamily="2" charset="-122"/>
                <a:ea typeface="华文楷体" pitchFamily="2" charset="-122"/>
              </a:rPr>
              <a:t>&lt;/h2&gt;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&lt;h3&gt;</a:t>
            </a:r>
            <a:r>
              <a:rPr lang="zh-CN" altLang="en-US" sz="2800" dirty="0">
                <a:latin typeface="华文楷体" pitchFamily="2" charset="-122"/>
                <a:ea typeface="华文楷体" pitchFamily="2" charset="-122"/>
              </a:rPr>
              <a:t>三级标题</a:t>
            </a:r>
            <a:r>
              <a:rPr lang="en-US" sz="2800" dirty="0">
                <a:latin typeface="华文楷体" pitchFamily="2" charset="-122"/>
                <a:ea typeface="华文楷体" pitchFamily="2" charset="-122"/>
              </a:rPr>
              <a:t>&lt;/h3&gt;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&lt;h4&gt;</a:t>
            </a:r>
            <a:r>
              <a:rPr lang="zh-CN" altLang="en-US" sz="2800" dirty="0">
                <a:latin typeface="华文楷体" pitchFamily="2" charset="-122"/>
                <a:ea typeface="华文楷体" pitchFamily="2" charset="-122"/>
              </a:rPr>
              <a:t>四级标题</a:t>
            </a:r>
            <a:r>
              <a:rPr lang="en-US" sz="2800" dirty="0">
                <a:latin typeface="华文楷体" pitchFamily="2" charset="-122"/>
                <a:ea typeface="华文楷体" pitchFamily="2" charset="-122"/>
              </a:rPr>
              <a:t>&lt;/h4&gt;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&lt;h5&gt;</a:t>
            </a:r>
            <a:r>
              <a:rPr lang="zh-CN" altLang="en-US" sz="2800" dirty="0">
                <a:latin typeface="华文楷体" pitchFamily="2" charset="-122"/>
                <a:ea typeface="华文楷体" pitchFamily="2" charset="-122"/>
              </a:rPr>
              <a:t>五级标题</a:t>
            </a:r>
            <a:r>
              <a:rPr lang="en-US" sz="2800" dirty="0">
                <a:latin typeface="华文楷体" pitchFamily="2" charset="-122"/>
                <a:ea typeface="华文楷体" pitchFamily="2" charset="-122"/>
              </a:rPr>
              <a:t>&lt;/h5&gt;</a:t>
            </a:r>
            <a:endParaRPr lang="zh-CN" altLang="en-US" sz="2800" dirty="0">
              <a:latin typeface="华文楷体" pitchFamily="2" charset="-122"/>
              <a:ea typeface="华文楷体" pitchFamily="2" charset="-122"/>
            </a:endParaRPr>
          </a:p>
          <a:p>
            <a:r>
              <a:rPr lang="en-US" sz="2800" dirty="0">
                <a:latin typeface="华文楷体" pitchFamily="2" charset="-122"/>
                <a:ea typeface="华文楷体" pitchFamily="2" charset="-122"/>
              </a:rPr>
              <a:t>&lt;h6&gt;</a:t>
            </a:r>
            <a:r>
              <a:rPr lang="zh-CN" altLang="en-US" sz="2800" dirty="0">
                <a:latin typeface="华文楷体" pitchFamily="2" charset="-122"/>
                <a:ea typeface="华文楷体" pitchFamily="2" charset="-122"/>
              </a:rPr>
              <a:t>六级标题</a:t>
            </a:r>
            <a:r>
              <a:rPr lang="en-US" sz="2800" dirty="0">
                <a:latin typeface="华文楷体" pitchFamily="2" charset="-122"/>
                <a:ea typeface="华文楷体" pitchFamily="2" charset="-122"/>
              </a:rPr>
              <a:t>&lt;/h6&gt;</a:t>
            </a:r>
            <a:endParaRPr lang="zh-CN" altLang="en-US" sz="2800" dirty="0">
              <a:latin typeface="华文楷体" pitchFamily="2" charset="-122"/>
              <a:ea typeface="华文楷体" pitchFamily="2" charset="-122"/>
            </a:endParaRPr>
          </a:p>
          <a:p>
            <a:r>
              <a:rPr lang="zh-CN" altLang="en-US" sz="2800" dirty="0">
                <a:latin typeface="华文楷体" pitchFamily="2" charset="-122"/>
                <a:ea typeface="华文楷体" pitchFamily="2" charset="-122"/>
              </a:rPr>
              <a:t>从一级标题到六级标题，是</a:t>
            </a:r>
            <a:r>
              <a:rPr lang="en-US" sz="2800" dirty="0">
                <a:latin typeface="华文楷体" pitchFamily="2" charset="-122"/>
                <a:ea typeface="华文楷体" pitchFamily="2" charset="-122"/>
              </a:rPr>
              <a:t>6</a:t>
            </a:r>
            <a:r>
              <a:rPr lang="zh-CN" altLang="en-US" sz="2800" dirty="0">
                <a:latin typeface="华文楷体" pitchFamily="2" charset="-122"/>
                <a:ea typeface="华文楷体" pitchFamily="2" charset="-122"/>
              </a:rPr>
              <a:t>个级别的标题，</a:t>
            </a:r>
            <a:r>
              <a:rPr lang="zh-CN" altLang="en-US" sz="2800" dirty="0">
                <a:solidFill>
                  <a:srgbClr val="FF0000"/>
                </a:solidFill>
                <a:latin typeface="华文楷体" pitchFamily="2" charset="-122"/>
                <a:ea typeface="华文楷体" pitchFamily="2" charset="-122"/>
              </a:rPr>
              <a:t>标题的字体大小以此递减。</a:t>
            </a: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2.2.2 </a:t>
            </a:r>
            <a:r>
              <a:rPr lang="zh-CN" altLang="en-US" dirty="0">
                <a:solidFill>
                  <a:srgbClr val="333333"/>
                </a:solidFill>
                <a:latin typeface="微软雅黑" panose="020B0503020204020204" pitchFamily="34" charset="-122"/>
                <a:ea typeface="微软雅黑" panose="020B0503020204020204" pitchFamily="34" charset="-122"/>
              </a:rPr>
              <a:t>文本标签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12" name="Text Placeholder 33"/>
          <p:cNvSpPr txBox="1">
            <a:spLocks/>
          </p:cNvSpPr>
          <p:nvPr/>
        </p:nvSpPr>
        <p:spPr bwMode="auto">
          <a:xfrm>
            <a:off x="1825625" y="1231060"/>
            <a:ext cx="8970962" cy="4840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400" dirty="0">
                <a:latin typeface="华文楷体" pitchFamily="2" charset="-122"/>
                <a:ea typeface="华文楷体" pitchFamily="2" charset="-122"/>
              </a:rPr>
              <a:t>段落标签</a:t>
            </a:r>
            <a:r>
              <a:rPr lang="en-US" sz="2400" dirty="0">
                <a:latin typeface="华文楷体" pitchFamily="2" charset="-122"/>
                <a:ea typeface="华文楷体" pitchFamily="2" charset="-122"/>
              </a:rPr>
              <a:t>&lt;p&gt;</a:t>
            </a:r>
            <a:r>
              <a:rPr lang="zh-CN" altLang="en-US" sz="2400" dirty="0">
                <a:latin typeface="华文楷体" pitchFamily="2" charset="-122"/>
                <a:ea typeface="华文楷体" pitchFamily="2" charset="-122"/>
              </a:rPr>
              <a:t>的作用是划分段落。在使用时，可以省略结束标签</a:t>
            </a:r>
            <a:r>
              <a:rPr lang="en-US" sz="2400" dirty="0">
                <a:latin typeface="华文楷体" pitchFamily="2" charset="-122"/>
                <a:ea typeface="华文楷体" pitchFamily="2" charset="-122"/>
              </a:rPr>
              <a:t>&lt;/p&gt;</a:t>
            </a:r>
            <a:r>
              <a:rPr lang="zh-CN" altLang="en-US" sz="2400" dirty="0">
                <a:latin typeface="华文楷体" pitchFamily="2" charset="-122"/>
                <a:ea typeface="华文楷体" pitchFamily="2" charset="-122"/>
              </a:rPr>
              <a:t>。</a:t>
            </a:r>
          </a:p>
          <a:p>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语法</a:t>
            </a:r>
            <a:r>
              <a:rPr lang="en-US" altLang="zh-CN" sz="2400" dirty="0">
                <a:latin typeface="华文楷体" pitchFamily="2" charset="-122"/>
                <a:ea typeface="华文楷体" pitchFamily="2" charset="-122"/>
              </a:rPr>
              <a:t>】</a:t>
            </a:r>
          </a:p>
          <a:p>
            <a:r>
              <a:rPr lang="en-US" sz="2400" dirty="0">
                <a:latin typeface="华文楷体" pitchFamily="2" charset="-122"/>
                <a:ea typeface="华文楷体" pitchFamily="2" charset="-122"/>
              </a:rPr>
              <a:t>&lt;p&gt;</a:t>
            </a:r>
            <a:r>
              <a:rPr lang="zh-CN" altLang="en-US" sz="2400" dirty="0">
                <a:latin typeface="华文楷体" pitchFamily="2" charset="-122"/>
                <a:ea typeface="华文楷体" pitchFamily="2" charset="-122"/>
              </a:rPr>
              <a:t>段落文字</a:t>
            </a:r>
            <a:r>
              <a:rPr lang="en-US" sz="2400" dirty="0">
                <a:latin typeface="华文楷体" pitchFamily="2" charset="-122"/>
                <a:ea typeface="华文楷体" pitchFamily="2" charset="-122"/>
              </a:rPr>
              <a:t>&lt;/p&gt;</a:t>
            </a:r>
            <a:endParaRPr lang="en-US" altLang="zh-CN" sz="2400" dirty="0">
              <a:latin typeface="华文楷体" pitchFamily="2" charset="-122"/>
              <a:ea typeface="华文楷体" pitchFamily="2" charset="-122"/>
            </a:endParaRPr>
          </a:p>
          <a:p>
            <a:endParaRPr lang="zh-CN" altLang="en-US" sz="2400" dirty="0">
              <a:latin typeface="华文楷体" pitchFamily="2" charset="-122"/>
              <a:ea typeface="华文楷体" pitchFamily="2" charset="-122"/>
            </a:endParaRPr>
          </a:p>
          <a:p>
            <a:pPr>
              <a:lnSpc>
                <a:spcPct val="150000"/>
              </a:lnSpc>
            </a:pPr>
            <a:r>
              <a:rPr lang="zh-CN" altLang="en-US" sz="2400" dirty="0">
                <a:latin typeface="华文楷体" pitchFamily="2" charset="-122"/>
                <a:ea typeface="华文楷体" pitchFamily="2" charset="-122"/>
              </a:rPr>
              <a:t>可以使用一对</a:t>
            </a:r>
            <a:r>
              <a:rPr lang="en-US" sz="2400" dirty="0">
                <a:latin typeface="华文楷体" pitchFamily="2" charset="-122"/>
                <a:ea typeface="华文楷体" pitchFamily="2" charset="-122"/>
              </a:rPr>
              <a:t>&lt;p&gt;&lt;/p&gt;</a:t>
            </a:r>
            <a:r>
              <a:rPr lang="zh-CN" altLang="en-US" sz="2400" dirty="0">
                <a:latin typeface="华文楷体" pitchFamily="2" charset="-122"/>
                <a:ea typeface="华文楷体" pitchFamily="2" charset="-122"/>
              </a:rPr>
              <a:t>来包含一个段落。</a:t>
            </a:r>
            <a:endParaRPr lang="en-US" altLang="zh-CN" sz="2400" dirty="0">
              <a:latin typeface="华文楷体" pitchFamily="2" charset="-122"/>
              <a:ea typeface="华文楷体" pitchFamily="2" charset="-122"/>
            </a:endParaRPr>
          </a:p>
          <a:p>
            <a:pPr>
              <a:lnSpc>
                <a:spcPct val="150000"/>
              </a:lnSpc>
            </a:pPr>
            <a:r>
              <a:rPr lang="zh-CN" altLang="en-US" sz="2400" dirty="0">
                <a:latin typeface="华文楷体" pitchFamily="2" charset="-122"/>
                <a:ea typeface="华文楷体" pitchFamily="2" charset="-122"/>
              </a:rPr>
              <a:t>也可以使用单独的开始标签</a:t>
            </a:r>
            <a:r>
              <a:rPr lang="en-US" sz="2400" dirty="0">
                <a:latin typeface="华文楷体" pitchFamily="2" charset="-122"/>
                <a:ea typeface="华文楷体" pitchFamily="2" charset="-122"/>
              </a:rPr>
              <a:t>&lt;p&gt;</a:t>
            </a:r>
            <a:r>
              <a:rPr lang="zh-CN" altLang="en-US" sz="2400" dirty="0">
                <a:latin typeface="华文楷体" pitchFamily="2" charset="-122"/>
                <a:ea typeface="华文楷体" pitchFamily="2" charset="-122"/>
              </a:rPr>
              <a:t>来划分段落，每一个新的段落标签开始的同时也意味着上一个段落的结束。</a:t>
            </a:r>
            <a:endParaRPr lang="en-US" altLang="zh-CN" sz="2400" dirty="0">
              <a:latin typeface="华文楷体" pitchFamily="2" charset="-122"/>
              <a:ea typeface="华文楷体" pitchFamily="2" charset="-122"/>
            </a:endParaRPr>
          </a:p>
          <a:p>
            <a:pPr>
              <a:lnSpc>
                <a:spcPct val="150000"/>
              </a:lnSpc>
            </a:pPr>
            <a:r>
              <a:rPr lang="zh-CN" altLang="en-US" sz="2400" dirty="0">
                <a:latin typeface="华文楷体" pitchFamily="2" charset="-122"/>
                <a:ea typeface="华文楷体" pitchFamily="2" charset="-122"/>
              </a:rPr>
              <a:t>与</a:t>
            </a:r>
            <a:r>
              <a:rPr lang="en-US" sz="2400" dirty="0">
                <a:latin typeface="华文楷体" pitchFamily="2" charset="-122"/>
                <a:ea typeface="华文楷体" pitchFamily="2" charset="-122"/>
              </a:rPr>
              <a:t>&lt;p&gt;</a:t>
            </a:r>
            <a:r>
              <a:rPr lang="zh-CN" altLang="en-US" sz="2400" dirty="0">
                <a:latin typeface="华文楷体" pitchFamily="2" charset="-122"/>
                <a:ea typeface="华文楷体" pitchFamily="2" charset="-122"/>
              </a:rPr>
              <a:t>相关标签还有</a:t>
            </a:r>
            <a:r>
              <a:rPr lang="en-US" sz="2400" dirty="0">
                <a:latin typeface="华文楷体" pitchFamily="2" charset="-122"/>
                <a:ea typeface="华文楷体" pitchFamily="2" charset="-122"/>
              </a:rPr>
              <a:t>&lt;div&gt;,&lt;span&gt;</a:t>
            </a:r>
            <a:r>
              <a:rPr lang="zh-CN" altLang="en-US" sz="2400" dirty="0">
                <a:latin typeface="华文楷体" pitchFamily="2" charset="-122"/>
                <a:ea typeface="华文楷体" pitchFamily="2" charset="-122"/>
              </a:rPr>
              <a:t>。</a:t>
            </a:r>
          </a:p>
          <a:p>
            <a:pPr eaLnBrk="1" fontAlgn="auto" hangingPunct="1">
              <a:lnSpc>
                <a:spcPct val="90000"/>
              </a:lnSpc>
              <a:spcBef>
                <a:spcPts val="375"/>
              </a:spcBef>
              <a:spcAft>
                <a:spcPts val="0"/>
              </a:spcAft>
              <a:defRPr/>
            </a:pPr>
            <a:endParaRPr lang="zh-CN" altLang="en-US" sz="2800" b="1"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5" name="组合 21"/>
          <p:cNvGrpSpPr>
            <a:grpSpLocks/>
          </p:cNvGrpSpPr>
          <p:nvPr/>
        </p:nvGrpSpPr>
        <p:grpSpPr bwMode="auto">
          <a:xfrm>
            <a:off x="766773" y="1326590"/>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13593725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2.2.2 </a:t>
            </a:r>
            <a:r>
              <a:rPr lang="zh-CN" altLang="en-US" dirty="0">
                <a:solidFill>
                  <a:srgbClr val="333333"/>
                </a:solidFill>
                <a:latin typeface="微软雅黑" panose="020B0503020204020204" pitchFamily="34" charset="-122"/>
                <a:ea typeface="微软雅黑" panose="020B0503020204020204" pitchFamily="34" charset="-122"/>
              </a:rPr>
              <a:t>文本标签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9884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800" dirty="0">
                <a:latin typeface="华文楷体" pitchFamily="2" charset="-122"/>
                <a:ea typeface="华文楷体" pitchFamily="2" charset="-122"/>
              </a:rPr>
              <a:t>水平线标签</a:t>
            </a:r>
            <a:r>
              <a:rPr lang="en-US" sz="2800" dirty="0">
                <a:latin typeface="华文楷体" pitchFamily="2" charset="-122"/>
                <a:ea typeface="华文楷体" pitchFamily="2" charset="-122"/>
              </a:rPr>
              <a:t>&lt;hr&gt;</a:t>
            </a:r>
            <a:r>
              <a:rPr lang="zh-CN" altLang="en-US" sz="2800" dirty="0">
                <a:latin typeface="华文楷体" pitchFamily="2" charset="-122"/>
                <a:ea typeface="华文楷体" pitchFamily="2" charset="-122"/>
              </a:rPr>
              <a:t>的作用是在网页中创建一条水平线。</a:t>
            </a:r>
            <a:r>
              <a:rPr lang="en-US" sz="2800" dirty="0">
                <a:latin typeface="华文楷体" pitchFamily="2" charset="-122"/>
                <a:ea typeface="华文楷体" pitchFamily="2" charset="-122"/>
              </a:rPr>
              <a:t>&lt;hr&gt;</a:t>
            </a:r>
            <a:r>
              <a:rPr lang="zh-CN" altLang="en-US" sz="2800" dirty="0">
                <a:latin typeface="华文楷体" pitchFamily="2" charset="-122"/>
                <a:ea typeface="华文楷体" pitchFamily="2" charset="-122"/>
              </a:rPr>
              <a:t>是一个单标签，没有结束标签。</a:t>
            </a:r>
          </a:p>
          <a:p>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语法</a:t>
            </a:r>
            <a:r>
              <a:rPr lang="en-US" altLang="zh-CN" sz="2800" dirty="0">
                <a:latin typeface="华文楷体" pitchFamily="2" charset="-122"/>
                <a:ea typeface="华文楷体" pitchFamily="2" charset="-122"/>
              </a:rPr>
              <a:t>】</a:t>
            </a:r>
          </a:p>
          <a:p>
            <a:r>
              <a:rPr lang="en-US" sz="2800" dirty="0">
                <a:latin typeface="华文楷体" pitchFamily="2" charset="-122"/>
                <a:ea typeface="华文楷体" pitchFamily="2" charset="-122"/>
              </a:rPr>
              <a:t>&lt;hr /&gt;</a:t>
            </a:r>
            <a:endParaRPr lang="zh-CN" altLang="en-US" sz="2800" dirty="0">
              <a:latin typeface="华文楷体" pitchFamily="2" charset="-122"/>
              <a:ea typeface="华文楷体" pitchFamily="2" charset="-122"/>
            </a:endParaRPr>
          </a:p>
          <a:p>
            <a:r>
              <a:rPr lang="zh-CN" altLang="en-US" sz="2800" dirty="0">
                <a:latin typeface="华文楷体" pitchFamily="2" charset="-122"/>
                <a:ea typeface="华文楷体" pitchFamily="2" charset="-122"/>
              </a:rPr>
              <a:t>在网页中输入一个</a:t>
            </a:r>
            <a:r>
              <a:rPr lang="en-US" sz="2800" dirty="0">
                <a:latin typeface="华文楷体" pitchFamily="2" charset="-122"/>
                <a:ea typeface="华文楷体" pitchFamily="2" charset="-122"/>
              </a:rPr>
              <a:t>&lt;hr /&gt;</a:t>
            </a:r>
            <a:r>
              <a:rPr lang="zh-CN" altLang="en-US" sz="2800" dirty="0">
                <a:latin typeface="华文楷体" pitchFamily="2" charset="-122"/>
                <a:ea typeface="华文楷体" pitchFamily="2" charset="-122"/>
              </a:rPr>
              <a:t>，就添加了一条默认样式的水平线。</a:t>
            </a: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2.2.2 </a:t>
            </a:r>
            <a:r>
              <a:rPr lang="zh-CN" altLang="en-US" dirty="0">
                <a:solidFill>
                  <a:srgbClr val="333333"/>
                </a:solidFill>
                <a:latin typeface="微软雅黑" panose="020B0503020204020204" pitchFamily="34" charset="-122"/>
                <a:ea typeface="微软雅黑" panose="020B0503020204020204" pitchFamily="34" charset="-122"/>
              </a:rPr>
              <a:t>文本标签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12" name="Text Placeholder 33"/>
          <p:cNvSpPr txBox="1">
            <a:spLocks/>
          </p:cNvSpPr>
          <p:nvPr/>
        </p:nvSpPr>
        <p:spPr bwMode="auto">
          <a:xfrm>
            <a:off x="1546162" y="1547749"/>
            <a:ext cx="8970962"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800" dirty="0">
                <a:latin typeface="华文楷体" pitchFamily="2" charset="-122"/>
                <a:ea typeface="华文楷体" pitchFamily="2" charset="-122"/>
              </a:rPr>
              <a:t>换行标签</a:t>
            </a:r>
            <a:r>
              <a:rPr lang="en-US" sz="2800" dirty="0">
                <a:latin typeface="华文楷体" pitchFamily="2" charset="-122"/>
                <a:ea typeface="华文楷体" pitchFamily="2" charset="-122"/>
              </a:rPr>
              <a:t>&lt;</a:t>
            </a:r>
            <a:r>
              <a:rPr lang="en-US" sz="2800" dirty="0" err="1">
                <a:latin typeface="华文楷体" pitchFamily="2" charset="-122"/>
                <a:ea typeface="华文楷体" pitchFamily="2" charset="-122"/>
              </a:rPr>
              <a:t>br</a:t>
            </a:r>
            <a:r>
              <a:rPr lang="en-US" sz="2800" dirty="0">
                <a:latin typeface="华文楷体" pitchFamily="2" charset="-122"/>
                <a:ea typeface="华文楷体" pitchFamily="2" charset="-122"/>
              </a:rPr>
              <a:t>&gt;</a:t>
            </a:r>
            <a:r>
              <a:rPr lang="zh-CN" altLang="en-US" sz="2800" dirty="0">
                <a:latin typeface="华文楷体" pitchFamily="2" charset="-122"/>
                <a:ea typeface="华文楷体" pitchFamily="2" charset="-122"/>
              </a:rPr>
              <a:t>的作用是在不另起一段的情况下将当前文本强制换行。</a:t>
            </a:r>
            <a:r>
              <a:rPr lang="en-US" sz="2800" dirty="0">
                <a:latin typeface="华文楷体" pitchFamily="2" charset="-122"/>
                <a:ea typeface="华文楷体" pitchFamily="2" charset="-122"/>
              </a:rPr>
              <a:t>&lt;</a:t>
            </a:r>
            <a:r>
              <a:rPr lang="en-US" sz="2800" dirty="0" err="1">
                <a:latin typeface="华文楷体" pitchFamily="2" charset="-122"/>
                <a:ea typeface="华文楷体" pitchFamily="2" charset="-122"/>
              </a:rPr>
              <a:t>br</a:t>
            </a:r>
            <a:r>
              <a:rPr lang="en-US" sz="2800" dirty="0">
                <a:latin typeface="华文楷体" pitchFamily="2" charset="-122"/>
                <a:ea typeface="华文楷体" pitchFamily="2" charset="-122"/>
              </a:rPr>
              <a:t>&gt;</a:t>
            </a:r>
            <a:r>
              <a:rPr lang="zh-CN" altLang="en-US" sz="2800" dirty="0">
                <a:latin typeface="华文楷体" pitchFamily="2" charset="-122"/>
                <a:ea typeface="华文楷体" pitchFamily="2" charset="-122"/>
              </a:rPr>
              <a:t>是一个单标签，没有结束标签。</a:t>
            </a:r>
          </a:p>
          <a:p>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语法</a:t>
            </a:r>
            <a:r>
              <a:rPr lang="en-US" altLang="zh-CN" sz="2800" dirty="0">
                <a:latin typeface="华文楷体" pitchFamily="2" charset="-122"/>
                <a:ea typeface="华文楷体" pitchFamily="2" charset="-122"/>
              </a:rPr>
              <a:t>】</a:t>
            </a:r>
          </a:p>
          <a:p>
            <a:r>
              <a:rPr lang="en-US" sz="2800" dirty="0">
                <a:latin typeface="华文楷体" pitchFamily="2" charset="-122"/>
                <a:ea typeface="华文楷体" pitchFamily="2" charset="-122"/>
              </a:rPr>
              <a:t>&lt;</a:t>
            </a:r>
            <a:r>
              <a:rPr lang="en-US" sz="2800" dirty="0" err="1">
                <a:latin typeface="华文楷体" pitchFamily="2" charset="-122"/>
                <a:ea typeface="华文楷体" pitchFamily="2" charset="-122"/>
              </a:rPr>
              <a:t>br</a:t>
            </a:r>
            <a:r>
              <a:rPr lang="en-US" sz="2800" dirty="0">
                <a:latin typeface="华文楷体" pitchFamily="2" charset="-122"/>
                <a:ea typeface="华文楷体" pitchFamily="2" charset="-122"/>
              </a:rPr>
              <a:t> /&gt;</a:t>
            </a:r>
            <a:endParaRPr lang="zh-CN" altLang="en-US" sz="2800" dirty="0">
              <a:latin typeface="华文楷体" pitchFamily="2" charset="-122"/>
              <a:ea typeface="华文楷体" pitchFamily="2" charset="-122"/>
            </a:endParaRPr>
          </a:p>
          <a:p>
            <a:r>
              <a:rPr lang="zh-CN" altLang="en-US" sz="2800" dirty="0">
                <a:latin typeface="华文楷体" pitchFamily="2" charset="-122"/>
                <a:ea typeface="华文楷体" pitchFamily="2" charset="-122"/>
              </a:rPr>
              <a:t>一个</a:t>
            </a:r>
            <a:r>
              <a:rPr lang="en-US" sz="2800" dirty="0">
                <a:latin typeface="华文楷体" pitchFamily="2" charset="-122"/>
                <a:ea typeface="华文楷体" pitchFamily="2" charset="-122"/>
              </a:rPr>
              <a:t>&lt;</a:t>
            </a:r>
            <a:r>
              <a:rPr lang="en-US" sz="2800" dirty="0" err="1">
                <a:latin typeface="华文楷体" pitchFamily="2" charset="-122"/>
                <a:ea typeface="华文楷体" pitchFamily="2" charset="-122"/>
              </a:rPr>
              <a:t>br</a:t>
            </a:r>
            <a:r>
              <a:rPr lang="en-US" sz="2800" dirty="0">
                <a:latin typeface="华文楷体" pitchFamily="2" charset="-122"/>
                <a:ea typeface="华文楷体" pitchFamily="2" charset="-122"/>
              </a:rPr>
              <a:t> /&gt;</a:t>
            </a:r>
            <a:r>
              <a:rPr lang="zh-CN" altLang="en-US" sz="2800" dirty="0">
                <a:latin typeface="华文楷体" pitchFamily="2" charset="-122"/>
                <a:ea typeface="华文楷体" pitchFamily="2" charset="-122"/>
              </a:rPr>
              <a:t>代表一个换行，连续的多个</a:t>
            </a:r>
            <a:r>
              <a:rPr lang="en-US" sz="2800" dirty="0">
                <a:latin typeface="华文楷体" pitchFamily="2" charset="-122"/>
                <a:ea typeface="华文楷体" pitchFamily="2" charset="-122"/>
              </a:rPr>
              <a:t>&lt;</a:t>
            </a:r>
            <a:r>
              <a:rPr lang="en-US" sz="2800" dirty="0" err="1">
                <a:latin typeface="华文楷体" pitchFamily="2" charset="-122"/>
                <a:ea typeface="华文楷体" pitchFamily="2" charset="-122"/>
              </a:rPr>
              <a:t>br</a:t>
            </a:r>
            <a:r>
              <a:rPr lang="en-US" sz="2800" dirty="0">
                <a:latin typeface="华文楷体" pitchFamily="2" charset="-122"/>
                <a:ea typeface="华文楷体" pitchFamily="2" charset="-122"/>
              </a:rPr>
              <a:t> /&gt;</a:t>
            </a:r>
            <a:r>
              <a:rPr lang="zh-CN" altLang="en-US" sz="2800" dirty="0">
                <a:latin typeface="华文楷体" pitchFamily="2" charset="-122"/>
                <a:ea typeface="华文楷体" pitchFamily="2" charset="-122"/>
              </a:rPr>
              <a:t>可以实现多次换行。</a:t>
            </a:r>
          </a:p>
          <a:p>
            <a:pPr eaLnBrk="1" fontAlgn="auto" hangingPunct="1">
              <a:lnSpc>
                <a:spcPct val="90000"/>
              </a:lnSpc>
              <a:spcBef>
                <a:spcPts val="375"/>
              </a:spcBef>
              <a:spcAft>
                <a:spcPts val="0"/>
              </a:spcAft>
              <a:defRPr/>
            </a:pPr>
            <a:endParaRPr lang="zh-CN" altLang="en-US" sz="2800" b="1"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5" name="组合 21"/>
          <p:cNvGrpSpPr>
            <a:grpSpLocks/>
          </p:cNvGrpSpPr>
          <p:nvPr/>
        </p:nvGrpSpPr>
        <p:grpSpPr bwMode="auto">
          <a:xfrm>
            <a:off x="609537" y="1667492"/>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241208331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270472"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t>2.1.2HTML</a:t>
            </a:r>
            <a:r>
              <a:rPr lang="zh-CN" altLang="zh-CN" dirty="0"/>
              <a:t>发展历史</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9"/>
            <a:ext cx="8988425" cy="1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000" dirty="0">
                <a:solidFill>
                  <a:srgbClr val="FF0000"/>
                </a:solidFill>
                <a:latin typeface="华文楷体" panose="02010600040101010101" pitchFamily="2" charset="-122"/>
                <a:ea typeface="华文楷体" panose="02010600040101010101" pitchFamily="2" charset="-122"/>
              </a:rPr>
              <a:t>1994</a:t>
            </a:r>
            <a:r>
              <a:rPr lang="zh-CN" altLang="en-US" sz="2000" dirty="0">
                <a:solidFill>
                  <a:srgbClr val="FF0000"/>
                </a:solidFill>
                <a:latin typeface="华文楷体" panose="02010600040101010101" pitchFamily="2" charset="-122"/>
                <a:ea typeface="华文楷体" panose="02010600040101010101" pitchFamily="2" charset="-122"/>
              </a:rPr>
              <a:t>年末</a:t>
            </a:r>
            <a:r>
              <a:rPr lang="zh-CN" altLang="en-US" sz="2000" dirty="0">
                <a:latin typeface="华文楷体" panose="02010600040101010101" pitchFamily="2" charset="-122"/>
                <a:ea typeface="华文楷体" panose="02010600040101010101" pitchFamily="2" charset="-122"/>
              </a:rPr>
              <a:t>，</a:t>
            </a:r>
            <a:r>
              <a:rPr lang="en-US" altLang="zh-CN" sz="2000" dirty="0">
                <a:latin typeface="华文楷体" panose="02010600040101010101" pitchFamily="2" charset="-122"/>
                <a:ea typeface="华文楷体" panose="02010600040101010101" pitchFamily="2" charset="-122"/>
              </a:rPr>
              <a:t>Tim Berners-Lee</a:t>
            </a:r>
            <a:r>
              <a:rPr lang="zh-CN" altLang="en-US" sz="2000" dirty="0">
                <a:latin typeface="华文楷体" panose="02010600040101010101" pitchFamily="2" charset="-122"/>
                <a:ea typeface="华文楷体" panose="02010600040101010101" pitchFamily="2" charset="-122"/>
              </a:rPr>
              <a:t>开发了最初的</a:t>
            </a:r>
            <a:r>
              <a:rPr lang="en-US" altLang="zh-CN" sz="2000" dirty="0">
                <a:latin typeface="华文楷体" panose="02010600040101010101" pitchFamily="2" charset="-122"/>
                <a:ea typeface="华文楷体" panose="02010600040101010101" pitchFamily="2" charset="-122"/>
              </a:rPr>
              <a:t>HTML</a:t>
            </a:r>
            <a:r>
              <a:rPr lang="zh-CN" altLang="en-US" sz="2000" dirty="0">
                <a:latin typeface="华文楷体" panose="02010600040101010101" pitchFamily="2" charset="-122"/>
                <a:ea typeface="华文楷体" panose="02010600040101010101" pitchFamily="2" charset="-122"/>
              </a:rPr>
              <a:t>版本，并</a:t>
            </a:r>
            <a:r>
              <a:rPr lang="zh-CN" altLang="en-US" sz="2000" dirty="0">
                <a:solidFill>
                  <a:srgbClr val="FF0000"/>
                </a:solidFill>
                <a:latin typeface="华文楷体" panose="02010600040101010101" pitchFamily="2" charset="-122"/>
                <a:ea typeface="华文楷体" panose="02010600040101010101" pitchFamily="2" charset="-122"/>
              </a:rPr>
              <a:t>创建了</a:t>
            </a:r>
            <a:r>
              <a:rPr lang="zh-CN" altLang="en-US" sz="2000" dirty="0">
                <a:latin typeface="华文楷体" panose="02010600040101010101" pitchFamily="2" charset="-122"/>
                <a:ea typeface="华文楷体" panose="02010600040101010101" pitchFamily="2" charset="-122"/>
              </a:rPr>
              <a:t>万维网联盟</a:t>
            </a:r>
            <a:r>
              <a:rPr lang="en-US" altLang="zh-CN" sz="2000" dirty="0">
                <a:latin typeface="华文楷体" panose="02010600040101010101" pitchFamily="2" charset="-122"/>
                <a:ea typeface="华文楷体" panose="02010600040101010101" pitchFamily="2" charset="-122"/>
              </a:rPr>
              <a:t>(W3C)</a:t>
            </a:r>
            <a:r>
              <a:rPr lang="zh-CN" altLang="en-US" sz="2000" dirty="0">
                <a:latin typeface="华文楷体" panose="02010600040101010101" pitchFamily="2" charset="-122"/>
                <a:ea typeface="华文楷体" panose="02010600040101010101" pitchFamily="2" charset="-122"/>
              </a:rPr>
              <a:t>开发和推广</a:t>
            </a:r>
            <a:r>
              <a:rPr lang="en-US" altLang="zh-CN" sz="2000" dirty="0">
                <a:latin typeface="华文楷体" panose="02010600040101010101" pitchFamily="2" charset="-122"/>
                <a:ea typeface="华文楷体" panose="02010600040101010101" pitchFamily="2" charset="-122"/>
              </a:rPr>
              <a:t>Web</a:t>
            </a:r>
            <a:r>
              <a:rPr lang="zh-CN" altLang="en-US" sz="2000" dirty="0">
                <a:latin typeface="华文楷体" panose="02010600040101010101" pitchFamily="2" charset="-122"/>
                <a:ea typeface="华文楷体" panose="02010600040101010101" pitchFamily="2" charset="-122"/>
              </a:rPr>
              <a:t>技术标准。</a:t>
            </a:r>
            <a:endParaRPr lang="en-US" altLang="zh-CN" sz="2000" dirty="0">
              <a:latin typeface="华文楷体" panose="02010600040101010101" pitchFamily="2" charset="-122"/>
              <a:ea typeface="华文楷体" panose="02010600040101010101" pitchFamily="2" charset="-122"/>
            </a:endParaRPr>
          </a:p>
          <a:p>
            <a:endParaRPr lang="en-US" altLang="zh-CN" sz="2000" dirty="0">
              <a:latin typeface="华文楷体" panose="02010600040101010101" pitchFamily="2" charset="-122"/>
              <a:ea typeface="华文楷体" panose="02010600040101010101" pitchFamily="2" charset="-122"/>
            </a:endParaRPr>
          </a:p>
          <a:p>
            <a:r>
              <a:rPr lang="en-US" altLang="zh-CN" sz="2000" dirty="0">
                <a:solidFill>
                  <a:srgbClr val="FF0000"/>
                </a:solidFill>
                <a:latin typeface="华文楷体" panose="02010600040101010101" pitchFamily="2" charset="-122"/>
                <a:ea typeface="华文楷体" panose="02010600040101010101" pitchFamily="2" charset="-122"/>
              </a:rPr>
              <a:t>1995</a:t>
            </a:r>
            <a:r>
              <a:rPr lang="zh-CN" altLang="en-US" sz="2000" dirty="0">
                <a:latin typeface="华文楷体" panose="02010600040101010101" pitchFamily="2" charset="-122"/>
                <a:ea typeface="华文楷体" panose="02010600040101010101" pitchFamily="2" charset="-122"/>
              </a:rPr>
              <a:t>年末，发布了第一个</a:t>
            </a:r>
            <a:r>
              <a:rPr lang="en-US" altLang="zh-CN" sz="2000" dirty="0">
                <a:latin typeface="华文楷体" panose="02010600040101010101" pitchFamily="2" charset="-122"/>
                <a:ea typeface="华文楷体" panose="02010600040101010101" pitchFamily="2" charset="-122"/>
              </a:rPr>
              <a:t>HTML</a:t>
            </a:r>
            <a:r>
              <a:rPr lang="zh-CN" altLang="en-US" sz="2000" dirty="0">
                <a:latin typeface="华文楷体" panose="02010600040101010101" pitchFamily="2" charset="-122"/>
                <a:ea typeface="华文楷体" panose="02010600040101010101" pitchFamily="2" charset="-122"/>
              </a:rPr>
              <a:t>标准</a:t>
            </a:r>
            <a:r>
              <a:rPr lang="en-US" altLang="zh-CN" sz="2000" dirty="0">
                <a:solidFill>
                  <a:srgbClr val="FF0000"/>
                </a:solidFill>
                <a:latin typeface="华文楷体" panose="02010600040101010101" pitchFamily="2" charset="-122"/>
                <a:ea typeface="华文楷体" panose="02010600040101010101" pitchFamily="2" charset="-122"/>
              </a:rPr>
              <a:t>HTML 2.0</a:t>
            </a:r>
            <a:r>
              <a:rPr lang="zh-CN" altLang="en-US" sz="2000" dirty="0">
                <a:latin typeface="华文楷体" panose="02010600040101010101" pitchFamily="2" charset="-122"/>
                <a:ea typeface="华文楷体" panose="02010600040101010101" pitchFamily="2" charset="-122"/>
              </a:rPr>
              <a:t>，</a:t>
            </a:r>
            <a:r>
              <a:rPr lang="en-US" altLang="zh-CN" sz="2000" dirty="0">
                <a:latin typeface="华文楷体" panose="02010600040101010101" pitchFamily="2" charset="-122"/>
                <a:ea typeface="华文楷体" panose="02010600040101010101" pitchFamily="2" charset="-122"/>
              </a:rPr>
              <a:t>HTML 2.0 </a:t>
            </a:r>
            <a:r>
              <a:rPr lang="zh-CN" altLang="en-US" sz="2000" dirty="0">
                <a:latin typeface="华文楷体" panose="02010600040101010101" pitchFamily="2" charset="-122"/>
                <a:ea typeface="华文楷体" panose="02010600040101010101" pitchFamily="2" charset="-122"/>
              </a:rPr>
              <a:t>是过时的</a:t>
            </a:r>
            <a:r>
              <a:rPr lang="en-US" altLang="zh-CN" sz="2000" dirty="0">
                <a:latin typeface="华文楷体" panose="02010600040101010101" pitchFamily="2" charset="-122"/>
                <a:ea typeface="华文楷体" panose="02010600040101010101" pitchFamily="2" charset="-122"/>
              </a:rPr>
              <a:t>HTML</a:t>
            </a:r>
            <a:r>
              <a:rPr lang="zh-CN" altLang="en-US" sz="2000" dirty="0">
                <a:latin typeface="华文楷体" panose="02010600040101010101" pitchFamily="2" charset="-122"/>
                <a:ea typeface="华文楷体" panose="02010600040101010101" pitchFamily="2" charset="-122"/>
              </a:rPr>
              <a:t>版本，目前在市场上可以找到的浏览器都依赖于更新版本的</a:t>
            </a:r>
            <a:r>
              <a:rPr lang="en-US" altLang="zh-CN" sz="2000" dirty="0">
                <a:latin typeface="华文楷体" panose="02010600040101010101" pitchFamily="2" charset="-122"/>
                <a:ea typeface="华文楷体" panose="02010600040101010101" pitchFamily="2" charset="-122"/>
              </a:rPr>
              <a:t>HTML</a:t>
            </a:r>
            <a:r>
              <a:rPr lang="zh-CN" altLang="en-US" sz="2000" dirty="0">
                <a:latin typeface="华文楷体" panose="02010600040101010101" pitchFamily="2" charset="-122"/>
                <a:ea typeface="华文楷体" panose="02010600040101010101" pitchFamily="2" charset="-122"/>
              </a:rPr>
              <a:t>。</a:t>
            </a:r>
          </a:p>
        </p:txBody>
      </p:sp>
      <p:sp>
        <p:nvSpPr>
          <p:cNvPr id="12" name="Text Placeholder 33"/>
          <p:cNvSpPr txBox="1">
            <a:spLocks/>
          </p:cNvSpPr>
          <p:nvPr/>
        </p:nvSpPr>
        <p:spPr bwMode="auto">
          <a:xfrm>
            <a:off x="2039938" y="3275013"/>
            <a:ext cx="8970962"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fontAlgn="auto" hangingPunct="1">
              <a:lnSpc>
                <a:spcPct val="90000"/>
              </a:lnSpc>
              <a:spcBef>
                <a:spcPts val="375"/>
              </a:spcBef>
              <a:spcAft>
                <a:spcPts val="0"/>
              </a:spcAft>
              <a:defRPr/>
            </a:pPr>
            <a:r>
              <a:rPr lang="en-US" altLang="en-US" sz="2000" dirty="0">
                <a:latin typeface="华文楷体" panose="02010600040101010101" pitchFamily="2" charset="-122"/>
                <a:ea typeface="华文楷体" panose="02010600040101010101" pitchFamily="2" charset="-122"/>
              </a:rPr>
              <a:t>   </a:t>
            </a:r>
            <a:r>
              <a:rPr lang="en-US" altLang="en-US" sz="2000" dirty="0">
                <a:solidFill>
                  <a:srgbClr val="FF0000"/>
                </a:solidFill>
                <a:latin typeface="华文楷体" panose="02010600040101010101" pitchFamily="2" charset="-122"/>
                <a:ea typeface="华文楷体" panose="02010600040101010101" pitchFamily="2" charset="-122"/>
              </a:rPr>
              <a:t>1997 </a:t>
            </a:r>
            <a:r>
              <a:rPr lang="zh-CN" altLang="en-US" sz="2000" dirty="0">
                <a:solidFill>
                  <a:srgbClr val="FF0000"/>
                </a:solidFill>
                <a:latin typeface="华文楷体" panose="02010600040101010101" pitchFamily="2" charset="-122"/>
                <a:ea typeface="华文楷体" panose="02010600040101010101" pitchFamily="2" charset="-122"/>
              </a:rPr>
              <a:t>年</a:t>
            </a:r>
            <a:r>
              <a:rPr lang="en-US" altLang="en-US" sz="2000" dirty="0">
                <a:solidFill>
                  <a:srgbClr val="FF0000"/>
                </a:solidFill>
                <a:latin typeface="华文楷体" panose="02010600040101010101" pitchFamily="2" charset="-122"/>
                <a:ea typeface="华文楷体" panose="02010600040101010101" pitchFamily="2" charset="-122"/>
              </a:rPr>
              <a:t>1</a:t>
            </a:r>
            <a:r>
              <a:rPr lang="zh-CN" altLang="en-US" sz="2000" dirty="0">
                <a:solidFill>
                  <a:srgbClr val="FF0000"/>
                </a:solidFill>
                <a:latin typeface="华文楷体" panose="02010600040101010101" pitchFamily="2" charset="-122"/>
                <a:ea typeface="华文楷体" panose="02010600040101010101" pitchFamily="2" charset="-122"/>
              </a:rPr>
              <a:t>月</a:t>
            </a:r>
            <a:r>
              <a:rPr lang="zh-CN" altLang="en-US" sz="2000" dirty="0">
                <a:latin typeface="华文楷体" panose="02010600040101010101" pitchFamily="2" charset="-122"/>
                <a:ea typeface="华文楷体" panose="02010600040101010101" pitchFamily="2" charset="-122"/>
              </a:rPr>
              <a:t>，</a:t>
            </a:r>
            <a:r>
              <a:rPr lang="en-US" altLang="en-US" sz="2000" dirty="0">
                <a:latin typeface="华文楷体" panose="02010600040101010101" pitchFamily="2" charset="-122"/>
                <a:ea typeface="华文楷体" panose="02010600040101010101" pitchFamily="2" charset="-122"/>
              </a:rPr>
              <a:t>W3C</a:t>
            </a:r>
            <a:r>
              <a:rPr lang="zh-CN" altLang="en-US" sz="2000" dirty="0">
                <a:latin typeface="华文楷体" panose="02010600040101010101" pitchFamily="2" charset="-122"/>
                <a:ea typeface="华文楷体" panose="02010600040101010101" pitchFamily="2" charset="-122"/>
              </a:rPr>
              <a:t>标准发布了</a:t>
            </a:r>
            <a:r>
              <a:rPr lang="en-US" altLang="en-US" sz="2000" dirty="0">
                <a:latin typeface="华文楷体" panose="02010600040101010101" pitchFamily="2" charset="-122"/>
                <a:ea typeface="华文楷体" panose="02010600040101010101" pitchFamily="2" charset="-122"/>
              </a:rPr>
              <a:t>HTML 3.2</a:t>
            </a:r>
            <a:r>
              <a:rPr lang="zh-CN" altLang="en-US" sz="2000" dirty="0">
                <a:latin typeface="华文楷体" panose="02010600040101010101" pitchFamily="2" charset="-122"/>
                <a:ea typeface="华文楷体" panose="02010600040101010101" pitchFamily="2" charset="-122"/>
              </a:rPr>
              <a:t>，在</a:t>
            </a:r>
            <a:r>
              <a:rPr lang="en-US" altLang="en-US" sz="2000" dirty="0">
                <a:latin typeface="华文楷体" panose="02010600040101010101" pitchFamily="2" charset="-122"/>
                <a:ea typeface="华文楷体" panose="02010600040101010101" pitchFamily="2" charset="-122"/>
              </a:rPr>
              <a:t>HTML 2.0 </a:t>
            </a:r>
            <a:r>
              <a:rPr lang="zh-CN" altLang="en-US" sz="2000" dirty="0">
                <a:latin typeface="华文楷体" panose="02010600040101010101" pitchFamily="2" charset="-122"/>
                <a:ea typeface="华文楷体" panose="02010600040101010101" pitchFamily="2" charset="-122"/>
              </a:rPr>
              <a:t>标准上添加了被广泛运用的特性，诸如</a:t>
            </a:r>
            <a:r>
              <a:rPr lang="zh-CN" altLang="en-US" sz="2000" u="sng" dirty="0">
                <a:solidFill>
                  <a:srgbClr val="FF0000"/>
                </a:solidFill>
                <a:latin typeface="华文楷体" panose="02010600040101010101" pitchFamily="2" charset="-122"/>
                <a:ea typeface="华文楷体" panose="02010600040101010101" pitchFamily="2" charset="-122"/>
              </a:rPr>
              <a:t>字体、表格、</a:t>
            </a:r>
            <a:r>
              <a:rPr lang="en-US" altLang="en-US" sz="2000" u="sng" dirty="0">
                <a:solidFill>
                  <a:srgbClr val="FF0000"/>
                </a:solidFill>
                <a:latin typeface="华文楷体" panose="02010600040101010101" pitchFamily="2" charset="-122"/>
                <a:ea typeface="华文楷体" panose="02010600040101010101" pitchFamily="2" charset="-122"/>
              </a:rPr>
              <a:t>applets</a:t>
            </a:r>
            <a:r>
              <a:rPr lang="zh-CN" altLang="en-US" sz="2000" u="sng" dirty="0">
                <a:solidFill>
                  <a:srgbClr val="FF0000"/>
                </a:solidFill>
                <a:latin typeface="华文楷体" panose="02010600040101010101" pitchFamily="2" charset="-122"/>
                <a:ea typeface="华文楷体" panose="02010600040101010101" pitchFamily="2" charset="-122"/>
              </a:rPr>
              <a:t>、围绕图像的文本流，上标和下标</a:t>
            </a:r>
            <a:r>
              <a:rPr lang="zh-CN" altLang="en-US" sz="2000" dirty="0">
                <a:latin typeface="华文楷体" panose="02010600040101010101" pitchFamily="2" charset="-122"/>
                <a:ea typeface="华文楷体" panose="02010600040101010101" pitchFamily="2" charset="-122"/>
              </a:rPr>
              <a:t>。</a:t>
            </a:r>
            <a:endParaRPr lang="en-US" altLang="zh-CN" sz="2000" dirty="0">
              <a:latin typeface="华文楷体" panose="02010600040101010101" pitchFamily="2" charset="-122"/>
              <a:ea typeface="华文楷体" panose="02010600040101010101" pitchFamily="2" charset="-122"/>
            </a:endParaRPr>
          </a:p>
          <a:p>
            <a:pPr eaLnBrk="1" fontAlgn="auto" hangingPunct="1">
              <a:lnSpc>
                <a:spcPct val="90000"/>
              </a:lnSpc>
              <a:spcBef>
                <a:spcPts val="375"/>
              </a:spcBef>
              <a:spcAft>
                <a:spcPts val="0"/>
              </a:spcAft>
              <a:defRPr/>
            </a:pPr>
            <a:r>
              <a:rPr lang="en-US" altLang="en-US" sz="2000" dirty="0">
                <a:latin typeface="华文楷体" panose="02010600040101010101" pitchFamily="2" charset="-122"/>
                <a:ea typeface="华文楷体" panose="02010600040101010101" pitchFamily="2" charset="-122"/>
              </a:rPr>
              <a:t>    </a:t>
            </a:r>
          </a:p>
          <a:p>
            <a:pPr eaLnBrk="1" fontAlgn="auto" hangingPunct="1">
              <a:lnSpc>
                <a:spcPct val="90000"/>
              </a:lnSpc>
              <a:spcBef>
                <a:spcPts val="375"/>
              </a:spcBef>
              <a:spcAft>
                <a:spcPts val="0"/>
              </a:spcAft>
              <a:defRPr/>
            </a:pPr>
            <a:r>
              <a:rPr lang="en-US" altLang="en-US" sz="2000" dirty="0">
                <a:latin typeface="华文楷体" panose="02010600040101010101" pitchFamily="2" charset="-122"/>
                <a:ea typeface="华文楷体" panose="02010600040101010101" pitchFamily="2" charset="-122"/>
              </a:rPr>
              <a:t>   1997 </a:t>
            </a:r>
            <a:r>
              <a:rPr lang="zh-CN" altLang="en-US" sz="2000" dirty="0">
                <a:latin typeface="华文楷体" panose="02010600040101010101" pitchFamily="2" charset="-122"/>
                <a:ea typeface="华文楷体" panose="02010600040101010101" pitchFamily="2" charset="-122"/>
              </a:rPr>
              <a:t>年</a:t>
            </a:r>
            <a:r>
              <a:rPr lang="en-US" altLang="en-US" sz="2000" dirty="0">
                <a:latin typeface="华文楷体" panose="02010600040101010101" pitchFamily="2" charset="-122"/>
                <a:ea typeface="华文楷体" panose="02010600040101010101" pitchFamily="2" charset="-122"/>
              </a:rPr>
              <a:t> 12 </a:t>
            </a:r>
            <a:r>
              <a:rPr lang="zh-CN" altLang="en-US" sz="2000" dirty="0">
                <a:latin typeface="华文楷体" panose="02010600040101010101" pitchFamily="2" charset="-122"/>
                <a:ea typeface="华文楷体" panose="02010600040101010101" pitchFamily="2" charset="-122"/>
              </a:rPr>
              <a:t>月，</a:t>
            </a:r>
            <a:r>
              <a:rPr lang="en-US" altLang="en-US" sz="2000" dirty="0">
                <a:latin typeface="华文楷体" panose="02010600040101010101" pitchFamily="2" charset="-122"/>
                <a:ea typeface="华文楷体" panose="02010600040101010101" pitchFamily="2" charset="-122"/>
              </a:rPr>
              <a:t>W3C </a:t>
            </a:r>
            <a:r>
              <a:rPr lang="zh-CN" altLang="en-US" sz="2000" dirty="0">
                <a:latin typeface="华文楷体" panose="02010600040101010101" pitchFamily="2" charset="-122"/>
                <a:ea typeface="华文楷体" panose="02010600040101010101" pitchFamily="2" charset="-122"/>
              </a:rPr>
              <a:t>发布了</a:t>
            </a:r>
            <a:r>
              <a:rPr lang="en-US" altLang="en-US" sz="2000" dirty="0">
                <a:latin typeface="华文楷体" panose="02010600040101010101" pitchFamily="2" charset="-122"/>
                <a:ea typeface="华文楷体" panose="02010600040101010101" pitchFamily="2" charset="-122"/>
              </a:rPr>
              <a:t>HTML 4.0</a:t>
            </a:r>
            <a:r>
              <a:rPr lang="zh-CN" altLang="en-US" sz="2000" dirty="0">
                <a:latin typeface="华文楷体" panose="02010600040101010101" pitchFamily="2" charset="-122"/>
                <a:ea typeface="华文楷体" panose="02010600040101010101" pitchFamily="2" charset="-122"/>
              </a:rPr>
              <a:t>的规范。</a:t>
            </a:r>
            <a:r>
              <a:rPr lang="en-US" altLang="en-US" sz="2000" dirty="0">
                <a:solidFill>
                  <a:srgbClr val="FF0000"/>
                </a:solidFill>
                <a:latin typeface="华文楷体" panose="02010600040101010101" pitchFamily="2" charset="-122"/>
                <a:ea typeface="华文楷体" panose="02010600040101010101" pitchFamily="2" charset="-122"/>
              </a:rPr>
              <a:t>HTML 4.0 </a:t>
            </a:r>
            <a:r>
              <a:rPr lang="zh-CN" altLang="en-US" sz="2000" dirty="0">
                <a:latin typeface="华文楷体" panose="02010600040101010101" pitchFamily="2" charset="-122"/>
                <a:ea typeface="华文楷体" panose="02010600040101010101" pitchFamily="2" charset="-122"/>
              </a:rPr>
              <a:t>最重要的特性是</a:t>
            </a:r>
            <a:r>
              <a:rPr lang="zh-CN" altLang="en-US" sz="2000" dirty="0">
                <a:solidFill>
                  <a:srgbClr val="FF0000"/>
                </a:solidFill>
                <a:latin typeface="华文楷体" panose="02010600040101010101" pitchFamily="2" charset="-122"/>
                <a:ea typeface="华文楷体" panose="02010600040101010101" pitchFamily="2" charset="-122"/>
              </a:rPr>
              <a:t>引入了样式表</a:t>
            </a:r>
            <a:r>
              <a:rPr lang="en-US" altLang="en-US" sz="2000" dirty="0">
                <a:solidFill>
                  <a:srgbClr val="FF0000"/>
                </a:solidFill>
                <a:latin typeface="华文楷体" panose="02010600040101010101" pitchFamily="2" charset="-122"/>
                <a:ea typeface="华文楷体" panose="02010600040101010101" pitchFamily="2" charset="-122"/>
              </a:rPr>
              <a:t>CSS</a:t>
            </a:r>
            <a:r>
              <a:rPr lang="zh-CN" altLang="en-US" sz="2000" dirty="0">
                <a:latin typeface="华文楷体" panose="02010600040101010101" pitchFamily="2" charset="-122"/>
                <a:ea typeface="华文楷体" panose="02010600040101010101" pitchFamily="2" charset="-122"/>
              </a:rPr>
              <a:t>。</a:t>
            </a:r>
          </a:p>
          <a:p>
            <a:pPr eaLnBrk="1" fontAlgn="auto" hangingPunct="1">
              <a:lnSpc>
                <a:spcPct val="90000"/>
              </a:lnSpc>
              <a:spcBef>
                <a:spcPts val="375"/>
              </a:spcBef>
              <a:spcAft>
                <a:spcPts val="0"/>
              </a:spcAft>
              <a:defRPr/>
            </a:pPr>
            <a:endParaRPr lang="zh-CN" altLang="en-US" sz="2800" b="1"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 name="组合 21"/>
          <p:cNvGrpSpPr>
            <a:grpSpLocks/>
          </p:cNvGrpSpPr>
          <p:nvPr/>
        </p:nvGrpSpPr>
        <p:grpSpPr bwMode="auto">
          <a:xfrm>
            <a:off x="1103313" y="3451225"/>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nodeType="afterGroup">
                            <p:stCondLst>
                              <p:cond delay="168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2.2.2 </a:t>
            </a:r>
            <a:r>
              <a:rPr lang="zh-CN" altLang="en-US" dirty="0">
                <a:solidFill>
                  <a:srgbClr val="333333"/>
                </a:solidFill>
                <a:latin typeface="微软雅黑" panose="020B0503020204020204" pitchFamily="34" charset="-122"/>
                <a:ea typeface="微软雅黑" panose="020B0503020204020204" pitchFamily="34" charset="-122"/>
              </a:rPr>
              <a:t>文本标签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9884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800" dirty="0">
                <a:latin typeface="华文楷体" pitchFamily="2" charset="-122"/>
                <a:ea typeface="华文楷体" pitchFamily="2" charset="-122"/>
              </a:rPr>
              <a:t>在网页中输入文字时，文字之间的多个连续的半角空格仅当一个来对待。如果需要保留空格的效果，一般需要使用全角空格，或者通过空格代码来实现。</a:t>
            </a:r>
          </a:p>
          <a:p>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语法</a:t>
            </a:r>
            <a:r>
              <a:rPr lang="en-US" altLang="zh-CN" sz="2800" dirty="0">
                <a:latin typeface="华文楷体" pitchFamily="2" charset="-122"/>
                <a:ea typeface="华文楷体" pitchFamily="2" charset="-122"/>
              </a:rPr>
              <a:t>】</a:t>
            </a:r>
          </a:p>
          <a:p>
            <a:r>
              <a:rPr lang="en-US" sz="2800" dirty="0">
                <a:latin typeface="华文楷体" pitchFamily="2" charset="-122"/>
                <a:ea typeface="华文楷体" pitchFamily="2" charset="-122"/>
              </a:rPr>
              <a:t>&amp;</a:t>
            </a:r>
            <a:r>
              <a:rPr lang="en-US" sz="2800" dirty="0" err="1">
                <a:latin typeface="华文楷体" pitchFamily="2" charset="-122"/>
                <a:ea typeface="华文楷体" pitchFamily="2" charset="-122"/>
              </a:rPr>
              <a:t>nbsp</a:t>
            </a:r>
            <a:r>
              <a:rPr lang="en-US" sz="2800"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a:p>
            <a:r>
              <a:rPr lang="zh-CN" altLang="en-US" sz="2800" dirty="0">
                <a:latin typeface="华文楷体" pitchFamily="2" charset="-122"/>
                <a:ea typeface="华文楷体" pitchFamily="2" charset="-122"/>
              </a:rPr>
              <a:t>一个</a:t>
            </a:r>
            <a:r>
              <a:rPr lang="en-US" sz="2800" dirty="0">
                <a:latin typeface="华文楷体" pitchFamily="2" charset="-122"/>
                <a:ea typeface="华文楷体" pitchFamily="2" charset="-122"/>
              </a:rPr>
              <a:t>&amp;</a:t>
            </a:r>
            <a:r>
              <a:rPr lang="en-US" sz="2800" dirty="0" err="1">
                <a:latin typeface="华文楷体" pitchFamily="2" charset="-122"/>
                <a:ea typeface="华文楷体" pitchFamily="2" charset="-122"/>
              </a:rPr>
              <a:t>nbsp</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代表一个半角空格，连续的多个</a:t>
            </a:r>
            <a:r>
              <a:rPr lang="en-US" sz="2800" dirty="0">
                <a:latin typeface="华文楷体" pitchFamily="2" charset="-122"/>
                <a:ea typeface="华文楷体" pitchFamily="2" charset="-122"/>
              </a:rPr>
              <a:t>&amp;</a:t>
            </a:r>
            <a:r>
              <a:rPr lang="en-US" sz="2800" dirty="0" err="1">
                <a:latin typeface="华文楷体" pitchFamily="2" charset="-122"/>
                <a:ea typeface="华文楷体" pitchFamily="2" charset="-122"/>
              </a:rPr>
              <a:t>nbsp</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就是多个空格。</a:t>
            </a: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2.2.2 </a:t>
            </a:r>
            <a:r>
              <a:rPr lang="zh-CN" altLang="en-US" dirty="0">
                <a:solidFill>
                  <a:srgbClr val="333333"/>
                </a:solidFill>
                <a:latin typeface="微软雅黑" panose="020B0503020204020204" pitchFamily="34" charset="-122"/>
                <a:ea typeface="微软雅黑" panose="020B0503020204020204" pitchFamily="34" charset="-122"/>
              </a:rPr>
              <a:t>文本标签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12" name="Text Placeholder 33"/>
          <p:cNvSpPr txBox="1">
            <a:spLocks/>
          </p:cNvSpPr>
          <p:nvPr/>
        </p:nvSpPr>
        <p:spPr bwMode="auto">
          <a:xfrm>
            <a:off x="1756474" y="1266897"/>
            <a:ext cx="8970962"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800" dirty="0">
                <a:latin typeface="华文楷体" pitchFamily="2" charset="-122"/>
                <a:ea typeface="华文楷体" pitchFamily="2" charset="-122"/>
              </a:rPr>
              <a:t>除了空格以外，还有一些特殊符号也需要用代码来代替。一般情况下，特殊符号的代码由前缀</a:t>
            </a:r>
            <a:r>
              <a:rPr lang="en-US" sz="2800" dirty="0">
                <a:latin typeface="华文楷体" pitchFamily="2" charset="-122"/>
                <a:ea typeface="华文楷体" pitchFamily="2" charset="-122"/>
              </a:rPr>
              <a:t>”&amp;”</a:t>
            </a:r>
            <a:r>
              <a:rPr lang="zh-CN" altLang="en-US" sz="2800" dirty="0">
                <a:latin typeface="华文楷体" pitchFamily="2" charset="-122"/>
                <a:ea typeface="华文楷体" pitchFamily="2" charset="-122"/>
              </a:rPr>
              <a:t>、字符名称和后缀</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组成。其使用方法与空格符号类似，具体内容如表</a:t>
            </a:r>
            <a:r>
              <a:rPr lang="en-US" sz="2800" dirty="0">
                <a:latin typeface="华文楷体" pitchFamily="2" charset="-122"/>
                <a:ea typeface="华文楷体" pitchFamily="2" charset="-122"/>
              </a:rPr>
              <a:t>2-3</a:t>
            </a:r>
            <a:r>
              <a:rPr lang="zh-CN" altLang="en-US" sz="2800" dirty="0">
                <a:latin typeface="华文楷体" pitchFamily="2" charset="-122"/>
                <a:ea typeface="华文楷体" pitchFamily="2" charset="-122"/>
              </a:rPr>
              <a:t>所示。</a:t>
            </a:r>
          </a:p>
          <a:p>
            <a:pPr eaLnBrk="1" fontAlgn="auto" hangingPunct="1">
              <a:lnSpc>
                <a:spcPct val="90000"/>
              </a:lnSpc>
              <a:spcBef>
                <a:spcPts val="375"/>
              </a:spcBef>
              <a:spcAft>
                <a:spcPts val="0"/>
              </a:spcAft>
              <a:defRPr/>
            </a:pPr>
            <a:endParaRPr lang="zh-CN" altLang="en-US" sz="2800" b="1"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5" name="组合 21"/>
          <p:cNvGrpSpPr>
            <a:grpSpLocks/>
          </p:cNvGrpSpPr>
          <p:nvPr/>
        </p:nvGrpSpPr>
        <p:grpSpPr bwMode="auto">
          <a:xfrm>
            <a:off x="787192" y="1435626"/>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325235128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2.2.2 </a:t>
            </a:r>
            <a:r>
              <a:rPr lang="zh-CN" altLang="en-US" dirty="0">
                <a:solidFill>
                  <a:srgbClr val="333333"/>
                </a:solidFill>
                <a:latin typeface="微软雅黑" panose="020B0503020204020204" pitchFamily="34" charset="-122"/>
                <a:ea typeface="微软雅黑" panose="020B0503020204020204" pitchFamily="34" charset="-122"/>
              </a:rPr>
              <a:t>文本标签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aphicFrame>
        <p:nvGraphicFramePr>
          <p:cNvPr id="8" name="表格 7"/>
          <p:cNvGraphicFramePr>
            <a:graphicFrameLocks noGrp="1"/>
          </p:cNvGraphicFramePr>
          <p:nvPr/>
        </p:nvGraphicFramePr>
        <p:xfrm>
          <a:off x="2129972" y="1160538"/>
          <a:ext cx="8127999" cy="44500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0000"/>
                    </a:ext>
                  </a:extLst>
                </a:gridCol>
                <a:gridCol w="2709333">
                  <a:extLst>
                    <a:ext uri="{9D8B030D-6E8A-4147-A177-3AD203B41FA5}">
                      <a16:colId xmlns:a16="http://schemas.microsoft.com/office/drawing/2014/main" val="20001"/>
                    </a:ext>
                  </a:extLst>
                </a:gridCol>
                <a:gridCol w="2709333">
                  <a:extLst>
                    <a:ext uri="{9D8B030D-6E8A-4147-A177-3AD203B41FA5}">
                      <a16:colId xmlns:a16="http://schemas.microsoft.com/office/drawing/2014/main" val="20002"/>
                    </a:ext>
                  </a:extLst>
                </a:gridCol>
              </a:tblGrid>
              <a:tr h="370840">
                <a:tc>
                  <a:txBody>
                    <a:bodyPr/>
                    <a:lstStyle/>
                    <a:p>
                      <a:pPr algn="ctr"/>
                      <a:r>
                        <a:rPr lang="zh-CN" altLang="en-US" sz="1800" b="1" kern="1200" dirty="0">
                          <a:solidFill>
                            <a:schemeClr val="lt1"/>
                          </a:solidFill>
                          <a:latin typeface="+mn-lt"/>
                          <a:ea typeface="+mn-ea"/>
                          <a:cs typeface="+mn-cs"/>
                        </a:rPr>
                        <a:t>符号</a:t>
                      </a:r>
                      <a:endParaRPr lang="zh-CN" altLang="en-US" dirty="0"/>
                    </a:p>
                  </a:txBody>
                  <a:tcPr/>
                </a:tc>
                <a:tc>
                  <a:txBody>
                    <a:bodyPr/>
                    <a:lstStyle/>
                    <a:p>
                      <a:pPr algn="ctr"/>
                      <a:r>
                        <a:rPr lang="zh-CN" altLang="en-US" sz="1800" b="1" kern="1200" dirty="0">
                          <a:solidFill>
                            <a:schemeClr val="lt1"/>
                          </a:solidFill>
                          <a:latin typeface="+mn-lt"/>
                          <a:ea typeface="+mn-ea"/>
                          <a:cs typeface="+mn-cs"/>
                        </a:rPr>
                        <a:t>符号代码</a:t>
                      </a:r>
                      <a:endParaRPr lang="zh-CN" altLang="en-US" dirty="0"/>
                    </a:p>
                  </a:txBody>
                  <a:tcPr/>
                </a:tc>
                <a:tc>
                  <a:txBody>
                    <a:bodyPr/>
                    <a:lstStyle/>
                    <a:p>
                      <a:pPr algn="ctr"/>
                      <a:r>
                        <a:rPr lang="zh-CN" altLang="en-US" sz="1800" b="1" kern="1200" dirty="0">
                          <a:solidFill>
                            <a:schemeClr val="lt1"/>
                          </a:solidFill>
                          <a:latin typeface="+mn-lt"/>
                          <a:ea typeface="+mn-ea"/>
                          <a:cs typeface="+mn-cs"/>
                        </a:rPr>
                        <a:t>说明</a:t>
                      </a:r>
                      <a:endParaRPr lang="zh-CN" altLang="en-US" dirty="0"/>
                    </a:p>
                  </a:txBody>
                  <a:tcPr/>
                </a:tc>
                <a:extLst>
                  <a:ext uri="{0D108BD9-81ED-4DB2-BD59-A6C34878D82A}">
                    <a16:rowId xmlns:a16="http://schemas.microsoft.com/office/drawing/2014/main" val="10000"/>
                  </a:ext>
                </a:extLst>
              </a:tr>
              <a:tr h="370840">
                <a:tc>
                  <a:txBody>
                    <a:bodyPr/>
                    <a:lstStyle/>
                    <a:p>
                      <a:pPr algn="ctr"/>
                      <a:r>
                        <a:rPr lang="en-US" sz="1800" kern="1200" dirty="0">
                          <a:solidFill>
                            <a:schemeClr val="dk1"/>
                          </a:solidFill>
                          <a:latin typeface="+mn-lt"/>
                          <a:ea typeface="+mn-ea"/>
                          <a:cs typeface="+mn-cs"/>
                        </a:rPr>
                        <a:t>“</a:t>
                      </a:r>
                      <a:endParaRPr lang="zh-CN" altLang="en-US" dirty="0"/>
                    </a:p>
                  </a:txBody>
                  <a:tcPr/>
                </a:tc>
                <a:tc>
                  <a:txBody>
                    <a:bodyPr/>
                    <a:lstStyle/>
                    <a:p>
                      <a:pPr algn="ctr"/>
                      <a:r>
                        <a:rPr lang="en-US" sz="1800" kern="1200" dirty="0">
                          <a:solidFill>
                            <a:schemeClr val="dk1"/>
                          </a:solidFill>
                          <a:latin typeface="+mn-lt"/>
                          <a:ea typeface="+mn-ea"/>
                          <a:cs typeface="+mn-cs"/>
                        </a:rPr>
                        <a:t>&amp;</a:t>
                      </a:r>
                      <a:r>
                        <a:rPr lang="en-US" sz="1800" kern="1200" dirty="0" err="1">
                          <a:solidFill>
                            <a:schemeClr val="dk1"/>
                          </a:solidFill>
                          <a:latin typeface="+mn-lt"/>
                          <a:ea typeface="+mn-ea"/>
                          <a:cs typeface="+mn-cs"/>
                        </a:rPr>
                        <a:t>quot</a:t>
                      </a:r>
                      <a:r>
                        <a:rPr lang="en-US" sz="1800" kern="1200" dirty="0">
                          <a:solidFill>
                            <a:schemeClr val="dk1"/>
                          </a:solidFill>
                          <a:latin typeface="+mn-lt"/>
                          <a:ea typeface="+mn-ea"/>
                          <a:cs typeface="+mn-cs"/>
                        </a:rPr>
                        <a:t>;</a:t>
                      </a:r>
                      <a:endParaRPr lang="zh-CN" altLang="en-US" dirty="0"/>
                    </a:p>
                  </a:txBody>
                  <a:tcPr/>
                </a:tc>
                <a:tc>
                  <a:txBody>
                    <a:bodyPr/>
                    <a:lstStyle/>
                    <a:p>
                      <a:pPr algn="ctr"/>
                      <a:r>
                        <a:rPr lang="zh-CN" altLang="en-US" sz="1800" kern="1200" dirty="0">
                          <a:solidFill>
                            <a:schemeClr val="dk1"/>
                          </a:solidFill>
                          <a:latin typeface="+mn-lt"/>
                          <a:ea typeface="+mn-ea"/>
                          <a:cs typeface="+mn-cs"/>
                        </a:rPr>
                        <a:t>双引号</a:t>
                      </a:r>
                      <a:endParaRPr lang="zh-CN" altLang="en-US" dirty="0"/>
                    </a:p>
                  </a:txBody>
                  <a:tcPr/>
                </a:tc>
                <a:extLst>
                  <a:ext uri="{0D108BD9-81ED-4DB2-BD59-A6C34878D82A}">
                    <a16:rowId xmlns:a16="http://schemas.microsoft.com/office/drawing/2014/main" val="10001"/>
                  </a:ext>
                </a:extLst>
              </a:tr>
              <a:tr h="370840">
                <a:tc>
                  <a:txBody>
                    <a:bodyPr/>
                    <a:lstStyle/>
                    <a:p>
                      <a:pPr algn="ctr"/>
                      <a:r>
                        <a:rPr lang="en-US" sz="1800" kern="1200" dirty="0">
                          <a:solidFill>
                            <a:schemeClr val="dk1"/>
                          </a:solidFill>
                          <a:latin typeface="+mn-lt"/>
                          <a:ea typeface="+mn-ea"/>
                          <a:cs typeface="+mn-cs"/>
                        </a:rPr>
                        <a:t>&lt;</a:t>
                      </a:r>
                      <a:endParaRPr lang="zh-CN" altLang="en-US" dirty="0"/>
                    </a:p>
                  </a:txBody>
                  <a:tcPr/>
                </a:tc>
                <a:tc>
                  <a:txBody>
                    <a:bodyPr/>
                    <a:lstStyle/>
                    <a:p>
                      <a:pPr algn="ctr"/>
                      <a:r>
                        <a:rPr lang="en-US" sz="1800" kern="1200" dirty="0">
                          <a:solidFill>
                            <a:schemeClr val="dk1"/>
                          </a:solidFill>
                          <a:latin typeface="+mn-lt"/>
                          <a:ea typeface="+mn-ea"/>
                          <a:cs typeface="+mn-cs"/>
                        </a:rPr>
                        <a:t>&amp;</a:t>
                      </a:r>
                      <a:r>
                        <a:rPr lang="en-US" sz="1800" kern="1200" dirty="0" err="1">
                          <a:solidFill>
                            <a:schemeClr val="dk1"/>
                          </a:solidFill>
                          <a:latin typeface="+mn-lt"/>
                          <a:ea typeface="+mn-ea"/>
                          <a:cs typeface="+mn-cs"/>
                        </a:rPr>
                        <a:t>lt</a:t>
                      </a:r>
                      <a:r>
                        <a:rPr lang="en-US" sz="1800" kern="1200" dirty="0">
                          <a:solidFill>
                            <a:schemeClr val="dk1"/>
                          </a:solidFill>
                          <a:latin typeface="+mn-lt"/>
                          <a:ea typeface="+mn-ea"/>
                          <a:cs typeface="+mn-cs"/>
                        </a:rPr>
                        <a:t>;</a:t>
                      </a:r>
                      <a:endParaRPr lang="zh-CN" altLang="en-US" dirty="0"/>
                    </a:p>
                  </a:txBody>
                  <a:tcPr/>
                </a:tc>
                <a:tc>
                  <a:txBody>
                    <a:bodyPr/>
                    <a:lstStyle/>
                    <a:p>
                      <a:pPr algn="ctr"/>
                      <a:r>
                        <a:rPr lang="zh-CN" altLang="en-US" sz="1800" kern="1200" dirty="0">
                          <a:solidFill>
                            <a:schemeClr val="dk1"/>
                          </a:solidFill>
                          <a:latin typeface="+mn-lt"/>
                          <a:ea typeface="+mn-ea"/>
                          <a:cs typeface="+mn-cs"/>
                        </a:rPr>
                        <a:t>左尖括号</a:t>
                      </a:r>
                      <a:endParaRPr lang="zh-CN" altLang="en-US" dirty="0"/>
                    </a:p>
                  </a:txBody>
                  <a:tcPr/>
                </a:tc>
                <a:extLst>
                  <a:ext uri="{0D108BD9-81ED-4DB2-BD59-A6C34878D82A}">
                    <a16:rowId xmlns:a16="http://schemas.microsoft.com/office/drawing/2014/main" val="10002"/>
                  </a:ext>
                </a:extLst>
              </a:tr>
              <a:tr h="370840">
                <a:tc>
                  <a:txBody>
                    <a:bodyPr/>
                    <a:lstStyle/>
                    <a:p>
                      <a:pPr algn="ctr"/>
                      <a:r>
                        <a:rPr lang="en-US" sz="1800" kern="1200" dirty="0">
                          <a:solidFill>
                            <a:schemeClr val="dk1"/>
                          </a:solidFill>
                          <a:latin typeface="+mn-lt"/>
                          <a:ea typeface="+mn-ea"/>
                          <a:cs typeface="+mn-cs"/>
                        </a:rPr>
                        <a:t>&gt;</a:t>
                      </a:r>
                      <a:endParaRPr lang="zh-CN" altLang="en-US" dirty="0"/>
                    </a:p>
                  </a:txBody>
                  <a:tcPr/>
                </a:tc>
                <a:tc>
                  <a:txBody>
                    <a:bodyPr/>
                    <a:lstStyle/>
                    <a:p>
                      <a:pPr algn="ctr"/>
                      <a:r>
                        <a:rPr lang="en-US" sz="1800" kern="1200" dirty="0">
                          <a:solidFill>
                            <a:schemeClr val="dk1"/>
                          </a:solidFill>
                          <a:latin typeface="+mn-lt"/>
                          <a:ea typeface="+mn-ea"/>
                          <a:cs typeface="+mn-cs"/>
                        </a:rPr>
                        <a:t>&amp;</a:t>
                      </a:r>
                      <a:r>
                        <a:rPr lang="en-US" sz="1800" kern="1200" dirty="0" err="1">
                          <a:solidFill>
                            <a:schemeClr val="dk1"/>
                          </a:solidFill>
                          <a:latin typeface="+mn-lt"/>
                          <a:ea typeface="+mn-ea"/>
                          <a:cs typeface="+mn-cs"/>
                        </a:rPr>
                        <a:t>gt</a:t>
                      </a:r>
                      <a:r>
                        <a:rPr lang="en-US" sz="1800" kern="1200" dirty="0">
                          <a:solidFill>
                            <a:schemeClr val="dk1"/>
                          </a:solidFill>
                          <a:latin typeface="+mn-lt"/>
                          <a:ea typeface="+mn-ea"/>
                          <a:cs typeface="+mn-cs"/>
                        </a:rPr>
                        <a:t>;</a:t>
                      </a:r>
                      <a:endParaRPr lang="zh-CN" altLang="en-US" dirty="0"/>
                    </a:p>
                  </a:txBody>
                  <a:tcPr/>
                </a:tc>
                <a:tc>
                  <a:txBody>
                    <a:bodyPr/>
                    <a:lstStyle/>
                    <a:p>
                      <a:pPr algn="ctr"/>
                      <a:r>
                        <a:rPr lang="zh-CN" altLang="en-US" sz="1800" kern="1200" dirty="0">
                          <a:solidFill>
                            <a:schemeClr val="dk1"/>
                          </a:solidFill>
                          <a:latin typeface="+mn-lt"/>
                          <a:ea typeface="+mn-ea"/>
                          <a:cs typeface="+mn-cs"/>
                        </a:rPr>
                        <a:t>右尖括号</a:t>
                      </a:r>
                      <a:endParaRPr lang="zh-CN" altLang="en-US" dirty="0"/>
                    </a:p>
                  </a:txBody>
                  <a:tcPr/>
                </a:tc>
                <a:extLst>
                  <a:ext uri="{0D108BD9-81ED-4DB2-BD59-A6C34878D82A}">
                    <a16:rowId xmlns:a16="http://schemas.microsoft.com/office/drawing/2014/main" val="10003"/>
                  </a:ext>
                </a:extLst>
              </a:tr>
              <a:tr h="370840">
                <a:tc>
                  <a:txBody>
                    <a:bodyPr/>
                    <a:lstStyle/>
                    <a:p>
                      <a:pPr algn="ctr"/>
                      <a:r>
                        <a:rPr lang="en-US" sz="1800" kern="1200" dirty="0">
                          <a:solidFill>
                            <a:schemeClr val="dk1"/>
                          </a:solidFill>
                          <a:latin typeface="+mn-lt"/>
                          <a:ea typeface="+mn-ea"/>
                          <a:cs typeface="+mn-cs"/>
                        </a:rPr>
                        <a:t>&amp;</a:t>
                      </a:r>
                      <a:endParaRPr lang="zh-CN" altLang="en-US" dirty="0"/>
                    </a:p>
                  </a:txBody>
                  <a:tcPr/>
                </a:tc>
                <a:tc>
                  <a:txBody>
                    <a:bodyPr/>
                    <a:lstStyle/>
                    <a:p>
                      <a:pPr algn="ctr"/>
                      <a:r>
                        <a:rPr lang="en-US" sz="1800" kern="1200" dirty="0">
                          <a:solidFill>
                            <a:schemeClr val="dk1"/>
                          </a:solidFill>
                          <a:latin typeface="+mn-lt"/>
                          <a:ea typeface="+mn-ea"/>
                          <a:cs typeface="+mn-cs"/>
                        </a:rPr>
                        <a:t>&amp;amp;</a:t>
                      </a:r>
                      <a:endParaRPr lang="zh-CN" altLang="en-US" dirty="0"/>
                    </a:p>
                  </a:txBody>
                  <a:tcPr/>
                </a:tc>
                <a:tc>
                  <a:txBody>
                    <a:bodyPr/>
                    <a:lstStyle/>
                    <a:p>
                      <a:pPr algn="ctr"/>
                      <a:r>
                        <a:rPr lang="en-US" sz="1800" kern="1200" dirty="0">
                          <a:solidFill>
                            <a:schemeClr val="dk1"/>
                          </a:solidFill>
                          <a:latin typeface="+mn-lt"/>
                          <a:ea typeface="+mn-ea"/>
                          <a:cs typeface="+mn-cs"/>
                        </a:rPr>
                        <a:t>&amp;</a:t>
                      </a:r>
                      <a:r>
                        <a:rPr lang="zh-CN" altLang="en-US" sz="1800" kern="1200" dirty="0">
                          <a:solidFill>
                            <a:schemeClr val="dk1"/>
                          </a:solidFill>
                          <a:latin typeface="+mn-lt"/>
                          <a:ea typeface="+mn-ea"/>
                          <a:cs typeface="+mn-cs"/>
                        </a:rPr>
                        <a:t>符号</a:t>
                      </a:r>
                      <a:endParaRPr lang="zh-CN" altLang="en-US" dirty="0"/>
                    </a:p>
                  </a:txBody>
                  <a:tcPr/>
                </a:tc>
                <a:extLst>
                  <a:ext uri="{0D108BD9-81ED-4DB2-BD59-A6C34878D82A}">
                    <a16:rowId xmlns:a16="http://schemas.microsoft.com/office/drawing/2014/main" val="10004"/>
                  </a:ext>
                </a:extLst>
              </a:tr>
              <a:tr h="370840">
                <a:tc>
                  <a:txBody>
                    <a:bodyPr/>
                    <a:lstStyle/>
                    <a:p>
                      <a:pPr algn="ctr"/>
                      <a:r>
                        <a:rPr lang="en-US" altLang="zh-CN" sz="1800" kern="1200" dirty="0">
                          <a:solidFill>
                            <a:schemeClr val="dk1"/>
                          </a:solidFill>
                          <a:latin typeface="+mn-lt"/>
                          <a:ea typeface="+mn-ea"/>
                          <a:cs typeface="+mn-cs"/>
                        </a:rPr>
                        <a:t>×</a:t>
                      </a:r>
                      <a:endParaRPr lang="zh-CN" altLang="en-US" dirty="0"/>
                    </a:p>
                  </a:txBody>
                  <a:tcPr/>
                </a:tc>
                <a:tc>
                  <a:txBody>
                    <a:bodyPr/>
                    <a:lstStyle/>
                    <a:p>
                      <a:pPr algn="ctr"/>
                      <a:r>
                        <a:rPr lang="en-US" sz="1800" kern="1200" dirty="0">
                          <a:solidFill>
                            <a:schemeClr val="dk1"/>
                          </a:solidFill>
                          <a:latin typeface="+mn-lt"/>
                          <a:ea typeface="+mn-ea"/>
                          <a:cs typeface="+mn-cs"/>
                        </a:rPr>
                        <a:t>&amp;times;</a:t>
                      </a:r>
                      <a:endParaRPr lang="zh-CN" altLang="en-US" dirty="0"/>
                    </a:p>
                  </a:txBody>
                  <a:tcPr/>
                </a:tc>
                <a:tc>
                  <a:txBody>
                    <a:bodyPr/>
                    <a:lstStyle/>
                    <a:p>
                      <a:pPr algn="ctr"/>
                      <a:r>
                        <a:rPr lang="zh-CN" altLang="en-US" sz="1800" kern="1200" dirty="0">
                          <a:solidFill>
                            <a:schemeClr val="dk1"/>
                          </a:solidFill>
                          <a:latin typeface="+mn-lt"/>
                          <a:ea typeface="+mn-ea"/>
                          <a:cs typeface="+mn-cs"/>
                        </a:rPr>
                        <a:t>乘号</a:t>
                      </a:r>
                      <a:endParaRPr lang="zh-CN" altLang="en-US" dirty="0"/>
                    </a:p>
                  </a:txBody>
                  <a:tcPr/>
                </a:tc>
                <a:extLst>
                  <a:ext uri="{0D108BD9-81ED-4DB2-BD59-A6C34878D82A}">
                    <a16:rowId xmlns:a16="http://schemas.microsoft.com/office/drawing/2014/main" val="10005"/>
                  </a:ext>
                </a:extLst>
              </a:tr>
              <a:tr h="370840">
                <a:tc>
                  <a:txBody>
                    <a:bodyPr/>
                    <a:lstStyle/>
                    <a:p>
                      <a:pPr algn="ctr"/>
                      <a:r>
                        <a:rPr lang="en-US" altLang="zh-CN" sz="1800" kern="1200" dirty="0">
                          <a:solidFill>
                            <a:schemeClr val="dk1"/>
                          </a:solidFill>
                          <a:latin typeface="+mn-lt"/>
                          <a:ea typeface="+mn-ea"/>
                          <a:cs typeface="+mn-cs"/>
                        </a:rPr>
                        <a:t>÷</a:t>
                      </a:r>
                      <a:endParaRPr lang="zh-CN" altLang="en-US" dirty="0"/>
                    </a:p>
                  </a:txBody>
                  <a:tcPr/>
                </a:tc>
                <a:tc>
                  <a:txBody>
                    <a:bodyPr/>
                    <a:lstStyle/>
                    <a:p>
                      <a:pPr algn="ctr"/>
                      <a:r>
                        <a:rPr lang="en-US" sz="1800" kern="1200" dirty="0">
                          <a:solidFill>
                            <a:schemeClr val="dk1"/>
                          </a:solidFill>
                          <a:latin typeface="+mn-lt"/>
                          <a:ea typeface="+mn-ea"/>
                          <a:cs typeface="+mn-cs"/>
                        </a:rPr>
                        <a:t>&amp;divide;</a:t>
                      </a:r>
                      <a:endParaRPr lang="zh-CN" altLang="en-US" dirty="0"/>
                    </a:p>
                  </a:txBody>
                  <a:tcPr/>
                </a:tc>
                <a:tc>
                  <a:txBody>
                    <a:bodyPr/>
                    <a:lstStyle/>
                    <a:p>
                      <a:pPr algn="ctr"/>
                      <a:r>
                        <a:rPr lang="zh-CN" altLang="en-US" sz="1800" kern="1200" dirty="0">
                          <a:solidFill>
                            <a:schemeClr val="dk1"/>
                          </a:solidFill>
                          <a:latin typeface="+mn-lt"/>
                          <a:ea typeface="+mn-ea"/>
                          <a:cs typeface="+mn-cs"/>
                        </a:rPr>
                        <a:t>除号</a:t>
                      </a:r>
                      <a:endParaRPr lang="zh-CN" altLang="en-US" dirty="0"/>
                    </a:p>
                  </a:txBody>
                  <a:tcPr/>
                </a:tc>
                <a:extLst>
                  <a:ext uri="{0D108BD9-81ED-4DB2-BD59-A6C34878D82A}">
                    <a16:rowId xmlns:a16="http://schemas.microsoft.com/office/drawing/2014/main" val="10006"/>
                  </a:ext>
                </a:extLst>
              </a:tr>
              <a:tr h="370840">
                <a:tc>
                  <a:txBody>
                    <a:bodyPr/>
                    <a:lstStyle/>
                    <a:p>
                      <a:pPr algn="ctr"/>
                      <a:r>
                        <a:rPr lang="en-US" sz="1800" kern="1200" dirty="0">
                          <a:solidFill>
                            <a:schemeClr val="dk1"/>
                          </a:solidFill>
                          <a:latin typeface="+mn-lt"/>
                          <a:ea typeface="+mn-ea"/>
                          <a:cs typeface="+mn-cs"/>
                        </a:rPr>
                        <a:t>©</a:t>
                      </a:r>
                      <a:endParaRPr lang="zh-CN" altLang="en-US" dirty="0"/>
                    </a:p>
                  </a:txBody>
                  <a:tcPr/>
                </a:tc>
                <a:tc>
                  <a:txBody>
                    <a:bodyPr/>
                    <a:lstStyle/>
                    <a:p>
                      <a:pPr algn="ctr"/>
                      <a:r>
                        <a:rPr lang="en-US" sz="1800" kern="1200" dirty="0">
                          <a:solidFill>
                            <a:schemeClr val="dk1"/>
                          </a:solidFill>
                          <a:latin typeface="+mn-lt"/>
                          <a:ea typeface="+mn-ea"/>
                          <a:cs typeface="+mn-cs"/>
                        </a:rPr>
                        <a:t>&amp;copy;</a:t>
                      </a:r>
                      <a:endParaRPr lang="zh-CN" altLang="en-US" dirty="0"/>
                    </a:p>
                  </a:txBody>
                  <a:tcPr/>
                </a:tc>
                <a:tc>
                  <a:txBody>
                    <a:bodyPr/>
                    <a:lstStyle/>
                    <a:p>
                      <a:pPr algn="ctr"/>
                      <a:r>
                        <a:rPr lang="zh-CN" altLang="en-US" sz="1800" kern="1200" dirty="0">
                          <a:solidFill>
                            <a:schemeClr val="dk1"/>
                          </a:solidFill>
                          <a:latin typeface="+mn-lt"/>
                          <a:ea typeface="+mn-ea"/>
                          <a:cs typeface="+mn-cs"/>
                        </a:rPr>
                        <a:t>版权符号</a:t>
                      </a:r>
                      <a:endParaRPr lang="zh-CN" altLang="en-US" dirty="0"/>
                    </a:p>
                  </a:txBody>
                  <a:tcPr/>
                </a:tc>
                <a:extLst>
                  <a:ext uri="{0D108BD9-81ED-4DB2-BD59-A6C34878D82A}">
                    <a16:rowId xmlns:a16="http://schemas.microsoft.com/office/drawing/2014/main" val="10007"/>
                  </a:ext>
                </a:extLst>
              </a:tr>
              <a:tr h="370840">
                <a:tc>
                  <a:txBody>
                    <a:bodyPr/>
                    <a:lstStyle/>
                    <a:p>
                      <a:pPr algn="ctr"/>
                      <a:r>
                        <a:rPr lang="en-US" sz="1800" kern="1200" dirty="0">
                          <a:solidFill>
                            <a:schemeClr val="dk1"/>
                          </a:solidFill>
                          <a:latin typeface="+mn-lt"/>
                          <a:ea typeface="+mn-ea"/>
                          <a:cs typeface="+mn-cs"/>
                        </a:rPr>
                        <a:t>®</a:t>
                      </a:r>
                      <a:endParaRPr lang="zh-CN" altLang="en-US" dirty="0"/>
                    </a:p>
                  </a:txBody>
                  <a:tcPr/>
                </a:tc>
                <a:tc>
                  <a:txBody>
                    <a:bodyPr/>
                    <a:lstStyle/>
                    <a:p>
                      <a:pPr algn="ctr"/>
                      <a:r>
                        <a:rPr lang="en-US" sz="1800" kern="1200" dirty="0">
                          <a:solidFill>
                            <a:schemeClr val="dk1"/>
                          </a:solidFill>
                          <a:latin typeface="+mn-lt"/>
                          <a:ea typeface="+mn-ea"/>
                          <a:cs typeface="+mn-cs"/>
                        </a:rPr>
                        <a:t>&amp;</a:t>
                      </a:r>
                      <a:r>
                        <a:rPr lang="en-US" sz="1800" kern="1200" dirty="0" err="1">
                          <a:solidFill>
                            <a:schemeClr val="dk1"/>
                          </a:solidFill>
                          <a:latin typeface="+mn-lt"/>
                          <a:ea typeface="+mn-ea"/>
                          <a:cs typeface="+mn-cs"/>
                        </a:rPr>
                        <a:t>reg</a:t>
                      </a:r>
                      <a:r>
                        <a:rPr lang="en-US" sz="1800" kern="1200" dirty="0">
                          <a:solidFill>
                            <a:schemeClr val="dk1"/>
                          </a:solidFill>
                          <a:latin typeface="+mn-lt"/>
                          <a:ea typeface="+mn-ea"/>
                          <a:cs typeface="+mn-cs"/>
                        </a:rPr>
                        <a:t>;</a:t>
                      </a:r>
                      <a:endParaRPr lang="zh-CN" altLang="en-US" dirty="0"/>
                    </a:p>
                  </a:txBody>
                  <a:tcPr/>
                </a:tc>
                <a:tc>
                  <a:txBody>
                    <a:bodyPr/>
                    <a:lstStyle/>
                    <a:p>
                      <a:pPr algn="ctr"/>
                      <a:r>
                        <a:rPr lang="zh-CN" altLang="en-US" sz="1800" kern="1200" dirty="0">
                          <a:solidFill>
                            <a:schemeClr val="dk1"/>
                          </a:solidFill>
                          <a:latin typeface="+mn-lt"/>
                          <a:ea typeface="+mn-ea"/>
                          <a:cs typeface="+mn-cs"/>
                        </a:rPr>
                        <a:t>已注册商标符号</a:t>
                      </a:r>
                      <a:endParaRPr lang="zh-CN" altLang="en-US" dirty="0"/>
                    </a:p>
                  </a:txBody>
                  <a:tcPr/>
                </a:tc>
                <a:extLst>
                  <a:ext uri="{0D108BD9-81ED-4DB2-BD59-A6C34878D82A}">
                    <a16:rowId xmlns:a16="http://schemas.microsoft.com/office/drawing/2014/main" val="10008"/>
                  </a:ext>
                </a:extLst>
              </a:tr>
              <a:tr h="370840">
                <a:tc>
                  <a:txBody>
                    <a:bodyPr/>
                    <a:lstStyle/>
                    <a:p>
                      <a:pPr algn="ctr"/>
                      <a:r>
                        <a:rPr lang="zh-CN" altLang="en-US" sz="1800" kern="1200" dirty="0">
                          <a:solidFill>
                            <a:schemeClr val="dk1"/>
                          </a:solidFill>
                          <a:latin typeface="+mn-lt"/>
                          <a:ea typeface="+mn-ea"/>
                          <a:cs typeface="+mn-cs"/>
                        </a:rPr>
                        <a:t>™</a:t>
                      </a:r>
                      <a:endParaRPr lang="zh-CN" altLang="en-US" dirty="0"/>
                    </a:p>
                  </a:txBody>
                  <a:tcPr/>
                </a:tc>
                <a:tc>
                  <a:txBody>
                    <a:bodyPr/>
                    <a:lstStyle/>
                    <a:p>
                      <a:pPr algn="ctr"/>
                      <a:r>
                        <a:rPr lang="en-US" sz="1800" kern="1200" dirty="0">
                          <a:solidFill>
                            <a:schemeClr val="dk1"/>
                          </a:solidFill>
                          <a:latin typeface="+mn-lt"/>
                          <a:ea typeface="+mn-ea"/>
                          <a:cs typeface="+mn-cs"/>
                        </a:rPr>
                        <a:t>&amp;trade;</a:t>
                      </a:r>
                      <a:endParaRPr lang="zh-CN" altLang="en-US" dirty="0"/>
                    </a:p>
                  </a:txBody>
                  <a:tcPr/>
                </a:tc>
                <a:tc>
                  <a:txBody>
                    <a:bodyPr/>
                    <a:lstStyle/>
                    <a:p>
                      <a:pPr algn="ctr"/>
                      <a:r>
                        <a:rPr lang="zh-CN" altLang="en-US" sz="1800" kern="1200" dirty="0">
                          <a:solidFill>
                            <a:schemeClr val="dk1"/>
                          </a:solidFill>
                          <a:latin typeface="+mn-lt"/>
                          <a:ea typeface="+mn-ea"/>
                          <a:cs typeface="+mn-cs"/>
                        </a:rPr>
                        <a:t>商标符号</a:t>
                      </a:r>
                      <a:endParaRPr lang="zh-CN" altLang="en-US" dirty="0"/>
                    </a:p>
                  </a:txBody>
                  <a:tcPr/>
                </a:tc>
                <a:extLst>
                  <a:ext uri="{0D108BD9-81ED-4DB2-BD59-A6C34878D82A}">
                    <a16:rowId xmlns:a16="http://schemas.microsoft.com/office/drawing/2014/main" val="10009"/>
                  </a:ext>
                </a:extLst>
              </a:tr>
              <a:tr h="370840">
                <a:tc>
                  <a:txBody>
                    <a:bodyPr/>
                    <a:lstStyle/>
                    <a:p>
                      <a:pPr algn="ctr"/>
                      <a:r>
                        <a:rPr lang="en-US" sz="1800" kern="1200" dirty="0">
                          <a:solidFill>
                            <a:schemeClr val="dk1"/>
                          </a:solidFill>
                          <a:latin typeface="+mn-lt"/>
                          <a:ea typeface="+mn-ea"/>
                          <a:cs typeface="+mn-cs"/>
                        </a:rPr>
                        <a:t>€</a:t>
                      </a:r>
                      <a:endParaRPr lang="zh-CN" altLang="en-US" dirty="0"/>
                    </a:p>
                  </a:txBody>
                  <a:tcPr/>
                </a:tc>
                <a:tc>
                  <a:txBody>
                    <a:bodyPr/>
                    <a:lstStyle/>
                    <a:p>
                      <a:pPr algn="ctr"/>
                      <a:r>
                        <a:rPr lang="en-US" sz="1800" kern="1200" dirty="0">
                          <a:solidFill>
                            <a:schemeClr val="dk1"/>
                          </a:solidFill>
                          <a:latin typeface="+mn-lt"/>
                          <a:ea typeface="+mn-ea"/>
                          <a:cs typeface="+mn-cs"/>
                        </a:rPr>
                        <a:t>&amp;euro;</a:t>
                      </a:r>
                      <a:endParaRPr lang="zh-CN" altLang="en-US" dirty="0"/>
                    </a:p>
                  </a:txBody>
                  <a:tcPr/>
                </a:tc>
                <a:tc>
                  <a:txBody>
                    <a:bodyPr/>
                    <a:lstStyle/>
                    <a:p>
                      <a:pPr algn="ctr"/>
                      <a:r>
                        <a:rPr lang="zh-CN" altLang="en-US" sz="1800" kern="1200" dirty="0">
                          <a:solidFill>
                            <a:schemeClr val="dk1"/>
                          </a:solidFill>
                          <a:latin typeface="+mn-lt"/>
                          <a:ea typeface="+mn-ea"/>
                          <a:cs typeface="+mn-cs"/>
                        </a:rPr>
                        <a:t>欧元符号</a:t>
                      </a:r>
                      <a:endParaRPr lang="zh-CN" altLang="en-US" dirty="0"/>
                    </a:p>
                  </a:txBody>
                  <a:tcPr/>
                </a:tc>
                <a:extLst>
                  <a:ext uri="{0D108BD9-81ED-4DB2-BD59-A6C34878D82A}">
                    <a16:rowId xmlns:a16="http://schemas.microsoft.com/office/drawing/2014/main" val="10010"/>
                  </a:ext>
                </a:extLst>
              </a:tr>
              <a:tr h="370840">
                <a:tc>
                  <a:txBody>
                    <a:bodyPr/>
                    <a:lstStyle/>
                    <a:p>
                      <a:pPr algn="ctr"/>
                      <a:r>
                        <a:rPr lang="en-US" sz="1800" kern="1200" dirty="0">
                          <a:solidFill>
                            <a:schemeClr val="dk1"/>
                          </a:solidFill>
                          <a:latin typeface="+mn-lt"/>
                          <a:ea typeface="+mn-ea"/>
                          <a:cs typeface="+mn-cs"/>
                        </a:rPr>
                        <a:t>¥</a:t>
                      </a:r>
                      <a:endParaRPr lang="zh-CN" altLang="en-US" dirty="0"/>
                    </a:p>
                  </a:txBody>
                  <a:tcPr/>
                </a:tc>
                <a:tc>
                  <a:txBody>
                    <a:bodyPr/>
                    <a:lstStyle/>
                    <a:p>
                      <a:pPr algn="ctr"/>
                      <a:r>
                        <a:rPr lang="en-US" sz="1800" kern="1200" dirty="0">
                          <a:solidFill>
                            <a:schemeClr val="dk1"/>
                          </a:solidFill>
                          <a:latin typeface="+mn-lt"/>
                          <a:ea typeface="+mn-ea"/>
                          <a:cs typeface="+mn-cs"/>
                        </a:rPr>
                        <a:t>&amp;yen;</a:t>
                      </a:r>
                      <a:endParaRPr lang="zh-CN" altLang="en-US" dirty="0"/>
                    </a:p>
                  </a:txBody>
                  <a:tcPr/>
                </a:tc>
                <a:tc>
                  <a:txBody>
                    <a:bodyPr/>
                    <a:lstStyle/>
                    <a:p>
                      <a:pPr algn="ctr"/>
                      <a:r>
                        <a:rPr lang="zh-CN" altLang="en-US" sz="1800" kern="1200" dirty="0">
                          <a:solidFill>
                            <a:schemeClr val="dk1"/>
                          </a:solidFill>
                          <a:latin typeface="+mn-lt"/>
                          <a:ea typeface="+mn-ea"/>
                          <a:cs typeface="+mn-cs"/>
                        </a:rPr>
                        <a:t>日元符合</a:t>
                      </a:r>
                      <a:endParaRPr lang="zh-CN" altLang="en-US" dirty="0"/>
                    </a:p>
                  </a:txBody>
                  <a:tcPr/>
                </a:tc>
                <a:extLst>
                  <a:ext uri="{0D108BD9-81ED-4DB2-BD59-A6C34878D82A}">
                    <a16:rowId xmlns:a16="http://schemas.microsoft.com/office/drawing/2014/main" val="10011"/>
                  </a:ext>
                </a:extLst>
              </a:tr>
            </a:tbl>
          </a:graphicData>
        </a:graphic>
      </p:graphicFrame>
      <p:sp>
        <p:nvSpPr>
          <p:cNvPr id="9" name="TextBox 8"/>
          <p:cNvSpPr txBox="1"/>
          <p:nvPr/>
        </p:nvSpPr>
        <p:spPr>
          <a:xfrm>
            <a:off x="5078185" y="5747657"/>
            <a:ext cx="4261758" cy="646331"/>
          </a:xfrm>
          <a:prstGeom prst="rect">
            <a:avLst/>
          </a:prstGeom>
          <a:noFill/>
        </p:spPr>
        <p:txBody>
          <a:bodyPr wrap="square" rtlCol="0">
            <a:spAutoFit/>
          </a:bodyPr>
          <a:lstStyle/>
          <a:p>
            <a:r>
              <a:rPr lang="zh-CN" altLang="en-US" dirty="0">
                <a:latin typeface="华文楷体" pitchFamily="2" charset="-122"/>
                <a:ea typeface="华文楷体" pitchFamily="2" charset="-122"/>
              </a:rPr>
              <a:t>表</a:t>
            </a:r>
            <a:r>
              <a:rPr lang="en-US" dirty="0">
                <a:latin typeface="华文楷体" pitchFamily="2" charset="-122"/>
                <a:ea typeface="华文楷体" pitchFamily="2" charset="-122"/>
              </a:rPr>
              <a:t>2-3  </a:t>
            </a:r>
            <a:r>
              <a:rPr lang="zh-CN" altLang="en-US" dirty="0">
                <a:latin typeface="华文楷体" pitchFamily="2" charset="-122"/>
                <a:ea typeface="华文楷体" pitchFamily="2" charset="-122"/>
              </a:rPr>
              <a:t>特殊符号的表示</a:t>
            </a:r>
          </a:p>
          <a:p>
            <a:endParaRPr lang="zh-CN" altLang="en-US" dirty="0"/>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6408" y="0"/>
            <a:ext cx="10515600" cy="6793992"/>
          </a:xfrm>
        </p:spPr>
        <p:txBody>
          <a:bodyPr/>
          <a:lstStyle/>
          <a:p>
            <a:r>
              <a:rPr lang="zh-CN" altLang="zh-CN" sz="2000" dirty="0"/>
              <a:t>【</a:t>
            </a:r>
            <a:r>
              <a:rPr lang="zh-CN" altLang="zh-CN" sz="2000" b="1" dirty="0"/>
              <a:t>例</a:t>
            </a:r>
            <a:r>
              <a:rPr lang="en-US" altLang="zh-CN" sz="2000" b="1" dirty="0"/>
              <a:t>2.6</a:t>
            </a:r>
            <a:r>
              <a:rPr lang="zh-CN" altLang="zh-CN" sz="2000" dirty="0"/>
              <a:t>】</a:t>
            </a:r>
            <a:r>
              <a:rPr lang="en-US" altLang="zh-CN" sz="2000" dirty="0"/>
              <a:t>HTML</a:t>
            </a:r>
            <a:r>
              <a:rPr lang="zh-CN" altLang="zh-CN" sz="2000" dirty="0"/>
              <a:t>的文本内容网页，显示结果如图</a:t>
            </a:r>
            <a:r>
              <a:rPr lang="en-US" altLang="zh-CN" sz="2000" dirty="0"/>
              <a:t>2-18</a:t>
            </a:r>
            <a:r>
              <a:rPr lang="zh-CN" altLang="zh-CN" sz="2000" dirty="0"/>
              <a:t>。</a:t>
            </a:r>
          </a:p>
          <a:p>
            <a:pPr>
              <a:lnSpc>
                <a:spcPct val="100000"/>
              </a:lnSpc>
            </a:pPr>
            <a:r>
              <a:rPr lang="en-US" altLang="zh-CN" sz="1800" dirty="0"/>
              <a:t>&lt;! DOCTYPE HTML&gt;   &lt;html&gt;</a:t>
            </a:r>
            <a:endParaRPr lang="zh-CN" altLang="zh-CN" sz="1800" dirty="0"/>
          </a:p>
          <a:p>
            <a:pPr>
              <a:lnSpc>
                <a:spcPct val="100000"/>
              </a:lnSpc>
            </a:pPr>
            <a:r>
              <a:rPr lang="en-US" altLang="zh-CN" sz="1800" dirty="0"/>
              <a:t>&lt;head&gt;</a:t>
            </a:r>
            <a:endParaRPr lang="zh-CN" altLang="zh-CN" sz="1800" dirty="0"/>
          </a:p>
          <a:p>
            <a:pPr>
              <a:lnSpc>
                <a:spcPct val="100000"/>
              </a:lnSpc>
            </a:pPr>
            <a:r>
              <a:rPr lang="en-US" altLang="zh-CN" sz="1800" dirty="0"/>
              <a:t>    &lt;meta charset="utf-8"&gt;</a:t>
            </a:r>
            <a:endParaRPr lang="zh-CN" altLang="zh-CN" sz="1800" dirty="0"/>
          </a:p>
          <a:p>
            <a:pPr>
              <a:lnSpc>
                <a:spcPct val="100000"/>
              </a:lnSpc>
            </a:pPr>
            <a:r>
              <a:rPr lang="en-US" altLang="zh-CN" sz="1800" dirty="0"/>
              <a:t>    &lt;meta name="keywords" content="</a:t>
            </a:r>
            <a:r>
              <a:rPr lang="zh-CN" altLang="zh-CN" sz="1800" dirty="0"/>
              <a:t>中国美术</a:t>
            </a:r>
            <a:r>
              <a:rPr lang="en-US" altLang="zh-CN" sz="1800" dirty="0"/>
              <a:t>,</a:t>
            </a:r>
            <a:r>
              <a:rPr lang="zh-CN" altLang="zh-CN" sz="1800" dirty="0"/>
              <a:t>文化使命</a:t>
            </a:r>
            <a:r>
              <a:rPr lang="en-US" altLang="zh-CN" sz="1800" dirty="0"/>
              <a:t>,</a:t>
            </a:r>
            <a:r>
              <a:rPr lang="zh-CN" altLang="zh-CN" sz="1800" dirty="0"/>
              <a:t>蟠桃瑞鹤</a:t>
            </a:r>
            <a:r>
              <a:rPr lang="en-US" altLang="zh-CN" sz="1800" dirty="0"/>
              <a:t>"&gt;</a:t>
            </a:r>
            <a:endParaRPr lang="zh-CN" altLang="zh-CN" sz="1800" dirty="0"/>
          </a:p>
          <a:p>
            <a:pPr>
              <a:lnSpc>
                <a:spcPct val="100000"/>
              </a:lnSpc>
            </a:pPr>
            <a:r>
              <a:rPr lang="en-US" altLang="zh-CN" sz="1800" dirty="0"/>
              <a:t>    &lt;meta name="description" content="</a:t>
            </a:r>
            <a:r>
              <a:rPr lang="zh-CN" altLang="zh-CN" sz="1800" dirty="0"/>
              <a:t>关于宋省予先生的名画《蟠桃瑞鹤祝长春》</a:t>
            </a:r>
            <a:r>
              <a:rPr lang="en-US" altLang="zh-CN" sz="1800" dirty="0"/>
              <a:t>"</a:t>
            </a:r>
            <a:endParaRPr lang="zh-CN" altLang="zh-CN" sz="1800" dirty="0"/>
          </a:p>
          <a:p>
            <a:pPr>
              <a:lnSpc>
                <a:spcPct val="100000"/>
              </a:lnSpc>
            </a:pPr>
            <a:r>
              <a:rPr lang="en-US" altLang="zh-CN" sz="1800" dirty="0"/>
              <a:t>    &lt;meta name="author" content="</a:t>
            </a:r>
            <a:r>
              <a:rPr lang="zh-CN" altLang="zh-CN" sz="1800" dirty="0"/>
              <a:t>宋舒</a:t>
            </a:r>
            <a:r>
              <a:rPr lang="en-US" altLang="zh-CN" sz="1800" dirty="0"/>
              <a:t>"&gt;</a:t>
            </a:r>
            <a:endParaRPr lang="zh-CN" altLang="zh-CN" sz="1800" dirty="0"/>
          </a:p>
          <a:p>
            <a:pPr>
              <a:lnSpc>
                <a:spcPct val="100000"/>
              </a:lnSpc>
            </a:pPr>
            <a:r>
              <a:rPr lang="en-US" altLang="zh-CN" sz="1800" dirty="0"/>
              <a:t>    &lt;meta name="generator"  content="vs code"</a:t>
            </a:r>
            <a:endParaRPr lang="zh-CN" altLang="zh-CN" sz="1800" dirty="0"/>
          </a:p>
          <a:p>
            <a:pPr>
              <a:lnSpc>
                <a:spcPct val="100000"/>
              </a:lnSpc>
            </a:pPr>
            <a:r>
              <a:rPr lang="en-US" altLang="zh-CN" sz="1800" dirty="0"/>
              <a:t>    &lt;meta name="copyright"  content="</a:t>
            </a:r>
            <a:r>
              <a:rPr lang="zh-CN" altLang="zh-CN" sz="1800" dirty="0"/>
              <a:t>版权为个人</a:t>
            </a:r>
            <a:r>
              <a:rPr lang="en-US" altLang="zh-CN" sz="1800" dirty="0"/>
              <a:t>"</a:t>
            </a:r>
            <a:endParaRPr lang="zh-CN" altLang="zh-CN" sz="1800" dirty="0"/>
          </a:p>
          <a:p>
            <a:pPr>
              <a:lnSpc>
                <a:spcPct val="100000"/>
              </a:lnSpc>
            </a:pPr>
            <a:r>
              <a:rPr lang="en-US" altLang="zh-CN" sz="1800" dirty="0"/>
              <a:t>    &lt;meta name="robot" content="all"</a:t>
            </a:r>
            <a:endParaRPr lang="zh-CN" altLang="zh-CN" sz="1800" dirty="0"/>
          </a:p>
          <a:p>
            <a:pPr>
              <a:lnSpc>
                <a:spcPct val="100000"/>
              </a:lnSpc>
            </a:pPr>
            <a:r>
              <a:rPr lang="en-US" altLang="zh-CN" sz="1800" dirty="0"/>
              <a:t>    &lt;meta </a:t>
            </a:r>
            <a:r>
              <a:rPr lang="en-US" altLang="zh-CN" sz="1800" dirty="0" err="1"/>
              <a:t>meta</a:t>
            </a:r>
            <a:r>
              <a:rPr lang="en-US" altLang="zh-CN" sz="1800" dirty="0"/>
              <a:t> http-</a:t>
            </a:r>
            <a:r>
              <a:rPr lang="en-US" altLang="zh-CN" sz="1800" dirty="0" err="1"/>
              <a:t>equiv</a:t>
            </a:r>
            <a:r>
              <a:rPr lang="en-US" altLang="zh-CN" sz="1800" dirty="0"/>
              <a:t>="X-UA-Compatible" content="IE=</a:t>
            </a:r>
            <a:r>
              <a:rPr lang="en-US" altLang="zh-CN" sz="1800" dirty="0" err="1"/>
              <a:t>edge,chrome</a:t>
            </a:r>
            <a:r>
              <a:rPr lang="en-US" altLang="zh-CN" sz="1800" dirty="0"/>
              <a:t>=1" &gt;</a:t>
            </a:r>
            <a:endParaRPr lang="zh-CN" altLang="zh-CN" sz="1800" dirty="0"/>
          </a:p>
          <a:p>
            <a:pPr>
              <a:lnSpc>
                <a:spcPct val="100000"/>
              </a:lnSpc>
            </a:pPr>
            <a:r>
              <a:rPr lang="en-US" altLang="zh-CN" sz="1800" dirty="0"/>
              <a:t>    &lt;meta http-</a:t>
            </a:r>
            <a:r>
              <a:rPr lang="en-US" altLang="zh-CN" sz="1800" dirty="0" err="1"/>
              <a:t>equiv</a:t>
            </a:r>
            <a:r>
              <a:rPr lang="en-US" altLang="zh-CN" sz="1800" dirty="0"/>
              <a:t>="expires" content="Fri,10 October 2021 23:18:10 GMT"&gt;</a:t>
            </a:r>
            <a:endParaRPr lang="zh-CN" altLang="zh-CN" sz="1800" dirty="0"/>
          </a:p>
          <a:p>
            <a:pPr>
              <a:lnSpc>
                <a:spcPct val="100000"/>
              </a:lnSpc>
            </a:pPr>
            <a:r>
              <a:rPr lang="en-US" altLang="zh-CN" sz="1800" dirty="0"/>
              <a:t>    &lt;meta http-</a:t>
            </a:r>
            <a:r>
              <a:rPr lang="en-US" altLang="zh-CN" sz="1800" dirty="0" err="1"/>
              <a:t>equiv</a:t>
            </a:r>
            <a:r>
              <a:rPr lang="en-US" altLang="zh-CN" sz="1800" dirty="0"/>
              <a:t>="set-cookie" content="Fri,10 October 2021 18:18:18 GMT"&gt;</a:t>
            </a:r>
            <a:endParaRPr lang="zh-CN" altLang="zh-CN" sz="1800" dirty="0"/>
          </a:p>
          <a:p>
            <a:pPr>
              <a:lnSpc>
                <a:spcPct val="100000"/>
              </a:lnSpc>
            </a:pPr>
            <a:r>
              <a:rPr lang="en-US" altLang="zh-CN" sz="1800" dirty="0"/>
              <a:t>    &lt;Meta http-</a:t>
            </a:r>
            <a:r>
              <a:rPr lang="en-US" altLang="zh-CN" sz="1800" dirty="0" err="1"/>
              <a:t>equiv</a:t>
            </a:r>
            <a:r>
              <a:rPr lang="en-US" altLang="zh-CN" sz="1800" dirty="0"/>
              <a:t> = "Pragma"  Content = "No-cache"&gt;</a:t>
            </a:r>
            <a:endParaRPr lang="zh-CN" altLang="zh-CN" sz="1800" dirty="0"/>
          </a:p>
          <a:p>
            <a:pPr>
              <a:lnSpc>
                <a:spcPct val="100000"/>
              </a:lnSpc>
            </a:pPr>
            <a:r>
              <a:rPr lang="en-US" altLang="zh-CN" sz="1800" dirty="0"/>
              <a:t>    &lt;meta http-</a:t>
            </a:r>
            <a:r>
              <a:rPr lang="en-US" altLang="zh-CN" sz="1800" dirty="0" err="1"/>
              <a:t>equiv</a:t>
            </a:r>
            <a:r>
              <a:rPr lang="en-US" altLang="zh-CN" sz="1800" dirty="0"/>
              <a:t>="refresh" content="2"&gt;      </a:t>
            </a:r>
            <a:endParaRPr lang="zh-CN" altLang="zh-CN" sz="1800" dirty="0"/>
          </a:p>
          <a:p>
            <a:pPr>
              <a:lnSpc>
                <a:spcPct val="100000"/>
              </a:lnSpc>
            </a:pPr>
            <a:r>
              <a:rPr lang="en-US" altLang="zh-CN" sz="1800" dirty="0"/>
              <a:t>    &lt;title&gt;</a:t>
            </a:r>
            <a:r>
              <a:rPr lang="zh-CN" altLang="zh-CN" sz="1800" dirty="0"/>
              <a:t>学习文化</a:t>
            </a:r>
            <a:r>
              <a:rPr lang="en-US" altLang="zh-CN" sz="1800" dirty="0"/>
              <a:t> &lt;/title&gt;</a:t>
            </a:r>
            <a:endParaRPr lang="zh-CN" altLang="zh-CN" sz="1800" dirty="0"/>
          </a:p>
          <a:p>
            <a:pPr>
              <a:lnSpc>
                <a:spcPct val="100000"/>
              </a:lnSpc>
            </a:pPr>
            <a:r>
              <a:rPr lang="en-US" altLang="zh-CN" sz="1800" dirty="0"/>
              <a:t>&lt;/head&gt;</a:t>
            </a:r>
            <a:endParaRPr lang="zh-CN" altLang="zh-CN" sz="1800" dirty="0"/>
          </a:p>
          <a:p>
            <a:pPr>
              <a:lnSpc>
                <a:spcPct val="100000"/>
              </a:lnSpc>
            </a:pPr>
            <a:endParaRPr lang="zh-CN" altLang="en-US" sz="1800" dirty="0"/>
          </a:p>
        </p:txBody>
      </p:sp>
    </p:spTree>
    <p:extLst>
      <p:ext uri="{BB962C8B-B14F-4D97-AF65-F5344CB8AC3E}">
        <p14:creationId xmlns:p14="http://schemas.microsoft.com/office/powerpoint/2010/main" val="1480129010"/>
      </p:ext>
    </p:extLst>
  </p:cSld>
  <p:clrMapOvr>
    <a:masterClrMapping/>
  </p:clrMapOvr>
  <p:transition spd="slow" advClick="0" advTm="200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75560" y="280288"/>
            <a:ext cx="5964936" cy="5379847"/>
          </a:xfrm>
        </p:spPr>
        <p:txBody>
          <a:bodyPr/>
          <a:lstStyle/>
          <a:p>
            <a:pPr>
              <a:lnSpc>
                <a:spcPct val="100000"/>
              </a:lnSpc>
            </a:pPr>
            <a:r>
              <a:rPr lang="en-US" altLang="zh-CN" sz="1800" dirty="0"/>
              <a:t>&lt;body&gt;</a:t>
            </a:r>
            <a:endParaRPr lang="zh-CN" altLang="zh-CN" sz="1800" dirty="0"/>
          </a:p>
          <a:p>
            <a:pPr>
              <a:lnSpc>
                <a:spcPct val="100000"/>
              </a:lnSpc>
            </a:pPr>
            <a:r>
              <a:rPr lang="en-US" altLang="zh-CN" sz="1800" dirty="0"/>
              <a:t>    &lt;h1&gt;</a:t>
            </a:r>
            <a:r>
              <a:rPr lang="zh-CN" altLang="zh-CN" sz="1800" dirty="0"/>
              <a:t>宋省予《蟠桃瑞鹤祝长春》</a:t>
            </a:r>
            <a:r>
              <a:rPr lang="en-US" altLang="zh-CN" sz="1800" dirty="0"/>
              <a:t>&lt;/h1&gt; </a:t>
            </a:r>
            <a:endParaRPr lang="zh-CN" altLang="zh-CN" sz="1800" dirty="0"/>
          </a:p>
          <a:p>
            <a:pPr>
              <a:lnSpc>
                <a:spcPct val="100000"/>
              </a:lnSpc>
            </a:pPr>
            <a:r>
              <a:rPr lang="en-US" altLang="zh-CN" sz="1800" dirty="0"/>
              <a:t>    &lt;h2&gt;</a:t>
            </a:r>
            <a:r>
              <a:rPr lang="zh-CN" altLang="zh-CN" sz="1800" dirty="0"/>
              <a:t>《蟠桃瑞鹤祝长春》</a:t>
            </a:r>
            <a:r>
              <a:rPr lang="en-US" altLang="zh-CN" sz="1800" dirty="0"/>
              <a:t> &lt;/h2&gt;</a:t>
            </a:r>
            <a:endParaRPr lang="zh-CN" altLang="zh-CN" sz="1800" dirty="0"/>
          </a:p>
          <a:p>
            <a:pPr>
              <a:lnSpc>
                <a:spcPct val="100000"/>
              </a:lnSpc>
            </a:pPr>
            <a:r>
              <a:rPr lang="en-US" altLang="zh-CN" sz="1800" dirty="0"/>
              <a:t>    &lt;</a:t>
            </a:r>
            <a:r>
              <a:rPr lang="en-US" altLang="zh-CN" sz="1800" dirty="0" err="1"/>
              <a:t>hr</a:t>
            </a:r>
            <a:r>
              <a:rPr lang="en-US" altLang="zh-CN" sz="1800" dirty="0"/>
              <a:t>/&gt;</a:t>
            </a:r>
            <a:endParaRPr lang="zh-CN" altLang="zh-CN" sz="1800" dirty="0"/>
          </a:p>
          <a:p>
            <a:pPr>
              <a:lnSpc>
                <a:spcPct val="100000"/>
              </a:lnSpc>
            </a:pPr>
            <a:r>
              <a:rPr lang="en-US" altLang="zh-CN" sz="1800" dirty="0"/>
              <a:t>    &lt;p&gt; </a:t>
            </a:r>
            <a:r>
              <a:rPr lang="zh-CN" altLang="zh-CN" sz="1800" dirty="0"/>
              <a:t>《蟠桃瑞鹤祝长春》是宋省予先生</a:t>
            </a:r>
            <a:r>
              <a:rPr lang="en-US" altLang="zh-CN" sz="1800" dirty="0"/>
              <a:t> &amp;quot;1961&amp;quot;</a:t>
            </a:r>
            <a:r>
              <a:rPr lang="zh-CN" altLang="zh-CN" sz="1800" dirty="0"/>
              <a:t>年为庆祝建党</a:t>
            </a:r>
            <a:r>
              <a:rPr lang="en-US" altLang="zh-CN" sz="1800" dirty="0"/>
              <a:t>40</a:t>
            </a:r>
            <a:r>
              <a:rPr lang="zh-CN" altLang="zh-CN" sz="1800" dirty="0"/>
              <a:t>周年而作。并赋贺诗一首题于画上，</a:t>
            </a:r>
          </a:p>
          <a:p>
            <a:pPr>
              <a:lnSpc>
                <a:spcPct val="100000"/>
              </a:lnSpc>
            </a:pPr>
            <a:r>
              <a:rPr lang="en-US" altLang="zh-CN" sz="1800" dirty="0"/>
              <a:t>        &lt;</a:t>
            </a:r>
            <a:r>
              <a:rPr lang="en-US" altLang="zh-CN" sz="1800" dirty="0" err="1"/>
              <a:t>br</a:t>
            </a:r>
            <a:r>
              <a:rPr lang="en-US" altLang="zh-CN" sz="1800" dirty="0"/>
              <a:t>&gt;</a:t>
            </a:r>
            <a:endParaRPr lang="zh-CN" altLang="zh-CN" sz="1800" dirty="0"/>
          </a:p>
          <a:p>
            <a:pPr>
              <a:lnSpc>
                <a:spcPct val="100000"/>
              </a:lnSpc>
            </a:pPr>
            <a:r>
              <a:rPr lang="en-US" altLang="zh-CN" sz="1800" dirty="0"/>
              <a:t>        </a:t>
            </a:r>
            <a:r>
              <a:rPr lang="zh-CN" altLang="zh-CN" sz="1800" dirty="0"/>
              <a:t>诗曰：</a:t>
            </a:r>
            <a:r>
              <a:rPr lang="en-US" altLang="zh-CN" sz="1800" dirty="0"/>
              <a:t>&amp;</a:t>
            </a:r>
            <a:r>
              <a:rPr lang="en-US" altLang="zh-CN" sz="1800" dirty="0" err="1"/>
              <a:t>nbsp</a:t>
            </a:r>
            <a:r>
              <a:rPr lang="en-US" altLang="zh-CN" sz="1800" dirty="0"/>
              <a:t>; &amp;</a:t>
            </a:r>
            <a:r>
              <a:rPr lang="en-US" altLang="zh-CN" sz="1800" dirty="0" err="1"/>
              <a:t>nbsp</a:t>
            </a:r>
            <a:r>
              <a:rPr lang="en-US" altLang="zh-CN" sz="1800" dirty="0"/>
              <a:t>;&amp;</a:t>
            </a:r>
            <a:r>
              <a:rPr lang="en-US" altLang="zh-CN" sz="1800" dirty="0" err="1"/>
              <a:t>nbsp</a:t>
            </a:r>
            <a:r>
              <a:rPr lang="en-US" altLang="zh-CN" sz="1800" dirty="0"/>
              <a:t>;&amp;</a:t>
            </a:r>
            <a:r>
              <a:rPr lang="en-US" altLang="zh-CN" sz="1800" dirty="0" err="1"/>
              <a:t>nbsp</a:t>
            </a:r>
            <a:r>
              <a:rPr lang="en-US" altLang="zh-CN" sz="1800" dirty="0"/>
              <a:t>;</a:t>
            </a:r>
            <a:endParaRPr lang="zh-CN" altLang="zh-CN" sz="1800" dirty="0"/>
          </a:p>
          <a:p>
            <a:pPr>
              <a:lnSpc>
                <a:spcPct val="100000"/>
              </a:lnSpc>
            </a:pPr>
            <a:r>
              <a:rPr lang="en-US" altLang="zh-CN" sz="1800" dirty="0"/>
              <a:t>        &lt;</a:t>
            </a:r>
            <a:r>
              <a:rPr lang="en-US" altLang="zh-CN" sz="1800" dirty="0" err="1"/>
              <a:t>hr</a:t>
            </a:r>
            <a:r>
              <a:rPr lang="en-US" altLang="zh-CN" sz="1800" dirty="0"/>
              <a:t>/&gt;</a:t>
            </a:r>
            <a:endParaRPr lang="zh-CN" altLang="zh-CN" sz="1800" dirty="0"/>
          </a:p>
          <a:p>
            <a:pPr>
              <a:lnSpc>
                <a:spcPct val="100000"/>
              </a:lnSpc>
            </a:pPr>
            <a:r>
              <a:rPr lang="en-US" altLang="zh-CN" sz="1800" dirty="0"/>
              <a:t>        </a:t>
            </a:r>
            <a:r>
              <a:rPr lang="zh-CN" altLang="zh-CN" sz="1800" dirty="0"/>
              <a:t>乾旋坤转物华新，七一欣逢党诞辰。</a:t>
            </a:r>
            <a:r>
              <a:rPr lang="en-US" altLang="zh-CN" sz="1800" dirty="0"/>
              <a:t>        &lt;</a:t>
            </a:r>
            <a:r>
              <a:rPr lang="en-US" altLang="zh-CN" sz="1800" dirty="0" err="1"/>
              <a:t>br</a:t>
            </a:r>
            <a:r>
              <a:rPr lang="en-US" altLang="zh-CN" sz="1800" dirty="0"/>
              <a:t>&gt;</a:t>
            </a:r>
            <a:endParaRPr lang="zh-CN" altLang="zh-CN" sz="1800" dirty="0"/>
          </a:p>
          <a:p>
            <a:pPr>
              <a:lnSpc>
                <a:spcPct val="100000"/>
              </a:lnSpc>
            </a:pPr>
            <a:r>
              <a:rPr lang="en-US" altLang="zh-CN" sz="1800" dirty="0"/>
              <a:t>        </a:t>
            </a:r>
            <a:r>
              <a:rPr lang="zh-CN" altLang="zh-CN" sz="1800" dirty="0"/>
              <a:t>三熟蟠桃千岁鹤，象征时瑞祝长春</a:t>
            </a:r>
            <a:r>
              <a:rPr lang="en-US" altLang="zh-CN" sz="1800" dirty="0"/>
              <a:t>".</a:t>
            </a:r>
            <a:endParaRPr lang="zh-CN" altLang="zh-CN" sz="1800" dirty="0"/>
          </a:p>
          <a:p>
            <a:pPr>
              <a:lnSpc>
                <a:spcPct val="100000"/>
              </a:lnSpc>
            </a:pPr>
            <a:r>
              <a:rPr lang="en-US" altLang="zh-CN" sz="1800" dirty="0"/>
              <a:t>        &lt;</a:t>
            </a:r>
            <a:r>
              <a:rPr lang="en-US" altLang="zh-CN" sz="1800" dirty="0" err="1"/>
              <a:t>hr</a:t>
            </a:r>
            <a:r>
              <a:rPr lang="en-US" altLang="zh-CN" sz="1800" dirty="0"/>
              <a:t>/&gt;</a:t>
            </a:r>
            <a:endParaRPr lang="zh-CN" altLang="en-US" sz="1800" dirty="0"/>
          </a:p>
        </p:txBody>
      </p:sp>
    </p:spTree>
    <p:extLst>
      <p:ext uri="{BB962C8B-B14F-4D97-AF65-F5344CB8AC3E}">
        <p14:creationId xmlns:p14="http://schemas.microsoft.com/office/powerpoint/2010/main" val="3360793581"/>
      </p:ext>
    </p:extLst>
  </p:cSld>
  <p:clrMapOvr>
    <a:masterClrMapping/>
  </p:clrMapOvr>
  <p:transition spd="slow" advClick="0" advTm="200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2.2.3 </a:t>
            </a:r>
            <a:r>
              <a:rPr lang="zh-CN" altLang="en-US" dirty="0">
                <a:solidFill>
                  <a:srgbClr val="333333"/>
                </a:solidFill>
                <a:latin typeface="微软雅黑" panose="020B0503020204020204" pitchFamily="34" charset="-122"/>
                <a:ea typeface="微软雅黑" panose="020B0503020204020204" pitchFamily="34" charset="-122"/>
              </a:rPr>
              <a:t>列表标签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000" dirty="0">
                <a:latin typeface="华文楷体" pitchFamily="2" charset="-122"/>
                <a:ea typeface="华文楷体" pitchFamily="2" charset="-122"/>
              </a:rPr>
              <a:t>(1)</a:t>
            </a:r>
            <a:r>
              <a:rPr lang="zh-CN" altLang="en-US" sz="2000" dirty="0">
                <a:latin typeface="华文楷体" pitchFamily="2" charset="-122"/>
                <a:ea typeface="华文楷体" pitchFamily="2" charset="-122"/>
              </a:rPr>
              <a:t>定义列表</a:t>
            </a:r>
          </a:p>
          <a:p>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用</a:t>
            </a:r>
            <a:r>
              <a:rPr lang="en-US" sz="2000" dirty="0">
                <a:latin typeface="华文楷体" pitchFamily="2" charset="-122"/>
                <a:ea typeface="华文楷体" pitchFamily="2" charset="-122"/>
              </a:rPr>
              <a:t>&lt;dl&gt;,&lt;</a:t>
            </a:r>
            <a:r>
              <a:rPr lang="en-US" sz="2000" dirty="0" err="1">
                <a:latin typeface="华文楷体" pitchFamily="2" charset="-122"/>
                <a:ea typeface="华文楷体" pitchFamily="2" charset="-122"/>
              </a:rPr>
              <a:t>dt</a:t>
            </a:r>
            <a:r>
              <a:rPr lang="en-US" sz="2000" dirty="0">
                <a:latin typeface="华文楷体" pitchFamily="2" charset="-122"/>
                <a:ea typeface="华文楷体" pitchFamily="2" charset="-122"/>
              </a:rPr>
              <a:t>&gt;</a:t>
            </a:r>
            <a:r>
              <a:rPr lang="zh-CN" altLang="en-US" sz="2000" dirty="0">
                <a:latin typeface="华文楷体" pitchFamily="2" charset="-122"/>
                <a:ea typeface="华文楷体" pitchFamily="2" charset="-122"/>
              </a:rPr>
              <a:t>和</a:t>
            </a:r>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dd</a:t>
            </a:r>
            <a:r>
              <a:rPr lang="en-US" sz="2000" dirty="0">
                <a:latin typeface="华文楷体" pitchFamily="2" charset="-122"/>
                <a:ea typeface="华文楷体" pitchFamily="2" charset="-122"/>
              </a:rPr>
              <a:t>&gt;</a:t>
            </a:r>
            <a:r>
              <a:rPr lang="zh-CN" altLang="en-US" sz="2000" dirty="0">
                <a:latin typeface="华文楷体" pitchFamily="2" charset="-122"/>
                <a:ea typeface="华文楷体" pitchFamily="2" charset="-122"/>
              </a:rPr>
              <a:t>标签来创建一个普通的定义列表，其中</a:t>
            </a:r>
            <a:r>
              <a:rPr lang="en-US" sz="2000" dirty="0">
                <a:latin typeface="华文楷体" pitchFamily="2" charset="-122"/>
                <a:ea typeface="华文楷体" pitchFamily="2" charset="-122"/>
              </a:rPr>
              <a:t>&lt;dl&gt; </a:t>
            </a:r>
            <a:r>
              <a:rPr lang="zh-CN" altLang="en-US" sz="2000" dirty="0">
                <a:latin typeface="华文楷体" pitchFamily="2" charset="-122"/>
                <a:ea typeface="华文楷体" pitchFamily="2" charset="-122"/>
              </a:rPr>
              <a:t>标签定义了定义列表</a:t>
            </a:r>
            <a:r>
              <a:rPr lang="en-US" sz="2000" dirty="0">
                <a:latin typeface="华文楷体" pitchFamily="2" charset="-122"/>
                <a:ea typeface="华文楷体" pitchFamily="2" charset="-122"/>
              </a:rPr>
              <a:t>(definition list)</a:t>
            </a:r>
            <a:r>
              <a:rPr lang="zh-CN" altLang="en-US" sz="2000" dirty="0">
                <a:latin typeface="华文楷体" pitchFamily="2" charset="-122"/>
                <a:ea typeface="华文楷体" pitchFamily="2" charset="-122"/>
              </a:rPr>
              <a:t>，</a:t>
            </a:r>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dt</a:t>
            </a:r>
            <a:r>
              <a:rPr lang="en-US" sz="2000" dirty="0">
                <a:latin typeface="华文楷体" pitchFamily="2" charset="-122"/>
                <a:ea typeface="华文楷体" pitchFamily="2" charset="-122"/>
              </a:rPr>
              <a:t>&gt;</a:t>
            </a:r>
            <a:r>
              <a:rPr lang="zh-CN" altLang="en-US" sz="2000" dirty="0">
                <a:latin typeface="华文楷体" pitchFamily="2" charset="-122"/>
                <a:ea typeface="华文楷体" pitchFamily="2" charset="-122"/>
              </a:rPr>
              <a:t>标签创建列表中的上层项目，</a:t>
            </a:r>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dd</a:t>
            </a:r>
            <a:r>
              <a:rPr lang="en-US" sz="2000" dirty="0">
                <a:latin typeface="华文楷体" pitchFamily="2" charset="-122"/>
                <a:ea typeface="华文楷体" pitchFamily="2" charset="-122"/>
              </a:rPr>
              <a:t>&gt;</a:t>
            </a:r>
            <a:r>
              <a:rPr lang="zh-CN" altLang="en-US" sz="2000" dirty="0">
                <a:latin typeface="华文楷体" pitchFamily="2" charset="-122"/>
                <a:ea typeface="华文楷体" pitchFamily="2" charset="-122"/>
              </a:rPr>
              <a:t>标签创建列表中最下层项目。自定义列表不仅仅是一列项目，而是项目及其注释的组合。</a:t>
            </a:r>
            <a:endParaRPr lang="en-US" altLang="zh-CN" sz="2000" dirty="0">
              <a:latin typeface="华文楷体" pitchFamily="2" charset="-122"/>
              <a:ea typeface="华文楷体" pitchFamily="2" charset="-122"/>
            </a:endParaRPr>
          </a:p>
          <a:p>
            <a:endParaRPr lang="en-US" altLang="zh-CN" sz="2000" dirty="0">
              <a:latin typeface="华文楷体" pitchFamily="2" charset="-122"/>
              <a:ea typeface="华文楷体" pitchFamily="2" charset="-122"/>
            </a:endParaRPr>
          </a:p>
          <a:p>
            <a:endParaRPr lang="en-US" altLang="zh-CN" sz="2000" dirty="0">
              <a:latin typeface="华文楷体" pitchFamily="2" charset="-122"/>
              <a:ea typeface="华文楷体" pitchFamily="2" charset="-122"/>
            </a:endParaRPr>
          </a:p>
          <a:p>
            <a:r>
              <a:rPr lang="en-US" altLang="zh-CN" sz="2000" dirty="0">
                <a:latin typeface="华文楷体" pitchFamily="2" charset="-122"/>
                <a:ea typeface="华文楷体" pitchFamily="2" charset="-122"/>
              </a:rPr>
              <a:t>【</a:t>
            </a:r>
            <a:r>
              <a:rPr lang="zh-CN" altLang="en-US" sz="2000" dirty="0">
                <a:latin typeface="华文楷体" pitchFamily="2" charset="-122"/>
                <a:ea typeface="华文楷体" pitchFamily="2" charset="-122"/>
              </a:rPr>
              <a:t>语法</a:t>
            </a:r>
            <a:r>
              <a:rPr lang="en-US" altLang="zh-CN" sz="2000" dirty="0">
                <a:latin typeface="华文楷体" pitchFamily="2" charset="-122"/>
                <a:ea typeface="华文楷体" pitchFamily="2" charset="-122"/>
              </a:rPr>
              <a:t>】</a:t>
            </a:r>
          </a:p>
          <a:p>
            <a:r>
              <a:rPr lang="en-US" sz="2000" dirty="0">
                <a:latin typeface="华文楷体" pitchFamily="2" charset="-122"/>
                <a:ea typeface="华文楷体" pitchFamily="2" charset="-122"/>
              </a:rPr>
              <a:t>&lt;dl&gt;</a:t>
            </a:r>
            <a:endParaRPr lang="zh-CN" altLang="en-US" sz="2000" dirty="0">
              <a:latin typeface="华文楷体" pitchFamily="2" charset="-122"/>
              <a:ea typeface="华文楷体" pitchFamily="2" charset="-122"/>
            </a:endParaRPr>
          </a:p>
          <a:p>
            <a:r>
              <a:rPr lang="en-US" sz="2000" dirty="0">
                <a:latin typeface="华文楷体" pitchFamily="2" charset="-122"/>
                <a:ea typeface="华文楷体" pitchFamily="2" charset="-122"/>
                <a:hlinkClick r:id="rId3" tooltip="HTML &lt;dt&gt; 标签"/>
              </a:rPr>
              <a:t>&lt;</a:t>
            </a:r>
            <a:r>
              <a:rPr lang="en-US" sz="2000" dirty="0" err="1">
                <a:latin typeface="华文楷体" pitchFamily="2" charset="-122"/>
                <a:ea typeface="华文楷体" pitchFamily="2" charset="-122"/>
                <a:hlinkClick r:id="rId3" tooltip="HTML &lt;dt&gt; 标签"/>
              </a:rPr>
              <a:t>dt</a:t>
            </a:r>
            <a:r>
              <a:rPr lang="en-US" sz="2000" dirty="0">
                <a:latin typeface="华文楷体" pitchFamily="2" charset="-122"/>
                <a:ea typeface="华文楷体" pitchFamily="2" charset="-122"/>
                <a:hlinkClick r:id="rId3" tooltip="HTML &lt;dt&gt; 标签"/>
              </a:rPr>
              <a:t>&gt;</a:t>
            </a:r>
            <a:r>
              <a:rPr lang="en-US" sz="2000" dirty="0">
                <a:latin typeface="华文楷体" pitchFamily="2" charset="-122"/>
                <a:ea typeface="华文楷体" pitchFamily="2" charset="-122"/>
              </a:rPr>
              <a:t>(</a:t>
            </a:r>
            <a:r>
              <a:rPr lang="zh-CN" altLang="en-US" sz="2000" dirty="0">
                <a:latin typeface="华文楷体" pitchFamily="2" charset="-122"/>
                <a:ea typeface="华文楷体" pitchFamily="2" charset="-122"/>
              </a:rPr>
              <a:t>定义列表中的项目</a:t>
            </a:r>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dt</a:t>
            </a:r>
            <a:r>
              <a:rPr lang="en-US" sz="2000" dirty="0">
                <a:latin typeface="华文楷体" pitchFamily="2" charset="-122"/>
                <a:ea typeface="华文楷体" pitchFamily="2" charset="-122"/>
              </a:rPr>
              <a:t>&gt;</a:t>
            </a:r>
            <a:endParaRPr lang="zh-CN" altLang="en-US" sz="2000" dirty="0">
              <a:latin typeface="华文楷体" pitchFamily="2" charset="-122"/>
              <a:ea typeface="华文楷体" pitchFamily="2" charset="-122"/>
            </a:endParaRPr>
          </a:p>
          <a:p>
            <a:r>
              <a:rPr lang="en-US" sz="2000" dirty="0">
                <a:latin typeface="华文楷体" pitchFamily="2" charset="-122"/>
                <a:ea typeface="华文楷体" pitchFamily="2" charset="-122"/>
                <a:hlinkClick r:id="rId4" tooltip="HTML &lt;dd&gt; 标签"/>
              </a:rPr>
              <a:t>&lt;</a:t>
            </a:r>
            <a:r>
              <a:rPr lang="en-US" sz="2000" dirty="0" err="1">
                <a:latin typeface="华文楷体" pitchFamily="2" charset="-122"/>
                <a:ea typeface="华文楷体" pitchFamily="2" charset="-122"/>
                <a:hlinkClick r:id="rId4" tooltip="HTML &lt;dd&gt; 标签"/>
              </a:rPr>
              <a:t>dd</a:t>
            </a:r>
            <a:r>
              <a:rPr lang="en-US" sz="2000" dirty="0">
                <a:latin typeface="华文楷体" pitchFamily="2" charset="-122"/>
                <a:ea typeface="华文楷体" pitchFamily="2" charset="-122"/>
                <a:hlinkClick r:id="rId4" tooltip="HTML &lt;dd&gt; 标签"/>
              </a:rPr>
              <a:t>&gt;</a:t>
            </a:r>
            <a:r>
              <a:rPr lang="en-US" sz="2000" dirty="0">
                <a:latin typeface="华文楷体" pitchFamily="2" charset="-122"/>
                <a:ea typeface="华文楷体" pitchFamily="2" charset="-122"/>
              </a:rPr>
              <a:t>(</a:t>
            </a:r>
            <a:r>
              <a:rPr lang="zh-CN" altLang="en-US" sz="2000" dirty="0">
                <a:latin typeface="华文楷体" pitchFamily="2" charset="-122"/>
                <a:ea typeface="华文楷体" pitchFamily="2" charset="-122"/>
              </a:rPr>
              <a:t>描述列表中的项目</a:t>
            </a:r>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dd</a:t>
            </a:r>
            <a:r>
              <a:rPr lang="en-US" sz="2000" dirty="0">
                <a:latin typeface="华文楷体" pitchFamily="2" charset="-122"/>
                <a:ea typeface="华文楷体" pitchFamily="2" charset="-122"/>
              </a:rPr>
              <a:t>&gt;</a:t>
            </a:r>
            <a:endParaRPr lang="zh-CN" altLang="en-US" sz="2000" dirty="0">
              <a:latin typeface="华文楷体" pitchFamily="2" charset="-122"/>
              <a:ea typeface="华文楷体" pitchFamily="2" charset="-122"/>
            </a:endParaRPr>
          </a:p>
          <a:p>
            <a:r>
              <a:rPr lang="en-US" sz="2000" dirty="0">
                <a:latin typeface="华文楷体" pitchFamily="2" charset="-122"/>
                <a:ea typeface="华文楷体" pitchFamily="2" charset="-122"/>
              </a:rPr>
              <a:t>…</a:t>
            </a:r>
            <a:endParaRPr lang="zh-CN" altLang="en-US" sz="2000" dirty="0">
              <a:latin typeface="华文楷体" pitchFamily="2" charset="-122"/>
              <a:ea typeface="华文楷体" pitchFamily="2" charset="-122"/>
            </a:endParaRPr>
          </a:p>
          <a:p>
            <a:r>
              <a:rPr lang="en-US" sz="2000" dirty="0">
                <a:latin typeface="华文楷体" pitchFamily="2" charset="-122"/>
                <a:ea typeface="华文楷体" pitchFamily="2" charset="-122"/>
                <a:hlinkClick r:id="rId3" tooltip="HTML &lt;dt&gt; 标签"/>
              </a:rPr>
              <a:t>&lt;</a:t>
            </a:r>
            <a:r>
              <a:rPr lang="en-US" sz="2000" dirty="0" err="1">
                <a:latin typeface="华文楷体" pitchFamily="2" charset="-122"/>
                <a:ea typeface="华文楷体" pitchFamily="2" charset="-122"/>
                <a:hlinkClick r:id="rId3" tooltip="HTML &lt;dt&gt; 标签"/>
              </a:rPr>
              <a:t>dt</a:t>
            </a:r>
            <a:r>
              <a:rPr lang="en-US" sz="2000" dirty="0">
                <a:latin typeface="华文楷体" pitchFamily="2" charset="-122"/>
                <a:ea typeface="华文楷体" pitchFamily="2" charset="-122"/>
                <a:hlinkClick r:id="rId3" tooltip="HTML &lt;dt&gt; 标签"/>
              </a:rPr>
              <a:t>&gt;</a:t>
            </a:r>
            <a:r>
              <a:rPr lang="en-US" sz="2000" dirty="0">
                <a:latin typeface="华文楷体" pitchFamily="2" charset="-122"/>
                <a:ea typeface="华文楷体" pitchFamily="2" charset="-122"/>
              </a:rPr>
              <a:t>(</a:t>
            </a:r>
            <a:r>
              <a:rPr lang="zh-CN" altLang="en-US" sz="2000" dirty="0">
                <a:latin typeface="华文楷体" pitchFamily="2" charset="-122"/>
                <a:ea typeface="华文楷体" pitchFamily="2" charset="-122"/>
              </a:rPr>
              <a:t>定义列表中的项目</a:t>
            </a:r>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dt</a:t>
            </a:r>
            <a:r>
              <a:rPr lang="en-US" sz="2000" dirty="0">
                <a:latin typeface="华文楷体" pitchFamily="2" charset="-122"/>
                <a:ea typeface="华文楷体" pitchFamily="2" charset="-122"/>
              </a:rPr>
              <a:t>&gt;</a:t>
            </a:r>
            <a:endParaRPr lang="zh-CN" altLang="en-US" sz="2000" dirty="0">
              <a:latin typeface="华文楷体" pitchFamily="2" charset="-122"/>
              <a:ea typeface="华文楷体" pitchFamily="2" charset="-122"/>
            </a:endParaRPr>
          </a:p>
          <a:p>
            <a:r>
              <a:rPr lang="en-US" sz="2000" dirty="0">
                <a:latin typeface="华文楷体" pitchFamily="2" charset="-122"/>
                <a:ea typeface="华文楷体" pitchFamily="2" charset="-122"/>
                <a:hlinkClick r:id="rId4" tooltip="HTML &lt;dd&gt; 标签"/>
              </a:rPr>
              <a:t>&lt;</a:t>
            </a:r>
            <a:r>
              <a:rPr lang="en-US" sz="2000" dirty="0" err="1">
                <a:latin typeface="华文楷体" pitchFamily="2" charset="-122"/>
                <a:ea typeface="华文楷体" pitchFamily="2" charset="-122"/>
                <a:hlinkClick r:id="rId4" tooltip="HTML &lt;dd&gt; 标签"/>
              </a:rPr>
              <a:t>dd</a:t>
            </a:r>
            <a:r>
              <a:rPr lang="en-US" sz="2000" dirty="0">
                <a:latin typeface="华文楷体" pitchFamily="2" charset="-122"/>
                <a:ea typeface="华文楷体" pitchFamily="2" charset="-122"/>
                <a:hlinkClick r:id="rId4" tooltip="HTML &lt;dd&gt; 标签"/>
              </a:rPr>
              <a:t>&gt;</a:t>
            </a:r>
            <a:r>
              <a:rPr lang="en-US" sz="2000" dirty="0">
                <a:latin typeface="华文楷体" pitchFamily="2" charset="-122"/>
                <a:ea typeface="华文楷体" pitchFamily="2" charset="-122"/>
              </a:rPr>
              <a:t>(</a:t>
            </a:r>
            <a:r>
              <a:rPr lang="zh-CN" altLang="en-US" sz="2000" dirty="0">
                <a:latin typeface="华文楷体" pitchFamily="2" charset="-122"/>
                <a:ea typeface="华文楷体" pitchFamily="2" charset="-122"/>
              </a:rPr>
              <a:t>描述列表中的项目</a:t>
            </a:r>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dd</a:t>
            </a:r>
            <a:r>
              <a:rPr lang="en-US" sz="2000" dirty="0">
                <a:latin typeface="华文楷体" pitchFamily="2" charset="-122"/>
                <a:ea typeface="华文楷体" pitchFamily="2" charset="-122"/>
              </a:rPr>
              <a:t>&gt;</a:t>
            </a:r>
            <a:endParaRPr lang="zh-CN" altLang="en-US" sz="2000" dirty="0">
              <a:latin typeface="华文楷体" pitchFamily="2" charset="-122"/>
              <a:ea typeface="华文楷体" pitchFamily="2" charset="-122"/>
            </a:endParaRPr>
          </a:p>
          <a:p>
            <a:r>
              <a:rPr lang="en-US" sz="2000" dirty="0">
                <a:latin typeface="华文楷体" pitchFamily="2" charset="-122"/>
                <a:ea typeface="华文楷体" pitchFamily="2" charset="-122"/>
              </a:rPr>
              <a:t>&lt;/dl&gt;</a:t>
            </a:r>
            <a:endParaRPr lang="zh-CN" altLang="en-US" sz="20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2.2.3 </a:t>
            </a:r>
            <a:r>
              <a:rPr lang="zh-CN" altLang="en-US" dirty="0">
                <a:solidFill>
                  <a:srgbClr val="333333"/>
                </a:solidFill>
                <a:latin typeface="微软雅黑" panose="020B0503020204020204" pitchFamily="34" charset="-122"/>
                <a:ea typeface="微软雅黑" panose="020B0503020204020204" pitchFamily="34" charset="-122"/>
              </a:rPr>
              <a:t>列表标签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490473" y="1004888"/>
            <a:ext cx="5020056"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000">
                <a:latin typeface="华文楷体" pitchFamily="2" charset="-122"/>
                <a:ea typeface="华文楷体" pitchFamily="2" charset="-122"/>
              </a:rPr>
              <a:t> </a:t>
            </a:r>
            <a:r>
              <a:rPr lang="zh-CN" altLang="zh-CN" sz="2000"/>
              <a:t>【</a:t>
            </a:r>
            <a:r>
              <a:rPr lang="zh-CN" altLang="zh-CN" sz="2000" b="1"/>
              <a:t>例</a:t>
            </a:r>
            <a:r>
              <a:rPr lang="en-US" altLang="zh-CN" sz="2000" b="1"/>
              <a:t>2.7</a:t>
            </a:r>
            <a:r>
              <a:rPr lang="zh-CN" altLang="zh-CN" sz="2000"/>
              <a:t>】没有格式设置的自定义列表。</a:t>
            </a:r>
          </a:p>
          <a:p>
            <a:r>
              <a:rPr lang="en-US" altLang="zh-CN" sz="2000"/>
              <a:t>&lt;!DOCTYPE html&gt;</a:t>
            </a:r>
            <a:endParaRPr lang="zh-CN" altLang="zh-CN" sz="2000"/>
          </a:p>
          <a:p>
            <a:r>
              <a:rPr lang="en-US" altLang="zh-CN" sz="2000"/>
              <a:t>&lt;html lang="zh-CN"&gt;</a:t>
            </a:r>
            <a:endParaRPr lang="zh-CN" altLang="zh-CN" sz="2000"/>
          </a:p>
          <a:p>
            <a:r>
              <a:rPr lang="en-US" altLang="zh-CN" sz="2000"/>
              <a:t>    &lt;head&gt;</a:t>
            </a:r>
            <a:endParaRPr lang="zh-CN" altLang="zh-CN" sz="2000"/>
          </a:p>
          <a:p>
            <a:r>
              <a:rPr lang="en-US" altLang="zh-CN" sz="2000"/>
              <a:t>      &lt;meta charset="utf-8" version='1'/&gt;         </a:t>
            </a:r>
            <a:endParaRPr lang="zh-CN" altLang="zh-CN" sz="2000"/>
          </a:p>
          <a:p>
            <a:r>
              <a:rPr lang="en-US" altLang="zh-CN" sz="2000"/>
              <a:t>    &lt;/head&gt;</a:t>
            </a:r>
            <a:endParaRPr lang="zh-CN" altLang="zh-CN" sz="2000"/>
          </a:p>
          <a:p>
            <a:r>
              <a:rPr lang="en-US" altLang="zh-CN" sz="2000"/>
              <a:t>     &lt;body&gt;</a:t>
            </a:r>
            <a:endParaRPr lang="zh-CN" altLang="zh-CN" sz="2000"/>
          </a:p>
          <a:p>
            <a:r>
              <a:rPr lang="en-US" altLang="zh-CN" sz="2000"/>
              <a:t>    &lt;dl&gt;</a:t>
            </a:r>
            <a:endParaRPr lang="zh-CN" altLang="zh-CN" sz="2000"/>
          </a:p>
          <a:p>
            <a:r>
              <a:rPr lang="en-US" altLang="zh-CN" sz="2000"/>
              <a:t>           &lt;dt&gt;</a:t>
            </a:r>
            <a:r>
              <a:rPr lang="zh-CN" altLang="zh-CN" sz="2000"/>
              <a:t>内容</a:t>
            </a:r>
            <a:r>
              <a:rPr lang="en-US" altLang="zh-CN" sz="2000"/>
              <a:t>&lt;/dt&gt;</a:t>
            </a:r>
            <a:endParaRPr lang="zh-CN" altLang="zh-CN" sz="2000"/>
          </a:p>
          <a:p>
            <a:r>
              <a:rPr lang="en-US" altLang="zh-CN" sz="2000"/>
              <a:t>           &lt;dd&gt;</a:t>
            </a:r>
            <a:r>
              <a:rPr lang="zh-CN" altLang="zh-CN" sz="2000"/>
              <a:t>学习新思想</a:t>
            </a:r>
            <a:r>
              <a:rPr lang="en-US" altLang="zh-CN" sz="2000"/>
              <a:t>&lt;/dd&gt;</a:t>
            </a:r>
            <a:endParaRPr lang="zh-CN" altLang="zh-CN" sz="2000"/>
          </a:p>
          <a:p>
            <a:r>
              <a:rPr lang="en-US" altLang="zh-CN" sz="2000"/>
              <a:t>    &lt;/dl&gt;</a:t>
            </a:r>
            <a:endParaRPr lang="zh-CN" altLang="zh-CN" sz="2000"/>
          </a:p>
          <a:p>
            <a:r>
              <a:rPr lang="en-US" altLang="zh-CN" sz="2000"/>
              <a:t>    &lt;hr&gt;</a:t>
            </a:r>
            <a:endParaRPr lang="zh-CN" altLang="zh-CN" sz="2000"/>
          </a:p>
          <a:p>
            <a:endParaRPr lang="zh-CN" altLang="en-US" sz="2800">
              <a:latin typeface="华文楷体" pitchFamily="2" charset="-122"/>
              <a:ea typeface="华文楷体" pitchFamily="2" charset="-122"/>
            </a:endParaRPr>
          </a:p>
          <a:p>
            <a:endParaRPr lang="zh-CN" altLang="en-US" sz="280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6394704" y="554038"/>
            <a:ext cx="3453384" cy="2400657"/>
          </a:xfrm>
          <a:prstGeom prst="rect">
            <a:avLst/>
          </a:prstGeom>
        </p:spPr>
        <p:txBody>
          <a:bodyPr wrap="square">
            <a:spAutoFit/>
          </a:bodyPr>
          <a:lstStyle/>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&lt;dl&gt;</a:t>
            </a:r>
            <a:endParaRPr lang="zh-CN" altLang="zh-CN" sz="2000" kern="100" dirty="0">
              <a:cs typeface="Times New Roman" panose="02020603050405020304" pitchFamily="18" charset="0"/>
            </a:endParaRPr>
          </a:p>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dt</a:t>
            </a:r>
            <a:r>
              <a:rPr lang="en-US" altLang="zh-CN" sz="2000" kern="0" dirty="0">
                <a:solidFill>
                  <a:srgbClr val="800000"/>
                </a:solidFill>
                <a:latin typeface="Times New Roman" panose="02020603050405020304" pitchFamily="18" charset="0"/>
                <a:cs typeface="Times New Roman" panose="02020603050405020304" pitchFamily="18" charset="0"/>
              </a:rPr>
              <a:t>&gt;</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zh-CN" altLang="zh-CN" sz="2000" kern="0" dirty="0">
                <a:solidFill>
                  <a:srgbClr val="000000"/>
                </a:solidFill>
                <a:latin typeface="Times New Roman" panose="02020603050405020304" pitchFamily="18" charset="0"/>
                <a:cs typeface="Times New Roman" panose="02020603050405020304" pitchFamily="18" charset="0"/>
              </a:rPr>
              <a:t>序号</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dt</a:t>
            </a:r>
            <a:r>
              <a:rPr lang="en-US" altLang="zh-CN" sz="2000" kern="0" dirty="0">
                <a:solidFill>
                  <a:srgbClr val="800000"/>
                </a:solidFill>
                <a:latin typeface="Times New Roman" panose="02020603050405020304" pitchFamily="18" charset="0"/>
                <a:cs typeface="Times New Roman" panose="02020603050405020304" pitchFamily="18" charset="0"/>
              </a:rPr>
              <a:t>&gt;</a:t>
            </a:r>
            <a:r>
              <a:rPr lang="en-US" altLang="zh-CN" sz="2000" kern="0" dirty="0">
                <a:solidFill>
                  <a:srgbClr val="000000"/>
                </a:solidFill>
                <a:latin typeface="Times New Roman" panose="02020603050405020304" pitchFamily="18" charset="0"/>
                <a:cs typeface="Times New Roman" panose="02020603050405020304" pitchFamily="18" charset="0"/>
              </a:rPr>
              <a:t> </a:t>
            </a:r>
            <a:endParaRPr lang="zh-CN" altLang="zh-CN" sz="2000" kern="100" dirty="0">
              <a:cs typeface="Times New Roman" panose="02020603050405020304" pitchFamily="18" charset="0"/>
            </a:endParaRPr>
          </a:p>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dt</a:t>
            </a:r>
            <a:r>
              <a:rPr lang="en-US" altLang="zh-CN" sz="2000" kern="0" dirty="0">
                <a:solidFill>
                  <a:srgbClr val="800000"/>
                </a:solidFill>
                <a:latin typeface="Times New Roman" panose="02020603050405020304" pitchFamily="18" charset="0"/>
                <a:cs typeface="Times New Roman" panose="02020603050405020304" pitchFamily="18" charset="0"/>
              </a:rPr>
              <a:t>&gt;</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zh-CN" altLang="zh-CN" sz="2000" kern="0" dirty="0">
                <a:solidFill>
                  <a:srgbClr val="000000"/>
                </a:solidFill>
                <a:latin typeface="Times New Roman" panose="02020603050405020304" pitchFamily="18" charset="0"/>
                <a:cs typeface="Times New Roman" panose="02020603050405020304" pitchFamily="18" charset="0"/>
              </a:rPr>
              <a:t>内容</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dt</a:t>
            </a:r>
            <a:r>
              <a:rPr lang="en-US" altLang="zh-CN" sz="2000" kern="0" dirty="0">
                <a:solidFill>
                  <a:srgbClr val="800000"/>
                </a:solidFill>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dd</a:t>
            </a:r>
            <a:r>
              <a:rPr lang="en-US" altLang="zh-CN" sz="2000" kern="0" dirty="0">
                <a:solidFill>
                  <a:srgbClr val="800000"/>
                </a:solidFill>
                <a:latin typeface="Times New Roman" panose="02020603050405020304" pitchFamily="18" charset="0"/>
                <a:cs typeface="Times New Roman" panose="02020603050405020304" pitchFamily="18" charset="0"/>
              </a:rPr>
              <a:t>&gt;</a:t>
            </a:r>
            <a:r>
              <a:rPr lang="en-US" altLang="zh-CN" sz="2000" kern="0" dirty="0">
                <a:solidFill>
                  <a:srgbClr val="000000"/>
                </a:solidFill>
                <a:latin typeface="Times New Roman" panose="02020603050405020304" pitchFamily="18" charset="0"/>
                <a:cs typeface="Times New Roman" panose="02020603050405020304" pitchFamily="18" charset="0"/>
              </a:rPr>
              <a:t>1</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dd</a:t>
            </a:r>
            <a:r>
              <a:rPr lang="en-US" altLang="zh-CN" sz="2000" kern="0" dirty="0">
                <a:solidFill>
                  <a:srgbClr val="800000"/>
                </a:solidFill>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dd</a:t>
            </a:r>
            <a:r>
              <a:rPr lang="en-US" altLang="zh-CN" sz="2000" kern="0" dirty="0">
                <a:solidFill>
                  <a:srgbClr val="800000"/>
                </a:solidFill>
                <a:latin typeface="Times New Roman" panose="02020603050405020304" pitchFamily="18" charset="0"/>
                <a:cs typeface="Times New Roman" panose="02020603050405020304" pitchFamily="18" charset="0"/>
              </a:rPr>
              <a:t>&gt;</a:t>
            </a:r>
            <a:r>
              <a:rPr lang="zh-CN" altLang="zh-CN" sz="2000" kern="0" dirty="0">
                <a:solidFill>
                  <a:srgbClr val="000000"/>
                </a:solidFill>
                <a:latin typeface="Times New Roman" panose="02020603050405020304" pitchFamily="18" charset="0"/>
                <a:cs typeface="Times New Roman" panose="02020603050405020304" pitchFamily="18" charset="0"/>
              </a:rPr>
              <a:t>学习新思想</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dd</a:t>
            </a:r>
            <a:r>
              <a:rPr lang="en-US" altLang="zh-CN" sz="2000" kern="0" dirty="0">
                <a:solidFill>
                  <a:srgbClr val="800000"/>
                </a:solidFill>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dd</a:t>
            </a:r>
            <a:r>
              <a:rPr lang="en-US" altLang="zh-CN" sz="2000" kern="0" dirty="0">
                <a:solidFill>
                  <a:srgbClr val="800000"/>
                </a:solidFill>
                <a:latin typeface="Times New Roman" panose="02020603050405020304" pitchFamily="18" charset="0"/>
                <a:cs typeface="Times New Roman" panose="02020603050405020304" pitchFamily="18" charset="0"/>
              </a:rPr>
              <a:t>&gt;</a:t>
            </a:r>
            <a:r>
              <a:rPr lang="en-US" altLang="zh-CN" sz="2000" kern="0" dirty="0">
                <a:solidFill>
                  <a:srgbClr val="000000"/>
                </a:solidFill>
                <a:latin typeface="Times New Roman" panose="02020603050405020304" pitchFamily="18" charset="0"/>
                <a:cs typeface="Times New Roman" panose="02020603050405020304" pitchFamily="18" charset="0"/>
              </a:rPr>
              <a:t>2</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dd</a:t>
            </a:r>
            <a:r>
              <a:rPr lang="en-US" altLang="zh-CN" sz="2000" kern="0" dirty="0">
                <a:solidFill>
                  <a:srgbClr val="800000"/>
                </a:solidFill>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dd</a:t>
            </a:r>
            <a:r>
              <a:rPr lang="en-US" altLang="zh-CN" sz="2000" kern="0" dirty="0">
                <a:solidFill>
                  <a:srgbClr val="800000"/>
                </a:solidFill>
                <a:latin typeface="Times New Roman" panose="02020603050405020304" pitchFamily="18" charset="0"/>
                <a:cs typeface="Times New Roman" panose="02020603050405020304" pitchFamily="18" charset="0"/>
              </a:rPr>
              <a:t>&gt;</a:t>
            </a:r>
            <a:r>
              <a:rPr lang="zh-CN" altLang="zh-CN" sz="2000" kern="0" dirty="0">
                <a:solidFill>
                  <a:srgbClr val="000000"/>
                </a:solidFill>
                <a:latin typeface="Times New Roman" panose="02020603050405020304" pitchFamily="18" charset="0"/>
                <a:cs typeface="Times New Roman" panose="02020603050405020304" pitchFamily="18" charset="0"/>
              </a:rPr>
              <a:t>十九大时间</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dd</a:t>
            </a:r>
            <a:r>
              <a:rPr lang="en-US" altLang="zh-CN" sz="2000" kern="0" dirty="0">
                <a:solidFill>
                  <a:srgbClr val="800000"/>
                </a:solidFill>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&lt;/dl&gt;</a:t>
            </a:r>
            <a:r>
              <a:rPr lang="en-US" altLang="zh-CN" sz="2000" kern="0" dirty="0">
                <a:solidFill>
                  <a:srgbClr val="000000"/>
                </a:solidFill>
                <a:latin typeface="Times New Roman" panose="02020603050405020304" pitchFamily="18" charset="0"/>
                <a:cs typeface="Times New Roman" panose="02020603050405020304" pitchFamily="18" charset="0"/>
              </a:rPr>
              <a:t>       </a:t>
            </a:r>
            <a:endParaRPr lang="zh-CN" altLang="zh-CN" sz="2000" kern="100" dirty="0">
              <a:cs typeface="Times New Roman" panose="02020603050405020304" pitchFamily="18" charset="0"/>
            </a:endParaRPr>
          </a:p>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hr</a:t>
            </a:r>
            <a:r>
              <a:rPr lang="en-US" altLang="zh-CN" sz="2000" kern="0" dirty="0">
                <a:solidFill>
                  <a:srgbClr val="800000"/>
                </a:solidFill>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p:txBody>
      </p:sp>
      <p:sp>
        <p:nvSpPr>
          <p:cNvPr id="7" name="矩形 6"/>
          <p:cNvSpPr/>
          <p:nvPr/>
        </p:nvSpPr>
        <p:spPr>
          <a:xfrm>
            <a:off x="6303264" y="3405545"/>
            <a:ext cx="6096000" cy="2421176"/>
          </a:xfrm>
          <a:prstGeom prst="rect">
            <a:avLst/>
          </a:prstGeom>
        </p:spPr>
        <p:txBody>
          <a:bodyPr>
            <a:spAutoFit/>
          </a:bodyPr>
          <a:lstStyle/>
          <a:p>
            <a:pPr>
              <a:lnSpc>
                <a:spcPts val="2025"/>
              </a:lnSpc>
              <a:spcAft>
                <a:spcPts val="0"/>
              </a:spcAft>
            </a:pPr>
            <a:r>
              <a:rPr lang="en-US" altLang="zh-CN" kern="0" dirty="0">
                <a:solidFill>
                  <a:srgbClr val="800000"/>
                </a:solidFill>
                <a:latin typeface="Times New Roman" panose="02020603050405020304" pitchFamily="18" charset="0"/>
                <a:cs typeface="Times New Roman" panose="02020603050405020304" pitchFamily="18" charset="0"/>
              </a:rPr>
              <a:t>&lt;dl&gt;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dt</a:t>
            </a:r>
            <a:r>
              <a:rPr lang="en-US" altLang="zh-CN" kern="0" dirty="0">
                <a:solidFill>
                  <a:srgbClr val="800000"/>
                </a:solidFill>
                <a:latin typeface="Times New Roman" panose="02020603050405020304" pitchFamily="18" charset="0"/>
                <a:cs typeface="Times New Roman" panose="02020603050405020304" pitchFamily="18" charset="0"/>
              </a:rPr>
              <a:t>&gt;</a:t>
            </a:r>
            <a:r>
              <a:rPr lang="en-US" altLang="zh-CN" kern="0" dirty="0">
                <a:solidFill>
                  <a:srgbClr val="000000"/>
                </a:solidFill>
                <a:latin typeface="Times New Roman" panose="02020603050405020304" pitchFamily="18" charset="0"/>
                <a:cs typeface="Times New Roman" panose="02020603050405020304" pitchFamily="18" charset="0"/>
              </a:rPr>
              <a:t> </a:t>
            </a:r>
            <a:r>
              <a:rPr lang="zh-CN" altLang="zh-CN" kern="0" dirty="0">
                <a:solidFill>
                  <a:srgbClr val="000000"/>
                </a:solidFill>
                <a:latin typeface="Times New Roman" panose="02020603050405020304" pitchFamily="18" charset="0"/>
                <a:cs typeface="Times New Roman" panose="02020603050405020304" pitchFamily="18" charset="0"/>
              </a:rPr>
              <a:t>序号</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dt</a:t>
            </a:r>
            <a:r>
              <a:rPr lang="en-US" altLang="zh-CN" kern="0" dirty="0">
                <a:solidFill>
                  <a:srgbClr val="800000"/>
                </a:solidFill>
                <a:latin typeface="Times New Roman" panose="02020603050405020304" pitchFamily="18" charset="0"/>
                <a:cs typeface="Times New Roman" panose="02020603050405020304" pitchFamily="18" charset="0"/>
              </a:rPr>
              <a:t>&gt;</a:t>
            </a:r>
            <a:r>
              <a:rPr lang="en-US" altLang="zh-CN" kern="0" dirty="0">
                <a:solidFill>
                  <a:srgbClr val="000000"/>
                </a:solidFill>
                <a:latin typeface="Times New Roman" panose="02020603050405020304" pitchFamily="18" charset="0"/>
                <a:cs typeface="Times New Roman" panose="02020603050405020304" pitchFamily="18" charset="0"/>
              </a:rPr>
              <a:t> </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dd</a:t>
            </a:r>
            <a:r>
              <a:rPr lang="en-US" altLang="zh-CN" kern="0" dirty="0">
                <a:solidFill>
                  <a:srgbClr val="800000"/>
                </a:solidFill>
                <a:latin typeface="Times New Roman" panose="02020603050405020304" pitchFamily="18" charset="0"/>
                <a:cs typeface="Times New Roman" panose="02020603050405020304" pitchFamily="18" charset="0"/>
              </a:rPr>
              <a:t>&gt;</a:t>
            </a:r>
            <a:r>
              <a:rPr lang="en-US" altLang="zh-CN" kern="0" dirty="0">
                <a:solidFill>
                  <a:srgbClr val="000000"/>
                </a:solidFill>
                <a:latin typeface="Times New Roman" panose="02020603050405020304" pitchFamily="18" charset="0"/>
                <a:cs typeface="Times New Roman" panose="02020603050405020304" pitchFamily="18" charset="0"/>
              </a:rPr>
              <a:t>1</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dd</a:t>
            </a:r>
            <a:r>
              <a:rPr lang="en-US" altLang="zh-CN" kern="0" dirty="0">
                <a:solidFill>
                  <a:srgbClr val="800000"/>
                </a:solidFill>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dt</a:t>
            </a:r>
            <a:r>
              <a:rPr lang="en-US" altLang="zh-CN" kern="0" dirty="0">
                <a:solidFill>
                  <a:srgbClr val="800000"/>
                </a:solidFill>
                <a:latin typeface="Times New Roman" panose="02020603050405020304" pitchFamily="18" charset="0"/>
                <a:cs typeface="Times New Roman" panose="02020603050405020304" pitchFamily="18" charset="0"/>
              </a:rPr>
              <a:t>&gt;</a:t>
            </a:r>
            <a:r>
              <a:rPr lang="en-US" altLang="zh-CN" kern="0" dirty="0">
                <a:solidFill>
                  <a:srgbClr val="000000"/>
                </a:solidFill>
                <a:latin typeface="Times New Roman" panose="02020603050405020304" pitchFamily="18" charset="0"/>
                <a:cs typeface="Times New Roman" panose="02020603050405020304" pitchFamily="18" charset="0"/>
              </a:rPr>
              <a:t> </a:t>
            </a:r>
            <a:r>
              <a:rPr lang="zh-CN" altLang="zh-CN" kern="0" dirty="0">
                <a:solidFill>
                  <a:srgbClr val="000000"/>
                </a:solidFill>
                <a:latin typeface="Times New Roman" panose="02020603050405020304" pitchFamily="18" charset="0"/>
                <a:cs typeface="Times New Roman" panose="02020603050405020304" pitchFamily="18" charset="0"/>
              </a:rPr>
              <a:t>内容</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dt</a:t>
            </a:r>
            <a:r>
              <a:rPr lang="en-US" altLang="zh-CN" kern="0" dirty="0">
                <a:solidFill>
                  <a:srgbClr val="800000"/>
                </a:solidFill>
                <a:latin typeface="Times New Roman" panose="02020603050405020304" pitchFamily="18" charset="0"/>
                <a:cs typeface="Times New Roman" panose="02020603050405020304" pitchFamily="18" charset="0"/>
              </a:rPr>
              <a:t>&gt;</a:t>
            </a:r>
            <a:r>
              <a:rPr lang="en-US" altLang="zh-CN" kern="0" dirty="0">
                <a:solidFill>
                  <a:srgbClr val="000000"/>
                </a:solidFill>
                <a:latin typeface="Times New Roman" panose="02020603050405020304" pitchFamily="18" charset="0"/>
                <a:cs typeface="Times New Roman" panose="02020603050405020304" pitchFamily="18" charset="0"/>
              </a:rPr>
              <a:t>  </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dd</a:t>
            </a:r>
            <a:r>
              <a:rPr lang="en-US" altLang="zh-CN" kern="0" dirty="0">
                <a:solidFill>
                  <a:srgbClr val="800000"/>
                </a:solidFill>
                <a:latin typeface="Times New Roman" panose="02020603050405020304" pitchFamily="18" charset="0"/>
                <a:cs typeface="Times New Roman" panose="02020603050405020304" pitchFamily="18" charset="0"/>
              </a:rPr>
              <a:t>&gt;</a:t>
            </a:r>
            <a:r>
              <a:rPr lang="zh-CN" altLang="zh-CN" kern="0" dirty="0">
                <a:solidFill>
                  <a:srgbClr val="000000"/>
                </a:solidFill>
                <a:latin typeface="Times New Roman" panose="02020603050405020304" pitchFamily="18" charset="0"/>
                <a:cs typeface="Times New Roman" panose="02020603050405020304" pitchFamily="18" charset="0"/>
              </a:rPr>
              <a:t>学习新思想</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dd</a:t>
            </a:r>
            <a:r>
              <a:rPr lang="en-US" altLang="zh-CN" kern="0" dirty="0">
                <a:solidFill>
                  <a:srgbClr val="800000"/>
                </a:solidFill>
                <a:latin typeface="Times New Roman" panose="02020603050405020304" pitchFamily="18" charset="0"/>
                <a:cs typeface="Times New Roman" panose="02020603050405020304" pitchFamily="18" charset="0"/>
              </a:rPr>
              <a:t>&gt;</a:t>
            </a:r>
            <a:r>
              <a:rPr lang="en-US" altLang="zh-CN" kern="0" dirty="0">
                <a:solidFill>
                  <a:srgbClr val="000000"/>
                </a:solidFill>
                <a:latin typeface="Times New Roman" panose="02020603050405020304" pitchFamily="18" charset="0"/>
                <a:cs typeface="Times New Roman" panose="02020603050405020304" pitchFamily="18" charset="0"/>
              </a:rPr>
              <a:t>               </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dd</a:t>
            </a:r>
            <a:r>
              <a:rPr lang="en-US" altLang="zh-CN" kern="0" dirty="0">
                <a:solidFill>
                  <a:srgbClr val="800000"/>
                </a:solidFill>
                <a:latin typeface="Times New Roman" panose="02020603050405020304" pitchFamily="18" charset="0"/>
                <a:cs typeface="Times New Roman" panose="02020603050405020304" pitchFamily="18" charset="0"/>
              </a:rPr>
              <a:t>&gt;</a:t>
            </a:r>
            <a:r>
              <a:rPr lang="en-US" altLang="zh-CN" kern="0" dirty="0">
                <a:solidFill>
                  <a:srgbClr val="000000"/>
                </a:solidFill>
                <a:latin typeface="Times New Roman" panose="02020603050405020304" pitchFamily="18" charset="0"/>
                <a:cs typeface="Times New Roman" panose="02020603050405020304" pitchFamily="18" charset="0"/>
              </a:rPr>
              <a:t>2</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dd</a:t>
            </a:r>
            <a:r>
              <a:rPr lang="en-US" altLang="zh-CN" kern="0" dirty="0">
                <a:solidFill>
                  <a:srgbClr val="800000"/>
                </a:solidFill>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dd</a:t>
            </a:r>
            <a:r>
              <a:rPr lang="en-US" altLang="zh-CN" kern="0" dirty="0">
                <a:solidFill>
                  <a:srgbClr val="800000"/>
                </a:solidFill>
                <a:latin typeface="Times New Roman" panose="02020603050405020304" pitchFamily="18" charset="0"/>
                <a:cs typeface="Times New Roman" panose="02020603050405020304" pitchFamily="18" charset="0"/>
              </a:rPr>
              <a:t>&gt;</a:t>
            </a:r>
            <a:r>
              <a:rPr lang="zh-CN" altLang="zh-CN" kern="0" dirty="0">
                <a:solidFill>
                  <a:srgbClr val="000000"/>
                </a:solidFill>
                <a:latin typeface="Times New Roman" panose="02020603050405020304" pitchFamily="18" charset="0"/>
                <a:cs typeface="Times New Roman" panose="02020603050405020304" pitchFamily="18" charset="0"/>
              </a:rPr>
              <a:t>十九大时间</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dd</a:t>
            </a:r>
            <a:r>
              <a:rPr lang="en-US" altLang="zh-CN" kern="0" dirty="0">
                <a:solidFill>
                  <a:srgbClr val="800000"/>
                </a:solidFill>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&lt;/dl&gt;</a:t>
            </a:r>
            <a:endParaRPr lang="zh-CN" altLang="zh-CN" kern="100" dirty="0">
              <a:cs typeface="Times New Roman" panose="02020603050405020304" pitchFamily="18" charset="0"/>
            </a:endParaRPr>
          </a:p>
          <a:p>
            <a:r>
              <a:rPr lang="en-US" altLang="zh-CN" dirty="0">
                <a:solidFill>
                  <a:srgbClr val="000000"/>
                </a:solidFill>
                <a:latin typeface="Times New Roman" panose="02020603050405020304" pitchFamily="18" charset="0"/>
              </a:rPr>
              <a:t>     </a:t>
            </a:r>
            <a:r>
              <a:rPr lang="en-US" altLang="zh-CN" dirty="0">
                <a:solidFill>
                  <a:srgbClr val="800000"/>
                </a:solidFill>
                <a:latin typeface="Times New Roman" panose="02020603050405020304" pitchFamily="18" charset="0"/>
              </a:rPr>
              <a:t>&lt;</a:t>
            </a:r>
            <a:r>
              <a:rPr lang="en-US" altLang="zh-CN" dirty="0" err="1">
                <a:solidFill>
                  <a:srgbClr val="800000"/>
                </a:solidFill>
                <a:latin typeface="Times New Roman" panose="02020603050405020304" pitchFamily="18" charset="0"/>
              </a:rPr>
              <a:t>hr</a:t>
            </a:r>
            <a:r>
              <a:rPr lang="en-US" altLang="zh-CN" dirty="0">
                <a:solidFill>
                  <a:srgbClr val="800000"/>
                </a:solidFill>
                <a:latin typeface="Times New Roman" panose="02020603050405020304" pitchFamily="18" charset="0"/>
              </a:rPr>
              <a:t>&gt;</a:t>
            </a:r>
            <a:r>
              <a:rPr lang="en-US" altLang="zh-CN" dirty="0">
                <a:solidFill>
                  <a:srgbClr val="000000"/>
                </a:solidFill>
                <a:latin typeface="Times New Roman" panose="02020603050405020304" pitchFamily="18" charset="0"/>
              </a:rPr>
              <a:t>   </a:t>
            </a:r>
            <a:endParaRPr lang="zh-CN" altLang="en-US" dirty="0"/>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2.2.3 </a:t>
            </a:r>
            <a:r>
              <a:rPr lang="zh-CN" altLang="en-US" dirty="0">
                <a:solidFill>
                  <a:srgbClr val="333333"/>
                </a:solidFill>
                <a:latin typeface="微软雅黑" panose="020B0503020204020204" pitchFamily="34" charset="-122"/>
                <a:ea typeface="微软雅黑" panose="020B0503020204020204" pitchFamily="34" charset="-122"/>
              </a:rPr>
              <a:t>列表标签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623094" y="2249834"/>
            <a:ext cx="6096000" cy="2400657"/>
          </a:xfrm>
          <a:prstGeom prst="rect">
            <a:avLst/>
          </a:prstGeom>
        </p:spPr>
        <p:txBody>
          <a:bodyPr>
            <a:spAutoFit/>
          </a:bodyPr>
          <a:lstStyle/>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&lt;dl&gt;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dt</a:t>
            </a:r>
            <a:r>
              <a:rPr lang="en-US" altLang="zh-CN" kern="0" dirty="0">
                <a:solidFill>
                  <a:srgbClr val="800000"/>
                </a:solidFill>
                <a:latin typeface="Times New Roman" panose="02020603050405020304" pitchFamily="18" charset="0"/>
                <a:cs typeface="Times New Roman" panose="02020603050405020304" pitchFamily="18" charset="0"/>
              </a:rPr>
              <a:t>&gt;</a:t>
            </a:r>
            <a:r>
              <a:rPr lang="zh-CN" altLang="zh-CN" kern="0" dirty="0">
                <a:solidFill>
                  <a:srgbClr val="000000"/>
                </a:solidFill>
                <a:latin typeface="Times New Roman" panose="02020603050405020304" pitchFamily="18" charset="0"/>
                <a:cs typeface="Times New Roman" panose="02020603050405020304" pitchFamily="18" charset="0"/>
              </a:rPr>
              <a:t>序号</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dt</a:t>
            </a:r>
            <a:r>
              <a:rPr lang="en-US" altLang="zh-CN" kern="0" dirty="0">
                <a:solidFill>
                  <a:srgbClr val="800000"/>
                </a:solidFill>
                <a:latin typeface="Times New Roman" panose="02020603050405020304" pitchFamily="18" charset="0"/>
                <a:cs typeface="Times New Roman" panose="02020603050405020304" pitchFamily="18" charset="0"/>
              </a:rPr>
              <a:t>&gt;</a:t>
            </a:r>
            <a:r>
              <a:rPr lang="zh-CN" altLang="zh-CN" kern="0" dirty="0">
                <a:solidFill>
                  <a:srgbClr val="000000"/>
                </a:solidFill>
                <a:latin typeface="Times New Roman" panose="02020603050405020304" pitchFamily="18" charset="0"/>
                <a:cs typeface="Times New Roman" panose="02020603050405020304" pitchFamily="18" charset="0"/>
              </a:rPr>
              <a:t>内容</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dt</a:t>
            </a:r>
            <a:r>
              <a:rPr lang="en-US" altLang="zh-CN" kern="0" dirty="0">
                <a:solidFill>
                  <a:srgbClr val="800000"/>
                </a:solidFill>
                <a:latin typeface="Times New Roman" panose="02020603050405020304" pitchFamily="18" charset="0"/>
                <a:cs typeface="Times New Roman" panose="02020603050405020304" pitchFamily="18" charset="0"/>
              </a:rPr>
              <a:t>&gt;&lt;/</a:t>
            </a:r>
            <a:r>
              <a:rPr lang="en-US" altLang="zh-CN" kern="0" dirty="0" err="1">
                <a:solidFill>
                  <a:srgbClr val="800000"/>
                </a:solidFill>
                <a:latin typeface="Times New Roman" panose="02020603050405020304" pitchFamily="18" charset="0"/>
                <a:cs typeface="Times New Roman" panose="02020603050405020304" pitchFamily="18" charset="0"/>
              </a:rPr>
              <a:t>dt</a:t>
            </a:r>
            <a:r>
              <a:rPr lang="en-US" altLang="zh-CN" kern="0" dirty="0">
                <a:solidFill>
                  <a:srgbClr val="800000"/>
                </a:solidFill>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&lt;/dl&gt;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hr</a:t>
            </a:r>
            <a:r>
              <a:rPr lang="en-US" altLang="zh-CN" kern="0" dirty="0">
                <a:solidFill>
                  <a:srgbClr val="800000"/>
                </a:solidFill>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&lt;dl&gt;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dd</a:t>
            </a:r>
            <a:r>
              <a:rPr lang="en-US" altLang="zh-CN" kern="0" dirty="0">
                <a:solidFill>
                  <a:srgbClr val="800000"/>
                </a:solidFill>
                <a:latin typeface="Times New Roman" panose="02020603050405020304" pitchFamily="18" charset="0"/>
                <a:cs typeface="Times New Roman" panose="02020603050405020304" pitchFamily="18" charset="0"/>
              </a:rPr>
              <a:t>&gt;</a:t>
            </a:r>
            <a:r>
              <a:rPr lang="en-US" altLang="zh-CN" kern="0" dirty="0">
                <a:solidFill>
                  <a:srgbClr val="000000"/>
                </a:solidFill>
                <a:latin typeface="Times New Roman" panose="02020603050405020304" pitchFamily="18" charset="0"/>
                <a:cs typeface="Times New Roman" panose="02020603050405020304" pitchFamily="18" charset="0"/>
              </a:rPr>
              <a:t>1</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dd</a:t>
            </a:r>
            <a:r>
              <a:rPr lang="en-US" altLang="zh-CN" kern="0" dirty="0">
                <a:solidFill>
                  <a:srgbClr val="800000"/>
                </a:solidFill>
                <a:latin typeface="Times New Roman" panose="02020603050405020304" pitchFamily="18" charset="0"/>
                <a:cs typeface="Times New Roman" panose="02020603050405020304" pitchFamily="18" charset="0"/>
              </a:rPr>
              <a:t>&gt;</a:t>
            </a:r>
            <a:r>
              <a:rPr lang="zh-CN" altLang="zh-CN" kern="0" dirty="0">
                <a:solidFill>
                  <a:srgbClr val="000000"/>
                </a:solidFill>
                <a:latin typeface="Times New Roman" panose="02020603050405020304" pitchFamily="18" charset="0"/>
                <a:cs typeface="Times New Roman" panose="02020603050405020304" pitchFamily="18" charset="0"/>
              </a:rPr>
              <a:t>学习新思想</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dd</a:t>
            </a:r>
            <a:r>
              <a:rPr lang="en-US" altLang="zh-CN" kern="0" dirty="0">
                <a:solidFill>
                  <a:srgbClr val="800000"/>
                </a:solidFill>
                <a:latin typeface="Times New Roman" panose="02020603050405020304" pitchFamily="18" charset="0"/>
                <a:cs typeface="Times New Roman" panose="02020603050405020304" pitchFamily="18" charset="0"/>
              </a:rPr>
              <a:t>&gt;&lt;/</a:t>
            </a:r>
            <a:r>
              <a:rPr lang="en-US" altLang="zh-CN" kern="0" dirty="0" err="1">
                <a:solidFill>
                  <a:srgbClr val="800000"/>
                </a:solidFill>
                <a:latin typeface="Times New Roman" panose="02020603050405020304" pitchFamily="18" charset="0"/>
                <a:cs typeface="Times New Roman" panose="02020603050405020304" pitchFamily="18" charset="0"/>
              </a:rPr>
              <a:t>dd</a:t>
            </a:r>
            <a:r>
              <a:rPr lang="en-US" altLang="zh-CN" kern="0" dirty="0">
                <a:solidFill>
                  <a:srgbClr val="800000"/>
                </a:solidFill>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&lt;/dl&gt;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&lt;/body&gt;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800000"/>
                </a:solidFill>
                <a:latin typeface="Times New Roman" panose="02020603050405020304" pitchFamily="18" charset="0"/>
                <a:cs typeface="Times New Roman" panose="02020603050405020304" pitchFamily="18" charset="0"/>
              </a:rPr>
              <a:t>&lt;/html&gt;</a:t>
            </a:r>
            <a:endParaRPr lang="zh-CN" altLang="zh-CN" kern="100" dirty="0">
              <a:cs typeface="Times New Roman" panose="02020603050405020304" pitchFamily="18" charset="0"/>
            </a:endParaRPr>
          </a:p>
        </p:txBody>
      </p:sp>
      <p:pic>
        <p:nvPicPr>
          <p:cNvPr id="11" name="图片 10"/>
          <p:cNvPicPr/>
          <p:nvPr/>
        </p:nvPicPr>
        <p:blipFill>
          <a:blip r:embed="rId3"/>
          <a:stretch>
            <a:fillRect/>
          </a:stretch>
        </p:blipFill>
        <p:spPr>
          <a:xfrm>
            <a:off x="6121654" y="1436058"/>
            <a:ext cx="2382266" cy="3611430"/>
          </a:xfrm>
          <a:prstGeom prst="rect">
            <a:avLst/>
          </a:prstGeom>
          <a:ln>
            <a:solidFill>
              <a:schemeClr val="accent1"/>
            </a:solidFill>
          </a:ln>
        </p:spPr>
      </p:pic>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2.2.3 </a:t>
            </a:r>
            <a:r>
              <a:rPr lang="zh-CN" altLang="en-US" dirty="0">
                <a:solidFill>
                  <a:srgbClr val="333333"/>
                </a:solidFill>
                <a:latin typeface="微软雅黑" panose="020B0503020204020204" pitchFamily="34" charset="-122"/>
                <a:ea typeface="微软雅黑" panose="020B0503020204020204" pitchFamily="34" charset="-122"/>
              </a:rPr>
              <a:t>列表标签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矩形 5"/>
          <p:cNvSpPr/>
          <p:nvPr/>
        </p:nvSpPr>
        <p:spPr>
          <a:xfrm>
            <a:off x="2182812" y="974393"/>
            <a:ext cx="8076756" cy="646331"/>
          </a:xfrm>
          <a:prstGeom prst="rect">
            <a:avLst/>
          </a:prstGeom>
        </p:spPr>
        <p:txBody>
          <a:bodyPr wrap="square">
            <a:spAutoFit/>
          </a:bodyPr>
          <a:lstStyle/>
          <a:p>
            <a:r>
              <a:rPr lang="en-US" altLang="zh-CN" dirty="0"/>
              <a:t>【</a:t>
            </a:r>
            <a:r>
              <a:rPr lang="zh-CN" altLang="en-US" dirty="0"/>
              <a:t>例</a:t>
            </a:r>
            <a:r>
              <a:rPr lang="en-US" altLang="zh-CN" dirty="0"/>
              <a:t>2.8】</a:t>
            </a:r>
            <a:r>
              <a:rPr lang="zh-CN" altLang="en-US" dirty="0"/>
              <a:t>通过设置</a:t>
            </a:r>
            <a:r>
              <a:rPr lang="en-US" altLang="zh-CN" dirty="0" err="1"/>
              <a:t>dt</a:t>
            </a:r>
            <a:r>
              <a:rPr lang="zh-CN" altLang="en-US" dirty="0"/>
              <a:t>的位置为浮动，并设置</a:t>
            </a:r>
            <a:r>
              <a:rPr lang="en-US" altLang="zh-CN" dirty="0" err="1"/>
              <a:t>dd</a:t>
            </a:r>
            <a:r>
              <a:rPr lang="zh-CN" altLang="en-US" dirty="0"/>
              <a:t>的距离，则</a:t>
            </a:r>
            <a:r>
              <a:rPr lang="en-US" altLang="zh-CN" dirty="0" err="1"/>
              <a:t>dt</a:t>
            </a:r>
            <a:r>
              <a:rPr lang="en-US" altLang="zh-CN" dirty="0"/>
              <a:t> </a:t>
            </a:r>
            <a:r>
              <a:rPr lang="zh-CN" altLang="en-US" dirty="0"/>
              <a:t>和</a:t>
            </a:r>
            <a:r>
              <a:rPr lang="en-US" altLang="zh-CN" dirty="0" err="1"/>
              <a:t>dd</a:t>
            </a:r>
            <a:r>
              <a:rPr lang="en-US" altLang="zh-CN" dirty="0"/>
              <a:t> </a:t>
            </a:r>
            <a:r>
              <a:rPr lang="zh-CN" altLang="en-US" dirty="0"/>
              <a:t>顶端对齐，且保持规定的距离</a:t>
            </a:r>
            <a:r>
              <a:rPr lang="en-US" altLang="zh-CN" dirty="0"/>
              <a:t> </a:t>
            </a:r>
            <a:endParaRPr lang="zh-CN" altLang="en-US" dirty="0"/>
          </a:p>
        </p:txBody>
      </p:sp>
      <p:sp>
        <p:nvSpPr>
          <p:cNvPr id="7" name="矩形 6"/>
          <p:cNvSpPr/>
          <p:nvPr/>
        </p:nvSpPr>
        <p:spPr>
          <a:xfrm>
            <a:off x="515112" y="2161546"/>
            <a:ext cx="5492496" cy="2031325"/>
          </a:xfrm>
          <a:prstGeom prst="rect">
            <a:avLst/>
          </a:prstGeom>
        </p:spPr>
        <p:txBody>
          <a:bodyPr wrap="square">
            <a:spAutoFit/>
          </a:bodyPr>
          <a:lstStyle/>
          <a:p>
            <a:pPr algn="just">
              <a:spcAft>
                <a:spcPts val="0"/>
              </a:spcAft>
            </a:pPr>
            <a:r>
              <a:rPr lang="en-US" altLang="zh-CN" kern="0" dirty="0">
                <a:latin typeface="宋体" panose="02010600030101010101" pitchFamily="2" charset="-122"/>
                <a:cs typeface="宋体" panose="02010600030101010101" pitchFamily="2" charset="-122"/>
              </a:rPr>
              <a:t>&lt;head&gt;</a:t>
            </a:r>
            <a:endParaRPr lang="zh-CN" altLang="zh-CN" kern="100" dirty="0">
              <a:cs typeface="Times New Roman" panose="02020603050405020304" pitchFamily="18" charset="0"/>
            </a:endParaRPr>
          </a:p>
          <a:p>
            <a:pPr algn="just">
              <a:spcAft>
                <a:spcPts val="0"/>
              </a:spcAft>
            </a:pPr>
            <a:r>
              <a:rPr lang="en-US" altLang="zh-CN" kern="0" dirty="0">
                <a:latin typeface="宋体" panose="02010600030101010101" pitchFamily="2" charset="-122"/>
                <a:cs typeface="宋体" panose="02010600030101010101" pitchFamily="2" charset="-122"/>
              </a:rPr>
              <a:t>  &lt;meta charset="utf-8" version='1'/&gt;</a:t>
            </a:r>
            <a:endParaRPr lang="zh-CN" altLang="zh-CN" kern="100" dirty="0">
              <a:cs typeface="Times New Roman" panose="02020603050405020304" pitchFamily="18" charset="0"/>
            </a:endParaRPr>
          </a:p>
          <a:p>
            <a:pPr algn="just">
              <a:spcAft>
                <a:spcPts val="0"/>
              </a:spcAft>
            </a:pPr>
            <a:r>
              <a:rPr lang="en-US" altLang="zh-CN" kern="0" dirty="0">
                <a:latin typeface="宋体" panose="02010600030101010101" pitchFamily="2" charset="-122"/>
                <a:cs typeface="宋体" panose="02010600030101010101" pitchFamily="2" charset="-122"/>
              </a:rPr>
              <a:t>  </a:t>
            </a:r>
            <a:r>
              <a:rPr lang="en-US" altLang="zh-CN" b="1" kern="0" dirty="0">
                <a:latin typeface="宋体" panose="02010600030101010101" pitchFamily="2" charset="-122"/>
                <a:cs typeface="宋体" panose="02010600030101010101" pitchFamily="2" charset="-122"/>
              </a:rPr>
              <a:t>&lt;style&gt;</a:t>
            </a:r>
            <a:endParaRPr lang="zh-CN" altLang="zh-CN" kern="100" dirty="0">
              <a:cs typeface="Times New Roman" panose="02020603050405020304" pitchFamily="18" charset="0"/>
            </a:endParaRPr>
          </a:p>
          <a:p>
            <a:pPr algn="just">
              <a:spcAft>
                <a:spcPts val="0"/>
              </a:spcAft>
            </a:pPr>
            <a:r>
              <a:rPr lang="en-US" altLang="zh-CN" b="1" kern="0" dirty="0">
                <a:latin typeface="宋体" panose="02010600030101010101" pitchFamily="2" charset="-122"/>
                <a:cs typeface="宋体" panose="02010600030101010101" pitchFamily="2" charset="-122"/>
              </a:rPr>
              <a:t>    </a:t>
            </a:r>
            <a:r>
              <a:rPr lang="en-US" altLang="zh-CN" b="1" kern="0" dirty="0" err="1">
                <a:latin typeface="宋体" panose="02010600030101010101" pitchFamily="2" charset="-122"/>
                <a:cs typeface="宋体" panose="02010600030101010101" pitchFamily="2" charset="-122"/>
              </a:rPr>
              <a:t>dt</a:t>
            </a:r>
            <a:r>
              <a:rPr lang="en-US" altLang="zh-CN" b="1" kern="0" dirty="0">
                <a:latin typeface="宋体" panose="02010600030101010101" pitchFamily="2" charset="-122"/>
                <a:cs typeface="宋体" panose="02010600030101010101" pitchFamily="2" charset="-122"/>
              </a:rPr>
              <a:t>{float: left;}</a:t>
            </a:r>
            <a:endParaRPr lang="zh-CN" altLang="zh-CN" kern="100" dirty="0">
              <a:cs typeface="Times New Roman" panose="02020603050405020304" pitchFamily="18" charset="0"/>
            </a:endParaRPr>
          </a:p>
          <a:p>
            <a:pPr algn="just">
              <a:spcAft>
                <a:spcPts val="0"/>
              </a:spcAft>
            </a:pPr>
            <a:r>
              <a:rPr lang="en-US" altLang="zh-CN" b="1" kern="0" dirty="0">
                <a:latin typeface="宋体" panose="02010600030101010101" pitchFamily="2" charset="-122"/>
                <a:cs typeface="宋体" panose="02010600030101010101" pitchFamily="2" charset="-122"/>
              </a:rPr>
              <a:t>    </a:t>
            </a:r>
            <a:r>
              <a:rPr lang="en-US" altLang="zh-CN" b="1" kern="0" dirty="0" err="1">
                <a:latin typeface="宋体" panose="02010600030101010101" pitchFamily="2" charset="-122"/>
                <a:cs typeface="宋体" panose="02010600030101010101" pitchFamily="2" charset="-122"/>
              </a:rPr>
              <a:t>dd</a:t>
            </a:r>
            <a:r>
              <a:rPr lang="en-US" altLang="zh-CN" b="1" kern="0" dirty="0">
                <a:latin typeface="宋体" panose="02010600030101010101" pitchFamily="2" charset="-122"/>
                <a:cs typeface="宋体" panose="02010600030101010101" pitchFamily="2" charset="-122"/>
              </a:rPr>
              <a:t>{margin-left: 80px;}</a:t>
            </a:r>
            <a:endParaRPr lang="zh-CN" altLang="zh-CN" kern="100" dirty="0">
              <a:cs typeface="Times New Roman" panose="02020603050405020304" pitchFamily="18" charset="0"/>
            </a:endParaRPr>
          </a:p>
          <a:p>
            <a:pPr algn="just">
              <a:spcAft>
                <a:spcPts val="0"/>
              </a:spcAft>
            </a:pPr>
            <a:r>
              <a:rPr lang="en-US" altLang="zh-CN" b="1" kern="0" dirty="0">
                <a:latin typeface="宋体" panose="02010600030101010101" pitchFamily="2" charset="-122"/>
                <a:cs typeface="宋体" panose="02010600030101010101" pitchFamily="2" charset="-122"/>
              </a:rPr>
              <a:t>  &lt;/style&gt;</a:t>
            </a:r>
            <a:endParaRPr lang="zh-CN" altLang="zh-CN" kern="100" dirty="0">
              <a:cs typeface="Times New Roman" panose="02020603050405020304" pitchFamily="18" charset="0"/>
            </a:endParaRPr>
          </a:p>
          <a:p>
            <a:pPr algn="just">
              <a:spcAft>
                <a:spcPts val="0"/>
              </a:spcAft>
            </a:pPr>
            <a:r>
              <a:rPr lang="en-US" altLang="zh-CN" kern="0" dirty="0">
                <a:latin typeface="宋体" panose="02010600030101010101" pitchFamily="2" charset="-122"/>
                <a:cs typeface="宋体" panose="02010600030101010101" pitchFamily="2" charset="-122"/>
              </a:rPr>
              <a:t> &lt;/head&gt;</a:t>
            </a:r>
            <a:endParaRPr lang="zh-CN" altLang="zh-CN" kern="100" dirty="0">
              <a:cs typeface="Times New Roman" panose="02020603050405020304" pitchFamily="18" charset="0"/>
            </a:endParaRPr>
          </a:p>
        </p:txBody>
      </p:sp>
      <p:pic>
        <p:nvPicPr>
          <p:cNvPr id="12" name="图片 11"/>
          <p:cNvPicPr/>
          <p:nvPr/>
        </p:nvPicPr>
        <p:blipFill>
          <a:blip r:embed="rId3"/>
          <a:stretch>
            <a:fillRect/>
          </a:stretch>
        </p:blipFill>
        <p:spPr>
          <a:xfrm>
            <a:off x="6607619" y="1971484"/>
            <a:ext cx="2140585" cy="775335"/>
          </a:xfrm>
          <a:prstGeom prst="rect">
            <a:avLst/>
          </a:prstGeom>
          <a:ln>
            <a:solidFill>
              <a:schemeClr val="accent1"/>
            </a:solidFill>
          </a:ln>
        </p:spPr>
      </p:pic>
      <p:sp>
        <p:nvSpPr>
          <p:cNvPr id="8" name="矩形 7"/>
          <p:cNvSpPr/>
          <p:nvPr/>
        </p:nvSpPr>
        <p:spPr>
          <a:xfrm>
            <a:off x="623094" y="4192871"/>
            <a:ext cx="6096000" cy="2031325"/>
          </a:xfrm>
          <a:prstGeom prst="rect">
            <a:avLst/>
          </a:prstGeom>
        </p:spPr>
        <p:txBody>
          <a:bodyPr>
            <a:spAutoFit/>
          </a:bodyPr>
          <a:lstStyle/>
          <a:p>
            <a:pPr algn="just">
              <a:spcAft>
                <a:spcPts val="0"/>
              </a:spcAft>
            </a:pPr>
            <a:r>
              <a:rPr lang="en-US" altLang="zh-CN" kern="0" dirty="0">
                <a:latin typeface="宋体" panose="02010600030101010101" pitchFamily="2" charset="-122"/>
                <a:cs typeface="宋体" panose="02010600030101010101" pitchFamily="2" charset="-122"/>
              </a:rPr>
              <a:t>&lt;body&gt;</a:t>
            </a:r>
            <a:endParaRPr lang="zh-CN" altLang="zh-CN" kern="100" dirty="0">
              <a:cs typeface="Times New Roman" panose="02020603050405020304" pitchFamily="18" charset="0"/>
            </a:endParaRPr>
          </a:p>
          <a:p>
            <a:pPr algn="just">
              <a:spcAft>
                <a:spcPts val="0"/>
              </a:spcAft>
            </a:pPr>
            <a:r>
              <a:rPr lang="en-US" altLang="zh-CN" kern="0" dirty="0">
                <a:latin typeface="宋体" panose="02010600030101010101" pitchFamily="2" charset="-122"/>
                <a:cs typeface="宋体" panose="02010600030101010101" pitchFamily="2" charset="-122"/>
              </a:rPr>
              <a:t>     &lt;dl&gt;</a:t>
            </a:r>
            <a:endParaRPr lang="zh-CN" altLang="zh-CN" kern="100" dirty="0">
              <a:cs typeface="Times New Roman" panose="02020603050405020304" pitchFamily="18" charset="0"/>
            </a:endParaRPr>
          </a:p>
          <a:p>
            <a:pPr algn="just">
              <a:spcAft>
                <a:spcPts val="0"/>
              </a:spcAft>
            </a:pPr>
            <a:r>
              <a:rPr lang="en-US" altLang="zh-CN" kern="0" dirty="0">
                <a:latin typeface="宋体" panose="02010600030101010101" pitchFamily="2" charset="-122"/>
                <a:cs typeface="宋体" panose="02010600030101010101" pitchFamily="2" charset="-122"/>
              </a:rPr>
              <a:t>        &lt;</a:t>
            </a:r>
            <a:r>
              <a:rPr lang="en-US" altLang="zh-CN" kern="0" dirty="0" err="1">
                <a:latin typeface="宋体" panose="02010600030101010101" pitchFamily="2" charset="-122"/>
                <a:cs typeface="宋体" panose="02010600030101010101" pitchFamily="2" charset="-122"/>
              </a:rPr>
              <a:t>dt</a:t>
            </a:r>
            <a:r>
              <a:rPr lang="en-US" altLang="zh-CN" kern="0" dirty="0">
                <a:latin typeface="宋体" panose="02010600030101010101" pitchFamily="2" charset="-122"/>
                <a:cs typeface="宋体" panose="02010600030101010101" pitchFamily="2" charset="-122"/>
              </a:rPr>
              <a:t> &gt;</a:t>
            </a:r>
            <a:r>
              <a:rPr lang="zh-CN" altLang="zh-CN" kern="0" dirty="0">
                <a:cs typeface="宋体" panose="02010600030101010101" pitchFamily="2" charset="-122"/>
              </a:rPr>
              <a:t>内容</a:t>
            </a:r>
            <a:r>
              <a:rPr lang="en-US" altLang="zh-CN" kern="0" dirty="0">
                <a:cs typeface="宋体" panose="02010600030101010101" pitchFamily="2" charset="-122"/>
              </a:rPr>
              <a:t>&lt;/</a:t>
            </a:r>
            <a:r>
              <a:rPr lang="en-US" altLang="zh-CN" kern="0" dirty="0" err="1">
                <a:cs typeface="宋体" panose="02010600030101010101" pitchFamily="2" charset="-122"/>
              </a:rPr>
              <a:t>dt</a:t>
            </a:r>
            <a:r>
              <a:rPr lang="en-US" altLang="zh-CN" kern="0" dirty="0">
                <a:cs typeface="宋体" panose="02010600030101010101" pitchFamily="2" charset="-122"/>
              </a:rPr>
              <a:t>&gt;</a:t>
            </a:r>
            <a:endParaRPr lang="zh-CN" altLang="zh-CN" kern="100" dirty="0">
              <a:cs typeface="Times New Roman" panose="02020603050405020304" pitchFamily="18" charset="0"/>
            </a:endParaRPr>
          </a:p>
          <a:p>
            <a:pPr algn="just">
              <a:spcAft>
                <a:spcPts val="0"/>
              </a:spcAft>
            </a:pPr>
            <a:r>
              <a:rPr lang="en-US" altLang="zh-CN" kern="0" dirty="0">
                <a:latin typeface="宋体" panose="02010600030101010101" pitchFamily="2" charset="-122"/>
                <a:cs typeface="宋体" panose="02010600030101010101" pitchFamily="2" charset="-122"/>
              </a:rPr>
              <a:t>        &lt;</a:t>
            </a:r>
            <a:r>
              <a:rPr lang="en-US" altLang="zh-CN" kern="0" dirty="0" err="1">
                <a:latin typeface="宋体" panose="02010600030101010101" pitchFamily="2" charset="-122"/>
                <a:cs typeface="宋体" panose="02010600030101010101" pitchFamily="2" charset="-122"/>
              </a:rPr>
              <a:t>dd</a:t>
            </a:r>
            <a:r>
              <a:rPr lang="en-US" altLang="zh-CN" kern="0" dirty="0">
                <a:latin typeface="宋体" panose="02010600030101010101" pitchFamily="2" charset="-122"/>
                <a:cs typeface="宋体" panose="02010600030101010101" pitchFamily="2" charset="-122"/>
              </a:rPr>
              <a:t>&gt;</a:t>
            </a:r>
            <a:r>
              <a:rPr lang="zh-CN" altLang="zh-CN" kern="0" dirty="0">
                <a:cs typeface="宋体" panose="02010600030101010101" pitchFamily="2" charset="-122"/>
              </a:rPr>
              <a:t>学习新思想</a:t>
            </a:r>
            <a:r>
              <a:rPr lang="en-US" altLang="zh-CN" kern="0" dirty="0">
                <a:cs typeface="宋体" panose="02010600030101010101" pitchFamily="2" charset="-122"/>
              </a:rPr>
              <a:t>&lt;/</a:t>
            </a:r>
            <a:r>
              <a:rPr lang="en-US" altLang="zh-CN" kern="0" dirty="0" err="1">
                <a:cs typeface="宋体" panose="02010600030101010101" pitchFamily="2" charset="-122"/>
              </a:rPr>
              <a:t>dd</a:t>
            </a:r>
            <a:r>
              <a:rPr lang="en-US" altLang="zh-CN" kern="0" dirty="0">
                <a:cs typeface="宋体" panose="02010600030101010101" pitchFamily="2" charset="-122"/>
              </a:rPr>
              <a:t>&gt;</a:t>
            </a:r>
            <a:endParaRPr lang="zh-CN" altLang="zh-CN" kern="100" dirty="0">
              <a:cs typeface="Times New Roman" panose="02020603050405020304" pitchFamily="18" charset="0"/>
            </a:endParaRPr>
          </a:p>
          <a:p>
            <a:pPr algn="just">
              <a:spcAft>
                <a:spcPts val="0"/>
              </a:spcAft>
            </a:pPr>
            <a:r>
              <a:rPr lang="en-US" altLang="zh-CN" kern="0" dirty="0">
                <a:latin typeface="宋体" panose="02010600030101010101" pitchFamily="2" charset="-122"/>
                <a:cs typeface="宋体" panose="02010600030101010101" pitchFamily="2" charset="-122"/>
              </a:rPr>
              <a:t>        &lt;</a:t>
            </a:r>
            <a:r>
              <a:rPr lang="en-US" altLang="zh-CN" kern="0" dirty="0" err="1">
                <a:latin typeface="宋体" panose="02010600030101010101" pitchFamily="2" charset="-122"/>
                <a:cs typeface="宋体" panose="02010600030101010101" pitchFamily="2" charset="-122"/>
              </a:rPr>
              <a:t>dd</a:t>
            </a:r>
            <a:r>
              <a:rPr lang="en-US" altLang="zh-CN" kern="0" dirty="0">
                <a:latin typeface="宋体" panose="02010600030101010101" pitchFamily="2" charset="-122"/>
                <a:cs typeface="宋体" panose="02010600030101010101" pitchFamily="2" charset="-122"/>
              </a:rPr>
              <a:t>&gt;</a:t>
            </a:r>
            <a:r>
              <a:rPr lang="zh-CN" altLang="zh-CN" kern="0" dirty="0">
                <a:cs typeface="宋体" panose="02010600030101010101" pitchFamily="2" charset="-122"/>
              </a:rPr>
              <a:t>十九大时间</a:t>
            </a:r>
            <a:r>
              <a:rPr lang="en-US" altLang="zh-CN" kern="0" dirty="0">
                <a:cs typeface="宋体" panose="02010600030101010101" pitchFamily="2" charset="-122"/>
              </a:rPr>
              <a:t>&lt;/</a:t>
            </a:r>
            <a:r>
              <a:rPr lang="en-US" altLang="zh-CN" kern="0" dirty="0" err="1">
                <a:cs typeface="宋体" panose="02010600030101010101" pitchFamily="2" charset="-122"/>
              </a:rPr>
              <a:t>dd</a:t>
            </a:r>
            <a:r>
              <a:rPr lang="en-US" altLang="zh-CN" kern="0" dirty="0">
                <a:cs typeface="宋体" panose="02010600030101010101" pitchFamily="2" charset="-122"/>
              </a:rPr>
              <a:t>&gt;</a:t>
            </a:r>
            <a:endParaRPr lang="zh-CN" altLang="zh-CN" kern="100" dirty="0">
              <a:cs typeface="Times New Roman" panose="02020603050405020304" pitchFamily="18" charset="0"/>
            </a:endParaRPr>
          </a:p>
          <a:p>
            <a:pPr algn="just">
              <a:spcAft>
                <a:spcPts val="0"/>
              </a:spcAft>
            </a:pPr>
            <a:r>
              <a:rPr lang="en-US" altLang="zh-CN" kern="0" dirty="0">
                <a:latin typeface="宋体" panose="02010600030101010101" pitchFamily="2" charset="-122"/>
                <a:cs typeface="宋体" panose="02010600030101010101" pitchFamily="2" charset="-122"/>
              </a:rPr>
              <a:t>     &lt;/dl&gt;    </a:t>
            </a:r>
            <a:endParaRPr lang="zh-CN" altLang="zh-CN" kern="100" dirty="0">
              <a:cs typeface="Times New Roman" panose="02020603050405020304" pitchFamily="18" charset="0"/>
            </a:endParaRPr>
          </a:p>
          <a:p>
            <a:r>
              <a:rPr lang="en-US" altLang="zh-CN" dirty="0">
                <a:latin typeface="宋体" panose="02010600030101010101" pitchFamily="2" charset="-122"/>
                <a:cs typeface="宋体" panose="02010600030101010101" pitchFamily="2" charset="-122"/>
              </a:rPr>
              <a:t>     &lt;/body&gt;</a:t>
            </a:r>
            <a:endParaRPr lang="zh-CN" altLang="en-US" dirty="0"/>
          </a:p>
        </p:txBody>
      </p:sp>
    </p:spTree>
    <p:extLst>
      <p:ext uri="{BB962C8B-B14F-4D97-AF65-F5344CB8AC3E}">
        <p14:creationId xmlns:p14="http://schemas.microsoft.com/office/powerpoint/2010/main" val="388625262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2.2.3 </a:t>
            </a:r>
            <a:r>
              <a:rPr lang="zh-CN" altLang="en-US" dirty="0">
                <a:solidFill>
                  <a:srgbClr val="333333"/>
                </a:solidFill>
                <a:latin typeface="微软雅黑" panose="020B0503020204020204" pitchFamily="34" charset="-122"/>
                <a:ea typeface="微软雅黑" panose="020B0503020204020204" pitchFamily="34" charset="-122"/>
              </a:rPr>
              <a:t>列表标签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895461" cy="2972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000" dirty="0">
                <a:latin typeface="华文楷体" pitchFamily="2" charset="-122"/>
                <a:ea typeface="华文楷体" pitchFamily="2" charset="-122"/>
              </a:rPr>
              <a:t>(2)</a:t>
            </a:r>
            <a:r>
              <a:rPr lang="zh-CN" altLang="en-US" sz="2000" dirty="0">
                <a:latin typeface="华文楷体" pitchFamily="2" charset="-122"/>
                <a:ea typeface="华文楷体" pitchFamily="2" charset="-122"/>
              </a:rPr>
              <a:t>无序列表</a:t>
            </a:r>
          </a:p>
          <a:p>
            <a:r>
              <a:rPr lang="zh-CN" altLang="en-US" sz="2000" dirty="0">
                <a:latin typeface="华文楷体" pitchFamily="2" charset="-122"/>
                <a:ea typeface="华文楷体" pitchFamily="2" charset="-122"/>
              </a:rPr>
              <a:t>无序列表是一个项目列表，此列项目使用粗体圆点</a:t>
            </a:r>
            <a:r>
              <a:rPr lang="en-US" sz="2000" dirty="0">
                <a:latin typeface="华文楷体" pitchFamily="2" charset="-122"/>
                <a:ea typeface="华文楷体" pitchFamily="2" charset="-122"/>
              </a:rPr>
              <a:t>(</a:t>
            </a:r>
            <a:r>
              <a:rPr lang="zh-CN" altLang="en-US" sz="2000" dirty="0">
                <a:latin typeface="华文楷体" pitchFamily="2" charset="-122"/>
                <a:ea typeface="华文楷体" pitchFamily="2" charset="-122"/>
              </a:rPr>
              <a:t>典型的小黑圆圈</a:t>
            </a:r>
            <a:r>
              <a:rPr lang="en-US" sz="2000" dirty="0">
                <a:latin typeface="华文楷体" pitchFamily="2" charset="-122"/>
                <a:ea typeface="华文楷体" pitchFamily="2" charset="-122"/>
              </a:rPr>
              <a:t>)</a:t>
            </a:r>
            <a:r>
              <a:rPr lang="zh-CN" altLang="en-US" sz="2000" dirty="0">
                <a:latin typeface="华文楷体" pitchFamily="2" charset="-122"/>
                <a:ea typeface="华文楷体" pitchFamily="2" charset="-122"/>
              </a:rPr>
              <a:t>进行标记。</a:t>
            </a:r>
          </a:p>
          <a:p>
            <a:r>
              <a:rPr lang="en-US" altLang="zh-CN" sz="2000" dirty="0">
                <a:latin typeface="华文楷体" pitchFamily="2" charset="-122"/>
                <a:ea typeface="华文楷体" pitchFamily="2" charset="-122"/>
              </a:rPr>
              <a:t>【</a:t>
            </a:r>
            <a:r>
              <a:rPr lang="zh-CN" altLang="en-US" sz="2000" dirty="0">
                <a:latin typeface="华文楷体" pitchFamily="2" charset="-122"/>
                <a:ea typeface="华文楷体" pitchFamily="2" charset="-122"/>
              </a:rPr>
              <a:t>语法</a:t>
            </a:r>
            <a:r>
              <a:rPr lang="en-US" altLang="zh-CN" sz="2000" dirty="0">
                <a:latin typeface="华文楷体" pitchFamily="2" charset="-122"/>
                <a:ea typeface="华文楷体" pitchFamily="2" charset="-122"/>
              </a:rPr>
              <a:t>】</a:t>
            </a:r>
          </a:p>
          <a:p>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ul</a:t>
            </a:r>
            <a:r>
              <a:rPr lang="en-US" sz="2000" dirty="0">
                <a:latin typeface="华文楷体" pitchFamily="2" charset="-122"/>
                <a:ea typeface="华文楷体" pitchFamily="2" charset="-122"/>
              </a:rPr>
              <a:t>&gt;</a:t>
            </a:r>
            <a:endParaRPr lang="zh-CN" altLang="en-US" sz="2000" dirty="0">
              <a:latin typeface="华文楷体" pitchFamily="2" charset="-122"/>
              <a:ea typeface="华文楷体" pitchFamily="2" charset="-122"/>
            </a:endParaRPr>
          </a:p>
          <a:p>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li</a:t>
            </a:r>
            <a:r>
              <a:rPr lang="en-US" sz="2000" dirty="0">
                <a:latin typeface="华文楷体" pitchFamily="2" charset="-122"/>
                <a:ea typeface="华文楷体" pitchFamily="2" charset="-122"/>
              </a:rPr>
              <a:t>&gt;</a:t>
            </a:r>
            <a:r>
              <a:rPr lang="zh-CN" altLang="en-US" sz="2000" dirty="0">
                <a:latin typeface="华文楷体" pitchFamily="2" charset="-122"/>
                <a:ea typeface="华文楷体" pitchFamily="2" charset="-122"/>
              </a:rPr>
              <a:t>列表项</a:t>
            </a:r>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li</a:t>
            </a:r>
            <a:r>
              <a:rPr lang="en-US" sz="2000" dirty="0">
                <a:latin typeface="华文楷体" pitchFamily="2" charset="-122"/>
                <a:ea typeface="华文楷体" pitchFamily="2" charset="-122"/>
              </a:rPr>
              <a:t>&gt;</a:t>
            </a:r>
            <a:endParaRPr lang="zh-CN" altLang="en-US" sz="2000" dirty="0">
              <a:latin typeface="华文楷体" pitchFamily="2" charset="-122"/>
              <a:ea typeface="华文楷体" pitchFamily="2" charset="-122"/>
            </a:endParaRPr>
          </a:p>
          <a:p>
            <a:r>
              <a:rPr lang="en-US" sz="2000" dirty="0">
                <a:latin typeface="华文楷体" pitchFamily="2" charset="-122"/>
                <a:ea typeface="华文楷体" pitchFamily="2" charset="-122"/>
              </a:rPr>
              <a:t>…</a:t>
            </a:r>
            <a:endParaRPr lang="zh-CN" altLang="en-US" sz="2000" dirty="0">
              <a:latin typeface="华文楷体" pitchFamily="2" charset="-122"/>
              <a:ea typeface="华文楷体" pitchFamily="2" charset="-122"/>
            </a:endParaRPr>
          </a:p>
          <a:p>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li</a:t>
            </a:r>
            <a:r>
              <a:rPr lang="en-US" sz="2000" dirty="0">
                <a:latin typeface="华文楷体" pitchFamily="2" charset="-122"/>
                <a:ea typeface="华文楷体" pitchFamily="2" charset="-122"/>
              </a:rPr>
              <a:t>&gt;</a:t>
            </a:r>
            <a:r>
              <a:rPr lang="zh-CN" altLang="en-US" sz="2000" dirty="0">
                <a:latin typeface="华文楷体" pitchFamily="2" charset="-122"/>
                <a:ea typeface="华文楷体" pitchFamily="2" charset="-122"/>
              </a:rPr>
              <a:t>列表项</a:t>
            </a:r>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li</a:t>
            </a:r>
            <a:r>
              <a:rPr lang="en-US" sz="2000" dirty="0">
                <a:latin typeface="华文楷体" pitchFamily="2" charset="-122"/>
                <a:ea typeface="华文楷体" pitchFamily="2" charset="-122"/>
              </a:rPr>
              <a:t>&gt;</a:t>
            </a:r>
            <a:endParaRPr lang="zh-CN" altLang="en-US" sz="2000" dirty="0">
              <a:latin typeface="华文楷体" pitchFamily="2" charset="-122"/>
              <a:ea typeface="华文楷体" pitchFamily="2" charset="-122"/>
            </a:endParaRPr>
          </a:p>
          <a:p>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ul</a:t>
            </a:r>
            <a:r>
              <a:rPr lang="en-US" sz="2000" dirty="0">
                <a:latin typeface="华文楷体" pitchFamily="2" charset="-122"/>
                <a:ea typeface="华文楷体" pitchFamily="2" charset="-122"/>
              </a:rPr>
              <a:t>&gt;</a:t>
            </a:r>
            <a:endParaRPr lang="zh-CN" altLang="en-US" sz="2000" dirty="0">
              <a:latin typeface="华文楷体" pitchFamily="2" charset="-122"/>
              <a:ea typeface="华文楷体" pitchFamily="2" charset="-122"/>
            </a:endParaRPr>
          </a:p>
          <a:p>
            <a:r>
              <a:rPr lang="zh-CN" altLang="en-US" sz="2000" dirty="0">
                <a:latin typeface="华文楷体" pitchFamily="2" charset="-122"/>
                <a:ea typeface="华文楷体" pitchFamily="2" charset="-122"/>
              </a:rPr>
              <a:t>其中</a:t>
            </a:r>
            <a:r>
              <a:rPr lang="en-US" sz="2000" dirty="0" err="1">
                <a:latin typeface="华文楷体" pitchFamily="2" charset="-122"/>
                <a:ea typeface="华文楷体" pitchFamily="2" charset="-122"/>
              </a:rPr>
              <a:t>li</a:t>
            </a:r>
            <a:r>
              <a:rPr lang="zh-CN" altLang="en-US" sz="2000" dirty="0">
                <a:latin typeface="华文楷体" pitchFamily="2" charset="-122"/>
                <a:ea typeface="华文楷体" pitchFamily="2" charset="-122"/>
              </a:rPr>
              <a:t>是</a:t>
            </a:r>
            <a:r>
              <a:rPr lang="en-US" sz="2000" dirty="0">
                <a:latin typeface="华文楷体" pitchFamily="2" charset="-122"/>
                <a:ea typeface="华文楷体" pitchFamily="2" charset="-122"/>
              </a:rPr>
              <a:t>list item</a:t>
            </a:r>
            <a:r>
              <a:rPr lang="zh-CN" altLang="en-US" sz="2000" dirty="0">
                <a:latin typeface="华文楷体" pitchFamily="2" charset="-122"/>
                <a:ea typeface="华文楷体" pitchFamily="2" charset="-122"/>
              </a:rPr>
              <a:t>的缩写，即列表项目。</a:t>
            </a: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1557528" y="4377958"/>
            <a:ext cx="6096000" cy="2308324"/>
          </a:xfrm>
          <a:prstGeom prst="rect">
            <a:avLst/>
          </a:prstGeom>
        </p:spPr>
        <p:txBody>
          <a:bodyPr>
            <a:spAutoFit/>
          </a:bodyPr>
          <a:lstStyle/>
          <a:p>
            <a:pPr indent="200025">
              <a:spcAft>
                <a:spcPts val="0"/>
              </a:spcAft>
            </a:pPr>
            <a:r>
              <a:rPr lang="en-US" altLang="zh-CN" kern="0" dirty="0">
                <a:latin typeface="宋体" panose="02010600030101010101" pitchFamily="2" charset="-122"/>
                <a:cs typeface="宋体" panose="02010600030101010101" pitchFamily="2" charset="-122"/>
              </a:rPr>
              <a:t>&lt;</a:t>
            </a:r>
            <a:r>
              <a:rPr lang="en-US" altLang="zh-CN" kern="0" dirty="0" err="1">
                <a:latin typeface="宋体" panose="02010600030101010101" pitchFamily="2" charset="-122"/>
                <a:cs typeface="宋体" panose="02010600030101010101" pitchFamily="2" charset="-122"/>
              </a:rPr>
              <a:t>ul</a:t>
            </a:r>
            <a:r>
              <a:rPr lang="en-US" altLang="zh-CN" kern="0" dirty="0">
                <a:latin typeface="宋体" panose="02010600030101010101" pitchFamily="2" charset="-122"/>
                <a:cs typeface="宋体" panose="02010600030101010101" pitchFamily="2" charset="-122"/>
              </a:rPr>
              <a:t>&gt;</a:t>
            </a:r>
            <a:endParaRPr lang="zh-CN" altLang="zh-CN" kern="100" dirty="0">
              <a:cs typeface="Times New Roman" panose="02020603050405020304" pitchFamily="18" charset="0"/>
            </a:endParaRPr>
          </a:p>
          <a:p>
            <a:pPr indent="200025">
              <a:spcAft>
                <a:spcPts val="0"/>
              </a:spcAft>
            </a:pPr>
            <a:r>
              <a:rPr lang="en-US" altLang="zh-CN" kern="0" dirty="0">
                <a:latin typeface="宋体" panose="02010600030101010101" pitchFamily="2" charset="-122"/>
                <a:cs typeface="宋体" panose="02010600030101010101" pitchFamily="2" charset="-122"/>
              </a:rPr>
              <a:t>   &lt;li&gt;</a:t>
            </a:r>
            <a:r>
              <a:rPr lang="zh-CN" altLang="zh-CN" kern="0" dirty="0">
                <a:cs typeface="宋体" panose="02010600030101010101" pitchFamily="2" charset="-122"/>
              </a:rPr>
              <a:t>党网</a:t>
            </a:r>
            <a:r>
              <a:rPr lang="en-US" altLang="zh-CN" kern="0" dirty="0">
                <a:cs typeface="宋体" panose="02010600030101010101" pitchFamily="2" charset="-122"/>
              </a:rPr>
              <a:t>·</a:t>
            </a:r>
            <a:r>
              <a:rPr lang="zh-CN" altLang="zh-CN" kern="0" dirty="0">
                <a:cs typeface="宋体" panose="02010600030101010101" pitchFamily="2" charset="-122"/>
              </a:rPr>
              <a:t>时政</a:t>
            </a:r>
            <a:r>
              <a:rPr lang="en-US" altLang="zh-CN" kern="0" dirty="0">
                <a:cs typeface="宋体" panose="02010600030101010101" pitchFamily="2" charset="-122"/>
              </a:rPr>
              <a:t>&lt;/li&gt;</a:t>
            </a:r>
            <a:endParaRPr lang="zh-CN" altLang="zh-CN" kern="100" dirty="0">
              <a:cs typeface="Times New Roman" panose="02020603050405020304" pitchFamily="18" charset="0"/>
            </a:endParaRPr>
          </a:p>
          <a:p>
            <a:pPr indent="200025">
              <a:spcAft>
                <a:spcPts val="0"/>
              </a:spcAft>
            </a:pPr>
            <a:r>
              <a:rPr lang="en-US" altLang="zh-CN" kern="0" dirty="0">
                <a:latin typeface="宋体" panose="02010600030101010101" pitchFamily="2" charset="-122"/>
                <a:cs typeface="宋体" panose="02010600030101010101" pitchFamily="2" charset="-122"/>
              </a:rPr>
              <a:t>   &lt;li&gt;</a:t>
            </a:r>
            <a:r>
              <a:rPr lang="zh-CN" altLang="zh-CN" kern="0" dirty="0">
                <a:cs typeface="宋体" panose="02010600030101010101" pitchFamily="2" charset="-122"/>
              </a:rPr>
              <a:t>人事</a:t>
            </a:r>
            <a:r>
              <a:rPr lang="en-US" altLang="zh-CN" kern="0" dirty="0">
                <a:cs typeface="宋体" panose="02010600030101010101" pitchFamily="2" charset="-122"/>
              </a:rPr>
              <a:t>&lt;/li&gt;</a:t>
            </a:r>
            <a:endParaRPr lang="zh-CN" altLang="zh-CN" kern="100" dirty="0">
              <a:cs typeface="Times New Roman" panose="02020603050405020304" pitchFamily="18" charset="0"/>
            </a:endParaRPr>
          </a:p>
          <a:p>
            <a:pPr indent="200025">
              <a:spcAft>
                <a:spcPts val="0"/>
              </a:spcAft>
            </a:pPr>
            <a:r>
              <a:rPr lang="en-US" altLang="zh-CN" kern="0" dirty="0">
                <a:latin typeface="宋体" panose="02010600030101010101" pitchFamily="2" charset="-122"/>
                <a:cs typeface="宋体" panose="02010600030101010101" pitchFamily="2" charset="-122"/>
              </a:rPr>
              <a:t>   &lt;li&gt;</a:t>
            </a:r>
            <a:r>
              <a:rPr lang="zh-CN" altLang="zh-CN" kern="0" dirty="0">
                <a:cs typeface="宋体" panose="02010600030101010101" pitchFamily="2" charset="-122"/>
              </a:rPr>
              <a:t>反腐</a:t>
            </a:r>
            <a:r>
              <a:rPr lang="en-US" altLang="zh-CN" kern="0" dirty="0">
                <a:cs typeface="宋体" panose="02010600030101010101" pitchFamily="2" charset="-122"/>
              </a:rPr>
              <a:t>&lt;/li&gt;</a:t>
            </a:r>
            <a:endParaRPr lang="zh-CN" altLang="zh-CN" kern="100" dirty="0">
              <a:cs typeface="Times New Roman" panose="02020603050405020304" pitchFamily="18" charset="0"/>
            </a:endParaRPr>
          </a:p>
          <a:p>
            <a:pPr indent="200025">
              <a:spcAft>
                <a:spcPts val="0"/>
              </a:spcAft>
            </a:pPr>
            <a:r>
              <a:rPr lang="en-US" altLang="zh-CN" kern="0" dirty="0">
                <a:latin typeface="宋体" panose="02010600030101010101" pitchFamily="2" charset="-122"/>
                <a:cs typeface="宋体" panose="02010600030101010101" pitchFamily="2" charset="-122"/>
              </a:rPr>
              <a:t>   &lt;li&gt;</a:t>
            </a:r>
            <a:r>
              <a:rPr lang="zh-CN" altLang="zh-CN" kern="0" dirty="0">
                <a:cs typeface="宋体" panose="02010600030101010101" pitchFamily="2" charset="-122"/>
              </a:rPr>
              <a:t>理论</a:t>
            </a:r>
            <a:r>
              <a:rPr lang="en-US" altLang="zh-CN" kern="0" dirty="0">
                <a:cs typeface="宋体" panose="02010600030101010101" pitchFamily="2" charset="-122"/>
              </a:rPr>
              <a:t>&lt;/li&gt;</a:t>
            </a:r>
            <a:endParaRPr lang="zh-CN" altLang="zh-CN" kern="100" dirty="0">
              <a:cs typeface="Times New Roman" panose="02020603050405020304" pitchFamily="18" charset="0"/>
            </a:endParaRPr>
          </a:p>
          <a:p>
            <a:pPr indent="200025">
              <a:spcAft>
                <a:spcPts val="0"/>
              </a:spcAft>
            </a:pPr>
            <a:r>
              <a:rPr lang="en-US" altLang="zh-CN" kern="0" dirty="0">
                <a:latin typeface="宋体" panose="02010600030101010101" pitchFamily="2" charset="-122"/>
                <a:cs typeface="宋体" panose="02010600030101010101" pitchFamily="2" charset="-122"/>
              </a:rPr>
              <a:t>   &lt;li&gt;</a:t>
            </a:r>
            <a:r>
              <a:rPr lang="zh-CN" altLang="zh-CN" kern="0" dirty="0">
                <a:cs typeface="宋体" panose="02010600030101010101" pitchFamily="2" charset="-122"/>
              </a:rPr>
              <a:t>党史</a:t>
            </a:r>
            <a:r>
              <a:rPr lang="en-US" altLang="zh-CN" kern="0" dirty="0">
                <a:cs typeface="宋体" panose="02010600030101010101" pitchFamily="2" charset="-122"/>
              </a:rPr>
              <a:t>&lt;/li&gt;</a:t>
            </a:r>
            <a:endParaRPr lang="zh-CN" altLang="zh-CN" kern="100" dirty="0">
              <a:cs typeface="Times New Roman" panose="02020603050405020304" pitchFamily="18" charset="0"/>
            </a:endParaRPr>
          </a:p>
          <a:p>
            <a:pPr indent="200025">
              <a:spcAft>
                <a:spcPts val="0"/>
              </a:spcAft>
            </a:pPr>
            <a:r>
              <a:rPr lang="en-US" altLang="zh-CN" kern="0" dirty="0">
                <a:latin typeface="宋体" panose="02010600030101010101" pitchFamily="2" charset="-122"/>
                <a:cs typeface="宋体" panose="02010600030101010101" pitchFamily="2" charset="-122"/>
              </a:rPr>
              <a:t>   &lt;li&gt;</a:t>
            </a:r>
            <a:r>
              <a:rPr lang="zh-CN" altLang="zh-CN" kern="0" dirty="0">
                <a:cs typeface="宋体" panose="02010600030101010101" pitchFamily="2" charset="-122"/>
              </a:rPr>
              <a:t>党建</a:t>
            </a:r>
            <a:r>
              <a:rPr lang="en-US" altLang="zh-CN" kern="0" dirty="0">
                <a:cs typeface="宋体" panose="02010600030101010101" pitchFamily="2" charset="-122"/>
              </a:rPr>
              <a:t>&lt;/li&gt;</a:t>
            </a:r>
            <a:endParaRPr lang="zh-CN" altLang="zh-CN" kern="100" dirty="0">
              <a:cs typeface="Times New Roman" panose="02020603050405020304" pitchFamily="18" charset="0"/>
            </a:endParaRPr>
          </a:p>
          <a:p>
            <a:pPr indent="200025">
              <a:spcAft>
                <a:spcPts val="0"/>
              </a:spcAft>
            </a:pPr>
            <a:r>
              <a:rPr lang="en-US" altLang="zh-CN" kern="0" dirty="0">
                <a:latin typeface="宋体" panose="02010600030101010101" pitchFamily="2" charset="-122"/>
                <a:cs typeface="宋体" panose="02010600030101010101" pitchFamily="2" charset="-122"/>
              </a:rPr>
              <a:t>&lt;/</a:t>
            </a:r>
            <a:r>
              <a:rPr lang="en-US" altLang="zh-CN" kern="0" dirty="0" err="1">
                <a:latin typeface="宋体" panose="02010600030101010101" pitchFamily="2" charset="-122"/>
                <a:cs typeface="宋体" panose="02010600030101010101" pitchFamily="2" charset="-122"/>
              </a:rPr>
              <a:t>ul</a:t>
            </a:r>
            <a:r>
              <a:rPr lang="en-US" altLang="zh-CN" kern="0" dirty="0">
                <a:latin typeface="宋体" panose="02010600030101010101" pitchFamily="2" charset="-122"/>
                <a:cs typeface="宋体" panose="02010600030101010101" pitchFamily="2" charset="-122"/>
              </a:rPr>
              <a:t>&gt;</a:t>
            </a:r>
            <a:endParaRPr lang="zh-CN" altLang="zh-CN" kern="100" dirty="0">
              <a:cs typeface="Times New Roman" panose="02020603050405020304" pitchFamily="18" charset="0"/>
            </a:endParaRPr>
          </a:p>
        </p:txBody>
      </p:sp>
      <p:pic>
        <p:nvPicPr>
          <p:cNvPr id="9" name="图片 8"/>
          <p:cNvPicPr/>
          <p:nvPr/>
        </p:nvPicPr>
        <p:blipFill rotWithShape="1">
          <a:blip r:embed="rId3"/>
          <a:srcRect t="38442"/>
          <a:stretch/>
        </p:blipFill>
        <p:spPr bwMode="auto">
          <a:xfrm>
            <a:off x="5591778" y="4461700"/>
            <a:ext cx="3981990" cy="2224582"/>
          </a:xfrm>
          <a:prstGeom prst="rect">
            <a:avLst/>
          </a:prstGeom>
          <a:noFill/>
          <a:ln>
            <a:noFill/>
          </a:ln>
          <a:extLst>
            <a:ext uri="{53640926-AAD7-44D8-BBD7-CCE9431645EC}">
              <a14:shadowObscured xmlns:a14="http://schemas.microsoft.com/office/drawing/2010/main"/>
            </a:ext>
          </a:extLst>
        </p:spPr>
      </p:pic>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187265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2.1.1 </a:t>
            </a:r>
            <a:r>
              <a:rPr lang="zh-CN" altLang="en-US" dirty="0">
                <a:solidFill>
                  <a:srgbClr val="333333"/>
                </a:solidFill>
                <a:latin typeface="微软雅黑" panose="020B0503020204020204" pitchFamily="34" charset="-122"/>
                <a:ea typeface="微软雅黑" panose="020B0503020204020204" pitchFamily="34" charset="-122"/>
              </a:rPr>
              <a:t>简介</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9884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en-US" sz="2000" dirty="0">
                <a:latin typeface="华文楷体" panose="02010600040101010101" pitchFamily="2" charset="-122"/>
                <a:ea typeface="华文楷体" panose="02010600040101010101" pitchFamily="2" charset="-122"/>
              </a:rPr>
              <a:t>1999</a:t>
            </a:r>
            <a:r>
              <a:rPr lang="zh-CN" altLang="en-US" sz="2000" dirty="0">
                <a:latin typeface="华文楷体" panose="02010600040101010101" pitchFamily="2" charset="-122"/>
                <a:ea typeface="华文楷体" panose="02010600040101010101" pitchFamily="2" charset="-122"/>
              </a:rPr>
              <a:t>年</a:t>
            </a:r>
            <a:r>
              <a:rPr lang="en-US" altLang="en-US" sz="2000" dirty="0">
                <a:latin typeface="华文楷体" panose="02010600040101010101" pitchFamily="2" charset="-122"/>
                <a:ea typeface="华文楷体" panose="02010600040101010101" pitchFamily="2" charset="-122"/>
              </a:rPr>
              <a:t>12</a:t>
            </a:r>
            <a:r>
              <a:rPr lang="zh-CN" altLang="en-US" sz="2000" dirty="0">
                <a:latin typeface="华文楷体" panose="02010600040101010101" pitchFamily="2" charset="-122"/>
                <a:ea typeface="华文楷体" panose="02010600040101010101" pitchFamily="2" charset="-122"/>
              </a:rPr>
              <a:t>月，</a:t>
            </a:r>
            <a:r>
              <a:rPr lang="en-US" altLang="en-US" sz="2000" dirty="0">
                <a:latin typeface="华文楷体" panose="02010600040101010101" pitchFamily="2" charset="-122"/>
                <a:ea typeface="华文楷体" panose="02010600040101010101" pitchFamily="2" charset="-122"/>
              </a:rPr>
              <a:t>W3C</a:t>
            </a:r>
            <a:r>
              <a:rPr lang="zh-CN" altLang="en-US" sz="2000" dirty="0">
                <a:latin typeface="华文楷体" panose="02010600040101010101" pitchFamily="2" charset="-122"/>
                <a:ea typeface="华文楷体" panose="02010600040101010101" pitchFamily="2" charset="-122"/>
              </a:rPr>
              <a:t>发布了</a:t>
            </a:r>
            <a:r>
              <a:rPr lang="en-US" altLang="en-US" sz="2000" dirty="0">
                <a:latin typeface="华文楷体" panose="02010600040101010101" pitchFamily="2" charset="-122"/>
                <a:ea typeface="华文楷体" panose="02010600040101010101" pitchFamily="2" charset="-122"/>
              </a:rPr>
              <a:t>HTML 4.01</a:t>
            </a:r>
            <a:r>
              <a:rPr lang="zh-CN" altLang="en-US" sz="2000" dirty="0">
                <a:latin typeface="华文楷体" panose="02010600040101010101" pitchFamily="2" charset="-122"/>
                <a:ea typeface="华文楷体" panose="02010600040101010101" pitchFamily="2" charset="-122"/>
              </a:rPr>
              <a:t>，仅对</a:t>
            </a:r>
            <a:r>
              <a:rPr lang="en-US" altLang="en-US" sz="2000" dirty="0">
                <a:latin typeface="华文楷体" panose="02010600040101010101" pitchFamily="2" charset="-122"/>
                <a:ea typeface="华文楷体" panose="02010600040101010101" pitchFamily="2" charset="-122"/>
              </a:rPr>
              <a:t>HTML 4.0</a:t>
            </a:r>
            <a:r>
              <a:rPr lang="zh-CN" altLang="en-US" sz="2000" dirty="0">
                <a:latin typeface="华文楷体" panose="02010600040101010101" pitchFamily="2" charset="-122"/>
                <a:ea typeface="华文楷体" panose="02010600040101010101" pitchFamily="2" charset="-122"/>
              </a:rPr>
              <a:t>的一次较小的更新，修正和修复了漏洞。</a:t>
            </a:r>
            <a:r>
              <a:rPr lang="en-US" altLang="en-US" sz="2000" dirty="0">
                <a:solidFill>
                  <a:srgbClr val="FF0000"/>
                </a:solidFill>
                <a:latin typeface="华文楷体" panose="02010600040101010101" pitchFamily="2" charset="-122"/>
                <a:ea typeface="华文楷体" panose="02010600040101010101" pitchFamily="2" charset="-122"/>
              </a:rPr>
              <a:t>HTML 4.01</a:t>
            </a:r>
            <a:r>
              <a:rPr lang="zh-CN" altLang="en-US" sz="2000" dirty="0">
                <a:solidFill>
                  <a:srgbClr val="FF0000"/>
                </a:solidFill>
                <a:latin typeface="华文楷体" panose="02010600040101010101" pitchFamily="2" charset="-122"/>
                <a:ea typeface="华文楷体" panose="02010600040101010101" pitchFamily="2" charset="-122"/>
              </a:rPr>
              <a:t>存在两个根本性的问题</a:t>
            </a:r>
            <a:r>
              <a:rPr lang="zh-CN" altLang="en-US" sz="2000" dirty="0">
                <a:latin typeface="华文楷体" panose="02010600040101010101" pitchFamily="2" charset="-122"/>
                <a:ea typeface="华文楷体" panose="02010600040101010101" pitchFamily="2" charset="-122"/>
              </a:rPr>
              <a:t>：语法规则不严谨，当遇到错误时，每个浏览器都有自己的错误恢复机制。</a:t>
            </a:r>
            <a:endParaRPr lang="en-US" altLang="zh-CN" sz="2000" dirty="0">
              <a:latin typeface="华文楷体" panose="02010600040101010101" pitchFamily="2" charset="-122"/>
              <a:ea typeface="华文楷体" panose="02010600040101010101" pitchFamily="2" charset="-122"/>
            </a:endParaRPr>
          </a:p>
          <a:p>
            <a:endParaRPr lang="en-US" altLang="en-US" sz="2000" dirty="0">
              <a:latin typeface="华文楷体" panose="02010600040101010101" pitchFamily="2" charset="-122"/>
              <a:ea typeface="华文楷体" panose="02010600040101010101" pitchFamily="2" charset="-122"/>
            </a:endParaRPr>
          </a:p>
          <a:p>
            <a:r>
              <a:rPr lang="en-US" altLang="en-US" sz="2000" dirty="0">
                <a:latin typeface="华文楷体" panose="02010600040101010101" pitchFamily="2" charset="-122"/>
                <a:ea typeface="华文楷体" panose="02010600040101010101" pitchFamily="2" charset="-122"/>
              </a:rPr>
              <a:t>2000 </a:t>
            </a:r>
            <a:r>
              <a:rPr lang="zh-CN" altLang="en-US" sz="2000" dirty="0">
                <a:latin typeface="华文楷体" panose="02010600040101010101" pitchFamily="2" charset="-122"/>
                <a:ea typeface="华文楷体" panose="02010600040101010101" pitchFamily="2" charset="-122"/>
              </a:rPr>
              <a:t>年</a:t>
            </a:r>
            <a:r>
              <a:rPr lang="en-US" altLang="en-US" sz="2000" dirty="0">
                <a:latin typeface="华文楷体" panose="02010600040101010101" pitchFamily="2" charset="-122"/>
                <a:ea typeface="华文楷体" panose="02010600040101010101" pitchFamily="2" charset="-122"/>
              </a:rPr>
              <a:t> 1 </a:t>
            </a:r>
            <a:r>
              <a:rPr lang="zh-CN" altLang="en-US" sz="2000" dirty="0">
                <a:latin typeface="华文楷体" panose="02010600040101010101" pitchFamily="2" charset="-122"/>
                <a:ea typeface="华文楷体" panose="02010600040101010101" pitchFamily="2" charset="-122"/>
              </a:rPr>
              <a:t>月，</a:t>
            </a:r>
            <a:r>
              <a:rPr lang="en-US" altLang="en-US" sz="2000" dirty="0">
                <a:latin typeface="华文楷体" panose="02010600040101010101" pitchFamily="2" charset="-122"/>
                <a:ea typeface="华文楷体" panose="02010600040101010101" pitchFamily="2" charset="-122"/>
              </a:rPr>
              <a:t>W3C</a:t>
            </a:r>
            <a:r>
              <a:rPr lang="zh-CN" altLang="en-US" sz="2000" dirty="0">
                <a:latin typeface="华文楷体" panose="02010600040101010101" pitchFamily="2" charset="-122"/>
                <a:ea typeface="华文楷体" panose="02010600040101010101" pitchFamily="2" charset="-122"/>
              </a:rPr>
              <a:t>发布了</a:t>
            </a:r>
            <a:r>
              <a:rPr lang="en-US" altLang="en-US" sz="2000" dirty="0">
                <a:latin typeface="华文楷体" panose="02010600040101010101" pitchFamily="2" charset="-122"/>
                <a:ea typeface="华文楷体" panose="02010600040101010101" pitchFamily="2" charset="-122"/>
              </a:rPr>
              <a:t>XHTML 1.0</a:t>
            </a:r>
            <a:r>
              <a:rPr lang="zh-CN" altLang="en-US" sz="2000" dirty="0">
                <a:latin typeface="华文楷体" panose="02010600040101010101" pitchFamily="2" charset="-122"/>
                <a:ea typeface="华文楷体" panose="02010600040101010101" pitchFamily="2" charset="-122"/>
              </a:rPr>
              <a:t>，解决了</a:t>
            </a:r>
            <a:r>
              <a:rPr lang="en-US" altLang="en-US" sz="2000" dirty="0">
                <a:latin typeface="华文楷体" panose="02010600040101010101" pitchFamily="2" charset="-122"/>
                <a:ea typeface="华文楷体" panose="02010600040101010101" pitchFamily="2" charset="-122"/>
              </a:rPr>
              <a:t>HTML4.01</a:t>
            </a:r>
            <a:r>
              <a:rPr lang="zh-CN" altLang="en-US" sz="2000" dirty="0">
                <a:latin typeface="华文楷体" panose="02010600040101010101" pitchFamily="2" charset="-122"/>
                <a:ea typeface="华文楷体" panose="02010600040101010101" pitchFamily="2" charset="-122"/>
              </a:rPr>
              <a:t>的两个问题。</a:t>
            </a:r>
          </a:p>
        </p:txBody>
      </p:sp>
      <p:sp>
        <p:nvSpPr>
          <p:cNvPr id="12" name="Text Placeholder 33"/>
          <p:cNvSpPr txBox="1">
            <a:spLocks/>
          </p:cNvSpPr>
          <p:nvPr/>
        </p:nvSpPr>
        <p:spPr bwMode="auto">
          <a:xfrm>
            <a:off x="2039938" y="3275013"/>
            <a:ext cx="8970962" cy="198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fontAlgn="auto" hangingPunct="1">
              <a:lnSpc>
                <a:spcPct val="90000"/>
              </a:lnSpc>
              <a:spcBef>
                <a:spcPts val="375"/>
              </a:spcBef>
              <a:spcAft>
                <a:spcPts val="0"/>
              </a:spcAft>
              <a:defRPr/>
            </a:pPr>
            <a:r>
              <a:rPr lang="en-US" altLang="en-US" sz="2000" dirty="0">
                <a:solidFill>
                  <a:srgbClr val="FF0000"/>
                </a:solidFill>
                <a:latin typeface="华文楷体" panose="02010600040101010101" pitchFamily="2" charset="-122"/>
                <a:ea typeface="华文楷体" panose="02010600040101010101" pitchFamily="2" charset="-122"/>
              </a:rPr>
              <a:t>      2008</a:t>
            </a:r>
            <a:r>
              <a:rPr lang="en-US" altLang="en-US" sz="2000" dirty="0">
                <a:latin typeface="华文楷体" panose="02010600040101010101" pitchFamily="2" charset="-122"/>
                <a:ea typeface="华文楷体" panose="02010600040101010101" pitchFamily="2" charset="-122"/>
              </a:rPr>
              <a:t> </a:t>
            </a:r>
            <a:r>
              <a:rPr lang="zh-CN" altLang="en-US" sz="2000" dirty="0">
                <a:latin typeface="华文楷体" panose="02010600040101010101" pitchFamily="2" charset="-122"/>
                <a:ea typeface="华文楷体" panose="02010600040101010101" pitchFamily="2" charset="-122"/>
              </a:rPr>
              <a:t>年</a:t>
            </a:r>
            <a:r>
              <a:rPr lang="en-US" altLang="en-US" sz="2000" dirty="0">
                <a:latin typeface="华文楷体" panose="02010600040101010101" pitchFamily="2" charset="-122"/>
                <a:ea typeface="华文楷体" panose="02010600040101010101" pitchFamily="2" charset="-122"/>
              </a:rPr>
              <a:t> 1 </a:t>
            </a:r>
            <a:r>
              <a:rPr lang="zh-CN" altLang="en-US" sz="2000" dirty="0">
                <a:latin typeface="华文楷体" panose="02010600040101010101" pitchFamily="2" charset="-122"/>
                <a:ea typeface="华文楷体" panose="02010600040101010101" pitchFamily="2" charset="-122"/>
              </a:rPr>
              <a:t>月</a:t>
            </a:r>
            <a:r>
              <a:rPr lang="en-US" altLang="en-US" sz="2000" dirty="0">
                <a:latin typeface="华文楷体" panose="02010600040101010101" pitchFamily="2" charset="-122"/>
                <a:ea typeface="华文楷体" panose="02010600040101010101" pitchFamily="2" charset="-122"/>
              </a:rPr>
              <a:t>W3C</a:t>
            </a:r>
            <a:r>
              <a:rPr lang="zh-CN" altLang="en-US" sz="2000" dirty="0">
                <a:latin typeface="华文楷体" panose="02010600040101010101" pitchFamily="2" charset="-122"/>
                <a:ea typeface="华文楷体" panose="02010600040101010101" pitchFamily="2" charset="-122"/>
              </a:rPr>
              <a:t>发布了</a:t>
            </a:r>
            <a:r>
              <a:rPr lang="en-US" altLang="en-US" sz="2000" dirty="0">
                <a:solidFill>
                  <a:srgbClr val="FF0000"/>
                </a:solidFill>
                <a:latin typeface="华文楷体" panose="02010600040101010101" pitchFamily="2" charset="-122"/>
                <a:ea typeface="华文楷体" panose="02010600040101010101" pitchFamily="2" charset="-122"/>
              </a:rPr>
              <a:t>HTML 5</a:t>
            </a:r>
            <a:r>
              <a:rPr lang="zh-CN" altLang="en-US" sz="2000" dirty="0">
                <a:latin typeface="华文楷体" panose="02010600040101010101" pitchFamily="2" charset="-122"/>
                <a:ea typeface="华文楷体" panose="02010600040101010101" pitchFamily="2" charset="-122"/>
              </a:rPr>
              <a:t>，放弃了</a:t>
            </a:r>
            <a:r>
              <a:rPr lang="en-US" altLang="en-US" sz="2000" dirty="0">
                <a:latin typeface="华文楷体" panose="02010600040101010101" pitchFamily="2" charset="-122"/>
                <a:ea typeface="华文楷体" panose="02010600040101010101" pitchFamily="2" charset="-122"/>
              </a:rPr>
              <a:t>XHTML 2.0</a:t>
            </a:r>
            <a:r>
              <a:rPr lang="zh-CN" altLang="en-US" sz="2000" dirty="0">
                <a:latin typeface="华文楷体" panose="02010600040101010101" pitchFamily="2" charset="-122"/>
                <a:ea typeface="华文楷体" panose="02010600040101010101" pitchFamily="2" charset="-122"/>
              </a:rPr>
              <a:t>，采取了</a:t>
            </a:r>
            <a:r>
              <a:rPr lang="en-US" altLang="en-US" sz="2000" dirty="0">
                <a:latin typeface="华文楷体" panose="02010600040101010101" pitchFamily="2" charset="-122"/>
                <a:ea typeface="华文楷体" panose="02010600040101010101" pitchFamily="2" charset="-122"/>
              </a:rPr>
              <a:t>HTML</a:t>
            </a:r>
            <a:r>
              <a:rPr lang="zh-CN" altLang="en-US" sz="2000" dirty="0">
                <a:latin typeface="华文楷体" panose="02010600040101010101" pitchFamily="2" charset="-122"/>
                <a:ea typeface="华文楷体" panose="02010600040101010101" pitchFamily="2" charset="-122"/>
              </a:rPr>
              <a:t>的发展道路。</a:t>
            </a:r>
            <a:r>
              <a:rPr lang="en-US" altLang="en-US" sz="2000" dirty="0">
                <a:latin typeface="华文楷体" panose="02010600040101010101" pitchFamily="2" charset="-122"/>
                <a:ea typeface="华文楷体" panose="02010600040101010101" pitchFamily="2" charset="-122"/>
              </a:rPr>
              <a:t>HTML 5 </a:t>
            </a:r>
            <a:r>
              <a:rPr lang="zh-CN" altLang="en-US" sz="2000" dirty="0">
                <a:latin typeface="华文楷体" panose="02010600040101010101" pitchFamily="2" charset="-122"/>
                <a:ea typeface="华文楷体" panose="02010600040101010101" pitchFamily="2" charset="-122"/>
              </a:rPr>
              <a:t>中的新特性包括了</a:t>
            </a:r>
            <a:r>
              <a:rPr lang="zh-CN" altLang="en-US" sz="2000" u="sng" dirty="0">
                <a:solidFill>
                  <a:srgbClr val="FF0000"/>
                </a:solidFill>
                <a:latin typeface="华文楷体" panose="02010600040101010101" pitchFamily="2" charset="-122"/>
                <a:ea typeface="华文楷体" panose="02010600040101010101" pitchFamily="2" charset="-122"/>
              </a:rPr>
              <a:t>嵌入音频、视频和图形</a:t>
            </a:r>
            <a:r>
              <a:rPr lang="zh-CN" altLang="en-US" sz="2000" dirty="0">
                <a:latin typeface="华文楷体" panose="02010600040101010101" pitchFamily="2" charset="-122"/>
                <a:ea typeface="华文楷体" panose="02010600040101010101" pitchFamily="2" charset="-122"/>
              </a:rPr>
              <a:t>的功能，客户端数据存储，以及交互式文档。</a:t>
            </a:r>
            <a:endParaRPr lang="en-US" altLang="zh-CN" sz="2000" dirty="0">
              <a:latin typeface="华文楷体" panose="02010600040101010101" pitchFamily="2" charset="-122"/>
              <a:ea typeface="华文楷体" panose="02010600040101010101" pitchFamily="2" charset="-122"/>
            </a:endParaRPr>
          </a:p>
          <a:p>
            <a:pPr eaLnBrk="1" fontAlgn="auto" hangingPunct="1">
              <a:lnSpc>
                <a:spcPct val="90000"/>
              </a:lnSpc>
              <a:spcBef>
                <a:spcPts val="375"/>
              </a:spcBef>
              <a:spcAft>
                <a:spcPts val="0"/>
              </a:spcAft>
              <a:defRPr/>
            </a:pPr>
            <a:r>
              <a:rPr lang="en-US" altLang="en-US" sz="2000" dirty="0">
                <a:latin typeface="华文楷体" panose="02010600040101010101" pitchFamily="2" charset="-122"/>
                <a:ea typeface="华文楷体" panose="02010600040101010101" pitchFamily="2" charset="-122"/>
              </a:rPr>
              <a:t>    </a:t>
            </a:r>
          </a:p>
          <a:p>
            <a:pPr eaLnBrk="1" fontAlgn="auto" hangingPunct="1">
              <a:lnSpc>
                <a:spcPct val="90000"/>
              </a:lnSpc>
              <a:spcBef>
                <a:spcPts val="375"/>
              </a:spcBef>
              <a:spcAft>
                <a:spcPts val="0"/>
              </a:spcAft>
              <a:defRPr/>
            </a:pPr>
            <a:r>
              <a:rPr lang="en-US" altLang="zh-CN" sz="2000" dirty="0">
                <a:latin typeface="华文楷体" panose="02010600040101010101" pitchFamily="2" charset="-122"/>
                <a:ea typeface="华文楷体" panose="02010600040101010101" pitchFamily="2" charset="-122"/>
              </a:rPr>
              <a:t>2014</a:t>
            </a:r>
            <a:r>
              <a:rPr lang="zh-CN" altLang="zh-CN" sz="2000" dirty="0">
                <a:latin typeface="华文楷体" panose="02010600040101010101" pitchFamily="2" charset="-122"/>
                <a:ea typeface="华文楷体" panose="02010600040101010101" pitchFamily="2" charset="-122"/>
              </a:rPr>
              <a:t>年</a:t>
            </a:r>
            <a:r>
              <a:rPr lang="en-US" altLang="zh-CN" sz="2000" dirty="0">
                <a:latin typeface="华文楷体" panose="02010600040101010101" pitchFamily="2" charset="-122"/>
                <a:ea typeface="华文楷体" panose="02010600040101010101" pitchFamily="2" charset="-122"/>
              </a:rPr>
              <a:t>10</a:t>
            </a:r>
            <a:r>
              <a:rPr lang="zh-CN" altLang="zh-CN" sz="2000" dirty="0">
                <a:latin typeface="华文楷体" panose="02010600040101010101" pitchFamily="2" charset="-122"/>
                <a:ea typeface="华文楷体" panose="02010600040101010101" pitchFamily="2" charset="-122"/>
              </a:rPr>
              <a:t>月</a:t>
            </a:r>
            <a:r>
              <a:rPr lang="en-US" altLang="zh-CN" sz="2000" dirty="0">
                <a:latin typeface="华文楷体" panose="02010600040101010101" pitchFamily="2" charset="-122"/>
                <a:ea typeface="华文楷体" panose="02010600040101010101" pitchFamily="2" charset="-122"/>
              </a:rPr>
              <a:t>29</a:t>
            </a:r>
            <a:r>
              <a:rPr lang="zh-CN" altLang="zh-CN" sz="2000" dirty="0">
                <a:latin typeface="华文楷体" panose="02010600040101010101" pitchFamily="2" charset="-122"/>
                <a:ea typeface="华文楷体" panose="02010600040101010101" pitchFamily="2" charset="-122"/>
              </a:rPr>
              <a:t>日由万维网联盟正式宣布</a:t>
            </a:r>
            <a:r>
              <a:rPr lang="en-US" altLang="zh-CN" sz="2000" dirty="0">
                <a:latin typeface="华文楷体" panose="02010600040101010101" pitchFamily="2" charset="-122"/>
                <a:ea typeface="华文楷体" panose="02010600040101010101" pitchFamily="2" charset="-122"/>
              </a:rPr>
              <a:t>HTML5</a:t>
            </a:r>
            <a:r>
              <a:rPr lang="zh-CN" altLang="zh-CN" sz="2000" dirty="0">
                <a:latin typeface="华文楷体" panose="02010600040101010101" pitchFamily="2" charset="-122"/>
                <a:ea typeface="华文楷体" panose="02010600040101010101" pitchFamily="2" charset="-122"/>
              </a:rPr>
              <a:t>规范。</a:t>
            </a:r>
            <a:endParaRPr lang="en-US" altLang="zh-CN" sz="2000" dirty="0">
              <a:latin typeface="华文楷体" panose="02010600040101010101" pitchFamily="2" charset="-122"/>
              <a:ea typeface="华文楷体" panose="02010600040101010101" pitchFamily="2" charset="-122"/>
            </a:endParaRPr>
          </a:p>
          <a:p>
            <a:pPr eaLnBrk="1" fontAlgn="auto" hangingPunct="1">
              <a:lnSpc>
                <a:spcPct val="90000"/>
              </a:lnSpc>
              <a:spcBef>
                <a:spcPts val="375"/>
              </a:spcBef>
              <a:spcAft>
                <a:spcPts val="0"/>
              </a:spcAft>
              <a:defRPr/>
            </a:pPr>
            <a:r>
              <a:rPr lang="en-US" altLang="en-US" sz="2000" dirty="0">
                <a:latin typeface="华文楷体" panose="02010600040101010101" pitchFamily="2" charset="-122"/>
                <a:ea typeface="华文楷体" panose="02010600040101010101" pitchFamily="2" charset="-122"/>
              </a:rPr>
              <a:t>  </a:t>
            </a:r>
          </a:p>
          <a:p>
            <a:pPr eaLnBrk="1" fontAlgn="auto" hangingPunct="1">
              <a:lnSpc>
                <a:spcPct val="90000"/>
              </a:lnSpc>
              <a:spcBef>
                <a:spcPts val="375"/>
              </a:spcBef>
              <a:spcAft>
                <a:spcPts val="0"/>
              </a:spcAft>
              <a:defRPr/>
            </a:pPr>
            <a:r>
              <a:rPr lang="en-US" altLang="en-US" sz="2000" dirty="0">
                <a:latin typeface="华文楷体" panose="02010600040101010101" pitchFamily="2" charset="-122"/>
                <a:ea typeface="华文楷体" panose="02010600040101010101" pitchFamily="2" charset="-122"/>
              </a:rPr>
              <a:t> HTML 5 </a:t>
            </a:r>
            <a:r>
              <a:rPr lang="zh-CN" altLang="en-US" sz="2000" dirty="0">
                <a:latin typeface="华文楷体" panose="02010600040101010101" pitchFamily="2" charset="-122"/>
                <a:ea typeface="华文楷体" panose="02010600040101010101" pitchFamily="2" charset="-122"/>
              </a:rPr>
              <a:t>还包含了新的元素，比如：</a:t>
            </a:r>
            <a:r>
              <a:rPr lang="en-US" altLang="en-US" sz="2000" u="sng" dirty="0">
                <a:solidFill>
                  <a:srgbClr val="FF0000"/>
                </a:solidFill>
                <a:latin typeface="华文楷体" panose="02010600040101010101" pitchFamily="2" charset="-122"/>
                <a:ea typeface="华文楷体" panose="02010600040101010101" pitchFamily="2" charset="-122"/>
              </a:rPr>
              <a:t>&lt;</a:t>
            </a:r>
            <a:r>
              <a:rPr lang="en-US" altLang="en-US" sz="2000" u="sng" dirty="0" err="1">
                <a:solidFill>
                  <a:srgbClr val="FF0000"/>
                </a:solidFill>
                <a:latin typeface="华文楷体" panose="02010600040101010101" pitchFamily="2" charset="-122"/>
                <a:ea typeface="华文楷体" panose="02010600040101010101" pitchFamily="2" charset="-122"/>
              </a:rPr>
              <a:t>nav</a:t>
            </a:r>
            <a:r>
              <a:rPr lang="en-US" altLang="en-US" sz="2000" u="sng" dirty="0">
                <a:solidFill>
                  <a:srgbClr val="FF0000"/>
                </a:solidFill>
                <a:latin typeface="华文楷体" panose="02010600040101010101" pitchFamily="2" charset="-122"/>
                <a:ea typeface="华文楷体" panose="02010600040101010101" pitchFamily="2" charset="-122"/>
              </a:rPr>
              <a:t>&gt;, &lt;header&gt;, &lt;footer&gt;</a:t>
            </a:r>
            <a:r>
              <a:rPr lang="zh-CN" altLang="en-US" sz="2000" u="sng" dirty="0">
                <a:solidFill>
                  <a:srgbClr val="FF0000"/>
                </a:solidFill>
                <a:latin typeface="华文楷体" panose="02010600040101010101" pitchFamily="2" charset="-122"/>
                <a:ea typeface="华文楷体" panose="02010600040101010101" pitchFamily="2" charset="-122"/>
              </a:rPr>
              <a:t>以及</a:t>
            </a:r>
            <a:r>
              <a:rPr lang="en-US" altLang="en-US" sz="2000" u="sng" dirty="0">
                <a:solidFill>
                  <a:srgbClr val="FF0000"/>
                </a:solidFill>
                <a:latin typeface="华文楷体" panose="02010600040101010101" pitchFamily="2" charset="-122"/>
                <a:ea typeface="华文楷体" panose="02010600040101010101" pitchFamily="2" charset="-122"/>
              </a:rPr>
              <a:t>&lt;figure&gt;</a:t>
            </a:r>
            <a:r>
              <a:rPr lang="zh-CN" altLang="en-US" sz="2000" dirty="0">
                <a:latin typeface="华文楷体" panose="02010600040101010101" pitchFamily="2" charset="-122"/>
                <a:ea typeface="华文楷体" panose="02010600040101010101" pitchFamily="2" charset="-122"/>
              </a:rPr>
              <a:t>等等。</a:t>
            </a:r>
            <a:r>
              <a:rPr lang="en-US" altLang="en-US" sz="2000" dirty="0">
                <a:latin typeface="华文楷体" panose="02010600040101010101" pitchFamily="2" charset="-122"/>
                <a:ea typeface="华文楷体" panose="02010600040101010101" pitchFamily="2" charset="-122"/>
              </a:rPr>
              <a:t>HTML 5 </a:t>
            </a:r>
            <a:r>
              <a:rPr lang="zh-CN" altLang="en-US" sz="2000" dirty="0">
                <a:latin typeface="华文楷体" panose="02010600040101010101" pitchFamily="2" charset="-122"/>
                <a:ea typeface="华文楷体" panose="02010600040101010101" pitchFamily="2" charset="-122"/>
              </a:rPr>
              <a:t>工作组包括：</a:t>
            </a:r>
            <a:r>
              <a:rPr lang="en-US" altLang="en-US" sz="2000" dirty="0">
                <a:latin typeface="华文楷体" panose="02010600040101010101" pitchFamily="2" charset="-122"/>
                <a:ea typeface="华文楷体" panose="02010600040101010101" pitchFamily="2" charset="-122"/>
              </a:rPr>
              <a:t>AOL, Apple, Google, IBM, Microsoft, Mozilla, Nokia, Opera, </a:t>
            </a:r>
            <a:r>
              <a:rPr lang="zh-CN" altLang="en-US" sz="2000" dirty="0">
                <a:latin typeface="华文楷体" panose="02010600040101010101" pitchFamily="2" charset="-122"/>
                <a:ea typeface="华文楷体" panose="02010600040101010101" pitchFamily="2" charset="-122"/>
              </a:rPr>
              <a:t>以及数百个其他的供应商。</a:t>
            </a:r>
          </a:p>
          <a:p>
            <a:pPr eaLnBrk="1" fontAlgn="auto" hangingPunct="1">
              <a:lnSpc>
                <a:spcPct val="90000"/>
              </a:lnSpc>
              <a:spcBef>
                <a:spcPts val="375"/>
              </a:spcBef>
              <a:spcAft>
                <a:spcPts val="0"/>
              </a:spcAft>
              <a:defRPr/>
            </a:pPr>
            <a:endParaRPr lang="zh-CN" altLang="en-US" sz="2800" b="1"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 name="组合 21"/>
          <p:cNvGrpSpPr>
            <a:grpSpLocks/>
          </p:cNvGrpSpPr>
          <p:nvPr/>
        </p:nvGrpSpPr>
        <p:grpSpPr bwMode="auto">
          <a:xfrm>
            <a:off x="1103313" y="3451225"/>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94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nodeType="afterGroup">
                            <p:stCondLst>
                              <p:cond delay="144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2.2.3 </a:t>
            </a:r>
            <a:r>
              <a:rPr lang="zh-CN" altLang="en-US" dirty="0">
                <a:solidFill>
                  <a:srgbClr val="333333"/>
                </a:solidFill>
                <a:latin typeface="微软雅黑" panose="020B0503020204020204" pitchFamily="34" charset="-122"/>
                <a:ea typeface="微软雅黑" panose="020B0503020204020204" pitchFamily="34" charset="-122"/>
              </a:rPr>
              <a:t>列表标签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000" dirty="0"/>
              <a:t>&lt;!DOCTYPE html&gt;</a:t>
            </a:r>
            <a:endParaRPr lang="zh-CN" altLang="zh-CN" sz="2000" dirty="0"/>
          </a:p>
          <a:p>
            <a:r>
              <a:rPr lang="en-US" altLang="zh-CN" sz="2000" dirty="0"/>
              <a:t>&lt;html </a:t>
            </a:r>
            <a:r>
              <a:rPr lang="en-US" altLang="zh-CN" sz="2000" dirty="0" err="1"/>
              <a:t>lang</a:t>
            </a:r>
            <a:r>
              <a:rPr lang="en-US" altLang="zh-CN" sz="2000" dirty="0"/>
              <a:t>="</a:t>
            </a:r>
            <a:r>
              <a:rPr lang="en-US" altLang="zh-CN" sz="2000" dirty="0" err="1"/>
              <a:t>zh</a:t>
            </a:r>
            <a:r>
              <a:rPr lang="en-US" altLang="zh-CN" sz="2000" dirty="0"/>
              <a:t>-CN"&gt;</a:t>
            </a:r>
            <a:endParaRPr lang="zh-CN" altLang="zh-CN" sz="2000" dirty="0"/>
          </a:p>
          <a:p>
            <a:r>
              <a:rPr lang="en-US" altLang="zh-CN" sz="2000" dirty="0"/>
              <a:t>    &lt;head&gt;</a:t>
            </a:r>
            <a:endParaRPr lang="zh-CN" altLang="zh-CN" sz="2000" dirty="0"/>
          </a:p>
          <a:p>
            <a:r>
              <a:rPr lang="en-US" altLang="zh-CN" sz="2000" dirty="0"/>
              <a:t>         &lt;meta charset="utf-8" version='1'/&gt;         </a:t>
            </a:r>
            <a:endParaRPr lang="zh-CN" altLang="zh-CN" sz="2000" dirty="0"/>
          </a:p>
          <a:p>
            <a:r>
              <a:rPr lang="en-US" altLang="zh-CN" sz="2000" dirty="0"/>
              <a:t>    &lt;/head&gt;</a:t>
            </a:r>
            <a:endParaRPr lang="zh-CN" altLang="zh-CN" sz="2000" dirty="0"/>
          </a:p>
          <a:p>
            <a:r>
              <a:rPr lang="en-US" altLang="zh-CN" sz="2000" dirty="0"/>
              <a:t>     &lt;body&gt;</a:t>
            </a:r>
            <a:endParaRPr lang="zh-CN" altLang="zh-CN" sz="2000" dirty="0"/>
          </a:p>
          <a:p>
            <a:r>
              <a:rPr lang="en-US" altLang="zh-CN" sz="2000" dirty="0"/>
              <a:t>       &lt;</a:t>
            </a:r>
            <a:r>
              <a:rPr lang="en-US" altLang="zh-CN" sz="2000" dirty="0" err="1"/>
              <a:t>ul</a:t>
            </a:r>
            <a:r>
              <a:rPr lang="en-US" altLang="zh-CN" sz="2000" dirty="0"/>
              <a:t> type="square"&gt;</a:t>
            </a:r>
            <a:endParaRPr lang="zh-CN" altLang="zh-CN" sz="2000" dirty="0"/>
          </a:p>
          <a:p>
            <a:r>
              <a:rPr lang="en-US" altLang="zh-CN" sz="2000" dirty="0"/>
              <a:t>           &lt;li&gt; </a:t>
            </a:r>
            <a:r>
              <a:rPr lang="zh-CN" altLang="zh-CN" sz="2000" dirty="0"/>
              <a:t>学习理论</a:t>
            </a:r>
            <a:r>
              <a:rPr lang="en-US" altLang="zh-CN" sz="2000" dirty="0"/>
              <a:t>&lt;/li&gt;</a:t>
            </a:r>
            <a:endParaRPr lang="zh-CN" altLang="zh-CN" sz="2000" dirty="0"/>
          </a:p>
          <a:p>
            <a:r>
              <a:rPr lang="en-US" altLang="zh-CN" sz="2000" dirty="0"/>
              <a:t>           &lt;li&gt; </a:t>
            </a:r>
            <a:r>
              <a:rPr lang="zh-CN" altLang="zh-CN" sz="2000" dirty="0"/>
              <a:t>红色中国</a:t>
            </a:r>
            <a:r>
              <a:rPr lang="en-US" altLang="zh-CN" sz="2000" dirty="0"/>
              <a:t>&lt;/li&gt;</a:t>
            </a:r>
            <a:endParaRPr lang="zh-CN" altLang="zh-CN" sz="2000" dirty="0"/>
          </a:p>
          <a:p>
            <a:r>
              <a:rPr lang="en-US" altLang="zh-CN" sz="2000" dirty="0"/>
              <a:t>           &lt;li&gt; </a:t>
            </a:r>
            <a:r>
              <a:rPr lang="zh-CN" altLang="zh-CN" sz="2000" dirty="0"/>
              <a:t>学习科学</a:t>
            </a:r>
            <a:r>
              <a:rPr lang="en-US" altLang="zh-CN" sz="2000" dirty="0"/>
              <a:t>&lt;/li&gt;</a:t>
            </a:r>
            <a:endParaRPr lang="zh-CN" altLang="zh-CN" sz="2000" dirty="0"/>
          </a:p>
          <a:p>
            <a:r>
              <a:rPr lang="en-US" altLang="zh-CN" sz="2000" dirty="0"/>
              <a:t>           &lt;li&gt; </a:t>
            </a:r>
            <a:r>
              <a:rPr lang="zh-CN" altLang="zh-CN" sz="2000" dirty="0"/>
              <a:t>环球视野</a:t>
            </a:r>
            <a:r>
              <a:rPr lang="en-US" altLang="zh-CN" sz="2000" dirty="0"/>
              <a:t>&lt;/li&gt;</a:t>
            </a:r>
            <a:endParaRPr lang="zh-CN" altLang="zh-CN" sz="2000" dirty="0"/>
          </a:p>
          <a:p>
            <a:r>
              <a:rPr lang="en-US" altLang="zh-CN" sz="2000" dirty="0"/>
              <a:t>       &lt;/</a:t>
            </a:r>
            <a:r>
              <a:rPr lang="en-US" altLang="zh-CN" sz="2000" dirty="0" err="1"/>
              <a:t>ul</a:t>
            </a:r>
            <a:r>
              <a:rPr lang="en-US" altLang="zh-CN" sz="2000" dirty="0"/>
              <a:t>&gt;</a:t>
            </a:r>
            <a:endParaRPr lang="zh-CN" altLang="zh-CN" sz="2000" dirty="0"/>
          </a:p>
          <a:p>
            <a:r>
              <a:rPr lang="en-US" altLang="zh-CN" sz="2000" dirty="0"/>
              <a:t>     &lt;/body&gt;</a:t>
            </a:r>
            <a:endParaRPr lang="zh-CN" altLang="zh-CN" sz="2000" dirty="0"/>
          </a:p>
          <a:p>
            <a:r>
              <a:rPr lang="en-US" altLang="zh-CN" sz="2000" dirty="0"/>
              <a:t>&lt;/html&gt;</a:t>
            </a:r>
            <a:endParaRPr lang="zh-CN" altLang="zh-CN" sz="2000" dirty="0"/>
          </a:p>
          <a:p>
            <a:endParaRPr lang="zh-CN" altLang="en-US" sz="2000" dirty="0">
              <a:latin typeface="华文楷体" pitchFamily="2" charset="-122"/>
              <a:ea typeface="华文楷体" pitchFamily="2" charset="-122"/>
            </a:endParaRPr>
          </a:p>
          <a:p>
            <a:endParaRPr lang="zh-CN" altLang="en-US" sz="20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8" name="图片 7"/>
          <p:cNvPicPr/>
          <p:nvPr/>
        </p:nvPicPr>
        <p:blipFill>
          <a:blip r:embed="rId3"/>
          <a:stretch>
            <a:fillRect/>
          </a:stretch>
        </p:blipFill>
        <p:spPr>
          <a:xfrm>
            <a:off x="7654988" y="1271016"/>
            <a:ext cx="2055940" cy="1536191"/>
          </a:xfrm>
          <a:prstGeom prst="rect">
            <a:avLst/>
          </a:prstGeom>
          <a:ln>
            <a:solidFill>
              <a:schemeClr val="accent1"/>
            </a:solidFill>
          </a:ln>
        </p:spPr>
      </p:pic>
      <p:sp>
        <p:nvSpPr>
          <p:cNvPr id="5" name="矩形 4"/>
          <p:cNvSpPr/>
          <p:nvPr/>
        </p:nvSpPr>
        <p:spPr>
          <a:xfrm>
            <a:off x="6120384" y="4334144"/>
            <a:ext cx="4578096" cy="923330"/>
          </a:xfrm>
          <a:prstGeom prst="rect">
            <a:avLst/>
          </a:prstGeom>
        </p:spPr>
        <p:txBody>
          <a:bodyPr wrap="square">
            <a:spAutoFit/>
          </a:bodyPr>
          <a:lstStyle/>
          <a:p>
            <a:pPr indent="266700" algn="just">
              <a:spcAft>
                <a:spcPts val="0"/>
              </a:spcAft>
            </a:pPr>
            <a:r>
              <a:rPr lang="zh-CN" altLang="zh-CN" kern="0" dirty="0">
                <a:cs typeface="宋体" panose="02010600030101010101" pitchFamily="2" charset="-122"/>
              </a:rPr>
              <a:t>其中</a:t>
            </a:r>
            <a:r>
              <a:rPr lang="en-US" altLang="zh-CN" kern="0" dirty="0">
                <a:solidFill>
                  <a:srgbClr val="FF0000"/>
                </a:solidFill>
                <a:cs typeface="宋体" panose="02010600030101010101" pitchFamily="2" charset="-122"/>
              </a:rPr>
              <a:t>type</a:t>
            </a:r>
            <a:r>
              <a:rPr lang="zh-CN" altLang="zh-CN" kern="0" dirty="0">
                <a:cs typeface="宋体" panose="02010600030101010101" pitchFamily="2" charset="-122"/>
              </a:rPr>
              <a:t>取值为</a:t>
            </a:r>
            <a:r>
              <a:rPr lang="en-US" altLang="zh-CN" kern="100" dirty="0">
                <a:latin typeface="Times New Roman" panose="02020603050405020304" pitchFamily="18" charset="0"/>
                <a:cs typeface="Times New Roman" panose="02020603050405020304" pitchFamily="18" charset="0"/>
              </a:rPr>
              <a:t>disc</a:t>
            </a:r>
            <a:r>
              <a:rPr lang="zh-CN" altLang="zh-CN" kern="0" dirty="0">
                <a:cs typeface="宋体" panose="02010600030101010101" pitchFamily="2" charset="-122"/>
              </a:rPr>
              <a:t>，</a:t>
            </a:r>
            <a:r>
              <a:rPr lang="en-US" altLang="zh-CN" kern="100" dirty="0">
                <a:latin typeface="Times New Roman" panose="02020603050405020304" pitchFamily="18" charset="0"/>
                <a:cs typeface="Times New Roman" panose="02020603050405020304" pitchFamily="18" charset="0"/>
              </a:rPr>
              <a:t>circle</a:t>
            </a:r>
            <a:r>
              <a:rPr lang="en-US" altLang="zh-CN" kern="0" dirty="0">
                <a:latin typeface="宋体" panose="02010600030101010101" pitchFamily="2" charset="-122"/>
                <a:cs typeface="宋体" panose="02010600030101010101" pitchFamily="2" charset="-122"/>
              </a:rPr>
              <a:t>,</a:t>
            </a:r>
            <a:r>
              <a:rPr lang="en-US" altLang="zh-CN" kern="100" dirty="0">
                <a:latin typeface="Times New Roman" panose="02020603050405020304" pitchFamily="18" charset="0"/>
                <a:cs typeface="Times New Roman" panose="02020603050405020304" pitchFamily="18" charset="0"/>
              </a:rPr>
              <a:t> square</a:t>
            </a:r>
            <a:r>
              <a:rPr lang="zh-CN" altLang="zh-CN" kern="0" dirty="0">
                <a:cs typeface="宋体" panose="02010600030101010101" pitchFamily="2" charset="-122"/>
              </a:rPr>
              <a:t>和</a:t>
            </a:r>
            <a:r>
              <a:rPr lang="en-US" altLang="zh-CN" kern="100" dirty="0">
                <a:latin typeface="Times New Roman" panose="02020603050405020304" pitchFamily="18" charset="0"/>
                <a:cs typeface="Times New Roman" panose="02020603050405020304" pitchFamily="18" charset="0"/>
              </a:rPr>
              <a:t>none</a:t>
            </a:r>
            <a:r>
              <a:rPr lang="zh-CN" altLang="zh-CN" kern="0" dirty="0">
                <a:cs typeface="宋体" panose="02010600030101010101" pitchFamily="2" charset="-122"/>
              </a:rPr>
              <a:t>，分别表示</a:t>
            </a:r>
            <a:r>
              <a:rPr lang="zh-CN" altLang="zh-CN" kern="100" dirty="0">
                <a:latin typeface="Times New Roman" panose="02020603050405020304" pitchFamily="18" charset="0"/>
                <a:cs typeface="Times New Roman" panose="02020603050405020304" pitchFamily="18" charset="0"/>
              </a:rPr>
              <a:t>实心圆（默认值）</a:t>
            </a:r>
            <a:r>
              <a:rPr lang="zh-CN" altLang="zh-CN" kern="0" dirty="0">
                <a:cs typeface="宋体" panose="02010600030101010101" pitchFamily="2" charset="-122"/>
              </a:rPr>
              <a:t>、</a:t>
            </a:r>
            <a:r>
              <a:rPr lang="zh-CN" altLang="zh-CN" kern="100" dirty="0">
                <a:latin typeface="Times New Roman" panose="02020603050405020304" pitchFamily="18" charset="0"/>
                <a:cs typeface="Times New Roman" panose="02020603050405020304" pitchFamily="18" charset="0"/>
              </a:rPr>
              <a:t>空心圆、实心方块和没有。</a:t>
            </a:r>
            <a:endParaRPr lang="zh-CN" altLang="zh-CN" kern="100" dirty="0">
              <a:cs typeface="Times New Roman" panose="02020603050405020304" pitchFamily="18" charset="0"/>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2.2.3 </a:t>
            </a:r>
            <a:r>
              <a:rPr lang="zh-CN" altLang="en-US" dirty="0">
                <a:solidFill>
                  <a:srgbClr val="333333"/>
                </a:solidFill>
                <a:latin typeface="微软雅黑" panose="020B0503020204020204" pitchFamily="34" charset="-122"/>
                <a:ea typeface="微软雅黑" panose="020B0503020204020204" pitchFamily="34" charset="-122"/>
              </a:rPr>
              <a:t>列表标签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400" dirty="0">
                <a:latin typeface="华文楷体" pitchFamily="2" charset="-122"/>
                <a:ea typeface="华文楷体" pitchFamily="2" charset="-122"/>
              </a:rPr>
              <a:t>(3)</a:t>
            </a:r>
            <a:r>
              <a:rPr lang="zh-CN" altLang="en-US" sz="2400" dirty="0">
                <a:latin typeface="华文楷体" pitchFamily="2" charset="-122"/>
                <a:ea typeface="华文楷体" pitchFamily="2" charset="-122"/>
              </a:rPr>
              <a:t>有序列表</a:t>
            </a:r>
          </a:p>
          <a:p>
            <a:r>
              <a:rPr lang="zh-CN" altLang="en-US" sz="2400" dirty="0">
                <a:latin typeface="华文楷体" pitchFamily="2" charset="-122"/>
                <a:ea typeface="华文楷体" pitchFamily="2" charset="-122"/>
              </a:rPr>
              <a:t>有序列表也是一列项目，列表项目使用数字进行标记，常常用于文章标题列表排版，或者图片列表排版布局。</a:t>
            </a:r>
          </a:p>
          <a:p>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语法</a:t>
            </a:r>
            <a:r>
              <a:rPr lang="en-US" altLang="zh-CN" sz="2400" dirty="0">
                <a:latin typeface="华文楷体" pitchFamily="2" charset="-122"/>
                <a:ea typeface="华文楷体" pitchFamily="2" charset="-122"/>
              </a:rPr>
              <a:t>】</a:t>
            </a:r>
          </a:p>
          <a:p>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ol</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li</a:t>
            </a:r>
            <a:r>
              <a:rPr lang="en-US" sz="2400" dirty="0">
                <a:latin typeface="华文楷体" pitchFamily="2" charset="-122"/>
                <a:ea typeface="华文楷体" pitchFamily="2" charset="-122"/>
              </a:rPr>
              <a:t>&gt;</a:t>
            </a:r>
            <a:r>
              <a:rPr lang="zh-CN" altLang="en-US" sz="2400" dirty="0">
                <a:latin typeface="华文楷体" pitchFamily="2" charset="-122"/>
                <a:ea typeface="华文楷体" pitchFamily="2" charset="-122"/>
              </a:rPr>
              <a:t>列表项</a:t>
            </a:r>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li</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li</a:t>
            </a:r>
            <a:r>
              <a:rPr lang="en-US" sz="2400" dirty="0">
                <a:latin typeface="华文楷体" pitchFamily="2" charset="-122"/>
                <a:ea typeface="华文楷体" pitchFamily="2" charset="-122"/>
              </a:rPr>
              <a:t>&gt;</a:t>
            </a:r>
            <a:r>
              <a:rPr lang="zh-CN" altLang="en-US" sz="2400" dirty="0">
                <a:latin typeface="华文楷体" pitchFamily="2" charset="-122"/>
                <a:ea typeface="华文楷体" pitchFamily="2" charset="-122"/>
              </a:rPr>
              <a:t>列表项</a:t>
            </a:r>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li</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ol</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r>
              <a:rPr lang="en-US" sz="2400" dirty="0" err="1">
                <a:latin typeface="华文楷体" pitchFamily="2" charset="-122"/>
                <a:ea typeface="华文楷体" pitchFamily="2" charset="-122"/>
              </a:rPr>
              <a:t>ol</a:t>
            </a:r>
            <a:r>
              <a:rPr lang="zh-CN" altLang="en-US" sz="2400" dirty="0">
                <a:latin typeface="华文楷体" pitchFamily="2" charset="-122"/>
                <a:ea typeface="华文楷体" pitchFamily="2" charset="-122"/>
              </a:rPr>
              <a:t>标签下不能直接放内容或其它标签，即使要放都必须放入</a:t>
            </a:r>
            <a:r>
              <a:rPr lang="en-US" sz="2400" dirty="0" err="1">
                <a:latin typeface="华文楷体" pitchFamily="2" charset="-122"/>
                <a:ea typeface="华文楷体" pitchFamily="2" charset="-122"/>
              </a:rPr>
              <a:t>li</a:t>
            </a:r>
            <a:r>
              <a:rPr lang="zh-CN" altLang="en-US" sz="2400" dirty="0">
                <a:latin typeface="华文楷体" pitchFamily="2" charset="-122"/>
                <a:ea typeface="华文楷体" pitchFamily="2" charset="-122"/>
              </a:rPr>
              <a:t>标签内，而</a:t>
            </a:r>
            <a:r>
              <a:rPr lang="en-US" sz="2400" dirty="0" err="1">
                <a:latin typeface="华文楷体" pitchFamily="2" charset="-122"/>
                <a:ea typeface="华文楷体" pitchFamily="2" charset="-122"/>
              </a:rPr>
              <a:t>li</a:t>
            </a:r>
            <a:r>
              <a:rPr lang="zh-CN" altLang="en-US" sz="2400" dirty="0">
                <a:latin typeface="华文楷体" pitchFamily="2" charset="-122"/>
                <a:ea typeface="华文楷体" pitchFamily="2" charset="-122"/>
              </a:rPr>
              <a:t>标签内可以再放</a:t>
            </a:r>
            <a:r>
              <a:rPr lang="en-US" sz="2400" dirty="0" err="1">
                <a:latin typeface="华文楷体" pitchFamily="2" charset="-122"/>
                <a:ea typeface="华文楷体" pitchFamily="2" charset="-122"/>
              </a:rPr>
              <a:t>ul</a:t>
            </a:r>
            <a:r>
              <a:rPr lang="zh-CN" altLang="en-US" sz="2400" dirty="0">
                <a:latin typeface="华文楷体" pitchFamily="2" charset="-122"/>
                <a:ea typeface="华文楷体" pitchFamily="2" charset="-122"/>
              </a:rPr>
              <a:t>或</a:t>
            </a:r>
            <a:r>
              <a:rPr lang="en-US" sz="2400" dirty="0" err="1">
                <a:latin typeface="华文楷体" pitchFamily="2" charset="-122"/>
                <a:ea typeface="华文楷体" pitchFamily="2" charset="-122"/>
              </a:rPr>
              <a:t>ol</a:t>
            </a:r>
            <a:r>
              <a:rPr lang="zh-CN" altLang="en-US" sz="2400" dirty="0">
                <a:latin typeface="华文楷体" pitchFamily="2" charset="-122"/>
                <a:ea typeface="华文楷体" pitchFamily="2" charset="-122"/>
              </a:rPr>
              <a:t>等标签。</a:t>
            </a:r>
            <a:r>
              <a:rPr lang="zh-CN" altLang="en-US" sz="2400" dirty="0">
                <a:solidFill>
                  <a:srgbClr val="FF0000"/>
                </a:solidFill>
                <a:latin typeface="华文楷体" pitchFamily="2" charset="-122"/>
                <a:ea typeface="华文楷体" pitchFamily="2" charset="-122"/>
              </a:rPr>
              <a:t>无序列表和有序列表分别与</a:t>
            </a:r>
            <a:r>
              <a:rPr lang="en-US" sz="2400" dirty="0">
                <a:solidFill>
                  <a:srgbClr val="FF0000"/>
                </a:solidFill>
                <a:latin typeface="华文楷体" pitchFamily="2" charset="-122"/>
                <a:ea typeface="华文楷体" pitchFamily="2" charset="-122"/>
              </a:rPr>
              <a:t>Microsoft Word</a:t>
            </a:r>
            <a:r>
              <a:rPr lang="zh-CN" altLang="en-US" sz="2400" dirty="0">
                <a:solidFill>
                  <a:srgbClr val="FF0000"/>
                </a:solidFill>
                <a:latin typeface="华文楷体" pitchFamily="2" charset="-122"/>
                <a:ea typeface="华文楷体" pitchFamily="2" charset="-122"/>
              </a:rPr>
              <a:t>中项目符号和编号相对对应</a:t>
            </a:r>
            <a:r>
              <a:rPr lang="zh-CN" altLang="en-US" sz="2400" dirty="0">
                <a:latin typeface="华文楷体" pitchFamily="2" charset="-122"/>
                <a:ea typeface="华文楷体" pitchFamily="2" charset="-122"/>
              </a:rPr>
              <a:t>。它们的含义是一样的</a:t>
            </a:r>
            <a:r>
              <a:rPr lang="en-US" sz="2400" dirty="0">
                <a:latin typeface="华文楷体" pitchFamily="2" charset="-122"/>
                <a:ea typeface="华文楷体" pitchFamily="2" charset="-122"/>
              </a:rPr>
              <a:t> </a:t>
            </a:r>
            <a:endParaRPr lang="zh-CN" altLang="en-US" sz="24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2.2.3 </a:t>
            </a:r>
            <a:r>
              <a:rPr lang="zh-CN" altLang="en-US" dirty="0">
                <a:solidFill>
                  <a:srgbClr val="333333"/>
                </a:solidFill>
                <a:latin typeface="微软雅黑" panose="020B0503020204020204" pitchFamily="34" charset="-122"/>
                <a:ea typeface="微软雅黑" panose="020B0503020204020204" pitchFamily="34" charset="-122"/>
              </a:rPr>
              <a:t>列表标签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3134741" cy="3054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000" dirty="0">
                <a:latin typeface="华文楷体" pitchFamily="2" charset="-122"/>
                <a:ea typeface="华文楷体" pitchFamily="2" charset="-122"/>
              </a:rPr>
              <a:t>&lt;</a:t>
            </a:r>
            <a:r>
              <a:rPr lang="en-US" altLang="zh-CN" sz="2000" dirty="0" err="1">
                <a:latin typeface="华文楷体" pitchFamily="2" charset="-122"/>
                <a:ea typeface="华文楷体" pitchFamily="2" charset="-122"/>
              </a:rPr>
              <a:t>ol</a:t>
            </a:r>
            <a:r>
              <a:rPr lang="en-US" altLang="zh-CN" sz="2000" dirty="0">
                <a:latin typeface="华文楷体" pitchFamily="2" charset="-122"/>
                <a:ea typeface="华文楷体" pitchFamily="2" charset="-122"/>
              </a:rPr>
              <a:t>&gt;</a:t>
            </a:r>
          </a:p>
          <a:p>
            <a:r>
              <a:rPr lang="en-US" altLang="zh-CN" sz="2000" dirty="0">
                <a:latin typeface="华文楷体" pitchFamily="2" charset="-122"/>
                <a:ea typeface="华文楷体" pitchFamily="2" charset="-122"/>
              </a:rPr>
              <a:t>     &lt;li&gt;</a:t>
            </a:r>
            <a:r>
              <a:rPr lang="zh-CN" altLang="en-US" sz="2000" dirty="0">
                <a:latin typeface="华文楷体" pitchFamily="2" charset="-122"/>
                <a:ea typeface="华文楷体" pitchFamily="2" charset="-122"/>
              </a:rPr>
              <a:t>党网</a:t>
            </a:r>
            <a:r>
              <a:rPr lang="en-US" altLang="zh-CN" sz="2000" dirty="0">
                <a:latin typeface="华文楷体" pitchFamily="2" charset="-122"/>
                <a:ea typeface="华文楷体" pitchFamily="2" charset="-122"/>
              </a:rPr>
              <a:t>·</a:t>
            </a:r>
            <a:r>
              <a:rPr lang="zh-CN" altLang="en-US" sz="2000" dirty="0">
                <a:latin typeface="华文楷体" pitchFamily="2" charset="-122"/>
                <a:ea typeface="华文楷体" pitchFamily="2" charset="-122"/>
              </a:rPr>
              <a:t>时政</a:t>
            </a:r>
            <a:r>
              <a:rPr lang="en-US" altLang="zh-CN" sz="2000" dirty="0">
                <a:latin typeface="华文楷体" pitchFamily="2" charset="-122"/>
                <a:ea typeface="华文楷体" pitchFamily="2" charset="-122"/>
              </a:rPr>
              <a:t>&lt;/li&gt;</a:t>
            </a:r>
          </a:p>
          <a:p>
            <a:r>
              <a:rPr lang="en-US" altLang="zh-CN" sz="2000" dirty="0">
                <a:latin typeface="华文楷体" pitchFamily="2" charset="-122"/>
                <a:ea typeface="华文楷体" pitchFamily="2" charset="-122"/>
              </a:rPr>
              <a:t>   &lt;li&gt;</a:t>
            </a:r>
            <a:r>
              <a:rPr lang="zh-CN" altLang="en-US" sz="2000" dirty="0">
                <a:latin typeface="华文楷体" pitchFamily="2" charset="-122"/>
                <a:ea typeface="华文楷体" pitchFamily="2" charset="-122"/>
              </a:rPr>
              <a:t>人事</a:t>
            </a:r>
            <a:r>
              <a:rPr lang="en-US" altLang="zh-CN" sz="2000" dirty="0">
                <a:latin typeface="华文楷体" pitchFamily="2" charset="-122"/>
                <a:ea typeface="华文楷体" pitchFamily="2" charset="-122"/>
              </a:rPr>
              <a:t>&lt;/li&gt;</a:t>
            </a:r>
          </a:p>
          <a:p>
            <a:r>
              <a:rPr lang="en-US" altLang="zh-CN" sz="2000" dirty="0">
                <a:latin typeface="华文楷体" pitchFamily="2" charset="-122"/>
                <a:ea typeface="华文楷体" pitchFamily="2" charset="-122"/>
              </a:rPr>
              <a:t>   &lt;li&gt;</a:t>
            </a:r>
            <a:r>
              <a:rPr lang="zh-CN" altLang="en-US" sz="2000" dirty="0">
                <a:latin typeface="华文楷体" pitchFamily="2" charset="-122"/>
                <a:ea typeface="华文楷体" pitchFamily="2" charset="-122"/>
              </a:rPr>
              <a:t>反腐</a:t>
            </a:r>
            <a:r>
              <a:rPr lang="en-US" altLang="zh-CN" sz="2000" dirty="0">
                <a:latin typeface="华文楷体" pitchFamily="2" charset="-122"/>
                <a:ea typeface="华文楷体" pitchFamily="2" charset="-122"/>
              </a:rPr>
              <a:t>&lt;/li&gt;</a:t>
            </a:r>
          </a:p>
          <a:p>
            <a:r>
              <a:rPr lang="en-US" altLang="zh-CN" sz="2000" dirty="0">
                <a:latin typeface="华文楷体" pitchFamily="2" charset="-122"/>
                <a:ea typeface="华文楷体" pitchFamily="2" charset="-122"/>
              </a:rPr>
              <a:t>   &lt;li&gt;</a:t>
            </a:r>
            <a:r>
              <a:rPr lang="zh-CN" altLang="en-US" sz="2000" dirty="0">
                <a:latin typeface="华文楷体" pitchFamily="2" charset="-122"/>
                <a:ea typeface="华文楷体" pitchFamily="2" charset="-122"/>
              </a:rPr>
              <a:t>理论</a:t>
            </a:r>
            <a:r>
              <a:rPr lang="en-US" altLang="zh-CN" sz="2000" dirty="0">
                <a:latin typeface="华文楷体" pitchFamily="2" charset="-122"/>
                <a:ea typeface="华文楷体" pitchFamily="2" charset="-122"/>
              </a:rPr>
              <a:t>&lt;/li&gt;</a:t>
            </a:r>
          </a:p>
          <a:p>
            <a:r>
              <a:rPr lang="en-US" altLang="zh-CN" sz="2000" dirty="0">
                <a:latin typeface="华文楷体" pitchFamily="2" charset="-122"/>
                <a:ea typeface="华文楷体" pitchFamily="2" charset="-122"/>
              </a:rPr>
              <a:t>   &lt;li&gt;</a:t>
            </a:r>
            <a:r>
              <a:rPr lang="zh-CN" altLang="en-US" sz="2000" dirty="0">
                <a:latin typeface="华文楷体" pitchFamily="2" charset="-122"/>
                <a:ea typeface="华文楷体" pitchFamily="2" charset="-122"/>
              </a:rPr>
              <a:t>党史</a:t>
            </a:r>
            <a:r>
              <a:rPr lang="en-US" altLang="zh-CN" sz="2000" dirty="0">
                <a:latin typeface="华文楷体" pitchFamily="2" charset="-122"/>
                <a:ea typeface="华文楷体" pitchFamily="2" charset="-122"/>
              </a:rPr>
              <a:t>&lt;/li&gt;</a:t>
            </a:r>
          </a:p>
          <a:p>
            <a:r>
              <a:rPr lang="en-US" altLang="zh-CN" sz="2000" dirty="0">
                <a:latin typeface="华文楷体" pitchFamily="2" charset="-122"/>
                <a:ea typeface="华文楷体" pitchFamily="2" charset="-122"/>
              </a:rPr>
              <a:t>   &lt;li&gt;</a:t>
            </a:r>
            <a:r>
              <a:rPr lang="zh-CN" altLang="en-US" sz="2000" dirty="0">
                <a:latin typeface="华文楷体" pitchFamily="2" charset="-122"/>
                <a:ea typeface="华文楷体" pitchFamily="2" charset="-122"/>
              </a:rPr>
              <a:t>党建</a:t>
            </a:r>
            <a:r>
              <a:rPr lang="en-US" altLang="zh-CN" sz="2000" dirty="0">
                <a:latin typeface="华文楷体" pitchFamily="2" charset="-122"/>
                <a:ea typeface="华文楷体" pitchFamily="2" charset="-122"/>
              </a:rPr>
              <a:t>&lt;/li&gt;</a:t>
            </a:r>
          </a:p>
          <a:p>
            <a:r>
              <a:rPr lang="en-US" altLang="zh-CN" sz="2000" dirty="0">
                <a:latin typeface="华文楷体" pitchFamily="2" charset="-122"/>
                <a:ea typeface="华文楷体" pitchFamily="2" charset="-122"/>
              </a:rPr>
              <a:t>&lt;/</a:t>
            </a:r>
            <a:r>
              <a:rPr lang="en-US" altLang="zh-CN" sz="2000" dirty="0" err="1">
                <a:latin typeface="华文楷体" pitchFamily="2" charset="-122"/>
                <a:ea typeface="华文楷体" pitchFamily="2" charset="-122"/>
              </a:rPr>
              <a:t>ol</a:t>
            </a:r>
            <a:r>
              <a:rPr lang="en-US" altLang="zh-CN" sz="2000" dirty="0">
                <a:latin typeface="华文楷体" pitchFamily="2" charset="-122"/>
                <a:ea typeface="华文楷体" pitchFamily="2" charset="-122"/>
              </a:rPr>
              <a:t>&gt;</a:t>
            </a:r>
          </a:p>
          <a:p>
            <a:endParaRPr lang="zh-CN" altLang="en-US"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8" name="图片 7"/>
          <p:cNvPicPr/>
          <p:nvPr/>
        </p:nvPicPr>
        <p:blipFill rotWithShape="1">
          <a:blip r:embed="rId3"/>
          <a:srcRect t="34538"/>
          <a:stretch/>
        </p:blipFill>
        <p:spPr bwMode="auto">
          <a:xfrm>
            <a:off x="5934456" y="1053758"/>
            <a:ext cx="2715768" cy="1805164"/>
          </a:xfrm>
          <a:prstGeom prst="rect">
            <a:avLst/>
          </a:prstGeom>
          <a:noFill/>
          <a:ln>
            <a:noFill/>
          </a:ln>
          <a:extLst>
            <a:ext uri="{53640926-AAD7-44D8-BBD7-CCE9431645EC}">
              <a14:shadowObscured xmlns:a14="http://schemas.microsoft.com/office/drawing/2010/main"/>
            </a:ext>
          </a:extLst>
        </p:spPr>
      </p:pic>
      <p:sp>
        <p:nvSpPr>
          <p:cNvPr id="5" name="矩形 4"/>
          <p:cNvSpPr/>
          <p:nvPr/>
        </p:nvSpPr>
        <p:spPr>
          <a:xfrm>
            <a:off x="3843528" y="5640760"/>
            <a:ext cx="6096000" cy="646331"/>
          </a:xfrm>
          <a:prstGeom prst="rect">
            <a:avLst/>
          </a:prstGeom>
        </p:spPr>
        <p:txBody>
          <a:bodyPr>
            <a:spAutoFit/>
          </a:bodyPr>
          <a:lstStyle/>
          <a:p>
            <a:pPr algn="just">
              <a:spcAft>
                <a:spcPts val="0"/>
              </a:spcAft>
            </a:pPr>
            <a:r>
              <a:rPr lang="zh-CN" altLang="zh-CN" kern="0" dirty="0">
                <a:cs typeface="宋体" panose="02010600030101010101" pitchFamily="2" charset="-122"/>
              </a:rPr>
              <a:t>其中</a:t>
            </a:r>
            <a:r>
              <a:rPr lang="en-US" altLang="zh-CN" kern="0" dirty="0">
                <a:solidFill>
                  <a:srgbClr val="FF0000"/>
                </a:solidFill>
                <a:latin typeface="Times New Roman" panose="02020603050405020304" pitchFamily="18" charset="0"/>
                <a:cs typeface="Times New Roman" panose="02020603050405020304" pitchFamily="18" charset="0"/>
              </a:rPr>
              <a:t>type</a:t>
            </a:r>
            <a:r>
              <a:rPr lang="zh-CN" altLang="zh-CN" kern="0" dirty="0">
                <a:cs typeface="宋体" panose="02010600030101010101" pitchFamily="2" charset="-122"/>
              </a:rPr>
              <a:t>取值为</a:t>
            </a:r>
            <a:r>
              <a:rPr lang="en-US" altLang="zh-CN" kern="0" dirty="0">
                <a:cs typeface="宋体" panose="02010600030101010101" pitchFamily="2" charset="-122"/>
              </a:rPr>
              <a:t>A</a:t>
            </a:r>
            <a:r>
              <a:rPr lang="zh-CN" altLang="zh-CN" kern="0" dirty="0">
                <a:cs typeface="宋体" panose="02010600030101010101" pitchFamily="2" charset="-122"/>
              </a:rPr>
              <a:t>，</a:t>
            </a:r>
            <a:r>
              <a:rPr lang="en-US" altLang="zh-CN" kern="0" dirty="0" err="1">
                <a:cs typeface="宋体" panose="02010600030101010101" pitchFamily="2" charset="-122"/>
              </a:rPr>
              <a:t>a,I</a:t>
            </a:r>
            <a:r>
              <a:rPr lang="zh-CN" altLang="zh-CN" kern="0" dirty="0">
                <a:cs typeface="宋体" panose="02010600030101010101" pitchFamily="2" charset="-122"/>
              </a:rPr>
              <a:t>和</a:t>
            </a:r>
            <a:r>
              <a:rPr lang="en-US" altLang="zh-CN" kern="0" dirty="0" err="1">
                <a:cs typeface="宋体" panose="02010600030101010101" pitchFamily="2" charset="-122"/>
              </a:rPr>
              <a:t>i</a:t>
            </a:r>
            <a:r>
              <a:rPr lang="zh-CN" altLang="zh-CN" kern="0" dirty="0">
                <a:cs typeface="宋体" panose="02010600030101010101" pitchFamily="2" charset="-122"/>
              </a:rPr>
              <a:t>，分别表示大写字母、小写字母、大写罗马数字、小写罗马数字。</a:t>
            </a:r>
            <a:endParaRPr lang="zh-CN" altLang="zh-CN" kern="100" dirty="0">
              <a:cs typeface="Times New Roman" panose="02020603050405020304" pitchFamily="18" charset="0"/>
            </a:endParaRPr>
          </a:p>
        </p:txBody>
      </p:sp>
      <p:sp>
        <p:nvSpPr>
          <p:cNvPr id="7" name="矩形 6"/>
          <p:cNvSpPr/>
          <p:nvPr/>
        </p:nvSpPr>
        <p:spPr>
          <a:xfrm>
            <a:off x="1602137" y="3811256"/>
            <a:ext cx="6096000" cy="1631216"/>
          </a:xfrm>
          <a:prstGeom prst="rect">
            <a:avLst/>
          </a:prstGeom>
        </p:spPr>
        <p:txBody>
          <a:bodyPr>
            <a:spAutoFit/>
          </a:bodyPr>
          <a:lstStyle/>
          <a:p>
            <a:pPr>
              <a:lnSpc>
                <a:spcPts val="2025"/>
              </a:lnSpc>
              <a:spcAft>
                <a:spcPts val="0"/>
              </a:spcAft>
            </a:pP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ol</a:t>
            </a: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FF0000"/>
                </a:solidFill>
                <a:latin typeface="Times New Roman" panose="02020603050405020304" pitchFamily="18" charset="0"/>
                <a:cs typeface="Times New Roman" panose="02020603050405020304" pitchFamily="18" charset="0"/>
              </a:rPr>
              <a:t>type</a:t>
            </a:r>
            <a:r>
              <a:rPr lang="en-US" altLang="zh-CN" kern="0" dirty="0">
                <a:solidFill>
                  <a:srgbClr val="000000"/>
                </a:solidFill>
                <a:latin typeface="Times New Roman" panose="02020603050405020304" pitchFamily="18" charset="0"/>
                <a:cs typeface="Times New Roman" panose="02020603050405020304" pitchFamily="18" charset="0"/>
              </a:rPr>
              <a:t>=</a:t>
            </a:r>
            <a:r>
              <a:rPr lang="en-US" altLang="zh-CN" kern="0" dirty="0">
                <a:solidFill>
                  <a:srgbClr val="0000FF"/>
                </a:solidFill>
                <a:latin typeface="Times New Roman" panose="02020603050405020304" pitchFamily="18" charset="0"/>
                <a:cs typeface="Times New Roman" panose="02020603050405020304" pitchFamily="18" charset="0"/>
              </a:rPr>
              <a:t>"A"</a:t>
            </a:r>
            <a:r>
              <a:rPr lang="en-US" altLang="zh-CN" kern="0" dirty="0">
                <a:solidFill>
                  <a:srgbClr val="800000"/>
                </a:solidFill>
                <a:latin typeface="Times New Roman" panose="02020603050405020304" pitchFamily="18" charset="0"/>
                <a:cs typeface="Times New Roman" panose="02020603050405020304" pitchFamily="18" charset="0"/>
              </a:rPr>
              <a:t>&gt;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&lt;li&gt;</a:t>
            </a:r>
            <a:r>
              <a:rPr lang="en-US" altLang="zh-CN" kern="0" dirty="0">
                <a:solidFill>
                  <a:srgbClr val="000000"/>
                </a:solidFill>
                <a:latin typeface="Times New Roman" panose="02020603050405020304" pitchFamily="18" charset="0"/>
                <a:cs typeface="Times New Roman" panose="02020603050405020304" pitchFamily="18" charset="0"/>
              </a:rPr>
              <a:t> </a:t>
            </a:r>
            <a:r>
              <a:rPr lang="zh-CN" altLang="zh-CN" kern="0" dirty="0">
                <a:solidFill>
                  <a:srgbClr val="000000"/>
                </a:solidFill>
                <a:latin typeface="Times New Roman" panose="02020603050405020304" pitchFamily="18" charset="0"/>
                <a:cs typeface="Times New Roman" panose="02020603050405020304" pitchFamily="18" charset="0"/>
              </a:rPr>
              <a:t>学习理论</a:t>
            </a:r>
            <a:r>
              <a:rPr lang="en-US" altLang="zh-CN" kern="0" dirty="0">
                <a:solidFill>
                  <a:srgbClr val="800000"/>
                </a:solidFill>
                <a:latin typeface="Times New Roman" panose="02020603050405020304" pitchFamily="18" charset="0"/>
                <a:cs typeface="Times New Roman" panose="02020603050405020304" pitchFamily="18" charset="0"/>
              </a:rPr>
              <a:t>&lt;/li&gt;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&lt;li&gt;</a:t>
            </a:r>
            <a:r>
              <a:rPr lang="en-US" altLang="zh-CN" kern="0" dirty="0">
                <a:solidFill>
                  <a:srgbClr val="000000"/>
                </a:solidFill>
                <a:latin typeface="Times New Roman" panose="02020603050405020304" pitchFamily="18" charset="0"/>
                <a:cs typeface="Times New Roman" panose="02020603050405020304" pitchFamily="18" charset="0"/>
              </a:rPr>
              <a:t> </a:t>
            </a:r>
            <a:r>
              <a:rPr lang="zh-CN" altLang="zh-CN" kern="0" dirty="0">
                <a:solidFill>
                  <a:srgbClr val="000000"/>
                </a:solidFill>
                <a:latin typeface="Times New Roman" panose="02020603050405020304" pitchFamily="18" charset="0"/>
                <a:cs typeface="Times New Roman" panose="02020603050405020304" pitchFamily="18" charset="0"/>
              </a:rPr>
              <a:t>红色中国</a:t>
            </a:r>
            <a:r>
              <a:rPr lang="en-US" altLang="zh-CN" kern="0" dirty="0">
                <a:solidFill>
                  <a:srgbClr val="800000"/>
                </a:solidFill>
                <a:latin typeface="Times New Roman" panose="02020603050405020304" pitchFamily="18" charset="0"/>
                <a:cs typeface="Times New Roman" panose="02020603050405020304" pitchFamily="18" charset="0"/>
              </a:rPr>
              <a:t>&lt;/li&gt;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&lt;li&gt;</a:t>
            </a:r>
            <a:r>
              <a:rPr lang="en-US" altLang="zh-CN" kern="0" dirty="0">
                <a:solidFill>
                  <a:srgbClr val="000000"/>
                </a:solidFill>
                <a:latin typeface="Times New Roman" panose="02020603050405020304" pitchFamily="18" charset="0"/>
                <a:cs typeface="Times New Roman" panose="02020603050405020304" pitchFamily="18" charset="0"/>
              </a:rPr>
              <a:t> </a:t>
            </a:r>
            <a:r>
              <a:rPr lang="zh-CN" altLang="zh-CN" kern="0" dirty="0">
                <a:solidFill>
                  <a:srgbClr val="000000"/>
                </a:solidFill>
                <a:latin typeface="Times New Roman" panose="02020603050405020304" pitchFamily="18" charset="0"/>
                <a:cs typeface="Times New Roman" panose="02020603050405020304" pitchFamily="18" charset="0"/>
              </a:rPr>
              <a:t>学习科学</a:t>
            </a:r>
            <a:r>
              <a:rPr lang="en-US" altLang="zh-CN" kern="0" dirty="0">
                <a:solidFill>
                  <a:srgbClr val="800000"/>
                </a:solidFill>
                <a:latin typeface="Times New Roman" panose="02020603050405020304" pitchFamily="18" charset="0"/>
                <a:cs typeface="Times New Roman" panose="02020603050405020304" pitchFamily="18" charset="0"/>
              </a:rPr>
              <a:t>&lt;/li&gt;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&lt;li&gt;</a:t>
            </a:r>
            <a:r>
              <a:rPr lang="en-US" altLang="zh-CN" kern="0" dirty="0">
                <a:solidFill>
                  <a:srgbClr val="000000"/>
                </a:solidFill>
                <a:latin typeface="Times New Roman" panose="02020603050405020304" pitchFamily="18" charset="0"/>
                <a:cs typeface="Times New Roman" panose="02020603050405020304" pitchFamily="18" charset="0"/>
              </a:rPr>
              <a:t> </a:t>
            </a:r>
            <a:r>
              <a:rPr lang="zh-CN" altLang="zh-CN" kern="0" dirty="0">
                <a:solidFill>
                  <a:srgbClr val="000000"/>
                </a:solidFill>
                <a:latin typeface="Times New Roman" panose="02020603050405020304" pitchFamily="18" charset="0"/>
                <a:cs typeface="Times New Roman" panose="02020603050405020304" pitchFamily="18" charset="0"/>
              </a:rPr>
              <a:t>环球视野</a:t>
            </a:r>
            <a:r>
              <a:rPr lang="en-US" altLang="zh-CN" kern="0" dirty="0">
                <a:solidFill>
                  <a:srgbClr val="800000"/>
                </a:solidFill>
                <a:latin typeface="Times New Roman" panose="02020603050405020304" pitchFamily="18" charset="0"/>
                <a:cs typeface="Times New Roman" panose="02020603050405020304" pitchFamily="18" charset="0"/>
              </a:rPr>
              <a:t>&lt;/li&gt;</a:t>
            </a:r>
            <a:endParaRPr lang="zh-CN" altLang="zh-CN" kern="100" dirty="0">
              <a:cs typeface="Times New Roman" panose="02020603050405020304" pitchFamily="18" charset="0"/>
            </a:endParaRPr>
          </a:p>
          <a:p>
            <a:pPr>
              <a:lnSpc>
                <a:spcPts val="2025"/>
              </a:lnSpc>
              <a:spcAft>
                <a:spcPts val="0"/>
              </a:spcAft>
            </a:pPr>
            <a:r>
              <a:rPr lang="en-US" altLang="zh-CN" kern="0" dirty="0">
                <a:solidFill>
                  <a:srgbClr val="000000"/>
                </a:solidFill>
                <a:latin typeface="Times New Roman" panose="02020603050405020304" pitchFamily="18" charset="0"/>
                <a:cs typeface="Times New Roman" panose="02020603050405020304" pitchFamily="18" charset="0"/>
              </a:rPr>
              <a:t>             </a:t>
            </a:r>
            <a:r>
              <a:rPr lang="en-US" altLang="zh-CN" kern="0" dirty="0">
                <a:solidFill>
                  <a:srgbClr val="800000"/>
                </a:solidFill>
                <a:latin typeface="Times New Roman" panose="02020603050405020304" pitchFamily="18" charset="0"/>
                <a:cs typeface="Times New Roman" panose="02020603050405020304" pitchFamily="18" charset="0"/>
              </a:rPr>
              <a:t>&lt;/</a:t>
            </a:r>
            <a:r>
              <a:rPr lang="en-US" altLang="zh-CN" kern="0" dirty="0" err="1">
                <a:solidFill>
                  <a:srgbClr val="800000"/>
                </a:solidFill>
                <a:latin typeface="Times New Roman" panose="02020603050405020304" pitchFamily="18" charset="0"/>
                <a:cs typeface="Times New Roman" panose="02020603050405020304" pitchFamily="18" charset="0"/>
              </a:rPr>
              <a:t>ol</a:t>
            </a:r>
            <a:r>
              <a:rPr lang="en-US" altLang="zh-CN" kern="0" dirty="0">
                <a:solidFill>
                  <a:srgbClr val="800000"/>
                </a:solidFill>
                <a:latin typeface="Times New Roman" panose="02020603050405020304" pitchFamily="18" charset="0"/>
                <a:cs typeface="Times New Roman" panose="02020603050405020304" pitchFamily="18" charset="0"/>
              </a:rPr>
              <a:t>&gt;</a:t>
            </a:r>
            <a:r>
              <a:rPr lang="en-US" altLang="zh-CN" kern="0" dirty="0">
                <a:solidFill>
                  <a:srgbClr val="000000"/>
                </a:solidFill>
                <a:latin typeface="Times New Roman" panose="02020603050405020304" pitchFamily="18" charset="0"/>
                <a:cs typeface="Times New Roman" panose="02020603050405020304" pitchFamily="18" charset="0"/>
              </a:rPr>
              <a:t> </a:t>
            </a:r>
            <a:endParaRPr lang="zh-CN" altLang="zh-CN" kern="100" dirty="0">
              <a:cs typeface="Times New Roman" panose="02020603050405020304" pitchFamily="18" charset="0"/>
            </a:endParaRPr>
          </a:p>
        </p:txBody>
      </p:sp>
      <p:pic>
        <p:nvPicPr>
          <p:cNvPr id="9" name="图片 8"/>
          <p:cNvPicPr>
            <a:picLocks noChangeAspect="1"/>
          </p:cNvPicPr>
          <p:nvPr/>
        </p:nvPicPr>
        <p:blipFill>
          <a:blip r:embed="rId4"/>
          <a:stretch>
            <a:fillRect/>
          </a:stretch>
        </p:blipFill>
        <p:spPr>
          <a:xfrm>
            <a:off x="6123285" y="3977640"/>
            <a:ext cx="1574852" cy="1097316"/>
          </a:xfrm>
          <a:prstGeom prst="rect">
            <a:avLst/>
          </a:prstGeom>
        </p:spPr>
      </p:pic>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2.2.4 </a:t>
            </a:r>
            <a:r>
              <a:rPr lang="zh-CN" altLang="en-US" dirty="0">
                <a:solidFill>
                  <a:srgbClr val="333333"/>
                </a:solidFill>
                <a:latin typeface="微软雅黑" panose="020B0503020204020204" pitchFamily="34" charset="-122"/>
                <a:ea typeface="微软雅黑" panose="020B0503020204020204" pitchFamily="34" charset="-122"/>
              </a:rPr>
              <a:t>表格标签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000" dirty="0">
                <a:latin typeface="华文楷体" pitchFamily="2" charset="-122"/>
                <a:ea typeface="华文楷体" pitchFamily="2" charset="-122"/>
              </a:rPr>
              <a:t>制作网页时，需要设计页面的版式或设计页面布局，以便阅读网页和保持页面美观。综合考虑安排的页面信息包括：导航、文字、图像、动画等。网页制作者可以将任何网页元素放进</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的表格单元格中，定义表格常常会用到如表</a:t>
            </a:r>
            <a:r>
              <a:rPr lang="en-US" sz="2000" dirty="0">
                <a:latin typeface="华文楷体" pitchFamily="2" charset="-122"/>
                <a:ea typeface="华文楷体" pitchFamily="2" charset="-122"/>
              </a:rPr>
              <a:t>2-4</a:t>
            </a:r>
            <a:r>
              <a:rPr lang="zh-CN" altLang="en-US" sz="2000" dirty="0">
                <a:latin typeface="华文楷体" pitchFamily="2" charset="-122"/>
                <a:ea typeface="华文楷体" pitchFamily="2" charset="-122"/>
              </a:rPr>
              <a:t>所示的标记。</a:t>
            </a:r>
          </a:p>
          <a:p>
            <a:endParaRPr lang="zh-CN" altLang="en-US"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aphicFrame>
        <p:nvGraphicFramePr>
          <p:cNvPr id="8" name="表格 7"/>
          <p:cNvGraphicFramePr>
            <a:graphicFrameLocks noGrp="1"/>
          </p:cNvGraphicFramePr>
          <p:nvPr/>
        </p:nvGraphicFramePr>
        <p:xfrm>
          <a:off x="2554515" y="3266924"/>
          <a:ext cx="8128000" cy="18542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gridCol w="2032000">
                  <a:extLst>
                    <a:ext uri="{9D8B030D-6E8A-4147-A177-3AD203B41FA5}">
                      <a16:colId xmlns:a16="http://schemas.microsoft.com/office/drawing/2014/main" val="20003"/>
                    </a:ext>
                  </a:extLst>
                </a:gridCol>
              </a:tblGrid>
              <a:tr h="370840">
                <a:tc>
                  <a:txBody>
                    <a:bodyPr/>
                    <a:lstStyle/>
                    <a:p>
                      <a:pPr algn="ctr"/>
                      <a:r>
                        <a:rPr lang="zh-CN" altLang="en-US" sz="1800" b="1" kern="1200" dirty="0">
                          <a:solidFill>
                            <a:schemeClr val="lt1"/>
                          </a:solidFill>
                          <a:latin typeface="+mn-lt"/>
                          <a:ea typeface="+mn-ea"/>
                          <a:cs typeface="+mn-cs"/>
                        </a:rPr>
                        <a:t>标签</a:t>
                      </a:r>
                      <a:endParaRPr lang="zh-CN" altLang="en-US" dirty="0"/>
                    </a:p>
                  </a:txBody>
                  <a:tcPr/>
                </a:tc>
                <a:tc>
                  <a:txBody>
                    <a:bodyPr/>
                    <a:lstStyle/>
                    <a:p>
                      <a:pPr algn="ctr"/>
                      <a:r>
                        <a:rPr lang="zh-CN" altLang="en-US" sz="1800" b="1" kern="1200" dirty="0">
                          <a:solidFill>
                            <a:schemeClr val="lt1"/>
                          </a:solidFill>
                          <a:latin typeface="+mn-lt"/>
                          <a:ea typeface="+mn-ea"/>
                          <a:cs typeface="+mn-cs"/>
                        </a:rPr>
                        <a:t>说明</a:t>
                      </a:r>
                      <a:endParaRPr lang="zh-CN" altLang="en-US" dirty="0"/>
                    </a:p>
                  </a:txBody>
                  <a:tcPr/>
                </a:tc>
                <a:tc>
                  <a:txBody>
                    <a:bodyPr/>
                    <a:lstStyle/>
                    <a:p>
                      <a:pPr algn="ctr"/>
                      <a:r>
                        <a:rPr lang="zh-CN" altLang="en-US" sz="1800" b="1" kern="1200" dirty="0">
                          <a:solidFill>
                            <a:schemeClr val="lt1"/>
                          </a:solidFill>
                          <a:latin typeface="+mn-lt"/>
                          <a:ea typeface="+mn-ea"/>
                          <a:cs typeface="+mn-cs"/>
                        </a:rPr>
                        <a:t>标签</a:t>
                      </a:r>
                      <a:endParaRPr lang="zh-CN" altLang="en-US" dirty="0"/>
                    </a:p>
                  </a:txBody>
                  <a:tcPr/>
                </a:tc>
                <a:tc>
                  <a:txBody>
                    <a:bodyPr/>
                    <a:lstStyle/>
                    <a:p>
                      <a:pPr algn="ctr"/>
                      <a:r>
                        <a:rPr lang="zh-CN" altLang="en-US" sz="1800" b="1" kern="1200" dirty="0">
                          <a:solidFill>
                            <a:schemeClr val="lt1"/>
                          </a:solidFill>
                          <a:latin typeface="+mn-lt"/>
                          <a:ea typeface="+mn-ea"/>
                          <a:cs typeface="+mn-cs"/>
                        </a:rPr>
                        <a:t>说明</a:t>
                      </a:r>
                      <a:endParaRPr lang="zh-CN" altLang="en-US" dirty="0"/>
                    </a:p>
                  </a:txBody>
                  <a:tcPr/>
                </a:tc>
                <a:extLst>
                  <a:ext uri="{0D108BD9-81ED-4DB2-BD59-A6C34878D82A}">
                    <a16:rowId xmlns:a16="http://schemas.microsoft.com/office/drawing/2014/main" val="10000"/>
                  </a:ext>
                </a:extLst>
              </a:tr>
              <a:tr h="370840">
                <a:tc>
                  <a:txBody>
                    <a:bodyPr/>
                    <a:lstStyle/>
                    <a:p>
                      <a:pPr algn="ctr"/>
                      <a:r>
                        <a:rPr lang="en-US" sz="1800" kern="1200" dirty="0">
                          <a:solidFill>
                            <a:schemeClr val="dk1"/>
                          </a:solidFill>
                          <a:latin typeface="+mn-lt"/>
                          <a:ea typeface="+mn-ea"/>
                          <a:cs typeface="+mn-cs"/>
                        </a:rPr>
                        <a:t>&lt;table&gt;</a:t>
                      </a:r>
                      <a:endParaRPr lang="zh-CN" altLang="en-US" dirty="0"/>
                    </a:p>
                  </a:txBody>
                  <a:tcPr/>
                </a:tc>
                <a:tc>
                  <a:txBody>
                    <a:bodyPr/>
                    <a:lstStyle/>
                    <a:p>
                      <a:pPr algn="ctr"/>
                      <a:r>
                        <a:rPr lang="zh-CN" altLang="en-US" sz="1800" kern="1200" dirty="0">
                          <a:solidFill>
                            <a:schemeClr val="dk1"/>
                          </a:solidFill>
                          <a:latin typeface="+mn-lt"/>
                          <a:ea typeface="+mn-ea"/>
                          <a:cs typeface="+mn-cs"/>
                        </a:rPr>
                        <a:t>表格标记</a:t>
                      </a:r>
                      <a:endParaRPr lang="zh-CN" altLang="en-US" dirty="0"/>
                    </a:p>
                  </a:txBody>
                  <a:tcPr/>
                </a:tc>
                <a:tc>
                  <a:txBody>
                    <a:bodyPr/>
                    <a:lstStyle/>
                    <a:p>
                      <a:pPr algn="ctr"/>
                      <a:r>
                        <a:rPr lang="en-US" sz="1800" kern="1200" dirty="0">
                          <a:solidFill>
                            <a:schemeClr val="dk1"/>
                          </a:solidFill>
                          <a:latin typeface="+mn-lt"/>
                          <a:ea typeface="+mn-ea"/>
                          <a:cs typeface="+mn-cs"/>
                        </a:rPr>
                        <a:t>&lt;caption&gt;</a:t>
                      </a:r>
                      <a:endParaRPr lang="zh-CN" altLang="en-US" dirty="0"/>
                    </a:p>
                  </a:txBody>
                  <a:tcPr/>
                </a:tc>
                <a:tc>
                  <a:txBody>
                    <a:bodyPr/>
                    <a:lstStyle/>
                    <a:p>
                      <a:pPr algn="ctr"/>
                      <a:r>
                        <a:rPr lang="zh-CN" altLang="en-US" sz="1800" kern="1200" dirty="0">
                          <a:solidFill>
                            <a:schemeClr val="dk1"/>
                          </a:solidFill>
                          <a:latin typeface="+mn-lt"/>
                          <a:ea typeface="+mn-ea"/>
                          <a:cs typeface="+mn-cs"/>
                        </a:rPr>
                        <a:t>表格标题</a:t>
                      </a:r>
                      <a:endParaRPr lang="zh-CN" altLang="en-US" dirty="0"/>
                    </a:p>
                  </a:txBody>
                  <a:tcPr/>
                </a:tc>
                <a:extLst>
                  <a:ext uri="{0D108BD9-81ED-4DB2-BD59-A6C34878D82A}">
                    <a16:rowId xmlns:a16="http://schemas.microsoft.com/office/drawing/2014/main" val="10001"/>
                  </a:ext>
                </a:extLst>
              </a:tr>
              <a:tr h="370840">
                <a:tc>
                  <a:txBody>
                    <a:bodyPr/>
                    <a:lstStyle/>
                    <a:p>
                      <a:pPr algn="ctr"/>
                      <a:r>
                        <a:rPr lang="en-US" sz="1800" kern="1200" dirty="0">
                          <a:solidFill>
                            <a:schemeClr val="dk1"/>
                          </a:solidFill>
                          <a:latin typeface="+mn-lt"/>
                          <a:ea typeface="+mn-ea"/>
                          <a:cs typeface="+mn-cs"/>
                        </a:rPr>
                        <a:t>&lt;</a:t>
                      </a:r>
                      <a:r>
                        <a:rPr lang="en-US" sz="1800" kern="1200" dirty="0" err="1">
                          <a:solidFill>
                            <a:schemeClr val="dk1"/>
                          </a:solidFill>
                          <a:latin typeface="+mn-lt"/>
                          <a:ea typeface="+mn-ea"/>
                          <a:cs typeface="+mn-cs"/>
                        </a:rPr>
                        <a:t>tr</a:t>
                      </a:r>
                      <a:r>
                        <a:rPr lang="en-US" sz="1800" kern="1200" dirty="0">
                          <a:solidFill>
                            <a:schemeClr val="dk1"/>
                          </a:solidFill>
                          <a:latin typeface="+mn-lt"/>
                          <a:ea typeface="+mn-ea"/>
                          <a:cs typeface="+mn-cs"/>
                        </a:rPr>
                        <a:t>&gt;</a:t>
                      </a:r>
                      <a:endParaRPr lang="zh-CN" altLang="en-US" dirty="0"/>
                    </a:p>
                  </a:txBody>
                  <a:tcPr/>
                </a:tc>
                <a:tc>
                  <a:txBody>
                    <a:bodyPr/>
                    <a:lstStyle/>
                    <a:p>
                      <a:pPr algn="ctr"/>
                      <a:r>
                        <a:rPr lang="zh-CN" altLang="en-US" sz="1800" kern="1200" dirty="0">
                          <a:solidFill>
                            <a:schemeClr val="dk1"/>
                          </a:solidFill>
                          <a:latin typeface="+mn-lt"/>
                          <a:ea typeface="+mn-ea"/>
                          <a:cs typeface="+mn-cs"/>
                        </a:rPr>
                        <a:t>行标记</a:t>
                      </a:r>
                      <a:endParaRPr lang="zh-CN" altLang="en-US" dirty="0"/>
                    </a:p>
                  </a:txBody>
                  <a:tcPr/>
                </a:tc>
                <a:tc>
                  <a:txBody>
                    <a:bodyPr/>
                    <a:lstStyle/>
                    <a:p>
                      <a:pPr algn="ctr"/>
                      <a:r>
                        <a:rPr lang="en-US" sz="1800" kern="1200" dirty="0">
                          <a:solidFill>
                            <a:schemeClr val="dk1"/>
                          </a:solidFill>
                          <a:latin typeface="+mn-lt"/>
                          <a:ea typeface="+mn-ea"/>
                          <a:cs typeface="+mn-cs"/>
                        </a:rPr>
                        <a:t>&lt;</a:t>
                      </a:r>
                      <a:r>
                        <a:rPr lang="en-US" sz="1800" kern="1200" dirty="0" err="1">
                          <a:solidFill>
                            <a:schemeClr val="dk1"/>
                          </a:solidFill>
                          <a:latin typeface="+mn-lt"/>
                          <a:ea typeface="+mn-ea"/>
                          <a:cs typeface="+mn-cs"/>
                        </a:rPr>
                        <a:t>thead</a:t>
                      </a:r>
                      <a:r>
                        <a:rPr lang="en-US" sz="1800" kern="1200" dirty="0">
                          <a:solidFill>
                            <a:schemeClr val="dk1"/>
                          </a:solidFill>
                          <a:latin typeface="+mn-lt"/>
                          <a:ea typeface="+mn-ea"/>
                          <a:cs typeface="+mn-cs"/>
                        </a:rPr>
                        <a:t>&gt;</a:t>
                      </a:r>
                      <a:endParaRPr lang="zh-CN" altLang="en-US" dirty="0"/>
                    </a:p>
                  </a:txBody>
                  <a:tcPr/>
                </a:tc>
                <a:tc>
                  <a:txBody>
                    <a:bodyPr/>
                    <a:lstStyle/>
                    <a:p>
                      <a:pPr algn="ctr"/>
                      <a:r>
                        <a:rPr lang="zh-CN" altLang="en-US" sz="1800" kern="1200" dirty="0">
                          <a:solidFill>
                            <a:schemeClr val="dk1"/>
                          </a:solidFill>
                          <a:latin typeface="+mn-lt"/>
                          <a:ea typeface="+mn-ea"/>
                          <a:cs typeface="+mn-cs"/>
                        </a:rPr>
                        <a:t>表头行</a:t>
                      </a:r>
                      <a:endParaRPr lang="zh-CN" altLang="en-US" dirty="0"/>
                    </a:p>
                  </a:txBody>
                  <a:tcPr/>
                </a:tc>
                <a:extLst>
                  <a:ext uri="{0D108BD9-81ED-4DB2-BD59-A6C34878D82A}">
                    <a16:rowId xmlns:a16="http://schemas.microsoft.com/office/drawing/2014/main" val="10002"/>
                  </a:ext>
                </a:extLst>
              </a:tr>
              <a:tr h="370840">
                <a:tc>
                  <a:txBody>
                    <a:bodyPr/>
                    <a:lstStyle/>
                    <a:p>
                      <a:pPr algn="ctr"/>
                      <a:r>
                        <a:rPr lang="en-US" sz="1800" kern="1200" dirty="0">
                          <a:solidFill>
                            <a:schemeClr val="dk1"/>
                          </a:solidFill>
                          <a:latin typeface="+mn-lt"/>
                          <a:ea typeface="+mn-ea"/>
                          <a:cs typeface="+mn-cs"/>
                        </a:rPr>
                        <a:t>&lt;td&gt;</a:t>
                      </a:r>
                      <a:endParaRPr lang="zh-CN" altLang="en-US" dirty="0"/>
                    </a:p>
                  </a:txBody>
                  <a:tcPr/>
                </a:tc>
                <a:tc>
                  <a:txBody>
                    <a:bodyPr/>
                    <a:lstStyle/>
                    <a:p>
                      <a:pPr algn="ctr"/>
                      <a:r>
                        <a:rPr lang="zh-CN" altLang="en-US" sz="1800" kern="1200" dirty="0">
                          <a:solidFill>
                            <a:schemeClr val="dk1"/>
                          </a:solidFill>
                          <a:latin typeface="+mn-lt"/>
                          <a:ea typeface="+mn-ea"/>
                          <a:cs typeface="+mn-cs"/>
                        </a:rPr>
                        <a:t>表格数据</a:t>
                      </a:r>
                      <a:endParaRPr lang="zh-CN" altLang="en-US" dirty="0"/>
                    </a:p>
                  </a:txBody>
                  <a:tcPr/>
                </a:tc>
                <a:tc>
                  <a:txBody>
                    <a:bodyPr/>
                    <a:lstStyle/>
                    <a:p>
                      <a:pPr algn="ctr"/>
                      <a:r>
                        <a:rPr lang="en-US" sz="1800" kern="1200" dirty="0">
                          <a:solidFill>
                            <a:schemeClr val="dk1"/>
                          </a:solidFill>
                          <a:latin typeface="+mn-lt"/>
                          <a:ea typeface="+mn-ea"/>
                          <a:cs typeface="+mn-cs"/>
                        </a:rPr>
                        <a:t>&lt;</a:t>
                      </a:r>
                      <a:r>
                        <a:rPr lang="en-US" sz="1800" kern="1200" dirty="0" err="1">
                          <a:solidFill>
                            <a:schemeClr val="dk1"/>
                          </a:solidFill>
                          <a:latin typeface="+mn-lt"/>
                          <a:ea typeface="+mn-ea"/>
                          <a:cs typeface="+mn-cs"/>
                        </a:rPr>
                        <a:t>tbody</a:t>
                      </a:r>
                      <a:r>
                        <a:rPr lang="en-US" sz="1800" kern="1200" dirty="0">
                          <a:solidFill>
                            <a:schemeClr val="dk1"/>
                          </a:solidFill>
                          <a:latin typeface="+mn-lt"/>
                          <a:ea typeface="+mn-ea"/>
                          <a:cs typeface="+mn-cs"/>
                        </a:rPr>
                        <a:t>&gt;</a:t>
                      </a:r>
                      <a:endParaRPr lang="zh-CN" altLang="en-US" dirty="0"/>
                    </a:p>
                  </a:txBody>
                  <a:tcPr/>
                </a:tc>
                <a:tc>
                  <a:txBody>
                    <a:bodyPr/>
                    <a:lstStyle/>
                    <a:p>
                      <a:pPr algn="ctr"/>
                      <a:r>
                        <a:rPr lang="zh-CN" altLang="en-US" sz="1800" kern="1200" dirty="0">
                          <a:solidFill>
                            <a:schemeClr val="dk1"/>
                          </a:solidFill>
                          <a:latin typeface="+mn-lt"/>
                          <a:ea typeface="+mn-ea"/>
                          <a:cs typeface="+mn-cs"/>
                        </a:rPr>
                        <a:t>表主题</a:t>
                      </a:r>
                      <a:endParaRPr lang="zh-CN" altLang="en-US" dirty="0"/>
                    </a:p>
                  </a:txBody>
                  <a:tcPr/>
                </a:tc>
                <a:extLst>
                  <a:ext uri="{0D108BD9-81ED-4DB2-BD59-A6C34878D82A}">
                    <a16:rowId xmlns:a16="http://schemas.microsoft.com/office/drawing/2014/main" val="10003"/>
                  </a:ext>
                </a:extLst>
              </a:tr>
              <a:tr h="370840">
                <a:tc>
                  <a:txBody>
                    <a:bodyPr/>
                    <a:lstStyle/>
                    <a:p>
                      <a:pPr algn="ctr"/>
                      <a:r>
                        <a:rPr lang="en-US" sz="1800" kern="1200" dirty="0">
                          <a:solidFill>
                            <a:schemeClr val="dk1"/>
                          </a:solidFill>
                          <a:latin typeface="+mn-lt"/>
                          <a:ea typeface="+mn-ea"/>
                          <a:cs typeface="+mn-cs"/>
                        </a:rPr>
                        <a:t>&lt;</a:t>
                      </a:r>
                      <a:r>
                        <a:rPr lang="en-US" sz="1800" kern="1200" dirty="0" err="1">
                          <a:solidFill>
                            <a:schemeClr val="dk1"/>
                          </a:solidFill>
                          <a:latin typeface="+mn-lt"/>
                          <a:ea typeface="+mn-ea"/>
                          <a:cs typeface="+mn-cs"/>
                        </a:rPr>
                        <a:t>th</a:t>
                      </a:r>
                      <a:r>
                        <a:rPr lang="en-US" sz="1800" kern="1200" dirty="0">
                          <a:solidFill>
                            <a:schemeClr val="dk1"/>
                          </a:solidFill>
                          <a:latin typeface="+mn-lt"/>
                          <a:ea typeface="+mn-ea"/>
                          <a:cs typeface="+mn-cs"/>
                        </a:rPr>
                        <a:t>&gt;</a:t>
                      </a:r>
                      <a:endParaRPr lang="zh-CN" altLang="en-US" dirty="0"/>
                    </a:p>
                  </a:txBody>
                  <a:tcPr/>
                </a:tc>
                <a:tc>
                  <a:txBody>
                    <a:bodyPr/>
                    <a:lstStyle/>
                    <a:p>
                      <a:pPr algn="ctr"/>
                      <a:r>
                        <a:rPr lang="zh-CN" altLang="en-US" sz="1800" kern="1200" dirty="0">
                          <a:solidFill>
                            <a:schemeClr val="dk1"/>
                          </a:solidFill>
                          <a:latin typeface="+mn-lt"/>
                          <a:ea typeface="+mn-ea"/>
                          <a:cs typeface="+mn-cs"/>
                        </a:rPr>
                        <a:t>表头标记</a:t>
                      </a:r>
                      <a:endParaRPr lang="zh-CN" altLang="en-US" dirty="0"/>
                    </a:p>
                  </a:txBody>
                  <a:tcPr/>
                </a:tc>
                <a:tc>
                  <a:txBody>
                    <a:bodyPr/>
                    <a:lstStyle/>
                    <a:p>
                      <a:pPr algn="ctr"/>
                      <a:r>
                        <a:rPr lang="en-US" sz="1800" kern="1200" dirty="0">
                          <a:solidFill>
                            <a:schemeClr val="dk1"/>
                          </a:solidFill>
                          <a:latin typeface="+mn-lt"/>
                          <a:ea typeface="+mn-ea"/>
                          <a:cs typeface="+mn-cs"/>
                        </a:rPr>
                        <a:t>&lt;</a:t>
                      </a:r>
                      <a:r>
                        <a:rPr lang="en-US" sz="1800" kern="1200" dirty="0" err="1">
                          <a:solidFill>
                            <a:schemeClr val="dk1"/>
                          </a:solidFill>
                          <a:latin typeface="+mn-lt"/>
                          <a:ea typeface="+mn-ea"/>
                          <a:cs typeface="+mn-cs"/>
                        </a:rPr>
                        <a:t>tfoot</a:t>
                      </a:r>
                      <a:r>
                        <a:rPr lang="en-US" sz="1800" kern="1200" dirty="0">
                          <a:solidFill>
                            <a:schemeClr val="dk1"/>
                          </a:solidFill>
                          <a:latin typeface="+mn-lt"/>
                          <a:ea typeface="+mn-ea"/>
                          <a:cs typeface="+mn-cs"/>
                        </a:rPr>
                        <a:t>&gt;</a:t>
                      </a:r>
                      <a:endParaRPr lang="zh-CN" altLang="en-US" dirty="0"/>
                    </a:p>
                  </a:txBody>
                  <a:tcPr/>
                </a:tc>
                <a:tc>
                  <a:txBody>
                    <a:bodyPr/>
                    <a:lstStyle/>
                    <a:p>
                      <a:pPr algn="ctr"/>
                      <a:r>
                        <a:rPr lang="zh-CN" altLang="en-US" sz="1800" kern="1200" dirty="0">
                          <a:solidFill>
                            <a:schemeClr val="dk1"/>
                          </a:solidFill>
                          <a:latin typeface="+mn-lt"/>
                          <a:ea typeface="+mn-ea"/>
                          <a:cs typeface="+mn-cs"/>
                        </a:rPr>
                        <a:t>表脚注</a:t>
                      </a:r>
                      <a:endParaRPr lang="zh-CN" altLang="en-US" dirty="0"/>
                    </a:p>
                  </a:txBody>
                  <a:tcPr/>
                </a:tc>
                <a:extLst>
                  <a:ext uri="{0D108BD9-81ED-4DB2-BD59-A6C34878D82A}">
                    <a16:rowId xmlns:a16="http://schemas.microsoft.com/office/drawing/2014/main" val="10004"/>
                  </a:ext>
                </a:extLst>
              </a:tr>
            </a:tbl>
          </a:graphicData>
        </a:graphic>
      </p:graphicFrame>
      <p:sp>
        <p:nvSpPr>
          <p:cNvPr id="9" name="TextBox 8"/>
          <p:cNvSpPr txBox="1"/>
          <p:nvPr/>
        </p:nvSpPr>
        <p:spPr>
          <a:xfrm>
            <a:off x="4833259" y="5323114"/>
            <a:ext cx="4767943" cy="646331"/>
          </a:xfrm>
          <a:prstGeom prst="rect">
            <a:avLst/>
          </a:prstGeom>
          <a:noFill/>
        </p:spPr>
        <p:txBody>
          <a:bodyPr wrap="square" rtlCol="0">
            <a:spAutoFit/>
          </a:bodyPr>
          <a:lstStyle/>
          <a:p>
            <a:r>
              <a:rPr lang="zh-CN" altLang="en-US" dirty="0">
                <a:latin typeface="华文楷体" pitchFamily="2" charset="-122"/>
                <a:ea typeface="华文楷体" pitchFamily="2" charset="-122"/>
              </a:rPr>
              <a:t>表</a:t>
            </a:r>
            <a:r>
              <a:rPr lang="en-US" dirty="0">
                <a:latin typeface="华文楷体" pitchFamily="2" charset="-122"/>
                <a:ea typeface="华文楷体" pitchFamily="2" charset="-122"/>
              </a:rPr>
              <a:t>2-4</a:t>
            </a:r>
            <a:r>
              <a:rPr lang="zh-CN" altLang="en-US" dirty="0">
                <a:latin typeface="华文楷体" pitchFamily="2" charset="-122"/>
                <a:ea typeface="华文楷体" pitchFamily="2" charset="-122"/>
              </a:rPr>
              <a:t>表格常用元素标签及说明</a:t>
            </a:r>
          </a:p>
          <a:p>
            <a:endParaRPr lang="zh-CN" altLang="en-US" dirty="0"/>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2.2.4 </a:t>
            </a:r>
            <a:r>
              <a:rPr lang="zh-CN" altLang="en-US" dirty="0">
                <a:solidFill>
                  <a:srgbClr val="333333"/>
                </a:solidFill>
                <a:latin typeface="微软雅黑" panose="020B0503020204020204" pitchFamily="34" charset="-122"/>
                <a:ea typeface="微软雅黑" panose="020B0503020204020204" pitchFamily="34" charset="-122"/>
              </a:rPr>
              <a:t>表格标签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988425" cy="2488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000" dirty="0"/>
              <a:t>1.</a:t>
            </a:r>
            <a:r>
              <a:rPr lang="zh-CN" altLang="zh-CN" sz="2000" dirty="0"/>
              <a:t>插入表格</a:t>
            </a:r>
            <a:r>
              <a:rPr lang="en-US" altLang="zh-CN" sz="2000" dirty="0"/>
              <a:t>&lt;table&gt;</a:t>
            </a:r>
            <a:endParaRPr lang="zh-CN" altLang="zh-CN" sz="2000" dirty="0"/>
          </a:p>
          <a:p>
            <a:r>
              <a:rPr lang="zh-CN" altLang="zh-CN" sz="2000" dirty="0"/>
              <a:t>在</a:t>
            </a:r>
            <a:r>
              <a:rPr lang="en-US" altLang="zh-CN" sz="2000" dirty="0"/>
              <a:t>HTML</a:t>
            </a:r>
            <a:r>
              <a:rPr lang="zh-CN" altLang="zh-CN" sz="2000" dirty="0"/>
              <a:t>中，只要在需要使用表格的地方插入成对的</a:t>
            </a:r>
            <a:r>
              <a:rPr lang="en-US" altLang="zh-CN" sz="2000" dirty="0"/>
              <a:t>&lt;table&gt;&lt;/table&gt;</a:t>
            </a:r>
            <a:r>
              <a:rPr lang="zh-CN" altLang="zh-CN" sz="2000" dirty="0"/>
              <a:t>标记，就可以简单地完成表格的插入。</a:t>
            </a:r>
          </a:p>
          <a:p>
            <a:r>
              <a:rPr lang="zh-CN" altLang="zh-CN" sz="2000" dirty="0"/>
              <a:t>【语法</a:t>
            </a:r>
            <a:r>
              <a:rPr lang="en-US" altLang="zh-CN" sz="2000" dirty="0"/>
              <a:t>:</a:t>
            </a:r>
            <a:endParaRPr lang="zh-CN" altLang="zh-CN" sz="2000" dirty="0"/>
          </a:p>
          <a:p>
            <a:r>
              <a:rPr lang="en-US" altLang="zh-CN" sz="2000" dirty="0"/>
              <a:t>&lt;table&gt;</a:t>
            </a:r>
            <a:endParaRPr lang="zh-CN" altLang="zh-CN" sz="2000" dirty="0"/>
          </a:p>
          <a:p>
            <a:r>
              <a:rPr lang="en-US" altLang="zh-CN" sz="2000" dirty="0"/>
              <a:t>&lt;</a:t>
            </a:r>
            <a:r>
              <a:rPr lang="en-US" altLang="zh-CN" sz="2000" dirty="0" err="1"/>
              <a:t>tr</a:t>
            </a:r>
            <a:r>
              <a:rPr lang="en-US" altLang="zh-CN" sz="2000" dirty="0"/>
              <a:t>&gt;&lt;td&gt;…&lt;/td&gt;&lt;/</a:t>
            </a:r>
            <a:r>
              <a:rPr lang="en-US" altLang="zh-CN" sz="2000" dirty="0" err="1"/>
              <a:t>tr</a:t>
            </a:r>
            <a:r>
              <a:rPr lang="en-US" altLang="zh-CN" sz="2000" dirty="0"/>
              <a:t>&gt;</a:t>
            </a:r>
            <a:endParaRPr lang="zh-CN" altLang="zh-CN" sz="2000" dirty="0"/>
          </a:p>
          <a:p>
            <a:r>
              <a:rPr lang="en-US" altLang="zh-CN" sz="2000" dirty="0"/>
              <a:t>…</a:t>
            </a:r>
            <a:endParaRPr lang="zh-CN" altLang="zh-CN" sz="2000" dirty="0"/>
          </a:p>
          <a:p>
            <a:r>
              <a:rPr lang="en-US" altLang="zh-CN" sz="2000" dirty="0"/>
              <a:t>&lt;/table&gt;</a:t>
            </a:r>
            <a:endParaRPr lang="zh-CN" altLang="zh-CN" sz="2000" dirty="0"/>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2712" y="512064"/>
            <a:ext cx="10515600" cy="6775704"/>
          </a:xfrm>
        </p:spPr>
        <p:txBody>
          <a:bodyPr/>
          <a:lstStyle/>
          <a:p>
            <a:pPr marL="0">
              <a:lnSpc>
                <a:spcPct val="100000"/>
              </a:lnSpc>
            </a:pPr>
            <a:r>
              <a:rPr lang="en-US" altLang="zh-CN" sz="1800" dirty="0"/>
              <a:t>&lt;table border="1"&gt;</a:t>
            </a:r>
            <a:endParaRPr lang="zh-CN" altLang="zh-CN" sz="1800" dirty="0"/>
          </a:p>
          <a:p>
            <a:pPr marL="0">
              <a:lnSpc>
                <a:spcPct val="100000"/>
              </a:lnSpc>
            </a:pPr>
            <a:r>
              <a:rPr lang="en-US" altLang="zh-CN" sz="1800" dirty="0"/>
              <a:t>             &lt;caption&gt;</a:t>
            </a:r>
            <a:r>
              <a:rPr lang="zh-CN" altLang="zh-CN" sz="1800" dirty="0"/>
              <a:t>关于学习内容的安排</a:t>
            </a:r>
            <a:r>
              <a:rPr lang="en-US" altLang="zh-CN" sz="1800" dirty="0"/>
              <a:t>&lt;/caption&gt;</a:t>
            </a:r>
            <a:endParaRPr lang="zh-CN" altLang="zh-CN" sz="1800" dirty="0"/>
          </a:p>
          <a:p>
            <a:pPr marL="0">
              <a:lnSpc>
                <a:spcPct val="100000"/>
              </a:lnSpc>
            </a:pPr>
            <a:r>
              <a:rPr lang="en-US" altLang="zh-CN" sz="1800" dirty="0"/>
              <a:t>            &lt;</a:t>
            </a:r>
            <a:r>
              <a:rPr lang="en-US" altLang="zh-CN" sz="1800" dirty="0" err="1"/>
              <a:t>tr</a:t>
            </a:r>
            <a:r>
              <a:rPr lang="en-US" altLang="zh-CN" sz="1800" dirty="0"/>
              <a:t>&gt; </a:t>
            </a:r>
            <a:endParaRPr lang="zh-CN" altLang="zh-CN" sz="1800" dirty="0"/>
          </a:p>
          <a:p>
            <a:pPr marL="0">
              <a:lnSpc>
                <a:spcPct val="100000"/>
              </a:lnSpc>
            </a:pPr>
            <a:r>
              <a:rPr lang="en-US" altLang="zh-CN" sz="1800" dirty="0"/>
              <a:t>                &lt;</a:t>
            </a:r>
            <a:r>
              <a:rPr lang="en-US" altLang="zh-CN" sz="1800" dirty="0" err="1"/>
              <a:t>th</a:t>
            </a:r>
            <a:r>
              <a:rPr lang="en-US" altLang="zh-CN" sz="1800" dirty="0"/>
              <a:t>&gt; </a:t>
            </a:r>
            <a:r>
              <a:rPr lang="zh-CN" altLang="zh-CN" sz="1800" dirty="0"/>
              <a:t>序号</a:t>
            </a:r>
            <a:r>
              <a:rPr lang="en-US" altLang="zh-CN" sz="1800" dirty="0"/>
              <a:t>&lt;/</a:t>
            </a:r>
            <a:r>
              <a:rPr lang="en-US" altLang="zh-CN" sz="1800" dirty="0" err="1"/>
              <a:t>th</a:t>
            </a:r>
            <a:r>
              <a:rPr lang="en-US" altLang="zh-CN" sz="1800" dirty="0"/>
              <a:t>&gt; </a:t>
            </a:r>
            <a:endParaRPr lang="zh-CN" altLang="zh-CN" sz="1800" dirty="0"/>
          </a:p>
          <a:p>
            <a:pPr marL="0">
              <a:lnSpc>
                <a:spcPct val="100000"/>
              </a:lnSpc>
            </a:pPr>
            <a:r>
              <a:rPr lang="en-US" altLang="zh-CN" sz="1800" dirty="0"/>
              <a:t>                &lt;</a:t>
            </a:r>
            <a:r>
              <a:rPr lang="en-US" altLang="zh-CN" sz="1800" dirty="0" err="1"/>
              <a:t>th</a:t>
            </a:r>
            <a:r>
              <a:rPr lang="en-US" altLang="zh-CN" sz="1800" dirty="0"/>
              <a:t>&gt; </a:t>
            </a:r>
            <a:r>
              <a:rPr lang="zh-CN" altLang="zh-CN" sz="1800" dirty="0"/>
              <a:t>内容</a:t>
            </a:r>
            <a:r>
              <a:rPr lang="en-US" altLang="zh-CN" sz="1800" dirty="0"/>
              <a:t>&lt;/</a:t>
            </a:r>
            <a:r>
              <a:rPr lang="en-US" altLang="zh-CN" sz="1800" dirty="0" err="1"/>
              <a:t>th</a:t>
            </a:r>
            <a:r>
              <a:rPr lang="en-US" altLang="zh-CN" sz="1800" dirty="0"/>
              <a:t>&gt;   </a:t>
            </a:r>
            <a:endParaRPr lang="zh-CN" altLang="zh-CN" sz="1800" dirty="0"/>
          </a:p>
          <a:p>
            <a:pPr marL="0">
              <a:lnSpc>
                <a:spcPct val="100000"/>
              </a:lnSpc>
            </a:pPr>
            <a:r>
              <a:rPr lang="en-US" altLang="zh-CN" sz="1800" dirty="0"/>
              <a:t>                &lt;</a:t>
            </a:r>
            <a:r>
              <a:rPr lang="en-US" altLang="zh-CN" sz="1800" dirty="0" err="1"/>
              <a:t>th</a:t>
            </a:r>
            <a:r>
              <a:rPr lang="en-US" altLang="zh-CN" sz="1800" dirty="0"/>
              <a:t>&gt; </a:t>
            </a:r>
            <a:r>
              <a:rPr lang="zh-CN" altLang="zh-CN" sz="1800" dirty="0"/>
              <a:t>备注</a:t>
            </a:r>
            <a:r>
              <a:rPr lang="en-US" altLang="zh-CN" sz="1800" dirty="0"/>
              <a:t>&lt;/</a:t>
            </a:r>
            <a:r>
              <a:rPr lang="en-US" altLang="zh-CN" sz="1800" dirty="0" err="1"/>
              <a:t>th</a:t>
            </a:r>
            <a:r>
              <a:rPr lang="en-US" altLang="zh-CN" sz="1800" dirty="0"/>
              <a:t>&gt;          </a:t>
            </a:r>
            <a:endParaRPr lang="zh-CN" altLang="zh-CN" sz="1800" dirty="0"/>
          </a:p>
          <a:p>
            <a:pPr marL="0">
              <a:lnSpc>
                <a:spcPct val="100000"/>
              </a:lnSpc>
            </a:pPr>
            <a:r>
              <a:rPr lang="en-US" altLang="zh-CN" sz="1800" dirty="0"/>
              <a:t>            &lt;/</a:t>
            </a:r>
            <a:r>
              <a:rPr lang="en-US" altLang="zh-CN" sz="1800" dirty="0" err="1"/>
              <a:t>tr</a:t>
            </a:r>
            <a:r>
              <a:rPr lang="en-US" altLang="zh-CN" sz="1800" dirty="0"/>
              <a:t>&gt;            &lt;</a:t>
            </a:r>
            <a:r>
              <a:rPr lang="en-US" altLang="zh-CN" sz="1800" dirty="0" err="1"/>
              <a:t>tr</a:t>
            </a:r>
            <a:r>
              <a:rPr lang="en-US" altLang="zh-CN" sz="1800" dirty="0"/>
              <a:t>&gt;  </a:t>
            </a:r>
            <a:endParaRPr lang="zh-CN" altLang="zh-CN" sz="1800" dirty="0"/>
          </a:p>
          <a:p>
            <a:pPr marL="0">
              <a:lnSpc>
                <a:spcPct val="100000"/>
              </a:lnSpc>
            </a:pPr>
            <a:r>
              <a:rPr lang="en-US" altLang="zh-CN" sz="1800" dirty="0"/>
              <a:t>                &lt;td&gt; 1&lt;/td&gt; </a:t>
            </a:r>
            <a:endParaRPr lang="zh-CN" altLang="zh-CN" sz="1800" dirty="0"/>
          </a:p>
          <a:p>
            <a:pPr marL="0">
              <a:lnSpc>
                <a:spcPct val="100000"/>
              </a:lnSpc>
            </a:pPr>
            <a:r>
              <a:rPr lang="en-US" altLang="zh-CN" sz="1800" dirty="0"/>
              <a:t>                &lt;td&gt;</a:t>
            </a:r>
            <a:r>
              <a:rPr lang="zh-CN" altLang="zh-CN" sz="1800" dirty="0"/>
              <a:t>学习理论</a:t>
            </a:r>
            <a:r>
              <a:rPr lang="en-US" altLang="zh-CN" sz="1800" dirty="0"/>
              <a:t>&lt;/td&gt;</a:t>
            </a:r>
            <a:endParaRPr lang="zh-CN" altLang="zh-CN" sz="1800" dirty="0"/>
          </a:p>
          <a:p>
            <a:pPr marL="0">
              <a:lnSpc>
                <a:spcPct val="100000"/>
              </a:lnSpc>
            </a:pPr>
            <a:r>
              <a:rPr lang="en-US" altLang="zh-CN" sz="1800" dirty="0"/>
              <a:t>                &lt;td&gt;  &lt;/td&gt; </a:t>
            </a:r>
            <a:endParaRPr lang="zh-CN" altLang="zh-CN" sz="1800" dirty="0"/>
          </a:p>
          <a:p>
            <a:pPr marL="0">
              <a:lnSpc>
                <a:spcPct val="100000"/>
              </a:lnSpc>
            </a:pPr>
            <a:r>
              <a:rPr lang="en-US" altLang="zh-CN" sz="1800" dirty="0"/>
              <a:t>            &lt;/</a:t>
            </a:r>
            <a:r>
              <a:rPr lang="en-US" altLang="zh-CN" sz="1800" dirty="0" err="1"/>
              <a:t>tr</a:t>
            </a:r>
            <a:r>
              <a:rPr lang="en-US" altLang="zh-CN" sz="1800" dirty="0"/>
              <a:t>&gt;</a:t>
            </a:r>
            <a:r>
              <a:rPr lang="zh-CN" altLang="en-US" sz="1800" dirty="0"/>
              <a:t>  </a:t>
            </a:r>
            <a:r>
              <a:rPr lang="en-US" altLang="zh-CN" sz="1800" dirty="0"/>
              <a:t>            &lt;</a:t>
            </a:r>
            <a:r>
              <a:rPr lang="en-US" altLang="zh-CN" sz="1800" dirty="0" err="1"/>
              <a:t>tr</a:t>
            </a:r>
            <a:r>
              <a:rPr lang="en-US" altLang="zh-CN" sz="1800" dirty="0"/>
              <a:t>&gt;  </a:t>
            </a:r>
            <a:endParaRPr lang="zh-CN" altLang="zh-CN" sz="1800" dirty="0"/>
          </a:p>
          <a:p>
            <a:pPr marL="0">
              <a:lnSpc>
                <a:spcPct val="100000"/>
              </a:lnSpc>
            </a:pPr>
            <a:r>
              <a:rPr lang="en-US" altLang="zh-CN" sz="1800" dirty="0"/>
              <a:t>                &lt;td&gt; 2&lt;/td&gt; </a:t>
            </a:r>
            <a:endParaRPr lang="zh-CN" altLang="zh-CN" sz="1800" dirty="0"/>
          </a:p>
          <a:p>
            <a:pPr marL="0">
              <a:lnSpc>
                <a:spcPct val="100000"/>
              </a:lnSpc>
            </a:pPr>
            <a:r>
              <a:rPr lang="en-US" altLang="zh-CN" sz="1800" dirty="0"/>
              <a:t>                &lt;td&gt;</a:t>
            </a:r>
            <a:r>
              <a:rPr lang="zh-CN" altLang="zh-CN" sz="1800" dirty="0"/>
              <a:t>红色中国</a:t>
            </a:r>
            <a:r>
              <a:rPr lang="en-US" altLang="zh-CN" sz="1800" dirty="0"/>
              <a:t>&lt;/td&gt;</a:t>
            </a:r>
            <a:endParaRPr lang="zh-CN" altLang="zh-CN" sz="1800" dirty="0"/>
          </a:p>
          <a:p>
            <a:pPr marL="0">
              <a:lnSpc>
                <a:spcPct val="100000"/>
              </a:lnSpc>
            </a:pPr>
            <a:r>
              <a:rPr lang="en-US" altLang="zh-CN" sz="1800" dirty="0"/>
              <a:t>                &lt;td&gt;  &lt;/td&gt; </a:t>
            </a:r>
            <a:endParaRPr lang="zh-CN" altLang="zh-CN" sz="1800" dirty="0"/>
          </a:p>
          <a:p>
            <a:pPr marL="0">
              <a:lnSpc>
                <a:spcPct val="100000"/>
              </a:lnSpc>
            </a:pPr>
            <a:r>
              <a:rPr lang="en-US" altLang="zh-CN" sz="1800" dirty="0"/>
              <a:t>            &lt;/</a:t>
            </a:r>
            <a:r>
              <a:rPr lang="en-US" altLang="zh-CN" sz="1800" dirty="0" err="1"/>
              <a:t>tr</a:t>
            </a:r>
            <a:r>
              <a:rPr lang="en-US" altLang="zh-CN" sz="1800" dirty="0"/>
              <a:t>&gt; &lt;/table&gt; </a:t>
            </a:r>
            <a:endParaRPr lang="zh-CN" altLang="en-US" sz="1800" dirty="0"/>
          </a:p>
        </p:txBody>
      </p:sp>
      <p:pic>
        <p:nvPicPr>
          <p:cNvPr id="4" name="图片 3"/>
          <p:cNvPicPr/>
          <p:nvPr/>
        </p:nvPicPr>
        <p:blipFill>
          <a:blip r:embed="rId2"/>
          <a:stretch>
            <a:fillRect/>
          </a:stretch>
        </p:blipFill>
        <p:spPr>
          <a:xfrm>
            <a:off x="5314886" y="2267712"/>
            <a:ext cx="3381058" cy="1682496"/>
          </a:xfrm>
          <a:prstGeom prst="rect">
            <a:avLst/>
          </a:prstGeom>
        </p:spPr>
      </p:pic>
    </p:spTree>
    <p:extLst>
      <p:ext uri="{BB962C8B-B14F-4D97-AF65-F5344CB8AC3E}">
        <p14:creationId xmlns:p14="http://schemas.microsoft.com/office/powerpoint/2010/main" val="4113076738"/>
      </p:ext>
    </p:extLst>
  </p:cSld>
  <p:clrMapOvr>
    <a:masterClrMapping/>
  </p:clrMapOvr>
  <p:transition spd="slow" advClick="0" advTm="2000"/>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2.2.4 </a:t>
            </a:r>
            <a:r>
              <a:rPr lang="zh-CN" altLang="en-US" dirty="0">
                <a:solidFill>
                  <a:srgbClr val="333333"/>
                </a:solidFill>
                <a:latin typeface="微软雅黑" panose="020B0503020204020204" pitchFamily="34" charset="-122"/>
                <a:ea typeface="微软雅黑" panose="020B0503020204020204" pitchFamily="34" charset="-122"/>
              </a:rPr>
              <a:t>表格标签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2182812" y="1115568"/>
            <a:ext cx="7970520" cy="3000821"/>
          </a:xfrm>
          <a:prstGeom prst="rect">
            <a:avLst/>
          </a:prstGeom>
        </p:spPr>
        <p:txBody>
          <a:bodyPr wrap="square">
            <a:spAutoFit/>
          </a:bodyPr>
          <a:lstStyle/>
          <a:p>
            <a:pPr indent="266700" algn="just">
              <a:lnSpc>
                <a:spcPct val="150000"/>
              </a:lnSpc>
              <a:spcBef>
                <a:spcPts val="900"/>
              </a:spcBef>
              <a:spcAft>
                <a:spcPts val="0"/>
              </a:spcAft>
            </a:pPr>
            <a:r>
              <a:rPr lang="en-US" altLang="zh-CN" kern="100" dirty="0">
                <a:latin typeface="宋体" panose="02010600030101010101" pitchFamily="2" charset="-122"/>
                <a:cs typeface="Times New Roman" panose="02020603050405020304" pitchFamily="18" charset="0"/>
              </a:rPr>
              <a:t>2.</a:t>
            </a:r>
            <a:r>
              <a:rPr lang="zh-CN" altLang="zh-CN" kern="100" dirty="0">
                <a:cs typeface="Times New Roman" panose="02020603050405020304" pitchFamily="18" charset="0"/>
              </a:rPr>
              <a:t>设置表格标题</a:t>
            </a:r>
            <a:r>
              <a:rPr lang="en-US" altLang="zh-CN" kern="100" dirty="0">
                <a:latin typeface="宋体" panose="02010600030101010101" pitchFamily="2" charset="-122"/>
                <a:cs typeface="Times New Roman" panose="02020603050405020304" pitchFamily="18" charset="0"/>
              </a:rPr>
              <a:t> &lt;caption&gt;</a:t>
            </a:r>
            <a:endParaRPr lang="zh-CN" altLang="zh-CN" kern="100" dirty="0">
              <a:cs typeface="Times New Roman" panose="02020603050405020304" pitchFamily="18" charset="0"/>
            </a:endParaRPr>
          </a:p>
          <a:p>
            <a:pPr indent="304800" algn="just">
              <a:spcAft>
                <a:spcPts val="0"/>
              </a:spcAft>
            </a:pPr>
            <a:r>
              <a:rPr lang="zh-CN" altLang="zh-CN" kern="100" dirty="0">
                <a:cs typeface="Times New Roman" panose="02020603050405020304" pitchFamily="18" charset="0"/>
              </a:rPr>
              <a:t>一般而言，表格都需要一个标题来对表格内容进行简单的说明。在</a:t>
            </a:r>
            <a:r>
              <a:rPr lang="en-US" altLang="zh-CN" kern="100" dirty="0">
                <a:cs typeface="Times New Roman" panose="02020603050405020304" pitchFamily="18" charset="0"/>
              </a:rPr>
              <a:t>HTML</a:t>
            </a:r>
            <a:r>
              <a:rPr lang="zh-CN" altLang="zh-CN" kern="100" dirty="0">
                <a:cs typeface="Times New Roman" panose="02020603050405020304" pitchFamily="18" charset="0"/>
              </a:rPr>
              <a:t>文件中，使用成对的标记</a:t>
            </a:r>
            <a:r>
              <a:rPr lang="en-US" altLang="zh-CN" kern="100" dirty="0">
                <a:cs typeface="Times New Roman" panose="02020603050405020304" pitchFamily="18" charset="0"/>
              </a:rPr>
              <a:t>&lt;caption&gt;&lt;/caption&gt;</a:t>
            </a:r>
            <a:r>
              <a:rPr lang="zh-CN" altLang="zh-CN" kern="100" dirty="0">
                <a:cs typeface="Times New Roman" panose="02020603050405020304" pitchFamily="18" charset="0"/>
              </a:rPr>
              <a:t>插入表格标题，该标题应用于</a:t>
            </a:r>
            <a:r>
              <a:rPr lang="en-US" altLang="zh-CN" kern="100" dirty="0">
                <a:cs typeface="Times New Roman" panose="02020603050405020304" pitchFamily="18" charset="0"/>
              </a:rPr>
              <a:t>&lt;table&gt;</a:t>
            </a:r>
            <a:r>
              <a:rPr lang="zh-CN" altLang="zh-CN" kern="100" dirty="0">
                <a:cs typeface="Times New Roman" panose="02020603050405020304" pitchFamily="18" charset="0"/>
              </a:rPr>
              <a:t>标记与</a:t>
            </a:r>
            <a:r>
              <a:rPr lang="en-US" altLang="zh-CN" kern="100" dirty="0">
                <a:cs typeface="Times New Roman" panose="02020603050405020304" pitchFamily="18" charset="0"/>
              </a:rPr>
              <a:t>&lt;</a:t>
            </a:r>
            <a:r>
              <a:rPr lang="en-US" altLang="zh-CN" kern="100" dirty="0" err="1">
                <a:cs typeface="Times New Roman" panose="02020603050405020304" pitchFamily="18" charset="0"/>
              </a:rPr>
              <a:t>tr</a:t>
            </a:r>
            <a:r>
              <a:rPr lang="en-US" altLang="zh-CN" kern="100" dirty="0">
                <a:cs typeface="Times New Roman" panose="02020603050405020304" pitchFamily="18" charset="0"/>
              </a:rPr>
              <a:t>&gt;</a:t>
            </a:r>
            <a:r>
              <a:rPr lang="zh-CN" altLang="zh-CN" kern="100" dirty="0">
                <a:cs typeface="Times New Roman" panose="02020603050405020304" pitchFamily="18" charset="0"/>
              </a:rPr>
              <a:t>标记之间的任何位置。</a:t>
            </a:r>
          </a:p>
          <a:p>
            <a:pPr indent="304800" algn="just">
              <a:spcAft>
                <a:spcPts val="0"/>
              </a:spcAft>
            </a:pPr>
            <a:r>
              <a:rPr lang="zh-CN" altLang="zh-CN" kern="100" dirty="0">
                <a:latin typeface="Times New Roman" panose="02020603050405020304" pitchFamily="18" charset="0"/>
                <a:cs typeface="Times New Roman" panose="02020603050405020304" pitchFamily="18" charset="0"/>
              </a:rPr>
              <a:t>【语法】</a:t>
            </a:r>
            <a:r>
              <a:rPr lang="zh-CN" altLang="zh-CN" kern="100" dirty="0">
                <a:cs typeface="Times New Roman" panose="02020603050405020304" pitchFamily="18" charset="0"/>
              </a:rPr>
              <a:t>：</a:t>
            </a:r>
          </a:p>
          <a:p>
            <a:pPr indent="400050" algn="just">
              <a:spcAft>
                <a:spcPts val="0"/>
              </a:spcAft>
            </a:pPr>
            <a:r>
              <a:rPr lang="en-US" altLang="zh-CN" kern="100" dirty="0">
                <a:cs typeface="Times New Roman" panose="02020603050405020304" pitchFamily="18" charset="0"/>
              </a:rPr>
              <a:t>&lt;table&gt;</a:t>
            </a:r>
            <a:endParaRPr lang="zh-CN" altLang="zh-CN" kern="100" dirty="0">
              <a:cs typeface="Times New Roman" panose="02020603050405020304" pitchFamily="18" charset="0"/>
            </a:endParaRPr>
          </a:p>
          <a:p>
            <a:pPr algn="just">
              <a:spcAft>
                <a:spcPts val="0"/>
              </a:spcAft>
            </a:pPr>
            <a:r>
              <a:rPr lang="en-US" altLang="zh-CN" kern="100" dirty="0">
                <a:cs typeface="Times New Roman" panose="02020603050405020304" pitchFamily="18" charset="0"/>
              </a:rPr>
              <a:t>    &lt;caption&gt;</a:t>
            </a:r>
            <a:r>
              <a:rPr lang="zh-CN" altLang="zh-CN" kern="100" dirty="0">
                <a:cs typeface="Times New Roman" panose="02020603050405020304" pitchFamily="18" charset="0"/>
              </a:rPr>
              <a:t>插入表格标题</a:t>
            </a:r>
            <a:r>
              <a:rPr lang="en-US" altLang="zh-CN" kern="100" dirty="0">
                <a:cs typeface="Times New Roman" panose="02020603050405020304" pitchFamily="18" charset="0"/>
              </a:rPr>
              <a:t>&lt;/caption&gt;</a:t>
            </a:r>
            <a:endParaRPr lang="zh-CN" altLang="zh-CN" kern="100" dirty="0">
              <a:cs typeface="Times New Roman" panose="02020603050405020304" pitchFamily="18" charset="0"/>
            </a:endParaRPr>
          </a:p>
          <a:p>
            <a:pPr algn="just">
              <a:spcAft>
                <a:spcPts val="0"/>
              </a:spcAft>
            </a:pPr>
            <a:r>
              <a:rPr lang="en-US" altLang="zh-CN" kern="100" dirty="0">
                <a:cs typeface="Times New Roman" panose="02020603050405020304" pitchFamily="18" charset="0"/>
              </a:rPr>
              <a:t>        &lt;</a:t>
            </a:r>
            <a:r>
              <a:rPr lang="en-US" altLang="zh-CN" kern="100" dirty="0" err="1">
                <a:cs typeface="Times New Roman" panose="02020603050405020304" pitchFamily="18" charset="0"/>
              </a:rPr>
              <a:t>tr</a:t>
            </a:r>
            <a:r>
              <a:rPr lang="en-US" altLang="zh-CN" kern="100" dirty="0">
                <a:cs typeface="Times New Roman" panose="02020603050405020304" pitchFamily="18" charset="0"/>
              </a:rPr>
              <a:t>&gt;…&lt;/</a:t>
            </a:r>
            <a:r>
              <a:rPr lang="en-US" altLang="zh-CN" kern="100" dirty="0" err="1">
                <a:cs typeface="Times New Roman" panose="02020603050405020304" pitchFamily="18" charset="0"/>
              </a:rPr>
              <a:t>tr</a:t>
            </a:r>
            <a:r>
              <a:rPr lang="en-US" altLang="zh-CN" kern="100" dirty="0">
                <a:cs typeface="Times New Roman" panose="02020603050405020304" pitchFamily="18" charset="0"/>
              </a:rPr>
              <a:t>&gt;</a:t>
            </a:r>
            <a:endParaRPr lang="zh-CN" altLang="zh-CN" kern="100" dirty="0">
              <a:cs typeface="Times New Roman" panose="02020603050405020304" pitchFamily="18" charset="0"/>
            </a:endParaRPr>
          </a:p>
          <a:p>
            <a:pPr indent="570865" algn="just">
              <a:spcAft>
                <a:spcPts val="0"/>
              </a:spcAft>
            </a:pPr>
            <a:r>
              <a:rPr lang="en-US" altLang="zh-CN" kern="100" dirty="0">
                <a:cs typeface="Times New Roman" panose="02020603050405020304" pitchFamily="18" charset="0"/>
              </a:rPr>
              <a:t>…</a:t>
            </a:r>
            <a:endParaRPr lang="zh-CN" altLang="zh-CN" kern="100" dirty="0">
              <a:cs typeface="Times New Roman" panose="02020603050405020304" pitchFamily="18" charset="0"/>
            </a:endParaRPr>
          </a:p>
          <a:p>
            <a:pPr indent="304800" algn="just">
              <a:spcAft>
                <a:spcPts val="0"/>
              </a:spcAft>
            </a:pPr>
            <a:r>
              <a:rPr lang="en-US" altLang="zh-CN" kern="100" dirty="0">
                <a:cs typeface="Times New Roman" panose="02020603050405020304" pitchFamily="18" charset="0"/>
              </a:rPr>
              <a:t>&lt;/table&gt;</a:t>
            </a:r>
            <a:r>
              <a:rPr lang="en-US" altLang="zh-CN" b="1" kern="100" dirty="0">
                <a:cs typeface="Times New Roman" panose="02020603050405020304" pitchFamily="18" charset="0"/>
              </a:rPr>
              <a:t> </a:t>
            </a:r>
            <a:endParaRPr lang="zh-CN" altLang="zh-CN" kern="100" dirty="0">
              <a:cs typeface="Times New Roman" panose="02020603050405020304" pitchFamily="18" charset="0"/>
            </a:endParaRPr>
          </a:p>
        </p:txBody>
      </p:sp>
    </p:spTree>
    <p:extLst>
      <p:ext uri="{BB962C8B-B14F-4D97-AF65-F5344CB8AC3E}">
        <p14:creationId xmlns:p14="http://schemas.microsoft.com/office/powerpoint/2010/main" val="118299925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2.2.4 </a:t>
            </a:r>
            <a:r>
              <a:rPr lang="zh-CN" altLang="en-US" dirty="0">
                <a:solidFill>
                  <a:srgbClr val="333333"/>
                </a:solidFill>
                <a:latin typeface="微软雅黑" panose="020B0503020204020204" pitchFamily="34" charset="-122"/>
                <a:ea typeface="微软雅黑" panose="020B0503020204020204" pitchFamily="34" charset="-122"/>
              </a:rPr>
              <a:t>表格标签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2173668" y="1088136"/>
            <a:ext cx="9475788" cy="4093428"/>
          </a:xfrm>
          <a:prstGeom prst="rect">
            <a:avLst/>
          </a:prstGeom>
        </p:spPr>
        <p:txBody>
          <a:bodyPr wrap="square">
            <a:spAutoFit/>
          </a:bodyPr>
          <a:lstStyle/>
          <a:p>
            <a:r>
              <a:rPr lang="en-US" altLang="zh-CN" sz="2000" dirty="0"/>
              <a:t>3.</a:t>
            </a:r>
            <a:r>
              <a:rPr lang="zh-CN" altLang="zh-CN" sz="2000" dirty="0"/>
              <a:t>设置表格表头</a:t>
            </a:r>
            <a:r>
              <a:rPr lang="en-US" altLang="zh-CN" sz="2000" dirty="0"/>
              <a:t> &lt;</a:t>
            </a:r>
            <a:r>
              <a:rPr lang="en-US" altLang="zh-CN" sz="2000" dirty="0" err="1"/>
              <a:t>th</a:t>
            </a:r>
            <a:r>
              <a:rPr lang="en-US" altLang="zh-CN" sz="2000" dirty="0"/>
              <a:t>&gt;</a:t>
            </a:r>
            <a:endParaRPr lang="zh-CN" altLang="zh-CN" sz="2000" dirty="0"/>
          </a:p>
          <a:p>
            <a:r>
              <a:rPr lang="zh-CN" altLang="zh-CN" sz="2000" dirty="0"/>
              <a:t>制作表格时，常常需要制作表头将表格中的元素属性分类，在网页文件中插入表格并需要给表格定义表头内容时，使用成对</a:t>
            </a:r>
            <a:r>
              <a:rPr lang="en-US" altLang="zh-CN" sz="2000" dirty="0"/>
              <a:t>&lt;</a:t>
            </a:r>
            <a:r>
              <a:rPr lang="en-US" altLang="zh-CN" sz="2000" dirty="0" err="1"/>
              <a:t>th</a:t>
            </a:r>
            <a:r>
              <a:rPr lang="en-US" altLang="zh-CN" sz="2000" dirty="0"/>
              <a:t>&gt;</a:t>
            </a:r>
            <a:r>
              <a:rPr lang="zh-CN" altLang="zh-CN" sz="2000" dirty="0"/>
              <a:t>标记就可以实现，表头内容使用的是粗体样式显示，位于</a:t>
            </a:r>
            <a:r>
              <a:rPr lang="en-US" altLang="zh-CN" sz="2000" dirty="0"/>
              <a:t>&lt;</a:t>
            </a:r>
            <a:r>
              <a:rPr lang="en-US" altLang="zh-CN" sz="2000" dirty="0" err="1"/>
              <a:t>tr</a:t>
            </a:r>
            <a:r>
              <a:rPr lang="en-US" altLang="zh-CN" sz="2000" dirty="0"/>
              <a:t>&gt;</a:t>
            </a:r>
            <a:r>
              <a:rPr lang="zh-CN" altLang="zh-CN" sz="2000" dirty="0"/>
              <a:t>和</a:t>
            </a:r>
            <a:r>
              <a:rPr lang="en-US" altLang="zh-CN" sz="2000" dirty="0"/>
              <a:t>&lt;/</a:t>
            </a:r>
            <a:r>
              <a:rPr lang="en-US" altLang="zh-CN" sz="2000" dirty="0" err="1"/>
              <a:t>tr</a:t>
            </a:r>
            <a:r>
              <a:rPr lang="en-US" altLang="zh-CN" sz="2000" dirty="0"/>
              <a:t>&gt;</a:t>
            </a:r>
            <a:r>
              <a:rPr lang="zh-CN" altLang="zh-CN" sz="2000" dirty="0"/>
              <a:t>之间。</a:t>
            </a:r>
          </a:p>
          <a:p>
            <a:r>
              <a:rPr lang="zh-CN" altLang="zh-CN" sz="2000" dirty="0"/>
              <a:t>【语法】：</a:t>
            </a:r>
          </a:p>
          <a:p>
            <a:r>
              <a:rPr lang="en-US" altLang="zh-CN" sz="2000" dirty="0"/>
              <a:t>&lt;table&gt;</a:t>
            </a:r>
            <a:endParaRPr lang="zh-CN" altLang="zh-CN" sz="2000" dirty="0"/>
          </a:p>
          <a:p>
            <a:r>
              <a:rPr lang="en-US" altLang="zh-CN" sz="2000" dirty="0"/>
              <a:t>&lt;</a:t>
            </a:r>
            <a:r>
              <a:rPr lang="en-US" altLang="zh-CN" sz="2000" dirty="0" err="1"/>
              <a:t>tr</a:t>
            </a:r>
            <a:r>
              <a:rPr lang="en-US" altLang="zh-CN" sz="2000" dirty="0"/>
              <a:t>&gt; &lt;</a:t>
            </a:r>
            <a:r>
              <a:rPr lang="en-US" altLang="zh-CN" sz="2000" dirty="0" err="1"/>
              <a:t>th</a:t>
            </a:r>
            <a:r>
              <a:rPr lang="en-US" altLang="zh-CN" sz="2000" dirty="0"/>
              <a:t>&gt;…&lt;/</a:t>
            </a:r>
            <a:r>
              <a:rPr lang="en-US" altLang="zh-CN" sz="2000" dirty="0" err="1"/>
              <a:t>th</a:t>
            </a:r>
            <a:r>
              <a:rPr lang="en-US" altLang="zh-CN" sz="2000" dirty="0"/>
              <a:t>&gt;&lt;/</a:t>
            </a:r>
            <a:r>
              <a:rPr lang="en-US" altLang="zh-CN" sz="2000" dirty="0" err="1"/>
              <a:t>tr</a:t>
            </a:r>
            <a:r>
              <a:rPr lang="en-US" altLang="zh-CN" sz="2000" dirty="0"/>
              <a:t>&gt;</a:t>
            </a:r>
            <a:endParaRPr lang="zh-CN" altLang="zh-CN" sz="2000" dirty="0"/>
          </a:p>
          <a:p>
            <a:r>
              <a:rPr lang="en-US" altLang="zh-CN" sz="2000" dirty="0"/>
              <a:t>&lt;</a:t>
            </a:r>
            <a:r>
              <a:rPr lang="en-US" altLang="zh-CN" sz="2000" dirty="0" err="1"/>
              <a:t>tr</a:t>
            </a:r>
            <a:r>
              <a:rPr lang="en-US" altLang="zh-CN" sz="2000" dirty="0"/>
              <a:t>&gt;&lt;td&gt;…&lt;/td&gt;&lt;/</a:t>
            </a:r>
            <a:r>
              <a:rPr lang="en-US" altLang="zh-CN" sz="2000" dirty="0" err="1"/>
              <a:t>tr</a:t>
            </a:r>
            <a:r>
              <a:rPr lang="en-US" altLang="zh-CN" sz="2000" dirty="0"/>
              <a:t>&gt;</a:t>
            </a:r>
            <a:endParaRPr lang="zh-CN" altLang="zh-CN" sz="2000" dirty="0"/>
          </a:p>
          <a:p>
            <a:r>
              <a:rPr lang="en-US" altLang="zh-CN" sz="2000" dirty="0"/>
              <a:t>…</a:t>
            </a:r>
            <a:endParaRPr lang="zh-CN" altLang="zh-CN" sz="2000" dirty="0"/>
          </a:p>
          <a:p>
            <a:r>
              <a:rPr lang="en-US" altLang="zh-CN" sz="2000" dirty="0"/>
              <a:t>&lt;/table&gt;</a:t>
            </a:r>
            <a:endParaRPr lang="zh-CN" altLang="zh-CN" sz="2000" dirty="0"/>
          </a:p>
          <a:p>
            <a:r>
              <a:rPr lang="en-US" altLang="zh-CN" sz="2000" dirty="0"/>
              <a:t>&lt;</a:t>
            </a:r>
            <a:r>
              <a:rPr lang="en-US" altLang="zh-CN" sz="2000" dirty="0" err="1"/>
              <a:t>th</a:t>
            </a:r>
            <a:r>
              <a:rPr lang="en-US" altLang="zh-CN" sz="2000" dirty="0"/>
              <a:t>&gt;</a:t>
            </a:r>
            <a:r>
              <a:rPr lang="zh-CN" altLang="zh-CN" sz="2000" dirty="0"/>
              <a:t>元素的</a:t>
            </a:r>
            <a:r>
              <a:rPr lang="en-US" altLang="zh-CN" sz="2000" dirty="0"/>
              <a:t>scope</a:t>
            </a:r>
            <a:r>
              <a:rPr lang="zh-CN" altLang="zh-CN" sz="2000" dirty="0"/>
              <a:t>属性用于定义表头数据与单元数据关联的方法。</a:t>
            </a:r>
          </a:p>
          <a:p>
            <a:r>
              <a:rPr lang="en-US" altLang="zh-CN" sz="2000" dirty="0"/>
              <a:t>scope</a:t>
            </a:r>
            <a:r>
              <a:rPr lang="zh-CN" altLang="zh-CN" sz="2000" dirty="0"/>
              <a:t>取值为</a:t>
            </a:r>
            <a:r>
              <a:rPr lang="en-US" altLang="zh-CN" sz="2000" dirty="0"/>
              <a:t>col</a:t>
            </a:r>
            <a:r>
              <a:rPr lang="zh-CN" altLang="zh-CN" sz="2000" dirty="0"/>
              <a:t>，表示规定的是列的表头</a:t>
            </a:r>
            <a:r>
              <a:rPr lang="en-US" altLang="zh-CN" sz="2000" dirty="0"/>
              <a:t>,  </a:t>
            </a:r>
            <a:r>
              <a:rPr lang="zh-CN" altLang="zh-CN" sz="2000" dirty="0"/>
              <a:t>取值为</a:t>
            </a:r>
            <a:r>
              <a:rPr lang="en-US" altLang="zh-CN" sz="2000" dirty="0"/>
              <a:t>row</a:t>
            </a:r>
            <a:r>
              <a:rPr lang="zh-CN" altLang="zh-CN" sz="2000" dirty="0"/>
              <a:t>规定单元格是行的表头</a:t>
            </a:r>
            <a:r>
              <a:rPr lang="en-US" altLang="zh-CN" sz="2000" dirty="0"/>
              <a:t>, </a:t>
            </a:r>
            <a:r>
              <a:rPr lang="en-US" altLang="zh-CN" sz="2000" dirty="0" err="1"/>
              <a:t>colgroup</a:t>
            </a:r>
            <a:r>
              <a:rPr lang="zh-CN" altLang="zh-CN" sz="2000" dirty="0"/>
              <a:t>单元格是列组的表头</a:t>
            </a:r>
            <a:r>
              <a:rPr lang="en-US" altLang="zh-CN" sz="2000" dirty="0"/>
              <a:t>, </a:t>
            </a:r>
            <a:r>
              <a:rPr lang="en-US" altLang="zh-CN" sz="2000" dirty="0" err="1"/>
              <a:t>rowgroup</a:t>
            </a:r>
            <a:r>
              <a:rPr lang="zh-CN" altLang="zh-CN" sz="2000" dirty="0"/>
              <a:t>单元格是行组的表头。</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142559278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2.2.4 </a:t>
            </a:r>
            <a:r>
              <a:rPr lang="zh-CN" altLang="en-US" dirty="0">
                <a:solidFill>
                  <a:srgbClr val="333333"/>
                </a:solidFill>
                <a:latin typeface="微软雅黑" panose="020B0503020204020204" pitchFamily="34" charset="-122"/>
                <a:ea typeface="微软雅黑" panose="020B0503020204020204" pitchFamily="34" charset="-122"/>
              </a:rPr>
              <a:t>表格标签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2173668" y="1088136"/>
            <a:ext cx="9475788" cy="2554545"/>
          </a:xfrm>
          <a:prstGeom prst="rect">
            <a:avLst/>
          </a:prstGeom>
        </p:spPr>
        <p:txBody>
          <a:bodyPr wrap="square">
            <a:spAutoFit/>
          </a:bodyPr>
          <a:lstStyle/>
          <a:p>
            <a:r>
              <a:rPr lang="zh-CN" altLang="zh-CN" sz="2000" b="1" dirty="0"/>
              <a:t> </a:t>
            </a:r>
            <a:r>
              <a:rPr lang="en-US" altLang="zh-CN" sz="2000" dirty="0"/>
              <a:t>4.</a:t>
            </a:r>
            <a:r>
              <a:rPr lang="zh-CN" altLang="zh-CN" sz="2000" dirty="0"/>
              <a:t>插入行</a:t>
            </a:r>
            <a:r>
              <a:rPr lang="en-US" altLang="zh-CN" sz="2000" dirty="0"/>
              <a:t> &lt;</a:t>
            </a:r>
            <a:r>
              <a:rPr lang="en-US" altLang="zh-CN" sz="2000" dirty="0" err="1"/>
              <a:t>tr</a:t>
            </a:r>
            <a:r>
              <a:rPr lang="en-US" altLang="zh-CN" sz="2000" dirty="0"/>
              <a:t>&gt;</a:t>
            </a:r>
            <a:endParaRPr lang="zh-CN" altLang="zh-CN" sz="2000" dirty="0"/>
          </a:p>
          <a:p>
            <a:r>
              <a:rPr lang="en-US" altLang="zh-CN" sz="2000" dirty="0"/>
              <a:t>&lt;</a:t>
            </a:r>
            <a:r>
              <a:rPr lang="en-US" altLang="zh-CN" sz="2000" dirty="0" err="1"/>
              <a:t>tr</a:t>
            </a:r>
            <a:r>
              <a:rPr lang="en-US" altLang="zh-CN" sz="2000" dirty="0"/>
              <a:t>&gt; </a:t>
            </a:r>
            <a:r>
              <a:rPr lang="zh-CN" altLang="zh-CN" sz="2000" dirty="0"/>
              <a:t>标签定义</a:t>
            </a:r>
            <a:r>
              <a:rPr lang="en-US" altLang="zh-CN" sz="2000" dirty="0"/>
              <a:t> HTML </a:t>
            </a:r>
            <a:r>
              <a:rPr lang="zh-CN" altLang="zh-CN" sz="2000" dirty="0"/>
              <a:t>表格中的行。</a:t>
            </a:r>
            <a:r>
              <a:rPr lang="en-US" altLang="zh-CN" sz="2000" dirty="0" err="1"/>
              <a:t>tr</a:t>
            </a:r>
            <a:r>
              <a:rPr lang="en-US" altLang="zh-CN" sz="2000" dirty="0"/>
              <a:t> </a:t>
            </a:r>
            <a:r>
              <a:rPr lang="zh-CN" altLang="zh-CN" sz="2000" dirty="0"/>
              <a:t>元素包含一个或多个</a:t>
            </a:r>
            <a:r>
              <a:rPr lang="en-US" altLang="zh-CN" sz="2000" dirty="0"/>
              <a:t> </a:t>
            </a:r>
            <a:r>
              <a:rPr lang="en-US" altLang="zh-CN" sz="2000" dirty="0" err="1"/>
              <a:t>th</a:t>
            </a:r>
            <a:r>
              <a:rPr lang="en-US" altLang="zh-CN" sz="2000" dirty="0"/>
              <a:t> </a:t>
            </a:r>
            <a:r>
              <a:rPr lang="zh-CN" altLang="zh-CN" sz="2000" dirty="0"/>
              <a:t>或</a:t>
            </a:r>
            <a:r>
              <a:rPr lang="en-US" altLang="zh-CN" sz="2000" dirty="0"/>
              <a:t> td </a:t>
            </a:r>
            <a:r>
              <a:rPr lang="zh-CN" altLang="zh-CN" sz="2000" dirty="0"/>
              <a:t>元素。</a:t>
            </a:r>
          </a:p>
          <a:p>
            <a:r>
              <a:rPr lang="zh-CN" altLang="zh-CN" sz="2000" dirty="0"/>
              <a:t>【语法】：</a:t>
            </a:r>
          </a:p>
          <a:p>
            <a:r>
              <a:rPr lang="en-US" altLang="zh-CN" sz="2000" dirty="0"/>
              <a:t>&lt;table&gt;</a:t>
            </a:r>
            <a:endParaRPr lang="zh-CN" altLang="zh-CN" sz="2000" dirty="0"/>
          </a:p>
          <a:p>
            <a:r>
              <a:rPr lang="en-US" altLang="zh-CN" sz="2000" dirty="0"/>
              <a:t>&lt;</a:t>
            </a:r>
            <a:r>
              <a:rPr lang="en-US" altLang="zh-CN" sz="2000" dirty="0" err="1"/>
              <a:t>tr</a:t>
            </a:r>
            <a:r>
              <a:rPr lang="en-US" altLang="zh-CN" sz="2000" dirty="0"/>
              <a:t>&gt;…&lt;/</a:t>
            </a:r>
            <a:r>
              <a:rPr lang="en-US" altLang="zh-CN" sz="2000" dirty="0" err="1"/>
              <a:t>tr</a:t>
            </a:r>
            <a:r>
              <a:rPr lang="en-US" altLang="zh-CN" sz="2000" dirty="0"/>
              <a:t>&gt;</a:t>
            </a:r>
            <a:endParaRPr lang="zh-CN" altLang="zh-CN" sz="2000" dirty="0"/>
          </a:p>
          <a:p>
            <a:r>
              <a:rPr lang="en-US" altLang="zh-CN" sz="2000" dirty="0"/>
              <a:t>&lt;</a:t>
            </a:r>
            <a:r>
              <a:rPr lang="en-US" altLang="zh-CN" sz="2000" dirty="0" err="1"/>
              <a:t>tr</a:t>
            </a:r>
            <a:r>
              <a:rPr lang="en-US" altLang="zh-CN" sz="2000" dirty="0"/>
              <a:t>&gt;…&lt;/</a:t>
            </a:r>
            <a:r>
              <a:rPr lang="en-US" altLang="zh-CN" sz="2000" dirty="0" err="1"/>
              <a:t>tr</a:t>
            </a:r>
            <a:r>
              <a:rPr lang="en-US" altLang="zh-CN" sz="2000" dirty="0"/>
              <a:t>&gt;</a:t>
            </a:r>
            <a:endParaRPr lang="zh-CN" altLang="zh-CN" sz="2000" dirty="0"/>
          </a:p>
          <a:p>
            <a:r>
              <a:rPr lang="en-US" altLang="zh-CN" sz="2000" dirty="0"/>
              <a:t>…</a:t>
            </a:r>
            <a:endParaRPr lang="zh-CN" altLang="zh-CN" sz="2000" dirty="0"/>
          </a:p>
          <a:p>
            <a:r>
              <a:rPr lang="en-US" altLang="zh-CN" sz="2000" dirty="0"/>
              <a:t>&lt;/table&gt;</a:t>
            </a:r>
            <a:endParaRPr lang="zh-CN" altLang="zh-CN" sz="2000" dirty="0"/>
          </a:p>
        </p:txBody>
      </p:sp>
    </p:spTree>
    <p:extLst>
      <p:ext uri="{BB962C8B-B14F-4D97-AF65-F5344CB8AC3E}">
        <p14:creationId xmlns:p14="http://schemas.microsoft.com/office/powerpoint/2010/main" val="211761631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2.2.4 </a:t>
            </a:r>
            <a:r>
              <a:rPr lang="zh-CN" altLang="en-US" dirty="0">
                <a:solidFill>
                  <a:srgbClr val="333333"/>
                </a:solidFill>
                <a:latin typeface="微软雅黑" panose="020B0503020204020204" pitchFamily="34" charset="-122"/>
                <a:ea typeface="微软雅黑" panose="020B0503020204020204" pitchFamily="34" charset="-122"/>
              </a:rPr>
              <a:t>表格标签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2173668" y="1088136"/>
            <a:ext cx="9475788" cy="3477875"/>
          </a:xfrm>
          <a:prstGeom prst="rect">
            <a:avLst/>
          </a:prstGeom>
        </p:spPr>
        <p:txBody>
          <a:bodyPr wrap="square">
            <a:spAutoFit/>
          </a:bodyPr>
          <a:lstStyle/>
          <a:p>
            <a:r>
              <a:rPr lang="en-US" altLang="zh-CN" sz="2000" dirty="0"/>
              <a:t>5.</a:t>
            </a:r>
            <a:r>
              <a:rPr lang="zh-CN" altLang="zh-CN" sz="2000" dirty="0"/>
              <a:t>插入单元格数据</a:t>
            </a:r>
            <a:r>
              <a:rPr lang="en-US" altLang="zh-CN" sz="2000" dirty="0"/>
              <a:t>&lt;td&gt;</a:t>
            </a:r>
            <a:endParaRPr lang="zh-CN" altLang="zh-CN" sz="2000" dirty="0"/>
          </a:p>
          <a:p>
            <a:r>
              <a:rPr lang="en-US" altLang="zh-CN" sz="2000" dirty="0"/>
              <a:t>&lt;td&gt; </a:t>
            </a:r>
            <a:r>
              <a:rPr lang="zh-CN" altLang="zh-CN" sz="2000" dirty="0"/>
              <a:t>标签定义</a:t>
            </a:r>
            <a:r>
              <a:rPr lang="en-US" altLang="zh-CN" sz="2000" dirty="0"/>
              <a:t> HTML </a:t>
            </a:r>
            <a:r>
              <a:rPr lang="zh-CN" altLang="zh-CN" sz="2000" dirty="0"/>
              <a:t>表格中的标准单元格。</a:t>
            </a:r>
            <a:r>
              <a:rPr lang="en-US" altLang="zh-CN" sz="2000" dirty="0"/>
              <a:t>HTML </a:t>
            </a:r>
            <a:r>
              <a:rPr lang="zh-CN" altLang="zh-CN" sz="2000" dirty="0"/>
              <a:t>表格有两类单元格：表头单元</a:t>
            </a:r>
            <a:r>
              <a:rPr lang="en-US" altLang="zh-CN" sz="2000" dirty="0"/>
              <a:t> - </a:t>
            </a:r>
            <a:r>
              <a:rPr lang="zh-CN" altLang="zh-CN" sz="2000" dirty="0"/>
              <a:t>包含头部信息（由</a:t>
            </a:r>
            <a:r>
              <a:rPr lang="en-US" altLang="zh-CN" sz="2000" dirty="0"/>
              <a:t> </a:t>
            </a:r>
            <a:r>
              <a:rPr lang="en-US" altLang="zh-CN" sz="2000" dirty="0" err="1"/>
              <a:t>th</a:t>
            </a:r>
            <a:r>
              <a:rPr lang="en-US" altLang="zh-CN" sz="2000" dirty="0"/>
              <a:t> </a:t>
            </a:r>
            <a:r>
              <a:rPr lang="zh-CN" altLang="zh-CN" sz="2000" dirty="0"/>
              <a:t>元素创建）</a:t>
            </a:r>
            <a:r>
              <a:rPr lang="en-US" altLang="zh-CN" sz="2000" dirty="0"/>
              <a:t>,</a:t>
            </a:r>
            <a:r>
              <a:rPr lang="zh-CN" altLang="zh-CN" sz="2000" dirty="0"/>
              <a:t>标准单元</a:t>
            </a:r>
            <a:r>
              <a:rPr lang="en-US" altLang="zh-CN" sz="2000" dirty="0"/>
              <a:t> - </a:t>
            </a:r>
            <a:r>
              <a:rPr lang="zh-CN" altLang="zh-CN" sz="2000" dirty="0"/>
              <a:t>包含数据（由</a:t>
            </a:r>
            <a:r>
              <a:rPr lang="en-US" altLang="zh-CN" sz="2000" dirty="0"/>
              <a:t> td </a:t>
            </a:r>
            <a:r>
              <a:rPr lang="zh-CN" altLang="zh-CN" sz="2000" dirty="0"/>
              <a:t>元素创建）。</a:t>
            </a:r>
          </a:p>
          <a:p>
            <a:r>
              <a:rPr lang="en-US" altLang="zh-CN" sz="2000" dirty="0"/>
              <a:t>td </a:t>
            </a:r>
            <a:r>
              <a:rPr lang="zh-CN" altLang="zh-CN" sz="2000" dirty="0"/>
              <a:t>元素中的文本一般显示为正常字体且左对齐。</a:t>
            </a:r>
          </a:p>
          <a:p>
            <a:r>
              <a:rPr lang="zh-CN" altLang="zh-CN" sz="2000" dirty="0"/>
              <a:t>【语法】：</a:t>
            </a:r>
          </a:p>
          <a:p>
            <a:r>
              <a:rPr lang="en-US" altLang="zh-CN" sz="2000" dirty="0"/>
              <a:t>&lt;table&gt;</a:t>
            </a:r>
            <a:endParaRPr lang="zh-CN" altLang="zh-CN" sz="2000" dirty="0"/>
          </a:p>
          <a:p>
            <a:r>
              <a:rPr lang="en-US" altLang="zh-CN" sz="2000" dirty="0"/>
              <a:t>&lt;</a:t>
            </a:r>
            <a:r>
              <a:rPr lang="en-US" altLang="zh-CN" sz="2000" dirty="0" err="1"/>
              <a:t>tr</a:t>
            </a:r>
            <a:r>
              <a:rPr lang="en-US" altLang="zh-CN" sz="2000" dirty="0"/>
              <a:t>&gt; &lt;</a:t>
            </a:r>
            <a:r>
              <a:rPr lang="en-US" altLang="zh-CN" sz="2000" dirty="0" err="1"/>
              <a:t>th</a:t>
            </a:r>
            <a:r>
              <a:rPr lang="en-US" altLang="zh-CN" sz="2000" dirty="0"/>
              <a:t>&gt;…&lt;/</a:t>
            </a:r>
            <a:r>
              <a:rPr lang="en-US" altLang="zh-CN" sz="2000" dirty="0" err="1"/>
              <a:t>th</a:t>
            </a:r>
            <a:r>
              <a:rPr lang="en-US" altLang="zh-CN" sz="2000" dirty="0"/>
              <a:t>&gt;&lt;/</a:t>
            </a:r>
            <a:r>
              <a:rPr lang="en-US" altLang="zh-CN" sz="2000" dirty="0" err="1"/>
              <a:t>tr</a:t>
            </a:r>
            <a:r>
              <a:rPr lang="en-US" altLang="zh-CN" sz="2000" dirty="0"/>
              <a:t>&gt;</a:t>
            </a:r>
            <a:endParaRPr lang="zh-CN" altLang="zh-CN" sz="2000" dirty="0"/>
          </a:p>
          <a:p>
            <a:r>
              <a:rPr lang="en-US" altLang="zh-CN" sz="2000" dirty="0"/>
              <a:t>&lt;</a:t>
            </a:r>
            <a:r>
              <a:rPr lang="en-US" altLang="zh-CN" sz="2000" dirty="0" err="1"/>
              <a:t>tr</a:t>
            </a:r>
            <a:r>
              <a:rPr lang="en-US" altLang="zh-CN" sz="2000" dirty="0"/>
              <a:t>&gt;&lt;td&gt;…&lt;/td&gt;&lt;/</a:t>
            </a:r>
            <a:r>
              <a:rPr lang="en-US" altLang="zh-CN" sz="2000" dirty="0" err="1"/>
              <a:t>tr</a:t>
            </a:r>
            <a:r>
              <a:rPr lang="en-US" altLang="zh-CN" sz="2000" dirty="0"/>
              <a:t>&gt;</a:t>
            </a:r>
            <a:endParaRPr lang="zh-CN" altLang="zh-CN" sz="2000" dirty="0"/>
          </a:p>
          <a:p>
            <a:r>
              <a:rPr lang="en-US" altLang="zh-CN" sz="2000" dirty="0"/>
              <a:t>…</a:t>
            </a:r>
            <a:endParaRPr lang="zh-CN" altLang="zh-CN" sz="2000" dirty="0"/>
          </a:p>
          <a:p>
            <a:r>
              <a:rPr lang="en-US" altLang="zh-CN" sz="2000" dirty="0"/>
              <a:t>&lt;/table&gt;</a:t>
            </a:r>
            <a:endParaRPr lang="zh-CN" altLang="zh-CN" sz="2000" dirty="0"/>
          </a:p>
          <a:p>
            <a:r>
              <a:rPr lang="en-US" altLang="zh-CN" sz="2000" dirty="0"/>
              <a:t>&lt;td&gt; </a:t>
            </a:r>
            <a:r>
              <a:rPr lang="zh-CN" altLang="zh-CN" sz="2000" dirty="0"/>
              <a:t>标签有</a:t>
            </a:r>
            <a:r>
              <a:rPr lang="en-US" altLang="zh-CN" sz="2000" dirty="0"/>
              <a:t>2</a:t>
            </a:r>
            <a:r>
              <a:rPr lang="zh-CN" altLang="zh-CN" sz="2000" dirty="0"/>
              <a:t>个重要的属性，跨行</a:t>
            </a:r>
            <a:r>
              <a:rPr lang="en-US" altLang="zh-CN" sz="2000" dirty="0" err="1"/>
              <a:t>rowspan</a:t>
            </a:r>
            <a:r>
              <a:rPr lang="en-US" altLang="zh-CN" sz="2000" dirty="0"/>
              <a:t> </a:t>
            </a:r>
            <a:r>
              <a:rPr lang="zh-CN" altLang="zh-CN" sz="2000" dirty="0"/>
              <a:t>和跨列</a:t>
            </a:r>
            <a:r>
              <a:rPr lang="en-US" altLang="zh-CN" sz="2000" dirty="0" err="1"/>
              <a:t>colspan</a:t>
            </a:r>
            <a:r>
              <a:rPr lang="zh-CN" altLang="zh-CN" sz="2000" dirty="0"/>
              <a:t>属性，单位是行或列数目。</a:t>
            </a:r>
          </a:p>
        </p:txBody>
      </p:sp>
    </p:spTree>
    <p:extLst>
      <p:ext uri="{BB962C8B-B14F-4D97-AF65-F5344CB8AC3E}">
        <p14:creationId xmlns:p14="http://schemas.microsoft.com/office/powerpoint/2010/main" val="393661991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187265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2.1.1 </a:t>
            </a:r>
            <a:r>
              <a:rPr lang="zh-CN" altLang="en-US" dirty="0">
                <a:solidFill>
                  <a:srgbClr val="333333"/>
                </a:solidFill>
                <a:latin typeface="微软雅黑" panose="020B0503020204020204" pitchFamily="34" charset="-122"/>
                <a:ea typeface="微软雅黑" panose="020B0503020204020204" pitchFamily="34" charset="-122"/>
              </a:rPr>
              <a:t>简介</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9884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mn-ea"/>
                <a:ea typeface="+mn-ea"/>
              </a:rPr>
              <a:t>   HTML5</a:t>
            </a:r>
            <a:r>
              <a:rPr lang="zh-CN" altLang="zh-CN" sz="2400" dirty="0">
                <a:latin typeface="+mn-ea"/>
                <a:ea typeface="+mn-ea"/>
              </a:rPr>
              <a:t>新版本特性，淘汰过时的或冗余的属性，</a:t>
            </a:r>
            <a:r>
              <a:rPr lang="en-US" altLang="zh-CN" sz="2400" dirty="0">
                <a:latin typeface="+mn-ea"/>
                <a:ea typeface="+mn-ea"/>
              </a:rPr>
              <a:t>Indexed DB</a:t>
            </a:r>
            <a:r>
              <a:rPr lang="zh-CN" altLang="zh-CN" sz="2400" dirty="0">
                <a:latin typeface="+mn-ea"/>
                <a:ea typeface="+mn-ea"/>
              </a:rPr>
              <a:t>本地存储功能，脱离</a:t>
            </a:r>
            <a:r>
              <a:rPr lang="en-US" altLang="zh-CN" sz="2400" dirty="0">
                <a:latin typeface="+mn-ea"/>
                <a:ea typeface="+mn-ea"/>
              </a:rPr>
              <a:t>Flash </a:t>
            </a:r>
            <a:r>
              <a:rPr lang="zh-CN" altLang="zh-CN" sz="2400" dirty="0">
                <a:latin typeface="+mn-ea"/>
                <a:ea typeface="+mn-ea"/>
              </a:rPr>
              <a:t>和</a:t>
            </a:r>
            <a:r>
              <a:rPr lang="en-US" altLang="zh-CN" sz="2400" dirty="0">
                <a:latin typeface="+mn-ea"/>
                <a:ea typeface="+mn-ea"/>
              </a:rPr>
              <a:t>Silverlight</a:t>
            </a:r>
            <a:r>
              <a:rPr lang="zh-CN" altLang="zh-CN" sz="2400" dirty="0">
                <a:latin typeface="+mn-ea"/>
                <a:ea typeface="+mn-ea"/>
              </a:rPr>
              <a:t>直接在浏览器中显示图形或动画，一个</a:t>
            </a:r>
            <a:r>
              <a:rPr lang="en-US" altLang="zh-CN" sz="2400" dirty="0">
                <a:latin typeface="+mn-ea"/>
                <a:ea typeface="+mn-ea"/>
              </a:rPr>
              <a:t>HTML5</a:t>
            </a:r>
            <a:r>
              <a:rPr lang="zh-CN" altLang="zh-CN" sz="2400" dirty="0">
                <a:latin typeface="+mn-ea"/>
                <a:ea typeface="+mn-ea"/>
              </a:rPr>
              <a:t>文档到另一个文档间的拖放功能，提供外部应用和浏览器内部数据之间的开放接口等。</a:t>
            </a:r>
          </a:p>
          <a:p>
            <a:endParaRPr lang="zh-CN" altLang="en-US" sz="2400" dirty="0">
              <a:latin typeface="+mn-ea"/>
              <a:ea typeface="+mn-ea"/>
            </a:endParaRPr>
          </a:p>
        </p:txBody>
      </p:sp>
      <p:sp>
        <p:nvSpPr>
          <p:cNvPr id="12" name="Text Placeholder 33"/>
          <p:cNvSpPr txBox="1">
            <a:spLocks/>
          </p:cNvSpPr>
          <p:nvPr/>
        </p:nvSpPr>
        <p:spPr bwMode="auto">
          <a:xfrm>
            <a:off x="2039938" y="3275013"/>
            <a:ext cx="8970962" cy="198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mn-ea"/>
                <a:ea typeface="+mn-ea"/>
              </a:rPr>
              <a:t>   HTML</a:t>
            </a:r>
            <a:r>
              <a:rPr lang="zh-CN" altLang="zh-CN" sz="2400" dirty="0">
                <a:latin typeface="+mn-ea"/>
                <a:ea typeface="+mn-ea"/>
              </a:rPr>
              <a:t>从</a:t>
            </a:r>
            <a:r>
              <a:rPr lang="en-US" altLang="zh-CN" sz="2400" dirty="0">
                <a:latin typeface="+mn-ea"/>
                <a:ea typeface="+mn-ea"/>
              </a:rPr>
              <a:t>1989</a:t>
            </a:r>
            <a:r>
              <a:rPr lang="zh-CN" altLang="zh-CN" sz="2400" dirty="0">
                <a:latin typeface="+mn-ea"/>
                <a:ea typeface="+mn-ea"/>
              </a:rPr>
              <a:t>年至今，不断有升级新技术和新产品。特别是</a:t>
            </a:r>
            <a:r>
              <a:rPr lang="en-US" altLang="zh-CN" sz="2400" dirty="0">
                <a:latin typeface="+mn-ea"/>
                <a:ea typeface="+mn-ea"/>
              </a:rPr>
              <a:t>HTML5.0</a:t>
            </a:r>
            <a:r>
              <a:rPr lang="zh-CN" altLang="zh-CN" sz="2400" dirty="0">
                <a:latin typeface="+mn-ea"/>
                <a:ea typeface="+mn-ea"/>
              </a:rPr>
              <a:t>更是十年磨一剑，从</a:t>
            </a:r>
            <a:r>
              <a:rPr lang="en-US" altLang="zh-CN" sz="2400" dirty="0">
                <a:latin typeface="+mn-ea"/>
                <a:ea typeface="+mn-ea"/>
              </a:rPr>
              <a:t>2004-2014</a:t>
            </a:r>
            <a:r>
              <a:rPr lang="zh-CN" altLang="zh-CN" sz="2400" dirty="0">
                <a:latin typeface="+mn-ea"/>
                <a:ea typeface="+mn-ea"/>
              </a:rPr>
              <a:t>年的长期努力结果，体现了对产品精心打造、精工制作的理念，更体现了不断吸收最前沿的技术，创造出新成果的追求的</a:t>
            </a:r>
            <a:r>
              <a:rPr lang="zh-CN" altLang="zh-CN" sz="2400" dirty="0">
                <a:solidFill>
                  <a:srgbClr val="FF0000"/>
                </a:solidFill>
                <a:latin typeface="+mn-ea"/>
                <a:ea typeface="+mn-ea"/>
              </a:rPr>
              <a:t>工匠精神</a:t>
            </a:r>
            <a:r>
              <a:rPr lang="zh-CN" altLang="zh-CN" sz="2400" dirty="0">
                <a:latin typeface="+mn-ea"/>
                <a:ea typeface="+mn-ea"/>
              </a:rPr>
              <a:t>。 </a:t>
            </a:r>
          </a:p>
          <a:p>
            <a:pPr eaLnBrk="1" fontAlgn="auto" hangingPunct="1">
              <a:lnSpc>
                <a:spcPct val="90000"/>
              </a:lnSpc>
              <a:spcBef>
                <a:spcPts val="375"/>
              </a:spcBef>
              <a:spcAft>
                <a:spcPts val="0"/>
              </a:spcAft>
              <a:defRPr/>
            </a:pPr>
            <a:endParaRPr lang="zh-CN" altLang="en-US" sz="2800" b="1"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 name="组合 21"/>
          <p:cNvGrpSpPr>
            <a:grpSpLocks/>
          </p:cNvGrpSpPr>
          <p:nvPr/>
        </p:nvGrpSpPr>
        <p:grpSpPr bwMode="auto">
          <a:xfrm>
            <a:off x="1103313" y="3451225"/>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228321964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94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nodeType="afterGroup">
                            <p:stCondLst>
                              <p:cond delay="144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62584" y="713625"/>
            <a:ext cx="6096000" cy="6247864"/>
          </a:xfrm>
          <a:prstGeom prst="rect">
            <a:avLst/>
          </a:prstGeom>
        </p:spPr>
        <p:txBody>
          <a:bodyPr>
            <a:spAutoFit/>
          </a:bodyPr>
          <a:lstStyle/>
          <a:p>
            <a:r>
              <a:rPr lang="en-US" altLang="zh-CN" sz="2000" dirty="0"/>
              <a:t>&lt;table border="1"&gt;</a:t>
            </a:r>
          </a:p>
          <a:p>
            <a:r>
              <a:rPr lang="en-US" altLang="zh-CN" sz="2000" dirty="0"/>
              <a:t>  &lt;</a:t>
            </a:r>
            <a:r>
              <a:rPr lang="en-US" altLang="zh-CN" sz="2000" dirty="0" err="1"/>
              <a:t>tr</a:t>
            </a:r>
            <a:r>
              <a:rPr lang="en-US" altLang="zh-CN" sz="2000" dirty="0"/>
              <a:t>&gt;&lt;td </a:t>
            </a:r>
            <a:r>
              <a:rPr lang="en-US" altLang="zh-CN" sz="2000" dirty="0" err="1"/>
              <a:t>colspan</a:t>
            </a:r>
            <a:r>
              <a:rPr lang="en-US" altLang="zh-CN" sz="2000" dirty="0"/>
              <a:t>=3""&gt;</a:t>
            </a:r>
            <a:r>
              <a:rPr lang="zh-CN" altLang="en-US" sz="2000" dirty="0"/>
              <a:t>关于跨行和跨列的例子</a:t>
            </a:r>
            <a:r>
              <a:rPr lang="en-US" altLang="zh-CN" sz="2000" dirty="0"/>
              <a:t>&lt;/</a:t>
            </a:r>
            <a:r>
              <a:rPr lang="en-US" altLang="zh-CN" sz="2000" dirty="0" err="1"/>
              <a:t>tr</a:t>
            </a:r>
            <a:r>
              <a:rPr lang="en-US" altLang="zh-CN" sz="2000" dirty="0"/>
              <a:t>&gt;</a:t>
            </a:r>
          </a:p>
          <a:p>
            <a:r>
              <a:rPr lang="en-US" altLang="zh-CN" sz="2000" dirty="0"/>
              <a:t>  &lt;</a:t>
            </a:r>
            <a:r>
              <a:rPr lang="en-US" altLang="zh-CN" sz="2000" dirty="0" err="1"/>
              <a:t>tr</a:t>
            </a:r>
            <a:r>
              <a:rPr lang="en-US" altLang="zh-CN" sz="2000" dirty="0"/>
              <a:t>&gt;</a:t>
            </a:r>
          </a:p>
          <a:p>
            <a:r>
              <a:rPr lang="en-US" altLang="zh-CN" sz="2000" dirty="0"/>
              <a:t>    &lt;</a:t>
            </a:r>
            <a:r>
              <a:rPr lang="en-US" altLang="zh-CN" sz="2000" dirty="0" err="1"/>
              <a:t>th</a:t>
            </a:r>
            <a:r>
              <a:rPr lang="en-US" altLang="zh-CN" sz="2000" dirty="0"/>
              <a:t>&gt;Month&lt;/</a:t>
            </a:r>
            <a:r>
              <a:rPr lang="en-US" altLang="zh-CN" sz="2000" dirty="0" err="1"/>
              <a:t>th</a:t>
            </a:r>
            <a:r>
              <a:rPr lang="en-US" altLang="zh-CN" sz="2000" dirty="0"/>
              <a:t>&gt;</a:t>
            </a:r>
          </a:p>
          <a:p>
            <a:r>
              <a:rPr lang="en-US" altLang="zh-CN" sz="2000" dirty="0"/>
              <a:t>    &lt;</a:t>
            </a:r>
            <a:r>
              <a:rPr lang="en-US" altLang="zh-CN" sz="2000" dirty="0" err="1"/>
              <a:t>th</a:t>
            </a:r>
            <a:r>
              <a:rPr lang="en-US" altLang="zh-CN" sz="2000" dirty="0"/>
              <a:t>&gt;Savings&lt;/</a:t>
            </a:r>
            <a:r>
              <a:rPr lang="en-US" altLang="zh-CN" sz="2000" dirty="0" err="1"/>
              <a:t>th</a:t>
            </a:r>
            <a:r>
              <a:rPr lang="en-US" altLang="zh-CN" sz="2000" dirty="0"/>
              <a:t>&gt;</a:t>
            </a:r>
          </a:p>
          <a:p>
            <a:r>
              <a:rPr lang="en-US" altLang="zh-CN" sz="2000" dirty="0"/>
              <a:t>  &lt;/</a:t>
            </a:r>
            <a:r>
              <a:rPr lang="en-US" altLang="zh-CN" sz="2000" dirty="0" err="1"/>
              <a:t>tr</a:t>
            </a:r>
            <a:r>
              <a:rPr lang="en-US" altLang="zh-CN" sz="2000" dirty="0"/>
              <a:t>&gt;</a:t>
            </a:r>
          </a:p>
          <a:p>
            <a:r>
              <a:rPr lang="en-US" altLang="zh-CN" sz="2000" dirty="0"/>
              <a:t>  &lt;</a:t>
            </a:r>
            <a:r>
              <a:rPr lang="en-US" altLang="zh-CN" sz="2000" dirty="0" err="1"/>
              <a:t>tr</a:t>
            </a:r>
            <a:r>
              <a:rPr lang="en-US" altLang="zh-CN" sz="2000" dirty="0"/>
              <a:t>&gt;</a:t>
            </a:r>
          </a:p>
          <a:p>
            <a:r>
              <a:rPr lang="en-US" altLang="zh-CN" sz="2000" dirty="0"/>
              <a:t>    &lt;td&gt;January&lt;/td&gt;</a:t>
            </a:r>
          </a:p>
          <a:p>
            <a:r>
              <a:rPr lang="en-US" altLang="zh-CN" sz="2000" dirty="0"/>
              <a:t>    &lt;td&gt;$100.00&lt;/td&gt;</a:t>
            </a:r>
          </a:p>
          <a:p>
            <a:r>
              <a:rPr lang="en-US" altLang="zh-CN" sz="2000" dirty="0"/>
              <a:t>    &lt;td </a:t>
            </a:r>
            <a:r>
              <a:rPr lang="en-US" altLang="zh-CN" sz="2000" dirty="0" err="1"/>
              <a:t>rowspan</a:t>
            </a:r>
            <a:r>
              <a:rPr lang="en-US" altLang="zh-CN" sz="2000" dirty="0"/>
              <a:t>="2"&gt;$50&lt;/td&gt;</a:t>
            </a:r>
          </a:p>
          <a:p>
            <a:r>
              <a:rPr lang="en-US" altLang="zh-CN" sz="2000" dirty="0"/>
              <a:t>  &lt;/</a:t>
            </a:r>
            <a:r>
              <a:rPr lang="en-US" altLang="zh-CN" sz="2000" dirty="0" err="1"/>
              <a:t>tr</a:t>
            </a:r>
            <a:r>
              <a:rPr lang="en-US" altLang="zh-CN" sz="2000" dirty="0"/>
              <a:t>&gt;</a:t>
            </a:r>
          </a:p>
          <a:p>
            <a:r>
              <a:rPr lang="en-US" altLang="zh-CN" sz="2000" dirty="0"/>
              <a:t>  &lt;</a:t>
            </a:r>
            <a:r>
              <a:rPr lang="en-US" altLang="zh-CN" sz="2000" dirty="0" err="1"/>
              <a:t>tr</a:t>
            </a:r>
            <a:r>
              <a:rPr lang="en-US" altLang="zh-CN" sz="2000" dirty="0"/>
              <a:t>&gt;</a:t>
            </a:r>
          </a:p>
          <a:p>
            <a:r>
              <a:rPr lang="en-US" altLang="zh-CN" sz="2000" dirty="0"/>
              <a:t>    &lt;td&gt;February&lt;/td&gt;</a:t>
            </a:r>
          </a:p>
          <a:p>
            <a:r>
              <a:rPr lang="en-US" altLang="zh-CN" sz="2000" dirty="0"/>
              <a:t>    &lt;td&gt;$10.00&lt;/td&gt;</a:t>
            </a:r>
          </a:p>
          <a:p>
            <a:r>
              <a:rPr lang="en-US" altLang="zh-CN" sz="2000" dirty="0"/>
              <a:t>  &lt;/</a:t>
            </a:r>
            <a:r>
              <a:rPr lang="en-US" altLang="zh-CN" sz="2000" dirty="0" err="1"/>
              <a:t>tr</a:t>
            </a:r>
            <a:r>
              <a:rPr lang="en-US" altLang="zh-CN" sz="2000" dirty="0"/>
              <a:t>&gt;</a:t>
            </a:r>
          </a:p>
          <a:p>
            <a:r>
              <a:rPr lang="en-US" altLang="zh-CN" sz="2000" dirty="0"/>
              <a:t>  &lt;</a:t>
            </a:r>
            <a:r>
              <a:rPr lang="en-US" altLang="zh-CN" sz="2000" dirty="0" err="1"/>
              <a:t>tr</a:t>
            </a:r>
            <a:r>
              <a:rPr lang="en-US" altLang="zh-CN" sz="2000" dirty="0"/>
              <a:t>&gt;</a:t>
            </a:r>
          </a:p>
          <a:p>
            <a:r>
              <a:rPr lang="en-US" altLang="zh-CN" sz="2000" dirty="0"/>
              <a:t>    &lt;td&gt;February&lt;/td&gt;</a:t>
            </a:r>
          </a:p>
          <a:p>
            <a:r>
              <a:rPr lang="en-US" altLang="zh-CN" sz="2000" dirty="0"/>
              <a:t>    &lt;td&gt;$10.00&lt;/td&gt;</a:t>
            </a:r>
          </a:p>
          <a:p>
            <a:r>
              <a:rPr lang="en-US" altLang="zh-CN" sz="2000" dirty="0"/>
              <a:t>  &lt;/</a:t>
            </a:r>
            <a:r>
              <a:rPr lang="en-US" altLang="zh-CN" sz="2000" dirty="0" err="1"/>
              <a:t>tr</a:t>
            </a:r>
            <a:r>
              <a:rPr lang="en-US" altLang="zh-CN" sz="2000" dirty="0"/>
              <a:t>&gt;</a:t>
            </a:r>
          </a:p>
          <a:p>
            <a:r>
              <a:rPr lang="en-US" altLang="zh-CN" sz="2000" dirty="0"/>
              <a:t>&lt;/table&gt;</a:t>
            </a:r>
          </a:p>
        </p:txBody>
      </p:sp>
      <p:pic>
        <p:nvPicPr>
          <p:cNvPr id="5" name="图片 4"/>
          <p:cNvPicPr/>
          <p:nvPr/>
        </p:nvPicPr>
        <p:blipFill>
          <a:blip r:embed="rId2"/>
          <a:stretch>
            <a:fillRect/>
          </a:stretch>
        </p:blipFill>
        <p:spPr>
          <a:xfrm>
            <a:off x="7660576" y="2357437"/>
            <a:ext cx="2009775" cy="1685925"/>
          </a:xfrm>
          <a:prstGeom prst="rect">
            <a:avLst/>
          </a:prstGeom>
          <a:noFill/>
          <a:ln>
            <a:noFill/>
          </a:ln>
        </p:spPr>
      </p:pic>
    </p:spTree>
    <p:extLst>
      <p:ext uri="{BB962C8B-B14F-4D97-AF65-F5344CB8AC3E}">
        <p14:creationId xmlns:p14="http://schemas.microsoft.com/office/powerpoint/2010/main" val="3562758842"/>
      </p:ext>
    </p:extLst>
  </p:cSld>
  <p:clrMapOvr>
    <a:masterClrMapping/>
  </p:clrMapOvr>
  <p:transition spd="slow" advClick="0" advTm="2000"/>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2.2.4 </a:t>
            </a:r>
            <a:r>
              <a:rPr lang="zh-CN" altLang="en-US" dirty="0">
                <a:solidFill>
                  <a:srgbClr val="333333"/>
                </a:solidFill>
                <a:latin typeface="微软雅黑" panose="020B0503020204020204" pitchFamily="34" charset="-122"/>
                <a:ea typeface="微软雅黑" panose="020B0503020204020204" pitchFamily="34" charset="-122"/>
              </a:rPr>
              <a:t>表格标签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000" dirty="0">
                <a:latin typeface="华文楷体" pitchFamily="2" charset="-122"/>
                <a:ea typeface="华文楷体" pitchFamily="2" charset="-122"/>
              </a:rPr>
              <a:t> </a:t>
            </a:r>
            <a:r>
              <a:rPr lang="en-US" altLang="zh-CN" sz="2000" dirty="0"/>
              <a:t>6.</a:t>
            </a:r>
            <a:r>
              <a:rPr lang="zh-CN" altLang="zh-CN" sz="2000" dirty="0"/>
              <a:t>设置划分结构表格</a:t>
            </a:r>
            <a:r>
              <a:rPr lang="en-US" altLang="zh-CN" sz="2000" dirty="0"/>
              <a:t>&lt;</a:t>
            </a:r>
            <a:r>
              <a:rPr lang="en-US" altLang="zh-CN" sz="2000" dirty="0" err="1"/>
              <a:t>thead</a:t>
            </a:r>
            <a:r>
              <a:rPr lang="en-US" altLang="zh-CN" sz="2000" dirty="0"/>
              <a:t>&gt;&lt;</a:t>
            </a:r>
            <a:r>
              <a:rPr lang="en-US" altLang="zh-CN" sz="2000" dirty="0" err="1"/>
              <a:t>tbody</a:t>
            </a:r>
            <a:r>
              <a:rPr lang="en-US" altLang="zh-CN" sz="2000" dirty="0"/>
              <a:t>&gt;&lt;</a:t>
            </a:r>
            <a:r>
              <a:rPr lang="en-US" altLang="zh-CN" sz="2000" dirty="0" err="1"/>
              <a:t>tfoot</a:t>
            </a:r>
            <a:r>
              <a:rPr lang="en-US" altLang="zh-CN" sz="2000" dirty="0"/>
              <a:t>&gt;</a:t>
            </a:r>
          </a:p>
          <a:p>
            <a:endParaRPr lang="zh-CN" altLang="zh-CN" sz="2000" dirty="0"/>
          </a:p>
          <a:p>
            <a:r>
              <a:rPr lang="en-US" altLang="zh-CN" sz="2000" dirty="0"/>
              <a:t>     </a:t>
            </a:r>
            <a:r>
              <a:rPr lang="zh-CN" altLang="zh-CN" sz="2000" dirty="0"/>
              <a:t>为了让大表格</a:t>
            </a:r>
            <a:r>
              <a:rPr lang="en-US" altLang="zh-CN" sz="2000" dirty="0"/>
              <a:t>(table)</a:t>
            </a:r>
            <a:r>
              <a:rPr lang="zh-CN" altLang="zh-CN" sz="2000" dirty="0"/>
              <a:t>在下载的时候可以分段的显示</a:t>
            </a:r>
            <a:r>
              <a:rPr lang="en-US" altLang="zh-CN" sz="2000" dirty="0"/>
              <a:t>,</a:t>
            </a:r>
            <a:r>
              <a:rPr lang="zh-CN" altLang="zh-CN" sz="2000" dirty="0"/>
              <a:t>就是说在浏览器解析</a:t>
            </a:r>
            <a:r>
              <a:rPr lang="en-US" altLang="zh-CN" sz="2000" dirty="0"/>
              <a:t>HTML</a:t>
            </a:r>
            <a:r>
              <a:rPr lang="zh-CN" altLang="zh-CN" sz="2000" dirty="0"/>
              <a:t>时，</a:t>
            </a:r>
            <a:r>
              <a:rPr lang="en-US" altLang="zh-CN" sz="2000" dirty="0">
                <a:solidFill>
                  <a:srgbClr val="FF0000"/>
                </a:solidFill>
              </a:rPr>
              <a:t>table</a:t>
            </a:r>
            <a:r>
              <a:rPr lang="zh-CN" altLang="zh-CN" sz="2000" dirty="0">
                <a:solidFill>
                  <a:srgbClr val="FF0000"/>
                </a:solidFill>
              </a:rPr>
              <a:t>是作为一个整体解释的</a:t>
            </a:r>
            <a:r>
              <a:rPr lang="zh-CN" altLang="zh-CN" sz="2000" dirty="0"/>
              <a:t>，使用</a:t>
            </a:r>
            <a:r>
              <a:rPr lang="en-US" altLang="zh-CN" sz="2000" dirty="0" err="1">
                <a:solidFill>
                  <a:srgbClr val="FF0000"/>
                </a:solidFill>
              </a:rPr>
              <a:t>tbody</a:t>
            </a:r>
            <a:r>
              <a:rPr lang="zh-CN" altLang="zh-CN" sz="2000" dirty="0">
                <a:solidFill>
                  <a:srgbClr val="FF0000"/>
                </a:solidFill>
              </a:rPr>
              <a:t>可以优化显示</a:t>
            </a:r>
            <a:r>
              <a:rPr lang="zh-CN" altLang="zh-CN" sz="2000" dirty="0"/>
              <a:t>。</a:t>
            </a:r>
            <a:endParaRPr lang="en-US" altLang="zh-CN" sz="2000" dirty="0"/>
          </a:p>
          <a:p>
            <a:endParaRPr lang="en-US" altLang="zh-CN" sz="2000" dirty="0"/>
          </a:p>
          <a:p>
            <a:r>
              <a:rPr lang="en-US" altLang="zh-CN" sz="2000" dirty="0"/>
              <a:t>     </a:t>
            </a:r>
            <a:r>
              <a:rPr lang="zh-CN" altLang="zh-CN" sz="2000" dirty="0"/>
              <a:t>如果表格很长，用</a:t>
            </a:r>
            <a:r>
              <a:rPr lang="en-US" altLang="zh-CN" sz="2000" dirty="0" err="1"/>
              <a:t>tbody</a:t>
            </a:r>
            <a:r>
              <a:rPr lang="zh-CN" altLang="zh-CN" sz="2000" dirty="0"/>
              <a:t>分段，可以一部分一部分地划分结构显示，不用等整个表格都下载完成。</a:t>
            </a:r>
            <a:endParaRPr lang="en-US" altLang="zh-CN" sz="2000" dirty="0"/>
          </a:p>
          <a:p>
            <a:r>
              <a:rPr lang="zh-CN" altLang="zh-CN" sz="2000" dirty="0"/>
              <a:t>下载一块显示一块，表格巨大时有比较好的效果。</a:t>
            </a:r>
            <a:endParaRPr lang="en-US" altLang="zh-CN" sz="2000" dirty="0"/>
          </a:p>
          <a:p>
            <a:endParaRPr lang="en-US" altLang="zh-CN" sz="2000" dirty="0"/>
          </a:p>
          <a:p>
            <a:r>
              <a:rPr lang="zh-CN" altLang="zh-CN" sz="2000" dirty="0"/>
              <a:t>所谓划分结构表格，指将一个表格分成三个部分在网页上显示，分别使用</a:t>
            </a:r>
            <a:r>
              <a:rPr lang="en-US" altLang="zh-CN" sz="2000" dirty="0"/>
              <a:t>&lt;</a:t>
            </a:r>
            <a:r>
              <a:rPr lang="en-US" altLang="zh-CN" sz="2000" dirty="0" err="1"/>
              <a:t>thead</a:t>
            </a:r>
            <a:r>
              <a:rPr lang="en-US" altLang="zh-CN" sz="2000" dirty="0"/>
              <a:t>&gt;&lt;/</a:t>
            </a:r>
            <a:r>
              <a:rPr lang="en-US" altLang="zh-CN" sz="2000" dirty="0" err="1"/>
              <a:t>thead</a:t>
            </a:r>
            <a:r>
              <a:rPr lang="en-US" altLang="zh-CN" sz="2000" dirty="0"/>
              <a:t>&gt;</a:t>
            </a:r>
            <a:r>
              <a:rPr lang="zh-CN" altLang="zh-CN" sz="2000" dirty="0"/>
              <a:t>、</a:t>
            </a:r>
            <a:endParaRPr lang="en-US" altLang="zh-CN" sz="2000" dirty="0"/>
          </a:p>
          <a:p>
            <a:r>
              <a:rPr lang="en-US" altLang="zh-CN" sz="2000" dirty="0"/>
              <a:t>&lt;</a:t>
            </a:r>
            <a:r>
              <a:rPr lang="en-US" altLang="zh-CN" sz="2000" dirty="0" err="1"/>
              <a:t>tbody</a:t>
            </a:r>
            <a:r>
              <a:rPr lang="en-US" altLang="zh-CN" sz="2000" dirty="0"/>
              <a:t>&gt;&lt;/</a:t>
            </a:r>
            <a:r>
              <a:rPr lang="en-US" altLang="zh-CN" sz="2000" dirty="0" err="1"/>
              <a:t>tbody</a:t>
            </a:r>
            <a:r>
              <a:rPr lang="en-US" altLang="zh-CN" sz="2000" dirty="0"/>
              <a:t>&gt;</a:t>
            </a:r>
            <a:r>
              <a:rPr lang="zh-CN" altLang="zh-CN" sz="2000" dirty="0"/>
              <a:t>、</a:t>
            </a:r>
            <a:endParaRPr lang="en-US" altLang="zh-CN" sz="2000" dirty="0"/>
          </a:p>
          <a:p>
            <a:r>
              <a:rPr lang="en-US" altLang="zh-CN" sz="2000" dirty="0"/>
              <a:t>&lt;</a:t>
            </a:r>
            <a:r>
              <a:rPr lang="en-US" altLang="zh-CN" sz="2000" dirty="0" err="1"/>
              <a:t>tfoot</a:t>
            </a:r>
            <a:r>
              <a:rPr lang="en-US" altLang="zh-CN" sz="2000" dirty="0"/>
              <a:t>&gt;&lt;/</a:t>
            </a:r>
            <a:r>
              <a:rPr lang="en-US" altLang="zh-CN" sz="2000" dirty="0" err="1"/>
              <a:t>tfoot</a:t>
            </a:r>
            <a:r>
              <a:rPr lang="en-US" altLang="zh-CN" sz="2000" dirty="0"/>
              <a:t>&gt;</a:t>
            </a:r>
            <a:r>
              <a:rPr lang="zh-CN" altLang="zh-CN" sz="2000" dirty="0"/>
              <a:t>标记。</a:t>
            </a:r>
            <a:endParaRPr lang="en-US" altLang="zh-CN" sz="2000" dirty="0"/>
          </a:p>
          <a:p>
            <a:r>
              <a:rPr lang="en-US" altLang="zh-CN" sz="2400" dirty="0"/>
              <a:t> </a:t>
            </a:r>
            <a:r>
              <a:rPr lang="zh-CN" altLang="en-US" sz="2400" dirty="0"/>
              <a:t> </a:t>
            </a:r>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221771001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2.2.4 </a:t>
            </a:r>
            <a:r>
              <a:rPr lang="zh-CN" altLang="en-US" dirty="0">
                <a:solidFill>
                  <a:srgbClr val="333333"/>
                </a:solidFill>
                <a:latin typeface="微软雅黑" panose="020B0503020204020204" pitchFamily="34" charset="-122"/>
                <a:ea typeface="微软雅黑" panose="020B0503020204020204" pitchFamily="34" charset="-122"/>
              </a:rPr>
              <a:t>表格标签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000" dirty="0">
                <a:latin typeface="华文楷体" pitchFamily="2" charset="-122"/>
                <a:ea typeface="华文楷体" pitchFamily="2" charset="-122"/>
              </a:rPr>
              <a:t> </a:t>
            </a:r>
            <a:r>
              <a:rPr lang="en-US" altLang="zh-CN" sz="2000" dirty="0"/>
              <a:t>6.</a:t>
            </a:r>
            <a:r>
              <a:rPr lang="zh-CN" altLang="zh-CN" sz="2000" dirty="0"/>
              <a:t>设置划分结构表格</a:t>
            </a:r>
            <a:r>
              <a:rPr lang="en-US" altLang="zh-CN" sz="2000" dirty="0"/>
              <a:t>&lt;</a:t>
            </a:r>
            <a:r>
              <a:rPr lang="en-US" altLang="zh-CN" sz="2000" dirty="0" err="1"/>
              <a:t>thead</a:t>
            </a:r>
            <a:r>
              <a:rPr lang="en-US" altLang="zh-CN" sz="2000" dirty="0"/>
              <a:t>&gt;&lt;</a:t>
            </a:r>
            <a:r>
              <a:rPr lang="en-US" altLang="zh-CN" sz="2000" dirty="0" err="1"/>
              <a:t>tbody</a:t>
            </a:r>
            <a:r>
              <a:rPr lang="en-US" altLang="zh-CN" sz="2000" dirty="0"/>
              <a:t>&gt;&lt;</a:t>
            </a:r>
            <a:r>
              <a:rPr lang="en-US" altLang="zh-CN" sz="2000" dirty="0" err="1"/>
              <a:t>tfoot</a:t>
            </a:r>
            <a:r>
              <a:rPr lang="en-US" altLang="zh-CN" sz="2000" dirty="0"/>
              <a:t>&gt;</a:t>
            </a:r>
            <a:endParaRPr lang="zh-CN" altLang="zh-CN" sz="2000" dirty="0"/>
          </a:p>
          <a:p>
            <a:r>
              <a:rPr lang="en-US" altLang="zh-CN" sz="2000" dirty="0"/>
              <a:t>      </a:t>
            </a:r>
          </a:p>
          <a:p>
            <a:pPr>
              <a:lnSpc>
                <a:spcPct val="150000"/>
              </a:lnSpc>
            </a:pPr>
            <a:r>
              <a:rPr lang="en-US" altLang="zh-CN" sz="2000" dirty="0"/>
              <a:t> </a:t>
            </a:r>
            <a:r>
              <a:rPr lang="zh-CN" altLang="zh-CN" sz="2000" dirty="0"/>
              <a:t>表格行本来是从上向下显示的。</a:t>
            </a:r>
            <a:endParaRPr lang="en-US" altLang="zh-CN" sz="2000" dirty="0"/>
          </a:p>
          <a:p>
            <a:pPr>
              <a:lnSpc>
                <a:spcPct val="150000"/>
              </a:lnSpc>
            </a:pPr>
            <a:r>
              <a:rPr lang="zh-CN" altLang="zh-CN" sz="2000" dirty="0"/>
              <a:t>应用了</a:t>
            </a:r>
            <a:r>
              <a:rPr lang="en-US" altLang="zh-CN" sz="2000" dirty="0" err="1"/>
              <a:t>thead</a:t>
            </a:r>
            <a:r>
              <a:rPr lang="en-US" altLang="zh-CN" sz="2000" dirty="0"/>
              <a:t>/</a:t>
            </a:r>
            <a:r>
              <a:rPr lang="en-US" altLang="zh-CN" sz="2000" dirty="0" err="1"/>
              <a:t>tbody</a:t>
            </a:r>
            <a:r>
              <a:rPr lang="en-US" altLang="zh-CN" sz="2000" dirty="0"/>
              <a:t>/</a:t>
            </a:r>
            <a:r>
              <a:rPr lang="en-US" altLang="zh-CN" sz="2000" dirty="0" err="1"/>
              <a:t>tfoot</a:t>
            </a:r>
            <a:r>
              <a:rPr lang="zh-CN" altLang="zh-CN" sz="2000" dirty="0"/>
              <a:t>以后，就</a:t>
            </a:r>
            <a:r>
              <a:rPr lang="en-US" altLang="zh-CN" sz="2000" dirty="0"/>
              <a:t>"</a:t>
            </a:r>
            <a:r>
              <a:rPr lang="zh-CN" altLang="zh-CN" sz="2000" dirty="0"/>
              <a:t>从头到脚</a:t>
            </a:r>
            <a:r>
              <a:rPr lang="en-US" altLang="zh-CN" sz="2000" dirty="0"/>
              <a:t>"</a:t>
            </a:r>
            <a:r>
              <a:rPr lang="zh-CN" altLang="zh-CN" sz="2000" dirty="0"/>
              <a:t>显示</a:t>
            </a:r>
            <a:endParaRPr lang="en-US" altLang="zh-CN" sz="2000" dirty="0"/>
          </a:p>
          <a:p>
            <a:pPr>
              <a:lnSpc>
                <a:spcPct val="150000"/>
              </a:lnSpc>
            </a:pPr>
            <a:r>
              <a:rPr lang="zh-CN" altLang="zh-CN" sz="2000" dirty="0"/>
              <a:t>不管你的行代码顺序如何。</a:t>
            </a:r>
            <a:endParaRPr lang="en-US" altLang="zh-CN" sz="2000" dirty="0"/>
          </a:p>
          <a:p>
            <a:pPr>
              <a:lnSpc>
                <a:spcPct val="150000"/>
              </a:lnSpc>
            </a:pPr>
            <a:r>
              <a:rPr lang="zh-CN" altLang="zh-CN" sz="2000" dirty="0"/>
              <a:t>也就是说如果</a:t>
            </a:r>
            <a:r>
              <a:rPr lang="en-US" altLang="zh-CN" sz="2000" dirty="0" err="1"/>
              <a:t>thead</a:t>
            </a:r>
            <a:r>
              <a:rPr lang="zh-CN" altLang="zh-CN" sz="2000" dirty="0"/>
              <a:t>写在了</a:t>
            </a:r>
            <a:r>
              <a:rPr lang="en-US" altLang="zh-CN" sz="2000" dirty="0" err="1"/>
              <a:t>tbody</a:t>
            </a:r>
            <a:r>
              <a:rPr lang="zh-CN" altLang="zh-CN" sz="2000" dirty="0"/>
              <a:t>的后面，</a:t>
            </a:r>
            <a:endParaRPr lang="en-US" altLang="zh-CN" sz="2000" dirty="0"/>
          </a:p>
          <a:p>
            <a:pPr>
              <a:lnSpc>
                <a:spcPct val="150000"/>
              </a:lnSpc>
            </a:pPr>
            <a:r>
              <a:rPr lang="en-US" altLang="zh-CN" sz="2000" dirty="0"/>
              <a:t>html</a:t>
            </a:r>
            <a:r>
              <a:rPr lang="zh-CN" altLang="zh-CN" sz="2000" dirty="0"/>
              <a:t>显示时，还是以先</a:t>
            </a:r>
            <a:r>
              <a:rPr lang="en-US" altLang="zh-CN" sz="2000" dirty="0" err="1"/>
              <a:t>thead</a:t>
            </a:r>
            <a:r>
              <a:rPr lang="zh-CN" altLang="zh-CN" sz="2000" dirty="0"/>
              <a:t>后</a:t>
            </a:r>
            <a:r>
              <a:rPr lang="en-US" altLang="zh-CN" sz="2000" dirty="0" err="1"/>
              <a:t>tbody</a:t>
            </a:r>
            <a:r>
              <a:rPr lang="zh-CN" altLang="zh-CN" sz="2000" dirty="0"/>
              <a:t>显示。</a:t>
            </a:r>
          </a:p>
          <a:p>
            <a:endParaRPr lang="zh-CN" altLang="zh-CN" sz="2400" dirty="0"/>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924336028"/>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2.2.4 </a:t>
            </a:r>
            <a:r>
              <a:rPr lang="zh-CN" altLang="en-US" dirty="0">
                <a:solidFill>
                  <a:srgbClr val="333333"/>
                </a:solidFill>
                <a:latin typeface="微软雅黑" panose="020B0503020204020204" pitchFamily="34" charset="-122"/>
                <a:ea typeface="微软雅黑" panose="020B0503020204020204" pitchFamily="34" charset="-122"/>
              </a:rPr>
              <a:t>表格标签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64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000" dirty="0">
                <a:latin typeface="华文楷体" pitchFamily="2" charset="-122"/>
                <a:ea typeface="华文楷体" pitchFamily="2" charset="-122"/>
              </a:rPr>
              <a:t> </a:t>
            </a:r>
            <a:r>
              <a:rPr lang="en-US" altLang="zh-CN" sz="2000" dirty="0"/>
              <a:t>6.</a:t>
            </a:r>
            <a:r>
              <a:rPr lang="zh-CN" altLang="zh-CN" sz="2000" dirty="0"/>
              <a:t>设置划分结构表格</a:t>
            </a:r>
            <a:r>
              <a:rPr lang="en-US" altLang="zh-CN" sz="2000" dirty="0"/>
              <a:t>&lt;</a:t>
            </a:r>
            <a:r>
              <a:rPr lang="en-US" altLang="zh-CN" sz="2000" dirty="0" err="1"/>
              <a:t>thead</a:t>
            </a:r>
            <a:r>
              <a:rPr lang="en-US" altLang="zh-CN" sz="2000" dirty="0"/>
              <a:t>&gt;&lt;</a:t>
            </a:r>
            <a:r>
              <a:rPr lang="en-US" altLang="zh-CN" sz="2000" dirty="0" err="1"/>
              <a:t>tbody</a:t>
            </a:r>
            <a:r>
              <a:rPr lang="en-US" altLang="zh-CN" sz="2000" dirty="0"/>
              <a:t>&gt;&lt;</a:t>
            </a:r>
            <a:r>
              <a:rPr lang="en-US" altLang="zh-CN" sz="2000" dirty="0" err="1"/>
              <a:t>tfoot</a:t>
            </a:r>
            <a:r>
              <a:rPr lang="en-US" altLang="zh-CN" sz="2000" dirty="0"/>
              <a:t>&gt;</a:t>
            </a:r>
            <a:endParaRPr lang="zh-CN" altLang="zh-CN" sz="2000" dirty="0"/>
          </a:p>
          <a:p>
            <a:r>
              <a:rPr lang="en-US" altLang="zh-CN" sz="2000" dirty="0"/>
              <a:t>      </a:t>
            </a:r>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0" y="2192735"/>
            <a:ext cx="5952744" cy="3785652"/>
          </a:xfrm>
          <a:prstGeom prst="rect">
            <a:avLst/>
          </a:prstGeom>
          <a:ln w="15875">
            <a:solidFill>
              <a:schemeClr val="tx1"/>
            </a:solidFill>
          </a:ln>
        </p:spPr>
        <p:txBody>
          <a:bodyPr wrap="square">
            <a:spAutoFit/>
          </a:bodyPr>
          <a:lstStyle/>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&lt;table width="400" border="1"&gt;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&lt;caption&gt; 2020</a:t>
            </a:r>
            <a:r>
              <a:rPr lang="zh-CN" altLang="zh-CN" sz="2000" kern="0" dirty="0">
                <a:latin typeface="Times New Roman" panose="02020603050405020304" pitchFamily="18" charset="0"/>
                <a:cs typeface="Times New Roman" panose="02020603050405020304" pitchFamily="18" charset="0"/>
              </a:rPr>
              <a:t>东京奥运会男子百米飞人大战成绩</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&lt;/caption&gt;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a:t>
            </a:r>
            <a:r>
              <a:rPr lang="en-US" altLang="zh-CN" sz="2000" kern="0" dirty="0" err="1">
                <a:latin typeface="Times New Roman" panose="02020603050405020304" pitchFamily="18" charset="0"/>
                <a:cs typeface="Times New Roman" panose="02020603050405020304" pitchFamily="18" charset="0"/>
              </a:rPr>
              <a:t>thead</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 </a:t>
            </a:r>
            <a:r>
              <a:rPr lang="zh-CN" altLang="zh-CN" sz="2000" kern="0" dirty="0">
                <a:latin typeface="Times New Roman" panose="02020603050405020304" pitchFamily="18" charset="0"/>
                <a:cs typeface="Times New Roman" panose="02020603050405020304" pitchFamily="18" charset="0"/>
              </a:rPr>
              <a:t>表格头部</a:t>
            </a:r>
            <a:r>
              <a:rPr lang="en-US" altLang="zh-CN" sz="2000" kern="0" dirty="0">
                <a:latin typeface="Times New Roman" panose="02020603050405020304" pitchFamily="18" charset="0"/>
                <a:cs typeface="Times New Roman" panose="02020603050405020304" pitchFamily="18" charset="0"/>
              </a:rPr>
              <a:t> --&gt;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a:t>
            </a:r>
            <a:r>
              <a:rPr lang="en-US" altLang="zh-CN" sz="2000" kern="0" dirty="0" err="1">
                <a:latin typeface="Times New Roman" panose="02020603050405020304" pitchFamily="18" charset="0"/>
                <a:cs typeface="Times New Roman" panose="02020603050405020304" pitchFamily="18" charset="0"/>
              </a:rPr>
              <a:t>tr</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                        &lt;</a:t>
            </a:r>
            <a:r>
              <a:rPr lang="en-US" altLang="zh-CN" sz="2000" kern="0" dirty="0" err="1">
                <a:latin typeface="Times New Roman" panose="02020603050405020304" pitchFamily="18" charset="0"/>
                <a:cs typeface="Times New Roman" panose="02020603050405020304" pitchFamily="18" charset="0"/>
              </a:rPr>
              <a:t>th</a:t>
            </a:r>
            <a:r>
              <a:rPr lang="en-US" altLang="zh-CN" sz="2000" kern="0" dirty="0">
                <a:latin typeface="Times New Roman" panose="02020603050405020304" pitchFamily="18" charset="0"/>
                <a:cs typeface="Times New Roman" panose="02020603050405020304" pitchFamily="18" charset="0"/>
              </a:rPr>
              <a:t> scope="col"&gt;</a:t>
            </a:r>
            <a:r>
              <a:rPr lang="zh-CN" altLang="zh-CN" sz="2000" kern="0" dirty="0">
                <a:latin typeface="Times New Roman" panose="02020603050405020304" pitchFamily="18" charset="0"/>
                <a:cs typeface="Times New Roman" panose="02020603050405020304" pitchFamily="18" charset="0"/>
              </a:rPr>
              <a:t>类别</a:t>
            </a:r>
            <a:r>
              <a:rPr lang="en-US" altLang="zh-CN" sz="2000" kern="0" dirty="0">
                <a:latin typeface="Times New Roman" panose="02020603050405020304" pitchFamily="18" charset="0"/>
                <a:cs typeface="Times New Roman" panose="02020603050405020304" pitchFamily="18" charset="0"/>
              </a:rPr>
              <a:t>&lt;/</a:t>
            </a:r>
            <a:r>
              <a:rPr lang="en-US" altLang="zh-CN" sz="2000" kern="0" dirty="0" err="1">
                <a:latin typeface="Times New Roman" panose="02020603050405020304" pitchFamily="18" charset="0"/>
                <a:cs typeface="Times New Roman" panose="02020603050405020304" pitchFamily="18" charset="0"/>
              </a:rPr>
              <a:t>th</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                        &lt;</a:t>
            </a:r>
            <a:r>
              <a:rPr lang="en-US" altLang="zh-CN" sz="2000" kern="0" dirty="0" err="1">
                <a:latin typeface="Times New Roman" panose="02020603050405020304" pitchFamily="18" charset="0"/>
                <a:cs typeface="Times New Roman" panose="02020603050405020304" pitchFamily="18" charset="0"/>
              </a:rPr>
              <a:t>th</a:t>
            </a:r>
            <a:r>
              <a:rPr lang="en-US" altLang="zh-CN" sz="2000" kern="0" dirty="0">
                <a:latin typeface="Times New Roman" panose="02020603050405020304" pitchFamily="18" charset="0"/>
                <a:cs typeface="Times New Roman" panose="02020603050405020304" pitchFamily="18" charset="0"/>
              </a:rPr>
              <a:t> scope="col"&gt;</a:t>
            </a:r>
            <a:r>
              <a:rPr lang="zh-CN" altLang="zh-CN" sz="2000" kern="0" dirty="0">
                <a:latin typeface="Times New Roman" panose="02020603050405020304" pitchFamily="18" charset="0"/>
                <a:cs typeface="Times New Roman" panose="02020603050405020304" pitchFamily="18" charset="0"/>
              </a:rPr>
              <a:t>排名</a:t>
            </a:r>
            <a:r>
              <a:rPr lang="en-US" altLang="zh-CN" sz="2000" kern="0" dirty="0">
                <a:latin typeface="Times New Roman" panose="02020603050405020304" pitchFamily="18" charset="0"/>
                <a:cs typeface="Times New Roman" panose="02020603050405020304" pitchFamily="18" charset="0"/>
              </a:rPr>
              <a:t>&lt;/</a:t>
            </a:r>
            <a:r>
              <a:rPr lang="en-US" altLang="zh-CN" sz="2000" kern="0" dirty="0" err="1">
                <a:latin typeface="Times New Roman" panose="02020603050405020304" pitchFamily="18" charset="0"/>
                <a:cs typeface="Times New Roman" panose="02020603050405020304" pitchFamily="18" charset="0"/>
              </a:rPr>
              <a:t>th</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                        &lt;</a:t>
            </a:r>
            <a:r>
              <a:rPr lang="en-US" altLang="zh-CN" sz="2000" kern="0" dirty="0" err="1">
                <a:latin typeface="Times New Roman" panose="02020603050405020304" pitchFamily="18" charset="0"/>
                <a:cs typeface="Times New Roman" panose="02020603050405020304" pitchFamily="18" charset="0"/>
              </a:rPr>
              <a:t>th</a:t>
            </a:r>
            <a:r>
              <a:rPr lang="en-US" altLang="zh-CN" sz="2000" kern="0" dirty="0">
                <a:latin typeface="Times New Roman" panose="02020603050405020304" pitchFamily="18" charset="0"/>
                <a:cs typeface="Times New Roman" panose="02020603050405020304" pitchFamily="18" charset="0"/>
              </a:rPr>
              <a:t> scope="col"&gt;</a:t>
            </a:r>
            <a:r>
              <a:rPr lang="zh-CN" altLang="zh-CN" sz="2000" kern="0" dirty="0">
                <a:latin typeface="Times New Roman" panose="02020603050405020304" pitchFamily="18" charset="0"/>
                <a:cs typeface="Times New Roman" panose="02020603050405020304" pitchFamily="18" charset="0"/>
              </a:rPr>
              <a:t>姓名</a:t>
            </a:r>
            <a:r>
              <a:rPr lang="en-US" altLang="zh-CN" sz="2000" kern="0" dirty="0">
                <a:latin typeface="Times New Roman" panose="02020603050405020304" pitchFamily="18" charset="0"/>
                <a:cs typeface="Times New Roman" panose="02020603050405020304" pitchFamily="18" charset="0"/>
              </a:rPr>
              <a:t>&lt;/</a:t>
            </a:r>
            <a:r>
              <a:rPr lang="en-US" altLang="zh-CN" sz="2000" kern="0" dirty="0" err="1">
                <a:latin typeface="Times New Roman" panose="02020603050405020304" pitchFamily="18" charset="0"/>
                <a:cs typeface="Times New Roman" panose="02020603050405020304" pitchFamily="18" charset="0"/>
              </a:rPr>
              <a:t>th</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                        &lt;</a:t>
            </a:r>
            <a:r>
              <a:rPr lang="en-US" altLang="zh-CN" sz="2000" kern="0" dirty="0" err="1">
                <a:latin typeface="Times New Roman" panose="02020603050405020304" pitchFamily="18" charset="0"/>
                <a:cs typeface="Times New Roman" panose="02020603050405020304" pitchFamily="18" charset="0"/>
              </a:rPr>
              <a:t>th</a:t>
            </a:r>
            <a:r>
              <a:rPr lang="en-US" altLang="zh-CN" sz="2000" kern="0" dirty="0">
                <a:latin typeface="Times New Roman" panose="02020603050405020304" pitchFamily="18" charset="0"/>
                <a:cs typeface="Times New Roman" panose="02020603050405020304" pitchFamily="18" charset="0"/>
              </a:rPr>
              <a:t> scope="col"&gt;</a:t>
            </a:r>
            <a:r>
              <a:rPr lang="zh-CN" altLang="zh-CN" sz="2000" kern="0" dirty="0">
                <a:latin typeface="Times New Roman" panose="02020603050405020304" pitchFamily="18" charset="0"/>
                <a:cs typeface="Times New Roman" panose="02020603050405020304" pitchFamily="18" charset="0"/>
              </a:rPr>
              <a:t>成绩</a:t>
            </a:r>
            <a:r>
              <a:rPr lang="en-US" altLang="zh-CN" sz="2000" kern="0" dirty="0">
                <a:latin typeface="Times New Roman" panose="02020603050405020304" pitchFamily="18" charset="0"/>
                <a:cs typeface="Times New Roman" panose="02020603050405020304" pitchFamily="18" charset="0"/>
              </a:rPr>
              <a:t>&lt;/</a:t>
            </a:r>
            <a:r>
              <a:rPr lang="en-US" altLang="zh-CN" sz="2000" kern="0" dirty="0" err="1">
                <a:latin typeface="Times New Roman" panose="02020603050405020304" pitchFamily="18" charset="0"/>
                <a:cs typeface="Times New Roman" panose="02020603050405020304" pitchFamily="18" charset="0"/>
              </a:rPr>
              <a:t>th</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                    &lt;/</a:t>
            </a:r>
            <a:r>
              <a:rPr lang="en-US" altLang="zh-CN" sz="2000" kern="0" dirty="0" err="1">
                <a:latin typeface="Times New Roman" panose="02020603050405020304" pitchFamily="18" charset="0"/>
                <a:cs typeface="Times New Roman" panose="02020603050405020304" pitchFamily="18" charset="0"/>
              </a:rPr>
              <a:t>tr</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                &lt;/</a:t>
            </a:r>
            <a:r>
              <a:rPr lang="en-US" altLang="zh-CN" sz="2000" kern="0" dirty="0" err="1">
                <a:latin typeface="Times New Roman" panose="02020603050405020304" pitchFamily="18" charset="0"/>
                <a:cs typeface="Times New Roman" panose="02020603050405020304" pitchFamily="18" charset="0"/>
              </a:rPr>
              <a:t>thead</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p:txBody>
      </p:sp>
      <p:sp>
        <p:nvSpPr>
          <p:cNvPr id="7" name="矩形 6"/>
          <p:cNvSpPr/>
          <p:nvPr/>
        </p:nvSpPr>
        <p:spPr>
          <a:xfrm>
            <a:off x="6038356" y="1529052"/>
            <a:ext cx="5755326" cy="4401205"/>
          </a:xfrm>
          <a:prstGeom prst="rect">
            <a:avLst/>
          </a:prstGeom>
          <a:ln>
            <a:solidFill>
              <a:srgbClr val="FF0000"/>
            </a:solidFill>
          </a:ln>
        </p:spPr>
        <p:txBody>
          <a:bodyPr wrap="square">
            <a:spAutoFit/>
          </a:bodyPr>
          <a:lstStyle/>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a:t>
            </a:r>
            <a:r>
              <a:rPr lang="en-US" altLang="zh-CN" sz="2000" kern="0" dirty="0" err="1">
                <a:latin typeface="Times New Roman" panose="02020603050405020304" pitchFamily="18" charset="0"/>
                <a:cs typeface="Times New Roman" panose="02020603050405020304" pitchFamily="18" charset="0"/>
              </a:rPr>
              <a:t>tbody</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 </a:t>
            </a:r>
            <a:r>
              <a:rPr lang="zh-CN" altLang="zh-CN" sz="2000" kern="0" dirty="0">
                <a:latin typeface="Times New Roman" panose="02020603050405020304" pitchFamily="18" charset="0"/>
                <a:cs typeface="Times New Roman" panose="02020603050405020304" pitchFamily="18" charset="0"/>
              </a:rPr>
              <a:t>表格主体</a:t>
            </a:r>
            <a:r>
              <a:rPr lang="en-US" altLang="zh-CN" sz="2000" kern="0" dirty="0">
                <a:latin typeface="Times New Roman" panose="02020603050405020304" pitchFamily="18" charset="0"/>
                <a:cs typeface="Times New Roman" panose="02020603050405020304" pitchFamily="18" charset="0"/>
              </a:rPr>
              <a:t> --&gt;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a:t>
            </a:r>
            <a:r>
              <a:rPr lang="en-US" altLang="zh-CN" sz="2000" kern="0" dirty="0" err="1">
                <a:latin typeface="Times New Roman" panose="02020603050405020304" pitchFamily="18" charset="0"/>
                <a:cs typeface="Times New Roman" panose="02020603050405020304" pitchFamily="18" charset="0"/>
              </a:rPr>
              <a:t>tr</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a:t>
            </a:r>
            <a:r>
              <a:rPr lang="en-US" altLang="zh-CN" sz="2000" kern="0" dirty="0" err="1">
                <a:latin typeface="Times New Roman" panose="02020603050405020304" pitchFamily="18" charset="0"/>
                <a:cs typeface="Times New Roman" panose="02020603050405020304" pitchFamily="18" charset="0"/>
              </a:rPr>
              <a:t>th</a:t>
            </a:r>
            <a:r>
              <a:rPr lang="en-US" altLang="zh-CN" sz="2000" kern="0" dirty="0">
                <a:latin typeface="Times New Roman" panose="02020603050405020304" pitchFamily="18" charset="0"/>
                <a:cs typeface="Times New Roman" panose="02020603050405020304" pitchFamily="18" charset="0"/>
              </a:rPr>
              <a:t> scope="row"&gt;</a:t>
            </a:r>
            <a:r>
              <a:rPr lang="zh-CN" altLang="zh-CN" sz="2000" kern="0" dirty="0">
                <a:latin typeface="Times New Roman" panose="02020603050405020304" pitchFamily="18" charset="0"/>
                <a:cs typeface="Times New Roman" panose="02020603050405020304" pitchFamily="18" charset="0"/>
              </a:rPr>
              <a:t>决赛</a:t>
            </a:r>
            <a:r>
              <a:rPr lang="en-US" altLang="zh-CN" sz="2000" kern="0" dirty="0">
                <a:latin typeface="Times New Roman" panose="02020603050405020304" pitchFamily="18" charset="0"/>
                <a:cs typeface="Times New Roman" panose="02020603050405020304" pitchFamily="18" charset="0"/>
              </a:rPr>
              <a:t>&lt;/</a:t>
            </a:r>
            <a:r>
              <a:rPr lang="en-US" altLang="zh-CN" sz="2000" kern="0" dirty="0" err="1">
                <a:latin typeface="Times New Roman" panose="02020603050405020304" pitchFamily="18" charset="0"/>
                <a:cs typeface="Times New Roman" panose="02020603050405020304" pitchFamily="18" charset="0"/>
              </a:rPr>
              <a:t>th</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&lt;td&gt;1&lt;/td&gt;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&lt;td&gt;</a:t>
            </a:r>
            <a:r>
              <a:rPr lang="zh-CN" altLang="zh-CN" sz="2000" kern="0" dirty="0">
                <a:latin typeface="Times New Roman" panose="02020603050405020304" pitchFamily="18" charset="0"/>
                <a:cs typeface="Times New Roman" panose="02020603050405020304" pitchFamily="18" charset="0"/>
              </a:rPr>
              <a:t>意大利选手、马塞洛·雅各布斯</a:t>
            </a:r>
            <a:r>
              <a:rPr lang="en-US" altLang="zh-CN" sz="2000" kern="0" dirty="0">
                <a:latin typeface="Times New Roman" panose="02020603050405020304" pitchFamily="18" charset="0"/>
                <a:cs typeface="Times New Roman" panose="02020603050405020304" pitchFamily="18" charset="0"/>
              </a:rPr>
              <a:t>&lt;/td&gt;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&lt;td&gt;9.80</a:t>
            </a:r>
            <a:r>
              <a:rPr lang="zh-CN" altLang="zh-CN" sz="2000" kern="0" dirty="0">
                <a:latin typeface="Times New Roman" panose="02020603050405020304" pitchFamily="18" charset="0"/>
                <a:cs typeface="Times New Roman" panose="02020603050405020304" pitchFamily="18" charset="0"/>
              </a:rPr>
              <a:t>秒</a:t>
            </a:r>
            <a:r>
              <a:rPr lang="en-US" altLang="zh-CN" sz="2000" kern="0" dirty="0">
                <a:latin typeface="Times New Roman" panose="02020603050405020304" pitchFamily="18" charset="0"/>
                <a:cs typeface="Times New Roman" panose="02020603050405020304" pitchFamily="18" charset="0"/>
              </a:rPr>
              <a:t>&lt;/td&gt;</a:t>
            </a:r>
            <a:endParaRPr lang="zh-CN" altLang="zh-CN" sz="2000" kern="100" dirty="0">
              <a:cs typeface="Times New Roman" panose="02020603050405020304" pitchFamily="18" charset="0"/>
            </a:endParaRPr>
          </a:p>
          <a:p>
            <a:pPr indent="306070" algn="just">
              <a:spcAft>
                <a:spcPts val="0"/>
              </a:spcAft>
            </a:pPr>
            <a:r>
              <a:rPr lang="zh-CN" altLang="en-US" sz="2000" kern="0" dirty="0">
                <a:latin typeface="Times New Roman" panose="02020603050405020304" pitchFamily="18" charset="0"/>
                <a:cs typeface="Times New Roman" panose="02020603050405020304" pitchFamily="18" charset="0"/>
              </a:rPr>
              <a:t> </a:t>
            </a:r>
            <a:r>
              <a:rPr lang="en-US" altLang="zh-CN" sz="2000" kern="0" dirty="0">
                <a:latin typeface="Times New Roman" panose="02020603050405020304" pitchFamily="18" charset="0"/>
                <a:cs typeface="Times New Roman" panose="02020603050405020304" pitchFamily="18" charset="0"/>
              </a:rPr>
              <a:t>&lt;/</a:t>
            </a:r>
            <a:r>
              <a:rPr lang="en-US" altLang="zh-CN" sz="2000" kern="0" dirty="0" err="1">
                <a:latin typeface="Times New Roman" panose="02020603050405020304" pitchFamily="18" charset="0"/>
                <a:cs typeface="Times New Roman" panose="02020603050405020304" pitchFamily="18" charset="0"/>
              </a:rPr>
              <a:t>tr</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                    &lt;</a:t>
            </a:r>
            <a:r>
              <a:rPr lang="en-US" altLang="zh-CN" sz="2000" kern="0" dirty="0" err="1">
                <a:latin typeface="Times New Roman" panose="02020603050405020304" pitchFamily="18" charset="0"/>
                <a:cs typeface="Times New Roman" panose="02020603050405020304" pitchFamily="18" charset="0"/>
              </a:rPr>
              <a:t>tr</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                        &lt;</a:t>
            </a:r>
            <a:r>
              <a:rPr lang="en-US" altLang="zh-CN" sz="2000" kern="0" dirty="0" err="1">
                <a:latin typeface="Times New Roman" panose="02020603050405020304" pitchFamily="18" charset="0"/>
                <a:cs typeface="Times New Roman" panose="02020603050405020304" pitchFamily="18" charset="0"/>
              </a:rPr>
              <a:t>th</a:t>
            </a:r>
            <a:r>
              <a:rPr lang="en-US" altLang="zh-CN" sz="2000" kern="0" dirty="0">
                <a:latin typeface="Times New Roman" panose="02020603050405020304" pitchFamily="18" charset="0"/>
                <a:cs typeface="Times New Roman" panose="02020603050405020304" pitchFamily="18" charset="0"/>
              </a:rPr>
              <a:t> scope="row"&gt;</a:t>
            </a:r>
            <a:r>
              <a:rPr lang="zh-CN" altLang="zh-CN" sz="2000" kern="0" dirty="0">
                <a:latin typeface="Times New Roman" panose="02020603050405020304" pitchFamily="18" charset="0"/>
                <a:cs typeface="Times New Roman" panose="02020603050405020304" pitchFamily="18" charset="0"/>
              </a:rPr>
              <a:t>决赛</a:t>
            </a:r>
            <a:r>
              <a:rPr lang="en-US" altLang="zh-CN" sz="2000" kern="0" dirty="0">
                <a:latin typeface="Times New Roman" panose="02020603050405020304" pitchFamily="18" charset="0"/>
                <a:cs typeface="Times New Roman" panose="02020603050405020304" pitchFamily="18" charset="0"/>
              </a:rPr>
              <a:t>&lt;/</a:t>
            </a:r>
            <a:r>
              <a:rPr lang="en-US" altLang="zh-CN" sz="2000" kern="0" dirty="0" err="1">
                <a:latin typeface="Times New Roman" panose="02020603050405020304" pitchFamily="18" charset="0"/>
                <a:cs typeface="Times New Roman" panose="02020603050405020304" pitchFamily="18" charset="0"/>
              </a:rPr>
              <a:t>th</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                        &lt;td&gt;2&lt;/td&gt;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                        &lt;td&gt;</a:t>
            </a:r>
            <a:r>
              <a:rPr lang="zh-CN" altLang="zh-CN" sz="2000" kern="0" dirty="0">
                <a:latin typeface="Times New Roman" panose="02020603050405020304" pitchFamily="18" charset="0"/>
                <a:cs typeface="Times New Roman" panose="02020603050405020304" pitchFamily="18" charset="0"/>
              </a:rPr>
              <a:t>美国选手、弗雷德·克利</a:t>
            </a:r>
            <a:r>
              <a:rPr lang="en-US" altLang="zh-CN" sz="2000" kern="0" dirty="0">
                <a:latin typeface="Times New Roman" panose="02020603050405020304" pitchFamily="18" charset="0"/>
                <a:cs typeface="Times New Roman" panose="02020603050405020304" pitchFamily="18" charset="0"/>
              </a:rPr>
              <a:t>&lt;/td&gt;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                        &lt;td&gt;9.84</a:t>
            </a:r>
            <a:r>
              <a:rPr lang="zh-CN" altLang="zh-CN" sz="2000" kern="0" dirty="0">
                <a:latin typeface="Times New Roman" panose="02020603050405020304" pitchFamily="18" charset="0"/>
                <a:cs typeface="Times New Roman" panose="02020603050405020304" pitchFamily="18" charset="0"/>
              </a:rPr>
              <a:t>秒</a:t>
            </a:r>
            <a:r>
              <a:rPr lang="en-US" altLang="zh-CN" sz="2000" kern="0" dirty="0">
                <a:latin typeface="Times New Roman" panose="02020603050405020304" pitchFamily="18" charset="0"/>
                <a:cs typeface="Times New Roman" panose="02020603050405020304" pitchFamily="18" charset="0"/>
              </a:rPr>
              <a:t>&lt;/td&gt;</a:t>
            </a:r>
            <a:endParaRPr lang="zh-CN" altLang="zh-CN" sz="2000" kern="100" dirty="0">
              <a:cs typeface="Times New Roman" panose="02020603050405020304" pitchFamily="18" charset="0"/>
            </a:endParaRPr>
          </a:p>
          <a:p>
            <a:pPr indent="306070" algn="just">
              <a:spcAft>
                <a:spcPts val="0"/>
              </a:spcAft>
            </a:pPr>
            <a:r>
              <a:rPr lang="en-US" altLang="zh-CN" sz="2000" kern="0" dirty="0">
                <a:latin typeface="Times New Roman" panose="02020603050405020304" pitchFamily="18" charset="0"/>
                <a:cs typeface="Times New Roman" panose="02020603050405020304" pitchFamily="18" charset="0"/>
              </a:rPr>
              <a:t>                    &lt;/</a:t>
            </a:r>
            <a:r>
              <a:rPr lang="en-US" altLang="zh-CN" sz="2000" kern="0" dirty="0" err="1">
                <a:latin typeface="Times New Roman" panose="02020603050405020304" pitchFamily="18" charset="0"/>
                <a:cs typeface="Times New Roman" panose="02020603050405020304" pitchFamily="18" charset="0"/>
              </a:rPr>
              <a:t>tr</a:t>
            </a:r>
            <a:r>
              <a:rPr lang="en-US" altLang="zh-CN" sz="2000" kern="0" dirty="0">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142238700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2.2.4 </a:t>
            </a:r>
            <a:r>
              <a:rPr lang="zh-CN" altLang="en-US" dirty="0">
                <a:solidFill>
                  <a:srgbClr val="333333"/>
                </a:solidFill>
                <a:latin typeface="微软雅黑" panose="020B0503020204020204" pitchFamily="34" charset="-122"/>
                <a:ea typeface="微软雅黑" panose="020B0503020204020204" pitchFamily="34" charset="-122"/>
              </a:rPr>
              <a:t>表格标签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64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000" dirty="0">
                <a:latin typeface="华文楷体" pitchFamily="2" charset="-122"/>
                <a:ea typeface="华文楷体" pitchFamily="2" charset="-122"/>
              </a:rPr>
              <a:t> </a:t>
            </a:r>
            <a:r>
              <a:rPr lang="en-US" altLang="zh-CN" sz="2000" dirty="0"/>
              <a:t>6.</a:t>
            </a:r>
            <a:r>
              <a:rPr lang="zh-CN" altLang="zh-CN" sz="2000" dirty="0"/>
              <a:t>设置划分结构表格</a:t>
            </a:r>
            <a:r>
              <a:rPr lang="en-US" altLang="zh-CN" sz="2000" dirty="0"/>
              <a:t>&lt;</a:t>
            </a:r>
            <a:r>
              <a:rPr lang="en-US" altLang="zh-CN" sz="2000" dirty="0" err="1"/>
              <a:t>thead</a:t>
            </a:r>
            <a:r>
              <a:rPr lang="en-US" altLang="zh-CN" sz="2000" dirty="0"/>
              <a:t>&gt;&lt;</a:t>
            </a:r>
            <a:r>
              <a:rPr lang="en-US" altLang="zh-CN" sz="2000" dirty="0" err="1"/>
              <a:t>tbody</a:t>
            </a:r>
            <a:r>
              <a:rPr lang="en-US" altLang="zh-CN" sz="2000" dirty="0"/>
              <a:t>&gt;&lt;</a:t>
            </a:r>
            <a:r>
              <a:rPr lang="en-US" altLang="zh-CN" sz="2000" dirty="0" err="1"/>
              <a:t>tfoot</a:t>
            </a:r>
            <a:r>
              <a:rPr lang="en-US" altLang="zh-CN" sz="2000" dirty="0"/>
              <a:t>&gt;</a:t>
            </a:r>
            <a:endParaRPr lang="zh-CN" altLang="zh-CN" sz="2000" dirty="0"/>
          </a:p>
          <a:p>
            <a:r>
              <a:rPr lang="en-US" altLang="zh-CN" sz="2000" dirty="0"/>
              <a:t>      </a:t>
            </a:r>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336550" y="2161546"/>
            <a:ext cx="5952744" cy="3416320"/>
          </a:xfrm>
          <a:prstGeom prst="rect">
            <a:avLst/>
          </a:prstGeom>
          <a:ln w="15875">
            <a:solidFill>
              <a:schemeClr val="tx1"/>
            </a:solidFill>
          </a:ln>
        </p:spPr>
        <p:txBody>
          <a:bodyPr wrap="square">
            <a:spAutoFit/>
          </a:bodyPr>
          <a:lstStyle/>
          <a:p>
            <a:r>
              <a:rPr lang="en-US" altLang="zh-CN" dirty="0"/>
              <a:t>&lt;</a:t>
            </a:r>
            <a:r>
              <a:rPr lang="en-US" altLang="zh-CN" dirty="0" err="1"/>
              <a:t>tr</a:t>
            </a:r>
            <a:r>
              <a:rPr lang="en-US" altLang="zh-CN" dirty="0"/>
              <a:t>&gt;</a:t>
            </a:r>
            <a:endParaRPr lang="zh-CN" altLang="zh-CN" dirty="0"/>
          </a:p>
          <a:p>
            <a:r>
              <a:rPr lang="en-US" altLang="zh-CN" dirty="0"/>
              <a:t>    &lt;</a:t>
            </a:r>
            <a:r>
              <a:rPr lang="en-US" altLang="zh-CN" dirty="0" err="1"/>
              <a:t>th</a:t>
            </a:r>
            <a:r>
              <a:rPr lang="en-US" altLang="zh-CN" dirty="0"/>
              <a:t> scope="row"&gt;</a:t>
            </a:r>
            <a:r>
              <a:rPr lang="zh-CN" altLang="zh-CN" dirty="0"/>
              <a:t>决赛</a:t>
            </a:r>
            <a:r>
              <a:rPr lang="en-US" altLang="zh-CN" dirty="0"/>
              <a:t>&lt;/</a:t>
            </a:r>
            <a:r>
              <a:rPr lang="en-US" altLang="zh-CN" dirty="0" err="1"/>
              <a:t>th</a:t>
            </a:r>
            <a:r>
              <a:rPr lang="en-US" altLang="zh-CN" dirty="0"/>
              <a:t>&gt;</a:t>
            </a:r>
            <a:endParaRPr lang="zh-CN" altLang="zh-CN" dirty="0"/>
          </a:p>
          <a:p>
            <a:r>
              <a:rPr lang="en-US" altLang="zh-CN" dirty="0"/>
              <a:t>     &lt;td&gt;3&lt;/td&gt;</a:t>
            </a:r>
            <a:endParaRPr lang="zh-CN" altLang="zh-CN" dirty="0"/>
          </a:p>
          <a:p>
            <a:r>
              <a:rPr lang="en-US" altLang="zh-CN" dirty="0"/>
              <a:t>     &lt;td&gt;</a:t>
            </a:r>
            <a:r>
              <a:rPr lang="zh-CN" altLang="zh-CN" dirty="0"/>
              <a:t>加拿大选手、安德烈德·德格拉斯</a:t>
            </a:r>
            <a:r>
              <a:rPr lang="en-US" altLang="zh-CN" dirty="0"/>
              <a:t>&lt;/td&gt;</a:t>
            </a:r>
            <a:endParaRPr lang="zh-CN" altLang="zh-CN" dirty="0"/>
          </a:p>
          <a:p>
            <a:r>
              <a:rPr lang="en-US" altLang="zh-CN" dirty="0"/>
              <a:t>      &lt;td&gt;9.89</a:t>
            </a:r>
            <a:r>
              <a:rPr lang="zh-CN" altLang="zh-CN" dirty="0"/>
              <a:t>秒</a:t>
            </a:r>
            <a:r>
              <a:rPr lang="en-US" altLang="zh-CN" dirty="0"/>
              <a:t>&lt;/td&gt;</a:t>
            </a:r>
            <a:endParaRPr lang="zh-CN" altLang="zh-CN" dirty="0"/>
          </a:p>
          <a:p>
            <a:r>
              <a:rPr lang="en-US" altLang="zh-CN" dirty="0"/>
              <a:t> &lt;/</a:t>
            </a:r>
            <a:r>
              <a:rPr lang="en-US" altLang="zh-CN" dirty="0" err="1"/>
              <a:t>tr</a:t>
            </a:r>
            <a:r>
              <a:rPr lang="en-US" altLang="zh-CN" dirty="0"/>
              <a:t>&gt;</a:t>
            </a:r>
          </a:p>
          <a:p>
            <a:r>
              <a:rPr lang="en-US" altLang="zh-CN" dirty="0"/>
              <a:t>&lt;</a:t>
            </a:r>
            <a:r>
              <a:rPr lang="en-US" altLang="zh-CN" dirty="0" err="1"/>
              <a:t>tr</a:t>
            </a:r>
            <a:r>
              <a:rPr lang="en-US" altLang="zh-CN" dirty="0"/>
              <a:t>&gt;</a:t>
            </a:r>
            <a:endParaRPr lang="zh-CN" altLang="zh-CN" dirty="0"/>
          </a:p>
          <a:p>
            <a:r>
              <a:rPr lang="en-US" altLang="zh-CN" dirty="0"/>
              <a:t>     &lt;</a:t>
            </a:r>
            <a:r>
              <a:rPr lang="en-US" altLang="zh-CN" dirty="0" err="1"/>
              <a:t>th</a:t>
            </a:r>
            <a:r>
              <a:rPr lang="en-US" altLang="zh-CN" dirty="0"/>
              <a:t> scope="row"&gt;</a:t>
            </a:r>
            <a:r>
              <a:rPr lang="zh-CN" altLang="zh-CN" dirty="0"/>
              <a:t>决赛</a:t>
            </a:r>
            <a:r>
              <a:rPr lang="en-US" altLang="zh-CN" dirty="0"/>
              <a:t>&lt;/</a:t>
            </a:r>
            <a:r>
              <a:rPr lang="en-US" altLang="zh-CN" dirty="0" err="1"/>
              <a:t>th</a:t>
            </a:r>
            <a:r>
              <a:rPr lang="en-US" altLang="zh-CN" dirty="0"/>
              <a:t>&gt;</a:t>
            </a:r>
            <a:endParaRPr lang="zh-CN" altLang="zh-CN" dirty="0"/>
          </a:p>
          <a:p>
            <a:r>
              <a:rPr lang="en-US" altLang="zh-CN" dirty="0"/>
              <a:t>     &lt;td&gt;6&lt;/td&gt;</a:t>
            </a:r>
            <a:endParaRPr lang="zh-CN" altLang="zh-CN" dirty="0"/>
          </a:p>
          <a:p>
            <a:r>
              <a:rPr lang="en-US" altLang="zh-CN" dirty="0"/>
              <a:t>       &lt;td&gt;</a:t>
            </a:r>
            <a:r>
              <a:rPr lang="zh-CN" altLang="zh-CN" dirty="0"/>
              <a:t>中国选手、苏炳添</a:t>
            </a:r>
            <a:r>
              <a:rPr lang="en-US" altLang="zh-CN" dirty="0"/>
              <a:t>&lt;/td&gt;</a:t>
            </a:r>
            <a:endParaRPr lang="zh-CN" altLang="zh-CN" dirty="0"/>
          </a:p>
          <a:p>
            <a:r>
              <a:rPr lang="en-US" altLang="zh-CN" dirty="0"/>
              <a:t>       &lt;td&gt;9.98</a:t>
            </a:r>
            <a:r>
              <a:rPr lang="zh-CN" altLang="zh-CN" dirty="0"/>
              <a:t>秒</a:t>
            </a:r>
            <a:r>
              <a:rPr lang="en-US" altLang="zh-CN" dirty="0"/>
              <a:t>&lt;/td&gt;</a:t>
            </a:r>
            <a:endParaRPr lang="zh-CN" altLang="zh-CN" dirty="0"/>
          </a:p>
          <a:p>
            <a:r>
              <a:rPr lang="en-US" altLang="zh-CN" dirty="0"/>
              <a:t> &lt;/</a:t>
            </a:r>
            <a:r>
              <a:rPr lang="en-US" altLang="zh-CN" dirty="0" err="1"/>
              <a:t>tr</a:t>
            </a:r>
            <a:r>
              <a:rPr lang="en-US" altLang="zh-CN" dirty="0"/>
              <a:t>&gt;</a:t>
            </a:r>
            <a:endParaRPr lang="zh-CN" altLang="zh-CN" dirty="0"/>
          </a:p>
        </p:txBody>
      </p:sp>
      <p:sp>
        <p:nvSpPr>
          <p:cNvPr id="10" name="矩形 9"/>
          <p:cNvSpPr/>
          <p:nvPr/>
        </p:nvSpPr>
        <p:spPr>
          <a:xfrm>
            <a:off x="6629400" y="1349296"/>
            <a:ext cx="4998028" cy="2585323"/>
          </a:xfrm>
          <a:prstGeom prst="rect">
            <a:avLst/>
          </a:prstGeom>
        </p:spPr>
        <p:txBody>
          <a:bodyPr wrap="square">
            <a:spAutoFit/>
          </a:bodyPr>
          <a:lstStyle/>
          <a:p>
            <a:pPr indent="306070" algn="just">
              <a:spcAft>
                <a:spcPts val="0"/>
              </a:spcAft>
            </a:pPr>
            <a:r>
              <a:rPr lang="zh-CN" altLang="zh-CN" b="1" kern="0" dirty="0">
                <a:ea typeface="Times New Roman" panose="02020603050405020304" pitchFamily="18" charset="0"/>
                <a:cs typeface="Times New Roman" panose="02020603050405020304" pitchFamily="18" charset="0"/>
              </a:rPr>
              <a:t> </a:t>
            </a:r>
            <a:r>
              <a:rPr lang="en-US" altLang="zh-CN" b="1" kern="0" dirty="0">
                <a:ea typeface="Times New Roman" panose="02020603050405020304" pitchFamily="18" charset="0"/>
                <a:cs typeface="Times New Roman" panose="02020603050405020304" pitchFamily="18" charset="0"/>
              </a:rPr>
              <a:t>&lt;</a:t>
            </a:r>
            <a:r>
              <a:rPr lang="en-US" altLang="zh-CN" b="1" kern="0" dirty="0" err="1">
                <a:ea typeface="Times New Roman" panose="02020603050405020304" pitchFamily="18" charset="0"/>
                <a:cs typeface="Times New Roman" panose="02020603050405020304" pitchFamily="18" charset="0"/>
              </a:rPr>
              <a:t>tfoot</a:t>
            </a:r>
            <a:r>
              <a:rPr lang="en-US" altLang="zh-CN" b="1" kern="0" dirty="0">
                <a:ea typeface="Times New Roman" panose="02020603050405020304" pitchFamily="18" charset="0"/>
                <a:cs typeface="Times New Roman" panose="02020603050405020304" pitchFamily="18" charset="0"/>
              </a:rPr>
              <a:t>&gt;</a:t>
            </a:r>
            <a:endParaRPr lang="zh-CN" altLang="zh-CN" b="1" kern="100" dirty="0">
              <a:cs typeface="Times New Roman" panose="02020603050405020304" pitchFamily="18" charset="0"/>
            </a:endParaRPr>
          </a:p>
          <a:p>
            <a:pPr indent="306070" algn="just">
              <a:spcAft>
                <a:spcPts val="0"/>
              </a:spcAft>
            </a:pPr>
            <a:r>
              <a:rPr lang="en-US" altLang="zh-CN" b="1" kern="0" dirty="0">
                <a:latin typeface="Times New Roman" panose="02020603050405020304" pitchFamily="18" charset="0"/>
                <a:cs typeface="Times New Roman" panose="02020603050405020304" pitchFamily="18" charset="0"/>
              </a:rPr>
              <a:t>    &lt;!-- </a:t>
            </a:r>
            <a:r>
              <a:rPr lang="zh-CN" altLang="zh-CN" b="1" kern="0" dirty="0">
                <a:latin typeface="Times New Roman" panose="02020603050405020304" pitchFamily="18" charset="0"/>
                <a:cs typeface="Times New Roman" panose="02020603050405020304" pitchFamily="18" charset="0"/>
              </a:rPr>
              <a:t>表格尾部</a:t>
            </a:r>
            <a:r>
              <a:rPr lang="en-US" altLang="zh-CN" b="1" kern="0" dirty="0">
                <a:latin typeface="Times New Roman" panose="02020603050405020304" pitchFamily="18" charset="0"/>
                <a:cs typeface="Times New Roman" panose="02020603050405020304" pitchFamily="18" charset="0"/>
              </a:rPr>
              <a:t> --&gt;</a:t>
            </a:r>
            <a:endParaRPr lang="zh-CN" altLang="zh-CN" b="1" kern="100" dirty="0">
              <a:cs typeface="Times New Roman" panose="02020603050405020304" pitchFamily="18" charset="0"/>
            </a:endParaRPr>
          </a:p>
          <a:p>
            <a:pPr indent="306070" algn="just">
              <a:spcAft>
                <a:spcPts val="0"/>
              </a:spcAft>
            </a:pPr>
            <a:r>
              <a:rPr lang="en-US" altLang="zh-CN" b="1" kern="0" dirty="0">
                <a:latin typeface="Times New Roman" panose="02020603050405020304" pitchFamily="18" charset="0"/>
                <a:cs typeface="Times New Roman" panose="02020603050405020304" pitchFamily="18" charset="0"/>
              </a:rPr>
              <a:t>  &lt;</a:t>
            </a:r>
            <a:r>
              <a:rPr lang="en-US" altLang="zh-CN" b="1" kern="0" dirty="0" err="1">
                <a:latin typeface="Times New Roman" panose="02020603050405020304" pitchFamily="18" charset="0"/>
                <a:cs typeface="Times New Roman" panose="02020603050405020304" pitchFamily="18" charset="0"/>
              </a:rPr>
              <a:t>tr</a:t>
            </a:r>
            <a:r>
              <a:rPr lang="en-US" altLang="zh-CN" b="1" kern="0" dirty="0">
                <a:latin typeface="Times New Roman" panose="02020603050405020304" pitchFamily="18" charset="0"/>
                <a:cs typeface="Times New Roman" panose="02020603050405020304" pitchFamily="18" charset="0"/>
              </a:rPr>
              <a:t>&gt;</a:t>
            </a:r>
            <a:endParaRPr lang="zh-CN" altLang="zh-CN" b="1" kern="100" dirty="0">
              <a:cs typeface="Times New Roman" panose="02020603050405020304" pitchFamily="18" charset="0"/>
            </a:endParaRPr>
          </a:p>
          <a:p>
            <a:pPr indent="306070" algn="just">
              <a:spcAft>
                <a:spcPts val="0"/>
              </a:spcAft>
            </a:pPr>
            <a:r>
              <a:rPr lang="en-US" altLang="zh-CN" b="1" kern="0" dirty="0">
                <a:latin typeface="Times New Roman" panose="02020603050405020304" pitchFamily="18" charset="0"/>
                <a:cs typeface="Times New Roman" panose="02020603050405020304" pitchFamily="18" charset="0"/>
              </a:rPr>
              <a:t>      &lt;</a:t>
            </a:r>
            <a:r>
              <a:rPr lang="en-US" altLang="zh-CN" b="1" kern="0" dirty="0" err="1">
                <a:latin typeface="Times New Roman" panose="02020603050405020304" pitchFamily="18" charset="0"/>
                <a:cs typeface="Times New Roman" panose="02020603050405020304" pitchFamily="18" charset="0"/>
              </a:rPr>
              <a:t>th</a:t>
            </a:r>
            <a:r>
              <a:rPr lang="en-US" altLang="zh-CN" b="1" kern="0" dirty="0">
                <a:latin typeface="Times New Roman" panose="02020603050405020304" pitchFamily="18" charset="0"/>
                <a:cs typeface="Times New Roman" panose="02020603050405020304" pitchFamily="18" charset="0"/>
              </a:rPr>
              <a:t> scope="row"&gt;</a:t>
            </a:r>
            <a:r>
              <a:rPr lang="zh-CN" altLang="zh-CN" b="1" kern="0" dirty="0">
                <a:latin typeface="Times New Roman" panose="02020603050405020304" pitchFamily="18" charset="0"/>
                <a:cs typeface="Times New Roman" panose="02020603050405020304" pitchFamily="18" charset="0"/>
              </a:rPr>
              <a:t>备注</a:t>
            </a:r>
            <a:r>
              <a:rPr lang="en-US" altLang="zh-CN" b="1" kern="0" dirty="0">
                <a:latin typeface="Times New Roman" panose="02020603050405020304" pitchFamily="18" charset="0"/>
                <a:cs typeface="Times New Roman" panose="02020603050405020304" pitchFamily="18" charset="0"/>
              </a:rPr>
              <a:t>&lt;/</a:t>
            </a:r>
            <a:r>
              <a:rPr lang="en-US" altLang="zh-CN" b="1" kern="0" dirty="0" err="1">
                <a:latin typeface="Times New Roman" panose="02020603050405020304" pitchFamily="18" charset="0"/>
                <a:cs typeface="Times New Roman" panose="02020603050405020304" pitchFamily="18" charset="0"/>
              </a:rPr>
              <a:t>th</a:t>
            </a:r>
            <a:r>
              <a:rPr lang="en-US" altLang="zh-CN" b="1" kern="0" dirty="0">
                <a:latin typeface="Times New Roman" panose="02020603050405020304" pitchFamily="18" charset="0"/>
                <a:cs typeface="Times New Roman" panose="02020603050405020304" pitchFamily="18" charset="0"/>
              </a:rPr>
              <a:t>&gt;</a:t>
            </a:r>
            <a:endParaRPr lang="zh-CN" altLang="zh-CN" b="1" kern="100" dirty="0">
              <a:cs typeface="Times New Roman" panose="02020603050405020304" pitchFamily="18" charset="0"/>
            </a:endParaRPr>
          </a:p>
          <a:p>
            <a:pPr indent="306070" algn="just">
              <a:spcAft>
                <a:spcPts val="0"/>
              </a:spcAft>
            </a:pPr>
            <a:r>
              <a:rPr lang="en-US" altLang="zh-CN" b="1" kern="0" dirty="0">
                <a:latin typeface="Times New Roman" panose="02020603050405020304" pitchFamily="18" charset="0"/>
                <a:cs typeface="Times New Roman" panose="02020603050405020304" pitchFamily="18" charset="0"/>
              </a:rPr>
              <a:t>       &lt;td </a:t>
            </a:r>
            <a:r>
              <a:rPr lang="en-US" altLang="zh-CN" b="1" kern="0" dirty="0" err="1">
                <a:latin typeface="Times New Roman" panose="02020603050405020304" pitchFamily="18" charset="0"/>
                <a:cs typeface="Times New Roman" panose="02020603050405020304" pitchFamily="18" charset="0"/>
              </a:rPr>
              <a:t>colspan</a:t>
            </a:r>
            <a:r>
              <a:rPr lang="en-US" altLang="zh-CN" b="1" kern="0" dirty="0">
                <a:latin typeface="Times New Roman" panose="02020603050405020304" pitchFamily="18" charset="0"/>
                <a:cs typeface="Times New Roman" panose="02020603050405020304" pitchFamily="18" charset="0"/>
              </a:rPr>
              <a:t>="4"&gt;2021</a:t>
            </a:r>
            <a:r>
              <a:rPr lang="zh-CN" altLang="zh-CN" b="1" kern="0" dirty="0">
                <a:latin typeface="Times New Roman" panose="02020603050405020304" pitchFamily="18" charset="0"/>
                <a:cs typeface="Times New Roman" panose="02020603050405020304" pitchFamily="18" charset="0"/>
              </a:rPr>
              <a:t>年</a:t>
            </a:r>
            <a:r>
              <a:rPr lang="en-US" altLang="zh-CN" b="1" kern="0" dirty="0">
                <a:latin typeface="Times New Roman" panose="02020603050405020304" pitchFamily="18" charset="0"/>
                <a:cs typeface="Times New Roman" panose="02020603050405020304" pitchFamily="18" charset="0"/>
              </a:rPr>
              <a:t>8</a:t>
            </a:r>
            <a:r>
              <a:rPr lang="zh-CN" altLang="zh-CN" b="1" kern="0" dirty="0">
                <a:latin typeface="Times New Roman" panose="02020603050405020304" pitchFamily="18" charset="0"/>
                <a:cs typeface="Times New Roman" panose="02020603050405020304" pitchFamily="18" charset="0"/>
              </a:rPr>
              <a:t>月，</a:t>
            </a:r>
            <a:endParaRPr lang="en-US" altLang="zh-CN" b="1" kern="0" dirty="0">
              <a:latin typeface="Times New Roman" panose="02020603050405020304" pitchFamily="18" charset="0"/>
              <a:cs typeface="Times New Roman" panose="02020603050405020304" pitchFamily="18" charset="0"/>
            </a:endParaRPr>
          </a:p>
          <a:p>
            <a:pPr indent="306070" algn="just">
              <a:spcAft>
                <a:spcPts val="0"/>
              </a:spcAft>
            </a:pPr>
            <a:r>
              <a:rPr lang="zh-CN" altLang="zh-CN" b="1" kern="0" dirty="0">
                <a:latin typeface="Times New Roman" panose="02020603050405020304" pitchFamily="18" charset="0"/>
                <a:cs typeface="Times New Roman" panose="02020603050405020304" pitchFamily="18" charset="0"/>
              </a:rPr>
              <a:t>苏炳添打破了男子</a:t>
            </a:r>
            <a:r>
              <a:rPr lang="en-US" altLang="zh-CN" b="1" kern="0" dirty="0">
                <a:latin typeface="Times New Roman" panose="02020603050405020304" pitchFamily="18" charset="0"/>
                <a:cs typeface="Times New Roman" panose="02020603050405020304" pitchFamily="18" charset="0"/>
              </a:rPr>
              <a:t>100</a:t>
            </a:r>
            <a:r>
              <a:rPr lang="zh-CN" altLang="zh-CN" b="1" kern="0" dirty="0">
                <a:latin typeface="Times New Roman" panose="02020603050405020304" pitchFamily="18" charset="0"/>
                <a:cs typeface="Times New Roman" panose="02020603050405020304" pitchFamily="18" charset="0"/>
              </a:rPr>
              <a:t>米亚洲纪录</a:t>
            </a:r>
            <a:r>
              <a:rPr lang="en-US" altLang="zh-CN" b="1" kern="0" dirty="0">
                <a:latin typeface="Times New Roman" panose="02020603050405020304" pitchFamily="18" charset="0"/>
                <a:cs typeface="Times New Roman" panose="02020603050405020304" pitchFamily="18" charset="0"/>
              </a:rPr>
              <a:t>&lt;/td&gt;                        </a:t>
            </a:r>
            <a:endParaRPr lang="zh-CN" altLang="zh-CN" b="1" kern="100" dirty="0">
              <a:cs typeface="Times New Roman" panose="02020603050405020304" pitchFamily="18" charset="0"/>
            </a:endParaRPr>
          </a:p>
          <a:p>
            <a:pPr indent="306070" algn="just">
              <a:spcAft>
                <a:spcPts val="0"/>
              </a:spcAft>
            </a:pPr>
            <a:r>
              <a:rPr lang="en-US" altLang="zh-CN" b="1" kern="0" dirty="0">
                <a:latin typeface="Times New Roman" panose="02020603050405020304" pitchFamily="18" charset="0"/>
                <a:cs typeface="Times New Roman" panose="02020603050405020304" pitchFamily="18" charset="0"/>
              </a:rPr>
              <a:t>   &lt;/</a:t>
            </a:r>
            <a:r>
              <a:rPr lang="en-US" altLang="zh-CN" b="1" kern="0" dirty="0" err="1">
                <a:latin typeface="Times New Roman" panose="02020603050405020304" pitchFamily="18" charset="0"/>
                <a:cs typeface="Times New Roman" panose="02020603050405020304" pitchFamily="18" charset="0"/>
              </a:rPr>
              <a:t>tr</a:t>
            </a:r>
            <a:r>
              <a:rPr lang="en-US" altLang="zh-CN" b="1" kern="0" dirty="0">
                <a:latin typeface="Times New Roman" panose="02020603050405020304" pitchFamily="18" charset="0"/>
                <a:cs typeface="Times New Roman" panose="02020603050405020304" pitchFamily="18" charset="0"/>
              </a:rPr>
              <a:t>&gt;</a:t>
            </a:r>
            <a:endParaRPr lang="zh-CN" altLang="zh-CN" b="1" kern="100" dirty="0">
              <a:cs typeface="Times New Roman" panose="02020603050405020304" pitchFamily="18" charset="0"/>
            </a:endParaRPr>
          </a:p>
          <a:p>
            <a:pPr indent="306070" algn="just">
              <a:spcAft>
                <a:spcPts val="0"/>
              </a:spcAft>
            </a:pPr>
            <a:r>
              <a:rPr lang="en-US" altLang="zh-CN" b="1" kern="0" dirty="0">
                <a:latin typeface="Times New Roman" panose="02020603050405020304" pitchFamily="18" charset="0"/>
                <a:cs typeface="Times New Roman" panose="02020603050405020304" pitchFamily="18" charset="0"/>
              </a:rPr>
              <a:t> &lt;/</a:t>
            </a:r>
            <a:r>
              <a:rPr lang="en-US" altLang="zh-CN" b="1" kern="0" dirty="0" err="1">
                <a:latin typeface="Times New Roman" panose="02020603050405020304" pitchFamily="18" charset="0"/>
                <a:cs typeface="Times New Roman" panose="02020603050405020304" pitchFamily="18" charset="0"/>
              </a:rPr>
              <a:t>tfoot</a:t>
            </a:r>
            <a:r>
              <a:rPr lang="en-US" altLang="zh-CN" b="1" kern="0" dirty="0">
                <a:latin typeface="Times New Roman" panose="02020603050405020304" pitchFamily="18" charset="0"/>
                <a:cs typeface="Times New Roman" panose="02020603050405020304" pitchFamily="18" charset="0"/>
              </a:rPr>
              <a:t>&gt;</a:t>
            </a:r>
            <a:endParaRPr lang="zh-CN" altLang="zh-CN" b="1" kern="100" dirty="0">
              <a:cs typeface="Times New Roman" panose="02020603050405020304" pitchFamily="18" charset="0"/>
            </a:endParaRPr>
          </a:p>
          <a:p>
            <a:r>
              <a:rPr lang="en-US" altLang="zh-CN" b="1" dirty="0">
                <a:latin typeface="Times New Roman" panose="02020603050405020304" pitchFamily="18" charset="0"/>
              </a:rPr>
              <a:t> </a:t>
            </a:r>
            <a:endParaRPr lang="zh-CN" altLang="en-US" b="1" dirty="0"/>
          </a:p>
        </p:txBody>
      </p:sp>
      <p:pic>
        <p:nvPicPr>
          <p:cNvPr id="13" name="图片 12"/>
          <p:cNvPicPr/>
          <p:nvPr/>
        </p:nvPicPr>
        <p:blipFill>
          <a:blip r:embed="rId3"/>
          <a:stretch>
            <a:fillRect/>
          </a:stretch>
        </p:blipFill>
        <p:spPr>
          <a:xfrm>
            <a:off x="6755606" y="3869706"/>
            <a:ext cx="4002781" cy="2639912"/>
          </a:xfrm>
          <a:prstGeom prst="rect">
            <a:avLst/>
          </a:prstGeom>
        </p:spPr>
      </p:pic>
    </p:spTree>
    <p:extLst>
      <p:ext uri="{BB962C8B-B14F-4D97-AF65-F5344CB8AC3E}">
        <p14:creationId xmlns:p14="http://schemas.microsoft.com/office/powerpoint/2010/main" val="137588397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30894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dirty="0">
                <a:solidFill>
                  <a:srgbClr val="333333"/>
                </a:solidFill>
                <a:latin typeface="微软雅黑" panose="020B0503020204020204" pitchFamily="34" charset="-122"/>
                <a:ea typeface="微软雅黑" panose="020B0503020204020204" pitchFamily="34" charset="-122"/>
              </a:rPr>
              <a:t>2.2.5 </a:t>
            </a:r>
            <a:r>
              <a:rPr lang="zh-CN" altLang="en-US" dirty="0">
                <a:solidFill>
                  <a:srgbClr val="333333"/>
                </a:solidFill>
                <a:latin typeface="微软雅黑" panose="020B0503020204020204" pitchFamily="34" charset="-122"/>
                <a:ea typeface="微软雅黑" panose="020B0503020204020204" pitchFamily="34" charset="-122"/>
              </a:rPr>
              <a:t>超级链接标签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9884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400" dirty="0">
                <a:latin typeface="华文楷体" pitchFamily="2" charset="-122"/>
                <a:ea typeface="华文楷体" pitchFamily="2" charset="-122"/>
              </a:rPr>
              <a:t>超链接是网页中最重要的元素之一。通过超链接的方式可以使各个网页之间连接，使网站中的众多页面构成一个有机整体。几乎可以在所有的网页中找到链接，点击链接可以从一张页面跳转到另一张页面。</a:t>
            </a:r>
            <a:endParaRPr lang="en-US" altLang="zh-CN" sz="2400" dirty="0">
              <a:latin typeface="华文楷体" pitchFamily="2" charset="-122"/>
              <a:ea typeface="华文楷体" pitchFamily="2" charset="-122"/>
            </a:endParaRPr>
          </a:p>
          <a:p>
            <a:r>
              <a:rPr lang="en-US" altLang="zh-CN" sz="2400" dirty="0">
                <a:latin typeface="华文楷体" pitchFamily="2" charset="-122"/>
                <a:ea typeface="华文楷体" pitchFamily="2" charset="-122"/>
              </a:rPr>
              <a:t>       </a:t>
            </a:r>
            <a:r>
              <a:rPr lang="zh-CN" altLang="en-US" sz="2400" dirty="0">
                <a:latin typeface="华文楷体" pitchFamily="2" charset="-122"/>
                <a:ea typeface="华文楷体" pitchFamily="2" charset="-122"/>
              </a:rPr>
              <a:t>超链接可以是</a:t>
            </a:r>
            <a:r>
              <a:rPr lang="zh-CN" altLang="en-US" sz="2400" dirty="0">
                <a:solidFill>
                  <a:srgbClr val="FF0000"/>
                </a:solidFill>
                <a:latin typeface="华文楷体" pitchFamily="2" charset="-122"/>
                <a:ea typeface="华文楷体" pitchFamily="2" charset="-122"/>
              </a:rPr>
              <a:t>一个字，一个词，或者一组词，也可以是一幅图像，可以点击这些内容来跳转到新的页面或者当前页面中的某个部分</a:t>
            </a:r>
            <a:r>
              <a:rPr lang="zh-CN" altLang="en-US" sz="2400" dirty="0">
                <a:latin typeface="华文楷体" pitchFamily="2" charset="-122"/>
                <a:ea typeface="华文楷体" pitchFamily="2" charset="-122"/>
              </a:rPr>
              <a:t>。通过使用</a:t>
            </a:r>
            <a:r>
              <a:rPr lang="en-US" sz="2400" dirty="0">
                <a:latin typeface="华文楷体" pitchFamily="2" charset="-122"/>
                <a:ea typeface="华文楷体" pitchFamily="2" charset="-122"/>
              </a:rPr>
              <a:t>&lt;a&gt;</a:t>
            </a:r>
            <a:r>
              <a:rPr lang="zh-CN" altLang="en-US" sz="2400" dirty="0">
                <a:latin typeface="华文楷体" pitchFamily="2" charset="-122"/>
                <a:ea typeface="华文楷体" pitchFamily="2" charset="-122"/>
              </a:rPr>
              <a:t>标签在</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中创建超链接。超链接可以是文本链接、图像链接，也可以是脚本链接、空链接。</a:t>
            </a: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aphicFrame>
        <p:nvGraphicFramePr>
          <p:cNvPr id="5" name="表格 4"/>
          <p:cNvGraphicFramePr>
            <a:graphicFrameLocks noGrp="1"/>
          </p:cNvGraphicFramePr>
          <p:nvPr>
            <p:extLst>
              <p:ext uri="{D42A27DB-BD31-4B8C-83A1-F6EECF244321}">
                <p14:modId xmlns:p14="http://schemas.microsoft.com/office/powerpoint/2010/main" val="1741368604"/>
              </p:ext>
            </p:extLst>
          </p:nvPr>
        </p:nvGraphicFramePr>
        <p:xfrm>
          <a:off x="2022475" y="4217566"/>
          <a:ext cx="5228590" cy="2202180"/>
        </p:xfrm>
        <a:graphic>
          <a:graphicData uri="http://schemas.openxmlformats.org/drawingml/2006/table">
            <a:tbl>
              <a:tblPr firstRow="1" firstCol="1" bandRow="1">
                <a:tableStyleId>{5C22544A-7EE6-4342-B048-85BDC9FD1C3A}</a:tableStyleId>
              </a:tblPr>
              <a:tblGrid>
                <a:gridCol w="1059180">
                  <a:extLst>
                    <a:ext uri="{9D8B030D-6E8A-4147-A177-3AD203B41FA5}">
                      <a16:colId xmlns:a16="http://schemas.microsoft.com/office/drawing/2014/main" val="20000"/>
                    </a:ext>
                  </a:extLst>
                </a:gridCol>
                <a:gridCol w="4169410">
                  <a:extLst>
                    <a:ext uri="{9D8B030D-6E8A-4147-A177-3AD203B41FA5}">
                      <a16:colId xmlns:a16="http://schemas.microsoft.com/office/drawing/2014/main" val="20001"/>
                    </a:ext>
                  </a:extLst>
                </a:gridCol>
              </a:tblGrid>
              <a:tr h="327660">
                <a:tc>
                  <a:txBody>
                    <a:bodyPr/>
                    <a:lstStyle/>
                    <a:p>
                      <a:pPr algn="just">
                        <a:spcAft>
                          <a:spcPts val="0"/>
                        </a:spcAft>
                      </a:pPr>
                      <a:r>
                        <a:rPr lang="en-US" sz="2000" kern="100" dirty="0">
                          <a:effectLst/>
                        </a:rPr>
                        <a:t>target</a:t>
                      </a:r>
                      <a:r>
                        <a:rPr lang="zh-CN" sz="2000" kern="100" dirty="0">
                          <a:effectLst/>
                        </a:rPr>
                        <a:t>值</a:t>
                      </a:r>
                      <a:endParaRPr lang="zh-CN" sz="2000" kern="100" dirty="0">
                        <a:effectLst/>
                        <a:latin typeface="Calibri"/>
                        <a:ea typeface="宋体"/>
                        <a:cs typeface="Times New Roman"/>
                      </a:endParaRPr>
                    </a:p>
                  </a:txBody>
                  <a:tcPr marL="68580" marR="68580" marT="0" marB="0" anchor="ctr"/>
                </a:tc>
                <a:tc>
                  <a:txBody>
                    <a:bodyPr/>
                    <a:lstStyle/>
                    <a:p>
                      <a:pPr algn="ctr">
                        <a:spcAft>
                          <a:spcPts val="0"/>
                        </a:spcAft>
                      </a:pPr>
                      <a:r>
                        <a:rPr lang="zh-CN" sz="2000" kern="100">
                          <a:effectLst/>
                        </a:rPr>
                        <a:t>目标窗口的打开方式</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0"/>
                  </a:ext>
                </a:extLst>
              </a:tr>
              <a:tr h="327660">
                <a:tc>
                  <a:txBody>
                    <a:bodyPr/>
                    <a:lstStyle/>
                    <a:p>
                      <a:pPr algn="just">
                        <a:spcAft>
                          <a:spcPts val="0"/>
                        </a:spcAft>
                      </a:pPr>
                      <a:r>
                        <a:rPr lang="en-US" sz="2000" kern="100" dirty="0">
                          <a:effectLst/>
                        </a:rPr>
                        <a:t>_parent</a:t>
                      </a:r>
                      <a:endParaRPr lang="zh-CN" sz="2000" kern="100" dirty="0">
                        <a:effectLst/>
                        <a:latin typeface="Calibri"/>
                        <a:ea typeface="宋体"/>
                        <a:cs typeface="Times New Roman"/>
                      </a:endParaRPr>
                    </a:p>
                  </a:txBody>
                  <a:tcPr marL="68580" marR="68580" marT="0" marB="0" anchor="ctr"/>
                </a:tc>
                <a:tc>
                  <a:txBody>
                    <a:bodyPr/>
                    <a:lstStyle/>
                    <a:p>
                      <a:pPr algn="just">
                        <a:spcAft>
                          <a:spcPts val="0"/>
                        </a:spcAft>
                      </a:pPr>
                      <a:r>
                        <a:rPr lang="zh-CN" sz="2000" kern="100" dirty="0">
                          <a:effectLst/>
                        </a:rPr>
                        <a:t>在上一级窗口打开，常在分帧的框架页面中使用</a:t>
                      </a:r>
                      <a:endParaRPr lang="zh-CN" sz="20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1"/>
                  </a:ext>
                </a:extLst>
              </a:tr>
              <a:tr h="327660">
                <a:tc>
                  <a:txBody>
                    <a:bodyPr/>
                    <a:lstStyle/>
                    <a:p>
                      <a:pPr algn="just">
                        <a:spcAft>
                          <a:spcPts val="0"/>
                        </a:spcAft>
                      </a:pPr>
                      <a:r>
                        <a:rPr lang="en-US" sz="2000" kern="100" dirty="0">
                          <a:effectLst/>
                        </a:rPr>
                        <a:t>_blank</a:t>
                      </a:r>
                      <a:endParaRPr lang="zh-CN" sz="2000" kern="100" dirty="0">
                        <a:effectLst/>
                        <a:latin typeface="Calibri"/>
                        <a:ea typeface="宋体"/>
                        <a:cs typeface="Times New Roman"/>
                      </a:endParaRPr>
                    </a:p>
                  </a:txBody>
                  <a:tcPr marL="68580" marR="68580" marT="0" marB="0" anchor="ctr"/>
                </a:tc>
                <a:tc>
                  <a:txBody>
                    <a:bodyPr/>
                    <a:lstStyle/>
                    <a:p>
                      <a:pPr algn="just">
                        <a:spcAft>
                          <a:spcPts val="0"/>
                        </a:spcAft>
                      </a:pPr>
                      <a:r>
                        <a:rPr lang="zh-CN" sz="2000" kern="100" dirty="0">
                          <a:effectLst/>
                        </a:rPr>
                        <a:t>新建一个窗口打开</a:t>
                      </a:r>
                      <a:endParaRPr lang="zh-CN" sz="20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2"/>
                  </a:ext>
                </a:extLst>
              </a:tr>
              <a:tr h="327660">
                <a:tc>
                  <a:txBody>
                    <a:bodyPr/>
                    <a:lstStyle/>
                    <a:p>
                      <a:pPr algn="just">
                        <a:spcAft>
                          <a:spcPts val="0"/>
                        </a:spcAft>
                      </a:pPr>
                      <a:r>
                        <a:rPr lang="en-US" sz="2000" kern="100" dirty="0">
                          <a:effectLst/>
                        </a:rPr>
                        <a:t>_self</a:t>
                      </a:r>
                      <a:endParaRPr lang="zh-CN" sz="2000" kern="100" dirty="0">
                        <a:effectLst/>
                        <a:latin typeface="Calibri"/>
                        <a:ea typeface="宋体"/>
                        <a:cs typeface="Times New Roman"/>
                      </a:endParaRPr>
                    </a:p>
                  </a:txBody>
                  <a:tcPr marL="68580" marR="68580" marT="0" marB="0" anchor="ctr"/>
                </a:tc>
                <a:tc>
                  <a:txBody>
                    <a:bodyPr/>
                    <a:lstStyle/>
                    <a:p>
                      <a:pPr algn="just">
                        <a:spcAft>
                          <a:spcPts val="0"/>
                        </a:spcAft>
                      </a:pPr>
                      <a:r>
                        <a:rPr lang="zh-CN" sz="2000" kern="100">
                          <a:effectLst/>
                        </a:rPr>
                        <a:t>在同一窗口打开，与默认设置相同</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3"/>
                  </a:ext>
                </a:extLst>
              </a:tr>
              <a:tr h="327660">
                <a:tc>
                  <a:txBody>
                    <a:bodyPr/>
                    <a:lstStyle/>
                    <a:p>
                      <a:pPr algn="just">
                        <a:spcAft>
                          <a:spcPts val="0"/>
                        </a:spcAft>
                      </a:pPr>
                      <a:r>
                        <a:rPr lang="en-US" sz="2000" kern="100">
                          <a:effectLst/>
                        </a:rPr>
                        <a:t>_top</a:t>
                      </a:r>
                      <a:endParaRPr lang="zh-CN" sz="2000" kern="100">
                        <a:effectLst/>
                        <a:latin typeface="Calibri"/>
                        <a:ea typeface="宋体"/>
                        <a:cs typeface="Times New Roman"/>
                      </a:endParaRPr>
                    </a:p>
                  </a:txBody>
                  <a:tcPr marL="68580" marR="68580" marT="0" marB="0" anchor="ctr"/>
                </a:tc>
                <a:tc>
                  <a:txBody>
                    <a:bodyPr/>
                    <a:lstStyle/>
                    <a:p>
                      <a:pPr algn="just">
                        <a:spcAft>
                          <a:spcPts val="0"/>
                        </a:spcAft>
                      </a:pPr>
                      <a:r>
                        <a:rPr lang="zh-CN" sz="2000" kern="100" dirty="0">
                          <a:effectLst/>
                        </a:rPr>
                        <a:t>在浏览器的整个窗口中打开，将会忽略所有的框架结构</a:t>
                      </a:r>
                      <a:endParaRPr lang="zh-CN" sz="20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4"/>
                  </a:ext>
                </a:extLst>
              </a:tr>
            </a:tbl>
          </a:graphicData>
        </a:graphic>
      </p:graphicFrame>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30894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2.2.5 </a:t>
            </a:r>
            <a:r>
              <a:rPr lang="zh-CN" altLang="en-US" dirty="0">
                <a:solidFill>
                  <a:srgbClr val="333333"/>
                </a:solidFill>
                <a:latin typeface="微软雅黑" panose="020B0503020204020204" pitchFamily="34" charset="-122"/>
                <a:ea typeface="微软雅黑" panose="020B0503020204020204" pitchFamily="34" charset="-122"/>
              </a:rPr>
              <a:t>超级链接标签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9884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400" dirty="0">
                <a:latin typeface="华文楷体" pitchFamily="2" charset="-122"/>
                <a:ea typeface="华文楷体" pitchFamily="2" charset="-122"/>
              </a:rPr>
              <a:t>(1)</a:t>
            </a:r>
            <a:r>
              <a:rPr lang="zh-CN" altLang="en-US" sz="2400" dirty="0">
                <a:latin typeface="华文楷体" pitchFamily="2" charset="-122"/>
                <a:ea typeface="华文楷体" pitchFamily="2" charset="-122"/>
              </a:rPr>
              <a:t>文本链接</a:t>
            </a:r>
          </a:p>
          <a:p>
            <a:r>
              <a:rPr lang="zh-CN" altLang="en-US" sz="2400" dirty="0">
                <a:latin typeface="华文楷体" pitchFamily="2" charset="-122"/>
                <a:ea typeface="华文楷体" pitchFamily="2" charset="-122"/>
              </a:rPr>
              <a:t>网页中最常见的超链接是文本链接，它通过设置网页中的文字和其他的文件进行链接。</a:t>
            </a:r>
          </a:p>
          <a:p>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语法</a:t>
            </a:r>
            <a:r>
              <a:rPr lang="en-US" altLang="zh-CN" sz="2400" dirty="0">
                <a:latin typeface="华文楷体" pitchFamily="2" charset="-122"/>
                <a:ea typeface="华文楷体" pitchFamily="2" charset="-122"/>
              </a:rPr>
              <a:t>】</a:t>
            </a:r>
          </a:p>
          <a:p>
            <a:r>
              <a:rPr lang="en-US" sz="2400" dirty="0">
                <a:latin typeface="华文楷体" pitchFamily="2" charset="-122"/>
                <a:ea typeface="华文楷体" pitchFamily="2" charset="-122"/>
              </a:rPr>
              <a:t>&lt;a </a:t>
            </a:r>
            <a:r>
              <a:rPr lang="en-US" sz="2400" dirty="0" err="1">
                <a:latin typeface="华文楷体" pitchFamily="2" charset="-122"/>
                <a:ea typeface="华文楷体" pitchFamily="2" charset="-122"/>
              </a:rPr>
              <a:t>href</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链接地址</a:t>
            </a:r>
            <a:r>
              <a:rPr lang="en-US" sz="2400" dirty="0">
                <a:latin typeface="华文楷体" pitchFamily="2" charset="-122"/>
                <a:ea typeface="华文楷体" pitchFamily="2" charset="-122"/>
              </a:rPr>
              <a:t>”target=“</a:t>
            </a:r>
            <a:r>
              <a:rPr lang="zh-CN" altLang="en-US" sz="2400" dirty="0">
                <a:latin typeface="华文楷体" pitchFamily="2" charset="-122"/>
                <a:ea typeface="华文楷体" pitchFamily="2" charset="-122"/>
              </a:rPr>
              <a:t>目标窗口的打开方式</a:t>
            </a:r>
            <a:r>
              <a:rPr lang="en-US" sz="2400" dirty="0">
                <a:latin typeface="华文楷体" pitchFamily="2" charset="-122"/>
                <a:ea typeface="华文楷体" pitchFamily="2" charset="-122"/>
              </a:rPr>
              <a:t>”&gt;</a:t>
            </a:r>
            <a:r>
              <a:rPr lang="zh-CN" altLang="en-US" sz="2400" dirty="0">
                <a:latin typeface="华文楷体" pitchFamily="2" charset="-122"/>
                <a:ea typeface="华文楷体" pitchFamily="2" charset="-122"/>
              </a:rPr>
              <a:t>链接文字</a:t>
            </a:r>
            <a:r>
              <a:rPr lang="en-US" sz="2400" dirty="0">
                <a:latin typeface="华文楷体" pitchFamily="2" charset="-122"/>
                <a:ea typeface="华文楷体" pitchFamily="2" charset="-122"/>
              </a:rPr>
              <a:t>&lt;/a&gt;</a:t>
            </a:r>
            <a:endParaRPr lang="zh-CN" altLang="en-US" sz="24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p:txBody>
      </p:sp>
      <p:sp>
        <p:nvSpPr>
          <p:cNvPr id="12" name="Text Placeholder 33"/>
          <p:cNvSpPr txBox="1">
            <a:spLocks/>
          </p:cNvSpPr>
          <p:nvPr/>
        </p:nvSpPr>
        <p:spPr bwMode="auto">
          <a:xfrm>
            <a:off x="1974623" y="3641725"/>
            <a:ext cx="8970962"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400" dirty="0">
                <a:latin typeface="华文楷体" pitchFamily="2" charset="-122"/>
                <a:ea typeface="华文楷体" pitchFamily="2" charset="-122"/>
              </a:rPr>
              <a:t>(2)</a:t>
            </a:r>
            <a:r>
              <a:rPr lang="zh-CN" altLang="en-US" sz="2400" dirty="0">
                <a:latin typeface="华文楷体" pitchFamily="2" charset="-122"/>
                <a:ea typeface="华文楷体" pitchFamily="2" charset="-122"/>
              </a:rPr>
              <a:t>图像链接</a:t>
            </a:r>
          </a:p>
          <a:p>
            <a:r>
              <a:rPr lang="zh-CN" altLang="en-US" sz="2400" dirty="0">
                <a:latin typeface="华文楷体" pitchFamily="2" charset="-122"/>
                <a:ea typeface="华文楷体" pitchFamily="2" charset="-122"/>
              </a:rPr>
              <a:t>除了给文字设置超链接外，也可以给图像设置超链接。对于给整幅图像设置超链接来说，设置方法比较简单，与设置文本链接类似。</a:t>
            </a:r>
          </a:p>
          <a:p>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语法</a:t>
            </a:r>
            <a:r>
              <a:rPr lang="en-US" altLang="zh-CN" sz="2400" dirty="0">
                <a:latin typeface="华文楷体" pitchFamily="2" charset="-122"/>
                <a:ea typeface="华文楷体" pitchFamily="2" charset="-122"/>
              </a:rPr>
              <a:t>】</a:t>
            </a:r>
          </a:p>
          <a:p>
            <a:r>
              <a:rPr lang="en-US" sz="2400" dirty="0">
                <a:latin typeface="华文楷体" pitchFamily="2" charset="-122"/>
                <a:ea typeface="华文楷体" pitchFamily="2" charset="-122"/>
              </a:rPr>
              <a:t>&lt;a </a:t>
            </a:r>
            <a:r>
              <a:rPr lang="en-US" sz="2400" dirty="0" err="1">
                <a:latin typeface="华文楷体" pitchFamily="2" charset="-122"/>
                <a:ea typeface="华文楷体" pitchFamily="2" charset="-122"/>
              </a:rPr>
              <a:t>href</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链接地址</a:t>
            </a:r>
            <a:r>
              <a:rPr lang="en-US" sz="2400" dirty="0">
                <a:latin typeface="华文楷体" pitchFamily="2" charset="-122"/>
                <a:ea typeface="华文楷体" pitchFamily="2" charset="-122"/>
              </a:rPr>
              <a:t>” target=“</a:t>
            </a:r>
            <a:r>
              <a:rPr lang="zh-CN" altLang="en-US" sz="2400" dirty="0">
                <a:latin typeface="华文楷体" pitchFamily="2" charset="-122"/>
                <a:ea typeface="华文楷体" pitchFamily="2" charset="-122"/>
              </a:rPr>
              <a:t>目标窗口的打开方式</a:t>
            </a:r>
            <a:r>
              <a:rPr lang="en-US" sz="2400" dirty="0">
                <a:latin typeface="华文楷体" pitchFamily="2" charset="-122"/>
                <a:ea typeface="华文楷体" pitchFamily="2" charset="-122"/>
              </a:rPr>
              <a:t>”&gt;&lt;</a:t>
            </a:r>
            <a:r>
              <a:rPr lang="en-US" sz="2400" dirty="0" err="1">
                <a:latin typeface="华文楷体" pitchFamily="2" charset="-122"/>
                <a:ea typeface="华文楷体" pitchFamily="2" charset="-122"/>
              </a:rPr>
              <a:t>img</a:t>
            </a:r>
            <a:r>
              <a:rPr lang="en-US" sz="2400" dirty="0">
                <a:latin typeface="华文楷体" pitchFamily="2" charset="-122"/>
                <a:ea typeface="华文楷体" pitchFamily="2" charset="-122"/>
              </a:rPr>
              <a:t> </a:t>
            </a:r>
            <a:r>
              <a:rPr lang="en-US" sz="2400" dirty="0" err="1">
                <a:latin typeface="华文楷体" pitchFamily="2" charset="-122"/>
                <a:ea typeface="华文楷体" pitchFamily="2" charset="-122"/>
              </a:rPr>
              <a:t>src</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图像文件的地址</a:t>
            </a:r>
            <a:r>
              <a:rPr lang="en-US" sz="2400" dirty="0">
                <a:latin typeface="华文楷体" pitchFamily="2" charset="-122"/>
                <a:ea typeface="华文楷体" pitchFamily="2" charset="-122"/>
              </a:rPr>
              <a:t>” /&gt;&lt;/a&gt;</a:t>
            </a:r>
            <a:endParaRPr lang="zh-CN" altLang="en-US" sz="2400" dirty="0">
              <a:latin typeface="华文楷体" pitchFamily="2" charset="-122"/>
              <a:ea typeface="华文楷体" pitchFamily="2" charset="-122"/>
            </a:endParaRPr>
          </a:p>
          <a:p>
            <a:pPr eaLnBrk="1" fontAlgn="auto" hangingPunct="1">
              <a:lnSpc>
                <a:spcPct val="90000"/>
              </a:lnSpc>
              <a:spcBef>
                <a:spcPts val="375"/>
              </a:spcBef>
              <a:spcAft>
                <a:spcPts val="0"/>
              </a:spcAft>
              <a:defRPr/>
            </a:pPr>
            <a:endParaRPr lang="zh-CN" altLang="en-US" sz="2800" b="1"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 name="组合 21"/>
          <p:cNvGrpSpPr>
            <a:grpSpLocks/>
          </p:cNvGrpSpPr>
          <p:nvPr/>
        </p:nvGrpSpPr>
        <p:grpSpPr bwMode="auto">
          <a:xfrm>
            <a:off x="1054328" y="3728811"/>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nodeType="afterGroup">
                            <p:stCondLst>
                              <p:cond delay="16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30894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2.2.5 </a:t>
            </a:r>
            <a:r>
              <a:rPr lang="zh-CN" altLang="en-US" dirty="0">
                <a:solidFill>
                  <a:srgbClr val="333333"/>
                </a:solidFill>
                <a:latin typeface="微软雅黑" panose="020B0503020204020204" pitchFamily="34" charset="-122"/>
                <a:ea typeface="微软雅黑" panose="020B0503020204020204" pitchFamily="34" charset="-122"/>
              </a:rPr>
              <a:t>超级链接标签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9884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800" dirty="0">
                <a:latin typeface="华文楷体" pitchFamily="2" charset="-122"/>
                <a:ea typeface="华文楷体" pitchFamily="2" charset="-122"/>
              </a:rPr>
              <a:t>(3)</a:t>
            </a:r>
            <a:r>
              <a:rPr lang="zh-CN" altLang="en-US" sz="2800" dirty="0">
                <a:latin typeface="华文楷体" pitchFamily="2" charset="-122"/>
                <a:ea typeface="华文楷体" pitchFamily="2" charset="-122"/>
              </a:rPr>
              <a:t>脚本链接</a:t>
            </a:r>
          </a:p>
          <a:p>
            <a:r>
              <a:rPr lang="zh-CN" altLang="en-US" sz="2800" dirty="0">
                <a:latin typeface="华文楷体" pitchFamily="2" charset="-122"/>
                <a:ea typeface="华文楷体" pitchFamily="2" charset="-122"/>
              </a:rPr>
              <a:t>在链接语句中，可以通过脚本来实现</a:t>
            </a:r>
            <a:r>
              <a:rPr lang="en-US" sz="2800" dirty="0">
                <a:latin typeface="华文楷体" pitchFamily="2" charset="-122"/>
                <a:ea typeface="华文楷体" pitchFamily="2" charset="-122"/>
              </a:rPr>
              <a:t>HTML</a:t>
            </a:r>
            <a:r>
              <a:rPr lang="zh-CN" altLang="en-US" sz="2800" dirty="0">
                <a:latin typeface="华文楷体" pitchFamily="2" charset="-122"/>
                <a:ea typeface="华文楷体" pitchFamily="2" charset="-122"/>
              </a:rPr>
              <a:t>语言不能实现的功能，这种链接称为脚本链接。</a:t>
            </a:r>
          </a:p>
          <a:p>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语法</a:t>
            </a:r>
            <a:r>
              <a:rPr lang="en-US" altLang="zh-CN" sz="2800" dirty="0">
                <a:latin typeface="华文楷体" pitchFamily="2" charset="-122"/>
                <a:ea typeface="华文楷体" pitchFamily="2" charset="-122"/>
              </a:rPr>
              <a:t>】</a:t>
            </a:r>
          </a:p>
          <a:p>
            <a:r>
              <a:rPr lang="en-US" sz="2800" dirty="0">
                <a:latin typeface="华文楷体" pitchFamily="2" charset="-122"/>
                <a:ea typeface="华文楷体" pitchFamily="2" charset="-122"/>
              </a:rPr>
              <a:t>&lt;a </a:t>
            </a:r>
            <a:r>
              <a:rPr lang="en-US" sz="2800" dirty="0" err="1">
                <a:latin typeface="华文楷体" pitchFamily="2" charset="-122"/>
                <a:ea typeface="华文楷体" pitchFamily="2" charset="-122"/>
              </a:rPr>
              <a:t>href</a:t>
            </a:r>
            <a:r>
              <a:rPr lang="en-US" sz="2800" dirty="0">
                <a:latin typeface="华文楷体" pitchFamily="2" charset="-122"/>
                <a:ea typeface="华文楷体" pitchFamily="2" charset="-122"/>
              </a:rPr>
              <a:t>=“</a:t>
            </a:r>
            <a:r>
              <a:rPr lang="en-US" sz="2800" dirty="0" err="1">
                <a:latin typeface="华文楷体" pitchFamily="2" charset="-122"/>
                <a:ea typeface="华文楷体" pitchFamily="2" charset="-122"/>
              </a:rPr>
              <a:t>javascript</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脚本代码</a:t>
            </a:r>
            <a:r>
              <a:rPr lang="en-US" sz="2800" dirty="0">
                <a:latin typeface="华文楷体" pitchFamily="2" charset="-122"/>
                <a:ea typeface="华文楷体" pitchFamily="2" charset="-122"/>
              </a:rPr>
              <a:t>”&gt;</a:t>
            </a:r>
            <a:r>
              <a:rPr lang="zh-CN" altLang="en-US" sz="2800" dirty="0">
                <a:latin typeface="华文楷体" pitchFamily="2" charset="-122"/>
                <a:ea typeface="华文楷体" pitchFamily="2" charset="-122"/>
              </a:rPr>
              <a:t>文字链接</a:t>
            </a:r>
            <a:r>
              <a:rPr lang="en-US" sz="2800" dirty="0">
                <a:latin typeface="华文楷体" pitchFamily="2" charset="-122"/>
                <a:ea typeface="华文楷体" pitchFamily="2" charset="-122"/>
              </a:rPr>
              <a:t>&lt;/a&gt;</a:t>
            </a:r>
            <a:endParaRPr lang="zh-CN" altLang="en-US" sz="2800" dirty="0">
              <a:latin typeface="华文楷体" pitchFamily="2" charset="-122"/>
              <a:ea typeface="华文楷体" pitchFamily="2" charset="-122"/>
            </a:endParaRPr>
          </a:p>
          <a:p>
            <a:r>
              <a:rPr lang="zh-CN" altLang="en-US" sz="2800" dirty="0">
                <a:latin typeface="华文楷体" pitchFamily="2" charset="-122"/>
                <a:ea typeface="华文楷体" pitchFamily="2" charset="-122"/>
              </a:rPr>
              <a:t>在</a:t>
            </a:r>
            <a:r>
              <a:rPr lang="en-US" sz="2800" dirty="0" err="1">
                <a:latin typeface="华文楷体" pitchFamily="2" charset="-122"/>
                <a:ea typeface="华文楷体" pitchFamily="2" charset="-122"/>
              </a:rPr>
              <a:t>javascript</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后面添加的就是具体的脚本代码，可实现添加收藏夹、关闭窗口等功能。</a:t>
            </a:r>
          </a:p>
          <a:p>
            <a:r>
              <a:rPr lang="zh-CN" altLang="en-US" sz="2800" dirty="0">
                <a:latin typeface="华文楷体" pitchFamily="2" charset="-122"/>
                <a:ea typeface="华文楷体" pitchFamily="2" charset="-122"/>
              </a:rPr>
              <a:t>使用过程，如：</a:t>
            </a:r>
          </a:p>
          <a:p>
            <a:r>
              <a:rPr lang="en-US" sz="2800" dirty="0">
                <a:latin typeface="华文楷体" pitchFamily="2" charset="-122"/>
                <a:ea typeface="华文楷体" pitchFamily="2" charset="-122"/>
              </a:rPr>
              <a:t>&lt;a </a:t>
            </a:r>
            <a:r>
              <a:rPr lang="en-US" sz="2800" dirty="0" err="1">
                <a:latin typeface="华文楷体" pitchFamily="2" charset="-122"/>
                <a:ea typeface="华文楷体" pitchFamily="2" charset="-122"/>
              </a:rPr>
              <a:t>href</a:t>
            </a:r>
            <a:r>
              <a:rPr lang="en-US" sz="2800" dirty="0">
                <a:latin typeface="华文楷体" pitchFamily="2" charset="-122"/>
                <a:ea typeface="华文楷体" pitchFamily="2" charset="-122"/>
              </a:rPr>
              <a:t>=“</a:t>
            </a:r>
            <a:r>
              <a:rPr lang="en-US" sz="2800" dirty="0" err="1">
                <a:latin typeface="华文楷体" pitchFamily="2" charset="-122"/>
                <a:ea typeface="华文楷体" pitchFamily="2" charset="-122"/>
              </a:rPr>
              <a:t>javascript:window.close</a:t>
            </a:r>
            <a:r>
              <a:rPr lang="en-US" sz="2800" dirty="0">
                <a:latin typeface="华文楷体" pitchFamily="2" charset="-122"/>
                <a:ea typeface="华文楷体" pitchFamily="2" charset="-122"/>
              </a:rPr>
              <a:t>()”&gt;</a:t>
            </a:r>
            <a:r>
              <a:rPr lang="zh-CN" altLang="en-US" sz="2800" dirty="0">
                <a:latin typeface="华文楷体" pitchFamily="2" charset="-122"/>
                <a:ea typeface="华文楷体" pitchFamily="2" charset="-122"/>
              </a:rPr>
              <a:t>关闭窗口</a:t>
            </a:r>
            <a:r>
              <a:rPr lang="en-US" sz="2800" dirty="0">
                <a:latin typeface="华文楷体" pitchFamily="2" charset="-122"/>
                <a:ea typeface="华文楷体" pitchFamily="2" charset="-122"/>
              </a:rPr>
              <a:t>&lt;/a&gt;</a:t>
            </a:r>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30894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2.2.5 </a:t>
            </a:r>
            <a:r>
              <a:rPr lang="zh-CN" altLang="en-US" dirty="0">
                <a:solidFill>
                  <a:srgbClr val="333333"/>
                </a:solidFill>
                <a:latin typeface="微软雅黑" panose="020B0503020204020204" pitchFamily="34" charset="-122"/>
                <a:ea typeface="微软雅黑" panose="020B0503020204020204" pitchFamily="34" charset="-122"/>
              </a:rPr>
              <a:t>超级链接标签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9884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800" dirty="0">
                <a:latin typeface="华文楷体" pitchFamily="2" charset="-122"/>
                <a:ea typeface="华文楷体" pitchFamily="2" charset="-122"/>
              </a:rPr>
              <a:t>(4)</a:t>
            </a:r>
            <a:r>
              <a:rPr lang="zh-CN" altLang="en-US" sz="2800" dirty="0">
                <a:latin typeface="华文楷体" pitchFamily="2" charset="-122"/>
                <a:ea typeface="华文楷体" pitchFamily="2" charset="-122"/>
              </a:rPr>
              <a:t>空链接</a:t>
            </a:r>
          </a:p>
          <a:p>
            <a:r>
              <a:rPr lang="zh-CN" altLang="en-US" sz="2800" dirty="0">
                <a:latin typeface="华文楷体" pitchFamily="2" charset="-122"/>
                <a:ea typeface="华文楷体" pitchFamily="2" charset="-122"/>
              </a:rPr>
              <a:t>空链接就是指单击该链接后仍然停留在当前页面。在代码中，可以通过</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符号来实现空链接。</a:t>
            </a:r>
          </a:p>
          <a:p>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语法</a:t>
            </a:r>
            <a:r>
              <a:rPr lang="en-US" altLang="zh-CN" sz="2800" dirty="0">
                <a:latin typeface="华文楷体" pitchFamily="2" charset="-122"/>
                <a:ea typeface="华文楷体" pitchFamily="2" charset="-122"/>
              </a:rPr>
              <a:t>】</a:t>
            </a:r>
          </a:p>
          <a:p>
            <a:r>
              <a:rPr lang="en-US" sz="2800" dirty="0">
                <a:latin typeface="华文楷体" pitchFamily="2" charset="-122"/>
                <a:ea typeface="华文楷体" pitchFamily="2" charset="-122"/>
              </a:rPr>
              <a:t>&lt;a </a:t>
            </a:r>
            <a:r>
              <a:rPr lang="en-US" sz="2800" dirty="0" err="1">
                <a:latin typeface="华文楷体" pitchFamily="2" charset="-122"/>
                <a:ea typeface="华文楷体" pitchFamily="2" charset="-122"/>
              </a:rPr>
              <a:t>href</a:t>
            </a:r>
            <a:r>
              <a:rPr lang="en-US" sz="2800" dirty="0">
                <a:latin typeface="华文楷体" pitchFamily="2" charset="-122"/>
                <a:ea typeface="华文楷体" pitchFamily="2" charset="-122"/>
              </a:rPr>
              <a:t>=“#”&gt;</a:t>
            </a:r>
            <a:r>
              <a:rPr lang="zh-CN" altLang="en-US" sz="2800" dirty="0">
                <a:latin typeface="华文楷体" pitchFamily="2" charset="-122"/>
                <a:ea typeface="华文楷体" pitchFamily="2" charset="-122"/>
              </a:rPr>
              <a:t>链接文字</a:t>
            </a:r>
            <a:r>
              <a:rPr lang="en-US" sz="2800" dirty="0">
                <a:latin typeface="华文楷体" pitchFamily="2" charset="-122"/>
                <a:ea typeface="华文楷体" pitchFamily="2" charset="-122"/>
              </a:rPr>
              <a:t>&lt;/a&gt;</a:t>
            </a:r>
            <a:endParaRPr lang="zh-CN" altLang="en-US" sz="2800" dirty="0">
              <a:latin typeface="华文楷体" pitchFamily="2" charset="-122"/>
              <a:ea typeface="华文楷体" pitchFamily="2" charset="-122"/>
            </a:endParaRPr>
          </a:p>
          <a:p>
            <a:r>
              <a:rPr lang="zh-CN" altLang="en-US" sz="2800" dirty="0">
                <a:latin typeface="华文楷体" pitchFamily="2" charset="-122"/>
                <a:ea typeface="华文楷体" pitchFamily="2" charset="-122"/>
              </a:rPr>
              <a:t>通过</a:t>
            </a:r>
            <a:r>
              <a:rPr lang="en-US" sz="2800" dirty="0" err="1">
                <a:latin typeface="华文楷体" pitchFamily="2" charset="-122"/>
                <a:ea typeface="华文楷体" pitchFamily="2" charset="-122"/>
              </a:rPr>
              <a:t>href</a:t>
            </a:r>
            <a:r>
              <a:rPr lang="zh-CN" altLang="en-US" sz="2800" dirty="0">
                <a:latin typeface="华文楷体" pitchFamily="2" charset="-122"/>
                <a:ea typeface="华文楷体" pitchFamily="2" charset="-122"/>
              </a:rPr>
              <a:t>属性，设置其值为</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实现空链接。</a:t>
            </a:r>
          </a:p>
          <a:p>
            <a:r>
              <a:rPr lang="zh-CN" altLang="en-US" sz="2800" dirty="0">
                <a:latin typeface="华文楷体" pitchFamily="2" charset="-122"/>
                <a:ea typeface="华文楷体" pitchFamily="2" charset="-122"/>
              </a:rPr>
              <a:t>使用过程，如：</a:t>
            </a:r>
          </a:p>
          <a:p>
            <a:r>
              <a:rPr lang="en-US" sz="2800" dirty="0">
                <a:latin typeface="华文楷体" pitchFamily="2" charset="-122"/>
                <a:ea typeface="华文楷体" pitchFamily="2" charset="-122"/>
              </a:rPr>
              <a:t>&lt;a </a:t>
            </a:r>
            <a:r>
              <a:rPr lang="en-US" sz="2800" dirty="0" err="1">
                <a:latin typeface="华文楷体" pitchFamily="2" charset="-122"/>
                <a:ea typeface="华文楷体" pitchFamily="2" charset="-122"/>
              </a:rPr>
              <a:t>href</a:t>
            </a:r>
            <a:r>
              <a:rPr lang="en-US" sz="2800" dirty="0">
                <a:latin typeface="华文楷体" pitchFamily="2" charset="-122"/>
                <a:ea typeface="华文楷体" pitchFamily="2" charset="-122"/>
              </a:rPr>
              <a:t>=“#”&gt;</a:t>
            </a:r>
            <a:r>
              <a:rPr lang="zh-CN" altLang="en-US" sz="2800" dirty="0">
                <a:latin typeface="华文楷体" pitchFamily="2" charset="-122"/>
                <a:ea typeface="华文楷体" pitchFamily="2" charset="-122"/>
              </a:rPr>
              <a:t>空链接</a:t>
            </a:r>
            <a:r>
              <a:rPr lang="en-US" sz="2800" dirty="0">
                <a:latin typeface="华文楷体" pitchFamily="2" charset="-122"/>
                <a:ea typeface="华文楷体" pitchFamily="2" charset="-122"/>
              </a:rPr>
              <a:t>&lt;/a&gt;</a:t>
            </a:r>
            <a:r>
              <a:rPr lang="zh-CN" altLang="en-US" sz="2800" dirty="0">
                <a:latin typeface="华文楷体" pitchFamily="2" charset="-122"/>
                <a:ea typeface="华文楷体" pitchFamily="2" charset="-122"/>
              </a:rPr>
              <a:t>。</a:t>
            </a: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90799"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2.2.6 </a:t>
            </a:r>
            <a:r>
              <a:rPr lang="zh-CN" altLang="en-US" dirty="0">
                <a:solidFill>
                  <a:srgbClr val="333333"/>
                </a:solidFill>
                <a:latin typeface="微软雅黑" panose="020B0503020204020204" pitchFamily="34" charset="-122"/>
                <a:ea typeface="微软雅黑" panose="020B0503020204020204" pitchFamily="34" charset="-122"/>
              </a:rPr>
              <a:t>图像标签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971200" y="902494"/>
            <a:ext cx="89884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400" dirty="0">
                <a:latin typeface="华文楷体" pitchFamily="2" charset="-122"/>
                <a:ea typeface="华文楷体" pitchFamily="2" charset="-122"/>
              </a:rPr>
              <a:t>网页中常见的图像格式有：</a:t>
            </a:r>
            <a:r>
              <a:rPr lang="en-US" sz="2400" dirty="0">
                <a:latin typeface="华文楷体" pitchFamily="2" charset="-122"/>
                <a:ea typeface="华文楷体" pitchFamily="2" charset="-122"/>
              </a:rPr>
              <a:t>GIF</a:t>
            </a:r>
            <a:r>
              <a:rPr lang="zh-CN" altLang="en-US" sz="2400" dirty="0">
                <a:latin typeface="华文楷体" pitchFamily="2" charset="-122"/>
                <a:ea typeface="华文楷体" pitchFamily="2" charset="-122"/>
              </a:rPr>
              <a:t>、</a:t>
            </a:r>
            <a:r>
              <a:rPr lang="en-US" sz="2400" dirty="0">
                <a:latin typeface="华文楷体" pitchFamily="2" charset="-122"/>
                <a:ea typeface="华文楷体" pitchFamily="2" charset="-122"/>
              </a:rPr>
              <a:t>JPEG</a:t>
            </a:r>
            <a:r>
              <a:rPr lang="zh-CN" altLang="en-US" sz="2400" dirty="0">
                <a:latin typeface="华文楷体" pitchFamily="2" charset="-122"/>
                <a:ea typeface="华文楷体" pitchFamily="2" charset="-122"/>
              </a:rPr>
              <a:t>、</a:t>
            </a:r>
            <a:r>
              <a:rPr lang="en-US" sz="2400" dirty="0">
                <a:latin typeface="华文楷体" pitchFamily="2" charset="-122"/>
                <a:ea typeface="华文楷体" pitchFamily="2" charset="-122"/>
              </a:rPr>
              <a:t>PNG</a:t>
            </a:r>
            <a:r>
              <a:rPr lang="zh-CN" altLang="en-US" sz="2400" dirty="0">
                <a:latin typeface="华文楷体" pitchFamily="2" charset="-122"/>
                <a:ea typeface="华文楷体" pitchFamily="2" charset="-122"/>
              </a:rPr>
              <a:t>，</a:t>
            </a:r>
            <a:r>
              <a:rPr lang="en-US" altLang="zh-CN" sz="2400" dirty="0">
                <a:latin typeface="华文楷体" pitchFamily="2" charset="-122"/>
                <a:ea typeface="华文楷体" pitchFamily="2" charset="-122"/>
              </a:rPr>
              <a:t>bmp</a:t>
            </a:r>
            <a:r>
              <a:rPr lang="zh-CN" altLang="en-US" sz="2400" dirty="0">
                <a:latin typeface="华文楷体" pitchFamily="2" charset="-122"/>
                <a:ea typeface="华文楷体" pitchFamily="2" charset="-122"/>
              </a:rPr>
              <a:t>等。</a:t>
            </a:r>
            <a:endParaRPr lang="en-US" altLang="zh-CN" sz="2400" dirty="0">
              <a:latin typeface="华文楷体" pitchFamily="2" charset="-122"/>
              <a:ea typeface="华文楷体" pitchFamily="2" charset="-122"/>
            </a:endParaRPr>
          </a:p>
          <a:p>
            <a:r>
              <a:rPr lang="en-US" sz="2400" dirty="0">
                <a:latin typeface="华文楷体" pitchFamily="2" charset="-122"/>
                <a:ea typeface="华文楷体" pitchFamily="2" charset="-122"/>
              </a:rPr>
              <a:t> </a:t>
            </a:r>
            <a:r>
              <a:rPr lang="en-US" sz="2400" dirty="0">
                <a:solidFill>
                  <a:srgbClr val="FF0000"/>
                </a:solidFill>
                <a:latin typeface="华文楷体" pitchFamily="2" charset="-122"/>
                <a:ea typeface="华文楷体" pitchFamily="2" charset="-122"/>
              </a:rPr>
              <a:t>GIF</a:t>
            </a:r>
            <a:r>
              <a:rPr lang="zh-CN" altLang="en-US" sz="2400" dirty="0">
                <a:latin typeface="华文楷体" pitchFamily="2" charset="-122"/>
                <a:ea typeface="华文楷体" pitchFamily="2" charset="-122"/>
              </a:rPr>
              <a:t>格式分为静态</a:t>
            </a:r>
            <a:r>
              <a:rPr lang="en-US" sz="2400" dirty="0">
                <a:latin typeface="华文楷体" pitchFamily="2" charset="-122"/>
                <a:ea typeface="华文楷体" pitchFamily="2" charset="-122"/>
              </a:rPr>
              <a:t>GIF</a:t>
            </a:r>
            <a:r>
              <a:rPr lang="zh-CN" altLang="en-US" sz="2400" dirty="0">
                <a:latin typeface="华文楷体" pitchFamily="2" charset="-122"/>
                <a:ea typeface="华文楷体" pitchFamily="2" charset="-122"/>
              </a:rPr>
              <a:t>和动画</a:t>
            </a:r>
            <a:r>
              <a:rPr lang="en-US" sz="2400" dirty="0">
                <a:latin typeface="华文楷体" pitchFamily="2" charset="-122"/>
                <a:ea typeface="华文楷体" pitchFamily="2" charset="-122"/>
              </a:rPr>
              <a:t>GIF</a:t>
            </a:r>
            <a:r>
              <a:rPr lang="zh-CN" altLang="en-US" sz="2400" dirty="0">
                <a:latin typeface="华文楷体" pitchFamily="2" charset="-122"/>
                <a:ea typeface="华文楷体" pitchFamily="2" charset="-122"/>
              </a:rPr>
              <a:t>两种，仅支持</a:t>
            </a:r>
            <a:r>
              <a:rPr lang="en-US" sz="2400" dirty="0">
                <a:latin typeface="华文楷体" pitchFamily="2" charset="-122"/>
                <a:ea typeface="华文楷体" pitchFamily="2" charset="-122"/>
              </a:rPr>
              <a:t>256</a:t>
            </a:r>
            <a:r>
              <a:rPr lang="zh-CN" altLang="en-US" sz="2400" dirty="0">
                <a:latin typeface="华文楷体" pitchFamily="2" charset="-122"/>
                <a:ea typeface="华文楷体" pitchFamily="2" charset="-122"/>
              </a:rPr>
              <a:t>色，常用于导航条、按钮、商标等图像。</a:t>
            </a:r>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对于照片之类的图像，通常采用</a:t>
            </a:r>
            <a:r>
              <a:rPr lang="en-US" sz="2400" dirty="0">
                <a:solidFill>
                  <a:srgbClr val="FF0000"/>
                </a:solidFill>
                <a:latin typeface="华文楷体" pitchFamily="2" charset="-122"/>
                <a:ea typeface="华文楷体" pitchFamily="2" charset="-122"/>
              </a:rPr>
              <a:t>JPEG</a:t>
            </a:r>
            <a:r>
              <a:rPr lang="zh-CN" altLang="en-US" sz="2400" dirty="0">
                <a:latin typeface="华文楷体" pitchFamily="2" charset="-122"/>
                <a:ea typeface="华文楷体" pitchFamily="2" charset="-122"/>
              </a:rPr>
              <a:t>格式。</a:t>
            </a:r>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而</a:t>
            </a:r>
            <a:r>
              <a:rPr lang="en-US" sz="2400" dirty="0">
                <a:solidFill>
                  <a:srgbClr val="FF0000"/>
                </a:solidFill>
                <a:latin typeface="华文楷体" pitchFamily="2" charset="-122"/>
                <a:ea typeface="华文楷体" pitchFamily="2" charset="-122"/>
              </a:rPr>
              <a:t>PNG</a:t>
            </a:r>
            <a:r>
              <a:rPr lang="zh-CN" altLang="en-US" sz="2400" dirty="0">
                <a:latin typeface="华文楷体" pitchFamily="2" charset="-122"/>
                <a:ea typeface="华文楷体" pitchFamily="2" charset="-122"/>
              </a:rPr>
              <a:t>格式则具备了</a:t>
            </a:r>
            <a:r>
              <a:rPr lang="en-US" sz="2400" dirty="0">
                <a:latin typeface="华文楷体" pitchFamily="2" charset="-122"/>
                <a:ea typeface="华文楷体" pitchFamily="2" charset="-122"/>
              </a:rPr>
              <a:t>GIF</a:t>
            </a:r>
            <a:r>
              <a:rPr lang="zh-CN" altLang="en-US" sz="2400" dirty="0">
                <a:latin typeface="华文楷体" pitchFamily="2" charset="-122"/>
                <a:ea typeface="华文楷体" pitchFamily="2" charset="-122"/>
              </a:rPr>
              <a:t>格式的很多优点，同时还支持</a:t>
            </a:r>
            <a:r>
              <a:rPr lang="en-US" sz="2400" dirty="0">
                <a:solidFill>
                  <a:srgbClr val="FF0000"/>
                </a:solidFill>
                <a:latin typeface="华文楷体" pitchFamily="2" charset="-122"/>
                <a:ea typeface="华文楷体" pitchFamily="2" charset="-122"/>
              </a:rPr>
              <a:t>48bit</a:t>
            </a:r>
            <a:r>
              <a:rPr lang="zh-CN" altLang="en-US" sz="2400" dirty="0">
                <a:latin typeface="华文楷体" pitchFamily="2" charset="-122"/>
                <a:ea typeface="华文楷体" pitchFamily="2" charset="-122"/>
              </a:rPr>
              <a:t>的色彩。</a:t>
            </a:r>
            <a:endParaRPr lang="en-US" altLang="zh-CN" sz="2400" dirty="0">
              <a:latin typeface="华文楷体" pitchFamily="2" charset="-122"/>
              <a:ea typeface="华文楷体" pitchFamily="2" charset="-122"/>
            </a:endParaRPr>
          </a:p>
          <a:p>
            <a:r>
              <a:rPr lang="zh-CN" altLang="en-US" sz="2800" dirty="0">
                <a:latin typeface="华文楷体" pitchFamily="2" charset="-122"/>
                <a:ea typeface="华文楷体" pitchFamily="2" charset="-122"/>
              </a:rPr>
              <a:t>在浏览网页时，经常可以看到各种图像。如果要在网页中插入图像，可以使用</a:t>
            </a:r>
            <a:r>
              <a:rPr lang="en-US" sz="2800" dirty="0">
                <a:latin typeface="华文楷体" pitchFamily="2" charset="-122"/>
                <a:ea typeface="华文楷体" pitchFamily="2" charset="-122"/>
              </a:rPr>
              <a:t>&lt;</a:t>
            </a:r>
            <a:r>
              <a:rPr lang="en-US" sz="2800" dirty="0" err="1">
                <a:latin typeface="华文楷体" pitchFamily="2" charset="-122"/>
                <a:ea typeface="华文楷体" pitchFamily="2" charset="-122"/>
              </a:rPr>
              <a:t>img</a:t>
            </a:r>
            <a:r>
              <a:rPr lang="en-US" sz="2800" dirty="0">
                <a:latin typeface="华文楷体" pitchFamily="2" charset="-122"/>
                <a:ea typeface="华文楷体" pitchFamily="2" charset="-122"/>
              </a:rPr>
              <a:t>&gt;</a:t>
            </a:r>
            <a:r>
              <a:rPr lang="zh-CN" altLang="en-US" sz="2800" dirty="0">
                <a:latin typeface="华文楷体" pitchFamily="2" charset="-122"/>
                <a:ea typeface="华文楷体" pitchFamily="2" charset="-122"/>
              </a:rPr>
              <a:t>标签来实现，从而达到美化页面的效果。</a:t>
            </a:r>
            <a:endParaRPr lang="en-US" altLang="zh-CN" sz="2800" dirty="0">
              <a:latin typeface="华文楷体" pitchFamily="2" charset="-122"/>
              <a:ea typeface="华文楷体" pitchFamily="2" charset="-122"/>
            </a:endParaRPr>
          </a:p>
          <a:p>
            <a:r>
              <a:rPr lang="zh-CN" altLang="en-US" sz="2800" dirty="0"/>
              <a:t> </a:t>
            </a:r>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语法</a:t>
            </a:r>
            <a:r>
              <a:rPr lang="en-US" altLang="zh-CN" sz="2800" dirty="0">
                <a:latin typeface="华文楷体" pitchFamily="2" charset="-122"/>
                <a:ea typeface="华文楷体" pitchFamily="2" charset="-122"/>
              </a:rPr>
              <a:t>】</a:t>
            </a:r>
          </a:p>
          <a:p>
            <a:r>
              <a:rPr lang="en-US" sz="2800" dirty="0">
                <a:latin typeface="华文楷体" pitchFamily="2" charset="-122"/>
                <a:ea typeface="华文楷体" pitchFamily="2" charset="-122"/>
              </a:rPr>
              <a:t>&lt;</a:t>
            </a:r>
            <a:r>
              <a:rPr lang="en-US" sz="2800" dirty="0" err="1">
                <a:latin typeface="华文楷体" pitchFamily="2" charset="-122"/>
                <a:ea typeface="华文楷体" pitchFamily="2" charset="-122"/>
              </a:rPr>
              <a:t>img</a:t>
            </a:r>
            <a:r>
              <a:rPr lang="en-US" sz="2800" dirty="0">
                <a:latin typeface="华文楷体" pitchFamily="2" charset="-122"/>
                <a:ea typeface="华文楷体" pitchFamily="2" charset="-122"/>
              </a:rPr>
              <a:t> </a:t>
            </a:r>
            <a:r>
              <a:rPr lang="en-US" sz="2800" dirty="0" err="1">
                <a:latin typeface="华文楷体" pitchFamily="2" charset="-122"/>
                <a:ea typeface="华文楷体" pitchFamily="2" charset="-122"/>
              </a:rPr>
              <a:t>src</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图像文件的地址</a:t>
            </a:r>
            <a:r>
              <a:rPr lang="en-US" sz="2800" dirty="0">
                <a:latin typeface="华文楷体" pitchFamily="2" charset="-122"/>
                <a:ea typeface="华文楷体" pitchFamily="2" charset="-122"/>
              </a:rPr>
              <a:t>” width=“</a:t>
            </a:r>
            <a:r>
              <a:rPr lang="zh-CN" altLang="en-US" sz="2800" dirty="0">
                <a:latin typeface="华文楷体" pitchFamily="2" charset="-122"/>
                <a:ea typeface="华文楷体" pitchFamily="2" charset="-122"/>
              </a:rPr>
              <a:t>图像的宽度</a:t>
            </a:r>
            <a:r>
              <a:rPr lang="en-US" sz="2800" dirty="0">
                <a:latin typeface="华文楷体" pitchFamily="2" charset="-122"/>
                <a:ea typeface="华文楷体" pitchFamily="2" charset="-122"/>
              </a:rPr>
              <a:t>” height=“</a:t>
            </a:r>
            <a:r>
              <a:rPr lang="zh-CN" altLang="en-US" sz="2800" dirty="0">
                <a:latin typeface="华文楷体" pitchFamily="2" charset="-122"/>
                <a:ea typeface="华文楷体" pitchFamily="2" charset="-122"/>
              </a:rPr>
              <a:t>图像的高度</a:t>
            </a:r>
            <a:r>
              <a:rPr lang="en-US" sz="2800" dirty="0">
                <a:latin typeface="华文楷体" pitchFamily="2" charset="-122"/>
                <a:ea typeface="华文楷体" pitchFamily="2" charset="-122"/>
              </a:rPr>
              <a:t>” alt=“</a:t>
            </a:r>
            <a:r>
              <a:rPr lang="zh-CN" altLang="en-US" sz="2800" dirty="0">
                <a:latin typeface="华文楷体" pitchFamily="2" charset="-122"/>
                <a:ea typeface="华文楷体" pitchFamily="2" charset="-122"/>
              </a:rPr>
              <a:t>图像的描述性文字</a:t>
            </a:r>
            <a:r>
              <a:rPr lang="en-US" sz="2800" dirty="0">
                <a:latin typeface="华文楷体" pitchFamily="2" charset="-122"/>
                <a:ea typeface="华文楷体" pitchFamily="2" charset="-122"/>
              </a:rPr>
              <a:t>” /&gt;</a:t>
            </a:r>
            <a:endParaRPr lang="zh-CN" altLang="en-US"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352225"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t>2.1.3 HTML</a:t>
            </a:r>
            <a:r>
              <a:rPr lang="zh-CN" altLang="zh-CN" dirty="0"/>
              <a:t>文件结构</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400" dirty="0">
                <a:latin typeface="华文楷体" pitchFamily="2" charset="-122"/>
                <a:ea typeface="华文楷体" pitchFamily="2" charset="-122"/>
              </a:rPr>
              <a:t>     HTML</a:t>
            </a:r>
            <a:r>
              <a:rPr lang="zh-CN" altLang="en-US" sz="2400" dirty="0">
                <a:latin typeface="华文楷体" pitchFamily="2" charset="-122"/>
                <a:ea typeface="华文楷体" pitchFamily="2" charset="-122"/>
              </a:rPr>
              <a:t>是一种标签语言，标签是由尖括号包围的关键词，例如</a:t>
            </a:r>
            <a:r>
              <a:rPr lang="en-US" sz="2400" dirty="0">
                <a:latin typeface="华文楷体" pitchFamily="2" charset="-122"/>
                <a:ea typeface="华文楷体" pitchFamily="2" charset="-122"/>
              </a:rPr>
              <a:t>&lt;HTML&gt;</a:t>
            </a:r>
            <a:r>
              <a:rPr lang="zh-CN" altLang="en-US" sz="2400" dirty="0">
                <a:latin typeface="华文楷体" pitchFamily="2" charset="-122"/>
                <a:ea typeface="华文楷体" pitchFamily="2" charset="-122"/>
              </a:rPr>
              <a:t>。它通常是成对出现的，例如</a:t>
            </a:r>
            <a:r>
              <a:rPr lang="en-US" sz="2400" dirty="0">
                <a:latin typeface="华文楷体" pitchFamily="2" charset="-122"/>
                <a:ea typeface="华文楷体" pitchFamily="2" charset="-122"/>
              </a:rPr>
              <a:t>&lt;title&gt;</a:t>
            </a:r>
            <a:r>
              <a:rPr lang="zh-CN" altLang="en-US" sz="2400" dirty="0">
                <a:latin typeface="华文楷体" pitchFamily="2" charset="-122"/>
                <a:ea typeface="华文楷体" pitchFamily="2" charset="-122"/>
              </a:rPr>
              <a:t>和</a:t>
            </a:r>
            <a:r>
              <a:rPr lang="en-US" sz="2400" dirty="0">
                <a:latin typeface="华文楷体" pitchFamily="2" charset="-122"/>
                <a:ea typeface="华文楷体" pitchFamily="2" charset="-122"/>
              </a:rPr>
              <a:t>&lt;/title&gt;</a:t>
            </a:r>
            <a:r>
              <a:rPr lang="zh-CN" altLang="en-US" sz="2400" dirty="0">
                <a:latin typeface="华文楷体" pitchFamily="2" charset="-122"/>
                <a:ea typeface="华文楷体" pitchFamily="2" charset="-122"/>
              </a:rPr>
              <a:t>。</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en-US" altLang="zh-CN" sz="2400" dirty="0">
                <a:latin typeface="华文楷体" pitchFamily="2" charset="-122"/>
                <a:ea typeface="华文楷体" pitchFamily="2" charset="-122"/>
              </a:rPr>
              <a:t>     </a:t>
            </a:r>
            <a:r>
              <a:rPr lang="zh-CN" altLang="en-US" sz="2400" dirty="0">
                <a:latin typeface="华文楷体" pitchFamily="2" charset="-122"/>
                <a:ea typeface="华文楷体" pitchFamily="2" charset="-122"/>
              </a:rPr>
              <a:t>标签对的第一个标签是开始标签，第二个标签是结束标签。开始和结束标签也被称为开放标签和闭合标签。</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en-US" altLang="zh-CN" sz="2400" dirty="0">
                <a:latin typeface="华文楷体" pitchFamily="2" charset="-122"/>
                <a:ea typeface="华文楷体" pitchFamily="2" charset="-122"/>
              </a:rPr>
              <a:t>     </a:t>
            </a:r>
            <a:r>
              <a:rPr lang="zh-CN" altLang="en-US" sz="2400" dirty="0">
                <a:latin typeface="华文楷体" pitchFamily="2" charset="-122"/>
                <a:ea typeface="华文楷体" pitchFamily="2" charset="-122"/>
              </a:rPr>
              <a:t>在任何一个</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文件中，最先出现的</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标签是</a:t>
            </a:r>
            <a:r>
              <a:rPr lang="en-US" sz="2400" dirty="0">
                <a:latin typeface="华文楷体" pitchFamily="2" charset="-122"/>
                <a:ea typeface="华文楷体" pitchFamily="2" charset="-122"/>
              </a:rPr>
              <a:t>&lt;HTML&gt;</a:t>
            </a:r>
            <a:r>
              <a:rPr lang="zh-CN" altLang="en-US" sz="2400" dirty="0">
                <a:latin typeface="华文楷体" pitchFamily="2" charset="-122"/>
                <a:ea typeface="华文楷体" pitchFamily="2" charset="-122"/>
              </a:rPr>
              <a:t>，它用于表示该文件是以超文本标记语言</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编写的，对应的结束标签</a:t>
            </a:r>
            <a:r>
              <a:rPr lang="en-US" sz="2400" dirty="0">
                <a:latin typeface="华文楷体" pitchFamily="2" charset="-122"/>
                <a:ea typeface="华文楷体" pitchFamily="2" charset="-122"/>
              </a:rPr>
              <a:t>&lt;/HTML&gt;</a:t>
            </a:r>
            <a:r>
              <a:rPr lang="zh-CN" altLang="en-US" sz="2400" dirty="0">
                <a:latin typeface="华文楷体" pitchFamily="2" charset="-122"/>
                <a:ea typeface="华文楷体" pitchFamily="2" charset="-122"/>
              </a:rPr>
              <a:t>位于文件末尾。</a:t>
            </a:r>
            <a:endParaRPr lang="en-US" altLang="zh-CN" sz="2400" dirty="0">
              <a:latin typeface="华文楷体" pitchFamily="2" charset="-122"/>
              <a:ea typeface="华文楷体" pitchFamily="2" charset="-122"/>
            </a:endParaRPr>
          </a:p>
          <a:p>
            <a:r>
              <a:rPr lang="en-US" altLang="zh-CN" sz="2400" dirty="0">
                <a:latin typeface="华文楷体" pitchFamily="2" charset="-122"/>
                <a:ea typeface="华文楷体" pitchFamily="2" charset="-122"/>
              </a:rPr>
              <a:t> </a:t>
            </a:r>
          </a:p>
          <a:p>
            <a:r>
              <a:rPr lang="en-US" altLang="zh-CN" sz="2400" dirty="0">
                <a:latin typeface="华文楷体" pitchFamily="2" charset="-122"/>
                <a:ea typeface="华文楷体" pitchFamily="2" charset="-122"/>
              </a:rPr>
              <a:t>   </a:t>
            </a:r>
            <a:r>
              <a:rPr lang="zh-CN" altLang="en-US" sz="2400" dirty="0">
                <a:latin typeface="华文楷体" pitchFamily="2" charset="-122"/>
                <a:ea typeface="华文楷体" pitchFamily="2" charset="-122"/>
              </a:rPr>
              <a:t>在</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标签中，还可以设置一些属性，控制标签所建立的元素。</a:t>
            </a:r>
          </a:p>
        </p:txBody>
      </p:sp>
      <p:grpSp>
        <p:nvGrpSpPr>
          <p:cNvPr id="19"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p:nvPr/>
        </p:nvPicPr>
        <p:blipFill>
          <a:blip r:embed="rId2"/>
          <a:stretch>
            <a:fillRect/>
          </a:stretch>
        </p:blipFill>
        <p:spPr>
          <a:xfrm>
            <a:off x="1580458" y="3990110"/>
            <a:ext cx="5817870" cy="2512262"/>
          </a:xfrm>
          <a:prstGeom prst="rect">
            <a:avLst/>
          </a:prstGeom>
        </p:spPr>
      </p:pic>
      <p:sp>
        <p:nvSpPr>
          <p:cNvPr id="3" name="矩形 2"/>
          <p:cNvSpPr/>
          <p:nvPr/>
        </p:nvSpPr>
        <p:spPr>
          <a:xfrm>
            <a:off x="1441392" y="1986389"/>
            <a:ext cx="10321117" cy="1374735"/>
          </a:xfrm>
          <a:prstGeom prst="rect">
            <a:avLst/>
          </a:prstGeom>
        </p:spPr>
        <p:txBody>
          <a:bodyPr wrap="square">
            <a:spAutoFit/>
          </a:bodyPr>
          <a:lstStyle/>
          <a:p>
            <a:pPr>
              <a:lnSpc>
                <a:spcPts val="2025"/>
              </a:lnSpc>
              <a:spcAft>
                <a:spcPts val="0"/>
              </a:spcAft>
            </a:pPr>
            <a:r>
              <a:rPr lang="en-US" altLang="zh-CN" sz="2000" kern="0" dirty="0">
                <a:solidFill>
                  <a:srgbClr val="800000"/>
                </a:solidFill>
                <a:latin typeface="Times New Roman" panose="02020603050405020304" pitchFamily="18" charset="0"/>
                <a:cs typeface="Times New Roman" panose="02020603050405020304" pitchFamily="18" charset="0"/>
              </a:rPr>
              <a:t>&lt;div</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img</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err="1">
                <a:solidFill>
                  <a:srgbClr val="FF0000"/>
                </a:solidFill>
                <a:latin typeface="Times New Roman" panose="02020603050405020304" pitchFamily="18" charset="0"/>
                <a:cs typeface="Times New Roman" panose="02020603050405020304" pitchFamily="18" charset="0"/>
              </a:rPr>
              <a:t>src</a:t>
            </a:r>
            <a:r>
              <a:rPr lang="en-US" altLang="zh-CN" sz="2000" kern="0" dirty="0">
                <a:solidFill>
                  <a:srgbClr val="000000"/>
                </a:solidFill>
                <a:latin typeface="Times New Roman" panose="02020603050405020304" pitchFamily="18" charset="0"/>
                <a:cs typeface="Times New Roman" panose="02020603050405020304" pitchFamily="18" charset="0"/>
              </a:rPr>
              <a:t>=</a:t>
            </a:r>
            <a:r>
              <a:rPr lang="en-US" altLang="zh-CN" sz="2000" kern="0" dirty="0">
                <a:solidFill>
                  <a:srgbClr val="0000FF"/>
                </a:solidFill>
                <a:latin typeface="Times New Roman" panose="02020603050405020304" pitchFamily="18" charset="0"/>
                <a:cs typeface="Times New Roman" panose="02020603050405020304" pitchFamily="18" charset="0"/>
              </a:rPr>
              <a:t>"images/zydj.png"</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img</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err="1">
                <a:solidFill>
                  <a:srgbClr val="FF0000"/>
                </a:solidFill>
                <a:latin typeface="Times New Roman" panose="02020603050405020304" pitchFamily="18" charset="0"/>
                <a:cs typeface="Times New Roman" panose="02020603050405020304" pitchFamily="18" charset="0"/>
              </a:rPr>
              <a:t>src</a:t>
            </a:r>
            <a:r>
              <a:rPr lang="en-US" altLang="zh-CN" sz="2000" kern="0" dirty="0">
                <a:solidFill>
                  <a:srgbClr val="000000"/>
                </a:solidFill>
                <a:latin typeface="Times New Roman" panose="02020603050405020304" pitchFamily="18" charset="0"/>
                <a:cs typeface="Times New Roman" panose="02020603050405020304" pitchFamily="18" charset="0"/>
              </a:rPr>
              <a:t>=</a:t>
            </a:r>
            <a:r>
              <a:rPr lang="en-US" altLang="zh-CN" sz="2000" kern="0" dirty="0">
                <a:solidFill>
                  <a:srgbClr val="0000FF"/>
                </a:solidFill>
                <a:latin typeface="Times New Roman" panose="02020603050405020304" pitchFamily="18" charset="0"/>
                <a:cs typeface="Times New Roman" panose="02020603050405020304" pitchFamily="18" charset="0"/>
              </a:rPr>
              <a:t>"images/zydj.png"</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FF0000"/>
                </a:solidFill>
                <a:latin typeface="Times New Roman" panose="02020603050405020304" pitchFamily="18" charset="0"/>
                <a:cs typeface="Times New Roman" panose="02020603050405020304" pitchFamily="18" charset="0"/>
              </a:rPr>
              <a:t>width</a:t>
            </a:r>
            <a:r>
              <a:rPr lang="en-US" altLang="zh-CN" sz="2000" kern="0" dirty="0">
                <a:solidFill>
                  <a:srgbClr val="000000"/>
                </a:solidFill>
                <a:latin typeface="Times New Roman" panose="02020603050405020304" pitchFamily="18" charset="0"/>
                <a:cs typeface="Times New Roman" panose="02020603050405020304" pitchFamily="18" charset="0"/>
              </a:rPr>
              <a:t>=</a:t>
            </a:r>
            <a:r>
              <a:rPr lang="en-US" altLang="zh-CN" sz="2000" kern="0" dirty="0">
                <a:solidFill>
                  <a:srgbClr val="0000FF"/>
                </a:solidFill>
                <a:latin typeface="Times New Roman" panose="02020603050405020304" pitchFamily="18" charset="0"/>
                <a:cs typeface="Times New Roman" panose="02020603050405020304" pitchFamily="18" charset="0"/>
              </a:rPr>
              <a:t>"200px"</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FF0000"/>
                </a:solidFill>
                <a:latin typeface="Times New Roman" panose="02020603050405020304" pitchFamily="18" charset="0"/>
                <a:cs typeface="Times New Roman" panose="02020603050405020304" pitchFamily="18" charset="0"/>
              </a:rPr>
              <a:t>height</a:t>
            </a:r>
            <a:r>
              <a:rPr lang="en-US" altLang="zh-CN" sz="2000" kern="0" dirty="0">
                <a:solidFill>
                  <a:srgbClr val="000000"/>
                </a:solidFill>
                <a:latin typeface="Times New Roman" panose="02020603050405020304" pitchFamily="18" charset="0"/>
                <a:cs typeface="Times New Roman" panose="02020603050405020304" pitchFamily="18" charset="0"/>
              </a:rPr>
              <a:t>=</a:t>
            </a:r>
            <a:r>
              <a:rPr lang="en-US" altLang="zh-CN" sz="2000" kern="0" dirty="0">
                <a:solidFill>
                  <a:srgbClr val="0000FF"/>
                </a:solidFill>
                <a:latin typeface="Times New Roman" panose="02020603050405020304" pitchFamily="18" charset="0"/>
                <a:cs typeface="Times New Roman" panose="02020603050405020304" pitchFamily="18" charset="0"/>
              </a:rPr>
              <a:t>"100px "</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FF0000"/>
                </a:solidFill>
                <a:latin typeface="Times New Roman" panose="02020603050405020304" pitchFamily="18" charset="0"/>
                <a:cs typeface="Times New Roman" panose="02020603050405020304" pitchFamily="18" charset="0"/>
              </a:rPr>
              <a:t>alt</a:t>
            </a:r>
            <a:r>
              <a:rPr lang="en-US" altLang="zh-CN" sz="2000" kern="0" dirty="0">
                <a:solidFill>
                  <a:srgbClr val="000000"/>
                </a:solidFill>
                <a:latin typeface="Times New Roman" panose="02020603050405020304" pitchFamily="18" charset="0"/>
                <a:cs typeface="Times New Roman" panose="02020603050405020304" pitchFamily="18" charset="0"/>
              </a:rPr>
              <a:t>=</a:t>
            </a:r>
            <a:r>
              <a:rPr lang="en-US" altLang="zh-CN" sz="2000" kern="0" dirty="0">
                <a:solidFill>
                  <a:srgbClr val="0000FF"/>
                </a:solidFill>
                <a:latin typeface="Times New Roman" panose="02020603050405020304" pitchFamily="18" charset="0"/>
                <a:cs typeface="Times New Roman" panose="02020603050405020304" pitchFamily="18" charset="0"/>
              </a:rPr>
              <a:t>"</a:t>
            </a:r>
            <a:r>
              <a:rPr lang="zh-CN" altLang="zh-CN" sz="2000" kern="0" dirty="0">
                <a:solidFill>
                  <a:srgbClr val="0000FF"/>
                </a:solidFill>
                <a:latin typeface="Times New Roman" panose="02020603050405020304" pitchFamily="18" charset="0"/>
                <a:cs typeface="Times New Roman" panose="02020603050405020304" pitchFamily="18" charset="0"/>
              </a:rPr>
              <a:t>中医典籍</a:t>
            </a:r>
            <a:r>
              <a:rPr lang="en-US" altLang="zh-CN" sz="2000" kern="0" dirty="0">
                <a:solidFill>
                  <a:srgbClr val="0000FF"/>
                </a:solidFill>
                <a:latin typeface="Times New Roman" panose="02020603050405020304" pitchFamily="18" charset="0"/>
                <a:cs typeface="Times New Roman" panose="02020603050405020304" pitchFamily="18" charset="0"/>
              </a:rPr>
              <a:t>"</a:t>
            </a:r>
            <a:r>
              <a:rPr lang="en-US" altLang="zh-CN" sz="2000" kern="0" dirty="0">
                <a:solidFill>
                  <a:srgbClr val="800000"/>
                </a:solidFill>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a:t>
            </a:r>
            <a:r>
              <a:rPr lang="en-US" altLang="zh-CN" sz="2000" kern="0" dirty="0" err="1">
                <a:solidFill>
                  <a:srgbClr val="800000"/>
                </a:solidFill>
                <a:latin typeface="Times New Roman" panose="02020603050405020304" pitchFamily="18" charset="0"/>
                <a:cs typeface="Times New Roman" panose="02020603050405020304" pitchFamily="18" charset="0"/>
              </a:rPr>
              <a:t>img</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err="1">
                <a:solidFill>
                  <a:srgbClr val="FF0000"/>
                </a:solidFill>
                <a:latin typeface="Times New Roman" panose="02020603050405020304" pitchFamily="18" charset="0"/>
                <a:cs typeface="Times New Roman" panose="02020603050405020304" pitchFamily="18" charset="0"/>
              </a:rPr>
              <a:t>src</a:t>
            </a:r>
            <a:r>
              <a:rPr lang="en-US" altLang="zh-CN" sz="2000" kern="0" dirty="0">
                <a:solidFill>
                  <a:srgbClr val="000000"/>
                </a:solidFill>
                <a:latin typeface="Times New Roman" panose="02020603050405020304" pitchFamily="18" charset="0"/>
                <a:cs typeface="Times New Roman" panose="02020603050405020304" pitchFamily="18" charset="0"/>
              </a:rPr>
              <a:t>=</a:t>
            </a:r>
            <a:r>
              <a:rPr lang="en-US" altLang="zh-CN" sz="2000" kern="0" dirty="0">
                <a:solidFill>
                  <a:srgbClr val="0000FF"/>
                </a:solidFill>
                <a:latin typeface="Times New Roman" panose="02020603050405020304" pitchFamily="18" charset="0"/>
                <a:cs typeface="Times New Roman" panose="02020603050405020304" pitchFamily="18" charset="0"/>
              </a:rPr>
              <a:t>"images/cc.gif"</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FF0000"/>
                </a:solidFill>
                <a:latin typeface="Times New Roman" panose="02020603050405020304" pitchFamily="18" charset="0"/>
                <a:cs typeface="Times New Roman" panose="02020603050405020304" pitchFamily="18" charset="0"/>
              </a:rPr>
              <a:t>width</a:t>
            </a:r>
            <a:r>
              <a:rPr lang="en-US" altLang="zh-CN" sz="2000" kern="0" dirty="0">
                <a:solidFill>
                  <a:srgbClr val="000000"/>
                </a:solidFill>
                <a:latin typeface="Times New Roman" panose="02020603050405020304" pitchFamily="18" charset="0"/>
                <a:cs typeface="Times New Roman" panose="02020603050405020304" pitchFamily="18" charset="0"/>
              </a:rPr>
              <a:t>=</a:t>
            </a:r>
            <a:r>
              <a:rPr lang="en-US" altLang="zh-CN" sz="2000" kern="0" dirty="0">
                <a:solidFill>
                  <a:srgbClr val="0000FF"/>
                </a:solidFill>
                <a:latin typeface="Times New Roman" panose="02020603050405020304" pitchFamily="18" charset="0"/>
                <a:cs typeface="Times New Roman" panose="02020603050405020304" pitchFamily="18" charset="0"/>
              </a:rPr>
              <a:t>"300px"</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FF0000"/>
                </a:solidFill>
                <a:latin typeface="Times New Roman" panose="02020603050405020304" pitchFamily="18" charset="0"/>
                <a:cs typeface="Times New Roman" panose="02020603050405020304" pitchFamily="18" charset="0"/>
              </a:rPr>
              <a:t>height</a:t>
            </a:r>
            <a:r>
              <a:rPr lang="en-US" altLang="zh-CN" sz="2000" kern="0" dirty="0">
                <a:solidFill>
                  <a:srgbClr val="000000"/>
                </a:solidFill>
                <a:latin typeface="Times New Roman" panose="02020603050405020304" pitchFamily="18" charset="0"/>
                <a:cs typeface="Times New Roman" panose="02020603050405020304" pitchFamily="18" charset="0"/>
              </a:rPr>
              <a:t>=</a:t>
            </a:r>
            <a:r>
              <a:rPr lang="en-US" altLang="zh-CN" sz="2000" kern="0" dirty="0">
                <a:solidFill>
                  <a:srgbClr val="0000FF"/>
                </a:solidFill>
                <a:latin typeface="Times New Roman" panose="02020603050405020304" pitchFamily="18" charset="0"/>
                <a:cs typeface="Times New Roman" panose="02020603050405020304" pitchFamily="18" charset="0"/>
              </a:rPr>
              <a:t>"400px "</a:t>
            </a: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FF0000"/>
                </a:solidFill>
                <a:latin typeface="Times New Roman" panose="02020603050405020304" pitchFamily="18" charset="0"/>
                <a:cs typeface="Times New Roman" panose="02020603050405020304" pitchFamily="18" charset="0"/>
              </a:rPr>
              <a:t>alt</a:t>
            </a:r>
            <a:r>
              <a:rPr lang="en-US" altLang="zh-CN" sz="2000" kern="0" dirty="0">
                <a:solidFill>
                  <a:srgbClr val="000000"/>
                </a:solidFill>
                <a:latin typeface="Times New Roman" panose="02020603050405020304" pitchFamily="18" charset="0"/>
                <a:cs typeface="Times New Roman" panose="02020603050405020304" pitchFamily="18" charset="0"/>
              </a:rPr>
              <a:t>=</a:t>
            </a:r>
            <a:r>
              <a:rPr lang="en-US" altLang="zh-CN" sz="2000" kern="0" dirty="0">
                <a:solidFill>
                  <a:srgbClr val="0000FF"/>
                </a:solidFill>
                <a:latin typeface="Times New Roman" panose="02020603050405020304" pitchFamily="18" charset="0"/>
                <a:cs typeface="Times New Roman" panose="02020603050405020304" pitchFamily="18" charset="0"/>
              </a:rPr>
              <a:t>"</a:t>
            </a:r>
            <a:r>
              <a:rPr lang="zh-CN" altLang="zh-CN" sz="2000" kern="0" dirty="0">
                <a:solidFill>
                  <a:srgbClr val="0000FF"/>
                </a:solidFill>
                <a:latin typeface="Times New Roman" panose="02020603050405020304" pitchFamily="18" charset="0"/>
                <a:cs typeface="Times New Roman" panose="02020603050405020304" pitchFamily="18" charset="0"/>
              </a:rPr>
              <a:t>中医典籍</a:t>
            </a:r>
            <a:r>
              <a:rPr lang="en-US" altLang="zh-CN" sz="2000" kern="0" dirty="0">
                <a:solidFill>
                  <a:srgbClr val="0000FF"/>
                </a:solidFill>
                <a:latin typeface="Times New Roman" panose="02020603050405020304" pitchFamily="18" charset="0"/>
                <a:cs typeface="Times New Roman" panose="02020603050405020304" pitchFamily="18" charset="0"/>
              </a:rPr>
              <a:t>"</a:t>
            </a:r>
            <a:r>
              <a:rPr lang="en-US" altLang="zh-CN" sz="2000" kern="0" dirty="0">
                <a:solidFill>
                  <a:srgbClr val="800000"/>
                </a:solidFill>
                <a:latin typeface="Times New Roman" panose="02020603050405020304" pitchFamily="18" charset="0"/>
                <a:cs typeface="Times New Roman" panose="02020603050405020304" pitchFamily="18" charset="0"/>
              </a:rPr>
              <a:t>&gt;</a:t>
            </a:r>
            <a:endParaRPr lang="zh-CN" altLang="zh-CN" sz="2000" kern="100" dirty="0">
              <a:cs typeface="Times New Roman" panose="02020603050405020304" pitchFamily="18" charset="0"/>
            </a:endParaRPr>
          </a:p>
          <a:p>
            <a:pPr>
              <a:lnSpc>
                <a:spcPts val="2025"/>
              </a:lnSpc>
              <a:spcAft>
                <a:spcPts val="0"/>
              </a:spcAft>
            </a:pPr>
            <a:r>
              <a:rPr lang="en-US" altLang="zh-CN"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800000"/>
                </a:solidFill>
                <a:latin typeface="Times New Roman" panose="02020603050405020304" pitchFamily="18" charset="0"/>
                <a:cs typeface="Times New Roman" panose="02020603050405020304" pitchFamily="18" charset="0"/>
              </a:rPr>
              <a:t>&lt;/div&gt;</a:t>
            </a:r>
            <a:endParaRPr lang="zh-CN" altLang="zh-CN" sz="2000" kern="100" dirty="0">
              <a:cs typeface="Times New Roman" panose="02020603050405020304" pitchFamily="18" charset="0"/>
            </a:endParaRPr>
          </a:p>
        </p:txBody>
      </p:sp>
      <p:sp>
        <p:nvSpPr>
          <p:cNvPr id="4" name="矩形 3"/>
          <p:cNvSpPr/>
          <p:nvPr/>
        </p:nvSpPr>
        <p:spPr>
          <a:xfrm>
            <a:off x="1156853" y="1214689"/>
            <a:ext cx="9992592" cy="461665"/>
          </a:xfrm>
          <a:prstGeom prst="rect">
            <a:avLst/>
          </a:prstGeom>
        </p:spPr>
        <p:txBody>
          <a:bodyPr wrap="square">
            <a:spAutoFit/>
          </a:bodyPr>
          <a:lstStyle/>
          <a:p>
            <a:pPr indent="266700" algn="just">
              <a:spcAft>
                <a:spcPts val="0"/>
              </a:spcAft>
            </a:pPr>
            <a:r>
              <a:rPr lang="zh-CN" altLang="zh-CN" sz="2400" kern="100" dirty="0">
                <a:latin typeface="Times New Roman" panose="02020603050405020304" pitchFamily="18" charset="0"/>
                <a:cs typeface="Times New Roman" panose="02020603050405020304" pitchFamily="18" charset="0"/>
              </a:rPr>
              <a:t>【例</a:t>
            </a:r>
            <a:r>
              <a:rPr lang="en-US" altLang="zh-CN" sz="2400" kern="100" dirty="0">
                <a:latin typeface="Times New Roman" panose="02020603050405020304" pitchFamily="18" charset="0"/>
                <a:cs typeface="Times New Roman" panose="02020603050405020304" pitchFamily="18" charset="0"/>
              </a:rPr>
              <a:t>2.14</a:t>
            </a:r>
            <a:r>
              <a:rPr lang="zh-CN" altLang="zh-CN" sz="2400" kern="100" dirty="0">
                <a:latin typeface="Times New Roman" panose="02020603050405020304" pitchFamily="18" charset="0"/>
                <a:cs typeface="Times New Roman" panose="02020603050405020304" pitchFamily="18" charset="0"/>
              </a:rPr>
              <a:t>】按照原始尺寸显示、规定尺寸显示和图像缺失显示结果。</a:t>
            </a:r>
            <a:endParaRPr lang="zh-CN" altLang="zh-CN" sz="2400" kern="100" dirty="0">
              <a:cs typeface="Times New Roman" panose="02020603050405020304" pitchFamily="18" charset="0"/>
            </a:endParaRPr>
          </a:p>
        </p:txBody>
      </p:sp>
    </p:spTree>
    <p:extLst>
      <p:ext uri="{BB962C8B-B14F-4D97-AF65-F5344CB8AC3E}">
        <p14:creationId xmlns:p14="http://schemas.microsoft.com/office/powerpoint/2010/main" val="2473846239"/>
      </p:ext>
    </p:extLst>
  </p:cSld>
  <p:clrMapOvr>
    <a:masterClrMapping/>
  </p:clrMapOvr>
  <p:transition spd="slow" advClick="0" advTm="2000"/>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sz="2100" b="1" dirty="0">
                <a:latin typeface="微软雅黑" pitchFamily="34" charset="-122"/>
                <a:ea typeface="微软雅黑" pitchFamily="34" charset="-122"/>
              </a:rPr>
              <a:t>HTML</a:t>
            </a:r>
            <a:r>
              <a:rPr lang="zh-CN" altLang="en-US" sz="2100" b="1" dirty="0">
                <a:latin typeface="微软雅黑" pitchFamily="34" charset="-122"/>
                <a:ea typeface="微软雅黑" pitchFamily="34" charset="-122"/>
              </a:rPr>
              <a:t>网页</a:t>
            </a: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sz="2100" b="1" dirty="0">
                <a:solidFill>
                  <a:prstClr val="black"/>
                </a:solidFill>
                <a:latin typeface="微软雅黑" pitchFamily="34" charset="-122"/>
                <a:ea typeface="微软雅黑" pitchFamily="34" charset="-122"/>
              </a:rPr>
              <a:t>HTML</a:t>
            </a:r>
            <a:r>
              <a:rPr lang="zh-CN" altLang="en-US" sz="2100" b="1" dirty="0">
                <a:solidFill>
                  <a:prstClr val="black"/>
                </a:solidFill>
                <a:latin typeface="微软雅黑" pitchFamily="34" charset="-122"/>
                <a:ea typeface="微软雅黑" pitchFamily="34" charset="-122"/>
              </a:rPr>
              <a:t>基本标签</a:t>
            </a: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zh-CN" altLang="en-US" sz="2100" b="1" dirty="0">
                <a:solidFill>
                  <a:srgbClr val="FF0000"/>
                </a:solidFill>
                <a:latin typeface="微软雅黑" pitchFamily="34" charset="-122"/>
                <a:ea typeface="微软雅黑" pitchFamily="34" charset="-122"/>
              </a:rPr>
              <a:t>网页表单和控件</a:t>
            </a: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zh-CN" altLang="en-US" sz="2100" b="1" dirty="0">
                <a:latin typeface="微软雅黑" pitchFamily="34" charset="-122"/>
                <a:ea typeface="微软雅黑" pitchFamily="34" charset="-122"/>
              </a:rPr>
              <a:t>框架标签</a:t>
            </a:r>
          </a:p>
        </p:txBody>
      </p:sp>
      <p:grpSp>
        <p:nvGrpSpPr>
          <p:cNvPr id="64" name="组合 63"/>
          <p:cNvGrpSpPr>
            <a:grpSpLocks/>
          </p:cNvGrpSpPr>
          <p:nvPr/>
        </p:nvGrpSpPr>
        <p:grpSpPr bwMode="auto">
          <a:xfrm>
            <a:off x="2405508" y="5255261"/>
            <a:ext cx="5067300" cy="785813"/>
            <a:chOff x="3651214" y="1851670"/>
            <a:chExt cx="3801106" cy="588774"/>
          </a:xfrm>
        </p:grpSpPr>
        <p:sp>
          <p:nvSpPr>
            <p:cNvPr id="65" name="矩形 6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6" name="椭圆 6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67" name="矩形 6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8" name="矩形 67"/>
            <p:cNvSpPr/>
            <p:nvPr/>
          </p:nvSpPr>
          <p:spPr>
            <a:xfrm>
              <a:off x="3694084" y="1924226"/>
              <a:ext cx="467994"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05</a:t>
              </a:r>
              <a:endParaRPr lang="zh-CN" altLang="en-US" sz="3200" kern="0" dirty="0">
                <a:solidFill>
                  <a:sysClr val="window" lastClr="FFFFFF"/>
                </a:solidFill>
                <a:latin typeface="Impact" pitchFamily="34" charset="0"/>
                <a:ea typeface="微软雅黑" pitchFamily="34" charset="-122"/>
              </a:endParaRPr>
            </a:p>
          </p:txBody>
        </p:sp>
      </p:grpSp>
      <p:sp>
        <p:nvSpPr>
          <p:cNvPr id="69" name="TextBox 60"/>
          <p:cNvSpPr txBox="1"/>
          <p:nvPr/>
        </p:nvSpPr>
        <p:spPr>
          <a:xfrm>
            <a:off x="3572129" y="5463846"/>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zh-CN" altLang="zh-CN" sz="2100" b="1" dirty="0">
                <a:latin typeface="微软雅黑" pitchFamily="34" charset="-122"/>
                <a:ea typeface="微软雅黑" pitchFamily="34" charset="-122"/>
              </a:rPr>
              <a:t>互联网企业价值观</a:t>
            </a:r>
          </a:p>
        </p:txBody>
      </p:sp>
    </p:spTree>
    <p:extLst>
      <p:ext uri="{BB962C8B-B14F-4D97-AF65-F5344CB8AC3E}">
        <p14:creationId xmlns:p14="http://schemas.microsoft.com/office/powerpoint/2010/main" val="279567728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2225"/>
                            </p:stCondLst>
                            <p:childTnLst>
                              <p:par>
                                <p:cTn id="59" presetID="2" presetClass="entr" presetSubtype="8"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300" fill="hold"/>
                                        <p:tgtEl>
                                          <p:spTgt spid="64"/>
                                        </p:tgtEl>
                                        <p:attrNameLst>
                                          <p:attrName>ppt_x</p:attrName>
                                        </p:attrNameLst>
                                      </p:cBhvr>
                                      <p:tavLst>
                                        <p:tav tm="0">
                                          <p:val>
                                            <p:strVal val="0-#ppt_w/2"/>
                                          </p:val>
                                        </p:tav>
                                        <p:tav tm="100000">
                                          <p:val>
                                            <p:strVal val="#ppt_x"/>
                                          </p:val>
                                        </p:tav>
                                      </p:tavLst>
                                    </p:anim>
                                    <p:anim calcmode="lin" valueType="num">
                                      <p:cBhvr additive="base">
                                        <p:cTn id="62" dur="300" fill="hold"/>
                                        <p:tgtEl>
                                          <p:spTgt spid="64"/>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additive="base">
                                        <p:cTn id="65" dur="300" fill="hold"/>
                                        <p:tgtEl>
                                          <p:spTgt spid="69"/>
                                        </p:tgtEl>
                                        <p:attrNameLst>
                                          <p:attrName>ppt_x</p:attrName>
                                        </p:attrNameLst>
                                      </p:cBhvr>
                                      <p:tavLst>
                                        <p:tav tm="0">
                                          <p:val>
                                            <p:strVal val="1+#ppt_w/2"/>
                                          </p:val>
                                        </p:tav>
                                        <p:tav tm="100000">
                                          <p:val>
                                            <p:strVal val="#ppt_x"/>
                                          </p:val>
                                        </p:tav>
                                      </p:tavLst>
                                    </p:anim>
                                    <p:anim calcmode="lin" valueType="num">
                                      <p:cBhvr additive="base">
                                        <p:cTn id="66"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94944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2.3.1 </a:t>
            </a:r>
            <a:r>
              <a:rPr lang="zh-CN" altLang="en-US" dirty="0">
                <a:solidFill>
                  <a:srgbClr val="333333"/>
                </a:solidFill>
                <a:latin typeface="微软雅黑" panose="020B0503020204020204" pitchFamily="34" charset="-122"/>
                <a:ea typeface="微软雅黑" panose="020B0503020204020204" pitchFamily="34" charset="-122"/>
              </a:rPr>
              <a:t>表单标签</a:t>
            </a:r>
            <a:r>
              <a:rPr lang="en-US" altLang="zh-CN" dirty="0">
                <a:solidFill>
                  <a:srgbClr val="333333"/>
                </a:solidFill>
                <a:latin typeface="微软雅黑" panose="020B0503020204020204" pitchFamily="34" charset="-122"/>
                <a:ea typeface="微软雅黑" panose="020B0503020204020204" pitchFamily="34" charset="-122"/>
              </a:rPr>
              <a:t>&lt;form&gt;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261898" y="1651629"/>
            <a:ext cx="8835593" cy="4845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400" dirty="0">
                <a:latin typeface="华文楷体" pitchFamily="2" charset="-122"/>
                <a:ea typeface="华文楷体" pitchFamily="2" charset="-122"/>
              </a:rPr>
              <a:t>      表单</a:t>
            </a:r>
            <a:r>
              <a:rPr lang="en-US" sz="2400" dirty="0">
                <a:latin typeface="华文楷体" pitchFamily="2" charset="-122"/>
                <a:ea typeface="华文楷体" pitchFamily="2" charset="-122"/>
              </a:rPr>
              <a:t>(form)</a:t>
            </a:r>
            <a:r>
              <a:rPr lang="zh-CN" altLang="en-US" sz="2400" dirty="0">
                <a:latin typeface="华文楷体" pitchFamily="2" charset="-122"/>
                <a:ea typeface="华文楷体" pitchFamily="2" charset="-122"/>
              </a:rPr>
              <a:t>用于从用户</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站点访问点</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收集信息，然后将这些信息提交给服务器进行处理，并将处理后的结果返回，常用于动态网页中的内容交互。</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表单的使用包含两个部分：</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zh-CN" altLang="en-US" sz="2400" dirty="0">
                <a:solidFill>
                  <a:srgbClr val="FF0000"/>
                </a:solidFill>
                <a:latin typeface="华文楷体" pitchFamily="2" charset="-122"/>
                <a:ea typeface="华文楷体" pitchFamily="2" charset="-122"/>
              </a:rPr>
              <a:t>一是用户界面，提供用户输入数据的元件； </a:t>
            </a:r>
            <a:endParaRPr lang="en-US" altLang="zh-CN" sz="2400" dirty="0">
              <a:solidFill>
                <a:srgbClr val="FF0000"/>
              </a:solidFill>
              <a:latin typeface="华文楷体" pitchFamily="2" charset="-122"/>
              <a:ea typeface="华文楷体" pitchFamily="2" charset="-122"/>
            </a:endParaRPr>
          </a:p>
          <a:p>
            <a:endParaRPr lang="en-US" altLang="zh-CN" sz="2400" dirty="0">
              <a:solidFill>
                <a:srgbClr val="FF0000"/>
              </a:solidFill>
              <a:latin typeface="华文楷体" pitchFamily="2" charset="-122"/>
              <a:ea typeface="华文楷体" pitchFamily="2" charset="-122"/>
            </a:endParaRPr>
          </a:p>
          <a:p>
            <a:r>
              <a:rPr lang="zh-CN" altLang="en-US" sz="2400" dirty="0">
                <a:solidFill>
                  <a:srgbClr val="FF0000"/>
                </a:solidFill>
                <a:latin typeface="华文楷体" pitchFamily="2" charset="-122"/>
                <a:ea typeface="华文楷体" pitchFamily="2" charset="-122"/>
              </a:rPr>
              <a:t>二是处理程序，</a:t>
            </a:r>
            <a:endParaRPr lang="en-US" altLang="zh-CN" sz="2400" dirty="0">
              <a:solidFill>
                <a:srgbClr val="FF0000"/>
              </a:solidFill>
              <a:latin typeface="华文楷体" pitchFamily="2" charset="-122"/>
              <a:ea typeface="华文楷体" pitchFamily="2" charset="-122"/>
            </a:endParaRPr>
          </a:p>
          <a:p>
            <a:endParaRPr lang="en-US" altLang="zh-CN" sz="2400" dirty="0">
              <a:solidFill>
                <a:srgbClr val="FF0000"/>
              </a:solidFill>
              <a:latin typeface="华文楷体" pitchFamily="2" charset="-122"/>
              <a:ea typeface="华文楷体" pitchFamily="2" charset="-122"/>
            </a:endParaRPr>
          </a:p>
          <a:p>
            <a:r>
              <a:rPr lang="en-US" altLang="zh-CN" sz="2400" dirty="0">
                <a:solidFill>
                  <a:srgbClr val="FF0000"/>
                </a:solidFill>
                <a:latin typeface="华文楷体" pitchFamily="2" charset="-122"/>
                <a:ea typeface="华文楷体" pitchFamily="2" charset="-122"/>
              </a:rPr>
              <a:t>   </a:t>
            </a:r>
            <a:r>
              <a:rPr lang="zh-CN" altLang="en-US" sz="2400" dirty="0">
                <a:highlight>
                  <a:srgbClr val="FFFF00"/>
                </a:highlight>
                <a:latin typeface="华文楷体" pitchFamily="2" charset="-122"/>
                <a:ea typeface="华文楷体" pitchFamily="2" charset="-122"/>
              </a:rPr>
              <a:t>可以是客户端程序，在浏览器中执行</a:t>
            </a:r>
            <a:r>
              <a:rPr lang="zh-CN" altLang="en-US" sz="2400" dirty="0">
                <a:latin typeface="华文楷体" pitchFamily="2" charset="-122"/>
                <a:ea typeface="华文楷体" pitchFamily="2" charset="-122"/>
              </a:rPr>
              <a:t>，</a:t>
            </a:r>
            <a:endParaRPr lang="en-US" altLang="zh-CN" sz="2400" dirty="0">
              <a:latin typeface="华文楷体" pitchFamily="2" charset="-122"/>
              <a:ea typeface="华文楷体" pitchFamily="2" charset="-122"/>
            </a:endParaRPr>
          </a:p>
          <a:p>
            <a:r>
              <a:rPr lang="en-US" altLang="zh-CN" sz="2400" dirty="0">
                <a:latin typeface="华文楷体" pitchFamily="2" charset="-122"/>
                <a:ea typeface="华文楷体" pitchFamily="2" charset="-122"/>
              </a:rPr>
              <a:t>  </a:t>
            </a:r>
            <a:r>
              <a:rPr lang="zh-CN" altLang="en-US" sz="2400" dirty="0">
                <a:latin typeface="华文楷体" pitchFamily="2" charset="-122"/>
                <a:ea typeface="华文楷体" pitchFamily="2" charset="-122"/>
              </a:rPr>
              <a:t>也可以是服务器处理程序，处理用户提交的数据，</a:t>
            </a:r>
            <a:r>
              <a:rPr lang="zh-CN" altLang="en-US" sz="2400" dirty="0">
                <a:solidFill>
                  <a:srgbClr val="FF0000"/>
                </a:solidFill>
                <a:latin typeface="华文楷体" pitchFamily="2" charset="-122"/>
                <a:ea typeface="华文楷体" pitchFamily="2" charset="-122"/>
              </a:rPr>
              <a:t>返回结果</a:t>
            </a:r>
            <a:r>
              <a:rPr lang="zh-CN" altLang="en-US" sz="2400" dirty="0">
                <a:latin typeface="华文楷体" pitchFamily="2" charset="-122"/>
                <a:ea typeface="华文楷体" pitchFamily="2" charset="-122"/>
              </a:rPr>
              <a:t>。</a:t>
            </a:r>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 </a:t>
            </a:r>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94944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2.3.1 </a:t>
            </a:r>
            <a:r>
              <a:rPr lang="zh-CN" altLang="en-US" dirty="0">
                <a:solidFill>
                  <a:srgbClr val="333333"/>
                </a:solidFill>
                <a:latin typeface="微软雅黑" panose="020B0503020204020204" pitchFamily="34" charset="-122"/>
                <a:ea typeface="微软雅黑" panose="020B0503020204020204" pitchFamily="34" charset="-122"/>
              </a:rPr>
              <a:t>表单标签</a:t>
            </a:r>
            <a:r>
              <a:rPr lang="en-US" altLang="zh-CN" dirty="0">
                <a:solidFill>
                  <a:srgbClr val="333333"/>
                </a:solidFill>
                <a:latin typeface="微软雅黑" panose="020B0503020204020204" pitchFamily="34" charset="-122"/>
                <a:ea typeface="微软雅黑" panose="020B0503020204020204" pitchFamily="34" charset="-122"/>
              </a:rPr>
              <a:t>&lt;form&gt;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101632" y="1283533"/>
            <a:ext cx="7541132" cy="5643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nSpc>
                <a:spcPct val="150000"/>
              </a:lnSpc>
            </a:pPr>
            <a:r>
              <a:rPr lang="zh-CN" altLang="en-US" sz="2400" b="1" dirty="0">
                <a:latin typeface="华文楷体" pitchFamily="2" charset="-122"/>
                <a:ea typeface="华文楷体" pitchFamily="2" charset="-122"/>
              </a:rPr>
              <a:t>例，网页中常见的用户登录、用户注册、信息查询等。</a:t>
            </a:r>
            <a:endParaRPr lang="en-US" altLang="zh-CN" sz="2400" b="1" dirty="0">
              <a:latin typeface="华文楷体" pitchFamily="2" charset="-122"/>
              <a:ea typeface="华文楷体" pitchFamily="2" charset="-122"/>
            </a:endParaRPr>
          </a:p>
          <a:p>
            <a:pPr>
              <a:lnSpc>
                <a:spcPct val="150000"/>
              </a:lnSpc>
            </a:pPr>
            <a:r>
              <a:rPr lang="zh-CN" altLang="en-US" sz="2400" b="1" dirty="0">
                <a:latin typeface="华文楷体" pitchFamily="2" charset="-122"/>
                <a:ea typeface="华文楷体" pitchFamily="2" charset="-122"/>
              </a:rPr>
              <a:t>表单中可以包含允许用户进行交互的各种控件，</a:t>
            </a:r>
            <a:endParaRPr lang="en-US" altLang="zh-CN" sz="2400" b="1" dirty="0">
              <a:latin typeface="华文楷体" pitchFamily="2" charset="-122"/>
              <a:ea typeface="华文楷体" pitchFamily="2" charset="-122"/>
            </a:endParaRPr>
          </a:p>
          <a:p>
            <a:pPr>
              <a:lnSpc>
                <a:spcPct val="150000"/>
              </a:lnSpc>
            </a:pPr>
            <a:r>
              <a:rPr lang="zh-CN" altLang="en-US" sz="2400" b="1" dirty="0">
                <a:latin typeface="华文楷体" pitchFamily="2" charset="-122"/>
                <a:ea typeface="华文楷体" pitchFamily="2" charset="-122"/>
              </a:rPr>
              <a:t>例如文本框、列表框、复选框和单选按钮等。</a:t>
            </a:r>
            <a:endParaRPr lang="en-US" altLang="zh-CN" sz="2400" b="1" dirty="0">
              <a:latin typeface="华文楷体" pitchFamily="2" charset="-122"/>
              <a:ea typeface="华文楷体" pitchFamily="2" charset="-122"/>
            </a:endParaRPr>
          </a:p>
          <a:p>
            <a:pPr>
              <a:lnSpc>
                <a:spcPct val="150000"/>
              </a:lnSpc>
            </a:pPr>
            <a:endParaRPr lang="en-US" altLang="zh-CN" sz="2400" b="1" dirty="0">
              <a:latin typeface="华文楷体" pitchFamily="2" charset="-122"/>
              <a:ea typeface="华文楷体" pitchFamily="2" charset="-122"/>
            </a:endParaRPr>
          </a:p>
          <a:p>
            <a:pPr>
              <a:lnSpc>
                <a:spcPct val="150000"/>
              </a:lnSpc>
            </a:pPr>
            <a:r>
              <a:rPr lang="zh-CN" altLang="en-US" sz="2400" b="1" dirty="0">
                <a:latin typeface="华文楷体" pitchFamily="2" charset="-122"/>
                <a:ea typeface="华文楷体" pitchFamily="2" charset="-122"/>
              </a:rPr>
              <a:t>用户在表单中输入或选择数据之后将其选择提交，</a:t>
            </a:r>
            <a:endParaRPr lang="en-US" altLang="zh-CN" sz="2400" b="1" dirty="0">
              <a:latin typeface="华文楷体" pitchFamily="2" charset="-122"/>
              <a:ea typeface="华文楷体" pitchFamily="2" charset="-122"/>
            </a:endParaRPr>
          </a:p>
          <a:p>
            <a:pPr>
              <a:lnSpc>
                <a:spcPct val="150000"/>
              </a:lnSpc>
            </a:pPr>
            <a:r>
              <a:rPr lang="zh-CN" altLang="en-US" sz="2400" b="1" dirty="0">
                <a:latin typeface="华文楷体" pitchFamily="2" charset="-122"/>
                <a:ea typeface="华文楷体" pitchFamily="2" charset="-122"/>
              </a:rPr>
              <a:t>该数据就会送交给表单处理程序进行处理</a:t>
            </a: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5" name="图片 4">
            <a:extLst>
              <a:ext uri="{FF2B5EF4-FFF2-40B4-BE49-F238E27FC236}">
                <a16:creationId xmlns:a16="http://schemas.microsoft.com/office/drawing/2014/main" id="{72A499EA-49A8-4582-BB3C-06F22C6F8E65}"/>
              </a:ext>
            </a:extLst>
          </p:cNvPr>
          <p:cNvPicPr>
            <a:picLocks noChangeAspect="1"/>
          </p:cNvPicPr>
          <p:nvPr/>
        </p:nvPicPr>
        <p:blipFill>
          <a:blip r:embed="rId3"/>
          <a:stretch>
            <a:fillRect/>
          </a:stretch>
        </p:blipFill>
        <p:spPr>
          <a:xfrm>
            <a:off x="2156247" y="4854012"/>
            <a:ext cx="3715951" cy="1599269"/>
          </a:xfrm>
          <a:prstGeom prst="rect">
            <a:avLst/>
          </a:prstGeom>
        </p:spPr>
      </p:pic>
    </p:spTree>
    <p:extLst>
      <p:ext uri="{BB962C8B-B14F-4D97-AF65-F5344CB8AC3E}">
        <p14:creationId xmlns:p14="http://schemas.microsoft.com/office/powerpoint/2010/main" val="180176700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94944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2.3.1 </a:t>
            </a:r>
            <a:r>
              <a:rPr lang="zh-CN" altLang="en-US" dirty="0">
                <a:solidFill>
                  <a:srgbClr val="333333"/>
                </a:solidFill>
                <a:latin typeface="微软雅黑" panose="020B0503020204020204" pitchFamily="34" charset="-122"/>
                <a:ea typeface="微软雅黑" panose="020B0503020204020204" pitchFamily="34" charset="-122"/>
              </a:rPr>
              <a:t>表单标签</a:t>
            </a:r>
            <a:r>
              <a:rPr lang="en-US" altLang="zh-CN" dirty="0">
                <a:solidFill>
                  <a:srgbClr val="333333"/>
                </a:solidFill>
                <a:latin typeface="微软雅黑" panose="020B0503020204020204" pitchFamily="34" charset="-122"/>
                <a:ea typeface="微软雅黑" panose="020B0503020204020204" pitchFamily="34" charset="-122"/>
              </a:rPr>
              <a:t>&lt;form&gt;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808163" y="1004887"/>
            <a:ext cx="10253849" cy="5301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语法</a:t>
            </a:r>
            <a:r>
              <a:rPr lang="en-US" altLang="zh-CN" sz="2400" dirty="0">
                <a:latin typeface="华文楷体" pitchFamily="2" charset="-122"/>
                <a:ea typeface="华文楷体" pitchFamily="2" charset="-122"/>
              </a:rPr>
              <a:t>】</a:t>
            </a:r>
          </a:p>
          <a:p>
            <a:endParaRPr 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&lt;form  action=“</a:t>
            </a:r>
            <a:r>
              <a:rPr lang="zh-CN" altLang="en-US" sz="2400" dirty="0">
                <a:latin typeface="华文楷体" pitchFamily="2" charset="-122"/>
                <a:ea typeface="华文楷体" pitchFamily="2" charset="-122"/>
              </a:rPr>
              <a:t>表单的处理程序</a:t>
            </a:r>
            <a:r>
              <a:rPr lang="en-US" sz="2400" dirty="0">
                <a:latin typeface="华文楷体" pitchFamily="2" charset="-122"/>
                <a:ea typeface="华文楷体" pitchFamily="2" charset="-122"/>
              </a:rPr>
              <a:t>” method=“</a:t>
            </a:r>
            <a:r>
              <a:rPr lang="zh-CN" altLang="en-US" sz="2400" dirty="0">
                <a:latin typeface="华文楷体" pitchFamily="2" charset="-122"/>
                <a:ea typeface="华文楷体" pitchFamily="2" charset="-122"/>
              </a:rPr>
              <a:t>传送方式</a:t>
            </a:r>
            <a:r>
              <a:rPr lang="en-US" sz="2400" dirty="0">
                <a:latin typeface="华文楷体" pitchFamily="2" charset="-122"/>
                <a:ea typeface="华文楷体" pitchFamily="2" charset="-122"/>
              </a:rPr>
              <a:t>”target=“</a:t>
            </a:r>
            <a:r>
              <a:rPr lang="zh-CN" altLang="en-US" sz="2400" dirty="0">
                <a:latin typeface="华文楷体" pitchFamily="2" charset="-122"/>
                <a:ea typeface="华文楷体" pitchFamily="2" charset="-122"/>
              </a:rPr>
              <a:t>窗口的位置</a:t>
            </a:r>
            <a:r>
              <a:rPr lang="en-US" sz="2400" dirty="0">
                <a:latin typeface="华文楷体" pitchFamily="2" charset="-122"/>
                <a:ea typeface="华文楷体" pitchFamily="2" charset="-122"/>
              </a:rPr>
              <a:t>“</a:t>
            </a:r>
            <a:r>
              <a:rPr lang="en-US" sz="2400" dirty="0" err="1">
                <a:latin typeface="华文楷体" pitchFamily="2" charset="-122"/>
                <a:ea typeface="华文楷体" pitchFamily="2" charset="-122"/>
              </a:rPr>
              <a:t>enctype</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编码方式</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&lt;!--</a:t>
            </a:r>
            <a:r>
              <a:rPr lang="zh-CN" altLang="en-US" sz="2400" dirty="0">
                <a:latin typeface="华文楷体" pitchFamily="2" charset="-122"/>
                <a:ea typeface="华文楷体" pitchFamily="2" charset="-122"/>
              </a:rPr>
              <a:t>表单控件</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&lt;/form  &gt;</a:t>
            </a:r>
          </a:p>
          <a:p>
            <a:r>
              <a:rPr lang="en-US" altLang="zh-CN" sz="2000" dirty="0"/>
              <a:t>    </a:t>
            </a:r>
            <a:r>
              <a:rPr lang="zh-CN" altLang="zh-CN" sz="2200" dirty="0"/>
              <a:t>通过</a:t>
            </a:r>
            <a:r>
              <a:rPr lang="en-US" altLang="zh-CN" sz="2200" dirty="0">
                <a:solidFill>
                  <a:srgbClr val="FF0000"/>
                </a:solidFill>
              </a:rPr>
              <a:t>action</a:t>
            </a:r>
            <a:r>
              <a:rPr lang="zh-CN" altLang="zh-CN" sz="2200" dirty="0"/>
              <a:t>属性，可以指定表单的处理程序，这可以是程序或脚本的一个完整</a:t>
            </a:r>
            <a:r>
              <a:rPr lang="en-US" altLang="zh-CN" sz="2200" dirty="0"/>
              <a:t>URL</a:t>
            </a:r>
            <a:r>
              <a:rPr lang="zh-CN" altLang="zh-CN" sz="2200" dirty="0"/>
              <a:t>。</a:t>
            </a:r>
            <a:endParaRPr lang="en-US" altLang="zh-CN" sz="2200" dirty="0"/>
          </a:p>
          <a:p>
            <a:r>
              <a:rPr lang="en-US" altLang="zh-CN" sz="2200" dirty="0"/>
              <a:t>    </a:t>
            </a:r>
          </a:p>
          <a:p>
            <a:r>
              <a:rPr lang="en-US" altLang="zh-CN" sz="2200" dirty="0"/>
              <a:t>    </a:t>
            </a:r>
            <a:r>
              <a:rPr lang="zh-CN" altLang="zh-CN" sz="2200" dirty="0"/>
              <a:t>通过</a:t>
            </a:r>
            <a:r>
              <a:rPr lang="en-US" altLang="zh-CN" sz="2200" dirty="0"/>
              <a:t>method</a:t>
            </a:r>
            <a:r>
              <a:rPr lang="zh-CN" altLang="zh-CN" sz="2200" dirty="0"/>
              <a:t>属性，可以定义处理程序从表单中获取信息的方式</a:t>
            </a:r>
            <a:r>
              <a:rPr lang="en-US" altLang="zh-CN" sz="2200" dirty="0"/>
              <a:t> ,</a:t>
            </a:r>
            <a:r>
              <a:rPr lang="zh-CN" altLang="zh-CN" sz="2200" dirty="0"/>
              <a:t>取值有两种，即</a:t>
            </a:r>
            <a:r>
              <a:rPr lang="en-US" altLang="zh-CN" sz="2200" dirty="0"/>
              <a:t>get</a:t>
            </a:r>
            <a:r>
              <a:rPr lang="zh-CN" altLang="zh-CN" sz="2200" dirty="0"/>
              <a:t>或</a:t>
            </a:r>
            <a:r>
              <a:rPr lang="en-US" altLang="zh-CN" sz="2200" dirty="0"/>
              <a:t>post</a:t>
            </a:r>
            <a:r>
              <a:rPr lang="zh-CN" altLang="zh-CN" sz="2200" dirty="0"/>
              <a:t>。</a:t>
            </a:r>
            <a:r>
              <a:rPr lang="en-US" altLang="zh-CN" sz="2200" dirty="0"/>
              <a:t> </a:t>
            </a:r>
          </a:p>
          <a:p>
            <a:endParaRPr lang="zh-CN" altLang="zh-CN" sz="2400" dirty="0"/>
          </a:p>
          <a:p>
            <a:endParaRPr lang="zh-CN" altLang="en-US"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591B6AF-AEA3-4CF0-B260-30D66AD68EF9}"/>
              </a:ext>
            </a:extLst>
          </p:cNvPr>
          <p:cNvSpPr>
            <a:spLocks noGrp="1"/>
          </p:cNvSpPr>
          <p:nvPr>
            <p:ph idx="1"/>
          </p:nvPr>
        </p:nvSpPr>
        <p:spPr>
          <a:xfrm>
            <a:off x="838200" y="1389790"/>
            <a:ext cx="10515600" cy="4351338"/>
          </a:xfrm>
        </p:spPr>
        <p:txBody>
          <a:bodyPr/>
          <a:lstStyle/>
          <a:p>
            <a:r>
              <a:rPr lang="zh-CN" altLang="en-US" sz="2400" dirty="0"/>
              <a:t>      当使用</a:t>
            </a:r>
            <a:r>
              <a:rPr lang="en-US" altLang="zh-CN" sz="2400" dirty="0"/>
              <a:t>get</a:t>
            </a:r>
            <a:r>
              <a:rPr lang="zh-CN" altLang="en-US" sz="2400" dirty="0"/>
              <a:t>时，表单数据会附加在</a:t>
            </a:r>
            <a:r>
              <a:rPr lang="en-US" altLang="zh-CN" sz="2400" dirty="0"/>
              <a:t>URL</a:t>
            </a:r>
            <a:r>
              <a:rPr lang="zh-CN" altLang="en-US" sz="2400" dirty="0"/>
              <a:t>之后， 因此</a:t>
            </a:r>
            <a:r>
              <a:rPr lang="zh-CN" altLang="en-US" sz="2400" dirty="0">
                <a:solidFill>
                  <a:srgbClr val="FF0000"/>
                </a:solidFill>
              </a:rPr>
              <a:t>速度</a:t>
            </a:r>
            <a:r>
              <a:rPr lang="zh-CN" altLang="en-US" sz="2400" dirty="0"/>
              <a:t>比</a:t>
            </a:r>
            <a:r>
              <a:rPr lang="en-US" altLang="zh-CN" sz="2400" dirty="0"/>
              <a:t>post</a:t>
            </a:r>
            <a:r>
              <a:rPr lang="zh-CN" altLang="en-US" sz="2400" dirty="0"/>
              <a:t>快，但缺点是</a:t>
            </a:r>
            <a:r>
              <a:rPr lang="zh-CN" altLang="en-US" sz="2400" dirty="0">
                <a:solidFill>
                  <a:srgbClr val="FF0000"/>
                </a:solidFill>
              </a:rPr>
              <a:t>数据长度有限制</a:t>
            </a:r>
            <a:r>
              <a:rPr lang="zh-CN" altLang="en-US" sz="2400" dirty="0"/>
              <a:t>，且</a:t>
            </a:r>
            <a:r>
              <a:rPr lang="zh-CN" altLang="en-US" sz="2400" dirty="0">
                <a:solidFill>
                  <a:srgbClr val="FF0000"/>
                </a:solidFill>
              </a:rPr>
              <a:t>保密性差</a:t>
            </a:r>
            <a:r>
              <a:rPr lang="zh-CN" altLang="en-US" sz="2400" dirty="0"/>
              <a:t>，信用卡号或其他机密信息时，不要使用</a:t>
            </a:r>
            <a:r>
              <a:rPr lang="en-US" altLang="zh-CN" sz="2400" dirty="0"/>
              <a:t>get</a:t>
            </a:r>
            <a:r>
              <a:rPr lang="zh-CN" altLang="en-US" sz="2400" dirty="0"/>
              <a:t>方法 </a:t>
            </a:r>
          </a:p>
          <a:p>
            <a:r>
              <a:rPr lang="zh-CN" altLang="en-US" sz="2400" dirty="0"/>
              <a:t>    当使用</a:t>
            </a:r>
            <a:r>
              <a:rPr lang="en-US" altLang="zh-CN" sz="2400" dirty="0"/>
              <a:t>post</a:t>
            </a:r>
            <a:r>
              <a:rPr lang="zh-CN" altLang="en-US" sz="2400" dirty="0"/>
              <a:t>时，表单数据和</a:t>
            </a:r>
            <a:r>
              <a:rPr lang="en-US" altLang="zh-CN" sz="2400" dirty="0"/>
              <a:t>URL</a:t>
            </a:r>
            <a:r>
              <a:rPr lang="zh-CN" altLang="en-US" sz="2400" dirty="0"/>
              <a:t>是分开发送的，客户端的计算机会通知服务器来读取数据，因此通常没有数据长度上的限制。</a:t>
            </a:r>
            <a:endParaRPr lang="en-US" altLang="zh-CN" sz="2400" dirty="0"/>
          </a:p>
          <a:p>
            <a:endParaRPr lang="zh-CN" altLang="en-US" sz="2400" dirty="0"/>
          </a:p>
          <a:p>
            <a:r>
              <a:rPr lang="zh-CN" altLang="en-US" sz="2400" dirty="0"/>
              <a:t>    在没有指定</a:t>
            </a:r>
            <a:r>
              <a:rPr lang="en-US" altLang="zh-CN" sz="2400" dirty="0"/>
              <a:t>method</a:t>
            </a:r>
            <a:r>
              <a:rPr lang="zh-CN" altLang="en-US" sz="2400" dirty="0"/>
              <a:t>值的情况下，默认为</a:t>
            </a:r>
            <a:r>
              <a:rPr lang="en-US" altLang="zh-CN" sz="2400" dirty="0"/>
              <a:t>get</a:t>
            </a:r>
            <a:r>
              <a:rPr lang="zh-CN" altLang="en-US" sz="2400" dirty="0"/>
              <a:t>。</a:t>
            </a:r>
            <a:endParaRPr lang="en-US" altLang="zh-CN" sz="2400" dirty="0"/>
          </a:p>
          <a:p>
            <a:endParaRPr lang="zh-CN" altLang="en-US" sz="2400" dirty="0"/>
          </a:p>
          <a:p>
            <a:r>
              <a:rPr lang="zh-CN" altLang="en-US" sz="2400" dirty="0"/>
              <a:t>      若要使用</a:t>
            </a:r>
            <a:r>
              <a:rPr lang="en-US" altLang="zh-CN" sz="2400" dirty="0"/>
              <a:t>get</a:t>
            </a:r>
            <a:r>
              <a:rPr lang="zh-CN" altLang="en-US" sz="2400" dirty="0"/>
              <a:t>方法发送，</a:t>
            </a:r>
            <a:r>
              <a:rPr lang="en-US" altLang="zh-CN" sz="2400" dirty="0"/>
              <a:t>URL</a:t>
            </a:r>
            <a:r>
              <a:rPr lang="zh-CN" altLang="en-US" sz="2400" dirty="0"/>
              <a:t>的长度应限制在</a:t>
            </a:r>
            <a:r>
              <a:rPr lang="en-US" altLang="zh-CN" sz="2400" dirty="0"/>
              <a:t>8192</a:t>
            </a:r>
            <a:r>
              <a:rPr lang="zh-CN" altLang="en-US" sz="2400" dirty="0"/>
              <a:t>个字符内。如果发送的数据量太大，数据将被截断，从而导致意外的或失败的处理结果。</a:t>
            </a:r>
          </a:p>
        </p:txBody>
      </p:sp>
      <p:sp>
        <p:nvSpPr>
          <p:cNvPr id="4" name="TextBox 1">
            <a:extLst>
              <a:ext uri="{FF2B5EF4-FFF2-40B4-BE49-F238E27FC236}">
                <a16:creationId xmlns:a16="http://schemas.microsoft.com/office/drawing/2014/main" id="{39E8AA15-47DC-4593-B870-EE3C6BC8F5CA}"/>
              </a:ext>
            </a:extLst>
          </p:cNvPr>
          <p:cNvSpPr txBox="1">
            <a:spLocks noChangeArrowheads="1"/>
          </p:cNvSpPr>
          <p:nvPr/>
        </p:nvSpPr>
        <p:spPr bwMode="auto">
          <a:xfrm>
            <a:off x="887413" y="284163"/>
            <a:ext cx="394944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2.3.1 </a:t>
            </a:r>
            <a:r>
              <a:rPr lang="zh-CN" altLang="en-US" dirty="0">
                <a:solidFill>
                  <a:srgbClr val="333333"/>
                </a:solidFill>
                <a:latin typeface="微软雅黑" panose="020B0503020204020204" pitchFamily="34" charset="-122"/>
                <a:ea typeface="微软雅黑" panose="020B0503020204020204" pitchFamily="34" charset="-122"/>
              </a:rPr>
              <a:t>表单标签</a:t>
            </a:r>
            <a:r>
              <a:rPr lang="en-US" altLang="zh-CN" dirty="0">
                <a:solidFill>
                  <a:srgbClr val="333333"/>
                </a:solidFill>
                <a:latin typeface="微软雅黑" panose="020B0503020204020204" pitchFamily="34" charset="-122"/>
                <a:ea typeface="微软雅黑" panose="020B0503020204020204" pitchFamily="34" charset="-122"/>
              </a:rPr>
              <a:t>&lt;form&gt;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5" name="Freeform 5">
            <a:extLst>
              <a:ext uri="{FF2B5EF4-FFF2-40B4-BE49-F238E27FC236}">
                <a16:creationId xmlns:a16="http://schemas.microsoft.com/office/drawing/2014/main" id="{7A10A0ED-26AF-441A-A36F-94F39E222EC6}"/>
              </a:ext>
            </a:extLst>
          </p:cNvPr>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286246825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4"/>
                                        </p:tgtEl>
                                        <p:attrNameLst>
                                          <p:attrName>ppt_y</p:attrName>
                                        </p:attrNameLst>
                                      </p:cBhvr>
                                      <p:tavLst>
                                        <p:tav tm="0">
                                          <p:val>
                                            <p:strVal val="#ppt_y"/>
                                          </p:val>
                                        </p:tav>
                                        <p:tav tm="100000">
                                          <p:val>
                                            <p:strVal val="#ppt_y"/>
                                          </p:val>
                                        </p:tav>
                                      </p:tavLst>
                                    </p:anim>
                                    <p:anim calcmode="lin" valueType="num">
                                      <p:cBhvr>
                                        <p:cTn id="15"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94944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2.3.1 </a:t>
            </a:r>
            <a:r>
              <a:rPr lang="zh-CN" altLang="en-US" dirty="0">
                <a:solidFill>
                  <a:srgbClr val="333333"/>
                </a:solidFill>
                <a:latin typeface="微软雅黑" panose="020B0503020204020204" pitchFamily="34" charset="-122"/>
                <a:ea typeface="微软雅黑" panose="020B0503020204020204" pitchFamily="34" charset="-122"/>
              </a:rPr>
              <a:t>表单标签</a:t>
            </a:r>
            <a:r>
              <a:rPr lang="en-US" altLang="zh-CN" dirty="0">
                <a:solidFill>
                  <a:srgbClr val="333333"/>
                </a:solidFill>
                <a:latin typeface="微软雅黑" panose="020B0503020204020204" pitchFamily="34" charset="-122"/>
                <a:ea typeface="微软雅黑" panose="020B0503020204020204" pitchFamily="34" charset="-122"/>
              </a:rPr>
              <a:t>&lt;form&gt;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808163" y="1004887"/>
            <a:ext cx="10253849" cy="5301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华文楷体" pitchFamily="2" charset="-122"/>
                <a:ea typeface="华文楷体" pitchFamily="2" charset="-122"/>
              </a:rPr>
              <a:t>      </a:t>
            </a:r>
            <a:r>
              <a:rPr lang="en-US" altLang="zh-CN" sz="2400" dirty="0" err="1">
                <a:latin typeface="+mn-ea"/>
                <a:ea typeface="+mn-ea"/>
              </a:rPr>
              <a:t>enctype</a:t>
            </a:r>
            <a:r>
              <a:rPr lang="en-US" altLang="zh-CN" sz="2400" dirty="0">
                <a:latin typeface="+mn-ea"/>
                <a:ea typeface="+mn-ea"/>
              </a:rPr>
              <a:t> </a:t>
            </a:r>
            <a:r>
              <a:rPr lang="zh-CN" altLang="zh-CN" sz="2400" dirty="0">
                <a:latin typeface="+mn-ea"/>
                <a:ea typeface="+mn-ea"/>
              </a:rPr>
              <a:t>属性规定在发送到服务器之前应该如何对表单数据进行编码。</a:t>
            </a:r>
            <a:r>
              <a:rPr lang="en-US" altLang="zh-CN" sz="2400" dirty="0" err="1">
                <a:latin typeface="+mn-ea"/>
                <a:ea typeface="+mn-ea"/>
              </a:rPr>
              <a:t>Enctype</a:t>
            </a:r>
            <a:r>
              <a:rPr lang="zh-CN" altLang="zh-CN" sz="2400" dirty="0">
                <a:latin typeface="+mn-ea"/>
                <a:ea typeface="+mn-ea"/>
              </a:rPr>
              <a:t>有</a:t>
            </a:r>
            <a:r>
              <a:rPr lang="en-US" altLang="zh-CN" sz="2400" dirty="0">
                <a:latin typeface="+mn-ea"/>
                <a:ea typeface="+mn-ea"/>
              </a:rPr>
              <a:t>3</a:t>
            </a:r>
            <a:r>
              <a:rPr lang="zh-CN" altLang="zh-CN" sz="2400" dirty="0">
                <a:latin typeface="+mn-ea"/>
                <a:ea typeface="+mn-ea"/>
              </a:rPr>
              <a:t>个取值：</a:t>
            </a:r>
            <a:endParaRPr lang="en-US" altLang="zh-CN" sz="2400" dirty="0">
              <a:latin typeface="+mn-ea"/>
              <a:ea typeface="+mn-ea"/>
            </a:endParaRPr>
          </a:p>
          <a:p>
            <a:r>
              <a:rPr lang="en-US" altLang="zh-CN" sz="2400" dirty="0">
                <a:latin typeface="+mn-ea"/>
                <a:ea typeface="+mn-ea"/>
              </a:rPr>
              <a:t>   </a:t>
            </a:r>
            <a:r>
              <a:rPr lang="zh-CN" altLang="en-US" sz="2400" dirty="0">
                <a:latin typeface="+mn-ea"/>
                <a:ea typeface="+mn-ea"/>
              </a:rPr>
              <a:t> </a:t>
            </a:r>
            <a:endParaRPr lang="zh-CN" altLang="zh-CN" sz="2400" dirty="0">
              <a:latin typeface="+mn-ea"/>
              <a:ea typeface="+mn-ea"/>
            </a:endParaRPr>
          </a:p>
          <a:p>
            <a:r>
              <a:rPr lang="zh-CN" altLang="zh-CN" sz="2400" dirty="0">
                <a:latin typeface="+mn-ea"/>
                <a:ea typeface="+mn-ea"/>
              </a:rPr>
              <a:t>默认地，表单数据会编码为 </a:t>
            </a:r>
            <a:r>
              <a:rPr lang="en-US" altLang="zh-CN" sz="2400" dirty="0">
                <a:latin typeface="+mn-ea"/>
                <a:ea typeface="+mn-ea"/>
              </a:rPr>
              <a:t>"</a:t>
            </a:r>
            <a:r>
              <a:rPr lang="en-US" altLang="zh-CN" sz="2400" dirty="0">
                <a:solidFill>
                  <a:srgbClr val="FF0000"/>
                </a:solidFill>
                <a:latin typeface="+mn-ea"/>
                <a:ea typeface="+mn-ea"/>
              </a:rPr>
              <a:t>application/x-www-form-</a:t>
            </a:r>
            <a:r>
              <a:rPr lang="en-US" altLang="zh-CN" sz="2400" dirty="0" err="1">
                <a:solidFill>
                  <a:srgbClr val="FF0000"/>
                </a:solidFill>
                <a:latin typeface="+mn-ea"/>
                <a:ea typeface="+mn-ea"/>
              </a:rPr>
              <a:t>urlencoded</a:t>
            </a:r>
            <a:r>
              <a:rPr lang="en-US" altLang="zh-CN" sz="2400" dirty="0">
                <a:latin typeface="+mn-ea"/>
                <a:ea typeface="+mn-ea"/>
              </a:rPr>
              <a:t>"</a:t>
            </a:r>
            <a:r>
              <a:rPr lang="zh-CN" altLang="zh-CN" sz="2400" dirty="0">
                <a:latin typeface="+mn-ea"/>
                <a:ea typeface="+mn-ea"/>
              </a:rPr>
              <a:t>。</a:t>
            </a:r>
            <a:endParaRPr lang="en-US" altLang="zh-CN" sz="2400" dirty="0">
              <a:latin typeface="+mn-ea"/>
              <a:ea typeface="+mn-ea"/>
            </a:endParaRPr>
          </a:p>
          <a:p>
            <a:r>
              <a:rPr lang="zh-CN" altLang="zh-CN" sz="2400" dirty="0">
                <a:latin typeface="+mn-ea"/>
                <a:ea typeface="+mn-ea"/>
              </a:rPr>
              <a:t>就是说，在发送到服务器之前，所有字符都会进行编码（空格转换为 </a:t>
            </a:r>
            <a:r>
              <a:rPr lang="en-US" altLang="zh-CN" sz="2400" dirty="0">
                <a:latin typeface="+mn-ea"/>
                <a:ea typeface="+mn-ea"/>
              </a:rPr>
              <a:t>"+" </a:t>
            </a:r>
            <a:r>
              <a:rPr lang="zh-CN" altLang="zh-CN" sz="2400" dirty="0">
                <a:latin typeface="+mn-ea"/>
                <a:ea typeface="+mn-ea"/>
              </a:rPr>
              <a:t>加号，特殊符号转换为 </a:t>
            </a:r>
            <a:r>
              <a:rPr lang="en-US" altLang="zh-CN" sz="2400" dirty="0">
                <a:latin typeface="+mn-ea"/>
                <a:ea typeface="+mn-ea"/>
              </a:rPr>
              <a:t>ASCII HEX </a:t>
            </a:r>
            <a:r>
              <a:rPr lang="zh-CN" altLang="zh-CN" sz="2400" dirty="0">
                <a:latin typeface="+mn-ea"/>
                <a:ea typeface="+mn-ea"/>
              </a:rPr>
              <a:t>值）。</a:t>
            </a:r>
            <a:endParaRPr lang="en-US" altLang="zh-CN" sz="2400" dirty="0">
              <a:latin typeface="+mn-ea"/>
              <a:ea typeface="+mn-ea"/>
            </a:endParaRPr>
          </a:p>
          <a:p>
            <a:endParaRPr lang="zh-CN" altLang="zh-CN" sz="2400" dirty="0">
              <a:latin typeface="+mn-ea"/>
              <a:ea typeface="+mn-ea"/>
            </a:endParaRPr>
          </a:p>
          <a:p>
            <a:r>
              <a:rPr lang="en-US" altLang="zh-CN" sz="2400" dirty="0">
                <a:solidFill>
                  <a:srgbClr val="FF0000"/>
                </a:solidFill>
                <a:latin typeface="+mn-ea"/>
                <a:ea typeface="+mn-ea"/>
              </a:rPr>
              <a:t>multipart/form-data</a:t>
            </a:r>
            <a:r>
              <a:rPr lang="zh-CN" altLang="zh-CN" sz="2400" dirty="0">
                <a:latin typeface="+mn-ea"/>
                <a:ea typeface="+mn-ea"/>
              </a:rPr>
              <a:t>，不对字符编码。在使用包含文件上传控件的表单时，必须使用该值。</a:t>
            </a:r>
            <a:endParaRPr lang="en-US" altLang="zh-CN" sz="2400" dirty="0">
              <a:latin typeface="+mn-ea"/>
              <a:ea typeface="+mn-ea"/>
            </a:endParaRPr>
          </a:p>
          <a:p>
            <a:endParaRPr lang="zh-CN" altLang="zh-CN" sz="2400" dirty="0">
              <a:latin typeface="+mn-ea"/>
              <a:ea typeface="+mn-ea"/>
            </a:endParaRPr>
          </a:p>
          <a:p>
            <a:r>
              <a:rPr lang="en-US" altLang="zh-CN" sz="2400" dirty="0">
                <a:solidFill>
                  <a:srgbClr val="FF0000"/>
                </a:solidFill>
                <a:latin typeface="+mn-ea"/>
                <a:ea typeface="+mn-ea"/>
              </a:rPr>
              <a:t>text/plain</a:t>
            </a:r>
            <a:r>
              <a:rPr lang="zh-CN" altLang="zh-CN" sz="2400" dirty="0">
                <a:latin typeface="+mn-ea"/>
                <a:ea typeface="+mn-ea"/>
              </a:rPr>
              <a:t>，空格转换为 </a:t>
            </a:r>
            <a:r>
              <a:rPr lang="en-US" altLang="zh-CN" sz="2400" dirty="0">
                <a:latin typeface="+mn-ea"/>
                <a:ea typeface="+mn-ea"/>
              </a:rPr>
              <a:t>"+" </a:t>
            </a:r>
            <a:r>
              <a:rPr lang="zh-CN" altLang="zh-CN" sz="2400" dirty="0">
                <a:latin typeface="+mn-ea"/>
                <a:ea typeface="+mn-ea"/>
              </a:rPr>
              <a:t>加号，但不对特殊字符编码。</a:t>
            </a:r>
          </a:p>
          <a:p>
            <a:endParaRPr lang="zh-CN" altLang="zh-CN" sz="2400" dirty="0"/>
          </a:p>
          <a:p>
            <a:endParaRPr lang="zh-CN" altLang="en-US"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151510089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94944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2.3.1 </a:t>
            </a:r>
            <a:r>
              <a:rPr lang="zh-CN" altLang="en-US" dirty="0">
                <a:solidFill>
                  <a:srgbClr val="333333"/>
                </a:solidFill>
                <a:latin typeface="微软雅黑" panose="020B0503020204020204" pitchFamily="34" charset="-122"/>
                <a:ea typeface="微软雅黑" panose="020B0503020204020204" pitchFamily="34" charset="-122"/>
              </a:rPr>
              <a:t>表单标签</a:t>
            </a:r>
            <a:r>
              <a:rPr lang="en-US" altLang="zh-CN" dirty="0">
                <a:solidFill>
                  <a:srgbClr val="333333"/>
                </a:solidFill>
                <a:latin typeface="微软雅黑" panose="020B0503020204020204" pitchFamily="34" charset="-122"/>
                <a:ea typeface="微软雅黑" panose="020B0503020204020204" pitchFamily="34" charset="-122"/>
              </a:rPr>
              <a:t>&lt;form&gt;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 name="Text Placeholder 33"/>
          <p:cNvSpPr txBox="1">
            <a:spLocks/>
          </p:cNvSpPr>
          <p:nvPr/>
        </p:nvSpPr>
        <p:spPr bwMode="auto">
          <a:xfrm>
            <a:off x="2607376" y="853729"/>
            <a:ext cx="9466263" cy="1962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400" dirty="0">
                <a:latin typeface="华文楷体" pitchFamily="2" charset="-122"/>
                <a:ea typeface="华文楷体" pitchFamily="2" charset="-122"/>
              </a:rPr>
              <a:t>&lt;form  </a:t>
            </a:r>
            <a:r>
              <a:rPr lang="en-US" sz="2400" dirty="0">
                <a:solidFill>
                  <a:srgbClr val="FF0000"/>
                </a:solidFill>
                <a:latin typeface="华文楷体" pitchFamily="2" charset="-122"/>
                <a:ea typeface="华文楷体" pitchFamily="2" charset="-122"/>
              </a:rPr>
              <a:t>action</a:t>
            </a:r>
            <a:r>
              <a:rPr lang="en-US" sz="2400" dirty="0">
                <a:latin typeface="华文楷体" pitchFamily="2" charset="-122"/>
                <a:ea typeface="华文楷体" pitchFamily="2" charset="-122"/>
              </a:rPr>
              <a:t>=“form  _</a:t>
            </a:r>
            <a:r>
              <a:rPr lang="en-US" sz="2400" dirty="0" err="1">
                <a:solidFill>
                  <a:srgbClr val="FF0000"/>
                </a:solidFill>
                <a:latin typeface="华文楷体" pitchFamily="2" charset="-122"/>
                <a:ea typeface="华文楷体" pitchFamily="2" charset="-122"/>
              </a:rPr>
              <a:t>action.asp”method</a:t>
            </a:r>
            <a:r>
              <a:rPr lang="en-US" sz="2400" dirty="0">
                <a:latin typeface="华文楷体" pitchFamily="2" charset="-122"/>
                <a:ea typeface="华文楷体" pitchFamily="2" charset="-122"/>
              </a:rPr>
              <a:t>=“</a:t>
            </a:r>
            <a:r>
              <a:rPr lang="en-US" sz="2400" dirty="0" err="1">
                <a:latin typeface="华文楷体" pitchFamily="2" charset="-122"/>
                <a:ea typeface="华文楷体" pitchFamily="2" charset="-122"/>
              </a:rPr>
              <a:t>post”</a:t>
            </a:r>
            <a:r>
              <a:rPr lang="en-US" sz="2400" dirty="0" err="1">
                <a:solidFill>
                  <a:srgbClr val="FF0000"/>
                </a:solidFill>
                <a:latin typeface="华文楷体" pitchFamily="2" charset="-122"/>
                <a:ea typeface="华文楷体" pitchFamily="2" charset="-122"/>
              </a:rPr>
              <a:t>target</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用户名：</a:t>
            </a:r>
            <a:r>
              <a:rPr lang="en-US" sz="2400" dirty="0">
                <a:latin typeface="华文楷体" pitchFamily="2" charset="-122"/>
                <a:ea typeface="华文楷体" pitchFamily="2" charset="-122"/>
              </a:rPr>
              <a:t>&lt;input type=“</a:t>
            </a:r>
            <a:r>
              <a:rPr lang="en-US" sz="2400" dirty="0" err="1">
                <a:latin typeface="华文楷体" pitchFamily="2" charset="-122"/>
                <a:ea typeface="华文楷体" pitchFamily="2" charset="-122"/>
              </a:rPr>
              <a:t>text”name</a:t>
            </a:r>
            <a:r>
              <a:rPr lang="en-US" sz="2400" dirty="0">
                <a:latin typeface="华文楷体" pitchFamily="2" charset="-122"/>
                <a:ea typeface="华文楷体" pitchFamily="2" charset="-122"/>
              </a:rPr>
              <a:t>=“user”/&gt;&lt;</a:t>
            </a:r>
            <a:r>
              <a:rPr lang="en-US" sz="2400" dirty="0" err="1">
                <a:latin typeface="华文楷体" pitchFamily="2" charset="-122"/>
                <a:ea typeface="华文楷体" pitchFamily="2" charset="-122"/>
              </a:rPr>
              <a:t>br</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密码：</a:t>
            </a:r>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inputtype</a:t>
            </a:r>
            <a:r>
              <a:rPr lang="en-US" sz="2400" dirty="0">
                <a:latin typeface="华文楷体" pitchFamily="2" charset="-122"/>
                <a:ea typeface="华文楷体" pitchFamily="2" charset="-122"/>
              </a:rPr>
              <a:t>=“</a:t>
            </a:r>
            <a:r>
              <a:rPr lang="en-US" sz="2400" dirty="0" err="1">
                <a:latin typeface="华文楷体" pitchFamily="2" charset="-122"/>
                <a:ea typeface="华文楷体" pitchFamily="2" charset="-122"/>
              </a:rPr>
              <a:t>password”name</a:t>
            </a:r>
            <a:r>
              <a:rPr lang="en-US" sz="2400" dirty="0">
                <a:latin typeface="华文楷体" pitchFamily="2" charset="-122"/>
                <a:ea typeface="华文楷体" pitchFamily="2" charset="-122"/>
              </a:rPr>
              <a:t>=“password”/&gt;&lt;</a:t>
            </a:r>
            <a:r>
              <a:rPr lang="en-US" sz="2400" dirty="0" err="1">
                <a:latin typeface="华文楷体" pitchFamily="2" charset="-122"/>
                <a:ea typeface="华文楷体" pitchFamily="2" charset="-122"/>
              </a:rPr>
              <a:t>br</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inputtype</a:t>
            </a:r>
            <a:r>
              <a:rPr lang="en-US" sz="2400" dirty="0">
                <a:latin typeface="华文楷体" pitchFamily="2" charset="-122"/>
                <a:ea typeface="华文楷体" pitchFamily="2" charset="-122"/>
              </a:rPr>
              <a:t>=“</a:t>
            </a:r>
            <a:r>
              <a:rPr lang="en-US" sz="2400" dirty="0" err="1">
                <a:latin typeface="华文楷体" pitchFamily="2" charset="-122"/>
                <a:ea typeface="华文楷体" pitchFamily="2" charset="-122"/>
              </a:rPr>
              <a:t>submit”value</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确定</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&lt;/form  &gt;</a:t>
            </a:r>
            <a:endParaRPr lang="zh-CN" altLang="en-US" sz="24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p:txBody>
      </p:sp>
      <p:pic>
        <p:nvPicPr>
          <p:cNvPr id="5" name="图片 4"/>
          <p:cNvPicPr>
            <a:picLocks noChangeAspect="1"/>
          </p:cNvPicPr>
          <p:nvPr/>
        </p:nvPicPr>
        <p:blipFill>
          <a:blip r:embed="rId3"/>
          <a:stretch>
            <a:fillRect/>
          </a:stretch>
        </p:blipFill>
        <p:spPr>
          <a:xfrm>
            <a:off x="2758940" y="3611260"/>
            <a:ext cx="4450466" cy="1505843"/>
          </a:xfrm>
          <a:prstGeom prst="rect">
            <a:avLst/>
          </a:prstGeom>
        </p:spPr>
      </p:pic>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558AFA2-4B33-4B41-8FA4-32BC9DBC8B52}"/>
              </a:ext>
            </a:extLst>
          </p:cNvPr>
          <p:cNvSpPr>
            <a:spLocks noGrp="1"/>
          </p:cNvSpPr>
          <p:nvPr>
            <p:ph idx="1"/>
          </p:nvPr>
        </p:nvSpPr>
        <p:spPr>
          <a:xfrm>
            <a:off x="629408" y="1253331"/>
            <a:ext cx="10515600" cy="4351338"/>
          </a:xfrm>
        </p:spPr>
        <p:txBody>
          <a:bodyPr/>
          <a:lstStyle/>
          <a:p>
            <a:r>
              <a:rPr lang="zh-CN" altLang="zh-CN" dirty="0"/>
              <a:t>禁用该</a:t>
            </a:r>
            <a:r>
              <a:rPr lang="en-US" altLang="zh-CN" dirty="0"/>
              <a:t>input</a:t>
            </a:r>
            <a:r>
              <a:rPr lang="zh-CN" altLang="zh-CN" dirty="0"/>
              <a:t>元素，添加</a:t>
            </a:r>
            <a:r>
              <a:rPr lang="en-US" altLang="zh-CN" dirty="0"/>
              <a:t>disabled</a:t>
            </a:r>
            <a:r>
              <a:rPr lang="zh-CN" altLang="zh-CN" dirty="0"/>
              <a:t>属性即可，其默认值为</a:t>
            </a:r>
            <a:r>
              <a:rPr lang="en-US" altLang="zh-CN" dirty="0"/>
              <a:t>disabled</a:t>
            </a:r>
            <a:r>
              <a:rPr lang="zh-CN" altLang="zh-CN" dirty="0"/>
              <a:t>。如果不希望用户修改内容，添加</a:t>
            </a:r>
            <a:r>
              <a:rPr lang="en-US" altLang="zh-CN" dirty="0" err="1"/>
              <a:t>readonly</a:t>
            </a:r>
            <a:r>
              <a:rPr lang="zh-CN" altLang="zh-CN" dirty="0"/>
              <a:t>属性即可。</a:t>
            </a:r>
          </a:p>
          <a:p>
            <a:endParaRPr lang="zh-CN" altLang="en-US" dirty="0"/>
          </a:p>
        </p:txBody>
      </p:sp>
      <p:sp>
        <p:nvSpPr>
          <p:cNvPr id="4" name="TextBox 1">
            <a:extLst>
              <a:ext uri="{FF2B5EF4-FFF2-40B4-BE49-F238E27FC236}">
                <a16:creationId xmlns:a16="http://schemas.microsoft.com/office/drawing/2014/main" id="{148BF8B8-D51C-446B-AC49-FEF26E4F278C}"/>
              </a:ext>
            </a:extLst>
          </p:cNvPr>
          <p:cNvSpPr txBox="1">
            <a:spLocks noChangeArrowheads="1"/>
          </p:cNvSpPr>
          <p:nvPr/>
        </p:nvSpPr>
        <p:spPr bwMode="auto">
          <a:xfrm>
            <a:off x="887413" y="284163"/>
            <a:ext cx="394944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2.3.1</a:t>
            </a:r>
            <a:r>
              <a:rPr lang="zh-CN" altLang="en-US" dirty="0">
                <a:solidFill>
                  <a:srgbClr val="333333"/>
                </a:solidFill>
                <a:latin typeface="微软雅黑" panose="020B0503020204020204" pitchFamily="34" charset="-122"/>
                <a:ea typeface="微软雅黑" panose="020B0503020204020204" pitchFamily="34" charset="-122"/>
              </a:rPr>
              <a:t> 表单标签</a:t>
            </a:r>
            <a:r>
              <a:rPr lang="en-US" altLang="zh-CN" dirty="0">
                <a:solidFill>
                  <a:srgbClr val="333333"/>
                </a:solidFill>
                <a:latin typeface="微软雅黑" panose="020B0503020204020204" pitchFamily="34" charset="-122"/>
                <a:ea typeface="微软雅黑" panose="020B0503020204020204" pitchFamily="34" charset="-122"/>
              </a:rPr>
              <a:t>&lt;form&gt;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5" name="Freeform 5">
            <a:extLst>
              <a:ext uri="{FF2B5EF4-FFF2-40B4-BE49-F238E27FC236}">
                <a16:creationId xmlns:a16="http://schemas.microsoft.com/office/drawing/2014/main" id="{1C00DAB9-0B63-48EF-8024-1728DCC3FE9B}"/>
              </a:ext>
            </a:extLst>
          </p:cNvPr>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pic>
        <p:nvPicPr>
          <p:cNvPr id="6" name="图片 5">
            <a:extLst>
              <a:ext uri="{FF2B5EF4-FFF2-40B4-BE49-F238E27FC236}">
                <a16:creationId xmlns:a16="http://schemas.microsoft.com/office/drawing/2014/main" id="{CB08255F-E404-438F-A160-2D67E10AF7B9}"/>
              </a:ext>
            </a:extLst>
          </p:cNvPr>
          <p:cNvPicPr>
            <a:picLocks noChangeAspect="1"/>
          </p:cNvPicPr>
          <p:nvPr/>
        </p:nvPicPr>
        <p:blipFill>
          <a:blip r:embed="rId2"/>
          <a:stretch>
            <a:fillRect/>
          </a:stretch>
        </p:blipFill>
        <p:spPr>
          <a:xfrm>
            <a:off x="2951775" y="5117603"/>
            <a:ext cx="4492000" cy="1427145"/>
          </a:xfrm>
          <a:prstGeom prst="rect">
            <a:avLst/>
          </a:prstGeom>
        </p:spPr>
      </p:pic>
      <p:sp>
        <p:nvSpPr>
          <p:cNvPr id="7" name="内容占位符 2">
            <a:extLst>
              <a:ext uri="{FF2B5EF4-FFF2-40B4-BE49-F238E27FC236}">
                <a16:creationId xmlns:a16="http://schemas.microsoft.com/office/drawing/2014/main" id="{607A057F-0368-4A46-ABE7-2050651BAE13}"/>
              </a:ext>
            </a:extLst>
          </p:cNvPr>
          <p:cNvSpPr txBox="1">
            <a:spLocks/>
          </p:cNvSpPr>
          <p:nvPr/>
        </p:nvSpPr>
        <p:spPr bwMode="auto">
          <a:xfrm>
            <a:off x="623094" y="2625598"/>
            <a:ext cx="10515600" cy="233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latin typeface="Times New Roman" panose="02020603050405020304" pitchFamily="18" charset="0"/>
                <a:cs typeface="Times New Roman" panose="02020603050405020304" pitchFamily="18" charset="0"/>
              </a:rPr>
              <a:t>&lt;form action="#" method="POST" target="_blank" </a:t>
            </a:r>
            <a:r>
              <a:rPr lang="en-US" altLang="zh-CN" sz="2000" dirty="0" err="1">
                <a:latin typeface="Times New Roman" panose="02020603050405020304" pitchFamily="18" charset="0"/>
                <a:cs typeface="Times New Roman" panose="02020603050405020304" pitchFamily="18" charset="0"/>
              </a:rPr>
              <a:t>enctype</a:t>
            </a:r>
            <a:r>
              <a:rPr lang="en-US" altLang="zh-CN" sz="2000" dirty="0">
                <a:latin typeface="Times New Roman" panose="02020603050405020304" pitchFamily="18" charset="0"/>
                <a:cs typeface="Times New Roman" panose="02020603050405020304" pitchFamily="18" charset="0"/>
              </a:rPr>
              <a:t>="text/plain"&gt;</a:t>
            </a:r>
          </a:p>
          <a:p>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学号：</a:t>
            </a:r>
            <a:r>
              <a:rPr lang="en-US" altLang="zh-CN" sz="2000" dirty="0">
                <a:latin typeface="Times New Roman" panose="02020603050405020304" pitchFamily="18" charset="0"/>
                <a:cs typeface="Times New Roman" panose="02020603050405020304" pitchFamily="18" charset="0"/>
              </a:rPr>
              <a:t>&lt;input type="text" name="</a:t>
            </a:r>
            <a:r>
              <a:rPr lang="zh-CN" altLang="en-US" sz="2000" dirty="0">
                <a:latin typeface="Times New Roman" panose="02020603050405020304" pitchFamily="18" charset="0"/>
                <a:cs typeface="Times New Roman" panose="02020603050405020304" pitchFamily="18" charset="0"/>
              </a:rPr>
              <a:t>学号</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/&gt;</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&lt;</a:t>
            </a:r>
            <a:r>
              <a:rPr lang="en-US" altLang="zh-CN" sz="2000" dirty="0" err="1">
                <a:latin typeface="Times New Roman" panose="02020603050405020304" pitchFamily="18" charset="0"/>
                <a:cs typeface="Times New Roman" panose="02020603050405020304" pitchFamily="18" charset="0"/>
              </a:rPr>
              <a:t>br</a:t>
            </a:r>
            <a:r>
              <a:rPr lang="en-US" altLang="zh-CN" sz="2000" dirty="0">
                <a:latin typeface="Times New Roman" panose="02020603050405020304" pitchFamily="18" charset="0"/>
                <a:cs typeface="Times New Roman" panose="02020603050405020304" pitchFamily="18" charset="0"/>
              </a:rPr>
              <a:t>&gt;</a:t>
            </a:r>
          </a:p>
          <a:p>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姓名：</a:t>
            </a:r>
            <a:r>
              <a:rPr lang="en-US" altLang="zh-CN" sz="2000" dirty="0">
                <a:latin typeface="Times New Roman" panose="02020603050405020304" pitchFamily="18" charset="0"/>
                <a:cs typeface="Times New Roman" panose="02020603050405020304" pitchFamily="18" charset="0"/>
              </a:rPr>
              <a:t>&lt;input type="text"</a:t>
            </a:r>
            <a:r>
              <a:rPr lang="en-US" altLang="zh-CN" sz="2000" dirty="0">
                <a:solidFill>
                  <a:srgbClr val="FF0000"/>
                </a:solidFill>
                <a:latin typeface="Times New Roman" panose="02020603050405020304" pitchFamily="18" charset="0"/>
                <a:cs typeface="Times New Roman" panose="02020603050405020304" pitchFamily="18" charset="0"/>
              </a:rPr>
              <a:t> disabled="false</a:t>
            </a:r>
            <a:r>
              <a:rPr lang="en-US" altLang="zh-CN" sz="2000" dirty="0">
                <a:latin typeface="Times New Roman" panose="02020603050405020304" pitchFamily="18" charset="0"/>
                <a:cs typeface="Times New Roman" panose="02020603050405020304" pitchFamily="18" charset="0"/>
              </a:rPr>
              <a:t>"  name="</a:t>
            </a:r>
            <a:r>
              <a:rPr lang="zh-CN" altLang="en-US" sz="2000" dirty="0">
                <a:latin typeface="Times New Roman" panose="02020603050405020304" pitchFamily="18" charset="0"/>
                <a:cs typeface="Times New Roman" panose="02020603050405020304" pitchFamily="18" charset="0"/>
              </a:rPr>
              <a:t>姓名</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/&gt;&lt;</a:t>
            </a:r>
            <a:r>
              <a:rPr lang="en-US" altLang="zh-CN" sz="2000" dirty="0" err="1">
                <a:latin typeface="Times New Roman" panose="02020603050405020304" pitchFamily="18" charset="0"/>
                <a:cs typeface="Times New Roman" panose="02020603050405020304" pitchFamily="18" charset="0"/>
              </a:rPr>
              <a:t>br</a:t>
            </a:r>
            <a:r>
              <a:rPr lang="en-US" altLang="zh-CN" sz="2000" dirty="0">
                <a:latin typeface="Times New Roman" panose="02020603050405020304" pitchFamily="18" charset="0"/>
                <a:cs typeface="Times New Roman" panose="02020603050405020304" pitchFamily="18" charset="0"/>
              </a:rPr>
              <a:t>&gt;</a:t>
            </a:r>
          </a:p>
          <a:p>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专业</a:t>
            </a:r>
            <a:r>
              <a:rPr lang="en-US" altLang="zh-CN" sz="2000" dirty="0">
                <a:latin typeface="Times New Roman" panose="02020603050405020304" pitchFamily="18" charset="0"/>
                <a:cs typeface="Times New Roman" panose="02020603050405020304" pitchFamily="18" charset="0"/>
              </a:rPr>
              <a:t>: &lt;input type="text" </a:t>
            </a:r>
            <a:r>
              <a:rPr lang="en-US" altLang="zh-CN" sz="2000" dirty="0" err="1">
                <a:solidFill>
                  <a:srgbClr val="FF0000"/>
                </a:solidFill>
                <a:latin typeface="Times New Roman" panose="02020603050405020304" pitchFamily="18" charset="0"/>
                <a:cs typeface="Times New Roman" panose="02020603050405020304" pitchFamily="18" charset="0"/>
              </a:rPr>
              <a:t>readonly</a:t>
            </a:r>
            <a:r>
              <a:rPr lang="en-US" altLang="zh-CN" sz="2000" dirty="0">
                <a:solidFill>
                  <a:srgbClr val="FF0000"/>
                </a:solidFill>
                <a:latin typeface="Times New Roman" panose="02020603050405020304" pitchFamily="18" charset="0"/>
                <a:cs typeface="Times New Roman" panose="02020603050405020304" pitchFamily="18" charset="0"/>
              </a:rPr>
              <a:t>="true" </a:t>
            </a:r>
            <a:r>
              <a:rPr lang="en-US" altLang="zh-CN" sz="2000" dirty="0">
                <a:latin typeface="Times New Roman" panose="02020603050405020304" pitchFamily="18" charset="0"/>
                <a:cs typeface="Times New Roman" panose="02020603050405020304" pitchFamily="18" charset="0"/>
              </a:rPr>
              <a:t>  name="</a:t>
            </a:r>
            <a:r>
              <a:rPr lang="zh-CN" altLang="en-US" sz="2000" dirty="0">
                <a:latin typeface="Times New Roman" panose="02020603050405020304" pitchFamily="18" charset="0"/>
                <a:cs typeface="Times New Roman" panose="02020603050405020304" pitchFamily="18" charset="0"/>
              </a:rPr>
              <a:t>专业</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/&gt;</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&lt;/form&gt;</a:t>
            </a:r>
          </a:p>
          <a:p>
            <a:endParaRPr lang="zh-CN" altLang="en-US" dirty="0"/>
          </a:p>
        </p:txBody>
      </p:sp>
    </p:spTree>
    <p:extLst>
      <p:ext uri="{BB962C8B-B14F-4D97-AF65-F5344CB8AC3E}">
        <p14:creationId xmlns:p14="http://schemas.microsoft.com/office/powerpoint/2010/main" val="63959699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4"/>
                                        </p:tgtEl>
                                        <p:attrNameLst>
                                          <p:attrName>ppt_y</p:attrName>
                                        </p:attrNameLst>
                                      </p:cBhvr>
                                      <p:tavLst>
                                        <p:tav tm="0">
                                          <p:val>
                                            <p:strVal val="#ppt_y"/>
                                          </p:val>
                                        </p:tav>
                                        <p:tav tm="100000">
                                          <p:val>
                                            <p:strVal val="#ppt_y"/>
                                          </p:val>
                                        </p:tav>
                                      </p:tavLst>
                                    </p:anim>
                                    <p:anim calcmode="lin" valueType="num">
                                      <p:cBhvr>
                                        <p:cTn id="15"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876134" cy="984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zh-CN" altLang="zh-CN" b="1" dirty="0"/>
              <a:t>2.3.2 &lt;label&gt;标签</a:t>
            </a:r>
          </a:p>
          <a:p>
            <a:pPr eaLnBrk="1" hangingPunct="1">
              <a:lnSpc>
                <a:spcPct val="100000"/>
              </a:lnSpc>
              <a:spcBef>
                <a:spcPct val="0"/>
              </a:spcBef>
              <a:buNone/>
            </a:pP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nSpc>
                <a:spcPct val="150000"/>
              </a:lnSpc>
            </a:pPr>
            <a:r>
              <a:rPr lang="en-US" altLang="zh-CN" sz="2400" b="1" dirty="0">
                <a:latin typeface="+mn-ea"/>
                <a:ea typeface="+mn-ea"/>
              </a:rPr>
              <a:t>&lt;label&gt; </a:t>
            </a:r>
            <a:r>
              <a:rPr lang="zh-CN" altLang="zh-CN" sz="2400" b="1" dirty="0">
                <a:latin typeface="+mn-ea"/>
                <a:ea typeface="+mn-ea"/>
              </a:rPr>
              <a:t>标签为</a:t>
            </a:r>
            <a:r>
              <a:rPr lang="en-US" altLang="zh-CN" sz="2400" b="1" dirty="0">
                <a:latin typeface="+mn-ea"/>
                <a:ea typeface="+mn-ea"/>
              </a:rPr>
              <a:t> input </a:t>
            </a:r>
            <a:r>
              <a:rPr lang="zh-CN" altLang="zh-CN" sz="2400" b="1" dirty="0">
                <a:latin typeface="+mn-ea"/>
                <a:ea typeface="+mn-ea"/>
              </a:rPr>
              <a:t>元素定义标注（标记）。</a:t>
            </a:r>
            <a:endParaRPr lang="en-US" altLang="zh-CN" sz="2400" b="1" dirty="0">
              <a:latin typeface="+mn-ea"/>
              <a:ea typeface="+mn-ea"/>
            </a:endParaRPr>
          </a:p>
          <a:p>
            <a:pPr>
              <a:lnSpc>
                <a:spcPct val="150000"/>
              </a:lnSpc>
            </a:pPr>
            <a:r>
              <a:rPr lang="en-US" altLang="zh-CN" sz="2400" b="1" dirty="0">
                <a:latin typeface="+mn-ea"/>
                <a:ea typeface="+mn-ea"/>
              </a:rPr>
              <a:t>label </a:t>
            </a:r>
            <a:r>
              <a:rPr lang="zh-CN" altLang="zh-CN" sz="2400" b="1" dirty="0">
                <a:latin typeface="+mn-ea"/>
                <a:ea typeface="+mn-ea"/>
              </a:rPr>
              <a:t>元素不会向用户呈现任何特殊效果。</a:t>
            </a:r>
            <a:endParaRPr lang="en-US" altLang="zh-CN" sz="2400" b="1" dirty="0">
              <a:latin typeface="+mn-ea"/>
              <a:ea typeface="+mn-ea"/>
            </a:endParaRPr>
          </a:p>
          <a:p>
            <a:pPr>
              <a:lnSpc>
                <a:spcPct val="150000"/>
              </a:lnSpc>
            </a:pPr>
            <a:r>
              <a:rPr lang="zh-CN" altLang="zh-CN" sz="2400" b="1" dirty="0">
                <a:latin typeface="+mn-ea"/>
                <a:ea typeface="+mn-ea"/>
              </a:rPr>
              <a:t>当点击</a:t>
            </a:r>
            <a:r>
              <a:rPr lang="en-US" altLang="zh-CN" sz="2400" b="1" dirty="0">
                <a:latin typeface="+mn-ea"/>
                <a:ea typeface="+mn-ea"/>
              </a:rPr>
              <a:t>&lt;label&gt;</a:t>
            </a:r>
            <a:r>
              <a:rPr lang="zh-CN" altLang="zh-CN" sz="2400" b="1" dirty="0">
                <a:latin typeface="+mn-ea"/>
                <a:ea typeface="+mn-ea"/>
              </a:rPr>
              <a:t>元素内的文本时，焦点会自动定位到与</a:t>
            </a:r>
            <a:r>
              <a:rPr lang="en-US" altLang="zh-CN" sz="2400" b="1" dirty="0">
                <a:latin typeface="+mn-ea"/>
                <a:ea typeface="+mn-ea"/>
              </a:rPr>
              <a:t>&lt;label&gt;</a:t>
            </a:r>
            <a:r>
              <a:rPr lang="zh-CN" altLang="zh-CN" sz="2400" b="1" dirty="0">
                <a:latin typeface="+mn-ea"/>
                <a:ea typeface="+mn-ea"/>
              </a:rPr>
              <a:t>标签绑定的表单元素上</a:t>
            </a:r>
            <a:endParaRPr lang="zh-CN" altLang="en-US" sz="2400" b="1" dirty="0">
              <a:latin typeface="+mn-ea"/>
              <a:ea typeface="+mn-ea"/>
            </a:endParaRPr>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p:cNvSpPr/>
          <p:nvPr/>
        </p:nvSpPr>
        <p:spPr>
          <a:xfrm>
            <a:off x="1722549" y="3538537"/>
            <a:ext cx="6538224" cy="1631216"/>
          </a:xfrm>
          <a:prstGeom prst="rect">
            <a:avLst/>
          </a:prstGeom>
        </p:spPr>
        <p:txBody>
          <a:bodyPr wrap="square">
            <a:spAutoFit/>
          </a:bodyPr>
          <a:lstStyle/>
          <a:p>
            <a:pPr indent="266700" algn="just">
              <a:spcAft>
                <a:spcPts val="0"/>
              </a:spcAft>
            </a:pPr>
            <a:r>
              <a:rPr lang="zh-CN" altLang="zh-CN" sz="2000" kern="100" dirty="0">
                <a:latin typeface="Times New Roman" panose="02020603050405020304" pitchFamily="18" charset="0"/>
                <a:cs typeface="Times New Roman" panose="02020603050405020304" pitchFamily="18" charset="0"/>
              </a:rPr>
              <a:t>【语法】</a:t>
            </a: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&lt;label for="</a:t>
            </a:r>
            <a:r>
              <a:rPr lang="zh-CN" altLang="zh-CN" sz="2000" kern="100" dirty="0">
                <a:latin typeface="Times New Roman" panose="02020603050405020304" pitchFamily="18" charset="0"/>
                <a:cs typeface="Times New Roman" panose="02020603050405020304" pitchFamily="18" charset="0"/>
              </a:rPr>
              <a:t>绑定元素的</a:t>
            </a:r>
            <a:r>
              <a:rPr lang="en-US" altLang="zh-CN" sz="2000" kern="100" dirty="0">
                <a:latin typeface="Times New Roman" panose="02020603050405020304" pitchFamily="18" charset="0"/>
                <a:cs typeface="Times New Roman" panose="02020603050405020304" pitchFamily="18" charset="0"/>
              </a:rPr>
              <a:t>id"&gt;</a:t>
            </a:r>
            <a:r>
              <a:rPr lang="zh-CN" altLang="zh-CN" sz="2000" kern="100" dirty="0">
                <a:latin typeface="Times New Roman" panose="02020603050405020304" pitchFamily="18" charset="0"/>
                <a:cs typeface="Times New Roman" panose="02020603050405020304" pitchFamily="18" charset="0"/>
              </a:rPr>
              <a:t>文本信息</a:t>
            </a:r>
            <a:r>
              <a:rPr lang="en-US" altLang="zh-CN" sz="2000" kern="100" dirty="0">
                <a:latin typeface="Times New Roman" panose="02020603050405020304" pitchFamily="18" charset="0"/>
                <a:cs typeface="Times New Roman" panose="02020603050405020304" pitchFamily="18" charset="0"/>
              </a:rPr>
              <a:t>&lt;/label&gt;</a:t>
            </a:r>
            <a:endParaRPr lang="zh-CN" altLang="zh-CN" sz="2000" kern="100" dirty="0">
              <a:cs typeface="Times New Roman" panose="02020603050405020304" pitchFamily="18" charset="0"/>
            </a:endParaRPr>
          </a:p>
          <a:p>
            <a:pPr indent="266700" algn="just">
              <a:spcAft>
                <a:spcPts val="0"/>
              </a:spcAft>
            </a:pPr>
            <a:r>
              <a:rPr lang="zh-CN" altLang="zh-CN" sz="2000" kern="100" dirty="0">
                <a:latin typeface="Times New Roman" panose="02020603050405020304" pitchFamily="18" charset="0"/>
                <a:cs typeface="Times New Roman" panose="02020603050405020304" pitchFamily="18" charset="0"/>
              </a:rPr>
              <a:t>例如，</a:t>
            </a: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&lt;label for="user"&gt;</a:t>
            </a:r>
            <a:r>
              <a:rPr lang="zh-CN" altLang="zh-CN" sz="2000" kern="100" dirty="0">
                <a:latin typeface="Times New Roman" panose="02020603050405020304" pitchFamily="18" charset="0"/>
                <a:cs typeface="Times New Roman" panose="02020603050405020304" pitchFamily="18" charset="0"/>
              </a:rPr>
              <a:t>用户：</a:t>
            </a:r>
            <a:r>
              <a:rPr lang="en-US" altLang="zh-CN" sz="2000" kern="100" dirty="0">
                <a:latin typeface="Times New Roman" panose="02020603050405020304" pitchFamily="18" charset="0"/>
                <a:cs typeface="Times New Roman" panose="02020603050405020304" pitchFamily="18" charset="0"/>
              </a:rPr>
              <a:t>&lt;/label&gt;</a:t>
            </a:r>
            <a:endParaRPr lang="zh-CN" altLang="zh-CN" sz="2000" kern="100" dirty="0">
              <a:cs typeface="Times New Roman" panose="02020603050405020304" pitchFamily="18" charset="0"/>
            </a:endParaRPr>
          </a:p>
          <a:p>
            <a:pPr indent="266700" algn="just">
              <a:spcAft>
                <a:spcPts val="0"/>
              </a:spcAft>
            </a:pPr>
            <a:r>
              <a:rPr lang="en-US" altLang="zh-CN" sz="2000" kern="100" dirty="0">
                <a:latin typeface="Times New Roman" panose="02020603050405020304" pitchFamily="18" charset="0"/>
                <a:cs typeface="Times New Roman" panose="02020603050405020304" pitchFamily="18" charset="0"/>
              </a:rPr>
              <a:t>&lt;input type="text" id="user" name="user"/&gt; </a:t>
            </a:r>
            <a:endParaRPr lang="zh-CN" altLang="zh-CN" sz="2000" kern="100" dirty="0">
              <a:cs typeface="Times New Roman" panose="02020603050405020304" pitchFamily="18" charset="0"/>
            </a:endParaRPr>
          </a:p>
        </p:txBody>
      </p:sp>
    </p:spTree>
    <p:extLst>
      <p:ext uri="{BB962C8B-B14F-4D97-AF65-F5344CB8AC3E}">
        <p14:creationId xmlns:p14="http://schemas.microsoft.com/office/powerpoint/2010/main" val="390865973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71450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2.1.3  HTML</a:t>
            </a:r>
            <a:r>
              <a:rPr lang="zh-CN" altLang="en-US" dirty="0">
                <a:solidFill>
                  <a:srgbClr val="333333"/>
                </a:solidFill>
                <a:latin typeface="微软雅黑" panose="020B0503020204020204" pitchFamily="34" charset="-122"/>
                <a:ea typeface="微软雅黑" panose="020B0503020204020204" pitchFamily="34" charset="-122"/>
              </a:rPr>
              <a:t>文件结构</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9884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000" dirty="0">
                <a:latin typeface="华文楷体" pitchFamily="2" charset="-122"/>
                <a:ea typeface="华文楷体" pitchFamily="2" charset="-122"/>
              </a:rPr>
              <a:t>     HTML</a:t>
            </a:r>
            <a:r>
              <a:rPr lang="zh-CN" altLang="en-US" sz="2000" dirty="0">
                <a:latin typeface="华文楷体" pitchFamily="2" charset="-122"/>
                <a:ea typeface="华文楷体" pitchFamily="2" charset="-122"/>
              </a:rPr>
              <a:t>元素是指从开始标签到结束标签的所有代码。大多数的</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元素可以嵌套</a:t>
            </a:r>
            <a:r>
              <a:rPr lang="en-US" sz="2000" dirty="0">
                <a:latin typeface="华文楷体" pitchFamily="2" charset="-122"/>
                <a:ea typeface="华文楷体" pitchFamily="2" charset="-122"/>
              </a:rPr>
              <a:t>(</a:t>
            </a:r>
            <a:r>
              <a:rPr lang="zh-CN" altLang="en-US" sz="2000" dirty="0">
                <a:latin typeface="华文楷体" pitchFamily="2" charset="-122"/>
                <a:ea typeface="华文楷体" pitchFamily="2" charset="-122"/>
              </a:rPr>
              <a:t>包含其他</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元素</a:t>
            </a:r>
            <a:r>
              <a:rPr lang="en-US" sz="2000" dirty="0">
                <a:latin typeface="华文楷体" pitchFamily="2" charset="-122"/>
                <a:ea typeface="华文楷体" pitchFamily="2" charset="-122"/>
              </a:rPr>
              <a:t>)</a:t>
            </a:r>
            <a:r>
              <a:rPr lang="zh-CN" altLang="en-US" sz="2000" dirty="0">
                <a:latin typeface="华文楷体" pitchFamily="2" charset="-122"/>
                <a:ea typeface="华文楷体" pitchFamily="2" charset="-122"/>
              </a:rPr>
              <a:t>。</a:t>
            </a:r>
            <a:endParaRPr lang="en-US" altLang="zh-CN" sz="2000" dirty="0">
              <a:latin typeface="华文楷体" pitchFamily="2" charset="-122"/>
              <a:ea typeface="华文楷体" pitchFamily="2" charset="-122"/>
            </a:endParaRPr>
          </a:p>
          <a:p>
            <a:r>
              <a:rPr lang="zh-CN" altLang="en-US" sz="2000" dirty="0">
                <a:solidFill>
                  <a:srgbClr val="FF0000"/>
                </a:solidFill>
                <a:latin typeface="华文楷体" pitchFamily="2" charset="-122"/>
                <a:ea typeface="华文楷体" pitchFamily="2" charset="-122"/>
              </a:rPr>
              <a:t>没有内容的</a:t>
            </a:r>
            <a:r>
              <a:rPr lang="en-US" sz="2000" dirty="0">
                <a:solidFill>
                  <a:srgbClr val="FF0000"/>
                </a:solidFill>
                <a:latin typeface="华文楷体" pitchFamily="2" charset="-122"/>
                <a:ea typeface="华文楷体" pitchFamily="2" charset="-122"/>
              </a:rPr>
              <a:t>HTML</a:t>
            </a:r>
            <a:r>
              <a:rPr lang="zh-CN" altLang="en-US" sz="2000" dirty="0">
                <a:solidFill>
                  <a:srgbClr val="FF0000"/>
                </a:solidFill>
                <a:latin typeface="华文楷体" pitchFamily="2" charset="-122"/>
                <a:ea typeface="华文楷体" pitchFamily="2" charset="-122"/>
              </a:rPr>
              <a:t>元素被称为空元素</a:t>
            </a:r>
            <a:r>
              <a:rPr lang="zh-CN" altLang="en-US" sz="2000" dirty="0">
                <a:latin typeface="华文楷体" pitchFamily="2" charset="-122"/>
                <a:ea typeface="华文楷体" pitchFamily="2" charset="-122"/>
              </a:rPr>
              <a:t>，例如换行符</a:t>
            </a:r>
            <a:r>
              <a:rPr lang="en-US" sz="2000" dirty="0">
                <a:latin typeface="华文楷体" pitchFamily="2" charset="-122"/>
                <a:ea typeface="华文楷体" pitchFamily="2" charset="-122"/>
              </a:rPr>
              <a:t>&lt;</a:t>
            </a:r>
            <a:r>
              <a:rPr lang="en-US" sz="2000" dirty="0" err="1">
                <a:latin typeface="华文楷体" pitchFamily="2" charset="-122"/>
                <a:ea typeface="华文楷体" pitchFamily="2" charset="-122"/>
              </a:rPr>
              <a:t>br</a:t>
            </a:r>
            <a:r>
              <a:rPr lang="en-US" sz="2000" dirty="0">
                <a:latin typeface="华文楷体" pitchFamily="2" charset="-122"/>
                <a:ea typeface="华文楷体" pitchFamily="2" charset="-122"/>
              </a:rPr>
              <a:t>/&gt;</a:t>
            </a:r>
            <a:r>
              <a:rPr lang="zh-CN" altLang="en-US" sz="2000" dirty="0">
                <a:latin typeface="华文楷体" pitchFamily="2" charset="-122"/>
                <a:ea typeface="华文楷体" pitchFamily="2" charset="-122"/>
              </a:rPr>
              <a:t>。</a:t>
            </a:r>
            <a:endParaRPr lang="en-US" altLang="zh-CN" sz="2000" dirty="0">
              <a:latin typeface="华文楷体" pitchFamily="2" charset="-122"/>
              <a:ea typeface="华文楷体" pitchFamily="2" charset="-122"/>
            </a:endParaRPr>
          </a:p>
          <a:p>
            <a:r>
              <a:rPr lang="en-US" altLang="zh-CN" sz="2000" dirty="0">
                <a:latin typeface="华文楷体" pitchFamily="2" charset="-122"/>
                <a:ea typeface="华文楷体" pitchFamily="2" charset="-122"/>
              </a:rPr>
              <a:t>   </a:t>
            </a:r>
            <a:r>
              <a:rPr lang="zh-CN" altLang="en-US" sz="2000" dirty="0">
                <a:latin typeface="华文楷体" pitchFamily="2" charset="-122"/>
                <a:ea typeface="华文楷体" pitchFamily="2" charset="-122"/>
              </a:rPr>
              <a:t>一个完整的</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文件包括</a:t>
            </a:r>
            <a:r>
              <a:rPr lang="zh-CN" altLang="en-US" sz="2000" u="sng" dirty="0">
                <a:solidFill>
                  <a:srgbClr val="FF0000"/>
                </a:solidFill>
                <a:latin typeface="华文楷体" pitchFamily="2" charset="-122"/>
                <a:ea typeface="华文楷体" pitchFamily="2" charset="-122"/>
              </a:rPr>
              <a:t>标题、段落、列表、表格以及各种嵌入对象</a:t>
            </a:r>
            <a:r>
              <a:rPr lang="zh-CN" altLang="en-US" sz="2000" dirty="0">
                <a:latin typeface="华文楷体" pitchFamily="2" charset="-122"/>
                <a:ea typeface="华文楷体" pitchFamily="2" charset="-122"/>
              </a:rPr>
              <a:t>，这些对象统称为</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元素。</a:t>
            </a:r>
          </a:p>
        </p:txBody>
      </p:sp>
      <p:sp>
        <p:nvSpPr>
          <p:cNvPr id="12" name="Text Placeholder 33"/>
          <p:cNvSpPr txBox="1">
            <a:spLocks/>
          </p:cNvSpPr>
          <p:nvPr/>
        </p:nvSpPr>
        <p:spPr bwMode="auto">
          <a:xfrm>
            <a:off x="2039938" y="3275013"/>
            <a:ext cx="8970962"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000" dirty="0">
                <a:latin typeface="华文楷体" pitchFamily="2" charset="-122"/>
                <a:ea typeface="华文楷体" pitchFamily="2" charset="-122"/>
              </a:rPr>
              <a:t>    &lt;HTML&gt;</a:t>
            </a:r>
            <a:r>
              <a:rPr lang="zh-CN" altLang="en-US" sz="2000" dirty="0">
                <a:latin typeface="华文楷体" pitchFamily="2" charset="-122"/>
                <a:ea typeface="华文楷体" pitchFamily="2" charset="-122"/>
              </a:rPr>
              <a:t>元素定义了整个</a:t>
            </a:r>
            <a:r>
              <a:rPr lang="en-US" sz="2000" dirty="0">
                <a:latin typeface="华文楷体" pitchFamily="2" charset="-122"/>
                <a:ea typeface="华文楷体" pitchFamily="2" charset="-122"/>
              </a:rPr>
              <a:t>HTML</a:t>
            </a:r>
            <a:r>
              <a:rPr lang="zh-CN" altLang="en-US" sz="2000" dirty="0">
                <a:latin typeface="华文楷体" pitchFamily="2" charset="-122"/>
                <a:ea typeface="华文楷体" pitchFamily="2" charset="-122"/>
              </a:rPr>
              <a:t>文件，开始标签</a:t>
            </a:r>
            <a:r>
              <a:rPr lang="en-US" sz="2000" dirty="0">
                <a:latin typeface="华文楷体" pitchFamily="2" charset="-122"/>
                <a:ea typeface="华文楷体" pitchFamily="2" charset="-122"/>
              </a:rPr>
              <a:t>&lt;HTML&gt;</a:t>
            </a:r>
            <a:r>
              <a:rPr lang="zh-CN" altLang="en-US" sz="2000" dirty="0">
                <a:latin typeface="华文楷体" pitchFamily="2" charset="-122"/>
                <a:ea typeface="华文楷体" pitchFamily="2" charset="-122"/>
              </a:rPr>
              <a:t>，结束标签</a:t>
            </a:r>
            <a:r>
              <a:rPr lang="en-US" sz="2000" dirty="0">
                <a:latin typeface="华文楷体" pitchFamily="2" charset="-122"/>
                <a:ea typeface="华文楷体" pitchFamily="2" charset="-122"/>
              </a:rPr>
              <a:t>&lt;/HTML&gt;</a:t>
            </a:r>
            <a:r>
              <a:rPr lang="zh-CN" altLang="en-US" sz="2000" dirty="0">
                <a:latin typeface="华文楷体" pitchFamily="2" charset="-122"/>
                <a:ea typeface="华文楷体" pitchFamily="2" charset="-122"/>
              </a:rPr>
              <a:t>，以及包含了两个主要的子元素，这两个子元素是由</a:t>
            </a:r>
            <a:r>
              <a:rPr lang="en-US" sz="2000" dirty="0">
                <a:latin typeface="华文楷体" pitchFamily="2" charset="-122"/>
                <a:ea typeface="华文楷体" pitchFamily="2" charset="-122"/>
              </a:rPr>
              <a:t>&lt;head&gt;</a:t>
            </a:r>
            <a:r>
              <a:rPr lang="zh-CN" altLang="en-US" sz="2000" dirty="0">
                <a:latin typeface="华文楷体" pitchFamily="2" charset="-122"/>
                <a:ea typeface="华文楷体" pitchFamily="2" charset="-122"/>
              </a:rPr>
              <a:t>标签和</a:t>
            </a:r>
            <a:r>
              <a:rPr lang="en-US" sz="2000" dirty="0">
                <a:latin typeface="华文楷体" pitchFamily="2" charset="-122"/>
                <a:ea typeface="华文楷体" pitchFamily="2" charset="-122"/>
              </a:rPr>
              <a:t>&lt;body&gt;</a:t>
            </a:r>
            <a:r>
              <a:rPr lang="zh-CN" altLang="en-US" sz="2000" dirty="0">
                <a:latin typeface="华文楷体" pitchFamily="2" charset="-122"/>
                <a:ea typeface="华文楷体" pitchFamily="2" charset="-122"/>
              </a:rPr>
              <a:t>标签建立的。</a:t>
            </a:r>
            <a:endParaRPr lang="en-US" altLang="zh-CN" sz="2000" dirty="0">
              <a:latin typeface="华文楷体" pitchFamily="2" charset="-122"/>
              <a:ea typeface="华文楷体" pitchFamily="2" charset="-122"/>
            </a:endParaRPr>
          </a:p>
          <a:p>
            <a:r>
              <a:rPr lang="en-US" sz="2000" dirty="0">
                <a:solidFill>
                  <a:srgbClr val="FF0000"/>
                </a:solidFill>
                <a:latin typeface="华文楷体" pitchFamily="2" charset="-122"/>
                <a:ea typeface="华文楷体" pitchFamily="2" charset="-122"/>
              </a:rPr>
              <a:t>&lt;head&gt;</a:t>
            </a:r>
            <a:r>
              <a:rPr lang="zh-CN" altLang="en-US" sz="2000" dirty="0">
                <a:latin typeface="华文楷体" pitchFamily="2" charset="-122"/>
                <a:ea typeface="华文楷体" pitchFamily="2" charset="-122"/>
              </a:rPr>
              <a:t>标签所建立的元素内容为文件头部</a:t>
            </a:r>
            <a:endParaRPr lang="en-US" altLang="zh-CN" sz="2000" dirty="0">
              <a:latin typeface="华文楷体" pitchFamily="2" charset="-122"/>
              <a:ea typeface="华文楷体" pitchFamily="2" charset="-122"/>
            </a:endParaRPr>
          </a:p>
          <a:p>
            <a:r>
              <a:rPr lang="en-US" sz="2000" dirty="0">
                <a:solidFill>
                  <a:srgbClr val="FF0000"/>
                </a:solidFill>
                <a:latin typeface="华文楷体" pitchFamily="2" charset="-122"/>
                <a:ea typeface="华文楷体" pitchFamily="2" charset="-122"/>
              </a:rPr>
              <a:t>&lt;body&gt;</a:t>
            </a:r>
            <a:r>
              <a:rPr lang="zh-CN" altLang="en-US" sz="2000" dirty="0">
                <a:latin typeface="华文楷体" pitchFamily="2" charset="-122"/>
                <a:ea typeface="华文楷体" pitchFamily="2" charset="-122"/>
              </a:rPr>
              <a:t>标签所建立的元素内容为文件主体。</a:t>
            </a:r>
          </a:p>
          <a:p>
            <a:pPr eaLnBrk="1" fontAlgn="auto" hangingPunct="1">
              <a:lnSpc>
                <a:spcPct val="90000"/>
              </a:lnSpc>
              <a:spcBef>
                <a:spcPts val="375"/>
              </a:spcBef>
              <a:spcAft>
                <a:spcPts val="0"/>
              </a:spcAft>
              <a:defRPr/>
            </a:pPr>
            <a:endParaRPr lang="zh-CN" altLang="en-US" sz="2800" b="1"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 name="组合 21"/>
          <p:cNvGrpSpPr>
            <a:grpSpLocks/>
          </p:cNvGrpSpPr>
          <p:nvPr/>
        </p:nvGrpSpPr>
        <p:grpSpPr bwMode="auto">
          <a:xfrm>
            <a:off x="1103313" y="3451225"/>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nodeType="afterGroup">
                            <p:stCondLst>
                              <p:cond delay="168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791174"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dirty="0">
                <a:solidFill>
                  <a:srgbClr val="333333"/>
                </a:solidFill>
                <a:latin typeface="微软雅黑" panose="020B0503020204020204" pitchFamily="34" charset="-122"/>
                <a:ea typeface="微软雅黑" panose="020B0503020204020204" pitchFamily="34" charset="-122"/>
              </a:rPr>
              <a:t>2.3.3</a:t>
            </a:r>
            <a:r>
              <a:rPr lang="zh-CN" altLang="en-US" dirty="0">
                <a:solidFill>
                  <a:srgbClr val="333333"/>
                </a:solidFill>
                <a:latin typeface="微软雅黑" panose="020B0503020204020204" pitchFamily="34" charset="-122"/>
                <a:ea typeface="微软雅黑" panose="020B0503020204020204" pitchFamily="34" charset="-122"/>
              </a:rPr>
              <a:t> </a:t>
            </a:r>
            <a:r>
              <a:rPr lang="zh-CN" altLang="zh-CN" b="1" dirty="0"/>
              <a:t>input标签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400" dirty="0">
                <a:latin typeface="华文楷体" pitchFamily="2" charset="-122"/>
                <a:ea typeface="华文楷体" pitchFamily="2" charset="-122"/>
              </a:rPr>
              <a:t>在网页表单中，输入类的控件一般以</a:t>
            </a:r>
            <a:r>
              <a:rPr lang="en-US" sz="2400" dirty="0">
                <a:latin typeface="华文楷体" pitchFamily="2" charset="-122"/>
                <a:ea typeface="华文楷体" pitchFamily="2" charset="-122"/>
              </a:rPr>
              <a:t>&lt;input&gt;</a:t>
            </a:r>
            <a:r>
              <a:rPr lang="zh-CN" altLang="en-US" sz="2400" dirty="0">
                <a:latin typeface="华文楷体" pitchFamily="2" charset="-122"/>
                <a:ea typeface="华文楷体" pitchFamily="2" charset="-122"/>
              </a:rPr>
              <a:t>标签开始，说明这一控件需要用户的输入。</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en-US" sz="2400" dirty="0">
                <a:latin typeface="华文楷体" pitchFamily="2" charset="-122"/>
                <a:ea typeface="华文楷体" pitchFamily="2" charset="-122"/>
              </a:rPr>
              <a:t>&lt;input&gt;</a:t>
            </a:r>
            <a:r>
              <a:rPr lang="zh-CN" altLang="en-US" sz="2400" dirty="0">
                <a:latin typeface="华文楷体" pitchFamily="2" charset="-122"/>
                <a:ea typeface="华文楷体" pitchFamily="2" charset="-122"/>
              </a:rPr>
              <a:t>标签是最常用的控件标签，包括最常见的文本框、提交按钮等都采用这个标签。</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  </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语法</a:t>
            </a:r>
            <a:r>
              <a:rPr lang="en-US" altLang="zh-CN" sz="2400" dirty="0">
                <a:latin typeface="华文楷体" pitchFamily="2" charset="-122"/>
                <a:ea typeface="华文楷体" pitchFamily="2" charset="-122"/>
              </a:rPr>
              <a:t>】</a:t>
            </a:r>
          </a:p>
          <a:p>
            <a:r>
              <a:rPr lang="en-US" sz="2400" dirty="0">
                <a:latin typeface="华文楷体" pitchFamily="2" charset="-122"/>
                <a:ea typeface="华文楷体" pitchFamily="2" charset="-122"/>
              </a:rPr>
              <a:t>&lt;input name=“</a:t>
            </a:r>
            <a:r>
              <a:rPr lang="zh-CN" altLang="en-US" sz="2400" dirty="0">
                <a:latin typeface="华文楷体" pitchFamily="2" charset="-122"/>
                <a:ea typeface="华文楷体" pitchFamily="2" charset="-122"/>
              </a:rPr>
              <a:t>控件名称</a:t>
            </a:r>
            <a:r>
              <a:rPr lang="en-US" sz="2400" dirty="0">
                <a:latin typeface="华文楷体" pitchFamily="2" charset="-122"/>
                <a:ea typeface="华文楷体" pitchFamily="2" charset="-122"/>
              </a:rPr>
              <a:t>” type=“</a:t>
            </a:r>
            <a:r>
              <a:rPr lang="zh-CN" altLang="en-US" sz="2400" dirty="0">
                <a:latin typeface="华文楷体" pitchFamily="2" charset="-122"/>
                <a:ea typeface="华文楷体" pitchFamily="2" charset="-122"/>
              </a:rPr>
              <a:t>控件类型</a:t>
            </a:r>
            <a:r>
              <a:rPr lang="en-US" sz="2400" dirty="0">
                <a:latin typeface="华文楷体" pitchFamily="2" charset="-122"/>
                <a:ea typeface="华文楷体" pitchFamily="2" charset="-122"/>
              </a:rPr>
              <a:t>” /&gt;</a:t>
            </a:r>
          </a:p>
          <a:p>
            <a:endParaRPr lang="zh-CN" altLang="en-US"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通过</a:t>
            </a:r>
            <a:r>
              <a:rPr lang="en-US" sz="2400" dirty="0">
                <a:latin typeface="华文楷体" pitchFamily="2" charset="-122"/>
                <a:ea typeface="华文楷体" pitchFamily="2" charset="-122"/>
              </a:rPr>
              <a:t>name</a:t>
            </a:r>
            <a:r>
              <a:rPr lang="zh-CN" altLang="en-US" sz="2400" dirty="0">
                <a:latin typeface="华文楷体" pitchFamily="2" charset="-122"/>
                <a:ea typeface="华文楷体" pitchFamily="2" charset="-122"/>
              </a:rPr>
              <a:t>属性，可以指定控件名称，便于程序对不同控件的区分。</a:t>
            </a:r>
          </a:p>
          <a:p>
            <a:r>
              <a:rPr lang="zh-CN" altLang="en-US" sz="2400" dirty="0">
                <a:latin typeface="华文楷体" pitchFamily="2" charset="-122"/>
                <a:ea typeface="华文楷体" pitchFamily="2" charset="-122"/>
              </a:rPr>
              <a:t>通过</a:t>
            </a:r>
            <a:r>
              <a:rPr lang="en-US" sz="2400" dirty="0">
                <a:latin typeface="华文楷体" pitchFamily="2" charset="-122"/>
                <a:ea typeface="华文楷体" pitchFamily="2" charset="-122"/>
              </a:rPr>
              <a:t>type</a:t>
            </a:r>
            <a:r>
              <a:rPr lang="zh-CN" altLang="en-US" sz="2400" dirty="0">
                <a:latin typeface="华文楷体" pitchFamily="2" charset="-122"/>
                <a:ea typeface="华文楷体" pitchFamily="2" charset="-122"/>
              </a:rPr>
              <a:t>属性，可以定义控件类型。</a:t>
            </a:r>
            <a:endParaRPr lang="en-US" altLang="zh-CN" sz="2400" dirty="0">
              <a:latin typeface="华文楷体" pitchFamily="2" charset="-122"/>
              <a:ea typeface="华文楷体" pitchFamily="2" charset="-122"/>
            </a:endParaRPr>
          </a:p>
          <a:p>
            <a:endParaRPr 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type</a:t>
            </a:r>
            <a:r>
              <a:rPr lang="zh-CN" altLang="en-US" sz="2400" dirty="0">
                <a:latin typeface="华文楷体" pitchFamily="2" charset="-122"/>
                <a:ea typeface="华文楷体" pitchFamily="2" charset="-122"/>
              </a:rPr>
              <a:t>属性的取值有多种，如表</a:t>
            </a:r>
            <a:r>
              <a:rPr lang="en-US" sz="2400" dirty="0">
                <a:latin typeface="华文楷体" pitchFamily="2" charset="-122"/>
                <a:ea typeface="华文楷体" pitchFamily="2" charset="-122"/>
              </a:rPr>
              <a:t>2-6</a:t>
            </a:r>
            <a:r>
              <a:rPr lang="zh-CN" altLang="en-US" sz="2400" dirty="0">
                <a:latin typeface="华文楷体" pitchFamily="2" charset="-122"/>
                <a:ea typeface="华文楷体" pitchFamily="2" charset="-122"/>
              </a:rPr>
              <a:t>所示。</a:t>
            </a:r>
          </a:p>
          <a:p>
            <a:endParaRPr lang="zh-CN" altLang="en-US" sz="2800" dirty="0"/>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310725934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318432" cy="984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2.3.3</a:t>
            </a:r>
            <a:r>
              <a:rPr lang="zh-CN" altLang="en-US" dirty="0">
                <a:solidFill>
                  <a:srgbClr val="333333"/>
                </a:solidFill>
                <a:latin typeface="微软雅黑" panose="020B0503020204020204" pitchFamily="34" charset="-122"/>
                <a:ea typeface="微软雅黑" panose="020B0503020204020204" pitchFamily="34" charset="-122"/>
              </a:rPr>
              <a:t> </a:t>
            </a:r>
            <a:r>
              <a:rPr lang="zh-CN" altLang="zh-CN" b="1" dirty="0"/>
              <a:t>input标签</a:t>
            </a:r>
          </a:p>
          <a:p>
            <a:pPr eaLnBrk="1" hangingPunct="1">
              <a:lnSpc>
                <a:spcPct val="100000"/>
              </a:lnSpc>
              <a:spcBef>
                <a:spcPct val="0"/>
              </a:spcBef>
              <a:buNone/>
            </a:pP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aphicFrame>
        <p:nvGraphicFramePr>
          <p:cNvPr id="8" name="表格 7"/>
          <p:cNvGraphicFramePr>
            <a:graphicFrameLocks noGrp="1"/>
          </p:cNvGraphicFramePr>
          <p:nvPr>
            <p:extLst>
              <p:ext uri="{D42A27DB-BD31-4B8C-83A1-F6EECF244321}">
                <p14:modId xmlns:p14="http://schemas.microsoft.com/office/powerpoint/2010/main" val="1078808408"/>
              </p:ext>
            </p:extLst>
          </p:nvPr>
        </p:nvGraphicFramePr>
        <p:xfrm>
          <a:off x="1171462" y="1906588"/>
          <a:ext cx="9543472" cy="4339224"/>
        </p:xfrm>
        <a:graphic>
          <a:graphicData uri="http://schemas.openxmlformats.org/drawingml/2006/table">
            <a:tbl>
              <a:tblPr firstRow="1" bandRow="1">
                <a:tableStyleId>{5C22544A-7EE6-4342-B048-85BDC9FD1C3A}</a:tableStyleId>
              </a:tblPr>
              <a:tblGrid>
                <a:gridCol w="1561347">
                  <a:extLst>
                    <a:ext uri="{9D8B030D-6E8A-4147-A177-3AD203B41FA5}">
                      <a16:colId xmlns:a16="http://schemas.microsoft.com/office/drawing/2014/main" val="20000"/>
                    </a:ext>
                  </a:extLst>
                </a:gridCol>
                <a:gridCol w="3210389">
                  <a:extLst>
                    <a:ext uri="{9D8B030D-6E8A-4147-A177-3AD203B41FA5}">
                      <a16:colId xmlns:a16="http://schemas.microsoft.com/office/drawing/2014/main" val="20001"/>
                    </a:ext>
                  </a:extLst>
                </a:gridCol>
                <a:gridCol w="2385868">
                  <a:extLst>
                    <a:ext uri="{9D8B030D-6E8A-4147-A177-3AD203B41FA5}">
                      <a16:colId xmlns:a16="http://schemas.microsoft.com/office/drawing/2014/main" val="20002"/>
                    </a:ext>
                  </a:extLst>
                </a:gridCol>
                <a:gridCol w="2385868">
                  <a:extLst>
                    <a:ext uri="{9D8B030D-6E8A-4147-A177-3AD203B41FA5}">
                      <a16:colId xmlns:a16="http://schemas.microsoft.com/office/drawing/2014/main" val="20003"/>
                    </a:ext>
                  </a:extLst>
                </a:gridCol>
              </a:tblGrid>
              <a:tr h="522452">
                <a:tc>
                  <a:txBody>
                    <a:bodyPr/>
                    <a:lstStyle/>
                    <a:p>
                      <a:r>
                        <a:rPr lang="en-US" sz="2000" b="1" kern="1200" dirty="0">
                          <a:solidFill>
                            <a:schemeClr val="lt1"/>
                          </a:solidFill>
                          <a:latin typeface="+mn-lt"/>
                          <a:ea typeface="+mn-ea"/>
                          <a:cs typeface="+mn-cs"/>
                        </a:rPr>
                        <a:t>type</a:t>
                      </a:r>
                      <a:r>
                        <a:rPr lang="zh-CN" altLang="en-US" sz="2000" b="1" kern="1200" dirty="0">
                          <a:solidFill>
                            <a:schemeClr val="lt1"/>
                          </a:solidFill>
                          <a:latin typeface="+mn-lt"/>
                          <a:ea typeface="+mn-ea"/>
                          <a:cs typeface="+mn-cs"/>
                        </a:rPr>
                        <a:t>值</a:t>
                      </a:r>
                      <a:endParaRPr lang="zh-CN" altLang="en-US" sz="2000" dirty="0"/>
                    </a:p>
                  </a:txBody>
                  <a:tcPr/>
                </a:tc>
                <a:tc>
                  <a:txBody>
                    <a:bodyPr/>
                    <a:lstStyle/>
                    <a:p>
                      <a:r>
                        <a:rPr lang="zh-CN" altLang="en-US" sz="2000" b="1" kern="1200" dirty="0">
                          <a:solidFill>
                            <a:schemeClr val="lt1"/>
                          </a:solidFill>
                          <a:latin typeface="+mn-lt"/>
                          <a:ea typeface="+mn-ea"/>
                          <a:cs typeface="+mn-cs"/>
                        </a:rPr>
                        <a:t>含义</a:t>
                      </a:r>
                      <a:endParaRPr lang="zh-CN" altLang="en-US" sz="2000" dirty="0"/>
                    </a:p>
                  </a:txBody>
                  <a:tcPr/>
                </a:tc>
                <a:tc>
                  <a:txBody>
                    <a:bodyPr/>
                    <a:lstStyle/>
                    <a:p>
                      <a:r>
                        <a:rPr lang="en-US" sz="2000" b="1" kern="1200" dirty="0">
                          <a:solidFill>
                            <a:schemeClr val="lt1"/>
                          </a:solidFill>
                          <a:latin typeface="+mn-lt"/>
                          <a:ea typeface="+mn-ea"/>
                          <a:cs typeface="+mn-cs"/>
                        </a:rPr>
                        <a:t>type</a:t>
                      </a:r>
                      <a:r>
                        <a:rPr lang="zh-CN" altLang="en-US" sz="2000" b="1" kern="1200" dirty="0">
                          <a:solidFill>
                            <a:schemeClr val="lt1"/>
                          </a:solidFill>
                          <a:latin typeface="+mn-lt"/>
                          <a:ea typeface="+mn-ea"/>
                          <a:cs typeface="+mn-cs"/>
                        </a:rPr>
                        <a:t>值</a:t>
                      </a:r>
                      <a:endParaRPr lang="zh-CN" altLang="en-US" sz="2000" dirty="0"/>
                    </a:p>
                  </a:txBody>
                  <a:tcPr/>
                </a:tc>
                <a:tc>
                  <a:txBody>
                    <a:bodyPr/>
                    <a:lstStyle/>
                    <a:p>
                      <a:r>
                        <a:rPr lang="zh-CN" altLang="en-US" sz="2000" b="1" kern="1200" dirty="0">
                          <a:solidFill>
                            <a:schemeClr val="lt1"/>
                          </a:solidFill>
                          <a:latin typeface="+mn-lt"/>
                          <a:ea typeface="+mn-ea"/>
                          <a:cs typeface="+mn-cs"/>
                        </a:rPr>
                        <a:t>含义</a:t>
                      </a:r>
                      <a:endParaRPr lang="zh-CN" altLang="en-US" sz="2000" dirty="0"/>
                    </a:p>
                  </a:txBody>
                  <a:tcPr/>
                </a:tc>
                <a:extLst>
                  <a:ext uri="{0D108BD9-81ED-4DB2-BD59-A6C34878D82A}">
                    <a16:rowId xmlns:a16="http://schemas.microsoft.com/office/drawing/2014/main" val="10000"/>
                  </a:ext>
                </a:extLst>
              </a:tr>
              <a:tr h="522452">
                <a:tc>
                  <a:txBody>
                    <a:bodyPr/>
                    <a:lstStyle/>
                    <a:p>
                      <a:r>
                        <a:rPr lang="en-US" sz="2000" kern="1200" dirty="0">
                          <a:solidFill>
                            <a:schemeClr val="dk1"/>
                          </a:solidFill>
                          <a:latin typeface="+mn-lt"/>
                          <a:ea typeface="+mn-ea"/>
                          <a:cs typeface="+mn-cs"/>
                        </a:rPr>
                        <a:t>text</a:t>
                      </a:r>
                      <a:endParaRPr lang="zh-CN" altLang="en-US" sz="2000" dirty="0"/>
                    </a:p>
                  </a:txBody>
                  <a:tcPr/>
                </a:tc>
                <a:tc>
                  <a:txBody>
                    <a:bodyPr/>
                    <a:lstStyle/>
                    <a:p>
                      <a:r>
                        <a:rPr lang="zh-CN" altLang="en-US" sz="2000" kern="1200" dirty="0">
                          <a:solidFill>
                            <a:schemeClr val="dk1"/>
                          </a:solidFill>
                          <a:latin typeface="+mn-lt"/>
                          <a:ea typeface="+mn-ea"/>
                          <a:cs typeface="+mn-cs"/>
                        </a:rPr>
                        <a:t>文本框</a:t>
                      </a:r>
                      <a:endParaRPr lang="zh-CN" altLang="en-US" sz="2000" dirty="0"/>
                    </a:p>
                  </a:txBody>
                  <a:tcPr/>
                </a:tc>
                <a:tc>
                  <a:txBody>
                    <a:bodyPr/>
                    <a:lstStyle/>
                    <a:p>
                      <a:r>
                        <a:rPr lang="en-US" sz="2000" kern="1200" dirty="0">
                          <a:solidFill>
                            <a:schemeClr val="dk1"/>
                          </a:solidFill>
                          <a:latin typeface="+mn-lt"/>
                          <a:ea typeface="+mn-ea"/>
                          <a:cs typeface="+mn-cs"/>
                        </a:rPr>
                        <a:t>submit</a:t>
                      </a:r>
                      <a:endParaRPr lang="zh-CN" altLang="en-US" sz="2000" dirty="0"/>
                    </a:p>
                  </a:txBody>
                  <a:tcPr/>
                </a:tc>
                <a:tc>
                  <a:txBody>
                    <a:bodyPr/>
                    <a:lstStyle/>
                    <a:p>
                      <a:r>
                        <a:rPr lang="zh-CN" altLang="en-US" sz="2000" kern="1200" dirty="0">
                          <a:solidFill>
                            <a:schemeClr val="dk1"/>
                          </a:solidFill>
                          <a:latin typeface="+mn-lt"/>
                          <a:ea typeface="+mn-ea"/>
                          <a:cs typeface="+mn-cs"/>
                        </a:rPr>
                        <a:t>提交按钮</a:t>
                      </a:r>
                      <a:endParaRPr lang="zh-CN" altLang="en-US" sz="2000" dirty="0"/>
                    </a:p>
                  </a:txBody>
                  <a:tcPr/>
                </a:tc>
                <a:extLst>
                  <a:ext uri="{0D108BD9-81ED-4DB2-BD59-A6C34878D82A}">
                    <a16:rowId xmlns:a16="http://schemas.microsoft.com/office/drawing/2014/main" val="10001"/>
                  </a:ext>
                </a:extLst>
              </a:tr>
              <a:tr h="522452">
                <a:tc>
                  <a:txBody>
                    <a:bodyPr/>
                    <a:lstStyle/>
                    <a:p>
                      <a:r>
                        <a:rPr lang="en-US" sz="2000" kern="1200" dirty="0">
                          <a:solidFill>
                            <a:schemeClr val="dk1"/>
                          </a:solidFill>
                          <a:latin typeface="+mn-lt"/>
                          <a:ea typeface="+mn-ea"/>
                          <a:cs typeface="+mn-cs"/>
                        </a:rPr>
                        <a:t>checkbox</a:t>
                      </a:r>
                      <a:endParaRPr lang="zh-CN" altLang="en-US" sz="2000" dirty="0"/>
                    </a:p>
                  </a:txBody>
                  <a:tcPr/>
                </a:tc>
                <a:tc>
                  <a:txBody>
                    <a:bodyPr/>
                    <a:lstStyle/>
                    <a:p>
                      <a:r>
                        <a:rPr lang="zh-CN" altLang="en-US" sz="2000" kern="1200" dirty="0">
                          <a:solidFill>
                            <a:schemeClr val="dk1"/>
                          </a:solidFill>
                          <a:latin typeface="+mn-lt"/>
                          <a:ea typeface="+mn-ea"/>
                          <a:cs typeface="+mn-cs"/>
                        </a:rPr>
                        <a:t>复选框</a:t>
                      </a:r>
                      <a:endParaRPr lang="zh-CN" altLang="en-US" sz="2000" dirty="0"/>
                    </a:p>
                  </a:txBody>
                  <a:tcPr/>
                </a:tc>
                <a:tc>
                  <a:txBody>
                    <a:bodyPr/>
                    <a:lstStyle/>
                    <a:p>
                      <a:r>
                        <a:rPr lang="en-US" sz="2000" kern="1200" dirty="0">
                          <a:solidFill>
                            <a:schemeClr val="dk1"/>
                          </a:solidFill>
                          <a:latin typeface="+mn-lt"/>
                          <a:ea typeface="+mn-ea"/>
                          <a:cs typeface="+mn-cs"/>
                        </a:rPr>
                        <a:t>reset</a:t>
                      </a:r>
                      <a:endParaRPr lang="zh-CN" altLang="en-US" sz="2000" dirty="0"/>
                    </a:p>
                  </a:txBody>
                  <a:tcPr/>
                </a:tc>
                <a:tc>
                  <a:txBody>
                    <a:bodyPr/>
                    <a:lstStyle/>
                    <a:p>
                      <a:r>
                        <a:rPr lang="zh-CN" altLang="en-US" sz="2000" kern="1200" dirty="0">
                          <a:solidFill>
                            <a:schemeClr val="dk1"/>
                          </a:solidFill>
                          <a:latin typeface="+mn-lt"/>
                          <a:ea typeface="+mn-ea"/>
                          <a:cs typeface="+mn-cs"/>
                        </a:rPr>
                        <a:t>重置按钮</a:t>
                      </a:r>
                      <a:endParaRPr lang="zh-CN" altLang="en-US" sz="2000" dirty="0"/>
                    </a:p>
                  </a:txBody>
                  <a:tcPr/>
                </a:tc>
                <a:extLst>
                  <a:ext uri="{0D108BD9-81ED-4DB2-BD59-A6C34878D82A}">
                    <a16:rowId xmlns:a16="http://schemas.microsoft.com/office/drawing/2014/main" val="10002"/>
                  </a:ext>
                </a:extLst>
              </a:tr>
              <a:tr h="901766">
                <a:tc>
                  <a:txBody>
                    <a:bodyPr/>
                    <a:lstStyle/>
                    <a:p>
                      <a:r>
                        <a:rPr lang="en-US" sz="2000" kern="1200" dirty="0">
                          <a:solidFill>
                            <a:schemeClr val="dk1"/>
                          </a:solidFill>
                          <a:latin typeface="+mn-lt"/>
                          <a:ea typeface="+mn-ea"/>
                          <a:cs typeface="+mn-cs"/>
                        </a:rPr>
                        <a:t>radio</a:t>
                      </a:r>
                      <a:endParaRPr lang="zh-CN" altLang="en-US" sz="2000" dirty="0"/>
                    </a:p>
                  </a:txBody>
                  <a:tcPr/>
                </a:tc>
                <a:tc>
                  <a:txBody>
                    <a:bodyPr/>
                    <a:lstStyle/>
                    <a:p>
                      <a:r>
                        <a:rPr lang="zh-CN" altLang="en-US" sz="2000" kern="1200" dirty="0">
                          <a:solidFill>
                            <a:schemeClr val="dk1"/>
                          </a:solidFill>
                          <a:latin typeface="+mn-lt"/>
                          <a:ea typeface="+mn-ea"/>
                          <a:cs typeface="+mn-cs"/>
                        </a:rPr>
                        <a:t>单选按钮</a:t>
                      </a:r>
                      <a:endParaRPr lang="zh-CN" altLang="en-US" sz="2000" dirty="0"/>
                    </a:p>
                  </a:txBody>
                  <a:tcPr/>
                </a:tc>
                <a:tc>
                  <a:txBody>
                    <a:bodyPr/>
                    <a:lstStyle/>
                    <a:p>
                      <a:r>
                        <a:rPr lang="en-US" sz="2000" kern="1200" dirty="0">
                          <a:solidFill>
                            <a:schemeClr val="dk1"/>
                          </a:solidFill>
                          <a:latin typeface="+mn-lt"/>
                          <a:ea typeface="+mn-ea"/>
                          <a:cs typeface="+mn-cs"/>
                        </a:rPr>
                        <a:t>image</a:t>
                      </a:r>
                      <a:endParaRPr lang="zh-CN" altLang="en-US" sz="2000" dirty="0"/>
                    </a:p>
                  </a:txBody>
                  <a:tcPr/>
                </a:tc>
                <a:tc>
                  <a:txBody>
                    <a:bodyPr/>
                    <a:lstStyle/>
                    <a:p>
                      <a:r>
                        <a:rPr lang="zh-CN" altLang="en-US" sz="2000" kern="1200" dirty="0">
                          <a:solidFill>
                            <a:schemeClr val="dk1"/>
                          </a:solidFill>
                          <a:latin typeface="+mn-lt"/>
                          <a:ea typeface="+mn-ea"/>
                          <a:cs typeface="+mn-cs"/>
                        </a:rPr>
                        <a:t>图像域，也称为图像提交按钮</a:t>
                      </a:r>
                      <a:endParaRPr lang="zh-CN" altLang="en-US" sz="2000" dirty="0"/>
                    </a:p>
                  </a:txBody>
                  <a:tcPr/>
                </a:tc>
                <a:extLst>
                  <a:ext uri="{0D108BD9-81ED-4DB2-BD59-A6C34878D82A}">
                    <a16:rowId xmlns:a16="http://schemas.microsoft.com/office/drawing/2014/main" val="10003"/>
                  </a:ext>
                </a:extLst>
              </a:tr>
              <a:tr h="1347650">
                <a:tc>
                  <a:txBody>
                    <a:bodyPr/>
                    <a:lstStyle/>
                    <a:p>
                      <a:r>
                        <a:rPr lang="en-US" sz="2000" kern="1200" dirty="0">
                          <a:solidFill>
                            <a:schemeClr val="dk1"/>
                          </a:solidFill>
                          <a:latin typeface="+mn-lt"/>
                          <a:ea typeface="+mn-ea"/>
                          <a:cs typeface="+mn-cs"/>
                        </a:rPr>
                        <a:t>password</a:t>
                      </a:r>
                      <a:endParaRPr lang="zh-CN" altLang="en-US" sz="2000" dirty="0"/>
                    </a:p>
                  </a:txBody>
                  <a:tcPr/>
                </a:tc>
                <a:tc>
                  <a:txBody>
                    <a:bodyPr/>
                    <a:lstStyle/>
                    <a:p>
                      <a:r>
                        <a:rPr lang="zh-CN" altLang="en-US" sz="2000" kern="1200" dirty="0">
                          <a:solidFill>
                            <a:schemeClr val="dk1"/>
                          </a:solidFill>
                          <a:latin typeface="+mn-lt"/>
                          <a:ea typeface="+mn-ea"/>
                          <a:cs typeface="+mn-cs"/>
                        </a:rPr>
                        <a:t>密码框，用户在页面中输入时不显示具体内容，都以</a:t>
                      </a:r>
                      <a:r>
                        <a:rPr lang="en-US" sz="2000" kern="1200" dirty="0">
                          <a:solidFill>
                            <a:schemeClr val="dk1"/>
                          </a:solidFill>
                          <a:latin typeface="+mn-lt"/>
                          <a:ea typeface="+mn-ea"/>
                          <a:cs typeface="+mn-cs"/>
                        </a:rPr>
                        <a:t>”*”</a:t>
                      </a:r>
                      <a:r>
                        <a:rPr lang="zh-CN" altLang="en-US" sz="2000" kern="1200" dirty="0">
                          <a:solidFill>
                            <a:schemeClr val="dk1"/>
                          </a:solidFill>
                          <a:latin typeface="+mn-lt"/>
                          <a:ea typeface="+mn-ea"/>
                          <a:cs typeface="+mn-cs"/>
                        </a:rPr>
                        <a:t>代替</a:t>
                      </a:r>
                      <a:endParaRPr lang="zh-CN" altLang="en-US" sz="2000" dirty="0"/>
                    </a:p>
                  </a:txBody>
                  <a:tcPr/>
                </a:tc>
                <a:tc>
                  <a:txBody>
                    <a:bodyPr/>
                    <a:lstStyle/>
                    <a:p>
                      <a:r>
                        <a:rPr lang="en-US" sz="2000" kern="1200" dirty="0">
                          <a:solidFill>
                            <a:schemeClr val="dk1"/>
                          </a:solidFill>
                          <a:latin typeface="+mn-lt"/>
                          <a:ea typeface="+mn-ea"/>
                          <a:cs typeface="+mn-cs"/>
                        </a:rPr>
                        <a:t>hidden</a:t>
                      </a:r>
                      <a:endParaRPr lang="zh-CN" altLang="en-US" sz="2000" dirty="0"/>
                    </a:p>
                  </a:txBody>
                  <a:tcPr/>
                </a:tc>
                <a:tc>
                  <a:txBody>
                    <a:bodyPr/>
                    <a:lstStyle/>
                    <a:p>
                      <a:r>
                        <a:rPr lang="zh-CN" altLang="en-US" sz="2000" kern="1200" dirty="0">
                          <a:solidFill>
                            <a:schemeClr val="dk1"/>
                          </a:solidFill>
                          <a:latin typeface="+mn-lt"/>
                          <a:ea typeface="+mn-ea"/>
                          <a:cs typeface="+mn-cs"/>
                        </a:rPr>
                        <a:t>隐藏域，其并不显示在页面上，只将内容传递到服务器中</a:t>
                      </a:r>
                      <a:endParaRPr lang="zh-CN" altLang="en-US" sz="2000" dirty="0"/>
                    </a:p>
                  </a:txBody>
                  <a:tcPr/>
                </a:tc>
                <a:extLst>
                  <a:ext uri="{0D108BD9-81ED-4DB2-BD59-A6C34878D82A}">
                    <a16:rowId xmlns:a16="http://schemas.microsoft.com/office/drawing/2014/main" val="10004"/>
                  </a:ext>
                </a:extLst>
              </a:tr>
              <a:tr h="522452">
                <a:tc>
                  <a:txBody>
                    <a:bodyPr/>
                    <a:lstStyle/>
                    <a:p>
                      <a:r>
                        <a:rPr lang="en-US" sz="2000" kern="1200" dirty="0">
                          <a:solidFill>
                            <a:schemeClr val="dk1"/>
                          </a:solidFill>
                          <a:latin typeface="+mn-lt"/>
                          <a:ea typeface="+mn-ea"/>
                          <a:cs typeface="+mn-cs"/>
                        </a:rPr>
                        <a:t>button</a:t>
                      </a:r>
                      <a:endParaRPr lang="zh-CN" alt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kern="1200" dirty="0">
                          <a:solidFill>
                            <a:schemeClr val="dk1"/>
                          </a:solidFill>
                          <a:latin typeface="+mn-lt"/>
                          <a:ea typeface="+mn-ea"/>
                          <a:cs typeface="+mn-cs"/>
                        </a:rPr>
                        <a:t>普通按钮</a:t>
                      </a:r>
                      <a:endParaRPr lang="zh-CN" altLang="en-US" sz="2000" dirty="0"/>
                    </a:p>
                  </a:txBody>
                  <a:tcPr/>
                </a:tc>
                <a:tc>
                  <a:txBody>
                    <a:bodyPr/>
                    <a:lstStyle/>
                    <a:p>
                      <a:r>
                        <a:rPr lang="en-US" sz="2000" kern="1200" dirty="0">
                          <a:solidFill>
                            <a:schemeClr val="dk1"/>
                          </a:solidFill>
                          <a:latin typeface="+mn-lt"/>
                          <a:ea typeface="+mn-ea"/>
                          <a:cs typeface="+mn-cs"/>
                        </a:rPr>
                        <a:t>file</a:t>
                      </a:r>
                      <a:endParaRPr lang="zh-CN" altLang="en-US" sz="2000" dirty="0"/>
                    </a:p>
                  </a:txBody>
                  <a:tcPr/>
                </a:tc>
                <a:tc>
                  <a:txBody>
                    <a:bodyPr/>
                    <a:lstStyle/>
                    <a:p>
                      <a:r>
                        <a:rPr lang="zh-CN" altLang="en-US" sz="2000" kern="1200" dirty="0">
                          <a:solidFill>
                            <a:schemeClr val="dk1"/>
                          </a:solidFill>
                          <a:latin typeface="+mn-lt"/>
                          <a:ea typeface="+mn-ea"/>
                          <a:cs typeface="+mn-cs"/>
                        </a:rPr>
                        <a:t>文件域</a:t>
                      </a:r>
                      <a:endParaRPr lang="zh-CN" altLang="en-US" sz="2000" dirty="0"/>
                    </a:p>
                  </a:txBody>
                  <a:tcPr/>
                </a:tc>
                <a:extLst>
                  <a:ext uri="{0D108BD9-81ED-4DB2-BD59-A6C34878D82A}">
                    <a16:rowId xmlns:a16="http://schemas.microsoft.com/office/drawing/2014/main" val="10005"/>
                  </a:ext>
                </a:extLst>
              </a:tr>
            </a:tbl>
          </a:graphicData>
        </a:graphic>
      </p:graphicFrame>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666140" cy="984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2.3.3</a:t>
            </a:r>
            <a:r>
              <a:rPr lang="zh-CN" altLang="en-US" dirty="0">
                <a:solidFill>
                  <a:srgbClr val="333333"/>
                </a:solidFill>
                <a:latin typeface="微软雅黑" panose="020B0503020204020204" pitchFamily="34" charset="-122"/>
                <a:ea typeface="微软雅黑" panose="020B0503020204020204" pitchFamily="34" charset="-122"/>
              </a:rPr>
              <a:t> </a:t>
            </a:r>
            <a:r>
              <a:rPr lang="zh-CN" altLang="zh-CN" b="1" dirty="0"/>
              <a:t>input标签</a:t>
            </a:r>
          </a:p>
          <a:p>
            <a:pPr eaLnBrk="1" hangingPunct="1">
              <a:lnSpc>
                <a:spcPct val="100000"/>
              </a:lnSpc>
              <a:spcBef>
                <a:spcPct val="0"/>
              </a:spcBef>
              <a:buNone/>
            </a:pP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627620" y="2085543"/>
            <a:ext cx="10197235"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800" dirty="0">
                <a:latin typeface="华文楷体" pitchFamily="2" charset="-122"/>
                <a:ea typeface="华文楷体" pitchFamily="2" charset="-122"/>
              </a:rPr>
              <a:t>(1)</a:t>
            </a:r>
            <a:r>
              <a:rPr lang="zh-CN" altLang="en-US" sz="2800" dirty="0">
                <a:latin typeface="华文楷体" pitchFamily="2" charset="-122"/>
                <a:ea typeface="华文楷体" pitchFamily="2" charset="-122"/>
              </a:rPr>
              <a:t>文本框和密码框</a:t>
            </a:r>
          </a:p>
          <a:p>
            <a:r>
              <a:rPr lang="zh-CN" altLang="en-US" sz="2800" dirty="0">
                <a:latin typeface="华文楷体" pitchFamily="2" charset="-122"/>
                <a:ea typeface="华文楷体" pitchFamily="2" charset="-122"/>
              </a:rPr>
              <a:t>当用户要在表单中键入字母、数字等内容时，就会用到文本框。</a:t>
            </a:r>
            <a:endParaRPr lang="en-US" altLang="zh-CN"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a:p>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语法</a:t>
            </a:r>
            <a:r>
              <a:rPr lang="en-US" altLang="zh-CN" sz="2800" dirty="0">
                <a:latin typeface="华文楷体" pitchFamily="2" charset="-122"/>
                <a:ea typeface="华文楷体" pitchFamily="2" charset="-122"/>
              </a:rPr>
              <a:t>】</a:t>
            </a:r>
          </a:p>
          <a:p>
            <a:r>
              <a:rPr lang="en-US" sz="2800" dirty="0">
                <a:latin typeface="华文楷体" pitchFamily="2" charset="-122"/>
                <a:ea typeface="华文楷体" pitchFamily="2" charset="-122"/>
              </a:rPr>
              <a:t>&lt;Input Type=“text”</a:t>
            </a:r>
            <a:r>
              <a:rPr lang="zh-CN" altLang="en-US" sz="2800" dirty="0">
                <a:latin typeface="华文楷体" pitchFamily="2" charset="-122"/>
                <a:ea typeface="华文楷体" pitchFamily="2" charset="-122"/>
              </a:rPr>
              <a:t>属性</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值</a:t>
            </a:r>
            <a:r>
              <a:rPr lang="en-US" sz="2800" dirty="0">
                <a:latin typeface="华文楷体" pitchFamily="2" charset="-122"/>
                <a:ea typeface="华文楷体" pitchFamily="2" charset="-122"/>
              </a:rPr>
              <a:t>”</a:t>
            </a:r>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事件</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代码</a:t>
            </a:r>
            <a:r>
              <a:rPr lang="en-US" sz="2800" dirty="0">
                <a:latin typeface="华文楷体" pitchFamily="2" charset="-122"/>
                <a:ea typeface="华文楷体" pitchFamily="2" charset="-122"/>
              </a:rPr>
              <a:t>”</a:t>
            </a:r>
            <a:r>
              <a:rPr lang="en-US" altLang="zh-CN" sz="2800" dirty="0">
                <a:latin typeface="华文楷体" pitchFamily="2" charset="-122"/>
                <a:ea typeface="华文楷体" pitchFamily="2" charset="-122"/>
              </a:rPr>
              <a:t>…</a:t>
            </a:r>
            <a:r>
              <a:rPr lang="en-US" sz="2800" dirty="0">
                <a:latin typeface="华文楷体" pitchFamily="2" charset="-122"/>
                <a:ea typeface="华文楷体" pitchFamily="2" charset="-122"/>
              </a:rPr>
              <a:t>&gt;</a:t>
            </a:r>
            <a:endParaRPr lang="zh-CN" altLang="en-US" sz="2800" dirty="0">
              <a:latin typeface="华文楷体" pitchFamily="2" charset="-122"/>
              <a:ea typeface="华文楷体" pitchFamily="2" charset="-122"/>
            </a:endParaRPr>
          </a:p>
          <a:p>
            <a:endParaRPr lang="zh-CN" altLang="en-US" sz="2800" dirty="0"/>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666140" cy="984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2.3.3</a:t>
            </a:r>
            <a:r>
              <a:rPr lang="zh-CN" altLang="en-US" dirty="0">
                <a:solidFill>
                  <a:srgbClr val="333333"/>
                </a:solidFill>
                <a:latin typeface="微软雅黑" panose="020B0503020204020204" pitchFamily="34" charset="-122"/>
                <a:ea typeface="微软雅黑" panose="020B0503020204020204" pitchFamily="34" charset="-122"/>
              </a:rPr>
              <a:t> </a:t>
            </a:r>
            <a:r>
              <a:rPr lang="zh-CN" altLang="zh-CN" b="1" dirty="0"/>
              <a:t>input标签</a:t>
            </a:r>
          </a:p>
          <a:p>
            <a:pPr eaLnBrk="1" hangingPunct="1">
              <a:lnSpc>
                <a:spcPct val="100000"/>
              </a:lnSpc>
              <a:spcBef>
                <a:spcPct val="0"/>
              </a:spcBef>
              <a:buNone/>
            </a:pP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9" name="TextBox 8"/>
          <p:cNvSpPr txBox="1"/>
          <p:nvPr/>
        </p:nvSpPr>
        <p:spPr>
          <a:xfrm>
            <a:off x="1825172" y="2017321"/>
            <a:ext cx="9503228" cy="3046988"/>
          </a:xfrm>
          <a:prstGeom prst="rect">
            <a:avLst/>
          </a:prstGeom>
          <a:noFill/>
        </p:spPr>
        <p:txBody>
          <a:bodyPr wrap="square" rtlCol="0">
            <a:spAutoFit/>
          </a:bodyPr>
          <a:lstStyle/>
          <a:p>
            <a:r>
              <a:rPr lang="en-US" sz="2400" dirty="0"/>
              <a:t>(</a:t>
            </a:r>
            <a:r>
              <a:rPr lang="en-US" sz="2400" dirty="0">
                <a:latin typeface="华文楷体" pitchFamily="2" charset="-122"/>
                <a:ea typeface="华文楷体" pitchFamily="2" charset="-122"/>
              </a:rPr>
              <a:t>2)</a:t>
            </a:r>
            <a:r>
              <a:rPr lang="zh-CN" altLang="en-US" sz="2400" dirty="0">
                <a:latin typeface="华文楷体" pitchFamily="2" charset="-122"/>
                <a:ea typeface="华文楷体" pitchFamily="2" charset="-122"/>
              </a:rPr>
              <a:t>普通按钮、提交按钮、复位按钮</a:t>
            </a:r>
            <a:endParaRPr lang="en-US" altLang="zh-CN" sz="2400" dirty="0">
              <a:latin typeface="华文楷体" pitchFamily="2" charset="-122"/>
              <a:ea typeface="华文楷体" pitchFamily="2" charset="-122"/>
            </a:endParaRPr>
          </a:p>
          <a:p>
            <a:endParaRPr lang="zh-CN" altLang="en-US"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使用</a:t>
            </a:r>
            <a:r>
              <a:rPr lang="en-US" sz="2400" dirty="0">
                <a:latin typeface="华文楷体" pitchFamily="2" charset="-122"/>
                <a:ea typeface="华文楷体" pitchFamily="2" charset="-122"/>
              </a:rPr>
              <a:t>Input</a:t>
            </a:r>
            <a:r>
              <a:rPr lang="zh-CN" altLang="en-US" sz="2400" dirty="0">
                <a:latin typeface="华文楷体" pitchFamily="2" charset="-122"/>
                <a:ea typeface="华文楷体" pitchFamily="2" charset="-122"/>
              </a:rPr>
              <a:t>标记可以在表单中添加</a:t>
            </a:r>
            <a:r>
              <a:rPr lang="en-US" sz="2400" dirty="0">
                <a:latin typeface="华文楷体" pitchFamily="2" charset="-122"/>
                <a:ea typeface="华文楷体" pitchFamily="2" charset="-122"/>
              </a:rPr>
              <a:t>3</a:t>
            </a:r>
            <a:r>
              <a:rPr lang="zh-CN" altLang="en-US" sz="2400" dirty="0">
                <a:latin typeface="华文楷体" pitchFamily="2" charset="-122"/>
                <a:ea typeface="华文楷体" pitchFamily="2" charset="-122"/>
              </a:rPr>
              <a:t>种类型的按钮：</a:t>
            </a:r>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提交按钮、重置按钮和自定义按钮。</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创建按钮的方法如下：</a:t>
            </a:r>
            <a:r>
              <a:rPr lang="en-US" sz="2400" dirty="0">
                <a:latin typeface="华文楷体" pitchFamily="2" charset="-122"/>
                <a:ea typeface="华文楷体" pitchFamily="2" charset="-122"/>
              </a:rPr>
              <a:t>&lt;Input Type=“</a:t>
            </a:r>
            <a:r>
              <a:rPr lang="en-US" sz="2400" dirty="0" err="1">
                <a:latin typeface="华文楷体" pitchFamily="2" charset="-122"/>
                <a:ea typeface="华文楷体" pitchFamily="2" charset="-122"/>
              </a:rPr>
              <a:t>submit|reset|button</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属性</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值</a:t>
            </a:r>
            <a:r>
              <a:rPr lang="en-US" sz="2400" dirty="0">
                <a:latin typeface="华文楷体" pitchFamily="2" charset="-122"/>
                <a:ea typeface="华文楷体" pitchFamily="2" charset="-122"/>
              </a:rPr>
              <a:t>”</a:t>
            </a:r>
            <a:r>
              <a:rPr lang="en-US" altLang="zh-CN" sz="2400" dirty="0">
                <a:latin typeface="华文楷体" pitchFamily="2" charset="-122"/>
                <a:ea typeface="华文楷体" pitchFamily="2" charset="-122"/>
              </a:rPr>
              <a:t>…</a:t>
            </a:r>
            <a:r>
              <a:rPr lang="en-US" sz="2400" dirty="0" err="1">
                <a:latin typeface="华文楷体" pitchFamily="2" charset="-122"/>
                <a:ea typeface="华文楷体" pitchFamily="2" charset="-122"/>
              </a:rPr>
              <a:t>OnClick</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代码</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endParaRPr lang="zh-CN" altLang="en-US" sz="2400" dirty="0"/>
          </a:p>
        </p:txBody>
      </p:sp>
      <p:grpSp>
        <p:nvGrpSpPr>
          <p:cNvPr id="13" name="组合 12"/>
          <p:cNvGrpSpPr>
            <a:grpSpLocks/>
          </p:cNvGrpSpPr>
          <p:nvPr/>
        </p:nvGrpSpPr>
        <p:grpSpPr bwMode="auto">
          <a:xfrm>
            <a:off x="887413" y="2088532"/>
            <a:ext cx="722312" cy="725488"/>
            <a:chOff x="982638" y="4581128"/>
            <a:chExt cx="722019" cy="726424"/>
          </a:xfrm>
        </p:grpSpPr>
        <p:sp>
          <p:nvSpPr>
            <p:cNvPr id="14"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1059081815"/>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1140"/>
                            </p:stCondLst>
                            <p:childTnLst>
                              <p:par>
                                <p:cTn id="19" presetID="2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66614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2.3.3</a:t>
            </a:r>
            <a:r>
              <a:rPr lang="zh-CN" altLang="en-US" dirty="0">
                <a:solidFill>
                  <a:srgbClr val="333333"/>
                </a:solidFill>
                <a:latin typeface="微软雅黑" panose="020B0503020204020204" pitchFamily="34" charset="-122"/>
                <a:ea typeface="微软雅黑" panose="020B0503020204020204" pitchFamily="34" charset="-122"/>
              </a:rPr>
              <a:t> </a:t>
            </a:r>
            <a:r>
              <a:rPr lang="zh-CN" altLang="zh-CN" b="1" dirty="0"/>
              <a:t>input标签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466263"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800" dirty="0">
                <a:latin typeface="华文楷体" pitchFamily="2" charset="-122"/>
                <a:ea typeface="华文楷体" pitchFamily="2" charset="-122"/>
              </a:rPr>
              <a:t>(3)</a:t>
            </a:r>
            <a:r>
              <a:rPr lang="zh-CN" altLang="en-US" sz="2800" dirty="0">
                <a:latin typeface="华文楷体" pitchFamily="2" charset="-122"/>
                <a:ea typeface="华文楷体" pitchFamily="2" charset="-122"/>
              </a:rPr>
              <a:t>单选按钮</a:t>
            </a:r>
          </a:p>
          <a:p>
            <a:r>
              <a:rPr lang="zh-CN" altLang="en-US" sz="2800" dirty="0">
                <a:latin typeface="华文楷体" pitchFamily="2" charset="-122"/>
                <a:ea typeface="华文楷体" pitchFamily="2" charset="-122"/>
              </a:rPr>
              <a:t>在表单中添加选项按钮可以让站点访问者从一组选项中选择其中之一，一次只能选择一个。</a:t>
            </a:r>
            <a:endParaRPr lang="en-US" altLang="zh-CN"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a:p>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语法</a:t>
            </a:r>
            <a:r>
              <a:rPr lang="en-US" altLang="zh-CN" sz="2800" dirty="0">
                <a:latin typeface="华文楷体" pitchFamily="2" charset="-122"/>
                <a:ea typeface="华文楷体" pitchFamily="2" charset="-122"/>
              </a:rPr>
              <a:t>】</a:t>
            </a:r>
          </a:p>
          <a:p>
            <a:r>
              <a:rPr lang="en-US" sz="2800" dirty="0">
                <a:latin typeface="华文楷体" pitchFamily="2" charset="-122"/>
                <a:ea typeface="华文楷体" pitchFamily="2" charset="-122"/>
              </a:rPr>
              <a:t>&lt;Input Type=“radio”</a:t>
            </a:r>
            <a:r>
              <a:rPr lang="zh-CN" altLang="en-US" sz="2800" dirty="0">
                <a:latin typeface="华文楷体" pitchFamily="2" charset="-122"/>
                <a:ea typeface="华文楷体" pitchFamily="2" charset="-122"/>
              </a:rPr>
              <a:t>属性</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值</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事件</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代码</a:t>
            </a:r>
            <a:r>
              <a:rPr lang="en-US" sz="2800" dirty="0">
                <a:latin typeface="华文楷体" pitchFamily="2" charset="-122"/>
                <a:ea typeface="华文楷体" pitchFamily="2" charset="-122"/>
              </a:rPr>
              <a:t>”...&gt;</a:t>
            </a:r>
            <a:r>
              <a:rPr lang="zh-CN" altLang="en-US" sz="2800" dirty="0">
                <a:latin typeface="华文楷体" pitchFamily="2" charset="-122"/>
                <a:ea typeface="华文楷体" pitchFamily="2" charset="-122"/>
              </a:rPr>
              <a:t>选项文本</a:t>
            </a:r>
          </a:p>
          <a:p>
            <a:endParaRPr lang="zh-CN" altLang="en-US" sz="2800" dirty="0"/>
          </a:p>
          <a:p>
            <a:endParaRPr lang="zh-CN" altLang="en-US" sz="28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666140" cy="984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2.3.3</a:t>
            </a:r>
            <a:r>
              <a:rPr lang="zh-CN" altLang="en-US" dirty="0">
                <a:solidFill>
                  <a:srgbClr val="333333"/>
                </a:solidFill>
                <a:latin typeface="微软雅黑" panose="020B0503020204020204" pitchFamily="34" charset="-122"/>
                <a:ea typeface="微软雅黑" panose="020B0503020204020204" pitchFamily="34" charset="-122"/>
              </a:rPr>
              <a:t> </a:t>
            </a:r>
            <a:r>
              <a:rPr lang="zh-CN" altLang="zh-CN" b="1" dirty="0"/>
              <a:t>input标签</a:t>
            </a:r>
          </a:p>
          <a:p>
            <a:pPr eaLnBrk="1" hangingPunct="1">
              <a:lnSpc>
                <a:spcPct val="100000"/>
              </a:lnSpc>
              <a:spcBef>
                <a:spcPct val="0"/>
              </a:spcBef>
              <a:buNone/>
            </a:pP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9" name="TextBox 8"/>
          <p:cNvSpPr txBox="1"/>
          <p:nvPr/>
        </p:nvSpPr>
        <p:spPr>
          <a:xfrm>
            <a:off x="1776187" y="1535116"/>
            <a:ext cx="9503228" cy="3108543"/>
          </a:xfrm>
          <a:prstGeom prst="rect">
            <a:avLst/>
          </a:prstGeom>
          <a:noFill/>
        </p:spPr>
        <p:txBody>
          <a:bodyPr wrap="square" rtlCol="0">
            <a:spAutoFit/>
          </a:bodyPr>
          <a:lstStyle/>
          <a:p>
            <a:r>
              <a:rPr lang="en-US" sz="2800" dirty="0">
                <a:latin typeface="华文楷体" pitchFamily="2" charset="-122"/>
                <a:ea typeface="华文楷体" pitchFamily="2" charset="-122"/>
              </a:rPr>
              <a:t>(4)</a:t>
            </a:r>
            <a:r>
              <a:rPr lang="zh-CN" altLang="en-US" sz="2800" dirty="0">
                <a:latin typeface="华文楷体" pitchFamily="2" charset="-122"/>
                <a:ea typeface="华文楷体" pitchFamily="2" charset="-122"/>
              </a:rPr>
              <a:t>复选框</a:t>
            </a:r>
          </a:p>
          <a:p>
            <a:r>
              <a:rPr lang="zh-CN" altLang="en-US" sz="2800" dirty="0">
                <a:latin typeface="华文楷体" pitchFamily="2" charset="-122"/>
                <a:ea typeface="华文楷体" pitchFamily="2" charset="-122"/>
              </a:rPr>
              <a:t>当用户需要从若干给定的选择中选取一个或若干选项时，就会用到复选框。</a:t>
            </a:r>
            <a:endParaRPr lang="en-US" altLang="zh-CN" sz="2800" dirty="0">
              <a:latin typeface="华文楷体" pitchFamily="2" charset="-122"/>
              <a:ea typeface="华文楷体" pitchFamily="2" charset="-122"/>
            </a:endParaRPr>
          </a:p>
          <a:p>
            <a:endParaRPr lang="zh-CN" altLang="en-US" sz="2800" dirty="0">
              <a:latin typeface="华文楷体" pitchFamily="2" charset="-122"/>
              <a:ea typeface="华文楷体" pitchFamily="2" charset="-122"/>
            </a:endParaRPr>
          </a:p>
          <a:p>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语法</a:t>
            </a:r>
            <a:r>
              <a:rPr lang="en-US" altLang="zh-CN" sz="2800" dirty="0">
                <a:latin typeface="华文楷体" pitchFamily="2" charset="-122"/>
                <a:ea typeface="华文楷体" pitchFamily="2" charset="-122"/>
              </a:rPr>
              <a:t>】</a:t>
            </a:r>
          </a:p>
          <a:p>
            <a:r>
              <a:rPr lang="en-US" sz="2800" dirty="0">
                <a:latin typeface="华文楷体" pitchFamily="2" charset="-122"/>
                <a:ea typeface="华文楷体" pitchFamily="2" charset="-122"/>
              </a:rPr>
              <a:t>&lt;Input Type=“checkbox”</a:t>
            </a:r>
            <a:r>
              <a:rPr lang="zh-CN" altLang="en-US" sz="2800" dirty="0">
                <a:latin typeface="华文楷体" pitchFamily="2" charset="-122"/>
                <a:ea typeface="华文楷体" pitchFamily="2" charset="-122"/>
              </a:rPr>
              <a:t>属性</a:t>
            </a:r>
            <a:r>
              <a:rPr lang="en-US" sz="2800" dirty="0">
                <a:latin typeface="华文楷体" pitchFamily="2" charset="-122"/>
                <a:ea typeface="华文楷体" pitchFamily="2" charset="-122"/>
              </a:rPr>
              <a:t> = “</a:t>
            </a:r>
            <a:r>
              <a:rPr lang="zh-CN" altLang="en-US" sz="2800" dirty="0">
                <a:latin typeface="华文楷体" pitchFamily="2" charset="-122"/>
                <a:ea typeface="华文楷体" pitchFamily="2" charset="-122"/>
              </a:rPr>
              <a:t>值</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事件</a:t>
            </a:r>
            <a:r>
              <a:rPr lang="en-US"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代码</a:t>
            </a:r>
            <a:r>
              <a:rPr lang="en-US" sz="2800" dirty="0">
                <a:latin typeface="华文楷体" pitchFamily="2" charset="-122"/>
                <a:ea typeface="华文楷体" pitchFamily="2" charset="-122"/>
              </a:rPr>
              <a:t>”...&gt;</a:t>
            </a:r>
            <a:r>
              <a:rPr lang="zh-CN" altLang="en-US" sz="2800" dirty="0">
                <a:latin typeface="华文楷体" pitchFamily="2" charset="-122"/>
                <a:ea typeface="华文楷体" pitchFamily="2" charset="-122"/>
              </a:rPr>
              <a:t>选项文本</a:t>
            </a:r>
          </a:p>
        </p:txBody>
      </p:sp>
      <p:grpSp>
        <p:nvGrpSpPr>
          <p:cNvPr id="13" name="组合 12"/>
          <p:cNvGrpSpPr>
            <a:grpSpLocks/>
          </p:cNvGrpSpPr>
          <p:nvPr/>
        </p:nvGrpSpPr>
        <p:grpSpPr bwMode="auto">
          <a:xfrm>
            <a:off x="887413" y="1655082"/>
            <a:ext cx="722312" cy="725488"/>
            <a:chOff x="982638" y="4581128"/>
            <a:chExt cx="722019" cy="726424"/>
          </a:xfrm>
        </p:grpSpPr>
        <p:sp>
          <p:nvSpPr>
            <p:cNvPr id="14"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385820316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1140"/>
                            </p:stCondLst>
                            <p:childTnLst>
                              <p:par>
                                <p:cTn id="19" presetID="2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66614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2.3.3</a:t>
            </a:r>
            <a:r>
              <a:rPr lang="zh-CN" altLang="en-US" dirty="0">
                <a:solidFill>
                  <a:srgbClr val="333333"/>
                </a:solidFill>
                <a:latin typeface="微软雅黑" panose="020B0503020204020204" pitchFamily="34" charset="-122"/>
                <a:ea typeface="微软雅黑" panose="020B0503020204020204" pitchFamily="34" charset="-122"/>
              </a:rPr>
              <a:t> </a:t>
            </a:r>
            <a:r>
              <a:rPr lang="zh-CN" altLang="zh-CN" b="1" dirty="0"/>
              <a:t>input标签</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988425" cy="539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400" dirty="0">
                <a:latin typeface="华文楷体" pitchFamily="2" charset="-122"/>
                <a:ea typeface="华文楷体" pitchFamily="2" charset="-122"/>
              </a:rPr>
              <a:t>(</a:t>
            </a:r>
            <a:r>
              <a:rPr lang="en-US" altLang="zh-CN" sz="2400" dirty="0">
                <a:latin typeface="华文楷体" pitchFamily="2" charset="-122"/>
                <a:ea typeface="华文楷体" pitchFamily="2" charset="-122"/>
              </a:rPr>
              <a:t>5</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文件域</a:t>
            </a:r>
          </a:p>
          <a:p>
            <a:r>
              <a:rPr lang="zh-CN" altLang="en-US" sz="2400" dirty="0">
                <a:latin typeface="华文楷体" pitchFamily="2" charset="-122"/>
                <a:ea typeface="华文楷体" pitchFamily="2" charset="-122"/>
              </a:rPr>
              <a:t>文件域由一个文本框和一个</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浏览</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按钮组成，用户既可以在文本框中输入文件的路径和文件名，也可以通过单击</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浏览</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按钮从磁盘上查找和选择所需文件。</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文件域一般用于选择文件上载到服务器。</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语法</a:t>
            </a:r>
            <a:r>
              <a:rPr lang="en-US" altLang="zh-CN" sz="2400" dirty="0">
                <a:latin typeface="华文楷体" pitchFamily="2" charset="-122"/>
                <a:ea typeface="华文楷体" pitchFamily="2" charset="-122"/>
              </a:rPr>
              <a:t>】</a:t>
            </a:r>
          </a:p>
          <a:p>
            <a:r>
              <a:rPr lang="en-US" sz="2400" dirty="0">
                <a:latin typeface="华文楷体" pitchFamily="2" charset="-122"/>
                <a:ea typeface="华文楷体" pitchFamily="2" charset="-122"/>
              </a:rPr>
              <a:t>&lt;Input Type=“file”</a:t>
            </a:r>
            <a:r>
              <a:rPr lang="zh-CN" altLang="en-US" sz="2400" dirty="0">
                <a:latin typeface="华文楷体" pitchFamily="2" charset="-122"/>
                <a:ea typeface="华文楷体" pitchFamily="2" charset="-122"/>
              </a:rPr>
              <a:t>属性</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值</a:t>
            </a:r>
            <a:r>
              <a:rPr lang="en-US" sz="2400" dirty="0">
                <a:latin typeface="华文楷体" pitchFamily="2" charset="-122"/>
                <a:ea typeface="华文楷体" pitchFamily="2" charset="-122"/>
              </a:rPr>
              <a:t>”...&gt;</a:t>
            </a:r>
          </a:p>
          <a:p>
            <a:endParaRPr lang="en-US" altLang="zh-CN" sz="24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113321495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4627254"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2.3.4 </a:t>
            </a:r>
            <a:r>
              <a:rPr lang="en-US" altLang="zh-CN" b="1" dirty="0" err="1"/>
              <a:t>Textarea</a:t>
            </a:r>
            <a:r>
              <a:rPr lang="zh-CN" altLang="zh-CN" b="1" dirty="0"/>
              <a:t>文本区域标签</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8988425" cy="1675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400" dirty="0">
                <a:latin typeface="华文楷体" pitchFamily="2" charset="-122"/>
                <a:ea typeface="华文楷体" pitchFamily="2" charset="-122"/>
              </a:rPr>
              <a:t>在表单中添加文本区域可以接受站点访问者输入多于一行的文本。</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Textarea</a:t>
            </a:r>
            <a:r>
              <a:rPr lang="en-US" sz="2400" dirty="0">
                <a:latin typeface="华文楷体" pitchFamily="2" charset="-122"/>
                <a:ea typeface="华文楷体" pitchFamily="2" charset="-122"/>
              </a:rPr>
              <a:t> </a:t>
            </a:r>
            <a:r>
              <a:rPr lang="zh-CN" altLang="en-US" sz="2400" dirty="0">
                <a:latin typeface="华文楷体" pitchFamily="2" charset="-122"/>
                <a:ea typeface="华文楷体" pitchFamily="2" charset="-122"/>
              </a:rPr>
              <a:t>属性</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值</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事件</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代码</a:t>
            </a:r>
            <a:r>
              <a:rPr lang="en-US" sz="2400" dirty="0">
                <a:latin typeface="华文楷体" pitchFamily="2" charset="-122"/>
                <a:ea typeface="华文楷体" pitchFamily="2" charset="-122"/>
              </a:rPr>
              <a:t>”...&gt;</a:t>
            </a:r>
            <a:r>
              <a:rPr lang="zh-CN" altLang="en-US" sz="2400" dirty="0">
                <a:latin typeface="华文楷体" pitchFamily="2" charset="-122"/>
                <a:ea typeface="华文楷体" pitchFamily="2" charset="-122"/>
              </a:rPr>
              <a:t>初始值</a:t>
            </a:r>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Textarea</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 name="矩形 6"/>
          <p:cNvSpPr/>
          <p:nvPr/>
        </p:nvSpPr>
        <p:spPr>
          <a:xfrm>
            <a:off x="1905000" y="3252840"/>
            <a:ext cx="6096000" cy="2347950"/>
          </a:xfrm>
          <a:prstGeom prst="rect">
            <a:avLst/>
          </a:prstGeom>
        </p:spPr>
        <p:txBody>
          <a:bodyPr>
            <a:spAutoFit/>
          </a:bodyPr>
          <a:lstStyle/>
          <a:p>
            <a:pPr indent="266700" algn="just">
              <a:lnSpc>
                <a:spcPct val="150000"/>
              </a:lnSpc>
              <a:spcAft>
                <a:spcPts val="0"/>
              </a:spcAft>
            </a:pPr>
            <a:r>
              <a:rPr lang="zh-CN" altLang="zh-CN" sz="2000" kern="100" dirty="0">
                <a:cs typeface="Times New Roman" panose="02020603050405020304" pitchFamily="18" charset="0"/>
              </a:rPr>
              <a:t>文本区域的主要属性：</a:t>
            </a:r>
          </a:p>
          <a:p>
            <a:pPr indent="266700" algn="just">
              <a:lnSpc>
                <a:spcPct val="150000"/>
              </a:lnSpc>
              <a:spcAft>
                <a:spcPts val="0"/>
              </a:spcAft>
            </a:pPr>
            <a:r>
              <a:rPr lang="en-US" altLang="zh-CN" sz="2000" kern="100" dirty="0">
                <a:cs typeface="Times New Roman" panose="02020603050405020304" pitchFamily="18" charset="0"/>
              </a:rPr>
              <a:t>Name=</a:t>
            </a:r>
            <a:r>
              <a:rPr lang="zh-CN" altLang="zh-CN" sz="2000" kern="100" dirty="0">
                <a:cs typeface="Times New Roman" panose="02020603050405020304" pitchFamily="18" charset="0"/>
              </a:rPr>
              <a:t>滚动文本框控件名称；</a:t>
            </a:r>
          </a:p>
          <a:p>
            <a:pPr indent="266700" algn="just">
              <a:lnSpc>
                <a:spcPct val="150000"/>
              </a:lnSpc>
              <a:spcAft>
                <a:spcPts val="0"/>
              </a:spcAft>
            </a:pPr>
            <a:r>
              <a:rPr lang="en-US" altLang="zh-CN" sz="2000" kern="100" dirty="0">
                <a:cs typeface="Times New Roman" panose="02020603050405020304" pitchFamily="18" charset="0"/>
              </a:rPr>
              <a:t>Rows=</a:t>
            </a:r>
            <a:r>
              <a:rPr lang="zh-CN" altLang="zh-CN" sz="2000" kern="100" dirty="0">
                <a:cs typeface="Times New Roman" panose="02020603050405020304" pitchFamily="18" charset="0"/>
              </a:rPr>
              <a:t>控件的高度（以行为单位）；</a:t>
            </a:r>
          </a:p>
          <a:p>
            <a:pPr indent="266700" algn="just">
              <a:lnSpc>
                <a:spcPct val="150000"/>
              </a:lnSpc>
              <a:spcAft>
                <a:spcPts val="0"/>
              </a:spcAft>
            </a:pPr>
            <a:r>
              <a:rPr lang="en-US" altLang="zh-CN" sz="2000" kern="100" dirty="0">
                <a:cs typeface="Times New Roman" panose="02020603050405020304" pitchFamily="18" charset="0"/>
              </a:rPr>
              <a:t>Cols=</a:t>
            </a:r>
            <a:r>
              <a:rPr lang="zh-CN" altLang="zh-CN" sz="2000" kern="100" dirty="0">
                <a:cs typeface="Times New Roman" panose="02020603050405020304" pitchFamily="18" charset="0"/>
              </a:rPr>
              <a:t>控件的宽度（以字符为单位）；</a:t>
            </a:r>
          </a:p>
          <a:p>
            <a:pPr indent="266700" algn="just">
              <a:lnSpc>
                <a:spcPct val="150000"/>
              </a:lnSpc>
              <a:spcAft>
                <a:spcPts val="0"/>
              </a:spcAft>
            </a:pPr>
            <a:r>
              <a:rPr lang="en-US" altLang="zh-CN" sz="2000" kern="100" dirty="0" err="1">
                <a:cs typeface="Times New Roman" panose="02020603050405020304" pitchFamily="18" charset="0"/>
              </a:rPr>
              <a:t>ReadOnly</a:t>
            </a:r>
            <a:r>
              <a:rPr lang="zh-CN" altLang="zh-CN" sz="2000" kern="100" dirty="0">
                <a:cs typeface="Times New Roman" panose="02020603050405020304" pitchFamily="18" charset="0"/>
              </a:rPr>
              <a:t>：滚动文本框的内容不能被用户修改。</a:t>
            </a: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42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553930"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2.3.5</a:t>
            </a:r>
            <a:r>
              <a:rPr lang="zh-CN" altLang="zh-CN" b="1" dirty="0"/>
              <a:t>下拉菜单</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12" name="Text Placeholder 33"/>
          <p:cNvSpPr txBox="1">
            <a:spLocks/>
          </p:cNvSpPr>
          <p:nvPr/>
        </p:nvSpPr>
        <p:spPr bwMode="auto">
          <a:xfrm>
            <a:off x="1791411" y="857260"/>
            <a:ext cx="8970962"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800" dirty="0">
                <a:latin typeface="华文楷体" pitchFamily="2" charset="-122"/>
                <a:ea typeface="华文楷体" pitchFamily="2" charset="-122"/>
              </a:rPr>
              <a:t>表单中的选项菜单可以让站点访问者从列表或菜单中选择选项。菜单中可以选择一个选项，也可以设置为允许许多重选择。</a:t>
            </a:r>
          </a:p>
          <a:p>
            <a:pPr eaLnBrk="1" fontAlgn="auto" hangingPunct="1">
              <a:lnSpc>
                <a:spcPct val="90000"/>
              </a:lnSpc>
              <a:spcBef>
                <a:spcPts val="375"/>
              </a:spcBef>
              <a:spcAft>
                <a:spcPts val="0"/>
              </a:spcAft>
              <a:defRPr/>
            </a:pPr>
            <a:endParaRPr lang="zh-CN" altLang="en-US" sz="2800" b="1" kern="0" dirty="0">
              <a:solidFill>
                <a:prstClr val="black">
                  <a:lumMod val="50000"/>
                </a:prstClr>
              </a:solidFill>
              <a:latin typeface="华文楷体" panose="02010600040101010101" pitchFamily="2" charset="-122"/>
              <a:ea typeface="华文楷体" panose="02010600040101010101" pitchFamily="2" charset="-122"/>
            </a:endParaRPr>
          </a:p>
        </p:txBody>
      </p:sp>
      <p:grpSp>
        <p:nvGrpSpPr>
          <p:cNvPr id="5" name="组合 21"/>
          <p:cNvGrpSpPr>
            <a:grpSpLocks/>
          </p:cNvGrpSpPr>
          <p:nvPr/>
        </p:nvGrpSpPr>
        <p:grpSpPr bwMode="auto">
          <a:xfrm>
            <a:off x="909638" y="957407"/>
            <a:ext cx="722312" cy="725488"/>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5" name="Freeform 34"/>
            <p:cNvSpPr>
              <a:spLocks noEditPoints="1"/>
            </p:cNvSpPr>
            <p:nvPr/>
          </p:nvSpPr>
          <p:spPr bwMode="auto">
            <a:xfrm>
              <a:off x="1142034" y="4768961"/>
              <a:ext cx="452438" cy="350757"/>
            </a:xfrm>
            <a:custGeom>
              <a:avLst/>
              <a:gdLst>
                <a:gd name="T0" fmla="*/ 2147483646 w 23"/>
                <a:gd name="T1" fmla="*/ 0 h 26"/>
                <a:gd name="T2" fmla="*/ 2147483646 w 23"/>
                <a:gd name="T3" fmla="*/ 2147483646 h 26"/>
                <a:gd name="T4" fmla="*/ 2147483646 w 23"/>
                <a:gd name="T5" fmla="*/ 2147483646 h 26"/>
                <a:gd name="T6" fmla="*/ 2147483646 w 23"/>
                <a:gd name="T7" fmla="*/ 2147483646 h 26"/>
                <a:gd name="T8" fmla="*/ 2147483646 w 23"/>
                <a:gd name="T9" fmla="*/ 2147483646 h 26"/>
                <a:gd name="T10" fmla="*/ 2147483646 w 23"/>
                <a:gd name="T11" fmla="*/ 2147483646 h 26"/>
                <a:gd name="T12" fmla="*/ 2147483646 w 23"/>
                <a:gd name="T13" fmla="*/ 2147483646 h 26"/>
                <a:gd name="T14" fmla="*/ 2147483646 w 23"/>
                <a:gd name="T15" fmla="*/ 2147483646 h 26"/>
                <a:gd name="T16" fmla="*/ 2147483646 w 23"/>
                <a:gd name="T17" fmla="*/ 2147483646 h 26"/>
                <a:gd name="T18" fmla="*/ 2147483646 w 23"/>
                <a:gd name="T19" fmla="*/ 2147483646 h 26"/>
                <a:gd name="T20" fmla="*/ 2147483646 w 23"/>
                <a:gd name="T21" fmla="*/ 2147483646 h 26"/>
                <a:gd name="T22" fmla="*/ 2147483646 w 23"/>
                <a:gd name="T23" fmla="*/ 2147483646 h 26"/>
                <a:gd name="T24" fmla="*/ 2147483646 w 23"/>
                <a:gd name="T25" fmla="*/ 2147483646 h 26"/>
                <a:gd name="T26" fmla="*/ 2147483646 w 23"/>
                <a:gd name="T27" fmla="*/ 2147483646 h 26"/>
                <a:gd name="T28" fmla="*/ 2147483646 w 23"/>
                <a:gd name="T29" fmla="*/ 2147483646 h 26"/>
                <a:gd name="T30" fmla="*/ 2147483646 w 23"/>
                <a:gd name="T31" fmla="*/ 2147483646 h 26"/>
                <a:gd name="T32" fmla="*/ 2147483646 w 23"/>
                <a:gd name="T33" fmla="*/ 2147483646 h 26"/>
                <a:gd name="T34" fmla="*/ 2147483646 w 23"/>
                <a:gd name="T35" fmla="*/ 2147483646 h 26"/>
                <a:gd name="T36" fmla="*/ 2147483646 w 23"/>
                <a:gd name="T37" fmla="*/ 0 h 26"/>
                <a:gd name="T38" fmla="*/ 2147483646 w 23"/>
                <a:gd name="T39" fmla="*/ 2147483646 h 26"/>
                <a:gd name="T40" fmla="*/ 2147483646 w 23"/>
                <a:gd name="T41" fmla="*/ 2147483646 h 26"/>
                <a:gd name="T42" fmla="*/ 2147483646 w 23"/>
                <a:gd name="T43" fmla="*/ 0 h 26"/>
                <a:gd name="T44" fmla="*/ 2147483646 w 23"/>
                <a:gd name="T45" fmla="*/ 2147483646 h 26"/>
                <a:gd name="T46" fmla="*/ 2147483646 w 23"/>
                <a:gd name="T47" fmla="*/ 2147483646 h 26"/>
                <a:gd name="T48" fmla="*/ 2147483646 w 23"/>
                <a:gd name="T49" fmla="*/ 2147483646 h 26"/>
                <a:gd name="T50" fmla="*/ 2147483646 w 23"/>
                <a:gd name="T51" fmla="*/ 2147483646 h 26"/>
                <a:gd name="T52" fmla="*/ 2147483646 w 23"/>
                <a:gd name="T53" fmla="*/ 2147483646 h 26"/>
                <a:gd name="T54" fmla="*/ 2147483646 w 23"/>
                <a:gd name="T55" fmla="*/ 2147483646 h 26"/>
                <a:gd name="T56" fmla="*/ 2147483646 w 23"/>
                <a:gd name="T57" fmla="*/ 2147483646 h 26"/>
                <a:gd name="T58" fmla="*/ 2147483646 w 23"/>
                <a:gd name="T59" fmla="*/ 2147483646 h 26"/>
                <a:gd name="T60" fmla="*/ 2147483646 w 23"/>
                <a:gd name="T61" fmla="*/ 2147483646 h 26"/>
                <a:gd name="T62" fmla="*/ 2147483646 w 23"/>
                <a:gd name="T63" fmla="*/ 2147483646 h 26"/>
                <a:gd name="T64" fmla="*/ 2147483646 w 23"/>
                <a:gd name="T65" fmla="*/ 2147483646 h 26"/>
                <a:gd name="T66" fmla="*/ 2147483646 w 23"/>
                <a:gd name="T67" fmla="*/ 2147483646 h 26"/>
                <a:gd name="T68" fmla="*/ 2147483646 w 23"/>
                <a:gd name="T69" fmla="*/ 2147483646 h 26"/>
                <a:gd name="T70" fmla="*/ 2147483646 w 23"/>
                <a:gd name="T71" fmla="*/ 2147483646 h 26"/>
                <a:gd name="T72" fmla="*/ 2147483646 w 23"/>
                <a:gd name="T73" fmla="*/ 2147483646 h 26"/>
                <a:gd name="T74" fmla="*/ 2147483646 w 23"/>
                <a:gd name="T75" fmla="*/ 2147483646 h 26"/>
                <a:gd name="T76" fmla="*/ 2147483646 w 23"/>
                <a:gd name="T77" fmla="*/ 2147483646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 name="矩形 6"/>
          <p:cNvSpPr/>
          <p:nvPr/>
        </p:nvSpPr>
        <p:spPr>
          <a:xfrm>
            <a:off x="2051050" y="2090360"/>
            <a:ext cx="11685731" cy="4708981"/>
          </a:xfrm>
          <a:prstGeom prst="rect">
            <a:avLst/>
          </a:prstGeom>
        </p:spPr>
        <p:txBody>
          <a:bodyPr wrap="square">
            <a:spAutoFit/>
          </a:bodyPr>
          <a:lstStyle/>
          <a:p>
            <a:pPr indent="266700" algn="just">
              <a:lnSpc>
                <a:spcPct val="150000"/>
              </a:lnSpc>
              <a:spcAft>
                <a:spcPts val="0"/>
              </a:spcAft>
            </a:pPr>
            <a:r>
              <a:rPr lang="zh-CN" altLang="zh-CN" sz="2000" kern="100" dirty="0">
                <a:latin typeface="Times New Roman" panose="02020603050405020304" pitchFamily="18" charset="0"/>
                <a:cs typeface="Times New Roman" panose="02020603050405020304" pitchFamily="18" charset="0"/>
              </a:rPr>
              <a:t>【语法】</a:t>
            </a:r>
            <a:endParaRPr lang="zh-CN" altLang="zh-CN" sz="2000" kern="100" dirty="0">
              <a:cs typeface="Times New Roman" panose="02020603050405020304" pitchFamily="18" charset="0"/>
            </a:endParaRPr>
          </a:p>
          <a:p>
            <a:pPr algn="just">
              <a:lnSpc>
                <a:spcPct val="150000"/>
              </a:lnSpc>
              <a:spcAft>
                <a:spcPts val="0"/>
              </a:spcAft>
            </a:pPr>
            <a:r>
              <a:rPr lang="en-US" altLang="zh-CN" sz="2000" kern="100" dirty="0">
                <a:cs typeface="Times New Roman" panose="02020603050405020304" pitchFamily="18" charset="0"/>
              </a:rPr>
              <a:t>&lt;Select Name=”</a:t>
            </a:r>
            <a:r>
              <a:rPr lang="zh-CN" altLang="zh-CN" sz="2000" kern="100" dirty="0">
                <a:cs typeface="Times New Roman" panose="02020603050405020304" pitchFamily="18" charset="0"/>
              </a:rPr>
              <a:t>值</a:t>
            </a:r>
            <a:r>
              <a:rPr lang="en-US" altLang="zh-CN" sz="2000" kern="100" dirty="0">
                <a:cs typeface="Times New Roman" panose="02020603050405020304" pitchFamily="18" charset="0"/>
              </a:rPr>
              <a:t>” Size=”</a:t>
            </a:r>
            <a:r>
              <a:rPr lang="zh-CN" altLang="zh-CN" sz="2000" kern="100" dirty="0">
                <a:cs typeface="Times New Roman" panose="02020603050405020304" pitchFamily="18" charset="0"/>
              </a:rPr>
              <a:t>值</a:t>
            </a:r>
            <a:r>
              <a:rPr lang="en-US" altLang="zh-CN" sz="2000" kern="100" dirty="0">
                <a:cs typeface="Times New Roman" panose="02020603050405020304" pitchFamily="18" charset="0"/>
              </a:rPr>
              <a:t>” [Multiple]&gt;</a:t>
            </a:r>
            <a:endParaRPr lang="zh-CN" altLang="zh-CN" sz="2000" kern="100" dirty="0">
              <a:cs typeface="Times New Roman" panose="02020603050405020304" pitchFamily="18" charset="0"/>
            </a:endParaRPr>
          </a:p>
          <a:p>
            <a:pPr algn="just">
              <a:lnSpc>
                <a:spcPct val="150000"/>
              </a:lnSpc>
              <a:spcAft>
                <a:spcPts val="0"/>
              </a:spcAft>
            </a:pPr>
            <a:r>
              <a:rPr lang="en-US" altLang="zh-CN" sz="2000" kern="100" dirty="0">
                <a:cs typeface="Times New Roman" panose="02020603050405020304" pitchFamily="18" charset="0"/>
              </a:rPr>
              <a:t>&lt;Option [Selected] Value=”</a:t>
            </a:r>
            <a:r>
              <a:rPr lang="zh-CN" altLang="zh-CN" sz="2000" kern="100" dirty="0">
                <a:cs typeface="Times New Roman" panose="02020603050405020304" pitchFamily="18" charset="0"/>
              </a:rPr>
              <a:t>值</a:t>
            </a:r>
            <a:r>
              <a:rPr lang="en-US" altLang="zh-CN" sz="2000" kern="100" dirty="0">
                <a:cs typeface="Times New Roman" panose="02020603050405020304" pitchFamily="18" charset="0"/>
              </a:rPr>
              <a:t>” &gt;</a:t>
            </a:r>
            <a:r>
              <a:rPr lang="zh-CN" altLang="zh-CN" sz="2000" kern="100" dirty="0">
                <a:cs typeface="Times New Roman" panose="02020603050405020304" pitchFamily="18" charset="0"/>
              </a:rPr>
              <a:t>选项</a:t>
            </a:r>
            <a:r>
              <a:rPr lang="en-US" altLang="zh-CN" sz="2000" kern="100" dirty="0">
                <a:cs typeface="Times New Roman" panose="02020603050405020304" pitchFamily="18" charset="0"/>
              </a:rPr>
              <a:t>1&lt;/Option&gt;</a:t>
            </a:r>
            <a:endParaRPr lang="zh-CN" altLang="zh-CN" sz="2000" kern="100" dirty="0">
              <a:cs typeface="Times New Roman" panose="02020603050405020304" pitchFamily="18" charset="0"/>
            </a:endParaRPr>
          </a:p>
          <a:p>
            <a:pPr algn="just">
              <a:lnSpc>
                <a:spcPct val="150000"/>
              </a:lnSpc>
              <a:spcAft>
                <a:spcPts val="0"/>
              </a:spcAft>
            </a:pPr>
            <a:r>
              <a:rPr lang="en-US" altLang="zh-CN" sz="2000" kern="100" dirty="0">
                <a:cs typeface="Times New Roman" panose="02020603050405020304" pitchFamily="18" charset="0"/>
              </a:rPr>
              <a:t>...</a:t>
            </a:r>
            <a:endParaRPr lang="zh-CN" altLang="zh-CN" sz="2000" kern="100" dirty="0">
              <a:cs typeface="Times New Roman" panose="02020603050405020304" pitchFamily="18" charset="0"/>
            </a:endParaRPr>
          </a:p>
          <a:p>
            <a:pPr algn="just">
              <a:lnSpc>
                <a:spcPct val="150000"/>
              </a:lnSpc>
              <a:spcAft>
                <a:spcPts val="0"/>
              </a:spcAft>
            </a:pPr>
            <a:r>
              <a:rPr lang="en-US" altLang="zh-CN" sz="2000" kern="100" dirty="0">
                <a:cs typeface="Times New Roman" panose="02020603050405020304" pitchFamily="18" charset="0"/>
              </a:rPr>
              <a:t>&lt;/Select&gt;</a:t>
            </a:r>
            <a:endParaRPr lang="zh-CN" altLang="zh-CN" sz="2000" kern="100" dirty="0">
              <a:cs typeface="Times New Roman" panose="02020603050405020304" pitchFamily="18" charset="0"/>
            </a:endParaRPr>
          </a:p>
          <a:p>
            <a:pPr indent="266700" algn="just">
              <a:lnSpc>
                <a:spcPct val="150000"/>
              </a:lnSpc>
              <a:spcAft>
                <a:spcPts val="0"/>
              </a:spcAft>
            </a:pPr>
            <a:r>
              <a:rPr lang="en-US" altLang="zh-CN" sz="2000" kern="100" dirty="0">
                <a:cs typeface="Times New Roman" panose="02020603050405020304" pitchFamily="18" charset="0"/>
              </a:rPr>
              <a:t>Name=</a:t>
            </a:r>
            <a:r>
              <a:rPr lang="zh-CN" altLang="zh-CN" sz="2000" kern="100" dirty="0">
                <a:cs typeface="Times New Roman" panose="02020603050405020304" pitchFamily="18" charset="0"/>
              </a:rPr>
              <a:t>选项菜单控件名称；</a:t>
            </a:r>
          </a:p>
          <a:p>
            <a:pPr indent="266700" algn="just">
              <a:lnSpc>
                <a:spcPct val="150000"/>
              </a:lnSpc>
              <a:spcAft>
                <a:spcPts val="0"/>
              </a:spcAft>
            </a:pPr>
            <a:r>
              <a:rPr lang="en-US" altLang="zh-CN" sz="2000" kern="100" dirty="0">
                <a:cs typeface="Times New Roman" panose="02020603050405020304" pitchFamily="18" charset="0"/>
              </a:rPr>
              <a:t>Size=</a:t>
            </a:r>
            <a:r>
              <a:rPr lang="zh-CN" altLang="zh-CN" sz="2000" kern="100" dirty="0">
                <a:cs typeface="Times New Roman" panose="02020603050405020304" pitchFamily="18" charset="0"/>
              </a:rPr>
              <a:t>在列表中一次可以看到的选项数目（默认为</a:t>
            </a:r>
            <a:r>
              <a:rPr lang="en-US" altLang="zh-CN" sz="2000" kern="100" dirty="0">
                <a:cs typeface="Times New Roman" panose="02020603050405020304" pitchFamily="18" charset="0"/>
              </a:rPr>
              <a:t>1</a:t>
            </a:r>
            <a:r>
              <a:rPr lang="zh-CN" altLang="zh-CN" sz="2000" kern="100" dirty="0">
                <a:cs typeface="Times New Roman" panose="02020603050405020304" pitchFamily="18" charset="0"/>
              </a:rPr>
              <a:t>）</a:t>
            </a:r>
            <a:endParaRPr lang="en-US" altLang="zh-CN" sz="2000" kern="100" dirty="0">
              <a:cs typeface="Times New Roman" panose="02020603050405020304" pitchFamily="18" charset="0"/>
            </a:endParaRPr>
          </a:p>
          <a:p>
            <a:pPr indent="266700" algn="just">
              <a:lnSpc>
                <a:spcPct val="150000"/>
              </a:lnSpc>
              <a:spcAft>
                <a:spcPts val="0"/>
              </a:spcAft>
            </a:pPr>
            <a:r>
              <a:rPr lang="zh-CN" altLang="zh-CN" sz="2000" kern="100" dirty="0">
                <a:cs typeface="Times New Roman" panose="02020603050405020304" pitchFamily="18" charset="0"/>
              </a:rPr>
              <a:t>若大于</a:t>
            </a:r>
            <a:r>
              <a:rPr lang="en-US" altLang="zh-CN" sz="2000" kern="100" dirty="0">
                <a:cs typeface="Times New Roman" panose="02020603050405020304" pitchFamily="18" charset="0"/>
              </a:rPr>
              <a:t>1</a:t>
            </a:r>
            <a:r>
              <a:rPr lang="zh-CN" altLang="zh-CN" sz="2000" kern="100" dirty="0">
                <a:cs typeface="Times New Roman" panose="02020603050405020304" pitchFamily="18" charset="0"/>
              </a:rPr>
              <a:t>则相当于列表框；</a:t>
            </a:r>
          </a:p>
          <a:p>
            <a:pPr indent="266700" algn="just">
              <a:lnSpc>
                <a:spcPct val="150000"/>
              </a:lnSpc>
              <a:spcAft>
                <a:spcPts val="0"/>
              </a:spcAft>
            </a:pPr>
            <a:r>
              <a:rPr lang="en-US" altLang="zh-CN" sz="2000" kern="100" dirty="0">
                <a:cs typeface="Times New Roman" panose="02020603050405020304" pitchFamily="18" charset="0"/>
              </a:rPr>
              <a:t>Multiple</a:t>
            </a:r>
            <a:r>
              <a:rPr lang="zh-CN" altLang="zh-CN" sz="2000" kern="100" dirty="0">
                <a:cs typeface="Times New Roman" panose="02020603050405020304" pitchFamily="18" charset="0"/>
              </a:rPr>
              <a:t>，允许作多项选择；</a:t>
            </a:r>
          </a:p>
          <a:p>
            <a:pPr indent="266700" algn="just">
              <a:lnSpc>
                <a:spcPct val="150000"/>
              </a:lnSpc>
              <a:spcAft>
                <a:spcPts val="0"/>
              </a:spcAft>
            </a:pPr>
            <a:r>
              <a:rPr lang="en-US" altLang="zh-CN" sz="2000" kern="100" dirty="0">
                <a:cs typeface="Times New Roman" panose="02020603050405020304" pitchFamily="18" charset="0"/>
              </a:rPr>
              <a:t>Selected=</a:t>
            </a:r>
            <a:r>
              <a:rPr lang="zh-CN" altLang="zh-CN" sz="2000" kern="100" dirty="0">
                <a:cs typeface="Times New Roman" panose="02020603050405020304" pitchFamily="18" charset="0"/>
              </a:rPr>
              <a:t>该选项的初始状态为选中。</a:t>
            </a:r>
          </a:p>
        </p:txBody>
      </p:sp>
    </p:spTree>
    <p:extLst>
      <p:ext uri="{BB962C8B-B14F-4D97-AF65-F5344CB8AC3E}">
        <p14:creationId xmlns:p14="http://schemas.microsoft.com/office/powerpoint/2010/main" val="158329372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02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463602" cy="5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en-US" altLang="zh-CN" b="1" dirty="0"/>
              <a:t>2.3.6 </a:t>
            </a:r>
            <a:r>
              <a:rPr lang="en-US" altLang="zh-CN" b="1" dirty="0" err="1"/>
              <a:t>FieldSet</a:t>
            </a:r>
            <a:r>
              <a:rPr lang="zh-CN" altLang="zh-CN" b="1" dirty="0"/>
              <a:t>分组框</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1087293" y="839788"/>
            <a:ext cx="8988425" cy="4512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400" dirty="0">
                <a:latin typeface="华文楷体" pitchFamily="2" charset="-122"/>
                <a:ea typeface="华文楷体" pitchFamily="2" charset="-122"/>
              </a:rPr>
              <a:t>(8)</a:t>
            </a:r>
            <a:r>
              <a:rPr lang="zh-CN" altLang="en-US" sz="2400" dirty="0">
                <a:latin typeface="华文楷体" pitchFamily="2" charset="-122"/>
                <a:ea typeface="华文楷体" pitchFamily="2" charset="-122"/>
              </a:rPr>
              <a:t>分组框</a:t>
            </a:r>
          </a:p>
          <a:p>
            <a:r>
              <a:rPr lang="zh-CN" altLang="en-US" sz="2400" dirty="0">
                <a:latin typeface="华文楷体" pitchFamily="2" charset="-122"/>
                <a:ea typeface="华文楷体" pitchFamily="2" charset="-122"/>
              </a:rPr>
              <a:t>使用</a:t>
            </a:r>
            <a:r>
              <a:rPr lang="en-US" sz="2400" dirty="0" err="1">
                <a:latin typeface="华文楷体" pitchFamily="2" charset="-122"/>
                <a:ea typeface="华文楷体" pitchFamily="2" charset="-122"/>
              </a:rPr>
              <a:t>FieldSet</a:t>
            </a:r>
            <a:r>
              <a:rPr lang="zh-CN" altLang="en-US" sz="2400" dirty="0">
                <a:latin typeface="华文楷体" pitchFamily="2" charset="-122"/>
                <a:ea typeface="华文楷体" pitchFamily="2" charset="-122"/>
              </a:rPr>
              <a:t>标记对表单控件进行分组，从而将表单细分为更小、更易于管理的部分。</a:t>
            </a:r>
            <a:r>
              <a:rPr lang="en-US" sz="2400" dirty="0" err="1">
                <a:solidFill>
                  <a:srgbClr val="FF0000"/>
                </a:solidFill>
                <a:latin typeface="华文楷体" pitchFamily="2" charset="-122"/>
                <a:ea typeface="华文楷体" pitchFamily="2" charset="-122"/>
              </a:rPr>
              <a:t>FieldSet</a:t>
            </a:r>
            <a:r>
              <a:rPr lang="zh-CN" altLang="en-US" sz="2400" dirty="0">
                <a:solidFill>
                  <a:srgbClr val="FF0000"/>
                </a:solidFill>
                <a:latin typeface="华文楷体" pitchFamily="2" charset="-122"/>
                <a:ea typeface="华文楷体" pitchFamily="2" charset="-122"/>
              </a:rPr>
              <a:t>标记必须以</a:t>
            </a:r>
            <a:r>
              <a:rPr lang="en-US" sz="2400" dirty="0">
                <a:solidFill>
                  <a:srgbClr val="FF0000"/>
                </a:solidFill>
                <a:latin typeface="华文楷体" pitchFamily="2" charset="-122"/>
                <a:ea typeface="华文楷体" pitchFamily="2" charset="-122"/>
              </a:rPr>
              <a:t>Legend</a:t>
            </a:r>
            <a:r>
              <a:rPr lang="zh-CN" altLang="en-US" sz="2400" dirty="0">
                <a:solidFill>
                  <a:srgbClr val="FF0000"/>
                </a:solidFill>
                <a:latin typeface="华文楷体" pitchFamily="2" charset="-122"/>
                <a:ea typeface="华文楷体" pitchFamily="2" charset="-122"/>
              </a:rPr>
              <a:t>标记开头，</a:t>
            </a:r>
            <a:r>
              <a:rPr lang="zh-CN" altLang="en-US" sz="2400" dirty="0">
                <a:latin typeface="华文楷体" pitchFamily="2" charset="-122"/>
                <a:ea typeface="华文楷体" pitchFamily="2" charset="-122"/>
              </a:rPr>
              <a:t>以指定控件组的标题，在</a:t>
            </a:r>
            <a:r>
              <a:rPr lang="en-US" sz="2400" dirty="0">
                <a:latin typeface="华文楷体" pitchFamily="2" charset="-122"/>
                <a:ea typeface="华文楷体" pitchFamily="2" charset="-122"/>
              </a:rPr>
              <a:t>Legend</a:t>
            </a:r>
            <a:r>
              <a:rPr lang="zh-CN" altLang="en-US" sz="2400" dirty="0">
                <a:latin typeface="华文楷体" pitchFamily="2" charset="-122"/>
                <a:ea typeface="华文楷体" pitchFamily="2" charset="-122"/>
              </a:rPr>
              <a:t>标记之后可以跟其他表单控件，也可以嵌套</a:t>
            </a:r>
            <a:r>
              <a:rPr lang="en-US" sz="2400" dirty="0" err="1">
                <a:latin typeface="华文楷体" pitchFamily="2" charset="-122"/>
                <a:ea typeface="华文楷体" pitchFamily="2" charset="-122"/>
              </a:rPr>
              <a:t>FieldSet</a:t>
            </a:r>
            <a:r>
              <a:rPr lang="zh-CN" altLang="en-US" sz="2400" dirty="0">
                <a:latin typeface="华文楷体" pitchFamily="2" charset="-122"/>
                <a:ea typeface="华文楷体" pitchFamily="2" charset="-122"/>
              </a:rPr>
              <a:t>。</a:t>
            </a:r>
          </a:p>
          <a:p>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语法</a:t>
            </a:r>
            <a:r>
              <a:rPr lang="en-US" altLang="zh-CN" sz="2400" dirty="0">
                <a:latin typeface="华文楷体" pitchFamily="2" charset="-122"/>
                <a:ea typeface="华文楷体" pitchFamily="2" charset="-122"/>
              </a:rPr>
              <a:t>】</a:t>
            </a:r>
          </a:p>
          <a:p>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FieldSet</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&lt;Legend&gt;</a:t>
            </a:r>
            <a:r>
              <a:rPr lang="zh-CN" altLang="en-US" sz="2400" dirty="0">
                <a:latin typeface="华文楷体" pitchFamily="2" charset="-122"/>
                <a:ea typeface="华文楷体" pitchFamily="2" charset="-122"/>
              </a:rPr>
              <a:t>控件组标题</a:t>
            </a:r>
            <a:r>
              <a:rPr lang="en-US" sz="2400" dirty="0">
                <a:latin typeface="华文楷体" pitchFamily="2" charset="-122"/>
                <a:ea typeface="华文楷体" pitchFamily="2" charset="-122"/>
              </a:rPr>
              <a:t>&lt;/Legend&gt;</a:t>
            </a:r>
            <a:endParaRPr lang="zh-CN" altLang="en-US"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组内表单控件</a:t>
            </a:r>
          </a:p>
          <a:p>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FieldSet</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p:txBody>
      </p:sp>
      <p:grpSp>
        <p:nvGrpSpPr>
          <p:cNvPr id="4" name="组合 18"/>
          <p:cNvGrpSpPr>
            <a:grpSpLocks/>
          </p:cNvGrpSpPr>
          <p:nvPr/>
        </p:nvGrpSpPr>
        <p:grpSpPr bwMode="auto">
          <a:xfrm>
            <a:off x="187325" y="1004888"/>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 name="矩形 6"/>
          <p:cNvSpPr/>
          <p:nvPr/>
        </p:nvSpPr>
        <p:spPr>
          <a:xfrm>
            <a:off x="5822373" y="2535174"/>
            <a:ext cx="6096000" cy="3170099"/>
          </a:xfrm>
          <a:prstGeom prst="rect">
            <a:avLst/>
          </a:prstGeom>
        </p:spPr>
        <p:txBody>
          <a:bodyPr>
            <a:spAutoFit/>
          </a:bodyPr>
          <a:lstStyle/>
          <a:p>
            <a:r>
              <a:rPr lang="en-US" altLang="zh-CN" sz="2000" dirty="0"/>
              <a:t> &lt;</a:t>
            </a:r>
            <a:r>
              <a:rPr lang="en-US" altLang="zh-CN" sz="2000" dirty="0" err="1"/>
              <a:t>filedset</a:t>
            </a:r>
            <a:r>
              <a:rPr lang="en-US" altLang="zh-CN" sz="2000" dirty="0"/>
              <a:t>&gt;</a:t>
            </a:r>
          </a:p>
          <a:p>
            <a:r>
              <a:rPr lang="en-US" altLang="zh-CN" sz="2000" dirty="0">
                <a:solidFill>
                  <a:srgbClr val="FF0000"/>
                </a:solidFill>
              </a:rPr>
              <a:t>        &lt;legend&gt;</a:t>
            </a:r>
            <a:r>
              <a:rPr lang="zh-CN" altLang="en-US" sz="2000" dirty="0">
                <a:solidFill>
                  <a:srgbClr val="FF0000"/>
                </a:solidFill>
              </a:rPr>
              <a:t>用户登录</a:t>
            </a:r>
            <a:r>
              <a:rPr lang="en-US" altLang="zh-CN" sz="2000" dirty="0">
                <a:solidFill>
                  <a:srgbClr val="FF0000"/>
                </a:solidFill>
              </a:rPr>
              <a:t>&lt;/legend&gt;</a:t>
            </a:r>
          </a:p>
          <a:p>
            <a:r>
              <a:rPr lang="en-US" altLang="zh-CN" sz="2000" dirty="0"/>
              <a:t>        </a:t>
            </a:r>
            <a:r>
              <a:rPr lang="zh-CN" altLang="en-US" sz="2000" dirty="0"/>
              <a:t>账号：</a:t>
            </a:r>
            <a:r>
              <a:rPr lang="en-US" altLang="zh-CN" sz="2000" dirty="0"/>
              <a:t>&lt;input name="</a:t>
            </a:r>
            <a:r>
              <a:rPr lang="en-US" altLang="zh-CN" sz="2000" dirty="0" err="1"/>
              <a:t>UserName</a:t>
            </a:r>
            <a:r>
              <a:rPr lang="en-US" altLang="zh-CN" sz="2000" dirty="0"/>
              <a:t>"&gt;&lt;/input&gt;&lt;</a:t>
            </a:r>
            <a:r>
              <a:rPr lang="en-US" altLang="zh-CN" sz="2000" dirty="0" err="1"/>
              <a:t>br</a:t>
            </a:r>
            <a:r>
              <a:rPr lang="en-US" altLang="zh-CN" sz="2000" dirty="0"/>
              <a:t>&gt;</a:t>
            </a:r>
          </a:p>
          <a:p>
            <a:r>
              <a:rPr lang="en-US" altLang="zh-CN" sz="2000" dirty="0"/>
              <a:t>        </a:t>
            </a:r>
            <a:r>
              <a:rPr lang="zh-CN" altLang="en-US" sz="2000" dirty="0"/>
              <a:t>密码：</a:t>
            </a:r>
            <a:r>
              <a:rPr lang="en-US" altLang="zh-CN" sz="2000" dirty="0"/>
              <a:t>&lt;input type="password" name="</a:t>
            </a:r>
            <a:r>
              <a:rPr lang="en-US" altLang="zh-CN" sz="2000" dirty="0" err="1"/>
              <a:t>UserPassword</a:t>
            </a:r>
            <a:r>
              <a:rPr lang="en-US" altLang="zh-CN" sz="2000" dirty="0"/>
              <a:t>"&gt;&lt;/input&gt;&lt;</a:t>
            </a:r>
            <a:r>
              <a:rPr lang="en-US" altLang="zh-CN" sz="2000" dirty="0" err="1"/>
              <a:t>br</a:t>
            </a:r>
            <a:r>
              <a:rPr lang="en-US" altLang="zh-CN" sz="2000" dirty="0"/>
              <a:t>&gt;</a:t>
            </a:r>
          </a:p>
          <a:p>
            <a:r>
              <a:rPr lang="en-US" altLang="zh-CN" sz="2000" dirty="0"/>
              <a:t>        &lt;input type="submit" value="</a:t>
            </a:r>
            <a:r>
              <a:rPr lang="zh-CN" altLang="en-US" sz="2000" dirty="0"/>
              <a:t>登录</a:t>
            </a:r>
            <a:r>
              <a:rPr lang="en-US" altLang="zh-CN" sz="2000" dirty="0"/>
              <a:t>" name="Submit"&gt;&lt;/input&gt;</a:t>
            </a:r>
          </a:p>
          <a:p>
            <a:r>
              <a:rPr lang="en-US" altLang="zh-CN" sz="2000" dirty="0"/>
              <a:t>        &lt;input type="reset" value="</a:t>
            </a:r>
            <a:r>
              <a:rPr lang="zh-CN" altLang="en-US" sz="2000" dirty="0"/>
              <a:t>重填</a:t>
            </a:r>
            <a:r>
              <a:rPr lang="en-US" altLang="zh-CN" sz="2000" dirty="0"/>
              <a:t>" name="Reset"&gt;</a:t>
            </a:r>
          </a:p>
          <a:p>
            <a:r>
              <a:rPr lang="zh-CN" altLang="en-US" sz="2000" dirty="0"/>
              <a:t>     </a:t>
            </a:r>
            <a:r>
              <a:rPr lang="en-US" altLang="zh-CN" sz="2000" dirty="0"/>
              <a:t>&lt;/input&gt;</a:t>
            </a:r>
          </a:p>
          <a:p>
            <a:r>
              <a:rPr lang="en-US" altLang="zh-CN" sz="2000" dirty="0"/>
              <a:t>&lt;/</a:t>
            </a:r>
            <a:r>
              <a:rPr lang="en-US" altLang="zh-CN" sz="2000" dirty="0" err="1"/>
              <a:t>fieldset</a:t>
            </a:r>
            <a:r>
              <a:rPr lang="en-US" altLang="zh-CN" sz="2000" dirty="0"/>
              <a:t>&gt;</a:t>
            </a:r>
            <a:endParaRPr lang="zh-CN" altLang="en-US" sz="2000" dirty="0"/>
          </a:p>
        </p:txBody>
      </p:sp>
      <p:pic>
        <p:nvPicPr>
          <p:cNvPr id="8" name="图片 7"/>
          <p:cNvPicPr>
            <a:picLocks noChangeAspect="1"/>
          </p:cNvPicPr>
          <p:nvPr/>
        </p:nvPicPr>
        <p:blipFill>
          <a:blip r:embed="rId3"/>
          <a:stretch>
            <a:fillRect/>
          </a:stretch>
        </p:blipFill>
        <p:spPr>
          <a:xfrm>
            <a:off x="991327" y="4732546"/>
            <a:ext cx="2849620" cy="1740894"/>
          </a:xfrm>
          <a:prstGeom prst="rect">
            <a:avLst/>
          </a:prstGeom>
        </p:spPr>
      </p:pic>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71450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2.1.3  HTML</a:t>
            </a:r>
            <a:r>
              <a:rPr lang="zh-CN" altLang="en-US" dirty="0">
                <a:solidFill>
                  <a:srgbClr val="333333"/>
                </a:solidFill>
                <a:latin typeface="微软雅黑" panose="020B0503020204020204" pitchFamily="34" charset="-122"/>
                <a:ea typeface="微软雅黑" panose="020B0503020204020204" pitchFamily="34" charset="-122"/>
              </a:rPr>
              <a:t>文件结构</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8439"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8" name="图片 7"/>
          <p:cNvPicPr/>
          <p:nvPr/>
        </p:nvPicPr>
        <p:blipFill>
          <a:blip r:embed="rId3"/>
          <a:stretch>
            <a:fillRect/>
          </a:stretch>
        </p:blipFill>
        <p:spPr>
          <a:xfrm>
            <a:off x="1893775" y="998220"/>
            <a:ext cx="9764142" cy="5292852"/>
          </a:xfrm>
          <a:prstGeom prst="rect">
            <a:avLst/>
          </a:prstGeom>
        </p:spPr>
      </p:pic>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8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203146"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2.3.3</a:t>
            </a:r>
            <a:r>
              <a:rPr lang="zh-CN" altLang="en-US" dirty="0">
                <a:solidFill>
                  <a:srgbClr val="333333"/>
                </a:solidFill>
                <a:latin typeface="微软雅黑" panose="020B0503020204020204" pitchFamily="34" charset="-122"/>
                <a:ea typeface="微软雅黑" panose="020B0503020204020204" pitchFamily="34" charset="-122"/>
              </a:rPr>
              <a:t>获取表单数据</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668172" cy="516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800" dirty="0">
                <a:latin typeface="华文楷体" pitchFamily="2" charset="-122"/>
                <a:ea typeface="华文楷体" pitchFamily="2" charset="-122"/>
              </a:rPr>
              <a:t>即当表单中的</a:t>
            </a:r>
            <a:r>
              <a:rPr lang="en-US" sz="2800" dirty="0">
                <a:latin typeface="华文楷体" pitchFamily="2" charset="-122"/>
                <a:ea typeface="华文楷体" pitchFamily="2" charset="-122"/>
              </a:rPr>
              <a:t>method</a:t>
            </a:r>
            <a:r>
              <a:rPr lang="zh-CN" altLang="en-US" sz="2800" dirty="0">
                <a:latin typeface="华文楷体" pitchFamily="2" charset="-122"/>
                <a:ea typeface="华文楷体" pitchFamily="2" charset="-122"/>
              </a:rPr>
              <a:t>的值为</a:t>
            </a:r>
            <a:r>
              <a:rPr lang="en-US" sz="2800" dirty="0">
                <a:latin typeface="华文楷体" pitchFamily="2" charset="-122"/>
                <a:ea typeface="华文楷体" pitchFamily="2" charset="-122"/>
              </a:rPr>
              <a:t>Get</a:t>
            </a:r>
            <a:r>
              <a:rPr lang="zh-CN" altLang="en-US" sz="2800" dirty="0">
                <a:latin typeface="华文楷体" pitchFamily="2" charset="-122"/>
                <a:ea typeface="华文楷体" pitchFamily="2" charset="-122"/>
              </a:rPr>
              <a:t>时，</a:t>
            </a:r>
            <a:endParaRPr lang="en-US" altLang="zh-CN" sz="2800" dirty="0">
              <a:latin typeface="华文楷体" pitchFamily="2" charset="-122"/>
              <a:ea typeface="华文楷体" pitchFamily="2" charset="-122"/>
            </a:endParaRPr>
          </a:p>
          <a:p>
            <a:r>
              <a:rPr lang="en-US" altLang="zh-CN" sz="2800" dirty="0">
                <a:latin typeface="华文楷体" pitchFamily="2" charset="-122"/>
                <a:ea typeface="华文楷体" pitchFamily="2" charset="-122"/>
              </a:rPr>
              <a:t>  </a:t>
            </a:r>
            <a:r>
              <a:rPr lang="zh-CN" altLang="en-US" sz="2800" dirty="0">
                <a:latin typeface="华文楷体" pitchFamily="2" charset="-122"/>
                <a:ea typeface="华文楷体" pitchFamily="2" charset="-122"/>
              </a:rPr>
              <a:t>在</a:t>
            </a:r>
            <a:r>
              <a:rPr lang="zh-CN" altLang="en-US" sz="2800" dirty="0">
                <a:highlight>
                  <a:srgbClr val="FFFF00"/>
                </a:highlight>
                <a:latin typeface="华文楷体" pitchFamily="2" charset="-122"/>
                <a:ea typeface="华文楷体" pitchFamily="2" charset="-122"/>
              </a:rPr>
              <a:t>后台服务器</a:t>
            </a:r>
            <a:r>
              <a:rPr lang="zh-CN" altLang="en-US" sz="2800" dirty="0">
                <a:latin typeface="华文楷体" pitchFamily="2" charset="-122"/>
                <a:ea typeface="华文楷体" pitchFamily="2" charset="-122"/>
              </a:rPr>
              <a:t>中获取数据的方法可以为</a:t>
            </a:r>
            <a:endParaRPr lang="en-US" altLang="zh-CN" sz="2800" dirty="0">
              <a:latin typeface="华文楷体" pitchFamily="2" charset="-122"/>
              <a:ea typeface="华文楷体" pitchFamily="2" charset="-122"/>
            </a:endParaRPr>
          </a:p>
          <a:p>
            <a:r>
              <a:rPr lang="en-US" sz="2800" dirty="0" err="1">
                <a:highlight>
                  <a:srgbClr val="FFFF00"/>
                </a:highlight>
                <a:latin typeface="华文楷体" pitchFamily="2" charset="-122"/>
                <a:ea typeface="华文楷体" pitchFamily="2" charset="-122"/>
              </a:rPr>
              <a:t>Request</a:t>
            </a:r>
            <a:r>
              <a:rPr lang="en-US" sz="2800" dirty="0" err="1">
                <a:latin typeface="华文楷体" pitchFamily="2" charset="-122"/>
                <a:ea typeface="华文楷体" pitchFamily="2" charset="-122"/>
              </a:rPr>
              <a:t>.QueryString</a:t>
            </a:r>
            <a:r>
              <a:rPr lang="en-US" sz="2800" dirty="0">
                <a:latin typeface="华文楷体" pitchFamily="2" charset="-122"/>
                <a:ea typeface="华文楷体" pitchFamily="2" charset="-122"/>
              </a:rPr>
              <a:t>(“username”)</a:t>
            </a:r>
            <a:r>
              <a:rPr lang="zh-CN" altLang="en-US" sz="2800" dirty="0">
                <a:latin typeface="华文楷体" pitchFamily="2" charset="-122"/>
                <a:ea typeface="华文楷体" pitchFamily="2" charset="-122"/>
              </a:rPr>
              <a:t>或</a:t>
            </a:r>
            <a:endParaRPr lang="en-US" altLang="zh-CN" sz="2800" dirty="0">
              <a:latin typeface="华文楷体" pitchFamily="2" charset="-122"/>
              <a:ea typeface="华文楷体" pitchFamily="2" charset="-122"/>
            </a:endParaRPr>
          </a:p>
          <a:p>
            <a:r>
              <a:rPr lang="en-US" sz="2800" dirty="0">
                <a:latin typeface="华文楷体" pitchFamily="2" charset="-122"/>
                <a:ea typeface="华文楷体" pitchFamily="2" charset="-122"/>
              </a:rPr>
              <a:t>Request[“username”].</a:t>
            </a:r>
          </a:p>
          <a:p>
            <a:endParaRPr lang="zh-CN" altLang="en-US" sz="2800" dirty="0">
              <a:latin typeface="华文楷体" pitchFamily="2" charset="-122"/>
              <a:ea typeface="华文楷体" pitchFamily="2" charset="-122"/>
            </a:endParaRPr>
          </a:p>
          <a:p>
            <a:r>
              <a:rPr lang="zh-CN" altLang="en-US" sz="2800" dirty="0">
                <a:latin typeface="华文楷体" pitchFamily="2" charset="-122"/>
                <a:ea typeface="华文楷体" pitchFamily="2" charset="-122"/>
              </a:rPr>
              <a:t>当</a:t>
            </a:r>
            <a:r>
              <a:rPr lang="en-US" sz="2800" dirty="0">
                <a:latin typeface="华文楷体" pitchFamily="2" charset="-122"/>
                <a:ea typeface="华文楷体" pitchFamily="2" charset="-122"/>
              </a:rPr>
              <a:t>method</a:t>
            </a:r>
            <a:r>
              <a:rPr lang="zh-CN" altLang="en-US" sz="2800" dirty="0">
                <a:latin typeface="华文楷体" pitchFamily="2" charset="-122"/>
                <a:ea typeface="华文楷体" pitchFamily="2" charset="-122"/>
              </a:rPr>
              <a:t>的值为</a:t>
            </a:r>
            <a:r>
              <a:rPr lang="en-US" sz="2800" dirty="0">
                <a:latin typeface="华文楷体" pitchFamily="2" charset="-122"/>
                <a:ea typeface="华文楷体" pitchFamily="2" charset="-122"/>
              </a:rPr>
              <a:t>Post</a:t>
            </a:r>
            <a:r>
              <a:rPr lang="zh-CN" altLang="en-US" sz="2800" dirty="0">
                <a:latin typeface="华文楷体" pitchFamily="2" charset="-122"/>
                <a:ea typeface="华文楷体" pitchFamily="2" charset="-122"/>
              </a:rPr>
              <a:t>时在后台服务器中获取数据的方法</a:t>
            </a:r>
            <a:endParaRPr lang="en-US" altLang="zh-CN" sz="2800" dirty="0">
              <a:latin typeface="华文楷体" pitchFamily="2" charset="-122"/>
              <a:ea typeface="华文楷体" pitchFamily="2" charset="-122"/>
            </a:endParaRPr>
          </a:p>
          <a:p>
            <a:r>
              <a:rPr lang="zh-CN" altLang="en-US" sz="2800" dirty="0">
                <a:latin typeface="华文楷体" pitchFamily="2" charset="-122"/>
                <a:ea typeface="华文楷体" pitchFamily="2" charset="-122"/>
              </a:rPr>
              <a:t>为</a:t>
            </a:r>
            <a:r>
              <a:rPr lang="en-US" sz="2800" dirty="0" err="1">
                <a:latin typeface="华文楷体" pitchFamily="2" charset="-122"/>
                <a:ea typeface="华文楷体" pitchFamily="2" charset="-122"/>
              </a:rPr>
              <a:t>Request.Form</a:t>
            </a:r>
            <a:r>
              <a:rPr lang="en-US" sz="2800" dirty="0">
                <a:latin typeface="华文楷体" pitchFamily="2" charset="-122"/>
                <a:ea typeface="华文楷体" pitchFamily="2" charset="-122"/>
              </a:rPr>
              <a:t>  .Get(“username”)</a:t>
            </a:r>
            <a:r>
              <a:rPr lang="zh-CN" altLang="en-US" sz="2800" dirty="0">
                <a:latin typeface="华文楷体" pitchFamily="2" charset="-122"/>
                <a:ea typeface="华文楷体" pitchFamily="2" charset="-122"/>
              </a:rPr>
              <a:t>或</a:t>
            </a:r>
            <a:r>
              <a:rPr lang="en-US" sz="2800" dirty="0">
                <a:latin typeface="华文楷体" pitchFamily="2" charset="-122"/>
                <a:ea typeface="华文楷体" pitchFamily="2" charset="-122"/>
              </a:rPr>
              <a:t>Request[“username”]</a:t>
            </a:r>
            <a:r>
              <a:rPr lang="zh-CN" altLang="en-US" sz="2800" dirty="0">
                <a:latin typeface="华文楷体" pitchFamily="2" charset="-122"/>
                <a:ea typeface="华文楷体" pitchFamily="2" charset="-122"/>
              </a:rPr>
              <a:t>。</a:t>
            </a:r>
          </a:p>
          <a:p>
            <a:r>
              <a:rPr lang="zh-CN" altLang="en-US" sz="2800" dirty="0">
                <a:latin typeface="华文楷体" pitchFamily="2" charset="-122"/>
                <a:ea typeface="华文楷体" pitchFamily="2" charset="-122"/>
              </a:rPr>
              <a:t>表单</a:t>
            </a:r>
            <a:r>
              <a:rPr lang="en-US" sz="2800" dirty="0">
                <a:latin typeface="华文楷体" pitchFamily="2" charset="-122"/>
                <a:ea typeface="华文楷体" pitchFamily="2" charset="-122"/>
              </a:rPr>
              <a:t>(form  )</a:t>
            </a:r>
            <a:r>
              <a:rPr lang="zh-CN" altLang="en-US" sz="2800" dirty="0">
                <a:latin typeface="华文楷体" pitchFamily="2" charset="-122"/>
                <a:ea typeface="华文楷体" pitchFamily="2" charset="-122"/>
              </a:rPr>
              <a:t>提交的数据都需要控件的</a:t>
            </a:r>
            <a:r>
              <a:rPr lang="en-US" sz="2800" dirty="0">
                <a:latin typeface="华文楷体" pitchFamily="2" charset="-122"/>
                <a:ea typeface="华文楷体" pitchFamily="2" charset="-122"/>
              </a:rPr>
              <a:t>name</a:t>
            </a:r>
            <a:r>
              <a:rPr lang="zh-CN" altLang="en-US" sz="2800" dirty="0">
                <a:latin typeface="华文楷体" pitchFamily="2" charset="-122"/>
                <a:ea typeface="华文楷体" pitchFamily="2" charset="-122"/>
              </a:rPr>
              <a:t>，</a:t>
            </a:r>
            <a:r>
              <a:rPr lang="zh-CN" altLang="en-US" sz="2800" dirty="0">
                <a:solidFill>
                  <a:srgbClr val="FF0000"/>
                </a:solidFill>
                <a:latin typeface="华文楷体" pitchFamily="2" charset="-122"/>
                <a:ea typeface="华文楷体" pitchFamily="2" charset="-122"/>
              </a:rPr>
              <a:t>使用控件</a:t>
            </a:r>
            <a:r>
              <a:rPr lang="en-US" sz="2800" dirty="0">
                <a:solidFill>
                  <a:srgbClr val="FF0000"/>
                </a:solidFill>
                <a:latin typeface="华文楷体" pitchFamily="2" charset="-122"/>
                <a:ea typeface="华文楷体" pitchFamily="2" charset="-122"/>
              </a:rPr>
              <a:t>id</a:t>
            </a:r>
            <a:r>
              <a:rPr lang="zh-CN" altLang="en-US" sz="2800" dirty="0">
                <a:solidFill>
                  <a:srgbClr val="FF0000"/>
                </a:solidFill>
                <a:latin typeface="华文楷体" pitchFamily="2" charset="-122"/>
                <a:ea typeface="华文楷体" pitchFamily="2" charset="-122"/>
              </a:rPr>
              <a:t>提交后，将无法提取数据</a:t>
            </a:r>
            <a:r>
              <a:rPr lang="zh-CN" altLang="en-US" sz="2800" dirty="0">
                <a:latin typeface="华文楷体" pitchFamily="2" charset="-122"/>
                <a:ea typeface="华文楷体" pitchFamily="2" charset="-122"/>
              </a:rPr>
              <a:t>。</a:t>
            </a: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p:cNvPicPr>
          <p:nvPr/>
        </p:nvPicPr>
        <p:blipFill>
          <a:blip r:embed="rId3">
            <a:extLst>
              <a:ext uri="{28A0092B-C50C-407E-A947-70E740481C1C}">
                <a14:useLocalDpi xmlns:a14="http://schemas.microsoft.com/office/drawing/2010/main" val="0"/>
              </a:ext>
            </a:extLst>
          </a:blip>
          <a:srcRect l="1116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3"/>
          <p:cNvPicPr>
            <a:picLocks noChangeAspect="1"/>
          </p:cNvPicPr>
          <p:nvPr/>
        </p:nvPicPr>
        <p:blipFill>
          <a:blip r:embed="rId4">
            <a:extLst>
              <a:ext uri="{28A0092B-C50C-407E-A947-70E740481C1C}">
                <a14:useLocalDpi xmlns:a14="http://schemas.microsoft.com/office/drawing/2010/main" val="0"/>
              </a:ext>
            </a:extLst>
          </a:blip>
          <a:srcRect l="10493"/>
          <a:stretch>
            <a:fillRect/>
          </a:stretch>
        </p:blipFill>
        <p:spPr bwMode="auto">
          <a:xfrm>
            <a:off x="0" y="569913"/>
            <a:ext cx="86804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61"/>
          <p:cNvSpPr txBox="1">
            <a:spLocks noChangeArrowheads="1"/>
          </p:cNvSpPr>
          <p:nvPr/>
        </p:nvSpPr>
        <p:spPr bwMode="auto">
          <a:xfrm>
            <a:off x="960438" y="1879600"/>
            <a:ext cx="110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目</a:t>
            </a:r>
            <a:endParaRPr lang="en-US" altLang="zh-CN" sz="7200" b="1">
              <a:solidFill>
                <a:srgbClr val="0070C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7200" b="1">
                <a:solidFill>
                  <a:srgbClr val="0070C0"/>
                </a:solidFill>
                <a:latin typeface="微软雅黑" panose="020B0503020204020204" pitchFamily="34" charset="-122"/>
                <a:ea typeface="微软雅黑" panose="020B0503020204020204" pitchFamily="34" charset="-122"/>
              </a:rPr>
              <a:t>录</a:t>
            </a:r>
          </a:p>
        </p:txBody>
      </p:sp>
      <p:sp>
        <p:nvSpPr>
          <p:cNvPr id="36" name="矩形 35"/>
          <p:cNvSpPr/>
          <p:nvPr/>
        </p:nvSpPr>
        <p:spPr>
          <a:xfrm rot="5400000">
            <a:off x="-271463" y="2881313"/>
            <a:ext cx="2212975" cy="431800"/>
          </a:xfrm>
          <a:prstGeom prst="rect">
            <a:avLst/>
          </a:prstGeom>
        </p:spPr>
        <p:txBody>
          <a:bodyPr wrap="none">
            <a:spAutoFit/>
          </a:bodyPr>
          <a:lstStyle/>
          <a:p>
            <a:pPr algn="ctr" eaLnBrk="1" fontAlgn="auto" hangingPunct="1">
              <a:spcBef>
                <a:spcPts val="0"/>
              </a:spcBef>
              <a:spcAft>
                <a:spcPts val="0"/>
              </a:spcAft>
              <a:defRPr/>
            </a:pPr>
            <a:r>
              <a:rPr lang="en-US" altLang="zh-CN" sz="2200" spc="500" dirty="0">
                <a:solidFill>
                  <a:srgbClr val="0070C0"/>
                </a:solidFill>
                <a:latin typeface="微软雅黑" panose="020B0503020204020204" pitchFamily="34" charset="-122"/>
                <a:ea typeface="微软雅黑" panose="020B0503020204020204" pitchFamily="34" charset="-122"/>
              </a:rPr>
              <a:t>CONTENTS</a:t>
            </a:r>
            <a:endParaRPr lang="zh-CN" altLang="en-US" sz="2200" spc="500"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rot="5400000">
            <a:off x="84932" y="2277269"/>
            <a:ext cx="2406650" cy="1468437"/>
          </a:xfrm>
          <a:prstGeom prst="rect">
            <a:avLst/>
          </a:prstGeom>
          <a:noFill/>
          <a:ln>
            <a:solidFill>
              <a:srgbClr val="027ED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8" name="组合 37"/>
          <p:cNvGrpSpPr>
            <a:grpSpLocks/>
          </p:cNvGrpSpPr>
          <p:nvPr/>
        </p:nvGrpSpPr>
        <p:grpSpPr bwMode="auto">
          <a:xfrm>
            <a:off x="2514600" y="1119188"/>
            <a:ext cx="5067300" cy="785812"/>
            <a:chOff x="3651214" y="1851670"/>
            <a:chExt cx="3801106" cy="588774"/>
          </a:xfrm>
        </p:grpSpPr>
        <p:sp>
          <p:nvSpPr>
            <p:cNvPr id="39" name="矩形 38"/>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椭圆 39"/>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1" name="矩形 40"/>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2" name="矩形 41"/>
            <p:cNvSpPr/>
            <p:nvPr/>
          </p:nvSpPr>
          <p:spPr>
            <a:xfrm>
              <a:off x="3694084" y="1924226"/>
              <a:ext cx="420361"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01</a:t>
              </a:r>
              <a:endParaRPr lang="zh-CN" altLang="en-US" sz="3200" kern="0" dirty="0">
                <a:solidFill>
                  <a:sysClr val="window" lastClr="FFFFFF"/>
                </a:solidFill>
                <a:latin typeface="Impact" pitchFamily="34" charset="0"/>
                <a:ea typeface="微软雅黑" pitchFamily="34" charset="-122"/>
              </a:endParaRPr>
            </a:p>
          </p:txBody>
        </p:sp>
      </p:grpSp>
      <p:sp>
        <p:nvSpPr>
          <p:cNvPr id="43" name="TextBox 42"/>
          <p:cNvSpPr txBox="1"/>
          <p:nvPr/>
        </p:nvSpPr>
        <p:spPr>
          <a:xfrm>
            <a:off x="3589337" y="1311690"/>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sz="2100" b="1" dirty="0">
                <a:latin typeface="微软雅黑" pitchFamily="34" charset="-122"/>
                <a:ea typeface="微软雅黑" pitchFamily="34" charset="-122"/>
              </a:rPr>
              <a:t>HTML</a:t>
            </a:r>
            <a:r>
              <a:rPr lang="zh-CN" altLang="en-US" sz="2100" b="1" dirty="0">
                <a:latin typeface="微软雅黑" pitchFamily="34" charset="-122"/>
                <a:ea typeface="微软雅黑" pitchFamily="34" charset="-122"/>
              </a:rPr>
              <a:t>网页</a:t>
            </a:r>
          </a:p>
        </p:txBody>
      </p:sp>
      <p:grpSp>
        <p:nvGrpSpPr>
          <p:cNvPr id="44" name="组合 43"/>
          <p:cNvGrpSpPr>
            <a:grpSpLocks/>
          </p:cNvGrpSpPr>
          <p:nvPr/>
        </p:nvGrpSpPr>
        <p:grpSpPr bwMode="auto">
          <a:xfrm>
            <a:off x="2514600" y="2165350"/>
            <a:ext cx="5067300" cy="785813"/>
            <a:chOff x="3651214" y="1851670"/>
            <a:chExt cx="3801106" cy="588774"/>
          </a:xfrm>
        </p:grpSpPr>
        <p:sp>
          <p:nvSpPr>
            <p:cNvPr id="45" name="矩形 4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6" name="椭圆 4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47" name="矩形 4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48" name="矩形 47"/>
            <p:cNvSpPr/>
            <p:nvPr/>
          </p:nvSpPr>
          <p:spPr>
            <a:xfrm>
              <a:off x="3694084" y="1924226"/>
              <a:ext cx="458467"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02</a:t>
              </a:r>
              <a:endParaRPr lang="zh-CN" altLang="en-US" sz="3200" kern="0" dirty="0">
                <a:solidFill>
                  <a:sysClr val="window" lastClr="FFFFFF"/>
                </a:solidFill>
                <a:latin typeface="Impact" pitchFamily="34" charset="0"/>
                <a:ea typeface="微软雅黑" pitchFamily="34" charset="-122"/>
              </a:endParaRPr>
            </a:p>
          </p:txBody>
        </p:sp>
      </p:grpSp>
      <p:sp>
        <p:nvSpPr>
          <p:cNvPr id="49" name="TextBox 48"/>
          <p:cNvSpPr txBox="1"/>
          <p:nvPr/>
        </p:nvSpPr>
        <p:spPr>
          <a:xfrm>
            <a:off x="3589336" y="2357696"/>
            <a:ext cx="3873501" cy="446272"/>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en-US" altLang="zh-CN" sz="2100" b="1" dirty="0">
                <a:solidFill>
                  <a:prstClr val="black"/>
                </a:solidFill>
                <a:latin typeface="微软雅黑" pitchFamily="34" charset="-122"/>
                <a:ea typeface="微软雅黑" pitchFamily="34" charset="-122"/>
              </a:rPr>
              <a:t>HTML</a:t>
            </a:r>
            <a:r>
              <a:rPr lang="zh-CN" altLang="en-US" sz="2100" b="1" dirty="0">
                <a:solidFill>
                  <a:prstClr val="black"/>
                </a:solidFill>
                <a:latin typeface="微软雅黑" pitchFamily="34" charset="-122"/>
                <a:ea typeface="微软雅黑" pitchFamily="34" charset="-122"/>
              </a:rPr>
              <a:t>基本标签</a:t>
            </a:r>
          </a:p>
        </p:txBody>
      </p:sp>
      <p:grpSp>
        <p:nvGrpSpPr>
          <p:cNvPr id="50" name="组合 49"/>
          <p:cNvGrpSpPr>
            <a:grpSpLocks/>
          </p:cNvGrpSpPr>
          <p:nvPr/>
        </p:nvGrpSpPr>
        <p:grpSpPr bwMode="auto">
          <a:xfrm>
            <a:off x="2514600" y="3211513"/>
            <a:ext cx="5067300" cy="785812"/>
            <a:chOff x="3651214" y="1851670"/>
            <a:chExt cx="3801106" cy="588774"/>
          </a:xfrm>
        </p:grpSpPr>
        <p:sp>
          <p:nvSpPr>
            <p:cNvPr id="51" name="矩形 50"/>
            <p:cNvSpPr/>
            <p:nvPr/>
          </p:nvSpPr>
          <p:spPr>
            <a:xfrm>
              <a:off x="3927485" y="1900437"/>
              <a:ext cx="3524835" cy="491240"/>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2" name="椭圆 51"/>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3" name="矩形 52"/>
            <p:cNvSpPr/>
            <p:nvPr/>
          </p:nvSpPr>
          <p:spPr>
            <a:xfrm>
              <a:off x="7363009" y="1900437"/>
              <a:ext cx="89311" cy="491240"/>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54" name="矩形 53"/>
            <p:cNvSpPr/>
            <p:nvPr/>
          </p:nvSpPr>
          <p:spPr>
            <a:xfrm>
              <a:off x="3694084" y="1924226"/>
              <a:ext cx="466802"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03</a:t>
              </a:r>
              <a:endParaRPr lang="zh-CN" altLang="en-US" sz="3200" kern="0" dirty="0">
                <a:solidFill>
                  <a:sysClr val="window" lastClr="FFFFFF"/>
                </a:solidFill>
                <a:latin typeface="Impact" pitchFamily="34" charset="0"/>
                <a:ea typeface="微软雅黑" pitchFamily="34" charset="-122"/>
              </a:endParaRPr>
            </a:p>
          </p:txBody>
        </p:sp>
      </p:grpSp>
      <p:sp>
        <p:nvSpPr>
          <p:cNvPr id="55" name="TextBox 54"/>
          <p:cNvSpPr txBox="1"/>
          <p:nvPr/>
        </p:nvSpPr>
        <p:spPr>
          <a:xfrm>
            <a:off x="3589337" y="3403702"/>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zh-CN" altLang="en-US" sz="2100" b="1" dirty="0">
                <a:solidFill>
                  <a:prstClr val="black"/>
                </a:solidFill>
                <a:latin typeface="微软雅黑" pitchFamily="34" charset="-122"/>
                <a:ea typeface="微软雅黑" pitchFamily="34" charset="-122"/>
              </a:rPr>
              <a:t>网页表单和控件</a:t>
            </a:r>
          </a:p>
        </p:txBody>
      </p:sp>
      <p:grpSp>
        <p:nvGrpSpPr>
          <p:cNvPr id="56" name="组合 55"/>
          <p:cNvGrpSpPr>
            <a:grpSpLocks/>
          </p:cNvGrpSpPr>
          <p:nvPr/>
        </p:nvGrpSpPr>
        <p:grpSpPr bwMode="auto">
          <a:xfrm>
            <a:off x="2514600" y="4257675"/>
            <a:ext cx="5067300" cy="785813"/>
            <a:chOff x="3651214" y="1851670"/>
            <a:chExt cx="3801106" cy="588774"/>
          </a:xfrm>
        </p:grpSpPr>
        <p:sp>
          <p:nvSpPr>
            <p:cNvPr id="57" name="矩形 56"/>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椭圆 57"/>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59" name="矩形 58"/>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0" name="矩形 59"/>
            <p:cNvSpPr/>
            <p:nvPr/>
          </p:nvSpPr>
          <p:spPr>
            <a:xfrm>
              <a:off x="3694084" y="1924226"/>
              <a:ext cx="457276" cy="43771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04</a:t>
              </a:r>
              <a:endParaRPr lang="zh-CN" altLang="en-US" sz="3200" kern="0" dirty="0">
                <a:solidFill>
                  <a:sysClr val="window" lastClr="FFFFFF"/>
                </a:solidFill>
                <a:latin typeface="Impact" pitchFamily="34" charset="0"/>
                <a:ea typeface="微软雅黑" pitchFamily="34" charset="-122"/>
              </a:endParaRPr>
            </a:p>
          </p:txBody>
        </p:sp>
      </p:grpSp>
      <p:sp>
        <p:nvSpPr>
          <p:cNvPr id="61" name="TextBox 60"/>
          <p:cNvSpPr txBox="1"/>
          <p:nvPr/>
        </p:nvSpPr>
        <p:spPr>
          <a:xfrm>
            <a:off x="3589337" y="4449709"/>
            <a:ext cx="3284360" cy="451510"/>
          </a:xfrm>
          <a:prstGeom prst="rect">
            <a:avLst/>
          </a:prstGeom>
          <a:noFill/>
          <a:effectLst>
            <a:innerShdw blurRad="25400" dist="25400" dir="13500000">
              <a:prstClr val="black">
                <a:alpha val="50000"/>
              </a:prstClr>
            </a:innerShdw>
          </a:effectLst>
        </p:spPr>
        <p:txBody>
          <a:bodyPr lIns="121917" tIns="60958" rIns="121917" bIns="60958">
            <a:spAutoFit/>
          </a:bodyPr>
          <a:lstStyle/>
          <a:p>
            <a:pPr eaLnBrk="1" hangingPunct="1">
              <a:defRPr/>
            </a:pPr>
            <a:r>
              <a:rPr lang="zh-CN" altLang="en-US" sz="2100" b="1" dirty="0">
                <a:solidFill>
                  <a:srgbClr val="FF0000"/>
                </a:solidFill>
                <a:latin typeface="微软雅黑" pitchFamily="34" charset="-122"/>
                <a:ea typeface="微软雅黑" pitchFamily="34" charset="-122"/>
              </a:rPr>
              <a:t>框架标签</a:t>
            </a:r>
          </a:p>
        </p:txBody>
      </p:sp>
      <p:grpSp>
        <p:nvGrpSpPr>
          <p:cNvPr id="64" name="组合 63"/>
          <p:cNvGrpSpPr>
            <a:grpSpLocks/>
          </p:cNvGrpSpPr>
          <p:nvPr/>
        </p:nvGrpSpPr>
        <p:grpSpPr bwMode="auto">
          <a:xfrm>
            <a:off x="2405508" y="5255261"/>
            <a:ext cx="5067300" cy="785813"/>
            <a:chOff x="3651214" y="1851670"/>
            <a:chExt cx="3801106" cy="588774"/>
          </a:xfrm>
        </p:grpSpPr>
        <p:sp>
          <p:nvSpPr>
            <p:cNvPr id="65" name="矩形 64"/>
            <p:cNvSpPr/>
            <p:nvPr/>
          </p:nvSpPr>
          <p:spPr>
            <a:xfrm>
              <a:off x="3927485" y="1900437"/>
              <a:ext cx="3524835" cy="491239"/>
            </a:xfrm>
            <a:prstGeom prst="rect">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6" name="椭圆 65"/>
            <p:cNvSpPr/>
            <p:nvPr/>
          </p:nvSpPr>
          <p:spPr>
            <a:xfrm>
              <a:off x="3651214" y="1851670"/>
              <a:ext cx="588266" cy="588774"/>
            </a:xfrm>
            <a:prstGeom prst="ellipse">
              <a:avLst/>
            </a:prstGeom>
            <a:solidFill>
              <a:srgbClr val="027ED2"/>
            </a:solidFill>
            <a:ln w="12700" cap="flat" cmpd="sng" algn="ctr">
              <a:solidFill>
                <a:srgbClr val="FCD063"/>
              </a:solidFill>
              <a:prstDash val="solid"/>
            </a:ln>
            <a:effectLst/>
          </p:spPr>
          <p:txBody>
            <a:bodyPr anchor="ctr"/>
            <a:lstStyle/>
            <a:p>
              <a:pPr algn="ctr" eaLnBrk="1" hangingPunct="1">
                <a:defRPr/>
              </a:pPr>
              <a:endParaRPr lang="zh-CN" altLang="en-US" kern="0">
                <a:solidFill>
                  <a:prstClr val="white"/>
                </a:solidFill>
                <a:latin typeface="Calibri"/>
                <a:ea typeface="宋体"/>
              </a:endParaRPr>
            </a:p>
          </p:txBody>
        </p:sp>
        <p:sp>
          <p:nvSpPr>
            <p:cNvPr id="67" name="矩形 66"/>
            <p:cNvSpPr/>
            <p:nvPr/>
          </p:nvSpPr>
          <p:spPr>
            <a:xfrm>
              <a:off x="7363009" y="1900437"/>
              <a:ext cx="89311" cy="491239"/>
            </a:xfrm>
            <a:prstGeom prst="rect">
              <a:avLst/>
            </a:prstGeom>
            <a:solidFill>
              <a:srgbClr val="027ED2"/>
            </a:solidFill>
            <a:ln w="12700" cap="flat" cmpd="sng" algn="ctr">
              <a:noFill/>
              <a:prstDash val="solid"/>
            </a:ln>
            <a:effectLst>
              <a:outerShdw blurRad="152400" dist="63500" dir="8100000" algn="tr" rotWithShape="0">
                <a:prstClr val="black">
                  <a:alpha val="26000"/>
                </a:prstClr>
              </a:outerShdw>
            </a:effectLst>
          </p:spPr>
          <p:txBody>
            <a:bodyPr anchor="ctr"/>
            <a:lstStyle/>
            <a:p>
              <a:pPr algn="ctr" eaLnBrk="1" hangingPunct="1">
                <a:defRPr/>
              </a:pPr>
              <a:endParaRPr lang="zh-CN" altLang="en-US" kern="0">
                <a:solidFill>
                  <a:sysClr val="windowText" lastClr="000000"/>
                </a:solidFill>
                <a:latin typeface="Calibri"/>
                <a:ea typeface="宋体"/>
              </a:endParaRPr>
            </a:p>
          </p:txBody>
        </p:sp>
        <p:sp>
          <p:nvSpPr>
            <p:cNvPr id="68" name="矩形 67"/>
            <p:cNvSpPr/>
            <p:nvPr/>
          </p:nvSpPr>
          <p:spPr>
            <a:xfrm>
              <a:off x="3694084" y="1924226"/>
              <a:ext cx="467994" cy="438145"/>
            </a:xfrm>
            <a:prstGeom prst="rect">
              <a:avLst/>
            </a:prstGeom>
          </p:spPr>
          <p:txBody>
            <a:bodyPr wrap="none">
              <a:spAutoFit/>
            </a:bodyPr>
            <a:lstStyle/>
            <a:p>
              <a:pPr eaLnBrk="1" fontAlgn="auto" hangingPunct="1">
                <a:spcBef>
                  <a:spcPts val="0"/>
                </a:spcBef>
                <a:spcAft>
                  <a:spcPts val="0"/>
                </a:spcAft>
                <a:defRPr/>
              </a:pPr>
              <a:r>
                <a:rPr lang="en-US" altLang="zh-CN" sz="3200" kern="0" dirty="0">
                  <a:solidFill>
                    <a:sysClr val="window" lastClr="FFFFFF"/>
                  </a:solidFill>
                  <a:latin typeface="Impact" pitchFamily="34" charset="0"/>
                  <a:ea typeface="微软雅黑" pitchFamily="34" charset="-122"/>
                </a:rPr>
                <a:t>05</a:t>
              </a:r>
              <a:endParaRPr lang="zh-CN" altLang="en-US" sz="3200" kern="0" dirty="0">
                <a:solidFill>
                  <a:sysClr val="window" lastClr="FFFFFF"/>
                </a:solidFill>
                <a:latin typeface="Impact" pitchFamily="34" charset="0"/>
                <a:ea typeface="微软雅黑" pitchFamily="34" charset="-122"/>
              </a:endParaRPr>
            </a:p>
          </p:txBody>
        </p:sp>
      </p:grpSp>
      <p:sp>
        <p:nvSpPr>
          <p:cNvPr id="69" name="TextBox 60"/>
          <p:cNvSpPr txBox="1"/>
          <p:nvPr/>
        </p:nvSpPr>
        <p:spPr>
          <a:xfrm>
            <a:off x="3572129" y="5463846"/>
            <a:ext cx="3284360" cy="446272"/>
          </a:xfrm>
          <a:prstGeom prst="rect">
            <a:avLst/>
          </a:prstGeom>
          <a:noFill/>
          <a:effectLst>
            <a:innerShdw blurRad="25400" dist="25400" dir="13500000">
              <a:prstClr val="black">
                <a:alpha val="50000"/>
              </a:prstClr>
            </a:innerShdw>
          </a:effectLst>
        </p:spPr>
        <p:txBody>
          <a:bodyPr lIns="121917" tIns="60958" rIns="121917" bIns="60958">
            <a:spAutoFit/>
          </a:bodyPr>
          <a:lstStyle/>
          <a:p>
            <a:r>
              <a:rPr lang="zh-CN" altLang="zh-CN" sz="2100" b="1" dirty="0">
                <a:latin typeface="微软雅黑" pitchFamily="34" charset="-122"/>
                <a:ea typeface="微软雅黑" pitchFamily="34" charset="-122"/>
              </a:rPr>
              <a:t>互联网企业价值观</a:t>
            </a:r>
          </a:p>
        </p:txBody>
      </p:sp>
    </p:spTree>
    <p:extLst>
      <p:ext uri="{BB962C8B-B14F-4D97-AF65-F5344CB8AC3E}">
        <p14:creationId xmlns:p14="http://schemas.microsoft.com/office/powerpoint/2010/main" val="20582794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7"/>
                                        </p:tgtEl>
                                      </p:cBhvr>
                                      <p:by x="105000" y="105000"/>
                                    </p:animScale>
                                  </p:childTnLst>
                                </p:cTn>
                              </p:par>
                              <p:par>
                                <p:cTn id="11" presetID="2"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600"/>
                            </p:stCondLst>
                            <p:childTnLst>
                              <p:par>
                                <p:cTn id="16" presetID="49" presetClass="entr" presetSubtype="0" decel="10000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250" fill="hold"/>
                                        <p:tgtEl>
                                          <p:spTgt spid="36"/>
                                        </p:tgtEl>
                                        <p:attrNameLst>
                                          <p:attrName>ppt_w</p:attrName>
                                        </p:attrNameLst>
                                      </p:cBhvr>
                                      <p:tavLst>
                                        <p:tav tm="0">
                                          <p:val>
                                            <p:fltVal val="0"/>
                                          </p:val>
                                        </p:tav>
                                        <p:tav tm="100000">
                                          <p:val>
                                            <p:strVal val="#ppt_w"/>
                                          </p:val>
                                        </p:tav>
                                      </p:tavLst>
                                    </p:anim>
                                    <p:anim calcmode="lin" valueType="num">
                                      <p:cBhvr>
                                        <p:cTn id="19" dur="250" fill="hold"/>
                                        <p:tgtEl>
                                          <p:spTgt spid="36"/>
                                        </p:tgtEl>
                                        <p:attrNameLst>
                                          <p:attrName>ppt_h</p:attrName>
                                        </p:attrNameLst>
                                      </p:cBhvr>
                                      <p:tavLst>
                                        <p:tav tm="0">
                                          <p:val>
                                            <p:fltVal val="0"/>
                                          </p:val>
                                        </p:tav>
                                        <p:tav tm="100000">
                                          <p:val>
                                            <p:strVal val="#ppt_h"/>
                                          </p:val>
                                        </p:tav>
                                      </p:tavLst>
                                    </p:anim>
                                    <p:anim calcmode="lin" valueType="num">
                                      <p:cBhvr>
                                        <p:cTn id="20" dur="250" fill="hold"/>
                                        <p:tgtEl>
                                          <p:spTgt spid="36"/>
                                        </p:tgtEl>
                                        <p:attrNameLst>
                                          <p:attrName>style.rotation</p:attrName>
                                        </p:attrNameLst>
                                      </p:cBhvr>
                                      <p:tavLst>
                                        <p:tav tm="0">
                                          <p:val>
                                            <p:fltVal val="360"/>
                                          </p:val>
                                        </p:tav>
                                        <p:tav tm="100000">
                                          <p:val>
                                            <p:fltVal val="0"/>
                                          </p:val>
                                        </p:tav>
                                      </p:tavLst>
                                    </p:anim>
                                    <p:animEffect transition="in" filter="fade">
                                      <p:cBhvr>
                                        <p:cTn id="21" dur="250"/>
                                        <p:tgtEl>
                                          <p:spTgt spid="36"/>
                                        </p:tgtEl>
                                      </p:cBhvr>
                                    </p:animEffect>
                                  </p:childTnLst>
                                </p:cTn>
                              </p:par>
                            </p:childTnLst>
                          </p:cTn>
                        </p:par>
                        <p:par>
                          <p:cTn id="22" fill="hold" nodeType="afterGroup">
                            <p:stCondLst>
                              <p:cond delay="1025"/>
                            </p:stCondLst>
                            <p:childTnLst>
                              <p:par>
                                <p:cTn id="23" presetID="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0-#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300" fill="hold"/>
                                        <p:tgtEl>
                                          <p:spTgt spid="43"/>
                                        </p:tgtEl>
                                        <p:attrNameLst>
                                          <p:attrName>ppt_x</p:attrName>
                                        </p:attrNameLst>
                                      </p:cBhvr>
                                      <p:tavLst>
                                        <p:tav tm="0">
                                          <p:val>
                                            <p:strVal val="1+#ppt_w/2"/>
                                          </p:val>
                                        </p:tav>
                                        <p:tav tm="100000">
                                          <p:val>
                                            <p:strVal val="#ppt_x"/>
                                          </p:val>
                                        </p:tav>
                                      </p:tavLst>
                                    </p:anim>
                                    <p:anim calcmode="lin" valueType="num">
                                      <p:cBhvr additive="base">
                                        <p:cTn id="30" dur="300" fill="hold"/>
                                        <p:tgtEl>
                                          <p:spTgt spid="4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325"/>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0-#ppt_w/2"/>
                                          </p:val>
                                        </p:tav>
                                        <p:tav tm="100000">
                                          <p:val>
                                            <p:strVal val="#ppt_x"/>
                                          </p:val>
                                        </p:tav>
                                      </p:tavLst>
                                    </p:anim>
                                    <p:anim calcmode="lin" valueType="num">
                                      <p:cBhvr additive="base">
                                        <p:cTn id="35" dur="3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300" fill="hold"/>
                                        <p:tgtEl>
                                          <p:spTgt spid="49"/>
                                        </p:tgtEl>
                                        <p:attrNameLst>
                                          <p:attrName>ppt_x</p:attrName>
                                        </p:attrNameLst>
                                      </p:cBhvr>
                                      <p:tavLst>
                                        <p:tav tm="0">
                                          <p:val>
                                            <p:strVal val="1+#ppt_w/2"/>
                                          </p:val>
                                        </p:tav>
                                        <p:tav tm="100000">
                                          <p:val>
                                            <p:strVal val="#ppt_x"/>
                                          </p:val>
                                        </p:tav>
                                      </p:tavLst>
                                    </p:anim>
                                    <p:anim calcmode="lin" valueType="num">
                                      <p:cBhvr additive="base">
                                        <p:cTn id="39" dur="300" fill="hold"/>
                                        <p:tgtEl>
                                          <p:spTgt spid="49"/>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625"/>
                            </p:stCondLst>
                            <p:childTnLst>
                              <p:par>
                                <p:cTn id="41" presetID="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300" fill="hold"/>
                                        <p:tgtEl>
                                          <p:spTgt spid="50"/>
                                        </p:tgtEl>
                                        <p:attrNameLst>
                                          <p:attrName>ppt_x</p:attrName>
                                        </p:attrNameLst>
                                      </p:cBhvr>
                                      <p:tavLst>
                                        <p:tav tm="0">
                                          <p:val>
                                            <p:strVal val="0-#ppt_w/2"/>
                                          </p:val>
                                        </p:tav>
                                        <p:tav tm="100000">
                                          <p:val>
                                            <p:strVal val="#ppt_x"/>
                                          </p:val>
                                        </p:tav>
                                      </p:tavLst>
                                    </p:anim>
                                    <p:anim calcmode="lin" valueType="num">
                                      <p:cBhvr additive="base">
                                        <p:cTn id="44" dur="300" fill="hold"/>
                                        <p:tgtEl>
                                          <p:spTgt spid="5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1+#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25"/>
                            </p:stCondLst>
                            <p:childTnLst>
                              <p:par>
                                <p:cTn id="50" presetID="2" presetClass="entr" presetSubtype="8"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300" fill="hold"/>
                                        <p:tgtEl>
                                          <p:spTgt spid="56"/>
                                        </p:tgtEl>
                                        <p:attrNameLst>
                                          <p:attrName>ppt_x</p:attrName>
                                        </p:attrNameLst>
                                      </p:cBhvr>
                                      <p:tavLst>
                                        <p:tav tm="0">
                                          <p:val>
                                            <p:strVal val="0-#ppt_w/2"/>
                                          </p:val>
                                        </p:tav>
                                        <p:tav tm="100000">
                                          <p:val>
                                            <p:strVal val="#ppt_x"/>
                                          </p:val>
                                        </p:tav>
                                      </p:tavLst>
                                    </p:anim>
                                    <p:anim calcmode="lin" valueType="num">
                                      <p:cBhvr additive="base">
                                        <p:cTn id="53" dur="300" fill="hold"/>
                                        <p:tgtEl>
                                          <p:spTgt spid="56"/>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300" fill="hold"/>
                                        <p:tgtEl>
                                          <p:spTgt spid="61"/>
                                        </p:tgtEl>
                                        <p:attrNameLst>
                                          <p:attrName>ppt_x</p:attrName>
                                        </p:attrNameLst>
                                      </p:cBhvr>
                                      <p:tavLst>
                                        <p:tav tm="0">
                                          <p:val>
                                            <p:strVal val="1+#ppt_w/2"/>
                                          </p:val>
                                        </p:tav>
                                        <p:tav tm="100000">
                                          <p:val>
                                            <p:strVal val="#ppt_x"/>
                                          </p:val>
                                        </p:tav>
                                      </p:tavLst>
                                    </p:anim>
                                    <p:anim calcmode="lin" valueType="num">
                                      <p:cBhvr additive="base">
                                        <p:cTn id="57" dur="3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2225"/>
                            </p:stCondLst>
                            <p:childTnLst>
                              <p:par>
                                <p:cTn id="59" presetID="2" presetClass="entr" presetSubtype="8"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300" fill="hold"/>
                                        <p:tgtEl>
                                          <p:spTgt spid="64"/>
                                        </p:tgtEl>
                                        <p:attrNameLst>
                                          <p:attrName>ppt_x</p:attrName>
                                        </p:attrNameLst>
                                      </p:cBhvr>
                                      <p:tavLst>
                                        <p:tav tm="0">
                                          <p:val>
                                            <p:strVal val="0-#ppt_w/2"/>
                                          </p:val>
                                        </p:tav>
                                        <p:tav tm="100000">
                                          <p:val>
                                            <p:strVal val="#ppt_x"/>
                                          </p:val>
                                        </p:tav>
                                      </p:tavLst>
                                    </p:anim>
                                    <p:anim calcmode="lin" valueType="num">
                                      <p:cBhvr additive="base">
                                        <p:cTn id="62" dur="300" fill="hold"/>
                                        <p:tgtEl>
                                          <p:spTgt spid="64"/>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additive="base">
                                        <p:cTn id="65" dur="300" fill="hold"/>
                                        <p:tgtEl>
                                          <p:spTgt spid="69"/>
                                        </p:tgtEl>
                                        <p:attrNameLst>
                                          <p:attrName>ppt_x</p:attrName>
                                        </p:attrNameLst>
                                      </p:cBhvr>
                                      <p:tavLst>
                                        <p:tav tm="0">
                                          <p:val>
                                            <p:strVal val="1+#ppt_w/2"/>
                                          </p:val>
                                        </p:tav>
                                        <p:tav tm="100000">
                                          <p:val>
                                            <p:strVal val="#ppt_x"/>
                                          </p:val>
                                        </p:tav>
                                      </p:tavLst>
                                    </p:anim>
                                    <p:anim calcmode="lin" valueType="num">
                                      <p:cBhvr additive="base">
                                        <p:cTn id="66"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7" grpId="1"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76580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dirty="0">
                <a:solidFill>
                  <a:srgbClr val="333333"/>
                </a:solidFill>
                <a:latin typeface="微软雅黑" panose="020B0503020204020204" pitchFamily="34" charset="-122"/>
                <a:ea typeface="微软雅黑" panose="020B0503020204020204" pitchFamily="34" charset="-122"/>
              </a:rPr>
              <a:t>2.4.1 </a:t>
            </a:r>
            <a:r>
              <a:rPr lang="zh-CN" altLang="en-US" dirty="0">
                <a:solidFill>
                  <a:srgbClr val="333333"/>
                </a:solidFill>
                <a:latin typeface="微软雅黑" panose="020B0503020204020204" pitchFamily="34" charset="-122"/>
                <a:ea typeface="微软雅黑" panose="020B0503020204020204" pitchFamily="34" charset="-122"/>
              </a:rPr>
              <a:t>帧标记</a:t>
            </a:r>
            <a:r>
              <a:rPr lang="en-US" altLang="zh-CN" dirty="0">
                <a:solidFill>
                  <a:srgbClr val="333333"/>
                </a:solidFill>
                <a:latin typeface="微软雅黑" panose="020B0503020204020204" pitchFamily="34" charset="-122"/>
                <a:ea typeface="微软雅黑" panose="020B0503020204020204" pitchFamily="34" charset="-122"/>
              </a:rPr>
              <a:t>&lt;frame&gt;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864725" cy="516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400" dirty="0">
                <a:latin typeface="华文楷体" pitchFamily="2" charset="-122"/>
                <a:ea typeface="华文楷体" pitchFamily="2" charset="-122"/>
              </a:rPr>
              <a:t>       帧技术又叫框架技术。</a:t>
            </a:r>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     迄今为止，所提到的所有网页都能链接到其他网页，但是每次只能显示一个网页，为了能够在同一浏览器中显示多个页面，则必须使用帧技术。</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     帧式网页起始于开始标记</a:t>
            </a:r>
            <a:r>
              <a:rPr lang="en-US" sz="2400" dirty="0">
                <a:latin typeface="华文楷体" pitchFamily="2" charset="-122"/>
                <a:ea typeface="华文楷体" pitchFamily="2" charset="-122"/>
              </a:rPr>
              <a:t>&lt;frameset&gt;</a:t>
            </a:r>
            <a:r>
              <a:rPr lang="zh-CN" altLang="en-US" sz="2400" dirty="0">
                <a:latin typeface="华文楷体" pitchFamily="2" charset="-122"/>
                <a:ea typeface="华文楷体" pitchFamily="2" charset="-122"/>
              </a:rPr>
              <a:t>。</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帧集有两个重要属性，即</a:t>
            </a:r>
            <a:r>
              <a:rPr lang="en-US" sz="2400" dirty="0">
                <a:latin typeface="华文楷体" pitchFamily="2" charset="-122"/>
                <a:ea typeface="华文楷体" pitchFamily="2" charset="-122"/>
              </a:rPr>
              <a:t>cols</a:t>
            </a:r>
            <a:r>
              <a:rPr lang="zh-CN" altLang="en-US" sz="2400" dirty="0">
                <a:latin typeface="华文楷体" pitchFamily="2" charset="-122"/>
                <a:ea typeface="华文楷体" pitchFamily="2" charset="-122"/>
              </a:rPr>
              <a:t>属性</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列属性</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和</a:t>
            </a:r>
            <a:r>
              <a:rPr lang="en-US" sz="2400" dirty="0">
                <a:latin typeface="华文楷体" pitchFamily="2" charset="-122"/>
                <a:ea typeface="华文楷体" pitchFamily="2" charset="-122"/>
              </a:rPr>
              <a:t>rows</a:t>
            </a:r>
            <a:r>
              <a:rPr lang="zh-CN" altLang="en-US" sz="2400" dirty="0">
                <a:latin typeface="华文楷体" pitchFamily="2" charset="-122"/>
                <a:ea typeface="华文楷体" pitchFamily="2" charset="-122"/>
              </a:rPr>
              <a:t>属性</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行属性</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，其中</a:t>
            </a:r>
            <a:r>
              <a:rPr lang="en-US" sz="2400" dirty="0">
                <a:latin typeface="华文楷体" pitchFamily="2" charset="-122"/>
                <a:ea typeface="华文楷体" pitchFamily="2" charset="-122"/>
              </a:rPr>
              <a:t>cols</a:t>
            </a:r>
            <a:r>
              <a:rPr lang="zh-CN" altLang="en-US" sz="2400" dirty="0">
                <a:latin typeface="华文楷体" pitchFamily="2" charset="-122"/>
                <a:ea typeface="华文楷体" pitchFamily="2" charset="-122"/>
              </a:rPr>
              <a:t>属性给出了帧集页面的纵向布局，而</a:t>
            </a:r>
            <a:r>
              <a:rPr lang="en-US" sz="2400" dirty="0">
                <a:latin typeface="华文楷体" pitchFamily="2" charset="-122"/>
                <a:ea typeface="华文楷体" pitchFamily="2" charset="-122"/>
              </a:rPr>
              <a:t>rows</a:t>
            </a:r>
            <a:r>
              <a:rPr lang="zh-CN" altLang="en-US" sz="2400" dirty="0">
                <a:latin typeface="华文楷体" pitchFamily="2" charset="-122"/>
                <a:ea typeface="华文楷体" pitchFamily="2" charset="-122"/>
              </a:rPr>
              <a:t>属性则给出了帧集页面的横向布局。</a:t>
            </a:r>
            <a:endParaRPr lang="en-US" altLang="zh-CN" sz="2400" dirty="0">
              <a:latin typeface="华文楷体" pitchFamily="2" charset="-122"/>
              <a:ea typeface="华文楷体" pitchFamily="2" charset="-122"/>
            </a:endParaRPr>
          </a:p>
          <a:p>
            <a:r>
              <a:rPr lang="en-US" altLang="zh-CN" sz="2400" dirty="0">
                <a:latin typeface="华文楷体" pitchFamily="2" charset="-122"/>
                <a:ea typeface="华文楷体" pitchFamily="2" charset="-122"/>
              </a:rPr>
              <a:t>   </a:t>
            </a:r>
            <a:r>
              <a:rPr lang="zh-CN" altLang="en-US" sz="2400" dirty="0">
                <a:latin typeface="华文楷体" pitchFamily="2" charset="-122"/>
                <a:ea typeface="华文楷体" pitchFamily="2" charset="-122"/>
              </a:rPr>
              <a:t> </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       </a:t>
            </a: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765800"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dirty="0">
                <a:solidFill>
                  <a:srgbClr val="333333"/>
                </a:solidFill>
                <a:latin typeface="微软雅黑" panose="020B0503020204020204" pitchFamily="34" charset="-122"/>
                <a:ea typeface="微软雅黑" panose="020B0503020204020204" pitchFamily="34" charset="-122"/>
              </a:rPr>
              <a:t>2.4.1 </a:t>
            </a:r>
            <a:r>
              <a:rPr lang="zh-CN" altLang="en-US" dirty="0">
                <a:solidFill>
                  <a:srgbClr val="333333"/>
                </a:solidFill>
                <a:latin typeface="微软雅黑" panose="020B0503020204020204" pitchFamily="34" charset="-122"/>
                <a:ea typeface="微软雅黑" panose="020B0503020204020204" pitchFamily="34" charset="-122"/>
              </a:rPr>
              <a:t>帧标记</a:t>
            </a:r>
            <a:r>
              <a:rPr lang="en-US" altLang="zh-CN" dirty="0">
                <a:solidFill>
                  <a:srgbClr val="333333"/>
                </a:solidFill>
                <a:latin typeface="微软雅黑" panose="020B0503020204020204" pitchFamily="34" charset="-122"/>
                <a:ea typeface="微软雅黑" panose="020B0503020204020204" pitchFamily="34" charset="-122"/>
              </a:rPr>
              <a:t>&lt;frame&gt;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864725" cy="516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这两个属性会指定</a:t>
            </a:r>
            <a:r>
              <a:rPr lang="zh-CN" altLang="en-US" sz="2400" dirty="0">
                <a:solidFill>
                  <a:srgbClr val="FF0000"/>
                </a:solidFill>
                <a:latin typeface="华文楷体" pitchFamily="2" charset="-122"/>
                <a:ea typeface="华文楷体" pitchFamily="2" charset="-122"/>
              </a:rPr>
              <a:t>每个帧的宽度，或像素值，或所占屏幕的百分比</a:t>
            </a:r>
            <a:r>
              <a:rPr lang="zh-CN" altLang="en-US" sz="2400" dirty="0">
                <a:latin typeface="华文楷体" pitchFamily="2" charset="-122"/>
                <a:ea typeface="华文楷体" pitchFamily="2" charset="-122"/>
              </a:rPr>
              <a:t>。</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     </a:t>
            </a:r>
            <a:r>
              <a:rPr lang="en-US" sz="2400" dirty="0">
                <a:latin typeface="华文楷体" pitchFamily="2" charset="-122"/>
                <a:ea typeface="华文楷体" pitchFamily="2" charset="-122"/>
              </a:rPr>
              <a:t>&lt;frameset cols=“110, * “&gt;</a:t>
            </a:r>
            <a:r>
              <a:rPr lang="zh-CN" altLang="en-US" sz="2400" dirty="0">
                <a:latin typeface="华文楷体" pitchFamily="2" charset="-122"/>
                <a:ea typeface="华文楷体" pitchFamily="2" charset="-122"/>
              </a:rPr>
              <a:t> 有左右两个帧，第一个帧从屏幕左侧扩展了</a:t>
            </a:r>
            <a:r>
              <a:rPr lang="en-US" sz="2400" dirty="0">
                <a:latin typeface="华文楷体" pitchFamily="2" charset="-122"/>
                <a:ea typeface="华文楷体" pitchFamily="2" charset="-122"/>
              </a:rPr>
              <a:t>110</a:t>
            </a:r>
            <a:r>
              <a:rPr lang="zh-CN" altLang="en-US" sz="2400" dirty="0">
                <a:latin typeface="华文楷体" pitchFamily="2" charset="-122"/>
                <a:ea typeface="华文楷体" pitchFamily="2" charset="-122"/>
              </a:rPr>
              <a:t>个像素点，第二个帧填充了屏幕的剩余部分。</a:t>
            </a:r>
            <a:endParaRPr lang="en-US" altLang="zh-CN" sz="2400" dirty="0">
              <a:latin typeface="华文楷体" pitchFamily="2" charset="-122"/>
              <a:ea typeface="华文楷体" pitchFamily="2" charset="-122"/>
            </a:endParaRPr>
          </a:p>
          <a:p>
            <a:r>
              <a:rPr lang="en-US" altLang="zh-CN" sz="2400" dirty="0">
                <a:latin typeface="华文楷体" pitchFamily="2" charset="-122"/>
                <a:ea typeface="华文楷体" pitchFamily="2" charset="-122"/>
              </a:rPr>
              <a:t>     </a:t>
            </a:r>
          </a:p>
          <a:p>
            <a:r>
              <a:rPr lang="en-US" altLang="zh-CN" sz="2400" dirty="0">
                <a:latin typeface="华文楷体" pitchFamily="2" charset="-122"/>
                <a:ea typeface="华文楷体" pitchFamily="2" charset="-122"/>
              </a:rPr>
              <a:t>       &lt;frameset cols=“30%, * “&gt;</a:t>
            </a:r>
            <a:r>
              <a:rPr lang="zh-CN" altLang="en-US" sz="2400" dirty="0">
                <a:latin typeface="华文楷体" pitchFamily="2" charset="-122"/>
                <a:ea typeface="华文楷体" pitchFamily="2" charset="-122"/>
              </a:rPr>
              <a:t>有上下两个帧，上面的帧占屏幕的</a:t>
            </a:r>
            <a:r>
              <a:rPr lang="en-US" altLang="zh-CN" sz="2400" dirty="0">
                <a:latin typeface="华文楷体" pitchFamily="2" charset="-122"/>
                <a:ea typeface="华文楷体" pitchFamily="2" charset="-122"/>
              </a:rPr>
              <a:t>30%</a:t>
            </a:r>
            <a:r>
              <a:rPr lang="zh-CN" altLang="en-US" sz="2400" dirty="0">
                <a:latin typeface="华文楷体" pitchFamily="2" charset="-122"/>
                <a:ea typeface="华文楷体" pitchFamily="2" charset="-122"/>
              </a:rPr>
              <a:t>，下面占比</a:t>
            </a:r>
            <a:r>
              <a:rPr lang="en-US" altLang="zh-CN" sz="2400" dirty="0">
                <a:latin typeface="华文楷体" pitchFamily="2" charset="-122"/>
                <a:ea typeface="华文楷体" pitchFamily="2" charset="-122"/>
              </a:rPr>
              <a:t>70%</a:t>
            </a:r>
            <a:endParaRPr lang="zh-CN" altLang="en-US" sz="2400" dirty="0">
              <a:latin typeface="华文楷体" pitchFamily="2" charset="-122"/>
              <a:ea typeface="华文楷体" pitchFamily="2" charset="-122"/>
            </a:endParaRPr>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3273926811"/>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660002"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2.4.1</a:t>
            </a:r>
            <a:r>
              <a:rPr lang="zh-CN" altLang="en-US" dirty="0">
                <a:solidFill>
                  <a:srgbClr val="333333"/>
                </a:solidFill>
                <a:latin typeface="微软雅黑" panose="020B0503020204020204" pitchFamily="34" charset="-122"/>
                <a:ea typeface="微软雅黑" panose="020B0503020204020204" pitchFamily="34" charset="-122"/>
              </a:rPr>
              <a:t>帧标记</a:t>
            </a:r>
            <a:r>
              <a:rPr lang="en-US" altLang="zh-CN" dirty="0">
                <a:solidFill>
                  <a:srgbClr val="333333"/>
                </a:solidFill>
                <a:latin typeface="微软雅黑" panose="020B0503020204020204" pitchFamily="34" charset="-122"/>
                <a:ea typeface="微软雅黑" panose="020B0503020204020204" pitchFamily="34" charset="-122"/>
              </a:rPr>
              <a:t>&lt;frame&gt;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864725" cy="516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语法</a:t>
            </a:r>
            <a:r>
              <a:rPr lang="en-US" altLang="zh-CN" sz="2400" dirty="0">
                <a:latin typeface="华文楷体" pitchFamily="2" charset="-122"/>
                <a:ea typeface="华文楷体" pitchFamily="2" charset="-122"/>
              </a:rPr>
              <a:t>】</a:t>
            </a:r>
          </a:p>
          <a:p>
            <a:r>
              <a:rPr lang="zh-CN" altLang="en-US" sz="2400" dirty="0">
                <a:latin typeface="华文楷体" pitchFamily="2" charset="-122"/>
                <a:ea typeface="华文楷体" pitchFamily="2" charset="-122"/>
              </a:rPr>
              <a:t>帧标记</a:t>
            </a:r>
            <a:r>
              <a:rPr lang="en-US" sz="2400" dirty="0">
                <a:latin typeface="华文楷体" pitchFamily="2" charset="-122"/>
                <a:ea typeface="华文楷体" pitchFamily="2" charset="-122"/>
              </a:rPr>
              <a:t>&lt;frame&gt;</a:t>
            </a:r>
            <a:r>
              <a:rPr lang="zh-CN" altLang="en-US" sz="2400" dirty="0">
                <a:latin typeface="华文楷体" pitchFamily="2" charset="-122"/>
                <a:ea typeface="华文楷体" pitchFamily="2" charset="-122"/>
              </a:rPr>
              <a:t>常用格式为：</a:t>
            </a:r>
          </a:p>
          <a:p>
            <a:r>
              <a:rPr lang="en-US" sz="2400" dirty="0">
                <a:latin typeface="华文楷体" pitchFamily="2" charset="-122"/>
                <a:ea typeface="华文楷体" pitchFamily="2" charset="-122"/>
              </a:rPr>
              <a:t>&lt;frame name=“main” </a:t>
            </a:r>
            <a:r>
              <a:rPr lang="en-US" sz="2400" dirty="0" err="1">
                <a:latin typeface="华文楷体" pitchFamily="2" charset="-122"/>
                <a:ea typeface="华文楷体" pitchFamily="2" charset="-122"/>
              </a:rPr>
              <a:t>src</a:t>
            </a:r>
            <a:r>
              <a:rPr lang="en-US" sz="2400" dirty="0">
                <a:latin typeface="华文楷体" pitchFamily="2" charset="-122"/>
                <a:ea typeface="华文楷体" pitchFamily="2" charset="-122"/>
              </a:rPr>
              <a:t>=“main.HTML”&gt;</a:t>
            </a:r>
            <a:endParaRPr lang="zh-CN" altLang="en-US"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其中</a:t>
            </a:r>
            <a:r>
              <a:rPr lang="en-US" sz="2400" dirty="0">
                <a:latin typeface="华文楷体" pitchFamily="2" charset="-122"/>
                <a:ea typeface="华文楷体" pitchFamily="2" charset="-122"/>
              </a:rPr>
              <a:t>name</a:t>
            </a:r>
            <a:r>
              <a:rPr lang="zh-CN" altLang="en-US" sz="2400" dirty="0">
                <a:latin typeface="华文楷体" pitchFamily="2" charset="-122"/>
                <a:ea typeface="华文楷体" pitchFamily="2" charset="-122"/>
              </a:rPr>
              <a:t>属性是标识帧，而</a:t>
            </a:r>
            <a:r>
              <a:rPr lang="en-US" sz="2400" dirty="0" err="1">
                <a:latin typeface="华文楷体" pitchFamily="2" charset="-122"/>
                <a:ea typeface="华文楷体" pitchFamily="2" charset="-122"/>
              </a:rPr>
              <a:t>src</a:t>
            </a:r>
            <a:r>
              <a:rPr lang="zh-CN" altLang="en-US" sz="2400" dirty="0">
                <a:latin typeface="华文楷体" pitchFamily="2" charset="-122"/>
                <a:ea typeface="华文楷体" pitchFamily="2" charset="-122"/>
              </a:rPr>
              <a:t>则表示在帧中建立一个超链接。帧标记往往与下面的格式一起使用：</a:t>
            </a:r>
          </a:p>
          <a:p>
            <a:r>
              <a:rPr lang="en-US" sz="2400" dirty="0">
                <a:latin typeface="华文楷体" pitchFamily="2" charset="-122"/>
                <a:ea typeface="华文楷体" pitchFamily="2" charset="-122"/>
              </a:rPr>
              <a:t>&lt;a </a:t>
            </a:r>
            <a:r>
              <a:rPr lang="en-US" sz="2400" dirty="0" err="1">
                <a:latin typeface="华文楷体" pitchFamily="2" charset="-122"/>
                <a:ea typeface="华文楷体" pitchFamily="2" charset="-122"/>
              </a:rPr>
              <a:t>href</a:t>
            </a:r>
            <a:r>
              <a:rPr lang="en-US" sz="2400" dirty="0">
                <a:latin typeface="华文楷体" pitchFamily="2" charset="-122"/>
                <a:ea typeface="华文楷体" pitchFamily="2" charset="-122"/>
              </a:rPr>
              <a:t>=“link.HTML”, target=“main”&gt;</a:t>
            </a:r>
            <a:endParaRPr lang="zh-CN" altLang="en-US" sz="2400" dirty="0">
              <a:latin typeface="华文楷体" pitchFamily="2" charset="-122"/>
              <a:ea typeface="华文楷体" pitchFamily="2" charset="-122"/>
            </a:endParaRPr>
          </a:p>
          <a:p>
            <a:r>
              <a:rPr lang="zh-CN" altLang="en-US" sz="2400" dirty="0">
                <a:latin typeface="华文楷体" pitchFamily="2" charset="-122"/>
                <a:ea typeface="华文楷体" pitchFamily="2" charset="-122"/>
              </a:rPr>
              <a:t>其作用是在</a:t>
            </a:r>
            <a:r>
              <a:rPr lang="en-US" sz="2400" dirty="0">
                <a:latin typeface="华文楷体" pitchFamily="2" charset="-122"/>
                <a:ea typeface="华文楷体" pitchFamily="2" charset="-122"/>
              </a:rPr>
              <a:t>name</a:t>
            </a:r>
            <a:r>
              <a:rPr lang="zh-CN" altLang="en-US" sz="2400" dirty="0">
                <a:latin typeface="华文楷体" pitchFamily="2" charset="-122"/>
                <a:ea typeface="华文楷体" pitchFamily="2" charset="-122"/>
              </a:rPr>
              <a:t>属性为</a:t>
            </a:r>
            <a:r>
              <a:rPr lang="en-US" sz="2400" dirty="0">
                <a:latin typeface="华文楷体" pitchFamily="2" charset="-122"/>
                <a:ea typeface="华文楷体" pitchFamily="2" charset="-122"/>
              </a:rPr>
              <a:t>”main”</a:t>
            </a:r>
            <a:r>
              <a:rPr lang="zh-CN" altLang="en-US" sz="2400" dirty="0">
                <a:latin typeface="华文楷体" pitchFamily="2" charset="-122"/>
                <a:ea typeface="华文楷体" pitchFamily="2" charset="-122"/>
              </a:rPr>
              <a:t>的帧中加载页面</a:t>
            </a:r>
            <a:r>
              <a:rPr lang="en-US" sz="2400" dirty="0">
                <a:latin typeface="华文楷体" pitchFamily="2" charset="-122"/>
                <a:ea typeface="华文楷体" pitchFamily="2" charset="-122"/>
              </a:rPr>
              <a:t>link.HTML</a:t>
            </a:r>
            <a:endParaRPr lang="zh-CN" altLang="en-US" sz="2400" dirty="0">
              <a:latin typeface="华文楷体" pitchFamily="2" charset="-122"/>
              <a:ea typeface="华文楷体" pitchFamily="2" charset="-122"/>
            </a:endParaRPr>
          </a:p>
          <a:p>
            <a:endParaRPr lang="zh-CN" altLang="en-US" sz="2800" dirty="0"/>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矩形 4">
            <a:extLst>
              <a:ext uri="{FF2B5EF4-FFF2-40B4-BE49-F238E27FC236}">
                <a16:creationId xmlns:a16="http://schemas.microsoft.com/office/drawing/2014/main" id="{3E2F39A2-7045-4F4A-AFE6-46022D14BA7E}"/>
              </a:ext>
            </a:extLst>
          </p:cNvPr>
          <p:cNvSpPr/>
          <p:nvPr/>
        </p:nvSpPr>
        <p:spPr>
          <a:xfrm>
            <a:off x="2202094" y="1205225"/>
            <a:ext cx="9989906" cy="461665"/>
          </a:xfrm>
          <a:prstGeom prst="rect">
            <a:avLst/>
          </a:prstGeom>
        </p:spPr>
        <p:txBody>
          <a:bodyPr wrap="square">
            <a:spAutoFit/>
          </a:bodyPr>
          <a:lstStyle/>
          <a:p>
            <a:r>
              <a:rPr lang="en-US" altLang="zh-CN" sz="2400" dirty="0">
                <a:solidFill>
                  <a:srgbClr val="FF0000"/>
                </a:solidFill>
                <a:latin typeface="Verdana" panose="020B0604030504040204" pitchFamily="34" charset="0"/>
              </a:rPr>
              <a:t>frameset</a:t>
            </a:r>
            <a:r>
              <a:rPr lang="zh-CN" altLang="en-US" sz="2400" dirty="0">
                <a:solidFill>
                  <a:srgbClr val="FF0000"/>
                </a:solidFill>
                <a:latin typeface="Verdana" panose="020B0604030504040204" pitchFamily="34" charset="0"/>
              </a:rPr>
              <a:t>千万不能嵌套在</a:t>
            </a:r>
            <a:r>
              <a:rPr lang="en-US" altLang="zh-CN" sz="2400" dirty="0">
                <a:solidFill>
                  <a:srgbClr val="FF0000"/>
                </a:solidFill>
                <a:latin typeface="Verdana" panose="020B0604030504040204" pitchFamily="34" charset="0"/>
              </a:rPr>
              <a:t>&lt;body&gt;</a:t>
            </a:r>
            <a:r>
              <a:rPr lang="zh-CN" altLang="en-US" sz="2400" dirty="0">
                <a:solidFill>
                  <a:srgbClr val="FF0000"/>
                </a:solidFill>
                <a:latin typeface="Verdana" panose="020B0604030504040204" pitchFamily="34" charset="0"/>
              </a:rPr>
              <a:t>标签中，否则不会显示任何字窗口</a:t>
            </a:r>
            <a:endParaRPr lang="zh-CN" altLang="en-US" sz="2400" dirty="0">
              <a:solidFill>
                <a:srgbClr val="FF0000"/>
              </a:solidFill>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3660002"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None/>
            </a:pPr>
            <a:r>
              <a:rPr lang="en-US" altLang="zh-CN" dirty="0">
                <a:solidFill>
                  <a:srgbClr val="333333"/>
                </a:solidFill>
                <a:latin typeface="微软雅黑" panose="020B0503020204020204" pitchFamily="34" charset="-122"/>
                <a:ea typeface="微软雅黑" panose="020B0503020204020204" pitchFamily="34" charset="-122"/>
              </a:rPr>
              <a:t>2.4.1</a:t>
            </a:r>
            <a:r>
              <a:rPr lang="zh-CN" altLang="en-US" dirty="0">
                <a:solidFill>
                  <a:srgbClr val="333333"/>
                </a:solidFill>
                <a:latin typeface="微软雅黑" panose="020B0503020204020204" pitchFamily="34" charset="-122"/>
                <a:ea typeface="微软雅黑" panose="020B0503020204020204" pitchFamily="34" charset="-122"/>
              </a:rPr>
              <a:t>帧标记</a:t>
            </a:r>
            <a:r>
              <a:rPr lang="en-US" altLang="zh-CN" dirty="0">
                <a:solidFill>
                  <a:srgbClr val="333333"/>
                </a:solidFill>
                <a:latin typeface="微软雅黑" panose="020B0503020204020204" pitchFamily="34" charset="-122"/>
                <a:ea typeface="微软雅黑" panose="020B0503020204020204" pitchFamily="34" charset="-122"/>
              </a:rPr>
              <a:t>&lt;frame&gt;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864725" cy="516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sz="2400" dirty="0">
                <a:solidFill>
                  <a:srgbClr val="FF0000"/>
                </a:solidFill>
                <a:latin typeface="华文楷体" pitchFamily="2" charset="-122"/>
                <a:ea typeface="华文楷体" pitchFamily="2" charset="-122"/>
              </a:rPr>
              <a:t>&lt;frameset cols=“15%,85%”&gt;</a:t>
            </a:r>
            <a:endParaRPr lang="zh-CN" altLang="en-US" sz="2400" dirty="0">
              <a:solidFill>
                <a:srgbClr val="FF0000"/>
              </a:solidFill>
              <a:latin typeface="华文楷体" pitchFamily="2" charset="-122"/>
              <a:ea typeface="华文楷体" pitchFamily="2" charset="-122"/>
            </a:endParaRPr>
          </a:p>
          <a:p>
            <a:r>
              <a:rPr lang="en-US" sz="2400" dirty="0">
                <a:latin typeface="华文楷体" pitchFamily="2" charset="-122"/>
                <a:ea typeface="华文楷体" pitchFamily="2" charset="-122"/>
              </a:rPr>
              <a:t>&lt;frame </a:t>
            </a:r>
            <a:r>
              <a:rPr lang="en-US" sz="2400" dirty="0" err="1">
                <a:latin typeface="华文楷体" pitchFamily="2" charset="-122"/>
                <a:ea typeface="华文楷体" pitchFamily="2" charset="-122"/>
              </a:rPr>
              <a:t>src</a:t>
            </a:r>
            <a:r>
              <a:rPr lang="en-US" sz="2400" dirty="0">
                <a:latin typeface="华文楷体" pitchFamily="2" charset="-122"/>
                <a:ea typeface="华文楷体" pitchFamily="2" charset="-122"/>
              </a:rPr>
              <a:t>=“Ex2-1.HTML” scrolling=“</a:t>
            </a:r>
            <a:r>
              <a:rPr lang="en-US" sz="2400" dirty="0" err="1">
                <a:latin typeface="华文楷体" pitchFamily="2" charset="-122"/>
                <a:ea typeface="华文楷体" pitchFamily="2" charset="-122"/>
              </a:rPr>
              <a:t>no”name</a:t>
            </a:r>
            <a:r>
              <a:rPr lang="en-US" sz="2400" dirty="0">
                <a:latin typeface="华文楷体" pitchFamily="2" charset="-122"/>
                <a:ea typeface="华文楷体" pitchFamily="2" charset="-122"/>
              </a:rPr>
              <a:t>=“win001”&gt;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&lt;frame </a:t>
            </a:r>
            <a:r>
              <a:rPr lang="en-US" sz="2400" dirty="0" err="1">
                <a:latin typeface="华文楷体" pitchFamily="2" charset="-122"/>
                <a:ea typeface="华文楷体" pitchFamily="2" charset="-122"/>
              </a:rPr>
              <a:t>src</a:t>
            </a:r>
            <a:r>
              <a:rPr lang="en-US" sz="2400" dirty="0">
                <a:latin typeface="华文楷体" pitchFamily="2" charset="-122"/>
                <a:ea typeface="华文楷体" pitchFamily="2" charset="-122"/>
              </a:rPr>
              <a:t>=“Ex2-2.HTML”name=“win002”&gt;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&lt;/frameset&gt;</a:t>
            </a:r>
            <a:endParaRPr lang="zh-CN" altLang="en-US" sz="2400" dirty="0">
              <a:latin typeface="华文楷体" pitchFamily="2" charset="-122"/>
              <a:ea typeface="华文楷体" pitchFamily="2" charset="-122"/>
            </a:endParaRPr>
          </a:p>
          <a:p>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noframes</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endParaRPr lang="zh-CN" altLang="en-US" sz="2800" dirty="0"/>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5" name="图片 4"/>
          <p:cNvPicPr>
            <a:picLocks noChangeAspect="1"/>
          </p:cNvPicPr>
          <p:nvPr/>
        </p:nvPicPr>
        <p:blipFill>
          <a:blip r:embed="rId3"/>
          <a:stretch>
            <a:fillRect/>
          </a:stretch>
        </p:blipFill>
        <p:spPr>
          <a:xfrm>
            <a:off x="2022475" y="3074920"/>
            <a:ext cx="7315834" cy="2225233"/>
          </a:xfrm>
          <a:prstGeom prst="rect">
            <a:avLst/>
          </a:prstGeom>
        </p:spPr>
      </p:pic>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26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pic>
        <p:nvPicPr>
          <p:cNvPr id="5" name="图片 4"/>
          <p:cNvPicPr>
            <a:picLocks noChangeAspect="1"/>
          </p:cNvPicPr>
          <p:nvPr/>
        </p:nvPicPr>
        <p:blipFill>
          <a:blip r:embed="rId3"/>
          <a:stretch>
            <a:fillRect/>
          </a:stretch>
        </p:blipFill>
        <p:spPr>
          <a:xfrm>
            <a:off x="2026226" y="2931526"/>
            <a:ext cx="7917873" cy="3778783"/>
          </a:xfrm>
          <a:prstGeom prst="rect">
            <a:avLst/>
          </a:prstGeom>
        </p:spPr>
      </p:pic>
      <p:sp>
        <p:nvSpPr>
          <p:cNvPr id="7" name="矩形 6"/>
          <p:cNvSpPr/>
          <p:nvPr/>
        </p:nvSpPr>
        <p:spPr>
          <a:xfrm>
            <a:off x="2192482" y="235240"/>
            <a:ext cx="7256318" cy="2246769"/>
          </a:xfrm>
          <a:prstGeom prst="rect">
            <a:avLst/>
          </a:prstGeom>
        </p:spPr>
        <p:txBody>
          <a:bodyPr wrap="square">
            <a:spAutoFit/>
          </a:bodyPr>
          <a:lstStyle/>
          <a:p>
            <a:r>
              <a:rPr lang="en-US" altLang="zh-CN" sz="2000" b="1" dirty="0">
                <a:latin typeface="Times New Roman" panose="02020603050405020304" pitchFamily="18" charset="0"/>
                <a:cs typeface="Times New Roman" panose="02020603050405020304" pitchFamily="18" charset="0"/>
              </a:rPr>
              <a:t>&lt;frameset cols="15%,85%"&gt;</a:t>
            </a:r>
          </a:p>
          <a:p>
            <a:r>
              <a:rPr lang="en-US" altLang="zh-CN" sz="2000" b="1" dirty="0">
                <a:latin typeface="Times New Roman" panose="02020603050405020304" pitchFamily="18" charset="0"/>
                <a:cs typeface="Times New Roman" panose="02020603050405020304" pitchFamily="18" charset="0"/>
              </a:rPr>
              <a:t>    &lt;frame </a:t>
            </a:r>
            <a:r>
              <a:rPr lang="en-US" altLang="zh-CN" sz="2000" b="1" dirty="0" err="1">
                <a:latin typeface="Times New Roman" panose="02020603050405020304" pitchFamily="18" charset="0"/>
                <a:cs typeface="Times New Roman" panose="02020603050405020304" pitchFamily="18" charset="0"/>
              </a:rPr>
              <a:t>src</a:t>
            </a:r>
            <a:r>
              <a:rPr lang="en-US" altLang="zh-CN" sz="2000" b="1" dirty="0">
                <a:latin typeface="Times New Roman" panose="02020603050405020304" pitchFamily="18" charset="0"/>
                <a:cs typeface="Times New Roman" panose="02020603050405020304" pitchFamily="18" charset="0"/>
              </a:rPr>
              <a:t>="article.html" scrolling="yes" name="win001"&gt;</a:t>
            </a:r>
          </a:p>
          <a:p>
            <a:r>
              <a:rPr lang="en-US" altLang="zh-CN" sz="2000" b="1" dirty="0">
                <a:latin typeface="Times New Roman" panose="02020603050405020304" pitchFamily="18" charset="0"/>
                <a:cs typeface="Times New Roman" panose="02020603050405020304" pitchFamily="18" charset="0"/>
              </a:rPr>
              <a:t>    &lt;frameset rows="40%,60%"&gt;</a:t>
            </a:r>
          </a:p>
          <a:p>
            <a:r>
              <a:rPr lang="en-US" altLang="zh-CN" sz="2000" b="1" dirty="0">
                <a:latin typeface="Times New Roman" panose="02020603050405020304" pitchFamily="18" charset="0"/>
                <a:cs typeface="Times New Roman" panose="02020603050405020304" pitchFamily="18" charset="0"/>
              </a:rPr>
              <a:t>    &lt;frame </a:t>
            </a:r>
            <a:r>
              <a:rPr lang="en-US" altLang="zh-CN" sz="2000" b="1" dirty="0" err="1">
                <a:latin typeface="Times New Roman" panose="02020603050405020304" pitchFamily="18" charset="0"/>
                <a:cs typeface="Times New Roman" panose="02020603050405020304" pitchFamily="18" charset="0"/>
              </a:rPr>
              <a:t>src</a:t>
            </a:r>
            <a:r>
              <a:rPr lang="en-US" altLang="zh-CN" sz="2000" b="1" dirty="0">
                <a:latin typeface="Times New Roman" panose="02020603050405020304" pitchFamily="18" charset="0"/>
                <a:cs typeface="Times New Roman" panose="02020603050405020304" pitchFamily="18" charset="0"/>
              </a:rPr>
              <a:t>="article.html" &gt;&lt;/frame&gt;</a:t>
            </a:r>
          </a:p>
          <a:p>
            <a:r>
              <a:rPr lang="en-US" altLang="zh-CN" sz="2000" b="1" dirty="0">
                <a:latin typeface="Times New Roman" panose="02020603050405020304" pitchFamily="18" charset="0"/>
                <a:cs typeface="Times New Roman" panose="02020603050405020304" pitchFamily="18" charset="0"/>
              </a:rPr>
              <a:t>    &lt;frame  </a:t>
            </a:r>
            <a:r>
              <a:rPr lang="en-US" altLang="zh-CN" sz="2000" b="1" dirty="0" err="1">
                <a:latin typeface="Times New Roman" panose="02020603050405020304" pitchFamily="18" charset="0"/>
                <a:cs typeface="Times New Roman" panose="02020603050405020304" pitchFamily="18" charset="0"/>
              </a:rPr>
              <a:t>src</a:t>
            </a:r>
            <a:r>
              <a:rPr lang="en-US" altLang="zh-CN" sz="2000" b="1" dirty="0">
                <a:latin typeface="Times New Roman" panose="02020603050405020304" pitchFamily="18" charset="0"/>
                <a:cs typeface="Times New Roman" panose="02020603050405020304" pitchFamily="18" charset="0"/>
              </a:rPr>
              <a:t>="article.html" &gt;&lt;/frame&gt;</a:t>
            </a:r>
          </a:p>
          <a:p>
            <a:r>
              <a:rPr lang="en-US" altLang="zh-CN" sz="2000" b="1" dirty="0">
                <a:latin typeface="Times New Roman" panose="02020603050405020304" pitchFamily="18" charset="0"/>
                <a:cs typeface="Times New Roman" panose="02020603050405020304" pitchFamily="18" charset="0"/>
              </a:rPr>
              <a:t>    &lt;/frameset&gt;</a:t>
            </a:r>
          </a:p>
          <a:p>
            <a:r>
              <a:rPr lang="en-US" altLang="zh-CN" sz="2000" b="1" dirty="0">
                <a:latin typeface="Times New Roman" panose="02020603050405020304" pitchFamily="18" charset="0"/>
                <a:cs typeface="Times New Roman" panose="02020603050405020304" pitchFamily="18" charset="0"/>
              </a:rPr>
              <a:t>&lt;/frameset&gt;</a:t>
            </a: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95147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dirty="0">
                <a:solidFill>
                  <a:srgbClr val="333333"/>
                </a:solidFill>
                <a:latin typeface="微软雅黑" panose="020B0503020204020204" pitchFamily="34" charset="-122"/>
                <a:ea typeface="微软雅黑" panose="020B0503020204020204" pitchFamily="34" charset="-122"/>
              </a:rPr>
              <a:t>2.4.2 IRFME</a:t>
            </a:r>
            <a:r>
              <a:rPr lang="zh-CN" altLang="en-US" dirty="0">
                <a:solidFill>
                  <a:srgbClr val="333333"/>
                </a:solidFill>
                <a:latin typeface="微软雅黑" panose="020B0503020204020204" pitchFamily="34" charset="-122"/>
                <a:ea typeface="微软雅黑" panose="020B0503020204020204" pitchFamily="34" charset="-122"/>
              </a:rPr>
              <a:t>标记</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864725" cy="516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en-US" altLang="zh-CN" sz="2400" dirty="0">
                <a:latin typeface="+mn-ea"/>
                <a:ea typeface="+mn-ea"/>
              </a:rPr>
              <a:t>HTML5</a:t>
            </a:r>
            <a:r>
              <a:rPr lang="zh-CN" altLang="zh-CN" sz="2400" dirty="0">
                <a:latin typeface="+mn-ea"/>
                <a:ea typeface="+mn-ea"/>
              </a:rPr>
              <a:t>中</a:t>
            </a:r>
            <a:r>
              <a:rPr lang="en-US" altLang="zh-CN" sz="2400" dirty="0">
                <a:latin typeface="+mn-ea"/>
                <a:ea typeface="+mn-ea"/>
              </a:rPr>
              <a:t>frameset</a:t>
            </a:r>
            <a:r>
              <a:rPr lang="zh-CN" altLang="zh-CN" sz="2400" dirty="0">
                <a:latin typeface="+mn-ea"/>
                <a:ea typeface="+mn-ea"/>
              </a:rPr>
              <a:t>标签已经弃用了</a:t>
            </a:r>
            <a:r>
              <a:rPr lang="zh-CN" altLang="en-US" sz="2400" dirty="0">
                <a:latin typeface="+mn-ea"/>
                <a:ea typeface="+mn-ea"/>
              </a:rPr>
              <a:t>，</a:t>
            </a:r>
            <a:r>
              <a:rPr lang="zh-CN" altLang="zh-CN" sz="2400" dirty="0">
                <a:latin typeface="+mn-ea"/>
                <a:ea typeface="+mn-ea"/>
              </a:rPr>
              <a:t>用</a:t>
            </a:r>
            <a:r>
              <a:rPr lang="en-US" altLang="zh-CN" sz="2400" dirty="0" err="1">
                <a:latin typeface="+mn-ea"/>
                <a:ea typeface="+mn-ea"/>
              </a:rPr>
              <a:t>div+iframe</a:t>
            </a:r>
            <a:r>
              <a:rPr lang="en-US" altLang="zh-CN" sz="2400" dirty="0">
                <a:latin typeface="+mn-ea"/>
                <a:ea typeface="+mn-ea"/>
              </a:rPr>
              <a:t> </a:t>
            </a:r>
            <a:r>
              <a:rPr lang="zh-CN" altLang="zh-CN" sz="2400" dirty="0">
                <a:latin typeface="+mn-ea"/>
                <a:ea typeface="+mn-ea"/>
              </a:rPr>
              <a:t>代替</a:t>
            </a:r>
            <a:r>
              <a:rPr lang="en-US" altLang="zh-CN" sz="2400" dirty="0">
                <a:latin typeface="+mn-ea"/>
                <a:ea typeface="+mn-ea"/>
              </a:rPr>
              <a:t>frameset</a:t>
            </a:r>
            <a:r>
              <a:rPr lang="zh-CN" altLang="en-US" sz="2400" dirty="0">
                <a:latin typeface="+mn-ea"/>
                <a:ea typeface="+mn-ea"/>
              </a:rPr>
              <a:t>。</a:t>
            </a:r>
            <a:r>
              <a:rPr lang="en-US" altLang="zh-CN" sz="2400" dirty="0">
                <a:latin typeface="+mn-ea"/>
                <a:ea typeface="+mn-ea"/>
              </a:rPr>
              <a:t> </a:t>
            </a:r>
          </a:p>
          <a:p>
            <a:endParaRPr lang="en-US" altLang="zh-CN" sz="2400" dirty="0">
              <a:latin typeface="+mn-ea"/>
              <a:ea typeface="+mn-ea"/>
            </a:endParaRPr>
          </a:p>
          <a:p>
            <a:r>
              <a:rPr lang="zh-CN" altLang="zh-CN" sz="2400" dirty="0">
                <a:latin typeface="+mn-ea"/>
                <a:ea typeface="+mn-ea"/>
              </a:rPr>
              <a:t>框架</a:t>
            </a:r>
            <a:r>
              <a:rPr lang="en-US" altLang="zh-CN" sz="2400" dirty="0">
                <a:latin typeface="+mn-ea"/>
                <a:ea typeface="+mn-ea"/>
              </a:rPr>
              <a:t>frameset </a:t>
            </a:r>
            <a:r>
              <a:rPr lang="zh-CN" altLang="zh-CN" sz="2400" dirty="0">
                <a:latin typeface="+mn-ea"/>
                <a:ea typeface="+mn-ea"/>
              </a:rPr>
              <a:t>已经过时</a:t>
            </a:r>
            <a:r>
              <a:rPr lang="en-US" altLang="zh-CN" sz="2400" dirty="0">
                <a:latin typeface="+mn-ea"/>
                <a:ea typeface="+mn-ea"/>
              </a:rPr>
              <a:t>, </a:t>
            </a:r>
            <a:r>
              <a:rPr lang="zh-CN" altLang="zh-CN" sz="2400" dirty="0">
                <a:latin typeface="+mn-ea"/>
                <a:ea typeface="+mn-ea"/>
              </a:rPr>
              <a:t>使用</a:t>
            </a:r>
            <a:r>
              <a:rPr lang="en-US" altLang="zh-CN" sz="2400" dirty="0">
                <a:latin typeface="+mn-ea"/>
                <a:ea typeface="+mn-ea"/>
              </a:rPr>
              <a:t>frameset</a:t>
            </a:r>
            <a:r>
              <a:rPr lang="zh-CN" altLang="zh-CN" sz="2400" dirty="0">
                <a:latin typeface="+mn-ea"/>
                <a:ea typeface="+mn-ea"/>
              </a:rPr>
              <a:t>会带来很多问题</a:t>
            </a:r>
            <a:r>
              <a:rPr lang="en-US" altLang="zh-CN" sz="2400" dirty="0">
                <a:latin typeface="+mn-ea"/>
                <a:ea typeface="+mn-ea"/>
              </a:rPr>
              <a:t>,</a:t>
            </a:r>
            <a:r>
              <a:rPr lang="zh-CN" altLang="zh-CN" sz="2400" dirty="0">
                <a:latin typeface="+mn-ea"/>
                <a:ea typeface="+mn-ea"/>
              </a:rPr>
              <a:t>比如</a:t>
            </a:r>
            <a:r>
              <a:rPr lang="en-US" altLang="zh-CN" sz="2400" dirty="0">
                <a:latin typeface="+mn-ea"/>
                <a:ea typeface="+mn-ea"/>
              </a:rPr>
              <a:t>session</a:t>
            </a:r>
            <a:r>
              <a:rPr lang="zh-CN" altLang="zh-CN" sz="2400" dirty="0">
                <a:latin typeface="+mn-ea"/>
                <a:ea typeface="+mn-ea"/>
              </a:rPr>
              <a:t>丢失等，提倡用</a:t>
            </a:r>
            <a:r>
              <a:rPr lang="en-US" altLang="zh-CN" sz="2400" dirty="0">
                <a:latin typeface="+mn-ea"/>
                <a:ea typeface="+mn-ea"/>
              </a:rPr>
              <a:t>iframe</a:t>
            </a:r>
            <a:r>
              <a:rPr lang="zh-CN" altLang="zh-CN" sz="2400" dirty="0">
                <a:latin typeface="+mn-ea"/>
                <a:ea typeface="+mn-ea"/>
              </a:rPr>
              <a:t>。</a:t>
            </a:r>
            <a:endParaRPr lang="en-US" altLang="zh-CN" sz="2400" dirty="0">
              <a:latin typeface="+mn-ea"/>
              <a:ea typeface="+mn-ea"/>
            </a:endParaRPr>
          </a:p>
          <a:p>
            <a:endParaRPr lang="en-US" altLang="zh-CN" sz="2400" dirty="0">
              <a:latin typeface="+mn-ea"/>
              <a:ea typeface="+mn-ea"/>
            </a:endParaRPr>
          </a:p>
          <a:p>
            <a:r>
              <a:rPr lang="zh-CN" altLang="zh-CN" sz="2400" dirty="0">
                <a:latin typeface="+mn-ea"/>
                <a:ea typeface="+mn-ea"/>
              </a:rPr>
              <a:t>用</a:t>
            </a:r>
            <a:r>
              <a:rPr lang="en-US" altLang="zh-CN" sz="2400" dirty="0">
                <a:latin typeface="+mn-ea"/>
                <a:ea typeface="+mn-ea"/>
              </a:rPr>
              <a:t>div+ iframe</a:t>
            </a:r>
            <a:r>
              <a:rPr lang="zh-CN" altLang="zh-CN" sz="2400" dirty="0">
                <a:latin typeface="+mn-ea"/>
                <a:ea typeface="+mn-ea"/>
              </a:rPr>
              <a:t>来代替</a:t>
            </a:r>
            <a:r>
              <a:rPr lang="en-US" altLang="zh-CN" sz="2400" dirty="0">
                <a:latin typeface="+mn-ea"/>
                <a:ea typeface="+mn-ea"/>
              </a:rPr>
              <a:t>frameset</a:t>
            </a:r>
            <a:r>
              <a:rPr lang="zh-CN" altLang="zh-CN" sz="2400" dirty="0">
                <a:latin typeface="+mn-ea"/>
                <a:ea typeface="+mn-ea"/>
              </a:rPr>
              <a:t>的收缩与展开功能</a:t>
            </a:r>
            <a:r>
              <a:rPr lang="zh-CN" altLang="en-US" sz="2400" dirty="0">
                <a:latin typeface="+mn-ea"/>
                <a:ea typeface="+mn-ea"/>
              </a:rPr>
              <a:t> </a:t>
            </a:r>
          </a:p>
          <a:p>
            <a:endParaRPr lang="zh-CN" altLang="en-US" sz="2800" dirty="0"/>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298579993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87413" y="284163"/>
            <a:ext cx="295147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dirty="0">
                <a:solidFill>
                  <a:srgbClr val="333333"/>
                </a:solidFill>
                <a:latin typeface="微软雅黑" panose="020B0503020204020204" pitchFamily="34" charset="-122"/>
                <a:ea typeface="微软雅黑" panose="020B0503020204020204" pitchFamily="34" charset="-122"/>
              </a:rPr>
              <a:t>2.4.2 IRFME</a:t>
            </a:r>
            <a:r>
              <a:rPr lang="zh-CN" altLang="en-US" dirty="0">
                <a:solidFill>
                  <a:srgbClr val="333333"/>
                </a:solidFill>
                <a:latin typeface="微软雅黑" panose="020B0503020204020204" pitchFamily="34" charset="-122"/>
                <a:ea typeface="微软雅黑" panose="020B0503020204020204" pitchFamily="34" charset="-122"/>
              </a:rPr>
              <a:t>标记</a:t>
            </a:r>
          </a:p>
        </p:txBody>
      </p:sp>
      <p:sp>
        <p:nvSpPr>
          <p:cNvPr id="3"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
        <p:nvSpPr>
          <p:cNvPr id="6" name="Text Placeholder 33"/>
          <p:cNvSpPr txBox="1">
            <a:spLocks/>
          </p:cNvSpPr>
          <p:nvPr/>
        </p:nvSpPr>
        <p:spPr bwMode="auto">
          <a:xfrm>
            <a:off x="2022475" y="1004888"/>
            <a:ext cx="9864725" cy="516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r>
              <a:rPr lang="zh-CN" altLang="en-US" sz="2400" dirty="0">
                <a:latin typeface="华文楷体" pitchFamily="2" charset="-122"/>
                <a:ea typeface="华文楷体" pitchFamily="2" charset="-122"/>
              </a:rPr>
              <a:t>     </a:t>
            </a:r>
            <a:r>
              <a:rPr lang="en-US" sz="2400" dirty="0">
                <a:latin typeface="华文楷体" pitchFamily="2" charset="-122"/>
                <a:ea typeface="华文楷体" pitchFamily="2" charset="-122"/>
              </a:rPr>
              <a:t>Iframe</a:t>
            </a:r>
            <a:r>
              <a:rPr lang="zh-CN" altLang="en-US" sz="2400" dirty="0">
                <a:latin typeface="华文楷体" pitchFamily="2" charset="-122"/>
                <a:ea typeface="华文楷体" pitchFamily="2" charset="-122"/>
              </a:rPr>
              <a:t>标记，又叫浮动帧标记，可用它将一个</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文档嵌入在另一个</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中显示。</a:t>
            </a:r>
            <a:endParaRPr lang="en-US" altLang="zh-CN" sz="2400" dirty="0">
              <a:latin typeface="华文楷体" pitchFamily="2" charset="-122"/>
              <a:ea typeface="华文楷体" pitchFamily="2" charset="-122"/>
            </a:endParaRPr>
          </a:p>
          <a:p>
            <a:r>
              <a:rPr lang="en-US" altLang="zh-CN" sz="2400" dirty="0">
                <a:latin typeface="华文楷体" pitchFamily="2" charset="-122"/>
                <a:ea typeface="华文楷体" pitchFamily="2" charset="-122"/>
              </a:rPr>
              <a:t>   </a:t>
            </a:r>
            <a:r>
              <a:rPr lang="zh-CN" altLang="en-US" sz="2400" dirty="0">
                <a:latin typeface="华文楷体" pitchFamily="2" charset="-122"/>
                <a:ea typeface="华文楷体" pitchFamily="2" charset="-122"/>
              </a:rPr>
              <a:t>它不同于</a:t>
            </a:r>
            <a:r>
              <a:rPr lang="en-US" sz="2400" dirty="0">
                <a:latin typeface="华文楷体" pitchFamily="2" charset="-122"/>
                <a:ea typeface="华文楷体" pitchFamily="2" charset="-122"/>
              </a:rPr>
              <a:t>Frame</a:t>
            </a:r>
            <a:r>
              <a:rPr lang="zh-CN" altLang="en-US" sz="2400" dirty="0">
                <a:latin typeface="华文楷体" pitchFamily="2" charset="-122"/>
                <a:ea typeface="华文楷体" pitchFamily="2" charset="-122"/>
              </a:rPr>
              <a:t>标记，</a:t>
            </a:r>
            <a:r>
              <a:rPr lang="en-US" altLang="zh-CN" sz="2400" dirty="0">
                <a:latin typeface="华文楷体" pitchFamily="2" charset="-122"/>
                <a:ea typeface="华文楷体" pitchFamily="2" charset="-122"/>
              </a:rPr>
              <a:t>I</a:t>
            </a:r>
            <a:r>
              <a:rPr lang="en-US" sz="2400" dirty="0">
                <a:latin typeface="华文楷体" pitchFamily="2" charset="-122"/>
                <a:ea typeface="华文楷体" pitchFamily="2" charset="-122"/>
              </a:rPr>
              <a:t>frame</a:t>
            </a:r>
            <a:r>
              <a:rPr lang="zh-CN" altLang="en-US" sz="2400" dirty="0">
                <a:latin typeface="华文楷体" pitchFamily="2" charset="-122"/>
                <a:ea typeface="华文楷体" pitchFamily="2" charset="-122"/>
              </a:rPr>
              <a:t>最大的特征是所应用的</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文件不是与另外的</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文件相互独立显示，</a:t>
            </a:r>
            <a:r>
              <a:rPr lang="zh-CN" altLang="en-US" sz="2400" dirty="0">
                <a:highlight>
                  <a:srgbClr val="FFFF00"/>
                </a:highlight>
                <a:latin typeface="华文楷体" pitchFamily="2" charset="-122"/>
                <a:ea typeface="华文楷体" pitchFamily="2" charset="-122"/>
              </a:rPr>
              <a:t>而是可以直接嵌入在该</a:t>
            </a:r>
            <a:r>
              <a:rPr lang="en-US" sz="2400" dirty="0">
                <a:highlight>
                  <a:srgbClr val="FFFF00"/>
                </a:highlight>
                <a:latin typeface="华文楷体" pitchFamily="2" charset="-122"/>
                <a:ea typeface="华文楷体" pitchFamily="2" charset="-122"/>
              </a:rPr>
              <a:t>HTML</a:t>
            </a:r>
            <a:r>
              <a:rPr lang="zh-CN" altLang="en-US" sz="2400" dirty="0">
                <a:highlight>
                  <a:srgbClr val="FFFF00"/>
                </a:highlight>
                <a:latin typeface="华文楷体" pitchFamily="2" charset="-122"/>
                <a:ea typeface="华文楷体" pitchFamily="2" charset="-122"/>
              </a:rPr>
              <a:t>文件中</a:t>
            </a:r>
            <a:r>
              <a:rPr lang="zh-CN" altLang="en-US" sz="2400" dirty="0">
                <a:latin typeface="华文楷体" pitchFamily="2" charset="-122"/>
                <a:ea typeface="华文楷体" pitchFamily="2" charset="-122"/>
              </a:rPr>
              <a:t>，与这个</a:t>
            </a:r>
            <a:r>
              <a:rPr lang="en-US" sz="2400" dirty="0">
                <a:latin typeface="华文楷体" pitchFamily="2" charset="-122"/>
                <a:ea typeface="华文楷体" pitchFamily="2" charset="-122"/>
              </a:rPr>
              <a:t>HTML</a:t>
            </a:r>
            <a:r>
              <a:rPr lang="zh-CN" altLang="en-US" sz="2400" dirty="0">
                <a:latin typeface="华文楷体" pitchFamily="2" charset="-122"/>
                <a:ea typeface="华文楷体" pitchFamily="2" charset="-122"/>
              </a:rPr>
              <a:t>文件内容相互融合，成为一个整体</a:t>
            </a:r>
            <a:endParaRPr lang="en-US" altLang="zh-CN" sz="2400" dirty="0">
              <a:latin typeface="华文楷体" pitchFamily="2" charset="-122"/>
              <a:ea typeface="华文楷体" pitchFamily="2" charset="-122"/>
            </a:endParaRPr>
          </a:p>
          <a:p>
            <a:r>
              <a:rPr lang="en-US" altLang="zh-CN" sz="2400" dirty="0">
                <a:latin typeface="华文楷体" pitchFamily="2" charset="-122"/>
                <a:ea typeface="华文楷体" pitchFamily="2" charset="-122"/>
              </a:rPr>
              <a:t>  </a:t>
            </a:r>
          </a:p>
          <a:p>
            <a:r>
              <a:rPr lang="en-US" altLang="zh-CN" sz="2400" dirty="0">
                <a:latin typeface="华文楷体" pitchFamily="2" charset="-122"/>
                <a:ea typeface="华文楷体" pitchFamily="2" charset="-122"/>
              </a:rPr>
              <a:t>   </a:t>
            </a:r>
            <a:r>
              <a:rPr lang="zh-CN" altLang="en-US" sz="2400" dirty="0">
                <a:latin typeface="华文楷体" pitchFamily="2" charset="-122"/>
                <a:ea typeface="华文楷体" pitchFamily="2" charset="-122"/>
              </a:rPr>
              <a:t>另外，还可以多次在一个页面内显示同一内容，而不必重复写内容，一个形象的比喻即</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画中画</a:t>
            </a:r>
            <a:r>
              <a:rPr lang="en-US"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电视。</a:t>
            </a:r>
            <a:endParaRPr lang="en-US" altLang="zh-CN" sz="2400" dirty="0">
              <a:latin typeface="华文楷体" pitchFamily="2" charset="-122"/>
              <a:ea typeface="华文楷体" pitchFamily="2" charset="-122"/>
            </a:endParaRPr>
          </a:p>
          <a:p>
            <a:endParaRPr lang="en-US" altLang="zh-CN" sz="2400" dirty="0">
              <a:latin typeface="华文楷体" pitchFamily="2" charset="-122"/>
              <a:ea typeface="华文楷体" pitchFamily="2" charset="-122"/>
            </a:endParaRPr>
          </a:p>
          <a:p>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语法</a:t>
            </a:r>
            <a:r>
              <a:rPr lang="en-US" altLang="zh-CN" sz="2400" dirty="0">
                <a:latin typeface="华文楷体" pitchFamily="2" charset="-122"/>
                <a:ea typeface="华文楷体" pitchFamily="2" charset="-122"/>
              </a:rPr>
              <a:t>】</a:t>
            </a:r>
          </a:p>
          <a:p>
            <a:r>
              <a:rPr lang="en-US" sz="2400" dirty="0">
                <a:latin typeface="华文楷体" pitchFamily="2" charset="-122"/>
                <a:ea typeface="华文楷体" pitchFamily="2" charset="-122"/>
              </a:rPr>
              <a:t>&lt;</a:t>
            </a:r>
            <a:r>
              <a:rPr lang="en-US" sz="2400" dirty="0" err="1">
                <a:latin typeface="华文楷体" pitchFamily="2" charset="-122"/>
                <a:ea typeface="华文楷体" pitchFamily="2" charset="-122"/>
              </a:rPr>
              <a:t>Iframe</a:t>
            </a:r>
            <a:r>
              <a:rPr lang="en-US" sz="2400" dirty="0">
                <a:latin typeface="华文楷体" pitchFamily="2" charset="-122"/>
                <a:ea typeface="华文楷体" pitchFamily="2" charset="-122"/>
              </a:rPr>
              <a:t> </a:t>
            </a:r>
            <a:r>
              <a:rPr lang="en-US" sz="2400" dirty="0" err="1">
                <a:latin typeface="华文楷体" pitchFamily="2" charset="-122"/>
                <a:ea typeface="华文楷体" pitchFamily="2" charset="-122"/>
              </a:rPr>
              <a:t>src</a:t>
            </a:r>
            <a:r>
              <a:rPr lang="en-US" sz="2400" dirty="0">
                <a:latin typeface="华文楷体" pitchFamily="2" charset="-122"/>
                <a:ea typeface="华文楷体" pitchFamily="2" charset="-122"/>
              </a:rPr>
              <a:t>=“URL” width=“x” height=“x” scrolling=“[OPTION]” </a:t>
            </a:r>
            <a:r>
              <a:rPr lang="en-US" sz="2400" dirty="0" err="1">
                <a:latin typeface="华文楷体" pitchFamily="2" charset="-122"/>
                <a:ea typeface="华文楷体" pitchFamily="2" charset="-122"/>
              </a:rPr>
              <a:t>frameborder</a:t>
            </a:r>
            <a:r>
              <a:rPr lang="en-US" sz="2400" dirty="0">
                <a:latin typeface="华文楷体" pitchFamily="2" charset="-122"/>
                <a:ea typeface="华文楷体" pitchFamily="2" charset="-122"/>
              </a:rPr>
              <a:t>=“x”&gt;&lt;/</a:t>
            </a:r>
            <a:r>
              <a:rPr lang="en-US" sz="2400" dirty="0" err="1">
                <a:latin typeface="华文楷体" pitchFamily="2" charset="-122"/>
                <a:ea typeface="华文楷体" pitchFamily="2" charset="-122"/>
              </a:rPr>
              <a:t>iframe</a:t>
            </a:r>
            <a:r>
              <a:rPr lang="en-US" sz="2400" dirty="0">
                <a:latin typeface="华文楷体" pitchFamily="2" charset="-122"/>
                <a:ea typeface="华文楷体" pitchFamily="2" charset="-122"/>
              </a:rPr>
              <a:t>&gt;</a:t>
            </a:r>
            <a:endParaRPr lang="zh-CN" altLang="en-US" sz="2400" dirty="0">
              <a:latin typeface="华文楷体" pitchFamily="2" charset="-122"/>
              <a:ea typeface="华文楷体" pitchFamily="2" charset="-122"/>
            </a:endParaRPr>
          </a:p>
          <a:p>
            <a:endParaRPr lang="zh-CN" altLang="en-US" sz="2800" dirty="0"/>
          </a:p>
          <a:p>
            <a:endParaRPr lang="zh-CN" altLang="en-US" sz="2800" dirty="0"/>
          </a:p>
        </p:txBody>
      </p:sp>
      <p:grpSp>
        <p:nvGrpSpPr>
          <p:cNvPr id="4" name="组合 18"/>
          <p:cNvGrpSpPr>
            <a:grpSpLocks/>
          </p:cNvGrpSpPr>
          <p:nvPr/>
        </p:nvGrpSpPr>
        <p:grpSpPr bwMode="auto">
          <a:xfrm>
            <a:off x="1085850" y="1181100"/>
            <a:ext cx="722313" cy="725488"/>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p>
              <a:pPr algn="ctr" eaLnBrk="1" fontAlgn="auto" hangingPunct="1">
                <a:spcBef>
                  <a:spcPts val="0"/>
                </a:spcBef>
                <a:spcAft>
                  <a:spcPts val="0"/>
                </a:spcAft>
                <a:defRPr/>
              </a:pPr>
              <a:endParaRPr lang="en-US" sz="11700">
                <a:solidFill>
                  <a:prstClr val="white"/>
                </a:solidFill>
              </a:endParaRPr>
            </a:p>
          </p:txBody>
        </p:sp>
        <p:sp>
          <p:nvSpPr>
            <p:cNvPr id="14347" name="Freeform 29"/>
            <p:cNvSpPr>
              <a:spLocks noEditPoints="1"/>
            </p:cNvSpPr>
            <p:nvPr/>
          </p:nvSpPr>
          <p:spPr bwMode="auto">
            <a:xfrm>
              <a:off x="1068215" y="1986985"/>
              <a:ext cx="550863" cy="215850"/>
            </a:xfrm>
            <a:custGeom>
              <a:avLst/>
              <a:gdLst>
                <a:gd name="T0" fmla="*/ 2147483646 w 28"/>
                <a:gd name="T1" fmla="*/ 2147483646 h 16"/>
                <a:gd name="T2" fmla="*/ 2147483646 w 28"/>
                <a:gd name="T3" fmla="*/ 2147483646 h 16"/>
                <a:gd name="T4" fmla="*/ 2147483646 w 28"/>
                <a:gd name="T5" fmla="*/ 2147483646 h 16"/>
                <a:gd name="T6" fmla="*/ 2147483646 w 28"/>
                <a:gd name="T7" fmla="*/ 2147483646 h 16"/>
                <a:gd name="T8" fmla="*/ 2147483646 w 28"/>
                <a:gd name="T9" fmla="*/ 2147483646 h 16"/>
                <a:gd name="T10" fmla="*/ 2147483646 w 28"/>
                <a:gd name="T11" fmla="*/ 2147483646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2147483646 w 28"/>
                <a:gd name="T21" fmla="*/ 2147483646 h 16"/>
                <a:gd name="T22" fmla="*/ 2147483646 w 28"/>
                <a:gd name="T23" fmla="*/ 2147483646 h 16"/>
                <a:gd name="T24" fmla="*/ 2147483646 w 28"/>
                <a:gd name="T25" fmla="*/ 2147483646 h 16"/>
                <a:gd name="T26" fmla="*/ 2147483646 w 28"/>
                <a:gd name="T27" fmla="*/ 2147483646 h 16"/>
                <a:gd name="T28" fmla="*/ 2147483646 w 28"/>
                <a:gd name="T29" fmla="*/ 2147483646 h 16"/>
                <a:gd name="T30" fmla="*/ 2147483646 w 28"/>
                <a:gd name="T31" fmla="*/ 2147483646 h 16"/>
                <a:gd name="T32" fmla="*/ 2147483646 w 28"/>
                <a:gd name="T33" fmla="*/ 0 h 16"/>
                <a:gd name="T34" fmla="*/ 2147483646 w 28"/>
                <a:gd name="T35" fmla="*/ 2147483646 h 16"/>
                <a:gd name="T36" fmla="*/ 2147483646 w 28"/>
                <a:gd name="T37" fmla="*/ 2147483646 h 16"/>
                <a:gd name="T38" fmla="*/ 2147483646 w 28"/>
                <a:gd name="T39" fmla="*/ 2147483646 h 16"/>
                <a:gd name="T40" fmla="*/ 2147483646 w 28"/>
                <a:gd name="T41" fmla="*/ 2147483646 h 16"/>
                <a:gd name="T42" fmla="*/ 2147483646 w 28"/>
                <a:gd name="T43" fmla="*/ 2147483646 h 16"/>
                <a:gd name="T44" fmla="*/ 2147483646 w 28"/>
                <a:gd name="T45" fmla="*/ 2147483646 h 16"/>
                <a:gd name="T46" fmla="*/ 2147483646 w 28"/>
                <a:gd name="T47" fmla="*/ 2147483646 h 16"/>
                <a:gd name="T48" fmla="*/ 2147483646 w 28"/>
                <a:gd name="T49" fmla="*/ 2147483646 h 16"/>
                <a:gd name="T50" fmla="*/ 2147483646 w 28"/>
                <a:gd name="T51" fmla="*/ 2147483646 h 16"/>
                <a:gd name="T52" fmla="*/ 2147483646 w 28"/>
                <a:gd name="T53" fmla="*/ 2147483646 h 16"/>
                <a:gd name="T54" fmla="*/ 2147483646 w 28"/>
                <a:gd name="T55" fmla="*/ 2147483646 h 16"/>
                <a:gd name="T56" fmla="*/ 2147483646 w 28"/>
                <a:gd name="T57" fmla="*/ 2147483646 h 16"/>
                <a:gd name="T58" fmla="*/ 2147483646 w 28"/>
                <a:gd name="T59" fmla="*/ 2147483646 h 16"/>
                <a:gd name="T60" fmla="*/ 2147483646 w 28"/>
                <a:gd name="T61" fmla="*/ 2147483646 h 16"/>
                <a:gd name="T62" fmla="*/ 2147483646 w 28"/>
                <a:gd name="T63" fmla="*/ 2147483646 h 16"/>
                <a:gd name="T64" fmla="*/ 2147483646 w 28"/>
                <a:gd name="T65" fmla="*/ 2147483646 h 16"/>
                <a:gd name="T66" fmla="*/ 2147483646 w 28"/>
                <a:gd name="T67" fmla="*/ 2147483646 h 16"/>
                <a:gd name="T68" fmla="*/ 2147483646 w 28"/>
                <a:gd name="T69" fmla="*/ 2147483646 h 16"/>
                <a:gd name="T70" fmla="*/ 2147483646 w 28"/>
                <a:gd name="T71" fmla="*/ 2147483646 h 16"/>
                <a:gd name="T72" fmla="*/ 2147483646 w 28"/>
                <a:gd name="T73" fmla="*/ 2147483646 h 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114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5E3A1D3-DB5E-4BDB-B5A1-06E92A9D91B6}"/>
              </a:ext>
            </a:extLst>
          </p:cNvPr>
          <p:cNvSpPr>
            <a:spLocks noGrp="1"/>
          </p:cNvSpPr>
          <p:nvPr>
            <p:ph idx="1"/>
          </p:nvPr>
        </p:nvSpPr>
        <p:spPr>
          <a:xfrm>
            <a:off x="887413" y="1254125"/>
            <a:ext cx="10515600" cy="4351338"/>
          </a:xfrm>
        </p:spPr>
        <p:txBody>
          <a:bodyPr/>
          <a:lstStyle/>
          <a:p>
            <a:r>
              <a:rPr lang="en-US" altLang="zh-CN" dirty="0" err="1"/>
              <a:t>src</a:t>
            </a:r>
            <a:r>
              <a:rPr lang="zh-CN" altLang="en-US" dirty="0"/>
              <a:t>：文件的路径 </a:t>
            </a:r>
          </a:p>
          <a:p>
            <a:r>
              <a:rPr lang="en-US" altLang="zh-CN" dirty="0"/>
              <a:t>width</a:t>
            </a:r>
            <a:r>
              <a:rPr lang="zh-CN" altLang="en-US" dirty="0"/>
              <a:t>、</a:t>
            </a:r>
            <a:r>
              <a:rPr lang="en-US" altLang="zh-CN" dirty="0"/>
              <a:t>height</a:t>
            </a:r>
            <a:r>
              <a:rPr lang="zh-CN" altLang="en-US" dirty="0"/>
              <a:t>：“画中画”区域的宽与高。</a:t>
            </a:r>
          </a:p>
          <a:p>
            <a:r>
              <a:rPr lang="en-US" altLang="zh-CN" dirty="0"/>
              <a:t>align</a:t>
            </a:r>
            <a:r>
              <a:rPr lang="zh-CN" altLang="en-US" dirty="0"/>
              <a:t>属性规定</a:t>
            </a:r>
            <a:r>
              <a:rPr lang="en-US" altLang="zh-CN" dirty="0"/>
              <a:t>iframe</a:t>
            </a:r>
            <a:r>
              <a:rPr lang="zh-CN" altLang="en-US" dirty="0"/>
              <a:t>相对于周围元素的水平和垂直对齐方式 </a:t>
            </a:r>
          </a:p>
          <a:p>
            <a:r>
              <a:rPr lang="en-US" altLang="zh-CN" dirty="0"/>
              <a:t>scrolling</a:t>
            </a:r>
            <a:r>
              <a:rPr lang="zh-CN" altLang="en-US" dirty="0"/>
              <a:t>： 如果设置为</a:t>
            </a:r>
            <a:r>
              <a:rPr lang="en-US" altLang="zh-CN" dirty="0"/>
              <a:t>NO</a:t>
            </a:r>
            <a:r>
              <a:rPr lang="zh-CN" altLang="en-US" dirty="0"/>
              <a:t>，则不出现滚动条；如为</a:t>
            </a:r>
            <a:r>
              <a:rPr lang="en-US" altLang="zh-CN" dirty="0"/>
              <a:t>Auto</a:t>
            </a:r>
            <a:r>
              <a:rPr lang="zh-CN" altLang="en-US" dirty="0"/>
              <a:t>，则自动出现滚动条；如为</a:t>
            </a:r>
            <a:r>
              <a:rPr lang="en-US" altLang="zh-CN" dirty="0"/>
              <a:t>Yes</a:t>
            </a:r>
            <a:r>
              <a:rPr lang="zh-CN" altLang="en-US" dirty="0"/>
              <a:t>，则显示滚动条。</a:t>
            </a:r>
          </a:p>
          <a:p>
            <a:r>
              <a:rPr lang="en-US" altLang="zh-CN" dirty="0"/>
              <a:t>frameborder  </a:t>
            </a:r>
            <a:r>
              <a:rPr lang="zh-CN" altLang="en-US" dirty="0"/>
              <a:t>为了让“画中画”与邻近的内容相融合，常设置为</a:t>
            </a:r>
            <a:r>
              <a:rPr lang="en-US" altLang="zh-CN" dirty="0"/>
              <a:t>0</a:t>
            </a:r>
            <a:r>
              <a:rPr lang="zh-CN" altLang="en-US" dirty="0"/>
              <a:t>，如果需要显示边框设置为</a:t>
            </a:r>
            <a:r>
              <a:rPr lang="en-US" altLang="zh-CN" dirty="0"/>
              <a:t>1</a:t>
            </a:r>
            <a:r>
              <a:rPr lang="zh-CN" altLang="en-US" dirty="0"/>
              <a:t>。 </a:t>
            </a:r>
          </a:p>
          <a:p>
            <a:r>
              <a:rPr lang="zh-CN" altLang="en-US" dirty="0"/>
              <a:t>在脚本语言与对象层次中，包含</a:t>
            </a:r>
            <a:r>
              <a:rPr lang="en-US" altLang="zh-CN" dirty="0" err="1"/>
              <a:t>IFrame</a:t>
            </a:r>
            <a:r>
              <a:rPr lang="zh-CN" altLang="en-US" dirty="0"/>
              <a:t>的窗口称之为父窗体，而浮动帧则称为子窗体，弄清这两者的关系很重要，必须清楚对象层次，才能通过程序来访问并控制窗体。</a:t>
            </a:r>
          </a:p>
        </p:txBody>
      </p:sp>
      <p:sp>
        <p:nvSpPr>
          <p:cNvPr id="4" name="TextBox 1"/>
          <p:cNvSpPr txBox="1">
            <a:spLocks noChangeArrowheads="1"/>
          </p:cNvSpPr>
          <p:nvPr/>
        </p:nvSpPr>
        <p:spPr bwMode="auto">
          <a:xfrm>
            <a:off x="887413" y="284163"/>
            <a:ext cx="2951474" cy="5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615" tIns="60808" rIns="121615" bIns="6080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dirty="0">
                <a:solidFill>
                  <a:srgbClr val="333333"/>
                </a:solidFill>
                <a:latin typeface="微软雅黑" panose="020B0503020204020204" pitchFamily="34" charset="-122"/>
                <a:ea typeface="微软雅黑" panose="020B0503020204020204" pitchFamily="34" charset="-122"/>
              </a:rPr>
              <a:t>2.4.2 IRFME</a:t>
            </a:r>
            <a:r>
              <a:rPr lang="zh-CN" altLang="en-US" dirty="0">
                <a:solidFill>
                  <a:srgbClr val="333333"/>
                </a:solidFill>
                <a:latin typeface="微软雅黑" panose="020B0503020204020204" pitchFamily="34" charset="-122"/>
                <a:ea typeface="微软雅黑" panose="020B0503020204020204" pitchFamily="34" charset="-122"/>
              </a:rPr>
              <a:t>标记</a:t>
            </a:r>
          </a:p>
        </p:txBody>
      </p:sp>
      <p:sp>
        <p:nvSpPr>
          <p:cNvPr id="5" name="Freeform 5"/>
          <p:cNvSpPr>
            <a:spLocks noEditPoints="1"/>
          </p:cNvSpPr>
          <p:nvPr/>
        </p:nvSpPr>
        <p:spPr bwMode="auto">
          <a:xfrm>
            <a:off x="336550" y="268288"/>
            <a:ext cx="573088" cy="571500"/>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lIns="121615" tIns="60808" rIns="121615" bIns="60808"/>
          <a:lstStyle/>
          <a:p>
            <a:pPr defTabSz="1216152" eaLnBrk="1" hangingPunct="1">
              <a:defRPr/>
            </a:pPr>
            <a:endParaRPr lang="zh-CN" altLang="en-US" sz="2400" kern="0">
              <a:solidFill>
                <a:srgbClr val="024C89"/>
              </a:solidFill>
              <a:latin typeface="Arial" pitchFamily="34" charset="0"/>
            </a:endParaRPr>
          </a:p>
        </p:txBody>
      </p:sp>
    </p:spTree>
    <p:extLst>
      <p:ext uri="{BB962C8B-B14F-4D97-AF65-F5344CB8AC3E}">
        <p14:creationId xmlns:p14="http://schemas.microsoft.com/office/powerpoint/2010/main" val="304205163"/>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4"/>
                                        </p:tgtEl>
                                        <p:attrNameLst>
                                          <p:attrName>ppt_y</p:attrName>
                                        </p:attrNameLst>
                                      </p:cBhvr>
                                      <p:tavLst>
                                        <p:tav tm="0">
                                          <p:val>
                                            <p:strVal val="#ppt_y"/>
                                          </p:val>
                                        </p:tav>
                                        <p:tav tm="100000">
                                          <p:val>
                                            <p:strVal val="#ppt_y"/>
                                          </p:val>
                                        </p:tav>
                                      </p:tavLst>
                                    </p:anim>
                                    <p:anim calcmode="lin" valueType="num">
                                      <p:cBhvr>
                                        <p:cTn id="15"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教育教学培训课件通用通用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中国知网检索（gym）.ppt [兼容模式]" id="{1B7067B0-9300-4A49-A066-E091D20AB93F}" vid="{75C5C61C-04AB-4E4A-83FC-CEC3CC243940}"/>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CC"/>
            </a:gs>
            <a:gs pos="100000">
              <a:srgbClr val="FF9999"/>
            </a:gs>
          </a:gsLst>
          <a:lin ang="5400000" scaled="1"/>
        </a:gradFill>
        <a:ln w="9525" cap="flat" cmpd="sng" algn="ctr">
          <a:noFill/>
          <a:prstDash val="solid"/>
          <a:round/>
          <a:headEnd type="none" w="med" len="med"/>
          <a:tailEnd type="none" w="med" len="med"/>
        </a:ln>
        <a:effectLst/>
        <a:scene3d>
          <a:camera prst="legacyObliqueTopLeft"/>
          <a:lightRig rig="legacyNormal3" dir="r"/>
        </a:scene3d>
        <a:sp3d extrusionH="201600" prstMaterial="legacyMatte">
          <a:bevelT w="13500" h="13500" prst="angle"/>
          <a:bevelB w="13500" h="13500" prst="angle"/>
          <a:extrusionClr>
            <a:srgbClr val="0066CC"/>
          </a:extrusionClr>
        </a:sp3d>
        <a:extLst>
          <a:ext uri="{AF507438-7753-43E0-B8FC-AC1667EBCBE1}">
            <a14:hiddenEffects xmlns:a14="http://schemas.microsoft.com/office/drawing/2010/main">
              <a:effectLst>
                <a:outerShdw dist="35921" dir="2700000" algn="ctr" rotWithShape="0">
                  <a:srgbClr val="868686"/>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gradFill rotWithShape="0">
          <a:gsLst>
            <a:gs pos="0">
              <a:srgbClr val="FFFFCC"/>
            </a:gs>
            <a:gs pos="100000">
              <a:srgbClr val="FF9999"/>
            </a:gs>
          </a:gsLst>
          <a:lin ang="5400000" scaled="1"/>
        </a:gradFill>
        <a:ln w="9525" cap="flat" cmpd="sng" algn="ctr">
          <a:noFill/>
          <a:prstDash val="solid"/>
          <a:round/>
          <a:headEnd type="none" w="med" len="med"/>
          <a:tailEnd type="none" w="med" len="med"/>
        </a:ln>
        <a:effectLst/>
        <a:scene3d>
          <a:camera prst="legacyObliqueTopLeft"/>
          <a:lightRig rig="legacyNormal3" dir="r"/>
        </a:scene3d>
        <a:sp3d extrusionH="201600" prstMaterial="legacyMatte">
          <a:bevelT w="13500" h="13500" prst="angle"/>
          <a:bevelB w="13500" h="13500" prst="angle"/>
          <a:extrusionClr>
            <a:srgbClr val="0066CC"/>
          </a:extrusionClr>
        </a:sp3d>
        <a:extLst>
          <a:ext uri="{AF507438-7753-43E0-B8FC-AC1667EBCBE1}">
            <a14:hiddenEffects xmlns:a14="http://schemas.microsoft.com/office/drawing/2010/main">
              <a:effectLst>
                <a:outerShdw dist="35921" dir="2700000" algn="ctr" rotWithShape="0">
                  <a:srgbClr val="868686"/>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中国知网检索（gym）.ppt [兼容模式]" id="{1B7067B0-9300-4A49-A066-E091D20AB93F}" vid="{5CF3B58C-0A2B-4F80-95D6-6DA1D44785AD}"/>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模板2</Template>
  <TotalTime>4800</TotalTime>
  <Words>11435</Words>
  <Application>Microsoft Office PowerPoint</Application>
  <PresentationFormat>宽屏</PresentationFormat>
  <Paragraphs>1227</Paragraphs>
  <Slides>105</Slides>
  <Notes>88</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105</vt:i4>
      </vt:variant>
    </vt:vector>
  </HeadingPairs>
  <TitlesOfParts>
    <vt:vector size="121" baseType="lpstr">
      <vt:lpstr>Lato Light</vt:lpstr>
      <vt:lpstr>MS PGothic</vt:lpstr>
      <vt:lpstr>等线</vt:lpstr>
      <vt:lpstr>黑体</vt:lpstr>
      <vt:lpstr>华文楷体</vt:lpstr>
      <vt:lpstr>宋体</vt:lpstr>
      <vt:lpstr>微软雅黑</vt:lpstr>
      <vt:lpstr>Arial</vt:lpstr>
      <vt:lpstr>Calibri</vt:lpstr>
      <vt:lpstr>Calibri Light</vt:lpstr>
      <vt:lpstr>Impact</vt:lpstr>
      <vt:lpstr>Times New Roman</vt:lpstr>
      <vt:lpstr>Verdana</vt:lpstr>
      <vt:lpstr>Wingdings</vt:lpstr>
      <vt:lpstr>Office 主题</vt:lpstr>
      <vt:lpstr>默认设计模板</vt:lpstr>
      <vt:lpstr>第2章 html网页设计基础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2.1.5 Web互联网的中国贡献</vt:lpstr>
      <vt:lpstr>2.1.5 Web互联网的中国贡献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 </cp:lastModifiedBy>
  <cp:revision>181</cp:revision>
  <dcterms:created xsi:type="dcterms:W3CDTF">2017-08-09T14:39:17Z</dcterms:created>
  <dcterms:modified xsi:type="dcterms:W3CDTF">2023-02-26T15:07:16Z</dcterms:modified>
</cp:coreProperties>
</file>