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62"/>
  </p:notesMasterIdLst>
  <p:sldIdLst>
    <p:sldId id="441" r:id="rId3"/>
    <p:sldId id="405" r:id="rId4"/>
    <p:sldId id="403" r:id="rId5"/>
    <p:sldId id="404" r:id="rId6"/>
    <p:sldId id="406" r:id="rId7"/>
    <p:sldId id="407" r:id="rId8"/>
    <p:sldId id="400" r:id="rId9"/>
    <p:sldId id="408" r:id="rId10"/>
    <p:sldId id="409" r:id="rId11"/>
    <p:sldId id="389" r:id="rId12"/>
    <p:sldId id="311" r:id="rId13"/>
    <p:sldId id="364" r:id="rId14"/>
    <p:sldId id="365" r:id="rId15"/>
    <p:sldId id="367" r:id="rId16"/>
    <p:sldId id="369" r:id="rId17"/>
    <p:sldId id="393" r:id="rId18"/>
    <p:sldId id="410" r:id="rId19"/>
    <p:sldId id="411" r:id="rId20"/>
    <p:sldId id="397" r:id="rId21"/>
    <p:sldId id="412" r:id="rId22"/>
    <p:sldId id="413" r:id="rId23"/>
    <p:sldId id="414" r:id="rId24"/>
    <p:sldId id="370" r:id="rId25"/>
    <p:sldId id="371" r:id="rId26"/>
    <p:sldId id="372" r:id="rId27"/>
    <p:sldId id="415" r:id="rId28"/>
    <p:sldId id="438" r:id="rId29"/>
    <p:sldId id="416" r:id="rId30"/>
    <p:sldId id="373" r:id="rId31"/>
    <p:sldId id="402" r:id="rId32"/>
    <p:sldId id="417" r:id="rId33"/>
    <p:sldId id="418" r:id="rId34"/>
    <p:sldId id="419" r:id="rId35"/>
    <p:sldId id="421" r:id="rId36"/>
    <p:sldId id="420" r:id="rId37"/>
    <p:sldId id="422" r:id="rId38"/>
    <p:sldId id="423" r:id="rId39"/>
    <p:sldId id="424" r:id="rId40"/>
    <p:sldId id="439" r:id="rId41"/>
    <p:sldId id="374" r:id="rId42"/>
    <p:sldId id="425" r:id="rId43"/>
    <p:sldId id="375" r:id="rId44"/>
    <p:sldId id="376" r:id="rId45"/>
    <p:sldId id="377" r:id="rId46"/>
    <p:sldId id="426" r:id="rId47"/>
    <p:sldId id="427" r:id="rId48"/>
    <p:sldId id="428" r:id="rId49"/>
    <p:sldId id="429" r:id="rId50"/>
    <p:sldId id="430" r:id="rId51"/>
    <p:sldId id="440" r:id="rId52"/>
    <p:sldId id="381" r:id="rId53"/>
    <p:sldId id="431" r:id="rId54"/>
    <p:sldId id="383" r:id="rId55"/>
    <p:sldId id="385" r:id="rId56"/>
    <p:sldId id="434" r:id="rId57"/>
    <p:sldId id="435" r:id="rId58"/>
    <p:sldId id="442" r:id="rId59"/>
    <p:sldId id="437" r:id="rId60"/>
    <p:sldId id="286" r:id="rId61"/>
  </p:sldIdLst>
  <p:sldSz cx="12192000" cy="6858000"/>
  <p:notesSz cx="6858000" cy="9144000"/>
  <p:custDataLst>
    <p:tags r:id="rId63"/>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0914"/>
    <a:srgbClr val="027ED2"/>
    <a:srgbClr val="1843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198" autoAdjust="0"/>
    <p:restoredTop sz="94660"/>
  </p:normalViewPr>
  <p:slideViewPr>
    <p:cSldViewPr snapToGrid="0">
      <p:cViewPr varScale="1">
        <p:scale>
          <a:sx n="111" d="100"/>
          <a:sy n="111" d="100"/>
        </p:scale>
        <p:origin x="174"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DF6A452A-978A-4FBD-8F08-A952DE7C5B46}" type="datetimeFigureOut">
              <a:rPr lang="zh-CN" altLang="en-US"/>
              <a:pPr>
                <a:defRPr/>
              </a:pPr>
              <a:t>2023/3/13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atin typeface="等线"/>
                <a:ea typeface="等线"/>
                <a:cs typeface="等线"/>
              </a:defRPr>
            </a:lvl1pPr>
          </a:lstStyle>
          <a:p>
            <a:pPr>
              <a:defRPr/>
            </a:pPr>
            <a:fld id="{C9C2341C-BF6F-47E3-A5F7-44A885D98402}" type="slidenum">
              <a:rPr lang="zh-CN" altLang="en-US"/>
              <a:pPr>
                <a:defRPr/>
              </a:pPr>
              <a:t>‹#›</a:t>
            </a:fld>
            <a:endParaRPr lang="zh-CN" altLang="en-US"/>
          </a:p>
        </p:txBody>
      </p:sp>
    </p:spTree>
    <p:extLst>
      <p:ext uri="{BB962C8B-B14F-4D97-AF65-F5344CB8AC3E}">
        <p14:creationId xmlns:p14="http://schemas.microsoft.com/office/powerpoint/2010/main" val="1928651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等线"/>
      </a:defRPr>
    </a:lvl1pPr>
    <a:lvl2pPr marL="457200" algn="l" rtl="0" eaLnBrk="0" fontAlgn="base" hangingPunct="0">
      <a:spcBef>
        <a:spcPct val="30000"/>
      </a:spcBef>
      <a:spcAft>
        <a:spcPct val="0"/>
      </a:spcAft>
      <a:defRPr sz="1200" kern="1200">
        <a:solidFill>
          <a:schemeClr val="tx1"/>
        </a:solidFill>
        <a:latin typeface="+mn-lt"/>
        <a:ea typeface="+mn-ea"/>
        <a:cs typeface="等线"/>
      </a:defRPr>
    </a:lvl2pPr>
    <a:lvl3pPr marL="914400" algn="l" rtl="0" eaLnBrk="0" fontAlgn="base" hangingPunct="0">
      <a:spcBef>
        <a:spcPct val="30000"/>
      </a:spcBef>
      <a:spcAft>
        <a:spcPct val="0"/>
      </a:spcAft>
      <a:defRPr sz="1200" kern="1200">
        <a:solidFill>
          <a:schemeClr val="tx1"/>
        </a:solidFill>
        <a:latin typeface="+mn-lt"/>
        <a:ea typeface="+mn-ea"/>
        <a:cs typeface="等线"/>
      </a:defRPr>
    </a:lvl3pPr>
    <a:lvl4pPr marL="1371600" algn="l" rtl="0" eaLnBrk="0" fontAlgn="base" hangingPunct="0">
      <a:spcBef>
        <a:spcPct val="30000"/>
      </a:spcBef>
      <a:spcAft>
        <a:spcPct val="0"/>
      </a:spcAft>
      <a:defRPr sz="1200" kern="1200">
        <a:solidFill>
          <a:schemeClr val="tx1"/>
        </a:solidFill>
        <a:latin typeface="+mn-lt"/>
        <a:ea typeface="+mn-ea"/>
        <a:cs typeface="等线"/>
      </a:defRPr>
    </a:lvl4pPr>
    <a:lvl5pPr marL="1828800" algn="l" rtl="0" eaLnBrk="0" fontAlgn="base" hangingPunct="0">
      <a:spcBef>
        <a:spcPct val="30000"/>
      </a:spcBef>
      <a:spcAft>
        <a:spcPct val="0"/>
      </a:spcAft>
      <a:defRPr sz="1200" kern="1200">
        <a:solidFill>
          <a:schemeClr val="tx1"/>
        </a:solidFill>
        <a:latin typeface="+mn-lt"/>
        <a:ea typeface="+mn-ea"/>
        <a:cs typeface="等线"/>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AD6125A-A199-4483-B8F0-078A2E568C66}" type="slidenum">
              <a:rPr lang="zh-CN" altLang="en-US">
                <a:solidFill>
                  <a:srgbClr val="000000"/>
                </a:solidFill>
                <a:latin typeface="等线"/>
                <a:ea typeface="等线"/>
              </a:rPr>
              <a:pPr/>
              <a:t>1</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8030109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0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B07F682-B607-4646-9DB8-6F0449EBD3D3}" type="slidenum">
              <a:rPr lang="zh-CN" altLang="en-US">
                <a:solidFill>
                  <a:srgbClr val="000000"/>
                </a:solidFill>
                <a:latin typeface="等线"/>
                <a:ea typeface="等线"/>
              </a:rPr>
              <a:pPr/>
              <a:t>26</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9474996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AD6125A-A199-4483-B8F0-078A2E568C66}" type="slidenum">
              <a:rPr lang="zh-CN" altLang="en-US">
                <a:solidFill>
                  <a:srgbClr val="000000"/>
                </a:solidFill>
                <a:latin typeface="等线"/>
                <a:ea typeface="等线"/>
              </a:rPr>
              <a:pPr/>
              <a:t>27</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2743923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0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B07F682-B607-4646-9DB8-6F0449EBD3D3}" type="slidenum">
              <a:rPr lang="zh-CN" altLang="en-US">
                <a:solidFill>
                  <a:srgbClr val="000000"/>
                </a:solidFill>
                <a:latin typeface="等线"/>
                <a:ea typeface="等线"/>
              </a:rPr>
              <a:pPr/>
              <a:t>28</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97855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0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B07F682-B607-4646-9DB8-6F0449EBD3D3}" type="slidenum">
              <a:rPr lang="zh-CN" altLang="en-US">
                <a:solidFill>
                  <a:srgbClr val="000000"/>
                </a:solidFill>
                <a:latin typeface="等线"/>
                <a:ea typeface="等线"/>
              </a:rPr>
              <a:pPr/>
              <a:t>29</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8387357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AD6125A-A199-4483-B8F0-078A2E568C66}" type="slidenum">
              <a:rPr lang="zh-CN" altLang="en-US">
                <a:solidFill>
                  <a:srgbClr val="000000"/>
                </a:solidFill>
                <a:latin typeface="等线"/>
                <a:ea typeface="等线"/>
              </a:rPr>
              <a:pPr/>
              <a:t>39</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5975206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0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B07F682-B607-4646-9DB8-6F0449EBD3D3}" type="slidenum">
              <a:rPr lang="zh-CN" altLang="en-US">
                <a:solidFill>
                  <a:srgbClr val="000000"/>
                </a:solidFill>
                <a:latin typeface="等线"/>
                <a:ea typeface="等线"/>
              </a:rPr>
              <a:pPr/>
              <a:t>40</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8620921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0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B07F682-B607-4646-9DB8-6F0449EBD3D3}" type="slidenum">
              <a:rPr lang="zh-CN" altLang="en-US">
                <a:solidFill>
                  <a:srgbClr val="000000"/>
                </a:solidFill>
                <a:latin typeface="等线"/>
                <a:ea typeface="等线"/>
              </a:rPr>
              <a:pPr/>
              <a:t>41</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4720374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0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B07F682-B607-4646-9DB8-6F0449EBD3D3}" type="slidenum">
              <a:rPr lang="zh-CN" altLang="en-US">
                <a:solidFill>
                  <a:srgbClr val="000000"/>
                </a:solidFill>
                <a:latin typeface="等线"/>
                <a:ea typeface="等线"/>
              </a:rPr>
              <a:pPr/>
              <a:t>42</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671293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0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B07F682-B607-4646-9DB8-6F0449EBD3D3}" type="slidenum">
              <a:rPr lang="zh-CN" altLang="en-US">
                <a:solidFill>
                  <a:srgbClr val="000000"/>
                </a:solidFill>
                <a:latin typeface="等线"/>
                <a:ea typeface="等线"/>
              </a:rPr>
              <a:pPr/>
              <a:t>43</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3514609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0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B07F682-B607-4646-9DB8-6F0449EBD3D3}" type="slidenum">
              <a:rPr lang="zh-CN" altLang="en-US">
                <a:solidFill>
                  <a:srgbClr val="000000"/>
                </a:solidFill>
                <a:latin typeface="等线"/>
                <a:ea typeface="等线"/>
              </a:rPr>
              <a:pPr/>
              <a:t>44</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7192632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AD6125A-A199-4483-B8F0-078A2E568C66}" type="slidenum">
              <a:rPr lang="zh-CN" altLang="en-US">
                <a:solidFill>
                  <a:srgbClr val="000000"/>
                </a:solidFill>
                <a:latin typeface="等线"/>
                <a:ea typeface="等线"/>
              </a:rPr>
              <a:pPr/>
              <a:t>11</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9706802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0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B07F682-B607-4646-9DB8-6F0449EBD3D3}" type="slidenum">
              <a:rPr lang="zh-CN" altLang="en-US">
                <a:solidFill>
                  <a:srgbClr val="000000"/>
                </a:solidFill>
                <a:latin typeface="等线"/>
                <a:ea typeface="等线"/>
              </a:rPr>
              <a:pPr/>
              <a:t>45</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2661438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0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B07F682-B607-4646-9DB8-6F0449EBD3D3}" type="slidenum">
              <a:rPr lang="zh-CN" altLang="en-US">
                <a:solidFill>
                  <a:srgbClr val="000000"/>
                </a:solidFill>
                <a:latin typeface="等线"/>
                <a:ea typeface="等线"/>
              </a:rPr>
              <a:pPr/>
              <a:t>46</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3991287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0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B07F682-B607-4646-9DB8-6F0449EBD3D3}" type="slidenum">
              <a:rPr lang="zh-CN" altLang="en-US">
                <a:solidFill>
                  <a:srgbClr val="000000"/>
                </a:solidFill>
                <a:latin typeface="等线"/>
                <a:ea typeface="等线"/>
              </a:rPr>
              <a:pPr/>
              <a:t>47</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9276339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0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B07F682-B607-4646-9DB8-6F0449EBD3D3}" type="slidenum">
              <a:rPr lang="zh-CN" altLang="en-US">
                <a:solidFill>
                  <a:srgbClr val="000000"/>
                </a:solidFill>
                <a:latin typeface="等线"/>
                <a:ea typeface="等线"/>
              </a:rPr>
              <a:pPr/>
              <a:t>48</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8166327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0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B07F682-B607-4646-9DB8-6F0449EBD3D3}" type="slidenum">
              <a:rPr lang="zh-CN" altLang="en-US">
                <a:solidFill>
                  <a:srgbClr val="000000"/>
                </a:solidFill>
                <a:latin typeface="等线"/>
                <a:ea typeface="等线"/>
              </a:rPr>
              <a:pPr/>
              <a:t>49</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734431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AD6125A-A199-4483-B8F0-078A2E568C66}" type="slidenum">
              <a:rPr lang="zh-CN" altLang="en-US">
                <a:solidFill>
                  <a:srgbClr val="000000"/>
                </a:solidFill>
                <a:latin typeface="等线"/>
                <a:ea typeface="等线"/>
              </a:rPr>
              <a:pPr/>
              <a:t>50</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8887918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0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B07F682-B607-4646-9DB8-6F0449EBD3D3}" type="slidenum">
              <a:rPr lang="zh-CN" altLang="en-US">
                <a:solidFill>
                  <a:srgbClr val="000000"/>
                </a:solidFill>
                <a:latin typeface="等线"/>
                <a:ea typeface="等线"/>
              </a:rPr>
              <a:pPr/>
              <a:t>51</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47507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0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B07F682-B607-4646-9DB8-6F0449EBD3D3}" type="slidenum">
              <a:rPr lang="zh-CN" altLang="en-US">
                <a:solidFill>
                  <a:srgbClr val="000000"/>
                </a:solidFill>
                <a:latin typeface="等线"/>
                <a:ea typeface="等线"/>
              </a:rPr>
              <a:pPr/>
              <a:t>53</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9402459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0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B07F682-B607-4646-9DB8-6F0449EBD3D3}" type="slidenum">
              <a:rPr lang="zh-CN" altLang="en-US">
                <a:solidFill>
                  <a:srgbClr val="000000"/>
                </a:solidFill>
                <a:latin typeface="等线"/>
                <a:ea typeface="等线"/>
              </a:rPr>
              <a:pPr/>
              <a:t>54</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1816202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0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B07F682-B607-4646-9DB8-6F0449EBD3D3}" type="slidenum">
              <a:rPr lang="zh-CN" altLang="en-US">
                <a:solidFill>
                  <a:srgbClr val="000000"/>
                </a:solidFill>
                <a:latin typeface="等线"/>
                <a:ea typeface="等线"/>
              </a:rPr>
              <a:pPr/>
              <a:t>55</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0349268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84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484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65AE235F-1D06-471D-AA37-F7D0EFDB435E}" type="slidenum">
              <a:rPr lang="zh-CN" altLang="en-US">
                <a:solidFill>
                  <a:srgbClr val="000000"/>
                </a:solidFill>
                <a:latin typeface="等线"/>
                <a:ea typeface="等线"/>
              </a:rPr>
              <a:pPr/>
              <a:t>12</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7902641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0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B07F682-B607-4646-9DB8-6F0449EBD3D3}" type="slidenum">
              <a:rPr lang="zh-CN" altLang="en-US">
                <a:solidFill>
                  <a:srgbClr val="000000"/>
                </a:solidFill>
                <a:latin typeface="等线"/>
                <a:ea typeface="等线"/>
              </a:rPr>
              <a:pPr/>
              <a:t>56</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40462849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0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B07F682-B607-4646-9DB8-6F0449EBD3D3}" type="slidenum">
              <a:rPr lang="zh-CN" altLang="en-US">
                <a:solidFill>
                  <a:srgbClr val="000000"/>
                </a:solidFill>
                <a:latin typeface="等线"/>
                <a:ea typeface="等线"/>
              </a:rPr>
              <a:pPr/>
              <a:t>57</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7345253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2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2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52426FAA-9EB0-4508-8D62-89C6B378A778}" type="slidenum">
              <a:rPr lang="zh-CN" altLang="en-US">
                <a:latin typeface="等线"/>
                <a:ea typeface="等线"/>
              </a:rPr>
              <a:pPr/>
              <a:t>59</a:t>
            </a:fld>
            <a:endParaRPr lang="zh-CN" altLang="en-US">
              <a:latin typeface="等线"/>
              <a:ea typeface="等线"/>
            </a:endParaRPr>
          </a:p>
        </p:txBody>
      </p:sp>
    </p:spTree>
    <p:extLst>
      <p:ext uri="{BB962C8B-B14F-4D97-AF65-F5344CB8AC3E}">
        <p14:creationId xmlns:p14="http://schemas.microsoft.com/office/powerpoint/2010/main" val="25686637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0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B07F682-B607-4646-9DB8-6F0449EBD3D3}" type="slidenum">
              <a:rPr lang="zh-CN" altLang="en-US">
                <a:solidFill>
                  <a:srgbClr val="000000"/>
                </a:solidFill>
                <a:latin typeface="等线"/>
                <a:ea typeface="等线"/>
              </a:rPr>
              <a:pPr/>
              <a:t>13</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9256933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0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B07F682-B607-4646-9DB8-6F0449EBD3D3}" type="slidenum">
              <a:rPr lang="zh-CN" altLang="en-US">
                <a:solidFill>
                  <a:srgbClr val="000000"/>
                </a:solidFill>
                <a:latin typeface="等线"/>
                <a:ea typeface="等线"/>
              </a:rPr>
              <a:pPr/>
              <a:t>14</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992388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0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B07F682-B607-4646-9DB8-6F0449EBD3D3}" type="slidenum">
              <a:rPr lang="zh-CN" altLang="en-US">
                <a:solidFill>
                  <a:srgbClr val="000000"/>
                </a:solidFill>
                <a:latin typeface="等线"/>
                <a:ea typeface="等线"/>
              </a:rPr>
              <a:pPr/>
              <a:t>15</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4764642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0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B07F682-B607-4646-9DB8-6F0449EBD3D3}" type="slidenum">
              <a:rPr lang="zh-CN" altLang="en-US">
                <a:solidFill>
                  <a:srgbClr val="000000"/>
                </a:solidFill>
                <a:latin typeface="等线"/>
                <a:ea typeface="等线"/>
              </a:rPr>
              <a:pPr/>
              <a:t>23</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564680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0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B07F682-B607-4646-9DB8-6F0449EBD3D3}" type="slidenum">
              <a:rPr lang="zh-CN" altLang="en-US">
                <a:solidFill>
                  <a:srgbClr val="000000"/>
                </a:solidFill>
                <a:latin typeface="等线"/>
                <a:ea typeface="等线"/>
              </a:rPr>
              <a:pPr/>
              <a:t>24</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7824072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0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B07F682-B607-4646-9DB8-6F0449EBD3D3}" type="slidenum">
              <a:rPr lang="zh-CN" altLang="en-US">
                <a:solidFill>
                  <a:srgbClr val="000000"/>
                </a:solidFill>
                <a:latin typeface="等线"/>
                <a:ea typeface="等线"/>
              </a:rPr>
              <a:pPr/>
              <a:t>25</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304535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AE90EEDD-F8E7-45E3-BC05-EC6A716D7CFA}" type="datetimeFigureOut">
              <a:rPr lang="zh-CN" altLang="en-US"/>
              <a:pPr>
                <a:defRPr/>
              </a:pPr>
              <a:t>2023/3/13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3F12185-7B41-4B26-A560-33672D678F8F}" type="slidenum">
              <a:rPr lang="zh-CN" altLang="en-US"/>
              <a:pPr>
                <a:defRPr/>
              </a:pPr>
              <a:t>‹#›</a:t>
            </a:fld>
            <a:endParaRPr lang="zh-CN" altLang="en-US"/>
          </a:p>
        </p:txBody>
      </p:sp>
    </p:spTree>
    <p:extLst>
      <p:ext uri="{BB962C8B-B14F-4D97-AF65-F5344CB8AC3E}">
        <p14:creationId xmlns:p14="http://schemas.microsoft.com/office/powerpoint/2010/main" val="2799563696"/>
      </p:ext>
    </p:extLst>
  </p:cSld>
  <p:clrMapOvr>
    <a:masterClrMapping/>
  </p:clrMapOvr>
  <p:transition spd="slow" advClick="0" advTm="2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2A9BB06E-7CF2-4704-B45D-3343AA9B250E}" type="datetimeFigureOut">
              <a:rPr lang="zh-CN" altLang="en-US"/>
              <a:pPr>
                <a:defRPr/>
              </a:pPr>
              <a:t>2023/3/13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A7EDB78-3EE8-4869-9A8E-0EB18FAD0510}" type="slidenum">
              <a:rPr lang="zh-CN" altLang="en-US"/>
              <a:pPr>
                <a:defRPr/>
              </a:pPr>
              <a:t>‹#›</a:t>
            </a:fld>
            <a:endParaRPr lang="zh-CN" altLang="en-US"/>
          </a:p>
        </p:txBody>
      </p:sp>
    </p:spTree>
    <p:extLst>
      <p:ext uri="{BB962C8B-B14F-4D97-AF65-F5344CB8AC3E}">
        <p14:creationId xmlns:p14="http://schemas.microsoft.com/office/powerpoint/2010/main" val="455064694"/>
      </p:ext>
    </p:extLst>
  </p:cSld>
  <p:clrMapOvr>
    <a:masterClrMapping/>
  </p:clrMapOvr>
  <p:transition spd="slow" advClick="0" advTm="2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FE0A56CC-79D5-42B9-9589-3B6B6D715C8A}" type="datetimeFigureOut">
              <a:rPr lang="zh-CN" altLang="en-US"/>
              <a:pPr>
                <a:defRPr/>
              </a:pPr>
              <a:t>2023/3/13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9701817-7FC7-4CA8-815E-509FB8C25EB0}" type="slidenum">
              <a:rPr lang="zh-CN" altLang="en-US"/>
              <a:pPr>
                <a:defRPr/>
              </a:pPr>
              <a:t>‹#›</a:t>
            </a:fld>
            <a:endParaRPr lang="zh-CN" altLang="en-US"/>
          </a:p>
        </p:txBody>
      </p:sp>
    </p:spTree>
    <p:extLst>
      <p:ext uri="{BB962C8B-B14F-4D97-AF65-F5344CB8AC3E}">
        <p14:creationId xmlns:p14="http://schemas.microsoft.com/office/powerpoint/2010/main" val="2008469589"/>
      </p:ext>
    </p:extLst>
  </p:cSld>
  <p:clrMapOvr>
    <a:masterClrMapping/>
  </p:clrMapOvr>
  <p:transition spd="slow" advClick="0" advTm="200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4"/>
          <p:cNvSpPr>
            <a:spLocks noGrp="1" noChangeArrowheads="1"/>
          </p:cNvSpPr>
          <p:nvPr>
            <p:ph type="dt" sz="half" idx="10"/>
          </p:nvPr>
        </p:nvSpPr>
        <p:spPr/>
        <p:txBody>
          <a:bodyPr/>
          <a:lstStyle>
            <a:lvl1pPr eaLnBrk="0" fontAlgn="auto" hangingPunct="0">
              <a:spcBef>
                <a:spcPts val="0"/>
              </a:spcBef>
              <a:spcAft>
                <a:spcPts val="0"/>
              </a:spcAft>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lgn="l" eaLnBrk="0" fontAlgn="auto" hangingPunct="0">
              <a:spcBef>
                <a:spcPts val="0"/>
              </a:spcBef>
              <a:spcAft>
                <a:spcPts val="0"/>
              </a:spcAft>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eaLnBrk="0" hangingPunct="0">
              <a:defRPr smtClean="0">
                <a:latin typeface="Calibri" panose="020F0502020204030204" pitchFamily="34" charset="0"/>
              </a:defRPr>
            </a:lvl1pPr>
          </a:lstStyle>
          <a:p>
            <a:pPr>
              <a:defRPr/>
            </a:pPr>
            <a:fld id="{D6CFE93F-78C5-406C-9B69-5F96C80B541E}" type="slidenum">
              <a:rPr lang="en-US" altLang="zh-CN"/>
              <a:pPr>
                <a:defRPr/>
              </a:pPr>
              <a:t>‹#›</a:t>
            </a:fld>
            <a:endParaRPr lang="en-US" altLang="zh-CN"/>
          </a:p>
        </p:txBody>
      </p:sp>
    </p:spTree>
    <p:extLst>
      <p:ext uri="{BB962C8B-B14F-4D97-AF65-F5344CB8AC3E}">
        <p14:creationId xmlns:p14="http://schemas.microsoft.com/office/powerpoint/2010/main" val="130534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4" name="图片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15"/>
          <p:cNvSpPr>
            <a:spLocks noChangeShapeType="1"/>
          </p:cNvSpPr>
          <p:nvPr/>
        </p:nvSpPr>
        <p:spPr bwMode="auto">
          <a:xfrm>
            <a:off x="1390650" y="1125538"/>
            <a:ext cx="9144000" cy="0"/>
          </a:xfrm>
          <a:prstGeom prst="line">
            <a:avLst/>
          </a:prstGeom>
          <a:noFill/>
          <a:ln w="22225">
            <a:solidFill>
              <a:schemeClr val="folHlink"/>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 name="标题 1"/>
          <p:cNvSpPr>
            <a:spLocks noGrp="1"/>
          </p:cNvSpPr>
          <p:nvPr>
            <p:ph type="title"/>
          </p:nvPr>
        </p:nvSpPr>
        <p:spPr/>
        <p:txBody>
          <a:bodyPr/>
          <a:lstStyle>
            <a:lvl1pPr>
              <a:defRPr sz="2800">
                <a:latin typeface="黑体" pitchFamily="49" charset="-122"/>
                <a:ea typeface="黑体" pitchFamily="49" charset="-122"/>
              </a:defRPr>
            </a:lvl1pPr>
          </a:lstStyle>
          <a:p>
            <a:r>
              <a:rPr lang="zh-CN" altLang="en-US" dirty="0"/>
              <a:t>单击此处编辑母版标题样式</a:t>
            </a:r>
          </a:p>
        </p:txBody>
      </p:sp>
      <p:sp>
        <p:nvSpPr>
          <p:cNvPr id="3" name="内容占位符 2"/>
          <p:cNvSpPr>
            <a:spLocks noGrp="1"/>
          </p:cNvSpPr>
          <p:nvPr>
            <p:ph idx="1"/>
          </p:nvPr>
        </p:nvSpPr>
        <p:spPr/>
        <p:txBody>
          <a:bodyPr/>
          <a:lstStyle>
            <a:lvl1pPr marL="342900" indent="-342900">
              <a:buFont typeface="Wingdings" pitchFamily="2" charset="2"/>
              <a:buChar char="Ø"/>
              <a:defRPr sz="2400"/>
            </a:lvl1pPr>
            <a:lvl2pPr>
              <a:defRPr sz="2200"/>
            </a:lvl2pPr>
            <a:lvl3pPr>
              <a:defRPr sz="2000"/>
            </a:lvl3pPr>
            <a:lvl4pPr>
              <a:defRPr sz="1800"/>
            </a:lvl4pPr>
            <a:lvl5pPr>
              <a:defRPr sz="1600"/>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6" name="Rectangle 4"/>
          <p:cNvSpPr>
            <a:spLocks noGrp="1" noChangeArrowheads="1"/>
          </p:cNvSpPr>
          <p:nvPr>
            <p:ph type="dt" sz="half" idx="10"/>
          </p:nvPr>
        </p:nvSpPr>
        <p:spPr/>
        <p:txBody>
          <a:bodyPr/>
          <a:lstStyle>
            <a:lvl1pPr eaLnBrk="0" fontAlgn="auto" hangingPunct="0">
              <a:spcBef>
                <a:spcPts val="0"/>
              </a:spcBef>
              <a:spcAft>
                <a:spcPts val="0"/>
              </a:spcAft>
              <a:defRPr/>
            </a:lvl1pPr>
          </a:lstStyle>
          <a:p>
            <a:pPr>
              <a:defRPr/>
            </a:pPr>
            <a:endParaRPr lang="en-US" altLang="zh-CN"/>
          </a:p>
        </p:txBody>
      </p:sp>
      <p:sp>
        <p:nvSpPr>
          <p:cNvPr id="7" name="Rectangle 5"/>
          <p:cNvSpPr>
            <a:spLocks noGrp="1" noChangeArrowheads="1"/>
          </p:cNvSpPr>
          <p:nvPr>
            <p:ph type="ftr" sz="quarter" idx="11"/>
          </p:nvPr>
        </p:nvSpPr>
        <p:spPr/>
        <p:txBody>
          <a:bodyPr/>
          <a:lstStyle>
            <a:lvl1pPr algn="l" eaLnBrk="0" fontAlgn="auto" hangingPunct="0">
              <a:spcBef>
                <a:spcPts val="0"/>
              </a:spcBef>
              <a:spcAft>
                <a:spcPts val="0"/>
              </a:spcAft>
              <a:defRPr/>
            </a:lvl1pPr>
          </a:lstStyle>
          <a:p>
            <a:pPr>
              <a:defRPr/>
            </a:pPr>
            <a:endParaRPr lang="en-US" altLang="zh-CN"/>
          </a:p>
        </p:txBody>
      </p:sp>
      <p:sp>
        <p:nvSpPr>
          <p:cNvPr id="8" name="Rectangle 6"/>
          <p:cNvSpPr>
            <a:spLocks noGrp="1" noChangeArrowheads="1"/>
          </p:cNvSpPr>
          <p:nvPr>
            <p:ph type="sldNum" sz="quarter" idx="12"/>
          </p:nvPr>
        </p:nvSpPr>
        <p:spPr/>
        <p:txBody>
          <a:bodyPr/>
          <a:lstStyle>
            <a:lvl1pPr eaLnBrk="0" hangingPunct="0">
              <a:defRPr smtClean="0">
                <a:latin typeface="Calibri" panose="020F0502020204030204" pitchFamily="34" charset="0"/>
              </a:defRPr>
            </a:lvl1pPr>
          </a:lstStyle>
          <a:p>
            <a:pPr>
              <a:defRPr/>
            </a:pPr>
            <a:fld id="{48492DEE-CCEA-48CE-92B5-2499FBE4BF00}" type="slidenum">
              <a:rPr lang="en-US" altLang="zh-CN"/>
              <a:pPr>
                <a:defRPr/>
              </a:pPr>
              <a:t>‹#›</a:t>
            </a:fld>
            <a:endParaRPr lang="en-US" altLang="zh-CN"/>
          </a:p>
        </p:txBody>
      </p:sp>
    </p:spTree>
    <p:extLst>
      <p:ext uri="{BB962C8B-B14F-4D97-AF65-F5344CB8AC3E}">
        <p14:creationId xmlns:p14="http://schemas.microsoft.com/office/powerpoint/2010/main" val="29443034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eaLnBrk="0" hangingPunct="0">
              <a:defRPr/>
            </a:lvl1pPr>
          </a:lstStyle>
          <a:p>
            <a:pPr>
              <a:defRPr/>
            </a:pPr>
            <a:endParaRPr lang="en-US" altLang="zh-CN"/>
          </a:p>
        </p:txBody>
      </p:sp>
      <p:sp>
        <p:nvSpPr>
          <p:cNvPr id="4" name="日期占位符 3"/>
          <p:cNvSpPr>
            <a:spLocks noGrp="1"/>
          </p:cNvSpPr>
          <p:nvPr>
            <p:ph type="dt" sz="half" idx="11"/>
          </p:nvPr>
        </p:nvSpPr>
        <p:spPr/>
        <p:txBody>
          <a:bodyPr/>
          <a:lstStyle>
            <a:lvl1pPr eaLnBrk="0" hangingPunct="0">
              <a:defRPr/>
            </a:lvl1pPr>
          </a:lstStyle>
          <a:p>
            <a:pPr>
              <a:defRPr/>
            </a:pPr>
            <a:endParaRPr lang="en-US" altLang="zh-CN"/>
          </a:p>
        </p:txBody>
      </p:sp>
      <p:sp>
        <p:nvSpPr>
          <p:cNvPr id="5" name="页脚占位符 4"/>
          <p:cNvSpPr>
            <a:spLocks noGrp="1"/>
          </p:cNvSpPr>
          <p:nvPr>
            <p:ph type="ftr" sz="quarter" idx="12"/>
          </p:nvPr>
        </p:nvSpPr>
        <p:spPr/>
        <p:txBody>
          <a:bodyPr/>
          <a:lstStyle>
            <a:lvl1pPr eaLnBrk="0" hangingPunct="0">
              <a:defRPr/>
            </a:lvl1pPr>
          </a:lstStyle>
          <a:p>
            <a:pPr>
              <a:defRPr/>
            </a:pPr>
            <a:endParaRPr lang="en-US" altLang="zh-CN"/>
          </a:p>
        </p:txBody>
      </p:sp>
      <p:sp>
        <p:nvSpPr>
          <p:cNvPr id="6" name="页脚占位符 5"/>
          <p:cNvSpPr>
            <a:spLocks noGrp="1"/>
          </p:cNvSpPr>
          <p:nvPr>
            <p:ph type="ftr" sz="quarter" idx="13"/>
          </p:nvPr>
        </p:nvSpPr>
        <p:spPr/>
        <p:txBody>
          <a:bodyPr/>
          <a:lstStyle>
            <a:lvl1pPr eaLnBrk="0" hangingPunct="0">
              <a:defRPr/>
            </a:lvl1pPr>
          </a:lstStyle>
          <a:p>
            <a:pPr>
              <a:defRPr/>
            </a:pPr>
            <a:endParaRPr lang="en-US" altLang="zh-CN"/>
          </a:p>
        </p:txBody>
      </p:sp>
      <p:sp>
        <p:nvSpPr>
          <p:cNvPr id="7" name="灯片编号占位符 6"/>
          <p:cNvSpPr>
            <a:spLocks noGrp="1"/>
          </p:cNvSpPr>
          <p:nvPr>
            <p:ph type="sldNum" sz="quarter" idx="14"/>
          </p:nvPr>
        </p:nvSpPr>
        <p:spPr/>
        <p:txBody>
          <a:bodyPr/>
          <a:lstStyle>
            <a:lvl1pPr eaLnBrk="0" hangingPunct="0">
              <a:defRPr smtClean="0">
                <a:latin typeface="Calibri" panose="020F0502020204030204" pitchFamily="34" charset="0"/>
              </a:defRPr>
            </a:lvl1pPr>
          </a:lstStyle>
          <a:p>
            <a:pPr>
              <a:defRPr/>
            </a:pPr>
            <a:fld id="{81B973E7-21EF-4C93-BD08-724394AE8969}" type="slidenum">
              <a:rPr lang="en-US" altLang="zh-CN"/>
              <a:pPr>
                <a:defRPr/>
              </a:pPr>
              <a:t>‹#›</a:t>
            </a:fld>
            <a:endParaRPr lang="en-US" altLang="zh-CN"/>
          </a:p>
        </p:txBody>
      </p:sp>
      <p:sp>
        <p:nvSpPr>
          <p:cNvPr id="8" name="灯片编号占位符 7"/>
          <p:cNvSpPr>
            <a:spLocks noGrp="1"/>
          </p:cNvSpPr>
          <p:nvPr>
            <p:ph type="sldNum" sz="quarter" idx="15"/>
          </p:nvPr>
        </p:nvSpPr>
        <p:spPr/>
        <p:txBody>
          <a:bodyPr/>
          <a:lstStyle>
            <a:lvl1pPr eaLnBrk="0" hangingPunct="0">
              <a:defRPr smtClean="0">
                <a:latin typeface="Calibri" panose="020F0502020204030204" pitchFamily="34" charset="0"/>
              </a:defRPr>
            </a:lvl1pPr>
          </a:lstStyle>
          <a:p>
            <a:pPr>
              <a:defRPr/>
            </a:pPr>
            <a:fld id="{60F3EC79-E2D7-445E-8635-37D89709F24F}" type="slidenum">
              <a:rPr lang="en-US" altLang="zh-CN"/>
              <a:pPr>
                <a:defRPr/>
              </a:pPr>
              <a:t>‹#›</a:t>
            </a:fld>
            <a:endParaRPr lang="en-US" altLang="zh-CN"/>
          </a:p>
        </p:txBody>
      </p:sp>
    </p:spTree>
    <p:extLst>
      <p:ext uri="{BB962C8B-B14F-4D97-AF65-F5344CB8AC3E}">
        <p14:creationId xmlns:p14="http://schemas.microsoft.com/office/powerpoint/2010/main" val="24633084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eaLnBrk="0" fontAlgn="auto" hangingPunct="0">
              <a:spcBef>
                <a:spcPts val="0"/>
              </a:spcBef>
              <a:spcAft>
                <a:spcPts val="0"/>
              </a:spcAft>
              <a:defRPr/>
            </a:lvl1pPr>
          </a:lstStyle>
          <a:p>
            <a:pPr>
              <a:defRPr/>
            </a:pPr>
            <a:endParaRPr lang="zh-CN" altLang="en-US"/>
          </a:p>
        </p:txBody>
      </p:sp>
      <p:sp>
        <p:nvSpPr>
          <p:cNvPr id="3" name="页脚占位符 4"/>
          <p:cNvSpPr>
            <a:spLocks noGrp="1"/>
          </p:cNvSpPr>
          <p:nvPr>
            <p:ph type="ftr" sz="quarter" idx="11"/>
          </p:nvPr>
        </p:nvSpPr>
        <p:spPr/>
        <p:txBody>
          <a:bodyPr/>
          <a:lstStyle>
            <a:lvl1pPr eaLnBrk="0" fontAlgn="auto" hangingPunct="0">
              <a:spcBef>
                <a:spcPts val="0"/>
              </a:spcBef>
              <a:spcAft>
                <a:spcPts val="0"/>
              </a:spcAft>
              <a:defRPr/>
            </a:lvl1pPr>
          </a:lstStyle>
          <a:p>
            <a:pPr>
              <a:defRPr/>
            </a:pPr>
            <a:endParaRPr lang="zh-CN" altLang="en-US"/>
          </a:p>
        </p:txBody>
      </p:sp>
      <p:sp>
        <p:nvSpPr>
          <p:cNvPr id="4" name="灯片编号占位符 5"/>
          <p:cNvSpPr>
            <a:spLocks noGrp="1"/>
          </p:cNvSpPr>
          <p:nvPr>
            <p:ph type="sldNum" sz="quarter" idx="12"/>
          </p:nvPr>
        </p:nvSpPr>
        <p:spPr/>
        <p:txBody>
          <a:bodyPr/>
          <a:lstStyle>
            <a:lvl1pPr eaLnBrk="0" hangingPunct="0">
              <a:defRPr smtClean="0">
                <a:latin typeface="Calibri" panose="020F0502020204030204" pitchFamily="34" charset="0"/>
              </a:defRPr>
            </a:lvl1pPr>
          </a:lstStyle>
          <a:p>
            <a:pPr>
              <a:defRPr/>
            </a:pPr>
            <a:fld id="{7B6F5A91-C2F9-47BB-9CDC-4D92ADA70FD1}" type="slidenum">
              <a:rPr lang="zh-CN" altLang="en-US"/>
              <a:pPr>
                <a:defRPr/>
              </a:pPr>
              <a:t>‹#›</a:t>
            </a:fld>
            <a:endParaRPr lang="zh-CN" altLang="en-US"/>
          </a:p>
        </p:txBody>
      </p:sp>
    </p:spTree>
    <p:extLst>
      <p:ext uri="{BB962C8B-B14F-4D97-AF65-F5344CB8AC3E}">
        <p14:creationId xmlns:p14="http://schemas.microsoft.com/office/powerpoint/2010/main" val="160558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2A49BE7B-BAE9-4A0B-AE71-01018FFCA01D}" type="datetimeFigureOut">
              <a:rPr lang="zh-CN" altLang="en-US"/>
              <a:pPr>
                <a:defRPr/>
              </a:pPr>
              <a:t>2023/3/13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833CBDF-9B6F-4015-AEE5-333B1E0F5E8F}" type="slidenum">
              <a:rPr lang="zh-CN" altLang="en-US"/>
              <a:pPr>
                <a:defRPr/>
              </a:pPr>
              <a:t>‹#›</a:t>
            </a:fld>
            <a:endParaRPr lang="zh-CN" altLang="en-US"/>
          </a:p>
        </p:txBody>
      </p:sp>
    </p:spTree>
    <p:extLst>
      <p:ext uri="{BB962C8B-B14F-4D97-AF65-F5344CB8AC3E}">
        <p14:creationId xmlns:p14="http://schemas.microsoft.com/office/powerpoint/2010/main" val="1597390309"/>
      </p:ext>
    </p:extLst>
  </p:cSld>
  <p:clrMapOvr>
    <a:masterClrMapping/>
  </p:clrMapOvr>
  <p:transition spd="slow" advClick="0" advTm="2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D6BAFBD8-4944-42A0-AB94-1C4A85BA7F0D}" type="datetimeFigureOut">
              <a:rPr lang="zh-CN" altLang="en-US"/>
              <a:pPr>
                <a:defRPr/>
              </a:pPr>
              <a:t>2023/3/13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F6DB869-BB12-4B8F-A922-08CA5C007DBC}" type="slidenum">
              <a:rPr lang="zh-CN" altLang="en-US"/>
              <a:pPr>
                <a:defRPr/>
              </a:pPr>
              <a:t>‹#›</a:t>
            </a:fld>
            <a:endParaRPr lang="zh-CN" altLang="en-US"/>
          </a:p>
        </p:txBody>
      </p:sp>
    </p:spTree>
    <p:extLst>
      <p:ext uri="{BB962C8B-B14F-4D97-AF65-F5344CB8AC3E}">
        <p14:creationId xmlns:p14="http://schemas.microsoft.com/office/powerpoint/2010/main" val="3922624307"/>
      </p:ext>
    </p:extLst>
  </p:cSld>
  <p:clrMapOvr>
    <a:masterClrMapping/>
  </p:clrMapOvr>
  <p:transition spd="slow" advClick="0" advTm="2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5DC92BDE-D555-4873-8E98-8C167460F5A3}" type="datetimeFigureOut">
              <a:rPr lang="zh-CN" altLang="en-US"/>
              <a:pPr>
                <a:defRPr/>
              </a:pPr>
              <a:t>2023/3/13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9816B08-A1C3-43BC-8301-D4ED69C14630}" type="slidenum">
              <a:rPr lang="zh-CN" altLang="en-US"/>
              <a:pPr>
                <a:defRPr/>
              </a:pPr>
              <a:t>‹#›</a:t>
            </a:fld>
            <a:endParaRPr lang="zh-CN" altLang="en-US"/>
          </a:p>
        </p:txBody>
      </p:sp>
    </p:spTree>
    <p:extLst>
      <p:ext uri="{BB962C8B-B14F-4D97-AF65-F5344CB8AC3E}">
        <p14:creationId xmlns:p14="http://schemas.microsoft.com/office/powerpoint/2010/main" val="2513739200"/>
      </p:ext>
    </p:extLst>
  </p:cSld>
  <p:clrMapOvr>
    <a:masterClrMapping/>
  </p:clrMapOvr>
  <p:transition spd="slow" advClick="0" advTm="2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A0B48A97-31F7-4B28-9E32-99A5FCD3F740}" type="datetimeFigureOut">
              <a:rPr lang="zh-CN" altLang="en-US"/>
              <a:pPr>
                <a:defRPr/>
              </a:pPr>
              <a:t>2023/3/13</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83E33A48-F858-4C84-B003-4FE80AD37ADD}" type="slidenum">
              <a:rPr lang="zh-CN" altLang="en-US"/>
              <a:pPr>
                <a:defRPr/>
              </a:pPr>
              <a:t>‹#›</a:t>
            </a:fld>
            <a:endParaRPr lang="zh-CN" altLang="en-US"/>
          </a:p>
        </p:txBody>
      </p:sp>
    </p:spTree>
    <p:extLst>
      <p:ext uri="{BB962C8B-B14F-4D97-AF65-F5344CB8AC3E}">
        <p14:creationId xmlns:p14="http://schemas.microsoft.com/office/powerpoint/2010/main" val="2467240412"/>
      </p:ext>
    </p:extLst>
  </p:cSld>
  <p:clrMapOvr>
    <a:masterClrMapping/>
  </p:clrMapOvr>
  <p:transition spd="slow" advClick="0" advTm="2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28E19AF1-B59B-4513-83AB-F163EC207DF0}" type="datetimeFigureOut">
              <a:rPr lang="zh-CN" altLang="en-US"/>
              <a:pPr>
                <a:defRPr/>
              </a:pPr>
              <a:t>2023/3/13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24E608DD-A448-42A5-ABDB-F668BA4FB8BA}" type="slidenum">
              <a:rPr lang="zh-CN" altLang="en-US"/>
              <a:pPr>
                <a:defRPr/>
              </a:pPr>
              <a:t>‹#›</a:t>
            </a:fld>
            <a:endParaRPr lang="zh-CN" altLang="en-US"/>
          </a:p>
        </p:txBody>
      </p:sp>
    </p:spTree>
    <p:extLst>
      <p:ext uri="{BB962C8B-B14F-4D97-AF65-F5344CB8AC3E}">
        <p14:creationId xmlns:p14="http://schemas.microsoft.com/office/powerpoint/2010/main" val="3784312256"/>
      </p:ext>
    </p:extLst>
  </p:cSld>
  <p:clrMapOvr>
    <a:masterClrMapping/>
  </p:clrMapOvr>
  <p:transition spd="slow" advClick="0" advTm="2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723FB5A-584C-4BC2-AC76-34CB7DD2BFC8}" type="datetimeFigureOut">
              <a:rPr lang="zh-CN" altLang="en-US"/>
              <a:pPr>
                <a:defRPr/>
              </a:pPr>
              <a:t>2023/3/13</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B90984D-9CC5-4B8C-B0D2-612C155B992B}" type="slidenum">
              <a:rPr lang="zh-CN" altLang="en-US"/>
              <a:pPr>
                <a:defRPr/>
              </a:pPr>
              <a:t>‹#›</a:t>
            </a:fld>
            <a:endParaRPr lang="zh-CN" altLang="en-US"/>
          </a:p>
        </p:txBody>
      </p:sp>
    </p:spTree>
    <p:extLst>
      <p:ext uri="{BB962C8B-B14F-4D97-AF65-F5344CB8AC3E}">
        <p14:creationId xmlns:p14="http://schemas.microsoft.com/office/powerpoint/2010/main" val="802229323"/>
      </p:ext>
    </p:extLst>
  </p:cSld>
  <p:clrMapOvr>
    <a:masterClrMapping/>
  </p:clrMapOvr>
  <p:transition spd="slow" advClick="0" advTm="2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AD2B5F2-A6AD-4802-AD9C-EF0CC4438694}" type="datetimeFigureOut">
              <a:rPr lang="zh-CN" altLang="en-US"/>
              <a:pPr>
                <a:defRPr/>
              </a:pPr>
              <a:t>2023/3/13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5AEAEF4-82D8-40E2-9BDB-99BAC2531DE6}" type="slidenum">
              <a:rPr lang="zh-CN" altLang="en-US"/>
              <a:pPr>
                <a:defRPr/>
              </a:pPr>
              <a:t>‹#›</a:t>
            </a:fld>
            <a:endParaRPr lang="zh-CN" altLang="en-US"/>
          </a:p>
        </p:txBody>
      </p:sp>
    </p:spTree>
    <p:extLst>
      <p:ext uri="{BB962C8B-B14F-4D97-AF65-F5344CB8AC3E}">
        <p14:creationId xmlns:p14="http://schemas.microsoft.com/office/powerpoint/2010/main" val="590990008"/>
      </p:ext>
    </p:extLst>
  </p:cSld>
  <p:clrMapOvr>
    <a:masterClrMapping/>
  </p:clrMapOvr>
  <p:transition spd="slow" advClick="0" advTm="2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AC6F4FA-CD4E-4744-B509-79D732A6A124}" type="datetimeFigureOut">
              <a:rPr lang="zh-CN" altLang="en-US"/>
              <a:pPr>
                <a:defRPr/>
              </a:pPr>
              <a:t>2023/3/13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3C8FC54-3C58-4DC5-B037-97B6F35C77E0}" type="slidenum">
              <a:rPr lang="zh-CN" altLang="en-US"/>
              <a:pPr>
                <a:defRPr/>
              </a:pPr>
              <a:t>‹#›</a:t>
            </a:fld>
            <a:endParaRPr lang="zh-CN" altLang="en-US"/>
          </a:p>
        </p:txBody>
      </p:sp>
    </p:spTree>
    <p:extLst>
      <p:ext uri="{BB962C8B-B14F-4D97-AF65-F5344CB8AC3E}">
        <p14:creationId xmlns:p14="http://schemas.microsoft.com/office/powerpoint/2010/main" val="957108456"/>
      </p:ext>
    </p:extLst>
  </p:cSld>
  <p:clrMapOvr>
    <a:masterClrMapping/>
  </p:clrMapOvr>
  <p:transition spd="slow" advClick="0" advTm="2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4.xml"/><Relationship Id="rId7"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1D9F0A2C-54C2-43DD-9002-124AE4C1979F}" type="datetimeFigureOut">
              <a:rPr lang="zh-CN" altLang="en-US"/>
              <a:pPr>
                <a:defRPr/>
              </a:pPr>
              <a:t>2023/3/13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6C585D70-68A6-4F57-B168-9C6F9E09E73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Lst>
  <p:transition spd="slow" advClick="0" advTm="200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6">
            <a:lum bright="70000" contrast="-70000"/>
            <a:extLst>
              <a:ext uri="{28A0092B-C50C-407E-A947-70E740481C1C}">
                <a14:useLocalDpi xmlns:a14="http://schemas.microsoft.com/office/drawing/2010/main" val="0"/>
              </a:ext>
            </a:extLst>
          </a:blip>
          <a:srcRect/>
          <a:stretch>
            <a:fillRect/>
          </a:stretch>
        </p:blipFill>
        <p:spPr bwMode="auto">
          <a:xfrm>
            <a:off x="6959600" y="3500438"/>
            <a:ext cx="5186363" cy="335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6"/>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2192000"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图片 7"/>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487488" y="1119188"/>
            <a:ext cx="9142412" cy="2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2054" name="Rectangle 3"/>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p:txBody>
      </p:sp>
      <p:sp>
        <p:nvSpPr>
          <p:cNvPr id="2" name="Rectangle 4"/>
          <p:cNvSpPr>
            <a:spLocks noGrp="1" noChangeArrowheads="1"/>
          </p:cNvSpPr>
          <p:nvPr>
            <p:ph type="dt" sz="half" idx="2"/>
          </p:nvPr>
        </p:nvSpPr>
        <p:spPr bwMode="auto">
          <a:xfrm>
            <a:off x="609600" y="6245225"/>
            <a:ext cx="28448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l" eaLnBrk="1" hangingPunct="1">
              <a:defRPr sz="1400">
                <a:solidFill>
                  <a:srgbClr val="000000"/>
                </a:solidFill>
                <a:latin typeface="+mn-lt"/>
                <a:ea typeface="+mn-ea"/>
              </a:defRPr>
            </a:lvl1pPr>
          </a:lstStyle>
          <a:p>
            <a:pPr>
              <a:defRPr/>
            </a:pPr>
            <a:endParaRPr lang="en-US" altLang="zh-CN"/>
          </a:p>
        </p:txBody>
      </p:sp>
      <p:sp>
        <p:nvSpPr>
          <p:cNvPr id="3"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1" hangingPunct="1">
              <a:defRPr sz="1400">
                <a:solidFill>
                  <a:srgbClr val="000000"/>
                </a:solidFill>
                <a:latin typeface="+mn-lt"/>
                <a:ea typeface="+mn-ea"/>
              </a:defRPr>
            </a:lvl1pPr>
          </a:lstStyle>
          <a:p>
            <a:pPr>
              <a:defRPr/>
            </a:pPr>
            <a:endParaRPr lang="en-US" altLang="zh-CN"/>
          </a:p>
        </p:txBody>
      </p:sp>
      <p:sp>
        <p:nvSpPr>
          <p:cNvPr id="4" name="Rectangle 5"/>
          <p:cNvSpPr>
            <a:spLocks noGrp="1" noChangeArrowheads="1"/>
          </p:cNvSpPr>
          <p:nvPr>
            <p:ph type="ftr" sz="quarter" idx="3"/>
          </p:nvPr>
        </p:nvSpPr>
        <p:spPr bwMode="auto">
          <a:xfrm>
            <a:off x="4165600" y="6245225"/>
            <a:ext cx="38608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mn-lt"/>
                <a:ea typeface="+mn-ea"/>
              </a:defRPr>
            </a:lvl1pPr>
          </a:lstStyle>
          <a:p>
            <a:pPr>
              <a:defRPr/>
            </a:pPr>
            <a:endParaRPr lang="en-US" altLang="zh-CN"/>
          </a:p>
        </p:txBody>
      </p:sp>
      <p:sp>
        <p:nvSpPr>
          <p:cNvPr id="5"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mn-lt"/>
                <a:ea typeface="+mn-ea"/>
              </a:defRPr>
            </a:lvl1pPr>
          </a:lstStyle>
          <a:p>
            <a:pPr>
              <a:defRPr/>
            </a:pPr>
            <a:endParaRPr lang="en-US" altLang="zh-CN"/>
          </a:p>
        </p:txBody>
      </p:sp>
      <p:sp>
        <p:nvSpPr>
          <p:cNvPr id="6" name="Rectangle 6"/>
          <p:cNvSpPr>
            <a:spLocks noGrp="1" noChangeArrowheads="1"/>
          </p:cNvSpPr>
          <p:nvPr>
            <p:ph type="sldNum" sz="quarter" idx="4"/>
          </p:nvPr>
        </p:nvSpPr>
        <p:spPr bwMode="auto">
          <a:xfrm>
            <a:off x="8737600" y="6245225"/>
            <a:ext cx="28448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400" smtClean="0">
                <a:solidFill>
                  <a:srgbClr val="000000"/>
                </a:solidFill>
                <a:latin typeface="Arial" panose="020B0604020202020204" pitchFamily="34" charset="0"/>
              </a:defRPr>
            </a:lvl1pPr>
          </a:lstStyle>
          <a:p>
            <a:pPr>
              <a:defRPr/>
            </a:pPr>
            <a:fld id="{4F9B1424-56D8-4E79-A6D5-730FF8A325E2}" type="slidenum">
              <a:rPr lang="en-US" altLang="zh-CN"/>
              <a:pPr>
                <a:defRPr/>
              </a:pPr>
              <a:t>‹#›</a:t>
            </a:fld>
            <a:endParaRPr lang="en-US" altLang="zh-CN"/>
          </a:p>
        </p:txBody>
      </p:sp>
      <p:sp>
        <p:nvSpPr>
          <p:cNvPr id="7"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1" hangingPunct="1">
              <a:defRPr sz="1400" smtClean="0">
                <a:solidFill>
                  <a:srgbClr val="000000"/>
                </a:solidFill>
                <a:latin typeface="Arial" panose="020B0604020202020204" pitchFamily="34" charset="0"/>
              </a:defRPr>
            </a:lvl1pPr>
          </a:lstStyle>
          <a:p>
            <a:pPr>
              <a:defRPr/>
            </a:pPr>
            <a:fld id="{5227DE4E-86F8-462C-AB28-560EC0A5B5A8}"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Lst>
  <p:txStyles>
    <p:titleStyle>
      <a:lvl1pPr algn="ctr" rtl="0" eaLnBrk="0" fontAlgn="base" hangingPunct="0">
        <a:spcBef>
          <a:spcPct val="0"/>
        </a:spcBef>
        <a:spcAft>
          <a:spcPct val="0"/>
        </a:spcAft>
        <a:defRPr sz="2800">
          <a:solidFill>
            <a:schemeClr val="tx2"/>
          </a:solidFill>
          <a:latin typeface="黑体" pitchFamily="49" charset="-122"/>
          <a:ea typeface="黑体" pitchFamily="49" charset="-122"/>
          <a:cs typeface="+mj-cs"/>
        </a:defRPr>
      </a:lvl1pPr>
      <a:lvl2pPr algn="ctr" rtl="0" eaLnBrk="0" fontAlgn="base" hangingPunct="0">
        <a:spcBef>
          <a:spcPct val="0"/>
        </a:spcBef>
        <a:spcAft>
          <a:spcPct val="0"/>
        </a:spcAft>
        <a:defRPr sz="2800">
          <a:solidFill>
            <a:schemeClr val="tx2"/>
          </a:solidFill>
          <a:latin typeface="黑体" pitchFamily="2" charset="-122"/>
          <a:ea typeface="黑体" pitchFamily="2" charset="-122"/>
        </a:defRPr>
      </a:lvl2pPr>
      <a:lvl3pPr algn="ctr" rtl="0" eaLnBrk="0" fontAlgn="base" hangingPunct="0">
        <a:spcBef>
          <a:spcPct val="0"/>
        </a:spcBef>
        <a:spcAft>
          <a:spcPct val="0"/>
        </a:spcAft>
        <a:defRPr sz="2800">
          <a:solidFill>
            <a:schemeClr val="tx2"/>
          </a:solidFill>
          <a:latin typeface="黑体" pitchFamily="2" charset="-122"/>
          <a:ea typeface="黑体" pitchFamily="2" charset="-122"/>
        </a:defRPr>
      </a:lvl3pPr>
      <a:lvl4pPr algn="ctr" rtl="0" eaLnBrk="0" fontAlgn="base" hangingPunct="0">
        <a:spcBef>
          <a:spcPct val="0"/>
        </a:spcBef>
        <a:spcAft>
          <a:spcPct val="0"/>
        </a:spcAft>
        <a:defRPr sz="2800">
          <a:solidFill>
            <a:schemeClr val="tx2"/>
          </a:solidFill>
          <a:latin typeface="黑体" pitchFamily="2" charset="-122"/>
          <a:ea typeface="黑体" pitchFamily="2" charset="-122"/>
        </a:defRPr>
      </a:lvl4pPr>
      <a:lvl5pPr algn="ctr" rtl="0" eaLnBrk="0" fontAlgn="base" hangingPunct="0">
        <a:spcBef>
          <a:spcPct val="0"/>
        </a:spcBef>
        <a:spcAft>
          <a:spcPct val="0"/>
        </a:spcAft>
        <a:defRPr sz="2800">
          <a:solidFill>
            <a:schemeClr val="tx2"/>
          </a:solidFill>
          <a:latin typeface="黑体" pitchFamily="2" charset="-122"/>
          <a:ea typeface="黑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Font typeface="Wingdings" panose="05000000000000000000" pitchFamily="2" charset="2"/>
        <a:buChar char="Ø"/>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200">
          <a:solidFill>
            <a:schemeClr val="tx1"/>
          </a:solidFill>
          <a:latin typeface="+mn-lt"/>
          <a:ea typeface="+mn-ea"/>
        </a:defRPr>
      </a:lvl2pPr>
      <a:lvl3pPr marL="1143000" indent="-228600" algn="l" rtl="0" eaLnBrk="0" fontAlgn="base" hangingPunct="0">
        <a:spcBef>
          <a:spcPct val="20000"/>
        </a:spcBef>
        <a:spcAft>
          <a:spcPct val="0"/>
        </a:spcAft>
        <a:buChar char="•"/>
        <a:defRPr sz="20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yourdomain.com&#65292;IP&#22320;&#22336;210.155.32.101" TargetMode="External"/><Relationship Id="rId2" Type="http://schemas.openxmlformats.org/officeDocument/2006/relationships/hyperlink" Target="http://www.baidu.com&#30340;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news.yourdomain.com/readnews.aspx?newsid=123"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baike.baidu.com/item/Chrome" TargetMode="External"/><Relationship Id="rId2" Type="http://schemas.openxmlformats.org/officeDocument/2006/relationships/hyperlink" Target="https://baike.baidu.com/item/Safari/597" TargetMode="External"/><Relationship Id="rId1" Type="http://schemas.openxmlformats.org/officeDocument/2006/relationships/slideLayout" Target="../slideLayouts/slideLayout2.xml"/><Relationship Id="rId4" Type="http://schemas.openxmlformats.org/officeDocument/2006/relationships/hyperlink" Target="https://baike.baidu.com/item/Gecko/7348782" TargetMode="External"/></Relationships>
</file>

<file path=ppt/slides/_rels/slide3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4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8" Type="http://schemas.openxmlformats.org/officeDocument/2006/relationships/hyperlink" Target="https://baike.baidu.com/item/Ajax/8425" TargetMode="External"/><Relationship Id="rId3" Type="http://schemas.openxmlformats.org/officeDocument/2006/relationships/hyperlink" Target="https://baike.baidu.com/item/JavaScript/321142" TargetMode="External"/><Relationship Id="rId7" Type="http://schemas.openxmlformats.org/officeDocument/2006/relationships/hyperlink" Target="https://baike.baidu.com/item/HTML/97049" TargetMode="External"/><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hyperlink" Target="https://baike.baidu.com/item/%E8%AE%BE%E8%AE%A1%E6%A8%A1%E5%BC%8F/1212549" TargetMode="External"/><Relationship Id="rId5" Type="http://schemas.openxmlformats.org/officeDocument/2006/relationships/hyperlink" Target="https://baike.baidu.com/item/John%20Resig/6336344" TargetMode="External"/><Relationship Id="rId4" Type="http://schemas.openxmlformats.org/officeDocument/2006/relationships/hyperlink" Target="https://baike.baidu.com/item/Prototype/14335188" TargetMode="External"/></Relationships>
</file>

<file path=ppt/slides/_rels/slide55.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hyperlink" Target="https://baike.baidu.com/item/Twitter/2443267" TargetMode="External"/><Relationship Id="rId7"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hyperlink" Target="https://baike.baidu.com/item/Less" TargetMode="External"/><Relationship Id="rId5" Type="http://schemas.openxmlformats.org/officeDocument/2006/relationships/hyperlink" Target="https://baike.baidu.com/item/%E5%89%8D%E7%AB%AF/5956545" TargetMode="External"/><Relationship Id="rId4" Type="http://schemas.openxmlformats.org/officeDocument/2006/relationships/hyperlink" Target="https://baike.baidu.com/item/JavaScript/321142" TargetMode="Externa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
          <p:cNvPicPr>
            <a:picLocks noChangeAspect="1"/>
          </p:cNvPicPr>
          <p:nvPr/>
        </p:nvPicPr>
        <p:blipFill>
          <a:blip r:embed="rId3">
            <a:extLst>
              <a:ext uri="{28A0092B-C50C-407E-A947-70E740481C1C}">
                <a14:useLocalDpi xmlns:a14="http://schemas.microsoft.com/office/drawing/2010/main" val="0"/>
              </a:ext>
            </a:extLst>
          </a:blip>
          <a:srcRect l="11168"/>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33"/>
          <p:cNvPicPr>
            <a:picLocks noChangeAspect="1"/>
          </p:cNvPicPr>
          <p:nvPr/>
        </p:nvPicPr>
        <p:blipFill>
          <a:blip r:embed="rId4">
            <a:extLst>
              <a:ext uri="{28A0092B-C50C-407E-A947-70E740481C1C}">
                <a14:useLocalDpi xmlns:a14="http://schemas.microsoft.com/office/drawing/2010/main" val="0"/>
              </a:ext>
            </a:extLst>
          </a:blip>
          <a:srcRect l="10493"/>
          <a:stretch>
            <a:fillRect/>
          </a:stretch>
        </p:blipFill>
        <p:spPr bwMode="auto">
          <a:xfrm>
            <a:off x="0" y="569913"/>
            <a:ext cx="8680450"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文本框 61"/>
          <p:cNvSpPr txBox="1">
            <a:spLocks noChangeArrowheads="1"/>
          </p:cNvSpPr>
          <p:nvPr/>
        </p:nvSpPr>
        <p:spPr bwMode="auto">
          <a:xfrm>
            <a:off x="960438" y="1879600"/>
            <a:ext cx="11080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目</a:t>
            </a:r>
            <a:endParaRPr lang="en-US" altLang="zh-CN" sz="7200" b="1">
              <a:solidFill>
                <a:srgbClr val="0070C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录</a:t>
            </a:r>
          </a:p>
        </p:txBody>
      </p:sp>
      <p:sp>
        <p:nvSpPr>
          <p:cNvPr id="36" name="矩形 35"/>
          <p:cNvSpPr/>
          <p:nvPr/>
        </p:nvSpPr>
        <p:spPr>
          <a:xfrm rot="5400000">
            <a:off x="-271463" y="2881313"/>
            <a:ext cx="2212975" cy="431800"/>
          </a:xfrm>
          <a:prstGeom prst="rect">
            <a:avLst/>
          </a:prstGeom>
        </p:spPr>
        <p:txBody>
          <a:bodyPr wrap="none">
            <a:spAutoFit/>
          </a:bodyPr>
          <a:lstStyle/>
          <a:p>
            <a:pPr algn="ctr" eaLnBrk="1" fontAlgn="auto" hangingPunct="1">
              <a:spcBef>
                <a:spcPts val="0"/>
              </a:spcBef>
              <a:spcAft>
                <a:spcPts val="0"/>
              </a:spcAft>
              <a:defRPr/>
            </a:pPr>
            <a:r>
              <a:rPr lang="en-US" altLang="zh-CN" sz="2200" spc="500" dirty="0">
                <a:solidFill>
                  <a:srgbClr val="0070C0"/>
                </a:solidFill>
                <a:latin typeface="微软雅黑" panose="020B0503020204020204" pitchFamily="34" charset="-122"/>
                <a:ea typeface="微软雅黑" panose="020B0503020204020204" pitchFamily="34" charset="-122"/>
              </a:rPr>
              <a:t>CONTENTS</a:t>
            </a:r>
            <a:endParaRPr lang="zh-CN" altLang="en-US" sz="2200" spc="500" dirty="0">
              <a:solidFill>
                <a:srgbClr val="0070C0"/>
              </a:solidFill>
              <a:latin typeface="微软雅黑" panose="020B0503020204020204" pitchFamily="34" charset="-122"/>
              <a:ea typeface="微软雅黑" panose="020B0503020204020204" pitchFamily="34" charset="-122"/>
            </a:endParaRPr>
          </a:p>
        </p:txBody>
      </p:sp>
      <p:sp>
        <p:nvSpPr>
          <p:cNvPr id="37" name="矩形 36"/>
          <p:cNvSpPr/>
          <p:nvPr/>
        </p:nvSpPr>
        <p:spPr>
          <a:xfrm rot="5400000">
            <a:off x="84932" y="2277269"/>
            <a:ext cx="2406650" cy="1468437"/>
          </a:xfrm>
          <a:prstGeom prst="rect">
            <a:avLst/>
          </a:prstGeom>
          <a:noFill/>
          <a:ln>
            <a:solidFill>
              <a:srgbClr val="027ED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nvGrpSpPr>
          <p:cNvPr id="38" name="组合 37"/>
          <p:cNvGrpSpPr>
            <a:grpSpLocks/>
          </p:cNvGrpSpPr>
          <p:nvPr/>
        </p:nvGrpSpPr>
        <p:grpSpPr bwMode="auto">
          <a:xfrm>
            <a:off x="2514600" y="1119188"/>
            <a:ext cx="5067300" cy="785812"/>
            <a:chOff x="3651214" y="1851670"/>
            <a:chExt cx="3801106" cy="588774"/>
          </a:xfrm>
        </p:grpSpPr>
        <p:sp>
          <p:nvSpPr>
            <p:cNvPr id="39" name="矩形 38"/>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0" name="椭圆 39"/>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1" name="矩形 40"/>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2" name="矩形 41"/>
            <p:cNvSpPr/>
            <p:nvPr/>
          </p:nvSpPr>
          <p:spPr>
            <a:xfrm>
              <a:off x="3694084" y="1924226"/>
              <a:ext cx="420361"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01</a:t>
              </a:r>
              <a:endParaRPr lang="zh-CN" altLang="en-US" sz="3200" kern="0" dirty="0">
                <a:solidFill>
                  <a:sysClr val="window" lastClr="FFFFFF"/>
                </a:solidFill>
                <a:latin typeface="Impact" pitchFamily="34" charset="0"/>
                <a:ea typeface="微软雅黑" pitchFamily="34" charset="-122"/>
              </a:endParaRPr>
            </a:p>
          </p:txBody>
        </p:sp>
      </p:grpSp>
      <p:sp>
        <p:nvSpPr>
          <p:cNvPr id="43" name="TextBox 42"/>
          <p:cNvSpPr txBox="1"/>
          <p:nvPr/>
        </p:nvSpPr>
        <p:spPr>
          <a:xfrm>
            <a:off x="3500439" y="1282370"/>
            <a:ext cx="3284360" cy="492438"/>
          </a:xfrm>
          <a:prstGeom prst="rect">
            <a:avLst/>
          </a:prstGeom>
          <a:noFill/>
          <a:effectLst>
            <a:innerShdw blurRad="25400" dist="25400" dir="13500000">
              <a:prstClr val="black">
                <a:alpha val="50000"/>
              </a:prstClr>
            </a:innerShdw>
          </a:effectLst>
        </p:spPr>
        <p:txBody>
          <a:bodyPr lIns="121917" tIns="60958" rIns="121917" bIns="60958">
            <a:spAutoFit/>
          </a:bodyPr>
          <a:lstStyle/>
          <a:p>
            <a:r>
              <a:rPr lang="x-none" altLang="zh-CN" sz="2400" b="1" dirty="0"/>
              <a:t>1.1  Internet介绍</a:t>
            </a:r>
            <a:endParaRPr lang="zh-CN" altLang="zh-CN" sz="2400" b="1" dirty="0"/>
          </a:p>
        </p:txBody>
      </p:sp>
      <p:grpSp>
        <p:nvGrpSpPr>
          <p:cNvPr id="44" name="组合 43"/>
          <p:cNvGrpSpPr>
            <a:grpSpLocks/>
          </p:cNvGrpSpPr>
          <p:nvPr/>
        </p:nvGrpSpPr>
        <p:grpSpPr bwMode="auto">
          <a:xfrm>
            <a:off x="2514600" y="2165350"/>
            <a:ext cx="5067300" cy="785813"/>
            <a:chOff x="3651214" y="1851670"/>
            <a:chExt cx="3801106" cy="588774"/>
          </a:xfrm>
        </p:grpSpPr>
        <p:sp>
          <p:nvSpPr>
            <p:cNvPr id="45" name="矩形 44"/>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6" name="椭圆 45"/>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7" name="矩形 46"/>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8" name="矩形 47"/>
            <p:cNvSpPr/>
            <p:nvPr/>
          </p:nvSpPr>
          <p:spPr>
            <a:xfrm>
              <a:off x="3694084" y="1924226"/>
              <a:ext cx="458467"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02</a:t>
              </a:r>
              <a:endParaRPr lang="zh-CN" altLang="en-US" sz="3200" kern="0" dirty="0">
                <a:solidFill>
                  <a:sysClr val="window" lastClr="FFFFFF"/>
                </a:solidFill>
                <a:latin typeface="Impact" pitchFamily="34" charset="0"/>
                <a:ea typeface="微软雅黑" pitchFamily="34" charset="-122"/>
              </a:endParaRPr>
            </a:p>
          </p:txBody>
        </p:sp>
      </p:grpSp>
      <p:sp>
        <p:nvSpPr>
          <p:cNvPr id="49" name="TextBox 48"/>
          <p:cNvSpPr txBox="1"/>
          <p:nvPr/>
        </p:nvSpPr>
        <p:spPr>
          <a:xfrm>
            <a:off x="3589336" y="2357696"/>
            <a:ext cx="3873501" cy="492438"/>
          </a:xfrm>
          <a:prstGeom prst="rect">
            <a:avLst/>
          </a:prstGeom>
          <a:noFill/>
          <a:effectLst>
            <a:innerShdw blurRad="25400" dist="25400" dir="13500000">
              <a:prstClr val="black">
                <a:alpha val="50000"/>
              </a:prstClr>
            </a:innerShdw>
          </a:effectLst>
        </p:spPr>
        <p:txBody>
          <a:bodyPr lIns="121917" tIns="60958" rIns="121917" bIns="60958">
            <a:spAutoFit/>
          </a:bodyPr>
          <a:lstStyle/>
          <a:p>
            <a:r>
              <a:rPr lang="x-none" altLang="zh-CN" sz="2400" b="1" dirty="0"/>
              <a:t>1.2 Web浏览器</a:t>
            </a:r>
            <a:endParaRPr lang="zh-CN" altLang="zh-CN" sz="2400" b="1" dirty="0"/>
          </a:p>
        </p:txBody>
      </p:sp>
      <p:grpSp>
        <p:nvGrpSpPr>
          <p:cNvPr id="50" name="组合 49"/>
          <p:cNvGrpSpPr>
            <a:grpSpLocks/>
          </p:cNvGrpSpPr>
          <p:nvPr/>
        </p:nvGrpSpPr>
        <p:grpSpPr bwMode="auto">
          <a:xfrm>
            <a:off x="2514600" y="3211513"/>
            <a:ext cx="5067300" cy="785812"/>
            <a:chOff x="3651214" y="1851670"/>
            <a:chExt cx="3801106" cy="588774"/>
          </a:xfrm>
        </p:grpSpPr>
        <p:sp>
          <p:nvSpPr>
            <p:cNvPr id="51" name="矩形 50"/>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2" name="椭圆 51"/>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3" name="矩形 52"/>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54" name="矩形 53"/>
            <p:cNvSpPr/>
            <p:nvPr/>
          </p:nvSpPr>
          <p:spPr>
            <a:xfrm>
              <a:off x="3694084" y="1924226"/>
              <a:ext cx="466802"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03</a:t>
              </a:r>
              <a:endParaRPr lang="zh-CN" altLang="en-US" sz="3200" kern="0" dirty="0">
                <a:solidFill>
                  <a:sysClr val="window" lastClr="FFFFFF"/>
                </a:solidFill>
                <a:latin typeface="Impact" pitchFamily="34" charset="0"/>
                <a:ea typeface="微软雅黑" pitchFamily="34" charset="-122"/>
              </a:endParaRPr>
            </a:p>
          </p:txBody>
        </p:sp>
      </p:grpSp>
      <p:sp>
        <p:nvSpPr>
          <p:cNvPr id="55" name="TextBox 54"/>
          <p:cNvSpPr txBox="1"/>
          <p:nvPr/>
        </p:nvSpPr>
        <p:spPr>
          <a:xfrm>
            <a:off x="3589337" y="3403702"/>
            <a:ext cx="4303712" cy="492438"/>
          </a:xfrm>
          <a:prstGeom prst="rect">
            <a:avLst/>
          </a:prstGeom>
          <a:noFill/>
          <a:effectLst>
            <a:innerShdw blurRad="25400" dist="25400" dir="13500000">
              <a:prstClr val="black">
                <a:alpha val="50000"/>
              </a:prstClr>
            </a:innerShdw>
          </a:effectLst>
        </p:spPr>
        <p:txBody>
          <a:bodyPr wrap="square" lIns="121917" tIns="60958" rIns="121917" bIns="60958">
            <a:spAutoFit/>
          </a:bodyPr>
          <a:lstStyle/>
          <a:p>
            <a:r>
              <a:rPr lang="x-none" altLang="zh-CN" sz="2400" b="1" dirty="0"/>
              <a:t>1.3 Web服务器</a:t>
            </a:r>
            <a:r>
              <a:rPr lang="zh-CN" altLang="en-US" sz="2400" b="1" dirty="0"/>
              <a:t>和应用服务器</a:t>
            </a:r>
            <a:endParaRPr lang="zh-CN" altLang="zh-CN" sz="2400" b="1" dirty="0"/>
          </a:p>
        </p:txBody>
      </p:sp>
      <p:grpSp>
        <p:nvGrpSpPr>
          <p:cNvPr id="56" name="组合 55"/>
          <p:cNvGrpSpPr>
            <a:grpSpLocks/>
          </p:cNvGrpSpPr>
          <p:nvPr/>
        </p:nvGrpSpPr>
        <p:grpSpPr bwMode="auto">
          <a:xfrm>
            <a:off x="2514600" y="4257675"/>
            <a:ext cx="5067300" cy="785813"/>
            <a:chOff x="3651214" y="1851670"/>
            <a:chExt cx="3801106" cy="588774"/>
          </a:xfrm>
        </p:grpSpPr>
        <p:sp>
          <p:nvSpPr>
            <p:cNvPr id="57" name="矩形 56"/>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8" name="椭圆 57"/>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9" name="矩形 58"/>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0" name="矩形 59"/>
            <p:cNvSpPr/>
            <p:nvPr/>
          </p:nvSpPr>
          <p:spPr>
            <a:xfrm>
              <a:off x="3694084" y="1924226"/>
              <a:ext cx="457276"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04</a:t>
              </a:r>
              <a:endParaRPr lang="zh-CN" altLang="en-US" sz="3200" kern="0" dirty="0">
                <a:solidFill>
                  <a:sysClr val="window" lastClr="FFFFFF"/>
                </a:solidFill>
                <a:latin typeface="Impact" pitchFamily="34" charset="0"/>
                <a:ea typeface="微软雅黑" pitchFamily="34" charset="-122"/>
              </a:endParaRPr>
            </a:p>
          </p:txBody>
        </p:sp>
      </p:grpSp>
      <p:sp>
        <p:nvSpPr>
          <p:cNvPr id="61" name="TextBox 60"/>
          <p:cNvSpPr txBox="1"/>
          <p:nvPr/>
        </p:nvSpPr>
        <p:spPr>
          <a:xfrm>
            <a:off x="3589336" y="4449709"/>
            <a:ext cx="3873501" cy="492438"/>
          </a:xfrm>
          <a:prstGeom prst="rect">
            <a:avLst/>
          </a:prstGeom>
          <a:noFill/>
          <a:effectLst>
            <a:innerShdw blurRad="25400" dist="25400" dir="13500000">
              <a:prstClr val="black">
                <a:alpha val="50000"/>
              </a:prstClr>
            </a:innerShdw>
          </a:effectLst>
        </p:spPr>
        <p:txBody>
          <a:bodyPr wrap="square" lIns="121917" tIns="60958" rIns="121917" bIns="60958">
            <a:spAutoFit/>
          </a:bodyPr>
          <a:lstStyle/>
          <a:p>
            <a:r>
              <a:rPr lang="x-none" altLang="zh-CN" sz="2400" b="1" dirty="0"/>
              <a:t>1.4主要技术概述</a:t>
            </a:r>
            <a:endParaRPr lang="zh-CN" altLang="zh-CN" sz="2400" b="1" dirty="0"/>
          </a:p>
        </p:txBody>
      </p:sp>
      <p:grpSp>
        <p:nvGrpSpPr>
          <p:cNvPr id="31" name="组合 30"/>
          <p:cNvGrpSpPr>
            <a:grpSpLocks/>
          </p:cNvGrpSpPr>
          <p:nvPr/>
        </p:nvGrpSpPr>
        <p:grpSpPr bwMode="auto">
          <a:xfrm>
            <a:off x="2455069" y="188914"/>
            <a:ext cx="5067300" cy="785812"/>
            <a:chOff x="3651214" y="1851670"/>
            <a:chExt cx="3801106" cy="588774"/>
          </a:xfrm>
        </p:grpSpPr>
        <p:sp>
          <p:nvSpPr>
            <p:cNvPr id="32" name="矩形 31"/>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33" name="椭圆 32"/>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34" name="矩形 33"/>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2" name="矩形 61"/>
            <p:cNvSpPr/>
            <p:nvPr/>
          </p:nvSpPr>
          <p:spPr>
            <a:xfrm>
              <a:off x="3694084" y="1924226"/>
              <a:ext cx="467994" cy="438146"/>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00</a:t>
              </a:r>
              <a:endParaRPr lang="zh-CN" altLang="en-US" sz="3200" kern="0" dirty="0">
                <a:solidFill>
                  <a:sysClr val="window" lastClr="FFFFFF"/>
                </a:solidFill>
                <a:latin typeface="Impact" pitchFamily="34" charset="0"/>
                <a:ea typeface="微软雅黑" pitchFamily="34" charset="-122"/>
              </a:endParaRPr>
            </a:p>
          </p:txBody>
        </p:sp>
      </p:grpSp>
      <p:sp>
        <p:nvSpPr>
          <p:cNvPr id="63" name="TextBox 42"/>
          <p:cNvSpPr txBox="1"/>
          <p:nvPr/>
        </p:nvSpPr>
        <p:spPr>
          <a:xfrm>
            <a:off x="3607593" y="318049"/>
            <a:ext cx="3284360" cy="492438"/>
          </a:xfrm>
          <a:prstGeom prst="rect">
            <a:avLst/>
          </a:prstGeom>
          <a:noFill/>
          <a:effectLst>
            <a:innerShdw blurRad="25400" dist="25400" dir="13500000">
              <a:prstClr val="black">
                <a:alpha val="50000"/>
              </a:prstClr>
            </a:innerShdw>
          </a:effectLst>
        </p:spPr>
        <p:txBody>
          <a:bodyPr lIns="121917" tIns="60958" rIns="121917" bIns="60958">
            <a:spAutoFit/>
          </a:bodyPr>
          <a:lstStyle/>
          <a:p>
            <a:r>
              <a:rPr lang="zh-CN" altLang="en-US" sz="2400" b="1" dirty="0">
                <a:solidFill>
                  <a:srgbClr val="FF0000"/>
                </a:solidFill>
              </a:rPr>
              <a:t>课程导学</a:t>
            </a:r>
            <a:endParaRPr lang="zh-CN" altLang="zh-CN" sz="2400" b="1" dirty="0">
              <a:solidFill>
                <a:srgbClr val="FF0000"/>
              </a:solidFill>
            </a:endParaRPr>
          </a:p>
        </p:txBody>
      </p:sp>
    </p:spTree>
    <p:extLst>
      <p:ext uri="{BB962C8B-B14F-4D97-AF65-F5344CB8AC3E}">
        <p14:creationId xmlns:p14="http://schemas.microsoft.com/office/powerpoint/2010/main" val="1201343581"/>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childTnLst>
                                </p:cTn>
                              </p:par>
                              <p:par>
                                <p:cTn id="9" presetID="6" presetClass="emph" presetSubtype="0" autoRev="1" fill="hold" grpId="1" nodeType="withEffect">
                                  <p:stCondLst>
                                    <p:cond delay="300"/>
                                  </p:stCondLst>
                                  <p:childTnLst>
                                    <p:animScale>
                                      <p:cBhvr>
                                        <p:cTn id="10" dur="150" fill="hold"/>
                                        <p:tgtEl>
                                          <p:spTgt spid="37"/>
                                        </p:tgtEl>
                                      </p:cBhvr>
                                      <p:by x="105000" y="105000"/>
                                    </p:animScale>
                                  </p:childTnLst>
                                </p:cTn>
                              </p:par>
                              <p:par>
                                <p:cTn id="11" presetID="2" presetClass="entr" presetSubtype="1"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par>
                          <p:cTn id="15" fill="hold" nodeType="afterGroup">
                            <p:stCondLst>
                              <p:cond delay="600"/>
                            </p:stCondLst>
                            <p:childTnLst>
                              <p:par>
                                <p:cTn id="16" presetID="49" presetClass="entr" presetSubtype="0" decel="100000" fill="hold" grpId="0" nodeType="afterEffect">
                                  <p:stCondLst>
                                    <p:cond delay="0"/>
                                  </p:stCondLst>
                                  <p:iterate type="lt">
                                    <p:tmPct val="10000"/>
                                  </p:iterate>
                                  <p:childTnLst>
                                    <p:set>
                                      <p:cBhvr>
                                        <p:cTn id="17" dur="1" fill="hold">
                                          <p:stCondLst>
                                            <p:cond delay="0"/>
                                          </p:stCondLst>
                                        </p:cTn>
                                        <p:tgtEl>
                                          <p:spTgt spid="36"/>
                                        </p:tgtEl>
                                        <p:attrNameLst>
                                          <p:attrName>style.visibility</p:attrName>
                                        </p:attrNameLst>
                                      </p:cBhvr>
                                      <p:to>
                                        <p:strVal val="visible"/>
                                      </p:to>
                                    </p:set>
                                    <p:anim calcmode="lin" valueType="num">
                                      <p:cBhvr>
                                        <p:cTn id="18" dur="250" fill="hold"/>
                                        <p:tgtEl>
                                          <p:spTgt spid="36"/>
                                        </p:tgtEl>
                                        <p:attrNameLst>
                                          <p:attrName>ppt_w</p:attrName>
                                        </p:attrNameLst>
                                      </p:cBhvr>
                                      <p:tavLst>
                                        <p:tav tm="0">
                                          <p:val>
                                            <p:fltVal val="0"/>
                                          </p:val>
                                        </p:tav>
                                        <p:tav tm="100000">
                                          <p:val>
                                            <p:strVal val="#ppt_w"/>
                                          </p:val>
                                        </p:tav>
                                      </p:tavLst>
                                    </p:anim>
                                    <p:anim calcmode="lin" valueType="num">
                                      <p:cBhvr>
                                        <p:cTn id="19" dur="250" fill="hold"/>
                                        <p:tgtEl>
                                          <p:spTgt spid="36"/>
                                        </p:tgtEl>
                                        <p:attrNameLst>
                                          <p:attrName>ppt_h</p:attrName>
                                        </p:attrNameLst>
                                      </p:cBhvr>
                                      <p:tavLst>
                                        <p:tav tm="0">
                                          <p:val>
                                            <p:fltVal val="0"/>
                                          </p:val>
                                        </p:tav>
                                        <p:tav tm="100000">
                                          <p:val>
                                            <p:strVal val="#ppt_h"/>
                                          </p:val>
                                        </p:tav>
                                      </p:tavLst>
                                    </p:anim>
                                    <p:anim calcmode="lin" valueType="num">
                                      <p:cBhvr>
                                        <p:cTn id="20" dur="250" fill="hold"/>
                                        <p:tgtEl>
                                          <p:spTgt spid="36"/>
                                        </p:tgtEl>
                                        <p:attrNameLst>
                                          <p:attrName>style.rotation</p:attrName>
                                        </p:attrNameLst>
                                      </p:cBhvr>
                                      <p:tavLst>
                                        <p:tav tm="0">
                                          <p:val>
                                            <p:fltVal val="360"/>
                                          </p:val>
                                        </p:tav>
                                        <p:tav tm="100000">
                                          <p:val>
                                            <p:fltVal val="0"/>
                                          </p:val>
                                        </p:tav>
                                      </p:tavLst>
                                    </p:anim>
                                    <p:animEffect transition="in" filter="fade">
                                      <p:cBhvr>
                                        <p:cTn id="21" dur="250"/>
                                        <p:tgtEl>
                                          <p:spTgt spid="36"/>
                                        </p:tgtEl>
                                      </p:cBhvr>
                                    </p:animEffect>
                                  </p:childTnLst>
                                </p:cTn>
                              </p:par>
                            </p:childTnLst>
                          </p:cTn>
                        </p:par>
                        <p:par>
                          <p:cTn id="22" fill="hold" nodeType="afterGroup">
                            <p:stCondLst>
                              <p:cond delay="1025"/>
                            </p:stCondLst>
                            <p:childTnLst>
                              <p:par>
                                <p:cTn id="23" presetID="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300" fill="hold"/>
                                        <p:tgtEl>
                                          <p:spTgt spid="38"/>
                                        </p:tgtEl>
                                        <p:attrNameLst>
                                          <p:attrName>ppt_x</p:attrName>
                                        </p:attrNameLst>
                                      </p:cBhvr>
                                      <p:tavLst>
                                        <p:tav tm="0">
                                          <p:val>
                                            <p:strVal val="0-#ppt_w/2"/>
                                          </p:val>
                                        </p:tav>
                                        <p:tav tm="100000">
                                          <p:val>
                                            <p:strVal val="#ppt_x"/>
                                          </p:val>
                                        </p:tav>
                                      </p:tavLst>
                                    </p:anim>
                                    <p:anim calcmode="lin" valueType="num">
                                      <p:cBhvr additive="base">
                                        <p:cTn id="26" dur="3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300" fill="hold"/>
                                        <p:tgtEl>
                                          <p:spTgt spid="43"/>
                                        </p:tgtEl>
                                        <p:attrNameLst>
                                          <p:attrName>ppt_x</p:attrName>
                                        </p:attrNameLst>
                                      </p:cBhvr>
                                      <p:tavLst>
                                        <p:tav tm="0">
                                          <p:val>
                                            <p:strVal val="1+#ppt_w/2"/>
                                          </p:val>
                                        </p:tav>
                                        <p:tav tm="100000">
                                          <p:val>
                                            <p:strVal val="#ppt_x"/>
                                          </p:val>
                                        </p:tav>
                                      </p:tavLst>
                                    </p:anim>
                                    <p:anim calcmode="lin" valueType="num">
                                      <p:cBhvr additive="base">
                                        <p:cTn id="30" dur="300" fill="hold"/>
                                        <p:tgtEl>
                                          <p:spTgt spid="43"/>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1325"/>
                            </p:stCondLst>
                            <p:childTnLst>
                              <p:par>
                                <p:cTn id="32" presetID="2" presetClass="entr" presetSubtype="8"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300" fill="hold"/>
                                        <p:tgtEl>
                                          <p:spTgt spid="44"/>
                                        </p:tgtEl>
                                        <p:attrNameLst>
                                          <p:attrName>ppt_x</p:attrName>
                                        </p:attrNameLst>
                                      </p:cBhvr>
                                      <p:tavLst>
                                        <p:tav tm="0">
                                          <p:val>
                                            <p:strVal val="0-#ppt_w/2"/>
                                          </p:val>
                                        </p:tav>
                                        <p:tav tm="100000">
                                          <p:val>
                                            <p:strVal val="#ppt_x"/>
                                          </p:val>
                                        </p:tav>
                                      </p:tavLst>
                                    </p:anim>
                                    <p:anim calcmode="lin" valueType="num">
                                      <p:cBhvr additive="base">
                                        <p:cTn id="35" dur="300" fill="hold"/>
                                        <p:tgtEl>
                                          <p:spTgt spid="44"/>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300" fill="hold"/>
                                        <p:tgtEl>
                                          <p:spTgt spid="49"/>
                                        </p:tgtEl>
                                        <p:attrNameLst>
                                          <p:attrName>ppt_x</p:attrName>
                                        </p:attrNameLst>
                                      </p:cBhvr>
                                      <p:tavLst>
                                        <p:tav tm="0">
                                          <p:val>
                                            <p:strVal val="1+#ppt_w/2"/>
                                          </p:val>
                                        </p:tav>
                                        <p:tav tm="100000">
                                          <p:val>
                                            <p:strVal val="#ppt_x"/>
                                          </p:val>
                                        </p:tav>
                                      </p:tavLst>
                                    </p:anim>
                                    <p:anim calcmode="lin" valueType="num">
                                      <p:cBhvr additive="base">
                                        <p:cTn id="39" dur="300" fill="hold"/>
                                        <p:tgtEl>
                                          <p:spTgt spid="49"/>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1625"/>
                            </p:stCondLst>
                            <p:childTnLst>
                              <p:par>
                                <p:cTn id="41" presetID="2" presetClass="entr" presetSubtype="8"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300" fill="hold"/>
                                        <p:tgtEl>
                                          <p:spTgt spid="50"/>
                                        </p:tgtEl>
                                        <p:attrNameLst>
                                          <p:attrName>ppt_x</p:attrName>
                                        </p:attrNameLst>
                                      </p:cBhvr>
                                      <p:tavLst>
                                        <p:tav tm="0">
                                          <p:val>
                                            <p:strVal val="0-#ppt_w/2"/>
                                          </p:val>
                                        </p:tav>
                                        <p:tav tm="100000">
                                          <p:val>
                                            <p:strVal val="#ppt_x"/>
                                          </p:val>
                                        </p:tav>
                                      </p:tavLst>
                                    </p:anim>
                                    <p:anim calcmode="lin" valueType="num">
                                      <p:cBhvr additive="base">
                                        <p:cTn id="44" dur="300" fill="hold"/>
                                        <p:tgtEl>
                                          <p:spTgt spid="50"/>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300" fill="hold"/>
                                        <p:tgtEl>
                                          <p:spTgt spid="55"/>
                                        </p:tgtEl>
                                        <p:attrNameLst>
                                          <p:attrName>ppt_x</p:attrName>
                                        </p:attrNameLst>
                                      </p:cBhvr>
                                      <p:tavLst>
                                        <p:tav tm="0">
                                          <p:val>
                                            <p:strVal val="1+#ppt_w/2"/>
                                          </p:val>
                                        </p:tav>
                                        <p:tav tm="100000">
                                          <p:val>
                                            <p:strVal val="#ppt_x"/>
                                          </p:val>
                                        </p:tav>
                                      </p:tavLst>
                                    </p:anim>
                                    <p:anim calcmode="lin" valueType="num">
                                      <p:cBhvr additive="base">
                                        <p:cTn id="48" dur="300" fill="hold"/>
                                        <p:tgtEl>
                                          <p:spTgt spid="55"/>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1925"/>
                            </p:stCondLst>
                            <p:childTnLst>
                              <p:par>
                                <p:cTn id="50" presetID="2" presetClass="entr" presetSubtype="8"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300" fill="hold"/>
                                        <p:tgtEl>
                                          <p:spTgt spid="56"/>
                                        </p:tgtEl>
                                        <p:attrNameLst>
                                          <p:attrName>ppt_x</p:attrName>
                                        </p:attrNameLst>
                                      </p:cBhvr>
                                      <p:tavLst>
                                        <p:tav tm="0">
                                          <p:val>
                                            <p:strVal val="0-#ppt_w/2"/>
                                          </p:val>
                                        </p:tav>
                                        <p:tav tm="100000">
                                          <p:val>
                                            <p:strVal val="#ppt_x"/>
                                          </p:val>
                                        </p:tav>
                                      </p:tavLst>
                                    </p:anim>
                                    <p:anim calcmode="lin" valueType="num">
                                      <p:cBhvr additive="base">
                                        <p:cTn id="53" dur="300" fill="hold"/>
                                        <p:tgtEl>
                                          <p:spTgt spid="56"/>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61"/>
                                        </p:tgtEl>
                                        <p:attrNameLst>
                                          <p:attrName>style.visibility</p:attrName>
                                        </p:attrNameLst>
                                      </p:cBhvr>
                                      <p:to>
                                        <p:strVal val="visible"/>
                                      </p:to>
                                    </p:set>
                                    <p:anim calcmode="lin" valueType="num">
                                      <p:cBhvr additive="base">
                                        <p:cTn id="56" dur="300" fill="hold"/>
                                        <p:tgtEl>
                                          <p:spTgt spid="61"/>
                                        </p:tgtEl>
                                        <p:attrNameLst>
                                          <p:attrName>ppt_x</p:attrName>
                                        </p:attrNameLst>
                                      </p:cBhvr>
                                      <p:tavLst>
                                        <p:tav tm="0">
                                          <p:val>
                                            <p:strVal val="1+#ppt_w/2"/>
                                          </p:val>
                                        </p:tav>
                                        <p:tav tm="100000">
                                          <p:val>
                                            <p:strVal val="#ppt_x"/>
                                          </p:val>
                                        </p:tav>
                                      </p:tavLst>
                                    </p:anim>
                                    <p:anim calcmode="lin" valueType="num">
                                      <p:cBhvr additive="base">
                                        <p:cTn id="57" dur="300" fill="hold"/>
                                        <p:tgtEl>
                                          <p:spTgt spid="61"/>
                                        </p:tgtEl>
                                        <p:attrNameLst>
                                          <p:attrName>ppt_y</p:attrName>
                                        </p:attrNameLst>
                                      </p:cBhvr>
                                      <p:tavLst>
                                        <p:tav tm="0">
                                          <p:val>
                                            <p:strVal val="#ppt_y"/>
                                          </p:val>
                                        </p:tav>
                                        <p:tav tm="100000">
                                          <p:val>
                                            <p:strVal val="#ppt_y"/>
                                          </p:val>
                                        </p:tav>
                                      </p:tavLst>
                                    </p:anim>
                                  </p:childTnLst>
                                </p:cTn>
                              </p:par>
                            </p:childTnLst>
                          </p:cTn>
                        </p:par>
                        <p:par>
                          <p:cTn id="58" fill="hold">
                            <p:stCondLst>
                              <p:cond delay="2225"/>
                            </p:stCondLst>
                            <p:childTnLst>
                              <p:par>
                                <p:cTn id="59" presetID="2" presetClass="entr" presetSubtype="8" fill="hold" nodeType="after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300" fill="hold"/>
                                        <p:tgtEl>
                                          <p:spTgt spid="31"/>
                                        </p:tgtEl>
                                        <p:attrNameLst>
                                          <p:attrName>ppt_x</p:attrName>
                                        </p:attrNameLst>
                                      </p:cBhvr>
                                      <p:tavLst>
                                        <p:tav tm="0">
                                          <p:val>
                                            <p:strVal val="0-#ppt_w/2"/>
                                          </p:val>
                                        </p:tav>
                                        <p:tav tm="100000">
                                          <p:val>
                                            <p:strVal val="#ppt_x"/>
                                          </p:val>
                                        </p:tav>
                                      </p:tavLst>
                                    </p:anim>
                                    <p:anim calcmode="lin" valueType="num">
                                      <p:cBhvr additive="base">
                                        <p:cTn id="62" dur="300" fill="hold"/>
                                        <p:tgtEl>
                                          <p:spTgt spid="31"/>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cBhvr additive="base">
                                        <p:cTn id="65" dur="300" fill="hold"/>
                                        <p:tgtEl>
                                          <p:spTgt spid="63"/>
                                        </p:tgtEl>
                                        <p:attrNameLst>
                                          <p:attrName>ppt_x</p:attrName>
                                        </p:attrNameLst>
                                      </p:cBhvr>
                                      <p:tavLst>
                                        <p:tav tm="0">
                                          <p:val>
                                            <p:strVal val="1+#ppt_w/2"/>
                                          </p:val>
                                        </p:tav>
                                        <p:tav tm="100000">
                                          <p:val>
                                            <p:strVal val="#ppt_x"/>
                                          </p:val>
                                        </p:tav>
                                      </p:tavLst>
                                    </p:anim>
                                    <p:anim calcmode="lin" valueType="num">
                                      <p:cBhvr additive="base">
                                        <p:cTn id="66" dur="3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P spid="37"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05456" y="996696"/>
            <a:ext cx="6592823" cy="693992"/>
          </a:xfrm>
        </p:spPr>
        <p:txBody>
          <a:bodyPr/>
          <a:lstStyle/>
          <a:p>
            <a:r>
              <a:rPr lang="en-US" altLang="zh-CN" dirty="0">
                <a:solidFill>
                  <a:srgbClr val="00B0F0"/>
                </a:solidFill>
              </a:rPr>
              <a:t>N+1</a:t>
            </a:r>
            <a:r>
              <a:rPr lang="zh-CN" altLang="en-US" dirty="0">
                <a:solidFill>
                  <a:srgbClr val="00B0F0"/>
                </a:solidFill>
              </a:rPr>
              <a:t>过程化考核</a:t>
            </a:r>
          </a:p>
        </p:txBody>
      </p:sp>
      <p:graphicFrame>
        <p:nvGraphicFramePr>
          <p:cNvPr id="4" name="表格 3"/>
          <p:cNvGraphicFramePr>
            <a:graphicFrameLocks noGrp="1"/>
          </p:cNvGraphicFramePr>
          <p:nvPr>
            <p:extLst>
              <p:ext uri="{D42A27DB-BD31-4B8C-83A1-F6EECF244321}">
                <p14:modId xmlns:p14="http://schemas.microsoft.com/office/powerpoint/2010/main" val="2559353243"/>
              </p:ext>
            </p:extLst>
          </p:nvPr>
        </p:nvGraphicFramePr>
        <p:xfrm>
          <a:off x="2375731" y="1783082"/>
          <a:ext cx="7316909" cy="3321450"/>
        </p:xfrm>
        <a:graphic>
          <a:graphicData uri="http://schemas.openxmlformats.org/drawingml/2006/table">
            <a:tbl>
              <a:tblPr>
                <a:tableStyleId>{5C22544A-7EE6-4342-B048-85BDC9FD1C3A}</a:tableStyleId>
              </a:tblPr>
              <a:tblGrid>
                <a:gridCol w="4230489">
                  <a:extLst>
                    <a:ext uri="{9D8B030D-6E8A-4147-A177-3AD203B41FA5}">
                      <a16:colId xmlns:a16="http://schemas.microsoft.com/office/drawing/2014/main" val="1364759780"/>
                    </a:ext>
                  </a:extLst>
                </a:gridCol>
                <a:gridCol w="3086420">
                  <a:extLst>
                    <a:ext uri="{9D8B030D-6E8A-4147-A177-3AD203B41FA5}">
                      <a16:colId xmlns:a16="http://schemas.microsoft.com/office/drawing/2014/main" val="2526495049"/>
                    </a:ext>
                  </a:extLst>
                </a:gridCol>
              </a:tblGrid>
              <a:tr h="651642">
                <a:tc>
                  <a:txBody>
                    <a:bodyPr/>
                    <a:lstStyle/>
                    <a:p>
                      <a:pPr algn="just">
                        <a:lnSpc>
                          <a:spcPts val="2200"/>
                        </a:lnSpc>
                        <a:spcAft>
                          <a:spcPts val="0"/>
                        </a:spcAft>
                      </a:pPr>
                      <a:r>
                        <a:rPr lang="zh-CN" sz="2400" kern="100" dirty="0">
                          <a:effectLst/>
                        </a:rPr>
                        <a:t>评价环节</a:t>
                      </a:r>
                      <a:endParaRPr lang="zh-CN" sz="24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ts val="2200"/>
                        </a:lnSpc>
                        <a:spcAft>
                          <a:spcPts val="0"/>
                        </a:spcAft>
                      </a:pPr>
                      <a:r>
                        <a:rPr lang="zh-CN" sz="2400" kern="100" dirty="0">
                          <a:effectLst/>
                        </a:rPr>
                        <a:t>所占比重</a:t>
                      </a:r>
                      <a:endParaRPr lang="zh-CN" sz="240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753424103"/>
                  </a:ext>
                </a:extLst>
              </a:tr>
              <a:tr h="675945">
                <a:tc>
                  <a:txBody>
                    <a:bodyPr/>
                    <a:lstStyle/>
                    <a:p>
                      <a:pPr algn="just">
                        <a:lnSpc>
                          <a:spcPts val="2200"/>
                        </a:lnSpc>
                        <a:spcAft>
                          <a:spcPts val="0"/>
                        </a:spcAft>
                      </a:pPr>
                      <a:r>
                        <a:rPr lang="zh-CN" sz="2400" kern="100" dirty="0">
                          <a:effectLst/>
                        </a:rPr>
                        <a:t>平时大作业</a:t>
                      </a:r>
                      <a:endParaRPr lang="zh-CN" sz="24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ts val="2200"/>
                        </a:lnSpc>
                        <a:spcAft>
                          <a:spcPts val="0"/>
                        </a:spcAft>
                      </a:pPr>
                      <a:r>
                        <a:rPr lang="en-US" sz="2400" kern="100" dirty="0">
                          <a:effectLst/>
                        </a:rPr>
                        <a:t>20%</a:t>
                      </a:r>
                      <a:endParaRPr lang="zh-CN" sz="240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094068210"/>
                  </a:ext>
                </a:extLst>
              </a:tr>
              <a:tr h="664621">
                <a:tc>
                  <a:txBody>
                    <a:bodyPr/>
                    <a:lstStyle/>
                    <a:p>
                      <a:pPr algn="just">
                        <a:lnSpc>
                          <a:spcPts val="2200"/>
                        </a:lnSpc>
                        <a:spcAft>
                          <a:spcPts val="0"/>
                        </a:spcAft>
                      </a:pPr>
                      <a:r>
                        <a:rPr lang="zh-CN" sz="2400" kern="100" dirty="0">
                          <a:effectLst/>
                        </a:rPr>
                        <a:t>平时表现和作业</a:t>
                      </a:r>
                      <a:endParaRPr lang="zh-CN" sz="24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ts val="2200"/>
                        </a:lnSpc>
                        <a:spcAft>
                          <a:spcPts val="0"/>
                        </a:spcAft>
                      </a:pPr>
                      <a:r>
                        <a:rPr lang="en-US" sz="2400" kern="100" dirty="0">
                          <a:effectLst/>
                        </a:rPr>
                        <a:t>20%</a:t>
                      </a:r>
                      <a:endParaRPr lang="zh-CN" sz="240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221279087"/>
                  </a:ext>
                </a:extLst>
              </a:tr>
              <a:tr h="664621">
                <a:tc>
                  <a:txBody>
                    <a:bodyPr/>
                    <a:lstStyle/>
                    <a:p>
                      <a:pPr algn="just">
                        <a:lnSpc>
                          <a:spcPts val="2200"/>
                        </a:lnSpc>
                        <a:spcAft>
                          <a:spcPts val="0"/>
                        </a:spcAft>
                      </a:pPr>
                      <a:r>
                        <a:rPr lang="zh-CN" sz="2400" kern="100" dirty="0">
                          <a:effectLst/>
                        </a:rPr>
                        <a:t>实验成绩</a:t>
                      </a:r>
                      <a:endParaRPr lang="zh-CN" sz="24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ts val="2200"/>
                        </a:lnSpc>
                        <a:spcAft>
                          <a:spcPts val="0"/>
                        </a:spcAft>
                      </a:pPr>
                      <a:r>
                        <a:rPr lang="en-US" sz="2400" kern="100" dirty="0">
                          <a:effectLst/>
                        </a:rPr>
                        <a:t>30%</a:t>
                      </a:r>
                      <a:endParaRPr lang="zh-CN" sz="240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725038341"/>
                  </a:ext>
                </a:extLst>
              </a:tr>
              <a:tr h="664621">
                <a:tc>
                  <a:txBody>
                    <a:bodyPr/>
                    <a:lstStyle/>
                    <a:p>
                      <a:pPr algn="just">
                        <a:lnSpc>
                          <a:spcPts val="2200"/>
                        </a:lnSpc>
                        <a:spcAft>
                          <a:spcPts val="0"/>
                        </a:spcAft>
                      </a:pPr>
                      <a:r>
                        <a:rPr lang="zh-CN" sz="2400" kern="100" dirty="0">
                          <a:effectLst/>
                        </a:rPr>
                        <a:t>期末大作业</a:t>
                      </a:r>
                      <a:endParaRPr lang="zh-CN" sz="24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ts val="2200"/>
                        </a:lnSpc>
                        <a:spcAft>
                          <a:spcPts val="0"/>
                        </a:spcAft>
                      </a:pPr>
                      <a:r>
                        <a:rPr lang="en-US" sz="2400" kern="100" dirty="0">
                          <a:effectLst/>
                        </a:rPr>
                        <a:t>30%</a:t>
                      </a:r>
                      <a:endParaRPr lang="zh-CN" sz="240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618113447"/>
                  </a:ext>
                </a:extLst>
              </a:tr>
            </a:tbl>
          </a:graphicData>
        </a:graphic>
      </p:graphicFrame>
      <p:sp>
        <p:nvSpPr>
          <p:cNvPr id="5" name="Freeform 5"/>
          <p:cNvSpPr>
            <a:spLocks noEditPoints="1"/>
          </p:cNvSpPr>
          <p:nvPr/>
        </p:nvSpPr>
        <p:spPr bwMode="auto">
          <a:xfrm>
            <a:off x="838200" y="277432"/>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Box 1"/>
          <p:cNvSpPr txBox="1">
            <a:spLocks noChangeArrowheads="1"/>
          </p:cNvSpPr>
          <p:nvPr/>
        </p:nvSpPr>
        <p:spPr bwMode="auto">
          <a:xfrm>
            <a:off x="1582357" y="277432"/>
            <a:ext cx="1813342"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b="1" dirty="0"/>
              <a:t>课程导学</a:t>
            </a:r>
            <a:endParaRPr lang="zh-CN" altLang="zh-CN" b="1" dirty="0"/>
          </a:p>
        </p:txBody>
      </p:sp>
    </p:spTree>
    <p:extLst>
      <p:ext uri="{BB962C8B-B14F-4D97-AF65-F5344CB8AC3E}">
        <p14:creationId xmlns:p14="http://schemas.microsoft.com/office/powerpoint/2010/main" val="2390537308"/>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 fill="hold"/>
                                        <p:tgtEl>
                                          <p:spTgt spid="5"/>
                                        </p:tgtEl>
                                        <p:attrNameLst>
                                          <p:attrName>ppt_w</p:attrName>
                                        </p:attrNameLst>
                                      </p:cBhvr>
                                      <p:tavLst>
                                        <p:tav tm="0">
                                          <p:val>
                                            <p:fltVal val="0"/>
                                          </p:val>
                                        </p:tav>
                                        <p:tav tm="100000">
                                          <p:val>
                                            <p:strVal val="#ppt_w"/>
                                          </p:val>
                                        </p:tav>
                                      </p:tavLst>
                                    </p:anim>
                                    <p:anim calcmode="lin" valueType="num">
                                      <p:cBhvr>
                                        <p:cTn id="8" dur="300" fill="hold"/>
                                        <p:tgtEl>
                                          <p:spTgt spid="5"/>
                                        </p:tgtEl>
                                        <p:attrNameLst>
                                          <p:attrName>ppt_h</p:attrName>
                                        </p:attrNameLst>
                                      </p:cBhvr>
                                      <p:tavLst>
                                        <p:tav tm="0">
                                          <p:val>
                                            <p:fltVal val="0"/>
                                          </p:val>
                                        </p:tav>
                                        <p:tav tm="100000">
                                          <p:val>
                                            <p:strVal val="#ppt_h"/>
                                          </p:val>
                                        </p:tav>
                                      </p:tavLst>
                                    </p:anim>
                                    <p:animEffect transition="in" filter="fade">
                                      <p:cBhvr>
                                        <p:cTn id="9" dur="300"/>
                                        <p:tgtEl>
                                          <p:spTgt spid="5"/>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4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6"/>
                                        </p:tgtEl>
                                        <p:attrNameLst>
                                          <p:attrName>ppt_y</p:attrName>
                                        </p:attrNameLst>
                                      </p:cBhvr>
                                      <p:tavLst>
                                        <p:tav tm="0">
                                          <p:val>
                                            <p:strVal val="#ppt_y"/>
                                          </p:val>
                                        </p:tav>
                                        <p:tav tm="100000">
                                          <p:val>
                                            <p:strVal val="#ppt_y"/>
                                          </p:val>
                                        </p:tav>
                                      </p:tavLst>
                                    </p:anim>
                                    <p:anim calcmode="lin" valueType="num">
                                      <p:cBhvr>
                                        <p:cTn id="15" dur="4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
          <p:cNvPicPr>
            <a:picLocks noChangeAspect="1"/>
          </p:cNvPicPr>
          <p:nvPr/>
        </p:nvPicPr>
        <p:blipFill>
          <a:blip r:embed="rId3">
            <a:extLst>
              <a:ext uri="{28A0092B-C50C-407E-A947-70E740481C1C}">
                <a14:useLocalDpi xmlns:a14="http://schemas.microsoft.com/office/drawing/2010/main" val="0"/>
              </a:ext>
            </a:extLst>
          </a:blip>
          <a:srcRect l="11168"/>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33"/>
          <p:cNvPicPr>
            <a:picLocks noChangeAspect="1"/>
          </p:cNvPicPr>
          <p:nvPr/>
        </p:nvPicPr>
        <p:blipFill>
          <a:blip r:embed="rId4">
            <a:extLst>
              <a:ext uri="{28A0092B-C50C-407E-A947-70E740481C1C}">
                <a14:useLocalDpi xmlns:a14="http://schemas.microsoft.com/office/drawing/2010/main" val="0"/>
              </a:ext>
            </a:extLst>
          </a:blip>
          <a:srcRect l="10493"/>
          <a:stretch>
            <a:fillRect/>
          </a:stretch>
        </p:blipFill>
        <p:spPr bwMode="auto">
          <a:xfrm>
            <a:off x="0" y="569913"/>
            <a:ext cx="8680450"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文本框 61"/>
          <p:cNvSpPr txBox="1">
            <a:spLocks noChangeArrowheads="1"/>
          </p:cNvSpPr>
          <p:nvPr/>
        </p:nvSpPr>
        <p:spPr bwMode="auto">
          <a:xfrm>
            <a:off x="960438" y="1879600"/>
            <a:ext cx="11080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目</a:t>
            </a:r>
            <a:endParaRPr lang="en-US" altLang="zh-CN" sz="7200" b="1">
              <a:solidFill>
                <a:srgbClr val="0070C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录</a:t>
            </a:r>
          </a:p>
        </p:txBody>
      </p:sp>
      <p:sp>
        <p:nvSpPr>
          <p:cNvPr id="36" name="矩形 35"/>
          <p:cNvSpPr/>
          <p:nvPr/>
        </p:nvSpPr>
        <p:spPr>
          <a:xfrm rot="5400000">
            <a:off x="-271463" y="2881313"/>
            <a:ext cx="2212975" cy="431800"/>
          </a:xfrm>
          <a:prstGeom prst="rect">
            <a:avLst/>
          </a:prstGeom>
        </p:spPr>
        <p:txBody>
          <a:bodyPr wrap="none">
            <a:spAutoFit/>
          </a:bodyPr>
          <a:lstStyle/>
          <a:p>
            <a:pPr algn="ctr" eaLnBrk="1" fontAlgn="auto" hangingPunct="1">
              <a:spcBef>
                <a:spcPts val="0"/>
              </a:spcBef>
              <a:spcAft>
                <a:spcPts val="0"/>
              </a:spcAft>
              <a:defRPr/>
            </a:pPr>
            <a:r>
              <a:rPr lang="en-US" altLang="zh-CN" sz="2200" spc="500" dirty="0">
                <a:solidFill>
                  <a:srgbClr val="0070C0"/>
                </a:solidFill>
                <a:latin typeface="微软雅黑" panose="020B0503020204020204" pitchFamily="34" charset="-122"/>
                <a:ea typeface="微软雅黑" panose="020B0503020204020204" pitchFamily="34" charset="-122"/>
              </a:rPr>
              <a:t>CONTENTS</a:t>
            </a:r>
            <a:endParaRPr lang="zh-CN" altLang="en-US" sz="2200" spc="500" dirty="0">
              <a:solidFill>
                <a:srgbClr val="0070C0"/>
              </a:solidFill>
              <a:latin typeface="微软雅黑" panose="020B0503020204020204" pitchFamily="34" charset="-122"/>
              <a:ea typeface="微软雅黑" panose="020B0503020204020204" pitchFamily="34" charset="-122"/>
            </a:endParaRPr>
          </a:p>
        </p:txBody>
      </p:sp>
      <p:sp>
        <p:nvSpPr>
          <p:cNvPr id="37" name="矩形 36"/>
          <p:cNvSpPr/>
          <p:nvPr/>
        </p:nvSpPr>
        <p:spPr>
          <a:xfrm rot="5400000">
            <a:off x="84932" y="2277269"/>
            <a:ext cx="2406650" cy="1468437"/>
          </a:xfrm>
          <a:prstGeom prst="rect">
            <a:avLst/>
          </a:prstGeom>
          <a:noFill/>
          <a:ln>
            <a:solidFill>
              <a:srgbClr val="027ED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nvGrpSpPr>
          <p:cNvPr id="38" name="组合 37"/>
          <p:cNvGrpSpPr>
            <a:grpSpLocks/>
          </p:cNvGrpSpPr>
          <p:nvPr/>
        </p:nvGrpSpPr>
        <p:grpSpPr bwMode="auto">
          <a:xfrm>
            <a:off x="2514600" y="1119188"/>
            <a:ext cx="5067300" cy="785812"/>
            <a:chOff x="3651214" y="1851670"/>
            <a:chExt cx="3801106" cy="588774"/>
          </a:xfrm>
        </p:grpSpPr>
        <p:sp>
          <p:nvSpPr>
            <p:cNvPr id="39" name="矩形 38"/>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0" name="椭圆 39"/>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1" name="矩形 40"/>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2" name="矩形 41"/>
            <p:cNvSpPr/>
            <p:nvPr/>
          </p:nvSpPr>
          <p:spPr>
            <a:xfrm>
              <a:off x="3694084" y="1924226"/>
              <a:ext cx="420361"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01</a:t>
              </a:r>
              <a:endParaRPr lang="zh-CN" altLang="en-US" sz="3200" kern="0" dirty="0">
                <a:solidFill>
                  <a:sysClr val="window" lastClr="FFFFFF"/>
                </a:solidFill>
                <a:latin typeface="Impact" pitchFamily="34" charset="0"/>
                <a:ea typeface="微软雅黑" pitchFamily="34" charset="-122"/>
              </a:endParaRPr>
            </a:p>
          </p:txBody>
        </p:sp>
      </p:grpSp>
      <p:sp>
        <p:nvSpPr>
          <p:cNvPr id="43" name="TextBox 42"/>
          <p:cNvSpPr txBox="1"/>
          <p:nvPr/>
        </p:nvSpPr>
        <p:spPr>
          <a:xfrm>
            <a:off x="3500439" y="1282370"/>
            <a:ext cx="3284360" cy="492438"/>
          </a:xfrm>
          <a:prstGeom prst="rect">
            <a:avLst/>
          </a:prstGeom>
          <a:noFill/>
          <a:effectLst>
            <a:innerShdw blurRad="25400" dist="25400" dir="13500000">
              <a:prstClr val="black">
                <a:alpha val="50000"/>
              </a:prstClr>
            </a:innerShdw>
          </a:effectLst>
        </p:spPr>
        <p:txBody>
          <a:bodyPr lIns="121917" tIns="60958" rIns="121917" bIns="60958">
            <a:spAutoFit/>
          </a:bodyPr>
          <a:lstStyle/>
          <a:p>
            <a:r>
              <a:rPr lang="x-none" altLang="zh-CN" sz="2400" b="1" dirty="0">
                <a:solidFill>
                  <a:srgbClr val="FF0000"/>
                </a:solidFill>
              </a:rPr>
              <a:t>1.1  Internet介绍</a:t>
            </a:r>
            <a:endParaRPr lang="zh-CN" altLang="zh-CN" sz="2400" b="1" dirty="0">
              <a:solidFill>
                <a:srgbClr val="FF0000"/>
              </a:solidFill>
            </a:endParaRPr>
          </a:p>
        </p:txBody>
      </p:sp>
      <p:grpSp>
        <p:nvGrpSpPr>
          <p:cNvPr id="44" name="组合 43"/>
          <p:cNvGrpSpPr>
            <a:grpSpLocks/>
          </p:cNvGrpSpPr>
          <p:nvPr/>
        </p:nvGrpSpPr>
        <p:grpSpPr bwMode="auto">
          <a:xfrm>
            <a:off x="2514600" y="2165350"/>
            <a:ext cx="5067300" cy="785813"/>
            <a:chOff x="3651214" y="1851670"/>
            <a:chExt cx="3801106" cy="588774"/>
          </a:xfrm>
        </p:grpSpPr>
        <p:sp>
          <p:nvSpPr>
            <p:cNvPr id="45" name="矩形 44"/>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6" name="椭圆 45"/>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7" name="矩形 46"/>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8" name="矩形 47"/>
            <p:cNvSpPr/>
            <p:nvPr/>
          </p:nvSpPr>
          <p:spPr>
            <a:xfrm>
              <a:off x="3694084" y="1924226"/>
              <a:ext cx="458467"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02</a:t>
              </a:r>
              <a:endParaRPr lang="zh-CN" altLang="en-US" sz="3200" kern="0" dirty="0">
                <a:solidFill>
                  <a:sysClr val="window" lastClr="FFFFFF"/>
                </a:solidFill>
                <a:latin typeface="Impact" pitchFamily="34" charset="0"/>
                <a:ea typeface="微软雅黑" pitchFamily="34" charset="-122"/>
              </a:endParaRPr>
            </a:p>
          </p:txBody>
        </p:sp>
      </p:grpSp>
      <p:sp>
        <p:nvSpPr>
          <p:cNvPr id="49" name="TextBox 48"/>
          <p:cNvSpPr txBox="1"/>
          <p:nvPr/>
        </p:nvSpPr>
        <p:spPr>
          <a:xfrm>
            <a:off x="3589336" y="2357696"/>
            <a:ext cx="3873501" cy="492438"/>
          </a:xfrm>
          <a:prstGeom prst="rect">
            <a:avLst/>
          </a:prstGeom>
          <a:noFill/>
          <a:effectLst>
            <a:innerShdw blurRad="25400" dist="25400" dir="13500000">
              <a:prstClr val="black">
                <a:alpha val="50000"/>
              </a:prstClr>
            </a:innerShdw>
          </a:effectLst>
        </p:spPr>
        <p:txBody>
          <a:bodyPr lIns="121917" tIns="60958" rIns="121917" bIns="60958">
            <a:spAutoFit/>
          </a:bodyPr>
          <a:lstStyle/>
          <a:p>
            <a:r>
              <a:rPr lang="x-none" altLang="zh-CN" sz="2400" b="1" dirty="0"/>
              <a:t>1.2 Web浏览器</a:t>
            </a:r>
            <a:endParaRPr lang="zh-CN" altLang="zh-CN" sz="2400" b="1" dirty="0"/>
          </a:p>
        </p:txBody>
      </p:sp>
      <p:grpSp>
        <p:nvGrpSpPr>
          <p:cNvPr id="50" name="组合 49"/>
          <p:cNvGrpSpPr>
            <a:grpSpLocks/>
          </p:cNvGrpSpPr>
          <p:nvPr/>
        </p:nvGrpSpPr>
        <p:grpSpPr bwMode="auto">
          <a:xfrm>
            <a:off x="2514600" y="3211513"/>
            <a:ext cx="5067300" cy="785812"/>
            <a:chOff x="3651214" y="1851670"/>
            <a:chExt cx="3801106" cy="588774"/>
          </a:xfrm>
        </p:grpSpPr>
        <p:sp>
          <p:nvSpPr>
            <p:cNvPr id="51" name="矩形 50"/>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2" name="椭圆 51"/>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3" name="矩形 52"/>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54" name="矩形 53"/>
            <p:cNvSpPr/>
            <p:nvPr/>
          </p:nvSpPr>
          <p:spPr>
            <a:xfrm>
              <a:off x="3694084" y="1924226"/>
              <a:ext cx="466802"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03</a:t>
              </a:r>
              <a:endParaRPr lang="zh-CN" altLang="en-US" sz="3200" kern="0" dirty="0">
                <a:solidFill>
                  <a:sysClr val="window" lastClr="FFFFFF"/>
                </a:solidFill>
                <a:latin typeface="Impact" pitchFamily="34" charset="0"/>
                <a:ea typeface="微软雅黑" pitchFamily="34" charset="-122"/>
              </a:endParaRPr>
            </a:p>
          </p:txBody>
        </p:sp>
      </p:grpSp>
      <p:sp>
        <p:nvSpPr>
          <p:cNvPr id="55" name="TextBox 54"/>
          <p:cNvSpPr txBox="1"/>
          <p:nvPr/>
        </p:nvSpPr>
        <p:spPr>
          <a:xfrm>
            <a:off x="3589337" y="3403702"/>
            <a:ext cx="4303712" cy="492438"/>
          </a:xfrm>
          <a:prstGeom prst="rect">
            <a:avLst/>
          </a:prstGeom>
          <a:noFill/>
          <a:effectLst>
            <a:innerShdw blurRad="25400" dist="25400" dir="13500000">
              <a:prstClr val="black">
                <a:alpha val="50000"/>
              </a:prstClr>
            </a:innerShdw>
          </a:effectLst>
        </p:spPr>
        <p:txBody>
          <a:bodyPr wrap="square" lIns="121917" tIns="60958" rIns="121917" bIns="60958">
            <a:spAutoFit/>
          </a:bodyPr>
          <a:lstStyle/>
          <a:p>
            <a:r>
              <a:rPr lang="x-none" altLang="zh-CN" sz="2400" b="1" dirty="0"/>
              <a:t>1.3 Web服务器</a:t>
            </a:r>
            <a:r>
              <a:rPr lang="zh-CN" altLang="en-US" sz="2400" b="1" dirty="0"/>
              <a:t>和应用服务器</a:t>
            </a:r>
            <a:endParaRPr lang="zh-CN" altLang="zh-CN" sz="2400" b="1" dirty="0"/>
          </a:p>
        </p:txBody>
      </p:sp>
      <p:grpSp>
        <p:nvGrpSpPr>
          <p:cNvPr id="56" name="组合 55"/>
          <p:cNvGrpSpPr>
            <a:grpSpLocks/>
          </p:cNvGrpSpPr>
          <p:nvPr/>
        </p:nvGrpSpPr>
        <p:grpSpPr bwMode="auto">
          <a:xfrm>
            <a:off x="2514600" y="4257675"/>
            <a:ext cx="5067300" cy="785813"/>
            <a:chOff x="3651214" y="1851670"/>
            <a:chExt cx="3801106" cy="588774"/>
          </a:xfrm>
        </p:grpSpPr>
        <p:sp>
          <p:nvSpPr>
            <p:cNvPr id="57" name="矩形 56"/>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8" name="椭圆 57"/>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9" name="矩形 58"/>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0" name="矩形 59"/>
            <p:cNvSpPr/>
            <p:nvPr/>
          </p:nvSpPr>
          <p:spPr>
            <a:xfrm>
              <a:off x="3694084" y="1924226"/>
              <a:ext cx="457276"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04</a:t>
              </a:r>
              <a:endParaRPr lang="zh-CN" altLang="en-US" sz="3200" kern="0" dirty="0">
                <a:solidFill>
                  <a:sysClr val="window" lastClr="FFFFFF"/>
                </a:solidFill>
                <a:latin typeface="Impact" pitchFamily="34" charset="0"/>
                <a:ea typeface="微软雅黑" pitchFamily="34" charset="-122"/>
              </a:endParaRPr>
            </a:p>
          </p:txBody>
        </p:sp>
      </p:grpSp>
      <p:sp>
        <p:nvSpPr>
          <p:cNvPr id="61" name="TextBox 60"/>
          <p:cNvSpPr txBox="1"/>
          <p:nvPr/>
        </p:nvSpPr>
        <p:spPr>
          <a:xfrm>
            <a:off x="3589336" y="4449709"/>
            <a:ext cx="3873501" cy="492438"/>
          </a:xfrm>
          <a:prstGeom prst="rect">
            <a:avLst/>
          </a:prstGeom>
          <a:noFill/>
          <a:effectLst>
            <a:innerShdw blurRad="25400" dist="25400" dir="13500000">
              <a:prstClr val="black">
                <a:alpha val="50000"/>
              </a:prstClr>
            </a:innerShdw>
          </a:effectLst>
        </p:spPr>
        <p:txBody>
          <a:bodyPr wrap="square" lIns="121917" tIns="60958" rIns="121917" bIns="60958">
            <a:spAutoFit/>
          </a:bodyPr>
          <a:lstStyle/>
          <a:p>
            <a:r>
              <a:rPr lang="x-none" altLang="zh-CN" sz="2400" b="1" dirty="0"/>
              <a:t>1.4主要技术概述</a:t>
            </a:r>
            <a:endParaRPr lang="zh-CN" altLang="zh-CN" sz="2400" b="1" dirty="0"/>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childTnLst>
                                </p:cTn>
                              </p:par>
                              <p:par>
                                <p:cTn id="9" presetID="6" presetClass="emph" presetSubtype="0" autoRev="1" fill="hold" grpId="1" nodeType="withEffect">
                                  <p:stCondLst>
                                    <p:cond delay="300"/>
                                  </p:stCondLst>
                                  <p:childTnLst>
                                    <p:animScale>
                                      <p:cBhvr>
                                        <p:cTn id="10" dur="150" fill="hold"/>
                                        <p:tgtEl>
                                          <p:spTgt spid="37"/>
                                        </p:tgtEl>
                                      </p:cBhvr>
                                      <p:by x="105000" y="105000"/>
                                    </p:animScale>
                                  </p:childTnLst>
                                </p:cTn>
                              </p:par>
                              <p:par>
                                <p:cTn id="11" presetID="2" presetClass="entr" presetSubtype="1"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par>
                          <p:cTn id="15" fill="hold" nodeType="afterGroup">
                            <p:stCondLst>
                              <p:cond delay="600"/>
                            </p:stCondLst>
                            <p:childTnLst>
                              <p:par>
                                <p:cTn id="16" presetID="49" presetClass="entr" presetSubtype="0" decel="100000" fill="hold" grpId="0" nodeType="afterEffect">
                                  <p:stCondLst>
                                    <p:cond delay="0"/>
                                  </p:stCondLst>
                                  <p:iterate type="lt">
                                    <p:tmPct val="10000"/>
                                  </p:iterate>
                                  <p:childTnLst>
                                    <p:set>
                                      <p:cBhvr>
                                        <p:cTn id="17" dur="1" fill="hold">
                                          <p:stCondLst>
                                            <p:cond delay="0"/>
                                          </p:stCondLst>
                                        </p:cTn>
                                        <p:tgtEl>
                                          <p:spTgt spid="36"/>
                                        </p:tgtEl>
                                        <p:attrNameLst>
                                          <p:attrName>style.visibility</p:attrName>
                                        </p:attrNameLst>
                                      </p:cBhvr>
                                      <p:to>
                                        <p:strVal val="visible"/>
                                      </p:to>
                                    </p:set>
                                    <p:anim calcmode="lin" valueType="num">
                                      <p:cBhvr>
                                        <p:cTn id="18" dur="250" fill="hold"/>
                                        <p:tgtEl>
                                          <p:spTgt spid="36"/>
                                        </p:tgtEl>
                                        <p:attrNameLst>
                                          <p:attrName>ppt_w</p:attrName>
                                        </p:attrNameLst>
                                      </p:cBhvr>
                                      <p:tavLst>
                                        <p:tav tm="0">
                                          <p:val>
                                            <p:fltVal val="0"/>
                                          </p:val>
                                        </p:tav>
                                        <p:tav tm="100000">
                                          <p:val>
                                            <p:strVal val="#ppt_w"/>
                                          </p:val>
                                        </p:tav>
                                      </p:tavLst>
                                    </p:anim>
                                    <p:anim calcmode="lin" valueType="num">
                                      <p:cBhvr>
                                        <p:cTn id="19" dur="250" fill="hold"/>
                                        <p:tgtEl>
                                          <p:spTgt spid="36"/>
                                        </p:tgtEl>
                                        <p:attrNameLst>
                                          <p:attrName>ppt_h</p:attrName>
                                        </p:attrNameLst>
                                      </p:cBhvr>
                                      <p:tavLst>
                                        <p:tav tm="0">
                                          <p:val>
                                            <p:fltVal val="0"/>
                                          </p:val>
                                        </p:tav>
                                        <p:tav tm="100000">
                                          <p:val>
                                            <p:strVal val="#ppt_h"/>
                                          </p:val>
                                        </p:tav>
                                      </p:tavLst>
                                    </p:anim>
                                    <p:anim calcmode="lin" valueType="num">
                                      <p:cBhvr>
                                        <p:cTn id="20" dur="250" fill="hold"/>
                                        <p:tgtEl>
                                          <p:spTgt spid="36"/>
                                        </p:tgtEl>
                                        <p:attrNameLst>
                                          <p:attrName>style.rotation</p:attrName>
                                        </p:attrNameLst>
                                      </p:cBhvr>
                                      <p:tavLst>
                                        <p:tav tm="0">
                                          <p:val>
                                            <p:fltVal val="360"/>
                                          </p:val>
                                        </p:tav>
                                        <p:tav tm="100000">
                                          <p:val>
                                            <p:fltVal val="0"/>
                                          </p:val>
                                        </p:tav>
                                      </p:tavLst>
                                    </p:anim>
                                    <p:animEffect transition="in" filter="fade">
                                      <p:cBhvr>
                                        <p:cTn id="21" dur="250"/>
                                        <p:tgtEl>
                                          <p:spTgt spid="36"/>
                                        </p:tgtEl>
                                      </p:cBhvr>
                                    </p:animEffect>
                                  </p:childTnLst>
                                </p:cTn>
                              </p:par>
                            </p:childTnLst>
                          </p:cTn>
                        </p:par>
                        <p:par>
                          <p:cTn id="22" fill="hold" nodeType="afterGroup">
                            <p:stCondLst>
                              <p:cond delay="1025"/>
                            </p:stCondLst>
                            <p:childTnLst>
                              <p:par>
                                <p:cTn id="23" presetID="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300" fill="hold"/>
                                        <p:tgtEl>
                                          <p:spTgt spid="38"/>
                                        </p:tgtEl>
                                        <p:attrNameLst>
                                          <p:attrName>ppt_x</p:attrName>
                                        </p:attrNameLst>
                                      </p:cBhvr>
                                      <p:tavLst>
                                        <p:tav tm="0">
                                          <p:val>
                                            <p:strVal val="0-#ppt_w/2"/>
                                          </p:val>
                                        </p:tav>
                                        <p:tav tm="100000">
                                          <p:val>
                                            <p:strVal val="#ppt_x"/>
                                          </p:val>
                                        </p:tav>
                                      </p:tavLst>
                                    </p:anim>
                                    <p:anim calcmode="lin" valueType="num">
                                      <p:cBhvr additive="base">
                                        <p:cTn id="26" dur="3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300" fill="hold"/>
                                        <p:tgtEl>
                                          <p:spTgt spid="43"/>
                                        </p:tgtEl>
                                        <p:attrNameLst>
                                          <p:attrName>ppt_x</p:attrName>
                                        </p:attrNameLst>
                                      </p:cBhvr>
                                      <p:tavLst>
                                        <p:tav tm="0">
                                          <p:val>
                                            <p:strVal val="1+#ppt_w/2"/>
                                          </p:val>
                                        </p:tav>
                                        <p:tav tm="100000">
                                          <p:val>
                                            <p:strVal val="#ppt_x"/>
                                          </p:val>
                                        </p:tav>
                                      </p:tavLst>
                                    </p:anim>
                                    <p:anim calcmode="lin" valueType="num">
                                      <p:cBhvr additive="base">
                                        <p:cTn id="30" dur="300" fill="hold"/>
                                        <p:tgtEl>
                                          <p:spTgt spid="43"/>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1325"/>
                            </p:stCondLst>
                            <p:childTnLst>
                              <p:par>
                                <p:cTn id="32" presetID="2" presetClass="entr" presetSubtype="8"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300" fill="hold"/>
                                        <p:tgtEl>
                                          <p:spTgt spid="44"/>
                                        </p:tgtEl>
                                        <p:attrNameLst>
                                          <p:attrName>ppt_x</p:attrName>
                                        </p:attrNameLst>
                                      </p:cBhvr>
                                      <p:tavLst>
                                        <p:tav tm="0">
                                          <p:val>
                                            <p:strVal val="0-#ppt_w/2"/>
                                          </p:val>
                                        </p:tav>
                                        <p:tav tm="100000">
                                          <p:val>
                                            <p:strVal val="#ppt_x"/>
                                          </p:val>
                                        </p:tav>
                                      </p:tavLst>
                                    </p:anim>
                                    <p:anim calcmode="lin" valueType="num">
                                      <p:cBhvr additive="base">
                                        <p:cTn id="35" dur="300" fill="hold"/>
                                        <p:tgtEl>
                                          <p:spTgt spid="44"/>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300" fill="hold"/>
                                        <p:tgtEl>
                                          <p:spTgt spid="49"/>
                                        </p:tgtEl>
                                        <p:attrNameLst>
                                          <p:attrName>ppt_x</p:attrName>
                                        </p:attrNameLst>
                                      </p:cBhvr>
                                      <p:tavLst>
                                        <p:tav tm="0">
                                          <p:val>
                                            <p:strVal val="1+#ppt_w/2"/>
                                          </p:val>
                                        </p:tav>
                                        <p:tav tm="100000">
                                          <p:val>
                                            <p:strVal val="#ppt_x"/>
                                          </p:val>
                                        </p:tav>
                                      </p:tavLst>
                                    </p:anim>
                                    <p:anim calcmode="lin" valueType="num">
                                      <p:cBhvr additive="base">
                                        <p:cTn id="39" dur="300" fill="hold"/>
                                        <p:tgtEl>
                                          <p:spTgt spid="49"/>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1625"/>
                            </p:stCondLst>
                            <p:childTnLst>
                              <p:par>
                                <p:cTn id="41" presetID="2" presetClass="entr" presetSubtype="8"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300" fill="hold"/>
                                        <p:tgtEl>
                                          <p:spTgt spid="50"/>
                                        </p:tgtEl>
                                        <p:attrNameLst>
                                          <p:attrName>ppt_x</p:attrName>
                                        </p:attrNameLst>
                                      </p:cBhvr>
                                      <p:tavLst>
                                        <p:tav tm="0">
                                          <p:val>
                                            <p:strVal val="0-#ppt_w/2"/>
                                          </p:val>
                                        </p:tav>
                                        <p:tav tm="100000">
                                          <p:val>
                                            <p:strVal val="#ppt_x"/>
                                          </p:val>
                                        </p:tav>
                                      </p:tavLst>
                                    </p:anim>
                                    <p:anim calcmode="lin" valueType="num">
                                      <p:cBhvr additive="base">
                                        <p:cTn id="44" dur="300" fill="hold"/>
                                        <p:tgtEl>
                                          <p:spTgt spid="50"/>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300" fill="hold"/>
                                        <p:tgtEl>
                                          <p:spTgt spid="55"/>
                                        </p:tgtEl>
                                        <p:attrNameLst>
                                          <p:attrName>ppt_x</p:attrName>
                                        </p:attrNameLst>
                                      </p:cBhvr>
                                      <p:tavLst>
                                        <p:tav tm="0">
                                          <p:val>
                                            <p:strVal val="1+#ppt_w/2"/>
                                          </p:val>
                                        </p:tav>
                                        <p:tav tm="100000">
                                          <p:val>
                                            <p:strVal val="#ppt_x"/>
                                          </p:val>
                                        </p:tav>
                                      </p:tavLst>
                                    </p:anim>
                                    <p:anim calcmode="lin" valueType="num">
                                      <p:cBhvr additive="base">
                                        <p:cTn id="48" dur="300" fill="hold"/>
                                        <p:tgtEl>
                                          <p:spTgt spid="55"/>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1925"/>
                            </p:stCondLst>
                            <p:childTnLst>
                              <p:par>
                                <p:cTn id="50" presetID="2" presetClass="entr" presetSubtype="8"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300" fill="hold"/>
                                        <p:tgtEl>
                                          <p:spTgt spid="56"/>
                                        </p:tgtEl>
                                        <p:attrNameLst>
                                          <p:attrName>ppt_x</p:attrName>
                                        </p:attrNameLst>
                                      </p:cBhvr>
                                      <p:tavLst>
                                        <p:tav tm="0">
                                          <p:val>
                                            <p:strVal val="0-#ppt_w/2"/>
                                          </p:val>
                                        </p:tav>
                                        <p:tav tm="100000">
                                          <p:val>
                                            <p:strVal val="#ppt_x"/>
                                          </p:val>
                                        </p:tav>
                                      </p:tavLst>
                                    </p:anim>
                                    <p:anim calcmode="lin" valueType="num">
                                      <p:cBhvr additive="base">
                                        <p:cTn id="53" dur="300" fill="hold"/>
                                        <p:tgtEl>
                                          <p:spTgt spid="56"/>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61"/>
                                        </p:tgtEl>
                                        <p:attrNameLst>
                                          <p:attrName>style.visibility</p:attrName>
                                        </p:attrNameLst>
                                      </p:cBhvr>
                                      <p:to>
                                        <p:strVal val="visible"/>
                                      </p:to>
                                    </p:set>
                                    <p:anim calcmode="lin" valueType="num">
                                      <p:cBhvr additive="base">
                                        <p:cTn id="56" dur="300" fill="hold"/>
                                        <p:tgtEl>
                                          <p:spTgt spid="61"/>
                                        </p:tgtEl>
                                        <p:attrNameLst>
                                          <p:attrName>ppt_x</p:attrName>
                                        </p:attrNameLst>
                                      </p:cBhvr>
                                      <p:tavLst>
                                        <p:tav tm="0">
                                          <p:val>
                                            <p:strVal val="1+#ppt_w/2"/>
                                          </p:val>
                                        </p:tav>
                                        <p:tav tm="100000">
                                          <p:val>
                                            <p:strVal val="#ppt_x"/>
                                          </p:val>
                                        </p:tav>
                                      </p:tavLst>
                                    </p:anim>
                                    <p:anim calcmode="lin" valueType="num">
                                      <p:cBhvr additive="base">
                                        <p:cTn id="57" dur="3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P spid="37"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207442"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x-none" altLang="zh-CN" b="1" dirty="0"/>
              <a:t>1.1.1  Internet含义</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4" name="矩形 3"/>
          <p:cNvSpPr/>
          <p:nvPr/>
        </p:nvSpPr>
        <p:spPr>
          <a:xfrm>
            <a:off x="623094" y="1267324"/>
            <a:ext cx="8456512" cy="1200329"/>
          </a:xfrm>
          <a:prstGeom prst="rect">
            <a:avLst/>
          </a:prstGeom>
        </p:spPr>
        <p:txBody>
          <a:bodyPr wrap="square">
            <a:spAutoFit/>
          </a:bodyPr>
          <a:lstStyle/>
          <a:p>
            <a:r>
              <a:rPr lang="en-US" altLang="zh-CN" sz="2400" dirty="0">
                <a:latin typeface="Times New Roman" panose="02020603050405020304" pitchFamily="18" charset="0"/>
                <a:cs typeface="Times New Roman" panose="02020603050405020304" pitchFamily="18" charset="0"/>
              </a:rPr>
              <a:t>    </a:t>
            </a:r>
            <a:r>
              <a:rPr lang="zh-CN" altLang="zh-CN" sz="2400" dirty="0">
                <a:latin typeface="Times New Roman" panose="02020603050405020304" pitchFamily="18" charset="0"/>
                <a:cs typeface="Times New Roman" panose="02020603050405020304" pitchFamily="18" charset="0"/>
              </a:rPr>
              <a:t>互联网</a:t>
            </a:r>
            <a:r>
              <a:rPr lang="en-US" altLang="zh-CN" sz="2400" dirty="0">
                <a:latin typeface="Times New Roman" panose="02020603050405020304" pitchFamily="18" charset="0"/>
              </a:rPr>
              <a:t>(Internet)</a:t>
            </a:r>
            <a:r>
              <a:rPr lang="zh-CN" altLang="zh-CN" sz="2400" dirty="0">
                <a:latin typeface="Times New Roman" panose="02020603050405020304" pitchFamily="18" charset="0"/>
                <a:cs typeface="Times New Roman" panose="02020603050405020304" pitchFamily="18" charset="0"/>
              </a:rPr>
              <a:t>，又称因特网，于</a:t>
            </a:r>
            <a:r>
              <a:rPr lang="en-US" altLang="zh-CN" sz="2400" dirty="0">
                <a:latin typeface="Times New Roman" panose="02020603050405020304" pitchFamily="18" charset="0"/>
              </a:rPr>
              <a:t>1969</a:t>
            </a:r>
            <a:r>
              <a:rPr lang="zh-CN" altLang="zh-CN" sz="2400" dirty="0">
                <a:latin typeface="Times New Roman" panose="02020603050405020304" pitchFamily="18" charset="0"/>
                <a:cs typeface="Times New Roman" panose="02020603050405020304" pitchFamily="18" charset="0"/>
              </a:rPr>
              <a:t>年诞生于美国，是由美国的</a:t>
            </a:r>
            <a:r>
              <a:rPr lang="en-US" altLang="zh-CN" sz="2400" dirty="0">
                <a:latin typeface="Times New Roman" panose="02020603050405020304" pitchFamily="18" charset="0"/>
              </a:rPr>
              <a:t>ARPA(Advanced Research Projects Agency)</a:t>
            </a:r>
            <a:r>
              <a:rPr lang="zh-CN" altLang="zh-CN" sz="2400" dirty="0">
                <a:latin typeface="Times New Roman" panose="02020603050405020304" pitchFamily="18" charset="0"/>
                <a:cs typeface="Times New Roman" panose="02020603050405020304" pitchFamily="18" charset="0"/>
              </a:rPr>
              <a:t>网发展演变而来</a:t>
            </a:r>
            <a:endParaRPr lang="zh-CN" altLang="en-US" sz="2400" dirty="0"/>
          </a:p>
        </p:txBody>
      </p:sp>
      <p:sp>
        <p:nvSpPr>
          <p:cNvPr id="5" name="矩形 4"/>
          <p:cNvSpPr/>
          <p:nvPr/>
        </p:nvSpPr>
        <p:spPr>
          <a:xfrm>
            <a:off x="909637" y="2940212"/>
            <a:ext cx="7976785" cy="1200329"/>
          </a:xfrm>
          <a:prstGeom prst="rect">
            <a:avLst/>
          </a:prstGeom>
        </p:spPr>
        <p:txBody>
          <a:bodyPr wrap="square">
            <a:spAutoFit/>
          </a:bodyPr>
          <a:lstStyle/>
          <a:p>
            <a:r>
              <a:rPr lang="en-US" altLang="zh-CN" sz="2400" dirty="0">
                <a:latin typeface="Times New Roman" panose="02020603050405020304" pitchFamily="18" charset="0"/>
              </a:rPr>
              <a:t>Internet</a:t>
            </a:r>
            <a:r>
              <a:rPr lang="zh-CN" altLang="en-US" sz="2400" dirty="0">
                <a:latin typeface="Times New Roman" panose="02020603050405020304" pitchFamily="18" charset="0"/>
              </a:rPr>
              <a:t>提供的服务包括：</a:t>
            </a:r>
            <a:r>
              <a:rPr lang="zh-CN" altLang="zh-CN" sz="2400" dirty="0">
                <a:latin typeface="Times New Roman" panose="02020603050405020304" pitchFamily="18" charset="0"/>
                <a:cs typeface="Times New Roman" panose="02020603050405020304" pitchFamily="18" charset="0"/>
              </a:rPr>
              <a:t>万维网</a:t>
            </a:r>
            <a:r>
              <a:rPr lang="en-US" altLang="zh-CN" sz="2400" dirty="0">
                <a:latin typeface="Times New Roman" panose="02020603050405020304" pitchFamily="18" charset="0"/>
              </a:rPr>
              <a:t>(World Wide Web</a:t>
            </a:r>
            <a:r>
              <a:rPr lang="zh-CN" altLang="zh-CN"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rPr>
              <a:t>WWW)</a:t>
            </a:r>
            <a:r>
              <a:rPr lang="zh-CN" altLang="zh-CN" sz="2400" dirty="0">
                <a:latin typeface="Times New Roman" panose="02020603050405020304" pitchFamily="18" charset="0"/>
                <a:cs typeface="Times New Roman" panose="02020603050405020304" pitchFamily="18" charset="0"/>
              </a:rPr>
              <a:t>信息、即时通信、电子邮件、文件传输、远程登录、</a:t>
            </a:r>
            <a:r>
              <a:rPr lang="en-US" altLang="zh-CN" sz="2400" dirty="0">
                <a:latin typeface="Times New Roman" panose="02020603050405020304" pitchFamily="18" charset="0"/>
              </a:rPr>
              <a:t>BBS</a:t>
            </a:r>
            <a:r>
              <a:rPr lang="zh-CN" altLang="zh-CN" sz="2400" dirty="0">
                <a:latin typeface="Times New Roman" panose="02020603050405020304" pitchFamily="18" charset="0"/>
                <a:cs typeface="Times New Roman" panose="02020603050405020304" pitchFamily="18" charset="0"/>
              </a:rPr>
              <a:t>、电子游戏等服务</a:t>
            </a:r>
            <a:endParaRPr lang="zh-CN" altLang="en-US" sz="2400" dirty="0"/>
          </a:p>
        </p:txBody>
      </p:sp>
      <p:sp>
        <p:nvSpPr>
          <p:cNvPr id="6" name="矩形 5"/>
          <p:cNvSpPr/>
          <p:nvPr/>
        </p:nvSpPr>
        <p:spPr>
          <a:xfrm>
            <a:off x="768439" y="4477332"/>
            <a:ext cx="8774805" cy="1569660"/>
          </a:xfrm>
          <a:prstGeom prst="rect">
            <a:avLst/>
          </a:prstGeom>
        </p:spPr>
        <p:txBody>
          <a:bodyPr wrap="square">
            <a:spAutoFit/>
          </a:bodyPr>
          <a:lstStyle/>
          <a:p>
            <a:r>
              <a:rPr lang="en-US" altLang="zh-CN" sz="2400" dirty="0">
                <a:latin typeface="Times New Roman" panose="02020603050405020304" pitchFamily="18" charset="0"/>
                <a:cs typeface="Times New Roman" panose="02020603050405020304" pitchFamily="18" charset="0"/>
              </a:rPr>
              <a:t>     </a:t>
            </a:r>
            <a:r>
              <a:rPr lang="zh-CN" altLang="zh-CN" sz="2400" dirty="0">
                <a:latin typeface="Times New Roman" panose="02020603050405020304" pitchFamily="18" charset="0"/>
                <a:cs typeface="Times New Roman" panose="02020603050405020304" pitchFamily="18" charset="0"/>
              </a:rPr>
              <a:t>接入方式也由过去单一的电话拨号方式，发展成现在多样的有线和无线接入方式，常见的宽带接入方式有</a:t>
            </a:r>
            <a:r>
              <a:rPr lang="en-US" altLang="zh-CN" sz="2400" dirty="0">
                <a:latin typeface="Times New Roman" panose="02020603050405020304" pitchFamily="18" charset="0"/>
              </a:rPr>
              <a:t>ADSL(Asymmetric Digital Subscriber Line)</a:t>
            </a:r>
            <a:r>
              <a:rPr lang="zh-CN" altLang="zh-CN" sz="2400" dirty="0">
                <a:latin typeface="Times New Roman" panose="02020603050405020304" pitchFamily="18" charset="0"/>
                <a:cs typeface="Times New Roman" panose="02020603050405020304" pitchFamily="18" charset="0"/>
              </a:rPr>
              <a:t>接入、有线电视网接入、光纤接入、无线接入等</a:t>
            </a:r>
            <a:endParaRPr lang="zh-CN" altLang="en-US" sz="2400" dirty="0"/>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207442"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x-none" altLang="zh-CN" b="1" dirty="0"/>
              <a:t>1.1.1  Internet含义</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4" name="矩形 3"/>
          <p:cNvSpPr/>
          <p:nvPr/>
        </p:nvSpPr>
        <p:spPr>
          <a:xfrm>
            <a:off x="623094" y="1067805"/>
            <a:ext cx="6896183" cy="461665"/>
          </a:xfrm>
          <a:prstGeom prst="rect">
            <a:avLst/>
          </a:prstGeom>
        </p:spPr>
        <p:txBody>
          <a:bodyPr wrap="none">
            <a:spAutoFit/>
          </a:bodyPr>
          <a:lstStyle/>
          <a:p>
            <a:r>
              <a:rPr lang="en-US" altLang="zh-CN" sz="2400" dirty="0"/>
              <a:t>Web3</a:t>
            </a:r>
            <a:r>
              <a:rPr lang="zh-CN" altLang="en-US" sz="2400" dirty="0"/>
              <a:t>个发展阶段，即</a:t>
            </a:r>
            <a:r>
              <a:rPr lang="en-US" altLang="zh-CN" sz="2400" dirty="0"/>
              <a:t>Web1.0</a:t>
            </a:r>
            <a:r>
              <a:rPr lang="zh-CN" altLang="en-US" sz="2400" dirty="0"/>
              <a:t>、</a:t>
            </a:r>
            <a:r>
              <a:rPr lang="en-US" altLang="zh-CN" sz="2400" dirty="0"/>
              <a:t>Web2.0</a:t>
            </a:r>
            <a:r>
              <a:rPr lang="zh-CN" altLang="en-US" sz="2400" dirty="0"/>
              <a:t>、</a:t>
            </a:r>
            <a:r>
              <a:rPr lang="en-US" altLang="zh-CN" sz="2400" dirty="0"/>
              <a:t>Web3.0</a:t>
            </a:r>
            <a:r>
              <a:rPr lang="zh-CN" altLang="en-US" sz="2400" dirty="0"/>
              <a:t>。</a:t>
            </a:r>
          </a:p>
        </p:txBody>
      </p:sp>
      <p:sp>
        <p:nvSpPr>
          <p:cNvPr id="5" name="矩形 4"/>
          <p:cNvSpPr/>
          <p:nvPr/>
        </p:nvSpPr>
        <p:spPr>
          <a:xfrm>
            <a:off x="439580" y="1918924"/>
            <a:ext cx="8936240" cy="830997"/>
          </a:xfrm>
          <a:prstGeom prst="rect">
            <a:avLst/>
          </a:prstGeom>
        </p:spPr>
        <p:txBody>
          <a:bodyPr wrap="square">
            <a:spAutoFit/>
          </a:bodyPr>
          <a:lstStyle/>
          <a:p>
            <a:r>
              <a:rPr lang="en-US" altLang="zh-CN" sz="2400" dirty="0">
                <a:latin typeface="Times New Roman" panose="02020603050405020304" pitchFamily="18" charset="0"/>
              </a:rPr>
              <a:t>Web1.0</a:t>
            </a:r>
            <a:r>
              <a:rPr lang="zh-CN" altLang="zh-CN" sz="2400" dirty="0">
                <a:latin typeface="Times New Roman" panose="02020603050405020304" pitchFamily="18" charset="0"/>
                <a:cs typeface="Times New Roman" panose="02020603050405020304" pitchFamily="18" charset="0"/>
              </a:rPr>
              <a:t>属于静态应用，例如获取</a:t>
            </a:r>
            <a:r>
              <a:rPr lang="en-US" altLang="zh-CN" sz="2400" dirty="0">
                <a:latin typeface="Times New Roman" panose="02020603050405020304" pitchFamily="18" charset="0"/>
              </a:rPr>
              <a:t>HTML</a:t>
            </a:r>
            <a:r>
              <a:rPr lang="zh-CN" altLang="zh-CN" sz="2400" dirty="0">
                <a:latin typeface="Times New Roman" panose="02020603050405020304" pitchFamily="18" charset="0"/>
                <a:cs typeface="Times New Roman" panose="02020603050405020304" pitchFamily="18" charset="0"/>
              </a:rPr>
              <a:t>页面，或用户登录、查询数据库、提交数据等与网络服务器进行简单的交互</a:t>
            </a:r>
            <a:endParaRPr lang="zh-CN" altLang="en-US" sz="2400" dirty="0"/>
          </a:p>
        </p:txBody>
      </p:sp>
      <p:sp>
        <p:nvSpPr>
          <p:cNvPr id="6" name="矩形 5"/>
          <p:cNvSpPr/>
          <p:nvPr/>
        </p:nvSpPr>
        <p:spPr>
          <a:xfrm>
            <a:off x="336548" y="3330737"/>
            <a:ext cx="9039272" cy="1200329"/>
          </a:xfrm>
          <a:prstGeom prst="rect">
            <a:avLst/>
          </a:prstGeom>
        </p:spPr>
        <p:txBody>
          <a:bodyPr wrap="square">
            <a:spAutoFit/>
          </a:bodyPr>
          <a:lstStyle/>
          <a:p>
            <a:pPr indent="266700" algn="just">
              <a:spcAft>
                <a:spcPts val="0"/>
              </a:spcAft>
            </a:pPr>
            <a:r>
              <a:rPr lang="en-US" altLang="zh-CN" sz="2400" kern="100" dirty="0">
                <a:latin typeface="Times New Roman" panose="02020603050405020304" pitchFamily="18" charset="0"/>
                <a:cs typeface="Times New Roman" panose="02020603050405020304" pitchFamily="18" charset="0"/>
              </a:rPr>
              <a:t>Web2.0</a:t>
            </a:r>
            <a:r>
              <a:rPr lang="zh-CN" altLang="zh-CN" sz="2400" kern="100" dirty="0">
                <a:latin typeface="Times New Roman" panose="02020603050405020304" pitchFamily="18" charset="0"/>
                <a:cs typeface="Times New Roman" panose="02020603050405020304" pitchFamily="18" charset="0"/>
              </a:rPr>
              <a:t>更强调用户与网络服务器之间的交互性。事实上，</a:t>
            </a:r>
            <a:r>
              <a:rPr lang="en-US" altLang="zh-CN" sz="2400" kern="100" dirty="0">
                <a:latin typeface="Times New Roman" panose="02020603050405020304" pitchFamily="18" charset="0"/>
                <a:cs typeface="Times New Roman" panose="02020603050405020304" pitchFamily="18" charset="0"/>
              </a:rPr>
              <a:t>Web2.0</a:t>
            </a:r>
            <a:r>
              <a:rPr lang="zh-CN" altLang="zh-CN" sz="2400" kern="100" dirty="0">
                <a:latin typeface="Times New Roman" panose="02020603050405020304" pitchFamily="18" charset="0"/>
                <a:cs typeface="Times New Roman" panose="02020603050405020304" pitchFamily="18" charset="0"/>
              </a:rPr>
              <a:t>并不是一个技术标准，可能使用已有的成熟技术，也可能使用最新的技术，但必须彰显交互概念。</a:t>
            </a:r>
            <a:endParaRPr lang="zh-CN" altLang="zh-CN" sz="2400" kern="100" dirty="0">
              <a:cs typeface="Times New Roman" panose="02020603050405020304" pitchFamily="18" charset="0"/>
            </a:endParaRPr>
          </a:p>
        </p:txBody>
      </p:sp>
      <p:sp>
        <p:nvSpPr>
          <p:cNvPr id="7" name="矩形 6"/>
          <p:cNvSpPr/>
          <p:nvPr/>
        </p:nvSpPr>
        <p:spPr>
          <a:xfrm>
            <a:off x="566817" y="4861701"/>
            <a:ext cx="8809003" cy="1200329"/>
          </a:xfrm>
          <a:prstGeom prst="rect">
            <a:avLst/>
          </a:prstGeom>
        </p:spPr>
        <p:txBody>
          <a:bodyPr wrap="square">
            <a:spAutoFit/>
          </a:bodyPr>
          <a:lstStyle/>
          <a:p>
            <a:r>
              <a:rPr lang="en-US" altLang="zh-CN" sz="2400" dirty="0">
                <a:latin typeface="Times New Roman" panose="02020603050405020304" pitchFamily="18" charset="0"/>
              </a:rPr>
              <a:t>Web3.0</a:t>
            </a:r>
            <a:r>
              <a:rPr lang="zh-CN" altLang="zh-CN" sz="2400" dirty="0">
                <a:latin typeface="Times New Roman" panose="02020603050405020304" pitchFamily="18" charset="0"/>
                <a:cs typeface="Times New Roman" panose="02020603050405020304" pitchFamily="18" charset="0"/>
              </a:rPr>
              <a:t>只是由业内人员制造出来的概念词语，最常见的解释是，网站内的信息可以直接和其他网站相关信息交互，能通过第三方信息平台同时对多家网站的信息进行整合使用。</a:t>
            </a:r>
            <a:endParaRPr lang="zh-CN" altLang="en-US" sz="2400" dirty="0"/>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973596"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x-none" altLang="zh-CN" b="1" dirty="0"/>
              <a:t>1.1.2  TCP/IP协议</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8" name="矩形 7"/>
          <p:cNvSpPr/>
          <p:nvPr/>
        </p:nvSpPr>
        <p:spPr>
          <a:xfrm>
            <a:off x="623093" y="1012915"/>
            <a:ext cx="9061819" cy="1200329"/>
          </a:xfrm>
          <a:prstGeom prst="rect">
            <a:avLst/>
          </a:prstGeom>
        </p:spPr>
        <p:txBody>
          <a:bodyPr wrap="square">
            <a:spAutoFit/>
          </a:bodyPr>
          <a:lstStyle/>
          <a:p>
            <a:pPr indent="266700" algn="just">
              <a:spcAft>
                <a:spcPts val="0"/>
              </a:spcAft>
            </a:pPr>
            <a:r>
              <a:rPr lang="en-US" altLang="zh-CN" sz="2400" kern="100" dirty="0">
                <a:latin typeface="Times New Roman" panose="02020603050405020304" pitchFamily="18" charset="0"/>
                <a:cs typeface="Times New Roman" panose="02020603050405020304" pitchFamily="18" charset="0"/>
              </a:rPr>
              <a:t>TCP/IP(Transmission Control Protocol/Internet Protocol)</a:t>
            </a:r>
            <a:r>
              <a:rPr lang="zh-CN" altLang="zh-CN" sz="2400" kern="100" dirty="0">
                <a:latin typeface="Times New Roman" panose="02020603050405020304" pitchFamily="18" charset="0"/>
                <a:cs typeface="Times New Roman" panose="02020603050405020304" pitchFamily="18" charset="0"/>
              </a:rPr>
              <a:t>协议定义了电子设备如何连入因特网，以及数据如何在它们之间传输的标准。它是</a:t>
            </a:r>
            <a:r>
              <a:rPr lang="en-US" altLang="zh-CN" sz="2400" kern="100" dirty="0">
                <a:latin typeface="Times New Roman" panose="02020603050405020304" pitchFamily="18" charset="0"/>
                <a:cs typeface="Times New Roman" panose="02020603050405020304" pitchFamily="18" charset="0"/>
              </a:rPr>
              <a:t>Internet</a:t>
            </a:r>
            <a:r>
              <a:rPr lang="zh-CN" altLang="zh-CN" sz="2400" kern="100" dirty="0">
                <a:latin typeface="Times New Roman" panose="02020603050405020304" pitchFamily="18" charset="0"/>
                <a:cs typeface="Times New Roman" panose="02020603050405020304" pitchFamily="18" charset="0"/>
              </a:rPr>
              <a:t>最基本的协议，由很多协议组成。</a:t>
            </a:r>
            <a:endParaRPr lang="zh-CN" altLang="zh-CN" sz="2400" kern="100" dirty="0">
              <a:cs typeface="Times New Roman" panose="02020603050405020304" pitchFamily="18" charset="0"/>
            </a:endParaRPr>
          </a:p>
        </p:txBody>
      </p:sp>
      <p:sp>
        <p:nvSpPr>
          <p:cNvPr id="9" name="矩形 8"/>
          <p:cNvSpPr/>
          <p:nvPr/>
        </p:nvSpPr>
        <p:spPr>
          <a:xfrm>
            <a:off x="813008" y="2431394"/>
            <a:ext cx="8871903" cy="1200329"/>
          </a:xfrm>
          <a:prstGeom prst="rect">
            <a:avLst/>
          </a:prstGeom>
        </p:spPr>
        <p:txBody>
          <a:bodyPr wrap="square">
            <a:spAutoFit/>
          </a:bodyPr>
          <a:lstStyle/>
          <a:p>
            <a:r>
              <a:rPr lang="en-US" altLang="zh-CN" sz="2400" dirty="0">
                <a:latin typeface="Times New Roman" panose="02020603050405020304" pitchFamily="18" charset="0"/>
              </a:rPr>
              <a:t>TCP/IP</a:t>
            </a:r>
            <a:r>
              <a:rPr lang="zh-CN" altLang="zh-CN" sz="2400" dirty="0">
                <a:latin typeface="Times New Roman" panose="02020603050405020304" pitchFamily="18" charset="0"/>
                <a:cs typeface="Times New Roman" panose="02020603050405020304" pitchFamily="18" charset="0"/>
              </a:rPr>
              <a:t>协议分成四个层次：网络接口层、网络互连层、传输层和应用层。每一层都包含了若干协议，其中传输层的</a:t>
            </a:r>
            <a:r>
              <a:rPr lang="en-US" altLang="zh-CN" sz="2400" dirty="0">
                <a:latin typeface="Times New Roman" panose="02020603050405020304" pitchFamily="18" charset="0"/>
              </a:rPr>
              <a:t>TCP</a:t>
            </a:r>
            <a:r>
              <a:rPr lang="zh-CN" altLang="zh-CN" sz="2400" dirty="0">
                <a:latin typeface="Times New Roman" panose="02020603050405020304" pitchFamily="18" charset="0"/>
                <a:cs typeface="Times New Roman" panose="02020603050405020304" pitchFamily="18" charset="0"/>
              </a:rPr>
              <a:t>协议和网络互连层的</a:t>
            </a:r>
            <a:r>
              <a:rPr lang="en-US" altLang="zh-CN" sz="2400" dirty="0">
                <a:latin typeface="Times New Roman" panose="02020603050405020304" pitchFamily="18" charset="0"/>
              </a:rPr>
              <a:t>IP</a:t>
            </a:r>
            <a:r>
              <a:rPr lang="zh-CN" altLang="zh-CN" sz="2400" dirty="0">
                <a:latin typeface="Times New Roman" panose="02020603050405020304" pitchFamily="18" charset="0"/>
                <a:cs typeface="Times New Roman" panose="02020603050405020304" pitchFamily="18" charset="0"/>
              </a:rPr>
              <a:t>协议是最基本、最重要的两个协议。</a:t>
            </a:r>
            <a:endParaRPr lang="zh-CN" altLang="en-US" sz="2400" dirty="0"/>
          </a:p>
        </p:txBody>
      </p:sp>
      <p:sp>
        <p:nvSpPr>
          <p:cNvPr id="11" name="矩形 10"/>
          <p:cNvSpPr/>
          <p:nvPr/>
        </p:nvSpPr>
        <p:spPr>
          <a:xfrm>
            <a:off x="964352" y="3982619"/>
            <a:ext cx="8569213" cy="461665"/>
          </a:xfrm>
          <a:prstGeom prst="rect">
            <a:avLst/>
          </a:prstGeom>
        </p:spPr>
        <p:txBody>
          <a:bodyPr wrap="square">
            <a:spAutoFit/>
          </a:bodyPr>
          <a:lstStyle/>
          <a:p>
            <a:r>
              <a:rPr lang="en-US" altLang="zh-CN" sz="2400" dirty="0">
                <a:latin typeface="Times New Roman" panose="02020603050405020304" pitchFamily="18" charset="0"/>
              </a:rPr>
              <a:t>IP</a:t>
            </a:r>
            <a:r>
              <a:rPr lang="zh-CN" altLang="zh-CN" sz="2400" dirty="0">
                <a:latin typeface="Times New Roman" panose="02020603050405020304" pitchFamily="18" charset="0"/>
                <a:cs typeface="Times New Roman" panose="02020603050405020304" pitchFamily="18" charset="0"/>
              </a:rPr>
              <a:t>地址分为</a:t>
            </a:r>
            <a:r>
              <a:rPr lang="en-US" altLang="zh-CN" sz="2400" dirty="0">
                <a:latin typeface="Times New Roman" panose="02020603050405020304" pitchFamily="18" charset="0"/>
              </a:rPr>
              <a:t>IP</a:t>
            </a:r>
            <a:r>
              <a:rPr lang="zh-CN" altLang="zh-CN" sz="2400" dirty="0">
                <a:latin typeface="Times New Roman" panose="02020603050405020304" pitchFamily="18" charset="0"/>
                <a:cs typeface="Times New Roman" panose="02020603050405020304" pitchFamily="18" charset="0"/>
              </a:rPr>
              <a:t>协议第</a:t>
            </a:r>
            <a:r>
              <a:rPr lang="en-US" altLang="zh-CN" sz="2400" dirty="0">
                <a:latin typeface="Times New Roman" panose="02020603050405020304" pitchFamily="18" charset="0"/>
              </a:rPr>
              <a:t>4</a:t>
            </a:r>
            <a:r>
              <a:rPr lang="zh-CN" altLang="zh-CN" sz="2400" dirty="0">
                <a:latin typeface="Times New Roman" panose="02020603050405020304" pitchFamily="18" charset="0"/>
                <a:cs typeface="Times New Roman" panose="02020603050405020304" pitchFamily="18" charset="0"/>
              </a:rPr>
              <a:t>版</a:t>
            </a:r>
            <a:r>
              <a:rPr lang="en-US" altLang="zh-CN" sz="2400" dirty="0">
                <a:latin typeface="Times New Roman" panose="02020603050405020304" pitchFamily="18" charset="0"/>
              </a:rPr>
              <a:t>(IPv4)</a:t>
            </a:r>
            <a:r>
              <a:rPr lang="zh-CN" altLang="zh-CN" sz="2400" dirty="0">
                <a:latin typeface="Times New Roman" panose="02020603050405020304" pitchFamily="18" charset="0"/>
                <a:cs typeface="Times New Roman" panose="02020603050405020304" pitchFamily="18" charset="0"/>
              </a:rPr>
              <a:t>和</a:t>
            </a:r>
            <a:r>
              <a:rPr lang="en-US" altLang="zh-CN" sz="2400" dirty="0">
                <a:latin typeface="Times New Roman" panose="02020603050405020304" pitchFamily="18" charset="0"/>
              </a:rPr>
              <a:t>IP</a:t>
            </a:r>
            <a:r>
              <a:rPr lang="zh-CN" altLang="zh-CN" sz="2400" dirty="0">
                <a:latin typeface="Times New Roman" panose="02020603050405020304" pitchFamily="18" charset="0"/>
                <a:cs typeface="Times New Roman" panose="02020603050405020304" pitchFamily="18" charset="0"/>
              </a:rPr>
              <a:t>协议第</a:t>
            </a:r>
            <a:r>
              <a:rPr lang="en-US" altLang="zh-CN" sz="2400" dirty="0">
                <a:latin typeface="Times New Roman" panose="02020603050405020304" pitchFamily="18" charset="0"/>
              </a:rPr>
              <a:t>6</a:t>
            </a:r>
            <a:r>
              <a:rPr lang="zh-CN" altLang="zh-CN" sz="2400" dirty="0">
                <a:latin typeface="Times New Roman" panose="02020603050405020304" pitchFamily="18" charset="0"/>
                <a:cs typeface="Times New Roman" panose="02020603050405020304" pitchFamily="18" charset="0"/>
              </a:rPr>
              <a:t>版</a:t>
            </a:r>
            <a:r>
              <a:rPr lang="en-US" altLang="zh-CN" sz="2400" dirty="0">
                <a:latin typeface="Times New Roman" panose="02020603050405020304" pitchFamily="18" charset="0"/>
              </a:rPr>
              <a:t>(IPv6)</a:t>
            </a:r>
            <a:r>
              <a:rPr lang="zh-CN" altLang="zh-CN" sz="2400" dirty="0">
                <a:latin typeface="Times New Roman" panose="02020603050405020304" pitchFamily="18" charset="0"/>
                <a:cs typeface="Times New Roman" panose="02020603050405020304" pitchFamily="18" charset="0"/>
              </a:rPr>
              <a:t>两类</a:t>
            </a:r>
            <a:endParaRPr lang="zh-CN" altLang="en-US" sz="2400" dirty="0"/>
          </a:p>
        </p:txBody>
      </p:sp>
      <p:sp>
        <p:nvSpPr>
          <p:cNvPr id="12" name="矩形 11"/>
          <p:cNvSpPr/>
          <p:nvPr/>
        </p:nvSpPr>
        <p:spPr>
          <a:xfrm>
            <a:off x="1049588" y="4826893"/>
            <a:ext cx="1165704" cy="369332"/>
          </a:xfrm>
          <a:prstGeom prst="rect">
            <a:avLst/>
          </a:prstGeom>
        </p:spPr>
        <p:txBody>
          <a:bodyPr wrap="none">
            <a:spAutoFit/>
          </a:bodyPr>
          <a:lstStyle/>
          <a:p>
            <a:r>
              <a:rPr lang="en-US" altLang="zh-CN" dirty="0">
                <a:latin typeface="Times New Roman" panose="02020603050405020304" pitchFamily="18" charset="0"/>
              </a:rPr>
              <a:t>101.16.8.8</a:t>
            </a:r>
            <a:endParaRPr lang="zh-CN" altLang="en-US" dirty="0"/>
          </a:p>
        </p:txBody>
      </p:sp>
      <p:sp>
        <p:nvSpPr>
          <p:cNvPr id="13" name="矩形 12"/>
          <p:cNvSpPr/>
          <p:nvPr/>
        </p:nvSpPr>
        <p:spPr>
          <a:xfrm>
            <a:off x="2871983" y="4734560"/>
            <a:ext cx="5328510" cy="461665"/>
          </a:xfrm>
          <a:prstGeom prst="rect">
            <a:avLst/>
          </a:prstGeom>
        </p:spPr>
        <p:txBody>
          <a:bodyPr wrap="none">
            <a:spAutoFit/>
          </a:bodyPr>
          <a:lstStyle/>
          <a:p>
            <a:r>
              <a:rPr lang="en-US" altLang="zh-CN" sz="2400" dirty="0">
                <a:latin typeface="Times New Roman" panose="02020603050405020304" pitchFamily="18" charset="0"/>
              </a:rPr>
              <a:t>01100101.00010000.00001000.00001000</a:t>
            </a:r>
            <a:endParaRPr lang="zh-CN" altLang="en-US" sz="2400" dirty="0"/>
          </a:p>
        </p:txBody>
      </p:sp>
    </p:spTree>
    <p:extLst>
      <p:ext uri="{BB962C8B-B14F-4D97-AF65-F5344CB8AC3E}">
        <p14:creationId xmlns:p14="http://schemas.microsoft.com/office/powerpoint/2010/main" val="451666376"/>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799463"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x-none" altLang="zh-CN" b="1" dirty="0"/>
              <a:t>1.1.3 </a:t>
            </a:r>
            <a:r>
              <a:rPr lang="en-US" altLang="zh-CN" b="1" dirty="0"/>
              <a:t> </a:t>
            </a:r>
            <a:r>
              <a:rPr lang="zh-CN" altLang="zh-CN" b="1" dirty="0"/>
              <a:t>域名和域名解析</a:t>
            </a:r>
            <a:endParaRPr lang="zh-CN" altLang="zh-CN"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8" name="矩形 7"/>
          <p:cNvSpPr/>
          <p:nvPr/>
        </p:nvSpPr>
        <p:spPr>
          <a:xfrm>
            <a:off x="623093" y="1012915"/>
            <a:ext cx="9061819" cy="1200329"/>
          </a:xfrm>
          <a:prstGeom prst="rect">
            <a:avLst/>
          </a:prstGeom>
        </p:spPr>
        <p:txBody>
          <a:bodyPr wrap="square">
            <a:spAutoFit/>
          </a:bodyPr>
          <a:lstStyle/>
          <a:p>
            <a:pPr indent="266700" algn="just">
              <a:spcAft>
                <a:spcPts val="0"/>
              </a:spcAft>
            </a:pPr>
            <a:r>
              <a:rPr lang="en-US" altLang="zh-CN" sz="2400" dirty="0"/>
              <a:t>IP</a:t>
            </a:r>
            <a:r>
              <a:rPr lang="zh-CN" altLang="zh-CN" sz="2400" dirty="0"/>
              <a:t>地址不容易记忆，可以使用域名这种字符型标识。域名</a:t>
            </a:r>
            <a:r>
              <a:rPr lang="en-US" altLang="zh-CN" sz="2400" dirty="0"/>
              <a:t>(Domain Name)</a:t>
            </a:r>
            <a:r>
              <a:rPr lang="zh-CN" altLang="zh-CN" sz="2400" dirty="0"/>
              <a:t>是由一串用点分隔的名字组成的因特网上某一台计算机或计算机组的名称</a:t>
            </a:r>
            <a:endParaRPr lang="zh-CN" altLang="zh-CN" sz="2400" kern="100" dirty="0">
              <a:cs typeface="Times New Roman" panose="02020603050405020304" pitchFamily="18" charset="0"/>
            </a:endParaRPr>
          </a:p>
        </p:txBody>
      </p:sp>
      <p:sp>
        <p:nvSpPr>
          <p:cNvPr id="9" name="矩形 8"/>
          <p:cNvSpPr/>
          <p:nvPr/>
        </p:nvSpPr>
        <p:spPr>
          <a:xfrm>
            <a:off x="813008" y="2431394"/>
            <a:ext cx="9812062" cy="830997"/>
          </a:xfrm>
          <a:prstGeom prst="rect">
            <a:avLst/>
          </a:prstGeom>
        </p:spPr>
        <p:txBody>
          <a:bodyPr wrap="square">
            <a:spAutoFit/>
          </a:bodyPr>
          <a:lstStyle/>
          <a:p>
            <a:r>
              <a:rPr lang="zh-CN" altLang="zh-CN" sz="2400" dirty="0"/>
              <a:t>域名解析，就是将域名转换为</a:t>
            </a:r>
            <a:r>
              <a:rPr lang="en-US" altLang="zh-CN" sz="2400" dirty="0"/>
              <a:t>IP</a:t>
            </a:r>
            <a:r>
              <a:rPr lang="zh-CN" altLang="zh-CN" sz="2400" dirty="0"/>
              <a:t>地址的过程。</a:t>
            </a:r>
            <a:r>
              <a:rPr lang="en-US" altLang="zh-CN" sz="2400" dirty="0"/>
              <a:t>DNS(Domain </a:t>
            </a:r>
            <a:r>
              <a:rPr lang="en-US" altLang="zh-CN" sz="2400" dirty="0" err="1"/>
              <a:t>NameSystem</a:t>
            </a:r>
            <a:r>
              <a:rPr lang="zh-CN" altLang="zh-CN" sz="2400" dirty="0"/>
              <a:t>，域名系统</a:t>
            </a:r>
            <a:r>
              <a:rPr lang="en-US" altLang="zh-CN" sz="2400" dirty="0"/>
              <a:t>)</a:t>
            </a:r>
            <a:endParaRPr lang="zh-CN" altLang="en-US" sz="2400" dirty="0"/>
          </a:p>
        </p:txBody>
      </p:sp>
      <p:sp>
        <p:nvSpPr>
          <p:cNvPr id="10" name="矩形 9"/>
          <p:cNvSpPr/>
          <p:nvPr/>
        </p:nvSpPr>
        <p:spPr>
          <a:xfrm>
            <a:off x="813008" y="3480541"/>
            <a:ext cx="8569213" cy="1200329"/>
          </a:xfrm>
          <a:prstGeom prst="rect">
            <a:avLst/>
          </a:prstGeom>
        </p:spPr>
        <p:txBody>
          <a:bodyPr wrap="square">
            <a:spAutoFit/>
          </a:bodyPr>
          <a:lstStyle/>
          <a:p>
            <a:r>
              <a:rPr lang="zh-CN" altLang="zh-CN" sz="2400" dirty="0"/>
              <a:t>域名可分为不同级别，包括顶级域名、二级域名、三级域名等。在域名中大小写是没有区分的。域名一般不能超过</a:t>
            </a:r>
            <a:r>
              <a:rPr lang="en-US" altLang="zh-CN" sz="2400" dirty="0"/>
              <a:t>5</a:t>
            </a:r>
            <a:r>
              <a:rPr lang="zh-CN" altLang="zh-CN" sz="2400" dirty="0"/>
              <a:t>级，从左到右域的级别递增，高级别的域名包含低级别的域名。</a:t>
            </a:r>
            <a:endParaRPr lang="zh-CN" altLang="en-US" sz="2400" dirty="0"/>
          </a:p>
        </p:txBody>
      </p:sp>
      <p:sp>
        <p:nvSpPr>
          <p:cNvPr id="11" name="矩形 10"/>
          <p:cNvSpPr/>
          <p:nvPr/>
        </p:nvSpPr>
        <p:spPr>
          <a:xfrm>
            <a:off x="813007" y="5001742"/>
            <a:ext cx="8569213" cy="1569660"/>
          </a:xfrm>
          <a:prstGeom prst="rect">
            <a:avLst/>
          </a:prstGeom>
        </p:spPr>
        <p:txBody>
          <a:bodyPr wrap="square">
            <a:spAutoFit/>
          </a:bodyPr>
          <a:lstStyle/>
          <a:p>
            <a:r>
              <a:rPr lang="zh-CN" altLang="zh-CN" sz="2400" dirty="0"/>
              <a:t>顶级域名可分为通用顶级域名</a:t>
            </a:r>
            <a:r>
              <a:rPr lang="en-US" altLang="zh-CN" sz="2400" dirty="0"/>
              <a:t>(</a:t>
            </a:r>
            <a:r>
              <a:rPr lang="zh-CN" altLang="zh-CN" sz="2400" dirty="0"/>
              <a:t>如</a:t>
            </a:r>
            <a:r>
              <a:rPr lang="en-US" altLang="zh-CN" sz="2400" dirty="0"/>
              <a:t>.com</a:t>
            </a:r>
            <a:r>
              <a:rPr lang="zh-CN" altLang="zh-CN" sz="2400" dirty="0"/>
              <a:t>、</a:t>
            </a:r>
            <a:r>
              <a:rPr lang="en-US" altLang="zh-CN" sz="2400" dirty="0" err="1"/>
              <a:t>.net</a:t>
            </a:r>
            <a:r>
              <a:rPr lang="zh-CN" altLang="zh-CN" sz="2400" dirty="0"/>
              <a:t>、</a:t>
            </a:r>
            <a:r>
              <a:rPr lang="en-US" altLang="zh-CN" sz="2400" dirty="0"/>
              <a:t>.org)</a:t>
            </a:r>
            <a:r>
              <a:rPr lang="zh-CN" altLang="zh-CN" sz="2400" dirty="0"/>
              <a:t>、国家地区代码顶级域名</a:t>
            </a:r>
            <a:r>
              <a:rPr lang="en-US" altLang="zh-CN" sz="2400" dirty="0"/>
              <a:t>(</a:t>
            </a:r>
            <a:r>
              <a:rPr lang="zh-CN" altLang="zh-CN" sz="2400" dirty="0"/>
              <a:t>如</a:t>
            </a:r>
            <a:r>
              <a:rPr lang="en-US" altLang="zh-CN" sz="2400" dirty="0"/>
              <a:t>.</a:t>
            </a:r>
            <a:r>
              <a:rPr lang="en-US" altLang="zh-CN" sz="2400" dirty="0" err="1"/>
              <a:t>cn</a:t>
            </a:r>
            <a:r>
              <a:rPr lang="zh-CN" altLang="zh-CN" sz="2400" dirty="0"/>
              <a:t>、</a:t>
            </a:r>
            <a:r>
              <a:rPr lang="en-US" altLang="zh-CN" sz="2400" dirty="0"/>
              <a:t>.</a:t>
            </a:r>
            <a:r>
              <a:rPr lang="en-US" altLang="zh-CN" sz="2400" dirty="0" err="1"/>
              <a:t>hk</a:t>
            </a:r>
            <a:r>
              <a:rPr lang="en-US" altLang="zh-CN" sz="2400" dirty="0"/>
              <a:t>)</a:t>
            </a:r>
            <a:r>
              <a:rPr lang="zh-CN" altLang="zh-CN" sz="2400" dirty="0"/>
              <a:t>。</a:t>
            </a:r>
            <a:r>
              <a:rPr lang="en-US" altLang="zh-CN" sz="2400" dirty="0"/>
              <a:t>.</a:t>
            </a:r>
            <a:r>
              <a:rPr lang="en-US" altLang="zh-CN" sz="2400" dirty="0" err="1"/>
              <a:t>cn</a:t>
            </a:r>
            <a:r>
              <a:rPr lang="zh-CN" altLang="zh-CN" sz="2400" dirty="0"/>
              <a:t>代表中国，以</a:t>
            </a:r>
            <a:r>
              <a:rPr lang="en-US" altLang="zh-CN" sz="2400" dirty="0"/>
              <a:t>.</a:t>
            </a:r>
            <a:r>
              <a:rPr lang="en-US" altLang="zh-CN" sz="2400" dirty="0" err="1"/>
              <a:t>cn</a:t>
            </a:r>
            <a:r>
              <a:rPr lang="zh-CN" altLang="zh-CN" sz="2400" dirty="0"/>
              <a:t>结尾即中国国内域名，适用于国内各机构、企业等，常称为英文国内顶级域名。</a:t>
            </a:r>
          </a:p>
        </p:txBody>
      </p:sp>
    </p:spTree>
    <p:extLst>
      <p:ext uri="{BB962C8B-B14F-4D97-AF65-F5344CB8AC3E}">
        <p14:creationId xmlns:p14="http://schemas.microsoft.com/office/powerpoint/2010/main" val="4056179898"/>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47928" y="832872"/>
            <a:ext cx="10515600" cy="618649"/>
          </a:xfrm>
        </p:spPr>
        <p:txBody>
          <a:bodyPr/>
          <a:lstStyle/>
          <a:p>
            <a:r>
              <a:rPr lang="zh-CN" altLang="en-US" dirty="0"/>
              <a:t>申请自己的域名</a:t>
            </a:r>
          </a:p>
        </p:txBody>
      </p:sp>
      <p:sp>
        <p:nvSpPr>
          <p:cNvPr id="3" name="内容占位符 2"/>
          <p:cNvSpPr>
            <a:spLocks noGrp="1"/>
          </p:cNvSpPr>
          <p:nvPr>
            <p:ph idx="1"/>
          </p:nvPr>
        </p:nvSpPr>
        <p:spPr/>
        <p:txBody>
          <a:bodyPr/>
          <a:lstStyle/>
          <a:p>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04037" y="974035"/>
            <a:ext cx="5152053" cy="5381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491" y="1696065"/>
            <a:ext cx="6415545" cy="3856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Freeform 5"/>
          <p:cNvSpPr>
            <a:spLocks noEditPoints="1"/>
          </p:cNvSpPr>
          <p:nvPr/>
        </p:nvSpPr>
        <p:spPr bwMode="auto">
          <a:xfrm>
            <a:off x="265112" y="313393"/>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7" name="TextBox 1"/>
          <p:cNvSpPr txBox="1">
            <a:spLocks noChangeArrowheads="1"/>
          </p:cNvSpPr>
          <p:nvPr/>
        </p:nvSpPr>
        <p:spPr bwMode="auto">
          <a:xfrm>
            <a:off x="887413" y="284163"/>
            <a:ext cx="3799463"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x-none" altLang="zh-CN" b="1" dirty="0"/>
              <a:t>1.1.3 </a:t>
            </a:r>
            <a:r>
              <a:rPr lang="en-US" altLang="zh-CN" b="1" dirty="0"/>
              <a:t> </a:t>
            </a:r>
            <a:r>
              <a:rPr lang="zh-CN" altLang="zh-CN" b="1" dirty="0"/>
              <a:t>域名和域名解析</a:t>
            </a:r>
            <a:endParaRPr lang="zh-CN" altLang="zh-CN" dirty="0"/>
          </a:p>
        </p:txBody>
      </p:sp>
    </p:spTree>
    <p:extLst>
      <p:ext uri="{BB962C8B-B14F-4D97-AF65-F5344CB8AC3E}">
        <p14:creationId xmlns:p14="http://schemas.microsoft.com/office/powerpoint/2010/main" val="2560559368"/>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300" fill="hold"/>
                                        <p:tgtEl>
                                          <p:spTgt spid="6"/>
                                        </p:tgtEl>
                                        <p:attrNameLst>
                                          <p:attrName>ppt_w</p:attrName>
                                        </p:attrNameLst>
                                      </p:cBhvr>
                                      <p:tavLst>
                                        <p:tav tm="0">
                                          <p:val>
                                            <p:fltVal val="0"/>
                                          </p:val>
                                        </p:tav>
                                        <p:tav tm="100000">
                                          <p:val>
                                            <p:strVal val="#ppt_w"/>
                                          </p:val>
                                        </p:tav>
                                      </p:tavLst>
                                    </p:anim>
                                    <p:anim calcmode="lin" valueType="num">
                                      <p:cBhvr>
                                        <p:cTn id="8" dur="300" fill="hold"/>
                                        <p:tgtEl>
                                          <p:spTgt spid="6"/>
                                        </p:tgtEl>
                                        <p:attrNameLst>
                                          <p:attrName>ppt_h</p:attrName>
                                        </p:attrNameLst>
                                      </p:cBhvr>
                                      <p:tavLst>
                                        <p:tav tm="0">
                                          <p:val>
                                            <p:fltVal val="0"/>
                                          </p:val>
                                        </p:tav>
                                        <p:tav tm="100000">
                                          <p:val>
                                            <p:strVal val="#ppt_h"/>
                                          </p:val>
                                        </p:tav>
                                      </p:tavLst>
                                    </p:anim>
                                    <p:animEffect transition="in" filter="fade">
                                      <p:cBhvr>
                                        <p:cTn id="9" dur="300"/>
                                        <p:tgtEl>
                                          <p:spTgt spid="6"/>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7"/>
                                        </p:tgtEl>
                                        <p:attrNameLst>
                                          <p:attrName>ppt_y</p:attrName>
                                        </p:attrNameLst>
                                      </p:cBhvr>
                                      <p:tavLst>
                                        <p:tav tm="0">
                                          <p:val>
                                            <p:strVal val="#ppt_y"/>
                                          </p:val>
                                        </p:tav>
                                        <p:tav tm="100000">
                                          <p:val>
                                            <p:strVal val="#ppt_y"/>
                                          </p:val>
                                        </p:tav>
                                      </p:tavLst>
                                    </p:anim>
                                    <p:anim calcmode="lin" valueType="num">
                                      <p:cBhvr>
                                        <p:cTn id="15"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39952" y="441811"/>
            <a:ext cx="10515600" cy="913448"/>
          </a:xfrm>
        </p:spPr>
        <p:txBody>
          <a:bodyPr/>
          <a:lstStyle/>
          <a:p>
            <a:r>
              <a:rPr lang="x-none" altLang="zh-CN" b="1" dirty="0"/>
              <a:t>1.1.3 </a:t>
            </a:r>
            <a:r>
              <a:rPr lang="en-US" altLang="zh-CN" b="1" dirty="0"/>
              <a:t> </a:t>
            </a:r>
            <a:r>
              <a:rPr lang="zh-CN" altLang="zh-CN" b="1" dirty="0"/>
              <a:t>域名和域名解析</a:t>
            </a:r>
            <a:endParaRPr lang="zh-CN" altLang="en-US" dirty="0"/>
          </a:p>
        </p:txBody>
      </p:sp>
      <p:sp>
        <p:nvSpPr>
          <p:cNvPr id="3" name="内容占位符 2"/>
          <p:cNvSpPr>
            <a:spLocks noGrp="1"/>
          </p:cNvSpPr>
          <p:nvPr>
            <p:ph idx="1"/>
          </p:nvPr>
        </p:nvSpPr>
        <p:spPr/>
        <p:txBody>
          <a:bodyPr/>
          <a:lstStyle/>
          <a:p>
            <a:r>
              <a:rPr lang="en-US" altLang="zh-CN" sz="2400" dirty="0"/>
              <a:t> </a:t>
            </a:r>
            <a:r>
              <a:rPr lang="zh-CN" altLang="en-US" sz="2400" dirty="0"/>
              <a:t>假设：</a:t>
            </a:r>
            <a:r>
              <a:rPr lang="zh-CN" altLang="zh-CN" sz="2400" dirty="0"/>
              <a:t>域名</a:t>
            </a:r>
            <a:r>
              <a:rPr lang="en-US" altLang="zh-CN" sz="2400" u="sng" kern="100" dirty="0">
                <a:solidFill>
                  <a:srgbClr val="0563C1"/>
                </a:solidFill>
                <a:latin typeface="宋体" panose="02010600030101010101" pitchFamily="2" charset="-122"/>
                <a:ea typeface="等线" panose="02010600030101010101" pitchFamily="2" charset="-122"/>
                <a:cs typeface="Times New Roman" panose="02020603050405020304" pitchFamily="18" charset="0"/>
                <a:hlinkClick r:id="rId2"/>
              </a:rPr>
              <a:t>www.baidu.com </a:t>
            </a:r>
            <a:r>
              <a:rPr lang="zh-CN" altLang="zh-CN" sz="2400" dirty="0">
                <a:hlinkClick r:id="rId3"/>
              </a:rPr>
              <a:t>，</a:t>
            </a:r>
            <a:r>
              <a:rPr lang="en-US" altLang="zh-CN" sz="2400" dirty="0">
                <a:hlinkClick r:id="rId3"/>
              </a:rPr>
              <a:t>IP</a:t>
            </a:r>
            <a:r>
              <a:rPr lang="zh-CN" altLang="zh-CN" sz="2400" dirty="0">
                <a:hlinkClick r:id="rId3"/>
              </a:rPr>
              <a:t>地址</a:t>
            </a:r>
            <a:r>
              <a:rPr lang="en-US" altLang="zh-CN" sz="2400" dirty="0">
                <a:hlinkClick r:id="rId3"/>
              </a:rPr>
              <a:t>210.155.32.101</a:t>
            </a:r>
            <a:endParaRPr lang="en-US" altLang="zh-CN" sz="2400" dirty="0"/>
          </a:p>
          <a:p>
            <a:r>
              <a:rPr lang="zh-CN" altLang="zh-CN" sz="2400" dirty="0"/>
              <a:t>用户访问</a:t>
            </a:r>
            <a:r>
              <a:rPr lang="en-US" altLang="zh-CN" sz="2400" dirty="0"/>
              <a:t> </a:t>
            </a:r>
            <a:r>
              <a:rPr lang="en-US" altLang="zh-CN" sz="2400" u="sng" kern="100" dirty="0">
                <a:solidFill>
                  <a:srgbClr val="0563C1"/>
                </a:solidFill>
                <a:latin typeface="宋体" panose="02010600030101010101" pitchFamily="2" charset="-122"/>
                <a:ea typeface="等线" panose="02010600030101010101" pitchFamily="2" charset="-122"/>
                <a:cs typeface="Times New Roman" panose="02020603050405020304" pitchFamily="18" charset="0"/>
                <a:hlinkClick r:id="rId2"/>
              </a:rPr>
              <a:t>www.baidu.com </a:t>
            </a:r>
            <a:r>
              <a:rPr lang="zh-CN" altLang="zh-CN" sz="2400" dirty="0"/>
              <a:t>，通过</a:t>
            </a:r>
            <a:r>
              <a:rPr lang="en-US" altLang="zh-CN" sz="2400" dirty="0"/>
              <a:t>DNS</a:t>
            </a:r>
            <a:r>
              <a:rPr lang="zh-CN" altLang="zh-CN" sz="2400" dirty="0"/>
              <a:t>服务器完成</a:t>
            </a:r>
            <a:r>
              <a:rPr lang="zh-CN" altLang="zh-CN" sz="2400" dirty="0">
                <a:solidFill>
                  <a:srgbClr val="FF0000"/>
                </a:solidFill>
              </a:rPr>
              <a:t>域名解析</a:t>
            </a:r>
            <a:r>
              <a:rPr lang="zh-CN" altLang="zh-CN" sz="2400" dirty="0"/>
              <a:t>将域名转换为</a:t>
            </a:r>
            <a:r>
              <a:rPr lang="en-US" altLang="zh-CN" sz="2400" dirty="0"/>
              <a:t>IP</a:t>
            </a:r>
            <a:r>
              <a:rPr lang="zh-CN" altLang="zh-CN" sz="2400" dirty="0"/>
              <a:t>，用户实际访问的是</a:t>
            </a:r>
            <a:r>
              <a:rPr lang="en-US" altLang="zh-CN" sz="2400" dirty="0"/>
              <a:t>IP</a:t>
            </a:r>
            <a:r>
              <a:rPr lang="zh-CN" altLang="zh-CN" sz="2400" dirty="0"/>
              <a:t>地址</a:t>
            </a:r>
            <a:r>
              <a:rPr lang="en-US" altLang="zh-CN" sz="2400" dirty="0"/>
              <a:t>210.155.32.101</a:t>
            </a:r>
            <a:r>
              <a:rPr lang="zh-CN" altLang="zh-CN" sz="2400" dirty="0"/>
              <a:t>。</a:t>
            </a:r>
            <a:endParaRPr lang="en-US" altLang="zh-CN" sz="2400" dirty="0"/>
          </a:p>
          <a:p>
            <a:endParaRPr lang="zh-CN" altLang="en-US" sz="2400" dirty="0"/>
          </a:p>
        </p:txBody>
      </p:sp>
      <p:sp>
        <p:nvSpPr>
          <p:cNvPr id="4" name="矩形 3"/>
          <p:cNvSpPr/>
          <p:nvPr/>
        </p:nvSpPr>
        <p:spPr>
          <a:xfrm>
            <a:off x="1365504" y="3314641"/>
            <a:ext cx="8994648" cy="2862322"/>
          </a:xfrm>
          <a:prstGeom prst="rect">
            <a:avLst/>
          </a:prstGeom>
        </p:spPr>
        <p:txBody>
          <a:bodyPr wrap="square">
            <a:spAutoFit/>
          </a:bodyPr>
          <a:lstStyle/>
          <a:p>
            <a:pPr indent="266700" algn="just">
              <a:spcAft>
                <a:spcPts val="0"/>
              </a:spcAft>
            </a:pPr>
            <a:r>
              <a:rPr lang="en-US" altLang="zh-CN" sz="2000"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sz="2000" kern="100" dirty="0">
                <a:latin typeface="等线" panose="02010600030101010101" pitchFamily="2" charset="-122"/>
                <a:cs typeface="Times New Roman" panose="02020603050405020304" pitchFamily="18" charset="0"/>
              </a:rPr>
              <a:t>、</a:t>
            </a:r>
            <a:r>
              <a:rPr lang="en-US" altLang="zh-CN" sz="2000" kern="100" dirty="0">
                <a:latin typeface="等线" panose="02010600030101010101" pitchFamily="2" charset="-122"/>
                <a:cs typeface="Times New Roman" panose="02020603050405020304" pitchFamily="18" charset="0"/>
              </a:rPr>
              <a:t>LDNS</a:t>
            </a:r>
            <a:r>
              <a:rPr lang="zh-CN" altLang="zh-CN" sz="2000" kern="100" dirty="0">
                <a:latin typeface="等线" panose="02010600030101010101" pitchFamily="2" charset="-122"/>
                <a:cs typeface="Times New Roman" panose="02020603050405020304" pitchFamily="18" charset="0"/>
              </a:rPr>
              <a:t>从根</a:t>
            </a:r>
            <a:r>
              <a:rPr lang="en-US" altLang="zh-CN" sz="2000" kern="100" dirty="0">
                <a:latin typeface="等线" panose="02010600030101010101" pitchFamily="2" charset="-122"/>
                <a:cs typeface="Times New Roman" panose="02020603050405020304" pitchFamily="18" charset="0"/>
              </a:rPr>
              <a:t>DNS</a:t>
            </a:r>
            <a:r>
              <a:rPr lang="zh-CN" altLang="zh-CN" sz="2000" kern="100" dirty="0">
                <a:latin typeface="等线" panose="02010600030101010101" pitchFamily="2" charset="-122"/>
                <a:cs typeface="Times New Roman" panose="02020603050405020304" pitchFamily="18" charset="0"/>
              </a:rPr>
              <a:t>查询</a:t>
            </a:r>
            <a:r>
              <a:rPr lang="en-US" altLang="zh-CN" sz="2000" u="sng" kern="100" dirty="0">
                <a:solidFill>
                  <a:srgbClr val="0563C1"/>
                </a:solidFill>
                <a:latin typeface="宋体" panose="02010600030101010101" pitchFamily="2" charset="-122"/>
                <a:ea typeface="等线" panose="02010600030101010101" pitchFamily="2" charset="-122"/>
                <a:cs typeface="Times New Roman" panose="02020603050405020304" pitchFamily="18" charset="0"/>
                <a:hlinkClick r:id="rId2"/>
              </a:rPr>
              <a:t>www.baidu.com的IP</a:t>
            </a:r>
            <a:r>
              <a:rPr lang="zh-CN" altLang="zh-CN" sz="2000" kern="100" dirty="0">
                <a:latin typeface="等线" panose="02010600030101010101" pitchFamily="2" charset="-122"/>
                <a:cs typeface="Times New Roman" panose="02020603050405020304" pitchFamily="18" charset="0"/>
              </a:rPr>
              <a:t>；</a:t>
            </a:r>
            <a:endParaRPr lang="zh-CN" altLang="zh-CN" sz="2000" kern="100" dirty="0">
              <a:latin typeface="等线" panose="02010600030101010101" pitchFamily="2" charset="-122"/>
              <a:ea typeface="等线" panose="02010600030101010101" pitchFamily="2" charset="-122"/>
              <a:cs typeface="Times New Roman" panose="02020603050405020304" pitchFamily="18" charset="0"/>
            </a:endParaRPr>
          </a:p>
          <a:p>
            <a:pPr indent="266700" algn="just">
              <a:spcAft>
                <a:spcPts val="0"/>
              </a:spcAft>
            </a:pPr>
            <a:r>
              <a:rPr lang="en-US" altLang="zh-CN" sz="2000" kern="100" dirty="0">
                <a:latin typeface="宋体" panose="02010600030101010101" pitchFamily="2" charset="-122"/>
                <a:ea typeface="等线" panose="02010600030101010101" pitchFamily="2" charset="-122"/>
                <a:cs typeface="Times New Roman" panose="02020603050405020304" pitchFamily="18" charset="0"/>
              </a:rPr>
              <a:t>2</a:t>
            </a:r>
            <a:r>
              <a:rPr lang="zh-CN" altLang="zh-CN" sz="2000" kern="100" dirty="0">
                <a:latin typeface="等线" panose="02010600030101010101" pitchFamily="2" charset="-122"/>
                <a:cs typeface="Times New Roman" panose="02020603050405020304" pitchFamily="18" charset="0"/>
              </a:rPr>
              <a:t>、如果根</a:t>
            </a:r>
            <a:r>
              <a:rPr lang="en-US" altLang="zh-CN" sz="2000" kern="100" dirty="0">
                <a:latin typeface="等线" panose="02010600030101010101" pitchFamily="2" charset="-122"/>
                <a:cs typeface="Times New Roman" panose="02020603050405020304" pitchFamily="18" charset="0"/>
              </a:rPr>
              <a:t>DNS</a:t>
            </a:r>
            <a:r>
              <a:rPr lang="zh-CN" altLang="zh-CN" sz="2000" kern="100" dirty="0">
                <a:latin typeface="等线" panose="02010600030101010101" pitchFamily="2" charset="-122"/>
                <a:cs typeface="Times New Roman" panose="02020603050405020304" pitchFamily="18" charset="0"/>
              </a:rPr>
              <a:t>只管顶级域，则以</a:t>
            </a:r>
            <a:r>
              <a:rPr lang="en-US" altLang="zh-CN" sz="2000" kern="100" dirty="0">
                <a:latin typeface="等线" panose="02010600030101010101" pitchFamily="2" charset="-122"/>
                <a:cs typeface="Times New Roman" panose="02020603050405020304" pitchFamily="18" charset="0"/>
              </a:rPr>
              <a:t>NS</a:t>
            </a:r>
            <a:r>
              <a:rPr lang="zh-CN" altLang="zh-CN" sz="2000" kern="100" dirty="0">
                <a:latin typeface="等线" panose="02010600030101010101" pitchFamily="2" charset="-122"/>
                <a:cs typeface="Times New Roman" panose="02020603050405020304" pitchFamily="18" charset="0"/>
              </a:rPr>
              <a:t>记录回应</a:t>
            </a:r>
            <a:r>
              <a:rPr lang="en-US" altLang="zh-CN" sz="2000" kern="100" dirty="0">
                <a:latin typeface="等线" panose="02010600030101010101" pitchFamily="2" charset="-122"/>
                <a:cs typeface="Times New Roman" panose="02020603050405020304" pitchFamily="18" charset="0"/>
              </a:rPr>
              <a:t>,</a:t>
            </a:r>
            <a:r>
              <a:rPr lang="zh-CN" altLang="zh-CN" sz="2000" kern="100" dirty="0">
                <a:latin typeface="等线" panose="02010600030101010101" pitchFamily="2" charset="-122"/>
                <a:cs typeface="Times New Roman" panose="02020603050405020304" pitchFamily="18" charset="0"/>
              </a:rPr>
              <a:t>让</a:t>
            </a:r>
            <a:r>
              <a:rPr lang="en-US" altLang="zh-CN" sz="2000" kern="100" dirty="0">
                <a:latin typeface="等线" panose="02010600030101010101" pitchFamily="2" charset="-122"/>
                <a:cs typeface="Times New Roman" panose="02020603050405020304" pitchFamily="18" charset="0"/>
              </a:rPr>
              <a:t>LDNS</a:t>
            </a:r>
            <a:r>
              <a:rPr lang="zh-CN" altLang="zh-CN" sz="2000" kern="100" dirty="0">
                <a:latin typeface="等线" panose="02010600030101010101" pitchFamily="2" charset="-122"/>
                <a:cs typeface="Times New Roman" panose="02020603050405020304" pitchFamily="18" charset="0"/>
              </a:rPr>
              <a:t>去查询</a:t>
            </a:r>
            <a:r>
              <a:rPr lang="en-US" altLang="zh-CN" sz="2000" kern="100" dirty="0">
                <a:latin typeface="等线" panose="02010600030101010101" pitchFamily="2" charset="-122"/>
                <a:cs typeface="Times New Roman" panose="02020603050405020304" pitchFamily="18" charset="0"/>
              </a:rPr>
              <a:t>com</a:t>
            </a:r>
            <a:r>
              <a:rPr lang="zh-CN" altLang="zh-CN" sz="2000" kern="100" dirty="0">
                <a:latin typeface="等线" panose="02010600030101010101" pitchFamily="2" charset="-122"/>
                <a:cs typeface="Times New Roman" panose="02020603050405020304" pitchFamily="18" charset="0"/>
              </a:rPr>
              <a:t>顶级域</a:t>
            </a:r>
            <a:r>
              <a:rPr lang="en-US" altLang="zh-CN" sz="2000" kern="100" dirty="0">
                <a:latin typeface="等线" panose="02010600030101010101" pitchFamily="2" charset="-122"/>
                <a:cs typeface="Times New Roman" panose="02020603050405020304" pitchFamily="18" charset="0"/>
              </a:rPr>
              <a:t>DNS</a:t>
            </a:r>
            <a:r>
              <a:rPr lang="zh-CN" altLang="zh-CN" sz="2000" kern="100" dirty="0">
                <a:latin typeface="等线" panose="02010600030101010101" pitchFamily="2" charset="-122"/>
                <a:cs typeface="Times New Roman" panose="02020603050405020304" pitchFamily="18" charset="0"/>
              </a:rPr>
              <a:t>。</a:t>
            </a:r>
            <a:endParaRPr lang="zh-CN" altLang="zh-CN" sz="2000" kern="100" dirty="0">
              <a:latin typeface="等线" panose="02010600030101010101" pitchFamily="2" charset="-122"/>
              <a:ea typeface="等线" panose="02010600030101010101" pitchFamily="2" charset="-122"/>
              <a:cs typeface="Times New Roman" panose="02020603050405020304" pitchFamily="18" charset="0"/>
            </a:endParaRPr>
          </a:p>
          <a:p>
            <a:pPr indent="266700" algn="just">
              <a:spcAft>
                <a:spcPts val="0"/>
              </a:spcAft>
            </a:pPr>
            <a:r>
              <a:rPr lang="en-US" altLang="zh-CN" sz="2000" kern="100" dirty="0">
                <a:latin typeface="宋体" panose="02010600030101010101" pitchFamily="2" charset="-122"/>
                <a:ea typeface="等线" panose="02010600030101010101" pitchFamily="2" charset="-122"/>
                <a:cs typeface="Times New Roman" panose="02020603050405020304" pitchFamily="18" charset="0"/>
              </a:rPr>
              <a:t>3</a:t>
            </a:r>
            <a:r>
              <a:rPr lang="zh-CN" altLang="zh-CN" sz="2000" kern="100" dirty="0">
                <a:latin typeface="等线" panose="02010600030101010101" pitchFamily="2" charset="-122"/>
                <a:cs typeface="Times New Roman" panose="02020603050405020304" pitchFamily="18" charset="0"/>
              </a:rPr>
              <a:t>、</a:t>
            </a:r>
            <a:r>
              <a:rPr lang="en-US" altLang="zh-CN" sz="2000" kern="100" dirty="0">
                <a:latin typeface="等线" panose="02010600030101010101" pitchFamily="2" charset="-122"/>
                <a:cs typeface="Times New Roman" panose="02020603050405020304" pitchFamily="18" charset="0"/>
              </a:rPr>
              <a:t>LDNS</a:t>
            </a:r>
            <a:r>
              <a:rPr lang="zh-CN" altLang="zh-CN" sz="2000" kern="100" dirty="0">
                <a:latin typeface="等线" panose="02010600030101010101" pitchFamily="2" charset="-122"/>
                <a:cs typeface="Times New Roman" panose="02020603050405020304" pitchFamily="18" charset="0"/>
              </a:rPr>
              <a:t>查询</a:t>
            </a:r>
            <a:r>
              <a:rPr lang="en-US" altLang="zh-CN" sz="2000" kern="100" dirty="0">
                <a:latin typeface="等线" panose="02010600030101010101" pitchFamily="2" charset="-122"/>
                <a:cs typeface="Times New Roman" panose="02020603050405020304" pitchFamily="18" charset="0"/>
              </a:rPr>
              <a:t>com</a:t>
            </a:r>
            <a:r>
              <a:rPr lang="zh-CN" altLang="zh-CN" sz="2000" kern="100" dirty="0">
                <a:latin typeface="等线" panose="02010600030101010101" pitchFamily="2" charset="-122"/>
                <a:cs typeface="Times New Roman" panose="02020603050405020304" pitchFamily="18" charset="0"/>
              </a:rPr>
              <a:t>的权威</a:t>
            </a:r>
            <a:r>
              <a:rPr lang="en-US" altLang="zh-CN" sz="2000" kern="100" dirty="0">
                <a:latin typeface="等线" panose="02010600030101010101" pitchFamily="2" charset="-122"/>
                <a:cs typeface="Times New Roman" panose="02020603050405020304" pitchFamily="18" charset="0"/>
              </a:rPr>
              <a:t>DNS</a:t>
            </a:r>
            <a:r>
              <a:rPr lang="zh-CN" altLang="zh-CN" sz="2000" kern="100" dirty="0">
                <a:latin typeface="等线" panose="02010600030101010101" pitchFamily="2" charset="-122"/>
                <a:cs typeface="Times New Roman" panose="02020603050405020304" pitchFamily="18" charset="0"/>
              </a:rPr>
              <a:t>，</a:t>
            </a:r>
            <a:r>
              <a:rPr lang="en-US" altLang="zh-CN" sz="2000" kern="100" dirty="0">
                <a:latin typeface="等线" panose="02010600030101010101" pitchFamily="2" charset="-122"/>
                <a:cs typeface="Times New Roman" panose="02020603050405020304" pitchFamily="18" charset="0"/>
              </a:rPr>
              <a:t>com</a:t>
            </a:r>
            <a:r>
              <a:rPr lang="zh-CN" altLang="zh-CN" sz="2000" kern="100" dirty="0">
                <a:latin typeface="等线" panose="02010600030101010101" pitchFamily="2" charset="-122"/>
                <a:cs typeface="Times New Roman" panose="02020603050405020304" pitchFamily="18" charset="0"/>
              </a:rPr>
              <a:t>权威</a:t>
            </a:r>
            <a:r>
              <a:rPr lang="en-US" altLang="zh-CN" sz="2000" kern="100" dirty="0">
                <a:latin typeface="等线" panose="02010600030101010101" pitchFamily="2" charset="-122"/>
                <a:cs typeface="Times New Roman" panose="02020603050405020304" pitchFamily="18" charset="0"/>
              </a:rPr>
              <a:t>DNS</a:t>
            </a:r>
            <a:r>
              <a:rPr lang="zh-CN" altLang="zh-CN" sz="2000" kern="100" dirty="0">
                <a:latin typeface="等线" panose="02010600030101010101" pitchFamily="2" charset="-122"/>
                <a:cs typeface="Times New Roman" panose="02020603050405020304" pitchFamily="18" charset="0"/>
              </a:rPr>
              <a:t>回应，这是三级域名，需要查询</a:t>
            </a:r>
            <a:r>
              <a:rPr lang="en-US" altLang="zh-CN" sz="2000" kern="100" dirty="0">
                <a:latin typeface="等线" panose="02010600030101010101" pitchFamily="2" charset="-122"/>
                <a:cs typeface="Times New Roman" panose="02020603050405020304" pitchFamily="18" charset="0"/>
              </a:rPr>
              <a:t>baidu.com</a:t>
            </a:r>
            <a:r>
              <a:rPr lang="zh-CN" altLang="zh-CN" sz="2000" kern="100" dirty="0">
                <a:latin typeface="等线" panose="02010600030101010101" pitchFamily="2" charset="-122"/>
                <a:cs typeface="Times New Roman" panose="02020603050405020304" pitchFamily="18" charset="0"/>
              </a:rPr>
              <a:t>的权威</a:t>
            </a:r>
            <a:r>
              <a:rPr lang="en-US" altLang="zh-CN" sz="2000" kern="100" dirty="0">
                <a:latin typeface="等线" panose="02010600030101010101" pitchFamily="2" charset="-122"/>
                <a:cs typeface="Times New Roman" panose="02020603050405020304" pitchFamily="18" charset="0"/>
              </a:rPr>
              <a:t>DNS</a:t>
            </a:r>
            <a:r>
              <a:rPr lang="zh-CN" altLang="zh-CN" sz="2000" kern="100" dirty="0">
                <a:latin typeface="等线" panose="02010600030101010101" pitchFamily="2" charset="-122"/>
                <a:cs typeface="Times New Roman" panose="02020603050405020304" pitchFamily="18" charset="0"/>
              </a:rPr>
              <a:t>。</a:t>
            </a:r>
            <a:endParaRPr lang="zh-CN" altLang="zh-CN" sz="2000" kern="100" dirty="0">
              <a:latin typeface="等线" panose="02010600030101010101" pitchFamily="2" charset="-122"/>
              <a:ea typeface="等线" panose="02010600030101010101" pitchFamily="2" charset="-122"/>
              <a:cs typeface="Times New Roman" panose="02020603050405020304" pitchFamily="18" charset="0"/>
            </a:endParaRPr>
          </a:p>
          <a:p>
            <a:pPr indent="266700" algn="just">
              <a:spcAft>
                <a:spcPts val="0"/>
              </a:spcAft>
            </a:pPr>
            <a:r>
              <a:rPr lang="en-US" altLang="zh-CN" sz="2000" kern="100" dirty="0">
                <a:latin typeface="宋体" panose="02010600030101010101" pitchFamily="2" charset="-122"/>
                <a:ea typeface="等线" panose="02010600030101010101" pitchFamily="2" charset="-122"/>
                <a:cs typeface="Times New Roman" panose="02020603050405020304" pitchFamily="18" charset="0"/>
              </a:rPr>
              <a:t>4</a:t>
            </a:r>
            <a:r>
              <a:rPr lang="zh-CN" altLang="zh-CN" sz="2000" kern="100" dirty="0">
                <a:latin typeface="等线" panose="02010600030101010101" pitchFamily="2" charset="-122"/>
                <a:cs typeface="Times New Roman" panose="02020603050405020304" pitchFamily="18" charset="0"/>
              </a:rPr>
              <a:t>、</a:t>
            </a:r>
            <a:r>
              <a:rPr lang="en-US" altLang="zh-CN" sz="2000" kern="100" dirty="0">
                <a:latin typeface="等线" panose="02010600030101010101" pitchFamily="2" charset="-122"/>
                <a:cs typeface="Times New Roman" panose="02020603050405020304" pitchFamily="18" charset="0"/>
              </a:rPr>
              <a:t>LDNS</a:t>
            </a:r>
            <a:r>
              <a:rPr lang="zh-CN" altLang="zh-CN" sz="2000" kern="100" dirty="0">
                <a:latin typeface="等线" panose="02010600030101010101" pitchFamily="2" charset="-122"/>
                <a:cs typeface="Times New Roman" panose="02020603050405020304" pitchFamily="18" charset="0"/>
              </a:rPr>
              <a:t>继续查询</a:t>
            </a:r>
            <a:r>
              <a:rPr lang="en-US" altLang="zh-CN" sz="2000" kern="100" dirty="0">
                <a:latin typeface="等线" panose="02010600030101010101" pitchFamily="2" charset="-122"/>
                <a:cs typeface="Times New Roman" panose="02020603050405020304" pitchFamily="18" charset="0"/>
              </a:rPr>
              <a:t>baidu.com</a:t>
            </a:r>
            <a:r>
              <a:rPr lang="zh-CN" altLang="zh-CN" sz="2000" kern="100" dirty="0">
                <a:latin typeface="等线" panose="02010600030101010101" pitchFamily="2" charset="-122"/>
                <a:cs typeface="Times New Roman" panose="02020603050405020304" pitchFamily="18" charset="0"/>
              </a:rPr>
              <a:t>的权威</a:t>
            </a:r>
            <a:r>
              <a:rPr lang="en-US" altLang="zh-CN" sz="2000" kern="100" dirty="0">
                <a:latin typeface="等线" panose="02010600030101010101" pitchFamily="2" charset="-122"/>
                <a:cs typeface="Times New Roman" panose="02020603050405020304" pitchFamily="18" charset="0"/>
              </a:rPr>
              <a:t>DNS</a:t>
            </a:r>
            <a:r>
              <a:rPr lang="zh-CN" altLang="zh-CN" sz="2000" kern="100" dirty="0">
                <a:latin typeface="等线" panose="02010600030101010101" pitchFamily="2" charset="-122"/>
                <a:cs typeface="Times New Roman" panose="02020603050405020304" pitchFamily="18" charset="0"/>
              </a:rPr>
              <a:t>，直接给出</a:t>
            </a:r>
            <a:r>
              <a:rPr lang="en-US" altLang="zh-CN" sz="2000" kern="100" dirty="0">
                <a:latin typeface="等线" panose="02010600030101010101" pitchFamily="2" charset="-122"/>
                <a:cs typeface="Times New Roman" panose="02020603050405020304" pitchFamily="18" charset="0"/>
              </a:rPr>
              <a:t>A</a:t>
            </a:r>
            <a:r>
              <a:rPr lang="zh-CN" altLang="zh-CN" sz="2000" kern="100" dirty="0">
                <a:latin typeface="等线" panose="02010600030101010101" pitchFamily="2" charset="-122"/>
                <a:cs typeface="Times New Roman" panose="02020603050405020304" pitchFamily="18" charset="0"/>
              </a:rPr>
              <a:t>记录，也可能给出</a:t>
            </a:r>
            <a:r>
              <a:rPr lang="en-US" altLang="zh-CN" sz="2000" kern="100" dirty="0">
                <a:latin typeface="等线" panose="02010600030101010101" pitchFamily="2" charset="-122"/>
                <a:cs typeface="Times New Roman" panose="02020603050405020304" pitchFamily="18" charset="0"/>
              </a:rPr>
              <a:t>CNAME</a:t>
            </a:r>
            <a:r>
              <a:rPr lang="zh-CN" altLang="zh-CN" sz="2000" kern="100" dirty="0">
                <a:latin typeface="等线" panose="02010600030101010101" pitchFamily="2" charset="-122"/>
                <a:cs typeface="Times New Roman" panose="02020603050405020304" pitchFamily="18" charset="0"/>
              </a:rPr>
              <a:t>记录，如果是前者，就直接得到</a:t>
            </a:r>
            <a:r>
              <a:rPr lang="en-US" altLang="zh-CN" sz="2000" kern="100" dirty="0">
                <a:latin typeface="等线" panose="02010600030101010101" pitchFamily="2" charset="-122"/>
                <a:cs typeface="Times New Roman" panose="02020603050405020304" pitchFamily="18" charset="0"/>
              </a:rPr>
              <a:t>IP</a:t>
            </a:r>
            <a:r>
              <a:rPr lang="zh-CN" altLang="zh-CN" sz="2000" kern="100" dirty="0">
                <a:latin typeface="等线" panose="02010600030101010101" pitchFamily="2" charset="-122"/>
                <a:cs typeface="Times New Roman" panose="02020603050405020304" pitchFamily="18" charset="0"/>
              </a:rPr>
              <a:t>，如果是后者，就需要对别名再做查询。</a:t>
            </a:r>
            <a:endParaRPr lang="zh-CN" altLang="zh-CN" sz="2000" kern="100" dirty="0">
              <a:latin typeface="等线" panose="02010600030101010101" pitchFamily="2" charset="-122"/>
              <a:ea typeface="等线" panose="02010600030101010101" pitchFamily="2" charset="-122"/>
              <a:cs typeface="Times New Roman" panose="02020603050405020304" pitchFamily="18" charset="0"/>
            </a:endParaRPr>
          </a:p>
          <a:p>
            <a:pPr indent="266700" algn="just">
              <a:spcAft>
                <a:spcPts val="0"/>
              </a:spcAft>
            </a:pPr>
            <a:r>
              <a:rPr lang="en-US" altLang="zh-CN" sz="2000" kern="100" dirty="0">
                <a:latin typeface="宋体" panose="02010600030101010101" pitchFamily="2" charset="-122"/>
                <a:ea typeface="等线" panose="02010600030101010101" pitchFamily="2" charset="-122"/>
                <a:cs typeface="Times New Roman" panose="02020603050405020304" pitchFamily="18" charset="0"/>
              </a:rPr>
              <a:t>5</a:t>
            </a:r>
            <a:r>
              <a:rPr lang="zh-CN" altLang="zh-CN" sz="2000" kern="100" dirty="0">
                <a:latin typeface="等线" panose="02010600030101010101" pitchFamily="2" charset="-122"/>
                <a:cs typeface="Times New Roman" panose="02020603050405020304" pitchFamily="18" charset="0"/>
              </a:rPr>
              <a:t>、最终，</a:t>
            </a:r>
            <a:r>
              <a:rPr lang="en-US" altLang="zh-CN" sz="2000" kern="100" dirty="0">
                <a:latin typeface="等线" panose="02010600030101010101" pitchFamily="2" charset="-122"/>
                <a:cs typeface="Times New Roman" panose="02020603050405020304" pitchFamily="18" charset="0"/>
              </a:rPr>
              <a:t>LDNS</a:t>
            </a:r>
            <a:r>
              <a:rPr lang="zh-CN" altLang="zh-CN" sz="2000" kern="100" dirty="0">
                <a:latin typeface="等线" panose="02010600030101010101" pitchFamily="2" charset="-122"/>
                <a:cs typeface="Times New Roman" panose="02020603050405020304" pitchFamily="18" charset="0"/>
              </a:rPr>
              <a:t>得到</a:t>
            </a:r>
            <a:r>
              <a:rPr lang="en-US" altLang="zh-CN" sz="2000" kern="100" dirty="0">
                <a:latin typeface="等线" panose="02010600030101010101" pitchFamily="2" charset="-122"/>
                <a:cs typeface="Times New Roman" panose="02020603050405020304" pitchFamily="18" charset="0"/>
              </a:rPr>
              <a:t>www.baidu.com</a:t>
            </a:r>
            <a:r>
              <a:rPr lang="zh-CN" altLang="zh-CN" sz="2000" kern="100" dirty="0">
                <a:latin typeface="等线" panose="02010600030101010101" pitchFamily="2" charset="-122"/>
                <a:cs typeface="Times New Roman" panose="02020603050405020304" pitchFamily="18" charset="0"/>
              </a:rPr>
              <a:t>的</a:t>
            </a:r>
            <a:r>
              <a:rPr lang="en-US" altLang="zh-CN" sz="2000" kern="100" dirty="0">
                <a:latin typeface="等线" panose="02010600030101010101" pitchFamily="2" charset="-122"/>
                <a:cs typeface="Times New Roman" panose="02020603050405020304" pitchFamily="18" charset="0"/>
              </a:rPr>
              <a:t>IP</a:t>
            </a:r>
            <a:r>
              <a:rPr lang="zh-CN" altLang="zh-CN" sz="2000" kern="100" dirty="0">
                <a:latin typeface="等线" panose="02010600030101010101" pitchFamily="2" charset="-122"/>
                <a:cs typeface="Times New Roman" panose="02020603050405020304" pitchFamily="18" charset="0"/>
              </a:rPr>
              <a:t>，并将其返回给终端。</a:t>
            </a:r>
            <a:endParaRPr lang="zh-CN" altLang="zh-CN" sz="20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Freeform 5"/>
          <p:cNvSpPr>
            <a:spLocks noEditPoints="1"/>
          </p:cNvSpPr>
          <p:nvPr/>
        </p:nvSpPr>
        <p:spPr bwMode="auto">
          <a:xfrm>
            <a:off x="265112" y="612785"/>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Tree>
    <p:extLst>
      <p:ext uri="{BB962C8B-B14F-4D97-AF65-F5344CB8AC3E}">
        <p14:creationId xmlns:p14="http://schemas.microsoft.com/office/powerpoint/2010/main" val="1626432285"/>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 fill="hold"/>
                                        <p:tgtEl>
                                          <p:spTgt spid="5"/>
                                        </p:tgtEl>
                                        <p:attrNameLst>
                                          <p:attrName>ppt_w</p:attrName>
                                        </p:attrNameLst>
                                      </p:cBhvr>
                                      <p:tavLst>
                                        <p:tav tm="0">
                                          <p:val>
                                            <p:fltVal val="0"/>
                                          </p:val>
                                        </p:tav>
                                        <p:tav tm="100000">
                                          <p:val>
                                            <p:strVal val="#ppt_w"/>
                                          </p:val>
                                        </p:tav>
                                      </p:tavLst>
                                    </p:anim>
                                    <p:anim calcmode="lin" valueType="num">
                                      <p:cBhvr>
                                        <p:cTn id="8" dur="300" fill="hold"/>
                                        <p:tgtEl>
                                          <p:spTgt spid="5"/>
                                        </p:tgtEl>
                                        <p:attrNameLst>
                                          <p:attrName>ppt_h</p:attrName>
                                        </p:attrNameLst>
                                      </p:cBhvr>
                                      <p:tavLst>
                                        <p:tav tm="0">
                                          <p:val>
                                            <p:fltVal val="0"/>
                                          </p:val>
                                        </p:tav>
                                        <p:tav tm="100000">
                                          <p:val>
                                            <p:strVal val="#ppt_h"/>
                                          </p:val>
                                        </p:tav>
                                      </p:tavLst>
                                    </p:anim>
                                    <p:animEffect transition="in" filter="fade">
                                      <p:cBhvr>
                                        <p:cTn id="9" dur="3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4504" y="489891"/>
            <a:ext cx="10515600" cy="858584"/>
          </a:xfrm>
        </p:spPr>
        <p:txBody>
          <a:bodyPr/>
          <a:lstStyle/>
          <a:p>
            <a:r>
              <a:rPr lang="en-US" altLang="zh-CN" b="1" dirty="0"/>
              <a:t>1.1.4</a:t>
            </a:r>
            <a:r>
              <a:rPr lang="zh-CN" altLang="zh-CN" b="1" dirty="0"/>
              <a:t>中国域名服务器的安全问题</a:t>
            </a:r>
            <a:endParaRPr lang="zh-CN" altLang="zh-CN" dirty="0"/>
          </a:p>
        </p:txBody>
      </p:sp>
      <p:sp>
        <p:nvSpPr>
          <p:cNvPr id="3" name="内容占位符 2"/>
          <p:cNvSpPr>
            <a:spLocks noGrp="1"/>
          </p:cNvSpPr>
          <p:nvPr>
            <p:ph idx="1"/>
          </p:nvPr>
        </p:nvSpPr>
        <p:spPr/>
        <p:txBody>
          <a:bodyPr/>
          <a:lstStyle/>
          <a:p>
            <a:r>
              <a:rPr lang="zh-CN" altLang="en-US" dirty="0"/>
              <a:t>美国如果把根域名服务器封了，中国会从网络上消失？</a:t>
            </a:r>
            <a:endParaRPr lang="en-US" altLang="zh-CN" dirty="0"/>
          </a:p>
          <a:p>
            <a:r>
              <a:rPr lang="zh-CN" altLang="zh-CN" dirty="0">
                <a:solidFill>
                  <a:srgbClr val="FF0000"/>
                </a:solidFill>
              </a:rPr>
              <a:t>历史上出现过类似的事件：</a:t>
            </a:r>
            <a:endParaRPr lang="en-US" altLang="zh-CN" dirty="0">
              <a:solidFill>
                <a:srgbClr val="FF0000"/>
              </a:solidFill>
            </a:endParaRPr>
          </a:p>
          <a:p>
            <a:r>
              <a:rPr lang="zh-CN" altLang="en-US" dirty="0"/>
              <a:t>     </a:t>
            </a:r>
            <a:r>
              <a:rPr lang="zh-CN" altLang="zh-CN" dirty="0"/>
              <a:t>伊拉克战争期间，在美国政府授意下，伊拉克顶级域名“</a:t>
            </a:r>
            <a:r>
              <a:rPr lang="en-US" altLang="zh-CN" dirty="0"/>
              <a:t>.</a:t>
            </a:r>
            <a:r>
              <a:rPr lang="en-US" altLang="zh-CN" dirty="0" err="1"/>
              <a:t>iq</a:t>
            </a:r>
            <a:r>
              <a:rPr lang="en-US" altLang="zh-CN" dirty="0"/>
              <a:t>”</a:t>
            </a:r>
            <a:r>
              <a:rPr lang="zh-CN" altLang="zh-CN" dirty="0"/>
              <a:t>的申请和解析工作被终止，所有网址以</a:t>
            </a:r>
            <a:r>
              <a:rPr lang="en-US" altLang="zh-CN" dirty="0"/>
              <a:t>“.</a:t>
            </a:r>
            <a:r>
              <a:rPr lang="en-US" altLang="zh-CN" dirty="0" err="1"/>
              <a:t>iq</a:t>
            </a:r>
            <a:r>
              <a:rPr lang="en-US" altLang="zh-CN" dirty="0"/>
              <a:t>”</a:t>
            </a:r>
            <a:r>
              <a:rPr lang="zh-CN" altLang="zh-CN" dirty="0"/>
              <a:t>为后缀的网站从互联网蒸发。</a:t>
            </a:r>
            <a:endParaRPr lang="en-US" altLang="zh-CN" dirty="0"/>
          </a:p>
          <a:p>
            <a:r>
              <a:rPr lang="zh-CN" altLang="en-US" dirty="0"/>
              <a:t>      </a:t>
            </a:r>
            <a:r>
              <a:rPr lang="en-US" altLang="zh-CN" dirty="0"/>
              <a:t>2004</a:t>
            </a:r>
            <a:r>
              <a:rPr lang="zh-CN" altLang="zh-CN" dirty="0"/>
              <a:t>年，由于与利比亚在顶级域名管理权问题上发生争执，美国终止了利比亚的顶级域名</a:t>
            </a:r>
            <a:r>
              <a:rPr lang="en-US" altLang="zh-CN" dirty="0"/>
              <a:t>.LY</a:t>
            </a:r>
            <a:r>
              <a:rPr lang="zh-CN" altLang="zh-CN" dirty="0"/>
              <a:t>的解析服务，导致利比亚从网络中消失</a:t>
            </a:r>
            <a:r>
              <a:rPr lang="en-US" altLang="zh-CN" dirty="0"/>
              <a:t>3</a:t>
            </a:r>
            <a:r>
              <a:rPr lang="zh-CN" altLang="zh-CN" dirty="0"/>
              <a:t>天。</a:t>
            </a:r>
            <a:r>
              <a:rPr lang="zh-CN" altLang="en-US" dirty="0"/>
              <a:t> </a:t>
            </a:r>
          </a:p>
        </p:txBody>
      </p:sp>
      <p:sp>
        <p:nvSpPr>
          <p:cNvPr id="4" name="Freeform 5"/>
          <p:cNvSpPr>
            <a:spLocks noEditPoints="1"/>
          </p:cNvSpPr>
          <p:nvPr/>
        </p:nvSpPr>
        <p:spPr bwMode="auto">
          <a:xfrm>
            <a:off x="265112" y="633433"/>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Tree>
    <p:extLst>
      <p:ext uri="{BB962C8B-B14F-4D97-AF65-F5344CB8AC3E}">
        <p14:creationId xmlns:p14="http://schemas.microsoft.com/office/powerpoint/2010/main" val="3733855578"/>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00" fill="hold"/>
                                        <p:tgtEl>
                                          <p:spTgt spid="4"/>
                                        </p:tgtEl>
                                        <p:attrNameLst>
                                          <p:attrName>ppt_w</p:attrName>
                                        </p:attrNameLst>
                                      </p:cBhvr>
                                      <p:tavLst>
                                        <p:tav tm="0">
                                          <p:val>
                                            <p:fltVal val="0"/>
                                          </p:val>
                                        </p:tav>
                                        <p:tav tm="100000">
                                          <p:val>
                                            <p:strVal val="#ppt_w"/>
                                          </p:val>
                                        </p:tav>
                                      </p:tavLst>
                                    </p:anim>
                                    <p:anim calcmode="lin" valueType="num">
                                      <p:cBhvr>
                                        <p:cTn id="8" dur="300" fill="hold"/>
                                        <p:tgtEl>
                                          <p:spTgt spid="4"/>
                                        </p:tgtEl>
                                        <p:attrNameLst>
                                          <p:attrName>ppt_h</p:attrName>
                                        </p:attrNameLst>
                                      </p:cBhvr>
                                      <p:tavLst>
                                        <p:tav tm="0">
                                          <p:val>
                                            <p:fltVal val="0"/>
                                          </p:val>
                                        </p:tav>
                                        <p:tav tm="100000">
                                          <p:val>
                                            <p:strVal val="#ppt_h"/>
                                          </p:val>
                                        </p:tav>
                                      </p:tavLst>
                                    </p:anim>
                                    <p:animEffect transition="in" filter="fade">
                                      <p:cBhvr>
                                        <p:cTn id="9"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5672" y="0"/>
            <a:ext cx="10515600" cy="1325563"/>
          </a:xfrm>
        </p:spPr>
        <p:txBody>
          <a:bodyPr/>
          <a:lstStyle/>
          <a:p>
            <a:r>
              <a:rPr lang="en-US" altLang="zh-CN" sz="3200" b="1" dirty="0"/>
              <a:t>1.1.4</a:t>
            </a:r>
            <a:r>
              <a:rPr lang="zh-CN" altLang="zh-CN" sz="3200" b="1" dirty="0"/>
              <a:t>中国域名服务器的安全问题</a:t>
            </a:r>
            <a:endParaRPr lang="zh-CN" altLang="en-US" sz="3200" dirty="0"/>
          </a:p>
        </p:txBody>
      </p:sp>
      <p:sp>
        <p:nvSpPr>
          <p:cNvPr id="3" name="内容占位符 2"/>
          <p:cNvSpPr>
            <a:spLocks noGrp="1"/>
          </p:cNvSpPr>
          <p:nvPr>
            <p:ph idx="1"/>
          </p:nvPr>
        </p:nvSpPr>
        <p:spPr>
          <a:xfrm>
            <a:off x="975360" y="1514729"/>
            <a:ext cx="10515600" cy="4351338"/>
          </a:xfrm>
        </p:spPr>
        <p:txBody>
          <a:bodyPr/>
          <a:lstStyle/>
          <a:p>
            <a:r>
              <a:rPr lang="zh-CN" altLang="en-US" dirty="0"/>
              <a:t>了解</a:t>
            </a:r>
            <a:r>
              <a:rPr lang="en-US" altLang="zh-CN" dirty="0"/>
              <a:t>DNS</a:t>
            </a:r>
            <a:r>
              <a:rPr lang="zh-CN" altLang="en-US" dirty="0"/>
              <a:t>的工作原理</a:t>
            </a:r>
            <a:endParaRPr lang="en-US" altLang="zh-CN" dirty="0"/>
          </a:p>
          <a:p>
            <a:r>
              <a:rPr lang="zh-CN" altLang="en-US" dirty="0"/>
              <a:t>对于</a:t>
            </a:r>
            <a:r>
              <a:rPr lang="en-US" altLang="zh-CN" dirty="0"/>
              <a:t>IPv4</a:t>
            </a:r>
            <a:r>
              <a:rPr lang="zh-CN" altLang="en-US" dirty="0"/>
              <a:t>而言，根</a:t>
            </a:r>
            <a:r>
              <a:rPr lang="en-US" altLang="zh-CN" dirty="0"/>
              <a:t>DNS</a:t>
            </a:r>
            <a:r>
              <a:rPr lang="zh-CN" altLang="en-US" dirty="0"/>
              <a:t>只能有</a:t>
            </a:r>
            <a:r>
              <a:rPr lang="en-US" altLang="zh-CN" dirty="0"/>
              <a:t>13</a:t>
            </a:r>
            <a:r>
              <a:rPr lang="zh-CN" altLang="en-US" dirty="0"/>
              <a:t>个</a:t>
            </a:r>
            <a:r>
              <a:rPr lang="en-US" altLang="zh-CN" dirty="0"/>
              <a:t>IP</a:t>
            </a:r>
            <a:r>
              <a:rPr lang="zh-CN" altLang="en-US" dirty="0"/>
              <a:t>。</a:t>
            </a:r>
            <a:endParaRPr lang="en-US" altLang="zh-CN" dirty="0"/>
          </a:p>
          <a:p>
            <a:r>
              <a:rPr lang="zh-CN" altLang="en-US" dirty="0"/>
              <a:t>这</a:t>
            </a:r>
            <a:r>
              <a:rPr lang="en-US" altLang="zh-CN" dirty="0"/>
              <a:t>13</a:t>
            </a:r>
            <a:r>
              <a:rPr lang="zh-CN" altLang="en-US" dirty="0"/>
              <a:t>个根域名服务器，并不是只有</a:t>
            </a:r>
            <a:r>
              <a:rPr lang="en-US" altLang="zh-CN" dirty="0"/>
              <a:t>13</a:t>
            </a:r>
            <a:r>
              <a:rPr lang="zh-CN" altLang="en-US" dirty="0"/>
              <a:t>台物理的服务器。</a:t>
            </a:r>
            <a:endParaRPr lang="en-US" altLang="zh-CN" dirty="0"/>
          </a:p>
          <a:p>
            <a:r>
              <a:rPr lang="zh-CN" altLang="en-US" dirty="0"/>
              <a:t>截至</a:t>
            </a:r>
            <a:r>
              <a:rPr lang="en-US" altLang="zh-CN" dirty="0"/>
              <a:t>2020</a:t>
            </a:r>
            <a:r>
              <a:rPr lang="zh-CN" altLang="en-US" dirty="0"/>
              <a:t>年</a:t>
            </a:r>
            <a:r>
              <a:rPr lang="en-US" altLang="zh-CN" dirty="0"/>
              <a:t>8</a:t>
            </a:r>
            <a:r>
              <a:rPr lang="zh-CN" altLang="en-US" dirty="0"/>
              <a:t>月</a:t>
            </a:r>
            <a:r>
              <a:rPr lang="en-US" altLang="zh-CN" dirty="0"/>
              <a:t>12</a:t>
            </a:r>
            <a:r>
              <a:rPr lang="zh-CN" altLang="en-US" dirty="0"/>
              <a:t>日，全球一共有</a:t>
            </a:r>
            <a:r>
              <a:rPr lang="en-US" altLang="zh-CN" dirty="0"/>
              <a:t>1097</a:t>
            </a:r>
            <a:r>
              <a:rPr lang="zh-CN" altLang="en-US" dirty="0"/>
              <a:t>个根服务器。</a:t>
            </a:r>
          </a:p>
        </p:txBody>
      </p:sp>
      <p:pic>
        <p:nvPicPr>
          <p:cNvPr id="4" name="图片 3"/>
          <p:cNvPicPr>
            <a:picLocks noChangeAspect="1"/>
          </p:cNvPicPr>
          <p:nvPr/>
        </p:nvPicPr>
        <p:blipFill>
          <a:blip r:embed="rId2"/>
          <a:stretch>
            <a:fillRect/>
          </a:stretch>
        </p:blipFill>
        <p:spPr>
          <a:xfrm>
            <a:off x="2993136" y="3763550"/>
            <a:ext cx="5053584" cy="2842641"/>
          </a:xfrm>
          <a:prstGeom prst="rect">
            <a:avLst/>
          </a:prstGeom>
        </p:spPr>
      </p:pic>
      <p:sp>
        <p:nvSpPr>
          <p:cNvPr id="5" name="Freeform 5"/>
          <p:cNvSpPr>
            <a:spLocks noEditPoints="1"/>
          </p:cNvSpPr>
          <p:nvPr/>
        </p:nvSpPr>
        <p:spPr bwMode="auto">
          <a:xfrm>
            <a:off x="265112" y="313393"/>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Tree>
    <p:extLst>
      <p:ext uri="{BB962C8B-B14F-4D97-AF65-F5344CB8AC3E}">
        <p14:creationId xmlns:p14="http://schemas.microsoft.com/office/powerpoint/2010/main" val="13846819"/>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 fill="hold"/>
                                        <p:tgtEl>
                                          <p:spTgt spid="5"/>
                                        </p:tgtEl>
                                        <p:attrNameLst>
                                          <p:attrName>ppt_w</p:attrName>
                                        </p:attrNameLst>
                                      </p:cBhvr>
                                      <p:tavLst>
                                        <p:tav tm="0">
                                          <p:val>
                                            <p:fltVal val="0"/>
                                          </p:val>
                                        </p:tav>
                                        <p:tav tm="100000">
                                          <p:val>
                                            <p:strVal val="#ppt_w"/>
                                          </p:val>
                                        </p:tav>
                                      </p:tavLst>
                                    </p:anim>
                                    <p:anim calcmode="lin" valueType="num">
                                      <p:cBhvr>
                                        <p:cTn id="8" dur="300" fill="hold"/>
                                        <p:tgtEl>
                                          <p:spTgt spid="5"/>
                                        </p:tgtEl>
                                        <p:attrNameLst>
                                          <p:attrName>ppt_h</p:attrName>
                                        </p:attrNameLst>
                                      </p:cBhvr>
                                      <p:tavLst>
                                        <p:tav tm="0">
                                          <p:val>
                                            <p:fltVal val="0"/>
                                          </p:val>
                                        </p:tav>
                                        <p:tav tm="100000">
                                          <p:val>
                                            <p:strVal val="#ppt_h"/>
                                          </p:val>
                                        </p:tav>
                                      </p:tavLst>
                                    </p:anim>
                                    <p:animEffect transition="in" filter="fade">
                                      <p:cBhvr>
                                        <p:cTn id="9" dur="3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07E0A3-D415-4D35-A48C-D3482D55AA51}"/>
              </a:ext>
            </a:extLst>
          </p:cNvPr>
          <p:cNvSpPr>
            <a:spLocks noGrp="1"/>
          </p:cNvSpPr>
          <p:nvPr>
            <p:ph type="title"/>
          </p:nvPr>
        </p:nvSpPr>
        <p:spPr>
          <a:xfrm>
            <a:off x="838200" y="900925"/>
            <a:ext cx="10515600" cy="789763"/>
          </a:xfrm>
        </p:spPr>
        <p:txBody>
          <a:bodyPr/>
          <a:lstStyle/>
          <a:p>
            <a:r>
              <a:rPr lang="zh-CN" altLang="en-US" dirty="0"/>
              <a:t>头歌实验平台</a:t>
            </a:r>
          </a:p>
        </p:txBody>
      </p:sp>
      <p:sp>
        <p:nvSpPr>
          <p:cNvPr id="6" name="矩形 5">
            <a:extLst>
              <a:ext uri="{FF2B5EF4-FFF2-40B4-BE49-F238E27FC236}">
                <a16:creationId xmlns:a16="http://schemas.microsoft.com/office/drawing/2014/main" id="{6776163E-6A1C-490A-AA94-77D2D2F94979}"/>
              </a:ext>
            </a:extLst>
          </p:cNvPr>
          <p:cNvSpPr/>
          <p:nvPr/>
        </p:nvSpPr>
        <p:spPr>
          <a:xfrm>
            <a:off x="1070346" y="2488963"/>
            <a:ext cx="2278188" cy="369332"/>
          </a:xfrm>
          <a:prstGeom prst="rect">
            <a:avLst/>
          </a:prstGeom>
        </p:spPr>
        <p:txBody>
          <a:bodyPr wrap="none">
            <a:spAutoFit/>
          </a:bodyPr>
          <a:lstStyle/>
          <a:p>
            <a:r>
              <a:rPr lang="zh-CN" altLang="en-US" b="1" dirty="0">
                <a:solidFill>
                  <a:srgbClr val="FFFFFF"/>
                </a:solidFill>
                <a:highlight>
                  <a:srgbClr val="DF0914"/>
                </a:highlight>
                <a:latin typeface="-apple-system"/>
              </a:rPr>
              <a:t>邀请码</a:t>
            </a:r>
            <a:r>
              <a:rPr lang="zh-CN" altLang="en-US" b="1" dirty="0">
                <a:solidFill>
                  <a:srgbClr val="FFFFFF"/>
                </a:solidFill>
                <a:latin typeface="-apple-system"/>
              </a:rPr>
              <a:t>请码：</a:t>
            </a:r>
            <a:r>
              <a:rPr lang="en-US" altLang="zh-CN" b="1" dirty="0">
                <a:solidFill>
                  <a:srgbClr val="FED218"/>
                </a:solidFill>
                <a:highlight>
                  <a:srgbClr val="DF0914"/>
                </a:highlight>
                <a:latin typeface="-apple-system"/>
              </a:rPr>
              <a:t>58HM6</a:t>
            </a:r>
            <a:endParaRPr lang="zh-CN" altLang="en-US" dirty="0">
              <a:highlight>
                <a:srgbClr val="DF0914"/>
              </a:highlight>
            </a:endParaRPr>
          </a:p>
        </p:txBody>
      </p:sp>
      <p:pic>
        <p:nvPicPr>
          <p:cNvPr id="4" name="图片 3">
            <a:extLst>
              <a:ext uri="{FF2B5EF4-FFF2-40B4-BE49-F238E27FC236}">
                <a16:creationId xmlns:a16="http://schemas.microsoft.com/office/drawing/2014/main" id="{715B3B89-3D3F-47F6-9E9C-900446946DA2}"/>
              </a:ext>
            </a:extLst>
          </p:cNvPr>
          <p:cNvPicPr>
            <a:picLocks noChangeAspect="1"/>
          </p:cNvPicPr>
          <p:nvPr/>
        </p:nvPicPr>
        <p:blipFill>
          <a:blip r:embed="rId2"/>
          <a:stretch>
            <a:fillRect/>
          </a:stretch>
        </p:blipFill>
        <p:spPr>
          <a:xfrm>
            <a:off x="3854153" y="2226488"/>
            <a:ext cx="5622665" cy="3071051"/>
          </a:xfrm>
          <a:prstGeom prst="rect">
            <a:avLst/>
          </a:prstGeom>
        </p:spPr>
      </p:pic>
      <p:sp>
        <p:nvSpPr>
          <p:cNvPr id="5" name="矩形 4">
            <a:extLst>
              <a:ext uri="{FF2B5EF4-FFF2-40B4-BE49-F238E27FC236}">
                <a16:creationId xmlns:a16="http://schemas.microsoft.com/office/drawing/2014/main" id="{B9E0760E-A517-41BD-A0EC-50EE456C2487}"/>
              </a:ext>
            </a:extLst>
          </p:cNvPr>
          <p:cNvSpPr/>
          <p:nvPr/>
        </p:nvSpPr>
        <p:spPr>
          <a:xfrm>
            <a:off x="5273616" y="900925"/>
            <a:ext cx="3877985" cy="461665"/>
          </a:xfrm>
          <a:prstGeom prst="rect">
            <a:avLst/>
          </a:prstGeom>
        </p:spPr>
        <p:txBody>
          <a:bodyPr wrap="none">
            <a:spAutoFit/>
          </a:bodyPr>
          <a:lstStyle/>
          <a:p>
            <a:r>
              <a:rPr lang="zh-CN" altLang="en-US" sz="2400" dirty="0"/>
              <a:t>闯关式答题，自动评测反馈</a:t>
            </a:r>
          </a:p>
        </p:txBody>
      </p:sp>
      <p:pic>
        <p:nvPicPr>
          <p:cNvPr id="8" name="图片 7">
            <a:extLst>
              <a:ext uri="{FF2B5EF4-FFF2-40B4-BE49-F238E27FC236}">
                <a16:creationId xmlns:a16="http://schemas.microsoft.com/office/drawing/2014/main" id="{3542BBFC-3A1E-405F-935C-E4EC349518D0}"/>
              </a:ext>
            </a:extLst>
          </p:cNvPr>
          <p:cNvPicPr>
            <a:picLocks noChangeAspect="1"/>
          </p:cNvPicPr>
          <p:nvPr/>
        </p:nvPicPr>
        <p:blipFill>
          <a:blip r:embed="rId3"/>
          <a:stretch>
            <a:fillRect/>
          </a:stretch>
        </p:blipFill>
        <p:spPr>
          <a:xfrm>
            <a:off x="838201" y="1690688"/>
            <a:ext cx="4187928" cy="4499052"/>
          </a:xfrm>
          <a:prstGeom prst="rect">
            <a:avLst/>
          </a:prstGeom>
        </p:spPr>
      </p:pic>
      <p:sp>
        <p:nvSpPr>
          <p:cNvPr id="9" name="Freeform 5"/>
          <p:cNvSpPr>
            <a:spLocks noEditPoints="1"/>
          </p:cNvSpPr>
          <p:nvPr/>
        </p:nvSpPr>
        <p:spPr bwMode="auto">
          <a:xfrm>
            <a:off x="838200" y="277432"/>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10" name="TextBox 1"/>
          <p:cNvSpPr txBox="1">
            <a:spLocks noChangeArrowheads="1"/>
          </p:cNvSpPr>
          <p:nvPr/>
        </p:nvSpPr>
        <p:spPr bwMode="auto">
          <a:xfrm>
            <a:off x="1582357" y="277432"/>
            <a:ext cx="1813342"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b="1" dirty="0"/>
              <a:t>课程导学</a:t>
            </a:r>
            <a:endParaRPr lang="zh-CN" altLang="zh-CN" b="1" dirty="0"/>
          </a:p>
        </p:txBody>
      </p:sp>
      <p:sp>
        <p:nvSpPr>
          <p:cNvPr id="12" name="内容占位符 11">
            <a:extLst>
              <a:ext uri="{FF2B5EF4-FFF2-40B4-BE49-F238E27FC236}">
                <a16:creationId xmlns:a16="http://schemas.microsoft.com/office/drawing/2014/main" id="{935F66EB-ACD1-4A3A-A90C-4B51820396D8}"/>
              </a:ext>
            </a:extLst>
          </p:cNvPr>
          <p:cNvSpPr>
            <a:spLocks noGrp="1"/>
          </p:cNvSpPr>
          <p:nvPr>
            <p:ph idx="1"/>
          </p:nvPr>
        </p:nvSpPr>
        <p:spPr/>
        <p:txBody>
          <a:bodyPr/>
          <a:lstStyle/>
          <a:p>
            <a:endParaRPr lang="zh-CN" altLang="en-US" dirty="0"/>
          </a:p>
        </p:txBody>
      </p:sp>
      <p:sp>
        <p:nvSpPr>
          <p:cNvPr id="13" name="矩形 12">
            <a:extLst>
              <a:ext uri="{FF2B5EF4-FFF2-40B4-BE49-F238E27FC236}">
                <a16:creationId xmlns:a16="http://schemas.microsoft.com/office/drawing/2014/main" id="{F648E957-AB52-4F4C-B030-DB9D3562DAA1}"/>
              </a:ext>
            </a:extLst>
          </p:cNvPr>
          <p:cNvSpPr/>
          <p:nvPr/>
        </p:nvSpPr>
        <p:spPr>
          <a:xfrm>
            <a:off x="1054141" y="6181560"/>
            <a:ext cx="6096000" cy="646331"/>
          </a:xfrm>
          <a:prstGeom prst="rect">
            <a:avLst/>
          </a:prstGeom>
        </p:spPr>
        <p:txBody>
          <a:bodyPr>
            <a:spAutoFit/>
          </a:bodyPr>
          <a:lstStyle/>
          <a:p>
            <a:pPr algn="just">
              <a:spcAft>
                <a:spcPts val="0"/>
              </a:spcAft>
            </a:pPr>
            <a:r>
              <a:rPr lang="zh-CN" altLang="zh-CN" kern="100" dirty="0">
                <a:latin typeface="等线" panose="02010600030101010101" pitchFamily="2" charset="-122"/>
                <a:ea typeface="等线" panose="02010600030101010101" pitchFamily="2" charset="-122"/>
                <a:cs typeface="Times New Roman" panose="02020603050405020304" pitchFamily="18" charset="0"/>
              </a:rPr>
              <a:t>链接：</a:t>
            </a:r>
            <a:r>
              <a:rPr lang="en-US" altLang="zh-CN" kern="100" dirty="0">
                <a:latin typeface="等线" panose="02010600030101010101" pitchFamily="2" charset="-122"/>
                <a:ea typeface="等线" panose="02010600030101010101" pitchFamily="2" charset="-122"/>
                <a:cs typeface="Times New Roman" panose="02020603050405020304" pitchFamily="18" charset="0"/>
              </a:rPr>
              <a:t>https://www.educoder.net/classrooms</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zh-CN" altLang="zh-CN" kern="100" dirty="0">
                <a:latin typeface="等线" panose="02010600030101010101" pitchFamily="2" charset="-122"/>
                <a:ea typeface="等线" panose="02010600030101010101" pitchFamily="2" charset="-122"/>
                <a:cs typeface="Times New Roman" panose="02020603050405020304" pitchFamily="18" charset="0"/>
              </a:rPr>
              <a:t>邀请码：</a:t>
            </a:r>
            <a:r>
              <a:rPr lang="en-US" altLang="zh-CN" kern="100" dirty="0">
                <a:highlight>
                  <a:srgbClr val="FFFF00"/>
                </a:highlight>
                <a:latin typeface="等线" panose="02010600030101010101" pitchFamily="2" charset="-122"/>
                <a:ea typeface="等线" panose="02010600030101010101" pitchFamily="2" charset="-122"/>
                <a:cs typeface="Times New Roman" panose="02020603050405020304" pitchFamily="18" charset="0"/>
              </a:rPr>
              <a:t>PKCV9O</a:t>
            </a:r>
            <a:endParaRPr lang="zh-CN" altLang="zh-CN" sz="1800" kern="100" dirty="0">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43050938"/>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53" presetClass="entr" presetSubtype="16"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300" fill="hold"/>
                                        <p:tgtEl>
                                          <p:spTgt spid="9"/>
                                        </p:tgtEl>
                                        <p:attrNameLst>
                                          <p:attrName>ppt_w</p:attrName>
                                        </p:attrNameLst>
                                      </p:cBhvr>
                                      <p:tavLst>
                                        <p:tav tm="0">
                                          <p:val>
                                            <p:fltVal val="0"/>
                                          </p:val>
                                        </p:tav>
                                        <p:tav tm="100000">
                                          <p:val>
                                            <p:strVal val="#ppt_w"/>
                                          </p:val>
                                        </p:tav>
                                      </p:tavLst>
                                    </p:anim>
                                    <p:anim calcmode="lin" valueType="num">
                                      <p:cBhvr>
                                        <p:cTn id="25" dur="300" fill="hold"/>
                                        <p:tgtEl>
                                          <p:spTgt spid="9"/>
                                        </p:tgtEl>
                                        <p:attrNameLst>
                                          <p:attrName>ppt_h</p:attrName>
                                        </p:attrNameLst>
                                      </p:cBhvr>
                                      <p:tavLst>
                                        <p:tav tm="0">
                                          <p:val>
                                            <p:fltVal val="0"/>
                                          </p:val>
                                        </p:tav>
                                        <p:tav tm="100000">
                                          <p:val>
                                            <p:strVal val="#ppt_h"/>
                                          </p:val>
                                        </p:tav>
                                      </p:tavLst>
                                    </p:anim>
                                    <p:animEffect transition="in" filter="fade">
                                      <p:cBhvr>
                                        <p:cTn id="26" dur="300"/>
                                        <p:tgtEl>
                                          <p:spTgt spid="9"/>
                                        </p:tgtEl>
                                      </p:cBhvr>
                                    </p:animEffect>
                                  </p:childTnLst>
                                </p:cTn>
                              </p:par>
                            </p:childTnLst>
                          </p:cTn>
                        </p:par>
                        <p:par>
                          <p:cTn id="27" fill="hold">
                            <p:stCondLst>
                              <p:cond delay="8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0"/>
                                        </p:tgtEl>
                                        <p:attrNameLst>
                                          <p:attrName>style.visibility</p:attrName>
                                        </p:attrNameLst>
                                      </p:cBhvr>
                                      <p:to>
                                        <p:strVal val="visible"/>
                                      </p:to>
                                    </p:set>
                                    <p:anim calcmode="lin" valueType="num">
                                      <p:cBhvr>
                                        <p:cTn id="30" dur="4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1" dur="400" fill="hold"/>
                                        <p:tgtEl>
                                          <p:spTgt spid="10"/>
                                        </p:tgtEl>
                                        <p:attrNameLst>
                                          <p:attrName>ppt_y</p:attrName>
                                        </p:attrNameLst>
                                      </p:cBhvr>
                                      <p:tavLst>
                                        <p:tav tm="0">
                                          <p:val>
                                            <p:strVal val="#ppt_y"/>
                                          </p:val>
                                        </p:tav>
                                        <p:tav tm="100000">
                                          <p:val>
                                            <p:strVal val="#ppt_y"/>
                                          </p:val>
                                        </p:tav>
                                      </p:tavLst>
                                    </p:anim>
                                    <p:anim calcmode="lin" valueType="num">
                                      <p:cBhvr>
                                        <p:cTn id="32" dur="4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3" dur="4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4" dur="4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47928" y="-63639"/>
            <a:ext cx="10515600" cy="1325563"/>
          </a:xfrm>
        </p:spPr>
        <p:txBody>
          <a:bodyPr/>
          <a:lstStyle/>
          <a:p>
            <a:r>
              <a:rPr lang="en-US" altLang="zh-CN" sz="3200" b="1" dirty="0"/>
              <a:t>1.1.4</a:t>
            </a:r>
            <a:r>
              <a:rPr lang="zh-CN" altLang="zh-CN" sz="3200" b="1" dirty="0"/>
              <a:t>中国域名服务器的安全问题</a:t>
            </a:r>
            <a:endParaRPr lang="zh-CN" altLang="en-US" sz="3200" dirty="0"/>
          </a:p>
        </p:txBody>
      </p:sp>
      <p:sp>
        <p:nvSpPr>
          <p:cNvPr id="3" name="内容占位符 2"/>
          <p:cNvSpPr>
            <a:spLocks noGrp="1"/>
          </p:cNvSpPr>
          <p:nvPr>
            <p:ph idx="1"/>
          </p:nvPr>
        </p:nvSpPr>
        <p:spPr>
          <a:xfrm>
            <a:off x="499872" y="1533016"/>
            <a:ext cx="10515600" cy="5105528"/>
          </a:xfrm>
        </p:spPr>
        <p:txBody>
          <a:bodyPr/>
          <a:lstStyle/>
          <a:p>
            <a:r>
              <a:rPr lang="zh-CN" altLang="en-US" sz="2400" dirty="0"/>
              <a:t>     </a:t>
            </a:r>
            <a:r>
              <a:rPr lang="zh-CN" altLang="zh-CN" sz="2400" dirty="0"/>
              <a:t>每一个根都有若干个镜像，分布在全球不同的地方</a:t>
            </a:r>
            <a:r>
              <a:rPr lang="zh-CN" altLang="en-US" sz="2400" dirty="0"/>
              <a:t>，</a:t>
            </a:r>
            <a:r>
              <a:rPr lang="zh-CN" altLang="zh-CN" sz="2400" dirty="0"/>
              <a:t>通过任播（</a:t>
            </a:r>
            <a:r>
              <a:rPr lang="en-US" altLang="zh-CN" sz="2400" dirty="0" err="1"/>
              <a:t>Anycast</a:t>
            </a:r>
            <a:r>
              <a:rPr lang="zh-CN" altLang="zh-CN" sz="2400" dirty="0"/>
              <a:t>）技术，它们一起共享</a:t>
            </a:r>
            <a:r>
              <a:rPr lang="en-US" altLang="zh-CN" sz="2400" dirty="0"/>
              <a:t>13</a:t>
            </a:r>
            <a:r>
              <a:rPr lang="zh-CN" altLang="zh-CN" sz="2400" dirty="0"/>
              <a:t>个</a:t>
            </a:r>
            <a:r>
              <a:rPr lang="en-US" altLang="zh-CN" sz="2400" dirty="0"/>
              <a:t>IP</a:t>
            </a:r>
            <a:r>
              <a:rPr lang="zh-CN" altLang="en-US" sz="2400" dirty="0"/>
              <a:t> </a:t>
            </a:r>
            <a:r>
              <a:rPr lang="zh-CN" altLang="zh-CN" sz="2400" dirty="0"/>
              <a:t>。根镜像承担起和根一样的功能</a:t>
            </a:r>
            <a:r>
              <a:rPr lang="en-US" altLang="zh-CN" sz="2400" dirty="0"/>
              <a:t>,</a:t>
            </a:r>
            <a:r>
              <a:rPr lang="zh-CN" altLang="zh-CN" sz="2400" dirty="0"/>
              <a:t>都有着同样的根区文件</a:t>
            </a:r>
            <a:r>
              <a:rPr lang="en-US" altLang="zh-CN" sz="2400" dirty="0"/>
              <a:t>, </a:t>
            </a:r>
            <a:r>
              <a:rPr lang="zh-CN" altLang="zh-CN" sz="2400" dirty="0"/>
              <a:t>有着同样的</a:t>
            </a:r>
            <a:r>
              <a:rPr lang="en-US" altLang="zh-CN" sz="2400" dirty="0"/>
              <a:t>IP</a:t>
            </a:r>
            <a:r>
              <a:rPr lang="zh-CN" altLang="zh-CN" sz="2400" dirty="0"/>
              <a:t>。</a:t>
            </a:r>
            <a:endParaRPr lang="en-US" altLang="zh-CN" sz="2400" dirty="0"/>
          </a:p>
          <a:p>
            <a:endParaRPr lang="en-US" altLang="zh-CN" sz="2400" dirty="0"/>
          </a:p>
          <a:p>
            <a:r>
              <a:rPr lang="zh-CN" altLang="en-US" sz="2400" dirty="0"/>
              <a:t>  </a:t>
            </a:r>
            <a:r>
              <a:rPr lang="zh-CN" altLang="zh-CN" sz="2400" dirty="0"/>
              <a:t>我国一共有</a:t>
            </a:r>
            <a:r>
              <a:rPr lang="en-US" altLang="zh-CN" sz="2400" dirty="0"/>
              <a:t>28</a:t>
            </a:r>
            <a:r>
              <a:rPr lang="zh-CN" altLang="zh-CN" sz="2400" dirty="0"/>
              <a:t>个根镜像：北京有</a:t>
            </a:r>
            <a:r>
              <a:rPr lang="en-US" altLang="zh-CN" sz="2400" dirty="0"/>
              <a:t> 5 </a:t>
            </a:r>
            <a:r>
              <a:rPr lang="zh-CN" altLang="zh-CN" sz="2400" dirty="0"/>
              <a:t>个，上海</a:t>
            </a:r>
            <a:r>
              <a:rPr lang="en-US" altLang="zh-CN" sz="2400" dirty="0"/>
              <a:t> 1 </a:t>
            </a:r>
            <a:r>
              <a:rPr lang="zh-CN" altLang="zh-CN" sz="2400" dirty="0"/>
              <a:t>个，杭州</a:t>
            </a:r>
            <a:r>
              <a:rPr lang="en-US" altLang="zh-CN" sz="2400" dirty="0"/>
              <a:t> 2 </a:t>
            </a:r>
            <a:r>
              <a:rPr lang="zh-CN" altLang="zh-CN" sz="2400" dirty="0"/>
              <a:t>个，武汉</a:t>
            </a:r>
            <a:r>
              <a:rPr lang="en-US" altLang="zh-CN" sz="2400" dirty="0"/>
              <a:t>1</a:t>
            </a:r>
            <a:r>
              <a:rPr lang="zh-CN" altLang="zh-CN" sz="2400" dirty="0"/>
              <a:t>个、郑州</a:t>
            </a:r>
            <a:r>
              <a:rPr lang="en-US" altLang="zh-CN" sz="2400" dirty="0"/>
              <a:t>1</a:t>
            </a:r>
            <a:r>
              <a:rPr lang="zh-CN" altLang="zh-CN" sz="2400" dirty="0"/>
              <a:t>个、西宁</a:t>
            </a:r>
            <a:r>
              <a:rPr lang="en-US" altLang="zh-CN" sz="2400" dirty="0"/>
              <a:t>1</a:t>
            </a:r>
            <a:r>
              <a:rPr lang="zh-CN" altLang="zh-CN" sz="2400" dirty="0"/>
              <a:t>个、贵阳</a:t>
            </a:r>
            <a:r>
              <a:rPr lang="en-US" altLang="zh-CN" sz="2400" dirty="0"/>
              <a:t>1</a:t>
            </a:r>
            <a:r>
              <a:rPr lang="zh-CN" altLang="zh-CN" sz="2400" dirty="0"/>
              <a:t>个、广州</a:t>
            </a:r>
            <a:r>
              <a:rPr lang="en-US" altLang="zh-CN" sz="2400" dirty="0"/>
              <a:t>1</a:t>
            </a:r>
            <a:r>
              <a:rPr lang="zh-CN" altLang="zh-CN" sz="2400" dirty="0"/>
              <a:t>个、香港</a:t>
            </a:r>
            <a:r>
              <a:rPr lang="en-US" altLang="zh-CN" sz="2400" dirty="0"/>
              <a:t> 9 </a:t>
            </a:r>
            <a:r>
              <a:rPr lang="zh-CN" altLang="zh-CN" sz="2400" dirty="0"/>
              <a:t>个，台北</a:t>
            </a:r>
            <a:r>
              <a:rPr lang="en-US" altLang="zh-CN" sz="2400" dirty="0"/>
              <a:t> 6 </a:t>
            </a:r>
            <a:r>
              <a:rPr lang="zh-CN" altLang="zh-CN" sz="2400" dirty="0"/>
              <a:t>个。 </a:t>
            </a:r>
            <a:endParaRPr lang="en-US" altLang="zh-CN" sz="2400" dirty="0"/>
          </a:p>
          <a:p>
            <a:endParaRPr lang="en-US" altLang="zh-CN" sz="2400" dirty="0"/>
          </a:p>
          <a:p>
            <a:r>
              <a:rPr lang="zh-CN" altLang="en-US" sz="2400" dirty="0"/>
              <a:t>   </a:t>
            </a:r>
            <a:r>
              <a:rPr lang="zh-CN" altLang="zh-CN" sz="2400" dirty="0"/>
              <a:t>一方面，用户可以就近访问；另一方面，即便部分根出现故障也没事。</a:t>
            </a:r>
            <a:endParaRPr lang="en-US" altLang="zh-CN" sz="2400" dirty="0"/>
          </a:p>
          <a:p>
            <a:endParaRPr lang="en-US" altLang="zh-CN" sz="2400" dirty="0"/>
          </a:p>
          <a:p>
            <a:r>
              <a:rPr lang="zh-CN" altLang="zh-CN" sz="2400" dirty="0"/>
              <a:t>对于中国用户来说，对根的请求，一般不会跑到美国去，而是通过任播技术路由到中国境内的根镜像上。</a:t>
            </a:r>
          </a:p>
          <a:p>
            <a:endParaRPr lang="zh-CN" altLang="zh-CN" sz="2400" dirty="0"/>
          </a:p>
        </p:txBody>
      </p:sp>
      <p:sp>
        <p:nvSpPr>
          <p:cNvPr id="4" name="Freeform 5"/>
          <p:cNvSpPr>
            <a:spLocks noEditPoints="1"/>
          </p:cNvSpPr>
          <p:nvPr/>
        </p:nvSpPr>
        <p:spPr bwMode="auto">
          <a:xfrm>
            <a:off x="265112" y="313393"/>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Tree>
    <p:extLst>
      <p:ext uri="{BB962C8B-B14F-4D97-AF65-F5344CB8AC3E}">
        <p14:creationId xmlns:p14="http://schemas.microsoft.com/office/powerpoint/2010/main" val="1769319011"/>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00" fill="hold"/>
                                        <p:tgtEl>
                                          <p:spTgt spid="4"/>
                                        </p:tgtEl>
                                        <p:attrNameLst>
                                          <p:attrName>ppt_w</p:attrName>
                                        </p:attrNameLst>
                                      </p:cBhvr>
                                      <p:tavLst>
                                        <p:tav tm="0">
                                          <p:val>
                                            <p:fltVal val="0"/>
                                          </p:val>
                                        </p:tav>
                                        <p:tav tm="100000">
                                          <p:val>
                                            <p:strVal val="#ppt_w"/>
                                          </p:val>
                                        </p:tav>
                                      </p:tavLst>
                                    </p:anim>
                                    <p:anim calcmode="lin" valueType="num">
                                      <p:cBhvr>
                                        <p:cTn id="8" dur="300" fill="hold"/>
                                        <p:tgtEl>
                                          <p:spTgt spid="4"/>
                                        </p:tgtEl>
                                        <p:attrNameLst>
                                          <p:attrName>ppt_h</p:attrName>
                                        </p:attrNameLst>
                                      </p:cBhvr>
                                      <p:tavLst>
                                        <p:tav tm="0">
                                          <p:val>
                                            <p:fltVal val="0"/>
                                          </p:val>
                                        </p:tav>
                                        <p:tav tm="100000">
                                          <p:val>
                                            <p:strVal val="#ppt_h"/>
                                          </p:val>
                                        </p:tav>
                                      </p:tavLst>
                                    </p:anim>
                                    <p:animEffect transition="in" filter="fade">
                                      <p:cBhvr>
                                        <p:cTn id="9"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0496" y="44523"/>
            <a:ext cx="10515600" cy="1325563"/>
          </a:xfrm>
        </p:spPr>
        <p:txBody>
          <a:bodyPr/>
          <a:lstStyle/>
          <a:p>
            <a:r>
              <a:rPr lang="en-US" altLang="zh-CN" sz="3200" b="1" dirty="0"/>
              <a:t>1.1.4</a:t>
            </a:r>
            <a:r>
              <a:rPr lang="zh-CN" altLang="zh-CN" sz="3200" b="1" dirty="0"/>
              <a:t>中国域名服务器的安全问题</a:t>
            </a:r>
            <a:endParaRPr lang="zh-CN" altLang="en-US" sz="3200" dirty="0"/>
          </a:p>
        </p:txBody>
      </p:sp>
      <p:sp>
        <p:nvSpPr>
          <p:cNvPr id="4" name="矩形 3"/>
          <p:cNvSpPr/>
          <p:nvPr/>
        </p:nvSpPr>
        <p:spPr>
          <a:xfrm>
            <a:off x="993648" y="1789099"/>
            <a:ext cx="8625840" cy="400110"/>
          </a:xfrm>
          <a:prstGeom prst="rect">
            <a:avLst/>
          </a:prstGeom>
        </p:spPr>
        <p:txBody>
          <a:bodyPr wrap="square">
            <a:spAutoFit/>
          </a:bodyPr>
          <a:lstStyle/>
          <a:p>
            <a:r>
              <a:rPr lang="zh-CN" altLang="zh-CN" sz="2000" dirty="0">
                <a:cs typeface="Times New Roman" panose="02020603050405020304" pitchFamily="18" charset="0"/>
              </a:rPr>
              <a:t>如果美国政府动用强制力量，</a:t>
            </a:r>
            <a:r>
              <a:rPr lang="en-US" altLang="zh-CN" sz="2000" dirty="0">
                <a:cs typeface="Times New Roman" panose="02020603050405020304" pitchFamily="18" charset="0"/>
              </a:rPr>
              <a:t>A</a:t>
            </a:r>
            <a:r>
              <a:rPr lang="zh-CN" altLang="zh-CN" sz="2000" dirty="0">
                <a:cs typeface="Times New Roman" panose="02020603050405020304" pitchFamily="18" charset="0"/>
              </a:rPr>
              <a:t>根（主根）的内容仍然存在被篡改的可能。</a:t>
            </a:r>
            <a:endParaRPr lang="zh-CN" altLang="en-US" sz="2000" dirty="0"/>
          </a:p>
        </p:txBody>
      </p:sp>
      <p:sp>
        <p:nvSpPr>
          <p:cNvPr id="6" name="矩形 5"/>
          <p:cNvSpPr/>
          <p:nvPr/>
        </p:nvSpPr>
        <p:spPr>
          <a:xfrm>
            <a:off x="993648" y="2601575"/>
            <a:ext cx="8463916" cy="707886"/>
          </a:xfrm>
          <a:prstGeom prst="rect">
            <a:avLst/>
          </a:prstGeom>
        </p:spPr>
        <p:txBody>
          <a:bodyPr wrap="square">
            <a:spAutoFit/>
          </a:bodyPr>
          <a:lstStyle/>
          <a:p>
            <a:r>
              <a:rPr lang="zh-CN" altLang="zh-CN" sz="2000" dirty="0">
                <a:cs typeface="Times New Roman" panose="02020603050405020304" pitchFamily="18" charset="0"/>
              </a:rPr>
              <a:t>如果删除和</a:t>
            </a:r>
            <a:r>
              <a:rPr lang="en-US" altLang="zh-CN" sz="2000" dirty="0" err="1">
                <a:cs typeface="Times New Roman" panose="02020603050405020304" pitchFamily="18" charset="0"/>
              </a:rPr>
              <a:t>cn</a:t>
            </a:r>
            <a:r>
              <a:rPr lang="zh-CN" altLang="zh-CN" sz="2000" dirty="0">
                <a:cs typeface="Times New Roman" panose="02020603050405020304" pitchFamily="18" charset="0"/>
              </a:rPr>
              <a:t>相关的那些行，很快，就会同步到所有的根中。在所有的缓存都过期之后，全球所有人都访问不了</a:t>
            </a:r>
            <a:r>
              <a:rPr lang="en-US" altLang="zh-CN" sz="2000" dirty="0">
                <a:cs typeface="Times New Roman" panose="02020603050405020304" pitchFamily="18" charset="0"/>
              </a:rPr>
              <a:t>.</a:t>
            </a:r>
            <a:r>
              <a:rPr lang="en-US" altLang="zh-CN" sz="2000" dirty="0" err="1">
                <a:cs typeface="Times New Roman" panose="02020603050405020304" pitchFamily="18" charset="0"/>
              </a:rPr>
              <a:t>cn</a:t>
            </a:r>
            <a:r>
              <a:rPr lang="zh-CN" altLang="zh-CN" sz="2000" dirty="0">
                <a:cs typeface="Times New Roman" panose="02020603050405020304" pitchFamily="18" charset="0"/>
              </a:rPr>
              <a:t>后缀的网站。</a:t>
            </a:r>
            <a:endParaRPr lang="zh-CN" altLang="en-US" sz="2000" dirty="0"/>
          </a:p>
        </p:txBody>
      </p:sp>
      <p:sp>
        <p:nvSpPr>
          <p:cNvPr id="7" name="矩形 6"/>
          <p:cNvSpPr/>
          <p:nvPr/>
        </p:nvSpPr>
        <p:spPr>
          <a:xfrm>
            <a:off x="993648" y="3596932"/>
            <a:ext cx="10214722" cy="1015663"/>
          </a:xfrm>
          <a:prstGeom prst="rect">
            <a:avLst/>
          </a:prstGeom>
        </p:spPr>
        <p:txBody>
          <a:bodyPr wrap="square">
            <a:spAutoFit/>
          </a:bodyPr>
          <a:lstStyle/>
          <a:p>
            <a:r>
              <a:rPr lang="zh-CN" altLang="zh-CN" sz="2000" dirty="0">
                <a:cs typeface="Times New Roman" panose="02020603050405020304" pitchFamily="18" charset="0"/>
              </a:rPr>
              <a:t>中国有维护的根镜像，控制着镜像内容。</a:t>
            </a:r>
            <a:endParaRPr lang="en-US" altLang="zh-CN" sz="2000" dirty="0">
              <a:cs typeface="Times New Roman" panose="02020603050405020304" pitchFamily="18" charset="0"/>
            </a:endParaRPr>
          </a:p>
          <a:p>
            <a:r>
              <a:rPr lang="zh-CN" altLang="zh-CN" sz="2000" dirty="0">
                <a:cs typeface="Times New Roman" panose="02020603050405020304" pitchFamily="18" charset="0"/>
              </a:rPr>
              <a:t>中国境内对根的访问，通过我国的运营商在我国的根镜像上访问。</a:t>
            </a:r>
            <a:endParaRPr lang="en-US" altLang="zh-CN" sz="2000" dirty="0">
              <a:cs typeface="Times New Roman" panose="02020603050405020304" pitchFamily="18" charset="0"/>
            </a:endParaRPr>
          </a:p>
          <a:p>
            <a:r>
              <a:rPr lang="zh-CN" altLang="zh-CN" sz="2000" dirty="0">
                <a:cs typeface="Times New Roman" panose="02020603050405020304" pitchFamily="18" charset="0"/>
              </a:rPr>
              <a:t>只要我们不同步关于</a:t>
            </a:r>
            <a:r>
              <a:rPr lang="en-US" altLang="zh-CN" sz="2000" dirty="0" err="1">
                <a:cs typeface="Times New Roman" panose="02020603050405020304" pitchFamily="18" charset="0"/>
              </a:rPr>
              <a:t>cn</a:t>
            </a:r>
            <a:r>
              <a:rPr lang="zh-CN" altLang="zh-CN" sz="2000" dirty="0">
                <a:cs typeface="Times New Roman" panose="02020603050405020304" pitchFamily="18" charset="0"/>
              </a:rPr>
              <a:t>的修改，每次同步完立刻加上</a:t>
            </a:r>
            <a:r>
              <a:rPr lang="en-US" altLang="zh-CN" sz="2000" dirty="0" err="1">
                <a:cs typeface="Times New Roman" panose="02020603050405020304" pitchFamily="18" charset="0"/>
              </a:rPr>
              <a:t>cn</a:t>
            </a:r>
            <a:r>
              <a:rPr lang="zh-CN" altLang="zh-CN" sz="2000" dirty="0">
                <a:cs typeface="Times New Roman" panose="02020603050405020304" pitchFamily="18" charset="0"/>
              </a:rPr>
              <a:t>记录，我们就能访问这些网站。</a:t>
            </a:r>
            <a:endParaRPr lang="zh-CN" altLang="en-US" sz="2000" dirty="0"/>
          </a:p>
        </p:txBody>
      </p:sp>
      <p:sp>
        <p:nvSpPr>
          <p:cNvPr id="8" name="矩形 7"/>
          <p:cNvSpPr/>
          <p:nvPr/>
        </p:nvSpPr>
        <p:spPr>
          <a:xfrm>
            <a:off x="993647" y="4783359"/>
            <a:ext cx="9732322" cy="400110"/>
          </a:xfrm>
          <a:prstGeom prst="rect">
            <a:avLst/>
          </a:prstGeom>
        </p:spPr>
        <p:txBody>
          <a:bodyPr wrap="square">
            <a:spAutoFit/>
          </a:bodyPr>
          <a:lstStyle/>
          <a:p>
            <a:r>
              <a:rPr lang="zh-CN" altLang="zh-CN" sz="2000" dirty="0">
                <a:solidFill>
                  <a:srgbClr val="191919"/>
                </a:solidFill>
                <a:cs typeface="Arial" panose="020B0604020202020204" pitchFamily="34" charset="0"/>
              </a:rPr>
              <a:t>如果其他国家不加上关于</a:t>
            </a:r>
            <a:r>
              <a:rPr lang="en-US" altLang="zh-CN" sz="2000" dirty="0" err="1">
                <a:latin typeface="宋体" panose="02010600030101010101" pitchFamily="2" charset="-122"/>
                <a:cs typeface="Times New Roman" panose="02020603050405020304" pitchFamily="18" charset="0"/>
              </a:rPr>
              <a:t>cn</a:t>
            </a:r>
            <a:r>
              <a:rPr lang="zh-CN" altLang="zh-CN" sz="2000" dirty="0">
                <a:cs typeface="Times New Roman" panose="02020603050405020304" pitchFamily="18" charset="0"/>
              </a:rPr>
              <a:t>的记录</a:t>
            </a:r>
            <a:r>
              <a:rPr lang="zh-CN" altLang="zh-CN" sz="2000" dirty="0">
                <a:solidFill>
                  <a:srgbClr val="191919"/>
                </a:solidFill>
                <a:cs typeface="Arial" panose="020B0604020202020204" pitchFamily="34" charset="0"/>
              </a:rPr>
              <a:t>，则会同步删除，不能访问这些网站。</a:t>
            </a:r>
            <a:endParaRPr lang="zh-CN" altLang="en-US" sz="2000" dirty="0"/>
          </a:p>
        </p:txBody>
      </p:sp>
      <p:sp>
        <p:nvSpPr>
          <p:cNvPr id="9" name="矩形 8"/>
          <p:cNvSpPr/>
          <p:nvPr/>
        </p:nvSpPr>
        <p:spPr>
          <a:xfrm>
            <a:off x="993647" y="5481935"/>
            <a:ext cx="8964169" cy="707886"/>
          </a:xfrm>
          <a:prstGeom prst="rect">
            <a:avLst/>
          </a:prstGeom>
        </p:spPr>
        <p:txBody>
          <a:bodyPr wrap="square">
            <a:spAutoFit/>
          </a:bodyPr>
          <a:lstStyle/>
          <a:p>
            <a:pPr indent="266700" algn="just">
              <a:spcAft>
                <a:spcPts val="0"/>
              </a:spcAft>
            </a:pPr>
            <a:r>
              <a:rPr lang="zh-CN" altLang="zh-CN" sz="2000" kern="100" dirty="0">
                <a:latin typeface="等线" panose="02010600030101010101" pitchFamily="2" charset="-122"/>
                <a:cs typeface="Times New Roman" panose="02020603050405020304" pitchFamily="18" charset="0"/>
              </a:rPr>
              <a:t>如果美国这么做，则会失去今后在互联网领域的任何话语权，</a:t>
            </a:r>
            <a:r>
              <a:rPr lang="en-US" altLang="zh-CN" sz="2000" kern="100" dirty="0">
                <a:latin typeface="等线" panose="02010600030101010101" pitchFamily="2" charset="-122"/>
                <a:cs typeface="Times New Roman" panose="02020603050405020304" pitchFamily="18" charset="0"/>
              </a:rPr>
              <a:t>ICANN</a:t>
            </a:r>
            <a:r>
              <a:rPr lang="zh-CN" altLang="zh-CN" sz="2000" kern="100" dirty="0">
                <a:latin typeface="等线" panose="02010600030101010101" pitchFamily="2" charset="-122"/>
                <a:cs typeface="Times New Roman" panose="02020603050405020304" pitchFamily="18" charset="0"/>
              </a:rPr>
              <a:t>也将失去公信力，整个互联网世界，会推选使用新的机构和新的主根。</a:t>
            </a:r>
            <a:endParaRPr lang="zh-CN" altLang="zh-CN" sz="20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0" name="Freeform 5"/>
          <p:cNvSpPr>
            <a:spLocks noEditPoints="1"/>
          </p:cNvSpPr>
          <p:nvPr/>
        </p:nvSpPr>
        <p:spPr bwMode="auto">
          <a:xfrm>
            <a:off x="265112" y="313393"/>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Tree>
    <p:extLst>
      <p:ext uri="{BB962C8B-B14F-4D97-AF65-F5344CB8AC3E}">
        <p14:creationId xmlns:p14="http://schemas.microsoft.com/office/powerpoint/2010/main" val="3468945652"/>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300" fill="hold"/>
                                        <p:tgtEl>
                                          <p:spTgt spid="10"/>
                                        </p:tgtEl>
                                        <p:attrNameLst>
                                          <p:attrName>ppt_w</p:attrName>
                                        </p:attrNameLst>
                                      </p:cBhvr>
                                      <p:tavLst>
                                        <p:tav tm="0">
                                          <p:val>
                                            <p:fltVal val="0"/>
                                          </p:val>
                                        </p:tav>
                                        <p:tav tm="100000">
                                          <p:val>
                                            <p:strVal val="#ppt_w"/>
                                          </p:val>
                                        </p:tav>
                                      </p:tavLst>
                                    </p:anim>
                                    <p:anim calcmode="lin" valueType="num">
                                      <p:cBhvr>
                                        <p:cTn id="8" dur="300" fill="hold"/>
                                        <p:tgtEl>
                                          <p:spTgt spid="10"/>
                                        </p:tgtEl>
                                        <p:attrNameLst>
                                          <p:attrName>ppt_h</p:attrName>
                                        </p:attrNameLst>
                                      </p:cBhvr>
                                      <p:tavLst>
                                        <p:tav tm="0">
                                          <p:val>
                                            <p:fltVal val="0"/>
                                          </p:val>
                                        </p:tav>
                                        <p:tav tm="100000">
                                          <p:val>
                                            <p:strVal val="#ppt_h"/>
                                          </p:val>
                                        </p:tav>
                                      </p:tavLst>
                                    </p:anim>
                                    <p:animEffect transition="in" filter="fade">
                                      <p:cBhvr>
                                        <p:cTn id="9" dur="3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58240" y="-63639"/>
            <a:ext cx="10515600" cy="1325563"/>
          </a:xfrm>
        </p:spPr>
        <p:txBody>
          <a:bodyPr/>
          <a:lstStyle/>
          <a:p>
            <a:r>
              <a:rPr lang="en-US" altLang="zh-CN" sz="3200" b="1" dirty="0"/>
              <a:t>1.1.4</a:t>
            </a:r>
            <a:r>
              <a:rPr lang="zh-CN" altLang="zh-CN" sz="3200" b="1" dirty="0"/>
              <a:t>中国域名服务器的安全问题</a:t>
            </a:r>
            <a:endParaRPr lang="zh-CN" altLang="en-US" sz="3200" dirty="0"/>
          </a:p>
        </p:txBody>
      </p:sp>
      <p:sp>
        <p:nvSpPr>
          <p:cNvPr id="3" name="矩形 2"/>
          <p:cNvSpPr/>
          <p:nvPr/>
        </p:nvSpPr>
        <p:spPr>
          <a:xfrm>
            <a:off x="692922" y="1844418"/>
            <a:ext cx="9613392" cy="1938992"/>
          </a:xfrm>
          <a:prstGeom prst="rect">
            <a:avLst/>
          </a:prstGeom>
        </p:spPr>
        <p:txBody>
          <a:bodyPr wrap="square">
            <a:spAutoFit/>
          </a:bodyPr>
          <a:lstStyle/>
          <a:p>
            <a:pPr>
              <a:lnSpc>
                <a:spcPct val="200000"/>
              </a:lnSpc>
            </a:pPr>
            <a:r>
              <a:rPr lang="zh-CN" altLang="en-US" sz="2000" dirty="0">
                <a:solidFill>
                  <a:srgbClr val="191919"/>
                </a:solidFill>
                <a:cs typeface="Arial" panose="020B0604020202020204" pitchFamily="34" charset="0"/>
              </a:rPr>
              <a:t>      </a:t>
            </a:r>
            <a:r>
              <a:rPr lang="zh-CN" altLang="zh-CN" sz="2000" dirty="0">
                <a:solidFill>
                  <a:srgbClr val="191919"/>
                </a:solidFill>
                <a:cs typeface="Arial" panose="020B0604020202020204" pitchFamily="34" charset="0"/>
              </a:rPr>
              <a:t>境内可以采用根区数据备份并搭建应急根服务器来解决此威胁。</a:t>
            </a:r>
            <a:endParaRPr lang="en-US" altLang="zh-CN" sz="2000" dirty="0">
              <a:solidFill>
                <a:srgbClr val="191919"/>
              </a:solidFill>
              <a:cs typeface="Arial" panose="020B0604020202020204" pitchFamily="34" charset="0"/>
            </a:endParaRPr>
          </a:p>
          <a:p>
            <a:pPr>
              <a:lnSpc>
                <a:spcPct val="200000"/>
              </a:lnSpc>
            </a:pPr>
            <a:r>
              <a:rPr lang="zh-CN" altLang="en-US" sz="2000" dirty="0">
                <a:solidFill>
                  <a:srgbClr val="191919"/>
                </a:solidFill>
                <a:cs typeface="Arial" panose="020B0604020202020204" pitchFamily="34" charset="0"/>
              </a:rPr>
              <a:t>        </a:t>
            </a:r>
            <a:r>
              <a:rPr lang="zh-CN" altLang="zh-CN" sz="2000" dirty="0">
                <a:solidFill>
                  <a:srgbClr val="191919"/>
                </a:solidFill>
                <a:cs typeface="Arial" panose="020B0604020202020204" pitchFamily="34" charset="0"/>
              </a:rPr>
              <a:t>在全球层面，可以用根镜像、</a:t>
            </a:r>
            <a:r>
              <a:rPr lang="en-US" altLang="zh-CN" sz="2000" dirty="0">
                <a:solidFill>
                  <a:srgbClr val="191919"/>
                </a:solidFill>
                <a:cs typeface="Arial" panose="020B0604020202020204" pitchFamily="34" charset="0"/>
              </a:rPr>
              <a:t>IPv6</a:t>
            </a:r>
            <a:r>
              <a:rPr lang="zh-CN" altLang="zh-CN" sz="2000" dirty="0">
                <a:solidFill>
                  <a:srgbClr val="191919"/>
                </a:solidFill>
                <a:cs typeface="Arial" panose="020B0604020202020204" pitchFamily="34" charset="0"/>
              </a:rPr>
              <a:t>环境下的根服务器数量扩展、根服务器运行机构备选机制等方法来解决。</a:t>
            </a:r>
            <a:endParaRPr lang="zh-CN" altLang="en-US" sz="2000" dirty="0"/>
          </a:p>
        </p:txBody>
      </p:sp>
      <p:sp>
        <p:nvSpPr>
          <p:cNvPr id="4" name="Freeform 5"/>
          <p:cNvSpPr>
            <a:spLocks noEditPoints="1"/>
          </p:cNvSpPr>
          <p:nvPr/>
        </p:nvSpPr>
        <p:spPr bwMode="auto">
          <a:xfrm>
            <a:off x="265112" y="313393"/>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Tree>
    <p:extLst>
      <p:ext uri="{BB962C8B-B14F-4D97-AF65-F5344CB8AC3E}">
        <p14:creationId xmlns:p14="http://schemas.microsoft.com/office/powerpoint/2010/main" val="1523014868"/>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00" fill="hold"/>
                                        <p:tgtEl>
                                          <p:spTgt spid="4"/>
                                        </p:tgtEl>
                                        <p:attrNameLst>
                                          <p:attrName>ppt_w</p:attrName>
                                        </p:attrNameLst>
                                      </p:cBhvr>
                                      <p:tavLst>
                                        <p:tav tm="0">
                                          <p:val>
                                            <p:fltVal val="0"/>
                                          </p:val>
                                        </p:tav>
                                        <p:tav tm="100000">
                                          <p:val>
                                            <p:strVal val="#ppt_w"/>
                                          </p:val>
                                        </p:tav>
                                      </p:tavLst>
                                    </p:anim>
                                    <p:anim calcmode="lin" valueType="num">
                                      <p:cBhvr>
                                        <p:cTn id="8" dur="300" fill="hold"/>
                                        <p:tgtEl>
                                          <p:spTgt spid="4"/>
                                        </p:tgtEl>
                                        <p:attrNameLst>
                                          <p:attrName>ppt_h</p:attrName>
                                        </p:attrNameLst>
                                      </p:cBhvr>
                                      <p:tavLst>
                                        <p:tav tm="0">
                                          <p:val>
                                            <p:fltVal val="0"/>
                                          </p:val>
                                        </p:tav>
                                        <p:tav tm="100000">
                                          <p:val>
                                            <p:strVal val="#ppt_h"/>
                                          </p:val>
                                        </p:tav>
                                      </p:tavLst>
                                    </p:anim>
                                    <p:animEffect transition="in" filter="fade">
                                      <p:cBhvr>
                                        <p:cTn id="9"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1781282"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x-none" altLang="zh-CN" b="1" dirty="0"/>
              <a:t>1.1.4 URL</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8" name="矩形 7"/>
          <p:cNvSpPr/>
          <p:nvPr/>
        </p:nvSpPr>
        <p:spPr>
          <a:xfrm>
            <a:off x="623093" y="1012915"/>
            <a:ext cx="9061819" cy="1200329"/>
          </a:xfrm>
          <a:prstGeom prst="rect">
            <a:avLst/>
          </a:prstGeom>
        </p:spPr>
        <p:txBody>
          <a:bodyPr wrap="square">
            <a:spAutoFit/>
          </a:bodyPr>
          <a:lstStyle/>
          <a:p>
            <a:r>
              <a:rPr lang="en-US" altLang="zh-CN" sz="2400" dirty="0"/>
              <a:t>      </a:t>
            </a:r>
            <a:r>
              <a:rPr lang="zh-CN" altLang="zh-CN" sz="2400" dirty="0"/>
              <a:t>统一资源定位符</a:t>
            </a:r>
            <a:r>
              <a:rPr lang="en-US" altLang="zh-CN" sz="2400" dirty="0"/>
              <a:t>(Uniform   Resource Locator</a:t>
            </a:r>
            <a:r>
              <a:rPr lang="zh-CN" altLang="zh-CN" sz="2400" dirty="0"/>
              <a:t>，</a:t>
            </a:r>
            <a:r>
              <a:rPr lang="en-US" altLang="zh-CN" sz="2400" dirty="0"/>
              <a:t>URL)</a:t>
            </a:r>
            <a:r>
              <a:rPr lang="zh-CN" altLang="zh-CN" sz="2400" dirty="0"/>
              <a:t>，也被称为网页地址或网址。</a:t>
            </a:r>
            <a:r>
              <a:rPr lang="en-US" altLang="zh-CN" sz="2400" dirty="0"/>
              <a:t>  </a:t>
            </a:r>
            <a:r>
              <a:rPr lang="zh-CN" altLang="zh-CN" sz="2400" dirty="0"/>
              <a:t>由</a:t>
            </a:r>
            <a:r>
              <a:rPr lang="en-US" altLang="zh-CN" sz="2400" dirty="0"/>
              <a:t>Tim Berners-Lee</a:t>
            </a:r>
            <a:r>
              <a:rPr lang="zh-CN" altLang="zh-CN" sz="2400" dirty="0"/>
              <a:t>发明用来作为万维网的地址，现在它已经被万维网联盟编制为因特网标准</a:t>
            </a:r>
            <a:r>
              <a:rPr lang="en-US" altLang="zh-CN" sz="2400" dirty="0"/>
              <a:t>RFC 1738</a:t>
            </a:r>
            <a:r>
              <a:rPr lang="zh-CN" altLang="zh-CN" sz="2400" dirty="0"/>
              <a:t>。</a:t>
            </a:r>
          </a:p>
        </p:txBody>
      </p:sp>
      <p:sp>
        <p:nvSpPr>
          <p:cNvPr id="9" name="矩形 8"/>
          <p:cNvSpPr/>
          <p:nvPr/>
        </p:nvSpPr>
        <p:spPr>
          <a:xfrm>
            <a:off x="813008" y="2431394"/>
            <a:ext cx="9812062" cy="2308324"/>
          </a:xfrm>
          <a:prstGeom prst="rect">
            <a:avLst/>
          </a:prstGeom>
        </p:spPr>
        <p:txBody>
          <a:bodyPr wrap="square">
            <a:spAutoFit/>
          </a:bodyPr>
          <a:lstStyle/>
          <a:p>
            <a:r>
              <a:rPr lang="zh-CN" altLang="zh-CN" sz="2400" dirty="0"/>
              <a:t>统一资源定位符的标准格式：</a:t>
            </a:r>
          </a:p>
          <a:p>
            <a:r>
              <a:rPr lang="zh-CN" altLang="zh-CN" sz="2400" b="1" dirty="0">
                <a:solidFill>
                  <a:srgbClr val="FF0000"/>
                </a:solidFill>
              </a:rPr>
              <a:t>协议类型</a:t>
            </a:r>
            <a:r>
              <a:rPr lang="en-US" altLang="zh-CN" sz="2400" b="1" dirty="0">
                <a:solidFill>
                  <a:srgbClr val="FF0000"/>
                </a:solidFill>
              </a:rPr>
              <a:t>://</a:t>
            </a:r>
            <a:r>
              <a:rPr lang="zh-CN" altLang="zh-CN" sz="2400" b="1" dirty="0">
                <a:solidFill>
                  <a:srgbClr val="FF0000"/>
                </a:solidFill>
              </a:rPr>
              <a:t>服务器地址</a:t>
            </a:r>
            <a:r>
              <a:rPr lang="en-US" altLang="zh-CN" sz="2400" b="1" dirty="0">
                <a:solidFill>
                  <a:srgbClr val="FF0000"/>
                </a:solidFill>
              </a:rPr>
              <a:t>(</a:t>
            </a:r>
            <a:r>
              <a:rPr lang="zh-CN" altLang="zh-CN" sz="2400" b="1" dirty="0">
                <a:solidFill>
                  <a:srgbClr val="FF0000"/>
                </a:solidFill>
              </a:rPr>
              <a:t>必要时需加上端口号</a:t>
            </a:r>
            <a:r>
              <a:rPr lang="en-US" altLang="zh-CN" sz="2400" b="1" dirty="0">
                <a:solidFill>
                  <a:srgbClr val="FF0000"/>
                </a:solidFill>
              </a:rPr>
              <a:t>)/</a:t>
            </a:r>
            <a:r>
              <a:rPr lang="zh-CN" altLang="zh-CN" sz="2400" b="1" dirty="0">
                <a:solidFill>
                  <a:srgbClr val="FF0000"/>
                </a:solidFill>
              </a:rPr>
              <a:t>路径</a:t>
            </a:r>
            <a:r>
              <a:rPr lang="en-US" altLang="zh-CN" sz="2400" b="1" dirty="0">
                <a:solidFill>
                  <a:srgbClr val="FF0000"/>
                </a:solidFill>
              </a:rPr>
              <a:t>/</a:t>
            </a:r>
            <a:r>
              <a:rPr lang="zh-CN" altLang="zh-CN" sz="2400" b="1" dirty="0">
                <a:solidFill>
                  <a:srgbClr val="FF0000"/>
                </a:solidFill>
              </a:rPr>
              <a:t>文件名</a:t>
            </a:r>
          </a:p>
          <a:p>
            <a:r>
              <a:rPr lang="zh-CN" altLang="zh-CN" sz="2400" dirty="0"/>
              <a:t>典型的统一资源定位符的实例如</a:t>
            </a:r>
            <a:r>
              <a:rPr lang="en-US" altLang="zh-CN" sz="2400" dirty="0">
                <a:hlinkClick r:id="rId3"/>
              </a:rPr>
              <a:t>http://news.yourdomain.com/readnews.aspx?newsid=123</a:t>
            </a:r>
            <a:r>
              <a:rPr lang="zh-CN" altLang="zh-CN" sz="2400" dirty="0"/>
              <a:t>，</a:t>
            </a:r>
            <a:endParaRPr lang="en-US" altLang="zh-CN" sz="2400" dirty="0"/>
          </a:p>
          <a:p>
            <a:r>
              <a:rPr lang="zh-CN" altLang="zh-CN" sz="2400" dirty="0"/>
              <a:t>其中：</a:t>
            </a:r>
            <a:r>
              <a:rPr lang="en-US" altLang="zh-CN" sz="2400" dirty="0"/>
              <a:t>http</a:t>
            </a:r>
            <a:r>
              <a:rPr lang="zh-CN" altLang="zh-CN" sz="2400" dirty="0"/>
              <a:t>是协议；</a:t>
            </a:r>
            <a:r>
              <a:rPr lang="en-US" altLang="zh-CN" sz="2400" dirty="0"/>
              <a:t>cn.bing.com</a:t>
            </a:r>
            <a:r>
              <a:rPr lang="zh-CN" altLang="zh-CN" sz="2400" dirty="0"/>
              <a:t>是服务器；</a:t>
            </a:r>
            <a:r>
              <a:rPr lang="en-US" altLang="zh-CN" sz="2400" dirty="0"/>
              <a:t>80</a:t>
            </a:r>
            <a:r>
              <a:rPr lang="zh-CN" altLang="zh-CN" sz="2400" dirty="0"/>
              <a:t>是服务器上的网络端口号；</a:t>
            </a:r>
            <a:r>
              <a:rPr lang="en-US" altLang="zh-CN" sz="2400" dirty="0"/>
              <a:t>/readnews.aspx</a:t>
            </a:r>
            <a:r>
              <a:rPr lang="zh-CN" altLang="zh-CN" sz="2400" dirty="0"/>
              <a:t>，是路径；</a:t>
            </a:r>
            <a:r>
              <a:rPr lang="en-US" altLang="zh-CN" sz="2400" dirty="0"/>
              <a:t>?</a:t>
            </a:r>
            <a:r>
              <a:rPr lang="en-US" altLang="zh-CN" sz="2400" dirty="0" err="1"/>
              <a:t>newsid</a:t>
            </a:r>
            <a:r>
              <a:rPr lang="en-US" altLang="zh-CN" sz="2400" dirty="0"/>
              <a:t>=123</a:t>
            </a:r>
            <a:r>
              <a:rPr lang="zh-CN" altLang="zh-CN" sz="2400" dirty="0"/>
              <a:t>，是查询变量和数值</a:t>
            </a:r>
            <a:endParaRPr lang="zh-CN" altLang="en-US" sz="2400" dirty="0"/>
          </a:p>
        </p:txBody>
      </p:sp>
      <p:sp>
        <p:nvSpPr>
          <p:cNvPr id="4" name="矩形 3"/>
          <p:cNvSpPr/>
          <p:nvPr/>
        </p:nvSpPr>
        <p:spPr>
          <a:xfrm>
            <a:off x="813008" y="5095517"/>
            <a:ext cx="9309786" cy="1200329"/>
          </a:xfrm>
          <a:prstGeom prst="rect">
            <a:avLst/>
          </a:prstGeom>
        </p:spPr>
        <p:txBody>
          <a:bodyPr wrap="square">
            <a:spAutoFit/>
          </a:bodyPr>
          <a:lstStyle/>
          <a:p>
            <a:r>
              <a:rPr lang="zh-CN" altLang="zh-CN" sz="2400" dirty="0">
                <a:latin typeface="Times New Roman" panose="02020603050405020304" pitchFamily="18" charset="0"/>
                <a:cs typeface="Times New Roman" panose="02020603050405020304" pitchFamily="18" charset="0"/>
              </a:rPr>
              <a:t>大多数网页浏览器不要求用户输入网页中</a:t>
            </a:r>
            <a:r>
              <a:rPr lang="en-US" altLang="zh-CN" sz="2400" dirty="0">
                <a:latin typeface="Times New Roman" panose="02020603050405020304" pitchFamily="18" charset="0"/>
              </a:rPr>
              <a:t>”http://”</a:t>
            </a:r>
            <a:r>
              <a:rPr lang="zh-CN" altLang="zh-CN" sz="2400" dirty="0">
                <a:latin typeface="Times New Roman" panose="02020603050405020304" pitchFamily="18" charset="0"/>
                <a:cs typeface="Times New Roman" panose="02020603050405020304" pitchFamily="18" charset="0"/>
              </a:rPr>
              <a:t>的部分，因为绝大多数网页内容是超文本传输协议文件。同样，</a:t>
            </a:r>
            <a:r>
              <a:rPr lang="en-US" altLang="zh-CN" sz="2400" dirty="0">
                <a:latin typeface="Times New Roman" panose="02020603050405020304" pitchFamily="18" charset="0"/>
              </a:rPr>
              <a:t>”80”</a:t>
            </a:r>
            <a:r>
              <a:rPr lang="zh-CN" altLang="zh-CN" sz="2400" dirty="0">
                <a:latin typeface="Times New Roman" panose="02020603050405020304" pitchFamily="18" charset="0"/>
                <a:cs typeface="Times New Roman" panose="02020603050405020304" pitchFamily="18" charset="0"/>
              </a:rPr>
              <a:t>是超文本传输协议文件的常用端口号，因此一般也不必写明。</a:t>
            </a:r>
            <a:endParaRPr lang="zh-CN" altLang="en-US" sz="2400" dirty="0"/>
          </a:p>
        </p:txBody>
      </p:sp>
    </p:spTree>
    <p:extLst>
      <p:ext uri="{BB962C8B-B14F-4D97-AF65-F5344CB8AC3E}">
        <p14:creationId xmlns:p14="http://schemas.microsoft.com/office/powerpoint/2010/main" val="983922015"/>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092265"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x-none" altLang="zh-CN" b="1" dirty="0"/>
              <a:t>1.1.5 MIME</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8" name="矩形 7"/>
          <p:cNvSpPr/>
          <p:nvPr/>
        </p:nvSpPr>
        <p:spPr>
          <a:xfrm>
            <a:off x="623093" y="1012915"/>
            <a:ext cx="9061819" cy="1200329"/>
          </a:xfrm>
          <a:prstGeom prst="rect">
            <a:avLst/>
          </a:prstGeom>
        </p:spPr>
        <p:txBody>
          <a:bodyPr wrap="square">
            <a:spAutoFit/>
          </a:bodyPr>
          <a:lstStyle/>
          <a:p>
            <a:r>
              <a:rPr lang="zh-CN" altLang="zh-CN" sz="2400" dirty="0"/>
              <a:t>多用途互联网邮件扩展类型</a:t>
            </a:r>
            <a:r>
              <a:rPr lang="en-US" altLang="zh-CN" sz="2400" dirty="0"/>
              <a:t>(</a:t>
            </a:r>
            <a:r>
              <a:rPr lang="en-US" altLang="zh-CN" sz="2400" dirty="0" err="1"/>
              <a:t>MIME,Multipurpose</a:t>
            </a:r>
            <a:r>
              <a:rPr lang="en-US" altLang="zh-CN" sz="2400" dirty="0"/>
              <a:t> Internet Mail Extensions)</a:t>
            </a:r>
            <a:r>
              <a:rPr lang="zh-CN" altLang="zh-CN" sz="2400" dirty="0"/>
              <a:t>是一个互联网标准，最早应用于电子邮件系统，但后来也应用到浏览器。</a:t>
            </a:r>
          </a:p>
        </p:txBody>
      </p:sp>
      <p:sp>
        <p:nvSpPr>
          <p:cNvPr id="9" name="矩形 8"/>
          <p:cNvSpPr/>
          <p:nvPr/>
        </p:nvSpPr>
        <p:spPr>
          <a:xfrm>
            <a:off x="813008" y="2431394"/>
            <a:ext cx="9812062" cy="830997"/>
          </a:xfrm>
          <a:prstGeom prst="rect">
            <a:avLst/>
          </a:prstGeom>
        </p:spPr>
        <p:txBody>
          <a:bodyPr wrap="square">
            <a:spAutoFit/>
          </a:bodyPr>
          <a:lstStyle/>
          <a:p>
            <a:r>
              <a:rPr lang="en-US" altLang="zh-CN" sz="2400" dirty="0"/>
              <a:t>MIME</a:t>
            </a:r>
            <a:r>
              <a:rPr lang="zh-CN" altLang="zh-CN" sz="2400" dirty="0"/>
              <a:t>设定某种文件扩展名，用于指定一些客户端自定义的文件名，以及一些媒体文件打开方式。</a:t>
            </a:r>
            <a:endParaRPr lang="zh-CN" altLang="en-US" sz="2400" dirty="0"/>
          </a:p>
        </p:txBody>
      </p:sp>
      <p:pic>
        <p:nvPicPr>
          <p:cNvPr id="7" name="图片 6"/>
          <p:cNvPicPr>
            <a:picLocks noChangeAspect="1"/>
          </p:cNvPicPr>
          <p:nvPr/>
        </p:nvPicPr>
        <p:blipFill>
          <a:blip r:embed="rId3"/>
          <a:stretch>
            <a:fillRect/>
          </a:stretch>
        </p:blipFill>
        <p:spPr>
          <a:xfrm>
            <a:off x="1316656" y="3480541"/>
            <a:ext cx="5257143" cy="2685714"/>
          </a:xfrm>
          <a:prstGeom prst="rect">
            <a:avLst/>
          </a:prstGeom>
        </p:spPr>
      </p:pic>
    </p:spTree>
    <p:extLst>
      <p:ext uri="{BB962C8B-B14F-4D97-AF65-F5344CB8AC3E}">
        <p14:creationId xmlns:p14="http://schemas.microsoft.com/office/powerpoint/2010/main" val="944051310"/>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773092"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x-none" altLang="zh-CN" b="1" dirty="0"/>
              <a:t>1.1.6  HTTP协议</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8" name="矩形 7"/>
          <p:cNvSpPr/>
          <p:nvPr/>
        </p:nvSpPr>
        <p:spPr>
          <a:xfrm>
            <a:off x="623093" y="1012915"/>
            <a:ext cx="9615611" cy="1569660"/>
          </a:xfrm>
          <a:prstGeom prst="rect">
            <a:avLst/>
          </a:prstGeom>
        </p:spPr>
        <p:txBody>
          <a:bodyPr wrap="square">
            <a:spAutoFit/>
          </a:bodyPr>
          <a:lstStyle/>
          <a:p>
            <a:r>
              <a:rPr lang="zh-CN" altLang="zh-CN" sz="2400" dirty="0"/>
              <a:t>超文本传输协议</a:t>
            </a:r>
            <a:r>
              <a:rPr lang="en-US" altLang="zh-CN" sz="2400" dirty="0"/>
              <a:t>HTTP</a:t>
            </a:r>
            <a:r>
              <a:rPr lang="zh-CN" altLang="zh-CN" sz="2400" dirty="0"/>
              <a:t>是</a:t>
            </a:r>
            <a:r>
              <a:rPr lang="en-US" altLang="zh-CN" sz="2400" dirty="0"/>
              <a:t>Internet</a:t>
            </a:r>
            <a:r>
              <a:rPr lang="zh-CN" altLang="zh-CN" sz="2400" dirty="0"/>
              <a:t>上应用最为广泛的一种网络协议。设计</a:t>
            </a:r>
            <a:r>
              <a:rPr lang="en-US" altLang="zh-CN" sz="2400" dirty="0"/>
              <a:t>HTTP</a:t>
            </a:r>
            <a:r>
              <a:rPr lang="zh-CN" altLang="zh-CN" sz="2400" dirty="0"/>
              <a:t>的最初目的是为了提供一种发布和接收</a:t>
            </a:r>
            <a:r>
              <a:rPr lang="en-US" altLang="zh-CN" sz="2400" dirty="0"/>
              <a:t>HTML</a:t>
            </a:r>
            <a:r>
              <a:rPr lang="zh-CN" altLang="zh-CN" sz="2400" dirty="0"/>
              <a:t>页面的方法。通过</a:t>
            </a:r>
            <a:r>
              <a:rPr lang="en-US" altLang="zh-CN" sz="2400" dirty="0"/>
              <a:t>HTTP</a:t>
            </a:r>
            <a:r>
              <a:rPr lang="zh-CN" altLang="zh-CN" sz="2400" dirty="0"/>
              <a:t>或者</a:t>
            </a:r>
            <a:r>
              <a:rPr lang="en-US" altLang="zh-CN" sz="2400" dirty="0"/>
              <a:t>HTTPS</a:t>
            </a:r>
            <a:r>
              <a:rPr lang="zh-CN" altLang="zh-CN" sz="2400" dirty="0"/>
              <a:t>协议请求的资源由统一资源标识符</a:t>
            </a:r>
            <a:r>
              <a:rPr lang="en-US" altLang="zh-CN" sz="2400" dirty="0"/>
              <a:t>(Uniform   Resource Identifiers</a:t>
            </a:r>
            <a:r>
              <a:rPr lang="zh-CN" altLang="zh-CN" sz="2400" dirty="0"/>
              <a:t>，</a:t>
            </a:r>
            <a:r>
              <a:rPr lang="en-US" altLang="zh-CN" sz="2400" dirty="0"/>
              <a:t>URI)</a:t>
            </a:r>
            <a:r>
              <a:rPr lang="zh-CN" altLang="zh-CN" sz="2400" dirty="0"/>
              <a:t>标识。</a:t>
            </a:r>
          </a:p>
        </p:txBody>
      </p:sp>
      <p:sp>
        <p:nvSpPr>
          <p:cNvPr id="9" name="矩形 8"/>
          <p:cNvSpPr/>
          <p:nvPr/>
        </p:nvSpPr>
        <p:spPr>
          <a:xfrm>
            <a:off x="741965" y="3679202"/>
            <a:ext cx="9812062" cy="1200329"/>
          </a:xfrm>
          <a:prstGeom prst="rect">
            <a:avLst/>
          </a:prstGeom>
        </p:spPr>
        <p:txBody>
          <a:bodyPr wrap="square">
            <a:spAutoFit/>
          </a:bodyPr>
          <a:lstStyle/>
          <a:p>
            <a:r>
              <a:rPr lang="zh-CN" altLang="zh-CN" sz="2400" dirty="0"/>
              <a:t>超文本传输安全协议</a:t>
            </a:r>
            <a:r>
              <a:rPr lang="en-US" altLang="zh-CN" sz="2400" dirty="0"/>
              <a:t>(Hyper Text Transfer Protocol Secure</a:t>
            </a:r>
            <a:r>
              <a:rPr lang="zh-CN" altLang="zh-CN" sz="2400" dirty="0"/>
              <a:t>，简称</a:t>
            </a:r>
            <a:r>
              <a:rPr lang="en-US" altLang="zh-CN" sz="2400" dirty="0"/>
              <a:t>HTTPS)</a:t>
            </a:r>
            <a:r>
              <a:rPr lang="zh-CN" altLang="zh-CN" sz="2400" dirty="0"/>
              <a:t>是超文本传输协议和</a:t>
            </a:r>
            <a:r>
              <a:rPr lang="en-US" altLang="zh-CN" sz="2400" dirty="0"/>
              <a:t>SSL/TLS(Secure Sockets Layer/Transport Layer Security)</a:t>
            </a:r>
            <a:r>
              <a:rPr lang="zh-CN" altLang="zh-CN" sz="2400" dirty="0"/>
              <a:t>的组合，用以提供加密通讯及对网络服务器身份的鉴定</a:t>
            </a:r>
            <a:endParaRPr lang="zh-CN" altLang="en-US" sz="2400" dirty="0"/>
          </a:p>
        </p:txBody>
      </p:sp>
    </p:spTree>
    <p:extLst>
      <p:ext uri="{BB962C8B-B14F-4D97-AF65-F5344CB8AC3E}">
        <p14:creationId xmlns:p14="http://schemas.microsoft.com/office/powerpoint/2010/main" val="3971999019"/>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773092"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x-none" altLang="zh-CN" b="1" dirty="0"/>
              <a:t>1.1.6  HTTP协议</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4" name="矩形 3"/>
          <p:cNvSpPr/>
          <p:nvPr/>
        </p:nvSpPr>
        <p:spPr>
          <a:xfrm>
            <a:off x="336550" y="1669334"/>
            <a:ext cx="10008114" cy="3785652"/>
          </a:xfrm>
          <a:prstGeom prst="rect">
            <a:avLst/>
          </a:prstGeom>
        </p:spPr>
        <p:txBody>
          <a:bodyPr wrap="square">
            <a:spAutoFit/>
          </a:bodyPr>
          <a:lstStyle/>
          <a:p>
            <a:pPr indent="266700" algn="just">
              <a:spcAft>
                <a:spcPts val="0"/>
              </a:spcAft>
            </a:pPr>
            <a:r>
              <a:rPr lang="en-US" altLang="zh-CN" sz="2000" kern="100" dirty="0">
                <a:latin typeface="Times New Roman" panose="02020603050405020304" pitchFamily="18" charset="0"/>
                <a:cs typeface="Times New Roman" panose="02020603050405020304" pitchFamily="18" charset="0"/>
              </a:rPr>
              <a:t>HTTPS</a:t>
            </a:r>
            <a:r>
              <a:rPr lang="zh-CN" altLang="zh-CN" sz="2000" kern="100" dirty="0">
                <a:latin typeface="Times New Roman" panose="02020603050405020304" pitchFamily="18" charset="0"/>
                <a:cs typeface="Times New Roman" panose="02020603050405020304" pitchFamily="18" charset="0"/>
              </a:rPr>
              <a:t>和</a:t>
            </a:r>
            <a:r>
              <a:rPr lang="en-US" altLang="zh-CN" sz="2000" kern="100" dirty="0">
                <a:latin typeface="Times New Roman" panose="02020603050405020304" pitchFamily="18" charset="0"/>
                <a:cs typeface="Times New Roman" panose="02020603050405020304" pitchFamily="18" charset="0"/>
              </a:rPr>
              <a:t>HTTP</a:t>
            </a:r>
            <a:r>
              <a:rPr lang="zh-CN" altLang="zh-CN" sz="2000" kern="100" dirty="0">
                <a:latin typeface="Times New Roman" panose="02020603050405020304" pitchFamily="18" charset="0"/>
                <a:cs typeface="Times New Roman" panose="02020603050405020304" pitchFamily="18" charset="0"/>
              </a:rPr>
              <a:t>的区别：</a:t>
            </a:r>
            <a:endParaRPr lang="en-US" altLang="zh-CN" sz="2000" kern="100" dirty="0">
              <a:latin typeface="Times New Roman" panose="02020603050405020304" pitchFamily="18" charset="0"/>
              <a:cs typeface="Times New Roman" panose="02020603050405020304" pitchFamily="18" charset="0"/>
            </a:endParaRPr>
          </a:p>
          <a:p>
            <a:pPr indent="266700" algn="just">
              <a:spcAft>
                <a:spcPts val="0"/>
              </a:spcAft>
            </a:pPr>
            <a:r>
              <a:rPr lang="zh-CN" altLang="en-US" sz="2000" kern="100" dirty="0">
                <a:cs typeface="Times New Roman" panose="02020603050405020304" pitchFamily="18" charset="0"/>
              </a:rPr>
              <a:t> </a:t>
            </a:r>
            <a:endParaRPr lang="zh-CN" altLang="zh-CN" sz="2000" kern="100" dirty="0">
              <a:cs typeface="Times New Roman" panose="02020603050405020304" pitchFamily="18" charset="0"/>
            </a:endParaRPr>
          </a:p>
          <a:p>
            <a:pPr marL="457200" indent="-457200" algn="just">
              <a:spcAft>
                <a:spcPts val="0"/>
              </a:spcAft>
              <a:buAutoNum type="arabicParenBoth"/>
            </a:pPr>
            <a:r>
              <a:rPr lang="en-US" altLang="zh-CN" sz="2000" kern="100" dirty="0">
                <a:cs typeface="Times New Roman" panose="02020603050405020304" pitchFamily="18" charset="0"/>
              </a:rPr>
              <a:t>HTTPS</a:t>
            </a:r>
            <a:r>
              <a:rPr lang="zh-CN" altLang="zh-CN" sz="2000" kern="100" dirty="0">
                <a:cs typeface="Times New Roman" panose="02020603050405020304" pitchFamily="18" charset="0"/>
              </a:rPr>
              <a:t>协议</a:t>
            </a:r>
            <a:r>
              <a:rPr lang="zh-CN" altLang="zh-CN" sz="2000" kern="100" dirty="0">
                <a:latin typeface="Times New Roman" panose="02020603050405020304" pitchFamily="18" charset="0"/>
                <a:cs typeface="Times New Roman" panose="02020603050405020304" pitchFamily="18" charset="0"/>
              </a:rPr>
              <a:t>需要申请证书，一般免费证书很少，需要交费；而</a:t>
            </a:r>
            <a:r>
              <a:rPr lang="en-US" altLang="zh-CN" sz="2000" kern="100" dirty="0">
                <a:latin typeface="Times New Roman" panose="02020603050405020304" pitchFamily="18" charset="0"/>
                <a:cs typeface="Times New Roman" panose="02020603050405020304" pitchFamily="18" charset="0"/>
              </a:rPr>
              <a:t>HTTP</a:t>
            </a:r>
            <a:r>
              <a:rPr lang="zh-CN" altLang="zh-CN" sz="2000" kern="100" dirty="0">
                <a:latin typeface="Times New Roman" panose="02020603050405020304" pitchFamily="18" charset="0"/>
                <a:cs typeface="Times New Roman" panose="02020603050405020304" pitchFamily="18" charset="0"/>
              </a:rPr>
              <a:t>不需要证书。</a:t>
            </a:r>
            <a:endParaRPr lang="en-US" altLang="zh-CN" sz="2000" kern="100" dirty="0">
              <a:latin typeface="Times New Roman" panose="02020603050405020304" pitchFamily="18" charset="0"/>
              <a:cs typeface="Times New Roman" panose="02020603050405020304" pitchFamily="18" charset="0"/>
            </a:endParaRPr>
          </a:p>
          <a:p>
            <a:pPr algn="just">
              <a:spcAft>
                <a:spcPts val="0"/>
              </a:spcAft>
            </a:pPr>
            <a:endParaRPr lang="zh-CN" altLang="zh-CN" sz="2000" kern="100" dirty="0">
              <a:cs typeface="Times New Roman" panose="02020603050405020304" pitchFamily="18" charset="0"/>
            </a:endParaRPr>
          </a:p>
          <a:p>
            <a:pPr indent="266700" algn="just">
              <a:spcAft>
                <a:spcPts val="0"/>
              </a:spcAft>
            </a:pPr>
            <a:r>
              <a:rPr lang="en-US" altLang="zh-CN" sz="2000" kern="100" dirty="0">
                <a:latin typeface="Times New Roman" panose="02020603050405020304" pitchFamily="18" charset="0"/>
                <a:cs typeface="Times New Roman" panose="02020603050405020304" pitchFamily="18" charset="0"/>
              </a:rPr>
              <a:t>(2) HTTP</a:t>
            </a:r>
            <a:r>
              <a:rPr lang="zh-CN" altLang="zh-CN" sz="2000" kern="100" dirty="0">
                <a:latin typeface="Times New Roman" panose="02020603050405020304" pitchFamily="18" charset="0"/>
                <a:cs typeface="Times New Roman" panose="02020603050405020304" pitchFamily="18" charset="0"/>
              </a:rPr>
              <a:t>是超文本传输协议，信息是明文传输；</a:t>
            </a:r>
            <a:r>
              <a:rPr lang="en-US" altLang="zh-CN" sz="2000" kern="100" dirty="0">
                <a:latin typeface="Times New Roman" panose="02020603050405020304" pitchFamily="18" charset="0"/>
                <a:cs typeface="Times New Roman" panose="02020603050405020304" pitchFamily="18" charset="0"/>
              </a:rPr>
              <a:t>HTTPS</a:t>
            </a:r>
            <a:r>
              <a:rPr lang="zh-CN" altLang="zh-CN" sz="2000" kern="100" dirty="0">
                <a:latin typeface="Times New Roman" panose="02020603050405020304" pitchFamily="18" charset="0"/>
                <a:cs typeface="Times New Roman" panose="02020603050405020304" pitchFamily="18" charset="0"/>
              </a:rPr>
              <a:t>则是具有安全性的</a:t>
            </a:r>
            <a:r>
              <a:rPr lang="en-US" altLang="zh-CN" sz="2000" kern="100" dirty="0">
                <a:latin typeface="Times New Roman" panose="02020603050405020304" pitchFamily="18" charset="0"/>
                <a:cs typeface="Times New Roman" panose="02020603050405020304" pitchFamily="18" charset="0"/>
              </a:rPr>
              <a:t>SSL</a:t>
            </a:r>
            <a:r>
              <a:rPr lang="zh-CN" altLang="zh-CN" sz="2000" kern="100" dirty="0">
                <a:latin typeface="Times New Roman" panose="02020603050405020304" pitchFamily="18" charset="0"/>
                <a:cs typeface="Times New Roman" panose="02020603050405020304" pitchFamily="18" charset="0"/>
              </a:rPr>
              <a:t>加密传输协议。</a:t>
            </a:r>
            <a:endParaRPr lang="en-US" altLang="zh-CN" sz="2000" kern="100" dirty="0">
              <a:latin typeface="Times New Roman" panose="02020603050405020304" pitchFamily="18" charset="0"/>
              <a:cs typeface="Times New Roman" panose="02020603050405020304" pitchFamily="18" charset="0"/>
            </a:endParaRPr>
          </a:p>
          <a:p>
            <a:pPr indent="266700" algn="just">
              <a:spcAft>
                <a:spcPts val="0"/>
              </a:spcAft>
            </a:pPr>
            <a:endParaRPr lang="zh-CN" altLang="zh-CN" sz="2000" kern="100" dirty="0">
              <a:cs typeface="Times New Roman" panose="02020603050405020304" pitchFamily="18" charset="0"/>
            </a:endParaRPr>
          </a:p>
          <a:p>
            <a:pPr indent="266700" algn="just">
              <a:spcAft>
                <a:spcPts val="0"/>
              </a:spcAft>
            </a:pPr>
            <a:r>
              <a:rPr lang="en-US" altLang="zh-CN" sz="2000" kern="100" dirty="0">
                <a:latin typeface="Times New Roman" panose="02020603050405020304" pitchFamily="18" charset="0"/>
                <a:cs typeface="Times New Roman" panose="02020603050405020304" pitchFamily="18" charset="0"/>
              </a:rPr>
              <a:t>(3) HTTP</a:t>
            </a:r>
            <a:r>
              <a:rPr lang="zh-CN" altLang="zh-CN" sz="2000" kern="100" dirty="0">
                <a:latin typeface="Times New Roman" panose="02020603050405020304" pitchFamily="18" charset="0"/>
                <a:cs typeface="Times New Roman" panose="02020603050405020304" pitchFamily="18" charset="0"/>
              </a:rPr>
              <a:t>和</a:t>
            </a:r>
            <a:r>
              <a:rPr lang="en-US" altLang="zh-CN" sz="2000" kern="100" dirty="0">
                <a:latin typeface="Times New Roman" panose="02020603050405020304" pitchFamily="18" charset="0"/>
                <a:cs typeface="Times New Roman" panose="02020603050405020304" pitchFamily="18" charset="0"/>
              </a:rPr>
              <a:t>HTTPS</a:t>
            </a:r>
            <a:r>
              <a:rPr lang="zh-CN" altLang="zh-CN" sz="2000" kern="100" dirty="0">
                <a:latin typeface="Times New Roman" panose="02020603050405020304" pitchFamily="18" charset="0"/>
                <a:cs typeface="Times New Roman" panose="02020603050405020304" pitchFamily="18" charset="0"/>
              </a:rPr>
              <a:t>使用的是完全不同的连接方式，用的端口也不一样，前者是</a:t>
            </a:r>
            <a:r>
              <a:rPr lang="en-US" altLang="zh-CN" sz="2000" kern="100" dirty="0">
                <a:latin typeface="Times New Roman" panose="02020603050405020304" pitchFamily="18" charset="0"/>
                <a:cs typeface="Times New Roman" panose="02020603050405020304" pitchFamily="18" charset="0"/>
              </a:rPr>
              <a:t>80</a:t>
            </a:r>
            <a:r>
              <a:rPr lang="zh-CN" altLang="zh-CN" sz="2000" kern="100" dirty="0">
                <a:latin typeface="Times New Roman" panose="02020603050405020304" pitchFamily="18" charset="0"/>
                <a:cs typeface="Times New Roman" panose="02020603050405020304" pitchFamily="18" charset="0"/>
              </a:rPr>
              <a:t>，后者是</a:t>
            </a:r>
            <a:r>
              <a:rPr lang="en-US" altLang="zh-CN" sz="2000" kern="100" dirty="0">
                <a:latin typeface="Times New Roman" panose="02020603050405020304" pitchFamily="18" charset="0"/>
                <a:cs typeface="Times New Roman" panose="02020603050405020304" pitchFamily="18" charset="0"/>
              </a:rPr>
              <a:t>443</a:t>
            </a:r>
            <a:r>
              <a:rPr lang="zh-CN" altLang="zh-CN" sz="2000" kern="100" dirty="0">
                <a:latin typeface="Times New Roman" panose="02020603050405020304" pitchFamily="18" charset="0"/>
                <a:cs typeface="Times New Roman" panose="02020603050405020304" pitchFamily="18" charset="0"/>
              </a:rPr>
              <a:t>。</a:t>
            </a:r>
            <a:endParaRPr lang="en-US" altLang="zh-CN" sz="2000" kern="100" dirty="0">
              <a:latin typeface="Times New Roman" panose="02020603050405020304" pitchFamily="18" charset="0"/>
              <a:cs typeface="Times New Roman" panose="02020603050405020304" pitchFamily="18" charset="0"/>
            </a:endParaRPr>
          </a:p>
          <a:p>
            <a:pPr indent="266700" algn="just">
              <a:spcAft>
                <a:spcPts val="0"/>
              </a:spcAft>
            </a:pPr>
            <a:endParaRPr lang="zh-CN" altLang="zh-CN" sz="2000" kern="100" dirty="0">
              <a:cs typeface="Times New Roman" panose="02020603050405020304" pitchFamily="18" charset="0"/>
            </a:endParaRPr>
          </a:p>
          <a:p>
            <a:pPr indent="266700" algn="just">
              <a:spcAft>
                <a:spcPts val="0"/>
              </a:spcAft>
            </a:pPr>
            <a:r>
              <a:rPr lang="en-US" altLang="zh-CN" sz="2000" kern="100" dirty="0">
                <a:latin typeface="Times New Roman" panose="02020603050405020304" pitchFamily="18" charset="0"/>
                <a:cs typeface="Times New Roman" panose="02020603050405020304" pitchFamily="18" charset="0"/>
              </a:rPr>
              <a:t>(4) HTTP</a:t>
            </a:r>
            <a:r>
              <a:rPr lang="zh-CN" altLang="zh-CN" sz="2000" kern="100" dirty="0">
                <a:latin typeface="Times New Roman" panose="02020603050405020304" pitchFamily="18" charset="0"/>
                <a:cs typeface="Times New Roman" panose="02020603050405020304" pitchFamily="18" charset="0"/>
              </a:rPr>
              <a:t>的连接很简单，是无状态的；</a:t>
            </a:r>
            <a:r>
              <a:rPr lang="en-US" altLang="zh-CN" sz="2000" kern="100" dirty="0">
                <a:latin typeface="Times New Roman" panose="02020603050405020304" pitchFamily="18" charset="0"/>
                <a:cs typeface="Times New Roman" panose="02020603050405020304" pitchFamily="18" charset="0"/>
              </a:rPr>
              <a:t>HTTPS</a:t>
            </a:r>
            <a:r>
              <a:rPr lang="zh-CN" altLang="zh-CN" sz="2000" kern="100" dirty="0">
                <a:latin typeface="Times New Roman" panose="02020603050405020304" pitchFamily="18" charset="0"/>
                <a:cs typeface="Times New Roman" panose="02020603050405020304" pitchFamily="18" charset="0"/>
              </a:rPr>
              <a:t>协议是由</a:t>
            </a:r>
            <a:r>
              <a:rPr lang="en-US" altLang="zh-CN" sz="2000" kern="100" dirty="0">
                <a:latin typeface="Times New Roman" panose="02020603050405020304" pitchFamily="18" charset="0"/>
                <a:cs typeface="Times New Roman" panose="02020603050405020304" pitchFamily="18" charset="0"/>
              </a:rPr>
              <a:t>SSL+HTTP</a:t>
            </a:r>
            <a:r>
              <a:rPr lang="zh-CN" altLang="zh-CN" sz="2000" kern="100" dirty="0">
                <a:latin typeface="Times New Roman" panose="02020603050405020304" pitchFamily="18" charset="0"/>
                <a:cs typeface="Times New Roman" panose="02020603050405020304" pitchFamily="18" charset="0"/>
              </a:rPr>
              <a:t>协议构建的可进行加密传输、身份认证的网络协议，比</a:t>
            </a:r>
            <a:r>
              <a:rPr lang="en-US" altLang="zh-CN" sz="2000" kern="100" dirty="0">
                <a:latin typeface="Times New Roman" panose="02020603050405020304" pitchFamily="18" charset="0"/>
                <a:cs typeface="Times New Roman" panose="02020603050405020304" pitchFamily="18" charset="0"/>
              </a:rPr>
              <a:t>HTTP</a:t>
            </a:r>
            <a:r>
              <a:rPr lang="zh-CN" altLang="zh-CN" sz="2000" kern="100" dirty="0">
                <a:latin typeface="Times New Roman" panose="02020603050405020304" pitchFamily="18" charset="0"/>
                <a:cs typeface="Times New Roman" panose="02020603050405020304" pitchFamily="18" charset="0"/>
              </a:rPr>
              <a:t>协议安全。</a:t>
            </a:r>
            <a:endParaRPr lang="zh-CN" altLang="zh-CN" sz="2000" kern="100" dirty="0">
              <a:cs typeface="Times New Roman" panose="02020603050405020304" pitchFamily="18" charset="0"/>
            </a:endParaRPr>
          </a:p>
        </p:txBody>
      </p:sp>
    </p:spTree>
    <p:extLst>
      <p:ext uri="{BB962C8B-B14F-4D97-AF65-F5344CB8AC3E}">
        <p14:creationId xmlns:p14="http://schemas.microsoft.com/office/powerpoint/2010/main" val="1843624348"/>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
          <p:cNvPicPr>
            <a:picLocks noChangeAspect="1"/>
          </p:cNvPicPr>
          <p:nvPr/>
        </p:nvPicPr>
        <p:blipFill>
          <a:blip r:embed="rId3">
            <a:extLst>
              <a:ext uri="{28A0092B-C50C-407E-A947-70E740481C1C}">
                <a14:useLocalDpi xmlns:a14="http://schemas.microsoft.com/office/drawing/2010/main" val="0"/>
              </a:ext>
            </a:extLst>
          </a:blip>
          <a:srcRect l="11168"/>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33"/>
          <p:cNvPicPr>
            <a:picLocks noChangeAspect="1"/>
          </p:cNvPicPr>
          <p:nvPr/>
        </p:nvPicPr>
        <p:blipFill>
          <a:blip r:embed="rId4">
            <a:extLst>
              <a:ext uri="{28A0092B-C50C-407E-A947-70E740481C1C}">
                <a14:useLocalDpi xmlns:a14="http://schemas.microsoft.com/office/drawing/2010/main" val="0"/>
              </a:ext>
            </a:extLst>
          </a:blip>
          <a:srcRect l="10493"/>
          <a:stretch>
            <a:fillRect/>
          </a:stretch>
        </p:blipFill>
        <p:spPr bwMode="auto">
          <a:xfrm>
            <a:off x="0" y="569913"/>
            <a:ext cx="8680450"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文本框 61"/>
          <p:cNvSpPr txBox="1">
            <a:spLocks noChangeArrowheads="1"/>
          </p:cNvSpPr>
          <p:nvPr/>
        </p:nvSpPr>
        <p:spPr bwMode="auto">
          <a:xfrm>
            <a:off x="960438" y="1879600"/>
            <a:ext cx="11080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目</a:t>
            </a:r>
            <a:endParaRPr lang="en-US" altLang="zh-CN" sz="7200" b="1">
              <a:solidFill>
                <a:srgbClr val="0070C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录</a:t>
            </a:r>
          </a:p>
        </p:txBody>
      </p:sp>
      <p:sp>
        <p:nvSpPr>
          <p:cNvPr id="36" name="矩形 35"/>
          <p:cNvSpPr/>
          <p:nvPr/>
        </p:nvSpPr>
        <p:spPr>
          <a:xfrm rot="5400000">
            <a:off x="-271463" y="2881313"/>
            <a:ext cx="2212975" cy="431800"/>
          </a:xfrm>
          <a:prstGeom prst="rect">
            <a:avLst/>
          </a:prstGeom>
        </p:spPr>
        <p:txBody>
          <a:bodyPr wrap="none">
            <a:spAutoFit/>
          </a:bodyPr>
          <a:lstStyle/>
          <a:p>
            <a:pPr algn="ctr" eaLnBrk="1" fontAlgn="auto" hangingPunct="1">
              <a:spcBef>
                <a:spcPts val="0"/>
              </a:spcBef>
              <a:spcAft>
                <a:spcPts val="0"/>
              </a:spcAft>
              <a:defRPr/>
            </a:pPr>
            <a:r>
              <a:rPr lang="en-US" altLang="zh-CN" sz="2200" spc="500" dirty="0">
                <a:solidFill>
                  <a:srgbClr val="0070C0"/>
                </a:solidFill>
                <a:latin typeface="微软雅黑" panose="020B0503020204020204" pitchFamily="34" charset="-122"/>
                <a:ea typeface="微软雅黑" panose="020B0503020204020204" pitchFamily="34" charset="-122"/>
              </a:rPr>
              <a:t>CONTENTS</a:t>
            </a:r>
            <a:endParaRPr lang="zh-CN" altLang="en-US" sz="2200" spc="500" dirty="0">
              <a:solidFill>
                <a:srgbClr val="0070C0"/>
              </a:solidFill>
              <a:latin typeface="微软雅黑" panose="020B0503020204020204" pitchFamily="34" charset="-122"/>
              <a:ea typeface="微软雅黑" panose="020B0503020204020204" pitchFamily="34" charset="-122"/>
            </a:endParaRPr>
          </a:p>
        </p:txBody>
      </p:sp>
      <p:sp>
        <p:nvSpPr>
          <p:cNvPr id="37" name="矩形 36"/>
          <p:cNvSpPr/>
          <p:nvPr/>
        </p:nvSpPr>
        <p:spPr>
          <a:xfrm rot="5400000">
            <a:off x="84932" y="2277269"/>
            <a:ext cx="2406650" cy="1468437"/>
          </a:xfrm>
          <a:prstGeom prst="rect">
            <a:avLst/>
          </a:prstGeom>
          <a:noFill/>
          <a:ln>
            <a:solidFill>
              <a:srgbClr val="027ED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nvGrpSpPr>
          <p:cNvPr id="38" name="组合 37"/>
          <p:cNvGrpSpPr>
            <a:grpSpLocks/>
          </p:cNvGrpSpPr>
          <p:nvPr/>
        </p:nvGrpSpPr>
        <p:grpSpPr bwMode="auto">
          <a:xfrm>
            <a:off x="2514600" y="1119188"/>
            <a:ext cx="5067300" cy="785812"/>
            <a:chOff x="3651214" y="1851670"/>
            <a:chExt cx="3801106" cy="588774"/>
          </a:xfrm>
        </p:grpSpPr>
        <p:sp>
          <p:nvSpPr>
            <p:cNvPr id="39" name="矩形 38"/>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0" name="椭圆 39"/>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1" name="矩形 40"/>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2" name="矩形 41"/>
            <p:cNvSpPr/>
            <p:nvPr/>
          </p:nvSpPr>
          <p:spPr>
            <a:xfrm>
              <a:off x="3694084" y="1924226"/>
              <a:ext cx="420361"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01</a:t>
              </a:r>
              <a:endParaRPr lang="zh-CN" altLang="en-US" sz="3200" kern="0" dirty="0">
                <a:solidFill>
                  <a:sysClr val="window" lastClr="FFFFFF"/>
                </a:solidFill>
                <a:latin typeface="Impact" pitchFamily="34" charset="0"/>
                <a:ea typeface="微软雅黑" pitchFamily="34" charset="-122"/>
              </a:endParaRPr>
            </a:p>
          </p:txBody>
        </p:sp>
      </p:grpSp>
      <p:sp>
        <p:nvSpPr>
          <p:cNvPr id="43" name="TextBox 42"/>
          <p:cNvSpPr txBox="1"/>
          <p:nvPr/>
        </p:nvSpPr>
        <p:spPr>
          <a:xfrm>
            <a:off x="3500439" y="1282370"/>
            <a:ext cx="3284360" cy="492438"/>
          </a:xfrm>
          <a:prstGeom prst="rect">
            <a:avLst/>
          </a:prstGeom>
          <a:noFill/>
          <a:effectLst>
            <a:innerShdw blurRad="25400" dist="25400" dir="13500000">
              <a:prstClr val="black">
                <a:alpha val="50000"/>
              </a:prstClr>
            </a:innerShdw>
          </a:effectLst>
        </p:spPr>
        <p:txBody>
          <a:bodyPr lIns="121917" tIns="60958" rIns="121917" bIns="60958">
            <a:spAutoFit/>
          </a:bodyPr>
          <a:lstStyle/>
          <a:p>
            <a:r>
              <a:rPr lang="x-none" altLang="zh-CN" sz="2400" b="1" dirty="0"/>
              <a:t>1.1  Internet介绍</a:t>
            </a:r>
            <a:endParaRPr lang="zh-CN" altLang="zh-CN" sz="2400" b="1" dirty="0"/>
          </a:p>
        </p:txBody>
      </p:sp>
      <p:grpSp>
        <p:nvGrpSpPr>
          <p:cNvPr id="44" name="组合 43"/>
          <p:cNvGrpSpPr>
            <a:grpSpLocks/>
          </p:cNvGrpSpPr>
          <p:nvPr/>
        </p:nvGrpSpPr>
        <p:grpSpPr bwMode="auto">
          <a:xfrm>
            <a:off x="2514600" y="2165350"/>
            <a:ext cx="5067300" cy="785813"/>
            <a:chOff x="3651214" y="1851670"/>
            <a:chExt cx="3801106" cy="588774"/>
          </a:xfrm>
        </p:grpSpPr>
        <p:sp>
          <p:nvSpPr>
            <p:cNvPr id="45" name="矩形 44"/>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6" name="椭圆 45"/>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7" name="矩形 46"/>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8" name="矩形 47"/>
            <p:cNvSpPr/>
            <p:nvPr/>
          </p:nvSpPr>
          <p:spPr>
            <a:xfrm>
              <a:off x="3694084" y="1924226"/>
              <a:ext cx="458467"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02</a:t>
              </a:r>
              <a:endParaRPr lang="zh-CN" altLang="en-US" sz="3200" kern="0" dirty="0">
                <a:solidFill>
                  <a:sysClr val="window" lastClr="FFFFFF"/>
                </a:solidFill>
                <a:latin typeface="Impact" pitchFamily="34" charset="0"/>
                <a:ea typeface="微软雅黑" pitchFamily="34" charset="-122"/>
              </a:endParaRPr>
            </a:p>
          </p:txBody>
        </p:sp>
      </p:grpSp>
      <p:sp>
        <p:nvSpPr>
          <p:cNvPr id="49" name="TextBox 48"/>
          <p:cNvSpPr txBox="1"/>
          <p:nvPr/>
        </p:nvSpPr>
        <p:spPr>
          <a:xfrm>
            <a:off x="3589336" y="2357696"/>
            <a:ext cx="3873501" cy="492438"/>
          </a:xfrm>
          <a:prstGeom prst="rect">
            <a:avLst/>
          </a:prstGeom>
          <a:noFill/>
          <a:effectLst>
            <a:innerShdw blurRad="25400" dist="25400" dir="13500000">
              <a:prstClr val="black">
                <a:alpha val="50000"/>
              </a:prstClr>
            </a:innerShdw>
          </a:effectLst>
        </p:spPr>
        <p:txBody>
          <a:bodyPr lIns="121917" tIns="60958" rIns="121917" bIns="60958">
            <a:spAutoFit/>
          </a:bodyPr>
          <a:lstStyle/>
          <a:p>
            <a:r>
              <a:rPr lang="x-none" altLang="zh-CN" sz="2400" b="1" dirty="0">
                <a:solidFill>
                  <a:srgbClr val="FF0000"/>
                </a:solidFill>
              </a:rPr>
              <a:t>1.2 Web浏览器</a:t>
            </a:r>
            <a:endParaRPr lang="zh-CN" altLang="zh-CN" sz="2400" b="1" dirty="0">
              <a:solidFill>
                <a:srgbClr val="FF0000"/>
              </a:solidFill>
            </a:endParaRPr>
          </a:p>
        </p:txBody>
      </p:sp>
      <p:grpSp>
        <p:nvGrpSpPr>
          <p:cNvPr id="50" name="组合 49"/>
          <p:cNvGrpSpPr>
            <a:grpSpLocks/>
          </p:cNvGrpSpPr>
          <p:nvPr/>
        </p:nvGrpSpPr>
        <p:grpSpPr bwMode="auto">
          <a:xfrm>
            <a:off x="2514600" y="3211513"/>
            <a:ext cx="5067300" cy="785812"/>
            <a:chOff x="3651214" y="1851670"/>
            <a:chExt cx="3801106" cy="588774"/>
          </a:xfrm>
        </p:grpSpPr>
        <p:sp>
          <p:nvSpPr>
            <p:cNvPr id="51" name="矩形 50"/>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2" name="椭圆 51"/>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3" name="矩形 52"/>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54" name="矩形 53"/>
            <p:cNvSpPr/>
            <p:nvPr/>
          </p:nvSpPr>
          <p:spPr>
            <a:xfrm>
              <a:off x="3694084" y="1924226"/>
              <a:ext cx="466802"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03</a:t>
              </a:r>
              <a:endParaRPr lang="zh-CN" altLang="en-US" sz="3200" kern="0" dirty="0">
                <a:solidFill>
                  <a:sysClr val="window" lastClr="FFFFFF"/>
                </a:solidFill>
                <a:latin typeface="Impact" pitchFamily="34" charset="0"/>
                <a:ea typeface="微软雅黑" pitchFamily="34" charset="-122"/>
              </a:endParaRPr>
            </a:p>
          </p:txBody>
        </p:sp>
      </p:grpSp>
      <p:sp>
        <p:nvSpPr>
          <p:cNvPr id="55" name="TextBox 54"/>
          <p:cNvSpPr txBox="1"/>
          <p:nvPr/>
        </p:nvSpPr>
        <p:spPr>
          <a:xfrm>
            <a:off x="3589337" y="3403702"/>
            <a:ext cx="4303712" cy="492438"/>
          </a:xfrm>
          <a:prstGeom prst="rect">
            <a:avLst/>
          </a:prstGeom>
          <a:noFill/>
          <a:effectLst>
            <a:innerShdw blurRad="25400" dist="25400" dir="13500000">
              <a:prstClr val="black">
                <a:alpha val="50000"/>
              </a:prstClr>
            </a:innerShdw>
          </a:effectLst>
        </p:spPr>
        <p:txBody>
          <a:bodyPr wrap="square" lIns="121917" tIns="60958" rIns="121917" bIns="60958">
            <a:spAutoFit/>
          </a:bodyPr>
          <a:lstStyle/>
          <a:p>
            <a:r>
              <a:rPr lang="x-none" altLang="zh-CN" sz="2400" b="1" dirty="0"/>
              <a:t>1.3 Web服务器</a:t>
            </a:r>
            <a:r>
              <a:rPr lang="zh-CN" altLang="en-US" sz="2400" b="1" dirty="0"/>
              <a:t>和应用服务器</a:t>
            </a:r>
            <a:endParaRPr lang="zh-CN" altLang="zh-CN" sz="2400" b="1" dirty="0"/>
          </a:p>
        </p:txBody>
      </p:sp>
      <p:grpSp>
        <p:nvGrpSpPr>
          <p:cNvPr id="56" name="组合 55"/>
          <p:cNvGrpSpPr>
            <a:grpSpLocks/>
          </p:cNvGrpSpPr>
          <p:nvPr/>
        </p:nvGrpSpPr>
        <p:grpSpPr bwMode="auto">
          <a:xfrm>
            <a:off x="2514600" y="4257675"/>
            <a:ext cx="5067300" cy="785813"/>
            <a:chOff x="3651214" y="1851670"/>
            <a:chExt cx="3801106" cy="588774"/>
          </a:xfrm>
        </p:grpSpPr>
        <p:sp>
          <p:nvSpPr>
            <p:cNvPr id="57" name="矩形 56"/>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8" name="椭圆 57"/>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9" name="矩形 58"/>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0" name="矩形 59"/>
            <p:cNvSpPr/>
            <p:nvPr/>
          </p:nvSpPr>
          <p:spPr>
            <a:xfrm>
              <a:off x="3694084" y="1924226"/>
              <a:ext cx="457276"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04</a:t>
              </a:r>
              <a:endParaRPr lang="zh-CN" altLang="en-US" sz="3200" kern="0" dirty="0">
                <a:solidFill>
                  <a:sysClr val="window" lastClr="FFFFFF"/>
                </a:solidFill>
                <a:latin typeface="Impact" pitchFamily="34" charset="0"/>
                <a:ea typeface="微软雅黑" pitchFamily="34" charset="-122"/>
              </a:endParaRPr>
            </a:p>
          </p:txBody>
        </p:sp>
      </p:grpSp>
      <p:sp>
        <p:nvSpPr>
          <p:cNvPr id="61" name="TextBox 60"/>
          <p:cNvSpPr txBox="1"/>
          <p:nvPr/>
        </p:nvSpPr>
        <p:spPr>
          <a:xfrm>
            <a:off x="3589336" y="4449709"/>
            <a:ext cx="3873501" cy="492438"/>
          </a:xfrm>
          <a:prstGeom prst="rect">
            <a:avLst/>
          </a:prstGeom>
          <a:noFill/>
          <a:effectLst>
            <a:innerShdw blurRad="25400" dist="25400" dir="13500000">
              <a:prstClr val="black">
                <a:alpha val="50000"/>
              </a:prstClr>
            </a:innerShdw>
          </a:effectLst>
        </p:spPr>
        <p:txBody>
          <a:bodyPr wrap="square" lIns="121917" tIns="60958" rIns="121917" bIns="60958">
            <a:spAutoFit/>
          </a:bodyPr>
          <a:lstStyle/>
          <a:p>
            <a:r>
              <a:rPr lang="x-none" altLang="zh-CN" sz="2400" b="1" dirty="0"/>
              <a:t>1.4主要技术概述</a:t>
            </a:r>
            <a:endParaRPr lang="zh-CN" altLang="zh-CN" sz="2400" b="1" dirty="0"/>
          </a:p>
        </p:txBody>
      </p:sp>
    </p:spTree>
    <p:extLst>
      <p:ext uri="{BB962C8B-B14F-4D97-AF65-F5344CB8AC3E}">
        <p14:creationId xmlns:p14="http://schemas.microsoft.com/office/powerpoint/2010/main" val="197193282"/>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childTnLst>
                                </p:cTn>
                              </p:par>
                              <p:par>
                                <p:cTn id="9" presetID="6" presetClass="emph" presetSubtype="0" autoRev="1" fill="hold" grpId="1" nodeType="withEffect">
                                  <p:stCondLst>
                                    <p:cond delay="300"/>
                                  </p:stCondLst>
                                  <p:childTnLst>
                                    <p:animScale>
                                      <p:cBhvr>
                                        <p:cTn id="10" dur="150" fill="hold"/>
                                        <p:tgtEl>
                                          <p:spTgt spid="37"/>
                                        </p:tgtEl>
                                      </p:cBhvr>
                                      <p:by x="105000" y="105000"/>
                                    </p:animScale>
                                  </p:childTnLst>
                                </p:cTn>
                              </p:par>
                              <p:par>
                                <p:cTn id="11" presetID="2" presetClass="entr" presetSubtype="1"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par>
                          <p:cTn id="15" fill="hold" nodeType="afterGroup">
                            <p:stCondLst>
                              <p:cond delay="600"/>
                            </p:stCondLst>
                            <p:childTnLst>
                              <p:par>
                                <p:cTn id="16" presetID="49" presetClass="entr" presetSubtype="0" decel="100000" fill="hold" grpId="0" nodeType="afterEffect">
                                  <p:stCondLst>
                                    <p:cond delay="0"/>
                                  </p:stCondLst>
                                  <p:iterate type="lt">
                                    <p:tmPct val="10000"/>
                                  </p:iterate>
                                  <p:childTnLst>
                                    <p:set>
                                      <p:cBhvr>
                                        <p:cTn id="17" dur="1" fill="hold">
                                          <p:stCondLst>
                                            <p:cond delay="0"/>
                                          </p:stCondLst>
                                        </p:cTn>
                                        <p:tgtEl>
                                          <p:spTgt spid="36"/>
                                        </p:tgtEl>
                                        <p:attrNameLst>
                                          <p:attrName>style.visibility</p:attrName>
                                        </p:attrNameLst>
                                      </p:cBhvr>
                                      <p:to>
                                        <p:strVal val="visible"/>
                                      </p:to>
                                    </p:set>
                                    <p:anim calcmode="lin" valueType="num">
                                      <p:cBhvr>
                                        <p:cTn id="18" dur="250" fill="hold"/>
                                        <p:tgtEl>
                                          <p:spTgt spid="36"/>
                                        </p:tgtEl>
                                        <p:attrNameLst>
                                          <p:attrName>ppt_w</p:attrName>
                                        </p:attrNameLst>
                                      </p:cBhvr>
                                      <p:tavLst>
                                        <p:tav tm="0">
                                          <p:val>
                                            <p:fltVal val="0"/>
                                          </p:val>
                                        </p:tav>
                                        <p:tav tm="100000">
                                          <p:val>
                                            <p:strVal val="#ppt_w"/>
                                          </p:val>
                                        </p:tav>
                                      </p:tavLst>
                                    </p:anim>
                                    <p:anim calcmode="lin" valueType="num">
                                      <p:cBhvr>
                                        <p:cTn id="19" dur="250" fill="hold"/>
                                        <p:tgtEl>
                                          <p:spTgt spid="36"/>
                                        </p:tgtEl>
                                        <p:attrNameLst>
                                          <p:attrName>ppt_h</p:attrName>
                                        </p:attrNameLst>
                                      </p:cBhvr>
                                      <p:tavLst>
                                        <p:tav tm="0">
                                          <p:val>
                                            <p:fltVal val="0"/>
                                          </p:val>
                                        </p:tav>
                                        <p:tav tm="100000">
                                          <p:val>
                                            <p:strVal val="#ppt_h"/>
                                          </p:val>
                                        </p:tav>
                                      </p:tavLst>
                                    </p:anim>
                                    <p:anim calcmode="lin" valueType="num">
                                      <p:cBhvr>
                                        <p:cTn id="20" dur="250" fill="hold"/>
                                        <p:tgtEl>
                                          <p:spTgt spid="36"/>
                                        </p:tgtEl>
                                        <p:attrNameLst>
                                          <p:attrName>style.rotation</p:attrName>
                                        </p:attrNameLst>
                                      </p:cBhvr>
                                      <p:tavLst>
                                        <p:tav tm="0">
                                          <p:val>
                                            <p:fltVal val="360"/>
                                          </p:val>
                                        </p:tav>
                                        <p:tav tm="100000">
                                          <p:val>
                                            <p:fltVal val="0"/>
                                          </p:val>
                                        </p:tav>
                                      </p:tavLst>
                                    </p:anim>
                                    <p:animEffect transition="in" filter="fade">
                                      <p:cBhvr>
                                        <p:cTn id="21" dur="250"/>
                                        <p:tgtEl>
                                          <p:spTgt spid="36"/>
                                        </p:tgtEl>
                                      </p:cBhvr>
                                    </p:animEffect>
                                  </p:childTnLst>
                                </p:cTn>
                              </p:par>
                            </p:childTnLst>
                          </p:cTn>
                        </p:par>
                        <p:par>
                          <p:cTn id="22" fill="hold" nodeType="afterGroup">
                            <p:stCondLst>
                              <p:cond delay="1025"/>
                            </p:stCondLst>
                            <p:childTnLst>
                              <p:par>
                                <p:cTn id="23" presetID="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300" fill="hold"/>
                                        <p:tgtEl>
                                          <p:spTgt spid="38"/>
                                        </p:tgtEl>
                                        <p:attrNameLst>
                                          <p:attrName>ppt_x</p:attrName>
                                        </p:attrNameLst>
                                      </p:cBhvr>
                                      <p:tavLst>
                                        <p:tav tm="0">
                                          <p:val>
                                            <p:strVal val="0-#ppt_w/2"/>
                                          </p:val>
                                        </p:tav>
                                        <p:tav tm="100000">
                                          <p:val>
                                            <p:strVal val="#ppt_x"/>
                                          </p:val>
                                        </p:tav>
                                      </p:tavLst>
                                    </p:anim>
                                    <p:anim calcmode="lin" valueType="num">
                                      <p:cBhvr additive="base">
                                        <p:cTn id="26" dur="3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300" fill="hold"/>
                                        <p:tgtEl>
                                          <p:spTgt spid="43"/>
                                        </p:tgtEl>
                                        <p:attrNameLst>
                                          <p:attrName>ppt_x</p:attrName>
                                        </p:attrNameLst>
                                      </p:cBhvr>
                                      <p:tavLst>
                                        <p:tav tm="0">
                                          <p:val>
                                            <p:strVal val="1+#ppt_w/2"/>
                                          </p:val>
                                        </p:tav>
                                        <p:tav tm="100000">
                                          <p:val>
                                            <p:strVal val="#ppt_x"/>
                                          </p:val>
                                        </p:tav>
                                      </p:tavLst>
                                    </p:anim>
                                    <p:anim calcmode="lin" valueType="num">
                                      <p:cBhvr additive="base">
                                        <p:cTn id="30" dur="300" fill="hold"/>
                                        <p:tgtEl>
                                          <p:spTgt spid="43"/>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1325"/>
                            </p:stCondLst>
                            <p:childTnLst>
                              <p:par>
                                <p:cTn id="32" presetID="2" presetClass="entr" presetSubtype="8"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300" fill="hold"/>
                                        <p:tgtEl>
                                          <p:spTgt spid="44"/>
                                        </p:tgtEl>
                                        <p:attrNameLst>
                                          <p:attrName>ppt_x</p:attrName>
                                        </p:attrNameLst>
                                      </p:cBhvr>
                                      <p:tavLst>
                                        <p:tav tm="0">
                                          <p:val>
                                            <p:strVal val="0-#ppt_w/2"/>
                                          </p:val>
                                        </p:tav>
                                        <p:tav tm="100000">
                                          <p:val>
                                            <p:strVal val="#ppt_x"/>
                                          </p:val>
                                        </p:tav>
                                      </p:tavLst>
                                    </p:anim>
                                    <p:anim calcmode="lin" valueType="num">
                                      <p:cBhvr additive="base">
                                        <p:cTn id="35" dur="300" fill="hold"/>
                                        <p:tgtEl>
                                          <p:spTgt spid="44"/>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300" fill="hold"/>
                                        <p:tgtEl>
                                          <p:spTgt spid="49"/>
                                        </p:tgtEl>
                                        <p:attrNameLst>
                                          <p:attrName>ppt_x</p:attrName>
                                        </p:attrNameLst>
                                      </p:cBhvr>
                                      <p:tavLst>
                                        <p:tav tm="0">
                                          <p:val>
                                            <p:strVal val="1+#ppt_w/2"/>
                                          </p:val>
                                        </p:tav>
                                        <p:tav tm="100000">
                                          <p:val>
                                            <p:strVal val="#ppt_x"/>
                                          </p:val>
                                        </p:tav>
                                      </p:tavLst>
                                    </p:anim>
                                    <p:anim calcmode="lin" valueType="num">
                                      <p:cBhvr additive="base">
                                        <p:cTn id="39" dur="300" fill="hold"/>
                                        <p:tgtEl>
                                          <p:spTgt spid="49"/>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1625"/>
                            </p:stCondLst>
                            <p:childTnLst>
                              <p:par>
                                <p:cTn id="41" presetID="2" presetClass="entr" presetSubtype="8"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300" fill="hold"/>
                                        <p:tgtEl>
                                          <p:spTgt spid="50"/>
                                        </p:tgtEl>
                                        <p:attrNameLst>
                                          <p:attrName>ppt_x</p:attrName>
                                        </p:attrNameLst>
                                      </p:cBhvr>
                                      <p:tavLst>
                                        <p:tav tm="0">
                                          <p:val>
                                            <p:strVal val="0-#ppt_w/2"/>
                                          </p:val>
                                        </p:tav>
                                        <p:tav tm="100000">
                                          <p:val>
                                            <p:strVal val="#ppt_x"/>
                                          </p:val>
                                        </p:tav>
                                      </p:tavLst>
                                    </p:anim>
                                    <p:anim calcmode="lin" valueType="num">
                                      <p:cBhvr additive="base">
                                        <p:cTn id="44" dur="300" fill="hold"/>
                                        <p:tgtEl>
                                          <p:spTgt spid="50"/>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300" fill="hold"/>
                                        <p:tgtEl>
                                          <p:spTgt spid="55"/>
                                        </p:tgtEl>
                                        <p:attrNameLst>
                                          <p:attrName>ppt_x</p:attrName>
                                        </p:attrNameLst>
                                      </p:cBhvr>
                                      <p:tavLst>
                                        <p:tav tm="0">
                                          <p:val>
                                            <p:strVal val="1+#ppt_w/2"/>
                                          </p:val>
                                        </p:tav>
                                        <p:tav tm="100000">
                                          <p:val>
                                            <p:strVal val="#ppt_x"/>
                                          </p:val>
                                        </p:tav>
                                      </p:tavLst>
                                    </p:anim>
                                    <p:anim calcmode="lin" valueType="num">
                                      <p:cBhvr additive="base">
                                        <p:cTn id="48" dur="300" fill="hold"/>
                                        <p:tgtEl>
                                          <p:spTgt spid="55"/>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1925"/>
                            </p:stCondLst>
                            <p:childTnLst>
                              <p:par>
                                <p:cTn id="50" presetID="2" presetClass="entr" presetSubtype="8"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300" fill="hold"/>
                                        <p:tgtEl>
                                          <p:spTgt spid="56"/>
                                        </p:tgtEl>
                                        <p:attrNameLst>
                                          <p:attrName>ppt_x</p:attrName>
                                        </p:attrNameLst>
                                      </p:cBhvr>
                                      <p:tavLst>
                                        <p:tav tm="0">
                                          <p:val>
                                            <p:strVal val="0-#ppt_w/2"/>
                                          </p:val>
                                        </p:tav>
                                        <p:tav tm="100000">
                                          <p:val>
                                            <p:strVal val="#ppt_x"/>
                                          </p:val>
                                        </p:tav>
                                      </p:tavLst>
                                    </p:anim>
                                    <p:anim calcmode="lin" valueType="num">
                                      <p:cBhvr additive="base">
                                        <p:cTn id="53" dur="300" fill="hold"/>
                                        <p:tgtEl>
                                          <p:spTgt spid="56"/>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61"/>
                                        </p:tgtEl>
                                        <p:attrNameLst>
                                          <p:attrName>style.visibility</p:attrName>
                                        </p:attrNameLst>
                                      </p:cBhvr>
                                      <p:to>
                                        <p:strVal val="visible"/>
                                      </p:to>
                                    </p:set>
                                    <p:anim calcmode="lin" valueType="num">
                                      <p:cBhvr additive="base">
                                        <p:cTn id="56" dur="300" fill="hold"/>
                                        <p:tgtEl>
                                          <p:spTgt spid="61"/>
                                        </p:tgtEl>
                                        <p:attrNameLst>
                                          <p:attrName>ppt_x</p:attrName>
                                        </p:attrNameLst>
                                      </p:cBhvr>
                                      <p:tavLst>
                                        <p:tav tm="0">
                                          <p:val>
                                            <p:strVal val="1+#ppt_w/2"/>
                                          </p:val>
                                        </p:tav>
                                        <p:tav tm="100000">
                                          <p:val>
                                            <p:strVal val="#ppt_x"/>
                                          </p:val>
                                        </p:tav>
                                      </p:tavLst>
                                    </p:anim>
                                    <p:anim calcmode="lin" valueType="num">
                                      <p:cBhvr additive="base">
                                        <p:cTn id="57" dur="3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P spid="37"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682170"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x-none" altLang="zh-CN" b="1" dirty="0"/>
              <a:t>1.2 Web浏览器</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8" name="矩形 7"/>
          <p:cNvSpPr/>
          <p:nvPr/>
        </p:nvSpPr>
        <p:spPr>
          <a:xfrm>
            <a:off x="434759" y="1040542"/>
            <a:ext cx="9615611" cy="830997"/>
          </a:xfrm>
          <a:prstGeom prst="rect">
            <a:avLst/>
          </a:prstGeom>
        </p:spPr>
        <p:txBody>
          <a:bodyPr wrap="square">
            <a:spAutoFit/>
          </a:bodyPr>
          <a:lstStyle/>
          <a:p>
            <a:r>
              <a:rPr lang="en-US" altLang="zh-CN" sz="2400" dirty="0"/>
              <a:t>      </a:t>
            </a:r>
            <a:r>
              <a:rPr lang="zh-CN" altLang="zh-CN" sz="2400" dirty="0"/>
              <a:t>网页浏览器，即</a:t>
            </a:r>
            <a:r>
              <a:rPr lang="en-US" altLang="zh-CN" sz="2400" dirty="0"/>
              <a:t>Web</a:t>
            </a:r>
            <a:r>
              <a:rPr lang="zh-CN" altLang="zh-CN" sz="2400" dirty="0"/>
              <a:t>浏览器，可以显示网站服务器或文件系统内的文件，并让用户与这些文件交互的一种应用软件。</a:t>
            </a:r>
          </a:p>
        </p:txBody>
      </p:sp>
      <p:sp>
        <p:nvSpPr>
          <p:cNvPr id="9" name="矩形 8"/>
          <p:cNvSpPr/>
          <p:nvPr/>
        </p:nvSpPr>
        <p:spPr>
          <a:xfrm>
            <a:off x="1152144" y="2062062"/>
            <a:ext cx="9086560" cy="3046988"/>
          </a:xfrm>
          <a:prstGeom prst="rect">
            <a:avLst/>
          </a:prstGeom>
        </p:spPr>
        <p:txBody>
          <a:bodyPr wrap="square">
            <a:spAutoFit/>
          </a:bodyPr>
          <a:lstStyle/>
          <a:p>
            <a:r>
              <a:rPr lang="zh-CN" altLang="zh-CN" sz="2400" dirty="0"/>
              <a:t>现在，个人电脑上常见的浏览器包括</a:t>
            </a:r>
            <a:endParaRPr lang="en-US" altLang="zh-CN" sz="2400" dirty="0"/>
          </a:p>
          <a:p>
            <a:r>
              <a:rPr lang="en-US" altLang="zh-CN" sz="2400" dirty="0"/>
              <a:t>Internet Explorer(IE</a:t>
            </a:r>
            <a:r>
              <a:rPr lang="zh-CN" altLang="zh-CN" sz="2400" dirty="0"/>
              <a:t>浏览器</a:t>
            </a:r>
            <a:r>
              <a:rPr lang="en-US" altLang="zh-CN" sz="2400" dirty="0"/>
              <a:t>)</a:t>
            </a:r>
            <a:r>
              <a:rPr lang="zh-CN" altLang="zh-CN" sz="2400" dirty="0"/>
              <a:t>、</a:t>
            </a:r>
            <a:endParaRPr lang="en-US" altLang="zh-CN" sz="2400" dirty="0"/>
          </a:p>
          <a:p>
            <a:r>
              <a:rPr lang="en-US" altLang="zh-CN" sz="2400" dirty="0"/>
              <a:t>Google Chrome(</a:t>
            </a:r>
            <a:r>
              <a:rPr lang="zh-CN" altLang="zh-CN" sz="2400" dirty="0"/>
              <a:t>谷歌浏览器</a:t>
            </a:r>
            <a:r>
              <a:rPr lang="en-US" altLang="zh-CN" sz="2400" dirty="0"/>
              <a:t>)</a:t>
            </a:r>
            <a:r>
              <a:rPr lang="zh-CN" altLang="zh-CN" sz="2400" dirty="0"/>
              <a:t>、</a:t>
            </a:r>
            <a:endParaRPr lang="en-US" altLang="zh-CN" sz="2400" dirty="0"/>
          </a:p>
          <a:p>
            <a:r>
              <a:rPr lang="en-US" altLang="zh-CN" sz="2400" dirty="0"/>
              <a:t>Mozilla Firefox(</a:t>
            </a:r>
            <a:r>
              <a:rPr lang="zh-CN" altLang="zh-CN" sz="2400" dirty="0"/>
              <a:t>火狐浏览器</a:t>
            </a:r>
            <a:r>
              <a:rPr lang="en-US" altLang="zh-CN" sz="2400" dirty="0"/>
              <a:t>)</a:t>
            </a:r>
            <a:r>
              <a:rPr lang="zh-CN" altLang="zh-CN" sz="2400" dirty="0"/>
              <a:t>等。</a:t>
            </a:r>
            <a:endParaRPr lang="en-US" altLang="zh-CN" sz="2400" dirty="0"/>
          </a:p>
          <a:p>
            <a:r>
              <a:rPr lang="zh-CN" altLang="zh-CN" sz="2400" dirty="0"/>
              <a:t>关注网络安全的浏览器有：</a:t>
            </a:r>
            <a:endParaRPr lang="en-US" altLang="zh-CN" sz="2400" dirty="0"/>
          </a:p>
          <a:p>
            <a:r>
              <a:rPr lang="en-US" altLang="zh-CN" sz="2400" dirty="0"/>
              <a:t>360</a:t>
            </a:r>
            <a:r>
              <a:rPr lang="zh-CN" altLang="zh-CN" sz="2400" dirty="0"/>
              <a:t>安全浏览器；</a:t>
            </a:r>
            <a:endParaRPr lang="en-US" altLang="zh-CN" sz="2400" dirty="0"/>
          </a:p>
          <a:p>
            <a:r>
              <a:rPr lang="zh-CN" altLang="zh-CN" sz="2400" dirty="0"/>
              <a:t>关注商务购买的有：淘宝浏览器等。</a:t>
            </a:r>
          </a:p>
          <a:p>
            <a:endParaRPr lang="zh-CN" altLang="en-US" sz="2400" dirty="0"/>
          </a:p>
        </p:txBody>
      </p:sp>
    </p:spTree>
    <p:extLst>
      <p:ext uri="{BB962C8B-B14F-4D97-AF65-F5344CB8AC3E}">
        <p14:creationId xmlns:p14="http://schemas.microsoft.com/office/powerpoint/2010/main" val="2815741243"/>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4078386"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1.2.1 </a:t>
            </a:r>
            <a:r>
              <a:rPr lang="zh-CN" altLang="zh-CN" b="1" dirty="0"/>
              <a:t>浏览器的主要组件</a:t>
            </a:r>
            <a:endParaRPr lang="zh-CN" altLang="zh-CN"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pic>
        <p:nvPicPr>
          <p:cNvPr id="7" name="内容占位符 3" descr="browserRender1.png"/>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6664" y="1741107"/>
            <a:ext cx="4829175" cy="330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a:spLocks noChangeArrowheads="1"/>
          </p:cNvSpPr>
          <p:nvPr/>
        </p:nvSpPr>
        <p:spPr bwMode="auto">
          <a:xfrm>
            <a:off x="2645664" y="1371219"/>
            <a:ext cx="6705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zh-CN" altLang="zh-CN" sz="1800">
                <a:latin typeface="Calibri" panose="020F0502020204030204" pitchFamily="34" charset="0"/>
                <a:ea typeface="宋体" panose="02010600030101010101" pitchFamily="2" charset="-122"/>
                <a:cs typeface="Times New Roman" panose="02020603050405020304" pitchFamily="18" charset="0"/>
              </a:rPr>
              <a:t>用户界面：包括地址栏、后退</a:t>
            </a:r>
            <a:r>
              <a:rPr lang="en-US" altLang="zh-CN" sz="1800">
                <a:latin typeface="Calibri" panose="020F0502020204030204" pitchFamily="34" charset="0"/>
                <a:ea typeface="宋体" panose="02010600030101010101" pitchFamily="2" charset="-122"/>
                <a:cs typeface="Times New Roman" panose="02020603050405020304" pitchFamily="18" charset="0"/>
              </a:rPr>
              <a:t>/</a:t>
            </a:r>
            <a:r>
              <a:rPr lang="zh-CN" altLang="zh-CN" sz="1800">
                <a:latin typeface="Calibri" panose="020F0502020204030204" pitchFamily="34" charset="0"/>
                <a:ea typeface="宋体" panose="02010600030101010101" pitchFamily="2" charset="-122"/>
                <a:cs typeface="Times New Roman" panose="02020603050405020304" pitchFamily="18" charset="0"/>
              </a:rPr>
              <a:t>前进按钮、书签目录等</a:t>
            </a:r>
            <a:endParaRPr lang="zh-CN" altLang="en-US" sz="1800">
              <a:ea typeface="宋体" panose="02010600030101010101" pitchFamily="2" charset="-122"/>
              <a:cs typeface="Times New Roman" panose="02020603050405020304" pitchFamily="18" charset="0"/>
            </a:endParaRPr>
          </a:p>
        </p:txBody>
      </p:sp>
      <p:sp>
        <p:nvSpPr>
          <p:cNvPr id="11" name="矩形 10"/>
          <p:cNvSpPr>
            <a:spLocks noChangeArrowheads="1"/>
          </p:cNvSpPr>
          <p:nvPr/>
        </p:nvSpPr>
        <p:spPr bwMode="auto">
          <a:xfrm>
            <a:off x="1502664" y="2366582"/>
            <a:ext cx="1905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zh-CN" altLang="zh-CN" sz="1800">
                <a:latin typeface="Calibri" panose="020F0502020204030204" pitchFamily="34" charset="0"/>
                <a:ea typeface="宋体" panose="02010600030101010101" pitchFamily="2" charset="-122"/>
                <a:cs typeface="Times New Roman" panose="02020603050405020304" pitchFamily="18" charset="0"/>
              </a:rPr>
              <a:t>浏览器引擎：用来查询及操作渲染引擎的接口</a:t>
            </a:r>
            <a:endParaRPr lang="zh-CN" altLang="en-US" sz="1800">
              <a:ea typeface="宋体" panose="02010600030101010101" pitchFamily="2" charset="-122"/>
              <a:cs typeface="Times New Roman" panose="02020603050405020304" pitchFamily="18" charset="0"/>
            </a:endParaRPr>
          </a:p>
        </p:txBody>
      </p:sp>
      <p:sp>
        <p:nvSpPr>
          <p:cNvPr id="12" name="矩形 11"/>
          <p:cNvSpPr>
            <a:spLocks noChangeArrowheads="1"/>
          </p:cNvSpPr>
          <p:nvPr/>
        </p:nvSpPr>
        <p:spPr bwMode="auto">
          <a:xfrm>
            <a:off x="1486789" y="3549269"/>
            <a:ext cx="17827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zh-CN" altLang="zh-CN" sz="1800">
                <a:latin typeface="Calibri" panose="020F0502020204030204" pitchFamily="34" charset="0"/>
                <a:ea typeface="宋体" panose="02010600030101010101" pitchFamily="2" charset="-122"/>
                <a:cs typeface="Times New Roman" panose="02020603050405020304" pitchFamily="18" charset="0"/>
              </a:rPr>
              <a:t>渲染引擎：用来显示请求的内容</a:t>
            </a:r>
            <a:endParaRPr lang="zh-CN" altLang="en-US" sz="1800">
              <a:ea typeface="宋体" panose="02010600030101010101" pitchFamily="2" charset="-122"/>
              <a:cs typeface="Times New Roman" panose="02020603050405020304" pitchFamily="18" charset="0"/>
            </a:endParaRPr>
          </a:p>
        </p:txBody>
      </p:sp>
      <p:sp>
        <p:nvSpPr>
          <p:cNvPr id="13" name="矩形 12"/>
          <p:cNvSpPr>
            <a:spLocks noChangeArrowheads="1"/>
          </p:cNvSpPr>
          <p:nvPr/>
        </p:nvSpPr>
        <p:spPr bwMode="auto">
          <a:xfrm>
            <a:off x="2377377" y="5319332"/>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zh-CN" altLang="zh-CN" sz="1800">
                <a:latin typeface="Calibri" panose="020F0502020204030204" pitchFamily="34" charset="0"/>
                <a:ea typeface="宋体" panose="02010600030101010101" pitchFamily="2" charset="-122"/>
                <a:cs typeface="Times New Roman" panose="02020603050405020304" pitchFamily="18" charset="0"/>
              </a:rPr>
              <a:t>完成网络调用</a:t>
            </a:r>
            <a:endParaRPr lang="zh-CN" altLang="en-US" sz="1800">
              <a:ea typeface="宋体" panose="02010600030101010101" pitchFamily="2" charset="-122"/>
              <a:cs typeface="Times New Roman" panose="02020603050405020304" pitchFamily="18" charset="0"/>
            </a:endParaRPr>
          </a:p>
        </p:txBody>
      </p:sp>
      <p:sp>
        <p:nvSpPr>
          <p:cNvPr id="14" name="矩形 13"/>
          <p:cNvSpPr>
            <a:spLocks noChangeArrowheads="1"/>
          </p:cNvSpPr>
          <p:nvPr/>
        </p:nvSpPr>
        <p:spPr bwMode="auto">
          <a:xfrm>
            <a:off x="5769864" y="5114544"/>
            <a:ext cx="2133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zh-CN" altLang="zh-CN" sz="1800">
                <a:latin typeface="Calibri" panose="020F0502020204030204" pitchFamily="34" charset="0"/>
                <a:ea typeface="宋体" panose="02010600030101010101" pitchFamily="2" charset="-122"/>
                <a:cs typeface="Times New Roman" panose="02020603050405020304" pitchFamily="18" charset="0"/>
              </a:rPr>
              <a:t>绘制类似组合选择框及对话框等基本组件</a:t>
            </a:r>
            <a:endParaRPr lang="zh-CN" altLang="en-US" sz="1800">
              <a:ea typeface="宋体" panose="02010600030101010101" pitchFamily="2" charset="-122"/>
              <a:cs typeface="Times New Roman" panose="02020603050405020304" pitchFamily="18" charset="0"/>
            </a:endParaRPr>
          </a:p>
        </p:txBody>
      </p:sp>
      <p:sp>
        <p:nvSpPr>
          <p:cNvPr id="15" name="矩形 14"/>
          <p:cNvSpPr>
            <a:spLocks noChangeArrowheads="1"/>
          </p:cNvSpPr>
          <p:nvPr/>
        </p:nvSpPr>
        <p:spPr bwMode="auto">
          <a:xfrm>
            <a:off x="4020439" y="5657469"/>
            <a:ext cx="1749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zh-CN" altLang="zh-CN" sz="1800">
                <a:latin typeface="Calibri" panose="020F0502020204030204" pitchFamily="34" charset="0"/>
                <a:ea typeface="宋体" panose="02010600030101010101" pitchFamily="2" charset="-122"/>
                <a:cs typeface="Times New Roman" panose="02020603050405020304" pitchFamily="18" charset="0"/>
              </a:rPr>
              <a:t>解释执行</a:t>
            </a:r>
            <a:r>
              <a:rPr lang="en-US" altLang="zh-CN" sz="1800">
                <a:latin typeface="Calibri" panose="020F0502020204030204" pitchFamily="34" charset="0"/>
                <a:ea typeface="宋体" panose="02010600030101010101" pitchFamily="2" charset="-122"/>
                <a:cs typeface="Times New Roman" panose="02020603050405020304" pitchFamily="18" charset="0"/>
              </a:rPr>
              <a:t>JS</a:t>
            </a:r>
            <a:r>
              <a:rPr lang="zh-CN" altLang="zh-CN" sz="1800">
                <a:latin typeface="Calibri" panose="020F0502020204030204" pitchFamily="34" charset="0"/>
                <a:ea typeface="宋体" panose="02010600030101010101" pitchFamily="2" charset="-122"/>
                <a:cs typeface="Times New Roman" panose="02020603050405020304" pitchFamily="18" charset="0"/>
              </a:rPr>
              <a:t>代码</a:t>
            </a:r>
            <a:endParaRPr lang="zh-CN" altLang="en-US" sz="1800">
              <a:ea typeface="宋体" panose="02010600030101010101" pitchFamily="2" charset="-122"/>
              <a:cs typeface="Times New Roman" panose="02020603050405020304" pitchFamily="18" charset="0"/>
            </a:endParaRPr>
          </a:p>
        </p:txBody>
      </p:sp>
      <p:sp>
        <p:nvSpPr>
          <p:cNvPr id="16" name="矩形 15"/>
          <p:cNvSpPr>
            <a:spLocks noChangeArrowheads="1"/>
          </p:cNvSpPr>
          <p:nvPr/>
        </p:nvSpPr>
        <p:spPr bwMode="auto">
          <a:xfrm>
            <a:off x="7825677" y="2066544"/>
            <a:ext cx="2133600"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zh-CN" altLang="zh-CN" sz="1800">
                <a:ea typeface="Calibri" panose="020F0502020204030204" pitchFamily="34" charset="0"/>
                <a:cs typeface="Times New Roman" panose="02020603050405020304" pitchFamily="18" charset="0"/>
              </a:rPr>
              <a:t> </a:t>
            </a:r>
            <a:r>
              <a:rPr lang="zh-CN" altLang="zh-CN" sz="1800">
                <a:latin typeface="Calibri" panose="020F0502020204030204" pitchFamily="34" charset="0"/>
                <a:ea typeface="宋体" panose="02010600030101010101" pitchFamily="2" charset="-122"/>
                <a:cs typeface="Times New Roman" panose="02020603050405020304" pitchFamily="18" charset="0"/>
              </a:rPr>
              <a:t>属于持久层，浏览器需要在硬盘中保存类似</a:t>
            </a:r>
            <a:r>
              <a:rPr lang="en-US" altLang="zh-CN" sz="1800">
                <a:latin typeface="Calibri" panose="020F0502020204030204" pitchFamily="34" charset="0"/>
                <a:ea typeface="宋体" panose="02010600030101010101" pitchFamily="2" charset="-122"/>
                <a:cs typeface="Times New Roman" panose="02020603050405020304" pitchFamily="18" charset="0"/>
              </a:rPr>
              <a:t>cookie</a:t>
            </a:r>
            <a:r>
              <a:rPr lang="zh-CN" altLang="zh-CN" sz="1800">
                <a:latin typeface="Calibri" panose="020F0502020204030204" pitchFamily="34" charset="0"/>
                <a:ea typeface="宋体" panose="02010600030101010101" pitchFamily="2" charset="-122"/>
                <a:cs typeface="Times New Roman" panose="02020603050405020304" pitchFamily="18" charset="0"/>
              </a:rPr>
              <a:t>的各种数据</a:t>
            </a:r>
            <a:endParaRPr lang="zh-CN" altLang="en-US" sz="1800">
              <a:ea typeface="宋体" panose="02010600030101010101" pitchFamily="2" charset="-122"/>
            </a:endParaRPr>
          </a:p>
        </p:txBody>
      </p:sp>
    </p:spTree>
    <p:extLst>
      <p:ext uri="{BB962C8B-B14F-4D97-AF65-F5344CB8AC3E}">
        <p14:creationId xmlns:p14="http://schemas.microsoft.com/office/powerpoint/2010/main" val="584892238"/>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P spid="12" grpId="0"/>
      <p:bldP spid="13" grpId="0"/>
      <p:bldP spid="14" grpId="0"/>
      <p:bldP spid="15"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09800" y="787321"/>
            <a:ext cx="5791200" cy="721424"/>
          </a:xfrm>
        </p:spPr>
        <p:txBody>
          <a:bodyPr/>
          <a:lstStyle/>
          <a:p>
            <a:r>
              <a:rPr lang="zh-CN" altLang="en-US" dirty="0">
                <a:solidFill>
                  <a:srgbClr val="00B0F0"/>
                </a:solidFill>
              </a:rPr>
              <a:t>课程学习内容</a:t>
            </a:r>
          </a:p>
        </p:txBody>
      </p:sp>
      <p:sp>
        <p:nvSpPr>
          <p:cNvPr id="4" name="矩形 3"/>
          <p:cNvSpPr/>
          <p:nvPr/>
        </p:nvSpPr>
        <p:spPr>
          <a:xfrm>
            <a:off x="579120" y="1569643"/>
            <a:ext cx="10774680" cy="707886"/>
          </a:xfrm>
          <a:prstGeom prst="rect">
            <a:avLst/>
          </a:prstGeom>
        </p:spPr>
        <p:txBody>
          <a:bodyPr wrap="square">
            <a:spAutoFit/>
          </a:bodyPr>
          <a:lstStyle/>
          <a:p>
            <a:r>
              <a:rPr lang="zh-CN" altLang="en-US" sz="2000" dirty="0"/>
              <a:t>    </a:t>
            </a:r>
            <a:r>
              <a:rPr lang="en-US" altLang="zh-CN" sz="2000" dirty="0"/>
              <a:t>1 </a:t>
            </a:r>
            <a:r>
              <a:rPr lang="zh-CN" altLang="en-US" sz="2000" dirty="0"/>
              <a:t>   </a:t>
            </a:r>
            <a:r>
              <a:rPr lang="en-US" altLang="zh-CN" sz="2000" dirty="0"/>
              <a:t>Web</a:t>
            </a:r>
            <a:r>
              <a:rPr lang="zh-CN" altLang="zh-CN" sz="2000" dirty="0"/>
              <a:t>系统概述</a:t>
            </a:r>
            <a:r>
              <a:rPr lang="en-US" altLang="zh-CN" sz="2000" dirty="0"/>
              <a:t>(Web</a:t>
            </a:r>
            <a:r>
              <a:rPr lang="zh-CN" altLang="zh-CN" sz="2000" dirty="0"/>
              <a:t>相关概念；</a:t>
            </a:r>
            <a:r>
              <a:rPr lang="en-US" altLang="zh-CN" sz="2000" dirty="0"/>
              <a:t>Web</a:t>
            </a:r>
            <a:r>
              <a:rPr lang="zh-CN" altLang="zh-CN" sz="2000" dirty="0"/>
              <a:t>浏览器主要组件、内核和工作原理；</a:t>
            </a:r>
            <a:r>
              <a:rPr lang="en-US" altLang="zh-CN" sz="2000" dirty="0"/>
              <a:t>Web</a:t>
            </a:r>
            <a:r>
              <a:rPr lang="zh-CN" altLang="zh-CN" sz="2000" dirty="0"/>
              <a:t>服务器和应用服务器</a:t>
            </a:r>
            <a:r>
              <a:rPr lang="en-US" altLang="zh-CN" sz="2000" dirty="0"/>
              <a:t>)</a:t>
            </a:r>
          </a:p>
        </p:txBody>
      </p:sp>
      <p:sp>
        <p:nvSpPr>
          <p:cNvPr id="5" name="矩形 4"/>
          <p:cNvSpPr/>
          <p:nvPr/>
        </p:nvSpPr>
        <p:spPr>
          <a:xfrm>
            <a:off x="691896" y="2572040"/>
            <a:ext cx="10549128" cy="707886"/>
          </a:xfrm>
          <a:prstGeom prst="rect">
            <a:avLst/>
          </a:prstGeom>
        </p:spPr>
        <p:txBody>
          <a:bodyPr wrap="square">
            <a:spAutoFit/>
          </a:bodyPr>
          <a:lstStyle/>
          <a:p>
            <a:r>
              <a:rPr lang="zh-CN" altLang="en-US" sz="2000" dirty="0"/>
              <a:t> </a:t>
            </a:r>
            <a:r>
              <a:rPr lang="en-US" altLang="zh-CN" sz="2000" dirty="0"/>
              <a:t>2</a:t>
            </a:r>
            <a:r>
              <a:rPr lang="zh-CN" altLang="en-US" sz="2000" dirty="0"/>
              <a:t> </a:t>
            </a:r>
            <a:r>
              <a:rPr lang="en-US" altLang="zh-CN" sz="2000" dirty="0"/>
              <a:t>HTML(</a:t>
            </a:r>
            <a:r>
              <a:rPr lang="zh-CN" altLang="zh-CN" sz="2000" dirty="0"/>
              <a:t>网页概况、文件结构、网页文件编辑器工具，</a:t>
            </a:r>
            <a:r>
              <a:rPr lang="en-US" altLang="zh-CN" sz="2000" dirty="0"/>
              <a:t> HTML</a:t>
            </a:r>
            <a:r>
              <a:rPr lang="zh-CN" altLang="zh-CN" sz="2000" dirty="0"/>
              <a:t>基本标签</a:t>
            </a:r>
            <a:r>
              <a:rPr lang="zh-CN" altLang="en-US" sz="2000" dirty="0"/>
              <a:t>，</a:t>
            </a:r>
            <a:r>
              <a:rPr lang="zh-CN" altLang="zh-CN" sz="2000" dirty="0"/>
              <a:t>网页表单和控件框架标签和互联网企业价值观。</a:t>
            </a:r>
            <a:r>
              <a:rPr lang="en-US" altLang="zh-CN" sz="2000" dirty="0"/>
              <a:t>)</a:t>
            </a:r>
            <a:r>
              <a:rPr lang="zh-CN" altLang="en-US" sz="2000" dirty="0"/>
              <a:t> </a:t>
            </a:r>
            <a:endParaRPr lang="en-US" altLang="zh-CN" sz="2000" dirty="0"/>
          </a:p>
        </p:txBody>
      </p:sp>
      <p:sp>
        <p:nvSpPr>
          <p:cNvPr id="6" name="矩形 5"/>
          <p:cNvSpPr/>
          <p:nvPr/>
        </p:nvSpPr>
        <p:spPr>
          <a:xfrm>
            <a:off x="691896" y="3574437"/>
            <a:ext cx="10661904" cy="707886"/>
          </a:xfrm>
          <a:prstGeom prst="rect">
            <a:avLst/>
          </a:prstGeom>
        </p:spPr>
        <p:txBody>
          <a:bodyPr wrap="square">
            <a:spAutoFit/>
          </a:bodyPr>
          <a:lstStyle/>
          <a:p>
            <a:r>
              <a:rPr lang="en-US" altLang="zh-CN" sz="2000" dirty="0"/>
              <a:t>3 HTML5 ( Web</a:t>
            </a:r>
            <a:r>
              <a:rPr lang="zh-CN" altLang="zh-CN" sz="2000" dirty="0"/>
              <a:t>持久化和临时存储、内容标签</a:t>
            </a:r>
            <a:r>
              <a:rPr lang="en-US" altLang="zh-CN" sz="2000" dirty="0"/>
              <a:t> </a:t>
            </a:r>
            <a:r>
              <a:rPr lang="zh-CN" altLang="zh-CN" sz="2000" dirty="0"/>
              <a:t>，结构标签</a:t>
            </a:r>
            <a:r>
              <a:rPr lang="en-US" altLang="zh-CN" sz="2000" dirty="0"/>
              <a:t> </a:t>
            </a:r>
            <a:r>
              <a:rPr lang="zh-CN" altLang="zh-CN" sz="2000" dirty="0"/>
              <a:t>，多媒体标签，状态标签，菜单标签，注释标签，</a:t>
            </a:r>
            <a:r>
              <a:rPr lang="en-US" altLang="zh-CN" sz="2000" dirty="0"/>
              <a:t>canvas API </a:t>
            </a:r>
            <a:r>
              <a:rPr lang="zh-CN" altLang="zh-CN" sz="2000" dirty="0"/>
              <a:t>画图， 地理定位</a:t>
            </a:r>
            <a:endParaRPr lang="en-US" altLang="zh-CN" sz="2000" dirty="0"/>
          </a:p>
        </p:txBody>
      </p:sp>
      <p:sp>
        <p:nvSpPr>
          <p:cNvPr id="8" name="矩形 7"/>
          <p:cNvSpPr/>
          <p:nvPr/>
        </p:nvSpPr>
        <p:spPr>
          <a:xfrm>
            <a:off x="691896" y="4484444"/>
            <a:ext cx="10661904" cy="707886"/>
          </a:xfrm>
          <a:prstGeom prst="rect">
            <a:avLst/>
          </a:prstGeom>
        </p:spPr>
        <p:txBody>
          <a:bodyPr wrap="square">
            <a:spAutoFit/>
          </a:bodyPr>
          <a:lstStyle/>
          <a:p>
            <a:r>
              <a:rPr lang="en-US" altLang="zh-CN" sz="2000" kern="100" dirty="0">
                <a:latin typeface="宋体" panose="02010600030101010101" pitchFamily="2" charset="-122"/>
                <a:cs typeface="Times New Roman" panose="02020603050405020304" pitchFamily="18" charset="0"/>
              </a:rPr>
              <a:t>4 CSS</a:t>
            </a:r>
            <a:r>
              <a:rPr lang="zh-CN" altLang="en-US" sz="2000" kern="100" dirty="0">
                <a:latin typeface="宋体" panose="02010600030101010101" pitchFamily="2" charset="-122"/>
                <a:cs typeface="Times New Roman" panose="02020603050405020304" pitchFamily="18" charset="0"/>
              </a:rPr>
              <a:t>基础</a:t>
            </a:r>
            <a:r>
              <a:rPr lang="en-US" altLang="zh-CN" sz="2000" kern="100" dirty="0">
                <a:latin typeface="宋体" panose="02010600030101010101" pitchFamily="2" charset="-122"/>
                <a:cs typeface="Times New Roman" panose="02020603050405020304" pitchFamily="18" charset="0"/>
              </a:rPr>
              <a:t>(CSS</a:t>
            </a:r>
            <a:r>
              <a:rPr lang="zh-CN" altLang="zh-CN" sz="2000" dirty="0">
                <a:cs typeface="Times New Roman" panose="02020603050405020304" pitchFamily="18" charset="0"/>
              </a:rPr>
              <a:t>特点和优势；</a:t>
            </a:r>
            <a:r>
              <a:rPr lang="en-US" altLang="zh-CN" sz="2000" kern="100" dirty="0">
                <a:latin typeface="宋体" panose="02010600030101010101" pitchFamily="2" charset="-122"/>
                <a:cs typeface="Times New Roman" panose="02020603050405020304" pitchFamily="18" charset="0"/>
              </a:rPr>
              <a:t>CSS</a:t>
            </a:r>
            <a:r>
              <a:rPr lang="zh-CN" altLang="zh-CN" sz="2000" kern="100" dirty="0">
                <a:cs typeface="Times New Roman" panose="02020603050405020304" pitchFamily="18" charset="0"/>
              </a:rPr>
              <a:t>样式表的类型</a:t>
            </a:r>
            <a:r>
              <a:rPr lang="zh-CN" altLang="en-US" sz="2000" kern="100" dirty="0">
                <a:cs typeface="Times New Roman" panose="02020603050405020304" pitchFamily="18" charset="0"/>
              </a:rPr>
              <a:t> </a:t>
            </a:r>
            <a:r>
              <a:rPr lang="zh-CN" altLang="zh-CN" sz="2000" kern="100" dirty="0">
                <a:cs typeface="Times New Roman" panose="02020603050405020304" pitchFamily="18" charset="0"/>
              </a:rPr>
              <a:t>；</a:t>
            </a:r>
            <a:r>
              <a:rPr lang="en-US" altLang="zh-CN" sz="2000" kern="100" dirty="0">
                <a:cs typeface="Times New Roman" panose="02020603050405020304" pitchFamily="18" charset="0"/>
              </a:rPr>
              <a:t>CSS</a:t>
            </a:r>
            <a:r>
              <a:rPr lang="zh-CN" altLang="zh-CN" sz="2000" kern="100" dirty="0">
                <a:cs typeface="Times New Roman" panose="02020603050405020304" pitchFamily="18" charset="0"/>
              </a:rPr>
              <a:t>选择器</a:t>
            </a:r>
            <a:r>
              <a:rPr lang="zh-CN" altLang="en-US" sz="2000" kern="100" dirty="0">
                <a:cs typeface="Times New Roman" panose="02020603050405020304" pitchFamily="18" charset="0"/>
              </a:rPr>
              <a:t> </a:t>
            </a:r>
            <a:r>
              <a:rPr lang="en-US" altLang="zh-CN" sz="2000" dirty="0">
                <a:cs typeface="Times New Roman" panose="02020603050405020304" pitchFamily="18" charset="0"/>
              </a:rPr>
              <a:t>CSS</a:t>
            </a:r>
            <a:r>
              <a:rPr lang="zh-CN" altLang="zh-CN" sz="2000" dirty="0">
                <a:cs typeface="Times New Roman" panose="02020603050405020304" pitchFamily="18" charset="0"/>
              </a:rPr>
              <a:t>样式属性：文字样式、文本样式、背景样式、超链接样式、列表样式、表格样式等</a:t>
            </a:r>
            <a:endParaRPr lang="zh-CN" altLang="en-US" sz="2000" dirty="0"/>
          </a:p>
        </p:txBody>
      </p:sp>
      <p:sp>
        <p:nvSpPr>
          <p:cNvPr id="7" name="Freeform 5"/>
          <p:cNvSpPr>
            <a:spLocks noEditPoints="1"/>
          </p:cNvSpPr>
          <p:nvPr/>
        </p:nvSpPr>
        <p:spPr bwMode="auto">
          <a:xfrm>
            <a:off x="838200" y="277432"/>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9" name="TextBox 1"/>
          <p:cNvSpPr txBox="1">
            <a:spLocks noChangeArrowheads="1"/>
          </p:cNvSpPr>
          <p:nvPr/>
        </p:nvSpPr>
        <p:spPr bwMode="auto">
          <a:xfrm>
            <a:off x="1582357" y="277432"/>
            <a:ext cx="1813342"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b="1" dirty="0"/>
              <a:t>课程导学</a:t>
            </a:r>
            <a:endParaRPr lang="zh-CN" altLang="zh-CN" b="1" dirty="0"/>
          </a:p>
        </p:txBody>
      </p:sp>
    </p:spTree>
    <p:extLst>
      <p:ext uri="{BB962C8B-B14F-4D97-AF65-F5344CB8AC3E}">
        <p14:creationId xmlns:p14="http://schemas.microsoft.com/office/powerpoint/2010/main" val="1169517845"/>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500"/>
                            </p:stCondLst>
                            <p:childTnLst>
                              <p:par>
                                <p:cTn id="28" presetID="53" presetClass="entr" presetSubtype="16"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300" fill="hold"/>
                                        <p:tgtEl>
                                          <p:spTgt spid="7"/>
                                        </p:tgtEl>
                                        <p:attrNameLst>
                                          <p:attrName>ppt_w</p:attrName>
                                        </p:attrNameLst>
                                      </p:cBhvr>
                                      <p:tavLst>
                                        <p:tav tm="0">
                                          <p:val>
                                            <p:fltVal val="0"/>
                                          </p:val>
                                        </p:tav>
                                        <p:tav tm="100000">
                                          <p:val>
                                            <p:strVal val="#ppt_w"/>
                                          </p:val>
                                        </p:tav>
                                      </p:tavLst>
                                    </p:anim>
                                    <p:anim calcmode="lin" valueType="num">
                                      <p:cBhvr>
                                        <p:cTn id="31" dur="300" fill="hold"/>
                                        <p:tgtEl>
                                          <p:spTgt spid="7"/>
                                        </p:tgtEl>
                                        <p:attrNameLst>
                                          <p:attrName>ppt_h</p:attrName>
                                        </p:attrNameLst>
                                      </p:cBhvr>
                                      <p:tavLst>
                                        <p:tav tm="0">
                                          <p:val>
                                            <p:fltVal val="0"/>
                                          </p:val>
                                        </p:tav>
                                        <p:tav tm="100000">
                                          <p:val>
                                            <p:strVal val="#ppt_h"/>
                                          </p:val>
                                        </p:tav>
                                      </p:tavLst>
                                    </p:anim>
                                    <p:animEffect transition="in" filter="fade">
                                      <p:cBhvr>
                                        <p:cTn id="32" dur="300"/>
                                        <p:tgtEl>
                                          <p:spTgt spid="7"/>
                                        </p:tgtEl>
                                      </p:cBhvr>
                                    </p:animEffect>
                                  </p:childTnLst>
                                </p:cTn>
                              </p:par>
                            </p:childTnLst>
                          </p:cTn>
                        </p:par>
                        <p:par>
                          <p:cTn id="33" fill="hold">
                            <p:stCondLst>
                              <p:cond delay="8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9"/>
                                        </p:tgtEl>
                                        <p:attrNameLst>
                                          <p:attrName>style.visibility</p:attrName>
                                        </p:attrNameLst>
                                      </p:cBhvr>
                                      <p:to>
                                        <p:strVal val="visible"/>
                                      </p:to>
                                    </p:set>
                                    <p:anim calcmode="lin" valueType="num">
                                      <p:cBhvr>
                                        <p:cTn id="36"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7" dur="400" fill="hold"/>
                                        <p:tgtEl>
                                          <p:spTgt spid="9"/>
                                        </p:tgtEl>
                                        <p:attrNameLst>
                                          <p:attrName>ppt_y</p:attrName>
                                        </p:attrNameLst>
                                      </p:cBhvr>
                                      <p:tavLst>
                                        <p:tav tm="0">
                                          <p:val>
                                            <p:strVal val="#ppt_y"/>
                                          </p:val>
                                        </p:tav>
                                        <p:tav tm="100000">
                                          <p:val>
                                            <p:strVal val="#ppt_y"/>
                                          </p:val>
                                        </p:tav>
                                      </p:tavLst>
                                    </p:anim>
                                    <p:anim calcmode="lin" valueType="num">
                                      <p:cBhvr>
                                        <p:cTn id="38"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9"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0" dur="4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26D3F87-80D3-449F-9836-494346E15F63}"/>
              </a:ext>
            </a:extLst>
          </p:cNvPr>
          <p:cNvSpPr>
            <a:spLocks noGrp="1"/>
          </p:cNvSpPr>
          <p:nvPr>
            <p:ph type="title"/>
          </p:nvPr>
        </p:nvSpPr>
        <p:spPr>
          <a:xfrm>
            <a:off x="1380744" y="1287713"/>
            <a:ext cx="5660136" cy="418847"/>
          </a:xfrm>
        </p:spPr>
        <p:txBody>
          <a:bodyPr/>
          <a:lstStyle/>
          <a:p>
            <a:r>
              <a:rPr lang="en-US" altLang="zh-CN" sz="3600" dirty="0"/>
              <a:t>Web</a:t>
            </a:r>
            <a:r>
              <a:rPr lang="zh-CN" altLang="zh-CN" sz="3600" dirty="0"/>
              <a:t>浏览器常见的功能</a:t>
            </a:r>
            <a:endParaRPr lang="zh-CN" altLang="en-US" sz="3600" dirty="0"/>
          </a:p>
        </p:txBody>
      </p:sp>
      <p:sp>
        <p:nvSpPr>
          <p:cNvPr id="3" name="内容占位符 2">
            <a:extLst>
              <a:ext uri="{FF2B5EF4-FFF2-40B4-BE49-F238E27FC236}">
                <a16:creationId xmlns:a16="http://schemas.microsoft.com/office/drawing/2014/main" id="{9CA334B1-53FE-4287-9014-2334214B8971}"/>
              </a:ext>
            </a:extLst>
          </p:cNvPr>
          <p:cNvSpPr>
            <a:spLocks noGrp="1"/>
          </p:cNvSpPr>
          <p:nvPr>
            <p:ph idx="1"/>
          </p:nvPr>
        </p:nvSpPr>
        <p:spPr>
          <a:xfrm>
            <a:off x="838200" y="1825624"/>
            <a:ext cx="10515600" cy="4746091"/>
          </a:xfrm>
        </p:spPr>
        <p:txBody>
          <a:bodyPr/>
          <a:lstStyle/>
          <a:p>
            <a:endParaRPr lang="en-US" altLang="zh-CN" dirty="0"/>
          </a:p>
          <a:p>
            <a:r>
              <a:rPr lang="zh-CN" altLang="zh-CN" dirty="0"/>
              <a:t>收藏夹管理</a:t>
            </a:r>
            <a:endParaRPr lang="en-US" altLang="zh-CN" dirty="0"/>
          </a:p>
          <a:p>
            <a:r>
              <a:rPr lang="zh-CN" altLang="zh-CN" dirty="0"/>
              <a:t>书签管理</a:t>
            </a:r>
            <a:endParaRPr lang="en-US" altLang="zh-CN" dirty="0"/>
          </a:p>
          <a:p>
            <a:r>
              <a:rPr lang="zh-CN" altLang="zh-CN" dirty="0"/>
              <a:t>下载管理</a:t>
            </a:r>
            <a:endParaRPr lang="en-US" altLang="zh-CN" dirty="0"/>
          </a:p>
          <a:p>
            <a:r>
              <a:rPr lang="zh-CN" altLang="zh-CN" dirty="0"/>
              <a:t>网页内容缓存</a:t>
            </a:r>
            <a:endParaRPr lang="en-US" altLang="zh-CN" dirty="0"/>
          </a:p>
          <a:p>
            <a:r>
              <a:rPr lang="zh-CN" altLang="zh-CN" dirty="0"/>
              <a:t>通过第三方插件</a:t>
            </a:r>
            <a:r>
              <a:rPr lang="en-US" altLang="zh-CN" dirty="0"/>
              <a:t>(plugins)</a:t>
            </a:r>
            <a:r>
              <a:rPr lang="zh-CN" altLang="zh-CN" dirty="0"/>
              <a:t>支持多媒体</a:t>
            </a:r>
            <a:endParaRPr lang="en-US" altLang="zh-CN" dirty="0"/>
          </a:p>
          <a:p>
            <a:r>
              <a:rPr lang="zh-CN" altLang="zh-CN" dirty="0"/>
              <a:t>分页浏览</a:t>
            </a:r>
            <a:endParaRPr lang="en-US" altLang="zh-CN" dirty="0"/>
          </a:p>
          <a:p>
            <a:r>
              <a:rPr lang="zh-CN" altLang="zh-CN" dirty="0"/>
              <a:t>禁止弹出式广告</a:t>
            </a:r>
            <a:endParaRPr lang="en-US" altLang="zh-CN" dirty="0"/>
          </a:p>
          <a:p>
            <a:r>
              <a:rPr lang="zh-CN" altLang="zh-CN" dirty="0"/>
              <a:t>广告过滤等。</a:t>
            </a:r>
          </a:p>
          <a:p>
            <a:endParaRPr lang="zh-CN" altLang="en-US" dirty="0"/>
          </a:p>
        </p:txBody>
      </p:sp>
      <p:sp>
        <p:nvSpPr>
          <p:cNvPr id="4" name="TextBox 1"/>
          <p:cNvSpPr txBox="1">
            <a:spLocks noChangeArrowheads="1"/>
          </p:cNvSpPr>
          <p:nvPr/>
        </p:nvSpPr>
        <p:spPr bwMode="auto">
          <a:xfrm>
            <a:off x="887413" y="284163"/>
            <a:ext cx="4078386"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1.2.1 </a:t>
            </a:r>
            <a:r>
              <a:rPr lang="zh-CN" altLang="zh-CN" b="1" dirty="0"/>
              <a:t>浏览器的主要组件</a:t>
            </a:r>
            <a:endParaRPr lang="zh-CN" altLang="zh-CN" dirty="0"/>
          </a:p>
        </p:txBody>
      </p:sp>
      <p:sp>
        <p:nvSpPr>
          <p:cNvPr id="5"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Tree>
    <p:extLst>
      <p:ext uri="{BB962C8B-B14F-4D97-AF65-F5344CB8AC3E}">
        <p14:creationId xmlns:p14="http://schemas.microsoft.com/office/powerpoint/2010/main" val="940971804"/>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 fill="hold"/>
                                        <p:tgtEl>
                                          <p:spTgt spid="5"/>
                                        </p:tgtEl>
                                        <p:attrNameLst>
                                          <p:attrName>ppt_w</p:attrName>
                                        </p:attrNameLst>
                                      </p:cBhvr>
                                      <p:tavLst>
                                        <p:tav tm="0">
                                          <p:val>
                                            <p:fltVal val="0"/>
                                          </p:val>
                                        </p:tav>
                                        <p:tav tm="100000">
                                          <p:val>
                                            <p:strVal val="#ppt_w"/>
                                          </p:val>
                                        </p:tav>
                                      </p:tavLst>
                                    </p:anim>
                                    <p:anim calcmode="lin" valueType="num">
                                      <p:cBhvr>
                                        <p:cTn id="8" dur="300" fill="hold"/>
                                        <p:tgtEl>
                                          <p:spTgt spid="5"/>
                                        </p:tgtEl>
                                        <p:attrNameLst>
                                          <p:attrName>ppt_h</p:attrName>
                                        </p:attrNameLst>
                                      </p:cBhvr>
                                      <p:tavLst>
                                        <p:tav tm="0">
                                          <p:val>
                                            <p:fltVal val="0"/>
                                          </p:val>
                                        </p:tav>
                                        <p:tav tm="100000">
                                          <p:val>
                                            <p:strVal val="#ppt_h"/>
                                          </p:val>
                                        </p:tav>
                                      </p:tavLst>
                                    </p:anim>
                                    <p:animEffect transition="in" filter="fade">
                                      <p:cBhvr>
                                        <p:cTn id="9" dur="300"/>
                                        <p:tgtEl>
                                          <p:spTgt spid="5"/>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4"/>
                                        </p:tgtEl>
                                        <p:attrNameLst>
                                          <p:attrName>ppt_y</p:attrName>
                                        </p:attrNameLst>
                                      </p:cBhvr>
                                      <p:tavLst>
                                        <p:tav tm="0">
                                          <p:val>
                                            <p:strVal val="#ppt_y"/>
                                          </p:val>
                                        </p:tav>
                                        <p:tav tm="100000">
                                          <p:val>
                                            <p:strVal val="#ppt_y"/>
                                          </p:val>
                                        </p:tav>
                                      </p:tavLst>
                                    </p:anim>
                                    <p:anim calcmode="lin" valueType="num">
                                      <p:cBhvr>
                                        <p:cTn id="15"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内容占位符 2"/>
          <p:cNvSpPr>
            <a:spLocks noGrp="1" noChangeArrowheads="1"/>
          </p:cNvSpPr>
          <p:nvPr>
            <p:ph idx="1"/>
          </p:nvPr>
        </p:nvSpPr>
        <p:spPr>
          <a:xfrm>
            <a:off x="887413" y="1185545"/>
            <a:ext cx="10515600" cy="963295"/>
          </a:xfrm>
        </p:spPr>
        <p:txBody>
          <a:bodyPr/>
          <a:lstStyle/>
          <a:p>
            <a:r>
              <a:rPr lang="zh-CN" altLang="zh-CN" sz="2000" dirty="0">
                <a:ea typeface="宋体" panose="02010600030101010101" pitchFamily="2" charset="-122"/>
              </a:rPr>
              <a:t>渲染引擎和</a:t>
            </a:r>
            <a:r>
              <a:rPr lang="en-US" altLang="zh-CN" sz="2000" dirty="0" err="1">
                <a:ea typeface="宋体" panose="02010600030101010101" pitchFamily="2" charset="-122"/>
              </a:rPr>
              <a:t>js</a:t>
            </a:r>
            <a:r>
              <a:rPr lang="zh-CN" altLang="zh-CN" sz="2000" dirty="0">
                <a:ea typeface="宋体" panose="02010600030101010101" pitchFamily="2" charset="-122"/>
              </a:rPr>
              <a:t>引擎，由于</a:t>
            </a:r>
            <a:r>
              <a:rPr lang="en-US" altLang="zh-CN" sz="2000" dirty="0" err="1">
                <a:ea typeface="宋体" panose="02010600030101010101" pitchFamily="2" charset="-122"/>
              </a:rPr>
              <a:t>js</a:t>
            </a:r>
            <a:r>
              <a:rPr lang="zh-CN" altLang="zh-CN" sz="2000" dirty="0">
                <a:ea typeface="宋体" panose="02010600030101010101" pitchFamily="2" charset="-122"/>
              </a:rPr>
              <a:t>引擎越来越独立，</a:t>
            </a:r>
            <a:r>
              <a:rPr lang="zh-CN" altLang="zh-CN" sz="2000" dirty="0">
                <a:solidFill>
                  <a:srgbClr val="FF0000"/>
                </a:solidFill>
                <a:ea typeface="宋体" panose="02010600030101010101" pitchFamily="2" charset="-122"/>
              </a:rPr>
              <a:t>内核就倾向于只指渲染引擎</a:t>
            </a:r>
            <a:r>
              <a:rPr lang="zh-CN" altLang="zh-CN" sz="2000" dirty="0">
                <a:ea typeface="宋体" panose="02010600030101010101" pitchFamily="2" charset="-122"/>
              </a:rPr>
              <a:t>，负责请求网络页面资源加以解析排版并呈现给用户</a:t>
            </a:r>
            <a:endParaRPr lang="en-US" altLang="zh-CN" sz="2000" dirty="0">
              <a:ea typeface="宋体" panose="02010600030101010101" pitchFamily="2" charset="-122"/>
            </a:endParaRPr>
          </a:p>
          <a:p>
            <a:endParaRPr lang="zh-CN" altLang="en-US" sz="2000" dirty="0">
              <a:ea typeface="宋体" panose="02010600030101010101" pitchFamily="2" charset="-122"/>
            </a:endParaRPr>
          </a:p>
        </p:txBody>
      </p:sp>
      <p:graphicFrame>
        <p:nvGraphicFramePr>
          <p:cNvPr id="4" name="表格 3">
            <a:extLst>
              <a:ext uri="{FF2B5EF4-FFF2-40B4-BE49-F238E27FC236}">
                <a16:creationId xmlns:a16="http://schemas.microsoft.com/office/drawing/2014/main" id="{B89ABD04-FA7E-4327-A9CA-FC21CE81C624}"/>
              </a:ext>
            </a:extLst>
          </p:cNvPr>
          <p:cNvGraphicFramePr>
            <a:graphicFrameLocks noGrp="1"/>
          </p:cNvGraphicFramePr>
          <p:nvPr>
            <p:extLst>
              <p:ext uri="{D42A27DB-BD31-4B8C-83A1-F6EECF244321}">
                <p14:modId xmlns:p14="http://schemas.microsoft.com/office/powerpoint/2010/main" val="3476791741"/>
              </p:ext>
            </p:extLst>
          </p:nvPr>
        </p:nvGraphicFramePr>
        <p:xfrm>
          <a:off x="2032000" y="2362200"/>
          <a:ext cx="7924800" cy="1828800"/>
        </p:xfrm>
        <a:graphic>
          <a:graphicData uri="http://schemas.openxmlformats.org/drawingml/2006/table">
            <a:tbl>
              <a:tblPr/>
              <a:tblGrid>
                <a:gridCol w="1131888">
                  <a:extLst>
                    <a:ext uri="{9D8B030D-6E8A-4147-A177-3AD203B41FA5}">
                      <a16:colId xmlns:a16="http://schemas.microsoft.com/office/drawing/2014/main" val="3722525785"/>
                    </a:ext>
                  </a:extLst>
                </a:gridCol>
                <a:gridCol w="1131887">
                  <a:extLst>
                    <a:ext uri="{9D8B030D-6E8A-4147-A177-3AD203B41FA5}">
                      <a16:colId xmlns:a16="http://schemas.microsoft.com/office/drawing/2014/main" val="599639482"/>
                    </a:ext>
                  </a:extLst>
                </a:gridCol>
                <a:gridCol w="1131888">
                  <a:extLst>
                    <a:ext uri="{9D8B030D-6E8A-4147-A177-3AD203B41FA5}">
                      <a16:colId xmlns:a16="http://schemas.microsoft.com/office/drawing/2014/main" val="1275803424"/>
                    </a:ext>
                  </a:extLst>
                </a:gridCol>
                <a:gridCol w="1131887">
                  <a:extLst>
                    <a:ext uri="{9D8B030D-6E8A-4147-A177-3AD203B41FA5}">
                      <a16:colId xmlns:a16="http://schemas.microsoft.com/office/drawing/2014/main" val="946494889"/>
                    </a:ext>
                  </a:extLst>
                </a:gridCol>
                <a:gridCol w="1131888">
                  <a:extLst>
                    <a:ext uri="{9D8B030D-6E8A-4147-A177-3AD203B41FA5}">
                      <a16:colId xmlns:a16="http://schemas.microsoft.com/office/drawing/2014/main" val="2409278011"/>
                    </a:ext>
                  </a:extLst>
                </a:gridCol>
                <a:gridCol w="1133475">
                  <a:extLst>
                    <a:ext uri="{9D8B030D-6E8A-4147-A177-3AD203B41FA5}">
                      <a16:colId xmlns:a16="http://schemas.microsoft.com/office/drawing/2014/main" val="2492784472"/>
                    </a:ext>
                  </a:extLst>
                </a:gridCol>
                <a:gridCol w="1131887">
                  <a:extLst>
                    <a:ext uri="{9D8B030D-6E8A-4147-A177-3AD203B41FA5}">
                      <a16:colId xmlns:a16="http://schemas.microsoft.com/office/drawing/2014/main" val="3711497920"/>
                    </a:ext>
                  </a:extLst>
                </a:gridCol>
              </a:tblGrid>
              <a:tr h="64452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Arial" panose="020B0604020202020204" pitchFamily="34" charset="0"/>
                          <a:ea typeface="宋体" panose="02010600030101010101" pitchFamily="2" charset="-122"/>
                        </a:rPr>
                        <a:t>浏览器</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rPr>
                        <a:t>firefox</a:t>
                      </a:r>
                      <a:endParaRPr kumimoji="0" lang="zh-CN" altLang="en-US"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rPr>
                        <a:t>IE</a:t>
                      </a:r>
                      <a:endParaRPr kumimoji="0" lang="zh-CN" altLang="en-US"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a:ln>
                            <a:noFill/>
                          </a:ln>
                          <a:solidFill>
                            <a:srgbClr val="000000"/>
                          </a:solidFill>
                          <a:effectLst/>
                          <a:latin typeface="Arial" panose="020B0604020202020204" pitchFamily="34" charset="0"/>
                          <a:ea typeface="宋体" panose="02010600030101010101" pitchFamily="2" charset="-122"/>
                        </a:rPr>
                        <a:t>Edge</a:t>
                      </a:r>
                      <a:r>
                        <a:rPr kumimoji="0" lang="zh-CN" altLang="en-US" sz="1800" b="1" i="0" u="none" strike="noStrike" cap="none" normalizeH="0" baseline="0">
                          <a:ln>
                            <a:noFill/>
                          </a:ln>
                          <a:solidFill>
                            <a:srgbClr val="000000"/>
                          </a:solidFill>
                          <a:effectLst/>
                          <a:latin typeface="Arial" panose="020B0604020202020204" pitchFamily="34" charset="0"/>
                          <a:ea typeface="宋体" panose="02010600030101010101" pitchFamily="2" charset="-122"/>
                        </a:rPr>
                        <a:t>（</a:t>
                      </a:r>
                      <a:r>
                        <a:rPr kumimoji="0" lang="en-US" altLang="zh-CN" sz="1800" b="1" i="0" u="none" strike="noStrike" cap="none" normalizeH="0" baseline="0">
                          <a:ln>
                            <a:noFill/>
                          </a:ln>
                          <a:solidFill>
                            <a:srgbClr val="000000"/>
                          </a:solidFill>
                          <a:effectLst/>
                          <a:latin typeface="Arial" panose="020B0604020202020204" pitchFamily="34" charset="0"/>
                          <a:ea typeface="宋体" panose="02010600030101010101" pitchFamily="2" charset="-122"/>
                        </a:rPr>
                        <a:t>2015</a:t>
                      </a:r>
                      <a:r>
                        <a:rPr kumimoji="0" lang="zh-CN" altLang="en-US" sz="1800" b="1" i="0" u="none" strike="noStrike" cap="none" normalizeH="0" baseline="0">
                          <a:ln>
                            <a:noFill/>
                          </a:ln>
                          <a:solidFill>
                            <a:srgbClr val="000000"/>
                          </a:solidFill>
                          <a:effectLst/>
                          <a:latin typeface="Arial" panose="020B0604020202020204" pitchFamily="34" charset="0"/>
                          <a:ea typeface="宋体" panose="02010600030101010101" pitchFamily="2" charset="-122"/>
                        </a:rPr>
                        <a: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rPr>
                        <a:t>opera</a:t>
                      </a:r>
                      <a:endParaRPr kumimoji="0" lang="zh-CN" altLang="en-US"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rPr>
                        <a:t>UC</a:t>
                      </a:r>
                      <a:endParaRPr kumimoji="0" lang="zh-CN" altLang="en-US"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rPr>
                        <a:t>QQ</a:t>
                      </a:r>
                      <a:r>
                        <a:rPr kumimoji="0" lang="zh-CN"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rPr>
                        <a:t>浏览器和微信</a:t>
                      </a:r>
                      <a:endParaRPr kumimoji="0" lang="zh-CN" altLang="en-US"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829343071"/>
                  </a:ext>
                </a:extLst>
              </a:tr>
              <a:tr h="64452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a:ln>
                            <a:noFill/>
                          </a:ln>
                          <a:solidFill>
                            <a:srgbClr val="000000"/>
                          </a:solidFill>
                          <a:effectLst/>
                          <a:latin typeface="Arial" panose="020B0604020202020204" pitchFamily="34" charset="0"/>
                          <a:ea typeface="宋体" panose="02010600030101010101" pitchFamily="2" charset="-122"/>
                        </a:rPr>
                        <a:t>内核</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Arial" panose="020B0604020202020204" pitchFamily="34" charset="0"/>
                          <a:ea typeface="宋体" panose="02010600030101010101" pitchFamily="2" charset="-122"/>
                        </a:rPr>
                        <a:t>Gecko </a:t>
                      </a:r>
                      <a:endParaRPr kumimoji="0" lang="zh-CN" altLang="en-US" sz="18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Arial" panose="020B0604020202020204" pitchFamily="34" charset="0"/>
                          <a:ea typeface="宋体" panose="02010600030101010101" pitchFamily="2" charset="-122"/>
                        </a:rPr>
                        <a:t>Trident</a:t>
                      </a:r>
                      <a:endParaRPr kumimoji="0" lang="zh-CN" altLang="en-US" sz="18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Arial" panose="020B0604020202020204" pitchFamily="34" charset="0"/>
                          <a:ea typeface="宋体" panose="02010600030101010101" pitchFamily="2" charset="-122"/>
                        </a:rPr>
                        <a:t>edge</a:t>
                      </a:r>
                      <a:endParaRPr kumimoji="0" lang="zh-CN" altLang="en-US" sz="18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Arial" panose="020B0604020202020204" pitchFamily="34" charset="0"/>
                          <a:ea typeface="宋体" panose="02010600030101010101" pitchFamily="2" charset="-122"/>
                        </a:rPr>
                        <a:t>Presto</a:t>
                      </a:r>
                      <a:endParaRPr kumimoji="0" lang="zh-CN" altLang="en-US" sz="18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Arial" panose="020B0604020202020204" pitchFamily="34" charset="0"/>
                          <a:ea typeface="宋体" panose="02010600030101010101" pitchFamily="2" charset="-122"/>
                        </a:rPr>
                        <a:t>U3</a:t>
                      </a:r>
                      <a:endParaRPr kumimoji="0" lang="zh-CN" altLang="en-US" sz="18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X5</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Blink</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2016-</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638129184"/>
                  </a:ext>
                </a:extLst>
              </a:tr>
            </a:tbl>
          </a:graphicData>
        </a:graphic>
      </p:graphicFrame>
      <p:graphicFrame>
        <p:nvGraphicFramePr>
          <p:cNvPr id="5" name="表格 4">
            <a:extLst>
              <a:ext uri="{FF2B5EF4-FFF2-40B4-BE49-F238E27FC236}">
                <a16:creationId xmlns:a16="http://schemas.microsoft.com/office/drawing/2014/main" id="{6B992C51-686C-4643-95BB-13295395F859}"/>
              </a:ext>
            </a:extLst>
          </p:cNvPr>
          <p:cNvGraphicFramePr>
            <a:graphicFrameLocks noGrp="1"/>
          </p:cNvGraphicFramePr>
          <p:nvPr>
            <p:extLst>
              <p:ext uri="{D42A27DB-BD31-4B8C-83A1-F6EECF244321}">
                <p14:modId xmlns:p14="http://schemas.microsoft.com/office/powerpoint/2010/main" val="1434368440"/>
              </p:ext>
            </p:extLst>
          </p:nvPr>
        </p:nvGraphicFramePr>
        <p:xfrm>
          <a:off x="2032000" y="4479926"/>
          <a:ext cx="8026400" cy="1833563"/>
        </p:xfrm>
        <a:graphic>
          <a:graphicData uri="http://schemas.openxmlformats.org/drawingml/2006/table">
            <a:tbl>
              <a:tblPr/>
              <a:tblGrid>
                <a:gridCol w="958850">
                  <a:extLst>
                    <a:ext uri="{9D8B030D-6E8A-4147-A177-3AD203B41FA5}">
                      <a16:colId xmlns:a16="http://schemas.microsoft.com/office/drawing/2014/main" val="1784335832"/>
                    </a:ext>
                  </a:extLst>
                </a:gridCol>
                <a:gridCol w="1333500">
                  <a:extLst>
                    <a:ext uri="{9D8B030D-6E8A-4147-A177-3AD203B41FA5}">
                      <a16:colId xmlns:a16="http://schemas.microsoft.com/office/drawing/2014/main" val="2917286777"/>
                    </a:ext>
                  </a:extLst>
                </a:gridCol>
                <a:gridCol w="1147763">
                  <a:extLst>
                    <a:ext uri="{9D8B030D-6E8A-4147-A177-3AD203B41FA5}">
                      <a16:colId xmlns:a16="http://schemas.microsoft.com/office/drawing/2014/main" val="2963440447"/>
                    </a:ext>
                  </a:extLst>
                </a:gridCol>
                <a:gridCol w="1146175">
                  <a:extLst>
                    <a:ext uri="{9D8B030D-6E8A-4147-A177-3AD203B41FA5}">
                      <a16:colId xmlns:a16="http://schemas.microsoft.com/office/drawing/2014/main" val="1148869869"/>
                    </a:ext>
                  </a:extLst>
                </a:gridCol>
                <a:gridCol w="1146175">
                  <a:extLst>
                    <a:ext uri="{9D8B030D-6E8A-4147-A177-3AD203B41FA5}">
                      <a16:colId xmlns:a16="http://schemas.microsoft.com/office/drawing/2014/main" val="3248959655"/>
                    </a:ext>
                  </a:extLst>
                </a:gridCol>
                <a:gridCol w="1147762">
                  <a:extLst>
                    <a:ext uri="{9D8B030D-6E8A-4147-A177-3AD203B41FA5}">
                      <a16:colId xmlns:a16="http://schemas.microsoft.com/office/drawing/2014/main" val="706421531"/>
                    </a:ext>
                  </a:extLst>
                </a:gridCol>
                <a:gridCol w="1146175">
                  <a:extLst>
                    <a:ext uri="{9D8B030D-6E8A-4147-A177-3AD203B41FA5}">
                      <a16:colId xmlns:a16="http://schemas.microsoft.com/office/drawing/2014/main" val="2874049241"/>
                    </a:ext>
                  </a:extLst>
                </a:gridCol>
              </a:tblGrid>
              <a:tr h="644637">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Arial" panose="020B0604020202020204" pitchFamily="34" charset="0"/>
                          <a:ea typeface="宋体" panose="02010600030101010101" pitchFamily="2" charset="-122"/>
                        </a:rPr>
                        <a:t>浏览器</a:t>
                      </a:r>
                    </a:p>
                  </a:txBody>
                  <a:tcPr marT="45728" marB="4572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a:ln>
                            <a:noFill/>
                          </a:ln>
                          <a:solidFill>
                            <a:schemeClr val="tx1"/>
                          </a:solidFill>
                          <a:effectLst/>
                          <a:latin typeface="Arial" panose="020B0604020202020204" pitchFamily="34" charset="0"/>
                          <a:ea typeface="宋体" panose="02010600030101010101" pitchFamily="2" charset="-122"/>
                        </a:rPr>
                        <a:t>Google Chrome</a:t>
                      </a:r>
                      <a:endParaRPr kumimoji="0" lang="zh-CN" altLang="en-US" sz="1800" b="1"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txBody>
                  <a:tcPr marT="45728" marB="4572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rPr>
                        <a:t>safari</a:t>
                      </a:r>
                      <a:endParaRPr kumimoji="0" lang="zh-CN" altLang="en-US"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28" marB="4572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a:ln>
                            <a:noFill/>
                          </a:ln>
                          <a:solidFill>
                            <a:schemeClr val="tx1"/>
                          </a:solidFill>
                          <a:effectLst/>
                          <a:latin typeface="Arial" panose="020B0604020202020204" pitchFamily="34" charset="0"/>
                          <a:ea typeface="宋体" panose="02010600030101010101" pitchFamily="2" charset="-122"/>
                        </a:rPr>
                        <a:t>opera</a:t>
                      </a:r>
                      <a:endParaRPr kumimoji="0" lang="zh-CN" altLang="en-US" sz="1800" b="1"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txBody>
                  <a:tcPr marT="45728" marB="4572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txBody>
                  <a:tcPr marT="45728" marB="4572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28" marB="4572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28" marB="4572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3711266669"/>
                  </a:ext>
                </a:extLst>
              </a:tr>
              <a:tr h="1188926">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a:ln>
                            <a:noFill/>
                          </a:ln>
                          <a:solidFill>
                            <a:srgbClr val="000000"/>
                          </a:solidFill>
                          <a:effectLst/>
                          <a:latin typeface="Arial" panose="020B0604020202020204" pitchFamily="34" charset="0"/>
                          <a:ea typeface="宋体" panose="02010600030101010101" pitchFamily="2" charset="-122"/>
                        </a:rPr>
                        <a:t>内核</a:t>
                      </a:r>
                    </a:p>
                  </a:txBody>
                  <a:tcPr marT="45728" marB="4572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err="1">
                          <a:ln>
                            <a:noFill/>
                          </a:ln>
                          <a:solidFill>
                            <a:srgbClr val="000000"/>
                          </a:solidFill>
                          <a:effectLst/>
                          <a:latin typeface="Arial" panose="020B0604020202020204" pitchFamily="34" charset="0"/>
                          <a:ea typeface="宋体" panose="02010600030101010101" pitchFamily="2" charset="-122"/>
                        </a:rPr>
                        <a:t>WebKit</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Blink</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2013-</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a:t>
                      </a:r>
                    </a:p>
                  </a:txBody>
                  <a:tcPr marT="45728" marB="4572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err="1">
                          <a:ln>
                            <a:noFill/>
                          </a:ln>
                          <a:solidFill>
                            <a:srgbClr val="000000"/>
                          </a:solidFill>
                          <a:effectLst/>
                          <a:latin typeface="Arial" panose="020B0604020202020204" pitchFamily="34" charset="0"/>
                          <a:ea typeface="宋体" panose="02010600030101010101" pitchFamily="2" charset="-122"/>
                        </a:rPr>
                        <a:t>WebKit</a:t>
                      </a:r>
                      <a:endPar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endParaRPr>
                    </a:p>
                  </a:txBody>
                  <a:tcPr marT="45728" marB="4572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err="1">
                          <a:ln>
                            <a:noFill/>
                          </a:ln>
                          <a:solidFill>
                            <a:srgbClr val="000000"/>
                          </a:solidFill>
                          <a:effectLst/>
                          <a:latin typeface="Arial" panose="020B0604020202020204" pitchFamily="34" charset="0"/>
                          <a:ea typeface="宋体" panose="02010600030101010101" pitchFamily="2" charset="-122"/>
                        </a:rPr>
                        <a:t>WebKit</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Blink</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2013-</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endParaRPr>
                    </a:p>
                  </a:txBody>
                  <a:tcPr marT="45728" marB="4572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a:txBody>
                  <a:tcPr marT="45728" marB="4572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a:txBody>
                  <a:tcPr marT="45728" marB="4572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endParaRPr>
                    </a:p>
                  </a:txBody>
                  <a:tcPr marT="45728" marB="4572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895630301"/>
                  </a:ext>
                </a:extLst>
              </a:tr>
            </a:tbl>
          </a:graphicData>
        </a:graphic>
      </p:graphicFrame>
      <p:sp>
        <p:nvSpPr>
          <p:cNvPr id="7" name="TextBox 1"/>
          <p:cNvSpPr txBox="1">
            <a:spLocks noChangeArrowheads="1"/>
          </p:cNvSpPr>
          <p:nvPr/>
        </p:nvSpPr>
        <p:spPr bwMode="auto">
          <a:xfrm>
            <a:off x="887413" y="284163"/>
            <a:ext cx="3552601"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1.2.2  </a:t>
            </a:r>
            <a:r>
              <a:rPr lang="zh-CN" altLang="zh-CN" b="1" dirty="0"/>
              <a:t>浏览器的</a:t>
            </a:r>
            <a:r>
              <a:rPr lang="zh-CN" altLang="en-US" b="1" dirty="0"/>
              <a:t>内核</a:t>
            </a:r>
            <a:endParaRPr lang="zh-CN" altLang="zh-CN" dirty="0"/>
          </a:p>
        </p:txBody>
      </p:sp>
      <p:sp>
        <p:nvSpPr>
          <p:cNvPr id="6" name="Freeform 5"/>
          <p:cNvSpPr>
            <a:spLocks noEditPoints="1"/>
          </p:cNvSpPr>
          <p:nvPr/>
        </p:nvSpPr>
        <p:spPr bwMode="auto">
          <a:xfrm>
            <a:off x="265112" y="313393"/>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Tree>
    <p:extLst>
      <p:ext uri="{BB962C8B-B14F-4D97-AF65-F5344CB8AC3E}">
        <p14:creationId xmlns:p14="http://schemas.microsoft.com/office/powerpoint/2010/main" val="2689604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par>
                          <p:cTn id="12" fill="hold">
                            <p:stCondLst>
                              <p:cond delay="800"/>
                            </p:stCondLst>
                            <p:childTnLst>
                              <p:par>
                                <p:cTn id="13" presetID="53" presetClass="entr" presetSubtype="16"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300" fill="hold"/>
                                        <p:tgtEl>
                                          <p:spTgt spid="6"/>
                                        </p:tgtEl>
                                        <p:attrNameLst>
                                          <p:attrName>ppt_w</p:attrName>
                                        </p:attrNameLst>
                                      </p:cBhvr>
                                      <p:tavLst>
                                        <p:tav tm="0">
                                          <p:val>
                                            <p:fltVal val="0"/>
                                          </p:val>
                                        </p:tav>
                                        <p:tav tm="100000">
                                          <p:val>
                                            <p:strVal val="#ppt_w"/>
                                          </p:val>
                                        </p:tav>
                                      </p:tavLst>
                                    </p:anim>
                                    <p:anim calcmode="lin" valueType="num">
                                      <p:cBhvr>
                                        <p:cTn id="16" dur="300" fill="hold"/>
                                        <p:tgtEl>
                                          <p:spTgt spid="6"/>
                                        </p:tgtEl>
                                        <p:attrNameLst>
                                          <p:attrName>ppt_h</p:attrName>
                                        </p:attrNameLst>
                                      </p:cBhvr>
                                      <p:tavLst>
                                        <p:tav tm="0">
                                          <p:val>
                                            <p:fltVal val="0"/>
                                          </p:val>
                                        </p:tav>
                                        <p:tav tm="100000">
                                          <p:val>
                                            <p:strVal val="#ppt_h"/>
                                          </p:val>
                                        </p:tav>
                                      </p:tavLst>
                                    </p:anim>
                                    <p:animEffect transition="in" filter="fade">
                                      <p:cBhvr>
                                        <p:cTn id="17" dur="3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p:cNvSpPr txBox="1">
            <a:spLocks noChangeArrowheads="1"/>
          </p:cNvSpPr>
          <p:nvPr/>
        </p:nvSpPr>
        <p:spPr bwMode="auto">
          <a:xfrm>
            <a:off x="887413" y="284163"/>
            <a:ext cx="3552601"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1.2.2  </a:t>
            </a:r>
            <a:r>
              <a:rPr lang="zh-CN" altLang="zh-CN" b="1" dirty="0"/>
              <a:t>浏览器的</a:t>
            </a:r>
            <a:r>
              <a:rPr lang="zh-CN" altLang="en-US" b="1" dirty="0"/>
              <a:t>内核</a:t>
            </a:r>
            <a:endParaRPr lang="zh-CN" altLang="zh-CN" dirty="0"/>
          </a:p>
        </p:txBody>
      </p:sp>
      <p:graphicFrame>
        <p:nvGraphicFramePr>
          <p:cNvPr id="8" name="表格 7">
            <a:extLst>
              <a:ext uri="{FF2B5EF4-FFF2-40B4-BE49-F238E27FC236}">
                <a16:creationId xmlns:a16="http://schemas.microsoft.com/office/drawing/2014/main" id="{6661A6EE-1F03-4497-8714-521958D0CFCF}"/>
              </a:ext>
            </a:extLst>
          </p:cNvPr>
          <p:cNvGraphicFramePr>
            <a:graphicFrameLocks noGrp="1"/>
          </p:cNvGraphicFramePr>
          <p:nvPr>
            <p:extLst>
              <p:ext uri="{D42A27DB-BD31-4B8C-83A1-F6EECF244321}">
                <p14:modId xmlns:p14="http://schemas.microsoft.com/office/powerpoint/2010/main" val="774630517"/>
              </p:ext>
            </p:extLst>
          </p:nvPr>
        </p:nvGraphicFramePr>
        <p:xfrm>
          <a:off x="1711452" y="1782191"/>
          <a:ext cx="7696200" cy="4643437"/>
        </p:xfrm>
        <a:graphic>
          <a:graphicData uri="http://schemas.openxmlformats.org/drawingml/2006/table">
            <a:tbl>
              <a:tblPr/>
              <a:tblGrid>
                <a:gridCol w="1257300">
                  <a:extLst>
                    <a:ext uri="{9D8B030D-6E8A-4147-A177-3AD203B41FA5}">
                      <a16:colId xmlns:a16="http://schemas.microsoft.com/office/drawing/2014/main" val="2460246334"/>
                    </a:ext>
                  </a:extLst>
                </a:gridCol>
                <a:gridCol w="6438900">
                  <a:extLst>
                    <a:ext uri="{9D8B030D-6E8A-4147-A177-3AD203B41FA5}">
                      <a16:colId xmlns:a16="http://schemas.microsoft.com/office/drawing/2014/main" val="2374369850"/>
                    </a:ext>
                  </a:extLst>
                </a:gridCol>
              </a:tblGrid>
              <a:tr h="611271">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a:ln>
                            <a:noFill/>
                          </a:ln>
                          <a:solidFill>
                            <a:schemeClr val="tx1"/>
                          </a:solidFill>
                          <a:effectLst/>
                          <a:latin typeface="Arial" panose="020B0604020202020204" pitchFamily="34" charset="0"/>
                          <a:ea typeface="宋体" panose="02010600030101010101" pitchFamily="2" charset="-122"/>
                        </a:rPr>
                        <a:t>引擎名</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a:ln>
                            <a:noFill/>
                          </a:ln>
                          <a:solidFill>
                            <a:schemeClr val="tx1"/>
                          </a:solidFill>
                          <a:effectLst/>
                          <a:latin typeface="Arial" panose="020B0604020202020204" pitchFamily="34" charset="0"/>
                          <a:ea typeface="宋体" panose="02010600030101010101" pitchFamily="2" charset="-122"/>
                        </a:rPr>
                        <a:t>用户</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3487160702"/>
                  </a:ext>
                </a:extLst>
              </a:tr>
              <a:tr h="1219366">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err="1">
                          <a:ln>
                            <a:noFill/>
                          </a:ln>
                          <a:solidFill>
                            <a:srgbClr val="000000"/>
                          </a:solidFill>
                          <a:effectLst/>
                          <a:latin typeface="Arial" panose="020B0604020202020204" pitchFamily="34" charset="0"/>
                          <a:ea typeface="宋体" panose="02010600030101010101" pitchFamily="2" charset="-122"/>
                        </a:rPr>
                        <a:t>WebKit</a:t>
                      </a:r>
                      <a:endParaRPr kumimoji="0" lang="zh-CN" altLang="en-US" sz="2000" b="0" i="0" u="none" strike="noStrike" cap="none" normalizeH="0" baseline="0" dirty="0">
                        <a:ln>
                          <a:noFill/>
                        </a:ln>
                        <a:solidFill>
                          <a:srgbClr val="000000"/>
                        </a:solidFill>
                        <a:effectLst/>
                        <a:latin typeface="Arial" panose="020B0604020202020204" pitchFamily="34" charset="0"/>
                        <a:ea typeface="宋体" panose="02010600030101010101" pitchFamily="2" charset="-122"/>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开源</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，由 </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KDE </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的 </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KHTML </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项目 </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fork </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出来，</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Apple</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的</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 </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hlinkClick r:id="rId2"/>
                        </a:rPr>
                        <a:t>Safari</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2008</a:t>
                      </a:r>
                      <a:r>
                        <a:rPr kumimoji="0" lang="zh-CN"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年</a:t>
                      </a:r>
                      <a:r>
                        <a:rPr kumimoji="0" lang="en-US" altLang="zh-CN" sz="1800" b="0" i="0" u="none" strike="noStrike" cap="none" normalizeH="0" baseline="0" dirty="0" err="1">
                          <a:ln>
                            <a:noFill/>
                          </a:ln>
                          <a:solidFill>
                            <a:srgbClr val="000000"/>
                          </a:solidFill>
                          <a:effectLst/>
                          <a:latin typeface="Arial" panose="020B0604020202020204" pitchFamily="34" charset="0"/>
                          <a:ea typeface="宋体" panose="02010600030101010101" pitchFamily="2" charset="-122"/>
                        </a:rPr>
                        <a:t>Google</a:t>
                      </a:r>
                      <a:r>
                        <a:rPr kumimoji="0" lang="en-US" altLang="zh-CN" sz="1800" b="0" i="0" u="none" strike="noStrike" cap="none" normalizeH="0" baseline="0" dirty="0" err="1">
                          <a:ln>
                            <a:noFill/>
                          </a:ln>
                          <a:solidFill>
                            <a:srgbClr val="000000"/>
                          </a:solidFill>
                          <a:effectLst/>
                          <a:latin typeface="Arial" panose="020B0604020202020204" pitchFamily="34" charset="0"/>
                          <a:ea typeface="宋体" panose="02010600030101010101" pitchFamily="2" charset="-122"/>
                          <a:hlinkClick r:id="rId3"/>
                        </a:rPr>
                        <a:t>Chrome</a:t>
                      </a:r>
                      <a:r>
                        <a:rPr kumimoji="0" lang="zh-CN" altLang="en-US" sz="20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使用，特点</a:t>
                      </a:r>
                      <a:r>
                        <a:rPr kumimoji="0" lang="zh-CN"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宽松的协议、轻量级的设计和便捷的应用程序内嵌</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 API</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a:t>
                      </a:r>
                      <a:r>
                        <a:rPr kumimoji="0" lang="en-US" altLang="zh-CN" sz="1800" b="0" i="0" u="none" strike="noStrike" cap="none" normalizeH="0" baseline="0" dirty="0" err="1">
                          <a:ln>
                            <a:noFill/>
                          </a:ln>
                          <a:solidFill>
                            <a:srgbClr val="000000"/>
                          </a:solidFill>
                          <a:effectLst/>
                          <a:latin typeface="Arial" panose="020B0604020202020204" pitchFamily="34" charset="0"/>
                          <a:ea typeface="宋体" panose="02010600030101010101" pitchFamily="2" charset="-122"/>
                        </a:rPr>
                        <a:t>WebKit</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主要包括</a:t>
                      </a:r>
                      <a:r>
                        <a:rPr kumimoji="0" lang="en-US" altLang="zh-CN" sz="1800" b="0" i="0" u="none" strike="noStrike" cap="none" normalizeH="0" baseline="0" dirty="0" err="1">
                          <a:ln>
                            <a:noFill/>
                          </a:ln>
                          <a:solidFill>
                            <a:srgbClr val="000000"/>
                          </a:solidFill>
                          <a:effectLst/>
                          <a:latin typeface="Arial" panose="020B0604020202020204" pitchFamily="34" charset="0"/>
                          <a:ea typeface="宋体" panose="02010600030101010101" pitchFamily="2" charset="-122"/>
                        </a:rPr>
                        <a:t>WebCore</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a:t>
                      </a:r>
                      <a:r>
                        <a:rPr kumimoji="0" lang="en-US" altLang="zh-CN" sz="1800" b="0" i="0" u="none" strike="noStrike" cap="none" normalizeH="0" baseline="0" dirty="0" err="1">
                          <a:ln>
                            <a:noFill/>
                          </a:ln>
                          <a:solidFill>
                            <a:srgbClr val="000000"/>
                          </a:solidFill>
                          <a:effectLst/>
                          <a:latin typeface="Arial" panose="020B0604020202020204" pitchFamily="34" charset="0"/>
                          <a:ea typeface="宋体" panose="02010600030101010101" pitchFamily="2" charset="-122"/>
                        </a:rPr>
                        <a:t>JavascriptCore</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及</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Ports</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三个部分，</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2010</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年后苹果主导</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WebKit2</a:t>
                      </a:r>
                      <a:endParaRPr kumimoji="0" lang="zh-CN" altLang="en-US" sz="2000" b="0" i="0" u="none" strike="noStrike" cap="none" normalizeH="0" baseline="0" dirty="0">
                        <a:ln>
                          <a:noFill/>
                        </a:ln>
                        <a:solidFill>
                          <a:srgbClr val="000000"/>
                        </a:solidFill>
                        <a:effectLst/>
                        <a:latin typeface="Arial" panose="020B0604020202020204" pitchFamily="34" charset="0"/>
                        <a:ea typeface="宋体" panose="02010600030101010101" pitchFamily="2" charset="-122"/>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226755326"/>
                  </a:ext>
                </a:extLst>
              </a:tr>
              <a:tr h="701136">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Blink</a:t>
                      </a:r>
                      <a:endParaRPr kumimoji="0" lang="zh-CN" altLang="en-US" sz="20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开源，</a:t>
                      </a:r>
                      <a:r>
                        <a:rPr kumimoji="0" lang="en-US" altLang="zh-CN" sz="20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Google</a:t>
                      </a:r>
                      <a:r>
                        <a:rPr kumimoji="0" lang="zh-CN" altLang="en-US" sz="20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主导，</a:t>
                      </a:r>
                      <a:r>
                        <a:rPr kumimoji="0" lang="en-US" altLang="zh-CN" sz="20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2013</a:t>
                      </a:r>
                      <a:r>
                        <a:rPr kumimoji="0" lang="zh-CN" altLang="en-US" sz="20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年，</a:t>
                      </a:r>
                      <a:r>
                        <a:rPr kumimoji="0" lang="en-US" altLang="zh-CN" sz="20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Chrome </a:t>
                      </a:r>
                      <a:r>
                        <a:rPr kumimoji="0" lang="zh-CN" altLang="en-US" sz="20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浏览器内核两个重要模块 </a:t>
                      </a:r>
                      <a:r>
                        <a:rPr kumimoji="0" lang="en-US" altLang="zh-CN" sz="20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Blink </a:t>
                      </a:r>
                      <a:r>
                        <a:rPr kumimoji="0" lang="zh-CN" altLang="en-US" sz="20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和 </a:t>
                      </a:r>
                      <a:r>
                        <a:rPr kumimoji="0" lang="en-US" altLang="zh-CN" sz="20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cc </a:t>
                      </a:r>
                      <a:r>
                        <a:rPr kumimoji="0" lang="zh-CN" altLang="en-US" sz="20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多进程的架构</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a:t>
                      </a:r>
                      <a:endParaRPr kumimoji="0" lang="zh-CN" altLang="en-US" sz="2000" b="0" i="0" u="none" strike="noStrike" cap="none" normalizeH="0" baseline="0" dirty="0">
                        <a:ln>
                          <a:noFill/>
                        </a:ln>
                        <a:solidFill>
                          <a:srgbClr val="000000"/>
                        </a:solidFill>
                        <a:effectLst/>
                        <a:latin typeface="Arial" panose="020B0604020202020204" pitchFamily="34" charset="0"/>
                        <a:ea typeface="宋体" panose="02010600030101010101" pitchFamily="2" charset="-122"/>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4273124545"/>
                  </a:ext>
                </a:extLst>
              </a:tr>
              <a:tr h="1055832">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Trident</a:t>
                      </a:r>
                      <a:endParaRPr kumimoji="0" lang="zh-CN" altLang="en-US" sz="20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非开源，</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1997</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年的</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IE4-IE11</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，微软</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Mosaic,</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开放的内核，许多采用</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IE</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内核 </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壳浏览器</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 缺少更新，</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Trident</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几乎与</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W3C</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标准脱节（</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2005</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年），不安全，</a:t>
                      </a:r>
                      <a:endParaRPr kumimoji="0" lang="zh-CN" altLang="en-US" sz="2000" b="0" i="0" u="none" strike="noStrike" cap="none" normalizeH="0" baseline="0" dirty="0">
                        <a:ln>
                          <a:noFill/>
                        </a:ln>
                        <a:solidFill>
                          <a:srgbClr val="000000"/>
                        </a:solidFill>
                        <a:effectLst/>
                        <a:latin typeface="Arial" panose="020B0604020202020204" pitchFamily="34" charset="0"/>
                        <a:ea typeface="宋体" panose="02010600030101010101" pitchFamily="2" charset="-122"/>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273197266"/>
                  </a:ext>
                </a:extLst>
              </a:tr>
              <a:tr h="1055832">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Arial" panose="020B0604020202020204" pitchFamily="34" charset="0"/>
                          <a:ea typeface="宋体" panose="02010600030101010101" pitchFamily="2" charset="-122"/>
                          <a:hlinkClick r:id="rId4"/>
                        </a:rPr>
                        <a:t>Gecko</a:t>
                      </a:r>
                      <a:endParaRPr kumimoji="0" lang="zh-CN" altLang="en-US" sz="18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开源，</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Netscape6</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Mozilla </a:t>
                      </a:r>
                      <a:r>
                        <a:rPr kumimoji="0" lang="en-US" altLang="zh-CN" sz="1800" b="0" i="0" u="none" strike="noStrike" cap="none" normalizeH="0" baseline="0" dirty="0" err="1">
                          <a:ln>
                            <a:noFill/>
                          </a:ln>
                          <a:solidFill>
                            <a:srgbClr val="000000"/>
                          </a:solidFill>
                          <a:effectLst/>
                          <a:latin typeface="Arial" panose="020B0604020202020204" pitchFamily="34" charset="0"/>
                          <a:ea typeface="宋体" panose="02010600030101010101" pitchFamily="2" charset="-122"/>
                        </a:rPr>
                        <a:t>FireFox</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使用，跨平台内核，可以在</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Windows</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 </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BSD</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Linux</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和</a:t>
                      </a: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Mac OS X</a:t>
                      </a:r>
                      <a:r>
                        <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中使用。</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652555025"/>
                  </a:ext>
                </a:extLst>
              </a:tr>
            </a:tbl>
          </a:graphicData>
        </a:graphic>
      </p:graphicFrame>
      <p:sp>
        <p:nvSpPr>
          <p:cNvPr id="3" name="矩形 2"/>
          <p:cNvSpPr/>
          <p:nvPr/>
        </p:nvSpPr>
        <p:spPr>
          <a:xfrm>
            <a:off x="3756690" y="1060704"/>
            <a:ext cx="2909286" cy="523220"/>
          </a:xfrm>
          <a:prstGeom prst="rect">
            <a:avLst/>
          </a:prstGeom>
        </p:spPr>
        <p:txBody>
          <a:bodyPr wrap="square">
            <a:spAutoFit/>
          </a:bodyPr>
          <a:lstStyle/>
          <a:p>
            <a:r>
              <a:rPr lang="zh-CN" altLang="zh-CN" sz="2800" b="1" dirty="0"/>
              <a:t>四大渲染引擎</a:t>
            </a:r>
            <a:endParaRPr lang="zh-CN" altLang="en-US" sz="2800" b="1" dirty="0"/>
          </a:p>
        </p:txBody>
      </p:sp>
      <p:sp>
        <p:nvSpPr>
          <p:cNvPr id="5" name="Freeform 5"/>
          <p:cNvSpPr>
            <a:spLocks noEditPoints="1"/>
          </p:cNvSpPr>
          <p:nvPr/>
        </p:nvSpPr>
        <p:spPr bwMode="auto">
          <a:xfrm>
            <a:off x="265112" y="313393"/>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Tree>
    <p:extLst>
      <p:ext uri="{BB962C8B-B14F-4D97-AF65-F5344CB8AC3E}">
        <p14:creationId xmlns:p14="http://schemas.microsoft.com/office/powerpoint/2010/main" val="1354207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par>
                          <p:cTn id="12" fill="hold">
                            <p:stCondLst>
                              <p:cond delay="800"/>
                            </p:stCondLst>
                            <p:childTnLst>
                              <p:par>
                                <p:cTn id="13" presetID="53" presetClass="entr" presetSubtype="16"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300" fill="hold"/>
                                        <p:tgtEl>
                                          <p:spTgt spid="5"/>
                                        </p:tgtEl>
                                        <p:attrNameLst>
                                          <p:attrName>ppt_w</p:attrName>
                                        </p:attrNameLst>
                                      </p:cBhvr>
                                      <p:tavLst>
                                        <p:tav tm="0">
                                          <p:val>
                                            <p:fltVal val="0"/>
                                          </p:val>
                                        </p:tav>
                                        <p:tav tm="100000">
                                          <p:val>
                                            <p:strVal val="#ppt_w"/>
                                          </p:val>
                                        </p:tav>
                                      </p:tavLst>
                                    </p:anim>
                                    <p:anim calcmode="lin" valueType="num">
                                      <p:cBhvr>
                                        <p:cTn id="16" dur="300" fill="hold"/>
                                        <p:tgtEl>
                                          <p:spTgt spid="5"/>
                                        </p:tgtEl>
                                        <p:attrNameLst>
                                          <p:attrName>ppt_h</p:attrName>
                                        </p:attrNameLst>
                                      </p:cBhvr>
                                      <p:tavLst>
                                        <p:tav tm="0">
                                          <p:val>
                                            <p:fltVal val="0"/>
                                          </p:val>
                                        </p:tav>
                                        <p:tav tm="100000">
                                          <p:val>
                                            <p:strVal val="#ppt_h"/>
                                          </p:val>
                                        </p:tav>
                                      </p:tavLst>
                                    </p:anim>
                                    <p:animEffect transition="in" filter="fade">
                                      <p:cBhvr>
                                        <p:cTn id="17" dur="3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p:cNvSpPr txBox="1">
            <a:spLocks noChangeArrowheads="1"/>
          </p:cNvSpPr>
          <p:nvPr/>
        </p:nvSpPr>
        <p:spPr bwMode="auto">
          <a:xfrm>
            <a:off x="887413" y="284163"/>
            <a:ext cx="4160138"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1.2.3  </a:t>
            </a:r>
            <a:r>
              <a:rPr lang="zh-CN" altLang="zh-CN" b="1" dirty="0"/>
              <a:t>浏览器的工作原理</a:t>
            </a:r>
            <a:endParaRPr lang="zh-CN" altLang="zh-CN" dirty="0"/>
          </a:p>
        </p:txBody>
      </p:sp>
      <p:sp>
        <p:nvSpPr>
          <p:cNvPr id="5" name="标题 1"/>
          <p:cNvSpPr>
            <a:spLocks noGrp="1" noChangeArrowheads="1"/>
          </p:cNvSpPr>
          <p:nvPr>
            <p:ph type="title"/>
          </p:nvPr>
        </p:nvSpPr>
        <p:spPr>
          <a:xfrm>
            <a:off x="5000673" y="844991"/>
            <a:ext cx="3297190" cy="632398"/>
          </a:xfrm>
        </p:spPr>
        <p:txBody>
          <a:bodyPr/>
          <a:lstStyle/>
          <a:p>
            <a:r>
              <a:rPr lang="zh-CN" altLang="zh-CN" sz="2800" dirty="0">
                <a:ea typeface="宋体" panose="02010600030101010101" pitchFamily="2" charset="-122"/>
              </a:rPr>
              <a:t>渲染的主要流程</a:t>
            </a:r>
            <a:endParaRPr lang="zh-CN" altLang="en-US" sz="2800" dirty="0">
              <a:ea typeface="宋体" panose="02010600030101010101" pitchFamily="2" charset="-122"/>
            </a:endParaRPr>
          </a:p>
        </p:txBody>
      </p:sp>
      <p:pic>
        <p:nvPicPr>
          <p:cNvPr id="6" name="内容占位符 3" descr="chrome1"/>
          <p:cNvPicPr>
            <a:picLocks noGrp="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727649" y="1611533"/>
            <a:ext cx="8229600" cy="998537"/>
          </a:xfrm>
        </p:spPr>
      </p:pic>
      <p:sp>
        <p:nvSpPr>
          <p:cNvPr id="9" name="矩形 8">
            <a:extLst>
              <a:ext uri="{FF2B5EF4-FFF2-40B4-BE49-F238E27FC236}">
                <a16:creationId xmlns:a16="http://schemas.microsoft.com/office/drawing/2014/main" id="{D7AF67B1-C8FC-418B-94E5-BDB4B5644A63}"/>
              </a:ext>
            </a:extLst>
          </p:cNvPr>
          <p:cNvSpPr/>
          <p:nvPr/>
        </p:nvSpPr>
        <p:spPr>
          <a:xfrm>
            <a:off x="754063" y="2743200"/>
            <a:ext cx="7543800" cy="400050"/>
          </a:xfrm>
          <a:prstGeom prst="rect">
            <a:avLst/>
          </a:prstGeom>
        </p:spPr>
        <p:txBody>
          <a:bodyPr>
            <a:spAutoFit/>
          </a:bodyPr>
          <a:lstStyle/>
          <a:p>
            <a:pPr indent="266700" algn="just">
              <a:spcAft>
                <a:spcPts val="0"/>
              </a:spcAft>
              <a:defRPr/>
            </a:pP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步骤</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1</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，解析</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HTML</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构建</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Dom</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树（</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Document Object Model</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a:t>
            </a:r>
          </a:p>
        </p:txBody>
      </p:sp>
      <p:sp>
        <p:nvSpPr>
          <p:cNvPr id="10" name="矩形 9">
            <a:extLst>
              <a:ext uri="{FF2B5EF4-FFF2-40B4-BE49-F238E27FC236}">
                <a16:creationId xmlns:a16="http://schemas.microsoft.com/office/drawing/2014/main" id="{F71363DF-A176-4957-9D65-63C83E688B11}"/>
              </a:ext>
            </a:extLst>
          </p:cNvPr>
          <p:cNvSpPr/>
          <p:nvPr/>
        </p:nvSpPr>
        <p:spPr>
          <a:xfrm>
            <a:off x="763030" y="3429000"/>
            <a:ext cx="8001000" cy="400110"/>
          </a:xfrm>
          <a:prstGeom prst="rect">
            <a:avLst/>
          </a:prstGeom>
        </p:spPr>
        <p:txBody>
          <a:bodyPr>
            <a:spAutoFit/>
          </a:bodyPr>
          <a:lstStyle/>
          <a:p>
            <a:pPr indent="266700" algn="just">
              <a:spcAft>
                <a:spcPts val="0"/>
              </a:spcAft>
              <a:defRPr/>
            </a:pP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步骤</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2</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，构建渲染树</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highlight>
                  <a:srgbClr val="FFFF00"/>
                </a:highlight>
                <a:latin typeface="Calibri" panose="020F0502020204030204" pitchFamily="34" charset="0"/>
                <a:ea typeface="宋体" panose="02010600030101010101" pitchFamily="2" charset="-122"/>
                <a:cs typeface="Times New Roman" panose="02020603050405020304" pitchFamily="18" charset="0"/>
              </a:rPr>
              <a:t>渲染树并不等同于</a:t>
            </a:r>
            <a:r>
              <a:rPr lang="en-US" altLang="zh-CN" sz="2000" kern="100" dirty="0">
                <a:highlight>
                  <a:srgbClr val="FFFF00"/>
                </a:highlight>
                <a:latin typeface="Calibri" panose="020F0502020204030204" pitchFamily="34" charset="0"/>
                <a:ea typeface="宋体" panose="02010600030101010101" pitchFamily="2" charset="-122"/>
                <a:cs typeface="Times New Roman" panose="02020603050405020304" pitchFamily="18" charset="0"/>
              </a:rPr>
              <a:t>Dom</a:t>
            </a:r>
            <a:r>
              <a:rPr lang="zh-CN" altLang="zh-CN" sz="2000" kern="100" dirty="0">
                <a:highlight>
                  <a:srgbClr val="FFFF00"/>
                </a:highlight>
                <a:latin typeface="Calibri" panose="020F0502020204030204" pitchFamily="34" charset="0"/>
                <a:ea typeface="宋体" panose="02010600030101010101" pitchFamily="2" charset="-122"/>
                <a:cs typeface="Times New Roman" panose="02020603050405020304" pitchFamily="18" charset="0"/>
              </a:rPr>
              <a:t>树</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 </a:t>
            </a:r>
            <a:endParaRPr lang="zh-CN" altLang="zh-CN" sz="2000"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1" name="矩形 10">
            <a:extLst>
              <a:ext uri="{FF2B5EF4-FFF2-40B4-BE49-F238E27FC236}">
                <a16:creationId xmlns:a16="http://schemas.microsoft.com/office/drawing/2014/main" id="{FBD3B71C-0AAF-4DE5-AD51-95B643633A2F}"/>
              </a:ext>
            </a:extLst>
          </p:cNvPr>
          <p:cNvSpPr/>
          <p:nvPr/>
        </p:nvSpPr>
        <p:spPr>
          <a:xfrm>
            <a:off x="773113" y="4171950"/>
            <a:ext cx="7608887" cy="1016000"/>
          </a:xfrm>
          <a:prstGeom prst="rect">
            <a:avLst/>
          </a:prstGeom>
        </p:spPr>
        <p:txBody>
          <a:bodyPr>
            <a:spAutoFit/>
          </a:bodyPr>
          <a:lstStyle/>
          <a:p>
            <a:pPr indent="266700" algn="just">
              <a:spcAft>
                <a:spcPts val="0"/>
              </a:spcAft>
              <a:defRPr/>
            </a:pP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步骤</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3</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，对渲染树进行布局，定位坐标和大小、确定是否换行、确定</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position</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overflow</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z-index</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等等，这个过程叫</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"layout" </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或页面重排</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 "reflow")</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a:t>
            </a:r>
          </a:p>
        </p:txBody>
      </p:sp>
      <p:sp>
        <p:nvSpPr>
          <p:cNvPr id="12" name="矩形 11">
            <a:extLst>
              <a:ext uri="{FF2B5EF4-FFF2-40B4-BE49-F238E27FC236}">
                <a16:creationId xmlns:a16="http://schemas.microsoft.com/office/drawing/2014/main" id="{F6185A68-8697-4949-999C-ECEC6C6499F0}"/>
              </a:ext>
            </a:extLst>
          </p:cNvPr>
          <p:cNvSpPr/>
          <p:nvPr/>
        </p:nvSpPr>
        <p:spPr>
          <a:xfrm>
            <a:off x="763588" y="5456238"/>
            <a:ext cx="6705600" cy="400050"/>
          </a:xfrm>
          <a:prstGeom prst="rect">
            <a:avLst/>
          </a:prstGeom>
        </p:spPr>
        <p:txBody>
          <a:bodyPr>
            <a:spAutoFit/>
          </a:bodyPr>
          <a:lstStyle/>
          <a:p>
            <a:pPr indent="266700" algn="just">
              <a:spcAft>
                <a:spcPts val="0"/>
              </a:spcAft>
              <a:defRPr/>
            </a:pP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步骤</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4</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，绘制渲染树，调用操作系统底层</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API</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进行绘图。</a:t>
            </a:r>
          </a:p>
        </p:txBody>
      </p:sp>
      <p:sp>
        <p:nvSpPr>
          <p:cNvPr id="13" name="Freeform 5"/>
          <p:cNvSpPr>
            <a:spLocks noEditPoints="1"/>
          </p:cNvSpPr>
          <p:nvPr/>
        </p:nvSpPr>
        <p:spPr bwMode="auto">
          <a:xfrm>
            <a:off x="265112" y="313393"/>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Tree>
    <p:extLst>
      <p:ext uri="{BB962C8B-B14F-4D97-AF65-F5344CB8AC3E}">
        <p14:creationId xmlns:p14="http://schemas.microsoft.com/office/powerpoint/2010/main" val="2772986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par>
                          <p:cTn id="37" fill="hold">
                            <p:stCondLst>
                              <p:cond delay="500"/>
                            </p:stCondLst>
                            <p:childTnLst>
                              <p:par>
                                <p:cTn id="38" presetID="53" presetClass="entr" presetSubtype="16"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300" fill="hold"/>
                                        <p:tgtEl>
                                          <p:spTgt spid="13"/>
                                        </p:tgtEl>
                                        <p:attrNameLst>
                                          <p:attrName>ppt_w</p:attrName>
                                        </p:attrNameLst>
                                      </p:cBhvr>
                                      <p:tavLst>
                                        <p:tav tm="0">
                                          <p:val>
                                            <p:fltVal val="0"/>
                                          </p:val>
                                        </p:tav>
                                        <p:tav tm="100000">
                                          <p:val>
                                            <p:strVal val="#ppt_w"/>
                                          </p:val>
                                        </p:tav>
                                      </p:tavLst>
                                    </p:anim>
                                    <p:anim calcmode="lin" valueType="num">
                                      <p:cBhvr>
                                        <p:cTn id="41" dur="300" fill="hold"/>
                                        <p:tgtEl>
                                          <p:spTgt spid="13"/>
                                        </p:tgtEl>
                                        <p:attrNameLst>
                                          <p:attrName>ppt_h</p:attrName>
                                        </p:attrNameLst>
                                      </p:cBhvr>
                                      <p:tavLst>
                                        <p:tav tm="0">
                                          <p:val>
                                            <p:fltVal val="0"/>
                                          </p:val>
                                        </p:tav>
                                        <p:tav tm="100000">
                                          <p:val>
                                            <p:strVal val="#ppt_h"/>
                                          </p:val>
                                        </p:tav>
                                      </p:tavLst>
                                    </p:anim>
                                    <p:animEffect transition="in" filter="fade">
                                      <p:cBhvr>
                                        <p:cTn id="42"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p:cNvSpPr txBox="1">
            <a:spLocks noChangeArrowheads="1"/>
          </p:cNvSpPr>
          <p:nvPr/>
        </p:nvSpPr>
        <p:spPr bwMode="auto">
          <a:xfrm>
            <a:off x="887413" y="284163"/>
            <a:ext cx="4160138"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1.2.3  </a:t>
            </a:r>
            <a:r>
              <a:rPr lang="zh-CN" altLang="zh-CN" b="1" dirty="0"/>
              <a:t>浏览器的工作原理</a:t>
            </a:r>
            <a:endParaRPr lang="zh-CN" altLang="zh-CN" dirty="0"/>
          </a:p>
        </p:txBody>
      </p:sp>
      <p:pic>
        <p:nvPicPr>
          <p:cNvPr id="3"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98" y="1470598"/>
            <a:ext cx="8589962"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916472" y="5539665"/>
            <a:ext cx="2954655" cy="461665"/>
          </a:xfrm>
          <a:prstGeom prst="rect">
            <a:avLst/>
          </a:prstGeom>
        </p:spPr>
        <p:txBody>
          <a:bodyPr wrap="none">
            <a:spAutoFit/>
          </a:bodyPr>
          <a:lstStyle/>
          <a:p>
            <a:r>
              <a:rPr lang="zh-CN" altLang="en-US" sz="2400" dirty="0"/>
              <a:t>渲染引擎的核心流程</a:t>
            </a:r>
          </a:p>
        </p:txBody>
      </p:sp>
      <p:sp>
        <p:nvSpPr>
          <p:cNvPr id="5" name="Freeform 5"/>
          <p:cNvSpPr>
            <a:spLocks noEditPoints="1"/>
          </p:cNvSpPr>
          <p:nvPr/>
        </p:nvSpPr>
        <p:spPr bwMode="auto">
          <a:xfrm>
            <a:off x="265112" y="313393"/>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Tree>
    <p:extLst>
      <p:ext uri="{BB962C8B-B14F-4D97-AF65-F5344CB8AC3E}">
        <p14:creationId xmlns:p14="http://schemas.microsoft.com/office/powerpoint/2010/main" val="3031367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par>
                          <p:cTn id="12" fill="hold">
                            <p:stCondLst>
                              <p:cond delay="880"/>
                            </p:stCondLst>
                            <p:childTnLst>
                              <p:par>
                                <p:cTn id="13" presetID="53" presetClass="entr" presetSubtype="16"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300" fill="hold"/>
                                        <p:tgtEl>
                                          <p:spTgt spid="5"/>
                                        </p:tgtEl>
                                        <p:attrNameLst>
                                          <p:attrName>ppt_w</p:attrName>
                                        </p:attrNameLst>
                                      </p:cBhvr>
                                      <p:tavLst>
                                        <p:tav tm="0">
                                          <p:val>
                                            <p:fltVal val="0"/>
                                          </p:val>
                                        </p:tav>
                                        <p:tav tm="100000">
                                          <p:val>
                                            <p:strVal val="#ppt_w"/>
                                          </p:val>
                                        </p:tav>
                                      </p:tavLst>
                                    </p:anim>
                                    <p:anim calcmode="lin" valueType="num">
                                      <p:cBhvr>
                                        <p:cTn id="16" dur="300" fill="hold"/>
                                        <p:tgtEl>
                                          <p:spTgt spid="5"/>
                                        </p:tgtEl>
                                        <p:attrNameLst>
                                          <p:attrName>ppt_h</p:attrName>
                                        </p:attrNameLst>
                                      </p:cBhvr>
                                      <p:tavLst>
                                        <p:tav tm="0">
                                          <p:val>
                                            <p:fltVal val="0"/>
                                          </p:val>
                                        </p:tav>
                                        <p:tav tm="100000">
                                          <p:val>
                                            <p:strVal val="#ppt_h"/>
                                          </p:val>
                                        </p:tav>
                                      </p:tavLst>
                                    </p:anim>
                                    <p:animEffect transition="in" filter="fade">
                                      <p:cBhvr>
                                        <p:cTn id="17" dur="3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p:cNvSpPr txBox="1">
            <a:spLocks noChangeArrowheads="1"/>
          </p:cNvSpPr>
          <p:nvPr/>
        </p:nvSpPr>
        <p:spPr bwMode="auto">
          <a:xfrm>
            <a:off x="887413" y="284163"/>
            <a:ext cx="4160138"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1.2.3  </a:t>
            </a:r>
            <a:r>
              <a:rPr lang="zh-CN" altLang="zh-CN" b="1" dirty="0"/>
              <a:t>浏览器的工作原理</a:t>
            </a:r>
            <a:endParaRPr lang="zh-CN" altLang="zh-CN" dirty="0"/>
          </a:p>
        </p:txBody>
      </p:sp>
      <p:pic>
        <p:nvPicPr>
          <p:cNvPr id="2" name="图片 1"/>
          <p:cNvPicPr>
            <a:picLocks noChangeAspect="1"/>
          </p:cNvPicPr>
          <p:nvPr/>
        </p:nvPicPr>
        <p:blipFill>
          <a:blip r:embed="rId2"/>
          <a:stretch>
            <a:fillRect/>
          </a:stretch>
        </p:blipFill>
        <p:spPr>
          <a:xfrm>
            <a:off x="2791203" y="1477924"/>
            <a:ext cx="4724809" cy="3883489"/>
          </a:xfrm>
          <a:prstGeom prst="rect">
            <a:avLst/>
          </a:prstGeom>
        </p:spPr>
      </p:pic>
      <p:sp>
        <p:nvSpPr>
          <p:cNvPr id="4" name="Freeform 5"/>
          <p:cNvSpPr>
            <a:spLocks noEditPoints="1"/>
          </p:cNvSpPr>
          <p:nvPr/>
        </p:nvSpPr>
        <p:spPr bwMode="auto">
          <a:xfrm>
            <a:off x="265112" y="313393"/>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Tree>
    <p:extLst>
      <p:ext uri="{BB962C8B-B14F-4D97-AF65-F5344CB8AC3E}">
        <p14:creationId xmlns:p14="http://schemas.microsoft.com/office/powerpoint/2010/main" val="351892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par>
                          <p:cTn id="12" fill="hold">
                            <p:stCondLst>
                              <p:cond delay="880"/>
                            </p:stCondLst>
                            <p:childTnLst>
                              <p:par>
                                <p:cTn id="13" presetID="53" presetClass="entr" presetSubtype="1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300" fill="hold"/>
                                        <p:tgtEl>
                                          <p:spTgt spid="4"/>
                                        </p:tgtEl>
                                        <p:attrNameLst>
                                          <p:attrName>ppt_w</p:attrName>
                                        </p:attrNameLst>
                                      </p:cBhvr>
                                      <p:tavLst>
                                        <p:tav tm="0">
                                          <p:val>
                                            <p:fltVal val="0"/>
                                          </p:val>
                                        </p:tav>
                                        <p:tav tm="100000">
                                          <p:val>
                                            <p:strVal val="#ppt_w"/>
                                          </p:val>
                                        </p:tav>
                                      </p:tavLst>
                                    </p:anim>
                                    <p:anim calcmode="lin" valueType="num">
                                      <p:cBhvr>
                                        <p:cTn id="16" dur="300" fill="hold"/>
                                        <p:tgtEl>
                                          <p:spTgt spid="4"/>
                                        </p:tgtEl>
                                        <p:attrNameLst>
                                          <p:attrName>ppt_h</p:attrName>
                                        </p:attrNameLst>
                                      </p:cBhvr>
                                      <p:tavLst>
                                        <p:tav tm="0">
                                          <p:val>
                                            <p:fltVal val="0"/>
                                          </p:val>
                                        </p:tav>
                                        <p:tav tm="100000">
                                          <p:val>
                                            <p:strVal val="#ppt_h"/>
                                          </p:val>
                                        </p:tav>
                                      </p:tavLst>
                                    </p:anim>
                                    <p:animEffect transition="in" filter="fade">
                                      <p:cBhvr>
                                        <p:cTn id="17"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p:cNvSpPr txBox="1">
            <a:spLocks noChangeArrowheads="1"/>
          </p:cNvSpPr>
          <p:nvPr/>
        </p:nvSpPr>
        <p:spPr bwMode="auto">
          <a:xfrm>
            <a:off x="887413" y="284163"/>
            <a:ext cx="4160138"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1.2.3  </a:t>
            </a:r>
            <a:r>
              <a:rPr lang="zh-CN" altLang="zh-CN" b="1" dirty="0"/>
              <a:t>浏览器的工作原理</a:t>
            </a:r>
            <a:endParaRPr lang="zh-CN" altLang="zh-CN" dirty="0"/>
          </a:p>
        </p:txBody>
      </p:sp>
      <p:pic>
        <p:nvPicPr>
          <p:cNvPr id="3" name="图片 2"/>
          <p:cNvPicPr>
            <a:picLocks noChangeAspect="1"/>
          </p:cNvPicPr>
          <p:nvPr/>
        </p:nvPicPr>
        <p:blipFill>
          <a:blip r:embed="rId2"/>
          <a:stretch>
            <a:fillRect/>
          </a:stretch>
        </p:blipFill>
        <p:spPr>
          <a:xfrm>
            <a:off x="1322522" y="1133677"/>
            <a:ext cx="9229653" cy="5324800"/>
          </a:xfrm>
          <a:prstGeom prst="rect">
            <a:avLst/>
          </a:prstGeom>
        </p:spPr>
      </p:pic>
      <p:sp>
        <p:nvSpPr>
          <p:cNvPr id="4" name="Freeform 5"/>
          <p:cNvSpPr>
            <a:spLocks noEditPoints="1"/>
          </p:cNvSpPr>
          <p:nvPr/>
        </p:nvSpPr>
        <p:spPr bwMode="auto">
          <a:xfrm>
            <a:off x="265112" y="313393"/>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Tree>
    <p:extLst>
      <p:ext uri="{BB962C8B-B14F-4D97-AF65-F5344CB8AC3E}">
        <p14:creationId xmlns:p14="http://schemas.microsoft.com/office/powerpoint/2010/main" val="3176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par>
                          <p:cTn id="12" fill="hold">
                            <p:stCondLst>
                              <p:cond delay="880"/>
                            </p:stCondLst>
                            <p:childTnLst>
                              <p:par>
                                <p:cTn id="13" presetID="53" presetClass="entr" presetSubtype="1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300" fill="hold"/>
                                        <p:tgtEl>
                                          <p:spTgt spid="4"/>
                                        </p:tgtEl>
                                        <p:attrNameLst>
                                          <p:attrName>ppt_w</p:attrName>
                                        </p:attrNameLst>
                                      </p:cBhvr>
                                      <p:tavLst>
                                        <p:tav tm="0">
                                          <p:val>
                                            <p:fltVal val="0"/>
                                          </p:val>
                                        </p:tav>
                                        <p:tav tm="100000">
                                          <p:val>
                                            <p:strVal val="#ppt_w"/>
                                          </p:val>
                                        </p:tav>
                                      </p:tavLst>
                                    </p:anim>
                                    <p:anim calcmode="lin" valueType="num">
                                      <p:cBhvr>
                                        <p:cTn id="16" dur="300" fill="hold"/>
                                        <p:tgtEl>
                                          <p:spTgt spid="4"/>
                                        </p:tgtEl>
                                        <p:attrNameLst>
                                          <p:attrName>ppt_h</p:attrName>
                                        </p:attrNameLst>
                                      </p:cBhvr>
                                      <p:tavLst>
                                        <p:tav tm="0">
                                          <p:val>
                                            <p:fltVal val="0"/>
                                          </p:val>
                                        </p:tav>
                                        <p:tav tm="100000">
                                          <p:val>
                                            <p:strVal val="#ppt_h"/>
                                          </p:val>
                                        </p:tav>
                                      </p:tavLst>
                                    </p:anim>
                                    <p:animEffect transition="in" filter="fade">
                                      <p:cBhvr>
                                        <p:cTn id="17"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p:cNvSpPr txBox="1">
            <a:spLocks noChangeArrowheads="1"/>
          </p:cNvSpPr>
          <p:nvPr/>
        </p:nvSpPr>
        <p:spPr bwMode="auto">
          <a:xfrm>
            <a:off x="887413" y="284163"/>
            <a:ext cx="4717983"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1.2.4</a:t>
            </a:r>
            <a:r>
              <a:rPr lang="zh-CN" altLang="zh-CN" b="1" dirty="0"/>
              <a:t>国产浏览器及内核之路</a:t>
            </a:r>
            <a:endParaRPr lang="zh-CN" altLang="zh-CN" dirty="0"/>
          </a:p>
        </p:txBody>
      </p:sp>
      <p:sp>
        <p:nvSpPr>
          <p:cNvPr id="2" name="矩形 1"/>
          <p:cNvSpPr/>
          <p:nvPr/>
        </p:nvSpPr>
        <p:spPr>
          <a:xfrm>
            <a:off x="887413" y="1101727"/>
            <a:ext cx="7488491" cy="3732945"/>
          </a:xfrm>
          <a:prstGeom prst="rect">
            <a:avLst/>
          </a:prstGeom>
        </p:spPr>
        <p:txBody>
          <a:bodyPr wrap="square">
            <a:spAutoFit/>
          </a:bodyPr>
          <a:lstStyle/>
          <a:p>
            <a:pPr>
              <a:lnSpc>
                <a:spcPct val="150000"/>
              </a:lnSpc>
            </a:pPr>
            <a:r>
              <a:rPr lang="en-US" altLang="zh-CN" sz="2000" dirty="0"/>
              <a:t>360</a:t>
            </a:r>
            <a:r>
              <a:rPr lang="zh-CN" altLang="en-US" sz="2000" dirty="0"/>
              <a:t>浏览器</a:t>
            </a:r>
            <a:r>
              <a:rPr lang="en-US" altLang="zh-CN" sz="2000" dirty="0"/>
              <a:t>,</a:t>
            </a:r>
            <a:r>
              <a:rPr lang="zh-CN" altLang="en-US" sz="2000" dirty="0"/>
              <a:t>国内用户量最大的浏览器</a:t>
            </a:r>
          </a:p>
          <a:p>
            <a:pPr>
              <a:lnSpc>
                <a:spcPct val="150000"/>
              </a:lnSpc>
            </a:pPr>
            <a:r>
              <a:rPr lang="en-US" altLang="zh-CN" sz="2000" dirty="0" err="1"/>
              <a:t>qq</a:t>
            </a:r>
            <a:r>
              <a:rPr lang="zh-CN" altLang="en-US" sz="2000" dirty="0"/>
              <a:t>浏览器 ，采用双核引擎设计</a:t>
            </a:r>
          </a:p>
          <a:p>
            <a:pPr>
              <a:lnSpc>
                <a:spcPct val="150000"/>
              </a:lnSpc>
            </a:pPr>
            <a:r>
              <a:rPr lang="zh-CN" altLang="en-US" sz="2000" dirty="0"/>
              <a:t>搜狗浏览器 </a:t>
            </a:r>
            <a:r>
              <a:rPr lang="en-US" altLang="zh-CN" sz="2000" dirty="0"/>
              <a:t>,</a:t>
            </a:r>
            <a:r>
              <a:rPr lang="zh-CN" altLang="en-US" sz="2000" dirty="0"/>
              <a:t>国内首款“真双核”引擎，采用多级加速机制</a:t>
            </a:r>
          </a:p>
          <a:p>
            <a:pPr>
              <a:lnSpc>
                <a:spcPct val="150000"/>
              </a:lnSpc>
            </a:pPr>
            <a:r>
              <a:rPr lang="zh-CN" altLang="en-US" sz="2000" dirty="0"/>
              <a:t> </a:t>
            </a:r>
            <a:r>
              <a:rPr lang="en-US" altLang="zh-CN" sz="2000" dirty="0"/>
              <a:t>2345</a:t>
            </a:r>
            <a:r>
              <a:rPr lang="zh-CN" altLang="en-US" sz="2000" dirty="0"/>
              <a:t>王牌浏览器 </a:t>
            </a:r>
            <a:r>
              <a:rPr lang="en-US" altLang="zh-CN" sz="2000" dirty="0"/>
              <a:t>,</a:t>
            </a:r>
            <a:r>
              <a:rPr lang="zh-CN" altLang="en-US" sz="2000" dirty="0"/>
              <a:t>基于</a:t>
            </a:r>
            <a:r>
              <a:rPr lang="en-US" altLang="zh-CN" sz="2000" dirty="0"/>
              <a:t>Chrome</a:t>
            </a:r>
            <a:r>
              <a:rPr lang="zh-CN" altLang="en-US" sz="2000" dirty="0"/>
              <a:t>和</a:t>
            </a:r>
            <a:r>
              <a:rPr lang="en-US" altLang="zh-CN" sz="2000" dirty="0"/>
              <a:t>IE</a:t>
            </a:r>
            <a:r>
              <a:rPr lang="zh-CN" altLang="en-US" sz="2000" dirty="0"/>
              <a:t>双内核的浏览器</a:t>
            </a:r>
          </a:p>
          <a:p>
            <a:pPr>
              <a:lnSpc>
                <a:spcPct val="150000"/>
              </a:lnSpc>
            </a:pPr>
            <a:r>
              <a:rPr lang="zh-CN" altLang="en-US" sz="2000" dirty="0"/>
              <a:t> 百度浏览器</a:t>
            </a:r>
            <a:r>
              <a:rPr lang="en-US" altLang="zh-CN" sz="2000" dirty="0"/>
              <a:t>,</a:t>
            </a:r>
            <a:r>
              <a:rPr lang="zh-CN" altLang="en-US" sz="2000" dirty="0"/>
              <a:t>以</a:t>
            </a:r>
            <a:r>
              <a:rPr lang="en-US" altLang="zh-CN" sz="2000" dirty="0"/>
              <a:t>IE</a:t>
            </a:r>
            <a:r>
              <a:rPr lang="zh-CN" altLang="en-US" sz="2000" dirty="0"/>
              <a:t>为核心浏览器</a:t>
            </a:r>
          </a:p>
          <a:p>
            <a:pPr>
              <a:lnSpc>
                <a:spcPct val="150000"/>
              </a:lnSpc>
            </a:pPr>
            <a:r>
              <a:rPr lang="zh-CN" altLang="en-US" sz="2000" dirty="0"/>
              <a:t> </a:t>
            </a:r>
            <a:r>
              <a:rPr lang="en-US" altLang="zh-CN" sz="2000" dirty="0"/>
              <a:t>UC</a:t>
            </a:r>
            <a:r>
              <a:rPr lang="zh-CN" altLang="en-US" sz="2000" dirty="0"/>
              <a:t>浏览器</a:t>
            </a:r>
            <a:r>
              <a:rPr lang="en-US" altLang="zh-CN" sz="2000" dirty="0"/>
              <a:t>,</a:t>
            </a:r>
            <a:r>
              <a:rPr lang="zh-CN" altLang="en-US" sz="2000" dirty="0"/>
              <a:t>基于手机等移动终端平台</a:t>
            </a:r>
            <a:r>
              <a:rPr lang="en-US" altLang="zh-CN" sz="2000" dirty="0"/>
              <a:t>WWW/WAP</a:t>
            </a:r>
            <a:r>
              <a:rPr lang="zh-CN" altLang="en-US" sz="2000" dirty="0"/>
              <a:t>网页浏览软件</a:t>
            </a:r>
          </a:p>
          <a:p>
            <a:pPr>
              <a:lnSpc>
                <a:spcPct val="150000"/>
              </a:lnSpc>
            </a:pPr>
            <a:r>
              <a:rPr lang="zh-CN" altLang="en-US" sz="2000" dirty="0"/>
              <a:t> 猎豹浏览器</a:t>
            </a:r>
            <a:r>
              <a:rPr lang="en-US" altLang="zh-CN" sz="2000" dirty="0"/>
              <a:t>,100</a:t>
            </a:r>
            <a:r>
              <a:rPr lang="zh-CN" altLang="en-US" sz="2000" dirty="0"/>
              <a:t>多项优化，并设计</a:t>
            </a:r>
            <a:r>
              <a:rPr lang="en-US" altLang="zh-CN" sz="2000" dirty="0"/>
              <a:t>10</a:t>
            </a:r>
            <a:r>
              <a:rPr lang="zh-CN" altLang="en-US" sz="2000" dirty="0"/>
              <a:t>多个视觉特效</a:t>
            </a:r>
          </a:p>
          <a:p>
            <a:pPr>
              <a:lnSpc>
                <a:spcPct val="150000"/>
              </a:lnSpc>
            </a:pPr>
            <a:r>
              <a:rPr lang="zh-CN" altLang="en-US" sz="2000" dirty="0"/>
              <a:t> 傲游浏览器 </a:t>
            </a:r>
            <a:r>
              <a:rPr lang="en-US" altLang="zh-CN" sz="2000" dirty="0"/>
              <a:t>,</a:t>
            </a:r>
            <a:r>
              <a:rPr lang="zh-CN" altLang="en-US" sz="2000" dirty="0"/>
              <a:t>全球首家基于云技术覆盖主流操作平台的浏览器</a:t>
            </a:r>
          </a:p>
        </p:txBody>
      </p:sp>
      <p:sp>
        <p:nvSpPr>
          <p:cNvPr id="4" name="矩形 3"/>
          <p:cNvSpPr/>
          <p:nvPr/>
        </p:nvSpPr>
        <p:spPr>
          <a:xfrm>
            <a:off x="1008888" y="5391835"/>
            <a:ext cx="10137648" cy="369332"/>
          </a:xfrm>
          <a:prstGeom prst="rect">
            <a:avLst/>
          </a:prstGeom>
        </p:spPr>
        <p:txBody>
          <a:bodyPr wrap="square">
            <a:spAutoFit/>
          </a:bodyPr>
          <a:lstStyle/>
          <a:p>
            <a:r>
              <a:rPr lang="zh-CN" altLang="zh-CN" dirty="0">
                <a:cs typeface="Times New Roman" panose="02020603050405020304" pitchFamily="18" charset="0"/>
              </a:rPr>
              <a:t>目前国产浏览器都是采用国外的经典内核，缺乏我们自己的浏览器内核。</a:t>
            </a:r>
            <a:endParaRPr lang="zh-CN" altLang="en-US" dirty="0"/>
          </a:p>
        </p:txBody>
      </p:sp>
      <p:sp>
        <p:nvSpPr>
          <p:cNvPr id="5" name="Freeform 5"/>
          <p:cNvSpPr>
            <a:spLocks noEditPoints="1"/>
          </p:cNvSpPr>
          <p:nvPr/>
        </p:nvSpPr>
        <p:spPr bwMode="auto">
          <a:xfrm>
            <a:off x="265112" y="313393"/>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Tree>
    <p:extLst>
      <p:ext uri="{BB962C8B-B14F-4D97-AF65-F5344CB8AC3E}">
        <p14:creationId xmlns:p14="http://schemas.microsoft.com/office/powerpoint/2010/main" val="349505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par>
                          <p:cTn id="12" fill="hold">
                            <p:stCondLst>
                              <p:cond delay="960"/>
                            </p:stCondLst>
                            <p:childTnLst>
                              <p:par>
                                <p:cTn id="13" presetID="53" presetClass="entr" presetSubtype="16"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300" fill="hold"/>
                                        <p:tgtEl>
                                          <p:spTgt spid="5"/>
                                        </p:tgtEl>
                                        <p:attrNameLst>
                                          <p:attrName>ppt_w</p:attrName>
                                        </p:attrNameLst>
                                      </p:cBhvr>
                                      <p:tavLst>
                                        <p:tav tm="0">
                                          <p:val>
                                            <p:fltVal val="0"/>
                                          </p:val>
                                        </p:tav>
                                        <p:tav tm="100000">
                                          <p:val>
                                            <p:strVal val="#ppt_w"/>
                                          </p:val>
                                        </p:tav>
                                      </p:tavLst>
                                    </p:anim>
                                    <p:anim calcmode="lin" valueType="num">
                                      <p:cBhvr>
                                        <p:cTn id="16" dur="300" fill="hold"/>
                                        <p:tgtEl>
                                          <p:spTgt spid="5"/>
                                        </p:tgtEl>
                                        <p:attrNameLst>
                                          <p:attrName>ppt_h</p:attrName>
                                        </p:attrNameLst>
                                      </p:cBhvr>
                                      <p:tavLst>
                                        <p:tav tm="0">
                                          <p:val>
                                            <p:fltVal val="0"/>
                                          </p:val>
                                        </p:tav>
                                        <p:tav tm="100000">
                                          <p:val>
                                            <p:strVal val="#ppt_h"/>
                                          </p:val>
                                        </p:tav>
                                      </p:tavLst>
                                    </p:anim>
                                    <p:animEffect transition="in" filter="fade">
                                      <p:cBhvr>
                                        <p:cTn id="17" dur="3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p:cNvSpPr txBox="1">
            <a:spLocks noChangeArrowheads="1"/>
          </p:cNvSpPr>
          <p:nvPr/>
        </p:nvSpPr>
        <p:spPr bwMode="auto">
          <a:xfrm>
            <a:off x="887413" y="284163"/>
            <a:ext cx="4717983"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1.2.4</a:t>
            </a:r>
            <a:r>
              <a:rPr lang="zh-CN" altLang="zh-CN" b="1" dirty="0"/>
              <a:t>国产浏览器及内核之路</a:t>
            </a:r>
            <a:endParaRPr lang="zh-CN" altLang="zh-CN" dirty="0"/>
          </a:p>
        </p:txBody>
      </p:sp>
      <p:sp>
        <p:nvSpPr>
          <p:cNvPr id="3" name="矩形 2"/>
          <p:cNvSpPr/>
          <p:nvPr/>
        </p:nvSpPr>
        <p:spPr>
          <a:xfrm>
            <a:off x="954468" y="1263864"/>
            <a:ext cx="9158795" cy="1291957"/>
          </a:xfrm>
          <a:prstGeom prst="rect">
            <a:avLst/>
          </a:prstGeom>
        </p:spPr>
        <p:txBody>
          <a:bodyPr wrap="square">
            <a:spAutoFit/>
          </a:bodyPr>
          <a:lstStyle/>
          <a:p>
            <a:pPr indent="266700" algn="just">
              <a:lnSpc>
                <a:spcPct val="150000"/>
              </a:lnSpc>
              <a:spcAft>
                <a:spcPts val="0"/>
              </a:spcAft>
            </a:pPr>
            <a:r>
              <a:rPr lang="zh-CN" altLang="en-US" kern="100" dirty="0">
                <a:latin typeface="等线" panose="02010600030101010101" pitchFamily="2" charset="-122"/>
                <a:cs typeface="Times New Roman" panose="02020603050405020304" pitchFamily="18" charset="0"/>
              </a:rPr>
              <a:t>   </a:t>
            </a:r>
            <a:r>
              <a:rPr lang="zh-CN" altLang="zh-CN" kern="100" dirty="0">
                <a:latin typeface="等线" panose="02010600030101010101" pitchFamily="2" charset="-122"/>
                <a:cs typeface="Times New Roman" panose="02020603050405020304" pitchFamily="18" charset="0"/>
              </a:rPr>
              <a:t>红芯浏览器事件</a:t>
            </a:r>
            <a:r>
              <a:rPr lang="zh-CN" altLang="en-US" kern="100" dirty="0">
                <a:latin typeface="等线" panose="02010600030101010101" pitchFamily="2" charset="-122"/>
                <a:cs typeface="Times New Roman" panose="02020603050405020304" pitchFamily="18" charset="0"/>
              </a:rPr>
              <a:t>：  </a:t>
            </a:r>
            <a:r>
              <a:rPr lang="en-US" altLang="zh-CN" kern="100" dirty="0">
                <a:latin typeface="宋体" panose="02010600030101010101" pitchFamily="2" charset="-122"/>
                <a:ea typeface="等线" panose="02010600030101010101" pitchFamily="2" charset="-122"/>
                <a:cs typeface="Times New Roman" panose="02020603050405020304" pitchFamily="18" charset="0"/>
              </a:rPr>
              <a:t>2018 </a:t>
            </a:r>
            <a:r>
              <a:rPr lang="zh-CN" altLang="zh-CN" kern="100" dirty="0">
                <a:latin typeface="等线" panose="02010600030101010101" pitchFamily="2" charset="-122"/>
                <a:cs typeface="Times New Roman" panose="02020603050405020304" pitchFamily="18" charset="0"/>
              </a:rPr>
              <a:t>年</a:t>
            </a:r>
            <a:r>
              <a:rPr lang="en-US" altLang="zh-CN" kern="100" dirty="0">
                <a:latin typeface="等线" panose="02010600030101010101" pitchFamily="2" charset="-122"/>
                <a:cs typeface="Times New Roman" panose="02020603050405020304" pitchFamily="18" charset="0"/>
              </a:rPr>
              <a:t>8 </a:t>
            </a:r>
            <a:r>
              <a:rPr lang="zh-CN" altLang="zh-CN" kern="100" dirty="0">
                <a:latin typeface="等线" panose="02010600030101010101" pitchFamily="2" charset="-122"/>
                <a:cs typeface="Times New Roman" panose="02020603050405020304" pitchFamily="18" charset="0"/>
              </a:rPr>
              <a:t>月红芯浏览器高调宣布完成</a:t>
            </a:r>
            <a:r>
              <a:rPr lang="en-US" altLang="zh-CN" kern="100" dirty="0">
                <a:latin typeface="等线" panose="02010600030101010101" pitchFamily="2" charset="-122"/>
                <a:cs typeface="Times New Roman" panose="02020603050405020304" pitchFamily="18" charset="0"/>
              </a:rPr>
              <a:t>2.5 </a:t>
            </a:r>
            <a:r>
              <a:rPr lang="zh-CN" altLang="zh-CN" kern="100" dirty="0">
                <a:latin typeface="等线" panose="02010600030101010101" pitchFamily="2" charset="-122"/>
                <a:cs typeface="Times New Roman" panose="02020603050405020304" pitchFamily="18" charset="0"/>
              </a:rPr>
              <a:t>亿元融资，并宣称“国产、自主、打破美国垄断”，是第五大浏览器内核，但很快被揭露所谓的国产自主浏览器不过是将谷歌浏览器内核改了下文件名而已。</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矩形 4"/>
          <p:cNvSpPr/>
          <p:nvPr/>
        </p:nvSpPr>
        <p:spPr>
          <a:xfrm>
            <a:off x="1012060" y="2622422"/>
            <a:ext cx="9186672" cy="1291957"/>
          </a:xfrm>
          <a:prstGeom prst="rect">
            <a:avLst/>
          </a:prstGeom>
        </p:spPr>
        <p:txBody>
          <a:bodyPr wrap="square">
            <a:spAutoFit/>
          </a:bodyPr>
          <a:lstStyle/>
          <a:p>
            <a:pPr indent="266700" algn="just">
              <a:lnSpc>
                <a:spcPct val="150000"/>
              </a:lnSpc>
              <a:spcAft>
                <a:spcPts val="0"/>
              </a:spcAft>
            </a:pPr>
            <a:r>
              <a:rPr lang="zh-CN" altLang="en-US" kern="100" dirty="0">
                <a:latin typeface="等线" panose="02010600030101010101" pitchFamily="2" charset="-122"/>
                <a:cs typeface="Times New Roman" panose="02020603050405020304" pitchFamily="18" charset="0"/>
              </a:rPr>
              <a:t>   </a:t>
            </a:r>
            <a:r>
              <a:rPr lang="zh-CN" altLang="zh-CN" kern="100" dirty="0">
                <a:latin typeface="等线" panose="02010600030101010101" pitchFamily="2" charset="-122"/>
                <a:cs typeface="Times New Roman" panose="02020603050405020304" pitchFamily="18" charset="0"/>
              </a:rPr>
              <a:t>红芯浏览器事件折射出国产自主可控软件的研发上的无奈，我国计算机产业在基础研究领域长期以来都属于薄弱甚至空白的状态。互联网核心技术是我们最大的“命门”，核心技术受制于人是我们最大的隐患。</a:t>
            </a:r>
            <a:endParaRPr lang="en-US" altLang="zh-CN" kern="100" dirty="0">
              <a:latin typeface="等线" panose="02010600030101010101" pitchFamily="2" charset="-122"/>
              <a:cs typeface="Times New Roman" panose="02020603050405020304" pitchFamily="18" charset="0"/>
            </a:endParaRPr>
          </a:p>
        </p:txBody>
      </p:sp>
      <p:sp>
        <p:nvSpPr>
          <p:cNvPr id="6" name="矩形 5"/>
          <p:cNvSpPr/>
          <p:nvPr/>
        </p:nvSpPr>
        <p:spPr>
          <a:xfrm>
            <a:off x="1136904" y="3980980"/>
            <a:ext cx="9159240" cy="1291379"/>
          </a:xfrm>
          <a:prstGeom prst="rect">
            <a:avLst/>
          </a:prstGeom>
        </p:spPr>
        <p:txBody>
          <a:bodyPr wrap="square">
            <a:spAutoFit/>
          </a:bodyPr>
          <a:lstStyle/>
          <a:p>
            <a:pPr>
              <a:lnSpc>
                <a:spcPct val="150000"/>
              </a:lnSpc>
            </a:pPr>
            <a:r>
              <a:rPr lang="zh-CN" altLang="en-US" dirty="0"/>
              <a:t>       希望越来越多的企业和工程师加入</a:t>
            </a:r>
            <a:r>
              <a:rPr lang="en-US" altLang="zh-CN" dirty="0"/>
              <a:t>Web</a:t>
            </a:r>
            <a:r>
              <a:rPr lang="zh-CN" altLang="en-US" dirty="0"/>
              <a:t>浏览器的基础软件和系统软件行列，只要我们有决心、恒心、重心，树立顽强拼搏、刻苦攻关的志气，终有一天会有属于中国人的浏览器内核。</a:t>
            </a:r>
          </a:p>
        </p:txBody>
      </p:sp>
      <p:sp>
        <p:nvSpPr>
          <p:cNvPr id="8" name="Freeform 5"/>
          <p:cNvSpPr>
            <a:spLocks noEditPoints="1"/>
          </p:cNvSpPr>
          <p:nvPr/>
        </p:nvSpPr>
        <p:spPr bwMode="auto">
          <a:xfrm>
            <a:off x="265112" y="313393"/>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Tree>
    <p:extLst>
      <p:ext uri="{BB962C8B-B14F-4D97-AF65-F5344CB8AC3E}">
        <p14:creationId xmlns:p14="http://schemas.microsoft.com/office/powerpoint/2010/main" val="551268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par>
                          <p:cTn id="12" fill="hold">
                            <p:stCondLst>
                              <p:cond delay="960"/>
                            </p:stCondLst>
                            <p:childTnLst>
                              <p:par>
                                <p:cTn id="13" presetID="53" presetClass="entr" presetSubtype="16"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300" fill="hold"/>
                                        <p:tgtEl>
                                          <p:spTgt spid="8"/>
                                        </p:tgtEl>
                                        <p:attrNameLst>
                                          <p:attrName>ppt_w</p:attrName>
                                        </p:attrNameLst>
                                      </p:cBhvr>
                                      <p:tavLst>
                                        <p:tav tm="0">
                                          <p:val>
                                            <p:fltVal val="0"/>
                                          </p:val>
                                        </p:tav>
                                        <p:tav tm="100000">
                                          <p:val>
                                            <p:strVal val="#ppt_w"/>
                                          </p:val>
                                        </p:tav>
                                      </p:tavLst>
                                    </p:anim>
                                    <p:anim calcmode="lin" valueType="num">
                                      <p:cBhvr>
                                        <p:cTn id="16" dur="300" fill="hold"/>
                                        <p:tgtEl>
                                          <p:spTgt spid="8"/>
                                        </p:tgtEl>
                                        <p:attrNameLst>
                                          <p:attrName>ppt_h</p:attrName>
                                        </p:attrNameLst>
                                      </p:cBhvr>
                                      <p:tavLst>
                                        <p:tav tm="0">
                                          <p:val>
                                            <p:fltVal val="0"/>
                                          </p:val>
                                        </p:tav>
                                        <p:tav tm="100000">
                                          <p:val>
                                            <p:strVal val="#ppt_h"/>
                                          </p:val>
                                        </p:tav>
                                      </p:tavLst>
                                    </p:anim>
                                    <p:animEffect transition="in" filter="fade">
                                      <p:cBhvr>
                                        <p:cTn id="17"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
          <p:cNvPicPr>
            <a:picLocks noChangeAspect="1"/>
          </p:cNvPicPr>
          <p:nvPr/>
        </p:nvPicPr>
        <p:blipFill>
          <a:blip r:embed="rId3">
            <a:extLst>
              <a:ext uri="{28A0092B-C50C-407E-A947-70E740481C1C}">
                <a14:useLocalDpi xmlns:a14="http://schemas.microsoft.com/office/drawing/2010/main" val="0"/>
              </a:ext>
            </a:extLst>
          </a:blip>
          <a:srcRect l="11168"/>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33"/>
          <p:cNvPicPr>
            <a:picLocks noChangeAspect="1"/>
          </p:cNvPicPr>
          <p:nvPr/>
        </p:nvPicPr>
        <p:blipFill>
          <a:blip r:embed="rId4">
            <a:extLst>
              <a:ext uri="{28A0092B-C50C-407E-A947-70E740481C1C}">
                <a14:useLocalDpi xmlns:a14="http://schemas.microsoft.com/office/drawing/2010/main" val="0"/>
              </a:ext>
            </a:extLst>
          </a:blip>
          <a:srcRect l="10493"/>
          <a:stretch>
            <a:fillRect/>
          </a:stretch>
        </p:blipFill>
        <p:spPr bwMode="auto">
          <a:xfrm>
            <a:off x="0" y="569913"/>
            <a:ext cx="8680450"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文本框 61"/>
          <p:cNvSpPr txBox="1">
            <a:spLocks noChangeArrowheads="1"/>
          </p:cNvSpPr>
          <p:nvPr/>
        </p:nvSpPr>
        <p:spPr bwMode="auto">
          <a:xfrm>
            <a:off x="960438" y="1879600"/>
            <a:ext cx="11080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目</a:t>
            </a:r>
            <a:endParaRPr lang="en-US" altLang="zh-CN" sz="7200" b="1">
              <a:solidFill>
                <a:srgbClr val="0070C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录</a:t>
            </a:r>
          </a:p>
        </p:txBody>
      </p:sp>
      <p:sp>
        <p:nvSpPr>
          <p:cNvPr id="36" name="矩形 35"/>
          <p:cNvSpPr/>
          <p:nvPr/>
        </p:nvSpPr>
        <p:spPr>
          <a:xfrm rot="5400000">
            <a:off x="-271463" y="2881313"/>
            <a:ext cx="2212975" cy="431800"/>
          </a:xfrm>
          <a:prstGeom prst="rect">
            <a:avLst/>
          </a:prstGeom>
        </p:spPr>
        <p:txBody>
          <a:bodyPr wrap="none">
            <a:spAutoFit/>
          </a:bodyPr>
          <a:lstStyle/>
          <a:p>
            <a:pPr algn="ctr" eaLnBrk="1" fontAlgn="auto" hangingPunct="1">
              <a:spcBef>
                <a:spcPts val="0"/>
              </a:spcBef>
              <a:spcAft>
                <a:spcPts val="0"/>
              </a:spcAft>
              <a:defRPr/>
            </a:pPr>
            <a:r>
              <a:rPr lang="en-US" altLang="zh-CN" sz="2200" spc="500" dirty="0">
                <a:solidFill>
                  <a:srgbClr val="0070C0"/>
                </a:solidFill>
                <a:latin typeface="微软雅黑" panose="020B0503020204020204" pitchFamily="34" charset="-122"/>
                <a:ea typeface="微软雅黑" panose="020B0503020204020204" pitchFamily="34" charset="-122"/>
              </a:rPr>
              <a:t>CONTENTS</a:t>
            </a:r>
            <a:endParaRPr lang="zh-CN" altLang="en-US" sz="2200" spc="500" dirty="0">
              <a:solidFill>
                <a:srgbClr val="0070C0"/>
              </a:solidFill>
              <a:latin typeface="微软雅黑" panose="020B0503020204020204" pitchFamily="34" charset="-122"/>
              <a:ea typeface="微软雅黑" panose="020B0503020204020204" pitchFamily="34" charset="-122"/>
            </a:endParaRPr>
          </a:p>
        </p:txBody>
      </p:sp>
      <p:sp>
        <p:nvSpPr>
          <p:cNvPr id="37" name="矩形 36"/>
          <p:cNvSpPr/>
          <p:nvPr/>
        </p:nvSpPr>
        <p:spPr>
          <a:xfrm rot="5400000">
            <a:off x="84932" y="2277269"/>
            <a:ext cx="2406650" cy="1468437"/>
          </a:xfrm>
          <a:prstGeom prst="rect">
            <a:avLst/>
          </a:prstGeom>
          <a:noFill/>
          <a:ln>
            <a:solidFill>
              <a:srgbClr val="027ED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nvGrpSpPr>
          <p:cNvPr id="38" name="组合 37"/>
          <p:cNvGrpSpPr>
            <a:grpSpLocks/>
          </p:cNvGrpSpPr>
          <p:nvPr/>
        </p:nvGrpSpPr>
        <p:grpSpPr bwMode="auto">
          <a:xfrm>
            <a:off x="2514600" y="1119188"/>
            <a:ext cx="5067300" cy="785812"/>
            <a:chOff x="3651214" y="1851670"/>
            <a:chExt cx="3801106" cy="588774"/>
          </a:xfrm>
        </p:grpSpPr>
        <p:sp>
          <p:nvSpPr>
            <p:cNvPr id="39" name="矩形 38"/>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0" name="椭圆 39"/>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1" name="矩形 40"/>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2" name="矩形 41"/>
            <p:cNvSpPr/>
            <p:nvPr/>
          </p:nvSpPr>
          <p:spPr>
            <a:xfrm>
              <a:off x="3694084" y="1924226"/>
              <a:ext cx="420361"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01</a:t>
              </a:r>
              <a:endParaRPr lang="zh-CN" altLang="en-US" sz="3200" kern="0" dirty="0">
                <a:solidFill>
                  <a:sysClr val="window" lastClr="FFFFFF"/>
                </a:solidFill>
                <a:latin typeface="Impact" pitchFamily="34" charset="0"/>
                <a:ea typeface="微软雅黑" pitchFamily="34" charset="-122"/>
              </a:endParaRPr>
            </a:p>
          </p:txBody>
        </p:sp>
      </p:grpSp>
      <p:sp>
        <p:nvSpPr>
          <p:cNvPr id="43" name="TextBox 42"/>
          <p:cNvSpPr txBox="1"/>
          <p:nvPr/>
        </p:nvSpPr>
        <p:spPr>
          <a:xfrm>
            <a:off x="3500439" y="1282370"/>
            <a:ext cx="3284360" cy="492438"/>
          </a:xfrm>
          <a:prstGeom prst="rect">
            <a:avLst/>
          </a:prstGeom>
          <a:noFill/>
          <a:effectLst>
            <a:innerShdw blurRad="25400" dist="25400" dir="13500000">
              <a:prstClr val="black">
                <a:alpha val="50000"/>
              </a:prstClr>
            </a:innerShdw>
          </a:effectLst>
        </p:spPr>
        <p:txBody>
          <a:bodyPr lIns="121917" tIns="60958" rIns="121917" bIns="60958">
            <a:spAutoFit/>
          </a:bodyPr>
          <a:lstStyle/>
          <a:p>
            <a:r>
              <a:rPr lang="x-none" altLang="zh-CN" sz="2400" b="1" dirty="0"/>
              <a:t>1.1  Internet介绍</a:t>
            </a:r>
            <a:endParaRPr lang="zh-CN" altLang="zh-CN" sz="2400" b="1" dirty="0"/>
          </a:p>
        </p:txBody>
      </p:sp>
      <p:grpSp>
        <p:nvGrpSpPr>
          <p:cNvPr id="44" name="组合 43"/>
          <p:cNvGrpSpPr>
            <a:grpSpLocks/>
          </p:cNvGrpSpPr>
          <p:nvPr/>
        </p:nvGrpSpPr>
        <p:grpSpPr bwMode="auto">
          <a:xfrm>
            <a:off x="2514600" y="2165350"/>
            <a:ext cx="5067300" cy="785813"/>
            <a:chOff x="3651214" y="1851670"/>
            <a:chExt cx="3801106" cy="588774"/>
          </a:xfrm>
        </p:grpSpPr>
        <p:sp>
          <p:nvSpPr>
            <p:cNvPr id="45" name="矩形 44"/>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6" name="椭圆 45"/>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7" name="矩形 46"/>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8" name="矩形 47"/>
            <p:cNvSpPr/>
            <p:nvPr/>
          </p:nvSpPr>
          <p:spPr>
            <a:xfrm>
              <a:off x="3694084" y="1924226"/>
              <a:ext cx="458467"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02</a:t>
              </a:r>
              <a:endParaRPr lang="zh-CN" altLang="en-US" sz="3200" kern="0" dirty="0">
                <a:solidFill>
                  <a:sysClr val="window" lastClr="FFFFFF"/>
                </a:solidFill>
                <a:latin typeface="Impact" pitchFamily="34" charset="0"/>
                <a:ea typeface="微软雅黑" pitchFamily="34" charset="-122"/>
              </a:endParaRPr>
            </a:p>
          </p:txBody>
        </p:sp>
      </p:grpSp>
      <p:sp>
        <p:nvSpPr>
          <p:cNvPr id="49" name="TextBox 48"/>
          <p:cNvSpPr txBox="1"/>
          <p:nvPr/>
        </p:nvSpPr>
        <p:spPr>
          <a:xfrm>
            <a:off x="3589336" y="2357696"/>
            <a:ext cx="3873501" cy="492438"/>
          </a:xfrm>
          <a:prstGeom prst="rect">
            <a:avLst/>
          </a:prstGeom>
          <a:noFill/>
          <a:effectLst>
            <a:innerShdw blurRad="25400" dist="25400" dir="13500000">
              <a:prstClr val="black">
                <a:alpha val="50000"/>
              </a:prstClr>
            </a:innerShdw>
          </a:effectLst>
        </p:spPr>
        <p:txBody>
          <a:bodyPr lIns="121917" tIns="60958" rIns="121917" bIns="60958">
            <a:spAutoFit/>
          </a:bodyPr>
          <a:lstStyle/>
          <a:p>
            <a:r>
              <a:rPr lang="x-none" altLang="zh-CN" sz="2400" b="1" dirty="0"/>
              <a:t>1.2 Web浏览器</a:t>
            </a:r>
            <a:endParaRPr lang="zh-CN" altLang="zh-CN" sz="2400" b="1" dirty="0"/>
          </a:p>
        </p:txBody>
      </p:sp>
      <p:grpSp>
        <p:nvGrpSpPr>
          <p:cNvPr id="50" name="组合 49"/>
          <p:cNvGrpSpPr>
            <a:grpSpLocks/>
          </p:cNvGrpSpPr>
          <p:nvPr/>
        </p:nvGrpSpPr>
        <p:grpSpPr bwMode="auto">
          <a:xfrm>
            <a:off x="2514600" y="3211513"/>
            <a:ext cx="5067300" cy="785812"/>
            <a:chOff x="3651214" y="1851670"/>
            <a:chExt cx="3801106" cy="588774"/>
          </a:xfrm>
        </p:grpSpPr>
        <p:sp>
          <p:nvSpPr>
            <p:cNvPr id="51" name="矩形 50"/>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2" name="椭圆 51"/>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3" name="矩形 52"/>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54" name="矩形 53"/>
            <p:cNvSpPr/>
            <p:nvPr/>
          </p:nvSpPr>
          <p:spPr>
            <a:xfrm>
              <a:off x="3694084" y="1924226"/>
              <a:ext cx="466802"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03</a:t>
              </a:r>
              <a:endParaRPr lang="zh-CN" altLang="en-US" sz="3200" kern="0" dirty="0">
                <a:solidFill>
                  <a:sysClr val="window" lastClr="FFFFFF"/>
                </a:solidFill>
                <a:latin typeface="Impact" pitchFamily="34" charset="0"/>
                <a:ea typeface="微软雅黑" pitchFamily="34" charset="-122"/>
              </a:endParaRPr>
            </a:p>
          </p:txBody>
        </p:sp>
      </p:grpSp>
      <p:sp>
        <p:nvSpPr>
          <p:cNvPr id="55" name="TextBox 54"/>
          <p:cNvSpPr txBox="1"/>
          <p:nvPr/>
        </p:nvSpPr>
        <p:spPr>
          <a:xfrm>
            <a:off x="3589337" y="3403702"/>
            <a:ext cx="4303712" cy="492438"/>
          </a:xfrm>
          <a:prstGeom prst="rect">
            <a:avLst/>
          </a:prstGeom>
          <a:noFill/>
          <a:effectLst>
            <a:innerShdw blurRad="25400" dist="25400" dir="13500000">
              <a:prstClr val="black">
                <a:alpha val="50000"/>
              </a:prstClr>
            </a:innerShdw>
          </a:effectLst>
        </p:spPr>
        <p:txBody>
          <a:bodyPr wrap="square" lIns="121917" tIns="60958" rIns="121917" bIns="60958">
            <a:spAutoFit/>
          </a:bodyPr>
          <a:lstStyle/>
          <a:p>
            <a:r>
              <a:rPr lang="x-none" altLang="zh-CN" sz="2400" b="1" dirty="0">
                <a:solidFill>
                  <a:srgbClr val="FF0000"/>
                </a:solidFill>
              </a:rPr>
              <a:t>1.3 Web服务器</a:t>
            </a:r>
            <a:r>
              <a:rPr lang="zh-CN" altLang="en-US" sz="2400" b="1" dirty="0">
                <a:solidFill>
                  <a:srgbClr val="FF0000"/>
                </a:solidFill>
              </a:rPr>
              <a:t>和应用服务器</a:t>
            </a:r>
            <a:endParaRPr lang="zh-CN" altLang="zh-CN" sz="2400" b="1" dirty="0">
              <a:solidFill>
                <a:srgbClr val="FF0000"/>
              </a:solidFill>
            </a:endParaRPr>
          </a:p>
        </p:txBody>
      </p:sp>
      <p:grpSp>
        <p:nvGrpSpPr>
          <p:cNvPr id="56" name="组合 55"/>
          <p:cNvGrpSpPr>
            <a:grpSpLocks/>
          </p:cNvGrpSpPr>
          <p:nvPr/>
        </p:nvGrpSpPr>
        <p:grpSpPr bwMode="auto">
          <a:xfrm>
            <a:off x="2514600" y="4257675"/>
            <a:ext cx="5067300" cy="785813"/>
            <a:chOff x="3651214" y="1851670"/>
            <a:chExt cx="3801106" cy="588774"/>
          </a:xfrm>
        </p:grpSpPr>
        <p:sp>
          <p:nvSpPr>
            <p:cNvPr id="57" name="矩形 56"/>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8" name="椭圆 57"/>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9" name="矩形 58"/>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0" name="矩形 59"/>
            <p:cNvSpPr/>
            <p:nvPr/>
          </p:nvSpPr>
          <p:spPr>
            <a:xfrm>
              <a:off x="3694084" y="1924226"/>
              <a:ext cx="457276"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04</a:t>
              </a:r>
              <a:endParaRPr lang="zh-CN" altLang="en-US" sz="3200" kern="0" dirty="0">
                <a:solidFill>
                  <a:sysClr val="window" lastClr="FFFFFF"/>
                </a:solidFill>
                <a:latin typeface="Impact" pitchFamily="34" charset="0"/>
                <a:ea typeface="微软雅黑" pitchFamily="34" charset="-122"/>
              </a:endParaRPr>
            </a:p>
          </p:txBody>
        </p:sp>
      </p:grpSp>
      <p:sp>
        <p:nvSpPr>
          <p:cNvPr id="61" name="TextBox 60"/>
          <p:cNvSpPr txBox="1"/>
          <p:nvPr/>
        </p:nvSpPr>
        <p:spPr>
          <a:xfrm>
            <a:off x="3589336" y="4449709"/>
            <a:ext cx="3873501" cy="492438"/>
          </a:xfrm>
          <a:prstGeom prst="rect">
            <a:avLst/>
          </a:prstGeom>
          <a:noFill/>
          <a:effectLst>
            <a:innerShdw blurRad="25400" dist="25400" dir="13500000">
              <a:prstClr val="black">
                <a:alpha val="50000"/>
              </a:prstClr>
            </a:innerShdw>
          </a:effectLst>
        </p:spPr>
        <p:txBody>
          <a:bodyPr wrap="square" lIns="121917" tIns="60958" rIns="121917" bIns="60958">
            <a:spAutoFit/>
          </a:bodyPr>
          <a:lstStyle/>
          <a:p>
            <a:r>
              <a:rPr lang="x-none" altLang="zh-CN" sz="2400" b="1" dirty="0"/>
              <a:t>1.4主要技术概述</a:t>
            </a:r>
            <a:endParaRPr lang="zh-CN" altLang="zh-CN" sz="2400" b="1" dirty="0"/>
          </a:p>
        </p:txBody>
      </p:sp>
    </p:spTree>
    <p:extLst>
      <p:ext uri="{BB962C8B-B14F-4D97-AF65-F5344CB8AC3E}">
        <p14:creationId xmlns:p14="http://schemas.microsoft.com/office/powerpoint/2010/main" val="1532383327"/>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childTnLst>
                                </p:cTn>
                              </p:par>
                              <p:par>
                                <p:cTn id="9" presetID="6" presetClass="emph" presetSubtype="0" autoRev="1" fill="hold" grpId="1" nodeType="withEffect">
                                  <p:stCondLst>
                                    <p:cond delay="300"/>
                                  </p:stCondLst>
                                  <p:childTnLst>
                                    <p:animScale>
                                      <p:cBhvr>
                                        <p:cTn id="10" dur="150" fill="hold"/>
                                        <p:tgtEl>
                                          <p:spTgt spid="37"/>
                                        </p:tgtEl>
                                      </p:cBhvr>
                                      <p:by x="105000" y="105000"/>
                                    </p:animScale>
                                  </p:childTnLst>
                                </p:cTn>
                              </p:par>
                              <p:par>
                                <p:cTn id="11" presetID="2" presetClass="entr" presetSubtype="1"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par>
                          <p:cTn id="15" fill="hold" nodeType="afterGroup">
                            <p:stCondLst>
                              <p:cond delay="600"/>
                            </p:stCondLst>
                            <p:childTnLst>
                              <p:par>
                                <p:cTn id="16" presetID="49" presetClass="entr" presetSubtype="0" decel="100000" fill="hold" grpId="0" nodeType="afterEffect">
                                  <p:stCondLst>
                                    <p:cond delay="0"/>
                                  </p:stCondLst>
                                  <p:iterate type="lt">
                                    <p:tmPct val="10000"/>
                                  </p:iterate>
                                  <p:childTnLst>
                                    <p:set>
                                      <p:cBhvr>
                                        <p:cTn id="17" dur="1" fill="hold">
                                          <p:stCondLst>
                                            <p:cond delay="0"/>
                                          </p:stCondLst>
                                        </p:cTn>
                                        <p:tgtEl>
                                          <p:spTgt spid="36"/>
                                        </p:tgtEl>
                                        <p:attrNameLst>
                                          <p:attrName>style.visibility</p:attrName>
                                        </p:attrNameLst>
                                      </p:cBhvr>
                                      <p:to>
                                        <p:strVal val="visible"/>
                                      </p:to>
                                    </p:set>
                                    <p:anim calcmode="lin" valueType="num">
                                      <p:cBhvr>
                                        <p:cTn id="18" dur="250" fill="hold"/>
                                        <p:tgtEl>
                                          <p:spTgt spid="36"/>
                                        </p:tgtEl>
                                        <p:attrNameLst>
                                          <p:attrName>ppt_w</p:attrName>
                                        </p:attrNameLst>
                                      </p:cBhvr>
                                      <p:tavLst>
                                        <p:tav tm="0">
                                          <p:val>
                                            <p:fltVal val="0"/>
                                          </p:val>
                                        </p:tav>
                                        <p:tav tm="100000">
                                          <p:val>
                                            <p:strVal val="#ppt_w"/>
                                          </p:val>
                                        </p:tav>
                                      </p:tavLst>
                                    </p:anim>
                                    <p:anim calcmode="lin" valueType="num">
                                      <p:cBhvr>
                                        <p:cTn id="19" dur="250" fill="hold"/>
                                        <p:tgtEl>
                                          <p:spTgt spid="36"/>
                                        </p:tgtEl>
                                        <p:attrNameLst>
                                          <p:attrName>ppt_h</p:attrName>
                                        </p:attrNameLst>
                                      </p:cBhvr>
                                      <p:tavLst>
                                        <p:tav tm="0">
                                          <p:val>
                                            <p:fltVal val="0"/>
                                          </p:val>
                                        </p:tav>
                                        <p:tav tm="100000">
                                          <p:val>
                                            <p:strVal val="#ppt_h"/>
                                          </p:val>
                                        </p:tav>
                                      </p:tavLst>
                                    </p:anim>
                                    <p:anim calcmode="lin" valueType="num">
                                      <p:cBhvr>
                                        <p:cTn id="20" dur="250" fill="hold"/>
                                        <p:tgtEl>
                                          <p:spTgt spid="36"/>
                                        </p:tgtEl>
                                        <p:attrNameLst>
                                          <p:attrName>style.rotation</p:attrName>
                                        </p:attrNameLst>
                                      </p:cBhvr>
                                      <p:tavLst>
                                        <p:tav tm="0">
                                          <p:val>
                                            <p:fltVal val="360"/>
                                          </p:val>
                                        </p:tav>
                                        <p:tav tm="100000">
                                          <p:val>
                                            <p:fltVal val="0"/>
                                          </p:val>
                                        </p:tav>
                                      </p:tavLst>
                                    </p:anim>
                                    <p:animEffect transition="in" filter="fade">
                                      <p:cBhvr>
                                        <p:cTn id="21" dur="250"/>
                                        <p:tgtEl>
                                          <p:spTgt spid="36"/>
                                        </p:tgtEl>
                                      </p:cBhvr>
                                    </p:animEffect>
                                  </p:childTnLst>
                                </p:cTn>
                              </p:par>
                            </p:childTnLst>
                          </p:cTn>
                        </p:par>
                        <p:par>
                          <p:cTn id="22" fill="hold" nodeType="afterGroup">
                            <p:stCondLst>
                              <p:cond delay="1025"/>
                            </p:stCondLst>
                            <p:childTnLst>
                              <p:par>
                                <p:cTn id="23" presetID="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300" fill="hold"/>
                                        <p:tgtEl>
                                          <p:spTgt spid="38"/>
                                        </p:tgtEl>
                                        <p:attrNameLst>
                                          <p:attrName>ppt_x</p:attrName>
                                        </p:attrNameLst>
                                      </p:cBhvr>
                                      <p:tavLst>
                                        <p:tav tm="0">
                                          <p:val>
                                            <p:strVal val="0-#ppt_w/2"/>
                                          </p:val>
                                        </p:tav>
                                        <p:tav tm="100000">
                                          <p:val>
                                            <p:strVal val="#ppt_x"/>
                                          </p:val>
                                        </p:tav>
                                      </p:tavLst>
                                    </p:anim>
                                    <p:anim calcmode="lin" valueType="num">
                                      <p:cBhvr additive="base">
                                        <p:cTn id="26" dur="3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300" fill="hold"/>
                                        <p:tgtEl>
                                          <p:spTgt spid="43"/>
                                        </p:tgtEl>
                                        <p:attrNameLst>
                                          <p:attrName>ppt_x</p:attrName>
                                        </p:attrNameLst>
                                      </p:cBhvr>
                                      <p:tavLst>
                                        <p:tav tm="0">
                                          <p:val>
                                            <p:strVal val="1+#ppt_w/2"/>
                                          </p:val>
                                        </p:tav>
                                        <p:tav tm="100000">
                                          <p:val>
                                            <p:strVal val="#ppt_x"/>
                                          </p:val>
                                        </p:tav>
                                      </p:tavLst>
                                    </p:anim>
                                    <p:anim calcmode="lin" valueType="num">
                                      <p:cBhvr additive="base">
                                        <p:cTn id="30" dur="300" fill="hold"/>
                                        <p:tgtEl>
                                          <p:spTgt spid="43"/>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1325"/>
                            </p:stCondLst>
                            <p:childTnLst>
                              <p:par>
                                <p:cTn id="32" presetID="2" presetClass="entr" presetSubtype="8"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300" fill="hold"/>
                                        <p:tgtEl>
                                          <p:spTgt spid="44"/>
                                        </p:tgtEl>
                                        <p:attrNameLst>
                                          <p:attrName>ppt_x</p:attrName>
                                        </p:attrNameLst>
                                      </p:cBhvr>
                                      <p:tavLst>
                                        <p:tav tm="0">
                                          <p:val>
                                            <p:strVal val="0-#ppt_w/2"/>
                                          </p:val>
                                        </p:tav>
                                        <p:tav tm="100000">
                                          <p:val>
                                            <p:strVal val="#ppt_x"/>
                                          </p:val>
                                        </p:tav>
                                      </p:tavLst>
                                    </p:anim>
                                    <p:anim calcmode="lin" valueType="num">
                                      <p:cBhvr additive="base">
                                        <p:cTn id="35" dur="300" fill="hold"/>
                                        <p:tgtEl>
                                          <p:spTgt spid="44"/>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300" fill="hold"/>
                                        <p:tgtEl>
                                          <p:spTgt spid="49"/>
                                        </p:tgtEl>
                                        <p:attrNameLst>
                                          <p:attrName>ppt_x</p:attrName>
                                        </p:attrNameLst>
                                      </p:cBhvr>
                                      <p:tavLst>
                                        <p:tav tm="0">
                                          <p:val>
                                            <p:strVal val="1+#ppt_w/2"/>
                                          </p:val>
                                        </p:tav>
                                        <p:tav tm="100000">
                                          <p:val>
                                            <p:strVal val="#ppt_x"/>
                                          </p:val>
                                        </p:tav>
                                      </p:tavLst>
                                    </p:anim>
                                    <p:anim calcmode="lin" valueType="num">
                                      <p:cBhvr additive="base">
                                        <p:cTn id="39" dur="300" fill="hold"/>
                                        <p:tgtEl>
                                          <p:spTgt spid="49"/>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1625"/>
                            </p:stCondLst>
                            <p:childTnLst>
                              <p:par>
                                <p:cTn id="41" presetID="2" presetClass="entr" presetSubtype="8"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300" fill="hold"/>
                                        <p:tgtEl>
                                          <p:spTgt spid="50"/>
                                        </p:tgtEl>
                                        <p:attrNameLst>
                                          <p:attrName>ppt_x</p:attrName>
                                        </p:attrNameLst>
                                      </p:cBhvr>
                                      <p:tavLst>
                                        <p:tav tm="0">
                                          <p:val>
                                            <p:strVal val="0-#ppt_w/2"/>
                                          </p:val>
                                        </p:tav>
                                        <p:tav tm="100000">
                                          <p:val>
                                            <p:strVal val="#ppt_x"/>
                                          </p:val>
                                        </p:tav>
                                      </p:tavLst>
                                    </p:anim>
                                    <p:anim calcmode="lin" valueType="num">
                                      <p:cBhvr additive="base">
                                        <p:cTn id="44" dur="300" fill="hold"/>
                                        <p:tgtEl>
                                          <p:spTgt spid="50"/>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300" fill="hold"/>
                                        <p:tgtEl>
                                          <p:spTgt spid="55"/>
                                        </p:tgtEl>
                                        <p:attrNameLst>
                                          <p:attrName>ppt_x</p:attrName>
                                        </p:attrNameLst>
                                      </p:cBhvr>
                                      <p:tavLst>
                                        <p:tav tm="0">
                                          <p:val>
                                            <p:strVal val="1+#ppt_w/2"/>
                                          </p:val>
                                        </p:tav>
                                        <p:tav tm="100000">
                                          <p:val>
                                            <p:strVal val="#ppt_x"/>
                                          </p:val>
                                        </p:tav>
                                      </p:tavLst>
                                    </p:anim>
                                    <p:anim calcmode="lin" valueType="num">
                                      <p:cBhvr additive="base">
                                        <p:cTn id="48" dur="300" fill="hold"/>
                                        <p:tgtEl>
                                          <p:spTgt spid="55"/>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1925"/>
                            </p:stCondLst>
                            <p:childTnLst>
                              <p:par>
                                <p:cTn id="50" presetID="2" presetClass="entr" presetSubtype="8"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300" fill="hold"/>
                                        <p:tgtEl>
                                          <p:spTgt spid="56"/>
                                        </p:tgtEl>
                                        <p:attrNameLst>
                                          <p:attrName>ppt_x</p:attrName>
                                        </p:attrNameLst>
                                      </p:cBhvr>
                                      <p:tavLst>
                                        <p:tav tm="0">
                                          <p:val>
                                            <p:strVal val="0-#ppt_w/2"/>
                                          </p:val>
                                        </p:tav>
                                        <p:tav tm="100000">
                                          <p:val>
                                            <p:strVal val="#ppt_x"/>
                                          </p:val>
                                        </p:tav>
                                      </p:tavLst>
                                    </p:anim>
                                    <p:anim calcmode="lin" valueType="num">
                                      <p:cBhvr additive="base">
                                        <p:cTn id="53" dur="300" fill="hold"/>
                                        <p:tgtEl>
                                          <p:spTgt spid="56"/>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61"/>
                                        </p:tgtEl>
                                        <p:attrNameLst>
                                          <p:attrName>style.visibility</p:attrName>
                                        </p:attrNameLst>
                                      </p:cBhvr>
                                      <p:to>
                                        <p:strVal val="visible"/>
                                      </p:to>
                                    </p:set>
                                    <p:anim calcmode="lin" valueType="num">
                                      <p:cBhvr additive="base">
                                        <p:cTn id="56" dur="300" fill="hold"/>
                                        <p:tgtEl>
                                          <p:spTgt spid="61"/>
                                        </p:tgtEl>
                                        <p:attrNameLst>
                                          <p:attrName>ppt_x</p:attrName>
                                        </p:attrNameLst>
                                      </p:cBhvr>
                                      <p:tavLst>
                                        <p:tav tm="0">
                                          <p:val>
                                            <p:strVal val="1+#ppt_w/2"/>
                                          </p:val>
                                        </p:tav>
                                        <p:tav tm="100000">
                                          <p:val>
                                            <p:strVal val="#ppt_x"/>
                                          </p:val>
                                        </p:tav>
                                      </p:tavLst>
                                    </p:anim>
                                    <p:anim calcmode="lin" valueType="num">
                                      <p:cBhvr additive="base">
                                        <p:cTn id="57" dur="3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P spid="37"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657600" y="978408"/>
            <a:ext cx="7696200" cy="712280"/>
          </a:xfrm>
        </p:spPr>
        <p:txBody>
          <a:bodyPr/>
          <a:lstStyle/>
          <a:p>
            <a:r>
              <a:rPr lang="zh-CN" altLang="en-US" dirty="0">
                <a:solidFill>
                  <a:srgbClr val="00B0F0"/>
                </a:solidFill>
              </a:rPr>
              <a:t>课程学习内容</a:t>
            </a:r>
          </a:p>
        </p:txBody>
      </p:sp>
      <p:sp>
        <p:nvSpPr>
          <p:cNvPr id="4" name="矩形 3"/>
          <p:cNvSpPr/>
          <p:nvPr/>
        </p:nvSpPr>
        <p:spPr>
          <a:xfrm>
            <a:off x="579120" y="1569643"/>
            <a:ext cx="10774680" cy="707886"/>
          </a:xfrm>
          <a:prstGeom prst="rect">
            <a:avLst/>
          </a:prstGeom>
        </p:spPr>
        <p:txBody>
          <a:bodyPr wrap="square">
            <a:spAutoFit/>
          </a:bodyPr>
          <a:lstStyle/>
          <a:p>
            <a:r>
              <a:rPr lang="zh-CN" altLang="en-US" sz="2000" dirty="0"/>
              <a:t>   </a:t>
            </a:r>
            <a:r>
              <a:rPr lang="en-US" altLang="zh-CN" sz="2000" dirty="0"/>
              <a:t>5</a:t>
            </a:r>
            <a:r>
              <a:rPr lang="zh-CN" altLang="en-US" sz="2000" dirty="0"/>
              <a:t> </a:t>
            </a:r>
            <a:r>
              <a:rPr lang="en-US" altLang="zh-CN" sz="2000" dirty="0"/>
              <a:t>CSS</a:t>
            </a:r>
            <a:r>
              <a:rPr lang="zh-CN" altLang="en-US" sz="2000" dirty="0"/>
              <a:t>的高级应用</a:t>
            </a:r>
            <a:r>
              <a:rPr lang="en-US" altLang="zh-CN" sz="2000" dirty="0"/>
              <a:t>(</a:t>
            </a:r>
            <a:r>
              <a:rPr lang="en-US" altLang="zh-CN" dirty="0"/>
              <a:t>filter </a:t>
            </a:r>
            <a:r>
              <a:rPr lang="zh-CN" altLang="zh-CN" dirty="0"/>
              <a:t>滤镜，</a:t>
            </a:r>
            <a:r>
              <a:rPr lang="en-US" altLang="zh-CN" dirty="0"/>
              <a:t>CSS3</a:t>
            </a:r>
            <a:r>
              <a:rPr lang="zh-CN" altLang="zh-CN" dirty="0"/>
              <a:t>的变形</a:t>
            </a:r>
            <a:r>
              <a:rPr lang="en-US" altLang="zh-CN" dirty="0"/>
              <a:t>( translate</a:t>
            </a:r>
            <a:r>
              <a:rPr lang="zh-CN" altLang="zh-CN" dirty="0"/>
              <a:t>平移、</a:t>
            </a:r>
            <a:r>
              <a:rPr lang="en-US" altLang="zh-CN" dirty="0"/>
              <a:t> scale</a:t>
            </a:r>
            <a:r>
              <a:rPr lang="zh-CN" altLang="zh-CN" dirty="0"/>
              <a:t>缩放、</a:t>
            </a:r>
            <a:r>
              <a:rPr lang="en-US" altLang="zh-CN" dirty="0"/>
              <a:t>rotate</a:t>
            </a:r>
            <a:r>
              <a:rPr lang="zh-CN" altLang="zh-CN" dirty="0"/>
              <a:t>旋转、</a:t>
            </a:r>
            <a:r>
              <a:rPr lang="en-US" altLang="zh-CN" dirty="0"/>
              <a:t> skew </a:t>
            </a:r>
            <a:r>
              <a:rPr lang="zh-CN" altLang="zh-CN" dirty="0"/>
              <a:t>斜拉），</a:t>
            </a:r>
            <a:r>
              <a:rPr lang="en-US" altLang="zh-CN" dirty="0"/>
              <a:t> transition </a:t>
            </a:r>
            <a:r>
              <a:rPr lang="zh-CN" altLang="zh-CN" dirty="0"/>
              <a:t>过渡，</a:t>
            </a:r>
            <a:r>
              <a:rPr lang="en-US" altLang="zh-CN" dirty="0"/>
              <a:t>animation</a:t>
            </a:r>
            <a:r>
              <a:rPr lang="zh-CN" altLang="zh-CN" dirty="0"/>
              <a:t>动画；</a:t>
            </a:r>
            <a:r>
              <a:rPr lang="en-US" altLang="zh-CN" dirty="0"/>
              <a:t>CSS</a:t>
            </a:r>
            <a:r>
              <a:rPr lang="zh-CN" altLang="zh-CN" dirty="0"/>
              <a:t>盒子模型和布局模型（流动模型，浮动模型，层模型）</a:t>
            </a:r>
            <a:r>
              <a:rPr lang="en-US" altLang="zh-CN" sz="2000" dirty="0"/>
              <a:t>)</a:t>
            </a:r>
          </a:p>
        </p:txBody>
      </p:sp>
      <p:sp>
        <p:nvSpPr>
          <p:cNvPr id="5" name="矩形 4"/>
          <p:cNvSpPr/>
          <p:nvPr/>
        </p:nvSpPr>
        <p:spPr>
          <a:xfrm>
            <a:off x="691896" y="2572040"/>
            <a:ext cx="10549128" cy="707886"/>
          </a:xfrm>
          <a:prstGeom prst="rect">
            <a:avLst/>
          </a:prstGeom>
        </p:spPr>
        <p:txBody>
          <a:bodyPr wrap="square">
            <a:spAutoFit/>
          </a:bodyPr>
          <a:lstStyle/>
          <a:p>
            <a:r>
              <a:rPr lang="zh-CN" altLang="en-US" sz="2000" dirty="0"/>
              <a:t> </a:t>
            </a:r>
            <a:r>
              <a:rPr lang="en-US" altLang="zh-CN" sz="2000" dirty="0"/>
              <a:t>6</a:t>
            </a:r>
            <a:r>
              <a:rPr lang="zh-CN" altLang="en-US" sz="2000" dirty="0"/>
              <a:t> </a:t>
            </a:r>
            <a:r>
              <a:rPr lang="en-US" altLang="zh-CN" b="1" dirty="0"/>
              <a:t>JavaScript</a:t>
            </a:r>
            <a:r>
              <a:rPr lang="zh-CN" altLang="zh-CN" b="1" dirty="0"/>
              <a:t>编程技术</a:t>
            </a:r>
            <a:r>
              <a:rPr lang="zh-CN" altLang="en-US" b="1" dirty="0"/>
              <a:t>（ </a:t>
            </a:r>
            <a:r>
              <a:rPr lang="en-US" altLang="zh-CN" dirty="0"/>
              <a:t>JavaScript</a:t>
            </a:r>
            <a:r>
              <a:rPr lang="zh-CN" altLang="zh-CN" dirty="0"/>
              <a:t>在</a:t>
            </a:r>
            <a:r>
              <a:rPr lang="en-US" altLang="zh-CN" dirty="0"/>
              <a:t>Web</a:t>
            </a:r>
            <a:r>
              <a:rPr lang="zh-CN" altLang="zh-CN" dirty="0"/>
              <a:t>页面设计中的作用及特点；</a:t>
            </a:r>
            <a:r>
              <a:rPr lang="en-US" altLang="zh-CN" dirty="0"/>
              <a:t>JavaScript</a:t>
            </a:r>
            <a:r>
              <a:rPr lang="zh-CN" altLang="zh-CN" dirty="0"/>
              <a:t>语法；</a:t>
            </a:r>
            <a:r>
              <a:rPr lang="en-US" altLang="zh-CN" dirty="0"/>
              <a:t>JavaScript</a:t>
            </a:r>
            <a:r>
              <a:rPr lang="zh-CN" altLang="zh-CN" dirty="0"/>
              <a:t>系统函数和自定义函数；</a:t>
            </a:r>
            <a:r>
              <a:rPr lang="en-US" altLang="zh-CN" dirty="0"/>
              <a:t>JavaScript</a:t>
            </a:r>
            <a:r>
              <a:rPr lang="zh-CN" altLang="zh-CN" dirty="0"/>
              <a:t>事件及事件处理</a:t>
            </a:r>
            <a:r>
              <a:rPr lang="en-US" altLang="zh-CN" dirty="0"/>
              <a:t>; JavaScript</a:t>
            </a:r>
            <a:r>
              <a:rPr lang="zh-CN" altLang="zh-CN" dirty="0"/>
              <a:t>常用对象和</a:t>
            </a:r>
            <a:r>
              <a:rPr lang="en-US" altLang="zh-CN" dirty="0"/>
              <a:t>Active</a:t>
            </a:r>
            <a:r>
              <a:rPr lang="zh-CN" altLang="zh-CN" dirty="0"/>
              <a:t>控件；正则表达式。</a:t>
            </a:r>
            <a:r>
              <a:rPr lang="en-US" altLang="zh-CN" sz="2000" dirty="0"/>
              <a:t>)</a:t>
            </a:r>
            <a:r>
              <a:rPr lang="zh-CN" altLang="en-US" sz="2000" dirty="0"/>
              <a:t> </a:t>
            </a:r>
            <a:endParaRPr lang="en-US" altLang="zh-CN" sz="2000" dirty="0"/>
          </a:p>
        </p:txBody>
      </p:sp>
      <p:sp>
        <p:nvSpPr>
          <p:cNvPr id="6" name="矩形 5"/>
          <p:cNvSpPr/>
          <p:nvPr/>
        </p:nvSpPr>
        <p:spPr>
          <a:xfrm>
            <a:off x="691896" y="3793893"/>
            <a:ext cx="10661904" cy="646331"/>
          </a:xfrm>
          <a:prstGeom prst="rect">
            <a:avLst/>
          </a:prstGeom>
        </p:spPr>
        <p:txBody>
          <a:bodyPr wrap="square">
            <a:spAutoFit/>
          </a:bodyPr>
          <a:lstStyle/>
          <a:p>
            <a:r>
              <a:rPr lang="en-US" altLang="zh-CN" dirty="0"/>
              <a:t>7</a:t>
            </a:r>
            <a:r>
              <a:rPr lang="zh-CN" altLang="en-US" dirty="0"/>
              <a:t> </a:t>
            </a:r>
            <a:r>
              <a:rPr lang="en-US" altLang="zh-CN" dirty="0"/>
              <a:t>HTML DOM</a:t>
            </a:r>
            <a:r>
              <a:rPr lang="zh-CN" altLang="zh-CN" dirty="0"/>
              <a:t>：</a:t>
            </a:r>
            <a:r>
              <a:rPr lang="en-US" altLang="zh-CN" dirty="0"/>
              <a:t>DOM</a:t>
            </a:r>
            <a:r>
              <a:rPr lang="zh-CN" altLang="zh-CN" dirty="0"/>
              <a:t>节点树概念，</a:t>
            </a:r>
            <a:r>
              <a:rPr lang="en-US" altLang="zh-CN" dirty="0"/>
              <a:t>DOM</a:t>
            </a:r>
            <a:r>
              <a:rPr lang="zh-CN" altLang="zh-CN" dirty="0"/>
              <a:t>节点的访问，</a:t>
            </a:r>
            <a:r>
              <a:rPr lang="en-US" altLang="zh-CN" dirty="0"/>
              <a:t>DOM</a:t>
            </a:r>
            <a:r>
              <a:rPr lang="zh-CN" altLang="zh-CN" dirty="0"/>
              <a:t>节点的动态操作；</a:t>
            </a:r>
            <a:r>
              <a:rPr lang="en-US" altLang="zh-CN" dirty="0"/>
              <a:t>BOM</a:t>
            </a:r>
            <a:r>
              <a:rPr lang="zh-CN" altLang="zh-CN" dirty="0"/>
              <a:t>：</a:t>
            </a:r>
            <a:r>
              <a:rPr lang="en-US" altLang="zh-CN" dirty="0"/>
              <a:t>BOM</a:t>
            </a:r>
            <a:r>
              <a:rPr lang="zh-CN" altLang="zh-CN" dirty="0"/>
              <a:t>概念及所包含的对象。</a:t>
            </a:r>
          </a:p>
        </p:txBody>
      </p:sp>
      <p:sp>
        <p:nvSpPr>
          <p:cNvPr id="7" name="Freeform 5"/>
          <p:cNvSpPr>
            <a:spLocks noEditPoints="1"/>
          </p:cNvSpPr>
          <p:nvPr/>
        </p:nvSpPr>
        <p:spPr bwMode="auto">
          <a:xfrm>
            <a:off x="838200" y="277432"/>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8" name="TextBox 1"/>
          <p:cNvSpPr txBox="1">
            <a:spLocks noChangeArrowheads="1"/>
          </p:cNvSpPr>
          <p:nvPr/>
        </p:nvSpPr>
        <p:spPr bwMode="auto">
          <a:xfrm>
            <a:off x="1582357" y="277432"/>
            <a:ext cx="1813342"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b="1" dirty="0"/>
              <a:t>课程导学</a:t>
            </a:r>
            <a:endParaRPr lang="zh-CN" altLang="zh-CN" b="1" dirty="0"/>
          </a:p>
        </p:txBody>
      </p:sp>
    </p:spTree>
    <p:extLst>
      <p:ext uri="{BB962C8B-B14F-4D97-AF65-F5344CB8AC3E}">
        <p14:creationId xmlns:p14="http://schemas.microsoft.com/office/powerpoint/2010/main" val="2561479177"/>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53" presetClass="entr" presetSubtype="16"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300" fill="hold"/>
                                        <p:tgtEl>
                                          <p:spTgt spid="7"/>
                                        </p:tgtEl>
                                        <p:attrNameLst>
                                          <p:attrName>ppt_w</p:attrName>
                                        </p:attrNameLst>
                                      </p:cBhvr>
                                      <p:tavLst>
                                        <p:tav tm="0">
                                          <p:val>
                                            <p:fltVal val="0"/>
                                          </p:val>
                                        </p:tav>
                                        <p:tav tm="100000">
                                          <p:val>
                                            <p:strVal val="#ppt_w"/>
                                          </p:val>
                                        </p:tav>
                                      </p:tavLst>
                                    </p:anim>
                                    <p:anim calcmode="lin" valueType="num">
                                      <p:cBhvr>
                                        <p:cTn id="25" dur="300" fill="hold"/>
                                        <p:tgtEl>
                                          <p:spTgt spid="7"/>
                                        </p:tgtEl>
                                        <p:attrNameLst>
                                          <p:attrName>ppt_h</p:attrName>
                                        </p:attrNameLst>
                                      </p:cBhvr>
                                      <p:tavLst>
                                        <p:tav tm="0">
                                          <p:val>
                                            <p:fltVal val="0"/>
                                          </p:val>
                                        </p:tav>
                                        <p:tav tm="100000">
                                          <p:val>
                                            <p:strVal val="#ppt_h"/>
                                          </p:val>
                                        </p:tav>
                                      </p:tavLst>
                                    </p:anim>
                                    <p:animEffect transition="in" filter="fade">
                                      <p:cBhvr>
                                        <p:cTn id="26" dur="300"/>
                                        <p:tgtEl>
                                          <p:spTgt spid="7"/>
                                        </p:tgtEl>
                                      </p:cBhvr>
                                    </p:animEffect>
                                  </p:childTnLst>
                                </p:cTn>
                              </p:par>
                            </p:childTnLst>
                          </p:cTn>
                        </p:par>
                        <p:par>
                          <p:cTn id="27" fill="hold">
                            <p:stCondLst>
                              <p:cond delay="8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8"/>
                                        </p:tgtEl>
                                        <p:attrNameLst>
                                          <p:attrName>style.visibility</p:attrName>
                                        </p:attrNameLst>
                                      </p:cBhvr>
                                      <p:to>
                                        <p:strVal val="visible"/>
                                      </p:to>
                                    </p:set>
                                    <p:anim calcmode="lin" valueType="num">
                                      <p:cBhvr>
                                        <p:cTn id="30"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1" dur="400" fill="hold"/>
                                        <p:tgtEl>
                                          <p:spTgt spid="8"/>
                                        </p:tgtEl>
                                        <p:attrNameLst>
                                          <p:attrName>ppt_y</p:attrName>
                                        </p:attrNameLst>
                                      </p:cBhvr>
                                      <p:tavLst>
                                        <p:tav tm="0">
                                          <p:val>
                                            <p:strVal val="#ppt_y"/>
                                          </p:val>
                                        </p:tav>
                                        <p:tav tm="100000">
                                          <p:val>
                                            <p:strVal val="#ppt_y"/>
                                          </p:val>
                                        </p:tav>
                                      </p:tavLst>
                                    </p:anim>
                                    <p:anim calcmode="lin" valueType="num">
                                      <p:cBhvr>
                                        <p:cTn id="32"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3"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4" dur="4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784382" y="339417"/>
            <a:ext cx="2961092"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x-none" altLang="zh-CN" b="1" dirty="0"/>
              <a:t>1.3.1 Web服务器</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8" name="矩形 7"/>
          <p:cNvSpPr/>
          <p:nvPr/>
        </p:nvSpPr>
        <p:spPr>
          <a:xfrm>
            <a:off x="1399032" y="1040542"/>
            <a:ext cx="9235440" cy="1200329"/>
          </a:xfrm>
          <a:prstGeom prst="rect">
            <a:avLst/>
          </a:prstGeom>
        </p:spPr>
        <p:txBody>
          <a:bodyPr wrap="square">
            <a:spAutoFit/>
          </a:bodyPr>
          <a:lstStyle/>
          <a:p>
            <a:r>
              <a:rPr lang="en-US" altLang="zh-CN" sz="2400" dirty="0"/>
              <a:t>Web</a:t>
            </a:r>
            <a:r>
              <a:rPr lang="zh-CN" altLang="zh-CN" sz="2400" dirty="0"/>
              <a:t>服务器也称为</a:t>
            </a:r>
            <a:r>
              <a:rPr lang="en-US" altLang="zh-CN" sz="2400" dirty="0"/>
              <a:t>WWW</a:t>
            </a:r>
            <a:r>
              <a:rPr lang="zh-CN" altLang="zh-CN" sz="2400" dirty="0"/>
              <a:t>服务器，主要功能是提供网上信息浏览服务。</a:t>
            </a:r>
            <a:r>
              <a:rPr lang="en-US" altLang="zh-CN" sz="2400" dirty="0"/>
              <a:t>WWW</a:t>
            </a:r>
            <a:r>
              <a:rPr lang="zh-CN" altLang="zh-CN" sz="2400" dirty="0"/>
              <a:t>是</a:t>
            </a:r>
            <a:r>
              <a:rPr lang="en-US" altLang="zh-CN" sz="2400" dirty="0"/>
              <a:t>Internet</a:t>
            </a:r>
            <a:r>
              <a:rPr lang="zh-CN" altLang="zh-CN" sz="2400" dirty="0"/>
              <a:t>的多媒体信息查询工具，是</a:t>
            </a:r>
            <a:r>
              <a:rPr lang="en-US" altLang="zh-CN" sz="2400" dirty="0"/>
              <a:t>Internet</a:t>
            </a:r>
            <a:r>
              <a:rPr lang="zh-CN" altLang="zh-CN" sz="2400" dirty="0"/>
              <a:t>上近年才发展起来的服务，也是发展最快和目前使用最广泛的服务。</a:t>
            </a:r>
          </a:p>
        </p:txBody>
      </p:sp>
      <p:sp>
        <p:nvSpPr>
          <p:cNvPr id="4" name="矩形 3"/>
          <p:cNvSpPr/>
          <p:nvPr/>
        </p:nvSpPr>
        <p:spPr>
          <a:xfrm>
            <a:off x="1399031" y="2532407"/>
            <a:ext cx="9043841" cy="830997"/>
          </a:xfrm>
          <a:prstGeom prst="rect">
            <a:avLst/>
          </a:prstGeom>
        </p:spPr>
        <p:txBody>
          <a:bodyPr wrap="square">
            <a:spAutoFit/>
          </a:bodyPr>
          <a:lstStyle/>
          <a:p>
            <a:r>
              <a:rPr lang="zh-CN" altLang="zh-CN" sz="2400" dirty="0"/>
              <a:t>最常用的</a:t>
            </a:r>
            <a:r>
              <a:rPr lang="en-US" altLang="zh-CN" sz="2400" dirty="0"/>
              <a:t>Web</a:t>
            </a:r>
            <a:r>
              <a:rPr lang="zh-CN" altLang="zh-CN" sz="2400" dirty="0"/>
              <a:t>服务器程序是</a:t>
            </a:r>
            <a:r>
              <a:rPr lang="en-US" altLang="zh-CN" sz="2400" dirty="0"/>
              <a:t>Internet</a:t>
            </a:r>
            <a:r>
              <a:rPr lang="zh-CN" altLang="zh-CN" sz="2400" dirty="0"/>
              <a:t>信息服务器</a:t>
            </a:r>
            <a:r>
              <a:rPr lang="en-US" altLang="zh-CN" sz="2400" dirty="0"/>
              <a:t>(Internet Inform  </a:t>
            </a:r>
            <a:r>
              <a:rPr lang="en-US" altLang="zh-CN" sz="2400" dirty="0" err="1"/>
              <a:t>ation</a:t>
            </a:r>
            <a:r>
              <a:rPr lang="en-US" altLang="zh-CN" sz="2400" dirty="0"/>
              <a:t> Services</a:t>
            </a:r>
            <a:r>
              <a:rPr lang="zh-CN" altLang="zh-CN" sz="2400" dirty="0"/>
              <a:t>，</a:t>
            </a:r>
            <a:r>
              <a:rPr lang="en-US" altLang="zh-CN" sz="2400" dirty="0"/>
              <a:t>IIS)</a:t>
            </a:r>
            <a:r>
              <a:rPr lang="zh-CN" altLang="en-US" sz="2400" dirty="0"/>
              <a:t>、</a:t>
            </a:r>
            <a:r>
              <a:rPr lang="en-US" altLang="zh-CN" sz="2400" dirty="0"/>
              <a:t>Nginx</a:t>
            </a:r>
            <a:r>
              <a:rPr lang="zh-CN" altLang="zh-CN" sz="2400" dirty="0"/>
              <a:t>和</a:t>
            </a:r>
            <a:r>
              <a:rPr lang="en-US" altLang="zh-CN" sz="2400" dirty="0"/>
              <a:t>Apache</a:t>
            </a:r>
            <a:r>
              <a:rPr lang="zh-CN" altLang="zh-CN" sz="2400" dirty="0"/>
              <a:t>。 </a:t>
            </a:r>
          </a:p>
        </p:txBody>
      </p:sp>
    </p:spTree>
    <p:extLst>
      <p:ext uri="{BB962C8B-B14F-4D97-AF65-F5344CB8AC3E}">
        <p14:creationId xmlns:p14="http://schemas.microsoft.com/office/powerpoint/2010/main" val="1351723613"/>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784382" y="339417"/>
            <a:ext cx="2993152"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x-none" altLang="zh-CN" b="1" dirty="0"/>
              <a:t>1.3.</a:t>
            </a:r>
            <a:r>
              <a:rPr lang="en-US" altLang="zh-CN" b="1" dirty="0"/>
              <a:t>2</a:t>
            </a:r>
            <a:r>
              <a:rPr lang="x-none" altLang="zh-CN" b="1" dirty="0"/>
              <a:t> </a:t>
            </a:r>
            <a:r>
              <a:rPr lang="en-US" altLang="zh-CN" kern="100" dirty="0">
                <a:latin typeface="宋体" panose="02010600030101010101" pitchFamily="2" charset="-122"/>
                <a:ea typeface="等线" panose="02010600030101010101" pitchFamily="2" charset="-122"/>
                <a:cs typeface="Times New Roman" panose="02020603050405020304" pitchFamily="18" charset="0"/>
              </a:rPr>
              <a:t>IIS </a:t>
            </a:r>
            <a:r>
              <a:rPr lang="x-none" altLang="zh-CN" b="1" dirty="0"/>
              <a:t>服务器</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5" name="矩形 4"/>
          <p:cNvSpPr/>
          <p:nvPr/>
        </p:nvSpPr>
        <p:spPr>
          <a:xfrm>
            <a:off x="784382" y="1296430"/>
            <a:ext cx="9319738" cy="1754326"/>
          </a:xfrm>
          <a:prstGeom prst="rect">
            <a:avLst/>
          </a:prstGeom>
        </p:spPr>
        <p:txBody>
          <a:bodyPr wrap="square">
            <a:spAutoFit/>
          </a:bodyPr>
          <a:lstStyle/>
          <a:p>
            <a:r>
              <a:rPr lang="zh-CN" altLang="en-US" dirty="0"/>
              <a:t>   </a:t>
            </a:r>
            <a:r>
              <a:rPr lang="zh-CN" altLang="zh-CN" dirty="0"/>
              <a:t>互联网信息服务</a:t>
            </a:r>
            <a:r>
              <a:rPr lang="en-US" altLang="zh-CN" dirty="0"/>
              <a:t>(Internet Information Services</a:t>
            </a:r>
            <a:r>
              <a:rPr lang="zh-CN" altLang="zh-CN" dirty="0"/>
              <a:t>，</a:t>
            </a:r>
            <a:r>
              <a:rPr lang="en-US" altLang="zh-CN" dirty="0"/>
              <a:t> IIS)</a:t>
            </a:r>
            <a:r>
              <a:rPr lang="zh-CN" altLang="zh-CN" dirty="0"/>
              <a:t>，是由微软公司提供的基于</a:t>
            </a:r>
            <a:r>
              <a:rPr lang="en-US" altLang="zh-CN" dirty="0"/>
              <a:t>Microsoft Windows</a:t>
            </a:r>
            <a:r>
              <a:rPr lang="zh-CN" altLang="zh-CN" dirty="0"/>
              <a:t>的互联网基本服务。</a:t>
            </a:r>
            <a:r>
              <a:rPr lang="en-US" altLang="zh-CN" dirty="0"/>
              <a:t>IIS</a:t>
            </a:r>
            <a:r>
              <a:rPr lang="zh-CN" altLang="zh-CN" dirty="0"/>
              <a:t>提供了一个图形界面的管理工具，称为</a:t>
            </a:r>
            <a:r>
              <a:rPr lang="en-US" altLang="zh-CN" dirty="0"/>
              <a:t>Internet</a:t>
            </a:r>
            <a:r>
              <a:rPr lang="zh-CN" altLang="zh-CN" dirty="0"/>
              <a:t>服务管理器，可用于监视配置和控制</a:t>
            </a:r>
            <a:r>
              <a:rPr lang="en-US" altLang="zh-CN" dirty="0"/>
              <a:t>Internet</a:t>
            </a:r>
            <a:r>
              <a:rPr lang="zh-CN" altLang="zh-CN" dirty="0"/>
              <a:t>服务。</a:t>
            </a:r>
          </a:p>
          <a:p>
            <a:r>
              <a:rPr lang="en-US" altLang="zh-CN" dirty="0"/>
              <a:t>IIS</a:t>
            </a:r>
            <a:r>
              <a:rPr lang="zh-CN" altLang="zh-CN" dirty="0"/>
              <a:t>的</a:t>
            </a:r>
            <a:r>
              <a:rPr lang="en-US" altLang="zh-CN" dirty="0"/>
              <a:t>Web</a:t>
            </a:r>
            <a:r>
              <a:rPr lang="zh-CN" altLang="zh-CN" dirty="0"/>
              <a:t>服务组件包括</a:t>
            </a:r>
            <a:r>
              <a:rPr lang="en-US" altLang="zh-CN" dirty="0"/>
              <a:t>Web</a:t>
            </a:r>
            <a:r>
              <a:rPr lang="zh-CN" altLang="zh-CN" dirty="0"/>
              <a:t>服务器、</a:t>
            </a:r>
            <a:r>
              <a:rPr lang="en-US" altLang="zh-CN" dirty="0"/>
              <a:t>FTP</a:t>
            </a:r>
            <a:r>
              <a:rPr lang="zh-CN" altLang="zh-CN" dirty="0"/>
              <a:t>服务器、</a:t>
            </a:r>
            <a:r>
              <a:rPr lang="en-US" altLang="zh-CN" dirty="0"/>
              <a:t>NNTP</a:t>
            </a:r>
            <a:r>
              <a:rPr lang="zh-CN" altLang="zh-CN" dirty="0"/>
              <a:t>服务器和</a:t>
            </a:r>
            <a:r>
              <a:rPr lang="en-US" altLang="zh-CN" dirty="0"/>
              <a:t>SMTP</a:t>
            </a:r>
            <a:r>
              <a:rPr lang="zh-CN" altLang="zh-CN" dirty="0"/>
              <a:t>服务器，分别用于网页浏览、文件传输、新闻服务和邮件发送等功能。它使得在网络</a:t>
            </a:r>
            <a:r>
              <a:rPr lang="en-US" altLang="zh-CN" dirty="0"/>
              <a:t>(</a:t>
            </a:r>
            <a:r>
              <a:rPr lang="zh-CN" altLang="zh-CN" dirty="0"/>
              <a:t>包括互联网和局域网</a:t>
            </a:r>
            <a:r>
              <a:rPr lang="en-US" altLang="zh-CN" dirty="0"/>
              <a:t>)</a:t>
            </a:r>
            <a:r>
              <a:rPr lang="zh-CN" altLang="zh-CN" dirty="0"/>
              <a:t>上发布信息成了一件很容易的事。</a:t>
            </a:r>
          </a:p>
        </p:txBody>
      </p:sp>
      <p:pic>
        <p:nvPicPr>
          <p:cNvPr id="4" name="图片 3"/>
          <p:cNvPicPr>
            <a:picLocks noChangeAspect="1"/>
          </p:cNvPicPr>
          <p:nvPr/>
        </p:nvPicPr>
        <p:blipFill>
          <a:blip r:embed="rId3"/>
          <a:stretch>
            <a:fillRect/>
          </a:stretch>
        </p:blipFill>
        <p:spPr>
          <a:xfrm>
            <a:off x="736497" y="3050756"/>
            <a:ext cx="3938357" cy="3621338"/>
          </a:xfrm>
          <a:prstGeom prst="rect">
            <a:avLst/>
          </a:prstGeom>
        </p:spPr>
      </p:pic>
      <p:pic>
        <p:nvPicPr>
          <p:cNvPr id="8" name="图片 7"/>
          <p:cNvPicPr>
            <a:picLocks noChangeAspect="1"/>
          </p:cNvPicPr>
          <p:nvPr/>
        </p:nvPicPr>
        <p:blipFill>
          <a:blip r:embed="rId4"/>
          <a:stretch>
            <a:fillRect/>
          </a:stretch>
        </p:blipFill>
        <p:spPr>
          <a:xfrm>
            <a:off x="4813462" y="3050756"/>
            <a:ext cx="3048000" cy="2095500"/>
          </a:xfrm>
          <a:prstGeom prst="rect">
            <a:avLst/>
          </a:prstGeom>
        </p:spPr>
      </p:pic>
      <p:pic>
        <p:nvPicPr>
          <p:cNvPr id="7" name="图片 6">
            <a:extLst>
              <a:ext uri="{FF2B5EF4-FFF2-40B4-BE49-F238E27FC236}">
                <a16:creationId xmlns:a16="http://schemas.microsoft.com/office/drawing/2014/main" id="{6EE318C7-5591-4F56-ADD4-85CB58D1A6E9}"/>
              </a:ext>
            </a:extLst>
          </p:cNvPr>
          <p:cNvPicPr>
            <a:picLocks noChangeAspect="1"/>
          </p:cNvPicPr>
          <p:nvPr/>
        </p:nvPicPr>
        <p:blipFill>
          <a:blip r:embed="rId5"/>
          <a:stretch>
            <a:fillRect/>
          </a:stretch>
        </p:blipFill>
        <p:spPr>
          <a:xfrm>
            <a:off x="8000070" y="3050756"/>
            <a:ext cx="3056709" cy="2029455"/>
          </a:xfrm>
          <a:prstGeom prst="rect">
            <a:avLst/>
          </a:prstGeom>
        </p:spPr>
      </p:pic>
    </p:spTree>
    <p:extLst>
      <p:ext uri="{BB962C8B-B14F-4D97-AF65-F5344CB8AC3E}">
        <p14:creationId xmlns:p14="http://schemas.microsoft.com/office/powerpoint/2010/main" val="3617410770"/>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784382" y="339417"/>
            <a:ext cx="3352225"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x-none" altLang="zh-CN" b="1" dirty="0"/>
              <a:t>1.3.</a:t>
            </a:r>
            <a:r>
              <a:rPr lang="en-US" altLang="zh-CN" b="1" dirty="0"/>
              <a:t>3</a:t>
            </a:r>
            <a:r>
              <a:rPr lang="x-none" altLang="zh-CN" b="1" dirty="0"/>
              <a:t> </a:t>
            </a:r>
            <a:r>
              <a:rPr lang="en-US" altLang="zh-CN" kern="100" dirty="0">
                <a:latin typeface="宋体" panose="02010600030101010101" pitchFamily="2" charset="-122"/>
                <a:ea typeface="等线" panose="02010600030101010101" pitchFamily="2" charset="-122"/>
                <a:cs typeface="Times New Roman" panose="02020603050405020304" pitchFamily="18" charset="0"/>
              </a:rPr>
              <a:t>Nginx </a:t>
            </a:r>
            <a:r>
              <a:rPr lang="x-none" altLang="zh-CN" b="1" dirty="0"/>
              <a:t>服务器</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5" name="矩形 4"/>
          <p:cNvSpPr/>
          <p:nvPr/>
        </p:nvSpPr>
        <p:spPr>
          <a:xfrm>
            <a:off x="784382" y="1296430"/>
            <a:ext cx="9319738" cy="2308324"/>
          </a:xfrm>
          <a:prstGeom prst="rect">
            <a:avLst/>
          </a:prstGeom>
        </p:spPr>
        <p:txBody>
          <a:bodyPr wrap="square">
            <a:spAutoFit/>
          </a:bodyPr>
          <a:lstStyle/>
          <a:p>
            <a:pPr indent="266700" algn="just">
              <a:spcAft>
                <a:spcPts val="0"/>
              </a:spcAft>
            </a:pPr>
            <a:r>
              <a:rPr lang="en-US" altLang="zh-CN" kern="100" dirty="0">
                <a:latin typeface="宋体" panose="02010600030101010101" pitchFamily="2" charset="-122"/>
                <a:ea typeface="等线" panose="02010600030101010101" pitchFamily="2" charset="-122"/>
                <a:cs typeface="Times New Roman" panose="02020603050405020304" pitchFamily="18" charset="0"/>
              </a:rPr>
              <a:t>Nginx</a:t>
            </a:r>
            <a:r>
              <a:rPr lang="zh-CN" altLang="zh-CN" kern="100" dirty="0">
                <a:latin typeface="等线" panose="02010600030101010101" pitchFamily="2" charset="-122"/>
                <a:cs typeface="Times New Roman" panose="02020603050405020304" pitchFamily="18" charset="0"/>
              </a:rPr>
              <a:t>是俄罗斯人编写的十分轻量级的</a:t>
            </a:r>
            <a:r>
              <a:rPr lang="en-US" altLang="zh-CN" kern="100" dirty="0">
                <a:latin typeface="等线" panose="02010600030101010101" pitchFamily="2" charset="-122"/>
                <a:cs typeface="Times New Roman" panose="02020603050405020304" pitchFamily="18" charset="0"/>
              </a:rPr>
              <a:t>HTTP</a:t>
            </a:r>
            <a:r>
              <a:rPr lang="zh-CN" altLang="zh-CN" kern="100" dirty="0">
                <a:latin typeface="等线" panose="02010600030101010101" pitchFamily="2" charset="-122"/>
                <a:cs typeface="Times New Roman" panose="02020603050405020304" pitchFamily="18" charset="0"/>
              </a:rPr>
              <a:t>服务器</a:t>
            </a:r>
            <a:r>
              <a:rPr lang="en-US" altLang="zh-CN" kern="100" dirty="0">
                <a:latin typeface="等线" panose="02010600030101010101" pitchFamily="2" charset="-122"/>
                <a:cs typeface="Times New Roman" panose="02020603050405020304" pitchFamily="18" charset="0"/>
              </a:rPr>
              <a:t>,</a:t>
            </a:r>
            <a:r>
              <a:rPr lang="zh-CN" altLang="zh-CN" kern="100" dirty="0">
                <a:latin typeface="等线" panose="02010600030101010101" pitchFamily="2" charset="-122"/>
                <a:cs typeface="Times New Roman" panose="02020603050405020304" pitchFamily="18" charset="0"/>
              </a:rPr>
              <a:t>发音为</a:t>
            </a:r>
            <a:r>
              <a:rPr lang="en-US" altLang="zh-CN" kern="100" dirty="0">
                <a:latin typeface="等线" panose="02010600030101010101" pitchFamily="2" charset="-122"/>
                <a:cs typeface="Times New Roman" panose="02020603050405020304" pitchFamily="18" charset="0"/>
              </a:rPr>
              <a:t>“engine X”</a:t>
            </a:r>
          </a:p>
          <a:p>
            <a:pPr indent="266700" algn="just">
              <a:spcAft>
                <a:spcPts val="0"/>
              </a:spcAft>
            </a:pPr>
            <a:r>
              <a:rPr lang="zh-CN" altLang="zh-CN" kern="100" dirty="0">
                <a:latin typeface="等线" panose="02010600030101010101" pitchFamily="2" charset="-122"/>
                <a:cs typeface="Times New Roman" panose="02020603050405020304" pitchFamily="18" charset="0"/>
              </a:rPr>
              <a:t>是一个高性能的</a:t>
            </a:r>
            <a:r>
              <a:rPr lang="en-US" altLang="zh-CN" kern="100" dirty="0">
                <a:latin typeface="等线" panose="02010600030101010101" pitchFamily="2" charset="-122"/>
                <a:cs typeface="Times New Roman" panose="02020603050405020304" pitchFamily="18" charset="0"/>
              </a:rPr>
              <a:t>HTTP</a:t>
            </a:r>
            <a:r>
              <a:rPr lang="zh-CN" altLang="zh-CN" kern="100" dirty="0">
                <a:latin typeface="等线" panose="02010600030101010101" pitchFamily="2" charset="-122"/>
                <a:cs typeface="Times New Roman" panose="02020603050405020304" pitchFamily="18" charset="0"/>
              </a:rPr>
              <a:t>和反向代理服务器，同时也是一个</a:t>
            </a:r>
            <a:r>
              <a:rPr lang="en-US" altLang="zh-CN" kern="100" dirty="0">
                <a:latin typeface="等线" panose="02010600030101010101" pitchFamily="2" charset="-122"/>
                <a:cs typeface="Times New Roman" panose="02020603050405020304" pitchFamily="18" charset="0"/>
              </a:rPr>
              <a:t>IMAP/POP3/SMTP </a:t>
            </a:r>
            <a:r>
              <a:rPr lang="zh-CN" altLang="zh-CN" kern="100" dirty="0">
                <a:latin typeface="等线" panose="02010600030101010101" pitchFamily="2" charset="-122"/>
                <a:cs typeface="Times New Roman" panose="02020603050405020304" pitchFamily="18" charset="0"/>
              </a:rPr>
              <a:t>代理服务器。其特点是占有内存少，并发能力强，易于开发，部署方便。</a:t>
            </a:r>
            <a:r>
              <a:rPr lang="en-US" altLang="zh-CN" kern="100" dirty="0">
                <a:latin typeface="等线" panose="02010600030101010101" pitchFamily="2" charset="-122"/>
                <a:cs typeface="Times New Roman" panose="02020603050405020304" pitchFamily="18" charset="0"/>
              </a:rPr>
              <a:t>Nginx </a:t>
            </a:r>
            <a:r>
              <a:rPr lang="zh-CN" altLang="zh-CN" kern="100" dirty="0">
                <a:latin typeface="等线" panose="02010600030101010101" pitchFamily="2" charset="-122"/>
                <a:cs typeface="Times New Roman" panose="02020603050405020304" pitchFamily="18" charset="0"/>
              </a:rPr>
              <a:t>支持多语言通用服务器。</a:t>
            </a:r>
            <a:endParaRPr lang="en-US" altLang="zh-CN" kern="100" dirty="0">
              <a:latin typeface="等线" panose="02010600030101010101" pitchFamily="2" charset="-122"/>
              <a:cs typeface="Times New Roman" panose="02020603050405020304" pitchFamily="18" charset="0"/>
            </a:endParaRPr>
          </a:p>
          <a:p>
            <a:pPr indent="266700" algn="just">
              <a:spcAft>
                <a:spcPts val="0"/>
              </a:spcAft>
            </a:pP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indent="266700" algn="just">
              <a:spcAft>
                <a:spcPts val="0"/>
              </a:spcAft>
            </a:pPr>
            <a:r>
              <a:rPr lang="zh-CN" altLang="zh-CN" kern="100" dirty="0">
                <a:latin typeface="等线" panose="02010600030101010101" pitchFamily="2" charset="-122"/>
                <a:cs typeface="Times New Roman" panose="02020603050405020304" pitchFamily="18" charset="0"/>
              </a:rPr>
              <a:t>缺点：</a:t>
            </a:r>
            <a:r>
              <a:rPr lang="en-US" altLang="zh-CN" kern="100" dirty="0">
                <a:latin typeface="等线" panose="02010600030101010101" pitchFamily="2" charset="-122"/>
                <a:cs typeface="Times New Roman" panose="02020603050405020304" pitchFamily="18" charset="0"/>
              </a:rPr>
              <a:t>Nginx </a:t>
            </a:r>
            <a:r>
              <a:rPr lang="zh-CN" altLang="zh-CN" kern="100" dirty="0">
                <a:latin typeface="等线" panose="02010600030101010101" pitchFamily="2" charset="-122"/>
                <a:cs typeface="Times New Roman" panose="02020603050405020304" pitchFamily="18" charset="0"/>
              </a:rPr>
              <a:t>只适合静态和反向代理。</a:t>
            </a:r>
            <a:endParaRPr lang="en-US" altLang="zh-CN" kern="100" dirty="0">
              <a:latin typeface="等线" panose="02010600030101010101" pitchFamily="2" charset="-122"/>
              <a:cs typeface="Times New Roman" panose="02020603050405020304" pitchFamily="18" charset="0"/>
            </a:endParaRPr>
          </a:p>
          <a:p>
            <a:pPr indent="266700" algn="just">
              <a:spcAft>
                <a:spcPts val="0"/>
              </a:spcAft>
            </a:pP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indent="266700" algn="just">
              <a:spcAft>
                <a:spcPts val="0"/>
              </a:spcAft>
            </a:pPr>
            <a:r>
              <a:rPr lang="zh-CN" altLang="zh-CN" kern="100" dirty="0">
                <a:latin typeface="等线" panose="02010600030101010101" pitchFamily="2" charset="-122"/>
                <a:cs typeface="Times New Roman" panose="02020603050405020304" pitchFamily="18" charset="0"/>
              </a:rPr>
              <a:t>优点：负载均衡、反向代理、处理静态文件优势。</a:t>
            </a:r>
            <a:r>
              <a:rPr lang="en-US" altLang="zh-CN" kern="100" dirty="0">
                <a:latin typeface="等线" panose="02010600030101010101" pitchFamily="2" charset="-122"/>
                <a:cs typeface="Times New Roman" panose="02020603050405020304" pitchFamily="18" charset="0"/>
              </a:rPr>
              <a:t>Nginx </a:t>
            </a:r>
            <a:r>
              <a:rPr lang="zh-CN" altLang="zh-CN" kern="100" dirty="0">
                <a:latin typeface="等线" panose="02010600030101010101" pitchFamily="2" charset="-122"/>
                <a:cs typeface="Times New Roman" panose="02020603050405020304" pitchFamily="18" charset="0"/>
              </a:rPr>
              <a:t>处理静态请求的速度高于</a:t>
            </a:r>
            <a:r>
              <a:rPr lang="en-US" altLang="zh-CN" kern="100" dirty="0">
                <a:latin typeface="等线" panose="02010600030101010101" pitchFamily="2" charset="-122"/>
                <a:cs typeface="Times New Roman" panose="02020603050405020304" pitchFamily="18" charset="0"/>
              </a:rPr>
              <a:t>Apache</a:t>
            </a:r>
            <a:r>
              <a:rPr lang="zh-CN" altLang="zh-CN" kern="100" dirty="0">
                <a:latin typeface="等线" panose="02010600030101010101" pitchFamily="2" charset="-122"/>
                <a:cs typeface="Times New Roman" panose="02020603050405020304" pitchFamily="18" charset="0"/>
              </a:rPr>
              <a:t>。</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1648206" y="3838822"/>
            <a:ext cx="2293620" cy="2293620"/>
          </a:xfrm>
          <a:prstGeom prst="rect">
            <a:avLst/>
          </a:prstGeom>
        </p:spPr>
      </p:pic>
      <p:pic>
        <p:nvPicPr>
          <p:cNvPr id="7" name="图片 6"/>
          <p:cNvPicPr>
            <a:picLocks noChangeAspect="1"/>
          </p:cNvPicPr>
          <p:nvPr/>
        </p:nvPicPr>
        <p:blipFill>
          <a:blip r:embed="rId4"/>
          <a:stretch>
            <a:fillRect/>
          </a:stretch>
        </p:blipFill>
        <p:spPr>
          <a:xfrm>
            <a:off x="5689473" y="3509010"/>
            <a:ext cx="5238750" cy="2857500"/>
          </a:xfrm>
          <a:prstGeom prst="rect">
            <a:avLst/>
          </a:prstGeom>
        </p:spPr>
      </p:pic>
    </p:spTree>
    <p:extLst>
      <p:ext uri="{BB962C8B-B14F-4D97-AF65-F5344CB8AC3E}">
        <p14:creationId xmlns:p14="http://schemas.microsoft.com/office/powerpoint/2010/main" val="1179032515"/>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784382" y="339417"/>
            <a:ext cx="3469245"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x-none" altLang="zh-CN" b="1" dirty="0"/>
              <a:t>1.3.</a:t>
            </a:r>
            <a:r>
              <a:rPr lang="en-US" altLang="zh-CN" b="1" dirty="0"/>
              <a:t>4</a:t>
            </a:r>
            <a:r>
              <a:rPr lang="x-none" altLang="zh-CN" b="1" dirty="0"/>
              <a:t> Apache服务器</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8" name="矩形 7"/>
          <p:cNvSpPr/>
          <p:nvPr/>
        </p:nvSpPr>
        <p:spPr>
          <a:xfrm>
            <a:off x="623094" y="1080817"/>
            <a:ext cx="9427276" cy="1200329"/>
          </a:xfrm>
          <a:prstGeom prst="rect">
            <a:avLst/>
          </a:prstGeom>
        </p:spPr>
        <p:txBody>
          <a:bodyPr wrap="square">
            <a:spAutoFit/>
          </a:bodyPr>
          <a:lstStyle/>
          <a:p>
            <a:r>
              <a:rPr lang="en-US" altLang="zh-CN" sz="2400" dirty="0"/>
              <a:t>Apache HTTP Server(</a:t>
            </a:r>
            <a:r>
              <a:rPr lang="zh-CN" altLang="zh-CN" sz="2400" dirty="0"/>
              <a:t>简称</a:t>
            </a:r>
            <a:r>
              <a:rPr lang="en-US" altLang="zh-CN" sz="2400" dirty="0"/>
              <a:t>Apache)</a:t>
            </a:r>
            <a:r>
              <a:rPr lang="zh-CN" altLang="zh-CN" sz="2400" dirty="0"/>
              <a:t>是</a:t>
            </a:r>
            <a:r>
              <a:rPr lang="en-US" altLang="zh-CN" sz="2400" dirty="0"/>
              <a:t>Apache</a:t>
            </a:r>
            <a:r>
              <a:rPr lang="zh-CN" altLang="zh-CN" sz="2400" dirty="0"/>
              <a:t>软件基金会的一个开放源代码的</a:t>
            </a:r>
            <a:r>
              <a:rPr lang="en-US" altLang="zh-CN" sz="2400" dirty="0"/>
              <a:t>Web</a:t>
            </a:r>
            <a:r>
              <a:rPr lang="zh-CN" altLang="zh-CN" sz="2400" dirty="0"/>
              <a:t>服务器，可以在大多数电脑操作系统中运行，由于其跨平台和安全性，被广泛使用，是最流行的</a:t>
            </a:r>
            <a:r>
              <a:rPr lang="en-US" altLang="zh-CN" sz="2400" dirty="0"/>
              <a:t>Web</a:t>
            </a:r>
            <a:r>
              <a:rPr lang="zh-CN" altLang="zh-CN" sz="2400" dirty="0"/>
              <a:t>服务器软件之一。</a:t>
            </a:r>
          </a:p>
        </p:txBody>
      </p:sp>
      <p:sp>
        <p:nvSpPr>
          <p:cNvPr id="4" name="矩形 3"/>
          <p:cNvSpPr/>
          <p:nvPr/>
        </p:nvSpPr>
        <p:spPr>
          <a:xfrm>
            <a:off x="434758" y="2532407"/>
            <a:ext cx="10331979" cy="830997"/>
          </a:xfrm>
          <a:prstGeom prst="rect">
            <a:avLst/>
          </a:prstGeom>
        </p:spPr>
        <p:txBody>
          <a:bodyPr wrap="square">
            <a:spAutoFit/>
          </a:bodyPr>
          <a:lstStyle/>
          <a:p>
            <a:r>
              <a:rPr lang="zh-CN" altLang="en-US" sz="2400" dirty="0"/>
              <a:t>优点：</a:t>
            </a:r>
            <a:r>
              <a:rPr lang="zh-CN" altLang="zh-CN" sz="2400" dirty="0"/>
              <a:t>源代码开放、有一支开放的开发队伍、支持跨平台的应用</a:t>
            </a:r>
            <a:r>
              <a:rPr lang="en-US" altLang="zh-CN" sz="2400" dirty="0"/>
              <a:t>(</a:t>
            </a:r>
            <a:r>
              <a:rPr lang="zh-CN" altLang="zh-CN" sz="2400" dirty="0"/>
              <a:t>可以运行在几乎所有的</a:t>
            </a:r>
            <a:r>
              <a:rPr lang="en-US" altLang="zh-CN" sz="2400" dirty="0"/>
              <a:t>Windows</a:t>
            </a:r>
            <a:r>
              <a:rPr lang="zh-CN" altLang="zh-CN" sz="2400" dirty="0"/>
              <a:t>、</a:t>
            </a:r>
            <a:r>
              <a:rPr lang="en-US" altLang="zh-CN" sz="2400" dirty="0"/>
              <a:t>Unix</a:t>
            </a:r>
            <a:r>
              <a:rPr lang="zh-CN" altLang="zh-CN" sz="2400" dirty="0"/>
              <a:t>、</a:t>
            </a:r>
            <a:r>
              <a:rPr lang="en-US" altLang="zh-CN" sz="2400" dirty="0"/>
              <a:t>Linux</a:t>
            </a:r>
            <a:r>
              <a:rPr lang="zh-CN" altLang="zh-CN" sz="2400" dirty="0"/>
              <a:t>系统平台上</a:t>
            </a:r>
            <a:r>
              <a:rPr lang="en-US" altLang="zh-CN" sz="2400" dirty="0"/>
              <a:t>)</a:t>
            </a:r>
            <a:r>
              <a:rPr lang="zh-CN" altLang="zh-CN" sz="2400" dirty="0"/>
              <a:t>以及它的可移植性等方面</a:t>
            </a:r>
          </a:p>
        </p:txBody>
      </p:sp>
      <p:sp>
        <p:nvSpPr>
          <p:cNvPr id="5" name="矩形 4"/>
          <p:cNvSpPr/>
          <p:nvPr/>
        </p:nvSpPr>
        <p:spPr>
          <a:xfrm>
            <a:off x="623094" y="3814173"/>
            <a:ext cx="9427276" cy="461665"/>
          </a:xfrm>
          <a:prstGeom prst="rect">
            <a:avLst/>
          </a:prstGeom>
        </p:spPr>
        <p:txBody>
          <a:bodyPr wrap="square">
            <a:spAutoFit/>
          </a:bodyPr>
          <a:lstStyle/>
          <a:p>
            <a:r>
              <a:rPr lang="en-US" altLang="zh-CN" sz="2400" dirty="0">
                <a:latin typeface="Times New Roman" panose="02020603050405020304" pitchFamily="18" charset="0"/>
              </a:rPr>
              <a:t>Apache</a:t>
            </a:r>
            <a:r>
              <a:rPr lang="zh-CN" altLang="zh-CN" sz="2400" dirty="0">
                <a:latin typeface="Times New Roman" panose="02020603050405020304" pitchFamily="18" charset="0"/>
                <a:cs typeface="Times New Roman" panose="02020603050405020304" pitchFamily="18" charset="0"/>
              </a:rPr>
              <a:t>的特点是简单、速度快、性能稳定，并可做代理服务器来使用</a:t>
            </a:r>
            <a:endParaRPr lang="zh-CN" altLang="en-US" sz="2400" dirty="0"/>
          </a:p>
        </p:txBody>
      </p:sp>
      <p:pic>
        <p:nvPicPr>
          <p:cNvPr id="6" name="图片 5"/>
          <p:cNvPicPr>
            <a:picLocks noChangeAspect="1"/>
          </p:cNvPicPr>
          <p:nvPr/>
        </p:nvPicPr>
        <p:blipFill>
          <a:blip r:embed="rId3"/>
          <a:stretch>
            <a:fillRect/>
          </a:stretch>
        </p:blipFill>
        <p:spPr>
          <a:xfrm>
            <a:off x="1748627" y="4635398"/>
            <a:ext cx="5603325" cy="1600810"/>
          </a:xfrm>
          <a:prstGeom prst="rect">
            <a:avLst/>
          </a:prstGeom>
        </p:spPr>
      </p:pic>
    </p:spTree>
    <p:extLst>
      <p:ext uri="{BB962C8B-B14F-4D97-AF65-F5344CB8AC3E}">
        <p14:creationId xmlns:p14="http://schemas.microsoft.com/office/powerpoint/2010/main" val="338828458"/>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784382" y="339417"/>
            <a:ext cx="4157317"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x-none" altLang="zh-CN" b="1" dirty="0"/>
              <a:t>1.3.</a:t>
            </a:r>
            <a:r>
              <a:rPr lang="en-US" altLang="zh-CN" b="1" dirty="0"/>
              <a:t>5</a:t>
            </a:r>
            <a:r>
              <a:rPr lang="zh-CN" altLang="en-US" b="1" dirty="0"/>
              <a:t> </a:t>
            </a:r>
            <a:r>
              <a:rPr lang="x-none" altLang="zh-CN" b="1" dirty="0"/>
              <a:t> </a:t>
            </a:r>
            <a:r>
              <a:rPr lang="en-US" altLang="zh-CN" b="1" dirty="0"/>
              <a:t>Tomcat</a:t>
            </a:r>
            <a:r>
              <a:rPr lang="zh-CN" altLang="zh-CN" b="1" dirty="0"/>
              <a:t>应用服务器</a:t>
            </a:r>
            <a:endParaRPr lang="zh-CN" altLang="zh-CN"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8" name="矩形 7"/>
          <p:cNvSpPr/>
          <p:nvPr/>
        </p:nvSpPr>
        <p:spPr>
          <a:xfrm>
            <a:off x="434759" y="1040542"/>
            <a:ext cx="9615611" cy="3046988"/>
          </a:xfrm>
          <a:prstGeom prst="rect">
            <a:avLst/>
          </a:prstGeom>
        </p:spPr>
        <p:txBody>
          <a:bodyPr wrap="square">
            <a:spAutoFit/>
          </a:bodyPr>
          <a:lstStyle/>
          <a:p>
            <a:r>
              <a:rPr lang="zh-CN" altLang="en-US" sz="2400" dirty="0"/>
              <a:t>        </a:t>
            </a:r>
            <a:r>
              <a:rPr lang="en-US" altLang="zh-CN" sz="2400" dirty="0"/>
              <a:t>Tomcat</a:t>
            </a:r>
            <a:r>
              <a:rPr lang="zh-CN" altLang="zh-CN" sz="2400" dirty="0"/>
              <a:t>最初是由</a:t>
            </a:r>
            <a:r>
              <a:rPr lang="en-US" altLang="zh-CN" sz="2400" dirty="0"/>
              <a:t>Sun</a:t>
            </a:r>
            <a:r>
              <a:rPr lang="zh-CN" altLang="zh-CN" sz="2400" dirty="0"/>
              <a:t>的软件架构师詹姆斯</a:t>
            </a:r>
            <a:r>
              <a:rPr lang="en-US" altLang="zh-CN" sz="2400" dirty="0"/>
              <a:t>·</a:t>
            </a:r>
            <a:r>
              <a:rPr lang="zh-CN" altLang="zh-CN" sz="2400" dirty="0"/>
              <a:t>邓肯</a:t>
            </a:r>
            <a:r>
              <a:rPr lang="en-US" altLang="zh-CN" sz="2400" dirty="0"/>
              <a:t>·</a:t>
            </a:r>
            <a:r>
              <a:rPr lang="zh-CN" altLang="zh-CN" sz="2400" dirty="0"/>
              <a:t>戴维森开发的。</a:t>
            </a:r>
            <a:r>
              <a:rPr lang="zh-CN" altLang="en-US" sz="2400" dirty="0"/>
              <a:t> </a:t>
            </a:r>
            <a:r>
              <a:rPr lang="zh-CN" altLang="zh-CN" sz="2400" dirty="0"/>
              <a:t>现在</a:t>
            </a:r>
            <a:r>
              <a:rPr lang="en-US" altLang="zh-CN" sz="2400" dirty="0"/>
              <a:t>Tomcat </a:t>
            </a:r>
            <a:r>
              <a:rPr lang="zh-CN" altLang="zh-CN" sz="2400" dirty="0"/>
              <a:t>是</a:t>
            </a:r>
            <a:r>
              <a:rPr lang="en-US" altLang="zh-CN" sz="2400" dirty="0"/>
              <a:t>Apache </a:t>
            </a:r>
            <a:r>
              <a:rPr lang="zh-CN" altLang="zh-CN" sz="2400" dirty="0"/>
              <a:t>软件基金会（</a:t>
            </a:r>
            <a:r>
              <a:rPr lang="en-US" altLang="zh-CN" sz="2400" dirty="0"/>
              <a:t>Apache Software Foundation</a:t>
            </a:r>
            <a:r>
              <a:rPr lang="zh-CN" altLang="zh-CN" sz="2400" dirty="0"/>
              <a:t>）的</a:t>
            </a:r>
            <a:r>
              <a:rPr lang="en-US" altLang="zh-CN" sz="2400" dirty="0"/>
              <a:t>Jakarta </a:t>
            </a:r>
            <a:r>
              <a:rPr lang="zh-CN" altLang="zh-CN" sz="2400" dirty="0"/>
              <a:t>项目中的一个核心项目。</a:t>
            </a:r>
            <a:endParaRPr lang="en-US" altLang="zh-CN" sz="2400" dirty="0"/>
          </a:p>
          <a:p>
            <a:r>
              <a:rPr lang="zh-CN" altLang="en-US" sz="2400" dirty="0"/>
              <a:t>       </a:t>
            </a:r>
            <a:r>
              <a:rPr lang="en-US" altLang="zh-CN" sz="2400" dirty="0"/>
              <a:t>Tomcat </a:t>
            </a:r>
            <a:r>
              <a:rPr lang="zh-CN" altLang="zh-CN" sz="2400" dirty="0"/>
              <a:t>服务器是一个免费的开放源代码的</a:t>
            </a:r>
            <a:r>
              <a:rPr lang="en-US" altLang="zh-CN" sz="2400" dirty="0"/>
              <a:t>Web </a:t>
            </a:r>
            <a:r>
              <a:rPr lang="zh-CN" altLang="zh-CN" sz="2400" dirty="0"/>
              <a:t>应用服务器，属于轻量级应用服务器。</a:t>
            </a:r>
            <a:r>
              <a:rPr lang="en-US" altLang="zh-CN" sz="2400" dirty="0"/>
              <a:t>Tomcat</a:t>
            </a:r>
            <a:r>
              <a:rPr lang="zh-CN" altLang="zh-CN" sz="2400" dirty="0"/>
              <a:t>是应用</a:t>
            </a:r>
            <a:r>
              <a:rPr lang="en-US" altLang="zh-CN" sz="2400" dirty="0"/>
              <a:t>(Java)</a:t>
            </a:r>
            <a:r>
              <a:rPr lang="zh-CN" altLang="zh-CN" sz="2400" dirty="0"/>
              <a:t>服务器，它只是一个</a:t>
            </a:r>
            <a:r>
              <a:rPr lang="en-US" altLang="zh-CN" sz="2400" dirty="0"/>
              <a:t>Servlet(JSP</a:t>
            </a:r>
            <a:r>
              <a:rPr lang="zh-CN" altLang="zh-CN" sz="2400" dirty="0"/>
              <a:t>也翻译成</a:t>
            </a:r>
            <a:r>
              <a:rPr lang="en-US" altLang="zh-CN" sz="2400" dirty="0"/>
              <a:t>Servlet)</a:t>
            </a:r>
            <a:r>
              <a:rPr lang="zh-CN" altLang="zh-CN" sz="2400" dirty="0"/>
              <a:t>容器，可以认为是</a:t>
            </a:r>
            <a:r>
              <a:rPr lang="en-US" altLang="zh-CN" sz="2400" dirty="0"/>
              <a:t>Apache</a:t>
            </a:r>
            <a:r>
              <a:rPr lang="zh-CN" altLang="zh-CN" sz="2400" dirty="0"/>
              <a:t>的扩展，但是可以独立于</a:t>
            </a:r>
            <a:r>
              <a:rPr lang="en-US" altLang="zh-CN" sz="2400" dirty="0"/>
              <a:t>Apache</a:t>
            </a:r>
            <a:r>
              <a:rPr lang="zh-CN" altLang="zh-CN" sz="2400" dirty="0"/>
              <a:t>运行。</a:t>
            </a:r>
            <a:endParaRPr lang="en-US" altLang="zh-CN" sz="2400" dirty="0"/>
          </a:p>
          <a:p>
            <a:endParaRPr lang="zh-CN" altLang="zh-CN" sz="2400" dirty="0"/>
          </a:p>
        </p:txBody>
      </p:sp>
      <p:sp>
        <p:nvSpPr>
          <p:cNvPr id="5" name="矩形 4"/>
          <p:cNvSpPr/>
          <p:nvPr/>
        </p:nvSpPr>
        <p:spPr>
          <a:xfrm>
            <a:off x="623094" y="3968658"/>
            <a:ext cx="9427276" cy="1384995"/>
          </a:xfrm>
          <a:prstGeom prst="rect">
            <a:avLst/>
          </a:prstGeom>
        </p:spPr>
        <p:txBody>
          <a:bodyPr wrap="square">
            <a:spAutoFit/>
          </a:bodyPr>
          <a:lstStyle/>
          <a:p>
            <a:r>
              <a:rPr lang="zh-CN" altLang="zh-CN" sz="2800" dirty="0"/>
              <a:t>缺点：可以说</a:t>
            </a:r>
            <a:r>
              <a:rPr lang="en-US" altLang="zh-CN" sz="2800" dirty="0"/>
              <a:t>Tomcat </a:t>
            </a:r>
            <a:r>
              <a:rPr lang="zh-CN" altLang="zh-CN" sz="2800" dirty="0"/>
              <a:t>只能用做</a:t>
            </a:r>
            <a:r>
              <a:rPr lang="en-US" altLang="zh-CN" sz="2800" dirty="0"/>
              <a:t>Java</a:t>
            </a:r>
            <a:r>
              <a:rPr lang="zh-CN" altLang="zh-CN" sz="2800" dirty="0"/>
              <a:t>服务器。</a:t>
            </a:r>
          </a:p>
          <a:p>
            <a:r>
              <a:rPr lang="zh-CN" altLang="zh-CN" sz="2800" dirty="0"/>
              <a:t>优点：动态解析容器，处理动态请求，是编译</a:t>
            </a:r>
            <a:r>
              <a:rPr lang="en-US" altLang="zh-CN" sz="2800" dirty="0"/>
              <a:t>JSP/Servlet</a:t>
            </a:r>
            <a:r>
              <a:rPr lang="zh-CN" altLang="zh-CN" sz="2800" dirty="0"/>
              <a:t>的容器。</a:t>
            </a:r>
          </a:p>
        </p:txBody>
      </p:sp>
      <p:pic>
        <p:nvPicPr>
          <p:cNvPr id="6" name="图片 5"/>
          <p:cNvPicPr>
            <a:picLocks noChangeAspect="1"/>
          </p:cNvPicPr>
          <p:nvPr/>
        </p:nvPicPr>
        <p:blipFill>
          <a:blip r:embed="rId3"/>
          <a:stretch>
            <a:fillRect/>
          </a:stretch>
        </p:blipFill>
        <p:spPr>
          <a:xfrm>
            <a:off x="2622869" y="4961275"/>
            <a:ext cx="3275011" cy="1896725"/>
          </a:xfrm>
          <a:prstGeom prst="rect">
            <a:avLst/>
          </a:prstGeom>
        </p:spPr>
      </p:pic>
    </p:spTree>
    <p:extLst>
      <p:ext uri="{BB962C8B-B14F-4D97-AF65-F5344CB8AC3E}">
        <p14:creationId xmlns:p14="http://schemas.microsoft.com/office/powerpoint/2010/main" val="433052658"/>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784382" y="339417"/>
            <a:ext cx="5526666"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x-none" altLang="zh-CN" b="1" dirty="0"/>
              <a:t>1.3.</a:t>
            </a:r>
            <a:r>
              <a:rPr lang="en-US" altLang="zh-CN" b="1" dirty="0"/>
              <a:t>6</a:t>
            </a:r>
            <a:r>
              <a:rPr lang="zh-CN" altLang="en-US" b="1" dirty="0"/>
              <a:t> </a:t>
            </a:r>
            <a:r>
              <a:rPr lang="x-none" altLang="zh-CN" b="1" dirty="0"/>
              <a:t> </a:t>
            </a:r>
            <a:r>
              <a:rPr lang="en-US" altLang="zh-CN" b="1" dirty="0"/>
              <a:t>WebSphere</a:t>
            </a:r>
            <a:r>
              <a:rPr lang="zh-CN" altLang="en-US" b="1" dirty="0"/>
              <a:t>应用程序服务器</a:t>
            </a:r>
            <a:endParaRPr lang="zh-CN" altLang="zh-CN"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8" name="矩形 7"/>
          <p:cNvSpPr/>
          <p:nvPr/>
        </p:nvSpPr>
        <p:spPr>
          <a:xfrm>
            <a:off x="434759" y="1040542"/>
            <a:ext cx="9615611" cy="2308324"/>
          </a:xfrm>
          <a:prstGeom prst="rect">
            <a:avLst/>
          </a:prstGeom>
        </p:spPr>
        <p:txBody>
          <a:bodyPr wrap="square">
            <a:spAutoFit/>
          </a:bodyPr>
          <a:lstStyle/>
          <a:p>
            <a:r>
              <a:rPr lang="zh-CN" altLang="en-US" sz="2400" dirty="0"/>
              <a:t>     </a:t>
            </a:r>
            <a:r>
              <a:rPr lang="en-US" altLang="zh-CN" sz="2400" dirty="0"/>
              <a:t>WebSphere Application Server </a:t>
            </a:r>
            <a:r>
              <a:rPr lang="zh-CN" altLang="zh-CN" sz="2400" dirty="0"/>
              <a:t>是一种功能完善、开放的</a:t>
            </a:r>
            <a:r>
              <a:rPr lang="en-US" altLang="zh-CN" sz="2400" dirty="0"/>
              <a:t>Web</a:t>
            </a:r>
            <a:r>
              <a:rPr lang="zh-CN" altLang="zh-CN" sz="2400" dirty="0"/>
              <a:t>应用程序服务器，是</a:t>
            </a:r>
            <a:r>
              <a:rPr lang="en-US" altLang="zh-CN" sz="2400" dirty="0"/>
              <a:t>IBM</a:t>
            </a:r>
            <a:r>
              <a:rPr lang="zh-CN" altLang="zh-CN" sz="2400" dirty="0"/>
              <a:t>电子商务计划的核心部分，它是基于</a:t>
            </a:r>
            <a:r>
              <a:rPr lang="en-US" altLang="zh-CN" sz="2400" dirty="0"/>
              <a:t> Java </a:t>
            </a:r>
            <a:r>
              <a:rPr lang="zh-CN" altLang="zh-CN" sz="2400" dirty="0"/>
              <a:t>的应用环境，用于建立、部署和管理</a:t>
            </a:r>
            <a:r>
              <a:rPr lang="en-US" altLang="zh-CN" sz="2400" dirty="0"/>
              <a:t> Internet </a:t>
            </a:r>
            <a:r>
              <a:rPr lang="zh-CN" altLang="zh-CN" sz="2400" dirty="0"/>
              <a:t>和</a:t>
            </a:r>
            <a:r>
              <a:rPr lang="en-US" altLang="zh-CN" sz="2400" dirty="0"/>
              <a:t> Intranet Web </a:t>
            </a:r>
            <a:r>
              <a:rPr lang="zh-CN" altLang="zh-CN" sz="2400" dirty="0"/>
              <a:t>应用程序。这一整套产品进行了扩展，以适应</a:t>
            </a:r>
            <a:r>
              <a:rPr lang="en-US" altLang="zh-CN" sz="2400" dirty="0"/>
              <a:t> Web</a:t>
            </a:r>
            <a:r>
              <a:rPr lang="zh-CN" altLang="zh-CN" sz="2400" dirty="0"/>
              <a:t>应用程序服务器的需要，范围从简单到高级直到企业级。</a:t>
            </a:r>
          </a:p>
          <a:p>
            <a:endParaRPr lang="zh-CN" altLang="zh-CN" sz="2400" dirty="0"/>
          </a:p>
        </p:txBody>
      </p:sp>
      <p:pic>
        <p:nvPicPr>
          <p:cNvPr id="4" name="图片 3"/>
          <p:cNvPicPr>
            <a:picLocks noChangeAspect="1"/>
          </p:cNvPicPr>
          <p:nvPr/>
        </p:nvPicPr>
        <p:blipFill>
          <a:blip r:embed="rId3"/>
          <a:stretch>
            <a:fillRect/>
          </a:stretch>
        </p:blipFill>
        <p:spPr>
          <a:xfrm>
            <a:off x="6748272" y="3097233"/>
            <a:ext cx="2404872" cy="3760768"/>
          </a:xfrm>
          <a:prstGeom prst="rect">
            <a:avLst/>
          </a:prstGeom>
        </p:spPr>
      </p:pic>
      <p:pic>
        <p:nvPicPr>
          <p:cNvPr id="7" name="图片 6"/>
          <p:cNvPicPr>
            <a:picLocks noChangeAspect="1"/>
          </p:cNvPicPr>
          <p:nvPr/>
        </p:nvPicPr>
        <p:blipFill>
          <a:blip r:embed="rId4"/>
          <a:stretch>
            <a:fillRect/>
          </a:stretch>
        </p:blipFill>
        <p:spPr>
          <a:xfrm>
            <a:off x="909638" y="3097232"/>
            <a:ext cx="5838634" cy="3760768"/>
          </a:xfrm>
          <a:prstGeom prst="rect">
            <a:avLst/>
          </a:prstGeom>
        </p:spPr>
      </p:pic>
    </p:spTree>
    <p:extLst>
      <p:ext uri="{BB962C8B-B14F-4D97-AF65-F5344CB8AC3E}">
        <p14:creationId xmlns:p14="http://schemas.microsoft.com/office/powerpoint/2010/main" val="863025982"/>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784382" y="339417"/>
            <a:ext cx="6279116"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x-none" altLang="zh-CN" b="1" dirty="0"/>
              <a:t>1.3.</a:t>
            </a:r>
            <a:r>
              <a:rPr lang="en-US" altLang="zh-CN" b="1" dirty="0"/>
              <a:t>7</a:t>
            </a:r>
            <a:r>
              <a:rPr lang="zh-CN" altLang="en-US" b="1" dirty="0"/>
              <a:t> </a:t>
            </a:r>
            <a:r>
              <a:rPr lang="x-none" altLang="zh-CN" b="1" dirty="0"/>
              <a:t> </a:t>
            </a:r>
            <a:r>
              <a:rPr lang="en-US" altLang="zh-CN" b="1" dirty="0"/>
              <a:t>WebLogic Server</a:t>
            </a:r>
            <a:r>
              <a:rPr lang="zh-CN" altLang="en-US" b="1" dirty="0"/>
              <a:t>应用程序服务器</a:t>
            </a:r>
            <a:endParaRPr lang="zh-CN" altLang="zh-CN"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8" name="矩形 7"/>
          <p:cNvSpPr/>
          <p:nvPr/>
        </p:nvSpPr>
        <p:spPr>
          <a:xfrm>
            <a:off x="434759" y="1040542"/>
            <a:ext cx="9615611" cy="1661993"/>
          </a:xfrm>
          <a:prstGeom prst="rect">
            <a:avLst/>
          </a:prstGeom>
        </p:spPr>
        <p:txBody>
          <a:bodyPr wrap="square">
            <a:spAutoFit/>
          </a:bodyPr>
          <a:lstStyle/>
          <a:p>
            <a:r>
              <a:rPr lang="zh-CN" altLang="en-US" sz="2400" dirty="0"/>
              <a:t>     </a:t>
            </a:r>
            <a:r>
              <a:rPr lang="en-US" altLang="zh-CN" dirty="0"/>
              <a:t>BEA WebLogic Server</a:t>
            </a:r>
            <a:r>
              <a:rPr lang="zh-CN" altLang="zh-CN" dirty="0"/>
              <a:t>是一种多功能、基于标准的</a:t>
            </a:r>
            <a:r>
              <a:rPr lang="en-US" altLang="zh-CN" dirty="0"/>
              <a:t>Web</a:t>
            </a:r>
            <a:r>
              <a:rPr lang="zh-CN" altLang="zh-CN" dirty="0"/>
              <a:t>应用服务器，为企业构建自己的应用提供了坚实的基础。各种应用开发、部署所有关键性的任务，无论是集成各种系统和数据库，还是提交服务、跨</a:t>
            </a:r>
            <a:r>
              <a:rPr lang="en-US" altLang="zh-CN" dirty="0"/>
              <a:t> Internet </a:t>
            </a:r>
            <a:r>
              <a:rPr lang="zh-CN" altLang="zh-CN" dirty="0"/>
              <a:t>协作，起始点都是</a:t>
            </a:r>
            <a:r>
              <a:rPr lang="en-US" altLang="zh-CN" dirty="0"/>
              <a:t> BEA WebLogic Server</a:t>
            </a:r>
            <a:r>
              <a:rPr lang="zh-CN" altLang="zh-CN" dirty="0"/>
              <a:t>。</a:t>
            </a:r>
            <a:endParaRPr lang="en-US" altLang="zh-CN" dirty="0"/>
          </a:p>
          <a:p>
            <a:r>
              <a:rPr lang="zh-CN" altLang="en-US" dirty="0"/>
              <a:t>       </a:t>
            </a:r>
            <a:r>
              <a:rPr lang="zh-CN" altLang="zh-CN" dirty="0"/>
              <a:t>由于 它具有全面的功能、对开放标准的遵从性、多层架构、支持基于组件的开发，基于</a:t>
            </a:r>
            <a:r>
              <a:rPr lang="en-US" altLang="zh-CN" dirty="0"/>
              <a:t> Internet </a:t>
            </a:r>
            <a:r>
              <a:rPr lang="zh-CN" altLang="zh-CN" dirty="0"/>
              <a:t>的企业都选择它来开发、部署最佳的应用。</a:t>
            </a:r>
            <a:endParaRPr lang="zh-CN" altLang="zh-CN" sz="2400" dirty="0"/>
          </a:p>
        </p:txBody>
      </p:sp>
      <p:pic>
        <p:nvPicPr>
          <p:cNvPr id="5" name="图片 4"/>
          <p:cNvPicPr>
            <a:picLocks noChangeAspect="1"/>
          </p:cNvPicPr>
          <p:nvPr/>
        </p:nvPicPr>
        <p:blipFill>
          <a:blip r:embed="rId3"/>
          <a:stretch>
            <a:fillRect/>
          </a:stretch>
        </p:blipFill>
        <p:spPr>
          <a:xfrm>
            <a:off x="2828946" y="2702535"/>
            <a:ext cx="3518154" cy="3518154"/>
          </a:xfrm>
          <a:prstGeom prst="rect">
            <a:avLst/>
          </a:prstGeom>
        </p:spPr>
      </p:pic>
    </p:spTree>
    <p:extLst>
      <p:ext uri="{BB962C8B-B14F-4D97-AF65-F5344CB8AC3E}">
        <p14:creationId xmlns:p14="http://schemas.microsoft.com/office/powerpoint/2010/main" val="2751637225"/>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784382" y="339417"/>
            <a:ext cx="4322042"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1.3.8</a:t>
            </a:r>
            <a:r>
              <a:rPr lang="zh-CN" altLang="zh-CN" b="1" dirty="0"/>
              <a:t>国产</a:t>
            </a:r>
            <a:r>
              <a:rPr lang="en-US" altLang="zh-CN" b="1" dirty="0"/>
              <a:t>Web</a:t>
            </a:r>
            <a:r>
              <a:rPr lang="zh-CN" altLang="zh-CN" b="1" dirty="0"/>
              <a:t>应用服务器</a:t>
            </a:r>
            <a:endParaRPr lang="zh-CN" altLang="zh-CN"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8" name="矩形 7"/>
          <p:cNvSpPr/>
          <p:nvPr/>
        </p:nvSpPr>
        <p:spPr>
          <a:xfrm>
            <a:off x="434759" y="1040542"/>
            <a:ext cx="9615611" cy="1015663"/>
          </a:xfrm>
          <a:prstGeom prst="rect">
            <a:avLst/>
          </a:prstGeom>
        </p:spPr>
        <p:txBody>
          <a:bodyPr wrap="square">
            <a:spAutoFit/>
          </a:bodyPr>
          <a:lstStyle/>
          <a:p>
            <a:r>
              <a:rPr lang="zh-CN" altLang="en-US" dirty="0"/>
              <a:t>     </a:t>
            </a:r>
            <a:r>
              <a:rPr lang="zh-CN" altLang="zh-CN" dirty="0"/>
              <a:t>东方通的应用服务器产品为</a:t>
            </a:r>
            <a:r>
              <a:rPr lang="en-US" altLang="zh-CN" dirty="0" err="1"/>
              <a:t>TongWeb</a:t>
            </a:r>
            <a:r>
              <a:rPr lang="en-US" altLang="zh-CN" dirty="0"/>
              <a:t> Application Server(</a:t>
            </a:r>
            <a:r>
              <a:rPr lang="zh-CN" altLang="zh-CN" dirty="0"/>
              <a:t>以下称之为</a:t>
            </a:r>
            <a:r>
              <a:rPr lang="en-US" altLang="zh-CN" dirty="0" err="1"/>
              <a:t>TongWeb</a:t>
            </a:r>
            <a:r>
              <a:rPr lang="en-US" altLang="zh-CN" dirty="0"/>
              <a:t>)</a:t>
            </a:r>
            <a:r>
              <a:rPr lang="zh-CN" altLang="zh-CN" dirty="0"/>
              <a:t>。国内最早研究</a:t>
            </a:r>
            <a:r>
              <a:rPr lang="en-US" altLang="zh-CN" dirty="0"/>
              <a:t>J2EE</a:t>
            </a:r>
            <a:r>
              <a:rPr lang="zh-CN" altLang="zh-CN" dirty="0"/>
              <a:t>技术和开发应用服务器产品的厂商。应用服务器</a:t>
            </a:r>
            <a:r>
              <a:rPr lang="en-US" altLang="zh-CN" dirty="0" err="1"/>
              <a:t>TongWeb</a:t>
            </a:r>
            <a:r>
              <a:rPr lang="zh-CN" altLang="zh-CN" dirty="0"/>
              <a:t>的开发目标，是利用东方通用公司在中间件领域的技术优势，实现符合</a:t>
            </a:r>
            <a:r>
              <a:rPr lang="en-US" altLang="zh-CN" dirty="0"/>
              <a:t>J2EE</a:t>
            </a:r>
            <a:r>
              <a:rPr lang="zh-CN" altLang="zh-CN" dirty="0"/>
              <a:t>规范的企业应用支撑平台。</a:t>
            </a:r>
            <a:endParaRPr lang="zh-CN" altLang="zh-CN" sz="2400" dirty="0"/>
          </a:p>
        </p:txBody>
      </p:sp>
      <p:pic>
        <p:nvPicPr>
          <p:cNvPr id="4" name="图片 3"/>
          <p:cNvPicPr>
            <a:picLocks noChangeAspect="1"/>
          </p:cNvPicPr>
          <p:nvPr/>
        </p:nvPicPr>
        <p:blipFill>
          <a:blip r:embed="rId3"/>
          <a:stretch>
            <a:fillRect/>
          </a:stretch>
        </p:blipFill>
        <p:spPr>
          <a:xfrm>
            <a:off x="104656" y="5369693"/>
            <a:ext cx="4257032" cy="1411916"/>
          </a:xfrm>
          <a:prstGeom prst="rect">
            <a:avLst/>
          </a:prstGeom>
        </p:spPr>
      </p:pic>
      <p:pic>
        <p:nvPicPr>
          <p:cNvPr id="6" name="图片 5"/>
          <p:cNvPicPr>
            <a:picLocks noChangeAspect="1"/>
          </p:cNvPicPr>
          <p:nvPr/>
        </p:nvPicPr>
        <p:blipFill>
          <a:blip r:embed="rId4"/>
          <a:stretch>
            <a:fillRect/>
          </a:stretch>
        </p:blipFill>
        <p:spPr>
          <a:xfrm>
            <a:off x="3849624" y="2110712"/>
            <a:ext cx="6547104" cy="4910328"/>
          </a:xfrm>
          <a:prstGeom prst="rect">
            <a:avLst/>
          </a:prstGeom>
        </p:spPr>
      </p:pic>
    </p:spTree>
    <p:extLst>
      <p:ext uri="{BB962C8B-B14F-4D97-AF65-F5344CB8AC3E}">
        <p14:creationId xmlns:p14="http://schemas.microsoft.com/office/powerpoint/2010/main" val="860972017"/>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784382" y="339417"/>
            <a:ext cx="4322042"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1.3.8</a:t>
            </a:r>
            <a:r>
              <a:rPr lang="zh-CN" altLang="zh-CN" b="1" dirty="0"/>
              <a:t>国产</a:t>
            </a:r>
            <a:r>
              <a:rPr lang="en-US" altLang="zh-CN" b="1" dirty="0"/>
              <a:t>Web</a:t>
            </a:r>
            <a:r>
              <a:rPr lang="zh-CN" altLang="zh-CN" b="1" dirty="0"/>
              <a:t>应用服务器</a:t>
            </a:r>
            <a:endParaRPr lang="zh-CN" altLang="zh-CN"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8" name="矩形 7"/>
          <p:cNvSpPr/>
          <p:nvPr/>
        </p:nvSpPr>
        <p:spPr>
          <a:xfrm>
            <a:off x="434759" y="1040542"/>
            <a:ext cx="9615611" cy="738664"/>
          </a:xfrm>
          <a:prstGeom prst="rect">
            <a:avLst/>
          </a:prstGeom>
        </p:spPr>
        <p:txBody>
          <a:bodyPr wrap="square">
            <a:spAutoFit/>
          </a:bodyPr>
          <a:lstStyle/>
          <a:p>
            <a:r>
              <a:rPr lang="zh-CN" altLang="en-US" dirty="0"/>
              <a:t>     </a:t>
            </a:r>
            <a:r>
              <a:rPr lang="zh-CN" altLang="zh-CN" dirty="0"/>
              <a:t>金蝶的应用服务器产品为</a:t>
            </a:r>
            <a:r>
              <a:rPr lang="en-US" altLang="zh-CN" dirty="0" err="1"/>
              <a:t>Apusic</a:t>
            </a:r>
            <a:r>
              <a:rPr lang="en-US" altLang="zh-CN" dirty="0"/>
              <a:t> Application Server(</a:t>
            </a:r>
            <a:r>
              <a:rPr lang="zh-CN" altLang="zh-CN" dirty="0"/>
              <a:t>以下称之为</a:t>
            </a:r>
            <a:r>
              <a:rPr lang="en-US" altLang="zh-CN" dirty="0" err="1"/>
              <a:t>Apusic</a:t>
            </a:r>
            <a:r>
              <a:rPr lang="en-US" altLang="zh-CN" dirty="0"/>
              <a:t>)</a:t>
            </a:r>
            <a:r>
              <a:rPr lang="zh-CN" altLang="zh-CN" dirty="0"/>
              <a:t>，是国内第一个通过</a:t>
            </a:r>
            <a:r>
              <a:rPr lang="en-US" altLang="zh-CN" dirty="0"/>
              <a:t>J2EE</a:t>
            </a:r>
            <a:r>
              <a:rPr lang="zh-CN" altLang="zh-CN" dirty="0"/>
              <a:t>测试认证的应用服务器 全球第四家获得</a:t>
            </a:r>
            <a:r>
              <a:rPr lang="en-US" altLang="zh-CN" dirty="0" err="1"/>
              <a:t>JavaEE</a:t>
            </a:r>
            <a:r>
              <a:rPr lang="en-US" altLang="zh-CN" dirty="0"/>
              <a:t> 5.0</a:t>
            </a:r>
            <a:r>
              <a:rPr lang="zh-CN" altLang="zh-CN" dirty="0"/>
              <a:t>认证授权的产品。</a:t>
            </a:r>
            <a:endParaRPr lang="zh-CN" altLang="zh-CN" sz="2400" dirty="0"/>
          </a:p>
        </p:txBody>
      </p:sp>
      <p:pic>
        <p:nvPicPr>
          <p:cNvPr id="2050" name="Picture 2" descr="https://img2.baidu.com/it/u=3895255859,565465412&amp;fm=26&amp;fmt=au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4" y="1979960"/>
            <a:ext cx="4762500" cy="357187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4"/>
          <a:stretch>
            <a:fillRect/>
          </a:stretch>
        </p:blipFill>
        <p:spPr>
          <a:xfrm>
            <a:off x="5321807" y="1888674"/>
            <a:ext cx="5360971" cy="3754445"/>
          </a:xfrm>
          <a:prstGeom prst="rect">
            <a:avLst/>
          </a:prstGeom>
        </p:spPr>
      </p:pic>
    </p:spTree>
    <p:extLst>
      <p:ext uri="{BB962C8B-B14F-4D97-AF65-F5344CB8AC3E}">
        <p14:creationId xmlns:p14="http://schemas.microsoft.com/office/powerpoint/2010/main" val="1298173738"/>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784382" y="339417"/>
            <a:ext cx="4322042"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1.3.8</a:t>
            </a:r>
            <a:r>
              <a:rPr lang="zh-CN" altLang="zh-CN" b="1" dirty="0"/>
              <a:t>国产</a:t>
            </a:r>
            <a:r>
              <a:rPr lang="en-US" altLang="zh-CN" b="1" dirty="0"/>
              <a:t>Web</a:t>
            </a:r>
            <a:r>
              <a:rPr lang="zh-CN" altLang="zh-CN" b="1" dirty="0"/>
              <a:t>应用服务器</a:t>
            </a:r>
            <a:endParaRPr lang="zh-CN" altLang="zh-CN"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4" name="矩形 3"/>
          <p:cNvSpPr/>
          <p:nvPr/>
        </p:nvSpPr>
        <p:spPr>
          <a:xfrm>
            <a:off x="909638" y="1090136"/>
            <a:ext cx="9093898" cy="3785652"/>
          </a:xfrm>
          <a:prstGeom prst="rect">
            <a:avLst/>
          </a:prstGeom>
        </p:spPr>
        <p:txBody>
          <a:bodyPr wrap="square">
            <a:spAutoFit/>
          </a:bodyPr>
          <a:lstStyle/>
          <a:p>
            <a:pPr indent="266700" algn="just">
              <a:lnSpc>
                <a:spcPct val="200000"/>
              </a:lnSpc>
              <a:spcAft>
                <a:spcPts val="0"/>
              </a:spcAft>
            </a:pPr>
            <a:r>
              <a:rPr lang="zh-CN" altLang="en-US" sz="2400" kern="100" dirty="0">
                <a:latin typeface="等线" panose="02010600030101010101" pitchFamily="2" charset="-122"/>
                <a:cs typeface="Times New Roman" panose="02020603050405020304" pitchFamily="18" charset="0"/>
              </a:rPr>
              <a:t>    </a:t>
            </a:r>
            <a:r>
              <a:rPr lang="zh-CN" altLang="zh-CN" sz="2400" kern="100" dirty="0">
                <a:latin typeface="等线" panose="02010600030101010101" pitchFamily="2" charset="-122"/>
                <a:cs typeface="Times New Roman" panose="02020603050405020304" pitchFamily="18" charset="0"/>
              </a:rPr>
              <a:t>对比国外的经典</a:t>
            </a:r>
            <a:r>
              <a:rPr lang="en-US" altLang="zh-CN" sz="2400" kern="100" dirty="0">
                <a:latin typeface="等线" panose="02010600030101010101" pitchFamily="2" charset="-122"/>
                <a:cs typeface="Times New Roman" panose="02020603050405020304" pitchFamily="18" charset="0"/>
              </a:rPr>
              <a:t>Web</a:t>
            </a:r>
            <a:r>
              <a:rPr lang="zh-CN" altLang="zh-CN" sz="2400" kern="100" dirty="0">
                <a:latin typeface="等线" panose="02010600030101010101" pitchFamily="2" charset="-122"/>
                <a:cs typeface="Times New Roman" panose="02020603050405020304" pitchFamily="18" charset="0"/>
              </a:rPr>
              <a:t>服务器和我国的</a:t>
            </a:r>
            <a:r>
              <a:rPr lang="en-US" altLang="zh-CN" sz="2400" kern="100" dirty="0">
                <a:latin typeface="等线" panose="02010600030101010101" pitchFamily="2" charset="-122"/>
                <a:cs typeface="Times New Roman" panose="02020603050405020304" pitchFamily="18" charset="0"/>
              </a:rPr>
              <a:t>Web</a:t>
            </a:r>
            <a:r>
              <a:rPr lang="zh-CN" altLang="zh-CN" sz="2400" kern="100" dirty="0">
                <a:latin typeface="等线" panose="02010600030101010101" pitchFamily="2" charset="-122"/>
                <a:cs typeface="Times New Roman" panose="02020603050405020304" pitchFamily="18" charset="0"/>
              </a:rPr>
              <a:t>应用程序服务器，我们还处于跟踪地位，距离掌握</a:t>
            </a:r>
            <a:r>
              <a:rPr lang="en-US" altLang="zh-CN" sz="2400" kern="100" dirty="0">
                <a:latin typeface="等线" panose="02010600030101010101" pitchFamily="2" charset="-122"/>
                <a:cs typeface="Times New Roman" panose="02020603050405020304" pitchFamily="18" charset="0"/>
              </a:rPr>
              <a:t>Web</a:t>
            </a:r>
            <a:r>
              <a:rPr lang="zh-CN" altLang="zh-CN" sz="2400" kern="100" dirty="0">
                <a:latin typeface="等线" panose="02010600030101010101" pitchFamily="2" charset="-122"/>
                <a:cs typeface="Times New Roman" panose="02020603050405020304" pitchFamily="18" charset="0"/>
              </a:rPr>
              <a:t>服务器的核心技术自主可控还有较长的路</a:t>
            </a:r>
            <a:r>
              <a:rPr lang="zh-CN" altLang="en-US" sz="2400" kern="100" dirty="0">
                <a:latin typeface="等线" panose="02010600030101010101" pitchFamily="2" charset="-122"/>
                <a:cs typeface="Times New Roman" panose="02020603050405020304" pitchFamily="18" charset="0"/>
              </a:rPr>
              <a:t>。</a:t>
            </a:r>
            <a:endParaRPr lang="en-US" altLang="zh-CN" sz="2400" kern="100" dirty="0">
              <a:latin typeface="等线" panose="02010600030101010101" pitchFamily="2" charset="-122"/>
              <a:cs typeface="Times New Roman" panose="02020603050405020304" pitchFamily="18" charset="0"/>
            </a:endParaRPr>
          </a:p>
          <a:p>
            <a:pPr indent="266700" algn="just">
              <a:lnSpc>
                <a:spcPct val="200000"/>
              </a:lnSpc>
              <a:spcAft>
                <a:spcPts val="0"/>
              </a:spcAft>
            </a:pPr>
            <a:r>
              <a:rPr lang="zh-CN" altLang="en-US" sz="2400" kern="100" dirty="0">
                <a:latin typeface="等线" panose="02010600030101010101" pitchFamily="2" charset="-122"/>
                <a:cs typeface="Times New Roman" panose="02020603050405020304" pitchFamily="18" charset="0"/>
              </a:rPr>
              <a:t>    </a:t>
            </a:r>
            <a:r>
              <a:rPr lang="zh-CN" altLang="zh-CN" sz="2400" kern="100" dirty="0">
                <a:latin typeface="等线" panose="02010600030101010101" pitchFamily="2" charset="-122"/>
                <a:cs typeface="Times New Roman" panose="02020603050405020304" pitchFamily="18" charset="0"/>
              </a:rPr>
              <a:t>希望我们有越来越多的企业、研究人员和工程师投入到</a:t>
            </a:r>
            <a:r>
              <a:rPr lang="en-US" altLang="zh-CN" sz="2400" kern="100" dirty="0">
                <a:latin typeface="等线" panose="02010600030101010101" pitchFamily="2" charset="-122"/>
                <a:cs typeface="Times New Roman" panose="02020603050405020304" pitchFamily="18" charset="0"/>
              </a:rPr>
              <a:t>Web</a:t>
            </a:r>
            <a:r>
              <a:rPr lang="zh-CN" altLang="zh-CN" sz="2400" kern="100" dirty="0">
                <a:latin typeface="等线" panose="02010600030101010101" pitchFamily="2" charset="-122"/>
                <a:cs typeface="Times New Roman" panose="02020603050405020304" pitchFamily="18" charset="0"/>
              </a:rPr>
              <a:t>服务器基础研究，为国家的网络空间安全奋斗。</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5228682"/>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6234" y="845885"/>
            <a:ext cx="4730496" cy="748350"/>
          </a:xfrm>
        </p:spPr>
        <p:txBody>
          <a:bodyPr/>
          <a:lstStyle/>
          <a:p>
            <a:r>
              <a:rPr lang="zh-CN" altLang="en-US" dirty="0">
                <a:solidFill>
                  <a:srgbClr val="00B0F0"/>
                </a:solidFill>
              </a:rPr>
              <a:t>为什么要学这门课</a:t>
            </a:r>
          </a:p>
        </p:txBody>
      </p:sp>
      <p:sp>
        <p:nvSpPr>
          <p:cNvPr id="3" name="内容占位符 2"/>
          <p:cNvSpPr>
            <a:spLocks noGrp="1"/>
          </p:cNvSpPr>
          <p:nvPr>
            <p:ph idx="1"/>
          </p:nvPr>
        </p:nvSpPr>
        <p:spPr>
          <a:xfrm>
            <a:off x="433209" y="2540864"/>
            <a:ext cx="10515600" cy="4351338"/>
          </a:xfrm>
        </p:spPr>
        <p:txBody>
          <a:bodyPr/>
          <a:lstStyle/>
          <a:p>
            <a:r>
              <a:rPr lang="zh-CN" altLang="en-US" sz="2400" dirty="0"/>
              <a:t>来自企业的需求</a:t>
            </a:r>
            <a:endParaRPr lang="en-US" altLang="zh-CN" sz="2400" dirty="0"/>
          </a:p>
          <a:p>
            <a:pPr marL="0" indent="0">
              <a:buNone/>
            </a:pPr>
            <a:r>
              <a:rPr lang="zh-CN" altLang="en-US" sz="2400" dirty="0"/>
              <a:t>   </a:t>
            </a:r>
            <a:r>
              <a:rPr lang="en-US" altLang="zh-CN" sz="2400" dirty="0"/>
              <a:t>Web</a:t>
            </a:r>
            <a:r>
              <a:rPr lang="zh-CN" altLang="en-US" sz="2400" dirty="0"/>
              <a:t>软件工程师</a:t>
            </a:r>
            <a:endParaRPr lang="en-US" altLang="zh-CN" sz="2400" dirty="0"/>
          </a:p>
          <a:p>
            <a:r>
              <a:rPr lang="zh-CN" altLang="en-US" sz="2400" dirty="0"/>
              <a:t>来自学业需求</a:t>
            </a:r>
            <a:endParaRPr lang="en-US" altLang="zh-CN" sz="2400" dirty="0"/>
          </a:p>
          <a:p>
            <a:pPr marL="0" indent="0">
              <a:buNone/>
            </a:pPr>
            <a:r>
              <a:rPr lang="en-US" altLang="zh-CN" sz="2400" dirty="0"/>
              <a:t>    </a:t>
            </a:r>
            <a:r>
              <a:rPr lang="zh-CN" altLang="en-US" sz="2400" dirty="0"/>
              <a:t>毕业设计</a:t>
            </a:r>
            <a:endParaRPr lang="en-US" altLang="zh-CN" sz="2400" dirty="0"/>
          </a:p>
          <a:p>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56142" y="1489871"/>
            <a:ext cx="3990667" cy="513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12729" y="1489871"/>
            <a:ext cx="4479271" cy="5169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11215" y="783718"/>
            <a:ext cx="1104900"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6520" y="783718"/>
            <a:ext cx="1095375"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Freeform 5"/>
          <p:cNvSpPr>
            <a:spLocks noEditPoints="1"/>
          </p:cNvSpPr>
          <p:nvPr/>
        </p:nvSpPr>
        <p:spPr bwMode="auto">
          <a:xfrm>
            <a:off x="838200" y="277432"/>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10" name="TextBox 1"/>
          <p:cNvSpPr txBox="1">
            <a:spLocks noChangeArrowheads="1"/>
          </p:cNvSpPr>
          <p:nvPr/>
        </p:nvSpPr>
        <p:spPr bwMode="auto">
          <a:xfrm>
            <a:off x="1582357" y="277432"/>
            <a:ext cx="1813342"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b="1" dirty="0"/>
              <a:t>课程导学</a:t>
            </a:r>
            <a:endParaRPr lang="zh-CN" altLang="zh-CN" b="1" dirty="0"/>
          </a:p>
        </p:txBody>
      </p:sp>
    </p:spTree>
    <p:extLst>
      <p:ext uri="{BB962C8B-B14F-4D97-AF65-F5344CB8AC3E}">
        <p14:creationId xmlns:p14="http://schemas.microsoft.com/office/powerpoint/2010/main" val="1293339769"/>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300" fill="hold"/>
                                        <p:tgtEl>
                                          <p:spTgt spid="9"/>
                                        </p:tgtEl>
                                        <p:attrNameLst>
                                          <p:attrName>ppt_w</p:attrName>
                                        </p:attrNameLst>
                                      </p:cBhvr>
                                      <p:tavLst>
                                        <p:tav tm="0">
                                          <p:val>
                                            <p:fltVal val="0"/>
                                          </p:val>
                                        </p:tav>
                                        <p:tav tm="100000">
                                          <p:val>
                                            <p:strVal val="#ppt_w"/>
                                          </p:val>
                                        </p:tav>
                                      </p:tavLst>
                                    </p:anim>
                                    <p:anim calcmode="lin" valueType="num">
                                      <p:cBhvr>
                                        <p:cTn id="8" dur="300" fill="hold"/>
                                        <p:tgtEl>
                                          <p:spTgt spid="9"/>
                                        </p:tgtEl>
                                        <p:attrNameLst>
                                          <p:attrName>ppt_h</p:attrName>
                                        </p:attrNameLst>
                                      </p:cBhvr>
                                      <p:tavLst>
                                        <p:tav tm="0">
                                          <p:val>
                                            <p:fltVal val="0"/>
                                          </p:val>
                                        </p:tav>
                                        <p:tav tm="100000">
                                          <p:val>
                                            <p:strVal val="#ppt_h"/>
                                          </p:val>
                                        </p:tav>
                                      </p:tavLst>
                                    </p:anim>
                                    <p:animEffect transition="in" filter="fade">
                                      <p:cBhvr>
                                        <p:cTn id="9" dur="300"/>
                                        <p:tgtEl>
                                          <p:spTgt spid="9"/>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p:cTn id="13" dur="4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10"/>
                                        </p:tgtEl>
                                        <p:attrNameLst>
                                          <p:attrName>ppt_y</p:attrName>
                                        </p:attrNameLst>
                                      </p:cBhvr>
                                      <p:tavLst>
                                        <p:tav tm="0">
                                          <p:val>
                                            <p:strVal val="#ppt_y"/>
                                          </p:val>
                                        </p:tav>
                                        <p:tav tm="100000">
                                          <p:val>
                                            <p:strVal val="#ppt_y"/>
                                          </p:val>
                                        </p:tav>
                                      </p:tavLst>
                                    </p:anim>
                                    <p:anim calcmode="lin" valueType="num">
                                      <p:cBhvr>
                                        <p:cTn id="15" dur="4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
          <p:cNvPicPr>
            <a:picLocks noChangeAspect="1"/>
          </p:cNvPicPr>
          <p:nvPr/>
        </p:nvPicPr>
        <p:blipFill>
          <a:blip r:embed="rId3">
            <a:extLst>
              <a:ext uri="{28A0092B-C50C-407E-A947-70E740481C1C}">
                <a14:useLocalDpi xmlns:a14="http://schemas.microsoft.com/office/drawing/2010/main" val="0"/>
              </a:ext>
            </a:extLst>
          </a:blip>
          <a:srcRect l="11168"/>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33"/>
          <p:cNvPicPr>
            <a:picLocks noChangeAspect="1"/>
          </p:cNvPicPr>
          <p:nvPr/>
        </p:nvPicPr>
        <p:blipFill>
          <a:blip r:embed="rId4">
            <a:extLst>
              <a:ext uri="{28A0092B-C50C-407E-A947-70E740481C1C}">
                <a14:useLocalDpi xmlns:a14="http://schemas.microsoft.com/office/drawing/2010/main" val="0"/>
              </a:ext>
            </a:extLst>
          </a:blip>
          <a:srcRect l="10493"/>
          <a:stretch>
            <a:fillRect/>
          </a:stretch>
        </p:blipFill>
        <p:spPr bwMode="auto">
          <a:xfrm>
            <a:off x="0" y="569913"/>
            <a:ext cx="8680450"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文本框 61"/>
          <p:cNvSpPr txBox="1">
            <a:spLocks noChangeArrowheads="1"/>
          </p:cNvSpPr>
          <p:nvPr/>
        </p:nvSpPr>
        <p:spPr bwMode="auto">
          <a:xfrm>
            <a:off x="960438" y="1879600"/>
            <a:ext cx="11080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目</a:t>
            </a:r>
            <a:endParaRPr lang="en-US" altLang="zh-CN" sz="7200" b="1">
              <a:solidFill>
                <a:srgbClr val="0070C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录</a:t>
            </a:r>
          </a:p>
        </p:txBody>
      </p:sp>
      <p:sp>
        <p:nvSpPr>
          <p:cNvPr id="36" name="矩形 35"/>
          <p:cNvSpPr/>
          <p:nvPr/>
        </p:nvSpPr>
        <p:spPr>
          <a:xfrm rot="5400000">
            <a:off x="-271463" y="2881313"/>
            <a:ext cx="2212975" cy="431800"/>
          </a:xfrm>
          <a:prstGeom prst="rect">
            <a:avLst/>
          </a:prstGeom>
        </p:spPr>
        <p:txBody>
          <a:bodyPr wrap="none">
            <a:spAutoFit/>
          </a:bodyPr>
          <a:lstStyle/>
          <a:p>
            <a:pPr algn="ctr" eaLnBrk="1" fontAlgn="auto" hangingPunct="1">
              <a:spcBef>
                <a:spcPts val="0"/>
              </a:spcBef>
              <a:spcAft>
                <a:spcPts val="0"/>
              </a:spcAft>
              <a:defRPr/>
            </a:pPr>
            <a:r>
              <a:rPr lang="en-US" altLang="zh-CN" sz="2200" spc="500" dirty="0">
                <a:solidFill>
                  <a:srgbClr val="0070C0"/>
                </a:solidFill>
                <a:latin typeface="微软雅黑" panose="020B0503020204020204" pitchFamily="34" charset="-122"/>
                <a:ea typeface="微软雅黑" panose="020B0503020204020204" pitchFamily="34" charset="-122"/>
              </a:rPr>
              <a:t>CONTENTS</a:t>
            </a:r>
            <a:endParaRPr lang="zh-CN" altLang="en-US" sz="2200" spc="500" dirty="0">
              <a:solidFill>
                <a:srgbClr val="0070C0"/>
              </a:solidFill>
              <a:latin typeface="微软雅黑" panose="020B0503020204020204" pitchFamily="34" charset="-122"/>
              <a:ea typeface="微软雅黑" panose="020B0503020204020204" pitchFamily="34" charset="-122"/>
            </a:endParaRPr>
          </a:p>
        </p:txBody>
      </p:sp>
      <p:sp>
        <p:nvSpPr>
          <p:cNvPr id="37" name="矩形 36"/>
          <p:cNvSpPr/>
          <p:nvPr/>
        </p:nvSpPr>
        <p:spPr>
          <a:xfrm rot="5400000">
            <a:off x="84932" y="2277269"/>
            <a:ext cx="2406650" cy="1468437"/>
          </a:xfrm>
          <a:prstGeom prst="rect">
            <a:avLst/>
          </a:prstGeom>
          <a:noFill/>
          <a:ln>
            <a:solidFill>
              <a:srgbClr val="027ED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nvGrpSpPr>
          <p:cNvPr id="38" name="组合 37"/>
          <p:cNvGrpSpPr>
            <a:grpSpLocks/>
          </p:cNvGrpSpPr>
          <p:nvPr/>
        </p:nvGrpSpPr>
        <p:grpSpPr bwMode="auto">
          <a:xfrm>
            <a:off x="2514600" y="1119188"/>
            <a:ext cx="5067300" cy="785812"/>
            <a:chOff x="3651214" y="1851670"/>
            <a:chExt cx="3801106" cy="588774"/>
          </a:xfrm>
        </p:grpSpPr>
        <p:sp>
          <p:nvSpPr>
            <p:cNvPr id="39" name="矩形 38"/>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0" name="椭圆 39"/>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1" name="矩形 40"/>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2" name="矩形 41"/>
            <p:cNvSpPr/>
            <p:nvPr/>
          </p:nvSpPr>
          <p:spPr>
            <a:xfrm>
              <a:off x="3694084" y="1924226"/>
              <a:ext cx="420361"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01</a:t>
              </a:r>
              <a:endParaRPr lang="zh-CN" altLang="en-US" sz="3200" kern="0" dirty="0">
                <a:solidFill>
                  <a:sysClr val="window" lastClr="FFFFFF"/>
                </a:solidFill>
                <a:latin typeface="Impact" pitchFamily="34" charset="0"/>
                <a:ea typeface="微软雅黑" pitchFamily="34" charset="-122"/>
              </a:endParaRPr>
            </a:p>
          </p:txBody>
        </p:sp>
      </p:grpSp>
      <p:sp>
        <p:nvSpPr>
          <p:cNvPr id="43" name="TextBox 42"/>
          <p:cNvSpPr txBox="1"/>
          <p:nvPr/>
        </p:nvSpPr>
        <p:spPr>
          <a:xfrm>
            <a:off x="3500439" y="1282370"/>
            <a:ext cx="3284360" cy="492438"/>
          </a:xfrm>
          <a:prstGeom prst="rect">
            <a:avLst/>
          </a:prstGeom>
          <a:noFill/>
          <a:effectLst>
            <a:innerShdw blurRad="25400" dist="25400" dir="13500000">
              <a:prstClr val="black">
                <a:alpha val="50000"/>
              </a:prstClr>
            </a:innerShdw>
          </a:effectLst>
        </p:spPr>
        <p:txBody>
          <a:bodyPr lIns="121917" tIns="60958" rIns="121917" bIns="60958">
            <a:spAutoFit/>
          </a:bodyPr>
          <a:lstStyle/>
          <a:p>
            <a:r>
              <a:rPr lang="x-none" altLang="zh-CN" sz="2400" b="1" dirty="0"/>
              <a:t>1.1  Internet介绍</a:t>
            </a:r>
            <a:endParaRPr lang="zh-CN" altLang="zh-CN" sz="2400" b="1" dirty="0"/>
          </a:p>
        </p:txBody>
      </p:sp>
      <p:grpSp>
        <p:nvGrpSpPr>
          <p:cNvPr id="44" name="组合 43"/>
          <p:cNvGrpSpPr>
            <a:grpSpLocks/>
          </p:cNvGrpSpPr>
          <p:nvPr/>
        </p:nvGrpSpPr>
        <p:grpSpPr bwMode="auto">
          <a:xfrm>
            <a:off x="2514600" y="2165350"/>
            <a:ext cx="5067300" cy="785813"/>
            <a:chOff x="3651214" y="1851670"/>
            <a:chExt cx="3801106" cy="588774"/>
          </a:xfrm>
        </p:grpSpPr>
        <p:sp>
          <p:nvSpPr>
            <p:cNvPr id="45" name="矩形 44"/>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6" name="椭圆 45"/>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7" name="矩形 46"/>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8" name="矩形 47"/>
            <p:cNvSpPr/>
            <p:nvPr/>
          </p:nvSpPr>
          <p:spPr>
            <a:xfrm>
              <a:off x="3694084" y="1924226"/>
              <a:ext cx="458467"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02</a:t>
              </a:r>
              <a:endParaRPr lang="zh-CN" altLang="en-US" sz="3200" kern="0" dirty="0">
                <a:solidFill>
                  <a:sysClr val="window" lastClr="FFFFFF"/>
                </a:solidFill>
                <a:latin typeface="Impact" pitchFamily="34" charset="0"/>
                <a:ea typeface="微软雅黑" pitchFamily="34" charset="-122"/>
              </a:endParaRPr>
            </a:p>
          </p:txBody>
        </p:sp>
      </p:grpSp>
      <p:sp>
        <p:nvSpPr>
          <p:cNvPr id="49" name="TextBox 48"/>
          <p:cNvSpPr txBox="1"/>
          <p:nvPr/>
        </p:nvSpPr>
        <p:spPr>
          <a:xfrm>
            <a:off x="3589336" y="2357696"/>
            <a:ext cx="3873501" cy="492438"/>
          </a:xfrm>
          <a:prstGeom prst="rect">
            <a:avLst/>
          </a:prstGeom>
          <a:noFill/>
          <a:effectLst>
            <a:innerShdw blurRad="25400" dist="25400" dir="13500000">
              <a:prstClr val="black">
                <a:alpha val="50000"/>
              </a:prstClr>
            </a:innerShdw>
          </a:effectLst>
        </p:spPr>
        <p:txBody>
          <a:bodyPr lIns="121917" tIns="60958" rIns="121917" bIns="60958">
            <a:spAutoFit/>
          </a:bodyPr>
          <a:lstStyle/>
          <a:p>
            <a:r>
              <a:rPr lang="x-none" altLang="zh-CN" sz="2400" b="1" dirty="0"/>
              <a:t>1.2 Web浏览器</a:t>
            </a:r>
            <a:endParaRPr lang="zh-CN" altLang="zh-CN" sz="2400" b="1" dirty="0"/>
          </a:p>
        </p:txBody>
      </p:sp>
      <p:grpSp>
        <p:nvGrpSpPr>
          <p:cNvPr id="50" name="组合 49"/>
          <p:cNvGrpSpPr>
            <a:grpSpLocks/>
          </p:cNvGrpSpPr>
          <p:nvPr/>
        </p:nvGrpSpPr>
        <p:grpSpPr bwMode="auto">
          <a:xfrm>
            <a:off x="2514600" y="3211513"/>
            <a:ext cx="5067300" cy="785812"/>
            <a:chOff x="3651214" y="1851670"/>
            <a:chExt cx="3801106" cy="588774"/>
          </a:xfrm>
        </p:grpSpPr>
        <p:sp>
          <p:nvSpPr>
            <p:cNvPr id="51" name="矩形 50"/>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2" name="椭圆 51"/>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3" name="矩形 52"/>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54" name="矩形 53"/>
            <p:cNvSpPr/>
            <p:nvPr/>
          </p:nvSpPr>
          <p:spPr>
            <a:xfrm>
              <a:off x="3694084" y="1924226"/>
              <a:ext cx="466802"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03</a:t>
              </a:r>
              <a:endParaRPr lang="zh-CN" altLang="en-US" sz="3200" kern="0" dirty="0">
                <a:solidFill>
                  <a:sysClr val="window" lastClr="FFFFFF"/>
                </a:solidFill>
                <a:latin typeface="Impact" pitchFamily="34" charset="0"/>
                <a:ea typeface="微软雅黑" pitchFamily="34" charset="-122"/>
              </a:endParaRPr>
            </a:p>
          </p:txBody>
        </p:sp>
      </p:grpSp>
      <p:sp>
        <p:nvSpPr>
          <p:cNvPr id="55" name="TextBox 54"/>
          <p:cNvSpPr txBox="1"/>
          <p:nvPr/>
        </p:nvSpPr>
        <p:spPr>
          <a:xfrm>
            <a:off x="3589337" y="3403702"/>
            <a:ext cx="4303712" cy="492438"/>
          </a:xfrm>
          <a:prstGeom prst="rect">
            <a:avLst/>
          </a:prstGeom>
          <a:noFill/>
          <a:effectLst>
            <a:innerShdw blurRad="25400" dist="25400" dir="13500000">
              <a:prstClr val="black">
                <a:alpha val="50000"/>
              </a:prstClr>
            </a:innerShdw>
          </a:effectLst>
        </p:spPr>
        <p:txBody>
          <a:bodyPr wrap="square" lIns="121917" tIns="60958" rIns="121917" bIns="60958">
            <a:spAutoFit/>
          </a:bodyPr>
          <a:lstStyle/>
          <a:p>
            <a:r>
              <a:rPr lang="x-none" altLang="zh-CN" sz="2400" b="1" dirty="0"/>
              <a:t>1.3 Web服务器</a:t>
            </a:r>
            <a:r>
              <a:rPr lang="zh-CN" altLang="en-US" sz="2400" b="1" dirty="0"/>
              <a:t>和应用服务器</a:t>
            </a:r>
            <a:endParaRPr lang="zh-CN" altLang="zh-CN" sz="2400" b="1" dirty="0"/>
          </a:p>
        </p:txBody>
      </p:sp>
      <p:grpSp>
        <p:nvGrpSpPr>
          <p:cNvPr id="56" name="组合 55"/>
          <p:cNvGrpSpPr>
            <a:grpSpLocks/>
          </p:cNvGrpSpPr>
          <p:nvPr/>
        </p:nvGrpSpPr>
        <p:grpSpPr bwMode="auto">
          <a:xfrm>
            <a:off x="2514600" y="4257675"/>
            <a:ext cx="5067300" cy="785813"/>
            <a:chOff x="3651214" y="1851670"/>
            <a:chExt cx="3801106" cy="588774"/>
          </a:xfrm>
        </p:grpSpPr>
        <p:sp>
          <p:nvSpPr>
            <p:cNvPr id="57" name="矩形 56"/>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8" name="椭圆 57"/>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9" name="矩形 58"/>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0" name="矩形 59"/>
            <p:cNvSpPr/>
            <p:nvPr/>
          </p:nvSpPr>
          <p:spPr>
            <a:xfrm>
              <a:off x="3694084" y="1924226"/>
              <a:ext cx="457276"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04</a:t>
              </a:r>
              <a:endParaRPr lang="zh-CN" altLang="en-US" sz="3200" kern="0" dirty="0">
                <a:solidFill>
                  <a:sysClr val="window" lastClr="FFFFFF"/>
                </a:solidFill>
                <a:latin typeface="Impact" pitchFamily="34" charset="0"/>
                <a:ea typeface="微软雅黑" pitchFamily="34" charset="-122"/>
              </a:endParaRPr>
            </a:p>
          </p:txBody>
        </p:sp>
      </p:grpSp>
      <p:sp>
        <p:nvSpPr>
          <p:cNvPr id="61" name="TextBox 60"/>
          <p:cNvSpPr txBox="1"/>
          <p:nvPr/>
        </p:nvSpPr>
        <p:spPr>
          <a:xfrm>
            <a:off x="3589336" y="4449709"/>
            <a:ext cx="3873501" cy="492438"/>
          </a:xfrm>
          <a:prstGeom prst="rect">
            <a:avLst/>
          </a:prstGeom>
          <a:noFill/>
          <a:effectLst>
            <a:innerShdw blurRad="25400" dist="25400" dir="13500000">
              <a:prstClr val="black">
                <a:alpha val="50000"/>
              </a:prstClr>
            </a:innerShdw>
          </a:effectLst>
        </p:spPr>
        <p:txBody>
          <a:bodyPr wrap="square" lIns="121917" tIns="60958" rIns="121917" bIns="60958">
            <a:spAutoFit/>
          </a:bodyPr>
          <a:lstStyle/>
          <a:p>
            <a:r>
              <a:rPr lang="x-none" altLang="zh-CN" sz="2400" b="1" dirty="0">
                <a:solidFill>
                  <a:srgbClr val="FF0000"/>
                </a:solidFill>
              </a:rPr>
              <a:t>1.4主要技术概述</a:t>
            </a:r>
            <a:endParaRPr lang="zh-CN" altLang="zh-CN" sz="2400" b="1" dirty="0">
              <a:solidFill>
                <a:srgbClr val="FF0000"/>
              </a:solidFill>
            </a:endParaRPr>
          </a:p>
        </p:txBody>
      </p:sp>
    </p:spTree>
    <p:extLst>
      <p:ext uri="{BB962C8B-B14F-4D97-AF65-F5344CB8AC3E}">
        <p14:creationId xmlns:p14="http://schemas.microsoft.com/office/powerpoint/2010/main" val="2876355393"/>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childTnLst>
                                </p:cTn>
                              </p:par>
                              <p:par>
                                <p:cTn id="9" presetID="6" presetClass="emph" presetSubtype="0" autoRev="1" fill="hold" grpId="1" nodeType="withEffect">
                                  <p:stCondLst>
                                    <p:cond delay="300"/>
                                  </p:stCondLst>
                                  <p:childTnLst>
                                    <p:animScale>
                                      <p:cBhvr>
                                        <p:cTn id="10" dur="150" fill="hold"/>
                                        <p:tgtEl>
                                          <p:spTgt spid="37"/>
                                        </p:tgtEl>
                                      </p:cBhvr>
                                      <p:by x="105000" y="105000"/>
                                    </p:animScale>
                                  </p:childTnLst>
                                </p:cTn>
                              </p:par>
                              <p:par>
                                <p:cTn id="11" presetID="2" presetClass="entr" presetSubtype="1"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par>
                          <p:cTn id="15" fill="hold" nodeType="afterGroup">
                            <p:stCondLst>
                              <p:cond delay="600"/>
                            </p:stCondLst>
                            <p:childTnLst>
                              <p:par>
                                <p:cTn id="16" presetID="49" presetClass="entr" presetSubtype="0" decel="100000" fill="hold" grpId="0" nodeType="afterEffect">
                                  <p:stCondLst>
                                    <p:cond delay="0"/>
                                  </p:stCondLst>
                                  <p:iterate type="lt">
                                    <p:tmPct val="10000"/>
                                  </p:iterate>
                                  <p:childTnLst>
                                    <p:set>
                                      <p:cBhvr>
                                        <p:cTn id="17" dur="1" fill="hold">
                                          <p:stCondLst>
                                            <p:cond delay="0"/>
                                          </p:stCondLst>
                                        </p:cTn>
                                        <p:tgtEl>
                                          <p:spTgt spid="36"/>
                                        </p:tgtEl>
                                        <p:attrNameLst>
                                          <p:attrName>style.visibility</p:attrName>
                                        </p:attrNameLst>
                                      </p:cBhvr>
                                      <p:to>
                                        <p:strVal val="visible"/>
                                      </p:to>
                                    </p:set>
                                    <p:anim calcmode="lin" valueType="num">
                                      <p:cBhvr>
                                        <p:cTn id="18" dur="250" fill="hold"/>
                                        <p:tgtEl>
                                          <p:spTgt spid="36"/>
                                        </p:tgtEl>
                                        <p:attrNameLst>
                                          <p:attrName>ppt_w</p:attrName>
                                        </p:attrNameLst>
                                      </p:cBhvr>
                                      <p:tavLst>
                                        <p:tav tm="0">
                                          <p:val>
                                            <p:fltVal val="0"/>
                                          </p:val>
                                        </p:tav>
                                        <p:tav tm="100000">
                                          <p:val>
                                            <p:strVal val="#ppt_w"/>
                                          </p:val>
                                        </p:tav>
                                      </p:tavLst>
                                    </p:anim>
                                    <p:anim calcmode="lin" valueType="num">
                                      <p:cBhvr>
                                        <p:cTn id="19" dur="250" fill="hold"/>
                                        <p:tgtEl>
                                          <p:spTgt spid="36"/>
                                        </p:tgtEl>
                                        <p:attrNameLst>
                                          <p:attrName>ppt_h</p:attrName>
                                        </p:attrNameLst>
                                      </p:cBhvr>
                                      <p:tavLst>
                                        <p:tav tm="0">
                                          <p:val>
                                            <p:fltVal val="0"/>
                                          </p:val>
                                        </p:tav>
                                        <p:tav tm="100000">
                                          <p:val>
                                            <p:strVal val="#ppt_h"/>
                                          </p:val>
                                        </p:tav>
                                      </p:tavLst>
                                    </p:anim>
                                    <p:anim calcmode="lin" valueType="num">
                                      <p:cBhvr>
                                        <p:cTn id="20" dur="250" fill="hold"/>
                                        <p:tgtEl>
                                          <p:spTgt spid="36"/>
                                        </p:tgtEl>
                                        <p:attrNameLst>
                                          <p:attrName>style.rotation</p:attrName>
                                        </p:attrNameLst>
                                      </p:cBhvr>
                                      <p:tavLst>
                                        <p:tav tm="0">
                                          <p:val>
                                            <p:fltVal val="360"/>
                                          </p:val>
                                        </p:tav>
                                        <p:tav tm="100000">
                                          <p:val>
                                            <p:fltVal val="0"/>
                                          </p:val>
                                        </p:tav>
                                      </p:tavLst>
                                    </p:anim>
                                    <p:animEffect transition="in" filter="fade">
                                      <p:cBhvr>
                                        <p:cTn id="21" dur="250"/>
                                        <p:tgtEl>
                                          <p:spTgt spid="36"/>
                                        </p:tgtEl>
                                      </p:cBhvr>
                                    </p:animEffect>
                                  </p:childTnLst>
                                </p:cTn>
                              </p:par>
                            </p:childTnLst>
                          </p:cTn>
                        </p:par>
                        <p:par>
                          <p:cTn id="22" fill="hold" nodeType="afterGroup">
                            <p:stCondLst>
                              <p:cond delay="1025"/>
                            </p:stCondLst>
                            <p:childTnLst>
                              <p:par>
                                <p:cTn id="23" presetID="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300" fill="hold"/>
                                        <p:tgtEl>
                                          <p:spTgt spid="38"/>
                                        </p:tgtEl>
                                        <p:attrNameLst>
                                          <p:attrName>ppt_x</p:attrName>
                                        </p:attrNameLst>
                                      </p:cBhvr>
                                      <p:tavLst>
                                        <p:tav tm="0">
                                          <p:val>
                                            <p:strVal val="0-#ppt_w/2"/>
                                          </p:val>
                                        </p:tav>
                                        <p:tav tm="100000">
                                          <p:val>
                                            <p:strVal val="#ppt_x"/>
                                          </p:val>
                                        </p:tav>
                                      </p:tavLst>
                                    </p:anim>
                                    <p:anim calcmode="lin" valueType="num">
                                      <p:cBhvr additive="base">
                                        <p:cTn id="26" dur="3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300" fill="hold"/>
                                        <p:tgtEl>
                                          <p:spTgt spid="43"/>
                                        </p:tgtEl>
                                        <p:attrNameLst>
                                          <p:attrName>ppt_x</p:attrName>
                                        </p:attrNameLst>
                                      </p:cBhvr>
                                      <p:tavLst>
                                        <p:tav tm="0">
                                          <p:val>
                                            <p:strVal val="1+#ppt_w/2"/>
                                          </p:val>
                                        </p:tav>
                                        <p:tav tm="100000">
                                          <p:val>
                                            <p:strVal val="#ppt_x"/>
                                          </p:val>
                                        </p:tav>
                                      </p:tavLst>
                                    </p:anim>
                                    <p:anim calcmode="lin" valueType="num">
                                      <p:cBhvr additive="base">
                                        <p:cTn id="30" dur="300" fill="hold"/>
                                        <p:tgtEl>
                                          <p:spTgt spid="43"/>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1325"/>
                            </p:stCondLst>
                            <p:childTnLst>
                              <p:par>
                                <p:cTn id="32" presetID="2" presetClass="entr" presetSubtype="8"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300" fill="hold"/>
                                        <p:tgtEl>
                                          <p:spTgt spid="44"/>
                                        </p:tgtEl>
                                        <p:attrNameLst>
                                          <p:attrName>ppt_x</p:attrName>
                                        </p:attrNameLst>
                                      </p:cBhvr>
                                      <p:tavLst>
                                        <p:tav tm="0">
                                          <p:val>
                                            <p:strVal val="0-#ppt_w/2"/>
                                          </p:val>
                                        </p:tav>
                                        <p:tav tm="100000">
                                          <p:val>
                                            <p:strVal val="#ppt_x"/>
                                          </p:val>
                                        </p:tav>
                                      </p:tavLst>
                                    </p:anim>
                                    <p:anim calcmode="lin" valueType="num">
                                      <p:cBhvr additive="base">
                                        <p:cTn id="35" dur="300" fill="hold"/>
                                        <p:tgtEl>
                                          <p:spTgt spid="44"/>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300" fill="hold"/>
                                        <p:tgtEl>
                                          <p:spTgt spid="49"/>
                                        </p:tgtEl>
                                        <p:attrNameLst>
                                          <p:attrName>ppt_x</p:attrName>
                                        </p:attrNameLst>
                                      </p:cBhvr>
                                      <p:tavLst>
                                        <p:tav tm="0">
                                          <p:val>
                                            <p:strVal val="1+#ppt_w/2"/>
                                          </p:val>
                                        </p:tav>
                                        <p:tav tm="100000">
                                          <p:val>
                                            <p:strVal val="#ppt_x"/>
                                          </p:val>
                                        </p:tav>
                                      </p:tavLst>
                                    </p:anim>
                                    <p:anim calcmode="lin" valueType="num">
                                      <p:cBhvr additive="base">
                                        <p:cTn id="39" dur="300" fill="hold"/>
                                        <p:tgtEl>
                                          <p:spTgt spid="49"/>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1625"/>
                            </p:stCondLst>
                            <p:childTnLst>
                              <p:par>
                                <p:cTn id="41" presetID="2" presetClass="entr" presetSubtype="8"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300" fill="hold"/>
                                        <p:tgtEl>
                                          <p:spTgt spid="50"/>
                                        </p:tgtEl>
                                        <p:attrNameLst>
                                          <p:attrName>ppt_x</p:attrName>
                                        </p:attrNameLst>
                                      </p:cBhvr>
                                      <p:tavLst>
                                        <p:tav tm="0">
                                          <p:val>
                                            <p:strVal val="0-#ppt_w/2"/>
                                          </p:val>
                                        </p:tav>
                                        <p:tav tm="100000">
                                          <p:val>
                                            <p:strVal val="#ppt_x"/>
                                          </p:val>
                                        </p:tav>
                                      </p:tavLst>
                                    </p:anim>
                                    <p:anim calcmode="lin" valueType="num">
                                      <p:cBhvr additive="base">
                                        <p:cTn id="44" dur="300" fill="hold"/>
                                        <p:tgtEl>
                                          <p:spTgt spid="50"/>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300" fill="hold"/>
                                        <p:tgtEl>
                                          <p:spTgt spid="55"/>
                                        </p:tgtEl>
                                        <p:attrNameLst>
                                          <p:attrName>ppt_x</p:attrName>
                                        </p:attrNameLst>
                                      </p:cBhvr>
                                      <p:tavLst>
                                        <p:tav tm="0">
                                          <p:val>
                                            <p:strVal val="1+#ppt_w/2"/>
                                          </p:val>
                                        </p:tav>
                                        <p:tav tm="100000">
                                          <p:val>
                                            <p:strVal val="#ppt_x"/>
                                          </p:val>
                                        </p:tav>
                                      </p:tavLst>
                                    </p:anim>
                                    <p:anim calcmode="lin" valueType="num">
                                      <p:cBhvr additive="base">
                                        <p:cTn id="48" dur="300" fill="hold"/>
                                        <p:tgtEl>
                                          <p:spTgt spid="55"/>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1925"/>
                            </p:stCondLst>
                            <p:childTnLst>
                              <p:par>
                                <p:cTn id="50" presetID="2" presetClass="entr" presetSubtype="8"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300" fill="hold"/>
                                        <p:tgtEl>
                                          <p:spTgt spid="56"/>
                                        </p:tgtEl>
                                        <p:attrNameLst>
                                          <p:attrName>ppt_x</p:attrName>
                                        </p:attrNameLst>
                                      </p:cBhvr>
                                      <p:tavLst>
                                        <p:tav tm="0">
                                          <p:val>
                                            <p:strVal val="0-#ppt_w/2"/>
                                          </p:val>
                                        </p:tav>
                                        <p:tav tm="100000">
                                          <p:val>
                                            <p:strVal val="#ppt_x"/>
                                          </p:val>
                                        </p:tav>
                                      </p:tavLst>
                                    </p:anim>
                                    <p:anim calcmode="lin" valueType="num">
                                      <p:cBhvr additive="base">
                                        <p:cTn id="53" dur="300" fill="hold"/>
                                        <p:tgtEl>
                                          <p:spTgt spid="56"/>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61"/>
                                        </p:tgtEl>
                                        <p:attrNameLst>
                                          <p:attrName>style.visibility</p:attrName>
                                        </p:attrNameLst>
                                      </p:cBhvr>
                                      <p:to>
                                        <p:strVal val="visible"/>
                                      </p:to>
                                    </p:set>
                                    <p:anim calcmode="lin" valueType="num">
                                      <p:cBhvr additive="base">
                                        <p:cTn id="56" dur="300" fill="hold"/>
                                        <p:tgtEl>
                                          <p:spTgt spid="61"/>
                                        </p:tgtEl>
                                        <p:attrNameLst>
                                          <p:attrName>ppt_x</p:attrName>
                                        </p:attrNameLst>
                                      </p:cBhvr>
                                      <p:tavLst>
                                        <p:tav tm="0">
                                          <p:val>
                                            <p:strVal val="1+#ppt_w/2"/>
                                          </p:val>
                                        </p:tav>
                                        <p:tav tm="100000">
                                          <p:val>
                                            <p:strVal val="#ppt_x"/>
                                          </p:val>
                                        </p:tav>
                                      </p:tavLst>
                                    </p:anim>
                                    <p:anim calcmode="lin" valueType="num">
                                      <p:cBhvr additive="base">
                                        <p:cTn id="57" dur="3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P spid="37"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784382" y="339417"/>
            <a:ext cx="2948268"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x-none" altLang="zh-CN" b="1" dirty="0"/>
              <a:t>1.4.1  HTML 概述</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8" name="矩形 7"/>
          <p:cNvSpPr/>
          <p:nvPr/>
        </p:nvSpPr>
        <p:spPr>
          <a:xfrm>
            <a:off x="784382" y="1066300"/>
            <a:ext cx="10111145" cy="1323439"/>
          </a:xfrm>
          <a:prstGeom prst="rect">
            <a:avLst/>
          </a:prstGeom>
        </p:spPr>
        <p:txBody>
          <a:bodyPr wrap="square">
            <a:spAutoFit/>
          </a:bodyPr>
          <a:lstStyle/>
          <a:p>
            <a:r>
              <a:rPr lang="zh-CN" altLang="zh-CN" sz="2000" dirty="0"/>
              <a:t>超文本标记语言</a:t>
            </a:r>
            <a:r>
              <a:rPr lang="en-US" altLang="zh-CN" sz="2000" dirty="0"/>
              <a:t>(Hypertext Markup Language</a:t>
            </a:r>
            <a:r>
              <a:rPr lang="zh-CN" altLang="zh-CN" sz="2000" dirty="0"/>
              <a:t>，</a:t>
            </a:r>
            <a:r>
              <a:rPr lang="en-US" altLang="zh-CN" sz="2000" dirty="0"/>
              <a:t>HTML)</a:t>
            </a:r>
            <a:r>
              <a:rPr lang="zh-CN" altLang="zh-CN" sz="2000" dirty="0"/>
              <a:t>，是为网页创建和其它可在网页浏览器中看到的信息设计的一种标记语言。</a:t>
            </a:r>
            <a:r>
              <a:rPr lang="en-US" altLang="zh-CN" sz="2000" dirty="0"/>
              <a:t> </a:t>
            </a:r>
            <a:r>
              <a:rPr lang="zh-CN" altLang="zh-CN" sz="2000" dirty="0"/>
              <a:t>由简化的</a:t>
            </a:r>
            <a:r>
              <a:rPr lang="en-US" altLang="zh-CN" sz="2000" dirty="0"/>
              <a:t>SGML(</a:t>
            </a:r>
            <a:r>
              <a:rPr lang="zh-CN" altLang="zh-CN" sz="2000" dirty="0"/>
              <a:t>标准通用标记语言</a:t>
            </a:r>
            <a:r>
              <a:rPr lang="en-US" altLang="zh-CN" sz="2000" dirty="0"/>
              <a:t>)</a:t>
            </a:r>
            <a:r>
              <a:rPr lang="zh-CN" altLang="zh-CN" sz="2000" dirty="0"/>
              <a:t>语法进行进一步发展而来的</a:t>
            </a:r>
            <a:r>
              <a:rPr lang="en-US" altLang="zh-CN" sz="2000" dirty="0"/>
              <a:t>HTML</a:t>
            </a:r>
            <a:r>
              <a:rPr lang="zh-CN" altLang="zh-CN" sz="2000" dirty="0"/>
              <a:t>，后来成为国际标准，由万维网联盟</a:t>
            </a:r>
            <a:r>
              <a:rPr lang="en-US" altLang="zh-CN" sz="2000" dirty="0"/>
              <a:t>(World Wide Web Consortium</a:t>
            </a:r>
            <a:r>
              <a:rPr lang="zh-CN" altLang="zh-CN" sz="2000" dirty="0"/>
              <a:t>，</a:t>
            </a:r>
            <a:r>
              <a:rPr lang="en-US" altLang="zh-CN" sz="2000" dirty="0"/>
              <a:t>W3C)</a:t>
            </a:r>
            <a:r>
              <a:rPr lang="zh-CN" altLang="zh-CN" sz="2000" dirty="0"/>
              <a:t>维护。</a:t>
            </a:r>
          </a:p>
        </p:txBody>
      </p:sp>
      <p:sp>
        <p:nvSpPr>
          <p:cNvPr id="6" name="矩形 5"/>
          <p:cNvSpPr/>
          <p:nvPr/>
        </p:nvSpPr>
        <p:spPr>
          <a:xfrm>
            <a:off x="623094" y="2564437"/>
            <a:ext cx="9758891" cy="707886"/>
          </a:xfrm>
          <a:prstGeom prst="rect">
            <a:avLst/>
          </a:prstGeom>
        </p:spPr>
        <p:txBody>
          <a:bodyPr wrap="square">
            <a:spAutoFit/>
          </a:bodyPr>
          <a:lstStyle/>
          <a:p>
            <a:pPr indent="266700" algn="just">
              <a:spcAft>
                <a:spcPts val="0"/>
              </a:spcAft>
            </a:pPr>
            <a:r>
              <a:rPr lang="en-US" altLang="zh-CN" sz="2000" dirty="0"/>
              <a:t>W3C</a:t>
            </a:r>
            <a:r>
              <a:rPr lang="zh-CN" altLang="zh-CN" sz="2000" dirty="0"/>
              <a:t>目前建议使用</a:t>
            </a:r>
            <a:r>
              <a:rPr lang="en-US" altLang="zh-CN" sz="2000" dirty="0"/>
              <a:t>XHTML 1.1</a:t>
            </a:r>
            <a:r>
              <a:rPr lang="zh-CN" altLang="zh-CN" sz="2000" dirty="0"/>
              <a:t>、</a:t>
            </a:r>
            <a:r>
              <a:rPr lang="en-US" altLang="zh-CN" sz="2000" dirty="0"/>
              <a:t>XHTML 1.0</a:t>
            </a:r>
            <a:r>
              <a:rPr lang="zh-CN" altLang="zh-CN" sz="2000" dirty="0"/>
              <a:t>或者</a:t>
            </a:r>
            <a:r>
              <a:rPr lang="en-US" altLang="zh-CN" sz="2000" dirty="0"/>
              <a:t>HTML 4.01</a:t>
            </a:r>
            <a:r>
              <a:rPr lang="zh-CN" altLang="zh-CN" sz="2000" dirty="0"/>
              <a:t>标准编写网页，但已有许多网页转用较新的</a:t>
            </a:r>
            <a:r>
              <a:rPr lang="en-US" altLang="zh-CN" sz="2000" dirty="0"/>
              <a:t>HTML5</a:t>
            </a:r>
            <a:r>
              <a:rPr lang="zh-CN" altLang="zh-CN" sz="2000" dirty="0"/>
              <a:t>编码撰写</a:t>
            </a:r>
            <a:endParaRPr lang="zh-CN" altLang="zh-CN" sz="2000" kern="100" dirty="0">
              <a:cs typeface="Times New Roman" panose="02020603050405020304" pitchFamily="18" charset="0"/>
            </a:endParaRPr>
          </a:p>
        </p:txBody>
      </p:sp>
    </p:spTree>
    <p:extLst>
      <p:ext uri="{BB962C8B-B14F-4D97-AF65-F5344CB8AC3E}">
        <p14:creationId xmlns:p14="http://schemas.microsoft.com/office/powerpoint/2010/main" val="4234196026"/>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959934"/>
          </a:xfrm>
        </p:spPr>
        <p:txBody>
          <a:bodyPr/>
          <a:lstStyle/>
          <a:p>
            <a:r>
              <a:rPr lang="en-US" altLang="zh-CN" b="1" dirty="0"/>
              <a:t/>
            </a:r>
            <a:br>
              <a:rPr lang="en-US" altLang="zh-CN" b="1" dirty="0"/>
            </a:br>
            <a:r>
              <a:rPr lang="en-US" altLang="zh-CN" b="1" dirty="0"/>
              <a:t>1.4.2 CSS</a:t>
            </a:r>
            <a:r>
              <a:rPr lang="zh-CN" altLang="zh-CN" b="1" dirty="0"/>
              <a:t>概述</a:t>
            </a:r>
            <a:r>
              <a:rPr lang="zh-CN" altLang="zh-CN" dirty="0"/>
              <a:t/>
            </a:r>
            <a:br>
              <a:rPr lang="zh-CN" altLang="zh-CN" dirty="0"/>
            </a:br>
            <a:r>
              <a:rPr lang="zh-CN" altLang="zh-CN" b="1" dirty="0"/>
              <a:t/>
            </a:r>
            <a:br>
              <a:rPr lang="zh-CN" altLang="zh-CN" b="1" dirty="0"/>
            </a:br>
            <a:endParaRPr lang="zh-CN" altLang="en-US" dirty="0"/>
          </a:p>
        </p:txBody>
      </p:sp>
      <p:sp>
        <p:nvSpPr>
          <p:cNvPr id="4" name="矩形 3"/>
          <p:cNvSpPr/>
          <p:nvPr/>
        </p:nvSpPr>
        <p:spPr>
          <a:xfrm>
            <a:off x="1054608" y="1325060"/>
            <a:ext cx="9351264" cy="2677656"/>
          </a:xfrm>
          <a:prstGeom prst="rect">
            <a:avLst/>
          </a:prstGeom>
        </p:spPr>
        <p:txBody>
          <a:bodyPr wrap="square">
            <a:spAutoFit/>
          </a:bodyPr>
          <a:lstStyle/>
          <a:p>
            <a:r>
              <a:rPr lang="zh-CN" altLang="en-US" sz="2400" dirty="0" smtClean="0"/>
              <a:t>    层叠</a:t>
            </a:r>
            <a:r>
              <a:rPr lang="zh-CN" altLang="en-US" sz="2400" dirty="0"/>
              <a:t>样式表</a:t>
            </a:r>
            <a:r>
              <a:rPr lang="en-US" altLang="zh-CN" sz="2400" dirty="0"/>
              <a:t>(</a:t>
            </a:r>
            <a:r>
              <a:rPr lang="zh-CN" altLang="en-US" sz="2400" dirty="0"/>
              <a:t>英文全称：</a:t>
            </a:r>
            <a:r>
              <a:rPr lang="en-US" altLang="zh-CN" sz="2400" dirty="0"/>
              <a:t>Cascading Style Sheets)</a:t>
            </a:r>
            <a:r>
              <a:rPr lang="zh-CN" altLang="en-US" sz="2400" dirty="0"/>
              <a:t>是一种用来表现</a:t>
            </a:r>
            <a:r>
              <a:rPr lang="en-US" altLang="zh-CN" sz="2400" dirty="0"/>
              <a:t>HTML</a:t>
            </a:r>
            <a:r>
              <a:rPr lang="zh-CN" altLang="en-US" sz="2400" dirty="0"/>
              <a:t>（标准通用标记语言的一个应用）或</a:t>
            </a:r>
            <a:r>
              <a:rPr lang="en-US" altLang="zh-CN" sz="2400" dirty="0"/>
              <a:t>XML</a:t>
            </a:r>
            <a:r>
              <a:rPr lang="zh-CN" altLang="en-US" sz="2400" dirty="0"/>
              <a:t>（标准通用标记语言的一个子集）等文件样式的计算机语言</a:t>
            </a:r>
            <a:r>
              <a:rPr lang="zh-CN" altLang="en-US" sz="2400" dirty="0" smtClean="0"/>
              <a:t>。</a:t>
            </a:r>
            <a:endParaRPr lang="en-US" altLang="zh-CN" sz="2400" dirty="0" smtClean="0"/>
          </a:p>
          <a:p>
            <a:endParaRPr lang="en-US" altLang="zh-CN" sz="2400" dirty="0" smtClean="0"/>
          </a:p>
          <a:p>
            <a:r>
              <a:rPr lang="en-US" altLang="zh-CN" sz="2400" dirty="0"/>
              <a:t> </a:t>
            </a:r>
            <a:r>
              <a:rPr lang="en-US" altLang="zh-CN" sz="2400" dirty="0" smtClean="0"/>
              <a:t>    </a:t>
            </a:r>
            <a:r>
              <a:rPr lang="en-US" altLang="zh-CN" sz="2400" dirty="0" smtClean="0"/>
              <a:t>CSS</a:t>
            </a:r>
            <a:r>
              <a:rPr lang="zh-CN" altLang="en-US" sz="2400" dirty="0"/>
              <a:t>不仅可以静态地修饰网页，还可以配合各种脚本语言动态地对网页各元素进行格式化，如字体、颜色、位置等的语言，被用于描述网页上的信息格式化和显示的方式。</a:t>
            </a:r>
          </a:p>
        </p:txBody>
      </p:sp>
    </p:spTree>
    <p:extLst>
      <p:ext uri="{BB962C8B-B14F-4D97-AF65-F5344CB8AC3E}">
        <p14:creationId xmlns:p14="http://schemas.microsoft.com/office/powerpoint/2010/main" val="1652882358"/>
      </p:ext>
    </p:extLst>
  </p:cSld>
  <p:clrMapOvr>
    <a:masterClrMapping/>
  </p:clrMapOvr>
  <p:transition spd="slow" advClick="0" advTm="2000"/>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784382" y="339417"/>
            <a:ext cx="3401406"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x-none" altLang="zh-CN" b="1" dirty="0"/>
              <a:t>1.4.</a:t>
            </a:r>
            <a:r>
              <a:rPr lang="en-US" altLang="zh-CN" b="1" dirty="0"/>
              <a:t>3 </a:t>
            </a:r>
            <a:r>
              <a:rPr lang="x-none" altLang="zh-CN" b="1" dirty="0"/>
              <a:t>JavaScript概述</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8" name="矩形 7"/>
          <p:cNvSpPr/>
          <p:nvPr/>
        </p:nvSpPr>
        <p:spPr>
          <a:xfrm>
            <a:off x="336550" y="1066300"/>
            <a:ext cx="10558977" cy="2677656"/>
          </a:xfrm>
          <a:prstGeom prst="rect">
            <a:avLst/>
          </a:prstGeom>
        </p:spPr>
        <p:txBody>
          <a:bodyPr wrap="square">
            <a:spAutoFit/>
          </a:bodyPr>
          <a:lstStyle/>
          <a:p>
            <a:r>
              <a:rPr lang="en-US" altLang="zh-CN" sz="2400" dirty="0"/>
              <a:t>JavaScript</a:t>
            </a:r>
            <a:r>
              <a:rPr lang="zh-CN" altLang="zh-CN" sz="2400" dirty="0"/>
              <a:t>是一种直译式脚本语言，其源代码在发往客户端运行之前不需经过编译，而是将文本格式的字符代码发送给浏览器由浏览器解释运行。</a:t>
            </a:r>
            <a:endParaRPr lang="en-US" altLang="zh-CN" sz="2400" dirty="0"/>
          </a:p>
          <a:p>
            <a:endParaRPr lang="en-US" altLang="zh-CN" sz="2400" dirty="0"/>
          </a:p>
          <a:p>
            <a:r>
              <a:rPr lang="en-US" altLang="zh-CN" sz="2400" dirty="0"/>
              <a:t>JavaScript</a:t>
            </a:r>
            <a:r>
              <a:rPr lang="zh-CN" altLang="zh-CN" sz="2400" dirty="0"/>
              <a:t>的解释器被称为</a:t>
            </a:r>
            <a:r>
              <a:rPr lang="en-US" altLang="zh-CN" sz="2400" dirty="0"/>
              <a:t>JavaScript</a:t>
            </a:r>
            <a:r>
              <a:rPr lang="zh-CN" altLang="zh-CN" sz="2400" dirty="0"/>
              <a:t>引擎，为浏览器的一部分。</a:t>
            </a:r>
            <a:r>
              <a:rPr lang="en-US" altLang="zh-CN" sz="2400" dirty="0"/>
              <a:t>JavaScript</a:t>
            </a:r>
            <a:r>
              <a:rPr lang="zh-CN" altLang="zh-CN" sz="2400" dirty="0"/>
              <a:t>是广泛用于客户端的脚本语言，最早在</a:t>
            </a:r>
            <a:r>
              <a:rPr lang="en-US" altLang="zh-CN" sz="2400" dirty="0"/>
              <a:t>HTML</a:t>
            </a:r>
            <a:r>
              <a:rPr lang="zh-CN" altLang="zh-CN" sz="2400" dirty="0"/>
              <a:t>网页上使用，用来给</a:t>
            </a:r>
            <a:r>
              <a:rPr lang="en-US" altLang="zh-CN" sz="2400" dirty="0"/>
              <a:t>HTML</a:t>
            </a:r>
            <a:r>
              <a:rPr lang="zh-CN" altLang="zh-CN" sz="2400" dirty="0"/>
              <a:t>网页增加动态功能。它可以直接嵌入</a:t>
            </a:r>
            <a:r>
              <a:rPr lang="en-US" altLang="zh-CN" sz="2400" dirty="0"/>
              <a:t>HTML</a:t>
            </a:r>
            <a:r>
              <a:rPr lang="zh-CN" altLang="zh-CN" sz="2400" dirty="0"/>
              <a:t>网页中，但写成单独的</a:t>
            </a:r>
            <a:r>
              <a:rPr lang="en-US" altLang="zh-CN" sz="2400" dirty="0" err="1"/>
              <a:t>js</a:t>
            </a:r>
            <a:r>
              <a:rPr lang="zh-CN" altLang="zh-CN" sz="2400" dirty="0"/>
              <a:t>文件有利于结构和行为的分离。</a:t>
            </a:r>
          </a:p>
        </p:txBody>
      </p:sp>
      <p:sp>
        <p:nvSpPr>
          <p:cNvPr id="4" name="矩形 3"/>
          <p:cNvSpPr/>
          <p:nvPr/>
        </p:nvSpPr>
        <p:spPr>
          <a:xfrm>
            <a:off x="214647" y="4055291"/>
            <a:ext cx="10680879" cy="1200329"/>
          </a:xfrm>
          <a:prstGeom prst="rect">
            <a:avLst/>
          </a:prstGeom>
        </p:spPr>
        <p:txBody>
          <a:bodyPr wrap="square">
            <a:spAutoFit/>
          </a:bodyPr>
          <a:lstStyle/>
          <a:p>
            <a:r>
              <a:rPr lang="en-US" altLang="zh-CN" sz="2400" dirty="0"/>
              <a:t>JavaScript</a:t>
            </a:r>
            <a:r>
              <a:rPr lang="zh-CN" altLang="zh-CN" sz="2400" dirty="0"/>
              <a:t>的常见用途包括：嵌入动态文本于</a:t>
            </a:r>
            <a:r>
              <a:rPr lang="en-US" altLang="zh-CN" sz="2400" dirty="0"/>
              <a:t>HTML</a:t>
            </a:r>
            <a:r>
              <a:rPr lang="zh-CN" altLang="zh-CN" sz="2400" dirty="0"/>
              <a:t>网页；对浏览器事件做出响应；读写</a:t>
            </a:r>
            <a:r>
              <a:rPr lang="en-US" altLang="zh-CN" sz="2400" dirty="0"/>
              <a:t>HTML</a:t>
            </a:r>
            <a:r>
              <a:rPr lang="zh-CN" altLang="zh-CN" sz="2400" dirty="0"/>
              <a:t>元素；在数据被提交到服务器之前验证数据；检测访客的浏览器信息；控制</a:t>
            </a:r>
            <a:r>
              <a:rPr lang="en-US" altLang="zh-CN" sz="2400" dirty="0"/>
              <a:t>cookies</a:t>
            </a:r>
            <a:r>
              <a:rPr lang="zh-CN" altLang="zh-CN" sz="2400" dirty="0"/>
              <a:t>，包括创建和修改等。</a:t>
            </a:r>
          </a:p>
        </p:txBody>
      </p:sp>
    </p:spTree>
    <p:extLst>
      <p:ext uri="{BB962C8B-B14F-4D97-AF65-F5344CB8AC3E}">
        <p14:creationId xmlns:p14="http://schemas.microsoft.com/office/powerpoint/2010/main" val="331548814"/>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784382" y="339417"/>
            <a:ext cx="228622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x-none" altLang="zh-CN" b="1" dirty="0"/>
              <a:t>1.4.4 </a:t>
            </a:r>
            <a:r>
              <a:rPr lang="en-US" altLang="zh-CN" b="1" dirty="0"/>
              <a:t> jQuery</a:t>
            </a:r>
            <a:endParaRPr lang="zh-CN" altLang="zh-CN"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8" name="矩形 7"/>
          <p:cNvSpPr/>
          <p:nvPr/>
        </p:nvSpPr>
        <p:spPr>
          <a:xfrm>
            <a:off x="336550" y="1066300"/>
            <a:ext cx="11087011" cy="1323439"/>
          </a:xfrm>
          <a:prstGeom prst="rect">
            <a:avLst/>
          </a:prstGeom>
        </p:spPr>
        <p:txBody>
          <a:bodyPr wrap="square">
            <a:spAutoFit/>
          </a:bodyPr>
          <a:lstStyle/>
          <a:p>
            <a:r>
              <a:rPr lang="en-US" altLang="zh-CN" sz="2000" dirty="0" smtClean="0"/>
              <a:t>      jQuery</a:t>
            </a:r>
            <a:r>
              <a:rPr lang="zh-CN" altLang="zh-CN" sz="2000" dirty="0"/>
              <a:t>是一个快速、简洁的</a:t>
            </a:r>
            <a:r>
              <a:rPr lang="en-US" altLang="zh-CN" sz="2000" dirty="0">
                <a:hlinkClick r:id="rId3"/>
              </a:rPr>
              <a:t>JavaScript</a:t>
            </a:r>
            <a:r>
              <a:rPr lang="zh-CN" altLang="zh-CN" sz="2000" dirty="0"/>
              <a:t>框架，是继</a:t>
            </a:r>
            <a:r>
              <a:rPr lang="en-US" altLang="zh-CN" sz="2000" dirty="0">
                <a:hlinkClick r:id="rId4"/>
              </a:rPr>
              <a:t>Prototype</a:t>
            </a:r>
            <a:r>
              <a:rPr lang="zh-CN" altLang="zh-CN" sz="2000" dirty="0"/>
              <a:t>之后又一个优秀的</a:t>
            </a:r>
            <a:r>
              <a:rPr lang="en-US" altLang="zh-CN" sz="2000" dirty="0"/>
              <a:t>JavaScript</a:t>
            </a:r>
            <a:r>
              <a:rPr lang="zh-CN" altLang="zh-CN" sz="2000" dirty="0"/>
              <a:t>代码库（框架）于</a:t>
            </a:r>
            <a:r>
              <a:rPr lang="en-US" altLang="zh-CN" sz="2000" dirty="0"/>
              <a:t>2006</a:t>
            </a:r>
            <a:r>
              <a:rPr lang="zh-CN" altLang="zh-CN" sz="2000" dirty="0"/>
              <a:t>年</a:t>
            </a:r>
            <a:r>
              <a:rPr lang="en-US" altLang="zh-CN" sz="2000" dirty="0"/>
              <a:t>1</a:t>
            </a:r>
            <a:r>
              <a:rPr lang="zh-CN" altLang="zh-CN" sz="2000" dirty="0"/>
              <a:t>月由</a:t>
            </a:r>
            <a:r>
              <a:rPr lang="en-US" altLang="zh-CN" sz="2000" dirty="0">
                <a:hlinkClick r:id="rId5"/>
              </a:rPr>
              <a:t>John </a:t>
            </a:r>
            <a:r>
              <a:rPr lang="en-US" altLang="zh-CN" sz="2000" dirty="0" err="1">
                <a:hlinkClick r:id="rId5"/>
              </a:rPr>
              <a:t>Resig</a:t>
            </a:r>
            <a:r>
              <a:rPr lang="zh-CN" altLang="zh-CN" sz="2000" dirty="0"/>
              <a:t>发布。</a:t>
            </a:r>
            <a:r>
              <a:rPr lang="en-US" altLang="zh-CN" sz="2000" dirty="0"/>
              <a:t>jQuery</a:t>
            </a:r>
            <a:r>
              <a:rPr lang="zh-CN" altLang="zh-CN" sz="2000" dirty="0"/>
              <a:t>设计的宗旨是</a:t>
            </a:r>
            <a:r>
              <a:rPr lang="en-US" altLang="zh-CN" sz="2000" dirty="0"/>
              <a:t>“write Less</a:t>
            </a:r>
            <a:r>
              <a:rPr lang="zh-CN" altLang="zh-CN" sz="2000" dirty="0"/>
              <a:t>，</a:t>
            </a:r>
            <a:r>
              <a:rPr lang="en-US" altLang="zh-CN" sz="2000" dirty="0"/>
              <a:t>Do More”</a:t>
            </a:r>
            <a:r>
              <a:rPr lang="zh-CN" altLang="zh-CN" sz="2000" dirty="0"/>
              <a:t>，即倡导写更少的代码，做更多的事情。它封装</a:t>
            </a:r>
            <a:r>
              <a:rPr lang="en-US" altLang="zh-CN" sz="2000" dirty="0"/>
              <a:t>JavaScript</a:t>
            </a:r>
            <a:r>
              <a:rPr lang="zh-CN" altLang="zh-CN" sz="2000" dirty="0"/>
              <a:t>常用的功能代码，提供一种简便的</a:t>
            </a:r>
            <a:r>
              <a:rPr lang="en-US" altLang="zh-CN" sz="2000" dirty="0" err="1"/>
              <a:t>JavaScript</a:t>
            </a:r>
            <a:r>
              <a:rPr lang="en-US" altLang="zh-CN" sz="2000" dirty="0" err="1">
                <a:hlinkClick r:id="rId6"/>
              </a:rPr>
              <a:t>设计模式</a:t>
            </a:r>
            <a:r>
              <a:rPr lang="zh-CN" altLang="zh-CN" sz="2000" dirty="0"/>
              <a:t>，优化</a:t>
            </a:r>
            <a:r>
              <a:rPr lang="en-US" altLang="zh-CN" sz="2000" dirty="0">
                <a:hlinkClick r:id="rId7"/>
              </a:rPr>
              <a:t>HTML</a:t>
            </a:r>
            <a:r>
              <a:rPr lang="zh-CN" altLang="zh-CN" sz="2000" dirty="0"/>
              <a:t>文档操作、事件处理、动画设计和</a:t>
            </a:r>
            <a:r>
              <a:rPr lang="en-US" altLang="zh-CN" sz="2000" dirty="0">
                <a:hlinkClick r:id="rId8"/>
              </a:rPr>
              <a:t>Ajax</a:t>
            </a:r>
            <a:r>
              <a:rPr lang="zh-CN" altLang="zh-CN" sz="2000" dirty="0"/>
              <a:t>交互。</a:t>
            </a:r>
          </a:p>
        </p:txBody>
      </p:sp>
    </p:spTree>
    <p:extLst>
      <p:ext uri="{BB962C8B-B14F-4D97-AF65-F5344CB8AC3E}">
        <p14:creationId xmlns:p14="http://schemas.microsoft.com/office/powerpoint/2010/main" val="807095941"/>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784382" y="339417"/>
            <a:ext cx="2772066"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x-none" altLang="zh-CN" b="1" dirty="0"/>
              <a:t>1.4.</a:t>
            </a:r>
            <a:r>
              <a:rPr lang="en-US" altLang="zh-CN" b="1" dirty="0"/>
              <a:t>5</a:t>
            </a:r>
            <a:r>
              <a:rPr lang="x-none" altLang="zh-CN" b="1" dirty="0"/>
              <a:t> </a:t>
            </a:r>
            <a:r>
              <a:rPr lang="en-US" altLang="zh-CN" b="1" dirty="0"/>
              <a:t> </a:t>
            </a:r>
            <a:r>
              <a:rPr lang="en-US" altLang="zh-CN" b="1" dirty="0" err="1"/>
              <a:t>BootStrap</a:t>
            </a:r>
            <a:endParaRPr lang="zh-CN" altLang="zh-CN"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8" name="矩形 7"/>
          <p:cNvSpPr/>
          <p:nvPr/>
        </p:nvSpPr>
        <p:spPr>
          <a:xfrm>
            <a:off x="371124" y="963026"/>
            <a:ext cx="11087011" cy="1477328"/>
          </a:xfrm>
          <a:prstGeom prst="rect">
            <a:avLst/>
          </a:prstGeom>
        </p:spPr>
        <p:txBody>
          <a:bodyPr wrap="square">
            <a:spAutoFit/>
          </a:bodyPr>
          <a:lstStyle/>
          <a:p>
            <a:pPr>
              <a:lnSpc>
                <a:spcPct val="150000"/>
              </a:lnSpc>
            </a:pPr>
            <a:r>
              <a:rPr lang="en-US" altLang="zh-CN" sz="2000" dirty="0" smtClean="0"/>
              <a:t>    Bootstrap</a:t>
            </a:r>
            <a:r>
              <a:rPr lang="zh-CN" altLang="zh-CN" sz="2000" dirty="0"/>
              <a:t>是美国</a:t>
            </a:r>
            <a:r>
              <a:rPr lang="en-US" altLang="zh-CN" sz="2000" dirty="0">
                <a:hlinkClick r:id="rId3"/>
              </a:rPr>
              <a:t>Twitter</a:t>
            </a:r>
            <a:r>
              <a:rPr lang="zh-CN" altLang="zh-CN" sz="2000" dirty="0"/>
              <a:t>公司的设计师</a:t>
            </a:r>
            <a:r>
              <a:rPr lang="en-US" altLang="zh-CN" sz="2000" dirty="0"/>
              <a:t>Mark Otto</a:t>
            </a:r>
            <a:r>
              <a:rPr lang="zh-CN" altLang="zh-CN" sz="2000" dirty="0"/>
              <a:t>和</a:t>
            </a:r>
            <a:r>
              <a:rPr lang="en-US" altLang="zh-CN" sz="2000" dirty="0"/>
              <a:t>Jacob Thornton</a:t>
            </a:r>
            <a:r>
              <a:rPr lang="zh-CN" altLang="zh-CN" sz="2000" dirty="0"/>
              <a:t>合作基于</a:t>
            </a:r>
            <a:r>
              <a:rPr lang="en-US" altLang="zh-CN" sz="2000" dirty="0"/>
              <a:t>HTML</a:t>
            </a:r>
            <a:r>
              <a:rPr lang="zh-CN" altLang="zh-CN" sz="2000" dirty="0"/>
              <a:t>、</a:t>
            </a:r>
            <a:r>
              <a:rPr lang="en-US" altLang="zh-CN" sz="2000" dirty="0"/>
              <a:t>CSS</a:t>
            </a:r>
            <a:r>
              <a:rPr lang="zh-CN" altLang="zh-CN" sz="2000" dirty="0"/>
              <a:t>、</a:t>
            </a:r>
            <a:r>
              <a:rPr lang="en-US" altLang="zh-CN" sz="2000" dirty="0">
                <a:hlinkClick r:id="rId4"/>
              </a:rPr>
              <a:t>JavaScript</a:t>
            </a:r>
            <a:r>
              <a:rPr lang="en-US" altLang="zh-CN" sz="2000" dirty="0"/>
              <a:t> </a:t>
            </a:r>
            <a:r>
              <a:rPr lang="zh-CN" altLang="zh-CN" sz="2000" dirty="0"/>
              <a:t>开发的简洁、直观、强悍的</a:t>
            </a:r>
            <a:r>
              <a:rPr lang="en-US" altLang="zh-CN" sz="2000" dirty="0" err="1">
                <a:hlinkClick r:id="rId5"/>
              </a:rPr>
              <a:t>前端</a:t>
            </a:r>
            <a:r>
              <a:rPr lang="zh-CN" altLang="zh-CN" sz="2000" dirty="0"/>
              <a:t>开发框架，使得</a:t>
            </a:r>
            <a:r>
              <a:rPr lang="en-US" altLang="zh-CN" sz="2000" dirty="0"/>
              <a:t> Web </a:t>
            </a:r>
            <a:r>
              <a:rPr lang="zh-CN" altLang="zh-CN" sz="2000" dirty="0"/>
              <a:t>开发更加快捷。</a:t>
            </a:r>
            <a:r>
              <a:rPr lang="en-US" altLang="zh-CN" sz="2000" dirty="0"/>
              <a:t>Bootstrap</a:t>
            </a:r>
            <a:r>
              <a:rPr lang="zh-CN" altLang="zh-CN" sz="2000" dirty="0"/>
              <a:t>提供了优雅的</a:t>
            </a:r>
            <a:r>
              <a:rPr lang="en-US" altLang="zh-CN" sz="2000" dirty="0"/>
              <a:t>HTML</a:t>
            </a:r>
            <a:r>
              <a:rPr lang="zh-CN" altLang="zh-CN" sz="2000" dirty="0"/>
              <a:t>和</a:t>
            </a:r>
            <a:r>
              <a:rPr lang="en-US" altLang="zh-CN" sz="2000" dirty="0"/>
              <a:t>CSS</a:t>
            </a:r>
            <a:r>
              <a:rPr lang="zh-CN" altLang="zh-CN" sz="2000" dirty="0"/>
              <a:t>规范，它即是由动态</a:t>
            </a:r>
            <a:r>
              <a:rPr lang="en-US" altLang="zh-CN" sz="2000" dirty="0"/>
              <a:t>CSS</a:t>
            </a:r>
            <a:r>
              <a:rPr lang="zh-CN" altLang="zh-CN" sz="2000" dirty="0"/>
              <a:t>语言</a:t>
            </a:r>
            <a:r>
              <a:rPr lang="en-US" altLang="zh-CN" sz="2000" dirty="0">
                <a:hlinkClick r:id="rId6"/>
              </a:rPr>
              <a:t>Less</a:t>
            </a:r>
            <a:r>
              <a:rPr lang="zh-CN" altLang="zh-CN" sz="2000" dirty="0"/>
              <a:t>写成。</a:t>
            </a:r>
          </a:p>
        </p:txBody>
      </p:sp>
      <p:pic>
        <p:nvPicPr>
          <p:cNvPr id="4" name="图片 3"/>
          <p:cNvPicPr>
            <a:picLocks noChangeAspect="1"/>
          </p:cNvPicPr>
          <p:nvPr/>
        </p:nvPicPr>
        <p:blipFill>
          <a:blip r:embed="rId7"/>
          <a:stretch>
            <a:fillRect/>
          </a:stretch>
        </p:blipFill>
        <p:spPr>
          <a:xfrm>
            <a:off x="623094" y="2583846"/>
            <a:ext cx="10379339" cy="2202371"/>
          </a:xfrm>
          <a:prstGeom prst="rect">
            <a:avLst/>
          </a:prstGeom>
        </p:spPr>
      </p:pic>
      <p:pic>
        <p:nvPicPr>
          <p:cNvPr id="5" name="图片 4"/>
          <p:cNvPicPr>
            <a:picLocks noChangeAspect="1"/>
          </p:cNvPicPr>
          <p:nvPr/>
        </p:nvPicPr>
        <p:blipFill>
          <a:blip r:embed="rId8"/>
          <a:stretch>
            <a:fillRect/>
          </a:stretch>
        </p:blipFill>
        <p:spPr>
          <a:xfrm>
            <a:off x="535478" y="5333175"/>
            <a:ext cx="4793395" cy="1440305"/>
          </a:xfrm>
          <a:prstGeom prst="rect">
            <a:avLst/>
          </a:prstGeom>
        </p:spPr>
      </p:pic>
    </p:spTree>
    <p:extLst>
      <p:ext uri="{BB962C8B-B14F-4D97-AF65-F5344CB8AC3E}">
        <p14:creationId xmlns:p14="http://schemas.microsoft.com/office/powerpoint/2010/main" val="2369648296"/>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034574" y="345179"/>
            <a:ext cx="3065865"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smtClean="0"/>
              <a:t>1.4.6 </a:t>
            </a:r>
            <a:r>
              <a:rPr lang="en-US" altLang="zh-CN" dirty="0"/>
              <a:t>ECMAScript</a:t>
            </a:r>
            <a:r>
              <a:rPr lang="en-US" altLang="zh-CN" b="1" dirty="0" smtClean="0"/>
              <a:t>  </a:t>
            </a:r>
            <a:endParaRPr lang="zh-CN" altLang="zh-CN"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8" name="矩形 7"/>
          <p:cNvSpPr/>
          <p:nvPr/>
        </p:nvSpPr>
        <p:spPr>
          <a:xfrm>
            <a:off x="909638" y="3714852"/>
            <a:ext cx="9120377" cy="1477328"/>
          </a:xfrm>
          <a:prstGeom prst="rect">
            <a:avLst/>
          </a:prstGeom>
        </p:spPr>
        <p:txBody>
          <a:bodyPr wrap="square">
            <a:spAutoFit/>
          </a:bodyPr>
          <a:lstStyle/>
          <a:p>
            <a:pPr>
              <a:lnSpc>
                <a:spcPct val="150000"/>
              </a:lnSpc>
            </a:pPr>
            <a:r>
              <a:rPr lang="en-US" altLang="zh-CN" sz="2000" dirty="0"/>
              <a:t>ECMAScript 6.0</a:t>
            </a:r>
            <a:r>
              <a:rPr lang="zh-CN" altLang="en-US" sz="2000" dirty="0"/>
              <a:t>（以下简称 </a:t>
            </a:r>
            <a:r>
              <a:rPr lang="en-US" altLang="zh-CN" sz="2000" dirty="0"/>
              <a:t>ES6</a:t>
            </a:r>
            <a:r>
              <a:rPr lang="zh-CN" altLang="en-US" sz="2000" dirty="0"/>
              <a:t>）是 </a:t>
            </a:r>
            <a:r>
              <a:rPr lang="en-US" altLang="zh-CN" sz="2000" dirty="0"/>
              <a:t>JavaScript </a:t>
            </a:r>
            <a:r>
              <a:rPr lang="zh-CN" altLang="en-US" sz="2000" dirty="0"/>
              <a:t>语言的下一代标准，已经在 </a:t>
            </a:r>
            <a:r>
              <a:rPr lang="en-US" altLang="zh-CN" sz="2000" dirty="0"/>
              <a:t>2015 </a:t>
            </a:r>
            <a:r>
              <a:rPr lang="zh-CN" altLang="en-US" sz="2000" dirty="0"/>
              <a:t>年 </a:t>
            </a:r>
            <a:r>
              <a:rPr lang="en-US" altLang="zh-CN" sz="2000" dirty="0"/>
              <a:t>6 </a:t>
            </a:r>
            <a:r>
              <a:rPr lang="zh-CN" altLang="en-US" sz="2000" dirty="0"/>
              <a:t>月正式发布了。它的目标，是使得 </a:t>
            </a:r>
            <a:r>
              <a:rPr lang="en-US" altLang="zh-CN" sz="2000" dirty="0"/>
              <a:t>JavaScript </a:t>
            </a:r>
            <a:r>
              <a:rPr lang="zh-CN" altLang="en-US" sz="2000" dirty="0"/>
              <a:t>语言可以用来编写复杂的大型应用程序，成为企业级开发语言。</a:t>
            </a:r>
            <a:endParaRPr lang="zh-CN" altLang="zh-CN" sz="2000" dirty="0"/>
          </a:p>
        </p:txBody>
      </p:sp>
      <p:sp>
        <p:nvSpPr>
          <p:cNvPr id="6" name="矩形 5"/>
          <p:cNvSpPr/>
          <p:nvPr/>
        </p:nvSpPr>
        <p:spPr>
          <a:xfrm>
            <a:off x="909638" y="5414729"/>
            <a:ext cx="8774272" cy="707886"/>
          </a:xfrm>
          <a:prstGeom prst="rect">
            <a:avLst/>
          </a:prstGeom>
        </p:spPr>
        <p:txBody>
          <a:bodyPr wrap="square">
            <a:spAutoFit/>
          </a:bodyPr>
          <a:lstStyle/>
          <a:p>
            <a:r>
              <a:rPr lang="en-US" altLang="zh-CN" sz="2000" dirty="0">
                <a:latin typeface="宋体" panose="02010600030101010101" pitchFamily="2" charset="-122"/>
                <a:cs typeface="Times New Roman" panose="02020603050405020304" pitchFamily="18" charset="0"/>
              </a:rPr>
              <a:t>ES6 </a:t>
            </a:r>
            <a:r>
              <a:rPr lang="zh-CN" altLang="zh-CN" sz="2000" dirty="0">
                <a:cs typeface="Times New Roman" panose="02020603050405020304" pitchFamily="18" charset="0"/>
              </a:rPr>
              <a:t>的第一个版本，就这样在</a:t>
            </a:r>
            <a:r>
              <a:rPr lang="en-US" altLang="zh-CN" sz="2000" dirty="0">
                <a:cs typeface="Times New Roman" panose="02020603050405020304" pitchFamily="18" charset="0"/>
              </a:rPr>
              <a:t> 2015 </a:t>
            </a:r>
            <a:r>
              <a:rPr lang="zh-CN" altLang="zh-CN" sz="2000" dirty="0">
                <a:cs typeface="Times New Roman" panose="02020603050405020304" pitchFamily="18" charset="0"/>
              </a:rPr>
              <a:t>年</a:t>
            </a:r>
            <a:r>
              <a:rPr lang="en-US" altLang="zh-CN" sz="2000" dirty="0">
                <a:cs typeface="Times New Roman" panose="02020603050405020304" pitchFamily="18" charset="0"/>
              </a:rPr>
              <a:t> 6 </a:t>
            </a:r>
            <a:r>
              <a:rPr lang="zh-CN" altLang="zh-CN" sz="2000" dirty="0">
                <a:cs typeface="Times New Roman" panose="02020603050405020304" pitchFamily="18" charset="0"/>
              </a:rPr>
              <a:t>月发布了，正式名称就是《</a:t>
            </a:r>
            <a:r>
              <a:rPr lang="en-US" altLang="zh-CN" sz="2000" dirty="0">
                <a:cs typeface="Times New Roman" panose="02020603050405020304" pitchFamily="18" charset="0"/>
              </a:rPr>
              <a:t>ECMAScript 2015 </a:t>
            </a:r>
            <a:r>
              <a:rPr lang="zh-CN" altLang="zh-CN" sz="2000" dirty="0">
                <a:cs typeface="Times New Roman" panose="02020603050405020304" pitchFamily="18" charset="0"/>
              </a:rPr>
              <a:t>标准》（简称</a:t>
            </a:r>
            <a:r>
              <a:rPr lang="en-US" altLang="zh-CN" sz="2000" dirty="0">
                <a:cs typeface="Times New Roman" panose="02020603050405020304" pitchFamily="18" charset="0"/>
              </a:rPr>
              <a:t> ES2015</a:t>
            </a:r>
            <a:r>
              <a:rPr lang="zh-CN" altLang="zh-CN" sz="2000" dirty="0">
                <a:cs typeface="Times New Roman" panose="02020603050405020304" pitchFamily="18" charset="0"/>
              </a:rPr>
              <a:t>）。</a:t>
            </a:r>
            <a:endParaRPr lang="zh-CN" altLang="en-US" sz="2000" dirty="0"/>
          </a:p>
        </p:txBody>
      </p:sp>
      <p:sp>
        <p:nvSpPr>
          <p:cNvPr id="4" name="矩形 3"/>
          <p:cNvSpPr/>
          <p:nvPr/>
        </p:nvSpPr>
        <p:spPr>
          <a:xfrm>
            <a:off x="959619" y="1205003"/>
            <a:ext cx="8674309" cy="1200329"/>
          </a:xfrm>
          <a:prstGeom prst="rect">
            <a:avLst/>
          </a:prstGeom>
        </p:spPr>
        <p:txBody>
          <a:bodyPr wrap="square">
            <a:spAutoFit/>
          </a:bodyPr>
          <a:lstStyle/>
          <a:p>
            <a:r>
              <a:rPr lang="en-US" altLang="zh-CN" dirty="0"/>
              <a:t>1996 </a:t>
            </a:r>
            <a:r>
              <a:rPr lang="zh-CN" altLang="en-US" dirty="0"/>
              <a:t>年 </a:t>
            </a:r>
            <a:r>
              <a:rPr lang="en-US" altLang="zh-CN" dirty="0"/>
              <a:t>11 </a:t>
            </a:r>
            <a:r>
              <a:rPr lang="zh-CN" altLang="en-US" dirty="0"/>
              <a:t>月，</a:t>
            </a:r>
            <a:r>
              <a:rPr lang="en-US" altLang="zh-CN" dirty="0"/>
              <a:t>JavaScript </a:t>
            </a:r>
            <a:r>
              <a:rPr lang="zh-CN" altLang="en-US" dirty="0"/>
              <a:t>的创造者 </a:t>
            </a:r>
            <a:r>
              <a:rPr lang="en-US" altLang="zh-CN" dirty="0"/>
              <a:t>Netscape </a:t>
            </a:r>
            <a:r>
              <a:rPr lang="zh-CN" altLang="en-US" dirty="0"/>
              <a:t>公司将 </a:t>
            </a:r>
            <a:r>
              <a:rPr lang="en-US" altLang="zh-CN" dirty="0"/>
              <a:t>JavaScript </a:t>
            </a:r>
            <a:r>
              <a:rPr lang="zh-CN" altLang="en-US" dirty="0"/>
              <a:t>提交给标准化组织 </a:t>
            </a:r>
            <a:r>
              <a:rPr lang="en-US" altLang="zh-CN" dirty="0"/>
              <a:t>ECMA</a:t>
            </a:r>
            <a:r>
              <a:rPr lang="zh-CN" altLang="en-US" dirty="0"/>
              <a:t>（</a:t>
            </a:r>
            <a:r>
              <a:rPr lang="en-US" altLang="zh-CN" dirty="0"/>
              <a:t>European Computer Manufacturers Association</a:t>
            </a:r>
            <a:r>
              <a:rPr lang="zh-CN" altLang="en-US" dirty="0"/>
              <a:t>，欧洲计算机制造商协会），希望这种语言能够成为国际标准。</a:t>
            </a:r>
            <a:r>
              <a:rPr lang="en-US" altLang="zh-CN" dirty="0"/>
              <a:t>1997</a:t>
            </a:r>
            <a:r>
              <a:rPr lang="zh-CN" altLang="en-US" dirty="0"/>
              <a:t>年，</a:t>
            </a:r>
            <a:r>
              <a:rPr lang="en-US" altLang="zh-CN" dirty="0"/>
              <a:t>ECMA </a:t>
            </a:r>
            <a:r>
              <a:rPr lang="zh-CN" altLang="en-US" dirty="0"/>
              <a:t>发布标准文件</a:t>
            </a:r>
            <a:r>
              <a:rPr lang="en-US" altLang="zh-CN" dirty="0"/>
              <a:t>ECMA-262</a:t>
            </a:r>
            <a:r>
              <a:rPr lang="zh-CN" altLang="en-US" dirty="0"/>
              <a:t>的第一版，规定了浏览器脚本语言的标准，并将这种语言称为 </a:t>
            </a:r>
            <a:r>
              <a:rPr lang="en-US" altLang="zh-CN" dirty="0"/>
              <a:t>ECMAScript</a:t>
            </a:r>
            <a:r>
              <a:rPr lang="zh-CN" altLang="en-US" dirty="0"/>
              <a:t>，这个版本就是 </a:t>
            </a:r>
            <a:r>
              <a:rPr lang="en-US" altLang="zh-CN" dirty="0"/>
              <a:t>1.0 </a:t>
            </a:r>
            <a:r>
              <a:rPr lang="zh-CN" altLang="en-US" dirty="0"/>
              <a:t>版。</a:t>
            </a:r>
          </a:p>
        </p:txBody>
      </p:sp>
    </p:spTree>
    <p:extLst>
      <p:ext uri="{BB962C8B-B14F-4D97-AF65-F5344CB8AC3E}">
        <p14:creationId xmlns:p14="http://schemas.microsoft.com/office/powerpoint/2010/main" val="3001111129"/>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034574" y="345179"/>
            <a:ext cx="3065865"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smtClean="0"/>
              <a:t>1.4.6 </a:t>
            </a:r>
            <a:r>
              <a:rPr lang="en-US" altLang="zh-CN" dirty="0"/>
              <a:t>ECMAScript</a:t>
            </a:r>
            <a:r>
              <a:rPr lang="en-US" altLang="zh-CN" b="1" dirty="0" smtClean="0"/>
              <a:t>  </a:t>
            </a:r>
            <a:endParaRPr lang="zh-CN" altLang="zh-CN"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5" name="矩形 4"/>
          <p:cNvSpPr/>
          <p:nvPr/>
        </p:nvSpPr>
        <p:spPr>
          <a:xfrm>
            <a:off x="1034574" y="1798954"/>
            <a:ext cx="9451677" cy="923330"/>
          </a:xfrm>
          <a:prstGeom prst="rect">
            <a:avLst/>
          </a:prstGeom>
        </p:spPr>
        <p:txBody>
          <a:bodyPr wrap="square">
            <a:spAutoFit/>
          </a:bodyPr>
          <a:lstStyle/>
          <a:p>
            <a:pPr indent="266700">
              <a:spcAft>
                <a:spcPts val="0"/>
              </a:spcAft>
            </a:pPr>
            <a:r>
              <a:rPr lang="en-US" altLang="zh-CN" kern="100" dirty="0">
                <a:latin typeface="宋体" panose="02010600030101010101" pitchFamily="2" charset="-122"/>
                <a:ea typeface="等线" panose="02010600030101010101" pitchFamily="2" charset="-122"/>
                <a:cs typeface="Times New Roman" panose="02020603050405020304" pitchFamily="18" charset="0"/>
              </a:rPr>
              <a:t>2017 </a:t>
            </a:r>
            <a:r>
              <a:rPr lang="zh-CN" altLang="zh-CN" kern="100" dirty="0">
                <a:latin typeface="等线" panose="02010600030101010101" pitchFamily="2" charset="-122"/>
                <a:cs typeface="Times New Roman" panose="02020603050405020304" pitchFamily="18" charset="0"/>
              </a:rPr>
              <a:t>年</a:t>
            </a:r>
            <a:r>
              <a:rPr lang="en-US" altLang="zh-CN" kern="100" dirty="0">
                <a:latin typeface="等线" panose="02010600030101010101" pitchFamily="2" charset="-122"/>
                <a:cs typeface="Times New Roman" panose="02020603050405020304" pitchFamily="18" charset="0"/>
              </a:rPr>
              <a:t> 6 </a:t>
            </a:r>
            <a:r>
              <a:rPr lang="zh-CN" altLang="zh-CN" kern="100" dirty="0">
                <a:latin typeface="等线" panose="02010600030101010101" pitchFamily="2" charset="-122"/>
                <a:cs typeface="Times New Roman" panose="02020603050405020304" pitchFamily="18" charset="0"/>
              </a:rPr>
              <a:t>月发布</a:t>
            </a:r>
            <a:r>
              <a:rPr lang="en-US" altLang="zh-CN" kern="100" dirty="0">
                <a:latin typeface="等线" panose="02010600030101010101" pitchFamily="2" charset="-122"/>
                <a:cs typeface="Times New Roman" panose="02020603050405020304" pitchFamily="18" charset="0"/>
              </a:rPr>
              <a:t> ES2017 </a:t>
            </a:r>
            <a:r>
              <a:rPr lang="zh-CN" altLang="zh-CN" kern="100" dirty="0">
                <a:latin typeface="等线" panose="02010600030101010101" pitchFamily="2" charset="-122"/>
                <a:cs typeface="Times New Roman" panose="02020603050405020304" pitchFamily="18" charset="0"/>
              </a:rPr>
              <a:t>标准</a:t>
            </a:r>
            <a:r>
              <a:rPr lang="zh-CN" altLang="zh-CN" kern="100" dirty="0" smtClean="0">
                <a:latin typeface="等线" panose="02010600030101010101" pitchFamily="2" charset="-122"/>
                <a:cs typeface="Times New Roman" panose="02020603050405020304" pitchFamily="18" charset="0"/>
              </a:rPr>
              <a:t>。</a:t>
            </a:r>
            <a:endParaRPr lang="en-US" altLang="zh-CN" kern="100" dirty="0" smtClean="0">
              <a:latin typeface="等线" panose="02010600030101010101" pitchFamily="2" charset="-122"/>
              <a:cs typeface="Times New Roman" panose="02020603050405020304" pitchFamily="18" charset="0"/>
            </a:endParaRPr>
          </a:p>
          <a:p>
            <a:pPr indent="266700">
              <a:spcAft>
                <a:spcPts val="0"/>
              </a:spcAft>
            </a:pP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indent="266700">
              <a:spcAft>
                <a:spcPts val="0"/>
              </a:spcAft>
            </a:pPr>
            <a:r>
              <a:rPr lang="en-US" altLang="zh-CN" kern="100" dirty="0">
                <a:latin typeface="宋体" panose="02010600030101010101" pitchFamily="2" charset="-122"/>
                <a:ea typeface="等线" panose="02010600030101010101" pitchFamily="2" charset="-122"/>
                <a:cs typeface="Times New Roman" panose="02020603050405020304" pitchFamily="18" charset="0"/>
              </a:rPr>
              <a:t>2020</a:t>
            </a:r>
            <a:r>
              <a:rPr lang="zh-CN" altLang="zh-CN" kern="100" dirty="0">
                <a:latin typeface="等线" panose="02010600030101010101" pitchFamily="2" charset="-122"/>
                <a:cs typeface="Times New Roman" panose="02020603050405020304" pitchFamily="18" charset="0"/>
              </a:rPr>
              <a:t>年</a:t>
            </a:r>
            <a:r>
              <a:rPr lang="en-US" altLang="zh-CN" kern="100" dirty="0">
                <a:latin typeface="等线" panose="02010600030101010101" pitchFamily="2" charset="-122"/>
                <a:cs typeface="Times New Roman" panose="02020603050405020304" pitchFamily="18" charset="0"/>
              </a:rPr>
              <a:t>6</a:t>
            </a:r>
            <a:r>
              <a:rPr lang="zh-CN" altLang="zh-CN" kern="100" dirty="0">
                <a:latin typeface="等线" panose="02010600030101010101" pitchFamily="2" charset="-122"/>
                <a:cs typeface="Times New Roman" panose="02020603050405020304" pitchFamily="18" charset="0"/>
              </a:rPr>
              <a:t>月</a:t>
            </a:r>
            <a:r>
              <a:rPr lang="en-US" altLang="zh-CN" kern="100" dirty="0">
                <a:latin typeface="等线" panose="02010600030101010101" pitchFamily="2" charset="-122"/>
                <a:cs typeface="Times New Roman" panose="02020603050405020304" pitchFamily="18" charset="0"/>
              </a:rPr>
              <a:t>,</a:t>
            </a:r>
            <a:r>
              <a:rPr lang="zh-CN" altLang="zh-CN" kern="100" dirty="0">
                <a:latin typeface="等线" panose="02010600030101010101" pitchFamily="2" charset="-122"/>
                <a:cs typeface="Times New Roman" panose="02020603050405020304" pitchFamily="18" charset="0"/>
              </a:rPr>
              <a:t>发布了</a:t>
            </a:r>
            <a:r>
              <a:rPr lang="en-US" altLang="zh-CN" kern="100" dirty="0">
                <a:latin typeface="等线" panose="02010600030101010101" pitchFamily="2" charset="-122"/>
                <a:cs typeface="Times New Roman" panose="02020603050405020304" pitchFamily="18" charset="0"/>
              </a:rPr>
              <a:t>ES2020,</a:t>
            </a:r>
            <a:r>
              <a:rPr lang="zh-CN" altLang="zh-CN" kern="100" dirty="0">
                <a:latin typeface="等线" panose="02010600030101010101" pitchFamily="2" charset="-122"/>
                <a:cs typeface="Times New Roman" panose="02020603050405020304" pitchFamily="18" charset="0"/>
              </a:rPr>
              <a:t>是</a:t>
            </a:r>
            <a:r>
              <a:rPr lang="en-US" altLang="zh-CN" kern="100" dirty="0">
                <a:latin typeface="等线" panose="02010600030101010101" pitchFamily="2" charset="-122"/>
                <a:cs typeface="Times New Roman" panose="02020603050405020304" pitchFamily="18" charset="0"/>
              </a:rPr>
              <a:t>ECMAScript</a:t>
            </a:r>
            <a:r>
              <a:rPr lang="zh-CN" altLang="zh-CN" kern="100" dirty="0">
                <a:latin typeface="等线" panose="02010600030101010101" pitchFamily="2" charset="-122"/>
                <a:cs typeface="Times New Roman" panose="02020603050405020304" pitchFamily="18" charset="0"/>
              </a:rPr>
              <a:t>的第</a:t>
            </a:r>
            <a:r>
              <a:rPr lang="en-US" altLang="zh-CN" kern="100" dirty="0">
                <a:latin typeface="等线" panose="02010600030101010101" pitchFamily="2" charset="-122"/>
                <a:cs typeface="Times New Roman" panose="02020603050405020304" pitchFamily="18" charset="0"/>
              </a:rPr>
              <a:t>11</a:t>
            </a:r>
            <a:r>
              <a:rPr lang="zh-CN" altLang="zh-CN" kern="100" dirty="0">
                <a:latin typeface="等线" panose="02010600030101010101" pitchFamily="2" charset="-122"/>
                <a:cs typeface="Times New Roman" panose="02020603050405020304" pitchFamily="18" charset="0"/>
              </a:rPr>
              <a:t>版本，也称为</a:t>
            </a:r>
            <a:r>
              <a:rPr lang="en-US" altLang="zh-CN" kern="100" dirty="0">
                <a:latin typeface="等线" panose="02010600030101010101" pitchFamily="2" charset="-122"/>
                <a:cs typeface="Times New Roman" panose="02020603050405020304" pitchFamily="18" charset="0"/>
              </a:rPr>
              <a:t>ES11</a:t>
            </a:r>
            <a:r>
              <a:rPr lang="zh-CN" altLang="zh-CN" kern="100" dirty="0" smtClean="0">
                <a:latin typeface="等线" panose="02010600030101010101" pitchFamily="2" charset="-122"/>
                <a:cs typeface="Times New Roman" panose="02020603050405020304" pitchFamily="18" charset="0"/>
              </a:rPr>
              <a:t>。</a:t>
            </a:r>
            <a:r>
              <a:rPr lang="en-US" altLang="zh-CN" kern="100" dirty="0" smtClean="0">
                <a:latin typeface="等线" panose="02010600030101010101" pitchFamily="2" charset="-122"/>
                <a:cs typeface="Times New Roman" panose="02020603050405020304" pitchFamily="18" charset="0"/>
              </a:rPr>
              <a:t> </a:t>
            </a:r>
            <a:endParaRPr lang="zh-CN" altLang="en-US" dirty="0"/>
          </a:p>
        </p:txBody>
      </p:sp>
      <p:sp>
        <p:nvSpPr>
          <p:cNvPr id="7" name="矩形 6"/>
          <p:cNvSpPr/>
          <p:nvPr/>
        </p:nvSpPr>
        <p:spPr>
          <a:xfrm>
            <a:off x="1191890" y="3215595"/>
            <a:ext cx="8867938" cy="1477328"/>
          </a:xfrm>
          <a:prstGeom prst="rect">
            <a:avLst/>
          </a:prstGeom>
        </p:spPr>
        <p:txBody>
          <a:bodyPr wrap="square">
            <a:spAutoFit/>
          </a:bodyPr>
          <a:lstStyle/>
          <a:p>
            <a:pPr indent="266700">
              <a:spcAft>
                <a:spcPts val="0"/>
              </a:spcAft>
            </a:pP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indent="266700">
              <a:spcAft>
                <a:spcPts val="0"/>
              </a:spcAft>
            </a:pPr>
            <a:r>
              <a:rPr lang="en-US" altLang="zh-CN" kern="100" dirty="0">
                <a:latin typeface="宋体" panose="02010600030101010101" pitchFamily="2" charset="-122"/>
                <a:ea typeface="等线" panose="02010600030101010101" pitchFamily="2" charset="-122"/>
                <a:cs typeface="Times New Roman" panose="02020603050405020304" pitchFamily="18" charset="0"/>
              </a:rPr>
              <a:t>2021 </a:t>
            </a:r>
            <a:r>
              <a:rPr lang="zh-CN" altLang="zh-CN" kern="100" dirty="0">
                <a:latin typeface="等线" panose="02010600030101010101" pitchFamily="2" charset="-122"/>
                <a:cs typeface="Times New Roman" panose="02020603050405020304" pitchFamily="18" charset="0"/>
              </a:rPr>
              <a:t>年</a:t>
            </a:r>
            <a:r>
              <a:rPr lang="en-US" altLang="zh-CN" kern="100" dirty="0">
                <a:latin typeface="等线" panose="02010600030101010101" pitchFamily="2" charset="-122"/>
                <a:cs typeface="Times New Roman" panose="02020603050405020304" pitchFamily="18" charset="0"/>
              </a:rPr>
              <a:t> 6 </a:t>
            </a:r>
            <a:r>
              <a:rPr lang="zh-CN" altLang="zh-CN" kern="100" dirty="0">
                <a:latin typeface="等线" panose="02010600030101010101" pitchFamily="2" charset="-122"/>
                <a:cs typeface="Times New Roman" panose="02020603050405020304" pitchFamily="18" charset="0"/>
              </a:rPr>
              <a:t>月，</a:t>
            </a:r>
            <a:r>
              <a:rPr lang="en-US" altLang="zh-CN" kern="100" dirty="0">
                <a:latin typeface="等线" panose="02010600030101010101" pitchFamily="2" charset="-122"/>
                <a:cs typeface="Times New Roman" panose="02020603050405020304" pitchFamily="18" charset="0"/>
              </a:rPr>
              <a:t> ECMAScript 2021 </a:t>
            </a:r>
            <a:r>
              <a:rPr lang="zh-CN" altLang="zh-CN" kern="100" dirty="0">
                <a:latin typeface="等线" panose="02010600030101010101" pitchFamily="2" charset="-122"/>
                <a:cs typeface="Times New Roman" panose="02020603050405020304" pitchFamily="18" charset="0"/>
              </a:rPr>
              <a:t>（</a:t>
            </a:r>
            <a:r>
              <a:rPr lang="en-US" altLang="zh-CN" kern="100" dirty="0">
                <a:latin typeface="等线" panose="02010600030101010101" pitchFamily="2" charset="-122"/>
                <a:cs typeface="Times New Roman" panose="02020603050405020304" pitchFamily="18" charset="0"/>
              </a:rPr>
              <a:t>ES12</a:t>
            </a:r>
            <a:r>
              <a:rPr lang="zh-CN" altLang="zh-CN" kern="100" dirty="0">
                <a:latin typeface="等线" panose="02010600030101010101" pitchFamily="2" charset="-122"/>
                <a:cs typeface="Times New Roman" panose="02020603050405020304" pitchFamily="18" charset="0"/>
              </a:rPr>
              <a:t>）成为事实的</a:t>
            </a:r>
            <a:r>
              <a:rPr lang="en-US" altLang="zh-CN" kern="100" dirty="0">
                <a:latin typeface="等线" panose="02010600030101010101" pitchFamily="2" charset="-122"/>
                <a:cs typeface="Times New Roman" panose="02020603050405020304" pitchFamily="18" charset="0"/>
              </a:rPr>
              <a:t> ECMAScript </a:t>
            </a:r>
            <a:r>
              <a:rPr lang="zh-CN" altLang="zh-CN" kern="100" dirty="0">
                <a:latin typeface="等线" panose="02010600030101010101" pitchFamily="2" charset="-122"/>
                <a:cs typeface="Times New Roman" panose="02020603050405020304" pitchFamily="18" charset="0"/>
              </a:rPr>
              <a:t>标准，并被写入</a:t>
            </a:r>
            <a:r>
              <a:rPr lang="en-US" altLang="zh-CN" kern="100" dirty="0">
                <a:latin typeface="等线" panose="02010600030101010101" pitchFamily="2" charset="-122"/>
                <a:cs typeface="Times New Roman" panose="02020603050405020304" pitchFamily="18" charset="0"/>
              </a:rPr>
              <a:t> ECMA-262 </a:t>
            </a:r>
            <a:r>
              <a:rPr lang="zh-CN" altLang="zh-CN" kern="100" dirty="0">
                <a:latin typeface="等线" panose="02010600030101010101" pitchFamily="2" charset="-122"/>
                <a:cs typeface="Times New Roman" panose="02020603050405020304" pitchFamily="18" charset="0"/>
              </a:rPr>
              <a:t>第</a:t>
            </a:r>
            <a:r>
              <a:rPr lang="en-US" altLang="zh-CN" kern="100" dirty="0">
                <a:latin typeface="等线" panose="02010600030101010101" pitchFamily="2" charset="-122"/>
                <a:cs typeface="Times New Roman" panose="02020603050405020304" pitchFamily="18" charset="0"/>
              </a:rPr>
              <a:t> 12 </a:t>
            </a:r>
            <a:r>
              <a:rPr lang="zh-CN" altLang="zh-CN" kern="100" dirty="0">
                <a:latin typeface="等线" panose="02010600030101010101" pitchFamily="2" charset="-122"/>
                <a:cs typeface="Times New Roman" panose="02020603050405020304" pitchFamily="18" charset="0"/>
              </a:rPr>
              <a:t>版</a:t>
            </a:r>
            <a:r>
              <a:rPr lang="zh-CN" altLang="zh-CN" kern="100" dirty="0" smtClean="0">
                <a:latin typeface="等线" panose="02010600030101010101" pitchFamily="2" charset="-122"/>
                <a:cs typeface="Times New Roman" panose="02020603050405020304" pitchFamily="18" charset="0"/>
              </a:rPr>
              <a:t>。</a:t>
            </a:r>
            <a:r>
              <a:rPr lang="en-US" altLang="zh-CN" kern="100" dirty="0" smtClean="0">
                <a:latin typeface="等线" panose="02010600030101010101" pitchFamily="2" charset="-122"/>
                <a:cs typeface="Times New Roman" panose="02020603050405020304" pitchFamily="18" charset="0"/>
              </a:rPr>
              <a:t> </a:t>
            </a:r>
          </a:p>
          <a:p>
            <a:pPr indent="266700">
              <a:spcAft>
                <a:spcPts val="0"/>
              </a:spcAft>
            </a:pP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r>
              <a:rPr lang="en-US" altLang="zh-CN" dirty="0">
                <a:latin typeface="宋体" panose="02010600030101010101" pitchFamily="2" charset="-122"/>
                <a:cs typeface="Times New Roman" panose="02020603050405020304" pitchFamily="18" charset="0"/>
              </a:rPr>
              <a:t>2022 </a:t>
            </a:r>
            <a:r>
              <a:rPr lang="zh-CN" altLang="zh-CN" dirty="0">
                <a:cs typeface="Times New Roman" panose="02020603050405020304" pitchFamily="18" charset="0"/>
              </a:rPr>
              <a:t>年</a:t>
            </a:r>
            <a:r>
              <a:rPr lang="en-US" altLang="zh-CN" dirty="0">
                <a:cs typeface="Times New Roman" panose="02020603050405020304" pitchFamily="18" charset="0"/>
              </a:rPr>
              <a:t> 6 </a:t>
            </a:r>
            <a:r>
              <a:rPr lang="zh-CN" altLang="zh-CN" dirty="0">
                <a:cs typeface="Times New Roman" panose="02020603050405020304" pitchFamily="18" charset="0"/>
              </a:rPr>
              <a:t>月，第</a:t>
            </a:r>
            <a:r>
              <a:rPr lang="en-US" altLang="zh-CN" dirty="0">
                <a:cs typeface="Times New Roman" panose="02020603050405020304" pitchFamily="18" charset="0"/>
              </a:rPr>
              <a:t> 123 </a:t>
            </a:r>
            <a:r>
              <a:rPr lang="zh-CN" altLang="zh-CN" dirty="0">
                <a:cs typeface="Times New Roman" panose="02020603050405020304" pitchFamily="18" charset="0"/>
              </a:rPr>
              <a:t>届</a:t>
            </a:r>
            <a:r>
              <a:rPr lang="en-US" altLang="zh-CN" dirty="0">
                <a:cs typeface="Times New Roman" panose="02020603050405020304" pitchFamily="18" charset="0"/>
              </a:rPr>
              <a:t> ECMA </a:t>
            </a:r>
            <a:r>
              <a:rPr lang="zh-CN" altLang="zh-CN" dirty="0">
                <a:cs typeface="Times New Roman" panose="02020603050405020304" pitchFamily="18" charset="0"/>
              </a:rPr>
              <a:t>大会批准了</a:t>
            </a:r>
            <a:r>
              <a:rPr lang="en-US" altLang="zh-CN" dirty="0">
                <a:cs typeface="Times New Roman" panose="02020603050405020304" pitchFamily="18" charset="0"/>
              </a:rPr>
              <a:t> ECMAScript 2022</a:t>
            </a:r>
            <a:r>
              <a:rPr lang="zh-CN" altLang="zh-CN" dirty="0">
                <a:cs typeface="Times New Roman" panose="02020603050405020304" pitchFamily="18" charset="0"/>
              </a:rPr>
              <a:t>（</a:t>
            </a:r>
            <a:r>
              <a:rPr lang="en-US" altLang="zh-CN" dirty="0">
                <a:cs typeface="Times New Roman" panose="02020603050405020304" pitchFamily="18" charset="0"/>
              </a:rPr>
              <a:t>ES13</a:t>
            </a:r>
            <a:r>
              <a:rPr lang="zh-CN" altLang="zh-CN" dirty="0">
                <a:cs typeface="Times New Roman" panose="02020603050405020304" pitchFamily="18" charset="0"/>
              </a:rPr>
              <a:t>）语言规范。</a:t>
            </a:r>
            <a:endParaRPr lang="zh-CN" altLang="en-US" dirty="0"/>
          </a:p>
        </p:txBody>
      </p:sp>
    </p:spTree>
    <p:extLst>
      <p:ext uri="{BB962C8B-B14F-4D97-AF65-F5344CB8AC3E}">
        <p14:creationId xmlns:p14="http://schemas.microsoft.com/office/powerpoint/2010/main" val="969316318"/>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1.5</a:t>
            </a:r>
            <a:r>
              <a:rPr lang="zh-CN" altLang="en-US" dirty="0"/>
              <a:t> 小结</a:t>
            </a:r>
          </a:p>
        </p:txBody>
      </p:sp>
      <p:sp>
        <p:nvSpPr>
          <p:cNvPr id="3" name="内容占位符 2"/>
          <p:cNvSpPr>
            <a:spLocks noGrp="1"/>
          </p:cNvSpPr>
          <p:nvPr>
            <p:ph idx="1"/>
          </p:nvPr>
        </p:nvSpPr>
        <p:spPr/>
        <p:txBody>
          <a:bodyPr/>
          <a:lstStyle/>
          <a:p>
            <a:r>
              <a:rPr lang="zh-CN" altLang="en-US" dirty="0"/>
              <a:t>提高</a:t>
            </a:r>
            <a:r>
              <a:rPr lang="zh-CN" altLang="zh-CN" dirty="0"/>
              <a:t>我国</a:t>
            </a:r>
            <a:r>
              <a:rPr lang="en-US" altLang="zh-CN" dirty="0"/>
              <a:t>Web</a:t>
            </a:r>
            <a:r>
              <a:rPr lang="zh-CN" altLang="zh-CN" dirty="0"/>
              <a:t>浏览器和服务器的核心技术，</a:t>
            </a:r>
            <a:r>
              <a:rPr lang="zh-CN" altLang="en-US" dirty="0"/>
              <a:t>以及</a:t>
            </a:r>
            <a:r>
              <a:rPr lang="zh-CN" altLang="zh-CN" dirty="0"/>
              <a:t>基于“互联网</a:t>
            </a:r>
            <a:r>
              <a:rPr lang="en-US" altLang="zh-CN" dirty="0"/>
              <a:t>+</a:t>
            </a:r>
            <a:r>
              <a:rPr lang="zh-CN" altLang="zh-CN" dirty="0"/>
              <a:t>”的供给侧结构性改革、数字经济和网络空间安全等国家重大需求方面的应用创新，</a:t>
            </a:r>
            <a:r>
              <a:rPr lang="zh-CN" altLang="en-US" dirty="0"/>
              <a:t>都需要大家学好</a:t>
            </a:r>
            <a:r>
              <a:rPr lang="en-US" altLang="zh-CN" dirty="0"/>
              <a:t>Web</a:t>
            </a:r>
            <a:r>
              <a:rPr lang="zh-CN" altLang="en-US" dirty="0"/>
              <a:t>相关技术，</a:t>
            </a:r>
            <a:endParaRPr lang="en-US" altLang="zh-CN" dirty="0"/>
          </a:p>
          <a:p>
            <a:r>
              <a:rPr lang="zh-CN" altLang="en-US" dirty="0"/>
              <a:t>希望我们能</a:t>
            </a:r>
            <a:r>
              <a:rPr lang="zh-CN" altLang="zh-CN" dirty="0"/>
              <a:t>为实现我国信息技术自主可控的使命感</a:t>
            </a:r>
            <a:r>
              <a:rPr lang="zh-CN" altLang="en-US" dirty="0"/>
              <a:t>而奋斗</a:t>
            </a:r>
            <a:r>
              <a:rPr lang="zh-CN" altLang="zh-CN" dirty="0"/>
              <a:t>。</a:t>
            </a:r>
          </a:p>
          <a:p>
            <a:endParaRPr lang="zh-CN" altLang="en-US" dirty="0"/>
          </a:p>
        </p:txBody>
      </p:sp>
      <p:sp>
        <p:nvSpPr>
          <p:cNvPr id="4" name="Freeform 5"/>
          <p:cNvSpPr>
            <a:spLocks noEditPoints="1"/>
          </p:cNvSpPr>
          <p:nvPr/>
        </p:nvSpPr>
        <p:spPr bwMode="auto">
          <a:xfrm>
            <a:off x="265112" y="742156"/>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Tree>
    <p:extLst>
      <p:ext uri="{BB962C8B-B14F-4D97-AF65-F5344CB8AC3E}">
        <p14:creationId xmlns:p14="http://schemas.microsoft.com/office/powerpoint/2010/main" val="946764819"/>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00" fill="hold"/>
                                        <p:tgtEl>
                                          <p:spTgt spid="4"/>
                                        </p:tgtEl>
                                        <p:attrNameLst>
                                          <p:attrName>ppt_w</p:attrName>
                                        </p:attrNameLst>
                                      </p:cBhvr>
                                      <p:tavLst>
                                        <p:tav tm="0">
                                          <p:val>
                                            <p:fltVal val="0"/>
                                          </p:val>
                                        </p:tav>
                                        <p:tav tm="100000">
                                          <p:val>
                                            <p:strVal val="#ppt_w"/>
                                          </p:val>
                                        </p:tav>
                                      </p:tavLst>
                                    </p:anim>
                                    <p:anim calcmode="lin" valueType="num">
                                      <p:cBhvr>
                                        <p:cTn id="8" dur="300" fill="hold"/>
                                        <p:tgtEl>
                                          <p:spTgt spid="4"/>
                                        </p:tgtEl>
                                        <p:attrNameLst>
                                          <p:attrName>ppt_h</p:attrName>
                                        </p:attrNameLst>
                                      </p:cBhvr>
                                      <p:tavLst>
                                        <p:tav tm="0">
                                          <p:val>
                                            <p:fltVal val="0"/>
                                          </p:val>
                                        </p:tav>
                                        <p:tav tm="100000">
                                          <p:val>
                                            <p:strVal val="#ppt_h"/>
                                          </p:val>
                                        </p:tav>
                                      </p:tavLst>
                                    </p:anim>
                                    <p:animEffect transition="in" filter="fade">
                                      <p:cBhvr>
                                        <p:cTn id="9"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12"/>
          <p:cNvSpPr>
            <a:spLocks/>
          </p:cNvSpPr>
          <p:nvPr/>
        </p:nvSpPr>
        <p:spPr bwMode="auto">
          <a:xfrm>
            <a:off x="6154738" y="3740150"/>
            <a:ext cx="1889125" cy="1898650"/>
          </a:xfrm>
          <a:custGeom>
            <a:avLst/>
            <a:gdLst>
              <a:gd name="T0" fmla="*/ 0 w 2320"/>
              <a:gd name="T1" fmla="*/ 1620 h 2320"/>
              <a:gd name="T2" fmla="*/ 700 w 2320"/>
              <a:gd name="T3" fmla="*/ 2320 h 2320"/>
              <a:gd name="T4" fmla="*/ 2320 w 2320"/>
              <a:gd name="T5" fmla="*/ 2320 h 2320"/>
              <a:gd name="T6" fmla="*/ 2320 w 2320"/>
              <a:gd name="T7" fmla="*/ 700 h 2320"/>
              <a:gd name="T8" fmla="*/ 1620 w 2320"/>
              <a:gd name="T9" fmla="*/ 0 h 2320"/>
              <a:gd name="T10" fmla="*/ 0 w 2320"/>
              <a:gd name="T11" fmla="*/ 0 h 2320"/>
              <a:gd name="T12" fmla="*/ 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1620"/>
                </a:moveTo>
                <a:cubicBezTo>
                  <a:pt x="0" y="2005"/>
                  <a:pt x="315" y="2320"/>
                  <a:pt x="700" y="2320"/>
                </a:cubicBezTo>
                <a:cubicBezTo>
                  <a:pt x="1240" y="2320"/>
                  <a:pt x="1780" y="2320"/>
                  <a:pt x="2320" y="2320"/>
                </a:cubicBezTo>
                <a:cubicBezTo>
                  <a:pt x="2320" y="1780"/>
                  <a:pt x="2320" y="1240"/>
                  <a:pt x="2320" y="700"/>
                </a:cubicBezTo>
                <a:cubicBezTo>
                  <a:pt x="2320" y="315"/>
                  <a:pt x="2005" y="0"/>
                  <a:pt x="1620" y="0"/>
                </a:cubicBezTo>
                <a:cubicBezTo>
                  <a:pt x="1080" y="0"/>
                  <a:pt x="540" y="0"/>
                  <a:pt x="0" y="0"/>
                </a:cubicBezTo>
                <a:lnTo>
                  <a:pt x="0" y="1620"/>
                </a:lnTo>
                <a:close/>
              </a:path>
            </a:pathLst>
          </a:custGeom>
          <a:solidFill>
            <a:srgbClr val="027ED2"/>
          </a:solidFill>
          <a:ln>
            <a:noFill/>
          </a:ln>
        </p:spPr>
        <p:txBody>
          <a:bodyPr lIns="121917" tIns="60958" rIns="121917" bIns="60958"/>
          <a:lstStyle/>
          <a:p>
            <a:pPr eaLnBrk="1" fontAlgn="auto" hangingPunct="1">
              <a:spcBef>
                <a:spcPts val="0"/>
              </a:spcBef>
              <a:spcAft>
                <a:spcPts val="0"/>
              </a:spcAft>
              <a:defRPr/>
            </a:pPr>
            <a:endParaRPr lang="zh-CN" altLang="en-US" kern="0" dirty="0">
              <a:solidFill>
                <a:sysClr val="windowText" lastClr="000000"/>
              </a:solidFill>
              <a:latin typeface="+mn-lt"/>
              <a:ea typeface="+mn-ea"/>
            </a:endParaRPr>
          </a:p>
        </p:txBody>
      </p:sp>
      <p:sp>
        <p:nvSpPr>
          <p:cNvPr id="28" name="Freeform 13"/>
          <p:cNvSpPr>
            <a:spLocks/>
          </p:cNvSpPr>
          <p:nvPr/>
        </p:nvSpPr>
        <p:spPr bwMode="auto">
          <a:xfrm>
            <a:off x="4146550" y="3740150"/>
            <a:ext cx="1889125" cy="1898650"/>
          </a:xfrm>
          <a:custGeom>
            <a:avLst/>
            <a:gdLst>
              <a:gd name="T0" fmla="*/ 2320 w 2320"/>
              <a:gd name="T1" fmla="*/ 1620 h 2320"/>
              <a:gd name="T2" fmla="*/ 1620 w 2320"/>
              <a:gd name="T3" fmla="*/ 2320 h 2320"/>
              <a:gd name="T4" fmla="*/ 0 w 2320"/>
              <a:gd name="T5" fmla="*/ 2320 h 2320"/>
              <a:gd name="T6" fmla="*/ 0 w 2320"/>
              <a:gd name="T7" fmla="*/ 700 h 2320"/>
              <a:gd name="T8" fmla="*/ 700 w 2320"/>
              <a:gd name="T9" fmla="*/ 0 h 2320"/>
              <a:gd name="T10" fmla="*/ 2320 w 2320"/>
              <a:gd name="T11" fmla="*/ 0 h 2320"/>
              <a:gd name="T12" fmla="*/ 232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1620"/>
                </a:moveTo>
                <a:cubicBezTo>
                  <a:pt x="2320" y="2005"/>
                  <a:pt x="2005" y="2320"/>
                  <a:pt x="1620" y="2320"/>
                </a:cubicBezTo>
                <a:cubicBezTo>
                  <a:pt x="1080" y="2320"/>
                  <a:pt x="540" y="2320"/>
                  <a:pt x="0" y="2320"/>
                </a:cubicBezTo>
                <a:cubicBezTo>
                  <a:pt x="0" y="1780"/>
                  <a:pt x="0" y="1240"/>
                  <a:pt x="0" y="700"/>
                </a:cubicBezTo>
                <a:cubicBezTo>
                  <a:pt x="0" y="315"/>
                  <a:pt x="315" y="0"/>
                  <a:pt x="700" y="0"/>
                </a:cubicBezTo>
                <a:cubicBezTo>
                  <a:pt x="1240" y="0"/>
                  <a:pt x="1780" y="0"/>
                  <a:pt x="2320" y="0"/>
                </a:cubicBezTo>
                <a:lnTo>
                  <a:pt x="2320" y="1620"/>
                </a:lnTo>
                <a:close/>
              </a:path>
            </a:pathLst>
          </a:custGeom>
          <a:solidFill>
            <a:schemeClr val="accent1"/>
          </a:solidFill>
          <a:ln>
            <a:noFill/>
          </a:ln>
        </p:spPr>
        <p:txBody>
          <a:bodyPr lIns="121917" tIns="60958" rIns="121917" bIns="60958"/>
          <a:lstStyle/>
          <a:p>
            <a:pPr eaLnBrk="1" fontAlgn="auto" hangingPunct="1">
              <a:spcBef>
                <a:spcPts val="0"/>
              </a:spcBef>
              <a:spcAft>
                <a:spcPts val="0"/>
              </a:spcAft>
              <a:defRPr/>
            </a:pPr>
            <a:endParaRPr lang="zh-CN" altLang="en-US" kern="0">
              <a:solidFill>
                <a:sysClr val="windowText" lastClr="000000"/>
              </a:solidFill>
              <a:latin typeface="+mn-lt"/>
              <a:ea typeface="+mn-ea"/>
            </a:endParaRPr>
          </a:p>
        </p:txBody>
      </p:sp>
      <p:sp>
        <p:nvSpPr>
          <p:cNvPr id="29" name="Freeform 14"/>
          <p:cNvSpPr>
            <a:spLocks/>
          </p:cNvSpPr>
          <p:nvPr/>
        </p:nvSpPr>
        <p:spPr bwMode="auto">
          <a:xfrm>
            <a:off x="6154738" y="1730375"/>
            <a:ext cx="1889125" cy="1893888"/>
          </a:xfrm>
          <a:custGeom>
            <a:avLst/>
            <a:gdLst>
              <a:gd name="T0" fmla="*/ 0 w 2320"/>
              <a:gd name="T1" fmla="*/ 700 h 2320"/>
              <a:gd name="T2" fmla="*/ 700 w 2320"/>
              <a:gd name="T3" fmla="*/ 0 h 2320"/>
              <a:gd name="T4" fmla="*/ 2320 w 2320"/>
              <a:gd name="T5" fmla="*/ 0 h 2320"/>
              <a:gd name="T6" fmla="*/ 2320 w 2320"/>
              <a:gd name="T7" fmla="*/ 1620 h 2320"/>
              <a:gd name="T8" fmla="*/ 1620 w 2320"/>
              <a:gd name="T9" fmla="*/ 2320 h 2320"/>
              <a:gd name="T10" fmla="*/ 0 w 2320"/>
              <a:gd name="T11" fmla="*/ 2320 h 2320"/>
              <a:gd name="T12" fmla="*/ 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700"/>
                </a:moveTo>
                <a:cubicBezTo>
                  <a:pt x="0" y="315"/>
                  <a:pt x="315" y="0"/>
                  <a:pt x="700" y="0"/>
                </a:cubicBezTo>
                <a:cubicBezTo>
                  <a:pt x="1240" y="0"/>
                  <a:pt x="1780" y="0"/>
                  <a:pt x="2320" y="0"/>
                </a:cubicBezTo>
                <a:cubicBezTo>
                  <a:pt x="2320" y="540"/>
                  <a:pt x="2320" y="1080"/>
                  <a:pt x="2320" y="1620"/>
                </a:cubicBezTo>
                <a:cubicBezTo>
                  <a:pt x="2320" y="2005"/>
                  <a:pt x="2005" y="2320"/>
                  <a:pt x="1620" y="2320"/>
                </a:cubicBezTo>
                <a:cubicBezTo>
                  <a:pt x="1080" y="2320"/>
                  <a:pt x="540" y="2320"/>
                  <a:pt x="0" y="2320"/>
                </a:cubicBezTo>
                <a:lnTo>
                  <a:pt x="0" y="700"/>
                </a:lnTo>
                <a:close/>
              </a:path>
            </a:pathLst>
          </a:custGeom>
          <a:solidFill>
            <a:schemeClr val="accent1"/>
          </a:solidFill>
          <a:ln>
            <a:noFill/>
          </a:ln>
        </p:spPr>
        <p:txBody>
          <a:bodyPr lIns="121917" tIns="60958" rIns="121917" bIns="60958"/>
          <a:lstStyle/>
          <a:p>
            <a:pPr eaLnBrk="1" fontAlgn="auto" hangingPunct="1">
              <a:spcBef>
                <a:spcPts val="0"/>
              </a:spcBef>
              <a:spcAft>
                <a:spcPts val="0"/>
              </a:spcAft>
              <a:defRPr/>
            </a:pPr>
            <a:endParaRPr lang="zh-CN" altLang="en-US" kern="0">
              <a:solidFill>
                <a:sysClr val="windowText" lastClr="000000"/>
              </a:solidFill>
              <a:latin typeface="+mn-lt"/>
              <a:ea typeface="+mn-ea"/>
            </a:endParaRPr>
          </a:p>
        </p:txBody>
      </p:sp>
      <p:sp>
        <p:nvSpPr>
          <p:cNvPr id="30" name="Freeform 15"/>
          <p:cNvSpPr>
            <a:spLocks/>
          </p:cNvSpPr>
          <p:nvPr/>
        </p:nvSpPr>
        <p:spPr bwMode="auto">
          <a:xfrm>
            <a:off x="4146550" y="1730375"/>
            <a:ext cx="1889125" cy="1893888"/>
          </a:xfrm>
          <a:custGeom>
            <a:avLst/>
            <a:gdLst>
              <a:gd name="T0" fmla="*/ 2320 w 2320"/>
              <a:gd name="T1" fmla="*/ 700 h 2320"/>
              <a:gd name="T2" fmla="*/ 1620 w 2320"/>
              <a:gd name="T3" fmla="*/ 0 h 2320"/>
              <a:gd name="T4" fmla="*/ 0 w 2320"/>
              <a:gd name="T5" fmla="*/ 0 h 2320"/>
              <a:gd name="T6" fmla="*/ 0 w 2320"/>
              <a:gd name="T7" fmla="*/ 1620 h 2320"/>
              <a:gd name="T8" fmla="*/ 700 w 2320"/>
              <a:gd name="T9" fmla="*/ 2320 h 2320"/>
              <a:gd name="T10" fmla="*/ 2320 w 2320"/>
              <a:gd name="T11" fmla="*/ 2320 h 2320"/>
              <a:gd name="T12" fmla="*/ 232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700"/>
                </a:moveTo>
                <a:cubicBezTo>
                  <a:pt x="2320" y="315"/>
                  <a:pt x="2005" y="0"/>
                  <a:pt x="1620" y="0"/>
                </a:cubicBezTo>
                <a:cubicBezTo>
                  <a:pt x="1080" y="0"/>
                  <a:pt x="540" y="0"/>
                  <a:pt x="0" y="0"/>
                </a:cubicBezTo>
                <a:cubicBezTo>
                  <a:pt x="0" y="540"/>
                  <a:pt x="0" y="1080"/>
                  <a:pt x="0" y="1620"/>
                </a:cubicBezTo>
                <a:cubicBezTo>
                  <a:pt x="0" y="2005"/>
                  <a:pt x="315" y="2320"/>
                  <a:pt x="700" y="2320"/>
                </a:cubicBezTo>
                <a:cubicBezTo>
                  <a:pt x="1240" y="2320"/>
                  <a:pt x="1780" y="2320"/>
                  <a:pt x="2320" y="2320"/>
                </a:cubicBezTo>
                <a:lnTo>
                  <a:pt x="2320" y="700"/>
                </a:lnTo>
                <a:close/>
              </a:path>
            </a:pathLst>
          </a:custGeom>
          <a:solidFill>
            <a:srgbClr val="027ED2"/>
          </a:solidFill>
          <a:ln>
            <a:noFill/>
          </a:ln>
        </p:spPr>
        <p:txBody>
          <a:bodyPr lIns="121917" tIns="60958" rIns="121917" bIns="60958"/>
          <a:lstStyle/>
          <a:p>
            <a:pPr eaLnBrk="1" fontAlgn="auto" hangingPunct="1">
              <a:spcBef>
                <a:spcPts val="0"/>
              </a:spcBef>
              <a:spcAft>
                <a:spcPts val="0"/>
              </a:spcAft>
              <a:defRPr/>
            </a:pPr>
            <a:endParaRPr lang="zh-CN" altLang="en-US" kern="0">
              <a:solidFill>
                <a:sysClr val="windowText" lastClr="000000"/>
              </a:solidFill>
              <a:latin typeface="+mn-lt"/>
              <a:ea typeface="+mn-ea"/>
            </a:endParaRPr>
          </a:p>
        </p:txBody>
      </p:sp>
      <p:sp>
        <p:nvSpPr>
          <p:cNvPr id="31" name="Freeform 16"/>
          <p:cNvSpPr>
            <a:spLocks/>
          </p:cNvSpPr>
          <p:nvPr/>
        </p:nvSpPr>
        <p:spPr bwMode="auto">
          <a:xfrm>
            <a:off x="5581650" y="3167063"/>
            <a:ext cx="454025" cy="457200"/>
          </a:xfrm>
          <a:custGeom>
            <a:avLst/>
            <a:gdLst>
              <a:gd name="T0" fmla="*/ 560 w 560"/>
              <a:gd name="T1" fmla="*/ 559 h 559"/>
              <a:gd name="T2" fmla="*/ 0 w 560"/>
              <a:gd name="T3" fmla="*/ 559 h 559"/>
              <a:gd name="T4" fmla="*/ 560 w 560"/>
              <a:gd name="T5" fmla="*/ 0 h 559"/>
              <a:gd name="T6" fmla="*/ 560 w 560"/>
              <a:gd name="T7" fmla="*/ 559 h 559"/>
            </a:gdLst>
            <a:ahLst/>
            <a:cxnLst>
              <a:cxn ang="0">
                <a:pos x="T0" y="T1"/>
              </a:cxn>
              <a:cxn ang="0">
                <a:pos x="T2" y="T3"/>
              </a:cxn>
              <a:cxn ang="0">
                <a:pos x="T4" y="T5"/>
              </a:cxn>
              <a:cxn ang="0">
                <a:pos x="T6" y="T7"/>
              </a:cxn>
            </a:cxnLst>
            <a:rect l="0" t="0" r="r" b="b"/>
            <a:pathLst>
              <a:path w="560" h="559">
                <a:moveTo>
                  <a:pt x="560" y="559"/>
                </a:moveTo>
                <a:lnTo>
                  <a:pt x="0" y="559"/>
                </a:lnTo>
                <a:cubicBezTo>
                  <a:pt x="0" y="250"/>
                  <a:pt x="251" y="0"/>
                  <a:pt x="560" y="0"/>
                </a:cubicBezTo>
                <a:lnTo>
                  <a:pt x="560" y="559"/>
                </a:lnTo>
                <a:close/>
              </a:path>
            </a:pathLst>
          </a:custGeom>
          <a:solidFill>
            <a:sysClr val="window" lastClr="FFFFFF">
              <a:lumMod val="75000"/>
            </a:sysClr>
          </a:solidFill>
          <a:ln>
            <a:noFill/>
          </a:ln>
        </p:spPr>
        <p:txBody>
          <a:bodyPr lIns="121917" tIns="60958" rIns="121917" bIns="60958"/>
          <a:lstStyle/>
          <a:p>
            <a:pPr algn="r" eaLnBrk="1" fontAlgn="auto" hangingPunct="1">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32" name="Freeform 17"/>
          <p:cNvSpPr>
            <a:spLocks/>
          </p:cNvSpPr>
          <p:nvPr/>
        </p:nvSpPr>
        <p:spPr bwMode="auto">
          <a:xfrm>
            <a:off x="6154738" y="3167063"/>
            <a:ext cx="454025" cy="457200"/>
          </a:xfrm>
          <a:custGeom>
            <a:avLst/>
            <a:gdLst>
              <a:gd name="T0" fmla="*/ 0 w 559"/>
              <a:gd name="T1" fmla="*/ 559 h 559"/>
              <a:gd name="T2" fmla="*/ 559 w 559"/>
              <a:gd name="T3" fmla="*/ 559 h 559"/>
              <a:gd name="T4" fmla="*/ 0 w 559"/>
              <a:gd name="T5" fmla="*/ 0 h 559"/>
              <a:gd name="T6" fmla="*/ 0 w 559"/>
              <a:gd name="T7" fmla="*/ 559 h 559"/>
            </a:gdLst>
            <a:ahLst/>
            <a:cxnLst>
              <a:cxn ang="0">
                <a:pos x="T0" y="T1"/>
              </a:cxn>
              <a:cxn ang="0">
                <a:pos x="T2" y="T3"/>
              </a:cxn>
              <a:cxn ang="0">
                <a:pos x="T4" y="T5"/>
              </a:cxn>
              <a:cxn ang="0">
                <a:pos x="T6" y="T7"/>
              </a:cxn>
            </a:cxnLst>
            <a:rect l="0" t="0" r="r" b="b"/>
            <a:pathLst>
              <a:path w="559" h="559">
                <a:moveTo>
                  <a:pt x="0" y="559"/>
                </a:moveTo>
                <a:lnTo>
                  <a:pt x="559" y="559"/>
                </a:lnTo>
                <a:cubicBezTo>
                  <a:pt x="559" y="250"/>
                  <a:pt x="309" y="0"/>
                  <a:pt x="0" y="0"/>
                </a:cubicBezTo>
                <a:lnTo>
                  <a:pt x="0" y="559"/>
                </a:lnTo>
                <a:close/>
              </a:path>
            </a:pathLst>
          </a:custGeom>
          <a:solidFill>
            <a:sysClr val="window" lastClr="FFFFFF">
              <a:lumMod val="75000"/>
            </a:sysClr>
          </a:solidFill>
          <a:ln>
            <a:noFill/>
          </a:ln>
        </p:spPr>
        <p:txBody>
          <a:bodyPr lIns="121917" tIns="60958" rIns="121917" bIns="60958"/>
          <a:lstStyle/>
          <a:p>
            <a:pPr eaLnBrk="1" fontAlgn="auto" hangingPunct="1">
              <a:spcBef>
                <a:spcPts val="0"/>
              </a:spcBef>
              <a:spcAft>
                <a:spcPts val="0"/>
              </a:spcAft>
              <a:defRPr/>
            </a:pPr>
            <a:endParaRPr lang="zh-CN" altLang="en-US" kern="0">
              <a:solidFill>
                <a:sysClr val="windowText" lastClr="000000"/>
              </a:solidFill>
              <a:latin typeface="+mn-lt"/>
              <a:ea typeface="+mn-ea"/>
            </a:endParaRPr>
          </a:p>
        </p:txBody>
      </p:sp>
      <p:sp>
        <p:nvSpPr>
          <p:cNvPr id="33" name="Freeform 18"/>
          <p:cNvSpPr>
            <a:spLocks/>
          </p:cNvSpPr>
          <p:nvPr/>
        </p:nvSpPr>
        <p:spPr bwMode="auto">
          <a:xfrm>
            <a:off x="5581650" y="3740150"/>
            <a:ext cx="454025" cy="458788"/>
          </a:xfrm>
          <a:custGeom>
            <a:avLst/>
            <a:gdLst>
              <a:gd name="T0" fmla="*/ 560 w 560"/>
              <a:gd name="T1" fmla="*/ 0 h 560"/>
              <a:gd name="T2" fmla="*/ 0 w 560"/>
              <a:gd name="T3" fmla="*/ 0 h 560"/>
              <a:gd name="T4" fmla="*/ 560 w 560"/>
              <a:gd name="T5" fmla="*/ 560 h 560"/>
              <a:gd name="T6" fmla="*/ 560 w 560"/>
              <a:gd name="T7" fmla="*/ 0 h 560"/>
            </a:gdLst>
            <a:ahLst/>
            <a:cxnLst>
              <a:cxn ang="0">
                <a:pos x="T0" y="T1"/>
              </a:cxn>
              <a:cxn ang="0">
                <a:pos x="T2" y="T3"/>
              </a:cxn>
              <a:cxn ang="0">
                <a:pos x="T4" y="T5"/>
              </a:cxn>
              <a:cxn ang="0">
                <a:pos x="T6" y="T7"/>
              </a:cxn>
            </a:cxnLst>
            <a:rect l="0" t="0" r="r" b="b"/>
            <a:pathLst>
              <a:path w="560" h="560">
                <a:moveTo>
                  <a:pt x="560" y="0"/>
                </a:moveTo>
                <a:lnTo>
                  <a:pt x="0" y="0"/>
                </a:lnTo>
                <a:cubicBezTo>
                  <a:pt x="0" y="309"/>
                  <a:pt x="251" y="560"/>
                  <a:pt x="560" y="560"/>
                </a:cubicBezTo>
                <a:lnTo>
                  <a:pt x="560" y="0"/>
                </a:lnTo>
                <a:close/>
              </a:path>
            </a:pathLst>
          </a:custGeom>
          <a:solidFill>
            <a:sysClr val="window" lastClr="FFFFFF">
              <a:lumMod val="75000"/>
            </a:sysClr>
          </a:solidFill>
          <a:ln>
            <a:noFill/>
          </a:ln>
        </p:spPr>
        <p:txBody>
          <a:bodyPr lIns="121917" tIns="60958" rIns="121917" bIns="60958"/>
          <a:lstStyle/>
          <a:p>
            <a:pPr eaLnBrk="1" fontAlgn="auto" hangingPunct="1">
              <a:spcBef>
                <a:spcPts val="0"/>
              </a:spcBef>
              <a:spcAft>
                <a:spcPts val="0"/>
              </a:spcAft>
              <a:defRPr/>
            </a:pPr>
            <a:endParaRPr lang="zh-CN" altLang="en-US" kern="0">
              <a:solidFill>
                <a:sysClr val="windowText" lastClr="000000"/>
              </a:solidFill>
              <a:latin typeface="+mn-lt"/>
              <a:ea typeface="+mn-ea"/>
            </a:endParaRPr>
          </a:p>
        </p:txBody>
      </p:sp>
      <p:sp>
        <p:nvSpPr>
          <p:cNvPr id="34" name="Freeform 19"/>
          <p:cNvSpPr>
            <a:spLocks/>
          </p:cNvSpPr>
          <p:nvPr/>
        </p:nvSpPr>
        <p:spPr bwMode="auto">
          <a:xfrm>
            <a:off x="6154738" y="3740150"/>
            <a:ext cx="454025" cy="458788"/>
          </a:xfrm>
          <a:custGeom>
            <a:avLst/>
            <a:gdLst>
              <a:gd name="T0" fmla="*/ 0 w 559"/>
              <a:gd name="T1" fmla="*/ 0 h 560"/>
              <a:gd name="T2" fmla="*/ 559 w 559"/>
              <a:gd name="T3" fmla="*/ 0 h 560"/>
              <a:gd name="T4" fmla="*/ 0 w 559"/>
              <a:gd name="T5" fmla="*/ 560 h 560"/>
              <a:gd name="T6" fmla="*/ 0 w 559"/>
              <a:gd name="T7" fmla="*/ 0 h 560"/>
            </a:gdLst>
            <a:ahLst/>
            <a:cxnLst>
              <a:cxn ang="0">
                <a:pos x="T0" y="T1"/>
              </a:cxn>
              <a:cxn ang="0">
                <a:pos x="T2" y="T3"/>
              </a:cxn>
              <a:cxn ang="0">
                <a:pos x="T4" y="T5"/>
              </a:cxn>
              <a:cxn ang="0">
                <a:pos x="T6" y="T7"/>
              </a:cxn>
            </a:cxnLst>
            <a:rect l="0" t="0" r="r" b="b"/>
            <a:pathLst>
              <a:path w="559" h="560">
                <a:moveTo>
                  <a:pt x="0" y="0"/>
                </a:moveTo>
                <a:lnTo>
                  <a:pt x="559" y="0"/>
                </a:lnTo>
                <a:cubicBezTo>
                  <a:pt x="559" y="309"/>
                  <a:pt x="309" y="560"/>
                  <a:pt x="0" y="560"/>
                </a:cubicBezTo>
                <a:lnTo>
                  <a:pt x="0" y="0"/>
                </a:lnTo>
                <a:close/>
              </a:path>
            </a:pathLst>
          </a:custGeom>
          <a:solidFill>
            <a:sysClr val="window" lastClr="FFFFFF">
              <a:lumMod val="75000"/>
            </a:sysClr>
          </a:solidFill>
          <a:ln>
            <a:noFill/>
          </a:ln>
        </p:spPr>
        <p:txBody>
          <a:bodyPr lIns="121917" tIns="60958" rIns="121917" bIns="60958"/>
          <a:lstStyle/>
          <a:p>
            <a:pPr eaLnBrk="1" fontAlgn="auto" hangingPunct="1">
              <a:spcBef>
                <a:spcPts val="0"/>
              </a:spcBef>
              <a:spcAft>
                <a:spcPts val="0"/>
              </a:spcAft>
              <a:defRPr/>
            </a:pPr>
            <a:endParaRPr lang="zh-CN" altLang="en-US" kern="0">
              <a:solidFill>
                <a:sysClr val="windowText" lastClr="000000"/>
              </a:solidFill>
              <a:latin typeface="+mn-lt"/>
              <a:ea typeface="+mn-ea"/>
            </a:endParaRPr>
          </a:p>
        </p:txBody>
      </p:sp>
      <p:sp>
        <p:nvSpPr>
          <p:cNvPr id="35" name="矩形 34"/>
          <p:cNvSpPr/>
          <p:nvPr/>
        </p:nvSpPr>
        <p:spPr>
          <a:xfrm>
            <a:off x="5797550" y="3290888"/>
            <a:ext cx="155575" cy="292100"/>
          </a:xfrm>
          <a:prstGeom prst="rect">
            <a:avLst/>
          </a:prstGeom>
        </p:spPr>
        <p:txBody>
          <a:bodyPr lIns="0" tIns="0" rIns="0" bIns="0">
            <a:spAutoFit/>
          </a:bodyPr>
          <a:lstStyle/>
          <a:p>
            <a:pPr algn="r" eaLnBrk="1" fontAlgn="auto" hangingPunct="1">
              <a:spcBef>
                <a:spcPts val="0"/>
              </a:spcBef>
              <a:spcAft>
                <a:spcPts val="0"/>
              </a:spcAft>
              <a:defRPr/>
            </a:pPr>
            <a:r>
              <a:rPr lang="en-US" altLang="zh-CN" sz="1900" kern="0" dirty="0">
                <a:solidFill>
                  <a:sysClr val="window" lastClr="FFFFFF"/>
                </a:solidFill>
                <a:latin typeface="微软雅黑" pitchFamily="34" charset="-122"/>
                <a:ea typeface="微软雅黑" pitchFamily="34" charset="-122"/>
              </a:rPr>
              <a:t>1</a:t>
            </a:r>
            <a:endParaRPr lang="zh-CN" altLang="en-US" sz="1900" kern="0" dirty="0">
              <a:solidFill>
                <a:sysClr val="window" lastClr="FFFFFF"/>
              </a:solidFill>
              <a:latin typeface="微软雅黑" pitchFamily="34" charset="-122"/>
              <a:ea typeface="微软雅黑" pitchFamily="34" charset="-122"/>
            </a:endParaRPr>
          </a:p>
        </p:txBody>
      </p:sp>
      <p:sp>
        <p:nvSpPr>
          <p:cNvPr id="36" name="矩形 35"/>
          <p:cNvSpPr/>
          <p:nvPr/>
        </p:nvSpPr>
        <p:spPr>
          <a:xfrm>
            <a:off x="6224588" y="3290888"/>
            <a:ext cx="157162" cy="292100"/>
          </a:xfrm>
          <a:prstGeom prst="rect">
            <a:avLst/>
          </a:prstGeom>
        </p:spPr>
        <p:txBody>
          <a:bodyPr lIns="0" tIns="0" rIns="0" bIns="0">
            <a:spAutoFit/>
          </a:bodyPr>
          <a:lstStyle/>
          <a:p>
            <a:pPr algn="r" eaLnBrk="1" fontAlgn="auto" hangingPunct="1">
              <a:spcBef>
                <a:spcPts val="0"/>
              </a:spcBef>
              <a:spcAft>
                <a:spcPts val="0"/>
              </a:spcAft>
              <a:defRPr/>
            </a:pPr>
            <a:r>
              <a:rPr lang="en-US" altLang="zh-CN" sz="1900" kern="0" dirty="0">
                <a:solidFill>
                  <a:sysClr val="window" lastClr="FFFFFF"/>
                </a:solidFill>
                <a:latin typeface="微软雅黑" pitchFamily="34" charset="-122"/>
                <a:ea typeface="微软雅黑" pitchFamily="34" charset="-122"/>
              </a:rPr>
              <a:t>2</a:t>
            </a:r>
            <a:endParaRPr lang="zh-CN" altLang="en-US" sz="1900" kern="0" dirty="0">
              <a:solidFill>
                <a:sysClr val="window" lastClr="FFFFFF"/>
              </a:solidFill>
              <a:latin typeface="微软雅黑" pitchFamily="34" charset="-122"/>
              <a:ea typeface="微软雅黑" pitchFamily="34" charset="-122"/>
            </a:endParaRPr>
          </a:p>
        </p:txBody>
      </p:sp>
      <p:sp>
        <p:nvSpPr>
          <p:cNvPr id="37" name="矩形 36"/>
          <p:cNvSpPr/>
          <p:nvPr/>
        </p:nvSpPr>
        <p:spPr>
          <a:xfrm>
            <a:off x="5797550" y="3762375"/>
            <a:ext cx="155575" cy="293688"/>
          </a:xfrm>
          <a:prstGeom prst="rect">
            <a:avLst/>
          </a:prstGeom>
        </p:spPr>
        <p:txBody>
          <a:bodyPr lIns="0" tIns="0" rIns="0" bIns="0">
            <a:spAutoFit/>
          </a:bodyPr>
          <a:lstStyle/>
          <a:p>
            <a:pPr algn="r" eaLnBrk="1" fontAlgn="auto" hangingPunct="1">
              <a:spcBef>
                <a:spcPts val="0"/>
              </a:spcBef>
              <a:spcAft>
                <a:spcPts val="0"/>
              </a:spcAft>
              <a:defRPr/>
            </a:pPr>
            <a:r>
              <a:rPr lang="en-US" altLang="zh-CN" sz="1900" kern="0" dirty="0">
                <a:solidFill>
                  <a:sysClr val="window" lastClr="FFFFFF"/>
                </a:solidFill>
                <a:latin typeface="微软雅黑" pitchFamily="34" charset="-122"/>
                <a:ea typeface="微软雅黑" pitchFamily="34" charset="-122"/>
              </a:rPr>
              <a:t>3</a:t>
            </a:r>
            <a:endParaRPr lang="zh-CN" altLang="en-US" sz="1900" kern="0" dirty="0">
              <a:solidFill>
                <a:sysClr val="window" lastClr="FFFFFF"/>
              </a:solidFill>
              <a:latin typeface="微软雅黑" pitchFamily="34" charset="-122"/>
              <a:ea typeface="微软雅黑" pitchFamily="34" charset="-122"/>
            </a:endParaRPr>
          </a:p>
        </p:txBody>
      </p:sp>
      <p:sp>
        <p:nvSpPr>
          <p:cNvPr id="38" name="矩形 37"/>
          <p:cNvSpPr/>
          <p:nvPr/>
        </p:nvSpPr>
        <p:spPr>
          <a:xfrm>
            <a:off x="6224588" y="3762375"/>
            <a:ext cx="157162" cy="293688"/>
          </a:xfrm>
          <a:prstGeom prst="rect">
            <a:avLst/>
          </a:prstGeom>
        </p:spPr>
        <p:txBody>
          <a:bodyPr lIns="0" tIns="0" rIns="0" bIns="0">
            <a:spAutoFit/>
          </a:bodyPr>
          <a:lstStyle/>
          <a:p>
            <a:pPr algn="r" eaLnBrk="1" fontAlgn="auto" hangingPunct="1">
              <a:spcBef>
                <a:spcPts val="0"/>
              </a:spcBef>
              <a:spcAft>
                <a:spcPts val="0"/>
              </a:spcAft>
              <a:defRPr/>
            </a:pPr>
            <a:r>
              <a:rPr lang="en-US" altLang="zh-CN" sz="1900" kern="0" dirty="0">
                <a:solidFill>
                  <a:sysClr val="window" lastClr="FFFFFF"/>
                </a:solidFill>
                <a:latin typeface="微软雅黑" pitchFamily="34" charset="-122"/>
                <a:ea typeface="微软雅黑" pitchFamily="34" charset="-122"/>
              </a:rPr>
              <a:t>4</a:t>
            </a:r>
            <a:endParaRPr lang="zh-CN" altLang="en-US" sz="1900" kern="0" dirty="0">
              <a:solidFill>
                <a:sysClr val="window" lastClr="FFFFFF"/>
              </a:solidFill>
              <a:latin typeface="微软雅黑" pitchFamily="34" charset="-122"/>
              <a:ea typeface="微软雅黑" pitchFamily="34" charset="-122"/>
            </a:endParaRPr>
          </a:p>
        </p:txBody>
      </p:sp>
      <p:sp>
        <p:nvSpPr>
          <p:cNvPr id="40" name="TextBox 39"/>
          <p:cNvSpPr txBox="1"/>
          <p:nvPr/>
        </p:nvSpPr>
        <p:spPr>
          <a:xfrm>
            <a:off x="4492625" y="2154238"/>
            <a:ext cx="1196975" cy="1077912"/>
          </a:xfrm>
          <a:prstGeom prst="rect">
            <a:avLst/>
          </a:prstGeom>
          <a:noFill/>
        </p:spPr>
        <p:txBody>
          <a:bodyPr lIns="0" tIns="60958" rIns="0" bIns="0">
            <a:spAutoFit/>
          </a:bodyPr>
          <a:lstStyle/>
          <a:p>
            <a:pPr algn="ctr" eaLnBrk="1" fontAlgn="auto" hangingPunct="1">
              <a:spcBef>
                <a:spcPts val="0"/>
              </a:spcBef>
              <a:spcAft>
                <a:spcPts val="0"/>
              </a:spcAft>
              <a:defRPr/>
            </a:pPr>
            <a:r>
              <a:rPr lang="zh-CN" altLang="en-US" sz="6600" b="1" kern="0" dirty="0">
                <a:solidFill>
                  <a:sysClr val="window" lastClr="FFFFFF"/>
                </a:solidFill>
                <a:latin typeface="微软雅黑" pitchFamily="34" charset="-122"/>
                <a:ea typeface="微软雅黑" pitchFamily="34" charset="-122"/>
              </a:rPr>
              <a:t>谢</a:t>
            </a:r>
          </a:p>
        </p:txBody>
      </p:sp>
      <p:sp>
        <p:nvSpPr>
          <p:cNvPr id="41" name="TextBox 40"/>
          <p:cNvSpPr txBox="1"/>
          <p:nvPr/>
        </p:nvSpPr>
        <p:spPr>
          <a:xfrm>
            <a:off x="6521450" y="2154238"/>
            <a:ext cx="1155700" cy="1077912"/>
          </a:xfrm>
          <a:prstGeom prst="rect">
            <a:avLst/>
          </a:prstGeom>
          <a:noFill/>
        </p:spPr>
        <p:txBody>
          <a:bodyPr lIns="0" tIns="60958" rIns="0" bIns="0">
            <a:spAutoFit/>
          </a:bodyPr>
          <a:lstStyle/>
          <a:p>
            <a:pPr algn="ctr" eaLnBrk="1" fontAlgn="auto" hangingPunct="1">
              <a:spcBef>
                <a:spcPts val="0"/>
              </a:spcBef>
              <a:spcAft>
                <a:spcPts val="0"/>
              </a:spcAft>
              <a:defRPr/>
            </a:pPr>
            <a:r>
              <a:rPr lang="zh-CN" altLang="en-US" sz="6600" b="1" kern="0" dirty="0">
                <a:solidFill>
                  <a:sysClr val="window" lastClr="FFFFFF"/>
                </a:solidFill>
                <a:latin typeface="微软雅黑" pitchFamily="34" charset="-122"/>
                <a:ea typeface="微软雅黑" pitchFamily="34" charset="-122"/>
              </a:rPr>
              <a:t>谢</a:t>
            </a:r>
          </a:p>
        </p:txBody>
      </p:sp>
      <p:sp>
        <p:nvSpPr>
          <p:cNvPr id="42" name="TextBox 41"/>
          <p:cNvSpPr txBox="1"/>
          <p:nvPr/>
        </p:nvSpPr>
        <p:spPr>
          <a:xfrm>
            <a:off x="4506913" y="4165600"/>
            <a:ext cx="1168400" cy="1077913"/>
          </a:xfrm>
          <a:prstGeom prst="rect">
            <a:avLst/>
          </a:prstGeom>
          <a:noFill/>
        </p:spPr>
        <p:txBody>
          <a:bodyPr lIns="0" tIns="60958" rIns="0" bIns="0">
            <a:spAutoFit/>
          </a:bodyPr>
          <a:lstStyle/>
          <a:p>
            <a:pPr algn="ctr" eaLnBrk="1" fontAlgn="auto" hangingPunct="1">
              <a:spcBef>
                <a:spcPts val="0"/>
              </a:spcBef>
              <a:spcAft>
                <a:spcPts val="0"/>
              </a:spcAft>
              <a:defRPr/>
            </a:pPr>
            <a:r>
              <a:rPr lang="zh-CN" altLang="en-US" sz="6600" b="1" kern="0" dirty="0">
                <a:solidFill>
                  <a:sysClr val="window" lastClr="FFFFFF"/>
                </a:solidFill>
                <a:latin typeface="微软雅黑" pitchFamily="34" charset="-122"/>
                <a:ea typeface="微软雅黑" pitchFamily="34" charset="-122"/>
              </a:rPr>
              <a:t>观</a:t>
            </a:r>
          </a:p>
        </p:txBody>
      </p:sp>
      <p:sp>
        <p:nvSpPr>
          <p:cNvPr id="43" name="TextBox 42"/>
          <p:cNvSpPr txBox="1"/>
          <p:nvPr/>
        </p:nvSpPr>
        <p:spPr>
          <a:xfrm>
            <a:off x="6521450" y="4165600"/>
            <a:ext cx="1155700" cy="1077913"/>
          </a:xfrm>
          <a:prstGeom prst="rect">
            <a:avLst/>
          </a:prstGeom>
          <a:noFill/>
        </p:spPr>
        <p:txBody>
          <a:bodyPr lIns="0" tIns="60958" rIns="0" bIns="0">
            <a:spAutoFit/>
          </a:bodyPr>
          <a:lstStyle/>
          <a:p>
            <a:pPr algn="ctr" eaLnBrk="1" fontAlgn="auto" hangingPunct="1">
              <a:spcBef>
                <a:spcPts val="0"/>
              </a:spcBef>
              <a:spcAft>
                <a:spcPts val="0"/>
              </a:spcAft>
              <a:defRPr/>
            </a:pPr>
            <a:r>
              <a:rPr lang="zh-CN" altLang="en-US" sz="6600" b="1" kern="0" dirty="0">
                <a:solidFill>
                  <a:sysClr val="window" lastClr="FFFFFF"/>
                </a:solidFill>
                <a:latin typeface="微软雅黑" pitchFamily="34" charset="-122"/>
                <a:ea typeface="微软雅黑" pitchFamily="34" charset="-122"/>
              </a:rPr>
              <a:t>看</a:t>
            </a:r>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528" repeatCount="200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400" fill="hold"/>
                                        <p:tgtEl>
                                          <p:spTgt spid="40"/>
                                        </p:tgtEl>
                                        <p:attrNameLst>
                                          <p:attrName>ppt_w</p:attrName>
                                        </p:attrNameLst>
                                      </p:cBhvr>
                                      <p:tavLst>
                                        <p:tav tm="0">
                                          <p:val>
                                            <p:fltVal val="0"/>
                                          </p:val>
                                        </p:tav>
                                        <p:tav tm="100000">
                                          <p:val>
                                            <p:strVal val="#ppt_w"/>
                                          </p:val>
                                        </p:tav>
                                      </p:tavLst>
                                    </p:anim>
                                    <p:anim calcmode="lin" valueType="num">
                                      <p:cBhvr>
                                        <p:cTn id="8" dur="400" fill="hold"/>
                                        <p:tgtEl>
                                          <p:spTgt spid="40"/>
                                        </p:tgtEl>
                                        <p:attrNameLst>
                                          <p:attrName>ppt_h</p:attrName>
                                        </p:attrNameLst>
                                      </p:cBhvr>
                                      <p:tavLst>
                                        <p:tav tm="0">
                                          <p:val>
                                            <p:fltVal val="0"/>
                                          </p:val>
                                        </p:tav>
                                        <p:tav tm="100000">
                                          <p:val>
                                            <p:strVal val="#ppt_h"/>
                                          </p:val>
                                        </p:tav>
                                      </p:tavLst>
                                    </p:anim>
                                    <p:animEffect transition="in" filter="fade">
                                      <p:cBhvr>
                                        <p:cTn id="9" dur="400"/>
                                        <p:tgtEl>
                                          <p:spTgt spid="40"/>
                                        </p:tgtEl>
                                      </p:cBhvr>
                                    </p:animEffect>
                                    <p:anim calcmode="lin" valueType="num">
                                      <p:cBhvr>
                                        <p:cTn id="10" dur="400" fill="hold"/>
                                        <p:tgtEl>
                                          <p:spTgt spid="40"/>
                                        </p:tgtEl>
                                        <p:attrNameLst>
                                          <p:attrName>ppt_x</p:attrName>
                                        </p:attrNameLst>
                                      </p:cBhvr>
                                      <p:tavLst>
                                        <p:tav tm="0">
                                          <p:val>
                                            <p:fltVal val="0.5"/>
                                          </p:val>
                                        </p:tav>
                                        <p:tav tm="100000">
                                          <p:val>
                                            <p:strVal val="#ppt_x"/>
                                          </p:val>
                                        </p:tav>
                                      </p:tavLst>
                                    </p:anim>
                                    <p:anim calcmode="lin" valueType="num">
                                      <p:cBhvr>
                                        <p:cTn id="11" dur="400" fill="hold"/>
                                        <p:tgtEl>
                                          <p:spTgt spid="40"/>
                                        </p:tgtEl>
                                        <p:attrNameLst>
                                          <p:attrName>ppt_y</p:attrName>
                                        </p:attrNameLst>
                                      </p:cBhvr>
                                      <p:tavLst>
                                        <p:tav tm="0">
                                          <p:val>
                                            <p:fltVal val="0.5"/>
                                          </p:val>
                                        </p:tav>
                                        <p:tav tm="100000">
                                          <p:val>
                                            <p:strVal val="#ppt_y"/>
                                          </p:val>
                                        </p:tav>
                                      </p:tavLst>
                                    </p:anim>
                                  </p:childTnLst>
                                </p:cTn>
                              </p:par>
                              <p:par>
                                <p:cTn id="12" presetID="53" presetClass="entr" presetSubtype="528" repeatCount="2000"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p:cTn id="14" dur="400" fill="hold"/>
                                        <p:tgtEl>
                                          <p:spTgt spid="30"/>
                                        </p:tgtEl>
                                        <p:attrNameLst>
                                          <p:attrName>ppt_w</p:attrName>
                                        </p:attrNameLst>
                                      </p:cBhvr>
                                      <p:tavLst>
                                        <p:tav tm="0">
                                          <p:val>
                                            <p:fltVal val="0"/>
                                          </p:val>
                                        </p:tav>
                                        <p:tav tm="100000">
                                          <p:val>
                                            <p:strVal val="#ppt_w"/>
                                          </p:val>
                                        </p:tav>
                                      </p:tavLst>
                                    </p:anim>
                                    <p:anim calcmode="lin" valueType="num">
                                      <p:cBhvr>
                                        <p:cTn id="15" dur="400" fill="hold"/>
                                        <p:tgtEl>
                                          <p:spTgt spid="30"/>
                                        </p:tgtEl>
                                        <p:attrNameLst>
                                          <p:attrName>ppt_h</p:attrName>
                                        </p:attrNameLst>
                                      </p:cBhvr>
                                      <p:tavLst>
                                        <p:tav tm="0">
                                          <p:val>
                                            <p:fltVal val="0"/>
                                          </p:val>
                                        </p:tav>
                                        <p:tav tm="100000">
                                          <p:val>
                                            <p:strVal val="#ppt_h"/>
                                          </p:val>
                                        </p:tav>
                                      </p:tavLst>
                                    </p:anim>
                                    <p:animEffect transition="in" filter="fade">
                                      <p:cBhvr>
                                        <p:cTn id="16" dur="400"/>
                                        <p:tgtEl>
                                          <p:spTgt spid="30"/>
                                        </p:tgtEl>
                                      </p:cBhvr>
                                    </p:animEffect>
                                    <p:anim calcmode="lin" valueType="num">
                                      <p:cBhvr>
                                        <p:cTn id="17" dur="400" fill="hold"/>
                                        <p:tgtEl>
                                          <p:spTgt spid="30"/>
                                        </p:tgtEl>
                                        <p:attrNameLst>
                                          <p:attrName>ppt_x</p:attrName>
                                        </p:attrNameLst>
                                      </p:cBhvr>
                                      <p:tavLst>
                                        <p:tav tm="0">
                                          <p:val>
                                            <p:fltVal val="0.5"/>
                                          </p:val>
                                        </p:tav>
                                        <p:tav tm="100000">
                                          <p:val>
                                            <p:strVal val="#ppt_x"/>
                                          </p:val>
                                        </p:tav>
                                      </p:tavLst>
                                    </p:anim>
                                    <p:anim calcmode="lin" valueType="num">
                                      <p:cBhvr>
                                        <p:cTn id="18" dur="400" fill="hold"/>
                                        <p:tgtEl>
                                          <p:spTgt spid="30"/>
                                        </p:tgtEl>
                                        <p:attrNameLst>
                                          <p:attrName>ppt_y</p:attrName>
                                        </p:attrNameLst>
                                      </p:cBhvr>
                                      <p:tavLst>
                                        <p:tav tm="0">
                                          <p:val>
                                            <p:fltVal val="0.5"/>
                                          </p:val>
                                        </p:tav>
                                        <p:tav tm="100000">
                                          <p:val>
                                            <p:strVal val="#ppt_y"/>
                                          </p:val>
                                        </p:tav>
                                      </p:tavLst>
                                    </p:anim>
                                  </p:childTnLst>
                                </p:cTn>
                              </p:par>
                              <p:par>
                                <p:cTn id="19" presetID="53" presetClass="entr" presetSubtype="528" repeatCount="200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400" fill="hold"/>
                                        <p:tgtEl>
                                          <p:spTgt spid="31"/>
                                        </p:tgtEl>
                                        <p:attrNameLst>
                                          <p:attrName>ppt_w</p:attrName>
                                        </p:attrNameLst>
                                      </p:cBhvr>
                                      <p:tavLst>
                                        <p:tav tm="0">
                                          <p:val>
                                            <p:fltVal val="0"/>
                                          </p:val>
                                        </p:tav>
                                        <p:tav tm="100000">
                                          <p:val>
                                            <p:strVal val="#ppt_w"/>
                                          </p:val>
                                        </p:tav>
                                      </p:tavLst>
                                    </p:anim>
                                    <p:anim calcmode="lin" valueType="num">
                                      <p:cBhvr>
                                        <p:cTn id="22" dur="400" fill="hold"/>
                                        <p:tgtEl>
                                          <p:spTgt spid="31"/>
                                        </p:tgtEl>
                                        <p:attrNameLst>
                                          <p:attrName>ppt_h</p:attrName>
                                        </p:attrNameLst>
                                      </p:cBhvr>
                                      <p:tavLst>
                                        <p:tav tm="0">
                                          <p:val>
                                            <p:fltVal val="0"/>
                                          </p:val>
                                        </p:tav>
                                        <p:tav tm="100000">
                                          <p:val>
                                            <p:strVal val="#ppt_h"/>
                                          </p:val>
                                        </p:tav>
                                      </p:tavLst>
                                    </p:anim>
                                    <p:animEffect transition="in" filter="fade">
                                      <p:cBhvr>
                                        <p:cTn id="23" dur="400"/>
                                        <p:tgtEl>
                                          <p:spTgt spid="31"/>
                                        </p:tgtEl>
                                      </p:cBhvr>
                                    </p:animEffect>
                                    <p:anim calcmode="lin" valueType="num">
                                      <p:cBhvr>
                                        <p:cTn id="24" dur="400" fill="hold"/>
                                        <p:tgtEl>
                                          <p:spTgt spid="31"/>
                                        </p:tgtEl>
                                        <p:attrNameLst>
                                          <p:attrName>ppt_x</p:attrName>
                                        </p:attrNameLst>
                                      </p:cBhvr>
                                      <p:tavLst>
                                        <p:tav tm="0">
                                          <p:val>
                                            <p:fltVal val="0.5"/>
                                          </p:val>
                                        </p:tav>
                                        <p:tav tm="100000">
                                          <p:val>
                                            <p:strVal val="#ppt_x"/>
                                          </p:val>
                                        </p:tav>
                                      </p:tavLst>
                                    </p:anim>
                                    <p:anim calcmode="lin" valueType="num">
                                      <p:cBhvr>
                                        <p:cTn id="25" dur="400" fill="hold"/>
                                        <p:tgtEl>
                                          <p:spTgt spid="31"/>
                                        </p:tgtEl>
                                        <p:attrNameLst>
                                          <p:attrName>ppt_y</p:attrName>
                                        </p:attrNameLst>
                                      </p:cBhvr>
                                      <p:tavLst>
                                        <p:tav tm="0">
                                          <p:val>
                                            <p:fltVal val="0.5"/>
                                          </p:val>
                                        </p:tav>
                                        <p:tav tm="100000">
                                          <p:val>
                                            <p:strVal val="#ppt_y"/>
                                          </p:val>
                                        </p:tav>
                                      </p:tavLst>
                                    </p:anim>
                                  </p:childTnLst>
                                </p:cTn>
                              </p:par>
                              <p:par>
                                <p:cTn id="26" presetID="53" presetClass="entr" presetSubtype="528" repeatCount="2000"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p:cTn id="28" dur="400" fill="hold"/>
                                        <p:tgtEl>
                                          <p:spTgt spid="35"/>
                                        </p:tgtEl>
                                        <p:attrNameLst>
                                          <p:attrName>ppt_w</p:attrName>
                                        </p:attrNameLst>
                                      </p:cBhvr>
                                      <p:tavLst>
                                        <p:tav tm="0">
                                          <p:val>
                                            <p:fltVal val="0"/>
                                          </p:val>
                                        </p:tav>
                                        <p:tav tm="100000">
                                          <p:val>
                                            <p:strVal val="#ppt_w"/>
                                          </p:val>
                                        </p:tav>
                                      </p:tavLst>
                                    </p:anim>
                                    <p:anim calcmode="lin" valueType="num">
                                      <p:cBhvr>
                                        <p:cTn id="29" dur="400" fill="hold"/>
                                        <p:tgtEl>
                                          <p:spTgt spid="35"/>
                                        </p:tgtEl>
                                        <p:attrNameLst>
                                          <p:attrName>ppt_h</p:attrName>
                                        </p:attrNameLst>
                                      </p:cBhvr>
                                      <p:tavLst>
                                        <p:tav tm="0">
                                          <p:val>
                                            <p:fltVal val="0"/>
                                          </p:val>
                                        </p:tav>
                                        <p:tav tm="100000">
                                          <p:val>
                                            <p:strVal val="#ppt_h"/>
                                          </p:val>
                                        </p:tav>
                                      </p:tavLst>
                                    </p:anim>
                                    <p:animEffect transition="in" filter="fade">
                                      <p:cBhvr>
                                        <p:cTn id="30" dur="400"/>
                                        <p:tgtEl>
                                          <p:spTgt spid="35"/>
                                        </p:tgtEl>
                                      </p:cBhvr>
                                    </p:animEffect>
                                    <p:anim calcmode="lin" valueType="num">
                                      <p:cBhvr>
                                        <p:cTn id="31" dur="400" fill="hold"/>
                                        <p:tgtEl>
                                          <p:spTgt spid="35"/>
                                        </p:tgtEl>
                                        <p:attrNameLst>
                                          <p:attrName>ppt_x</p:attrName>
                                        </p:attrNameLst>
                                      </p:cBhvr>
                                      <p:tavLst>
                                        <p:tav tm="0">
                                          <p:val>
                                            <p:fltVal val="0.5"/>
                                          </p:val>
                                        </p:tav>
                                        <p:tav tm="100000">
                                          <p:val>
                                            <p:strVal val="#ppt_x"/>
                                          </p:val>
                                        </p:tav>
                                      </p:tavLst>
                                    </p:anim>
                                    <p:anim calcmode="lin" valueType="num">
                                      <p:cBhvr>
                                        <p:cTn id="32" dur="400" fill="hold"/>
                                        <p:tgtEl>
                                          <p:spTgt spid="35"/>
                                        </p:tgtEl>
                                        <p:attrNameLst>
                                          <p:attrName>ppt_y</p:attrName>
                                        </p:attrNameLst>
                                      </p:cBhvr>
                                      <p:tavLst>
                                        <p:tav tm="0">
                                          <p:val>
                                            <p:fltVal val="0.5"/>
                                          </p:val>
                                        </p:tav>
                                        <p:tav tm="100000">
                                          <p:val>
                                            <p:strVal val="#ppt_y"/>
                                          </p:val>
                                        </p:tav>
                                      </p:tavLst>
                                    </p:anim>
                                  </p:childTnLst>
                                </p:cTn>
                              </p:par>
                            </p:childTnLst>
                          </p:cTn>
                        </p:par>
                        <p:par>
                          <p:cTn id="33" fill="hold" nodeType="afterGroup">
                            <p:stCondLst>
                              <p:cond delay="800"/>
                            </p:stCondLst>
                            <p:childTnLst>
                              <p:par>
                                <p:cTn id="34" presetID="53" presetClass="entr" presetSubtype="528" repeatCount="2000"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p:cTn id="36" dur="400" fill="hold"/>
                                        <p:tgtEl>
                                          <p:spTgt spid="41"/>
                                        </p:tgtEl>
                                        <p:attrNameLst>
                                          <p:attrName>ppt_w</p:attrName>
                                        </p:attrNameLst>
                                      </p:cBhvr>
                                      <p:tavLst>
                                        <p:tav tm="0">
                                          <p:val>
                                            <p:fltVal val="0"/>
                                          </p:val>
                                        </p:tav>
                                        <p:tav tm="100000">
                                          <p:val>
                                            <p:strVal val="#ppt_w"/>
                                          </p:val>
                                        </p:tav>
                                      </p:tavLst>
                                    </p:anim>
                                    <p:anim calcmode="lin" valueType="num">
                                      <p:cBhvr>
                                        <p:cTn id="37" dur="400" fill="hold"/>
                                        <p:tgtEl>
                                          <p:spTgt spid="41"/>
                                        </p:tgtEl>
                                        <p:attrNameLst>
                                          <p:attrName>ppt_h</p:attrName>
                                        </p:attrNameLst>
                                      </p:cBhvr>
                                      <p:tavLst>
                                        <p:tav tm="0">
                                          <p:val>
                                            <p:fltVal val="0"/>
                                          </p:val>
                                        </p:tav>
                                        <p:tav tm="100000">
                                          <p:val>
                                            <p:strVal val="#ppt_h"/>
                                          </p:val>
                                        </p:tav>
                                      </p:tavLst>
                                    </p:anim>
                                    <p:animEffect transition="in" filter="fade">
                                      <p:cBhvr>
                                        <p:cTn id="38" dur="400"/>
                                        <p:tgtEl>
                                          <p:spTgt spid="41"/>
                                        </p:tgtEl>
                                      </p:cBhvr>
                                    </p:animEffect>
                                    <p:anim calcmode="lin" valueType="num">
                                      <p:cBhvr>
                                        <p:cTn id="39" dur="400" fill="hold"/>
                                        <p:tgtEl>
                                          <p:spTgt spid="41"/>
                                        </p:tgtEl>
                                        <p:attrNameLst>
                                          <p:attrName>ppt_x</p:attrName>
                                        </p:attrNameLst>
                                      </p:cBhvr>
                                      <p:tavLst>
                                        <p:tav tm="0">
                                          <p:val>
                                            <p:fltVal val="0.5"/>
                                          </p:val>
                                        </p:tav>
                                        <p:tav tm="100000">
                                          <p:val>
                                            <p:strVal val="#ppt_x"/>
                                          </p:val>
                                        </p:tav>
                                      </p:tavLst>
                                    </p:anim>
                                    <p:anim calcmode="lin" valueType="num">
                                      <p:cBhvr>
                                        <p:cTn id="40" dur="400" fill="hold"/>
                                        <p:tgtEl>
                                          <p:spTgt spid="41"/>
                                        </p:tgtEl>
                                        <p:attrNameLst>
                                          <p:attrName>ppt_y</p:attrName>
                                        </p:attrNameLst>
                                      </p:cBhvr>
                                      <p:tavLst>
                                        <p:tav tm="0">
                                          <p:val>
                                            <p:fltVal val="0.5"/>
                                          </p:val>
                                        </p:tav>
                                        <p:tav tm="100000">
                                          <p:val>
                                            <p:strVal val="#ppt_y"/>
                                          </p:val>
                                        </p:tav>
                                      </p:tavLst>
                                    </p:anim>
                                  </p:childTnLst>
                                </p:cTn>
                              </p:par>
                              <p:par>
                                <p:cTn id="41" presetID="53" presetClass="entr" presetSubtype="528" repeatCount="2000" fill="hold"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400" fill="hold"/>
                                        <p:tgtEl>
                                          <p:spTgt spid="29"/>
                                        </p:tgtEl>
                                        <p:attrNameLst>
                                          <p:attrName>ppt_w</p:attrName>
                                        </p:attrNameLst>
                                      </p:cBhvr>
                                      <p:tavLst>
                                        <p:tav tm="0">
                                          <p:val>
                                            <p:fltVal val="0"/>
                                          </p:val>
                                        </p:tav>
                                        <p:tav tm="100000">
                                          <p:val>
                                            <p:strVal val="#ppt_w"/>
                                          </p:val>
                                        </p:tav>
                                      </p:tavLst>
                                    </p:anim>
                                    <p:anim calcmode="lin" valueType="num">
                                      <p:cBhvr>
                                        <p:cTn id="44" dur="400" fill="hold"/>
                                        <p:tgtEl>
                                          <p:spTgt spid="29"/>
                                        </p:tgtEl>
                                        <p:attrNameLst>
                                          <p:attrName>ppt_h</p:attrName>
                                        </p:attrNameLst>
                                      </p:cBhvr>
                                      <p:tavLst>
                                        <p:tav tm="0">
                                          <p:val>
                                            <p:fltVal val="0"/>
                                          </p:val>
                                        </p:tav>
                                        <p:tav tm="100000">
                                          <p:val>
                                            <p:strVal val="#ppt_h"/>
                                          </p:val>
                                        </p:tav>
                                      </p:tavLst>
                                    </p:anim>
                                    <p:animEffect transition="in" filter="fade">
                                      <p:cBhvr>
                                        <p:cTn id="45" dur="400"/>
                                        <p:tgtEl>
                                          <p:spTgt spid="29"/>
                                        </p:tgtEl>
                                      </p:cBhvr>
                                    </p:animEffect>
                                    <p:anim calcmode="lin" valueType="num">
                                      <p:cBhvr>
                                        <p:cTn id="46" dur="400" fill="hold"/>
                                        <p:tgtEl>
                                          <p:spTgt spid="29"/>
                                        </p:tgtEl>
                                        <p:attrNameLst>
                                          <p:attrName>ppt_x</p:attrName>
                                        </p:attrNameLst>
                                      </p:cBhvr>
                                      <p:tavLst>
                                        <p:tav tm="0">
                                          <p:val>
                                            <p:fltVal val="0.5"/>
                                          </p:val>
                                        </p:tav>
                                        <p:tav tm="100000">
                                          <p:val>
                                            <p:strVal val="#ppt_x"/>
                                          </p:val>
                                        </p:tav>
                                      </p:tavLst>
                                    </p:anim>
                                    <p:anim calcmode="lin" valueType="num">
                                      <p:cBhvr>
                                        <p:cTn id="47" dur="400" fill="hold"/>
                                        <p:tgtEl>
                                          <p:spTgt spid="29"/>
                                        </p:tgtEl>
                                        <p:attrNameLst>
                                          <p:attrName>ppt_y</p:attrName>
                                        </p:attrNameLst>
                                      </p:cBhvr>
                                      <p:tavLst>
                                        <p:tav tm="0">
                                          <p:val>
                                            <p:fltVal val="0.5"/>
                                          </p:val>
                                        </p:tav>
                                        <p:tav tm="100000">
                                          <p:val>
                                            <p:strVal val="#ppt_y"/>
                                          </p:val>
                                        </p:tav>
                                      </p:tavLst>
                                    </p:anim>
                                  </p:childTnLst>
                                </p:cTn>
                              </p:par>
                              <p:par>
                                <p:cTn id="48" presetID="53" presetClass="entr" presetSubtype="528" repeatCount="2000" fill="hold" nodeType="with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p:cTn id="50" dur="400" fill="hold"/>
                                        <p:tgtEl>
                                          <p:spTgt spid="32"/>
                                        </p:tgtEl>
                                        <p:attrNameLst>
                                          <p:attrName>ppt_w</p:attrName>
                                        </p:attrNameLst>
                                      </p:cBhvr>
                                      <p:tavLst>
                                        <p:tav tm="0">
                                          <p:val>
                                            <p:fltVal val="0"/>
                                          </p:val>
                                        </p:tav>
                                        <p:tav tm="100000">
                                          <p:val>
                                            <p:strVal val="#ppt_w"/>
                                          </p:val>
                                        </p:tav>
                                      </p:tavLst>
                                    </p:anim>
                                    <p:anim calcmode="lin" valueType="num">
                                      <p:cBhvr>
                                        <p:cTn id="51" dur="400" fill="hold"/>
                                        <p:tgtEl>
                                          <p:spTgt spid="32"/>
                                        </p:tgtEl>
                                        <p:attrNameLst>
                                          <p:attrName>ppt_h</p:attrName>
                                        </p:attrNameLst>
                                      </p:cBhvr>
                                      <p:tavLst>
                                        <p:tav tm="0">
                                          <p:val>
                                            <p:fltVal val="0"/>
                                          </p:val>
                                        </p:tav>
                                        <p:tav tm="100000">
                                          <p:val>
                                            <p:strVal val="#ppt_h"/>
                                          </p:val>
                                        </p:tav>
                                      </p:tavLst>
                                    </p:anim>
                                    <p:animEffect transition="in" filter="fade">
                                      <p:cBhvr>
                                        <p:cTn id="52" dur="400"/>
                                        <p:tgtEl>
                                          <p:spTgt spid="32"/>
                                        </p:tgtEl>
                                      </p:cBhvr>
                                    </p:animEffect>
                                    <p:anim calcmode="lin" valueType="num">
                                      <p:cBhvr>
                                        <p:cTn id="53" dur="400" fill="hold"/>
                                        <p:tgtEl>
                                          <p:spTgt spid="32"/>
                                        </p:tgtEl>
                                        <p:attrNameLst>
                                          <p:attrName>ppt_x</p:attrName>
                                        </p:attrNameLst>
                                      </p:cBhvr>
                                      <p:tavLst>
                                        <p:tav tm="0">
                                          <p:val>
                                            <p:fltVal val="0.5"/>
                                          </p:val>
                                        </p:tav>
                                        <p:tav tm="100000">
                                          <p:val>
                                            <p:strVal val="#ppt_x"/>
                                          </p:val>
                                        </p:tav>
                                      </p:tavLst>
                                    </p:anim>
                                    <p:anim calcmode="lin" valueType="num">
                                      <p:cBhvr>
                                        <p:cTn id="54" dur="400" fill="hold"/>
                                        <p:tgtEl>
                                          <p:spTgt spid="32"/>
                                        </p:tgtEl>
                                        <p:attrNameLst>
                                          <p:attrName>ppt_y</p:attrName>
                                        </p:attrNameLst>
                                      </p:cBhvr>
                                      <p:tavLst>
                                        <p:tav tm="0">
                                          <p:val>
                                            <p:fltVal val="0.5"/>
                                          </p:val>
                                        </p:tav>
                                        <p:tav tm="100000">
                                          <p:val>
                                            <p:strVal val="#ppt_y"/>
                                          </p:val>
                                        </p:tav>
                                      </p:tavLst>
                                    </p:anim>
                                  </p:childTnLst>
                                </p:cTn>
                              </p:par>
                              <p:par>
                                <p:cTn id="55" presetID="53" presetClass="entr" presetSubtype="528" repeatCount="2000"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p:cTn id="57" dur="400" fill="hold"/>
                                        <p:tgtEl>
                                          <p:spTgt spid="36"/>
                                        </p:tgtEl>
                                        <p:attrNameLst>
                                          <p:attrName>ppt_w</p:attrName>
                                        </p:attrNameLst>
                                      </p:cBhvr>
                                      <p:tavLst>
                                        <p:tav tm="0">
                                          <p:val>
                                            <p:fltVal val="0"/>
                                          </p:val>
                                        </p:tav>
                                        <p:tav tm="100000">
                                          <p:val>
                                            <p:strVal val="#ppt_w"/>
                                          </p:val>
                                        </p:tav>
                                      </p:tavLst>
                                    </p:anim>
                                    <p:anim calcmode="lin" valueType="num">
                                      <p:cBhvr>
                                        <p:cTn id="58" dur="400" fill="hold"/>
                                        <p:tgtEl>
                                          <p:spTgt spid="36"/>
                                        </p:tgtEl>
                                        <p:attrNameLst>
                                          <p:attrName>ppt_h</p:attrName>
                                        </p:attrNameLst>
                                      </p:cBhvr>
                                      <p:tavLst>
                                        <p:tav tm="0">
                                          <p:val>
                                            <p:fltVal val="0"/>
                                          </p:val>
                                        </p:tav>
                                        <p:tav tm="100000">
                                          <p:val>
                                            <p:strVal val="#ppt_h"/>
                                          </p:val>
                                        </p:tav>
                                      </p:tavLst>
                                    </p:anim>
                                    <p:animEffect transition="in" filter="fade">
                                      <p:cBhvr>
                                        <p:cTn id="59" dur="400"/>
                                        <p:tgtEl>
                                          <p:spTgt spid="36"/>
                                        </p:tgtEl>
                                      </p:cBhvr>
                                    </p:animEffect>
                                    <p:anim calcmode="lin" valueType="num">
                                      <p:cBhvr>
                                        <p:cTn id="60" dur="400" fill="hold"/>
                                        <p:tgtEl>
                                          <p:spTgt spid="36"/>
                                        </p:tgtEl>
                                        <p:attrNameLst>
                                          <p:attrName>ppt_x</p:attrName>
                                        </p:attrNameLst>
                                      </p:cBhvr>
                                      <p:tavLst>
                                        <p:tav tm="0">
                                          <p:val>
                                            <p:fltVal val="0.5"/>
                                          </p:val>
                                        </p:tav>
                                        <p:tav tm="100000">
                                          <p:val>
                                            <p:strVal val="#ppt_x"/>
                                          </p:val>
                                        </p:tav>
                                      </p:tavLst>
                                    </p:anim>
                                    <p:anim calcmode="lin" valueType="num">
                                      <p:cBhvr>
                                        <p:cTn id="61" dur="400" fill="hold"/>
                                        <p:tgtEl>
                                          <p:spTgt spid="36"/>
                                        </p:tgtEl>
                                        <p:attrNameLst>
                                          <p:attrName>ppt_y</p:attrName>
                                        </p:attrNameLst>
                                      </p:cBhvr>
                                      <p:tavLst>
                                        <p:tav tm="0">
                                          <p:val>
                                            <p:fltVal val="0.5"/>
                                          </p:val>
                                        </p:tav>
                                        <p:tav tm="100000">
                                          <p:val>
                                            <p:strVal val="#ppt_y"/>
                                          </p:val>
                                        </p:tav>
                                      </p:tavLst>
                                    </p:anim>
                                  </p:childTnLst>
                                </p:cTn>
                              </p:par>
                            </p:childTnLst>
                          </p:cTn>
                        </p:par>
                        <p:par>
                          <p:cTn id="62" fill="hold" nodeType="afterGroup">
                            <p:stCondLst>
                              <p:cond delay="1600"/>
                            </p:stCondLst>
                            <p:childTnLst>
                              <p:par>
                                <p:cTn id="63" presetID="53" presetClass="entr" presetSubtype="528" repeatCount="2000"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 calcmode="lin" valueType="num">
                                      <p:cBhvr>
                                        <p:cTn id="65" dur="400" fill="hold"/>
                                        <p:tgtEl>
                                          <p:spTgt spid="42"/>
                                        </p:tgtEl>
                                        <p:attrNameLst>
                                          <p:attrName>ppt_w</p:attrName>
                                        </p:attrNameLst>
                                      </p:cBhvr>
                                      <p:tavLst>
                                        <p:tav tm="0">
                                          <p:val>
                                            <p:fltVal val="0"/>
                                          </p:val>
                                        </p:tav>
                                        <p:tav tm="100000">
                                          <p:val>
                                            <p:strVal val="#ppt_w"/>
                                          </p:val>
                                        </p:tav>
                                      </p:tavLst>
                                    </p:anim>
                                    <p:anim calcmode="lin" valueType="num">
                                      <p:cBhvr>
                                        <p:cTn id="66" dur="400" fill="hold"/>
                                        <p:tgtEl>
                                          <p:spTgt spid="42"/>
                                        </p:tgtEl>
                                        <p:attrNameLst>
                                          <p:attrName>ppt_h</p:attrName>
                                        </p:attrNameLst>
                                      </p:cBhvr>
                                      <p:tavLst>
                                        <p:tav tm="0">
                                          <p:val>
                                            <p:fltVal val="0"/>
                                          </p:val>
                                        </p:tav>
                                        <p:tav tm="100000">
                                          <p:val>
                                            <p:strVal val="#ppt_h"/>
                                          </p:val>
                                        </p:tav>
                                      </p:tavLst>
                                    </p:anim>
                                    <p:animEffect transition="in" filter="fade">
                                      <p:cBhvr>
                                        <p:cTn id="67" dur="400"/>
                                        <p:tgtEl>
                                          <p:spTgt spid="42"/>
                                        </p:tgtEl>
                                      </p:cBhvr>
                                    </p:animEffect>
                                    <p:anim calcmode="lin" valueType="num">
                                      <p:cBhvr>
                                        <p:cTn id="68" dur="400" fill="hold"/>
                                        <p:tgtEl>
                                          <p:spTgt spid="42"/>
                                        </p:tgtEl>
                                        <p:attrNameLst>
                                          <p:attrName>ppt_x</p:attrName>
                                        </p:attrNameLst>
                                      </p:cBhvr>
                                      <p:tavLst>
                                        <p:tav tm="0">
                                          <p:val>
                                            <p:fltVal val="0.5"/>
                                          </p:val>
                                        </p:tav>
                                        <p:tav tm="100000">
                                          <p:val>
                                            <p:strVal val="#ppt_x"/>
                                          </p:val>
                                        </p:tav>
                                      </p:tavLst>
                                    </p:anim>
                                    <p:anim calcmode="lin" valueType="num">
                                      <p:cBhvr>
                                        <p:cTn id="69" dur="400" fill="hold"/>
                                        <p:tgtEl>
                                          <p:spTgt spid="42"/>
                                        </p:tgtEl>
                                        <p:attrNameLst>
                                          <p:attrName>ppt_y</p:attrName>
                                        </p:attrNameLst>
                                      </p:cBhvr>
                                      <p:tavLst>
                                        <p:tav tm="0">
                                          <p:val>
                                            <p:fltVal val="0.5"/>
                                          </p:val>
                                        </p:tav>
                                        <p:tav tm="100000">
                                          <p:val>
                                            <p:strVal val="#ppt_y"/>
                                          </p:val>
                                        </p:tav>
                                      </p:tavLst>
                                    </p:anim>
                                  </p:childTnLst>
                                </p:cTn>
                              </p:par>
                              <p:par>
                                <p:cTn id="70" presetID="53" presetClass="entr" presetSubtype="528" repeatCount="2000" fill="hold" nodeType="with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400" fill="hold"/>
                                        <p:tgtEl>
                                          <p:spTgt spid="28"/>
                                        </p:tgtEl>
                                        <p:attrNameLst>
                                          <p:attrName>ppt_w</p:attrName>
                                        </p:attrNameLst>
                                      </p:cBhvr>
                                      <p:tavLst>
                                        <p:tav tm="0">
                                          <p:val>
                                            <p:fltVal val="0"/>
                                          </p:val>
                                        </p:tav>
                                        <p:tav tm="100000">
                                          <p:val>
                                            <p:strVal val="#ppt_w"/>
                                          </p:val>
                                        </p:tav>
                                      </p:tavLst>
                                    </p:anim>
                                    <p:anim calcmode="lin" valueType="num">
                                      <p:cBhvr>
                                        <p:cTn id="73" dur="400" fill="hold"/>
                                        <p:tgtEl>
                                          <p:spTgt spid="28"/>
                                        </p:tgtEl>
                                        <p:attrNameLst>
                                          <p:attrName>ppt_h</p:attrName>
                                        </p:attrNameLst>
                                      </p:cBhvr>
                                      <p:tavLst>
                                        <p:tav tm="0">
                                          <p:val>
                                            <p:fltVal val="0"/>
                                          </p:val>
                                        </p:tav>
                                        <p:tav tm="100000">
                                          <p:val>
                                            <p:strVal val="#ppt_h"/>
                                          </p:val>
                                        </p:tav>
                                      </p:tavLst>
                                    </p:anim>
                                    <p:animEffect transition="in" filter="fade">
                                      <p:cBhvr>
                                        <p:cTn id="74" dur="400"/>
                                        <p:tgtEl>
                                          <p:spTgt spid="28"/>
                                        </p:tgtEl>
                                      </p:cBhvr>
                                    </p:animEffect>
                                    <p:anim calcmode="lin" valueType="num">
                                      <p:cBhvr>
                                        <p:cTn id="75" dur="400" fill="hold"/>
                                        <p:tgtEl>
                                          <p:spTgt spid="28"/>
                                        </p:tgtEl>
                                        <p:attrNameLst>
                                          <p:attrName>ppt_x</p:attrName>
                                        </p:attrNameLst>
                                      </p:cBhvr>
                                      <p:tavLst>
                                        <p:tav tm="0">
                                          <p:val>
                                            <p:fltVal val="0.5"/>
                                          </p:val>
                                        </p:tav>
                                        <p:tav tm="100000">
                                          <p:val>
                                            <p:strVal val="#ppt_x"/>
                                          </p:val>
                                        </p:tav>
                                      </p:tavLst>
                                    </p:anim>
                                    <p:anim calcmode="lin" valueType="num">
                                      <p:cBhvr>
                                        <p:cTn id="76" dur="400" fill="hold"/>
                                        <p:tgtEl>
                                          <p:spTgt spid="28"/>
                                        </p:tgtEl>
                                        <p:attrNameLst>
                                          <p:attrName>ppt_y</p:attrName>
                                        </p:attrNameLst>
                                      </p:cBhvr>
                                      <p:tavLst>
                                        <p:tav tm="0">
                                          <p:val>
                                            <p:fltVal val="0.5"/>
                                          </p:val>
                                        </p:tav>
                                        <p:tav tm="100000">
                                          <p:val>
                                            <p:strVal val="#ppt_y"/>
                                          </p:val>
                                        </p:tav>
                                      </p:tavLst>
                                    </p:anim>
                                  </p:childTnLst>
                                </p:cTn>
                              </p:par>
                              <p:par>
                                <p:cTn id="77" presetID="53" presetClass="entr" presetSubtype="528" repeatCount="2000" fill="hold" nodeType="withEffect">
                                  <p:stCondLst>
                                    <p:cond delay="0"/>
                                  </p:stCondLst>
                                  <p:childTnLst>
                                    <p:set>
                                      <p:cBhvr>
                                        <p:cTn id="78" dur="1" fill="hold">
                                          <p:stCondLst>
                                            <p:cond delay="0"/>
                                          </p:stCondLst>
                                        </p:cTn>
                                        <p:tgtEl>
                                          <p:spTgt spid="33"/>
                                        </p:tgtEl>
                                        <p:attrNameLst>
                                          <p:attrName>style.visibility</p:attrName>
                                        </p:attrNameLst>
                                      </p:cBhvr>
                                      <p:to>
                                        <p:strVal val="visible"/>
                                      </p:to>
                                    </p:set>
                                    <p:anim calcmode="lin" valueType="num">
                                      <p:cBhvr>
                                        <p:cTn id="79" dur="400" fill="hold"/>
                                        <p:tgtEl>
                                          <p:spTgt spid="33"/>
                                        </p:tgtEl>
                                        <p:attrNameLst>
                                          <p:attrName>ppt_w</p:attrName>
                                        </p:attrNameLst>
                                      </p:cBhvr>
                                      <p:tavLst>
                                        <p:tav tm="0">
                                          <p:val>
                                            <p:fltVal val="0"/>
                                          </p:val>
                                        </p:tav>
                                        <p:tav tm="100000">
                                          <p:val>
                                            <p:strVal val="#ppt_w"/>
                                          </p:val>
                                        </p:tav>
                                      </p:tavLst>
                                    </p:anim>
                                    <p:anim calcmode="lin" valueType="num">
                                      <p:cBhvr>
                                        <p:cTn id="80" dur="400" fill="hold"/>
                                        <p:tgtEl>
                                          <p:spTgt spid="33"/>
                                        </p:tgtEl>
                                        <p:attrNameLst>
                                          <p:attrName>ppt_h</p:attrName>
                                        </p:attrNameLst>
                                      </p:cBhvr>
                                      <p:tavLst>
                                        <p:tav tm="0">
                                          <p:val>
                                            <p:fltVal val="0"/>
                                          </p:val>
                                        </p:tav>
                                        <p:tav tm="100000">
                                          <p:val>
                                            <p:strVal val="#ppt_h"/>
                                          </p:val>
                                        </p:tav>
                                      </p:tavLst>
                                    </p:anim>
                                    <p:animEffect transition="in" filter="fade">
                                      <p:cBhvr>
                                        <p:cTn id="81" dur="400"/>
                                        <p:tgtEl>
                                          <p:spTgt spid="33"/>
                                        </p:tgtEl>
                                      </p:cBhvr>
                                    </p:animEffect>
                                    <p:anim calcmode="lin" valueType="num">
                                      <p:cBhvr>
                                        <p:cTn id="82" dur="400" fill="hold"/>
                                        <p:tgtEl>
                                          <p:spTgt spid="33"/>
                                        </p:tgtEl>
                                        <p:attrNameLst>
                                          <p:attrName>ppt_x</p:attrName>
                                        </p:attrNameLst>
                                      </p:cBhvr>
                                      <p:tavLst>
                                        <p:tav tm="0">
                                          <p:val>
                                            <p:fltVal val="0.5"/>
                                          </p:val>
                                        </p:tav>
                                        <p:tav tm="100000">
                                          <p:val>
                                            <p:strVal val="#ppt_x"/>
                                          </p:val>
                                        </p:tav>
                                      </p:tavLst>
                                    </p:anim>
                                    <p:anim calcmode="lin" valueType="num">
                                      <p:cBhvr>
                                        <p:cTn id="83" dur="400" fill="hold"/>
                                        <p:tgtEl>
                                          <p:spTgt spid="33"/>
                                        </p:tgtEl>
                                        <p:attrNameLst>
                                          <p:attrName>ppt_y</p:attrName>
                                        </p:attrNameLst>
                                      </p:cBhvr>
                                      <p:tavLst>
                                        <p:tav tm="0">
                                          <p:val>
                                            <p:fltVal val="0.5"/>
                                          </p:val>
                                        </p:tav>
                                        <p:tav tm="100000">
                                          <p:val>
                                            <p:strVal val="#ppt_y"/>
                                          </p:val>
                                        </p:tav>
                                      </p:tavLst>
                                    </p:anim>
                                  </p:childTnLst>
                                </p:cTn>
                              </p:par>
                              <p:par>
                                <p:cTn id="84" presetID="53" presetClass="entr" presetSubtype="528" repeatCount="2000" fill="hold" grpId="0" nodeType="withEffect">
                                  <p:stCondLst>
                                    <p:cond delay="0"/>
                                  </p:stCondLst>
                                  <p:childTnLst>
                                    <p:set>
                                      <p:cBhvr>
                                        <p:cTn id="85" dur="1" fill="hold">
                                          <p:stCondLst>
                                            <p:cond delay="0"/>
                                          </p:stCondLst>
                                        </p:cTn>
                                        <p:tgtEl>
                                          <p:spTgt spid="37"/>
                                        </p:tgtEl>
                                        <p:attrNameLst>
                                          <p:attrName>style.visibility</p:attrName>
                                        </p:attrNameLst>
                                      </p:cBhvr>
                                      <p:to>
                                        <p:strVal val="visible"/>
                                      </p:to>
                                    </p:set>
                                    <p:anim calcmode="lin" valueType="num">
                                      <p:cBhvr>
                                        <p:cTn id="86" dur="400" fill="hold"/>
                                        <p:tgtEl>
                                          <p:spTgt spid="37"/>
                                        </p:tgtEl>
                                        <p:attrNameLst>
                                          <p:attrName>ppt_w</p:attrName>
                                        </p:attrNameLst>
                                      </p:cBhvr>
                                      <p:tavLst>
                                        <p:tav tm="0">
                                          <p:val>
                                            <p:fltVal val="0"/>
                                          </p:val>
                                        </p:tav>
                                        <p:tav tm="100000">
                                          <p:val>
                                            <p:strVal val="#ppt_w"/>
                                          </p:val>
                                        </p:tav>
                                      </p:tavLst>
                                    </p:anim>
                                    <p:anim calcmode="lin" valueType="num">
                                      <p:cBhvr>
                                        <p:cTn id="87" dur="400" fill="hold"/>
                                        <p:tgtEl>
                                          <p:spTgt spid="37"/>
                                        </p:tgtEl>
                                        <p:attrNameLst>
                                          <p:attrName>ppt_h</p:attrName>
                                        </p:attrNameLst>
                                      </p:cBhvr>
                                      <p:tavLst>
                                        <p:tav tm="0">
                                          <p:val>
                                            <p:fltVal val="0"/>
                                          </p:val>
                                        </p:tav>
                                        <p:tav tm="100000">
                                          <p:val>
                                            <p:strVal val="#ppt_h"/>
                                          </p:val>
                                        </p:tav>
                                      </p:tavLst>
                                    </p:anim>
                                    <p:animEffect transition="in" filter="fade">
                                      <p:cBhvr>
                                        <p:cTn id="88" dur="400"/>
                                        <p:tgtEl>
                                          <p:spTgt spid="37"/>
                                        </p:tgtEl>
                                      </p:cBhvr>
                                    </p:animEffect>
                                    <p:anim calcmode="lin" valueType="num">
                                      <p:cBhvr>
                                        <p:cTn id="89" dur="400" fill="hold"/>
                                        <p:tgtEl>
                                          <p:spTgt spid="37"/>
                                        </p:tgtEl>
                                        <p:attrNameLst>
                                          <p:attrName>ppt_x</p:attrName>
                                        </p:attrNameLst>
                                      </p:cBhvr>
                                      <p:tavLst>
                                        <p:tav tm="0">
                                          <p:val>
                                            <p:fltVal val="0.5"/>
                                          </p:val>
                                        </p:tav>
                                        <p:tav tm="100000">
                                          <p:val>
                                            <p:strVal val="#ppt_x"/>
                                          </p:val>
                                        </p:tav>
                                      </p:tavLst>
                                    </p:anim>
                                    <p:anim calcmode="lin" valueType="num">
                                      <p:cBhvr>
                                        <p:cTn id="90" dur="400" fill="hold"/>
                                        <p:tgtEl>
                                          <p:spTgt spid="37"/>
                                        </p:tgtEl>
                                        <p:attrNameLst>
                                          <p:attrName>ppt_y</p:attrName>
                                        </p:attrNameLst>
                                      </p:cBhvr>
                                      <p:tavLst>
                                        <p:tav tm="0">
                                          <p:val>
                                            <p:fltVal val="0.5"/>
                                          </p:val>
                                        </p:tav>
                                        <p:tav tm="100000">
                                          <p:val>
                                            <p:strVal val="#ppt_y"/>
                                          </p:val>
                                        </p:tav>
                                      </p:tavLst>
                                    </p:anim>
                                  </p:childTnLst>
                                </p:cTn>
                              </p:par>
                            </p:childTnLst>
                          </p:cTn>
                        </p:par>
                        <p:par>
                          <p:cTn id="91" fill="hold" nodeType="afterGroup">
                            <p:stCondLst>
                              <p:cond delay="2400"/>
                            </p:stCondLst>
                            <p:childTnLst>
                              <p:par>
                                <p:cTn id="92" presetID="53" presetClass="entr" presetSubtype="528" repeatCount="2000" fill="hold" grpId="0" nodeType="afterEffect">
                                  <p:stCondLst>
                                    <p:cond delay="0"/>
                                  </p:stCondLst>
                                  <p:childTnLst>
                                    <p:set>
                                      <p:cBhvr>
                                        <p:cTn id="93" dur="1" fill="hold">
                                          <p:stCondLst>
                                            <p:cond delay="0"/>
                                          </p:stCondLst>
                                        </p:cTn>
                                        <p:tgtEl>
                                          <p:spTgt spid="43"/>
                                        </p:tgtEl>
                                        <p:attrNameLst>
                                          <p:attrName>style.visibility</p:attrName>
                                        </p:attrNameLst>
                                      </p:cBhvr>
                                      <p:to>
                                        <p:strVal val="visible"/>
                                      </p:to>
                                    </p:set>
                                    <p:anim calcmode="lin" valueType="num">
                                      <p:cBhvr>
                                        <p:cTn id="94" dur="400" fill="hold"/>
                                        <p:tgtEl>
                                          <p:spTgt spid="43"/>
                                        </p:tgtEl>
                                        <p:attrNameLst>
                                          <p:attrName>ppt_w</p:attrName>
                                        </p:attrNameLst>
                                      </p:cBhvr>
                                      <p:tavLst>
                                        <p:tav tm="0">
                                          <p:val>
                                            <p:fltVal val="0"/>
                                          </p:val>
                                        </p:tav>
                                        <p:tav tm="100000">
                                          <p:val>
                                            <p:strVal val="#ppt_w"/>
                                          </p:val>
                                        </p:tav>
                                      </p:tavLst>
                                    </p:anim>
                                    <p:anim calcmode="lin" valueType="num">
                                      <p:cBhvr>
                                        <p:cTn id="95" dur="400" fill="hold"/>
                                        <p:tgtEl>
                                          <p:spTgt spid="43"/>
                                        </p:tgtEl>
                                        <p:attrNameLst>
                                          <p:attrName>ppt_h</p:attrName>
                                        </p:attrNameLst>
                                      </p:cBhvr>
                                      <p:tavLst>
                                        <p:tav tm="0">
                                          <p:val>
                                            <p:fltVal val="0"/>
                                          </p:val>
                                        </p:tav>
                                        <p:tav tm="100000">
                                          <p:val>
                                            <p:strVal val="#ppt_h"/>
                                          </p:val>
                                        </p:tav>
                                      </p:tavLst>
                                    </p:anim>
                                    <p:animEffect transition="in" filter="fade">
                                      <p:cBhvr>
                                        <p:cTn id="96" dur="400"/>
                                        <p:tgtEl>
                                          <p:spTgt spid="43"/>
                                        </p:tgtEl>
                                      </p:cBhvr>
                                    </p:animEffect>
                                    <p:anim calcmode="lin" valueType="num">
                                      <p:cBhvr>
                                        <p:cTn id="97" dur="400" fill="hold"/>
                                        <p:tgtEl>
                                          <p:spTgt spid="43"/>
                                        </p:tgtEl>
                                        <p:attrNameLst>
                                          <p:attrName>ppt_x</p:attrName>
                                        </p:attrNameLst>
                                      </p:cBhvr>
                                      <p:tavLst>
                                        <p:tav tm="0">
                                          <p:val>
                                            <p:fltVal val="0.5"/>
                                          </p:val>
                                        </p:tav>
                                        <p:tav tm="100000">
                                          <p:val>
                                            <p:strVal val="#ppt_x"/>
                                          </p:val>
                                        </p:tav>
                                      </p:tavLst>
                                    </p:anim>
                                    <p:anim calcmode="lin" valueType="num">
                                      <p:cBhvr>
                                        <p:cTn id="98" dur="400" fill="hold"/>
                                        <p:tgtEl>
                                          <p:spTgt spid="43"/>
                                        </p:tgtEl>
                                        <p:attrNameLst>
                                          <p:attrName>ppt_y</p:attrName>
                                        </p:attrNameLst>
                                      </p:cBhvr>
                                      <p:tavLst>
                                        <p:tav tm="0">
                                          <p:val>
                                            <p:fltVal val="0.5"/>
                                          </p:val>
                                        </p:tav>
                                        <p:tav tm="100000">
                                          <p:val>
                                            <p:strVal val="#ppt_y"/>
                                          </p:val>
                                        </p:tav>
                                      </p:tavLst>
                                    </p:anim>
                                  </p:childTnLst>
                                </p:cTn>
                              </p:par>
                              <p:par>
                                <p:cTn id="99" presetID="53" presetClass="entr" presetSubtype="528" repeatCount="2000" fill="hold" nodeType="withEffect">
                                  <p:stCondLst>
                                    <p:cond delay="0"/>
                                  </p:stCondLst>
                                  <p:childTnLst>
                                    <p:set>
                                      <p:cBhvr>
                                        <p:cTn id="100" dur="1" fill="hold">
                                          <p:stCondLst>
                                            <p:cond delay="0"/>
                                          </p:stCondLst>
                                        </p:cTn>
                                        <p:tgtEl>
                                          <p:spTgt spid="27"/>
                                        </p:tgtEl>
                                        <p:attrNameLst>
                                          <p:attrName>style.visibility</p:attrName>
                                        </p:attrNameLst>
                                      </p:cBhvr>
                                      <p:to>
                                        <p:strVal val="visible"/>
                                      </p:to>
                                    </p:set>
                                    <p:anim calcmode="lin" valueType="num">
                                      <p:cBhvr>
                                        <p:cTn id="101" dur="400" fill="hold"/>
                                        <p:tgtEl>
                                          <p:spTgt spid="27"/>
                                        </p:tgtEl>
                                        <p:attrNameLst>
                                          <p:attrName>ppt_w</p:attrName>
                                        </p:attrNameLst>
                                      </p:cBhvr>
                                      <p:tavLst>
                                        <p:tav tm="0">
                                          <p:val>
                                            <p:fltVal val="0"/>
                                          </p:val>
                                        </p:tav>
                                        <p:tav tm="100000">
                                          <p:val>
                                            <p:strVal val="#ppt_w"/>
                                          </p:val>
                                        </p:tav>
                                      </p:tavLst>
                                    </p:anim>
                                    <p:anim calcmode="lin" valueType="num">
                                      <p:cBhvr>
                                        <p:cTn id="102" dur="400" fill="hold"/>
                                        <p:tgtEl>
                                          <p:spTgt spid="27"/>
                                        </p:tgtEl>
                                        <p:attrNameLst>
                                          <p:attrName>ppt_h</p:attrName>
                                        </p:attrNameLst>
                                      </p:cBhvr>
                                      <p:tavLst>
                                        <p:tav tm="0">
                                          <p:val>
                                            <p:fltVal val="0"/>
                                          </p:val>
                                        </p:tav>
                                        <p:tav tm="100000">
                                          <p:val>
                                            <p:strVal val="#ppt_h"/>
                                          </p:val>
                                        </p:tav>
                                      </p:tavLst>
                                    </p:anim>
                                    <p:animEffect transition="in" filter="fade">
                                      <p:cBhvr>
                                        <p:cTn id="103" dur="400"/>
                                        <p:tgtEl>
                                          <p:spTgt spid="27"/>
                                        </p:tgtEl>
                                      </p:cBhvr>
                                    </p:animEffect>
                                    <p:anim calcmode="lin" valueType="num">
                                      <p:cBhvr>
                                        <p:cTn id="104" dur="400" fill="hold"/>
                                        <p:tgtEl>
                                          <p:spTgt spid="27"/>
                                        </p:tgtEl>
                                        <p:attrNameLst>
                                          <p:attrName>ppt_x</p:attrName>
                                        </p:attrNameLst>
                                      </p:cBhvr>
                                      <p:tavLst>
                                        <p:tav tm="0">
                                          <p:val>
                                            <p:fltVal val="0.5"/>
                                          </p:val>
                                        </p:tav>
                                        <p:tav tm="100000">
                                          <p:val>
                                            <p:strVal val="#ppt_x"/>
                                          </p:val>
                                        </p:tav>
                                      </p:tavLst>
                                    </p:anim>
                                    <p:anim calcmode="lin" valueType="num">
                                      <p:cBhvr>
                                        <p:cTn id="105" dur="400" fill="hold"/>
                                        <p:tgtEl>
                                          <p:spTgt spid="27"/>
                                        </p:tgtEl>
                                        <p:attrNameLst>
                                          <p:attrName>ppt_y</p:attrName>
                                        </p:attrNameLst>
                                      </p:cBhvr>
                                      <p:tavLst>
                                        <p:tav tm="0">
                                          <p:val>
                                            <p:fltVal val="0.5"/>
                                          </p:val>
                                        </p:tav>
                                        <p:tav tm="100000">
                                          <p:val>
                                            <p:strVal val="#ppt_y"/>
                                          </p:val>
                                        </p:tav>
                                      </p:tavLst>
                                    </p:anim>
                                  </p:childTnLst>
                                </p:cTn>
                              </p:par>
                              <p:par>
                                <p:cTn id="106" presetID="53" presetClass="entr" presetSubtype="528" repeatCount="2000" fill="hold" nodeType="withEffect">
                                  <p:stCondLst>
                                    <p:cond delay="0"/>
                                  </p:stCondLst>
                                  <p:childTnLst>
                                    <p:set>
                                      <p:cBhvr>
                                        <p:cTn id="107" dur="1" fill="hold">
                                          <p:stCondLst>
                                            <p:cond delay="0"/>
                                          </p:stCondLst>
                                        </p:cTn>
                                        <p:tgtEl>
                                          <p:spTgt spid="34"/>
                                        </p:tgtEl>
                                        <p:attrNameLst>
                                          <p:attrName>style.visibility</p:attrName>
                                        </p:attrNameLst>
                                      </p:cBhvr>
                                      <p:to>
                                        <p:strVal val="visible"/>
                                      </p:to>
                                    </p:set>
                                    <p:anim calcmode="lin" valueType="num">
                                      <p:cBhvr>
                                        <p:cTn id="108" dur="400" fill="hold"/>
                                        <p:tgtEl>
                                          <p:spTgt spid="34"/>
                                        </p:tgtEl>
                                        <p:attrNameLst>
                                          <p:attrName>ppt_w</p:attrName>
                                        </p:attrNameLst>
                                      </p:cBhvr>
                                      <p:tavLst>
                                        <p:tav tm="0">
                                          <p:val>
                                            <p:fltVal val="0"/>
                                          </p:val>
                                        </p:tav>
                                        <p:tav tm="100000">
                                          <p:val>
                                            <p:strVal val="#ppt_w"/>
                                          </p:val>
                                        </p:tav>
                                      </p:tavLst>
                                    </p:anim>
                                    <p:anim calcmode="lin" valueType="num">
                                      <p:cBhvr>
                                        <p:cTn id="109" dur="400" fill="hold"/>
                                        <p:tgtEl>
                                          <p:spTgt spid="34"/>
                                        </p:tgtEl>
                                        <p:attrNameLst>
                                          <p:attrName>ppt_h</p:attrName>
                                        </p:attrNameLst>
                                      </p:cBhvr>
                                      <p:tavLst>
                                        <p:tav tm="0">
                                          <p:val>
                                            <p:fltVal val="0"/>
                                          </p:val>
                                        </p:tav>
                                        <p:tav tm="100000">
                                          <p:val>
                                            <p:strVal val="#ppt_h"/>
                                          </p:val>
                                        </p:tav>
                                      </p:tavLst>
                                    </p:anim>
                                    <p:animEffect transition="in" filter="fade">
                                      <p:cBhvr>
                                        <p:cTn id="110" dur="400"/>
                                        <p:tgtEl>
                                          <p:spTgt spid="34"/>
                                        </p:tgtEl>
                                      </p:cBhvr>
                                    </p:animEffect>
                                    <p:anim calcmode="lin" valueType="num">
                                      <p:cBhvr>
                                        <p:cTn id="111" dur="400" fill="hold"/>
                                        <p:tgtEl>
                                          <p:spTgt spid="34"/>
                                        </p:tgtEl>
                                        <p:attrNameLst>
                                          <p:attrName>ppt_x</p:attrName>
                                        </p:attrNameLst>
                                      </p:cBhvr>
                                      <p:tavLst>
                                        <p:tav tm="0">
                                          <p:val>
                                            <p:fltVal val="0.5"/>
                                          </p:val>
                                        </p:tav>
                                        <p:tav tm="100000">
                                          <p:val>
                                            <p:strVal val="#ppt_x"/>
                                          </p:val>
                                        </p:tav>
                                      </p:tavLst>
                                    </p:anim>
                                    <p:anim calcmode="lin" valueType="num">
                                      <p:cBhvr>
                                        <p:cTn id="112" dur="400" fill="hold"/>
                                        <p:tgtEl>
                                          <p:spTgt spid="34"/>
                                        </p:tgtEl>
                                        <p:attrNameLst>
                                          <p:attrName>ppt_y</p:attrName>
                                        </p:attrNameLst>
                                      </p:cBhvr>
                                      <p:tavLst>
                                        <p:tav tm="0">
                                          <p:val>
                                            <p:fltVal val="0.5"/>
                                          </p:val>
                                        </p:tav>
                                        <p:tav tm="100000">
                                          <p:val>
                                            <p:strVal val="#ppt_y"/>
                                          </p:val>
                                        </p:tav>
                                      </p:tavLst>
                                    </p:anim>
                                  </p:childTnLst>
                                </p:cTn>
                              </p:par>
                              <p:par>
                                <p:cTn id="113" presetID="53" presetClass="entr" presetSubtype="528" repeatCount="2000" fill="hold" grpId="0" nodeType="withEffect">
                                  <p:stCondLst>
                                    <p:cond delay="0"/>
                                  </p:stCondLst>
                                  <p:childTnLst>
                                    <p:set>
                                      <p:cBhvr>
                                        <p:cTn id="114" dur="1" fill="hold">
                                          <p:stCondLst>
                                            <p:cond delay="0"/>
                                          </p:stCondLst>
                                        </p:cTn>
                                        <p:tgtEl>
                                          <p:spTgt spid="38"/>
                                        </p:tgtEl>
                                        <p:attrNameLst>
                                          <p:attrName>style.visibility</p:attrName>
                                        </p:attrNameLst>
                                      </p:cBhvr>
                                      <p:to>
                                        <p:strVal val="visible"/>
                                      </p:to>
                                    </p:set>
                                    <p:anim calcmode="lin" valueType="num">
                                      <p:cBhvr>
                                        <p:cTn id="115" dur="400" fill="hold"/>
                                        <p:tgtEl>
                                          <p:spTgt spid="38"/>
                                        </p:tgtEl>
                                        <p:attrNameLst>
                                          <p:attrName>ppt_w</p:attrName>
                                        </p:attrNameLst>
                                      </p:cBhvr>
                                      <p:tavLst>
                                        <p:tav tm="0">
                                          <p:val>
                                            <p:fltVal val="0"/>
                                          </p:val>
                                        </p:tav>
                                        <p:tav tm="100000">
                                          <p:val>
                                            <p:strVal val="#ppt_w"/>
                                          </p:val>
                                        </p:tav>
                                      </p:tavLst>
                                    </p:anim>
                                    <p:anim calcmode="lin" valueType="num">
                                      <p:cBhvr>
                                        <p:cTn id="116" dur="400" fill="hold"/>
                                        <p:tgtEl>
                                          <p:spTgt spid="38"/>
                                        </p:tgtEl>
                                        <p:attrNameLst>
                                          <p:attrName>ppt_h</p:attrName>
                                        </p:attrNameLst>
                                      </p:cBhvr>
                                      <p:tavLst>
                                        <p:tav tm="0">
                                          <p:val>
                                            <p:fltVal val="0"/>
                                          </p:val>
                                        </p:tav>
                                        <p:tav tm="100000">
                                          <p:val>
                                            <p:strVal val="#ppt_h"/>
                                          </p:val>
                                        </p:tav>
                                      </p:tavLst>
                                    </p:anim>
                                    <p:animEffect transition="in" filter="fade">
                                      <p:cBhvr>
                                        <p:cTn id="117" dur="400"/>
                                        <p:tgtEl>
                                          <p:spTgt spid="38"/>
                                        </p:tgtEl>
                                      </p:cBhvr>
                                    </p:animEffect>
                                    <p:anim calcmode="lin" valueType="num">
                                      <p:cBhvr>
                                        <p:cTn id="118" dur="400" fill="hold"/>
                                        <p:tgtEl>
                                          <p:spTgt spid="38"/>
                                        </p:tgtEl>
                                        <p:attrNameLst>
                                          <p:attrName>ppt_x</p:attrName>
                                        </p:attrNameLst>
                                      </p:cBhvr>
                                      <p:tavLst>
                                        <p:tav tm="0">
                                          <p:val>
                                            <p:fltVal val="0.5"/>
                                          </p:val>
                                        </p:tav>
                                        <p:tav tm="100000">
                                          <p:val>
                                            <p:strVal val="#ppt_x"/>
                                          </p:val>
                                        </p:tav>
                                      </p:tavLst>
                                    </p:anim>
                                    <p:anim calcmode="lin" valueType="num">
                                      <p:cBhvr>
                                        <p:cTn id="119" dur="400" fill="hold"/>
                                        <p:tgtEl>
                                          <p:spTgt spid="3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40" grpId="0"/>
      <p:bldP spid="41" grpId="0"/>
      <p:bldP spid="42" grpId="0"/>
      <p:bldP spid="4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82168" y="788036"/>
            <a:ext cx="10515600" cy="1325563"/>
          </a:xfrm>
        </p:spPr>
        <p:txBody>
          <a:bodyPr/>
          <a:lstStyle/>
          <a:p>
            <a:r>
              <a:rPr lang="zh-CN" altLang="en-US" dirty="0">
                <a:solidFill>
                  <a:srgbClr val="00B0F0"/>
                </a:solidFill>
              </a:rPr>
              <a:t>如何学</a:t>
            </a:r>
          </a:p>
        </p:txBody>
      </p:sp>
      <p:sp>
        <p:nvSpPr>
          <p:cNvPr id="3" name="内容占位符 2"/>
          <p:cNvSpPr>
            <a:spLocks noGrp="1"/>
          </p:cNvSpPr>
          <p:nvPr>
            <p:ph idx="1"/>
          </p:nvPr>
        </p:nvSpPr>
        <p:spPr/>
        <p:txBody>
          <a:bodyPr/>
          <a:lstStyle/>
          <a:p>
            <a:r>
              <a:rPr lang="zh-CN" altLang="en-US" dirty="0"/>
              <a:t>问题导向</a:t>
            </a:r>
            <a:r>
              <a:rPr lang="en-US" altLang="zh-CN" dirty="0"/>
              <a:t> </a:t>
            </a:r>
          </a:p>
          <a:p>
            <a:r>
              <a:rPr lang="zh-CN" altLang="en-US" dirty="0"/>
              <a:t>多做多练</a:t>
            </a:r>
            <a:endParaRPr lang="en-US" altLang="zh-CN" dirty="0"/>
          </a:p>
          <a:p>
            <a:r>
              <a:rPr lang="zh-CN" altLang="en-US" dirty="0"/>
              <a:t>混合式学习</a:t>
            </a:r>
            <a:endParaRPr lang="en-US" altLang="zh-CN" dirty="0"/>
          </a:p>
          <a:p>
            <a:r>
              <a:rPr lang="zh-CN" altLang="en-US" dirty="0"/>
              <a:t>翻转课堂</a:t>
            </a:r>
            <a:endParaRPr lang="en-US" altLang="zh-CN" dirty="0"/>
          </a:p>
          <a:p>
            <a:r>
              <a:rPr lang="zh-CN" altLang="en-US" dirty="0"/>
              <a:t>做中学</a:t>
            </a:r>
          </a:p>
        </p:txBody>
      </p:sp>
      <p:pic>
        <p:nvPicPr>
          <p:cNvPr id="4" name="图片 3">
            <a:extLst>
              <a:ext uri="{FF2B5EF4-FFF2-40B4-BE49-F238E27FC236}">
                <a16:creationId xmlns:a16="http://schemas.microsoft.com/office/drawing/2014/main" id="{8E3F86C0-2008-485E-9DC0-6E0DD9A39B33}"/>
              </a:ext>
            </a:extLst>
          </p:cNvPr>
          <p:cNvPicPr>
            <a:picLocks noChangeAspect="1"/>
          </p:cNvPicPr>
          <p:nvPr/>
        </p:nvPicPr>
        <p:blipFill rotWithShape="1">
          <a:blip r:embed="rId2"/>
          <a:srcRect r="44585"/>
          <a:stretch/>
        </p:blipFill>
        <p:spPr>
          <a:xfrm>
            <a:off x="3515680" y="681037"/>
            <a:ext cx="3491872" cy="5744413"/>
          </a:xfrm>
          <a:prstGeom prst="rect">
            <a:avLst/>
          </a:prstGeom>
        </p:spPr>
      </p:pic>
      <p:pic>
        <p:nvPicPr>
          <p:cNvPr id="5" name="图片 4">
            <a:extLst>
              <a:ext uri="{FF2B5EF4-FFF2-40B4-BE49-F238E27FC236}">
                <a16:creationId xmlns:a16="http://schemas.microsoft.com/office/drawing/2014/main" id="{DC0EE426-FA2E-40D2-AB25-41783D76ED63}"/>
              </a:ext>
            </a:extLst>
          </p:cNvPr>
          <p:cNvPicPr>
            <a:picLocks noChangeAspect="1"/>
          </p:cNvPicPr>
          <p:nvPr/>
        </p:nvPicPr>
        <p:blipFill>
          <a:blip r:embed="rId3"/>
          <a:stretch>
            <a:fillRect/>
          </a:stretch>
        </p:blipFill>
        <p:spPr>
          <a:xfrm>
            <a:off x="3122978" y="681037"/>
            <a:ext cx="9069022" cy="5811838"/>
          </a:xfrm>
          <a:prstGeom prst="rect">
            <a:avLst/>
          </a:prstGeom>
        </p:spPr>
      </p:pic>
      <p:sp>
        <p:nvSpPr>
          <p:cNvPr id="6" name="Freeform 5"/>
          <p:cNvSpPr>
            <a:spLocks noEditPoints="1"/>
          </p:cNvSpPr>
          <p:nvPr/>
        </p:nvSpPr>
        <p:spPr bwMode="auto">
          <a:xfrm>
            <a:off x="838200" y="277432"/>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7" name="TextBox 1"/>
          <p:cNvSpPr txBox="1">
            <a:spLocks noChangeArrowheads="1"/>
          </p:cNvSpPr>
          <p:nvPr/>
        </p:nvSpPr>
        <p:spPr bwMode="auto">
          <a:xfrm>
            <a:off x="1582357" y="277432"/>
            <a:ext cx="1813342"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b="1" dirty="0"/>
              <a:t>课程导学</a:t>
            </a:r>
            <a:endParaRPr lang="zh-CN" altLang="zh-CN" b="1" dirty="0"/>
          </a:p>
        </p:txBody>
      </p:sp>
    </p:spTree>
    <p:extLst>
      <p:ext uri="{BB962C8B-B14F-4D97-AF65-F5344CB8AC3E}">
        <p14:creationId xmlns:p14="http://schemas.microsoft.com/office/powerpoint/2010/main" val="3561063437"/>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300" fill="hold"/>
                                        <p:tgtEl>
                                          <p:spTgt spid="6"/>
                                        </p:tgtEl>
                                        <p:attrNameLst>
                                          <p:attrName>ppt_w</p:attrName>
                                        </p:attrNameLst>
                                      </p:cBhvr>
                                      <p:tavLst>
                                        <p:tav tm="0">
                                          <p:val>
                                            <p:fltVal val="0"/>
                                          </p:val>
                                        </p:tav>
                                        <p:tav tm="100000">
                                          <p:val>
                                            <p:strVal val="#ppt_w"/>
                                          </p:val>
                                        </p:tav>
                                      </p:tavLst>
                                    </p:anim>
                                    <p:anim calcmode="lin" valueType="num">
                                      <p:cBhvr>
                                        <p:cTn id="18" dur="300" fill="hold"/>
                                        <p:tgtEl>
                                          <p:spTgt spid="6"/>
                                        </p:tgtEl>
                                        <p:attrNameLst>
                                          <p:attrName>ppt_h</p:attrName>
                                        </p:attrNameLst>
                                      </p:cBhvr>
                                      <p:tavLst>
                                        <p:tav tm="0">
                                          <p:val>
                                            <p:fltVal val="0"/>
                                          </p:val>
                                        </p:tav>
                                        <p:tav tm="100000">
                                          <p:val>
                                            <p:strVal val="#ppt_h"/>
                                          </p:val>
                                        </p:tav>
                                      </p:tavLst>
                                    </p:anim>
                                    <p:animEffect transition="in" filter="fade">
                                      <p:cBhvr>
                                        <p:cTn id="19" dur="300"/>
                                        <p:tgtEl>
                                          <p:spTgt spid="6"/>
                                        </p:tgtEl>
                                      </p:cBhvr>
                                    </p:animEffect>
                                  </p:childTnLst>
                                </p:cTn>
                              </p:par>
                            </p:childTnLst>
                          </p:cTn>
                        </p:par>
                        <p:par>
                          <p:cTn id="20" fill="hold">
                            <p:stCondLst>
                              <p:cond delay="8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 calcmode="lin" valueType="num">
                                      <p:cBhvr>
                                        <p:cTn id="23"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4" dur="400" fill="hold"/>
                                        <p:tgtEl>
                                          <p:spTgt spid="7"/>
                                        </p:tgtEl>
                                        <p:attrNameLst>
                                          <p:attrName>ppt_y</p:attrName>
                                        </p:attrNameLst>
                                      </p:cBhvr>
                                      <p:tavLst>
                                        <p:tav tm="0">
                                          <p:val>
                                            <p:strVal val="#ppt_y"/>
                                          </p:val>
                                        </p:tav>
                                        <p:tav tm="100000">
                                          <p:val>
                                            <p:strVal val="#ppt_y"/>
                                          </p:val>
                                        </p:tav>
                                      </p:tavLst>
                                    </p:anim>
                                    <p:anim calcmode="lin" valueType="num">
                                      <p:cBhvr>
                                        <p:cTn id="25"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6"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7"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4200BAD-FE60-4F53-9FC0-4804B8F8D6F3}"/>
              </a:ext>
            </a:extLst>
          </p:cNvPr>
          <p:cNvSpPr>
            <a:spLocks noGrp="1"/>
          </p:cNvSpPr>
          <p:nvPr>
            <p:ph type="title"/>
          </p:nvPr>
        </p:nvSpPr>
        <p:spPr>
          <a:xfrm>
            <a:off x="3783279" y="649577"/>
            <a:ext cx="3369905" cy="660236"/>
          </a:xfrm>
        </p:spPr>
        <p:txBody>
          <a:bodyPr/>
          <a:lstStyle/>
          <a:p>
            <a:r>
              <a:rPr lang="zh-CN" altLang="en-US" sz="2800" b="1" dirty="0">
                <a:solidFill>
                  <a:srgbClr val="00B0F0"/>
                </a:solidFill>
              </a:rPr>
              <a:t>参考资料</a:t>
            </a:r>
            <a:endParaRPr lang="zh-CN" altLang="en-US" sz="2800" dirty="0">
              <a:solidFill>
                <a:srgbClr val="00B0F0"/>
              </a:solidFill>
            </a:endParaRPr>
          </a:p>
        </p:txBody>
      </p:sp>
      <p:sp>
        <p:nvSpPr>
          <p:cNvPr id="3" name="内容占位符 2">
            <a:extLst>
              <a:ext uri="{FF2B5EF4-FFF2-40B4-BE49-F238E27FC236}">
                <a16:creationId xmlns:a16="http://schemas.microsoft.com/office/drawing/2014/main" id="{FA2944A1-105B-4961-BF43-98C9E0DD4BC5}"/>
              </a:ext>
            </a:extLst>
          </p:cNvPr>
          <p:cNvSpPr>
            <a:spLocks noGrp="1"/>
          </p:cNvSpPr>
          <p:nvPr>
            <p:ph idx="1"/>
          </p:nvPr>
        </p:nvSpPr>
        <p:spPr>
          <a:xfrm>
            <a:off x="239994" y="1355607"/>
            <a:ext cx="6870107" cy="4351338"/>
          </a:xfrm>
        </p:spPr>
        <p:txBody>
          <a:bodyPr/>
          <a:lstStyle/>
          <a:p>
            <a:r>
              <a:rPr lang="en-US" altLang="zh-CN" dirty="0"/>
              <a:t>w3c</a:t>
            </a:r>
            <a:r>
              <a:rPr lang="zh-CN" altLang="en-US" dirty="0"/>
              <a:t>学习网站 </a:t>
            </a:r>
            <a:r>
              <a:rPr lang="en-US" altLang="zh-CN" dirty="0"/>
              <a:t>https://www.w3school.com.cn/ </a:t>
            </a:r>
          </a:p>
          <a:p>
            <a:r>
              <a:rPr lang="en-US" altLang="zh-CN" dirty="0"/>
              <a:t>MDN</a:t>
            </a:r>
            <a:r>
              <a:rPr lang="zh-CN" altLang="en-US" dirty="0"/>
              <a:t>文档</a:t>
            </a:r>
            <a:r>
              <a:rPr lang="en-US" altLang="zh-CN" dirty="0"/>
              <a:t>https://developer.mozilla.org/zh-CN/</a:t>
            </a:r>
            <a:br>
              <a:rPr lang="en-US" altLang="zh-CN" dirty="0"/>
            </a:br>
            <a:endParaRPr lang="en-US" altLang="zh-CN" dirty="0"/>
          </a:p>
          <a:p>
            <a:r>
              <a:rPr lang="en-US" altLang="zh-CN" dirty="0"/>
              <a:t>Web</a:t>
            </a:r>
            <a:r>
              <a:rPr lang="zh-CN" altLang="en-US" dirty="0"/>
              <a:t>设计与前端开发秘籍：</a:t>
            </a:r>
            <a:r>
              <a:rPr lang="en-US" altLang="zh-CN" dirty="0"/>
              <a:t>HTML CSS JavaScript jQuery </a:t>
            </a:r>
            <a:r>
              <a:rPr lang="zh-CN" altLang="en-US" dirty="0"/>
              <a:t>构建网站</a:t>
            </a:r>
            <a:r>
              <a:rPr lang="en-US" altLang="zh-CN" dirty="0"/>
              <a:t>.Jon Duckett </a:t>
            </a:r>
            <a:r>
              <a:rPr lang="zh-CN" altLang="en-US" dirty="0"/>
              <a:t>著，刘涛，陈学敏译</a:t>
            </a:r>
            <a:r>
              <a:rPr lang="en-US" altLang="zh-CN" dirty="0"/>
              <a:t>.</a:t>
            </a:r>
            <a:r>
              <a:rPr lang="zh-CN" altLang="en-US" dirty="0"/>
              <a:t>清华大学出版社</a:t>
            </a:r>
            <a:r>
              <a:rPr lang="en-US" altLang="zh-CN" dirty="0"/>
              <a:t>.</a:t>
            </a:r>
          </a:p>
          <a:p>
            <a:endParaRPr lang="zh-CN" altLang="en-US" dirty="0"/>
          </a:p>
        </p:txBody>
      </p:sp>
      <p:pic>
        <p:nvPicPr>
          <p:cNvPr id="4" name="图片 3">
            <a:extLst>
              <a:ext uri="{FF2B5EF4-FFF2-40B4-BE49-F238E27FC236}">
                <a16:creationId xmlns:a16="http://schemas.microsoft.com/office/drawing/2014/main" id="{876522ED-4A14-40D2-AAE8-AA9BDD7B2DAD}"/>
              </a:ext>
            </a:extLst>
          </p:cNvPr>
          <p:cNvPicPr>
            <a:picLocks noChangeAspect="1"/>
          </p:cNvPicPr>
          <p:nvPr/>
        </p:nvPicPr>
        <p:blipFill>
          <a:blip r:embed="rId2"/>
          <a:stretch>
            <a:fillRect/>
          </a:stretch>
        </p:blipFill>
        <p:spPr>
          <a:xfrm>
            <a:off x="7153184" y="0"/>
            <a:ext cx="3386250" cy="3835876"/>
          </a:xfrm>
          <a:prstGeom prst="rect">
            <a:avLst/>
          </a:prstGeom>
        </p:spPr>
      </p:pic>
      <p:pic>
        <p:nvPicPr>
          <p:cNvPr id="5" name="图片 4">
            <a:extLst>
              <a:ext uri="{FF2B5EF4-FFF2-40B4-BE49-F238E27FC236}">
                <a16:creationId xmlns:a16="http://schemas.microsoft.com/office/drawing/2014/main" id="{FB60EF29-FFC3-4492-B4B8-5D01282BD4EA}"/>
              </a:ext>
            </a:extLst>
          </p:cNvPr>
          <p:cNvPicPr>
            <a:picLocks noChangeAspect="1"/>
          </p:cNvPicPr>
          <p:nvPr/>
        </p:nvPicPr>
        <p:blipFill rotWithShape="1">
          <a:blip r:embed="rId3"/>
          <a:srcRect b="35451"/>
          <a:stretch/>
        </p:blipFill>
        <p:spPr>
          <a:xfrm>
            <a:off x="7270261" y="3671701"/>
            <a:ext cx="4454568" cy="3186299"/>
          </a:xfrm>
          <a:prstGeom prst="rect">
            <a:avLst/>
          </a:prstGeom>
        </p:spPr>
      </p:pic>
      <p:sp>
        <p:nvSpPr>
          <p:cNvPr id="6" name="Freeform 5"/>
          <p:cNvSpPr>
            <a:spLocks noEditPoints="1"/>
          </p:cNvSpPr>
          <p:nvPr/>
        </p:nvSpPr>
        <p:spPr bwMode="auto">
          <a:xfrm>
            <a:off x="837870" y="14401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7" name="TextBox 1"/>
          <p:cNvSpPr txBox="1">
            <a:spLocks noChangeArrowheads="1"/>
          </p:cNvSpPr>
          <p:nvPr/>
        </p:nvSpPr>
        <p:spPr bwMode="auto">
          <a:xfrm>
            <a:off x="1582027" y="144018"/>
            <a:ext cx="1813342"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b="1" dirty="0"/>
              <a:t>课程导学</a:t>
            </a:r>
            <a:endParaRPr lang="zh-CN" altLang="zh-CN" b="1" dirty="0"/>
          </a:p>
        </p:txBody>
      </p:sp>
    </p:spTree>
    <p:extLst>
      <p:ext uri="{BB962C8B-B14F-4D97-AF65-F5344CB8AC3E}">
        <p14:creationId xmlns:p14="http://schemas.microsoft.com/office/powerpoint/2010/main" val="4197664657"/>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300" fill="hold"/>
                                        <p:tgtEl>
                                          <p:spTgt spid="6"/>
                                        </p:tgtEl>
                                        <p:attrNameLst>
                                          <p:attrName>ppt_w</p:attrName>
                                        </p:attrNameLst>
                                      </p:cBhvr>
                                      <p:tavLst>
                                        <p:tav tm="0">
                                          <p:val>
                                            <p:fltVal val="0"/>
                                          </p:val>
                                        </p:tav>
                                        <p:tav tm="100000">
                                          <p:val>
                                            <p:strVal val="#ppt_w"/>
                                          </p:val>
                                        </p:tav>
                                      </p:tavLst>
                                    </p:anim>
                                    <p:anim calcmode="lin" valueType="num">
                                      <p:cBhvr>
                                        <p:cTn id="8" dur="300" fill="hold"/>
                                        <p:tgtEl>
                                          <p:spTgt spid="6"/>
                                        </p:tgtEl>
                                        <p:attrNameLst>
                                          <p:attrName>ppt_h</p:attrName>
                                        </p:attrNameLst>
                                      </p:cBhvr>
                                      <p:tavLst>
                                        <p:tav tm="0">
                                          <p:val>
                                            <p:fltVal val="0"/>
                                          </p:val>
                                        </p:tav>
                                        <p:tav tm="100000">
                                          <p:val>
                                            <p:strVal val="#ppt_h"/>
                                          </p:val>
                                        </p:tav>
                                      </p:tavLst>
                                    </p:anim>
                                    <p:animEffect transition="in" filter="fade">
                                      <p:cBhvr>
                                        <p:cTn id="9" dur="300"/>
                                        <p:tgtEl>
                                          <p:spTgt spid="6"/>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7"/>
                                        </p:tgtEl>
                                        <p:attrNameLst>
                                          <p:attrName>ppt_y</p:attrName>
                                        </p:attrNameLst>
                                      </p:cBhvr>
                                      <p:tavLst>
                                        <p:tav tm="0">
                                          <p:val>
                                            <p:strVal val="#ppt_y"/>
                                          </p:val>
                                        </p:tav>
                                        <p:tav tm="100000">
                                          <p:val>
                                            <p:strVal val="#ppt_y"/>
                                          </p:val>
                                        </p:tav>
                                      </p:tavLst>
                                    </p:anim>
                                    <p:anim calcmode="lin" valueType="num">
                                      <p:cBhvr>
                                        <p:cTn id="15"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186135"/>
            <a:ext cx="10515600" cy="504553"/>
          </a:xfrm>
        </p:spPr>
        <p:txBody>
          <a:bodyPr/>
          <a:lstStyle/>
          <a:p>
            <a:r>
              <a:rPr lang="zh-CN" altLang="en-US" dirty="0">
                <a:solidFill>
                  <a:srgbClr val="00B0F0"/>
                </a:solidFill>
              </a:rPr>
              <a:t>课程学习目标</a:t>
            </a:r>
          </a:p>
        </p:txBody>
      </p:sp>
      <p:sp>
        <p:nvSpPr>
          <p:cNvPr id="4" name="矩形 3"/>
          <p:cNvSpPr/>
          <p:nvPr/>
        </p:nvSpPr>
        <p:spPr>
          <a:xfrm>
            <a:off x="838200" y="1934063"/>
            <a:ext cx="8662416" cy="646331"/>
          </a:xfrm>
          <a:prstGeom prst="rect">
            <a:avLst/>
          </a:prstGeom>
        </p:spPr>
        <p:txBody>
          <a:bodyPr wrap="square">
            <a:spAutoFit/>
          </a:bodyPr>
          <a:lstStyle/>
          <a:p>
            <a:r>
              <a:rPr lang="zh-CN" altLang="zh-CN" kern="100" dirty="0">
                <a:cs typeface="Times New Roman" panose="02020603050405020304" pitchFamily="18" charset="0"/>
              </a:rPr>
              <a:t>知识目标：能够系统掌握和灵活应用</a:t>
            </a:r>
            <a:r>
              <a:rPr lang="en-US" altLang="zh-CN" kern="100" dirty="0">
                <a:cs typeface="Times New Roman" panose="02020603050405020304" pitchFamily="18" charset="0"/>
              </a:rPr>
              <a:t>Web</a:t>
            </a:r>
            <a:r>
              <a:rPr lang="zh-CN" altLang="zh-CN" kern="100" dirty="0">
                <a:cs typeface="Times New Roman" panose="02020603050405020304" pitchFamily="18" charset="0"/>
              </a:rPr>
              <a:t>系统设计、开发和维护所需要的</a:t>
            </a:r>
            <a:r>
              <a:rPr lang="en-US" altLang="zh-CN" kern="100" dirty="0">
                <a:cs typeface="Times New Roman" panose="02020603050405020304" pitchFamily="18" charset="0"/>
              </a:rPr>
              <a:t>HTML</a:t>
            </a:r>
            <a:r>
              <a:rPr lang="zh-CN" altLang="zh-CN" kern="100" dirty="0">
                <a:cs typeface="Times New Roman" panose="02020603050405020304" pitchFamily="18" charset="0"/>
              </a:rPr>
              <a:t>基础、</a:t>
            </a:r>
            <a:r>
              <a:rPr lang="en-US" altLang="zh-CN" kern="100" dirty="0">
                <a:cs typeface="Times New Roman" panose="02020603050405020304" pitchFamily="18" charset="0"/>
              </a:rPr>
              <a:t>HTML5</a:t>
            </a:r>
            <a:r>
              <a:rPr lang="zh-CN" altLang="zh-CN" kern="100" dirty="0">
                <a:cs typeface="Times New Roman" panose="02020603050405020304" pitchFamily="18" charset="0"/>
              </a:rPr>
              <a:t>、</a:t>
            </a:r>
            <a:r>
              <a:rPr lang="en-US" altLang="zh-CN" kern="100" dirty="0">
                <a:cs typeface="Times New Roman" panose="02020603050405020304" pitchFamily="18" charset="0"/>
              </a:rPr>
              <a:t>CSS</a:t>
            </a:r>
            <a:r>
              <a:rPr lang="zh-CN" altLang="zh-CN" kern="100" dirty="0">
                <a:cs typeface="Times New Roman" panose="02020603050405020304" pitchFamily="18" charset="0"/>
              </a:rPr>
              <a:t>基础、</a:t>
            </a:r>
            <a:r>
              <a:rPr lang="en-US" altLang="zh-CN" kern="100" dirty="0">
                <a:cs typeface="Times New Roman" panose="02020603050405020304" pitchFamily="18" charset="0"/>
              </a:rPr>
              <a:t>CSS3</a:t>
            </a:r>
            <a:r>
              <a:rPr lang="zh-CN" altLang="zh-CN" kern="100" dirty="0">
                <a:cs typeface="Times New Roman" panose="02020603050405020304" pitchFamily="18" charset="0"/>
              </a:rPr>
              <a:t>、</a:t>
            </a:r>
            <a:r>
              <a:rPr lang="en-US" altLang="zh-CN" kern="100" dirty="0">
                <a:cs typeface="Times New Roman" panose="02020603050405020304" pitchFamily="18" charset="0"/>
              </a:rPr>
              <a:t>DOM</a:t>
            </a:r>
            <a:r>
              <a:rPr lang="zh-CN" altLang="zh-CN" kern="100" dirty="0">
                <a:cs typeface="Times New Roman" panose="02020603050405020304" pitchFamily="18" charset="0"/>
              </a:rPr>
              <a:t>、</a:t>
            </a:r>
            <a:r>
              <a:rPr lang="en-US" altLang="zh-CN" kern="100" dirty="0" err="1">
                <a:cs typeface="Times New Roman" panose="02020603050405020304" pitchFamily="18" charset="0"/>
              </a:rPr>
              <a:t>Javascript</a:t>
            </a:r>
            <a:r>
              <a:rPr lang="zh-CN" altLang="zh-CN" kern="100" dirty="0">
                <a:cs typeface="Times New Roman" panose="02020603050405020304" pitchFamily="18" charset="0"/>
              </a:rPr>
              <a:t>等技术和工具；</a:t>
            </a:r>
            <a:endParaRPr lang="zh-CN" altLang="en-US" dirty="0"/>
          </a:p>
        </p:txBody>
      </p:sp>
      <p:sp>
        <p:nvSpPr>
          <p:cNvPr id="5" name="矩形 4"/>
          <p:cNvSpPr/>
          <p:nvPr/>
        </p:nvSpPr>
        <p:spPr>
          <a:xfrm>
            <a:off x="588264" y="2917597"/>
            <a:ext cx="10765536" cy="923330"/>
          </a:xfrm>
          <a:prstGeom prst="rect">
            <a:avLst/>
          </a:prstGeom>
        </p:spPr>
        <p:txBody>
          <a:bodyPr wrap="square">
            <a:spAutoFit/>
          </a:bodyPr>
          <a:lstStyle/>
          <a:p>
            <a:pPr marL="9525" indent="266700" algn="just">
              <a:lnSpc>
                <a:spcPct val="150000"/>
              </a:lnSpc>
              <a:spcAft>
                <a:spcPts val="0"/>
              </a:spcAft>
            </a:pPr>
            <a:r>
              <a:rPr lang="zh-CN" altLang="zh-CN" kern="100" dirty="0">
                <a:latin typeface="Times New Roman" panose="02020603050405020304" pitchFamily="18" charset="0"/>
              </a:rPr>
              <a:t>能力目标</a:t>
            </a:r>
            <a:r>
              <a:rPr lang="en-US" altLang="zh-CN" kern="100" dirty="0">
                <a:latin typeface="Times New Roman" panose="02020603050405020304" pitchFamily="18" charset="0"/>
              </a:rPr>
              <a:t>1</a:t>
            </a:r>
            <a:r>
              <a:rPr lang="zh-CN" altLang="zh-CN" kern="100" dirty="0">
                <a:latin typeface="Times New Roman" panose="02020603050405020304" pitchFamily="18" charset="0"/>
              </a:rPr>
              <a:t>：针对用户特定需求，能设计和制作</a:t>
            </a:r>
            <a:r>
              <a:rPr lang="en-US" altLang="zh-CN" kern="100" dirty="0">
                <a:latin typeface="Times New Roman" panose="02020603050405020304" pitchFamily="18" charset="0"/>
              </a:rPr>
              <a:t>Web</a:t>
            </a:r>
            <a:r>
              <a:rPr lang="zh-CN" altLang="zh-CN" kern="100" dirty="0">
                <a:latin typeface="Times New Roman" panose="02020603050405020304" pitchFamily="18" charset="0"/>
              </a:rPr>
              <a:t>系统的页面内容、样式格式、页面布局和人机交互功能；（对应毕业要求</a:t>
            </a:r>
            <a:r>
              <a:rPr lang="en-US" altLang="zh-CN" kern="100" dirty="0">
                <a:latin typeface="Times New Roman" panose="02020603050405020304" pitchFamily="18" charset="0"/>
              </a:rPr>
              <a:t>3.2</a:t>
            </a:r>
            <a:r>
              <a:rPr lang="zh-CN" altLang="zh-CN" kern="100" dirty="0">
                <a:latin typeface="Times New Roman" panose="02020603050405020304" pitchFamily="18" charset="0"/>
              </a:rPr>
              <a:t>：，能够完成计算机应用系统的模块单元</a:t>
            </a:r>
            <a:r>
              <a:rPr lang="en-US" altLang="zh-CN" kern="100" dirty="0">
                <a:latin typeface="Times New Roman" panose="02020603050405020304" pitchFamily="18" charset="0"/>
              </a:rPr>
              <a:t>(</a:t>
            </a:r>
            <a:r>
              <a:rPr lang="zh-CN" altLang="zh-CN" kern="100" dirty="0">
                <a:latin typeface="Times New Roman" panose="02020603050405020304" pitchFamily="18" charset="0"/>
              </a:rPr>
              <a:t>组件</a:t>
            </a:r>
            <a:r>
              <a:rPr lang="en-US" altLang="zh-CN" kern="100" dirty="0">
                <a:latin typeface="Times New Roman" panose="02020603050405020304" pitchFamily="18" charset="0"/>
              </a:rPr>
              <a:t>)</a:t>
            </a:r>
            <a:r>
              <a:rPr lang="zh-CN" altLang="zh-CN" kern="100" dirty="0">
                <a:latin typeface="Times New Roman" panose="02020603050405020304" pitchFamily="18" charset="0"/>
              </a:rPr>
              <a:t>设计和开发。） </a:t>
            </a:r>
          </a:p>
        </p:txBody>
      </p:sp>
      <p:sp>
        <p:nvSpPr>
          <p:cNvPr id="6" name="矩形 5"/>
          <p:cNvSpPr/>
          <p:nvPr/>
        </p:nvSpPr>
        <p:spPr>
          <a:xfrm>
            <a:off x="588264" y="4178130"/>
            <a:ext cx="10765536" cy="1338828"/>
          </a:xfrm>
          <a:prstGeom prst="rect">
            <a:avLst/>
          </a:prstGeom>
        </p:spPr>
        <p:txBody>
          <a:bodyPr wrap="square">
            <a:spAutoFit/>
          </a:bodyPr>
          <a:lstStyle/>
          <a:p>
            <a:pPr marL="9525" indent="266700" algn="just">
              <a:lnSpc>
                <a:spcPct val="150000"/>
              </a:lnSpc>
              <a:spcAft>
                <a:spcPts val="0"/>
              </a:spcAft>
            </a:pPr>
            <a:r>
              <a:rPr lang="zh-CN" altLang="zh-CN" kern="100" dirty="0">
                <a:latin typeface="Times New Roman" panose="02020603050405020304" pitchFamily="18" charset="0"/>
              </a:rPr>
              <a:t>能力目标</a:t>
            </a:r>
            <a:r>
              <a:rPr lang="en-US" altLang="zh-CN" kern="100" dirty="0">
                <a:latin typeface="Times New Roman" panose="02020603050405020304" pitchFamily="18" charset="0"/>
              </a:rPr>
              <a:t>2</a:t>
            </a:r>
            <a:r>
              <a:rPr lang="zh-CN" altLang="zh-CN" kern="100" dirty="0">
                <a:latin typeface="Times New Roman" panose="02020603050405020304" pitchFamily="18" charset="0"/>
              </a:rPr>
              <a:t>：能了解常用的</a:t>
            </a:r>
            <a:r>
              <a:rPr lang="en-US" altLang="zh-CN" kern="100" dirty="0">
                <a:latin typeface="Times New Roman" panose="02020603050405020304" pitchFamily="18" charset="0"/>
              </a:rPr>
              <a:t>Web</a:t>
            </a:r>
            <a:r>
              <a:rPr lang="zh-CN" altLang="zh-CN" kern="100" dirty="0">
                <a:latin typeface="Times New Roman" panose="02020603050405020304" pitchFamily="18" charset="0"/>
              </a:rPr>
              <a:t>系统设计和开发的工具和浏览器环境，针对实际需求合理选用工具，并解决不同浏览器的兼容性问题 （对应毕业要求</a:t>
            </a:r>
            <a:r>
              <a:rPr lang="en-US" altLang="zh-CN" kern="100" dirty="0">
                <a:latin typeface="Times New Roman" panose="02020603050405020304" pitchFamily="18" charset="0"/>
              </a:rPr>
              <a:t>5.1</a:t>
            </a:r>
            <a:r>
              <a:rPr lang="zh-CN" altLang="zh-CN" kern="100" dirty="0">
                <a:latin typeface="Times New Roman" panose="02020603050405020304" pitchFamily="18" charset="0"/>
              </a:rPr>
              <a:t>：了解计算机应用领域常用的硬件和软件平台、信息技术工具、现代工程工具和模拟软件的使用原理和方法，并理解其局限性。）</a:t>
            </a:r>
          </a:p>
        </p:txBody>
      </p:sp>
      <p:sp>
        <p:nvSpPr>
          <p:cNvPr id="7" name="Freeform 5"/>
          <p:cNvSpPr>
            <a:spLocks noEditPoints="1"/>
          </p:cNvSpPr>
          <p:nvPr/>
        </p:nvSpPr>
        <p:spPr bwMode="auto">
          <a:xfrm>
            <a:off x="838200" y="277432"/>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8" name="TextBox 1"/>
          <p:cNvSpPr txBox="1">
            <a:spLocks noChangeArrowheads="1"/>
          </p:cNvSpPr>
          <p:nvPr/>
        </p:nvSpPr>
        <p:spPr bwMode="auto">
          <a:xfrm>
            <a:off x="1582357" y="277432"/>
            <a:ext cx="1813342"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b="1" dirty="0"/>
              <a:t>课程导学</a:t>
            </a:r>
            <a:endParaRPr lang="zh-CN" altLang="zh-CN" b="1" dirty="0"/>
          </a:p>
        </p:txBody>
      </p:sp>
    </p:spTree>
    <p:extLst>
      <p:ext uri="{BB962C8B-B14F-4D97-AF65-F5344CB8AC3E}">
        <p14:creationId xmlns:p14="http://schemas.microsoft.com/office/powerpoint/2010/main" val="905442694"/>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53" presetClass="entr" presetSubtype="16"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300" fill="hold"/>
                                        <p:tgtEl>
                                          <p:spTgt spid="7"/>
                                        </p:tgtEl>
                                        <p:attrNameLst>
                                          <p:attrName>ppt_w</p:attrName>
                                        </p:attrNameLst>
                                      </p:cBhvr>
                                      <p:tavLst>
                                        <p:tav tm="0">
                                          <p:val>
                                            <p:fltVal val="0"/>
                                          </p:val>
                                        </p:tav>
                                        <p:tav tm="100000">
                                          <p:val>
                                            <p:strVal val="#ppt_w"/>
                                          </p:val>
                                        </p:tav>
                                      </p:tavLst>
                                    </p:anim>
                                    <p:anim calcmode="lin" valueType="num">
                                      <p:cBhvr>
                                        <p:cTn id="25" dur="300" fill="hold"/>
                                        <p:tgtEl>
                                          <p:spTgt spid="7"/>
                                        </p:tgtEl>
                                        <p:attrNameLst>
                                          <p:attrName>ppt_h</p:attrName>
                                        </p:attrNameLst>
                                      </p:cBhvr>
                                      <p:tavLst>
                                        <p:tav tm="0">
                                          <p:val>
                                            <p:fltVal val="0"/>
                                          </p:val>
                                        </p:tav>
                                        <p:tav tm="100000">
                                          <p:val>
                                            <p:strVal val="#ppt_h"/>
                                          </p:val>
                                        </p:tav>
                                      </p:tavLst>
                                    </p:anim>
                                    <p:animEffect transition="in" filter="fade">
                                      <p:cBhvr>
                                        <p:cTn id="26" dur="300"/>
                                        <p:tgtEl>
                                          <p:spTgt spid="7"/>
                                        </p:tgtEl>
                                      </p:cBhvr>
                                    </p:animEffect>
                                  </p:childTnLst>
                                </p:cTn>
                              </p:par>
                            </p:childTnLst>
                          </p:cTn>
                        </p:par>
                        <p:par>
                          <p:cTn id="27" fill="hold">
                            <p:stCondLst>
                              <p:cond delay="8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8"/>
                                        </p:tgtEl>
                                        <p:attrNameLst>
                                          <p:attrName>style.visibility</p:attrName>
                                        </p:attrNameLst>
                                      </p:cBhvr>
                                      <p:to>
                                        <p:strVal val="visible"/>
                                      </p:to>
                                    </p:set>
                                    <p:anim calcmode="lin" valueType="num">
                                      <p:cBhvr>
                                        <p:cTn id="30"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1" dur="400" fill="hold"/>
                                        <p:tgtEl>
                                          <p:spTgt spid="8"/>
                                        </p:tgtEl>
                                        <p:attrNameLst>
                                          <p:attrName>ppt_y</p:attrName>
                                        </p:attrNameLst>
                                      </p:cBhvr>
                                      <p:tavLst>
                                        <p:tav tm="0">
                                          <p:val>
                                            <p:strVal val="#ppt_y"/>
                                          </p:val>
                                        </p:tav>
                                        <p:tav tm="100000">
                                          <p:val>
                                            <p:strVal val="#ppt_y"/>
                                          </p:val>
                                        </p:tav>
                                      </p:tavLst>
                                    </p:anim>
                                    <p:anim calcmode="lin" valueType="num">
                                      <p:cBhvr>
                                        <p:cTn id="32"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3"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4" dur="4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969264"/>
            <a:ext cx="10515600" cy="721424"/>
          </a:xfrm>
        </p:spPr>
        <p:txBody>
          <a:bodyPr/>
          <a:lstStyle/>
          <a:p>
            <a:r>
              <a:rPr lang="zh-CN" altLang="en-US" dirty="0">
                <a:solidFill>
                  <a:srgbClr val="00B0F0"/>
                </a:solidFill>
              </a:rPr>
              <a:t>课程学习目标</a:t>
            </a:r>
          </a:p>
        </p:txBody>
      </p:sp>
      <p:sp>
        <p:nvSpPr>
          <p:cNvPr id="4" name="矩形 3"/>
          <p:cNvSpPr/>
          <p:nvPr/>
        </p:nvSpPr>
        <p:spPr>
          <a:xfrm>
            <a:off x="838200" y="1458575"/>
            <a:ext cx="10344912" cy="5139869"/>
          </a:xfrm>
          <a:prstGeom prst="rect">
            <a:avLst/>
          </a:prstGeom>
        </p:spPr>
        <p:txBody>
          <a:bodyPr wrap="square">
            <a:spAutoFit/>
          </a:bodyPr>
          <a:lstStyle/>
          <a:p>
            <a:pPr>
              <a:lnSpc>
                <a:spcPct val="200000"/>
              </a:lnSpc>
            </a:pPr>
            <a:r>
              <a:rPr lang="zh-CN" altLang="en-US" sz="2400" b="1" dirty="0"/>
              <a:t>素质目标：</a:t>
            </a:r>
            <a:endParaRPr lang="en-US" altLang="zh-CN" sz="2400" b="1" dirty="0"/>
          </a:p>
          <a:p>
            <a:pPr>
              <a:lnSpc>
                <a:spcPct val="200000"/>
              </a:lnSpc>
            </a:pPr>
            <a:r>
              <a:rPr lang="zh-CN" altLang="zh-CN" sz="2000" dirty="0"/>
              <a:t>能理解</a:t>
            </a:r>
            <a:r>
              <a:rPr lang="en-US" altLang="zh-CN" sz="2000" dirty="0"/>
              <a:t>Web</a:t>
            </a:r>
            <a:r>
              <a:rPr lang="zh-CN" altLang="zh-CN" sz="2000" dirty="0"/>
              <a:t>系统与技术的知识价值、技术和市场应用、发展规律和中国贡献</a:t>
            </a:r>
            <a:r>
              <a:rPr lang="zh-CN" altLang="en-US" sz="2000" dirty="0"/>
              <a:t>；</a:t>
            </a:r>
            <a:endParaRPr lang="en-US" altLang="zh-CN" sz="2000" dirty="0"/>
          </a:p>
          <a:p>
            <a:pPr>
              <a:lnSpc>
                <a:spcPct val="200000"/>
              </a:lnSpc>
            </a:pPr>
            <a:r>
              <a:rPr lang="zh-CN" altLang="zh-CN" sz="2000" dirty="0"/>
              <a:t>能分析中国风文化和中国北斗系统在</a:t>
            </a:r>
            <a:r>
              <a:rPr lang="en-US" altLang="zh-CN" sz="2000" dirty="0"/>
              <a:t>Web</a:t>
            </a:r>
            <a:r>
              <a:rPr lang="zh-CN" altLang="zh-CN" sz="2000" dirty="0"/>
              <a:t>系统中的应用培养文化自信</a:t>
            </a:r>
            <a:r>
              <a:rPr lang="zh-CN" altLang="en-US" sz="2000" dirty="0"/>
              <a:t>；</a:t>
            </a:r>
            <a:endParaRPr lang="en-US" altLang="zh-CN" sz="2000" dirty="0"/>
          </a:p>
          <a:p>
            <a:pPr>
              <a:lnSpc>
                <a:spcPct val="200000"/>
              </a:lnSpc>
            </a:pPr>
            <a:r>
              <a:rPr lang="zh-CN" altLang="zh-CN" sz="2000" dirty="0"/>
              <a:t>能分析</a:t>
            </a:r>
            <a:r>
              <a:rPr lang="en-US" altLang="zh-CN" sz="2000" dirty="0"/>
              <a:t>Web</a:t>
            </a:r>
            <a:r>
              <a:rPr lang="zh-CN" altLang="zh-CN" sz="2000" dirty="0"/>
              <a:t>系统与技术在基于“互联网</a:t>
            </a:r>
            <a:r>
              <a:rPr lang="en-US" altLang="zh-CN" sz="2000" dirty="0"/>
              <a:t>+</a:t>
            </a:r>
            <a:r>
              <a:rPr lang="zh-CN" altLang="zh-CN" sz="2000" dirty="0"/>
              <a:t>”的供给侧结构性改革、数字经济和</a:t>
            </a:r>
            <a:r>
              <a:rPr lang="en-US" altLang="zh-CN" sz="2000" dirty="0"/>
              <a:t>Web</a:t>
            </a:r>
            <a:r>
              <a:rPr lang="zh-CN" altLang="zh-CN" sz="2000" dirty="0"/>
              <a:t>系统网络安全等国家重大需求方面的应用和创新以培养家国情怀</a:t>
            </a:r>
            <a:r>
              <a:rPr lang="zh-CN" altLang="en-US" sz="2000" dirty="0"/>
              <a:t>；</a:t>
            </a:r>
            <a:endParaRPr lang="en-US" altLang="zh-CN" sz="2000" dirty="0"/>
          </a:p>
          <a:p>
            <a:pPr>
              <a:lnSpc>
                <a:spcPct val="200000"/>
              </a:lnSpc>
            </a:pPr>
            <a:r>
              <a:rPr lang="zh-CN" altLang="zh-CN" sz="2000" dirty="0"/>
              <a:t>能形成符合社会主义价值观的</a:t>
            </a:r>
            <a:r>
              <a:rPr lang="en-US" altLang="zh-CN" sz="2000" dirty="0"/>
              <a:t>Web</a:t>
            </a:r>
            <a:r>
              <a:rPr lang="zh-CN" altLang="zh-CN" sz="2000" dirty="0"/>
              <a:t>信息系统的价值评判</a:t>
            </a:r>
            <a:r>
              <a:rPr lang="zh-CN" altLang="en-US" sz="2000" dirty="0"/>
              <a:t>；</a:t>
            </a:r>
            <a:endParaRPr lang="en-US" altLang="zh-CN" sz="2000" dirty="0"/>
          </a:p>
          <a:p>
            <a:pPr>
              <a:lnSpc>
                <a:spcPct val="200000"/>
              </a:lnSpc>
            </a:pPr>
            <a:r>
              <a:rPr lang="zh-CN" altLang="zh-CN" sz="2000" dirty="0"/>
              <a:t>能遵守互联网法律法规和</a:t>
            </a:r>
            <a:r>
              <a:rPr lang="en-US" altLang="zh-CN" sz="2000" dirty="0"/>
              <a:t>Web</a:t>
            </a:r>
            <a:r>
              <a:rPr lang="zh-CN" altLang="zh-CN" sz="2000" dirty="0"/>
              <a:t>工程师职业道德</a:t>
            </a:r>
            <a:endParaRPr lang="en-US" altLang="zh-CN" sz="2000" dirty="0"/>
          </a:p>
          <a:p>
            <a:pPr>
              <a:lnSpc>
                <a:spcPct val="200000"/>
              </a:lnSpc>
            </a:pPr>
            <a:r>
              <a:rPr lang="zh-CN" altLang="zh-CN" sz="2000" dirty="0"/>
              <a:t>培养学生在</a:t>
            </a:r>
            <a:r>
              <a:rPr lang="en-US" altLang="zh-CN" sz="2000" dirty="0"/>
              <a:t>Web</a:t>
            </a:r>
            <a:r>
              <a:rPr lang="zh-CN" altLang="zh-CN" sz="2000" dirty="0"/>
              <a:t>领域的专注和创新之工匠精神。</a:t>
            </a:r>
            <a:endParaRPr lang="zh-CN" altLang="en-US" sz="2000" dirty="0"/>
          </a:p>
        </p:txBody>
      </p:sp>
      <p:sp>
        <p:nvSpPr>
          <p:cNvPr id="5" name="Freeform 5"/>
          <p:cNvSpPr>
            <a:spLocks noEditPoints="1"/>
          </p:cNvSpPr>
          <p:nvPr/>
        </p:nvSpPr>
        <p:spPr bwMode="auto">
          <a:xfrm>
            <a:off x="838200" y="277432"/>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Box 1"/>
          <p:cNvSpPr txBox="1">
            <a:spLocks noChangeArrowheads="1"/>
          </p:cNvSpPr>
          <p:nvPr/>
        </p:nvSpPr>
        <p:spPr bwMode="auto">
          <a:xfrm>
            <a:off x="1582357" y="277432"/>
            <a:ext cx="1813342"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b="1" dirty="0"/>
              <a:t>课程导学</a:t>
            </a:r>
            <a:endParaRPr lang="zh-CN" altLang="zh-CN" b="1" dirty="0"/>
          </a:p>
        </p:txBody>
      </p:sp>
    </p:spTree>
    <p:extLst>
      <p:ext uri="{BB962C8B-B14F-4D97-AF65-F5344CB8AC3E}">
        <p14:creationId xmlns:p14="http://schemas.microsoft.com/office/powerpoint/2010/main" val="1262235440"/>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300" fill="hold"/>
                                        <p:tgtEl>
                                          <p:spTgt spid="5"/>
                                        </p:tgtEl>
                                        <p:attrNameLst>
                                          <p:attrName>ppt_w</p:attrName>
                                        </p:attrNameLst>
                                      </p:cBhvr>
                                      <p:tavLst>
                                        <p:tav tm="0">
                                          <p:val>
                                            <p:fltVal val="0"/>
                                          </p:val>
                                        </p:tav>
                                        <p:tav tm="100000">
                                          <p:val>
                                            <p:strVal val="#ppt_w"/>
                                          </p:val>
                                        </p:tav>
                                      </p:tavLst>
                                    </p:anim>
                                    <p:anim calcmode="lin" valueType="num">
                                      <p:cBhvr>
                                        <p:cTn id="13" dur="300" fill="hold"/>
                                        <p:tgtEl>
                                          <p:spTgt spid="5"/>
                                        </p:tgtEl>
                                        <p:attrNameLst>
                                          <p:attrName>ppt_h</p:attrName>
                                        </p:attrNameLst>
                                      </p:cBhvr>
                                      <p:tavLst>
                                        <p:tav tm="0">
                                          <p:val>
                                            <p:fltVal val="0"/>
                                          </p:val>
                                        </p:tav>
                                        <p:tav tm="100000">
                                          <p:val>
                                            <p:strVal val="#ppt_h"/>
                                          </p:val>
                                        </p:tav>
                                      </p:tavLst>
                                    </p:anim>
                                    <p:animEffect transition="in" filter="fade">
                                      <p:cBhvr>
                                        <p:cTn id="14" dur="300"/>
                                        <p:tgtEl>
                                          <p:spTgt spid="5"/>
                                        </p:tgtEl>
                                      </p:cBhvr>
                                    </p:animEffect>
                                  </p:childTnLst>
                                </p:cTn>
                              </p:par>
                            </p:childTnLst>
                          </p:cTn>
                        </p:par>
                        <p:par>
                          <p:cTn id="15" fill="hold">
                            <p:stCondLst>
                              <p:cond delay="8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p:cTn id="18" dur="4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9" dur="400" fill="hold"/>
                                        <p:tgtEl>
                                          <p:spTgt spid="6"/>
                                        </p:tgtEl>
                                        <p:attrNameLst>
                                          <p:attrName>ppt_y</p:attrName>
                                        </p:attrNameLst>
                                      </p:cBhvr>
                                      <p:tavLst>
                                        <p:tav tm="0">
                                          <p:val>
                                            <p:strVal val="#ppt_y"/>
                                          </p:val>
                                        </p:tav>
                                        <p:tav tm="100000">
                                          <p:val>
                                            <p:strVal val="#ppt_y"/>
                                          </p:val>
                                        </p:tav>
                                      </p:tavLst>
                                    </p:anim>
                                    <p:anim calcmode="lin" valueType="num">
                                      <p:cBhvr>
                                        <p:cTn id="20" dur="4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1" dur="4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4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教育教学培训课件通用通用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2.pot [兼容模式]" id="{EB1AAC4D-66F4-41B6-8D17-F05449F964C0}" vid="{ED4E21AD-1F41-4EC1-A91D-634743D33BBD}"/>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CC"/>
            </a:gs>
            <a:gs pos="100000">
              <a:srgbClr val="FF9999"/>
            </a:gs>
          </a:gsLst>
          <a:lin ang="5400000" scaled="1"/>
        </a:gradFill>
        <a:ln w="9525" cap="flat" cmpd="sng" algn="ctr">
          <a:noFill/>
          <a:prstDash val="solid"/>
          <a:round/>
          <a:headEnd type="none" w="med" len="med"/>
          <a:tailEnd type="none" w="med" len="med"/>
        </a:ln>
        <a:effectLst/>
        <a:scene3d>
          <a:camera prst="legacyObliqueTopLeft"/>
          <a:lightRig rig="legacyNormal3" dir="r"/>
        </a:scene3d>
        <a:sp3d extrusionH="201600" prstMaterial="legacyMatte">
          <a:bevelT w="13500" h="13500" prst="angle"/>
          <a:bevelB w="13500" h="13500" prst="angle"/>
          <a:extrusionClr>
            <a:srgbClr val="0066CC"/>
          </a:extrusionClr>
        </a:sp3d>
        <a:extLst>
          <a:ext uri="{AF507438-7753-43E0-B8FC-AC1667EBCBE1}">
            <a14:hiddenEffects xmlns:a14="http://schemas.microsoft.com/office/drawing/2010/main">
              <a:effectLst>
                <a:outerShdw dist="35921" dir="2700000" algn="ctr" rotWithShape="0">
                  <a:srgbClr val="868686"/>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gradFill rotWithShape="0">
          <a:gsLst>
            <a:gs pos="0">
              <a:srgbClr val="FFFFCC"/>
            </a:gs>
            <a:gs pos="100000">
              <a:srgbClr val="FF9999"/>
            </a:gs>
          </a:gsLst>
          <a:lin ang="5400000" scaled="1"/>
        </a:gradFill>
        <a:ln w="9525" cap="flat" cmpd="sng" algn="ctr">
          <a:noFill/>
          <a:prstDash val="solid"/>
          <a:round/>
          <a:headEnd type="none" w="med" len="med"/>
          <a:tailEnd type="none" w="med" len="med"/>
        </a:ln>
        <a:effectLst/>
        <a:scene3d>
          <a:camera prst="legacyObliqueTopLeft"/>
          <a:lightRig rig="legacyNormal3" dir="r"/>
        </a:scene3d>
        <a:sp3d extrusionH="201600" prstMaterial="legacyMatte">
          <a:bevelT w="13500" h="13500" prst="angle"/>
          <a:bevelB w="13500" h="13500" prst="angle"/>
          <a:extrusionClr>
            <a:srgbClr val="0066CC"/>
          </a:extrusionClr>
        </a:sp3d>
        <a:extLst>
          <a:ext uri="{AF507438-7753-43E0-B8FC-AC1667EBCBE1}">
            <a14:hiddenEffects xmlns:a14="http://schemas.microsoft.com/office/drawing/2010/main">
              <a:effectLst>
                <a:outerShdw dist="35921" dir="2700000" algn="ctr" rotWithShape="0">
                  <a:srgbClr val="868686"/>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模板2.pot [兼容模式]" id="{EB1AAC4D-66F4-41B6-8D17-F05449F964C0}" vid="{82A5DF68-E37E-4323-B5CD-C1E3A7DDD87E}"/>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4422</TotalTime>
  <Words>4911</Words>
  <Application>Microsoft Office PowerPoint</Application>
  <PresentationFormat>宽屏</PresentationFormat>
  <Paragraphs>395</Paragraphs>
  <Slides>59</Slides>
  <Notes>32</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59</vt:i4>
      </vt:variant>
    </vt:vector>
  </HeadingPairs>
  <TitlesOfParts>
    <vt:vector size="72" baseType="lpstr">
      <vt:lpstr>-apple-system</vt:lpstr>
      <vt:lpstr>等线</vt:lpstr>
      <vt:lpstr>黑体</vt:lpstr>
      <vt:lpstr>宋体</vt:lpstr>
      <vt:lpstr>微软雅黑</vt:lpstr>
      <vt:lpstr>Arial</vt:lpstr>
      <vt:lpstr>Calibri</vt:lpstr>
      <vt:lpstr>Calibri Light</vt:lpstr>
      <vt:lpstr>Impact</vt:lpstr>
      <vt:lpstr>Times New Roman</vt:lpstr>
      <vt:lpstr>Wingdings</vt:lpstr>
      <vt:lpstr>Office 主题</vt:lpstr>
      <vt:lpstr>默认设计模板</vt:lpstr>
      <vt:lpstr>PowerPoint 演示文稿</vt:lpstr>
      <vt:lpstr>头歌实验平台</vt:lpstr>
      <vt:lpstr>课程学习内容</vt:lpstr>
      <vt:lpstr>课程学习内容</vt:lpstr>
      <vt:lpstr>为什么要学这门课</vt:lpstr>
      <vt:lpstr>如何学</vt:lpstr>
      <vt:lpstr>参考资料</vt:lpstr>
      <vt:lpstr>课程学习目标</vt:lpstr>
      <vt:lpstr>课程学习目标</vt:lpstr>
      <vt:lpstr>N+1过程化考核</vt:lpstr>
      <vt:lpstr>PowerPoint 演示文稿</vt:lpstr>
      <vt:lpstr>PowerPoint 演示文稿</vt:lpstr>
      <vt:lpstr>PowerPoint 演示文稿</vt:lpstr>
      <vt:lpstr>PowerPoint 演示文稿</vt:lpstr>
      <vt:lpstr>PowerPoint 演示文稿</vt:lpstr>
      <vt:lpstr>申请自己的域名</vt:lpstr>
      <vt:lpstr>1.1.3  域名和域名解析</vt:lpstr>
      <vt:lpstr>1.1.4中国域名服务器的安全问题</vt:lpstr>
      <vt:lpstr>1.1.4中国域名服务器的安全问题</vt:lpstr>
      <vt:lpstr>1.1.4中国域名服务器的安全问题</vt:lpstr>
      <vt:lpstr>1.1.4中国域名服务器的安全问题</vt:lpstr>
      <vt:lpstr>1.1.4中国域名服务器的安全问题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Web浏览器常见的功能</vt:lpstr>
      <vt:lpstr>PowerPoint 演示文稿</vt:lpstr>
      <vt:lpstr>PowerPoint 演示文稿</vt:lpstr>
      <vt:lpstr>渲染的主要流程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1.4.2 CSS概述  </vt:lpstr>
      <vt:lpstr>PowerPoint 演示文稿</vt:lpstr>
      <vt:lpstr>PowerPoint 演示文稿</vt:lpstr>
      <vt:lpstr>PowerPoint 演示文稿</vt:lpstr>
      <vt:lpstr>PowerPoint 演示文稿</vt:lpstr>
      <vt:lpstr>PowerPoint 演示文稿</vt:lpstr>
      <vt:lpstr>1.5 小结</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教育教学培训课件通用通用PPT模板</dc:title>
  <dc:creator>Administrator</dc:creator>
  <cp:lastModifiedBy>xch</cp:lastModifiedBy>
  <cp:revision>195</cp:revision>
  <dcterms:created xsi:type="dcterms:W3CDTF">2015-05-05T08:02:14Z</dcterms:created>
  <dcterms:modified xsi:type="dcterms:W3CDTF">2023-03-13T08:29:13Z</dcterms:modified>
</cp:coreProperties>
</file>