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 id="2147483660" r:id="rId2"/>
  </p:sldMasterIdLst>
  <p:notesMasterIdLst>
    <p:notesMasterId r:id="rId104"/>
  </p:notesMasterIdLst>
  <p:sldIdLst>
    <p:sldId id="469" r:id="rId3"/>
    <p:sldId id="311" r:id="rId4"/>
    <p:sldId id="312" r:id="rId5"/>
    <p:sldId id="304" r:id="rId6"/>
    <p:sldId id="462" r:id="rId7"/>
    <p:sldId id="463" r:id="rId8"/>
    <p:sldId id="464" r:id="rId9"/>
    <p:sldId id="465" r:id="rId10"/>
    <p:sldId id="466" r:id="rId11"/>
    <p:sldId id="467" r:id="rId12"/>
    <p:sldId id="470" r:id="rId13"/>
    <p:sldId id="471" r:id="rId14"/>
    <p:sldId id="472" r:id="rId15"/>
    <p:sldId id="473" r:id="rId16"/>
    <p:sldId id="474" r:id="rId17"/>
    <p:sldId id="305" r:id="rId18"/>
    <p:sldId id="468" r:id="rId19"/>
    <p:sldId id="475" r:id="rId20"/>
    <p:sldId id="476" r:id="rId21"/>
    <p:sldId id="477" r:id="rId22"/>
    <p:sldId id="478" r:id="rId23"/>
    <p:sldId id="479" r:id="rId24"/>
    <p:sldId id="480" r:id="rId25"/>
    <p:sldId id="481" r:id="rId26"/>
    <p:sldId id="482" r:id="rId27"/>
    <p:sldId id="483" r:id="rId28"/>
    <p:sldId id="484" r:id="rId29"/>
    <p:sldId id="485" r:id="rId30"/>
    <p:sldId id="486" r:id="rId31"/>
    <p:sldId id="487" r:id="rId32"/>
    <p:sldId id="488" r:id="rId33"/>
    <p:sldId id="489" r:id="rId34"/>
    <p:sldId id="490" r:id="rId35"/>
    <p:sldId id="491" r:id="rId36"/>
    <p:sldId id="493" r:id="rId37"/>
    <p:sldId id="557" r:id="rId38"/>
    <p:sldId id="492" r:id="rId39"/>
    <p:sldId id="495" r:id="rId40"/>
    <p:sldId id="494" r:id="rId41"/>
    <p:sldId id="496" r:id="rId42"/>
    <p:sldId id="497" r:id="rId43"/>
    <p:sldId id="498" r:id="rId44"/>
    <p:sldId id="499" r:id="rId45"/>
    <p:sldId id="500" r:id="rId46"/>
    <p:sldId id="501" r:id="rId47"/>
    <p:sldId id="503" r:id="rId48"/>
    <p:sldId id="502" r:id="rId49"/>
    <p:sldId id="504" r:id="rId50"/>
    <p:sldId id="505" r:id="rId51"/>
    <p:sldId id="506" r:id="rId52"/>
    <p:sldId id="507" r:id="rId53"/>
    <p:sldId id="508" r:id="rId54"/>
    <p:sldId id="509" r:id="rId55"/>
    <p:sldId id="510" r:id="rId56"/>
    <p:sldId id="511" r:id="rId57"/>
    <p:sldId id="512" r:id="rId58"/>
    <p:sldId id="513" r:id="rId59"/>
    <p:sldId id="514" r:id="rId60"/>
    <p:sldId id="516" r:id="rId61"/>
    <p:sldId id="515" r:id="rId62"/>
    <p:sldId id="517" r:id="rId63"/>
    <p:sldId id="518" r:id="rId64"/>
    <p:sldId id="519" r:id="rId65"/>
    <p:sldId id="520" r:id="rId66"/>
    <p:sldId id="521" r:id="rId67"/>
    <p:sldId id="522" r:id="rId68"/>
    <p:sldId id="523" r:id="rId69"/>
    <p:sldId id="524" r:id="rId70"/>
    <p:sldId id="525" r:id="rId71"/>
    <p:sldId id="526" r:id="rId72"/>
    <p:sldId id="527" r:id="rId73"/>
    <p:sldId id="528" r:id="rId74"/>
    <p:sldId id="529" r:id="rId75"/>
    <p:sldId id="530" r:id="rId76"/>
    <p:sldId id="531" r:id="rId77"/>
    <p:sldId id="533" r:id="rId78"/>
    <p:sldId id="532" r:id="rId79"/>
    <p:sldId id="534" r:id="rId80"/>
    <p:sldId id="535" r:id="rId81"/>
    <p:sldId id="536" r:id="rId82"/>
    <p:sldId id="537" r:id="rId83"/>
    <p:sldId id="538" r:id="rId84"/>
    <p:sldId id="539" r:id="rId85"/>
    <p:sldId id="540" r:id="rId86"/>
    <p:sldId id="541" r:id="rId87"/>
    <p:sldId id="542" r:id="rId88"/>
    <p:sldId id="543" r:id="rId89"/>
    <p:sldId id="544" r:id="rId90"/>
    <p:sldId id="545" r:id="rId91"/>
    <p:sldId id="546" r:id="rId92"/>
    <p:sldId id="547" r:id="rId93"/>
    <p:sldId id="548" r:id="rId94"/>
    <p:sldId id="549" r:id="rId95"/>
    <p:sldId id="550" r:id="rId96"/>
    <p:sldId id="551" r:id="rId97"/>
    <p:sldId id="552" r:id="rId98"/>
    <p:sldId id="553" r:id="rId99"/>
    <p:sldId id="554" r:id="rId100"/>
    <p:sldId id="555" r:id="rId101"/>
    <p:sldId id="556" r:id="rId102"/>
    <p:sldId id="286" r:id="rId103"/>
  </p:sldIdLst>
  <p:sldSz cx="12192000" cy="6858000"/>
  <p:notesSz cx="6858000" cy="9144000"/>
  <p:custDataLst>
    <p:tags r:id="rId105"/>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7ED2"/>
    <a:srgbClr val="DF0914"/>
    <a:srgbClr val="1843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21" autoAdjust="0"/>
    <p:restoredTop sz="94660"/>
  </p:normalViewPr>
  <p:slideViewPr>
    <p:cSldViewPr snapToGrid="0">
      <p:cViewPr varScale="1">
        <p:scale>
          <a:sx n="112" d="100"/>
          <a:sy n="112" d="100"/>
        </p:scale>
        <p:origin x="114" y="3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viewProps" Target="view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F1815A2B-714C-4AA9-886D-EBE9E40C0FFD}" type="datetimeFigureOut">
              <a:rPr lang="zh-CN" altLang="en-US"/>
              <a:pPr>
                <a:defRPr/>
              </a:pPr>
              <a:t>2023/2/27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等线"/>
                <a:ea typeface="等线"/>
                <a:cs typeface="等线"/>
              </a:defRPr>
            </a:lvl1pPr>
          </a:lstStyle>
          <a:p>
            <a:pPr>
              <a:defRPr/>
            </a:pPr>
            <a:fld id="{FA164502-F204-4AD9-90E6-645B9C511FEE}" type="slidenum">
              <a:rPr lang="zh-CN" altLang="en-US"/>
              <a:pPr>
                <a:defRPr/>
              </a:pPr>
              <a:t>‹#›</a:t>
            </a:fld>
            <a:endParaRPr lang="zh-CN" altLang="en-US"/>
          </a:p>
        </p:txBody>
      </p:sp>
    </p:spTree>
    <p:extLst>
      <p:ext uri="{BB962C8B-B14F-4D97-AF65-F5344CB8AC3E}">
        <p14:creationId xmlns:p14="http://schemas.microsoft.com/office/powerpoint/2010/main" val="29811342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等线"/>
      </a:defRPr>
    </a:lvl1pPr>
    <a:lvl2pPr marL="457200" algn="l" rtl="0" eaLnBrk="0" fontAlgn="base" hangingPunct="0">
      <a:spcBef>
        <a:spcPct val="30000"/>
      </a:spcBef>
      <a:spcAft>
        <a:spcPct val="0"/>
      </a:spcAft>
      <a:defRPr sz="1200" kern="1200">
        <a:solidFill>
          <a:schemeClr val="tx1"/>
        </a:solidFill>
        <a:latin typeface="+mn-lt"/>
        <a:ea typeface="+mn-ea"/>
        <a:cs typeface="等线"/>
      </a:defRPr>
    </a:lvl2pPr>
    <a:lvl3pPr marL="914400" algn="l" rtl="0" eaLnBrk="0" fontAlgn="base" hangingPunct="0">
      <a:spcBef>
        <a:spcPct val="30000"/>
      </a:spcBef>
      <a:spcAft>
        <a:spcPct val="0"/>
      </a:spcAft>
      <a:defRPr sz="1200" kern="1200">
        <a:solidFill>
          <a:schemeClr val="tx1"/>
        </a:solidFill>
        <a:latin typeface="+mn-lt"/>
        <a:ea typeface="+mn-ea"/>
        <a:cs typeface="等线"/>
      </a:defRPr>
    </a:lvl3pPr>
    <a:lvl4pPr marL="1371600" algn="l" rtl="0" eaLnBrk="0" fontAlgn="base" hangingPunct="0">
      <a:spcBef>
        <a:spcPct val="30000"/>
      </a:spcBef>
      <a:spcAft>
        <a:spcPct val="0"/>
      </a:spcAft>
      <a:defRPr sz="1200" kern="1200">
        <a:solidFill>
          <a:schemeClr val="tx1"/>
        </a:solidFill>
        <a:latin typeface="+mn-lt"/>
        <a:ea typeface="+mn-ea"/>
        <a:cs typeface="等线"/>
      </a:defRPr>
    </a:lvl4pPr>
    <a:lvl5pPr marL="1828800" algn="l" rtl="0" eaLnBrk="0" fontAlgn="base" hangingPunct="0">
      <a:spcBef>
        <a:spcPct val="30000"/>
      </a:spcBef>
      <a:spcAft>
        <a:spcPct val="0"/>
      </a:spcAft>
      <a:defRPr sz="1200" kern="1200">
        <a:solidFill>
          <a:schemeClr val="tx1"/>
        </a:solidFill>
        <a:latin typeface="+mn-lt"/>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92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946E9CE-94A5-4AE0-AB21-0D8079F88C79}" type="slidenum">
              <a:rPr lang="zh-CN" altLang="en-US" smtClean="0">
                <a:latin typeface="等线" panose="02010600030101010101" charset="-122"/>
                <a:ea typeface="等线" panose="02010600030101010101" charset="-122"/>
              </a:rPr>
              <a:t>1</a:t>
            </a:fld>
            <a:endParaRPr lang="zh-CN" altLang="en-US">
              <a:latin typeface="等线" panose="02010600030101010101" charset="-122"/>
              <a:ea typeface="等线" panose="02010600030101010101" charset="-122"/>
            </a:endParaRPr>
          </a:p>
        </p:txBody>
      </p:sp>
    </p:spTree>
    <p:extLst>
      <p:ext uri="{BB962C8B-B14F-4D97-AF65-F5344CB8AC3E}">
        <p14:creationId xmlns:p14="http://schemas.microsoft.com/office/powerpoint/2010/main" val="14659060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10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3354302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100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29443866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2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16D1062-559F-4856-AD08-FDA88A595B60}" type="slidenum">
              <a:rPr lang="zh-CN" altLang="en-US" smtClean="0">
                <a:latin typeface="等线"/>
                <a:ea typeface="等线"/>
              </a:rPr>
              <a:pPr/>
              <a:t>101</a:t>
            </a:fld>
            <a:endParaRPr lang="zh-CN" altLang="en-US">
              <a:latin typeface="等线"/>
              <a:ea typeface="等线"/>
            </a:endParaRPr>
          </a:p>
        </p:txBody>
      </p:sp>
    </p:spTree>
    <p:extLst>
      <p:ext uri="{BB962C8B-B14F-4D97-AF65-F5344CB8AC3E}">
        <p14:creationId xmlns:p14="http://schemas.microsoft.com/office/powerpoint/2010/main" val="2058605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11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449163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12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332456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13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521394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14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024268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15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290445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03671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705101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366015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07985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342439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982363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140546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0008085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893201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05053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26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2620334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972205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640157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712389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52D7148D-F473-460C-AEAC-D25CD8264CF0}" type="slidenum">
              <a:rPr lang="zh-CN" altLang="en-US" smtClean="0">
                <a:solidFill>
                  <a:srgbClr val="000000"/>
                </a:solidFill>
                <a:latin typeface="等线"/>
                <a:ea typeface="等线"/>
              </a:rPr>
              <a:pPr/>
              <a:t>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2661537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132052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0779076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1608241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670633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1304597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4853750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4969339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1585046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38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6579502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679477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3042446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7906118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0772680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2954768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113332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870569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46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4326389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4518987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11218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909277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038714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50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9950233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946819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2774374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3914091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54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5967438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5060653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56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2606146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691095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512445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080238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288263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6817630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2765777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2097489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581434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6591156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7639956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6947013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968886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59162193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663364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9770424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79683429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05154570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69463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72302235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1566360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30799302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6792641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2469113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946343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059217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0580253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92007656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54356768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7785631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3349991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79758541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0524057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86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57310825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345050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43314430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76866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5178764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51286542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0034480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9568720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8683973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9910074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20976999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91422359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7803465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47684340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37253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BC5F5F6F-DCC1-4127-A90F-BA4678989F45}" type="datetimeFigureOut">
              <a:rPr lang="zh-CN" altLang="en-US"/>
              <a:pPr>
                <a:defRPr/>
              </a:pPr>
              <a:t>2023/2/27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3C3F2EA-AF00-4205-AB34-CF420599D0B0}" type="slidenum">
              <a:rPr lang="zh-CN" altLang="en-US"/>
              <a:pPr>
                <a:defRPr/>
              </a:pPr>
              <a:t>‹#›</a:t>
            </a:fld>
            <a:endParaRPr lang="zh-CN" altLang="en-US"/>
          </a:p>
        </p:txBody>
      </p:sp>
    </p:spTree>
    <p:extLst>
      <p:ext uri="{BB962C8B-B14F-4D97-AF65-F5344CB8AC3E}">
        <p14:creationId xmlns:p14="http://schemas.microsoft.com/office/powerpoint/2010/main" val="1367010744"/>
      </p:ext>
    </p:extLst>
  </p:cSld>
  <p:clrMapOvr>
    <a:masterClrMapping/>
  </p:clrMapOvr>
  <p:transition spd="slow" advClick="0" advTm="2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1150162-F0ED-46F3-9758-FF4DC9756434}" type="datetimeFigureOut">
              <a:rPr lang="zh-CN" altLang="en-US"/>
              <a:pPr>
                <a:defRPr/>
              </a:pPr>
              <a:t>2023/2/27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C03629D-E78B-4BDF-A342-78827E83D39F}" type="slidenum">
              <a:rPr lang="zh-CN" altLang="en-US"/>
              <a:pPr>
                <a:defRPr/>
              </a:pPr>
              <a:t>‹#›</a:t>
            </a:fld>
            <a:endParaRPr lang="zh-CN" altLang="en-US"/>
          </a:p>
        </p:txBody>
      </p:sp>
    </p:spTree>
    <p:extLst>
      <p:ext uri="{BB962C8B-B14F-4D97-AF65-F5344CB8AC3E}">
        <p14:creationId xmlns:p14="http://schemas.microsoft.com/office/powerpoint/2010/main" val="3343419822"/>
      </p:ext>
    </p:extLst>
  </p:cSld>
  <p:clrMapOvr>
    <a:masterClrMapping/>
  </p:clrMapOvr>
  <p:transition spd="slow" advClick="0" advTm="2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8DD4D09-D0C6-4A4E-9FF8-6FE4300F154C}" type="datetimeFigureOut">
              <a:rPr lang="zh-CN" altLang="en-US"/>
              <a:pPr>
                <a:defRPr/>
              </a:pPr>
              <a:t>2023/2/27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3E971C-8E0B-40BE-BCB2-307DEF7E1188}" type="slidenum">
              <a:rPr lang="zh-CN" altLang="en-US"/>
              <a:pPr>
                <a:defRPr/>
              </a:pPr>
              <a:t>‹#›</a:t>
            </a:fld>
            <a:endParaRPr lang="zh-CN" altLang="en-US"/>
          </a:p>
        </p:txBody>
      </p:sp>
    </p:spTree>
    <p:extLst>
      <p:ext uri="{BB962C8B-B14F-4D97-AF65-F5344CB8AC3E}">
        <p14:creationId xmlns:p14="http://schemas.microsoft.com/office/powerpoint/2010/main" val="78298070"/>
      </p:ext>
    </p:extLst>
  </p:cSld>
  <p:clrMapOvr>
    <a:masterClrMapping/>
  </p:clrMapOvr>
  <p:transition spd="slow" advClick="0" advTm="2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eaLnBrk="0" fontAlgn="auto" hangingPunct="0">
              <a:spcBef>
                <a:spcPts val="0"/>
              </a:spcBef>
              <a:spcAft>
                <a:spcPts val="0"/>
              </a:spcAft>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gn="l" eaLnBrk="0" fontAlgn="auto" hangingPunct="0">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eaLnBrk="0" hangingPunct="0">
              <a:defRPr>
                <a:latin typeface="Calibri" panose="020F0502020204030204" pitchFamily="34" charset="0"/>
              </a:defRPr>
            </a:lvl1pPr>
          </a:lstStyle>
          <a:p>
            <a:pPr>
              <a:defRPr/>
            </a:pPr>
            <a:fld id="{0E85244E-FC7A-43C6-B225-058160887663}" type="slidenum">
              <a:rPr lang="en-US" altLang="zh-CN"/>
              <a:pPr>
                <a:defRPr/>
              </a:pPr>
              <a:t>‹#›</a:t>
            </a:fld>
            <a:endParaRPr lang="en-US" altLang="zh-CN"/>
          </a:p>
        </p:txBody>
      </p:sp>
    </p:spTree>
    <p:extLst>
      <p:ext uri="{BB962C8B-B14F-4D97-AF65-F5344CB8AC3E}">
        <p14:creationId xmlns:p14="http://schemas.microsoft.com/office/powerpoint/2010/main" val="412376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5"/>
          <p:cNvSpPr>
            <a:spLocks noChangeShapeType="1"/>
          </p:cNvSpPr>
          <p:nvPr/>
        </p:nvSpPr>
        <p:spPr bwMode="auto">
          <a:xfrm>
            <a:off x="1390650" y="1125538"/>
            <a:ext cx="9144000" cy="0"/>
          </a:xfrm>
          <a:prstGeom prst="line">
            <a:avLst/>
          </a:prstGeom>
          <a:noFill/>
          <a:ln w="22225">
            <a:solidFill>
              <a:schemeClr val="fo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标题 1"/>
          <p:cNvSpPr>
            <a:spLocks noGrp="1"/>
          </p:cNvSpPr>
          <p:nvPr>
            <p:ph type="title"/>
          </p:nvPr>
        </p:nvSpPr>
        <p:spPr/>
        <p:txBody>
          <a:bodyPr/>
          <a:lstStyle>
            <a:lvl1pPr>
              <a:defRPr sz="2800">
                <a:latin typeface="黑体" pitchFamily="49" charset="-122"/>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marL="342900" indent="-342900">
              <a:buFont typeface="Wingdings" pitchFamily="2" charset="2"/>
              <a:buChar char="Ø"/>
              <a:defRPr sz="2400"/>
            </a:lvl1pPr>
            <a:lvl2pPr>
              <a:defRPr sz="2200"/>
            </a:lvl2pPr>
            <a:lvl3pPr>
              <a:defRPr sz="2000"/>
            </a:lvl3pPr>
            <a:lvl4pPr>
              <a:defRPr sz="18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6" name="Rectangle 4"/>
          <p:cNvSpPr>
            <a:spLocks noGrp="1" noChangeArrowheads="1"/>
          </p:cNvSpPr>
          <p:nvPr>
            <p:ph type="dt" sz="half" idx="10"/>
          </p:nvPr>
        </p:nvSpPr>
        <p:spPr/>
        <p:txBody>
          <a:bodyPr/>
          <a:lstStyle>
            <a:lvl1pPr eaLnBrk="0" fontAlgn="auto" hangingPunct="0">
              <a:spcBef>
                <a:spcPts val="0"/>
              </a:spcBef>
              <a:spcAft>
                <a:spcPts val="0"/>
              </a:spcAft>
              <a:defRPr/>
            </a:lvl1pPr>
          </a:lstStyle>
          <a:p>
            <a:pPr>
              <a:defRPr/>
            </a:pPr>
            <a:endParaRPr lang="en-US" altLang="zh-CN"/>
          </a:p>
        </p:txBody>
      </p:sp>
      <p:sp>
        <p:nvSpPr>
          <p:cNvPr id="7" name="Rectangle 5"/>
          <p:cNvSpPr>
            <a:spLocks noGrp="1" noChangeArrowheads="1"/>
          </p:cNvSpPr>
          <p:nvPr>
            <p:ph type="ftr" sz="quarter" idx="11"/>
          </p:nvPr>
        </p:nvSpPr>
        <p:spPr/>
        <p:txBody>
          <a:bodyPr/>
          <a:lstStyle>
            <a:lvl1pPr algn="l" eaLnBrk="0" fontAlgn="auto" hangingPunct="0">
              <a:spcBef>
                <a:spcPts val="0"/>
              </a:spcBef>
              <a:spcAft>
                <a:spcPts val="0"/>
              </a:spcAft>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eaLnBrk="0" hangingPunct="0">
              <a:defRPr>
                <a:latin typeface="Calibri" panose="020F0502020204030204" pitchFamily="34" charset="0"/>
              </a:defRPr>
            </a:lvl1pPr>
          </a:lstStyle>
          <a:p>
            <a:pPr>
              <a:defRPr/>
            </a:pPr>
            <a:fld id="{E89D80D1-3630-40FA-8E07-55008E8A7BD9}" type="slidenum">
              <a:rPr lang="en-US" altLang="zh-CN"/>
              <a:pPr>
                <a:defRPr/>
              </a:pPr>
              <a:t>‹#›</a:t>
            </a:fld>
            <a:endParaRPr lang="en-US" altLang="zh-CN"/>
          </a:p>
        </p:txBody>
      </p:sp>
    </p:spTree>
    <p:extLst>
      <p:ext uri="{BB962C8B-B14F-4D97-AF65-F5344CB8AC3E}">
        <p14:creationId xmlns:p14="http://schemas.microsoft.com/office/powerpoint/2010/main" val="34255838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eaLnBrk="0" hangingPunct="0">
              <a:defRPr/>
            </a:lvl1pPr>
          </a:lstStyle>
          <a:p>
            <a:pPr>
              <a:defRPr/>
            </a:pPr>
            <a:endParaRPr lang="en-US" altLang="zh-CN"/>
          </a:p>
        </p:txBody>
      </p:sp>
      <p:sp>
        <p:nvSpPr>
          <p:cNvPr id="4" name="日期占位符 3"/>
          <p:cNvSpPr>
            <a:spLocks noGrp="1"/>
          </p:cNvSpPr>
          <p:nvPr>
            <p:ph type="dt" sz="half" idx="11"/>
          </p:nvPr>
        </p:nvSpPr>
        <p:spPr/>
        <p:txBody>
          <a:bodyPr/>
          <a:lstStyle>
            <a:lvl1pPr eaLnBrk="0" hangingPunct="0">
              <a:defRPr/>
            </a:lvl1pPr>
          </a:lstStyle>
          <a:p>
            <a:pPr>
              <a:defRPr/>
            </a:pPr>
            <a:endParaRPr lang="en-US" altLang="zh-CN"/>
          </a:p>
        </p:txBody>
      </p:sp>
      <p:sp>
        <p:nvSpPr>
          <p:cNvPr id="5" name="页脚占位符 4"/>
          <p:cNvSpPr>
            <a:spLocks noGrp="1"/>
          </p:cNvSpPr>
          <p:nvPr>
            <p:ph type="ftr" sz="quarter" idx="12"/>
          </p:nvPr>
        </p:nvSpPr>
        <p:spPr/>
        <p:txBody>
          <a:bodyPr/>
          <a:lstStyle>
            <a:lvl1pPr eaLnBrk="0" hangingPunct="0">
              <a:defRPr/>
            </a:lvl1pPr>
          </a:lstStyle>
          <a:p>
            <a:pPr>
              <a:defRPr/>
            </a:pPr>
            <a:endParaRPr lang="en-US" altLang="zh-CN"/>
          </a:p>
        </p:txBody>
      </p:sp>
      <p:sp>
        <p:nvSpPr>
          <p:cNvPr id="6" name="页脚占位符 5"/>
          <p:cNvSpPr>
            <a:spLocks noGrp="1"/>
          </p:cNvSpPr>
          <p:nvPr>
            <p:ph type="ftr" sz="quarter" idx="13"/>
          </p:nvPr>
        </p:nvSpPr>
        <p:spPr/>
        <p:txBody>
          <a:bodyPr/>
          <a:lstStyle>
            <a:lvl1pPr eaLnBrk="0" hangingPunct="0">
              <a:defRPr/>
            </a:lvl1pPr>
          </a:lstStyle>
          <a:p>
            <a:pPr>
              <a:defRPr/>
            </a:pPr>
            <a:endParaRPr lang="en-US" altLang="zh-CN"/>
          </a:p>
        </p:txBody>
      </p:sp>
      <p:sp>
        <p:nvSpPr>
          <p:cNvPr id="7" name="灯片编号占位符 6"/>
          <p:cNvSpPr>
            <a:spLocks noGrp="1"/>
          </p:cNvSpPr>
          <p:nvPr>
            <p:ph type="sldNum" sz="quarter" idx="14"/>
          </p:nvPr>
        </p:nvSpPr>
        <p:spPr/>
        <p:txBody>
          <a:bodyPr/>
          <a:lstStyle>
            <a:lvl1pPr eaLnBrk="0" hangingPunct="0">
              <a:defRPr>
                <a:latin typeface="Calibri" panose="020F0502020204030204" pitchFamily="34" charset="0"/>
              </a:defRPr>
            </a:lvl1pPr>
          </a:lstStyle>
          <a:p>
            <a:pPr>
              <a:defRPr/>
            </a:pPr>
            <a:fld id="{F8345D48-3EAF-42C4-AA82-FF3263197D4E}" type="slidenum">
              <a:rPr lang="en-US" altLang="zh-CN"/>
              <a:pPr>
                <a:defRPr/>
              </a:pPr>
              <a:t>‹#›</a:t>
            </a:fld>
            <a:endParaRPr lang="en-US" altLang="zh-CN"/>
          </a:p>
        </p:txBody>
      </p:sp>
      <p:sp>
        <p:nvSpPr>
          <p:cNvPr id="8" name="灯片编号占位符 7"/>
          <p:cNvSpPr>
            <a:spLocks noGrp="1"/>
          </p:cNvSpPr>
          <p:nvPr>
            <p:ph type="sldNum" sz="quarter" idx="15"/>
          </p:nvPr>
        </p:nvSpPr>
        <p:spPr/>
        <p:txBody>
          <a:bodyPr/>
          <a:lstStyle>
            <a:lvl1pPr eaLnBrk="0" hangingPunct="0">
              <a:defRPr>
                <a:latin typeface="Calibri" panose="020F0502020204030204" pitchFamily="34" charset="0"/>
              </a:defRPr>
            </a:lvl1pPr>
          </a:lstStyle>
          <a:p>
            <a:pPr>
              <a:defRPr/>
            </a:pPr>
            <a:fld id="{3DA30FE4-004D-4E97-B21A-867C7C7B0E19}" type="slidenum">
              <a:rPr lang="en-US" altLang="zh-CN"/>
              <a:pPr>
                <a:defRPr/>
              </a:pPr>
              <a:t>‹#›</a:t>
            </a:fld>
            <a:endParaRPr lang="en-US" altLang="zh-CN"/>
          </a:p>
        </p:txBody>
      </p:sp>
    </p:spTree>
    <p:extLst>
      <p:ext uri="{BB962C8B-B14F-4D97-AF65-F5344CB8AC3E}">
        <p14:creationId xmlns:p14="http://schemas.microsoft.com/office/powerpoint/2010/main" val="33302637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eaLnBrk="0" fontAlgn="auto" hangingPunct="0">
              <a:spcBef>
                <a:spcPts val="0"/>
              </a:spcBef>
              <a:spcAft>
                <a:spcPts val="0"/>
              </a:spcAft>
              <a:defRPr/>
            </a:lvl1pPr>
          </a:lstStyle>
          <a:p>
            <a:pPr>
              <a:defRPr/>
            </a:pPr>
            <a:endParaRPr lang="zh-CN" altLang="en-US"/>
          </a:p>
        </p:txBody>
      </p:sp>
      <p:sp>
        <p:nvSpPr>
          <p:cNvPr id="3" name="页脚占位符 4"/>
          <p:cNvSpPr>
            <a:spLocks noGrp="1"/>
          </p:cNvSpPr>
          <p:nvPr>
            <p:ph type="ftr" sz="quarter" idx="11"/>
          </p:nvPr>
        </p:nvSpPr>
        <p:spPr/>
        <p:txBody>
          <a:bodyPr/>
          <a:lstStyle>
            <a:lvl1pPr eaLnBrk="0" fontAlgn="auto" hangingPunct="0">
              <a:spcBef>
                <a:spcPts val="0"/>
              </a:spcBef>
              <a:spcAft>
                <a:spcPts val="0"/>
              </a:spcAft>
              <a:defRPr/>
            </a:lvl1pPr>
          </a:lstStyle>
          <a:p>
            <a:pPr>
              <a:defRPr/>
            </a:pPr>
            <a:endParaRPr lang="zh-CN" altLang="en-US"/>
          </a:p>
        </p:txBody>
      </p:sp>
      <p:sp>
        <p:nvSpPr>
          <p:cNvPr id="4" name="灯片编号占位符 5"/>
          <p:cNvSpPr>
            <a:spLocks noGrp="1"/>
          </p:cNvSpPr>
          <p:nvPr>
            <p:ph type="sldNum" sz="quarter" idx="12"/>
          </p:nvPr>
        </p:nvSpPr>
        <p:spPr/>
        <p:txBody>
          <a:bodyPr/>
          <a:lstStyle>
            <a:lvl1pPr eaLnBrk="0" hangingPunct="0">
              <a:defRPr>
                <a:latin typeface="Calibri" panose="020F0502020204030204" pitchFamily="34" charset="0"/>
              </a:defRPr>
            </a:lvl1pPr>
          </a:lstStyle>
          <a:p>
            <a:pPr>
              <a:defRPr/>
            </a:pPr>
            <a:fld id="{C37CC233-D452-4941-A5C3-B16A71471950}" type="slidenum">
              <a:rPr lang="zh-CN" altLang="en-US"/>
              <a:pPr>
                <a:defRPr/>
              </a:pPr>
              <a:t>‹#›</a:t>
            </a:fld>
            <a:endParaRPr lang="zh-CN" altLang="en-US"/>
          </a:p>
        </p:txBody>
      </p:sp>
    </p:spTree>
    <p:extLst>
      <p:ext uri="{BB962C8B-B14F-4D97-AF65-F5344CB8AC3E}">
        <p14:creationId xmlns:p14="http://schemas.microsoft.com/office/powerpoint/2010/main" val="2881439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8788293-39CA-4CE9-97E2-244FCC224DE0}" type="datetimeFigureOut">
              <a:rPr lang="zh-CN" altLang="en-US"/>
              <a:pPr>
                <a:defRPr/>
              </a:pPr>
              <a:t>2023/2/27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D3E57C1-2C5D-4FA9-81D0-1CA625347F35}" type="slidenum">
              <a:rPr lang="zh-CN" altLang="en-US"/>
              <a:pPr>
                <a:defRPr/>
              </a:pPr>
              <a:t>‹#›</a:t>
            </a:fld>
            <a:endParaRPr lang="zh-CN" altLang="en-US"/>
          </a:p>
        </p:txBody>
      </p:sp>
    </p:spTree>
    <p:extLst>
      <p:ext uri="{BB962C8B-B14F-4D97-AF65-F5344CB8AC3E}">
        <p14:creationId xmlns:p14="http://schemas.microsoft.com/office/powerpoint/2010/main" val="1315541232"/>
      </p:ext>
    </p:extLst>
  </p:cSld>
  <p:clrMapOvr>
    <a:masterClrMapping/>
  </p:clrMapOvr>
  <p:transition spd="slow" advClick="0" advTm="2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50FB41C-039A-40F9-8C6F-B510E14D3CD5}" type="datetimeFigureOut">
              <a:rPr lang="zh-CN" altLang="en-US"/>
              <a:pPr>
                <a:defRPr/>
              </a:pPr>
              <a:t>2023/2/27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9922F8-6601-4A55-838E-763AC64C2494}" type="slidenum">
              <a:rPr lang="zh-CN" altLang="en-US"/>
              <a:pPr>
                <a:defRPr/>
              </a:pPr>
              <a:t>‹#›</a:t>
            </a:fld>
            <a:endParaRPr lang="zh-CN" altLang="en-US"/>
          </a:p>
        </p:txBody>
      </p:sp>
    </p:spTree>
    <p:extLst>
      <p:ext uri="{BB962C8B-B14F-4D97-AF65-F5344CB8AC3E}">
        <p14:creationId xmlns:p14="http://schemas.microsoft.com/office/powerpoint/2010/main" val="1085755694"/>
      </p:ext>
    </p:extLst>
  </p:cSld>
  <p:clrMapOvr>
    <a:masterClrMapping/>
  </p:clrMapOvr>
  <p:transition spd="slow" advClick="0" advTm="2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08310893-8A0F-43EB-8296-5254349EEDDB}" type="datetimeFigureOut">
              <a:rPr lang="zh-CN" altLang="en-US"/>
              <a:pPr>
                <a:defRPr/>
              </a:pPr>
              <a:t>2023/2/27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48A00F4-4FEA-42CD-95AF-ABBB0F3C1FFD}" type="slidenum">
              <a:rPr lang="zh-CN" altLang="en-US"/>
              <a:pPr>
                <a:defRPr/>
              </a:pPr>
              <a:t>‹#›</a:t>
            </a:fld>
            <a:endParaRPr lang="zh-CN" altLang="en-US"/>
          </a:p>
        </p:txBody>
      </p:sp>
    </p:spTree>
    <p:extLst>
      <p:ext uri="{BB962C8B-B14F-4D97-AF65-F5344CB8AC3E}">
        <p14:creationId xmlns:p14="http://schemas.microsoft.com/office/powerpoint/2010/main" val="893744083"/>
      </p:ext>
    </p:extLst>
  </p:cSld>
  <p:clrMapOvr>
    <a:masterClrMapping/>
  </p:clrMapOvr>
  <p:transition spd="slow" advClick="0" advTm="2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A9F85356-DC9C-4522-B5B2-C62FCEAE0583}" type="datetimeFigureOut">
              <a:rPr lang="zh-CN" altLang="en-US"/>
              <a:pPr>
                <a:defRPr/>
              </a:pPr>
              <a:t>2023/2/27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5CB497D-064F-4724-ACCA-861AB4BE2223}" type="slidenum">
              <a:rPr lang="zh-CN" altLang="en-US"/>
              <a:pPr>
                <a:defRPr/>
              </a:pPr>
              <a:t>‹#›</a:t>
            </a:fld>
            <a:endParaRPr lang="zh-CN" altLang="en-US"/>
          </a:p>
        </p:txBody>
      </p:sp>
    </p:spTree>
    <p:extLst>
      <p:ext uri="{BB962C8B-B14F-4D97-AF65-F5344CB8AC3E}">
        <p14:creationId xmlns:p14="http://schemas.microsoft.com/office/powerpoint/2010/main" val="2231777699"/>
      </p:ext>
    </p:extLst>
  </p:cSld>
  <p:clrMapOvr>
    <a:masterClrMapping/>
  </p:clrMapOvr>
  <p:transition spd="slow" advClick="0" advTm="2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8D0F1BFE-8B51-427E-970C-DAB12A81B29F}" type="datetimeFigureOut">
              <a:rPr lang="zh-CN" altLang="en-US"/>
              <a:pPr>
                <a:defRPr/>
              </a:pPr>
              <a:t>2023/2/27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AD64E94-99C7-4AE3-B449-423126CD0235}" type="slidenum">
              <a:rPr lang="zh-CN" altLang="en-US"/>
              <a:pPr>
                <a:defRPr/>
              </a:pPr>
              <a:t>‹#›</a:t>
            </a:fld>
            <a:endParaRPr lang="zh-CN" altLang="en-US"/>
          </a:p>
        </p:txBody>
      </p:sp>
    </p:spTree>
    <p:extLst>
      <p:ext uri="{BB962C8B-B14F-4D97-AF65-F5344CB8AC3E}">
        <p14:creationId xmlns:p14="http://schemas.microsoft.com/office/powerpoint/2010/main" val="1221570044"/>
      </p:ext>
    </p:extLst>
  </p:cSld>
  <p:clrMapOvr>
    <a:masterClrMapping/>
  </p:clrMapOvr>
  <p:transition spd="slow" advClick="0" advTm="2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4ED06C5-8C23-41F8-9B6C-C9FFCAC56801}" type="datetimeFigureOut">
              <a:rPr lang="zh-CN" altLang="en-US"/>
              <a:pPr>
                <a:defRPr/>
              </a:pPr>
              <a:t>2023/2/27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5827819-87E8-40EB-A48F-D8CCF4C13E38}" type="slidenum">
              <a:rPr lang="zh-CN" altLang="en-US"/>
              <a:pPr>
                <a:defRPr/>
              </a:pPr>
              <a:t>‹#›</a:t>
            </a:fld>
            <a:endParaRPr lang="zh-CN" altLang="en-US"/>
          </a:p>
        </p:txBody>
      </p:sp>
    </p:spTree>
    <p:extLst>
      <p:ext uri="{BB962C8B-B14F-4D97-AF65-F5344CB8AC3E}">
        <p14:creationId xmlns:p14="http://schemas.microsoft.com/office/powerpoint/2010/main" val="1681543427"/>
      </p:ext>
    </p:extLst>
  </p:cSld>
  <p:clrMapOvr>
    <a:masterClrMapping/>
  </p:clrMapOvr>
  <p:transition spd="slow" advClick="0" advTm="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8DB45AE-5920-4B66-8B1E-ED88EE028D0C}" type="datetimeFigureOut">
              <a:rPr lang="zh-CN" altLang="en-US"/>
              <a:pPr>
                <a:defRPr/>
              </a:pPr>
              <a:t>2023/2/27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FF58D82-D6A6-40E5-8EAD-83C053D6735F}" type="slidenum">
              <a:rPr lang="zh-CN" altLang="en-US"/>
              <a:pPr>
                <a:defRPr/>
              </a:pPr>
              <a:t>‹#›</a:t>
            </a:fld>
            <a:endParaRPr lang="zh-CN" altLang="en-US"/>
          </a:p>
        </p:txBody>
      </p:sp>
    </p:spTree>
    <p:extLst>
      <p:ext uri="{BB962C8B-B14F-4D97-AF65-F5344CB8AC3E}">
        <p14:creationId xmlns:p14="http://schemas.microsoft.com/office/powerpoint/2010/main" val="935015259"/>
      </p:ext>
    </p:extLst>
  </p:cSld>
  <p:clrMapOvr>
    <a:masterClrMapping/>
  </p:clrMapOvr>
  <p:transition spd="slow" advClick="0" advTm="2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38C8052-A2C8-49FE-8DC4-83F3FDA53AA9}" type="datetimeFigureOut">
              <a:rPr lang="zh-CN" altLang="en-US"/>
              <a:pPr>
                <a:defRPr/>
              </a:pPr>
              <a:t>2023/2/27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B9B9E2D-38F3-4A88-8832-CA9FB89D99FE}" type="slidenum">
              <a:rPr lang="zh-CN" altLang="en-US"/>
              <a:pPr>
                <a:defRPr/>
              </a:pPr>
              <a:t>‹#›</a:t>
            </a:fld>
            <a:endParaRPr lang="zh-CN" altLang="en-US"/>
          </a:p>
        </p:txBody>
      </p:sp>
    </p:spTree>
    <p:extLst>
      <p:ext uri="{BB962C8B-B14F-4D97-AF65-F5344CB8AC3E}">
        <p14:creationId xmlns:p14="http://schemas.microsoft.com/office/powerpoint/2010/main" val="4067660588"/>
      </p:ext>
    </p:extLst>
  </p:cSld>
  <p:clrMapOvr>
    <a:masterClrMapping/>
  </p:clrMapOvr>
  <p:transition spd="slow" advClick="0" advTm="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EA48D5E1-525E-41EF-BBE6-8DA9FF12F082}" type="datetimeFigureOut">
              <a:rPr lang="zh-CN" altLang="en-US"/>
              <a:pPr>
                <a:defRPr/>
              </a:pPr>
              <a:t>2023/2/27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C352A2E5-F62F-4B4F-957D-ACCB2945978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slow" advClick="0" advTm="2000"/>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6959600" y="3500438"/>
            <a:ext cx="5186363"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2192000"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487488" y="1119188"/>
            <a:ext cx="9142412" cy="2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4"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eaLnBrk="1" hangingPunct="1">
              <a:defRPr sz="1400">
                <a:solidFill>
                  <a:srgbClr val="000000"/>
                </a:solidFill>
                <a:latin typeface="+mn-lt"/>
                <a:ea typeface="+mn-ea"/>
              </a:defRPr>
            </a:lvl1pPr>
          </a:lstStyle>
          <a:p>
            <a:pPr>
              <a:defRPr/>
            </a:pPr>
            <a:endParaRPr lang="en-US" altLang="zh-CN"/>
          </a:p>
        </p:txBody>
      </p:sp>
      <p:sp>
        <p:nvSpPr>
          <p:cNvPr id="3"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1" hangingPunct="1">
              <a:defRPr sz="1400">
                <a:solidFill>
                  <a:srgbClr val="000000"/>
                </a:solidFill>
                <a:latin typeface="+mn-lt"/>
                <a:ea typeface="+mn-ea"/>
              </a:defRPr>
            </a:lvl1pPr>
          </a:lstStyle>
          <a:p>
            <a:pPr>
              <a:defRPr/>
            </a:pPr>
            <a:endParaRPr lang="en-US" altLang="zh-CN"/>
          </a:p>
        </p:txBody>
      </p:sp>
      <p:sp>
        <p:nvSpPr>
          <p:cNvPr id="4" name="Rectangle 5"/>
          <p:cNvSpPr>
            <a:spLocks noGrp="1" noChangeArrowheads="1"/>
          </p:cNvSpPr>
          <p:nvPr>
            <p:ph type="ftr" sz="quarter" idx="3"/>
          </p:nvPr>
        </p:nvSpPr>
        <p:spPr bwMode="auto">
          <a:xfrm>
            <a:off x="4165600" y="6245225"/>
            <a:ext cx="38608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defRPr>
            </a:lvl1pPr>
          </a:lstStyle>
          <a:p>
            <a:pPr>
              <a:defRPr/>
            </a:pPr>
            <a:endParaRPr lang="en-US" altLang="zh-CN"/>
          </a:p>
        </p:txBody>
      </p:sp>
      <p:sp>
        <p:nvSpPr>
          <p:cNvPr id="5"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defRPr>
            </a:lvl1pPr>
          </a:lstStyle>
          <a:p>
            <a:pPr>
              <a:defRPr/>
            </a:pPr>
            <a:endParaRPr lang="en-US" altLang="zh-CN"/>
          </a:p>
        </p:txBody>
      </p:sp>
      <p:sp>
        <p:nvSpPr>
          <p:cNvPr id="6" name="Rectangle 6"/>
          <p:cNvSpPr>
            <a:spLocks noGrp="1" noChangeArrowheads="1"/>
          </p:cNvSpPr>
          <p:nvPr>
            <p:ph type="sldNum" sz="quarter" idx="4"/>
          </p:nvPr>
        </p:nvSpPr>
        <p:spPr bwMode="auto">
          <a:xfrm>
            <a:off x="8737600" y="6245225"/>
            <a:ext cx="28448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defRPr>
            </a:lvl1pPr>
          </a:lstStyle>
          <a:p>
            <a:pPr>
              <a:defRPr/>
            </a:pPr>
            <a:fld id="{B320A399-369C-4FC0-B204-1BC76E041C5B}" type="slidenum">
              <a:rPr lang="en-US" altLang="zh-CN"/>
              <a:pPr>
                <a:defRPr/>
              </a:pPr>
              <a:t>‹#›</a:t>
            </a:fld>
            <a:endParaRPr lang="en-US" altLang="zh-CN"/>
          </a:p>
        </p:txBody>
      </p:sp>
      <p:sp>
        <p:nvSpPr>
          <p:cNvPr id="7"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defRPr>
            </a:lvl1pPr>
          </a:lstStyle>
          <a:p>
            <a:pPr>
              <a:defRPr/>
            </a:pPr>
            <a:fld id="{3ABF836B-F223-493D-9C27-E31E0C0A48E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Lst>
  <p:txStyles>
    <p:titleStyle>
      <a:lvl1pPr algn="ctr" rtl="0" eaLnBrk="0" fontAlgn="base" hangingPunct="0">
        <a:spcBef>
          <a:spcPct val="0"/>
        </a:spcBef>
        <a:spcAft>
          <a:spcPct val="0"/>
        </a:spcAft>
        <a:defRPr sz="2800">
          <a:solidFill>
            <a:schemeClr val="tx2"/>
          </a:solidFill>
          <a:latin typeface="黑体" pitchFamily="49" charset="-122"/>
          <a:ea typeface="黑体" pitchFamily="49" charset="-122"/>
          <a:cs typeface="+mj-cs"/>
        </a:defRPr>
      </a:lvl1pPr>
      <a:lvl2pPr algn="ctr" rtl="0" eaLnBrk="0" fontAlgn="base" hangingPunct="0">
        <a:spcBef>
          <a:spcPct val="0"/>
        </a:spcBef>
        <a:spcAft>
          <a:spcPct val="0"/>
        </a:spcAft>
        <a:defRPr sz="2800">
          <a:solidFill>
            <a:schemeClr val="tx2"/>
          </a:solidFill>
          <a:latin typeface="黑体" pitchFamily="2" charset="-122"/>
          <a:ea typeface="黑体" pitchFamily="2" charset="-122"/>
        </a:defRPr>
      </a:lvl2pPr>
      <a:lvl3pPr algn="ctr" rtl="0" eaLnBrk="0" fontAlgn="base" hangingPunct="0">
        <a:spcBef>
          <a:spcPct val="0"/>
        </a:spcBef>
        <a:spcAft>
          <a:spcPct val="0"/>
        </a:spcAft>
        <a:defRPr sz="2800">
          <a:solidFill>
            <a:schemeClr val="tx2"/>
          </a:solidFill>
          <a:latin typeface="黑体" pitchFamily="2" charset="-122"/>
          <a:ea typeface="黑体" pitchFamily="2" charset="-122"/>
        </a:defRPr>
      </a:lvl3pPr>
      <a:lvl4pPr algn="ctr" rtl="0" eaLnBrk="0" fontAlgn="base" hangingPunct="0">
        <a:spcBef>
          <a:spcPct val="0"/>
        </a:spcBef>
        <a:spcAft>
          <a:spcPct val="0"/>
        </a:spcAft>
        <a:defRPr sz="2800">
          <a:solidFill>
            <a:schemeClr val="tx2"/>
          </a:solidFill>
          <a:latin typeface="黑体" pitchFamily="2" charset="-122"/>
          <a:ea typeface="黑体" pitchFamily="2" charset="-122"/>
        </a:defRPr>
      </a:lvl4pPr>
      <a:lvl5pPr algn="ctr" rtl="0" eaLnBrk="0" fontAlgn="base" hangingPunct="0">
        <a:spcBef>
          <a:spcPct val="0"/>
        </a:spcBef>
        <a:spcAft>
          <a:spcPct val="0"/>
        </a:spcAft>
        <a:defRPr sz="2800">
          <a:solidFill>
            <a:schemeClr val="tx2"/>
          </a:solidFill>
          <a:latin typeface="黑体" pitchFamily="2" charset="-122"/>
          <a:ea typeface="黑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Font typeface="Wingdings" panose="05000000000000000000" pitchFamily="2" charset="2"/>
        <a:buChar char="Ø"/>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s://www.w3school.com.cn/tags/tag_summary.asp"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https://www.w3school.com.cn/tags/att_output_name.asp" TargetMode="External"/><Relationship Id="rId5" Type="http://schemas.openxmlformats.org/officeDocument/2006/relationships/hyperlink" Target="https://www.w3school.com.cn/tags/att_output_form.asp" TargetMode="External"/><Relationship Id="rId4" Type="http://schemas.openxmlformats.org/officeDocument/2006/relationships/hyperlink" Target="https://www.w3school.com.cn/tags/att_output_for.as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hyperlink" Target="https://www.runoob.com/jsref/event-onchange.html"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w3school.com.cn/tags/att_time_datetime.asp"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hyperlink" Target="https://www.w3school.com.cn/tags/att_time_pubdate.asp"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s://www.w3school.com.cn/tags/tag_figcaption.asp"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hyperlink" Target="https://www.w3school.com.cn/tags/att_audio_src.asp" TargetMode="External"/><Relationship Id="rId3" Type="http://schemas.openxmlformats.org/officeDocument/2006/relationships/hyperlink" Target="https://www.w3school.com.cn/tags/att_audio_autoplay.asp" TargetMode="External"/><Relationship Id="rId7" Type="http://schemas.openxmlformats.org/officeDocument/2006/relationships/hyperlink" Target="https://www.w3school.com.cn/tags/att_audio_preload.asp"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hyperlink" Target="https://www.w3school.com.cn/tags/att_audio_muted.asp" TargetMode="External"/><Relationship Id="rId5" Type="http://schemas.openxmlformats.org/officeDocument/2006/relationships/hyperlink" Target="https://www.w3school.com.cn/tags/att_audio_loop.asp" TargetMode="External"/><Relationship Id="rId4" Type="http://schemas.openxmlformats.org/officeDocument/2006/relationships/hyperlink" Target="https://www.w3school.com.cn/tags/att_audio_controls.asp"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5.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3"/>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6350" y="1543050"/>
            <a:ext cx="9202738" cy="2981325"/>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8196" name="图片 4"/>
          <p:cNvPicPr>
            <a:picLocks noChangeAspect="1"/>
          </p:cNvPicPr>
          <p:nvPr/>
        </p:nvPicPr>
        <p:blipFill>
          <a:blip r:embed="rId4">
            <a:extLst>
              <a:ext uri="{28A0092B-C50C-407E-A947-70E740481C1C}">
                <a14:useLocalDpi xmlns:a14="http://schemas.microsoft.com/office/drawing/2010/main" val="0"/>
              </a:ext>
            </a:extLst>
          </a:blip>
          <a:srcRect b="31261"/>
          <a:stretch>
            <a:fillRect/>
          </a:stretch>
        </p:blipFill>
        <p:spPr bwMode="auto">
          <a:xfrm>
            <a:off x="0" y="0"/>
            <a:ext cx="3810000"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22250" y="2377659"/>
            <a:ext cx="8893781" cy="1015663"/>
          </a:xfrm>
          <a:prstGeom prst="rect">
            <a:avLst/>
          </a:prstGeom>
          <a:noFill/>
        </p:spPr>
        <p:txBody>
          <a:bodyPr wrap="none">
            <a:spAutoFit/>
          </a:bodyPr>
          <a:lstStyle/>
          <a:p>
            <a:pPr eaLnBrk="1" fontAlgn="auto" hangingPunct="1">
              <a:spcBef>
                <a:spcPts val="0"/>
              </a:spcBef>
              <a:spcAft>
                <a:spcPts val="0"/>
              </a:spcAft>
              <a:defRPr/>
            </a:pPr>
            <a:r>
              <a:rPr lang="zh-CN" altLang="en-US" sz="6000" b="1" spc="200" dirty="0">
                <a:ln>
                  <a:solidFill>
                    <a:schemeClr val="bg1"/>
                  </a:solidFill>
                </a:ln>
                <a:solidFill>
                  <a:srgbClr val="0070C0"/>
                </a:solidFill>
                <a:latin typeface="微软雅黑" panose="020B0503020204020204" pitchFamily="34" charset="-122"/>
                <a:ea typeface="微软雅黑" panose="020B0503020204020204" pitchFamily="34" charset="-122"/>
              </a:rPr>
              <a:t>第</a:t>
            </a:r>
            <a:r>
              <a:rPr lang="en-US" altLang="zh-CN" sz="6000" b="1" spc="200" dirty="0">
                <a:ln>
                  <a:solidFill>
                    <a:schemeClr val="bg1"/>
                  </a:solidFill>
                </a:ln>
                <a:solidFill>
                  <a:srgbClr val="0070C0"/>
                </a:solidFill>
                <a:latin typeface="微软雅黑" panose="020B0503020204020204" pitchFamily="34" charset="-122"/>
                <a:ea typeface="微软雅黑" panose="020B0503020204020204" pitchFamily="34" charset="-122"/>
              </a:rPr>
              <a:t>3</a:t>
            </a:r>
            <a:r>
              <a:rPr lang="zh-CN" altLang="en-US" sz="6000" b="1" spc="200" dirty="0">
                <a:ln>
                  <a:solidFill>
                    <a:schemeClr val="bg1"/>
                  </a:solidFill>
                </a:ln>
                <a:solidFill>
                  <a:srgbClr val="0070C0"/>
                </a:solidFill>
                <a:latin typeface="微软雅黑" panose="020B0503020204020204" pitchFamily="34" charset="-122"/>
                <a:ea typeface="微软雅黑" panose="020B0503020204020204" pitchFamily="34" charset="-122"/>
              </a:rPr>
              <a:t>章  </a:t>
            </a:r>
            <a:r>
              <a:rPr lang="en-US" altLang="zh-CN" sz="6000" b="1" spc="200" dirty="0">
                <a:ln>
                  <a:solidFill>
                    <a:schemeClr val="bg1"/>
                  </a:solidFill>
                </a:ln>
                <a:solidFill>
                  <a:srgbClr val="0070C0"/>
                </a:solidFill>
                <a:latin typeface="微软雅黑" panose="020B0503020204020204" pitchFamily="34" charset="-122"/>
                <a:ea typeface="微软雅黑" panose="020B0503020204020204" pitchFamily="34" charset="-122"/>
              </a:rPr>
              <a:t>HTML5</a:t>
            </a:r>
            <a:r>
              <a:rPr lang="zh-CN" altLang="en-US" sz="6000" b="1" spc="200" dirty="0">
                <a:ln>
                  <a:solidFill>
                    <a:schemeClr val="bg1"/>
                  </a:solidFill>
                </a:ln>
                <a:solidFill>
                  <a:srgbClr val="0070C0"/>
                </a:solidFill>
                <a:latin typeface="微软雅黑" panose="020B0503020204020204" pitchFamily="34" charset="-122"/>
                <a:ea typeface="微软雅黑" panose="020B0503020204020204" pitchFamily="34" charset="-122"/>
              </a:rPr>
              <a:t>编程基础</a:t>
            </a:r>
          </a:p>
        </p:txBody>
      </p:sp>
      <p:sp>
        <p:nvSpPr>
          <p:cNvPr id="8" name="TextBox 32"/>
          <p:cNvSpPr txBox="1">
            <a:spLocks noChangeArrowheads="1"/>
          </p:cNvSpPr>
          <p:nvPr/>
        </p:nvSpPr>
        <p:spPr bwMode="auto">
          <a:xfrm>
            <a:off x="369892" y="1781505"/>
            <a:ext cx="4088868"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r>
              <a:rPr lang="en-US" altLang="zh-CN" sz="2600" dirty="0">
                <a:solidFill>
                  <a:srgbClr val="0070C0"/>
                </a:solidFill>
                <a:effectLst>
                  <a:glow rad="127000">
                    <a:schemeClr val="bg1">
                      <a:alpha val="40000"/>
                    </a:schemeClr>
                  </a:glow>
                </a:effectLst>
                <a:latin typeface="方正正大黑简体" pitchFamily="2" charset="-122"/>
                <a:ea typeface="方正正大黑简体" pitchFamily="2" charset="-122"/>
              </a:rPr>
              <a:t> </a:t>
            </a:r>
            <a:endParaRPr lang="zh-CN" altLang="en-US" sz="2600" dirty="0">
              <a:solidFill>
                <a:srgbClr val="0070C0"/>
              </a:solidFill>
              <a:effectLst>
                <a:glow rad="127000">
                  <a:schemeClr val="bg1">
                    <a:alpha val="40000"/>
                  </a:schemeClr>
                </a:glow>
              </a:effectLst>
              <a:latin typeface="方正正大黑简体" pitchFamily="2" charset="-122"/>
              <a:ea typeface="方正正大黑简体" pitchFamily="2" charset="-122"/>
            </a:endParaRPr>
          </a:p>
        </p:txBody>
      </p:sp>
    </p:spTree>
    <p:extLst>
      <p:ext uri="{BB962C8B-B14F-4D97-AF65-F5344CB8AC3E}">
        <p14:creationId xmlns:p14="http://schemas.microsoft.com/office/powerpoint/2010/main" val="383925397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9" presetClass="entr" presetSubtype="0" decel="100000" fill="hold" nodeType="withEffect">
                                  <p:stCondLst>
                                    <p:cond delay="0"/>
                                  </p:stCondLst>
                                  <p:iterate type="lt">
                                    <p:tmPct val="9091"/>
                                  </p:iterate>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 calcmode="lin" valueType="num">
                                      <p:cBhvr>
                                        <p:cTn id="12" dur="1000" fill="hold"/>
                                        <p:tgtEl>
                                          <p:spTgt spid="7"/>
                                        </p:tgtEl>
                                        <p:attrNameLst>
                                          <p:attrName>style.rotation</p:attrName>
                                        </p:attrNameLst>
                                      </p:cBhvr>
                                      <p:tavLst>
                                        <p:tav tm="0">
                                          <p:val>
                                            <p:fltVal val="360"/>
                                          </p:val>
                                        </p:tav>
                                        <p:tav tm="100000">
                                          <p:val>
                                            <p:fltVal val="0"/>
                                          </p:val>
                                        </p:tav>
                                      </p:tavLst>
                                    </p:anim>
                                    <p:animEffect transition="in" filter="fade">
                                      <p:cBhvr>
                                        <p:cTn id="13" dur="1000"/>
                                        <p:tgtEl>
                                          <p:spTgt spid="7"/>
                                        </p:tgtEl>
                                      </p:cBhvr>
                                    </p:animEffect>
                                  </p:childTnLst>
                                </p:cTn>
                              </p:par>
                            </p:childTnLst>
                          </p:cTn>
                        </p:par>
                        <p:par>
                          <p:cTn id="14" fill="hold">
                            <p:stCondLst>
                              <p:cond delay="2000"/>
                            </p:stCondLst>
                            <p:childTnLst>
                              <p:par>
                                <p:cTn id="15" presetID="26" presetClass="emph" presetSubtype="0" fill="hold" nodeType="afterEffect">
                                  <p:stCondLst>
                                    <p:cond delay="0"/>
                                  </p:stCondLst>
                                  <p:iterate type="lt">
                                    <p:tmPct val="0"/>
                                  </p:iterate>
                                  <p:childTnLst>
                                    <p:animEffect transition="out" filter="fade">
                                      <p:cBhvr>
                                        <p:cTn id="16" dur="500" tmFilter="0, 0; .2, .5; .8, .5; 1, 0"/>
                                        <p:tgtEl>
                                          <p:spTgt spid="7"/>
                                        </p:tgtEl>
                                      </p:cBhvr>
                                    </p:animEffect>
                                    <p:animScale>
                                      <p:cBhvr>
                                        <p:cTn id="1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5239537" cy="102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3.1.2 </a:t>
            </a:r>
            <a:r>
              <a:rPr lang="en-US" altLang="zh-CN" dirty="0" err="1"/>
              <a:t>sessionStorage</a:t>
            </a:r>
            <a:r>
              <a:rPr lang="zh-CN" altLang="zh-CN" dirty="0"/>
              <a:t>临时</a:t>
            </a:r>
            <a:r>
              <a:rPr lang="zh-CN" altLang="zh-CN" b="1" dirty="0"/>
              <a:t>性存储</a:t>
            </a:r>
          </a:p>
          <a:p>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21"/>
          <p:cNvGrpSpPr>
            <a:grpSpLocks/>
          </p:cNvGrpSpPr>
          <p:nvPr/>
        </p:nvGrpSpPr>
        <p:grpSpPr bwMode="auto">
          <a:xfrm>
            <a:off x="1103313" y="34512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B375908E-ABC2-4EF0-BDC7-6AAD752DE64A}"/>
              </a:ext>
            </a:extLst>
          </p:cNvPr>
          <p:cNvSpPr/>
          <p:nvPr/>
        </p:nvSpPr>
        <p:spPr>
          <a:xfrm>
            <a:off x="2377155" y="3523411"/>
            <a:ext cx="7112949" cy="2862322"/>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&lt;script type="text/</a:t>
            </a:r>
            <a:r>
              <a:rPr lang="en-US" altLang="zh-CN" kern="100" dirty="0" err="1">
                <a:solidFill>
                  <a:srgbClr val="111111"/>
                </a:solidFill>
                <a:latin typeface="Arial" panose="020B0604020202020204" pitchFamily="34" charset="0"/>
                <a:cs typeface="Times New Roman" panose="02020603050405020304" pitchFamily="18" charset="0"/>
              </a:rPr>
              <a:t>javascript</a:t>
            </a:r>
            <a:r>
              <a:rPr lang="en-US" altLang="zh-CN" kern="100" dirty="0">
                <a:solidFill>
                  <a:srgbClr val="111111"/>
                </a:solidFill>
                <a:latin typeface="Arial" panose="020B0604020202020204" pitchFamily="34"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if (</a:t>
            </a:r>
            <a:r>
              <a:rPr lang="en-US" altLang="zh-CN" kern="100" dirty="0" err="1">
                <a:solidFill>
                  <a:srgbClr val="111111"/>
                </a:solidFill>
                <a:latin typeface="Arial" panose="020B0604020202020204" pitchFamily="34" charset="0"/>
                <a:cs typeface="Times New Roman" panose="02020603050405020304" pitchFamily="18" charset="0"/>
              </a:rPr>
              <a:t>sessionStorage.pagecount</a:t>
            </a: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sessionStorage.pagecount</a:t>
            </a:r>
            <a:r>
              <a:rPr lang="en-US" altLang="zh-CN" kern="100" dirty="0">
                <a:solidFill>
                  <a:srgbClr val="111111"/>
                </a:solidFill>
                <a:latin typeface="Arial" panose="020B0604020202020204" pitchFamily="34" charset="0"/>
                <a:cs typeface="Times New Roman" panose="02020603050405020304" pitchFamily="18" charset="0"/>
              </a:rPr>
              <a:t> = Number(</a:t>
            </a:r>
            <a:r>
              <a:rPr lang="en-US" altLang="zh-CN" kern="100" dirty="0" err="1">
                <a:solidFill>
                  <a:srgbClr val="111111"/>
                </a:solidFill>
                <a:latin typeface="Arial" panose="020B0604020202020204" pitchFamily="34" charset="0"/>
                <a:cs typeface="Times New Roman" panose="02020603050405020304" pitchFamily="18" charset="0"/>
              </a:rPr>
              <a:t>sessionStorage.pagecount</a:t>
            </a:r>
            <a:r>
              <a:rPr lang="en-US" altLang="zh-CN" kern="100" dirty="0">
                <a:solidFill>
                  <a:srgbClr val="111111"/>
                </a:solidFill>
                <a:latin typeface="Arial" panose="020B0604020202020204" pitchFamily="34" charset="0"/>
                <a:cs typeface="Times New Roman" panose="02020603050405020304" pitchFamily="18" charset="0"/>
              </a:rPr>
              <a:t>) + 1;</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 else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sessionStorage.pagecount</a:t>
            </a:r>
            <a:r>
              <a:rPr lang="en-US" altLang="zh-CN" kern="100" dirty="0">
                <a:solidFill>
                  <a:srgbClr val="111111"/>
                </a:solidFill>
                <a:latin typeface="Arial" panose="020B0604020202020204" pitchFamily="34" charset="0"/>
                <a:cs typeface="Times New Roman" panose="02020603050405020304" pitchFamily="18" charset="0"/>
              </a:rPr>
              <a:t> = 1;</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document.write</a:t>
            </a:r>
            <a:r>
              <a:rPr lang="en-US" altLang="zh-CN" kern="100" dirty="0">
                <a:solidFill>
                  <a:srgbClr val="111111"/>
                </a:solidFill>
                <a:latin typeface="Arial" panose="020B0604020202020204" pitchFamily="34" charset="0"/>
                <a:cs typeface="Times New Roman" panose="02020603050405020304" pitchFamily="18" charset="0"/>
              </a:rPr>
              <a:t>("Visits " + </a:t>
            </a:r>
            <a:r>
              <a:rPr lang="en-US" altLang="zh-CN" kern="100" dirty="0" err="1">
                <a:solidFill>
                  <a:srgbClr val="111111"/>
                </a:solidFill>
                <a:latin typeface="Arial" panose="020B0604020202020204" pitchFamily="34" charset="0"/>
                <a:cs typeface="Times New Roman" panose="02020603050405020304" pitchFamily="18" charset="0"/>
              </a:rPr>
              <a:t>sessionStorage.pagecount</a:t>
            </a:r>
            <a:r>
              <a:rPr lang="en-US" altLang="zh-CN" kern="100" dirty="0">
                <a:solidFill>
                  <a:srgbClr val="111111"/>
                </a:solidFill>
                <a:latin typeface="Arial" panose="020B0604020202020204" pitchFamily="34" charset="0"/>
                <a:cs typeface="Times New Roman" panose="02020603050405020304" pitchFamily="18" charset="0"/>
              </a:rPr>
              <a:t> + " time(s) this session.");</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&lt;/script&gt;</a:t>
            </a:r>
            <a:endParaRPr lang="zh-CN" altLang="zh-CN" kern="100" dirty="0">
              <a:cs typeface="Times New Roman" panose="02020603050405020304" pitchFamily="18" charset="0"/>
            </a:endParaRPr>
          </a:p>
        </p:txBody>
      </p:sp>
      <p:sp>
        <p:nvSpPr>
          <p:cNvPr id="4" name="矩形 3">
            <a:extLst>
              <a:ext uri="{FF2B5EF4-FFF2-40B4-BE49-F238E27FC236}">
                <a16:creationId xmlns:a16="http://schemas.microsoft.com/office/drawing/2014/main" id="{357BCBDA-4FC5-40F0-A2F2-741206224472}"/>
              </a:ext>
            </a:extLst>
          </p:cNvPr>
          <p:cNvSpPr/>
          <p:nvPr/>
        </p:nvSpPr>
        <p:spPr>
          <a:xfrm>
            <a:off x="2500698" y="811354"/>
            <a:ext cx="9232678" cy="2031325"/>
          </a:xfrm>
          <a:prstGeom prst="rect">
            <a:avLst/>
          </a:prstGeom>
        </p:spPr>
        <p:txBody>
          <a:bodyPr wrap="square">
            <a:spAutoFit/>
          </a:bodyPr>
          <a:lstStyle/>
          <a:p>
            <a:pPr indent="266700" algn="just">
              <a:spcAft>
                <a:spcPts val="0"/>
              </a:spcAft>
            </a:pPr>
            <a:r>
              <a:rPr lang="zh-CN" altLang="zh-CN" kern="100" dirty="0">
                <a:solidFill>
                  <a:srgbClr val="111111"/>
                </a:solidFill>
                <a:latin typeface="Arial" panose="020B0604020202020204" pitchFamily="34" charset="0"/>
                <a:cs typeface="Arial" panose="020B0604020202020204" pitchFamily="34" charset="0"/>
              </a:rPr>
              <a:t>保存数据语法：</a:t>
            </a:r>
            <a:r>
              <a:rPr lang="en-US" altLang="zh-CN" kern="100" dirty="0" err="1">
                <a:solidFill>
                  <a:srgbClr val="111111"/>
                </a:solidFill>
                <a:latin typeface="Arial" panose="020B0604020202020204" pitchFamily="34" charset="0"/>
                <a:cs typeface="Times New Roman" panose="02020603050405020304" pitchFamily="18" charset="0"/>
              </a:rPr>
              <a:t>sessionStorage.setItem</a:t>
            </a:r>
            <a:r>
              <a:rPr lang="en-US" altLang="zh-CN" kern="100" dirty="0">
                <a:solidFill>
                  <a:srgbClr val="111111"/>
                </a:solidFill>
                <a:latin typeface="Arial" panose="020B0604020202020204" pitchFamily="34" charset="0"/>
                <a:cs typeface="Times New Roman" panose="02020603050405020304" pitchFamily="18" charset="0"/>
              </a:rPr>
              <a:t>("key", "value");</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zh-CN" altLang="zh-CN" kern="100" dirty="0">
                <a:solidFill>
                  <a:srgbClr val="111111"/>
                </a:solidFill>
                <a:latin typeface="Arial" panose="020B0604020202020204" pitchFamily="34" charset="0"/>
                <a:cs typeface="Arial" panose="020B0604020202020204" pitchFamily="34" charset="0"/>
              </a:rPr>
              <a:t>读取数据语法：</a:t>
            </a:r>
            <a:r>
              <a:rPr lang="en-US" altLang="zh-CN" kern="100" dirty="0">
                <a:solidFill>
                  <a:srgbClr val="111111"/>
                </a:solidFill>
                <a:latin typeface="Arial" panose="020B0604020202020204" pitchFamily="34" charset="0"/>
                <a:cs typeface="Times New Roman" panose="02020603050405020304" pitchFamily="18" charset="0"/>
              </a:rPr>
              <a:t>var </a:t>
            </a:r>
            <a:r>
              <a:rPr lang="en-US" altLang="zh-CN" kern="100" dirty="0" err="1">
                <a:solidFill>
                  <a:srgbClr val="111111"/>
                </a:solidFill>
                <a:latin typeface="Arial" panose="020B0604020202020204" pitchFamily="34" charset="0"/>
                <a:cs typeface="Times New Roman" panose="02020603050405020304" pitchFamily="18" charset="0"/>
              </a:rPr>
              <a:t>lastname</a:t>
            </a:r>
            <a:r>
              <a:rPr lang="en-US" altLang="zh-CN" kern="100" dirty="0">
                <a:solidFill>
                  <a:srgbClr val="111111"/>
                </a:solidFill>
                <a:latin typeface="Arial" panose="020B0604020202020204" pitchFamily="34" charset="0"/>
                <a:cs typeface="Times New Roman" panose="02020603050405020304" pitchFamily="18" charset="0"/>
              </a:rPr>
              <a:t> = </a:t>
            </a:r>
            <a:r>
              <a:rPr lang="en-US" altLang="zh-CN" kern="100" dirty="0" err="1">
                <a:solidFill>
                  <a:srgbClr val="111111"/>
                </a:solidFill>
                <a:latin typeface="Arial" panose="020B0604020202020204" pitchFamily="34" charset="0"/>
                <a:cs typeface="Times New Roman" panose="02020603050405020304" pitchFamily="18" charset="0"/>
              </a:rPr>
              <a:t>sessionStorage.getItem</a:t>
            </a:r>
            <a:r>
              <a:rPr lang="en-US" altLang="zh-CN" kern="100" dirty="0">
                <a:solidFill>
                  <a:srgbClr val="111111"/>
                </a:solidFill>
                <a:latin typeface="Arial" panose="020B0604020202020204" pitchFamily="34" charset="0"/>
                <a:cs typeface="Times New Roman" panose="02020603050405020304" pitchFamily="18" charset="0"/>
              </a:rPr>
              <a:t>("key");</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zh-CN" altLang="zh-CN" kern="100" dirty="0">
                <a:solidFill>
                  <a:srgbClr val="111111"/>
                </a:solidFill>
                <a:latin typeface="Arial" panose="020B0604020202020204" pitchFamily="34" charset="0"/>
                <a:cs typeface="Arial" panose="020B0604020202020204" pitchFamily="34" charset="0"/>
              </a:rPr>
              <a:t>删除指定键的数据语法：</a:t>
            </a:r>
            <a:r>
              <a:rPr lang="en-US" altLang="zh-CN" kern="100" dirty="0" err="1">
                <a:solidFill>
                  <a:srgbClr val="111111"/>
                </a:solidFill>
                <a:latin typeface="Arial" panose="020B0604020202020204" pitchFamily="34" charset="0"/>
                <a:cs typeface="Times New Roman" panose="02020603050405020304" pitchFamily="18" charset="0"/>
              </a:rPr>
              <a:t>sessionStorage.removeItem</a:t>
            </a:r>
            <a:r>
              <a:rPr lang="en-US" altLang="zh-CN" kern="100" dirty="0">
                <a:solidFill>
                  <a:srgbClr val="111111"/>
                </a:solidFill>
                <a:latin typeface="Arial" panose="020B0604020202020204" pitchFamily="34" charset="0"/>
                <a:cs typeface="Times New Roman" panose="02020603050405020304" pitchFamily="18" charset="0"/>
              </a:rPr>
              <a:t>("key");</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zh-CN" altLang="zh-CN" kern="100" dirty="0">
                <a:solidFill>
                  <a:srgbClr val="111111"/>
                </a:solidFill>
                <a:latin typeface="Arial" panose="020B0604020202020204" pitchFamily="34" charset="0"/>
                <a:cs typeface="Arial" panose="020B0604020202020204" pitchFamily="34" charset="0"/>
              </a:rPr>
              <a:t>删除所有数据：</a:t>
            </a:r>
            <a:r>
              <a:rPr lang="en-US" altLang="zh-CN" kern="100" dirty="0" err="1">
                <a:solidFill>
                  <a:srgbClr val="111111"/>
                </a:solidFill>
                <a:latin typeface="Arial" panose="020B0604020202020204" pitchFamily="34" charset="0"/>
                <a:cs typeface="Times New Roman" panose="02020603050405020304" pitchFamily="18" charset="0"/>
              </a:rPr>
              <a:t>sessionStorage.clear</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366312695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6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212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3.9.6中国北斗导航地图的地理定位</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607388" y="1318585"/>
            <a:ext cx="7320952" cy="2308324"/>
          </a:xfrm>
          <a:prstGeom prst="rect">
            <a:avLst/>
          </a:prstGeom>
        </p:spPr>
        <p:txBody>
          <a:bodyPr wrap="square">
            <a:spAutoFit/>
          </a:bodyPr>
          <a:lstStyle/>
          <a:p>
            <a:pPr indent="269240" algn="just">
              <a:spcAft>
                <a:spcPts val="0"/>
              </a:spcAft>
            </a:pPr>
            <a:r>
              <a:rPr lang="zh-CN" altLang="zh-CN" kern="100" dirty="0">
                <a:latin typeface="Arial" panose="020B0604020202020204" pitchFamily="34" charset="0"/>
                <a:cs typeface="Arial" panose="020B0604020202020204" pitchFamily="34" charset="0"/>
              </a:rPr>
              <a:t>中国高度重视北斗系统建设发展，自</a:t>
            </a:r>
            <a:r>
              <a:rPr lang="en-US" altLang="zh-CN" kern="100" dirty="0">
                <a:latin typeface="Arial" panose="020B0604020202020204" pitchFamily="34" charset="0"/>
                <a:cs typeface="Times New Roman" panose="02020603050405020304" pitchFamily="18" charset="0"/>
              </a:rPr>
              <a:t>20</a:t>
            </a:r>
            <a:r>
              <a:rPr lang="zh-CN" altLang="zh-CN" kern="100" dirty="0">
                <a:latin typeface="Arial" panose="020B0604020202020204" pitchFamily="34" charset="0"/>
                <a:cs typeface="Arial" panose="020B0604020202020204" pitchFamily="34" charset="0"/>
              </a:rPr>
              <a:t>世纪</a:t>
            </a:r>
            <a:r>
              <a:rPr lang="en-US" altLang="zh-CN" kern="100" dirty="0">
                <a:latin typeface="Arial" panose="020B0604020202020204" pitchFamily="34" charset="0"/>
                <a:cs typeface="Times New Roman" panose="02020603050405020304" pitchFamily="18" charset="0"/>
              </a:rPr>
              <a:t>80</a:t>
            </a:r>
            <a:r>
              <a:rPr lang="zh-CN" altLang="zh-CN" kern="100" dirty="0">
                <a:latin typeface="Arial" panose="020B0604020202020204" pitchFamily="34" charset="0"/>
                <a:cs typeface="Arial" panose="020B0604020202020204" pitchFamily="34" charset="0"/>
              </a:rPr>
              <a:t>年代开始探索适合国情的卫星导航系统发展道路，</a:t>
            </a:r>
            <a:r>
              <a:rPr lang="zh-CN" altLang="zh-CN" kern="100" dirty="0">
                <a:solidFill>
                  <a:srgbClr val="FF0000"/>
                </a:solidFill>
                <a:latin typeface="Arial" panose="020B0604020202020204" pitchFamily="34" charset="0"/>
                <a:cs typeface="Arial" panose="020B0604020202020204" pitchFamily="34" charset="0"/>
              </a:rPr>
              <a:t>形成了“三步走”发展战略</a:t>
            </a:r>
            <a:r>
              <a:rPr lang="zh-CN" altLang="zh-CN" kern="100" dirty="0">
                <a:latin typeface="Arial" panose="020B0604020202020204" pitchFamily="34" charset="0"/>
                <a:cs typeface="Arial" panose="020B0604020202020204" pitchFamily="34" charset="0"/>
              </a:rPr>
              <a:t>：</a:t>
            </a:r>
            <a:endParaRPr lang="en-US" altLang="zh-CN" kern="100" dirty="0">
              <a:latin typeface="Arial" panose="020B0604020202020204" pitchFamily="34" charset="0"/>
              <a:cs typeface="Arial" panose="020B0604020202020204" pitchFamily="34" charset="0"/>
            </a:endParaRPr>
          </a:p>
          <a:p>
            <a:pPr indent="269240" algn="just">
              <a:spcAft>
                <a:spcPts val="0"/>
              </a:spcAft>
            </a:pPr>
            <a:endParaRPr lang="en-US" altLang="zh-CN" kern="100" dirty="0">
              <a:latin typeface="Arial" panose="020B0604020202020204" pitchFamily="34" charset="0"/>
              <a:cs typeface="Arial" panose="020B0604020202020204" pitchFamily="34" charset="0"/>
            </a:endParaRPr>
          </a:p>
          <a:p>
            <a:pPr indent="269240" algn="just">
              <a:spcAft>
                <a:spcPts val="0"/>
              </a:spcAft>
            </a:pPr>
            <a:r>
              <a:rPr lang="zh-CN" altLang="en-US" kern="100" dirty="0">
                <a:latin typeface="Arial" panose="020B0604020202020204" pitchFamily="34" charset="0"/>
                <a:cs typeface="Arial" panose="020B0604020202020204" pitchFamily="34" charset="0"/>
              </a:rPr>
              <a:t>  </a:t>
            </a:r>
            <a:r>
              <a:rPr lang="en-US" altLang="zh-CN" kern="100" dirty="0">
                <a:latin typeface="Arial" panose="020B0604020202020204" pitchFamily="34" charset="0"/>
                <a:cs typeface="Times New Roman" panose="02020603050405020304" pitchFamily="18" charset="0"/>
              </a:rPr>
              <a:t>2000</a:t>
            </a:r>
            <a:r>
              <a:rPr lang="zh-CN" altLang="zh-CN" kern="100" dirty="0">
                <a:latin typeface="Arial" panose="020B0604020202020204" pitchFamily="34" charset="0"/>
                <a:cs typeface="Arial" panose="020B0604020202020204" pitchFamily="34" charset="0"/>
              </a:rPr>
              <a:t>年年底，建成北斗一号系统，向中国提供服务；</a:t>
            </a:r>
            <a:endParaRPr lang="en-US" altLang="zh-CN" kern="100" dirty="0">
              <a:latin typeface="Arial" panose="020B0604020202020204" pitchFamily="34" charset="0"/>
              <a:cs typeface="Arial" panose="020B0604020202020204" pitchFamily="34" charset="0"/>
            </a:endParaRPr>
          </a:p>
          <a:p>
            <a:pPr indent="269240" algn="just">
              <a:spcAft>
                <a:spcPts val="0"/>
              </a:spcAft>
            </a:pPr>
            <a:endParaRPr lang="en-US" altLang="zh-CN" kern="100" dirty="0">
              <a:latin typeface="Arial" panose="020B0604020202020204" pitchFamily="34" charset="0"/>
              <a:cs typeface="Arial" panose="020B0604020202020204" pitchFamily="34" charset="0"/>
            </a:endParaRPr>
          </a:p>
          <a:p>
            <a:pPr indent="269240" algn="just">
              <a:spcAft>
                <a:spcPts val="0"/>
              </a:spcAft>
            </a:pPr>
            <a:r>
              <a:rPr lang="zh-CN" altLang="en-US" kern="100" dirty="0">
                <a:latin typeface="Arial" panose="020B0604020202020204" pitchFamily="34" charset="0"/>
                <a:cs typeface="Arial" panose="020B0604020202020204" pitchFamily="34" charset="0"/>
              </a:rPr>
              <a:t>  </a:t>
            </a:r>
            <a:r>
              <a:rPr lang="en-US" altLang="zh-CN" kern="100" dirty="0">
                <a:latin typeface="Arial" panose="020B0604020202020204" pitchFamily="34" charset="0"/>
                <a:cs typeface="Times New Roman" panose="02020603050405020304" pitchFamily="18" charset="0"/>
              </a:rPr>
              <a:t>2012</a:t>
            </a:r>
            <a:r>
              <a:rPr lang="zh-CN" altLang="zh-CN" kern="100" dirty="0">
                <a:latin typeface="Arial" panose="020B0604020202020204" pitchFamily="34" charset="0"/>
                <a:cs typeface="Arial" panose="020B0604020202020204" pitchFamily="34" charset="0"/>
              </a:rPr>
              <a:t>年年底，建成北斗二号系统，向亚太地区提供服务；</a:t>
            </a:r>
            <a:endParaRPr lang="en-US" altLang="zh-CN" kern="100" dirty="0">
              <a:latin typeface="Arial" panose="020B0604020202020204" pitchFamily="34" charset="0"/>
              <a:cs typeface="Arial" panose="020B0604020202020204" pitchFamily="34" charset="0"/>
            </a:endParaRPr>
          </a:p>
          <a:p>
            <a:pPr indent="269240" algn="just">
              <a:spcAft>
                <a:spcPts val="0"/>
              </a:spcAft>
            </a:pPr>
            <a:endParaRPr lang="en-US" altLang="zh-CN" kern="100" dirty="0">
              <a:latin typeface="Arial" panose="020B0604020202020204" pitchFamily="34" charset="0"/>
              <a:cs typeface="Arial" panose="020B0604020202020204" pitchFamily="34" charset="0"/>
            </a:endParaRPr>
          </a:p>
          <a:p>
            <a:pPr indent="269240" algn="just">
              <a:spcAft>
                <a:spcPts val="0"/>
              </a:spcAft>
            </a:pPr>
            <a:r>
              <a:rPr lang="zh-CN" altLang="en-US" kern="100" dirty="0">
                <a:latin typeface="Arial" panose="020B0604020202020204" pitchFamily="34" charset="0"/>
                <a:cs typeface="Arial" panose="020B0604020202020204" pitchFamily="34" charset="0"/>
              </a:rPr>
              <a:t> </a:t>
            </a:r>
            <a:r>
              <a:rPr lang="en-US" altLang="zh-CN" kern="100" dirty="0">
                <a:latin typeface="Arial" panose="020B0604020202020204" pitchFamily="34" charset="0"/>
                <a:cs typeface="Times New Roman" panose="02020603050405020304" pitchFamily="18" charset="0"/>
              </a:rPr>
              <a:t>2020</a:t>
            </a:r>
            <a:r>
              <a:rPr lang="zh-CN" altLang="zh-CN" kern="100" dirty="0">
                <a:latin typeface="Arial" panose="020B0604020202020204" pitchFamily="34" charset="0"/>
                <a:cs typeface="Arial" panose="020B0604020202020204" pitchFamily="34" charset="0"/>
              </a:rPr>
              <a:t>年，建成北斗三号系统，向全球提供服务。</a:t>
            </a:r>
            <a:endParaRPr lang="zh-CN" altLang="zh-CN" kern="100" dirty="0">
              <a:cs typeface="Times New Roman" panose="02020603050405020304" pitchFamily="18" charset="0"/>
            </a:endParaRPr>
          </a:p>
        </p:txBody>
      </p:sp>
      <p:sp>
        <p:nvSpPr>
          <p:cNvPr id="5" name="矩形 4"/>
          <p:cNvSpPr/>
          <p:nvPr/>
        </p:nvSpPr>
        <p:spPr>
          <a:xfrm>
            <a:off x="1530738" y="4537821"/>
            <a:ext cx="9700854" cy="707886"/>
          </a:xfrm>
          <a:prstGeom prst="rect">
            <a:avLst/>
          </a:prstGeom>
        </p:spPr>
        <p:txBody>
          <a:bodyPr wrap="square">
            <a:spAutoFit/>
          </a:bodyPr>
          <a:lstStyle/>
          <a:p>
            <a:pPr indent="269240" algn="just">
              <a:spcAft>
                <a:spcPts val="0"/>
              </a:spcAft>
            </a:pPr>
            <a:r>
              <a:rPr lang="zh-CN" altLang="zh-CN" sz="2000" kern="100" dirty="0">
                <a:latin typeface="Arial" panose="020B0604020202020204" pitchFamily="34" charset="0"/>
                <a:cs typeface="Arial" panose="020B0604020202020204" pitchFamily="34" charset="0"/>
              </a:rPr>
              <a:t>截至</a:t>
            </a:r>
            <a:r>
              <a:rPr lang="en-US" altLang="zh-CN" sz="2000" kern="100" dirty="0">
                <a:latin typeface="Arial" panose="020B0604020202020204" pitchFamily="34" charset="0"/>
                <a:cs typeface="Times New Roman" panose="02020603050405020304" pitchFamily="18" charset="0"/>
              </a:rPr>
              <a:t>2020</a:t>
            </a:r>
            <a:r>
              <a:rPr lang="zh-CN" altLang="zh-CN" sz="2000" kern="100" dirty="0">
                <a:latin typeface="Arial" panose="020B0604020202020204" pitchFamily="34" charset="0"/>
                <a:cs typeface="Arial" panose="020B0604020202020204" pitchFamily="34" charset="0"/>
              </a:rPr>
              <a:t>年，中国卫星导航产业总体产值已突破</a:t>
            </a:r>
            <a:r>
              <a:rPr lang="en-US" altLang="zh-CN" sz="2000" kern="100" dirty="0">
                <a:latin typeface="Arial" panose="020B0604020202020204" pitchFamily="34" charset="0"/>
                <a:cs typeface="Times New Roman" panose="02020603050405020304" pitchFamily="18" charset="0"/>
              </a:rPr>
              <a:t>4000</a:t>
            </a:r>
            <a:r>
              <a:rPr lang="zh-CN" altLang="zh-CN" sz="2000" kern="100" dirty="0">
                <a:latin typeface="Arial" panose="020B0604020202020204" pitchFamily="34" charset="0"/>
                <a:cs typeface="Arial" panose="020B0604020202020204" pitchFamily="34" charset="0"/>
              </a:rPr>
              <a:t>亿元。预估到</a:t>
            </a:r>
            <a:r>
              <a:rPr lang="en-US" altLang="zh-CN" sz="2000" kern="100" dirty="0">
                <a:latin typeface="Arial" panose="020B0604020202020204" pitchFamily="34" charset="0"/>
                <a:cs typeface="Times New Roman" panose="02020603050405020304" pitchFamily="18" charset="0"/>
              </a:rPr>
              <a:t>2025</a:t>
            </a:r>
            <a:r>
              <a:rPr lang="zh-CN" altLang="zh-CN" sz="2000" kern="100" dirty="0">
                <a:latin typeface="Arial" panose="020B0604020202020204" pitchFamily="34" charset="0"/>
                <a:cs typeface="Arial" panose="020B0604020202020204" pitchFamily="34" charset="0"/>
              </a:rPr>
              <a:t>年，中国北斗产业总产值将达到</a:t>
            </a:r>
            <a:r>
              <a:rPr lang="en-US" altLang="zh-CN" sz="2000" kern="100" dirty="0">
                <a:latin typeface="Arial" panose="020B0604020202020204" pitchFamily="34" charset="0"/>
                <a:cs typeface="Times New Roman" panose="02020603050405020304" pitchFamily="18" charset="0"/>
              </a:rPr>
              <a:t>1</a:t>
            </a:r>
            <a:r>
              <a:rPr lang="zh-CN" altLang="zh-CN" sz="2000" kern="100" dirty="0">
                <a:latin typeface="Arial" panose="020B0604020202020204" pitchFamily="34" charset="0"/>
                <a:cs typeface="Arial" panose="020B0604020202020204" pitchFamily="34" charset="0"/>
              </a:rPr>
              <a:t>万亿元。</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307509403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12"/>
          <p:cNvSpPr>
            <a:spLocks/>
          </p:cNvSpPr>
          <p:nvPr/>
        </p:nvSpPr>
        <p:spPr bwMode="auto">
          <a:xfrm>
            <a:off x="6154738" y="3740150"/>
            <a:ext cx="1889125" cy="1898650"/>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027ED2"/>
          </a:solidFill>
          <a:ln>
            <a:noFill/>
          </a:ln>
        </p:spPr>
        <p:txBody>
          <a:bodyPr lIns="121917" tIns="60958" rIns="121917" bIns="60958"/>
          <a:lstStyle/>
          <a:p>
            <a:pPr eaLnBrk="1" fontAlgn="auto" hangingPunct="1">
              <a:spcBef>
                <a:spcPts val="0"/>
              </a:spcBef>
              <a:spcAft>
                <a:spcPts val="0"/>
              </a:spcAft>
              <a:defRPr/>
            </a:pPr>
            <a:endParaRPr lang="zh-CN" altLang="en-US" kern="0" dirty="0">
              <a:solidFill>
                <a:sysClr val="windowText" lastClr="000000"/>
              </a:solidFill>
              <a:latin typeface="+mn-lt"/>
              <a:ea typeface="+mn-ea"/>
            </a:endParaRPr>
          </a:p>
        </p:txBody>
      </p:sp>
      <p:sp>
        <p:nvSpPr>
          <p:cNvPr id="28" name="Freeform 13"/>
          <p:cNvSpPr>
            <a:spLocks/>
          </p:cNvSpPr>
          <p:nvPr/>
        </p:nvSpPr>
        <p:spPr bwMode="auto">
          <a:xfrm>
            <a:off x="4146550" y="3740150"/>
            <a:ext cx="1889125" cy="1898650"/>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1"/>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29" name="Freeform 14"/>
          <p:cNvSpPr>
            <a:spLocks/>
          </p:cNvSpPr>
          <p:nvPr/>
        </p:nvSpPr>
        <p:spPr bwMode="auto">
          <a:xfrm>
            <a:off x="6154738" y="1730375"/>
            <a:ext cx="1889125" cy="1893888"/>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1"/>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0" name="Freeform 15"/>
          <p:cNvSpPr>
            <a:spLocks/>
          </p:cNvSpPr>
          <p:nvPr/>
        </p:nvSpPr>
        <p:spPr bwMode="auto">
          <a:xfrm>
            <a:off x="4146550" y="1730375"/>
            <a:ext cx="1889125" cy="1893888"/>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027ED2"/>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1" name="Freeform 16"/>
          <p:cNvSpPr>
            <a:spLocks/>
          </p:cNvSpPr>
          <p:nvPr/>
        </p:nvSpPr>
        <p:spPr bwMode="auto">
          <a:xfrm>
            <a:off x="5581650" y="3167063"/>
            <a:ext cx="454025" cy="457200"/>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ysClr val="window" lastClr="FFFFFF">
              <a:lumMod val="75000"/>
            </a:sysClr>
          </a:solidFill>
          <a:ln>
            <a:noFill/>
          </a:ln>
        </p:spPr>
        <p:txBody>
          <a:bodyPr lIns="121917" tIns="60958" rIns="121917" bIns="60958"/>
          <a:lstStyle/>
          <a:p>
            <a:pPr algn="r" eaLnBrk="1" fontAlgn="auto" hangingPunct="1">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32" name="Freeform 17"/>
          <p:cNvSpPr>
            <a:spLocks/>
          </p:cNvSpPr>
          <p:nvPr/>
        </p:nvSpPr>
        <p:spPr bwMode="auto">
          <a:xfrm>
            <a:off x="6154738" y="3167063"/>
            <a:ext cx="454025" cy="457200"/>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ysClr val="window" lastClr="FFFFFF">
              <a:lumMod val="75000"/>
            </a:sysClr>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3" name="Freeform 18"/>
          <p:cNvSpPr>
            <a:spLocks/>
          </p:cNvSpPr>
          <p:nvPr/>
        </p:nvSpPr>
        <p:spPr bwMode="auto">
          <a:xfrm>
            <a:off x="5581650" y="3740150"/>
            <a:ext cx="454025" cy="458788"/>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ysClr val="window" lastClr="FFFFFF">
              <a:lumMod val="75000"/>
            </a:sysClr>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4" name="Freeform 19"/>
          <p:cNvSpPr>
            <a:spLocks/>
          </p:cNvSpPr>
          <p:nvPr/>
        </p:nvSpPr>
        <p:spPr bwMode="auto">
          <a:xfrm>
            <a:off x="6154738" y="3740150"/>
            <a:ext cx="454025" cy="458788"/>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ysClr val="window" lastClr="FFFFFF">
              <a:lumMod val="75000"/>
            </a:sysClr>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5" name="矩形 34"/>
          <p:cNvSpPr/>
          <p:nvPr/>
        </p:nvSpPr>
        <p:spPr>
          <a:xfrm>
            <a:off x="5797550" y="3290888"/>
            <a:ext cx="155575" cy="292100"/>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1</a:t>
            </a:r>
            <a:endParaRPr lang="zh-CN" altLang="en-US" sz="1900" kern="0" dirty="0">
              <a:solidFill>
                <a:sysClr val="window" lastClr="FFFFFF"/>
              </a:solidFill>
              <a:latin typeface="微软雅黑" pitchFamily="34" charset="-122"/>
              <a:ea typeface="微软雅黑" pitchFamily="34" charset="-122"/>
            </a:endParaRPr>
          </a:p>
        </p:txBody>
      </p:sp>
      <p:sp>
        <p:nvSpPr>
          <p:cNvPr id="36" name="矩形 35"/>
          <p:cNvSpPr/>
          <p:nvPr/>
        </p:nvSpPr>
        <p:spPr>
          <a:xfrm>
            <a:off x="6224588" y="3290888"/>
            <a:ext cx="157162" cy="292100"/>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2</a:t>
            </a:r>
            <a:endParaRPr lang="zh-CN" altLang="en-US" sz="1900" kern="0" dirty="0">
              <a:solidFill>
                <a:sysClr val="window" lastClr="FFFFFF"/>
              </a:solidFill>
              <a:latin typeface="微软雅黑" pitchFamily="34" charset="-122"/>
              <a:ea typeface="微软雅黑" pitchFamily="34" charset="-122"/>
            </a:endParaRPr>
          </a:p>
        </p:txBody>
      </p:sp>
      <p:sp>
        <p:nvSpPr>
          <p:cNvPr id="37" name="矩形 36"/>
          <p:cNvSpPr/>
          <p:nvPr/>
        </p:nvSpPr>
        <p:spPr>
          <a:xfrm>
            <a:off x="5797550" y="3762375"/>
            <a:ext cx="155575" cy="293688"/>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3</a:t>
            </a:r>
            <a:endParaRPr lang="zh-CN" altLang="en-US" sz="1900" kern="0" dirty="0">
              <a:solidFill>
                <a:sysClr val="window" lastClr="FFFFFF"/>
              </a:solidFill>
              <a:latin typeface="微软雅黑" pitchFamily="34" charset="-122"/>
              <a:ea typeface="微软雅黑" pitchFamily="34" charset="-122"/>
            </a:endParaRPr>
          </a:p>
        </p:txBody>
      </p:sp>
      <p:sp>
        <p:nvSpPr>
          <p:cNvPr id="38" name="矩形 37"/>
          <p:cNvSpPr/>
          <p:nvPr/>
        </p:nvSpPr>
        <p:spPr>
          <a:xfrm>
            <a:off x="6224588" y="3762375"/>
            <a:ext cx="157162" cy="293688"/>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4</a:t>
            </a:r>
            <a:endParaRPr lang="zh-CN" altLang="en-US" sz="19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4492625" y="2154238"/>
            <a:ext cx="1196975" cy="1077912"/>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谢</a:t>
            </a:r>
          </a:p>
        </p:txBody>
      </p:sp>
      <p:sp>
        <p:nvSpPr>
          <p:cNvPr id="41" name="TextBox 40"/>
          <p:cNvSpPr txBox="1"/>
          <p:nvPr/>
        </p:nvSpPr>
        <p:spPr>
          <a:xfrm>
            <a:off x="6521450" y="2154238"/>
            <a:ext cx="1155700" cy="1077912"/>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谢</a:t>
            </a:r>
          </a:p>
        </p:txBody>
      </p:sp>
      <p:sp>
        <p:nvSpPr>
          <p:cNvPr id="42" name="TextBox 41"/>
          <p:cNvSpPr txBox="1"/>
          <p:nvPr/>
        </p:nvSpPr>
        <p:spPr>
          <a:xfrm>
            <a:off x="4506913" y="4165600"/>
            <a:ext cx="1168400" cy="1077913"/>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观</a:t>
            </a:r>
          </a:p>
        </p:txBody>
      </p:sp>
      <p:sp>
        <p:nvSpPr>
          <p:cNvPr id="43" name="TextBox 42"/>
          <p:cNvSpPr txBox="1"/>
          <p:nvPr/>
        </p:nvSpPr>
        <p:spPr>
          <a:xfrm>
            <a:off x="6521450" y="4165600"/>
            <a:ext cx="1155700" cy="1077913"/>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看</a:t>
            </a: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528" repeatCount="200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400" fill="hold"/>
                                        <p:tgtEl>
                                          <p:spTgt spid="40"/>
                                        </p:tgtEl>
                                        <p:attrNameLst>
                                          <p:attrName>ppt_w</p:attrName>
                                        </p:attrNameLst>
                                      </p:cBhvr>
                                      <p:tavLst>
                                        <p:tav tm="0">
                                          <p:val>
                                            <p:fltVal val="0"/>
                                          </p:val>
                                        </p:tav>
                                        <p:tav tm="100000">
                                          <p:val>
                                            <p:strVal val="#ppt_w"/>
                                          </p:val>
                                        </p:tav>
                                      </p:tavLst>
                                    </p:anim>
                                    <p:anim calcmode="lin" valueType="num">
                                      <p:cBhvr>
                                        <p:cTn id="8" dur="400" fill="hold"/>
                                        <p:tgtEl>
                                          <p:spTgt spid="40"/>
                                        </p:tgtEl>
                                        <p:attrNameLst>
                                          <p:attrName>ppt_h</p:attrName>
                                        </p:attrNameLst>
                                      </p:cBhvr>
                                      <p:tavLst>
                                        <p:tav tm="0">
                                          <p:val>
                                            <p:fltVal val="0"/>
                                          </p:val>
                                        </p:tav>
                                        <p:tav tm="100000">
                                          <p:val>
                                            <p:strVal val="#ppt_h"/>
                                          </p:val>
                                        </p:tav>
                                      </p:tavLst>
                                    </p:anim>
                                    <p:animEffect transition="in" filter="fade">
                                      <p:cBhvr>
                                        <p:cTn id="9" dur="400"/>
                                        <p:tgtEl>
                                          <p:spTgt spid="40"/>
                                        </p:tgtEl>
                                      </p:cBhvr>
                                    </p:animEffect>
                                    <p:anim calcmode="lin" valueType="num">
                                      <p:cBhvr>
                                        <p:cTn id="10" dur="400" fill="hold"/>
                                        <p:tgtEl>
                                          <p:spTgt spid="40"/>
                                        </p:tgtEl>
                                        <p:attrNameLst>
                                          <p:attrName>ppt_x</p:attrName>
                                        </p:attrNameLst>
                                      </p:cBhvr>
                                      <p:tavLst>
                                        <p:tav tm="0">
                                          <p:val>
                                            <p:fltVal val="0.5"/>
                                          </p:val>
                                        </p:tav>
                                        <p:tav tm="100000">
                                          <p:val>
                                            <p:strVal val="#ppt_x"/>
                                          </p:val>
                                        </p:tav>
                                      </p:tavLst>
                                    </p:anim>
                                    <p:anim calcmode="lin" valueType="num">
                                      <p:cBhvr>
                                        <p:cTn id="11" dur="4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repeatCount="2000"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400" fill="hold"/>
                                        <p:tgtEl>
                                          <p:spTgt spid="30"/>
                                        </p:tgtEl>
                                        <p:attrNameLst>
                                          <p:attrName>ppt_w</p:attrName>
                                        </p:attrNameLst>
                                      </p:cBhvr>
                                      <p:tavLst>
                                        <p:tav tm="0">
                                          <p:val>
                                            <p:fltVal val="0"/>
                                          </p:val>
                                        </p:tav>
                                        <p:tav tm="100000">
                                          <p:val>
                                            <p:strVal val="#ppt_w"/>
                                          </p:val>
                                        </p:tav>
                                      </p:tavLst>
                                    </p:anim>
                                    <p:anim calcmode="lin" valueType="num">
                                      <p:cBhvr>
                                        <p:cTn id="15" dur="400" fill="hold"/>
                                        <p:tgtEl>
                                          <p:spTgt spid="30"/>
                                        </p:tgtEl>
                                        <p:attrNameLst>
                                          <p:attrName>ppt_h</p:attrName>
                                        </p:attrNameLst>
                                      </p:cBhvr>
                                      <p:tavLst>
                                        <p:tav tm="0">
                                          <p:val>
                                            <p:fltVal val="0"/>
                                          </p:val>
                                        </p:tav>
                                        <p:tav tm="100000">
                                          <p:val>
                                            <p:strVal val="#ppt_h"/>
                                          </p:val>
                                        </p:tav>
                                      </p:tavLst>
                                    </p:anim>
                                    <p:animEffect transition="in" filter="fade">
                                      <p:cBhvr>
                                        <p:cTn id="16" dur="400"/>
                                        <p:tgtEl>
                                          <p:spTgt spid="30"/>
                                        </p:tgtEl>
                                      </p:cBhvr>
                                    </p:animEffect>
                                    <p:anim calcmode="lin" valueType="num">
                                      <p:cBhvr>
                                        <p:cTn id="17" dur="400" fill="hold"/>
                                        <p:tgtEl>
                                          <p:spTgt spid="30"/>
                                        </p:tgtEl>
                                        <p:attrNameLst>
                                          <p:attrName>ppt_x</p:attrName>
                                        </p:attrNameLst>
                                      </p:cBhvr>
                                      <p:tavLst>
                                        <p:tav tm="0">
                                          <p:val>
                                            <p:fltVal val="0.5"/>
                                          </p:val>
                                        </p:tav>
                                        <p:tav tm="100000">
                                          <p:val>
                                            <p:strVal val="#ppt_x"/>
                                          </p:val>
                                        </p:tav>
                                      </p:tavLst>
                                    </p:anim>
                                    <p:anim calcmode="lin" valueType="num">
                                      <p:cBhvr>
                                        <p:cTn id="18" dur="400" fill="hold"/>
                                        <p:tgtEl>
                                          <p:spTgt spid="30"/>
                                        </p:tgtEl>
                                        <p:attrNameLst>
                                          <p:attrName>ppt_y</p:attrName>
                                        </p:attrNameLst>
                                      </p:cBhvr>
                                      <p:tavLst>
                                        <p:tav tm="0">
                                          <p:val>
                                            <p:fltVal val="0.5"/>
                                          </p:val>
                                        </p:tav>
                                        <p:tav tm="100000">
                                          <p:val>
                                            <p:strVal val="#ppt_y"/>
                                          </p:val>
                                        </p:tav>
                                      </p:tavLst>
                                    </p:anim>
                                  </p:childTnLst>
                                </p:cTn>
                              </p:par>
                              <p:par>
                                <p:cTn id="19" presetID="53" presetClass="entr" presetSubtype="528" repeatCount="200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400" fill="hold"/>
                                        <p:tgtEl>
                                          <p:spTgt spid="31"/>
                                        </p:tgtEl>
                                        <p:attrNameLst>
                                          <p:attrName>ppt_w</p:attrName>
                                        </p:attrNameLst>
                                      </p:cBhvr>
                                      <p:tavLst>
                                        <p:tav tm="0">
                                          <p:val>
                                            <p:fltVal val="0"/>
                                          </p:val>
                                        </p:tav>
                                        <p:tav tm="100000">
                                          <p:val>
                                            <p:strVal val="#ppt_w"/>
                                          </p:val>
                                        </p:tav>
                                      </p:tavLst>
                                    </p:anim>
                                    <p:anim calcmode="lin" valueType="num">
                                      <p:cBhvr>
                                        <p:cTn id="22" dur="400" fill="hold"/>
                                        <p:tgtEl>
                                          <p:spTgt spid="31"/>
                                        </p:tgtEl>
                                        <p:attrNameLst>
                                          <p:attrName>ppt_h</p:attrName>
                                        </p:attrNameLst>
                                      </p:cBhvr>
                                      <p:tavLst>
                                        <p:tav tm="0">
                                          <p:val>
                                            <p:fltVal val="0"/>
                                          </p:val>
                                        </p:tav>
                                        <p:tav tm="100000">
                                          <p:val>
                                            <p:strVal val="#ppt_h"/>
                                          </p:val>
                                        </p:tav>
                                      </p:tavLst>
                                    </p:anim>
                                    <p:animEffect transition="in" filter="fade">
                                      <p:cBhvr>
                                        <p:cTn id="23" dur="400"/>
                                        <p:tgtEl>
                                          <p:spTgt spid="31"/>
                                        </p:tgtEl>
                                      </p:cBhvr>
                                    </p:animEffect>
                                    <p:anim calcmode="lin" valueType="num">
                                      <p:cBhvr>
                                        <p:cTn id="24" dur="400" fill="hold"/>
                                        <p:tgtEl>
                                          <p:spTgt spid="31"/>
                                        </p:tgtEl>
                                        <p:attrNameLst>
                                          <p:attrName>ppt_x</p:attrName>
                                        </p:attrNameLst>
                                      </p:cBhvr>
                                      <p:tavLst>
                                        <p:tav tm="0">
                                          <p:val>
                                            <p:fltVal val="0.5"/>
                                          </p:val>
                                        </p:tav>
                                        <p:tav tm="100000">
                                          <p:val>
                                            <p:strVal val="#ppt_x"/>
                                          </p:val>
                                        </p:tav>
                                      </p:tavLst>
                                    </p:anim>
                                    <p:anim calcmode="lin" valueType="num">
                                      <p:cBhvr>
                                        <p:cTn id="25" dur="400" fill="hold"/>
                                        <p:tgtEl>
                                          <p:spTgt spid="31"/>
                                        </p:tgtEl>
                                        <p:attrNameLst>
                                          <p:attrName>ppt_y</p:attrName>
                                        </p:attrNameLst>
                                      </p:cBhvr>
                                      <p:tavLst>
                                        <p:tav tm="0">
                                          <p:val>
                                            <p:fltVal val="0.5"/>
                                          </p:val>
                                        </p:tav>
                                        <p:tav tm="100000">
                                          <p:val>
                                            <p:strVal val="#ppt_y"/>
                                          </p:val>
                                        </p:tav>
                                      </p:tavLst>
                                    </p:anim>
                                  </p:childTnLst>
                                </p:cTn>
                              </p:par>
                              <p:par>
                                <p:cTn id="26" presetID="53" presetClass="entr" presetSubtype="528" repeatCount="200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400" fill="hold"/>
                                        <p:tgtEl>
                                          <p:spTgt spid="35"/>
                                        </p:tgtEl>
                                        <p:attrNameLst>
                                          <p:attrName>ppt_w</p:attrName>
                                        </p:attrNameLst>
                                      </p:cBhvr>
                                      <p:tavLst>
                                        <p:tav tm="0">
                                          <p:val>
                                            <p:fltVal val="0"/>
                                          </p:val>
                                        </p:tav>
                                        <p:tav tm="100000">
                                          <p:val>
                                            <p:strVal val="#ppt_w"/>
                                          </p:val>
                                        </p:tav>
                                      </p:tavLst>
                                    </p:anim>
                                    <p:anim calcmode="lin" valueType="num">
                                      <p:cBhvr>
                                        <p:cTn id="29" dur="400" fill="hold"/>
                                        <p:tgtEl>
                                          <p:spTgt spid="35"/>
                                        </p:tgtEl>
                                        <p:attrNameLst>
                                          <p:attrName>ppt_h</p:attrName>
                                        </p:attrNameLst>
                                      </p:cBhvr>
                                      <p:tavLst>
                                        <p:tav tm="0">
                                          <p:val>
                                            <p:fltVal val="0"/>
                                          </p:val>
                                        </p:tav>
                                        <p:tav tm="100000">
                                          <p:val>
                                            <p:strVal val="#ppt_h"/>
                                          </p:val>
                                        </p:tav>
                                      </p:tavLst>
                                    </p:anim>
                                    <p:animEffect transition="in" filter="fade">
                                      <p:cBhvr>
                                        <p:cTn id="30" dur="400"/>
                                        <p:tgtEl>
                                          <p:spTgt spid="35"/>
                                        </p:tgtEl>
                                      </p:cBhvr>
                                    </p:animEffect>
                                    <p:anim calcmode="lin" valueType="num">
                                      <p:cBhvr>
                                        <p:cTn id="31" dur="400" fill="hold"/>
                                        <p:tgtEl>
                                          <p:spTgt spid="35"/>
                                        </p:tgtEl>
                                        <p:attrNameLst>
                                          <p:attrName>ppt_x</p:attrName>
                                        </p:attrNameLst>
                                      </p:cBhvr>
                                      <p:tavLst>
                                        <p:tav tm="0">
                                          <p:val>
                                            <p:fltVal val="0.5"/>
                                          </p:val>
                                        </p:tav>
                                        <p:tav tm="100000">
                                          <p:val>
                                            <p:strVal val="#ppt_x"/>
                                          </p:val>
                                        </p:tav>
                                      </p:tavLst>
                                    </p:anim>
                                    <p:anim calcmode="lin" valueType="num">
                                      <p:cBhvr>
                                        <p:cTn id="32" dur="400" fill="hold"/>
                                        <p:tgtEl>
                                          <p:spTgt spid="35"/>
                                        </p:tgtEl>
                                        <p:attrNameLst>
                                          <p:attrName>ppt_y</p:attrName>
                                        </p:attrNameLst>
                                      </p:cBhvr>
                                      <p:tavLst>
                                        <p:tav tm="0">
                                          <p:val>
                                            <p:fltVal val="0.5"/>
                                          </p:val>
                                        </p:tav>
                                        <p:tav tm="100000">
                                          <p:val>
                                            <p:strVal val="#ppt_y"/>
                                          </p:val>
                                        </p:tav>
                                      </p:tavLst>
                                    </p:anim>
                                  </p:childTnLst>
                                </p:cTn>
                              </p:par>
                            </p:childTnLst>
                          </p:cTn>
                        </p:par>
                        <p:par>
                          <p:cTn id="33" fill="hold" nodeType="afterGroup">
                            <p:stCondLst>
                              <p:cond delay="800"/>
                            </p:stCondLst>
                            <p:childTnLst>
                              <p:par>
                                <p:cTn id="34" presetID="53" presetClass="entr" presetSubtype="528" repeatCount="200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400" fill="hold"/>
                                        <p:tgtEl>
                                          <p:spTgt spid="41"/>
                                        </p:tgtEl>
                                        <p:attrNameLst>
                                          <p:attrName>ppt_w</p:attrName>
                                        </p:attrNameLst>
                                      </p:cBhvr>
                                      <p:tavLst>
                                        <p:tav tm="0">
                                          <p:val>
                                            <p:fltVal val="0"/>
                                          </p:val>
                                        </p:tav>
                                        <p:tav tm="100000">
                                          <p:val>
                                            <p:strVal val="#ppt_w"/>
                                          </p:val>
                                        </p:tav>
                                      </p:tavLst>
                                    </p:anim>
                                    <p:anim calcmode="lin" valueType="num">
                                      <p:cBhvr>
                                        <p:cTn id="37" dur="400" fill="hold"/>
                                        <p:tgtEl>
                                          <p:spTgt spid="41"/>
                                        </p:tgtEl>
                                        <p:attrNameLst>
                                          <p:attrName>ppt_h</p:attrName>
                                        </p:attrNameLst>
                                      </p:cBhvr>
                                      <p:tavLst>
                                        <p:tav tm="0">
                                          <p:val>
                                            <p:fltVal val="0"/>
                                          </p:val>
                                        </p:tav>
                                        <p:tav tm="100000">
                                          <p:val>
                                            <p:strVal val="#ppt_h"/>
                                          </p:val>
                                        </p:tav>
                                      </p:tavLst>
                                    </p:anim>
                                    <p:animEffect transition="in" filter="fade">
                                      <p:cBhvr>
                                        <p:cTn id="38" dur="400"/>
                                        <p:tgtEl>
                                          <p:spTgt spid="41"/>
                                        </p:tgtEl>
                                      </p:cBhvr>
                                    </p:animEffect>
                                    <p:anim calcmode="lin" valueType="num">
                                      <p:cBhvr>
                                        <p:cTn id="39" dur="400" fill="hold"/>
                                        <p:tgtEl>
                                          <p:spTgt spid="41"/>
                                        </p:tgtEl>
                                        <p:attrNameLst>
                                          <p:attrName>ppt_x</p:attrName>
                                        </p:attrNameLst>
                                      </p:cBhvr>
                                      <p:tavLst>
                                        <p:tav tm="0">
                                          <p:val>
                                            <p:fltVal val="0.5"/>
                                          </p:val>
                                        </p:tav>
                                        <p:tav tm="100000">
                                          <p:val>
                                            <p:strVal val="#ppt_x"/>
                                          </p:val>
                                        </p:tav>
                                      </p:tavLst>
                                    </p:anim>
                                    <p:anim calcmode="lin" valueType="num">
                                      <p:cBhvr>
                                        <p:cTn id="40" dur="400" fill="hold"/>
                                        <p:tgtEl>
                                          <p:spTgt spid="41"/>
                                        </p:tgtEl>
                                        <p:attrNameLst>
                                          <p:attrName>ppt_y</p:attrName>
                                        </p:attrNameLst>
                                      </p:cBhvr>
                                      <p:tavLst>
                                        <p:tav tm="0">
                                          <p:val>
                                            <p:fltVal val="0.5"/>
                                          </p:val>
                                        </p:tav>
                                        <p:tav tm="100000">
                                          <p:val>
                                            <p:strVal val="#ppt_y"/>
                                          </p:val>
                                        </p:tav>
                                      </p:tavLst>
                                    </p:anim>
                                  </p:childTnLst>
                                </p:cTn>
                              </p:par>
                              <p:par>
                                <p:cTn id="41" presetID="53" presetClass="entr" presetSubtype="528" repeatCount="200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400" fill="hold"/>
                                        <p:tgtEl>
                                          <p:spTgt spid="29"/>
                                        </p:tgtEl>
                                        <p:attrNameLst>
                                          <p:attrName>ppt_w</p:attrName>
                                        </p:attrNameLst>
                                      </p:cBhvr>
                                      <p:tavLst>
                                        <p:tav tm="0">
                                          <p:val>
                                            <p:fltVal val="0"/>
                                          </p:val>
                                        </p:tav>
                                        <p:tav tm="100000">
                                          <p:val>
                                            <p:strVal val="#ppt_w"/>
                                          </p:val>
                                        </p:tav>
                                      </p:tavLst>
                                    </p:anim>
                                    <p:anim calcmode="lin" valueType="num">
                                      <p:cBhvr>
                                        <p:cTn id="44" dur="400" fill="hold"/>
                                        <p:tgtEl>
                                          <p:spTgt spid="29"/>
                                        </p:tgtEl>
                                        <p:attrNameLst>
                                          <p:attrName>ppt_h</p:attrName>
                                        </p:attrNameLst>
                                      </p:cBhvr>
                                      <p:tavLst>
                                        <p:tav tm="0">
                                          <p:val>
                                            <p:fltVal val="0"/>
                                          </p:val>
                                        </p:tav>
                                        <p:tav tm="100000">
                                          <p:val>
                                            <p:strVal val="#ppt_h"/>
                                          </p:val>
                                        </p:tav>
                                      </p:tavLst>
                                    </p:anim>
                                    <p:animEffect transition="in" filter="fade">
                                      <p:cBhvr>
                                        <p:cTn id="45" dur="400"/>
                                        <p:tgtEl>
                                          <p:spTgt spid="29"/>
                                        </p:tgtEl>
                                      </p:cBhvr>
                                    </p:animEffect>
                                    <p:anim calcmode="lin" valueType="num">
                                      <p:cBhvr>
                                        <p:cTn id="46" dur="400" fill="hold"/>
                                        <p:tgtEl>
                                          <p:spTgt spid="29"/>
                                        </p:tgtEl>
                                        <p:attrNameLst>
                                          <p:attrName>ppt_x</p:attrName>
                                        </p:attrNameLst>
                                      </p:cBhvr>
                                      <p:tavLst>
                                        <p:tav tm="0">
                                          <p:val>
                                            <p:fltVal val="0.5"/>
                                          </p:val>
                                        </p:tav>
                                        <p:tav tm="100000">
                                          <p:val>
                                            <p:strVal val="#ppt_x"/>
                                          </p:val>
                                        </p:tav>
                                      </p:tavLst>
                                    </p:anim>
                                    <p:anim calcmode="lin" valueType="num">
                                      <p:cBhvr>
                                        <p:cTn id="47" dur="400" fill="hold"/>
                                        <p:tgtEl>
                                          <p:spTgt spid="29"/>
                                        </p:tgtEl>
                                        <p:attrNameLst>
                                          <p:attrName>ppt_y</p:attrName>
                                        </p:attrNameLst>
                                      </p:cBhvr>
                                      <p:tavLst>
                                        <p:tav tm="0">
                                          <p:val>
                                            <p:fltVal val="0.5"/>
                                          </p:val>
                                        </p:tav>
                                        <p:tav tm="100000">
                                          <p:val>
                                            <p:strVal val="#ppt_y"/>
                                          </p:val>
                                        </p:tav>
                                      </p:tavLst>
                                    </p:anim>
                                  </p:childTnLst>
                                </p:cTn>
                              </p:par>
                              <p:par>
                                <p:cTn id="48" presetID="53" presetClass="entr" presetSubtype="528" repeatCount="2000"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400" fill="hold"/>
                                        <p:tgtEl>
                                          <p:spTgt spid="32"/>
                                        </p:tgtEl>
                                        <p:attrNameLst>
                                          <p:attrName>ppt_w</p:attrName>
                                        </p:attrNameLst>
                                      </p:cBhvr>
                                      <p:tavLst>
                                        <p:tav tm="0">
                                          <p:val>
                                            <p:fltVal val="0"/>
                                          </p:val>
                                        </p:tav>
                                        <p:tav tm="100000">
                                          <p:val>
                                            <p:strVal val="#ppt_w"/>
                                          </p:val>
                                        </p:tav>
                                      </p:tavLst>
                                    </p:anim>
                                    <p:anim calcmode="lin" valueType="num">
                                      <p:cBhvr>
                                        <p:cTn id="51" dur="400" fill="hold"/>
                                        <p:tgtEl>
                                          <p:spTgt spid="32"/>
                                        </p:tgtEl>
                                        <p:attrNameLst>
                                          <p:attrName>ppt_h</p:attrName>
                                        </p:attrNameLst>
                                      </p:cBhvr>
                                      <p:tavLst>
                                        <p:tav tm="0">
                                          <p:val>
                                            <p:fltVal val="0"/>
                                          </p:val>
                                        </p:tav>
                                        <p:tav tm="100000">
                                          <p:val>
                                            <p:strVal val="#ppt_h"/>
                                          </p:val>
                                        </p:tav>
                                      </p:tavLst>
                                    </p:anim>
                                    <p:animEffect transition="in" filter="fade">
                                      <p:cBhvr>
                                        <p:cTn id="52" dur="400"/>
                                        <p:tgtEl>
                                          <p:spTgt spid="32"/>
                                        </p:tgtEl>
                                      </p:cBhvr>
                                    </p:animEffect>
                                    <p:anim calcmode="lin" valueType="num">
                                      <p:cBhvr>
                                        <p:cTn id="53" dur="400" fill="hold"/>
                                        <p:tgtEl>
                                          <p:spTgt spid="32"/>
                                        </p:tgtEl>
                                        <p:attrNameLst>
                                          <p:attrName>ppt_x</p:attrName>
                                        </p:attrNameLst>
                                      </p:cBhvr>
                                      <p:tavLst>
                                        <p:tav tm="0">
                                          <p:val>
                                            <p:fltVal val="0.5"/>
                                          </p:val>
                                        </p:tav>
                                        <p:tav tm="100000">
                                          <p:val>
                                            <p:strVal val="#ppt_x"/>
                                          </p:val>
                                        </p:tav>
                                      </p:tavLst>
                                    </p:anim>
                                    <p:anim calcmode="lin" valueType="num">
                                      <p:cBhvr>
                                        <p:cTn id="54" dur="400" fill="hold"/>
                                        <p:tgtEl>
                                          <p:spTgt spid="32"/>
                                        </p:tgtEl>
                                        <p:attrNameLst>
                                          <p:attrName>ppt_y</p:attrName>
                                        </p:attrNameLst>
                                      </p:cBhvr>
                                      <p:tavLst>
                                        <p:tav tm="0">
                                          <p:val>
                                            <p:fltVal val="0.5"/>
                                          </p:val>
                                        </p:tav>
                                        <p:tav tm="100000">
                                          <p:val>
                                            <p:strVal val="#ppt_y"/>
                                          </p:val>
                                        </p:tav>
                                      </p:tavLst>
                                    </p:anim>
                                  </p:childTnLst>
                                </p:cTn>
                              </p:par>
                              <p:par>
                                <p:cTn id="55" presetID="53" presetClass="entr" presetSubtype="528" repeatCount="200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400" fill="hold"/>
                                        <p:tgtEl>
                                          <p:spTgt spid="36"/>
                                        </p:tgtEl>
                                        <p:attrNameLst>
                                          <p:attrName>ppt_w</p:attrName>
                                        </p:attrNameLst>
                                      </p:cBhvr>
                                      <p:tavLst>
                                        <p:tav tm="0">
                                          <p:val>
                                            <p:fltVal val="0"/>
                                          </p:val>
                                        </p:tav>
                                        <p:tav tm="100000">
                                          <p:val>
                                            <p:strVal val="#ppt_w"/>
                                          </p:val>
                                        </p:tav>
                                      </p:tavLst>
                                    </p:anim>
                                    <p:anim calcmode="lin" valueType="num">
                                      <p:cBhvr>
                                        <p:cTn id="58" dur="400" fill="hold"/>
                                        <p:tgtEl>
                                          <p:spTgt spid="36"/>
                                        </p:tgtEl>
                                        <p:attrNameLst>
                                          <p:attrName>ppt_h</p:attrName>
                                        </p:attrNameLst>
                                      </p:cBhvr>
                                      <p:tavLst>
                                        <p:tav tm="0">
                                          <p:val>
                                            <p:fltVal val="0"/>
                                          </p:val>
                                        </p:tav>
                                        <p:tav tm="100000">
                                          <p:val>
                                            <p:strVal val="#ppt_h"/>
                                          </p:val>
                                        </p:tav>
                                      </p:tavLst>
                                    </p:anim>
                                    <p:animEffect transition="in" filter="fade">
                                      <p:cBhvr>
                                        <p:cTn id="59" dur="400"/>
                                        <p:tgtEl>
                                          <p:spTgt spid="36"/>
                                        </p:tgtEl>
                                      </p:cBhvr>
                                    </p:animEffect>
                                    <p:anim calcmode="lin" valueType="num">
                                      <p:cBhvr>
                                        <p:cTn id="60" dur="400" fill="hold"/>
                                        <p:tgtEl>
                                          <p:spTgt spid="36"/>
                                        </p:tgtEl>
                                        <p:attrNameLst>
                                          <p:attrName>ppt_x</p:attrName>
                                        </p:attrNameLst>
                                      </p:cBhvr>
                                      <p:tavLst>
                                        <p:tav tm="0">
                                          <p:val>
                                            <p:fltVal val="0.5"/>
                                          </p:val>
                                        </p:tav>
                                        <p:tav tm="100000">
                                          <p:val>
                                            <p:strVal val="#ppt_x"/>
                                          </p:val>
                                        </p:tav>
                                      </p:tavLst>
                                    </p:anim>
                                    <p:anim calcmode="lin" valueType="num">
                                      <p:cBhvr>
                                        <p:cTn id="61" dur="400" fill="hold"/>
                                        <p:tgtEl>
                                          <p:spTgt spid="36"/>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1600"/>
                            </p:stCondLst>
                            <p:childTnLst>
                              <p:par>
                                <p:cTn id="63" presetID="53" presetClass="entr" presetSubtype="528" repeatCount="200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p:cTn id="65" dur="400" fill="hold"/>
                                        <p:tgtEl>
                                          <p:spTgt spid="42"/>
                                        </p:tgtEl>
                                        <p:attrNameLst>
                                          <p:attrName>ppt_w</p:attrName>
                                        </p:attrNameLst>
                                      </p:cBhvr>
                                      <p:tavLst>
                                        <p:tav tm="0">
                                          <p:val>
                                            <p:fltVal val="0"/>
                                          </p:val>
                                        </p:tav>
                                        <p:tav tm="100000">
                                          <p:val>
                                            <p:strVal val="#ppt_w"/>
                                          </p:val>
                                        </p:tav>
                                      </p:tavLst>
                                    </p:anim>
                                    <p:anim calcmode="lin" valueType="num">
                                      <p:cBhvr>
                                        <p:cTn id="66" dur="400" fill="hold"/>
                                        <p:tgtEl>
                                          <p:spTgt spid="42"/>
                                        </p:tgtEl>
                                        <p:attrNameLst>
                                          <p:attrName>ppt_h</p:attrName>
                                        </p:attrNameLst>
                                      </p:cBhvr>
                                      <p:tavLst>
                                        <p:tav tm="0">
                                          <p:val>
                                            <p:fltVal val="0"/>
                                          </p:val>
                                        </p:tav>
                                        <p:tav tm="100000">
                                          <p:val>
                                            <p:strVal val="#ppt_h"/>
                                          </p:val>
                                        </p:tav>
                                      </p:tavLst>
                                    </p:anim>
                                    <p:animEffect transition="in" filter="fade">
                                      <p:cBhvr>
                                        <p:cTn id="67" dur="400"/>
                                        <p:tgtEl>
                                          <p:spTgt spid="42"/>
                                        </p:tgtEl>
                                      </p:cBhvr>
                                    </p:animEffect>
                                    <p:anim calcmode="lin" valueType="num">
                                      <p:cBhvr>
                                        <p:cTn id="68" dur="400" fill="hold"/>
                                        <p:tgtEl>
                                          <p:spTgt spid="42"/>
                                        </p:tgtEl>
                                        <p:attrNameLst>
                                          <p:attrName>ppt_x</p:attrName>
                                        </p:attrNameLst>
                                      </p:cBhvr>
                                      <p:tavLst>
                                        <p:tav tm="0">
                                          <p:val>
                                            <p:fltVal val="0.5"/>
                                          </p:val>
                                        </p:tav>
                                        <p:tav tm="100000">
                                          <p:val>
                                            <p:strVal val="#ppt_x"/>
                                          </p:val>
                                        </p:tav>
                                      </p:tavLst>
                                    </p:anim>
                                    <p:anim calcmode="lin" valueType="num">
                                      <p:cBhvr>
                                        <p:cTn id="69" dur="400" fill="hold"/>
                                        <p:tgtEl>
                                          <p:spTgt spid="42"/>
                                        </p:tgtEl>
                                        <p:attrNameLst>
                                          <p:attrName>ppt_y</p:attrName>
                                        </p:attrNameLst>
                                      </p:cBhvr>
                                      <p:tavLst>
                                        <p:tav tm="0">
                                          <p:val>
                                            <p:fltVal val="0.5"/>
                                          </p:val>
                                        </p:tav>
                                        <p:tav tm="100000">
                                          <p:val>
                                            <p:strVal val="#ppt_y"/>
                                          </p:val>
                                        </p:tav>
                                      </p:tavLst>
                                    </p:anim>
                                  </p:childTnLst>
                                </p:cTn>
                              </p:par>
                              <p:par>
                                <p:cTn id="70" presetID="53" presetClass="entr" presetSubtype="528" repeatCount="2000" fill="hold"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400" fill="hold"/>
                                        <p:tgtEl>
                                          <p:spTgt spid="28"/>
                                        </p:tgtEl>
                                        <p:attrNameLst>
                                          <p:attrName>ppt_w</p:attrName>
                                        </p:attrNameLst>
                                      </p:cBhvr>
                                      <p:tavLst>
                                        <p:tav tm="0">
                                          <p:val>
                                            <p:fltVal val="0"/>
                                          </p:val>
                                        </p:tav>
                                        <p:tav tm="100000">
                                          <p:val>
                                            <p:strVal val="#ppt_w"/>
                                          </p:val>
                                        </p:tav>
                                      </p:tavLst>
                                    </p:anim>
                                    <p:anim calcmode="lin" valueType="num">
                                      <p:cBhvr>
                                        <p:cTn id="73" dur="400" fill="hold"/>
                                        <p:tgtEl>
                                          <p:spTgt spid="28"/>
                                        </p:tgtEl>
                                        <p:attrNameLst>
                                          <p:attrName>ppt_h</p:attrName>
                                        </p:attrNameLst>
                                      </p:cBhvr>
                                      <p:tavLst>
                                        <p:tav tm="0">
                                          <p:val>
                                            <p:fltVal val="0"/>
                                          </p:val>
                                        </p:tav>
                                        <p:tav tm="100000">
                                          <p:val>
                                            <p:strVal val="#ppt_h"/>
                                          </p:val>
                                        </p:tav>
                                      </p:tavLst>
                                    </p:anim>
                                    <p:animEffect transition="in" filter="fade">
                                      <p:cBhvr>
                                        <p:cTn id="74" dur="400"/>
                                        <p:tgtEl>
                                          <p:spTgt spid="28"/>
                                        </p:tgtEl>
                                      </p:cBhvr>
                                    </p:animEffect>
                                    <p:anim calcmode="lin" valueType="num">
                                      <p:cBhvr>
                                        <p:cTn id="75" dur="400" fill="hold"/>
                                        <p:tgtEl>
                                          <p:spTgt spid="28"/>
                                        </p:tgtEl>
                                        <p:attrNameLst>
                                          <p:attrName>ppt_x</p:attrName>
                                        </p:attrNameLst>
                                      </p:cBhvr>
                                      <p:tavLst>
                                        <p:tav tm="0">
                                          <p:val>
                                            <p:fltVal val="0.5"/>
                                          </p:val>
                                        </p:tav>
                                        <p:tav tm="100000">
                                          <p:val>
                                            <p:strVal val="#ppt_x"/>
                                          </p:val>
                                        </p:tav>
                                      </p:tavLst>
                                    </p:anim>
                                    <p:anim calcmode="lin" valueType="num">
                                      <p:cBhvr>
                                        <p:cTn id="76" dur="400" fill="hold"/>
                                        <p:tgtEl>
                                          <p:spTgt spid="28"/>
                                        </p:tgtEl>
                                        <p:attrNameLst>
                                          <p:attrName>ppt_y</p:attrName>
                                        </p:attrNameLst>
                                      </p:cBhvr>
                                      <p:tavLst>
                                        <p:tav tm="0">
                                          <p:val>
                                            <p:fltVal val="0.5"/>
                                          </p:val>
                                        </p:tav>
                                        <p:tav tm="100000">
                                          <p:val>
                                            <p:strVal val="#ppt_y"/>
                                          </p:val>
                                        </p:tav>
                                      </p:tavLst>
                                    </p:anim>
                                  </p:childTnLst>
                                </p:cTn>
                              </p:par>
                              <p:par>
                                <p:cTn id="77" presetID="53" presetClass="entr" presetSubtype="528" repeatCount="2000" fill="hold"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400" fill="hold"/>
                                        <p:tgtEl>
                                          <p:spTgt spid="33"/>
                                        </p:tgtEl>
                                        <p:attrNameLst>
                                          <p:attrName>ppt_w</p:attrName>
                                        </p:attrNameLst>
                                      </p:cBhvr>
                                      <p:tavLst>
                                        <p:tav tm="0">
                                          <p:val>
                                            <p:fltVal val="0"/>
                                          </p:val>
                                        </p:tav>
                                        <p:tav tm="100000">
                                          <p:val>
                                            <p:strVal val="#ppt_w"/>
                                          </p:val>
                                        </p:tav>
                                      </p:tavLst>
                                    </p:anim>
                                    <p:anim calcmode="lin" valueType="num">
                                      <p:cBhvr>
                                        <p:cTn id="80" dur="400" fill="hold"/>
                                        <p:tgtEl>
                                          <p:spTgt spid="33"/>
                                        </p:tgtEl>
                                        <p:attrNameLst>
                                          <p:attrName>ppt_h</p:attrName>
                                        </p:attrNameLst>
                                      </p:cBhvr>
                                      <p:tavLst>
                                        <p:tav tm="0">
                                          <p:val>
                                            <p:fltVal val="0"/>
                                          </p:val>
                                        </p:tav>
                                        <p:tav tm="100000">
                                          <p:val>
                                            <p:strVal val="#ppt_h"/>
                                          </p:val>
                                        </p:tav>
                                      </p:tavLst>
                                    </p:anim>
                                    <p:animEffect transition="in" filter="fade">
                                      <p:cBhvr>
                                        <p:cTn id="81" dur="400"/>
                                        <p:tgtEl>
                                          <p:spTgt spid="33"/>
                                        </p:tgtEl>
                                      </p:cBhvr>
                                    </p:animEffect>
                                    <p:anim calcmode="lin" valueType="num">
                                      <p:cBhvr>
                                        <p:cTn id="82" dur="400" fill="hold"/>
                                        <p:tgtEl>
                                          <p:spTgt spid="33"/>
                                        </p:tgtEl>
                                        <p:attrNameLst>
                                          <p:attrName>ppt_x</p:attrName>
                                        </p:attrNameLst>
                                      </p:cBhvr>
                                      <p:tavLst>
                                        <p:tav tm="0">
                                          <p:val>
                                            <p:fltVal val="0.5"/>
                                          </p:val>
                                        </p:tav>
                                        <p:tav tm="100000">
                                          <p:val>
                                            <p:strVal val="#ppt_x"/>
                                          </p:val>
                                        </p:tav>
                                      </p:tavLst>
                                    </p:anim>
                                    <p:anim calcmode="lin" valueType="num">
                                      <p:cBhvr>
                                        <p:cTn id="83" dur="400" fill="hold"/>
                                        <p:tgtEl>
                                          <p:spTgt spid="33"/>
                                        </p:tgtEl>
                                        <p:attrNameLst>
                                          <p:attrName>ppt_y</p:attrName>
                                        </p:attrNameLst>
                                      </p:cBhvr>
                                      <p:tavLst>
                                        <p:tav tm="0">
                                          <p:val>
                                            <p:fltVal val="0.5"/>
                                          </p:val>
                                        </p:tav>
                                        <p:tav tm="100000">
                                          <p:val>
                                            <p:strVal val="#ppt_y"/>
                                          </p:val>
                                        </p:tav>
                                      </p:tavLst>
                                    </p:anim>
                                  </p:childTnLst>
                                </p:cTn>
                              </p:par>
                              <p:par>
                                <p:cTn id="84" presetID="53" presetClass="entr" presetSubtype="528" repeatCount="200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p:cTn id="86" dur="400" fill="hold"/>
                                        <p:tgtEl>
                                          <p:spTgt spid="37"/>
                                        </p:tgtEl>
                                        <p:attrNameLst>
                                          <p:attrName>ppt_w</p:attrName>
                                        </p:attrNameLst>
                                      </p:cBhvr>
                                      <p:tavLst>
                                        <p:tav tm="0">
                                          <p:val>
                                            <p:fltVal val="0"/>
                                          </p:val>
                                        </p:tav>
                                        <p:tav tm="100000">
                                          <p:val>
                                            <p:strVal val="#ppt_w"/>
                                          </p:val>
                                        </p:tav>
                                      </p:tavLst>
                                    </p:anim>
                                    <p:anim calcmode="lin" valueType="num">
                                      <p:cBhvr>
                                        <p:cTn id="87" dur="400" fill="hold"/>
                                        <p:tgtEl>
                                          <p:spTgt spid="37"/>
                                        </p:tgtEl>
                                        <p:attrNameLst>
                                          <p:attrName>ppt_h</p:attrName>
                                        </p:attrNameLst>
                                      </p:cBhvr>
                                      <p:tavLst>
                                        <p:tav tm="0">
                                          <p:val>
                                            <p:fltVal val="0"/>
                                          </p:val>
                                        </p:tav>
                                        <p:tav tm="100000">
                                          <p:val>
                                            <p:strVal val="#ppt_h"/>
                                          </p:val>
                                        </p:tav>
                                      </p:tavLst>
                                    </p:anim>
                                    <p:animEffect transition="in" filter="fade">
                                      <p:cBhvr>
                                        <p:cTn id="88" dur="400"/>
                                        <p:tgtEl>
                                          <p:spTgt spid="37"/>
                                        </p:tgtEl>
                                      </p:cBhvr>
                                    </p:animEffect>
                                    <p:anim calcmode="lin" valueType="num">
                                      <p:cBhvr>
                                        <p:cTn id="89" dur="400" fill="hold"/>
                                        <p:tgtEl>
                                          <p:spTgt spid="37"/>
                                        </p:tgtEl>
                                        <p:attrNameLst>
                                          <p:attrName>ppt_x</p:attrName>
                                        </p:attrNameLst>
                                      </p:cBhvr>
                                      <p:tavLst>
                                        <p:tav tm="0">
                                          <p:val>
                                            <p:fltVal val="0.5"/>
                                          </p:val>
                                        </p:tav>
                                        <p:tav tm="100000">
                                          <p:val>
                                            <p:strVal val="#ppt_x"/>
                                          </p:val>
                                        </p:tav>
                                      </p:tavLst>
                                    </p:anim>
                                    <p:anim calcmode="lin" valueType="num">
                                      <p:cBhvr>
                                        <p:cTn id="90" dur="400" fill="hold"/>
                                        <p:tgtEl>
                                          <p:spTgt spid="37"/>
                                        </p:tgtEl>
                                        <p:attrNameLst>
                                          <p:attrName>ppt_y</p:attrName>
                                        </p:attrNameLst>
                                      </p:cBhvr>
                                      <p:tavLst>
                                        <p:tav tm="0">
                                          <p:val>
                                            <p:fltVal val="0.5"/>
                                          </p:val>
                                        </p:tav>
                                        <p:tav tm="100000">
                                          <p:val>
                                            <p:strVal val="#ppt_y"/>
                                          </p:val>
                                        </p:tav>
                                      </p:tavLst>
                                    </p:anim>
                                  </p:childTnLst>
                                </p:cTn>
                              </p:par>
                            </p:childTnLst>
                          </p:cTn>
                        </p:par>
                        <p:par>
                          <p:cTn id="91" fill="hold" nodeType="afterGroup">
                            <p:stCondLst>
                              <p:cond delay="2400"/>
                            </p:stCondLst>
                            <p:childTnLst>
                              <p:par>
                                <p:cTn id="92" presetID="53" presetClass="entr" presetSubtype="528" repeatCount="2000"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 calcmode="lin" valueType="num">
                                      <p:cBhvr>
                                        <p:cTn id="94" dur="400" fill="hold"/>
                                        <p:tgtEl>
                                          <p:spTgt spid="43"/>
                                        </p:tgtEl>
                                        <p:attrNameLst>
                                          <p:attrName>ppt_w</p:attrName>
                                        </p:attrNameLst>
                                      </p:cBhvr>
                                      <p:tavLst>
                                        <p:tav tm="0">
                                          <p:val>
                                            <p:fltVal val="0"/>
                                          </p:val>
                                        </p:tav>
                                        <p:tav tm="100000">
                                          <p:val>
                                            <p:strVal val="#ppt_w"/>
                                          </p:val>
                                        </p:tav>
                                      </p:tavLst>
                                    </p:anim>
                                    <p:anim calcmode="lin" valueType="num">
                                      <p:cBhvr>
                                        <p:cTn id="95" dur="400" fill="hold"/>
                                        <p:tgtEl>
                                          <p:spTgt spid="43"/>
                                        </p:tgtEl>
                                        <p:attrNameLst>
                                          <p:attrName>ppt_h</p:attrName>
                                        </p:attrNameLst>
                                      </p:cBhvr>
                                      <p:tavLst>
                                        <p:tav tm="0">
                                          <p:val>
                                            <p:fltVal val="0"/>
                                          </p:val>
                                        </p:tav>
                                        <p:tav tm="100000">
                                          <p:val>
                                            <p:strVal val="#ppt_h"/>
                                          </p:val>
                                        </p:tav>
                                      </p:tavLst>
                                    </p:anim>
                                    <p:animEffect transition="in" filter="fade">
                                      <p:cBhvr>
                                        <p:cTn id="96" dur="400"/>
                                        <p:tgtEl>
                                          <p:spTgt spid="43"/>
                                        </p:tgtEl>
                                      </p:cBhvr>
                                    </p:animEffect>
                                    <p:anim calcmode="lin" valueType="num">
                                      <p:cBhvr>
                                        <p:cTn id="97" dur="400" fill="hold"/>
                                        <p:tgtEl>
                                          <p:spTgt spid="43"/>
                                        </p:tgtEl>
                                        <p:attrNameLst>
                                          <p:attrName>ppt_x</p:attrName>
                                        </p:attrNameLst>
                                      </p:cBhvr>
                                      <p:tavLst>
                                        <p:tav tm="0">
                                          <p:val>
                                            <p:fltVal val="0.5"/>
                                          </p:val>
                                        </p:tav>
                                        <p:tav tm="100000">
                                          <p:val>
                                            <p:strVal val="#ppt_x"/>
                                          </p:val>
                                        </p:tav>
                                      </p:tavLst>
                                    </p:anim>
                                    <p:anim calcmode="lin" valueType="num">
                                      <p:cBhvr>
                                        <p:cTn id="98" dur="400" fill="hold"/>
                                        <p:tgtEl>
                                          <p:spTgt spid="43"/>
                                        </p:tgtEl>
                                        <p:attrNameLst>
                                          <p:attrName>ppt_y</p:attrName>
                                        </p:attrNameLst>
                                      </p:cBhvr>
                                      <p:tavLst>
                                        <p:tav tm="0">
                                          <p:val>
                                            <p:fltVal val="0.5"/>
                                          </p:val>
                                        </p:tav>
                                        <p:tav tm="100000">
                                          <p:val>
                                            <p:strVal val="#ppt_y"/>
                                          </p:val>
                                        </p:tav>
                                      </p:tavLst>
                                    </p:anim>
                                  </p:childTnLst>
                                </p:cTn>
                              </p:par>
                              <p:par>
                                <p:cTn id="99" presetID="53" presetClass="entr" presetSubtype="528" repeatCount="2000" fill="hold"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400" fill="hold"/>
                                        <p:tgtEl>
                                          <p:spTgt spid="27"/>
                                        </p:tgtEl>
                                        <p:attrNameLst>
                                          <p:attrName>ppt_w</p:attrName>
                                        </p:attrNameLst>
                                      </p:cBhvr>
                                      <p:tavLst>
                                        <p:tav tm="0">
                                          <p:val>
                                            <p:fltVal val="0"/>
                                          </p:val>
                                        </p:tav>
                                        <p:tav tm="100000">
                                          <p:val>
                                            <p:strVal val="#ppt_w"/>
                                          </p:val>
                                        </p:tav>
                                      </p:tavLst>
                                    </p:anim>
                                    <p:anim calcmode="lin" valueType="num">
                                      <p:cBhvr>
                                        <p:cTn id="102" dur="400" fill="hold"/>
                                        <p:tgtEl>
                                          <p:spTgt spid="27"/>
                                        </p:tgtEl>
                                        <p:attrNameLst>
                                          <p:attrName>ppt_h</p:attrName>
                                        </p:attrNameLst>
                                      </p:cBhvr>
                                      <p:tavLst>
                                        <p:tav tm="0">
                                          <p:val>
                                            <p:fltVal val="0"/>
                                          </p:val>
                                        </p:tav>
                                        <p:tav tm="100000">
                                          <p:val>
                                            <p:strVal val="#ppt_h"/>
                                          </p:val>
                                        </p:tav>
                                      </p:tavLst>
                                    </p:anim>
                                    <p:animEffect transition="in" filter="fade">
                                      <p:cBhvr>
                                        <p:cTn id="103" dur="400"/>
                                        <p:tgtEl>
                                          <p:spTgt spid="27"/>
                                        </p:tgtEl>
                                      </p:cBhvr>
                                    </p:animEffect>
                                    <p:anim calcmode="lin" valueType="num">
                                      <p:cBhvr>
                                        <p:cTn id="104" dur="400" fill="hold"/>
                                        <p:tgtEl>
                                          <p:spTgt spid="27"/>
                                        </p:tgtEl>
                                        <p:attrNameLst>
                                          <p:attrName>ppt_x</p:attrName>
                                        </p:attrNameLst>
                                      </p:cBhvr>
                                      <p:tavLst>
                                        <p:tav tm="0">
                                          <p:val>
                                            <p:fltVal val="0.5"/>
                                          </p:val>
                                        </p:tav>
                                        <p:tav tm="100000">
                                          <p:val>
                                            <p:strVal val="#ppt_x"/>
                                          </p:val>
                                        </p:tav>
                                      </p:tavLst>
                                    </p:anim>
                                    <p:anim calcmode="lin" valueType="num">
                                      <p:cBhvr>
                                        <p:cTn id="105" dur="400" fill="hold"/>
                                        <p:tgtEl>
                                          <p:spTgt spid="27"/>
                                        </p:tgtEl>
                                        <p:attrNameLst>
                                          <p:attrName>ppt_y</p:attrName>
                                        </p:attrNameLst>
                                      </p:cBhvr>
                                      <p:tavLst>
                                        <p:tav tm="0">
                                          <p:val>
                                            <p:fltVal val="0.5"/>
                                          </p:val>
                                        </p:tav>
                                        <p:tav tm="100000">
                                          <p:val>
                                            <p:strVal val="#ppt_y"/>
                                          </p:val>
                                        </p:tav>
                                      </p:tavLst>
                                    </p:anim>
                                  </p:childTnLst>
                                </p:cTn>
                              </p:par>
                              <p:par>
                                <p:cTn id="106" presetID="53" presetClass="entr" presetSubtype="528" repeatCount="2000" fill="hold" nodeType="withEffect">
                                  <p:stCondLst>
                                    <p:cond delay="0"/>
                                  </p:stCondLst>
                                  <p:childTnLst>
                                    <p:set>
                                      <p:cBhvr>
                                        <p:cTn id="107" dur="1" fill="hold">
                                          <p:stCondLst>
                                            <p:cond delay="0"/>
                                          </p:stCondLst>
                                        </p:cTn>
                                        <p:tgtEl>
                                          <p:spTgt spid="34"/>
                                        </p:tgtEl>
                                        <p:attrNameLst>
                                          <p:attrName>style.visibility</p:attrName>
                                        </p:attrNameLst>
                                      </p:cBhvr>
                                      <p:to>
                                        <p:strVal val="visible"/>
                                      </p:to>
                                    </p:set>
                                    <p:anim calcmode="lin" valueType="num">
                                      <p:cBhvr>
                                        <p:cTn id="108" dur="400" fill="hold"/>
                                        <p:tgtEl>
                                          <p:spTgt spid="34"/>
                                        </p:tgtEl>
                                        <p:attrNameLst>
                                          <p:attrName>ppt_w</p:attrName>
                                        </p:attrNameLst>
                                      </p:cBhvr>
                                      <p:tavLst>
                                        <p:tav tm="0">
                                          <p:val>
                                            <p:fltVal val="0"/>
                                          </p:val>
                                        </p:tav>
                                        <p:tav tm="100000">
                                          <p:val>
                                            <p:strVal val="#ppt_w"/>
                                          </p:val>
                                        </p:tav>
                                      </p:tavLst>
                                    </p:anim>
                                    <p:anim calcmode="lin" valueType="num">
                                      <p:cBhvr>
                                        <p:cTn id="109" dur="400" fill="hold"/>
                                        <p:tgtEl>
                                          <p:spTgt spid="34"/>
                                        </p:tgtEl>
                                        <p:attrNameLst>
                                          <p:attrName>ppt_h</p:attrName>
                                        </p:attrNameLst>
                                      </p:cBhvr>
                                      <p:tavLst>
                                        <p:tav tm="0">
                                          <p:val>
                                            <p:fltVal val="0"/>
                                          </p:val>
                                        </p:tav>
                                        <p:tav tm="100000">
                                          <p:val>
                                            <p:strVal val="#ppt_h"/>
                                          </p:val>
                                        </p:tav>
                                      </p:tavLst>
                                    </p:anim>
                                    <p:animEffect transition="in" filter="fade">
                                      <p:cBhvr>
                                        <p:cTn id="110" dur="400"/>
                                        <p:tgtEl>
                                          <p:spTgt spid="34"/>
                                        </p:tgtEl>
                                      </p:cBhvr>
                                    </p:animEffect>
                                    <p:anim calcmode="lin" valueType="num">
                                      <p:cBhvr>
                                        <p:cTn id="111" dur="400" fill="hold"/>
                                        <p:tgtEl>
                                          <p:spTgt spid="34"/>
                                        </p:tgtEl>
                                        <p:attrNameLst>
                                          <p:attrName>ppt_x</p:attrName>
                                        </p:attrNameLst>
                                      </p:cBhvr>
                                      <p:tavLst>
                                        <p:tav tm="0">
                                          <p:val>
                                            <p:fltVal val="0.5"/>
                                          </p:val>
                                        </p:tav>
                                        <p:tav tm="100000">
                                          <p:val>
                                            <p:strVal val="#ppt_x"/>
                                          </p:val>
                                        </p:tav>
                                      </p:tavLst>
                                    </p:anim>
                                    <p:anim calcmode="lin" valueType="num">
                                      <p:cBhvr>
                                        <p:cTn id="112" dur="400" fill="hold"/>
                                        <p:tgtEl>
                                          <p:spTgt spid="34"/>
                                        </p:tgtEl>
                                        <p:attrNameLst>
                                          <p:attrName>ppt_y</p:attrName>
                                        </p:attrNameLst>
                                      </p:cBhvr>
                                      <p:tavLst>
                                        <p:tav tm="0">
                                          <p:val>
                                            <p:fltVal val="0.5"/>
                                          </p:val>
                                        </p:tav>
                                        <p:tav tm="100000">
                                          <p:val>
                                            <p:strVal val="#ppt_y"/>
                                          </p:val>
                                        </p:tav>
                                      </p:tavLst>
                                    </p:anim>
                                  </p:childTnLst>
                                </p:cTn>
                              </p:par>
                              <p:par>
                                <p:cTn id="113" presetID="53" presetClass="entr" presetSubtype="528" repeatCount="2000" fill="hold" grpId="0" nodeType="withEffect">
                                  <p:stCondLst>
                                    <p:cond delay="0"/>
                                  </p:stCondLst>
                                  <p:childTnLst>
                                    <p:set>
                                      <p:cBhvr>
                                        <p:cTn id="114" dur="1" fill="hold">
                                          <p:stCondLst>
                                            <p:cond delay="0"/>
                                          </p:stCondLst>
                                        </p:cTn>
                                        <p:tgtEl>
                                          <p:spTgt spid="38"/>
                                        </p:tgtEl>
                                        <p:attrNameLst>
                                          <p:attrName>style.visibility</p:attrName>
                                        </p:attrNameLst>
                                      </p:cBhvr>
                                      <p:to>
                                        <p:strVal val="visible"/>
                                      </p:to>
                                    </p:set>
                                    <p:anim calcmode="lin" valueType="num">
                                      <p:cBhvr>
                                        <p:cTn id="115" dur="400" fill="hold"/>
                                        <p:tgtEl>
                                          <p:spTgt spid="38"/>
                                        </p:tgtEl>
                                        <p:attrNameLst>
                                          <p:attrName>ppt_w</p:attrName>
                                        </p:attrNameLst>
                                      </p:cBhvr>
                                      <p:tavLst>
                                        <p:tav tm="0">
                                          <p:val>
                                            <p:fltVal val="0"/>
                                          </p:val>
                                        </p:tav>
                                        <p:tav tm="100000">
                                          <p:val>
                                            <p:strVal val="#ppt_w"/>
                                          </p:val>
                                        </p:tav>
                                      </p:tavLst>
                                    </p:anim>
                                    <p:anim calcmode="lin" valueType="num">
                                      <p:cBhvr>
                                        <p:cTn id="116" dur="400" fill="hold"/>
                                        <p:tgtEl>
                                          <p:spTgt spid="38"/>
                                        </p:tgtEl>
                                        <p:attrNameLst>
                                          <p:attrName>ppt_h</p:attrName>
                                        </p:attrNameLst>
                                      </p:cBhvr>
                                      <p:tavLst>
                                        <p:tav tm="0">
                                          <p:val>
                                            <p:fltVal val="0"/>
                                          </p:val>
                                        </p:tav>
                                        <p:tav tm="100000">
                                          <p:val>
                                            <p:strVal val="#ppt_h"/>
                                          </p:val>
                                        </p:tav>
                                      </p:tavLst>
                                    </p:anim>
                                    <p:animEffect transition="in" filter="fade">
                                      <p:cBhvr>
                                        <p:cTn id="117" dur="400"/>
                                        <p:tgtEl>
                                          <p:spTgt spid="38"/>
                                        </p:tgtEl>
                                      </p:cBhvr>
                                    </p:animEffect>
                                    <p:anim calcmode="lin" valueType="num">
                                      <p:cBhvr>
                                        <p:cTn id="118" dur="400" fill="hold"/>
                                        <p:tgtEl>
                                          <p:spTgt spid="38"/>
                                        </p:tgtEl>
                                        <p:attrNameLst>
                                          <p:attrName>ppt_x</p:attrName>
                                        </p:attrNameLst>
                                      </p:cBhvr>
                                      <p:tavLst>
                                        <p:tav tm="0">
                                          <p:val>
                                            <p:fltVal val="0.5"/>
                                          </p:val>
                                        </p:tav>
                                        <p:tav tm="100000">
                                          <p:val>
                                            <p:strVal val="#ppt_x"/>
                                          </p:val>
                                        </p:tav>
                                      </p:tavLst>
                                    </p:anim>
                                    <p:anim calcmode="lin" valueType="num">
                                      <p:cBhvr>
                                        <p:cTn id="119" dur="4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40" grpId="0"/>
      <p:bldP spid="41"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6768481" cy="102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3.1.3  </a:t>
            </a:r>
            <a:r>
              <a:rPr lang="en-US" altLang="zh-CN" dirty="0"/>
              <a:t> HTML5</a:t>
            </a:r>
            <a:r>
              <a:rPr lang="zh-CN" altLang="en-US" dirty="0"/>
              <a:t>安全风险之</a:t>
            </a:r>
            <a:r>
              <a:rPr lang="en-US" altLang="zh-CN" dirty="0"/>
              <a:t>Web Storage</a:t>
            </a:r>
            <a:r>
              <a:rPr lang="zh-CN" altLang="en-US" dirty="0"/>
              <a:t>攻击</a:t>
            </a:r>
            <a:endParaRPr lang="zh-CN" altLang="zh-CN" b="1" dirty="0"/>
          </a:p>
          <a:p>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21"/>
          <p:cNvGrpSpPr>
            <a:grpSpLocks/>
          </p:cNvGrpSpPr>
          <p:nvPr/>
        </p:nvGrpSpPr>
        <p:grpSpPr bwMode="auto">
          <a:xfrm>
            <a:off x="1103313" y="34512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B375908E-ABC2-4EF0-BDC7-6AAD752DE64A}"/>
              </a:ext>
            </a:extLst>
          </p:cNvPr>
          <p:cNvSpPr/>
          <p:nvPr/>
        </p:nvSpPr>
        <p:spPr>
          <a:xfrm>
            <a:off x="2273182" y="3284130"/>
            <a:ext cx="7112949" cy="3416320"/>
          </a:xfrm>
          <a:prstGeom prst="rect">
            <a:avLst/>
          </a:prstGeom>
        </p:spPr>
        <p:txBody>
          <a:bodyPr wrap="square">
            <a:spAutoFit/>
          </a:bodyPr>
          <a:lstStyle/>
          <a:p>
            <a:r>
              <a:rPr lang="zh-CN" altLang="zh-CN" dirty="0"/>
              <a:t> </a:t>
            </a:r>
            <a:r>
              <a:rPr lang="en-US" altLang="zh-CN" dirty="0"/>
              <a:t>&lt;script&gt;</a:t>
            </a:r>
            <a:endParaRPr lang="zh-CN" altLang="zh-CN" dirty="0"/>
          </a:p>
          <a:p>
            <a:r>
              <a:rPr lang="en-US" altLang="zh-CN" dirty="0"/>
              <a:t>     if (</a:t>
            </a:r>
            <a:r>
              <a:rPr lang="en-US" altLang="zh-CN" dirty="0" err="1"/>
              <a:t>localStorage.length</a:t>
            </a:r>
            <a:r>
              <a:rPr lang="en-US" altLang="zh-CN" dirty="0"/>
              <a:t>)    {</a:t>
            </a:r>
            <a:endParaRPr lang="zh-CN" altLang="zh-CN" dirty="0"/>
          </a:p>
          <a:p>
            <a:r>
              <a:rPr lang="en-US" altLang="zh-CN" dirty="0"/>
              <a:t>        for (I in </a:t>
            </a:r>
            <a:r>
              <a:rPr lang="en-US" altLang="zh-CN" dirty="0" err="1"/>
              <a:t>localStorage</a:t>
            </a:r>
            <a:r>
              <a:rPr lang="en-US" altLang="zh-CN" dirty="0"/>
              <a:t>)     {</a:t>
            </a:r>
            <a:endParaRPr lang="zh-CN" altLang="zh-CN" dirty="0"/>
          </a:p>
          <a:p>
            <a:r>
              <a:rPr lang="en-US" altLang="zh-CN" dirty="0"/>
              <a:t>       </a:t>
            </a:r>
            <a:r>
              <a:rPr lang="en-US" altLang="zh-CN" dirty="0" err="1"/>
              <a:t>document.write</a:t>
            </a:r>
            <a:r>
              <a:rPr lang="en-US" altLang="zh-CN" dirty="0"/>
              <a:t>(I);</a:t>
            </a:r>
            <a:endParaRPr lang="zh-CN" altLang="zh-CN" dirty="0"/>
          </a:p>
          <a:p>
            <a:r>
              <a:rPr lang="en-US" altLang="zh-CN" dirty="0"/>
              <a:t>       </a:t>
            </a:r>
            <a:r>
              <a:rPr lang="en-US" altLang="zh-CN" dirty="0" err="1"/>
              <a:t>document.write</a:t>
            </a:r>
            <a:r>
              <a:rPr lang="en-US" altLang="zh-CN" dirty="0"/>
              <a:t>(</a:t>
            </a:r>
            <a:r>
              <a:rPr lang="en-US" altLang="zh-CN" dirty="0" err="1"/>
              <a:t>localStorage.getItem</a:t>
            </a:r>
            <a:r>
              <a:rPr lang="en-US" altLang="zh-CN" dirty="0"/>
              <a:t>(I));</a:t>
            </a:r>
            <a:endParaRPr lang="zh-CN" altLang="zh-CN" dirty="0"/>
          </a:p>
          <a:p>
            <a:r>
              <a:rPr lang="en-US" altLang="zh-CN" dirty="0"/>
              <a:t>      }</a:t>
            </a:r>
            <a:endParaRPr lang="zh-CN" altLang="zh-CN" dirty="0"/>
          </a:p>
          <a:p>
            <a:r>
              <a:rPr lang="en-US" altLang="zh-CN" dirty="0"/>
              <a:t>     }</a:t>
            </a:r>
            <a:endParaRPr lang="zh-CN" altLang="zh-CN" dirty="0"/>
          </a:p>
          <a:p>
            <a:r>
              <a:rPr lang="en-US" altLang="zh-CN" dirty="0"/>
              <a:t>    else    {</a:t>
            </a:r>
            <a:endParaRPr lang="zh-CN" altLang="zh-CN" dirty="0"/>
          </a:p>
          <a:p>
            <a:r>
              <a:rPr lang="en-US" altLang="zh-CN" dirty="0"/>
              <a:t>        alert("no");</a:t>
            </a:r>
            <a:endParaRPr lang="zh-CN" altLang="zh-CN" dirty="0"/>
          </a:p>
          <a:p>
            <a:r>
              <a:rPr lang="en-US" altLang="zh-CN" dirty="0"/>
              <a:t>    }</a:t>
            </a:r>
            <a:endParaRPr lang="zh-CN" altLang="zh-CN" dirty="0"/>
          </a:p>
          <a:p>
            <a:r>
              <a:rPr lang="en-US" altLang="zh-CN" dirty="0"/>
              <a:t>    &lt;/script&gt;</a:t>
            </a:r>
            <a:endParaRPr lang="zh-CN" altLang="zh-CN" dirty="0"/>
          </a:p>
          <a:p>
            <a:pPr indent="266700" algn="just">
              <a:spcAft>
                <a:spcPts val="0"/>
              </a:spcAft>
            </a:pPr>
            <a:endParaRPr lang="zh-CN" altLang="zh-CN" kern="100" dirty="0">
              <a:cs typeface="Times New Roman" panose="02020603050405020304" pitchFamily="18" charset="0"/>
            </a:endParaRPr>
          </a:p>
        </p:txBody>
      </p:sp>
      <p:sp>
        <p:nvSpPr>
          <p:cNvPr id="4" name="矩形 3">
            <a:extLst>
              <a:ext uri="{FF2B5EF4-FFF2-40B4-BE49-F238E27FC236}">
                <a16:creationId xmlns:a16="http://schemas.microsoft.com/office/drawing/2014/main" id="{357BCBDA-4FC5-40F0-A2F2-741206224472}"/>
              </a:ext>
            </a:extLst>
          </p:cNvPr>
          <p:cNvSpPr/>
          <p:nvPr/>
        </p:nvSpPr>
        <p:spPr>
          <a:xfrm>
            <a:off x="2127903" y="811354"/>
            <a:ext cx="9605473" cy="1292662"/>
          </a:xfrm>
          <a:prstGeom prst="rect">
            <a:avLst/>
          </a:prstGeom>
        </p:spPr>
        <p:txBody>
          <a:bodyPr wrap="square">
            <a:spAutoFit/>
          </a:bodyPr>
          <a:lstStyle/>
          <a:p>
            <a:r>
              <a:rPr lang="en-US" altLang="zh-CN" dirty="0"/>
              <a:t>     HTML5</a:t>
            </a:r>
            <a:r>
              <a:rPr lang="zh-CN" altLang="zh-CN" dirty="0"/>
              <a:t>支持</a:t>
            </a:r>
            <a:r>
              <a:rPr lang="en-US" altLang="zh-CN" dirty="0" err="1"/>
              <a:t>WebStorage</a:t>
            </a:r>
            <a:r>
              <a:rPr lang="zh-CN" altLang="zh-CN" dirty="0"/>
              <a:t>，开发者可以为应用创建本地存储，存储一些有用的信息。</a:t>
            </a:r>
            <a:endParaRPr lang="en-US" altLang="zh-CN" dirty="0"/>
          </a:p>
          <a:p>
            <a:endParaRPr lang="en-US" altLang="zh-CN" sz="2000" b="1" dirty="0"/>
          </a:p>
          <a:p>
            <a:r>
              <a:rPr lang="en-US" altLang="zh-CN" sz="2000" b="1" dirty="0"/>
              <a:t>     </a:t>
            </a:r>
            <a:r>
              <a:rPr lang="zh-CN" altLang="zh-CN" sz="2000" b="1" dirty="0"/>
              <a:t>攻击方式：</a:t>
            </a:r>
            <a:r>
              <a:rPr lang="en-US" altLang="zh-CN" sz="2000" dirty="0" err="1"/>
              <a:t>LocalStorage</a:t>
            </a:r>
            <a:r>
              <a:rPr lang="zh-CN" altLang="zh-CN" sz="2000" dirty="0"/>
              <a:t>的</a:t>
            </a:r>
            <a:r>
              <a:rPr lang="en-US" altLang="zh-CN" sz="2000" dirty="0"/>
              <a:t>API</a:t>
            </a:r>
            <a:r>
              <a:rPr lang="zh-CN" altLang="zh-CN" sz="2000" dirty="0"/>
              <a:t>都是通过</a:t>
            </a:r>
            <a:r>
              <a:rPr lang="en-US" altLang="zh-CN" sz="2000" dirty="0" err="1"/>
              <a:t>Javascript</a:t>
            </a:r>
            <a:r>
              <a:rPr lang="zh-CN" altLang="zh-CN" sz="2000" dirty="0"/>
              <a:t>提供的，这样攻击者可以通过</a:t>
            </a:r>
            <a:r>
              <a:rPr lang="en-US" altLang="zh-CN" sz="2000" dirty="0"/>
              <a:t>XSS</a:t>
            </a:r>
            <a:r>
              <a:rPr lang="zh-CN" altLang="zh-CN" sz="2000" dirty="0"/>
              <a:t>攻击窃取信息，例如用户</a:t>
            </a:r>
            <a:r>
              <a:rPr lang="en-US" altLang="zh-CN" sz="2000" dirty="0"/>
              <a:t>token</a:t>
            </a:r>
            <a:r>
              <a:rPr lang="zh-CN" altLang="zh-CN" sz="2000" dirty="0"/>
              <a:t>或者资料。攻击者可以用下面的脚本遍历本地存储。</a:t>
            </a:r>
          </a:p>
        </p:txBody>
      </p:sp>
    </p:spTree>
    <p:extLst>
      <p:ext uri="{BB962C8B-B14F-4D97-AF65-F5344CB8AC3E}">
        <p14:creationId xmlns:p14="http://schemas.microsoft.com/office/powerpoint/2010/main" val="376088036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7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224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6768481" cy="102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3.1.3  </a:t>
            </a:r>
            <a:r>
              <a:rPr lang="en-US" altLang="zh-CN" dirty="0"/>
              <a:t> HTML5</a:t>
            </a:r>
            <a:r>
              <a:rPr lang="zh-CN" altLang="en-US" dirty="0"/>
              <a:t>安全风险之</a:t>
            </a:r>
            <a:r>
              <a:rPr lang="en-US" altLang="zh-CN" dirty="0"/>
              <a:t>Web Storage</a:t>
            </a:r>
            <a:r>
              <a:rPr lang="zh-CN" altLang="en-US" dirty="0"/>
              <a:t>攻击</a:t>
            </a:r>
            <a:endParaRPr lang="zh-CN" altLang="zh-CN" b="1" dirty="0"/>
          </a:p>
          <a:p>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21"/>
          <p:cNvGrpSpPr>
            <a:grpSpLocks/>
          </p:cNvGrpSpPr>
          <p:nvPr/>
        </p:nvGrpSpPr>
        <p:grpSpPr bwMode="auto">
          <a:xfrm>
            <a:off x="1103313" y="34512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B375908E-ABC2-4EF0-BDC7-6AAD752DE64A}"/>
              </a:ext>
            </a:extLst>
          </p:cNvPr>
          <p:cNvSpPr/>
          <p:nvPr/>
        </p:nvSpPr>
        <p:spPr>
          <a:xfrm>
            <a:off x="2127903" y="2250089"/>
            <a:ext cx="7112949" cy="4247317"/>
          </a:xfrm>
          <a:prstGeom prst="rect">
            <a:avLst/>
          </a:prstGeom>
        </p:spPr>
        <p:txBody>
          <a:bodyPr wrap="square">
            <a:spAutoFit/>
          </a:bodyPr>
          <a:lstStyle/>
          <a:p>
            <a:r>
              <a:rPr lang="zh-CN" altLang="zh-CN" dirty="0"/>
              <a:t> </a:t>
            </a:r>
            <a:r>
              <a:rPr lang="en-US" altLang="zh-CN" dirty="0"/>
              <a:t> &lt;script&gt;</a:t>
            </a:r>
            <a:endParaRPr lang="zh-CN" altLang="zh-CN" dirty="0"/>
          </a:p>
          <a:p>
            <a:r>
              <a:rPr lang="en-US" altLang="zh-CN" dirty="0"/>
              <a:t>     for(</a:t>
            </a:r>
            <a:r>
              <a:rPr lang="en-US" altLang="zh-CN" dirty="0" err="1"/>
              <a:t>i</a:t>
            </a:r>
            <a:r>
              <a:rPr lang="en-US" altLang="zh-CN" dirty="0"/>
              <a:t> in window) {</a:t>
            </a:r>
            <a:endParaRPr lang="zh-CN" altLang="zh-CN" dirty="0"/>
          </a:p>
          <a:p>
            <a:r>
              <a:rPr lang="en-US" altLang="zh-CN" dirty="0"/>
              <a:t>     obj=window[</a:t>
            </a:r>
            <a:r>
              <a:rPr lang="en-US" altLang="zh-CN" dirty="0" err="1"/>
              <a:t>i</a:t>
            </a:r>
            <a:r>
              <a:rPr lang="en-US" altLang="zh-CN" dirty="0"/>
              <a:t>];</a:t>
            </a:r>
            <a:endParaRPr lang="zh-CN" altLang="zh-CN" dirty="0"/>
          </a:p>
          <a:p>
            <a:r>
              <a:rPr lang="en-US" altLang="zh-CN" dirty="0"/>
              <a:t>        if(obj!=null || obj!=undefined)</a:t>
            </a:r>
            <a:endParaRPr lang="zh-CN" altLang="zh-CN" dirty="0"/>
          </a:p>
          <a:p>
            <a:r>
              <a:rPr lang="en-US" altLang="zh-CN" dirty="0"/>
              <a:t>        var type=</a:t>
            </a:r>
            <a:r>
              <a:rPr lang="en-US" altLang="zh-CN" dirty="0" err="1"/>
              <a:t>typeof</a:t>
            </a:r>
            <a:r>
              <a:rPr lang="en-US" altLang="zh-CN" dirty="0"/>
              <a:t>(obj);</a:t>
            </a:r>
            <a:endParaRPr lang="zh-CN" altLang="zh-CN" dirty="0"/>
          </a:p>
          <a:p>
            <a:r>
              <a:rPr lang="en-US" altLang="zh-CN" dirty="0"/>
              <a:t>        if(type=="object" || type=="string"){</a:t>
            </a:r>
            <a:endParaRPr lang="zh-CN" altLang="zh-CN" dirty="0"/>
          </a:p>
          <a:p>
            <a:r>
              <a:rPr lang="en-US" altLang="zh-CN" dirty="0"/>
              <a:t>            </a:t>
            </a:r>
            <a:r>
              <a:rPr lang="en-US" altLang="zh-CN" dirty="0" err="1"/>
              <a:t>document.write</a:t>
            </a:r>
            <a:r>
              <a:rPr lang="en-US" altLang="zh-CN" dirty="0"/>
              <a:t>("name=" +</a:t>
            </a:r>
            <a:r>
              <a:rPr lang="en-US" altLang="zh-CN" dirty="0" err="1"/>
              <a:t>i</a:t>
            </a:r>
            <a:r>
              <a:rPr lang="en-US" altLang="zh-CN" dirty="0"/>
              <a:t>);</a:t>
            </a:r>
            <a:endParaRPr lang="zh-CN" altLang="zh-CN" dirty="0"/>
          </a:p>
          <a:p>
            <a:r>
              <a:rPr lang="en-US" altLang="zh-CN" dirty="0"/>
              <a:t>            try{</a:t>
            </a:r>
            <a:endParaRPr lang="zh-CN" altLang="zh-CN" dirty="0"/>
          </a:p>
          <a:p>
            <a:r>
              <a:rPr lang="en-US" altLang="zh-CN" dirty="0"/>
              <a:t>            my=</a:t>
            </a:r>
            <a:r>
              <a:rPr lang="en-US" altLang="zh-CN" dirty="0" err="1"/>
              <a:t>JSON.stringify</a:t>
            </a:r>
            <a:r>
              <a:rPr lang="en-US" altLang="zh-CN" dirty="0"/>
              <a:t>(obj);</a:t>
            </a:r>
            <a:endParaRPr lang="zh-CN" altLang="zh-CN" dirty="0"/>
          </a:p>
          <a:p>
            <a:r>
              <a:rPr lang="en-US" altLang="zh-CN" dirty="0"/>
              <a:t>            </a:t>
            </a:r>
            <a:r>
              <a:rPr lang="en-US" altLang="zh-CN" dirty="0" err="1"/>
              <a:t>document.writeln</a:t>
            </a:r>
            <a:r>
              <a:rPr lang="en-US" altLang="zh-CN" dirty="0"/>
              <a:t>(my+" ");            </a:t>
            </a:r>
            <a:endParaRPr lang="zh-CN" altLang="zh-CN" dirty="0"/>
          </a:p>
          <a:p>
            <a:r>
              <a:rPr lang="en-US" altLang="zh-CN" dirty="0"/>
              <a:t>            }</a:t>
            </a:r>
            <a:endParaRPr lang="zh-CN" altLang="zh-CN" dirty="0"/>
          </a:p>
          <a:p>
            <a:r>
              <a:rPr lang="en-US" altLang="zh-CN" dirty="0"/>
              <a:t>            catch(ex)  {}</a:t>
            </a:r>
            <a:endParaRPr lang="zh-CN" altLang="zh-CN" dirty="0"/>
          </a:p>
          <a:p>
            <a:r>
              <a:rPr lang="en-US" altLang="zh-CN" dirty="0"/>
              <a:t>            }</a:t>
            </a:r>
            <a:endParaRPr lang="zh-CN" altLang="zh-CN" dirty="0"/>
          </a:p>
          <a:p>
            <a:r>
              <a:rPr lang="en-US" altLang="zh-CN" dirty="0"/>
              <a:t>      }</a:t>
            </a:r>
            <a:endParaRPr lang="zh-CN" altLang="zh-CN" dirty="0"/>
          </a:p>
          <a:p>
            <a:r>
              <a:rPr lang="en-US" altLang="zh-CN" dirty="0"/>
              <a:t>    &lt;/script&gt;</a:t>
            </a:r>
            <a:endParaRPr lang="zh-CN" altLang="zh-CN" kern="100" dirty="0">
              <a:cs typeface="Times New Roman" panose="02020603050405020304" pitchFamily="18" charset="0"/>
            </a:endParaRPr>
          </a:p>
        </p:txBody>
      </p:sp>
      <p:sp>
        <p:nvSpPr>
          <p:cNvPr id="4" name="矩形 3">
            <a:extLst>
              <a:ext uri="{FF2B5EF4-FFF2-40B4-BE49-F238E27FC236}">
                <a16:creationId xmlns:a16="http://schemas.microsoft.com/office/drawing/2014/main" id="{357BCBDA-4FC5-40F0-A2F2-741206224472}"/>
              </a:ext>
            </a:extLst>
          </p:cNvPr>
          <p:cNvSpPr/>
          <p:nvPr/>
        </p:nvSpPr>
        <p:spPr>
          <a:xfrm>
            <a:off x="2127903" y="811354"/>
            <a:ext cx="9605473" cy="1200329"/>
          </a:xfrm>
          <a:prstGeom prst="rect">
            <a:avLst/>
          </a:prstGeom>
        </p:spPr>
        <p:txBody>
          <a:bodyPr wrap="square">
            <a:spAutoFit/>
          </a:bodyPr>
          <a:lstStyle/>
          <a:p>
            <a:r>
              <a:rPr lang="en-US" altLang="zh-CN" dirty="0"/>
              <a:t>  </a:t>
            </a:r>
            <a:r>
              <a:rPr lang="en-US" altLang="zh-CN" dirty="0" err="1"/>
              <a:t>LocalStorage</a:t>
            </a:r>
            <a:r>
              <a:rPr lang="zh-CN" altLang="zh-CN" dirty="0"/>
              <a:t>并不是唯一暴露本地信息的方式。</a:t>
            </a:r>
            <a:endParaRPr lang="en-US" altLang="zh-CN" dirty="0"/>
          </a:p>
          <a:p>
            <a:r>
              <a:rPr lang="en-US" altLang="zh-CN" dirty="0"/>
              <a:t>      </a:t>
            </a:r>
            <a:r>
              <a:rPr lang="zh-CN" altLang="zh-CN" dirty="0"/>
              <a:t>我们现在很多开发者有一个不好的习惯，为了方便，把很多关键信息放在全局变量里，</a:t>
            </a:r>
            <a:endParaRPr lang="en-US" altLang="zh-CN" dirty="0"/>
          </a:p>
          <a:p>
            <a:r>
              <a:rPr lang="en-US" altLang="zh-CN" dirty="0"/>
              <a:t>   </a:t>
            </a:r>
            <a:r>
              <a:rPr lang="zh-CN" altLang="zh-CN" dirty="0"/>
              <a:t>例如用户名、密码、邮箱等等。数据不放在合适的作用域里会带来严重的安全问题，例如我们可以用下面的脚本遍历全局变量来获取信息。</a:t>
            </a:r>
          </a:p>
        </p:txBody>
      </p:sp>
    </p:spTree>
    <p:extLst>
      <p:ext uri="{BB962C8B-B14F-4D97-AF65-F5344CB8AC3E}">
        <p14:creationId xmlns:p14="http://schemas.microsoft.com/office/powerpoint/2010/main" val="368106699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7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224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6768481" cy="102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3.1.3  </a:t>
            </a:r>
            <a:r>
              <a:rPr lang="en-US" altLang="zh-CN" dirty="0"/>
              <a:t> HTML5</a:t>
            </a:r>
            <a:r>
              <a:rPr lang="zh-CN" altLang="en-US" dirty="0"/>
              <a:t>安全风险之</a:t>
            </a:r>
            <a:r>
              <a:rPr lang="en-US" altLang="zh-CN" dirty="0"/>
              <a:t>Web Storage</a:t>
            </a:r>
            <a:r>
              <a:rPr lang="zh-CN" altLang="en-US" dirty="0"/>
              <a:t>攻击</a:t>
            </a:r>
            <a:endParaRPr lang="zh-CN" altLang="zh-CN" b="1" dirty="0"/>
          </a:p>
          <a:p>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21"/>
          <p:cNvGrpSpPr>
            <a:grpSpLocks/>
          </p:cNvGrpSpPr>
          <p:nvPr/>
        </p:nvGrpSpPr>
        <p:grpSpPr bwMode="auto">
          <a:xfrm>
            <a:off x="1085851" y="3797251"/>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B375908E-ABC2-4EF0-BDC7-6AAD752DE64A}"/>
              </a:ext>
            </a:extLst>
          </p:cNvPr>
          <p:cNvSpPr/>
          <p:nvPr/>
        </p:nvSpPr>
        <p:spPr>
          <a:xfrm>
            <a:off x="2187724" y="3540877"/>
            <a:ext cx="9605473" cy="2554545"/>
          </a:xfrm>
          <a:prstGeom prst="rect">
            <a:avLst/>
          </a:prstGeom>
        </p:spPr>
        <p:txBody>
          <a:bodyPr wrap="square">
            <a:spAutoFit/>
          </a:bodyPr>
          <a:lstStyle/>
          <a:p>
            <a:r>
              <a:rPr lang="zh-CN" altLang="zh-CN" sz="2000" b="1" dirty="0"/>
              <a:t>防御之道：</a:t>
            </a:r>
            <a:r>
              <a:rPr lang="en-US" altLang="zh-CN" sz="2000" dirty="0"/>
              <a:t> </a:t>
            </a:r>
            <a:endParaRPr lang="zh-CN" altLang="zh-CN" sz="2000" dirty="0"/>
          </a:p>
          <a:p>
            <a:r>
              <a:rPr lang="en-US" altLang="zh-CN" sz="2000" dirty="0"/>
              <a:t>       1</a:t>
            </a:r>
            <a:r>
              <a:rPr lang="zh-CN" altLang="zh-CN" sz="2000" dirty="0"/>
              <a:t>、数据放在合适的作用域里</a:t>
            </a:r>
          </a:p>
          <a:p>
            <a:r>
              <a:rPr lang="en-US" altLang="zh-CN" sz="2000" dirty="0"/>
              <a:t>       </a:t>
            </a:r>
            <a:r>
              <a:rPr lang="zh-CN" altLang="zh-CN" sz="2000" dirty="0"/>
              <a:t>例如用户</a:t>
            </a:r>
            <a:r>
              <a:rPr lang="en-US" altLang="zh-CN" sz="2000" dirty="0" err="1"/>
              <a:t>sessionID</a:t>
            </a:r>
            <a:r>
              <a:rPr lang="zh-CN" altLang="zh-CN" sz="2000" dirty="0"/>
              <a:t>就不要用</a:t>
            </a:r>
            <a:r>
              <a:rPr lang="en-US" altLang="zh-CN" sz="2000" dirty="0" err="1"/>
              <a:t>LocalStorage</a:t>
            </a:r>
            <a:r>
              <a:rPr lang="zh-CN" altLang="zh-CN" sz="2000" dirty="0"/>
              <a:t>存储，而需要放在</a:t>
            </a:r>
            <a:r>
              <a:rPr lang="en-US" altLang="zh-CN" sz="2000" dirty="0" err="1"/>
              <a:t>sessionStorage</a:t>
            </a:r>
            <a:r>
              <a:rPr lang="zh-CN" altLang="zh-CN" sz="2000" dirty="0"/>
              <a:t>里。而用户数据不要储存在全局变量里，而应该放在临时变量或者局部变量里。</a:t>
            </a:r>
          </a:p>
          <a:p>
            <a:r>
              <a:rPr lang="en-US" altLang="zh-CN" sz="2000" dirty="0"/>
              <a:t>        2</a:t>
            </a:r>
            <a:r>
              <a:rPr lang="zh-CN" altLang="zh-CN" sz="2000" dirty="0"/>
              <a:t>、不要存储敏感的信息</a:t>
            </a:r>
          </a:p>
          <a:p>
            <a:r>
              <a:rPr lang="zh-CN" altLang="zh-CN" sz="2000" dirty="0"/>
              <a:t>因为我们总也无法知道页面上是否会存在一些安全性的问题，一定不要将重要的数据存储在</a:t>
            </a:r>
            <a:r>
              <a:rPr lang="en-US" altLang="zh-CN" sz="2000" dirty="0" err="1"/>
              <a:t>WebStorage</a:t>
            </a:r>
            <a:r>
              <a:rPr lang="zh-CN" altLang="zh-CN" sz="2000" dirty="0"/>
              <a:t>里。</a:t>
            </a:r>
          </a:p>
          <a:p>
            <a:r>
              <a:rPr lang="en-US" altLang="zh-CN" sz="2000" dirty="0"/>
              <a:t> </a:t>
            </a:r>
            <a:endParaRPr lang="zh-CN" altLang="zh-CN" sz="2000" kern="100" dirty="0">
              <a:cs typeface="Times New Roman" panose="02020603050405020304" pitchFamily="18" charset="0"/>
            </a:endParaRPr>
          </a:p>
        </p:txBody>
      </p:sp>
      <p:sp>
        <p:nvSpPr>
          <p:cNvPr id="4" name="矩形 3">
            <a:extLst>
              <a:ext uri="{FF2B5EF4-FFF2-40B4-BE49-F238E27FC236}">
                <a16:creationId xmlns:a16="http://schemas.microsoft.com/office/drawing/2014/main" id="{357BCBDA-4FC5-40F0-A2F2-741206224472}"/>
              </a:ext>
            </a:extLst>
          </p:cNvPr>
          <p:cNvSpPr/>
          <p:nvPr/>
        </p:nvSpPr>
        <p:spPr>
          <a:xfrm>
            <a:off x="2085174" y="1455450"/>
            <a:ext cx="9605473" cy="707886"/>
          </a:xfrm>
          <a:prstGeom prst="rect">
            <a:avLst/>
          </a:prstGeom>
        </p:spPr>
        <p:txBody>
          <a:bodyPr wrap="square">
            <a:spAutoFit/>
          </a:bodyPr>
          <a:lstStyle/>
          <a:p>
            <a:r>
              <a:rPr lang="en-US" altLang="zh-CN" dirty="0"/>
              <a:t>  </a:t>
            </a:r>
            <a:r>
              <a:rPr lang="zh-CN" altLang="zh-CN" dirty="0"/>
              <a:t> </a:t>
            </a:r>
            <a:r>
              <a:rPr lang="zh-CN" altLang="zh-CN" sz="2000" b="1" dirty="0"/>
              <a:t>攻击工具：</a:t>
            </a:r>
            <a:r>
              <a:rPr lang="en-US" altLang="zh-CN" sz="2000" dirty="0"/>
              <a:t>HTML5 dump</a:t>
            </a:r>
            <a:r>
              <a:rPr lang="zh-CN" altLang="zh-CN" sz="2000" dirty="0"/>
              <a:t>的定义是</a:t>
            </a:r>
            <a:r>
              <a:rPr lang="en-US" altLang="zh-CN" sz="2000" dirty="0"/>
              <a:t>“JavaScript that dump all HTML5 local storage”</a:t>
            </a:r>
            <a:r>
              <a:rPr lang="zh-CN" altLang="zh-CN" sz="2000" dirty="0"/>
              <a:t>，它也能输出</a:t>
            </a:r>
            <a:r>
              <a:rPr lang="en-US" altLang="zh-CN" sz="2000" dirty="0"/>
              <a:t>HTML5 </a:t>
            </a:r>
            <a:r>
              <a:rPr lang="en-US" altLang="zh-CN" sz="2000" dirty="0" err="1"/>
              <a:t>SessionStorage</a:t>
            </a:r>
            <a:r>
              <a:rPr lang="zh-CN" altLang="zh-CN" sz="2000" dirty="0"/>
              <a:t>、全局变量、</a:t>
            </a:r>
            <a:r>
              <a:rPr lang="en-US" altLang="zh-CN" sz="2000" dirty="0" err="1"/>
              <a:t>LocalStorage</a:t>
            </a:r>
            <a:r>
              <a:rPr lang="zh-CN" altLang="zh-CN" sz="2000" dirty="0"/>
              <a:t>和本地数据库存储。</a:t>
            </a:r>
          </a:p>
        </p:txBody>
      </p:sp>
    </p:spTree>
    <p:extLst>
      <p:ext uri="{BB962C8B-B14F-4D97-AF65-F5344CB8AC3E}">
        <p14:creationId xmlns:p14="http://schemas.microsoft.com/office/powerpoint/2010/main" val="96802887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7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224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6768481" cy="102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3.1.3  </a:t>
            </a:r>
            <a:r>
              <a:rPr lang="en-US" altLang="zh-CN" dirty="0"/>
              <a:t> HTML5</a:t>
            </a:r>
            <a:r>
              <a:rPr lang="zh-CN" altLang="en-US" dirty="0"/>
              <a:t>安全风险之</a:t>
            </a:r>
            <a:r>
              <a:rPr lang="en-US" altLang="zh-CN" dirty="0"/>
              <a:t>Web Storage</a:t>
            </a:r>
            <a:r>
              <a:rPr lang="zh-CN" altLang="en-US" dirty="0"/>
              <a:t>攻击</a:t>
            </a:r>
            <a:endParaRPr lang="zh-CN" altLang="zh-CN" b="1" dirty="0"/>
          </a:p>
          <a:p>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21"/>
          <p:cNvGrpSpPr>
            <a:grpSpLocks/>
          </p:cNvGrpSpPr>
          <p:nvPr/>
        </p:nvGrpSpPr>
        <p:grpSpPr bwMode="auto">
          <a:xfrm>
            <a:off x="1000237" y="42259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a:extLst>
              <a:ext uri="{FF2B5EF4-FFF2-40B4-BE49-F238E27FC236}">
                <a16:creationId xmlns:a16="http://schemas.microsoft.com/office/drawing/2014/main" id="{A416DD6E-214F-4DB6-94A5-3AD9AECBFAEA}"/>
              </a:ext>
            </a:extLst>
          </p:cNvPr>
          <p:cNvSpPr/>
          <p:nvPr/>
        </p:nvSpPr>
        <p:spPr>
          <a:xfrm>
            <a:off x="2006600" y="1247740"/>
            <a:ext cx="9505772" cy="3271280"/>
          </a:xfrm>
          <a:prstGeom prst="rect">
            <a:avLst/>
          </a:prstGeom>
        </p:spPr>
        <p:txBody>
          <a:bodyPr wrap="square">
            <a:spAutoFit/>
          </a:bodyPr>
          <a:lstStyle/>
          <a:p>
            <a:pPr>
              <a:lnSpc>
                <a:spcPct val="150000"/>
              </a:lnSpc>
            </a:pPr>
            <a:r>
              <a:rPr lang="en-US" altLang="zh-CN" sz="2000" dirty="0"/>
              <a:t>        </a:t>
            </a:r>
            <a:r>
              <a:rPr lang="zh-CN" altLang="zh-CN" sz="2000" dirty="0"/>
              <a:t>万物互联的时代，机遇与挑战并存，便利和风险共生。</a:t>
            </a:r>
            <a:endParaRPr lang="en-US" altLang="zh-CN" sz="2000" dirty="0"/>
          </a:p>
          <a:p>
            <a:pPr>
              <a:lnSpc>
                <a:spcPct val="150000"/>
              </a:lnSpc>
            </a:pPr>
            <a:r>
              <a:rPr lang="en-US" altLang="zh-CN" sz="2000" dirty="0"/>
              <a:t>        </a:t>
            </a:r>
            <a:r>
              <a:rPr lang="zh-CN" altLang="zh-CN" sz="2000" dirty="0"/>
              <a:t>党的十八大以来，习近平总书记深刻把握信息化发展大势，高度关注网络安全挑战，多次在不同场合就网络安全发表一系列重要论述，把我们党对网络安全的认识提升到了新的高度和境界，为树立正确的网络安全观、做好网络安全工作提供了根本遵循和强大动力。</a:t>
            </a:r>
            <a:endParaRPr lang="en-US" altLang="zh-CN" sz="2000" dirty="0"/>
          </a:p>
          <a:p>
            <a:pPr>
              <a:lnSpc>
                <a:spcPct val="150000"/>
              </a:lnSpc>
            </a:pPr>
            <a:endParaRPr lang="en-US" altLang="zh-CN" sz="2000" dirty="0"/>
          </a:p>
          <a:p>
            <a:pPr>
              <a:lnSpc>
                <a:spcPct val="150000"/>
              </a:lnSpc>
            </a:pPr>
            <a:r>
              <a:rPr lang="en-US" altLang="zh-CN" sz="2000" dirty="0"/>
              <a:t>       </a:t>
            </a:r>
            <a:r>
              <a:rPr lang="zh-CN" altLang="zh-CN" sz="2000" dirty="0"/>
              <a:t>作为</a:t>
            </a:r>
            <a:r>
              <a:rPr lang="en-US" altLang="zh-CN" sz="2000" dirty="0"/>
              <a:t>Web</a:t>
            </a:r>
            <a:r>
              <a:rPr lang="zh-CN" altLang="zh-CN" sz="2000" dirty="0"/>
              <a:t>系统工程师，应时刻有网络安全意识。</a:t>
            </a:r>
            <a:endParaRPr lang="zh-CN" altLang="en-US" sz="2000" dirty="0"/>
          </a:p>
        </p:txBody>
      </p:sp>
    </p:spTree>
    <p:extLst>
      <p:ext uri="{BB962C8B-B14F-4D97-AF65-F5344CB8AC3E}">
        <p14:creationId xmlns:p14="http://schemas.microsoft.com/office/powerpoint/2010/main" val="400404786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7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224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 Web</a:t>
            </a:r>
            <a:r>
              <a:rPr lang="zh-CN" altLang="zh-CN" dirty="0"/>
              <a:t>存储</a:t>
            </a:r>
            <a:endParaRPr lang="zh-CN" altLang="en-US" sz="2100" b="1" dirty="0">
              <a:latin typeface="微软雅黑" pitchFamily="34" charset="-122"/>
              <a:ea typeface="微软雅黑" pitchFamily="34" charset="-122"/>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solidFill>
                  <a:srgbClr val="FF0000"/>
                </a:solidFill>
              </a:rPr>
              <a:t>HTML5</a:t>
            </a:r>
            <a:r>
              <a:rPr lang="zh-CN" altLang="zh-CN" dirty="0">
                <a:solidFill>
                  <a:srgbClr val="FF0000"/>
                </a:solidFill>
              </a:rPr>
              <a:t>的内容交互标签</a:t>
            </a:r>
            <a:endParaRPr lang="zh-CN" altLang="en-US" sz="2100" b="1" dirty="0">
              <a:solidFill>
                <a:srgbClr val="FF0000"/>
              </a:solidFill>
              <a:latin typeface="微软雅黑" pitchFamily="34" charset="-122"/>
              <a:ea typeface="微软雅黑" pitchFamily="34" charset="-122"/>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的结构标签</a:t>
            </a:r>
            <a:endParaRPr lang="zh-CN" altLang="en-US" sz="2100" b="1" dirty="0">
              <a:solidFill>
                <a:prstClr val="black"/>
              </a:solidFill>
              <a:latin typeface="微软雅黑" pitchFamily="34" charset="-122"/>
              <a:ea typeface="微软雅黑" pitchFamily="34" charset="-122"/>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的多媒体交互标签</a:t>
            </a:r>
            <a:endParaRPr lang="zh-CN" altLang="en-US" sz="21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76064221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77060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3.2 HTML5</a:t>
            </a:r>
            <a:r>
              <a:rPr lang="zh-CN" altLang="zh-CN" b="1" dirty="0"/>
              <a:t>的内容标签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35F0625E-EF3F-4B4D-AD25-E6C9BFEABF46}"/>
              </a:ext>
            </a:extLst>
          </p:cNvPr>
          <p:cNvSpPr/>
          <p:nvPr/>
        </p:nvSpPr>
        <p:spPr>
          <a:xfrm>
            <a:off x="1893775" y="1239171"/>
            <a:ext cx="2520498" cy="461665"/>
          </a:xfrm>
          <a:prstGeom prst="rect">
            <a:avLst/>
          </a:prstGeom>
        </p:spPr>
        <p:txBody>
          <a:bodyPr wrap="none">
            <a:spAutoFit/>
          </a:bodyPr>
          <a:lstStyle/>
          <a:p>
            <a:r>
              <a:rPr lang="en-US" altLang="zh-CN" sz="2400" b="1" dirty="0"/>
              <a:t>3.2.1 </a:t>
            </a:r>
            <a:r>
              <a:rPr lang="en-US" altLang="zh-CN" sz="2400" b="1" dirty="0" err="1"/>
              <a:t>datalist</a:t>
            </a:r>
            <a:r>
              <a:rPr lang="en-US" altLang="zh-CN" sz="2400" b="1" dirty="0"/>
              <a:t> </a:t>
            </a:r>
            <a:r>
              <a:rPr lang="zh-CN" altLang="zh-CN" sz="2400" b="1" dirty="0"/>
              <a:t>标签</a:t>
            </a:r>
          </a:p>
        </p:txBody>
      </p:sp>
      <p:sp>
        <p:nvSpPr>
          <p:cNvPr id="5" name="矩形 4">
            <a:extLst>
              <a:ext uri="{FF2B5EF4-FFF2-40B4-BE49-F238E27FC236}">
                <a16:creationId xmlns:a16="http://schemas.microsoft.com/office/drawing/2014/main" id="{1783F695-ACB4-44DE-A32B-0F8B97AF46AA}"/>
              </a:ext>
            </a:extLst>
          </p:cNvPr>
          <p:cNvSpPr/>
          <p:nvPr/>
        </p:nvSpPr>
        <p:spPr>
          <a:xfrm>
            <a:off x="1447005" y="2052910"/>
            <a:ext cx="7413966" cy="1754326"/>
          </a:xfrm>
          <a:prstGeom prst="rect">
            <a:avLst/>
          </a:prstGeom>
        </p:spPr>
        <p:txBody>
          <a:bodyPr wrap="square">
            <a:spAutoFit/>
          </a:bodyPr>
          <a:lstStyle/>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输入框的自动下拉提示</a:t>
            </a:r>
            <a:r>
              <a:rPr lang="en-US" altLang="zh-CN" kern="100" dirty="0">
                <a:latin typeface="Times New Roman" panose="02020603050405020304" pitchFamily="18" charset="0"/>
                <a:cs typeface="Times New Roman" panose="02020603050405020304" pitchFamily="18" charset="0"/>
              </a:rPr>
              <a:t>, </a:t>
            </a:r>
          </a:p>
          <a:p>
            <a:pPr indent="266700" algn="just">
              <a:spcAft>
                <a:spcPts val="0"/>
              </a:spcAft>
            </a:pPr>
            <a:r>
              <a:rPr lang="zh-CN" altLang="zh-CN" kern="100" dirty="0">
                <a:latin typeface="Times New Roman" panose="02020603050405020304" pitchFamily="18" charset="0"/>
                <a:cs typeface="Times New Roman" panose="02020603050405020304" pitchFamily="18" charset="0"/>
              </a:rPr>
              <a:t>在以前，如果要实现这样的功能，必须要求开发者使用一些</a:t>
            </a:r>
            <a:r>
              <a:rPr lang="en-US" altLang="zh-CN" kern="100" dirty="0" err="1">
                <a:latin typeface="Times New Roman" panose="02020603050405020304" pitchFamily="18" charset="0"/>
                <a:cs typeface="Times New Roman" panose="02020603050405020304" pitchFamily="18" charset="0"/>
              </a:rPr>
              <a:t>Javascript</a:t>
            </a:r>
            <a:r>
              <a:rPr lang="zh-CN" altLang="zh-CN" kern="100" dirty="0">
                <a:latin typeface="Times New Roman" panose="02020603050405020304" pitchFamily="18" charset="0"/>
                <a:cs typeface="Times New Roman" panose="02020603050405020304" pitchFamily="18" charset="0"/>
              </a:rPr>
              <a:t>的技巧或相关的框架进行</a:t>
            </a:r>
            <a:r>
              <a:rPr lang="en-US" altLang="zh-CN" kern="100" dirty="0">
                <a:latin typeface="Times New Roman" panose="02020603050405020304" pitchFamily="18" charset="0"/>
                <a:cs typeface="Times New Roman" panose="02020603050405020304" pitchFamily="18" charset="0"/>
              </a:rPr>
              <a:t>ajax</a:t>
            </a:r>
            <a:r>
              <a:rPr lang="zh-CN" altLang="zh-CN" kern="100" dirty="0">
                <a:latin typeface="Times New Roman" panose="02020603050405020304" pitchFamily="18" charset="0"/>
                <a:cs typeface="Times New Roman" panose="02020603050405020304" pitchFamily="18" charset="0"/>
              </a:rPr>
              <a:t>调用，需要一定的编程工作量。</a:t>
            </a:r>
            <a:endParaRPr lang="en-US" altLang="zh-CN" kern="100" dirty="0">
              <a:latin typeface="Times New Roman" panose="02020603050405020304" pitchFamily="18" charset="0"/>
              <a:cs typeface="Times New Roman" panose="02020603050405020304" pitchFamily="18" charset="0"/>
            </a:endParaRPr>
          </a:p>
          <a:p>
            <a:pPr indent="266700" algn="just">
              <a:spcAft>
                <a:spcPts val="0"/>
              </a:spcAft>
            </a:pPr>
            <a:endParaRPr lang="en-US"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但随着</a:t>
            </a:r>
            <a:r>
              <a:rPr lang="en-US" altLang="zh-CN" kern="100" dirty="0">
                <a:latin typeface="Times New Roman" panose="02020603050405020304" pitchFamily="18" charset="0"/>
                <a:cs typeface="Times New Roman" panose="02020603050405020304" pitchFamily="18" charset="0"/>
              </a:rPr>
              <a:t>HTML5 </a:t>
            </a:r>
            <a:r>
              <a:rPr lang="zh-CN" altLang="zh-CN" kern="100" dirty="0">
                <a:latin typeface="Times New Roman" panose="02020603050405020304" pitchFamily="18" charset="0"/>
                <a:cs typeface="Times New Roman" panose="02020603050405020304" pitchFamily="18" charset="0"/>
              </a:rPr>
              <a:t>的慢慢普及，开发者可以使用其中的新的</a:t>
            </a:r>
            <a:r>
              <a:rPr lang="en-US" altLang="zh-CN" kern="100" dirty="0" err="1">
                <a:latin typeface="Times New Roman" panose="02020603050405020304" pitchFamily="18" charset="0"/>
                <a:cs typeface="Times New Roman" panose="02020603050405020304" pitchFamily="18" charset="0"/>
              </a:rPr>
              <a:t>DataList</a:t>
            </a:r>
            <a:r>
              <a:rPr lang="zh-CN" altLang="zh-CN" kern="100" dirty="0">
                <a:latin typeface="Times New Roman" panose="02020603050405020304" pitchFamily="18" charset="0"/>
                <a:cs typeface="Times New Roman" panose="02020603050405020304" pitchFamily="18" charset="0"/>
              </a:rPr>
              <a:t>标记就能快速开发出十分漂亮的</a:t>
            </a:r>
            <a:r>
              <a:rPr lang="en-US" altLang="zh-CN" kern="100" dirty="0">
                <a:latin typeface="Times New Roman" panose="02020603050405020304" pitchFamily="18" charset="0"/>
                <a:cs typeface="Times New Roman" panose="02020603050405020304" pitchFamily="18" charset="0"/>
              </a:rPr>
              <a:t> AutoComplete</a:t>
            </a:r>
            <a:r>
              <a:rPr lang="zh-CN" altLang="zh-CN" kern="100" dirty="0">
                <a:latin typeface="Times New Roman" panose="02020603050405020304" pitchFamily="18" charset="0"/>
                <a:cs typeface="Times New Roman" panose="02020603050405020304" pitchFamily="18" charset="0"/>
              </a:rPr>
              <a:t>组件的效果。</a:t>
            </a:r>
            <a:endParaRPr lang="zh-CN" altLang="zh-CN" kern="100" dirty="0">
              <a:cs typeface="Times New Roman" panose="02020603050405020304" pitchFamily="18" charset="0"/>
            </a:endParaRPr>
          </a:p>
        </p:txBody>
      </p:sp>
      <p:sp>
        <p:nvSpPr>
          <p:cNvPr id="7" name="矩形 6">
            <a:extLst>
              <a:ext uri="{FF2B5EF4-FFF2-40B4-BE49-F238E27FC236}">
                <a16:creationId xmlns:a16="http://schemas.microsoft.com/office/drawing/2014/main" id="{FD6121A6-5196-4FA6-963D-B06AFB1DBC0E}"/>
              </a:ext>
            </a:extLst>
          </p:cNvPr>
          <p:cNvSpPr/>
          <p:nvPr/>
        </p:nvSpPr>
        <p:spPr>
          <a:xfrm>
            <a:off x="1171462" y="4295179"/>
            <a:ext cx="6096000" cy="1754326"/>
          </a:xfrm>
          <a:prstGeom prst="rect">
            <a:avLst/>
          </a:prstGeom>
        </p:spPr>
        <p:txBody>
          <a:bodyPr>
            <a:spAutoFit/>
          </a:bodyPr>
          <a:lstStyle/>
          <a:p>
            <a:pPr indent="400050" algn="just">
              <a:spcAft>
                <a:spcPts val="0"/>
              </a:spcAft>
            </a:pPr>
            <a:r>
              <a:rPr lang="en-US" altLang="zh-CN" kern="100" dirty="0">
                <a:latin typeface="Times New Roman" panose="02020603050405020304" pitchFamily="18" charset="0"/>
                <a:cs typeface="Times New Roman" panose="02020603050405020304" pitchFamily="18" charset="0"/>
              </a:rPr>
              <a:t>&lt;input id="</a:t>
            </a:r>
            <a:r>
              <a:rPr lang="en-US" altLang="zh-CN" kern="100" dirty="0" err="1">
                <a:latin typeface="Times New Roman" panose="02020603050405020304" pitchFamily="18" charset="0"/>
                <a:cs typeface="Times New Roman" panose="02020603050405020304" pitchFamily="18" charset="0"/>
              </a:rPr>
              <a:t>myZZ</a:t>
            </a:r>
            <a:r>
              <a:rPr lang="en-US" altLang="zh-CN" kern="100" dirty="0">
                <a:latin typeface="Times New Roman" panose="02020603050405020304" pitchFamily="18" charset="0"/>
                <a:cs typeface="Times New Roman" panose="02020603050405020304" pitchFamily="18" charset="0"/>
              </a:rPr>
              <a:t>" list="</a:t>
            </a:r>
            <a:r>
              <a:rPr lang="en-US" altLang="zh-CN" kern="100" dirty="0" err="1">
                <a:latin typeface="Times New Roman" panose="02020603050405020304" pitchFamily="18" charset="0"/>
                <a:cs typeface="Times New Roman" panose="02020603050405020304" pitchFamily="18" charset="0"/>
              </a:rPr>
              <a:t>zz</a:t>
            </a:r>
            <a:r>
              <a:rPr lang="en-US" altLang="zh-CN" kern="100" dirty="0">
                <a:latin typeface="Times New Roman" panose="02020603050405020304" pitchFamily="18" charset="0"/>
                <a:cs typeface="Times New Roman" panose="02020603050405020304" pitchFamily="18" charset="0"/>
              </a:rPr>
              <a:t>" /&gt;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a:t>
            </a:r>
            <a:r>
              <a:rPr lang="en-US" altLang="zh-CN" kern="100" dirty="0" err="1">
                <a:latin typeface="Times New Roman" panose="02020603050405020304" pitchFamily="18" charset="0"/>
                <a:cs typeface="Times New Roman" panose="02020603050405020304" pitchFamily="18" charset="0"/>
              </a:rPr>
              <a:t>datalist</a:t>
            </a:r>
            <a:r>
              <a:rPr lang="en-US" altLang="zh-CN" kern="100" dirty="0">
                <a:latin typeface="Times New Roman" panose="02020603050405020304" pitchFamily="18" charset="0"/>
                <a:cs typeface="Times New Roman" panose="02020603050405020304" pitchFamily="18" charset="0"/>
              </a:rPr>
              <a:t> id="</a:t>
            </a:r>
            <a:r>
              <a:rPr lang="en-US" altLang="zh-CN" kern="100" dirty="0" err="1">
                <a:latin typeface="Times New Roman" panose="02020603050405020304" pitchFamily="18" charset="0"/>
                <a:cs typeface="Times New Roman" panose="02020603050405020304" pitchFamily="18" charset="0"/>
              </a:rPr>
              <a:t>zz</a:t>
            </a:r>
            <a:r>
              <a:rPr lang="en-US" altLang="zh-CN" kern="100" dirty="0">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&lt;option value="</a:t>
            </a:r>
            <a:r>
              <a:rPr lang="zh-CN" altLang="zh-CN" kern="100" dirty="0">
                <a:latin typeface="Times New Roman" panose="02020603050405020304" pitchFamily="18" charset="0"/>
                <a:cs typeface="Times New Roman" panose="02020603050405020304" pitchFamily="18" charset="0"/>
              </a:rPr>
              <a:t>人事</a:t>
            </a:r>
            <a:r>
              <a:rPr lang="en-US" altLang="zh-CN" kern="100" dirty="0">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&lt;option value="</a:t>
            </a:r>
            <a:r>
              <a:rPr lang="zh-CN" altLang="zh-CN" kern="100" dirty="0">
                <a:latin typeface="Times New Roman" panose="02020603050405020304" pitchFamily="18" charset="0"/>
                <a:cs typeface="Times New Roman" panose="02020603050405020304" pitchFamily="18" charset="0"/>
              </a:rPr>
              <a:t>反腐</a:t>
            </a:r>
            <a:r>
              <a:rPr lang="en-US" altLang="zh-CN" kern="100" dirty="0">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&lt;option value="</a:t>
            </a:r>
            <a:r>
              <a:rPr lang="zh-CN" altLang="zh-CN" kern="100" dirty="0">
                <a:latin typeface="Times New Roman" panose="02020603050405020304" pitchFamily="18" charset="0"/>
                <a:cs typeface="Times New Roman" panose="02020603050405020304" pitchFamily="18" charset="0"/>
              </a:rPr>
              <a:t>理论</a:t>
            </a:r>
            <a:r>
              <a:rPr lang="en-US" altLang="zh-CN" kern="100" dirty="0">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a:t>
            </a:r>
            <a:r>
              <a:rPr lang="en-US" altLang="zh-CN" kern="100" dirty="0" err="1">
                <a:latin typeface="Times New Roman" panose="02020603050405020304" pitchFamily="18" charset="0"/>
                <a:cs typeface="Times New Roman" panose="02020603050405020304" pitchFamily="18" charset="0"/>
              </a:rPr>
              <a:t>datalist</a:t>
            </a:r>
            <a:r>
              <a:rPr lang="en-US" altLang="zh-CN" kern="100" dirty="0">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184230" cy="102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 3.2.1 </a:t>
            </a:r>
            <a:r>
              <a:rPr lang="en-US" altLang="zh-CN" b="1" dirty="0" err="1"/>
              <a:t>datalist</a:t>
            </a:r>
            <a:r>
              <a:rPr lang="en-US" altLang="zh-CN" b="1" dirty="0"/>
              <a:t> </a:t>
            </a:r>
            <a:r>
              <a:rPr lang="zh-CN" altLang="zh-CN" b="1" dirty="0"/>
              <a:t>标签</a:t>
            </a:r>
          </a:p>
          <a:p>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a:extLst>
              <a:ext uri="{FF2B5EF4-FFF2-40B4-BE49-F238E27FC236}">
                <a16:creationId xmlns:a16="http://schemas.microsoft.com/office/drawing/2014/main" id="{FBF34D01-3708-4E8E-8156-506221EACFCB}"/>
              </a:ext>
            </a:extLst>
          </p:cNvPr>
          <p:cNvSpPr/>
          <p:nvPr/>
        </p:nvSpPr>
        <p:spPr>
          <a:xfrm>
            <a:off x="1270792" y="1471795"/>
            <a:ext cx="10138161" cy="1631216"/>
          </a:xfrm>
          <a:prstGeom prst="rect">
            <a:avLst/>
          </a:prstGeom>
        </p:spPr>
        <p:txBody>
          <a:bodyPr wrap="square">
            <a:spAutoFit/>
          </a:bodyPr>
          <a:lstStyle/>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 </a:t>
            </a:r>
            <a:r>
              <a:rPr lang="zh-CN" altLang="zh-CN" sz="2000" kern="100" dirty="0">
                <a:latin typeface="Times New Roman" panose="02020603050405020304" pitchFamily="18" charset="0"/>
                <a:cs typeface="Times New Roman" panose="02020603050405020304" pitchFamily="18" charset="0"/>
              </a:rPr>
              <a:t>通常使用</a:t>
            </a:r>
            <a:r>
              <a:rPr lang="en-US" altLang="zh-CN" sz="2000" kern="100" dirty="0">
                <a:latin typeface="Times New Roman" panose="02020603050405020304" pitchFamily="18" charset="0"/>
                <a:cs typeface="Times New Roman" panose="02020603050405020304" pitchFamily="18" charset="0"/>
              </a:rPr>
              <a:t>select</a:t>
            </a:r>
            <a:r>
              <a:rPr lang="zh-CN" altLang="zh-CN" sz="2000" kern="100" dirty="0">
                <a:latin typeface="Times New Roman" panose="02020603050405020304" pitchFamily="18" charset="0"/>
                <a:cs typeface="Times New Roman" panose="02020603050405020304" pitchFamily="18" charset="0"/>
              </a:rPr>
              <a:t>制作下拉菜单，但是</a:t>
            </a:r>
            <a:r>
              <a:rPr lang="en-US" altLang="zh-CN" sz="2000" kern="100" dirty="0">
                <a:latin typeface="Times New Roman" panose="02020603050405020304" pitchFamily="18" charset="0"/>
                <a:cs typeface="Times New Roman" panose="02020603050405020304" pitchFamily="18" charset="0"/>
              </a:rPr>
              <a:t>Html5</a:t>
            </a:r>
            <a:r>
              <a:rPr lang="zh-CN" altLang="zh-CN" sz="2000" kern="100" dirty="0">
                <a:latin typeface="Times New Roman" panose="02020603050405020304" pitchFamily="18" charset="0"/>
                <a:cs typeface="Times New Roman" panose="02020603050405020304" pitchFamily="18" charset="0"/>
              </a:rPr>
              <a:t>之后，</a:t>
            </a:r>
            <a:r>
              <a:rPr lang="en-US" altLang="zh-CN" sz="2000" kern="100" dirty="0" err="1">
                <a:latin typeface="Times New Roman" panose="02020603050405020304" pitchFamily="18" charset="0"/>
                <a:cs typeface="Times New Roman" panose="02020603050405020304" pitchFamily="18" charset="0"/>
              </a:rPr>
              <a:t>datalist</a:t>
            </a:r>
            <a:r>
              <a:rPr lang="zh-CN" altLang="zh-CN" sz="2000" kern="100" dirty="0">
                <a:latin typeface="Times New Roman" panose="02020603050405020304" pitchFamily="18" charset="0"/>
                <a:cs typeface="Times New Roman" panose="02020603050405020304" pitchFamily="18" charset="0"/>
              </a:rPr>
              <a:t>也可以充当</a:t>
            </a:r>
            <a:r>
              <a:rPr lang="en-US" altLang="zh-CN" sz="2000" kern="100" dirty="0">
                <a:latin typeface="Times New Roman" panose="02020603050405020304" pitchFamily="18" charset="0"/>
                <a:cs typeface="Times New Roman" panose="02020603050405020304" pitchFamily="18" charset="0"/>
              </a:rPr>
              <a:t>select</a:t>
            </a:r>
            <a:r>
              <a:rPr lang="zh-CN" altLang="zh-CN" sz="2000" kern="100" dirty="0">
                <a:latin typeface="Times New Roman" panose="02020603050405020304" pitchFamily="18" charset="0"/>
                <a:cs typeface="Times New Roman" panose="02020603050405020304" pitchFamily="18" charset="0"/>
              </a:rPr>
              <a:t>的角色</a:t>
            </a:r>
            <a:r>
              <a:rPr lang="en-US" altLang="zh-CN" sz="2000" kern="100" dirty="0">
                <a:latin typeface="Times New Roman" panose="02020603050405020304" pitchFamily="18" charset="0"/>
                <a:cs typeface="Times New Roman" panose="02020603050405020304" pitchFamily="18" charset="0"/>
              </a:rPr>
              <a:t> </a:t>
            </a:r>
          </a:p>
          <a:p>
            <a:pPr indent="266700" algn="just">
              <a:spcAft>
                <a:spcPts val="0"/>
              </a:spcAft>
            </a:pPr>
            <a:endParaRPr lang="zh-CN" altLang="zh-CN" sz="2000" kern="100" dirty="0">
              <a:cs typeface="Times New Roman" panose="02020603050405020304" pitchFamily="18" charset="0"/>
            </a:endParaRPr>
          </a:p>
          <a:p>
            <a:r>
              <a:rPr lang="en-US" altLang="zh-CN" sz="2000" kern="100" dirty="0">
                <a:latin typeface="Times New Roman" panose="02020603050405020304" pitchFamily="18" charset="0"/>
                <a:cs typeface="Times New Roman" panose="02020603050405020304" pitchFamily="18" charset="0"/>
              </a:rPr>
              <a:t>    </a:t>
            </a:r>
            <a:r>
              <a:rPr lang="en-US" altLang="zh-CN" sz="2000" kern="100" dirty="0">
                <a:latin typeface="Times New Roman" panose="02020603050405020304" pitchFamily="18" charset="0"/>
              </a:rPr>
              <a:t>select</a:t>
            </a:r>
            <a:r>
              <a:rPr lang="zh-CN" altLang="zh-CN" sz="2000" kern="100" dirty="0">
                <a:latin typeface="Times New Roman" panose="02020603050405020304" pitchFamily="18" charset="0"/>
                <a:cs typeface="Times New Roman" panose="02020603050405020304" pitchFamily="18" charset="0"/>
              </a:rPr>
              <a:t>的下拉菜单是供用户选择的，用户只能选择其中的选项不能自己添加。</a:t>
            </a:r>
            <a:endParaRPr lang="en-US" altLang="zh-CN" sz="2000" kern="100" dirty="0">
              <a:latin typeface="Times New Roman" panose="02020603050405020304" pitchFamily="18" charset="0"/>
              <a:cs typeface="Times New Roman" panose="02020603050405020304" pitchFamily="18" charset="0"/>
            </a:endParaRPr>
          </a:p>
          <a:p>
            <a:r>
              <a:rPr lang="en-US" altLang="zh-CN" sz="2000" kern="100" dirty="0">
                <a:latin typeface="Times New Roman" panose="02020603050405020304" pitchFamily="18" charset="0"/>
                <a:cs typeface="Times New Roman" panose="02020603050405020304" pitchFamily="18" charset="0"/>
              </a:rPr>
              <a:t>   </a:t>
            </a:r>
            <a:r>
              <a:rPr lang="en-US" altLang="zh-CN" sz="2000" kern="100" dirty="0" err="1">
                <a:latin typeface="Times New Roman" panose="02020603050405020304" pitchFamily="18" charset="0"/>
              </a:rPr>
              <a:t>datalist</a:t>
            </a:r>
            <a:r>
              <a:rPr lang="zh-CN" altLang="zh-CN" sz="2000" kern="100" dirty="0">
                <a:latin typeface="Times New Roman" panose="02020603050405020304" pitchFamily="18" charset="0"/>
                <a:cs typeface="Times New Roman" panose="02020603050405020304" pitchFamily="18" charset="0"/>
              </a:rPr>
              <a:t>不仅可以供用户选择，用户还可以自己输入，而且</a:t>
            </a:r>
            <a:r>
              <a:rPr lang="en-US" altLang="zh-CN" sz="2000" kern="100" dirty="0" err="1">
                <a:latin typeface="Times New Roman" panose="02020603050405020304" pitchFamily="18" charset="0"/>
              </a:rPr>
              <a:t>datalist</a:t>
            </a:r>
            <a:r>
              <a:rPr lang="zh-CN" altLang="zh-CN" sz="2000" kern="100" dirty="0">
                <a:latin typeface="Times New Roman" panose="02020603050405020304" pitchFamily="18" charset="0"/>
                <a:cs typeface="Times New Roman" panose="02020603050405020304" pitchFamily="18" charset="0"/>
              </a:rPr>
              <a:t>还可以达到模糊匹配的效果</a:t>
            </a:r>
            <a:r>
              <a:rPr lang="en-US" altLang="zh-CN" sz="2000" kern="100" dirty="0">
                <a:latin typeface="Times New Roman" panose="02020603050405020304" pitchFamily="18" charset="0"/>
                <a:cs typeface="Times New Roman" panose="02020603050405020304" pitchFamily="18" charset="0"/>
              </a:rPr>
              <a:t> </a:t>
            </a:r>
            <a:endParaRPr lang="zh-CN" altLang="en-US" sz="2000" dirty="0"/>
          </a:p>
        </p:txBody>
      </p:sp>
      <p:sp>
        <p:nvSpPr>
          <p:cNvPr id="8" name="矩形 7">
            <a:extLst>
              <a:ext uri="{FF2B5EF4-FFF2-40B4-BE49-F238E27FC236}">
                <a16:creationId xmlns:a16="http://schemas.microsoft.com/office/drawing/2014/main" id="{0C0D5C9B-15E0-4D54-8FFA-23822BB5E7FA}"/>
              </a:ext>
            </a:extLst>
          </p:cNvPr>
          <p:cNvSpPr/>
          <p:nvPr/>
        </p:nvSpPr>
        <p:spPr>
          <a:xfrm>
            <a:off x="1364081" y="3589321"/>
            <a:ext cx="9951582" cy="1938992"/>
          </a:xfrm>
          <a:prstGeom prst="rect">
            <a:avLst/>
          </a:prstGeom>
        </p:spPr>
        <p:txBody>
          <a:bodyPr wrap="square">
            <a:spAutoFit/>
          </a:bodyPr>
          <a:lstStyle/>
          <a:p>
            <a:pPr indent="266700" algn="just">
              <a:spcAft>
                <a:spcPts val="0"/>
              </a:spcAft>
            </a:pPr>
            <a:r>
              <a:rPr lang="en-US" altLang="zh-CN" sz="2000" kern="100" dirty="0" err="1">
                <a:latin typeface="Times New Roman" panose="02020603050405020304" pitchFamily="18" charset="0"/>
                <a:cs typeface="Times New Roman" panose="02020603050405020304" pitchFamily="18" charset="0"/>
              </a:rPr>
              <a:t>Datalist</a:t>
            </a:r>
            <a:r>
              <a:rPr lang="zh-CN" altLang="zh-CN" sz="2000" kern="100" dirty="0">
                <a:latin typeface="Times New Roman" panose="02020603050405020304" pitchFamily="18" charset="0"/>
                <a:cs typeface="Times New Roman" panose="02020603050405020304" pitchFamily="18" charset="0"/>
              </a:rPr>
              <a:t>也有限制和不足之处，体现在：</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1</a:t>
            </a:r>
            <a:r>
              <a:rPr lang="zh-CN" altLang="zh-CN" sz="2000" kern="100" dirty="0">
                <a:latin typeface="Times New Roman" panose="02020603050405020304" pitchFamily="18" charset="0"/>
                <a:cs typeface="Times New Roman" panose="02020603050405020304" pitchFamily="18" charset="0"/>
              </a:rPr>
              <a:t>）不能使用</a:t>
            </a:r>
            <a:r>
              <a:rPr lang="en-US" altLang="zh-CN" sz="2000" kern="100" dirty="0">
                <a:latin typeface="Times New Roman" panose="02020603050405020304" pitchFamily="18" charset="0"/>
                <a:cs typeface="Times New Roman" panose="02020603050405020304" pitchFamily="18" charset="0"/>
              </a:rPr>
              <a:t>CSS</a:t>
            </a:r>
            <a:r>
              <a:rPr lang="zh-CN" altLang="zh-CN" sz="2000" kern="100" dirty="0">
                <a:latin typeface="Times New Roman" panose="02020603050405020304" pitchFamily="18" charset="0"/>
                <a:cs typeface="Times New Roman" panose="02020603050405020304" pitchFamily="18" charset="0"/>
              </a:rPr>
              <a:t>去随意控制或改变其下拉建议列表中的项；</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2</a:t>
            </a:r>
            <a:r>
              <a:rPr lang="zh-CN" altLang="zh-CN" sz="2000" kern="100" dirty="0">
                <a:latin typeface="Times New Roman" panose="02020603050405020304" pitchFamily="18" charset="0"/>
                <a:cs typeface="Times New Roman" panose="02020603050405020304" pitchFamily="18" charset="0"/>
              </a:rPr>
              <a:t>）不能控制</a:t>
            </a:r>
            <a:r>
              <a:rPr lang="en-US" altLang="zh-CN" sz="2000" kern="100" dirty="0" err="1">
                <a:latin typeface="Times New Roman" panose="02020603050405020304" pitchFamily="18" charset="0"/>
                <a:cs typeface="Times New Roman" panose="02020603050405020304" pitchFamily="18" charset="0"/>
              </a:rPr>
              <a:t>datalist</a:t>
            </a:r>
            <a:r>
              <a:rPr lang="zh-CN" altLang="zh-CN" sz="2000" kern="100" dirty="0">
                <a:latin typeface="Times New Roman" panose="02020603050405020304" pitchFamily="18" charset="0"/>
                <a:cs typeface="Times New Roman" panose="02020603050405020304" pitchFamily="18" charset="0"/>
              </a:rPr>
              <a:t>的位置；</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3</a:t>
            </a:r>
            <a:r>
              <a:rPr lang="en-US" altLang="zh-CN" sz="2000" kern="100">
                <a:latin typeface="Times New Roman" panose="02020603050405020304" pitchFamily="18" charset="0"/>
                <a:cs typeface="Times New Roman" panose="02020603050405020304" pitchFamily="18" charset="0"/>
              </a:rPr>
              <a:t>)  </a:t>
            </a:r>
            <a:r>
              <a:rPr lang="zh-CN" altLang="zh-CN" sz="2000" kern="100">
                <a:latin typeface="Times New Roman" panose="02020603050405020304" pitchFamily="18" charset="0"/>
                <a:cs typeface="Times New Roman" panose="02020603050405020304" pitchFamily="18" charset="0"/>
              </a:rPr>
              <a:t>不能</a:t>
            </a:r>
            <a:r>
              <a:rPr lang="zh-CN" altLang="zh-CN" sz="2000" kern="100" dirty="0">
                <a:latin typeface="Times New Roman" panose="02020603050405020304" pitchFamily="18" charset="0"/>
                <a:cs typeface="Times New Roman" panose="02020603050405020304" pitchFamily="18" charset="0"/>
              </a:rPr>
              <a:t>控制每次当用户输入多少个字符后，就出现下拉建议列表；</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4</a:t>
            </a:r>
            <a:r>
              <a:rPr lang="zh-CN" altLang="zh-CN" sz="2000" kern="100" dirty="0">
                <a:latin typeface="Times New Roman" panose="02020603050405020304" pitchFamily="18" charset="0"/>
                <a:cs typeface="Times New Roman" panose="02020603050405020304" pitchFamily="18" charset="0"/>
              </a:rPr>
              <a:t>）不能控制大小写敏感，或当匹配什么样的字符就出现下拉建议列表；</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5</a:t>
            </a:r>
            <a:r>
              <a:rPr lang="zh-CN" altLang="zh-CN" sz="2000" kern="100" dirty="0">
                <a:latin typeface="Times New Roman" panose="02020603050405020304" pitchFamily="18" charset="0"/>
                <a:cs typeface="Times New Roman" panose="02020603050405020304" pitchFamily="18" charset="0"/>
              </a:rPr>
              <a:t>）不能将其与服务端的数据源绑定。</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61423366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742477" cy="1542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 </a:t>
            </a:r>
            <a:r>
              <a:rPr lang="en-US" altLang="zh-CN" b="1" u="sng" dirty="0"/>
              <a:t>3.2.2 details</a:t>
            </a:r>
            <a:r>
              <a:rPr lang="zh-CN" altLang="zh-CN" b="1" dirty="0"/>
              <a:t>和</a:t>
            </a:r>
            <a:r>
              <a:rPr lang="en-US" altLang="zh-CN" b="1" dirty="0">
                <a:hlinkClick r:id="rId3" tooltip="HTML 5 &lt;summary&gt; 标签"/>
              </a:rPr>
              <a:t>summary</a:t>
            </a:r>
            <a:r>
              <a:rPr lang="zh-CN" altLang="zh-CN" b="1" dirty="0">
                <a:hlinkClick r:id="rId3" tooltip="HTML 5 &lt;summary&gt; 标签"/>
              </a:rPr>
              <a:t>标签</a:t>
            </a:r>
            <a:endParaRPr lang="zh-CN" altLang="zh-CN" b="1" dirty="0"/>
          </a:p>
          <a:p>
            <a:endParaRPr lang="zh-CN" altLang="zh-CN" b="1" dirty="0"/>
          </a:p>
          <a:p>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a:extLst>
              <a:ext uri="{FF2B5EF4-FFF2-40B4-BE49-F238E27FC236}">
                <a16:creationId xmlns:a16="http://schemas.microsoft.com/office/drawing/2014/main" id="{FBF34D01-3708-4E8E-8156-506221EACFCB}"/>
              </a:ext>
            </a:extLst>
          </p:cNvPr>
          <p:cNvSpPr/>
          <p:nvPr/>
        </p:nvSpPr>
        <p:spPr>
          <a:xfrm>
            <a:off x="1270792" y="1471795"/>
            <a:ext cx="10138161" cy="707886"/>
          </a:xfrm>
          <a:prstGeom prst="rect">
            <a:avLst/>
          </a:prstGeom>
        </p:spPr>
        <p:txBody>
          <a:bodyPr wrap="square">
            <a:spAutoFit/>
          </a:bodyPr>
          <a:lstStyle/>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 </a:t>
            </a:r>
            <a:r>
              <a:rPr lang="en-US" altLang="zh-CN" dirty="0"/>
              <a:t>&lt;details&gt; </a:t>
            </a:r>
            <a:r>
              <a:rPr lang="zh-CN" altLang="zh-CN" dirty="0"/>
              <a:t>标签用于描述文档或文档某个部分的细节。与</a:t>
            </a:r>
            <a:r>
              <a:rPr lang="en-US" altLang="zh-CN" dirty="0"/>
              <a:t> </a:t>
            </a:r>
            <a:r>
              <a:rPr lang="en-US" altLang="zh-CN" dirty="0">
                <a:hlinkClick r:id="rId3" tooltip="HTML 5 &lt;summary&gt; 标签"/>
              </a:rPr>
              <a:t>&lt;summary&gt; </a:t>
            </a:r>
            <a:r>
              <a:rPr lang="en-US" altLang="zh-CN" dirty="0" err="1">
                <a:hlinkClick r:id="rId3" tooltip="HTML 5 &lt;summary&gt; 标签"/>
              </a:rPr>
              <a:t>标签</a:t>
            </a:r>
            <a:r>
              <a:rPr lang="en-US" altLang="zh-CN" dirty="0"/>
              <a:t> </a:t>
            </a:r>
            <a:r>
              <a:rPr lang="zh-CN" altLang="zh-CN" dirty="0"/>
              <a:t>配合使用可以为</a:t>
            </a:r>
            <a:r>
              <a:rPr lang="en-US" altLang="zh-CN" dirty="0"/>
              <a:t> details </a:t>
            </a:r>
            <a:r>
              <a:rPr lang="zh-CN" altLang="zh-CN" dirty="0"/>
              <a:t>定义标题。标题是可见的，用户点击标题时，会显示出</a:t>
            </a:r>
            <a:r>
              <a:rPr lang="en-US" altLang="zh-CN" dirty="0"/>
              <a:t> details</a:t>
            </a:r>
            <a:r>
              <a:rPr lang="zh-CN" altLang="zh-CN" dirty="0"/>
              <a:t>。</a:t>
            </a:r>
            <a:endParaRPr lang="zh-CN" altLang="en-US" sz="2000" dirty="0"/>
          </a:p>
        </p:txBody>
      </p:sp>
      <p:sp>
        <p:nvSpPr>
          <p:cNvPr id="8" name="矩形 7">
            <a:extLst>
              <a:ext uri="{FF2B5EF4-FFF2-40B4-BE49-F238E27FC236}">
                <a16:creationId xmlns:a16="http://schemas.microsoft.com/office/drawing/2014/main" id="{0C0D5C9B-15E0-4D54-8FFA-23822BB5E7FA}"/>
              </a:ext>
            </a:extLst>
          </p:cNvPr>
          <p:cNvSpPr/>
          <p:nvPr/>
        </p:nvSpPr>
        <p:spPr>
          <a:xfrm>
            <a:off x="1457371" y="2472747"/>
            <a:ext cx="9951582" cy="2308324"/>
          </a:xfrm>
          <a:prstGeom prst="rect">
            <a:avLst/>
          </a:prstGeom>
        </p:spPr>
        <p:txBody>
          <a:bodyPr wrap="square">
            <a:spAutoFit/>
          </a:bodyPr>
          <a:lstStyle/>
          <a:p>
            <a:r>
              <a:rPr lang="en-US" altLang="zh-CN" dirty="0"/>
              <a:t>&lt;body&gt;</a:t>
            </a:r>
            <a:endParaRPr lang="zh-CN" altLang="zh-CN" dirty="0"/>
          </a:p>
          <a:p>
            <a:r>
              <a:rPr lang="en-US" altLang="zh-CN" dirty="0"/>
              <a:t>   &lt;details&gt;</a:t>
            </a:r>
            <a:endParaRPr lang="zh-CN" altLang="zh-CN" dirty="0"/>
          </a:p>
          <a:p>
            <a:r>
              <a:rPr lang="en-US" altLang="zh-CN" dirty="0"/>
              <a:t>    &lt;summary&gt;</a:t>
            </a:r>
            <a:r>
              <a:rPr lang="zh-CN" altLang="zh-CN" dirty="0"/>
              <a:t>三全教育</a:t>
            </a:r>
            <a:r>
              <a:rPr lang="en-US" altLang="zh-CN" dirty="0"/>
              <a:t>&lt;/summary&gt;</a:t>
            </a:r>
            <a:endParaRPr lang="zh-CN" altLang="zh-CN" dirty="0"/>
          </a:p>
          <a:p>
            <a:r>
              <a:rPr lang="en-US" altLang="zh-CN" dirty="0"/>
              <a:t>    &lt;p&gt;“</a:t>
            </a:r>
            <a:r>
              <a:rPr lang="zh-CN" altLang="zh-CN" dirty="0"/>
              <a:t>三全育人</a:t>
            </a:r>
            <a:r>
              <a:rPr lang="en-US" altLang="zh-CN" dirty="0"/>
              <a:t>”</a:t>
            </a:r>
            <a:r>
              <a:rPr lang="zh-CN" altLang="zh-CN" dirty="0"/>
              <a:t>即全员育人、全程育人、全方位育人，是中共中央、国务院《关于加强和改进新形势下高校思想政治工作的意见》提出的坚持全员全过程全方位育人（简称</a:t>
            </a:r>
            <a:r>
              <a:rPr lang="en-US" altLang="zh-CN" dirty="0"/>
              <a:t>“</a:t>
            </a:r>
            <a:r>
              <a:rPr lang="zh-CN" altLang="zh-CN" dirty="0"/>
              <a:t>三全育人</a:t>
            </a:r>
            <a:r>
              <a:rPr lang="en-US" altLang="zh-CN" dirty="0"/>
              <a:t>”</a:t>
            </a:r>
            <a:r>
              <a:rPr lang="zh-CN" altLang="zh-CN" dirty="0"/>
              <a:t>）的要求</a:t>
            </a:r>
            <a:r>
              <a:rPr lang="en-US" altLang="zh-CN" dirty="0"/>
              <a:t> [1]  </a:t>
            </a:r>
            <a:r>
              <a:rPr lang="zh-CN" altLang="zh-CN" dirty="0"/>
              <a:t>。</a:t>
            </a:r>
            <a:r>
              <a:rPr lang="en-US" altLang="zh-CN" dirty="0"/>
              <a:t>&lt;/p&gt;</a:t>
            </a:r>
            <a:endParaRPr lang="zh-CN" altLang="zh-CN" dirty="0"/>
          </a:p>
          <a:p>
            <a:r>
              <a:rPr lang="en-US" altLang="zh-CN" dirty="0"/>
              <a:t>   &lt;/details&gt;   </a:t>
            </a:r>
            <a:endParaRPr lang="zh-CN" altLang="zh-CN" dirty="0"/>
          </a:p>
          <a:p>
            <a:r>
              <a:rPr lang="en-US" altLang="zh-CN" dirty="0"/>
              <a:t>&lt;/body&gt;</a:t>
            </a:r>
            <a:endParaRPr lang="zh-CN" altLang="zh-CN" dirty="0"/>
          </a:p>
        </p:txBody>
      </p:sp>
      <p:pic>
        <p:nvPicPr>
          <p:cNvPr id="9" name="图片 8">
            <a:extLst>
              <a:ext uri="{FF2B5EF4-FFF2-40B4-BE49-F238E27FC236}">
                <a16:creationId xmlns:a16="http://schemas.microsoft.com/office/drawing/2014/main" id="{CD9DF2D3-AD0D-4867-97BD-27ECEEBE0E6C}"/>
              </a:ext>
            </a:extLst>
          </p:cNvPr>
          <p:cNvPicPr/>
          <p:nvPr/>
        </p:nvPicPr>
        <p:blipFill>
          <a:blip r:embed="rId4"/>
          <a:stretch>
            <a:fillRect/>
          </a:stretch>
        </p:blipFill>
        <p:spPr>
          <a:xfrm>
            <a:off x="5495529" y="4484222"/>
            <a:ext cx="1047115" cy="589915"/>
          </a:xfrm>
          <a:prstGeom prst="rect">
            <a:avLst/>
          </a:prstGeom>
        </p:spPr>
      </p:pic>
      <p:pic>
        <p:nvPicPr>
          <p:cNvPr id="10" name="图片 9">
            <a:extLst>
              <a:ext uri="{FF2B5EF4-FFF2-40B4-BE49-F238E27FC236}">
                <a16:creationId xmlns:a16="http://schemas.microsoft.com/office/drawing/2014/main" id="{C1AFB358-A19E-499F-A99E-E85CDDCC9B35}"/>
              </a:ext>
            </a:extLst>
          </p:cNvPr>
          <p:cNvPicPr/>
          <p:nvPr/>
        </p:nvPicPr>
        <p:blipFill>
          <a:blip r:embed="rId5"/>
          <a:stretch>
            <a:fillRect/>
          </a:stretch>
        </p:blipFill>
        <p:spPr>
          <a:xfrm>
            <a:off x="4381790" y="5074137"/>
            <a:ext cx="5274310" cy="1149985"/>
          </a:xfrm>
          <a:prstGeom prst="rect">
            <a:avLst/>
          </a:prstGeom>
        </p:spPr>
      </p:pic>
    </p:spTree>
    <p:extLst>
      <p:ext uri="{BB962C8B-B14F-4D97-AF65-F5344CB8AC3E}">
        <p14:creationId xmlns:p14="http://schemas.microsoft.com/office/powerpoint/2010/main" val="14241712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5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 </a:t>
            </a:r>
            <a:r>
              <a:rPr lang="zh-CN" altLang="zh-CN" b="1" dirty="0"/>
              <a:t>3.2.3 output标签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a:extLst>
              <a:ext uri="{FF2B5EF4-FFF2-40B4-BE49-F238E27FC236}">
                <a16:creationId xmlns:a16="http://schemas.microsoft.com/office/drawing/2014/main" id="{FBF34D01-3708-4E8E-8156-506221EACFCB}"/>
              </a:ext>
            </a:extLst>
          </p:cNvPr>
          <p:cNvSpPr/>
          <p:nvPr/>
        </p:nvSpPr>
        <p:spPr>
          <a:xfrm>
            <a:off x="1270792" y="977817"/>
            <a:ext cx="10138161" cy="1538883"/>
          </a:xfrm>
          <a:prstGeom prst="rect">
            <a:avLst/>
          </a:prstGeom>
        </p:spPr>
        <p:txBody>
          <a:bodyPr wrap="square">
            <a:spAutoFit/>
          </a:bodyPr>
          <a:lstStyle/>
          <a:p>
            <a:r>
              <a:rPr lang="en-US" altLang="zh-CN" sz="2000" kern="100" dirty="0">
                <a:latin typeface="Times New Roman" panose="02020603050405020304" pitchFamily="18" charset="0"/>
                <a:cs typeface="Times New Roman" panose="02020603050405020304" pitchFamily="18" charset="0"/>
              </a:rPr>
              <a:t> </a:t>
            </a:r>
            <a:r>
              <a:rPr lang="en-US" altLang="zh-CN" dirty="0"/>
              <a:t>&lt;output&gt; </a:t>
            </a:r>
            <a:r>
              <a:rPr lang="zh-CN" altLang="zh-CN" dirty="0"/>
              <a:t>标签定义不同类型的输出，比如脚本的输出。</a:t>
            </a:r>
          </a:p>
          <a:p>
            <a:r>
              <a:rPr lang="zh-CN" altLang="zh-CN" dirty="0"/>
              <a:t>【语法】</a:t>
            </a:r>
          </a:p>
          <a:p>
            <a:r>
              <a:rPr lang="en-US" altLang="zh-CN" dirty="0"/>
              <a:t>&lt;output name="</a:t>
            </a:r>
            <a:r>
              <a:rPr lang="zh-CN" altLang="zh-CN" dirty="0"/>
              <a:t>名称</a:t>
            </a:r>
            <a:r>
              <a:rPr lang="en-US" altLang="zh-CN" dirty="0"/>
              <a:t>" for="</a:t>
            </a:r>
            <a:r>
              <a:rPr lang="en-US" altLang="zh-CN" dirty="0" err="1"/>
              <a:t>element_id</a:t>
            </a:r>
            <a:r>
              <a:rPr lang="en-US" altLang="zh-CN" dirty="0"/>
              <a:t>"&gt;</a:t>
            </a:r>
            <a:r>
              <a:rPr lang="zh-CN" altLang="zh-CN" dirty="0"/>
              <a:t>默认内容</a:t>
            </a:r>
            <a:r>
              <a:rPr lang="en-US" altLang="zh-CN" dirty="0"/>
              <a:t>&lt;/output&gt;</a:t>
            </a:r>
            <a:endParaRPr lang="zh-CN" altLang="zh-CN" dirty="0"/>
          </a:p>
          <a:p>
            <a:r>
              <a:rPr lang="zh-CN" altLang="zh-CN" dirty="0"/>
              <a:t>说明：</a:t>
            </a:r>
            <a:r>
              <a:rPr lang="en-US" altLang="zh-CN" dirty="0"/>
              <a:t>output</a:t>
            </a:r>
            <a:r>
              <a:rPr lang="zh-CN" altLang="zh-CN" dirty="0"/>
              <a:t>标签中的内容为默认显示内容，它会随着相关元素的改变而变化</a:t>
            </a:r>
          </a:p>
          <a:p>
            <a:pPr indent="266700" algn="just">
              <a:spcAft>
                <a:spcPts val="0"/>
              </a:spcAft>
            </a:pPr>
            <a:endParaRPr lang="zh-CN" altLang="en-US" sz="2000" dirty="0"/>
          </a:p>
        </p:txBody>
      </p:sp>
      <p:pic>
        <p:nvPicPr>
          <p:cNvPr id="9" name="图片 8">
            <a:extLst>
              <a:ext uri="{FF2B5EF4-FFF2-40B4-BE49-F238E27FC236}">
                <a16:creationId xmlns:a16="http://schemas.microsoft.com/office/drawing/2014/main" id="{CD9DF2D3-AD0D-4867-97BD-27ECEEBE0E6C}"/>
              </a:ext>
            </a:extLst>
          </p:cNvPr>
          <p:cNvPicPr/>
          <p:nvPr/>
        </p:nvPicPr>
        <p:blipFill>
          <a:blip r:embed="rId3"/>
          <a:stretch>
            <a:fillRect/>
          </a:stretch>
        </p:blipFill>
        <p:spPr>
          <a:xfrm>
            <a:off x="5495529" y="4484222"/>
            <a:ext cx="1047115" cy="589915"/>
          </a:xfrm>
          <a:prstGeom prst="rect">
            <a:avLst/>
          </a:prstGeom>
        </p:spPr>
      </p:pic>
      <p:graphicFrame>
        <p:nvGraphicFramePr>
          <p:cNvPr id="4" name="表格 3">
            <a:extLst>
              <a:ext uri="{FF2B5EF4-FFF2-40B4-BE49-F238E27FC236}">
                <a16:creationId xmlns:a16="http://schemas.microsoft.com/office/drawing/2014/main" id="{D2770959-22B1-4DA0-AFE5-C7B5AF92A9CD}"/>
              </a:ext>
            </a:extLst>
          </p:cNvPr>
          <p:cNvGraphicFramePr>
            <a:graphicFrameLocks noGrp="1"/>
          </p:cNvGraphicFramePr>
          <p:nvPr>
            <p:extLst>
              <p:ext uri="{D42A27DB-BD31-4B8C-83A1-F6EECF244321}">
                <p14:modId xmlns:p14="http://schemas.microsoft.com/office/powerpoint/2010/main" val="1075539234"/>
              </p:ext>
            </p:extLst>
          </p:nvPr>
        </p:nvGraphicFramePr>
        <p:xfrm>
          <a:off x="2151035" y="3150721"/>
          <a:ext cx="4867910" cy="2133600"/>
        </p:xfrm>
        <a:graphic>
          <a:graphicData uri="http://schemas.openxmlformats.org/drawingml/2006/table">
            <a:tbl>
              <a:tblPr firstRow="1" firstCol="1" bandRow="1">
                <a:tableStyleId>{5C22544A-7EE6-4342-B048-85BDC9FD1C3A}</a:tableStyleId>
              </a:tblPr>
              <a:tblGrid>
                <a:gridCol w="878840">
                  <a:extLst>
                    <a:ext uri="{9D8B030D-6E8A-4147-A177-3AD203B41FA5}">
                      <a16:colId xmlns:a16="http://schemas.microsoft.com/office/drawing/2014/main" val="3477740294"/>
                    </a:ext>
                  </a:extLst>
                </a:gridCol>
                <a:gridCol w="1497330">
                  <a:extLst>
                    <a:ext uri="{9D8B030D-6E8A-4147-A177-3AD203B41FA5}">
                      <a16:colId xmlns:a16="http://schemas.microsoft.com/office/drawing/2014/main" val="477260150"/>
                    </a:ext>
                  </a:extLst>
                </a:gridCol>
                <a:gridCol w="2491740">
                  <a:extLst>
                    <a:ext uri="{9D8B030D-6E8A-4147-A177-3AD203B41FA5}">
                      <a16:colId xmlns:a16="http://schemas.microsoft.com/office/drawing/2014/main" val="750955278"/>
                    </a:ext>
                  </a:extLst>
                </a:gridCol>
              </a:tblGrid>
              <a:tr h="290195">
                <a:tc>
                  <a:txBody>
                    <a:bodyPr/>
                    <a:lstStyle/>
                    <a:p>
                      <a:pPr algn="just">
                        <a:spcAft>
                          <a:spcPts val="0"/>
                        </a:spcAft>
                      </a:pPr>
                      <a:r>
                        <a:rPr lang="zh-CN" sz="2000" kern="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描述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77057793"/>
                  </a:ext>
                </a:extLst>
              </a:tr>
              <a:tr h="421640">
                <a:tc>
                  <a:txBody>
                    <a:bodyPr/>
                    <a:lstStyle/>
                    <a:p>
                      <a:pPr algn="just">
                        <a:spcAft>
                          <a:spcPts val="0"/>
                        </a:spcAft>
                      </a:pPr>
                      <a:r>
                        <a:rPr lang="en-US" sz="2000" u="none" strike="noStrike" kern="0">
                          <a:effectLst/>
                          <a:hlinkClick r:id="rId4" tooltip="HTML &lt;output&gt; 标签的 for 属性"/>
                        </a:rPr>
                        <a:t>for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element_id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定义输出域相关的一个或多个元素。</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34541427"/>
                  </a:ext>
                </a:extLst>
              </a:tr>
              <a:tr h="421640">
                <a:tc>
                  <a:txBody>
                    <a:bodyPr/>
                    <a:lstStyle/>
                    <a:p>
                      <a:pPr algn="just">
                        <a:spcAft>
                          <a:spcPts val="0"/>
                        </a:spcAft>
                      </a:pPr>
                      <a:r>
                        <a:rPr lang="en-US" sz="2000" u="none" strike="noStrike" kern="0">
                          <a:effectLst/>
                          <a:hlinkClick r:id="rId5" tooltip="HTML &lt;output&gt; 标签的 form 属性"/>
                        </a:rPr>
                        <a:t>form</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form_id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定义输入字段所属的一个或多个表单。</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58792446"/>
                  </a:ext>
                </a:extLst>
              </a:tr>
              <a:tr h="320675">
                <a:tc>
                  <a:txBody>
                    <a:bodyPr/>
                    <a:lstStyle/>
                    <a:p>
                      <a:pPr algn="just">
                        <a:spcAft>
                          <a:spcPts val="0"/>
                        </a:spcAft>
                      </a:pPr>
                      <a:r>
                        <a:rPr lang="en-US" sz="2000" u="none" strike="noStrike" kern="0">
                          <a:effectLst/>
                          <a:hlinkClick r:id="rId6" tooltip="HTML &lt;output&gt; 标签的 name 属性"/>
                        </a:rPr>
                        <a:t>name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name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dirty="0">
                          <a:effectLst/>
                        </a:rPr>
                        <a:t>定义对象的唯一名称。（表单提交时使用）</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82096197"/>
                  </a:ext>
                </a:extLst>
              </a:tr>
            </a:tbl>
          </a:graphicData>
        </a:graphic>
      </p:graphicFrame>
    </p:spTree>
    <p:extLst>
      <p:ext uri="{BB962C8B-B14F-4D97-AF65-F5344CB8AC3E}">
        <p14:creationId xmlns:p14="http://schemas.microsoft.com/office/powerpoint/2010/main" val="290299982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solidFill>
                  <a:srgbClr val="FF0000"/>
                </a:solidFill>
              </a:rPr>
              <a:t>HTML5 Web</a:t>
            </a:r>
            <a:r>
              <a:rPr lang="zh-CN" altLang="zh-CN" dirty="0">
                <a:solidFill>
                  <a:srgbClr val="FF0000"/>
                </a:solidFill>
              </a:rPr>
              <a:t>存储</a:t>
            </a:r>
            <a:endParaRPr lang="zh-CN" altLang="en-US" sz="2100" b="1" dirty="0">
              <a:solidFill>
                <a:srgbClr val="FF0000"/>
              </a:solidFill>
              <a:latin typeface="微软雅黑" pitchFamily="34" charset="-122"/>
              <a:ea typeface="微软雅黑" pitchFamily="34" charset="-122"/>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的内容交互标签</a:t>
            </a:r>
            <a:endParaRPr lang="zh-CN" altLang="en-US" sz="2100" b="1" dirty="0">
              <a:solidFill>
                <a:prstClr val="black"/>
              </a:solidFill>
              <a:latin typeface="微软雅黑" pitchFamily="34" charset="-122"/>
              <a:ea typeface="微软雅黑" pitchFamily="34" charset="-122"/>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的结构标签</a:t>
            </a:r>
            <a:endParaRPr lang="zh-CN" altLang="en-US" sz="2100" b="1" dirty="0">
              <a:solidFill>
                <a:prstClr val="black"/>
              </a:solidFill>
              <a:latin typeface="微软雅黑" pitchFamily="34" charset="-122"/>
              <a:ea typeface="微软雅黑" pitchFamily="34" charset="-122"/>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的多媒体交互标签</a:t>
            </a:r>
            <a:endParaRPr lang="zh-CN" altLang="en-US" sz="2100" b="1" dirty="0">
              <a:solidFill>
                <a:prstClr val="black"/>
              </a:solidFill>
              <a:latin typeface="微软雅黑" pitchFamily="34" charset="-122"/>
              <a:ea typeface="微软雅黑" pitchFamily="34"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 </a:t>
            </a:r>
            <a:r>
              <a:rPr lang="zh-CN" altLang="zh-CN" b="1" dirty="0"/>
              <a:t>3.2.3 output标签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701D3588-B7F6-4342-9966-D5EA53644B93}"/>
              </a:ext>
            </a:extLst>
          </p:cNvPr>
          <p:cNvSpPr/>
          <p:nvPr/>
        </p:nvSpPr>
        <p:spPr>
          <a:xfrm>
            <a:off x="2133600" y="1340626"/>
            <a:ext cx="8087170" cy="1631216"/>
          </a:xfrm>
          <a:prstGeom prst="rect">
            <a:avLst/>
          </a:prstGeom>
        </p:spPr>
        <p:txBody>
          <a:bodyPr wrap="square">
            <a:spAutoFit/>
          </a:bodyPr>
          <a:lstStyle/>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 &lt;form </a:t>
            </a:r>
            <a:r>
              <a:rPr lang="en-US" altLang="zh-CN" sz="2000" kern="100" dirty="0" err="1">
                <a:latin typeface="Times New Roman" panose="02020603050405020304" pitchFamily="18" charset="0"/>
                <a:cs typeface="Times New Roman" panose="02020603050405020304" pitchFamily="18" charset="0"/>
              </a:rPr>
              <a:t>oninput</a:t>
            </a:r>
            <a:r>
              <a:rPr lang="en-US" altLang="zh-CN" sz="2000" kern="100" dirty="0">
                <a:latin typeface="Times New Roman" panose="02020603050405020304" pitchFamily="18" charset="0"/>
                <a:cs typeface="Times New Roman" panose="02020603050405020304" pitchFamily="18" charset="0"/>
              </a:rPr>
              <a:t>="</a:t>
            </a:r>
            <a:r>
              <a:rPr lang="en-US" altLang="zh-CN" sz="2000" kern="100" dirty="0" err="1">
                <a:latin typeface="Times New Roman" panose="02020603050405020304" pitchFamily="18" charset="0"/>
                <a:cs typeface="Times New Roman" panose="02020603050405020304" pitchFamily="18" charset="0"/>
              </a:rPr>
              <a:t>x.value</a:t>
            </a:r>
            <a:r>
              <a:rPr lang="en-US" altLang="zh-CN" sz="2000" kern="100" dirty="0">
                <a:latin typeface="Times New Roman" panose="02020603050405020304" pitchFamily="18" charset="0"/>
                <a:cs typeface="Times New Roman" panose="02020603050405020304" pitchFamily="18" charset="0"/>
              </a:rPr>
              <a:t>=</a:t>
            </a:r>
            <a:r>
              <a:rPr lang="en-US" altLang="zh-CN" sz="2000" kern="100" dirty="0" err="1">
                <a:latin typeface="Times New Roman" panose="02020603050405020304" pitchFamily="18" charset="0"/>
                <a:cs typeface="Times New Roman" panose="02020603050405020304" pitchFamily="18" charset="0"/>
              </a:rPr>
              <a:t>parseInt</a:t>
            </a:r>
            <a:r>
              <a:rPr lang="en-US" altLang="zh-CN" sz="2000" kern="100" dirty="0">
                <a:latin typeface="Times New Roman" panose="02020603050405020304" pitchFamily="18" charset="0"/>
                <a:cs typeface="Times New Roman" panose="02020603050405020304" pitchFamily="18" charset="0"/>
              </a:rPr>
              <a:t>(</a:t>
            </a:r>
            <a:r>
              <a:rPr lang="en-US" altLang="zh-CN" sz="2000" kern="100" dirty="0" err="1">
                <a:latin typeface="Times New Roman" panose="02020603050405020304" pitchFamily="18" charset="0"/>
                <a:cs typeface="Times New Roman" panose="02020603050405020304" pitchFamily="18" charset="0"/>
              </a:rPr>
              <a:t>a.value</a:t>
            </a:r>
            <a:r>
              <a:rPr lang="en-US" altLang="zh-CN" sz="2000" kern="100" dirty="0">
                <a:latin typeface="Times New Roman" panose="02020603050405020304" pitchFamily="18" charset="0"/>
                <a:cs typeface="Times New Roman" panose="02020603050405020304" pitchFamily="18" charset="0"/>
              </a:rPr>
              <a:t>)+</a:t>
            </a:r>
            <a:r>
              <a:rPr lang="en-US" altLang="zh-CN" sz="2000" kern="100" dirty="0" err="1">
                <a:latin typeface="Times New Roman" panose="02020603050405020304" pitchFamily="18" charset="0"/>
                <a:cs typeface="Times New Roman" panose="02020603050405020304" pitchFamily="18" charset="0"/>
              </a:rPr>
              <a:t>parseInt</a:t>
            </a:r>
            <a:r>
              <a:rPr lang="en-US" altLang="zh-CN" sz="2000" kern="100" dirty="0">
                <a:latin typeface="Times New Roman" panose="02020603050405020304" pitchFamily="18" charset="0"/>
                <a:cs typeface="Times New Roman" panose="02020603050405020304" pitchFamily="18" charset="0"/>
              </a:rPr>
              <a:t>(</a:t>
            </a:r>
            <a:r>
              <a:rPr lang="en-US" altLang="zh-CN" sz="2000" kern="100" dirty="0" err="1">
                <a:latin typeface="Times New Roman" panose="02020603050405020304" pitchFamily="18" charset="0"/>
                <a:cs typeface="Times New Roman" panose="02020603050405020304" pitchFamily="18" charset="0"/>
              </a:rPr>
              <a:t>b.value</a:t>
            </a:r>
            <a:r>
              <a:rPr lang="en-US" altLang="zh-CN" sz="2000" kern="100" dirty="0">
                <a:latin typeface="Times New Roman" panose="02020603050405020304" pitchFamily="18" charset="0"/>
                <a:cs typeface="Times New Roman" panose="02020603050405020304" pitchFamily="18" charset="0"/>
              </a:rPr>
              <a:t>)"&gt;0</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        &lt;input type="range" id="a" value="50"&gt;100</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        +&lt;input type="number" id="b" value="50"&gt;</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        =&lt;output name="x" for="a b"&gt;&lt;/output&gt;</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    &lt;/form&gt; </a:t>
            </a:r>
            <a:endParaRPr lang="zh-CN" altLang="zh-CN" sz="2000" kern="100" dirty="0">
              <a:cs typeface="Times New Roman" panose="02020603050405020304" pitchFamily="18" charset="0"/>
            </a:endParaRPr>
          </a:p>
        </p:txBody>
      </p:sp>
      <p:pic>
        <p:nvPicPr>
          <p:cNvPr id="11" name="图片 10">
            <a:extLst>
              <a:ext uri="{FF2B5EF4-FFF2-40B4-BE49-F238E27FC236}">
                <a16:creationId xmlns:a16="http://schemas.microsoft.com/office/drawing/2014/main" id="{85ACC4B1-4610-4B2A-8F57-D4F1E422D990}"/>
              </a:ext>
            </a:extLst>
          </p:cNvPr>
          <p:cNvPicPr/>
          <p:nvPr/>
        </p:nvPicPr>
        <p:blipFill rotWithShape="1">
          <a:blip r:embed="rId3"/>
          <a:srcRect t="21647"/>
          <a:stretch/>
        </p:blipFill>
        <p:spPr bwMode="auto">
          <a:xfrm>
            <a:off x="3119170" y="3568976"/>
            <a:ext cx="4295775" cy="634365"/>
          </a:xfrm>
          <a:prstGeom prst="rect">
            <a:avLst/>
          </a:prstGeom>
          <a:noFill/>
          <a:ln>
            <a:noFill/>
          </a:ln>
          <a:extLst>
            <a:ext uri="{53640926-AAD7-44D8-BBD7-CCE9431645EC}">
              <a14:shadowObscured xmlns:a14="http://schemas.microsoft.com/office/drawing/2010/main"/>
            </a:ext>
          </a:extLst>
        </p:spPr>
      </p:pic>
      <p:sp>
        <p:nvSpPr>
          <p:cNvPr id="7" name="矩形 6">
            <a:extLst>
              <a:ext uri="{FF2B5EF4-FFF2-40B4-BE49-F238E27FC236}">
                <a16:creationId xmlns:a16="http://schemas.microsoft.com/office/drawing/2014/main" id="{EC7C91F8-F2A5-40B0-8D82-A81C0B3EABB7}"/>
              </a:ext>
            </a:extLst>
          </p:cNvPr>
          <p:cNvSpPr/>
          <p:nvPr/>
        </p:nvSpPr>
        <p:spPr>
          <a:xfrm>
            <a:off x="1595214" y="4691819"/>
            <a:ext cx="8625555" cy="1200329"/>
          </a:xfrm>
          <a:prstGeom prst="rect">
            <a:avLst/>
          </a:prstGeom>
        </p:spPr>
        <p:txBody>
          <a:bodyPr wrap="square">
            <a:spAutoFit/>
          </a:bodyPr>
          <a:lstStyle/>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oninput</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事件在用户输入时触发</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该事件在</a:t>
            </a:r>
            <a:r>
              <a:rPr lang="en-US" altLang="zh-CN" kern="100" dirty="0">
                <a:latin typeface="Times New Roman" panose="02020603050405020304" pitchFamily="18" charset="0"/>
                <a:cs typeface="Times New Roman" panose="02020603050405020304" pitchFamily="18" charset="0"/>
              </a:rPr>
              <a:t> &lt;input&gt; </a:t>
            </a:r>
            <a:r>
              <a:rPr lang="zh-CN" altLang="zh-CN" kern="100" dirty="0">
                <a:latin typeface="Times New Roman" panose="02020603050405020304" pitchFamily="18" charset="0"/>
                <a:cs typeface="Times New Roman" panose="02020603050405020304" pitchFamily="18" charset="0"/>
              </a:rPr>
              <a:t>或</a:t>
            </a:r>
            <a:r>
              <a:rPr lang="en-US" altLang="zh-CN" kern="100" dirty="0">
                <a:latin typeface="Times New Roman" panose="02020603050405020304" pitchFamily="18" charset="0"/>
                <a:cs typeface="Times New Roman" panose="02020603050405020304" pitchFamily="18" charset="0"/>
              </a:rPr>
              <a:t> &lt;</a:t>
            </a:r>
            <a:r>
              <a:rPr lang="en-US" altLang="zh-CN" kern="100" dirty="0" err="1">
                <a:latin typeface="Times New Roman" panose="02020603050405020304" pitchFamily="18" charset="0"/>
                <a:cs typeface="Times New Roman" panose="02020603050405020304" pitchFamily="18" charset="0"/>
              </a:rPr>
              <a:t>textarea</a:t>
            </a:r>
            <a:r>
              <a:rPr lang="en-US" altLang="zh-CN" kern="100" dirty="0">
                <a:latin typeface="Times New Roman" panose="02020603050405020304" pitchFamily="18" charset="0"/>
                <a:cs typeface="Times New Roman" panose="02020603050405020304" pitchFamily="18" charset="0"/>
              </a:rPr>
              <a:t>&gt; </a:t>
            </a:r>
            <a:r>
              <a:rPr lang="zh-CN" altLang="zh-CN" kern="100" dirty="0">
                <a:latin typeface="Times New Roman" panose="02020603050405020304" pitchFamily="18" charset="0"/>
                <a:cs typeface="Times New Roman" panose="02020603050405020304" pitchFamily="18" charset="0"/>
              </a:rPr>
              <a:t>元素的值发生改变时触发。该事件类似于</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hlinkClick r:id="rId4"/>
              </a:rPr>
              <a:t>onchange</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事件。</a:t>
            </a:r>
            <a:endParaRPr lang="en-US"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不同之处在于</a:t>
            </a:r>
            <a:r>
              <a:rPr lang="zh-CN" altLang="zh-CN" kern="100" dirty="0">
                <a:ea typeface="Times New Roman" panose="02020603050405020304" pitchFamily="18" charset="0"/>
                <a:cs typeface="Times New Roman" panose="02020603050405020304" pitchFamily="18" charset="0"/>
              </a:rPr>
              <a:t> </a:t>
            </a:r>
            <a:r>
              <a:rPr lang="en-US" altLang="zh-CN" kern="100" dirty="0" err="1">
                <a:ea typeface="Times New Roman" panose="02020603050405020304" pitchFamily="18" charset="0"/>
                <a:cs typeface="Times New Roman" panose="02020603050405020304" pitchFamily="18" charset="0"/>
              </a:rPr>
              <a:t>oninput</a:t>
            </a:r>
            <a:r>
              <a:rPr lang="en-US" altLang="zh-CN" kern="100" dirty="0">
                <a:ea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事件在元素值发生变化是立即触发，</a:t>
            </a:r>
            <a:r>
              <a:rPr lang="en-US" altLang="zh-CN" kern="100" dirty="0" err="1">
                <a:latin typeface="Times New Roman" panose="02020603050405020304" pitchFamily="18" charset="0"/>
                <a:cs typeface="Times New Roman" panose="02020603050405020304" pitchFamily="18" charset="0"/>
              </a:rPr>
              <a:t>onchange</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在元素失去焦点时触发。</a:t>
            </a:r>
            <a:r>
              <a:rPr lang="zh-CN" altLang="zh-CN" kern="100" dirty="0">
                <a:ea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176464527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 </a:t>
            </a:r>
            <a:r>
              <a:rPr lang="en-US" altLang="zh-CN" dirty="0"/>
              <a:t>3.2.4 time</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FBBA7218-E288-46E0-817D-6EE803D0E670}"/>
              </a:ext>
            </a:extLst>
          </p:cNvPr>
          <p:cNvSpPr/>
          <p:nvPr/>
        </p:nvSpPr>
        <p:spPr>
          <a:xfrm>
            <a:off x="1356406" y="988966"/>
            <a:ext cx="10287113" cy="2537874"/>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&lt;time&gt; </a:t>
            </a:r>
            <a:r>
              <a:rPr lang="zh-CN" altLang="zh-CN" kern="100" dirty="0">
                <a:latin typeface="Times New Roman" panose="02020603050405020304" pitchFamily="18" charset="0"/>
                <a:cs typeface="Times New Roman" panose="02020603050405020304" pitchFamily="18" charset="0"/>
              </a:rPr>
              <a:t>标签定义公历的时间（</a:t>
            </a:r>
            <a:r>
              <a:rPr lang="en-US" altLang="zh-CN" kern="100" dirty="0">
                <a:latin typeface="Times New Roman" panose="02020603050405020304" pitchFamily="18" charset="0"/>
                <a:cs typeface="Times New Roman" panose="02020603050405020304" pitchFamily="18" charset="0"/>
              </a:rPr>
              <a:t>24 </a:t>
            </a:r>
            <a:r>
              <a:rPr lang="zh-CN" altLang="zh-CN" kern="100" dirty="0">
                <a:latin typeface="Times New Roman" panose="02020603050405020304" pitchFamily="18" charset="0"/>
                <a:cs typeface="Times New Roman" panose="02020603050405020304" pitchFamily="18" charset="0"/>
              </a:rPr>
              <a:t>小时制）或日期，时间和时区偏移是可选的。</a:t>
            </a:r>
            <a:endParaRPr lang="zh-CN" altLang="zh-CN" kern="100" dirty="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该元素能够以机器可读的方式对日期和时间进行编码，例如用户代理能够把生日提醒或排定的事件添加到用户日程表中，搜索引擎也能够生成更智能的搜索结果。</a:t>
            </a:r>
            <a:endParaRPr lang="zh-CN" altLang="zh-CN" kern="100" dirty="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time</a:t>
            </a:r>
            <a:r>
              <a:rPr lang="zh-CN" altLang="zh-CN" kern="100" dirty="0">
                <a:latin typeface="Times New Roman" panose="02020603050405020304" pitchFamily="18" charset="0"/>
                <a:cs typeface="Times New Roman" panose="02020603050405020304" pitchFamily="18" charset="0"/>
              </a:rPr>
              <a:t>标签对于布局是没有任何影响的，直接用一个</a:t>
            </a:r>
            <a:r>
              <a:rPr lang="en-US" altLang="zh-CN" kern="100" dirty="0">
                <a:latin typeface="Times New Roman" panose="02020603050405020304" pitchFamily="18" charset="0"/>
                <a:cs typeface="Times New Roman" panose="02020603050405020304" pitchFamily="18" charset="0"/>
              </a:rPr>
              <a:t>span</a:t>
            </a:r>
            <a:r>
              <a:rPr lang="zh-CN" altLang="zh-CN" kern="100" dirty="0">
                <a:latin typeface="Times New Roman" panose="02020603050405020304" pitchFamily="18" charset="0"/>
                <a:cs typeface="Times New Roman" panose="02020603050405020304" pitchFamily="18" charset="0"/>
              </a:rPr>
              <a:t>也一样可以实。这个标签的功能就是在蜘蛛爬取的时候可以爬取到，知道这是时间，进而可以得到相关的流量。</a:t>
            </a:r>
            <a:endParaRPr lang="zh-CN" altLang="zh-CN" kern="100" dirty="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&lt;time&gt; </a:t>
            </a:r>
            <a:r>
              <a:rPr lang="zh-CN" altLang="zh-CN" kern="100" dirty="0">
                <a:latin typeface="Times New Roman" panose="02020603050405020304" pitchFamily="18" charset="0"/>
                <a:cs typeface="Times New Roman" panose="02020603050405020304" pitchFamily="18" charset="0"/>
              </a:rPr>
              <a:t>标签不会在任何浏览器中呈现任何特殊效果。</a:t>
            </a:r>
            <a:endParaRPr lang="zh-CN" altLang="zh-CN" kern="100" dirty="0">
              <a:cs typeface="Times New Roman" panose="02020603050405020304" pitchFamily="18" charset="0"/>
            </a:endParaRPr>
          </a:p>
        </p:txBody>
      </p:sp>
      <p:graphicFrame>
        <p:nvGraphicFramePr>
          <p:cNvPr id="6" name="表格 5">
            <a:extLst>
              <a:ext uri="{FF2B5EF4-FFF2-40B4-BE49-F238E27FC236}">
                <a16:creationId xmlns:a16="http://schemas.microsoft.com/office/drawing/2014/main" id="{AF7A8061-1C4B-45A6-AFD1-FF27BB32637C}"/>
              </a:ext>
            </a:extLst>
          </p:cNvPr>
          <p:cNvGraphicFramePr>
            <a:graphicFrameLocks noGrp="1"/>
          </p:cNvGraphicFramePr>
          <p:nvPr>
            <p:extLst>
              <p:ext uri="{D42A27DB-BD31-4B8C-83A1-F6EECF244321}">
                <p14:modId xmlns:p14="http://schemas.microsoft.com/office/powerpoint/2010/main" val="3099104311"/>
              </p:ext>
            </p:extLst>
          </p:nvPr>
        </p:nvGraphicFramePr>
        <p:xfrm>
          <a:off x="2029798" y="3786835"/>
          <a:ext cx="7105655" cy="1524000"/>
        </p:xfrm>
        <a:graphic>
          <a:graphicData uri="http://schemas.openxmlformats.org/drawingml/2006/table">
            <a:tbl>
              <a:tblPr firstRow="1" firstCol="1" bandRow="1">
                <a:tableStyleId>{5C22544A-7EE6-4342-B048-85BDC9FD1C3A}</a:tableStyleId>
              </a:tblPr>
              <a:tblGrid>
                <a:gridCol w="1282837">
                  <a:extLst>
                    <a:ext uri="{9D8B030D-6E8A-4147-A177-3AD203B41FA5}">
                      <a16:colId xmlns:a16="http://schemas.microsoft.com/office/drawing/2014/main" val="2895009071"/>
                    </a:ext>
                  </a:extLst>
                </a:gridCol>
                <a:gridCol w="867583">
                  <a:extLst>
                    <a:ext uri="{9D8B030D-6E8A-4147-A177-3AD203B41FA5}">
                      <a16:colId xmlns:a16="http://schemas.microsoft.com/office/drawing/2014/main" val="1146958633"/>
                    </a:ext>
                  </a:extLst>
                </a:gridCol>
                <a:gridCol w="4955235">
                  <a:extLst>
                    <a:ext uri="{9D8B030D-6E8A-4147-A177-3AD203B41FA5}">
                      <a16:colId xmlns:a16="http://schemas.microsoft.com/office/drawing/2014/main" val="3744249051"/>
                    </a:ext>
                  </a:extLst>
                </a:gridCol>
              </a:tblGrid>
              <a:tr h="290195">
                <a:tc>
                  <a:txBody>
                    <a:bodyPr/>
                    <a:lstStyle/>
                    <a:p>
                      <a:pPr algn="just">
                        <a:spcAft>
                          <a:spcPts val="0"/>
                        </a:spcAft>
                      </a:pPr>
                      <a:r>
                        <a:rPr lang="zh-CN" sz="2000" kern="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描述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1515270"/>
                  </a:ext>
                </a:extLst>
              </a:tr>
              <a:tr h="233045">
                <a:tc>
                  <a:txBody>
                    <a:bodyPr/>
                    <a:lstStyle/>
                    <a:p>
                      <a:pPr algn="just">
                        <a:spcAft>
                          <a:spcPts val="0"/>
                        </a:spcAft>
                      </a:pPr>
                      <a:r>
                        <a:rPr lang="en-US" sz="2000" u="none" strike="noStrike" kern="0">
                          <a:effectLst/>
                          <a:hlinkClick r:id="rId3" tooltip="HTML5 &lt;time&gt; datetime 属性"/>
                        </a:rPr>
                        <a:t>datetime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datetime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规定日期</a:t>
                      </a:r>
                      <a:r>
                        <a:rPr lang="en-US" sz="2000" kern="0">
                          <a:effectLst/>
                        </a:rPr>
                        <a:t> / </a:t>
                      </a:r>
                      <a:r>
                        <a:rPr lang="zh-CN" sz="2000" kern="0">
                          <a:effectLst/>
                        </a:rPr>
                        <a:t>时间。否则，由元素的内容给定日期</a:t>
                      </a:r>
                      <a:r>
                        <a:rPr lang="en-US" sz="2000" kern="0">
                          <a:effectLst/>
                        </a:rPr>
                        <a:t> / </a:t>
                      </a:r>
                      <a:r>
                        <a:rPr lang="zh-CN" sz="2000" kern="0">
                          <a:effectLst/>
                        </a:rPr>
                        <a:t>时间。</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79829602"/>
                  </a:ext>
                </a:extLst>
              </a:tr>
              <a:tr h="421640">
                <a:tc>
                  <a:txBody>
                    <a:bodyPr/>
                    <a:lstStyle/>
                    <a:p>
                      <a:pPr algn="just">
                        <a:spcAft>
                          <a:spcPts val="0"/>
                        </a:spcAft>
                      </a:pPr>
                      <a:r>
                        <a:rPr lang="en-US" sz="2000" u="none" strike="noStrike" kern="0">
                          <a:effectLst/>
                          <a:hlinkClick r:id="rId4" tooltip="HTML5 &lt;time&gt; pubdate 属性"/>
                        </a:rPr>
                        <a:t>pubdate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pubdate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dirty="0">
                          <a:effectLst/>
                        </a:rPr>
                        <a:t>指示</a:t>
                      </a:r>
                      <a:r>
                        <a:rPr lang="en-US" sz="2000" kern="0" dirty="0">
                          <a:effectLst/>
                        </a:rPr>
                        <a:t> &lt;time&gt; </a:t>
                      </a:r>
                      <a:r>
                        <a:rPr lang="zh-CN" sz="2000" kern="0" dirty="0">
                          <a:effectLst/>
                        </a:rPr>
                        <a:t>元素中的日期</a:t>
                      </a:r>
                      <a:r>
                        <a:rPr lang="en-US" sz="2000" kern="0" dirty="0">
                          <a:effectLst/>
                        </a:rPr>
                        <a:t> / </a:t>
                      </a:r>
                      <a:r>
                        <a:rPr lang="zh-CN" sz="2000" kern="0" dirty="0">
                          <a:effectLst/>
                        </a:rPr>
                        <a:t>时间是文档（或</a:t>
                      </a:r>
                      <a:r>
                        <a:rPr lang="en-US" sz="2000" kern="0" dirty="0">
                          <a:effectLst/>
                        </a:rPr>
                        <a:t> &lt;article&gt; </a:t>
                      </a:r>
                      <a:r>
                        <a:rPr lang="zh-CN" sz="2000" kern="0" dirty="0">
                          <a:effectLst/>
                        </a:rPr>
                        <a:t>元素）的发布日期。</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80832435"/>
                  </a:ext>
                </a:extLst>
              </a:tr>
            </a:tbl>
          </a:graphicData>
        </a:graphic>
      </p:graphicFrame>
    </p:spTree>
    <p:extLst>
      <p:ext uri="{BB962C8B-B14F-4D97-AF65-F5344CB8AC3E}">
        <p14:creationId xmlns:p14="http://schemas.microsoft.com/office/powerpoint/2010/main" val="66903120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 </a:t>
            </a:r>
            <a:r>
              <a:rPr lang="en-US" altLang="zh-CN" dirty="0"/>
              <a:t>3.2.4 time</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991E1DBA-F3E0-4608-B8E5-6127E134A325}"/>
              </a:ext>
            </a:extLst>
          </p:cNvPr>
          <p:cNvSpPr/>
          <p:nvPr/>
        </p:nvSpPr>
        <p:spPr>
          <a:xfrm>
            <a:off x="1979775" y="1030686"/>
            <a:ext cx="6096000" cy="1754326"/>
          </a:xfrm>
          <a:prstGeom prst="rect">
            <a:avLst/>
          </a:prstGeom>
        </p:spPr>
        <p:txBody>
          <a:bodyPr>
            <a:spAutoFit/>
          </a:bodyPr>
          <a:lstStyle/>
          <a:p>
            <a:pPr indent="266700" algn="just">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月份显示：</a:t>
            </a:r>
            <a:endParaRPr lang="zh-CN" altLang="zh-CN" kern="100" dirty="0">
              <a:cs typeface="Times New Roman" panose="02020603050405020304" pitchFamily="18" charset="0"/>
            </a:endParaRPr>
          </a:p>
          <a:p>
            <a:pPr indent="267970" algn="just">
              <a:spcAft>
                <a:spcPts val="0"/>
              </a:spcAft>
            </a:pPr>
            <a:r>
              <a:rPr lang="en-US" altLang="zh-CN" b="1" kern="100" dirty="0">
                <a:solidFill>
                  <a:srgbClr val="000000"/>
                </a:solidFill>
                <a:latin typeface="Times New Roman" panose="02020603050405020304" pitchFamily="18" charset="0"/>
                <a:cs typeface="Times New Roman" panose="02020603050405020304" pitchFamily="18" charset="0"/>
              </a:rPr>
              <a:t>&lt;</a:t>
            </a:r>
            <a:r>
              <a:rPr lang="en-US" altLang="zh-CN" kern="100" dirty="0">
                <a:solidFill>
                  <a:srgbClr val="000000"/>
                </a:solidFill>
                <a:latin typeface="Times New Roman" panose="02020603050405020304" pitchFamily="18" charset="0"/>
                <a:cs typeface="Times New Roman" panose="02020603050405020304" pitchFamily="18" charset="0"/>
              </a:rPr>
              <a:t>time datetime="2021-10-10"&gt;2021</a:t>
            </a:r>
            <a:r>
              <a:rPr lang="zh-CN" altLang="zh-CN" kern="100" dirty="0">
                <a:solidFill>
                  <a:srgbClr val="000000"/>
                </a:solidFill>
                <a:latin typeface="Times New Roman" panose="02020603050405020304" pitchFamily="18" charset="0"/>
                <a:cs typeface="Times New Roman" panose="02020603050405020304" pitchFamily="18" charset="0"/>
              </a:rPr>
              <a:t>年</a:t>
            </a:r>
            <a:r>
              <a:rPr lang="en-US" altLang="zh-CN" kern="100" dirty="0">
                <a:solidFill>
                  <a:srgbClr val="000000"/>
                </a:solidFill>
                <a:latin typeface="Times New Roman" panose="02020603050405020304" pitchFamily="18" charset="0"/>
                <a:cs typeface="Times New Roman" panose="02020603050405020304" pitchFamily="18" charset="0"/>
              </a:rPr>
              <a:t>10</a:t>
            </a:r>
            <a:r>
              <a:rPr lang="zh-CN" altLang="zh-CN" kern="100" dirty="0">
                <a:solidFill>
                  <a:srgbClr val="000000"/>
                </a:solidFill>
                <a:latin typeface="Times New Roman" panose="02020603050405020304" pitchFamily="18" charset="0"/>
                <a:cs typeface="Times New Roman" panose="02020603050405020304" pitchFamily="18" charset="0"/>
              </a:rPr>
              <a:t>月</a:t>
            </a:r>
            <a:r>
              <a:rPr lang="en-US" altLang="zh-CN" kern="100" dirty="0">
                <a:solidFill>
                  <a:srgbClr val="000000"/>
                </a:solidFill>
                <a:latin typeface="Times New Roman" panose="02020603050405020304" pitchFamily="18" charset="0"/>
                <a:cs typeface="Times New Roman" panose="02020603050405020304" pitchFamily="18" charset="0"/>
              </a:rPr>
              <a:t>10</a:t>
            </a:r>
            <a:r>
              <a:rPr lang="zh-CN" altLang="zh-CN" kern="100" dirty="0">
                <a:solidFill>
                  <a:srgbClr val="000000"/>
                </a:solidFill>
                <a:latin typeface="Times New Roman" panose="02020603050405020304" pitchFamily="18" charset="0"/>
                <a:cs typeface="Times New Roman" panose="02020603050405020304" pitchFamily="18" charset="0"/>
              </a:rPr>
              <a:t>日</a:t>
            </a:r>
            <a:r>
              <a:rPr lang="en-US" altLang="zh-CN" kern="100" dirty="0">
                <a:solidFill>
                  <a:srgbClr val="000000"/>
                </a:solidFill>
                <a:latin typeface="Times New Roman" panose="02020603050405020304" pitchFamily="18" charset="0"/>
                <a:cs typeface="Times New Roman" panose="02020603050405020304" pitchFamily="18" charset="0"/>
              </a:rPr>
              <a:t>&lt;/time&gt;</a:t>
            </a:r>
            <a:endParaRPr lang="zh-CN" altLang="zh-CN" kern="100" dirty="0">
              <a:cs typeface="Times New Roman" panose="02020603050405020304" pitchFamily="18" charset="0"/>
            </a:endParaRPr>
          </a:p>
          <a:p>
            <a:pPr indent="266700" algn="just">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具体时间显示（采用</a:t>
            </a:r>
            <a:r>
              <a:rPr lang="en-US" altLang="zh-CN" kern="100" dirty="0">
                <a:solidFill>
                  <a:srgbClr val="000000"/>
                </a:solidFill>
                <a:latin typeface="Times New Roman" panose="02020603050405020304" pitchFamily="18" charset="0"/>
                <a:cs typeface="Times New Roman" panose="02020603050405020304" pitchFamily="18" charset="0"/>
              </a:rPr>
              <a:t>24</a:t>
            </a:r>
            <a:r>
              <a:rPr lang="zh-CN" altLang="zh-CN" kern="100" dirty="0">
                <a:solidFill>
                  <a:srgbClr val="000000"/>
                </a:solidFill>
                <a:latin typeface="Times New Roman" panose="02020603050405020304" pitchFamily="18" charset="0"/>
                <a:cs typeface="Times New Roman" panose="02020603050405020304" pitchFamily="18" charset="0"/>
              </a:rPr>
              <a:t>小时制）：</a:t>
            </a:r>
            <a:endParaRPr lang="zh-CN" altLang="zh-CN" kern="100" dirty="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&lt;time datetime="16:30"&gt;</a:t>
            </a:r>
            <a:r>
              <a:rPr lang="zh-CN" altLang="zh-CN" kern="100" dirty="0">
                <a:solidFill>
                  <a:srgbClr val="000000"/>
                </a:solidFill>
                <a:latin typeface="Times New Roman" panose="02020603050405020304" pitchFamily="18" charset="0"/>
                <a:cs typeface="Times New Roman" panose="02020603050405020304" pitchFamily="18" charset="0"/>
              </a:rPr>
              <a:t>下午</a:t>
            </a:r>
            <a:r>
              <a:rPr lang="en-US" altLang="zh-CN" kern="100" dirty="0">
                <a:solidFill>
                  <a:srgbClr val="000000"/>
                </a:solidFill>
                <a:latin typeface="Times New Roman" panose="02020603050405020304" pitchFamily="18" charset="0"/>
                <a:cs typeface="Times New Roman" panose="02020603050405020304" pitchFamily="18" charset="0"/>
              </a:rPr>
              <a:t>4</a:t>
            </a:r>
            <a:r>
              <a:rPr lang="zh-CN" altLang="zh-CN" kern="100" dirty="0">
                <a:solidFill>
                  <a:srgbClr val="000000"/>
                </a:solidFill>
                <a:latin typeface="Times New Roman" panose="02020603050405020304" pitchFamily="18" charset="0"/>
                <a:cs typeface="Times New Roman" panose="02020603050405020304" pitchFamily="18" charset="0"/>
              </a:rPr>
              <a:t>点半</a:t>
            </a:r>
            <a:r>
              <a:rPr lang="en-US" altLang="zh-CN" kern="100" dirty="0">
                <a:solidFill>
                  <a:srgbClr val="000000"/>
                </a:solidFill>
                <a:latin typeface="Times New Roman" panose="02020603050405020304" pitchFamily="18" charset="0"/>
                <a:cs typeface="Times New Roman" panose="02020603050405020304" pitchFamily="18" charset="0"/>
              </a:rPr>
              <a:t>&lt;/time&gt;</a:t>
            </a:r>
            <a:endParaRPr lang="zh-CN" altLang="zh-CN" kern="100" dirty="0">
              <a:cs typeface="Times New Roman" panose="02020603050405020304" pitchFamily="18" charset="0"/>
            </a:endParaRPr>
          </a:p>
          <a:p>
            <a:pPr indent="266700" algn="just">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结合显示（中间隔一个空格）：</a:t>
            </a:r>
            <a:endParaRPr lang="zh-CN" altLang="zh-CN" kern="100" dirty="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&lt;time datetime="2021-10-10 16:30"&gt;&lt;/time&gt;</a:t>
            </a:r>
            <a:endParaRPr lang="zh-CN" altLang="zh-CN" kern="100" dirty="0">
              <a:cs typeface="Times New Roman" panose="02020603050405020304" pitchFamily="18" charset="0"/>
            </a:endParaRPr>
          </a:p>
        </p:txBody>
      </p:sp>
      <p:sp>
        <p:nvSpPr>
          <p:cNvPr id="7" name="矩形 6">
            <a:extLst>
              <a:ext uri="{FF2B5EF4-FFF2-40B4-BE49-F238E27FC236}">
                <a16:creationId xmlns:a16="http://schemas.microsoft.com/office/drawing/2014/main" id="{FF972788-B27C-4B62-826A-1DF270E58666}"/>
              </a:ext>
            </a:extLst>
          </p:cNvPr>
          <p:cNvSpPr/>
          <p:nvPr/>
        </p:nvSpPr>
        <p:spPr>
          <a:xfrm>
            <a:off x="1979775" y="3429000"/>
            <a:ext cx="10249255" cy="1477328"/>
          </a:xfrm>
          <a:prstGeom prst="rect">
            <a:avLst/>
          </a:prstGeom>
        </p:spPr>
        <p:txBody>
          <a:bodyPr wrap="square">
            <a:spAutoFit/>
          </a:bodyPr>
          <a:lstStyle/>
          <a:p>
            <a:pPr indent="266700" algn="just">
              <a:spcAft>
                <a:spcPts val="0"/>
              </a:spcAft>
            </a:pPr>
            <a:r>
              <a:rPr lang="en-US" altLang="zh-CN" kern="100" dirty="0">
                <a:latin typeface="Times New Roman" panose="02020603050405020304" pitchFamily="18" charset="0"/>
                <a:cs typeface="Times New Roman" panose="02020603050405020304" pitchFamily="18" charset="0"/>
              </a:rPr>
              <a:t>&lt;body&gt;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&lt;p&gt;</a:t>
            </a:r>
            <a:r>
              <a:rPr lang="zh-CN" altLang="zh-CN" kern="100" dirty="0">
                <a:latin typeface="Times New Roman" panose="02020603050405020304" pitchFamily="18" charset="0"/>
                <a:cs typeface="Times New Roman" panose="02020603050405020304" pitchFamily="18" charset="0"/>
              </a:rPr>
              <a:t>现在时间是</a:t>
            </a:r>
            <a:r>
              <a:rPr lang="en-US" altLang="zh-CN" kern="100" dirty="0">
                <a:latin typeface="Times New Roman" panose="02020603050405020304" pitchFamily="18" charset="0"/>
                <a:cs typeface="Times New Roman" panose="02020603050405020304" pitchFamily="18" charset="0"/>
              </a:rPr>
              <a:t>&lt;time datetime="2021-10-10 23:32" &gt;2021-10-10 </a:t>
            </a:r>
            <a:r>
              <a:rPr lang="zh-CN" altLang="zh-CN" kern="100" dirty="0">
                <a:latin typeface="Times New Roman" panose="02020603050405020304" pitchFamily="18" charset="0"/>
                <a:cs typeface="Times New Roman" panose="02020603050405020304" pitchFamily="18" charset="0"/>
              </a:rPr>
              <a:t>晚上</a:t>
            </a:r>
            <a:r>
              <a:rPr lang="en-US" altLang="zh-CN" kern="100" dirty="0">
                <a:latin typeface="Times New Roman" panose="02020603050405020304" pitchFamily="18" charset="0"/>
                <a:cs typeface="Times New Roman" panose="02020603050405020304" pitchFamily="18" charset="0"/>
              </a:rPr>
              <a:t> 11:32 &lt;/time&gt;&lt;/p&gt;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&lt;p&gt;</a:t>
            </a:r>
            <a:r>
              <a:rPr lang="zh-CN" altLang="zh-CN" kern="100" dirty="0">
                <a:latin typeface="Times New Roman" panose="02020603050405020304" pitchFamily="18" charset="0"/>
                <a:cs typeface="Times New Roman" panose="02020603050405020304" pitchFamily="18" charset="0"/>
              </a:rPr>
              <a:t>这篇文章发布于</a:t>
            </a:r>
            <a:r>
              <a:rPr lang="en-US" altLang="zh-CN" kern="100" dirty="0">
                <a:latin typeface="Times New Roman" panose="02020603050405020304" pitchFamily="18" charset="0"/>
                <a:cs typeface="Times New Roman" panose="02020603050405020304" pitchFamily="18" charset="0"/>
              </a:rPr>
              <a:t> </a:t>
            </a: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&lt;time datetime="2021-10-10 23:32" </a:t>
            </a:r>
            <a:r>
              <a:rPr lang="en-US" altLang="zh-CN" kern="100" dirty="0" err="1">
                <a:latin typeface="Times New Roman" panose="02020603050405020304" pitchFamily="18" charset="0"/>
                <a:cs typeface="Times New Roman" panose="02020603050405020304" pitchFamily="18" charset="0"/>
              </a:rPr>
              <a:t>pubdate</a:t>
            </a:r>
            <a:r>
              <a:rPr lang="en-US" altLang="zh-CN" kern="100" dirty="0">
                <a:latin typeface="Times New Roman" panose="02020603050405020304" pitchFamily="18" charset="0"/>
                <a:cs typeface="Times New Roman" panose="02020603050405020304" pitchFamily="18" charset="0"/>
              </a:rPr>
              <a:t>&gt;2021-10-10 </a:t>
            </a:r>
            <a:r>
              <a:rPr lang="zh-CN" altLang="zh-CN" kern="100" dirty="0">
                <a:latin typeface="Times New Roman" panose="02020603050405020304" pitchFamily="18" charset="0"/>
                <a:cs typeface="Times New Roman" panose="02020603050405020304" pitchFamily="18" charset="0"/>
              </a:rPr>
              <a:t>晚上</a:t>
            </a:r>
            <a:r>
              <a:rPr lang="en-US" altLang="zh-CN" kern="100" dirty="0">
                <a:latin typeface="Times New Roman" panose="02020603050405020304" pitchFamily="18" charset="0"/>
                <a:cs typeface="Times New Roman" panose="02020603050405020304" pitchFamily="18" charset="0"/>
              </a:rPr>
              <a:t> 11:32 &lt;/time&gt;&lt;/p&gt;    </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&lt;/body&gt;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228183928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3.2.5 </a:t>
            </a:r>
            <a:r>
              <a:rPr lang="en-US" altLang="zh-CN" dirty="0" err="1"/>
              <a:t>wbr</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991E1DBA-F3E0-4608-B8E5-6127E134A325}"/>
              </a:ext>
            </a:extLst>
          </p:cNvPr>
          <p:cNvSpPr/>
          <p:nvPr/>
        </p:nvSpPr>
        <p:spPr>
          <a:xfrm>
            <a:off x="1526848" y="1030686"/>
            <a:ext cx="8275177" cy="1477328"/>
          </a:xfrm>
          <a:prstGeom prst="rect">
            <a:avLst/>
          </a:prstGeom>
        </p:spPr>
        <p:txBody>
          <a:bodyPr wrap="square">
            <a:spAutoFit/>
          </a:bodyPr>
          <a:lstStyle/>
          <a:p>
            <a:pPr indent="266700" algn="just">
              <a:spcAft>
                <a:spcPts val="0"/>
              </a:spcAft>
            </a:pPr>
            <a:r>
              <a:rPr lang="zh-CN" altLang="zh-CN" b="1" dirty="0"/>
              <a:t> </a:t>
            </a:r>
            <a:r>
              <a:rPr lang="en-US" altLang="zh-CN" dirty="0"/>
              <a:t>Word Break Opportunity (&lt;</a:t>
            </a:r>
            <a:r>
              <a:rPr lang="en-US" altLang="zh-CN" dirty="0" err="1"/>
              <a:t>wbr</a:t>
            </a:r>
            <a:r>
              <a:rPr lang="en-US" altLang="zh-CN" dirty="0"/>
              <a:t>&gt;) </a:t>
            </a:r>
            <a:r>
              <a:rPr lang="zh-CN" altLang="zh-CN" dirty="0"/>
              <a:t>规定在文本中的何处适合添加换行符。虽然它的换行规则可能不会在这里换行。</a:t>
            </a:r>
            <a:endParaRPr lang="en-US" altLang="zh-CN" dirty="0"/>
          </a:p>
          <a:p>
            <a:pPr indent="266700" algn="just">
              <a:spcAft>
                <a:spcPts val="0"/>
              </a:spcAft>
            </a:pPr>
            <a:endParaRPr lang="en-US" altLang="zh-CN" dirty="0"/>
          </a:p>
          <a:p>
            <a:pPr indent="266700" algn="just">
              <a:spcAft>
                <a:spcPts val="0"/>
              </a:spcAft>
            </a:pPr>
            <a:r>
              <a:rPr lang="zh-CN" altLang="zh-CN" dirty="0"/>
              <a:t>在</a:t>
            </a:r>
            <a:r>
              <a:rPr lang="en-US" altLang="zh-CN" dirty="0"/>
              <a:t> UTF-8 </a:t>
            </a:r>
            <a:r>
              <a:rPr lang="zh-CN" altLang="zh-CN" dirty="0"/>
              <a:t>编码的页面中，</a:t>
            </a:r>
            <a:r>
              <a:rPr lang="en-US" altLang="zh-CN" dirty="0"/>
              <a:t> &lt;</a:t>
            </a:r>
            <a:r>
              <a:rPr lang="en-US" altLang="zh-CN" dirty="0" err="1"/>
              <a:t>wbr</a:t>
            </a:r>
            <a:r>
              <a:rPr lang="en-US" altLang="zh-CN" dirty="0"/>
              <a:t>&gt; </a:t>
            </a:r>
            <a:r>
              <a:rPr lang="zh-CN" altLang="zh-CN" dirty="0"/>
              <a:t>表现为</a:t>
            </a:r>
            <a:r>
              <a:rPr lang="en-US" altLang="zh-CN" dirty="0"/>
              <a:t> U+200B ZERO-WIDTH SPACE </a:t>
            </a:r>
            <a:r>
              <a:rPr lang="zh-CN" altLang="zh-CN" dirty="0"/>
              <a:t>（零宽空格）代码点。</a:t>
            </a:r>
            <a:endParaRPr lang="zh-CN" altLang="zh-CN" kern="100" dirty="0">
              <a:cs typeface="Times New Roman" panose="02020603050405020304" pitchFamily="18" charset="0"/>
            </a:endParaRPr>
          </a:p>
        </p:txBody>
      </p:sp>
      <p:sp>
        <p:nvSpPr>
          <p:cNvPr id="7" name="矩形 6">
            <a:extLst>
              <a:ext uri="{FF2B5EF4-FFF2-40B4-BE49-F238E27FC236}">
                <a16:creationId xmlns:a16="http://schemas.microsoft.com/office/drawing/2014/main" id="{FF972788-B27C-4B62-826A-1DF270E58666}"/>
              </a:ext>
            </a:extLst>
          </p:cNvPr>
          <p:cNvSpPr/>
          <p:nvPr/>
        </p:nvSpPr>
        <p:spPr>
          <a:xfrm>
            <a:off x="1384420" y="2743935"/>
            <a:ext cx="10391684" cy="646331"/>
          </a:xfrm>
          <a:prstGeom prst="rect">
            <a:avLst/>
          </a:prstGeom>
        </p:spPr>
        <p:txBody>
          <a:bodyPr wrap="square">
            <a:spAutoFit/>
          </a:bodyPr>
          <a:lstStyle/>
          <a:p>
            <a:pPr indent="266700" algn="just">
              <a:spcAft>
                <a:spcPts val="0"/>
              </a:spcAft>
            </a:pPr>
            <a:r>
              <a:rPr lang="en-US" altLang="zh-CN" dirty="0"/>
              <a:t>Yahoo </a:t>
            </a:r>
            <a:r>
              <a:rPr lang="zh-CN" altLang="zh-CN" dirty="0"/>
              <a:t>代码规范推荐在标点之前为</a:t>
            </a:r>
            <a:r>
              <a:rPr lang="en-US" altLang="zh-CN" dirty="0"/>
              <a:t> URL </a:t>
            </a:r>
            <a:r>
              <a:rPr lang="zh-CN" altLang="zh-CN" dirty="0"/>
              <a:t>换行，以便避免将标点符号留在行尾，这会让读者将</a:t>
            </a:r>
            <a:r>
              <a:rPr lang="en-US" altLang="zh-CN" dirty="0"/>
              <a:t> URL </a:t>
            </a:r>
            <a:r>
              <a:rPr lang="zh-CN" altLang="zh-CN" dirty="0"/>
              <a:t>的末尾搞错。出于相同原因，</a:t>
            </a:r>
            <a:r>
              <a:rPr lang="en-US" altLang="zh-CN" dirty="0"/>
              <a:t> &lt;﻿</a:t>
            </a:r>
            <a:r>
              <a:rPr lang="en-US" altLang="zh-CN" dirty="0" err="1"/>
              <a:t>wbr</a:t>
            </a:r>
            <a:r>
              <a:rPr lang="en-US" altLang="zh-CN" dirty="0"/>
              <a:t>﻿&gt;</a:t>
            </a:r>
            <a:r>
              <a:rPr lang="zh-CN" altLang="zh-CN" dirty="0"/>
              <a:t>元素不会在换行的地方引入连字符。</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246235625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3.2.5 </a:t>
            </a:r>
            <a:r>
              <a:rPr lang="en-US" altLang="zh-CN" dirty="0" err="1"/>
              <a:t>wbr</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2048141" y="839788"/>
            <a:ext cx="8813563" cy="2585323"/>
          </a:xfrm>
          <a:prstGeom prst="rect">
            <a:avLst/>
          </a:prstGeom>
        </p:spPr>
        <p:txBody>
          <a:bodyPr wrap="square">
            <a:spAutoFit/>
          </a:bodyPr>
          <a:lstStyle/>
          <a:p>
            <a:pPr indent="266700" algn="just">
              <a:spcAft>
                <a:spcPts val="0"/>
              </a:spcAft>
            </a:pPr>
            <a:r>
              <a:rPr lang="en-US" altLang="zh-CN" kern="100" dirty="0">
                <a:latin typeface="Times New Roman" panose="02020603050405020304" pitchFamily="18" charset="0"/>
                <a:cs typeface="Times New Roman" panose="02020603050405020304" pitchFamily="18" charset="0"/>
              </a:rPr>
              <a:t>&lt;body&gt;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&lt;p&gt;</a:t>
            </a:r>
            <a:r>
              <a:rPr lang="zh-CN" altLang="zh-CN" kern="100" dirty="0">
                <a:latin typeface="Times New Roman" panose="02020603050405020304" pitchFamily="18" charset="0"/>
                <a:cs typeface="Times New Roman" panose="02020603050405020304" pitchFamily="18" charset="0"/>
              </a:rPr>
              <a:t>如果想学习</a:t>
            </a:r>
            <a:r>
              <a:rPr lang="en-US" altLang="zh-CN" kern="100" dirty="0">
                <a:latin typeface="Times New Roman" panose="02020603050405020304" pitchFamily="18" charset="0"/>
                <a:cs typeface="Times New Roman" panose="02020603050405020304" pitchFamily="18" charset="0"/>
              </a:rPr>
              <a:t> AJAX</a:t>
            </a:r>
            <a:r>
              <a:rPr lang="zh-CN" altLang="zh-CN" kern="100" dirty="0">
                <a:latin typeface="Times New Roman" panose="02020603050405020304" pitchFamily="18" charset="0"/>
                <a:cs typeface="Times New Roman" panose="02020603050405020304" pitchFamily="18" charset="0"/>
              </a:rPr>
              <a:t>，那么您必须熟悉</a:t>
            </a:r>
            <a:r>
              <a:rPr lang="en-US" altLang="zh-CN" kern="100" dirty="0">
                <a:latin typeface="Times New Roman" panose="02020603050405020304" pitchFamily="18" charset="0"/>
                <a:cs typeface="Times New Roman" panose="02020603050405020304" pitchFamily="18" charset="0"/>
              </a:rPr>
              <a:t> XML&lt;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&gt;http &lt;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&gt;Request </a:t>
            </a:r>
            <a:r>
              <a:rPr lang="zh-CN" altLang="zh-CN" kern="100" dirty="0">
                <a:latin typeface="Times New Roman" panose="02020603050405020304" pitchFamily="18" charset="0"/>
                <a:cs typeface="Times New Roman" panose="02020603050405020304" pitchFamily="18" charset="0"/>
              </a:rPr>
              <a:t>对象。</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&lt;/p&gt;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&lt;div </a:t>
            </a:r>
            <a:r>
              <a:rPr lang="en-US" altLang="zh-CN" kern="100" dirty="0" err="1">
                <a:latin typeface="Times New Roman" panose="02020603050405020304" pitchFamily="18" charset="0"/>
                <a:cs typeface="Times New Roman" panose="02020603050405020304" pitchFamily="18" charset="0"/>
              </a:rPr>
              <a:t>dir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rtl</a:t>
            </a:r>
            <a:r>
              <a:rPr lang="en-US" altLang="zh-CN" kern="100" dirty="0">
                <a:latin typeface="Times New Roman" panose="02020603050405020304" pitchFamily="18" charset="0"/>
                <a:cs typeface="Times New Roman" panose="02020603050405020304" pitchFamily="18" charset="0"/>
              </a:rPr>
              <a:t>&gt;123,&lt;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&gt;456&lt;/div&gt;     </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&lt;div </a:t>
            </a:r>
            <a:r>
              <a:rPr lang="en-US" altLang="zh-CN" kern="100" dirty="0" err="1">
                <a:latin typeface="Times New Roman" panose="02020603050405020304" pitchFamily="18" charset="0"/>
                <a:cs typeface="Times New Roman" panose="02020603050405020304" pitchFamily="18" charset="0"/>
              </a:rPr>
              <a:t>dir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ltr</a:t>
            </a:r>
            <a:r>
              <a:rPr lang="en-US" altLang="zh-CN" kern="100" dirty="0">
                <a:latin typeface="Times New Roman" panose="02020603050405020304" pitchFamily="18" charset="0"/>
                <a:cs typeface="Times New Roman" panose="02020603050405020304" pitchFamily="18" charset="0"/>
              </a:rPr>
              <a:t>"&gt;123,&lt;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&gt;456&lt;/div&gt;  </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&lt;p&gt;http://this&lt;wbr&gt;.is&lt;wbr&gt;.a&lt;wbr&gt;.really&lt;wbr&gt;.long&lt;wbr&gt;.example&lt;wbr&gt;.com /With&lt;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&gt;/pages&lt;/p&gt;</a:t>
            </a:r>
            <a:endParaRPr lang="zh-CN" altLang="zh-CN" kern="100" dirty="0">
              <a:cs typeface="Times New Roman" panose="02020603050405020304" pitchFamily="18" charset="0"/>
            </a:endParaRPr>
          </a:p>
        </p:txBody>
      </p:sp>
      <p:pic>
        <p:nvPicPr>
          <p:cNvPr id="10" name="图片 9">
            <a:extLst>
              <a:ext uri="{FF2B5EF4-FFF2-40B4-BE49-F238E27FC236}">
                <a16:creationId xmlns:a16="http://schemas.microsoft.com/office/drawing/2014/main" id="{5F8C1137-4AD5-402F-B9EA-90294F9E9923}"/>
              </a:ext>
            </a:extLst>
          </p:cNvPr>
          <p:cNvPicPr/>
          <p:nvPr/>
        </p:nvPicPr>
        <p:blipFill>
          <a:blip r:embed="rId3"/>
          <a:stretch>
            <a:fillRect/>
          </a:stretch>
        </p:blipFill>
        <p:spPr>
          <a:xfrm>
            <a:off x="3287929" y="3896882"/>
            <a:ext cx="6044078" cy="1945438"/>
          </a:xfrm>
          <a:prstGeom prst="rect">
            <a:avLst/>
          </a:prstGeom>
        </p:spPr>
      </p:pic>
    </p:spTree>
    <p:extLst>
      <p:ext uri="{BB962C8B-B14F-4D97-AF65-F5344CB8AC3E}">
        <p14:creationId xmlns:p14="http://schemas.microsoft.com/office/powerpoint/2010/main" val="316856246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3.2.5 </a:t>
            </a:r>
            <a:r>
              <a:rPr lang="en-US" altLang="zh-CN" dirty="0" err="1"/>
              <a:t>wbr</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2048141" y="839788"/>
            <a:ext cx="8813563" cy="2585323"/>
          </a:xfrm>
          <a:prstGeom prst="rect">
            <a:avLst/>
          </a:prstGeom>
        </p:spPr>
        <p:txBody>
          <a:bodyPr wrap="square">
            <a:spAutoFit/>
          </a:bodyPr>
          <a:lstStyle/>
          <a:p>
            <a:pPr indent="266700" algn="just">
              <a:spcAft>
                <a:spcPts val="0"/>
              </a:spcAft>
            </a:pPr>
            <a:r>
              <a:rPr lang="en-US" altLang="zh-CN" kern="100" dirty="0">
                <a:latin typeface="Times New Roman" panose="02020603050405020304" pitchFamily="18" charset="0"/>
                <a:cs typeface="Times New Roman" panose="02020603050405020304" pitchFamily="18" charset="0"/>
              </a:rPr>
              <a:t>&lt;body&gt;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&lt;p&gt;</a:t>
            </a:r>
            <a:r>
              <a:rPr lang="zh-CN" altLang="zh-CN" kern="100" dirty="0">
                <a:latin typeface="Times New Roman" panose="02020603050405020304" pitchFamily="18" charset="0"/>
                <a:cs typeface="Times New Roman" panose="02020603050405020304" pitchFamily="18" charset="0"/>
              </a:rPr>
              <a:t>如果想学习</a:t>
            </a:r>
            <a:r>
              <a:rPr lang="en-US" altLang="zh-CN" kern="100" dirty="0">
                <a:latin typeface="Times New Roman" panose="02020603050405020304" pitchFamily="18" charset="0"/>
                <a:cs typeface="Times New Roman" panose="02020603050405020304" pitchFamily="18" charset="0"/>
              </a:rPr>
              <a:t> AJAX</a:t>
            </a:r>
            <a:r>
              <a:rPr lang="zh-CN" altLang="zh-CN" kern="100" dirty="0">
                <a:latin typeface="Times New Roman" panose="02020603050405020304" pitchFamily="18" charset="0"/>
                <a:cs typeface="Times New Roman" panose="02020603050405020304" pitchFamily="18" charset="0"/>
              </a:rPr>
              <a:t>，那么您必须熟悉</a:t>
            </a:r>
            <a:r>
              <a:rPr lang="en-US" altLang="zh-CN" kern="100" dirty="0">
                <a:latin typeface="Times New Roman" panose="02020603050405020304" pitchFamily="18" charset="0"/>
                <a:cs typeface="Times New Roman" panose="02020603050405020304" pitchFamily="18" charset="0"/>
              </a:rPr>
              <a:t> XML&lt;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&gt;http &lt;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&gt;Request </a:t>
            </a:r>
            <a:r>
              <a:rPr lang="zh-CN" altLang="zh-CN" kern="100" dirty="0">
                <a:latin typeface="Times New Roman" panose="02020603050405020304" pitchFamily="18" charset="0"/>
                <a:cs typeface="Times New Roman" panose="02020603050405020304" pitchFamily="18" charset="0"/>
              </a:rPr>
              <a:t>对象。</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&lt;/p&gt;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&lt;div </a:t>
            </a:r>
            <a:r>
              <a:rPr lang="en-US" altLang="zh-CN" kern="100" dirty="0" err="1">
                <a:latin typeface="Times New Roman" panose="02020603050405020304" pitchFamily="18" charset="0"/>
                <a:cs typeface="Times New Roman" panose="02020603050405020304" pitchFamily="18" charset="0"/>
              </a:rPr>
              <a:t>dir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rtl</a:t>
            </a:r>
            <a:r>
              <a:rPr lang="en-US" altLang="zh-CN" kern="100" dirty="0">
                <a:latin typeface="Times New Roman" panose="02020603050405020304" pitchFamily="18" charset="0"/>
                <a:cs typeface="Times New Roman" panose="02020603050405020304" pitchFamily="18" charset="0"/>
              </a:rPr>
              <a:t>&gt;123,&lt;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&gt;456&lt;/div&gt;     </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&lt;div </a:t>
            </a:r>
            <a:r>
              <a:rPr lang="en-US" altLang="zh-CN" kern="100" dirty="0" err="1">
                <a:latin typeface="Times New Roman" panose="02020603050405020304" pitchFamily="18" charset="0"/>
                <a:cs typeface="Times New Roman" panose="02020603050405020304" pitchFamily="18" charset="0"/>
              </a:rPr>
              <a:t>dir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ltr</a:t>
            </a:r>
            <a:r>
              <a:rPr lang="en-US" altLang="zh-CN" kern="100" dirty="0">
                <a:latin typeface="Times New Roman" panose="02020603050405020304" pitchFamily="18" charset="0"/>
                <a:cs typeface="Times New Roman" panose="02020603050405020304" pitchFamily="18" charset="0"/>
              </a:rPr>
              <a:t>"&gt;123,&lt;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&gt;456&lt;/div&gt;  </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&lt;p&gt;http://this&lt;wbr&gt;.is&lt;wbr&gt;.a&lt;wbr&gt;.really&lt;wbr&gt;.long&lt;wbr&gt;.example&lt;wbr&gt;.com /With&lt;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&gt;/deeper&lt;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&gt;/level&lt;</a:t>
            </a:r>
            <a:r>
              <a:rPr lang="en-US" altLang="zh-CN" kern="100" dirty="0" err="1">
                <a:latin typeface="Times New Roman" panose="02020603050405020304" pitchFamily="18" charset="0"/>
                <a:cs typeface="Times New Roman" panose="02020603050405020304" pitchFamily="18" charset="0"/>
              </a:rPr>
              <a:t>wbr</a:t>
            </a:r>
            <a:r>
              <a:rPr lang="en-US" altLang="zh-CN" kern="100" dirty="0">
                <a:latin typeface="Times New Roman" panose="02020603050405020304" pitchFamily="18" charset="0"/>
                <a:cs typeface="Times New Roman" panose="02020603050405020304" pitchFamily="18" charset="0"/>
              </a:rPr>
              <a:t>&gt;/pages&lt;/p&gt;</a:t>
            </a:r>
            <a:endParaRPr lang="zh-CN" altLang="zh-CN" kern="100" dirty="0">
              <a:cs typeface="Times New Roman" panose="02020603050405020304" pitchFamily="18" charset="0"/>
            </a:endParaRPr>
          </a:p>
        </p:txBody>
      </p:sp>
      <p:pic>
        <p:nvPicPr>
          <p:cNvPr id="10" name="图片 9">
            <a:extLst>
              <a:ext uri="{FF2B5EF4-FFF2-40B4-BE49-F238E27FC236}">
                <a16:creationId xmlns:a16="http://schemas.microsoft.com/office/drawing/2014/main" id="{5F8C1137-4AD5-402F-B9EA-90294F9E9923}"/>
              </a:ext>
            </a:extLst>
          </p:cNvPr>
          <p:cNvPicPr/>
          <p:nvPr/>
        </p:nvPicPr>
        <p:blipFill>
          <a:blip r:embed="rId3"/>
          <a:stretch>
            <a:fillRect/>
          </a:stretch>
        </p:blipFill>
        <p:spPr>
          <a:xfrm>
            <a:off x="3287929" y="3896882"/>
            <a:ext cx="6044078" cy="1945438"/>
          </a:xfrm>
          <a:prstGeom prst="rect">
            <a:avLst/>
          </a:prstGeom>
        </p:spPr>
      </p:pic>
    </p:spTree>
    <p:extLst>
      <p:ext uri="{BB962C8B-B14F-4D97-AF65-F5344CB8AC3E}">
        <p14:creationId xmlns:p14="http://schemas.microsoft.com/office/powerpoint/2010/main" val="348765780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 Web</a:t>
            </a:r>
            <a:r>
              <a:rPr lang="zh-CN" altLang="zh-CN" dirty="0"/>
              <a:t>存储</a:t>
            </a:r>
            <a:endParaRPr lang="zh-CN" altLang="en-US" sz="2100" b="1" dirty="0">
              <a:latin typeface="微软雅黑" pitchFamily="34" charset="-122"/>
              <a:ea typeface="微软雅黑" pitchFamily="34" charset="-122"/>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的内容交互标签</a:t>
            </a:r>
            <a:endParaRPr lang="zh-CN" altLang="en-US" sz="2100" b="1" dirty="0">
              <a:solidFill>
                <a:prstClr val="black"/>
              </a:solidFill>
              <a:latin typeface="微软雅黑" pitchFamily="34" charset="-122"/>
              <a:ea typeface="微软雅黑" pitchFamily="34" charset="-122"/>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solidFill>
                  <a:srgbClr val="FF0000"/>
                </a:solidFill>
              </a:rPr>
              <a:t>HTML5</a:t>
            </a:r>
            <a:r>
              <a:rPr lang="zh-CN" altLang="zh-CN" dirty="0">
                <a:solidFill>
                  <a:srgbClr val="FF0000"/>
                </a:solidFill>
              </a:rPr>
              <a:t>的结构标签</a:t>
            </a:r>
            <a:endParaRPr lang="zh-CN" altLang="en-US" sz="2100" b="1" dirty="0">
              <a:solidFill>
                <a:srgbClr val="FF0000"/>
              </a:solidFill>
              <a:latin typeface="微软雅黑" pitchFamily="34" charset="-122"/>
              <a:ea typeface="微软雅黑" pitchFamily="34" charset="-122"/>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的多媒体交互标签</a:t>
            </a:r>
            <a:endParaRPr lang="zh-CN" altLang="en-US" sz="21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427730464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3.3.1 HTML5 &lt;!DOCTYPE&gt; </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2048141" y="839788"/>
            <a:ext cx="9215216" cy="1292662"/>
          </a:xfrm>
          <a:prstGeom prst="rect">
            <a:avLst/>
          </a:prstGeom>
        </p:spPr>
        <p:txBody>
          <a:bodyPr wrap="square">
            <a:spAutoFit/>
          </a:bodyPr>
          <a:lstStyle/>
          <a:p>
            <a:r>
              <a:rPr lang="en-US" altLang="zh-CN" sz="2000" dirty="0"/>
              <a:t>   &lt;!DOCTYPE&gt; </a:t>
            </a:r>
            <a:r>
              <a:rPr lang="zh-CN" altLang="zh-CN" sz="2000" dirty="0"/>
              <a:t>声明必须是</a:t>
            </a:r>
            <a:r>
              <a:rPr lang="en-US" altLang="zh-CN" sz="2000" dirty="0"/>
              <a:t> HTML </a:t>
            </a:r>
            <a:r>
              <a:rPr lang="zh-CN" altLang="zh-CN" sz="2000" dirty="0"/>
              <a:t>文档的第一行，位于</a:t>
            </a:r>
            <a:r>
              <a:rPr lang="en-US" altLang="zh-CN" sz="2000" dirty="0"/>
              <a:t> &lt;html&gt; </a:t>
            </a:r>
            <a:r>
              <a:rPr lang="zh-CN" altLang="zh-CN" sz="2000" dirty="0"/>
              <a:t>标签之前。</a:t>
            </a:r>
            <a:endParaRPr lang="en-US" altLang="zh-CN" sz="2000" dirty="0"/>
          </a:p>
          <a:p>
            <a:r>
              <a:rPr lang="en-US" altLang="zh-CN" sz="2000" dirty="0"/>
              <a:t>  &lt;!DOCTYPE&gt; </a:t>
            </a:r>
            <a:r>
              <a:rPr lang="zh-CN" altLang="zh-CN" sz="2000" dirty="0"/>
              <a:t>声明不是</a:t>
            </a:r>
            <a:r>
              <a:rPr lang="en-US" altLang="zh-CN" sz="2000" dirty="0"/>
              <a:t> HTML </a:t>
            </a:r>
            <a:r>
              <a:rPr lang="zh-CN" altLang="zh-CN" sz="2000" dirty="0"/>
              <a:t>标签；它是指示</a:t>
            </a:r>
            <a:r>
              <a:rPr lang="en-US" altLang="zh-CN" sz="2000" dirty="0"/>
              <a:t> web </a:t>
            </a:r>
            <a:r>
              <a:rPr lang="zh-CN" altLang="zh-CN" sz="2000" dirty="0"/>
              <a:t>浏览器关于页面使用哪个</a:t>
            </a:r>
            <a:r>
              <a:rPr lang="en-US" altLang="zh-CN" sz="2000" dirty="0"/>
              <a:t> HTML </a:t>
            </a:r>
            <a:r>
              <a:rPr lang="zh-CN" altLang="zh-CN" sz="2000" dirty="0"/>
              <a:t>版本进行编写的指令。</a:t>
            </a:r>
            <a:endParaRPr lang="en-US" altLang="zh-CN" sz="2000" dirty="0"/>
          </a:p>
          <a:p>
            <a:r>
              <a:rPr lang="en-US" altLang="zh-CN" dirty="0"/>
              <a:t>     </a:t>
            </a:r>
            <a:endParaRPr lang="zh-CN" altLang="zh-CN" dirty="0"/>
          </a:p>
        </p:txBody>
      </p:sp>
      <p:sp>
        <p:nvSpPr>
          <p:cNvPr id="5" name="矩形 4">
            <a:extLst>
              <a:ext uri="{FF2B5EF4-FFF2-40B4-BE49-F238E27FC236}">
                <a16:creationId xmlns:a16="http://schemas.microsoft.com/office/drawing/2014/main" id="{FAF51FA4-155E-4624-BFA8-025227EF5A93}"/>
              </a:ext>
            </a:extLst>
          </p:cNvPr>
          <p:cNvSpPr/>
          <p:nvPr/>
        </p:nvSpPr>
        <p:spPr>
          <a:xfrm>
            <a:off x="2748897" y="2127684"/>
            <a:ext cx="6096000" cy="2585323"/>
          </a:xfrm>
          <a:prstGeom prst="rect">
            <a:avLst/>
          </a:prstGeom>
        </p:spPr>
        <p:txBody>
          <a:bodyPr>
            <a:spAutoFit/>
          </a:bodyPr>
          <a:lstStyle/>
          <a:p>
            <a:pPr indent="26924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&lt;!DOCTYPE html&gt;</a:t>
            </a:r>
            <a:endParaRPr lang="zh-CN" altLang="zh-CN" kern="100" dirty="0">
              <a:cs typeface="Times New Roman" panose="02020603050405020304" pitchFamily="18" charset="0"/>
            </a:endParaRPr>
          </a:p>
          <a:p>
            <a:pPr indent="26924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&lt;html&gt;</a:t>
            </a:r>
            <a:endParaRPr lang="zh-CN" altLang="zh-CN" kern="100" dirty="0">
              <a:cs typeface="Times New Roman" panose="02020603050405020304" pitchFamily="18" charset="0"/>
            </a:endParaRPr>
          </a:p>
          <a:p>
            <a:pPr indent="26924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&lt;head&gt;</a:t>
            </a:r>
            <a:endParaRPr lang="zh-CN" altLang="zh-CN" kern="100" dirty="0">
              <a:cs typeface="Times New Roman" panose="02020603050405020304" pitchFamily="18" charset="0"/>
            </a:endParaRPr>
          </a:p>
          <a:p>
            <a:pPr indent="26924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&lt;title&gt;</a:t>
            </a:r>
            <a:r>
              <a:rPr lang="zh-CN" altLang="zh-CN" kern="100" dirty="0">
                <a:solidFill>
                  <a:srgbClr val="111111"/>
                </a:solidFill>
                <a:latin typeface="Times New Roman" panose="02020603050405020304" pitchFamily="18" charset="0"/>
                <a:cs typeface="Times New Roman" panose="02020603050405020304" pitchFamily="18" charset="0"/>
              </a:rPr>
              <a:t>文档的标题</a:t>
            </a:r>
            <a:r>
              <a:rPr lang="en-US" altLang="zh-CN" kern="100" dirty="0">
                <a:solidFill>
                  <a:srgbClr val="111111"/>
                </a:solidFill>
                <a:latin typeface="Times New Roman" panose="02020603050405020304" pitchFamily="18" charset="0"/>
                <a:cs typeface="Times New Roman" panose="02020603050405020304" pitchFamily="18" charset="0"/>
              </a:rPr>
              <a:t>&lt;/title&gt;</a:t>
            </a:r>
            <a:endParaRPr lang="zh-CN" altLang="zh-CN" kern="100" dirty="0">
              <a:cs typeface="Times New Roman" panose="02020603050405020304" pitchFamily="18" charset="0"/>
            </a:endParaRPr>
          </a:p>
          <a:p>
            <a:pPr indent="26924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&lt;/head&gt;</a:t>
            </a:r>
            <a:endParaRPr lang="zh-CN" altLang="zh-CN" kern="100" dirty="0">
              <a:cs typeface="Times New Roman" panose="02020603050405020304" pitchFamily="18" charset="0"/>
            </a:endParaRPr>
          </a:p>
          <a:p>
            <a:pPr indent="26924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&lt;body&gt;</a:t>
            </a:r>
            <a:endParaRPr lang="zh-CN" altLang="zh-CN" kern="100" dirty="0">
              <a:cs typeface="Times New Roman" panose="02020603050405020304" pitchFamily="18" charset="0"/>
            </a:endParaRPr>
          </a:p>
          <a:p>
            <a:pPr indent="269240" algn="just">
              <a:spcAft>
                <a:spcPts val="0"/>
              </a:spcAft>
            </a:pPr>
            <a:r>
              <a:rPr lang="zh-CN" altLang="zh-CN" kern="100" dirty="0">
                <a:solidFill>
                  <a:srgbClr val="111111"/>
                </a:solidFill>
                <a:latin typeface="Times New Roman" panose="02020603050405020304" pitchFamily="18" charset="0"/>
                <a:cs typeface="Times New Roman" panose="02020603050405020304" pitchFamily="18" charset="0"/>
              </a:rPr>
              <a:t>文档的内容</a:t>
            </a:r>
            <a:r>
              <a:rPr lang="en-US" altLang="zh-CN" kern="100" dirty="0">
                <a:solidFill>
                  <a:srgbClr val="111111"/>
                </a:solidFill>
                <a:latin typeface="Times New Roman" panose="02020603050405020304" pitchFamily="18" charset="0"/>
                <a:cs typeface="Times New Roman" panose="02020603050405020304" pitchFamily="18" charset="0"/>
              </a:rPr>
              <a:t>......</a:t>
            </a:r>
            <a:endParaRPr lang="zh-CN" altLang="zh-CN" kern="100" dirty="0">
              <a:cs typeface="Times New Roman" panose="02020603050405020304" pitchFamily="18" charset="0"/>
            </a:endParaRPr>
          </a:p>
          <a:p>
            <a:pPr indent="26924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&lt;/body&gt;</a:t>
            </a:r>
            <a:endParaRPr lang="zh-CN" altLang="zh-CN" kern="100" dirty="0">
              <a:cs typeface="Times New Roman" panose="02020603050405020304" pitchFamily="18" charset="0"/>
            </a:endParaRPr>
          </a:p>
          <a:p>
            <a:pPr indent="26924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&lt;/html&gt;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425465363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5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3.3.2 article</a:t>
            </a:r>
            <a:r>
              <a:rPr lang="zh-CN" altLang="en-US" b="1" dirty="0"/>
              <a:t>和</a:t>
            </a:r>
            <a:r>
              <a:rPr lang="en-US" altLang="zh-CN" b="1" dirty="0"/>
              <a:t> </a:t>
            </a:r>
            <a:r>
              <a:rPr lang="en-US" altLang="zh-CN" kern="100" dirty="0">
                <a:solidFill>
                  <a:srgbClr val="111111"/>
                </a:solidFill>
                <a:latin typeface="Times New Roman" panose="02020603050405020304" pitchFamily="18" charset="0"/>
              </a:rPr>
              <a:t>header</a:t>
            </a:r>
            <a:r>
              <a:rPr lang="zh-CN" altLang="zh-CN" b="1" dirty="0"/>
              <a:t>标签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2048141" y="839788"/>
            <a:ext cx="9215216" cy="954107"/>
          </a:xfrm>
          <a:prstGeom prst="rect">
            <a:avLst/>
          </a:prstGeom>
        </p:spPr>
        <p:txBody>
          <a:bodyPr wrap="square">
            <a:spAutoFit/>
          </a:bodyPr>
          <a:lstStyle/>
          <a:p>
            <a:r>
              <a:rPr lang="en-US" altLang="zh-CN" sz="2000" dirty="0"/>
              <a:t>   </a:t>
            </a:r>
            <a:r>
              <a:rPr lang="en-US" altLang="zh-CN" dirty="0"/>
              <a:t>&lt;article&gt;</a:t>
            </a:r>
            <a:r>
              <a:rPr lang="zh-CN" altLang="zh-CN" dirty="0"/>
              <a:t>标签中的内容是独立的、完整的、摘自外部的内容。它可以是博客文章、新闻文章、论坛帖子、网友评论等独立的内容。</a:t>
            </a:r>
          </a:p>
          <a:p>
            <a:r>
              <a:rPr lang="en-US" altLang="zh-CN" dirty="0"/>
              <a:t>     </a:t>
            </a:r>
            <a:endParaRPr lang="zh-CN" altLang="zh-CN" dirty="0"/>
          </a:p>
        </p:txBody>
      </p:sp>
      <p:sp>
        <p:nvSpPr>
          <p:cNvPr id="6" name="矩形 5">
            <a:extLst>
              <a:ext uri="{FF2B5EF4-FFF2-40B4-BE49-F238E27FC236}">
                <a16:creationId xmlns:a16="http://schemas.microsoft.com/office/drawing/2014/main" id="{9135CE19-84A1-4DD9-A616-A17B99E7348F}"/>
              </a:ext>
            </a:extLst>
          </p:cNvPr>
          <p:cNvSpPr/>
          <p:nvPr/>
        </p:nvSpPr>
        <p:spPr>
          <a:xfrm>
            <a:off x="2167784" y="1859339"/>
            <a:ext cx="6096000" cy="923330"/>
          </a:xfrm>
          <a:prstGeom prst="rect">
            <a:avLst/>
          </a:prstGeom>
        </p:spPr>
        <p:txBody>
          <a:bodyPr>
            <a:spAutoFit/>
          </a:bodyPr>
          <a:lstStyle/>
          <a:p>
            <a:r>
              <a:rPr lang="en-US" altLang="zh-CN" kern="100" dirty="0">
                <a:solidFill>
                  <a:srgbClr val="111111"/>
                </a:solidFill>
                <a:latin typeface="Times New Roman" panose="02020603050405020304" pitchFamily="18" charset="0"/>
              </a:rPr>
              <a:t>&lt;header&gt; </a:t>
            </a:r>
            <a:r>
              <a:rPr lang="zh-CN" altLang="zh-CN" kern="100" dirty="0">
                <a:solidFill>
                  <a:srgbClr val="111111"/>
                </a:solidFill>
                <a:latin typeface="Times New Roman" panose="02020603050405020304" pitchFamily="18" charset="0"/>
                <a:cs typeface="Times New Roman" panose="02020603050405020304" pitchFamily="18" charset="0"/>
              </a:rPr>
              <a:t>标签定义文档的页眉。在</a:t>
            </a:r>
            <a:r>
              <a:rPr lang="en-US" altLang="zh-CN" kern="100" dirty="0">
                <a:solidFill>
                  <a:srgbClr val="111111"/>
                </a:solidFill>
                <a:latin typeface="Times New Roman" panose="02020603050405020304" pitchFamily="18" charset="0"/>
              </a:rPr>
              <a:t>HTML5</a:t>
            </a:r>
            <a:r>
              <a:rPr lang="zh-CN" altLang="zh-CN" kern="100" dirty="0">
                <a:solidFill>
                  <a:srgbClr val="111111"/>
                </a:solidFill>
                <a:latin typeface="Times New Roman" panose="02020603050405020304" pitchFamily="18" charset="0"/>
                <a:cs typeface="Times New Roman" panose="02020603050405020304" pitchFamily="18" charset="0"/>
              </a:rPr>
              <a:t>版本之前习惯使用</a:t>
            </a:r>
            <a:r>
              <a:rPr lang="en-US" altLang="zh-CN" kern="100" dirty="0">
                <a:solidFill>
                  <a:srgbClr val="111111"/>
                </a:solidFill>
                <a:latin typeface="Times New Roman" panose="02020603050405020304" pitchFamily="18" charset="0"/>
              </a:rPr>
              <a:t>div</a:t>
            </a:r>
            <a:r>
              <a:rPr lang="zh-CN" altLang="zh-CN" kern="100" dirty="0">
                <a:solidFill>
                  <a:srgbClr val="111111"/>
                </a:solidFill>
                <a:latin typeface="Times New Roman" panose="02020603050405020304" pitchFamily="18" charset="0"/>
                <a:cs typeface="Times New Roman" panose="02020603050405020304" pitchFamily="18" charset="0"/>
              </a:rPr>
              <a:t>标签布局网页，在</a:t>
            </a:r>
            <a:r>
              <a:rPr lang="en-US" altLang="zh-CN" kern="100" dirty="0">
                <a:solidFill>
                  <a:srgbClr val="111111"/>
                </a:solidFill>
                <a:latin typeface="Times New Roman" panose="02020603050405020304" pitchFamily="18" charset="0"/>
              </a:rPr>
              <a:t>HTML5</a:t>
            </a:r>
            <a:r>
              <a:rPr lang="zh-CN" altLang="zh-CN" kern="100" dirty="0">
                <a:solidFill>
                  <a:srgbClr val="111111"/>
                </a:solidFill>
                <a:latin typeface="Times New Roman" panose="02020603050405020304" pitchFamily="18" charset="0"/>
                <a:cs typeface="Times New Roman" panose="02020603050405020304" pitchFamily="18" charset="0"/>
              </a:rPr>
              <a:t>在</a:t>
            </a:r>
            <a:r>
              <a:rPr lang="en-US" altLang="zh-CN" kern="100" dirty="0">
                <a:solidFill>
                  <a:srgbClr val="111111"/>
                </a:solidFill>
                <a:latin typeface="Times New Roman" panose="02020603050405020304" pitchFamily="18" charset="0"/>
              </a:rPr>
              <a:t>DIV</a:t>
            </a:r>
            <a:r>
              <a:rPr lang="zh-CN" altLang="zh-CN" kern="100" dirty="0">
                <a:solidFill>
                  <a:srgbClr val="111111"/>
                </a:solidFill>
                <a:latin typeface="Times New Roman" panose="02020603050405020304" pitchFamily="18" charset="0"/>
                <a:cs typeface="Times New Roman" panose="02020603050405020304" pitchFamily="18" charset="0"/>
              </a:rPr>
              <a:t>标签基础上新增</a:t>
            </a:r>
            <a:r>
              <a:rPr lang="en-US" altLang="zh-CN" kern="100" dirty="0">
                <a:solidFill>
                  <a:srgbClr val="111111"/>
                </a:solidFill>
                <a:latin typeface="Times New Roman" panose="02020603050405020304" pitchFamily="18" charset="0"/>
              </a:rPr>
              <a:t>header</a:t>
            </a:r>
            <a:r>
              <a:rPr lang="zh-CN" altLang="zh-CN" kern="100" dirty="0">
                <a:solidFill>
                  <a:srgbClr val="111111"/>
                </a:solidFill>
                <a:latin typeface="Times New Roman" panose="02020603050405020304" pitchFamily="18" charset="0"/>
                <a:cs typeface="Times New Roman" panose="02020603050405020304" pitchFamily="18" charset="0"/>
              </a:rPr>
              <a:t>标签元素。</a:t>
            </a:r>
            <a:endParaRPr lang="zh-CN" altLang="en-US" dirty="0"/>
          </a:p>
        </p:txBody>
      </p:sp>
      <p:sp>
        <p:nvSpPr>
          <p:cNvPr id="7" name="矩形 6">
            <a:extLst>
              <a:ext uri="{FF2B5EF4-FFF2-40B4-BE49-F238E27FC236}">
                <a16:creationId xmlns:a16="http://schemas.microsoft.com/office/drawing/2014/main" id="{CE4AEFC8-4CC5-473E-BF74-236BBD275CBC}"/>
              </a:ext>
            </a:extLst>
          </p:cNvPr>
          <p:cNvSpPr/>
          <p:nvPr/>
        </p:nvSpPr>
        <p:spPr>
          <a:xfrm>
            <a:off x="2236150" y="4421517"/>
            <a:ext cx="6096000" cy="2152320"/>
          </a:xfrm>
          <a:prstGeom prst="rect">
            <a:avLst/>
          </a:prstGeom>
        </p:spPr>
        <p:txBody>
          <a:bodyPr>
            <a:spAutoFit/>
          </a:bodyPr>
          <a:lstStyle/>
          <a:p>
            <a:pPr indent="26924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&lt;article&gt; </a:t>
            </a:r>
            <a:endParaRPr lang="zh-CN" altLang="zh-CN" kern="100" dirty="0">
              <a:cs typeface="Times New Roman" panose="02020603050405020304" pitchFamily="18" charset="0"/>
            </a:endParaRPr>
          </a:p>
          <a:p>
            <a:pPr indent="26924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&lt;header&gt;</a:t>
            </a:r>
            <a:endParaRPr lang="zh-CN" altLang="zh-CN" kern="100" dirty="0">
              <a:cs typeface="Times New Roman" panose="02020603050405020304" pitchFamily="18" charset="0"/>
            </a:endParaRPr>
          </a:p>
          <a:p>
            <a:pPr indent="26924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&lt;h1&gt;article&lt;/h1&gt;</a:t>
            </a:r>
            <a:endParaRPr lang="zh-CN" altLang="zh-CN" kern="100" dirty="0">
              <a:cs typeface="Times New Roman" panose="02020603050405020304" pitchFamily="18" charset="0"/>
            </a:endParaRPr>
          </a:p>
          <a:p>
            <a:pPr indent="26924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&lt;p&gt;</a:t>
            </a:r>
            <a:r>
              <a:rPr lang="zh-CN" altLang="zh-CN" kern="100" dirty="0">
                <a:solidFill>
                  <a:srgbClr val="111111"/>
                </a:solidFill>
                <a:latin typeface="Times New Roman" panose="02020603050405020304" pitchFamily="18" charset="0"/>
                <a:cs typeface="Times New Roman" panose="02020603050405020304" pitchFamily="18" charset="0"/>
              </a:rPr>
              <a:t>发表日期：</a:t>
            </a:r>
            <a:r>
              <a:rPr lang="en-US" altLang="zh-CN" kern="100" dirty="0">
                <a:solidFill>
                  <a:srgbClr val="111111"/>
                </a:solidFill>
                <a:latin typeface="Times New Roman" panose="02020603050405020304" pitchFamily="18" charset="0"/>
                <a:cs typeface="Times New Roman" panose="02020603050405020304" pitchFamily="18" charset="0"/>
              </a:rPr>
              <a:t>2021-10-11&lt;/p&gt;</a:t>
            </a:r>
            <a:endParaRPr lang="zh-CN" altLang="zh-CN" kern="100" dirty="0">
              <a:cs typeface="Times New Roman" panose="02020603050405020304" pitchFamily="18" charset="0"/>
            </a:endParaRPr>
          </a:p>
          <a:p>
            <a:pPr indent="26924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&lt;p&gt;article</a:t>
            </a:r>
            <a:r>
              <a:rPr lang="zh-CN" altLang="zh-CN" kern="100" dirty="0">
                <a:solidFill>
                  <a:srgbClr val="111111"/>
                </a:solidFill>
                <a:latin typeface="Times New Roman" panose="02020603050405020304" pitchFamily="18" charset="0"/>
                <a:cs typeface="Times New Roman" panose="02020603050405020304" pitchFamily="18" charset="0"/>
              </a:rPr>
              <a:t>作为英文单词有文章的意思</a:t>
            </a:r>
            <a:r>
              <a:rPr lang="en-US" altLang="zh-CN" kern="100" dirty="0">
                <a:solidFill>
                  <a:srgbClr val="111111"/>
                </a:solidFill>
                <a:latin typeface="Times New Roman" panose="02020603050405020304" pitchFamily="18" charset="0"/>
                <a:cs typeface="Times New Roman" panose="02020603050405020304" pitchFamily="18" charset="0"/>
              </a:rPr>
              <a:t>&lt;/p&gt;</a:t>
            </a:r>
            <a:endParaRPr lang="zh-CN" altLang="zh-CN" kern="100" dirty="0">
              <a:cs typeface="Times New Roman" panose="02020603050405020304" pitchFamily="18" charset="0"/>
            </a:endParaRPr>
          </a:p>
          <a:p>
            <a:pPr indent="26924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&lt;/header&gt;</a:t>
            </a:r>
            <a:endParaRPr lang="zh-CN" altLang="zh-CN" kern="100" dirty="0">
              <a:cs typeface="Times New Roman" panose="02020603050405020304" pitchFamily="18" charset="0"/>
            </a:endParaRPr>
          </a:p>
          <a:p>
            <a:pPr indent="26924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&lt;footer&gt;&lt;p&gt; </a:t>
            </a:r>
            <a:r>
              <a:rPr lang="zh-CN" altLang="zh-CN" kern="100" dirty="0">
                <a:solidFill>
                  <a:srgbClr val="111111"/>
                </a:solidFill>
                <a:latin typeface="Times New Roman" panose="02020603050405020304" pitchFamily="18" charset="0"/>
                <a:cs typeface="Times New Roman" panose="02020603050405020304" pitchFamily="18" charset="0"/>
              </a:rPr>
              <a:t>版权所有</a:t>
            </a:r>
            <a:r>
              <a:rPr lang="en-US" altLang="zh-CN" kern="100" dirty="0">
                <a:solidFill>
                  <a:srgbClr val="111111"/>
                </a:solidFill>
                <a:latin typeface="Times New Roman" panose="02020603050405020304" pitchFamily="18" charset="0"/>
                <a:cs typeface="Times New Roman" panose="02020603050405020304" pitchFamily="18" charset="0"/>
              </a:rPr>
              <a:t>&lt;/p&gt;</a:t>
            </a:r>
            <a:endParaRPr lang="zh-CN" altLang="zh-CN" kern="100" dirty="0">
              <a:cs typeface="Times New Roman" panose="02020603050405020304" pitchFamily="18" charset="0"/>
            </a:endParaRPr>
          </a:p>
          <a:p>
            <a:pPr indent="26924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&lt;/footer&gt;</a:t>
            </a:r>
            <a:endParaRPr lang="zh-CN" altLang="zh-CN" kern="100" dirty="0">
              <a:cs typeface="Times New Roman" panose="02020603050405020304" pitchFamily="18" charset="0"/>
            </a:endParaRPr>
          </a:p>
          <a:p>
            <a:pPr indent="26924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&lt;/article&gt;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385466664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3.3.4 nav</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2048141" y="839788"/>
            <a:ext cx="9215216" cy="954107"/>
          </a:xfrm>
          <a:prstGeom prst="rect">
            <a:avLst/>
          </a:prstGeom>
        </p:spPr>
        <p:txBody>
          <a:bodyPr wrap="square">
            <a:spAutoFit/>
          </a:bodyPr>
          <a:lstStyle/>
          <a:p>
            <a:r>
              <a:rPr lang="en-US" altLang="zh-CN" sz="2000" dirty="0"/>
              <a:t>   </a:t>
            </a:r>
            <a:r>
              <a:rPr lang="en-US" altLang="zh-CN" dirty="0"/>
              <a:t>&lt;nav&gt;</a:t>
            </a:r>
            <a:r>
              <a:rPr lang="zh-CN" altLang="zh-CN" dirty="0"/>
              <a:t>元素表示页面的一部分，其目的是在当前文档或其他文档中提供导航链接。导航部分的常见示例是菜单，目录和索引。</a:t>
            </a:r>
          </a:p>
          <a:p>
            <a:r>
              <a:rPr lang="en-US" altLang="zh-CN" dirty="0"/>
              <a:t>     </a:t>
            </a:r>
            <a:endParaRPr lang="zh-CN" altLang="zh-CN" dirty="0"/>
          </a:p>
        </p:txBody>
      </p:sp>
      <p:sp>
        <p:nvSpPr>
          <p:cNvPr id="6" name="矩形 5">
            <a:extLst>
              <a:ext uri="{FF2B5EF4-FFF2-40B4-BE49-F238E27FC236}">
                <a16:creationId xmlns:a16="http://schemas.microsoft.com/office/drawing/2014/main" id="{9135CE19-84A1-4DD9-A616-A17B99E7348F}"/>
              </a:ext>
            </a:extLst>
          </p:cNvPr>
          <p:cNvSpPr/>
          <p:nvPr/>
        </p:nvSpPr>
        <p:spPr>
          <a:xfrm>
            <a:off x="2167784" y="1859339"/>
            <a:ext cx="6096000" cy="923330"/>
          </a:xfrm>
          <a:prstGeom prst="rect">
            <a:avLst/>
          </a:prstGeom>
        </p:spPr>
        <p:txBody>
          <a:bodyPr>
            <a:spAutoFit/>
          </a:bodyPr>
          <a:lstStyle/>
          <a:p>
            <a:r>
              <a:rPr lang="en-US" altLang="zh-CN" kern="100" dirty="0">
                <a:solidFill>
                  <a:srgbClr val="111111"/>
                </a:solidFill>
                <a:latin typeface="Times New Roman" panose="02020603050405020304" pitchFamily="18" charset="0"/>
              </a:rPr>
              <a:t>&lt;header&gt; </a:t>
            </a:r>
            <a:r>
              <a:rPr lang="zh-CN" altLang="zh-CN" kern="100" dirty="0">
                <a:solidFill>
                  <a:srgbClr val="111111"/>
                </a:solidFill>
                <a:latin typeface="Times New Roman" panose="02020603050405020304" pitchFamily="18" charset="0"/>
                <a:cs typeface="Times New Roman" panose="02020603050405020304" pitchFamily="18" charset="0"/>
              </a:rPr>
              <a:t>标签定义文档的页眉。在</a:t>
            </a:r>
            <a:r>
              <a:rPr lang="en-US" altLang="zh-CN" kern="100" dirty="0">
                <a:solidFill>
                  <a:srgbClr val="111111"/>
                </a:solidFill>
                <a:latin typeface="Times New Roman" panose="02020603050405020304" pitchFamily="18" charset="0"/>
              </a:rPr>
              <a:t>HTML5</a:t>
            </a:r>
            <a:r>
              <a:rPr lang="zh-CN" altLang="zh-CN" kern="100" dirty="0">
                <a:solidFill>
                  <a:srgbClr val="111111"/>
                </a:solidFill>
                <a:latin typeface="Times New Roman" panose="02020603050405020304" pitchFamily="18" charset="0"/>
                <a:cs typeface="Times New Roman" panose="02020603050405020304" pitchFamily="18" charset="0"/>
              </a:rPr>
              <a:t>版本之前习惯使用</a:t>
            </a:r>
            <a:r>
              <a:rPr lang="en-US" altLang="zh-CN" kern="100" dirty="0">
                <a:solidFill>
                  <a:srgbClr val="111111"/>
                </a:solidFill>
                <a:latin typeface="Times New Roman" panose="02020603050405020304" pitchFamily="18" charset="0"/>
              </a:rPr>
              <a:t>div</a:t>
            </a:r>
            <a:r>
              <a:rPr lang="zh-CN" altLang="zh-CN" kern="100" dirty="0">
                <a:solidFill>
                  <a:srgbClr val="111111"/>
                </a:solidFill>
                <a:latin typeface="Times New Roman" panose="02020603050405020304" pitchFamily="18" charset="0"/>
                <a:cs typeface="Times New Roman" panose="02020603050405020304" pitchFamily="18" charset="0"/>
              </a:rPr>
              <a:t>标签布局网页，在</a:t>
            </a:r>
            <a:r>
              <a:rPr lang="en-US" altLang="zh-CN" kern="100" dirty="0">
                <a:solidFill>
                  <a:srgbClr val="111111"/>
                </a:solidFill>
                <a:latin typeface="Times New Roman" panose="02020603050405020304" pitchFamily="18" charset="0"/>
              </a:rPr>
              <a:t>HTML5</a:t>
            </a:r>
            <a:r>
              <a:rPr lang="zh-CN" altLang="zh-CN" kern="100" dirty="0">
                <a:solidFill>
                  <a:srgbClr val="111111"/>
                </a:solidFill>
                <a:latin typeface="Times New Roman" panose="02020603050405020304" pitchFamily="18" charset="0"/>
                <a:cs typeface="Times New Roman" panose="02020603050405020304" pitchFamily="18" charset="0"/>
              </a:rPr>
              <a:t>在</a:t>
            </a:r>
            <a:r>
              <a:rPr lang="en-US" altLang="zh-CN" kern="100" dirty="0">
                <a:solidFill>
                  <a:srgbClr val="111111"/>
                </a:solidFill>
                <a:latin typeface="Times New Roman" panose="02020603050405020304" pitchFamily="18" charset="0"/>
              </a:rPr>
              <a:t>DIV</a:t>
            </a:r>
            <a:r>
              <a:rPr lang="zh-CN" altLang="zh-CN" kern="100" dirty="0">
                <a:solidFill>
                  <a:srgbClr val="111111"/>
                </a:solidFill>
                <a:latin typeface="Times New Roman" panose="02020603050405020304" pitchFamily="18" charset="0"/>
                <a:cs typeface="Times New Roman" panose="02020603050405020304" pitchFamily="18" charset="0"/>
              </a:rPr>
              <a:t>标签基础上新增</a:t>
            </a:r>
            <a:r>
              <a:rPr lang="en-US" altLang="zh-CN" kern="100" dirty="0">
                <a:solidFill>
                  <a:srgbClr val="111111"/>
                </a:solidFill>
                <a:latin typeface="Times New Roman" panose="02020603050405020304" pitchFamily="18" charset="0"/>
              </a:rPr>
              <a:t>header</a:t>
            </a:r>
            <a:r>
              <a:rPr lang="zh-CN" altLang="zh-CN" kern="100" dirty="0">
                <a:solidFill>
                  <a:srgbClr val="111111"/>
                </a:solidFill>
                <a:latin typeface="Times New Roman" panose="02020603050405020304" pitchFamily="18" charset="0"/>
                <a:cs typeface="Times New Roman" panose="02020603050405020304" pitchFamily="18" charset="0"/>
              </a:rPr>
              <a:t>标签元素。</a:t>
            </a:r>
            <a:endParaRPr lang="zh-CN" altLang="en-US" dirty="0"/>
          </a:p>
        </p:txBody>
      </p:sp>
      <p:sp>
        <p:nvSpPr>
          <p:cNvPr id="5" name="矩形 4">
            <a:extLst>
              <a:ext uri="{FF2B5EF4-FFF2-40B4-BE49-F238E27FC236}">
                <a16:creationId xmlns:a16="http://schemas.microsoft.com/office/drawing/2014/main" id="{5D1FAE2E-1DC3-456B-BDF1-8E251B0F3F10}"/>
              </a:ext>
            </a:extLst>
          </p:cNvPr>
          <p:cNvSpPr/>
          <p:nvPr/>
        </p:nvSpPr>
        <p:spPr>
          <a:xfrm>
            <a:off x="1868682" y="3313584"/>
            <a:ext cx="6096000" cy="1921488"/>
          </a:xfrm>
          <a:prstGeom prst="rect">
            <a:avLst/>
          </a:prstGeom>
        </p:spPr>
        <p:txBody>
          <a:bodyPr>
            <a:spAutoFit/>
          </a:bodyPr>
          <a:lstStyle/>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&lt;nav&gt;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 </a:t>
            </a:r>
            <a:r>
              <a:rPr lang="en-US" altLang="zh-CN" kern="100" dirty="0" err="1">
                <a:solidFill>
                  <a:srgbClr val="111111"/>
                </a:solidFill>
                <a:latin typeface="Times New Roman" panose="02020603050405020304" pitchFamily="18" charset="0"/>
                <a:cs typeface="Times New Roman" panose="02020603050405020304" pitchFamily="18" charset="0"/>
              </a:rPr>
              <a:t>href</a:t>
            </a:r>
            <a:r>
              <a:rPr lang="en-US" altLang="zh-CN" kern="100" dirty="0">
                <a:solidFill>
                  <a:srgbClr val="111111"/>
                </a:solidFill>
                <a:latin typeface="Times New Roman" panose="02020603050405020304" pitchFamily="18" charset="0"/>
                <a:cs typeface="Times New Roman" panose="02020603050405020304" pitchFamily="18" charset="0"/>
              </a:rPr>
              <a:t>="#"&gt;</a:t>
            </a:r>
            <a:r>
              <a:rPr lang="zh-CN" altLang="zh-CN" kern="100" dirty="0">
                <a:solidFill>
                  <a:srgbClr val="111111"/>
                </a:solidFill>
                <a:latin typeface="Times New Roman" panose="02020603050405020304" pitchFamily="18" charset="0"/>
                <a:cs typeface="Times New Roman" panose="02020603050405020304" pitchFamily="18" charset="0"/>
              </a:rPr>
              <a:t>经济</a:t>
            </a:r>
            <a:r>
              <a:rPr lang="en-US" altLang="zh-CN" kern="100" dirty="0">
                <a:solidFill>
                  <a:srgbClr val="111111"/>
                </a:solidFill>
                <a:latin typeface="Times New Roman" panose="02020603050405020304" pitchFamily="18" charset="0"/>
                <a:cs typeface="Times New Roman" panose="02020603050405020304" pitchFamily="18" charset="0"/>
              </a:rPr>
              <a:t> · </a:t>
            </a:r>
            <a:r>
              <a:rPr lang="zh-CN" altLang="zh-CN" kern="100" dirty="0">
                <a:solidFill>
                  <a:srgbClr val="111111"/>
                </a:solidFill>
                <a:latin typeface="Times New Roman" panose="02020603050405020304" pitchFamily="18" charset="0"/>
                <a:cs typeface="Times New Roman" panose="02020603050405020304" pitchFamily="18" charset="0"/>
              </a:rPr>
              <a:t>科技</a:t>
            </a:r>
            <a:r>
              <a:rPr lang="en-US" altLang="zh-CN" kern="100" dirty="0">
                <a:solidFill>
                  <a:srgbClr val="111111"/>
                </a:solidFill>
                <a:latin typeface="Times New Roman" panose="02020603050405020304" pitchFamily="18" charset="0"/>
                <a:cs typeface="Times New Roman" panose="02020603050405020304" pitchFamily="18" charset="0"/>
              </a:rPr>
              <a:t>&lt;/a&gt;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 </a:t>
            </a:r>
            <a:r>
              <a:rPr lang="en-US" altLang="zh-CN" kern="100" dirty="0" err="1">
                <a:solidFill>
                  <a:srgbClr val="111111"/>
                </a:solidFill>
                <a:latin typeface="Times New Roman" panose="02020603050405020304" pitchFamily="18" charset="0"/>
                <a:cs typeface="Times New Roman" panose="02020603050405020304" pitchFamily="18" charset="0"/>
              </a:rPr>
              <a:t>href</a:t>
            </a:r>
            <a:r>
              <a:rPr lang="en-US" altLang="zh-CN" kern="100" dirty="0">
                <a:solidFill>
                  <a:srgbClr val="111111"/>
                </a:solidFill>
                <a:latin typeface="Times New Roman" panose="02020603050405020304" pitchFamily="18" charset="0"/>
                <a:cs typeface="Times New Roman" panose="02020603050405020304" pitchFamily="18" charset="0"/>
              </a:rPr>
              <a:t>="#"&gt;</a:t>
            </a:r>
            <a:r>
              <a:rPr lang="zh-CN" altLang="zh-CN" kern="100" dirty="0">
                <a:solidFill>
                  <a:srgbClr val="111111"/>
                </a:solidFill>
                <a:latin typeface="Times New Roman" panose="02020603050405020304" pitchFamily="18" charset="0"/>
                <a:cs typeface="Times New Roman" panose="02020603050405020304" pitchFamily="18" charset="0"/>
              </a:rPr>
              <a:t>社会</a:t>
            </a:r>
            <a:r>
              <a:rPr lang="en-US" altLang="zh-CN" kern="100" dirty="0">
                <a:solidFill>
                  <a:srgbClr val="111111"/>
                </a:solidFill>
                <a:latin typeface="Times New Roman" panose="02020603050405020304" pitchFamily="18" charset="0"/>
                <a:cs typeface="Times New Roman" panose="02020603050405020304" pitchFamily="18" charset="0"/>
              </a:rPr>
              <a:t> · </a:t>
            </a:r>
            <a:r>
              <a:rPr lang="zh-CN" altLang="zh-CN" kern="100" dirty="0">
                <a:solidFill>
                  <a:srgbClr val="111111"/>
                </a:solidFill>
                <a:latin typeface="Times New Roman" panose="02020603050405020304" pitchFamily="18" charset="0"/>
                <a:cs typeface="Times New Roman" panose="02020603050405020304" pitchFamily="18" charset="0"/>
              </a:rPr>
              <a:t>教育</a:t>
            </a:r>
            <a:r>
              <a:rPr lang="en-US" altLang="zh-CN" kern="100" dirty="0">
                <a:solidFill>
                  <a:srgbClr val="111111"/>
                </a:solidFill>
                <a:latin typeface="Times New Roman" panose="02020603050405020304" pitchFamily="18" charset="0"/>
                <a:cs typeface="Times New Roman" panose="02020603050405020304" pitchFamily="18" charset="0"/>
              </a:rPr>
              <a:t>&lt;/a&gt;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 </a:t>
            </a:r>
            <a:r>
              <a:rPr lang="en-US" altLang="zh-CN" kern="100" dirty="0" err="1">
                <a:solidFill>
                  <a:srgbClr val="111111"/>
                </a:solidFill>
                <a:latin typeface="Times New Roman" panose="02020603050405020304" pitchFamily="18" charset="0"/>
                <a:cs typeface="Times New Roman" panose="02020603050405020304" pitchFamily="18" charset="0"/>
              </a:rPr>
              <a:t>href</a:t>
            </a:r>
            <a:r>
              <a:rPr lang="en-US" altLang="zh-CN" kern="100" dirty="0">
                <a:solidFill>
                  <a:srgbClr val="111111"/>
                </a:solidFill>
                <a:latin typeface="Times New Roman" panose="02020603050405020304" pitchFamily="18" charset="0"/>
                <a:cs typeface="Times New Roman" panose="02020603050405020304" pitchFamily="18" charset="0"/>
              </a:rPr>
              <a:t>="#"&gt;</a:t>
            </a:r>
            <a:r>
              <a:rPr lang="zh-CN" altLang="zh-CN" kern="100" dirty="0">
                <a:solidFill>
                  <a:srgbClr val="111111"/>
                </a:solidFill>
                <a:latin typeface="Times New Roman" panose="02020603050405020304" pitchFamily="18" charset="0"/>
                <a:cs typeface="Times New Roman" panose="02020603050405020304" pitchFamily="18" charset="0"/>
              </a:rPr>
              <a:t>国际</a:t>
            </a:r>
            <a:r>
              <a:rPr lang="en-US" altLang="zh-CN" kern="100" dirty="0">
                <a:solidFill>
                  <a:srgbClr val="111111"/>
                </a:solidFill>
                <a:latin typeface="Times New Roman" panose="02020603050405020304" pitchFamily="18" charset="0"/>
                <a:cs typeface="Times New Roman" panose="02020603050405020304" pitchFamily="18" charset="0"/>
              </a:rPr>
              <a:t> · </a:t>
            </a:r>
            <a:r>
              <a:rPr lang="zh-CN" altLang="zh-CN" kern="100" dirty="0">
                <a:solidFill>
                  <a:srgbClr val="111111"/>
                </a:solidFill>
                <a:latin typeface="Times New Roman" panose="02020603050405020304" pitchFamily="18" charset="0"/>
                <a:cs typeface="Times New Roman" panose="02020603050405020304" pitchFamily="18" charset="0"/>
              </a:rPr>
              <a:t>军事</a:t>
            </a:r>
            <a:r>
              <a:rPr lang="en-US" altLang="zh-CN" kern="100" dirty="0">
                <a:solidFill>
                  <a:srgbClr val="111111"/>
                </a:solidFill>
                <a:latin typeface="Times New Roman" panose="02020603050405020304" pitchFamily="18" charset="0"/>
                <a:cs typeface="Times New Roman" panose="02020603050405020304" pitchFamily="18" charset="0"/>
              </a:rPr>
              <a:t>&lt;/a&gt;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 </a:t>
            </a:r>
            <a:r>
              <a:rPr lang="en-US" altLang="zh-CN" kern="100" dirty="0" err="1">
                <a:solidFill>
                  <a:srgbClr val="111111"/>
                </a:solidFill>
                <a:latin typeface="Times New Roman" panose="02020603050405020304" pitchFamily="18" charset="0"/>
                <a:cs typeface="Times New Roman" panose="02020603050405020304" pitchFamily="18" charset="0"/>
              </a:rPr>
              <a:t>href</a:t>
            </a:r>
            <a:r>
              <a:rPr lang="en-US" altLang="zh-CN" kern="100" dirty="0">
                <a:solidFill>
                  <a:srgbClr val="111111"/>
                </a:solidFill>
                <a:latin typeface="Times New Roman" panose="02020603050405020304" pitchFamily="18" charset="0"/>
                <a:cs typeface="Times New Roman" panose="02020603050405020304" pitchFamily="18" charset="0"/>
              </a:rPr>
              <a:t>="#"&gt;</a:t>
            </a:r>
            <a:r>
              <a:rPr lang="zh-CN" altLang="zh-CN" kern="100" dirty="0">
                <a:solidFill>
                  <a:srgbClr val="111111"/>
                </a:solidFill>
                <a:latin typeface="Times New Roman" panose="02020603050405020304" pitchFamily="18" charset="0"/>
                <a:cs typeface="Times New Roman" panose="02020603050405020304" pitchFamily="18" charset="0"/>
              </a:rPr>
              <a:t>地方</a:t>
            </a:r>
            <a:r>
              <a:rPr lang="en-US" altLang="zh-CN" kern="100" dirty="0">
                <a:solidFill>
                  <a:srgbClr val="111111"/>
                </a:solidFill>
                <a:latin typeface="Times New Roman" panose="02020603050405020304" pitchFamily="18" charset="0"/>
                <a:cs typeface="Times New Roman" panose="02020603050405020304" pitchFamily="18" charset="0"/>
              </a:rPr>
              <a:t> · </a:t>
            </a:r>
            <a:r>
              <a:rPr lang="zh-CN" altLang="zh-CN" kern="100" dirty="0">
                <a:solidFill>
                  <a:srgbClr val="111111"/>
                </a:solidFill>
                <a:latin typeface="Times New Roman" panose="02020603050405020304" pitchFamily="18" charset="0"/>
                <a:cs typeface="Times New Roman" panose="02020603050405020304" pitchFamily="18" charset="0"/>
              </a:rPr>
              <a:t>访谈</a:t>
            </a:r>
            <a:r>
              <a:rPr lang="en-US" altLang="zh-CN" kern="100" dirty="0">
                <a:solidFill>
                  <a:srgbClr val="111111"/>
                </a:solidFill>
                <a:latin typeface="Times New Roman" panose="02020603050405020304" pitchFamily="18" charset="0"/>
                <a:cs typeface="Times New Roman" panose="02020603050405020304" pitchFamily="18" charset="0"/>
              </a:rPr>
              <a:t>&lt;/a&gt;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 </a:t>
            </a:r>
            <a:r>
              <a:rPr lang="en-US" altLang="zh-CN" kern="100" dirty="0" err="1">
                <a:solidFill>
                  <a:srgbClr val="111111"/>
                </a:solidFill>
                <a:latin typeface="Times New Roman" panose="02020603050405020304" pitchFamily="18" charset="0"/>
                <a:cs typeface="Times New Roman" panose="02020603050405020304" pitchFamily="18" charset="0"/>
              </a:rPr>
              <a:t>href</a:t>
            </a:r>
            <a:r>
              <a:rPr lang="en-US" altLang="zh-CN" kern="100" dirty="0">
                <a:solidFill>
                  <a:srgbClr val="111111"/>
                </a:solidFill>
                <a:latin typeface="Times New Roman" panose="02020603050405020304" pitchFamily="18" charset="0"/>
                <a:cs typeface="Times New Roman" panose="02020603050405020304" pitchFamily="18" charset="0"/>
              </a:rPr>
              <a:t>="#"&gt;</a:t>
            </a:r>
            <a:r>
              <a:rPr lang="zh-CN" altLang="zh-CN" kern="100" dirty="0">
                <a:solidFill>
                  <a:srgbClr val="111111"/>
                </a:solidFill>
                <a:latin typeface="Times New Roman" panose="02020603050405020304" pitchFamily="18" charset="0"/>
                <a:cs typeface="Times New Roman" panose="02020603050405020304" pitchFamily="18" charset="0"/>
              </a:rPr>
              <a:t>文旅</a:t>
            </a:r>
            <a:r>
              <a:rPr lang="en-US" altLang="zh-CN" kern="100" dirty="0">
                <a:solidFill>
                  <a:srgbClr val="111111"/>
                </a:solidFill>
                <a:latin typeface="Times New Roman" panose="02020603050405020304" pitchFamily="18" charset="0"/>
                <a:cs typeface="Times New Roman" panose="02020603050405020304" pitchFamily="18" charset="0"/>
              </a:rPr>
              <a:t> · </a:t>
            </a:r>
            <a:r>
              <a:rPr lang="zh-CN" altLang="zh-CN" kern="100" dirty="0">
                <a:solidFill>
                  <a:srgbClr val="111111"/>
                </a:solidFill>
                <a:latin typeface="Times New Roman" panose="02020603050405020304" pitchFamily="18" charset="0"/>
                <a:cs typeface="Times New Roman" panose="02020603050405020304" pitchFamily="18" charset="0"/>
              </a:rPr>
              <a:t>体育</a:t>
            </a:r>
            <a:r>
              <a:rPr lang="en-US" altLang="zh-CN" kern="100" dirty="0">
                <a:solidFill>
                  <a:srgbClr val="111111"/>
                </a:solidFill>
                <a:latin typeface="Times New Roman" panose="02020603050405020304" pitchFamily="18" charset="0"/>
                <a:cs typeface="Times New Roman" panose="02020603050405020304" pitchFamily="18" charset="0"/>
              </a:rPr>
              <a:t>&lt;/a&gt;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 </a:t>
            </a:r>
            <a:r>
              <a:rPr lang="en-US" altLang="zh-CN" kern="100" dirty="0" err="1">
                <a:solidFill>
                  <a:srgbClr val="111111"/>
                </a:solidFill>
                <a:latin typeface="Times New Roman" panose="02020603050405020304" pitchFamily="18" charset="0"/>
                <a:cs typeface="Times New Roman" panose="02020603050405020304" pitchFamily="18" charset="0"/>
              </a:rPr>
              <a:t>href</a:t>
            </a:r>
            <a:r>
              <a:rPr lang="en-US" altLang="zh-CN" kern="100" dirty="0">
                <a:solidFill>
                  <a:srgbClr val="111111"/>
                </a:solidFill>
                <a:latin typeface="Times New Roman" panose="02020603050405020304" pitchFamily="18" charset="0"/>
                <a:cs typeface="Times New Roman" panose="02020603050405020304" pitchFamily="18" charset="0"/>
              </a:rPr>
              <a:t>="#"&gt;</a:t>
            </a:r>
            <a:r>
              <a:rPr lang="zh-CN" altLang="zh-CN" kern="100" dirty="0">
                <a:solidFill>
                  <a:srgbClr val="111111"/>
                </a:solidFill>
                <a:latin typeface="Times New Roman" panose="02020603050405020304" pitchFamily="18" charset="0"/>
                <a:cs typeface="Times New Roman" panose="02020603050405020304" pitchFamily="18" charset="0"/>
              </a:rPr>
              <a:t>健康</a:t>
            </a:r>
            <a:r>
              <a:rPr lang="en-US" altLang="zh-CN" kern="100" dirty="0">
                <a:solidFill>
                  <a:srgbClr val="111111"/>
                </a:solidFill>
                <a:latin typeface="Times New Roman" panose="02020603050405020304" pitchFamily="18" charset="0"/>
                <a:cs typeface="Times New Roman" panose="02020603050405020304" pitchFamily="18" charset="0"/>
              </a:rPr>
              <a:t> · </a:t>
            </a:r>
            <a:r>
              <a:rPr lang="zh-CN" altLang="zh-CN" kern="100" dirty="0">
                <a:solidFill>
                  <a:srgbClr val="111111"/>
                </a:solidFill>
                <a:latin typeface="Times New Roman" panose="02020603050405020304" pitchFamily="18" charset="0"/>
                <a:cs typeface="Times New Roman" panose="02020603050405020304" pitchFamily="18" charset="0"/>
              </a:rPr>
              <a:t>生活</a:t>
            </a:r>
            <a:r>
              <a:rPr lang="en-US" altLang="zh-CN" kern="100" dirty="0">
                <a:solidFill>
                  <a:srgbClr val="111111"/>
                </a:solidFill>
                <a:latin typeface="Times New Roman" panose="02020603050405020304" pitchFamily="18" charset="0"/>
                <a:cs typeface="Times New Roman" panose="02020603050405020304" pitchFamily="18" charset="0"/>
              </a:rPr>
              <a:t>&lt;/a&gt;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&lt;/nav&gt;</a:t>
            </a:r>
            <a:endParaRPr lang="zh-CN" altLang="zh-CN" kern="100" dirty="0">
              <a:cs typeface="Times New Roman" panose="02020603050405020304" pitchFamily="18" charset="0"/>
            </a:endParaRPr>
          </a:p>
        </p:txBody>
      </p:sp>
      <p:sp>
        <p:nvSpPr>
          <p:cNvPr id="8" name="矩形 7">
            <a:extLst>
              <a:ext uri="{FF2B5EF4-FFF2-40B4-BE49-F238E27FC236}">
                <a16:creationId xmlns:a16="http://schemas.microsoft.com/office/drawing/2014/main" id="{B1C5396E-C8D4-4C77-B6BE-D10A728BCB9D}"/>
              </a:ext>
            </a:extLst>
          </p:cNvPr>
          <p:cNvSpPr/>
          <p:nvPr/>
        </p:nvSpPr>
        <p:spPr>
          <a:xfrm>
            <a:off x="6096000" y="3313584"/>
            <a:ext cx="6096000" cy="1690656"/>
          </a:xfrm>
          <a:prstGeom prst="rect">
            <a:avLst/>
          </a:prstGeom>
        </p:spPr>
        <p:txBody>
          <a:bodyPr>
            <a:spAutoFit/>
          </a:bodyPr>
          <a:lstStyle/>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&lt;nav&gt;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&lt;ul&gt;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&lt;li&gt;&lt;a </a:t>
            </a:r>
            <a:r>
              <a:rPr lang="en-US" altLang="zh-CN" kern="100" dirty="0" err="1">
                <a:solidFill>
                  <a:srgbClr val="111111"/>
                </a:solidFill>
                <a:latin typeface="Times New Roman" panose="02020603050405020304" pitchFamily="18" charset="0"/>
                <a:cs typeface="Times New Roman" panose="02020603050405020304" pitchFamily="18" charset="0"/>
              </a:rPr>
              <a:t>href</a:t>
            </a:r>
            <a:r>
              <a:rPr lang="en-US" altLang="zh-CN" kern="100" dirty="0">
                <a:solidFill>
                  <a:srgbClr val="111111"/>
                </a:solidFill>
                <a:latin typeface="Times New Roman" panose="02020603050405020304" pitchFamily="18" charset="0"/>
                <a:cs typeface="Times New Roman" panose="02020603050405020304" pitchFamily="18" charset="0"/>
              </a:rPr>
              <a:t>="#"&gt;</a:t>
            </a:r>
            <a:r>
              <a:rPr lang="zh-CN" altLang="zh-CN" kern="100" dirty="0">
                <a:solidFill>
                  <a:srgbClr val="111111"/>
                </a:solidFill>
                <a:latin typeface="Times New Roman" panose="02020603050405020304" pitchFamily="18" charset="0"/>
                <a:cs typeface="Times New Roman" panose="02020603050405020304" pitchFamily="18" charset="0"/>
              </a:rPr>
              <a:t>经济</a:t>
            </a:r>
            <a:r>
              <a:rPr lang="en-US" altLang="zh-CN" kern="100" dirty="0">
                <a:solidFill>
                  <a:srgbClr val="111111"/>
                </a:solidFill>
                <a:latin typeface="Times New Roman" panose="02020603050405020304" pitchFamily="18" charset="0"/>
                <a:cs typeface="Times New Roman" panose="02020603050405020304" pitchFamily="18" charset="0"/>
              </a:rPr>
              <a:t> · </a:t>
            </a:r>
            <a:r>
              <a:rPr lang="zh-CN" altLang="zh-CN" kern="100" dirty="0">
                <a:solidFill>
                  <a:srgbClr val="111111"/>
                </a:solidFill>
                <a:latin typeface="Times New Roman" panose="02020603050405020304" pitchFamily="18" charset="0"/>
                <a:cs typeface="Times New Roman" panose="02020603050405020304" pitchFamily="18" charset="0"/>
              </a:rPr>
              <a:t>科技</a:t>
            </a:r>
            <a:r>
              <a:rPr lang="en-US" altLang="zh-CN" kern="100" dirty="0">
                <a:solidFill>
                  <a:srgbClr val="111111"/>
                </a:solidFill>
                <a:latin typeface="Times New Roman" panose="02020603050405020304" pitchFamily="18" charset="0"/>
                <a:cs typeface="Times New Roman" panose="02020603050405020304" pitchFamily="18" charset="0"/>
              </a:rPr>
              <a:t>&lt;/a&gt;&lt;/li&gt;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&lt;li&gt;&lt;a </a:t>
            </a:r>
            <a:r>
              <a:rPr lang="en-US" altLang="zh-CN" kern="100" dirty="0" err="1">
                <a:solidFill>
                  <a:srgbClr val="111111"/>
                </a:solidFill>
                <a:latin typeface="Times New Roman" panose="02020603050405020304" pitchFamily="18" charset="0"/>
                <a:cs typeface="Times New Roman" panose="02020603050405020304" pitchFamily="18" charset="0"/>
              </a:rPr>
              <a:t>href</a:t>
            </a:r>
            <a:r>
              <a:rPr lang="en-US" altLang="zh-CN" kern="100" dirty="0">
                <a:solidFill>
                  <a:srgbClr val="111111"/>
                </a:solidFill>
                <a:latin typeface="Times New Roman" panose="02020603050405020304" pitchFamily="18" charset="0"/>
                <a:cs typeface="Times New Roman" panose="02020603050405020304" pitchFamily="18" charset="0"/>
              </a:rPr>
              <a:t>="#"&gt;</a:t>
            </a:r>
            <a:r>
              <a:rPr lang="zh-CN" altLang="zh-CN" kern="100" dirty="0">
                <a:solidFill>
                  <a:srgbClr val="111111"/>
                </a:solidFill>
                <a:latin typeface="Times New Roman" panose="02020603050405020304" pitchFamily="18" charset="0"/>
                <a:cs typeface="Times New Roman" panose="02020603050405020304" pitchFamily="18" charset="0"/>
              </a:rPr>
              <a:t>社会</a:t>
            </a:r>
            <a:r>
              <a:rPr lang="en-US" altLang="zh-CN" kern="100" dirty="0">
                <a:solidFill>
                  <a:srgbClr val="111111"/>
                </a:solidFill>
                <a:latin typeface="Times New Roman" panose="02020603050405020304" pitchFamily="18" charset="0"/>
                <a:cs typeface="Times New Roman" panose="02020603050405020304" pitchFamily="18" charset="0"/>
              </a:rPr>
              <a:t> · </a:t>
            </a:r>
            <a:r>
              <a:rPr lang="zh-CN" altLang="zh-CN" kern="100" dirty="0">
                <a:solidFill>
                  <a:srgbClr val="111111"/>
                </a:solidFill>
                <a:latin typeface="Times New Roman" panose="02020603050405020304" pitchFamily="18" charset="0"/>
                <a:cs typeface="Times New Roman" panose="02020603050405020304" pitchFamily="18" charset="0"/>
              </a:rPr>
              <a:t>教育</a:t>
            </a:r>
            <a:r>
              <a:rPr lang="en-US" altLang="zh-CN" kern="100" dirty="0">
                <a:solidFill>
                  <a:srgbClr val="111111"/>
                </a:solidFill>
                <a:latin typeface="Times New Roman" panose="02020603050405020304" pitchFamily="18" charset="0"/>
                <a:cs typeface="Times New Roman" panose="02020603050405020304" pitchFamily="18" charset="0"/>
              </a:rPr>
              <a:t>&lt;/a&gt;&lt;/li&gt;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&lt;li&gt;&lt;a </a:t>
            </a:r>
            <a:r>
              <a:rPr lang="en-US" altLang="zh-CN" kern="100" dirty="0" err="1">
                <a:solidFill>
                  <a:srgbClr val="111111"/>
                </a:solidFill>
                <a:latin typeface="Times New Roman" panose="02020603050405020304" pitchFamily="18" charset="0"/>
                <a:cs typeface="Times New Roman" panose="02020603050405020304" pitchFamily="18" charset="0"/>
              </a:rPr>
              <a:t>href</a:t>
            </a:r>
            <a:r>
              <a:rPr lang="en-US" altLang="zh-CN" kern="100" dirty="0">
                <a:solidFill>
                  <a:srgbClr val="111111"/>
                </a:solidFill>
                <a:latin typeface="Times New Roman" panose="02020603050405020304" pitchFamily="18" charset="0"/>
                <a:cs typeface="Times New Roman" panose="02020603050405020304" pitchFamily="18" charset="0"/>
              </a:rPr>
              <a:t>="#"&gt; </a:t>
            </a:r>
            <a:r>
              <a:rPr lang="zh-CN" altLang="zh-CN" kern="100" dirty="0">
                <a:solidFill>
                  <a:srgbClr val="111111"/>
                </a:solidFill>
                <a:latin typeface="Times New Roman" panose="02020603050405020304" pitchFamily="18" charset="0"/>
                <a:cs typeface="Times New Roman" panose="02020603050405020304" pitchFamily="18" charset="0"/>
              </a:rPr>
              <a:t>国际</a:t>
            </a:r>
            <a:r>
              <a:rPr lang="en-US" altLang="zh-CN" kern="100" dirty="0">
                <a:solidFill>
                  <a:srgbClr val="111111"/>
                </a:solidFill>
                <a:latin typeface="Times New Roman" panose="02020603050405020304" pitchFamily="18" charset="0"/>
                <a:cs typeface="Times New Roman" panose="02020603050405020304" pitchFamily="18" charset="0"/>
              </a:rPr>
              <a:t> · </a:t>
            </a:r>
            <a:r>
              <a:rPr lang="zh-CN" altLang="zh-CN" kern="100" dirty="0">
                <a:solidFill>
                  <a:srgbClr val="111111"/>
                </a:solidFill>
                <a:latin typeface="Times New Roman" panose="02020603050405020304" pitchFamily="18" charset="0"/>
                <a:cs typeface="Times New Roman" panose="02020603050405020304" pitchFamily="18" charset="0"/>
              </a:rPr>
              <a:t>军事</a:t>
            </a:r>
            <a:r>
              <a:rPr lang="en-US" altLang="zh-CN" kern="100" dirty="0">
                <a:solidFill>
                  <a:srgbClr val="111111"/>
                </a:solidFill>
                <a:latin typeface="Times New Roman" panose="02020603050405020304" pitchFamily="18" charset="0"/>
                <a:cs typeface="Times New Roman" panose="02020603050405020304" pitchFamily="18" charset="0"/>
              </a:rPr>
              <a:t>&lt;/a&gt;&lt;/li&gt;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&lt;/ul&gt;</a:t>
            </a:r>
            <a:endParaRPr lang="zh-CN" altLang="zh-CN" kern="100" dirty="0">
              <a:cs typeface="Times New Roman" panose="02020603050405020304" pitchFamily="18" charset="0"/>
            </a:endParaRPr>
          </a:p>
          <a:p>
            <a:pPr marL="105410">
              <a:lnSpc>
                <a:spcPts val="1575"/>
              </a:lnSpc>
              <a:spcBef>
                <a:spcPts val="225"/>
              </a:spcBef>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&lt;/nav&gt;</a:t>
            </a:r>
            <a:endParaRPr lang="zh-CN" altLang="zh-CN" kern="100" dirty="0">
              <a:cs typeface="Times New Roman" panose="02020603050405020304" pitchFamily="18" charset="0"/>
            </a:endParaRPr>
          </a:p>
        </p:txBody>
      </p:sp>
      <p:pic>
        <p:nvPicPr>
          <p:cNvPr id="12" name="图片 11">
            <a:extLst>
              <a:ext uri="{FF2B5EF4-FFF2-40B4-BE49-F238E27FC236}">
                <a16:creationId xmlns:a16="http://schemas.microsoft.com/office/drawing/2014/main" id="{3CB9D147-B70D-4ACD-861B-1098CEF4B34B}"/>
              </a:ext>
            </a:extLst>
          </p:cNvPr>
          <p:cNvPicPr/>
          <p:nvPr/>
        </p:nvPicPr>
        <p:blipFill rotWithShape="1">
          <a:blip r:embed="rId3"/>
          <a:srcRect l="2168" t="6679" r="18015" b="32335"/>
          <a:stretch/>
        </p:blipFill>
        <p:spPr bwMode="auto">
          <a:xfrm>
            <a:off x="3732804" y="5121136"/>
            <a:ext cx="4915539" cy="179415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1311704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049532"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zh-CN" altLang="en-US" dirty="0">
                <a:solidFill>
                  <a:srgbClr val="333333"/>
                </a:solidFill>
                <a:latin typeface="微软雅黑" panose="020B0503020204020204" pitchFamily="34" charset="-122"/>
                <a:ea typeface="微软雅黑" panose="020B0503020204020204" pitchFamily="34" charset="-122"/>
              </a:rPr>
              <a:t>第</a:t>
            </a:r>
            <a:r>
              <a:rPr lang="en-US" altLang="zh-CN" dirty="0">
                <a:solidFill>
                  <a:srgbClr val="333333"/>
                </a:solidFill>
                <a:latin typeface="微软雅黑" panose="020B0503020204020204" pitchFamily="34" charset="-122"/>
                <a:ea typeface="微软雅黑" panose="020B0503020204020204" pitchFamily="34" charset="-122"/>
              </a:rPr>
              <a:t>3</a:t>
            </a:r>
            <a:r>
              <a:rPr lang="zh-CN" altLang="en-US" dirty="0">
                <a:solidFill>
                  <a:srgbClr val="333333"/>
                </a:solidFill>
                <a:latin typeface="微软雅黑" panose="020B0503020204020204" pitchFamily="34" charset="-122"/>
                <a:ea typeface="微软雅黑" panose="020B0503020204020204" pitchFamily="34" charset="-122"/>
              </a:rPr>
              <a:t>章  </a:t>
            </a:r>
            <a:r>
              <a:rPr lang="en-US" altLang="zh-CN" dirty="0">
                <a:solidFill>
                  <a:srgbClr val="333333"/>
                </a:solidFill>
                <a:latin typeface="微软雅黑" panose="020B0503020204020204" pitchFamily="34" charset="-122"/>
                <a:ea typeface="微软雅黑" panose="020B0503020204020204" pitchFamily="34" charset="-122"/>
              </a:rPr>
              <a:t>HTML5</a:t>
            </a:r>
            <a:r>
              <a:rPr lang="zh-CN" altLang="en-US" dirty="0">
                <a:solidFill>
                  <a:srgbClr val="333333"/>
                </a:solidFill>
                <a:latin typeface="微软雅黑" panose="020B0503020204020204" pitchFamily="34" charset="-122"/>
                <a:ea typeface="微软雅黑" panose="020B0503020204020204" pitchFamily="34" charset="-122"/>
              </a:rPr>
              <a:t>编程基础</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988293" y="996343"/>
            <a:ext cx="8705396"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fontAlgn="auto" hangingPunct="1">
              <a:lnSpc>
                <a:spcPct val="150000"/>
              </a:lnSpc>
              <a:spcBef>
                <a:spcPts val="375"/>
              </a:spcBef>
              <a:spcAft>
                <a:spcPts val="0"/>
              </a:spcAft>
              <a:defRPr/>
            </a:pPr>
            <a:r>
              <a:rPr lang="zh-CN" altLang="en-US" sz="2400" dirty="0">
                <a:latin typeface="+mn-ea"/>
                <a:ea typeface="+mn-ea"/>
              </a:rPr>
              <a:t>     </a:t>
            </a:r>
            <a:r>
              <a:rPr lang="en-US" altLang="zh-CN" sz="2400" dirty="0">
                <a:latin typeface="+mn-ea"/>
                <a:ea typeface="+mn-ea"/>
              </a:rPr>
              <a:t>HTML5 </a:t>
            </a:r>
            <a:r>
              <a:rPr lang="zh-CN" altLang="en-US" sz="2400" dirty="0">
                <a:latin typeface="+mn-ea"/>
                <a:ea typeface="+mn-ea"/>
              </a:rPr>
              <a:t>技术结合了 </a:t>
            </a:r>
            <a:r>
              <a:rPr lang="en-US" altLang="zh-CN" sz="2400" dirty="0">
                <a:latin typeface="+mn-ea"/>
                <a:ea typeface="+mn-ea"/>
              </a:rPr>
              <a:t>HTML4.01 </a:t>
            </a:r>
            <a:r>
              <a:rPr lang="zh-CN" altLang="en-US" sz="2400" dirty="0">
                <a:latin typeface="+mn-ea"/>
                <a:ea typeface="+mn-ea"/>
              </a:rPr>
              <a:t>的相关标准并革新，符合现代网络发展要求，在 </a:t>
            </a:r>
            <a:r>
              <a:rPr lang="en-US" altLang="zh-CN" sz="2400" dirty="0">
                <a:latin typeface="+mn-ea"/>
                <a:ea typeface="+mn-ea"/>
              </a:rPr>
              <a:t>2008 </a:t>
            </a:r>
            <a:r>
              <a:rPr lang="zh-CN" altLang="en-US" sz="2400" dirty="0">
                <a:latin typeface="+mn-ea"/>
                <a:ea typeface="+mn-ea"/>
              </a:rPr>
              <a:t>年正式发布。</a:t>
            </a:r>
            <a:endParaRPr lang="en-US" altLang="zh-CN" sz="2400" dirty="0">
              <a:latin typeface="+mn-ea"/>
              <a:ea typeface="+mn-ea"/>
            </a:endParaRPr>
          </a:p>
          <a:p>
            <a:pPr eaLnBrk="1" fontAlgn="auto" hangingPunct="1">
              <a:lnSpc>
                <a:spcPct val="150000"/>
              </a:lnSpc>
              <a:spcBef>
                <a:spcPts val="375"/>
              </a:spcBef>
              <a:spcAft>
                <a:spcPts val="0"/>
              </a:spcAft>
              <a:defRPr/>
            </a:pPr>
            <a:r>
              <a:rPr lang="zh-CN" altLang="en-US" sz="2400" dirty="0">
                <a:latin typeface="+mn-ea"/>
                <a:ea typeface="+mn-ea"/>
              </a:rPr>
              <a:t>     </a:t>
            </a:r>
            <a:r>
              <a:rPr lang="en-US" altLang="zh-CN" sz="2400" dirty="0">
                <a:latin typeface="+mn-ea"/>
                <a:ea typeface="+mn-ea"/>
              </a:rPr>
              <a:t>HTML5 </a:t>
            </a:r>
            <a:r>
              <a:rPr lang="zh-CN" altLang="en-US" sz="2400" dirty="0">
                <a:latin typeface="+mn-ea"/>
                <a:ea typeface="+mn-ea"/>
              </a:rPr>
              <a:t>在 </a:t>
            </a:r>
            <a:r>
              <a:rPr lang="en-US" altLang="zh-CN" sz="2400" dirty="0">
                <a:latin typeface="+mn-ea"/>
                <a:ea typeface="+mn-ea"/>
              </a:rPr>
              <a:t>2012 </a:t>
            </a:r>
            <a:r>
              <a:rPr lang="zh-CN" altLang="en-US" sz="2400" dirty="0">
                <a:latin typeface="+mn-ea"/>
                <a:ea typeface="+mn-ea"/>
              </a:rPr>
              <a:t>年已形成了稳定的版本。</a:t>
            </a:r>
            <a:endParaRPr lang="en-US" altLang="zh-CN" sz="2400" dirty="0">
              <a:latin typeface="+mn-ea"/>
              <a:ea typeface="+mn-ea"/>
            </a:endParaRPr>
          </a:p>
          <a:p>
            <a:pPr eaLnBrk="1" fontAlgn="auto" hangingPunct="1">
              <a:lnSpc>
                <a:spcPct val="150000"/>
              </a:lnSpc>
              <a:spcBef>
                <a:spcPts val="375"/>
              </a:spcBef>
              <a:spcAft>
                <a:spcPts val="0"/>
              </a:spcAft>
              <a:defRPr/>
            </a:pPr>
            <a:r>
              <a:rPr lang="zh-CN" altLang="en-US" sz="2400" dirty="0">
                <a:latin typeface="+mn-ea"/>
                <a:ea typeface="+mn-ea"/>
              </a:rPr>
              <a:t>     </a:t>
            </a:r>
            <a:r>
              <a:rPr lang="en-US" altLang="zh-CN" sz="2400" dirty="0">
                <a:latin typeface="+mn-ea"/>
                <a:ea typeface="+mn-ea"/>
              </a:rPr>
              <a:t>HTML5</a:t>
            </a:r>
            <a:r>
              <a:rPr lang="zh-CN" altLang="en-US" sz="2400" dirty="0">
                <a:latin typeface="+mn-ea"/>
                <a:ea typeface="+mn-ea"/>
              </a:rPr>
              <a:t>将</a:t>
            </a:r>
            <a:r>
              <a:rPr lang="en-US" altLang="zh-CN" sz="2400" dirty="0">
                <a:latin typeface="+mn-ea"/>
                <a:ea typeface="+mn-ea"/>
              </a:rPr>
              <a:t>Web</a:t>
            </a:r>
            <a:r>
              <a:rPr lang="zh-CN" altLang="en-US" sz="2400" dirty="0">
                <a:latin typeface="+mn-ea"/>
                <a:ea typeface="+mn-ea"/>
              </a:rPr>
              <a:t>带入一个成熟的应用平台，视频、音频、图像、动画以及与设备的交互都进行了规范。 </a:t>
            </a:r>
            <a:endParaRPr lang="zh-CN" altLang="en-US" sz="2400" kern="0" dirty="0">
              <a:solidFill>
                <a:prstClr val="black">
                  <a:lumMod val="50000"/>
                </a:prstClr>
              </a:solidFill>
              <a:latin typeface="+mn-ea"/>
              <a:ea typeface="+mn-ea"/>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6391"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3.3.5 section标签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2048140" y="839788"/>
            <a:ext cx="9745055" cy="1477328"/>
          </a:xfrm>
          <a:prstGeom prst="rect">
            <a:avLst/>
          </a:prstGeom>
        </p:spPr>
        <p:txBody>
          <a:bodyPr wrap="square">
            <a:spAutoFit/>
          </a:bodyPr>
          <a:lstStyle/>
          <a:p>
            <a:r>
              <a:rPr lang="en-US" altLang="zh-CN" dirty="0"/>
              <a:t>&lt;section&gt;</a:t>
            </a:r>
            <a:r>
              <a:rPr lang="zh-CN" altLang="zh-CN" dirty="0"/>
              <a:t>元素表示一个包含在</a:t>
            </a:r>
            <a:r>
              <a:rPr lang="en-US" altLang="zh-CN" dirty="0"/>
              <a:t>HTML</a:t>
            </a:r>
            <a:r>
              <a:rPr lang="zh-CN" altLang="zh-CN" dirty="0"/>
              <a:t>文档中的独立部分，它没有更具体的语义元素来表示，一般来说会有包含一个标题。</a:t>
            </a:r>
          </a:p>
          <a:p>
            <a:r>
              <a:rPr lang="zh-CN" altLang="zh-CN" dirty="0"/>
              <a:t>【语法】</a:t>
            </a:r>
          </a:p>
          <a:p>
            <a:r>
              <a:rPr lang="en-US" altLang="zh-CN" dirty="0"/>
              <a:t>&lt;section&gt; </a:t>
            </a:r>
            <a:r>
              <a:rPr lang="zh-CN" altLang="zh-CN" dirty="0"/>
              <a:t>标签定义文档中的节（</a:t>
            </a:r>
            <a:r>
              <a:rPr lang="en-US" altLang="zh-CN" dirty="0"/>
              <a:t>section</a:t>
            </a:r>
            <a:r>
              <a:rPr lang="zh-CN" altLang="zh-CN" dirty="0"/>
              <a:t>、区段）。</a:t>
            </a:r>
          </a:p>
          <a:p>
            <a:r>
              <a:rPr lang="en-US" altLang="zh-CN" dirty="0"/>
              <a:t>section</a:t>
            </a:r>
            <a:r>
              <a:rPr lang="zh-CN" altLang="zh-CN" dirty="0"/>
              <a:t>不是一个专用来做容器的标签，如果仅仅是用于设置样式或脚本处理，专用的是</a:t>
            </a:r>
            <a:r>
              <a:rPr lang="en-US" altLang="zh-CN" dirty="0"/>
              <a:t>div</a:t>
            </a:r>
            <a:r>
              <a:rPr lang="zh-CN" altLang="zh-CN" dirty="0"/>
              <a:t>。</a:t>
            </a:r>
          </a:p>
        </p:txBody>
      </p:sp>
      <p:sp>
        <p:nvSpPr>
          <p:cNvPr id="7" name="矩形 6">
            <a:extLst>
              <a:ext uri="{FF2B5EF4-FFF2-40B4-BE49-F238E27FC236}">
                <a16:creationId xmlns:a16="http://schemas.microsoft.com/office/drawing/2014/main" id="{44049B21-BD06-4B9B-802B-3AE375E39B4F}"/>
              </a:ext>
            </a:extLst>
          </p:cNvPr>
          <p:cNvSpPr/>
          <p:nvPr/>
        </p:nvSpPr>
        <p:spPr>
          <a:xfrm>
            <a:off x="1937047" y="2678812"/>
            <a:ext cx="6096000" cy="1363643"/>
          </a:xfrm>
          <a:prstGeom prst="rect">
            <a:avLst/>
          </a:prstGeom>
        </p:spPr>
        <p:txBody>
          <a:bodyPr>
            <a:spAutoFit/>
          </a:bodyPr>
          <a:lstStyle/>
          <a:p>
            <a:pPr>
              <a:lnSpc>
                <a:spcPts val="14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&lt;h1&gt;</a:t>
            </a:r>
            <a:r>
              <a:rPr lang="en-US" altLang="zh-CN" kern="0" dirty="0">
                <a:solidFill>
                  <a:srgbClr val="000000"/>
                </a:solidFill>
                <a:latin typeface="Times New Roman" panose="02020603050405020304" pitchFamily="18" charset="0"/>
                <a:cs typeface="Times New Roman" panose="02020603050405020304" pitchFamily="18" charset="0"/>
              </a:rPr>
              <a:t>Reward is enough</a:t>
            </a:r>
            <a:r>
              <a:rPr lang="en-US" altLang="zh-CN" kern="0" dirty="0">
                <a:solidFill>
                  <a:srgbClr val="800000"/>
                </a:solidFill>
                <a:latin typeface="Times New Roman" panose="02020603050405020304" pitchFamily="18" charset="0"/>
                <a:cs typeface="Times New Roman" panose="02020603050405020304" pitchFamily="18" charset="0"/>
              </a:rPr>
              <a:t>&lt;/h1&gt;</a:t>
            </a:r>
            <a:r>
              <a:rPr lang="en-US" altLang="zh-CN" kern="0" dirty="0">
                <a:solidFill>
                  <a:srgbClr val="000000"/>
                </a:solidFill>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nSpc>
                <a:spcPts val="14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&lt;section&gt;</a:t>
            </a:r>
            <a:endParaRPr lang="zh-CN" altLang="zh-CN" kern="100" dirty="0">
              <a:cs typeface="Times New Roman" panose="02020603050405020304" pitchFamily="18" charset="0"/>
            </a:endParaRPr>
          </a:p>
          <a:p>
            <a:pPr>
              <a:lnSpc>
                <a:spcPts val="14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&lt;h2&gt;</a:t>
            </a:r>
            <a:r>
              <a:rPr lang="en-US" altLang="zh-CN" kern="0" dirty="0">
                <a:solidFill>
                  <a:srgbClr val="000000"/>
                </a:solidFill>
                <a:latin typeface="Times New Roman" panose="02020603050405020304" pitchFamily="18" charset="0"/>
                <a:cs typeface="Times New Roman" panose="02020603050405020304" pitchFamily="18" charset="0"/>
              </a:rPr>
              <a:t>Abstract</a:t>
            </a:r>
            <a:r>
              <a:rPr lang="en-US" altLang="zh-CN" kern="0" dirty="0">
                <a:solidFill>
                  <a:srgbClr val="800000"/>
                </a:solidFill>
                <a:latin typeface="Times New Roman" panose="02020603050405020304" pitchFamily="18" charset="0"/>
                <a:cs typeface="Times New Roman" panose="02020603050405020304" pitchFamily="18" charset="0"/>
              </a:rPr>
              <a:t>&lt;/h2&gt;</a:t>
            </a:r>
            <a:endParaRPr lang="zh-CN" altLang="zh-CN" kern="100" dirty="0">
              <a:cs typeface="Times New Roman" panose="02020603050405020304" pitchFamily="18" charset="0"/>
            </a:endParaRPr>
          </a:p>
          <a:p>
            <a:pPr>
              <a:lnSpc>
                <a:spcPts val="14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&lt;p&gt;</a:t>
            </a:r>
            <a:r>
              <a:rPr lang="en-US" altLang="zh-CN" kern="0" dirty="0">
                <a:solidFill>
                  <a:srgbClr val="000000"/>
                </a:solidFill>
                <a:latin typeface="Times New Roman" panose="02020603050405020304" pitchFamily="18" charset="0"/>
                <a:cs typeface="Times New Roman" panose="02020603050405020304" pitchFamily="18" charset="0"/>
              </a:rPr>
              <a:t>In this article we </a:t>
            </a:r>
            <a:r>
              <a:rPr lang="en-US" altLang="zh-CN" kern="0" dirty="0" err="1">
                <a:solidFill>
                  <a:srgbClr val="000000"/>
                </a:solidFill>
                <a:latin typeface="Times New Roman" panose="02020603050405020304" pitchFamily="18" charset="0"/>
                <a:cs typeface="Times New Roman" panose="02020603050405020304" pitchFamily="18" charset="0"/>
              </a:rPr>
              <a:t>hypothesise</a:t>
            </a:r>
            <a:r>
              <a:rPr lang="en-US" altLang="zh-CN" kern="0" dirty="0">
                <a:solidFill>
                  <a:srgbClr val="000000"/>
                </a:solidFill>
                <a:latin typeface="Times New Roman" panose="02020603050405020304" pitchFamily="18" charset="0"/>
                <a:cs typeface="Times New Roman" panose="02020603050405020304" pitchFamily="18" charset="0"/>
              </a:rPr>
              <a:t> that intelligence, and its associated abilities, can be understood as </a:t>
            </a:r>
            <a:r>
              <a:rPr lang="en-US" altLang="zh-CN" kern="0" dirty="0" err="1">
                <a:solidFill>
                  <a:srgbClr val="000000"/>
                </a:solidFill>
                <a:latin typeface="Times New Roman" panose="02020603050405020304" pitchFamily="18" charset="0"/>
                <a:cs typeface="Times New Roman" panose="02020603050405020304" pitchFamily="18" charset="0"/>
              </a:rPr>
              <a:t>subserving</a:t>
            </a:r>
            <a:r>
              <a:rPr lang="en-US" altLang="zh-CN" kern="0" dirty="0">
                <a:solidFill>
                  <a:srgbClr val="000000"/>
                </a:solidFill>
                <a:latin typeface="Times New Roman" panose="02020603050405020304" pitchFamily="18" charset="0"/>
                <a:cs typeface="Times New Roman" panose="02020603050405020304" pitchFamily="18" charset="0"/>
              </a:rPr>
              <a:t> the </a:t>
            </a:r>
            <a:r>
              <a:rPr lang="en-US" altLang="zh-CN" kern="0" dirty="0" err="1">
                <a:solidFill>
                  <a:srgbClr val="000000"/>
                </a:solidFill>
                <a:latin typeface="Times New Roman" panose="02020603050405020304" pitchFamily="18" charset="0"/>
                <a:cs typeface="Times New Roman" panose="02020603050405020304" pitchFamily="18" charset="0"/>
              </a:rPr>
              <a:t>maximisation</a:t>
            </a:r>
            <a:r>
              <a:rPr lang="en-US" altLang="zh-CN" kern="0" dirty="0">
                <a:solidFill>
                  <a:srgbClr val="000000"/>
                </a:solidFill>
                <a:latin typeface="Times New Roman" panose="02020603050405020304" pitchFamily="18" charset="0"/>
                <a:cs typeface="Times New Roman" panose="02020603050405020304" pitchFamily="18" charset="0"/>
              </a:rPr>
              <a:t> of reward. </a:t>
            </a:r>
            <a:r>
              <a:rPr lang="en-US" altLang="zh-CN" kern="0" dirty="0">
                <a:solidFill>
                  <a:srgbClr val="800000"/>
                </a:solidFill>
                <a:latin typeface="Times New Roman" panose="02020603050405020304" pitchFamily="18" charset="0"/>
                <a:cs typeface="Times New Roman" panose="02020603050405020304" pitchFamily="18" charset="0"/>
              </a:rPr>
              <a:t>&lt;/p&gt;</a:t>
            </a:r>
            <a:endParaRPr lang="zh-CN" altLang="zh-CN" kern="100" dirty="0">
              <a:cs typeface="Times New Roman" panose="02020603050405020304" pitchFamily="18" charset="0"/>
            </a:endParaRPr>
          </a:p>
          <a:p>
            <a:pPr>
              <a:lnSpc>
                <a:spcPts val="14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&lt;/section&gt;</a:t>
            </a:r>
            <a:endParaRPr lang="zh-CN" altLang="zh-CN" kern="100" dirty="0">
              <a:cs typeface="Times New Roman" panose="02020603050405020304" pitchFamily="18" charset="0"/>
            </a:endParaRPr>
          </a:p>
        </p:txBody>
      </p:sp>
      <p:pic>
        <p:nvPicPr>
          <p:cNvPr id="9" name="图片 8">
            <a:extLst>
              <a:ext uri="{FF2B5EF4-FFF2-40B4-BE49-F238E27FC236}">
                <a16:creationId xmlns:a16="http://schemas.microsoft.com/office/drawing/2014/main" id="{62B0D7C6-E168-4A14-9CFC-5EDD705540F7}"/>
              </a:ext>
            </a:extLst>
          </p:cNvPr>
          <p:cNvPicPr>
            <a:picLocks noChangeAspect="1"/>
          </p:cNvPicPr>
          <p:nvPr/>
        </p:nvPicPr>
        <p:blipFill>
          <a:blip r:embed="rId3"/>
          <a:stretch>
            <a:fillRect/>
          </a:stretch>
        </p:blipFill>
        <p:spPr>
          <a:xfrm>
            <a:off x="2817264" y="4690592"/>
            <a:ext cx="6865124" cy="1812743"/>
          </a:xfrm>
          <a:prstGeom prst="rect">
            <a:avLst/>
          </a:prstGeom>
        </p:spPr>
      </p:pic>
    </p:spTree>
    <p:extLst>
      <p:ext uri="{BB962C8B-B14F-4D97-AF65-F5344CB8AC3E}">
        <p14:creationId xmlns:p14="http://schemas.microsoft.com/office/powerpoint/2010/main" val="259916699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2" y="284163"/>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3.3.6 aside</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1595213" y="810640"/>
            <a:ext cx="9745055" cy="1477328"/>
          </a:xfrm>
          <a:prstGeom prst="rect">
            <a:avLst/>
          </a:prstGeom>
        </p:spPr>
        <p:txBody>
          <a:bodyPr wrap="square">
            <a:spAutoFit/>
          </a:bodyPr>
          <a:lstStyle/>
          <a:p>
            <a:r>
              <a:rPr lang="en-US" altLang="zh-CN" dirty="0"/>
              <a:t>     &lt;aside&gt; </a:t>
            </a:r>
            <a:r>
              <a:rPr lang="zh-CN" altLang="zh-CN" dirty="0"/>
              <a:t>元素表示一个和其余页面内容几乎无关的部分，被认为是独立于该内容的一部分并且可以被单独的拆分出来而不会使整体受影响。</a:t>
            </a:r>
            <a:r>
              <a:rPr lang="en-US" altLang="zh-CN" dirty="0"/>
              <a:t>&lt;aside&gt; </a:t>
            </a:r>
            <a:r>
              <a:rPr lang="zh-CN" altLang="zh-CN" dirty="0"/>
              <a:t>的内容可用作文章的侧栏，通常表现为侧边栏或者标注框。</a:t>
            </a:r>
          </a:p>
          <a:p>
            <a:r>
              <a:rPr lang="zh-CN" altLang="zh-CN" dirty="0"/>
              <a:t>【语法】</a:t>
            </a:r>
          </a:p>
          <a:p>
            <a:r>
              <a:rPr lang="en-US" altLang="zh-CN" dirty="0"/>
              <a:t>&lt;aside&gt; </a:t>
            </a:r>
            <a:r>
              <a:rPr lang="zh-CN" altLang="zh-CN" dirty="0"/>
              <a:t>标签定义其所处内容之外的内容。 </a:t>
            </a:r>
          </a:p>
        </p:txBody>
      </p:sp>
      <p:sp>
        <p:nvSpPr>
          <p:cNvPr id="5" name="矩形 4">
            <a:extLst>
              <a:ext uri="{FF2B5EF4-FFF2-40B4-BE49-F238E27FC236}">
                <a16:creationId xmlns:a16="http://schemas.microsoft.com/office/drawing/2014/main" id="{77FF9430-C28A-4A3C-BAB5-6FDF7D56F09D}"/>
              </a:ext>
            </a:extLst>
          </p:cNvPr>
          <p:cNvSpPr/>
          <p:nvPr/>
        </p:nvSpPr>
        <p:spPr>
          <a:xfrm>
            <a:off x="1504912" y="2362139"/>
            <a:ext cx="9182175" cy="3351367"/>
          </a:xfrm>
          <a:prstGeom prst="rect">
            <a:avLst/>
          </a:prstGeom>
        </p:spPr>
        <p:txBody>
          <a:bodyPr wrap="square">
            <a:spAutoFit/>
          </a:bodyPr>
          <a:lstStyle/>
          <a:p>
            <a:pPr>
              <a:lnSpc>
                <a:spcPct val="150000"/>
              </a:lnSpc>
              <a:spcAft>
                <a:spcPts val="0"/>
              </a:spcAft>
            </a:pPr>
            <a:r>
              <a:rPr lang="en-US" altLang="zh-CN" kern="0" dirty="0">
                <a:solidFill>
                  <a:srgbClr val="800000"/>
                </a:solidFill>
                <a:latin typeface="+mn-ea"/>
                <a:ea typeface="+mn-ea"/>
                <a:cs typeface="Times New Roman" panose="02020603050405020304" pitchFamily="18" charset="0"/>
              </a:rPr>
              <a:t>&lt;section&gt;</a:t>
            </a:r>
            <a:endParaRPr lang="zh-CN" altLang="zh-CN" kern="100" dirty="0">
              <a:latin typeface="+mn-ea"/>
              <a:ea typeface="+mn-ea"/>
              <a:cs typeface="Times New Roman" panose="02020603050405020304" pitchFamily="18" charset="0"/>
            </a:endParaRPr>
          </a:p>
          <a:p>
            <a:pPr>
              <a:lnSpc>
                <a:spcPct val="150000"/>
              </a:lnSpc>
              <a:spcAft>
                <a:spcPts val="0"/>
              </a:spcAft>
            </a:pPr>
            <a:r>
              <a:rPr lang="en-US" altLang="zh-CN" kern="0" dirty="0">
                <a:solidFill>
                  <a:srgbClr val="000000"/>
                </a:solidFill>
                <a:latin typeface="+mn-ea"/>
                <a:ea typeface="+mn-ea"/>
                <a:cs typeface="Times New Roman" panose="02020603050405020304" pitchFamily="18" charset="0"/>
              </a:rPr>
              <a:t>     </a:t>
            </a:r>
            <a:r>
              <a:rPr lang="en-US" altLang="zh-CN" kern="0" dirty="0">
                <a:solidFill>
                  <a:srgbClr val="800000"/>
                </a:solidFill>
                <a:latin typeface="+mn-ea"/>
                <a:ea typeface="+mn-ea"/>
                <a:cs typeface="Times New Roman" panose="02020603050405020304" pitchFamily="18" charset="0"/>
              </a:rPr>
              <a:t>&lt;h1&gt;</a:t>
            </a:r>
            <a:r>
              <a:rPr lang="zh-CN" altLang="zh-CN" kern="0" dirty="0">
                <a:solidFill>
                  <a:srgbClr val="000000"/>
                </a:solidFill>
                <a:latin typeface="+mn-ea"/>
                <a:ea typeface="+mn-ea"/>
                <a:cs typeface="Times New Roman" panose="02020603050405020304" pitchFamily="18" charset="0"/>
              </a:rPr>
              <a:t>习近平将出席《生物多样性公约》第十五次缔约方大会领导人峰会</a:t>
            </a:r>
            <a:r>
              <a:rPr lang="en-US" altLang="zh-CN" kern="0" dirty="0">
                <a:solidFill>
                  <a:srgbClr val="800000"/>
                </a:solidFill>
                <a:latin typeface="+mn-ea"/>
                <a:ea typeface="+mn-ea"/>
                <a:cs typeface="Times New Roman" panose="02020603050405020304" pitchFamily="18" charset="0"/>
              </a:rPr>
              <a:t>&lt;/h1&gt;</a:t>
            </a:r>
            <a:endParaRPr lang="zh-CN" altLang="zh-CN" kern="100" dirty="0">
              <a:latin typeface="+mn-ea"/>
              <a:ea typeface="+mn-ea"/>
              <a:cs typeface="Times New Roman" panose="02020603050405020304" pitchFamily="18" charset="0"/>
            </a:endParaRPr>
          </a:p>
          <a:p>
            <a:pPr>
              <a:lnSpc>
                <a:spcPct val="150000"/>
              </a:lnSpc>
              <a:spcAft>
                <a:spcPts val="0"/>
              </a:spcAft>
            </a:pPr>
            <a:r>
              <a:rPr lang="en-US" altLang="zh-CN" kern="0" dirty="0">
                <a:solidFill>
                  <a:srgbClr val="000000"/>
                </a:solidFill>
                <a:latin typeface="+mn-ea"/>
                <a:ea typeface="+mn-ea"/>
                <a:cs typeface="Times New Roman" panose="02020603050405020304" pitchFamily="18" charset="0"/>
              </a:rPr>
              <a:t>     </a:t>
            </a:r>
            <a:r>
              <a:rPr lang="en-US" altLang="zh-CN" kern="0" dirty="0">
                <a:solidFill>
                  <a:srgbClr val="800000"/>
                </a:solidFill>
                <a:latin typeface="+mn-ea"/>
                <a:ea typeface="+mn-ea"/>
                <a:cs typeface="Times New Roman" panose="02020603050405020304" pitchFamily="18" charset="0"/>
              </a:rPr>
              <a:t>&lt;p&gt;</a:t>
            </a:r>
            <a:r>
              <a:rPr lang="en-US" altLang="zh-CN" kern="0" dirty="0">
                <a:solidFill>
                  <a:srgbClr val="000000"/>
                </a:solidFill>
                <a:latin typeface="+mn-ea"/>
                <a:ea typeface="+mn-ea"/>
                <a:cs typeface="Times New Roman" panose="02020603050405020304" pitchFamily="18" charset="0"/>
              </a:rPr>
              <a:t> </a:t>
            </a:r>
            <a:r>
              <a:rPr lang="zh-CN" altLang="zh-CN" kern="0" dirty="0">
                <a:solidFill>
                  <a:srgbClr val="000000"/>
                </a:solidFill>
                <a:latin typeface="+mn-ea"/>
                <a:ea typeface="+mn-ea"/>
                <a:cs typeface="Times New Roman" panose="02020603050405020304" pitchFamily="18" charset="0"/>
              </a:rPr>
              <a:t>外交部发言人华春莹</a:t>
            </a:r>
            <a:r>
              <a:rPr lang="en-US" altLang="zh-CN" kern="0" dirty="0">
                <a:solidFill>
                  <a:srgbClr val="000000"/>
                </a:solidFill>
                <a:latin typeface="+mn-ea"/>
                <a:ea typeface="+mn-ea"/>
                <a:cs typeface="Times New Roman" panose="02020603050405020304" pitchFamily="18" charset="0"/>
              </a:rPr>
              <a:t>10</a:t>
            </a:r>
            <a:r>
              <a:rPr lang="zh-CN" altLang="zh-CN" kern="0" dirty="0">
                <a:solidFill>
                  <a:srgbClr val="000000"/>
                </a:solidFill>
                <a:latin typeface="+mn-ea"/>
                <a:ea typeface="+mn-ea"/>
                <a:cs typeface="Times New Roman" panose="02020603050405020304" pitchFamily="18" charset="0"/>
              </a:rPr>
              <a:t>月</a:t>
            </a:r>
            <a:r>
              <a:rPr lang="en-US" altLang="zh-CN" kern="0" dirty="0">
                <a:solidFill>
                  <a:srgbClr val="000000"/>
                </a:solidFill>
                <a:latin typeface="+mn-ea"/>
                <a:ea typeface="+mn-ea"/>
                <a:cs typeface="Times New Roman" panose="02020603050405020304" pitchFamily="18" charset="0"/>
              </a:rPr>
              <a:t>11</a:t>
            </a:r>
            <a:r>
              <a:rPr lang="zh-CN" altLang="zh-CN" kern="0" dirty="0">
                <a:solidFill>
                  <a:srgbClr val="000000"/>
                </a:solidFill>
                <a:latin typeface="+mn-ea"/>
                <a:ea typeface="+mn-ea"/>
                <a:cs typeface="Times New Roman" panose="02020603050405020304" pitchFamily="18" charset="0"/>
              </a:rPr>
              <a:t>日宣布：国家主席习近平将于</a:t>
            </a:r>
            <a:r>
              <a:rPr lang="en-US" altLang="zh-CN" kern="0" dirty="0">
                <a:solidFill>
                  <a:srgbClr val="000000"/>
                </a:solidFill>
                <a:latin typeface="+mn-ea"/>
                <a:ea typeface="+mn-ea"/>
                <a:cs typeface="Times New Roman" panose="02020603050405020304" pitchFamily="18" charset="0"/>
              </a:rPr>
              <a:t>10</a:t>
            </a:r>
            <a:r>
              <a:rPr lang="zh-CN" altLang="zh-CN" kern="0" dirty="0">
                <a:solidFill>
                  <a:srgbClr val="000000"/>
                </a:solidFill>
                <a:latin typeface="+mn-ea"/>
                <a:ea typeface="+mn-ea"/>
                <a:cs typeface="Times New Roman" panose="02020603050405020304" pitchFamily="18" charset="0"/>
              </a:rPr>
              <a:t>月</a:t>
            </a:r>
            <a:r>
              <a:rPr lang="en-US" altLang="zh-CN" kern="0" dirty="0">
                <a:solidFill>
                  <a:srgbClr val="000000"/>
                </a:solidFill>
                <a:latin typeface="+mn-ea"/>
                <a:ea typeface="+mn-ea"/>
                <a:cs typeface="Times New Roman" panose="02020603050405020304" pitchFamily="18" charset="0"/>
              </a:rPr>
              <a:t>12</a:t>
            </a:r>
            <a:r>
              <a:rPr lang="zh-CN" altLang="zh-CN" kern="0" dirty="0">
                <a:solidFill>
                  <a:srgbClr val="000000"/>
                </a:solidFill>
                <a:latin typeface="+mn-ea"/>
                <a:ea typeface="+mn-ea"/>
                <a:cs typeface="Times New Roman" panose="02020603050405020304" pitchFamily="18" charset="0"/>
              </a:rPr>
              <a:t>日以视频方式出席《生物多样性公约》第十五次缔约方大会领导人峰会并发表主旨讲话。</a:t>
            </a:r>
            <a:r>
              <a:rPr lang="en-US" altLang="zh-CN" kern="0" dirty="0">
                <a:solidFill>
                  <a:srgbClr val="000000"/>
                </a:solidFill>
                <a:latin typeface="+mn-ea"/>
                <a:ea typeface="+mn-ea"/>
                <a:cs typeface="Times New Roman" panose="02020603050405020304" pitchFamily="18" charset="0"/>
              </a:rPr>
              <a:t> </a:t>
            </a:r>
            <a:r>
              <a:rPr lang="en-US" altLang="zh-CN" kern="0" dirty="0">
                <a:solidFill>
                  <a:srgbClr val="800000"/>
                </a:solidFill>
                <a:latin typeface="+mn-ea"/>
                <a:ea typeface="+mn-ea"/>
                <a:cs typeface="Times New Roman" panose="02020603050405020304" pitchFamily="18" charset="0"/>
              </a:rPr>
              <a:t>&lt;/p&gt;</a:t>
            </a:r>
            <a:endParaRPr lang="zh-CN" altLang="zh-CN" kern="100" dirty="0">
              <a:latin typeface="+mn-ea"/>
              <a:ea typeface="+mn-ea"/>
              <a:cs typeface="Times New Roman" panose="02020603050405020304" pitchFamily="18" charset="0"/>
            </a:endParaRPr>
          </a:p>
          <a:p>
            <a:pPr>
              <a:lnSpc>
                <a:spcPct val="150000"/>
              </a:lnSpc>
              <a:spcAft>
                <a:spcPts val="0"/>
              </a:spcAft>
            </a:pPr>
            <a:r>
              <a:rPr lang="en-US" altLang="zh-CN" kern="0" dirty="0">
                <a:solidFill>
                  <a:srgbClr val="000000"/>
                </a:solidFill>
                <a:latin typeface="+mn-ea"/>
                <a:ea typeface="+mn-ea"/>
                <a:cs typeface="Times New Roman" panose="02020603050405020304" pitchFamily="18" charset="0"/>
              </a:rPr>
              <a:t>     </a:t>
            </a:r>
            <a:r>
              <a:rPr lang="en-US" altLang="zh-CN" kern="0" dirty="0">
                <a:solidFill>
                  <a:srgbClr val="800000"/>
                </a:solidFill>
                <a:latin typeface="+mn-ea"/>
                <a:ea typeface="+mn-ea"/>
                <a:cs typeface="Times New Roman" panose="02020603050405020304" pitchFamily="18" charset="0"/>
              </a:rPr>
              <a:t>&lt;aside&gt;</a:t>
            </a:r>
            <a:r>
              <a:rPr lang="en-US" altLang="zh-CN" kern="0" dirty="0">
                <a:solidFill>
                  <a:srgbClr val="000000"/>
                </a:solidFill>
                <a:latin typeface="+mn-ea"/>
                <a:ea typeface="+mn-ea"/>
                <a:cs typeface="Times New Roman" panose="02020603050405020304" pitchFamily="18" charset="0"/>
              </a:rPr>
              <a:t>  </a:t>
            </a:r>
            <a:r>
              <a:rPr lang="zh-CN" altLang="zh-CN" kern="0" dirty="0">
                <a:solidFill>
                  <a:srgbClr val="000000"/>
                </a:solidFill>
                <a:latin typeface="+mn-ea"/>
                <a:ea typeface="+mn-ea"/>
                <a:cs typeface="Times New Roman" panose="02020603050405020304" pitchFamily="18" charset="0"/>
              </a:rPr>
              <a:t>《生物多样性公约》（</a:t>
            </a:r>
            <a:r>
              <a:rPr lang="en-US" altLang="zh-CN" kern="0" dirty="0">
                <a:solidFill>
                  <a:srgbClr val="000000"/>
                </a:solidFill>
                <a:latin typeface="+mn-ea"/>
                <a:ea typeface="+mn-ea"/>
                <a:cs typeface="Times New Roman" panose="02020603050405020304" pitchFamily="18" charset="0"/>
              </a:rPr>
              <a:t>Convention on Biological Diversity</a:t>
            </a:r>
            <a:r>
              <a:rPr lang="zh-CN" altLang="zh-CN" kern="0" dirty="0">
                <a:solidFill>
                  <a:srgbClr val="000000"/>
                </a:solidFill>
                <a:latin typeface="+mn-ea"/>
                <a:ea typeface="+mn-ea"/>
                <a:cs typeface="Times New Roman" panose="02020603050405020304" pitchFamily="18" charset="0"/>
              </a:rPr>
              <a:t>）</a:t>
            </a:r>
            <a:r>
              <a:rPr lang="en-US" altLang="zh-CN" kern="0" dirty="0">
                <a:solidFill>
                  <a:srgbClr val="000000"/>
                </a:solidFill>
                <a:latin typeface="+mn-ea"/>
                <a:ea typeface="+mn-ea"/>
                <a:cs typeface="Times New Roman" panose="02020603050405020304" pitchFamily="18" charset="0"/>
              </a:rPr>
              <a:t> </a:t>
            </a:r>
            <a:r>
              <a:rPr lang="zh-CN" altLang="zh-CN" kern="0" dirty="0">
                <a:solidFill>
                  <a:srgbClr val="000000"/>
                </a:solidFill>
                <a:latin typeface="+mn-ea"/>
                <a:ea typeface="+mn-ea"/>
                <a:cs typeface="Times New Roman" panose="02020603050405020304" pitchFamily="18" charset="0"/>
              </a:rPr>
              <a:t>是一项保护地球生物资源的国际性公约，于</a:t>
            </a:r>
            <a:r>
              <a:rPr lang="en-US" altLang="zh-CN" kern="0" dirty="0">
                <a:solidFill>
                  <a:srgbClr val="000000"/>
                </a:solidFill>
                <a:latin typeface="+mn-ea"/>
                <a:ea typeface="+mn-ea"/>
                <a:cs typeface="Times New Roman" panose="02020603050405020304" pitchFamily="18" charset="0"/>
              </a:rPr>
              <a:t>1992</a:t>
            </a:r>
            <a:r>
              <a:rPr lang="zh-CN" altLang="zh-CN" kern="0" dirty="0">
                <a:solidFill>
                  <a:srgbClr val="000000"/>
                </a:solidFill>
                <a:latin typeface="+mn-ea"/>
                <a:ea typeface="+mn-ea"/>
                <a:cs typeface="Times New Roman" panose="02020603050405020304" pitchFamily="18" charset="0"/>
              </a:rPr>
              <a:t>年</a:t>
            </a:r>
            <a:r>
              <a:rPr lang="en-US" altLang="zh-CN" kern="0" dirty="0">
                <a:solidFill>
                  <a:srgbClr val="000000"/>
                </a:solidFill>
                <a:latin typeface="+mn-ea"/>
                <a:ea typeface="+mn-ea"/>
                <a:cs typeface="Times New Roman" panose="02020603050405020304" pitchFamily="18" charset="0"/>
              </a:rPr>
              <a:t>6</a:t>
            </a:r>
            <a:r>
              <a:rPr lang="zh-CN" altLang="zh-CN" kern="0" dirty="0">
                <a:solidFill>
                  <a:srgbClr val="000000"/>
                </a:solidFill>
                <a:latin typeface="+mn-ea"/>
                <a:ea typeface="+mn-ea"/>
                <a:cs typeface="Times New Roman" panose="02020603050405020304" pitchFamily="18" charset="0"/>
              </a:rPr>
              <a:t>月</a:t>
            </a:r>
            <a:r>
              <a:rPr lang="en-US" altLang="zh-CN" kern="0" dirty="0">
                <a:solidFill>
                  <a:srgbClr val="000000"/>
                </a:solidFill>
                <a:latin typeface="+mn-ea"/>
                <a:ea typeface="+mn-ea"/>
                <a:cs typeface="Times New Roman" panose="02020603050405020304" pitchFamily="18" charset="0"/>
              </a:rPr>
              <a:t>1</a:t>
            </a:r>
            <a:r>
              <a:rPr lang="zh-CN" altLang="zh-CN" kern="0" dirty="0">
                <a:solidFill>
                  <a:srgbClr val="000000"/>
                </a:solidFill>
                <a:latin typeface="+mn-ea"/>
                <a:ea typeface="+mn-ea"/>
                <a:cs typeface="Times New Roman" panose="02020603050405020304" pitchFamily="18" charset="0"/>
              </a:rPr>
              <a:t>日由联合国环境规划署发起的政府间谈判委员会第七次会议在内罗毕通过，</a:t>
            </a:r>
            <a:r>
              <a:rPr lang="en-US" altLang="zh-CN" kern="0" dirty="0">
                <a:solidFill>
                  <a:srgbClr val="000000"/>
                </a:solidFill>
                <a:latin typeface="+mn-ea"/>
                <a:ea typeface="+mn-ea"/>
                <a:cs typeface="Times New Roman" panose="02020603050405020304" pitchFamily="18" charset="0"/>
              </a:rPr>
              <a:t>1992</a:t>
            </a:r>
            <a:r>
              <a:rPr lang="zh-CN" altLang="zh-CN" kern="0" dirty="0">
                <a:solidFill>
                  <a:srgbClr val="000000"/>
                </a:solidFill>
                <a:latin typeface="+mn-ea"/>
                <a:ea typeface="+mn-ea"/>
                <a:cs typeface="Times New Roman" panose="02020603050405020304" pitchFamily="18" charset="0"/>
              </a:rPr>
              <a:t>年</a:t>
            </a:r>
            <a:r>
              <a:rPr lang="en-US" altLang="zh-CN" kern="0" dirty="0">
                <a:solidFill>
                  <a:srgbClr val="000000"/>
                </a:solidFill>
                <a:latin typeface="+mn-ea"/>
                <a:ea typeface="+mn-ea"/>
                <a:cs typeface="Times New Roman" panose="02020603050405020304" pitchFamily="18" charset="0"/>
              </a:rPr>
              <a:t>6</a:t>
            </a:r>
            <a:r>
              <a:rPr lang="zh-CN" altLang="zh-CN" kern="0" dirty="0">
                <a:solidFill>
                  <a:srgbClr val="000000"/>
                </a:solidFill>
                <a:latin typeface="+mn-ea"/>
                <a:ea typeface="+mn-ea"/>
                <a:cs typeface="Times New Roman" panose="02020603050405020304" pitchFamily="18" charset="0"/>
              </a:rPr>
              <a:t>月</a:t>
            </a:r>
            <a:r>
              <a:rPr lang="en-US" altLang="zh-CN" kern="0" dirty="0">
                <a:solidFill>
                  <a:srgbClr val="000000"/>
                </a:solidFill>
                <a:latin typeface="+mn-ea"/>
                <a:ea typeface="+mn-ea"/>
                <a:cs typeface="Times New Roman" panose="02020603050405020304" pitchFamily="18" charset="0"/>
              </a:rPr>
              <a:t>5</a:t>
            </a:r>
            <a:r>
              <a:rPr lang="zh-CN" altLang="zh-CN" kern="0" dirty="0">
                <a:solidFill>
                  <a:srgbClr val="000000"/>
                </a:solidFill>
                <a:latin typeface="+mn-ea"/>
                <a:ea typeface="+mn-ea"/>
                <a:cs typeface="Times New Roman" panose="02020603050405020304" pitchFamily="18" charset="0"/>
              </a:rPr>
              <a:t>日，由签约国在巴西里约热内卢举行的联合国环境与发展大会上签署。</a:t>
            </a:r>
            <a:r>
              <a:rPr lang="en-US" altLang="zh-CN" kern="0" dirty="0">
                <a:solidFill>
                  <a:srgbClr val="000000"/>
                </a:solidFill>
                <a:latin typeface="+mn-ea"/>
                <a:ea typeface="+mn-ea"/>
                <a:cs typeface="Times New Roman" panose="02020603050405020304" pitchFamily="18" charset="0"/>
              </a:rPr>
              <a:t>  </a:t>
            </a:r>
            <a:r>
              <a:rPr lang="en-US" altLang="zh-CN" kern="0" dirty="0">
                <a:solidFill>
                  <a:srgbClr val="800000"/>
                </a:solidFill>
                <a:latin typeface="+mn-ea"/>
                <a:ea typeface="+mn-ea"/>
                <a:cs typeface="Times New Roman" panose="02020603050405020304" pitchFamily="18" charset="0"/>
              </a:rPr>
              <a:t>&lt;/aside&gt;</a:t>
            </a:r>
            <a:endParaRPr lang="zh-CN" altLang="zh-CN" kern="100" dirty="0">
              <a:latin typeface="+mn-ea"/>
              <a:ea typeface="+mn-ea"/>
              <a:cs typeface="Times New Roman" panose="02020603050405020304" pitchFamily="18" charset="0"/>
            </a:endParaRPr>
          </a:p>
        </p:txBody>
      </p:sp>
    </p:spTree>
    <p:extLst>
      <p:ext uri="{BB962C8B-B14F-4D97-AF65-F5344CB8AC3E}">
        <p14:creationId xmlns:p14="http://schemas.microsoft.com/office/powerpoint/2010/main" val="427432395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3.3.7 </a:t>
            </a:r>
            <a:r>
              <a:rPr lang="en-US" altLang="zh-CN" b="1" dirty="0" err="1"/>
              <a:t>hgroup</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1595213" y="810640"/>
            <a:ext cx="9745055" cy="923330"/>
          </a:xfrm>
          <a:prstGeom prst="rect">
            <a:avLst/>
          </a:prstGeom>
        </p:spPr>
        <p:txBody>
          <a:bodyPr wrap="square">
            <a:spAutoFit/>
          </a:bodyPr>
          <a:lstStyle/>
          <a:p>
            <a:r>
              <a:rPr lang="en-US" altLang="zh-CN" dirty="0"/>
              <a:t>&lt;</a:t>
            </a:r>
            <a:r>
              <a:rPr lang="en-US" altLang="zh-CN" dirty="0" err="1"/>
              <a:t>hgroup</a:t>
            </a:r>
            <a:r>
              <a:rPr lang="en-US" altLang="zh-CN" dirty="0"/>
              <a:t>&gt; </a:t>
            </a:r>
            <a:r>
              <a:rPr lang="zh-CN" altLang="zh-CN" dirty="0"/>
              <a:t>标签用于对网页或区段（</a:t>
            </a:r>
            <a:r>
              <a:rPr lang="en-US" altLang="zh-CN" dirty="0"/>
              <a:t>section</a:t>
            </a:r>
            <a:r>
              <a:rPr lang="zh-CN" altLang="zh-CN" dirty="0"/>
              <a:t>）的标题进行组合</a:t>
            </a:r>
            <a:r>
              <a:rPr lang="en-US" altLang="zh-CN" dirty="0"/>
              <a:t>,</a:t>
            </a:r>
            <a:r>
              <a:rPr lang="zh-CN" altLang="zh-CN" dirty="0"/>
              <a:t>而对标题的样式没有影响。</a:t>
            </a:r>
            <a:endParaRPr lang="en-US" altLang="zh-CN" dirty="0"/>
          </a:p>
          <a:p>
            <a:r>
              <a:rPr lang="zh-CN" altLang="zh-CN" dirty="0"/>
              <a:t>请使用</a:t>
            </a:r>
            <a:r>
              <a:rPr lang="en-US" altLang="zh-CN" dirty="0"/>
              <a:t> &lt;</a:t>
            </a:r>
            <a:r>
              <a:rPr lang="en-US" altLang="zh-CN" dirty="0" err="1"/>
              <a:t>figcaption</a:t>
            </a:r>
            <a:r>
              <a:rPr lang="en-US" altLang="zh-CN" dirty="0"/>
              <a:t>&gt; </a:t>
            </a:r>
            <a:r>
              <a:rPr lang="zh-CN" altLang="zh-CN" dirty="0"/>
              <a:t>元素为元素组添加标题。</a:t>
            </a:r>
          </a:p>
          <a:p>
            <a:endParaRPr lang="zh-CN" altLang="zh-CN" dirty="0"/>
          </a:p>
        </p:txBody>
      </p:sp>
      <p:sp>
        <p:nvSpPr>
          <p:cNvPr id="5" name="矩形 4">
            <a:extLst>
              <a:ext uri="{FF2B5EF4-FFF2-40B4-BE49-F238E27FC236}">
                <a16:creationId xmlns:a16="http://schemas.microsoft.com/office/drawing/2014/main" id="{77FF9430-C28A-4A3C-BAB5-6FDF7D56F09D}"/>
              </a:ext>
            </a:extLst>
          </p:cNvPr>
          <p:cNvSpPr/>
          <p:nvPr/>
        </p:nvSpPr>
        <p:spPr>
          <a:xfrm>
            <a:off x="1790431" y="1733970"/>
            <a:ext cx="9182175" cy="2031325"/>
          </a:xfrm>
          <a:prstGeom prst="rect">
            <a:avLst/>
          </a:prstGeom>
        </p:spPr>
        <p:txBody>
          <a:bodyPr wrap="square">
            <a:spAutoFit/>
          </a:bodyPr>
          <a:lstStyle/>
          <a:p>
            <a:r>
              <a:rPr lang="en-US" altLang="zh-CN" dirty="0"/>
              <a:t>&lt;section&gt;</a:t>
            </a:r>
            <a:endParaRPr lang="zh-CN" altLang="zh-CN" dirty="0"/>
          </a:p>
          <a:p>
            <a:r>
              <a:rPr lang="en-US" altLang="zh-CN" dirty="0"/>
              <a:t>    &lt;</a:t>
            </a:r>
            <a:r>
              <a:rPr lang="en-US" altLang="zh-CN" dirty="0" err="1"/>
              <a:t>figcaption</a:t>
            </a:r>
            <a:r>
              <a:rPr lang="en-US" altLang="zh-CN" dirty="0"/>
              <a:t>&gt;</a:t>
            </a:r>
            <a:r>
              <a:rPr lang="zh-CN" altLang="zh-CN" dirty="0"/>
              <a:t>今日新闻</a:t>
            </a:r>
            <a:r>
              <a:rPr lang="en-US" altLang="zh-CN" dirty="0"/>
              <a:t>&lt;/</a:t>
            </a:r>
            <a:r>
              <a:rPr lang="en-US" altLang="zh-CN" dirty="0" err="1"/>
              <a:t>figcaption</a:t>
            </a:r>
            <a:r>
              <a:rPr lang="en-US" altLang="zh-CN" dirty="0"/>
              <a:t>&gt;</a:t>
            </a:r>
            <a:endParaRPr lang="zh-CN" altLang="zh-CN" dirty="0"/>
          </a:p>
          <a:p>
            <a:r>
              <a:rPr lang="en-US" altLang="zh-CN" dirty="0"/>
              <a:t>    &lt;</a:t>
            </a:r>
            <a:r>
              <a:rPr lang="en-US" altLang="zh-CN" dirty="0" err="1"/>
              <a:t>hgroup</a:t>
            </a:r>
            <a:r>
              <a:rPr lang="en-US" altLang="zh-CN" dirty="0"/>
              <a:t>&gt;</a:t>
            </a:r>
            <a:endParaRPr lang="zh-CN" altLang="zh-CN" dirty="0"/>
          </a:p>
          <a:p>
            <a:r>
              <a:rPr lang="en-US" altLang="zh-CN" dirty="0"/>
              <a:t>        &lt;h1&gt;</a:t>
            </a:r>
            <a:r>
              <a:rPr lang="zh-CN" altLang="zh-CN" dirty="0"/>
              <a:t>反恐战斗在密林深处打响</a:t>
            </a:r>
            <a:r>
              <a:rPr lang="en-US" altLang="zh-CN" dirty="0"/>
              <a:t>&lt;/h1&gt;</a:t>
            </a:r>
            <a:endParaRPr lang="zh-CN" altLang="zh-CN" dirty="0"/>
          </a:p>
          <a:p>
            <a:r>
              <a:rPr lang="en-US" altLang="zh-CN" dirty="0"/>
              <a:t>        &lt;h2&gt;</a:t>
            </a:r>
            <a:r>
              <a:rPr lang="zh-CN" altLang="zh-CN" dirty="0"/>
              <a:t>新型战车向陡坡冰河挺进</a:t>
            </a:r>
            <a:r>
              <a:rPr lang="en-US" altLang="zh-CN" dirty="0"/>
              <a:t>&lt;/h2&gt;</a:t>
            </a:r>
            <a:endParaRPr lang="zh-CN" altLang="zh-CN" dirty="0"/>
          </a:p>
          <a:p>
            <a:r>
              <a:rPr lang="en-US" altLang="zh-CN" dirty="0"/>
              <a:t>      &lt;/</a:t>
            </a:r>
            <a:r>
              <a:rPr lang="en-US" altLang="zh-CN" dirty="0" err="1"/>
              <a:t>hgroup</a:t>
            </a:r>
            <a:r>
              <a:rPr lang="en-US" altLang="zh-CN" dirty="0"/>
              <a:t>&gt;    </a:t>
            </a:r>
            <a:endParaRPr lang="zh-CN" altLang="zh-CN" dirty="0"/>
          </a:p>
          <a:p>
            <a:r>
              <a:rPr lang="en-US" altLang="zh-CN" dirty="0"/>
              <a:t> &lt;/section&gt;</a:t>
            </a:r>
            <a:endParaRPr lang="zh-CN" altLang="zh-CN" dirty="0"/>
          </a:p>
        </p:txBody>
      </p:sp>
      <p:pic>
        <p:nvPicPr>
          <p:cNvPr id="9" name="图片 8">
            <a:extLst>
              <a:ext uri="{FF2B5EF4-FFF2-40B4-BE49-F238E27FC236}">
                <a16:creationId xmlns:a16="http://schemas.microsoft.com/office/drawing/2014/main" id="{B0C1315A-E8FE-4FB4-915D-FAE27BA90ECC}"/>
              </a:ext>
            </a:extLst>
          </p:cNvPr>
          <p:cNvPicPr/>
          <p:nvPr/>
        </p:nvPicPr>
        <p:blipFill>
          <a:blip r:embed="rId3"/>
          <a:stretch>
            <a:fillRect/>
          </a:stretch>
        </p:blipFill>
        <p:spPr>
          <a:xfrm>
            <a:off x="3534211" y="4556605"/>
            <a:ext cx="2406015" cy="1094740"/>
          </a:xfrm>
          <a:prstGeom prst="rect">
            <a:avLst/>
          </a:prstGeom>
        </p:spPr>
      </p:pic>
    </p:spTree>
    <p:extLst>
      <p:ext uri="{BB962C8B-B14F-4D97-AF65-F5344CB8AC3E}">
        <p14:creationId xmlns:p14="http://schemas.microsoft.com/office/powerpoint/2010/main" val="251297914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3.3.8 figure</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1595213" y="810640"/>
            <a:ext cx="9745055" cy="1200329"/>
          </a:xfrm>
          <a:prstGeom prst="rect">
            <a:avLst/>
          </a:prstGeom>
        </p:spPr>
        <p:txBody>
          <a:bodyPr wrap="square">
            <a:spAutoFit/>
          </a:bodyPr>
          <a:lstStyle/>
          <a:p>
            <a:r>
              <a:rPr lang="en-US" altLang="zh-CN" dirty="0"/>
              <a:t>&lt;figure&gt; </a:t>
            </a:r>
            <a:r>
              <a:rPr lang="zh-CN" altLang="zh-CN" dirty="0"/>
              <a:t>标签规定独立的流内容（图像、图表、照片、代码等等），内容应该与主内容相关，但如果被删除，则不应对文档流产生影响。</a:t>
            </a:r>
            <a:endParaRPr lang="en-US" altLang="zh-CN" dirty="0"/>
          </a:p>
          <a:p>
            <a:r>
              <a:rPr lang="zh-CN" altLang="zh-CN" dirty="0"/>
              <a:t>使用</a:t>
            </a:r>
            <a:r>
              <a:rPr lang="en-US" altLang="zh-CN" dirty="0">
                <a:hlinkClick r:id="rId3" tooltip="HTML 5 &lt;figcaption&gt; 标签"/>
              </a:rPr>
              <a:t>&lt;</a:t>
            </a:r>
            <a:r>
              <a:rPr lang="en-US" altLang="zh-CN" dirty="0" err="1">
                <a:hlinkClick r:id="rId3" tooltip="HTML 5 &lt;figcaption&gt; 标签"/>
              </a:rPr>
              <a:t>figcaption</a:t>
            </a:r>
            <a:r>
              <a:rPr lang="en-US" altLang="zh-CN" dirty="0">
                <a:hlinkClick r:id="rId3" tooltip="HTML 5 &lt;figcaption&gt; 标签"/>
              </a:rPr>
              <a:t>&gt;</a:t>
            </a:r>
            <a:r>
              <a:rPr lang="en-US" altLang="zh-CN" dirty="0"/>
              <a:t> </a:t>
            </a:r>
            <a:r>
              <a:rPr lang="zh-CN" altLang="zh-CN" dirty="0"/>
              <a:t>元素为</a:t>
            </a:r>
            <a:r>
              <a:rPr lang="en-US" altLang="zh-CN" dirty="0"/>
              <a:t> figure </a:t>
            </a:r>
            <a:r>
              <a:rPr lang="zh-CN" altLang="zh-CN" dirty="0"/>
              <a:t>添加标题（</a:t>
            </a:r>
            <a:r>
              <a:rPr lang="en-US" altLang="zh-CN" dirty="0"/>
              <a:t>caption</a:t>
            </a:r>
            <a:r>
              <a:rPr lang="zh-CN" altLang="zh-CN" dirty="0"/>
              <a:t>）。</a:t>
            </a:r>
          </a:p>
          <a:p>
            <a:endParaRPr lang="zh-CN" altLang="zh-CN" dirty="0"/>
          </a:p>
        </p:txBody>
      </p:sp>
      <p:sp>
        <p:nvSpPr>
          <p:cNvPr id="5" name="矩形 4">
            <a:extLst>
              <a:ext uri="{FF2B5EF4-FFF2-40B4-BE49-F238E27FC236}">
                <a16:creationId xmlns:a16="http://schemas.microsoft.com/office/drawing/2014/main" id="{77FF9430-C28A-4A3C-BAB5-6FDF7D56F09D}"/>
              </a:ext>
            </a:extLst>
          </p:cNvPr>
          <p:cNvSpPr/>
          <p:nvPr/>
        </p:nvSpPr>
        <p:spPr>
          <a:xfrm>
            <a:off x="1790431" y="1733970"/>
            <a:ext cx="9182175" cy="1200329"/>
          </a:xfrm>
          <a:prstGeom prst="rect">
            <a:avLst/>
          </a:prstGeom>
        </p:spPr>
        <p:txBody>
          <a:bodyPr wrap="square">
            <a:spAutoFit/>
          </a:bodyPr>
          <a:lstStyle/>
          <a:p>
            <a:r>
              <a:rPr lang="en-US" altLang="zh-CN" dirty="0"/>
              <a:t> &lt;figure&gt;</a:t>
            </a:r>
            <a:endParaRPr lang="zh-CN" altLang="zh-CN" dirty="0"/>
          </a:p>
          <a:p>
            <a:r>
              <a:rPr lang="en-US" altLang="zh-CN" dirty="0"/>
              <a:t>         &lt;</a:t>
            </a:r>
            <a:r>
              <a:rPr lang="en-US" altLang="zh-CN" dirty="0" err="1"/>
              <a:t>img</a:t>
            </a:r>
            <a:r>
              <a:rPr lang="en-US" altLang="zh-CN" dirty="0"/>
              <a:t> </a:t>
            </a:r>
            <a:r>
              <a:rPr lang="en-US" altLang="zh-CN" dirty="0" err="1"/>
              <a:t>src</a:t>
            </a:r>
            <a:r>
              <a:rPr lang="en-US" altLang="zh-CN" dirty="0"/>
              <a:t>="images/fig1.png" /&gt;</a:t>
            </a:r>
            <a:endParaRPr lang="zh-CN" altLang="zh-CN" dirty="0"/>
          </a:p>
          <a:p>
            <a:r>
              <a:rPr lang="en-US" altLang="zh-CN" dirty="0"/>
              <a:t>         &lt;</a:t>
            </a:r>
            <a:r>
              <a:rPr lang="en-US" altLang="zh-CN" dirty="0" err="1"/>
              <a:t>figcaption</a:t>
            </a:r>
            <a:r>
              <a:rPr lang="en-US" altLang="zh-CN" dirty="0"/>
              <a:t>&gt;</a:t>
            </a:r>
            <a:r>
              <a:rPr lang="zh-CN" altLang="zh-CN" dirty="0"/>
              <a:t>图</a:t>
            </a:r>
            <a:r>
              <a:rPr lang="en-US" altLang="zh-CN" dirty="0"/>
              <a:t>2-1 </a:t>
            </a:r>
            <a:r>
              <a:rPr lang="zh-CN" altLang="zh-CN" dirty="0"/>
              <a:t>关于召开科技大会的通知</a:t>
            </a:r>
            <a:r>
              <a:rPr lang="en-US" altLang="zh-CN" dirty="0"/>
              <a:t>&lt;/</a:t>
            </a:r>
            <a:r>
              <a:rPr lang="en-US" altLang="zh-CN" dirty="0" err="1"/>
              <a:t>figcaption</a:t>
            </a:r>
            <a:r>
              <a:rPr lang="en-US" altLang="zh-CN" dirty="0"/>
              <a:t>&gt;   </a:t>
            </a:r>
            <a:endParaRPr lang="zh-CN" altLang="zh-CN" dirty="0"/>
          </a:p>
          <a:p>
            <a:r>
              <a:rPr lang="en-US" altLang="zh-CN" dirty="0"/>
              <a:t>       &lt;/figure&gt;</a:t>
            </a:r>
            <a:endParaRPr lang="zh-CN" altLang="zh-CN" dirty="0"/>
          </a:p>
        </p:txBody>
      </p:sp>
      <p:pic>
        <p:nvPicPr>
          <p:cNvPr id="10" name="图片 9">
            <a:extLst>
              <a:ext uri="{FF2B5EF4-FFF2-40B4-BE49-F238E27FC236}">
                <a16:creationId xmlns:a16="http://schemas.microsoft.com/office/drawing/2014/main" id="{2FAE60B4-0ACC-4FF3-8E9B-D84F5CF87B0A}"/>
              </a:ext>
            </a:extLst>
          </p:cNvPr>
          <p:cNvPicPr/>
          <p:nvPr/>
        </p:nvPicPr>
        <p:blipFill rotWithShape="1">
          <a:blip r:embed="rId4"/>
          <a:srcRect t="21453"/>
          <a:stretch/>
        </p:blipFill>
        <p:spPr>
          <a:xfrm>
            <a:off x="2825416" y="3238856"/>
            <a:ext cx="5916931" cy="2949891"/>
          </a:xfrm>
          <a:prstGeom prst="rect">
            <a:avLst/>
          </a:prstGeom>
        </p:spPr>
      </p:pic>
    </p:spTree>
    <p:extLst>
      <p:ext uri="{BB962C8B-B14F-4D97-AF65-F5344CB8AC3E}">
        <p14:creationId xmlns:p14="http://schemas.microsoft.com/office/powerpoint/2010/main" val="279810826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3.3.11 dialog</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1595213" y="810640"/>
            <a:ext cx="9745055" cy="923330"/>
          </a:xfrm>
          <a:prstGeom prst="rect">
            <a:avLst/>
          </a:prstGeom>
        </p:spPr>
        <p:txBody>
          <a:bodyPr wrap="square">
            <a:spAutoFit/>
          </a:bodyPr>
          <a:lstStyle/>
          <a:p>
            <a:r>
              <a:rPr lang="en-US" altLang="zh-CN" dirty="0"/>
              <a:t>&lt;dialog&gt; </a:t>
            </a:r>
            <a:r>
              <a:rPr lang="zh-CN" altLang="zh-CN" dirty="0"/>
              <a:t>标签定义对话框或窗口。目前只有</a:t>
            </a:r>
            <a:r>
              <a:rPr lang="en-US" altLang="zh-CN" dirty="0"/>
              <a:t>Chrome</a:t>
            </a:r>
            <a:r>
              <a:rPr lang="zh-CN" altLang="zh-CN" dirty="0"/>
              <a:t>和</a:t>
            </a:r>
            <a:r>
              <a:rPr lang="en-US" altLang="zh-CN" dirty="0"/>
              <a:t>Safari</a:t>
            </a:r>
            <a:r>
              <a:rPr lang="zh-CN" altLang="zh-CN" dirty="0"/>
              <a:t>支持该标签，所以用的不多。属性</a:t>
            </a:r>
            <a:r>
              <a:rPr lang="en-US" altLang="zh-CN" dirty="0"/>
              <a:t>open</a:t>
            </a:r>
            <a:r>
              <a:rPr lang="zh-CN" altLang="zh-CN" dirty="0"/>
              <a:t>指示这个对话框是激活的和能互动的。当这个</a:t>
            </a:r>
            <a:r>
              <a:rPr lang="en-US" altLang="zh-CN" dirty="0"/>
              <a:t> open </a:t>
            </a:r>
            <a:r>
              <a:rPr lang="zh-CN" altLang="zh-CN" dirty="0"/>
              <a:t>特性没有被设置，对话框不应该显示给用户。</a:t>
            </a:r>
          </a:p>
        </p:txBody>
      </p:sp>
      <p:graphicFrame>
        <p:nvGraphicFramePr>
          <p:cNvPr id="6" name="表格 5">
            <a:extLst>
              <a:ext uri="{FF2B5EF4-FFF2-40B4-BE49-F238E27FC236}">
                <a16:creationId xmlns:a16="http://schemas.microsoft.com/office/drawing/2014/main" id="{36BECEBE-1E2B-44DD-ADBE-E1ACA9F982D3}"/>
              </a:ext>
            </a:extLst>
          </p:cNvPr>
          <p:cNvGraphicFramePr>
            <a:graphicFrameLocks noGrp="1"/>
          </p:cNvGraphicFramePr>
          <p:nvPr>
            <p:extLst>
              <p:ext uri="{D42A27DB-BD31-4B8C-83A1-F6EECF244321}">
                <p14:modId xmlns:p14="http://schemas.microsoft.com/office/powerpoint/2010/main" val="3446880402"/>
              </p:ext>
            </p:extLst>
          </p:nvPr>
        </p:nvGraphicFramePr>
        <p:xfrm>
          <a:off x="2196535" y="1776699"/>
          <a:ext cx="7220930" cy="1731518"/>
        </p:xfrm>
        <a:graphic>
          <a:graphicData uri="http://schemas.openxmlformats.org/drawingml/2006/table">
            <a:tbl>
              <a:tblPr firstRow="1" firstCol="1" bandRow="1">
                <a:tableStyleId>{5C22544A-7EE6-4342-B048-85BDC9FD1C3A}</a:tableStyleId>
              </a:tblPr>
              <a:tblGrid>
                <a:gridCol w="2144729">
                  <a:extLst>
                    <a:ext uri="{9D8B030D-6E8A-4147-A177-3AD203B41FA5}">
                      <a16:colId xmlns:a16="http://schemas.microsoft.com/office/drawing/2014/main" val="3034352394"/>
                    </a:ext>
                  </a:extLst>
                </a:gridCol>
                <a:gridCol w="5076201">
                  <a:extLst>
                    <a:ext uri="{9D8B030D-6E8A-4147-A177-3AD203B41FA5}">
                      <a16:colId xmlns:a16="http://schemas.microsoft.com/office/drawing/2014/main" val="1051359494"/>
                    </a:ext>
                  </a:extLst>
                </a:gridCol>
              </a:tblGrid>
              <a:tr h="0">
                <a:tc>
                  <a:txBody>
                    <a:bodyPr/>
                    <a:lstStyle/>
                    <a:p>
                      <a:pPr algn="l">
                        <a:lnSpc>
                          <a:spcPts val="1650"/>
                        </a:lnSpc>
                        <a:spcAft>
                          <a:spcPts val="0"/>
                        </a:spcAft>
                      </a:pPr>
                      <a:r>
                        <a:rPr lang="zh-CN" sz="2000" kern="0" dirty="0">
                          <a:effectLst/>
                        </a:rPr>
                        <a:t>名称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6200" marR="76200" marT="76200" marB="76200" anchor="ctr"/>
                </a:tc>
                <a:tc>
                  <a:txBody>
                    <a:bodyPr/>
                    <a:lstStyle/>
                    <a:p>
                      <a:pPr algn="l">
                        <a:lnSpc>
                          <a:spcPts val="1650"/>
                        </a:lnSpc>
                        <a:spcAft>
                          <a:spcPts val="0"/>
                        </a:spcAft>
                      </a:pPr>
                      <a:r>
                        <a:rPr lang="zh-CN" sz="2000" kern="0">
                          <a:effectLst/>
                        </a:rPr>
                        <a:t>说明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76200" marR="76200" marT="76200" marB="76200" anchor="ctr"/>
                </a:tc>
                <a:extLst>
                  <a:ext uri="{0D108BD9-81ED-4DB2-BD59-A6C34878D82A}">
                    <a16:rowId xmlns:a16="http://schemas.microsoft.com/office/drawing/2014/main" val="1106383776"/>
                  </a:ext>
                </a:extLst>
              </a:tr>
              <a:tr h="0">
                <a:tc>
                  <a:txBody>
                    <a:bodyPr/>
                    <a:lstStyle/>
                    <a:p>
                      <a:pPr algn="l">
                        <a:lnSpc>
                          <a:spcPts val="1650"/>
                        </a:lnSpc>
                        <a:spcAft>
                          <a:spcPts val="0"/>
                        </a:spcAft>
                      </a:pPr>
                      <a:r>
                        <a:rPr lang="en-US" sz="2000" kern="0">
                          <a:effectLst/>
                        </a:rPr>
                        <a:t>show</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76200" marR="76200" marT="76200" marB="76200" anchor="ctr"/>
                </a:tc>
                <a:tc>
                  <a:txBody>
                    <a:bodyPr/>
                    <a:lstStyle/>
                    <a:p>
                      <a:pPr algn="l">
                        <a:lnSpc>
                          <a:spcPts val="1650"/>
                        </a:lnSpc>
                        <a:spcAft>
                          <a:spcPts val="0"/>
                        </a:spcAft>
                      </a:pPr>
                      <a:r>
                        <a:rPr lang="zh-CN" sz="2000" kern="0">
                          <a:effectLst/>
                        </a:rPr>
                        <a:t>显示</a:t>
                      </a:r>
                      <a:r>
                        <a:rPr lang="en-US" sz="2000" kern="0">
                          <a:effectLst/>
                        </a:rPr>
                        <a:t>dialog</a:t>
                      </a:r>
                      <a:r>
                        <a:rPr lang="zh-CN" sz="2000" kern="0">
                          <a:effectLst/>
                        </a:rPr>
                        <a:t>元素（跟</a:t>
                      </a:r>
                      <a:r>
                        <a:rPr lang="en-US" sz="2000" kern="0">
                          <a:effectLst/>
                        </a:rPr>
                        <a:t>open</a:t>
                      </a:r>
                      <a:r>
                        <a:rPr lang="zh-CN" sz="2000" kern="0">
                          <a:effectLst/>
                        </a:rPr>
                        <a:t>属性控制一样）</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76200" marR="76200" marT="76200" marB="76200" anchor="ctr"/>
                </a:tc>
                <a:extLst>
                  <a:ext uri="{0D108BD9-81ED-4DB2-BD59-A6C34878D82A}">
                    <a16:rowId xmlns:a16="http://schemas.microsoft.com/office/drawing/2014/main" val="2539370025"/>
                  </a:ext>
                </a:extLst>
              </a:tr>
              <a:tr h="0">
                <a:tc>
                  <a:txBody>
                    <a:bodyPr/>
                    <a:lstStyle/>
                    <a:p>
                      <a:pPr algn="l">
                        <a:lnSpc>
                          <a:spcPts val="1650"/>
                        </a:lnSpc>
                        <a:spcAft>
                          <a:spcPts val="0"/>
                        </a:spcAft>
                      </a:pPr>
                      <a:r>
                        <a:rPr lang="en-US" sz="2000" kern="0">
                          <a:effectLst/>
                        </a:rPr>
                        <a:t>showModal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76200" marR="76200" marT="76200" marB="76200" anchor="ctr"/>
                </a:tc>
                <a:tc>
                  <a:txBody>
                    <a:bodyPr/>
                    <a:lstStyle/>
                    <a:p>
                      <a:pPr algn="l">
                        <a:lnSpc>
                          <a:spcPts val="1650"/>
                        </a:lnSpc>
                        <a:spcAft>
                          <a:spcPts val="0"/>
                        </a:spcAft>
                      </a:pPr>
                      <a:r>
                        <a:rPr lang="zh-CN" sz="2000" kern="0">
                          <a:effectLst/>
                        </a:rPr>
                        <a:t>显示</a:t>
                      </a:r>
                      <a:r>
                        <a:rPr lang="en-US" sz="2000" kern="0">
                          <a:effectLst/>
                        </a:rPr>
                        <a:t>dialog</a:t>
                      </a:r>
                      <a:r>
                        <a:rPr lang="zh-CN" sz="2000" kern="0">
                          <a:effectLst/>
                        </a:rPr>
                        <a:t>元素，并且全屏居中，并带有黑色透明遮罩</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76200" marR="76200" marT="76200" marB="76200" anchor="ctr"/>
                </a:tc>
                <a:extLst>
                  <a:ext uri="{0D108BD9-81ED-4DB2-BD59-A6C34878D82A}">
                    <a16:rowId xmlns:a16="http://schemas.microsoft.com/office/drawing/2014/main" val="507959431"/>
                  </a:ext>
                </a:extLst>
              </a:tr>
              <a:tr h="0">
                <a:tc>
                  <a:txBody>
                    <a:bodyPr/>
                    <a:lstStyle/>
                    <a:p>
                      <a:pPr algn="l">
                        <a:lnSpc>
                          <a:spcPts val="1650"/>
                        </a:lnSpc>
                        <a:spcAft>
                          <a:spcPts val="0"/>
                        </a:spcAft>
                      </a:pPr>
                      <a:r>
                        <a:rPr lang="en-US" sz="2000" kern="0" dirty="0">
                          <a:effectLst/>
                        </a:rPr>
                        <a:t>close</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6200" marR="76200" marT="76200" marB="76200" anchor="ctr"/>
                </a:tc>
                <a:tc>
                  <a:txBody>
                    <a:bodyPr/>
                    <a:lstStyle/>
                    <a:p>
                      <a:pPr algn="l">
                        <a:lnSpc>
                          <a:spcPts val="1650"/>
                        </a:lnSpc>
                        <a:spcAft>
                          <a:spcPts val="0"/>
                        </a:spcAft>
                      </a:pPr>
                      <a:r>
                        <a:rPr lang="zh-CN" sz="2000" kern="0" dirty="0">
                          <a:effectLst/>
                        </a:rPr>
                        <a:t>隐藏</a:t>
                      </a:r>
                      <a:r>
                        <a:rPr lang="en-US" sz="2000" kern="0" dirty="0">
                          <a:effectLst/>
                        </a:rPr>
                        <a:t>dialog</a:t>
                      </a:r>
                      <a:r>
                        <a:rPr lang="zh-CN" sz="2000" kern="0" dirty="0">
                          <a:effectLst/>
                        </a:rPr>
                        <a:t>元素</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6200" marR="76200" marT="76200" marB="76200" anchor="ctr"/>
                </a:tc>
                <a:extLst>
                  <a:ext uri="{0D108BD9-81ED-4DB2-BD59-A6C34878D82A}">
                    <a16:rowId xmlns:a16="http://schemas.microsoft.com/office/drawing/2014/main" val="2123482936"/>
                  </a:ext>
                </a:extLst>
              </a:tr>
            </a:tbl>
          </a:graphicData>
        </a:graphic>
      </p:graphicFrame>
    </p:spTree>
    <p:extLst>
      <p:ext uri="{BB962C8B-B14F-4D97-AF65-F5344CB8AC3E}">
        <p14:creationId xmlns:p14="http://schemas.microsoft.com/office/powerpoint/2010/main" val="3483245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3.3.11 dialog</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B8AD1AFF-59D4-4A8F-A593-2E53C6B311FF}"/>
              </a:ext>
            </a:extLst>
          </p:cNvPr>
          <p:cNvSpPr/>
          <p:nvPr/>
        </p:nvSpPr>
        <p:spPr>
          <a:xfrm>
            <a:off x="1714856" y="1134426"/>
            <a:ext cx="6096000" cy="4247317"/>
          </a:xfrm>
          <a:prstGeom prst="rect">
            <a:avLst/>
          </a:prstGeom>
        </p:spPr>
        <p:txBody>
          <a:bodyPr>
            <a:spAutoFit/>
          </a:bodyPr>
          <a:lstStyle/>
          <a:p>
            <a:pPr algn="just">
              <a:spcAft>
                <a:spcPts val="0"/>
              </a:spcAft>
            </a:pPr>
            <a:r>
              <a:rPr lang="en-US" altLang="zh-CN" kern="100" dirty="0">
                <a:latin typeface="Times New Roman" panose="02020603050405020304" pitchFamily="18" charset="0"/>
                <a:cs typeface="Times New Roman" panose="02020603050405020304" pitchFamily="18" charset="0"/>
              </a:rPr>
              <a:t>&lt;dialog&gt;</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&lt;p&gt;Greetings, one and all!&lt;/p&gt;</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&lt;button onclick="</a:t>
            </a:r>
            <a:r>
              <a:rPr lang="en-US" altLang="zh-CN" kern="100" dirty="0" err="1">
                <a:latin typeface="Times New Roman" panose="02020603050405020304" pitchFamily="18" charset="0"/>
                <a:cs typeface="Times New Roman" panose="02020603050405020304" pitchFamily="18" charset="0"/>
              </a:rPr>
              <a:t>hideDialog</a:t>
            </a:r>
            <a:r>
              <a:rPr lang="en-US" altLang="zh-CN" kern="100" dirty="0">
                <a:latin typeface="Times New Roman" panose="02020603050405020304" pitchFamily="18" charset="0"/>
                <a:cs typeface="Times New Roman" panose="02020603050405020304" pitchFamily="18" charset="0"/>
              </a:rPr>
              <a:t>()"&gt;</a:t>
            </a:r>
            <a:r>
              <a:rPr lang="zh-CN" altLang="zh-CN" kern="100" dirty="0">
                <a:latin typeface="Times New Roman" panose="02020603050405020304" pitchFamily="18" charset="0"/>
                <a:cs typeface="Times New Roman" panose="02020603050405020304" pitchFamily="18" charset="0"/>
              </a:rPr>
              <a:t>隐藏对话框</a:t>
            </a:r>
            <a:r>
              <a:rPr lang="en-US" altLang="zh-CN" kern="100" dirty="0">
                <a:latin typeface="Times New Roman" panose="02020603050405020304" pitchFamily="18" charset="0"/>
                <a:cs typeface="Times New Roman" panose="02020603050405020304" pitchFamily="18" charset="0"/>
              </a:rPr>
              <a:t>&lt;/button&gt;</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&lt;/dialog&gt;</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&lt;button onclick="</a:t>
            </a:r>
            <a:r>
              <a:rPr lang="en-US" altLang="zh-CN" kern="100" dirty="0" err="1">
                <a:latin typeface="Times New Roman" panose="02020603050405020304" pitchFamily="18" charset="0"/>
                <a:cs typeface="Times New Roman" panose="02020603050405020304" pitchFamily="18" charset="0"/>
              </a:rPr>
              <a:t>showDialog</a:t>
            </a:r>
            <a:r>
              <a:rPr lang="en-US" altLang="zh-CN" kern="100" dirty="0">
                <a:latin typeface="Times New Roman" panose="02020603050405020304" pitchFamily="18" charset="0"/>
                <a:cs typeface="Times New Roman" panose="02020603050405020304" pitchFamily="18" charset="0"/>
              </a:rPr>
              <a:t>()"&gt;</a:t>
            </a:r>
            <a:r>
              <a:rPr lang="zh-CN" altLang="zh-CN" kern="100" dirty="0">
                <a:latin typeface="Times New Roman" panose="02020603050405020304" pitchFamily="18" charset="0"/>
                <a:cs typeface="Times New Roman" panose="02020603050405020304" pitchFamily="18" charset="0"/>
              </a:rPr>
              <a:t>显示对话框</a:t>
            </a:r>
            <a:r>
              <a:rPr lang="en-US" altLang="zh-CN" kern="100" dirty="0">
                <a:latin typeface="Times New Roman" panose="02020603050405020304" pitchFamily="18" charset="0"/>
                <a:cs typeface="Times New Roman" panose="02020603050405020304" pitchFamily="18" charset="0"/>
              </a:rPr>
              <a:t>&lt;/button&gt;     </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&lt;script&gt;</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let dialog=</a:t>
            </a:r>
            <a:r>
              <a:rPr lang="en-US" altLang="zh-CN" kern="100" dirty="0" err="1">
                <a:latin typeface="Times New Roman" panose="02020603050405020304" pitchFamily="18" charset="0"/>
                <a:cs typeface="Times New Roman" panose="02020603050405020304" pitchFamily="18" charset="0"/>
              </a:rPr>
              <a:t>document.querySelector</a:t>
            </a:r>
            <a:r>
              <a:rPr lang="en-US" altLang="zh-CN" kern="100" dirty="0">
                <a:latin typeface="Times New Roman" panose="02020603050405020304" pitchFamily="18" charset="0"/>
                <a:cs typeface="Times New Roman" panose="02020603050405020304" pitchFamily="18" charset="0"/>
              </a:rPr>
              <a:t>("dialog")</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显示对话框</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function </a:t>
            </a:r>
            <a:r>
              <a:rPr lang="en-US" altLang="zh-CN" kern="100" dirty="0" err="1">
                <a:latin typeface="Times New Roman" panose="02020603050405020304" pitchFamily="18" charset="0"/>
                <a:cs typeface="Times New Roman" panose="02020603050405020304" pitchFamily="18" charset="0"/>
              </a:rPr>
              <a:t>showDialog</a:t>
            </a:r>
            <a:r>
              <a:rPr lang="en-US" altLang="zh-CN" kern="100" dirty="0">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dialog.show</a:t>
            </a:r>
            <a:r>
              <a:rPr lang="en-US" altLang="zh-CN" kern="100" dirty="0">
                <a:latin typeface="Times New Roman" panose="02020603050405020304" pitchFamily="18" charset="0"/>
                <a:cs typeface="Times New Roman" panose="02020603050405020304" pitchFamily="18" charset="0"/>
              </a:rPr>
              <a:t>();</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function </a:t>
            </a:r>
            <a:r>
              <a:rPr lang="en-US" altLang="zh-CN" kern="100" dirty="0" err="1">
                <a:latin typeface="Times New Roman" panose="02020603050405020304" pitchFamily="18" charset="0"/>
                <a:cs typeface="Times New Roman" panose="02020603050405020304" pitchFamily="18" charset="0"/>
              </a:rPr>
              <a:t>hideDialog</a:t>
            </a:r>
            <a:r>
              <a:rPr lang="en-US" altLang="zh-CN" kern="100" dirty="0">
                <a:latin typeface="Times New Roman" panose="02020603050405020304" pitchFamily="18" charset="0"/>
                <a:cs typeface="Times New Roman" panose="02020603050405020304" pitchFamily="18" charset="0"/>
              </a:rPr>
              <a:t>(){</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dialog.close</a:t>
            </a:r>
            <a:r>
              <a:rPr lang="en-US" altLang="zh-CN" kern="100" dirty="0">
                <a:latin typeface="Times New Roman" panose="02020603050405020304" pitchFamily="18" charset="0"/>
                <a:cs typeface="Times New Roman" panose="02020603050405020304" pitchFamily="18" charset="0"/>
              </a:rPr>
              <a:t>();</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gn="just">
              <a:spcAft>
                <a:spcPts val="0"/>
              </a:spcAft>
            </a:pPr>
            <a:r>
              <a:rPr lang="en-US" altLang="zh-CN" kern="100" dirty="0">
                <a:latin typeface="Times New Roman" panose="02020603050405020304" pitchFamily="18" charset="0"/>
                <a:cs typeface="Times New Roman" panose="02020603050405020304" pitchFamily="18" charset="0"/>
              </a:rPr>
              <a:t>    &lt;/script&gt; </a:t>
            </a:r>
            <a:endParaRPr lang="zh-CN" altLang="zh-CN" kern="100" dirty="0">
              <a:cs typeface="Times New Roman" panose="02020603050405020304" pitchFamily="18" charset="0"/>
            </a:endParaRPr>
          </a:p>
        </p:txBody>
      </p:sp>
      <p:pic>
        <p:nvPicPr>
          <p:cNvPr id="10" name="图片 9">
            <a:extLst>
              <a:ext uri="{FF2B5EF4-FFF2-40B4-BE49-F238E27FC236}">
                <a16:creationId xmlns:a16="http://schemas.microsoft.com/office/drawing/2014/main" id="{68DDF686-5720-4406-B5DE-FE2F43FD949D}"/>
              </a:ext>
            </a:extLst>
          </p:cNvPr>
          <p:cNvPicPr/>
          <p:nvPr/>
        </p:nvPicPr>
        <p:blipFill>
          <a:blip r:embed="rId3"/>
          <a:stretch>
            <a:fillRect/>
          </a:stretch>
        </p:blipFill>
        <p:spPr>
          <a:xfrm>
            <a:off x="8478923" y="2217789"/>
            <a:ext cx="3078983" cy="2106454"/>
          </a:xfrm>
          <a:prstGeom prst="rect">
            <a:avLst/>
          </a:prstGeom>
        </p:spPr>
      </p:pic>
    </p:spTree>
    <p:extLst>
      <p:ext uri="{BB962C8B-B14F-4D97-AF65-F5344CB8AC3E}">
        <p14:creationId xmlns:p14="http://schemas.microsoft.com/office/powerpoint/2010/main" val="427285595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3.3.12  </a:t>
            </a:r>
            <a:r>
              <a:rPr lang="en-US" altLang="zh-CN" b="1" dirty="0" err="1"/>
              <a:t>bdi</a:t>
            </a:r>
            <a:r>
              <a:rPr lang="zh-CN" altLang="zh-CN" b="1" dirty="0"/>
              <a:t>和</a:t>
            </a:r>
            <a:r>
              <a:rPr lang="en-US" altLang="zh-CN" b="1" dirty="0" err="1"/>
              <a:t>bdo</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C5023909-063E-48AC-8F7F-FA0A9E9FF681}"/>
              </a:ext>
            </a:extLst>
          </p:cNvPr>
          <p:cNvSpPr/>
          <p:nvPr/>
        </p:nvSpPr>
        <p:spPr>
          <a:xfrm>
            <a:off x="1868679" y="1371563"/>
            <a:ext cx="8035895" cy="1200329"/>
          </a:xfrm>
          <a:prstGeom prst="rect">
            <a:avLst/>
          </a:prstGeom>
        </p:spPr>
        <p:txBody>
          <a:bodyPr wrap="square">
            <a:spAutoFit/>
          </a:bodyPr>
          <a:lstStyle/>
          <a:p>
            <a:r>
              <a:rPr lang="en-US" altLang="zh-CN" sz="2400" dirty="0">
                <a:latin typeface="Times New Roman" panose="02020603050405020304" pitchFamily="18" charset="0"/>
                <a:ea typeface="等线" panose="02010600030101010101" pitchFamily="2" charset="-122"/>
                <a:cs typeface="Times New Roman" panose="02020603050405020304" pitchFamily="18" charset="0"/>
              </a:rPr>
              <a:t>    </a:t>
            </a:r>
            <a:r>
              <a:rPr lang="zh-CN" altLang="zh-CN" sz="2400" dirty="0">
                <a:latin typeface="Times New Roman" panose="02020603050405020304" pitchFamily="18" charset="0"/>
                <a:ea typeface="等线" panose="02010600030101010101" pitchFamily="2" charset="-122"/>
                <a:cs typeface="Times New Roman" panose="02020603050405020304" pitchFamily="18" charset="0"/>
              </a:rPr>
              <a:t>如果页面中混合了从左到右书写的文本（如，大多数语言所使用的拉丁字符）和从右到左书写的文本（如，阿拉伯或希伯来语字符），就可以使用</a:t>
            </a:r>
            <a:r>
              <a:rPr lang="en-US" altLang="zh-CN" sz="2400" dirty="0">
                <a:latin typeface="Times New Roman" panose="02020603050405020304" pitchFamily="18" charset="0"/>
                <a:ea typeface="等线" panose="02010600030101010101" pitchFamily="2" charset="-122"/>
              </a:rPr>
              <a:t> </a:t>
            </a:r>
            <a:r>
              <a:rPr lang="en-US" altLang="zh-CN" sz="2400" dirty="0" err="1">
                <a:latin typeface="Times New Roman" panose="02020603050405020304" pitchFamily="18" charset="0"/>
                <a:ea typeface="等线" panose="02010600030101010101" pitchFamily="2" charset="-122"/>
              </a:rPr>
              <a:t>bdo</a:t>
            </a:r>
            <a:r>
              <a:rPr lang="zh-CN" altLang="zh-CN" sz="2400" dirty="0">
                <a:latin typeface="Times New Roman" panose="02020603050405020304" pitchFamily="18" charset="0"/>
                <a:ea typeface="等线" panose="02010600030101010101" pitchFamily="2" charset="-122"/>
                <a:cs typeface="Times New Roman" panose="02020603050405020304" pitchFamily="18" charset="0"/>
              </a:rPr>
              <a:t>元素和</a:t>
            </a:r>
            <a:r>
              <a:rPr lang="en-US" altLang="zh-CN" sz="2400" dirty="0">
                <a:latin typeface="Times New Roman" panose="02020603050405020304" pitchFamily="18" charset="0"/>
                <a:ea typeface="等线" panose="02010600030101010101" pitchFamily="2" charset="-122"/>
              </a:rPr>
              <a:t> </a:t>
            </a:r>
            <a:r>
              <a:rPr lang="en-US" altLang="zh-CN" sz="2400" dirty="0" err="1">
                <a:latin typeface="Times New Roman" panose="02020603050405020304" pitchFamily="18" charset="0"/>
                <a:ea typeface="等线" panose="02010600030101010101" pitchFamily="2" charset="-122"/>
              </a:rPr>
              <a:t>bdi</a:t>
            </a:r>
            <a:r>
              <a:rPr lang="zh-CN" altLang="zh-CN" sz="2400" dirty="0">
                <a:latin typeface="Times New Roman" panose="02020603050405020304" pitchFamily="18" charset="0"/>
                <a:ea typeface="等线" panose="02010600030101010101" pitchFamily="2" charset="-122"/>
                <a:cs typeface="Times New Roman" panose="02020603050405020304" pitchFamily="18" charset="0"/>
              </a:rPr>
              <a:t>元素。</a:t>
            </a:r>
            <a:endParaRPr lang="zh-CN" altLang="en-US" sz="2400" dirty="0"/>
          </a:p>
        </p:txBody>
      </p:sp>
      <p:sp>
        <p:nvSpPr>
          <p:cNvPr id="7" name="矩形 6">
            <a:extLst>
              <a:ext uri="{FF2B5EF4-FFF2-40B4-BE49-F238E27FC236}">
                <a16:creationId xmlns:a16="http://schemas.microsoft.com/office/drawing/2014/main" id="{F8D308F8-A3F7-4D0B-9528-E0BE60841B6F}"/>
              </a:ext>
            </a:extLst>
          </p:cNvPr>
          <p:cNvSpPr/>
          <p:nvPr/>
        </p:nvSpPr>
        <p:spPr>
          <a:xfrm>
            <a:off x="1971230" y="3134116"/>
            <a:ext cx="9061390" cy="2308324"/>
          </a:xfrm>
          <a:prstGeom prst="rect">
            <a:avLst/>
          </a:prstGeom>
        </p:spPr>
        <p:txBody>
          <a:bodyPr wrap="square">
            <a:spAutoFit/>
          </a:bodyPr>
          <a:lstStyle/>
          <a:p>
            <a:r>
              <a:rPr lang="en-US" altLang="zh-CN" sz="2400" dirty="0">
                <a:latin typeface="Times New Roman" panose="02020603050405020304" pitchFamily="18" charset="0"/>
                <a:ea typeface="等线" panose="02010600030101010101" pitchFamily="2" charset="-122"/>
              </a:rPr>
              <a:t>&lt;</a:t>
            </a:r>
            <a:r>
              <a:rPr lang="en-US" altLang="zh-CN" sz="2400" dirty="0" err="1">
                <a:latin typeface="Times New Roman" panose="02020603050405020304" pitchFamily="18" charset="0"/>
                <a:ea typeface="等线" panose="02010600030101010101" pitchFamily="2" charset="-122"/>
              </a:rPr>
              <a:t>bdi</a:t>
            </a:r>
            <a:r>
              <a:rPr lang="en-US" altLang="zh-CN" sz="2400" dirty="0">
                <a:latin typeface="Times New Roman" panose="02020603050405020304" pitchFamily="18" charset="0"/>
                <a:ea typeface="等线" panose="02010600030101010101" pitchFamily="2" charset="-122"/>
              </a:rPr>
              <a:t>&gt;</a:t>
            </a:r>
            <a:r>
              <a:rPr lang="zh-CN" altLang="zh-CN" sz="2400" dirty="0">
                <a:latin typeface="Times New Roman" panose="02020603050405020304" pitchFamily="18" charset="0"/>
                <a:ea typeface="等线" panose="02010600030101010101" pitchFamily="2" charset="-122"/>
                <a:cs typeface="Times New Roman" panose="02020603050405020304" pitchFamily="18" charset="0"/>
              </a:rPr>
              <a:t>标签是使用来使一段文本脱离其父元素的文本方向设置，</a:t>
            </a:r>
            <a:r>
              <a:rPr lang="zh-CN" altLang="zh-CN" sz="2400" dirty="0">
                <a:highlight>
                  <a:srgbClr val="FFFF00"/>
                </a:highlight>
                <a:latin typeface="Times New Roman" panose="02020603050405020304" pitchFamily="18" charset="0"/>
                <a:ea typeface="等线" panose="02010600030101010101" pitchFamily="2" charset="-122"/>
                <a:cs typeface="Times New Roman" panose="02020603050405020304" pitchFamily="18" charset="0"/>
              </a:rPr>
              <a:t>在发布用户评论或其他您无法完全控制的内容时</a:t>
            </a:r>
            <a:r>
              <a:rPr lang="zh-CN" altLang="zh-CN" sz="2400" dirty="0">
                <a:latin typeface="Times New Roman" panose="02020603050405020304" pitchFamily="18" charset="0"/>
                <a:ea typeface="等线" panose="02010600030101010101" pitchFamily="2" charset="-122"/>
                <a:cs typeface="Times New Roman" panose="02020603050405020304" pitchFamily="18" charset="0"/>
              </a:rPr>
              <a:t>，该标签表现的很有用处。</a:t>
            </a:r>
            <a:r>
              <a:rPr lang="en-US" altLang="zh-CN" sz="2400" dirty="0" err="1">
                <a:latin typeface="Times New Roman" panose="02020603050405020304" pitchFamily="18" charset="0"/>
                <a:ea typeface="等线" panose="02010600030101010101" pitchFamily="2" charset="-122"/>
              </a:rPr>
              <a:t>bdi</a:t>
            </a:r>
            <a:r>
              <a:rPr lang="en-US" altLang="zh-CN" sz="2400" dirty="0">
                <a:latin typeface="Times New Roman" panose="02020603050405020304" pitchFamily="18" charset="0"/>
                <a:ea typeface="等线" panose="02010600030101010101" pitchFamily="2" charset="-122"/>
              </a:rPr>
              <a:t> </a:t>
            </a:r>
            <a:r>
              <a:rPr lang="zh-CN" altLang="zh-CN" sz="2400" dirty="0">
                <a:latin typeface="Times New Roman" panose="02020603050405020304" pitchFamily="18" charset="0"/>
                <a:ea typeface="等线" panose="02010600030101010101" pitchFamily="2" charset="-122"/>
                <a:cs typeface="Times New Roman" panose="02020603050405020304" pitchFamily="18" charset="0"/>
              </a:rPr>
              <a:t>指的是</a:t>
            </a:r>
            <a:r>
              <a:rPr lang="en-US" altLang="zh-CN" sz="2400" dirty="0">
                <a:latin typeface="Times New Roman" panose="02020603050405020304" pitchFamily="18" charset="0"/>
                <a:ea typeface="等线" panose="02010600030101010101" pitchFamily="2" charset="-122"/>
              </a:rPr>
              <a:t> “Bi-directional Isolation”</a:t>
            </a:r>
            <a:r>
              <a:rPr lang="zh-CN" altLang="zh-CN" sz="2400" dirty="0">
                <a:latin typeface="Times New Roman" panose="02020603050405020304" pitchFamily="18" charset="0"/>
                <a:ea typeface="等线" panose="02010600030101010101" pitchFamily="2" charset="-122"/>
                <a:cs typeface="Times New Roman" panose="02020603050405020304" pitchFamily="18" charset="0"/>
              </a:rPr>
              <a:t>的缩写，</a:t>
            </a:r>
            <a:r>
              <a:rPr lang="en-US" altLang="zh-CN" sz="2400" dirty="0">
                <a:latin typeface="Times New Roman" panose="02020603050405020304" pitchFamily="18" charset="0"/>
                <a:ea typeface="等线" panose="02010600030101010101" pitchFamily="2" charset="-122"/>
              </a:rPr>
              <a:t> bidi </a:t>
            </a:r>
            <a:r>
              <a:rPr lang="zh-CN" altLang="zh-CN" sz="2400" dirty="0">
                <a:latin typeface="Times New Roman" panose="02020603050405020304" pitchFamily="18" charset="0"/>
                <a:ea typeface="等线" panose="02010600030101010101" pitchFamily="2" charset="-122"/>
                <a:cs typeface="Times New Roman" panose="02020603050405020304" pitchFamily="18" charset="0"/>
              </a:rPr>
              <a:t>隔离。</a:t>
            </a:r>
            <a:endParaRPr lang="en-US" altLang="zh-CN" sz="2400" dirty="0">
              <a:latin typeface="Times New Roman" panose="02020603050405020304" pitchFamily="18" charset="0"/>
              <a:ea typeface="等线" panose="02010600030101010101" pitchFamily="2" charset="-122"/>
              <a:cs typeface="Times New Roman" panose="02020603050405020304" pitchFamily="18" charset="0"/>
            </a:endParaRPr>
          </a:p>
          <a:p>
            <a:endParaRPr lang="en-US" altLang="zh-CN" sz="2400" dirty="0">
              <a:latin typeface="Times New Roman" panose="02020603050405020304" pitchFamily="18" charset="0"/>
              <a:ea typeface="等线" panose="02010600030101010101" pitchFamily="2" charset="-122"/>
              <a:cs typeface="Times New Roman" panose="02020603050405020304" pitchFamily="18" charset="0"/>
            </a:endParaRPr>
          </a:p>
          <a:p>
            <a:r>
              <a:rPr lang="en-US" altLang="zh-CN" sz="2400" dirty="0">
                <a:latin typeface="Times New Roman" panose="02020603050405020304" pitchFamily="18" charset="0"/>
                <a:ea typeface="等线" panose="02010600030101010101" pitchFamily="2" charset="-122"/>
              </a:rPr>
              <a:t>&lt;</a:t>
            </a:r>
            <a:r>
              <a:rPr lang="en-US" altLang="zh-CN" sz="2400" dirty="0" err="1">
                <a:latin typeface="Times New Roman" panose="02020603050405020304" pitchFamily="18" charset="0"/>
                <a:ea typeface="等线" panose="02010600030101010101" pitchFamily="2" charset="-122"/>
              </a:rPr>
              <a:t>bdi</a:t>
            </a:r>
            <a:r>
              <a:rPr lang="en-US" altLang="zh-CN" sz="2400" dirty="0">
                <a:latin typeface="Times New Roman" panose="02020603050405020304" pitchFamily="18" charset="0"/>
                <a:ea typeface="等线" panose="02010600030101010101" pitchFamily="2" charset="-122"/>
              </a:rPr>
              <a:t>&gt; </a:t>
            </a:r>
            <a:r>
              <a:rPr lang="zh-CN" altLang="zh-CN" sz="2400" dirty="0">
                <a:latin typeface="Times New Roman" panose="02020603050405020304" pitchFamily="18" charset="0"/>
                <a:ea typeface="等线" panose="02010600030101010101" pitchFamily="2" charset="-122"/>
                <a:cs typeface="Times New Roman" panose="02020603050405020304" pitchFamily="18" charset="0"/>
              </a:rPr>
              <a:t>标签允许您设置一段文本，使其脱离其父元素的文本方向设置。</a:t>
            </a:r>
            <a:endParaRPr lang="zh-CN" altLang="en-US" sz="2400" dirty="0"/>
          </a:p>
        </p:txBody>
      </p:sp>
    </p:spTree>
    <p:extLst>
      <p:ext uri="{BB962C8B-B14F-4D97-AF65-F5344CB8AC3E}">
        <p14:creationId xmlns:p14="http://schemas.microsoft.com/office/powerpoint/2010/main" val="329970259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3.3.12  </a:t>
            </a:r>
            <a:r>
              <a:rPr lang="en-US" altLang="zh-CN" b="1" dirty="0" err="1"/>
              <a:t>bdi</a:t>
            </a:r>
            <a:r>
              <a:rPr lang="zh-CN" altLang="zh-CN" b="1" dirty="0"/>
              <a:t>和</a:t>
            </a:r>
            <a:r>
              <a:rPr lang="en-US" altLang="zh-CN" b="1" dirty="0" err="1"/>
              <a:t>bdo</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1898464" y="986554"/>
            <a:ext cx="9745055" cy="2308324"/>
          </a:xfrm>
          <a:prstGeom prst="rect">
            <a:avLst/>
          </a:prstGeom>
        </p:spPr>
        <p:txBody>
          <a:bodyPr wrap="square">
            <a:spAutoFit/>
          </a:bodyPr>
          <a:lstStyle/>
          <a:p>
            <a:r>
              <a:rPr lang="zh-CN" altLang="zh-CN" dirty="0"/>
              <a:t>【语法】</a:t>
            </a:r>
          </a:p>
          <a:p>
            <a:r>
              <a:rPr lang="en-US" altLang="zh-CN" dirty="0"/>
              <a:t>&lt;</a:t>
            </a:r>
            <a:r>
              <a:rPr lang="en-US" altLang="zh-CN" dirty="0" err="1"/>
              <a:t>bdi</a:t>
            </a:r>
            <a:r>
              <a:rPr lang="en-US" altLang="zh-CN" dirty="0"/>
              <a:t> </a:t>
            </a:r>
            <a:r>
              <a:rPr lang="en-US" altLang="zh-CN" dirty="0" err="1"/>
              <a:t>dir</a:t>
            </a:r>
            <a:r>
              <a:rPr lang="en-US" altLang="zh-CN" dirty="0"/>
              <a:t>="auto"&gt;</a:t>
            </a:r>
            <a:r>
              <a:rPr lang="zh-CN" altLang="zh-CN" dirty="0"/>
              <a:t>内容</a:t>
            </a:r>
            <a:r>
              <a:rPr lang="en-US" altLang="zh-CN" dirty="0"/>
              <a:t>&lt;/</a:t>
            </a:r>
            <a:r>
              <a:rPr lang="en-US" altLang="zh-CN" dirty="0" err="1"/>
              <a:t>bdi</a:t>
            </a:r>
            <a:r>
              <a:rPr lang="en-US" altLang="zh-CN" dirty="0"/>
              <a:t>&gt;</a:t>
            </a:r>
            <a:endParaRPr lang="zh-CN" altLang="zh-CN" dirty="0"/>
          </a:p>
          <a:p>
            <a:r>
              <a:rPr lang="zh-CN" altLang="zh-CN" dirty="0"/>
              <a:t>说明：内容文本方向将是</a:t>
            </a:r>
            <a:r>
              <a:rPr lang="en-US" altLang="zh-CN" dirty="0" err="1"/>
              <a:t>dir</a:t>
            </a:r>
            <a:r>
              <a:rPr lang="zh-CN" altLang="zh-CN" dirty="0"/>
              <a:t>属性指定的方向。 属性值为</a:t>
            </a:r>
            <a:r>
              <a:rPr lang="en-US" altLang="zh-CN" dirty="0" err="1"/>
              <a:t>ltr</a:t>
            </a:r>
            <a:r>
              <a:rPr lang="zh-CN" altLang="zh-CN" dirty="0"/>
              <a:t>，文本从左向右正常方向；属性值为</a:t>
            </a:r>
            <a:r>
              <a:rPr lang="en-US" altLang="zh-CN" dirty="0" err="1"/>
              <a:t>rtl</a:t>
            </a:r>
            <a:r>
              <a:rPr lang="zh-CN" altLang="zh-CN" dirty="0"/>
              <a:t>，文本从右向左；默认属性值为</a:t>
            </a:r>
            <a:r>
              <a:rPr lang="en-US" altLang="zh-CN" dirty="0"/>
              <a:t>auto</a:t>
            </a:r>
            <a:r>
              <a:rPr lang="zh-CN" altLang="zh-CN" dirty="0"/>
              <a:t>。</a:t>
            </a:r>
            <a:endParaRPr lang="en-US" altLang="zh-CN" dirty="0"/>
          </a:p>
          <a:p>
            <a:endParaRPr lang="zh-CN" altLang="zh-CN" dirty="0"/>
          </a:p>
          <a:p>
            <a:r>
              <a:rPr lang="en-US" altLang="zh-CN" dirty="0" err="1"/>
              <a:t>bdo</a:t>
            </a:r>
            <a:r>
              <a:rPr lang="en-US" altLang="zh-CN" dirty="0"/>
              <a:t> </a:t>
            </a:r>
            <a:r>
              <a:rPr lang="zh-CN" altLang="zh-CN" dirty="0"/>
              <a:t>指的是</a:t>
            </a:r>
            <a:r>
              <a:rPr lang="en-US" altLang="zh-CN" dirty="0"/>
              <a:t> bidi </a:t>
            </a:r>
            <a:r>
              <a:rPr lang="zh-CN" altLang="zh-CN" dirty="0"/>
              <a:t>覆盖（</a:t>
            </a:r>
            <a:r>
              <a:rPr lang="en-US" altLang="zh-CN" dirty="0"/>
              <a:t>Bi-Directional Override</a:t>
            </a:r>
            <a:r>
              <a:rPr lang="zh-CN" altLang="zh-CN" dirty="0"/>
              <a:t>）。</a:t>
            </a:r>
            <a:endParaRPr lang="en-US" altLang="zh-CN" dirty="0"/>
          </a:p>
          <a:p>
            <a:r>
              <a:rPr lang="en-US" altLang="zh-CN" dirty="0"/>
              <a:t>&lt;</a:t>
            </a:r>
            <a:r>
              <a:rPr lang="en-US" altLang="zh-CN" dirty="0" err="1"/>
              <a:t>bdo</a:t>
            </a:r>
            <a:r>
              <a:rPr lang="en-US" altLang="zh-CN" dirty="0"/>
              <a:t>&gt; </a:t>
            </a:r>
            <a:r>
              <a:rPr lang="zh-CN" altLang="zh-CN" dirty="0"/>
              <a:t>标签用来覆盖默认的文本方向。其属性为</a:t>
            </a:r>
            <a:r>
              <a:rPr lang="en-US" altLang="zh-CN" dirty="0" err="1"/>
              <a:t>dir</a:t>
            </a:r>
            <a:r>
              <a:rPr lang="en-US" altLang="zh-CN" dirty="0"/>
              <a:t>, </a:t>
            </a:r>
            <a:r>
              <a:rPr lang="zh-CN" altLang="zh-CN" dirty="0"/>
              <a:t>取值为</a:t>
            </a:r>
            <a:r>
              <a:rPr lang="en-US" altLang="zh-CN" dirty="0" err="1"/>
              <a:t>ltr</a:t>
            </a:r>
            <a:r>
              <a:rPr lang="zh-CN" altLang="zh-CN" dirty="0"/>
              <a:t>和</a:t>
            </a:r>
            <a:r>
              <a:rPr lang="en-US" altLang="zh-CN" dirty="0" err="1"/>
              <a:t>rtl</a:t>
            </a:r>
            <a:r>
              <a:rPr lang="zh-CN" altLang="zh-CN" dirty="0"/>
              <a:t>。</a:t>
            </a:r>
          </a:p>
          <a:p>
            <a:endParaRPr lang="zh-CN" altLang="zh-CN" dirty="0"/>
          </a:p>
        </p:txBody>
      </p:sp>
      <p:sp>
        <p:nvSpPr>
          <p:cNvPr id="6" name="矩形 5">
            <a:extLst>
              <a:ext uri="{FF2B5EF4-FFF2-40B4-BE49-F238E27FC236}">
                <a16:creationId xmlns:a16="http://schemas.microsoft.com/office/drawing/2014/main" id="{96713B8F-4905-4F95-AB6A-B15D27810DFF}"/>
              </a:ext>
            </a:extLst>
          </p:cNvPr>
          <p:cNvSpPr/>
          <p:nvPr/>
        </p:nvSpPr>
        <p:spPr>
          <a:xfrm>
            <a:off x="228903" y="3294878"/>
            <a:ext cx="4767256" cy="1248227"/>
          </a:xfrm>
          <a:prstGeom prst="rect">
            <a:avLst/>
          </a:prstGeom>
        </p:spPr>
        <p:txBody>
          <a:bodyPr wrap="square">
            <a:spAutoFit/>
          </a:bodyPr>
          <a:lstStyle/>
          <a:p>
            <a:pPr indent="236220">
              <a:lnSpc>
                <a:spcPts val="1800"/>
              </a:lnSpc>
              <a:spcAft>
                <a:spcPts val="0"/>
              </a:spcAft>
            </a:pPr>
            <a:r>
              <a:rPr lang="en-US" altLang="zh-CN" kern="100" dirty="0">
                <a:solidFill>
                  <a:srgbClr val="333333"/>
                </a:solidFill>
                <a:latin typeface="Times New Roman" panose="02020603050405020304" pitchFamily="18" charset="0"/>
                <a:cs typeface="Times New Roman" panose="02020603050405020304" pitchFamily="18" charset="0"/>
              </a:rPr>
              <a:t> &lt;ul&gt;</a:t>
            </a:r>
            <a:endParaRPr lang="zh-CN" altLang="zh-CN" kern="100" dirty="0">
              <a:cs typeface="Times New Roman" panose="02020603050405020304" pitchFamily="18" charset="0"/>
            </a:endParaRPr>
          </a:p>
          <a:p>
            <a:pPr indent="236220">
              <a:lnSpc>
                <a:spcPts val="1800"/>
              </a:lnSpc>
              <a:spcAft>
                <a:spcPts val="0"/>
              </a:spcAft>
            </a:pPr>
            <a:r>
              <a:rPr lang="en-US" altLang="zh-CN" kern="100" dirty="0">
                <a:solidFill>
                  <a:srgbClr val="333333"/>
                </a:solidFill>
                <a:latin typeface="Times New Roman" panose="02020603050405020304" pitchFamily="18" charset="0"/>
                <a:cs typeface="Times New Roman" panose="02020603050405020304" pitchFamily="18" charset="0"/>
              </a:rPr>
              <a:t>        &lt;li&gt;User &lt;</a:t>
            </a:r>
            <a:r>
              <a:rPr lang="en-US" altLang="zh-CN" kern="100" dirty="0" err="1">
                <a:solidFill>
                  <a:srgbClr val="333333"/>
                </a:solidFill>
                <a:latin typeface="Times New Roman" panose="02020603050405020304" pitchFamily="18" charset="0"/>
                <a:cs typeface="Times New Roman" panose="02020603050405020304" pitchFamily="18" charset="0"/>
              </a:rPr>
              <a:t>bdi</a:t>
            </a:r>
            <a:r>
              <a:rPr lang="en-US" altLang="zh-CN" kern="100" dirty="0">
                <a:solidFill>
                  <a:srgbClr val="333333"/>
                </a:solidFill>
                <a:latin typeface="Times New Roman" panose="02020603050405020304" pitchFamily="18" charset="0"/>
                <a:cs typeface="Times New Roman" panose="02020603050405020304" pitchFamily="18" charset="0"/>
              </a:rPr>
              <a:t>&gt;</a:t>
            </a:r>
            <a:r>
              <a:rPr lang="en-US" altLang="zh-CN" kern="100" dirty="0" err="1">
                <a:solidFill>
                  <a:srgbClr val="333333"/>
                </a:solidFill>
                <a:latin typeface="Times New Roman" panose="02020603050405020304" pitchFamily="18" charset="0"/>
                <a:cs typeface="Times New Roman" panose="02020603050405020304" pitchFamily="18" charset="0"/>
              </a:rPr>
              <a:t>jcranmer</a:t>
            </a:r>
            <a:r>
              <a:rPr lang="en-US" altLang="zh-CN" kern="100" dirty="0">
                <a:solidFill>
                  <a:srgbClr val="333333"/>
                </a:solidFill>
                <a:latin typeface="Times New Roman" panose="02020603050405020304" pitchFamily="18" charset="0"/>
                <a:cs typeface="Times New Roman" panose="02020603050405020304" pitchFamily="18" charset="0"/>
              </a:rPr>
              <a:t>&lt;/</a:t>
            </a:r>
            <a:r>
              <a:rPr lang="en-US" altLang="zh-CN" kern="100" dirty="0" err="1">
                <a:solidFill>
                  <a:srgbClr val="333333"/>
                </a:solidFill>
                <a:latin typeface="Times New Roman" panose="02020603050405020304" pitchFamily="18" charset="0"/>
                <a:cs typeface="Times New Roman" panose="02020603050405020304" pitchFamily="18" charset="0"/>
              </a:rPr>
              <a:t>bdi</a:t>
            </a:r>
            <a:r>
              <a:rPr lang="en-US" altLang="zh-CN" kern="100" dirty="0">
                <a:solidFill>
                  <a:srgbClr val="333333"/>
                </a:solidFill>
                <a:latin typeface="Times New Roman" panose="02020603050405020304" pitchFamily="18" charset="0"/>
                <a:cs typeface="Times New Roman" panose="02020603050405020304" pitchFamily="18" charset="0"/>
              </a:rPr>
              <a:t>&gt;: 12 posts.</a:t>
            </a:r>
            <a:endParaRPr lang="zh-CN" altLang="zh-CN" kern="100" dirty="0">
              <a:cs typeface="Times New Roman" panose="02020603050405020304" pitchFamily="18" charset="0"/>
            </a:endParaRPr>
          </a:p>
          <a:p>
            <a:pPr indent="236220">
              <a:lnSpc>
                <a:spcPts val="1800"/>
              </a:lnSpc>
              <a:spcAft>
                <a:spcPts val="0"/>
              </a:spcAft>
            </a:pPr>
            <a:r>
              <a:rPr lang="en-US" altLang="zh-CN" kern="100" dirty="0">
                <a:solidFill>
                  <a:srgbClr val="333333"/>
                </a:solidFill>
                <a:latin typeface="Times New Roman" panose="02020603050405020304" pitchFamily="18" charset="0"/>
                <a:cs typeface="Times New Roman" panose="02020603050405020304" pitchFamily="18" charset="0"/>
              </a:rPr>
              <a:t>        &lt;li&gt;User &lt;</a:t>
            </a:r>
            <a:r>
              <a:rPr lang="en-US" altLang="zh-CN" kern="100" dirty="0" err="1">
                <a:solidFill>
                  <a:srgbClr val="333333"/>
                </a:solidFill>
                <a:latin typeface="Times New Roman" panose="02020603050405020304" pitchFamily="18" charset="0"/>
                <a:cs typeface="Times New Roman" panose="02020603050405020304" pitchFamily="18" charset="0"/>
              </a:rPr>
              <a:t>bdi</a:t>
            </a:r>
            <a:r>
              <a:rPr lang="en-US" altLang="zh-CN" kern="100" dirty="0">
                <a:solidFill>
                  <a:srgbClr val="333333"/>
                </a:solidFill>
                <a:latin typeface="Times New Roman" panose="02020603050405020304" pitchFamily="18" charset="0"/>
                <a:cs typeface="Times New Roman" panose="02020603050405020304" pitchFamily="18" charset="0"/>
              </a:rPr>
              <a:t>&gt;</a:t>
            </a:r>
            <a:r>
              <a:rPr lang="en-US" altLang="zh-CN" kern="100" dirty="0" err="1">
                <a:solidFill>
                  <a:srgbClr val="333333"/>
                </a:solidFill>
                <a:latin typeface="Times New Roman" panose="02020603050405020304" pitchFamily="18" charset="0"/>
                <a:cs typeface="Times New Roman" panose="02020603050405020304" pitchFamily="18" charset="0"/>
              </a:rPr>
              <a:t>hober</a:t>
            </a:r>
            <a:r>
              <a:rPr lang="en-US" altLang="zh-CN" kern="100" dirty="0">
                <a:solidFill>
                  <a:srgbClr val="333333"/>
                </a:solidFill>
                <a:latin typeface="Times New Roman" panose="02020603050405020304" pitchFamily="18" charset="0"/>
                <a:cs typeface="Times New Roman" panose="02020603050405020304" pitchFamily="18" charset="0"/>
              </a:rPr>
              <a:t>&lt;/</a:t>
            </a:r>
            <a:r>
              <a:rPr lang="en-US" altLang="zh-CN" kern="100" dirty="0" err="1">
                <a:solidFill>
                  <a:srgbClr val="333333"/>
                </a:solidFill>
                <a:latin typeface="Times New Roman" panose="02020603050405020304" pitchFamily="18" charset="0"/>
                <a:cs typeface="Times New Roman" panose="02020603050405020304" pitchFamily="18" charset="0"/>
              </a:rPr>
              <a:t>bdi</a:t>
            </a:r>
            <a:r>
              <a:rPr lang="en-US" altLang="zh-CN" kern="100" dirty="0">
                <a:solidFill>
                  <a:srgbClr val="333333"/>
                </a:solidFill>
                <a:latin typeface="Times New Roman" panose="02020603050405020304" pitchFamily="18" charset="0"/>
                <a:cs typeface="Times New Roman" panose="02020603050405020304" pitchFamily="18" charset="0"/>
              </a:rPr>
              <a:t>&gt;: 5 posts.</a:t>
            </a:r>
            <a:endParaRPr lang="zh-CN" altLang="zh-CN" kern="100" dirty="0">
              <a:cs typeface="Times New Roman" panose="02020603050405020304" pitchFamily="18" charset="0"/>
            </a:endParaRPr>
          </a:p>
          <a:p>
            <a:pPr indent="236220">
              <a:lnSpc>
                <a:spcPts val="1800"/>
              </a:lnSpc>
              <a:spcAft>
                <a:spcPts val="0"/>
              </a:spcAft>
            </a:pPr>
            <a:r>
              <a:rPr lang="en-US" altLang="zh-CN" kern="100" dirty="0">
                <a:solidFill>
                  <a:srgbClr val="333333"/>
                </a:solidFill>
                <a:latin typeface="Times New Roman" panose="02020603050405020304" pitchFamily="18" charset="0"/>
                <a:cs typeface="Times New Roman" panose="02020603050405020304" pitchFamily="18" charset="0"/>
              </a:rPr>
              <a:t>        &lt;li&gt;User &lt;</a:t>
            </a:r>
            <a:r>
              <a:rPr lang="en-US" altLang="zh-CN" kern="100" dirty="0" err="1">
                <a:solidFill>
                  <a:srgbClr val="333333"/>
                </a:solidFill>
                <a:latin typeface="Times New Roman" panose="02020603050405020304" pitchFamily="18" charset="0"/>
                <a:cs typeface="Times New Roman" panose="02020603050405020304" pitchFamily="18" charset="0"/>
              </a:rPr>
              <a:t>bdi</a:t>
            </a:r>
            <a:r>
              <a:rPr lang="en-US" altLang="zh-CN" kern="100" dirty="0">
                <a:solidFill>
                  <a:srgbClr val="333333"/>
                </a:solidFill>
                <a:latin typeface="Times New Roman" panose="02020603050405020304" pitchFamily="18" charset="0"/>
                <a:cs typeface="Times New Roman" panose="02020603050405020304" pitchFamily="18" charset="0"/>
              </a:rPr>
              <a:t>&gt;</a:t>
            </a:r>
            <a:r>
              <a:rPr lang="en-US" altLang="zh-CN" kern="100" dirty="0" err="1">
                <a:solidFill>
                  <a:srgbClr val="333333"/>
                </a:solidFill>
                <a:latin typeface="Times New Roman" panose="02020603050405020304" pitchFamily="18" charset="0"/>
                <a:cs typeface="Times New Roman" panose="02020603050405020304" pitchFamily="18" charset="0"/>
              </a:rPr>
              <a:t>إيان</a:t>
            </a:r>
            <a:r>
              <a:rPr lang="en-US" altLang="zh-CN" kern="100" dirty="0">
                <a:solidFill>
                  <a:srgbClr val="333333"/>
                </a:solidFill>
                <a:latin typeface="Times New Roman" panose="02020603050405020304" pitchFamily="18" charset="0"/>
                <a:cs typeface="Times New Roman" panose="02020603050405020304" pitchFamily="18" charset="0"/>
              </a:rPr>
              <a:t>&lt;/</a:t>
            </a:r>
            <a:r>
              <a:rPr lang="en-US" altLang="zh-CN" kern="100" dirty="0" err="1">
                <a:solidFill>
                  <a:srgbClr val="333333"/>
                </a:solidFill>
                <a:latin typeface="Times New Roman" panose="02020603050405020304" pitchFamily="18" charset="0"/>
                <a:cs typeface="Times New Roman" panose="02020603050405020304" pitchFamily="18" charset="0"/>
              </a:rPr>
              <a:t>bdi</a:t>
            </a:r>
            <a:r>
              <a:rPr lang="en-US" altLang="zh-CN" kern="100" dirty="0">
                <a:solidFill>
                  <a:srgbClr val="333333"/>
                </a:solidFill>
                <a:latin typeface="Times New Roman" panose="02020603050405020304" pitchFamily="18" charset="0"/>
                <a:cs typeface="Times New Roman" panose="02020603050405020304" pitchFamily="18" charset="0"/>
              </a:rPr>
              <a:t>&gt;: 3 posts.</a:t>
            </a:r>
            <a:endParaRPr lang="zh-CN" altLang="zh-CN" kern="100" dirty="0">
              <a:cs typeface="Times New Roman" panose="02020603050405020304" pitchFamily="18" charset="0"/>
            </a:endParaRPr>
          </a:p>
          <a:p>
            <a:pPr indent="236220">
              <a:lnSpc>
                <a:spcPts val="1800"/>
              </a:lnSpc>
              <a:spcAft>
                <a:spcPts val="0"/>
              </a:spcAft>
            </a:pPr>
            <a:r>
              <a:rPr lang="en-US" altLang="zh-CN" kern="100" dirty="0">
                <a:solidFill>
                  <a:srgbClr val="333333"/>
                </a:solidFill>
                <a:latin typeface="Times New Roman" panose="02020603050405020304" pitchFamily="18" charset="0"/>
                <a:cs typeface="Times New Roman" panose="02020603050405020304" pitchFamily="18" charset="0"/>
              </a:rPr>
              <a:t>    &lt;/ul&gt;</a:t>
            </a:r>
            <a:endParaRPr lang="zh-CN" altLang="zh-CN" kern="100" dirty="0">
              <a:cs typeface="Times New Roman" panose="02020603050405020304" pitchFamily="18" charset="0"/>
            </a:endParaRPr>
          </a:p>
        </p:txBody>
      </p:sp>
      <p:pic>
        <p:nvPicPr>
          <p:cNvPr id="11" name="图片 10" descr="使用bdi元素">
            <a:extLst>
              <a:ext uri="{FF2B5EF4-FFF2-40B4-BE49-F238E27FC236}">
                <a16:creationId xmlns:a16="http://schemas.microsoft.com/office/drawing/2014/main" id="{27A82DEF-5481-4569-BEFE-551E4440719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06615" y="4781071"/>
            <a:ext cx="2768392" cy="1077939"/>
          </a:xfrm>
          <a:prstGeom prst="rect">
            <a:avLst/>
          </a:prstGeom>
          <a:noFill/>
          <a:ln>
            <a:noFill/>
          </a:ln>
        </p:spPr>
      </p:pic>
      <p:sp>
        <p:nvSpPr>
          <p:cNvPr id="5" name="矩形 4">
            <a:extLst>
              <a:ext uri="{FF2B5EF4-FFF2-40B4-BE49-F238E27FC236}">
                <a16:creationId xmlns:a16="http://schemas.microsoft.com/office/drawing/2014/main" id="{CB8337C4-E566-40A4-B2AA-2D7C9C5ECC73}"/>
              </a:ext>
            </a:extLst>
          </p:cNvPr>
          <p:cNvSpPr/>
          <p:nvPr/>
        </p:nvSpPr>
        <p:spPr>
          <a:xfrm>
            <a:off x="5399392" y="3779378"/>
            <a:ext cx="6792608" cy="1370888"/>
          </a:xfrm>
          <a:prstGeom prst="rect">
            <a:avLst/>
          </a:prstGeom>
        </p:spPr>
        <p:txBody>
          <a:bodyPr wrap="square">
            <a:spAutoFit/>
          </a:bodyPr>
          <a:lstStyle/>
          <a:p>
            <a:pPr>
              <a:lnSpc>
                <a:spcPts val="1425"/>
              </a:lnSpc>
              <a:spcAft>
                <a:spcPts val="0"/>
              </a:spcAft>
            </a:pP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 &lt;ul&gt;</a:t>
            </a:r>
          </a:p>
          <a:p>
            <a:pPr>
              <a:lnSpc>
                <a:spcPts val="1425"/>
              </a:lnSpc>
              <a:spcAft>
                <a:spcPts val="0"/>
              </a:spcAft>
            </a:pP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a:p>
            <a:pPr>
              <a:lnSpc>
                <a:spcPts val="1425"/>
              </a:lnSpc>
              <a:spcAft>
                <a:spcPts val="0"/>
              </a:spcAft>
            </a:pP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        &lt;li&gt;Username &lt;</a:t>
            </a:r>
            <a:r>
              <a:rPr lang="en-US" altLang="zh-CN" sz="2000" kern="0" dirty="0" err="1">
                <a:latin typeface="Times New Roman" panose="02020603050405020304" pitchFamily="18" charset="0"/>
                <a:ea typeface="等线" panose="02010600030101010101" pitchFamily="2" charset="-122"/>
                <a:cs typeface="Times New Roman" panose="02020603050405020304" pitchFamily="18" charset="0"/>
              </a:rPr>
              <a:t>bdo</a:t>
            </a: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000" kern="0" dirty="0" err="1">
                <a:latin typeface="Times New Roman" panose="02020603050405020304" pitchFamily="18" charset="0"/>
                <a:ea typeface="等线" panose="02010600030101010101" pitchFamily="2" charset="-122"/>
                <a:cs typeface="Times New Roman" panose="02020603050405020304" pitchFamily="18" charset="0"/>
              </a:rPr>
              <a:t>dir</a:t>
            </a: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a:t>
            </a:r>
            <a:r>
              <a:rPr lang="en-US" altLang="zh-CN" sz="2000" kern="0" dirty="0" err="1">
                <a:latin typeface="Times New Roman" panose="02020603050405020304" pitchFamily="18" charset="0"/>
                <a:ea typeface="等线" panose="02010600030101010101" pitchFamily="2" charset="-122"/>
                <a:cs typeface="Times New Roman" panose="02020603050405020304" pitchFamily="18" charset="0"/>
              </a:rPr>
              <a:t>ltr</a:t>
            </a: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"&gt;Bill&lt;/</a:t>
            </a:r>
            <a:r>
              <a:rPr lang="en-US" altLang="zh-CN" sz="2000" kern="0" dirty="0" err="1">
                <a:latin typeface="Times New Roman" panose="02020603050405020304" pitchFamily="18" charset="0"/>
                <a:ea typeface="等线" panose="02010600030101010101" pitchFamily="2" charset="-122"/>
                <a:cs typeface="Times New Roman" panose="02020603050405020304" pitchFamily="18" charset="0"/>
              </a:rPr>
              <a:t>bdo</a:t>
            </a: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&gt;:80 points&lt;/li&gt;</a:t>
            </a:r>
          </a:p>
          <a:p>
            <a:pPr>
              <a:lnSpc>
                <a:spcPts val="1425"/>
              </a:lnSpc>
              <a:spcAft>
                <a:spcPts val="0"/>
              </a:spcAft>
            </a:pP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a:p>
            <a:pPr>
              <a:lnSpc>
                <a:spcPts val="1425"/>
              </a:lnSpc>
              <a:spcAft>
                <a:spcPts val="0"/>
              </a:spcAft>
            </a:pP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        &lt;li&gt;Username &lt;</a:t>
            </a:r>
            <a:r>
              <a:rPr lang="en-US" altLang="zh-CN" sz="2000" kern="0" dirty="0" err="1">
                <a:latin typeface="Times New Roman" panose="02020603050405020304" pitchFamily="18" charset="0"/>
                <a:ea typeface="等线" panose="02010600030101010101" pitchFamily="2" charset="-122"/>
                <a:cs typeface="Times New Roman" panose="02020603050405020304" pitchFamily="18" charset="0"/>
              </a:rPr>
              <a:t>bdo</a:t>
            </a: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000" kern="0" dirty="0" err="1">
                <a:latin typeface="Times New Roman" panose="02020603050405020304" pitchFamily="18" charset="0"/>
                <a:ea typeface="等线" panose="02010600030101010101" pitchFamily="2" charset="-122"/>
                <a:cs typeface="Times New Roman" panose="02020603050405020304" pitchFamily="18" charset="0"/>
              </a:rPr>
              <a:t>dir</a:t>
            </a: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a:t>
            </a:r>
            <a:r>
              <a:rPr lang="en-US" altLang="zh-CN" sz="2000" kern="0" dirty="0" err="1">
                <a:latin typeface="Times New Roman" panose="02020603050405020304" pitchFamily="18" charset="0"/>
                <a:ea typeface="等线" panose="02010600030101010101" pitchFamily="2" charset="-122"/>
                <a:cs typeface="Times New Roman" panose="02020603050405020304" pitchFamily="18" charset="0"/>
              </a:rPr>
              <a:t>rtl</a:t>
            </a: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"&gt;Steve&lt;/</a:t>
            </a:r>
            <a:r>
              <a:rPr lang="en-US" altLang="zh-CN" sz="2000" kern="0" dirty="0" err="1">
                <a:latin typeface="Times New Roman" panose="02020603050405020304" pitchFamily="18" charset="0"/>
                <a:ea typeface="等线" panose="02010600030101010101" pitchFamily="2" charset="-122"/>
                <a:cs typeface="Times New Roman" panose="02020603050405020304" pitchFamily="18" charset="0"/>
              </a:rPr>
              <a:t>bdo</a:t>
            </a: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&gt;: 78 points&lt;/li&gt;</a:t>
            </a:r>
          </a:p>
          <a:p>
            <a:pPr>
              <a:lnSpc>
                <a:spcPts val="1425"/>
              </a:lnSpc>
              <a:spcAft>
                <a:spcPts val="0"/>
              </a:spcAft>
            </a:pP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         </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a:p>
            <a:pPr>
              <a:lnSpc>
                <a:spcPts val="1425"/>
              </a:lnSpc>
              <a:spcAft>
                <a:spcPts val="0"/>
              </a:spcAft>
            </a:pPr>
            <a:r>
              <a:rPr lang="en-US" altLang="zh-CN" sz="2000" kern="0" dirty="0">
                <a:latin typeface="Times New Roman" panose="02020603050405020304" pitchFamily="18" charset="0"/>
                <a:ea typeface="等线" panose="02010600030101010101" pitchFamily="2" charset="-122"/>
                <a:cs typeface="Times New Roman" panose="02020603050405020304" pitchFamily="18" charset="0"/>
              </a:rPr>
              <a:t>    &lt;/ul&gt;</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0829CC9D-E9B4-426C-9A9F-15E0D507A0FB}"/>
              </a:ext>
            </a:extLst>
          </p:cNvPr>
          <p:cNvPicPr>
            <a:picLocks noChangeAspect="1"/>
          </p:cNvPicPr>
          <p:nvPr/>
        </p:nvPicPr>
        <p:blipFill>
          <a:blip r:embed="rId4"/>
          <a:stretch>
            <a:fillRect/>
          </a:stretch>
        </p:blipFill>
        <p:spPr>
          <a:xfrm>
            <a:off x="5688424" y="5755292"/>
            <a:ext cx="3028571" cy="714286"/>
          </a:xfrm>
          <a:prstGeom prst="rect">
            <a:avLst/>
          </a:prstGeom>
        </p:spPr>
      </p:pic>
    </p:spTree>
    <p:extLst>
      <p:ext uri="{BB962C8B-B14F-4D97-AF65-F5344CB8AC3E}">
        <p14:creationId xmlns:p14="http://schemas.microsoft.com/office/powerpoint/2010/main" val="427062506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 Web</a:t>
            </a:r>
            <a:r>
              <a:rPr lang="zh-CN" altLang="zh-CN" dirty="0"/>
              <a:t>存储</a:t>
            </a:r>
            <a:endParaRPr lang="zh-CN" altLang="en-US" sz="2100" b="1" dirty="0">
              <a:latin typeface="微软雅黑" pitchFamily="34" charset="-122"/>
              <a:ea typeface="微软雅黑" pitchFamily="34" charset="-122"/>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的内容交互标签</a:t>
            </a:r>
            <a:endParaRPr lang="zh-CN" altLang="en-US" sz="2100" b="1" dirty="0">
              <a:solidFill>
                <a:prstClr val="black"/>
              </a:solidFill>
              <a:latin typeface="微软雅黑" pitchFamily="34" charset="-122"/>
              <a:ea typeface="微软雅黑" pitchFamily="34" charset="-122"/>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的结构标签</a:t>
            </a:r>
            <a:endParaRPr lang="zh-CN" altLang="en-US" sz="2100" b="1" dirty="0">
              <a:latin typeface="微软雅黑" pitchFamily="34" charset="-122"/>
              <a:ea typeface="微软雅黑" pitchFamily="34" charset="-122"/>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solidFill>
                  <a:srgbClr val="FF0000"/>
                </a:solidFill>
              </a:rPr>
              <a:t>HTML5</a:t>
            </a:r>
            <a:r>
              <a:rPr lang="zh-CN" altLang="zh-CN" dirty="0">
                <a:solidFill>
                  <a:srgbClr val="FF0000"/>
                </a:solidFill>
              </a:rPr>
              <a:t>的多媒体交互标签</a:t>
            </a:r>
            <a:endParaRPr lang="zh-CN" altLang="en-US" sz="21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7981680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3.4.1 video </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1898464" y="986554"/>
            <a:ext cx="9745055" cy="369332"/>
          </a:xfrm>
          <a:prstGeom prst="rect">
            <a:avLst/>
          </a:prstGeom>
        </p:spPr>
        <p:txBody>
          <a:bodyPr wrap="square">
            <a:spAutoFit/>
          </a:bodyPr>
          <a:lstStyle/>
          <a:p>
            <a:r>
              <a:rPr lang="zh-CN" altLang="zh-CN" dirty="0"/>
              <a:t> </a:t>
            </a:r>
            <a:r>
              <a:rPr lang="en-US" altLang="zh-CN" dirty="0"/>
              <a:t>&lt;video&gt; </a:t>
            </a:r>
            <a:r>
              <a:rPr lang="zh-CN" altLang="zh-CN" dirty="0"/>
              <a:t>标签定义视频，比如电影片段或其他视频流。</a:t>
            </a:r>
            <a:r>
              <a:rPr lang="en-US" altLang="zh-CN" dirty="0"/>
              <a:t> </a:t>
            </a:r>
            <a:endParaRPr lang="zh-CN" altLang="zh-CN" dirty="0"/>
          </a:p>
        </p:txBody>
      </p:sp>
      <p:graphicFrame>
        <p:nvGraphicFramePr>
          <p:cNvPr id="5" name="表格 4">
            <a:extLst>
              <a:ext uri="{FF2B5EF4-FFF2-40B4-BE49-F238E27FC236}">
                <a16:creationId xmlns:a16="http://schemas.microsoft.com/office/drawing/2014/main" id="{A5485067-CC8A-45C1-B0E1-A543065A8073}"/>
              </a:ext>
            </a:extLst>
          </p:cNvPr>
          <p:cNvGraphicFramePr>
            <a:graphicFrameLocks noGrp="1"/>
          </p:cNvGraphicFramePr>
          <p:nvPr>
            <p:extLst>
              <p:ext uri="{D42A27DB-BD31-4B8C-83A1-F6EECF244321}">
                <p14:modId xmlns:p14="http://schemas.microsoft.com/office/powerpoint/2010/main" val="2788424410"/>
              </p:ext>
            </p:extLst>
          </p:nvPr>
        </p:nvGraphicFramePr>
        <p:xfrm>
          <a:off x="1356406" y="1461331"/>
          <a:ext cx="10530794" cy="4551366"/>
        </p:xfrm>
        <a:graphic>
          <a:graphicData uri="http://schemas.openxmlformats.org/drawingml/2006/table">
            <a:tbl>
              <a:tblPr firstRow="1" firstCol="1" bandRow="1">
                <a:tableStyleId>{5C22544A-7EE6-4342-B048-85BDC9FD1C3A}</a:tableStyleId>
              </a:tblPr>
              <a:tblGrid>
                <a:gridCol w="1742542">
                  <a:extLst>
                    <a:ext uri="{9D8B030D-6E8A-4147-A177-3AD203B41FA5}">
                      <a16:colId xmlns:a16="http://schemas.microsoft.com/office/drawing/2014/main" val="3399385834"/>
                    </a:ext>
                  </a:extLst>
                </a:gridCol>
                <a:gridCol w="2045620">
                  <a:extLst>
                    <a:ext uri="{9D8B030D-6E8A-4147-A177-3AD203B41FA5}">
                      <a16:colId xmlns:a16="http://schemas.microsoft.com/office/drawing/2014/main" val="473391233"/>
                    </a:ext>
                  </a:extLst>
                </a:gridCol>
                <a:gridCol w="6742632">
                  <a:extLst>
                    <a:ext uri="{9D8B030D-6E8A-4147-A177-3AD203B41FA5}">
                      <a16:colId xmlns:a16="http://schemas.microsoft.com/office/drawing/2014/main" val="2925994500"/>
                    </a:ext>
                  </a:extLst>
                </a:gridCol>
              </a:tblGrid>
              <a:tr h="338852">
                <a:tc>
                  <a:txBody>
                    <a:bodyPr/>
                    <a:lstStyle/>
                    <a:p>
                      <a:pPr algn="ctr">
                        <a:spcAft>
                          <a:spcPts val="0"/>
                        </a:spcAft>
                      </a:pPr>
                      <a:r>
                        <a:rPr lang="zh-CN" sz="2000" kern="100" dirty="0">
                          <a:effectLst/>
                        </a:rPr>
                        <a:t>属性</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描述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01662243"/>
                  </a:ext>
                </a:extLst>
              </a:tr>
              <a:tr h="312159">
                <a:tc>
                  <a:txBody>
                    <a:bodyPr/>
                    <a:lstStyle/>
                    <a:p>
                      <a:pPr algn="ctr">
                        <a:spcAft>
                          <a:spcPts val="0"/>
                        </a:spcAft>
                      </a:pPr>
                      <a:r>
                        <a:rPr lang="en-US" sz="2000" kern="100" dirty="0" err="1">
                          <a:effectLst/>
                        </a:rPr>
                        <a:t>autoplay</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autoplay</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100">
                          <a:effectLst/>
                        </a:rPr>
                        <a:t>如果出现该属性，则视频在就绪后马上播放。</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87363348"/>
                  </a:ext>
                </a:extLst>
              </a:tr>
              <a:tr h="492336">
                <a:tc>
                  <a:txBody>
                    <a:bodyPr/>
                    <a:lstStyle/>
                    <a:p>
                      <a:pPr algn="ctr">
                        <a:spcAft>
                          <a:spcPts val="0"/>
                        </a:spcAft>
                      </a:pPr>
                      <a:r>
                        <a:rPr lang="en-US" sz="2000" kern="100" dirty="0">
                          <a:effectLst/>
                        </a:rPr>
                        <a:t>controls</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controls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100">
                          <a:effectLst/>
                        </a:rPr>
                        <a:t>如果出现该属性，则向用户显示控件，比如播放按钮。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28900096"/>
                  </a:ext>
                </a:extLst>
              </a:tr>
              <a:tr h="492336">
                <a:tc>
                  <a:txBody>
                    <a:bodyPr/>
                    <a:lstStyle/>
                    <a:p>
                      <a:pPr algn="ctr">
                        <a:spcAft>
                          <a:spcPts val="0"/>
                        </a:spcAft>
                      </a:pPr>
                      <a:r>
                        <a:rPr lang="en-US" sz="2000" kern="100" dirty="0">
                          <a:effectLst/>
                        </a:rPr>
                        <a:t>height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pixels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100">
                          <a:effectLst/>
                        </a:rPr>
                        <a:t>设置视频播放器的高度。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0637223"/>
                  </a:ext>
                </a:extLst>
              </a:tr>
              <a:tr h="492336">
                <a:tc>
                  <a:txBody>
                    <a:bodyPr/>
                    <a:lstStyle/>
                    <a:p>
                      <a:pPr algn="ctr">
                        <a:spcAft>
                          <a:spcPts val="0"/>
                        </a:spcAft>
                      </a:pPr>
                      <a:r>
                        <a:rPr lang="en-US" sz="2000" kern="100" dirty="0">
                          <a:effectLst/>
                        </a:rPr>
                        <a:t>loop</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loop</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100">
                          <a:effectLst/>
                        </a:rPr>
                        <a:t>如果出现该属性，则当媒介文件完成播放后再次开始播放。</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37647413"/>
                  </a:ext>
                </a:extLst>
              </a:tr>
              <a:tr h="504941">
                <a:tc>
                  <a:txBody>
                    <a:bodyPr/>
                    <a:lstStyle/>
                    <a:p>
                      <a:pPr algn="ctr">
                        <a:spcAft>
                          <a:spcPts val="0"/>
                        </a:spcAft>
                      </a:pPr>
                      <a:r>
                        <a:rPr lang="en-US" sz="2000" kern="100" dirty="0">
                          <a:effectLst/>
                        </a:rPr>
                        <a:t>muted</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muted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100">
                          <a:effectLst/>
                        </a:rPr>
                        <a:t>规定视频的音频输出应该被静音。</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23405490"/>
                  </a:ext>
                </a:extLst>
              </a:tr>
              <a:tr h="566483">
                <a:tc>
                  <a:txBody>
                    <a:bodyPr/>
                    <a:lstStyle/>
                    <a:p>
                      <a:pPr algn="ctr">
                        <a:spcAft>
                          <a:spcPts val="0"/>
                        </a:spcAft>
                      </a:pPr>
                      <a:r>
                        <a:rPr lang="en-US" sz="2000" kern="100" dirty="0">
                          <a:effectLst/>
                        </a:rPr>
                        <a:t>poster</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URL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100">
                          <a:effectLst/>
                        </a:rPr>
                        <a:t>规定视频下载时显示的图像，或者在用户点击播放按钮前显示的图像。</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62035901"/>
                  </a:ext>
                </a:extLst>
              </a:tr>
              <a:tr h="492336">
                <a:tc>
                  <a:txBody>
                    <a:bodyPr/>
                    <a:lstStyle/>
                    <a:p>
                      <a:pPr algn="ctr">
                        <a:spcAft>
                          <a:spcPts val="0"/>
                        </a:spcAft>
                      </a:pPr>
                      <a:r>
                        <a:rPr lang="en-US" sz="2000" kern="100" dirty="0">
                          <a:effectLst/>
                        </a:rPr>
                        <a:t>preload</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preload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100">
                          <a:effectLst/>
                        </a:rPr>
                        <a:t>如果出现该属性，则视频在页面加载时进行加载，并预备播放。如果使用</a:t>
                      </a:r>
                      <a:r>
                        <a:rPr lang="en-US" sz="2000" kern="100">
                          <a:effectLst/>
                        </a:rPr>
                        <a:t> "autoplay"</a:t>
                      </a:r>
                      <a:r>
                        <a:rPr lang="zh-CN" sz="2000" kern="100">
                          <a:effectLst/>
                        </a:rPr>
                        <a:t>，则忽略该属性。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5061141"/>
                  </a:ext>
                </a:extLst>
              </a:tr>
              <a:tr h="355164">
                <a:tc>
                  <a:txBody>
                    <a:bodyPr/>
                    <a:lstStyle/>
                    <a:p>
                      <a:pPr algn="ctr">
                        <a:spcAft>
                          <a:spcPts val="0"/>
                        </a:spcAft>
                      </a:pPr>
                      <a:r>
                        <a:rPr lang="en-US" sz="2000" kern="100" dirty="0" err="1">
                          <a:effectLst/>
                        </a:rPr>
                        <a:t>src</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url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100">
                          <a:effectLst/>
                        </a:rPr>
                        <a:t>要播放的视频的</a:t>
                      </a:r>
                      <a:r>
                        <a:rPr lang="en-US" sz="2000" kern="100">
                          <a:effectLst/>
                        </a:rPr>
                        <a:t> URL</a:t>
                      </a:r>
                      <a:r>
                        <a:rPr lang="zh-CN" sz="20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66325243"/>
                  </a:ext>
                </a:extLst>
              </a:tr>
              <a:tr h="344042">
                <a:tc>
                  <a:txBody>
                    <a:bodyPr/>
                    <a:lstStyle/>
                    <a:p>
                      <a:pPr algn="ctr">
                        <a:spcAft>
                          <a:spcPts val="0"/>
                        </a:spcAft>
                      </a:pPr>
                      <a:r>
                        <a:rPr lang="en-US" sz="2000" kern="100" dirty="0">
                          <a:effectLst/>
                        </a:rPr>
                        <a:t>width</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dirty="0">
                          <a:effectLst/>
                        </a:rPr>
                        <a:t>pixels</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100" dirty="0">
                          <a:effectLst/>
                        </a:rPr>
                        <a:t>设置视频播放器的宽度。</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15347771"/>
                  </a:ext>
                </a:extLst>
              </a:tr>
            </a:tbl>
          </a:graphicData>
        </a:graphic>
      </p:graphicFrame>
      <p:sp>
        <p:nvSpPr>
          <p:cNvPr id="7" name="矩形 6">
            <a:extLst>
              <a:ext uri="{FF2B5EF4-FFF2-40B4-BE49-F238E27FC236}">
                <a16:creationId xmlns:a16="http://schemas.microsoft.com/office/drawing/2014/main" id="{3656E359-378F-4D07-9635-3432F36F0A82}"/>
              </a:ext>
            </a:extLst>
          </p:cNvPr>
          <p:cNvSpPr/>
          <p:nvPr/>
        </p:nvSpPr>
        <p:spPr>
          <a:xfrm>
            <a:off x="1898464" y="6381278"/>
            <a:ext cx="10108378" cy="283411"/>
          </a:xfrm>
          <a:prstGeom prst="rect">
            <a:avLst/>
          </a:prstGeom>
        </p:spPr>
        <p:txBody>
          <a:bodyPr wrap="square">
            <a:spAutoFit/>
          </a:bodyPr>
          <a:lstStyle/>
          <a:p>
            <a:pPr>
              <a:lnSpc>
                <a:spcPts val="1425"/>
              </a:lnSpc>
              <a:spcAft>
                <a:spcPts val="0"/>
              </a:spcAft>
            </a:pPr>
            <a:r>
              <a:rPr lang="zh-CN" altLang="zh-CN" kern="0" dirty="0">
                <a:solidFill>
                  <a:srgbClr val="000000"/>
                </a:solidFill>
                <a:ea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&lt;video</a:t>
            </a: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err="1">
                <a:solidFill>
                  <a:srgbClr val="FF0000"/>
                </a:solidFill>
                <a:latin typeface="Times New Roman" panose="02020603050405020304" pitchFamily="18" charset="0"/>
                <a:cs typeface="Times New Roman" panose="02020603050405020304" pitchFamily="18" charset="0"/>
              </a:rPr>
              <a:t>src</a:t>
            </a:r>
            <a:r>
              <a:rPr lang="en-US" altLang="zh-CN" kern="0" dirty="0">
                <a:solidFill>
                  <a:srgbClr val="000000"/>
                </a:solidFill>
                <a:latin typeface="Times New Roman" panose="02020603050405020304" pitchFamily="18" charset="0"/>
                <a:cs typeface="Times New Roman" panose="02020603050405020304" pitchFamily="18" charset="0"/>
              </a:rPr>
              <a:t>=</a:t>
            </a:r>
            <a:r>
              <a:rPr lang="en-US" altLang="zh-CN" kern="0" dirty="0">
                <a:solidFill>
                  <a:srgbClr val="0000FF"/>
                </a:solidFill>
                <a:latin typeface="Times New Roman" panose="02020603050405020304" pitchFamily="18" charset="0"/>
                <a:cs typeface="Times New Roman" panose="02020603050405020304" pitchFamily="18" charset="0"/>
              </a:rPr>
              <a:t>"images/</a:t>
            </a:r>
            <a:r>
              <a:rPr lang="zh-CN" altLang="zh-CN" kern="0" dirty="0">
                <a:solidFill>
                  <a:srgbClr val="0000FF"/>
                </a:solidFill>
                <a:latin typeface="Times New Roman" panose="02020603050405020304" pitchFamily="18" charset="0"/>
                <a:cs typeface="Times New Roman" panose="02020603050405020304" pitchFamily="18" charset="0"/>
              </a:rPr>
              <a:t>国之重器</a:t>
            </a:r>
            <a:r>
              <a:rPr lang="en-US" altLang="zh-CN" kern="0" dirty="0">
                <a:solidFill>
                  <a:srgbClr val="0000FF"/>
                </a:solidFill>
                <a:latin typeface="Times New Roman" panose="02020603050405020304" pitchFamily="18" charset="0"/>
                <a:cs typeface="Times New Roman" panose="02020603050405020304" pitchFamily="18" charset="0"/>
              </a:rPr>
              <a:t>.mp4"</a:t>
            </a: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FF0000"/>
                </a:solidFill>
                <a:latin typeface="Times New Roman" panose="02020603050405020304" pitchFamily="18" charset="0"/>
                <a:cs typeface="Times New Roman" panose="02020603050405020304" pitchFamily="18" charset="0"/>
              </a:rPr>
              <a:t>controls</a:t>
            </a:r>
            <a:r>
              <a:rPr lang="en-US" altLang="zh-CN" kern="0" dirty="0">
                <a:solidFill>
                  <a:srgbClr val="000000"/>
                </a:solidFill>
                <a:latin typeface="Times New Roman" panose="02020603050405020304" pitchFamily="18" charset="0"/>
                <a:cs typeface="Times New Roman" panose="02020603050405020304" pitchFamily="18" charset="0"/>
              </a:rPr>
              <a:t>=</a:t>
            </a:r>
            <a:r>
              <a:rPr lang="en-US" altLang="zh-CN" kern="0" dirty="0">
                <a:solidFill>
                  <a:srgbClr val="0000FF"/>
                </a:solidFill>
                <a:latin typeface="Times New Roman" panose="02020603050405020304" pitchFamily="18" charset="0"/>
                <a:cs typeface="Times New Roman" panose="02020603050405020304" pitchFamily="18" charset="0"/>
              </a:rPr>
              <a:t>"true"</a:t>
            </a: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FF0000"/>
                </a:solidFill>
                <a:latin typeface="Times New Roman" panose="02020603050405020304" pitchFamily="18" charset="0"/>
                <a:cs typeface="Times New Roman" panose="02020603050405020304" pitchFamily="18" charset="0"/>
              </a:rPr>
              <a:t>poster</a:t>
            </a:r>
            <a:r>
              <a:rPr lang="en-US" altLang="zh-CN" kern="0" dirty="0">
                <a:solidFill>
                  <a:srgbClr val="000000"/>
                </a:solidFill>
                <a:latin typeface="Times New Roman" panose="02020603050405020304" pitchFamily="18" charset="0"/>
                <a:cs typeface="Times New Roman" panose="02020603050405020304" pitchFamily="18" charset="0"/>
              </a:rPr>
              <a:t>=</a:t>
            </a:r>
            <a:r>
              <a:rPr lang="en-US" altLang="zh-CN" kern="0" dirty="0">
                <a:solidFill>
                  <a:srgbClr val="0000FF"/>
                </a:solidFill>
                <a:latin typeface="Times New Roman" panose="02020603050405020304" pitchFamily="18" charset="0"/>
                <a:cs typeface="Times New Roman" panose="02020603050405020304" pitchFamily="18" charset="0"/>
              </a:rPr>
              <a:t>"images/fig1.png"</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rPr>
              <a:t>  </a:t>
            </a:r>
            <a:r>
              <a:rPr lang="en-US" altLang="zh-CN" dirty="0">
                <a:solidFill>
                  <a:srgbClr val="800000"/>
                </a:solidFill>
                <a:latin typeface="Times New Roman" panose="02020603050405020304" pitchFamily="18" charset="0"/>
              </a:rPr>
              <a:t>&lt;/video&gt;</a:t>
            </a:r>
            <a:r>
              <a:rPr lang="en-US" altLang="zh-CN" dirty="0">
                <a:solidFill>
                  <a:srgbClr val="000000"/>
                </a:solidFill>
                <a:latin typeface="Times New Roman" panose="02020603050405020304" pitchFamily="18" charset="0"/>
              </a:rPr>
              <a:t> </a:t>
            </a:r>
            <a:endParaRPr lang="zh-CN" altLang="en-US" dirty="0"/>
          </a:p>
        </p:txBody>
      </p:sp>
    </p:spTree>
    <p:extLst>
      <p:ext uri="{BB962C8B-B14F-4D97-AF65-F5344CB8AC3E}">
        <p14:creationId xmlns:p14="http://schemas.microsoft.com/office/powerpoint/2010/main" val="122614028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90258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3.1.1 </a:t>
            </a:r>
            <a:r>
              <a:rPr lang="en-US" altLang="zh-CN" b="1" dirty="0" err="1"/>
              <a:t>localStorage</a:t>
            </a:r>
            <a:r>
              <a:rPr lang="en-US" altLang="zh-CN" b="1" dirty="0"/>
              <a:t> </a:t>
            </a:r>
            <a:r>
              <a:rPr lang="zh-CN" altLang="zh-CN" b="1" dirty="0"/>
              <a:t>持久化存储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808161" y="902494"/>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zh-CN" sz="2000" dirty="0">
                <a:latin typeface="+mn-ea"/>
                <a:ea typeface="+mn-ea"/>
              </a:rPr>
              <a:t>默认情况下</a:t>
            </a:r>
            <a:r>
              <a:rPr lang="en-US" altLang="zh-CN" sz="2000" dirty="0">
                <a:latin typeface="+mn-ea"/>
                <a:ea typeface="+mn-ea"/>
              </a:rPr>
              <a:t> </a:t>
            </a:r>
            <a:r>
              <a:rPr lang="en-US" altLang="zh-CN" sz="2000" dirty="0" err="1">
                <a:latin typeface="+mn-ea"/>
                <a:ea typeface="+mn-ea"/>
              </a:rPr>
              <a:t>localStorage</a:t>
            </a:r>
            <a:r>
              <a:rPr lang="en-US" altLang="zh-CN" sz="2000" dirty="0">
                <a:latin typeface="+mn-ea"/>
                <a:ea typeface="+mn-ea"/>
              </a:rPr>
              <a:t> = </a:t>
            </a:r>
            <a:r>
              <a:rPr lang="en-US" altLang="zh-CN" sz="2000" dirty="0" err="1">
                <a:latin typeface="+mn-ea"/>
                <a:ea typeface="+mn-ea"/>
              </a:rPr>
              <a:t>window.localStorage</a:t>
            </a:r>
            <a:endParaRPr lang="en-US" altLang="zh-CN" sz="2000" dirty="0">
              <a:latin typeface="+mn-ea"/>
              <a:ea typeface="+mn-ea"/>
            </a:endParaRPr>
          </a:p>
          <a:p>
            <a:endParaRPr lang="en-US" altLang="zh-CN" sz="2000" dirty="0">
              <a:latin typeface="+mn-ea"/>
              <a:ea typeface="+mn-ea"/>
            </a:endParaRPr>
          </a:p>
          <a:p>
            <a:r>
              <a:rPr lang="zh-CN" altLang="zh-CN" sz="2000" dirty="0">
                <a:latin typeface="+mn-ea"/>
                <a:ea typeface="+mn-ea"/>
              </a:rPr>
              <a:t>没有时间限制，用于长久保存整个网站的数据，保存的数据没有过期时间，直到手动去删除</a:t>
            </a:r>
            <a:endParaRPr lang="zh-CN" altLang="en-US" sz="2000" dirty="0">
              <a:latin typeface="+mn-ea"/>
              <a:ea typeface="+mn-ea"/>
            </a:endParaRPr>
          </a:p>
        </p:txBody>
      </p:sp>
      <p:sp>
        <p:nvSpPr>
          <p:cNvPr id="12" name="Text Placeholder 33"/>
          <p:cNvSpPr txBox="1">
            <a:spLocks/>
          </p:cNvSpPr>
          <p:nvPr/>
        </p:nvSpPr>
        <p:spPr bwMode="auto">
          <a:xfrm>
            <a:off x="1874857" y="3477814"/>
            <a:ext cx="8970962" cy="67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zh-CN" sz="2000" b="1" dirty="0">
                <a:latin typeface="Calibri" panose="020F0502020204030204" pitchFamily="34" charset="0"/>
                <a:ea typeface="宋体" panose="02010600030101010101" pitchFamily="2" charset="-122"/>
              </a:rPr>
              <a:t>如何判断是否支持</a:t>
            </a:r>
            <a:r>
              <a:rPr lang="en-US" altLang="zh-CN" sz="2000" b="1" dirty="0">
                <a:latin typeface="Calibri" panose="020F0502020204030204" pitchFamily="34" charset="0"/>
                <a:ea typeface="宋体" panose="02010600030101010101" pitchFamily="2" charset="-122"/>
              </a:rPr>
              <a:t>?</a:t>
            </a:r>
            <a:endParaRPr lang="zh-CN" altLang="zh-CN" sz="2000" b="1" dirty="0">
              <a:latin typeface="Calibri" panose="020F0502020204030204" pitchFamily="34" charset="0"/>
              <a:ea typeface="宋体" panose="02010600030101010101" pitchFamily="2" charset="-122"/>
            </a:endParaRPr>
          </a:p>
          <a:p>
            <a:pPr eaLnBrk="1" fontAlgn="auto" hangingPunct="1">
              <a:lnSpc>
                <a:spcPct val="90000"/>
              </a:lnSpc>
              <a:spcBef>
                <a:spcPts val="375"/>
              </a:spcBef>
              <a:spcAft>
                <a:spcPts val="0"/>
              </a:spcAft>
              <a:defRPr/>
            </a:pPr>
            <a:endParaRPr lang="zh-CN" altLang="en-US" sz="20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21"/>
          <p:cNvGrpSpPr>
            <a:grpSpLocks/>
          </p:cNvGrpSpPr>
          <p:nvPr/>
        </p:nvGrpSpPr>
        <p:grpSpPr bwMode="auto">
          <a:xfrm>
            <a:off x="1103313" y="34512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ABDFF133-05D9-47F1-867C-A4F1558932E3}"/>
              </a:ext>
            </a:extLst>
          </p:cNvPr>
          <p:cNvSpPr/>
          <p:nvPr/>
        </p:nvSpPr>
        <p:spPr>
          <a:xfrm>
            <a:off x="1808161" y="4143023"/>
            <a:ext cx="6437832" cy="2554545"/>
          </a:xfrm>
          <a:prstGeom prst="rect">
            <a:avLst/>
          </a:prstGeom>
        </p:spPr>
        <p:txBody>
          <a:bodyPr wrap="square">
            <a:spAutoFit/>
          </a:bodyPr>
          <a:lstStyle/>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&lt;script type="text/</a:t>
            </a:r>
            <a:r>
              <a:rPr lang="en-US" altLang="zh-CN" sz="2000" kern="100" dirty="0" err="1">
                <a:solidFill>
                  <a:srgbClr val="111111"/>
                </a:solidFill>
                <a:latin typeface="Arial" panose="020B0604020202020204" pitchFamily="34" charset="0"/>
                <a:cs typeface="Times New Roman" panose="02020603050405020304" pitchFamily="18" charset="0"/>
              </a:rPr>
              <a:t>javascript</a:t>
            </a:r>
            <a:r>
              <a:rPr lang="en-US" altLang="zh-CN" sz="2000" kern="100" dirty="0">
                <a:solidFill>
                  <a:srgbClr val="111111"/>
                </a:solidFill>
                <a:latin typeface="Arial" panose="020B0604020202020204" pitchFamily="34" charset="0"/>
                <a:cs typeface="Times New Roman" panose="02020603050405020304" pitchFamily="18" charset="0"/>
              </a:rPr>
              <a:t>"&gt;</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if(window.</a:t>
            </a:r>
            <a:r>
              <a:rPr lang="en-US" altLang="zh-CN" sz="2000" kern="100" dirty="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localStorage</a:t>
            </a:r>
            <a:r>
              <a:rPr lang="en-US" altLang="zh-CN" sz="2000" kern="100" dirty="0">
                <a:solidFill>
                  <a:srgbClr val="111111"/>
                </a:solidFill>
                <a:latin typeface="Arial" panose="020B0604020202020204" pitchFamily="34" charset="0"/>
                <a:cs typeface="Times New Roman" panose="02020603050405020304" pitchFamily="18" charset="0"/>
              </a:rPr>
              <a:t>)            {</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alert("</a:t>
            </a:r>
            <a:r>
              <a:rPr lang="zh-CN" altLang="zh-CN" sz="2000" kern="100" dirty="0">
                <a:solidFill>
                  <a:srgbClr val="111111"/>
                </a:solidFill>
                <a:latin typeface="Arial" panose="020B0604020202020204" pitchFamily="34" charset="0"/>
                <a:cs typeface="Arial" panose="020B0604020202020204" pitchFamily="34" charset="0"/>
              </a:rPr>
              <a:t>这个浏览器支持</a:t>
            </a:r>
            <a:r>
              <a:rPr lang="en-US" altLang="zh-CN" sz="2000" kern="100" dirty="0" err="1">
                <a:solidFill>
                  <a:srgbClr val="111111"/>
                </a:solidFill>
                <a:latin typeface="Arial" panose="020B0604020202020204" pitchFamily="34" charset="0"/>
                <a:cs typeface="Times New Roman" panose="02020603050405020304" pitchFamily="18" charset="0"/>
              </a:rPr>
              <a:t>localStorage</a:t>
            </a:r>
            <a:r>
              <a:rPr lang="en-US" altLang="zh-CN" sz="2000" kern="100" dirty="0">
                <a:solidFill>
                  <a:srgbClr val="111111"/>
                </a:solidFill>
                <a:latin typeface="Arial" panose="020B0604020202020204" pitchFamily="34" charset="0"/>
                <a:cs typeface="Times New Roman" panose="02020603050405020304" pitchFamily="18" charset="0"/>
              </a:rPr>
              <a:t>!");              </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else            {</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alert("</a:t>
            </a:r>
            <a:r>
              <a:rPr lang="zh-CN" altLang="zh-CN" sz="2000" kern="100" dirty="0">
                <a:solidFill>
                  <a:srgbClr val="111111"/>
                </a:solidFill>
                <a:latin typeface="Arial" panose="020B0604020202020204" pitchFamily="34" charset="0"/>
                <a:cs typeface="Arial" panose="020B0604020202020204" pitchFamily="34" charset="0"/>
              </a:rPr>
              <a:t>这个浏览器不支持</a:t>
            </a:r>
            <a:r>
              <a:rPr lang="en-US" altLang="zh-CN" sz="2000" kern="100" dirty="0" err="1">
                <a:solidFill>
                  <a:srgbClr val="111111"/>
                </a:solidFill>
                <a:latin typeface="Arial" panose="020B0604020202020204" pitchFamily="34" charset="0"/>
                <a:cs typeface="Times New Roman" panose="02020603050405020304" pitchFamily="18" charset="0"/>
              </a:rPr>
              <a:t>localStorage</a:t>
            </a:r>
            <a:r>
              <a:rPr lang="en-US" altLang="zh-CN" sz="2000" kern="100" dirty="0">
                <a:solidFill>
                  <a:srgbClr val="111111"/>
                </a:solidFill>
                <a:latin typeface="Arial" panose="020B0604020202020204" pitchFamily="34" charset="0"/>
                <a:cs typeface="Times New Roman" panose="02020603050405020304" pitchFamily="18" charset="0"/>
              </a:rPr>
              <a:t>!")</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            </a:t>
            </a:r>
            <a:endParaRPr lang="zh-CN" altLang="zh-CN" sz="2000" kern="100" dirty="0">
              <a:cs typeface="Times New Roman" panose="02020603050405020304" pitchFamily="18" charset="0"/>
            </a:endParaRPr>
          </a:p>
          <a:p>
            <a:r>
              <a:rPr lang="en-US" altLang="zh-CN" sz="2000" kern="100" dirty="0">
                <a:solidFill>
                  <a:srgbClr val="111111"/>
                </a:solidFill>
                <a:latin typeface="Arial" panose="020B0604020202020204" pitchFamily="34" charset="0"/>
              </a:rPr>
              <a:t>        &lt;/script&gt; </a:t>
            </a:r>
            <a:endParaRPr lang="zh-CN" altLang="en-US" sz="2000" dirty="0"/>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5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204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3.4.2 audio</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C76D7097-2CCA-4C0B-8509-E4B053FAC167}"/>
              </a:ext>
            </a:extLst>
          </p:cNvPr>
          <p:cNvSpPr/>
          <p:nvPr/>
        </p:nvSpPr>
        <p:spPr>
          <a:xfrm>
            <a:off x="1898464" y="986554"/>
            <a:ext cx="9745055" cy="646331"/>
          </a:xfrm>
          <a:prstGeom prst="rect">
            <a:avLst/>
          </a:prstGeom>
        </p:spPr>
        <p:txBody>
          <a:bodyPr wrap="square">
            <a:spAutoFit/>
          </a:bodyPr>
          <a:lstStyle/>
          <a:p>
            <a:r>
              <a:rPr lang="zh-CN" altLang="zh-CN" dirty="0"/>
              <a:t> </a:t>
            </a:r>
            <a:r>
              <a:rPr lang="en-US" altLang="zh-CN" dirty="0"/>
              <a:t>&lt;audio&gt; </a:t>
            </a:r>
            <a:r>
              <a:rPr lang="zh-CN" altLang="zh-CN" dirty="0"/>
              <a:t>标签定义声音，比如音乐或其他音频流。</a:t>
            </a:r>
          </a:p>
          <a:p>
            <a:endParaRPr lang="zh-CN" altLang="zh-CN" dirty="0"/>
          </a:p>
        </p:txBody>
      </p:sp>
      <p:graphicFrame>
        <p:nvGraphicFramePr>
          <p:cNvPr id="6" name="表格 5">
            <a:extLst>
              <a:ext uri="{FF2B5EF4-FFF2-40B4-BE49-F238E27FC236}">
                <a16:creationId xmlns:a16="http://schemas.microsoft.com/office/drawing/2014/main" id="{E77CB971-356F-4D0D-9DBC-A18D9007ADB3}"/>
              </a:ext>
            </a:extLst>
          </p:cNvPr>
          <p:cNvGraphicFramePr>
            <a:graphicFrameLocks noGrp="1"/>
          </p:cNvGraphicFramePr>
          <p:nvPr>
            <p:extLst>
              <p:ext uri="{D42A27DB-BD31-4B8C-83A1-F6EECF244321}">
                <p14:modId xmlns:p14="http://schemas.microsoft.com/office/powerpoint/2010/main" val="1624398647"/>
              </p:ext>
            </p:extLst>
          </p:nvPr>
        </p:nvGraphicFramePr>
        <p:xfrm>
          <a:off x="2084742" y="1804633"/>
          <a:ext cx="9558777" cy="3210560"/>
        </p:xfrm>
        <a:graphic>
          <a:graphicData uri="http://schemas.openxmlformats.org/drawingml/2006/table">
            <a:tbl>
              <a:tblPr firstRow="1" firstCol="1" bandRow="1">
                <a:tableStyleId>{5C22544A-7EE6-4342-B048-85BDC9FD1C3A}</a:tableStyleId>
              </a:tblPr>
              <a:tblGrid>
                <a:gridCol w="1367759">
                  <a:extLst>
                    <a:ext uri="{9D8B030D-6E8A-4147-A177-3AD203B41FA5}">
                      <a16:colId xmlns:a16="http://schemas.microsoft.com/office/drawing/2014/main" val="939213873"/>
                    </a:ext>
                  </a:extLst>
                </a:gridCol>
                <a:gridCol w="1392964">
                  <a:extLst>
                    <a:ext uri="{9D8B030D-6E8A-4147-A177-3AD203B41FA5}">
                      <a16:colId xmlns:a16="http://schemas.microsoft.com/office/drawing/2014/main" val="1584222499"/>
                    </a:ext>
                  </a:extLst>
                </a:gridCol>
                <a:gridCol w="6798054">
                  <a:extLst>
                    <a:ext uri="{9D8B030D-6E8A-4147-A177-3AD203B41FA5}">
                      <a16:colId xmlns:a16="http://schemas.microsoft.com/office/drawing/2014/main" val="1455256311"/>
                    </a:ext>
                  </a:extLst>
                </a:gridCol>
              </a:tblGrid>
              <a:tr h="290195">
                <a:tc>
                  <a:txBody>
                    <a:bodyPr/>
                    <a:lstStyle/>
                    <a:p>
                      <a:pPr algn="ctr">
                        <a:spcAft>
                          <a:spcPts val="0"/>
                        </a:spcAft>
                      </a:pPr>
                      <a:r>
                        <a:rPr lang="zh-CN" sz="2000" kern="100" dirty="0">
                          <a:effectLst/>
                        </a:rPr>
                        <a:t>属性</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dirty="0">
                          <a:effectLst/>
                        </a:rPr>
                        <a:t>值</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描述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24978284"/>
                  </a:ext>
                </a:extLst>
              </a:tr>
              <a:tr h="421640">
                <a:tc>
                  <a:txBody>
                    <a:bodyPr/>
                    <a:lstStyle/>
                    <a:p>
                      <a:pPr algn="ctr">
                        <a:spcAft>
                          <a:spcPts val="0"/>
                        </a:spcAft>
                      </a:pPr>
                      <a:r>
                        <a:rPr lang="en-US" sz="2000" u="none" strike="noStrike" kern="100">
                          <a:effectLst/>
                          <a:hlinkClick r:id="rId3" tooltip="HTML5 &lt;audio&gt; autoplay 属性"/>
                        </a:rPr>
                        <a:t>autoplay</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autoplay</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如果出现该属性，则音频在就绪后马上播放。</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2736020"/>
                  </a:ext>
                </a:extLst>
              </a:tr>
              <a:tr h="421640">
                <a:tc>
                  <a:txBody>
                    <a:bodyPr/>
                    <a:lstStyle/>
                    <a:p>
                      <a:pPr algn="ctr">
                        <a:spcAft>
                          <a:spcPts val="0"/>
                        </a:spcAft>
                      </a:pPr>
                      <a:r>
                        <a:rPr lang="en-US" sz="2000" u="none" strike="noStrike" kern="100">
                          <a:effectLst/>
                          <a:hlinkClick r:id="rId4" tooltip="HTML5 &lt;audio&gt; controls 属性"/>
                        </a:rPr>
                        <a:t>controls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controls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如果出现该属性，则向用户显示控件，比如播放按钮。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38172653"/>
                  </a:ext>
                </a:extLst>
              </a:tr>
              <a:tr h="421640">
                <a:tc>
                  <a:txBody>
                    <a:bodyPr/>
                    <a:lstStyle/>
                    <a:p>
                      <a:pPr algn="ctr">
                        <a:spcAft>
                          <a:spcPts val="0"/>
                        </a:spcAft>
                      </a:pPr>
                      <a:r>
                        <a:rPr lang="en-US" sz="2000" u="none" strike="noStrike" kern="100">
                          <a:effectLst/>
                          <a:hlinkClick r:id="rId5" tooltip="HTML5 &lt;audio&gt; loop 属性"/>
                        </a:rPr>
                        <a:t>loop</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loop</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如果出现该属性，则每当音频结束时重新开始播放。</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09614030"/>
                  </a:ext>
                </a:extLst>
              </a:tr>
              <a:tr h="421640">
                <a:tc>
                  <a:txBody>
                    <a:bodyPr/>
                    <a:lstStyle/>
                    <a:p>
                      <a:pPr algn="ctr">
                        <a:spcAft>
                          <a:spcPts val="0"/>
                        </a:spcAft>
                      </a:pPr>
                      <a:r>
                        <a:rPr lang="en-US" sz="2000" u="none" strike="noStrike" kern="100">
                          <a:effectLst/>
                          <a:hlinkClick r:id="rId6" tooltip="HTML5 &lt;muted&gt; loop 属性"/>
                        </a:rPr>
                        <a:t>muted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muted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规定视频输出应该被静音。</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38305251"/>
                  </a:ext>
                </a:extLst>
              </a:tr>
              <a:tr h="432435">
                <a:tc>
                  <a:txBody>
                    <a:bodyPr/>
                    <a:lstStyle/>
                    <a:p>
                      <a:pPr algn="ctr">
                        <a:spcAft>
                          <a:spcPts val="0"/>
                        </a:spcAft>
                      </a:pPr>
                      <a:r>
                        <a:rPr lang="en-US" sz="2000" u="none" strike="noStrike" kern="100">
                          <a:effectLst/>
                          <a:hlinkClick r:id="rId7" tooltip="HTML5 &lt;audio&gt; preload 属性"/>
                        </a:rPr>
                        <a:t>preload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preload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如果出现该属性，则音频在页面加载时进行加载，并预备播放。</a:t>
                      </a:r>
                    </a:p>
                    <a:p>
                      <a:pPr algn="ctr">
                        <a:spcAft>
                          <a:spcPts val="0"/>
                        </a:spcAft>
                      </a:pPr>
                      <a:r>
                        <a:rPr lang="zh-CN" sz="2000" kern="100">
                          <a:effectLst/>
                        </a:rPr>
                        <a:t>如果使用</a:t>
                      </a:r>
                      <a:r>
                        <a:rPr lang="en-US" sz="2000" kern="100">
                          <a:effectLst/>
                        </a:rPr>
                        <a:t> "autoplay"</a:t>
                      </a:r>
                      <a:r>
                        <a:rPr lang="zh-CN" sz="2000" kern="100">
                          <a:effectLst/>
                        </a:rPr>
                        <a:t>，则忽略该属性。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33116265"/>
                  </a:ext>
                </a:extLst>
              </a:tr>
              <a:tr h="300990">
                <a:tc>
                  <a:txBody>
                    <a:bodyPr/>
                    <a:lstStyle/>
                    <a:p>
                      <a:pPr algn="ctr">
                        <a:spcAft>
                          <a:spcPts val="0"/>
                        </a:spcAft>
                      </a:pPr>
                      <a:r>
                        <a:rPr lang="en-US" sz="2000" u="none" strike="noStrike" kern="100">
                          <a:effectLst/>
                          <a:hlinkClick r:id="rId8" tooltip="HTML5 &lt;audio&gt; src 属性"/>
                        </a:rPr>
                        <a:t>src</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url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dirty="0">
                          <a:effectLst/>
                        </a:rPr>
                        <a:t>要播放的音频的</a:t>
                      </a:r>
                      <a:r>
                        <a:rPr lang="en-US" sz="2000" kern="100" dirty="0">
                          <a:effectLst/>
                        </a:rPr>
                        <a:t> URL</a:t>
                      </a:r>
                      <a:r>
                        <a:rPr lang="zh-CN" sz="2000" kern="100" dirty="0">
                          <a:effectLst/>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83425988"/>
                  </a:ext>
                </a:extLst>
              </a:tr>
            </a:tbl>
          </a:graphicData>
        </a:graphic>
      </p:graphicFrame>
    </p:spTree>
    <p:extLst>
      <p:ext uri="{BB962C8B-B14F-4D97-AF65-F5344CB8AC3E}">
        <p14:creationId xmlns:p14="http://schemas.microsoft.com/office/powerpoint/2010/main" val="239155121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3.4.2 audio</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 name="矩形 7">
            <a:extLst>
              <a:ext uri="{FF2B5EF4-FFF2-40B4-BE49-F238E27FC236}">
                <a16:creationId xmlns:a16="http://schemas.microsoft.com/office/drawing/2014/main" id="{59EA60C4-1915-4798-9C4C-A235835E231D}"/>
              </a:ext>
            </a:extLst>
          </p:cNvPr>
          <p:cNvSpPr/>
          <p:nvPr/>
        </p:nvSpPr>
        <p:spPr>
          <a:xfrm>
            <a:off x="1706309" y="1632885"/>
            <a:ext cx="7890617" cy="369332"/>
          </a:xfrm>
          <a:prstGeom prst="rect">
            <a:avLst/>
          </a:prstGeom>
        </p:spPr>
        <p:txBody>
          <a:bodyPr wrap="square">
            <a:spAutoFit/>
          </a:bodyPr>
          <a:lstStyle/>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&lt;audio </a:t>
            </a:r>
            <a:r>
              <a:rPr lang="en-US" altLang="zh-CN" kern="100" dirty="0" err="1">
                <a:solidFill>
                  <a:srgbClr val="111111"/>
                </a:solidFill>
                <a:latin typeface="Times New Roman" panose="02020603050405020304" pitchFamily="18" charset="0"/>
                <a:cs typeface="Times New Roman" panose="02020603050405020304" pitchFamily="18" charset="0"/>
              </a:rPr>
              <a:t>src</a:t>
            </a:r>
            <a:r>
              <a:rPr lang="en-US" altLang="zh-CN" kern="100" dirty="0">
                <a:solidFill>
                  <a:srgbClr val="111111"/>
                </a:solidFill>
                <a:latin typeface="Times New Roman" panose="02020603050405020304" pitchFamily="18" charset="0"/>
                <a:cs typeface="Times New Roman" panose="02020603050405020304" pitchFamily="18" charset="0"/>
              </a:rPr>
              <a:t>="someaudio.wav"&gt;</a:t>
            </a:r>
            <a:r>
              <a:rPr lang="zh-CN" altLang="zh-CN" kern="100" dirty="0">
                <a:solidFill>
                  <a:srgbClr val="111111"/>
                </a:solidFill>
                <a:latin typeface="Times New Roman" panose="02020603050405020304" pitchFamily="18" charset="0"/>
                <a:cs typeface="Times New Roman" panose="02020603050405020304" pitchFamily="18" charset="0"/>
              </a:rPr>
              <a:t>您的浏览器不支持</a:t>
            </a:r>
            <a:r>
              <a:rPr lang="en-US" altLang="zh-CN" kern="100" dirty="0">
                <a:solidFill>
                  <a:srgbClr val="111111"/>
                </a:solidFill>
                <a:latin typeface="Times New Roman" panose="02020603050405020304" pitchFamily="18" charset="0"/>
                <a:cs typeface="Times New Roman" panose="02020603050405020304" pitchFamily="18" charset="0"/>
              </a:rPr>
              <a:t> audio </a:t>
            </a:r>
            <a:r>
              <a:rPr lang="zh-CN" altLang="zh-CN" kern="100" dirty="0">
                <a:solidFill>
                  <a:srgbClr val="111111"/>
                </a:solidFill>
                <a:latin typeface="Times New Roman" panose="02020603050405020304" pitchFamily="18" charset="0"/>
                <a:cs typeface="Times New Roman" panose="02020603050405020304" pitchFamily="18" charset="0"/>
              </a:rPr>
              <a:t>标签。</a:t>
            </a:r>
            <a:r>
              <a:rPr lang="en-US" altLang="zh-CN" kern="100" dirty="0">
                <a:solidFill>
                  <a:srgbClr val="111111"/>
                </a:solidFill>
                <a:latin typeface="Times New Roman" panose="02020603050405020304" pitchFamily="18" charset="0"/>
                <a:cs typeface="Times New Roman" panose="02020603050405020304" pitchFamily="18" charset="0"/>
              </a:rPr>
              <a:t>&lt;/audio&gt;</a:t>
            </a:r>
            <a:endParaRPr lang="zh-CN" altLang="zh-CN" kern="100" dirty="0">
              <a:cs typeface="Times New Roman" panose="02020603050405020304" pitchFamily="18" charset="0"/>
            </a:endParaRPr>
          </a:p>
        </p:txBody>
      </p:sp>
      <p:sp>
        <p:nvSpPr>
          <p:cNvPr id="5" name="矩形 4">
            <a:extLst>
              <a:ext uri="{FF2B5EF4-FFF2-40B4-BE49-F238E27FC236}">
                <a16:creationId xmlns:a16="http://schemas.microsoft.com/office/drawing/2014/main" id="{3609F544-E375-446D-9E5F-9B40CFA588EA}"/>
              </a:ext>
            </a:extLst>
          </p:cNvPr>
          <p:cNvSpPr/>
          <p:nvPr/>
        </p:nvSpPr>
        <p:spPr>
          <a:xfrm>
            <a:off x="1860135" y="2297229"/>
            <a:ext cx="6096000" cy="1477328"/>
          </a:xfrm>
          <a:prstGeom prst="rect">
            <a:avLst/>
          </a:prstGeom>
        </p:spPr>
        <p:txBody>
          <a:bodyPr>
            <a:spAutoFit/>
          </a:bodyPr>
          <a:lstStyle/>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&lt;audio controls&gt;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&lt;source </a:t>
            </a:r>
            <a:r>
              <a:rPr lang="en-US" altLang="zh-CN" kern="100" dirty="0" err="1">
                <a:solidFill>
                  <a:srgbClr val="111111"/>
                </a:solidFill>
                <a:latin typeface="Times New Roman" panose="02020603050405020304" pitchFamily="18" charset="0"/>
                <a:cs typeface="Times New Roman" panose="02020603050405020304" pitchFamily="18" charset="0"/>
              </a:rPr>
              <a:t>src</a:t>
            </a:r>
            <a:r>
              <a:rPr lang="en-US" altLang="zh-CN" kern="100" dirty="0">
                <a:solidFill>
                  <a:srgbClr val="111111"/>
                </a:solidFill>
                <a:latin typeface="Times New Roman" panose="02020603050405020304" pitchFamily="18" charset="0"/>
                <a:cs typeface="Times New Roman" panose="02020603050405020304" pitchFamily="18" charset="0"/>
              </a:rPr>
              <a:t>="foo.wav" type="audio/wav"&gt;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Your browser does not support the &lt;code&gt;audio&lt;/code&gt; element.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&lt;/audio&gt;</a:t>
            </a:r>
            <a:endParaRPr lang="zh-CN" altLang="zh-CN" kern="100" dirty="0">
              <a:cs typeface="Times New Roman" panose="02020603050405020304" pitchFamily="18" charset="0"/>
            </a:endParaRPr>
          </a:p>
        </p:txBody>
      </p:sp>
      <p:sp>
        <p:nvSpPr>
          <p:cNvPr id="7" name="矩形 6">
            <a:extLst>
              <a:ext uri="{FF2B5EF4-FFF2-40B4-BE49-F238E27FC236}">
                <a16:creationId xmlns:a16="http://schemas.microsoft.com/office/drawing/2014/main" id="{AEF43C53-F037-47FE-8FBF-B4D5BE10B0D9}"/>
              </a:ext>
            </a:extLst>
          </p:cNvPr>
          <p:cNvSpPr/>
          <p:nvPr/>
        </p:nvSpPr>
        <p:spPr>
          <a:xfrm>
            <a:off x="1791769" y="4177304"/>
            <a:ext cx="6096000" cy="1477328"/>
          </a:xfrm>
          <a:prstGeom prst="rect">
            <a:avLst/>
          </a:prstGeom>
        </p:spPr>
        <p:txBody>
          <a:bodyPr>
            <a:spAutoFit/>
          </a:bodyPr>
          <a:lstStyle/>
          <a:p>
            <a:pPr indent="266700" algn="just">
              <a:spcAft>
                <a:spcPts val="0"/>
              </a:spcAft>
            </a:pPr>
            <a:r>
              <a:rPr lang="en-US" altLang="zh-CN" kern="100" dirty="0">
                <a:latin typeface="Times New Roman" panose="02020603050405020304" pitchFamily="18" charset="0"/>
                <a:cs typeface="Times New Roman" panose="02020603050405020304" pitchFamily="18" charset="0"/>
              </a:rPr>
              <a:t>&lt;audio controls&gt;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&lt;source </a:t>
            </a:r>
            <a:r>
              <a:rPr lang="en-US" altLang="zh-CN" kern="100" dirty="0" err="1">
                <a:latin typeface="Times New Roman" panose="02020603050405020304" pitchFamily="18" charset="0"/>
                <a:cs typeface="Times New Roman" panose="02020603050405020304" pitchFamily="18" charset="0"/>
              </a:rPr>
              <a:t>src</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foo.opus</a:t>
            </a:r>
            <a:r>
              <a:rPr lang="en-US" altLang="zh-CN" kern="100" dirty="0">
                <a:latin typeface="Times New Roman" panose="02020603050405020304" pitchFamily="18" charset="0"/>
                <a:cs typeface="Times New Roman" panose="02020603050405020304" pitchFamily="18" charset="0"/>
              </a:rPr>
              <a:t>" type="audio/</a:t>
            </a:r>
            <a:r>
              <a:rPr lang="en-US" altLang="zh-CN" kern="100" dirty="0" err="1">
                <a:latin typeface="Times New Roman" panose="02020603050405020304" pitchFamily="18" charset="0"/>
                <a:cs typeface="Times New Roman" panose="02020603050405020304" pitchFamily="18" charset="0"/>
              </a:rPr>
              <a:t>ogg</a:t>
            </a:r>
            <a:r>
              <a:rPr lang="en-US" altLang="zh-CN" kern="100" dirty="0">
                <a:latin typeface="Times New Roman" panose="02020603050405020304" pitchFamily="18" charset="0"/>
                <a:cs typeface="Times New Roman" panose="02020603050405020304" pitchFamily="18" charset="0"/>
              </a:rPr>
              <a:t>; codecs=opus"/&gt;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&lt;source </a:t>
            </a:r>
            <a:r>
              <a:rPr lang="en-US" altLang="zh-CN" kern="100" dirty="0" err="1">
                <a:latin typeface="Times New Roman" panose="02020603050405020304" pitchFamily="18" charset="0"/>
                <a:cs typeface="Times New Roman" panose="02020603050405020304" pitchFamily="18" charset="0"/>
              </a:rPr>
              <a:t>src</a:t>
            </a:r>
            <a:r>
              <a:rPr lang="en-US" altLang="zh-CN" kern="100" dirty="0">
                <a:latin typeface="Times New Roman" panose="02020603050405020304" pitchFamily="18" charset="0"/>
                <a:cs typeface="Times New Roman" panose="02020603050405020304" pitchFamily="18" charset="0"/>
              </a:rPr>
              <a:t>="foo.ogg" type="audio/</a:t>
            </a:r>
            <a:r>
              <a:rPr lang="en-US" altLang="zh-CN" kern="100" dirty="0" err="1">
                <a:latin typeface="Times New Roman" panose="02020603050405020304" pitchFamily="18" charset="0"/>
                <a:cs typeface="Times New Roman" panose="02020603050405020304" pitchFamily="18" charset="0"/>
              </a:rPr>
              <a:t>ogg</a:t>
            </a:r>
            <a:r>
              <a:rPr lang="en-US" altLang="zh-CN" kern="100" dirty="0">
                <a:latin typeface="Times New Roman" panose="02020603050405020304" pitchFamily="18" charset="0"/>
                <a:cs typeface="Times New Roman" panose="02020603050405020304" pitchFamily="18" charset="0"/>
              </a:rPr>
              <a:t>; codecs=</a:t>
            </a:r>
            <a:r>
              <a:rPr lang="en-US" altLang="zh-CN" kern="100" dirty="0" err="1">
                <a:latin typeface="Times New Roman" panose="02020603050405020304" pitchFamily="18" charset="0"/>
                <a:cs typeface="Times New Roman" panose="02020603050405020304" pitchFamily="18" charset="0"/>
              </a:rPr>
              <a:t>vorbis</a:t>
            </a:r>
            <a:r>
              <a:rPr lang="en-US" altLang="zh-CN" kern="100" dirty="0">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&lt;source </a:t>
            </a:r>
            <a:r>
              <a:rPr lang="en-US" altLang="zh-CN" kern="100" dirty="0" err="1">
                <a:latin typeface="Times New Roman" panose="02020603050405020304" pitchFamily="18" charset="0"/>
                <a:cs typeface="Times New Roman" panose="02020603050405020304" pitchFamily="18" charset="0"/>
              </a:rPr>
              <a:t>src</a:t>
            </a:r>
            <a:r>
              <a:rPr lang="en-US" altLang="zh-CN" kern="100" dirty="0">
                <a:latin typeface="Times New Roman" panose="02020603050405020304" pitchFamily="18" charset="0"/>
                <a:cs typeface="Times New Roman" panose="02020603050405020304" pitchFamily="18" charset="0"/>
              </a:rPr>
              <a:t>="foo.mp3" type="audio/mpeg"/&gt;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&lt;/audio&gt;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272631926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3.4.3 source</a:t>
            </a:r>
            <a:r>
              <a:rPr lang="zh-CN" altLang="zh-CN" b="1" dirty="0"/>
              <a:t>标签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53F326C8-AE7C-41D4-AD81-E6A87E951D00}"/>
              </a:ext>
            </a:extLst>
          </p:cNvPr>
          <p:cNvSpPr/>
          <p:nvPr/>
        </p:nvSpPr>
        <p:spPr>
          <a:xfrm>
            <a:off x="1458481" y="1100928"/>
            <a:ext cx="8659739" cy="646331"/>
          </a:xfrm>
          <a:prstGeom prst="rect">
            <a:avLst/>
          </a:prstGeom>
        </p:spPr>
        <p:txBody>
          <a:bodyPr wrap="square">
            <a:spAutoFit/>
          </a:bodyPr>
          <a:lstStyle/>
          <a:p>
            <a:pPr indent="269240" algn="just">
              <a:spcAft>
                <a:spcPts val="0"/>
              </a:spcAft>
            </a:pPr>
            <a:r>
              <a:rPr lang="zh-CN" altLang="zh-CN" kern="100" dirty="0">
                <a:ea typeface="Times New Roman" panose="02020603050405020304" pitchFamily="18" charset="0"/>
                <a:cs typeface="Times New Roman" panose="02020603050405020304" pitchFamily="18" charset="0"/>
              </a:rPr>
              <a:t> </a:t>
            </a:r>
            <a:r>
              <a:rPr lang="en-US" altLang="zh-CN" kern="100" dirty="0">
                <a:solidFill>
                  <a:srgbClr val="111111"/>
                </a:solidFill>
                <a:ea typeface="Times New Roman" panose="02020603050405020304" pitchFamily="18" charset="0"/>
                <a:cs typeface="Times New Roman" panose="02020603050405020304" pitchFamily="18" charset="0"/>
              </a:rPr>
              <a:t>&lt;source&gt; </a:t>
            </a:r>
            <a:r>
              <a:rPr lang="zh-CN" altLang="zh-CN" kern="100" dirty="0">
                <a:solidFill>
                  <a:srgbClr val="111111"/>
                </a:solidFill>
                <a:latin typeface="Times New Roman" panose="02020603050405020304" pitchFamily="18" charset="0"/>
                <a:cs typeface="Times New Roman" panose="02020603050405020304" pitchFamily="18" charset="0"/>
              </a:rPr>
              <a:t>标签为</a:t>
            </a:r>
            <a:r>
              <a:rPr lang="en-US" altLang="zh-CN" kern="100" dirty="0">
                <a:solidFill>
                  <a:srgbClr val="111111"/>
                </a:solidFill>
                <a:latin typeface="Times New Roman" panose="02020603050405020304" pitchFamily="18" charset="0"/>
                <a:cs typeface="Times New Roman" panose="02020603050405020304" pitchFamily="18" charset="0"/>
              </a:rPr>
              <a:t>&lt;video&gt;</a:t>
            </a:r>
            <a:r>
              <a:rPr lang="zh-CN" altLang="zh-CN" kern="100" dirty="0">
                <a:solidFill>
                  <a:srgbClr val="111111"/>
                </a:solidFill>
                <a:latin typeface="Times New Roman" panose="02020603050405020304" pitchFamily="18" charset="0"/>
                <a:cs typeface="Times New Roman" panose="02020603050405020304" pitchFamily="18" charset="0"/>
              </a:rPr>
              <a:t>和</a:t>
            </a:r>
            <a:r>
              <a:rPr lang="en-US" altLang="zh-CN" kern="100" dirty="0">
                <a:solidFill>
                  <a:srgbClr val="111111"/>
                </a:solidFill>
                <a:latin typeface="Times New Roman" panose="02020603050405020304" pitchFamily="18" charset="0"/>
                <a:cs typeface="Times New Roman" panose="02020603050405020304" pitchFamily="18" charset="0"/>
              </a:rPr>
              <a:t>&lt;audio&gt;</a:t>
            </a:r>
            <a:r>
              <a:rPr lang="zh-CN" altLang="zh-CN" kern="100" dirty="0">
                <a:solidFill>
                  <a:srgbClr val="111111"/>
                </a:solidFill>
                <a:latin typeface="Times New Roman" panose="02020603050405020304" pitchFamily="18" charset="0"/>
                <a:cs typeface="Times New Roman" panose="02020603050405020304" pitchFamily="18" charset="0"/>
              </a:rPr>
              <a:t>媒介元素定义媒介资源，允许规定可替换的视频</a:t>
            </a:r>
            <a:r>
              <a:rPr lang="en-US" altLang="zh-CN" kern="100" dirty="0">
                <a:solidFill>
                  <a:srgbClr val="111111"/>
                </a:solidFill>
                <a:latin typeface="Times New Roman" panose="02020603050405020304" pitchFamily="18" charset="0"/>
                <a:cs typeface="Times New Roman" panose="02020603050405020304" pitchFamily="18" charset="0"/>
              </a:rPr>
              <a:t>/</a:t>
            </a:r>
            <a:r>
              <a:rPr lang="zh-CN" altLang="zh-CN" kern="100" dirty="0">
                <a:solidFill>
                  <a:srgbClr val="111111"/>
                </a:solidFill>
                <a:latin typeface="Times New Roman" panose="02020603050405020304" pitchFamily="18" charset="0"/>
                <a:cs typeface="Times New Roman" panose="02020603050405020304" pitchFamily="18" charset="0"/>
              </a:rPr>
              <a:t>音频文件供浏览器根据它对媒体类型或者编解码器的支持进行选择。</a:t>
            </a:r>
            <a:endParaRPr lang="zh-CN" altLang="zh-CN" kern="100" dirty="0">
              <a:cs typeface="Times New Roman" panose="02020603050405020304" pitchFamily="18" charset="0"/>
            </a:endParaRPr>
          </a:p>
        </p:txBody>
      </p:sp>
      <p:graphicFrame>
        <p:nvGraphicFramePr>
          <p:cNvPr id="6" name="表格 5">
            <a:extLst>
              <a:ext uri="{FF2B5EF4-FFF2-40B4-BE49-F238E27FC236}">
                <a16:creationId xmlns:a16="http://schemas.microsoft.com/office/drawing/2014/main" id="{2F4098EA-61E9-4B61-911F-7A169BF3C5B6}"/>
              </a:ext>
            </a:extLst>
          </p:cNvPr>
          <p:cNvGraphicFramePr>
            <a:graphicFrameLocks noGrp="1"/>
          </p:cNvGraphicFramePr>
          <p:nvPr>
            <p:extLst>
              <p:ext uri="{D42A27DB-BD31-4B8C-83A1-F6EECF244321}">
                <p14:modId xmlns:p14="http://schemas.microsoft.com/office/powerpoint/2010/main" val="2830533321"/>
              </p:ext>
            </p:extLst>
          </p:nvPr>
        </p:nvGraphicFramePr>
        <p:xfrm>
          <a:off x="1672126" y="1820966"/>
          <a:ext cx="7729499" cy="1524000"/>
        </p:xfrm>
        <a:graphic>
          <a:graphicData uri="http://schemas.openxmlformats.org/drawingml/2006/table">
            <a:tbl>
              <a:tblPr firstRow="1" firstCol="1" bandRow="1">
                <a:tableStyleId>{5C22544A-7EE6-4342-B048-85BDC9FD1C3A}</a:tableStyleId>
              </a:tblPr>
              <a:tblGrid>
                <a:gridCol w="1395464">
                  <a:extLst>
                    <a:ext uri="{9D8B030D-6E8A-4147-A177-3AD203B41FA5}">
                      <a16:colId xmlns:a16="http://schemas.microsoft.com/office/drawing/2014/main" val="872854120"/>
                    </a:ext>
                  </a:extLst>
                </a:gridCol>
                <a:gridCol w="2111162">
                  <a:extLst>
                    <a:ext uri="{9D8B030D-6E8A-4147-A177-3AD203B41FA5}">
                      <a16:colId xmlns:a16="http://schemas.microsoft.com/office/drawing/2014/main" val="3151150654"/>
                    </a:ext>
                  </a:extLst>
                </a:gridCol>
                <a:gridCol w="4222873">
                  <a:extLst>
                    <a:ext uri="{9D8B030D-6E8A-4147-A177-3AD203B41FA5}">
                      <a16:colId xmlns:a16="http://schemas.microsoft.com/office/drawing/2014/main" val="2965651734"/>
                    </a:ext>
                  </a:extLst>
                </a:gridCol>
              </a:tblGrid>
              <a:tr h="290195">
                <a:tc>
                  <a:txBody>
                    <a:bodyPr/>
                    <a:lstStyle/>
                    <a:p>
                      <a:pPr algn="ctr">
                        <a:spcAft>
                          <a:spcPts val="0"/>
                        </a:spcAft>
                      </a:pPr>
                      <a:r>
                        <a:rPr lang="zh-CN" sz="20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描述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70438361"/>
                  </a:ext>
                </a:extLst>
              </a:tr>
              <a:tr h="421640">
                <a:tc>
                  <a:txBody>
                    <a:bodyPr/>
                    <a:lstStyle/>
                    <a:p>
                      <a:pPr algn="ctr">
                        <a:spcAft>
                          <a:spcPts val="0"/>
                        </a:spcAft>
                      </a:pPr>
                      <a:r>
                        <a:rPr lang="en-US" sz="2000" kern="100">
                          <a:effectLst/>
                        </a:rPr>
                        <a:t>media</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media query</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规定媒体资源的类型</a:t>
                      </a:r>
                      <a:r>
                        <a:rPr lang="en-US" sz="2000" kern="100">
                          <a:effectLst/>
                        </a:rPr>
                        <a:t>, </a:t>
                      </a:r>
                      <a:r>
                        <a:rPr lang="zh-CN" sz="2000" kern="100">
                          <a:effectLst/>
                        </a:rPr>
                        <a:t>供浏览器决定是否下载。</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98581731"/>
                  </a:ext>
                </a:extLst>
              </a:tr>
              <a:tr h="202565">
                <a:tc>
                  <a:txBody>
                    <a:bodyPr/>
                    <a:lstStyle/>
                    <a:p>
                      <a:pPr algn="ctr">
                        <a:spcAft>
                          <a:spcPts val="0"/>
                        </a:spcAft>
                      </a:pPr>
                      <a:r>
                        <a:rPr lang="en-US" sz="2000" kern="100">
                          <a:effectLst/>
                        </a:rPr>
                        <a:t>src</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url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规定媒体文件的</a:t>
                      </a:r>
                      <a:r>
                        <a:rPr lang="en-US" sz="2000" kern="100">
                          <a:effectLst/>
                        </a:rPr>
                        <a:t> URL</a:t>
                      </a:r>
                      <a:r>
                        <a:rPr lang="zh-CN" sz="20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89537051"/>
                  </a:ext>
                </a:extLst>
              </a:tr>
              <a:tr h="259715">
                <a:tc>
                  <a:txBody>
                    <a:bodyPr/>
                    <a:lstStyle/>
                    <a:p>
                      <a:pPr algn="ctr">
                        <a:spcAft>
                          <a:spcPts val="0"/>
                        </a:spcAft>
                      </a:pPr>
                      <a:r>
                        <a:rPr lang="en-US" sz="2000" kern="100">
                          <a:effectLst/>
                        </a:rPr>
                        <a:t>type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100">
                          <a:effectLst/>
                        </a:rPr>
                        <a:t>numeric value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dirty="0">
                          <a:effectLst/>
                        </a:rPr>
                        <a:t>规定媒体资源的</a:t>
                      </a:r>
                      <a:r>
                        <a:rPr lang="en-US" sz="2000" kern="100" dirty="0">
                          <a:effectLst/>
                        </a:rPr>
                        <a:t> MIME </a:t>
                      </a:r>
                      <a:r>
                        <a:rPr lang="zh-CN" sz="2000" kern="100" dirty="0">
                          <a:effectLst/>
                        </a:rPr>
                        <a:t>类型。</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26391720"/>
                  </a:ext>
                </a:extLst>
              </a:tr>
            </a:tbl>
          </a:graphicData>
        </a:graphic>
      </p:graphicFrame>
      <p:sp>
        <p:nvSpPr>
          <p:cNvPr id="9" name="矩形 8">
            <a:extLst>
              <a:ext uri="{FF2B5EF4-FFF2-40B4-BE49-F238E27FC236}">
                <a16:creationId xmlns:a16="http://schemas.microsoft.com/office/drawing/2014/main" id="{83D49F78-DC60-4C7B-9779-3BCE88A0F02D}"/>
              </a:ext>
            </a:extLst>
          </p:cNvPr>
          <p:cNvSpPr/>
          <p:nvPr/>
        </p:nvSpPr>
        <p:spPr>
          <a:xfrm>
            <a:off x="1285036" y="3666640"/>
            <a:ext cx="10112524" cy="2031325"/>
          </a:xfrm>
          <a:prstGeom prst="rect">
            <a:avLst/>
          </a:prstGeom>
        </p:spPr>
        <p:txBody>
          <a:bodyPr wrap="square">
            <a:spAutoFit/>
          </a:bodyPr>
          <a:lstStyle/>
          <a:p>
            <a:pPr indent="266700">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&lt;audio controls&gt;</a:t>
            </a:r>
            <a:endParaRPr lang="zh-CN" altLang="zh-CN" kern="100" dirty="0">
              <a:cs typeface="Times New Roman" panose="02020603050405020304" pitchFamily="18" charset="0"/>
            </a:endParaRPr>
          </a:p>
          <a:p>
            <a:pPr indent="266700">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&lt;source </a:t>
            </a:r>
            <a:r>
              <a:rPr lang="en-US" altLang="zh-CN" kern="100" dirty="0" err="1">
                <a:solidFill>
                  <a:srgbClr val="111111"/>
                </a:solidFill>
                <a:latin typeface="Times New Roman" panose="02020603050405020304" pitchFamily="18" charset="0"/>
                <a:cs typeface="Times New Roman" panose="02020603050405020304" pitchFamily="18" charset="0"/>
              </a:rPr>
              <a:t>src</a:t>
            </a:r>
            <a:r>
              <a:rPr lang="en-US" altLang="zh-CN" kern="100" dirty="0">
                <a:solidFill>
                  <a:srgbClr val="111111"/>
                </a:solidFill>
                <a:latin typeface="Times New Roman" panose="02020603050405020304" pitchFamily="18" charset="0"/>
                <a:cs typeface="Times New Roman" panose="02020603050405020304" pitchFamily="18" charset="0"/>
              </a:rPr>
              <a:t>="images/Test_15.mp3" type="audio/mpeg" media="screen and (min-width:320px)" /&gt;           </a:t>
            </a:r>
            <a:endParaRPr lang="zh-CN" altLang="zh-CN" kern="100" dirty="0">
              <a:cs typeface="Times New Roman" panose="02020603050405020304" pitchFamily="18" charset="0"/>
            </a:endParaRPr>
          </a:p>
          <a:p>
            <a:pPr indent="266700">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&lt;/audio&gt;</a:t>
            </a:r>
          </a:p>
          <a:p>
            <a:pPr indent="266700">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a:cs typeface="Times New Roman" panose="02020603050405020304" pitchFamily="18" charset="0"/>
              </a:rPr>
              <a:t> </a:t>
            </a:r>
            <a:endParaRPr lang="zh-CN" altLang="zh-CN" kern="100" dirty="0">
              <a:cs typeface="Times New Roman" panose="02020603050405020304" pitchFamily="18" charset="0"/>
            </a:endParaRPr>
          </a:p>
          <a:p>
            <a:pPr indent="266700">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&lt;audio controls&gt;</a:t>
            </a:r>
            <a:endParaRPr lang="zh-CN" altLang="zh-CN" kern="100" dirty="0">
              <a:cs typeface="Times New Roman" panose="02020603050405020304" pitchFamily="18" charset="0"/>
            </a:endParaRPr>
          </a:p>
          <a:p>
            <a:pPr indent="266700">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&lt;source </a:t>
            </a:r>
            <a:r>
              <a:rPr lang="en-US" altLang="zh-CN" kern="100" dirty="0" err="1">
                <a:solidFill>
                  <a:srgbClr val="111111"/>
                </a:solidFill>
                <a:latin typeface="Times New Roman" panose="02020603050405020304" pitchFamily="18" charset="0"/>
                <a:cs typeface="Times New Roman" panose="02020603050405020304" pitchFamily="18" charset="0"/>
              </a:rPr>
              <a:t>src</a:t>
            </a:r>
            <a:r>
              <a:rPr lang="en-US" altLang="zh-CN" kern="100" dirty="0">
                <a:solidFill>
                  <a:srgbClr val="111111"/>
                </a:solidFill>
                <a:latin typeface="Times New Roman" panose="02020603050405020304" pitchFamily="18" charset="0"/>
                <a:cs typeface="Times New Roman" panose="02020603050405020304" pitchFamily="18" charset="0"/>
              </a:rPr>
              <a:t>="images/Test_15.mp3" type="audio/mpeg" media="handheld" /&gt;           </a:t>
            </a:r>
            <a:endParaRPr lang="zh-CN" altLang="zh-CN" kern="100" dirty="0">
              <a:cs typeface="Times New Roman" panose="02020603050405020304" pitchFamily="18" charset="0"/>
            </a:endParaRPr>
          </a:p>
          <a:p>
            <a:pPr indent="266700">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&lt;/audio&gt;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74151599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3.4.4 track</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53F326C8-AE7C-41D4-AD81-E6A87E951D00}"/>
              </a:ext>
            </a:extLst>
          </p:cNvPr>
          <p:cNvSpPr/>
          <p:nvPr/>
        </p:nvSpPr>
        <p:spPr>
          <a:xfrm>
            <a:off x="1458481" y="1100928"/>
            <a:ext cx="8659739" cy="923330"/>
          </a:xfrm>
          <a:prstGeom prst="rect">
            <a:avLst/>
          </a:prstGeom>
        </p:spPr>
        <p:txBody>
          <a:bodyPr wrap="square">
            <a:spAutoFit/>
          </a:bodyPr>
          <a:lstStyle/>
          <a:p>
            <a:pPr indent="269240" algn="just">
              <a:spcAft>
                <a:spcPts val="0"/>
              </a:spcAft>
            </a:pPr>
            <a:r>
              <a:rPr lang="zh-CN" altLang="zh-CN" kern="100" dirty="0">
                <a:ea typeface="Times New Roman" panose="02020603050405020304" pitchFamily="18" charset="0"/>
                <a:cs typeface="Times New Roman" panose="02020603050405020304" pitchFamily="18" charset="0"/>
              </a:rPr>
              <a:t> </a:t>
            </a:r>
            <a:r>
              <a:rPr lang="en-US" altLang="zh-CN" dirty="0"/>
              <a:t>&lt;track&gt; </a:t>
            </a:r>
            <a:r>
              <a:rPr lang="zh-CN" altLang="zh-CN" dirty="0"/>
              <a:t>标签为媒体元素（比如</a:t>
            </a:r>
            <a:r>
              <a:rPr lang="en-US" altLang="zh-CN" dirty="0"/>
              <a:t>&lt;audio&gt;and&lt;video&gt;</a:t>
            </a:r>
            <a:r>
              <a:rPr lang="zh-CN" altLang="zh-CN" dirty="0"/>
              <a:t>）规定外部文本轨道。这个元素用于规定字幕文件或其他包含文本的文件，当媒体播放时，这些文件是可见的。</a:t>
            </a:r>
          </a:p>
          <a:p>
            <a:pPr indent="269240" algn="just">
              <a:spcAft>
                <a:spcPts val="0"/>
              </a:spcAft>
            </a:pPr>
            <a:endParaRPr lang="zh-CN" altLang="zh-CN" kern="100" dirty="0">
              <a:cs typeface="Times New Roman" panose="02020603050405020304" pitchFamily="18" charset="0"/>
            </a:endParaRPr>
          </a:p>
        </p:txBody>
      </p:sp>
      <p:graphicFrame>
        <p:nvGraphicFramePr>
          <p:cNvPr id="5" name="表格 4">
            <a:extLst>
              <a:ext uri="{FF2B5EF4-FFF2-40B4-BE49-F238E27FC236}">
                <a16:creationId xmlns:a16="http://schemas.microsoft.com/office/drawing/2014/main" id="{C7B00DAC-CF80-4081-A677-3D27BA641D88}"/>
              </a:ext>
            </a:extLst>
          </p:cNvPr>
          <p:cNvGraphicFramePr>
            <a:graphicFrameLocks noGrp="1"/>
          </p:cNvGraphicFramePr>
          <p:nvPr>
            <p:extLst>
              <p:ext uri="{D42A27DB-BD31-4B8C-83A1-F6EECF244321}">
                <p14:modId xmlns:p14="http://schemas.microsoft.com/office/powerpoint/2010/main" val="1601943636"/>
              </p:ext>
            </p:extLst>
          </p:nvPr>
        </p:nvGraphicFramePr>
        <p:xfrm>
          <a:off x="1619600" y="1747259"/>
          <a:ext cx="9113919" cy="3116580"/>
        </p:xfrm>
        <a:graphic>
          <a:graphicData uri="http://schemas.openxmlformats.org/drawingml/2006/table">
            <a:tbl>
              <a:tblPr firstRow="1" firstCol="1" bandRow="1">
                <a:tableStyleId>{5C22544A-7EE6-4342-B048-85BDC9FD1C3A}</a:tableStyleId>
              </a:tblPr>
              <a:tblGrid>
                <a:gridCol w="1645403">
                  <a:extLst>
                    <a:ext uri="{9D8B030D-6E8A-4147-A177-3AD203B41FA5}">
                      <a16:colId xmlns:a16="http://schemas.microsoft.com/office/drawing/2014/main" val="1320040310"/>
                    </a:ext>
                  </a:extLst>
                </a:gridCol>
                <a:gridCol w="2887969">
                  <a:extLst>
                    <a:ext uri="{9D8B030D-6E8A-4147-A177-3AD203B41FA5}">
                      <a16:colId xmlns:a16="http://schemas.microsoft.com/office/drawing/2014/main" val="2134836599"/>
                    </a:ext>
                  </a:extLst>
                </a:gridCol>
                <a:gridCol w="4580547">
                  <a:extLst>
                    <a:ext uri="{9D8B030D-6E8A-4147-A177-3AD203B41FA5}">
                      <a16:colId xmlns:a16="http://schemas.microsoft.com/office/drawing/2014/main" val="4191420638"/>
                    </a:ext>
                  </a:extLst>
                </a:gridCol>
              </a:tblGrid>
              <a:tr h="290195">
                <a:tc>
                  <a:txBody>
                    <a:bodyPr/>
                    <a:lstStyle/>
                    <a:p>
                      <a:pPr algn="just">
                        <a:spcAft>
                          <a:spcPts val="0"/>
                        </a:spcAft>
                      </a:pPr>
                      <a:r>
                        <a:rPr lang="zh-CN" sz="20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dirty="0">
                          <a:effectLst/>
                        </a:rPr>
                        <a:t>描述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27729494"/>
                  </a:ext>
                </a:extLst>
              </a:tr>
              <a:tr h="421640">
                <a:tc>
                  <a:txBody>
                    <a:bodyPr/>
                    <a:lstStyle/>
                    <a:p>
                      <a:pPr algn="just">
                        <a:spcAft>
                          <a:spcPts val="0"/>
                        </a:spcAft>
                      </a:pPr>
                      <a:r>
                        <a:rPr lang="en-US" sz="2000" kern="100">
                          <a:effectLst/>
                        </a:rPr>
                        <a:t>default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100">
                          <a:effectLst/>
                        </a:rPr>
                        <a:t>default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规定该轨道是默认的，假如没有选择任何轨道。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30584710"/>
                  </a:ext>
                </a:extLst>
              </a:tr>
              <a:tr h="982980">
                <a:tc>
                  <a:txBody>
                    <a:bodyPr/>
                    <a:lstStyle/>
                    <a:p>
                      <a:pPr algn="just">
                        <a:spcAft>
                          <a:spcPts val="0"/>
                        </a:spcAft>
                      </a:pPr>
                      <a:r>
                        <a:rPr lang="en-US" sz="2000" kern="100">
                          <a:effectLst/>
                        </a:rPr>
                        <a:t>kind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100" dirty="0">
                          <a:effectLst/>
                        </a:rPr>
                        <a:t>captions	</a:t>
                      </a:r>
                      <a:r>
                        <a:rPr lang="zh-CN" altLang="en-US" sz="2000" kern="100" dirty="0">
                          <a:effectLst/>
                        </a:rPr>
                        <a:t>，</a:t>
                      </a:r>
                      <a:r>
                        <a:rPr lang="en-US" sz="2000" kern="100" dirty="0">
                          <a:effectLst/>
                        </a:rPr>
                        <a:t>chapters</a:t>
                      </a:r>
                      <a:endParaRPr lang="zh-CN" sz="2000" kern="100" dirty="0">
                        <a:effectLst/>
                      </a:endParaRPr>
                    </a:p>
                    <a:p>
                      <a:pPr algn="just">
                        <a:spcAft>
                          <a:spcPts val="0"/>
                        </a:spcAft>
                      </a:pPr>
                      <a:r>
                        <a:rPr lang="en-US" sz="2000" kern="100" dirty="0">
                          <a:effectLst/>
                        </a:rPr>
                        <a:t>Descriptions</a:t>
                      </a:r>
                      <a:r>
                        <a:rPr lang="zh-CN" altLang="en-US" sz="2000" kern="100" dirty="0">
                          <a:effectLst/>
                        </a:rPr>
                        <a:t>，</a:t>
                      </a:r>
                      <a:r>
                        <a:rPr lang="en-US" sz="2000" kern="100" dirty="0">
                          <a:effectLst/>
                        </a:rPr>
                        <a:t>metadata</a:t>
                      </a:r>
                      <a:endParaRPr lang="zh-CN" sz="2000" kern="100" dirty="0">
                        <a:effectLst/>
                      </a:endParaRPr>
                    </a:p>
                    <a:p>
                      <a:pPr algn="just">
                        <a:spcAft>
                          <a:spcPts val="0"/>
                        </a:spcAft>
                      </a:pPr>
                      <a:r>
                        <a:rPr lang="en-US" sz="2000" kern="100" dirty="0">
                          <a:effectLst/>
                        </a:rPr>
                        <a:t>subtitles</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表示轨道属于什么文本类型。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96095010"/>
                  </a:ext>
                </a:extLst>
              </a:tr>
              <a:tr h="169545">
                <a:tc>
                  <a:txBody>
                    <a:bodyPr/>
                    <a:lstStyle/>
                    <a:p>
                      <a:pPr algn="just">
                        <a:spcAft>
                          <a:spcPts val="0"/>
                        </a:spcAft>
                      </a:pPr>
                      <a:r>
                        <a:rPr lang="en-US" sz="2000" kern="100">
                          <a:effectLst/>
                        </a:rPr>
                        <a:t>label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100">
                          <a:effectLst/>
                        </a:rPr>
                        <a:t>label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轨道的标签或标题。</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36072601"/>
                  </a:ext>
                </a:extLst>
              </a:tr>
              <a:tr h="226695">
                <a:tc>
                  <a:txBody>
                    <a:bodyPr/>
                    <a:lstStyle/>
                    <a:p>
                      <a:pPr algn="just">
                        <a:spcAft>
                          <a:spcPts val="0"/>
                        </a:spcAft>
                      </a:pPr>
                      <a:r>
                        <a:rPr lang="en-US" sz="2000" kern="100">
                          <a:effectLst/>
                        </a:rPr>
                        <a:t>src</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100">
                          <a:effectLst/>
                        </a:rPr>
                        <a:t>url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轨道的标签或标题。</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77781229"/>
                  </a:ext>
                </a:extLst>
              </a:tr>
              <a:tr h="421640">
                <a:tc>
                  <a:txBody>
                    <a:bodyPr/>
                    <a:lstStyle/>
                    <a:p>
                      <a:pPr algn="just">
                        <a:spcAft>
                          <a:spcPts val="0"/>
                        </a:spcAft>
                      </a:pPr>
                      <a:r>
                        <a:rPr lang="en-US" sz="2000" kern="100">
                          <a:effectLst/>
                        </a:rPr>
                        <a:t>srclang</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100">
                          <a:effectLst/>
                        </a:rPr>
                        <a:t>language_code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dirty="0">
                          <a:effectLst/>
                        </a:rPr>
                        <a:t>轨道的语言，若</a:t>
                      </a:r>
                      <a:r>
                        <a:rPr lang="en-US" sz="2000" kern="100" dirty="0">
                          <a:effectLst/>
                        </a:rPr>
                        <a:t> kind </a:t>
                      </a:r>
                      <a:r>
                        <a:rPr lang="zh-CN" sz="2000" kern="100" dirty="0">
                          <a:effectLst/>
                        </a:rPr>
                        <a:t>属性值是</a:t>
                      </a:r>
                      <a:r>
                        <a:rPr lang="en-US" sz="2000" kern="100" dirty="0">
                          <a:effectLst/>
                        </a:rPr>
                        <a:t> "subtitles"</a:t>
                      </a:r>
                      <a:r>
                        <a:rPr lang="zh-CN" sz="2000" kern="100" dirty="0">
                          <a:effectLst/>
                        </a:rPr>
                        <a:t>，则该属性必需的。</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50505665"/>
                  </a:ext>
                </a:extLst>
              </a:tr>
            </a:tbl>
          </a:graphicData>
        </a:graphic>
      </p:graphicFrame>
    </p:spTree>
    <p:extLst>
      <p:ext uri="{BB962C8B-B14F-4D97-AF65-F5344CB8AC3E}">
        <p14:creationId xmlns:p14="http://schemas.microsoft.com/office/powerpoint/2010/main" val="369660275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3.4.4 track</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53F326C8-AE7C-41D4-AD81-E6A87E951D00}"/>
              </a:ext>
            </a:extLst>
          </p:cNvPr>
          <p:cNvSpPr/>
          <p:nvPr/>
        </p:nvSpPr>
        <p:spPr>
          <a:xfrm>
            <a:off x="1458481" y="1100928"/>
            <a:ext cx="8659739" cy="923330"/>
          </a:xfrm>
          <a:prstGeom prst="rect">
            <a:avLst/>
          </a:prstGeom>
        </p:spPr>
        <p:txBody>
          <a:bodyPr wrap="square">
            <a:spAutoFit/>
          </a:bodyPr>
          <a:lstStyle/>
          <a:p>
            <a:pPr indent="269240" algn="just">
              <a:spcAft>
                <a:spcPts val="0"/>
              </a:spcAft>
            </a:pPr>
            <a:r>
              <a:rPr lang="zh-CN" altLang="zh-CN" kern="100" dirty="0">
                <a:ea typeface="Times New Roman" panose="02020603050405020304" pitchFamily="18" charset="0"/>
                <a:cs typeface="Times New Roman" panose="02020603050405020304" pitchFamily="18" charset="0"/>
              </a:rPr>
              <a:t> </a:t>
            </a:r>
            <a:r>
              <a:rPr lang="en-US" altLang="zh-CN" dirty="0"/>
              <a:t>&lt;track&gt; </a:t>
            </a:r>
            <a:r>
              <a:rPr lang="zh-CN" altLang="zh-CN" dirty="0"/>
              <a:t>标签为媒体元素（比如</a:t>
            </a:r>
            <a:r>
              <a:rPr lang="en-US" altLang="zh-CN" dirty="0"/>
              <a:t>&lt;audio&gt;and&lt;video&gt;</a:t>
            </a:r>
            <a:r>
              <a:rPr lang="zh-CN" altLang="zh-CN" dirty="0"/>
              <a:t>）规定外部文本轨道。这个元素用于规定字幕文件或其他包含文本的文件，当媒体播放时，这些文件是可见的。</a:t>
            </a:r>
          </a:p>
          <a:p>
            <a:pPr indent="269240" algn="just">
              <a:spcAft>
                <a:spcPts val="0"/>
              </a:spcAft>
            </a:pPr>
            <a:endParaRPr lang="zh-CN" altLang="zh-CN" kern="100" dirty="0">
              <a:cs typeface="Times New Roman" panose="02020603050405020304" pitchFamily="18" charset="0"/>
            </a:endParaRPr>
          </a:p>
        </p:txBody>
      </p:sp>
      <p:sp>
        <p:nvSpPr>
          <p:cNvPr id="6" name="矩形 5">
            <a:extLst>
              <a:ext uri="{FF2B5EF4-FFF2-40B4-BE49-F238E27FC236}">
                <a16:creationId xmlns:a16="http://schemas.microsoft.com/office/drawing/2014/main" id="{DC2ED87C-206C-4BF8-B37F-A58304E6A615}"/>
              </a:ext>
            </a:extLst>
          </p:cNvPr>
          <p:cNvSpPr/>
          <p:nvPr/>
        </p:nvSpPr>
        <p:spPr>
          <a:xfrm>
            <a:off x="1783221" y="2002217"/>
            <a:ext cx="8950298" cy="1938992"/>
          </a:xfrm>
          <a:prstGeom prst="rect">
            <a:avLst/>
          </a:prstGeom>
        </p:spPr>
        <p:txBody>
          <a:bodyPr wrap="square">
            <a:spAutoFit/>
          </a:bodyPr>
          <a:lstStyle/>
          <a:p>
            <a:pPr indent="266700" algn="just">
              <a:spcAft>
                <a:spcPts val="0"/>
              </a:spcAft>
            </a:pPr>
            <a:r>
              <a:rPr lang="en-US" altLang="zh-CN" sz="2000" kern="100" dirty="0">
                <a:solidFill>
                  <a:srgbClr val="111111"/>
                </a:solidFill>
                <a:latin typeface="Times New Roman" panose="02020603050405020304" pitchFamily="18" charset="0"/>
                <a:cs typeface="Times New Roman" panose="02020603050405020304" pitchFamily="18" charset="0"/>
              </a:rPr>
              <a:t>&lt;video width="320" height="240" controls="controls"&gt;</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Times New Roman" panose="02020603050405020304" pitchFamily="18" charset="0"/>
                <a:cs typeface="Times New Roman" panose="02020603050405020304" pitchFamily="18" charset="0"/>
              </a:rPr>
              <a:t>        &lt;source </a:t>
            </a:r>
            <a:r>
              <a:rPr lang="en-US" altLang="zh-CN" sz="2000" kern="100" dirty="0" err="1">
                <a:solidFill>
                  <a:srgbClr val="111111"/>
                </a:solidFill>
                <a:latin typeface="Times New Roman" panose="02020603050405020304" pitchFamily="18" charset="0"/>
                <a:cs typeface="Times New Roman" panose="02020603050405020304" pitchFamily="18" charset="0"/>
              </a:rPr>
              <a:t>src</a:t>
            </a:r>
            <a:r>
              <a:rPr lang="en-US" altLang="zh-CN" sz="2000" kern="100" dirty="0">
                <a:solidFill>
                  <a:srgbClr val="111111"/>
                </a:solidFill>
                <a:latin typeface="Times New Roman" panose="02020603050405020304" pitchFamily="18" charset="0"/>
                <a:cs typeface="Times New Roman" panose="02020603050405020304" pitchFamily="18" charset="0"/>
              </a:rPr>
              <a:t>="forrest_gump.mp4" type="video/mp4" /&gt;</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Times New Roman" panose="02020603050405020304" pitchFamily="18" charset="0"/>
                <a:cs typeface="Times New Roman" panose="02020603050405020304" pitchFamily="18" charset="0"/>
              </a:rPr>
              <a:t>        &lt;source </a:t>
            </a:r>
            <a:r>
              <a:rPr lang="en-US" altLang="zh-CN" sz="2000" kern="100" dirty="0" err="1">
                <a:solidFill>
                  <a:srgbClr val="111111"/>
                </a:solidFill>
                <a:latin typeface="Times New Roman" panose="02020603050405020304" pitchFamily="18" charset="0"/>
                <a:cs typeface="Times New Roman" panose="02020603050405020304" pitchFamily="18" charset="0"/>
              </a:rPr>
              <a:t>src</a:t>
            </a:r>
            <a:r>
              <a:rPr lang="en-US" altLang="zh-CN" sz="2000" kern="100" dirty="0">
                <a:solidFill>
                  <a:srgbClr val="111111"/>
                </a:solidFill>
                <a:latin typeface="Times New Roman" panose="02020603050405020304" pitchFamily="18" charset="0"/>
                <a:cs typeface="Times New Roman" panose="02020603050405020304" pitchFamily="18" charset="0"/>
              </a:rPr>
              <a:t>="forrest_gump.ogg" type="video/</a:t>
            </a:r>
            <a:r>
              <a:rPr lang="en-US" altLang="zh-CN" sz="2000" kern="100" dirty="0" err="1">
                <a:solidFill>
                  <a:srgbClr val="111111"/>
                </a:solidFill>
                <a:latin typeface="Times New Roman" panose="02020603050405020304" pitchFamily="18" charset="0"/>
                <a:cs typeface="Times New Roman" panose="02020603050405020304" pitchFamily="18" charset="0"/>
              </a:rPr>
              <a:t>ogg</a:t>
            </a:r>
            <a:r>
              <a:rPr lang="en-US" altLang="zh-CN" sz="2000" kern="100" dirty="0">
                <a:solidFill>
                  <a:srgbClr val="111111"/>
                </a:solidFill>
                <a:latin typeface="Times New Roman" panose="02020603050405020304" pitchFamily="18" charset="0"/>
                <a:cs typeface="Times New Roman" panose="02020603050405020304" pitchFamily="18" charset="0"/>
              </a:rPr>
              <a:t>" /&gt;</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Times New Roman" panose="02020603050405020304" pitchFamily="18" charset="0"/>
                <a:cs typeface="Times New Roman" panose="02020603050405020304" pitchFamily="18" charset="0"/>
              </a:rPr>
              <a:t>        &lt;track kind="subtitles" </a:t>
            </a:r>
            <a:r>
              <a:rPr lang="en-US" altLang="zh-CN" sz="2000" kern="100" dirty="0" err="1">
                <a:solidFill>
                  <a:srgbClr val="111111"/>
                </a:solidFill>
                <a:latin typeface="Times New Roman" panose="02020603050405020304" pitchFamily="18" charset="0"/>
                <a:cs typeface="Times New Roman" panose="02020603050405020304" pitchFamily="18" charset="0"/>
              </a:rPr>
              <a:t>src</a:t>
            </a:r>
            <a:r>
              <a:rPr lang="en-US" altLang="zh-CN" sz="2000" kern="100" dirty="0">
                <a:solidFill>
                  <a:srgbClr val="111111"/>
                </a:solidFill>
                <a:latin typeface="Times New Roman" panose="02020603050405020304" pitchFamily="18" charset="0"/>
                <a:cs typeface="Times New Roman" panose="02020603050405020304" pitchFamily="18" charset="0"/>
              </a:rPr>
              <a:t>="</a:t>
            </a:r>
            <a:r>
              <a:rPr lang="en-US" altLang="zh-CN" sz="2000" kern="100" dirty="0" err="1">
                <a:solidFill>
                  <a:srgbClr val="111111"/>
                </a:solidFill>
                <a:latin typeface="Times New Roman" panose="02020603050405020304" pitchFamily="18" charset="0"/>
                <a:cs typeface="Times New Roman" panose="02020603050405020304" pitchFamily="18" charset="0"/>
              </a:rPr>
              <a:t>subs_chi.srt</a:t>
            </a:r>
            <a:r>
              <a:rPr lang="en-US" altLang="zh-CN" sz="2000" kern="100" dirty="0">
                <a:solidFill>
                  <a:srgbClr val="111111"/>
                </a:solidFill>
                <a:latin typeface="Times New Roman" panose="02020603050405020304" pitchFamily="18" charset="0"/>
                <a:cs typeface="Times New Roman" panose="02020603050405020304" pitchFamily="18" charset="0"/>
              </a:rPr>
              <a:t>" </a:t>
            </a:r>
            <a:r>
              <a:rPr lang="en-US" altLang="zh-CN" sz="2000" kern="100" dirty="0" err="1">
                <a:solidFill>
                  <a:srgbClr val="111111"/>
                </a:solidFill>
                <a:latin typeface="Times New Roman" panose="02020603050405020304" pitchFamily="18" charset="0"/>
                <a:cs typeface="Times New Roman" panose="02020603050405020304" pitchFamily="18" charset="0"/>
              </a:rPr>
              <a:t>srclang</a:t>
            </a:r>
            <a:r>
              <a:rPr lang="en-US" altLang="zh-CN" sz="2000" kern="100" dirty="0">
                <a:solidFill>
                  <a:srgbClr val="111111"/>
                </a:solidFill>
                <a:latin typeface="Times New Roman" panose="02020603050405020304" pitchFamily="18" charset="0"/>
                <a:cs typeface="Times New Roman" panose="02020603050405020304" pitchFamily="18" charset="0"/>
              </a:rPr>
              <a:t>="</a:t>
            </a:r>
            <a:r>
              <a:rPr lang="en-US" altLang="zh-CN" sz="2000" kern="100" dirty="0" err="1">
                <a:solidFill>
                  <a:srgbClr val="111111"/>
                </a:solidFill>
                <a:latin typeface="Times New Roman" panose="02020603050405020304" pitchFamily="18" charset="0"/>
                <a:cs typeface="Times New Roman" panose="02020603050405020304" pitchFamily="18" charset="0"/>
              </a:rPr>
              <a:t>zh</a:t>
            </a:r>
            <a:r>
              <a:rPr lang="en-US" altLang="zh-CN" sz="2000" kern="100" dirty="0">
                <a:solidFill>
                  <a:srgbClr val="111111"/>
                </a:solidFill>
                <a:latin typeface="Times New Roman" panose="02020603050405020304" pitchFamily="18" charset="0"/>
                <a:cs typeface="Times New Roman" panose="02020603050405020304" pitchFamily="18" charset="0"/>
              </a:rPr>
              <a:t>" label="Chinese"&gt;</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Times New Roman" panose="02020603050405020304" pitchFamily="18" charset="0"/>
                <a:cs typeface="Times New Roman" panose="02020603050405020304" pitchFamily="18" charset="0"/>
              </a:rPr>
              <a:t>        &lt;track kind="subtitles" </a:t>
            </a:r>
            <a:r>
              <a:rPr lang="en-US" altLang="zh-CN" sz="2000" kern="100" dirty="0" err="1">
                <a:solidFill>
                  <a:srgbClr val="111111"/>
                </a:solidFill>
                <a:latin typeface="Times New Roman" panose="02020603050405020304" pitchFamily="18" charset="0"/>
                <a:cs typeface="Times New Roman" panose="02020603050405020304" pitchFamily="18" charset="0"/>
              </a:rPr>
              <a:t>src</a:t>
            </a:r>
            <a:r>
              <a:rPr lang="en-US" altLang="zh-CN" sz="2000" kern="100" dirty="0">
                <a:solidFill>
                  <a:srgbClr val="111111"/>
                </a:solidFill>
                <a:latin typeface="Times New Roman" panose="02020603050405020304" pitchFamily="18" charset="0"/>
                <a:cs typeface="Times New Roman" panose="02020603050405020304" pitchFamily="18" charset="0"/>
              </a:rPr>
              <a:t>="</a:t>
            </a:r>
            <a:r>
              <a:rPr lang="en-US" altLang="zh-CN" sz="2000" kern="100" dirty="0" err="1">
                <a:solidFill>
                  <a:srgbClr val="111111"/>
                </a:solidFill>
                <a:latin typeface="Times New Roman" panose="02020603050405020304" pitchFamily="18" charset="0"/>
                <a:cs typeface="Times New Roman" panose="02020603050405020304" pitchFamily="18" charset="0"/>
              </a:rPr>
              <a:t>subs_eng.srt</a:t>
            </a:r>
            <a:r>
              <a:rPr lang="en-US" altLang="zh-CN" sz="2000" kern="100" dirty="0">
                <a:solidFill>
                  <a:srgbClr val="111111"/>
                </a:solidFill>
                <a:latin typeface="Times New Roman" panose="02020603050405020304" pitchFamily="18" charset="0"/>
                <a:cs typeface="Times New Roman" panose="02020603050405020304" pitchFamily="18" charset="0"/>
              </a:rPr>
              <a:t>" </a:t>
            </a:r>
            <a:r>
              <a:rPr lang="en-US" altLang="zh-CN" sz="2000" kern="100" dirty="0" err="1">
                <a:solidFill>
                  <a:srgbClr val="111111"/>
                </a:solidFill>
                <a:latin typeface="Times New Roman" panose="02020603050405020304" pitchFamily="18" charset="0"/>
                <a:cs typeface="Times New Roman" panose="02020603050405020304" pitchFamily="18" charset="0"/>
              </a:rPr>
              <a:t>srclang</a:t>
            </a:r>
            <a:r>
              <a:rPr lang="en-US" altLang="zh-CN" sz="2000" kern="100" dirty="0">
                <a:solidFill>
                  <a:srgbClr val="111111"/>
                </a:solidFill>
                <a:latin typeface="Times New Roman" panose="02020603050405020304" pitchFamily="18" charset="0"/>
                <a:cs typeface="Times New Roman" panose="02020603050405020304" pitchFamily="18" charset="0"/>
              </a:rPr>
              <a:t>="</a:t>
            </a:r>
            <a:r>
              <a:rPr lang="en-US" altLang="zh-CN" sz="2000" kern="100" dirty="0" err="1">
                <a:solidFill>
                  <a:srgbClr val="111111"/>
                </a:solidFill>
                <a:latin typeface="Times New Roman" panose="02020603050405020304" pitchFamily="18" charset="0"/>
                <a:cs typeface="Times New Roman" panose="02020603050405020304" pitchFamily="18" charset="0"/>
              </a:rPr>
              <a:t>en</a:t>
            </a:r>
            <a:r>
              <a:rPr lang="en-US" altLang="zh-CN" sz="2000" kern="100" dirty="0">
                <a:solidFill>
                  <a:srgbClr val="111111"/>
                </a:solidFill>
                <a:latin typeface="Times New Roman" panose="02020603050405020304" pitchFamily="18" charset="0"/>
                <a:cs typeface="Times New Roman" panose="02020603050405020304" pitchFamily="18" charset="0"/>
              </a:rPr>
              <a:t>" label="English"&gt;</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Times New Roman" panose="02020603050405020304" pitchFamily="18" charset="0"/>
                <a:cs typeface="Times New Roman" panose="02020603050405020304" pitchFamily="18" charset="0"/>
              </a:rPr>
              <a:t> &lt;/video&gt;</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182862836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3.4.5 embed</a:t>
            </a:r>
            <a:r>
              <a:rPr lang="zh-CN" altLang="zh-CN" b="1" dirty="0"/>
              <a: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53F326C8-AE7C-41D4-AD81-E6A87E951D00}"/>
              </a:ext>
            </a:extLst>
          </p:cNvPr>
          <p:cNvSpPr/>
          <p:nvPr/>
        </p:nvSpPr>
        <p:spPr>
          <a:xfrm>
            <a:off x="1458481" y="1100928"/>
            <a:ext cx="8659739" cy="923330"/>
          </a:xfrm>
          <a:prstGeom prst="rect">
            <a:avLst/>
          </a:prstGeom>
        </p:spPr>
        <p:txBody>
          <a:bodyPr wrap="square">
            <a:spAutoFit/>
          </a:bodyPr>
          <a:lstStyle/>
          <a:p>
            <a:r>
              <a:rPr lang="zh-CN" altLang="zh-CN" dirty="0"/>
              <a:t>播放动画文件、音频文件、视频文件等</a:t>
            </a:r>
            <a:r>
              <a:rPr lang="zh-CN" altLang="en-US" dirty="0"/>
              <a:t>，</a:t>
            </a:r>
            <a:r>
              <a:rPr lang="zh-CN" altLang="zh-CN" dirty="0"/>
              <a:t>使用</a:t>
            </a:r>
            <a:r>
              <a:rPr lang="en-US" altLang="zh-CN" dirty="0"/>
              <a:t>&lt;embed&gt;</a:t>
            </a:r>
            <a:r>
              <a:rPr lang="zh-CN" altLang="zh-CN" dirty="0"/>
              <a:t>标签可以将多媒体文件嵌入到网页中，</a:t>
            </a:r>
            <a:r>
              <a:rPr lang="en-US" altLang="zh-CN" dirty="0"/>
              <a:t>embed</a:t>
            </a:r>
            <a:r>
              <a:rPr lang="zh-CN" altLang="zh-CN" dirty="0"/>
              <a:t>标签常用的属性和取值如下。</a:t>
            </a:r>
          </a:p>
          <a:p>
            <a:pPr indent="269240" algn="just">
              <a:spcAft>
                <a:spcPts val="0"/>
              </a:spcAft>
            </a:pPr>
            <a:endParaRPr lang="zh-CN" altLang="zh-CN" kern="100" dirty="0">
              <a:cs typeface="Times New Roman" panose="02020603050405020304" pitchFamily="18" charset="0"/>
            </a:endParaRPr>
          </a:p>
        </p:txBody>
      </p:sp>
      <p:graphicFrame>
        <p:nvGraphicFramePr>
          <p:cNvPr id="5" name="表格 4">
            <a:extLst>
              <a:ext uri="{FF2B5EF4-FFF2-40B4-BE49-F238E27FC236}">
                <a16:creationId xmlns:a16="http://schemas.microsoft.com/office/drawing/2014/main" id="{FB0192BD-2E1C-4301-B2AA-FBCB1DA32BEF}"/>
              </a:ext>
            </a:extLst>
          </p:cNvPr>
          <p:cNvGraphicFramePr>
            <a:graphicFrameLocks noGrp="1"/>
          </p:cNvGraphicFramePr>
          <p:nvPr>
            <p:extLst>
              <p:ext uri="{D42A27DB-BD31-4B8C-83A1-F6EECF244321}">
                <p14:modId xmlns:p14="http://schemas.microsoft.com/office/powerpoint/2010/main" val="3775640536"/>
              </p:ext>
            </p:extLst>
          </p:nvPr>
        </p:nvGraphicFramePr>
        <p:xfrm>
          <a:off x="1859630" y="2317983"/>
          <a:ext cx="6275965" cy="1524000"/>
        </p:xfrm>
        <a:graphic>
          <a:graphicData uri="http://schemas.openxmlformats.org/drawingml/2006/table">
            <a:tbl>
              <a:tblPr firstRow="1" firstCol="1" bandRow="1">
                <a:tableStyleId>{5C22544A-7EE6-4342-B048-85BDC9FD1C3A}</a:tableStyleId>
              </a:tblPr>
              <a:tblGrid>
                <a:gridCol w="1293768">
                  <a:extLst>
                    <a:ext uri="{9D8B030D-6E8A-4147-A177-3AD203B41FA5}">
                      <a16:colId xmlns:a16="http://schemas.microsoft.com/office/drawing/2014/main" val="4262471250"/>
                    </a:ext>
                  </a:extLst>
                </a:gridCol>
                <a:gridCol w="1769715">
                  <a:extLst>
                    <a:ext uri="{9D8B030D-6E8A-4147-A177-3AD203B41FA5}">
                      <a16:colId xmlns:a16="http://schemas.microsoft.com/office/drawing/2014/main" val="846898530"/>
                    </a:ext>
                  </a:extLst>
                </a:gridCol>
                <a:gridCol w="3212482">
                  <a:extLst>
                    <a:ext uri="{9D8B030D-6E8A-4147-A177-3AD203B41FA5}">
                      <a16:colId xmlns:a16="http://schemas.microsoft.com/office/drawing/2014/main" val="1955052901"/>
                    </a:ext>
                  </a:extLst>
                </a:gridCol>
              </a:tblGrid>
              <a:tr h="290195">
                <a:tc>
                  <a:txBody>
                    <a:bodyPr/>
                    <a:lstStyle/>
                    <a:p>
                      <a:pPr algn="just">
                        <a:spcAft>
                          <a:spcPts val="0"/>
                        </a:spcAft>
                      </a:pPr>
                      <a:r>
                        <a:rPr lang="zh-CN" sz="20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描述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57530256"/>
                  </a:ext>
                </a:extLst>
              </a:tr>
              <a:tr h="200660">
                <a:tc>
                  <a:txBody>
                    <a:bodyPr/>
                    <a:lstStyle/>
                    <a:p>
                      <a:pPr algn="just">
                        <a:spcAft>
                          <a:spcPts val="0"/>
                        </a:spcAft>
                      </a:pPr>
                      <a:r>
                        <a:rPr lang="en-US" sz="2000" kern="100">
                          <a:effectLst/>
                        </a:rPr>
                        <a:t>height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100">
                          <a:effectLst/>
                        </a:rPr>
                        <a:t>pixels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设置嵌入内容的高度。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71924611"/>
                  </a:ext>
                </a:extLst>
              </a:tr>
              <a:tr h="234315">
                <a:tc>
                  <a:txBody>
                    <a:bodyPr/>
                    <a:lstStyle/>
                    <a:p>
                      <a:pPr algn="just">
                        <a:spcAft>
                          <a:spcPts val="0"/>
                        </a:spcAft>
                      </a:pPr>
                      <a:r>
                        <a:rPr lang="en-US" sz="2000" kern="100">
                          <a:effectLst/>
                        </a:rPr>
                        <a:t>src</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100">
                          <a:effectLst/>
                        </a:rPr>
                        <a:t>url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嵌入内容的</a:t>
                      </a:r>
                      <a:r>
                        <a:rPr lang="en-US" sz="2000" kern="100">
                          <a:effectLst/>
                        </a:rPr>
                        <a:t> URL</a:t>
                      </a:r>
                      <a:r>
                        <a:rPr lang="zh-CN" sz="20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41738072"/>
                  </a:ext>
                </a:extLst>
              </a:tr>
              <a:tr h="249555">
                <a:tc>
                  <a:txBody>
                    <a:bodyPr/>
                    <a:lstStyle/>
                    <a:p>
                      <a:pPr algn="just">
                        <a:spcAft>
                          <a:spcPts val="0"/>
                        </a:spcAft>
                      </a:pPr>
                      <a:r>
                        <a:rPr lang="en-US" sz="2000" kern="100">
                          <a:effectLst/>
                        </a:rPr>
                        <a:t>type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100">
                          <a:effectLst/>
                        </a:rPr>
                        <a:t>type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定义嵌入内容的类型。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00960221"/>
                  </a:ext>
                </a:extLst>
              </a:tr>
              <a:tr h="229235">
                <a:tc>
                  <a:txBody>
                    <a:bodyPr/>
                    <a:lstStyle/>
                    <a:p>
                      <a:pPr algn="just">
                        <a:spcAft>
                          <a:spcPts val="0"/>
                        </a:spcAft>
                      </a:pPr>
                      <a:r>
                        <a:rPr lang="en-US" sz="2000" kern="100">
                          <a:effectLst/>
                        </a:rPr>
                        <a:t>width</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100">
                          <a:effectLst/>
                        </a:rPr>
                        <a:t>pixels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dirty="0">
                          <a:effectLst/>
                        </a:rPr>
                        <a:t>设置嵌入内容的宽度。</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71247916"/>
                  </a:ext>
                </a:extLst>
              </a:tr>
            </a:tbl>
          </a:graphicData>
        </a:graphic>
      </p:graphicFrame>
      <p:sp>
        <p:nvSpPr>
          <p:cNvPr id="7" name="矩形 6">
            <a:extLst>
              <a:ext uri="{FF2B5EF4-FFF2-40B4-BE49-F238E27FC236}">
                <a16:creationId xmlns:a16="http://schemas.microsoft.com/office/drawing/2014/main" id="{3E88B91D-CEBD-4ED0-B82C-AA14C5D1F609}"/>
              </a:ext>
            </a:extLst>
          </p:cNvPr>
          <p:cNvSpPr/>
          <p:nvPr/>
        </p:nvSpPr>
        <p:spPr>
          <a:xfrm>
            <a:off x="1458480" y="4279744"/>
            <a:ext cx="9018663" cy="1477328"/>
          </a:xfrm>
          <a:prstGeom prst="rect">
            <a:avLst/>
          </a:prstGeom>
        </p:spPr>
        <p:txBody>
          <a:bodyPr wrap="square">
            <a:spAutoFit/>
          </a:bodyPr>
          <a:lstStyle/>
          <a:p>
            <a:pPr>
              <a:spcAft>
                <a:spcPts val="0"/>
              </a:spcAft>
            </a:pPr>
            <a:r>
              <a:rPr lang="en-US" altLang="zh-CN" kern="0" dirty="0">
                <a:latin typeface="Times New Roman" panose="02020603050405020304" pitchFamily="18" charset="0"/>
                <a:cs typeface="Times New Roman" panose="02020603050405020304" pitchFamily="18" charset="0"/>
              </a:rPr>
              <a:t> &lt;div&gt;</a:t>
            </a:r>
            <a:endParaRPr lang="zh-CN" altLang="zh-CN" kern="100" dirty="0">
              <a:cs typeface="Times New Roman" panose="02020603050405020304" pitchFamily="18" charset="0"/>
            </a:endParaRPr>
          </a:p>
          <a:p>
            <a:pPr>
              <a:spcAft>
                <a:spcPts val="0"/>
              </a:spcAft>
            </a:pPr>
            <a:r>
              <a:rPr lang="en-US" altLang="zh-CN" kern="0" dirty="0">
                <a:latin typeface="Times New Roman" panose="02020603050405020304" pitchFamily="18" charset="0"/>
                <a:cs typeface="Times New Roman" panose="02020603050405020304" pitchFamily="18" charset="0"/>
              </a:rPr>
              <a:t>       &lt;embed </a:t>
            </a:r>
            <a:r>
              <a:rPr lang="en-US" altLang="zh-CN" kern="0" dirty="0" err="1">
                <a:latin typeface="Times New Roman" panose="02020603050405020304" pitchFamily="18" charset="0"/>
                <a:cs typeface="Times New Roman" panose="02020603050405020304" pitchFamily="18" charset="0"/>
              </a:rPr>
              <a:t>src</a:t>
            </a:r>
            <a:r>
              <a:rPr lang="en-US" altLang="zh-CN" kern="0" dirty="0">
                <a:latin typeface="Times New Roman" panose="02020603050405020304" pitchFamily="18" charset="0"/>
                <a:cs typeface="Times New Roman" panose="02020603050405020304" pitchFamily="18" charset="0"/>
              </a:rPr>
              <a:t>= "http://flv3.people.com.cn/dev1/</a:t>
            </a:r>
            <a:r>
              <a:rPr lang="en-US" altLang="zh-CN" kern="0" dirty="0" err="1">
                <a:latin typeface="Times New Roman" panose="02020603050405020304" pitchFamily="18" charset="0"/>
                <a:cs typeface="Times New Roman" panose="02020603050405020304" pitchFamily="18" charset="0"/>
              </a:rPr>
              <a:t>mvideo</a:t>
            </a:r>
            <a:r>
              <a:rPr lang="en-US" altLang="zh-CN" kern="0" dirty="0">
                <a:latin typeface="Times New Roman" panose="02020603050405020304" pitchFamily="18" charset="0"/>
                <a:cs typeface="Times New Roman" panose="02020603050405020304" pitchFamily="18" charset="0"/>
              </a:rPr>
              <a:t>/</a:t>
            </a:r>
            <a:r>
              <a:rPr lang="en-US" altLang="zh-CN" kern="0" dirty="0" err="1">
                <a:latin typeface="Times New Roman" panose="02020603050405020304" pitchFamily="18" charset="0"/>
                <a:cs typeface="Times New Roman" panose="02020603050405020304" pitchFamily="18" charset="0"/>
              </a:rPr>
              <a:t>vodfiles</a:t>
            </a:r>
            <a:r>
              <a:rPr lang="en-US" altLang="zh-CN" kern="0" dirty="0">
                <a:latin typeface="Times New Roman" panose="02020603050405020304" pitchFamily="18" charset="0"/>
                <a:cs typeface="Times New Roman" panose="02020603050405020304" pitchFamily="18" charset="0"/>
              </a:rPr>
              <a:t>/2021/03/24/d358b8a5a598167eeaa0e8a90be81f0e_c.mp4" </a:t>
            </a:r>
            <a:endParaRPr lang="zh-CN" altLang="zh-CN" kern="100" dirty="0">
              <a:cs typeface="Times New Roman" panose="02020603050405020304" pitchFamily="18" charset="0"/>
            </a:endParaRPr>
          </a:p>
          <a:p>
            <a:pPr>
              <a:spcAft>
                <a:spcPts val="0"/>
              </a:spcAft>
            </a:pPr>
            <a:r>
              <a:rPr lang="en-US" altLang="zh-CN" kern="0" dirty="0">
                <a:latin typeface="Times New Roman" panose="02020603050405020304" pitchFamily="18" charset="0"/>
                <a:cs typeface="Times New Roman" panose="02020603050405020304" pitchFamily="18" charset="0"/>
              </a:rPr>
              <a:t>width="400" height="300" /&gt;   </a:t>
            </a:r>
            <a:endParaRPr lang="zh-CN" altLang="zh-CN" kern="100" dirty="0">
              <a:cs typeface="Times New Roman" panose="02020603050405020304" pitchFamily="18" charset="0"/>
            </a:endParaRPr>
          </a:p>
          <a:p>
            <a:pPr>
              <a:spcAft>
                <a:spcPts val="0"/>
              </a:spcAft>
            </a:pPr>
            <a:r>
              <a:rPr lang="en-US" altLang="zh-CN" kern="0" dirty="0">
                <a:latin typeface="Times New Roman" panose="02020603050405020304" pitchFamily="18" charset="0"/>
                <a:cs typeface="Times New Roman" panose="02020603050405020304" pitchFamily="18" charset="0"/>
              </a:rPr>
              <a:t> &lt;/div&gt; </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91341722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6799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solidFill>
                  <a:srgbClr val="FF0000"/>
                </a:solidFill>
              </a:rPr>
              <a:t>HTML5</a:t>
            </a:r>
            <a:r>
              <a:rPr lang="zh-CN" altLang="zh-CN" dirty="0">
                <a:solidFill>
                  <a:srgbClr val="FF0000"/>
                </a:solidFill>
              </a:rPr>
              <a:t>的状态标签</a:t>
            </a:r>
            <a:endParaRPr lang="zh-CN" altLang="en-US" sz="2100" b="1" dirty="0">
              <a:solidFill>
                <a:srgbClr val="FF0000"/>
              </a:solidFill>
              <a:latin typeface="微软雅黑" pitchFamily="34" charset="-122"/>
              <a:ea typeface="微软雅黑" pitchFamily="34" charset="-122"/>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06</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的菜单标签</a:t>
            </a:r>
            <a:endParaRPr lang="zh-CN" altLang="en-US" sz="2100" b="1" dirty="0">
              <a:solidFill>
                <a:prstClr val="black"/>
              </a:solidFill>
              <a:latin typeface="微软雅黑" pitchFamily="34" charset="-122"/>
              <a:ea typeface="微软雅黑" pitchFamily="34" charset="-122"/>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2350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07</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 HTML5 </a:t>
            </a:r>
            <a:r>
              <a:rPr lang="zh-CN" altLang="zh-CN" dirty="0"/>
              <a:t>注释标签</a:t>
            </a:r>
            <a:endParaRPr lang="zh-CN" altLang="en-US" sz="2100" b="1" dirty="0">
              <a:latin typeface="微软雅黑" pitchFamily="34" charset="-122"/>
              <a:ea typeface="微软雅黑" pitchFamily="34" charset="-122"/>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08</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canvas API </a:t>
            </a:r>
            <a:r>
              <a:rPr lang="zh-CN" altLang="zh-CN" dirty="0"/>
              <a:t>画图</a:t>
            </a:r>
            <a:endParaRPr lang="zh-CN" altLang="en-US" sz="2100" b="1" dirty="0">
              <a:solidFill>
                <a:srgbClr val="FF0000"/>
              </a:solidFill>
              <a:latin typeface="微软雅黑" pitchFamily="34" charset="-122"/>
              <a:ea typeface="微软雅黑" pitchFamily="34" charset="-122"/>
            </a:endParaRPr>
          </a:p>
        </p:txBody>
      </p:sp>
      <p:grpSp>
        <p:nvGrpSpPr>
          <p:cNvPr id="31" name="组合 30">
            <a:extLst>
              <a:ext uri="{FF2B5EF4-FFF2-40B4-BE49-F238E27FC236}">
                <a16:creationId xmlns:a16="http://schemas.microsoft.com/office/drawing/2014/main" id="{A81CCA80-E351-4A9A-8715-AF15DBE37548}"/>
              </a:ext>
            </a:extLst>
          </p:cNvPr>
          <p:cNvGrpSpPr>
            <a:grpSpLocks/>
          </p:cNvGrpSpPr>
          <p:nvPr/>
        </p:nvGrpSpPr>
        <p:grpSpPr bwMode="auto">
          <a:xfrm>
            <a:off x="2514600" y="5064125"/>
            <a:ext cx="5067300" cy="785813"/>
            <a:chOff x="3651214" y="1851670"/>
            <a:chExt cx="3801106" cy="588774"/>
          </a:xfrm>
        </p:grpSpPr>
        <p:sp>
          <p:nvSpPr>
            <p:cNvPr id="32" name="矩形 31">
              <a:extLst>
                <a:ext uri="{FF2B5EF4-FFF2-40B4-BE49-F238E27FC236}">
                  <a16:creationId xmlns:a16="http://schemas.microsoft.com/office/drawing/2014/main" id="{5CA1A575-90E1-4DBF-AC85-4C5972F4A8AE}"/>
                </a:ext>
              </a:extLst>
            </p:cNvPr>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椭圆 32">
              <a:extLst>
                <a:ext uri="{FF2B5EF4-FFF2-40B4-BE49-F238E27FC236}">
                  <a16:creationId xmlns:a16="http://schemas.microsoft.com/office/drawing/2014/main" id="{2DA4E827-2187-4609-B942-1777F721BA0C}"/>
                </a:ext>
              </a:extLst>
            </p:cNvPr>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34" name="矩形 33">
              <a:extLst>
                <a:ext uri="{FF2B5EF4-FFF2-40B4-BE49-F238E27FC236}">
                  <a16:creationId xmlns:a16="http://schemas.microsoft.com/office/drawing/2014/main" id="{EFFEE07F-63D9-4E28-81A4-ECDC91A456A9}"/>
                </a:ext>
              </a:extLst>
            </p:cNvPr>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2" name="矩形 61">
              <a:extLst>
                <a:ext uri="{FF2B5EF4-FFF2-40B4-BE49-F238E27FC236}">
                  <a16:creationId xmlns:a16="http://schemas.microsoft.com/office/drawing/2014/main" id="{4B986B56-70B1-4057-8DDE-A760859078D7}"/>
                </a:ext>
              </a:extLst>
            </p:cNvPr>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09</a:t>
              </a:r>
              <a:endParaRPr lang="zh-CN" altLang="en-US" sz="3200" kern="0" dirty="0">
                <a:solidFill>
                  <a:sysClr val="window" lastClr="FFFFFF"/>
                </a:solidFill>
                <a:latin typeface="Impact" pitchFamily="34" charset="0"/>
                <a:ea typeface="微软雅黑" pitchFamily="34" charset="-122"/>
              </a:endParaRPr>
            </a:p>
          </p:txBody>
        </p:sp>
      </p:grpSp>
      <p:sp>
        <p:nvSpPr>
          <p:cNvPr id="63" name="TextBox 60">
            <a:extLst>
              <a:ext uri="{FF2B5EF4-FFF2-40B4-BE49-F238E27FC236}">
                <a16:creationId xmlns:a16="http://schemas.microsoft.com/office/drawing/2014/main" id="{193342CE-29D6-440A-B557-45318D58D725}"/>
              </a:ext>
            </a:extLst>
          </p:cNvPr>
          <p:cNvSpPr txBox="1"/>
          <p:nvPr/>
        </p:nvSpPr>
        <p:spPr>
          <a:xfrm>
            <a:off x="3567146" y="519332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 </a:t>
            </a:r>
            <a:r>
              <a:rPr lang="zh-CN" altLang="zh-CN" dirty="0"/>
              <a:t>地理定位</a:t>
            </a:r>
            <a:endParaRPr lang="zh-CN" altLang="en-US" sz="21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51075703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300" fill="hold"/>
                                        <p:tgtEl>
                                          <p:spTgt spid="31"/>
                                        </p:tgtEl>
                                        <p:attrNameLst>
                                          <p:attrName>ppt_x</p:attrName>
                                        </p:attrNameLst>
                                      </p:cBhvr>
                                      <p:tavLst>
                                        <p:tav tm="0">
                                          <p:val>
                                            <p:strVal val="0-#ppt_w/2"/>
                                          </p:val>
                                        </p:tav>
                                        <p:tav tm="100000">
                                          <p:val>
                                            <p:strVal val="#ppt_x"/>
                                          </p:val>
                                        </p:tav>
                                      </p:tavLst>
                                    </p:anim>
                                    <p:anim calcmode="lin" valueType="num">
                                      <p:cBhvr additive="base">
                                        <p:cTn id="62" dur="300" fill="hold"/>
                                        <p:tgtEl>
                                          <p:spTgt spid="31"/>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300" fill="hold"/>
                                        <p:tgtEl>
                                          <p:spTgt spid="63"/>
                                        </p:tgtEl>
                                        <p:attrNameLst>
                                          <p:attrName>ppt_x</p:attrName>
                                        </p:attrNameLst>
                                      </p:cBhvr>
                                      <p:tavLst>
                                        <p:tav tm="0">
                                          <p:val>
                                            <p:strVal val="1+#ppt_w/2"/>
                                          </p:val>
                                        </p:tav>
                                        <p:tav tm="100000">
                                          <p:val>
                                            <p:strVal val="#ppt_x"/>
                                          </p:val>
                                        </p:tav>
                                      </p:tavLst>
                                    </p:anim>
                                    <p:anim calcmode="lin" valueType="num">
                                      <p:cBhvr additive="base">
                                        <p:cTn id="66" dur="3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3.5.1 meter标签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53F326C8-AE7C-41D4-AD81-E6A87E951D00}"/>
              </a:ext>
            </a:extLst>
          </p:cNvPr>
          <p:cNvSpPr/>
          <p:nvPr/>
        </p:nvSpPr>
        <p:spPr>
          <a:xfrm>
            <a:off x="1458481" y="1100928"/>
            <a:ext cx="8659739" cy="646331"/>
          </a:xfrm>
          <a:prstGeom prst="rect">
            <a:avLst/>
          </a:prstGeom>
        </p:spPr>
        <p:txBody>
          <a:bodyPr wrap="square">
            <a:spAutoFit/>
          </a:bodyPr>
          <a:lstStyle/>
          <a:p>
            <a:r>
              <a:rPr lang="zh-CN" altLang="zh-CN" dirty="0"/>
              <a:t> </a:t>
            </a:r>
            <a:r>
              <a:rPr lang="en-US" altLang="zh-CN" dirty="0"/>
              <a:t>&lt;meter&gt; </a:t>
            </a:r>
            <a:r>
              <a:rPr lang="zh-CN" altLang="zh-CN" dirty="0"/>
              <a:t>标签定义已知范围或分数值内的标量测量。也被称为</a:t>
            </a:r>
            <a:r>
              <a:rPr lang="en-US" altLang="zh-CN" dirty="0"/>
              <a:t> gauge</a:t>
            </a:r>
            <a:r>
              <a:rPr lang="zh-CN" altLang="zh-CN" dirty="0"/>
              <a:t>（尺度）。</a:t>
            </a:r>
            <a:r>
              <a:rPr lang="en-US" altLang="zh-CN" dirty="0"/>
              <a:t>&lt;meter&gt;</a:t>
            </a:r>
            <a:r>
              <a:rPr lang="zh-CN" altLang="zh-CN" dirty="0"/>
              <a:t>定义预定义范围内的度量，状态标签</a:t>
            </a:r>
            <a:r>
              <a:rPr lang="en-US" altLang="zh-CN" dirty="0"/>
              <a:t>(</a:t>
            </a:r>
            <a:r>
              <a:rPr lang="zh-CN" altLang="zh-CN" dirty="0"/>
              <a:t>实时状态显示</a:t>
            </a:r>
            <a:r>
              <a:rPr lang="en-US" altLang="zh-CN" dirty="0"/>
              <a:t>:</a:t>
            </a:r>
            <a:r>
              <a:rPr lang="zh-CN" altLang="zh-CN" dirty="0"/>
              <a:t>气压、气温</a:t>
            </a:r>
            <a:r>
              <a:rPr lang="en-US" altLang="zh-CN" dirty="0"/>
              <a:t>)C</a:t>
            </a:r>
            <a:r>
              <a:rPr lang="zh-CN" altLang="zh-CN" dirty="0"/>
              <a:t>、</a:t>
            </a:r>
            <a:r>
              <a:rPr lang="en-US" altLang="zh-CN" dirty="0"/>
              <a:t>O</a:t>
            </a:r>
            <a:r>
              <a:rPr lang="zh-CN" altLang="zh-CN" dirty="0"/>
              <a:t>。</a:t>
            </a:r>
            <a:endParaRPr lang="zh-CN" altLang="zh-CN" kern="100" dirty="0">
              <a:cs typeface="Times New Roman" panose="02020603050405020304" pitchFamily="18" charset="0"/>
            </a:endParaRPr>
          </a:p>
        </p:txBody>
      </p:sp>
      <p:graphicFrame>
        <p:nvGraphicFramePr>
          <p:cNvPr id="6" name="表格 5">
            <a:extLst>
              <a:ext uri="{FF2B5EF4-FFF2-40B4-BE49-F238E27FC236}">
                <a16:creationId xmlns:a16="http://schemas.microsoft.com/office/drawing/2014/main" id="{CD315A9B-5B84-47A3-AD0C-D7F0212F546E}"/>
              </a:ext>
            </a:extLst>
          </p:cNvPr>
          <p:cNvGraphicFramePr>
            <a:graphicFrameLocks noGrp="1"/>
          </p:cNvGraphicFramePr>
          <p:nvPr>
            <p:extLst>
              <p:ext uri="{D42A27DB-BD31-4B8C-83A1-F6EECF244321}">
                <p14:modId xmlns:p14="http://schemas.microsoft.com/office/powerpoint/2010/main" val="2049360743"/>
              </p:ext>
            </p:extLst>
          </p:nvPr>
        </p:nvGraphicFramePr>
        <p:xfrm>
          <a:off x="2315909" y="1905712"/>
          <a:ext cx="7947589" cy="2548435"/>
        </p:xfrm>
        <a:graphic>
          <a:graphicData uri="http://schemas.openxmlformats.org/drawingml/2006/table">
            <a:tbl>
              <a:tblPr firstRow="1" firstCol="1" bandRow="1">
                <a:tableStyleId>{5C22544A-7EE6-4342-B048-85BDC9FD1C3A}</a:tableStyleId>
              </a:tblPr>
              <a:tblGrid>
                <a:gridCol w="1418369">
                  <a:extLst>
                    <a:ext uri="{9D8B030D-6E8A-4147-A177-3AD203B41FA5}">
                      <a16:colId xmlns:a16="http://schemas.microsoft.com/office/drawing/2014/main" val="1252999260"/>
                    </a:ext>
                  </a:extLst>
                </a:gridCol>
                <a:gridCol w="1376107">
                  <a:extLst>
                    <a:ext uri="{9D8B030D-6E8A-4147-A177-3AD203B41FA5}">
                      <a16:colId xmlns:a16="http://schemas.microsoft.com/office/drawing/2014/main" val="1683276402"/>
                    </a:ext>
                  </a:extLst>
                </a:gridCol>
                <a:gridCol w="5153113">
                  <a:extLst>
                    <a:ext uri="{9D8B030D-6E8A-4147-A177-3AD203B41FA5}">
                      <a16:colId xmlns:a16="http://schemas.microsoft.com/office/drawing/2014/main" val="1834098029"/>
                    </a:ext>
                  </a:extLst>
                </a:gridCol>
              </a:tblGrid>
              <a:tr h="285512">
                <a:tc>
                  <a:txBody>
                    <a:bodyPr/>
                    <a:lstStyle/>
                    <a:p>
                      <a:pPr algn="just">
                        <a:spcAft>
                          <a:spcPts val="0"/>
                        </a:spcAft>
                      </a:pPr>
                      <a:r>
                        <a:rPr lang="zh-CN" sz="2000" kern="100" dirty="0">
                          <a:effectLst/>
                        </a:rPr>
                        <a:t>属性</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描述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13073812"/>
                  </a:ext>
                </a:extLst>
              </a:tr>
              <a:tr h="254274">
                <a:tc>
                  <a:txBody>
                    <a:bodyPr/>
                    <a:lstStyle/>
                    <a:p>
                      <a:pPr indent="266700" algn="just">
                        <a:spcAft>
                          <a:spcPts val="0"/>
                        </a:spcAft>
                      </a:pPr>
                      <a:r>
                        <a:rPr lang="en-US" sz="2000" kern="100">
                          <a:effectLst/>
                        </a:rPr>
                        <a:t>form</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form_id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规定</a:t>
                      </a:r>
                      <a:r>
                        <a:rPr lang="en-US" sz="2000" kern="100">
                          <a:effectLst/>
                        </a:rPr>
                        <a:t> &lt;meter&gt; </a:t>
                      </a:r>
                      <a:r>
                        <a:rPr lang="zh-CN" sz="2000" kern="100">
                          <a:effectLst/>
                        </a:rPr>
                        <a:t>元素所属的一个或多个表单。</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66678850"/>
                  </a:ext>
                </a:extLst>
              </a:tr>
              <a:tr h="178054">
                <a:tc>
                  <a:txBody>
                    <a:bodyPr/>
                    <a:lstStyle/>
                    <a:p>
                      <a:pPr indent="266700" algn="just">
                        <a:spcAft>
                          <a:spcPts val="0"/>
                        </a:spcAft>
                      </a:pPr>
                      <a:r>
                        <a:rPr lang="en-US" sz="2000" kern="100">
                          <a:effectLst/>
                        </a:rPr>
                        <a:t>high</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l">
                        <a:spcAft>
                          <a:spcPts val="0"/>
                        </a:spcAft>
                      </a:pPr>
                      <a:r>
                        <a:rPr lang="en-US" sz="2000" kern="100">
                          <a:effectLst/>
                        </a:rPr>
                        <a:t>number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规定被视作高的值的范围。</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42335549"/>
                  </a:ext>
                </a:extLst>
              </a:tr>
              <a:tr h="157438">
                <a:tc>
                  <a:txBody>
                    <a:bodyPr/>
                    <a:lstStyle/>
                    <a:p>
                      <a:pPr indent="266700" algn="just">
                        <a:spcAft>
                          <a:spcPts val="0"/>
                        </a:spcAft>
                      </a:pPr>
                      <a:r>
                        <a:rPr lang="en-US" sz="2000" kern="100">
                          <a:effectLst/>
                        </a:rPr>
                        <a:t>low</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number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规定被视作低的值的范围。</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75802182"/>
                  </a:ext>
                </a:extLst>
              </a:tr>
              <a:tr h="157438">
                <a:tc>
                  <a:txBody>
                    <a:bodyPr/>
                    <a:lstStyle/>
                    <a:p>
                      <a:pPr indent="266700" algn="just">
                        <a:spcAft>
                          <a:spcPts val="0"/>
                        </a:spcAft>
                      </a:pPr>
                      <a:r>
                        <a:rPr lang="en-US" sz="2000" kern="100">
                          <a:effectLst/>
                        </a:rPr>
                        <a:t>max</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number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规定范围的最大值。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66999062"/>
                  </a:ext>
                </a:extLst>
              </a:tr>
              <a:tr h="259897">
                <a:tc>
                  <a:txBody>
                    <a:bodyPr/>
                    <a:lstStyle/>
                    <a:p>
                      <a:pPr indent="266700" algn="just">
                        <a:spcAft>
                          <a:spcPts val="0"/>
                        </a:spcAft>
                      </a:pPr>
                      <a:r>
                        <a:rPr lang="en-US" sz="2000" kern="100">
                          <a:effectLst/>
                        </a:rPr>
                        <a:t>min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number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规定范围的最小值。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74419130"/>
                  </a:ext>
                </a:extLst>
              </a:tr>
              <a:tr h="414835">
                <a:tc>
                  <a:txBody>
                    <a:bodyPr/>
                    <a:lstStyle/>
                    <a:p>
                      <a:pPr indent="266700" algn="just">
                        <a:spcAft>
                          <a:spcPts val="0"/>
                        </a:spcAft>
                      </a:pPr>
                      <a:r>
                        <a:rPr lang="en-US" sz="2000" kern="100">
                          <a:effectLst/>
                        </a:rPr>
                        <a:t>optimum</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number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规定度量的优化值。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57896016"/>
                  </a:ext>
                </a:extLst>
              </a:tr>
              <a:tr h="259897">
                <a:tc>
                  <a:txBody>
                    <a:bodyPr/>
                    <a:lstStyle/>
                    <a:p>
                      <a:pPr indent="266700" algn="just">
                        <a:spcAft>
                          <a:spcPts val="0"/>
                        </a:spcAft>
                      </a:pPr>
                      <a:r>
                        <a:rPr lang="en-US" sz="2000" kern="100">
                          <a:effectLst/>
                        </a:rPr>
                        <a:t>value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number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dirty="0">
                          <a:effectLst/>
                        </a:rPr>
                        <a:t>必需。规定度量的当前值。</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2351894"/>
                  </a:ext>
                </a:extLst>
              </a:tr>
            </a:tbl>
          </a:graphicData>
        </a:graphic>
      </p:graphicFrame>
      <p:sp>
        <p:nvSpPr>
          <p:cNvPr id="8" name="矩形 7">
            <a:extLst>
              <a:ext uri="{FF2B5EF4-FFF2-40B4-BE49-F238E27FC236}">
                <a16:creationId xmlns:a16="http://schemas.microsoft.com/office/drawing/2014/main" id="{039BC094-BCD9-4EB3-AA65-1E56A1EB2B2A}"/>
              </a:ext>
            </a:extLst>
          </p:cNvPr>
          <p:cNvSpPr/>
          <p:nvPr/>
        </p:nvSpPr>
        <p:spPr>
          <a:xfrm>
            <a:off x="2013958" y="4833742"/>
            <a:ext cx="8249539" cy="707886"/>
          </a:xfrm>
          <a:prstGeom prst="rect">
            <a:avLst/>
          </a:prstGeom>
        </p:spPr>
        <p:txBody>
          <a:bodyPr wrap="square">
            <a:spAutoFit/>
          </a:bodyPr>
          <a:lstStyle/>
          <a:p>
            <a:pPr>
              <a:spcAft>
                <a:spcPts val="0"/>
              </a:spcAft>
            </a:pPr>
            <a:r>
              <a:rPr lang="en-US" altLang="zh-CN" sz="2000" kern="0" dirty="0">
                <a:latin typeface="Times New Roman" panose="02020603050405020304" pitchFamily="18" charset="0"/>
                <a:cs typeface="Times New Roman" panose="02020603050405020304" pitchFamily="18" charset="0"/>
              </a:rPr>
              <a:t>&lt;label for="f1"&gt;</a:t>
            </a:r>
            <a:r>
              <a:rPr lang="zh-CN" altLang="zh-CN" sz="2000" kern="0" dirty="0">
                <a:latin typeface="Times New Roman" panose="02020603050405020304" pitchFamily="18" charset="0"/>
                <a:cs typeface="Times New Roman" panose="02020603050405020304" pitchFamily="18" charset="0"/>
              </a:rPr>
              <a:t>比例</a:t>
            </a:r>
            <a:r>
              <a:rPr lang="en-US" altLang="zh-CN" sz="2000" kern="0" dirty="0">
                <a:latin typeface="Times New Roman" panose="02020603050405020304" pitchFamily="18" charset="0"/>
                <a:cs typeface="Times New Roman" panose="02020603050405020304" pitchFamily="18" charset="0"/>
              </a:rPr>
              <a:t>1&lt;/label&gt;</a:t>
            </a:r>
            <a:endParaRPr lang="zh-CN" altLang="zh-CN" sz="2000" kern="100" dirty="0">
              <a:cs typeface="Times New Roman" panose="02020603050405020304" pitchFamily="18" charset="0"/>
            </a:endParaRPr>
          </a:p>
          <a:p>
            <a:pPr>
              <a:spcAft>
                <a:spcPts val="0"/>
              </a:spcAft>
            </a:pPr>
            <a:r>
              <a:rPr lang="en-US" altLang="zh-CN" sz="2000" kern="0" dirty="0">
                <a:latin typeface="Times New Roman" panose="02020603050405020304" pitchFamily="18" charset="0"/>
                <a:cs typeface="Times New Roman" panose="02020603050405020304" pitchFamily="18" charset="0"/>
              </a:rPr>
              <a:t>        &lt;meter id="f1" value="3" min="0" max="10"&gt;3/10&lt;/meter&gt;&lt;</a:t>
            </a:r>
            <a:r>
              <a:rPr lang="en-US" altLang="zh-CN" sz="2000" kern="0" dirty="0" err="1">
                <a:latin typeface="Times New Roman" panose="02020603050405020304" pitchFamily="18" charset="0"/>
                <a:cs typeface="Times New Roman" panose="02020603050405020304" pitchFamily="18" charset="0"/>
              </a:rPr>
              <a:t>br</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p:txBody>
      </p:sp>
      <p:pic>
        <p:nvPicPr>
          <p:cNvPr id="12" name="图片 11">
            <a:extLst>
              <a:ext uri="{FF2B5EF4-FFF2-40B4-BE49-F238E27FC236}">
                <a16:creationId xmlns:a16="http://schemas.microsoft.com/office/drawing/2014/main" id="{761AF99F-6455-4DE2-9E89-5C0904EF1771}"/>
              </a:ext>
            </a:extLst>
          </p:cNvPr>
          <p:cNvPicPr/>
          <p:nvPr/>
        </p:nvPicPr>
        <p:blipFill>
          <a:blip r:embed="rId3"/>
          <a:stretch>
            <a:fillRect/>
          </a:stretch>
        </p:blipFill>
        <p:spPr>
          <a:xfrm>
            <a:off x="2315909" y="5859750"/>
            <a:ext cx="2266366" cy="847090"/>
          </a:xfrm>
          <a:prstGeom prst="rect">
            <a:avLst/>
          </a:prstGeom>
        </p:spPr>
      </p:pic>
    </p:spTree>
    <p:extLst>
      <p:ext uri="{BB962C8B-B14F-4D97-AF65-F5344CB8AC3E}">
        <p14:creationId xmlns:p14="http://schemas.microsoft.com/office/powerpoint/2010/main" val="29901725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3.5.2 progress</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53F326C8-AE7C-41D4-AD81-E6A87E951D00}"/>
              </a:ext>
            </a:extLst>
          </p:cNvPr>
          <p:cNvSpPr/>
          <p:nvPr/>
        </p:nvSpPr>
        <p:spPr>
          <a:xfrm>
            <a:off x="1458480" y="1023499"/>
            <a:ext cx="8993027" cy="646331"/>
          </a:xfrm>
          <a:prstGeom prst="rect">
            <a:avLst/>
          </a:prstGeom>
        </p:spPr>
        <p:txBody>
          <a:bodyPr wrap="square">
            <a:spAutoFit/>
          </a:bodyPr>
          <a:lstStyle/>
          <a:p>
            <a:r>
              <a:rPr lang="zh-CN" altLang="zh-CN" dirty="0"/>
              <a:t> </a:t>
            </a:r>
            <a:r>
              <a:rPr lang="en-US" altLang="zh-CN" dirty="0"/>
              <a:t>&lt;progress&gt; </a:t>
            </a:r>
            <a:r>
              <a:rPr lang="zh-CN" altLang="zh-CN" dirty="0"/>
              <a:t>标签标示任务的进度（进程）。</a:t>
            </a:r>
            <a:r>
              <a:rPr lang="en-US" altLang="zh-CN" dirty="0"/>
              <a:t>&lt;progress&gt;</a:t>
            </a:r>
            <a:r>
              <a:rPr lang="zh-CN" altLang="zh-CN" dirty="0"/>
              <a:t>状态标签</a:t>
            </a:r>
            <a:r>
              <a:rPr lang="en-US" altLang="zh-CN" dirty="0"/>
              <a:t> (</a:t>
            </a:r>
            <a:r>
              <a:rPr lang="zh-CN" altLang="zh-CN" dirty="0"/>
              <a:t>任务过程</a:t>
            </a:r>
            <a:r>
              <a:rPr lang="en-US" altLang="zh-CN" dirty="0"/>
              <a:t>:</a:t>
            </a:r>
            <a:r>
              <a:rPr lang="zh-CN" altLang="zh-CN" dirty="0"/>
              <a:t>安装、加载</a:t>
            </a:r>
            <a:r>
              <a:rPr lang="en-US" altLang="zh-CN" dirty="0"/>
              <a:t>) C</a:t>
            </a:r>
            <a:r>
              <a:rPr lang="zh-CN" altLang="zh-CN" dirty="0"/>
              <a:t>、</a:t>
            </a:r>
            <a:r>
              <a:rPr lang="en-US" altLang="zh-CN" dirty="0"/>
              <a:t>F</a:t>
            </a:r>
            <a:r>
              <a:rPr lang="zh-CN" altLang="zh-CN" dirty="0"/>
              <a:t>、</a:t>
            </a:r>
            <a:r>
              <a:rPr lang="en-US" altLang="zh-CN" dirty="0"/>
              <a:t>O</a:t>
            </a:r>
            <a:r>
              <a:rPr lang="zh-CN" altLang="zh-CN" dirty="0"/>
              <a:t>。请结合</a:t>
            </a:r>
            <a:r>
              <a:rPr lang="en-US" altLang="zh-CN" dirty="0"/>
              <a:t> &lt;progress&gt; </a:t>
            </a:r>
            <a:r>
              <a:rPr lang="zh-CN" altLang="zh-CN" dirty="0"/>
              <a:t>标签与</a:t>
            </a:r>
            <a:r>
              <a:rPr lang="en-US" altLang="zh-CN" dirty="0"/>
              <a:t> JavaScript </a:t>
            </a:r>
            <a:r>
              <a:rPr lang="zh-CN" altLang="zh-CN" dirty="0"/>
              <a:t>一同使用，来显示任务的进度。</a:t>
            </a:r>
            <a:endParaRPr lang="zh-CN" altLang="zh-CN" kern="100" dirty="0">
              <a:cs typeface="Times New Roman" panose="02020603050405020304" pitchFamily="18" charset="0"/>
            </a:endParaRPr>
          </a:p>
        </p:txBody>
      </p:sp>
      <p:sp>
        <p:nvSpPr>
          <p:cNvPr id="5" name="矩形 4">
            <a:extLst>
              <a:ext uri="{FF2B5EF4-FFF2-40B4-BE49-F238E27FC236}">
                <a16:creationId xmlns:a16="http://schemas.microsoft.com/office/drawing/2014/main" id="{32D8AE29-3C06-49C3-BDBE-D297E76203F8}"/>
              </a:ext>
            </a:extLst>
          </p:cNvPr>
          <p:cNvSpPr/>
          <p:nvPr/>
        </p:nvSpPr>
        <p:spPr>
          <a:xfrm>
            <a:off x="1310828" y="1883991"/>
            <a:ext cx="9795856" cy="4801314"/>
          </a:xfrm>
          <a:prstGeom prst="rect">
            <a:avLst/>
          </a:prstGeom>
        </p:spPr>
        <p:txBody>
          <a:bodyPr wrap="square">
            <a:spAutoFit/>
          </a:bodyPr>
          <a:lstStyle/>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&lt;progress value= "0"   max= "100" &gt;&lt;/progress&gt;</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&lt;input type= "button"  value= "</a:t>
            </a:r>
            <a:r>
              <a:rPr lang="zh-CN" altLang="zh-CN" kern="100" dirty="0">
                <a:solidFill>
                  <a:srgbClr val="111111"/>
                </a:solidFill>
                <a:latin typeface="Times New Roman" panose="02020603050405020304" pitchFamily="18" charset="0"/>
                <a:cs typeface="Times New Roman" panose="02020603050405020304" pitchFamily="18" charset="0"/>
              </a:rPr>
              <a:t>开始</a:t>
            </a:r>
            <a:r>
              <a:rPr lang="en-US" altLang="zh-CN" kern="100" dirty="0">
                <a:solidFill>
                  <a:srgbClr val="111111"/>
                </a:solidFill>
                <a:latin typeface="Times New Roman" panose="02020603050405020304" pitchFamily="18" charset="0"/>
                <a:cs typeface="Times New Roman" panose="02020603050405020304" pitchFamily="18" charset="0"/>
              </a:rPr>
              <a:t>"  onclick= "</a:t>
            </a:r>
            <a:r>
              <a:rPr lang="en-US" altLang="zh-CN" kern="100" dirty="0" err="1">
                <a:solidFill>
                  <a:srgbClr val="111111"/>
                </a:solidFill>
                <a:latin typeface="Times New Roman" panose="02020603050405020304" pitchFamily="18" charset="0"/>
                <a:cs typeface="Times New Roman" panose="02020603050405020304" pitchFamily="18" charset="0"/>
              </a:rPr>
              <a:t>goprogress</a:t>
            </a:r>
            <a:r>
              <a:rPr lang="en-US" altLang="zh-CN" kern="100" dirty="0">
                <a:solidFill>
                  <a:srgbClr val="111111"/>
                </a:solidFill>
                <a:latin typeface="Times New Roman" panose="02020603050405020304" pitchFamily="18" charset="0"/>
                <a:cs typeface="Times New Roman" panose="02020603050405020304" pitchFamily="18" charset="0"/>
              </a:rPr>
              <a:t>()" /&gt;</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&lt;script&gt;</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function  </a:t>
            </a:r>
            <a:r>
              <a:rPr lang="en-US" altLang="zh-CN" kern="100" dirty="0" err="1">
                <a:solidFill>
                  <a:srgbClr val="111111"/>
                </a:solidFill>
                <a:latin typeface="Times New Roman" panose="02020603050405020304" pitchFamily="18" charset="0"/>
                <a:cs typeface="Times New Roman" panose="02020603050405020304" pitchFamily="18" charset="0"/>
              </a:rPr>
              <a:t>goprogress</a:t>
            </a:r>
            <a:r>
              <a:rPr lang="en-US" altLang="zh-CN" kern="100" dirty="0">
                <a:solidFill>
                  <a:srgbClr val="111111"/>
                </a:solidFill>
                <a:latin typeface="Times New Roman" panose="02020603050405020304" pitchFamily="18" charset="0"/>
                <a:cs typeface="Times New Roman" panose="02020603050405020304" pitchFamily="18" charset="0"/>
              </a:rPr>
              <a:t>(){</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var  pro=</a:t>
            </a:r>
            <a:r>
              <a:rPr lang="en-US" altLang="zh-CN" kern="100" dirty="0" err="1">
                <a:solidFill>
                  <a:srgbClr val="111111"/>
                </a:solidFill>
                <a:latin typeface="Times New Roman" panose="02020603050405020304" pitchFamily="18" charset="0"/>
                <a:cs typeface="Times New Roman" panose="02020603050405020304" pitchFamily="18" charset="0"/>
              </a:rPr>
              <a:t>document.getElementsByTagName</a:t>
            </a:r>
            <a:r>
              <a:rPr lang="en-US" altLang="zh-CN" kern="100" dirty="0">
                <a:solidFill>
                  <a:srgbClr val="111111"/>
                </a:solidFill>
                <a:latin typeface="Times New Roman" panose="02020603050405020304" pitchFamily="18" charset="0"/>
                <a:cs typeface="Times New Roman" panose="02020603050405020304" pitchFamily="18" charset="0"/>
              </a:rPr>
              <a:t>( "progress" )[0];</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gotoend</a:t>
            </a:r>
            <a:r>
              <a:rPr lang="en-US" altLang="zh-CN" kern="100" dirty="0">
                <a:solidFill>
                  <a:srgbClr val="111111"/>
                </a:solidFill>
                <a:latin typeface="Times New Roman" panose="02020603050405020304" pitchFamily="18" charset="0"/>
                <a:cs typeface="Times New Roman" panose="02020603050405020304" pitchFamily="18" charset="0"/>
              </a:rPr>
              <a:t>(pro,0);</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function  </a:t>
            </a:r>
            <a:r>
              <a:rPr lang="en-US" altLang="zh-CN" kern="100" dirty="0" err="1">
                <a:solidFill>
                  <a:srgbClr val="111111"/>
                </a:solidFill>
                <a:latin typeface="Times New Roman" panose="02020603050405020304" pitchFamily="18" charset="0"/>
                <a:cs typeface="Times New Roman" panose="02020603050405020304" pitchFamily="18" charset="0"/>
              </a:rPr>
              <a:t>gotoend</a:t>
            </a:r>
            <a:r>
              <a:rPr lang="en-US" altLang="zh-CN" kern="100" dirty="0">
                <a:solidFill>
                  <a:srgbClr val="111111"/>
                </a:solidFill>
                <a:latin typeface="Times New Roman" panose="02020603050405020304" pitchFamily="18" charset="0"/>
                <a:cs typeface="Times New Roman" panose="02020603050405020304" pitchFamily="18" charset="0"/>
              </a:rPr>
              <a:t>(</a:t>
            </a:r>
            <a:r>
              <a:rPr lang="en-US" altLang="zh-CN" kern="100" dirty="0" err="1">
                <a:solidFill>
                  <a:srgbClr val="111111"/>
                </a:solidFill>
                <a:latin typeface="Times New Roman" panose="02020603050405020304" pitchFamily="18" charset="0"/>
                <a:cs typeface="Times New Roman" panose="02020603050405020304" pitchFamily="18" charset="0"/>
              </a:rPr>
              <a:t>pro,value</a:t>
            </a:r>
            <a:r>
              <a:rPr lang="en-US" altLang="zh-CN" kern="100" dirty="0">
                <a:solidFill>
                  <a:srgbClr val="111111"/>
                </a:solidFill>
                <a:latin typeface="Times New Roman" panose="02020603050405020304" pitchFamily="18" charset="0"/>
                <a:cs typeface="Times New Roman" panose="02020603050405020304" pitchFamily="18" charset="0"/>
              </a:rPr>
              <a:t>){</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var  value=value+1;</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pro.value</a:t>
            </a:r>
            <a:r>
              <a:rPr lang="en-US" altLang="zh-CN" kern="100" dirty="0">
                <a:solidFill>
                  <a:srgbClr val="111111"/>
                </a:solidFill>
                <a:latin typeface="Times New Roman" panose="02020603050405020304" pitchFamily="18" charset="0"/>
                <a:cs typeface="Times New Roman" panose="02020603050405020304" pitchFamily="18" charset="0"/>
              </a:rPr>
              <a:t>=value;</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if (value&lt;100) {</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setTimeout</a:t>
            </a:r>
            <a:r>
              <a:rPr lang="en-US" altLang="zh-CN" kern="100" dirty="0">
                <a:solidFill>
                  <a:srgbClr val="111111"/>
                </a:solidFill>
                <a:latin typeface="Times New Roman" panose="02020603050405020304" pitchFamily="18" charset="0"/>
                <a:cs typeface="Times New Roman" panose="02020603050405020304" pitchFamily="18" charset="0"/>
              </a:rPr>
              <a:t>( function (){</a:t>
            </a:r>
            <a:r>
              <a:rPr lang="en-US" altLang="zh-CN" kern="100" dirty="0" err="1">
                <a:solidFill>
                  <a:srgbClr val="111111"/>
                </a:solidFill>
                <a:latin typeface="Times New Roman" panose="02020603050405020304" pitchFamily="18" charset="0"/>
                <a:cs typeface="Times New Roman" panose="02020603050405020304" pitchFamily="18" charset="0"/>
              </a:rPr>
              <a:t>gotoend</a:t>
            </a:r>
            <a:r>
              <a:rPr lang="en-US" altLang="zh-CN" kern="100" dirty="0">
                <a:solidFill>
                  <a:srgbClr val="111111"/>
                </a:solidFill>
                <a:latin typeface="Times New Roman" panose="02020603050405020304" pitchFamily="18" charset="0"/>
                <a:cs typeface="Times New Roman" panose="02020603050405020304" pitchFamily="18" charset="0"/>
              </a:rPr>
              <a:t>(pro, value);},20)</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 else {</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setTimeout</a:t>
            </a:r>
            <a:r>
              <a:rPr lang="en-US" altLang="zh-CN" kern="100" dirty="0">
                <a:solidFill>
                  <a:srgbClr val="111111"/>
                </a:solidFill>
                <a:latin typeface="Times New Roman" panose="02020603050405020304" pitchFamily="18" charset="0"/>
                <a:cs typeface="Times New Roman" panose="02020603050405020304" pitchFamily="18" charset="0"/>
              </a:rPr>
              <a:t>( function (){alert( "</a:t>
            </a:r>
            <a:r>
              <a:rPr lang="zh-CN" altLang="zh-CN" kern="100" dirty="0">
                <a:solidFill>
                  <a:srgbClr val="111111"/>
                </a:solidFill>
                <a:latin typeface="Times New Roman" panose="02020603050405020304" pitchFamily="18" charset="0"/>
                <a:cs typeface="Times New Roman" panose="02020603050405020304" pitchFamily="18" charset="0"/>
              </a:rPr>
              <a:t>任务完成</a:t>
            </a:r>
            <a:r>
              <a:rPr lang="en-US" altLang="zh-CN" kern="100" dirty="0">
                <a:solidFill>
                  <a:srgbClr val="111111"/>
                </a:solidFill>
                <a:latin typeface="Times New Roman" panose="02020603050405020304" pitchFamily="18" charset="0"/>
                <a:cs typeface="Times New Roman" panose="02020603050405020304" pitchFamily="18" charset="0"/>
              </a:rPr>
              <a:t>" )},20);</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&lt;/script&gt;</a:t>
            </a:r>
            <a:endParaRPr lang="zh-CN" altLang="zh-CN" kern="100" dirty="0">
              <a:cs typeface="Times New Roman" panose="02020603050405020304" pitchFamily="18" charset="0"/>
            </a:endParaRPr>
          </a:p>
        </p:txBody>
      </p:sp>
      <p:pic>
        <p:nvPicPr>
          <p:cNvPr id="7" name="图片 6">
            <a:extLst>
              <a:ext uri="{FF2B5EF4-FFF2-40B4-BE49-F238E27FC236}">
                <a16:creationId xmlns:a16="http://schemas.microsoft.com/office/drawing/2014/main" id="{6EF9BC14-335E-4FFC-B10E-9532D708BB56}"/>
              </a:ext>
            </a:extLst>
          </p:cNvPr>
          <p:cNvPicPr>
            <a:picLocks noChangeAspect="1"/>
          </p:cNvPicPr>
          <p:nvPr/>
        </p:nvPicPr>
        <p:blipFill>
          <a:blip r:embed="rId3"/>
          <a:stretch>
            <a:fillRect/>
          </a:stretch>
        </p:blipFill>
        <p:spPr>
          <a:xfrm>
            <a:off x="9179354" y="3812167"/>
            <a:ext cx="1877731" cy="944962"/>
          </a:xfrm>
          <a:prstGeom prst="rect">
            <a:avLst/>
          </a:prstGeom>
        </p:spPr>
      </p:pic>
    </p:spTree>
    <p:extLst>
      <p:ext uri="{BB962C8B-B14F-4D97-AF65-F5344CB8AC3E}">
        <p14:creationId xmlns:p14="http://schemas.microsoft.com/office/powerpoint/2010/main" val="175107817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3.5.3 mark</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53F326C8-AE7C-41D4-AD81-E6A87E951D00}"/>
              </a:ext>
            </a:extLst>
          </p:cNvPr>
          <p:cNvSpPr/>
          <p:nvPr/>
        </p:nvSpPr>
        <p:spPr>
          <a:xfrm>
            <a:off x="1458480" y="1023499"/>
            <a:ext cx="8993027" cy="1631216"/>
          </a:xfrm>
          <a:prstGeom prst="rect">
            <a:avLst/>
          </a:prstGeom>
        </p:spPr>
        <p:txBody>
          <a:bodyPr wrap="square">
            <a:spAutoFit/>
          </a:bodyPr>
          <a:lstStyle/>
          <a:p>
            <a:r>
              <a:rPr lang="zh-CN" altLang="zh-CN" sz="2000" dirty="0"/>
              <a:t> </a:t>
            </a:r>
            <a:r>
              <a:rPr lang="en-US" altLang="zh-CN" sz="2000" dirty="0"/>
              <a:t>&lt;mark&gt; </a:t>
            </a:r>
            <a:r>
              <a:rPr lang="zh-CN" altLang="zh-CN" sz="2000" dirty="0"/>
              <a:t>标记定义有标记的文本</a:t>
            </a:r>
            <a:r>
              <a:rPr lang="en-US" altLang="zh-CN" sz="2000" dirty="0"/>
              <a:t> (</a:t>
            </a:r>
            <a:r>
              <a:rPr lang="zh-CN" altLang="zh-CN" sz="2000" dirty="0"/>
              <a:t>黄色选中状态</a:t>
            </a:r>
            <a:r>
              <a:rPr lang="en-US" altLang="zh-CN" sz="2000" dirty="0"/>
              <a:t>)</a:t>
            </a:r>
            <a:r>
              <a:rPr lang="zh-CN" altLang="zh-CN" sz="2000" dirty="0"/>
              <a:t>，即突出显示部分文本。</a:t>
            </a:r>
            <a:endParaRPr lang="en-US" altLang="zh-CN" sz="2000" dirty="0"/>
          </a:p>
          <a:p>
            <a:endParaRPr lang="en-US" altLang="zh-CN" sz="2000" dirty="0"/>
          </a:p>
          <a:p>
            <a:r>
              <a:rPr lang="en-US" altLang="zh-CN" sz="2000" dirty="0"/>
              <a:t> </a:t>
            </a:r>
            <a:endParaRPr lang="zh-CN" altLang="zh-CN" sz="2000" dirty="0"/>
          </a:p>
          <a:p>
            <a:r>
              <a:rPr lang="en-US" altLang="zh-CN" sz="2000" dirty="0"/>
              <a:t>&lt;p&gt;</a:t>
            </a:r>
            <a:r>
              <a:rPr lang="zh-CN" altLang="zh-CN" sz="2000" dirty="0"/>
              <a:t>习近平视察</a:t>
            </a:r>
            <a:r>
              <a:rPr lang="en-US" altLang="zh-CN" sz="2000" dirty="0"/>
              <a:t>&lt;mark&gt;</a:t>
            </a:r>
            <a:r>
              <a:rPr lang="zh-CN" altLang="zh-CN" sz="2000" dirty="0"/>
              <a:t>武警第二机动总队</a:t>
            </a:r>
            <a:r>
              <a:rPr lang="en-US" altLang="zh-CN" sz="2000" dirty="0"/>
              <a:t>&lt;/mark&gt;</a:t>
            </a:r>
            <a:r>
              <a:rPr lang="zh-CN" altLang="zh-CN" sz="2000" dirty="0"/>
              <a:t>时讲话引强烈反响</a:t>
            </a:r>
            <a:r>
              <a:rPr lang="en-US" altLang="zh-CN" sz="2000" dirty="0"/>
              <a:t>&lt;/p&gt;</a:t>
            </a:r>
            <a:endParaRPr lang="zh-CN" altLang="zh-CN" sz="2000" dirty="0"/>
          </a:p>
          <a:p>
            <a:endParaRPr lang="zh-CN" altLang="zh-CN" sz="2000" kern="100" dirty="0">
              <a:cs typeface="Times New Roman" panose="02020603050405020304" pitchFamily="18" charset="0"/>
            </a:endParaRPr>
          </a:p>
        </p:txBody>
      </p:sp>
      <p:pic>
        <p:nvPicPr>
          <p:cNvPr id="10" name="图片 9">
            <a:extLst>
              <a:ext uri="{FF2B5EF4-FFF2-40B4-BE49-F238E27FC236}">
                <a16:creationId xmlns:a16="http://schemas.microsoft.com/office/drawing/2014/main" id="{D2ED1C72-D061-4812-A958-F9C8EA9A4124}"/>
              </a:ext>
            </a:extLst>
          </p:cNvPr>
          <p:cNvPicPr/>
          <p:nvPr/>
        </p:nvPicPr>
        <p:blipFill>
          <a:blip r:embed="rId3"/>
          <a:stretch>
            <a:fillRect/>
          </a:stretch>
        </p:blipFill>
        <p:spPr>
          <a:xfrm>
            <a:off x="1834495" y="2914353"/>
            <a:ext cx="4000500" cy="638175"/>
          </a:xfrm>
          <a:prstGeom prst="rect">
            <a:avLst/>
          </a:prstGeom>
          <a:noFill/>
          <a:ln>
            <a:noFill/>
          </a:ln>
        </p:spPr>
      </p:pic>
    </p:spTree>
    <p:extLst>
      <p:ext uri="{BB962C8B-B14F-4D97-AF65-F5344CB8AC3E}">
        <p14:creationId xmlns:p14="http://schemas.microsoft.com/office/powerpoint/2010/main" val="309960519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90258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3.1.1 </a:t>
            </a:r>
            <a:r>
              <a:rPr lang="en-US" altLang="zh-CN" b="1" dirty="0" err="1"/>
              <a:t>localStorage</a:t>
            </a:r>
            <a:r>
              <a:rPr lang="en-US" altLang="zh-CN" b="1" dirty="0"/>
              <a:t> </a:t>
            </a:r>
            <a:r>
              <a:rPr lang="zh-CN" altLang="zh-CN" b="1" dirty="0"/>
              <a:t>持久化存储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967624" y="1143065"/>
            <a:ext cx="8988425" cy="101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latin typeface="+mn-ea"/>
                <a:ea typeface="+mn-ea"/>
              </a:rPr>
              <a:t>2. </a:t>
            </a:r>
            <a:r>
              <a:rPr lang="zh-CN" altLang="zh-CN" sz="2000" dirty="0">
                <a:latin typeface="+mn-ea"/>
                <a:ea typeface="+mn-ea"/>
              </a:rPr>
              <a:t>有何限制？</a:t>
            </a:r>
          </a:p>
          <a:p>
            <a:r>
              <a:rPr lang="en-US" altLang="zh-CN" sz="2000" dirty="0" err="1">
                <a:latin typeface="+mn-ea"/>
                <a:ea typeface="+mn-ea"/>
              </a:rPr>
              <a:t>localStorage</a:t>
            </a:r>
            <a:r>
              <a:rPr lang="en-US" altLang="zh-CN" sz="2000" dirty="0">
                <a:latin typeface="+mn-ea"/>
                <a:ea typeface="+mn-ea"/>
              </a:rPr>
              <a:t> </a:t>
            </a:r>
            <a:r>
              <a:rPr lang="zh-CN" altLang="zh-CN" sz="2000" dirty="0">
                <a:latin typeface="+mn-ea"/>
                <a:ea typeface="+mn-ea"/>
              </a:rPr>
              <a:t>的存储格式都是字符串，任何其他类型都会转成字符串存储。</a:t>
            </a:r>
          </a:p>
        </p:txBody>
      </p:sp>
      <p:sp>
        <p:nvSpPr>
          <p:cNvPr id="12" name="Text Placeholder 33"/>
          <p:cNvSpPr txBox="1">
            <a:spLocks/>
          </p:cNvSpPr>
          <p:nvPr/>
        </p:nvSpPr>
        <p:spPr bwMode="auto">
          <a:xfrm>
            <a:off x="1888184" y="2668317"/>
            <a:ext cx="8970962" cy="67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t>3. </a:t>
            </a:r>
            <a:r>
              <a:rPr lang="zh-CN" altLang="zh-CN" sz="2000" dirty="0"/>
              <a:t>如何存值（增）？</a:t>
            </a:r>
          </a:p>
          <a:p>
            <a:pPr eaLnBrk="1" fontAlgn="auto" hangingPunct="1">
              <a:lnSpc>
                <a:spcPct val="90000"/>
              </a:lnSpc>
              <a:spcBef>
                <a:spcPts val="375"/>
              </a:spcBef>
              <a:spcAft>
                <a:spcPts val="0"/>
              </a:spcAft>
              <a:defRPr/>
            </a:pPr>
            <a:endParaRPr lang="zh-CN" altLang="en-US" sz="20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20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grpSp>
      <p:grpSp>
        <p:nvGrpSpPr>
          <p:cNvPr id="22" name="组合 21"/>
          <p:cNvGrpSpPr>
            <a:grpSpLocks/>
          </p:cNvGrpSpPr>
          <p:nvPr/>
        </p:nvGrpSpPr>
        <p:grpSpPr bwMode="auto">
          <a:xfrm>
            <a:off x="1116640" y="232449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20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grpSp>
      <p:sp>
        <p:nvSpPr>
          <p:cNvPr id="5" name="矩形 4">
            <a:extLst>
              <a:ext uri="{FF2B5EF4-FFF2-40B4-BE49-F238E27FC236}">
                <a16:creationId xmlns:a16="http://schemas.microsoft.com/office/drawing/2014/main" id="{5A6DF5FD-51B9-4EE9-974F-2909B31C150C}"/>
              </a:ext>
            </a:extLst>
          </p:cNvPr>
          <p:cNvSpPr/>
          <p:nvPr/>
        </p:nvSpPr>
        <p:spPr>
          <a:xfrm>
            <a:off x="1382166" y="3436318"/>
            <a:ext cx="10587329" cy="1891287"/>
          </a:xfrm>
          <a:prstGeom prst="rect">
            <a:avLst/>
          </a:prstGeom>
        </p:spPr>
        <p:txBody>
          <a:bodyPr wrap="square">
            <a:spAutoFit/>
          </a:bodyPr>
          <a:lstStyle/>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localStorage.a</a:t>
            </a:r>
            <a:r>
              <a:rPr lang="en-US" altLang="zh-CN" sz="2000" kern="100" dirty="0">
                <a:solidFill>
                  <a:srgbClr val="111111"/>
                </a:solidFill>
                <a:latin typeface="Arial" panose="020B0604020202020204" pitchFamily="34" charset="0"/>
                <a:cs typeface="Times New Roman" panose="02020603050405020304" pitchFamily="18" charset="0"/>
              </a:rPr>
              <a:t> = 1</a:t>
            </a:r>
            <a:r>
              <a:rPr lang="zh-CN" altLang="zh-CN" sz="2000" kern="100" dirty="0">
                <a:solidFill>
                  <a:srgbClr val="111111"/>
                </a:solidFill>
                <a:latin typeface="Arial" panose="020B0604020202020204" pitchFamily="34" charset="0"/>
                <a:cs typeface="Arial" panose="020B0604020202020204" pitchFamily="34" charset="0"/>
              </a:rPr>
              <a:t>；</a:t>
            </a:r>
            <a:r>
              <a:rPr lang="en-US" altLang="zh-CN" sz="2000" kern="100" dirty="0">
                <a:solidFill>
                  <a:srgbClr val="111111"/>
                </a:solidFill>
                <a:latin typeface="Arial" panose="020B0604020202020204" pitchFamily="34" charset="0"/>
                <a:cs typeface="Times New Roman" panose="02020603050405020304" pitchFamily="18" charset="0"/>
              </a:rPr>
              <a:t>//</a:t>
            </a:r>
            <a:r>
              <a:rPr lang="zh-CN" altLang="zh-CN" sz="2000" kern="100" dirty="0">
                <a:solidFill>
                  <a:srgbClr val="111111"/>
                </a:solidFill>
                <a:latin typeface="Arial" panose="020B0604020202020204" pitchFamily="34" charset="0"/>
                <a:cs typeface="Arial" panose="020B0604020202020204" pitchFamily="34" charset="0"/>
              </a:rPr>
              <a:t>注意存储的值为</a:t>
            </a:r>
            <a:r>
              <a:rPr lang="en-US" altLang="zh-CN" sz="2000" kern="100" dirty="0">
                <a:solidFill>
                  <a:srgbClr val="111111"/>
                </a:solidFill>
                <a:latin typeface="Arial" panose="020B0604020202020204" pitchFamily="34" charset="0"/>
                <a:cs typeface="Times New Roman" panose="02020603050405020304" pitchFamily="18" charset="0"/>
              </a:rPr>
              <a:t>'1’</a:t>
            </a:r>
            <a:r>
              <a:rPr lang="zh-CN" altLang="zh-CN" sz="2000" kern="100" dirty="0">
                <a:solidFill>
                  <a:srgbClr val="111111"/>
                </a:solidFill>
                <a:latin typeface="Arial" panose="020B0604020202020204" pitchFamily="34" charset="0"/>
                <a:cs typeface="Arial" panose="020B0604020202020204" pitchFamily="34" charset="0"/>
              </a:rPr>
              <a:t>，</a:t>
            </a:r>
            <a:r>
              <a:rPr lang="en-US" altLang="zh-CN" sz="2000" kern="100" dirty="0">
                <a:solidFill>
                  <a:srgbClr val="111111"/>
                </a:solidFill>
                <a:latin typeface="Arial" panose="020B0604020202020204" pitchFamily="34" charset="0"/>
                <a:cs typeface="Arial" panose="020B0604020202020204" pitchFamily="34" charset="0"/>
              </a:rPr>
              <a:t> </a:t>
            </a:r>
            <a:endParaRPr lang="zh-CN" altLang="zh-CN" sz="2000" kern="100" dirty="0">
              <a:cs typeface="Times New Roman" panose="02020603050405020304" pitchFamily="18" charset="0"/>
            </a:endParaRPr>
          </a:p>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localStorage</a:t>
            </a:r>
            <a:r>
              <a:rPr lang="en-US" altLang="zh-CN" sz="2000" kern="100" dirty="0">
                <a:solidFill>
                  <a:srgbClr val="111111"/>
                </a:solidFill>
                <a:latin typeface="Arial" panose="020B0604020202020204" pitchFamily="34" charset="0"/>
                <a:cs typeface="Times New Roman" panose="02020603050405020304" pitchFamily="18" charset="0"/>
              </a:rPr>
              <a:t>['a'] = 1</a:t>
            </a:r>
            <a:r>
              <a:rPr lang="zh-CN" altLang="zh-CN" sz="2000" kern="100" dirty="0">
                <a:solidFill>
                  <a:srgbClr val="111111"/>
                </a:solidFill>
                <a:latin typeface="Arial" panose="020B0604020202020204" pitchFamily="34" charset="0"/>
                <a:cs typeface="Arial" panose="020B0604020202020204" pitchFamily="34" charset="0"/>
              </a:rPr>
              <a:t>；</a:t>
            </a:r>
            <a:endParaRPr lang="zh-CN" altLang="zh-CN" sz="2000" kern="100" dirty="0">
              <a:cs typeface="Times New Roman" panose="02020603050405020304" pitchFamily="18" charset="0"/>
            </a:endParaRPr>
          </a:p>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localStorage.setItem</a:t>
            </a:r>
            <a:r>
              <a:rPr lang="en-US" altLang="zh-CN" sz="2000" kern="100" dirty="0">
                <a:solidFill>
                  <a:srgbClr val="111111"/>
                </a:solidFill>
                <a:latin typeface="Arial" panose="020B0604020202020204" pitchFamily="34" charset="0"/>
                <a:cs typeface="Times New Roman" panose="02020603050405020304" pitchFamily="18" charset="0"/>
              </a:rPr>
              <a:t>(‘a’,‘1‘); //</a:t>
            </a:r>
            <a:r>
              <a:rPr lang="en-US" altLang="zh-CN" sz="2000" kern="100" dirty="0" err="1">
                <a:solidFill>
                  <a:srgbClr val="111111"/>
                </a:solidFill>
                <a:latin typeface="Arial" panose="020B0604020202020204" pitchFamily="34" charset="0"/>
                <a:cs typeface="Times New Roman" panose="02020603050405020304" pitchFamily="18" charset="0"/>
              </a:rPr>
              <a:t>localStorage</a:t>
            </a:r>
            <a:r>
              <a:rPr lang="zh-CN" altLang="zh-CN" sz="2000" kern="100" dirty="0">
                <a:solidFill>
                  <a:srgbClr val="111111"/>
                </a:solidFill>
                <a:latin typeface="Arial" panose="020B0604020202020204" pitchFamily="34" charset="0"/>
                <a:cs typeface="Arial" panose="020B0604020202020204" pitchFamily="34" charset="0"/>
              </a:rPr>
              <a:t>本身也有存值的方法</a:t>
            </a:r>
            <a:r>
              <a:rPr lang="en-US" altLang="zh-CN" sz="2000" kern="100" dirty="0" err="1">
                <a:solidFill>
                  <a:srgbClr val="111111"/>
                </a:solidFill>
                <a:latin typeface="Arial" panose="020B0604020202020204" pitchFamily="34" charset="0"/>
                <a:cs typeface="Times New Roman" panose="02020603050405020304" pitchFamily="18" charset="0"/>
              </a:rPr>
              <a:t>setItem</a:t>
            </a:r>
            <a:endParaRPr lang="zh-CN" altLang="zh-CN" sz="2000" kern="100" dirty="0">
              <a:cs typeface="Times New Roman" panose="02020603050405020304" pitchFamily="18" charset="0"/>
            </a:endParaRPr>
          </a:p>
          <a:p>
            <a:pPr indent="266700" algn="just">
              <a:lnSpc>
                <a:spcPct val="150000"/>
              </a:lnSpc>
              <a:spcAft>
                <a:spcPts val="0"/>
              </a:spcAft>
            </a:pP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247226971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5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204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6799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的状态标签</a:t>
            </a:r>
            <a:endParaRPr lang="zh-CN" altLang="en-US" sz="2100" b="1" dirty="0">
              <a:latin typeface="微软雅黑" pitchFamily="34" charset="-122"/>
              <a:ea typeface="微软雅黑" pitchFamily="34" charset="-122"/>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06</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solidFill>
                  <a:srgbClr val="FF0000"/>
                </a:solidFill>
              </a:rPr>
              <a:t>HTML5</a:t>
            </a:r>
            <a:r>
              <a:rPr lang="zh-CN" altLang="zh-CN" dirty="0">
                <a:solidFill>
                  <a:srgbClr val="FF0000"/>
                </a:solidFill>
              </a:rPr>
              <a:t>的菜单标签</a:t>
            </a:r>
            <a:endParaRPr lang="zh-CN" altLang="en-US" sz="2100" b="1" dirty="0">
              <a:solidFill>
                <a:srgbClr val="FF0000"/>
              </a:solidFill>
              <a:latin typeface="微软雅黑" pitchFamily="34" charset="-122"/>
              <a:ea typeface="微软雅黑" pitchFamily="34" charset="-122"/>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2350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07</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 HTML5 </a:t>
            </a:r>
            <a:r>
              <a:rPr lang="zh-CN" altLang="zh-CN" dirty="0"/>
              <a:t>注释标签</a:t>
            </a:r>
            <a:endParaRPr lang="zh-CN" altLang="en-US" sz="2100" b="1" dirty="0">
              <a:latin typeface="微软雅黑" pitchFamily="34" charset="-122"/>
              <a:ea typeface="微软雅黑" pitchFamily="34" charset="-122"/>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08</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canvas API </a:t>
            </a:r>
            <a:r>
              <a:rPr lang="zh-CN" altLang="zh-CN" dirty="0"/>
              <a:t>画图</a:t>
            </a:r>
            <a:endParaRPr lang="zh-CN" altLang="en-US" sz="2100" b="1" dirty="0">
              <a:solidFill>
                <a:srgbClr val="FF0000"/>
              </a:solidFill>
              <a:latin typeface="微软雅黑" pitchFamily="34" charset="-122"/>
              <a:ea typeface="微软雅黑" pitchFamily="34" charset="-122"/>
            </a:endParaRPr>
          </a:p>
        </p:txBody>
      </p:sp>
      <p:grpSp>
        <p:nvGrpSpPr>
          <p:cNvPr id="31" name="组合 30">
            <a:extLst>
              <a:ext uri="{FF2B5EF4-FFF2-40B4-BE49-F238E27FC236}">
                <a16:creationId xmlns:a16="http://schemas.microsoft.com/office/drawing/2014/main" id="{A81CCA80-E351-4A9A-8715-AF15DBE37548}"/>
              </a:ext>
            </a:extLst>
          </p:cNvPr>
          <p:cNvGrpSpPr>
            <a:grpSpLocks/>
          </p:cNvGrpSpPr>
          <p:nvPr/>
        </p:nvGrpSpPr>
        <p:grpSpPr bwMode="auto">
          <a:xfrm>
            <a:off x="2514600" y="5064125"/>
            <a:ext cx="5067300" cy="785813"/>
            <a:chOff x="3651214" y="1851670"/>
            <a:chExt cx="3801106" cy="588774"/>
          </a:xfrm>
        </p:grpSpPr>
        <p:sp>
          <p:nvSpPr>
            <p:cNvPr id="32" name="矩形 31">
              <a:extLst>
                <a:ext uri="{FF2B5EF4-FFF2-40B4-BE49-F238E27FC236}">
                  <a16:creationId xmlns:a16="http://schemas.microsoft.com/office/drawing/2014/main" id="{5CA1A575-90E1-4DBF-AC85-4C5972F4A8AE}"/>
                </a:ext>
              </a:extLst>
            </p:cNvPr>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椭圆 32">
              <a:extLst>
                <a:ext uri="{FF2B5EF4-FFF2-40B4-BE49-F238E27FC236}">
                  <a16:creationId xmlns:a16="http://schemas.microsoft.com/office/drawing/2014/main" id="{2DA4E827-2187-4609-B942-1777F721BA0C}"/>
                </a:ext>
              </a:extLst>
            </p:cNvPr>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34" name="矩形 33">
              <a:extLst>
                <a:ext uri="{FF2B5EF4-FFF2-40B4-BE49-F238E27FC236}">
                  <a16:creationId xmlns:a16="http://schemas.microsoft.com/office/drawing/2014/main" id="{EFFEE07F-63D9-4E28-81A4-ECDC91A456A9}"/>
                </a:ext>
              </a:extLst>
            </p:cNvPr>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2" name="矩形 61">
              <a:extLst>
                <a:ext uri="{FF2B5EF4-FFF2-40B4-BE49-F238E27FC236}">
                  <a16:creationId xmlns:a16="http://schemas.microsoft.com/office/drawing/2014/main" id="{4B986B56-70B1-4057-8DDE-A760859078D7}"/>
                </a:ext>
              </a:extLst>
            </p:cNvPr>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09</a:t>
              </a:r>
              <a:endParaRPr lang="zh-CN" altLang="en-US" sz="3200" kern="0" dirty="0">
                <a:solidFill>
                  <a:sysClr val="window" lastClr="FFFFFF"/>
                </a:solidFill>
                <a:latin typeface="Impact" pitchFamily="34" charset="0"/>
                <a:ea typeface="微软雅黑" pitchFamily="34" charset="-122"/>
              </a:endParaRPr>
            </a:p>
          </p:txBody>
        </p:sp>
      </p:grpSp>
      <p:sp>
        <p:nvSpPr>
          <p:cNvPr id="63" name="TextBox 60">
            <a:extLst>
              <a:ext uri="{FF2B5EF4-FFF2-40B4-BE49-F238E27FC236}">
                <a16:creationId xmlns:a16="http://schemas.microsoft.com/office/drawing/2014/main" id="{193342CE-29D6-440A-B557-45318D58D725}"/>
              </a:ext>
            </a:extLst>
          </p:cNvPr>
          <p:cNvSpPr txBox="1"/>
          <p:nvPr/>
        </p:nvSpPr>
        <p:spPr>
          <a:xfrm>
            <a:off x="3567146" y="519332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 </a:t>
            </a:r>
            <a:r>
              <a:rPr lang="zh-CN" altLang="zh-CN" dirty="0"/>
              <a:t>地理定位</a:t>
            </a:r>
            <a:endParaRPr lang="zh-CN" altLang="en-US" sz="21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76923197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300" fill="hold"/>
                                        <p:tgtEl>
                                          <p:spTgt spid="31"/>
                                        </p:tgtEl>
                                        <p:attrNameLst>
                                          <p:attrName>ppt_x</p:attrName>
                                        </p:attrNameLst>
                                      </p:cBhvr>
                                      <p:tavLst>
                                        <p:tav tm="0">
                                          <p:val>
                                            <p:strVal val="0-#ppt_w/2"/>
                                          </p:val>
                                        </p:tav>
                                        <p:tav tm="100000">
                                          <p:val>
                                            <p:strVal val="#ppt_x"/>
                                          </p:val>
                                        </p:tav>
                                      </p:tavLst>
                                    </p:anim>
                                    <p:anim calcmode="lin" valueType="num">
                                      <p:cBhvr additive="base">
                                        <p:cTn id="62" dur="300" fill="hold"/>
                                        <p:tgtEl>
                                          <p:spTgt spid="31"/>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300" fill="hold"/>
                                        <p:tgtEl>
                                          <p:spTgt spid="63"/>
                                        </p:tgtEl>
                                        <p:attrNameLst>
                                          <p:attrName>ppt_x</p:attrName>
                                        </p:attrNameLst>
                                      </p:cBhvr>
                                      <p:tavLst>
                                        <p:tav tm="0">
                                          <p:val>
                                            <p:strVal val="1+#ppt_w/2"/>
                                          </p:val>
                                        </p:tav>
                                        <p:tav tm="100000">
                                          <p:val>
                                            <p:strVal val="#ppt_x"/>
                                          </p:val>
                                        </p:tav>
                                      </p:tavLst>
                                    </p:anim>
                                    <p:anim calcmode="lin" valueType="num">
                                      <p:cBhvr additive="base">
                                        <p:cTn id="66" dur="3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3.6.1 menu</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53F326C8-AE7C-41D4-AD81-E6A87E951D00}"/>
              </a:ext>
            </a:extLst>
          </p:cNvPr>
          <p:cNvSpPr/>
          <p:nvPr/>
        </p:nvSpPr>
        <p:spPr>
          <a:xfrm>
            <a:off x="1458480" y="1023499"/>
            <a:ext cx="8993027" cy="1015663"/>
          </a:xfrm>
          <a:prstGeom prst="rect">
            <a:avLst/>
          </a:prstGeom>
        </p:spPr>
        <p:txBody>
          <a:bodyPr wrap="square">
            <a:spAutoFit/>
          </a:bodyPr>
          <a:lstStyle/>
          <a:p>
            <a:r>
              <a:rPr lang="zh-CN" altLang="zh-CN" sz="2000" dirty="0"/>
              <a:t> </a:t>
            </a:r>
            <a:r>
              <a:rPr lang="en-US" altLang="zh-CN" sz="2000" dirty="0"/>
              <a:t>&lt;menu&gt; </a:t>
            </a:r>
            <a:r>
              <a:rPr lang="zh-CN" altLang="zh-CN" sz="2000" dirty="0"/>
              <a:t>标签定义命令的列表或菜单。</a:t>
            </a:r>
            <a:endParaRPr lang="en-US" altLang="zh-CN" sz="2000" dirty="0"/>
          </a:p>
          <a:p>
            <a:r>
              <a:rPr lang="en-US" altLang="zh-CN" sz="2000" dirty="0"/>
              <a:t> &lt;menu&gt; </a:t>
            </a:r>
            <a:r>
              <a:rPr lang="zh-CN" altLang="zh-CN" sz="2000" dirty="0"/>
              <a:t>标签用于上下文菜单、工具栏以及用于列出表单控件和命令。</a:t>
            </a:r>
          </a:p>
          <a:p>
            <a:endParaRPr lang="zh-CN" altLang="zh-CN" sz="2000" kern="100" dirty="0">
              <a:cs typeface="Times New Roman" panose="02020603050405020304" pitchFamily="18" charset="0"/>
            </a:endParaRPr>
          </a:p>
        </p:txBody>
      </p:sp>
      <p:graphicFrame>
        <p:nvGraphicFramePr>
          <p:cNvPr id="5" name="表格 4">
            <a:extLst>
              <a:ext uri="{FF2B5EF4-FFF2-40B4-BE49-F238E27FC236}">
                <a16:creationId xmlns:a16="http://schemas.microsoft.com/office/drawing/2014/main" id="{E2D3FBC8-9842-4658-8501-0347E9C70141}"/>
              </a:ext>
            </a:extLst>
          </p:cNvPr>
          <p:cNvGraphicFramePr>
            <a:graphicFrameLocks noGrp="1"/>
          </p:cNvGraphicFramePr>
          <p:nvPr>
            <p:extLst>
              <p:ext uri="{D42A27DB-BD31-4B8C-83A1-F6EECF244321}">
                <p14:modId xmlns:p14="http://schemas.microsoft.com/office/powerpoint/2010/main" val="663444172"/>
              </p:ext>
            </p:extLst>
          </p:nvPr>
        </p:nvGraphicFramePr>
        <p:xfrm>
          <a:off x="1687966" y="2086502"/>
          <a:ext cx="7464580" cy="1336040"/>
        </p:xfrm>
        <a:graphic>
          <a:graphicData uri="http://schemas.openxmlformats.org/drawingml/2006/table">
            <a:tbl>
              <a:tblPr firstRow="1" firstCol="1" bandRow="1">
                <a:tableStyleId>{5C22544A-7EE6-4342-B048-85BDC9FD1C3A}</a:tableStyleId>
              </a:tblPr>
              <a:tblGrid>
                <a:gridCol w="1347636">
                  <a:extLst>
                    <a:ext uri="{9D8B030D-6E8A-4147-A177-3AD203B41FA5}">
                      <a16:colId xmlns:a16="http://schemas.microsoft.com/office/drawing/2014/main" val="3821930464"/>
                    </a:ext>
                  </a:extLst>
                </a:gridCol>
                <a:gridCol w="2296045">
                  <a:extLst>
                    <a:ext uri="{9D8B030D-6E8A-4147-A177-3AD203B41FA5}">
                      <a16:colId xmlns:a16="http://schemas.microsoft.com/office/drawing/2014/main" val="3763830482"/>
                    </a:ext>
                  </a:extLst>
                </a:gridCol>
                <a:gridCol w="3820899">
                  <a:extLst>
                    <a:ext uri="{9D8B030D-6E8A-4147-A177-3AD203B41FA5}">
                      <a16:colId xmlns:a16="http://schemas.microsoft.com/office/drawing/2014/main" val="771266688"/>
                    </a:ext>
                  </a:extLst>
                </a:gridCol>
              </a:tblGrid>
              <a:tr h="290195">
                <a:tc>
                  <a:txBody>
                    <a:bodyPr/>
                    <a:lstStyle/>
                    <a:p>
                      <a:pPr indent="266700" algn="just">
                        <a:spcAft>
                          <a:spcPts val="0"/>
                        </a:spcAft>
                      </a:pPr>
                      <a:r>
                        <a:rPr lang="zh-CN" sz="20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描述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62951494"/>
                  </a:ext>
                </a:extLst>
              </a:tr>
              <a:tr h="421640">
                <a:tc>
                  <a:txBody>
                    <a:bodyPr/>
                    <a:lstStyle/>
                    <a:p>
                      <a:pPr indent="266700" algn="just">
                        <a:spcAft>
                          <a:spcPts val="0"/>
                        </a:spcAft>
                      </a:pPr>
                      <a:r>
                        <a:rPr lang="en-US" sz="2000" kern="100">
                          <a:effectLst/>
                        </a:rPr>
                        <a:t>Label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text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规定菜单的可见标签。</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25326200"/>
                  </a:ext>
                </a:extLst>
              </a:tr>
              <a:tr h="379730">
                <a:tc>
                  <a:txBody>
                    <a:bodyPr/>
                    <a:lstStyle/>
                    <a:p>
                      <a:pPr indent="266700" algn="just">
                        <a:spcAft>
                          <a:spcPts val="0"/>
                        </a:spcAft>
                      </a:pPr>
                      <a:r>
                        <a:rPr lang="en-US" sz="2000" kern="100">
                          <a:effectLst/>
                        </a:rPr>
                        <a:t>type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popup</a:t>
                      </a:r>
                      <a:endParaRPr lang="zh-CN" sz="2000" kern="100">
                        <a:effectLst/>
                      </a:endParaRPr>
                    </a:p>
                    <a:p>
                      <a:pPr indent="266700" algn="just">
                        <a:spcAft>
                          <a:spcPts val="0"/>
                        </a:spcAft>
                      </a:pPr>
                      <a:r>
                        <a:rPr lang="en-US" sz="2000" kern="100">
                          <a:effectLst/>
                        </a:rPr>
                        <a:t>toolbar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dirty="0">
                          <a:effectLst/>
                        </a:rPr>
                        <a:t>规定要显示哪种菜单类型。</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37730760"/>
                  </a:ext>
                </a:extLst>
              </a:tr>
            </a:tbl>
          </a:graphicData>
        </a:graphic>
      </p:graphicFrame>
      <p:sp>
        <p:nvSpPr>
          <p:cNvPr id="6" name="矩形 5">
            <a:extLst>
              <a:ext uri="{FF2B5EF4-FFF2-40B4-BE49-F238E27FC236}">
                <a16:creationId xmlns:a16="http://schemas.microsoft.com/office/drawing/2014/main" id="{508194C2-0983-4BD1-8D2D-676C6652F2CE}"/>
              </a:ext>
            </a:extLst>
          </p:cNvPr>
          <p:cNvSpPr/>
          <p:nvPr/>
        </p:nvSpPr>
        <p:spPr>
          <a:xfrm>
            <a:off x="1073921" y="4276320"/>
            <a:ext cx="10522722" cy="1754326"/>
          </a:xfrm>
          <a:prstGeom prst="rect">
            <a:avLst/>
          </a:prstGeom>
        </p:spPr>
        <p:txBody>
          <a:bodyPr wrap="square">
            <a:spAutoFit/>
          </a:bodyPr>
          <a:lstStyle/>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&lt;div style="</a:t>
            </a:r>
            <a:r>
              <a:rPr lang="en-US" altLang="zh-CN" kern="100" dirty="0" err="1">
                <a:solidFill>
                  <a:srgbClr val="111111"/>
                </a:solidFill>
                <a:latin typeface="Times New Roman" panose="02020603050405020304" pitchFamily="18" charset="0"/>
                <a:cs typeface="Times New Roman" panose="02020603050405020304" pitchFamily="18" charset="0"/>
              </a:rPr>
              <a:t>background:yellow</a:t>
            </a: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contextmenu</a:t>
            </a:r>
            <a:r>
              <a:rPr lang="en-US" altLang="zh-CN" kern="100" dirty="0">
                <a:solidFill>
                  <a:srgbClr val="111111"/>
                </a:solidFill>
                <a:latin typeface="Times New Roman" panose="02020603050405020304" pitchFamily="18" charset="0"/>
                <a:cs typeface="Times New Roman" panose="02020603050405020304" pitchFamily="18" charset="0"/>
              </a:rPr>
              <a:t>="</a:t>
            </a:r>
            <a:r>
              <a:rPr lang="en-US" altLang="zh-CN" kern="100" dirty="0" err="1">
                <a:solidFill>
                  <a:srgbClr val="111111"/>
                </a:solidFill>
                <a:latin typeface="Times New Roman" panose="02020603050405020304" pitchFamily="18" charset="0"/>
                <a:cs typeface="Times New Roman" panose="02020603050405020304" pitchFamily="18" charset="0"/>
              </a:rPr>
              <a:t>mymenu</a:t>
            </a:r>
            <a:r>
              <a:rPr lang="en-US" altLang="zh-CN" kern="100" dirty="0">
                <a:solidFill>
                  <a:srgbClr val="111111"/>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&lt;p&gt;</a:t>
            </a:r>
            <a:r>
              <a:rPr lang="zh-CN" altLang="zh-CN" kern="100" dirty="0">
                <a:solidFill>
                  <a:srgbClr val="111111"/>
                </a:solidFill>
                <a:latin typeface="Times New Roman" panose="02020603050405020304" pitchFamily="18" charset="0"/>
                <a:cs typeface="Times New Roman" panose="02020603050405020304" pitchFamily="18" charset="0"/>
              </a:rPr>
              <a:t>请在框中右键点击，就可以看到快捷菜单！</a:t>
            </a:r>
            <a:r>
              <a:rPr lang="en-US" altLang="zh-CN" kern="100" dirty="0">
                <a:solidFill>
                  <a:srgbClr val="111111"/>
                </a:solidFill>
                <a:latin typeface="Times New Roman" panose="02020603050405020304" pitchFamily="18" charset="0"/>
                <a:cs typeface="Times New Roman" panose="02020603050405020304" pitchFamily="18" charset="0"/>
              </a:rPr>
              <a:t>&lt;/p&gt;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&lt;menu type="context" id="</a:t>
            </a:r>
            <a:r>
              <a:rPr lang="en-US" altLang="zh-CN" kern="100" dirty="0" err="1">
                <a:solidFill>
                  <a:srgbClr val="111111"/>
                </a:solidFill>
                <a:latin typeface="Times New Roman" panose="02020603050405020304" pitchFamily="18" charset="0"/>
                <a:cs typeface="Times New Roman" panose="02020603050405020304" pitchFamily="18" charset="0"/>
              </a:rPr>
              <a:t>mymenu</a:t>
            </a:r>
            <a:r>
              <a:rPr lang="en-US" altLang="zh-CN" kern="100" dirty="0">
                <a:solidFill>
                  <a:srgbClr val="111111"/>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a:t>
            </a:r>
            <a:r>
              <a:rPr lang="en-US" altLang="zh-CN" kern="100" dirty="0" err="1">
                <a:solidFill>
                  <a:srgbClr val="111111"/>
                </a:solidFill>
                <a:latin typeface="Times New Roman" panose="02020603050405020304" pitchFamily="18" charset="0"/>
                <a:cs typeface="Times New Roman" panose="02020603050405020304" pitchFamily="18" charset="0"/>
              </a:rPr>
              <a:t>menuitem</a:t>
            </a:r>
            <a:r>
              <a:rPr lang="en-US" altLang="zh-CN" kern="100" dirty="0">
                <a:solidFill>
                  <a:srgbClr val="111111"/>
                </a:solidFill>
                <a:latin typeface="Times New Roman" panose="02020603050405020304" pitchFamily="18" charset="0"/>
                <a:cs typeface="Times New Roman" panose="02020603050405020304" pitchFamily="18" charset="0"/>
              </a:rPr>
              <a:t> label="Refresh" onclick="</a:t>
            </a:r>
            <a:r>
              <a:rPr lang="en-US" altLang="zh-CN" kern="100" dirty="0" err="1">
                <a:solidFill>
                  <a:srgbClr val="111111"/>
                </a:solidFill>
                <a:latin typeface="Times New Roman" panose="02020603050405020304" pitchFamily="18" charset="0"/>
                <a:cs typeface="Times New Roman" panose="02020603050405020304" pitchFamily="18" charset="0"/>
              </a:rPr>
              <a:t>window.location.reload</a:t>
            </a:r>
            <a:r>
              <a:rPr lang="en-US" altLang="zh-CN" kern="100" dirty="0">
                <a:solidFill>
                  <a:srgbClr val="111111"/>
                </a:solidFill>
                <a:latin typeface="Times New Roman" panose="02020603050405020304" pitchFamily="18" charset="0"/>
                <a:cs typeface="Times New Roman" panose="02020603050405020304" pitchFamily="18" charset="0"/>
              </a:rPr>
              <a:t>();" icon="ico_reload.png"&gt;  &lt;/</a:t>
            </a:r>
            <a:r>
              <a:rPr lang="en-US" altLang="zh-CN" kern="100" dirty="0" err="1">
                <a:solidFill>
                  <a:srgbClr val="111111"/>
                </a:solidFill>
                <a:latin typeface="Times New Roman" panose="02020603050405020304" pitchFamily="18" charset="0"/>
                <a:cs typeface="Times New Roman" panose="02020603050405020304" pitchFamily="18" charset="0"/>
              </a:rPr>
              <a:t>menuitem</a:t>
            </a:r>
            <a:r>
              <a:rPr lang="en-US" altLang="zh-CN" kern="100" dirty="0">
                <a:solidFill>
                  <a:srgbClr val="111111"/>
                </a:solidFill>
                <a:latin typeface="Times New Roman" panose="02020603050405020304" pitchFamily="18" charset="0"/>
                <a:cs typeface="Times New Roman" panose="02020603050405020304" pitchFamily="18" charset="0"/>
              </a:rPr>
              <a:t>&gt;</a:t>
            </a: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&lt;/menu&gt;</a:t>
            </a: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&lt;/div&gt;</a:t>
            </a:r>
            <a:endParaRPr lang="zh-CN" altLang="zh-CN" kern="100" dirty="0">
              <a:cs typeface="Times New Roman" panose="02020603050405020304" pitchFamily="18" charset="0"/>
            </a:endParaRPr>
          </a:p>
        </p:txBody>
      </p:sp>
      <p:sp>
        <p:nvSpPr>
          <p:cNvPr id="8" name="矩形 7">
            <a:extLst>
              <a:ext uri="{FF2B5EF4-FFF2-40B4-BE49-F238E27FC236}">
                <a16:creationId xmlns:a16="http://schemas.microsoft.com/office/drawing/2014/main" id="{E1A9D87C-9C8A-406E-85D1-4399DA77C1B9}"/>
              </a:ext>
            </a:extLst>
          </p:cNvPr>
          <p:cNvSpPr/>
          <p:nvPr/>
        </p:nvSpPr>
        <p:spPr>
          <a:xfrm>
            <a:off x="1590942" y="6189931"/>
            <a:ext cx="9010115" cy="369332"/>
          </a:xfrm>
          <a:prstGeom prst="rect">
            <a:avLst/>
          </a:prstGeom>
        </p:spPr>
        <p:txBody>
          <a:bodyPr wrap="square">
            <a:spAutoFit/>
          </a:bodyPr>
          <a:lstStyle/>
          <a:p>
            <a:pPr indent="266700" algn="just">
              <a:spcAft>
                <a:spcPts val="0"/>
              </a:spcAft>
            </a:pPr>
            <a:r>
              <a:rPr lang="zh-CN" altLang="zh-CN" kern="100" dirty="0">
                <a:highlight>
                  <a:srgbClr val="FFFF00"/>
                </a:highlight>
                <a:cs typeface="Times New Roman" panose="02020603050405020304" pitchFamily="18" charset="0"/>
              </a:rPr>
              <a:t>HTML5的menu属性目前有很多浏览器都不支持，可以使用JavaScript代替。</a:t>
            </a:r>
          </a:p>
        </p:txBody>
      </p:sp>
    </p:spTree>
    <p:extLst>
      <p:ext uri="{BB962C8B-B14F-4D97-AF65-F5344CB8AC3E}">
        <p14:creationId xmlns:p14="http://schemas.microsoft.com/office/powerpoint/2010/main" val="39931661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3.6.2 </a:t>
            </a:r>
            <a:r>
              <a:rPr lang="en-US" altLang="zh-CN" dirty="0" err="1"/>
              <a:t>menuitem</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aphicFrame>
        <p:nvGraphicFramePr>
          <p:cNvPr id="7" name="表格 6">
            <a:extLst>
              <a:ext uri="{FF2B5EF4-FFF2-40B4-BE49-F238E27FC236}">
                <a16:creationId xmlns:a16="http://schemas.microsoft.com/office/drawing/2014/main" id="{37644DF9-8FC1-4A6F-BE2E-CB540CE7CC6E}"/>
              </a:ext>
            </a:extLst>
          </p:cNvPr>
          <p:cNvGraphicFramePr>
            <a:graphicFrameLocks noGrp="1"/>
          </p:cNvGraphicFramePr>
          <p:nvPr>
            <p:extLst>
              <p:ext uri="{D42A27DB-BD31-4B8C-83A1-F6EECF244321}">
                <p14:modId xmlns:p14="http://schemas.microsoft.com/office/powerpoint/2010/main" val="3502677270"/>
              </p:ext>
            </p:extLst>
          </p:nvPr>
        </p:nvGraphicFramePr>
        <p:xfrm>
          <a:off x="1356406" y="1280012"/>
          <a:ext cx="9639897" cy="3962400"/>
        </p:xfrm>
        <a:graphic>
          <a:graphicData uri="http://schemas.openxmlformats.org/drawingml/2006/table">
            <a:tbl>
              <a:tblPr firstRow="1" firstCol="1" bandRow="1">
                <a:tableStyleId>{5C22544A-7EE6-4342-B048-85BDC9FD1C3A}</a:tableStyleId>
              </a:tblPr>
              <a:tblGrid>
                <a:gridCol w="1996601">
                  <a:extLst>
                    <a:ext uri="{9D8B030D-6E8A-4147-A177-3AD203B41FA5}">
                      <a16:colId xmlns:a16="http://schemas.microsoft.com/office/drawing/2014/main" val="3054332434"/>
                    </a:ext>
                  </a:extLst>
                </a:gridCol>
                <a:gridCol w="2142605">
                  <a:extLst>
                    <a:ext uri="{9D8B030D-6E8A-4147-A177-3AD203B41FA5}">
                      <a16:colId xmlns:a16="http://schemas.microsoft.com/office/drawing/2014/main" val="1972464114"/>
                    </a:ext>
                  </a:extLst>
                </a:gridCol>
                <a:gridCol w="5500691">
                  <a:extLst>
                    <a:ext uri="{9D8B030D-6E8A-4147-A177-3AD203B41FA5}">
                      <a16:colId xmlns:a16="http://schemas.microsoft.com/office/drawing/2014/main" val="214886991"/>
                    </a:ext>
                  </a:extLst>
                </a:gridCol>
              </a:tblGrid>
              <a:tr h="290195">
                <a:tc>
                  <a:txBody>
                    <a:bodyPr/>
                    <a:lstStyle/>
                    <a:p>
                      <a:pPr indent="266700" algn="just">
                        <a:spcAft>
                          <a:spcPts val="0"/>
                        </a:spcAft>
                      </a:pPr>
                      <a:r>
                        <a:rPr lang="zh-CN" sz="20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000" kern="100">
                          <a:effectLst/>
                        </a:rPr>
                        <a:t>描述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8988308"/>
                  </a:ext>
                </a:extLst>
              </a:tr>
              <a:tr h="342265">
                <a:tc>
                  <a:txBody>
                    <a:bodyPr/>
                    <a:lstStyle/>
                    <a:p>
                      <a:pPr indent="266700" algn="just">
                        <a:spcAft>
                          <a:spcPts val="0"/>
                        </a:spcAft>
                      </a:pPr>
                      <a:r>
                        <a:rPr lang="en-US" sz="2000" kern="100">
                          <a:effectLst/>
                        </a:rPr>
                        <a:t>checked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dirty="0">
                          <a:effectLst/>
                        </a:rPr>
                        <a:t>checked</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规定在页面加载后选中命令</a:t>
                      </a:r>
                      <a:r>
                        <a:rPr lang="en-US" sz="2000" kern="100">
                          <a:effectLst/>
                        </a:rPr>
                        <a:t>/</a:t>
                      </a:r>
                      <a:r>
                        <a:rPr lang="zh-CN" sz="2000" kern="100">
                          <a:effectLst/>
                        </a:rPr>
                        <a:t>菜单项目。仅适用于</a:t>
                      </a:r>
                      <a:r>
                        <a:rPr lang="en-US" sz="2000" kern="100">
                          <a:effectLst/>
                        </a:rPr>
                        <a:t>type="radio"</a:t>
                      </a:r>
                      <a:r>
                        <a:rPr lang="zh-CN" sz="2000" kern="100">
                          <a:effectLst/>
                        </a:rPr>
                        <a:t>或</a:t>
                      </a:r>
                      <a:r>
                        <a:rPr lang="en-US" sz="2000" kern="100">
                          <a:effectLst/>
                        </a:rPr>
                        <a:t> type="checkbox"</a:t>
                      </a:r>
                      <a:r>
                        <a:rPr lang="zh-CN" sz="20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94666327"/>
                  </a:ext>
                </a:extLst>
              </a:tr>
              <a:tr h="239395">
                <a:tc>
                  <a:txBody>
                    <a:bodyPr/>
                    <a:lstStyle/>
                    <a:p>
                      <a:pPr indent="266700" algn="just">
                        <a:spcAft>
                          <a:spcPts val="0"/>
                        </a:spcAft>
                      </a:pPr>
                      <a:r>
                        <a:rPr lang="en-US" sz="2000" kern="100">
                          <a:effectLst/>
                        </a:rPr>
                        <a:t>default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default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把命令</a:t>
                      </a:r>
                      <a:r>
                        <a:rPr lang="en-US" sz="2000" kern="100">
                          <a:effectLst/>
                        </a:rPr>
                        <a:t>/</a:t>
                      </a:r>
                      <a:r>
                        <a:rPr lang="zh-CN" sz="2000" kern="100">
                          <a:effectLst/>
                        </a:rPr>
                        <a:t>菜单项设置为默认命令。</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3017720"/>
                  </a:ext>
                </a:extLst>
              </a:tr>
              <a:tr h="217805">
                <a:tc>
                  <a:txBody>
                    <a:bodyPr/>
                    <a:lstStyle/>
                    <a:p>
                      <a:pPr indent="266700" algn="just">
                        <a:spcAft>
                          <a:spcPts val="0"/>
                        </a:spcAft>
                      </a:pPr>
                      <a:r>
                        <a:rPr lang="en-US" sz="2000" kern="100">
                          <a:effectLst/>
                        </a:rPr>
                        <a:t>disabled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disabled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规定命令</a:t>
                      </a:r>
                      <a:r>
                        <a:rPr lang="en-US" sz="2000" kern="100">
                          <a:effectLst/>
                        </a:rPr>
                        <a:t>/</a:t>
                      </a:r>
                      <a:r>
                        <a:rPr lang="zh-CN" sz="2000" kern="100">
                          <a:effectLst/>
                        </a:rPr>
                        <a:t>菜单项应该被禁用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19810172"/>
                  </a:ext>
                </a:extLst>
              </a:tr>
              <a:tr h="187325">
                <a:tc>
                  <a:txBody>
                    <a:bodyPr/>
                    <a:lstStyle/>
                    <a:p>
                      <a:pPr indent="266700" algn="just">
                        <a:spcAft>
                          <a:spcPts val="0"/>
                        </a:spcAft>
                      </a:pPr>
                      <a:r>
                        <a:rPr lang="en-US" sz="2000" kern="100">
                          <a:effectLst/>
                        </a:rPr>
                        <a:t>icon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URL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规定命令</a:t>
                      </a:r>
                      <a:r>
                        <a:rPr lang="en-US" sz="2000" kern="100">
                          <a:effectLst/>
                        </a:rPr>
                        <a:t>/</a:t>
                      </a:r>
                      <a:r>
                        <a:rPr lang="zh-CN" sz="2000" kern="100">
                          <a:effectLst/>
                        </a:rPr>
                        <a:t>菜单项的图标。</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3888231"/>
                  </a:ext>
                </a:extLst>
              </a:tr>
              <a:tr h="165735">
                <a:tc>
                  <a:txBody>
                    <a:bodyPr/>
                    <a:lstStyle/>
                    <a:p>
                      <a:pPr indent="266700" algn="just">
                        <a:spcAft>
                          <a:spcPts val="0"/>
                        </a:spcAft>
                      </a:pPr>
                      <a:r>
                        <a:rPr lang="en-US" sz="2000" kern="100">
                          <a:effectLst/>
                        </a:rPr>
                        <a:t>open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open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定义</a:t>
                      </a:r>
                      <a:r>
                        <a:rPr lang="en-US" sz="2000" kern="100">
                          <a:effectLst/>
                        </a:rPr>
                        <a:t> details </a:t>
                      </a:r>
                      <a:r>
                        <a:rPr lang="zh-CN" sz="2000" kern="100">
                          <a:effectLst/>
                        </a:rPr>
                        <a:t>是否可见。</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27107255"/>
                  </a:ext>
                </a:extLst>
              </a:tr>
              <a:tr h="225425">
                <a:tc>
                  <a:txBody>
                    <a:bodyPr/>
                    <a:lstStyle/>
                    <a:p>
                      <a:pPr indent="266700" algn="just">
                        <a:spcAft>
                          <a:spcPts val="0"/>
                        </a:spcAft>
                      </a:pPr>
                      <a:r>
                        <a:rPr lang="en-US" sz="2000" kern="100">
                          <a:effectLst/>
                        </a:rPr>
                        <a:t>label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text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必需。规定命令</a:t>
                      </a:r>
                      <a:r>
                        <a:rPr lang="en-US" sz="2000" kern="100">
                          <a:effectLst/>
                        </a:rPr>
                        <a:t>/</a:t>
                      </a:r>
                      <a:r>
                        <a:rPr lang="zh-CN" sz="2000" kern="100">
                          <a:effectLst/>
                        </a:rPr>
                        <a:t>菜单项的名称，以向用户显示。</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95346805"/>
                  </a:ext>
                </a:extLst>
              </a:tr>
              <a:tr h="379730">
                <a:tc>
                  <a:txBody>
                    <a:bodyPr/>
                    <a:lstStyle/>
                    <a:p>
                      <a:pPr indent="266700" algn="just">
                        <a:spcAft>
                          <a:spcPts val="0"/>
                        </a:spcAft>
                      </a:pPr>
                      <a:r>
                        <a:rPr lang="en-US" sz="2000" kern="100">
                          <a:effectLst/>
                        </a:rPr>
                        <a:t>radiogroup</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groupname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a:effectLst/>
                        </a:rPr>
                        <a:t>规定命令组的名称，命令组会在命令</a:t>
                      </a:r>
                      <a:r>
                        <a:rPr lang="en-US" sz="2000" kern="100">
                          <a:effectLst/>
                        </a:rPr>
                        <a:t>/</a:t>
                      </a:r>
                      <a:r>
                        <a:rPr lang="zh-CN" sz="2000" kern="100">
                          <a:effectLst/>
                        </a:rPr>
                        <a:t>菜单项本身被切换时进行切换。仅适用于</a:t>
                      </a:r>
                      <a:r>
                        <a:rPr lang="en-US" sz="2000" kern="100">
                          <a:effectLst/>
                        </a:rPr>
                        <a:t> type="radio"</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44974543"/>
                  </a:ext>
                </a:extLst>
              </a:tr>
              <a:tr h="570230">
                <a:tc>
                  <a:txBody>
                    <a:bodyPr/>
                    <a:lstStyle/>
                    <a:p>
                      <a:pPr indent="266700" algn="just">
                        <a:spcAft>
                          <a:spcPts val="0"/>
                        </a:spcAft>
                      </a:pPr>
                      <a:r>
                        <a:rPr lang="en-US" sz="2000" kern="100">
                          <a:effectLst/>
                        </a:rPr>
                        <a:t>type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en-US" sz="2000" kern="100">
                          <a:effectLst/>
                        </a:rPr>
                        <a:t>checkbox</a:t>
                      </a:r>
                      <a:endParaRPr lang="zh-CN" sz="2000" kern="100">
                        <a:effectLst/>
                      </a:endParaRPr>
                    </a:p>
                    <a:p>
                      <a:pPr indent="266700" algn="just">
                        <a:spcAft>
                          <a:spcPts val="0"/>
                        </a:spcAft>
                      </a:pPr>
                      <a:r>
                        <a:rPr lang="en-US" sz="2000" kern="100">
                          <a:effectLst/>
                        </a:rPr>
                        <a:t>command</a:t>
                      </a:r>
                      <a:endParaRPr lang="zh-CN" sz="2000" kern="100">
                        <a:effectLst/>
                      </a:endParaRPr>
                    </a:p>
                    <a:p>
                      <a:pPr indent="266700" algn="just">
                        <a:spcAft>
                          <a:spcPts val="0"/>
                        </a:spcAft>
                      </a:pPr>
                      <a:r>
                        <a:rPr lang="en-US" sz="2000" kern="100">
                          <a:effectLst/>
                        </a:rPr>
                        <a:t>radio</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100" dirty="0">
                          <a:effectLst/>
                        </a:rPr>
                        <a:t>规定命令</a:t>
                      </a:r>
                      <a:r>
                        <a:rPr lang="en-US" sz="2000" kern="100" dirty="0">
                          <a:effectLst/>
                        </a:rPr>
                        <a:t>/</a:t>
                      </a:r>
                      <a:r>
                        <a:rPr lang="zh-CN" sz="2000" kern="100" dirty="0">
                          <a:effectLst/>
                        </a:rPr>
                        <a:t>菜单项的类型。默认是</a:t>
                      </a:r>
                      <a:r>
                        <a:rPr lang="en-US" sz="2000" kern="100" dirty="0">
                          <a:effectLst/>
                        </a:rPr>
                        <a:t> "command"</a:t>
                      </a:r>
                      <a:r>
                        <a:rPr lang="zh-CN" sz="2000" kern="100" dirty="0">
                          <a:effectLst/>
                        </a:rPr>
                        <a:t>。</a:t>
                      </a:r>
                    </a:p>
                    <a:p>
                      <a:pPr indent="266700" algn="just">
                        <a:spcAft>
                          <a:spcPts val="0"/>
                        </a:spcAft>
                      </a:pPr>
                      <a:r>
                        <a:rPr lang="en-US" sz="2000" kern="100" dirty="0">
                          <a:effectLst/>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43942128"/>
                  </a:ext>
                </a:extLst>
              </a:tr>
            </a:tbl>
          </a:graphicData>
        </a:graphic>
      </p:graphicFrame>
    </p:spTree>
    <p:extLst>
      <p:ext uri="{BB962C8B-B14F-4D97-AF65-F5344CB8AC3E}">
        <p14:creationId xmlns:p14="http://schemas.microsoft.com/office/powerpoint/2010/main" val="416985956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3.6.3 command</a:t>
            </a:r>
            <a:r>
              <a:rPr lang="zh-CN" altLang="zh-CN" b="1" dirty="0"/>
              <a:t>标签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B8046FEA-A5A6-462A-807B-D36E11C5B46F}"/>
              </a:ext>
            </a:extLst>
          </p:cNvPr>
          <p:cNvSpPr/>
          <p:nvPr/>
        </p:nvSpPr>
        <p:spPr>
          <a:xfrm>
            <a:off x="1757584" y="1410918"/>
            <a:ext cx="8873383" cy="1292662"/>
          </a:xfrm>
          <a:prstGeom prst="rect">
            <a:avLst/>
          </a:prstGeom>
        </p:spPr>
        <p:txBody>
          <a:bodyPr wrap="square">
            <a:spAutoFit/>
          </a:bodyPr>
          <a:lstStyle/>
          <a:p>
            <a:pPr indent="76200" algn="just">
              <a:spcAft>
                <a:spcPts val="0"/>
              </a:spcAft>
            </a:pPr>
            <a:r>
              <a:rPr lang="zh-CN" altLang="zh-CN" sz="2400" b="1" kern="100" dirty="0">
                <a:solidFill>
                  <a:srgbClr val="111111"/>
                </a:solidFill>
                <a:ea typeface="Arial" panose="020B0604020202020204" pitchFamily="34" charset="0"/>
                <a:cs typeface="Times New Roman" panose="02020603050405020304" pitchFamily="18" charset="0"/>
              </a:rPr>
              <a:t> </a:t>
            </a:r>
            <a:r>
              <a:rPr lang="en-US" altLang="zh-CN" kern="100" dirty="0">
                <a:solidFill>
                  <a:srgbClr val="111111"/>
                </a:solidFill>
                <a:latin typeface="Times New Roman" panose="02020603050405020304" pitchFamily="18" charset="0"/>
                <a:cs typeface="Times New Roman" panose="02020603050405020304" pitchFamily="18" charset="0"/>
              </a:rPr>
              <a:t>command </a:t>
            </a:r>
            <a:r>
              <a:rPr lang="zh-CN" altLang="zh-CN" kern="100" dirty="0">
                <a:solidFill>
                  <a:srgbClr val="111111"/>
                </a:solidFill>
                <a:latin typeface="Times New Roman" panose="02020603050405020304" pitchFamily="18" charset="0"/>
                <a:cs typeface="Times New Roman" panose="02020603050405020304" pitchFamily="18" charset="0"/>
              </a:rPr>
              <a:t>元素表示用户能够调用的命令。</a:t>
            </a:r>
            <a:r>
              <a:rPr lang="en-US" altLang="zh-CN" kern="100" dirty="0">
                <a:solidFill>
                  <a:srgbClr val="111111"/>
                </a:solidFill>
                <a:latin typeface="Times New Roman" panose="02020603050405020304" pitchFamily="18" charset="0"/>
                <a:cs typeface="Times New Roman" panose="02020603050405020304" pitchFamily="18" charset="0"/>
              </a:rPr>
              <a:t>&lt;command&gt; </a:t>
            </a:r>
            <a:r>
              <a:rPr lang="zh-CN" altLang="zh-CN" kern="100" dirty="0">
                <a:solidFill>
                  <a:srgbClr val="111111"/>
                </a:solidFill>
                <a:latin typeface="Times New Roman" panose="02020603050405020304" pitchFamily="18" charset="0"/>
                <a:cs typeface="Times New Roman" panose="02020603050405020304" pitchFamily="18" charset="0"/>
              </a:rPr>
              <a:t>标签可以定义命令按钮，比如单选按钮、复选框或按钮。只有当</a:t>
            </a:r>
            <a:r>
              <a:rPr lang="en-US" altLang="zh-CN" kern="100" dirty="0">
                <a:solidFill>
                  <a:srgbClr val="111111"/>
                </a:solidFill>
                <a:latin typeface="Times New Roman" panose="02020603050405020304" pitchFamily="18" charset="0"/>
                <a:cs typeface="Times New Roman" panose="02020603050405020304" pitchFamily="18" charset="0"/>
              </a:rPr>
              <a:t>command</a:t>
            </a:r>
            <a:r>
              <a:rPr lang="zh-CN" altLang="zh-CN" kern="100" dirty="0">
                <a:solidFill>
                  <a:srgbClr val="111111"/>
                </a:solidFill>
                <a:latin typeface="Times New Roman" panose="02020603050405020304" pitchFamily="18" charset="0"/>
                <a:cs typeface="Times New Roman" panose="02020603050405020304" pitchFamily="18" charset="0"/>
              </a:rPr>
              <a:t>元素位于</a:t>
            </a:r>
            <a:r>
              <a:rPr lang="en-US" altLang="zh-CN" kern="100" dirty="0">
                <a:solidFill>
                  <a:srgbClr val="111111"/>
                </a:solidFill>
                <a:latin typeface="Times New Roman" panose="02020603050405020304" pitchFamily="18" charset="0"/>
                <a:cs typeface="Times New Roman" panose="02020603050405020304" pitchFamily="18" charset="0"/>
              </a:rPr>
              <a:t>menu</a:t>
            </a:r>
            <a:r>
              <a:rPr lang="zh-CN" altLang="zh-CN" kern="100" dirty="0">
                <a:solidFill>
                  <a:srgbClr val="111111"/>
                </a:solidFill>
                <a:latin typeface="Times New Roman" panose="02020603050405020304" pitchFamily="18" charset="0"/>
                <a:cs typeface="Times New Roman" panose="02020603050405020304" pitchFamily="18" charset="0"/>
              </a:rPr>
              <a:t>元素内时，该元素才是可见的。否则不会显示这个元素，但是可以用它规定键盘快捷键。</a:t>
            </a:r>
            <a:endParaRPr lang="zh-CN" altLang="zh-CN" kern="100" dirty="0">
              <a:cs typeface="Times New Roman" panose="02020603050405020304" pitchFamily="18" charset="0"/>
            </a:endParaRPr>
          </a:p>
          <a:p>
            <a:pPr indent="266700" algn="just">
              <a:spcAft>
                <a:spcPts val="0"/>
              </a:spcAft>
            </a:pPr>
            <a:r>
              <a:rPr lang="zh-CN" altLang="zh-CN" b="1" kern="100" dirty="0">
                <a:solidFill>
                  <a:srgbClr val="111111"/>
                </a:solidFill>
                <a:highlight>
                  <a:srgbClr val="FFFF00"/>
                </a:highlight>
                <a:latin typeface="Times New Roman" panose="02020603050405020304" pitchFamily="18" charset="0"/>
                <a:cs typeface="Times New Roman" panose="02020603050405020304" pitchFamily="18" charset="0"/>
              </a:rPr>
              <a:t>注</a:t>
            </a:r>
            <a:r>
              <a:rPr lang="en-US" altLang="zh-CN" b="1" kern="100" dirty="0">
                <a:solidFill>
                  <a:srgbClr val="111111"/>
                </a:solidFill>
                <a:highlight>
                  <a:srgbClr val="FFFF00"/>
                </a:highlight>
                <a:latin typeface="Times New Roman" panose="02020603050405020304" pitchFamily="18" charset="0"/>
                <a:cs typeface="Times New Roman" panose="02020603050405020304" pitchFamily="18" charset="0"/>
              </a:rPr>
              <a:t>:</a:t>
            </a:r>
            <a:r>
              <a:rPr lang="zh-CN" altLang="zh-CN" kern="100" dirty="0">
                <a:solidFill>
                  <a:srgbClr val="111111"/>
                </a:solidFill>
                <a:highlight>
                  <a:srgbClr val="FFFF00"/>
                </a:highlight>
                <a:latin typeface="Times New Roman" panose="02020603050405020304" pitchFamily="18" charset="0"/>
                <a:cs typeface="Times New Roman" panose="02020603050405020304" pitchFamily="18" charset="0"/>
              </a:rPr>
              <a:t>只有</a:t>
            </a:r>
            <a:r>
              <a:rPr lang="en-US" altLang="zh-CN" kern="100" dirty="0">
                <a:solidFill>
                  <a:srgbClr val="111111"/>
                </a:solidFill>
                <a:highlight>
                  <a:srgbClr val="FFFF00"/>
                </a:highlight>
                <a:latin typeface="Times New Roman" panose="02020603050405020304" pitchFamily="18" charset="0"/>
                <a:cs typeface="Times New Roman" panose="02020603050405020304" pitchFamily="18" charset="0"/>
              </a:rPr>
              <a:t> Internet Explorer 9 </a:t>
            </a:r>
            <a:r>
              <a:rPr lang="zh-CN" altLang="zh-CN" kern="100" dirty="0">
                <a:solidFill>
                  <a:srgbClr val="111111"/>
                </a:solidFill>
                <a:highlight>
                  <a:srgbClr val="FFFF00"/>
                </a:highlight>
                <a:latin typeface="Times New Roman" panose="02020603050405020304" pitchFamily="18" charset="0"/>
                <a:cs typeface="Times New Roman" panose="02020603050405020304" pitchFamily="18" charset="0"/>
              </a:rPr>
              <a:t>（更早或更晚的版本都不支持）支持</a:t>
            </a:r>
            <a:r>
              <a:rPr lang="en-US" altLang="zh-CN" kern="100" dirty="0">
                <a:solidFill>
                  <a:srgbClr val="111111"/>
                </a:solidFill>
                <a:highlight>
                  <a:srgbClr val="FFFF00"/>
                </a:highlight>
                <a:latin typeface="Times New Roman" panose="02020603050405020304" pitchFamily="18" charset="0"/>
                <a:cs typeface="Times New Roman" panose="02020603050405020304" pitchFamily="18" charset="0"/>
              </a:rPr>
              <a:t>&lt;command&gt;</a:t>
            </a:r>
            <a:r>
              <a:rPr lang="zh-CN" altLang="zh-CN" kern="100" dirty="0">
                <a:solidFill>
                  <a:srgbClr val="111111"/>
                </a:solidFill>
                <a:highlight>
                  <a:srgbClr val="FFFF00"/>
                </a:highlight>
                <a:latin typeface="Times New Roman" panose="02020603050405020304" pitchFamily="18" charset="0"/>
                <a:cs typeface="Times New Roman" panose="02020603050405020304" pitchFamily="18" charset="0"/>
              </a:rPr>
              <a:t>标签。</a:t>
            </a:r>
            <a:endParaRPr lang="zh-CN" altLang="zh-CN" kern="100" dirty="0">
              <a:highlight>
                <a:srgbClr val="FFFF00"/>
              </a:highlight>
              <a:cs typeface="Times New Roman" panose="02020603050405020304" pitchFamily="18" charset="0"/>
            </a:endParaRPr>
          </a:p>
        </p:txBody>
      </p:sp>
    </p:spTree>
    <p:extLst>
      <p:ext uri="{BB962C8B-B14F-4D97-AF65-F5344CB8AC3E}">
        <p14:creationId xmlns:p14="http://schemas.microsoft.com/office/powerpoint/2010/main" val="123656565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6799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的状态标签</a:t>
            </a:r>
            <a:endParaRPr lang="zh-CN" altLang="en-US" sz="2100" b="1" dirty="0">
              <a:latin typeface="微软雅黑" pitchFamily="34" charset="-122"/>
              <a:ea typeface="微软雅黑" pitchFamily="34" charset="-122"/>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06</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的菜单标签</a:t>
            </a:r>
            <a:endParaRPr lang="zh-CN" altLang="en-US" sz="2100" b="1" dirty="0">
              <a:latin typeface="微软雅黑" pitchFamily="34" charset="-122"/>
              <a:ea typeface="微软雅黑" pitchFamily="34" charset="-122"/>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2350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07</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 </a:t>
            </a:r>
            <a:r>
              <a:rPr lang="en-US" altLang="zh-CN" dirty="0">
                <a:solidFill>
                  <a:srgbClr val="FF0000"/>
                </a:solidFill>
              </a:rPr>
              <a:t>HTML5 </a:t>
            </a:r>
            <a:r>
              <a:rPr lang="zh-CN" altLang="zh-CN" dirty="0">
                <a:solidFill>
                  <a:srgbClr val="FF0000"/>
                </a:solidFill>
              </a:rPr>
              <a:t>注释标签</a:t>
            </a:r>
            <a:endParaRPr lang="zh-CN" altLang="en-US" sz="2100" b="1" dirty="0">
              <a:solidFill>
                <a:srgbClr val="FF0000"/>
              </a:solidFill>
              <a:latin typeface="微软雅黑" pitchFamily="34" charset="-122"/>
              <a:ea typeface="微软雅黑" pitchFamily="34" charset="-122"/>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08</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canvas API </a:t>
            </a:r>
            <a:r>
              <a:rPr lang="zh-CN" altLang="zh-CN" dirty="0"/>
              <a:t>画图</a:t>
            </a:r>
            <a:endParaRPr lang="zh-CN" altLang="en-US" sz="2100" b="1" dirty="0">
              <a:solidFill>
                <a:srgbClr val="FF0000"/>
              </a:solidFill>
              <a:latin typeface="微软雅黑" pitchFamily="34" charset="-122"/>
              <a:ea typeface="微软雅黑" pitchFamily="34" charset="-122"/>
            </a:endParaRPr>
          </a:p>
        </p:txBody>
      </p:sp>
      <p:grpSp>
        <p:nvGrpSpPr>
          <p:cNvPr id="31" name="组合 30">
            <a:extLst>
              <a:ext uri="{FF2B5EF4-FFF2-40B4-BE49-F238E27FC236}">
                <a16:creationId xmlns:a16="http://schemas.microsoft.com/office/drawing/2014/main" id="{A81CCA80-E351-4A9A-8715-AF15DBE37548}"/>
              </a:ext>
            </a:extLst>
          </p:cNvPr>
          <p:cNvGrpSpPr>
            <a:grpSpLocks/>
          </p:cNvGrpSpPr>
          <p:nvPr/>
        </p:nvGrpSpPr>
        <p:grpSpPr bwMode="auto">
          <a:xfrm>
            <a:off x="2514600" y="5064125"/>
            <a:ext cx="5067300" cy="785813"/>
            <a:chOff x="3651214" y="1851670"/>
            <a:chExt cx="3801106" cy="588774"/>
          </a:xfrm>
        </p:grpSpPr>
        <p:sp>
          <p:nvSpPr>
            <p:cNvPr id="32" name="矩形 31">
              <a:extLst>
                <a:ext uri="{FF2B5EF4-FFF2-40B4-BE49-F238E27FC236}">
                  <a16:creationId xmlns:a16="http://schemas.microsoft.com/office/drawing/2014/main" id="{5CA1A575-90E1-4DBF-AC85-4C5972F4A8AE}"/>
                </a:ext>
              </a:extLst>
            </p:cNvPr>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椭圆 32">
              <a:extLst>
                <a:ext uri="{FF2B5EF4-FFF2-40B4-BE49-F238E27FC236}">
                  <a16:creationId xmlns:a16="http://schemas.microsoft.com/office/drawing/2014/main" id="{2DA4E827-2187-4609-B942-1777F721BA0C}"/>
                </a:ext>
              </a:extLst>
            </p:cNvPr>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34" name="矩形 33">
              <a:extLst>
                <a:ext uri="{FF2B5EF4-FFF2-40B4-BE49-F238E27FC236}">
                  <a16:creationId xmlns:a16="http://schemas.microsoft.com/office/drawing/2014/main" id="{EFFEE07F-63D9-4E28-81A4-ECDC91A456A9}"/>
                </a:ext>
              </a:extLst>
            </p:cNvPr>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2" name="矩形 61">
              <a:extLst>
                <a:ext uri="{FF2B5EF4-FFF2-40B4-BE49-F238E27FC236}">
                  <a16:creationId xmlns:a16="http://schemas.microsoft.com/office/drawing/2014/main" id="{4B986B56-70B1-4057-8DDE-A760859078D7}"/>
                </a:ext>
              </a:extLst>
            </p:cNvPr>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09</a:t>
              </a:r>
              <a:endParaRPr lang="zh-CN" altLang="en-US" sz="3200" kern="0" dirty="0">
                <a:solidFill>
                  <a:sysClr val="window" lastClr="FFFFFF"/>
                </a:solidFill>
                <a:latin typeface="Impact" pitchFamily="34" charset="0"/>
                <a:ea typeface="微软雅黑" pitchFamily="34" charset="-122"/>
              </a:endParaRPr>
            </a:p>
          </p:txBody>
        </p:sp>
      </p:grpSp>
      <p:sp>
        <p:nvSpPr>
          <p:cNvPr id="63" name="TextBox 60">
            <a:extLst>
              <a:ext uri="{FF2B5EF4-FFF2-40B4-BE49-F238E27FC236}">
                <a16:creationId xmlns:a16="http://schemas.microsoft.com/office/drawing/2014/main" id="{193342CE-29D6-440A-B557-45318D58D725}"/>
              </a:ext>
            </a:extLst>
          </p:cNvPr>
          <p:cNvSpPr txBox="1"/>
          <p:nvPr/>
        </p:nvSpPr>
        <p:spPr>
          <a:xfrm>
            <a:off x="3567146" y="519332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 </a:t>
            </a:r>
            <a:r>
              <a:rPr lang="zh-CN" altLang="zh-CN" dirty="0"/>
              <a:t>地理定位</a:t>
            </a:r>
            <a:endParaRPr lang="zh-CN" altLang="en-US" sz="21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05619394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300" fill="hold"/>
                                        <p:tgtEl>
                                          <p:spTgt spid="31"/>
                                        </p:tgtEl>
                                        <p:attrNameLst>
                                          <p:attrName>ppt_x</p:attrName>
                                        </p:attrNameLst>
                                      </p:cBhvr>
                                      <p:tavLst>
                                        <p:tav tm="0">
                                          <p:val>
                                            <p:strVal val="0-#ppt_w/2"/>
                                          </p:val>
                                        </p:tav>
                                        <p:tav tm="100000">
                                          <p:val>
                                            <p:strVal val="#ppt_x"/>
                                          </p:val>
                                        </p:tav>
                                      </p:tavLst>
                                    </p:anim>
                                    <p:anim calcmode="lin" valueType="num">
                                      <p:cBhvr additive="base">
                                        <p:cTn id="62" dur="300" fill="hold"/>
                                        <p:tgtEl>
                                          <p:spTgt spid="31"/>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300" fill="hold"/>
                                        <p:tgtEl>
                                          <p:spTgt spid="63"/>
                                        </p:tgtEl>
                                        <p:attrNameLst>
                                          <p:attrName>ppt_x</p:attrName>
                                        </p:attrNameLst>
                                      </p:cBhvr>
                                      <p:tavLst>
                                        <p:tav tm="0">
                                          <p:val>
                                            <p:strVal val="1+#ppt_w/2"/>
                                          </p:val>
                                        </p:tav>
                                        <p:tav tm="100000">
                                          <p:val>
                                            <p:strVal val="#ppt_x"/>
                                          </p:val>
                                        </p:tav>
                                      </p:tavLst>
                                    </p:anim>
                                    <p:anim calcmode="lin" valueType="num">
                                      <p:cBhvr additive="base">
                                        <p:cTn id="66" dur="3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3.7  ruby</a:t>
            </a:r>
            <a:r>
              <a:rPr lang="zh-CN" altLang="en-US" dirty="0"/>
              <a:t>、</a:t>
            </a:r>
            <a:r>
              <a:rPr lang="en-US" altLang="zh-CN" dirty="0"/>
              <a:t>rt</a:t>
            </a:r>
            <a:r>
              <a:rPr lang="zh-CN" altLang="en-US" dirty="0"/>
              <a:t>、</a:t>
            </a:r>
            <a:r>
              <a:rPr lang="en-US" altLang="zh-CN" dirty="0" err="1"/>
              <a:t>rp</a:t>
            </a:r>
            <a:r>
              <a:rPr lang="zh-CN" altLang="zh-CN" dirty="0"/>
              <a:t>标签</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B8046FEA-A5A6-462A-807B-D36E11C5B46F}"/>
              </a:ext>
            </a:extLst>
          </p:cNvPr>
          <p:cNvSpPr/>
          <p:nvPr/>
        </p:nvSpPr>
        <p:spPr>
          <a:xfrm>
            <a:off x="1757584" y="1410918"/>
            <a:ext cx="8873383" cy="1569660"/>
          </a:xfrm>
          <a:prstGeom prst="rect">
            <a:avLst/>
          </a:prstGeom>
        </p:spPr>
        <p:txBody>
          <a:bodyPr wrap="square">
            <a:spAutoFit/>
          </a:bodyPr>
          <a:lstStyle/>
          <a:p>
            <a:r>
              <a:rPr lang="zh-CN" altLang="zh-CN" sz="2400" b="1" kern="100" dirty="0">
                <a:solidFill>
                  <a:srgbClr val="111111"/>
                </a:solidFill>
                <a:ea typeface="Arial" panose="020B0604020202020204" pitchFamily="34" charset="0"/>
                <a:cs typeface="Times New Roman" panose="02020603050405020304" pitchFamily="18" charset="0"/>
              </a:rPr>
              <a:t> </a:t>
            </a:r>
            <a:r>
              <a:rPr lang="en-US" altLang="zh-CN" sz="2400" b="1" kern="100" dirty="0">
                <a:solidFill>
                  <a:srgbClr val="111111"/>
                </a:solidFill>
                <a:ea typeface="Arial" panose="020B0604020202020204" pitchFamily="34" charset="0"/>
                <a:cs typeface="Times New Roman" panose="02020603050405020304" pitchFamily="18" charset="0"/>
              </a:rPr>
              <a:t>   </a:t>
            </a:r>
            <a:r>
              <a:rPr lang="en-US" altLang="zh-CN" dirty="0"/>
              <a:t>&lt;ruby&gt; </a:t>
            </a:r>
            <a:r>
              <a:rPr lang="zh-CN" altLang="zh-CN" dirty="0"/>
              <a:t>标记定义、注释或音标。</a:t>
            </a:r>
            <a:r>
              <a:rPr lang="en-US" altLang="zh-CN" dirty="0"/>
              <a:t>&lt;ruby&gt;</a:t>
            </a:r>
            <a:r>
              <a:rPr lang="zh-CN" altLang="zh-CN" dirty="0"/>
              <a:t>标签定义</a:t>
            </a:r>
            <a:r>
              <a:rPr lang="en-US" altLang="zh-CN" dirty="0"/>
              <a:t>ruby</a:t>
            </a:r>
            <a:r>
              <a:rPr lang="zh-CN" altLang="zh-CN" dirty="0"/>
              <a:t>注释（中文注音或字符）。在东亚使用，显示的是东亚字符的发音。与</a:t>
            </a:r>
            <a:r>
              <a:rPr lang="en-US" altLang="zh-CN" dirty="0"/>
              <a:t> &lt;ruby&gt; </a:t>
            </a:r>
            <a:r>
              <a:rPr lang="zh-CN" altLang="zh-CN" dirty="0"/>
              <a:t>以及</a:t>
            </a:r>
            <a:r>
              <a:rPr lang="en-US" altLang="zh-CN" dirty="0"/>
              <a:t> &lt;rt&gt; </a:t>
            </a:r>
            <a:r>
              <a:rPr lang="zh-CN" altLang="zh-CN" dirty="0"/>
              <a:t>标签一同使用：</a:t>
            </a:r>
            <a:r>
              <a:rPr lang="en-US" altLang="zh-CN" dirty="0"/>
              <a:t>ruby </a:t>
            </a:r>
            <a:r>
              <a:rPr lang="zh-CN" altLang="zh-CN" dirty="0"/>
              <a:t>元素由一个或多个字符（需要一个解释</a:t>
            </a:r>
            <a:r>
              <a:rPr lang="en-US" altLang="zh-CN" dirty="0"/>
              <a:t>/</a:t>
            </a:r>
            <a:r>
              <a:rPr lang="zh-CN" altLang="zh-CN" dirty="0"/>
              <a:t>发音）和一个提供该信息的</a:t>
            </a:r>
            <a:r>
              <a:rPr lang="en-US" altLang="zh-CN" dirty="0"/>
              <a:t>rt</a:t>
            </a:r>
            <a:r>
              <a:rPr lang="zh-CN" altLang="zh-CN" dirty="0"/>
              <a:t>元素组成，还包括可选的</a:t>
            </a:r>
            <a:r>
              <a:rPr lang="en-US" altLang="zh-CN" dirty="0"/>
              <a:t> </a:t>
            </a:r>
            <a:r>
              <a:rPr lang="en-US" altLang="zh-CN" dirty="0" err="1"/>
              <a:t>rp</a:t>
            </a:r>
            <a:r>
              <a:rPr lang="en-US" altLang="zh-CN" dirty="0"/>
              <a:t> </a:t>
            </a:r>
            <a:r>
              <a:rPr lang="zh-CN" altLang="zh-CN" dirty="0"/>
              <a:t>元素，定义当浏览器不支持</a:t>
            </a:r>
            <a:r>
              <a:rPr lang="en-US" altLang="zh-CN" dirty="0"/>
              <a:t> "ruby" </a:t>
            </a:r>
            <a:r>
              <a:rPr lang="zh-CN" altLang="zh-CN" dirty="0"/>
              <a:t>元素时显示的内容。</a:t>
            </a:r>
          </a:p>
          <a:p>
            <a:pPr indent="266700" algn="just">
              <a:spcAft>
                <a:spcPts val="0"/>
              </a:spcAft>
            </a:pPr>
            <a:endParaRPr lang="zh-CN" altLang="zh-CN" kern="100" dirty="0">
              <a:highlight>
                <a:srgbClr val="FFFF00"/>
              </a:highlight>
              <a:cs typeface="Times New Roman" panose="02020603050405020304" pitchFamily="18" charset="0"/>
            </a:endParaRPr>
          </a:p>
        </p:txBody>
      </p:sp>
      <p:sp>
        <p:nvSpPr>
          <p:cNvPr id="5" name="矩形 4">
            <a:extLst>
              <a:ext uri="{FF2B5EF4-FFF2-40B4-BE49-F238E27FC236}">
                <a16:creationId xmlns:a16="http://schemas.microsoft.com/office/drawing/2014/main" id="{41AD5C74-E376-472D-936F-B70A0226936B}"/>
              </a:ext>
            </a:extLst>
          </p:cNvPr>
          <p:cNvSpPr/>
          <p:nvPr/>
        </p:nvSpPr>
        <p:spPr>
          <a:xfrm>
            <a:off x="1757584" y="3120492"/>
            <a:ext cx="6096000" cy="923330"/>
          </a:xfrm>
          <a:prstGeom prst="rect">
            <a:avLst/>
          </a:prstGeom>
        </p:spPr>
        <p:txBody>
          <a:bodyPr>
            <a:spAutoFit/>
          </a:bodyPr>
          <a:lstStyle/>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&lt;ruby&gt;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zh-CN" altLang="zh-CN" kern="100" dirty="0">
                <a:solidFill>
                  <a:srgbClr val="111111"/>
                </a:solidFill>
                <a:latin typeface="Times New Roman" panose="02020603050405020304" pitchFamily="18" charset="0"/>
                <a:cs typeface="Times New Roman" panose="02020603050405020304" pitchFamily="18" charset="0"/>
              </a:rPr>
              <a:t>龍</a:t>
            </a:r>
            <a:r>
              <a:rPr lang="en-US" altLang="zh-CN" kern="100" dirty="0">
                <a:solidFill>
                  <a:srgbClr val="111111"/>
                </a:solidFill>
                <a:latin typeface="Times New Roman" panose="02020603050405020304" pitchFamily="18" charset="0"/>
                <a:cs typeface="Times New Roman" panose="02020603050405020304" pitchFamily="18" charset="0"/>
              </a:rPr>
              <a:t>&lt;rt&gt;</a:t>
            </a:r>
            <a:r>
              <a:rPr lang="en-US" altLang="zh-CN" kern="100" dirty="0" err="1">
                <a:solidFill>
                  <a:srgbClr val="111111"/>
                </a:solidFill>
                <a:latin typeface="Times New Roman" panose="02020603050405020304" pitchFamily="18" charset="0"/>
                <a:cs typeface="Times New Roman" panose="02020603050405020304" pitchFamily="18" charset="0"/>
              </a:rPr>
              <a:t>lóng</a:t>
            </a:r>
            <a:r>
              <a:rPr lang="en-US" altLang="zh-CN" kern="100" dirty="0">
                <a:solidFill>
                  <a:srgbClr val="111111"/>
                </a:solidFill>
                <a:latin typeface="Times New Roman" panose="02020603050405020304" pitchFamily="18" charset="0"/>
                <a:cs typeface="Times New Roman" panose="02020603050405020304" pitchFamily="18" charset="0"/>
              </a:rPr>
              <a:t>&lt;/rt&gt;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&lt;/ruby&gt;</a:t>
            </a:r>
            <a:endParaRPr lang="zh-CN" altLang="zh-CN" kern="100" dirty="0">
              <a:cs typeface="Times New Roman" panose="02020603050405020304" pitchFamily="18" charset="0"/>
            </a:endParaRPr>
          </a:p>
        </p:txBody>
      </p:sp>
      <p:pic>
        <p:nvPicPr>
          <p:cNvPr id="9" name="图片 8">
            <a:extLst>
              <a:ext uri="{FF2B5EF4-FFF2-40B4-BE49-F238E27FC236}">
                <a16:creationId xmlns:a16="http://schemas.microsoft.com/office/drawing/2014/main" id="{827AA057-B784-4F64-B500-E54A49C12D43}"/>
              </a:ext>
            </a:extLst>
          </p:cNvPr>
          <p:cNvPicPr/>
          <p:nvPr/>
        </p:nvPicPr>
        <p:blipFill>
          <a:blip r:embed="rId3"/>
          <a:stretch>
            <a:fillRect/>
          </a:stretch>
        </p:blipFill>
        <p:spPr>
          <a:xfrm>
            <a:off x="2654048" y="4606405"/>
            <a:ext cx="542925" cy="619125"/>
          </a:xfrm>
          <a:prstGeom prst="rect">
            <a:avLst/>
          </a:prstGeom>
          <a:noFill/>
          <a:ln>
            <a:noFill/>
          </a:ln>
        </p:spPr>
      </p:pic>
    </p:spTree>
    <p:extLst>
      <p:ext uri="{BB962C8B-B14F-4D97-AF65-F5344CB8AC3E}">
        <p14:creationId xmlns:p14="http://schemas.microsoft.com/office/powerpoint/2010/main" val="424436442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6799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的状态标签</a:t>
            </a:r>
            <a:endParaRPr lang="zh-CN" altLang="en-US" sz="2100" b="1" dirty="0">
              <a:latin typeface="微软雅黑" pitchFamily="34" charset="-122"/>
              <a:ea typeface="微软雅黑" pitchFamily="34" charset="-122"/>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06</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的菜单标签</a:t>
            </a:r>
            <a:endParaRPr lang="zh-CN" altLang="en-US" sz="2100" b="1" dirty="0">
              <a:latin typeface="微软雅黑" pitchFamily="34" charset="-122"/>
              <a:ea typeface="微软雅黑" pitchFamily="34" charset="-122"/>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2350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07</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 HTML5 </a:t>
            </a:r>
            <a:r>
              <a:rPr lang="zh-CN" altLang="zh-CN" dirty="0"/>
              <a:t>注释标签</a:t>
            </a:r>
            <a:endParaRPr lang="zh-CN" altLang="en-US" sz="2100" b="1" dirty="0">
              <a:latin typeface="微软雅黑" pitchFamily="34" charset="-122"/>
              <a:ea typeface="微软雅黑" pitchFamily="34" charset="-122"/>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08</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solidFill>
                  <a:srgbClr val="FF0000"/>
                </a:solidFill>
              </a:rPr>
              <a:t>canvas API </a:t>
            </a:r>
            <a:r>
              <a:rPr lang="zh-CN" altLang="zh-CN" dirty="0">
                <a:solidFill>
                  <a:srgbClr val="FF0000"/>
                </a:solidFill>
              </a:rPr>
              <a:t>画图</a:t>
            </a:r>
            <a:endParaRPr lang="zh-CN" altLang="en-US" sz="2100" b="1" dirty="0">
              <a:solidFill>
                <a:srgbClr val="FF0000"/>
              </a:solidFill>
              <a:latin typeface="微软雅黑" pitchFamily="34" charset="-122"/>
              <a:ea typeface="微软雅黑" pitchFamily="34" charset="-122"/>
            </a:endParaRPr>
          </a:p>
        </p:txBody>
      </p:sp>
      <p:grpSp>
        <p:nvGrpSpPr>
          <p:cNvPr id="31" name="组合 30">
            <a:extLst>
              <a:ext uri="{FF2B5EF4-FFF2-40B4-BE49-F238E27FC236}">
                <a16:creationId xmlns:a16="http://schemas.microsoft.com/office/drawing/2014/main" id="{A81CCA80-E351-4A9A-8715-AF15DBE37548}"/>
              </a:ext>
            </a:extLst>
          </p:cNvPr>
          <p:cNvGrpSpPr>
            <a:grpSpLocks/>
          </p:cNvGrpSpPr>
          <p:nvPr/>
        </p:nvGrpSpPr>
        <p:grpSpPr bwMode="auto">
          <a:xfrm>
            <a:off x="2514600" y="5064125"/>
            <a:ext cx="5067300" cy="785813"/>
            <a:chOff x="3651214" y="1851670"/>
            <a:chExt cx="3801106" cy="588774"/>
          </a:xfrm>
        </p:grpSpPr>
        <p:sp>
          <p:nvSpPr>
            <p:cNvPr id="32" name="矩形 31">
              <a:extLst>
                <a:ext uri="{FF2B5EF4-FFF2-40B4-BE49-F238E27FC236}">
                  <a16:creationId xmlns:a16="http://schemas.microsoft.com/office/drawing/2014/main" id="{5CA1A575-90E1-4DBF-AC85-4C5972F4A8AE}"/>
                </a:ext>
              </a:extLst>
            </p:cNvPr>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椭圆 32">
              <a:extLst>
                <a:ext uri="{FF2B5EF4-FFF2-40B4-BE49-F238E27FC236}">
                  <a16:creationId xmlns:a16="http://schemas.microsoft.com/office/drawing/2014/main" id="{2DA4E827-2187-4609-B942-1777F721BA0C}"/>
                </a:ext>
              </a:extLst>
            </p:cNvPr>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34" name="矩形 33">
              <a:extLst>
                <a:ext uri="{FF2B5EF4-FFF2-40B4-BE49-F238E27FC236}">
                  <a16:creationId xmlns:a16="http://schemas.microsoft.com/office/drawing/2014/main" id="{EFFEE07F-63D9-4E28-81A4-ECDC91A456A9}"/>
                </a:ext>
              </a:extLst>
            </p:cNvPr>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2" name="矩形 61">
              <a:extLst>
                <a:ext uri="{FF2B5EF4-FFF2-40B4-BE49-F238E27FC236}">
                  <a16:creationId xmlns:a16="http://schemas.microsoft.com/office/drawing/2014/main" id="{4B986B56-70B1-4057-8DDE-A760859078D7}"/>
                </a:ext>
              </a:extLst>
            </p:cNvPr>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09</a:t>
              </a:r>
              <a:endParaRPr lang="zh-CN" altLang="en-US" sz="3200" kern="0" dirty="0">
                <a:solidFill>
                  <a:sysClr val="window" lastClr="FFFFFF"/>
                </a:solidFill>
                <a:latin typeface="Impact" pitchFamily="34" charset="0"/>
                <a:ea typeface="微软雅黑" pitchFamily="34" charset="-122"/>
              </a:endParaRPr>
            </a:p>
          </p:txBody>
        </p:sp>
      </p:grpSp>
      <p:sp>
        <p:nvSpPr>
          <p:cNvPr id="63" name="TextBox 60">
            <a:extLst>
              <a:ext uri="{FF2B5EF4-FFF2-40B4-BE49-F238E27FC236}">
                <a16:creationId xmlns:a16="http://schemas.microsoft.com/office/drawing/2014/main" id="{193342CE-29D6-440A-B557-45318D58D725}"/>
              </a:ext>
            </a:extLst>
          </p:cNvPr>
          <p:cNvSpPr txBox="1"/>
          <p:nvPr/>
        </p:nvSpPr>
        <p:spPr>
          <a:xfrm>
            <a:off x="3567146" y="519332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 </a:t>
            </a:r>
            <a:r>
              <a:rPr lang="zh-CN" altLang="zh-CN" dirty="0"/>
              <a:t>地理定位</a:t>
            </a:r>
            <a:endParaRPr lang="zh-CN" altLang="en-US" sz="21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84145864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300" fill="hold"/>
                                        <p:tgtEl>
                                          <p:spTgt spid="31"/>
                                        </p:tgtEl>
                                        <p:attrNameLst>
                                          <p:attrName>ppt_x</p:attrName>
                                        </p:attrNameLst>
                                      </p:cBhvr>
                                      <p:tavLst>
                                        <p:tav tm="0">
                                          <p:val>
                                            <p:strVal val="0-#ppt_w/2"/>
                                          </p:val>
                                        </p:tav>
                                        <p:tav tm="100000">
                                          <p:val>
                                            <p:strVal val="#ppt_x"/>
                                          </p:val>
                                        </p:tav>
                                      </p:tavLst>
                                    </p:anim>
                                    <p:anim calcmode="lin" valueType="num">
                                      <p:cBhvr additive="base">
                                        <p:cTn id="62" dur="300" fill="hold"/>
                                        <p:tgtEl>
                                          <p:spTgt spid="31"/>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300" fill="hold"/>
                                        <p:tgtEl>
                                          <p:spTgt spid="63"/>
                                        </p:tgtEl>
                                        <p:attrNameLst>
                                          <p:attrName>ppt_x</p:attrName>
                                        </p:attrNameLst>
                                      </p:cBhvr>
                                      <p:tavLst>
                                        <p:tav tm="0">
                                          <p:val>
                                            <p:strVal val="1+#ppt_w/2"/>
                                          </p:val>
                                        </p:tav>
                                        <p:tav tm="100000">
                                          <p:val>
                                            <p:strVal val="#ppt_x"/>
                                          </p:val>
                                        </p:tav>
                                      </p:tavLst>
                                    </p:anim>
                                    <p:anim calcmode="lin" valueType="num">
                                      <p:cBhvr additive="base">
                                        <p:cTn id="66" dur="3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3.8.1 canvas</a:t>
            </a:r>
            <a:r>
              <a:rPr lang="zh-CN" altLang="zh-CN" dirty="0"/>
              <a:t>的基本元素</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a:extLst>
              <a:ext uri="{FF2B5EF4-FFF2-40B4-BE49-F238E27FC236}">
                <a16:creationId xmlns:a16="http://schemas.microsoft.com/office/drawing/2014/main" id="{B8046FEA-A5A6-462A-807B-D36E11C5B46F}"/>
              </a:ext>
            </a:extLst>
          </p:cNvPr>
          <p:cNvSpPr/>
          <p:nvPr/>
        </p:nvSpPr>
        <p:spPr>
          <a:xfrm>
            <a:off x="1787614" y="1032721"/>
            <a:ext cx="8873383" cy="1938992"/>
          </a:xfrm>
          <a:prstGeom prst="rect">
            <a:avLst/>
          </a:prstGeom>
        </p:spPr>
        <p:txBody>
          <a:bodyPr wrap="square">
            <a:spAutoFit/>
          </a:bodyPr>
          <a:lstStyle/>
          <a:p>
            <a:r>
              <a:rPr lang="en-US" altLang="zh-CN" sz="2000" dirty="0"/>
              <a:t>&lt;canvas&gt; </a:t>
            </a:r>
            <a:r>
              <a:rPr lang="zh-CN" altLang="zh-CN" sz="2000" dirty="0"/>
              <a:t>标签定义图形，比如图表和其他图像。</a:t>
            </a:r>
            <a:r>
              <a:rPr lang="en-US" altLang="zh-CN" sz="2000" dirty="0"/>
              <a:t>&lt;canvas&gt; </a:t>
            </a:r>
            <a:r>
              <a:rPr lang="zh-CN" altLang="zh-CN" sz="2000" dirty="0"/>
              <a:t>标签只是图形容器，</a:t>
            </a:r>
            <a:r>
              <a:rPr lang="en-US" altLang="zh-CN" sz="2000" dirty="0"/>
              <a:t> </a:t>
            </a:r>
            <a:r>
              <a:rPr lang="zh-CN" altLang="zh-CN" sz="2000" dirty="0"/>
              <a:t>必须使用脚本来绘制图形。</a:t>
            </a:r>
            <a:endParaRPr lang="en-US" altLang="zh-CN" sz="2000" dirty="0"/>
          </a:p>
          <a:p>
            <a:r>
              <a:rPr lang="zh-CN" altLang="zh-CN" sz="2000" dirty="0"/>
              <a:t> </a:t>
            </a:r>
          </a:p>
          <a:p>
            <a:r>
              <a:rPr lang="en-US" altLang="zh-CN" sz="2000" dirty="0"/>
              <a:t>&lt;canvas id="tutorial" width="300" height="300" style="border: 1px solid red;"&gt; &lt;/canvas&gt;</a:t>
            </a:r>
            <a:endParaRPr lang="zh-CN" altLang="zh-CN" sz="2000" dirty="0"/>
          </a:p>
          <a:p>
            <a:pPr indent="266700" algn="just">
              <a:spcAft>
                <a:spcPts val="0"/>
              </a:spcAft>
            </a:pPr>
            <a:endParaRPr lang="zh-CN" altLang="zh-CN" sz="2000" kern="100" dirty="0">
              <a:highlight>
                <a:srgbClr val="FFFF00"/>
              </a:highlight>
              <a:cs typeface="Times New Roman" panose="02020603050405020304" pitchFamily="18" charset="0"/>
            </a:endParaRPr>
          </a:p>
        </p:txBody>
      </p:sp>
      <p:sp>
        <p:nvSpPr>
          <p:cNvPr id="5" name="矩形 4"/>
          <p:cNvSpPr/>
          <p:nvPr/>
        </p:nvSpPr>
        <p:spPr>
          <a:xfrm>
            <a:off x="1787614" y="2828836"/>
            <a:ext cx="8813321" cy="1631216"/>
          </a:xfrm>
          <a:prstGeom prst="rect">
            <a:avLst/>
          </a:prstGeom>
        </p:spPr>
        <p:txBody>
          <a:bodyPr wrap="square">
            <a:spAutoFit/>
          </a:bodyPr>
          <a:lstStyle/>
          <a:p>
            <a:r>
              <a:rPr lang="zh-CN" altLang="zh-CN" sz="2000" kern="100" dirty="0">
                <a:solidFill>
                  <a:srgbClr val="111111"/>
                </a:solidFill>
                <a:latin typeface="Times New Roman" panose="02020603050405020304" pitchFamily="18" charset="0"/>
                <a:cs typeface="Times New Roman" panose="02020603050405020304" pitchFamily="18" charset="0"/>
              </a:rPr>
              <a:t>如果不给</a:t>
            </a:r>
            <a:r>
              <a:rPr lang="en-US" altLang="zh-CN" sz="2000" kern="100" dirty="0">
                <a:solidFill>
                  <a:srgbClr val="111111"/>
                </a:solidFill>
                <a:latin typeface="Times New Roman" panose="02020603050405020304" pitchFamily="18" charset="0"/>
              </a:rPr>
              <a:t> &lt;canvas&gt; </a:t>
            </a:r>
            <a:r>
              <a:rPr lang="zh-CN" altLang="zh-CN" sz="2000" kern="100" dirty="0">
                <a:solidFill>
                  <a:srgbClr val="111111"/>
                </a:solidFill>
                <a:latin typeface="Times New Roman" panose="02020603050405020304" pitchFamily="18" charset="0"/>
                <a:cs typeface="Times New Roman" panose="02020603050405020304" pitchFamily="18" charset="0"/>
              </a:rPr>
              <a:t>设置</a:t>
            </a:r>
            <a:r>
              <a:rPr lang="en-US" altLang="zh-CN" sz="2000" kern="100" dirty="0">
                <a:solidFill>
                  <a:srgbClr val="111111"/>
                </a:solidFill>
                <a:latin typeface="Times New Roman" panose="02020603050405020304" pitchFamily="18" charset="0"/>
              </a:rPr>
              <a:t> </a:t>
            </a:r>
            <a:r>
              <a:rPr lang="en-US" altLang="zh-CN" sz="2000" kern="100" dirty="0" err="1">
                <a:solidFill>
                  <a:srgbClr val="111111"/>
                </a:solidFill>
                <a:latin typeface="Times New Roman" panose="02020603050405020304" pitchFamily="18" charset="0"/>
              </a:rPr>
              <a:t>widht</a:t>
            </a:r>
            <a:r>
              <a:rPr lang="zh-CN" altLang="zh-CN" sz="2000" kern="100" dirty="0">
                <a:solidFill>
                  <a:srgbClr val="111111"/>
                </a:solidFill>
                <a:latin typeface="Times New Roman" panose="02020603050405020304" pitchFamily="18" charset="0"/>
                <a:cs typeface="Times New Roman" panose="02020603050405020304" pitchFamily="18" charset="0"/>
              </a:rPr>
              <a:t>、</a:t>
            </a:r>
            <a:r>
              <a:rPr lang="en-US" altLang="zh-CN" sz="2000" kern="100" dirty="0">
                <a:solidFill>
                  <a:srgbClr val="111111"/>
                </a:solidFill>
                <a:latin typeface="Times New Roman" panose="02020603050405020304" pitchFamily="18" charset="0"/>
              </a:rPr>
              <a:t>height </a:t>
            </a:r>
            <a:r>
              <a:rPr lang="zh-CN" altLang="zh-CN" sz="2000" kern="100" dirty="0">
                <a:solidFill>
                  <a:srgbClr val="111111"/>
                </a:solidFill>
                <a:latin typeface="Times New Roman" panose="02020603050405020304" pitchFamily="18" charset="0"/>
                <a:cs typeface="Times New Roman" panose="02020603050405020304" pitchFamily="18" charset="0"/>
              </a:rPr>
              <a:t>属性时，则默认</a:t>
            </a:r>
            <a:r>
              <a:rPr lang="en-US" altLang="zh-CN" sz="2000" kern="100" dirty="0">
                <a:solidFill>
                  <a:srgbClr val="111111"/>
                </a:solidFill>
                <a:latin typeface="Times New Roman" panose="02020603050405020304" pitchFamily="18" charset="0"/>
              </a:rPr>
              <a:t> width</a:t>
            </a:r>
            <a:r>
              <a:rPr lang="zh-CN" altLang="zh-CN" sz="2000" kern="100" dirty="0">
                <a:solidFill>
                  <a:srgbClr val="111111"/>
                </a:solidFill>
                <a:latin typeface="Times New Roman" panose="02020603050405020304" pitchFamily="18" charset="0"/>
                <a:cs typeface="Times New Roman" panose="02020603050405020304" pitchFamily="18" charset="0"/>
              </a:rPr>
              <a:t>为</a:t>
            </a:r>
            <a:r>
              <a:rPr lang="en-US" altLang="zh-CN" sz="2000" kern="100" dirty="0">
                <a:solidFill>
                  <a:srgbClr val="111111"/>
                </a:solidFill>
                <a:latin typeface="Times New Roman" panose="02020603050405020304" pitchFamily="18" charset="0"/>
              </a:rPr>
              <a:t>300</a:t>
            </a:r>
            <a:r>
              <a:rPr lang="zh-CN" altLang="zh-CN" sz="2000" kern="100" dirty="0">
                <a:solidFill>
                  <a:srgbClr val="111111"/>
                </a:solidFill>
                <a:latin typeface="Times New Roman" panose="02020603050405020304" pitchFamily="18" charset="0"/>
                <a:cs typeface="Times New Roman" panose="02020603050405020304" pitchFamily="18" charset="0"/>
              </a:rPr>
              <a:t>、</a:t>
            </a:r>
            <a:r>
              <a:rPr lang="en-US" altLang="zh-CN" sz="2000" kern="100" dirty="0">
                <a:solidFill>
                  <a:srgbClr val="111111"/>
                </a:solidFill>
                <a:latin typeface="Times New Roman" panose="02020603050405020304" pitchFamily="18" charset="0"/>
              </a:rPr>
              <a:t>height </a:t>
            </a:r>
            <a:r>
              <a:rPr lang="zh-CN" altLang="zh-CN" sz="2000" kern="100" dirty="0">
                <a:solidFill>
                  <a:srgbClr val="111111"/>
                </a:solidFill>
                <a:latin typeface="Times New Roman" panose="02020603050405020304" pitchFamily="18" charset="0"/>
                <a:cs typeface="Times New Roman" panose="02020603050405020304" pitchFamily="18" charset="0"/>
              </a:rPr>
              <a:t>为</a:t>
            </a:r>
            <a:r>
              <a:rPr lang="en-US" altLang="zh-CN" sz="2000" kern="100" dirty="0">
                <a:solidFill>
                  <a:srgbClr val="111111"/>
                </a:solidFill>
                <a:latin typeface="Times New Roman" panose="02020603050405020304" pitchFamily="18" charset="0"/>
              </a:rPr>
              <a:t> 150</a:t>
            </a:r>
            <a:r>
              <a:rPr lang="zh-CN" altLang="zh-CN" sz="2000" kern="100" dirty="0">
                <a:solidFill>
                  <a:srgbClr val="111111"/>
                </a:solidFill>
                <a:latin typeface="Times New Roman" panose="02020603050405020304" pitchFamily="18" charset="0"/>
                <a:cs typeface="Times New Roman" panose="02020603050405020304" pitchFamily="18" charset="0"/>
              </a:rPr>
              <a:t>，单位都是</a:t>
            </a:r>
            <a:r>
              <a:rPr lang="en-US" altLang="zh-CN" sz="2000" kern="100" dirty="0">
                <a:solidFill>
                  <a:srgbClr val="111111"/>
                </a:solidFill>
                <a:latin typeface="Times New Roman" panose="02020603050405020304" pitchFamily="18" charset="0"/>
              </a:rPr>
              <a:t> </a:t>
            </a:r>
            <a:r>
              <a:rPr lang="en-US" altLang="zh-CN" sz="2000" kern="100" dirty="0" err="1">
                <a:solidFill>
                  <a:srgbClr val="111111"/>
                </a:solidFill>
                <a:latin typeface="Times New Roman" panose="02020603050405020304" pitchFamily="18" charset="0"/>
              </a:rPr>
              <a:t>px</a:t>
            </a:r>
            <a:r>
              <a:rPr lang="zh-CN" altLang="zh-CN" sz="2000" kern="100" dirty="0">
                <a:solidFill>
                  <a:srgbClr val="111111"/>
                </a:solidFill>
                <a:latin typeface="Times New Roman" panose="02020603050405020304" pitchFamily="18" charset="0"/>
                <a:cs typeface="Times New Roman" panose="02020603050405020304" pitchFamily="18" charset="0"/>
              </a:rPr>
              <a:t>。</a:t>
            </a:r>
            <a:endParaRPr lang="en-US" altLang="zh-CN" sz="2000" kern="100" dirty="0">
              <a:solidFill>
                <a:srgbClr val="111111"/>
              </a:solidFill>
              <a:latin typeface="Times New Roman" panose="02020603050405020304" pitchFamily="18" charset="0"/>
              <a:cs typeface="Times New Roman" panose="02020603050405020304" pitchFamily="18" charset="0"/>
            </a:endParaRPr>
          </a:p>
          <a:p>
            <a:endParaRPr lang="en-US" altLang="zh-CN" sz="2000" kern="100" dirty="0">
              <a:solidFill>
                <a:srgbClr val="111111"/>
              </a:solidFill>
              <a:latin typeface="Times New Roman" panose="02020603050405020304" pitchFamily="18" charset="0"/>
              <a:cs typeface="Times New Roman" panose="02020603050405020304" pitchFamily="18" charset="0"/>
            </a:endParaRPr>
          </a:p>
          <a:p>
            <a:r>
              <a:rPr lang="zh-CN" altLang="zh-CN" sz="2000" kern="100" dirty="0">
                <a:solidFill>
                  <a:srgbClr val="111111"/>
                </a:solidFill>
                <a:latin typeface="Times New Roman" panose="02020603050405020304" pitchFamily="18" charset="0"/>
                <a:cs typeface="Times New Roman" panose="02020603050405020304" pitchFamily="18" charset="0"/>
              </a:rPr>
              <a:t>也可以使用</a:t>
            </a:r>
            <a:r>
              <a:rPr lang="en-US" altLang="zh-CN" sz="2000" kern="100" dirty="0">
                <a:solidFill>
                  <a:srgbClr val="111111"/>
                </a:solidFill>
                <a:latin typeface="Times New Roman" panose="02020603050405020304" pitchFamily="18" charset="0"/>
              </a:rPr>
              <a:t> </a:t>
            </a:r>
            <a:r>
              <a:rPr lang="en-US" altLang="zh-CN" sz="2000" kern="100" dirty="0" err="1">
                <a:solidFill>
                  <a:srgbClr val="111111"/>
                </a:solidFill>
                <a:latin typeface="Times New Roman" panose="02020603050405020304" pitchFamily="18" charset="0"/>
              </a:rPr>
              <a:t>css</a:t>
            </a:r>
            <a:r>
              <a:rPr lang="en-US" altLang="zh-CN" sz="2000" kern="100" dirty="0">
                <a:solidFill>
                  <a:srgbClr val="111111"/>
                </a:solidFill>
                <a:latin typeface="Times New Roman" panose="02020603050405020304" pitchFamily="18" charset="0"/>
              </a:rPr>
              <a:t> </a:t>
            </a:r>
            <a:r>
              <a:rPr lang="zh-CN" altLang="zh-CN" sz="2000" kern="100" dirty="0">
                <a:solidFill>
                  <a:srgbClr val="111111"/>
                </a:solidFill>
                <a:latin typeface="Times New Roman" panose="02020603050405020304" pitchFamily="18" charset="0"/>
                <a:cs typeface="Times New Roman" panose="02020603050405020304" pitchFamily="18" charset="0"/>
              </a:rPr>
              <a:t>属性来设置宽高，但是如宽高属性和初始比例不一致，他会出现扭曲。</a:t>
            </a:r>
            <a:endParaRPr lang="zh-CN" altLang="en-US" sz="2000" dirty="0"/>
          </a:p>
        </p:txBody>
      </p:sp>
    </p:spTree>
    <p:extLst>
      <p:ext uri="{BB962C8B-B14F-4D97-AF65-F5344CB8AC3E}">
        <p14:creationId xmlns:p14="http://schemas.microsoft.com/office/powerpoint/2010/main" val="256328765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3.8.1 canvas</a:t>
            </a:r>
            <a:r>
              <a:rPr lang="zh-CN" altLang="zh-CN" dirty="0"/>
              <a:t>的基本元素</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961071" y="1747259"/>
            <a:ext cx="7873041" cy="2031325"/>
          </a:xfrm>
          <a:prstGeom prst="rect">
            <a:avLst/>
          </a:prstGeom>
        </p:spPr>
        <p:txBody>
          <a:bodyPr wrap="square">
            <a:spAutoFit/>
          </a:bodyPr>
          <a:lstStyle/>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&lt;canvas id="</a:t>
            </a:r>
            <a:r>
              <a:rPr lang="en-US" altLang="zh-CN" kern="100" dirty="0" err="1">
                <a:solidFill>
                  <a:srgbClr val="111111"/>
                </a:solidFill>
                <a:latin typeface="Times New Roman" panose="02020603050405020304" pitchFamily="18" charset="0"/>
                <a:cs typeface="Times New Roman" panose="02020603050405020304" pitchFamily="18" charset="0"/>
              </a:rPr>
              <a:t>myCanvas</a:t>
            </a:r>
            <a:r>
              <a:rPr lang="en-US" altLang="zh-CN" kern="100" dirty="0">
                <a:solidFill>
                  <a:srgbClr val="111111"/>
                </a:solidFill>
                <a:latin typeface="Times New Roman" panose="02020603050405020304" pitchFamily="18" charset="0"/>
                <a:cs typeface="Times New Roman" panose="02020603050405020304" pitchFamily="18" charset="0"/>
              </a:rPr>
              <a:t>"&gt;&lt;/canvas&gt;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&lt;script type="text/</a:t>
            </a:r>
            <a:r>
              <a:rPr lang="en-US" altLang="zh-CN" kern="100" dirty="0" err="1">
                <a:solidFill>
                  <a:srgbClr val="111111"/>
                </a:solidFill>
                <a:latin typeface="Times New Roman" panose="02020603050405020304" pitchFamily="18" charset="0"/>
                <a:cs typeface="Times New Roman" panose="02020603050405020304" pitchFamily="18" charset="0"/>
              </a:rPr>
              <a:t>javascript</a:t>
            </a:r>
            <a:r>
              <a:rPr lang="en-US" altLang="zh-CN" kern="100" dirty="0">
                <a:solidFill>
                  <a:srgbClr val="111111"/>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var</a:t>
            </a:r>
            <a:r>
              <a:rPr lang="en-US" altLang="zh-CN" kern="100" dirty="0">
                <a:solidFill>
                  <a:srgbClr val="111111"/>
                </a:solidFill>
                <a:latin typeface="Times New Roman" panose="02020603050405020304" pitchFamily="18" charset="0"/>
                <a:cs typeface="Times New Roman" panose="02020603050405020304" pitchFamily="18" charset="0"/>
              </a:rPr>
              <a:t> canvas = </a:t>
            </a:r>
            <a:r>
              <a:rPr lang="en-US" altLang="zh-CN" kern="100" dirty="0" err="1">
                <a:solidFill>
                  <a:srgbClr val="111111"/>
                </a:solidFill>
                <a:latin typeface="Times New Roman" panose="02020603050405020304" pitchFamily="18" charset="0"/>
                <a:cs typeface="Times New Roman" panose="02020603050405020304" pitchFamily="18" charset="0"/>
              </a:rPr>
              <a:t>document.getElementById</a:t>
            </a:r>
            <a:r>
              <a:rPr lang="en-US" altLang="zh-CN" kern="100" dirty="0">
                <a:solidFill>
                  <a:srgbClr val="111111"/>
                </a:solidFill>
                <a:latin typeface="Times New Roman" panose="02020603050405020304" pitchFamily="18" charset="0"/>
                <a:cs typeface="Times New Roman" panose="02020603050405020304" pitchFamily="18" charset="0"/>
              </a:rPr>
              <a:t>('</a:t>
            </a:r>
            <a:r>
              <a:rPr lang="en-US" altLang="zh-CN" kern="100" dirty="0" err="1">
                <a:solidFill>
                  <a:srgbClr val="111111"/>
                </a:solidFill>
                <a:latin typeface="Times New Roman" panose="02020603050405020304" pitchFamily="18" charset="0"/>
                <a:cs typeface="Times New Roman" panose="02020603050405020304" pitchFamily="18" charset="0"/>
              </a:rPr>
              <a:t>myCanvas</a:t>
            </a:r>
            <a:r>
              <a:rPr lang="en-US" altLang="zh-CN" kern="100" dirty="0">
                <a:solidFill>
                  <a:srgbClr val="111111"/>
                </a:solidFill>
                <a:latin typeface="Times New Roman" panose="02020603050405020304" pitchFamily="18"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var</a:t>
            </a: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ctx</a:t>
            </a:r>
            <a:r>
              <a:rPr lang="en-US" altLang="zh-CN" kern="100" dirty="0">
                <a:solidFill>
                  <a:srgbClr val="111111"/>
                </a:solidFill>
                <a:latin typeface="Times New Roman" panose="02020603050405020304" pitchFamily="18" charset="0"/>
                <a:cs typeface="Times New Roman" panose="02020603050405020304" pitchFamily="18" charset="0"/>
              </a:rPr>
              <a:t> = </a:t>
            </a:r>
            <a:r>
              <a:rPr lang="en-US" altLang="zh-CN" kern="100" dirty="0" err="1">
                <a:solidFill>
                  <a:srgbClr val="111111"/>
                </a:solidFill>
                <a:latin typeface="Times New Roman" panose="02020603050405020304" pitchFamily="18" charset="0"/>
                <a:cs typeface="Times New Roman" panose="02020603050405020304" pitchFamily="18" charset="0"/>
              </a:rPr>
              <a:t>canvas.getContext</a:t>
            </a:r>
            <a:r>
              <a:rPr lang="en-US" altLang="zh-CN" kern="100" dirty="0">
                <a:solidFill>
                  <a:srgbClr val="111111"/>
                </a:solidFill>
                <a:latin typeface="Times New Roman" panose="02020603050405020304" pitchFamily="18" charset="0"/>
                <a:cs typeface="Times New Roman" panose="02020603050405020304" pitchFamily="18" charset="0"/>
              </a:rPr>
              <a:t>('2d');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ctx.fillStyle</a:t>
            </a:r>
            <a:r>
              <a:rPr lang="en-US" altLang="zh-CN" kern="100" dirty="0">
                <a:solidFill>
                  <a:srgbClr val="111111"/>
                </a:solidFill>
                <a:latin typeface="Times New Roman" panose="02020603050405020304" pitchFamily="18" charset="0"/>
                <a:cs typeface="Times New Roman" panose="02020603050405020304" pitchFamily="18" charset="0"/>
              </a:rPr>
              <a:t> = '#FF0000';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a:t>
            </a:r>
            <a:r>
              <a:rPr lang="en-US" altLang="zh-CN" kern="100" dirty="0" err="1">
                <a:solidFill>
                  <a:srgbClr val="111111"/>
                </a:solidFill>
                <a:latin typeface="Times New Roman" panose="02020603050405020304" pitchFamily="18" charset="0"/>
                <a:cs typeface="Times New Roman" panose="02020603050405020304" pitchFamily="18" charset="0"/>
              </a:rPr>
              <a:t>ctx.fillRect</a:t>
            </a:r>
            <a:r>
              <a:rPr lang="en-US" altLang="zh-CN" kern="100" dirty="0">
                <a:solidFill>
                  <a:srgbClr val="111111"/>
                </a:solidFill>
                <a:latin typeface="Times New Roman" panose="02020603050405020304" pitchFamily="18" charset="0"/>
                <a:cs typeface="Times New Roman" panose="02020603050405020304" pitchFamily="18" charset="0"/>
              </a:rPr>
              <a:t>(0, 0, 80, 100);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Times New Roman" panose="02020603050405020304" pitchFamily="18" charset="0"/>
                <a:cs typeface="Times New Roman" panose="02020603050405020304" pitchFamily="18" charset="0"/>
              </a:rPr>
              <a:t>    &lt;/script&gt;</a:t>
            </a:r>
            <a:endParaRPr lang="zh-CN" altLang="zh-CN" kern="100" dirty="0">
              <a:cs typeface="Times New Roman" panose="02020603050405020304" pitchFamily="18" charset="0"/>
            </a:endParaRPr>
          </a:p>
        </p:txBody>
      </p:sp>
      <p:pic>
        <p:nvPicPr>
          <p:cNvPr id="10" name="图片 9"/>
          <p:cNvPicPr/>
          <p:nvPr/>
        </p:nvPicPr>
        <p:blipFill>
          <a:blip r:embed="rId3"/>
          <a:stretch>
            <a:fillRect/>
          </a:stretch>
        </p:blipFill>
        <p:spPr>
          <a:xfrm>
            <a:off x="2898919" y="3778584"/>
            <a:ext cx="3392170" cy="2887980"/>
          </a:xfrm>
          <a:prstGeom prst="rect">
            <a:avLst/>
          </a:prstGeom>
          <a:noFill/>
          <a:ln>
            <a:noFill/>
          </a:ln>
        </p:spPr>
      </p:pic>
    </p:spTree>
    <p:extLst>
      <p:ext uri="{BB962C8B-B14F-4D97-AF65-F5344CB8AC3E}">
        <p14:creationId xmlns:p14="http://schemas.microsoft.com/office/powerpoint/2010/main" val="9259105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59147" y="1017460"/>
            <a:ext cx="7873041" cy="1200329"/>
          </a:xfrm>
          <a:prstGeom prst="rect">
            <a:avLst/>
          </a:prstGeom>
        </p:spPr>
        <p:txBody>
          <a:bodyPr wrap="square">
            <a:spAutoFit/>
          </a:bodyPr>
          <a:lstStyle/>
          <a:p>
            <a:r>
              <a:rPr lang="zh-CN" altLang="zh-CN" b="1" dirty="0"/>
              <a:t>（</a:t>
            </a:r>
            <a:r>
              <a:rPr lang="en-US" altLang="zh-CN" b="1" dirty="0"/>
              <a:t>1</a:t>
            </a:r>
            <a:r>
              <a:rPr lang="zh-CN" altLang="zh-CN" b="1" dirty="0"/>
              <a:t>）闭合路径</a:t>
            </a:r>
            <a:endParaRPr lang="zh-CN" altLang="zh-CN" dirty="0"/>
          </a:p>
          <a:p>
            <a:r>
              <a:rPr lang="en-US" altLang="zh-CN" b="1" dirty="0"/>
              <a:t> </a:t>
            </a:r>
            <a:r>
              <a:rPr lang="zh-CN" altLang="zh-CN" dirty="0"/>
              <a:t>图形的基本元素是路径，路径是通过不同颜色和宽度的线段或曲线相连形成的不同形状的点的集合。一旦路径生成，就能通过描边或填充路径区域来渲染图形。</a:t>
            </a:r>
            <a:endParaRPr lang="zh-CN" altLang="zh-CN" kern="100" dirty="0">
              <a:cs typeface="Times New Roman" panose="02020603050405020304" pitchFamily="18" charset="0"/>
            </a:endParaRPr>
          </a:p>
        </p:txBody>
      </p:sp>
      <p:sp>
        <p:nvSpPr>
          <p:cNvPr id="4" name="矩形 3"/>
          <p:cNvSpPr/>
          <p:nvPr/>
        </p:nvSpPr>
        <p:spPr>
          <a:xfrm>
            <a:off x="1432198" y="3245221"/>
            <a:ext cx="10351483" cy="2031325"/>
          </a:xfrm>
          <a:prstGeom prst="rect">
            <a:avLst/>
          </a:prstGeom>
        </p:spPr>
        <p:txBody>
          <a:bodyPr wrap="square">
            <a:spAutoFit/>
          </a:bodyPr>
          <a:lstStyle/>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beginPath</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，新建一条路径，路径一旦创建成功，图形绘制命令被指向到路径上生成路径，如</a:t>
            </a:r>
            <a:r>
              <a:rPr lang="en-US" altLang="zh-CN" kern="100" dirty="0" err="1">
                <a:solidFill>
                  <a:srgbClr val="111111"/>
                </a:solidFill>
                <a:latin typeface="Arial" panose="020B0604020202020204" pitchFamily="34" charset="0"/>
                <a:cs typeface="Times New Roman" panose="02020603050405020304" pitchFamily="18" charset="0"/>
              </a:rPr>
              <a:t>ctx.beginPath</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新建一条</a:t>
            </a:r>
            <a:r>
              <a:rPr lang="en-US" altLang="zh-CN" kern="100" dirty="0">
                <a:solidFill>
                  <a:srgbClr val="111111"/>
                </a:solidFill>
                <a:latin typeface="Arial" panose="020B0604020202020204" pitchFamily="34" charset="0"/>
                <a:cs typeface="Times New Roman" panose="02020603050405020304" pitchFamily="18" charset="0"/>
              </a:rPr>
              <a:t>path</a:t>
            </a:r>
            <a:r>
              <a:rPr lang="zh-CN" altLang="zh-CN" kern="100" dirty="0">
                <a:solidFill>
                  <a:srgbClr val="111111"/>
                </a:solidFill>
                <a:latin typeface="Arial" panose="020B0604020202020204" pitchFamily="34" charset="0"/>
                <a:cs typeface="Arial" panose="020B0604020202020204" pitchFamily="34" charset="0"/>
              </a:rPr>
              <a:t>。</a:t>
            </a: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moveTo</a:t>
            </a:r>
            <a:r>
              <a:rPr lang="en-US" altLang="zh-CN" kern="100" dirty="0">
                <a:solidFill>
                  <a:srgbClr val="111111"/>
                </a:solidFill>
                <a:latin typeface="Arial" panose="020B0604020202020204" pitchFamily="34" charset="0"/>
                <a:cs typeface="Times New Roman" panose="02020603050405020304" pitchFamily="18" charset="0"/>
              </a:rPr>
              <a:t>(x1, y1)</a:t>
            </a:r>
            <a:r>
              <a:rPr lang="zh-CN" altLang="zh-CN" kern="100" dirty="0">
                <a:solidFill>
                  <a:srgbClr val="111111"/>
                </a:solidFill>
                <a:latin typeface="Arial" panose="020B0604020202020204" pitchFamily="34" charset="0"/>
                <a:cs typeface="Arial" panose="020B0604020202020204" pitchFamily="34" charset="0"/>
              </a:rPr>
              <a:t>，把画笔移动到指定的坐标</a:t>
            </a:r>
            <a:r>
              <a:rPr lang="en-US" altLang="zh-CN" kern="100" dirty="0">
                <a:solidFill>
                  <a:srgbClr val="111111"/>
                </a:solidFill>
                <a:latin typeface="Arial" panose="020B0604020202020204" pitchFamily="34" charset="0"/>
                <a:cs typeface="Times New Roman" panose="02020603050405020304" pitchFamily="18" charset="0"/>
              </a:rPr>
              <a:t>(x1, y1)</a:t>
            </a:r>
            <a:r>
              <a:rPr lang="zh-CN" altLang="zh-CN" kern="100" dirty="0">
                <a:solidFill>
                  <a:srgbClr val="111111"/>
                </a:solidFill>
                <a:latin typeface="Arial" panose="020B0604020202020204" pitchFamily="34" charset="0"/>
                <a:cs typeface="Arial" panose="020B0604020202020204" pitchFamily="34" charset="0"/>
              </a:rPr>
              <a:t>。相当于设置路径的起始点坐标，如</a:t>
            </a:r>
            <a:r>
              <a:rPr lang="en-US" altLang="zh-CN" kern="100" dirty="0" err="1">
                <a:solidFill>
                  <a:srgbClr val="111111"/>
                </a:solidFill>
                <a:latin typeface="Arial" panose="020B0604020202020204" pitchFamily="34" charset="0"/>
                <a:cs typeface="Times New Roman" panose="02020603050405020304" pitchFamily="18" charset="0"/>
              </a:rPr>
              <a:t>ctx.moveTo</a:t>
            </a:r>
            <a:r>
              <a:rPr lang="en-US" altLang="zh-CN" kern="100" dirty="0">
                <a:solidFill>
                  <a:srgbClr val="111111"/>
                </a:solidFill>
                <a:latin typeface="Arial" panose="020B0604020202020204" pitchFamily="34" charset="0"/>
                <a:cs typeface="Times New Roman" panose="02020603050405020304" pitchFamily="18" charset="0"/>
              </a:rPr>
              <a:t>(50, 50); //</a:t>
            </a:r>
            <a:r>
              <a:rPr lang="zh-CN" altLang="zh-CN" kern="100" dirty="0">
                <a:solidFill>
                  <a:srgbClr val="111111"/>
                </a:solidFill>
                <a:latin typeface="Arial" panose="020B0604020202020204" pitchFamily="34" charset="0"/>
                <a:cs typeface="Arial" panose="020B0604020202020204" pitchFamily="34" charset="0"/>
              </a:rPr>
              <a:t>把画笔移动到指定的坐标。</a:t>
            </a: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48880828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90258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3.1.1 </a:t>
            </a:r>
            <a:r>
              <a:rPr lang="en-US" altLang="zh-CN" b="1" dirty="0" err="1"/>
              <a:t>localStorage</a:t>
            </a:r>
            <a:r>
              <a:rPr lang="en-US" altLang="zh-CN" b="1" dirty="0"/>
              <a:t> </a:t>
            </a:r>
            <a:r>
              <a:rPr lang="zh-CN" altLang="zh-CN" b="1" dirty="0"/>
              <a:t>持久化存储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12" name="Text Placeholder 33"/>
          <p:cNvSpPr txBox="1">
            <a:spLocks/>
          </p:cNvSpPr>
          <p:nvPr/>
        </p:nvSpPr>
        <p:spPr bwMode="auto">
          <a:xfrm>
            <a:off x="1681182" y="3421164"/>
            <a:ext cx="8970962" cy="67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t>3.</a:t>
            </a:r>
            <a:r>
              <a:rPr lang="zh-CN" altLang="zh-CN" sz="2400" dirty="0"/>
              <a:t>如何读取值（查）？</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21"/>
          <p:cNvGrpSpPr>
            <a:grpSpLocks/>
          </p:cNvGrpSpPr>
          <p:nvPr/>
        </p:nvGrpSpPr>
        <p:grpSpPr bwMode="auto">
          <a:xfrm>
            <a:off x="909638" y="3383916"/>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 name="Text Placeholder 33">
            <a:extLst>
              <a:ext uri="{FF2B5EF4-FFF2-40B4-BE49-F238E27FC236}">
                <a16:creationId xmlns:a16="http://schemas.microsoft.com/office/drawing/2014/main" id="{C08A9A97-C83E-459E-9336-DB97D73BF258}"/>
              </a:ext>
            </a:extLst>
          </p:cNvPr>
          <p:cNvSpPr txBox="1">
            <a:spLocks/>
          </p:cNvSpPr>
          <p:nvPr/>
        </p:nvSpPr>
        <p:spPr bwMode="auto">
          <a:xfrm>
            <a:off x="1866892" y="1172593"/>
            <a:ext cx="8970962" cy="67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t>4. </a:t>
            </a:r>
            <a:r>
              <a:rPr lang="zh-CN" altLang="zh-CN" sz="2400" dirty="0"/>
              <a:t>如何</a:t>
            </a:r>
            <a:r>
              <a:rPr lang="zh-CN" altLang="en-US" sz="2400" dirty="0"/>
              <a:t>删除</a:t>
            </a:r>
            <a:r>
              <a:rPr lang="zh-CN" altLang="zh-CN" sz="2400" dirty="0"/>
              <a:t>？</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sp>
        <p:nvSpPr>
          <p:cNvPr id="4" name="矩形 3">
            <a:extLst>
              <a:ext uri="{FF2B5EF4-FFF2-40B4-BE49-F238E27FC236}">
                <a16:creationId xmlns:a16="http://schemas.microsoft.com/office/drawing/2014/main" id="{DEA6B3C5-C43B-4ED9-AC32-4A155DB22E51}"/>
              </a:ext>
            </a:extLst>
          </p:cNvPr>
          <p:cNvSpPr/>
          <p:nvPr/>
        </p:nvSpPr>
        <p:spPr>
          <a:xfrm>
            <a:off x="1797937" y="1906588"/>
            <a:ext cx="8867214" cy="1477328"/>
          </a:xfrm>
          <a:prstGeom prst="rect">
            <a:avLst/>
          </a:prstGeom>
        </p:spPr>
        <p:txBody>
          <a:bodyPr wrap="square">
            <a:spAutoFit/>
          </a:bodyPr>
          <a:lstStyle/>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localStorage</a:t>
            </a:r>
            <a:r>
              <a:rPr lang="zh-CN" altLang="zh-CN" kern="100" dirty="0">
                <a:solidFill>
                  <a:srgbClr val="111111"/>
                </a:solidFill>
                <a:latin typeface="Arial" panose="020B0604020202020204" pitchFamily="34" charset="0"/>
                <a:cs typeface="Arial" panose="020B0604020202020204" pitchFamily="34" charset="0"/>
              </a:rPr>
              <a:t>清除键值对的方法为</a:t>
            </a:r>
            <a:r>
              <a:rPr lang="en-US" altLang="zh-CN" kern="100" dirty="0" err="1">
                <a:solidFill>
                  <a:srgbClr val="111111"/>
                </a:solidFill>
                <a:latin typeface="Arial" panose="020B0604020202020204" pitchFamily="34" charset="0"/>
                <a:cs typeface="Times New Roman" panose="02020603050405020304" pitchFamily="18" charset="0"/>
              </a:rPr>
              <a:t>removeItem</a:t>
            </a:r>
            <a:r>
              <a:rPr lang="zh-CN" altLang="zh-CN" kern="100" dirty="0">
                <a:solidFill>
                  <a:srgbClr val="111111"/>
                </a:solidFill>
                <a:latin typeface="Arial" panose="020B0604020202020204" pitchFamily="34" charset="0"/>
                <a:cs typeface="Arial" panose="020B0604020202020204" pitchFamily="34" charset="0"/>
              </a:rPr>
              <a:t>，如果想一次清除所以值的话用</a:t>
            </a: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localStorage.removeItem</a:t>
            </a:r>
            <a:r>
              <a:rPr lang="en-US" altLang="zh-CN" kern="100" dirty="0">
                <a:solidFill>
                  <a:srgbClr val="111111"/>
                </a:solidFill>
                <a:latin typeface="Arial" panose="020B0604020202020204" pitchFamily="34" charset="0"/>
                <a:cs typeface="Times New Roman" panose="02020603050405020304" pitchFamily="18" charset="0"/>
              </a:rPr>
              <a:t>('a');//</a:t>
            </a:r>
            <a:r>
              <a:rPr lang="zh-CN" altLang="zh-CN" kern="100" dirty="0">
                <a:solidFill>
                  <a:srgbClr val="111111"/>
                </a:solidFill>
                <a:latin typeface="Arial" panose="020B0604020202020204" pitchFamily="34" charset="0"/>
                <a:cs typeface="Arial" panose="020B0604020202020204" pitchFamily="34" charset="0"/>
              </a:rPr>
              <a:t>清除</a:t>
            </a:r>
            <a:r>
              <a:rPr lang="en-US" altLang="zh-CN" kern="100" dirty="0">
                <a:solidFill>
                  <a:srgbClr val="111111"/>
                </a:solidFill>
                <a:latin typeface="Arial" panose="020B0604020202020204" pitchFamily="34" charset="0"/>
                <a:cs typeface="Times New Roman" panose="02020603050405020304" pitchFamily="18" charset="0"/>
              </a:rPr>
              <a:t>a</a:t>
            </a:r>
            <a:r>
              <a:rPr lang="zh-CN" altLang="zh-CN" kern="100" dirty="0">
                <a:solidFill>
                  <a:srgbClr val="111111"/>
                </a:solidFill>
                <a:latin typeface="Arial" panose="020B0604020202020204" pitchFamily="34" charset="0"/>
                <a:cs typeface="Arial" panose="020B0604020202020204" pitchFamily="34" charset="0"/>
              </a:rPr>
              <a:t>的值</a:t>
            </a: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localStorage.clear</a:t>
            </a:r>
            <a:r>
              <a:rPr lang="en-US" altLang="zh-CN" kern="100" dirty="0">
                <a:solidFill>
                  <a:srgbClr val="111111"/>
                </a:solidFill>
                <a:latin typeface="Arial" panose="020B0604020202020204" pitchFamily="34" charset="0"/>
                <a:cs typeface="Times New Roman" panose="02020603050405020304" pitchFamily="18" charset="0"/>
              </a:rPr>
              <a:t>(); // </a:t>
            </a:r>
            <a:r>
              <a:rPr lang="zh-CN" altLang="zh-CN" kern="100" dirty="0">
                <a:solidFill>
                  <a:srgbClr val="111111"/>
                </a:solidFill>
                <a:latin typeface="Arial" panose="020B0604020202020204" pitchFamily="34" charset="0"/>
                <a:cs typeface="Arial" panose="020B0604020202020204" pitchFamily="34" charset="0"/>
              </a:rPr>
              <a:t>一无所有了所有数据都会干掉</a:t>
            </a:r>
            <a:endParaRPr lang="zh-CN" altLang="zh-CN" kern="100" dirty="0">
              <a:cs typeface="Times New Roman" panose="02020603050405020304" pitchFamily="18" charset="0"/>
            </a:endParaRPr>
          </a:p>
        </p:txBody>
      </p:sp>
      <p:sp>
        <p:nvSpPr>
          <p:cNvPr id="7" name="矩形 6">
            <a:extLst>
              <a:ext uri="{FF2B5EF4-FFF2-40B4-BE49-F238E27FC236}">
                <a16:creationId xmlns:a16="http://schemas.microsoft.com/office/drawing/2014/main" id="{B3EC3053-E468-4251-9488-13CEA3FFC712}"/>
              </a:ext>
            </a:extLst>
          </p:cNvPr>
          <p:cNvSpPr/>
          <p:nvPr/>
        </p:nvSpPr>
        <p:spPr>
          <a:xfrm>
            <a:off x="623094" y="4298327"/>
            <a:ext cx="6096000" cy="1200329"/>
          </a:xfrm>
          <a:prstGeom prst="rect">
            <a:avLst/>
          </a:prstGeom>
        </p:spPr>
        <p:txBody>
          <a:bodyPr>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var a1 = </a:t>
            </a:r>
            <a:r>
              <a:rPr lang="en-US" altLang="zh-CN" kern="100" dirty="0" err="1">
                <a:solidFill>
                  <a:srgbClr val="111111"/>
                </a:solidFill>
                <a:latin typeface="Arial" panose="020B0604020202020204" pitchFamily="34" charset="0"/>
                <a:cs typeface="Times New Roman" panose="02020603050405020304" pitchFamily="18" charset="0"/>
              </a:rPr>
              <a:t>localStorage</a:t>
            </a:r>
            <a:r>
              <a:rPr lang="en-US" altLang="zh-CN" kern="100" dirty="0">
                <a:solidFill>
                  <a:srgbClr val="111111"/>
                </a:solidFill>
                <a:latin typeface="Arial" panose="020B0604020202020204" pitchFamily="34" charset="0"/>
                <a:cs typeface="Times New Roman" panose="02020603050405020304" pitchFamily="18" charset="0"/>
              </a:rPr>
              <a:t>['a'];//</a:t>
            </a:r>
            <a:r>
              <a:rPr lang="zh-CN" altLang="zh-CN" kern="100" dirty="0">
                <a:solidFill>
                  <a:srgbClr val="111111"/>
                </a:solidFill>
                <a:latin typeface="Arial" panose="020B0604020202020204" pitchFamily="34" charset="0"/>
                <a:cs typeface="Arial" panose="020B0604020202020204" pitchFamily="34" charset="0"/>
              </a:rPr>
              <a:t>获取</a:t>
            </a:r>
            <a:r>
              <a:rPr lang="en-US" altLang="zh-CN" kern="100" dirty="0">
                <a:solidFill>
                  <a:srgbClr val="111111"/>
                </a:solidFill>
                <a:latin typeface="Arial" panose="020B0604020202020204" pitchFamily="34" charset="0"/>
                <a:cs typeface="Times New Roman" panose="02020603050405020304" pitchFamily="18" charset="0"/>
              </a:rPr>
              <a:t>a</a:t>
            </a:r>
            <a:r>
              <a:rPr lang="zh-CN" altLang="zh-CN" kern="100" dirty="0">
                <a:solidFill>
                  <a:srgbClr val="111111"/>
                </a:solidFill>
                <a:latin typeface="Arial" panose="020B0604020202020204" pitchFamily="34" charset="0"/>
                <a:cs typeface="Arial" panose="020B0604020202020204" pitchFamily="34" charset="0"/>
              </a:rPr>
              <a:t>的值</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var a2 = </a:t>
            </a:r>
            <a:r>
              <a:rPr lang="en-US" altLang="zh-CN" kern="100" dirty="0" err="1">
                <a:solidFill>
                  <a:srgbClr val="111111"/>
                </a:solidFill>
                <a:latin typeface="Arial" panose="020B0604020202020204" pitchFamily="34" charset="0"/>
                <a:cs typeface="Times New Roman" panose="02020603050405020304" pitchFamily="18" charset="0"/>
              </a:rPr>
              <a:t>localStorage.a</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获取</a:t>
            </a:r>
            <a:r>
              <a:rPr lang="en-US" altLang="zh-CN" kern="100" dirty="0">
                <a:solidFill>
                  <a:srgbClr val="111111"/>
                </a:solidFill>
                <a:latin typeface="Arial" panose="020B0604020202020204" pitchFamily="34" charset="0"/>
                <a:cs typeface="Times New Roman" panose="02020603050405020304" pitchFamily="18" charset="0"/>
              </a:rPr>
              <a:t>a</a:t>
            </a:r>
            <a:r>
              <a:rPr lang="zh-CN" altLang="zh-CN" kern="100" dirty="0">
                <a:solidFill>
                  <a:srgbClr val="111111"/>
                </a:solidFill>
                <a:latin typeface="Arial" panose="020B0604020202020204" pitchFamily="34" charset="0"/>
                <a:cs typeface="Arial" panose="020B0604020202020204" pitchFamily="34" charset="0"/>
              </a:rPr>
              <a:t>的值</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var a3 = </a:t>
            </a:r>
            <a:r>
              <a:rPr lang="en-US" altLang="zh-CN" kern="100" dirty="0" err="1">
                <a:solidFill>
                  <a:srgbClr val="111111"/>
                </a:solidFill>
                <a:latin typeface="Arial" panose="020B0604020202020204" pitchFamily="34" charset="0"/>
                <a:cs typeface="Times New Roman" panose="02020603050405020304" pitchFamily="18" charset="0"/>
              </a:rPr>
              <a:t>localStorage.getItem</a:t>
            </a:r>
            <a:r>
              <a:rPr lang="en-US" altLang="zh-CN" kern="100" dirty="0">
                <a:solidFill>
                  <a:srgbClr val="111111"/>
                </a:solidFill>
                <a:latin typeface="Arial" panose="020B0604020202020204" pitchFamily="34" charset="0"/>
                <a:cs typeface="Times New Roman" panose="02020603050405020304" pitchFamily="18" charset="0"/>
              </a:rPr>
              <a:t>('a');//</a:t>
            </a:r>
            <a:r>
              <a:rPr lang="zh-CN" altLang="zh-CN" kern="100" dirty="0">
                <a:solidFill>
                  <a:srgbClr val="111111"/>
                </a:solidFill>
                <a:latin typeface="Arial" panose="020B0604020202020204" pitchFamily="34" charset="0"/>
                <a:cs typeface="Arial" panose="020B0604020202020204" pitchFamily="34" charset="0"/>
              </a:rPr>
              <a:t>获取</a:t>
            </a:r>
            <a:r>
              <a:rPr lang="en-US" altLang="zh-CN" kern="100" dirty="0">
                <a:solidFill>
                  <a:srgbClr val="111111"/>
                </a:solidFill>
                <a:latin typeface="Arial" panose="020B0604020202020204" pitchFamily="34" charset="0"/>
                <a:cs typeface="Times New Roman" panose="02020603050405020304" pitchFamily="18" charset="0"/>
              </a:rPr>
              <a:t>a</a:t>
            </a:r>
            <a:r>
              <a:rPr lang="zh-CN" altLang="zh-CN" kern="100" dirty="0">
                <a:solidFill>
                  <a:srgbClr val="111111"/>
                </a:solidFill>
                <a:latin typeface="Arial" panose="020B0604020202020204" pitchFamily="34" charset="0"/>
                <a:cs typeface="Arial" panose="020B0604020202020204" pitchFamily="34" charset="0"/>
              </a:rPr>
              <a:t>的值</a:t>
            </a:r>
            <a:endParaRPr lang="zh-CN" altLang="zh-CN" kern="100" dirty="0">
              <a:cs typeface="Times New Roman" panose="02020603050405020304" pitchFamily="18" charset="0"/>
            </a:endParaRPr>
          </a:p>
          <a:p>
            <a:pPr indent="266700" algn="just">
              <a:spcAft>
                <a:spcPts val="0"/>
              </a:spcAft>
            </a:pPr>
            <a:endParaRPr lang="zh-CN" altLang="zh-CN" kern="100" dirty="0">
              <a:cs typeface="Times New Roman" panose="02020603050405020304" pitchFamily="18" charset="0"/>
            </a:endParaRPr>
          </a:p>
        </p:txBody>
      </p:sp>
      <p:sp>
        <p:nvSpPr>
          <p:cNvPr id="8" name="矩形 7">
            <a:extLst>
              <a:ext uri="{FF2B5EF4-FFF2-40B4-BE49-F238E27FC236}">
                <a16:creationId xmlns:a16="http://schemas.microsoft.com/office/drawing/2014/main" id="{117E8301-EA04-4E0F-AA93-7D149FD9C11E}"/>
              </a:ext>
            </a:extLst>
          </p:cNvPr>
          <p:cNvSpPr/>
          <p:nvPr/>
        </p:nvSpPr>
        <p:spPr>
          <a:xfrm>
            <a:off x="6096000" y="3445604"/>
            <a:ext cx="5979207" cy="2308324"/>
          </a:xfrm>
          <a:prstGeom prst="rect">
            <a:avLst/>
          </a:prstGeom>
        </p:spPr>
        <p:txBody>
          <a:bodyPr wrap="square">
            <a:spAutoFit/>
          </a:bodyPr>
          <a:lstStyle/>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localStorage</a:t>
            </a:r>
            <a:r>
              <a:rPr lang="zh-CN" altLang="zh-CN" kern="100" dirty="0">
                <a:solidFill>
                  <a:srgbClr val="111111"/>
                </a:solidFill>
                <a:latin typeface="Arial" panose="020B0604020202020204" pitchFamily="34" charset="0"/>
                <a:cs typeface="Arial" panose="020B0604020202020204" pitchFamily="34" charset="0"/>
              </a:rPr>
              <a:t>还提供了</a:t>
            </a:r>
            <a:r>
              <a:rPr lang="en-US" altLang="zh-CN" kern="100" dirty="0">
                <a:solidFill>
                  <a:srgbClr val="111111"/>
                </a:solidFill>
                <a:latin typeface="Arial" panose="020B0604020202020204" pitchFamily="34" charset="0"/>
                <a:cs typeface="Times New Roman" panose="02020603050405020304" pitchFamily="18" charset="0"/>
              </a:rPr>
              <a:t>key</a:t>
            </a:r>
            <a:r>
              <a:rPr lang="zh-CN" altLang="zh-CN" kern="100" dirty="0">
                <a:solidFill>
                  <a:srgbClr val="111111"/>
                </a:solidFill>
                <a:latin typeface="Arial" panose="020B0604020202020204" pitchFamily="34" charset="0"/>
                <a:cs typeface="Arial" panose="020B0604020202020204" pitchFamily="34" charset="0"/>
              </a:rPr>
              <a:t>方法用于遍历。</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function </a:t>
            </a:r>
            <a:r>
              <a:rPr lang="en-US" altLang="zh-CN" kern="100" dirty="0" err="1">
                <a:solidFill>
                  <a:srgbClr val="111111"/>
                </a:solidFill>
                <a:latin typeface="Arial" panose="020B0604020202020204" pitchFamily="34" charset="0"/>
                <a:cs typeface="Times New Roman" panose="02020603050405020304" pitchFamily="18" charset="0"/>
              </a:rPr>
              <a:t>showStorage</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for(var </a:t>
            </a:r>
            <a:r>
              <a:rPr lang="en-US" altLang="zh-CN" kern="100" dirty="0" err="1">
                <a:solidFill>
                  <a:srgbClr val="111111"/>
                </a:solidFill>
                <a:latin typeface="Arial" panose="020B0604020202020204" pitchFamily="34" charset="0"/>
                <a:cs typeface="Times New Roman" panose="02020603050405020304" pitchFamily="18" charset="0"/>
              </a:rPr>
              <a:t>i</a:t>
            </a:r>
            <a:r>
              <a:rPr lang="en-US" altLang="zh-CN" kern="100" dirty="0">
                <a:solidFill>
                  <a:srgbClr val="111111"/>
                </a:solidFill>
                <a:latin typeface="Arial" panose="020B0604020202020204" pitchFamily="34" charset="0"/>
                <a:cs typeface="Times New Roman" panose="02020603050405020304" pitchFamily="18" charset="0"/>
              </a:rPr>
              <a:t>=0;i&lt;</a:t>
            </a:r>
            <a:r>
              <a:rPr lang="en-US" altLang="zh-CN" kern="100" dirty="0" err="1">
                <a:solidFill>
                  <a:srgbClr val="111111"/>
                </a:solidFill>
                <a:latin typeface="Arial" panose="020B0604020202020204" pitchFamily="34" charset="0"/>
                <a:cs typeface="Times New Roman" panose="02020603050405020304" pitchFamily="18" charset="0"/>
              </a:rPr>
              <a:t>localStorage.length;i</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//key(</a:t>
            </a:r>
            <a:r>
              <a:rPr lang="en-US" altLang="zh-CN" kern="100" dirty="0" err="1">
                <a:solidFill>
                  <a:srgbClr val="111111"/>
                </a:solidFill>
                <a:latin typeface="Arial" panose="020B0604020202020204" pitchFamily="34" charset="0"/>
                <a:cs typeface="Times New Roman" panose="02020603050405020304" pitchFamily="18" charset="0"/>
              </a:rPr>
              <a:t>i</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获得相应的键，再用</a:t>
            </a:r>
            <a:r>
              <a:rPr lang="en-US" altLang="zh-CN" kern="100" dirty="0" err="1">
                <a:solidFill>
                  <a:srgbClr val="111111"/>
                </a:solidFill>
                <a:latin typeface="Arial" panose="020B0604020202020204" pitchFamily="34" charset="0"/>
                <a:cs typeface="Times New Roman" panose="02020603050405020304" pitchFamily="18" charset="0"/>
              </a:rPr>
              <a:t>getItem</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方法获得对应的值</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console.log(</a:t>
            </a:r>
            <a:r>
              <a:rPr lang="en-US" altLang="zh-CN" kern="100" dirty="0" err="1">
                <a:solidFill>
                  <a:srgbClr val="111111"/>
                </a:solidFill>
                <a:highlight>
                  <a:srgbClr val="FFFF00"/>
                </a:highlight>
                <a:latin typeface="Arial" panose="020B0604020202020204" pitchFamily="34" charset="0"/>
                <a:cs typeface="Times New Roman" panose="02020603050405020304" pitchFamily="18" charset="0"/>
              </a:rPr>
              <a:t>localStorage.key</a:t>
            </a:r>
            <a:r>
              <a:rPr lang="en-US" altLang="zh-CN" kern="100" dirty="0">
                <a:solidFill>
                  <a:srgbClr val="111111"/>
                </a:solidFill>
                <a:highlight>
                  <a:srgbClr val="FFFF00"/>
                </a:highlight>
                <a:latin typeface="Arial" panose="020B0604020202020204" pitchFamily="34" charset="0"/>
                <a:cs typeface="Times New Roman" panose="02020603050405020304" pitchFamily="18" charset="0"/>
              </a:rPr>
              <a:t>(</a:t>
            </a:r>
            <a:r>
              <a:rPr lang="en-US" altLang="zh-CN" kern="100" dirty="0" err="1">
                <a:solidFill>
                  <a:srgbClr val="111111"/>
                </a:solidFill>
                <a:highlight>
                  <a:srgbClr val="FFFF00"/>
                </a:highlight>
                <a:latin typeface="Arial" panose="020B0604020202020204" pitchFamily="34" charset="0"/>
                <a:cs typeface="Times New Roman" panose="02020603050405020304" pitchFamily="18" charset="0"/>
              </a:rPr>
              <a:t>i</a:t>
            </a:r>
            <a:r>
              <a:rPr lang="en-US" altLang="zh-CN" kern="100" dirty="0">
                <a:solidFill>
                  <a:srgbClr val="111111"/>
                </a:solidFill>
                <a:highlight>
                  <a:srgbClr val="FFFF00"/>
                </a:highlight>
                <a:latin typeface="Arial" panose="020B0604020202020204" pitchFamily="34" charset="0"/>
                <a:cs typeface="Times New Roman" panose="02020603050405020304" pitchFamily="18" charset="0"/>
              </a:rPr>
              <a:t>),</a:t>
            </a:r>
            <a:endParaRPr lang="zh-CN" altLang="zh-CN" kern="100" dirty="0">
              <a:highlight>
                <a:srgbClr val="FFFF00"/>
              </a:highlight>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localStorage.</a:t>
            </a:r>
            <a:r>
              <a:rPr lang="en-US" altLang="zh-CN" kern="100" dirty="0" err="1">
                <a:solidFill>
                  <a:srgbClr val="111111"/>
                </a:solidFill>
                <a:highlight>
                  <a:srgbClr val="FFFF00"/>
                </a:highlight>
                <a:latin typeface="Arial" panose="020B0604020202020204" pitchFamily="34" charset="0"/>
                <a:cs typeface="Times New Roman" panose="02020603050405020304" pitchFamily="18" charset="0"/>
              </a:rPr>
              <a:t>getItem</a:t>
            </a:r>
            <a:r>
              <a:rPr lang="en-US" altLang="zh-CN" kern="100" dirty="0">
                <a:solidFill>
                  <a:srgbClr val="111111"/>
                </a:solidFill>
                <a:highlight>
                  <a:srgbClr val="FFFF00"/>
                </a:highlight>
                <a:latin typeface="Arial" panose="020B0604020202020204" pitchFamily="34" charset="0"/>
                <a:cs typeface="Times New Roman" panose="02020603050405020304" pitchFamily="18" charset="0"/>
              </a:rPr>
              <a:t>(</a:t>
            </a:r>
            <a:r>
              <a:rPr lang="en-US" altLang="zh-CN" kern="100" dirty="0" err="1">
                <a:solidFill>
                  <a:srgbClr val="111111"/>
                </a:solidFill>
                <a:highlight>
                  <a:srgbClr val="FFFF00"/>
                </a:highlight>
                <a:latin typeface="Arial" panose="020B0604020202020204" pitchFamily="34" charset="0"/>
                <a:cs typeface="Times New Roman" panose="02020603050405020304" pitchFamily="18" charset="0"/>
              </a:rPr>
              <a:t>localStorage.key</a:t>
            </a:r>
            <a:r>
              <a:rPr lang="en-US" altLang="zh-CN" kern="100" dirty="0">
                <a:solidFill>
                  <a:srgbClr val="111111"/>
                </a:solidFill>
                <a:highlight>
                  <a:srgbClr val="FFFF00"/>
                </a:highlight>
                <a:latin typeface="Arial" panose="020B0604020202020204" pitchFamily="34" charset="0"/>
                <a:cs typeface="Times New Roman" panose="02020603050405020304" pitchFamily="18" charset="0"/>
              </a:rPr>
              <a:t>(</a:t>
            </a:r>
            <a:r>
              <a:rPr lang="en-US" altLang="zh-CN" kern="100" dirty="0" err="1">
                <a:solidFill>
                  <a:srgbClr val="111111"/>
                </a:solidFill>
                <a:highlight>
                  <a:srgbClr val="FFFF00"/>
                </a:highlight>
                <a:latin typeface="Arial" panose="020B0604020202020204" pitchFamily="34" charset="0"/>
                <a:cs typeface="Times New Roman" panose="02020603050405020304" pitchFamily="18" charset="0"/>
              </a:rPr>
              <a:t>i</a:t>
            </a:r>
            <a:r>
              <a:rPr lang="en-US" altLang="zh-CN" kern="100" dirty="0">
                <a:solidFill>
                  <a:srgbClr val="111111"/>
                </a:solidFill>
                <a:highlight>
                  <a:srgbClr val="FFFF00"/>
                </a:highlight>
                <a:latin typeface="Arial" panose="020B0604020202020204" pitchFamily="34" charset="0"/>
                <a:cs typeface="Times New Roman" panose="02020603050405020304" pitchFamily="18" charset="0"/>
              </a:rPr>
              <a:t>)));</a:t>
            </a:r>
            <a:endParaRPr lang="zh-CN" altLang="zh-CN" kern="100" dirty="0">
              <a:highlight>
                <a:srgbClr val="FFFF00"/>
              </a:highlight>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a:t>
            </a:r>
            <a:endParaRPr lang="zh-CN" altLang="en-US" dirty="0"/>
          </a:p>
        </p:txBody>
      </p:sp>
    </p:spTree>
    <p:extLst>
      <p:ext uri="{BB962C8B-B14F-4D97-AF65-F5344CB8AC3E}">
        <p14:creationId xmlns:p14="http://schemas.microsoft.com/office/powerpoint/2010/main" val="211916231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5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204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59147" y="1017460"/>
            <a:ext cx="7873041" cy="646331"/>
          </a:xfrm>
          <a:prstGeom prst="rect">
            <a:avLst/>
          </a:prstGeom>
        </p:spPr>
        <p:txBody>
          <a:bodyPr wrap="square">
            <a:spAutoFit/>
          </a:bodyPr>
          <a:lstStyle/>
          <a:p>
            <a:r>
              <a:rPr lang="zh-CN" altLang="zh-CN" b="1" dirty="0"/>
              <a:t>（</a:t>
            </a:r>
            <a:r>
              <a:rPr lang="en-US" altLang="zh-CN" b="1" dirty="0"/>
              <a:t>1</a:t>
            </a:r>
            <a:r>
              <a:rPr lang="zh-CN" altLang="zh-CN" b="1" dirty="0"/>
              <a:t>）闭合路径</a:t>
            </a:r>
            <a:endParaRPr lang="zh-CN" altLang="zh-CN" dirty="0"/>
          </a:p>
          <a:p>
            <a:r>
              <a:rPr lang="en-US" altLang="zh-CN" b="1" dirty="0"/>
              <a:t> </a:t>
            </a:r>
            <a:r>
              <a:rPr lang="zh-CN" altLang="en-US" dirty="0"/>
              <a:t> </a:t>
            </a:r>
            <a:endParaRPr lang="zh-CN" altLang="zh-CN" kern="100" dirty="0">
              <a:cs typeface="Times New Roman" panose="02020603050405020304" pitchFamily="18" charset="0"/>
            </a:endParaRPr>
          </a:p>
        </p:txBody>
      </p:sp>
      <p:sp>
        <p:nvSpPr>
          <p:cNvPr id="4" name="矩形 3"/>
          <p:cNvSpPr/>
          <p:nvPr/>
        </p:nvSpPr>
        <p:spPr>
          <a:xfrm>
            <a:off x="1509837" y="1591984"/>
            <a:ext cx="10351483" cy="3139321"/>
          </a:xfrm>
          <a:prstGeom prst="rect">
            <a:avLst/>
          </a:prstGeom>
        </p:spPr>
        <p:txBody>
          <a:bodyPr wrap="square">
            <a:spAutoFit/>
          </a:bodyPr>
          <a:lstStyle/>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lineTo</a:t>
            </a:r>
            <a:r>
              <a:rPr lang="en-US" altLang="zh-CN" kern="100" dirty="0">
                <a:solidFill>
                  <a:srgbClr val="111111"/>
                </a:solidFill>
                <a:latin typeface="Arial" panose="020B0604020202020204" pitchFamily="34" charset="0"/>
                <a:cs typeface="Times New Roman" panose="02020603050405020304" pitchFamily="18" charset="0"/>
              </a:rPr>
              <a:t>(x2,y2)</a:t>
            </a:r>
            <a:r>
              <a:rPr lang="zh-CN" altLang="zh-CN" kern="100" dirty="0">
                <a:solidFill>
                  <a:srgbClr val="111111"/>
                </a:solidFill>
                <a:latin typeface="Arial" panose="020B0604020202020204" pitchFamily="34" charset="0"/>
                <a:cs typeface="Arial" panose="020B0604020202020204" pitchFamily="34" charset="0"/>
              </a:rPr>
              <a:t>，绘制一条从（</a:t>
            </a:r>
            <a:r>
              <a:rPr lang="en-US" altLang="zh-CN" kern="100" dirty="0">
                <a:solidFill>
                  <a:srgbClr val="111111"/>
                </a:solidFill>
                <a:latin typeface="Arial" panose="020B0604020202020204" pitchFamily="34" charset="0"/>
                <a:cs typeface="Times New Roman" panose="02020603050405020304" pitchFamily="18" charset="0"/>
              </a:rPr>
              <a:t>x1</a:t>
            </a:r>
            <a:r>
              <a:rPr lang="zh-CN" altLang="zh-CN" kern="100" dirty="0">
                <a:solidFill>
                  <a:srgbClr val="111111"/>
                </a:solidFill>
                <a:latin typeface="Arial" panose="020B0604020202020204" pitchFamily="34" charset="0"/>
                <a:cs typeface="Arial" panose="020B0604020202020204" pitchFamily="34" charset="0"/>
              </a:rPr>
              <a:t>，</a:t>
            </a:r>
            <a:r>
              <a:rPr lang="en-US" altLang="zh-CN" kern="100" dirty="0">
                <a:solidFill>
                  <a:srgbClr val="111111"/>
                </a:solidFill>
                <a:latin typeface="Arial" panose="020B0604020202020204" pitchFamily="34" charset="0"/>
                <a:cs typeface="Times New Roman" panose="02020603050405020304" pitchFamily="18" charset="0"/>
              </a:rPr>
              <a:t>y1</a:t>
            </a:r>
            <a:r>
              <a:rPr lang="zh-CN" altLang="zh-CN" kern="100" dirty="0">
                <a:solidFill>
                  <a:srgbClr val="111111"/>
                </a:solidFill>
                <a:latin typeface="Arial" panose="020B0604020202020204" pitchFamily="34" charset="0"/>
                <a:cs typeface="Arial" panose="020B0604020202020204" pitchFamily="34" charset="0"/>
              </a:rPr>
              <a:t>）到指定坐标（</a:t>
            </a:r>
            <a:r>
              <a:rPr lang="en-US" altLang="zh-CN" kern="100" dirty="0">
                <a:solidFill>
                  <a:srgbClr val="111111"/>
                </a:solidFill>
                <a:latin typeface="Arial" panose="020B0604020202020204" pitchFamily="34" charset="0"/>
                <a:cs typeface="Times New Roman" panose="02020603050405020304" pitchFamily="18" charset="0"/>
              </a:rPr>
              <a:t>x2</a:t>
            </a:r>
            <a:r>
              <a:rPr lang="zh-CN" altLang="zh-CN" kern="100" dirty="0">
                <a:solidFill>
                  <a:srgbClr val="111111"/>
                </a:solidFill>
                <a:latin typeface="Arial" panose="020B0604020202020204" pitchFamily="34" charset="0"/>
                <a:cs typeface="Arial" panose="020B0604020202020204" pitchFamily="34" charset="0"/>
              </a:rPr>
              <a:t>，</a:t>
            </a:r>
            <a:r>
              <a:rPr lang="en-US" altLang="zh-CN" kern="100" dirty="0">
                <a:solidFill>
                  <a:srgbClr val="111111"/>
                </a:solidFill>
                <a:latin typeface="Arial" panose="020B0604020202020204" pitchFamily="34" charset="0"/>
                <a:cs typeface="Times New Roman" panose="02020603050405020304" pitchFamily="18" charset="0"/>
              </a:rPr>
              <a:t>y2</a:t>
            </a:r>
            <a:r>
              <a:rPr lang="zh-CN" altLang="zh-CN" kern="100" dirty="0">
                <a:solidFill>
                  <a:srgbClr val="111111"/>
                </a:solidFill>
                <a:latin typeface="Arial" panose="020B0604020202020204" pitchFamily="34" charset="0"/>
                <a:cs typeface="Arial" panose="020B0604020202020204" pitchFamily="34" charset="0"/>
              </a:rPr>
              <a:t>）的一条直线，如果（</a:t>
            </a:r>
            <a:r>
              <a:rPr lang="en-US" altLang="zh-CN" kern="100" dirty="0">
                <a:solidFill>
                  <a:srgbClr val="111111"/>
                </a:solidFill>
                <a:latin typeface="Arial" panose="020B0604020202020204" pitchFamily="34" charset="0"/>
                <a:cs typeface="Times New Roman" panose="02020603050405020304" pitchFamily="18" charset="0"/>
              </a:rPr>
              <a:t>x1</a:t>
            </a:r>
            <a:r>
              <a:rPr lang="zh-CN" altLang="zh-CN" kern="100" dirty="0">
                <a:solidFill>
                  <a:srgbClr val="111111"/>
                </a:solidFill>
                <a:latin typeface="Arial" panose="020B0604020202020204" pitchFamily="34" charset="0"/>
                <a:cs typeface="Arial" panose="020B0604020202020204" pitchFamily="34" charset="0"/>
              </a:rPr>
              <a:t>，</a:t>
            </a:r>
            <a:r>
              <a:rPr lang="en-US" altLang="zh-CN" kern="100" dirty="0">
                <a:solidFill>
                  <a:srgbClr val="111111"/>
                </a:solidFill>
                <a:latin typeface="Arial" panose="020B0604020202020204" pitchFamily="34" charset="0"/>
                <a:cs typeface="Times New Roman" panose="02020603050405020304" pitchFamily="18" charset="0"/>
              </a:rPr>
              <a:t>y1</a:t>
            </a:r>
            <a:r>
              <a:rPr lang="zh-CN" altLang="zh-CN" kern="100" dirty="0">
                <a:solidFill>
                  <a:srgbClr val="111111"/>
                </a:solidFill>
                <a:latin typeface="Arial" panose="020B0604020202020204" pitchFamily="34" charset="0"/>
                <a:cs typeface="Arial" panose="020B0604020202020204" pitchFamily="34" charset="0"/>
              </a:rPr>
              <a:t>）和（</a:t>
            </a:r>
            <a:r>
              <a:rPr lang="en-US" altLang="zh-CN" kern="100" dirty="0">
                <a:solidFill>
                  <a:srgbClr val="111111"/>
                </a:solidFill>
                <a:latin typeface="Arial" panose="020B0604020202020204" pitchFamily="34" charset="0"/>
                <a:cs typeface="Times New Roman" panose="02020603050405020304" pitchFamily="18" charset="0"/>
              </a:rPr>
              <a:t>x2</a:t>
            </a:r>
            <a:r>
              <a:rPr lang="zh-CN" altLang="zh-CN" kern="100" dirty="0">
                <a:solidFill>
                  <a:srgbClr val="111111"/>
                </a:solidFill>
                <a:latin typeface="Arial" panose="020B0604020202020204" pitchFamily="34" charset="0"/>
                <a:cs typeface="Arial" panose="020B0604020202020204" pitchFamily="34" charset="0"/>
              </a:rPr>
              <a:t>，</a:t>
            </a:r>
            <a:r>
              <a:rPr lang="en-US" altLang="zh-CN" kern="100" dirty="0">
                <a:solidFill>
                  <a:srgbClr val="111111"/>
                </a:solidFill>
                <a:latin typeface="Arial" panose="020B0604020202020204" pitchFamily="34" charset="0"/>
                <a:cs typeface="Times New Roman" panose="02020603050405020304" pitchFamily="18" charset="0"/>
              </a:rPr>
              <a:t>y2</a:t>
            </a:r>
            <a:r>
              <a:rPr lang="zh-CN" altLang="zh-CN" kern="100" dirty="0">
                <a:solidFill>
                  <a:srgbClr val="111111"/>
                </a:solidFill>
                <a:latin typeface="Arial" panose="020B0604020202020204" pitchFamily="34" charset="0"/>
                <a:cs typeface="Arial" panose="020B0604020202020204" pitchFamily="34" charset="0"/>
              </a:rPr>
              <a:t>）两点坐标一样则什么都不发生。</a:t>
            </a: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r>
              <a:rPr lang="zh-CN" altLang="zh-CN" kern="100" dirty="0">
                <a:solidFill>
                  <a:srgbClr val="111111"/>
                </a:solidFill>
                <a:latin typeface="Arial" panose="020B0604020202020204" pitchFamily="34" charset="0"/>
                <a:cs typeface="Arial" panose="020B0604020202020204" pitchFamily="34" charset="0"/>
              </a:rPr>
              <a:t>例如，</a:t>
            </a:r>
            <a:r>
              <a:rPr lang="en-US" altLang="zh-CN" kern="100" dirty="0" err="1">
                <a:solidFill>
                  <a:srgbClr val="111111"/>
                </a:solidFill>
                <a:latin typeface="Arial" panose="020B0604020202020204" pitchFamily="34" charset="0"/>
                <a:cs typeface="Times New Roman" panose="02020603050405020304" pitchFamily="18" charset="0"/>
              </a:rPr>
              <a:t>ctx.lineTo</a:t>
            </a:r>
            <a:r>
              <a:rPr lang="en-US" altLang="zh-CN" kern="100" dirty="0">
                <a:solidFill>
                  <a:srgbClr val="111111"/>
                </a:solidFill>
                <a:latin typeface="Arial" panose="020B0604020202020204" pitchFamily="34" charset="0"/>
                <a:cs typeface="Times New Roman" panose="02020603050405020304" pitchFamily="18" charset="0"/>
              </a:rPr>
              <a:t>(200, 80); //</a:t>
            </a:r>
            <a:r>
              <a:rPr lang="zh-CN" altLang="zh-CN" kern="100" dirty="0">
                <a:solidFill>
                  <a:srgbClr val="111111"/>
                </a:solidFill>
                <a:latin typeface="Arial" panose="020B0604020202020204" pitchFamily="34" charset="0"/>
                <a:cs typeface="Arial" panose="020B0604020202020204" pitchFamily="34" charset="0"/>
              </a:rPr>
              <a:t>绘制一条从当前位置到指定坐标</a:t>
            </a:r>
            <a:r>
              <a:rPr lang="en-US" altLang="zh-CN" kern="100" dirty="0">
                <a:solidFill>
                  <a:srgbClr val="111111"/>
                </a:solidFill>
                <a:latin typeface="Arial" panose="020B0604020202020204" pitchFamily="34" charset="0"/>
                <a:cs typeface="Times New Roman" panose="02020603050405020304" pitchFamily="18" charset="0"/>
              </a:rPr>
              <a:t>(200, 50)</a:t>
            </a:r>
            <a:r>
              <a:rPr lang="zh-CN" altLang="zh-CN" kern="100" dirty="0">
                <a:solidFill>
                  <a:srgbClr val="111111"/>
                </a:solidFill>
                <a:latin typeface="Arial" panose="020B0604020202020204" pitchFamily="34" charset="0"/>
                <a:cs typeface="Arial" panose="020B0604020202020204" pitchFamily="34" charset="0"/>
              </a:rPr>
              <a:t>的直线。</a:t>
            </a: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closePath</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，闭合路径之后，图形绘制命令又重新指向到上下文中。</a:t>
            </a: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r>
              <a:rPr lang="zh-CN" altLang="zh-CN" kern="100" dirty="0">
                <a:solidFill>
                  <a:srgbClr val="111111"/>
                </a:solidFill>
                <a:latin typeface="Arial" panose="020B0604020202020204" pitchFamily="34" charset="0"/>
                <a:cs typeface="Arial" panose="020B0604020202020204" pitchFamily="34" charset="0"/>
              </a:rPr>
              <a:t>如果绘制了两条线，这两条线不在一条直线上时，使用</a:t>
            </a:r>
            <a:r>
              <a:rPr lang="en-US" altLang="zh-CN" kern="100" dirty="0" err="1">
                <a:solidFill>
                  <a:srgbClr val="111111"/>
                </a:solidFill>
                <a:latin typeface="Arial" panose="020B0604020202020204" pitchFamily="34" charset="0"/>
                <a:cs typeface="Times New Roman" panose="02020603050405020304" pitchFamily="18" charset="0"/>
              </a:rPr>
              <a:t>closePath</a:t>
            </a:r>
            <a:r>
              <a:rPr lang="zh-CN" altLang="zh-CN" kern="100" dirty="0">
                <a:solidFill>
                  <a:srgbClr val="111111"/>
                </a:solidFill>
                <a:latin typeface="Arial" panose="020B0604020202020204" pitchFamily="34" charset="0"/>
                <a:cs typeface="Arial" panose="020B0604020202020204" pitchFamily="34" charset="0"/>
              </a:rPr>
              <a:t>会自动连接成一个三角形。</a:t>
            </a:r>
            <a:endParaRPr lang="en-US" altLang="zh-CN"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stroke()</a:t>
            </a:r>
            <a:r>
              <a:rPr lang="zh-CN" altLang="zh-CN" kern="100" dirty="0">
                <a:solidFill>
                  <a:srgbClr val="111111"/>
                </a:solidFill>
                <a:latin typeface="Arial" panose="020B0604020202020204" pitchFamily="34" charset="0"/>
                <a:cs typeface="Arial" panose="020B0604020202020204" pitchFamily="34" charset="0"/>
              </a:rPr>
              <a:t>，通过线条来绘制图形轮廓，</a:t>
            </a:r>
            <a:r>
              <a:rPr lang="en-US" altLang="zh-CN" kern="100" dirty="0">
                <a:solidFill>
                  <a:srgbClr val="111111"/>
                </a:solidFill>
                <a:latin typeface="Arial" panose="020B0604020202020204" pitchFamily="34" charset="0"/>
                <a:cs typeface="Times New Roman" panose="02020603050405020304" pitchFamily="18" charset="0"/>
              </a:rPr>
              <a:t>stroke</a:t>
            </a:r>
            <a:r>
              <a:rPr lang="zh-CN" altLang="zh-CN" kern="100" dirty="0">
                <a:solidFill>
                  <a:srgbClr val="111111"/>
                </a:solidFill>
                <a:latin typeface="Arial" panose="020B0604020202020204" pitchFamily="34" charset="0"/>
                <a:cs typeface="Arial" panose="020B0604020202020204" pitchFamily="34" charset="0"/>
              </a:rPr>
              <a:t>不会自动</a:t>
            </a:r>
            <a:r>
              <a:rPr lang="en-US" altLang="zh-CN" kern="100" dirty="0" err="1">
                <a:solidFill>
                  <a:srgbClr val="111111"/>
                </a:solidFill>
                <a:latin typeface="Arial" panose="020B0604020202020204" pitchFamily="34" charset="0"/>
                <a:cs typeface="Times New Roman" panose="02020603050405020304" pitchFamily="18" charset="0"/>
              </a:rPr>
              <a:t>closePath</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366207451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59147" y="1017460"/>
            <a:ext cx="7873041" cy="646331"/>
          </a:xfrm>
          <a:prstGeom prst="rect">
            <a:avLst/>
          </a:prstGeom>
        </p:spPr>
        <p:txBody>
          <a:bodyPr wrap="square">
            <a:spAutoFit/>
          </a:bodyPr>
          <a:lstStyle/>
          <a:p>
            <a:r>
              <a:rPr lang="zh-CN" altLang="zh-CN" b="1" dirty="0"/>
              <a:t>（</a:t>
            </a:r>
            <a:r>
              <a:rPr lang="en-US" altLang="zh-CN" b="1" dirty="0"/>
              <a:t>2</a:t>
            </a:r>
            <a:r>
              <a:rPr lang="zh-CN" altLang="zh-CN" b="1" dirty="0"/>
              <a:t>）填充 </a:t>
            </a:r>
            <a:endParaRPr lang="zh-CN" altLang="zh-CN" dirty="0"/>
          </a:p>
          <a:p>
            <a:r>
              <a:rPr lang="zh-CN" altLang="zh-CN" dirty="0"/>
              <a:t>以上步骤完成之后我们可以通过</a:t>
            </a:r>
            <a:r>
              <a:rPr lang="en-US" altLang="zh-CN" dirty="0"/>
              <a:t>fill</a:t>
            </a:r>
            <a:r>
              <a:rPr lang="zh-CN" altLang="zh-CN" dirty="0"/>
              <a:t>（）方法将闭合路径内部填充。</a:t>
            </a:r>
            <a:endParaRPr lang="zh-CN" altLang="zh-CN" kern="100" dirty="0">
              <a:cs typeface="Times New Roman" panose="02020603050405020304" pitchFamily="18" charset="0"/>
            </a:endParaRPr>
          </a:p>
        </p:txBody>
      </p:sp>
      <p:sp>
        <p:nvSpPr>
          <p:cNvPr id="5" name="矩形 4"/>
          <p:cNvSpPr/>
          <p:nvPr/>
        </p:nvSpPr>
        <p:spPr>
          <a:xfrm>
            <a:off x="1521125" y="2002217"/>
            <a:ext cx="10090030" cy="3323987"/>
          </a:xfrm>
          <a:prstGeom prst="rect">
            <a:avLst/>
          </a:prstGeom>
        </p:spPr>
        <p:txBody>
          <a:bodyPr wrap="square">
            <a:spAutoFit/>
          </a:bodyPr>
          <a:lstStyle/>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ctx.beginPath</a:t>
            </a:r>
            <a:r>
              <a:rPr lang="en-US" altLang="zh-CN" sz="2000" kern="100" dirty="0">
                <a:solidFill>
                  <a:srgbClr val="111111"/>
                </a:solidFill>
                <a:latin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新建一条</a:t>
            </a:r>
            <a:r>
              <a:rPr lang="en-US" altLang="zh-CN" sz="2000" kern="100" dirty="0">
                <a:solidFill>
                  <a:srgbClr val="111111"/>
                </a:solidFill>
                <a:latin typeface="Arial" panose="020B0604020202020204" pitchFamily="34" charset="0"/>
                <a:cs typeface="Times New Roman" panose="02020603050405020304" pitchFamily="18" charset="0"/>
              </a:rPr>
              <a:t>path</a:t>
            </a:r>
            <a:endParaRPr lang="zh-CN" altLang="zh-CN" sz="2000" kern="100" dirty="0">
              <a:cs typeface="Times New Roman" panose="02020603050405020304" pitchFamily="18" charset="0"/>
            </a:endParaRPr>
          </a:p>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ctx.moveTo</a:t>
            </a:r>
            <a:r>
              <a:rPr lang="en-US" altLang="zh-CN" sz="2000" kern="100" dirty="0">
                <a:solidFill>
                  <a:srgbClr val="111111"/>
                </a:solidFill>
                <a:latin typeface="Arial" panose="020B0604020202020204" pitchFamily="34" charset="0"/>
                <a:cs typeface="Times New Roman" panose="02020603050405020304" pitchFamily="18" charset="0"/>
              </a:rPr>
              <a:t>(50, 50); //</a:t>
            </a:r>
            <a:r>
              <a:rPr lang="zh-CN" altLang="zh-CN" sz="2000" kern="100" dirty="0">
                <a:solidFill>
                  <a:srgbClr val="111111"/>
                </a:solidFill>
                <a:latin typeface="Arial" panose="020B0604020202020204" pitchFamily="34" charset="0"/>
                <a:cs typeface="Arial" panose="020B0604020202020204" pitchFamily="34" charset="0"/>
              </a:rPr>
              <a:t>把画笔移动到指定的坐标</a:t>
            </a:r>
            <a:endParaRPr lang="zh-CN" altLang="zh-CN" sz="2000" kern="100" dirty="0">
              <a:cs typeface="Times New Roman" panose="02020603050405020304" pitchFamily="18" charset="0"/>
            </a:endParaRPr>
          </a:p>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ctx.lineTo</a:t>
            </a:r>
            <a:r>
              <a:rPr lang="en-US" altLang="zh-CN" sz="2000" kern="100" dirty="0">
                <a:solidFill>
                  <a:srgbClr val="111111"/>
                </a:solidFill>
                <a:latin typeface="Arial" panose="020B0604020202020204" pitchFamily="34" charset="0"/>
                <a:cs typeface="Times New Roman" panose="02020603050405020304" pitchFamily="18" charset="0"/>
              </a:rPr>
              <a:t>(200, 80);//</a:t>
            </a:r>
            <a:r>
              <a:rPr lang="zh-CN" altLang="zh-CN" sz="2000" kern="100" dirty="0">
                <a:solidFill>
                  <a:srgbClr val="111111"/>
                </a:solidFill>
                <a:latin typeface="Arial" panose="020B0604020202020204" pitchFamily="34" charset="0"/>
                <a:cs typeface="Arial" panose="020B0604020202020204" pitchFamily="34" charset="0"/>
              </a:rPr>
              <a:t>绘制一条从当前位置到指定坐标</a:t>
            </a:r>
            <a:r>
              <a:rPr lang="en-US" altLang="zh-CN" sz="2000" kern="100" dirty="0">
                <a:solidFill>
                  <a:srgbClr val="111111"/>
                </a:solidFill>
                <a:latin typeface="Arial" panose="020B0604020202020204" pitchFamily="34" charset="0"/>
                <a:cs typeface="Times New Roman" panose="02020603050405020304" pitchFamily="18" charset="0"/>
              </a:rPr>
              <a:t>(200, 50)</a:t>
            </a:r>
            <a:r>
              <a:rPr lang="zh-CN" altLang="zh-CN" sz="2000" kern="100" dirty="0">
                <a:solidFill>
                  <a:srgbClr val="111111"/>
                </a:solidFill>
                <a:latin typeface="Arial" panose="020B0604020202020204" pitchFamily="34" charset="0"/>
                <a:cs typeface="Arial" panose="020B0604020202020204" pitchFamily="34" charset="0"/>
              </a:rPr>
              <a:t>的直线</a:t>
            </a:r>
            <a:r>
              <a:rPr lang="en-US" altLang="zh-CN" sz="2000" kern="100" dirty="0">
                <a:solidFill>
                  <a:srgbClr val="111111"/>
                </a:solidFill>
                <a:latin typeface="Arial" panose="020B0604020202020204" pitchFamily="34" charset="0"/>
                <a:cs typeface="Times New Roman" panose="02020603050405020304" pitchFamily="18" charset="0"/>
              </a:rPr>
              <a:t>.</a:t>
            </a:r>
            <a:endParaRPr lang="zh-CN" altLang="zh-CN" sz="2000" kern="100" dirty="0">
              <a:cs typeface="Times New Roman" panose="02020603050405020304" pitchFamily="18" charset="0"/>
            </a:endParaRPr>
          </a:p>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ctx.lineTo</a:t>
            </a:r>
            <a:r>
              <a:rPr lang="en-US" altLang="zh-CN" sz="2000" kern="100" dirty="0">
                <a:solidFill>
                  <a:srgbClr val="111111"/>
                </a:solidFill>
                <a:latin typeface="Arial" panose="020B0604020202020204" pitchFamily="34" charset="0"/>
                <a:cs typeface="Times New Roman" panose="02020603050405020304" pitchFamily="18" charset="0"/>
              </a:rPr>
              <a:t>(100, 80);//</a:t>
            </a:r>
            <a:r>
              <a:rPr lang="zh-CN" altLang="zh-CN" sz="2000" kern="100" dirty="0">
                <a:solidFill>
                  <a:srgbClr val="111111"/>
                </a:solidFill>
                <a:latin typeface="Arial" panose="020B0604020202020204" pitchFamily="34" charset="0"/>
                <a:cs typeface="Arial" panose="020B0604020202020204" pitchFamily="34" charset="0"/>
              </a:rPr>
              <a:t>闭合路径。会拉一条从当前点到</a:t>
            </a:r>
            <a:r>
              <a:rPr lang="en-US" altLang="zh-CN" sz="2000" kern="100" dirty="0">
                <a:solidFill>
                  <a:srgbClr val="111111"/>
                </a:solidFill>
                <a:latin typeface="Arial" panose="020B0604020202020204" pitchFamily="34" charset="0"/>
                <a:cs typeface="Times New Roman" panose="02020603050405020304" pitchFamily="18" charset="0"/>
              </a:rPr>
              <a:t>path</a:t>
            </a:r>
            <a:r>
              <a:rPr lang="zh-CN" altLang="zh-CN" sz="2000" kern="100" dirty="0">
                <a:solidFill>
                  <a:srgbClr val="111111"/>
                </a:solidFill>
                <a:latin typeface="Arial" panose="020B0604020202020204" pitchFamily="34" charset="0"/>
                <a:cs typeface="Arial" panose="020B0604020202020204" pitchFamily="34" charset="0"/>
              </a:rPr>
              <a:t>起始点的直线。</a:t>
            </a:r>
            <a:r>
              <a:rPr lang="zh-CN" altLang="en-US" sz="2000" kern="100" dirty="0">
                <a:solidFill>
                  <a:srgbClr val="111111"/>
                </a:solidFill>
                <a:latin typeface="Arial" panose="020B0604020202020204" pitchFamily="34" charset="0"/>
                <a:cs typeface="Arial" panose="020B0604020202020204" pitchFamily="34" charset="0"/>
              </a:rPr>
              <a:t> </a:t>
            </a:r>
            <a:endParaRPr lang="zh-CN" altLang="zh-CN" sz="2000" kern="100" dirty="0">
              <a:cs typeface="Times New Roman" panose="02020603050405020304" pitchFamily="18" charset="0"/>
            </a:endParaRPr>
          </a:p>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ctx.closePath</a:t>
            </a:r>
            <a:r>
              <a:rPr lang="en-US" altLang="zh-CN" sz="2000" kern="100" dirty="0">
                <a:solidFill>
                  <a:srgbClr val="111111"/>
                </a:solidFill>
                <a:latin typeface="Arial" panose="020B0604020202020204" pitchFamily="34" charset="0"/>
                <a:cs typeface="Times New Roman" panose="02020603050405020304" pitchFamily="18" charset="0"/>
              </a:rPr>
              <a:t>();</a:t>
            </a:r>
            <a:endParaRPr lang="zh-CN" altLang="zh-CN" sz="2000" kern="100" dirty="0">
              <a:cs typeface="Times New Roman" panose="02020603050405020304" pitchFamily="18" charset="0"/>
            </a:endParaRPr>
          </a:p>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ctx.stroke</a:t>
            </a:r>
            <a:r>
              <a:rPr lang="en-US" altLang="zh-CN" sz="2000" kern="100" dirty="0">
                <a:solidFill>
                  <a:srgbClr val="111111"/>
                </a:solidFill>
                <a:latin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绘制路径。</a:t>
            </a:r>
            <a:endParaRPr lang="zh-CN" altLang="zh-CN" sz="2000" kern="100" dirty="0">
              <a:cs typeface="Times New Roman" panose="02020603050405020304" pitchFamily="18" charset="0"/>
            </a:endParaRPr>
          </a:p>
          <a:p>
            <a:pPr indent="266700" algn="just">
              <a:lnSpc>
                <a:spcPct val="150000"/>
              </a:lnSpc>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ctx.fill</a:t>
            </a:r>
            <a:r>
              <a:rPr lang="en-US" altLang="zh-CN" sz="2000" kern="100" dirty="0">
                <a:solidFill>
                  <a:srgbClr val="111111"/>
                </a:solidFill>
                <a:latin typeface="Arial" panose="020B0604020202020204" pitchFamily="34" charset="0"/>
                <a:cs typeface="Times New Roman" panose="02020603050405020304" pitchFamily="18" charset="0"/>
              </a:rPr>
              <a:t>();</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250290469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59147" y="1017460"/>
            <a:ext cx="7873041" cy="646331"/>
          </a:xfrm>
          <a:prstGeom prst="rect">
            <a:avLst/>
          </a:prstGeom>
        </p:spPr>
        <p:txBody>
          <a:bodyPr wrap="square">
            <a:spAutoFit/>
          </a:bodyPr>
          <a:lstStyle/>
          <a:p>
            <a:r>
              <a:rPr lang="zh-CN" altLang="zh-CN" b="1" dirty="0"/>
              <a:t>（</a:t>
            </a:r>
            <a:r>
              <a:rPr lang="en-US" altLang="zh-CN" b="1" dirty="0"/>
              <a:t>2</a:t>
            </a:r>
            <a:r>
              <a:rPr lang="zh-CN" altLang="zh-CN" b="1" dirty="0"/>
              <a:t>）填充 </a:t>
            </a:r>
            <a:endParaRPr lang="zh-CN" altLang="zh-CN" dirty="0"/>
          </a:p>
          <a:p>
            <a:r>
              <a:rPr lang="zh-CN" altLang="zh-CN" dirty="0"/>
              <a:t>以上步骤完成之后我们可以通过</a:t>
            </a:r>
            <a:r>
              <a:rPr lang="en-US" altLang="zh-CN" dirty="0"/>
              <a:t>fill</a:t>
            </a:r>
            <a:r>
              <a:rPr lang="zh-CN" altLang="zh-CN" dirty="0"/>
              <a:t>（）方法将闭合路径内部填充。</a:t>
            </a:r>
            <a:endParaRPr lang="zh-CN" altLang="zh-CN" kern="100" dirty="0">
              <a:cs typeface="Times New Roman" panose="02020603050405020304" pitchFamily="18" charset="0"/>
            </a:endParaRPr>
          </a:p>
        </p:txBody>
      </p:sp>
      <p:sp>
        <p:nvSpPr>
          <p:cNvPr id="4" name="矩形 3"/>
          <p:cNvSpPr/>
          <p:nvPr/>
        </p:nvSpPr>
        <p:spPr>
          <a:xfrm>
            <a:off x="1659146" y="2110003"/>
            <a:ext cx="9356785" cy="2308324"/>
          </a:xfrm>
          <a:prstGeom prst="rect">
            <a:avLst/>
          </a:prstGeom>
        </p:spPr>
        <p:txBody>
          <a:bodyPr wrap="square">
            <a:spAutoFit/>
          </a:bodyPr>
          <a:lstStyle/>
          <a:p>
            <a:r>
              <a:rPr lang="zh-CN" altLang="zh-CN" kern="100" dirty="0">
                <a:solidFill>
                  <a:srgbClr val="111111"/>
                </a:solidFill>
                <a:latin typeface="Arial" panose="020B0604020202020204" pitchFamily="34" charset="0"/>
                <a:cs typeface="Arial" panose="020B0604020202020204" pitchFamily="34" charset="0"/>
              </a:rPr>
              <a:t>改变路径的颜色</a:t>
            </a:r>
            <a:r>
              <a:rPr lang="en-US" altLang="zh-CN" kern="100" dirty="0" err="1">
                <a:solidFill>
                  <a:srgbClr val="111111"/>
                </a:solidFill>
                <a:latin typeface="Arial" panose="020B0604020202020204" pitchFamily="34" charset="0"/>
              </a:rPr>
              <a:t>strokeStyle</a:t>
            </a:r>
            <a:r>
              <a:rPr lang="en-US" altLang="zh-CN" kern="100" dirty="0">
                <a:solidFill>
                  <a:srgbClr val="111111"/>
                </a:solidFill>
                <a:latin typeface="Arial" panose="020B0604020202020204" pitchFamily="34" charset="0"/>
              </a:rPr>
              <a:t>=color</a:t>
            </a:r>
            <a:r>
              <a:rPr lang="zh-CN" altLang="zh-CN" kern="100" dirty="0">
                <a:solidFill>
                  <a:srgbClr val="111111"/>
                </a:solidFill>
                <a:latin typeface="Arial" panose="020B0604020202020204" pitchFamily="34" charset="0"/>
                <a:cs typeface="Arial" panose="020B0604020202020204" pitchFamily="34" charset="0"/>
              </a:rPr>
              <a:t>，</a:t>
            </a:r>
            <a:endParaRPr lang="en-US" altLang="zh-CN" kern="100" dirty="0">
              <a:solidFill>
                <a:srgbClr val="111111"/>
              </a:solidFill>
              <a:latin typeface="Arial" panose="020B0604020202020204" pitchFamily="34" charset="0"/>
              <a:cs typeface="Arial" panose="020B0604020202020204" pitchFamily="34" charset="0"/>
            </a:endParaRPr>
          </a:p>
          <a:p>
            <a:endParaRPr lang="en-US" altLang="zh-CN" kern="100" dirty="0">
              <a:solidFill>
                <a:srgbClr val="111111"/>
              </a:solidFill>
              <a:latin typeface="Arial" panose="020B0604020202020204" pitchFamily="34" charset="0"/>
              <a:cs typeface="Arial" panose="020B0604020202020204" pitchFamily="34" charset="0"/>
            </a:endParaRPr>
          </a:p>
          <a:p>
            <a:r>
              <a:rPr lang="zh-CN" altLang="zh-CN" kern="100" dirty="0">
                <a:solidFill>
                  <a:srgbClr val="111111"/>
                </a:solidFill>
                <a:latin typeface="Arial" panose="020B0604020202020204" pitchFamily="34" charset="0"/>
                <a:cs typeface="Arial" panose="020B0604020202020204" pitchFamily="34" charset="0"/>
              </a:rPr>
              <a:t>改变路径线宽</a:t>
            </a:r>
            <a:r>
              <a:rPr lang="en-US" altLang="zh-CN" kern="100" dirty="0">
                <a:solidFill>
                  <a:srgbClr val="111111"/>
                </a:solidFill>
                <a:latin typeface="Arial" panose="020B0604020202020204" pitchFamily="34" charset="0"/>
              </a:rPr>
              <a:t>line style=x</a:t>
            </a:r>
            <a:r>
              <a:rPr lang="zh-CN" altLang="zh-CN" kern="100" dirty="0">
                <a:solidFill>
                  <a:srgbClr val="111111"/>
                </a:solidFill>
                <a:latin typeface="Arial" panose="020B0604020202020204" pitchFamily="34" charset="0"/>
                <a:cs typeface="Arial" panose="020B0604020202020204" pitchFamily="34" charset="0"/>
              </a:rPr>
              <a:t>（</a:t>
            </a:r>
            <a:r>
              <a:rPr lang="en-US" altLang="zh-CN" kern="100" dirty="0">
                <a:solidFill>
                  <a:srgbClr val="111111"/>
                </a:solidFill>
                <a:latin typeface="Arial" panose="020B0604020202020204" pitchFamily="34" charset="0"/>
              </a:rPr>
              <a:t>x</a:t>
            </a:r>
            <a:r>
              <a:rPr lang="zh-CN" altLang="zh-CN" kern="100" dirty="0">
                <a:solidFill>
                  <a:srgbClr val="111111"/>
                </a:solidFill>
                <a:latin typeface="Arial" panose="020B0604020202020204" pitchFamily="34" charset="0"/>
                <a:cs typeface="Arial" panose="020B0604020202020204" pitchFamily="34" charset="0"/>
              </a:rPr>
              <a:t>默认为</a:t>
            </a:r>
            <a:r>
              <a:rPr lang="en-US" altLang="zh-CN" kern="100" dirty="0">
                <a:solidFill>
                  <a:srgbClr val="111111"/>
                </a:solidFill>
                <a:latin typeface="Arial" panose="020B0604020202020204" pitchFamily="34" charset="0"/>
              </a:rPr>
              <a:t>1.0</a:t>
            </a:r>
            <a:r>
              <a:rPr lang="zh-CN" altLang="zh-CN" kern="100" dirty="0">
                <a:solidFill>
                  <a:srgbClr val="111111"/>
                </a:solidFill>
                <a:latin typeface="Arial" panose="020B0604020202020204" pitchFamily="34" charset="0"/>
                <a:cs typeface="Arial" panose="020B0604020202020204" pitchFamily="34" charset="0"/>
              </a:rPr>
              <a:t>且只能为正值）。</a:t>
            </a:r>
            <a:endParaRPr lang="en-US" altLang="zh-CN" kern="100" dirty="0">
              <a:solidFill>
                <a:srgbClr val="111111"/>
              </a:solidFill>
              <a:latin typeface="Arial" panose="020B0604020202020204" pitchFamily="34" charset="0"/>
              <a:cs typeface="Arial" panose="020B0604020202020204" pitchFamily="34" charset="0"/>
            </a:endParaRPr>
          </a:p>
          <a:p>
            <a:endParaRPr lang="en-US" altLang="zh-CN" kern="100" dirty="0">
              <a:solidFill>
                <a:srgbClr val="111111"/>
              </a:solidFill>
              <a:latin typeface="Arial" panose="020B0604020202020204" pitchFamily="34" charset="0"/>
              <a:cs typeface="Arial" panose="020B0604020202020204" pitchFamily="34" charset="0"/>
            </a:endParaRPr>
          </a:p>
          <a:p>
            <a:r>
              <a:rPr lang="zh-CN" altLang="zh-CN" kern="100" dirty="0">
                <a:solidFill>
                  <a:srgbClr val="111111"/>
                </a:solidFill>
                <a:latin typeface="Arial" panose="020B0604020202020204" pitchFamily="34" charset="0"/>
                <a:cs typeface="Arial" panose="020B0604020202020204" pitchFamily="34" charset="0"/>
              </a:rPr>
              <a:t>改变线条末端样式</a:t>
            </a:r>
            <a:r>
              <a:rPr lang="en-US" altLang="zh-CN" kern="100" dirty="0" err="1">
                <a:solidFill>
                  <a:srgbClr val="111111"/>
                </a:solidFill>
                <a:latin typeface="Arial" panose="020B0604020202020204" pitchFamily="34" charset="0"/>
              </a:rPr>
              <a:t>lineCap</a:t>
            </a:r>
            <a:r>
              <a:rPr lang="en-US" altLang="zh-CN" kern="100" dirty="0">
                <a:solidFill>
                  <a:srgbClr val="111111"/>
                </a:solidFill>
                <a:latin typeface="Arial" panose="020B0604020202020204" pitchFamily="34" charset="0"/>
              </a:rPr>
              <a:t>=type</a:t>
            </a:r>
            <a:r>
              <a:rPr lang="zh-CN" altLang="zh-CN" kern="100" dirty="0">
                <a:solidFill>
                  <a:srgbClr val="111111"/>
                </a:solidFill>
                <a:latin typeface="Arial" panose="020B0604020202020204" pitchFamily="34" charset="0"/>
                <a:cs typeface="Arial" panose="020B0604020202020204" pitchFamily="34" charset="0"/>
              </a:rPr>
              <a:t>，</a:t>
            </a:r>
            <a:endParaRPr lang="en-US" altLang="zh-CN" kern="100" dirty="0">
              <a:solidFill>
                <a:srgbClr val="111111"/>
              </a:solidFill>
              <a:latin typeface="Arial" panose="020B0604020202020204" pitchFamily="34" charset="0"/>
              <a:cs typeface="Arial" panose="020B0604020202020204" pitchFamily="34" charset="0"/>
            </a:endParaRPr>
          </a:p>
          <a:p>
            <a:r>
              <a:rPr lang="en-US" altLang="zh-CN" kern="100" dirty="0">
                <a:solidFill>
                  <a:srgbClr val="111111"/>
                </a:solidFill>
                <a:ea typeface="Arial" panose="020B0604020202020204" pitchFamily="34" charset="0"/>
              </a:rPr>
              <a:t>   </a:t>
            </a:r>
            <a:r>
              <a:rPr lang="zh-CN" altLang="zh-CN" kern="100" dirty="0">
                <a:solidFill>
                  <a:srgbClr val="111111"/>
                </a:solidFill>
                <a:ea typeface="Arial" panose="020B0604020202020204" pitchFamily="34" charset="0"/>
              </a:rPr>
              <a:t> </a:t>
            </a:r>
            <a:r>
              <a:rPr lang="en-US" altLang="zh-CN" kern="100" dirty="0">
                <a:solidFill>
                  <a:srgbClr val="111111"/>
                </a:solidFill>
                <a:ea typeface="Arial" panose="020B0604020202020204" pitchFamily="34" charset="0"/>
              </a:rPr>
              <a:t>butt</a:t>
            </a:r>
            <a:r>
              <a:rPr lang="zh-CN" altLang="zh-CN" kern="100" dirty="0">
                <a:solidFill>
                  <a:srgbClr val="111111"/>
                </a:solidFill>
                <a:latin typeface="Arial" panose="020B0604020202020204" pitchFamily="34" charset="0"/>
                <a:cs typeface="Arial" panose="020B0604020202020204" pitchFamily="34" charset="0"/>
              </a:rPr>
              <a:t>表示线段末端以方形结束，</a:t>
            </a:r>
            <a:endParaRPr lang="en-US" altLang="zh-CN" kern="100" dirty="0">
              <a:solidFill>
                <a:srgbClr val="111111"/>
              </a:solidFill>
              <a:latin typeface="Arial" panose="020B0604020202020204" pitchFamily="34" charset="0"/>
              <a:cs typeface="Arial" panose="020B0604020202020204" pitchFamily="34" charset="0"/>
            </a:endParaRPr>
          </a:p>
          <a:p>
            <a:r>
              <a:rPr lang="en-US" altLang="zh-CN" kern="100" dirty="0">
                <a:solidFill>
                  <a:srgbClr val="111111"/>
                </a:solidFill>
                <a:latin typeface="Arial" panose="020B0604020202020204" pitchFamily="34" charset="0"/>
                <a:cs typeface="Arial" panose="020B0604020202020204" pitchFamily="34" charset="0"/>
              </a:rPr>
              <a:t>    </a:t>
            </a:r>
            <a:r>
              <a:rPr lang="en-US" altLang="zh-CN" kern="100" dirty="0">
                <a:solidFill>
                  <a:srgbClr val="111111"/>
                </a:solidFill>
                <a:latin typeface="Arial" panose="020B0604020202020204" pitchFamily="34" charset="0"/>
              </a:rPr>
              <a:t>round</a:t>
            </a:r>
            <a:r>
              <a:rPr lang="zh-CN" altLang="zh-CN" kern="100" dirty="0">
                <a:solidFill>
                  <a:srgbClr val="111111"/>
                </a:solidFill>
                <a:latin typeface="Arial" panose="020B0604020202020204" pitchFamily="34" charset="0"/>
                <a:cs typeface="Arial" panose="020B0604020202020204" pitchFamily="34" charset="0"/>
              </a:rPr>
              <a:t>表示线段末端以圆形结束，</a:t>
            </a:r>
            <a:endParaRPr lang="en-US" altLang="zh-CN" kern="100" dirty="0">
              <a:solidFill>
                <a:srgbClr val="111111"/>
              </a:solidFill>
              <a:latin typeface="Arial" panose="020B0604020202020204" pitchFamily="34" charset="0"/>
              <a:cs typeface="Arial" panose="020B0604020202020204" pitchFamily="34" charset="0"/>
            </a:endParaRPr>
          </a:p>
          <a:p>
            <a:r>
              <a:rPr lang="en-US" altLang="zh-CN" kern="100" dirty="0">
                <a:solidFill>
                  <a:srgbClr val="111111"/>
                </a:solidFill>
                <a:latin typeface="Arial" panose="020B0604020202020204" pitchFamily="34" charset="0"/>
                <a:cs typeface="Arial" panose="020B0604020202020204" pitchFamily="34" charset="0"/>
              </a:rPr>
              <a:t>    </a:t>
            </a:r>
            <a:r>
              <a:rPr lang="en-US" altLang="zh-CN" kern="100" dirty="0">
                <a:solidFill>
                  <a:srgbClr val="111111"/>
                </a:solidFill>
                <a:latin typeface="Arial" panose="020B0604020202020204" pitchFamily="34" charset="0"/>
              </a:rPr>
              <a:t>square</a:t>
            </a:r>
            <a:r>
              <a:rPr lang="zh-CN" altLang="zh-CN" kern="100" dirty="0">
                <a:solidFill>
                  <a:srgbClr val="111111"/>
                </a:solidFill>
                <a:latin typeface="Arial" panose="020B0604020202020204" pitchFamily="34" charset="0"/>
                <a:cs typeface="Arial" panose="020B0604020202020204" pitchFamily="34" charset="0"/>
              </a:rPr>
              <a:t>表示线段末端以方形结束</a:t>
            </a:r>
            <a:r>
              <a:rPr lang="en-US" altLang="zh-CN" kern="100" dirty="0">
                <a:solidFill>
                  <a:srgbClr val="111111"/>
                </a:solidFill>
                <a:latin typeface="Arial" panose="020B0604020202020204" pitchFamily="34" charset="0"/>
                <a:cs typeface="Arial" panose="020B0604020202020204" pitchFamily="34" charset="0"/>
              </a:rPr>
              <a:t> </a:t>
            </a:r>
            <a:endParaRPr lang="zh-CN" altLang="en-US" dirty="0"/>
          </a:p>
        </p:txBody>
      </p:sp>
      <p:pic>
        <p:nvPicPr>
          <p:cNvPr id="10" name="图片 9"/>
          <p:cNvPicPr/>
          <p:nvPr/>
        </p:nvPicPr>
        <p:blipFill>
          <a:blip r:embed="rId3"/>
          <a:stretch>
            <a:fillRect/>
          </a:stretch>
        </p:blipFill>
        <p:spPr>
          <a:xfrm>
            <a:off x="2159047" y="4864539"/>
            <a:ext cx="3672410" cy="1508760"/>
          </a:xfrm>
          <a:prstGeom prst="rect">
            <a:avLst/>
          </a:prstGeom>
        </p:spPr>
      </p:pic>
    </p:spTree>
    <p:extLst>
      <p:ext uri="{BB962C8B-B14F-4D97-AF65-F5344CB8AC3E}">
        <p14:creationId xmlns:p14="http://schemas.microsoft.com/office/powerpoint/2010/main" val="261291210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59147" y="1017460"/>
            <a:ext cx="7873041" cy="369332"/>
          </a:xfrm>
          <a:prstGeom prst="rect">
            <a:avLst/>
          </a:prstGeom>
        </p:spPr>
        <p:txBody>
          <a:bodyPr wrap="square">
            <a:spAutoFit/>
          </a:bodyPr>
          <a:lstStyle/>
          <a:p>
            <a:r>
              <a:rPr lang="zh-CN" altLang="zh-CN" b="1" dirty="0"/>
              <a:t>（</a:t>
            </a:r>
            <a:r>
              <a:rPr lang="en-US" altLang="zh-CN" b="1" dirty="0"/>
              <a:t>3</a:t>
            </a:r>
            <a:r>
              <a:rPr lang="zh-CN" altLang="zh-CN" b="1" dirty="0"/>
              <a:t>）使用渐变 </a:t>
            </a:r>
            <a:endParaRPr lang="zh-CN" altLang="zh-CN" dirty="0"/>
          </a:p>
        </p:txBody>
      </p:sp>
      <p:sp>
        <p:nvSpPr>
          <p:cNvPr id="5" name="矩形 4"/>
          <p:cNvSpPr/>
          <p:nvPr/>
        </p:nvSpPr>
        <p:spPr>
          <a:xfrm>
            <a:off x="1270792" y="1701763"/>
            <a:ext cx="10392121" cy="2862322"/>
          </a:xfrm>
          <a:prstGeom prst="rect">
            <a:avLst/>
          </a:prstGeom>
        </p:spPr>
        <p:txBody>
          <a:bodyPr wrap="square">
            <a:spAutoFit/>
          </a:bodyPr>
          <a:lstStyle/>
          <a:p>
            <a:pPr indent="27051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渐变可以填充在矩形</a:t>
            </a:r>
            <a:r>
              <a:rPr lang="en-US" altLang="zh-CN" sz="2000" kern="100" dirty="0">
                <a:solidFill>
                  <a:srgbClr val="111111"/>
                </a:solidFill>
                <a:latin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圆形</a:t>
            </a:r>
            <a:r>
              <a:rPr lang="en-US" altLang="zh-CN" sz="2000" kern="100" dirty="0">
                <a:solidFill>
                  <a:srgbClr val="111111"/>
                </a:solidFill>
                <a:latin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线条</a:t>
            </a:r>
            <a:r>
              <a:rPr lang="en-US" altLang="zh-CN" sz="2000" kern="100" dirty="0">
                <a:solidFill>
                  <a:srgbClr val="111111"/>
                </a:solidFill>
                <a:latin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文本等等</a:t>
            </a:r>
            <a:r>
              <a:rPr lang="en-US" altLang="zh-CN" sz="2000" kern="100" dirty="0">
                <a:solidFill>
                  <a:srgbClr val="111111"/>
                </a:solidFill>
                <a:latin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各种形状可以自己定义不同的颜色。以下有两种不同的方式来设置</a:t>
            </a:r>
            <a:r>
              <a:rPr lang="en-US" altLang="zh-CN" sz="2000" kern="100" dirty="0">
                <a:solidFill>
                  <a:srgbClr val="111111"/>
                </a:solidFill>
                <a:latin typeface="Arial" panose="020B0604020202020204" pitchFamily="34" charset="0"/>
                <a:cs typeface="Times New Roman" panose="02020603050405020304" pitchFamily="18" charset="0"/>
              </a:rPr>
              <a:t>Canvas</a:t>
            </a:r>
            <a:r>
              <a:rPr lang="zh-CN" altLang="zh-CN" sz="2000" kern="100" dirty="0">
                <a:solidFill>
                  <a:srgbClr val="111111"/>
                </a:solidFill>
                <a:latin typeface="Arial" panose="020B0604020202020204" pitchFamily="34" charset="0"/>
                <a:cs typeface="Arial" panose="020B0604020202020204" pitchFamily="34" charset="0"/>
              </a:rPr>
              <a:t>渐变：</a:t>
            </a:r>
            <a:endParaRPr lang="zh-CN" altLang="zh-CN" sz="2000" kern="100" dirty="0">
              <a:cs typeface="Times New Roman" panose="02020603050405020304" pitchFamily="18" charset="0"/>
            </a:endParaRPr>
          </a:p>
          <a:p>
            <a:pPr indent="266700" algn="just">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createLinearGradient</a:t>
            </a:r>
            <a:r>
              <a:rPr lang="en-US" altLang="zh-CN" sz="2000" kern="100" dirty="0">
                <a:solidFill>
                  <a:srgbClr val="111111"/>
                </a:solidFill>
                <a:latin typeface="Arial" panose="020B0604020202020204" pitchFamily="34" charset="0"/>
                <a:cs typeface="Times New Roman" panose="02020603050405020304" pitchFamily="18" charset="0"/>
              </a:rPr>
              <a:t>(x,y,x1,y1) - </a:t>
            </a:r>
            <a:r>
              <a:rPr lang="zh-CN" altLang="zh-CN" sz="2000" kern="100" dirty="0">
                <a:solidFill>
                  <a:srgbClr val="111111"/>
                </a:solidFill>
                <a:latin typeface="Arial" panose="020B0604020202020204" pitchFamily="34" charset="0"/>
                <a:cs typeface="Arial" panose="020B0604020202020204" pitchFamily="34" charset="0"/>
              </a:rPr>
              <a:t>创建线条渐变</a:t>
            </a:r>
            <a:endParaRPr lang="zh-CN" altLang="zh-CN" sz="2000" kern="100" dirty="0">
              <a:cs typeface="Times New Roman" panose="02020603050405020304" pitchFamily="18" charset="0"/>
            </a:endParaRPr>
          </a:p>
          <a:p>
            <a:pPr indent="266700" algn="just">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createRadialGradient</a:t>
            </a:r>
            <a:r>
              <a:rPr lang="en-US" altLang="zh-CN" sz="2000" kern="100" dirty="0">
                <a:solidFill>
                  <a:srgbClr val="111111"/>
                </a:solidFill>
                <a:latin typeface="Arial" panose="020B0604020202020204" pitchFamily="34" charset="0"/>
                <a:cs typeface="Times New Roman" panose="02020603050405020304" pitchFamily="18" charset="0"/>
              </a:rPr>
              <a:t>(x,y,r,x1,y1,r1) - </a:t>
            </a:r>
            <a:r>
              <a:rPr lang="zh-CN" altLang="zh-CN" sz="2000" kern="100" dirty="0">
                <a:solidFill>
                  <a:srgbClr val="111111"/>
                </a:solidFill>
                <a:latin typeface="Arial" panose="020B0604020202020204" pitchFamily="34" charset="0"/>
                <a:cs typeface="Arial" panose="020B0604020202020204" pitchFamily="34" charset="0"/>
              </a:rPr>
              <a:t>创建一个径向</a:t>
            </a:r>
            <a:r>
              <a:rPr lang="en-US" altLang="zh-CN" sz="2000" kern="100" dirty="0">
                <a:solidFill>
                  <a:srgbClr val="111111"/>
                </a:solidFill>
                <a:latin typeface="Arial" panose="020B0604020202020204" pitchFamily="34" charset="0"/>
                <a:cs typeface="Times New Roman" panose="02020603050405020304" pitchFamily="18" charset="0"/>
              </a:rPr>
              <a:t>/</a:t>
            </a:r>
            <a:r>
              <a:rPr lang="zh-CN" altLang="zh-CN" sz="2000" kern="100" dirty="0">
                <a:solidFill>
                  <a:srgbClr val="111111"/>
                </a:solidFill>
                <a:latin typeface="Arial" panose="020B0604020202020204" pitchFamily="34" charset="0"/>
                <a:cs typeface="Arial" panose="020B0604020202020204" pitchFamily="34" charset="0"/>
              </a:rPr>
              <a:t>圆渐变</a:t>
            </a: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当我们使用渐变对象，必须使用两种或两种以上的停止颜色。</a:t>
            </a:r>
            <a:endParaRPr lang="zh-CN" altLang="zh-CN" sz="2000" kern="100" dirty="0">
              <a:cs typeface="Times New Roman" panose="02020603050405020304" pitchFamily="18" charset="0"/>
            </a:endParaRPr>
          </a:p>
          <a:p>
            <a:pPr indent="266700" algn="just">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addColorStop</a:t>
            </a:r>
            <a:r>
              <a:rPr lang="en-US" altLang="zh-CN" sz="2000" kern="100" dirty="0">
                <a:solidFill>
                  <a:srgbClr val="111111"/>
                </a:solidFill>
                <a:latin typeface="Arial" panose="020B0604020202020204" pitchFamily="34" charset="0"/>
                <a:cs typeface="Times New Roman" panose="02020603050405020304" pitchFamily="18" charset="0"/>
              </a:rPr>
              <a:t>()</a:t>
            </a:r>
            <a:r>
              <a:rPr lang="zh-CN" altLang="zh-CN" sz="2000" kern="100" dirty="0">
                <a:solidFill>
                  <a:srgbClr val="111111"/>
                </a:solidFill>
                <a:latin typeface="Arial" panose="020B0604020202020204" pitchFamily="34" charset="0"/>
                <a:cs typeface="Arial" panose="020B0604020202020204" pitchFamily="34" charset="0"/>
              </a:rPr>
              <a:t>方法指定颜色停止，参数使用坐标来描述，可以是</a:t>
            </a:r>
            <a:r>
              <a:rPr lang="en-US" altLang="zh-CN" sz="2000" kern="100" dirty="0">
                <a:solidFill>
                  <a:srgbClr val="111111"/>
                </a:solidFill>
                <a:latin typeface="Arial" panose="020B0604020202020204" pitchFamily="34" charset="0"/>
                <a:cs typeface="Times New Roman" panose="02020603050405020304" pitchFamily="18" charset="0"/>
              </a:rPr>
              <a:t>0</a:t>
            </a:r>
            <a:r>
              <a:rPr lang="zh-CN" altLang="zh-CN" sz="2000" kern="100" dirty="0">
                <a:solidFill>
                  <a:srgbClr val="111111"/>
                </a:solidFill>
                <a:latin typeface="Arial" panose="020B0604020202020204" pitchFamily="34" charset="0"/>
                <a:cs typeface="Arial" panose="020B0604020202020204" pitchFamily="34" charset="0"/>
              </a:rPr>
              <a:t>至</a:t>
            </a:r>
            <a:r>
              <a:rPr lang="en-US" altLang="zh-CN" sz="2000" kern="100" dirty="0">
                <a:solidFill>
                  <a:srgbClr val="111111"/>
                </a:solidFill>
                <a:latin typeface="Arial" panose="020B0604020202020204" pitchFamily="34" charset="0"/>
                <a:cs typeface="Times New Roman" panose="02020603050405020304" pitchFamily="18" charset="0"/>
              </a:rPr>
              <a:t>1.</a:t>
            </a: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使用渐变，设置</a:t>
            </a:r>
            <a:r>
              <a:rPr lang="en-US" altLang="zh-CN" sz="2000" kern="100" dirty="0" err="1">
                <a:solidFill>
                  <a:srgbClr val="111111"/>
                </a:solidFill>
                <a:latin typeface="Arial" panose="020B0604020202020204" pitchFamily="34" charset="0"/>
                <a:cs typeface="Times New Roman" panose="02020603050405020304" pitchFamily="18" charset="0"/>
              </a:rPr>
              <a:t>fillStyle</a:t>
            </a:r>
            <a:r>
              <a:rPr lang="zh-CN" altLang="zh-CN" sz="2000" kern="100" dirty="0">
                <a:solidFill>
                  <a:srgbClr val="111111"/>
                </a:solidFill>
                <a:latin typeface="Arial" panose="020B0604020202020204" pitchFamily="34" charset="0"/>
                <a:cs typeface="Arial" panose="020B0604020202020204" pitchFamily="34" charset="0"/>
              </a:rPr>
              <a:t>或</a:t>
            </a:r>
            <a:r>
              <a:rPr lang="en-US" altLang="zh-CN" sz="2000" kern="100" dirty="0" err="1">
                <a:solidFill>
                  <a:srgbClr val="111111"/>
                </a:solidFill>
                <a:latin typeface="Arial" panose="020B0604020202020204" pitchFamily="34" charset="0"/>
                <a:cs typeface="Times New Roman" panose="02020603050405020304" pitchFamily="18" charset="0"/>
              </a:rPr>
              <a:t>strokeStyle</a:t>
            </a:r>
            <a:r>
              <a:rPr lang="zh-CN" altLang="zh-CN" sz="2000" kern="100" dirty="0">
                <a:solidFill>
                  <a:srgbClr val="111111"/>
                </a:solidFill>
                <a:latin typeface="Arial" panose="020B0604020202020204" pitchFamily="34" charset="0"/>
                <a:cs typeface="Arial" panose="020B0604020202020204" pitchFamily="34" charset="0"/>
              </a:rPr>
              <a:t>的值为渐变，然后绘制形状，如矩形，文本，或一条线。</a:t>
            </a:r>
            <a:endParaRPr lang="zh-CN" altLang="zh-CN" sz="2000" kern="100" dirty="0">
              <a:cs typeface="Times New Roman" panose="02020603050405020304" pitchFamily="18" charset="0"/>
            </a:endParaRPr>
          </a:p>
          <a:p>
            <a:pPr indent="266700" algn="just">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createLinearGradient</a:t>
            </a:r>
            <a:r>
              <a:rPr lang="en-US" altLang="zh-CN" sz="2000" kern="100" dirty="0">
                <a:solidFill>
                  <a:srgbClr val="111111"/>
                </a:solidFill>
                <a:latin typeface="Arial" panose="020B0604020202020204" pitchFamily="34" charset="0"/>
                <a:cs typeface="Times New Roman" panose="02020603050405020304" pitchFamily="18" charset="0"/>
              </a:rPr>
              <a:t>(x,y,x1,y1) - </a:t>
            </a:r>
            <a:r>
              <a:rPr lang="zh-CN" altLang="zh-CN" sz="2000" kern="100" dirty="0">
                <a:solidFill>
                  <a:srgbClr val="111111"/>
                </a:solidFill>
                <a:latin typeface="Arial" panose="020B0604020202020204" pitchFamily="34" charset="0"/>
                <a:cs typeface="Arial" panose="020B0604020202020204" pitchFamily="34" charset="0"/>
              </a:rPr>
              <a:t>创建线条渐变</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178028740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59147" y="1017460"/>
            <a:ext cx="7873041" cy="369332"/>
          </a:xfrm>
          <a:prstGeom prst="rect">
            <a:avLst/>
          </a:prstGeom>
        </p:spPr>
        <p:txBody>
          <a:bodyPr wrap="square">
            <a:spAutoFit/>
          </a:bodyPr>
          <a:lstStyle/>
          <a:p>
            <a:r>
              <a:rPr lang="zh-CN" altLang="zh-CN" b="1" dirty="0"/>
              <a:t>（</a:t>
            </a:r>
            <a:r>
              <a:rPr lang="en-US" altLang="zh-CN" b="1" dirty="0"/>
              <a:t>3</a:t>
            </a:r>
            <a:r>
              <a:rPr lang="zh-CN" altLang="zh-CN" b="1" dirty="0"/>
              <a:t>）使用渐变 </a:t>
            </a:r>
            <a:endParaRPr lang="zh-CN" altLang="zh-CN" dirty="0"/>
          </a:p>
        </p:txBody>
      </p:sp>
      <p:sp>
        <p:nvSpPr>
          <p:cNvPr id="4" name="矩形 3"/>
          <p:cNvSpPr/>
          <p:nvPr/>
        </p:nvSpPr>
        <p:spPr>
          <a:xfrm>
            <a:off x="1874806" y="1788847"/>
            <a:ext cx="9926129" cy="3416320"/>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function draw()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canvas = </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('MyCanvas02');</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if(!</a:t>
            </a:r>
            <a:r>
              <a:rPr lang="en-US" altLang="zh-CN" kern="100" dirty="0" err="1">
                <a:solidFill>
                  <a:srgbClr val="111111"/>
                </a:solidFill>
                <a:latin typeface="Arial" panose="020B0604020202020204" pitchFamily="34" charset="0"/>
                <a:cs typeface="Times New Roman" panose="02020603050405020304" pitchFamily="18" charset="0"/>
              </a:rPr>
              <a:t>canvas.getContext</a:t>
            </a:r>
            <a:r>
              <a:rPr lang="en-US" altLang="zh-CN" kern="100" dirty="0">
                <a:solidFill>
                  <a:srgbClr val="111111"/>
                </a:solidFill>
                <a:latin typeface="Arial" panose="020B0604020202020204" pitchFamily="34" charset="0"/>
                <a:cs typeface="Times New Roman" panose="02020603050405020304" pitchFamily="18" charset="0"/>
              </a:rPr>
              <a:t>) return;</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a:t>
            </a:r>
            <a:r>
              <a:rPr lang="en-US" altLang="zh-CN" kern="100" dirty="0">
                <a:solidFill>
                  <a:srgbClr val="111111"/>
                </a:solidFill>
                <a:latin typeface="Arial" panose="020B0604020202020204" pitchFamily="34" charset="0"/>
                <a:cs typeface="Times New Roman" panose="02020603050405020304" pitchFamily="18" charset="0"/>
              </a:rPr>
              <a:t> = </a:t>
            </a:r>
            <a:r>
              <a:rPr lang="en-US" altLang="zh-CN" kern="100" dirty="0" err="1">
                <a:solidFill>
                  <a:srgbClr val="111111"/>
                </a:solidFill>
                <a:latin typeface="Arial" panose="020B0604020202020204" pitchFamily="34" charset="0"/>
                <a:cs typeface="Times New Roman" panose="02020603050405020304" pitchFamily="18" charset="0"/>
              </a:rPr>
              <a:t>canvas.getContext</a:t>
            </a:r>
            <a:r>
              <a:rPr lang="en-US" altLang="zh-CN" kern="100" dirty="0">
                <a:solidFill>
                  <a:srgbClr val="111111"/>
                </a:solidFill>
                <a:latin typeface="Arial" panose="020B0604020202020204" pitchFamily="34" charset="0"/>
                <a:cs typeface="Times New Roman" panose="02020603050405020304" pitchFamily="18" charset="0"/>
              </a:rPr>
              <a:t>("2d");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 </a:t>
            </a:r>
            <a:r>
              <a:rPr lang="zh-CN" altLang="zh-CN" kern="100" dirty="0">
                <a:solidFill>
                  <a:srgbClr val="111111"/>
                </a:solidFill>
                <a:latin typeface="Arial" panose="020B0604020202020204" pitchFamily="34" charset="0"/>
                <a:cs typeface="Arial" panose="020B0604020202020204" pitchFamily="34" charset="0"/>
              </a:rPr>
              <a:t>创建渐变</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grd</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ctx.createLinearGradient</a:t>
            </a:r>
            <a:r>
              <a:rPr lang="en-US" altLang="zh-CN" kern="100" dirty="0">
                <a:solidFill>
                  <a:srgbClr val="111111"/>
                </a:solidFill>
                <a:latin typeface="Arial" panose="020B0604020202020204" pitchFamily="34" charset="0"/>
                <a:cs typeface="Times New Roman" panose="02020603050405020304" pitchFamily="18" charset="0"/>
              </a:rPr>
              <a:t>(0,0,200,0);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grd.addColorStop</a:t>
            </a:r>
            <a:r>
              <a:rPr lang="en-US" altLang="zh-CN" kern="100" dirty="0">
                <a:solidFill>
                  <a:srgbClr val="111111"/>
                </a:solidFill>
                <a:latin typeface="Arial" panose="020B0604020202020204" pitchFamily="34" charset="0"/>
                <a:cs typeface="Times New Roman" panose="02020603050405020304" pitchFamily="18" charset="0"/>
              </a:rPr>
              <a:t>(0,"red");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grd.addColorStop</a:t>
            </a:r>
            <a:r>
              <a:rPr lang="en-US" altLang="zh-CN" kern="100" dirty="0">
                <a:solidFill>
                  <a:srgbClr val="111111"/>
                </a:solidFill>
                <a:latin typeface="Arial" panose="020B0604020202020204" pitchFamily="34" charset="0"/>
                <a:cs typeface="Times New Roman" panose="02020603050405020304" pitchFamily="18" charset="0"/>
              </a:rPr>
              <a:t>(1,"white");</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 </a:t>
            </a:r>
            <a:r>
              <a:rPr lang="zh-CN" altLang="zh-CN" kern="100" dirty="0">
                <a:solidFill>
                  <a:srgbClr val="111111"/>
                </a:solidFill>
                <a:latin typeface="Arial" panose="020B0604020202020204" pitchFamily="34" charset="0"/>
                <a:cs typeface="Arial" panose="020B0604020202020204" pitchFamily="34" charset="0"/>
              </a:rPr>
              <a:t>填充渐变</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ctx.fillStyle</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grd</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ctx.fillRect</a:t>
            </a:r>
            <a:r>
              <a:rPr lang="en-US" altLang="zh-CN" kern="100" dirty="0">
                <a:solidFill>
                  <a:srgbClr val="111111"/>
                </a:solidFill>
                <a:latin typeface="Arial" panose="020B0604020202020204" pitchFamily="34" charset="0"/>
                <a:cs typeface="Times New Roman" panose="02020603050405020304" pitchFamily="18" charset="0"/>
              </a:rPr>
              <a:t>(10,10,150,80);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p:txBody>
      </p:sp>
      <p:pic>
        <p:nvPicPr>
          <p:cNvPr id="10" name="图片 9"/>
          <p:cNvPicPr/>
          <p:nvPr/>
        </p:nvPicPr>
        <p:blipFill rotWithShape="1">
          <a:blip r:embed="rId3"/>
          <a:srcRect t="13712" r="23995" b="26241"/>
          <a:stretch/>
        </p:blipFill>
        <p:spPr bwMode="auto">
          <a:xfrm>
            <a:off x="2241369" y="5380786"/>
            <a:ext cx="4984905" cy="147721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1655260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15186" y="1045398"/>
            <a:ext cx="7873041" cy="400110"/>
          </a:xfrm>
          <a:prstGeom prst="rect">
            <a:avLst/>
          </a:prstGeom>
        </p:spPr>
        <p:txBody>
          <a:bodyPr wrap="square">
            <a:spAutoFit/>
          </a:bodyPr>
          <a:lstStyle/>
          <a:p>
            <a:r>
              <a:rPr lang="zh-CN" altLang="zh-CN" sz="2000" b="1" dirty="0"/>
              <a:t>（</a:t>
            </a:r>
            <a:r>
              <a:rPr lang="en-US" altLang="zh-CN" sz="2000" b="1" dirty="0"/>
              <a:t>4</a:t>
            </a:r>
            <a:r>
              <a:rPr lang="zh-CN" altLang="zh-CN" sz="2000" b="1" dirty="0"/>
              <a:t>）使用径向渐变</a:t>
            </a:r>
            <a:endParaRPr lang="zh-CN" altLang="zh-CN" sz="2000" dirty="0"/>
          </a:p>
        </p:txBody>
      </p:sp>
      <p:sp>
        <p:nvSpPr>
          <p:cNvPr id="4" name="矩形 3"/>
          <p:cNvSpPr/>
          <p:nvPr/>
        </p:nvSpPr>
        <p:spPr>
          <a:xfrm>
            <a:off x="1534395" y="1847573"/>
            <a:ext cx="9926129" cy="2554545"/>
          </a:xfrm>
          <a:prstGeom prst="rect">
            <a:avLst/>
          </a:prstGeom>
        </p:spPr>
        <p:txBody>
          <a:bodyPr wrap="square">
            <a:spAutoFit/>
          </a:bodyPr>
          <a:lstStyle/>
          <a:p>
            <a:r>
              <a:rPr lang="en-US" altLang="zh-CN" sz="2000" dirty="0" err="1"/>
              <a:t>createRadialGradient</a:t>
            </a:r>
            <a:r>
              <a:rPr lang="en-US" altLang="zh-CN" sz="2000" dirty="0"/>
              <a:t>(x0,y0,r0,x1,y1,r1) - </a:t>
            </a:r>
            <a:r>
              <a:rPr lang="zh-CN" altLang="zh-CN" sz="2000" dirty="0"/>
              <a:t>创建一个径向</a:t>
            </a:r>
            <a:r>
              <a:rPr lang="en-US" altLang="zh-CN" sz="2000" dirty="0"/>
              <a:t>/</a:t>
            </a:r>
            <a:r>
              <a:rPr lang="zh-CN" altLang="zh-CN" sz="2000" dirty="0"/>
              <a:t>圆渐变</a:t>
            </a:r>
          </a:p>
          <a:p>
            <a:r>
              <a:rPr lang="zh-CN" altLang="zh-CN" sz="2000" b="1" dirty="0"/>
              <a:t>参数</a:t>
            </a:r>
            <a:r>
              <a:rPr lang="en-US" altLang="zh-CN" sz="2000" b="1" dirty="0"/>
              <a:t>	</a:t>
            </a:r>
            <a:r>
              <a:rPr lang="zh-CN" altLang="zh-CN" sz="2000" b="1" dirty="0"/>
              <a:t>描述</a:t>
            </a:r>
            <a:endParaRPr lang="zh-CN" altLang="zh-CN" sz="2000" dirty="0"/>
          </a:p>
          <a:p>
            <a:r>
              <a:rPr lang="en-US" altLang="zh-CN" sz="2000" dirty="0"/>
              <a:t>x0		</a:t>
            </a:r>
            <a:r>
              <a:rPr lang="zh-CN" altLang="zh-CN" sz="2000" dirty="0"/>
              <a:t>渐变的开始圆的</a:t>
            </a:r>
            <a:r>
              <a:rPr lang="en-US" altLang="zh-CN" sz="2000" dirty="0"/>
              <a:t> x </a:t>
            </a:r>
            <a:r>
              <a:rPr lang="zh-CN" altLang="zh-CN" sz="2000" dirty="0"/>
              <a:t>坐标</a:t>
            </a:r>
          </a:p>
          <a:p>
            <a:r>
              <a:rPr lang="en-US" altLang="zh-CN" sz="2000" dirty="0"/>
              <a:t>y0		</a:t>
            </a:r>
            <a:r>
              <a:rPr lang="zh-CN" altLang="zh-CN" sz="2000" dirty="0"/>
              <a:t>渐变的开始圆的</a:t>
            </a:r>
            <a:r>
              <a:rPr lang="en-US" altLang="zh-CN" sz="2000" dirty="0"/>
              <a:t> y </a:t>
            </a:r>
            <a:r>
              <a:rPr lang="zh-CN" altLang="zh-CN" sz="2000" dirty="0"/>
              <a:t>坐标</a:t>
            </a:r>
          </a:p>
          <a:p>
            <a:r>
              <a:rPr lang="en-US" altLang="zh-CN" sz="2000" dirty="0"/>
              <a:t>r0		</a:t>
            </a:r>
            <a:r>
              <a:rPr lang="zh-CN" altLang="zh-CN" sz="2000" dirty="0"/>
              <a:t>开始圆的半径</a:t>
            </a:r>
          </a:p>
          <a:p>
            <a:r>
              <a:rPr lang="en-US" altLang="zh-CN" sz="2000" dirty="0"/>
              <a:t>x1		</a:t>
            </a:r>
            <a:r>
              <a:rPr lang="zh-CN" altLang="zh-CN" sz="2000" dirty="0"/>
              <a:t>渐变的结束圆的</a:t>
            </a:r>
            <a:r>
              <a:rPr lang="en-US" altLang="zh-CN" sz="2000" dirty="0"/>
              <a:t> x </a:t>
            </a:r>
            <a:r>
              <a:rPr lang="zh-CN" altLang="zh-CN" sz="2000" dirty="0"/>
              <a:t>坐标</a:t>
            </a:r>
          </a:p>
          <a:p>
            <a:r>
              <a:rPr lang="en-US" altLang="zh-CN" sz="2000" dirty="0"/>
              <a:t>y1		</a:t>
            </a:r>
            <a:r>
              <a:rPr lang="zh-CN" altLang="zh-CN" sz="2000" dirty="0"/>
              <a:t>渐变的结束圆的</a:t>
            </a:r>
            <a:r>
              <a:rPr lang="en-US" altLang="zh-CN" sz="2000" dirty="0"/>
              <a:t> y </a:t>
            </a:r>
            <a:r>
              <a:rPr lang="zh-CN" altLang="zh-CN" sz="2000" dirty="0"/>
              <a:t>坐标</a:t>
            </a:r>
          </a:p>
          <a:p>
            <a:r>
              <a:rPr lang="en-US" altLang="zh-CN" sz="2000" dirty="0"/>
              <a:t>r1		</a:t>
            </a:r>
            <a:r>
              <a:rPr lang="zh-CN" altLang="zh-CN" sz="2000" dirty="0"/>
              <a:t>结束圆的半径</a:t>
            </a:r>
          </a:p>
        </p:txBody>
      </p:sp>
    </p:spTree>
    <p:extLst>
      <p:ext uri="{BB962C8B-B14F-4D97-AF65-F5344CB8AC3E}">
        <p14:creationId xmlns:p14="http://schemas.microsoft.com/office/powerpoint/2010/main" val="119606542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06393" y="1017460"/>
            <a:ext cx="7873041" cy="369332"/>
          </a:xfrm>
          <a:prstGeom prst="rect">
            <a:avLst/>
          </a:prstGeom>
        </p:spPr>
        <p:txBody>
          <a:bodyPr wrap="square">
            <a:spAutoFit/>
          </a:bodyPr>
          <a:lstStyle/>
          <a:p>
            <a:r>
              <a:rPr lang="zh-CN" altLang="zh-CN" b="1" dirty="0"/>
              <a:t>（</a:t>
            </a:r>
            <a:r>
              <a:rPr lang="en-US" altLang="zh-CN" b="1" dirty="0"/>
              <a:t>4</a:t>
            </a:r>
            <a:r>
              <a:rPr lang="zh-CN" altLang="zh-CN" b="1" dirty="0"/>
              <a:t>）使用径向渐变</a:t>
            </a:r>
            <a:endParaRPr lang="zh-CN" altLang="zh-CN" dirty="0"/>
          </a:p>
        </p:txBody>
      </p:sp>
      <p:sp>
        <p:nvSpPr>
          <p:cNvPr id="5" name="矩形 4"/>
          <p:cNvSpPr/>
          <p:nvPr/>
        </p:nvSpPr>
        <p:spPr>
          <a:xfrm>
            <a:off x="1510002" y="1594913"/>
            <a:ext cx="11041597" cy="3416320"/>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function draw()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canvas = </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('MyCanvas03');</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if(!</a:t>
            </a:r>
            <a:r>
              <a:rPr lang="en-US" altLang="zh-CN" kern="100" dirty="0" err="1">
                <a:solidFill>
                  <a:srgbClr val="111111"/>
                </a:solidFill>
                <a:latin typeface="Arial" panose="020B0604020202020204" pitchFamily="34" charset="0"/>
                <a:cs typeface="Times New Roman" panose="02020603050405020304" pitchFamily="18" charset="0"/>
              </a:rPr>
              <a:t>canvas.getContext</a:t>
            </a:r>
            <a:r>
              <a:rPr lang="en-US" altLang="zh-CN" kern="100" dirty="0">
                <a:solidFill>
                  <a:srgbClr val="111111"/>
                </a:solidFill>
                <a:latin typeface="Arial" panose="020B0604020202020204" pitchFamily="34" charset="0"/>
                <a:cs typeface="Times New Roman" panose="02020603050405020304" pitchFamily="18" charset="0"/>
              </a:rPr>
              <a:t>) return;</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a:t>
            </a:r>
            <a:r>
              <a:rPr lang="en-US" altLang="zh-CN" kern="100" dirty="0">
                <a:solidFill>
                  <a:srgbClr val="111111"/>
                </a:solidFill>
                <a:latin typeface="Arial" panose="020B0604020202020204" pitchFamily="34" charset="0"/>
                <a:cs typeface="Times New Roman" panose="02020603050405020304" pitchFamily="18" charset="0"/>
              </a:rPr>
              <a:t> = </a:t>
            </a:r>
            <a:r>
              <a:rPr lang="en-US" altLang="zh-CN" kern="100" dirty="0" err="1">
                <a:solidFill>
                  <a:srgbClr val="111111"/>
                </a:solidFill>
                <a:latin typeface="Arial" panose="020B0604020202020204" pitchFamily="34" charset="0"/>
                <a:cs typeface="Times New Roman" panose="02020603050405020304" pitchFamily="18" charset="0"/>
              </a:rPr>
              <a:t>canvas.getContext</a:t>
            </a:r>
            <a:r>
              <a:rPr lang="en-US" altLang="zh-CN" kern="100" dirty="0">
                <a:solidFill>
                  <a:srgbClr val="111111"/>
                </a:solidFill>
                <a:latin typeface="Arial" panose="020B0604020202020204" pitchFamily="34" charset="0"/>
                <a:cs typeface="Times New Roman" panose="02020603050405020304" pitchFamily="18" charset="0"/>
              </a:rPr>
              <a:t>("2d");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 </a:t>
            </a:r>
            <a:r>
              <a:rPr lang="zh-CN" altLang="zh-CN" kern="100" dirty="0">
                <a:solidFill>
                  <a:srgbClr val="111111"/>
                </a:solidFill>
                <a:latin typeface="Arial" panose="020B0604020202020204" pitchFamily="34" charset="0"/>
                <a:cs typeface="Arial" panose="020B0604020202020204" pitchFamily="34" charset="0"/>
              </a:rPr>
              <a:t>创建渐变</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grd</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ctx.createRadialGradient</a:t>
            </a:r>
            <a:r>
              <a:rPr lang="en-US" altLang="zh-CN" kern="100" dirty="0">
                <a:solidFill>
                  <a:srgbClr val="111111"/>
                </a:solidFill>
                <a:latin typeface="Arial" panose="020B0604020202020204" pitchFamily="34" charset="0"/>
                <a:cs typeface="Times New Roman" panose="02020603050405020304" pitchFamily="18" charset="0"/>
              </a:rPr>
              <a:t>(75,50,5,90,60,100);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grd.addColorStop</a:t>
            </a:r>
            <a:r>
              <a:rPr lang="en-US" altLang="zh-CN" kern="100" dirty="0">
                <a:solidFill>
                  <a:srgbClr val="111111"/>
                </a:solidFill>
                <a:latin typeface="Arial" panose="020B0604020202020204" pitchFamily="34" charset="0"/>
                <a:cs typeface="Times New Roman" panose="02020603050405020304" pitchFamily="18" charset="0"/>
              </a:rPr>
              <a:t>(0,"red");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grd.addColorStop</a:t>
            </a:r>
            <a:r>
              <a:rPr lang="en-US" altLang="zh-CN" kern="100" dirty="0">
                <a:solidFill>
                  <a:srgbClr val="111111"/>
                </a:solidFill>
                <a:latin typeface="Arial" panose="020B0604020202020204" pitchFamily="34" charset="0"/>
                <a:cs typeface="Times New Roman" panose="02020603050405020304" pitchFamily="18" charset="0"/>
              </a:rPr>
              <a:t>(1,"white");</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 </a:t>
            </a:r>
            <a:r>
              <a:rPr lang="zh-CN" altLang="zh-CN" kern="100" dirty="0">
                <a:solidFill>
                  <a:srgbClr val="111111"/>
                </a:solidFill>
                <a:latin typeface="Arial" panose="020B0604020202020204" pitchFamily="34" charset="0"/>
                <a:cs typeface="Arial" panose="020B0604020202020204" pitchFamily="34" charset="0"/>
              </a:rPr>
              <a:t>填充渐变</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ctx.fillStyle</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grd</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ctx.fillRect</a:t>
            </a:r>
            <a:r>
              <a:rPr lang="en-US" altLang="zh-CN" kern="100" dirty="0">
                <a:solidFill>
                  <a:srgbClr val="111111"/>
                </a:solidFill>
                <a:latin typeface="Arial" panose="020B0604020202020204" pitchFamily="34" charset="0"/>
                <a:cs typeface="Times New Roman" panose="02020603050405020304" pitchFamily="18" charset="0"/>
              </a:rPr>
              <a:t>(10,10,150,80);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p:txBody>
      </p:sp>
      <p:pic>
        <p:nvPicPr>
          <p:cNvPr id="10" name="图片 9"/>
          <p:cNvPicPr/>
          <p:nvPr/>
        </p:nvPicPr>
        <p:blipFill>
          <a:blip r:embed="rId3"/>
          <a:stretch>
            <a:fillRect/>
          </a:stretch>
        </p:blipFill>
        <p:spPr>
          <a:xfrm>
            <a:off x="2399567" y="4865005"/>
            <a:ext cx="3623163" cy="1863603"/>
          </a:xfrm>
          <a:prstGeom prst="rect">
            <a:avLst/>
          </a:prstGeom>
          <a:noFill/>
          <a:ln>
            <a:noFill/>
          </a:ln>
        </p:spPr>
      </p:pic>
    </p:spTree>
    <p:extLst>
      <p:ext uri="{BB962C8B-B14F-4D97-AF65-F5344CB8AC3E}">
        <p14:creationId xmlns:p14="http://schemas.microsoft.com/office/powerpoint/2010/main" val="395685899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06393" y="1017460"/>
            <a:ext cx="7873041" cy="369332"/>
          </a:xfrm>
          <a:prstGeom prst="rect">
            <a:avLst/>
          </a:prstGeom>
        </p:spPr>
        <p:txBody>
          <a:bodyPr wrap="square">
            <a:spAutoFit/>
          </a:bodyPr>
          <a:lstStyle/>
          <a:p>
            <a:r>
              <a:rPr lang="zh-CN" altLang="zh-CN" b="1" dirty="0"/>
              <a:t>（</a:t>
            </a:r>
            <a:r>
              <a:rPr lang="en-US" altLang="zh-CN" b="1" dirty="0"/>
              <a:t>5</a:t>
            </a:r>
            <a:r>
              <a:rPr lang="zh-CN" altLang="zh-CN" b="1" dirty="0"/>
              <a:t>）保存和恢复绘制状态</a:t>
            </a:r>
            <a:endParaRPr lang="zh-CN" altLang="zh-CN" dirty="0"/>
          </a:p>
        </p:txBody>
      </p:sp>
      <p:sp>
        <p:nvSpPr>
          <p:cNvPr id="4" name="矩形 3"/>
          <p:cNvSpPr/>
          <p:nvPr/>
        </p:nvSpPr>
        <p:spPr>
          <a:xfrm>
            <a:off x="1488463" y="1432912"/>
            <a:ext cx="9589844" cy="4401205"/>
          </a:xfrm>
          <a:prstGeom prst="rect">
            <a:avLst/>
          </a:prstGeom>
        </p:spPr>
        <p:txBody>
          <a:bodyPr wrap="square">
            <a:spAutoFit/>
          </a:bodyPr>
          <a:lstStyle/>
          <a:p>
            <a:pPr indent="27051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save</a:t>
            </a:r>
            <a:r>
              <a:rPr lang="zh-CN" altLang="zh-CN" sz="2000" kern="100" dirty="0">
                <a:solidFill>
                  <a:srgbClr val="111111"/>
                </a:solidFill>
                <a:latin typeface="Arial" panose="020B0604020202020204" pitchFamily="34" charset="0"/>
                <a:cs typeface="Arial" panose="020B0604020202020204" pitchFamily="34" charset="0"/>
              </a:rPr>
              <a:t>和</a:t>
            </a:r>
            <a:r>
              <a:rPr lang="en-US" altLang="zh-CN" sz="2000" kern="100" dirty="0">
                <a:solidFill>
                  <a:srgbClr val="111111"/>
                </a:solidFill>
                <a:latin typeface="Arial" panose="020B0604020202020204" pitchFamily="34" charset="0"/>
                <a:cs typeface="Times New Roman" panose="02020603050405020304" pitchFamily="18" charset="0"/>
              </a:rPr>
              <a:t>restore </a:t>
            </a:r>
            <a:r>
              <a:rPr lang="zh-CN" altLang="zh-CN" sz="2000" kern="100" dirty="0">
                <a:solidFill>
                  <a:srgbClr val="111111"/>
                </a:solidFill>
                <a:latin typeface="Arial" panose="020B0604020202020204" pitchFamily="34" charset="0"/>
                <a:cs typeface="Arial" panose="020B0604020202020204" pitchFamily="34" charset="0"/>
              </a:rPr>
              <a:t>方法是用来保存和恢复</a:t>
            </a:r>
            <a:r>
              <a:rPr lang="en-US" altLang="zh-CN" sz="2000" kern="100" dirty="0">
                <a:solidFill>
                  <a:srgbClr val="111111"/>
                </a:solidFill>
                <a:latin typeface="Arial" panose="020B0604020202020204" pitchFamily="34" charset="0"/>
                <a:cs typeface="Times New Roman" panose="02020603050405020304" pitchFamily="18" charset="0"/>
              </a:rPr>
              <a:t>canvas</a:t>
            </a:r>
            <a:r>
              <a:rPr lang="zh-CN" altLang="zh-CN" sz="2000" kern="100" dirty="0">
                <a:solidFill>
                  <a:srgbClr val="111111"/>
                </a:solidFill>
                <a:latin typeface="Arial" panose="020B0604020202020204" pitchFamily="34" charset="0"/>
                <a:cs typeface="Arial" panose="020B0604020202020204" pitchFamily="34" charset="0"/>
              </a:rPr>
              <a:t>状态的</a:t>
            </a:r>
            <a:r>
              <a:rPr lang="en-US" altLang="zh-CN" sz="2000" kern="100" dirty="0">
                <a:solidFill>
                  <a:srgbClr val="111111"/>
                </a:solidFill>
                <a:latin typeface="Arial" panose="020B0604020202020204" pitchFamily="34" charset="0"/>
                <a:cs typeface="Arial" panose="020B0604020202020204" pitchFamily="34" charset="0"/>
              </a:rPr>
              <a:t> ,</a:t>
            </a:r>
            <a:r>
              <a:rPr lang="zh-CN" altLang="zh-CN" sz="2000" kern="100" dirty="0">
                <a:solidFill>
                  <a:srgbClr val="111111"/>
                </a:solidFill>
                <a:latin typeface="Arial" panose="020B0604020202020204" pitchFamily="34" charset="0"/>
                <a:cs typeface="Arial" panose="020B0604020202020204" pitchFamily="34" charset="0"/>
              </a:rPr>
              <a:t>是绘制复杂图形时必不可少的操作。</a:t>
            </a:r>
            <a:endParaRPr lang="en-US" altLang="zh-CN" sz="2000" kern="100" dirty="0">
              <a:solidFill>
                <a:srgbClr val="111111"/>
              </a:solidFill>
              <a:latin typeface="Arial" panose="020B0604020202020204" pitchFamily="34" charset="0"/>
              <a:cs typeface="Arial" panose="020B0604020202020204" pitchFamily="34" charset="0"/>
            </a:endParaRPr>
          </a:p>
          <a:p>
            <a:pPr indent="270510" algn="just">
              <a:spcAft>
                <a:spcPts val="0"/>
              </a:spcAft>
            </a:pP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ea typeface="MS Gothic" panose="020B0609070205080204" pitchFamily="49" charset="-128"/>
                <a:cs typeface="MS Gothic" panose="020B0609070205080204" pitchFamily="49" charset="-128"/>
              </a:rPr>
              <a:t>​</a:t>
            </a:r>
            <a:r>
              <a:rPr lang="en-US" altLang="zh-CN" sz="2000" kern="100" dirty="0">
                <a:solidFill>
                  <a:srgbClr val="111111"/>
                </a:solidFill>
                <a:latin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每当</a:t>
            </a:r>
            <a:r>
              <a:rPr lang="en-US" altLang="zh-CN" sz="2000" kern="100" dirty="0">
                <a:solidFill>
                  <a:srgbClr val="111111"/>
                </a:solidFill>
                <a:latin typeface="Arial" panose="020B0604020202020204" pitchFamily="34" charset="0"/>
                <a:cs typeface="Times New Roman" panose="02020603050405020304" pitchFamily="18" charset="0"/>
              </a:rPr>
              <a:t>save()</a:t>
            </a:r>
            <a:r>
              <a:rPr lang="zh-CN" altLang="zh-CN" sz="2000" kern="100" dirty="0">
                <a:solidFill>
                  <a:srgbClr val="111111"/>
                </a:solidFill>
                <a:latin typeface="Arial" panose="020B0604020202020204" pitchFamily="34" charset="0"/>
                <a:cs typeface="Arial" panose="020B0604020202020204" pitchFamily="34" charset="0"/>
              </a:rPr>
              <a:t>方法被调用后，当前的状态就被推送到栈中保存。</a:t>
            </a:r>
            <a:endParaRPr lang="en-US" altLang="zh-CN" sz="2000"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一个绘画状态包括：</a:t>
            </a: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①</a:t>
            </a:r>
            <a:r>
              <a:rPr lang="zh-CN" altLang="zh-CN" sz="2000" kern="100" dirty="0">
                <a:solidFill>
                  <a:srgbClr val="111111"/>
                </a:solidFill>
                <a:ea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当前应用的变形（即移动，旋转和缩放）</a:t>
            </a: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②</a:t>
            </a:r>
            <a:r>
              <a:rPr lang="en-US" altLang="zh-CN" sz="2000" kern="100" dirty="0" err="1">
                <a:solidFill>
                  <a:srgbClr val="111111"/>
                </a:solidFill>
                <a:latin typeface="Arial" panose="020B0604020202020204" pitchFamily="34" charset="0"/>
                <a:cs typeface="Times New Roman" panose="02020603050405020304" pitchFamily="18" charset="0"/>
              </a:rPr>
              <a:t>strokeStyle</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fillStyle</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globalAlpha</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lineWidth</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lineCap</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lineJoin</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miterLimit</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shadowOffsetX</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shadowOffsetY</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shadowBlur</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shadowColor</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globalCompositeOperation</a:t>
            </a:r>
            <a:r>
              <a:rPr lang="en-US" altLang="zh-CN" sz="2000" kern="100" dirty="0">
                <a:solidFill>
                  <a:srgbClr val="111111"/>
                </a:solidFill>
                <a:latin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的值</a:t>
            </a: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③当前的裁切路径（</a:t>
            </a:r>
            <a:r>
              <a:rPr lang="en-US" altLang="zh-CN" sz="2000" kern="100" dirty="0">
                <a:solidFill>
                  <a:srgbClr val="111111"/>
                </a:solidFill>
                <a:latin typeface="Arial" panose="020B0604020202020204" pitchFamily="34" charset="0"/>
                <a:cs typeface="Times New Roman" panose="02020603050405020304" pitchFamily="18" charset="0"/>
              </a:rPr>
              <a:t>clipping path</a:t>
            </a:r>
            <a:r>
              <a:rPr lang="zh-CN" altLang="zh-CN" sz="2000" kern="100" dirty="0">
                <a:solidFill>
                  <a:srgbClr val="111111"/>
                </a:solidFill>
                <a:latin typeface="Arial" panose="020B0604020202020204" pitchFamily="34" charset="0"/>
                <a:cs typeface="Arial" panose="020B0604020202020204" pitchFamily="34" charset="0"/>
              </a:rPr>
              <a:t>）</a:t>
            </a:r>
            <a:endParaRPr lang="en-US" altLang="zh-CN" sz="2000"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可以调用任意多次</a:t>
            </a:r>
            <a:r>
              <a:rPr lang="en-US" altLang="zh-CN" sz="2000" kern="100" dirty="0">
                <a:solidFill>
                  <a:srgbClr val="111111"/>
                </a:solidFill>
                <a:latin typeface="Arial" panose="020B0604020202020204" pitchFamily="34" charset="0"/>
                <a:cs typeface="Times New Roman" panose="02020603050405020304" pitchFamily="18" charset="0"/>
              </a:rPr>
              <a:t> save</a:t>
            </a:r>
            <a:r>
              <a:rPr lang="zh-CN" altLang="zh-CN" sz="2000" kern="100" dirty="0">
                <a:solidFill>
                  <a:srgbClr val="111111"/>
                </a:solidFill>
                <a:latin typeface="Arial" panose="020B0604020202020204" pitchFamily="34" charset="0"/>
                <a:cs typeface="Arial" panose="020B0604020202020204" pitchFamily="34" charset="0"/>
              </a:rPr>
              <a:t>方法</a:t>
            </a:r>
            <a:r>
              <a:rPr lang="en-US" altLang="zh-CN" sz="2000" kern="100" dirty="0">
                <a:solidFill>
                  <a:srgbClr val="111111"/>
                </a:solidFill>
                <a:latin typeface="Arial" panose="020B0604020202020204" pitchFamily="34" charset="0"/>
                <a:cs typeface="Times New Roman" panose="02020603050405020304" pitchFamily="18" charset="0"/>
              </a:rPr>
              <a:t>(</a:t>
            </a:r>
            <a:r>
              <a:rPr lang="zh-CN" altLang="zh-CN" sz="2000" kern="100" dirty="0">
                <a:solidFill>
                  <a:srgbClr val="111111"/>
                </a:solidFill>
                <a:latin typeface="Arial" panose="020B0604020202020204" pitchFamily="34" charset="0"/>
                <a:cs typeface="Arial" panose="020B0604020202020204" pitchFamily="34" charset="0"/>
              </a:rPr>
              <a:t>类似数组的</a:t>
            </a:r>
            <a:r>
              <a:rPr lang="en-US" altLang="zh-CN" sz="2000" kern="100" dirty="0">
                <a:solidFill>
                  <a:srgbClr val="111111"/>
                </a:solidFill>
                <a:latin typeface="Arial" panose="020B0604020202020204" pitchFamily="34" charset="0"/>
                <a:cs typeface="Times New Roman" panose="02020603050405020304" pitchFamily="18" charset="0"/>
              </a:rPr>
              <a:t> push())</a:t>
            </a:r>
            <a:r>
              <a:rPr lang="zh-CN" altLang="zh-CN" sz="2000" kern="100" dirty="0">
                <a:solidFill>
                  <a:srgbClr val="111111"/>
                </a:solidFill>
                <a:latin typeface="Arial" panose="020B0604020202020204" pitchFamily="34" charset="0"/>
                <a:cs typeface="Arial" panose="020B0604020202020204" pitchFamily="34" charset="0"/>
              </a:rPr>
              <a:t>。</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restore()</a:t>
            </a:r>
            <a:r>
              <a:rPr lang="zh-CN" altLang="zh-CN" sz="2000" kern="100" dirty="0">
                <a:solidFill>
                  <a:srgbClr val="111111"/>
                </a:solidFill>
                <a:latin typeface="Arial" panose="020B0604020202020204" pitchFamily="34" charset="0"/>
                <a:cs typeface="Arial" panose="020B0604020202020204" pitchFamily="34" charset="0"/>
              </a:rPr>
              <a:t>，每一次调用</a:t>
            </a:r>
            <a:r>
              <a:rPr lang="en-US" altLang="zh-CN" sz="2000" kern="100" dirty="0">
                <a:solidFill>
                  <a:srgbClr val="111111"/>
                </a:solidFill>
                <a:latin typeface="Arial" panose="020B0604020202020204" pitchFamily="34" charset="0"/>
                <a:cs typeface="Times New Roman" panose="02020603050405020304" pitchFamily="18" charset="0"/>
              </a:rPr>
              <a:t> restore </a:t>
            </a:r>
            <a:r>
              <a:rPr lang="zh-CN" altLang="zh-CN" sz="2000" kern="100" dirty="0">
                <a:solidFill>
                  <a:srgbClr val="111111"/>
                </a:solidFill>
                <a:latin typeface="Arial" panose="020B0604020202020204" pitchFamily="34" charset="0"/>
                <a:cs typeface="Arial" panose="020B0604020202020204" pitchFamily="34" charset="0"/>
              </a:rPr>
              <a:t>方法，上一个保存的状态就从栈中弹出</a:t>
            </a:r>
            <a:r>
              <a:rPr lang="en-US" altLang="zh-CN" sz="2000" kern="100" dirty="0">
                <a:solidFill>
                  <a:srgbClr val="111111"/>
                </a:solidFill>
                <a:latin typeface="Arial" panose="020B0604020202020204" pitchFamily="34" charset="0"/>
                <a:cs typeface="Arial" panose="020B0604020202020204" pitchFamily="34" charset="0"/>
              </a:rPr>
              <a:t> </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376775043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3.8.2  canvas设置画布绘制状态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06393" y="1017460"/>
            <a:ext cx="7873041" cy="461665"/>
          </a:xfrm>
          <a:prstGeom prst="rect">
            <a:avLst/>
          </a:prstGeom>
        </p:spPr>
        <p:txBody>
          <a:bodyPr wrap="square">
            <a:spAutoFit/>
          </a:bodyPr>
          <a:lstStyle/>
          <a:p>
            <a:r>
              <a:rPr lang="zh-CN" altLang="zh-CN" sz="2400" b="1" dirty="0"/>
              <a:t>（</a:t>
            </a:r>
            <a:r>
              <a:rPr lang="en-US" altLang="zh-CN" sz="2400" b="1" dirty="0"/>
              <a:t>5</a:t>
            </a:r>
            <a:r>
              <a:rPr lang="zh-CN" altLang="zh-CN" sz="2400" b="1" dirty="0"/>
              <a:t>）保存和恢复绘制状态</a:t>
            </a:r>
            <a:endParaRPr lang="zh-CN" altLang="zh-CN" sz="2400" dirty="0"/>
          </a:p>
        </p:txBody>
      </p:sp>
      <p:sp>
        <p:nvSpPr>
          <p:cNvPr id="5" name="矩形 4"/>
          <p:cNvSpPr/>
          <p:nvPr/>
        </p:nvSpPr>
        <p:spPr>
          <a:xfrm>
            <a:off x="1606393" y="1852618"/>
            <a:ext cx="9003102" cy="4401205"/>
          </a:xfrm>
          <a:prstGeom prst="rect">
            <a:avLst/>
          </a:prstGeom>
        </p:spPr>
        <p:txBody>
          <a:bodyPr wrap="square">
            <a:spAutoFit/>
          </a:bodyPr>
          <a:lstStyle/>
          <a:p>
            <a:pPr indent="266700" algn="just">
              <a:spcAft>
                <a:spcPts val="0"/>
              </a:spcAft>
            </a:pPr>
            <a:r>
              <a:rPr lang="en-US" altLang="zh-CN" sz="2000" kern="100" dirty="0" err="1">
                <a:solidFill>
                  <a:srgbClr val="111111"/>
                </a:solidFill>
                <a:latin typeface="Arial" panose="020B0604020202020204" pitchFamily="34" charset="0"/>
                <a:cs typeface="Times New Roman" panose="02020603050405020304" pitchFamily="18" charset="0"/>
              </a:rPr>
              <a:t>var</a:t>
            </a:r>
            <a:r>
              <a:rPr lang="en-US" altLang="zh-CN" sz="2000" kern="100" dirty="0">
                <a:solidFill>
                  <a:srgbClr val="111111"/>
                </a:solidFill>
                <a:latin typeface="Arial" panose="020B0604020202020204" pitchFamily="34" charset="0"/>
                <a:cs typeface="Times New Roman" panose="02020603050405020304" pitchFamily="18" charset="0"/>
              </a:rPr>
              <a:t> canvas = </a:t>
            </a:r>
            <a:r>
              <a:rPr lang="en-US" altLang="zh-CN" sz="2000" kern="100" dirty="0" err="1">
                <a:solidFill>
                  <a:srgbClr val="111111"/>
                </a:solidFill>
                <a:latin typeface="Arial" panose="020B0604020202020204" pitchFamily="34" charset="0"/>
                <a:cs typeface="Times New Roman" panose="02020603050405020304" pitchFamily="18" charset="0"/>
              </a:rPr>
              <a:t>document.getElementById</a:t>
            </a:r>
            <a:r>
              <a:rPr lang="en-US" altLang="zh-CN" sz="2000" kern="100" dirty="0">
                <a:solidFill>
                  <a:srgbClr val="111111"/>
                </a:solidFill>
                <a:latin typeface="Arial" panose="020B0604020202020204" pitchFamily="34" charset="0"/>
                <a:cs typeface="Times New Roman" panose="02020603050405020304" pitchFamily="18" charset="0"/>
              </a:rPr>
              <a:t>('MyCanvas04');</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if(!</a:t>
            </a:r>
            <a:r>
              <a:rPr lang="en-US" altLang="zh-CN" sz="2000" kern="100" dirty="0" err="1">
                <a:solidFill>
                  <a:srgbClr val="111111"/>
                </a:solidFill>
                <a:latin typeface="Arial" panose="020B0604020202020204" pitchFamily="34" charset="0"/>
                <a:cs typeface="Times New Roman" panose="02020603050405020304" pitchFamily="18" charset="0"/>
              </a:rPr>
              <a:t>canvas.getContext</a:t>
            </a:r>
            <a:r>
              <a:rPr lang="en-US" altLang="zh-CN" sz="2000" kern="100" dirty="0">
                <a:solidFill>
                  <a:srgbClr val="111111"/>
                </a:solidFill>
                <a:latin typeface="Arial" panose="020B0604020202020204" pitchFamily="34" charset="0"/>
                <a:cs typeface="Times New Roman" panose="02020603050405020304" pitchFamily="18" charset="0"/>
              </a:rPr>
              <a:t>) return;</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var</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a:t>
            </a:r>
            <a:r>
              <a:rPr lang="en-US" altLang="zh-CN" sz="2000" kern="100" dirty="0">
                <a:solidFill>
                  <a:srgbClr val="111111"/>
                </a:solidFill>
                <a:latin typeface="Arial" panose="020B0604020202020204" pitchFamily="34" charset="0"/>
                <a:cs typeface="Times New Roman" panose="02020603050405020304" pitchFamily="18" charset="0"/>
              </a:rPr>
              <a:t> = </a:t>
            </a:r>
            <a:r>
              <a:rPr lang="en-US" altLang="zh-CN" sz="2000" kern="100" dirty="0" err="1">
                <a:solidFill>
                  <a:srgbClr val="111111"/>
                </a:solidFill>
                <a:latin typeface="Arial" panose="020B0604020202020204" pitchFamily="34" charset="0"/>
                <a:cs typeface="Times New Roman" panose="02020603050405020304" pitchFamily="18" charset="0"/>
              </a:rPr>
              <a:t>canvas.getContext</a:t>
            </a:r>
            <a:r>
              <a:rPr lang="en-US" altLang="zh-CN" sz="2000" kern="100" dirty="0">
                <a:solidFill>
                  <a:srgbClr val="111111"/>
                </a:solidFill>
                <a:latin typeface="Arial" panose="020B0604020202020204" pitchFamily="34" charset="0"/>
                <a:cs typeface="Times New Roman" panose="02020603050405020304" pitchFamily="18" charset="0"/>
              </a:rPr>
              <a:t>("2d");</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ctx.fillRect</a:t>
            </a:r>
            <a:r>
              <a:rPr lang="en-US" altLang="zh-CN" sz="2000" kern="100" dirty="0">
                <a:solidFill>
                  <a:srgbClr val="111111"/>
                </a:solidFill>
                <a:latin typeface="Arial" panose="020B0604020202020204" pitchFamily="34" charset="0"/>
                <a:cs typeface="Times New Roman" panose="02020603050405020304" pitchFamily="18" charset="0"/>
              </a:rPr>
              <a:t>(0, 0, 150, 150); // </a:t>
            </a:r>
            <a:r>
              <a:rPr lang="zh-CN" altLang="zh-CN" sz="2000" kern="100" dirty="0">
                <a:solidFill>
                  <a:srgbClr val="111111"/>
                </a:solidFill>
                <a:latin typeface="Arial" panose="020B0604020202020204" pitchFamily="34" charset="0"/>
                <a:cs typeface="Arial" panose="020B0604020202020204" pitchFamily="34" charset="0"/>
              </a:rPr>
              <a:t>使用默认设置绘制一个矩形</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ctx.save</a:t>
            </a:r>
            <a:r>
              <a:rPr lang="en-US" altLang="zh-CN" sz="2000" kern="100" dirty="0">
                <a:solidFill>
                  <a:srgbClr val="111111"/>
                </a:solidFill>
                <a:latin typeface="Arial" panose="020B0604020202020204" pitchFamily="34" charset="0"/>
                <a:cs typeface="Times New Roman" panose="02020603050405020304" pitchFamily="18" charset="0"/>
              </a:rPr>
              <a:t>(); // </a:t>
            </a:r>
            <a:r>
              <a:rPr lang="zh-CN" altLang="zh-CN" sz="2000" kern="100" dirty="0">
                <a:solidFill>
                  <a:srgbClr val="111111"/>
                </a:solidFill>
                <a:latin typeface="Arial" panose="020B0604020202020204" pitchFamily="34" charset="0"/>
                <a:cs typeface="Arial" panose="020B0604020202020204" pitchFamily="34" charset="0"/>
              </a:rPr>
              <a:t>保存默认状态</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ctx.fillStyle</a:t>
            </a:r>
            <a:r>
              <a:rPr lang="en-US" altLang="zh-CN" sz="2000" kern="100" dirty="0">
                <a:solidFill>
                  <a:srgbClr val="111111"/>
                </a:solidFill>
                <a:latin typeface="Arial" panose="020B0604020202020204" pitchFamily="34" charset="0"/>
                <a:cs typeface="Times New Roman" panose="02020603050405020304" pitchFamily="18" charset="0"/>
              </a:rPr>
              <a:t> = 'red' // </a:t>
            </a:r>
            <a:r>
              <a:rPr lang="zh-CN" altLang="zh-CN" sz="2000" kern="100" dirty="0">
                <a:solidFill>
                  <a:srgbClr val="111111"/>
                </a:solidFill>
                <a:latin typeface="Arial" panose="020B0604020202020204" pitchFamily="34" charset="0"/>
                <a:cs typeface="Arial" panose="020B0604020202020204" pitchFamily="34" charset="0"/>
              </a:rPr>
              <a:t>在原有配置基础上对颜色做改变</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ctx.fillRect</a:t>
            </a:r>
            <a:r>
              <a:rPr lang="en-US" altLang="zh-CN" sz="2000" kern="100" dirty="0">
                <a:solidFill>
                  <a:srgbClr val="111111"/>
                </a:solidFill>
                <a:latin typeface="Arial" panose="020B0604020202020204" pitchFamily="34" charset="0"/>
                <a:cs typeface="Times New Roman" panose="02020603050405020304" pitchFamily="18" charset="0"/>
              </a:rPr>
              <a:t>(15, 15, 120, 120); // </a:t>
            </a:r>
            <a:r>
              <a:rPr lang="zh-CN" altLang="zh-CN" sz="2000" kern="100" dirty="0">
                <a:solidFill>
                  <a:srgbClr val="111111"/>
                </a:solidFill>
                <a:latin typeface="Arial" panose="020B0604020202020204" pitchFamily="34" charset="0"/>
                <a:cs typeface="Arial" panose="020B0604020202020204" pitchFamily="34" charset="0"/>
              </a:rPr>
              <a:t>使用新的设置绘制一个矩形</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ctx.save</a:t>
            </a:r>
            <a:r>
              <a:rPr lang="en-US" altLang="zh-CN" sz="2000" kern="100" dirty="0">
                <a:solidFill>
                  <a:srgbClr val="111111"/>
                </a:solidFill>
                <a:latin typeface="Arial" panose="020B0604020202020204" pitchFamily="34" charset="0"/>
                <a:cs typeface="Times New Roman" panose="02020603050405020304" pitchFamily="18" charset="0"/>
              </a:rPr>
              <a:t>(); // </a:t>
            </a:r>
            <a:r>
              <a:rPr lang="zh-CN" altLang="zh-CN" sz="2000" kern="100" dirty="0">
                <a:solidFill>
                  <a:srgbClr val="111111"/>
                </a:solidFill>
                <a:latin typeface="Arial" panose="020B0604020202020204" pitchFamily="34" charset="0"/>
                <a:cs typeface="Arial" panose="020B0604020202020204" pitchFamily="34" charset="0"/>
              </a:rPr>
              <a:t>保存当前状态</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ctx.fillStyle</a:t>
            </a:r>
            <a:r>
              <a:rPr lang="en-US" altLang="zh-CN" sz="2000" kern="100" dirty="0">
                <a:solidFill>
                  <a:srgbClr val="111111"/>
                </a:solidFill>
                <a:latin typeface="Arial" panose="020B0604020202020204" pitchFamily="34" charset="0"/>
                <a:cs typeface="Times New Roman" panose="02020603050405020304" pitchFamily="18" charset="0"/>
              </a:rPr>
              <a:t> = '#FFF' // </a:t>
            </a:r>
            <a:r>
              <a:rPr lang="zh-CN" altLang="zh-CN" sz="2000" kern="100" dirty="0">
                <a:solidFill>
                  <a:srgbClr val="111111"/>
                </a:solidFill>
                <a:latin typeface="Arial" panose="020B0604020202020204" pitchFamily="34" charset="0"/>
                <a:cs typeface="Arial" panose="020B0604020202020204" pitchFamily="34" charset="0"/>
              </a:rPr>
              <a:t>再次改变颜色配置</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ctx.fillRect</a:t>
            </a:r>
            <a:r>
              <a:rPr lang="en-US" altLang="zh-CN" sz="2000" kern="100" dirty="0">
                <a:solidFill>
                  <a:srgbClr val="111111"/>
                </a:solidFill>
                <a:latin typeface="Arial" panose="020B0604020202020204" pitchFamily="34" charset="0"/>
                <a:cs typeface="Times New Roman" panose="02020603050405020304" pitchFamily="18" charset="0"/>
              </a:rPr>
              <a:t>(30, 30, 90, 90); // </a:t>
            </a:r>
            <a:r>
              <a:rPr lang="zh-CN" altLang="zh-CN" sz="2000" kern="100" dirty="0">
                <a:solidFill>
                  <a:srgbClr val="111111"/>
                </a:solidFill>
                <a:latin typeface="Arial" panose="020B0604020202020204" pitchFamily="34" charset="0"/>
                <a:cs typeface="Arial" panose="020B0604020202020204" pitchFamily="34" charset="0"/>
              </a:rPr>
              <a:t>使用新的配置绘制一个矩形</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ctx.restore</a:t>
            </a:r>
            <a:r>
              <a:rPr lang="en-US" altLang="zh-CN" sz="2000" kern="100" dirty="0">
                <a:solidFill>
                  <a:srgbClr val="111111"/>
                </a:solidFill>
                <a:latin typeface="Arial" panose="020B0604020202020204" pitchFamily="34" charset="0"/>
                <a:cs typeface="Times New Roman" panose="02020603050405020304" pitchFamily="18" charset="0"/>
              </a:rPr>
              <a:t>(); // </a:t>
            </a:r>
            <a:r>
              <a:rPr lang="zh-CN" altLang="zh-CN" sz="2000" kern="100" dirty="0">
                <a:solidFill>
                  <a:srgbClr val="111111"/>
                </a:solidFill>
                <a:latin typeface="Arial" panose="020B0604020202020204" pitchFamily="34" charset="0"/>
                <a:cs typeface="Arial" panose="020B0604020202020204" pitchFamily="34" charset="0"/>
              </a:rPr>
              <a:t>重新加载之前的颜色状态</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ctx.fillRect</a:t>
            </a:r>
            <a:r>
              <a:rPr lang="en-US" altLang="zh-CN" sz="2000" kern="100" dirty="0">
                <a:solidFill>
                  <a:srgbClr val="111111"/>
                </a:solidFill>
                <a:latin typeface="Arial" panose="020B0604020202020204" pitchFamily="34" charset="0"/>
                <a:cs typeface="Times New Roman" panose="02020603050405020304" pitchFamily="18" charset="0"/>
              </a:rPr>
              <a:t>(45, 45, 60, 60); // </a:t>
            </a:r>
            <a:r>
              <a:rPr lang="zh-CN" altLang="zh-CN" sz="2000" kern="100" dirty="0">
                <a:solidFill>
                  <a:srgbClr val="111111"/>
                </a:solidFill>
                <a:latin typeface="Arial" panose="020B0604020202020204" pitchFamily="34" charset="0"/>
                <a:cs typeface="Arial" panose="020B0604020202020204" pitchFamily="34" charset="0"/>
              </a:rPr>
              <a:t>使用上一次的配置绘制一个矩形</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ctx.restore</a:t>
            </a:r>
            <a:r>
              <a:rPr lang="en-US" altLang="zh-CN" sz="2000" kern="100" dirty="0">
                <a:solidFill>
                  <a:srgbClr val="111111"/>
                </a:solidFill>
                <a:latin typeface="Arial" panose="020B0604020202020204" pitchFamily="34" charset="0"/>
                <a:cs typeface="Times New Roman" panose="02020603050405020304" pitchFamily="18" charset="0"/>
              </a:rPr>
              <a:t>(); // </a:t>
            </a:r>
            <a:r>
              <a:rPr lang="zh-CN" altLang="zh-CN" sz="2000" kern="100" dirty="0">
                <a:solidFill>
                  <a:srgbClr val="111111"/>
                </a:solidFill>
                <a:latin typeface="Arial" panose="020B0604020202020204" pitchFamily="34" charset="0"/>
                <a:cs typeface="Arial" panose="020B0604020202020204" pitchFamily="34" charset="0"/>
              </a:rPr>
              <a:t>加载默认颜色配置</a:t>
            </a: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ctx.fillRect</a:t>
            </a:r>
            <a:r>
              <a:rPr lang="en-US" altLang="zh-CN" sz="2000" kern="100" dirty="0">
                <a:solidFill>
                  <a:srgbClr val="111111"/>
                </a:solidFill>
                <a:latin typeface="Arial" panose="020B0604020202020204" pitchFamily="34" charset="0"/>
                <a:cs typeface="Times New Roman" panose="02020603050405020304" pitchFamily="18" charset="0"/>
              </a:rPr>
              <a:t>(60, 60, 30, 30); // </a:t>
            </a:r>
            <a:r>
              <a:rPr lang="zh-CN" altLang="zh-CN" sz="2000" kern="100" dirty="0">
                <a:solidFill>
                  <a:srgbClr val="111111"/>
                </a:solidFill>
                <a:latin typeface="Arial" panose="020B0604020202020204" pitchFamily="34" charset="0"/>
                <a:cs typeface="Arial" panose="020B0604020202020204" pitchFamily="34" charset="0"/>
              </a:rPr>
              <a:t>使用加载的配置绘制一个矩形</a:t>
            </a:r>
            <a:endParaRPr lang="zh-CN" altLang="zh-CN" sz="2000" kern="100" dirty="0">
              <a:cs typeface="Times New Roman" panose="02020603050405020304" pitchFamily="18" charset="0"/>
            </a:endParaRPr>
          </a:p>
        </p:txBody>
      </p:sp>
      <p:pic>
        <p:nvPicPr>
          <p:cNvPr id="10" name="图片 9"/>
          <p:cNvPicPr/>
          <p:nvPr/>
        </p:nvPicPr>
        <p:blipFill rotWithShape="1">
          <a:blip r:embed="rId3"/>
          <a:srcRect t="5273" r="25511" b="11920"/>
          <a:stretch/>
        </p:blipFill>
        <p:spPr bwMode="auto">
          <a:xfrm>
            <a:off x="9289533" y="2110003"/>
            <a:ext cx="2140465" cy="237596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3926626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3.8.3 canvas</a:t>
            </a:r>
            <a:r>
              <a:rPr lang="zh-CN" altLang="zh-CN" dirty="0"/>
              <a:t>绘制图像</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06393" y="1017460"/>
            <a:ext cx="7873041" cy="3139321"/>
          </a:xfrm>
          <a:prstGeom prst="rect">
            <a:avLst/>
          </a:prstGeom>
        </p:spPr>
        <p:txBody>
          <a:bodyPr wrap="square">
            <a:spAutoFit/>
          </a:bodyPr>
          <a:lstStyle/>
          <a:p>
            <a:r>
              <a:rPr lang="en-US" altLang="zh-CN" dirty="0" err="1"/>
              <a:t>drawImage</a:t>
            </a:r>
            <a:r>
              <a:rPr lang="en-US" altLang="zh-CN" dirty="0"/>
              <a:t>() </a:t>
            </a:r>
            <a:r>
              <a:rPr lang="zh-CN" altLang="zh-CN" dirty="0"/>
              <a:t>方法在画布上绘制图像、画布或视频。</a:t>
            </a:r>
            <a:r>
              <a:rPr lang="en-US" altLang="zh-CN" dirty="0" err="1"/>
              <a:t>drawImage</a:t>
            </a:r>
            <a:r>
              <a:rPr lang="en-US" altLang="zh-CN" dirty="0"/>
              <a:t>() </a:t>
            </a:r>
            <a:r>
              <a:rPr lang="zh-CN" altLang="zh-CN" dirty="0"/>
              <a:t>方法也能够绘制图像的某些部分，以及</a:t>
            </a:r>
            <a:r>
              <a:rPr lang="en-US" altLang="zh-CN" dirty="0"/>
              <a:t>/</a:t>
            </a:r>
            <a:r>
              <a:rPr lang="zh-CN" altLang="zh-CN" dirty="0"/>
              <a:t>或者增加或减少图像的尺寸。</a:t>
            </a:r>
            <a:endParaRPr lang="en-US" altLang="zh-CN" dirty="0"/>
          </a:p>
          <a:p>
            <a:endParaRPr lang="zh-CN" altLang="zh-CN" dirty="0"/>
          </a:p>
          <a:p>
            <a:r>
              <a:rPr lang="zh-CN" altLang="zh-CN" dirty="0"/>
              <a:t>在画布上定位图像：</a:t>
            </a:r>
          </a:p>
          <a:p>
            <a:r>
              <a:rPr lang="en-US" altLang="zh-CN" dirty="0" err="1"/>
              <a:t>context.drawImage</a:t>
            </a:r>
            <a:r>
              <a:rPr lang="en-US" altLang="zh-CN" dirty="0"/>
              <a:t>(</a:t>
            </a:r>
            <a:r>
              <a:rPr lang="en-US" altLang="zh-CN" dirty="0" err="1"/>
              <a:t>img,x,y</a:t>
            </a:r>
            <a:r>
              <a:rPr lang="en-US" altLang="zh-CN" dirty="0"/>
              <a:t>);</a:t>
            </a:r>
          </a:p>
          <a:p>
            <a:endParaRPr lang="zh-CN" altLang="zh-CN" dirty="0"/>
          </a:p>
          <a:p>
            <a:r>
              <a:rPr lang="zh-CN" altLang="zh-CN" dirty="0"/>
              <a:t>在画布上定位图像，并规定图像的宽度和高度：</a:t>
            </a:r>
          </a:p>
          <a:p>
            <a:r>
              <a:rPr lang="en-US" altLang="zh-CN" dirty="0" err="1"/>
              <a:t>context.drawImage</a:t>
            </a:r>
            <a:r>
              <a:rPr lang="en-US" altLang="zh-CN" dirty="0"/>
              <a:t>(</a:t>
            </a:r>
            <a:r>
              <a:rPr lang="en-US" altLang="zh-CN" dirty="0" err="1"/>
              <a:t>img,x,y,width,height</a:t>
            </a:r>
            <a:r>
              <a:rPr lang="en-US" altLang="zh-CN" dirty="0"/>
              <a:t>);</a:t>
            </a:r>
          </a:p>
          <a:p>
            <a:endParaRPr lang="zh-CN" altLang="zh-CN" dirty="0"/>
          </a:p>
          <a:p>
            <a:r>
              <a:rPr lang="en-US" altLang="zh-CN" dirty="0"/>
              <a:t> </a:t>
            </a:r>
            <a:endParaRPr lang="zh-CN" altLang="zh-CN" dirty="0"/>
          </a:p>
          <a:p>
            <a:endParaRPr lang="zh-CN" altLang="zh-CN" dirty="0"/>
          </a:p>
        </p:txBody>
      </p:sp>
    </p:spTree>
    <p:extLst>
      <p:ext uri="{BB962C8B-B14F-4D97-AF65-F5344CB8AC3E}">
        <p14:creationId xmlns:p14="http://schemas.microsoft.com/office/powerpoint/2010/main" val="87557572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90258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3.1.1 </a:t>
            </a:r>
            <a:r>
              <a:rPr lang="en-US" altLang="zh-CN" b="1" dirty="0" err="1"/>
              <a:t>localStorage</a:t>
            </a:r>
            <a:r>
              <a:rPr lang="en-US" altLang="zh-CN" b="1" dirty="0"/>
              <a:t> </a:t>
            </a:r>
            <a:r>
              <a:rPr lang="zh-CN" altLang="zh-CN" b="1" dirty="0"/>
              <a:t>持久化存储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5" name="矩形 4">
            <a:extLst>
              <a:ext uri="{FF2B5EF4-FFF2-40B4-BE49-F238E27FC236}">
                <a16:creationId xmlns:a16="http://schemas.microsoft.com/office/drawing/2014/main" id="{34A38D91-3A3E-4044-A164-7153860A4BAE}"/>
              </a:ext>
            </a:extLst>
          </p:cNvPr>
          <p:cNvSpPr/>
          <p:nvPr/>
        </p:nvSpPr>
        <p:spPr>
          <a:xfrm>
            <a:off x="336549" y="855663"/>
            <a:ext cx="6388991" cy="1754326"/>
          </a:xfrm>
          <a:prstGeom prst="rect">
            <a:avLst/>
          </a:prstGeom>
        </p:spPr>
        <p:txBody>
          <a:bodyPr wrap="square">
            <a:spAutoFit/>
          </a:bodyPr>
          <a:lstStyle/>
          <a:p>
            <a:pPr indent="266700" algn="just">
              <a:spcAft>
                <a:spcPts val="0"/>
              </a:spcAft>
            </a:pPr>
            <a:r>
              <a:rPr lang="zh-CN" altLang="zh-CN" kern="100" dirty="0">
                <a:solidFill>
                  <a:srgbClr val="111111"/>
                </a:solidFill>
                <a:ea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          &lt;script type="text/</a:t>
            </a:r>
            <a:r>
              <a:rPr lang="en-US" altLang="zh-CN" kern="100" dirty="0" err="1">
                <a:solidFill>
                  <a:srgbClr val="111111"/>
                </a:solidFill>
                <a:latin typeface="Arial" panose="020B0604020202020204" pitchFamily="34" charset="0"/>
                <a:cs typeface="Times New Roman" panose="02020603050405020304" pitchFamily="18" charset="0"/>
              </a:rPr>
              <a:t>javascript</a:t>
            </a:r>
            <a:r>
              <a:rPr lang="en-US" altLang="zh-CN" kern="100" dirty="0">
                <a:solidFill>
                  <a:srgbClr val="111111"/>
                </a:solidFill>
                <a:latin typeface="Arial" panose="020B0604020202020204" pitchFamily="34"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localStorage.name="</a:t>
            </a:r>
            <a:r>
              <a:rPr lang="en-US" altLang="zh-CN" kern="100" dirty="0" err="1">
                <a:solidFill>
                  <a:srgbClr val="111111"/>
                </a:solidFill>
                <a:latin typeface="Arial" panose="020B0604020202020204" pitchFamily="34" charset="0"/>
                <a:cs typeface="Times New Roman" panose="02020603050405020304" pitchFamily="18" charset="0"/>
              </a:rPr>
              <a:t>xie</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conghua</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localStorage.gender</a:t>
            </a:r>
            <a:r>
              <a:rPr lang="en-US" altLang="zh-CN" kern="100" dirty="0">
                <a:solidFill>
                  <a:srgbClr val="111111"/>
                </a:solidFill>
                <a:latin typeface="Arial" panose="020B0604020202020204" pitchFamily="34" charset="0"/>
                <a:cs typeface="Times New Roman" panose="02020603050405020304" pitchFamily="18" charset="0"/>
              </a:rPr>
              <a:t>="male";</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var a1=</a:t>
            </a:r>
            <a:r>
              <a:rPr lang="en-US" altLang="zh-CN" kern="100" dirty="0" err="1">
                <a:solidFill>
                  <a:srgbClr val="111111"/>
                </a:solidFill>
                <a:latin typeface="Arial" panose="020B0604020202020204" pitchFamily="34" charset="0"/>
                <a:cs typeface="Times New Roman" panose="02020603050405020304" pitchFamily="18" charset="0"/>
              </a:rPr>
              <a:t>localStorage</a:t>
            </a:r>
            <a:r>
              <a:rPr lang="en-US" altLang="zh-CN" kern="100" dirty="0">
                <a:solidFill>
                  <a:srgbClr val="111111"/>
                </a:solidFill>
                <a:latin typeface="Arial" panose="020B0604020202020204" pitchFamily="34" charset="0"/>
                <a:cs typeface="Times New Roman" panose="02020603050405020304" pitchFamily="18" charset="0"/>
              </a:rPr>
              <a:t>['ID']="12345";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localStorage.setItem</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xuehao</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adf</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var a2=</a:t>
            </a:r>
            <a:r>
              <a:rPr lang="en-US" altLang="zh-CN" kern="100" dirty="0" err="1">
                <a:solidFill>
                  <a:srgbClr val="111111"/>
                </a:solidFill>
                <a:latin typeface="Arial" panose="020B0604020202020204" pitchFamily="34" charset="0"/>
                <a:cs typeface="Times New Roman" panose="02020603050405020304" pitchFamily="18" charset="0"/>
              </a:rPr>
              <a:t>localStorage.getItem</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xuehao</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p:txBody>
      </p:sp>
      <p:sp>
        <p:nvSpPr>
          <p:cNvPr id="4" name="矩形 3">
            <a:extLst>
              <a:ext uri="{FF2B5EF4-FFF2-40B4-BE49-F238E27FC236}">
                <a16:creationId xmlns:a16="http://schemas.microsoft.com/office/drawing/2014/main" id="{34B04005-1884-4D2A-AFB6-359E261CF7B5}"/>
              </a:ext>
            </a:extLst>
          </p:cNvPr>
          <p:cNvSpPr/>
          <p:nvPr/>
        </p:nvSpPr>
        <p:spPr>
          <a:xfrm>
            <a:off x="336549" y="2563313"/>
            <a:ext cx="10857225" cy="3693319"/>
          </a:xfrm>
          <a:prstGeom prst="rect">
            <a:avLst/>
          </a:prstGeom>
        </p:spPr>
        <p:txBody>
          <a:bodyPr wrap="square">
            <a:spAutoFit/>
          </a:bodyPr>
          <a:lstStyle/>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document.write</a:t>
            </a:r>
            <a:r>
              <a:rPr lang="en-US" altLang="zh-CN" kern="100" dirty="0">
                <a:solidFill>
                  <a:srgbClr val="111111"/>
                </a:solidFill>
                <a:latin typeface="Arial" panose="020B0604020202020204" pitchFamily="34" charset="0"/>
                <a:cs typeface="Times New Roman" panose="02020603050405020304" pitchFamily="18" charset="0"/>
              </a:rPr>
              <a:t>("name="+localStorage.name+"&lt;</a:t>
            </a:r>
            <a:r>
              <a:rPr lang="en-US" altLang="zh-CN" kern="100" dirty="0" err="1">
                <a:solidFill>
                  <a:srgbClr val="111111"/>
                </a:solidFill>
                <a:latin typeface="Arial" panose="020B0604020202020204" pitchFamily="34" charset="0"/>
                <a:cs typeface="Times New Roman" panose="02020603050405020304" pitchFamily="18" charset="0"/>
              </a:rPr>
              <a:t>br</a:t>
            </a:r>
            <a:r>
              <a:rPr lang="en-US" altLang="zh-CN" kern="100" dirty="0">
                <a:solidFill>
                  <a:srgbClr val="111111"/>
                </a:solidFill>
                <a:latin typeface="Arial" panose="020B0604020202020204" pitchFamily="34"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document.write</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性别</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localStorage.gender</a:t>
            </a:r>
            <a:r>
              <a:rPr lang="en-US" altLang="zh-CN" kern="100" dirty="0">
                <a:solidFill>
                  <a:srgbClr val="111111"/>
                </a:solidFill>
                <a:latin typeface="Arial" panose="020B0604020202020204" pitchFamily="34" charset="0"/>
                <a:cs typeface="Times New Roman" panose="02020603050405020304" pitchFamily="18" charset="0"/>
              </a:rPr>
              <a:t>+"&lt;</a:t>
            </a:r>
            <a:r>
              <a:rPr lang="en-US" altLang="zh-CN" kern="100" dirty="0" err="1">
                <a:solidFill>
                  <a:srgbClr val="111111"/>
                </a:solidFill>
                <a:latin typeface="Arial" panose="020B0604020202020204" pitchFamily="34" charset="0"/>
                <a:cs typeface="Times New Roman" panose="02020603050405020304" pitchFamily="18" charset="0"/>
              </a:rPr>
              <a:t>br</a:t>
            </a:r>
            <a:r>
              <a:rPr lang="en-US" altLang="zh-CN" kern="100" dirty="0">
                <a:solidFill>
                  <a:srgbClr val="111111"/>
                </a:solidFill>
                <a:latin typeface="Arial" panose="020B0604020202020204" pitchFamily="34"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document.write</a:t>
            </a:r>
            <a:r>
              <a:rPr lang="en-US" altLang="zh-CN" kern="100" dirty="0">
                <a:solidFill>
                  <a:srgbClr val="111111"/>
                </a:solidFill>
                <a:latin typeface="Arial" panose="020B0604020202020204" pitchFamily="34" charset="0"/>
                <a:cs typeface="Times New Roman" panose="02020603050405020304" pitchFamily="18" charset="0"/>
              </a:rPr>
              <a:t>("ID="+</a:t>
            </a:r>
            <a:r>
              <a:rPr lang="en-US" altLang="zh-CN" kern="100" dirty="0" err="1">
                <a:solidFill>
                  <a:srgbClr val="111111"/>
                </a:solidFill>
                <a:latin typeface="Arial" panose="020B0604020202020204" pitchFamily="34" charset="0"/>
                <a:cs typeface="Times New Roman" panose="02020603050405020304" pitchFamily="18" charset="0"/>
              </a:rPr>
              <a:t>localStorage</a:t>
            </a:r>
            <a:r>
              <a:rPr lang="en-US" altLang="zh-CN" kern="100" dirty="0">
                <a:solidFill>
                  <a:srgbClr val="111111"/>
                </a:solidFill>
                <a:latin typeface="Arial" panose="020B0604020202020204" pitchFamily="34" charset="0"/>
                <a:cs typeface="Times New Roman" panose="02020603050405020304" pitchFamily="18" charset="0"/>
              </a:rPr>
              <a:t>['ID']+"&lt;</a:t>
            </a:r>
            <a:r>
              <a:rPr lang="en-US" altLang="zh-CN" kern="100" dirty="0" err="1">
                <a:solidFill>
                  <a:srgbClr val="111111"/>
                </a:solidFill>
                <a:latin typeface="Arial" panose="020B0604020202020204" pitchFamily="34" charset="0"/>
                <a:cs typeface="Times New Roman" panose="02020603050405020304" pitchFamily="18" charset="0"/>
              </a:rPr>
              <a:t>br</a:t>
            </a:r>
            <a:r>
              <a:rPr lang="en-US" altLang="zh-CN" kern="100" dirty="0">
                <a:solidFill>
                  <a:srgbClr val="111111"/>
                </a:solidFill>
                <a:latin typeface="Arial" panose="020B0604020202020204" pitchFamily="34"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document.write</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xuehao</a:t>
            </a:r>
            <a:r>
              <a:rPr lang="en-US" altLang="zh-CN" kern="100" dirty="0">
                <a:solidFill>
                  <a:srgbClr val="111111"/>
                </a:solidFill>
                <a:latin typeface="Arial" panose="020B0604020202020204" pitchFamily="34" charset="0"/>
                <a:cs typeface="Times New Roman" panose="02020603050405020304" pitchFamily="18" charset="0"/>
              </a:rPr>
              <a:t>="+a2 +"&lt;</a:t>
            </a:r>
            <a:r>
              <a:rPr lang="en-US" altLang="zh-CN" kern="100" dirty="0" err="1">
                <a:solidFill>
                  <a:srgbClr val="111111"/>
                </a:solidFill>
                <a:latin typeface="Arial" panose="020B0604020202020204" pitchFamily="34" charset="0"/>
                <a:cs typeface="Times New Roman" panose="02020603050405020304" pitchFamily="18" charset="0"/>
              </a:rPr>
              <a:t>br</a:t>
            </a:r>
            <a:r>
              <a:rPr lang="en-US" altLang="zh-CN" kern="100" dirty="0">
                <a:solidFill>
                  <a:srgbClr val="111111"/>
                </a:solidFill>
                <a:latin typeface="Arial" panose="020B0604020202020204" pitchFamily="34" charset="0"/>
                <a:cs typeface="Times New Roman" panose="02020603050405020304" pitchFamily="18" charset="0"/>
              </a:rPr>
              <a:t>&gt;");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if (</a:t>
            </a:r>
            <a:r>
              <a:rPr lang="en-US" altLang="zh-CN" kern="100" dirty="0" err="1">
                <a:solidFill>
                  <a:srgbClr val="111111"/>
                </a:solidFill>
                <a:latin typeface="Arial" panose="020B0604020202020204" pitchFamily="34" charset="0"/>
                <a:cs typeface="Times New Roman" panose="02020603050405020304" pitchFamily="18" charset="0"/>
              </a:rPr>
              <a:t>localStorage.pagecount</a:t>
            </a: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localStorage.pagecount</a:t>
            </a:r>
            <a:r>
              <a:rPr lang="en-US" altLang="zh-CN" kern="100" dirty="0">
                <a:solidFill>
                  <a:srgbClr val="111111"/>
                </a:solidFill>
                <a:latin typeface="Arial" panose="020B0604020202020204" pitchFamily="34" charset="0"/>
                <a:cs typeface="Times New Roman" panose="02020603050405020304" pitchFamily="18" charset="0"/>
              </a:rPr>
              <a:t>= Number(</a:t>
            </a:r>
            <a:r>
              <a:rPr lang="en-US" altLang="zh-CN" kern="100" dirty="0" err="1">
                <a:solidFill>
                  <a:srgbClr val="111111"/>
                </a:solidFill>
                <a:latin typeface="Arial" panose="020B0604020202020204" pitchFamily="34" charset="0"/>
                <a:cs typeface="Times New Roman" panose="02020603050405020304" pitchFamily="18" charset="0"/>
              </a:rPr>
              <a:t>localStorage.pagecount</a:t>
            </a:r>
            <a:r>
              <a:rPr lang="en-US" altLang="zh-CN" kern="100" dirty="0">
                <a:solidFill>
                  <a:srgbClr val="111111"/>
                </a:solidFill>
                <a:latin typeface="Arial" panose="020B0604020202020204" pitchFamily="34" charset="0"/>
                <a:cs typeface="Times New Roman" panose="02020603050405020304" pitchFamily="18" charset="0"/>
              </a:rPr>
              <a:t>)  + 1;</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 else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localStorage.pagecount</a:t>
            </a:r>
            <a:r>
              <a:rPr lang="en-US" altLang="zh-CN" kern="100" dirty="0">
                <a:solidFill>
                  <a:srgbClr val="111111"/>
                </a:solidFill>
                <a:latin typeface="Arial" panose="020B0604020202020204" pitchFamily="34" charset="0"/>
                <a:cs typeface="Times New Roman" panose="02020603050405020304" pitchFamily="18" charset="0"/>
              </a:rPr>
              <a:t> = 1;</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document.write</a:t>
            </a:r>
            <a:r>
              <a:rPr lang="en-US" altLang="zh-CN" kern="100" dirty="0">
                <a:solidFill>
                  <a:srgbClr val="111111"/>
                </a:solidFill>
                <a:latin typeface="Arial" panose="020B0604020202020204" pitchFamily="34" charset="0"/>
                <a:cs typeface="Times New Roman" panose="02020603050405020304" pitchFamily="18" charset="0"/>
              </a:rPr>
              <a:t>("Visits: " + </a:t>
            </a:r>
            <a:r>
              <a:rPr lang="en-US" altLang="zh-CN" kern="100" dirty="0" err="1">
                <a:solidFill>
                  <a:srgbClr val="111111"/>
                </a:solidFill>
                <a:latin typeface="Arial" panose="020B0604020202020204" pitchFamily="34" charset="0"/>
                <a:cs typeface="Times New Roman" panose="02020603050405020304" pitchFamily="18" charset="0"/>
              </a:rPr>
              <a:t>localStorage.pagecount</a:t>
            </a:r>
            <a:r>
              <a:rPr lang="en-US" altLang="zh-CN" kern="100" dirty="0">
                <a:solidFill>
                  <a:srgbClr val="111111"/>
                </a:solidFill>
                <a:latin typeface="Arial" panose="020B0604020202020204" pitchFamily="34" charset="0"/>
                <a:cs typeface="Times New Roman" panose="02020603050405020304" pitchFamily="18" charset="0"/>
              </a:rPr>
              <a:t> + " time(s).");</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&lt;/script&gt;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429318669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3.8.3 canvas</a:t>
            </a:r>
            <a:r>
              <a:rPr lang="zh-CN" altLang="zh-CN" dirty="0"/>
              <a:t>绘制图像</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606393" y="1017460"/>
            <a:ext cx="7873041" cy="1477328"/>
          </a:xfrm>
          <a:prstGeom prst="rect">
            <a:avLst/>
          </a:prstGeom>
        </p:spPr>
        <p:txBody>
          <a:bodyPr wrap="square">
            <a:spAutoFit/>
          </a:bodyPr>
          <a:lstStyle/>
          <a:p>
            <a:r>
              <a:rPr lang="en-US" altLang="zh-CN" dirty="0"/>
              <a:t> </a:t>
            </a:r>
          </a:p>
          <a:p>
            <a:endParaRPr lang="zh-CN" altLang="zh-CN" dirty="0"/>
          </a:p>
          <a:p>
            <a:r>
              <a:rPr lang="zh-CN" altLang="zh-CN" dirty="0"/>
              <a:t>剪切图像，并在画布上定位被剪切的部分：</a:t>
            </a:r>
            <a:endParaRPr lang="en-US" altLang="zh-CN" dirty="0"/>
          </a:p>
          <a:p>
            <a:r>
              <a:rPr lang="en-US" altLang="zh-CN" dirty="0" err="1"/>
              <a:t>context.drawImage</a:t>
            </a:r>
            <a:r>
              <a:rPr lang="en-US" altLang="zh-CN" dirty="0"/>
              <a:t>(</a:t>
            </a:r>
            <a:r>
              <a:rPr lang="en-US" altLang="zh-CN" dirty="0" err="1"/>
              <a:t>img,sx,sy,swidth,sheight,x,y,width,height</a:t>
            </a:r>
            <a:r>
              <a:rPr lang="en-US" altLang="zh-CN" dirty="0"/>
              <a:t>);</a:t>
            </a:r>
            <a:endParaRPr lang="zh-CN" altLang="zh-CN" dirty="0"/>
          </a:p>
          <a:p>
            <a:endParaRPr lang="zh-CN" altLang="zh-CN" dirty="0"/>
          </a:p>
        </p:txBody>
      </p:sp>
      <p:sp>
        <p:nvSpPr>
          <p:cNvPr id="7" name="矩形 6"/>
          <p:cNvSpPr/>
          <p:nvPr/>
        </p:nvSpPr>
        <p:spPr>
          <a:xfrm>
            <a:off x="1348596" y="2840692"/>
            <a:ext cx="9753600" cy="2585323"/>
          </a:xfrm>
          <a:prstGeom prst="rect">
            <a:avLst/>
          </a:prstGeom>
        </p:spPr>
        <p:txBody>
          <a:bodyPr wrap="square">
            <a:spAutoFit/>
          </a:bodyPr>
          <a:lstStyle/>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img</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规定要使用的图像、画布或视频。</a:t>
            </a: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sx</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可选。开始剪切的</a:t>
            </a:r>
            <a:r>
              <a:rPr lang="en-US" altLang="zh-CN" kern="100" dirty="0">
                <a:solidFill>
                  <a:srgbClr val="111111"/>
                </a:solidFill>
                <a:latin typeface="Arial" panose="020B0604020202020204" pitchFamily="34" charset="0"/>
                <a:cs typeface="Times New Roman" panose="02020603050405020304" pitchFamily="18" charset="0"/>
              </a:rPr>
              <a:t> x </a:t>
            </a:r>
            <a:r>
              <a:rPr lang="zh-CN" altLang="zh-CN" kern="100" dirty="0">
                <a:solidFill>
                  <a:srgbClr val="111111"/>
                </a:solidFill>
                <a:latin typeface="Arial" panose="020B0604020202020204" pitchFamily="34" charset="0"/>
                <a:cs typeface="Arial" panose="020B0604020202020204" pitchFamily="34" charset="0"/>
              </a:rPr>
              <a:t>坐标位置。</a:t>
            </a: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sy</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可选。开始剪切的</a:t>
            </a:r>
            <a:r>
              <a:rPr lang="en-US" altLang="zh-CN" kern="100" dirty="0">
                <a:solidFill>
                  <a:srgbClr val="111111"/>
                </a:solidFill>
                <a:latin typeface="Arial" panose="020B0604020202020204" pitchFamily="34" charset="0"/>
                <a:cs typeface="Times New Roman" panose="02020603050405020304" pitchFamily="18" charset="0"/>
              </a:rPr>
              <a:t> y </a:t>
            </a:r>
            <a:r>
              <a:rPr lang="zh-CN" altLang="zh-CN" kern="100" dirty="0">
                <a:solidFill>
                  <a:srgbClr val="111111"/>
                </a:solidFill>
                <a:latin typeface="Arial" panose="020B0604020202020204" pitchFamily="34" charset="0"/>
                <a:cs typeface="Arial" panose="020B0604020202020204" pitchFamily="34" charset="0"/>
              </a:rPr>
              <a:t>坐标位置。</a:t>
            </a: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swidth</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可选。被剪切图像的宽度。</a:t>
            </a: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sheight</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可选。被剪切图像的高度。</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x			</a:t>
            </a:r>
            <a:r>
              <a:rPr lang="zh-CN" altLang="zh-CN" kern="100" dirty="0">
                <a:solidFill>
                  <a:srgbClr val="111111"/>
                </a:solidFill>
                <a:latin typeface="Arial" panose="020B0604020202020204" pitchFamily="34" charset="0"/>
                <a:cs typeface="Arial" panose="020B0604020202020204" pitchFamily="34" charset="0"/>
              </a:rPr>
              <a:t>在画布上放置图像的</a:t>
            </a:r>
            <a:r>
              <a:rPr lang="en-US" altLang="zh-CN" kern="100" dirty="0">
                <a:solidFill>
                  <a:srgbClr val="111111"/>
                </a:solidFill>
                <a:latin typeface="Arial" panose="020B0604020202020204" pitchFamily="34" charset="0"/>
                <a:cs typeface="Times New Roman" panose="02020603050405020304" pitchFamily="18" charset="0"/>
              </a:rPr>
              <a:t> x </a:t>
            </a:r>
            <a:r>
              <a:rPr lang="zh-CN" altLang="zh-CN" kern="100" dirty="0">
                <a:solidFill>
                  <a:srgbClr val="111111"/>
                </a:solidFill>
                <a:latin typeface="Arial" panose="020B0604020202020204" pitchFamily="34" charset="0"/>
                <a:cs typeface="Arial" panose="020B0604020202020204" pitchFamily="34" charset="0"/>
              </a:rPr>
              <a:t>坐标位置。</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y			</a:t>
            </a:r>
            <a:r>
              <a:rPr lang="zh-CN" altLang="zh-CN" kern="100" dirty="0">
                <a:solidFill>
                  <a:srgbClr val="111111"/>
                </a:solidFill>
                <a:latin typeface="Arial" panose="020B0604020202020204" pitchFamily="34" charset="0"/>
                <a:cs typeface="Arial" panose="020B0604020202020204" pitchFamily="34" charset="0"/>
              </a:rPr>
              <a:t>在画布上放置图像的</a:t>
            </a:r>
            <a:r>
              <a:rPr lang="en-US" altLang="zh-CN" kern="100" dirty="0">
                <a:solidFill>
                  <a:srgbClr val="111111"/>
                </a:solidFill>
                <a:latin typeface="Arial" panose="020B0604020202020204" pitchFamily="34" charset="0"/>
                <a:cs typeface="Times New Roman" panose="02020603050405020304" pitchFamily="18" charset="0"/>
              </a:rPr>
              <a:t> y </a:t>
            </a:r>
            <a:r>
              <a:rPr lang="zh-CN" altLang="zh-CN" kern="100" dirty="0">
                <a:solidFill>
                  <a:srgbClr val="111111"/>
                </a:solidFill>
                <a:latin typeface="Arial" panose="020B0604020202020204" pitchFamily="34" charset="0"/>
                <a:cs typeface="Arial" panose="020B0604020202020204" pitchFamily="34" charset="0"/>
              </a:rPr>
              <a:t>坐标位置。</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width		</a:t>
            </a:r>
            <a:r>
              <a:rPr lang="zh-CN" altLang="zh-CN" kern="100" dirty="0">
                <a:solidFill>
                  <a:srgbClr val="111111"/>
                </a:solidFill>
                <a:latin typeface="Arial" panose="020B0604020202020204" pitchFamily="34" charset="0"/>
                <a:cs typeface="Arial" panose="020B0604020202020204" pitchFamily="34" charset="0"/>
              </a:rPr>
              <a:t>可选。要使用的图像的宽度（伸展或缩小图像）。</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height		</a:t>
            </a:r>
            <a:r>
              <a:rPr lang="zh-CN" altLang="zh-CN" kern="100" dirty="0">
                <a:solidFill>
                  <a:srgbClr val="111111"/>
                </a:solidFill>
                <a:latin typeface="Arial" panose="020B0604020202020204" pitchFamily="34" charset="0"/>
                <a:cs typeface="Arial" panose="020B0604020202020204" pitchFamily="34" charset="0"/>
              </a:rPr>
              <a:t>可选。要使用的图像的高度（伸展或缩小图像）。</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96279440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3.8.3 canvas</a:t>
            </a:r>
            <a:r>
              <a:rPr lang="zh-CN" altLang="zh-CN" dirty="0"/>
              <a:t>绘制图像</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486618" y="809339"/>
            <a:ext cx="7942053" cy="2031325"/>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3.29</a:t>
            </a:r>
            <a:r>
              <a:rPr lang="zh-CN" altLang="zh-CN" kern="100" dirty="0">
                <a:latin typeface="Times New Roman" panose="02020603050405020304" pitchFamily="18" charset="0"/>
                <a:cs typeface="Times New Roman" panose="02020603050405020304" pitchFamily="18" charset="0"/>
              </a:rPr>
              <a:t>】</a:t>
            </a:r>
            <a:r>
              <a:rPr lang="en-US" altLang="zh-CN" kern="100" dirty="0">
                <a:solidFill>
                  <a:srgbClr val="111111"/>
                </a:solidFill>
                <a:latin typeface="Arial" panose="020B0604020202020204" pitchFamily="34" charset="0"/>
                <a:cs typeface="Times New Roman" panose="02020603050405020304" pitchFamily="18" charset="0"/>
              </a:rPr>
              <a:t>canvas</a:t>
            </a:r>
            <a:r>
              <a:rPr lang="zh-CN" altLang="zh-CN" kern="100" dirty="0">
                <a:solidFill>
                  <a:srgbClr val="111111"/>
                </a:solidFill>
                <a:latin typeface="Arial" panose="020B0604020202020204" pitchFamily="34" charset="0"/>
                <a:cs typeface="Arial" panose="020B0604020202020204" pitchFamily="34" charset="0"/>
              </a:rPr>
              <a:t>绘制视频图像实例。</a:t>
            </a:r>
            <a:endParaRPr lang="zh-CN" altLang="zh-CN" kern="100" dirty="0">
              <a:cs typeface="Times New Roman" panose="02020603050405020304" pitchFamily="18" charset="0"/>
            </a:endParaRPr>
          </a:p>
          <a:p>
            <a:pPr marL="266700"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&lt;video id="video1" controls width="270" </a:t>
            </a:r>
            <a:r>
              <a:rPr lang="en-US" altLang="zh-CN" kern="100" dirty="0" err="1">
                <a:solidFill>
                  <a:srgbClr val="111111"/>
                </a:solidFill>
                <a:latin typeface="Arial" panose="020B0604020202020204" pitchFamily="34" charset="0"/>
                <a:cs typeface="Times New Roman" panose="02020603050405020304" pitchFamily="18" charset="0"/>
              </a:rPr>
              <a:t>autoplay</a:t>
            </a:r>
            <a:r>
              <a:rPr lang="en-US" altLang="zh-CN" kern="100" dirty="0">
                <a:solidFill>
                  <a:srgbClr val="111111"/>
                </a:solidFill>
                <a:latin typeface="Arial" panose="020B0604020202020204" pitchFamily="34"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&lt;source </a:t>
            </a:r>
            <a:r>
              <a:rPr lang="en-US" altLang="zh-CN" kern="100" dirty="0" err="1">
                <a:solidFill>
                  <a:srgbClr val="111111"/>
                </a:solidFill>
                <a:latin typeface="Arial" panose="020B0604020202020204" pitchFamily="34" charset="0"/>
                <a:cs typeface="Times New Roman" panose="02020603050405020304" pitchFamily="18" charset="0"/>
              </a:rPr>
              <a:t>src</a:t>
            </a:r>
            <a:r>
              <a:rPr lang="en-US" altLang="zh-CN" kern="100" dirty="0">
                <a:solidFill>
                  <a:srgbClr val="111111"/>
                </a:solidFill>
                <a:latin typeface="Arial" panose="020B0604020202020204" pitchFamily="34" charset="0"/>
                <a:cs typeface="Times New Roman" panose="02020603050405020304" pitchFamily="18" charset="0"/>
              </a:rPr>
              <a:t>="../Source/movie.ogg" type='video/</a:t>
            </a:r>
            <a:r>
              <a:rPr lang="en-US" altLang="zh-CN" kern="100" dirty="0" err="1">
                <a:solidFill>
                  <a:srgbClr val="111111"/>
                </a:solidFill>
                <a:latin typeface="Arial" panose="020B0604020202020204" pitchFamily="34" charset="0"/>
                <a:cs typeface="Times New Roman" panose="02020603050405020304" pitchFamily="18" charset="0"/>
              </a:rPr>
              <a:t>ogg</a:t>
            </a:r>
            <a:r>
              <a:rPr lang="en-US" altLang="zh-CN" kern="100" dirty="0">
                <a:solidFill>
                  <a:srgbClr val="111111"/>
                </a:solidFill>
                <a:latin typeface="Arial" panose="020B0604020202020204" pitchFamily="34" charset="0"/>
                <a:cs typeface="Times New Roman" panose="02020603050405020304" pitchFamily="18" charset="0"/>
              </a:rPr>
              <a:t>'&gt;</a:t>
            </a:r>
            <a:endParaRPr lang="zh-CN" altLang="zh-CN" kern="100" dirty="0">
              <a:cs typeface="Times New Roman" panose="02020603050405020304" pitchFamily="18" charset="0"/>
            </a:endParaRPr>
          </a:p>
          <a:p>
            <a:pPr marL="266700"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&lt;/video&gt;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&lt;p&gt;</a:t>
            </a:r>
            <a:r>
              <a:rPr lang="zh-CN" altLang="zh-CN" kern="100" dirty="0">
                <a:solidFill>
                  <a:srgbClr val="111111"/>
                </a:solidFill>
                <a:latin typeface="Arial" panose="020B0604020202020204" pitchFamily="34" charset="0"/>
                <a:cs typeface="Arial" panose="020B0604020202020204" pitchFamily="34" charset="0"/>
              </a:rPr>
              <a:t>画布</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代码在每</a:t>
            </a:r>
            <a:r>
              <a:rPr lang="en-US" altLang="zh-CN" kern="100" dirty="0">
                <a:solidFill>
                  <a:srgbClr val="111111"/>
                </a:solidFill>
                <a:latin typeface="Arial" panose="020B0604020202020204" pitchFamily="34" charset="0"/>
                <a:cs typeface="Times New Roman" panose="02020603050405020304" pitchFamily="18" charset="0"/>
              </a:rPr>
              <a:t>20</a:t>
            </a:r>
            <a:r>
              <a:rPr lang="zh-CN" altLang="zh-CN" kern="100" dirty="0">
                <a:solidFill>
                  <a:srgbClr val="111111"/>
                </a:solidFill>
                <a:latin typeface="Arial" panose="020B0604020202020204" pitchFamily="34" charset="0"/>
                <a:cs typeface="Arial" panose="020B0604020202020204" pitchFamily="34" charset="0"/>
              </a:rPr>
              <a:t>毫秒绘制当前的视频帧</a:t>
            </a:r>
            <a:r>
              <a:rPr lang="en-US" altLang="zh-CN" kern="100" dirty="0">
                <a:solidFill>
                  <a:srgbClr val="111111"/>
                </a:solidFill>
                <a:latin typeface="Arial" panose="020B0604020202020204" pitchFamily="34" charset="0"/>
                <a:cs typeface="Times New Roman" panose="02020603050405020304" pitchFamily="18" charset="0"/>
              </a:rPr>
              <a:t>):&lt;/p&gt;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&lt;canvas id="myCanvas05"   &gt; &lt;/canvas&gt;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p:txBody>
      </p:sp>
      <p:sp>
        <p:nvSpPr>
          <p:cNvPr id="5" name="矩形 4"/>
          <p:cNvSpPr/>
          <p:nvPr/>
        </p:nvSpPr>
        <p:spPr>
          <a:xfrm>
            <a:off x="1788543" y="2978686"/>
            <a:ext cx="9201509" cy="3416320"/>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&lt;script&gt;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v = </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("video1");</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 = </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("myCanvas05");</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a:t>
            </a:r>
            <a:r>
              <a:rPr lang="en-US" altLang="zh-CN" kern="100" dirty="0">
                <a:solidFill>
                  <a:srgbClr val="111111"/>
                </a:solidFill>
                <a:latin typeface="Arial" panose="020B0604020202020204" pitchFamily="34" charset="0"/>
                <a:cs typeface="Times New Roman" panose="02020603050405020304" pitchFamily="18" charset="0"/>
              </a:rPr>
              <a:t> = </a:t>
            </a:r>
            <a:r>
              <a:rPr lang="en-US" altLang="zh-CN" kern="100" dirty="0" err="1">
                <a:solidFill>
                  <a:srgbClr val="111111"/>
                </a:solidFill>
                <a:latin typeface="Arial" panose="020B0604020202020204" pitchFamily="34" charset="0"/>
                <a:cs typeface="Times New Roman" panose="02020603050405020304" pitchFamily="18" charset="0"/>
              </a:rPr>
              <a:t>c.getContext</a:t>
            </a:r>
            <a:r>
              <a:rPr lang="en-US" altLang="zh-CN" kern="100" dirty="0">
                <a:solidFill>
                  <a:srgbClr val="111111"/>
                </a:solidFill>
                <a:latin typeface="Arial" panose="020B0604020202020204" pitchFamily="34" charset="0"/>
                <a:cs typeface="Times New Roman" panose="02020603050405020304" pitchFamily="18" charset="0"/>
              </a:rPr>
              <a:t>('2d');</a:t>
            </a: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v.addEventListener</a:t>
            </a:r>
            <a:r>
              <a:rPr lang="en-US" altLang="zh-CN" kern="100" dirty="0">
                <a:solidFill>
                  <a:srgbClr val="111111"/>
                </a:solidFill>
                <a:latin typeface="Arial" panose="020B0604020202020204" pitchFamily="34" charset="0"/>
                <a:cs typeface="Times New Roman" panose="02020603050405020304" pitchFamily="18" charset="0"/>
              </a:rPr>
              <a:t>('play', function()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i</a:t>
            </a:r>
            <a:r>
              <a:rPr lang="en-US" altLang="zh-CN" kern="100" dirty="0">
                <a:solidFill>
                  <a:srgbClr val="111111"/>
                </a:solidFill>
                <a:latin typeface="Arial" panose="020B0604020202020204" pitchFamily="34" charset="0"/>
                <a:cs typeface="Times New Roman" panose="02020603050405020304" pitchFamily="18" charset="0"/>
              </a:rPr>
              <a:t> = </a:t>
            </a:r>
            <a:r>
              <a:rPr lang="en-US" altLang="zh-CN" kern="100" dirty="0" err="1">
                <a:solidFill>
                  <a:srgbClr val="111111"/>
                </a:solidFill>
                <a:latin typeface="Arial" panose="020B0604020202020204" pitchFamily="34" charset="0"/>
                <a:cs typeface="Times New Roman" panose="02020603050405020304" pitchFamily="18" charset="0"/>
              </a:rPr>
              <a:t>window.setInterval</a:t>
            </a:r>
            <a:r>
              <a:rPr lang="en-US" altLang="zh-CN" kern="100" dirty="0">
                <a:solidFill>
                  <a:srgbClr val="111111"/>
                </a:solidFill>
                <a:latin typeface="Arial" panose="020B0604020202020204" pitchFamily="34" charset="0"/>
                <a:cs typeface="Times New Roman" panose="02020603050405020304" pitchFamily="18" charset="0"/>
              </a:rPr>
              <a:t>(function()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ctx.drawImage</a:t>
            </a:r>
            <a:r>
              <a:rPr lang="en-US" altLang="zh-CN" kern="100" dirty="0">
                <a:solidFill>
                  <a:srgbClr val="111111"/>
                </a:solidFill>
                <a:latin typeface="Arial" panose="020B0604020202020204" pitchFamily="34" charset="0"/>
                <a:cs typeface="Times New Roman" panose="02020603050405020304" pitchFamily="18" charset="0"/>
              </a:rPr>
              <a:t>(v, 5, 5, 260, 125)</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 20);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 false);</a:t>
            </a: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13370102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3.8.3 canvas</a:t>
            </a:r>
            <a:r>
              <a:rPr lang="zh-CN" altLang="zh-CN" dirty="0"/>
              <a:t>绘制图像</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 name="矩形 7"/>
          <p:cNvSpPr/>
          <p:nvPr/>
        </p:nvSpPr>
        <p:spPr>
          <a:xfrm>
            <a:off x="1564257" y="1151530"/>
            <a:ext cx="6096000" cy="2308324"/>
          </a:xfrm>
          <a:prstGeom prst="rect">
            <a:avLst/>
          </a:prstGeom>
        </p:spPr>
        <p:txBody>
          <a:bodyPr>
            <a:spAutoFit/>
          </a:bodyPr>
          <a:lstStyle/>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v.addEventListener</a:t>
            </a:r>
            <a:r>
              <a:rPr lang="en-US" altLang="zh-CN" kern="100" dirty="0">
                <a:solidFill>
                  <a:srgbClr val="111111"/>
                </a:solidFill>
                <a:latin typeface="Arial" panose="020B0604020202020204" pitchFamily="34" charset="0"/>
                <a:cs typeface="Times New Roman" panose="02020603050405020304" pitchFamily="18" charset="0"/>
              </a:rPr>
              <a:t>('pause', function()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window.clearInterval</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i</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 false);</a:t>
            </a: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v.addEventListener</a:t>
            </a:r>
            <a:r>
              <a:rPr lang="en-US" altLang="zh-CN" kern="100" dirty="0">
                <a:solidFill>
                  <a:srgbClr val="111111"/>
                </a:solidFill>
                <a:latin typeface="Arial" panose="020B0604020202020204" pitchFamily="34" charset="0"/>
                <a:cs typeface="Times New Roman" panose="02020603050405020304" pitchFamily="18" charset="0"/>
              </a:rPr>
              <a:t>('ended', function()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clearInterval</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i</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 false);</a:t>
            </a:r>
            <a:endParaRPr lang="zh-CN" altLang="zh-CN" kern="100" dirty="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&lt;/script&gt;</a:t>
            </a:r>
            <a:endParaRPr lang="zh-CN" altLang="en-US" dirty="0"/>
          </a:p>
        </p:txBody>
      </p:sp>
      <p:pic>
        <p:nvPicPr>
          <p:cNvPr id="10" name="图片 9"/>
          <p:cNvPicPr/>
          <p:nvPr/>
        </p:nvPicPr>
        <p:blipFill rotWithShape="1">
          <a:blip r:embed="rId3"/>
          <a:srcRect r="22039"/>
          <a:stretch/>
        </p:blipFill>
        <p:spPr bwMode="auto">
          <a:xfrm>
            <a:off x="6702726" y="1049205"/>
            <a:ext cx="3493698" cy="482129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9230187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3.8.3 canvas</a:t>
            </a:r>
            <a:r>
              <a:rPr lang="zh-CN" altLang="zh-CN" dirty="0"/>
              <a:t>绘制图像</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356406" y="1063627"/>
            <a:ext cx="10835594" cy="2554545"/>
          </a:xfrm>
          <a:prstGeom prst="rect">
            <a:avLst/>
          </a:prstGeom>
        </p:spPr>
        <p:txBody>
          <a:bodyPr wrap="square">
            <a:spAutoFit/>
          </a:bodyPr>
          <a:lstStyle/>
          <a:p>
            <a:pPr indent="266700" algn="just">
              <a:spcAft>
                <a:spcPts val="0"/>
              </a:spcAft>
            </a:pPr>
            <a:r>
              <a:rPr lang="zh-CN" altLang="zh-CN" sz="2000" kern="100" dirty="0">
                <a:latin typeface="Times New Roman" panose="02020603050405020304" pitchFamily="18" charset="0"/>
                <a:cs typeface="Times New Roman" panose="02020603050405020304" pitchFamily="18" charset="0"/>
              </a:rPr>
              <a:t>【例</a:t>
            </a:r>
            <a:r>
              <a:rPr lang="en-US" altLang="zh-CN" sz="2000" kern="100" dirty="0">
                <a:latin typeface="Times New Roman" panose="02020603050405020304" pitchFamily="18" charset="0"/>
                <a:cs typeface="Times New Roman" panose="02020603050405020304" pitchFamily="18" charset="0"/>
              </a:rPr>
              <a:t>3.30</a:t>
            </a:r>
            <a:r>
              <a:rPr lang="zh-CN" altLang="zh-CN" sz="2000" kern="100" dirty="0">
                <a:latin typeface="Times New Roman" panose="02020603050405020304" pitchFamily="18" charset="0"/>
                <a:cs typeface="Times New Roman" panose="02020603050405020304" pitchFamily="18" charset="0"/>
              </a:rPr>
              <a:t>】</a:t>
            </a:r>
            <a:r>
              <a:rPr lang="en-US" altLang="zh-CN" sz="2000" kern="100" dirty="0">
                <a:solidFill>
                  <a:srgbClr val="111111"/>
                </a:solidFill>
                <a:latin typeface="Arial" panose="020B0604020202020204" pitchFamily="34" charset="0"/>
                <a:cs typeface="Times New Roman" panose="02020603050405020304" pitchFamily="18" charset="0"/>
              </a:rPr>
              <a:t>canvas</a:t>
            </a:r>
            <a:r>
              <a:rPr lang="zh-CN" altLang="zh-CN" sz="2000" kern="100" dirty="0">
                <a:solidFill>
                  <a:srgbClr val="111111"/>
                </a:solidFill>
                <a:latin typeface="Arial" panose="020B0604020202020204" pitchFamily="34" charset="0"/>
                <a:cs typeface="Arial" panose="020B0604020202020204" pitchFamily="34" charset="0"/>
              </a:rPr>
              <a:t>绘制图像实例。</a:t>
            </a:r>
            <a:endParaRPr lang="en-US"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&lt;p&gt;</a:t>
            </a:r>
            <a:r>
              <a:rPr lang="zh-CN" altLang="zh-CN" sz="2000" kern="100" dirty="0">
                <a:solidFill>
                  <a:srgbClr val="111111"/>
                </a:solidFill>
                <a:latin typeface="Arial" panose="020B0604020202020204" pitchFamily="34" charset="0"/>
                <a:cs typeface="Arial" panose="020B0604020202020204" pitchFamily="34" charset="0"/>
              </a:rPr>
              <a:t>要使用的图片</a:t>
            </a:r>
            <a:r>
              <a:rPr lang="en-US" altLang="zh-CN" sz="2000" kern="100" dirty="0">
                <a:solidFill>
                  <a:srgbClr val="111111"/>
                </a:solidFill>
                <a:latin typeface="Arial" panose="020B0604020202020204" pitchFamily="34" charset="0"/>
                <a:cs typeface="Times New Roman" panose="02020603050405020304" pitchFamily="18" charset="0"/>
              </a:rPr>
              <a:t>:&lt;/p&gt;</a:t>
            </a:r>
            <a:endParaRPr lang="zh-CN" altLang="zh-CN" sz="2000" kern="100" dirty="0">
              <a:cs typeface="Times New Roman" panose="02020603050405020304" pitchFamily="18" charset="0"/>
            </a:endParaRPr>
          </a:p>
          <a:p>
            <a:pPr indent="266700" algn="just">
              <a:spcAft>
                <a:spcPts val="0"/>
              </a:spcAft>
            </a:pPr>
            <a:r>
              <a:rPr lang="zh-CN" altLang="en-US" sz="2000" kern="100" dirty="0">
                <a:solidFill>
                  <a:srgbClr val="111111"/>
                </a:solidFill>
                <a:latin typeface="Arial" panose="020B0604020202020204" pitchFamily="34" charset="0"/>
                <a:cs typeface="Times New Roman" panose="02020603050405020304" pitchFamily="18" charset="0"/>
              </a:rPr>
              <a:t> </a:t>
            </a:r>
            <a:r>
              <a:rPr lang="en-US" altLang="zh-CN" sz="2000" kern="100" dirty="0">
                <a:solidFill>
                  <a:srgbClr val="111111"/>
                </a:solidFill>
                <a:latin typeface="Arial" panose="020B0604020202020204" pitchFamily="34" charset="0"/>
                <a:cs typeface="Times New Roman" panose="02020603050405020304" pitchFamily="18" charset="0"/>
              </a:rPr>
              <a:t>&lt;</a:t>
            </a:r>
            <a:r>
              <a:rPr lang="en-US" altLang="zh-CN" sz="2000" kern="100" dirty="0" err="1">
                <a:solidFill>
                  <a:srgbClr val="111111"/>
                </a:solidFill>
                <a:latin typeface="Arial" panose="020B0604020202020204" pitchFamily="34" charset="0"/>
                <a:cs typeface="Times New Roman" panose="02020603050405020304" pitchFamily="18" charset="0"/>
              </a:rPr>
              <a:t>img</a:t>
            </a:r>
            <a:r>
              <a:rPr lang="en-US" altLang="zh-CN" sz="2000" kern="100" dirty="0">
                <a:solidFill>
                  <a:srgbClr val="111111"/>
                </a:solidFill>
                <a:latin typeface="Arial" panose="020B0604020202020204" pitchFamily="34" charset="0"/>
                <a:cs typeface="Times New Roman" panose="02020603050405020304" pitchFamily="18" charset="0"/>
              </a:rPr>
              <a:t> id="flower" </a:t>
            </a:r>
            <a:r>
              <a:rPr lang="en-US" altLang="zh-CN" sz="2000" kern="100" dirty="0" err="1">
                <a:solidFill>
                  <a:srgbClr val="111111"/>
                </a:solidFill>
                <a:latin typeface="Arial" panose="020B0604020202020204" pitchFamily="34" charset="0"/>
                <a:cs typeface="Times New Roman" panose="02020603050405020304" pitchFamily="18" charset="0"/>
              </a:rPr>
              <a:t>src</a:t>
            </a:r>
            <a:r>
              <a:rPr lang="en-US" altLang="zh-CN" sz="2000" kern="100" dirty="0">
                <a:solidFill>
                  <a:srgbClr val="111111"/>
                </a:solidFill>
                <a:latin typeface="Arial" panose="020B0604020202020204" pitchFamily="34" charset="0"/>
                <a:cs typeface="Times New Roman" panose="02020603050405020304" pitchFamily="18" charset="0"/>
              </a:rPr>
              <a:t>="Source/flower.jpg" style="width: 250px;height: 300px;"&gt;</a:t>
            </a:r>
            <a:endParaRPr lang="zh-CN" altLang="zh-CN" sz="2000" kern="100" dirty="0">
              <a:cs typeface="Times New Roman" panose="02020603050405020304" pitchFamily="18" charset="0"/>
            </a:endParaRPr>
          </a:p>
          <a:p>
            <a:pPr indent="266700" algn="just">
              <a:spcAft>
                <a:spcPts val="0"/>
              </a:spcAft>
            </a:pPr>
            <a:r>
              <a:rPr lang="zh-CN" altLang="en-US" sz="2000" kern="100" dirty="0">
                <a:solidFill>
                  <a:srgbClr val="111111"/>
                </a:solidFill>
                <a:latin typeface="Arial" panose="020B0604020202020204" pitchFamily="34" charset="0"/>
                <a:cs typeface="Times New Roman" panose="02020603050405020304" pitchFamily="18" charset="0"/>
              </a:rPr>
              <a:t> </a:t>
            </a:r>
            <a:r>
              <a:rPr lang="en-US" altLang="zh-CN" sz="2000" kern="100" dirty="0">
                <a:solidFill>
                  <a:srgbClr val="111111"/>
                </a:solidFill>
                <a:latin typeface="Arial" panose="020B0604020202020204" pitchFamily="34" charset="0"/>
                <a:cs typeface="Times New Roman" panose="02020603050405020304" pitchFamily="18" charset="0"/>
              </a:rPr>
              <a:t>&lt;p&gt;</a:t>
            </a:r>
            <a:r>
              <a:rPr lang="zh-CN" altLang="zh-CN" sz="2000" kern="100" dirty="0">
                <a:solidFill>
                  <a:srgbClr val="111111"/>
                </a:solidFill>
                <a:latin typeface="Arial" panose="020B0604020202020204" pitchFamily="34" charset="0"/>
                <a:cs typeface="Arial" panose="020B0604020202020204" pitchFamily="34" charset="0"/>
              </a:rPr>
              <a:t>画布</a:t>
            </a:r>
            <a:r>
              <a:rPr lang="en-US" altLang="zh-CN" sz="2000" kern="100" dirty="0">
                <a:solidFill>
                  <a:srgbClr val="111111"/>
                </a:solidFill>
                <a:latin typeface="Arial" panose="020B0604020202020204" pitchFamily="34" charset="0"/>
                <a:cs typeface="Times New Roman" panose="02020603050405020304" pitchFamily="18" charset="0"/>
              </a:rPr>
              <a:t>:&lt;/p&gt;</a:t>
            </a:r>
            <a:endParaRPr lang="zh-CN" altLang="zh-CN" sz="2000" kern="100" dirty="0">
              <a:cs typeface="Times New Roman" panose="02020603050405020304" pitchFamily="18" charset="0"/>
            </a:endParaRPr>
          </a:p>
          <a:p>
            <a:pPr indent="266700" algn="just">
              <a:spcAft>
                <a:spcPts val="0"/>
              </a:spcAft>
            </a:pPr>
            <a:r>
              <a:rPr lang="zh-CN" altLang="en-US" sz="2000" kern="100" dirty="0">
                <a:solidFill>
                  <a:srgbClr val="111111"/>
                </a:solidFill>
                <a:latin typeface="Arial" panose="020B0604020202020204" pitchFamily="34" charset="0"/>
                <a:cs typeface="Times New Roman" panose="02020603050405020304" pitchFamily="18" charset="0"/>
              </a:rPr>
              <a:t> </a:t>
            </a:r>
            <a:r>
              <a:rPr lang="en-US" altLang="zh-CN" sz="2000" kern="100" dirty="0">
                <a:solidFill>
                  <a:srgbClr val="111111"/>
                </a:solidFill>
                <a:latin typeface="Arial" panose="020B0604020202020204" pitchFamily="34" charset="0"/>
                <a:cs typeface="Times New Roman" panose="02020603050405020304" pitchFamily="18" charset="0"/>
              </a:rPr>
              <a:t>&lt;canvas id="myCanvas06" width="250" height="300" style="border:1px solid #d3d3d3;"&gt;</a:t>
            </a:r>
          </a:p>
          <a:p>
            <a:pPr indent="266700" algn="just">
              <a:spcAft>
                <a:spcPts val="0"/>
              </a:spcAft>
            </a:pPr>
            <a:r>
              <a:rPr lang="zh-CN" altLang="en-US" sz="2000" kern="100" dirty="0">
                <a:solidFill>
                  <a:srgbClr val="111111"/>
                </a:solidFill>
                <a:latin typeface="Arial" panose="020B0604020202020204" pitchFamily="34" charset="0"/>
                <a:cs typeface="Times New Roman" panose="02020603050405020304" pitchFamily="18" charset="0"/>
              </a:rPr>
              <a:t> </a:t>
            </a:r>
            <a:r>
              <a:rPr lang="en-US" altLang="zh-CN" sz="2000" kern="100" dirty="0">
                <a:solidFill>
                  <a:srgbClr val="111111"/>
                </a:solidFill>
                <a:latin typeface="Arial" panose="020B0604020202020204" pitchFamily="34" charset="0"/>
                <a:cs typeface="Times New Roman" panose="02020603050405020304" pitchFamily="18" charset="0"/>
              </a:rPr>
              <a:t>&lt;/canvas&gt;</a:t>
            </a:r>
            <a:endParaRPr lang="zh-CN" altLang="zh-CN" sz="2000" kern="100" dirty="0">
              <a:cs typeface="Times New Roman" panose="02020603050405020304" pitchFamily="18" charset="0"/>
            </a:endParaRPr>
          </a:p>
          <a:p>
            <a:pPr indent="266700" algn="just">
              <a:spcAft>
                <a:spcPts val="0"/>
              </a:spcAft>
            </a:pPr>
            <a:r>
              <a:rPr lang="zh-CN" altLang="en-US" sz="2000" kern="100" dirty="0">
                <a:solidFill>
                  <a:srgbClr val="111111"/>
                </a:solidFill>
                <a:latin typeface="Arial" panose="020B0604020202020204" pitchFamily="34" charset="0"/>
                <a:cs typeface="Times New Roman" panose="02020603050405020304" pitchFamily="18" charset="0"/>
              </a:rPr>
              <a:t> </a:t>
            </a:r>
            <a:r>
              <a:rPr lang="en-US" altLang="zh-CN" sz="2000" kern="100" dirty="0">
                <a:solidFill>
                  <a:srgbClr val="111111"/>
                </a:solidFill>
                <a:latin typeface="Arial" panose="020B0604020202020204" pitchFamily="34" charset="0"/>
                <a:cs typeface="Times New Roman" panose="02020603050405020304" pitchFamily="18" charset="0"/>
              </a:rPr>
              <a:t>&lt;canvas id="myCanvas0602" width="250" height="300" style="border:1px solid #d3d3d3;"&gt; </a:t>
            </a:r>
            <a:endParaRPr lang="zh-CN" altLang="zh-CN" sz="2000" kern="100" dirty="0">
              <a:cs typeface="Times New Roman" panose="02020603050405020304" pitchFamily="18" charset="0"/>
            </a:endParaRPr>
          </a:p>
          <a:p>
            <a:pPr indent="266700" algn="just">
              <a:spcAft>
                <a:spcPts val="0"/>
              </a:spcAft>
            </a:pPr>
            <a:r>
              <a:rPr lang="zh-CN" altLang="en-US" sz="2000" kern="100" dirty="0">
                <a:solidFill>
                  <a:srgbClr val="111111"/>
                </a:solidFill>
                <a:latin typeface="Arial" panose="020B0604020202020204" pitchFamily="34" charset="0"/>
                <a:cs typeface="Times New Roman" panose="02020603050405020304" pitchFamily="18" charset="0"/>
              </a:rPr>
              <a:t> </a:t>
            </a:r>
            <a:r>
              <a:rPr lang="en-US" altLang="zh-CN" sz="2000" kern="100" dirty="0">
                <a:solidFill>
                  <a:srgbClr val="111111"/>
                </a:solidFill>
                <a:latin typeface="Arial" panose="020B0604020202020204" pitchFamily="34" charset="0"/>
                <a:cs typeface="Times New Roman" panose="02020603050405020304" pitchFamily="18" charset="0"/>
              </a:rPr>
              <a:t>&lt;/canvas&gt;</a:t>
            </a:r>
            <a:endParaRPr lang="zh-CN" altLang="zh-CN" sz="2000" kern="100" dirty="0">
              <a:cs typeface="Times New Roman" panose="02020603050405020304" pitchFamily="18" charset="0"/>
            </a:endParaRPr>
          </a:p>
        </p:txBody>
      </p:sp>
      <p:pic>
        <p:nvPicPr>
          <p:cNvPr id="12" name="图片 11"/>
          <p:cNvPicPr/>
          <p:nvPr/>
        </p:nvPicPr>
        <p:blipFill>
          <a:blip r:embed="rId3"/>
          <a:stretch>
            <a:fillRect/>
          </a:stretch>
        </p:blipFill>
        <p:spPr>
          <a:xfrm>
            <a:off x="3074426" y="3552092"/>
            <a:ext cx="3423090" cy="3244362"/>
          </a:xfrm>
          <a:prstGeom prst="rect">
            <a:avLst/>
          </a:prstGeom>
          <a:noFill/>
          <a:ln>
            <a:noFill/>
          </a:ln>
        </p:spPr>
      </p:pic>
    </p:spTree>
    <p:extLst>
      <p:ext uri="{BB962C8B-B14F-4D97-AF65-F5344CB8AC3E}">
        <p14:creationId xmlns:p14="http://schemas.microsoft.com/office/powerpoint/2010/main" val="15661124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3.8.3 canvas</a:t>
            </a:r>
            <a:r>
              <a:rPr lang="zh-CN" altLang="zh-CN" dirty="0"/>
              <a:t>绘制图像</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矩形 10"/>
          <p:cNvSpPr/>
          <p:nvPr/>
        </p:nvSpPr>
        <p:spPr>
          <a:xfrm>
            <a:off x="1270792" y="1204086"/>
            <a:ext cx="10291093" cy="3693319"/>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&lt;script&gt;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("myCanvas06");</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c.getContext</a:t>
            </a:r>
            <a:r>
              <a:rPr lang="en-US" altLang="zh-CN" kern="100" dirty="0">
                <a:solidFill>
                  <a:srgbClr val="111111"/>
                </a:solidFill>
                <a:latin typeface="Arial" panose="020B0604020202020204" pitchFamily="34" charset="0"/>
                <a:cs typeface="Times New Roman" panose="02020603050405020304" pitchFamily="18" charset="0"/>
              </a:rPr>
              <a:t>("2d");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c2=</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("myCanvas0602");</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ctx2=c2.getContext("2d");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img</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("flower");</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img.onload</a:t>
            </a:r>
            <a:r>
              <a:rPr lang="en-US" altLang="zh-CN" kern="100" dirty="0">
                <a:solidFill>
                  <a:srgbClr val="111111"/>
                </a:solidFill>
                <a:latin typeface="Arial" panose="020B0604020202020204" pitchFamily="34" charset="0"/>
                <a:cs typeface="Times New Roman" panose="02020603050405020304" pitchFamily="18" charset="0"/>
              </a:rPr>
              <a:t> = function()</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ctx.drawImage</a:t>
            </a:r>
            <a:r>
              <a:rPr lang="en-US" altLang="zh-CN" kern="100" dirty="0">
                <a:solidFill>
                  <a:srgbClr val="111111"/>
                </a:solidFill>
                <a:latin typeface="Arial" panose="020B0604020202020204" pitchFamily="34" charset="0"/>
                <a:cs typeface="Times New Roman" panose="02020603050405020304" pitchFamily="18" charset="0"/>
              </a:rPr>
              <a:t>(img,10,10,150,180);</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按照</a:t>
            </a:r>
            <a:r>
              <a:rPr lang="en-US" altLang="zh-CN" kern="100" dirty="0">
                <a:solidFill>
                  <a:srgbClr val="111111"/>
                </a:solidFill>
                <a:latin typeface="Arial" panose="020B0604020202020204" pitchFamily="34" charset="0"/>
                <a:cs typeface="Times New Roman" panose="02020603050405020304" pitchFamily="18" charset="0"/>
              </a:rPr>
              <a:t>150*180</a:t>
            </a:r>
            <a:r>
              <a:rPr lang="zh-CN" altLang="zh-CN" kern="100" dirty="0">
                <a:solidFill>
                  <a:srgbClr val="111111"/>
                </a:solidFill>
                <a:latin typeface="Arial" panose="020B0604020202020204" pitchFamily="34" charset="0"/>
                <a:cs typeface="Arial" panose="020B0604020202020204" pitchFamily="34" charset="0"/>
              </a:rPr>
              <a:t>大小绘制图片</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ctx2.drawImage(img,120,50,220,200,10,10,220,200);</a:t>
            </a:r>
            <a:endParaRPr lang="zh-CN" altLang="zh-CN" kern="100" dirty="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在图片的（</a:t>
            </a:r>
            <a:r>
              <a:rPr lang="en-US" altLang="zh-CN" kern="100" dirty="0">
                <a:solidFill>
                  <a:srgbClr val="111111"/>
                </a:solidFill>
                <a:latin typeface="Arial" panose="020B0604020202020204" pitchFamily="34" charset="0"/>
                <a:cs typeface="Times New Roman" panose="02020603050405020304" pitchFamily="18" charset="0"/>
              </a:rPr>
              <a:t>120,50</a:t>
            </a:r>
            <a:r>
              <a:rPr lang="zh-CN" altLang="zh-CN" kern="100" dirty="0">
                <a:solidFill>
                  <a:srgbClr val="111111"/>
                </a:solidFill>
                <a:latin typeface="Arial" panose="020B0604020202020204" pitchFamily="34" charset="0"/>
                <a:cs typeface="Arial" panose="020B0604020202020204" pitchFamily="34" charset="0"/>
              </a:rPr>
              <a:t>）点处剪切一张</a:t>
            </a:r>
            <a:r>
              <a:rPr lang="en-US" altLang="zh-CN" kern="100" dirty="0">
                <a:solidFill>
                  <a:srgbClr val="111111"/>
                </a:solidFill>
                <a:latin typeface="Arial" panose="020B0604020202020204" pitchFamily="34" charset="0"/>
                <a:cs typeface="Times New Roman" panose="02020603050405020304" pitchFamily="18" charset="0"/>
              </a:rPr>
              <a:t>220*200</a:t>
            </a:r>
            <a:r>
              <a:rPr lang="zh-CN" altLang="zh-CN" kern="100" dirty="0">
                <a:solidFill>
                  <a:srgbClr val="111111"/>
                </a:solidFill>
                <a:latin typeface="Arial" panose="020B0604020202020204" pitchFamily="34" charset="0"/>
                <a:cs typeface="Arial" panose="020B0604020202020204" pitchFamily="34" charset="0"/>
              </a:rPr>
              <a:t>大小的截图放在</a:t>
            </a:r>
            <a:r>
              <a:rPr lang="en-US" altLang="zh-CN" kern="100" dirty="0">
                <a:solidFill>
                  <a:srgbClr val="111111"/>
                </a:solidFill>
                <a:latin typeface="Arial" panose="020B0604020202020204" pitchFamily="34" charset="0"/>
                <a:cs typeface="Times New Roman" panose="02020603050405020304" pitchFamily="18" charset="0"/>
              </a:rPr>
              <a:t>canvas</a:t>
            </a:r>
            <a:r>
              <a:rPr lang="zh-CN" altLang="zh-CN" kern="100" dirty="0">
                <a:solidFill>
                  <a:srgbClr val="111111"/>
                </a:solidFill>
                <a:latin typeface="Arial" panose="020B0604020202020204" pitchFamily="34" charset="0"/>
                <a:cs typeface="Arial" panose="020B0604020202020204" pitchFamily="34" charset="0"/>
              </a:rPr>
              <a:t>画布的（</a:t>
            </a:r>
            <a:r>
              <a:rPr lang="en-US" altLang="zh-CN" kern="100" dirty="0">
                <a:solidFill>
                  <a:srgbClr val="111111"/>
                </a:solidFill>
                <a:latin typeface="Arial" panose="020B0604020202020204" pitchFamily="34" charset="0"/>
                <a:cs typeface="Times New Roman" panose="02020603050405020304" pitchFamily="18" charset="0"/>
              </a:rPr>
              <a:t>10,10</a:t>
            </a:r>
            <a:r>
              <a:rPr lang="zh-CN" altLang="zh-CN" kern="100" dirty="0">
                <a:solidFill>
                  <a:srgbClr val="111111"/>
                </a:solidFill>
                <a:latin typeface="Arial" panose="020B0604020202020204" pitchFamily="34" charset="0"/>
                <a:cs typeface="Arial" panose="020B0604020202020204" pitchFamily="34" charset="0"/>
              </a:rPr>
              <a:t>）的位置处。</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&lt;/script&gt;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404461623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3.8.4 canvas绘制图形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矩形 10"/>
          <p:cNvSpPr/>
          <p:nvPr/>
        </p:nvSpPr>
        <p:spPr>
          <a:xfrm>
            <a:off x="1451947" y="1747259"/>
            <a:ext cx="10291093" cy="1938992"/>
          </a:xfrm>
          <a:prstGeom prst="rect">
            <a:avLst/>
          </a:prstGeom>
        </p:spPr>
        <p:txBody>
          <a:bodyPr wrap="square">
            <a:spAutoFit/>
          </a:bodyPr>
          <a:lstStyle/>
          <a:p>
            <a:r>
              <a:rPr lang="zh-CN" altLang="zh-CN" sz="2000" b="1" dirty="0"/>
              <a:t>（</a:t>
            </a:r>
            <a:r>
              <a:rPr lang="en-US" altLang="zh-CN" sz="2000" b="1" dirty="0"/>
              <a:t>1</a:t>
            </a:r>
            <a:r>
              <a:rPr lang="zh-CN" altLang="zh-CN" sz="2000" b="1" dirty="0"/>
              <a:t>）</a:t>
            </a:r>
            <a:r>
              <a:rPr lang="en-US" altLang="zh-CN" sz="2000" b="1" dirty="0" err="1"/>
              <a:t>arcTo</a:t>
            </a:r>
            <a:r>
              <a:rPr lang="en-US" altLang="zh-CN" sz="2000" b="1" dirty="0"/>
              <a:t>(x1, y1, x2, y2, radius): </a:t>
            </a:r>
          </a:p>
          <a:p>
            <a:r>
              <a:rPr lang="zh-CN" altLang="zh-CN" sz="2000" dirty="0"/>
              <a:t>根据给定的控制点和半径画一段圆弧，最后再以直线连接两个控制点。</a:t>
            </a:r>
          </a:p>
          <a:p>
            <a:r>
              <a:rPr lang="zh-CN" altLang="zh-CN" sz="2000" b="1" dirty="0"/>
              <a:t>注：</a:t>
            </a:r>
            <a:r>
              <a:rPr lang="en-US" altLang="zh-CN" sz="2000" dirty="0" err="1"/>
              <a:t>arcTo</a:t>
            </a:r>
            <a:r>
              <a:rPr lang="en-US" altLang="zh-CN" sz="2000" dirty="0"/>
              <a:t> </a:t>
            </a:r>
            <a:r>
              <a:rPr lang="zh-CN" altLang="zh-CN" sz="2000" dirty="0"/>
              <a:t>方法的说明：这个方法可以这样理解。</a:t>
            </a:r>
          </a:p>
          <a:p>
            <a:r>
              <a:rPr lang="zh-CN" altLang="zh-CN" sz="2000" dirty="0"/>
              <a:t>绘制的弧形是由两条切线所决定。</a:t>
            </a:r>
          </a:p>
          <a:p>
            <a:r>
              <a:rPr lang="zh-CN" altLang="zh-CN" sz="2000" dirty="0"/>
              <a:t>第</a:t>
            </a:r>
            <a:r>
              <a:rPr lang="en-US" altLang="zh-CN" sz="2000" dirty="0"/>
              <a:t> 1 </a:t>
            </a:r>
            <a:r>
              <a:rPr lang="zh-CN" altLang="zh-CN" sz="2000" dirty="0"/>
              <a:t>条切线：起始点和控制点</a:t>
            </a:r>
            <a:r>
              <a:rPr lang="en-US" altLang="zh-CN" sz="2000" dirty="0"/>
              <a:t>1</a:t>
            </a:r>
            <a:r>
              <a:rPr lang="zh-CN" altLang="zh-CN" sz="2000" dirty="0"/>
              <a:t>决定的直线。</a:t>
            </a:r>
          </a:p>
          <a:p>
            <a:r>
              <a:rPr lang="zh-CN" altLang="zh-CN" sz="2000" dirty="0"/>
              <a:t>第</a:t>
            </a:r>
            <a:r>
              <a:rPr lang="en-US" altLang="zh-CN" sz="2000" dirty="0"/>
              <a:t> 2 </a:t>
            </a:r>
            <a:r>
              <a:rPr lang="zh-CN" altLang="zh-CN" sz="2000" dirty="0"/>
              <a:t>条切线：控制点</a:t>
            </a:r>
            <a:r>
              <a:rPr lang="en-US" altLang="zh-CN" sz="2000" dirty="0"/>
              <a:t>1 </a:t>
            </a:r>
            <a:r>
              <a:rPr lang="zh-CN" altLang="zh-CN" sz="2000" dirty="0"/>
              <a:t>和控制点</a:t>
            </a:r>
            <a:r>
              <a:rPr lang="en-US" altLang="zh-CN" sz="2000" dirty="0"/>
              <a:t>2</a:t>
            </a:r>
            <a:r>
              <a:rPr lang="zh-CN" altLang="zh-CN" sz="2000" dirty="0"/>
              <a:t>决定的直线。</a:t>
            </a:r>
          </a:p>
        </p:txBody>
      </p:sp>
      <p:sp>
        <p:nvSpPr>
          <p:cNvPr id="4" name="矩形 3"/>
          <p:cNvSpPr/>
          <p:nvPr/>
        </p:nvSpPr>
        <p:spPr>
          <a:xfrm>
            <a:off x="1185180" y="4050549"/>
            <a:ext cx="9709961" cy="1015663"/>
          </a:xfrm>
          <a:prstGeom prst="rect">
            <a:avLst/>
          </a:prstGeom>
        </p:spPr>
        <p:txBody>
          <a:bodyPr wrap="square">
            <a:spAutoFit/>
          </a:bodyPr>
          <a:lstStyle/>
          <a:p>
            <a:pPr indent="266700" algn="just">
              <a:spcAft>
                <a:spcPts val="0"/>
              </a:spcAft>
            </a:pPr>
            <a:r>
              <a:rPr lang="zh-CN" altLang="zh-CN" sz="2000" b="1" kern="100" dirty="0">
                <a:solidFill>
                  <a:srgbClr val="111111"/>
                </a:solidFill>
                <a:latin typeface="Arial" panose="020B0604020202020204" pitchFamily="34" charset="0"/>
                <a:cs typeface="Arial" panose="020B0604020202020204" pitchFamily="34" charset="0"/>
              </a:rPr>
              <a:t>（</a:t>
            </a:r>
            <a:r>
              <a:rPr lang="en-US" altLang="zh-CN" sz="2000" b="1" kern="100" dirty="0">
                <a:solidFill>
                  <a:srgbClr val="111111"/>
                </a:solidFill>
                <a:latin typeface="Arial" panose="020B0604020202020204" pitchFamily="34" charset="0"/>
                <a:cs typeface="Times New Roman" panose="02020603050405020304" pitchFamily="18" charset="0"/>
              </a:rPr>
              <a:t>2</a:t>
            </a:r>
            <a:r>
              <a:rPr lang="zh-CN" altLang="zh-CN" sz="2000" b="1" kern="100" dirty="0">
                <a:solidFill>
                  <a:srgbClr val="111111"/>
                </a:solidFill>
                <a:latin typeface="Arial" panose="020B0604020202020204" pitchFamily="34" charset="0"/>
                <a:cs typeface="Arial" panose="020B0604020202020204" pitchFamily="34" charset="0"/>
              </a:rPr>
              <a:t>）</a:t>
            </a:r>
            <a:r>
              <a:rPr lang="en-US" altLang="zh-CN" sz="2000" b="1" kern="100" dirty="0">
                <a:solidFill>
                  <a:srgbClr val="111111"/>
                </a:solidFill>
                <a:latin typeface="Arial" panose="020B0604020202020204" pitchFamily="34" charset="0"/>
                <a:cs typeface="Times New Roman" panose="02020603050405020304" pitchFamily="18" charset="0"/>
              </a:rPr>
              <a:t>arc(x, y, r, </a:t>
            </a:r>
            <a:r>
              <a:rPr lang="en-US" altLang="zh-CN" sz="2000" b="1" kern="100" dirty="0" err="1">
                <a:solidFill>
                  <a:srgbClr val="111111"/>
                </a:solidFill>
                <a:latin typeface="Arial" panose="020B0604020202020204" pitchFamily="34" charset="0"/>
                <a:cs typeface="Times New Roman" panose="02020603050405020304" pitchFamily="18" charset="0"/>
              </a:rPr>
              <a:t>startAngle</a:t>
            </a:r>
            <a:r>
              <a:rPr lang="en-US" altLang="zh-CN" sz="2000" b="1" kern="100" dirty="0">
                <a:solidFill>
                  <a:srgbClr val="111111"/>
                </a:solidFill>
                <a:latin typeface="Arial" panose="020B0604020202020204" pitchFamily="34" charset="0"/>
                <a:cs typeface="Times New Roman" panose="02020603050405020304" pitchFamily="18" charset="0"/>
              </a:rPr>
              <a:t>, </a:t>
            </a:r>
            <a:r>
              <a:rPr lang="en-US" altLang="zh-CN" sz="2000" b="1" kern="100" dirty="0" err="1">
                <a:solidFill>
                  <a:srgbClr val="111111"/>
                </a:solidFill>
                <a:latin typeface="Arial" panose="020B0604020202020204" pitchFamily="34" charset="0"/>
                <a:cs typeface="Times New Roman" panose="02020603050405020304" pitchFamily="18" charset="0"/>
              </a:rPr>
              <a:t>endAngle</a:t>
            </a:r>
            <a:r>
              <a:rPr lang="en-US" altLang="zh-CN" sz="2000" b="1" kern="100" dirty="0">
                <a:solidFill>
                  <a:srgbClr val="111111"/>
                </a:solidFill>
                <a:latin typeface="Arial" panose="020B0604020202020204" pitchFamily="34" charset="0"/>
                <a:cs typeface="Times New Roman" panose="02020603050405020304" pitchFamily="18" charset="0"/>
              </a:rPr>
              <a:t>, anticlockwise):</a:t>
            </a:r>
            <a:r>
              <a:rPr lang="en-US" altLang="zh-CN" sz="2000" kern="100" dirty="0">
                <a:solidFill>
                  <a:srgbClr val="111111"/>
                </a:solidFill>
                <a:latin typeface="Arial" panose="020B0604020202020204" pitchFamily="34" charset="0"/>
                <a:cs typeface="Times New Roman" panose="02020603050405020304" pitchFamily="18" charset="0"/>
              </a:rPr>
              <a:t> </a:t>
            </a: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以</a:t>
            </a:r>
            <a:r>
              <a:rPr lang="en-US" altLang="zh-CN" sz="2000" kern="100" dirty="0">
                <a:solidFill>
                  <a:srgbClr val="111111"/>
                </a:solidFill>
                <a:latin typeface="Arial" panose="020B0604020202020204" pitchFamily="34" charset="0"/>
                <a:cs typeface="Times New Roman" panose="02020603050405020304" pitchFamily="18" charset="0"/>
              </a:rPr>
              <a:t>(x, y)</a:t>
            </a:r>
            <a:r>
              <a:rPr lang="zh-CN" altLang="zh-CN" sz="2000" kern="100" dirty="0">
                <a:solidFill>
                  <a:srgbClr val="111111"/>
                </a:solidFill>
                <a:latin typeface="Arial" panose="020B0604020202020204" pitchFamily="34" charset="0"/>
                <a:cs typeface="Arial" panose="020B0604020202020204" pitchFamily="34" charset="0"/>
              </a:rPr>
              <a:t>为圆心，以</a:t>
            </a:r>
            <a:r>
              <a:rPr lang="en-US" altLang="zh-CN" sz="2000" kern="100" dirty="0">
                <a:solidFill>
                  <a:srgbClr val="111111"/>
                </a:solidFill>
                <a:latin typeface="Arial" panose="020B0604020202020204" pitchFamily="34" charset="0"/>
                <a:cs typeface="Times New Roman" panose="02020603050405020304" pitchFamily="18" charset="0"/>
              </a:rPr>
              <a:t>r</a:t>
            </a:r>
            <a:r>
              <a:rPr lang="zh-CN" altLang="zh-CN" sz="2000" kern="100" dirty="0">
                <a:solidFill>
                  <a:srgbClr val="111111"/>
                </a:solidFill>
                <a:latin typeface="Arial" panose="020B0604020202020204" pitchFamily="34" charset="0"/>
                <a:cs typeface="Arial" panose="020B0604020202020204" pitchFamily="34" charset="0"/>
              </a:rPr>
              <a:t>为半径，从</a:t>
            </a:r>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kern="100" dirty="0" err="1">
                <a:solidFill>
                  <a:srgbClr val="111111"/>
                </a:solidFill>
                <a:latin typeface="Arial" panose="020B0604020202020204" pitchFamily="34" charset="0"/>
                <a:cs typeface="Times New Roman" panose="02020603050405020304" pitchFamily="18" charset="0"/>
              </a:rPr>
              <a:t>startAngle</a:t>
            </a:r>
            <a:r>
              <a:rPr lang="zh-CN" altLang="zh-CN" sz="2000" kern="100" dirty="0">
                <a:solidFill>
                  <a:srgbClr val="111111"/>
                </a:solidFill>
                <a:latin typeface="Arial" panose="020B0604020202020204" pitchFamily="34" charset="0"/>
                <a:cs typeface="Arial" panose="020B0604020202020204" pitchFamily="34" charset="0"/>
              </a:rPr>
              <a:t>弧度开始到</a:t>
            </a:r>
            <a:r>
              <a:rPr lang="en-US" altLang="zh-CN" sz="2000" kern="100" dirty="0" err="1">
                <a:solidFill>
                  <a:srgbClr val="111111"/>
                </a:solidFill>
                <a:latin typeface="Arial" panose="020B0604020202020204" pitchFamily="34" charset="0"/>
                <a:cs typeface="Times New Roman" panose="02020603050405020304" pitchFamily="18" charset="0"/>
              </a:rPr>
              <a:t>endAngle</a:t>
            </a:r>
            <a:r>
              <a:rPr lang="zh-CN" altLang="zh-CN" sz="2000" kern="100" dirty="0">
                <a:solidFill>
                  <a:srgbClr val="111111"/>
                </a:solidFill>
                <a:latin typeface="Arial" panose="020B0604020202020204" pitchFamily="34" charset="0"/>
                <a:cs typeface="Arial" panose="020B0604020202020204" pitchFamily="34" charset="0"/>
              </a:rPr>
              <a:t>弧度结束。</a:t>
            </a:r>
            <a:r>
              <a:rPr lang="en-US" altLang="zh-CN" sz="2000" kern="100" dirty="0" err="1">
                <a:solidFill>
                  <a:srgbClr val="111111"/>
                </a:solidFill>
                <a:latin typeface="Arial" panose="020B0604020202020204" pitchFamily="34" charset="0"/>
                <a:cs typeface="Times New Roman" panose="02020603050405020304" pitchFamily="18" charset="0"/>
              </a:rPr>
              <a:t>anticlosewise</a:t>
            </a:r>
            <a:r>
              <a:rPr lang="zh-CN" altLang="zh-CN" sz="2000" kern="100" dirty="0">
                <a:solidFill>
                  <a:srgbClr val="111111"/>
                </a:solidFill>
                <a:latin typeface="Arial" panose="020B0604020202020204" pitchFamily="34" charset="0"/>
                <a:cs typeface="Arial" panose="020B0604020202020204" pitchFamily="34" charset="0"/>
              </a:rPr>
              <a:t>是布尔值，</a:t>
            </a:r>
            <a:r>
              <a:rPr lang="en-US" altLang="zh-CN" sz="2000" kern="100" dirty="0">
                <a:solidFill>
                  <a:srgbClr val="111111"/>
                </a:solidFill>
                <a:latin typeface="Arial" panose="020B0604020202020204" pitchFamily="34" charset="0"/>
                <a:cs typeface="Times New Roman" panose="02020603050405020304" pitchFamily="18" charset="0"/>
              </a:rPr>
              <a:t>true</a:t>
            </a:r>
            <a:r>
              <a:rPr lang="zh-CN" altLang="zh-CN" sz="2000" kern="100" dirty="0">
                <a:solidFill>
                  <a:srgbClr val="111111"/>
                </a:solidFill>
                <a:latin typeface="Arial" panose="020B0604020202020204" pitchFamily="34" charset="0"/>
                <a:cs typeface="Arial" panose="020B0604020202020204" pitchFamily="34" charset="0"/>
              </a:rPr>
              <a:t>表示逆时针，</a:t>
            </a:r>
            <a:r>
              <a:rPr lang="en-US" altLang="zh-CN" sz="2000" kern="100" dirty="0">
                <a:solidFill>
                  <a:srgbClr val="111111"/>
                </a:solidFill>
                <a:latin typeface="Arial" panose="020B0604020202020204" pitchFamily="34" charset="0"/>
                <a:cs typeface="Times New Roman" panose="02020603050405020304" pitchFamily="18" charset="0"/>
              </a:rPr>
              <a:t>false</a:t>
            </a:r>
            <a:r>
              <a:rPr lang="zh-CN" altLang="zh-CN" sz="2000" kern="100" dirty="0">
                <a:solidFill>
                  <a:srgbClr val="111111"/>
                </a:solidFill>
                <a:latin typeface="Arial" panose="020B0604020202020204" pitchFamily="34" charset="0"/>
                <a:cs typeface="Arial" panose="020B0604020202020204" pitchFamily="34" charset="0"/>
              </a:rPr>
              <a:t>表示顺时针</a:t>
            </a:r>
            <a:r>
              <a:rPr lang="en-US" altLang="zh-CN" sz="2000" kern="100" dirty="0">
                <a:solidFill>
                  <a:srgbClr val="111111"/>
                </a:solidFill>
                <a:latin typeface="Arial" panose="020B0604020202020204" pitchFamily="34" charset="0"/>
                <a:cs typeface="Times New Roman" panose="02020603050405020304" pitchFamily="18" charset="0"/>
              </a:rPr>
              <a:t>(</a:t>
            </a:r>
            <a:r>
              <a:rPr lang="zh-CN" altLang="zh-CN" sz="2000" kern="100" dirty="0">
                <a:solidFill>
                  <a:srgbClr val="111111"/>
                </a:solidFill>
                <a:latin typeface="Arial" panose="020B0604020202020204" pitchFamily="34" charset="0"/>
                <a:cs typeface="Arial" panose="020B0604020202020204" pitchFamily="34" charset="0"/>
              </a:rPr>
              <a:t>默认是顺时针</a:t>
            </a:r>
            <a:r>
              <a:rPr lang="en-US" altLang="zh-CN" sz="2000" kern="100" dirty="0">
                <a:solidFill>
                  <a:srgbClr val="111111"/>
                </a:solidFill>
                <a:latin typeface="Arial" panose="020B0604020202020204" pitchFamily="34" charset="0"/>
                <a:cs typeface="Times New Roman" panose="02020603050405020304" pitchFamily="18" charset="0"/>
              </a:rPr>
              <a:t>)</a:t>
            </a:r>
            <a:r>
              <a:rPr lang="zh-CN" altLang="zh-CN" sz="2000" kern="100" dirty="0">
                <a:solidFill>
                  <a:srgbClr val="111111"/>
                </a:solidFill>
                <a:latin typeface="Arial" panose="020B0604020202020204" pitchFamily="34" charset="0"/>
                <a:cs typeface="Arial" panose="020B0604020202020204" pitchFamily="34" charset="0"/>
              </a:rPr>
              <a:t>。</a:t>
            </a:r>
            <a:endParaRPr lang="zh-CN" altLang="zh-CN" sz="2000" kern="100" dirty="0">
              <a:cs typeface="Times New Roman" panose="02020603050405020304" pitchFamily="18" charset="0"/>
            </a:endParaRPr>
          </a:p>
        </p:txBody>
      </p:sp>
      <p:sp>
        <p:nvSpPr>
          <p:cNvPr id="5" name="矩形 4"/>
          <p:cNvSpPr/>
          <p:nvPr/>
        </p:nvSpPr>
        <p:spPr>
          <a:xfrm>
            <a:off x="1128297" y="1011112"/>
            <a:ext cx="3223959" cy="369332"/>
          </a:xfrm>
          <a:prstGeom prst="rect">
            <a:avLst/>
          </a:prstGeom>
        </p:spPr>
        <p:txBody>
          <a:bodyPr wrap="none">
            <a:spAutoFit/>
          </a:bodyPr>
          <a:lstStyle/>
          <a:p>
            <a:pPr indent="266700" algn="just">
              <a:spcAft>
                <a:spcPts val="0"/>
              </a:spcAft>
            </a:pPr>
            <a:r>
              <a:rPr lang="zh-CN" altLang="zh-CN" kern="100" dirty="0">
                <a:solidFill>
                  <a:srgbClr val="111111"/>
                </a:solidFill>
                <a:latin typeface="Arial" panose="020B0604020202020204" pitchFamily="34" charset="0"/>
                <a:cs typeface="Arial" panose="020B0604020202020204" pitchFamily="34" charset="0"/>
              </a:rPr>
              <a:t>有两个方法可以绘制圆弧：</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270426962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3.8.4 canvas绘制图形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1128297" y="1011112"/>
            <a:ext cx="3223959" cy="369332"/>
          </a:xfrm>
          <a:prstGeom prst="rect">
            <a:avLst/>
          </a:prstGeom>
        </p:spPr>
        <p:txBody>
          <a:bodyPr wrap="none">
            <a:spAutoFit/>
          </a:bodyPr>
          <a:lstStyle/>
          <a:p>
            <a:pPr indent="266700" algn="just">
              <a:spcAft>
                <a:spcPts val="0"/>
              </a:spcAft>
            </a:pPr>
            <a:r>
              <a:rPr lang="zh-CN" altLang="zh-CN" kern="100" dirty="0">
                <a:solidFill>
                  <a:srgbClr val="111111"/>
                </a:solidFill>
                <a:latin typeface="Arial" panose="020B0604020202020204" pitchFamily="34" charset="0"/>
                <a:cs typeface="Arial" panose="020B0604020202020204" pitchFamily="34" charset="0"/>
              </a:rPr>
              <a:t>有两个方法可以绘制圆弧：</a:t>
            </a:r>
            <a:endParaRPr lang="zh-CN" altLang="zh-CN" kern="100" dirty="0">
              <a:cs typeface="Times New Roman" panose="02020603050405020304" pitchFamily="18" charset="0"/>
            </a:endParaRPr>
          </a:p>
        </p:txBody>
      </p:sp>
      <p:sp>
        <p:nvSpPr>
          <p:cNvPr id="6" name="矩形 5"/>
          <p:cNvSpPr/>
          <p:nvPr/>
        </p:nvSpPr>
        <p:spPr>
          <a:xfrm>
            <a:off x="1469365" y="1638699"/>
            <a:ext cx="9727721" cy="2246769"/>
          </a:xfrm>
          <a:prstGeom prst="rect">
            <a:avLst/>
          </a:prstGeom>
        </p:spPr>
        <p:txBody>
          <a:bodyPr wrap="square">
            <a:spAutoFit/>
          </a:bodyPr>
          <a:lstStyle/>
          <a:p>
            <a:pPr indent="266700" algn="just">
              <a:spcAft>
                <a:spcPts val="0"/>
              </a:spcAft>
            </a:pPr>
            <a:r>
              <a:rPr lang="zh-CN" altLang="zh-CN" sz="2000" kern="100" dirty="0">
                <a:latin typeface="Times New Roman" panose="02020603050405020304" pitchFamily="18" charset="0"/>
                <a:cs typeface="Times New Roman" panose="02020603050405020304" pitchFamily="18" charset="0"/>
              </a:rPr>
              <a:t>【例</a:t>
            </a:r>
            <a:r>
              <a:rPr lang="en-US" altLang="zh-CN" sz="2000" kern="100" dirty="0">
                <a:latin typeface="Times New Roman" panose="02020603050405020304" pitchFamily="18" charset="0"/>
                <a:cs typeface="Times New Roman" panose="02020603050405020304" pitchFamily="18" charset="0"/>
              </a:rPr>
              <a:t>3.31</a:t>
            </a:r>
            <a:r>
              <a:rPr lang="zh-CN" altLang="zh-CN" sz="2000" kern="100" dirty="0">
                <a:latin typeface="Times New Roman" panose="02020603050405020304" pitchFamily="18" charset="0"/>
                <a:cs typeface="Times New Roman" panose="02020603050405020304" pitchFamily="18" charset="0"/>
              </a:rPr>
              <a:t>】</a:t>
            </a:r>
            <a:r>
              <a:rPr lang="en-US" altLang="zh-CN" sz="2000" kern="100" dirty="0">
                <a:solidFill>
                  <a:srgbClr val="111111"/>
                </a:solidFill>
                <a:latin typeface="Arial" panose="020B0604020202020204" pitchFamily="34" charset="0"/>
                <a:cs typeface="Times New Roman" panose="02020603050405020304" pitchFamily="18" charset="0"/>
              </a:rPr>
              <a:t>canvas </a:t>
            </a:r>
            <a:r>
              <a:rPr lang="zh-CN" altLang="zh-CN" sz="2000" kern="100" dirty="0">
                <a:solidFill>
                  <a:srgbClr val="111111"/>
                </a:solidFill>
                <a:latin typeface="Arial" panose="020B0604020202020204" pitchFamily="34" charset="0"/>
                <a:cs typeface="Arial" panose="020B0604020202020204" pitchFamily="34" charset="0"/>
              </a:rPr>
              <a:t>绘制弧线。</a:t>
            </a:r>
            <a:endParaRPr lang="en-US" altLang="zh-CN" sz="2000"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&lt;canvas id="myCanvas0701" width="250" height="300" style="border:1px solid #d3d3d3;"&gt;&lt;/canvas&gt;</a:t>
            </a:r>
          </a:p>
          <a:p>
            <a:pPr indent="266700" algn="just">
              <a:spcAft>
                <a:spcPts val="0"/>
              </a:spcAft>
            </a:pPr>
            <a:endParaRPr lang="zh-CN" altLang="zh-CN" sz="2000" kern="100" dirty="0">
              <a:cs typeface="Times New Roman" panose="02020603050405020304" pitchFamily="18" charset="0"/>
            </a:endParaRPr>
          </a:p>
          <a:p>
            <a:pPr indent="266700" algn="just">
              <a:spcAft>
                <a:spcPts val="0"/>
              </a:spcAft>
            </a:pPr>
            <a:r>
              <a:rPr lang="en-US" altLang="zh-CN" sz="2000" kern="100" dirty="0">
                <a:solidFill>
                  <a:srgbClr val="111111"/>
                </a:solidFill>
                <a:latin typeface="Arial" panose="020B0604020202020204" pitchFamily="34" charset="0"/>
                <a:cs typeface="Times New Roman" panose="02020603050405020304" pitchFamily="18" charset="0"/>
              </a:rPr>
              <a:t>&lt;canvas id="myCanvas0702" width="250" height="300" style="border:1px solid #d3d3d3;"&gt;&lt;/canvas&gt;</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300659778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3.8.4 canvas绘制图形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 name="矩形 6"/>
          <p:cNvSpPr/>
          <p:nvPr/>
        </p:nvSpPr>
        <p:spPr>
          <a:xfrm>
            <a:off x="1356406" y="839788"/>
            <a:ext cx="10075438" cy="5632311"/>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&lt;script&gt;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function draw(){</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("myCanvas0701");</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if (!</a:t>
            </a:r>
            <a:r>
              <a:rPr lang="en-US" altLang="zh-CN" kern="100" dirty="0" err="1">
                <a:solidFill>
                  <a:srgbClr val="111111"/>
                </a:solidFill>
                <a:latin typeface="Arial" panose="020B0604020202020204" pitchFamily="34" charset="0"/>
                <a:cs typeface="Times New Roman" panose="02020603050405020304" pitchFamily="18" charset="0"/>
              </a:rPr>
              <a:t>c.getContext</a:t>
            </a:r>
            <a:r>
              <a:rPr lang="en-US" altLang="zh-CN" kern="100" dirty="0">
                <a:solidFill>
                  <a:srgbClr val="111111"/>
                </a:solidFill>
                <a:latin typeface="Arial" panose="020B0604020202020204" pitchFamily="34" charset="0"/>
                <a:cs typeface="Times New Roman" panose="02020603050405020304" pitchFamily="18" charset="0"/>
              </a:rPr>
              <a:t>) return;</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c.getContext</a:t>
            </a:r>
            <a:r>
              <a:rPr lang="en-US" altLang="zh-CN" kern="100" dirty="0">
                <a:solidFill>
                  <a:srgbClr val="111111"/>
                </a:solidFill>
                <a:latin typeface="Arial" panose="020B0604020202020204" pitchFamily="34" charset="0"/>
                <a:cs typeface="Times New Roman" panose="02020603050405020304" pitchFamily="18" charset="0"/>
              </a:rPr>
              <a:t>("2d");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c2=</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("myCanvas0702");</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if (!c2.getContext) return;</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ctx2=c2.getContext("2d");</a:t>
            </a:r>
          </a:p>
          <a:p>
            <a:pPr indent="266700" algn="just">
              <a:spcAft>
                <a:spcPts val="0"/>
              </a:spcAft>
            </a:pP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ctx.beginPath</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ctx.moveTo</a:t>
            </a:r>
            <a:r>
              <a:rPr lang="en-US" altLang="zh-CN" kern="100" dirty="0">
                <a:solidFill>
                  <a:srgbClr val="111111"/>
                </a:solidFill>
                <a:latin typeface="Arial" panose="020B0604020202020204" pitchFamily="34" charset="0"/>
                <a:cs typeface="Times New Roman" panose="02020603050405020304" pitchFamily="18" charset="0"/>
              </a:rPr>
              <a:t>(50, 50);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FF0000"/>
                </a:solidFill>
                <a:latin typeface="Arial" panose="020B0604020202020204" pitchFamily="34" charset="0"/>
                <a:cs typeface="Times New Roman" panose="02020603050405020304" pitchFamily="18" charset="0"/>
              </a:rPr>
              <a:t>//</a:t>
            </a:r>
            <a:r>
              <a:rPr lang="zh-CN" altLang="zh-CN" kern="100" dirty="0">
                <a:solidFill>
                  <a:srgbClr val="FF0000"/>
                </a:solidFill>
                <a:latin typeface="Arial" panose="020B0604020202020204" pitchFamily="34" charset="0"/>
                <a:cs typeface="Arial" panose="020B0604020202020204" pitchFamily="34" charset="0"/>
              </a:rPr>
              <a:t>参数</a:t>
            </a:r>
            <a:r>
              <a:rPr lang="en-US" altLang="zh-CN" kern="100" dirty="0">
                <a:solidFill>
                  <a:srgbClr val="FF0000"/>
                </a:solidFill>
                <a:latin typeface="Arial" panose="020B0604020202020204" pitchFamily="34" charset="0"/>
                <a:cs typeface="Times New Roman" panose="02020603050405020304" pitchFamily="18" charset="0"/>
              </a:rPr>
              <a:t>1</a:t>
            </a:r>
            <a:r>
              <a:rPr lang="zh-CN" altLang="zh-CN" kern="100" dirty="0">
                <a:solidFill>
                  <a:srgbClr val="FF0000"/>
                </a:solidFill>
                <a:latin typeface="Arial" panose="020B0604020202020204" pitchFamily="34" charset="0"/>
                <a:cs typeface="Arial" panose="020B0604020202020204" pitchFamily="34" charset="0"/>
              </a:rPr>
              <a:t>、</a:t>
            </a:r>
            <a:r>
              <a:rPr lang="en-US" altLang="zh-CN" kern="100" dirty="0">
                <a:solidFill>
                  <a:srgbClr val="FF0000"/>
                </a:solidFill>
                <a:latin typeface="Arial" panose="020B0604020202020204" pitchFamily="34" charset="0"/>
                <a:cs typeface="Times New Roman" panose="02020603050405020304" pitchFamily="18" charset="0"/>
              </a:rPr>
              <a:t>2</a:t>
            </a:r>
            <a:r>
              <a:rPr lang="zh-CN" altLang="zh-CN" kern="100" dirty="0">
                <a:solidFill>
                  <a:srgbClr val="FF0000"/>
                </a:solidFill>
                <a:latin typeface="Arial" panose="020B0604020202020204" pitchFamily="34" charset="0"/>
                <a:cs typeface="Arial" panose="020B0604020202020204" pitchFamily="34" charset="0"/>
              </a:rPr>
              <a:t>：控制点</a:t>
            </a:r>
            <a:r>
              <a:rPr lang="en-US" altLang="zh-CN" kern="100" dirty="0">
                <a:solidFill>
                  <a:srgbClr val="FF0000"/>
                </a:solidFill>
                <a:latin typeface="Arial" panose="020B0604020202020204" pitchFamily="34" charset="0"/>
                <a:cs typeface="Times New Roman" panose="02020603050405020304" pitchFamily="18" charset="0"/>
              </a:rPr>
              <a:t>1</a:t>
            </a:r>
            <a:r>
              <a:rPr lang="zh-CN" altLang="zh-CN" kern="100" dirty="0">
                <a:solidFill>
                  <a:srgbClr val="FF0000"/>
                </a:solidFill>
                <a:latin typeface="Arial" panose="020B0604020202020204" pitchFamily="34" charset="0"/>
                <a:cs typeface="Arial" panose="020B0604020202020204" pitchFamily="34" charset="0"/>
              </a:rPr>
              <a:t>坐标</a:t>
            </a:r>
            <a:r>
              <a:rPr lang="zh-CN" altLang="zh-CN" kern="100" dirty="0">
                <a:solidFill>
                  <a:srgbClr val="FF0000"/>
                </a:solidFill>
                <a:ea typeface="Arial" panose="020B0604020202020204" pitchFamily="34" charset="0"/>
                <a:cs typeface="Times New Roman" panose="02020603050405020304" pitchFamily="18" charset="0"/>
              </a:rPr>
              <a:t> </a:t>
            </a:r>
            <a:r>
              <a:rPr lang="zh-CN" altLang="zh-CN" kern="100" dirty="0">
                <a:solidFill>
                  <a:srgbClr val="FF0000"/>
                </a:solidFill>
                <a:latin typeface="Arial" panose="020B0604020202020204" pitchFamily="34" charset="0"/>
                <a:cs typeface="Arial" panose="020B0604020202020204" pitchFamily="34" charset="0"/>
              </a:rPr>
              <a:t>参数</a:t>
            </a:r>
            <a:r>
              <a:rPr lang="en-US" altLang="zh-CN" kern="100" dirty="0">
                <a:solidFill>
                  <a:srgbClr val="FF0000"/>
                </a:solidFill>
                <a:latin typeface="Arial" panose="020B0604020202020204" pitchFamily="34" charset="0"/>
                <a:cs typeface="Times New Roman" panose="02020603050405020304" pitchFamily="18" charset="0"/>
              </a:rPr>
              <a:t>3</a:t>
            </a:r>
            <a:r>
              <a:rPr lang="zh-CN" altLang="zh-CN" kern="100" dirty="0">
                <a:solidFill>
                  <a:srgbClr val="FF0000"/>
                </a:solidFill>
                <a:latin typeface="Arial" panose="020B0604020202020204" pitchFamily="34" charset="0"/>
                <a:cs typeface="Arial" panose="020B0604020202020204" pitchFamily="34" charset="0"/>
              </a:rPr>
              <a:t>、</a:t>
            </a:r>
            <a:r>
              <a:rPr lang="en-US" altLang="zh-CN" kern="100" dirty="0">
                <a:solidFill>
                  <a:srgbClr val="FF0000"/>
                </a:solidFill>
                <a:latin typeface="Arial" panose="020B0604020202020204" pitchFamily="34" charset="0"/>
                <a:cs typeface="Times New Roman" panose="02020603050405020304" pitchFamily="18" charset="0"/>
              </a:rPr>
              <a:t>4</a:t>
            </a:r>
            <a:r>
              <a:rPr lang="zh-CN" altLang="zh-CN" kern="100" dirty="0">
                <a:solidFill>
                  <a:srgbClr val="FF0000"/>
                </a:solidFill>
                <a:latin typeface="Arial" panose="020B0604020202020204" pitchFamily="34" charset="0"/>
                <a:cs typeface="Arial" panose="020B0604020202020204" pitchFamily="34" charset="0"/>
              </a:rPr>
              <a:t>：控制点</a:t>
            </a:r>
            <a:r>
              <a:rPr lang="en-US" altLang="zh-CN" kern="100" dirty="0">
                <a:solidFill>
                  <a:srgbClr val="FF0000"/>
                </a:solidFill>
                <a:latin typeface="Arial" panose="020B0604020202020204" pitchFamily="34" charset="0"/>
                <a:cs typeface="Times New Roman" panose="02020603050405020304" pitchFamily="18" charset="0"/>
              </a:rPr>
              <a:t>2</a:t>
            </a:r>
            <a:r>
              <a:rPr lang="zh-CN" altLang="zh-CN" kern="100" dirty="0">
                <a:solidFill>
                  <a:srgbClr val="FF0000"/>
                </a:solidFill>
                <a:latin typeface="Arial" panose="020B0604020202020204" pitchFamily="34" charset="0"/>
                <a:cs typeface="Arial" panose="020B0604020202020204" pitchFamily="34" charset="0"/>
              </a:rPr>
              <a:t>坐标</a:t>
            </a:r>
            <a:r>
              <a:rPr lang="zh-CN" altLang="zh-CN" kern="100" dirty="0">
                <a:solidFill>
                  <a:srgbClr val="FF0000"/>
                </a:solidFill>
                <a:ea typeface="Arial" panose="020B0604020202020204" pitchFamily="34" charset="0"/>
                <a:cs typeface="Times New Roman" panose="02020603050405020304" pitchFamily="18" charset="0"/>
              </a:rPr>
              <a:t> </a:t>
            </a:r>
            <a:r>
              <a:rPr lang="zh-CN" altLang="zh-CN" kern="100" dirty="0">
                <a:solidFill>
                  <a:srgbClr val="FF0000"/>
                </a:solidFill>
                <a:latin typeface="Arial" panose="020B0604020202020204" pitchFamily="34" charset="0"/>
                <a:cs typeface="Arial" panose="020B0604020202020204" pitchFamily="34" charset="0"/>
              </a:rPr>
              <a:t>参数</a:t>
            </a:r>
            <a:r>
              <a:rPr lang="en-US" altLang="zh-CN" kern="100" dirty="0">
                <a:solidFill>
                  <a:srgbClr val="FF0000"/>
                </a:solidFill>
                <a:latin typeface="Arial" panose="020B0604020202020204" pitchFamily="34" charset="0"/>
                <a:cs typeface="Times New Roman" panose="02020603050405020304" pitchFamily="18" charset="0"/>
              </a:rPr>
              <a:t>4</a:t>
            </a:r>
            <a:r>
              <a:rPr lang="zh-CN" altLang="zh-CN" kern="100" dirty="0">
                <a:solidFill>
                  <a:srgbClr val="FF0000"/>
                </a:solidFill>
                <a:latin typeface="Arial" panose="020B0604020202020204" pitchFamily="34" charset="0"/>
                <a:cs typeface="Arial" panose="020B0604020202020204" pitchFamily="34" charset="0"/>
              </a:rPr>
              <a:t>：圆弧半径</a:t>
            </a:r>
            <a:endParaRPr lang="zh-CN" altLang="zh-CN" kern="100" dirty="0">
              <a:solidFill>
                <a:srgbClr val="FF0000"/>
              </a:solidFill>
              <a:cs typeface="Times New Roman" panose="02020603050405020304" pitchFamily="18" charset="0"/>
            </a:endParaRPr>
          </a:p>
          <a:p>
            <a:pPr indent="266700" algn="just">
              <a:spcAft>
                <a:spcPts val="0"/>
              </a:spcAft>
            </a:pPr>
            <a:r>
              <a:rPr lang="en-US" altLang="zh-CN" kern="100" dirty="0">
                <a:solidFill>
                  <a:srgbClr val="FF0000"/>
                </a:solidFill>
                <a:latin typeface="Arial" panose="020B0604020202020204" pitchFamily="34" charset="0"/>
                <a:cs typeface="Times New Roman" panose="02020603050405020304" pitchFamily="18" charset="0"/>
              </a:rPr>
              <a:t>		</a:t>
            </a:r>
            <a:r>
              <a:rPr lang="en-US" altLang="zh-CN" kern="100" dirty="0" err="1">
                <a:solidFill>
                  <a:srgbClr val="FF0000"/>
                </a:solidFill>
                <a:latin typeface="Arial" panose="020B0604020202020204" pitchFamily="34" charset="0"/>
                <a:cs typeface="Times New Roman" panose="02020603050405020304" pitchFamily="18" charset="0"/>
              </a:rPr>
              <a:t>ctx.arcTo</a:t>
            </a:r>
            <a:r>
              <a:rPr lang="en-US" altLang="zh-CN" kern="100" dirty="0">
                <a:solidFill>
                  <a:srgbClr val="FF0000"/>
                </a:solidFill>
                <a:latin typeface="Arial" panose="020B0604020202020204" pitchFamily="34" charset="0"/>
                <a:cs typeface="Times New Roman" panose="02020603050405020304" pitchFamily="18" charset="0"/>
              </a:rPr>
              <a:t>(200, 50, 200, 200, 100);</a:t>
            </a:r>
            <a:endParaRPr lang="zh-CN" altLang="zh-CN" kern="100" dirty="0">
              <a:solidFill>
                <a:srgbClr val="FF0000"/>
              </a:solidFill>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ctx.lineTo</a:t>
            </a:r>
            <a:r>
              <a:rPr lang="en-US" altLang="zh-CN" kern="100" dirty="0">
                <a:solidFill>
                  <a:srgbClr val="111111"/>
                </a:solidFill>
                <a:latin typeface="Arial" panose="020B0604020202020204" pitchFamily="34" charset="0"/>
                <a:cs typeface="Times New Roman" panose="02020603050405020304" pitchFamily="18" charset="0"/>
              </a:rPr>
              <a:t>(200, 200)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ctx.stroke</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ctx.beginPath</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ctx.rect</a:t>
            </a:r>
            <a:r>
              <a:rPr lang="en-US" altLang="zh-CN" kern="100" dirty="0">
                <a:solidFill>
                  <a:srgbClr val="111111"/>
                </a:solidFill>
                <a:latin typeface="Arial" panose="020B0604020202020204" pitchFamily="34" charset="0"/>
                <a:cs typeface="Times New Roman" panose="02020603050405020304" pitchFamily="18" charset="0"/>
              </a:rPr>
              <a:t>(50, 50, 10, 10);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ctx.rect</a:t>
            </a:r>
            <a:r>
              <a:rPr lang="en-US" altLang="zh-CN" kern="100" dirty="0">
                <a:solidFill>
                  <a:srgbClr val="111111"/>
                </a:solidFill>
                <a:latin typeface="Arial" panose="020B0604020202020204" pitchFamily="34" charset="0"/>
                <a:cs typeface="Times New Roman" panose="02020603050405020304" pitchFamily="18" charset="0"/>
              </a:rPr>
              <a:t>(200, 50, 10, 10)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ctx.rect</a:t>
            </a:r>
            <a:r>
              <a:rPr lang="en-US" altLang="zh-CN" kern="100" dirty="0">
                <a:solidFill>
                  <a:srgbClr val="111111"/>
                </a:solidFill>
                <a:latin typeface="Arial" panose="020B0604020202020204" pitchFamily="34" charset="0"/>
                <a:cs typeface="Times New Roman" panose="02020603050405020304" pitchFamily="18" charset="0"/>
              </a:rPr>
              <a:t>(200, 200, 10, 10)</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ctx.fill</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360189515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3.8.4 canvas绘制图形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616015" y="1550697"/>
            <a:ext cx="7510732" cy="1754326"/>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ctx2.beginPath();</a:t>
            </a:r>
            <a:endParaRPr lang="zh-CN" altLang="zh-CN" kern="100" dirty="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ctx2.arc(50, 200, 150, 0,( </a:t>
            </a:r>
            <a:r>
              <a:rPr lang="en-US" altLang="zh-CN" kern="100" dirty="0" err="1">
                <a:solidFill>
                  <a:srgbClr val="111111"/>
                </a:solidFill>
                <a:latin typeface="Arial" panose="020B0604020202020204" pitchFamily="34" charset="0"/>
                <a:cs typeface="Times New Roman" panose="02020603050405020304" pitchFamily="18" charset="0"/>
              </a:rPr>
              <a:t>Math.PI</a:t>
            </a:r>
            <a:r>
              <a:rPr lang="en-US" altLang="zh-CN" kern="100" dirty="0">
                <a:solidFill>
                  <a:srgbClr val="111111"/>
                </a:solidFill>
                <a:latin typeface="Arial" panose="020B0604020202020204" pitchFamily="34" charset="0"/>
                <a:cs typeface="Times New Roman" panose="02020603050405020304" pitchFamily="18" charset="0"/>
              </a:rPr>
              <a:t> * 3)/2, true);</a:t>
            </a:r>
            <a:endParaRPr lang="zh-CN" altLang="zh-CN" kern="100" dirty="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ctx2.stroke();</a:t>
            </a:r>
            <a:endParaRPr lang="zh-CN" altLang="zh-CN" kern="100" dirty="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draw();</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&lt;/script&gt;</a:t>
            </a:r>
            <a:endParaRPr lang="zh-CN" altLang="zh-CN" kern="100" dirty="0">
              <a:cs typeface="Times New Roman" panose="02020603050405020304" pitchFamily="18" charset="0"/>
            </a:endParaRPr>
          </a:p>
        </p:txBody>
      </p:sp>
      <p:pic>
        <p:nvPicPr>
          <p:cNvPr id="9" name="图片 8"/>
          <p:cNvPicPr/>
          <p:nvPr/>
        </p:nvPicPr>
        <p:blipFill>
          <a:blip r:embed="rId3"/>
          <a:stretch>
            <a:fillRect/>
          </a:stretch>
        </p:blipFill>
        <p:spPr>
          <a:xfrm>
            <a:off x="1719532" y="3864635"/>
            <a:ext cx="5981196" cy="2346385"/>
          </a:xfrm>
          <a:prstGeom prst="rect">
            <a:avLst/>
          </a:prstGeom>
          <a:noFill/>
          <a:ln>
            <a:noFill/>
          </a:ln>
        </p:spPr>
      </p:pic>
    </p:spTree>
    <p:extLst>
      <p:ext uri="{BB962C8B-B14F-4D97-AF65-F5344CB8AC3E}">
        <p14:creationId xmlns:p14="http://schemas.microsoft.com/office/powerpoint/2010/main" val="271930277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3.8.5 canvas </a:t>
            </a:r>
            <a:r>
              <a:rPr lang="zh-CN" altLang="zh-CN" dirty="0"/>
              <a:t>绘制文本</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426234" y="1294459"/>
            <a:ext cx="7510732" cy="1015663"/>
          </a:xfrm>
          <a:prstGeom prst="rect">
            <a:avLst/>
          </a:prstGeom>
        </p:spPr>
        <p:txBody>
          <a:bodyPr wrap="square">
            <a:spAutoFit/>
          </a:bodyPr>
          <a:lstStyle/>
          <a:p>
            <a:r>
              <a:rPr lang="en-US" altLang="zh-CN" sz="2000" dirty="0"/>
              <a:t>canvas </a:t>
            </a:r>
            <a:r>
              <a:rPr lang="zh-CN" altLang="zh-CN" sz="2000" dirty="0"/>
              <a:t>提供了两种方法来渲染文本</a:t>
            </a:r>
            <a:r>
              <a:rPr lang="en-US" altLang="zh-CN" sz="2000" dirty="0"/>
              <a:t>:</a:t>
            </a:r>
            <a:endParaRPr lang="zh-CN" altLang="zh-CN" sz="2000" dirty="0"/>
          </a:p>
          <a:p>
            <a:r>
              <a:rPr lang="zh-CN" altLang="zh-CN" sz="2000" dirty="0"/>
              <a:t>（</a:t>
            </a:r>
            <a:r>
              <a:rPr lang="en-US" altLang="zh-CN" sz="2000" dirty="0"/>
              <a:t>1</a:t>
            </a:r>
            <a:r>
              <a:rPr lang="zh-CN" altLang="zh-CN" sz="2000" dirty="0"/>
              <a:t>）</a:t>
            </a:r>
            <a:r>
              <a:rPr lang="en-US" altLang="zh-CN" sz="2000" dirty="0" err="1"/>
              <a:t>fillText</a:t>
            </a:r>
            <a:r>
              <a:rPr lang="en-US" altLang="zh-CN" sz="2000" dirty="0"/>
              <a:t>(text, x, y) </a:t>
            </a:r>
            <a:r>
              <a:rPr lang="zh-CN" altLang="zh-CN" sz="2000" dirty="0"/>
              <a:t>在指定的</a:t>
            </a:r>
            <a:r>
              <a:rPr lang="en-US" altLang="zh-CN" sz="2000" dirty="0"/>
              <a:t> (</a:t>
            </a:r>
            <a:r>
              <a:rPr lang="en-US" altLang="zh-CN" sz="2000" dirty="0" err="1"/>
              <a:t>x,y</a:t>
            </a:r>
            <a:r>
              <a:rPr lang="en-US" altLang="zh-CN" sz="2000" dirty="0"/>
              <a:t>) </a:t>
            </a:r>
            <a:r>
              <a:rPr lang="zh-CN" altLang="zh-CN" sz="2000" dirty="0"/>
              <a:t>位置填充指定的文本。</a:t>
            </a:r>
          </a:p>
          <a:p>
            <a:r>
              <a:rPr lang="zh-CN" altLang="zh-CN" sz="2000" dirty="0"/>
              <a:t>（</a:t>
            </a:r>
            <a:r>
              <a:rPr lang="en-US" altLang="zh-CN" sz="2000" dirty="0"/>
              <a:t>2</a:t>
            </a:r>
            <a:r>
              <a:rPr lang="zh-CN" altLang="zh-CN" sz="2000" dirty="0"/>
              <a:t>）</a:t>
            </a:r>
            <a:r>
              <a:rPr lang="en-US" altLang="zh-CN" sz="2000" dirty="0" err="1"/>
              <a:t>strokeText</a:t>
            </a:r>
            <a:r>
              <a:rPr lang="en-US" altLang="zh-CN" sz="2000" dirty="0"/>
              <a:t>(text, x, y) </a:t>
            </a:r>
            <a:r>
              <a:rPr lang="zh-CN" altLang="zh-CN" sz="2000" dirty="0"/>
              <a:t>在指定的</a:t>
            </a:r>
            <a:r>
              <a:rPr lang="en-US" altLang="zh-CN" sz="2000" dirty="0"/>
              <a:t> (</a:t>
            </a:r>
            <a:r>
              <a:rPr lang="en-US" altLang="zh-CN" sz="2000" dirty="0" err="1"/>
              <a:t>x,y</a:t>
            </a:r>
            <a:r>
              <a:rPr lang="en-US" altLang="zh-CN" sz="2000" dirty="0"/>
              <a:t>) </a:t>
            </a:r>
            <a:r>
              <a:rPr lang="zh-CN" altLang="zh-CN" sz="2000" dirty="0"/>
              <a:t>位置绘制文本边框。</a:t>
            </a:r>
          </a:p>
        </p:txBody>
      </p:sp>
      <p:sp>
        <p:nvSpPr>
          <p:cNvPr id="5" name="矩形 4"/>
          <p:cNvSpPr/>
          <p:nvPr/>
        </p:nvSpPr>
        <p:spPr>
          <a:xfrm>
            <a:off x="989962" y="2672912"/>
            <a:ext cx="7432609" cy="3693319"/>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&lt;canvas id="MyCanvas08" width="650px" height="300px" style="border: 1px solid red;" &gt; &lt;/canvas&gt;</a:t>
            </a:r>
            <a:endParaRPr lang="zh-CN" altLang="zh-CN" kern="100" dirty="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&lt;script&gt;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function draw()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canvas = </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('MyCanvas08');</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 if(!</a:t>
            </a:r>
            <a:r>
              <a:rPr lang="en-US" altLang="zh-CN" kern="100" dirty="0" err="1">
                <a:solidFill>
                  <a:srgbClr val="111111"/>
                </a:solidFill>
                <a:latin typeface="Arial" panose="020B0604020202020204" pitchFamily="34" charset="0"/>
                <a:cs typeface="Times New Roman" panose="02020603050405020304" pitchFamily="18" charset="0"/>
              </a:rPr>
              <a:t>canvas.getContext</a:t>
            </a:r>
            <a:r>
              <a:rPr lang="en-US" altLang="zh-CN" kern="100" dirty="0">
                <a:solidFill>
                  <a:srgbClr val="111111"/>
                </a:solidFill>
                <a:latin typeface="Arial" panose="020B0604020202020204" pitchFamily="34" charset="0"/>
                <a:cs typeface="Times New Roman" panose="02020603050405020304" pitchFamily="18" charset="0"/>
              </a:rPr>
              <a:t>) return;</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a:t>
            </a:r>
            <a:r>
              <a:rPr lang="en-US" altLang="zh-CN" kern="100" dirty="0">
                <a:solidFill>
                  <a:srgbClr val="111111"/>
                </a:solidFill>
                <a:latin typeface="Arial" panose="020B0604020202020204" pitchFamily="34" charset="0"/>
                <a:cs typeface="Times New Roman" panose="02020603050405020304" pitchFamily="18" charset="0"/>
              </a:rPr>
              <a:t> = </a:t>
            </a:r>
            <a:r>
              <a:rPr lang="en-US" altLang="zh-CN" kern="100" dirty="0" err="1">
                <a:solidFill>
                  <a:srgbClr val="111111"/>
                </a:solidFill>
                <a:latin typeface="Arial" panose="020B0604020202020204" pitchFamily="34" charset="0"/>
                <a:cs typeface="Times New Roman" panose="02020603050405020304" pitchFamily="18" charset="0"/>
              </a:rPr>
              <a:t>canvas.getContext</a:t>
            </a:r>
            <a:r>
              <a:rPr lang="en-US" altLang="zh-CN" kern="100" dirty="0">
                <a:solidFill>
                  <a:srgbClr val="111111"/>
                </a:solidFill>
                <a:latin typeface="Arial" panose="020B0604020202020204" pitchFamily="34" charset="0"/>
                <a:cs typeface="Times New Roman" panose="02020603050405020304" pitchFamily="18" charset="0"/>
              </a:rPr>
              <a:t>("2d");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ctx.font</a:t>
            </a:r>
            <a:r>
              <a:rPr lang="en-US" altLang="zh-CN" kern="100" dirty="0">
                <a:solidFill>
                  <a:srgbClr val="111111"/>
                </a:solidFill>
                <a:latin typeface="Arial" panose="020B0604020202020204" pitchFamily="34" charset="0"/>
                <a:cs typeface="Times New Roman" panose="02020603050405020304" pitchFamily="18" charset="0"/>
              </a:rPr>
              <a:t> = "30px sans-serif"</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FF0000"/>
                </a:solidFill>
                <a:latin typeface="Arial" panose="020B0604020202020204" pitchFamily="34" charset="0"/>
                <a:cs typeface="Times New Roman" panose="02020603050405020304" pitchFamily="18" charset="0"/>
              </a:rPr>
              <a:t>  </a:t>
            </a:r>
            <a:r>
              <a:rPr lang="en-US" altLang="zh-CN" kern="100" dirty="0" err="1">
                <a:solidFill>
                  <a:srgbClr val="FF0000"/>
                </a:solidFill>
                <a:latin typeface="Arial" panose="020B0604020202020204" pitchFamily="34" charset="0"/>
                <a:cs typeface="Times New Roman" panose="02020603050405020304" pitchFamily="18" charset="0"/>
              </a:rPr>
              <a:t>ctx.fillText</a:t>
            </a:r>
            <a:r>
              <a:rPr lang="en-US" altLang="zh-CN" kern="100" dirty="0">
                <a:solidFill>
                  <a:srgbClr val="FF0000"/>
                </a:solidFill>
                <a:latin typeface="Arial" panose="020B0604020202020204" pitchFamily="34" charset="0"/>
                <a:cs typeface="Times New Roman" panose="02020603050405020304" pitchFamily="18" charset="0"/>
              </a:rPr>
              <a:t>(“5G</a:t>
            </a:r>
            <a:r>
              <a:rPr lang="zh-CN" altLang="zh-CN" kern="100" dirty="0">
                <a:solidFill>
                  <a:srgbClr val="FF0000"/>
                </a:solidFill>
                <a:latin typeface="Arial" panose="020B0604020202020204" pitchFamily="34" charset="0"/>
                <a:cs typeface="Arial" panose="020B0604020202020204" pitchFamily="34" charset="0"/>
              </a:rPr>
              <a:t>网络升级进行时</a:t>
            </a:r>
            <a:r>
              <a:rPr lang="en-US" altLang="zh-CN" kern="100" dirty="0">
                <a:solidFill>
                  <a:srgbClr val="FF0000"/>
                </a:solidFill>
                <a:latin typeface="Arial" panose="020B0604020202020204" pitchFamily="34" charset="0"/>
                <a:cs typeface="Times New Roman" panose="02020603050405020304" pitchFamily="18" charset="0"/>
              </a:rPr>
              <a:t> </a:t>
            </a:r>
            <a:r>
              <a:rPr lang="zh-CN" altLang="en-US" kern="100" dirty="0">
                <a:solidFill>
                  <a:srgbClr val="FF0000"/>
                </a:solidFill>
                <a:latin typeface="Arial" panose="020B0604020202020204" pitchFamily="34" charset="0"/>
                <a:cs typeface="Arial" panose="020B0604020202020204" pitchFamily="34" charset="0"/>
              </a:rPr>
              <a:t> </a:t>
            </a:r>
            <a:r>
              <a:rPr lang="en-US" altLang="zh-CN" kern="100" dirty="0">
                <a:solidFill>
                  <a:srgbClr val="FF0000"/>
                </a:solidFill>
                <a:latin typeface="Arial" panose="020B0604020202020204" pitchFamily="34" charset="0"/>
                <a:cs typeface="Times New Roman" panose="02020603050405020304" pitchFamily="18" charset="0"/>
              </a:rPr>
              <a:t>", 10, 100);</a:t>
            </a:r>
            <a:endParaRPr lang="zh-CN" altLang="zh-CN" kern="100" dirty="0">
              <a:solidFill>
                <a:srgbClr val="FF0000"/>
              </a:solidFill>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FF0000"/>
                </a:solidFill>
                <a:latin typeface="Arial" panose="020B0604020202020204" pitchFamily="34" charset="0"/>
                <a:cs typeface="Times New Roman" panose="02020603050405020304" pitchFamily="18" charset="0"/>
              </a:rPr>
              <a:t>  </a:t>
            </a:r>
            <a:r>
              <a:rPr lang="en-US" altLang="zh-CN" kern="100" dirty="0" err="1">
                <a:solidFill>
                  <a:srgbClr val="FF0000"/>
                </a:solidFill>
                <a:latin typeface="Arial" panose="020B0604020202020204" pitchFamily="34" charset="0"/>
                <a:cs typeface="Times New Roman" panose="02020603050405020304" pitchFamily="18" charset="0"/>
              </a:rPr>
              <a:t>ctx.strokeText</a:t>
            </a:r>
            <a:r>
              <a:rPr lang="en-US" altLang="zh-CN" kern="100" dirty="0">
                <a:solidFill>
                  <a:srgbClr val="FF0000"/>
                </a:solidFill>
                <a:latin typeface="Arial" panose="020B0604020202020204" pitchFamily="34" charset="0"/>
                <a:cs typeface="Times New Roman" panose="02020603050405020304" pitchFamily="18" charset="0"/>
              </a:rPr>
              <a:t>(“</a:t>
            </a:r>
            <a:r>
              <a:rPr lang="zh-CN" altLang="zh-CN" kern="100" dirty="0">
                <a:solidFill>
                  <a:srgbClr val="FF0000"/>
                </a:solidFill>
                <a:latin typeface="Arial" panose="020B0604020202020204" pitchFamily="34" charset="0"/>
                <a:cs typeface="Arial" panose="020B0604020202020204" pitchFamily="34" charset="0"/>
              </a:rPr>
              <a:t>老人最担心支付安全</a:t>
            </a:r>
            <a:r>
              <a:rPr lang="zh-CN" altLang="en-US" kern="100" dirty="0">
                <a:solidFill>
                  <a:srgbClr val="FF0000"/>
                </a:solidFill>
                <a:latin typeface="Arial" panose="020B0604020202020204" pitchFamily="34" charset="0"/>
                <a:cs typeface="Times New Roman" panose="02020603050405020304" pitchFamily="18" charset="0"/>
              </a:rPr>
              <a:t> </a:t>
            </a:r>
            <a:r>
              <a:rPr lang="en-US" altLang="zh-CN" kern="100" dirty="0">
                <a:solidFill>
                  <a:srgbClr val="FF0000"/>
                </a:solidFill>
                <a:latin typeface="Arial" panose="020B0604020202020204" pitchFamily="34" charset="0"/>
                <a:cs typeface="Times New Roman" panose="02020603050405020304" pitchFamily="18" charset="0"/>
              </a:rPr>
              <a:t>", 10, 200)</a:t>
            </a:r>
            <a:endParaRPr lang="zh-CN" altLang="zh-CN" kern="100" dirty="0">
              <a:solidFill>
                <a:srgbClr val="FF0000"/>
              </a:solidFill>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draw();</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&lt;/script&gt;</a:t>
            </a:r>
            <a:endParaRPr lang="zh-CN" altLang="zh-CN" kern="100" dirty="0">
              <a:cs typeface="Times New Roman" panose="02020603050405020304" pitchFamily="18" charset="0"/>
            </a:endParaRPr>
          </a:p>
        </p:txBody>
      </p:sp>
      <p:pic>
        <p:nvPicPr>
          <p:cNvPr id="10" name="图片 9"/>
          <p:cNvPicPr/>
          <p:nvPr/>
        </p:nvPicPr>
        <p:blipFill>
          <a:blip r:embed="rId3"/>
          <a:stretch>
            <a:fillRect/>
          </a:stretch>
        </p:blipFill>
        <p:spPr>
          <a:xfrm>
            <a:off x="8547663" y="4727113"/>
            <a:ext cx="2998470" cy="1320165"/>
          </a:xfrm>
          <a:prstGeom prst="rect">
            <a:avLst/>
          </a:prstGeom>
          <a:noFill/>
          <a:ln>
            <a:noFill/>
          </a:ln>
        </p:spPr>
      </p:pic>
    </p:spTree>
    <p:extLst>
      <p:ext uri="{BB962C8B-B14F-4D97-AF65-F5344CB8AC3E}">
        <p14:creationId xmlns:p14="http://schemas.microsoft.com/office/powerpoint/2010/main" val="400357157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902586"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3.1.1 </a:t>
            </a:r>
            <a:r>
              <a:rPr lang="en-US" altLang="zh-CN" b="1" dirty="0" err="1"/>
              <a:t>localStorage</a:t>
            </a:r>
            <a:r>
              <a:rPr lang="en-US" altLang="zh-CN" b="1" dirty="0"/>
              <a:t> </a:t>
            </a:r>
            <a:r>
              <a:rPr lang="zh-CN" altLang="zh-CN" b="1" dirty="0"/>
              <a:t>持久化存储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 name="Text Placeholder 33">
            <a:extLst>
              <a:ext uri="{FF2B5EF4-FFF2-40B4-BE49-F238E27FC236}">
                <a16:creationId xmlns:a16="http://schemas.microsoft.com/office/drawing/2014/main" id="{C08A9A97-C83E-459E-9336-DB97D73BF258}"/>
              </a:ext>
            </a:extLst>
          </p:cNvPr>
          <p:cNvSpPr txBox="1">
            <a:spLocks/>
          </p:cNvSpPr>
          <p:nvPr/>
        </p:nvSpPr>
        <p:spPr bwMode="auto">
          <a:xfrm>
            <a:off x="1866892" y="1172593"/>
            <a:ext cx="8970962" cy="67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err="1"/>
              <a:t>localStorage</a:t>
            </a:r>
            <a:r>
              <a:rPr lang="en-US" altLang="zh-CN" sz="2400" dirty="0"/>
              <a:t> </a:t>
            </a:r>
            <a:r>
              <a:rPr lang="zh-CN" altLang="zh-CN" sz="2400" dirty="0"/>
              <a:t>的局限</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sp>
        <p:nvSpPr>
          <p:cNvPr id="4" name="矩形 3">
            <a:extLst>
              <a:ext uri="{FF2B5EF4-FFF2-40B4-BE49-F238E27FC236}">
                <a16:creationId xmlns:a16="http://schemas.microsoft.com/office/drawing/2014/main" id="{DEA6B3C5-C43B-4ED9-AC32-4A155DB22E51}"/>
              </a:ext>
            </a:extLst>
          </p:cNvPr>
          <p:cNvSpPr/>
          <p:nvPr/>
        </p:nvSpPr>
        <p:spPr>
          <a:xfrm>
            <a:off x="1592837" y="2573160"/>
            <a:ext cx="9832889" cy="2677656"/>
          </a:xfrm>
          <a:prstGeom prst="rect">
            <a:avLst/>
          </a:prstGeom>
        </p:spPr>
        <p:txBody>
          <a:bodyPr wrap="square">
            <a:spAutoFit/>
          </a:bodyPr>
          <a:lstStyle/>
          <a:p>
            <a:r>
              <a:rPr lang="en-US" altLang="zh-CN" sz="2400" dirty="0"/>
              <a:t> 1</a:t>
            </a:r>
            <a:r>
              <a:rPr lang="zh-CN" altLang="zh-CN" sz="2400" dirty="0"/>
              <a:t>、在</a:t>
            </a:r>
            <a:r>
              <a:rPr lang="en-US" altLang="zh-CN" sz="2400" dirty="0"/>
              <a:t> IE8 </a:t>
            </a:r>
            <a:r>
              <a:rPr lang="zh-CN" altLang="zh-CN" sz="2400" dirty="0"/>
              <a:t>以上的</a:t>
            </a:r>
            <a:r>
              <a:rPr lang="en-US" altLang="zh-CN" sz="2400" dirty="0"/>
              <a:t> IE </a:t>
            </a:r>
            <a:r>
              <a:rPr lang="zh-CN" altLang="zh-CN" sz="2400" dirty="0"/>
              <a:t>版本才支持</a:t>
            </a:r>
            <a:r>
              <a:rPr lang="en-US" altLang="zh-CN" sz="2400" dirty="0"/>
              <a:t> </a:t>
            </a:r>
            <a:r>
              <a:rPr lang="en-US" altLang="zh-CN" sz="2400" dirty="0" err="1"/>
              <a:t>localStorage</a:t>
            </a:r>
            <a:r>
              <a:rPr lang="en-US" altLang="zh-CN" sz="2400" dirty="0"/>
              <a:t> </a:t>
            </a:r>
            <a:r>
              <a:rPr lang="zh-CN" altLang="zh-CN" sz="2400" dirty="0"/>
              <a:t>这个属性。</a:t>
            </a:r>
          </a:p>
          <a:p>
            <a:r>
              <a:rPr lang="en-US" altLang="zh-CN" sz="2400" dirty="0"/>
              <a:t> 2</a:t>
            </a:r>
            <a:r>
              <a:rPr lang="zh-CN" altLang="zh-CN" sz="2400" dirty="0"/>
              <a:t>、目前所有的浏览器中都会把</a:t>
            </a:r>
            <a:r>
              <a:rPr lang="en-US" altLang="zh-CN" sz="2400" dirty="0" err="1"/>
              <a:t>localStorage</a:t>
            </a:r>
            <a:r>
              <a:rPr lang="zh-CN" altLang="zh-CN" sz="2400" dirty="0"/>
              <a:t>的值类型限定为</a:t>
            </a:r>
            <a:r>
              <a:rPr lang="en-US" altLang="zh-CN" sz="2400" dirty="0"/>
              <a:t>string</a:t>
            </a:r>
            <a:r>
              <a:rPr lang="zh-CN" altLang="zh-CN" sz="2400" dirty="0"/>
              <a:t>类型，这个在对我们日常比较常见的</a:t>
            </a:r>
            <a:r>
              <a:rPr lang="en-US" altLang="zh-CN" sz="2400" dirty="0"/>
              <a:t>JSON</a:t>
            </a:r>
            <a:r>
              <a:rPr lang="zh-CN" altLang="zh-CN" sz="2400" dirty="0"/>
              <a:t>对象类型需要一些转换。</a:t>
            </a:r>
          </a:p>
          <a:p>
            <a:r>
              <a:rPr lang="en-US" altLang="zh-CN" sz="2400" dirty="0"/>
              <a:t> 3</a:t>
            </a:r>
            <a:r>
              <a:rPr lang="zh-CN" altLang="zh-CN" sz="2400" dirty="0"/>
              <a:t>、</a:t>
            </a:r>
            <a:r>
              <a:rPr lang="en-US" altLang="zh-CN" sz="2400" dirty="0" err="1"/>
              <a:t>localStorage</a:t>
            </a:r>
            <a:r>
              <a:rPr lang="zh-CN" altLang="zh-CN" sz="2400" dirty="0"/>
              <a:t>在浏览器的</a:t>
            </a:r>
            <a:r>
              <a:rPr lang="zh-CN" altLang="zh-CN" sz="2400" dirty="0">
                <a:solidFill>
                  <a:srgbClr val="FF0000"/>
                </a:solidFill>
              </a:rPr>
              <a:t>隐私模式下面是不可读取的</a:t>
            </a:r>
            <a:r>
              <a:rPr lang="zh-CN" altLang="zh-CN" sz="2400" dirty="0"/>
              <a:t>。</a:t>
            </a:r>
          </a:p>
          <a:p>
            <a:r>
              <a:rPr lang="en-US" altLang="zh-CN" sz="2400" dirty="0"/>
              <a:t> 4</a:t>
            </a:r>
            <a:r>
              <a:rPr lang="zh-CN" altLang="zh-CN" sz="2400" dirty="0"/>
              <a:t>、</a:t>
            </a:r>
            <a:r>
              <a:rPr lang="en-US" altLang="zh-CN" sz="2400" dirty="0" err="1"/>
              <a:t>localStorage</a:t>
            </a:r>
            <a:r>
              <a:rPr lang="zh-CN" altLang="zh-CN" sz="2400" dirty="0"/>
              <a:t>本质上是对字符串的读取，如果</a:t>
            </a:r>
            <a:r>
              <a:rPr lang="zh-CN" altLang="zh-CN" sz="2400" dirty="0">
                <a:highlight>
                  <a:srgbClr val="FFFF00"/>
                </a:highlight>
              </a:rPr>
              <a:t>存储内容多</a:t>
            </a:r>
            <a:r>
              <a:rPr lang="zh-CN" altLang="zh-CN" sz="2400" dirty="0"/>
              <a:t>的话会消耗内存空间，会导致页面变卡。</a:t>
            </a:r>
          </a:p>
          <a:p>
            <a:r>
              <a:rPr lang="en-US" altLang="zh-CN" sz="2400" dirty="0"/>
              <a:t> 5</a:t>
            </a:r>
            <a:r>
              <a:rPr lang="zh-CN" altLang="zh-CN" sz="2400" dirty="0"/>
              <a:t>、</a:t>
            </a:r>
            <a:r>
              <a:rPr lang="en-US" altLang="zh-CN" sz="2400" dirty="0" err="1"/>
              <a:t>localStorage</a:t>
            </a:r>
            <a:r>
              <a:rPr lang="zh-CN" altLang="zh-CN" sz="2400" dirty="0"/>
              <a:t>不能被爬虫抓取到。</a:t>
            </a:r>
          </a:p>
        </p:txBody>
      </p:sp>
    </p:spTree>
    <p:extLst>
      <p:ext uri="{BB962C8B-B14F-4D97-AF65-F5344CB8AC3E}">
        <p14:creationId xmlns:p14="http://schemas.microsoft.com/office/powerpoint/2010/main" val="45338123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5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89962" y="29873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3.8.5 canvas </a:t>
            </a:r>
            <a:r>
              <a:rPr lang="zh-CN" altLang="zh-CN" dirty="0"/>
              <a:t>绘制文本</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426234" y="1294459"/>
            <a:ext cx="7510732" cy="1015663"/>
          </a:xfrm>
          <a:prstGeom prst="rect">
            <a:avLst/>
          </a:prstGeom>
        </p:spPr>
        <p:txBody>
          <a:bodyPr wrap="square">
            <a:spAutoFit/>
          </a:bodyPr>
          <a:lstStyle/>
          <a:p>
            <a:r>
              <a:rPr lang="en-US" altLang="zh-CN" sz="2000" dirty="0"/>
              <a:t>canvas </a:t>
            </a:r>
            <a:r>
              <a:rPr lang="zh-CN" altLang="zh-CN" sz="2000" dirty="0"/>
              <a:t>提供了两种方法来渲染文本</a:t>
            </a:r>
            <a:r>
              <a:rPr lang="en-US" altLang="zh-CN" sz="2000" dirty="0"/>
              <a:t>:</a:t>
            </a:r>
            <a:endParaRPr lang="zh-CN" altLang="zh-CN" sz="2000" dirty="0"/>
          </a:p>
          <a:p>
            <a:r>
              <a:rPr lang="zh-CN" altLang="zh-CN" sz="2000" dirty="0"/>
              <a:t>（</a:t>
            </a:r>
            <a:r>
              <a:rPr lang="en-US" altLang="zh-CN" sz="2000" dirty="0"/>
              <a:t>1</a:t>
            </a:r>
            <a:r>
              <a:rPr lang="zh-CN" altLang="zh-CN" sz="2000" dirty="0"/>
              <a:t>）</a:t>
            </a:r>
            <a:r>
              <a:rPr lang="en-US" altLang="zh-CN" sz="2000" dirty="0" err="1"/>
              <a:t>fillText</a:t>
            </a:r>
            <a:r>
              <a:rPr lang="en-US" altLang="zh-CN" sz="2000" dirty="0"/>
              <a:t>(text, x, y) </a:t>
            </a:r>
            <a:r>
              <a:rPr lang="zh-CN" altLang="zh-CN" sz="2000" dirty="0"/>
              <a:t>在指定的</a:t>
            </a:r>
            <a:r>
              <a:rPr lang="en-US" altLang="zh-CN" sz="2000" dirty="0"/>
              <a:t> (</a:t>
            </a:r>
            <a:r>
              <a:rPr lang="en-US" altLang="zh-CN" sz="2000" dirty="0" err="1"/>
              <a:t>x,y</a:t>
            </a:r>
            <a:r>
              <a:rPr lang="en-US" altLang="zh-CN" sz="2000" dirty="0"/>
              <a:t>) </a:t>
            </a:r>
            <a:r>
              <a:rPr lang="zh-CN" altLang="zh-CN" sz="2000" dirty="0"/>
              <a:t>位置填充指定的文本。</a:t>
            </a:r>
          </a:p>
          <a:p>
            <a:r>
              <a:rPr lang="zh-CN" altLang="zh-CN" sz="2000" dirty="0"/>
              <a:t>（</a:t>
            </a:r>
            <a:r>
              <a:rPr lang="en-US" altLang="zh-CN" sz="2000" dirty="0"/>
              <a:t>2</a:t>
            </a:r>
            <a:r>
              <a:rPr lang="zh-CN" altLang="zh-CN" sz="2000" dirty="0"/>
              <a:t>）</a:t>
            </a:r>
            <a:r>
              <a:rPr lang="en-US" altLang="zh-CN" sz="2000" dirty="0" err="1"/>
              <a:t>strokeText</a:t>
            </a:r>
            <a:r>
              <a:rPr lang="en-US" altLang="zh-CN" sz="2000" dirty="0"/>
              <a:t>(text, x, y) </a:t>
            </a:r>
            <a:r>
              <a:rPr lang="zh-CN" altLang="zh-CN" sz="2000" dirty="0"/>
              <a:t>在指定的</a:t>
            </a:r>
            <a:r>
              <a:rPr lang="en-US" altLang="zh-CN" sz="2000" dirty="0"/>
              <a:t> (</a:t>
            </a:r>
            <a:r>
              <a:rPr lang="en-US" altLang="zh-CN" sz="2000" dirty="0" err="1"/>
              <a:t>x,y</a:t>
            </a:r>
            <a:r>
              <a:rPr lang="en-US" altLang="zh-CN" sz="2000" dirty="0"/>
              <a:t>) </a:t>
            </a:r>
            <a:r>
              <a:rPr lang="zh-CN" altLang="zh-CN" sz="2000" dirty="0"/>
              <a:t>位置绘制文本边框。</a:t>
            </a:r>
          </a:p>
        </p:txBody>
      </p:sp>
      <p:sp>
        <p:nvSpPr>
          <p:cNvPr id="5" name="矩形 4"/>
          <p:cNvSpPr/>
          <p:nvPr/>
        </p:nvSpPr>
        <p:spPr>
          <a:xfrm>
            <a:off x="989962" y="2672912"/>
            <a:ext cx="7432609" cy="3693319"/>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&lt;canvas id="MyCanvas08" width="650px" height="300px" style="border: 1px solid red;" &gt; &lt;/canvas&gt;</a:t>
            </a:r>
            <a:endParaRPr lang="zh-CN" altLang="zh-CN" kern="100" dirty="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&lt;script&gt;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function draw()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canvas = </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('MyCanvas08');</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111111"/>
                </a:solidFill>
                <a:latin typeface="Arial" panose="020B0604020202020204" pitchFamily="34" charset="0"/>
                <a:cs typeface="Times New Roman" panose="02020603050405020304" pitchFamily="18" charset="0"/>
              </a:rPr>
              <a:t> if(!</a:t>
            </a:r>
            <a:r>
              <a:rPr lang="en-US" altLang="zh-CN" kern="100" dirty="0" err="1">
                <a:solidFill>
                  <a:srgbClr val="111111"/>
                </a:solidFill>
                <a:latin typeface="Arial" panose="020B0604020202020204" pitchFamily="34" charset="0"/>
                <a:cs typeface="Times New Roman" panose="02020603050405020304" pitchFamily="18" charset="0"/>
              </a:rPr>
              <a:t>canvas.getContext</a:t>
            </a:r>
            <a:r>
              <a:rPr lang="en-US" altLang="zh-CN" kern="100" dirty="0">
                <a:solidFill>
                  <a:srgbClr val="111111"/>
                </a:solidFill>
                <a:latin typeface="Arial" panose="020B0604020202020204" pitchFamily="34" charset="0"/>
                <a:cs typeface="Times New Roman" panose="02020603050405020304" pitchFamily="18" charset="0"/>
              </a:rPr>
              <a:t>) return;</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a:t>
            </a:r>
            <a:r>
              <a:rPr lang="en-US" altLang="zh-CN" kern="100" dirty="0">
                <a:solidFill>
                  <a:srgbClr val="111111"/>
                </a:solidFill>
                <a:latin typeface="Arial" panose="020B0604020202020204" pitchFamily="34" charset="0"/>
                <a:cs typeface="Times New Roman" panose="02020603050405020304" pitchFamily="18" charset="0"/>
              </a:rPr>
              <a:t> = </a:t>
            </a:r>
            <a:r>
              <a:rPr lang="en-US" altLang="zh-CN" kern="100" dirty="0" err="1">
                <a:solidFill>
                  <a:srgbClr val="111111"/>
                </a:solidFill>
                <a:latin typeface="Arial" panose="020B0604020202020204" pitchFamily="34" charset="0"/>
                <a:cs typeface="Times New Roman" panose="02020603050405020304" pitchFamily="18" charset="0"/>
              </a:rPr>
              <a:t>canvas.getContext</a:t>
            </a:r>
            <a:r>
              <a:rPr lang="en-US" altLang="zh-CN" kern="100" dirty="0">
                <a:solidFill>
                  <a:srgbClr val="111111"/>
                </a:solidFill>
                <a:latin typeface="Arial" panose="020B0604020202020204" pitchFamily="34" charset="0"/>
                <a:cs typeface="Times New Roman" panose="02020603050405020304" pitchFamily="18" charset="0"/>
              </a:rPr>
              <a:t>("2d");</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ctx.font</a:t>
            </a:r>
            <a:r>
              <a:rPr lang="en-US" altLang="zh-CN" kern="100" dirty="0">
                <a:solidFill>
                  <a:srgbClr val="111111"/>
                </a:solidFill>
                <a:latin typeface="Arial" panose="020B0604020202020204" pitchFamily="34" charset="0"/>
                <a:cs typeface="Times New Roman" panose="02020603050405020304" pitchFamily="18" charset="0"/>
              </a:rPr>
              <a:t> = "30px sans-serif"</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FF0000"/>
                </a:solidFill>
                <a:latin typeface="Arial" panose="020B0604020202020204" pitchFamily="34" charset="0"/>
                <a:cs typeface="Times New Roman" panose="02020603050405020304" pitchFamily="18" charset="0"/>
              </a:rPr>
              <a:t>  </a:t>
            </a:r>
            <a:r>
              <a:rPr lang="en-US" altLang="zh-CN" kern="100" dirty="0" err="1">
                <a:solidFill>
                  <a:srgbClr val="FF0000"/>
                </a:solidFill>
                <a:latin typeface="Arial" panose="020B0604020202020204" pitchFamily="34" charset="0"/>
                <a:cs typeface="Times New Roman" panose="02020603050405020304" pitchFamily="18" charset="0"/>
              </a:rPr>
              <a:t>ctx.fillText</a:t>
            </a:r>
            <a:r>
              <a:rPr lang="en-US" altLang="zh-CN" kern="100" dirty="0">
                <a:solidFill>
                  <a:srgbClr val="FF0000"/>
                </a:solidFill>
                <a:latin typeface="Arial" panose="020B0604020202020204" pitchFamily="34" charset="0"/>
                <a:cs typeface="Times New Roman" panose="02020603050405020304" pitchFamily="18" charset="0"/>
              </a:rPr>
              <a:t>(“5G</a:t>
            </a:r>
            <a:r>
              <a:rPr lang="zh-CN" altLang="zh-CN" kern="100" dirty="0">
                <a:solidFill>
                  <a:srgbClr val="FF0000"/>
                </a:solidFill>
                <a:latin typeface="Arial" panose="020B0604020202020204" pitchFamily="34" charset="0"/>
                <a:cs typeface="Arial" panose="020B0604020202020204" pitchFamily="34" charset="0"/>
              </a:rPr>
              <a:t>网络升级进行时</a:t>
            </a:r>
            <a:r>
              <a:rPr lang="en-US" altLang="zh-CN" kern="100" dirty="0">
                <a:solidFill>
                  <a:srgbClr val="FF0000"/>
                </a:solidFill>
                <a:latin typeface="Arial" panose="020B0604020202020204" pitchFamily="34" charset="0"/>
                <a:cs typeface="Times New Roman" panose="02020603050405020304" pitchFamily="18" charset="0"/>
              </a:rPr>
              <a:t> </a:t>
            </a:r>
            <a:r>
              <a:rPr lang="zh-CN" altLang="en-US" kern="100" dirty="0">
                <a:solidFill>
                  <a:srgbClr val="FF0000"/>
                </a:solidFill>
                <a:latin typeface="Arial" panose="020B0604020202020204" pitchFamily="34" charset="0"/>
                <a:cs typeface="Arial" panose="020B0604020202020204" pitchFamily="34" charset="0"/>
              </a:rPr>
              <a:t> </a:t>
            </a:r>
            <a:r>
              <a:rPr lang="en-US" altLang="zh-CN" kern="100" dirty="0">
                <a:solidFill>
                  <a:srgbClr val="FF0000"/>
                </a:solidFill>
                <a:latin typeface="Arial" panose="020B0604020202020204" pitchFamily="34" charset="0"/>
                <a:cs typeface="Times New Roman" panose="02020603050405020304" pitchFamily="18" charset="0"/>
              </a:rPr>
              <a:t>", 10, 100);</a:t>
            </a:r>
            <a:endParaRPr lang="zh-CN" altLang="zh-CN" kern="100" dirty="0">
              <a:solidFill>
                <a:srgbClr val="FF0000"/>
              </a:solidFill>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FF0000"/>
                </a:solidFill>
                <a:latin typeface="Arial" panose="020B0604020202020204" pitchFamily="34" charset="0"/>
                <a:cs typeface="Times New Roman" panose="02020603050405020304" pitchFamily="18" charset="0"/>
              </a:rPr>
              <a:t>  </a:t>
            </a:r>
            <a:r>
              <a:rPr lang="en-US" altLang="zh-CN" kern="100" dirty="0" err="1">
                <a:solidFill>
                  <a:srgbClr val="FF0000"/>
                </a:solidFill>
                <a:latin typeface="Arial" panose="020B0604020202020204" pitchFamily="34" charset="0"/>
                <a:cs typeface="Times New Roman" panose="02020603050405020304" pitchFamily="18" charset="0"/>
              </a:rPr>
              <a:t>ctx.strokeText</a:t>
            </a:r>
            <a:r>
              <a:rPr lang="en-US" altLang="zh-CN" kern="100" dirty="0">
                <a:solidFill>
                  <a:srgbClr val="FF0000"/>
                </a:solidFill>
                <a:latin typeface="Arial" panose="020B0604020202020204" pitchFamily="34" charset="0"/>
                <a:cs typeface="Times New Roman" panose="02020603050405020304" pitchFamily="18" charset="0"/>
              </a:rPr>
              <a:t>(“</a:t>
            </a:r>
            <a:r>
              <a:rPr lang="zh-CN" altLang="zh-CN" kern="100" dirty="0">
                <a:solidFill>
                  <a:srgbClr val="FF0000"/>
                </a:solidFill>
                <a:latin typeface="Arial" panose="020B0604020202020204" pitchFamily="34" charset="0"/>
                <a:cs typeface="Arial" panose="020B0604020202020204" pitchFamily="34" charset="0"/>
              </a:rPr>
              <a:t>老人最担心支付安全</a:t>
            </a:r>
            <a:r>
              <a:rPr lang="zh-CN" altLang="en-US" kern="100" dirty="0">
                <a:solidFill>
                  <a:srgbClr val="FF0000"/>
                </a:solidFill>
                <a:latin typeface="Arial" panose="020B0604020202020204" pitchFamily="34" charset="0"/>
                <a:cs typeface="Times New Roman" panose="02020603050405020304" pitchFamily="18" charset="0"/>
              </a:rPr>
              <a:t> </a:t>
            </a:r>
            <a:r>
              <a:rPr lang="en-US" altLang="zh-CN" kern="100" dirty="0">
                <a:solidFill>
                  <a:srgbClr val="FF0000"/>
                </a:solidFill>
                <a:latin typeface="Arial" panose="020B0604020202020204" pitchFamily="34" charset="0"/>
                <a:cs typeface="Times New Roman" panose="02020603050405020304" pitchFamily="18" charset="0"/>
              </a:rPr>
              <a:t>", 10, 200)</a:t>
            </a:r>
            <a:endParaRPr lang="zh-CN" altLang="zh-CN" kern="100" dirty="0">
              <a:solidFill>
                <a:srgbClr val="FF0000"/>
              </a:solidFill>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draw();</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&lt;/script&gt;</a:t>
            </a:r>
            <a:endParaRPr lang="zh-CN" altLang="zh-CN" kern="100" dirty="0">
              <a:cs typeface="Times New Roman" panose="02020603050405020304" pitchFamily="18" charset="0"/>
            </a:endParaRPr>
          </a:p>
        </p:txBody>
      </p:sp>
      <p:pic>
        <p:nvPicPr>
          <p:cNvPr id="10" name="图片 9"/>
          <p:cNvPicPr/>
          <p:nvPr/>
        </p:nvPicPr>
        <p:blipFill>
          <a:blip r:embed="rId3"/>
          <a:stretch>
            <a:fillRect/>
          </a:stretch>
        </p:blipFill>
        <p:spPr>
          <a:xfrm>
            <a:off x="8547663" y="4727113"/>
            <a:ext cx="2998470" cy="1320165"/>
          </a:xfrm>
          <a:prstGeom prst="rect">
            <a:avLst/>
          </a:prstGeom>
          <a:noFill/>
          <a:ln>
            <a:noFill/>
          </a:ln>
        </p:spPr>
      </p:pic>
    </p:spTree>
    <p:extLst>
      <p:ext uri="{BB962C8B-B14F-4D97-AF65-F5344CB8AC3E}">
        <p14:creationId xmlns:p14="http://schemas.microsoft.com/office/powerpoint/2010/main" val="341726442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3.8.6 canvas</a:t>
            </a:r>
            <a:r>
              <a:rPr lang="zh-CN" altLang="zh-CN" b="1" dirty="0"/>
              <a:t>特效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1550680" y="1284059"/>
            <a:ext cx="9896573" cy="3693319"/>
          </a:xfrm>
          <a:prstGeom prst="rect">
            <a:avLst/>
          </a:prstGeom>
        </p:spPr>
        <p:txBody>
          <a:bodyPr wrap="square">
            <a:spAutoFit/>
          </a:bodyPr>
          <a:lstStyle/>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shadowOffsetX</a:t>
            </a: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阴影在</a:t>
            </a:r>
            <a:r>
              <a:rPr lang="en-US" altLang="zh-CN" kern="100" dirty="0">
                <a:solidFill>
                  <a:srgbClr val="111111"/>
                </a:solidFill>
                <a:latin typeface="Arial" panose="020B0604020202020204" pitchFamily="34" charset="0"/>
                <a:cs typeface="Times New Roman" panose="02020603050405020304" pitchFamily="18" charset="0"/>
              </a:rPr>
              <a:t>X</a:t>
            </a:r>
            <a:r>
              <a:rPr lang="zh-CN" altLang="en-US" kern="100" dirty="0">
                <a:solidFill>
                  <a:srgbClr val="111111"/>
                </a:solidFill>
                <a:latin typeface="Arial" panose="020B0604020202020204" pitchFamily="34" charset="0"/>
                <a:cs typeface="Times New Roman" panose="02020603050405020304" pitchFamily="18" charset="0"/>
              </a:rPr>
              <a:t>轴的偏移量，单位为像素。</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默认值为</a:t>
            </a:r>
            <a:r>
              <a:rPr lang="en-US" altLang="zh-CN" kern="100" dirty="0">
                <a:solidFill>
                  <a:srgbClr val="111111"/>
                </a:solidFill>
                <a:latin typeface="Arial" panose="020B0604020202020204" pitchFamily="34" charset="0"/>
                <a:cs typeface="Times New Roman" panose="02020603050405020304" pitchFamily="18" charset="0"/>
              </a:rPr>
              <a:t>0</a:t>
            </a:r>
            <a:r>
              <a:rPr lang="zh-CN" altLang="en-US" kern="100" dirty="0">
                <a:solidFill>
                  <a:srgbClr val="111111"/>
                </a:solidFill>
                <a:latin typeface="Arial" panose="020B0604020202020204" pitchFamily="34" charset="0"/>
                <a:cs typeface="Times New Roman" panose="02020603050405020304" pitchFamily="18" charset="0"/>
              </a:rPr>
              <a:t>，阴影位于图形正下方，阴影是不可见的。</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大于</a:t>
            </a:r>
            <a:r>
              <a:rPr lang="en-US" altLang="zh-CN" kern="100" dirty="0">
                <a:solidFill>
                  <a:srgbClr val="111111"/>
                </a:solidFill>
                <a:latin typeface="Arial" panose="020B0604020202020204" pitchFamily="34" charset="0"/>
                <a:cs typeface="Times New Roman" panose="02020603050405020304" pitchFamily="18" charset="0"/>
              </a:rPr>
              <a:t>0</a:t>
            </a:r>
            <a:r>
              <a:rPr lang="zh-CN" altLang="en-US" kern="100" dirty="0">
                <a:solidFill>
                  <a:srgbClr val="111111"/>
                </a:solidFill>
                <a:latin typeface="Arial" panose="020B0604020202020204" pitchFamily="34" charset="0"/>
                <a:cs typeface="Times New Roman" panose="02020603050405020304" pitchFamily="18" charset="0"/>
              </a:rPr>
              <a:t>向右偏移，小于</a:t>
            </a:r>
            <a:r>
              <a:rPr lang="en-US" altLang="zh-CN" kern="100" dirty="0">
                <a:solidFill>
                  <a:srgbClr val="111111"/>
                </a:solidFill>
                <a:latin typeface="Arial" panose="020B0604020202020204" pitchFamily="34" charset="0"/>
                <a:cs typeface="Times New Roman" panose="02020603050405020304" pitchFamily="18" charset="0"/>
              </a:rPr>
              <a:t>0</a:t>
            </a:r>
            <a:r>
              <a:rPr lang="zh-CN" altLang="en-US" kern="100" dirty="0">
                <a:solidFill>
                  <a:srgbClr val="111111"/>
                </a:solidFill>
                <a:latin typeface="Arial" panose="020B0604020202020204" pitchFamily="34" charset="0"/>
                <a:cs typeface="Times New Roman" panose="02020603050405020304" pitchFamily="18" charset="0"/>
              </a:rPr>
              <a:t>向左偏移。阴影偏移量越大，产生的阴影也越大，同时会感觉绘制的图形在画布是浮得也越高</a:t>
            </a: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shadowOffsetY</a:t>
            </a: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阴影在</a:t>
            </a:r>
            <a:r>
              <a:rPr lang="en-US" altLang="zh-CN" kern="100" dirty="0">
                <a:solidFill>
                  <a:srgbClr val="111111"/>
                </a:solidFill>
                <a:latin typeface="Arial" panose="020B0604020202020204" pitchFamily="34" charset="0"/>
                <a:cs typeface="Times New Roman" panose="02020603050405020304" pitchFamily="18" charset="0"/>
              </a:rPr>
              <a:t>Y</a:t>
            </a:r>
            <a:r>
              <a:rPr lang="zh-CN" altLang="en-US" kern="100" dirty="0">
                <a:solidFill>
                  <a:srgbClr val="111111"/>
                </a:solidFill>
                <a:latin typeface="Arial" panose="020B0604020202020204" pitchFamily="34" charset="0"/>
                <a:cs typeface="Times New Roman" panose="02020603050405020304" pitchFamily="18" charset="0"/>
              </a:rPr>
              <a:t>轴的偏移量，单位为像素。 </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shadowColor</a:t>
            </a:r>
            <a:r>
              <a:rPr lang="zh-CN" altLang="en-US" kern="100" dirty="0">
                <a:solidFill>
                  <a:srgbClr val="111111"/>
                </a:solidFill>
                <a:latin typeface="Arial" panose="020B0604020202020204" pitchFamily="34" charset="0"/>
                <a:cs typeface="Times New Roman" panose="02020603050405020304" pitchFamily="18" charset="0"/>
              </a:rPr>
              <a:t> 阴影的颜色，其默认值为完全透明的黑色。</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如果没有把该属性设置为不透明，则阴影是不可见的。该属性只能设置为一个表示颜色的字符串，不能使用渐变或图案。使用半透明的阴影可以产生很逼真的阴影效果，因为透过阴影还能看到背景</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endParaRPr lang="zh-CN" altLang="en-US"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shadowBlur</a:t>
            </a:r>
            <a:r>
              <a:rPr lang="zh-CN" altLang="en-US" kern="100" dirty="0">
                <a:solidFill>
                  <a:srgbClr val="111111"/>
                </a:solidFill>
                <a:latin typeface="Arial" panose="020B0604020202020204" pitchFamily="34" charset="0"/>
                <a:cs typeface="Times New Roman" panose="02020603050405020304" pitchFamily="18" charset="0"/>
              </a:rPr>
              <a:t> 阴影的模糊值。是一个与像素无关的值，被用于高斯模糊方程中，以便对阴影进行模糊化处理。默认值为</a:t>
            </a:r>
            <a:r>
              <a:rPr lang="en-US" altLang="zh-CN" kern="100" dirty="0">
                <a:solidFill>
                  <a:srgbClr val="111111"/>
                </a:solidFill>
                <a:latin typeface="Arial" panose="020B0604020202020204" pitchFamily="34" charset="0"/>
                <a:cs typeface="Times New Roman" panose="02020603050405020304" pitchFamily="18" charset="0"/>
              </a:rPr>
              <a:t>0</a:t>
            </a:r>
            <a:r>
              <a:rPr lang="zh-CN" altLang="en-US" kern="100" dirty="0">
                <a:solidFill>
                  <a:srgbClr val="111111"/>
                </a:solidFill>
                <a:latin typeface="Arial" panose="020B0604020202020204" pitchFamily="34" charset="0"/>
                <a:cs typeface="Times New Roman" panose="02020603050405020304" pitchFamily="18" charset="0"/>
              </a:rPr>
              <a:t>，表示产生一个清晰的阴影。该值越大，表示阴影越模糊</a:t>
            </a:r>
          </a:p>
        </p:txBody>
      </p:sp>
    </p:spTree>
    <p:extLst>
      <p:ext uri="{BB962C8B-B14F-4D97-AF65-F5344CB8AC3E}">
        <p14:creationId xmlns:p14="http://schemas.microsoft.com/office/powerpoint/2010/main" val="16893772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3.8.6 canvas</a:t>
            </a:r>
            <a:r>
              <a:rPr lang="zh-CN" altLang="zh-CN" b="1" dirty="0"/>
              <a:t>特效 </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1550680" y="1284059"/>
            <a:ext cx="9896573" cy="3693319"/>
          </a:xfrm>
          <a:prstGeom prst="rect">
            <a:avLst/>
          </a:prstGeom>
        </p:spPr>
        <p:txBody>
          <a:bodyPr wrap="square">
            <a:spAutoFit/>
          </a:bodyPr>
          <a:lstStyle/>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shadowOffsetX</a:t>
            </a: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阴影在</a:t>
            </a:r>
            <a:r>
              <a:rPr lang="en-US" altLang="zh-CN" kern="100" dirty="0">
                <a:solidFill>
                  <a:srgbClr val="111111"/>
                </a:solidFill>
                <a:latin typeface="Arial" panose="020B0604020202020204" pitchFamily="34" charset="0"/>
                <a:cs typeface="Times New Roman" panose="02020603050405020304" pitchFamily="18" charset="0"/>
              </a:rPr>
              <a:t>X</a:t>
            </a:r>
            <a:r>
              <a:rPr lang="zh-CN" altLang="en-US" kern="100" dirty="0">
                <a:solidFill>
                  <a:srgbClr val="111111"/>
                </a:solidFill>
                <a:latin typeface="Arial" panose="020B0604020202020204" pitchFamily="34" charset="0"/>
                <a:cs typeface="Times New Roman" panose="02020603050405020304" pitchFamily="18" charset="0"/>
              </a:rPr>
              <a:t>轴的偏移量，单位为像素。</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默认值为</a:t>
            </a:r>
            <a:r>
              <a:rPr lang="en-US" altLang="zh-CN" kern="100" dirty="0">
                <a:solidFill>
                  <a:srgbClr val="111111"/>
                </a:solidFill>
                <a:latin typeface="Arial" panose="020B0604020202020204" pitchFamily="34" charset="0"/>
                <a:cs typeface="Times New Roman" panose="02020603050405020304" pitchFamily="18" charset="0"/>
              </a:rPr>
              <a:t>0</a:t>
            </a:r>
            <a:r>
              <a:rPr lang="zh-CN" altLang="en-US" kern="100" dirty="0">
                <a:solidFill>
                  <a:srgbClr val="111111"/>
                </a:solidFill>
                <a:latin typeface="Arial" panose="020B0604020202020204" pitchFamily="34" charset="0"/>
                <a:cs typeface="Times New Roman" panose="02020603050405020304" pitchFamily="18" charset="0"/>
              </a:rPr>
              <a:t>，阴影位于图形正下方，阴影是不可见的。</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大于</a:t>
            </a:r>
            <a:r>
              <a:rPr lang="en-US" altLang="zh-CN" kern="100" dirty="0">
                <a:solidFill>
                  <a:srgbClr val="111111"/>
                </a:solidFill>
                <a:latin typeface="Arial" panose="020B0604020202020204" pitchFamily="34" charset="0"/>
                <a:cs typeface="Times New Roman" panose="02020603050405020304" pitchFamily="18" charset="0"/>
              </a:rPr>
              <a:t>0</a:t>
            </a:r>
            <a:r>
              <a:rPr lang="zh-CN" altLang="en-US" kern="100" dirty="0">
                <a:solidFill>
                  <a:srgbClr val="111111"/>
                </a:solidFill>
                <a:latin typeface="Arial" panose="020B0604020202020204" pitchFamily="34" charset="0"/>
                <a:cs typeface="Times New Roman" panose="02020603050405020304" pitchFamily="18" charset="0"/>
              </a:rPr>
              <a:t>向右偏移，小于</a:t>
            </a:r>
            <a:r>
              <a:rPr lang="en-US" altLang="zh-CN" kern="100" dirty="0">
                <a:solidFill>
                  <a:srgbClr val="111111"/>
                </a:solidFill>
                <a:latin typeface="Arial" panose="020B0604020202020204" pitchFamily="34" charset="0"/>
                <a:cs typeface="Times New Roman" panose="02020603050405020304" pitchFamily="18" charset="0"/>
              </a:rPr>
              <a:t>0</a:t>
            </a:r>
            <a:r>
              <a:rPr lang="zh-CN" altLang="en-US" kern="100" dirty="0">
                <a:solidFill>
                  <a:srgbClr val="111111"/>
                </a:solidFill>
                <a:latin typeface="Arial" panose="020B0604020202020204" pitchFamily="34" charset="0"/>
                <a:cs typeface="Times New Roman" panose="02020603050405020304" pitchFamily="18" charset="0"/>
              </a:rPr>
              <a:t>向左偏移。阴影偏移量越大，产生的阴影也越大，同时会感觉绘制的图形在画布是浮得也越高</a:t>
            </a: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shadowOffsetY</a:t>
            </a:r>
            <a:r>
              <a:rPr lang="en-US" altLang="zh-CN" kern="100" dirty="0">
                <a:solidFill>
                  <a:srgbClr val="111111"/>
                </a:solidFill>
                <a:latin typeface="Arial" panose="020B0604020202020204" pitchFamily="34" charset="0"/>
                <a:cs typeface="Times New Roman" panose="02020603050405020304" pitchFamily="18" charset="0"/>
              </a:rPr>
              <a:t>	</a:t>
            </a:r>
            <a:r>
              <a:rPr lang="zh-CN" altLang="en-US" kern="100" dirty="0">
                <a:solidFill>
                  <a:srgbClr val="111111"/>
                </a:solidFill>
                <a:latin typeface="Arial" panose="020B0604020202020204" pitchFamily="34" charset="0"/>
                <a:cs typeface="Times New Roman" panose="02020603050405020304" pitchFamily="18" charset="0"/>
              </a:rPr>
              <a:t>阴影在</a:t>
            </a:r>
            <a:r>
              <a:rPr lang="en-US" altLang="zh-CN" kern="100" dirty="0">
                <a:solidFill>
                  <a:srgbClr val="111111"/>
                </a:solidFill>
                <a:latin typeface="Arial" panose="020B0604020202020204" pitchFamily="34" charset="0"/>
                <a:cs typeface="Times New Roman" panose="02020603050405020304" pitchFamily="18" charset="0"/>
              </a:rPr>
              <a:t>Y</a:t>
            </a:r>
            <a:r>
              <a:rPr lang="zh-CN" altLang="en-US" kern="100" dirty="0">
                <a:solidFill>
                  <a:srgbClr val="111111"/>
                </a:solidFill>
                <a:latin typeface="Arial" panose="020B0604020202020204" pitchFamily="34" charset="0"/>
                <a:cs typeface="Times New Roman" panose="02020603050405020304" pitchFamily="18" charset="0"/>
              </a:rPr>
              <a:t>轴的偏移量，单位为像素。 </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shadowColor</a:t>
            </a:r>
            <a:r>
              <a:rPr lang="zh-CN" altLang="en-US" kern="100" dirty="0">
                <a:solidFill>
                  <a:srgbClr val="111111"/>
                </a:solidFill>
                <a:latin typeface="Arial" panose="020B0604020202020204" pitchFamily="34" charset="0"/>
                <a:cs typeface="Times New Roman" panose="02020603050405020304" pitchFamily="18" charset="0"/>
              </a:rPr>
              <a:t> 阴影的颜色，其默认值为完全透明的黑色。</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zh-CN" altLang="en-US" kern="100" dirty="0">
                <a:solidFill>
                  <a:srgbClr val="111111"/>
                </a:solidFill>
                <a:latin typeface="Arial" panose="020B0604020202020204" pitchFamily="34" charset="0"/>
                <a:cs typeface="Times New Roman" panose="02020603050405020304" pitchFamily="18" charset="0"/>
              </a:rPr>
              <a:t>如果没有把该属性设置为不透明，则阴影是不可见的。该属性只能设置为一个表示颜色的字符串，不能使用渐变或图案。使用半透明的阴影可以产生很逼真的阴影效果，因为透过阴影还能看到背景</a:t>
            </a:r>
            <a:endParaRPr lang="en-US" altLang="zh-CN"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endParaRPr lang="zh-CN" altLang="en-US" kern="100" dirty="0">
              <a:solidFill>
                <a:srgbClr val="111111"/>
              </a:solidFill>
              <a:latin typeface="Arial" panose="020B0604020202020204" pitchFamily="34" charset="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shadowBlur</a:t>
            </a:r>
            <a:r>
              <a:rPr lang="zh-CN" altLang="en-US" kern="100" dirty="0">
                <a:solidFill>
                  <a:srgbClr val="111111"/>
                </a:solidFill>
                <a:latin typeface="Arial" panose="020B0604020202020204" pitchFamily="34" charset="0"/>
                <a:cs typeface="Times New Roman" panose="02020603050405020304" pitchFamily="18" charset="0"/>
              </a:rPr>
              <a:t> 阴影的模糊值。是一个与像素无关的值，被用于高斯模糊方程中，以便对阴影进行模糊化处理。默认值为</a:t>
            </a:r>
            <a:r>
              <a:rPr lang="en-US" altLang="zh-CN" kern="100" dirty="0">
                <a:solidFill>
                  <a:srgbClr val="111111"/>
                </a:solidFill>
                <a:latin typeface="Arial" panose="020B0604020202020204" pitchFamily="34" charset="0"/>
                <a:cs typeface="Times New Roman" panose="02020603050405020304" pitchFamily="18" charset="0"/>
              </a:rPr>
              <a:t>0</a:t>
            </a:r>
            <a:r>
              <a:rPr lang="zh-CN" altLang="en-US" kern="100" dirty="0">
                <a:solidFill>
                  <a:srgbClr val="111111"/>
                </a:solidFill>
                <a:latin typeface="Arial" panose="020B0604020202020204" pitchFamily="34" charset="0"/>
                <a:cs typeface="Times New Roman" panose="02020603050405020304" pitchFamily="18" charset="0"/>
              </a:rPr>
              <a:t>，表示产生一个清晰的阴影。该值越大，表示阴影越模糊</a:t>
            </a:r>
          </a:p>
        </p:txBody>
      </p:sp>
      <p:sp>
        <p:nvSpPr>
          <p:cNvPr id="4" name="矩形 3"/>
          <p:cNvSpPr/>
          <p:nvPr/>
        </p:nvSpPr>
        <p:spPr>
          <a:xfrm>
            <a:off x="1379188" y="5329768"/>
            <a:ext cx="10239555" cy="923330"/>
          </a:xfrm>
          <a:prstGeom prst="rect">
            <a:avLst/>
          </a:prstGeom>
        </p:spPr>
        <p:txBody>
          <a:bodyPr wrap="square">
            <a:spAutoFit/>
          </a:bodyPr>
          <a:lstStyle/>
          <a:p>
            <a:pPr indent="266700" algn="just">
              <a:spcAft>
                <a:spcPts val="0"/>
              </a:spcAft>
            </a:pPr>
            <a:r>
              <a:rPr lang="zh-CN" altLang="zh-CN" kern="100" dirty="0">
                <a:solidFill>
                  <a:srgbClr val="111111"/>
                </a:solidFill>
                <a:latin typeface="Arial" panose="020B0604020202020204" pitchFamily="34" charset="0"/>
                <a:cs typeface="Arial" panose="020B0604020202020204" pitchFamily="34" charset="0"/>
              </a:rPr>
              <a:t>根据</a:t>
            </a:r>
            <a:r>
              <a:rPr lang="en-US" altLang="zh-CN" kern="100" dirty="0">
                <a:solidFill>
                  <a:srgbClr val="111111"/>
                </a:solidFill>
                <a:latin typeface="Arial" panose="020B0604020202020204" pitchFamily="34" charset="0"/>
                <a:cs typeface="Times New Roman" panose="02020603050405020304" pitchFamily="18" charset="0"/>
              </a:rPr>
              <a:t>canvas</a:t>
            </a:r>
            <a:r>
              <a:rPr lang="zh-CN" altLang="zh-CN" kern="100" dirty="0">
                <a:solidFill>
                  <a:srgbClr val="111111"/>
                </a:solidFill>
                <a:latin typeface="Arial" panose="020B0604020202020204" pitchFamily="34" charset="0"/>
                <a:cs typeface="Arial" panose="020B0604020202020204" pitchFamily="34" charset="0"/>
              </a:rPr>
              <a:t>规范，</a:t>
            </a:r>
            <a:r>
              <a:rPr lang="zh-CN" altLang="zh-CN" kern="100" dirty="0">
                <a:solidFill>
                  <a:srgbClr val="FF0000"/>
                </a:solidFill>
                <a:latin typeface="Arial" panose="020B0604020202020204" pitchFamily="34" charset="0"/>
                <a:cs typeface="Arial" panose="020B0604020202020204" pitchFamily="34" charset="0"/>
              </a:rPr>
              <a:t>只有在满足以下两个条件时，浏览器才会绘制阴影</a:t>
            </a:r>
            <a:r>
              <a:rPr lang="zh-CN" altLang="zh-CN" kern="100" dirty="0">
                <a:solidFill>
                  <a:srgbClr val="111111"/>
                </a:solidFill>
                <a:latin typeface="Arial" panose="020B0604020202020204" pitchFamily="34" charset="0"/>
                <a:cs typeface="Arial" panose="020B0604020202020204" pitchFamily="34"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1</a:t>
            </a:r>
            <a:r>
              <a:rPr lang="zh-CN" altLang="zh-CN" kern="100" dirty="0">
                <a:solidFill>
                  <a:srgbClr val="111111"/>
                </a:solidFill>
                <a:latin typeface="Arial" panose="020B0604020202020204" pitchFamily="34" charset="0"/>
                <a:cs typeface="Arial" panose="020B0604020202020204" pitchFamily="34" charset="0"/>
              </a:rPr>
              <a:t>）指定了一个非全透明的</a:t>
            </a:r>
            <a:r>
              <a:rPr lang="en-US" altLang="zh-CN" kern="100" dirty="0" err="1">
                <a:solidFill>
                  <a:srgbClr val="111111"/>
                </a:solidFill>
                <a:latin typeface="Arial" panose="020B0604020202020204" pitchFamily="34" charset="0"/>
                <a:cs typeface="Times New Roman" panose="02020603050405020304" pitchFamily="18" charset="0"/>
              </a:rPr>
              <a:t>shadowColor</a:t>
            </a:r>
            <a:r>
              <a:rPr lang="zh-CN" altLang="zh-CN" kern="100" dirty="0">
                <a:solidFill>
                  <a:srgbClr val="111111"/>
                </a:solidFill>
                <a:latin typeface="Arial" panose="020B0604020202020204" pitchFamily="34" charset="0"/>
                <a:cs typeface="Arial" panose="020B0604020202020204" pitchFamily="34" charset="0"/>
              </a:rPr>
              <a:t>属性值；</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2</a:t>
            </a:r>
            <a:r>
              <a:rPr lang="zh-CN" altLang="zh-CN" kern="100" dirty="0">
                <a:solidFill>
                  <a:srgbClr val="111111"/>
                </a:solidFill>
                <a:latin typeface="Arial" panose="020B0604020202020204" pitchFamily="34" charset="0"/>
                <a:cs typeface="Arial" panose="020B0604020202020204" pitchFamily="34" charset="0"/>
              </a:rPr>
              <a:t>）</a:t>
            </a:r>
            <a:r>
              <a:rPr lang="en-US" altLang="zh-CN" kern="100" dirty="0" err="1">
                <a:solidFill>
                  <a:srgbClr val="111111"/>
                </a:solidFill>
                <a:latin typeface="Arial" panose="020B0604020202020204" pitchFamily="34" charset="0"/>
                <a:cs typeface="Times New Roman" panose="02020603050405020304" pitchFamily="18" charset="0"/>
              </a:rPr>
              <a:t>shadowOffsetX</a:t>
            </a:r>
            <a:r>
              <a:rPr lang="zh-CN" altLang="zh-CN" kern="100" dirty="0">
                <a:solidFill>
                  <a:srgbClr val="111111"/>
                </a:solidFill>
                <a:latin typeface="Arial" panose="020B0604020202020204" pitchFamily="34" charset="0"/>
                <a:cs typeface="Arial" panose="020B0604020202020204" pitchFamily="34" charset="0"/>
              </a:rPr>
              <a:t>、</a:t>
            </a:r>
            <a:r>
              <a:rPr lang="en-US" altLang="zh-CN" kern="100" dirty="0" err="1">
                <a:solidFill>
                  <a:srgbClr val="111111"/>
                </a:solidFill>
                <a:latin typeface="Arial" panose="020B0604020202020204" pitchFamily="34" charset="0"/>
                <a:cs typeface="Times New Roman" panose="02020603050405020304" pitchFamily="18" charset="0"/>
              </a:rPr>
              <a:t>shadowOffsetY</a:t>
            </a:r>
            <a:r>
              <a:rPr lang="zh-CN" altLang="zh-CN" kern="100" dirty="0">
                <a:solidFill>
                  <a:srgbClr val="111111"/>
                </a:solidFill>
                <a:latin typeface="Arial" panose="020B0604020202020204" pitchFamily="34" charset="0"/>
                <a:cs typeface="Arial" panose="020B0604020202020204" pitchFamily="34" charset="0"/>
              </a:rPr>
              <a:t>、</a:t>
            </a:r>
            <a:r>
              <a:rPr lang="en-US" altLang="zh-CN" kern="100" dirty="0" err="1">
                <a:solidFill>
                  <a:srgbClr val="111111"/>
                </a:solidFill>
                <a:latin typeface="Arial" panose="020B0604020202020204" pitchFamily="34" charset="0"/>
                <a:cs typeface="Times New Roman" panose="02020603050405020304" pitchFamily="18" charset="0"/>
              </a:rPr>
              <a:t>shadowBlur</a:t>
            </a:r>
            <a:r>
              <a:rPr lang="zh-CN" altLang="zh-CN" kern="100" dirty="0">
                <a:solidFill>
                  <a:srgbClr val="111111"/>
                </a:solidFill>
                <a:latin typeface="Arial" panose="020B0604020202020204" pitchFamily="34" charset="0"/>
                <a:cs typeface="Arial" panose="020B0604020202020204" pitchFamily="34" charset="0"/>
              </a:rPr>
              <a:t>三个属性中，至少有一个属性的值不是</a:t>
            </a:r>
            <a:r>
              <a:rPr lang="en-US" altLang="zh-CN" kern="100" dirty="0">
                <a:solidFill>
                  <a:srgbClr val="111111"/>
                </a:solidFill>
                <a:latin typeface="Arial" panose="020B0604020202020204" pitchFamily="34" charset="0"/>
                <a:cs typeface="Times New Roman" panose="02020603050405020304" pitchFamily="18" charset="0"/>
              </a:rPr>
              <a:t>0</a:t>
            </a:r>
            <a:r>
              <a:rPr lang="zh-CN" altLang="zh-CN" kern="100" dirty="0">
                <a:solidFill>
                  <a:srgbClr val="111111"/>
                </a:solidFill>
                <a:latin typeface="Arial" panose="020B0604020202020204" pitchFamily="34" charset="0"/>
                <a:cs typeface="Arial" panose="020B0604020202020204" pitchFamily="34" charset="0"/>
              </a:rPr>
              <a: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407816785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3.8.7 canvas</a:t>
            </a:r>
            <a:r>
              <a:rPr lang="zh-CN" altLang="zh-CN" b="1" dirty="0"/>
              <a:t>图形几何变化</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581509" y="1747259"/>
            <a:ext cx="9417170" cy="3170099"/>
          </a:xfrm>
          <a:prstGeom prst="rect">
            <a:avLst/>
          </a:prstGeom>
        </p:spPr>
        <p:txBody>
          <a:bodyPr wrap="square">
            <a:spAutoFit/>
          </a:bodyPr>
          <a:lstStyle/>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位移</a:t>
            </a:r>
            <a:r>
              <a:rPr lang="en-US" altLang="zh-CN" sz="2000" kern="100" dirty="0">
                <a:solidFill>
                  <a:srgbClr val="111111"/>
                </a:solidFill>
                <a:latin typeface="Arial" panose="020B0604020202020204" pitchFamily="34" charset="0"/>
                <a:cs typeface="Times New Roman" panose="02020603050405020304" pitchFamily="18" charset="0"/>
              </a:rPr>
              <a:t> translate(</a:t>
            </a:r>
            <a:r>
              <a:rPr lang="en-US" altLang="zh-CN" sz="2000" kern="100" dirty="0" err="1">
                <a:solidFill>
                  <a:srgbClr val="111111"/>
                </a:solidFill>
                <a:latin typeface="Arial" panose="020B0604020202020204" pitchFamily="34" charset="0"/>
                <a:cs typeface="Times New Roman" panose="02020603050405020304" pitchFamily="18" charset="0"/>
              </a:rPr>
              <a:t>x,y</a:t>
            </a:r>
            <a:r>
              <a:rPr lang="en-US" altLang="zh-CN" sz="2000" kern="100" dirty="0">
                <a:solidFill>
                  <a:srgbClr val="111111"/>
                </a:solidFill>
                <a:latin typeface="Arial" panose="020B0604020202020204" pitchFamily="34" charset="0"/>
                <a:cs typeface="Times New Roman" panose="02020603050405020304" pitchFamily="18" charset="0"/>
              </a:rPr>
              <a:t>) : </a:t>
            </a:r>
            <a:r>
              <a:rPr lang="zh-CN" altLang="zh-CN" sz="2000" kern="100" dirty="0">
                <a:solidFill>
                  <a:srgbClr val="111111"/>
                </a:solidFill>
                <a:latin typeface="Arial" panose="020B0604020202020204" pitchFamily="34" charset="0"/>
                <a:cs typeface="Arial" panose="020B0604020202020204" pitchFamily="34" charset="0"/>
              </a:rPr>
              <a:t>将</a:t>
            </a:r>
            <a:r>
              <a:rPr lang="en-US" altLang="zh-CN" sz="2000" kern="100" dirty="0">
                <a:solidFill>
                  <a:srgbClr val="111111"/>
                </a:solidFill>
                <a:latin typeface="Arial" panose="020B0604020202020204" pitchFamily="34" charset="0"/>
                <a:cs typeface="Times New Roman" panose="02020603050405020304" pitchFamily="18" charset="0"/>
              </a:rPr>
              <a:t>canvas</a:t>
            </a:r>
            <a:r>
              <a:rPr lang="zh-CN" altLang="zh-CN" sz="2000" kern="100" dirty="0">
                <a:solidFill>
                  <a:srgbClr val="111111"/>
                </a:solidFill>
                <a:latin typeface="Arial" panose="020B0604020202020204" pitchFamily="34" charset="0"/>
                <a:cs typeface="Arial" panose="020B0604020202020204" pitchFamily="34" charset="0"/>
              </a:rPr>
              <a:t>画布进行位移显示。将坐标原点移动到</a:t>
            </a:r>
            <a:r>
              <a:rPr lang="en-US" altLang="zh-CN" sz="2000" kern="100" dirty="0">
                <a:solidFill>
                  <a:srgbClr val="111111"/>
                </a:solidFill>
                <a:latin typeface="Arial" panose="020B0604020202020204" pitchFamily="34" charset="0"/>
                <a:cs typeface="Times New Roman" panose="02020603050405020304" pitchFamily="18" charset="0"/>
              </a:rPr>
              <a:t>(</a:t>
            </a:r>
            <a:r>
              <a:rPr lang="en-US" altLang="zh-CN" sz="2000" kern="100" dirty="0" err="1">
                <a:solidFill>
                  <a:srgbClr val="111111"/>
                </a:solidFill>
                <a:latin typeface="Arial" panose="020B0604020202020204" pitchFamily="34" charset="0"/>
                <a:cs typeface="Times New Roman" panose="02020603050405020304" pitchFamily="18" charset="0"/>
              </a:rPr>
              <a:t>x,y</a:t>
            </a:r>
            <a:r>
              <a:rPr lang="en-US" altLang="zh-CN" sz="2000" kern="100" dirty="0">
                <a:solidFill>
                  <a:srgbClr val="111111"/>
                </a:solidFill>
                <a:latin typeface="Arial" panose="020B0604020202020204" pitchFamily="34" charset="0"/>
                <a:cs typeface="Times New Roman" panose="02020603050405020304" pitchFamily="18" charset="0"/>
              </a:rPr>
              <a:t>)</a:t>
            </a:r>
            <a:r>
              <a:rPr lang="zh-CN" altLang="zh-CN" sz="2000" kern="100" dirty="0">
                <a:solidFill>
                  <a:srgbClr val="111111"/>
                </a:solidFill>
                <a:latin typeface="Arial" panose="020B0604020202020204" pitchFamily="34" charset="0"/>
                <a:cs typeface="Arial" panose="020B0604020202020204" pitchFamily="34" charset="0"/>
              </a:rPr>
              <a:t>的位置，</a:t>
            </a:r>
            <a:r>
              <a:rPr lang="en-US" altLang="zh-CN" sz="2000" kern="100" dirty="0">
                <a:solidFill>
                  <a:srgbClr val="111111"/>
                </a:solidFill>
                <a:latin typeface="Arial" panose="020B0604020202020204" pitchFamily="34" charset="0"/>
                <a:cs typeface="Times New Roman" panose="02020603050405020304" pitchFamily="18" charset="0"/>
              </a:rPr>
              <a:t>translate</a:t>
            </a:r>
            <a:r>
              <a:rPr lang="zh-CN" altLang="zh-CN" sz="2000" kern="100" dirty="0">
                <a:solidFill>
                  <a:srgbClr val="111111"/>
                </a:solidFill>
                <a:latin typeface="Arial" panose="020B0604020202020204" pitchFamily="34" charset="0"/>
                <a:cs typeface="Arial" panose="020B0604020202020204" pitchFamily="34" charset="0"/>
              </a:rPr>
              <a:t>将原点移动之后，如果再次调用</a:t>
            </a:r>
            <a:r>
              <a:rPr lang="en-US" altLang="zh-CN" sz="2000" kern="100" dirty="0">
                <a:solidFill>
                  <a:srgbClr val="111111"/>
                </a:solidFill>
                <a:latin typeface="Arial" panose="020B0604020202020204" pitchFamily="34" charset="0"/>
                <a:cs typeface="Times New Roman" panose="02020603050405020304" pitchFamily="18" charset="0"/>
              </a:rPr>
              <a:t>translate</a:t>
            </a:r>
            <a:r>
              <a:rPr lang="zh-CN" altLang="zh-CN" sz="2000" kern="100" dirty="0">
                <a:solidFill>
                  <a:srgbClr val="111111"/>
                </a:solidFill>
                <a:latin typeface="Arial" panose="020B0604020202020204" pitchFamily="34" charset="0"/>
                <a:cs typeface="Arial" panose="020B0604020202020204" pitchFamily="34" charset="0"/>
              </a:rPr>
              <a:t>进行移动，那么会依照上一个</a:t>
            </a:r>
            <a:r>
              <a:rPr lang="en-US" altLang="zh-CN" sz="2000" kern="100" dirty="0">
                <a:solidFill>
                  <a:srgbClr val="111111"/>
                </a:solidFill>
                <a:latin typeface="Arial" panose="020B0604020202020204" pitchFamily="34" charset="0"/>
                <a:cs typeface="Times New Roman" panose="02020603050405020304" pitchFamily="18" charset="0"/>
              </a:rPr>
              <a:t>translate</a:t>
            </a:r>
            <a:r>
              <a:rPr lang="zh-CN" altLang="zh-CN" sz="2000" kern="100" dirty="0">
                <a:solidFill>
                  <a:srgbClr val="111111"/>
                </a:solidFill>
                <a:latin typeface="Arial" panose="020B0604020202020204" pitchFamily="34" charset="0"/>
                <a:cs typeface="Arial" panose="020B0604020202020204" pitchFamily="34" charset="0"/>
              </a:rPr>
              <a:t>移动之后作为原点参考。</a:t>
            </a:r>
            <a:endParaRPr lang="en-US" altLang="zh-CN" sz="2000"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缩放</a:t>
            </a:r>
            <a:r>
              <a:rPr lang="en-US" altLang="zh-CN" sz="2000" kern="100" dirty="0">
                <a:solidFill>
                  <a:srgbClr val="111111"/>
                </a:solidFill>
                <a:latin typeface="Arial" panose="020B0604020202020204" pitchFamily="34" charset="0"/>
                <a:cs typeface="Times New Roman" panose="02020603050405020304" pitchFamily="18" charset="0"/>
              </a:rPr>
              <a:t> scale(</a:t>
            </a:r>
            <a:r>
              <a:rPr lang="en-US" altLang="zh-CN" sz="2000" kern="100" dirty="0" err="1">
                <a:solidFill>
                  <a:srgbClr val="111111"/>
                </a:solidFill>
                <a:latin typeface="Arial" panose="020B0604020202020204" pitchFamily="34" charset="0"/>
                <a:cs typeface="Times New Roman" panose="02020603050405020304" pitchFamily="18" charset="0"/>
              </a:rPr>
              <a:t>sx,sy</a:t>
            </a:r>
            <a:r>
              <a:rPr lang="en-US" altLang="zh-CN" sz="2000" kern="100" dirty="0">
                <a:solidFill>
                  <a:srgbClr val="111111"/>
                </a:solidFill>
                <a:latin typeface="Arial" panose="020B0604020202020204" pitchFamily="34" charset="0"/>
                <a:cs typeface="Times New Roman" panose="02020603050405020304" pitchFamily="18" charset="0"/>
              </a:rPr>
              <a:t>) : </a:t>
            </a:r>
            <a:r>
              <a:rPr lang="zh-CN" altLang="zh-CN" sz="2000" kern="100" dirty="0">
                <a:solidFill>
                  <a:srgbClr val="111111"/>
                </a:solidFill>
                <a:latin typeface="Arial" panose="020B0604020202020204" pitchFamily="34" charset="0"/>
                <a:cs typeface="Arial" panose="020B0604020202020204" pitchFamily="34" charset="0"/>
              </a:rPr>
              <a:t>将</a:t>
            </a:r>
            <a:r>
              <a:rPr lang="en-US" altLang="zh-CN" sz="2000" kern="100" dirty="0">
                <a:solidFill>
                  <a:srgbClr val="111111"/>
                </a:solidFill>
                <a:latin typeface="Arial" panose="020B0604020202020204" pitchFamily="34" charset="0"/>
                <a:cs typeface="Times New Roman" panose="02020603050405020304" pitchFamily="18" charset="0"/>
              </a:rPr>
              <a:t>canvas</a:t>
            </a:r>
            <a:r>
              <a:rPr lang="zh-CN" altLang="zh-CN" sz="2000" kern="100" dirty="0">
                <a:solidFill>
                  <a:srgbClr val="111111"/>
                </a:solidFill>
                <a:latin typeface="Arial" panose="020B0604020202020204" pitchFamily="34" charset="0"/>
                <a:cs typeface="Arial" panose="020B0604020202020204" pitchFamily="34" charset="0"/>
              </a:rPr>
              <a:t>画布进行缩放显示。</a:t>
            </a:r>
            <a:r>
              <a:rPr lang="en-US" altLang="zh-CN" sz="2000" kern="100" dirty="0" err="1">
                <a:solidFill>
                  <a:srgbClr val="111111"/>
                </a:solidFill>
                <a:latin typeface="Arial" panose="020B0604020202020204" pitchFamily="34" charset="0"/>
                <a:cs typeface="Times New Roman" panose="02020603050405020304" pitchFamily="18" charset="0"/>
              </a:rPr>
              <a:t>sx</a:t>
            </a:r>
            <a:r>
              <a:rPr lang="zh-CN" altLang="zh-CN" sz="2000" kern="100" dirty="0">
                <a:solidFill>
                  <a:srgbClr val="111111"/>
                </a:solidFill>
                <a:latin typeface="Arial" panose="020B0604020202020204" pitchFamily="34" charset="0"/>
                <a:cs typeface="Arial" panose="020B0604020202020204" pitchFamily="34" charset="0"/>
              </a:rPr>
              <a:t>缩放当前绘图的宽度（</a:t>
            </a:r>
            <a:r>
              <a:rPr lang="en-US" altLang="zh-CN" sz="2000" kern="100" dirty="0">
                <a:solidFill>
                  <a:srgbClr val="111111"/>
                </a:solidFill>
                <a:latin typeface="Arial" panose="020B0604020202020204" pitchFamily="34" charset="0"/>
                <a:cs typeface="Times New Roman" panose="02020603050405020304" pitchFamily="18" charset="0"/>
              </a:rPr>
              <a:t>1=100%</a:t>
            </a:r>
            <a:r>
              <a:rPr lang="zh-CN" altLang="zh-CN" sz="2000" kern="100" dirty="0">
                <a:solidFill>
                  <a:srgbClr val="111111"/>
                </a:solidFill>
                <a:latin typeface="Arial" panose="020B0604020202020204" pitchFamily="34" charset="0"/>
                <a:cs typeface="Arial" panose="020B0604020202020204" pitchFamily="34" charset="0"/>
              </a:rPr>
              <a:t>，</a:t>
            </a:r>
            <a:r>
              <a:rPr lang="en-US" altLang="zh-CN" sz="2000" kern="100" dirty="0">
                <a:solidFill>
                  <a:srgbClr val="111111"/>
                </a:solidFill>
                <a:latin typeface="Arial" panose="020B0604020202020204" pitchFamily="34" charset="0"/>
                <a:cs typeface="Times New Roman" panose="02020603050405020304" pitchFamily="18" charset="0"/>
              </a:rPr>
              <a:t>0.5=50%</a:t>
            </a:r>
            <a:r>
              <a:rPr lang="zh-CN" altLang="zh-CN" sz="2000" kern="100" dirty="0">
                <a:solidFill>
                  <a:srgbClr val="111111"/>
                </a:solidFill>
                <a:latin typeface="Arial" panose="020B0604020202020204" pitchFamily="34" charset="0"/>
                <a:cs typeface="Arial" panose="020B0604020202020204" pitchFamily="34" charset="0"/>
              </a:rPr>
              <a:t>，</a:t>
            </a:r>
            <a:r>
              <a:rPr lang="en-US" altLang="zh-CN" sz="2000" kern="100" dirty="0">
                <a:solidFill>
                  <a:srgbClr val="111111"/>
                </a:solidFill>
                <a:latin typeface="Arial" panose="020B0604020202020204" pitchFamily="34" charset="0"/>
                <a:cs typeface="Times New Roman" panose="02020603050405020304" pitchFamily="18" charset="0"/>
              </a:rPr>
              <a:t>2=200%</a:t>
            </a:r>
            <a:r>
              <a:rPr lang="zh-CN" altLang="zh-CN" sz="2000" kern="100" dirty="0">
                <a:solidFill>
                  <a:srgbClr val="111111"/>
                </a:solidFill>
                <a:latin typeface="Arial" panose="020B0604020202020204" pitchFamily="34" charset="0"/>
                <a:cs typeface="Arial" panose="020B0604020202020204" pitchFamily="34" charset="0"/>
              </a:rPr>
              <a:t>，依次类推）。</a:t>
            </a:r>
            <a:r>
              <a:rPr lang="en-US" altLang="zh-CN" sz="2000" kern="100" dirty="0" err="1">
                <a:solidFill>
                  <a:srgbClr val="111111"/>
                </a:solidFill>
                <a:latin typeface="Arial" panose="020B0604020202020204" pitchFamily="34" charset="0"/>
                <a:cs typeface="Times New Roman" panose="02020603050405020304" pitchFamily="18" charset="0"/>
              </a:rPr>
              <a:t>sy</a:t>
            </a:r>
            <a:r>
              <a:rPr lang="zh-CN" altLang="zh-CN" sz="2000" kern="100" dirty="0">
                <a:solidFill>
                  <a:srgbClr val="111111"/>
                </a:solidFill>
                <a:latin typeface="Arial" panose="020B0604020202020204" pitchFamily="34" charset="0"/>
                <a:cs typeface="Arial" panose="020B0604020202020204" pitchFamily="34" charset="0"/>
              </a:rPr>
              <a:t>缩放当前绘图的高度（</a:t>
            </a:r>
            <a:r>
              <a:rPr lang="en-US" altLang="zh-CN" sz="2000" kern="100" dirty="0">
                <a:solidFill>
                  <a:srgbClr val="111111"/>
                </a:solidFill>
                <a:latin typeface="Arial" panose="020B0604020202020204" pitchFamily="34" charset="0"/>
                <a:cs typeface="Times New Roman" panose="02020603050405020304" pitchFamily="18" charset="0"/>
              </a:rPr>
              <a:t>1=100%</a:t>
            </a:r>
            <a:r>
              <a:rPr lang="zh-CN" altLang="zh-CN" sz="2000" kern="100" dirty="0">
                <a:solidFill>
                  <a:srgbClr val="111111"/>
                </a:solidFill>
                <a:latin typeface="Arial" panose="020B0604020202020204" pitchFamily="34" charset="0"/>
                <a:cs typeface="Arial" panose="020B0604020202020204" pitchFamily="34" charset="0"/>
              </a:rPr>
              <a:t>，</a:t>
            </a:r>
            <a:r>
              <a:rPr lang="en-US" altLang="zh-CN" sz="2000" kern="100" dirty="0">
                <a:solidFill>
                  <a:srgbClr val="111111"/>
                </a:solidFill>
                <a:latin typeface="Arial" panose="020B0604020202020204" pitchFamily="34" charset="0"/>
                <a:cs typeface="Times New Roman" panose="02020603050405020304" pitchFamily="18" charset="0"/>
              </a:rPr>
              <a:t>0.5=50%</a:t>
            </a:r>
            <a:r>
              <a:rPr lang="zh-CN" altLang="zh-CN" sz="2000" kern="100" dirty="0">
                <a:solidFill>
                  <a:srgbClr val="111111"/>
                </a:solidFill>
                <a:latin typeface="Arial" panose="020B0604020202020204" pitchFamily="34" charset="0"/>
                <a:cs typeface="Arial" panose="020B0604020202020204" pitchFamily="34" charset="0"/>
              </a:rPr>
              <a:t>，</a:t>
            </a:r>
            <a:r>
              <a:rPr lang="en-US" altLang="zh-CN" sz="2000" kern="100" dirty="0">
                <a:solidFill>
                  <a:srgbClr val="111111"/>
                </a:solidFill>
                <a:latin typeface="Arial" panose="020B0604020202020204" pitchFamily="34" charset="0"/>
                <a:cs typeface="Times New Roman" panose="02020603050405020304" pitchFamily="18" charset="0"/>
              </a:rPr>
              <a:t>2=200%</a:t>
            </a:r>
            <a:r>
              <a:rPr lang="zh-CN" altLang="zh-CN" sz="2000" kern="100" dirty="0">
                <a:solidFill>
                  <a:srgbClr val="111111"/>
                </a:solidFill>
                <a:latin typeface="Arial" panose="020B0604020202020204" pitchFamily="34" charset="0"/>
                <a:cs typeface="Arial" panose="020B0604020202020204" pitchFamily="34" charset="0"/>
              </a:rPr>
              <a:t>，依次类推）。</a:t>
            </a:r>
            <a:endParaRPr lang="en-US" altLang="zh-CN" sz="2000" kern="100" dirty="0">
              <a:solidFill>
                <a:srgbClr val="111111"/>
              </a:solidFill>
              <a:latin typeface="Arial" panose="020B0604020202020204" pitchFamily="34" charset="0"/>
              <a:cs typeface="Arial" panose="020B0604020202020204" pitchFamily="34" charset="0"/>
            </a:endParaRPr>
          </a:p>
          <a:p>
            <a:pPr indent="266700" algn="just">
              <a:spcAft>
                <a:spcPts val="0"/>
              </a:spcAft>
            </a:pPr>
            <a:endParaRPr lang="zh-CN" altLang="zh-CN" sz="2000" kern="100" dirty="0">
              <a:cs typeface="Times New Roman" panose="02020603050405020304" pitchFamily="18" charset="0"/>
            </a:endParaRPr>
          </a:p>
          <a:p>
            <a:pPr indent="266700" algn="just">
              <a:spcAft>
                <a:spcPts val="0"/>
              </a:spcAft>
            </a:pPr>
            <a:r>
              <a:rPr lang="zh-CN" altLang="zh-CN" sz="2000" kern="100" dirty="0">
                <a:solidFill>
                  <a:srgbClr val="111111"/>
                </a:solidFill>
                <a:latin typeface="Arial" panose="020B0604020202020204" pitchFamily="34" charset="0"/>
                <a:cs typeface="Arial" panose="020B0604020202020204" pitchFamily="34" charset="0"/>
              </a:rPr>
              <a:t>旋转</a:t>
            </a:r>
            <a:r>
              <a:rPr lang="en-US" altLang="zh-CN" sz="2000" kern="100" dirty="0">
                <a:solidFill>
                  <a:srgbClr val="111111"/>
                </a:solidFill>
                <a:latin typeface="Arial" panose="020B0604020202020204" pitchFamily="34" charset="0"/>
                <a:cs typeface="Times New Roman" panose="02020603050405020304" pitchFamily="18" charset="0"/>
              </a:rPr>
              <a:t> rotate(</a:t>
            </a:r>
            <a:r>
              <a:rPr lang="en-US" altLang="zh-CN" sz="2000" kern="100" dirty="0" err="1">
                <a:solidFill>
                  <a:srgbClr val="111111"/>
                </a:solidFill>
                <a:latin typeface="Arial" panose="020B0604020202020204" pitchFamily="34" charset="0"/>
                <a:cs typeface="Times New Roman" panose="02020603050405020304" pitchFamily="18" charset="0"/>
              </a:rPr>
              <a:t>deg</a:t>
            </a:r>
            <a:r>
              <a:rPr lang="en-US" altLang="zh-CN" sz="2000" kern="100" dirty="0">
                <a:solidFill>
                  <a:srgbClr val="111111"/>
                </a:solidFill>
                <a:latin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a:t>
            </a:r>
            <a:r>
              <a:rPr lang="zh-CN" altLang="zh-CN" sz="2000" kern="100" dirty="0">
                <a:solidFill>
                  <a:srgbClr val="111111"/>
                </a:solidFill>
                <a:ea typeface="Arial" panose="020B0604020202020204" pitchFamily="34" charset="0"/>
                <a:cs typeface="Times New Roman" panose="02020603050405020304" pitchFamily="18" charset="0"/>
              </a:rPr>
              <a:t> </a:t>
            </a:r>
            <a:r>
              <a:rPr lang="zh-CN" altLang="zh-CN" sz="2000" kern="100" dirty="0">
                <a:solidFill>
                  <a:srgbClr val="111111"/>
                </a:solidFill>
                <a:latin typeface="Arial" panose="020B0604020202020204" pitchFamily="34" charset="0"/>
                <a:cs typeface="Arial" panose="020B0604020202020204" pitchFamily="34" charset="0"/>
              </a:rPr>
              <a:t>将</a:t>
            </a:r>
            <a:r>
              <a:rPr lang="en-US" altLang="zh-CN" sz="2000" kern="100" dirty="0">
                <a:solidFill>
                  <a:srgbClr val="111111"/>
                </a:solidFill>
                <a:latin typeface="Arial" panose="020B0604020202020204" pitchFamily="34" charset="0"/>
                <a:cs typeface="Times New Roman" panose="02020603050405020304" pitchFamily="18" charset="0"/>
              </a:rPr>
              <a:t>canvas</a:t>
            </a:r>
            <a:r>
              <a:rPr lang="zh-CN" altLang="zh-CN" sz="2000" kern="100" dirty="0">
                <a:solidFill>
                  <a:srgbClr val="111111"/>
                </a:solidFill>
                <a:latin typeface="Arial" panose="020B0604020202020204" pitchFamily="34" charset="0"/>
                <a:cs typeface="Arial" panose="020B0604020202020204" pitchFamily="34" charset="0"/>
              </a:rPr>
              <a:t>画布进行旋转显示。旋转角度</a:t>
            </a:r>
            <a:r>
              <a:rPr lang="en-US" altLang="zh-CN" sz="2000" kern="100" dirty="0" err="1">
                <a:solidFill>
                  <a:srgbClr val="111111"/>
                </a:solidFill>
                <a:latin typeface="Arial" panose="020B0604020202020204" pitchFamily="34" charset="0"/>
                <a:cs typeface="Times New Roman" panose="02020603050405020304" pitchFamily="18" charset="0"/>
              </a:rPr>
              <a:t>deg</a:t>
            </a:r>
            <a:r>
              <a:rPr lang="zh-CN" altLang="zh-CN" sz="2000" kern="100" dirty="0">
                <a:solidFill>
                  <a:srgbClr val="111111"/>
                </a:solidFill>
                <a:latin typeface="Arial" panose="020B0604020202020204" pitchFamily="34" charset="0"/>
                <a:cs typeface="Arial" panose="020B0604020202020204" pitchFamily="34" charset="0"/>
              </a:rPr>
              <a:t>，以弧度计。如需将角度转换为弧度，请使用</a:t>
            </a:r>
            <a:r>
              <a:rPr lang="en-US" altLang="zh-CN" sz="2000" kern="100" dirty="0">
                <a:solidFill>
                  <a:srgbClr val="111111"/>
                </a:solidFill>
                <a:latin typeface="Arial" panose="020B0604020202020204" pitchFamily="34" charset="0"/>
                <a:cs typeface="Times New Roman" panose="02020603050405020304" pitchFamily="18" charset="0"/>
              </a:rPr>
              <a:t> degrees*</a:t>
            </a:r>
            <a:r>
              <a:rPr lang="en-US" altLang="zh-CN" sz="2000" kern="100" dirty="0" err="1">
                <a:solidFill>
                  <a:srgbClr val="111111"/>
                </a:solidFill>
                <a:latin typeface="Arial" panose="020B0604020202020204" pitchFamily="34" charset="0"/>
                <a:cs typeface="Times New Roman" panose="02020603050405020304" pitchFamily="18" charset="0"/>
              </a:rPr>
              <a:t>Math.PI</a:t>
            </a:r>
            <a:r>
              <a:rPr lang="en-US" altLang="zh-CN" sz="2000" kern="100" dirty="0">
                <a:solidFill>
                  <a:srgbClr val="111111"/>
                </a:solidFill>
                <a:latin typeface="Arial" panose="020B0604020202020204" pitchFamily="34" charset="0"/>
                <a:cs typeface="Times New Roman" panose="02020603050405020304" pitchFamily="18" charset="0"/>
              </a:rPr>
              <a:t>/180 </a:t>
            </a:r>
            <a:r>
              <a:rPr lang="zh-CN" altLang="zh-CN" sz="2000" kern="100" dirty="0">
                <a:solidFill>
                  <a:srgbClr val="111111"/>
                </a:solidFill>
                <a:latin typeface="Arial" panose="020B0604020202020204" pitchFamily="34" charset="0"/>
                <a:cs typeface="Arial" panose="020B0604020202020204" pitchFamily="34" charset="0"/>
              </a:rPr>
              <a:t>公式进行计算。</a:t>
            </a:r>
            <a:r>
              <a:rPr lang="zh-CN" altLang="zh-CN" sz="2000" kern="100" dirty="0">
                <a:solidFill>
                  <a:srgbClr val="111111"/>
                </a:solidFill>
                <a:ea typeface="Arial" panose="020B0604020202020204" pitchFamily="34" charset="0"/>
                <a:cs typeface="Times New Roman" panose="02020603050405020304" pitchFamily="18" charset="0"/>
              </a:rPr>
              <a:t> </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240143420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3.8.7 canvas</a:t>
            </a:r>
            <a:r>
              <a:rPr lang="zh-CN" altLang="zh-CN" b="1" dirty="0"/>
              <a:t>图形几何变化</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356406" y="1074399"/>
            <a:ext cx="9417170" cy="5601533"/>
          </a:xfrm>
          <a:prstGeom prst="rect">
            <a:avLst/>
          </a:prstGeom>
        </p:spPr>
        <p:txBody>
          <a:bodyPr wrap="square">
            <a:spAutoFit/>
          </a:bodyPr>
          <a:lstStyle/>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&lt;canvas id="MyCanvas09" width="600px" height="600px" style="border: 1px solid red;"&gt; &lt;/canvas&gt;</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&lt;script&gt;</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function draw() {</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var</a:t>
            </a:r>
            <a:r>
              <a:rPr lang="en-US" altLang="zh-CN" sz="2000" kern="100" dirty="0">
                <a:solidFill>
                  <a:srgbClr val="111111"/>
                </a:solidFill>
                <a:latin typeface="Arial" panose="020B0604020202020204" pitchFamily="34" charset="0"/>
                <a:cs typeface="Arial" panose="020B0604020202020204" pitchFamily="34" charset="0"/>
              </a:rPr>
              <a:t> canvas = </a:t>
            </a:r>
            <a:r>
              <a:rPr lang="en-US" altLang="zh-CN" sz="2000" kern="100" dirty="0" err="1">
                <a:solidFill>
                  <a:srgbClr val="111111"/>
                </a:solidFill>
                <a:latin typeface="Arial" panose="020B0604020202020204" pitchFamily="34" charset="0"/>
                <a:cs typeface="Arial" panose="020B0604020202020204" pitchFamily="34" charset="0"/>
              </a:rPr>
              <a:t>document.getElementById</a:t>
            </a:r>
            <a:r>
              <a:rPr lang="en-US" altLang="zh-CN" sz="2000" kern="100" dirty="0">
                <a:solidFill>
                  <a:srgbClr val="111111"/>
                </a:solidFill>
                <a:latin typeface="Arial" panose="020B0604020202020204" pitchFamily="34" charset="0"/>
                <a:cs typeface="Arial" panose="020B0604020202020204" pitchFamily="34" charset="0"/>
              </a:rPr>
              <a:t>('MyCanvas09');</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if (!</a:t>
            </a:r>
            <a:r>
              <a:rPr lang="en-US" altLang="zh-CN" sz="2000" kern="100" dirty="0" err="1">
                <a:solidFill>
                  <a:srgbClr val="111111"/>
                </a:solidFill>
                <a:latin typeface="Arial" panose="020B0604020202020204" pitchFamily="34" charset="0"/>
                <a:cs typeface="Arial" panose="020B0604020202020204" pitchFamily="34" charset="0"/>
              </a:rPr>
              <a:t>canvas.getContext</a:t>
            </a:r>
            <a:r>
              <a:rPr lang="en-US" altLang="zh-CN" sz="2000" kern="100" dirty="0">
                <a:solidFill>
                  <a:srgbClr val="111111"/>
                </a:solidFill>
                <a:latin typeface="Arial" panose="020B0604020202020204" pitchFamily="34" charset="0"/>
                <a:cs typeface="Arial" panose="020B0604020202020204" pitchFamily="34" charset="0"/>
              </a:rPr>
              <a:t>) return;</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var</a:t>
            </a: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a:t>
            </a:r>
            <a:r>
              <a:rPr lang="en-US" altLang="zh-CN" sz="2000" kern="100" dirty="0">
                <a:solidFill>
                  <a:srgbClr val="111111"/>
                </a:solidFill>
                <a:latin typeface="Arial" panose="020B0604020202020204" pitchFamily="34" charset="0"/>
                <a:cs typeface="Arial" panose="020B0604020202020204" pitchFamily="34" charset="0"/>
              </a:rPr>
              <a:t> = </a:t>
            </a:r>
            <a:r>
              <a:rPr lang="en-US" altLang="zh-CN" sz="2000" kern="100" dirty="0" err="1">
                <a:solidFill>
                  <a:srgbClr val="111111"/>
                </a:solidFill>
                <a:latin typeface="Arial" panose="020B0604020202020204" pitchFamily="34" charset="0"/>
                <a:cs typeface="Arial" panose="020B0604020202020204" pitchFamily="34" charset="0"/>
              </a:rPr>
              <a:t>canvas.getContext</a:t>
            </a:r>
            <a:r>
              <a:rPr lang="en-US" altLang="zh-CN" sz="2000" kern="100" dirty="0">
                <a:solidFill>
                  <a:srgbClr val="111111"/>
                </a:solidFill>
                <a:latin typeface="Arial" panose="020B0604020202020204" pitchFamily="34" charset="0"/>
                <a:cs typeface="Arial" panose="020B0604020202020204" pitchFamily="34" charset="0"/>
              </a:rPr>
              <a:t>("2d");</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var</a:t>
            </a: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img</a:t>
            </a:r>
            <a:r>
              <a:rPr lang="en-US" altLang="zh-CN" sz="2000" kern="100" dirty="0">
                <a:solidFill>
                  <a:srgbClr val="111111"/>
                </a:solidFill>
                <a:latin typeface="Arial" panose="020B0604020202020204" pitchFamily="34" charset="0"/>
                <a:cs typeface="Arial" panose="020B0604020202020204" pitchFamily="34" charset="0"/>
              </a:rPr>
              <a:t> = </a:t>
            </a:r>
            <a:r>
              <a:rPr lang="en-US" altLang="zh-CN" sz="2000" kern="100" dirty="0" err="1">
                <a:solidFill>
                  <a:srgbClr val="111111"/>
                </a:solidFill>
                <a:latin typeface="Arial" panose="020B0604020202020204" pitchFamily="34" charset="0"/>
                <a:cs typeface="Arial" panose="020B0604020202020204" pitchFamily="34" charset="0"/>
              </a:rPr>
              <a:t>document.getElementById</a:t>
            </a:r>
            <a:r>
              <a:rPr lang="en-US" altLang="zh-CN" sz="2000" kern="100" dirty="0">
                <a:solidFill>
                  <a:srgbClr val="111111"/>
                </a:solidFill>
                <a:latin typeface="Arial" panose="020B0604020202020204" pitchFamily="34" charset="0"/>
                <a:cs typeface="Arial" panose="020B0604020202020204" pitchFamily="34" charset="0"/>
              </a:rPr>
              <a:t>("flower");</a:t>
            </a:r>
          </a:p>
          <a:p>
            <a:pPr indent="266700" algn="just">
              <a:spcAft>
                <a:spcPts val="0"/>
              </a:spcAft>
            </a:pPr>
            <a:endParaRPr lang="en-US" altLang="zh-CN" sz="2000" kern="100" dirty="0">
              <a:solidFill>
                <a:srgbClr val="111111"/>
              </a:solidFill>
              <a:latin typeface="Arial" panose="020B0604020202020204" pitchFamily="34" charset="0"/>
              <a:cs typeface="Arial" panose="020B0604020202020204" pitchFamily="34" charset="0"/>
            </a:endParaRP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ctx.globalAlpha</a:t>
            </a:r>
            <a:r>
              <a:rPr lang="en-US" altLang="zh-CN" sz="2000" kern="100" dirty="0">
                <a:solidFill>
                  <a:srgbClr val="111111"/>
                </a:solidFill>
                <a:latin typeface="Arial" panose="020B0604020202020204" pitchFamily="34" charset="0"/>
                <a:cs typeface="Arial" panose="020B0604020202020204" pitchFamily="34" charset="0"/>
              </a:rPr>
              <a:t> = 0.7; //</a:t>
            </a:r>
            <a:r>
              <a:rPr lang="zh-CN" altLang="en-US" sz="2000" kern="100" dirty="0">
                <a:solidFill>
                  <a:srgbClr val="111111"/>
                </a:solidFill>
                <a:latin typeface="Arial" panose="020B0604020202020204" pitchFamily="34" charset="0"/>
                <a:cs typeface="Arial" panose="020B0604020202020204" pitchFamily="34" charset="0"/>
              </a:rPr>
              <a:t>设置透明度</a:t>
            </a:r>
          </a:p>
          <a:p>
            <a:pPr indent="266700" algn="just">
              <a:spcAft>
                <a:spcPts val="0"/>
              </a:spcAft>
            </a:pPr>
            <a:r>
              <a:rPr lang="zh-CN" altLang="en-US"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FF0000"/>
                </a:solidFill>
                <a:latin typeface="Arial" panose="020B0604020202020204" pitchFamily="34" charset="0"/>
                <a:cs typeface="Arial" panose="020B0604020202020204" pitchFamily="34" charset="0"/>
              </a:rPr>
              <a:t>ctx.shadowOffsetX</a:t>
            </a:r>
            <a:r>
              <a:rPr lang="en-US" altLang="zh-CN" sz="2000" kern="100" dirty="0">
                <a:solidFill>
                  <a:srgbClr val="FF0000"/>
                </a:solidFill>
                <a:latin typeface="Arial" panose="020B0604020202020204" pitchFamily="34" charset="0"/>
                <a:cs typeface="Arial" panose="020B0604020202020204" pitchFamily="34" charset="0"/>
              </a:rPr>
              <a:t> = 20;</a:t>
            </a:r>
          </a:p>
          <a:p>
            <a:pPr indent="266700" algn="just">
              <a:spcAft>
                <a:spcPts val="0"/>
              </a:spcAft>
            </a:pPr>
            <a:r>
              <a:rPr lang="en-US" altLang="zh-CN" sz="2000" kern="100" dirty="0">
                <a:solidFill>
                  <a:srgbClr val="FF0000"/>
                </a:solidFill>
                <a:latin typeface="Arial" panose="020B0604020202020204" pitchFamily="34" charset="0"/>
                <a:cs typeface="Arial" panose="020B0604020202020204" pitchFamily="34" charset="0"/>
              </a:rPr>
              <a:t>            </a:t>
            </a:r>
            <a:r>
              <a:rPr lang="en-US" altLang="zh-CN" sz="2000" kern="100" dirty="0" err="1">
                <a:solidFill>
                  <a:srgbClr val="FF0000"/>
                </a:solidFill>
                <a:latin typeface="Arial" panose="020B0604020202020204" pitchFamily="34" charset="0"/>
                <a:cs typeface="Arial" panose="020B0604020202020204" pitchFamily="34" charset="0"/>
              </a:rPr>
              <a:t>ctx.shadowOffsetY</a:t>
            </a:r>
            <a:r>
              <a:rPr lang="en-US" altLang="zh-CN" sz="2000" kern="100" dirty="0">
                <a:solidFill>
                  <a:srgbClr val="FF0000"/>
                </a:solidFill>
                <a:latin typeface="Arial" panose="020B0604020202020204" pitchFamily="34" charset="0"/>
                <a:cs typeface="Arial" panose="020B0604020202020204" pitchFamily="34" charset="0"/>
              </a:rPr>
              <a:t> = 20;</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ctx.shadowColor</a:t>
            </a:r>
            <a:r>
              <a:rPr lang="en-US" altLang="zh-CN" sz="2000" kern="100" dirty="0">
                <a:solidFill>
                  <a:srgbClr val="111111"/>
                </a:solidFill>
                <a:latin typeface="Arial" panose="020B0604020202020204" pitchFamily="34" charset="0"/>
                <a:cs typeface="Arial" panose="020B0604020202020204" pitchFamily="34" charset="0"/>
              </a:rPr>
              <a:t> = "blue";</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ctx.shadowBlur</a:t>
            </a:r>
            <a:r>
              <a:rPr lang="en-US" altLang="zh-CN" sz="2000" kern="100" dirty="0">
                <a:solidFill>
                  <a:srgbClr val="111111"/>
                </a:solidFill>
                <a:latin typeface="Arial" panose="020B0604020202020204" pitchFamily="34" charset="0"/>
                <a:cs typeface="Arial" panose="020B0604020202020204" pitchFamily="34" charset="0"/>
              </a:rPr>
              <a:t> = 20; //</a:t>
            </a:r>
            <a:r>
              <a:rPr lang="zh-CN" altLang="en-US" sz="2000" kern="100" dirty="0">
                <a:solidFill>
                  <a:srgbClr val="111111"/>
                </a:solidFill>
                <a:latin typeface="Arial" panose="020B0604020202020204" pitchFamily="34" charset="0"/>
                <a:cs typeface="Arial" panose="020B0604020202020204" pitchFamily="34" charset="0"/>
              </a:rPr>
              <a:t>设置阴影</a:t>
            </a:r>
          </a:p>
          <a:p>
            <a:pPr indent="266700" algn="just">
              <a:spcAft>
                <a:spcPts val="0"/>
              </a:spcAft>
            </a:pPr>
            <a:r>
              <a:rPr lang="zh-CN" altLang="en-US"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ctx.font</a:t>
            </a:r>
            <a:r>
              <a:rPr lang="en-US" altLang="zh-CN" sz="2000" kern="100" dirty="0">
                <a:solidFill>
                  <a:srgbClr val="111111"/>
                </a:solidFill>
                <a:latin typeface="Arial" panose="020B0604020202020204" pitchFamily="34" charset="0"/>
                <a:cs typeface="Arial" panose="020B0604020202020204" pitchFamily="34" charset="0"/>
              </a:rPr>
              <a:t> = "50px sans-serif" //</a:t>
            </a:r>
            <a:r>
              <a:rPr lang="zh-CN" altLang="en-US" sz="2000" kern="100" dirty="0">
                <a:solidFill>
                  <a:srgbClr val="111111"/>
                </a:solidFill>
                <a:latin typeface="Arial" panose="020B0604020202020204" pitchFamily="34" charset="0"/>
                <a:cs typeface="Arial" panose="020B0604020202020204" pitchFamily="34" charset="0"/>
              </a:rPr>
              <a:t>设置字体大小</a:t>
            </a:r>
          </a:p>
          <a:p>
            <a:pPr indent="266700" algn="just">
              <a:spcAft>
                <a:spcPts val="0"/>
              </a:spcAft>
            </a:pPr>
            <a:r>
              <a:rPr lang="zh-CN" altLang="en-US"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ctx.fillText</a:t>
            </a:r>
            <a:r>
              <a:rPr lang="en-US" altLang="zh-CN" sz="2000" kern="100" dirty="0">
                <a:solidFill>
                  <a:srgbClr val="111111"/>
                </a:solidFill>
                <a:latin typeface="Arial" panose="020B0604020202020204" pitchFamily="34" charset="0"/>
                <a:cs typeface="Arial" panose="020B0604020202020204" pitchFamily="34" charset="0"/>
              </a:rPr>
              <a:t>("</a:t>
            </a:r>
            <a:r>
              <a:rPr lang="zh-CN" altLang="en-US" sz="2000" kern="100" dirty="0">
                <a:solidFill>
                  <a:srgbClr val="111111"/>
                </a:solidFill>
                <a:latin typeface="Arial" panose="020B0604020202020204" pitchFamily="34" charset="0"/>
                <a:cs typeface="Arial" panose="020B0604020202020204" pitchFamily="34" charset="0"/>
              </a:rPr>
              <a:t>社会</a:t>
            </a:r>
            <a:r>
              <a:rPr lang="en-US" altLang="zh-CN" sz="2000" kern="100" dirty="0">
                <a:solidFill>
                  <a:srgbClr val="111111"/>
                </a:solidFill>
                <a:latin typeface="Arial" panose="020B0604020202020204" pitchFamily="34" charset="0"/>
                <a:cs typeface="Arial" panose="020B0604020202020204" pitchFamily="34" charset="0"/>
              </a:rPr>
              <a:t>·</a:t>
            </a:r>
            <a:r>
              <a:rPr lang="zh-CN" altLang="en-US" sz="2000" kern="100" dirty="0">
                <a:solidFill>
                  <a:srgbClr val="111111"/>
                </a:solidFill>
                <a:latin typeface="Arial" panose="020B0604020202020204" pitchFamily="34" charset="0"/>
                <a:cs typeface="Arial" panose="020B0604020202020204" pitchFamily="34" charset="0"/>
              </a:rPr>
              <a:t>法治</a:t>
            </a:r>
            <a:r>
              <a:rPr lang="en-US" altLang="zh-CN" sz="2000" kern="100" dirty="0">
                <a:solidFill>
                  <a:srgbClr val="111111"/>
                </a:solidFill>
                <a:latin typeface="Arial" panose="020B0604020202020204" pitchFamily="34" charset="0"/>
                <a:cs typeface="Arial" panose="020B0604020202020204" pitchFamily="34" charset="0"/>
              </a:rPr>
              <a:t>", 10, 100);</a:t>
            </a:r>
          </a:p>
          <a:p>
            <a:pPr indent="266700" algn="just">
              <a:spcAft>
                <a:spcPts val="0"/>
              </a:spcAft>
            </a:pPr>
            <a:r>
              <a:rPr lang="en-US" altLang="zh-CN" dirty="0"/>
              <a:t> </a:t>
            </a:r>
            <a:r>
              <a:rPr lang="zh-CN" altLang="en-US" dirty="0"/>
              <a:t>               </a:t>
            </a:r>
            <a:r>
              <a:rPr lang="en-US" altLang="zh-CN" sz="2000" kern="100" dirty="0" err="1">
                <a:solidFill>
                  <a:srgbClr val="111111"/>
                </a:solidFill>
                <a:latin typeface="Arial" panose="020B0604020202020204" pitchFamily="34" charset="0"/>
                <a:cs typeface="Arial" panose="020B0604020202020204" pitchFamily="34" charset="0"/>
              </a:rPr>
              <a:t>ctx.save</a:t>
            </a:r>
            <a:r>
              <a:rPr lang="en-US" altLang="zh-CN" sz="2000" kern="100" dirty="0">
                <a:solidFill>
                  <a:srgbClr val="111111"/>
                </a:solidFill>
                <a:latin typeface="Arial" panose="020B0604020202020204" pitchFamily="34" charset="0"/>
                <a:cs typeface="Arial" panose="020B0604020202020204" pitchFamily="34" charset="0"/>
              </a:rPr>
              <a:t>(); //</a:t>
            </a:r>
            <a:r>
              <a:rPr lang="zh-CN" altLang="zh-CN" sz="2000" kern="100" dirty="0">
                <a:solidFill>
                  <a:srgbClr val="111111"/>
                </a:solidFill>
                <a:latin typeface="Arial" panose="020B0604020202020204" pitchFamily="34" charset="0"/>
                <a:cs typeface="Arial" panose="020B0604020202020204" pitchFamily="34" charset="0"/>
              </a:rPr>
              <a:t>保存</a:t>
            </a:r>
            <a:r>
              <a:rPr lang="en-US" altLang="zh-CN" sz="2000" kern="100" dirty="0">
                <a:solidFill>
                  <a:srgbClr val="111111"/>
                </a:solidFill>
                <a:latin typeface="Arial" panose="020B0604020202020204" pitchFamily="34" charset="0"/>
                <a:cs typeface="Arial" panose="020B0604020202020204" pitchFamily="34" charset="0"/>
              </a:rPr>
              <a:t>canvas</a:t>
            </a:r>
            <a:r>
              <a:rPr lang="zh-CN" altLang="zh-CN" sz="2000" kern="100" dirty="0">
                <a:solidFill>
                  <a:srgbClr val="111111"/>
                </a:solidFill>
                <a:latin typeface="Arial" panose="020B0604020202020204" pitchFamily="34" charset="0"/>
                <a:cs typeface="Arial" panose="020B0604020202020204" pitchFamily="34" charset="0"/>
              </a:rPr>
              <a:t>画布设置</a:t>
            </a:r>
          </a:p>
          <a:p>
            <a:pPr indent="266700" algn="just">
              <a:spcAft>
                <a:spcPts val="0"/>
              </a:spcAft>
            </a:pPr>
            <a:endParaRPr lang="en-US" altLang="zh-CN" sz="2000" kern="100" dirty="0">
              <a:solidFill>
                <a:srgbClr val="11111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a:blip r:embed="rId3"/>
          <a:stretch>
            <a:fillRect/>
          </a:stretch>
        </p:blipFill>
        <p:spPr>
          <a:xfrm>
            <a:off x="8522601" y="3875165"/>
            <a:ext cx="2811211" cy="2690528"/>
          </a:xfrm>
          <a:prstGeom prst="rect">
            <a:avLst/>
          </a:prstGeom>
        </p:spPr>
      </p:pic>
    </p:spTree>
    <p:extLst>
      <p:ext uri="{BB962C8B-B14F-4D97-AF65-F5344CB8AC3E}">
        <p14:creationId xmlns:p14="http://schemas.microsoft.com/office/powerpoint/2010/main" val="173459084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3.8.7 canvas</a:t>
            </a:r>
            <a:r>
              <a:rPr lang="zh-CN" altLang="zh-CN" b="1" dirty="0"/>
              <a:t>图形几何变化</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1185180" y="931669"/>
            <a:ext cx="9417170" cy="4093428"/>
          </a:xfrm>
          <a:prstGeom prst="rect">
            <a:avLst/>
          </a:prstGeom>
        </p:spPr>
        <p:txBody>
          <a:bodyPr wrap="square">
            <a:spAutoFit/>
          </a:bodyPr>
          <a:lstStyle/>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ctx.translate</a:t>
            </a:r>
            <a:r>
              <a:rPr lang="en-US" altLang="zh-CN" sz="2000" kern="100" dirty="0">
                <a:solidFill>
                  <a:srgbClr val="111111"/>
                </a:solidFill>
                <a:latin typeface="Arial" panose="020B0604020202020204" pitchFamily="34" charset="0"/>
                <a:cs typeface="Arial" panose="020B0604020202020204" pitchFamily="34" charset="0"/>
              </a:rPr>
              <a:t>(70, 70); //</a:t>
            </a:r>
            <a:r>
              <a:rPr lang="zh-CN" altLang="en-US" sz="2000" kern="100" dirty="0">
                <a:solidFill>
                  <a:srgbClr val="111111"/>
                </a:solidFill>
                <a:latin typeface="Arial" panose="020B0604020202020204" pitchFamily="34" charset="0"/>
                <a:cs typeface="Arial" panose="020B0604020202020204" pitchFamily="34" charset="0"/>
              </a:rPr>
              <a:t>将原点位移到原来坐标系（</a:t>
            </a:r>
            <a:r>
              <a:rPr lang="en-US" altLang="zh-CN" sz="2000" kern="100" dirty="0">
                <a:solidFill>
                  <a:srgbClr val="111111"/>
                </a:solidFill>
                <a:latin typeface="Arial" panose="020B0604020202020204" pitchFamily="34" charset="0"/>
                <a:cs typeface="Arial" panose="020B0604020202020204" pitchFamily="34" charset="0"/>
              </a:rPr>
              <a:t>70,70</a:t>
            </a:r>
            <a:r>
              <a:rPr lang="zh-CN" altLang="en-US" sz="2000" kern="100" dirty="0">
                <a:solidFill>
                  <a:srgbClr val="111111"/>
                </a:solidFill>
                <a:latin typeface="Arial" panose="020B0604020202020204" pitchFamily="34" charset="0"/>
                <a:cs typeface="Arial" panose="020B0604020202020204" pitchFamily="34" charset="0"/>
              </a:rPr>
              <a:t>）的位置</a:t>
            </a:r>
          </a:p>
          <a:p>
            <a:pPr indent="266700" algn="just">
              <a:spcAft>
                <a:spcPts val="0"/>
              </a:spcAft>
            </a:pPr>
            <a:r>
              <a:rPr lang="zh-CN" altLang="en-US"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ctx.fillStyle</a:t>
            </a:r>
            <a:r>
              <a:rPr lang="en-US" altLang="zh-CN" sz="2000" kern="100" dirty="0">
                <a:solidFill>
                  <a:srgbClr val="111111"/>
                </a:solidFill>
                <a:latin typeface="Arial" panose="020B0604020202020204" pitchFamily="34" charset="0"/>
                <a:cs typeface="Arial" panose="020B0604020202020204" pitchFamily="34" charset="0"/>
              </a:rPr>
              <a:t> = 'red';</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ctx.fillText</a:t>
            </a:r>
            <a:r>
              <a:rPr lang="en-US" altLang="zh-CN" sz="2000" kern="100" dirty="0">
                <a:solidFill>
                  <a:srgbClr val="111111"/>
                </a:solidFill>
                <a:latin typeface="Arial" panose="020B0604020202020204" pitchFamily="34" charset="0"/>
                <a:cs typeface="Arial" panose="020B0604020202020204" pitchFamily="34" charset="0"/>
              </a:rPr>
              <a:t>("</a:t>
            </a:r>
            <a:r>
              <a:rPr lang="zh-CN" altLang="en-US" sz="2000" kern="100" dirty="0">
                <a:solidFill>
                  <a:srgbClr val="111111"/>
                </a:solidFill>
                <a:latin typeface="Arial" panose="020B0604020202020204" pitchFamily="34" charset="0"/>
                <a:cs typeface="Arial" panose="020B0604020202020204" pitchFamily="34" charset="0"/>
              </a:rPr>
              <a:t>社会</a:t>
            </a:r>
            <a:r>
              <a:rPr lang="en-US" altLang="zh-CN" sz="2000" kern="100" dirty="0">
                <a:solidFill>
                  <a:srgbClr val="111111"/>
                </a:solidFill>
                <a:latin typeface="Arial" panose="020B0604020202020204" pitchFamily="34" charset="0"/>
                <a:cs typeface="Arial" panose="020B0604020202020204" pitchFamily="34" charset="0"/>
              </a:rPr>
              <a:t>·</a:t>
            </a:r>
            <a:r>
              <a:rPr lang="zh-CN" altLang="en-US" sz="2000" kern="100" dirty="0">
                <a:solidFill>
                  <a:srgbClr val="111111"/>
                </a:solidFill>
                <a:latin typeface="Arial" panose="020B0604020202020204" pitchFamily="34" charset="0"/>
                <a:cs typeface="Arial" panose="020B0604020202020204" pitchFamily="34" charset="0"/>
              </a:rPr>
              <a:t>法治</a:t>
            </a:r>
            <a:r>
              <a:rPr lang="en-US" altLang="zh-CN" sz="2000" kern="100" dirty="0">
                <a:solidFill>
                  <a:srgbClr val="111111"/>
                </a:solidFill>
                <a:latin typeface="Arial" panose="020B0604020202020204" pitchFamily="34" charset="0"/>
                <a:cs typeface="Arial" panose="020B0604020202020204" pitchFamily="34" charset="0"/>
              </a:rPr>
              <a:t>", 10, 100); //</a:t>
            </a:r>
            <a:r>
              <a:rPr lang="zh-CN" altLang="en-US" sz="2000" kern="100" dirty="0">
                <a:solidFill>
                  <a:srgbClr val="111111"/>
                </a:solidFill>
                <a:latin typeface="Arial" panose="020B0604020202020204" pitchFamily="34" charset="0"/>
                <a:cs typeface="Arial" panose="020B0604020202020204" pitchFamily="34" charset="0"/>
              </a:rPr>
              <a:t>红色字体为位移之后字体</a:t>
            </a:r>
          </a:p>
          <a:p>
            <a:pPr indent="266700" algn="just">
              <a:spcAft>
                <a:spcPts val="0"/>
              </a:spcAft>
            </a:pPr>
            <a:r>
              <a:rPr lang="zh-CN" altLang="en-US"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ctx.save</a:t>
            </a:r>
            <a:r>
              <a:rPr lang="en-US" altLang="zh-CN" sz="2000" kern="100" dirty="0">
                <a:solidFill>
                  <a:srgbClr val="111111"/>
                </a:solidFill>
                <a:latin typeface="Arial" panose="020B0604020202020204" pitchFamily="34" charset="0"/>
                <a:cs typeface="Arial" panose="020B0604020202020204" pitchFamily="34" charset="0"/>
              </a:rPr>
              <a:t>();</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ctx.fillStyle</a:t>
            </a:r>
            <a:r>
              <a:rPr lang="en-US" altLang="zh-CN" sz="2000" kern="100" dirty="0">
                <a:solidFill>
                  <a:srgbClr val="111111"/>
                </a:solidFill>
                <a:latin typeface="Arial" panose="020B0604020202020204" pitchFamily="34" charset="0"/>
                <a:cs typeface="Arial" panose="020B0604020202020204" pitchFamily="34" charset="0"/>
              </a:rPr>
              <a:t> = 'yellow';</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ctx.rotate</a:t>
            </a:r>
            <a:r>
              <a:rPr lang="en-US" altLang="zh-CN" sz="2000" kern="100" dirty="0">
                <a:solidFill>
                  <a:srgbClr val="111111"/>
                </a:solidFill>
                <a:latin typeface="Arial" panose="020B0604020202020204" pitchFamily="34" charset="0"/>
                <a:cs typeface="Arial" panose="020B0604020202020204" pitchFamily="34" charset="0"/>
              </a:rPr>
              <a:t>(50 * </a:t>
            </a:r>
            <a:r>
              <a:rPr lang="en-US" altLang="zh-CN" sz="2000" kern="100" dirty="0" err="1">
                <a:solidFill>
                  <a:srgbClr val="111111"/>
                </a:solidFill>
                <a:latin typeface="Arial" panose="020B0604020202020204" pitchFamily="34" charset="0"/>
                <a:cs typeface="Arial" panose="020B0604020202020204" pitchFamily="34" charset="0"/>
              </a:rPr>
              <a:t>Math.PI</a:t>
            </a:r>
            <a:r>
              <a:rPr lang="en-US" altLang="zh-CN" sz="2000" kern="100" dirty="0">
                <a:solidFill>
                  <a:srgbClr val="111111"/>
                </a:solidFill>
                <a:latin typeface="Arial" panose="020B0604020202020204" pitchFamily="34" charset="0"/>
                <a:cs typeface="Arial" panose="020B0604020202020204" pitchFamily="34" charset="0"/>
              </a:rPr>
              <a:t> / 180);</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ctx.fillText</a:t>
            </a:r>
            <a:r>
              <a:rPr lang="en-US" altLang="zh-CN" sz="2000" kern="100" dirty="0">
                <a:solidFill>
                  <a:srgbClr val="111111"/>
                </a:solidFill>
                <a:latin typeface="Arial" panose="020B0604020202020204" pitchFamily="34" charset="0"/>
                <a:cs typeface="Arial" panose="020B0604020202020204" pitchFamily="34" charset="0"/>
              </a:rPr>
              <a:t>("</a:t>
            </a:r>
            <a:r>
              <a:rPr lang="zh-CN" altLang="en-US" sz="2000" kern="100" dirty="0">
                <a:solidFill>
                  <a:srgbClr val="111111"/>
                </a:solidFill>
                <a:latin typeface="Arial" panose="020B0604020202020204" pitchFamily="34" charset="0"/>
                <a:cs typeface="Arial" panose="020B0604020202020204" pitchFamily="34" charset="0"/>
              </a:rPr>
              <a:t>社会</a:t>
            </a:r>
            <a:r>
              <a:rPr lang="en-US" altLang="zh-CN" sz="2000" kern="100" dirty="0">
                <a:solidFill>
                  <a:srgbClr val="111111"/>
                </a:solidFill>
                <a:latin typeface="Arial" panose="020B0604020202020204" pitchFamily="34" charset="0"/>
                <a:cs typeface="Arial" panose="020B0604020202020204" pitchFamily="34" charset="0"/>
              </a:rPr>
              <a:t>·</a:t>
            </a:r>
            <a:r>
              <a:rPr lang="zh-CN" altLang="en-US" sz="2000" kern="100" dirty="0">
                <a:solidFill>
                  <a:srgbClr val="111111"/>
                </a:solidFill>
                <a:latin typeface="Arial" panose="020B0604020202020204" pitchFamily="34" charset="0"/>
                <a:cs typeface="Arial" panose="020B0604020202020204" pitchFamily="34" charset="0"/>
              </a:rPr>
              <a:t>法治</a:t>
            </a:r>
            <a:r>
              <a:rPr lang="en-US" altLang="zh-CN" sz="2000" kern="100" dirty="0">
                <a:solidFill>
                  <a:srgbClr val="111111"/>
                </a:solidFill>
                <a:latin typeface="Arial" panose="020B0604020202020204" pitchFamily="34" charset="0"/>
                <a:cs typeface="Arial" panose="020B0604020202020204" pitchFamily="34" charset="0"/>
              </a:rPr>
              <a:t>", 10, 200); //</a:t>
            </a:r>
            <a:r>
              <a:rPr lang="zh-CN" altLang="en-US" sz="2000" kern="100" dirty="0">
                <a:solidFill>
                  <a:srgbClr val="111111"/>
                </a:solidFill>
                <a:latin typeface="Arial" panose="020B0604020202020204" pitchFamily="34" charset="0"/>
                <a:cs typeface="Arial" panose="020B0604020202020204" pitchFamily="34" charset="0"/>
              </a:rPr>
              <a:t>黄色字体为旋转之后字体</a:t>
            </a:r>
          </a:p>
          <a:p>
            <a:pPr indent="266700" algn="just">
              <a:spcAft>
                <a:spcPts val="0"/>
              </a:spcAft>
            </a:pPr>
            <a:r>
              <a:rPr lang="zh-CN" altLang="en-US"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ctx.restore</a:t>
            </a:r>
            <a:r>
              <a:rPr lang="en-US" altLang="zh-CN" sz="2000" kern="100" dirty="0">
                <a:solidFill>
                  <a:srgbClr val="111111"/>
                </a:solidFill>
                <a:latin typeface="Arial" panose="020B0604020202020204" pitchFamily="34" charset="0"/>
                <a:cs typeface="Arial" panose="020B0604020202020204" pitchFamily="34" charset="0"/>
              </a:rPr>
              <a:t>();</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ctx.scale</a:t>
            </a:r>
            <a:r>
              <a:rPr lang="en-US" altLang="zh-CN" sz="2000" kern="100" dirty="0">
                <a:solidFill>
                  <a:srgbClr val="111111"/>
                </a:solidFill>
                <a:latin typeface="Arial" panose="020B0604020202020204" pitchFamily="34" charset="0"/>
                <a:cs typeface="Arial" panose="020B0604020202020204" pitchFamily="34" charset="0"/>
              </a:rPr>
              <a:t>(2, 2);</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ctx.fillStyle</a:t>
            </a:r>
            <a:r>
              <a:rPr lang="en-US" altLang="zh-CN" sz="2000" kern="100" dirty="0">
                <a:solidFill>
                  <a:srgbClr val="111111"/>
                </a:solidFill>
                <a:latin typeface="Arial" panose="020B0604020202020204" pitchFamily="34" charset="0"/>
                <a:cs typeface="Arial" panose="020B0604020202020204" pitchFamily="34" charset="0"/>
              </a:rPr>
              <a:t> = 'pink';</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            </a:t>
            </a:r>
            <a:r>
              <a:rPr lang="en-US" altLang="zh-CN" sz="2000" kern="100" dirty="0" err="1">
                <a:solidFill>
                  <a:srgbClr val="111111"/>
                </a:solidFill>
                <a:latin typeface="Arial" panose="020B0604020202020204" pitchFamily="34" charset="0"/>
                <a:cs typeface="Arial" panose="020B0604020202020204" pitchFamily="34" charset="0"/>
              </a:rPr>
              <a:t>ctx.fillText</a:t>
            </a:r>
            <a:r>
              <a:rPr lang="en-US" altLang="zh-CN" sz="2000" kern="100" dirty="0">
                <a:solidFill>
                  <a:srgbClr val="111111"/>
                </a:solidFill>
                <a:latin typeface="Arial" panose="020B0604020202020204" pitchFamily="34" charset="0"/>
                <a:cs typeface="Arial" panose="020B0604020202020204" pitchFamily="34" charset="0"/>
              </a:rPr>
              <a:t>("</a:t>
            </a:r>
            <a:r>
              <a:rPr lang="zh-CN" altLang="en-US" sz="2000" kern="100" dirty="0">
                <a:solidFill>
                  <a:srgbClr val="111111"/>
                </a:solidFill>
                <a:latin typeface="Arial" panose="020B0604020202020204" pitchFamily="34" charset="0"/>
                <a:cs typeface="Arial" panose="020B0604020202020204" pitchFamily="34" charset="0"/>
              </a:rPr>
              <a:t>社会</a:t>
            </a:r>
            <a:r>
              <a:rPr lang="en-US" altLang="zh-CN" sz="2000" kern="100" dirty="0">
                <a:solidFill>
                  <a:srgbClr val="111111"/>
                </a:solidFill>
                <a:latin typeface="Arial" panose="020B0604020202020204" pitchFamily="34" charset="0"/>
                <a:cs typeface="Arial" panose="020B0604020202020204" pitchFamily="34" charset="0"/>
              </a:rPr>
              <a:t>·</a:t>
            </a:r>
            <a:r>
              <a:rPr lang="zh-CN" altLang="en-US" sz="2000" kern="100" dirty="0">
                <a:solidFill>
                  <a:srgbClr val="111111"/>
                </a:solidFill>
                <a:latin typeface="Arial" panose="020B0604020202020204" pitchFamily="34" charset="0"/>
                <a:cs typeface="Arial" panose="020B0604020202020204" pitchFamily="34" charset="0"/>
              </a:rPr>
              <a:t>法治</a:t>
            </a:r>
            <a:r>
              <a:rPr lang="en-US" altLang="zh-CN" sz="2000" kern="100" dirty="0">
                <a:solidFill>
                  <a:srgbClr val="111111"/>
                </a:solidFill>
                <a:latin typeface="Arial" panose="020B0604020202020204" pitchFamily="34" charset="0"/>
                <a:cs typeface="Arial" panose="020B0604020202020204" pitchFamily="34" charset="0"/>
              </a:rPr>
              <a:t>", 10, 200); //</a:t>
            </a:r>
            <a:r>
              <a:rPr lang="zh-CN" altLang="en-US" sz="2000" kern="100" dirty="0">
                <a:solidFill>
                  <a:srgbClr val="111111"/>
                </a:solidFill>
                <a:latin typeface="Arial" panose="020B0604020202020204" pitchFamily="34" charset="0"/>
                <a:cs typeface="Arial" panose="020B0604020202020204" pitchFamily="34" charset="0"/>
              </a:rPr>
              <a:t>粉色字体为缩放之后字体 </a:t>
            </a:r>
          </a:p>
          <a:p>
            <a:pPr indent="266700" algn="just">
              <a:spcAft>
                <a:spcPts val="0"/>
              </a:spcAft>
            </a:pPr>
            <a:r>
              <a:rPr lang="zh-CN" altLang="en-US" sz="2000" kern="100" dirty="0">
                <a:solidFill>
                  <a:srgbClr val="111111"/>
                </a:solidFill>
                <a:latin typeface="Arial" panose="020B0604020202020204" pitchFamily="34" charset="0"/>
                <a:cs typeface="Arial" panose="020B0604020202020204" pitchFamily="34" charset="0"/>
              </a:rPr>
              <a:t>  </a:t>
            </a:r>
            <a:r>
              <a:rPr lang="en-US" altLang="zh-CN" sz="2000" kern="100" dirty="0">
                <a:solidFill>
                  <a:srgbClr val="111111"/>
                </a:solidFill>
                <a:latin typeface="Arial" panose="020B0604020202020204" pitchFamily="34" charset="0"/>
                <a:cs typeface="Arial" panose="020B0604020202020204" pitchFamily="34" charset="0"/>
              </a:rPr>
              <a:t>}</a:t>
            </a:r>
          </a:p>
          <a:p>
            <a:pPr indent="266700" algn="just">
              <a:spcAft>
                <a:spcPts val="0"/>
              </a:spcAft>
            </a:pPr>
            <a:r>
              <a:rPr lang="en-US" altLang="zh-CN" sz="2000" kern="100" dirty="0">
                <a:solidFill>
                  <a:srgbClr val="111111"/>
                </a:solidFill>
                <a:latin typeface="Arial" panose="020B0604020202020204" pitchFamily="34" charset="0"/>
                <a:cs typeface="Arial" panose="020B0604020202020204" pitchFamily="34" charset="0"/>
              </a:rPr>
              <a:t>);</a:t>
            </a:r>
          </a:p>
        </p:txBody>
      </p:sp>
      <p:pic>
        <p:nvPicPr>
          <p:cNvPr id="4" name="图片 3"/>
          <p:cNvPicPr>
            <a:picLocks noChangeAspect="1"/>
          </p:cNvPicPr>
          <p:nvPr/>
        </p:nvPicPr>
        <p:blipFill>
          <a:blip r:embed="rId3"/>
          <a:stretch>
            <a:fillRect/>
          </a:stretch>
        </p:blipFill>
        <p:spPr>
          <a:xfrm>
            <a:off x="3919459" y="4544807"/>
            <a:ext cx="2412329" cy="2313193"/>
          </a:xfrm>
          <a:prstGeom prst="rect">
            <a:avLst/>
          </a:prstGeom>
        </p:spPr>
      </p:pic>
    </p:spTree>
    <p:extLst>
      <p:ext uri="{BB962C8B-B14F-4D97-AF65-F5344CB8AC3E}">
        <p14:creationId xmlns:p14="http://schemas.microsoft.com/office/powerpoint/2010/main" val="227818189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4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6799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的状态标签</a:t>
            </a:r>
            <a:endParaRPr lang="zh-CN" altLang="en-US" sz="2100" b="1" dirty="0">
              <a:latin typeface="微软雅黑" pitchFamily="34" charset="-122"/>
              <a:ea typeface="微软雅黑" pitchFamily="34" charset="-122"/>
            </a:endParaRP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06</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HTML5</a:t>
            </a:r>
            <a:r>
              <a:rPr lang="zh-CN" altLang="zh-CN" dirty="0"/>
              <a:t>的菜单标签</a:t>
            </a:r>
            <a:endParaRPr lang="zh-CN" altLang="en-US" sz="2100" b="1" dirty="0">
              <a:latin typeface="微软雅黑" pitchFamily="34" charset="-122"/>
              <a:ea typeface="微软雅黑" pitchFamily="34" charset="-122"/>
            </a:endParaRP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23504" cy="438146"/>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07</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 HTML5 </a:t>
            </a:r>
            <a:r>
              <a:rPr lang="zh-CN" altLang="zh-CN" dirty="0"/>
              <a:t>注释标签</a:t>
            </a:r>
            <a:endParaRPr lang="zh-CN" altLang="en-US" sz="2100" b="1" dirty="0">
              <a:latin typeface="微软雅黑" pitchFamily="34" charset="-122"/>
              <a:ea typeface="微软雅黑" pitchFamily="34" charset="-122"/>
            </a:endParaRP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08</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t>canvas API </a:t>
            </a:r>
            <a:r>
              <a:rPr lang="zh-CN" altLang="zh-CN" dirty="0"/>
              <a:t>画图</a:t>
            </a:r>
            <a:endParaRPr lang="zh-CN" altLang="en-US" sz="2100" b="1" dirty="0">
              <a:latin typeface="微软雅黑" pitchFamily="34" charset="-122"/>
              <a:ea typeface="微软雅黑" pitchFamily="34" charset="-122"/>
            </a:endParaRPr>
          </a:p>
        </p:txBody>
      </p:sp>
      <p:grpSp>
        <p:nvGrpSpPr>
          <p:cNvPr id="31" name="组合 30">
            <a:extLst>
              <a:ext uri="{FF2B5EF4-FFF2-40B4-BE49-F238E27FC236}">
                <a16:creationId xmlns:a16="http://schemas.microsoft.com/office/drawing/2014/main" id="{A81CCA80-E351-4A9A-8715-AF15DBE37548}"/>
              </a:ext>
            </a:extLst>
          </p:cNvPr>
          <p:cNvGrpSpPr>
            <a:grpSpLocks/>
          </p:cNvGrpSpPr>
          <p:nvPr/>
        </p:nvGrpSpPr>
        <p:grpSpPr bwMode="auto">
          <a:xfrm>
            <a:off x="2514600" y="5064125"/>
            <a:ext cx="5067300" cy="785813"/>
            <a:chOff x="3651214" y="1851670"/>
            <a:chExt cx="3801106" cy="588774"/>
          </a:xfrm>
        </p:grpSpPr>
        <p:sp>
          <p:nvSpPr>
            <p:cNvPr id="32" name="矩形 31">
              <a:extLst>
                <a:ext uri="{FF2B5EF4-FFF2-40B4-BE49-F238E27FC236}">
                  <a16:creationId xmlns:a16="http://schemas.microsoft.com/office/drawing/2014/main" id="{5CA1A575-90E1-4DBF-AC85-4C5972F4A8AE}"/>
                </a:ext>
              </a:extLst>
            </p:cNvPr>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椭圆 32">
              <a:extLst>
                <a:ext uri="{FF2B5EF4-FFF2-40B4-BE49-F238E27FC236}">
                  <a16:creationId xmlns:a16="http://schemas.microsoft.com/office/drawing/2014/main" id="{2DA4E827-2187-4609-B942-1777F721BA0C}"/>
                </a:ext>
              </a:extLst>
            </p:cNvPr>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34" name="矩形 33">
              <a:extLst>
                <a:ext uri="{FF2B5EF4-FFF2-40B4-BE49-F238E27FC236}">
                  <a16:creationId xmlns:a16="http://schemas.microsoft.com/office/drawing/2014/main" id="{EFFEE07F-63D9-4E28-81A4-ECDC91A456A9}"/>
                </a:ext>
              </a:extLst>
            </p:cNvPr>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2" name="矩形 61">
              <a:extLst>
                <a:ext uri="{FF2B5EF4-FFF2-40B4-BE49-F238E27FC236}">
                  <a16:creationId xmlns:a16="http://schemas.microsoft.com/office/drawing/2014/main" id="{4B986B56-70B1-4057-8DDE-A760859078D7}"/>
                </a:ext>
              </a:extLst>
            </p:cNvPr>
            <p:cNvSpPr/>
            <p:nvPr/>
          </p:nvSpPr>
          <p:spPr>
            <a:xfrm>
              <a:off x="3694084" y="1924226"/>
              <a:ext cx="470399"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09</a:t>
              </a:r>
              <a:endParaRPr lang="zh-CN" altLang="en-US" sz="3200" kern="0" dirty="0">
                <a:solidFill>
                  <a:sysClr val="window" lastClr="FFFFFF"/>
                </a:solidFill>
                <a:latin typeface="Impact" pitchFamily="34" charset="0"/>
                <a:ea typeface="微软雅黑" pitchFamily="34" charset="-122"/>
              </a:endParaRPr>
            </a:p>
          </p:txBody>
        </p:sp>
      </p:grpSp>
      <p:sp>
        <p:nvSpPr>
          <p:cNvPr id="63" name="TextBox 60">
            <a:extLst>
              <a:ext uri="{FF2B5EF4-FFF2-40B4-BE49-F238E27FC236}">
                <a16:creationId xmlns:a16="http://schemas.microsoft.com/office/drawing/2014/main" id="{193342CE-29D6-440A-B557-45318D58D725}"/>
              </a:ext>
            </a:extLst>
          </p:cNvPr>
          <p:cNvSpPr txBox="1"/>
          <p:nvPr/>
        </p:nvSpPr>
        <p:spPr>
          <a:xfrm>
            <a:off x="3567146" y="5193322"/>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dirty="0">
                <a:solidFill>
                  <a:srgbClr val="FF0000"/>
                </a:solidFill>
              </a:rPr>
              <a:t>HTML5 </a:t>
            </a:r>
            <a:r>
              <a:rPr lang="zh-CN" altLang="zh-CN" dirty="0">
                <a:solidFill>
                  <a:srgbClr val="FF0000"/>
                </a:solidFill>
              </a:rPr>
              <a:t>地理定位</a:t>
            </a:r>
            <a:endParaRPr lang="zh-CN" altLang="en-US" sz="21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09871306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300" fill="hold"/>
                                        <p:tgtEl>
                                          <p:spTgt spid="31"/>
                                        </p:tgtEl>
                                        <p:attrNameLst>
                                          <p:attrName>ppt_x</p:attrName>
                                        </p:attrNameLst>
                                      </p:cBhvr>
                                      <p:tavLst>
                                        <p:tav tm="0">
                                          <p:val>
                                            <p:strVal val="0-#ppt_w/2"/>
                                          </p:val>
                                        </p:tav>
                                        <p:tav tm="100000">
                                          <p:val>
                                            <p:strVal val="#ppt_x"/>
                                          </p:val>
                                        </p:tav>
                                      </p:tavLst>
                                    </p:anim>
                                    <p:anim calcmode="lin" valueType="num">
                                      <p:cBhvr additive="base">
                                        <p:cTn id="62" dur="300" fill="hold"/>
                                        <p:tgtEl>
                                          <p:spTgt spid="31"/>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300" fill="hold"/>
                                        <p:tgtEl>
                                          <p:spTgt spid="63"/>
                                        </p:tgtEl>
                                        <p:attrNameLst>
                                          <p:attrName>ppt_x</p:attrName>
                                        </p:attrNameLst>
                                      </p:cBhvr>
                                      <p:tavLst>
                                        <p:tav tm="0">
                                          <p:val>
                                            <p:strVal val="1+#ppt_w/2"/>
                                          </p:val>
                                        </p:tav>
                                        <p:tav tm="100000">
                                          <p:val>
                                            <p:strVal val="#ppt_x"/>
                                          </p:val>
                                        </p:tav>
                                      </p:tavLst>
                                    </p:anim>
                                    <p:anim calcmode="lin" valueType="num">
                                      <p:cBhvr additive="base">
                                        <p:cTn id="66" dur="3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3.9.1 </a:t>
            </a:r>
            <a:r>
              <a:rPr lang="zh-CN" altLang="zh-CN" dirty="0"/>
              <a:t>使用地理定位 </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1592912" y="1272418"/>
            <a:ext cx="8085926" cy="1323439"/>
          </a:xfrm>
          <a:prstGeom prst="rect">
            <a:avLst/>
          </a:prstGeom>
        </p:spPr>
        <p:txBody>
          <a:bodyPr wrap="square">
            <a:spAutoFit/>
          </a:bodyPr>
          <a:lstStyle/>
          <a:p>
            <a:pPr indent="231140" algn="just">
              <a:spcAft>
                <a:spcPts val="0"/>
              </a:spcAft>
            </a:pPr>
            <a:r>
              <a:rPr lang="zh-CN" altLang="zh-CN" sz="2000" kern="0" dirty="0">
                <a:solidFill>
                  <a:srgbClr val="000000"/>
                </a:solidFill>
                <a:ea typeface="Verdana" panose="020B0604030504040204" pitchFamily="34" charset="0"/>
                <a:cs typeface="宋体" panose="02010600030101010101" pitchFamily="2" charset="-122"/>
              </a:rPr>
              <a:t> </a:t>
            </a:r>
            <a:r>
              <a:rPr lang="en-US" altLang="zh-CN" sz="2000" kern="0" dirty="0">
                <a:solidFill>
                  <a:srgbClr val="000000"/>
                </a:solidFill>
                <a:latin typeface="宋体" panose="02010600030101010101" pitchFamily="2" charset="-122"/>
                <a:cs typeface="宋体" panose="02010600030101010101" pitchFamily="2" charset="-122"/>
              </a:rPr>
              <a:t>Geolocation</a:t>
            </a:r>
            <a:r>
              <a:rPr lang="zh-CN" altLang="zh-CN" sz="2000" kern="0" dirty="0">
                <a:solidFill>
                  <a:srgbClr val="000000"/>
                </a:solidFill>
                <a:cs typeface="宋体" panose="02010600030101010101" pitchFamily="2" charset="-122"/>
              </a:rPr>
              <a:t>模块管理设备位置信息，用于获取地理位置信息，如经度、纬度等。经过</a:t>
            </a:r>
            <a:r>
              <a:rPr lang="en-US" altLang="zh-CN" sz="2000" kern="0" dirty="0" err="1">
                <a:solidFill>
                  <a:srgbClr val="000000"/>
                </a:solidFill>
                <a:cs typeface="宋体" panose="02010600030101010101" pitchFamily="2" charset="-122"/>
              </a:rPr>
              <a:t>plus.geolocation</a:t>
            </a:r>
            <a:r>
              <a:rPr lang="zh-CN" altLang="zh-CN" sz="2000" kern="0" dirty="0">
                <a:solidFill>
                  <a:srgbClr val="000000"/>
                </a:solidFill>
                <a:cs typeface="宋体" panose="02010600030101010101" pitchFamily="2" charset="-122"/>
              </a:rPr>
              <a:t>可获取设备位置管理对象。</a:t>
            </a:r>
            <a:endParaRPr lang="en-US" altLang="zh-CN" sz="2000" kern="0" dirty="0">
              <a:solidFill>
                <a:srgbClr val="000000"/>
              </a:solidFill>
              <a:cs typeface="宋体" panose="02010600030101010101" pitchFamily="2" charset="-122"/>
            </a:endParaRPr>
          </a:p>
          <a:p>
            <a:pPr indent="231140" algn="just">
              <a:spcAft>
                <a:spcPts val="0"/>
              </a:spcAft>
            </a:pPr>
            <a:r>
              <a:rPr lang="zh-CN" altLang="en-US" sz="2000" kern="0" dirty="0">
                <a:solidFill>
                  <a:srgbClr val="000000"/>
                </a:solidFill>
                <a:cs typeface="宋体" panose="02010600030101010101" pitchFamily="2" charset="-122"/>
              </a:rPr>
              <a:t>   </a:t>
            </a:r>
            <a:r>
              <a:rPr lang="zh-CN" altLang="zh-CN" sz="2000" kern="0" dirty="0">
                <a:solidFill>
                  <a:srgbClr val="000000"/>
                </a:solidFill>
                <a:cs typeface="宋体" panose="02010600030101010101" pitchFamily="2" charset="-122"/>
              </a:rPr>
              <a:t>虽然</a:t>
            </a:r>
            <a:r>
              <a:rPr lang="en-US" altLang="zh-CN" sz="2000" kern="0" dirty="0">
                <a:solidFill>
                  <a:srgbClr val="000000"/>
                </a:solidFill>
                <a:cs typeface="宋体" panose="02010600030101010101" pitchFamily="2" charset="-122"/>
              </a:rPr>
              <a:t>W3C</a:t>
            </a:r>
            <a:r>
              <a:rPr lang="zh-CN" altLang="zh-CN" sz="2000" kern="0" dirty="0">
                <a:solidFill>
                  <a:srgbClr val="000000"/>
                </a:solidFill>
                <a:cs typeface="宋体" panose="02010600030101010101" pitchFamily="2" charset="-122"/>
              </a:rPr>
              <a:t>已经提供标准</a:t>
            </a:r>
            <a:r>
              <a:rPr lang="en-US" altLang="zh-CN" sz="2000" kern="0" dirty="0">
                <a:solidFill>
                  <a:srgbClr val="000000"/>
                </a:solidFill>
                <a:cs typeface="宋体" panose="02010600030101010101" pitchFamily="2" charset="-122"/>
              </a:rPr>
              <a:t>API</a:t>
            </a:r>
            <a:r>
              <a:rPr lang="zh-CN" altLang="zh-CN" sz="2000" kern="0" dirty="0">
                <a:solidFill>
                  <a:srgbClr val="000000"/>
                </a:solidFill>
                <a:cs typeface="宋体" panose="02010600030101010101" pitchFamily="2" charset="-122"/>
              </a:rPr>
              <a:t>获取位置信息，但在某些平台存在差别或未实现，为了保持各平台的统一性，定义此规范接口获取位置信息。</a:t>
            </a:r>
            <a:endParaRPr lang="zh-CN" altLang="zh-CN" sz="2000" kern="100" dirty="0">
              <a:cs typeface="Times New Roman" panose="02020603050405020304" pitchFamily="18" charset="0"/>
            </a:endParaRPr>
          </a:p>
        </p:txBody>
      </p:sp>
      <p:sp>
        <p:nvSpPr>
          <p:cNvPr id="7" name="矩形 6"/>
          <p:cNvSpPr/>
          <p:nvPr/>
        </p:nvSpPr>
        <p:spPr>
          <a:xfrm>
            <a:off x="1953694" y="2936606"/>
            <a:ext cx="3608680" cy="400110"/>
          </a:xfrm>
          <a:prstGeom prst="rect">
            <a:avLst/>
          </a:prstGeom>
        </p:spPr>
        <p:txBody>
          <a:bodyPr wrap="none">
            <a:spAutoFit/>
          </a:bodyPr>
          <a:lstStyle/>
          <a:p>
            <a:r>
              <a:rPr lang="zh-CN" altLang="zh-CN" sz="2000" dirty="0">
                <a:solidFill>
                  <a:srgbClr val="FF0000"/>
                </a:solidFill>
                <a:cs typeface="宋体" panose="02010600030101010101" pitchFamily="2" charset="-122"/>
              </a:rPr>
              <a:t>目前很多浏览器都有内置的</a:t>
            </a:r>
            <a:r>
              <a:rPr lang="en-US" altLang="zh-CN" sz="2000" dirty="0">
                <a:solidFill>
                  <a:srgbClr val="FF0000"/>
                </a:solidFill>
                <a:cs typeface="宋体" panose="02010600030101010101" pitchFamily="2" charset="-122"/>
              </a:rPr>
              <a:t>API</a:t>
            </a:r>
            <a:endParaRPr lang="zh-CN" altLang="en-US" sz="2000" dirty="0">
              <a:solidFill>
                <a:srgbClr val="FF0000"/>
              </a:solidFill>
            </a:endParaRPr>
          </a:p>
        </p:txBody>
      </p:sp>
      <p:sp>
        <p:nvSpPr>
          <p:cNvPr id="8" name="矩形 7"/>
          <p:cNvSpPr/>
          <p:nvPr/>
        </p:nvSpPr>
        <p:spPr>
          <a:xfrm>
            <a:off x="1592912" y="3677465"/>
            <a:ext cx="8698401" cy="2554545"/>
          </a:xfrm>
          <a:prstGeom prst="rect">
            <a:avLst/>
          </a:prstGeom>
        </p:spPr>
        <p:txBody>
          <a:bodyPr wrap="square">
            <a:spAutoFit/>
          </a:bodyPr>
          <a:lstStyle/>
          <a:p>
            <a:pPr indent="266700" algn="just">
              <a:spcAft>
                <a:spcPts val="0"/>
              </a:spcAft>
            </a:pPr>
            <a:r>
              <a:rPr lang="zh-CN" altLang="zh-CN" sz="2000" kern="100" dirty="0">
                <a:cs typeface="Times New Roman" panose="02020603050405020304" pitchFamily="18" charset="0"/>
              </a:rPr>
              <a:t>为获取用户的地理位置信息，需要使用多个资源，不同资源的对位置精确度的贡献是不一样的。</a:t>
            </a:r>
            <a:endParaRPr lang="en-US" altLang="zh-CN" sz="2000" kern="100" dirty="0">
              <a:cs typeface="Times New Roman" panose="02020603050405020304" pitchFamily="18" charset="0"/>
            </a:endParaRPr>
          </a:p>
          <a:p>
            <a:pPr indent="266700" algn="just">
              <a:spcAft>
                <a:spcPts val="0"/>
              </a:spcAft>
            </a:pPr>
            <a:endParaRPr lang="en-US" altLang="zh-CN" sz="2000" kern="100" dirty="0">
              <a:cs typeface="Times New Roman" panose="02020603050405020304" pitchFamily="18" charset="0"/>
            </a:endParaRPr>
          </a:p>
          <a:p>
            <a:pPr indent="266700" algn="just">
              <a:spcAft>
                <a:spcPts val="0"/>
              </a:spcAft>
            </a:pPr>
            <a:r>
              <a:rPr lang="zh-CN" altLang="en-US" sz="2000" kern="100" dirty="0">
                <a:cs typeface="Times New Roman" panose="02020603050405020304" pitchFamily="18" charset="0"/>
              </a:rPr>
              <a:t>  </a:t>
            </a:r>
            <a:r>
              <a:rPr lang="zh-CN" altLang="zh-CN" sz="2000" kern="100" dirty="0">
                <a:cs typeface="Times New Roman" panose="02020603050405020304" pitchFamily="18" charset="0"/>
              </a:rPr>
              <a:t>对于桌面浏览器，通常使用WiFi(误差20米)，或者IP位置</a:t>
            </a:r>
            <a:r>
              <a:rPr lang="zh-CN" altLang="en-US" sz="2000" kern="100" dirty="0">
                <a:cs typeface="Times New Roman" panose="02020603050405020304" pitchFamily="18" charset="0"/>
              </a:rPr>
              <a:t> </a:t>
            </a:r>
            <a:r>
              <a:rPr lang="zh-CN" altLang="zh-CN" sz="2000" kern="100" dirty="0">
                <a:cs typeface="Times New Roman" panose="02020603050405020304" pitchFamily="18" charset="0"/>
              </a:rPr>
              <a:t>。</a:t>
            </a:r>
            <a:endParaRPr lang="en-US" altLang="zh-CN" sz="2000" kern="100" dirty="0">
              <a:cs typeface="Times New Roman" panose="02020603050405020304" pitchFamily="18" charset="0"/>
            </a:endParaRPr>
          </a:p>
          <a:p>
            <a:pPr indent="266700" algn="just">
              <a:spcAft>
                <a:spcPts val="0"/>
              </a:spcAft>
            </a:pPr>
            <a:r>
              <a:rPr lang="zh-CN" altLang="en-US" sz="2000" kern="100" dirty="0">
                <a:cs typeface="Times New Roman" panose="02020603050405020304" pitchFamily="18" charset="0"/>
              </a:rPr>
              <a:t>  </a:t>
            </a:r>
            <a:r>
              <a:rPr lang="zh-CN" altLang="zh-CN" sz="2000" kern="100" dirty="0">
                <a:cs typeface="Times New Roman" panose="02020603050405020304" pitchFamily="18" charset="0"/>
              </a:rPr>
              <a:t>对于手机设备倾向于使用测量学技术，例如GPS（误差10米，只能在户外使用）</a:t>
            </a:r>
            <a:endParaRPr lang="en-US" altLang="zh-CN" sz="2000" kern="100" dirty="0">
              <a:cs typeface="Times New Roman" panose="02020603050405020304" pitchFamily="18" charset="0"/>
            </a:endParaRPr>
          </a:p>
          <a:p>
            <a:pPr indent="266700" algn="just">
              <a:spcAft>
                <a:spcPts val="0"/>
              </a:spcAft>
            </a:pPr>
            <a:r>
              <a:rPr lang="zh-CN" altLang="en-US" sz="2000" kern="100" dirty="0">
                <a:cs typeface="Times New Roman" panose="02020603050405020304" pitchFamily="18" charset="0"/>
              </a:rPr>
              <a:t>  </a:t>
            </a:r>
            <a:r>
              <a:rPr lang="zh-CN" altLang="zh-CN" sz="2000" kern="100" dirty="0">
                <a:cs typeface="Times New Roman" panose="02020603050405020304" pitchFamily="18" charset="0"/>
              </a:rPr>
              <a:t>WiFi或者是GSM/CDMA的站点的ID（误差有1000米）。</a:t>
            </a:r>
            <a:endParaRPr lang="en-US" altLang="zh-CN" sz="2000" kern="100" dirty="0">
              <a:cs typeface="Times New Roman" panose="02020603050405020304" pitchFamily="18" charset="0"/>
            </a:endParaRPr>
          </a:p>
          <a:p>
            <a:pPr indent="266700" algn="just">
              <a:spcAft>
                <a:spcPts val="0"/>
              </a:spcAft>
            </a:pPr>
            <a:r>
              <a:rPr lang="zh-CN" altLang="en-US" sz="2000" kern="100" dirty="0">
                <a:solidFill>
                  <a:srgbClr val="111111"/>
                </a:solidFill>
                <a:latin typeface="Arial" panose="020B0604020202020204" pitchFamily="34" charset="0"/>
                <a:cs typeface="Times New Roman" panose="02020603050405020304" pitchFamily="18" charset="0"/>
              </a:rPr>
              <a:t> </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309375750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3.9.1 </a:t>
            </a:r>
            <a:r>
              <a:rPr lang="zh-CN" altLang="zh-CN" dirty="0"/>
              <a:t>使用地理定位 </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 name="矩形 7"/>
          <p:cNvSpPr/>
          <p:nvPr/>
        </p:nvSpPr>
        <p:spPr>
          <a:xfrm>
            <a:off x="1270792" y="1356960"/>
            <a:ext cx="8698401" cy="5386090"/>
          </a:xfrm>
          <a:prstGeom prst="rect">
            <a:avLst/>
          </a:prstGeom>
        </p:spPr>
        <p:txBody>
          <a:bodyPr wrap="square">
            <a:spAutoFit/>
          </a:bodyPr>
          <a:lstStyle/>
          <a:p>
            <a:r>
              <a:rPr lang="zh-CN" altLang="en-US" dirty="0"/>
              <a:t> </a:t>
            </a:r>
            <a:r>
              <a:rPr lang="en-US" altLang="zh-CN" dirty="0"/>
              <a:t>GPS</a:t>
            </a:r>
            <a:r>
              <a:rPr lang="zh-CN" altLang="zh-CN" dirty="0"/>
              <a:t>（</a:t>
            </a:r>
            <a:r>
              <a:rPr lang="en-US" altLang="zh-CN" dirty="0"/>
              <a:t>Global Positioning System</a:t>
            </a:r>
            <a:r>
              <a:rPr lang="zh-CN" altLang="zh-CN" dirty="0"/>
              <a:t>，全球定位系统）</a:t>
            </a:r>
            <a:r>
              <a:rPr lang="zh-CN" altLang="en-US" dirty="0"/>
              <a:t>，</a:t>
            </a:r>
            <a:r>
              <a:rPr lang="zh-CN" altLang="zh-CN" dirty="0"/>
              <a:t>目前世界上在用或在建的第</a:t>
            </a:r>
            <a:r>
              <a:rPr lang="en-US" altLang="zh-CN" dirty="0"/>
              <a:t>2</a:t>
            </a:r>
            <a:r>
              <a:rPr lang="zh-CN" altLang="zh-CN" dirty="0"/>
              <a:t>代全球卫星导航系统（</a:t>
            </a:r>
            <a:r>
              <a:rPr lang="en-US" altLang="zh-CN" dirty="0"/>
              <a:t>GNSS</a:t>
            </a:r>
            <a:r>
              <a:rPr lang="zh-CN" altLang="zh-CN" dirty="0"/>
              <a:t>）有：</a:t>
            </a:r>
            <a:endParaRPr lang="en-US" altLang="zh-CN" dirty="0"/>
          </a:p>
          <a:p>
            <a:endParaRPr lang="en-US" altLang="zh-CN" dirty="0"/>
          </a:p>
          <a:p>
            <a:r>
              <a:rPr lang="zh-CN" altLang="zh-CN" dirty="0"/>
              <a:t>美国</a:t>
            </a:r>
            <a:r>
              <a:rPr lang="en-US" altLang="zh-CN" dirty="0"/>
              <a:t> Global Positioning System </a:t>
            </a:r>
            <a:r>
              <a:rPr lang="zh-CN" altLang="zh-CN" dirty="0"/>
              <a:t>（全球定位系统） 简称</a:t>
            </a:r>
            <a:r>
              <a:rPr lang="en-US" altLang="zh-CN" dirty="0"/>
              <a:t>GPS</a:t>
            </a:r>
            <a:r>
              <a:rPr lang="zh-CN" altLang="zh-CN" dirty="0"/>
              <a:t>；</a:t>
            </a:r>
            <a:endParaRPr lang="en-US" altLang="zh-CN" dirty="0"/>
          </a:p>
          <a:p>
            <a:endParaRPr lang="en-US" altLang="zh-CN" dirty="0"/>
          </a:p>
          <a:p>
            <a:r>
              <a:rPr lang="zh-CN" altLang="zh-CN" dirty="0"/>
              <a:t>苏联</a:t>
            </a:r>
            <a:r>
              <a:rPr lang="en-US" altLang="zh-CN" dirty="0"/>
              <a:t>/</a:t>
            </a:r>
            <a:r>
              <a:rPr lang="zh-CN" altLang="zh-CN" dirty="0"/>
              <a:t>俄罗斯</a:t>
            </a:r>
            <a:r>
              <a:rPr lang="en-US" altLang="zh-CN" dirty="0"/>
              <a:t> GLOBAL NAVIGATION SATELLITE SYSTEM </a:t>
            </a:r>
            <a:r>
              <a:rPr lang="zh-CN" altLang="zh-CN" dirty="0"/>
              <a:t>（全球卫星导航系统）简称</a:t>
            </a:r>
            <a:r>
              <a:rPr lang="en-US" altLang="zh-CN" dirty="0"/>
              <a:t>GLONASS</a:t>
            </a:r>
            <a:r>
              <a:rPr lang="zh-CN" altLang="zh-CN" dirty="0"/>
              <a:t>（格洛纳斯）；</a:t>
            </a:r>
            <a:endParaRPr lang="en-US" altLang="zh-CN" dirty="0"/>
          </a:p>
          <a:p>
            <a:endParaRPr lang="en-US" altLang="zh-CN" dirty="0"/>
          </a:p>
          <a:p>
            <a:r>
              <a:rPr lang="zh-CN" altLang="zh-CN" dirty="0"/>
              <a:t>欧盟（欧洲是不准确的说法，包括中国在内的诸多国家也参与其中）</a:t>
            </a:r>
            <a:r>
              <a:rPr lang="en-US" altLang="zh-CN" dirty="0"/>
              <a:t>Galileo satellite navigation system</a:t>
            </a:r>
            <a:r>
              <a:rPr lang="zh-CN" altLang="zh-CN" dirty="0"/>
              <a:t>（伽利略卫星导航系统） 简称</a:t>
            </a:r>
            <a:r>
              <a:rPr lang="en-US" altLang="zh-CN" dirty="0"/>
              <a:t>GALILEO</a:t>
            </a:r>
            <a:r>
              <a:rPr lang="zh-CN" altLang="zh-CN" dirty="0"/>
              <a:t>（伽利略）；</a:t>
            </a:r>
            <a:endParaRPr lang="en-US" altLang="zh-CN" dirty="0"/>
          </a:p>
          <a:p>
            <a:endParaRPr lang="en-US" altLang="zh-CN" dirty="0"/>
          </a:p>
          <a:p>
            <a:r>
              <a:rPr lang="zh-CN" altLang="zh-CN" dirty="0"/>
              <a:t>中国</a:t>
            </a:r>
            <a:r>
              <a:rPr lang="en-US" altLang="zh-CN" dirty="0"/>
              <a:t> </a:t>
            </a:r>
            <a:r>
              <a:rPr lang="en-US" altLang="zh-CN" dirty="0" err="1"/>
              <a:t>BeiDou</a:t>
            </a:r>
            <a:r>
              <a:rPr lang="en-US" altLang="zh-CN" dirty="0"/>
              <a:t>(COMPASS) Navigation Satellite System</a:t>
            </a:r>
            <a:r>
              <a:rPr lang="zh-CN" altLang="zh-CN" dirty="0"/>
              <a:t>（北斗卫星导航系统）简称</a:t>
            </a:r>
            <a:r>
              <a:rPr lang="en-US" altLang="zh-CN" dirty="0"/>
              <a:t> BDS </a:t>
            </a:r>
            <a:r>
              <a:rPr lang="zh-CN" altLang="zh-CN" dirty="0"/>
              <a:t>；</a:t>
            </a:r>
            <a:endParaRPr lang="en-US" altLang="zh-CN" dirty="0"/>
          </a:p>
          <a:p>
            <a:endParaRPr lang="en-US" altLang="zh-CN" dirty="0"/>
          </a:p>
          <a:p>
            <a:r>
              <a:rPr lang="zh-CN" altLang="zh-CN" dirty="0"/>
              <a:t>日本</a:t>
            </a:r>
            <a:r>
              <a:rPr lang="en-US" altLang="zh-CN" dirty="0"/>
              <a:t> Quasi-Zenith Satellite System </a:t>
            </a:r>
            <a:r>
              <a:rPr lang="zh-CN" altLang="zh-CN" dirty="0"/>
              <a:t>（准天顶卫星系统） 简称</a:t>
            </a:r>
            <a:r>
              <a:rPr lang="en-US" altLang="zh-CN" dirty="0"/>
              <a:t>QZSS </a:t>
            </a:r>
            <a:r>
              <a:rPr lang="zh-CN" altLang="zh-CN" dirty="0"/>
              <a:t>；</a:t>
            </a:r>
            <a:endParaRPr lang="en-US" altLang="zh-CN" dirty="0"/>
          </a:p>
          <a:p>
            <a:endParaRPr lang="en-US" altLang="zh-CN" dirty="0"/>
          </a:p>
          <a:p>
            <a:r>
              <a:rPr lang="zh-CN" altLang="zh-CN" dirty="0"/>
              <a:t>印度</a:t>
            </a:r>
            <a:r>
              <a:rPr lang="en-US" altLang="zh-CN" dirty="0"/>
              <a:t> India Regional Navigation Satellite System</a:t>
            </a:r>
            <a:r>
              <a:rPr lang="zh-CN" altLang="zh-CN" dirty="0"/>
              <a:t>（印度区域卫星导航系统）简称</a:t>
            </a:r>
            <a:r>
              <a:rPr lang="en-US" altLang="zh-CN" dirty="0"/>
              <a:t>IRNSS</a:t>
            </a:r>
            <a:r>
              <a:rPr lang="zh-CN" altLang="zh-CN" dirty="0"/>
              <a:t>。</a:t>
            </a:r>
            <a:endParaRPr lang="en-US" altLang="zh-CN" dirty="0"/>
          </a:p>
          <a:p>
            <a:endParaRPr lang="en-US" altLang="zh-CN" dirty="0"/>
          </a:p>
          <a:p>
            <a:r>
              <a:rPr lang="zh-CN" altLang="zh-CN" dirty="0"/>
              <a:t>以上</a:t>
            </a:r>
            <a:r>
              <a:rPr lang="en-US" altLang="zh-CN" dirty="0"/>
              <a:t>6</a:t>
            </a:r>
            <a:r>
              <a:rPr lang="zh-CN" altLang="zh-CN" dirty="0"/>
              <a:t>个系统中国都能使用。</a:t>
            </a:r>
          </a:p>
          <a:p>
            <a:pPr indent="266700" algn="just">
              <a:spcAft>
                <a:spcPts val="0"/>
              </a:spcAft>
            </a:pPr>
            <a:r>
              <a:rPr lang="zh-CN" altLang="en-US" sz="2000" kern="100" dirty="0">
                <a:solidFill>
                  <a:srgbClr val="111111"/>
                </a:solidFill>
                <a:latin typeface="Arial" panose="020B0604020202020204" pitchFamily="34" charset="0"/>
                <a:cs typeface="Times New Roman" panose="02020603050405020304" pitchFamily="18" charset="0"/>
              </a:rPr>
              <a:t> </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402658260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3.9.1 </a:t>
            </a:r>
            <a:r>
              <a:rPr lang="zh-CN" altLang="zh-CN" dirty="0"/>
              <a:t>使用地理定位 </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437636" y="1259349"/>
            <a:ext cx="10156265" cy="4524315"/>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&lt;p id="Location"&gt; </a:t>
            </a:r>
            <a:r>
              <a:rPr lang="zh-CN" altLang="zh-CN" kern="100" dirty="0">
                <a:solidFill>
                  <a:srgbClr val="111111"/>
                </a:solidFill>
                <a:latin typeface="Arial" panose="020B0604020202020204" pitchFamily="34" charset="0"/>
                <a:cs typeface="Arial" panose="020B0604020202020204" pitchFamily="34" charset="0"/>
              </a:rPr>
              <a:t>点击这个按钮，</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获得您的位置：</a:t>
            </a:r>
            <a:r>
              <a:rPr lang="en-US" altLang="zh-CN" kern="100" dirty="0">
                <a:solidFill>
                  <a:srgbClr val="111111"/>
                </a:solidFill>
                <a:latin typeface="Arial" panose="020B0604020202020204" pitchFamily="34" charset="0"/>
                <a:cs typeface="Times New Roman" panose="02020603050405020304" pitchFamily="18" charset="0"/>
              </a:rPr>
              <a:t> &lt;/p&gt;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&lt;button </a:t>
            </a:r>
            <a:r>
              <a:rPr lang="en-US" altLang="zh-CN" kern="100" dirty="0" err="1">
                <a:solidFill>
                  <a:srgbClr val="111111"/>
                </a:solidFill>
                <a:latin typeface="Arial" panose="020B0604020202020204" pitchFamily="34" charset="0"/>
                <a:cs typeface="Times New Roman" panose="02020603050405020304" pitchFamily="18" charset="0"/>
              </a:rPr>
              <a:t>onclick</a:t>
            </a:r>
            <a:r>
              <a:rPr lang="en-US" altLang="zh-CN" kern="100" dirty="0">
                <a:solidFill>
                  <a:srgbClr val="111111"/>
                </a:solidFill>
                <a:latin typeface="Arial" panose="020B0604020202020204" pitchFamily="34" charset="0"/>
                <a:cs typeface="Times New Roman" panose="02020603050405020304" pitchFamily="18" charset="0"/>
              </a:rPr>
              <a:t>="</a:t>
            </a:r>
            <a:r>
              <a:rPr lang="en-US" altLang="zh-CN" kern="100" dirty="0" err="1">
                <a:solidFill>
                  <a:srgbClr val="111111"/>
                </a:solidFill>
                <a:latin typeface="Arial" panose="020B0604020202020204" pitchFamily="34" charset="0"/>
                <a:cs typeface="Times New Roman" panose="02020603050405020304" pitchFamily="18" charset="0"/>
              </a:rPr>
              <a:t>getLocation</a:t>
            </a:r>
            <a:r>
              <a:rPr lang="en-US" altLang="zh-CN" kern="100" dirty="0">
                <a:solidFill>
                  <a:srgbClr val="111111"/>
                </a:solidFill>
                <a:latin typeface="Arial" panose="020B0604020202020204" pitchFamily="34" charset="0"/>
                <a:cs typeface="Times New Roman" panose="02020603050405020304" pitchFamily="18" charset="0"/>
              </a:rPr>
              <a:t>()"&gt; </a:t>
            </a:r>
            <a:r>
              <a:rPr lang="zh-CN" altLang="zh-CN" kern="100" dirty="0">
                <a:solidFill>
                  <a:srgbClr val="111111"/>
                </a:solidFill>
                <a:latin typeface="Arial" panose="020B0604020202020204" pitchFamily="34" charset="0"/>
                <a:cs typeface="Arial" panose="020B0604020202020204" pitchFamily="34" charset="0"/>
              </a:rPr>
              <a:t>试一下</a:t>
            </a:r>
            <a:r>
              <a:rPr lang="en-US" altLang="zh-CN" kern="100" dirty="0">
                <a:solidFill>
                  <a:srgbClr val="111111"/>
                </a:solidFill>
                <a:latin typeface="Arial" panose="020B0604020202020204" pitchFamily="34" charset="0"/>
                <a:cs typeface="Times New Roman" panose="02020603050405020304" pitchFamily="18" charset="0"/>
              </a:rPr>
              <a:t> &lt;/button&gt;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&lt;div id="</a:t>
            </a:r>
            <a:r>
              <a:rPr lang="en-US" altLang="zh-CN" kern="100" dirty="0" err="1">
                <a:solidFill>
                  <a:srgbClr val="111111"/>
                </a:solidFill>
                <a:latin typeface="Arial" panose="020B0604020202020204" pitchFamily="34" charset="0"/>
                <a:cs typeface="Times New Roman" panose="02020603050405020304" pitchFamily="18" charset="0"/>
              </a:rPr>
              <a:t>mapholder</a:t>
            </a:r>
            <a:r>
              <a:rPr lang="en-US" altLang="zh-CN" kern="100" dirty="0">
                <a:solidFill>
                  <a:srgbClr val="111111"/>
                </a:solidFill>
                <a:latin typeface="Arial" panose="020B0604020202020204" pitchFamily="34" charset="0"/>
                <a:cs typeface="Times New Roman" panose="02020603050405020304" pitchFamily="18" charset="0"/>
              </a:rPr>
              <a:t>"&gt; &lt;/div&gt;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&lt;script&gt;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function </a:t>
            </a:r>
            <a:r>
              <a:rPr lang="en-US" altLang="zh-CN" kern="100" dirty="0" err="1">
                <a:solidFill>
                  <a:srgbClr val="111111"/>
                </a:solidFill>
                <a:latin typeface="Arial" panose="020B0604020202020204" pitchFamily="34" charset="0"/>
                <a:cs typeface="Times New Roman" panose="02020603050405020304" pitchFamily="18" charset="0"/>
              </a:rPr>
              <a:t>getLocation</a:t>
            </a: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if (</a:t>
            </a:r>
            <a:r>
              <a:rPr lang="en-US" altLang="zh-CN" kern="100" dirty="0" err="1">
                <a:solidFill>
                  <a:srgbClr val="111111"/>
                </a:solidFill>
                <a:latin typeface="Arial" panose="020B0604020202020204" pitchFamily="34" charset="0"/>
                <a:cs typeface="Times New Roman" panose="02020603050405020304" pitchFamily="18" charset="0"/>
              </a:rPr>
              <a:t>navigator.geolocation</a:t>
            </a: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FF0000"/>
                </a:solidFill>
                <a:latin typeface="Arial" panose="020B0604020202020204" pitchFamily="34" charset="0"/>
                <a:cs typeface="Times New Roman" panose="02020603050405020304" pitchFamily="18" charset="0"/>
              </a:rPr>
              <a:t>   </a:t>
            </a:r>
            <a:r>
              <a:rPr lang="en-US" altLang="zh-CN" kern="100" dirty="0" err="1">
                <a:solidFill>
                  <a:srgbClr val="FF0000"/>
                </a:solidFill>
                <a:latin typeface="Arial" panose="020B0604020202020204" pitchFamily="34" charset="0"/>
                <a:cs typeface="Times New Roman" panose="02020603050405020304" pitchFamily="18" charset="0"/>
              </a:rPr>
              <a:t>navigator.geolocation.getCurrentPosition</a:t>
            </a:r>
            <a:r>
              <a:rPr lang="en-US" altLang="zh-CN" kern="100" dirty="0">
                <a:solidFill>
                  <a:srgbClr val="FF0000"/>
                </a:solidFill>
                <a:latin typeface="Arial" panose="020B0604020202020204" pitchFamily="34" charset="0"/>
                <a:cs typeface="Times New Roman" panose="02020603050405020304" pitchFamily="18" charset="0"/>
              </a:rPr>
              <a:t>(</a:t>
            </a:r>
            <a:r>
              <a:rPr lang="en-US" altLang="zh-CN" kern="100" dirty="0" err="1">
                <a:solidFill>
                  <a:srgbClr val="FF0000"/>
                </a:solidFill>
                <a:latin typeface="Arial" panose="020B0604020202020204" pitchFamily="34" charset="0"/>
                <a:cs typeface="Times New Roman" panose="02020603050405020304" pitchFamily="18" charset="0"/>
              </a:rPr>
              <a:t>showPosition</a:t>
            </a:r>
            <a:r>
              <a:rPr lang="en-US" altLang="zh-CN" kern="100" dirty="0">
                <a:solidFill>
                  <a:srgbClr val="FF0000"/>
                </a:solidFill>
                <a:latin typeface="Arial" panose="020B0604020202020204" pitchFamily="34" charset="0"/>
                <a:cs typeface="Times New Roman" panose="02020603050405020304" pitchFamily="18" charset="0"/>
              </a:rPr>
              <a:t>);</a:t>
            </a:r>
            <a:endParaRPr lang="zh-CN" altLang="zh-CN" kern="100" dirty="0">
              <a:solidFill>
                <a:srgbClr val="FF0000"/>
              </a:solidFill>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 else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err="1">
                <a:solidFill>
                  <a:srgbClr val="111111"/>
                </a:solidFill>
                <a:latin typeface="Arial" panose="020B0604020202020204" pitchFamily="34" charset="0"/>
                <a:cs typeface="Times New Roman" panose="02020603050405020304" pitchFamily="18" charset="0"/>
              </a:rPr>
              <a:t>x.innerHTML</a:t>
            </a:r>
            <a:r>
              <a:rPr lang="en-US" altLang="zh-CN" kern="100" dirty="0">
                <a:solidFill>
                  <a:srgbClr val="111111"/>
                </a:solidFill>
                <a:latin typeface="Arial" panose="020B0604020202020204" pitchFamily="34" charset="0"/>
                <a:cs typeface="Times New Roman" panose="02020603050405020304" pitchFamily="18" charset="0"/>
              </a:rPr>
              <a:t> = "Geolocation is not supported by this browser.";</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function </a:t>
            </a:r>
            <a:r>
              <a:rPr lang="en-US" altLang="zh-CN" kern="100" dirty="0" err="1">
                <a:solidFill>
                  <a:srgbClr val="111111"/>
                </a:solidFill>
                <a:latin typeface="Arial" panose="020B0604020202020204" pitchFamily="34" charset="0"/>
                <a:cs typeface="Times New Roman" panose="02020603050405020304" pitchFamily="18" charset="0"/>
              </a:rPr>
              <a:t>showPosition</a:t>
            </a:r>
            <a:r>
              <a:rPr lang="en-US" altLang="zh-CN" kern="100" dirty="0">
                <a:solidFill>
                  <a:srgbClr val="111111"/>
                </a:solidFill>
                <a:latin typeface="Arial" panose="020B0604020202020204" pitchFamily="34" charset="0"/>
                <a:cs typeface="Times New Roman" panose="02020603050405020304" pitchFamily="18" charset="0"/>
              </a:rPr>
              <a:t>(position)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r>
              <a:rPr lang="en-US" altLang="zh-CN" kern="100" dirty="0">
                <a:solidFill>
                  <a:srgbClr val="FF0000"/>
                </a:solidFill>
                <a:latin typeface="Arial" panose="020B0604020202020204" pitchFamily="34" charset="0"/>
                <a:cs typeface="Times New Roman" panose="02020603050405020304" pitchFamily="18" charset="0"/>
              </a:rPr>
              <a:t> </a:t>
            </a:r>
            <a:r>
              <a:rPr lang="en-US" altLang="zh-CN" kern="100" dirty="0" err="1">
                <a:solidFill>
                  <a:srgbClr val="FF0000"/>
                </a:solidFill>
                <a:latin typeface="Arial" panose="020B0604020202020204" pitchFamily="34" charset="0"/>
                <a:cs typeface="Times New Roman" panose="02020603050405020304" pitchFamily="18" charset="0"/>
              </a:rPr>
              <a:t>x.innerHTML</a:t>
            </a:r>
            <a:r>
              <a:rPr lang="en-US" altLang="zh-CN" kern="100" dirty="0">
                <a:solidFill>
                  <a:srgbClr val="FF0000"/>
                </a:solidFill>
                <a:latin typeface="Arial" panose="020B0604020202020204" pitchFamily="34" charset="0"/>
                <a:cs typeface="Times New Roman" panose="02020603050405020304" pitchFamily="18" charset="0"/>
              </a:rPr>
              <a:t> = "Latitude: " + </a:t>
            </a:r>
            <a:r>
              <a:rPr lang="en-US" altLang="zh-CN" kern="100" dirty="0" err="1">
                <a:solidFill>
                  <a:srgbClr val="FF0000"/>
                </a:solidFill>
                <a:latin typeface="Arial" panose="020B0604020202020204" pitchFamily="34" charset="0"/>
                <a:cs typeface="Times New Roman" panose="02020603050405020304" pitchFamily="18" charset="0"/>
              </a:rPr>
              <a:t>position.coords.latitude</a:t>
            </a:r>
            <a:r>
              <a:rPr lang="en-US" altLang="zh-CN" kern="100" dirty="0">
                <a:solidFill>
                  <a:srgbClr val="FF0000"/>
                </a:solidFill>
                <a:latin typeface="Arial" panose="020B0604020202020204" pitchFamily="34" charset="0"/>
                <a:cs typeface="Times New Roman" panose="02020603050405020304" pitchFamily="18" charset="0"/>
              </a:rPr>
              <a:t> +</a:t>
            </a:r>
            <a:endParaRPr lang="zh-CN" altLang="zh-CN" kern="100" dirty="0">
              <a:solidFill>
                <a:srgbClr val="FF0000"/>
              </a:solidFill>
              <a:cs typeface="Times New Roman" panose="02020603050405020304" pitchFamily="18" charset="0"/>
            </a:endParaRPr>
          </a:p>
          <a:p>
            <a:pPr indent="266700" algn="just">
              <a:spcAft>
                <a:spcPts val="0"/>
              </a:spcAft>
            </a:pPr>
            <a:r>
              <a:rPr lang="en-US" altLang="zh-CN" kern="100" dirty="0">
                <a:solidFill>
                  <a:srgbClr val="FF0000"/>
                </a:solidFill>
                <a:latin typeface="Arial" panose="020B0604020202020204" pitchFamily="34" charset="0"/>
                <a:cs typeface="Times New Roman" panose="02020603050405020304" pitchFamily="18" charset="0"/>
              </a:rPr>
              <a:t>                "&lt;</a:t>
            </a:r>
            <a:r>
              <a:rPr lang="en-US" altLang="zh-CN" kern="100" dirty="0" err="1">
                <a:solidFill>
                  <a:srgbClr val="FF0000"/>
                </a:solidFill>
                <a:latin typeface="Arial" panose="020B0604020202020204" pitchFamily="34" charset="0"/>
                <a:cs typeface="Times New Roman" panose="02020603050405020304" pitchFamily="18" charset="0"/>
              </a:rPr>
              <a:t>br</a:t>
            </a:r>
            <a:r>
              <a:rPr lang="en-US" altLang="zh-CN" kern="100" dirty="0">
                <a:solidFill>
                  <a:srgbClr val="FF0000"/>
                </a:solidFill>
                <a:latin typeface="Arial" panose="020B0604020202020204" pitchFamily="34" charset="0"/>
                <a:cs typeface="Times New Roman" panose="02020603050405020304" pitchFamily="18" charset="0"/>
              </a:rPr>
              <a:t> /&gt;Longitude: " + </a:t>
            </a:r>
            <a:r>
              <a:rPr lang="en-US" altLang="zh-CN" kern="100" dirty="0" err="1">
                <a:solidFill>
                  <a:srgbClr val="FF0000"/>
                </a:solidFill>
                <a:latin typeface="Arial" panose="020B0604020202020204" pitchFamily="34" charset="0"/>
                <a:cs typeface="Times New Roman" panose="02020603050405020304" pitchFamily="18" charset="0"/>
              </a:rPr>
              <a:t>position.coords.longitude</a:t>
            </a:r>
            <a:r>
              <a:rPr lang="en-US" altLang="zh-CN" kern="100" dirty="0">
                <a:solidFill>
                  <a:srgbClr val="FF0000"/>
                </a:solidFill>
                <a:latin typeface="Arial" panose="020B0604020202020204" pitchFamily="34" charset="0"/>
                <a:cs typeface="Times New Roman" panose="02020603050405020304" pitchFamily="18" charset="0"/>
              </a:rPr>
              <a:t>;</a:t>
            </a:r>
            <a:endParaRPr lang="zh-CN" altLang="zh-CN" kern="100" dirty="0">
              <a:solidFill>
                <a:srgbClr val="FF0000"/>
              </a:solidFill>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&lt;/script&gt;</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295600478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5239537" cy="102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3.1.2  </a:t>
            </a:r>
            <a:r>
              <a:rPr lang="en-US" altLang="zh-CN" dirty="0" err="1"/>
              <a:t>sessionStorage</a:t>
            </a:r>
            <a:r>
              <a:rPr lang="zh-CN" altLang="zh-CN" dirty="0"/>
              <a:t>临时</a:t>
            </a:r>
            <a:r>
              <a:rPr lang="zh-CN" altLang="zh-CN" b="1" dirty="0"/>
              <a:t>性存储</a:t>
            </a:r>
          </a:p>
          <a:p>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183600" y="1073410"/>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err="1"/>
              <a:t>sessionStorage</a:t>
            </a:r>
            <a:r>
              <a:rPr lang="en-US" altLang="zh-CN" sz="2400" dirty="0"/>
              <a:t> </a:t>
            </a:r>
            <a:r>
              <a:rPr lang="zh-CN" altLang="zh-CN" sz="2400" dirty="0"/>
              <a:t>方法针对一个</a:t>
            </a:r>
            <a:r>
              <a:rPr lang="en-US" altLang="zh-CN" sz="2400" dirty="0"/>
              <a:t> session </a:t>
            </a:r>
            <a:r>
              <a:rPr lang="zh-CN" altLang="zh-CN" sz="2400" dirty="0"/>
              <a:t>进行数据存储。</a:t>
            </a:r>
            <a:endParaRPr lang="en-US" altLang="zh-CN" sz="2400" dirty="0"/>
          </a:p>
          <a:p>
            <a:r>
              <a:rPr lang="zh-CN" altLang="zh-CN" sz="2400" dirty="0"/>
              <a:t>当用户关闭浏览器窗口后，数据会被删除。</a:t>
            </a:r>
            <a:endParaRPr lang="en-US" altLang="zh-CN" sz="2400" dirty="0"/>
          </a:p>
          <a:p>
            <a:r>
              <a:rPr lang="zh-CN" altLang="zh-CN" sz="2400" dirty="0"/>
              <a:t>如果你只想将数据保存在当前会话中，可以使用</a:t>
            </a:r>
            <a:r>
              <a:rPr lang="en-US" altLang="zh-CN" sz="2400" dirty="0"/>
              <a:t> </a:t>
            </a:r>
            <a:r>
              <a:rPr lang="en-US" altLang="zh-CN" sz="2400" dirty="0" err="1"/>
              <a:t>sessionStorage</a:t>
            </a:r>
            <a:r>
              <a:rPr lang="en-US" altLang="zh-CN" sz="2400" dirty="0"/>
              <a:t> </a:t>
            </a:r>
            <a:r>
              <a:rPr lang="zh-CN" altLang="zh-CN" sz="2400" dirty="0"/>
              <a:t>属性， 该数据对象临时保存同一窗口</a:t>
            </a:r>
            <a:r>
              <a:rPr lang="en-US" altLang="zh-CN" sz="2400" dirty="0"/>
              <a:t>(</a:t>
            </a:r>
            <a:r>
              <a:rPr lang="zh-CN" altLang="zh-CN" sz="2400" dirty="0"/>
              <a:t>或标签页</a:t>
            </a:r>
            <a:r>
              <a:rPr lang="en-US" altLang="zh-CN" sz="2400" dirty="0"/>
              <a:t>)</a:t>
            </a:r>
            <a:r>
              <a:rPr lang="zh-CN" altLang="zh-CN" sz="2400" dirty="0"/>
              <a:t>的数据。</a:t>
            </a: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21"/>
          <p:cNvGrpSpPr>
            <a:grpSpLocks/>
          </p:cNvGrpSpPr>
          <p:nvPr/>
        </p:nvGrpSpPr>
        <p:grpSpPr bwMode="auto">
          <a:xfrm>
            <a:off x="1103313" y="34512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 name="矩形 6">
            <a:extLst>
              <a:ext uri="{FF2B5EF4-FFF2-40B4-BE49-F238E27FC236}">
                <a16:creationId xmlns:a16="http://schemas.microsoft.com/office/drawing/2014/main" id="{0079878B-4E1D-41E0-AB06-3F6F74D60E01}"/>
              </a:ext>
            </a:extLst>
          </p:cNvPr>
          <p:cNvSpPr/>
          <p:nvPr/>
        </p:nvSpPr>
        <p:spPr>
          <a:xfrm>
            <a:off x="1874857" y="2703016"/>
            <a:ext cx="8234818" cy="4154984"/>
          </a:xfrm>
          <a:prstGeom prst="rect">
            <a:avLst/>
          </a:prstGeom>
        </p:spPr>
        <p:txBody>
          <a:bodyPr wrap="square">
            <a:spAutoFit/>
          </a:bodyPr>
          <a:lstStyle/>
          <a:p>
            <a:pPr indent="266700" algn="just">
              <a:spcAft>
                <a:spcPts val="0"/>
              </a:spcAft>
            </a:pPr>
            <a:r>
              <a:rPr lang="zh-CN" altLang="zh-CN" sz="2400" kern="100" dirty="0">
                <a:solidFill>
                  <a:srgbClr val="111111"/>
                </a:solidFill>
                <a:latin typeface="Arial" panose="020B0604020202020204" pitchFamily="34" charset="0"/>
                <a:cs typeface="Arial" panose="020B0604020202020204" pitchFamily="34" charset="0"/>
              </a:rPr>
              <a:t>与</a:t>
            </a:r>
            <a:r>
              <a:rPr lang="en-US" altLang="zh-CN" sz="2400" kern="100" dirty="0" err="1">
                <a:solidFill>
                  <a:srgbClr val="111111"/>
                </a:solidFill>
                <a:latin typeface="Arial" panose="020B0604020202020204" pitchFamily="34" charset="0"/>
                <a:cs typeface="Times New Roman" panose="02020603050405020304" pitchFamily="18" charset="0"/>
              </a:rPr>
              <a:t>localStorage</a:t>
            </a:r>
            <a:r>
              <a:rPr lang="zh-CN" altLang="zh-CN" sz="2400" kern="100" dirty="0">
                <a:solidFill>
                  <a:srgbClr val="111111"/>
                </a:solidFill>
                <a:latin typeface="Arial" panose="020B0604020202020204" pitchFamily="34" charset="0"/>
                <a:cs typeface="Arial" panose="020B0604020202020204" pitchFamily="34" charset="0"/>
              </a:rPr>
              <a:t>的使用类似，默认情况下，</a:t>
            </a:r>
            <a:endParaRPr lang="en-US" altLang="zh-CN" sz="2400" kern="100" dirty="0">
              <a:solidFill>
                <a:srgbClr val="111111"/>
              </a:solidFill>
              <a:latin typeface="Arial" panose="020B0604020202020204" pitchFamily="34" charset="0"/>
              <a:cs typeface="Arial" panose="020B0604020202020204" pitchFamily="34" charset="0"/>
            </a:endParaRPr>
          </a:p>
          <a:p>
            <a:pPr indent="266700" algn="just">
              <a:spcAft>
                <a:spcPts val="0"/>
              </a:spcAft>
            </a:pPr>
            <a:r>
              <a:rPr lang="en-US" altLang="zh-CN" sz="2400" kern="100" dirty="0" err="1">
                <a:solidFill>
                  <a:srgbClr val="111111"/>
                </a:solidFill>
                <a:latin typeface="Arial" panose="020B0604020202020204" pitchFamily="34" charset="0"/>
                <a:cs typeface="Times New Roman" panose="02020603050405020304" pitchFamily="18" charset="0"/>
              </a:rPr>
              <a:t>sessionStorage</a:t>
            </a:r>
            <a:r>
              <a:rPr lang="en-US" altLang="zh-CN" sz="2400" kern="100" dirty="0">
                <a:solidFill>
                  <a:srgbClr val="111111"/>
                </a:solidFill>
                <a:latin typeface="Arial" panose="020B0604020202020204" pitchFamily="34" charset="0"/>
                <a:cs typeface="Times New Roman" panose="02020603050405020304" pitchFamily="18" charset="0"/>
              </a:rPr>
              <a:t> =</a:t>
            </a:r>
            <a:r>
              <a:rPr lang="en-US" altLang="zh-CN" sz="2400" kern="100" dirty="0" err="1">
                <a:solidFill>
                  <a:srgbClr val="111111"/>
                </a:solidFill>
                <a:latin typeface="Arial" panose="020B0604020202020204" pitchFamily="34" charset="0"/>
                <a:cs typeface="Times New Roman" panose="02020603050405020304" pitchFamily="18" charset="0"/>
              </a:rPr>
              <a:t>window.sessionStorage</a:t>
            </a:r>
            <a:r>
              <a:rPr lang="zh-CN" altLang="zh-CN" sz="2400" kern="100" dirty="0">
                <a:solidFill>
                  <a:srgbClr val="111111"/>
                </a:solidFill>
                <a:latin typeface="Arial" panose="020B0604020202020204" pitchFamily="34" charset="0"/>
                <a:cs typeface="Arial" panose="020B0604020202020204" pitchFamily="34" charset="0"/>
              </a:rPr>
              <a:t>。</a:t>
            </a:r>
            <a:endParaRPr lang="zh-CN" altLang="zh-CN" sz="2400" kern="100" dirty="0">
              <a:cs typeface="Times New Roman" panose="02020603050405020304" pitchFamily="18" charset="0"/>
            </a:endParaRPr>
          </a:p>
          <a:p>
            <a:pPr indent="266700" algn="just">
              <a:spcAft>
                <a:spcPts val="0"/>
              </a:spcAft>
            </a:pPr>
            <a:r>
              <a:rPr lang="zh-CN" altLang="zh-CN" sz="2400" kern="100" dirty="0">
                <a:solidFill>
                  <a:srgbClr val="111111"/>
                </a:solidFill>
                <a:latin typeface="Arial" panose="020B0604020202020204" pitchFamily="34" charset="0"/>
                <a:cs typeface="Arial" panose="020B0604020202020204" pitchFamily="34" charset="0"/>
              </a:rPr>
              <a:t>判断是否支持</a:t>
            </a:r>
            <a:r>
              <a:rPr lang="en-US" altLang="zh-CN" sz="2400" kern="100" dirty="0" err="1">
                <a:solidFill>
                  <a:srgbClr val="111111"/>
                </a:solidFill>
                <a:latin typeface="Arial" panose="020B0604020202020204" pitchFamily="34" charset="0"/>
                <a:cs typeface="Times New Roman" panose="02020603050405020304" pitchFamily="18" charset="0"/>
              </a:rPr>
              <a:t>sessionStorage</a:t>
            </a:r>
            <a:endParaRPr lang="zh-CN" altLang="zh-CN" sz="2400" kern="100" dirty="0">
              <a:cs typeface="Times New Roman" panose="02020603050405020304" pitchFamily="18" charset="0"/>
            </a:endParaRPr>
          </a:p>
          <a:p>
            <a:pPr indent="266700" algn="just">
              <a:spcAft>
                <a:spcPts val="0"/>
              </a:spcAft>
            </a:pPr>
            <a:r>
              <a:rPr lang="en-US" altLang="zh-CN" sz="2400" kern="100" dirty="0">
                <a:solidFill>
                  <a:srgbClr val="111111"/>
                </a:solidFill>
                <a:latin typeface="Arial" panose="020B0604020202020204" pitchFamily="34" charset="0"/>
                <a:cs typeface="Times New Roman" panose="02020603050405020304" pitchFamily="18" charset="0"/>
              </a:rPr>
              <a:t> &lt;script type="text/</a:t>
            </a:r>
            <a:r>
              <a:rPr lang="en-US" altLang="zh-CN" sz="2400" kern="100" dirty="0" err="1">
                <a:solidFill>
                  <a:srgbClr val="111111"/>
                </a:solidFill>
                <a:latin typeface="Arial" panose="020B0604020202020204" pitchFamily="34" charset="0"/>
                <a:cs typeface="Times New Roman" panose="02020603050405020304" pitchFamily="18" charset="0"/>
              </a:rPr>
              <a:t>javascript</a:t>
            </a:r>
            <a:r>
              <a:rPr lang="en-US" altLang="zh-CN" sz="2400" kern="100" dirty="0">
                <a:solidFill>
                  <a:srgbClr val="111111"/>
                </a:solidFill>
                <a:latin typeface="Arial" panose="020B0604020202020204" pitchFamily="34" charset="0"/>
                <a:cs typeface="Times New Roman" panose="02020603050405020304" pitchFamily="18" charset="0"/>
              </a:rPr>
              <a:t>"&gt;</a:t>
            </a:r>
            <a:endParaRPr lang="zh-CN" altLang="zh-CN" sz="2400" kern="100" dirty="0">
              <a:cs typeface="Times New Roman" panose="02020603050405020304" pitchFamily="18" charset="0"/>
            </a:endParaRPr>
          </a:p>
          <a:p>
            <a:pPr indent="266700" algn="just">
              <a:spcAft>
                <a:spcPts val="0"/>
              </a:spcAft>
            </a:pPr>
            <a:r>
              <a:rPr lang="en-US" altLang="zh-CN" sz="2400" kern="100" dirty="0">
                <a:solidFill>
                  <a:srgbClr val="111111"/>
                </a:solidFill>
                <a:latin typeface="Arial" panose="020B0604020202020204" pitchFamily="34" charset="0"/>
                <a:cs typeface="Times New Roman" panose="02020603050405020304" pitchFamily="18" charset="0"/>
              </a:rPr>
              <a:t>If(</a:t>
            </a:r>
            <a:r>
              <a:rPr lang="en-US" altLang="zh-CN" sz="2400" kern="100" dirty="0" err="1">
                <a:solidFill>
                  <a:srgbClr val="111111"/>
                </a:solidFill>
                <a:latin typeface="Arial" panose="020B0604020202020204" pitchFamily="34" charset="0"/>
                <a:cs typeface="Times New Roman" panose="02020603050405020304" pitchFamily="18" charset="0"/>
              </a:rPr>
              <a:t>window.sessionStorage</a:t>
            </a:r>
            <a:r>
              <a:rPr lang="en-US" altLang="zh-CN" sz="2400" kern="100" dirty="0">
                <a:solidFill>
                  <a:srgbClr val="111111"/>
                </a:solidFill>
                <a:latin typeface="Arial" panose="020B0604020202020204" pitchFamily="34" charset="0"/>
                <a:cs typeface="Times New Roman" panose="02020603050405020304" pitchFamily="18" charset="0"/>
              </a:rPr>
              <a:t>){</a:t>
            </a:r>
            <a:endParaRPr lang="zh-CN" altLang="zh-CN" sz="2400" kern="100" dirty="0">
              <a:cs typeface="Times New Roman" panose="02020603050405020304" pitchFamily="18" charset="0"/>
            </a:endParaRPr>
          </a:p>
          <a:p>
            <a:pPr indent="266700" algn="just">
              <a:spcAft>
                <a:spcPts val="0"/>
              </a:spcAft>
            </a:pPr>
            <a:r>
              <a:rPr lang="en-US" altLang="zh-CN" sz="2400" kern="100" dirty="0">
                <a:solidFill>
                  <a:srgbClr val="111111"/>
                </a:solidFill>
                <a:latin typeface="Arial" panose="020B0604020202020204" pitchFamily="34" charset="0"/>
                <a:cs typeface="Times New Roman" panose="02020603050405020304" pitchFamily="18" charset="0"/>
              </a:rPr>
              <a:t> alert(…)</a:t>
            </a:r>
            <a:endParaRPr lang="zh-CN" altLang="zh-CN" sz="2400" kern="100" dirty="0">
              <a:cs typeface="Times New Roman" panose="02020603050405020304" pitchFamily="18" charset="0"/>
            </a:endParaRPr>
          </a:p>
          <a:p>
            <a:pPr indent="266700" algn="just">
              <a:spcAft>
                <a:spcPts val="0"/>
              </a:spcAft>
            </a:pPr>
            <a:r>
              <a:rPr lang="en-US" altLang="zh-CN" sz="2400" kern="100" dirty="0">
                <a:solidFill>
                  <a:srgbClr val="111111"/>
                </a:solidFill>
                <a:latin typeface="Arial" panose="020B0604020202020204" pitchFamily="34" charset="0"/>
                <a:cs typeface="Times New Roman" panose="02020603050405020304" pitchFamily="18" charset="0"/>
              </a:rPr>
              <a:t>}</a:t>
            </a:r>
            <a:endParaRPr lang="zh-CN" altLang="zh-CN" sz="2400" kern="100" dirty="0">
              <a:cs typeface="Times New Roman" panose="02020603050405020304" pitchFamily="18" charset="0"/>
            </a:endParaRPr>
          </a:p>
          <a:p>
            <a:pPr indent="266700" algn="just">
              <a:spcAft>
                <a:spcPts val="0"/>
              </a:spcAft>
            </a:pPr>
            <a:r>
              <a:rPr lang="en-US" altLang="zh-CN" sz="2400" kern="100" dirty="0">
                <a:solidFill>
                  <a:srgbClr val="111111"/>
                </a:solidFill>
                <a:latin typeface="Arial" panose="020B0604020202020204" pitchFamily="34" charset="0"/>
                <a:cs typeface="Times New Roman" panose="02020603050405020304" pitchFamily="18" charset="0"/>
              </a:rPr>
              <a:t>else </a:t>
            </a:r>
            <a:endParaRPr lang="zh-CN" altLang="zh-CN" sz="2400" kern="100" dirty="0">
              <a:cs typeface="Times New Roman" panose="02020603050405020304" pitchFamily="18" charset="0"/>
            </a:endParaRPr>
          </a:p>
          <a:p>
            <a:pPr indent="266700" algn="just">
              <a:spcAft>
                <a:spcPts val="0"/>
              </a:spcAft>
            </a:pPr>
            <a:r>
              <a:rPr lang="en-US" altLang="zh-CN" sz="2400" kern="100" dirty="0">
                <a:solidFill>
                  <a:srgbClr val="111111"/>
                </a:solidFill>
                <a:latin typeface="Arial" panose="020B0604020202020204" pitchFamily="34" charset="0"/>
                <a:cs typeface="Times New Roman" panose="02020603050405020304" pitchFamily="18" charset="0"/>
              </a:rPr>
              <a:t>{</a:t>
            </a:r>
            <a:endParaRPr lang="zh-CN" altLang="zh-CN" sz="2400" kern="100" dirty="0">
              <a:cs typeface="Times New Roman" panose="02020603050405020304" pitchFamily="18" charset="0"/>
            </a:endParaRPr>
          </a:p>
          <a:p>
            <a:pPr indent="266700" algn="just">
              <a:spcAft>
                <a:spcPts val="0"/>
              </a:spcAft>
            </a:pPr>
            <a:r>
              <a:rPr lang="en-US" altLang="zh-CN" sz="2400" kern="100" dirty="0">
                <a:solidFill>
                  <a:srgbClr val="111111"/>
                </a:solidFill>
                <a:latin typeface="Arial" panose="020B0604020202020204" pitchFamily="34" charset="0"/>
                <a:cs typeface="Times New Roman" panose="02020603050405020304" pitchFamily="18" charset="0"/>
              </a:rPr>
              <a:t>}</a:t>
            </a:r>
            <a:endParaRPr lang="zh-CN" altLang="zh-CN" sz="2400" kern="100" dirty="0">
              <a:cs typeface="Times New Roman" panose="02020603050405020304" pitchFamily="18" charset="0"/>
            </a:endParaRPr>
          </a:p>
          <a:p>
            <a:pPr indent="266700" algn="just">
              <a:spcAft>
                <a:spcPts val="0"/>
              </a:spcAft>
            </a:pPr>
            <a:r>
              <a:rPr lang="en-US" altLang="zh-CN" sz="2400" kern="100" dirty="0">
                <a:solidFill>
                  <a:srgbClr val="111111"/>
                </a:solidFill>
                <a:latin typeface="Arial" panose="020B0604020202020204" pitchFamily="34" charset="0"/>
                <a:cs typeface="Times New Roman" panose="02020603050405020304" pitchFamily="18" charset="0"/>
              </a:rPr>
              <a:t>  &lt;/script&gt;</a:t>
            </a:r>
            <a:endParaRPr lang="zh-CN" altLang="zh-CN" sz="2400" kern="100" dirty="0">
              <a:cs typeface="Times New Roman" panose="02020603050405020304" pitchFamily="18" charset="0"/>
            </a:endParaRPr>
          </a:p>
        </p:txBody>
      </p:sp>
    </p:spTree>
    <p:extLst>
      <p:ext uri="{BB962C8B-B14F-4D97-AF65-F5344CB8AC3E}">
        <p14:creationId xmlns:p14="http://schemas.microsoft.com/office/powerpoint/2010/main" val="77264521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6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212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3.9.2 处理地理定位错误</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356406" y="1043688"/>
            <a:ext cx="10156265" cy="2862322"/>
          </a:xfrm>
          <a:prstGeom prst="rect">
            <a:avLst/>
          </a:prstGeom>
        </p:spPr>
        <p:txBody>
          <a:bodyPr wrap="square">
            <a:spAutoFit/>
          </a:bodyPr>
          <a:lstStyle/>
          <a:p>
            <a:r>
              <a:rPr lang="en-US" altLang="zh-CN" sz="2000" kern="100" dirty="0">
                <a:solidFill>
                  <a:srgbClr val="111111"/>
                </a:solidFill>
                <a:latin typeface="Arial" panose="020B0604020202020204" pitchFamily="34" charset="0"/>
                <a:cs typeface="Times New Roman" panose="02020603050405020304" pitchFamily="18" charset="0"/>
              </a:rPr>
              <a:t> </a:t>
            </a:r>
            <a:r>
              <a:rPr lang="en-US" altLang="zh-CN" sz="2000" dirty="0"/>
              <a:t>&lt;script&gt;</a:t>
            </a:r>
            <a:endParaRPr lang="zh-CN" altLang="zh-CN" sz="2000" dirty="0"/>
          </a:p>
          <a:p>
            <a:r>
              <a:rPr lang="en-US" altLang="zh-CN" sz="2000" dirty="0"/>
              <a:t>        </a:t>
            </a:r>
            <a:r>
              <a:rPr lang="en-US" altLang="zh-CN" sz="2000" dirty="0" err="1"/>
              <a:t>var</a:t>
            </a:r>
            <a:r>
              <a:rPr lang="en-US" altLang="zh-CN" sz="2000" dirty="0"/>
              <a:t> x = </a:t>
            </a:r>
            <a:r>
              <a:rPr lang="en-US" altLang="zh-CN" sz="2000" dirty="0" err="1"/>
              <a:t>document.getElementById</a:t>
            </a:r>
            <a:r>
              <a:rPr lang="en-US" altLang="zh-CN" sz="2000" dirty="0"/>
              <a:t>("demo");</a:t>
            </a:r>
            <a:endParaRPr lang="zh-CN" altLang="zh-CN" sz="2000" dirty="0"/>
          </a:p>
          <a:p>
            <a:r>
              <a:rPr lang="en-US" altLang="zh-CN" sz="2000" dirty="0"/>
              <a:t>        function </a:t>
            </a:r>
            <a:r>
              <a:rPr lang="en-US" altLang="zh-CN" sz="2000" dirty="0" err="1"/>
              <a:t>getLocation</a:t>
            </a:r>
            <a:r>
              <a:rPr lang="en-US" altLang="zh-CN" sz="2000" dirty="0"/>
              <a:t>() {</a:t>
            </a:r>
            <a:endParaRPr lang="zh-CN" altLang="zh-CN" sz="2000" dirty="0"/>
          </a:p>
          <a:p>
            <a:r>
              <a:rPr lang="en-US" altLang="zh-CN" sz="2000" dirty="0"/>
              <a:t>           </a:t>
            </a:r>
            <a:r>
              <a:rPr lang="en-US" altLang="zh-CN" sz="2000" dirty="0">
                <a:solidFill>
                  <a:srgbClr val="FF0000"/>
                </a:solidFill>
              </a:rPr>
              <a:t> if (</a:t>
            </a:r>
            <a:r>
              <a:rPr lang="en-US" altLang="zh-CN" sz="2000" dirty="0" err="1">
                <a:solidFill>
                  <a:srgbClr val="FF0000"/>
                </a:solidFill>
              </a:rPr>
              <a:t>navigator.geolocation</a:t>
            </a:r>
            <a:r>
              <a:rPr lang="en-US" altLang="zh-CN" sz="2000" dirty="0">
                <a:solidFill>
                  <a:srgbClr val="FF0000"/>
                </a:solidFill>
              </a:rPr>
              <a:t>) {</a:t>
            </a:r>
            <a:endParaRPr lang="zh-CN" altLang="zh-CN" sz="2000" dirty="0">
              <a:solidFill>
                <a:srgbClr val="FF0000"/>
              </a:solidFill>
            </a:endParaRPr>
          </a:p>
          <a:p>
            <a:r>
              <a:rPr lang="en-US" altLang="zh-CN" sz="2000" dirty="0"/>
              <a:t>                </a:t>
            </a:r>
            <a:r>
              <a:rPr lang="en-US" altLang="zh-CN" sz="2000" dirty="0" err="1"/>
              <a:t>navigator.geolocation.getCurrentPosition</a:t>
            </a:r>
            <a:r>
              <a:rPr lang="en-US" altLang="zh-CN" sz="2000" dirty="0"/>
              <a:t>(</a:t>
            </a:r>
            <a:r>
              <a:rPr lang="en-US" altLang="zh-CN" sz="2000" dirty="0" err="1"/>
              <a:t>showPosition</a:t>
            </a:r>
            <a:r>
              <a:rPr lang="en-US" altLang="zh-CN" sz="2000" dirty="0"/>
              <a:t>, </a:t>
            </a:r>
            <a:r>
              <a:rPr lang="en-US" altLang="zh-CN" sz="2000" dirty="0" err="1"/>
              <a:t>showError</a:t>
            </a:r>
            <a:r>
              <a:rPr lang="en-US" altLang="zh-CN" sz="2000" dirty="0"/>
              <a:t>);</a:t>
            </a:r>
            <a:endParaRPr lang="zh-CN" altLang="zh-CN" sz="2000" dirty="0"/>
          </a:p>
          <a:p>
            <a:r>
              <a:rPr lang="en-US" altLang="zh-CN" sz="2000" dirty="0"/>
              <a:t>            } else {</a:t>
            </a:r>
            <a:endParaRPr lang="zh-CN" altLang="zh-CN" sz="2000" dirty="0"/>
          </a:p>
          <a:p>
            <a:r>
              <a:rPr lang="en-US" altLang="zh-CN" sz="2000" dirty="0"/>
              <a:t>               </a:t>
            </a:r>
            <a:r>
              <a:rPr lang="en-US" altLang="zh-CN" sz="2000" dirty="0">
                <a:solidFill>
                  <a:srgbClr val="FF0000"/>
                </a:solidFill>
              </a:rPr>
              <a:t> </a:t>
            </a:r>
            <a:r>
              <a:rPr lang="en-US" altLang="zh-CN" sz="2000" dirty="0" err="1">
                <a:solidFill>
                  <a:srgbClr val="FF0000"/>
                </a:solidFill>
              </a:rPr>
              <a:t>x.innerHTML</a:t>
            </a:r>
            <a:r>
              <a:rPr lang="en-US" altLang="zh-CN" sz="2000" dirty="0">
                <a:solidFill>
                  <a:srgbClr val="FF0000"/>
                </a:solidFill>
              </a:rPr>
              <a:t> = "Geolocation is not supported by this browser.";</a:t>
            </a:r>
            <a:endParaRPr lang="zh-CN" altLang="zh-CN" sz="2000" dirty="0">
              <a:solidFill>
                <a:srgbClr val="FF0000"/>
              </a:solidFill>
            </a:endParaRPr>
          </a:p>
          <a:p>
            <a:r>
              <a:rPr lang="en-US" altLang="zh-CN" sz="2000" dirty="0"/>
              <a:t>            }</a:t>
            </a:r>
            <a:endParaRPr lang="zh-CN" altLang="zh-CN" sz="2000" dirty="0"/>
          </a:p>
          <a:p>
            <a:r>
              <a:rPr lang="en-US" altLang="zh-CN" sz="2000" dirty="0"/>
              <a:t>        }</a:t>
            </a:r>
            <a:endParaRPr lang="zh-CN" altLang="zh-CN" sz="2000" dirty="0"/>
          </a:p>
        </p:txBody>
      </p:sp>
    </p:spTree>
    <p:extLst>
      <p:ext uri="{BB962C8B-B14F-4D97-AF65-F5344CB8AC3E}">
        <p14:creationId xmlns:p14="http://schemas.microsoft.com/office/powerpoint/2010/main" val="61922020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3.9.2 处理地理定位错误</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356406" y="1043688"/>
            <a:ext cx="10156265" cy="4832092"/>
          </a:xfrm>
          <a:prstGeom prst="rect">
            <a:avLst/>
          </a:prstGeom>
        </p:spPr>
        <p:txBody>
          <a:bodyPr wrap="square">
            <a:spAutoFit/>
          </a:bodyPr>
          <a:lstStyle/>
          <a:p>
            <a:r>
              <a:rPr lang="en-US" altLang="zh-CN" dirty="0"/>
              <a:t>  function </a:t>
            </a:r>
            <a:r>
              <a:rPr lang="en-US" altLang="zh-CN" dirty="0" err="1"/>
              <a:t>showError</a:t>
            </a:r>
            <a:r>
              <a:rPr lang="en-US" altLang="zh-CN" dirty="0"/>
              <a:t>(error) {</a:t>
            </a:r>
            <a:endParaRPr lang="zh-CN" altLang="zh-CN" dirty="0"/>
          </a:p>
          <a:p>
            <a:r>
              <a:rPr lang="en-US" altLang="zh-CN" dirty="0"/>
              <a:t>            switch (</a:t>
            </a:r>
            <a:r>
              <a:rPr lang="en-US" altLang="zh-CN" dirty="0" err="1"/>
              <a:t>error.code</a:t>
            </a:r>
            <a:r>
              <a:rPr lang="en-US" altLang="zh-CN" dirty="0"/>
              <a:t>) {</a:t>
            </a:r>
            <a:endParaRPr lang="zh-CN" altLang="zh-CN" dirty="0"/>
          </a:p>
          <a:p>
            <a:r>
              <a:rPr lang="en-US" altLang="zh-CN" dirty="0"/>
              <a:t>              </a:t>
            </a:r>
            <a:r>
              <a:rPr lang="en-US" altLang="zh-CN" dirty="0">
                <a:solidFill>
                  <a:srgbClr val="FF0000"/>
                </a:solidFill>
              </a:rPr>
              <a:t>  case </a:t>
            </a:r>
            <a:r>
              <a:rPr lang="en-US" altLang="zh-CN" dirty="0" err="1">
                <a:solidFill>
                  <a:srgbClr val="FF0000"/>
                </a:solidFill>
              </a:rPr>
              <a:t>error.PERMISSION_DENIED</a:t>
            </a:r>
            <a:r>
              <a:rPr lang="en-US" altLang="zh-CN" dirty="0">
                <a:solidFill>
                  <a:srgbClr val="FF0000"/>
                </a:solidFill>
              </a:rPr>
              <a:t>:</a:t>
            </a:r>
            <a:endParaRPr lang="zh-CN" altLang="zh-CN" dirty="0">
              <a:solidFill>
                <a:srgbClr val="FF0000"/>
              </a:solidFill>
            </a:endParaRPr>
          </a:p>
          <a:p>
            <a:r>
              <a:rPr lang="en-US" altLang="zh-CN" dirty="0"/>
              <a:t>                    </a:t>
            </a:r>
            <a:r>
              <a:rPr lang="en-US" altLang="zh-CN" dirty="0" err="1"/>
              <a:t>x.innerHTML</a:t>
            </a:r>
            <a:r>
              <a:rPr lang="en-US" altLang="zh-CN" dirty="0"/>
              <a:t> = "User denied the request for Geolocation."</a:t>
            </a:r>
            <a:endParaRPr lang="zh-CN" altLang="zh-CN" dirty="0"/>
          </a:p>
          <a:p>
            <a:r>
              <a:rPr lang="en-US" altLang="zh-CN" dirty="0"/>
              <a:t>                    break;</a:t>
            </a:r>
            <a:endParaRPr lang="zh-CN" altLang="zh-CN" dirty="0"/>
          </a:p>
          <a:p>
            <a:r>
              <a:rPr lang="en-US" altLang="zh-CN" dirty="0"/>
              <a:t>               </a:t>
            </a:r>
            <a:r>
              <a:rPr lang="en-US" altLang="zh-CN" dirty="0">
                <a:solidFill>
                  <a:srgbClr val="FF0000"/>
                </a:solidFill>
              </a:rPr>
              <a:t> case </a:t>
            </a:r>
            <a:r>
              <a:rPr lang="en-US" altLang="zh-CN" dirty="0" err="1">
                <a:solidFill>
                  <a:srgbClr val="FF0000"/>
                </a:solidFill>
              </a:rPr>
              <a:t>error.POSITION_UNAVAILABLE</a:t>
            </a:r>
            <a:r>
              <a:rPr lang="en-US" altLang="zh-CN" dirty="0">
                <a:solidFill>
                  <a:srgbClr val="FF0000"/>
                </a:solidFill>
              </a:rPr>
              <a:t>:</a:t>
            </a:r>
            <a:endParaRPr lang="zh-CN" altLang="zh-CN" dirty="0">
              <a:solidFill>
                <a:srgbClr val="FF0000"/>
              </a:solidFill>
            </a:endParaRPr>
          </a:p>
          <a:p>
            <a:r>
              <a:rPr lang="en-US" altLang="zh-CN" dirty="0"/>
              <a:t>                    </a:t>
            </a:r>
            <a:r>
              <a:rPr lang="en-US" altLang="zh-CN" dirty="0" err="1"/>
              <a:t>x.innerHTML</a:t>
            </a:r>
            <a:r>
              <a:rPr lang="en-US" altLang="zh-CN" dirty="0"/>
              <a:t> = "Location information is unavailable."</a:t>
            </a:r>
            <a:endParaRPr lang="zh-CN" altLang="zh-CN" dirty="0"/>
          </a:p>
          <a:p>
            <a:r>
              <a:rPr lang="en-US" altLang="zh-CN" dirty="0"/>
              <a:t>                    break;</a:t>
            </a:r>
            <a:endParaRPr lang="zh-CN" altLang="zh-CN" dirty="0"/>
          </a:p>
          <a:p>
            <a:r>
              <a:rPr lang="en-US" altLang="zh-CN" dirty="0"/>
              <a:t>               </a:t>
            </a:r>
            <a:r>
              <a:rPr lang="en-US" altLang="zh-CN" dirty="0">
                <a:solidFill>
                  <a:srgbClr val="FF0000"/>
                </a:solidFill>
              </a:rPr>
              <a:t> case </a:t>
            </a:r>
            <a:r>
              <a:rPr lang="en-US" altLang="zh-CN" dirty="0" err="1">
                <a:solidFill>
                  <a:srgbClr val="FF0000"/>
                </a:solidFill>
              </a:rPr>
              <a:t>error.TIMEOUT</a:t>
            </a:r>
            <a:r>
              <a:rPr lang="en-US" altLang="zh-CN" dirty="0">
                <a:solidFill>
                  <a:srgbClr val="FF0000"/>
                </a:solidFill>
              </a:rPr>
              <a:t>:</a:t>
            </a:r>
            <a:endParaRPr lang="zh-CN" altLang="zh-CN" dirty="0">
              <a:solidFill>
                <a:srgbClr val="FF0000"/>
              </a:solidFill>
            </a:endParaRPr>
          </a:p>
          <a:p>
            <a:r>
              <a:rPr lang="en-US" altLang="zh-CN" dirty="0"/>
              <a:t>                    </a:t>
            </a:r>
            <a:r>
              <a:rPr lang="en-US" altLang="zh-CN" dirty="0" err="1"/>
              <a:t>x.innerHTML</a:t>
            </a:r>
            <a:r>
              <a:rPr lang="en-US" altLang="zh-CN" dirty="0"/>
              <a:t> = "The request to get user location timed out."</a:t>
            </a:r>
            <a:endParaRPr lang="zh-CN" altLang="zh-CN" dirty="0"/>
          </a:p>
          <a:p>
            <a:r>
              <a:rPr lang="en-US" altLang="zh-CN" dirty="0"/>
              <a:t>                    break;</a:t>
            </a:r>
            <a:endParaRPr lang="zh-CN" altLang="zh-CN" dirty="0"/>
          </a:p>
          <a:p>
            <a:r>
              <a:rPr lang="en-US" altLang="zh-CN" dirty="0"/>
              <a:t>                case </a:t>
            </a:r>
            <a:r>
              <a:rPr lang="en-US" altLang="zh-CN" dirty="0" err="1"/>
              <a:t>error.UNKNOWN_ERROR</a:t>
            </a:r>
            <a:r>
              <a:rPr lang="en-US" altLang="zh-CN" dirty="0"/>
              <a:t>:</a:t>
            </a:r>
            <a:endParaRPr lang="zh-CN" altLang="zh-CN" dirty="0"/>
          </a:p>
          <a:p>
            <a:r>
              <a:rPr lang="en-US" altLang="zh-CN" dirty="0"/>
              <a:t>                  </a:t>
            </a:r>
            <a:r>
              <a:rPr lang="en-US" altLang="zh-CN" dirty="0">
                <a:solidFill>
                  <a:srgbClr val="FF0000"/>
                </a:solidFill>
              </a:rPr>
              <a:t>  </a:t>
            </a:r>
            <a:r>
              <a:rPr lang="en-US" altLang="zh-CN" dirty="0" err="1">
                <a:solidFill>
                  <a:srgbClr val="FF0000"/>
                </a:solidFill>
              </a:rPr>
              <a:t>x.innerHTML</a:t>
            </a:r>
            <a:r>
              <a:rPr lang="en-US" altLang="zh-CN" dirty="0">
                <a:solidFill>
                  <a:srgbClr val="FF0000"/>
                </a:solidFill>
              </a:rPr>
              <a:t> = "An unknown error occurred."</a:t>
            </a:r>
            <a:endParaRPr lang="zh-CN" altLang="zh-CN" dirty="0">
              <a:solidFill>
                <a:srgbClr val="FF0000"/>
              </a:solidFill>
            </a:endParaRPr>
          </a:p>
          <a:p>
            <a:r>
              <a:rPr lang="en-US" altLang="zh-CN" dirty="0"/>
              <a:t>                    break;</a:t>
            </a:r>
            <a:endParaRPr lang="zh-CN" altLang="zh-CN" dirty="0"/>
          </a:p>
          <a:p>
            <a:r>
              <a:rPr lang="en-US" altLang="zh-CN" dirty="0"/>
              <a:t>            }</a:t>
            </a:r>
            <a:endParaRPr lang="zh-CN" altLang="zh-CN" dirty="0"/>
          </a:p>
          <a:p>
            <a:r>
              <a:rPr lang="en-US" altLang="zh-CN" dirty="0"/>
              <a:t>        }</a:t>
            </a:r>
            <a:endParaRPr lang="zh-CN" altLang="zh-CN" dirty="0"/>
          </a:p>
          <a:p>
            <a:r>
              <a:rPr lang="en-US" altLang="zh-CN" dirty="0"/>
              <a:t>&lt;/script&gt;</a:t>
            </a:r>
            <a:endParaRPr lang="zh-CN" altLang="zh-CN" sz="2000" dirty="0"/>
          </a:p>
        </p:txBody>
      </p:sp>
    </p:spTree>
    <p:extLst>
      <p:ext uri="{BB962C8B-B14F-4D97-AF65-F5344CB8AC3E}">
        <p14:creationId xmlns:p14="http://schemas.microsoft.com/office/powerpoint/2010/main" val="376028353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3.9.3 </a:t>
            </a:r>
            <a:r>
              <a:rPr lang="zh-CN" altLang="zh-CN" b="1" dirty="0"/>
              <a:t>指定地理定位选项</a:t>
            </a:r>
            <a:r>
              <a:rPr lang="en-US" altLang="zh-CN" b="1" dirty="0"/>
              <a:t>  </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aphicFrame>
        <p:nvGraphicFramePr>
          <p:cNvPr id="5" name="表格 4"/>
          <p:cNvGraphicFramePr>
            <a:graphicFrameLocks noGrp="1"/>
          </p:cNvGraphicFramePr>
          <p:nvPr>
            <p:extLst>
              <p:ext uri="{D42A27DB-BD31-4B8C-83A1-F6EECF244321}">
                <p14:modId xmlns:p14="http://schemas.microsoft.com/office/powerpoint/2010/main" val="1866444885"/>
              </p:ext>
            </p:extLst>
          </p:nvPr>
        </p:nvGraphicFramePr>
        <p:xfrm>
          <a:off x="1356406" y="1610531"/>
          <a:ext cx="8500798" cy="3348355"/>
        </p:xfrm>
        <a:graphic>
          <a:graphicData uri="http://schemas.openxmlformats.org/drawingml/2006/table">
            <a:tbl>
              <a:tblPr firstRow="1" firstCol="1" bandRow="1">
                <a:tableStyleId>{5C22544A-7EE6-4342-B048-85BDC9FD1C3A}</a:tableStyleId>
              </a:tblPr>
              <a:tblGrid>
                <a:gridCol w="3491833">
                  <a:extLst>
                    <a:ext uri="{9D8B030D-6E8A-4147-A177-3AD203B41FA5}">
                      <a16:colId xmlns:a16="http://schemas.microsoft.com/office/drawing/2014/main" val="1816089033"/>
                    </a:ext>
                  </a:extLst>
                </a:gridCol>
                <a:gridCol w="5008965">
                  <a:extLst>
                    <a:ext uri="{9D8B030D-6E8A-4147-A177-3AD203B41FA5}">
                      <a16:colId xmlns:a16="http://schemas.microsoft.com/office/drawing/2014/main" val="3826818458"/>
                    </a:ext>
                  </a:extLst>
                </a:gridCol>
              </a:tblGrid>
              <a:tr h="290195">
                <a:tc>
                  <a:txBody>
                    <a:bodyPr/>
                    <a:lstStyle/>
                    <a:p>
                      <a:pPr indent="266700" algn="just">
                        <a:spcAft>
                          <a:spcPts val="0"/>
                        </a:spcAft>
                      </a:pPr>
                      <a:r>
                        <a:rPr lang="zh-CN" sz="2400" kern="100">
                          <a:effectLst/>
                        </a:rPr>
                        <a:t>属性</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400" kern="100">
                          <a:effectLst/>
                        </a:rPr>
                        <a:t>描述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82537828"/>
                  </a:ext>
                </a:extLst>
              </a:tr>
              <a:tr h="342265">
                <a:tc>
                  <a:txBody>
                    <a:bodyPr/>
                    <a:lstStyle/>
                    <a:p>
                      <a:pPr indent="266700" algn="just">
                        <a:spcAft>
                          <a:spcPts val="0"/>
                        </a:spcAft>
                      </a:pPr>
                      <a:r>
                        <a:rPr lang="en-US" sz="2400" kern="100">
                          <a:effectLst/>
                        </a:rPr>
                        <a:t>coords.latitude</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400" kern="100">
                          <a:effectLst/>
                        </a:rPr>
                        <a:t>十进制数的纬度</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80739865"/>
                  </a:ext>
                </a:extLst>
              </a:tr>
              <a:tr h="379730">
                <a:tc>
                  <a:txBody>
                    <a:bodyPr/>
                    <a:lstStyle/>
                    <a:p>
                      <a:pPr indent="266700" algn="just">
                        <a:spcAft>
                          <a:spcPts val="0"/>
                        </a:spcAft>
                      </a:pPr>
                      <a:r>
                        <a:rPr lang="en-US" sz="2400" kern="100">
                          <a:effectLst/>
                        </a:rPr>
                        <a:t>coords.longitude</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400" kern="100">
                          <a:effectLst/>
                        </a:rPr>
                        <a:t>十进制数的经度</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82466987"/>
                  </a:ext>
                </a:extLst>
              </a:tr>
              <a:tr h="379730">
                <a:tc>
                  <a:txBody>
                    <a:bodyPr/>
                    <a:lstStyle/>
                    <a:p>
                      <a:pPr indent="266700" algn="just">
                        <a:spcAft>
                          <a:spcPts val="0"/>
                        </a:spcAft>
                      </a:pPr>
                      <a:r>
                        <a:rPr lang="en-US" sz="2400" kern="100">
                          <a:effectLst/>
                        </a:rPr>
                        <a:t>coords.accuracy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400" kern="100">
                          <a:effectLst/>
                        </a:rPr>
                        <a:t>位置精度</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21451425"/>
                  </a:ext>
                </a:extLst>
              </a:tr>
              <a:tr h="379730">
                <a:tc>
                  <a:txBody>
                    <a:bodyPr/>
                    <a:lstStyle/>
                    <a:p>
                      <a:pPr indent="266700" algn="just">
                        <a:spcAft>
                          <a:spcPts val="0"/>
                        </a:spcAft>
                      </a:pPr>
                      <a:r>
                        <a:rPr lang="en-US" sz="2400" kern="100">
                          <a:effectLst/>
                        </a:rPr>
                        <a:t>coords.altitude</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400" kern="100">
                          <a:effectLst/>
                        </a:rPr>
                        <a:t>海拔，海平面以上以米计</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44668064"/>
                  </a:ext>
                </a:extLst>
              </a:tr>
              <a:tr h="379730">
                <a:tc>
                  <a:txBody>
                    <a:bodyPr/>
                    <a:lstStyle/>
                    <a:p>
                      <a:pPr indent="266700" algn="just">
                        <a:spcAft>
                          <a:spcPts val="0"/>
                        </a:spcAft>
                      </a:pPr>
                      <a:r>
                        <a:rPr lang="en-US" sz="2400" kern="100">
                          <a:effectLst/>
                        </a:rPr>
                        <a:t>coords.altitudeAccuracy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400" kern="100">
                          <a:effectLst/>
                        </a:rPr>
                        <a:t>位置的海拔精度</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22557471"/>
                  </a:ext>
                </a:extLst>
              </a:tr>
              <a:tr h="366395">
                <a:tc>
                  <a:txBody>
                    <a:bodyPr/>
                    <a:lstStyle/>
                    <a:p>
                      <a:pPr indent="266700" algn="just">
                        <a:spcAft>
                          <a:spcPts val="0"/>
                        </a:spcAft>
                      </a:pPr>
                      <a:r>
                        <a:rPr lang="en-US" sz="2400" kern="100">
                          <a:effectLst/>
                        </a:rPr>
                        <a:t>coords.heading</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400" kern="100">
                          <a:effectLst/>
                        </a:rPr>
                        <a:t>方向，从正北开始以度计</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33651988"/>
                  </a:ext>
                </a:extLst>
              </a:tr>
              <a:tr h="349885">
                <a:tc>
                  <a:txBody>
                    <a:bodyPr/>
                    <a:lstStyle/>
                    <a:p>
                      <a:pPr indent="266700" algn="just">
                        <a:spcAft>
                          <a:spcPts val="0"/>
                        </a:spcAft>
                      </a:pPr>
                      <a:r>
                        <a:rPr lang="en-US" sz="2400" kern="100">
                          <a:effectLst/>
                        </a:rPr>
                        <a:t>coords.speed</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400" kern="100">
                          <a:effectLst/>
                        </a:rPr>
                        <a:t>速度，以米</a:t>
                      </a:r>
                      <a:r>
                        <a:rPr lang="en-US" sz="2400" kern="100">
                          <a:effectLst/>
                        </a:rPr>
                        <a:t>/</a:t>
                      </a:r>
                      <a:r>
                        <a:rPr lang="zh-CN" sz="2400" kern="100">
                          <a:effectLst/>
                        </a:rPr>
                        <a:t>每秒计</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26689731"/>
                  </a:ext>
                </a:extLst>
              </a:tr>
              <a:tr h="292100">
                <a:tc>
                  <a:txBody>
                    <a:bodyPr/>
                    <a:lstStyle/>
                    <a:p>
                      <a:pPr indent="266700" algn="just">
                        <a:spcAft>
                          <a:spcPts val="0"/>
                        </a:spcAft>
                      </a:pPr>
                      <a:r>
                        <a:rPr lang="en-US" sz="2400" kern="100">
                          <a:effectLst/>
                        </a:rPr>
                        <a:t>timestamp</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spcAft>
                          <a:spcPts val="0"/>
                        </a:spcAft>
                      </a:pPr>
                      <a:r>
                        <a:rPr lang="zh-CN" sz="2400" kern="100" dirty="0">
                          <a:effectLst/>
                        </a:rPr>
                        <a:t>响应的日期</a:t>
                      </a:r>
                      <a:r>
                        <a:rPr lang="en-US" sz="2400" kern="100" dirty="0">
                          <a:effectLst/>
                        </a:rPr>
                        <a:t>/</a:t>
                      </a:r>
                      <a:r>
                        <a:rPr lang="zh-CN" sz="2400" kern="100" dirty="0">
                          <a:effectLst/>
                        </a:rPr>
                        <a:t>时间</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45010402"/>
                  </a:ext>
                </a:extLst>
              </a:tr>
            </a:tbl>
          </a:graphicData>
        </a:graphic>
      </p:graphicFrame>
    </p:spTree>
    <p:extLst>
      <p:ext uri="{BB962C8B-B14F-4D97-AF65-F5344CB8AC3E}">
        <p14:creationId xmlns:p14="http://schemas.microsoft.com/office/powerpoint/2010/main" val="171966075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3.9.4 监控位置</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969698" y="1440459"/>
            <a:ext cx="8787442" cy="646331"/>
          </a:xfrm>
          <a:prstGeom prst="rect">
            <a:avLst/>
          </a:prstGeom>
        </p:spPr>
        <p:txBody>
          <a:bodyPr wrap="square">
            <a:spAutoFit/>
          </a:bodyPr>
          <a:lstStyle/>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watchPosition</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，返回用户的当前位置，并继续返回用户移动时的更新位置。</a:t>
            </a: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clearWatch</a:t>
            </a:r>
            <a:r>
              <a:rPr lang="en-US" altLang="zh-CN" kern="100" dirty="0">
                <a:solidFill>
                  <a:srgbClr val="111111"/>
                </a:solidFill>
                <a:latin typeface="Arial" panose="020B0604020202020204" pitchFamily="34" charset="0"/>
                <a:cs typeface="Times New Roman" panose="02020603050405020304" pitchFamily="18" charset="0"/>
              </a:rPr>
              <a:t>()</a:t>
            </a:r>
            <a:r>
              <a:rPr lang="zh-CN" altLang="zh-CN" kern="100" dirty="0">
                <a:solidFill>
                  <a:srgbClr val="111111"/>
                </a:solidFill>
                <a:latin typeface="Arial" panose="020B0604020202020204" pitchFamily="34" charset="0"/>
                <a:cs typeface="Arial" panose="020B0604020202020204" pitchFamily="34" charset="0"/>
              </a:rPr>
              <a:t>，停止</a:t>
            </a:r>
            <a:r>
              <a:rPr lang="en-US" altLang="zh-CN" kern="100" dirty="0" err="1">
                <a:solidFill>
                  <a:srgbClr val="111111"/>
                </a:solidFill>
                <a:latin typeface="Arial" panose="020B0604020202020204" pitchFamily="34" charset="0"/>
                <a:cs typeface="Times New Roman" panose="02020603050405020304" pitchFamily="18" charset="0"/>
              </a:rPr>
              <a:t>watchPosition</a:t>
            </a:r>
            <a:r>
              <a:rPr lang="en-US" altLang="zh-CN" kern="100" dirty="0">
                <a:solidFill>
                  <a:srgbClr val="111111"/>
                </a:solidFill>
                <a:latin typeface="Arial" panose="020B0604020202020204" pitchFamily="34" charset="0"/>
                <a:cs typeface="Times New Roman" panose="02020603050405020304" pitchFamily="18" charset="0"/>
              </a:rPr>
              <a:t>() </a:t>
            </a:r>
            <a:r>
              <a:rPr lang="zh-CN" altLang="zh-CN" kern="100" dirty="0">
                <a:solidFill>
                  <a:srgbClr val="111111"/>
                </a:solidFill>
                <a:latin typeface="Arial" panose="020B0604020202020204" pitchFamily="34" charset="0"/>
                <a:cs typeface="Arial" panose="020B0604020202020204" pitchFamily="34" charset="0"/>
              </a:rPr>
              <a:t>方法。</a:t>
            </a:r>
            <a:endParaRPr lang="zh-CN" altLang="zh-CN" kern="100" dirty="0">
              <a:cs typeface="Times New Roman" panose="02020603050405020304" pitchFamily="18" charset="0"/>
            </a:endParaRPr>
          </a:p>
        </p:txBody>
      </p:sp>
      <p:sp>
        <p:nvSpPr>
          <p:cNvPr id="6" name="矩形 5"/>
          <p:cNvSpPr/>
          <p:nvPr/>
        </p:nvSpPr>
        <p:spPr>
          <a:xfrm>
            <a:off x="1696428" y="2696103"/>
            <a:ext cx="8603511" cy="2862322"/>
          </a:xfrm>
          <a:prstGeom prst="rect">
            <a:avLst/>
          </a:prstGeom>
        </p:spPr>
        <p:txBody>
          <a:bodyPr wrap="square">
            <a:spAutoFit/>
          </a:bodyPr>
          <a:lstStyle/>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&lt;script&gt;</a:t>
            </a:r>
            <a:endParaRPr lang="zh-CN" altLang="zh-CN" kern="100" dirty="0">
              <a:cs typeface="Times New Roman" panose="02020603050405020304" pitchFamily="18" charset="0"/>
            </a:endParaRPr>
          </a:p>
          <a:p>
            <a:pPr indent="266700" algn="just">
              <a:spcAft>
                <a:spcPts val="0"/>
              </a:spcAft>
            </a:pPr>
            <a:r>
              <a:rPr lang="en-US" altLang="zh-CN" kern="100" dirty="0" err="1">
                <a:solidFill>
                  <a:srgbClr val="111111"/>
                </a:solidFill>
                <a:latin typeface="Arial" panose="020B0604020202020204" pitchFamily="34" charset="0"/>
                <a:cs typeface="Times New Roman" panose="02020603050405020304" pitchFamily="18" charset="0"/>
              </a:rPr>
              <a:t>var</a:t>
            </a:r>
            <a:r>
              <a:rPr lang="en-US" altLang="zh-CN" kern="100" dirty="0">
                <a:solidFill>
                  <a:srgbClr val="111111"/>
                </a:solidFill>
                <a:latin typeface="Arial" panose="020B0604020202020204" pitchFamily="34" charset="0"/>
                <a:cs typeface="Times New Roman" panose="02020603050405020304" pitchFamily="18" charset="0"/>
              </a:rPr>
              <a:t> x=</a:t>
            </a:r>
            <a:r>
              <a:rPr lang="en-US" altLang="zh-CN" kern="100" dirty="0" err="1">
                <a:solidFill>
                  <a:srgbClr val="111111"/>
                </a:solidFill>
                <a:latin typeface="Arial" panose="020B0604020202020204" pitchFamily="34" charset="0"/>
                <a:cs typeface="Times New Roman" panose="02020603050405020304" pitchFamily="18" charset="0"/>
              </a:rPr>
              <a:t>document.getElementById</a:t>
            </a:r>
            <a:r>
              <a:rPr lang="en-US" altLang="zh-CN" kern="100" dirty="0">
                <a:solidFill>
                  <a:srgbClr val="111111"/>
                </a:solidFill>
                <a:latin typeface="Arial" panose="020B0604020202020204" pitchFamily="34" charset="0"/>
                <a:cs typeface="Times New Roman" panose="02020603050405020304" pitchFamily="18" charset="0"/>
              </a:rPr>
              <a:t>("demo");</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function </a:t>
            </a:r>
            <a:r>
              <a:rPr lang="en-US" altLang="zh-CN" kern="100" dirty="0" err="1">
                <a:solidFill>
                  <a:srgbClr val="111111"/>
                </a:solidFill>
                <a:latin typeface="Arial" panose="020B0604020202020204" pitchFamily="34" charset="0"/>
                <a:cs typeface="Times New Roman" panose="02020603050405020304" pitchFamily="18" charset="0"/>
              </a:rPr>
              <a:t>getLocation</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if (</a:t>
            </a:r>
            <a:r>
              <a:rPr lang="en-US" altLang="zh-CN" kern="100" dirty="0" err="1">
                <a:solidFill>
                  <a:srgbClr val="111111"/>
                </a:solidFill>
                <a:latin typeface="Arial" panose="020B0604020202020204" pitchFamily="34" charset="0"/>
                <a:cs typeface="Times New Roman" panose="02020603050405020304" pitchFamily="18" charset="0"/>
              </a:rPr>
              <a:t>navigator.geolocation</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FF0000"/>
                </a:solidFill>
                <a:latin typeface="Arial" panose="020B0604020202020204" pitchFamily="34" charset="0"/>
                <a:cs typeface="Times New Roman" panose="02020603050405020304" pitchFamily="18" charset="0"/>
              </a:rPr>
              <a:t>    </a:t>
            </a:r>
            <a:r>
              <a:rPr lang="en-US" altLang="zh-CN" kern="100" dirty="0" err="1">
                <a:solidFill>
                  <a:srgbClr val="FF0000"/>
                </a:solidFill>
                <a:latin typeface="Arial" panose="020B0604020202020204" pitchFamily="34" charset="0"/>
                <a:cs typeface="Times New Roman" panose="02020603050405020304" pitchFamily="18" charset="0"/>
              </a:rPr>
              <a:t>navigator.geolocation.watchPosition</a:t>
            </a:r>
            <a:r>
              <a:rPr lang="en-US" altLang="zh-CN" kern="100" dirty="0">
                <a:solidFill>
                  <a:srgbClr val="FF0000"/>
                </a:solidFill>
                <a:latin typeface="Arial" panose="020B0604020202020204" pitchFamily="34" charset="0"/>
                <a:cs typeface="Times New Roman" panose="02020603050405020304" pitchFamily="18" charset="0"/>
              </a:rPr>
              <a:t>(</a:t>
            </a:r>
            <a:r>
              <a:rPr lang="en-US" altLang="zh-CN" kern="100" dirty="0" err="1">
                <a:solidFill>
                  <a:srgbClr val="FF0000"/>
                </a:solidFill>
                <a:latin typeface="Arial" panose="020B0604020202020204" pitchFamily="34" charset="0"/>
                <a:cs typeface="Times New Roman" panose="02020603050405020304" pitchFamily="18" charset="0"/>
              </a:rPr>
              <a:t>showPosition</a:t>
            </a:r>
            <a:r>
              <a:rPr lang="en-US" altLang="zh-CN" kern="100" dirty="0">
                <a:solidFill>
                  <a:srgbClr val="111111"/>
                </a:solidFill>
                <a:latin typeface="Arial" panose="020B0604020202020204" pitchFamily="34" charset="0"/>
                <a:cs typeface="Times New Roman" panose="02020603050405020304" pitchFamily="18" charset="0"/>
              </a:rPr>
              <a:t>);</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else{</a:t>
            </a:r>
            <a:r>
              <a:rPr lang="en-US" altLang="zh-CN" kern="100" dirty="0" err="1">
                <a:solidFill>
                  <a:srgbClr val="111111"/>
                </a:solidFill>
                <a:latin typeface="Arial" panose="020B0604020202020204" pitchFamily="34" charset="0"/>
                <a:cs typeface="Times New Roman" panose="02020603050405020304" pitchFamily="18" charset="0"/>
              </a:rPr>
              <a:t>x.innerHTML</a:t>
            </a:r>
            <a:r>
              <a:rPr lang="en-US" altLang="zh-CN" kern="100" dirty="0">
                <a:solidFill>
                  <a:srgbClr val="111111"/>
                </a:solidFill>
                <a:latin typeface="Arial" panose="020B0604020202020204" pitchFamily="34" charset="0"/>
                <a:cs typeface="Times New Roman" panose="02020603050405020304" pitchFamily="18" charset="0"/>
              </a:rPr>
              <a:t>="Geolocation is not supported by this browser.";}</a:t>
            </a:r>
            <a:endParaRPr lang="zh-CN" altLang="zh-CN" kern="100" dirty="0">
              <a:cs typeface="Times New Roman" panose="02020603050405020304" pitchFamily="18" charset="0"/>
            </a:endParaRPr>
          </a:p>
          <a:p>
            <a:pPr indent="266700" algn="just">
              <a:spcAft>
                <a:spcPts val="0"/>
              </a:spcAft>
            </a:pPr>
            <a:r>
              <a:rPr lang="en-US" altLang="zh-CN" kern="100" dirty="0">
                <a:solidFill>
                  <a:srgbClr val="111111"/>
                </a:solidFill>
                <a:latin typeface="Arial" panose="020B0604020202020204" pitchFamily="34" charset="0"/>
                <a:cs typeface="Times New Roman" panose="02020603050405020304" pitchFamily="18" charset="0"/>
              </a:rPr>
              <a:t>  }</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374831428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3.9.5</a:t>
            </a:r>
            <a:r>
              <a:rPr lang="zh-CN" altLang="zh-CN" dirty="0"/>
              <a:t>地理定位的社会问题</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952445" y="1259888"/>
            <a:ext cx="8787442" cy="369332"/>
          </a:xfrm>
          <a:prstGeom prst="rect">
            <a:avLst/>
          </a:prstGeom>
        </p:spPr>
        <p:txBody>
          <a:bodyPr wrap="square">
            <a:spAutoFit/>
          </a:bodyPr>
          <a:lstStyle/>
          <a:p>
            <a:r>
              <a:rPr lang="en-US" altLang="zh-CN" b="1" dirty="0"/>
              <a:t>(1)</a:t>
            </a:r>
            <a:r>
              <a:rPr lang="zh-CN" altLang="zh-CN" b="1" dirty="0"/>
              <a:t>数据保护</a:t>
            </a:r>
            <a:endParaRPr lang="zh-CN" altLang="zh-CN" dirty="0"/>
          </a:p>
        </p:txBody>
      </p:sp>
      <p:sp>
        <p:nvSpPr>
          <p:cNvPr id="6" name="矩形 5"/>
          <p:cNvSpPr/>
          <p:nvPr/>
        </p:nvSpPr>
        <p:spPr>
          <a:xfrm>
            <a:off x="1739560" y="1756124"/>
            <a:ext cx="8603511" cy="1015663"/>
          </a:xfrm>
          <a:prstGeom prst="rect">
            <a:avLst/>
          </a:prstGeom>
        </p:spPr>
        <p:txBody>
          <a:bodyPr wrap="square">
            <a:spAutoFit/>
          </a:bodyPr>
          <a:lstStyle/>
          <a:p>
            <a:pPr indent="266700" algn="just">
              <a:spcAft>
                <a:spcPts val="0"/>
              </a:spcAft>
            </a:pPr>
            <a:r>
              <a:rPr lang="zh-CN" altLang="zh-CN" sz="2000" dirty="0"/>
              <a:t>地理位置属于用户的隐私信息之一，因此浏览器不会直接把用户的地理位置信息呈现出来的，当需要获取用户地理位置信息的时候，浏览器会询问用户，是否愿意透露自己的地理位置信息。</a:t>
            </a:r>
            <a:endParaRPr lang="zh-CN" altLang="zh-CN" sz="2000" kern="100" dirty="0">
              <a:cs typeface="Times New Roman" panose="02020603050405020304" pitchFamily="18" charset="0"/>
            </a:endParaRPr>
          </a:p>
        </p:txBody>
      </p:sp>
      <p:pic>
        <p:nvPicPr>
          <p:cNvPr id="5" name="图片 4"/>
          <p:cNvPicPr>
            <a:picLocks noChangeAspect="1"/>
          </p:cNvPicPr>
          <p:nvPr/>
        </p:nvPicPr>
        <p:blipFill>
          <a:blip r:embed="rId3"/>
          <a:stretch>
            <a:fillRect/>
          </a:stretch>
        </p:blipFill>
        <p:spPr>
          <a:xfrm>
            <a:off x="2795637" y="3498721"/>
            <a:ext cx="4237087" cy="2206943"/>
          </a:xfrm>
          <a:prstGeom prst="rect">
            <a:avLst/>
          </a:prstGeom>
        </p:spPr>
      </p:pic>
    </p:spTree>
    <p:extLst>
      <p:ext uri="{BB962C8B-B14F-4D97-AF65-F5344CB8AC3E}">
        <p14:creationId xmlns:p14="http://schemas.microsoft.com/office/powerpoint/2010/main" val="91248733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3.9.5</a:t>
            </a:r>
            <a:r>
              <a:rPr lang="zh-CN" altLang="zh-CN" dirty="0"/>
              <a:t>地理定位的社会问题</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952445" y="1259888"/>
            <a:ext cx="8787442" cy="369332"/>
          </a:xfrm>
          <a:prstGeom prst="rect">
            <a:avLst/>
          </a:prstGeom>
        </p:spPr>
        <p:txBody>
          <a:bodyPr wrap="square">
            <a:spAutoFit/>
          </a:bodyPr>
          <a:lstStyle/>
          <a:p>
            <a:r>
              <a:rPr lang="en-US" altLang="zh-CN" dirty="0"/>
              <a:t>(2)</a:t>
            </a:r>
            <a:r>
              <a:rPr lang="zh-CN" altLang="zh-CN" dirty="0"/>
              <a:t>法律问题</a:t>
            </a:r>
          </a:p>
        </p:txBody>
      </p:sp>
      <p:sp>
        <p:nvSpPr>
          <p:cNvPr id="6" name="矩形 5"/>
          <p:cNvSpPr/>
          <p:nvPr/>
        </p:nvSpPr>
        <p:spPr>
          <a:xfrm>
            <a:off x="1739560" y="1756124"/>
            <a:ext cx="8603511" cy="923330"/>
          </a:xfrm>
          <a:prstGeom prst="rect">
            <a:avLst/>
          </a:prstGeom>
        </p:spPr>
        <p:txBody>
          <a:bodyPr wrap="square">
            <a:spAutoFit/>
          </a:bodyPr>
          <a:lstStyle/>
          <a:p>
            <a:r>
              <a:rPr lang="zh-CN" altLang="zh-CN" dirty="0"/>
              <a:t>新修订的《中华人民共和国测绘法》于</a:t>
            </a:r>
            <a:r>
              <a:rPr lang="en-US" altLang="zh-CN" dirty="0"/>
              <a:t>2017</a:t>
            </a:r>
            <a:r>
              <a:rPr lang="zh-CN" altLang="zh-CN" dirty="0"/>
              <a:t>年</a:t>
            </a:r>
            <a:r>
              <a:rPr lang="en-US" altLang="zh-CN" dirty="0"/>
              <a:t>7</a:t>
            </a:r>
            <a:r>
              <a:rPr lang="zh-CN" altLang="zh-CN" dirty="0"/>
              <a:t>月</a:t>
            </a:r>
            <a:r>
              <a:rPr lang="en-US" altLang="zh-CN" dirty="0"/>
              <a:t>1</a:t>
            </a:r>
            <a:r>
              <a:rPr lang="zh-CN" altLang="zh-CN" dirty="0"/>
              <a:t>日起正式实施。新修订的测绘法在维护国家地理信息安全和对个人信息的保护、加强卫星导航定位基准站管理、促进测绘成果社会化应用等方面进行了修改完善。</a:t>
            </a:r>
          </a:p>
        </p:txBody>
      </p:sp>
      <p:pic>
        <p:nvPicPr>
          <p:cNvPr id="7" name="图片 6"/>
          <p:cNvPicPr>
            <a:picLocks noChangeAspect="1"/>
          </p:cNvPicPr>
          <p:nvPr/>
        </p:nvPicPr>
        <p:blipFill>
          <a:blip r:embed="rId3"/>
          <a:stretch>
            <a:fillRect/>
          </a:stretch>
        </p:blipFill>
        <p:spPr>
          <a:xfrm>
            <a:off x="1952445" y="2950234"/>
            <a:ext cx="2299433" cy="3429987"/>
          </a:xfrm>
          <a:prstGeom prst="rect">
            <a:avLst/>
          </a:prstGeom>
        </p:spPr>
      </p:pic>
      <p:pic>
        <p:nvPicPr>
          <p:cNvPr id="8" name="图片 7"/>
          <p:cNvPicPr>
            <a:picLocks noChangeAspect="1"/>
          </p:cNvPicPr>
          <p:nvPr/>
        </p:nvPicPr>
        <p:blipFill>
          <a:blip r:embed="rId4"/>
          <a:stretch>
            <a:fillRect/>
          </a:stretch>
        </p:blipFill>
        <p:spPr>
          <a:xfrm>
            <a:off x="5579354" y="2664068"/>
            <a:ext cx="2978050" cy="4166389"/>
          </a:xfrm>
          <a:prstGeom prst="rect">
            <a:avLst/>
          </a:prstGeom>
        </p:spPr>
      </p:pic>
    </p:spTree>
    <p:extLst>
      <p:ext uri="{BB962C8B-B14F-4D97-AF65-F5344CB8AC3E}">
        <p14:creationId xmlns:p14="http://schemas.microsoft.com/office/powerpoint/2010/main" val="50805201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3.9.5</a:t>
            </a:r>
            <a:r>
              <a:rPr lang="zh-CN" altLang="zh-CN" dirty="0"/>
              <a:t>地理定位的社会问题</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952445" y="1259888"/>
            <a:ext cx="8787442" cy="369332"/>
          </a:xfrm>
          <a:prstGeom prst="rect">
            <a:avLst/>
          </a:prstGeom>
        </p:spPr>
        <p:txBody>
          <a:bodyPr wrap="square">
            <a:spAutoFit/>
          </a:bodyPr>
          <a:lstStyle/>
          <a:p>
            <a:r>
              <a:rPr lang="en-US" altLang="zh-CN" dirty="0"/>
              <a:t>(2)</a:t>
            </a:r>
            <a:r>
              <a:rPr lang="zh-CN" altLang="zh-CN" dirty="0"/>
              <a:t>法律问题</a:t>
            </a:r>
          </a:p>
        </p:txBody>
      </p:sp>
      <p:sp>
        <p:nvSpPr>
          <p:cNvPr id="6" name="矩形 5"/>
          <p:cNvSpPr/>
          <p:nvPr/>
        </p:nvSpPr>
        <p:spPr>
          <a:xfrm>
            <a:off x="1739560" y="1756124"/>
            <a:ext cx="8603511" cy="1631216"/>
          </a:xfrm>
          <a:prstGeom prst="rect">
            <a:avLst/>
          </a:prstGeom>
        </p:spPr>
        <p:txBody>
          <a:bodyPr wrap="square">
            <a:spAutoFit/>
          </a:bodyPr>
          <a:lstStyle/>
          <a:p>
            <a:r>
              <a:rPr lang="zh-CN" altLang="en-US" sz="2000" dirty="0"/>
              <a:t>     </a:t>
            </a:r>
            <a:r>
              <a:rPr lang="zh-CN" altLang="zh-CN" sz="2000" dirty="0"/>
              <a:t>作为国家重要的基础性、战略性信息资源，地理信息与国家的安全息息相关。技术的进步让地理信息采集与传输更加便捷，与此同时也暴露出诸多安全隐患，因此，新测绘法把维护国家地理信息安全作为重要立法目的，在国家地理信息采集、管理、使用、保密等方面均做出规定，</a:t>
            </a:r>
            <a:r>
              <a:rPr lang="zh-CN" altLang="zh-CN" sz="2000" dirty="0">
                <a:solidFill>
                  <a:srgbClr val="FF0000"/>
                </a:solidFill>
              </a:rPr>
              <a:t>对于泄露国家秘密地理信息构成犯罪的</a:t>
            </a:r>
            <a:r>
              <a:rPr lang="zh-CN" altLang="zh-CN" sz="2000" dirty="0"/>
              <a:t>，追究刑事责任。</a:t>
            </a:r>
          </a:p>
        </p:txBody>
      </p:sp>
      <p:sp>
        <p:nvSpPr>
          <p:cNvPr id="5" name="矩形 4"/>
          <p:cNvSpPr/>
          <p:nvPr/>
        </p:nvSpPr>
        <p:spPr>
          <a:xfrm>
            <a:off x="1739561" y="3611630"/>
            <a:ext cx="9000326" cy="923330"/>
          </a:xfrm>
          <a:prstGeom prst="rect">
            <a:avLst/>
          </a:prstGeom>
        </p:spPr>
        <p:txBody>
          <a:bodyPr wrap="square">
            <a:spAutoFit/>
          </a:bodyPr>
          <a:lstStyle/>
          <a:p>
            <a:r>
              <a:rPr lang="zh-CN" altLang="en-US" kern="100" dirty="0">
                <a:solidFill>
                  <a:srgbClr val="111111"/>
                </a:solidFill>
                <a:cs typeface="Arial" panose="020B0604020202020204" pitchFamily="34" charset="0"/>
              </a:rPr>
              <a:t>     </a:t>
            </a:r>
            <a:r>
              <a:rPr lang="zh-CN" altLang="zh-CN" kern="100" dirty="0">
                <a:solidFill>
                  <a:srgbClr val="111111"/>
                </a:solidFill>
                <a:cs typeface="Arial" panose="020B0604020202020204" pitchFamily="34" charset="0"/>
              </a:rPr>
              <a:t>此外，</a:t>
            </a:r>
            <a:r>
              <a:rPr lang="zh-CN" altLang="zh-CN" kern="100" dirty="0">
                <a:solidFill>
                  <a:srgbClr val="FF0000"/>
                </a:solidFill>
                <a:cs typeface="Arial" panose="020B0604020202020204" pitchFamily="34" charset="0"/>
              </a:rPr>
              <a:t>个人地理信息也首次纳入法律保护，</a:t>
            </a:r>
            <a:r>
              <a:rPr lang="zh-CN" altLang="zh-CN" kern="100" dirty="0">
                <a:solidFill>
                  <a:srgbClr val="111111"/>
                </a:solidFill>
                <a:cs typeface="Arial" panose="020B0604020202020204" pitchFamily="34" charset="0"/>
              </a:rPr>
              <a:t>明确提出了地理信息生产、利用单位及各互联网地图服务提供者收集、使用用户个人信息的，应当遵守法律、行政法规关于</a:t>
            </a:r>
            <a:r>
              <a:rPr lang="zh-CN" altLang="zh-CN" kern="100" dirty="0">
                <a:solidFill>
                  <a:srgbClr val="FF0000"/>
                </a:solidFill>
                <a:cs typeface="Arial" panose="020B0604020202020204" pitchFamily="34" charset="0"/>
              </a:rPr>
              <a:t>个人的信息保护</a:t>
            </a:r>
            <a:r>
              <a:rPr lang="zh-CN" altLang="zh-CN" kern="100" dirty="0">
                <a:solidFill>
                  <a:srgbClr val="111111"/>
                </a:solidFill>
                <a:cs typeface="Arial" panose="020B0604020202020204" pitchFamily="34" charset="0"/>
              </a:rPr>
              <a:t>。</a:t>
            </a:r>
            <a:endParaRPr lang="zh-CN" altLang="en-US" dirty="0"/>
          </a:p>
        </p:txBody>
      </p:sp>
      <p:sp>
        <p:nvSpPr>
          <p:cNvPr id="9" name="矩形 8"/>
          <p:cNvSpPr/>
          <p:nvPr/>
        </p:nvSpPr>
        <p:spPr>
          <a:xfrm>
            <a:off x="1500996" y="4968663"/>
            <a:ext cx="10092906" cy="707886"/>
          </a:xfrm>
          <a:prstGeom prst="rect">
            <a:avLst/>
          </a:prstGeom>
        </p:spPr>
        <p:txBody>
          <a:bodyPr wrap="square">
            <a:spAutoFit/>
          </a:bodyPr>
          <a:lstStyle/>
          <a:p>
            <a:r>
              <a:rPr lang="zh-CN" altLang="en-US" sz="2000" kern="100" dirty="0">
                <a:solidFill>
                  <a:srgbClr val="FF0000"/>
                </a:solidFill>
                <a:cs typeface="Arial" panose="020B0604020202020204" pitchFamily="34" charset="0"/>
              </a:rPr>
              <a:t>      </a:t>
            </a:r>
            <a:r>
              <a:rPr lang="zh-CN" altLang="zh-CN" sz="2000" kern="100" dirty="0">
                <a:solidFill>
                  <a:srgbClr val="FF0000"/>
                </a:solidFill>
                <a:cs typeface="Arial" panose="020B0604020202020204" pitchFamily="34" charset="0"/>
              </a:rPr>
              <a:t>互联网地图服务</a:t>
            </a:r>
            <a:r>
              <a:rPr lang="zh-CN" altLang="zh-CN" sz="2000" kern="100" dirty="0">
                <a:solidFill>
                  <a:srgbClr val="111111"/>
                </a:solidFill>
                <a:cs typeface="Arial" panose="020B0604020202020204" pitchFamily="34" charset="0"/>
              </a:rPr>
              <a:t>提供者应当使用经依法审核批准的地图，建立地图数据安全管理制度，加强对互联网地图新增内容的核校，提高服务质量。</a:t>
            </a:r>
            <a:endParaRPr lang="zh-CN" altLang="en-US" sz="2000" dirty="0"/>
          </a:p>
        </p:txBody>
      </p:sp>
    </p:spTree>
    <p:extLst>
      <p:ext uri="{BB962C8B-B14F-4D97-AF65-F5344CB8AC3E}">
        <p14:creationId xmlns:p14="http://schemas.microsoft.com/office/powerpoint/2010/main" val="152886542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3.9.5</a:t>
            </a:r>
            <a:r>
              <a:rPr lang="zh-CN" altLang="zh-CN" dirty="0"/>
              <a:t>地理定位的社会问题</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952445" y="1259888"/>
            <a:ext cx="8787442" cy="461665"/>
          </a:xfrm>
          <a:prstGeom prst="rect">
            <a:avLst/>
          </a:prstGeom>
        </p:spPr>
        <p:txBody>
          <a:bodyPr wrap="square">
            <a:spAutoFit/>
          </a:bodyPr>
          <a:lstStyle/>
          <a:p>
            <a:r>
              <a:rPr lang="en-US" altLang="zh-CN" sz="2400" dirty="0"/>
              <a:t>(3)</a:t>
            </a:r>
            <a:r>
              <a:rPr lang="zh-CN" altLang="zh-CN" sz="2400" dirty="0"/>
              <a:t>能源问题</a:t>
            </a:r>
          </a:p>
        </p:txBody>
      </p:sp>
      <p:sp>
        <p:nvSpPr>
          <p:cNvPr id="6" name="矩形 5"/>
          <p:cNvSpPr/>
          <p:nvPr/>
        </p:nvSpPr>
        <p:spPr>
          <a:xfrm>
            <a:off x="1739560" y="1756124"/>
            <a:ext cx="8603511" cy="2062103"/>
          </a:xfrm>
          <a:prstGeom prst="rect">
            <a:avLst/>
          </a:prstGeom>
        </p:spPr>
        <p:txBody>
          <a:bodyPr wrap="square">
            <a:spAutoFit/>
          </a:bodyPr>
          <a:lstStyle/>
          <a:p>
            <a:r>
              <a:rPr lang="zh-CN" altLang="en-US" sz="2000" dirty="0"/>
              <a:t>     </a:t>
            </a:r>
            <a:r>
              <a:rPr lang="en-US" altLang="zh-CN" dirty="0" err="1"/>
              <a:t>getCurrentPosition</a:t>
            </a:r>
            <a:r>
              <a:rPr lang="zh-CN" altLang="zh-CN" dirty="0"/>
              <a:t>只使用一次</a:t>
            </a:r>
            <a:r>
              <a:rPr lang="en-US" altLang="zh-CN" dirty="0"/>
              <a:t>GPS</a:t>
            </a:r>
            <a:r>
              <a:rPr lang="zh-CN" altLang="zh-CN" dirty="0"/>
              <a:t>，因此该方法的电池消耗很低。</a:t>
            </a:r>
            <a:r>
              <a:rPr lang="zh-CN" altLang="en-US" dirty="0"/>
              <a:t> </a:t>
            </a:r>
            <a:r>
              <a:rPr lang="zh-CN" altLang="zh-CN" dirty="0"/>
              <a:t>每</a:t>
            </a:r>
            <a:r>
              <a:rPr lang="en-US" altLang="zh-CN" dirty="0"/>
              <a:t>2</a:t>
            </a:r>
            <a:r>
              <a:rPr lang="zh-CN" altLang="zh-CN" dirty="0"/>
              <a:t>分钟调用一次</a:t>
            </a:r>
            <a:r>
              <a:rPr lang="en-US" altLang="zh-CN" dirty="0" err="1"/>
              <a:t>getCurrentPosition</a:t>
            </a:r>
            <a:r>
              <a:rPr lang="zh-CN" altLang="zh-CN" dirty="0"/>
              <a:t>，对有些用户可能已经足够了。</a:t>
            </a:r>
            <a:endParaRPr lang="en-US" altLang="zh-CN" dirty="0"/>
          </a:p>
          <a:p>
            <a:endParaRPr lang="en-US" altLang="zh-CN" dirty="0"/>
          </a:p>
          <a:p>
            <a:endParaRPr lang="en-US" altLang="zh-CN" dirty="0"/>
          </a:p>
          <a:p>
            <a:r>
              <a:rPr lang="zh-CN" altLang="en-US" dirty="0"/>
              <a:t>   </a:t>
            </a:r>
            <a:r>
              <a:rPr lang="zh-CN" altLang="zh-CN" dirty="0"/>
              <a:t>但是使用</a:t>
            </a:r>
            <a:r>
              <a:rPr lang="en-US" altLang="zh-CN" dirty="0" err="1"/>
              <a:t>watchPosition</a:t>
            </a:r>
            <a:r>
              <a:rPr lang="zh-CN" altLang="zh-CN" dirty="0"/>
              <a:t>时，</a:t>
            </a:r>
            <a:r>
              <a:rPr lang="en-US" altLang="zh-CN" dirty="0"/>
              <a:t>GPS</a:t>
            </a:r>
            <a:r>
              <a:rPr lang="zh-CN" altLang="zh-CN" dirty="0"/>
              <a:t>基本上会一直尝试不断地获取新位置。</a:t>
            </a:r>
            <a:r>
              <a:rPr lang="zh-CN" altLang="en-US" dirty="0"/>
              <a:t>    </a:t>
            </a:r>
            <a:r>
              <a:rPr lang="zh-CN" altLang="zh-CN" dirty="0"/>
              <a:t>即使你的位置没有改变，</a:t>
            </a:r>
            <a:r>
              <a:rPr lang="en-US" altLang="zh-CN" dirty="0"/>
              <a:t>GPS</a:t>
            </a:r>
            <a:r>
              <a:rPr lang="zh-CN" altLang="zh-CN" dirty="0"/>
              <a:t>仍然不断重新计算（和捕获</a:t>
            </a:r>
            <a:r>
              <a:rPr lang="en-US" altLang="zh-CN" dirty="0"/>
              <a:t>GPS</a:t>
            </a:r>
            <a:r>
              <a:rPr lang="zh-CN" altLang="zh-CN" dirty="0"/>
              <a:t>信号）</a:t>
            </a:r>
            <a:r>
              <a:rPr lang="en-US" altLang="zh-CN" dirty="0"/>
              <a:t>,</a:t>
            </a:r>
            <a:r>
              <a:rPr lang="zh-CN" altLang="zh-CN" dirty="0"/>
              <a:t>这就是</a:t>
            </a:r>
            <a:r>
              <a:rPr lang="en-US" altLang="zh-CN" dirty="0" err="1"/>
              <a:t>watchPosition</a:t>
            </a:r>
            <a:r>
              <a:rPr lang="zh-CN" altLang="zh-CN" dirty="0"/>
              <a:t>耗电的原因。</a:t>
            </a:r>
          </a:p>
        </p:txBody>
      </p:sp>
    </p:spTree>
    <p:extLst>
      <p:ext uri="{BB962C8B-B14F-4D97-AF65-F5344CB8AC3E}">
        <p14:creationId xmlns:p14="http://schemas.microsoft.com/office/powerpoint/2010/main" val="283151796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t>3.9.5</a:t>
            </a:r>
            <a:r>
              <a:rPr lang="zh-CN" altLang="zh-CN" dirty="0"/>
              <a:t>地理定位的社会问题</a:t>
            </a:r>
            <a:endParaRPr lang="zh-CN" altLang="zh-CN" b="1" dirty="0"/>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1952445" y="1259888"/>
            <a:ext cx="8787442" cy="461665"/>
          </a:xfrm>
          <a:prstGeom prst="rect">
            <a:avLst/>
          </a:prstGeom>
        </p:spPr>
        <p:txBody>
          <a:bodyPr wrap="square">
            <a:spAutoFit/>
          </a:bodyPr>
          <a:lstStyle/>
          <a:p>
            <a:r>
              <a:rPr lang="zh-CN" altLang="zh-CN" sz="2400" dirty="0"/>
              <a:t>（</a:t>
            </a:r>
            <a:r>
              <a:rPr lang="en-US" altLang="zh-CN" sz="2400" dirty="0"/>
              <a:t>4</a:t>
            </a:r>
            <a:r>
              <a:rPr lang="zh-CN" altLang="zh-CN" sz="2400" dirty="0"/>
              <a:t>）权限问题</a:t>
            </a:r>
          </a:p>
        </p:txBody>
      </p:sp>
      <p:sp>
        <p:nvSpPr>
          <p:cNvPr id="6" name="矩形 5"/>
          <p:cNvSpPr/>
          <p:nvPr/>
        </p:nvSpPr>
        <p:spPr>
          <a:xfrm>
            <a:off x="1739560" y="1756124"/>
            <a:ext cx="8603511" cy="1477328"/>
          </a:xfrm>
          <a:prstGeom prst="rect">
            <a:avLst/>
          </a:prstGeom>
        </p:spPr>
        <p:txBody>
          <a:bodyPr wrap="square">
            <a:spAutoFit/>
          </a:bodyPr>
          <a:lstStyle/>
          <a:p>
            <a:r>
              <a:rPr lang="zh-CN" altLang="en-US" dirty="0"/>
              <a:t>      </a:t>
            </a:r>
            <a:r>
              <a:rPr lang="zh-CN" altLang="zh-CN" dirty="0"/>
              <a:t>尽管</a:t>
            </a:r>
            <a:r>
              <a:rPr lang="en-US" altLang="zh-CN" dirty="0"/>
              <a:t>HTML5</a:t>
            </a:r>
            <a:r>
              <a:rPr lang="zh-CN" altLang="zh-CN" dirty="0"/>
              <a:t>提供了地理定位功能，但是由于中国大陆不能直接访问到</a:t>
            </a:r>
            <a:r>
              <a:rPr lang="en-US" altLang="zh-CN" dirty="0"/>
              <a:t>google</a:t>
            </a:r>
            <a:r>
              <a:rPr lang="zh-CN" altLang="zh-CN" dirty="0"/>
              <a:t>的服务器，因此会一直处于加载状态，无法获得数据。</a:t>
            </a:r>
            <a:endParaRPr lang="en-US" altLang="zh-CN" dirty="0"/>
          </a:p>
          <a:p>
            <a:endParaRPr lang="en-US" altLang="zh-CN" dirty="0"/>
          </a:p>
          <a:p>
            <a:r>
              <a:rPr lang="zh-CN" altLang="en-US" dirty="0"/>
              <a:t>       </a:t>
            </a:r>
            <a:r>
              <a:rPr lang="zh-CN" altLang="zh-CN" dirty="0"/>
              <a:t>可以通过百度地图提供的</a:t>
            </a:r>
            <a:r>
              <a:rPr lang="en-US" altLang="zh-CN" dirty="0"/>
              <a:t>API</a:t>
            </a:r>
            <a:r>
              <a:rPr lang="zh-CN" altLang="zh-CN" dirty="0"/>
              <a:t>接口使用：首先注册百度帐号，申请成为百度地图开发者，获取秘密，然后创建应用</a:t>
            </a:r>
            <a:r>
              <a:rPr lang="zh-CN" altLang="en-US" dirty="0"/>
              <a:t> </a:t>
            </a:r>
            <a:endParaRPr lang="zh-CN" altLang="zh-CN" dirty="0"/>
          </a:p>
        </p:txBody>
      </p:sp>
      <p:pic>
        <p:nvPicPr>
          <p:cNvPr id="5" name="图片 4"/>
          <p:cNvPicPr>
            <a:picLocks noChangeAspect="1"/>
          </p:cNvPicPr>
          <p:nvPr/>
        </p:nvPicPr>
        <p:blipFill rotWithShape="1">
          <a:blip r:embed="rId3"/>
          <a:srcRect b="40223"/>
          <a:stretch/>
        </p:blipFill>
        <p:spPr>
          <a:xfrm>
            <a:off x="336549" y="3268023"/>
            <a:ext cx="6422167" cy="3443328"/>
          </a:xfrm>
          <a:prstGeom prst="rect">
            <a:avLst/>
          </a:prstGeom>
        </p:spPr>
      </p:pic>
      <p:pic>
        <p:nvPicPr>
          <p:cNvPr id="10" name="图片 9"/>
          <p:cNvPicPr>
            <a:picLocks noChangeAspect="1"/>
          </p:cNvPicPr>
          <p:nvPr/>
        </p:nvPicPr>
        <p:blipFill rotWithShape="1">
          <a:blip r:embed="rId3"/>
          <a:srcRect l="24053" t="61775"/>
          <a:stretch/>
        </p:blipFill>
        <p:spPr>
          <a:xfrm>
            <a:off x="7009980" y="4135545"/>
            <a:ext cx="4776578" cy="2472289"/>
          </a:xfrm>
          <a:prstGeom prst="rect">
            <a:avLst/>
          </a:prstGeom>
        </p:spPr>
      </p:pic>
    </p:spTree>
    <p:extLst>
      <p:ext uri="{BB962C8B-B14F-4D97-AF65-F5344CB8AC3E}">
        <p14:creationId xmlns:p14="http://schemas.microsoft.com/office/powerpoint/2010/main" val="196630845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185180" y="421067"/>
            <a:ext cx="6607249"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zh-CN" b="1" dirty="0"/>
              <a:t>3.9.6中国北斗导航地图的地理定位</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19" name="组合 18"/>
          <p:cNvGrpSpPr>
            <a:grpSpLocks/>
          </p:cNvGrpSpPr>
          <p:nvPr/>
        </p:nvGrpSpPr>
        <p:grpSpPr bwMode="auto">
          <a:xfrm>
            <a:off x="548481" y="1747259"/>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 name="矩形 6"/>
          <p:cNvSpPr/>
          <p:nvPr/>
        </p:nvSpPr>
        <p:spPr>
          <a:xfrm>
            <a:off x="1874808" y="1439029"/>
            <a:ext cx="9132498" cy="1200329"/>
          </a:xfrm>
          <a:prstGeom prst="rect">
            <a:avLst/>
          </a:prstGeom>
        </p:spPr>
        <p:txBody>
          <a:bodyPr wrap="square">
            <a:spAutoFit/>
          </a:bodyPr>
          <a:lstStyle/>
          <a:p>
            <a:pPr indent="269240" algn="just">
              <a:spcAft>
                <a:spcPts val="0"/>
              </a:spcAft>
            </a:pPr>
            <a:r>
              <a:rPr lang="zh-CN" altLang="zh-CN" kern="100" dirty="0">
                <a:latin typeface="Arial" panose="020B0604020202020204" pitchFamily="34" charset="0"/>
                <a:cs typeface="Arial" panose="020B0604020202020204" pitchFamily="34" charset="0"/>
              </a:rPr>
              <a:t>中国北斗卫星导航系统（英文名称：</a:t>
            </a:r>
            <a:r>
              <a:rPr lang="en-US" altLang="zh-CN" kern="100" dirty="0" err="1">
                <a:latin typeface="Arial" panose="020B0604020202020204" pitchFamily="34" charset="0"/>
                <a:cs typeface="Times New Roman" panose="02020603050405020304" pitchFamily="18" charset="0"/>
              </a:rPr>
              <a:t>BeiDou</a:t>
            </a:r>
            <a:r>
              <a:rPr lang="en-US" altLang="zh-CN" kern="100" dirty="0">
                <a:latin typeface="Arial" panose="020B0604020202020204" pitchFamily="34" charset="0"/>
                <a:cs typeface="Times New Roman" panose="02020603050405020304" pitchFamily="18" charset="0"/>
              </a:rPr>
              <a:t> Navigation Satellite System</a:t>
            </a:r>
            <a:r>
              <a:rPr lang="zh-CN" altLang="zh-CN" kern="100" dirty="0">
                <a:latin typeface="Arial" panose="020B0604020202020204" pitchFamily="34" charset="0"/>
                <a:cs typeface="Arial" panose="020B0604020202020204" pitchFamily="34" charset="0"/>
              </a:rPr>
              <a:t>，简称</a:t>
            </a:r>
            <a:r>
              <a:rPr lang="en-US" altLang="zh-CN" kern="100" dirty="0">
                <a:latin typeface="Arial" panose="020B0604020202020204" pitchFamily="34" charset="0"/>
                <a:cs typeface="Times New Roman" panose="02020603050405020304" pitchFamily="18" charset="0"/>
              </a:rPr>
              <a:t>BDS</a:t>
            </a:r>
            <a:r>
              <a:rPr lang="zh-CN" altLang="zh-CN" kern="100" dirty="0">
                <a:latin typeface="Arial" panose="020B0604020202020204" pitchFamily="34" charset="0"/>
                <a:cs typeface="Arial" panose="020B0604020202020204" pitchFamily="34" charset="0"/>
              </a:rPr>
              <a:t>）是中国自行研制的全球卫星导航系统，也是继</a:t>
            </a:r>
            <a:r>
              <a:rPr lang="en-US" altLang="zh-CN" kern="100" dirty="0">
                <a:latin typeface="Arial" panose="020B0604020202020204" pitchFamily="34" charset="0"/>
                <a:cs typeface="Times New Roman" panose="02020603050405020304" pitchFamily="18" charset="0"/>
              </a:rPr>
              <a:t>GPS</a:t>
            </a:r>
            <a:r>
              <a:rPr lang="zh-CN" altLang="zh-CN" kern="100" dirty="0">
                <a:latin typeface="Arial" panose="020B0604020202020204" pitchFamily="34" charset="0"/>
                <a:cs typeface="Arial" panose="020B0604020202020204" pitchFamily="34" charset="0"/>
              </a:rPr>
              <a:t>、</a:t>
            </a:r>
            <a:r>
              <a:rPr lang="en-US" altLang="zh-CN" kern="100" dirty="0">
                <a:latin typeface="Arial" panose="020B0604020202020204" pitchFamily="34" charset="0"/>
                <a:cs typeface="Times New Roman" panose="02020603050405020304" pitchFamily="18" charset="0"/>
              </a:rPr>
              <a:t>GLONASS</a:t>
            </a:r>
            <a:r>
              <a:rPr lang="zh-CN" altLang="zh-CN" kern="100" dirty="0">
                <a:latin typeface="Arial" panose="020B0604020202020204" pitchFamily="34" charset="0"/>
                <a:cs typeface="Arial" panose="020B0604020202020204" pitchFamily="34" charset="0"/>
              </a:rPr>
              <a:t>之后的第三个成熟的卫星导航系统。北斗卫星导航系统（</a:t>
            </a:r>
            <a:r>
              <a:rPr lang="en-US" altLang="zh-CN" kern="100" dirty="0">
                <a:latin typeface="Arial" panose="020B0604020202020204" pitchFamily="34" charset="0"/>
                <a:cs typeface="Times New Roman" panose="02020603050405020304" pitchFamily="18" charset="0"/>
              </a:rPr>
              <a:t>BDS</a:t>
            </a:r>
            <a:r>
              <a:rPr lang="zh-CN" altLang="zh-CN" kern="100" dirty="0">
                <a:latin typeface="Arial" panose="020B0604020202020204" pitchFamily="34" charset="0"/>
                <a:cs typeface="Arial" panose="020B0604020202020204" pitchFamily="34" charset="0"/>
              </a:rPr>
              <a:t>）和美国</a:t>
            </a:r>
            <a:r>
              <a:rPr lang="en-US" altLang="zh-CN" kern="100" dirty="0">
                <a:latin typeface="Arial" panose="020B0604020202020204" pitchFamily="34" charset="0"/>
                <a:cs typeface="Times New Roman" panose="02020603050405020304" pitchFamily="18" charset="0"/>
              </a:rPr>
              <a:t>GPS</a:t>
            </a:r>
            <a:r>
              <a:rPr lang="zh-CN" altLang="zh-CN" kern="100" dirty="0">
                <a:latin typeface="Arial" panose="020B0604020202020204" pitchFamily="34" charset="0"/>
                <a:cs typeface="Arial" panose="020B0604020202020204" pitchFamily="34" charset="0"/>
              </a:rPr>
              <a:t>、俄罗斯</a:t>
            </a:r>
            <a:r>
              <a:rPr lang="en-US" altLang="zh-CN" kern="100" dirty="0">
                <a:latin typeface="Arial" panose="020B0604020202020204" pitchFamily="34" charset="0"/>
                <a:cs typeface="Times New Roman" panose="02020603050405020304" pitchFamily="18" charset="0"/>
              </a:rPr>
              <a:t>GLONASS</a:t>
            </a:r>
            <a:r>
              <a:rPr lang="zh-CN" altLang="zh-CN" kern="100" dirty="0">
                <a:latin typeface="Arial" panose="020B0604020202020204" pitchFamily="34" charset="0"/>
                <a:cs typeface="Arial" panose="020B0604020202020204" pitchFamily="34" charset="0"/>
              </a:rPr>
              <a:t>、欧盟</a:t>
            </a:r>
            <a:r>
              <a:rPr lang="en-US" altLang="zh-CN" kern="100" dirty="0">
                <a:latin typeface="Arial" panose="020B0604020202020204" pitchFamily="34" charset="0"/>
                <a:cs typeface="Times New Roman" panose="02020603050405020304" pitchFamily="18" charset="0"/>
              </a:rPr>
              <a:t>GALILEO</a:t>
            </a:r>
            <a:r>
              <a:rPr lang="zh-CN" altLang="zh-CN" kern="100" dirty="0">
                <a:latin typeface="Arial" panose="020B0604020202020204" pitchFamily="34" charset="0"/>
                <a:cs typeface="Arial" panose="020B0604020202020204" pitchFamily="34" charset="0"/>
              </a:rPr>
              <a:t>，</a:t>
            </a:r>
            <a:r>
              <a:rPr lang="zh-CN" altLang="zh-CN" kern="100" dirty="0">
                <a:solidFill>
                  <a:srgbClr val="FF0000"/>
                </a:solidFill>
                <a:latin typeface="Arial" panose="020B0604020202020204" pitchFamily="34" charset="0"/>
                <a:cs typeface="Arial" panose="020B0604020202020204" pitchFamily="34" charset="0"/>
              </a:rPr>
              <a:t>是联合国卫星导航委员会已认定的供应</a:t>
            </a:r>
            <a:r>
              <a:rPr lang="zh-CN" altLang="zh-CN" kern="100" dirty="0">
                <a:latin typeface="Arial" panose="020B0604020202020204" pitchFamily="34" charset="0"/>
                <a:cs typeface="Arial" panose="020B0604020202020204" pitchFamily="34" charset="0"/>
              </a:rPr>
              <a:t>商</a:t>
            </a:r>
            <a:endParaRPr lang="zh-CN" altLang="zh-CN" kern="100" dirty="0">
              <a:cs typeface="Times New Roman" panose="02020603050405020304" pitchFamily="18" charset="0"/>
            </a:endParaRPr>
          </a:p>
        </p:txBody>
      </p:sp>
      <p:sp>
        <p:nvSpPr>
          <p:cNvPr id="8" name="矩形 7"/>
          <p:cNvSpPr/>
          <p:nvPr/>
        </p:nvSpPr>
        <p:spPr>
          <a:xfrm>
            <a:off x="1682151" y="3310961"/>
            <a:ext cx="9523562" cy="1200329"/>
          </a:xfrm>
          <a:prstGeom prst="rect">
            <a:avLst/>
          </a:prstGeom>
        </p:spPr>
        <p:txBody>
          <a:bodyPr wrap="square">
            <a:spAutoFit/>
          </a:bodyPr>
          <a:lstStyle/>
          <a:p>
            <a:pPr indent="269240" algn="just">
              <a:spcAft>
                <a:spcPts val="0"/>
              </a:spcAft>
            </a:pPr>
            <a:r>
              <a:rPr lang="zh-CN" altLang="zh-CN" kern="100" dirty="0">
                <a:latin typeface="Arial" panose="020B0604020202020204" pitchFamily="34" charset="0"/>
                <a:cs typeface="Arial" panose="020B0604020202020204" pitchFamily="34" charset="0"/>
              </a:rPr>
              <a:t>北斗卫星导航系统由空间段、地面段和用户段三部分组成，可在全球范围内全天候、全天时为各类用户提供高精度、高可靠定位、导航、授时服务，并且具备短报文通信能力，已经初步具备区域导航、定位和授时能力，</a:t>
            </a:r>
            <a:r>
              <a:rPr lang="zh-CN" altLang="zh-CN" kern="100" dirty="0">
                <a:solidFill>
                  <a:srgbClr val="FF0000"/>
                </a:solidFill>
                <a:latin typeface="Arial" panose="020B0604020202020204" pitchFamily="34" charset="0"/>
                <a:cs typeface="Arial" panose="020B0604020202020204" pitchFamily="34" charset="0"/>
              </a:rPr>
              <a:t>定位精度为分米、厘米级别，测速精度</a:t>
            </a:r>
            <a:r>
              <a:rPr lang="en-US" altLang="zh-CN" kern="100" dirty="0">
                <a:solidFill>
                  <a:srgbClr val="FF0000"/>
                </a:solidFill>
                <a:latin typeface="Arial" panose="020B0604020202020204" pitchFamily="34" charset="0"/>
                <a:cs typeface="Times New Roman" panose="02020603050405020304" pitchFamily="18" charset="0"/>
              </a:rPr>
              <a:t>0.2</a:t>
            </a:r>
            <a:r>
              <a:rPr lang="zh-CN" altLang="zh-CN" kern="100" dirty="0">
                <a:solidFill>
                  <a:srgbClr val="FF0000"/>
                </a:solidFill>
                <a:latin typeface="Arial" panose="020B0604020202020204" pitchFamily="34" charset="0"/>
                <a:cs typeface="Arial" panose="020B0604020202020204" pitchFamily="34" charset="0"/>
              </a:rPr>
              <a:t>米</a:t>
            </a:r>
            <a:r>
              <a:rPr lang="en-US" altLang="zh-CN" kern="100" dirty="0">
                <a:solidFill>
                  <a:srgbClr val="FF0000"/>
                </a:solidFill>
                <a:latin typeface="Arial" panose="020B0604020202020204" pitchFamily="34" charset="0"/>
                <a:cs typeface="Times New Roman" panose="02020603050405020304" pitchFamily="18" charset="0"/>
              </a:rPr>
              <a:t>/</a:t>
            </a:r>
            <a:r>
              <a:rPr lang="zh-CN" altLang="zh-CN" kern="100" dirty="0">
                <a:solidFill>
                  <a:srgbClr val="FF0000"/>
                </a:solidFill>
                <a:latin typeface="Arial" panose="020B0604020202020204" pitchFamily="34" charset="0"/>
                <a:cs typeface="Arial" panose="020B0604020202020204" pitchFamily="34" charset="0"/>
              </a:rPr>
              <a:t>秒，授时精度</a:t>
            </a:r>
            <a:r>
              <a:rPr lang="en-US" altLang="zh-CN" kern="100" dirty="0">
                <a:solidFill>
                  <a:srgbClr val="FF0000"/>
                </a:solidFill>
                <a:latin typeface="Arial" panose="020B0604020202020204" pitchFamily="34" charset="0"/>
                <a:cs typeface="Times New Roman" panose="02020603050405020304" pitchFamily="18" charset="0"/>
              </a:rPr>
              <a:t>10</a:t>
            </a:r>
            <a:r>
              <a:rPr lang="zh-CN" altLang="zh-CN" kern="100" dirty="0">
                <a:solidFill>
                  <a:srgbClr val="FF0000"/>
                </a:solidFill>
                <a:latin typeface="Arial" panose="020B0604020202020204" pitchFamily="34" charset="0"/>
                <a:cs typeface="Arial" panose="020B0604020202020204" pitchFamily="34" charset="0"/>
              </a:rPr>
              <a:t>纳秒。</a:t>
            </a:r>
            <a:endParaRPr lang="zh-CN" altLang="zh-CN" kern="100" dirty="0">
              <a:solidFill>
                <a:srgbClr val="FF0000"/>
              </a:solidFill>
              <a:cs typeface="Times New Roman" panose="02020603050405020304" pitchFamily="18" charset="0"/>
            </a:endParaRPr>
          </a:p>
        </p:txBody>
      </p:sp>
    </p:spTree>
    <p:extLst>
      <p:ext uri="{BB962C8B-B14F-4D97-AF65-F5344CB8AC3E}">
        <p14:creationId xmlns:p14="http://schemas.microsoft.com/office/powerpoint/2010/main" val="2778936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教育教学培训课件通用通用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中国知网检索（gym）.ppt [兼容模式]" id="{1B7067B0-9300-4A49-A066-E091D20AB93F}" vid="{75C5C61C-04AB-4E4A-83FC-CEC3CC243940}"/>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CC"/>
            </a:gs>
            <a:gs pos="100000">
              <a:srgbClr val="FF9999"/>
            </a:gs>
          </a:gsLst>
          <a:lin ang="5400000" scaled="1"/>
        </a:gradFill>
        <a:ln w="9525" cap="flat" cmpd="sng" algn="ctr">
          <a:noFill/>
          <a:prstDash val="solid"/>
          <a:round/>
          <a:headEnd type="none" w="med" len="med"/>
          <a:tailEnd type="none" w="med" len="med"/>
        </a:ln>
        <a:effectLst/>
        <a:scene3d>
          <a:camera prst="legacyObliqueTopLeft"/>
          <a:lightRig rig="legacyNormal3" dir="r"/>
        </a:scene3d>
        <a:sp3d extrusionH="201600" prstMaterial="legacyMatte">
          <a:bevelT w="13500" h="13500" prst="angle"/>
          <a:bevelB w="13500" h="13500" prst="angle"/>
          <a:extrusionClr>
            <a:srgbClr val="0066CC"/>
          </a:extrusionClr>
        </a:sp3d>
        <a:extLst>
          <a:ext uri="{AF507438-7753-43E0-B8FC-AC1667EBCBE1}">
            <a14:hiddenEffects xmlns:a14="http://schemas.microsoft.com/office/drawing/2010/main">
              <a:effectLst>
                <a:outerShdw dist="35921" dir="2700000" algn="ctr" rotWithShape="0">
                  <a:srgbClr val="868686"/>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gradFill rotWithShape="0">
          <a:gsLst>
            <a:gs pos="0">
              <a:srgbClr val="FFFFCC"/>
            </a:gs>
            <a:gs pos="100000">
              <a:srgbClr val="FF9999"/>
            </a:gs>
          </a:gsLst>
          <a:lin ang="5400000" scaled="1"/>
        </a:gradFill>
        <a:ln w="9525" cap="flat" cmpd="sng" algn="ctr">
          <a:noFill/>
          <a:prstDash val="solid"/>
          <a:round/>
          <a:headEnd type="none" w="med" len="med"/>
          <a:tailEnd type="none" w="med" len="med"/>
        </a:ln>
        <a:effectLst/>
        <a:scene3d>
          <a:camera prst="legacyObliqueTopLeft"/>
          <a:lightRig rig="legacyNormal3" dir="r"/>
        </a:scene3d>
        <a:sp3d extrusionH="201600" prstMaterial="legacyMatte">
          <a:bevelT w="13500" h="13500" prst="angle"/>
          <a:bevelB w="13500" h="13500" prst="angle"/>
          <a:extrusionClr>
            <a:srgbClr val="0066CC"/>
          </a:extrusionClr>
        </a:sp3d>
        <a:extLst>
          <a:ext uri="{AF507438-7753-43E0-B8FC-AC1667EBCBE1}">
            <a14:hiddenEffects xmlns:a14="http://schemas.microsoft.com/office/drawing/2010/main">
              <a:effectLst>
                <a:outerShdw dist="35921" dir="2700000" algn="ctr" rotWithShape="0">
                  <a:srgbClr val="868686"/>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中国知网检索（gym）.ppt [兼容模式]" id="{1B7067B0-9300-4A49-A066-E091D20AB93F}" vid="{5CF3B58C-0A2B-4F80-95D6-6DA1D44785AD}"/>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模板2</Template>
  <TotalTime>4996</TotalTime>
  <Words>13247</Words>
  <Application>Microsoft Office PowerPoint</Application>
  <PresentationFormat>宽屏</PresentationFormat>
  <Paragraphs>1334</Paragraphs>
  <Slides>101</Slides>
  <Notes>101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101</vt:i4>
      </vt:variant>
    </vt:vector>
  </HeadingPairs>
  <TitlesOfParts>
    <vt:vector size="119" baseType="lpstr">
      <vt:lpstr>Lato Light</vt:lpstr>
      <vt:lpstr>MS Gothic</vt:lpstr>
      <vt:lpstr>MS PGothic</vt:lpstr>
      <vt:lpstr>等线</vt:lpstr>
      <vt:lpstr>方正正大黑简体</vt:lpstr>
      <vt:lpstr>黑体</vt:lpstr>
      <vt:lpstr>华文楷体</vt:lpstr>
      <vt:lpstr>宋体</vt:lpstr>
      <vt:lpstr>微软雅黑</vt:lpstr>
      <vt:lpstr>Arial</vt:lpstr>
      <vt:lpstr>Calibri</vt:lpstr>
      <vt:lpstr>Calibri Light</vt:lpstr>
      <vt:lpstr>Impact</vt:lpstr>
      <vt:lpstr>Times New Roman</vt:lpstr>
      <vt:lpstr>Verdana</vt:lpstr>
      <vt:lpstr>Wingdings</vt:lpstr>
      <vt:lpstr>Office 主题</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 </cp:lastModifiedBy>
  <cp:revision>197</cp:revision>
  <dcterms:created xsi:type="dcterms:W3CDTF">2017-08-09T14:39:17Z</dcterms:created>
  <dcterms:modified xsi:type="dcterms:W3CDTF">2023-02-27T14:59:41Z</dcterms:modified>
</cp:coreProperties>
</file>