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4" r:id="rId3"/>
  </p:sldMasterIdLst>
  <p:notesMasterIdLst>
    <p:notesMasterId r:id="rId5"/>
  </p:notesMasterIdLst>
  <p:sldIdLst>
    <p:sldId id="287" r:id="rId4"/>
    <p:sldId id="341" r:id="rId6"/>
    <p:sldId id="342" r:id="rId7"/>
    <p:sldId id="343" r:id="rId8"/>
    <p:sldId id="344" r:id="rId9"/>
    <p:sldId id="345" r:id="rId10"/>
    <p:sldId id="346" r:id="rId11"/>
    <p:sldId id="347" r:id="rId12"/>
    <p:sldId id="348" r:id="rId13"/>
    <p:sldId id="349" r:id="rId14"/>
    <p:sldId id="350" r:id="rId15"/>
    <p:sldId id="351" r:id="rId16"/>
    <p:sldId id="352" r:id="rId17"/>
    <p:sldId id="353" r:id="rId18"/>
    <p:sldId id="354" r:id="rId19"/>
  </p:sldIdLst>
  <p:sldSz cx="12192000" cy="6858000"/>
  <p:notesSz cx="6858000" cy="91440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9FBD"/>
    <a:srgbClr val="A1D2E0"/>
    <a:srgbClr val="CDBF97"/>
    <a:srgbClr val="8D7545"/>
    <a:srgbClr val="ECE8E5"/>
    <a:srgbClr val="E4CBCB"/>
    <a:srgbClr val="A88755"/>
    <a:srgbClr val="1F2020"/>
    <a:srgbClr val="263B45"/>
    <a:srgbClr val="193B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844" autoAdjust="0"/>
    <p:restoredTop sz="94639" autoAdjust="0"/>
  </p:normalViewPr>
  <p:slideViewPr>
    <p:cSldViewPr snapToGrid="0">
      <p:cViewPr>
        <p:scale>
          <a:sx n="98" d="100"/>
          <a:sy n="98" d="100"/>
        </p:scale>
        <p:origin x="1542" y="570"/>
      </p:cViewPr>
      <p:guideLst>
        <p:guide orient="horz" pos="2136"/>
        <p:guide pos="3804"/>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31888"/>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31888"/>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31888"/>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31888"/>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31888"/>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31888"/>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31888"/>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31888"/>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67844" y="6525239"/>
            <a:ext cx="1224427" cy="12192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45" y="1600201"/>
            <a:ext cx="10975408"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745" y="6356351"/>
            <a:ext cx="2845476"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6590" y="6356351"/>
            <a:ext cx="3861717"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9676" y="6356351"/>
            <a:ext cx="2845476"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301" y="274639"/>
            <a:ext cx="2743852"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45" y="274639"/>
            <a:ext cx="8028307"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745" y="6356351"/>
            <a:ext cx="2845476"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6590" y="6356351"/>
            <a:ext cx="3861717"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9676" y="6356351"/>
            <a:ext cx="2845476"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399" y="365125"/>
            <a:ext cx="10518099"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45" y="274638"/>
            <a:ext cx="10975408"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a:xfrm>
            <a:off x="781229" y="115570"/>
            <a:ext cx="10515600" cy="1325563"/>
          </a:xfrm>
        </p:spPr>
        <p:txBody>
          <a:bodyPr/>
          <a:lstStyle/>
          <a:p>
            <a:pPr algn="ctr">
              <a:lnSpc>
                <a:spcPct val="150000"/>
              </a:lnSpc>
            </a:pPr>
            <a:r>
              <a:rPr lang="zh-CN" altLang="en-US" b="1" dirty="0" smtClean="0"/>
              <a:t>第1章 绪论</a:t>
            </a:r>
            <a:endParaRPr lang="zh-CN" altLang="en-US" b="1" dirty="0"/>
          </a:p>
        </p:txBody>
      </p:sp>
      <p:sp>
        <p:nvSpPr>
          <p:cNvPr id="23" name="椭圆 22"/>
          <p:cNvSpPr/>
          <p:nvPr/>
        </p:nvSpPr>
        <p:spPr>
          <a:xfrm>
            <a:off x="11321955" y="-862014"/>
            <a:ext cx="1788160" cy="1788160"/>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1257640" y="5956618"/>
            <a:ext cx="404189" cy="404189"/>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6097449" y="-311812"/>
            <a:ext cx="1030024" cy="1030024"/>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ïSľîḍè"/>
          <p:cNvSpPr/>
          <p:nvPr/>
        </p:nvSpPr>
        <p:spPr bwMode="auto">
          <a:xfrm>
            <a:off x="5983515" y="2429014"/>
            <a:ext cx="4799563" cy="1394714"/>
          </a:xfrm>
          <a:prstGeom prst="rect">
            <a:avLst/>
          </a:prstGeom>
          <a:noFill/>
          <a:ln w="317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en-US" altLang="zh-CN" sz="1000" dirty="0">
                <a:cs typeface="+mn-ea"/>
                <a:sym typeface="+mn-lt"/>
              </a:rPr>
              <a:t> </a:t>
            </a:r>
            <a:endParaRPr lang="en-US" altLang="zh-CN" sz="1000" dirty="0">
              <a:cs typeface="+mn-ea"/>
              <a:sym typeface="+mn-lt"/>
            </a:endParaRPr>
          </a:p>
        </p:txBody>
      </p:sp>
      <p:sp>
        <p:nvSpPr>
          <p:cNvPr id="9" name="文本框 8"/>
          <p:cNvSpPr txBox="1"/>
          <p:nvPr/>
        </p:nvSpPr>
        <p:spPr>
          <a:xfrm>
            <a:off x="816789" y="1329387"/>
            <a:ext cx="10558780" cy="5704205"/>
          </a:xfrm>
          <a:prstGeom prst="rect">
            <a:avLst/>
          </a:prstGeom>
          <a:noFill/>
        </p:spPr>
        <p:txBody>
          <a:bodyPr wrap="square" rtlCol="0">
            <a:spAutoFit/>
          </a:bodyPr>
          <a:lstStyle/>
          <a:p>
            <a:pPr marL="342900" indent="-306070" fontAlgn="auto">
              <a:lnSpc>
                <a:spcPts val="2640"/>
              </a:lnSpc>
              <a:spcBef>
                <a:spcPts val="600"/>
              </a:spcBef>
              <a:buClr>
                <a:schemeClr val="tx2"/>
              </a:buClr>
              <a:buSzPct val="50000"/>
              <a:buFont typeface="Wingdings 2" panose="05020102010507070707"/>
              <a:buChar char="ß"/>
            </a:pPr>
            <a:r>
              <a:rPr lang="en-US" altLang="zh-CN" sz="2200" b="1" dirty="0" smtClean="0">
                <a:sym typeface="+mn-ea"/>
              </a:rPr>
              <a:t>1.1 </a:t>
            </a:r>
            <a:r>
              <a:rPr lang="zh-CN" altLang="zh-CN" sz="2200" b="1" dirty="0" smtClean="0">
                <a:sym typeface="+mn-ea"/>
              </a:rPr>
              <a:t>装配式建筑发展背景</a:t>
            </a:r>
            <a:endParaRPr lang="zh-CN" altLang="zh-CN" sz="2200" b="1" dirty="0" smtClean="0"/>
          </a:p>
          <a:p>
            <a:pPr marL="342900" indent="-306070" fontAlgn="auto">
              <a:lnSpc>
                <a:spcPts val="2640"/>
              </a:lnSpc>
              <a:spcBef>
                <a:spcPts val="600"/>
              </a:spcBef>
              <a:buClr>
                <a:schemeClr val="tx2"/>
              </a:buClr>
              <a:buSzPct val="50000"/>
              <a:buFont typeface="Wingdings 2" panose="05020102010507070707"/>
              <a:buChar char="ß"/>
            </a:pPr>
            <a:r>
              <a:rPr lang="en-US" altLang="zh-CN" sz="2200" b="1" dirty="0" smtClean="0">
                <a:sym typeface="+mn-ea"/>
              </a:rPr>
              <a:t>1.1.1</a:t>
            </a:r>
            <a:r>
              <a:rPr lang="zh-CN" altLang="zh-CN" sz="2200" b="1" dirty="0"/>
              <a:t>中国装配式建筑行业定义及</a:t>
            </a:r>
            <a:r>
              <a:rPr lang="zh-CN" altLang="zh-CN" sz="2200" b="1" dirty="0" smtClean="0"/>
              <a:t>分类</a:t>
            </a:r>
            <a:endParaRPr lang="en-US" altLang="zh-CN" sz="2200" b="1" dirty="0" smtClean="0"/>
          </a:p>
          <a:p>
            <a:pPr marL="342900" indent="-306070" fontAlgn="auto">
              <a:lnSpc>
                <a:spcPct val="120000"/>
              </a:lnSpc>
              <a:spcBef>
                <a:spcPts val="600"/>
              </a:spcBef>
              <a:buClr>
                <a:schemeClr val="tx2"/>
              </a:buClr>
              <a:buSzPct val="50000"/>
              <a:buFont typeface="Wingdings 2" panose="05020102010507070707"/>
              <a:buChar char="ß"/>
            </a:pPr>
            <a:r>
              <a:rPr lang="zh-CN" altLang="zh-CN" sz="2200" dirty="0"/>
              <a:t>装配式建筑指将自工厂运输到施工现场的预制墙、梁、楼梯等预制构件通过机械吊装等方式组装而成的建筑。装配式建筑具有的特点包括：</a:t>
            </a:r>
            <a:endParaRPr lang="zh-CN" altLang="zh-CN" sz="2200" dirty="0"/>
          </a:p>
          <a:p>
            <a:pPr marL="342900" indent="-306070" fontAlgn="auto">
              <a:lnSpc>
                <a:spcPct val="120000"/>
              </a:lnSpc>
              <a:spcBef>
                <a:spcPts val="600"/>
              </a:spcBef>
              <a:buClr>
                <a:schemeClr val="tx2"/>
              </a:buClr>
              <a:buSzPct val="50000"/>
              <a:buFont typeface="Wingdings 2" panose="05020102010507070707"/>
              <a:buChar char="ß"/>
            </a:pPr>
            <a:r>
              <a:rPr lang="en-US" altLang="zh-CN" sz="2200" dirty="0"/>
              <a:t>1.</a:t>
            </a:r>
            <a:r>
              <a:rPr lang="zh-CN" altLang="zh-CN" sz="2200" dirty="0"/>
              <a:t>设计形式多样化。装配式建筑的设计、结构体系具有较强的灵活性，根据实际需求进行调整的空间较大，因此具有一定的可定制性；</a:t>
            </a:r>
            <a:endParaRPr lang="zh-CN" altLang="zh-CN" sz="2200" dirty="0"/>
          </a:p>
          <a:p>
            <a:pPr marL="342900" indent="-306070" fontAlgn="auto">
              <a:lnSpc>
                <a:spcPct val="120000"/>
              </a:lnSpc>
              <a:spcBef>
                <a:spcPts val="600"/>
              </a:spcBef>
              <a:buClr>
                <a:schemeClr val="tx2"/>
              </a:buClr>
              <a:buSzPct val="50000"/>
              <a:buFont typeface="Wingdings 2" panose="05020102010507070707"/>
              <a:buChar char="ß"/>
            </a:pPr>
            <a:r>
              <a:rPr lang="en-US" altLang="zh-CN" sz="2200" dirty="0"/>
              <a:t>2.</a:t>
            </a:r>
            <a:r>
              <a:rPr lang="zh-CN" altLang="zh-CN" sz="2200" dirty="0"/>
              <a:t>构件可实现预制生产。依托于</a:t>
            </a:r>
            <a:r>
              <a:rPr lang="en-US" altLang="zh-CN" sz="2200" dirty="0"/>
              <a:t> BIM </a:t>
            </a:r>
            <a:r>
              <a:rPr lang="zh-CN" altLang="zh-CN" sz="2200" dirty="0"/>
              <a:t>技术，参数化、数据化的构件模型能够为工厂提供准确的构件尺寸、形状等属性信息，进而实现构件在工厂内的预制生产；</a:t>
            </a:r>
            <a:endParaRPr lang="zh-CN" altLang="zh-CN" sz="2200" dirty="0"/>
          </a:p>
          <a:p>
            <a:pPr marL="342900" indent="-306070" fontAlgn="auto">
              <a:lnSpc>
                <a:spcPct val="120000"/>
              </a:lnSpc>
              <a:spcBef>
                <a:spcPts val="600"/>
              </a:spcBef>
              <a:buClr>
                <a:schemeClr val="tx2"/>
              </a:buClr>
              <a:buSzPct val="50000"/>
              <a:buFont typeface="Wingdings 2" panose="05020102010507070707"/>
              <a:buChar char="ß"/>
            </a:pPr>
            <a:r>
              <a:rPr lang="en-US" altLang="zh-CN" sz="2200" dirty="0"/>
              <a:t>3.</a:t>
            </a:r>
            <a:r>
              <a:rPr lang="zh-CN" altLang="zh-CN" sz="2200" dirty="0"/>
              <a:t>构件装配化。与传统建筑不同的是，装配式建筑主要采用的是现场装配预制构件的施工方式，这一方式有助于缩短工期、提高施工速度并减少劳工需求</a:t>
            </a:r>
            <a:r>
              <a:rPr lang="zh-CN" altLang="zh-CN" sz="2200" dirty="0" smtClean="0"/>
              <a:t>；</a:t>
            </a:r>
            <a:endParaRPr lang="en-US" altLang="zh-CN" sz="2200" dirty="0" smtClean="0"/>
          </a:p>
          <a:p>
            <a:pPr marL="342900" indent="-306070" fontAlgn="auto">
              <a:lnSpc>
                <a:spcPct val="120000"/>
              </a:lnSpc>
              <a:spcBef>
                <a:spcPts val="600"/>
              </a:spcBef>
              <a:buClr>
                <a:schemeClr val="tx2"/>
              </a:buClr>
              <a:buSzPct val="50000"/>
              <a:buFont typeface="Wingdings 2" panose="05020102010507070707"/>
              <a:buChar char="ß"/>
            </a:pPr>
            <a:r>
              <a:rPr lang="en-US" altLang="zh-CN" sz="2200" dirty="0"/>
              <a:t>4.</a:t>
            </a:r>
            <a:r>
              <a:rPr lang="zh-CN" altLang="zh-CN" sz="2200" dirty="0"/>
              <a:t>绿色环保、减少污染。在工厂内预制生产构件有助于减少施工现场的建筑垃圾，且装配式建筑所需的现浇式施工程度较低，因此减少了空气污染和水污染。</a:t>
            </a:r>
            <a:endParaRPr lang="zh-CN" altLang="zh-CN" sz="2200" dirty="0"/>
          </a:p>
          <a:p>
            <a:pPr marL="342900" indent="-306070" fontAlgn="auto">
              <a:lnSpc>
                <a:spcPts val="2640"/>
              </a:lnSpc>
              <a:spcBef>
                <a:spcPts val="600"/>
              </a:spcBef>
              <a:buClr>
                <a:schemeClr val="tx2"/>
              </a:buClr>
              <a:buSzPct val="50000"/>
              <a:buFont typeface="Wingdings 2" panose="05020102010507070707"/>
              <a:buChar char="ß"/>
            </a:pPr>
            <a:endParaRPr lang="zh-CN" altLang="zh-CN" sz="2200" dirty="0"/>
          </a:p>
        </p:txBody>
      </p:sp>
      <p:sp>
        <p:nvSpPr>
          <p:cNvPr id="10" name="文本框 9"/>
          <p:cNvSpPr txBox="1"/>
          <p:nvPr/>
        </p:nvSpPr>
        <p:spPr>
          <a:xfrm>
            <a:off x="1918618" y="334645"/>
            <a:ext cx="309880" cy="368300"/>
          </a:xfrm>
          <a:prstGeom prst="rect">
            <a:avLst/>
          </a:prstGeom>
          <a:noFill/>
        </p:spPr>
        <p:txBody>
          <a:bodyPr wrap="none" rtlCol="0">
            <a:spAutoFit/>
          </a:bodyPr>
          <a:lstStyle/>
          <a:p>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23" name="椭圆 22"/>
          <p:cNvSpPr/>
          <p:nvPr/>
        </p:nvSpPr>
        <p:spPr>
          <a:xfrm>
            <a:off x="11842294" y="5060315"/>
            <a:ext cx="1456055" cy="159639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0854831" y="5135554"/>
            <a:ext cx="380080" cy="38008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1111843" y="4572231"/>
            <a:ext cx="233449" cy="233449"/>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719363" y="-887204"/>
            <a:ext cx="1788160" cy="178816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7696747" y="216146"/>
            <a:ext cx="1030024" cy="1030024"/>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形 17"/>
          <p:cNvPicPr>
            <a:picLocks noChangeAspect="1"/>
          </p:cNvPicPr>
          <p:nvPr/>
        </p:nvPicPr>
        <p:blipFill rotWithShape="1">
          <a:blip r:embed="rId1"/>
          <a:srcRect l="76272" t="35065"/>
          <a:stretch>
            <a:fillRect/>
          </a:stretch>
        </p:blipFill>
        <p:spPr>
          <a:xfrm rot="16200000">
            <a:off x="10847245" y="958515"/>
            <a:ext cx="909276" cy="794159"/>
          </a:xfrm>
          <a:prstGeom prst="rect">
            <a:avLst/>
          </a:prstGeom>
        </p:spPr>
      </p:pic>
      <p:sp>
        <p:nvSpPr>
          <p:cNvPr id="5" name="îšḷídè"/>
          <p:cNvSpPr/>
          <p:nvPr/>
        </p:nvSpPr>
        <p:spPr>
          <a:xfrm rot="8520000">
            <a:off x="9066056" y="2551674"/>
            <a:ext cx="1680836" cy="1680836"/>
          </a:xfrm>
          <a:prstGeom prst="teardrop">
            <a:avLst/>
          </a:prstGeom>
          <a:solidFill>
            <a:srgbClr val="6F9FBD"/>
          </a:solidFill>
          <a:ln w="2222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l" defTabSz="913765"/>
            <a:endParaRPr lang="zh-CN" altLang="en-US" sz="2000" b="1" dirty="0">
              <a:solidFill>
                <a:schemeClr val="bg1"/>
              </a:solidFill>
              <a:cs typeface="+mn-ea"/>
              <a:sym typeface="+mn-lt"/>
            </a:endParaRPr>
          </a:p>
        </p:txBody>
      </p:sp>
      <p:sp>
        <p:nvSpPr>
          <p:cNvPr id="13" name="íślïḑê"/>
          <p:cNvSpPr txBox="1"/>
          <p:nvPr/>
        </p:nvSpPr>
        <p:spPr>
          <a:xfrm>
            <a:off x="3613593" y="3533808"/>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4" name="íślïḑê"/>
          <p:cNvSpPr txBox="1"/>
          <p:nvPr/>
        </p:nvSpPr>
        <p:spPr>
          <a:xfrm rot="10800000">
            <a:off x="8602856" y="4009940"/>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5" name="标题 5"/>
          <p:cNvSpPr txBox="1"/>
          <p:nvPr/>
        </p:nvSpPr>
        <p:spPr>
          <a:xfrm>
            <a:off x="781229" y="115570"/>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zh-CN" altLang="en-US" b="1" dirty="0" smtClean="0"/>
              <a:t>第1章 绪论</a:t>
            </a:r>
            <a:endParaRPr lang="zh-CN" altLang="en-US" b="1" dirty="0"/>
          </a:p>
        </p:txBody>
      </p:sp>
      <p:sp>
        <p:nvSpPr>
          <p:cNvPr id="17" name="文本框 16"/>
          <p:cNvSpPr txBox="1"/>
          <p:nvPr/>
        </p:nvSpPr>
        <p:spPr>
          <a:xfrm>
            <a:off x="138430" y="1330960"/>
            <a:ext cx="11238230" cy="5264150"/>
          </a:xfrm>
          <a:prstGeom prst="rect">
            <a:avLst/>
          </a:prstGeom>
          <a:noFill/>
        </p:spPr>
        <p:txBody>
          <a:bodyPr wrap="square" rtlCol="0">
            <a:spAutoFit/>
          </a:bodyPr>
          <a:lstStyle/>
          <a:p>
            <a:pPr marL="342900" indent="-342900" fontAlgn="auto">
              <a:lnSpc>
                <a:spcPct val="110000"/>
              </a:lnSpc>
              <a:spcBef>
                <a:spcPts val="0"/>
              </a:spcBef>
              <a:buClr>
                <a:schemeClr val="tx2"/>
              </a:buClr>
              <a:buSzPct val="50000"/>
              <a:buFont typeface="Wingdings 2" panose="05020102010507070707"/>
              <a:buChar char="ß"/>
            </a:pPr>
            <a:r>
              <a:rPr lang="en-US" altLang="zh-CN" sz="2200" b="1" dirty="0"/>
              <a:t>1.4.2 BIM </a:t>
            </a:r>
            <a:r>
              <a:rPr lang="zh-CN" altLang="zh-CN" sz="2200" b="1" dirty="0"/>
              <a:t>技术在行业中的应用得到加深</a:t>
            </a:r>
            <a:endParaRPr lang="zh-CN" altLang="zh-CN" sz="2200" b="1" dirty="0"/>
          </a:p>
          <a:p>
            <a:pPr marL="342900" indent="-342900" fontAlgn="auto">
              <a:lnSpc>
                <a:spcPct val="110000"/>
              </a:lnSpc>
              <a:spcBef>
                <a:spcPts val="0"/>
              </a:spcBef>
              <a:buClr>
                <a:schemeClr val="tx2"/>
              </a:buClr>
              <a:buSzPct val="50000"/>
              <a:buFont typeface="Wingdings 2" panose="05020102010507070707"/>
              <a:buChar char="ß"/>
            </a:pPr>
            <a:r>
              <a:rPr lang="zh-CN" altLang="zh-CN" sz="2200" dirty="0"/>
              <a:t>现阶段 BIM 技术在装配式建筑行业中的整体应用普及度较低，但未来随着信息技术的发展、BIM 技术认知度的提升，BIM 技术的应用将成为行业的一大发展趋势。目前行业在华东地区的发展较好，BIM 技术在上海、江苏、浙江等地装配式建筑项目中的应用率相对较高</a:t>
            </a:r>
            <a:r>
              <a:rPr lang="zh-CN" altLang="zh-CN" sz="2200" dirty="0" smtClean="0"/>
              <a:t>。</a:t>
            </a:r>
            <a:endParaRPr lang="en-US" altLang="zh-CN" sz="2200" dirty="0" smtClean="0"/>
          </a:p>
          <a:p>
            <a:pPr marL="342900" indent="-342900" fontAlgn="auto">
              <a:lnSpc>
                <a:spcPct val="110000"/>
              </a:lnSpc>
              <a:spcBef>
                <a:spcPts val="0"/>
              </a:spcBef>
              <a:buClr>
                <a:schemeClr val="tx2"/>
              </a:buClr>
              <a:buSzPct val="50000"/>
              <a:buFont typeface="Wingdings 2" panose="05020102010507070707"/>
              <a:buChar char="ß"/>
            </a:pPr>
            <a:r>
              <a:rPr lang="zh-CN" altLang="zh-CN" sz="2200" dirty="0" smtClean="0"/>
              <a:t>BIM </a:t>
            </a:r>
            <a:r>
              <a:rPr lang="zh-CN" altLang="zh-CN" sz="2200" dirty="0"/>
              <a:t>技术的应用可以帮助装配式建筑实现以下目标：①协同设计：协助不同专业的设计人员同步完成预制构件的方案设计，有效解决不同专业间设计方案不同导致的碰撞冲突问题；②降低误差：设计人员利用 BIM 技术对装配式建筑结构和预制构件进行精细化设计， 能够减少施工阶段易出现的装配偏差问题；③优化管理：现场施工管理通过运用 BIM 技术进行装配式建筑的施工模拟和仿真，从而优化施工方案、降低安全成本；仓储管理可以利用BIM 技术结合 RFID 技术对库存预制构件及时盘点、检验，进一步提高仓储管理的效率；④ 精准生产：预制构件生产阶段厂商可通过 BIM 模型对预制构件的尺寸信息精确把握，制定合理的构件生产计划。</a:t>
            </a:r>
            <a:endParaRPr lang="zh-CN" altLang="zh-CN" sz="2200" dirty="0"/>
          </a:p>
          <a:p>
            <a:pPr marL="342900" indent="-342900">
              <a:lnSpc>
                <a:spcPct val="80000"/>
              </a:lnSpc>
              <a:spcBef>
                <a:spcPct val="20000"/>
              </a:spcBef>
              <a:buClr>
                <a:schemeClr val="tx2"/>
              </a:buClr>
              <a:buSzPct val="50000"/>
              <a:buFont typeface="Wingdings 2" panose="05020102010507070707"/>
              <a:buChar char="ß"/>
            </a:pPr>
            <a:endParaRPr lang="zh-CN" altLang="zh-CN" sz="2200"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a:xfrm>
            <a:off x="781229" y="115570"/>
            <a:ext cx="10515600" cy="1325563"/>
          </a:xfrm>
        </p:spPr>
        <p:txBody>
          <a:bodyPr/>
          <a:lstStyle/>
          <a:p>
            <a:pPr algn="ctr">
              <a:lnSpc>
                <a:spcPct val="150000"/>
              </a:lnSpc>
            </a:pPr>
            <a:r>
              <a:rPr lang="zh-CN" altLang="en-US" b="1" dirty="0" smtClean="0"/>
              <a:t>第1章 绪论</a:t>
            </a:r>
            <a:endParaRPr lang="zh-CN" altLang="en-US" b="1" dirty="0"/>
          </a:p>
        </p:txBody>
      </p:sp>
      <p:sp>
        <p:nvSpPr>
          <p:cNvPr id="23" name="椭圆 22"/>
          <p:cNvSpPr/>
          <p:nvPr/>
        </p:nvSpPr>
        <p:spPr>
          <a:xfrm>
            <a:off x="11321955" y="-862014"/>
            <a:ext cx="1788160" cy="1788160"/>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1257640" y="5956618"/>
            <a:ext cx="404189" cy="404189"/>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6097449" y="-311812"/>
            <a:ext cx="1030024" cy="1030024"/>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ïSľîḍè"/>
          <p:cNvSpPr/>
          <p:nvPr/>
        </p:nvSpPr>
        <p:spPr bwMode="auto">
          <a:xfrm>
            <a:off x="5983515" y="2429014"/>
            <a:ext cx="4799563" cy="1394714"/>
          </a:xfrm>
          <a:prstGeom prst="rect">
            <a:avLst/>
          </a:prstGeom>
          <a:noFill/>
          <a:ln w="317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en-US" altLang="zh-CN" sz="1000" dirty="0">
                <a:cs typeface="+mn-ea"/>
                <a:sym typeface="+mn-lt"/>
              </a:rPr>
              <a:t> </a:t>
            </a:r>
            <a:endParaRPr lang="en-US" altLang="zh-CN" sz="1000" dirty="0">
              <a:cs typeface="+mn-ea"/>
              <a:sym typeface="+mn-lt"/>
            </a:endParaRPr>
          </a:p>
        </p:txBody>
      </p:sp>
      <p:sp>
        <p:nvSpPr>
          <p:cNvPr id="10" name="文本框 9"/>
          <p:cNvSpPr txBox="1"/>
          <p:nvPr/>
        </p:nvSpPr>
        <p:spPr>
          <a:xfrm>
            <a:off x="1918618" y="334645"/>
            <a:ext cx="309880" cy="368300"/>
          </a:xfrm>
          <a:prstGeom prst="rect">
            <a:avLst/>
          </a:prstGeom>
          <a:noFill/>
        </p:spPr>
        <p:txBody>
          <a:bodyPr wrap="none" rtlCol="0">
            <a:spAutoFit/>
          </a:bodyPr>
          <a:lstStyle/>
          <a:p>
            <a:endParaRPr lang="zh-CN" altLang="en-US"/>
          </a:p>
        </p:txBody>
      </p:sp>
      <p:sp>
        <p:nvSpPr>
          <p:cNvPr id="12" name="文本框 11"/>
          <p:cNvSpPr txBox="1"/>
          <p:nvPr/>
        </p:nvSpPr>
        <p:spPr>
          <a:xfrm>
            <a:off x="410845" y="1267460"/>
            <a:ext cx="11431270" cy="4488815"/>
          </a:xfrm>
          <a:prstGeom prst="rect">
            <a:avLst/>
          </a:prstGeom>
          <a:noFill/>
        </p:spPr>
        <p:txBody>
          <a:bodyPr wrap="square" rtlCol="0">
            <a:spAutoFit/>
          </a:bodyPr>
          <a:lstStyle/>
          <a:p>
            <a:pPr marL="342900" indent="-342900" fontAlgn="auto">
              <a:lnSpc>
                <a:spcPct val="100000"/>
              </a:lnSpc>
              <a:spcBef>
                <a:spcPts val="0"/>
              </a:spcBef>
              <a:buClr>
                <a:schemeClr val="tx2"/>
              </a:buClr>
              <a:buSzPct val="50000"/>
              <a:buFont typeface="Wingdings 2" panose="05020102010507070707"/>
              <a:buChar char="ß"/>
            </a:pPr>
            <a:r>
              <a:rPr lang="en-US" altLang="zh-CN" sz="2200" b="1" dirty="0"/>
              <a:t>1.4.3 </a:t>
            </a:r>
            <a:r>
              <a:rPr lang="zh-CN" altLang="zh-CN" sz="2200" b="1" dirty="0"/>
              <a:t>装配式建筑逐步标准化</a:t>
            </a:r>
            <a:endParaRPr lang="zh-CN" altLang="zh-CN" sz="2200" b="1" dirty="0"/>
          </a:p>
          <a:p>
            <a:pPr marL="342900" indent="-342900" fontAlgn="auto">
              <a:lnSpc>
                <a:spcPct val="120000"/>
              </a:lnSpc>
              <a:spcBef>
                <a:spcPts val="0"/>
              </a:spcBef>
              <a:buClr>
                <a:schemeClr val="tx2"/>
              </a:buClr>
              <a:buSzPct val="50000"/>
              <a:buFont typeface="Wingdings 2" panose="05020102010507070707"/>
              <a:buChar char="ß"/>
            </a:pPr>
            <a:r>
              <a:rPr lang="zh-CN" altLang="zh-CN" sz="2200" dirty="0"/>
              <a:t>标准化构件是在装配式建筑预制构件设计、生产、施工安装以及管理各个环节中，建立相应的统一标准并实施，进而形成标准化预制构件生产、标准化集成设计、标准化装配安装的过程，有助于改善建造水平、提升生产效益和优化资源利用情况</a:t>
            </a:r>
            <a:r>
              <a:rPr lang="zh-CN" altLang="zh-CN" sz="2200" dirty="0" smtClean="0"/>
              <a:t>。</a:t>
            </a:r>
            <a:r>
              <a:rPr lang="zh-CN" altLang="zh-CN" sz="2200" dirty="0"/>
              <a:t>由于欧美、日本等发达国家和地区装配式建筑行业起步较早，行业在技术、管理等方面都已趋于成熟。</a:t>
            </a:r>
            <a:endParaRPr lang="en-US" altLang="zh-CN" sz="2200" dirty="0"/>
          </a:p>
          <a:p>
            <a:pPr marL="342900" indent="-342900" fontAlgn="auto">
              <a:lnSpc>
                <a:spcPct val="120000"/>
              </a:lnSpc>
              <a:spcBef>
                <a:spcPts val="0"/>
              </a:spcBef>
              <a:buClr>
                <a:schemeClr val="tx2"/>
              </a:buClr>
              <a:buSzPct val="50000"/>
              <a:buFont typeface="Wingdings 2" panose="05020102010507070707"/>
              <a:buChar char="ß"/>
            </a:pPr>
            <a:r>
              <a:rPr lang="zh-CN" altLang="zh-CN" sz="2200" dirty="0"/>
              <a:t>以日本为例，基于日本地震频发等特殊国情，20 世纪 70 年代日本就制定一系列政策及规范，建立统一的模数标准，完成从住宅产业化到标准化、工业化的过渡。与日本相比，中国装配式建筑行业标准系统尚不完善，不同地方相关标准和政策存在差异，没有形成广泛通用的标准，且存在企业建造过程中生产效率低下、资源严重浪费的现象。随着中国装配式建筑行业的发展，行业标准体系有望逐步完善，引导行业健康有序发展和推动装配式建筑行业形成建筑产业化奠定重要的基础。</a:t>
            </a:r>
            <a:endParaRPr lang="zh-CN" altLang="zh-CN" sz="2200"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endParaRPr lang="zh-CN" altLang="en-US" dirty="0"/>
          </a:p>
        </p:txBody>
      </p:sp>
      <p:sp>
        <p:nvSpPr>
          <p:cNvPr id="23" name="椭圆 22"/>
          <p:cNvSpPr/>
          <p:nvPr/>
        </p:nvSpPr>
        <p:spPr>
          <a:xfrm>
            <a:off x="11842294" y="5060315"/>
            <a:ext cx="1456055" cy="159639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0854831" y="5135554"/>
            <a:ext cx="380080" cy="38008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1111843" y="4572231"/>
            <a:ext cx="233449" cy="233449"/>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719363" y="-887204"/>
            <a:ext cx="1788160" cy="178816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7696747" y="216146"/>
            <a:ext cx="1030024" cy="1030024"/>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形 17"/>
          <p:cNvPicPr>
            <a:picLocks noChangeAspect="1"/>
          </p:cNvPicPr>
          <p:nvPr/>
        </p:nvPicPr>
        <p:blipFill rotWithShape="1">
          <a:blip r:embed="rId1"/>
          <a:srcRect l="76272" t="35065"/>
          <a:stretch>
            <a:fillRect/>
          </a:stretch>
        </p:blipFill>
        <p:spPr>
          <a:xfrm rot="16200000">
            <a:off x="10847245" y="958515"/>
            <a:ext cx="909276" cy="794159"/>
          </a:xfrm>
          <a:prstGeom prst="rect">
            <a:avLst/>
          </a:prstGeom>
        </p:spPr>
      </p:pic>
      <p:sp>
        <p:nvSpPr>
          <p:cNvPr id="5" name="îšḷídè"/>
          <p:cNvSpPr/>
          <p:nvPr/>
        </p:nvSpPr>
        <p:spPr>
          <a:xfrm rot="8520000">
            <a:off x="9066056" y="2551674"/>
            <a:ext cx="1680836" cy="1680836"/>
          </a:xfrm>
          <a:prstGeom prst="teardrop">
            <a:avLst/>
          </a:prstGeom>
          <a:solidFill>
            <a:srgbClr val="6F9FBD"/>
          </a:solidFill>
          <a:ln w="2222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l" defTabSz="913765"/>
            <a:endParaRPr lang="zh-CN" altLang="en-US" sz="2000" b="1" dirty="0">
              <a:solidFill>
                <a:schemeClr val="bg1"/>
              </a:solidFill>
              <a:cs typeface="+mn-ea"/>
              <a:sym typeface="+mn-lt"/>
            </a:endParaRPr>
          </a:p>
        </p:txBody>
      </p:sp>
      <p:sp>
        <p:nvSpPr>
          <p:cNvPr id="13" name="íślïḑê"/>
          <p:cNvSpPr txBox="1"/>
          <p:nvPr/>
        </p:nvSpPr>
        <p:spPr>
          <a:xfrm>
            <a:off x="3613593" y="3533808"/>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4" name="íślïḑê"/>
          <p:cNvSpPr txBox="1"/>
          <p:nvPr/>
        </p:nvSpPr>
        <p:spPr>
          <a:xfrm rot="10800000">
            <a:off x="8602856" y="4009940"/>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5" name="标题 5"/>
          <p:cNvSpPr txBox="1"/>
          <p:nvPr/>
        </p:nvSpPr>
        <p:spPr>
          <a:xfrm>
            <a:off x="781229" y="115570"/>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zh-CN" altLang="en-US" b="1" smtClean="0"/>
              <a:t>第1章 绪论</a:t>
            </a:r>
            <a:endParaRPr lang="zh-CN" altLang="en-US" b="1" dirty="0"/>
          </a:p>
        </p:txBody>
      </p:sp>
      <p:sp>
        <p:nvSpPr>
          <p:cNvPr id="16" name="文本框 15"/>
          <p:cNvSpPr txBox="1"/>
          <p:nvPr/>
        </p:nvSpPr>
        <p:spPr>
          <a:xfrm>
            <a:off x="738153" y="1487170"/>
            <a:ext cx="10558780" cy="5169535"/>
          </a:xfrm>
          <a:prstGeom prst="rect">
            <a:avLst/>
          </a:prstGeom>
          <a:noFill/>
        </p:spPr>
        <p:txBody>
          <a:bodyPr wrap="square" rtlCol="0">
            <a:spAutoFit/>
          </a:bodyPr>
          <a:lstStyle/>
          <a:p>
            <a:pPr marL="342900" indent="-342900" fontAlgn="auto">
              <a:lnSpc>
                <a:spcPct val="150000"/>
              </a:lnSpc>
              <a:spcBef>
                <a:spcPts val="0"/>
              </a:spcBef>
              <a:buClr>
                <a:schemeClr val="tx2"/>
              </a:buClr>
              <a:buSzPct val="50000"/>
              <a:buFont typeface="Wingdings 2" panose="05020102010507070707"/>
              <a:buChar char="ß"/>
            </a:pPr>
            <a:r>
              <a:rPr lang="en-US" altLang="zh-CN" sz="2200" b="1" dirty="0"/>
              <a:t>1.5 </a:t>
            </a:r>
            <a:r>
              <a:rPr lang="zh-CN" altLang="zh-CN" sz="2200" b="1" dirty="0"/>
              <a:t>装配式建筑行业政策与监管分析</a:t>
            </a:r>
            <a:endParaRPr lang="zh-CN" altLang="zh-CN" sz="2200" b="1" dirty="0"/>
          </a:p>
          <a:p>
            <a:pPr marL="342900" indent="-342900" fontAlgn="auto">
              <a:lnSpc>
                <a:spcPct val="150000"/>
              </a:lnSpc>
              <a:spcBef>
                <a:spcPts val="0"/>
              </a:spcBef>
              <a:buClr>
                <a:schemeClr val="tx2"/>
              </a:buClr>
              <a:buSzPct val="50000"/>
              <a:buFont typeface="Wingdings 2" panose="05020102010507070707"/>
              <a:buChar char="ß"/>
            </a:pPr>
            <a:r>
              <a:rPr lang="en-US" altLang="zh-CN" sz="2200" b="1" dirty="0"/>
              <a:t>1.5.1</a:t>
            </a:r>
            <a:r>
              <a:rPr lang="zh-CN" altLang="zh-CN" sz="2200" b="1" dirty="0"/>
              <a:t>行业支持政策</a:t>
            </a:r>
            <a:endParaRPr lang="zh-CN" altLang="zh-CN" sz="2200" b="1" dirty="0"/>
          </a:p>
          <a:p>
            <a:pPr marL="342900" indent="-342900" fontAlgn="auto">
              <a:lnSpc>
                <a:spcPct val="150000"/>
              </a:lnSpc>
              <a:spcBef>
                <a:spcPts val="0"/>
              </a:spcBef>
              <a:buClr>
                <a:schemeClr val="tx2"/>
              </a:buClr>
              <a:buSzPct val="50000"/>
              <a:buFont typeface="Wingdings 2" panose="05020102010507070707"/>
              <a:buChar char="ß"/>
            </a:pPr>
            <a:r>
              <a:rPr lang="zh-CN" altLang="zh-CN" sz="2200" dirty="0"/>
              <a:t>政府及相关部门陆续出台了一系列扶持政策以推动装配式建筑行业的发展（见图 </a:t>
            </a:r>
            <a:r>
              <a:rPr lang="en-US" altLang="zh-CN" sz="2200" dirty="0"/>
              <a:t> 1</a:t>
            </a:r>
            <a:r>
              <a:rPr lang="zh-CN" altLang="zh-CN" sz="2200" dirty="0"/>
              <a:t>-</a:t>
            </a:r>
            <a:r>
              <a:rPr lang="en-US" altLang="zh-CN" sz="2200" dirty="0"/>
              <a:t>4</a:t>
            </a:r>
            <a:r>
              <a:rPr lang="zh-CN" altLang="zh-CN" sz="2200" dirty="0"/>
              <a:t>）。2016 年 8 月，国务院发布了《“十三五”国家科技创新规划》，提出要加强装配式建筑设计理论、技术体系和施工方法的研究，构建装配式建筑的设计、施工、建造和检测评价技术及标准体系，推动装配式建筑实现规模化、高效益和可持续发展。</a:t>
            </a:r>
            <a:endParaRPr lang="zh-CN" altLang="zh-CN" sz="2200" dirty="0"/>
          </a:p>
          <a:p>
            <a:pPr marL="342900" indent="-342900" fontAlgn="auto">
              <a:lnSpc>
                <a:spcPct val="150000"/>
              </a:lnSpc>
              <a:spcBef>
                <a:spcPts val="0"/>
              </a:spcBef>
              <a:buClr>
                <a:schemeClr val="tx2"/>
              </a:buClr>
              <a:buSzPct val="50000"/>
              <a:buFont typeface="Wingdings 2" panose="05020102010507070707"/>
              <a:buChar char="ß"/>
            </a:pPr>
            <a:r>
              <a:rPr lang="zh-CN" altLang="zh-CN" sz="2200" dirty="0"/>
              <a:t>政府出台的行业支持政策对装配式建筑行业提出发展要求、指明发展方向，为装配式建筑行业提供了良好的发展环境，有助于加快行业标准化建设，提升行业技术水平，促进传统建筑企业转型升级，推动装配式建筑的发展</a:t>
            </a:r>
            <a:r>
              <a:rPr lang="zh-CN" altLang="zh-CN" sz="2200" b="1" dirty="0"/>
              <a:t>。</a:t>
            </a:r>
            <a:endParaRPr lang="zh-CN" altLang="zh-CN" sz="22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a:xfrm>
            <a:off x="781229" y="115570"/>
            <a:ext cx="10515600" cy="1325563"/>
          </a:xfrm>
        </p:spPr>
        <p:txBody>
          <a:bodyPr/>
          <a:lstStyle/>
          <a:p>
            <a:pPr algn="ctr">
              <a:lnSpc>
                <a:spcPct val="150000"/>
              </a:lnSpc>
            </a:pPr>
            <a:r>
              <a:rPr lang="zh-CN" altLang="en-US" b="1" dirty="0" smtClean="0"/>
              <a:t>第1章 绪论</a:t>
            </a:r>
            <a:endParaRPr lang="zh-CN" altLang="en-US" b="1" dirty="0"/>
          </a:p>
        </p:txBody>
      </p:sp>
      <p:sp>
        <p:nvSpPr>
          <p:cNvPr id="23" name="椭圆 22"/>
          <p:cNvSpPr/>
          <p:nvPr/>
        </p:nvSpPr>
        <p:spPr>
          <a:xfrm>
            <a:off x="11321955" y="-862014"/>
            <a:ext cx="1788160" cy="1788160"/>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1257640" y="5956618"/>
            <a:ext cx="404189" cy="404189"/>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6097449" y="-311812"/>
            <a:ext cx="1030024" cy="1030024"/>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ïSľîḍè"/>
          <p:cNvSpPr/>
          <p:nvPr/>
        </p:nvSpPr>
        <p:spPr bwMode="auto">
          <a:xfrm>
            <a:off x="5983515" y="2429014"/>
            <a:ext cx="4799563" cy="1394714"/>
          </a:xfrm>
          <a:prstGeom prst="rect">
            <a:avLst/>
          </a:prstGeom>
          <a:noFill/>
          <a:ln w="317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en-US" altLang="zh-CN" sz="1000" dirty="0">
                <a:cs typeface="+mn-ea"/>
                <a:sym typeface="+mn-lt"/>
              </a:rPr>
              <a:t> </a:t>
            </a:r>
            <a:endParaRPr lang="en-US" altLang="zh-CN" sz="1000" dirty="0">
              <a:cs typeface="+mn-ea"/>
              <a:sym typeface="+mn-lt"/>
            </a:endParaRPr>
          </a:p>
        </p:txBody>
      </p:sp>
      <p:sp>
        <p:nvSpPr>
          <p:cNvPr id="10" name="文本框 9"/>
          <p:cNvSpPr txBox="1"/>
          <p:nvPr/>
        </p:nvSpPr>
        <p:spPr>
          <a:xfrm>
            <a:off x="1918618" y="334645"/>
            <a:ext cx="309880" cy="368300"/>
          </a:xfrm>
          <a:prstGeom prst="rect">
            <a:avLst/>
          </a:prstGeom>
          <a:noFill/>
        </p:spPr>
        <p:txBody>
          <a:bodyPr wrap="none" rtlCol="0">
            <a:spAutoFit/>
          </a:bodyPr>
          <a:lstStyle/>
          <a:p>
            <a:endParaRPr lang="zh-CN" altLang="en-US"/>
          </a:p>
        </p:txBody>
      </p:sp>
      <p:pic>
        <p:nvPicPr>
          <p:cNvPr id="11" name="image26.png"/>
          <p:cNvPicPr/>
          <p:nvPr/>
        </p:nvPicPr>
        <p:blipFill>
          <a:blip r:embed="rId1" cstate="print"/>
          <a:srcRect/>
          <a:stretch>
            <a:fillRect/>
          </a:stretch>
        </p:blipFill>
        <p:spPr>
          <a:xfrm>
            <a:off x="534035" y="1070610"/>
            <a:ext cx="10518140" cy="5093335"/>
          </a:xfrm>
          <a:prstGeom prst="rect">
            <a:avLst/>
          </a:prstGeom>
          <a:noFill/>
          <a:ln w="9525" cmpd="sng">
            <a:noFill/>
            <a:miter lim="800000"/>
            <a:headEnd/>
            <a:tailEnd/>
          </a:ln>
        </p:spPr>
      </p:pic>
      <p:sp>
        <p:nvSpPr>
          <p:cNvPr id="4" name="文本框 3"/>
          <p:cNvSpPr txBox="1"/>
          <p:nvPr/>
        </p:nvSpPr>
        <p:spPr>
          <a:xfrm>
            <a:off x="3956442" y="6163701"/>
            <a:ext cx="4163438" cy="369332"/>
          </a:xfrm>
          <a:prstGeom prst="rect">
            <a:avLst/>
          </a:prstGeom>
          <a:noFill/>
        </p:spPr>
        <p:txBody>
          <a:bodyPr wrap="square" rtlCol="0">
            <a:spAutoFit/>
          </a:bodyPr>
          <a:lstStyle/>
          <a:p>
            <a:r>
              <a:rPr lang="zh-CN" altLang="zh-CN" b="1" dirty="0"/>
              <a:t>图 </a:t>
            </a:r>
            <a:r>
              <a:rPr lang="en-US" altLang="zh-CN" b="1" dirty="0"/>
              <a:t>1</a:t>
            </a:r>
            <a:r>
              <a:rPr lang="zh-CN" altLang="zh-CN" b="1" dirty="0"/>
              <a:t>-</a:t>
            </a:r>
            <a:r>
              <a:rPr lang="en-US" altLang="zh-CN" b="1" dirty="0"/>
              <a:t>4 </a:t>
            </a:r>
            <a:r>
              <a:rPr lang="zh-CN" altLang="zh-CN" b="1" dirty="0"/>
              <a:t>装配式建筑行业支持</a:t>
            </a:r>
            <a:r>
              <a:rPr lang="zh-CN" altLang="zh-CN" b="1" dirty="0" smtClean="0"/>
              <a:t>政</a:t>
            </a:r>
            <a:r>
              <a:rPr lang="zh-CN" altLang="en-US" b="1" dirty="0" smtClean="0"/>
              <a:t>策</a:t>
            </a: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endParaRPr lang="zh-CN" altLang="en-US" dirty="0"/>
          </a:p>
        </p:txBody>
      </p:sp>
      <p:sp>
        <p:nvSpPr>
          <p:cNvPr id="23" name="椭圆 22"/>
          <p:cNvSpPr/>
          <p:nvPr/>
        </p:nvSpPr>
        <p:spPr>
          <a:xfrm>
            <a:off x="11842294" y="5060315"/>
            <a:ext cx="1456055" cy="159639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0854831" y="5135554"/>
            <a:ext cx="380080" cy="38008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1111843" y="4572231"/>
            <a:ext cx="233449" cy="233449"/>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719363" y="-887204"/>
            <a:ext cx="1788160" cy="178816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7696747" y="216146"/>
            <a:ext cx="1030024" cy="1030024"/>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形 17"/>
          <p:cNvPicPr>
            <a:picLocks noChangeAspect="1"/>
          </p:cNvPicPr>
          <p:nvPr/>
        </p:nvPicPr>
        <p:blipFill rotWithShape="1">
          <a:blip r:embed="rId1"/>
          <a:srcRect l="76272" t="35065"/>
          <a:stretch>
            <a:fillRect/>
          </a:stretch>
        </p:blipFill>
        <p:spPr>
          <a:xfrm rot="16200000">
            <a:off x="10847245" y="958515"/>
            <a:ext cx="909276" cy="794159"/>
          </a:xfrm>
          <a:prstGeom prst="rect">
            <a:avLst/>
          </a:prstGeom>
        </p:spPr>
      </p:pic>
      <p:sp>
        <p:nvSpPr>
          <p:cNvPr id="5" name="îšḷídè"/>
          <p:cNvSpPr/>
          <p:nvPr/>
        </p:nvSpPr>
        <p:spPr>
          <a:xfrm rot="8520000">
            <a:off x="9066056" y="2551674"/>
            <a:ext cx="1680836" cy="1680836"/>
          </a:xfrm>
          <a:prstGeom prst="teardrop">
            <a:avLst/>
          </a:prstGeom>
          <a:solidFill>
            <a:srgbClr val="6F9FBD"/>
          </a:solidFill>
          <a:ln w="2222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l" defTabSz="913765"/>
            <a:endParaRPr lang="zh-CN" altLang="en-US" sz="2000" b="1" dirty="0">
              <a:solidFill>
                <a:schemeClr val="bg1"/>
              </a:solidFill>
              <a:cs typeface="+mn-ea"/>
              <a:sym typeface="+mn-lt"/>
            </a:endParaRPr>
          </a:p>
        </p:txBody>
      </p:sp>
      <p:sp>
        <p:nvSpPr>
          <p:cNvPr id="13" name="íślïḑê"/>
          <p:cNvSpPr txBox="1"/>
          <p:nvPr/>
        </p:nvSpPr>
        <p:spPr>
          <a:xfrm>
            <a:off x="3613593" y="3533808"/>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4" name="íślïḑê"/>
          <p:cNvSpPr txBox="1"/>
          <p:nvPr/>
        </p:nvSpPr>
        <p:spPr>
          <a:xfrm rot="10800000">
            <a:off x="8602856" y="4009940"/>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5" name="标题 5"/>
          <p:cNvSpPr txBox="1"/>
          <p:nvPr/>
        </p:nvSpPr>
        <p:spPr>
          <a:xfrm>
            <a:off x="781229" y="115570"/>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zh-CN" altLang="en-US" b="1" smtClean="0"/>
              <a:t>第1章 绪论</a:t>
            </a:r>
            <a:endParaRPr lang="zh-CN" altLang="en-US" b="1" dirty="0"/>
          </a:p>
        </p:txBody>
      </p:sp>
      <p:sp>
        <p:nvSpPr>
          <p:cNvPr id="16" name="文本框 15"/>
          <p:cNvSpPr txBox="1"/>
          <p:nvPr/>
        </p:nvSpPr>
        <p:spPr>
          <a:xfrm>
            <a:off x="381000" y="1514475"/>
            <a:ext cx="11317605" cy="4894580"/>
          </a:xfrm>
          <a:prstGeom prst="rect">
            <a:avLst/>
          </a:prstGeom>
          <a:noFill/>
        </p:spPr>
        <p:txBody>
          <a:bodyPr wrap="square" rtlCol="0">
            <a:spAutoFit/>
          </a:bodyPr>
          <a:lstStyle/>
          <a:p>
            <a:pPr marL="342900" indent="-342900" fontAlgn="auto">
              <a:lnSpc>
                <a:spcPct val="120000"/>
              </a:lnSpc>
              <a:spcBef>
                <a:spcPts val="0"/>
              </a:spcBef>
              <a:buClr>
                <a:schemeClr val="tx2"/>
              </a:buClr>
              <a:buSzPct val="50000"/>
              <a:buFont typeface="Wingdings 2" panose="05020102010507070707"/>
              <a:buChar char="ß"/>
            </a:pPr>
            <a:r>
              <a:rPr lang="en-US" altLang="zh-CN" sz="2200" b="1" dirty="0"/>
              <a:t>1.5.2 </a:t>
            </a:r>
            <a:r>
              <a:rPr lang="zh-CN" altLang="zh-CN" sz="2200" b="1" dirty="0"/>
              <a:t>行业监管政策</a:t>
            </a:r>
            <a:endParaRPr lang="zh-CN" altLang="zh-CN" sz="2200" b="1" dirty="0"/>
          </a:p>
          <a:p>
            <a:pPr marL="342900" indent="-342900" fontAlgn="auto">
              <a:lnSpc>
                <a:spcPct val="120000"/>
              </a:lnSpc>
              <a:spcBef>
                <a:spcPts val="0"/>
              </a:spcBef>
              <a:buClr>
                <a:schemeClr val="tx2"/>
              </a:buClr>
              <a:buSzPct val="50000"/>
              <a:buFont typeface="Wingdings 2" panose="05020102010507070707"/>
              <a:buChar char="ß"/>
            </a:pPr>
            <a:r>
              <a:rPr lang="zh-CN" altLang="zh-CN" sz="2200" dirty="0"/>
              <a:t>为引导装配式建筑行业健康、良好发展，规范装配式建筑评价，政府出台了一系列政策、标准（见图  </a:t>
            </a:r>
            <a:r>
              <a:rPr lang="en-US" altLang="zh-CN" sz="2200" dirty="0"/>
              <a:t>1</a:t>
            </a:r>
            <a:r>
              <a:rPr lang="zh-CN" altLang="zh-CN" sz="2200" dirty="0"/>
              <a:t>-</a:t>
            </a:r>
            <a:r>
              <a:rPr lang="en-US" altLang="zh-CN" sz="2200" dirty="0"/>
              <a:t>5</a:t>
            </a:r>
            <a:r>
              <a:rPr lang="zh-CN" altLang="zh-CN" sz="2200" dirty="0"/>
              <a:t>）。2017 年 1 月，住建部颁布了《装配式木结构建筑技术标准》、《装配式钢结构建筑技术标准》和《装配式混凝土建筑技术标准》，三项标准分别针对装配式木结构建筑、装配式钢结构建筑和装配式混凝土建筑提出具体而明确的发展要求，且在建筑集成设计、结构系统设计、外围护系统设计、设备与管线系统设计和内装系统设计等方面对装配式建筑制定了详细而全面的规范，标准的实施将有助于提高装配式建筑的安全性、环境效益、社会效益和经济效益</a:t>
            </a:r>
            <a:r>
              <a:rPr lang="zh-CN" altLang="zh-CN" sz="2200" dirty="0" smtClean="0"/>
              <a:t>。</a:t>
            </a:r>
            <a:endParaRPr lang="en-US" altLang="zh-CN" sz="2200" dirty="0" smtClean="0"/>
          </a:p>
          <a:p>
            <a:pPr marL="342900" indent="-342900" fontAlgn="auto">
              <a:lnSpc>
                <a:spcPct val="120000"/>
              </a:lnSpc>
              <a:spcBef>
                <a:spcPts val="0"/>
              </a:spcBef>
              <a:buClr>
                <a:schemeClr val="tx2"/>
              </a:buClr>
              <a:buSzPct val="50000"/>
              <a:buFont typeface="Wingdings 2" panose="05020102010507070707"/>
              <a:buChar char="ß"/>
            </a:pPr>
            <a:r>
              <a:rPr lang="zh-CN" altLang="zh-CN" sz="2200" dirty="0"/>
              <a:t>国家政府及相关部门出台的行业监管政策标准具有较好的规范性和引导作用，通过规范行业评价标准，规定各类装配式建筑在设计、施工、验收等多个阶段中的作业指标，进而引导装配式建筑行业发展。</a:t>
            </a:r>
            <a:endParaRPr lang="zh-CN" altLang="zh-CN" sz="2200" dirty="0"/>
          </a:p>
          <a:p>
            <a:pPr marL="342900" indent="-342900" fontAlgn="auto">
              <a:lnSpc>
                <a:spcPts val="2640"/>
              </a:lnSpc>
              <a:spcBef>
                <a:spcPts val="0"/>
              </a:spcBef>
              <a:buClr>
                <a:schemeClr val="tx2"/>
              </a:buClr>
              <a:buSzPct val="50000"/>
              <a:buFont typeface="Wingdings 2" panose="05020102010507070707"/>
              <a:buChar char="ß"/>
            </a:pPr>
            <a:endParaRPr lang="zh-CN" altLang="zh-CN" sz="2200"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a:xfrm>
            <a:off x="781229" y="115570"/>
            <a:ext cx="10515600" cy="1325563"/>
          </a:xfrm>
        </p:spPr>
        <p:txBody>
          <a:bodyPr/>
          <a:lstStyle/>
          <a:p>
            <a:pPr algn="ctr">
              <a:lnSpc>
                <a:spcPct val="150000"/>
              </a:lnSpc>
            </a:pPr>
            <a:r>
              <a:rPr lang="zh-CN" altLang="en-US" b="1" dirty="0" smtClean="0"/>
              <a:t>第1章 绪论</a:t>
            </a:r>
            <a:endParaRPr lang="zh-CN" altLang="en-US" b="1" dirty="0"/>
          </a:p>
        </p:txBody>
      </p:sp>
      <p:sp>
        <p:nvSpPr>
          <p:cNvPr id="23" name="椭圆 22"/>
          <p:cNvSpPr/>
          <p:nvPr/>
        </p:nvSpPr>
        <p:spPr>
          <a:xfrm>
            <a:off x="11321955" y="-862014"/>
            <a:ext cx="1788160" cy="1788160"/>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1257640" y="5956618"/>
            <a:ext cx="404189" cy="404189"/>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6097449" y="-311812"/>
            <a:ext cx="1030024" cy="1030024"/>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ïSľîḍè"/>
          <p:cNvSpPr/>
          <p:nvPr/>
        </p:nvSpPr>
        <p:spPr bwMode="auto">
          <a:xfrm>
            <a:off x="5983515" y="2429014"/>
            <a:ext cx="4799563" cy="1394714"/>
          </a:xfrm>
          <a:prstGeom prst="rect">
            <a:avLst/>
          </a:prstGeom>
          <a:noFill/>
          <a:ln w="317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en-US" altLang="zh-CN" sz="1000" dirty="0">
                <a:cs typeface="+mn-ea"/>
                <a:sym typeface="+mn-lt"/>
              </a:rPr>
              <a:t> </a:t>
            </a:r>
            <a:endParaRPr lang="en-US" altLang="zh-CN" sz="1000" dirty="0">
              <a:cs typeface="+mn-ea"/>
              <a:sym typeface="+mn-lt"/>
            </a:endParaRPr>
          </a:p>
        </p:txBody>
      </p:sp>
      <p:sp>
        <p:nvSpPr>
          <p:cNvPr id="10" name="文本框 9"/>
          <p:cNvSpPr txBox="1"/>
          <p:nvPr/>
        </p:nvSpPr>
        <p:spPr>
          <a:xfrm>
            <a:off x="1918618" y="334645"/>
            <a:ext cx="309880" cy="368300"/>
          </a:xfrm>
          <a:prstGeom prst="rect">
            <a:avLst/>
          </a:prstGeom>
          <a:noFill/>
        </p:spPr>
        <p:txBody>
          <a:bodyPr wrap="none" rtlCol="0">
            <a:spAutoFit/>
          </a:bodyPr>
          <a:lstStyle/>
          <a:p>
            <a:endParaRPr lang="zh-CN" altLang="en-US"/>
          </a:p>
        </p:txBody>
      </p:sp>
      <p:pic>
        <p:nvPicPr>
          <p:cNvPr id="9" name="图片 8"/>
          <p:cNvPicPr/>
          <p:nvPr/>
        </p:nvPicPr>
        <p:blipFill>
          <a:blip r:embed="rId1" cstate="print"/>
          <a:srcRect/>
          <a:stretch>
            <a:fillRect/>
          </a:stretch>
        </p:blipFill>
        <p:spPr>
          <a:xfrm>
            <a:off x="530860" y="1209040"/>
            <a:ext cx="11062335" cy="5151755"/>
          </a:xfrm>
          <a:prstGeom prst="rect">
            <a:avLst/>
          </a:prstGeom>
          <a:noFill/>
          <a:ln w="9525" cmpd="sng">
            <a:noFill/>
            <a:miter lim="800000"/>
            <a:headEnd/>
            <a:tailEnd/>
          </a:ln>
        </p:spPr>
      </p:pic>
      <p:sp>
        <p:nvSpPr>
          <p:cNvPr id="2" name="文本框 1"/>
          <p:cNvSpPr txBox="1"/>
          <p:nvPr/>
        </p:nvSpPr>
        <p:spPr>
          <a:xfrm>
            <a:off x="3606303" y="6360606"/>
            <a:ext cx="5663292" cy="368300"/>
          </a:xfrm>
          <a:prstGeom prst="rect">
            <a:avLst/>
          </a:prstGeom>
          <a:noFill/>
        </p:spPr>
        <p:txBody>
          <a:bodyPr wrap="square" rtlCol="0">
            <a:spAutoFit/>
          </a:bodyPr>
          <a:lstStyle/>
          <a:p>
            <a:r>
              <a:rPr lang="zh-CN" altLang="zh-CN" b="1" dirty="0"/>
              <a:t>图 </a:t>
            </a:r>
            <a:r>
              <a:rPr lang="en-US" altLang="zh-CN" b="1" dirty="0"/>
              <a:t>1</a:t>
            </a:r>
            <a:r>
              <a:rPr lang="zh-CN" altLang="zh-CN" b="1" dirty="0"/>
              <a:t>-</a:t>
            </a:r>
            <a:r>
              <a:rPr lang="en-US" altLang="zh-CN" b="1" dirty="0"/>
              <a:t>5 </a:t>
            </a:r>
            <a:r>
              <a:rPr lang="zh-CN" altLang="zh-CN" b="1" dirty="0"/>
              <a:t>装配式建筑行业监管政策</a:t>
            </a: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23" name="椭圆 22"/>
          <p:cNvSpPr/>
          <p:nvPr/>
        </p:nvSpPr>
        <p:spPr>
          <a:xfrm>
            <a:off x="11842294" y="5060315"/>
            <a:ext cx="1456055" cy="159639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0854831" y="5135554"/>
            <a:ext cx="380080" cy="38008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1111843" y="4572231"/>
            <a:ext cx="233449" cy="233449"/>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719363" y="-887204"/>
            <a:ext cx="1788160" cy="178816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7696747" y="216146"/>
            <a:ext cx="1030024" cy="1030024"/>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形 17"/>
          <p:cNvPicPr>
            <a:picLocks noChangeAspect="1"/>
          </p:cNvPicPr>
          <p:nvPr/>
        </p:nvPicPr>
        <p:blipFill rotWithShape="1">
          <a:blip r:embed="rId1"/>
          <a:srcRect l="76272" t="35065"/>
          <a:stretch>
            <a:fillRect/>
          </a:stretch>
        </p:blipFill>
        <p:spPr>
          <a:xfrm rot="16200000">
            <a:off x="10847245" y="958515"/>
            <a:ext cx="909276" cy="794159"/>
          </a:xfrm>
          <a:prstGeom prst="rect">
            <a:avLst/>
          </a:prstGeom>
        </p:spPr>
      </p:pic>
      <p:sp>
        <p:nvSpPr>
          <p:cNvPr id="5" name="îšḷídè"/>
          <p:cNvSpPr/>
          <p:nvPr/>
        </p:nvSpPr>
        <p:spPr>
          <a:xfrm rot="8520000">
            <a:off x="9066056" y="2551674"/>
            <a:ext cx="1680836" cy="1680836"/>
          </a:xfrm>
          <a:prstGeom prst="teardrop">
            <a:avLst/>
          </a:prstGeom>
          <a:solidFill>
            <a:srgbClr val="6F9FBD"/>
          </a:solidFill>
          <a:ln w="2222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l" defTabSz="913765"/>
            <a:endParaRPr lang="zh-CN" altLang="en-US" sz="2000" b="1" dirty="0">
              <a:solidFill>
                <a:schemeClr val="bg1"/>
              </a:solidFill>
              <a:cs typeface="+mn-ea"/>
              <a:sym typeface="+mn-lt"/>
            </a:endParaRPr>
          </a:p>
        </p:txBody>
      </p:sp>
      <p:sp>
        <p:nvSpPr>
          <p:cNvPr id="13" name="íślïḑê"/>
          <p:cNvSpPr txBox="1"/>
          <p:nvPr/>
        </p:nvSpPr>
        <p:spPr>
          <a:xfrm>
            <a:off x="3613593" y="3533808"/>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4" name="íślïḑê"/>
          <p:cNvSpPr txBox="1"/>
          <p:nvPr/>
        </p:nvSpPr>
        <p:spPr>
          <a:xfrm rot="10800000">
            <a:off x="8602856" y="4009940"/>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5" name="标题 5"/>
          <p:cNvSpPr txBox="1"/>
          <p:nvPr/>
        </p:nvSpPr>
        <p:spPr>
          <a:xfrm>
            <a:off x="781229" y="115570"/>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zh-CN" altLang="en-US" b="1" smtClean="0"/>
              <a:t>第1章 绪论</a:t>
            </a:r>
            <a:endParaRPr lang="zh-CN" altLang="en-US" b="1" dirty="0"/>
          </a:p>
        </p:txBody>
      </p:sp>
      <p:sp>
        <p:nvSpPr>
          <p:cNvPr id="16" name="文本框 15"/>
          <p:cNvSpPr txBox="1"/>
          <p:nvPr/>
        </p:nvSpPr>
        <p:spPr>
          <a:xfrm>
            <a:off x="421640" y="1514475"/>
            <a:ext cx="10923905" cy="4739005"/>
          </a:xfrm>
          <a:prstGeom prst="rect">
            <a:avLst/>
          </a:prstGeom>
          <a:noFill/>
        </p:spPr>
        <p:txBody>
          <a:bodyPr wrap="square" rtlCol="0">
            <a:spAutoFit/>
          </a:bodyPr>
          <a:lstStyle/>
          <a:p>
            <a:pPr marL="342900" indent="-342900" fontAlgn="auto">
              <a:lnSpc>
                <a:spcPct val="150000"/>
              </a:lnSpc>
              <a:spcBef>
                <a:spcPts val="600"/>
              </a:spcBef>
              <a:buClr>
                <a:schemeClr val="tx2"/>
              </a:buClr>
              <a:buSzPct val="50000"/>
              <a:buFont typeface="Wingdings 2" panose="05020102010507070707"/>
              <a:buChar char="ß"/>
            </a:pPr>
            <a:r>
              <a:rPr lang="zh-CN" altLang="zh-CN" sz="2200" dirty="0"/>
              <a:t>构件材料为分类标准，装配式建筑可分为预制钢结构、预制木结构、预制混凝土结构、预制柱结构等。目前中国装配式建筑行业应用较为广泛的是预制钢结构、预制木结构和预制混凝土结构（见图</a:t>
            </a:r>
            <a:r>
              <a:rPr lang="en-US" altLang="zh-CN" sz="2200" dirty="0"/>
              <a:t>  1-1</a:t>
            </a:r>
            <a:r>
              <a:rPr lang="zh-CN" altLang="zh-CN" sz="2200" dirty="0"/>
              <a:t>）。预制钢结构的防火性能较差，但抗震性能佳，适用于高层、超高层建筑以及抗震要求较高的建筑，材料来源较为丰富；因为木材受材料来源、规范等因素的限制，预制木结构的建筑成本在中国各类预制构件结构中最高。同时，因木材的防火、防腐和防虫性能均较差，预制木结构只适用于二、三层等较为豪华的低层建筑；预制混凝土结构的技术工艺成熟度较高，防火性能佳，而且建筑成本在钢、木和混凝土三种结构中最低，适合多层、小高层办公楼以及住宅建筑。</a:t>
            </a:r>
            <a:endParaRPr lang="zh-CN" altLang="zh-CN" sz="2200" dirty="0"/>
          </a:p>
          <a:p>
            <a:pPr marL="342900" indent="-342900" fontAlgn="auto">
              <a:lnSpc>
                <a:spcPct val="150000"/>
              </a:lnSpc>
              <a:spcBef>
                <a:spcPts val="600"/>
              </a:spcBef>
              <a:buClr>
                <a:schemeClr val="tx2"/>
              </a:buClr>
              <a:buSzPct val="50000"/>
              <a:buFont typeface="Wingdings 2" panose="05020102010507070707"/>
              <a:buChar char="ß"/>
            </a:pPr>
            <a:endParaRPr lang="zh-CN" altLang="zh-CN" sz="2200"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a:xfrm>
            <a:off x="781229" y="115570"/>
            <a:ext cx="10515600" cy="1325563"/>
          </a:xfrm>
        </p:spPr>
        <p:txBody>
          <a:bodyPr/>
          <a:lstStyle/>
          <a:p>
            <a:pPr algn="ctr">
              <a:lnSpc>
                <a:spcPct val="150000"/>
              </a:lnSpc>
            </a:pPr>
            <a:r>
              <a:rPr lang="zh-CN" altLang="en-US" b="1" dirty="0" smtClean="0"/>
              <a:t>第1章 绪论</a:t>
            </a:r>
            <a:endParaRPr lang="zh-CN" altLang="en-US" b="1" dirty="0"/>
          </a:p>
        </p:txBody>
      </p:sp>
      <p:sp>
        <p:nvSpPr>
          <p:cNvPr id="23" name="椭圆 22"/>
          <p:cNvSpPr/>
          <p:nvPr/>
        </p:nvSpPr>
        <p:spPr>
          <a:xfrm>
            <a:off x="11321955" y="-862014"/>
            <a:ext cx="1788160" cy="1788160"/>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1257640" y="5956618"/>
            <a:ext cx="404189" cy="404189"/>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6097449" y="-311812"/>
            <a:ext cx="1030024" cy="1030024"/>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ïSľîḍè"/>
          <p:cNvSpPr/>
          <p:nvPr/>
        </p:nvSpPr>
        <p:spPr bwMode="auto">
          <a:xfrm>
            <a:off x="5983515" y="2429014"/>
            <a:ext cx="4799563" cy="1394714"/>
          </a:xfrm>
          <a:prstGeom prst="rect">
            <a:avLst/>
          </a:prstGeom>
          <a:noFill/>
          <a:ln w="317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en-US" altLang="zh-CN" sz="1000" dirty="0">
                <a:cs typeface="+mn-ea"/>
                <a:sym typeface="+mn-lt"/>
              </a:rPr>
              <a:t> </a:t>
            </a:r>
            <a:endParaRPr lang="en-US" altLang="zh-CN" sz="1000" dirty="0">
              <a:cs typeface="+mn-ea"/>
              <a:sym typeface="+mn-lt"/>
            </a:endParaRPr>
          </a:p>
        </p:txBody>
      </p:sp>
      <p:sp>
        <p:nvSpPr>
          <p:cNvPr id="10" name="文本框 9"/>
          <p:cNvSpPr txBox="1"/>
          <p:nvPr/>
        </p:nvSpPr>
        <p:spPr>
          <a:xfrm>
            <a:off x="1918618" y="334645"/>
            <a:ext cx="309880" cy="368300"/>
          </a:xfrm>
          <a:prstGeom prst="rect">
            <a:avLst/>
          </a:prstGeom>
          <a:noFill/>
        </p:spPr>
        <p:txBody>
          <a:bodyPr wrap="none" rtlCol="0">
            <a:spAutoFit/>
          </a:bodyPr>
          <a:lstStyle/>
          <a:p>
            <a:endParaRPr lang="zh-CN" altLang="en-US"/>
          </a:p>
        </p:txBody>
      </p:sp>
      <p:pic>
        <p:nvPicPr>
          <p:cNvPr id="11" name="image19.png"/>
          <p:cNvPicPr/>
          <p:nvPr/>
        </p:nvPicPr>
        <p:blipFill>
          <a:blip r:embed="rId1" cstate="print"/>
          <a:srcRect/>
          <a:stretch>
            <a:fillRect/>
          </a:stretch>
        </p:blipFill>
        <p:spPr>
          <a:xfrm>
            <a:off x="1489167" y="1441132"/>
            <a:ext cx="9078684" cy="425427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endParaRPr lang="zh-CN" altLang="en-US" dirty="0"/>
          </a:p>
        </p:txBody>
      </p:sp>
      <p:sp>
        <p:nvSpPr>
          <p:cNvPr id="23" name="椭圆 22"/>
          <p:cNvSpPr/>
          <p:nvPr/>
        </p:nvSpPr>
        <p:spPr>
          <a:xfrm>
            <a:off x="11842294" y="5060315"/>
            <a:ext cx="1456055" cy="159639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0854831" y="5135554"/>
            <a:ext cx="380080" cy="38008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1111843" y="4572231"/>
            <a:ext cx="233449" cy="233449"/>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719363" y="-887204"/>
            <a:ext cx="1788160" cy="178816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7696747" y="216146"/>
            <a:ext cx="1030024" cy="1030024"/>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形 17"/>
          <p:cNvPicPr>
            <a:picLocks noChangeAspect="1"/>
          </p:cNvPicPr>
          <p:nvPr/>
        </p:nvPicPr>
        <p:blipFill rotWithShape="1">
          <a:blip r:embed="rId1"/>
          <a:srcRect l="76272" t="35065"/>
          <a:stretch>
            <a:fillRect/>
          </a:stretch>
        </p:blipFill>
        <p:spPr>
          <a:xfrm rot="16200000">
            <a:off x="10847245" y="958515"/>
            <a:ext cx="909276" cy="794159"/>
          </a:xfrm>
          <a:prstGeom prst="rect">
            <a:avLst/>
          </a:prstGeom>
        </p:spPr>
      </p:pic>
      <p:sp>
        <p:nvSpPr>
          <p:cNvPr id="5" name="îšḷídè"/>
          <p:cNvSpPr/>
          <p:nvPr/>
        </p:nvSpPr>
        <p:spPr>
          <a:xfrm rot="8520000">
            <a:off x="9066056" y="2551674"/>
            <a:ext cx="1680836" cy="1680836"/>
          </a:xfrm>
          <a:prstGeom prst="teardrop">
            <a:avLst/>
          </a:prstGeom>
          <a:solidFill>
            <a:srgbClr val="6F9FBD"/>
          </a:solidFill>
          <a:ln w="2222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l" defTabSz="913765"/>
            <a:endParaRPr lang="zh-CN" altLang="en-US" sz="2000" b="1" dirty="0">
              <a:solidFill>
                <a:schemeClr val="bg1"/>
              </a:solidFill>
              <a:cs typeface="+mn-ea"/>
              <a:sym typeface="+mn-lt"/>
            </a:endParaRPr>
          </a:p>
        </p:txBody>
      </p:sp>
      <p:sp>
        <p:nvSpPr>
          <p:cNvPr id="13" name="íślïḑê"/>
          <p:cNvSpPr txBox="1"/>
          <p:nvPr/>
        </p:nvSpPr>
        <p:spPr>
          <a:xfrm>
            <a:off x="3613593" y="3533808"/>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4" name="íślïḑê"/>
          <p:cNvSpPr txBox="1"/>
          <p:nvPr/>
        </p:nvSpPr>
        <p:spPr>
          <a:xfrm rot="10800000">
            <a:off x="8602856" y="4009940"/>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5" name="标题 5"/>
          <p:cNvSpPr txBox="1"/>
          <p:nvPr/>
        </p:nvSpPr>
        <p:spPr>
          <a:xfrm>
            <a:off x="781229" y="115570"/>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zh-CN" altLang="en-US" b="1" smtClean="0"/>
              <a:t>第1章 绪论</a:t>
            </a:r>
            <a:endParaRPr lang="zh-CN" altLang="en-US" b="1" dirty="0"/>
          </a:p>
        </p:txBody>
      </p:sp>
      <p:sp>
        <p:nvSpPr>
          <p:cNvPr id="17" name="文本框 16"/>
          <p:cNvSpPr txBox="1"/>
          <p:nvPr/>
        </p:nvSpPr>
        <p:spPr>
          <a:xfrm>
            <a:off x="330200" y="1549400"/>
            <a:ext cx="11512550" cy="5029200"/>
          </a:xfrm>
          <a:prstGeom prst="rect">
            <a:avLst/>
          </a:prstGeom>
          <a:noFill/>
        </p:spPr>
        <p:txBody>
          <a:bodyPr wrap="square" rtlCol="0">
            <a:spAutoFit/>
          </a:bodyPr>
          <a:lstStyle/>
          <a:p>
            <a:pPr marL="342900" indent="-342900" fontAlgn="auto">
              <a:lnSpc>
                <a:spcPct val="120000"/>
              </a:lnSpc>
              <a:spcBef>
                <a:spcPts val="0"/>
              </a:spcBef>
              <a:buClr>
                <a:schemeClr val="tx2"/>
              </a:buClr>
              <a:buSzPct val="50000"/>
              <a:buFont typeface="Wingdings 2" panose="05020102010507070707"/>
              <a:buChar char="ß"/>
            </a:pPr>
            <a:r>
              <a:rPr lang="en-US" altLang="zh-CN" sz="2200" b="1" dirty="0"/>
              <a:t>1.2</a:t>
            </a:r>
            <a:r>
              <a:rPr lang="zh-CN" altLang="zh-CN" sz="2200" b="1" dirty="0"/>
              <a:t>国内外装配式建筑发展现状</a:t>
            </a:r>
            <a:endParaRPr lang="zh-CN" altLang="zh-CN" sz="2200" b="1" dirty="0"/>
          </a:p>
          <a:p>
            <a:pPr marL="342900" indent="-342900" fontAlgn="auto">
              <a:lnSpc>
                <a:spcPct val="120000"/>
              </a:lnSpc>
              <a:spcBef>
                <a:spcPts val="0"/>
              </a:spcBef>
              <a:buClr>
                <a:schemeClr val="tx2"/>
              </a:buClr>
              <a:buSzPct val="50000"/>
              <a:buFont typeface="Wingdings 2" panose="05020102010507070707"/>
              <a:buChar char="ß"/>
            </a:pPr>
            <a:r>
              <a:rPr lang="en-US" altLang="zh-CN" sz="2200" b="1" dirty="0"/>
              <a:t>1.2.1</a:t>
            </a:r>
            <a:r>
              <a:rPr lang="zh-CN" altLang="zh-CN" sz="2200" b="1" dirty="0"/>
              <a:t>国外装配式建筑现状</a:t>
            </a:r>
            <a:endParaRPr lang="zh-CN" altLang="zh-CN" sz="2200" b="1" dirty="0"/>
          </a:p>
          <a:p>
            <a:pPr marL="342900" indent="-342900" fontAlgn="auto">
              <a:lnSpc>
                <a:spcPct val="120000"/>
              </a:lnSpc>
              <a:spcBef>
                <a:spcPts val="0"/>
              </a:spcBef>
              <a:buClr>
                <a:schemeClr val="tx2"/>
              </a:buClr>
              <a:buSzPct val="50000"/>
              <a:buFont typeface="Wingdings 2" panose="05020102010507070707"/>
              <a:buChar char="ß"/>
            </a:pPr>
            <a:r>
              <a:rPr lang="zh-CN" altLang="zh-CN" sz="2200" dirty="0"/>
              <a:t>1.美国装配式</a:t>
            </a:r>
            <a:r>
              <a:rPr lang="zh-CN" altLang="zh-CN" sz="2200" dirty="0" smtClean="0"/>
              <a:t>建筑</a:t>
            </a:r>
            <a:r>
              <a:rPr lang="en-US" altLang="zh-CN" sz="2200" dirty="0" smtClean="0"/>
              <a:t>:</a:t>
            </a:r>
            <a:endParaRPr lang="zh-CN" altLang="zh-CN" sz="2200" dirty="0"/>
          </a:p>
          <a:p>
            <a:pPr marL="342900" indent="-342900" fontAlgn="auto">
              <a:lnSpc>
                <a:spcPct val="120000"/>
              </a:lnSpc>
              <a:spcBef>
                <a:spcPts val="0"/>
              </a:spcBef>
              <a:buClr>
                <a:schemeClr val="tx2"/>
              </a:buClr>
              <a:buSzPct val="50000"/>
              <a:buFont typeface="Wingdings 2" panose="05020102010507070707"/>
              <a:buChar char="ß"/>
            </a:pPr>
            <a:r>
              <a:rPr lang="zh-CN" altLang="zh-CN" sz="2200" dirty="0"/>
              <a:t>美国在20世纪70年代能源危机期间开始实施配件化施工和机械化生产。美国城市发展部出台了一系列严格的行业标准规范，一直沿用至今，并与后来的美国建筑体系逐步融合。美国城市住宅结构基本上以工厂化、混凝土装配式和钢结构装配式为主，降低了建设成本，提高了工厂通用性，增加了施工的可操作性。总部位于美国的预制与预应力混凝土协会PCI编制的《PCI设计手册》，其中就包括了装配式结构相关的部分。该手册不仅在美国，而且整个国际上也是具有非常广泛的影响力的。从1971年的第一版开始，PCI手册已经编制到了第7版，该版手册与IBC2006、ACI318-05、ASCE7-05等标准协调。除了PCI手册外，PCI还编制了一系列的技术文件，包括设计方法、施工技术和施工质量控制等方面。</a:t>
            </a:r>
            <a:endParaRPr lang="zh-CN" altLang="zh-CN" sz="2200" dirty="0"/>
          </a:p>
          <a:p>
            <a:pPr marL="342900" indent="-342900" fontAlgn="auto">
              <a:lnSpc>
                <a:spcPct val="120000"/>
              </a:lnSpc>
              <a:spcBef>
                <a:spcPct val="20000"/>
              </a:spcBef>
              <a:buClr>
                <a:schemeClr val="tx2"/>
              </a:buClr>
              <a:buSzPct val="50000"/>
              <a:buFont typeface="Wingdings 2" panose="05020102010507070707"/>
              <a:buChar char="ß"/>
            </a:pPr>
            <a:endParaRPr lang="zh-CN" altLang="zh-CN" sz="2200"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a:xfrm>
            <a:off x="781229" y="115570"/>
            <a:ext cx="10515600" cy="1325563"/>
          </a:xfrm>
        </p:spPr>
        <p:txBody>
          <a:bodyPr/>
          <a:lstStyle/>
          <a:p>
            <a:pPr algn="ctr">
              <a:lnSpc>
                <a:spcPct val="150000"/>
              </a:lnSpc>
            </a:pPr>
            <a:r>
              <a:rPr lang="zh-CN" altLang="en-US" b="1" dirty="0" smtClean="0"/>
              <a:t>第1章 绪论</a:t>
            </a:r>
            <a:endParaRPr lang="zh-CN" altLang="en-US" b="1" dirty="0"/>
          </a:p>
        </p:txBody>
      </p:sp>
      <p:sp>
        <p:nvSpPr>
          <p:cNvPr id="23" name="椭圆 22"/>
          <p:cNvSpPr/>
          <p:nvPr/>
        </p:nvSpPr>
        <p:spPr>
          <a:xfrm>
            <a:off x="11321955" y="-862014"/>
            <a:ext cx="1788160" cy="1788160"/>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1257640" y="5956618"/>
            <a:ext cx="404189" cy="404189"/>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6097449" y="-311812"/>
            <a:ext cx="1030024" cy="1030024"/>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ïSľîḍè"/>
          <p:cNvSpPr/>
          <p:nvPr/>
        </p:nvSpPr>
        <p:spPr bwMode="auto">
          <a:xfrm>
            <a:off x="5983515" y="2429014"/>
            <a:ext cx="4799563" cy="1394714"/>
          </a:xfrm>
          <a:prstGeom prst="rect">
            <a:avLst/>
          </a:prstGeom>
          <a:noFill/>
          <a:ln w="317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en-US" altLang="zh-CN" sz="1000" dirty="0">
                <a:cs typeface="+mn-ea"/>
                <a:sym typeface="+mn-lt"/>
              </a:rPr>
              <a:t> </a:t>
            </a:r>
            <a:endParaRPr lang="en-US" altLang="zh-CN" sz="1000" dirty="0">
              <a:cs typeface="+mn-ea"/>
              <a:sym typeface="+mn-lt"/>
            </a:endParaRPr>
          </a:p>
        </p:txBody>
      </p:sp>
      <p:sp>
        <p:nvSpPr>
          <p:cNvPr id="10" name="文本框 9"/>
          <p:cNvSpPr txBox="1"/>
          <p:nvPr/>
        </p:nvSpPr>
        <p:spPr>
          <a:xfrm>
            <a:off x="1918618" y="334645"/>
            <a:ext cx="309880" cy="368300"/>
          </a:xfrm>
          <a:prstGeom prst="rect">
            <a:avLst/>
          </a:prstGeom>
          <a:noFill/>
        </p:spPr>
        <p:txBody>
          <a:bodyPr wrap="none" rtlCol="0">
            <a:spAutoFit/>
          </a:bodyPr>
          <a:lstStyle/>
          <a:p>
            <a:endParaRPr lang="zh-CN" altLang="en-US"/>
          </a:p>
        </p:txBody>
      </p:sp>
      <p:sp>
        <p:nvSpPr>
          <p:cNvPr id="12" name="文本框 11"/>
          <p:cNvSpPr txBox="1"/>
          <p:nvPr/>
        </p:nvSpPr>
        <p:spPr>
          <a:xfrm>
            <a:off x="276860" y="1576705"/>
            <a:ext cx="11633200" cy="5637530"/>
          </a:xfrm>
          <a:prstGeom prst="rect">
            <a:avLst/>
          </a:prstGeom>
          <a:noFill/>
        </p:spPr>
        <p:txBody>
          <a:bodyPr wrap="square" rtlCol="0">
            <a:spAutoFit/>
          </a:bodyPr>
          <a:lstStyle/>
          <a:p>
            <a:pPr marL="342900" indent="-342900" fontAlgn="auto">
              <a:lnSpc>
                <a:spcPct val="120000"/>
              </a:lnSpc>
              <a:spcBef>
                <a:spcPts val="0"/>
              </a:spcBef>
              <a:buClr>
                <a:schemeClr val="tx2"/>
              </a:buClr>
              <a:buSzPct val="50000"/>
              <a:buFont typeface="Wingdings 2" panose="05020102010507070707"/>
              <a:buChar char="ß"/>
            </a:pPr>
            <a:r>
              <a:rPr lang="zh-CN" altLang="zh-CN" sz="2200" dirty="0"/>
              <a:t>2.欧洲装配式</a:t>
            </a:r>
            <a:r>
              <a:rPr lang="zh-CN" altLang="zh-CN" sz="2200" dirty="0" smtClean="0"/>
              <a:t>建筑</a:t>
            </a:r>
            <a:endParaRPr lang="en-US" altLang="zh-CN" sz="2200" dirty="0" smtClean="0"/>
          </a:p>
          <a:p>
            <a:pPr marL="342900" indent="-342900" fontAlgn="auto">
              <a:lnSpc>
                <a:spcPct val="120000"/>
              </a:lnSpc>
              <a:spcBef>
                <a:spcPts val="0"/>
              </a:spcBef>
              <a:buClr>
                <a:schemeClr val="tx2"/>
              </a:buClr>
              <a:buSzPct val="50000"/>
              <a:buFont typeface="Wingdings 2" panose="05020102010507070707"/>
              <a:buChar char="ß"/>
            </a:pPr>
            <a:r>
              <a:rPr lang="zh-CN" altLang="zh-CN" sz="2200" dirty="0"/>
              <a:t>法国1891年就已实施了装配式混凝土的构建，迄今已有130年的历史。法国建筑工业化以混凝土体系为主，钢、木结构体系为辅，多采用框架或板柱体系，并逐步向大跨度发展</a:t>
            </a:r>
            <a:r>
              <a:rPr lang="zh-CN" altLang="zh-CN" sz="2200" dirty="0" smtClean="0"/>
              <a:t>。德国</a:t>
            </a:r>
            <a:r>
              <a:rPr lang="zh-CN" altLang="zh-CN" sz="2200" dirty="0"/>
              <a:t>的装配式住宅主要采取叠合板、混凝土、剪力墙结构体系，剪力墙板、梁、柱、楼板、内隔墙板、外挂板、阳台板等构件采用构件装配式与混凝土结构，耐久性较好。瑞典和丹麦早在20世纪50年代开始就已有大量企业开发了混凝土、板墙装配的部件</a:t>
            </a:r>
            <a:r>
              <a:rPr lang="zh-CN" altLang="zh-CN" sz="2200" dirty="0" smtClean="0"/>
              <a:t>。</a:t>
            </a:r>
            <a:endParaRPr lang="en-US" altLang="zh-CN" sz="2200" dirty="0" smtClean="0"/>
          </a:p>
          <a:p>
            <a:pPr marL="342900" indent="-342900" fontAlgn="auto">
              <a:lnSpc>
                <a:spcPct val="120000"/>
              </a:lnSpc>
              <a:spcBef>
                <a:spcPts val="0"/>
              </a:spcBef>
              <a:buClr>
                <a:schemeClr val="tx2"/>
              </a:buClr>
              <a:buSzPct val="50000"/>
              <a:buFont typeface="Wingdings 2" panose="05020102010507070707"/>
              <a:buChar char="ß"/>
            </a:pPr>
            <a:r>
              <a:rPr lang="zh-CN" altLang="zh-CN" sz="2200" dirty="0" smtClean="0"/>
              <a:t>1975年</a:t>
            </a:r>
            <a:r>
              <a:rPr lang="zh-CN" altLang="zh-CN" sz="2200" dirty="0"/>
              <a:t>，欧洲共同体委员会决定在土建领域实施一个联合行动项目。项目的目的是消除对贸易的技术障碍，协调各国的技术规范。的标准，如《预制混凝土构件质量统一标准》EN13369等。</a:t>
            </a:r>
            <a:endParaRPr lang="zh-CN" altLang="zh-CN" sz="2200" dirty="0"/>
          </a:p>
          <a:p>
            <a:pPr marL="342900" indent="-342900" fontAlgn="auto">
              <a:lnSpc>
                <a:spcPct val="120000"/>
              </a:lnSpc>
              <a:spcBef>
                <a:spcPts val="0"/>
              </a:spcBef>
              <a:buClr>
                <a:schemeClr val="tx2"/>
              </a:buClr>
              <a:buSzPct val="50000"/>
              <a:buFont typeface="Wingdings 2" panose="05020102010507070707"/>
              <a:buChar char="ß"/>
            </a:pPr>
            <a:r>
              <a:rPr lang="zh-CN" altLang="zh-CN" sz="2200" dirty="0"/>
              <a:t>总部位于瑞士的国际结构混凝土协会FIB于2012年发布了新版的《模式规范》MC2010。模式规范MC90在国际上有非常大的影响，经历20年，汇集了5大洲44个国家和地区的专家的成果，修订完成了MC2010。</a:t>
            </a:r>
            <a:endParaRPr lang="zh-CN" altLang="zh-CN" sz="2200" dirty="0"/>
          </a:p>
          <a:p>
            <a:pPr marL="342900" indent="-342900">
              <a:lnSpc>
                <a:spcPct val="80000"/>
              </a:lnSpc>
              <a:spcBef>
                <a:spcPct val="20000"/>
              </a:spcBef>
              <a:buClr>
                <a:schemeClr val="tx2"/>
              </a:buClr>
              <a:buSzPct val="50000"/>
              <a:buFont typeface="Wingdings 2" panose="05020102010507070707"/>
              <a:buChar char="ß"/>
            </a:pPr>
            <a:endParaRPr lang="zh-CN" altLang="zh-CN" sz="2200" dirty="0"/>
          </a:p>
          <a:p>
            <a:pPr marL="342900" indent="-342900">
              <a:lnSpc>
                <a:spcPct val="80000"/>
              </a:lnSpc>
              <a:spcBef>
                <a:spcPct val="20000"/>
              </a:spcBef>
              <a:buClr>
                <a:schemeClr val="tx2"/>
              </a:buClr>
              <a:buSzPct val="50000"/>
              <a:buFont typeface="Wingdings 2" panose="05020102010507070707"/>
              <a:buChar char="ß"/>
            </a:pPr>
            <a:endParaRPr lang="zh-CN" altLang="zh-CN" sz="2200"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endParaRPr lang="zh-CN" altLang="en-US" dirty="0"/>
          </a:p>
        </p:txBody>
      </p:sp>
      <p:sp>
        <p:nvSpPr>
          <p:cNvPr id="23" name="椭圆 22"/>
          <p:cNvSpPr/>
          <p:nvPr/>
        </p:nvSpPr>
        <p:spPr>
          <a:xfrm>
            <a:off x="11842294" y="5060315"/>
            <a:ext cx="1456055" cy="159639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0854831" y="5135554"/>
            <a:ext cx="380080" cy="38008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1111843" y="4572231"/>
            <a:ext cx="233449" cy="233449"/>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719363" y="-887204"/>
            <a:ext cx="1788160" cy="178816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7696747" y="216146"/>
            <a:ext cx="1030024" cy="1030024"/>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形 17"/>
          <p:cNvPicPr>
            <a:picLocks noChangeAspect="1"/>
          </p:cNvPicPr>
          <p:nvPr/>
        </p:nvPicPr>
        <p:blipFill rotWithShape="1">
          <a:blip r:embed="rId1"/>
          <a:srcRect l="76272" t="35065"/>
          <a:stretch>
            <a:fillRect/>
          </a:stretch>
        </p:blipFill>
        <p:spPr>
          <a:xfrm rot="16200000">
            <a:off x="10847245" y="958515"/>
            <a:ext cx="909276" cy="794159"/>
          </a:xfrm>
          <a:prstGeom prst="rect">
            <a:avLst/>
          </a:prstGeom>
        </p:spPr>
      </p:pic>
      <p:sp>
        <p:nvSpPr>
          <p:cNvPr id="5" name="îšḷídè"/>
          <p:cNvSpPr/>
          <p:nvPr/>
        </p:nvSpPr>
        <p:spPr>
          <a:xfrm rot="8520000">
            <a:off x="9066056" y="2551674"/>
            <a:ext cx="1680836" cy="1680836"/>
          </a:xfrm>
          <a:prstGeom prst="teardrop">
            <a:avLst/>
          </a:prstGeom>
          <a:solidFill>
            <a:srgbClr val="6F9FBD"/>
          </a:solidFill>
          <a:ln w="2222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l" defTabSz="913765"/>
            <a:endParaRPr lang="zh-CN" altLang="en-US" sz="2000" b="1" dirty="0">
              <a:solidFill>
                <a:schemeClr val="bg1"/>
              </a:solidFill>
              <a:cs typeface="+mn-ea"/>
              <a:sym typeface="+mn-lt"/>
            </a:endParaRPr>
          </a:p>
        </p:txBody>
      </p:sp>
      <p:sp>
        <p:nvSpPr>
          <p:cNvPr id="13" name="íślïḑê"/>
          <p:cNvSpPr txBox="1"/>
          <p:nvPr/>
        </p:nvSpPr>
        <p:spPr>
          <a:xfrm>
            <a:off x="3613593" y="3533808"/>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4" name="íślïḑê"/>
          <p:cNvSpPr txBox="1"/>
          <p:nvPr/>
        </p:nvSpPr>
        <p:spPr>
          <a:xfrm rot="10800000">
            <a:off x="8602856" y="4009940"/>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5" name="标题 5"/>
          <p:cNvSpPr txBox="1"/>
          <p:nvPr/>
        </p:nvSpPr>
        <p:spPr>
          <a:xfrm>
            <a:off x="781229" y="115570"/>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zh-CN" altLang="en-US" b="1" smtClean="0"/>
              <a:t>第1章 绪论</a:t>
            </a:r>
            <a:endParaRPr lang="zh-CN" altLang="en-US" b="1" dirty="0"/>
          </a:p>
        </p:txBody>
      </p:sp>
      <p:sp>
        <p:nvSpPr>
          <p:cNvPr id="16" name="文本框 15"/>
          <p:cNvSpPr txBox="1"/>
          <p:nvPr/>
        </p:nvSpPr>
        <p:spPr>
          <a:xfrm>
            <a:off x="336550" y="1586865"/>
            <a:ext cx="11362690" cy="4894580"/>
          </a:xfrm>
          <a:prstGeom prst="rect">
            <a:avLst/>
          </a:prstGeom>
          <a:noFill/>
        </p:spPr>
        <p:txBody>
          <a:bodyPr wrap="square" rtlCol="0">
            <a:spAutoFit/>
          </a:bodyPr>
          <a:lstStyle/>
          <a:p>
            <a:pPr marL="342900" indent="-342900" fontAlgn="auto">
              <a:lnSpc>
                <a:spcPct val="120000"/>
              </a:lnSpc>
              <a:spcBef>
                <a:spcPts val="0"/>
              </a:spcBef>
              <a:buClr>
                <a:schemeClr val="tx2"/>
              </a:buClr>
              <a:buSzPct val="50000"/>
              <a:buFont typeface="Wingdings 2" panose="05020102010507070707"/>
              <a:buChar char="ß"/>
            </a:pPr>
            <a:r>
              <a:rPr lang="zh-CN" altLang="zh-CN" sz="2200" dirty="0"/>
              <a:t>3.日本装配式</a:t>
            </a:r>
            <a:r>
              <a:rPr lang="zh-CN" altLang="zh-CN" sz="2200" dirty="0" smtClean="0"/>
              <a:t>建筑</a:t>
            </a:r>
            <a:endParaRPr lang="en-US" altLang="zh-CN" sz="2200" dirty="0" smtClean="0"/>
          </a:p>
          <a:p>
            <a:pPr marL="342900" indent="-342900" fontAlgn="auto">
              <a:lnSpc>
                <a:spcPct val="120000"/>
              </a:lnSpc>
              <a:spcBef>
                <a:spcPts val="0"/>
              </a:spcBef>
              <a:buClr>
                <a:schemeClr val="tx2"/>
              </a:buClr>
              <a:buSzPct val="50000"/>
              <a:buFont typeface="Wingdings 2" panose="05020102010507070707"/>
              <a:buChar char="ß"/>
            </a:pPr>
            <a:r>
              <a:rPr lang="zh-CN" altLang="zh-CN" sz="2200" dirty="0"/>
              <a:t>日本1968年提出装配式住宅的概念。在1990年的时候，他们采用部件化、工厂化生产方式，高生产效率，住宅内部结构可变，适应多样化的需求。而且日本有一个非常鲜明的特点，从一开始就追求中高层住宅的配件化生产体系。这种生产体系能满足日本的人口比较密集的住宅市场的需求，更重要的是，日本通过立法来保证混凝土构件的质量，在装配式住宅方面制定了一系列的方针政策和标准，同时也形成了统一的模数标准，解决了标准化、大批量生产和多样化需求这三者之间的矛盾。</a:t>
            </a:r>
            <a:endParaRPr lang="zh-CN" altLang="zh-CN" sz="2200" dirty="0"/>
          </a:p>
          <a:p>
            <a:pPr marL="342900" indent="-342900" fontAlgn="auto">
              <a:lnSpc>
                <a:spcPct val="120000"/>
              </a:lnSpc>
              <a:spcBef>
                <a:spcPts val="0"/>
              </a:spcBef>
              <a:buClr>
                <a:schemeClr val="tx2"/>
              </a:buClr>
              <a:buSzPct val="50000"/>
              <a:buFont typeface="Wingdings 2" panose="05020102010507070707"/>
              <a:buChar char="ß"/>
            </a:pPr>
            <a:r>
              <a:rPr lang="zh-CN" altLang="zh-CN" sz="2200" dirty="0"/>
              <a:t>4.新加坡装配式</a:t>
            </a:r>
            <a:r>
              <a:rPr lang="zh-CN" altLang="zh-CN" sz="2200" dirty="0" smtClean="0"/>
              <a:t>建筑</a:t>
            </a:r>
            <a:endParaRPr lang="en-US" altLang="zh-CN" sz="2200" dirty="0" smtClean="0"/>
          </a:p>
          <a:p>
            <a:pPr marL="342900" indent="-342900" fontAlgn="auto">
              <a:lnSpc>
                <a:spcPct val="120000"/>
              </a:lnSpc>
              <a:spcBef>
                <a:spcPts val="0"/>
              </a:spcBef>
              <a:buClr>
                <a:schemeClr val="tx2"/>
              </a:buClr>
              <a:buSzPct val="50000"/>
              <a:buFont typeface="Wingdings 2" panose="05020102010507070707"/>
              <a:buChar char="ß"/>
            </a:pPr>
            <a:r>
              <a:rPr lang="zh-CN" altLang="zh-CN" sz="2200" dirty="0"/>
              <a:t>新加坡开发出15层到30层的单元化的装配式住宅，占全国总住宅数量的80%以上。通过平面的布局，部件尺寸和安装节点的重复性来实现标准化，以设计为核心实现施工过程的工业化，相互之间配套融合，装配率达到70%。</a:t>
            </a:r>
            <a:endParaRPr lang="zh-CN" altLang="zh-CN" sz="2200" dirty="0"/>
          </a:p>
          <a:p>
            <a:pPr marL="342900" indent="-342900" fontAlgn="auto">
              <a:lnSpc>
                <a:spcPts val="2640"/>
              </a:lnSpc>
              <a:spcBef>
                <a:spcPts val="0"/>
              </a:spcBef>
              <a:buClr>
                <a:schemeClr val="tx2"/>
              </a:buClr>
              <a:buSzPct val="50000"/>
              <a:buFont typeface="Wingdings 2" panose="05020102010507070707"/>
              <a:buChar char="ß"/>
            </a:pPr>
            <a:endParaRPr lang="zh-CN" altLang="zh-CN" sz="2200"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a:xfrm>
            <a:off x="781229" y="115570"/>
            <a:ext cx="10515600" cy="1325563"/>
          </a:xfrm>
        </p:spPr>
        <p:txBody>
          <a:bodyPr/>
          <a:lstStyle/>
          <a:p>
            <a:pPr algn="ctr">
              <a:lnSpc>
                <a:spcPct val="150000"/>
              </a:lnSpc>
            </a:pPr>
            <a:r>
              <a:rPr lang="zh-CN" altLang="en-US" b="1" dirty="0" smtClean="0"/>
              <a:t>第1章 绪论</a:t>
            </a:r>
            <a:endParaRPr lang="zh-CN" altLang="en-US" b="1" dirty="0"/>
          </a:p>
        </p:txBody>
      </p:sp>
      <p:sp>
        <p:nvSpPr>
          <p:cNvPr id="23" name="椭圆 22"/>
          <p:cNvSpPr/>
          <p:nvPr/>
        </p:nvSpPr>
        <p:spPr>
          <a:xfrm>
            <a:off x="11321955" y="-862014"/>
            <a:ext cx="1788160" cy="1788160"/>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1257640" y="5956618"/>
            <a:ext cx="404189" cy="404189"/>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6097449" y="-311812"/>
            <a:ext cx="1030024" cy="1030024"/>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ïSľîḍè"/>
          <p:cNvSpPr/>
          <p:nvPr/>
        </p:nvSpPr>
        <p:spPr bwMode="auto">
          <a:xfrm>
            <a:off x="5983515" y="2429014"/>
            <a:ext cx="4799563" cy="1394714"/>
          </a:xfrm>
          <a:prstGeom prst="rect">
            <a:avLst/>
          </a:prstGeom>
          <a:noFill/>
          <a:ln w="317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en-US" altLang="zh-CN" sz="1000" dirty="0">
                <a:cs typeface="+mn-ea"/>
                <a:sym typeface="+mn-lt"/>
              </a:rPr>
              <a:t> </a:t>
            </a:r>
            <a:endParaRPr lang="en-US" altLang="zh-CN" sz="1000" dirty="0">
              <a:cs typeface="+mn-ea"/>
              <a:sym typeface="+mn-lt"/>
            </a:endParaRPr>
          </a:p>
        </p:txBody>
      </p:sp>
      <p:sp>
        <p:nvSpPr>
          <p:cNvPr id="10" name="文本框 9"/>
          <p:cNvSpPr txBox="1"/>
          <p:nvPr/>
        </p:nvSpPr>
        <p:spPr>
          <a:xfrm>
            <a:off x="1918618" y="334645"/>
            <a:ext cx="309880" cy="368300"/>
          </a:xfrm>
          <a:prstGeom prst="rect">
            <a:avLst/>
          </a:prstGeom>
          <a:noFill/>
        </p:spPr>
        <p:txBody>
          <a:bodyPr wrap="none" rtlCol="0">
            <a:spAutoFit/>
          </a:bodyPr>
          <a:lstStyle/>
          <a:p>
            <a:endParaRPr lang="zh-CN" altLang="en-US"/>
          </a:p>
        </p:txBody>
      </p:sp>
      <p:sp>
        <p:nvSpPr>
          <p:cNvPr id="12" name="文本框 11"/>
          <p:cNvSpPr txBox="1"/>
          <p:nvPr/>
        </p:nvSpPr>
        <p:spPr>
          <a:xfrm>
            <a:off x="763449" y="1441324"/>
            <a:ext cx="10558780" cy="1715135"/>
          </a:xfrm>
          <a:prstGeom prst="rect">
            <a:avLst/>
          </a:prstGeom>
          <a:noFill/>
        </p:spPr>
        <p:txBody>
          <a:bodyPr wrap="square" rtlCol="0">
            <a:spAutoFit/>
          </a:bodyPr>
          <a:lstStyle/>
          <a:p>
            <a:pPr marL="342900" indent="-342900">
              <a:lnSpc>
                <a:spcPct val="80000"/>
              </a:lnSpc>
              <a:spcBef>
                <a:spcPct val="20000"/>
              </a:spcBef>
              <a:buClr>
                <a:schemeClr val="tx2"/>
              </a:buClr>
              <a:buSzPct val="50000"/>
              <a:buFont typeface="Wingdings 2" panose="05020102010507070707"/>
              <a:buChar char="ß"/>
            </a:pPr>
            <a:r>
              <a:rPr lang="en-US" altLang="zh-CN" sz="2200" b="1" dirty="0"/>
              <a:t>1.2.2</a:t>
            </a:r>
            <a:r>
              <a:rPr lang="zh-CN" altLang="zh-CN" sz="2200" b="1" dirty="0"/>
              <a:t>中国装配式建筑发展历程</a:t>
            </a:r>
            <a:endParaRPr lang="zh-CN" altLang="zh-CN" sz="2200" b="1" dirty="0"/>
          </a:p>
          <a:p>
            <a:pPr marL="342900" indent="-342900" fontAlgn="auto">
              <a:lnSpc>
                <a:spcPts val="2640"/>
              </a:lnSpc>
              <a:spcBef>
                <a:spcPts val="0"/>
              </a:spcBef>
              <a:buClr>
                <a:schemeClr val="tx2"/>
              </a:buClr>
              <a:buSzPct val="50000"/>
              <a:buFont typeface="Wingdings 2" panose="05020102010507070707"/>
              <a:buChar char="ß"/>
            </a:pPr>
            <a:r>
              <a:rPr lang="zh-CN" altLang="zh-CN" sz="2200" dirty="0"/>
              <a:t>中国装配式建筑行业发展至今，主要经历了起步、缓慢发展和快速发展三个阶段（见</a:t>
            </a:r>
            <a:r>
              <a:rPr lang="zh-CN" altLang="zh-CN" sz="2200" dirty="0" smtClean="0"/>
              <a:t>图</a:t>
            </a:r>
            <a:r>
              <a:rPr lang="en-US" altLang="zh-CN" sz="2200" dirty="0" smtClean="0"/>
              <a:t>1</a:t>
            </a:r>
            <a:r>
              <a:rPr lang="zh-CN" altLang="zh-CN" sz="2200" dirty="0" smtClean="0"/>
              <a:t>-</a:t>
            </a:r>
            <a:r>
              <a:rPr lang="zh-CN" altLang="zh-CN" sz="2200" dirty="0"/>
              <a:t>2）：</a:t>
            </a:r>
            <a:endParaRPr lang="zh-CN" altLang="zh-CN" sz="2200" dirty="0"/>
          </a:p>
          <a:p>
            <a:pPr fontAlgn="auto">
              <a:lnSpc>
                <a:spcPts val="2640"/>
              </a:lnSpc>
              <a:spcBef>
                <a:spcPts val="0"/>
              </a:spcBef>
              <a:buClr>
                <a:schemeClr val="tx2"/>
              </a:buClr>
              <a:buSzPct val="50000"/>
            </a:pPr>
            <a:endParaRPr lang="zh-CN" altLang="zh-CN" sz="2200" dirty="0"/>
          </a:p>
          <a:p>
            <a:pPr marL="342900" indent="-342900">
              <a:lnSpc>
                <a:spcPct val="80000"/>
              </a:lnSpc>
              <a:spcBef>
                <a:spcPct val="20000"/>
              </a:spcBef>
              <a:buClr>
                <a:schemeClr val="tx2"/>
              </a:buClr>
              <a:buSzPct val="50000"/>
              <a:buFont typeface="Wingdings 2" panose="05020102010507070707"/>
              <a:buChar char="ß"/>
            </a:pPr>
            <a:endParaRPr lang="zh-CN" altLang="zh-CN" sz="2200" dirty="0"/>
          </a:p>
        </p:txBody>
      </p:sp>
      <p:pic>
        <p:nvPicPr>
          <p:cNvPr id="13" name="image20.png"/>
          <p:cNvPicPr/>
          <p:nvPr/>
        </p:nvPicPr>
        <p:blipFill>
          <a:blip r:embed="rId1" cstate="print"/>
          <a:srcRect/>
          <a:stretch>
            <a:fillRect/>
          </a:stretch>
        </p:blipFill>
        <p:spPr>
          <a:xfrm>
            <a:off x="3710353" y="2497015"/>
            <a:ext cx="7253655" cy="3863791"/>
          </a:xfrm>
          <a:prstGeom prst="rect">
            <a:avLst/>
          </a:prstGeom>
          <a:noFill/>
          <a:ln w="9525" cmpd="sng">
            <a:noFill/>
            <a:miter lim="800000"/>
            <a:headEnd/>
            <a:tailEnd/>
          </a:ln>
          <a:effectLst/>
        </p:spPr>
      </p:pic>
      <p:sp>
        <p:nvSpPr>
          <p:cNvPr id="2" name="文本框 1"/>
          <p:cNvSpPr txBox="1"/>
          <p:nvPr/>
        </p:nvSpPr>
        <p:spPr>
          <a:xfrm>
            <a:off x="5864469" y="6453554"/>
            <a:ext cx="4360984" cy="538609"/>
          </a:xfrm>
          <a:prstGeom prst="rect">
            <a:avLst/>
          </a:prstGeom>
          <a:noFill/>
        </p:spPr>
        <p:txBody>
          <a:bodyPr wrap="square" rtlCol="0">
            <a:spAutoFit/>
          </a:bodyPr>
          <a:lstStyle/>
          <a:p>
            <a:r>
              <a:rPr lang="zh-CN" altLang="zh-CN" sz="1100" b="1" dirty="0"/>
              <a:t>图 </a:t>
            </a:r>
            <a:r>
              <a:rPr lang="en-US" altLang="zh-CN" sz="1100" b="1" dirty="0"/>
              <a:t>1</a:t>
            </a:r>
            <a:r>
              <a:rPr lang="zh-CN" altLang="zh-CN" sz="1100" b="1" dirty="0"/>
              <a:t>-2 中国装配式建筑行业发展历程</a:t>
            </a:r>
            <a:endParaRPr lang="zh-CN" altLang="zh-CN" sz="1100" dirty="0"/>
          </a:p>
          <a:p>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endParaRPr lang="zh-CN" altLang="en-US" dirty="0"/>
          </a:p>
        </p:txBody>
      </p:sp>
      <p:sp>
        <p:nvSpPr>
          <p:cNvPr id="23" name="椭圆 22"/>
          <p:cNvSpPr/>
          <p:nvPr/>
        </p:nvSpPr>
        <p:spPr>
          <a:xfrm>
            <a:off x="11842294" y="5060315"/>
            <a:ext cx="1456055" cy="159639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0854831" y="5135554"/>
            <a:ext cx="380080" cy="38008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11111843" y="4572231"/>
            <a:ext cx="233449" cy="233449"/>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719363" y="-887204"/>
            <a:ext cx="1788160" cy="1788160"/>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7696747" y="216146"/>
            <a:ext cx="1030024" cy="1030024"/>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形 17"/>
          <p:cNvPicPr>
            <a:picLocks noChangeAspect="1"/>
          </p:cNvPicPr>
          <p:nvPr/>
        </p:nvPicPr>
        <p:blipFill rotWithShape="1">
          <a:blip r:embed="rId1"/>
          <a:srcRect l="76272" t="35065"/>
          <a:stretch>
            <a:fillRect/>
          </a:stretch>
        </p:blipFill>
        <p:spPr>
          <a:xfrm rot="16200000">
            <a:off x="10847245" y="958515"/>
            <a:ext cx="909276" cy="794159"/>
          </a:xfrm>
          <a:prstGeom prst="rect">
            <a:avLst/>
          </a:prstGeom>
        </p:spPr>
      </p:pic>
      <p:sp>
        <p:nvSpPr>
          <p:cNvPr id="5" name="îšḷídè"/>
          <p:cNvSpPr/>
          <p:nvPr/>
        </p:nvSpPr>
        <p:spPr>
          <a:xfrm rot="8520000">
            <a:off x="9066056" y="2551674"/>
            <a:ext cx="1680836" cy="1680836"/>
          </a:xfrm>
          <a:prstGeom prst="teardrop">
            <a:avLst/>
          </a:prstGeom>
          <a:solidFill>
            <a:srgbClr val="6F9FBD"/>
          </a:solidFill>
          <a:ln w="2222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l" defTabSz="913765"/>
            <a:endParaRPr lang="zh-CN" altLang="en-US" sz="2000" b="1" dirty="0">
              <a:solidFill>
                <a:schemeClr val="bg1"/>
              </a:solidFill>
              <a:cs typeface="+mn-ea"/>
              <a:sym typeface="+mn-lt"/>
            </a:endParaRPr>
          </a:p>
        </p:txBody>
      </p:sp>
      <p:sp>
        <p:nvSpPr>
          <p:cNvPr id="13" name="íślïḑê"/>
          <p:cNvSpPr txBox="1"/>
          <p:nvPr/>
        </p:nvSpPr>
        <p:spPr>
          <a:xfrm>
            <a:off x="3613593" y="3533808"/>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4" name="íślïḑê"/>
          <p:cNvSpPr txBox="1"/>
          <p:nvPr/>
        </p:nvSpPr>
        <p:spPr>
          <a:xfrm rot="10800000">
            <a:off x="8602856" y="4009940"/>
            <a:ext cx="369548" cy="300258"/>
          </a:xfrm>
          <a:prstGeom prst="rect">
            <a:avLst/>
          </a:prstGeom>
          <a:noFill/>
        </p:spPr>
        <p:txBody>
          <a:bodyPr wrap="square" lIns="91440" tIns="45720" rIns="91440" bIns="4572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00" b="0" i="0" u="none" strike="noStrike" kern="1200" cap="none" spc="0" normalizeH="0" baseline="0" noProof="0" dirty="0">
                <a:ln>
                  <a:noFill/>
                </a:ln>
                <a:solidFill>
                  <a:srgbClr val="6F9FBD"/>
                </a:solidFill>
                <a:effectLst/>
                <a:uLnTx/>
                <a:uFillTx/>
                <a:cs typeface="+mn-ea"/>
                <a:sym typeface="+mn-lt"/>
              </a:rPr>
              <a:t>“</a:t>
            </a:r>
            <a:endParaRPr kumimoji="0" lang="en-US" altLang="zh-CN" sz="500" b="0" i="0" u="none" strike="noStrike" kern="1200" cap="none" spc="0" normalizeH="0" baseline="0" noProof="0" dirty="0">
              <a:ln>
                <a:noFill/>
              </a:ln>
              <a:solidFill>
                <a:srgbClr val="6F9FBD"/>
              </a:solidFill>
              <a:effectLst/>
              <a:uLnTx/>
              <a:uFillTx/>
              <a:cs typeface="+mn-ea"/>
              <a:sym typeface="+mn-lt"/>
            </a:endParaRPr>
          </a:p>
        </p:txBody>
      </p:sp>
      <p:sp>
        <p:nvSpPr>
          <p:cNvPr id="15" name="标题 5"/>
          <p:cNvSpPr txBox="1"/>
          <p:nvPr/>
        </p:nvSpPr>
        <p:spPr>
          <a:xfrm>
            <a:off x="781229" y="115570"/>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zh-CN" altLang="en-US" b="1" smtClean="0"/>
              <a:t>第1章 绪论</a:t>
            </a:r>
            <a:endParaRPr lang="zh-CN" altLang="en-US" b="1" dirty="0"/>
          </a:p>
        </p:txBody>
      </p:sp>
      <p:sp>
        <p:nvSpPr>
          <p:cNvPr id="17" name="文本框 16"/>
          <p:cNvSpPr txBox="1"/>
          <p:nvPr/>
        </p:nvSpPr>
        <p:spPr>
          <a:xfrm>
            <a:off x="527333" y="1374775"/>
            <a:ext cx="10558780" cy="1850390"/>
          </a:xfrm>
          <a:prstGeom prst="rect">
            <a:avLst/>
          </a:prstGeom>
          <a:noFill/>
        </p:spPr>
        <p:txBody>
          <a:bodyPr wrap="square" rtlCol="0">
            <a:spAutoFit/>
          </a:bodyPr>
          <a:lstStyle/>
          <a:p>
            <a:pPr marL="342900" indent="-342900">
              <a:lnSpc>
                <a:spcPct val="100000"/>
              </a:lnSpc>
              <a:spcBef>
                <a:spcPct val="20000"/>
              </a:spcBef>
              <a:buClr>
                <a:schemeClr val="tx2"/>
              </a:buClr>
              <a:buSzPct val="50000"/>
              <a:buFont typeface="Wingdings 2" panose="05020102010507070707"/>
              <a:buChar char="ß"/>
            </a:pPr>
            <a:r>
              <a:rPr lang="en-US" altLang="zh-CN" sz="2200" b="1" dirty="0" smtClean="0">
                <a:sym typeface="+mn-ea"/>
              </a:rPr>
              <a:t>1.3</a:t>
            </a:r>
            <a:r>
              <a:rPr lang="zh-CN" altLang="zh-CN" sz="2200" b="1" dirty="0" smtClean="0"/>
              <a:t>中国</a:t>
            </a:r>
            <a:r>
              <a:rPr lang="zh-CN" altLang="zh-CN" sz="2200" b="1" dirty="0"/>
              <a:t>装配式建筑行业市场</a:t>
            </a:r>
            <a:r>
              <a:rPr lang="zh-CN" altLang="zh-CN" sz="2200" b="1" dirty="0"/>
              <a:t>现状</a:t>
            </a:r>
            <a:endParaRPr lang="en-US" altLang="zh-CN" sz="2200" b="1" dirty="0"/>
          </a:p>
          <a:p>
            <a:pPr marL="342900" indent="-342900">
              <a:lnSpc>
                <a:spcPct val="100000"/>
              </a:lnSpc>
              <a:spcBef>
                <a:spcPct val="20000"/>
              </a:spcBef>
              <a:buClr>
                <a:schemeClr val="tx2"/>
              </a:buClr>
              <a:buSzPct val="50000"/>
              <a:buFont typeface="Wingdings 2" panose="05020102010507070707"/>
              <a:buChar char="ß"/>
            </a:pPr>
            <a:r>
              <a:rPr lang="zh-CN" altLang="zh-CN" sz="2200" dirty="0"/>
              <a:t>中国装配式建筑行业具有较为明显的区域特征，据专家介绍，中国装配式建筑在不同区 域具有较大的差异性，致使差异产生的主要影响因素包括区域地质条件、建筑的抗震需求和 消费者购房的个性化需求等。</a:t>
            </a:r>
            <a:endParaRPr lang="zh-CN" altLang="zh-CN" sz="2200" dirty="0"/>
          </a:p>
          <a:p>
            <a:pPr marL="342900" indent="-342900">
              <a:lnSpc>
                <a:spcPct val="80000"/>
              </a:lnSpc>
              <a:spcBef>
                <a:spcPct val="20000"/>
              </a:spcBef>
              <a:buClr>
                <a:schemeClr val="tx2"/>
              </a:buClr>
              <a:buSzPct val="50000"/>
              <a:buFont typeface="Wingdings 2" panose="05020102010507070707"/>
              <a:buChar char="ß"/>
            </a:pPr>
            <a:endParaRPr lang="zh-CN" altLang="zh-CN" sz="2200" dirty="0"/>
          </a:p>
        </p:txBody>
      </p:sp>
      <p:pic>
        <p:nvPicPr>
          <p:cNvPr id="19" name="image21.jpeg"/>
          <p:cNvPicPr/>
          <p:nvPr/>
        </p:nvPicPr>
        <p:blipFill>
          <a:blip r:embed="rId2" cstate="print"/>
          <a:srcRect/>
          <a:stretch>
            <a:fillRect/>
          </a:stretch>
        </p:blipFill>
        <p:spPr>
          <a:xfrm>
            <a:off x="8216581" y="3389433"/>
            <a:ext cx="2828290" cy="2152015"/>
          </a:xfrm>
          <a:prstGeom prst="rect">
            <a:avLst/>
          </a:prstGeom>
          <a:noFill/>
          <a:ln w="9525" cmpd="sng">
            <a:noFill/>
            <a:miter lim="800000"/>
            <a:headEnd/>
            <a:tailEnd/>
          </a:ln>
        </p:spPr>
      </p:pic>
      <p:sp>
        <p:nvSpPr>
          <p:cNvPr id="3" name="文本框 2"/>
          <p:cNvSpPr txBox="1"/>
          <p:nvPr/>
        </p:nvSpPr>
        <p:spPr>
          <a:xfrm>
            <a:off x="274320" y="3085465"/>
            <a:ext cx="7728585" cy="3476625"/>
          </a:xfrm>
          <a:prstGeom prst="rect">
            <a:avLst/>
          </a:prstGeom>
          <a:noFill/>
        </p:spPr>
        <p:txBody>
          <a:bodyPr wrap="square" rtlCol="0">
            <a:spAutoFit/>
          </a:bodyPr>
          <a:lstStyle/>
          <a:p>
            <a:pPr marL="342900" indent="-342900" fontAlgn="auto">
              <a:lnSpc>
                <a:spcPct val="100000"/>
              </a:lnSpc>
              <a:spcBef>
                <a:spcPts val="0"/>
              </a:spcBef>
              <a:buClr>
                <a:schemeClr val="tx2"/>
              </a:buClr>
              <a:buSzPct val="50000"/>
              <a:buFont typeface="Wingdings 2" panose="05020102010507070707"/>
              <a:buChar char="ß"/>
            </a:pPr>
            <a:r>
              <a:rPr lang="zh-CN" altLang="zh-CN" sz="2200" dirty="0"/>
              <a:t>装配式建筑行业发展至今，标准体系已日臻完善</a:t>
            </a:r>
            <a:r>
              <a:rPr lang="zh-CN" altLang="zh-CN" sz="2200" dirty="0"/>
              <a:t>。</a:t>
            </a:r>
            <a:r>
              <a:rPr lang="zh-CN" altLang="zh-CN" sz="2200" dirty="0"/>
              <a:t>各类技术、评价标准的相继出台推动了木结构、混凝土结构和钢结构建筑的设计、制作、施工、评价工作的规范化，确保了装配式建筑的安全性、适用性、环保性和经济合理性，标准的出台为行业提供了有力的技术保障，也规范和引导着中国装配式建筑的进一步发展。</a:t>
            </a:r>
            <a:endParaRPr lang="zh-CN" altLang="zh-CN" sz="2200" dirty="0"/>
          </a:p>
          <a:p>
            <a:pPr marL="342900" indent="-342900" fontAlgn="auto">
              <a:lnSpc>
                <a:spcPct val="100000"/>
              </a:lnSpc>
              <a:spcBef>
                <a:spcPts val="0"/>
              </a:spcBef>
              <a:buClr>
                <a:schemeClr val="tx2"/>
              </a:buClr>
              <a:buSzPct val="50000"/>
              <a:buFont typeface="Wingdings 2" panose="05020102010507070707"/>
              <a:buChar char="ß"/>
            </a:pPr>
            <a:r>
              <a:rPr lang="zh-CN" altLang="zh-CN" sz="2200" dirty="0"/>
              <a:t>在政策支持、技术革新和市场化程度加深等因素的助推下，装配式建筑的技术研究和工程实践在建筑业中已逐步成为发展重点，行业自 2015 年后进入全面发展期，装配式建筑的开工面积逐年增加。</a:t>
            </a:r>
            <a:endParaRPr lang="zh-CN" altLang="en-US" sz="2200" dirty="0"/>
          </a:p>
        </p:txBody>
      </p:sp>
      <p:sp>
        <p:nvSpPr>
          <p:cNvPr id="4" name="文本框 3"/>
          <p:cNvSpPr txBox="1"/>
          <p:nvPr/>
        </p:nvSpPr>
        <p:spPr>
          <a:xfrm>
            <a:off x="8093513" y="5679533"/>
            <a:ext cx="2951358" cy="646331"/>
          </a:xfrm>
          <a:prstGeom prst="rect">
            <a:avLst/>
          </a:prstGeom>
          <a:noFill/>
        </p:spPr>
        <p:txBody>
          <a:bodyPr wrap="square" rtlCol="0">
            <a:spAutoFit/>
          </a:bodyPr>
          <a:lstStyle/>
          <a:p>
            <a:r>
              <a:rPr lang="zh-CN" altLang="zh-CN" b="1" dirty="0"/>
              <a:t>图 </a:t>
            </a:r>
            <a:r>
              <a:rPr lang="en-US" altLang="zh-CN" b="1" dirty="0"/>
              <a:t>1</a:t>
            </a:r>
            <a:r>
              <a:rPr lang="zh-CN" altLang="zh-CN" b="1" dirty="0"/>
              <a:t>-3 中国装配式建筑建设项目地区组成，2018 年</a:t>
            </a: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alpha val="69000"/>
          </a:schemeClr>
        </a:solid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a:xfrm>
            <a:off x="781229" y="115570"/>
            <a:ext cx="10515600" cy="1325563"/>
          </a:xfrm>
        </p:spPr>
        <p:txBody>
          <a:bodyPr/>
          <a:lstStyle/>
          <a:p>
            <a:pPr algn="ctr">
              <a:lnSpc>
                <a:spcPct val="150000"/>
              </a:lnSpc>
            </a:pPr>
            <a:r>
              <a:rPr lang="zh-CN" altLang="en-US" b="1" dirty="0" smtClean="0"/>
              <a:t>第1章 绪论</a:t>
            </a:r>
            <a:endParaRPr lang="zh-CN" altLang="en-US" b="1" dirty="0"/>
          </a:p>
        </p:txBody>
      </p:sp>
      <p:sp>
        <p:nvSpPr>
          <p:cNvPr id="23" name="椭圆 22"/>
          <p:cNvSpPr/>
          <p:nvPr/>
        </p:nvSpPr>
        <p:spPr>
          <a:xfrm>
            <a:off x="11321955" y="-862014"/>
            <a:ext cx="1788160" cy="1788160"/>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11257640" y="5956618"/>
            <a:ext cx="404189" cy="404189"/>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6097449" y="-311812"/>
            <a:ext cx="1030024" cy="1030024"/>
          </a:xfrm>
          <a:prstGeom prst="ellipse">
            <a:avLst/>
          </a:prstGeom>
          <a:solidFill>
            <a:srgbClr val="6F9FBD">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ïSľîḍè"/>
          <p:cNvSpPr/>
          <p:nvPr/>
        </p:nvSpPr>
        <p:spPr bwMode="auto">
          <a:xfrm>
            <a:off x="5983515" y="2429014"/>
            <a:ext cx="4799563" cy="1394714"/>
          </a:xfrm>
          <a:prstGeom prst="rect">
            <a:avLst/>
          </a:prstGeom>
          <a:noFill/>
          <a:ln w="317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en-US" altLang="zh-CN" sz="1000" dirty="0">
                <a:cs typeface="+mn-ea"/>
                <a:sym typeface="+mn-lt"/>
              </a:rPr>
              <a:t> </a:t>
            </a:r>
            <a:endParaRPr lang="en-US" altLang="zh-CN" sz="1000" dirty="0">
              <a:cs typeface="+mn-ea"/>
              <a:sym typeface="+mn-lt"/>
            </a:endParaRPr>
          </a:p>
        </p:txBody>
      </p:sp>
      <p:sp>
        <p:nvSpPr>
          <p:cNvPr id="10" name="文本框 9"/>
          <p:cNvSpPr txBox="1"/>
          <p:nvPr/>
        </p:nvSpPr>
        <p:spPr>
          <a:xfrm>
            <a:off x="1918618" y="334645"/>
            <a:ext cx="309880" cy="368300"/>
          </a:xfrm>
          <a:prstGeom prst="rect">
            <a:avLst/>
          </a:prstGeom>
          <a:noFill/>
        </p:spPr>
        <p:txBody>
          <a:bodyPr wrap="none" rtlCol="0">
            <a:spAutoFit/>
          </a:bodyPr>
          <a:lstStyle/>
          <a:p>
            <a:endParaRPr lang="zh-CN" altLang="en-US"/>
          </a:p>
        </p:txBody>
      </p:sp>
      <p:sp>
        <p:nvSpPr>
          <p:cNvPr id="14" name="文本框 13"/>
          <p:cNvSpPr txBox="1"/>
          <p:nvPr/>
        </p:nvSpPr>
        <p:spPr>
          <a:xfrm>
            <a:off x="248285" y="1441450"/>
            <a:ext cx="11943715" cy="5166360"/>
          </a:xfrm>
          <a:prstGeom prst="rect">
            <a:avLst/>
          </a:prstGeom>
          <a:noFill/>
        </p:spPr>
        <p:txBody>
          <a:bodyPr wrap="square" rtlCol="0">
            <a:spAutoFit/>
          </a:bodyPr>
          <a:lstStyle/>
          <a:p>
            <a:pPr marL="342900" indent="-342900">
              <a:lnSpc>
                <a:spcPct val="100000"/>
              </a:lnSpc>
              <a:spcBef>
                <a:spcPct val="20000"/>
              </a:spcBef>
              <a:buClr>
                <a:schemeClr val="tx2"/>
              </a:buClr>
              <a:buSzPct val="50000"/>
              <a:buFont typeface="Wingdings 2" panose="05020102010507070707"/>
              <a:buChar char="ß"/>
            </a:pPr>
            <a:r>
              <a:rPr lang="en-US" altLang="zh-CN" sz="2200" b="1" dirty="0">
                <a:sym typeface="+mn-ea"/>
              </a:rPr>
              <a:t>1.</a:t>
            </a:r>
            <a:r>
              <a:rPr lang="en-US" altLang="zh-CN" sz="2200" b="1" dirty="0"/>
              <a:t> </a:t>
            </a:r>
            <a:r>
              <a:rPr lang="en-US" altLang="zh-CN" sz="2200" b="1" dirty="0"/>
              <a:t>4</a:t>
            </a:r>
            <a:r>
              <a:rPr lang="zh-CN" altLang="zh-CN" sz="2200" b="1" dirty="0"/>
              <a:t>中国装配式建筑行业市场</a:t>
            </a:r>
            <a:r>
              <a:rPr lang="zh-CN" altLang="zh-CN" sz="2200" b="1" dirty="0" smtClean="0"/>
              <a:t>趋势</a:t>
            </a:r>
            <a:endParaRPr lang="en-US" altLang="zh-CN" sz="2200" b="1" dirty="0" smtClean="0"/>
          </a:p>
          <a:p>
            <a:pPr marL="342900" indent="-342900">
              <a:lnSpc>
                <a:spcPct val="100000"/>
              </a:lnSpc>
              <a:spcBef>
                <a:spcPct val="20000"/>
              </a:spcBef>
              <a:buClr>
                <a:schemeClr val="tx2"/>
              </a:buClr>
              <a:buSzPct val="50000"/>
              <a:buFont typeface="Wingdings 2" panose="05020102010507070707"/>
              <a:buChar char="ß"/>
            </a:pPr>
            <a:r>
              <a:rPr lang="en-US" altLang="zh-CN" sz="2200" b="1" dirty="0"/>
              <a:t>1.4.1 </a:t>
            </a:r>
            <a:r>
              <a:rPr lang="zh-CN" altLang="zh-CN" sz="2200" b="1" dirty="0"/>
              <a:t>预制钢结构行业渗透率逐渐提高</a:t>
            </a:r>
            <a:endParaRPr lang="zh-CN" altLang="zh-CN" sz="2200" b="1" dirty="0"/>
          </a:p>
          <a:p>
            <a:pPr marL="342900" indent="-342900">
              <a:lnSpc>
                <a:spcPct val="100000"/>
              </a:lnSpc>
              <a:spcBef>
                <a:spcPct val="20000"/>
              </a:spcBef>
              <a:buClr>
                <a:schemeClr val="tx2"/>
              </a:buClr>
              <a:buSzPct val="50000"/>
              <a:buFont typeface="Wingdings 2" panose="05020102010507070707"/>
              <a:buChar char="ß"/>
            </a:pPr>
            <a:r>
              <a:rPr lang="zh-CN" altLang="zh-CN" sz="2200" dirty="0" smtClean="0"/>
              <a:t>预制</a:t>
            </a:r>
            <a:r>
              <a:rPr lang="zh-CN" altLang="zh-CN" sz="2200" dirty="0"/>
              <a:t>钢结构装配式建筑是契合现代建筑产业化发展趋势的一种新型建筑结构，在公共建筑领域应用较为广泛。相比于其他结构的装配式建筑，得益于以下利好环境因素，预制钢结构装配式建筑的渗透率有望持续提升：</a:t>
            </a:r>
            <a:endParaRPr lang="zh-CN" altLang="zh-CN" sz="2200" dirty="0"/>
          </a:p>
          <a:p>
            <a:pPr marL="342900" indent="-342900">
              <a:lnSpc>
                <a:spcPct val="100000"/>
              </a:lnSpc>
              <a:spcBef>
                <a:spcPct val="20000"/>
              </a:spcBef>
              <a:buClr>
                <a:schemeClr val="tx2"/>
              </a:buClr>
              <a:buSzPct val="50000"/>
              <a:buFont typeface="Wingdings 2" panose="05020102010507070707"/>
              <a:buChar char="ß"/>
            </a:pPr>
            <a:r>
              <a:rPr lang="en-US" altLang="zh-CN" sz="2200" dirty="0"/>
              <a:t>1.</a:t>
            </a:r>
            <a:r>
              <a:rPr lang="zh-CN" altLang="zh-CN" sz="2200" dirty="0"/>
              <a:t>钢结构装配式建筑具有抗震性能高、运输便利、回收率高、施工周期短和节能环保等优点，其行业关注度和应用度有望提升</a:t>
            </a:r>
            <a:r>
              <a:rPr lang="zh-CN" altLang="zh-CN" sz="2200" dirty="0" smtClean="0"/>
              <a:t>。</a:t>
            </a:r>
            <a:r>
              <a:rPr lang="zh-CN" altLang="zh-CN" sz="2200" dirty="0"/>
              <a:t>因此，中国预制钢结构装配建筑尚存较大市场发展空间，而凭借着钢结构材料的优势，预制钢结构装配建筑有望得到推广，进一步提高行业</a:t>
            </a:r>
            <a:r>
              <a:rPr lang="zh-CN" altLang="zh-CN" sz="2200" dirty="0" smtClean="0"/>
              <a:t>渗透率</a:t>
            </a:r>
            <a:r>
              <a:rPr lang="zh-CN" altLang="zh-CN" sz="2200" dirty="0"/>
              <a:t>。</a:t>
            </a:r>
            <a:endParaRPr lang="zh-CN" altLang="zh-CN" sz="2200" dirty="0"/>
          </a:p>
          <a:p>
            <a:pPr marL="342900" indent="-342900">
              <a:lnSpc>
                <a:spcPct val="100000"/>
              </a:lnSpc>
              <a:spcBef>
                <a:spcPct val="20000"/>
              </a:spcBef>
              <a:buClr>
                <a:schemeClr val="tx2"/>
              </a:buClr>
              <a:buSzPct val="50000"/>
              <a:buFont typeface="Wingdings 2" panose="05020102010507070707"/>
              <a:buChar char="ß"/>
            </a:pPr>
            <a:r>
              <a:rPr lang="en-US" altLang="zh-CN" sz="2200" dirty="0" smtClean="0"/>
              <a:t>2</a:t>
            </a:r>
            <a:r>
              <a:rPr lang="en-US" altLang="zh-CN" sz="2200" dirty="0"/>
              <a:t>.</a:t>
            </a:r>
            <a:r>
              <a:rPr lang="zh-CN" altLang="zh-CN" sz="2200" dirty="0"/>
              <a:t>中国钢铁产能过剩现象比较严重，发展钢结构装配式建筑有利于消化过剩的钢铁产量</a:t>
            </a:r>
            <a:r>
              <a:rPr lang="zh-CN" altLang="zh-CN" sz="2200" dirty="0" smtClean="0"/>
              <a:t>。</a:t>
            </a:r>
            <a:r>
              <a:rPr lang="zh-CN" altLang="zh-CN" sz="2200" dirty="0"/>
              <a:t>因此，推动钢结构装配式建筑的发展以消耗钢铁原材料将有助于缓解目前钢 铁产能过剩的</a:t>
            </a:r>
            <a:r>
              <a:rPr lang="zh-CN" altLang="zh-CN" sz="2200" dirty="0"/>
              <a:t>问题</a:t>
            </a:r>
            <a:r>
              <a:rPr lang="zh-CN" altLang="zh-CN" sz="2200" dirty="0"/>
              <a:t>。</a:t>
            </a:r>
            <a:endParaRPr lang="zh-CN" altLang="zh-CN" sz="2200" dirty="0"/>
          </a:p>
          <a:p>
            <a:pPr marL="342900" indent="-342900">
              <a:lnSpc>
                <a:spcPct val="100000"/>
              </a:lnSpc>
              <a:spcBef>
                <a:spcPct val="20000"/>
              </a:spcBef>
              <a:buClr>
                <a:schemeClr val="tx2"/>
              </a:buClr>
              <a:buSzPct val="50000"/>
              <a:buFont typeface="Wingdings 2" panose="05020102010507070707"/>
              <a:buChar char="ß"/>
            </a:pPr>
            <a:r>
              <a:rPr lang="en-US" altLang="zh-CN" sz="2200" dirty="0" smtClean="0"/>
              <a:t>3</a:t>
            </a:r>
            <a:r>
              <a:rPr lang="en-US" altLang="zh-CN" sz="2200" dirty="0"/>
              <a:t>.</a:t>
            </a:r>
            <a:r>
              <a:rPr lang="zh-CN" altLang="zh-CN" sz="2200" dirty="0"/>
              <a:t>政府高度重视钢结构装配式建筑的发展，相继出台利好政策以加速钢结构装配式建筑的行业渗透率</a:t>
            </a:r>
            <a:r>
              <a:rPr lang="zh-CN" altLang="zh-CN" sz="2200" dirty="0" smtClean="0"/>
              <a:t>。</a:t>
            </a:r>
            <a:r>
              <a:rPr lang="zh-CN" altLang="zh-CN" sz="2200" dirty="0"/>
              <a:t>因此，受惠于政府宏观政策的支持，钢结构装配式建筑未来有望进一步发展。</a:t>
            </a:r>
            <a:endParaRPr lang="zh-CN" altLang="zh-CN" sz="2200" dirty="0"/>
          </a:p>
          <a:p>
            <a:pPr marL="342900" indent="-342900">
              <a:lnSpc>
                <a:spcPct val="80000"/>
              </a:lnSpc>
              <a:spcBef>
                <a:spcPct val="20000"/>
              </a:spcBef>
              <a:buClr>
                <a:schemeClr val="tx2"/>
              </a:buClr>
              <a:buSzPct val="50000"/>
              <a:buFont typeface="Wingdings 2" panose="05020102010507070707"/>
              <a:buChar char="ß"/>
            </a:pPr>
            <a:endParaRPr lang="en-US" altLang="zh-CN" sz="2200" dirty="0"/>
          </a:p>
          <a:p>
            <a:pPr marL="342900" indent="-342900">
              <a:lnSpc>
                <a:spcPct val="80000"/>
              </a:lnSpc>
              <a:spcBef>
                <a:spcPct val="20000"/>
              </a:spcBef>
              <a:buClr>
                <a:schemeClr val="tx2"/>
              </a:buClr>
              <a:buSzPct val="50000"/>
              <a:buFont typeface="Wingdings 2" panose="05020102010507070707"/>
              <a:buChar char="ß"/>
            </a:pPr>
            <a:endParaRPr lang="zh-CN" altLang="zh-CN" sz="2200"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ISPRING_PRESENTATION_TITLE" val="PowerPoint 演示文稿"/>
  <p:tag name="COMMONDATA" val="eyJoZGlkIjoiYjAwODhkZWEzYTg5Yjg2YWE3ZmFjZWUyMjQ5OTg1YmIifQ=="/>
</p:tagLst>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wgz2eeq1">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4256</Words>
  <Application>WPS 演示</Application>
  <PresentationFormat>宽屏</PresentationFormat>
  <Paragraphs>154</Paragraphs>
  <Slides>15</Slides>
  <Notes>15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15</vt:i4>
      </vt:variant>
    </vt:vector>
  </HeadingPairs>
  <TitlesOfParts>
    <vt:vector size="25" baseType="lpstr">
      <vt:lpstr>Arial</vt:lpstr>
      <vt:lpstr>宋体</vt:lpstr>
      <vt:lpstr>Wingdings</vt:lpstr>
      <vt:lpstr>Wingdings 2</vt:lpstr>
      <vt:lpstr>微软雅黑</vt:lpstr>
      <vt:lpstr>Arial Unicode MS</vt:lpstr>
      <vt:lpstr>等线</vt:lpstr>
      <vt:lpstr>Calibri</vt:lpstr>
      <vt:lpstr>第一PPT，www.1ppt.com</vt:lpstr>
      <vt:lpstr>自定义设计方案</vt:lpstr>
      <vt:lpstr>第1章 绪论</vt:lpstr>
      <vt:lpstr>PowerPoint 演示文稿</vt:lpstr>
      <vt:lpstr>第1章 绪论</vt:lpstr>
      <vt:lpstr>PowerPoint 演示文稿</vt:lpstr>
      <vt:lpstr>第1章 绪论</vt:lpstr>
      <vt:lpstr>PowerPoint 演示文稿</vt:lpstr>
      <vt:lpstr>第1章 绪论</vt:lpstr>
      <vt:lpstr>PowerPoint 演示文稿</vt:lpstr>
      <vt:lpstr>第1章 绪论</vt:lpstr>
      <vt:lpstr>PowerPoint 演示文稿</vt:lpstr>
      <vt:lpstr>第1章 绪论</vt:lpstr>
      <vt:lpstr>PowerPoint 演示文稿</vt:lpstr>
      <vt:lpstr>第1章 绪论</vt:lpstr>
      <vt:lpstr>PowerPoint 演示文稿</vt:lpstr>
      <vt:lpstr>第1章 绪论</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沟通技巧</dc:title>
  <dc:creator>第一PPT</dc:creator>
  <cp:keywords>www.1ppt.com</cp:keywords>
  <dc:description>www.1ppt.com</dc:description>
  <cp:lastModifiedBy>不如你</cp:lastModifiedBy>
  <cp:revision>264</cp:revision>
  <dcterms:created xsi:type="dcterms:W3CDTF">2019-03-29T12:25:00Z</dcterms:created>
  <dcterms:modified xsi:type="dcterms:W3CDTF">2022-08-29T10:39:24Z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CF0BB4EE89D944C6B5E3AFEBFE84076F</vt:lpwstr>
  </property>
  <property fmtid="{D5CDD505-2E9C-101B-9397-08002B2CF9AE}" pid="3" name="KSOProductBuildVer">
    <vt:lpwstr>2052-11.1.0.12313</vt:lpwstr>
  </property>
</Properties>
</file>