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7"/>
  </p:notesMasterIdLst>
  <p:sldIdLst>
    <p:sldId id="402" r:id="rId2"/>
    <p:sldId id="400" r:id="rId3"/>
    <p:sldId id="641" r:id="rId4"/>
    <p:sldId id="642" r:id="rId5"/>
    <p:sldId id="646" r:id="rId6"/>
    <p:sldId id="643" r:id="rId7"/>
    <p:sldId id="645" r:id="rId8"/>
    <p:sldId id="644" r:id="rId9"/>
    <p:sldId id="404" r:id="rId10"/>
    <p:sldId id="405" r:id="rId11"/>
    <p:sldId id="533" r:id="rId12"/>
    <p:sldId id="647" r:id="rId13"/>
    <p:sldId id="648" r:id="rId14"/>
    <p:sldId id="649" r:id="rId15"/>
    <p:sldId id="650" r:id="rId16"/>
    <p:sldId id="651" r:id="rId17"/>
    <p:sldId id="652" r:id="rId18"/>
    <p:sldId id="653" r:id="rId19"/>
    <p:sldId id="654" r:id="rId20"/>
    <p:sldId id="655" r:id="rId21"/>
    <p:sldId id="656" r:id="rId22"/>
    <p:sldId id="657" r:id="rId23"/>
    <p:sldId id="658" r:id="rId24"/>
    <p:sldId id="659" r:id="rId25"/>
    <p:sldId id="660" r:id="rId26"/>
    <p:sldId id="661" r:id="rId27"/>
    <p:sldId id="662" r:id="rId28"/>
    <p:sldId id="663" r:id="rId29"/>
    <p:sldId id="664" r:id="rId30"/>
    <p:sldId id="665" r:id="rId31"/>
    <p:sldId id="666" r:id="rId32"/>
    <p:sldId id="667" r:id="rId33"/>
    <p:sldId id="668" r:id="rId34"/>
    <p:sldId id="669" r:id="rId35"/>
    <p:sldId id="670" r:id="rId36"/>
    <p:sldId id="671" r:id="rId37"/>
    <p:sldId id="672" r:id="rId38"/>
    <p:sldId id="673" r:id="rId39"/>
    <p:sldId id="674" r:id="rId40"/>
    <p:sldId id="675" r:id="rId41"/>
    <p:sldId id="676" r:id="rId42"/>
    <p:sldId id="677" r:id="rId43"/>
    <p:sldId id="678" r:id="rId44"/>
    <p:sldId id="679" r:id="rId45"/>
    <p:sldId id="680" r:id="rId46"/>
    <p:sldId id="681" r:id="rId47"/>
    <p:sldId id="682" r:id="rId48"/>
    <p:sldId id="683" r:id="rId49"/>
    <p:sldId id="684" r:id="rId50"/>
    <p:sldId id="685" r:id="rId51"/>
    <p:sldId id="695" r:id="rId52"/>
    <p:sldId id="686" r:id="rId53"/>
    <p:sldId id="696" r:id="rId54"/>
    <p:sldId id="689" r:id="rId55"/>
    <p:sldId id="690" r:id="rId56"/>
    <p:sldId id="691" r:id="rId57"/>
    <p:sldId id="692" r:id="rId58"/>
    <p:sldId id="697" r:id="rId59"/>
    <p:sldId id="693" r:id="rId60"/>
    <p:sldId id="694" r:id="rId61"/>
    <p:sldId id="698" r:id="rId62"/>
    <p:sldId id="699" r:id="rId63"/>
    <p:sldId id="701" r:id="rId64"/>
    <p:sldId id="702" r:id="rId65"/>
    <p:sldId id="703" r:id="rId66"/>
    <p:sldId id="535" r:id="rId67"/>
    <p:sldId id="705" r:id="rId68"/>
    <p:sldId id="707" r:id="rId69"/>
    <p:sldId id="708" r:id="rId70"/>
    <p:sldId id="709" r:id="rId71"/>
    <p:sldId id="710" r:id="rId72"/>
    <p:sldId id="711" r:id="rId73"/>
    <p:sldId id="706" r:id="rId74"/>
    <p:sldId id="712" r:id="rId75"/>
    <p:sldId id="713" r:id="rId76"/>
    <p:sldId id="714" r:id="rId77"/>
    <p:sldId id="715" r:id="rId78"/>
    <p:sldId id="716" r:id="rId79"/>
    <p:sldId id="717" r:id="rId80"/>
    <p:sldId id="718" r:id="rId81"/>
    <p:sldId id="719" r:id="rId82"/>
    <p:sldId id="720" r:id="rId83"/>
    <p:sldId id="447" r:id="rId84"/>
    <p:sldId id="448" r:id="rId85"/>
    <p:sldId id="449" r:id="rId86"/>
    <p:sldId id="450" r:id="rId87"/>
    <p:sldId id="451" r:id="rId88"/>
    <p:sldId id="452" r:id="rId89"/>
    <p:sldId id="453" r:id="rId90"/>
    <p:sldId id="454" r:id="rId91"/>
    <p:sldId id="477" r:id="rId92"/>
    <p:sldId id="455" r:id="rId93"/>
    <p:sldId id="457" r:id="rId94"/>
    <p:sldId id="478" r:id="rId95"/>
    <p:sldId id="458" r:id="rId96"/>
    <p:sldId id="459" r:id="rId97"/>
    <p:sldId id="460" r:id="rId98"/>
    <p:sldId id="479" r:id="rId99"/>
    <p:sldId id="461" r:id="rId100"/>
    <p:sldId id="462" r:id="rId101"/>
    <p:sldId id="463" r:id="rId102"/>
    <p:sldId id="464" r:id="rId103"/>
    <p:sldId id="465" r:id="rId104"/>
    <p:sldId id="466" r:id="rId105"/>
    <p:sldId id="467" r:id="rId106"/>
    <p:sldId id="468" r:id="rId107"/>
    <p:sldId id="469" r:id="rId108"/>
    <p:sldId id="470" r:id="rId109"/>
    <p:sldId id="471" r:id="rId110"/>
    <p:sldId id="472" r:id="rId111"/>
    <p:sldId id="473" r:id="rId112"/>
    <p:sldId id="474" r:id="rId113"/>
    <p:sldId id="475" r:id="rId114"/>
    <p:sldId id="476" r:id="rId115"/>
    <p:sldId id="640" r:id="rId1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3.1 信息网络概述" id="{11D4B08B-DBB2-42EC-85DB-DE75DAD213A0}">
          <p14:sldIdLst>
            <p14:sldId id="402"/>
            <p14:sldId id="400"/>
            <p14:sldId id="641"/>
            <p14:sldId id="642"/>
            <p14:sldId id="646"/>
            <p14:sldId id="643"/>
            <p14:sldId id="645"/>
            <p14:sldId id="644"/>
          </p14:sldIdLst>
        </p14:section>
        <p14:section name="3.2 信息网络技术" id="{C938FD0C-022C-43FC-8D24-0131D449E8DD}">
          <p14:sldIdLst>
            <p14:sldId id="404"/>
            <p14:sldId id="405"/>
            <p14:sldId id="533"/>
            <p14:sldId id="647"/>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95"/>
            <p14:sldId id="686"/>
            <p14:sldId id="696"/>
            <p14:sldId id="689"/>
            <p14:sldId id="690"/>
            <p14:sldId id="691"/>
            <p14:sldId id="692"/>
            <p14:sldId id="697"/>
            <p14:sldId id="693"/>
            <p14:sldId id="694"/>
            <p14:sldId id="698"/>
            <p14:sldId id="699"/>
            <p14:sldId id="701"/>
            <p14:sldId id="702"/>
          </p14:sldIdLst>
        </p14:section>
        <p14:section name="3.3 大数据时代下的信息网络" id="{3CB986DA-74E3-4762-B278-53EE4F30841D}">
          <p14:sldIdLst>
            <p14:sldId id="703"/>
            <p14:sldId id="535"/>
            <p14:sldId id="705"/>
            <p14:sldId id="707"/>
            <p14:sldId id="708"/>
            <p14:sldId id="709"/>
            <p14:sldId id="710"/>
            <p14:sldId id="711"/>
            <p14:sldId id="706"/>
            <p14:sldId id="712"/>
            <p14:sldId id="713"/>
            <p14:sldId id="714"/>
            <p14:sldId id="715"/>
            <p14:sldId id="716"/>
            <p14:sldId id="717"/>
            <p14:sldId id="718"/>
            <p14:sldId id="719"/>
            <p14:sldId id="720"/>
            <p14:sldId id="447"/>
            <p14:sldId id="448"/>
            <p14:sldId id="449"/>
            <p14:sldId id="450"/>
            <p14:sldId id="451"/>
            <p14:sldId id="452"/>
            <p14:sldId id="453"/>
            <p14:sldId id="454"/>
            <p14:sldId id="477"/>
            <p14:sldId id="455"/>
            <p14:sldId id="457"/>
            <p14:sldId id="478"/>
            <p14:sldId id="458"/>
            <p14:sldId id="459"/>
            <p14:sldId id="460"/>
            <p14:sldId id="479"/>
            <p14:sldId id="461"/>
            <p14:sldId id="462"/>
            <p14:sldId id="463"/>
            <p14:sldId id="464"/>
            <p14:sldId id="465"/>
            <p14:sldId id="466"/>
            <p14:sldId id="467"/>
            <p14:sldId id="468"/>
            <p14:sldId id="469"/>
            <p14:sldId id="470"/>
            <p14:sldId id="471"/>
            <p14:sldId id="472"/>
            <p14:sldId id="473"/>
            <p14:sldId id="474"/>
            <p14:sldId id="475"/>
            <p14:sldId id="476"/>
            <p14:sldId id="64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136" autoAdjust="0"/>
  </p:normalViewPr>
  <p:slideViewPr>
    <p:cSldViewPr snapToGrid="0">
      <p:cViewPr varScale="1">
        <p:scale>
          <a:sx n="90" d="100"/>
          <a:sy n="90" d="100"/>
        </p:scale>
        <p:origin x="1356"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5C9C56-4C50-4BE6-8E26-346F36D389E1}"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B01562A0-CD9D-4451-9A5B-137139508820}">
      <dgm:prSet phldrT="[文本]"/>
      <dgm:spPr/>
      <dgm:t>
        <a:bodyPr/>
        <a:lstStyle/>
        <a:p>
          <a:r>
            <a:rPr lang="zh-CN" altLang="en-US" dirty="0"/>
            <a:t>古代先贤</a:t>
          </a:r>
        </a:p>
      </dgm:t>
    </dgm:pt>
    <dgm:pt modelId="{1E54AB8E-39FE-4725-96B9-7DFA660884BD}" type="parTrans" cxnId="{2C0EB0EB-6F53-4C10-A10E-D3D3774C7F84}">
      <dgm:prSet/>
      <dgm:spPr/>
      <dgm:t>
        <a:bodyPr/>
        <a:lstStyle/>
        <a:p>
          <a:endParaRPr lang="zh-CN" altLang="en-US"/>
        </a:p>
      </dgm:t>
    </dgm:pt>
    <dgm:pt modelId="{96F8E70C-C787-4769-A084-DDAB35EC7D87}" type="sibTrans" cxnId="{2C0EB0EB-6F53-4C10-A10E-D3D3774C7F84}">
      <dgm:prSet/>
      <dgm:spPr/>
      <dgm:t>
        <a:bodyPr/>
        <a:lstStyle/>
        <a:p>
          <a:endParaRPr lang="zh-CN" altLang="en-US"/>
        </a:p>
      </dgm:t>
    </dgm:pt>
    <dgm:pt modelId="{7C3463B0-4423-4B78-8A89-085AC4D4B8A3}">
      <dgm:prSet phldrT="[文本]"/>
      <dgm:spPr/>
      <dgm:t>
        <a:bodyPr/>
        <a:lstStyle/>
        <a:p>
          <a:r>
            <a:rPr lang="zh-CN" altLang="en-US" dirty="0"/>
            <a:t>商周以前，结绳记事</a:t>
          </a:r>
        </a:p>
      </dgm:t>
    </dgm:pt>
    <dgm:pt modelId="{0F1239EC-FD61-409F-9A48-E4B976EAEED9}" type="parTrans" cxnId="{B05B4A89-941D-40FA-A43B-A5BFF5959C43}">
      <dgm:prSet/>
      <dgm:spPr/>
      <dgm:t>
        <a:bodyPr/>
        <a:lstStyle/>
        <a:p>
          <a:endParaRPr lang="zh-CN" altLang="en-US"/>
        </a:p>
      </dgm:t>
    </dgm:pt>
    <dgm:pt modelId="{A6DCEEE2-A7F0-4754-9D91-A4D8B6674158}" type="sibTrans" cxnId="{B05B4A89-941D-40FA-A43B-A5BFF5959C43}">
      <dgm:prSet/>
      <dgm:spPr/>
      <dgm:t>
        <a:bodyPr/>
        <a:lstStyle/>
        <a:p>
          <a:endParaRPr lang="zh-CN" altLang="en-US"/>
        </a:p>
      </dgm:t>
    </dgm:pt>
    <dgm:pt modelId="{C14E1C8E-4089-4E3F-B6E2-AF85E55BB7A8}">
      <dgm:prSet phldrT="[文本]"/>
      <dgm:spPr/>
      <dgm:t>
        <a:bodyPr/>
        <a:lstStyle/>
        <a:p>
          <a:r>
            <a:rPr lang="zh-CN" altLang="en-US" dirty="0"/>
            <a:t>商周时期，钟鼎文化</a:t>
          </a:r>
        </a:p>
      </dgm:t>
    </dgm:pt>
    <dgm:pt modelId="{9B8DE691-0B5F-4AFC-9ED2-5BC9B52E283C}" type="parTrans" cxnId="{65F2B987-AFB3-47BD-9745-A4FD47FBB152}">
      <dgm:prSet/>
      <dgm:spPr/>
      <dgm:t>
        <a:bodyPr/>
        <a:lstStyle/>
        <a:p>
          <a:endParaRPr lang="zh-CN" altLang="en-US"/>
        </a:p>
      </dgm:t>
    </dgm:pt>
    <dgm:pt modelId="{01D6FBA8-DD53-4253-A1FC-8943A549C0E4}" type="sibTrans" cxnId="{65F2B987-AFB3-47BD-9745-A4FD47FBB152}">
      <dgm:prSet/>
      <dgm:spPr/>
      <dgm:t>
        <a:bodyPr/>
        <a:lstStyle/>
        <a:p>
          <a:endParaRPr lang="zh-CN" altLang="en-US"/>
        </a:p>
      </dgm:t>
    </dgm:pt>
    <dgm:pt modelId="{D587E3DE-25F7-471D-954B-C2AC8887B03C}">
      <dgm:prSet phldrT="[文本]"/>
      <dgm:spPr/>
      <dgm:t>
        <a:bodyPr/>
        <a:lstStyle/>
        <a:p>
          <a:r>
            <a:rPr lang="zh-CN" altLang="en-US" dirty="0"/>
            <a:t>工业革命</a:t>
          </a:r>
        </a:p>
      </dgm:t>
    </dgm:pt>
    <dgm:pt modelId="{F37C146C-B769-4AE0-9B2D-363DF50BD1CC}" type="parTrans" cxnId="{E781488C-6DD3-4107-8130-6B14716FA1BD}">
      <dgm:prSet/>
      <dgm:spPr/>
      <dgm:t>
        <a:bodyPr/>
        <a:lstStyle/>
        <a:p>
          <a:endParaRPr lang="zh-CN" altLang="en-US"/>
        </a:p>
      </dgm:t>
    </dgm:pt>
    <dgm:pt modelId="{DB8BCD4A-B607-4D24-B9F7-854833112A99}" type="sibTrans" cxnId="{E781488C-6DD3-4107-8130-6B14716FA1BD}">
      <dgm:prSet/>
      <dgm:spPr/>
      <dgm:t>
        <a:bodyPr/>
        <a:lstStyle/>
        <a:p>
          <a:endParaRPr lang="zh-CN" altLang="en-US"/>
        </a:p>
      </dgm:t>
    </dgm:pt>
    <dgm:pt modelId="{6B5DABAB-B23A-48C1-8B7F-F2B71936BD44}">
      <dgm:prSet phldrT="[文本]"/>
      <dgm:spPr/>
      <dgm:t>
        <a:bodyPr/>
        <a:lstStyle/>
        <a:p>
          <a:r>
            <a:rPr lang="zh-CN" altLang="en-US" dirty="0"/>
            <a:t>安东尼奥</a:t>
          </a:r>
          <a:r>
            <a:rPr lang="en-US" altLang="en-US" dirty="0"/>
            <a:t>·</a:t>
          </a:r>
          <a:r>
            <a:rPr lang="zh-CN" altLang="en-US" dirty="0"/>
            <a:t>梅乌奇</a:t>
          </a:r>
          <a:r>
            <a:rPr lang="en-US" altLang="en-US" dirty="0"/>
            <a:t>,</a:t>
          </a:r>
          <a:r>
            <a:rPr lang="zh-CN" altLang="en-US" dirty="0"/>
            <a:t>发现声音可以以电脉冲的形式穿过钢丝，亚历山大</a:t>
          </a:r>
          <a:r>
            <a:rPr lang="en-US" altLang="en-US" dirty="0"/>
            <a:t>·</a:t>
          </a:r>
          <a:r>
            <a:rPr lang="zh-CN" altLang="en-US" dirty="0"/>
            <a:t>贝尔发明电话</a:t>
          </a:r>
        </a:p>
      </dgm:t>
    </dgm:pt>
    <dgm:pt modelId="{71D392E1-94BA-4939-8CAC-F7AE3AFA9E1A}" type="parTrans" cxnId="{F3EAA953-2180-4548-A749-F891C3EC1F3B}">
      <dgm:prSet/>
      <dgm:spPr/>
      <dgm:t>
        <a:bodyPr/>
        <a:lstStyle/>
        <a:p>
          <a:endParaRPr lang="zh-CN" altLang="en-US"/>
        </a:p>
      </dgm:t>
    </dgm:pt>
    <dgm:pt modelId="{5B4F79AF-2D01-4D97-8247-E90A248FEBCA}" type="sibTrans" cxnId="{F3EAA953-2180-4548-A749-F891C3EC1F3B}">
      <dgm:prSet/>
      <dgm:spPr/>
      <dgm:t>
        <a:bodyPr/>
        <a:lstStyle/>
        <a:p>
          <a:endParaRPr lang="zh-CN" altLang="en-US"/>
        </a:p>
      </dgm:t>
    </dgm:pt>
    <dgm:pt modelId="{1C241620-651A-4C2D-90ED-4166FEBA6DC4}">
      <dgm:prSet phldrT="[文本]"/>
      <dgm:spPr/>
      <dgm:t>
        <a:bodyPr/>
        <a:lstStyle/>
        <a:p>
          <a:r>
            <a:rPr lang="en-US" altLang="zh-CN" dirty="0"/>
            <a:t>21</a:t>
          </a:r>
          <a:r>
            <a:rPr lang="zh-CN" altLang="en-US" dirty="0"/>
            <a:t>世纪</a:t>
          </a:r>
        </a:p>
      </dgm:t>
    </dgm:pt>
    <dgm:pt modelId="{61EF10DB-02AD-4089-B7DB-2790BDDCA1D2}" type="parTrans" cxnId="{164C07EA-CD2F-457C-835F-04AE2AB035AC}">
      <dgm:prSet/>
      <dgm:spPr/>
      <dgm:t>
        <a:bodyPr/>
        <a:lstStyle/>
        <a:p>
          <a:endParaRPr lang="zh-CN" altLang="en-US"/>
        </a:p>
      </dgm:t>
    </dgm:pt>
    <dgm:pt modelId="{CA206409-695A-4283-B0AC-97A39057A4D5}" type="sibTrans" cxnId="{164C07EA-CD2F-457C-835F-04AE2AB035AC}">
      <dgm:prSet/>
      <dgm:spPr/>
      <dgm:t>
        <a:bodyPr/>
        <a:lstStyle/>
        <a:p>
          <a:endParaRPr lang="zh-CN" altLang="en-US"/>
        </a:p>
      </dgm:t>
    </dgm:pt>
    <dgm:pt modelId="{902179EA-2E8B-42D2-8D8A-2700EB34B90B}">
      <dgm:prSet phldrT="[文本]"/>
      <dgm:spPr/>
      <dgm:t>
        <a:bodyPr/>
        <a:lstStyle/>
        <a:p>
          <a:r>
            <a:rPr lang="zh-CN" altLang="en-US" dirty="0"/>
            <a:t>互联网广泛应用</a:t>
          </a:r>
        </a:p>
      </dgm:t>
    </dgm:pt>
    <dgm:pt modelId="{37DF8EA6-D584-427D-A972-5E83A3CE2F81}" type="parTrans" cxnId="{1A18EE9D-4A7D-4232-88B0-805867EF32D5}">
      <dgm:prSet/>
      <dgm:spPr/>
      <dgm:t>
        <a:bodyPr/>
        <a:lstStyle/>
        <a:p>
          <a:endParaRPr lang="zh-CN" altLang="en-US"/>
        </a:p>
      </dgm:t>
    </dgm:pt>
    <dgm:pt modelId="{224A90BA-9F09-4E44-A25E-A8EF87164417}" type="sibTrans" cxnId="{1A18EE9D-4A7D-4232-88B0-805867EF32D5}">
      <dgm:prSet/>
      <dgm:spPr/>
      <dgm:t>
        <a:bodyPr/>
        <a:lstStyle/>
        <a:p>
          <a:endParaRPr lang="zh-CN" altLang="en-US"/>
        </a:p>
      </dgm:t>
    </dgm:pt>
    <dgm:pt modelId="{16E2D151-8345-46B2-884D-97FF763B047C}">
      <dgm:prSet phldrT="[文本]"/>
      <dgm:spPr/>
      <dgm:t>
        <a:bodyPr/>
        <a:lstStyle/>
        <a:p>
          <a:r>
            <a:rPr lang="zh-CN" altLang="en-US" dirty="0"/>
            <a:t>物联网融合信息传感器、射频识别技术、全球定位系统、红外感应器、激光扫描器等各种装置与技术</a:t>
          </a:r>
        </a:p>
      </dgm:t>
    </dgm:pt>
    <dgm:pt modelId="{806344CF-2B67-4B5C-9618-934A36207C13}" type="parTrans" cxnId="{E9D646D6-9853-4DD5-84E3-6F4DED62E207}">
      <dgm:prSet/>
      <dgm:spPr/>
      <dgm:t>
        <a:bodyPr/>
        <a:lstStyle/>
        <a:p>
          <a:endParaRPr lang="zh-CN" altLang="en-US"/>
        </a:p>
      </dgm:t>
    </dgm:pt>
    <dgm:pt modelId="{F7B8C774-028C-45A5-A5A0-C1E6795EAC0B}" type="sibTrans" cxnId="{E9D646D6-9853-4DD5-84E3-6F4DED62E207}">
      <dgm:prSet/>
      <dgm:spPr/>
      <dgm:t>
        <a:bodyPr/>
        <a:lstStyle/>
        <a:p>
          <a:endParaRPr lang="zh-CN" altLang="en-US"/>
        </a:p>
      </dgm:t>
    </dgm:pt>
    <dgm:pt modelId="{EC97969F-5F77-46F3-A915-42C7A586B669}">
      <dgm:prSet phldrT="[文本]"/>
      <dgm:spPr/>
      <dgm:t>
        <a:bodyPr/>
        <a:lstStyle/>
        <a:p>
          <a:r>
            <a:rPr lang="zh-CN" altLang="en-US" dirty="0"/>
            <a:t>东汉永元十七（公元</a:t>
          </a:r>
          <a:r>
            <a:rPr lang="en-US" altLang="zh-CN" dirty="0"/>
            <a:t>105</a:t>
          </a:r>
          <a:r>
            <a:rPr lang="zh-CN" altLang="en-US" dirty="0"/>
            <a:t>）年，蔡伦造纸</a:t>
          </a:r>
        </a:p>
      </dgm:t>
    </dgm:pt>
    <dgm:pt modelId="{B41B0F55-9730-45CB-A617-AF5727828275}" type="parTrans" cxnId="{E8F81CC0-3966-4049-8399-26454A2D01F9}">
      <dgm:prSet/>
      <dgm:spPr/>
      <dgm:t>
        <a:bodyPr/>
        <a:lstStyle/>
        <a:p>
          <a:endParaRPr lang="zh-CN" altLang="en-US"/>
        </a:p>
      </dgm:t>
    </dgm:pt>
    <dgm:pt modelId="{3A29B9F2-8882-48C8-A32D-CB1A7D7722A1}" type="sibTrans" cxnId="{E8F81CC0-3966-4049-8399-26454A2D01F9}">
      <dgm:prSet/>
      <dgm:spPr/>
      <dgm:t>
        <a:bodyPr/>
        <a:lstStyle/>
        <a:p>
          <a:endParaRPr lang="zh-CN" altLang="en-US"/>
        </a:p>
      </dgm:t>
    </dgm:pt>
    <dgm:pt modelId="{D0BBF7B9-7FBB-4080-B76E-C49FD54517BE}">
      <dgm:prSet phldrT="[文本]"/>
      <dgm:spPr/>
      <dgm:t>
        <a:bodyPr/>
        <a:lstStyle/>
        <a:p>
          <a:r>
            <a:rPr lang="zh-CN" altLang="en-US" dirty="0"/>
            <a:t>赫兹发现电磁波，马可尼发明无线电通讯设备</a:t>
          </a:r>
        </a:p>
      </dgm:t>
    </dgm:pt>
    <dgm:pt modelId="{C2F2E8A6-B73C-4AD8-9DCC-7EA4B8FF6699}" type="parTrans" cxnId="{2C787430-C3D3-40FE-B239-5A6CECB8BE98}">
      <dgm:prSet/>
      <dgm:spPr/>
    </dgm:pt>
    <dgm:pt modelId="{F3DF28B1-7C9A-45B3-9B02-977534544E06}" type="sibTrans" cxnId="{2C787430-C3D3-40FE-B239-5A6CECB8BE98}">
      <dgm:prSet/>
      <dgm:spPr/>
    </dgm:pt>
    <dgm:pt modelId="{1A0BABA1-7D96-45C9-975F-1092471918DA}">
      <dgm:prSet phldrT="[文本]"/>
      <dgm:spPr/>
      <dgm:t>
        <a:bodyPr/>
        <a:lstStyle/>
        <a:p>
          <a:r>
            <a:rPr lang="zh-CN" altLang="en-US" dirty="0"/>
            <a:t>人工智能</a:t>
          </a:r>
          <a:r>
            <a:rPr lang="en-US" altLang="zh-CN" dirty="0"/>
            <a:t>+</a:t>
          </a:r>
          <a:r>
            <a:rPr lang="zh-CN" altLang="en-US" dirty="0"/>
            <a:t>物联网改变生活、工作方式</a:t>
          </a:r>
        </a:p>
      </dgm:t>
    </dgm:pt>
    <dgm:pt modelId="{065E1F76-802B-4660-A47F-13AD2BF2F51B}" type="parTrans" cxnId="{FFFD6E4E-D923-4F7E-B68B-B99F6D9E5760}">
      <dgm:prSet/>
      <dgm:spPr/>
    </dgm:pt>
    <dgm:pt modelId="{CDE471E3-6A2D-489E-82B7-AABA0961D4E9}" type="sibTrans" cxnId="{FFFD6E4E-D923-4F7E-B68B-B99F6D9E5760}">
      <dgm:prSet/>
      <dgm:spPr/>
    </dgm:pt>
    <dgm:pt modelId="{ACE1BD60-6CD9-4C13-A6F9-86178A064CE0}" type="pres">
      <dgm:prSet presAssocID="{575C9C56-4C50-4BE6-8E26-346F36D389E1}" presName="linearFlow" presStyleCnt="0">
        <dgm:presLayoutVars>
          <dgm:dir/>
          <dgm:animLvl val="lvl"/>
          <dgm:resizeHandles val="exact"/>
        </dgm:presLayoutVars>
      </dgm:prSet>
      <dgm:spPr/>
    </dgm:pt>
    <dgm:pt modelId="{61B0B3B7-C475-4E0C-9481-CEBA8C9495DA}" type="pres">
      <dgm:prSet presAssocID="{B01562A0-CD9D-4451-9A5B-137139508820}" presName="composite" presStyleCnt="0"/>
      <dgm:spPr/>
    </dgm:pt>
    <dgm:pt modelId="{73BE782A-B2C4-4878-A0DA-0F37CDD9C61D}" type="pres">
      <dgm:prSet presAssocID="{B01562A0-CD9D-4451-9A5B-137139508820}" presName="parentText" presStyleLbl="alignNode1" presStyleIdx="0" presStyleCnt="3">
        <dgm:presLayoutVars>
          <dgm:chMax val="1"/>
          <dgm:bulletEnabled val="1"/>
        </dgm:presLayoutVars>
      </dgm:prSet>
      <dgm:spPr/>
    </dgm:pt>
    <dgm:pt modelId="{B0346E61-991E-4557-A71E-68416A5DBF6E}" type="pres">
      <dgm:prSet presAssocID="{B01562A0-CD9D-4451-9A5B-137139508820}" presName="descendantText" presStyleLbl="alignAcc1" presStyleIdx="0" presStyleCnt="3">
        <dgm:presLayoutVars>
          <dgm:bulletEnabled val="1"/>
        </dgm:presLayoutVars>
      </dgm:prSet>
      <dgm:spPr/>
    </dgm:pt>
    <dgm:pt modelId="{A3A92BF2-CFEA-4E9E-ACA9-70B968C3D5DD}" type="pres">
      <dgm:prSet presAssocID="{96F8E70C-C787-4769-A084-DDAB35EC7D87}" presName="sp" presStyleCnt="0"/>
      <dgm:spPr/>
    </dgm:pt>
    <dgm:pt modelId="{FD990FC9-DF3F-45E1-A95D-8E7964121A62}" type="pres">
      <dgm:prSet presAssocID="{D587E3DE-25F7-471D-954B-C2AC8887B03C}" presName="composite" presStyleCnt="0"/>
      <dgm:spPr/>
    </dgm:pt>
    <dgm:pt modelId="{253D9ACC-5355-43D6-B175-31CAC899339E}" type="pres">
      <dgm:prSet presAssocID="{D587E3DE-25F7-471D-954B-C2AC8887B03C}" presName="parentText" presStyleLbl="alignNode1" presStyleIdx="1" presStyleCnt="3">
        <dgm:presLayoutVars>
          <dgm:chMax val="1"/>
          <dgm:bulletEnabled val="1"/>
        </dgm:presLayoutVars>
      </dgm:prSet>
      <dgm:spPr/>
    </dgm:pt>
    <dgm:pt modelId="{70449CE1-955F-483B-98CC-30F74F9E40EA}" type="pres">
      <dgm:prSet presAssocID="{D587E3DE-25F7-471D-954B-C2AC8887B03C}" presName="descendantText" presStyleLbl="alignAcc1" presStyleIdx="1" presStyleCnt="3">
        <dgm:presLayoutVars>
          <dgm:bulletEnabled val="1"/>
        </dgm:presLayoutVars>
      </dgm:prSet>
      <dgm:spPr/>
    </dgm:pt>
    <dgm:pt modelId="{30E4C527-B24C-4442-B5A8-DBDAF235B785}" type="pres">
      <dgm:prSet presAssocID="{DB8BCD4A-B607-4D24-B9F7-854833112A99}" presName="sp" presStyleCnt="0"/>
      <dgm:spPr/>
    </dgm:pt>
    <dgm:pt modelId="{8C2B5EBB-8888-4DD8-A2E1-203C0AE95E38}" type="pres">
      <dgm:prSet presAssocID="{1C241620-651A-4C2D-90ED-4166FEBA6DC4}" presName="composite" presStyleCnt="0"/>
      <dgm:spPr/>
    </dgm:pt>
    <dgm:pt modelId="{6FF29240-A4C3-4FBF-942D-9CDEBE8453B3}" type="pres">
      <dgm:prSet presAssocID="{1C241620-651A-4C2D-90ED-4166FEBA6DC4}" presName="parentText" presStyleLbl="alignNode1" presStyleIdx="2" presStyleCnt="3">
        <dgm:presLayoutVars>
          <dgm:chMax val="1"/>
          <dgm:bulletEnabled val="1"/>
        </dgm:presLayoutVars>
      </dgm:prSet>
      <dgm:spPr/>
    </dgm:pt>
    <dgm:pt modelId="{132BB658-0AD8-4D71-9EB6-1A715D6EE7CB}" type="pres">
      <dgm:prSet presAssocID="{1C241620-651A-4C2D-90ED-4166FEBA6DC4}" presName="descendantText" presStyleLbl="alignAcc1" presStyleIdx="2" presStyleCnt="3">
        <dgm:presLayoutVars>
          <dgm:bulletEnabled val="1"/>
        </dgm:presLayoutVars>
      </dgm:prSet>
      <dgm:spPr/>
    </dgm:pt>
  </dgm:ptLst>
  <dgm:cxnLst>
    <dgm:cxn modelId="{F7415828-DFDB-4F26-96AA-3B90DFF34A7C}" type="presOf" srcId="{C14E1C8E-4089-4E3F-B6E2-AF85E55BB7A8}" destId="{B0346E61-991E-4557-A71E-68416A5DBF6E}" srcOrd="0" destOrd="1" presId="urn:microsoft.com/office/officeart/2005/8/layout/chevron2"/>
    <dgm:cxn modelId="{45423D2E-CF44-4588-B463-77D4CCF338F0}" type="presOf" srcId="{EC97969F-5F77-46F3-A915-42C7A586B669}" destId="{B0346E61-991E-4557-A71E-68416A5DBF6E}" srcOrd="0" destOrd="2" presId="urn:microsoft.com/office/officeart/2005/8/layout/chevron2"/>
    <dgm:cxn modelId="{2C787430-C3D3-40FE-B239-5A6CECB8BE98}" srcId="{D587E3DE-25F7-471D-954B-C2AC8887B03C}" destId="{D0BBF7B9-7FBB-4080-B76E-C49FD54517BE}" srcOrd="1" destOrd="0" parTransId="{C2F2E8A6-B73C-4AD8-9DCC-7EA4B8FF6699}" sibTransId="{F3DF28B1-7C9A-45B3-9B02-977534544E06}"/>
    <dgm:cxn modelId="{507C5C37-BD2C-498B-9FF0-2E04651068FB}" type="presOf" srcId="{16E2D151-8345-46B2-884D-97FF763B047C}" destId="{132BB658-0AD8-4D71-9EB6-1A715D6EE7CB}" srcOrd="0" destOrd="1" presId="urn:microsoft.com/office/officeart/2005/8/layout/chevron2"/>
    <dgm:cxn modelId="{160DF466-1919-4A91-950D-F12DD1473211}" type="presOf" srcId="{6B5DABAB-B23A-48C1-8B7F-F2B71936BD44}" destId="{70449CE1-955F-483B-98CC-30F74F9E40EA}" srcOrd="0" destOrd="0" presId="urn:microsoft.com/office/officeart/2005/8/layout/chevron2"/>
    <dgm:cxn modelId="{FFFD6E4E-D923-4F7E-B68B-B99F6D9E5760}" srcId="{1C241620-651A-4C2D-90ED-4166FEBA6DC4}" destId="{1A0BABA1-7D96-45C9-975F-1092471918DA}" srcOrd="2" destOrd="0" parTransId="{065E1F76-802B-4660-A47F-13AD2BF2F51B}" sibTransId="{CDE471E3-6A2D-489E-82B7-AABA0961D4E9}"/>
    <dgm:cxn modelId="{F3EAA953-2180-4548-A749-F891C3EC1F3B}" srcId="{D587E3DE-25F7-471D-954B-C2AC8887B03C}" destId="{6B5DABAB-B23A-48C1-8B7F-F2B71936BD44}" srcOrd="0" destOrd="0" parTransId="{71D392E1-94BA-4939-8CAC-F7AE3AFA9E1A}" sibTransId="{5B4F79AF-2D01-4D97-8247-E90A248FEBCA}"/>
    <dgm:cxn modelId="{65F2B987-AFB3-47BD-9745-A4FD47FBB152}" srcId="{B01562A0-CD9D-4451-9A5B-137139508820}" destId="{C14E1C8E-4089-4E3F-B6E2-AF85E55BB7A8}" srcOrd="1" destOrd="0" parTransId="{9B8DE691-0B5F-4AFC-9ED2-5BC9B52E283C}" sibTransId="{01D6FBA8-DD53-4253-A1FC-8943A549C0E4}"/>
    <dgm:cxn modelId="{B05B4A89-941D-40FA-A43B-A5BFF5959C43}" srcId="{B01562A0-CD9D-4451-9A5B-137139508820}" destId="{7C3463B0-4423-4B78-8A89-085AC4D4B8A3}" srcOrd="0" destOrd="0" parTransId="{0F1239EC-FD61-409F-9A48-E4B976EAEED9}" sibTransId="{A6DCEEE2-A7F0-4754-9D91-A4D8B6674158}"/>
    <dgm:cxn modelId="{E781488C-6DD3-4107-8130-6B14716FA1BD}" srcId="{575C9C56-4C50-4BE6-8E26-346F36D389E1}" destId="{D587E3DE-25F7-471D-954B-C2AC8887B03C}" srcOrd="1" destOrd="0" parTransId="{F37C146C-B769-4AE0-9B2D-363DF50BD1CC}" sibTransId="{DB8BCD4A-B607-4D24-B9F7-854833112A99}"/>
    <dgm:cxn modelId="{1A18EE9D-4A7D-4232-88B0-805867EF32D5}" srcId="{1C241620-651A-4C2D-90ED-4166FEBA6DC4}" destId="{902179EA-2E8B-42D2-8D8A-2700EB34B90B}" srcOrd="0" destOrd="0" parTransId="{37DF8EA6-D584-427D-A972-5E83A3CE2F81}" sibTransId="{224A90BA-9F09-4E44-A25E-A8EF87164417}"/>
    <dgm:cxn modelId="{42E6AEA2-19DE-4783-8265-DB0D66ADDE6C}" type="presOf" srcId="{B01562A0-CD9D-4451-9A5B-137139508820}" destId="{73BE782A-B2C4-4878-A0DA-0F37CDD9C61D}" srcOrd="0" destOrd="0" presId="urn:microsoft.com/office/officeart/2005/8/layout/chevron2"/>
    <dgm:cxn modelId="{DC73A3AE-2D95-4F3C-BB9E-3E714BED9B50}" type="presOf" srcId="{1C241620-651A-4C2D-90ED-4166FEBA6DC4}" destId="{6FF29240-A4C3-4FBF-942D-9CDEBE8453B3}" srcOrd="0" destOrd="0" presId="urn:microsoft.com/office/officeart/2005/8/layout/chevron2"/>
    <dgm:cxn modelId="{E8F81CC0-3966-4049-8399-26454A2D01F9}" srcId="{B01562A0-CD9D-4451-9A5B-137139508820}" destId="{EC97969F-5F77-46F3-A915-42C7A586B669}" srcOrd="2" destOrd="0" parTransId="{B41B0F55-9730-45CB-A617-AF5727828275}" sibTransId="{3A29B9F2-8882-48C8-A32D-CB1A7D7722A1}"/>
    <dgm:cxn modelId="{3F9263C2-59E4-4B4B-937E-B4A246F944AA}" type="presOf" srcId="{D587E3DE-25F7-471D-954B-C2AC8887B03C}" destId="{253D9ACC-5355-43D6-B175-31CAC899339E}" srcOrd="0" destOrd="0" presId="urn:microsoft.com/office/officeart/2005/8/layout/chevron2"/>
    <dgm:cxn modelId="{08F4E4C4-DF55-4F8B-80E4-AA9F9543CDCA}" type="presOf" srcId="{1A0BABA1-7D96-45C9-975F-1092471918DA}" destId="{132BB658-0AD8-4D71-9EB6-1A715D6EE7CB}" srcOrd="0" destOrd="2" presId="urn:microsoft.com/office/officeart/2005/8/layout/chevron2"/>
    <dgm:cxn modelId="{344CADD2-5396-4434-AFFC-F5011DF8A8DB}" type="presOf" srcId="{902179EA-2E8B-42D2-8D8A-2700EB34B90B}" destId="{132BB658-0AD8-4D71-9EB6-1A715D6EE7CB}" srcOrd="0" destOrd="0" presId="urn:microsoft.com/office/officeart/2005/8/layout/chevron2"/>
    <dgm:cxn modelId="{E9D646D6-9853-4DD5-84E3-6F4DED62E207}" srcId="{1C241620-651A-4C2D-90ED-4166FEBA6DC4}" destId="{16E2D151-8345-46B2-884D-97FF763B047C}" srcOrd="1" destOrd="0" parTransId="{806344CF-2B67-4B5C-9618-934A36207C13}" sibTransId="{F7B8C774-028C-45A5-A5A0-C1E6795EAC0B}"/>
    <dgm:cxn modelId="{F35A28E6-E594-4C9D-A0DA-20E319EE3B0C}" type="presOf" srcId="{575C9C56-4C50-4BE6-8E26-346F36D389E1}" destId="{ACE1BD60-6CD9-4C13-A6F9-86178A064CE0}" srcOrd="0" destOrd="0" presId="urn:microsoft.com/office/officeart/2005/8/layout/chevron2"/>
    <dgm:cxn modelId="{164C07EA-CD2F-457C-835F-04AE2AB035AC}" srcId="{575C9C56-4C50-4BE6-8E26-346F36D389E1}" destId="{1C241620-651A-4C2D-90ED-4166FEBA6DC4}" srcOrd="2" destOrd="0" parTransId="{61EF10DB-02AD-4089-B7DB-2790BDDCA1D2}" sibTransId="{CA206409-695A-4283-B0AC-97A39057A4D5}"/>
    <dgm:cxn modelId="{2C0EB0EB-6F53-4C10-A10E-D3D3774C7F84}" srcId="{575C9C56-4C50-4BE6-8E26-346F36D389E1}" destId="{B01562A0-CD9D-4451-9A5B-137139508820}" srcOrd="0" destOrd="0" parTransId="{1E54AB8E-39FE-4725-96B9-7DFA660884BD}" sibTransId="{96F8E70C-C787-4769-A084-DDAB35EC7D87}"/>
    <dgm:cxn modelId="{8D122DF9-FE0C-41B5-B17D-0861CB6BCC4E}" type="presOf" srcId="{7C3463B0-4423-4B78-8A89-085AC4D4B8A3}" destId="{B0346E61-991E-4557-A71E-68416A5DBF6E}" srcOrd="0" destOrd="0" presId="urn:microsoft.com/office/officeart/2005/8/layout/chevron2"/>
    <dgm:cxn modelId="{558D6AFB-8DE0-41AE-89DD-2B1C55B5235E}" type="presOf" srcId="{D0BBF7B9-7FBB-4080-B76E-C49FD54517BE}" destId="{70449CE1-955F-483B-98CC-30F74F9E40EA}" srcOrd="0" destOrd="1" presId="urn:microsoft.com/office/officeart/2005/8/layout/chevron2"/>
    <dgm:cxn modelId="{0FD597E2-DC17-4AB0-B17D-7A0D5A3230E8}" type="presParOf" srcId="{ACE1BD60-6CD9-4C13-A6F9-86178A064CE0}" destId="{61B0B3B7-C475-4E0C-9481-CEBA8C9495DA}" srcOrd="0" destOrd="0" presId="urn:microsoft.com/office/officeart/2005/8/layout/chevron2"/>
    <dgm:cxn modelId="{7E67DE8A-0A86-4ED1-AE7B-EB2A9F45F57E}" type="presParOf" srcId="{61B0B3B7-C475-4E0C-9481-CEBA8C9495DA}" destId="{73BE782A-B2C4-4878-A0DA-0F37CDD9C61D}" srcOrd="0" destOrd="0" presId="urn:microsoft.com/office/officeart/2005/8/layout/chevron2"/>
    <dgm:cxn modelId="{6647499E-06ED-4137-8952-3EF4A0D6AB09}" type="presParOf" srcId="{61B0B3B7-C475-4E0C-9481-CEBA8C9495DA}" destId="{B0346E61-991E-4557-A71E-68416A5DBF6E}" srcOrd="1" destOrd="0" presId="urn:microsoft.com/office/officeart/2005/8/layout/chevron2"/>
    <dgm:cxn modelId="{6C7DA29C-20F4-4BB7-AE93-C1D74950C737}" type="presParOf" srcId="{ACE1BD60-6CD9-4C13-A6F9-86178A064CE0}" destId="{A3A92BF2-CFEA-4E9E-ACA9-70B968C3D5DD}" srcOrd="1" destOrd="0" presId="urn:microsoft.com/office/officeart/2005/8/layout/chevron2"/>
    <dgm:cxn modelId="{CD9865AE-9E12-4B18-9041-D973471528F9}" type="presParOf" srcId="{ACE1BD60-6CD9-4C13-A6F9-86178A064CE0}" destId="{FD990FC9-DF3F-45E1-A95D-8E7964121A62}" srcOrd="2" destOrd="0" presId="urn:microsoft.com/office/officeart/2005/8/layout/chevron2"/>
    <dgm:cxn modelId="{A359CFCB-3237-470E-A717-B7D1CA628F72}" type="presParOf" srcId="{FD990FC9-DF3F-45E1-A95D-8E7964121A62}" destId="{253D9ACC-5355-43D6-B175-31CAC899339E}" srcOrd="0" destOrd="0" presId="urn:microsoft.com/office/officeart/2005/8/layout/chevron2"/>
    <dgm:cxn modelId="{2D1E44A2-7495-43E1-8714-E04896ED58D0}" type="presParOf" srcId="{FD990FC9-DF3F-45E1-A95D-8E7964121A62}" destId="{70449CE1-955F-483B-98CC-30F74F9E40EA}" srcOrd="1" destOrd="0" presId="urn:microsoft.com/office/officeart/2005/8/layout/chevron2"/>
    <dgm:cxn modelId="{CB29437E-696B-4088-958A-1DAA7BD6A96D}" type="presParOf" srcId="{ACE1BD60-6CD9-4C13-A6F9-86178A064CE0}" destId="{30E4C527-B24C-4442-B5A8-DBDAF235B785}" srcOrd="3" destOrd="0" presId="urn:microsoft.com/office/officeart/2005/8/layout/chevron2"/>
    <dgm:cxn modelId="{A53F6E04-0F51-4A06-82AE-62B6DC49F367}" type="presParOf" srcId="{ACE1BD60-6CD9-4C13-A6F9-86178A064CE0}" destId="{8C2B5EBB-8888-4DD8-A2E1-203C0AE95E38}" srcOrd="4" destOrd="0" presId="urn:microsoft.com/office/officeart/2005/8/layout/chevron2"/>
    <dgm:cxn modelId="{DBE97C97-9176-4C37-A71E-12B42AFB144C}" type="presParOf" srcId="{8C2B5EBB-8888-4DD8-A2E1-203C0AE95E38}" destId="{6FF29240-A4C3-4FBF-942D-9CDEBE8453B3}" srcOrd="0" destOrd="0" presId="urn:microsoft.com/office/officeart/2005/8/layout/chevron2"/>
    <dgm:cxn modelId="{EC00E8FE-4DD9-4CAC-8D5A-CC0177053ECA}" type="presParOf" srcId="{8C2B5EBB-8888-4DD8-A2E1-203C0AE95E38}" destId="{132BB658-0AD8-4D71-9EB6-1A715D6EE7CB}"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1E36CB-0DB2-4475-817F-2087D8BF00CC}" type="doc">
      <dgm:prSet loTypeId="urn:microsoft.com/office/officeart/2005/8/layout/process1" loCatId="process" qsTypeId="urn:microsoft.com/office/officeart/2005/8/quickstyle/simple1" qsCatId="simple" csTypeId="urn:microsoft.com/office/officeart/2005/8/colors/colorful5" csCatId="colorful" phldr="1"/>
      <dgm:spPr/>
    </dgm:pt>
    <dgm:pt modelId="{55E05139-8B3C-49EA-9D69-B4C49573E6F9}">
      <dgm:prSet phldrT="[文本]" custT="1"/>
      <dgm:spPr/>
      <dgm:t>
        <a:bodyPr/>
        <a:lstStyle/>
        <a:p>
          <a:r>
            <a:rPr lang="zh-CN" altLang="en-US" sz="2800" dirty="0"/>
            <a:t>发送请求</a:t>
          </a:r>
          <a:endParaRPr lang="zh-CN" altLang="en-US" sz="2400" dirty="0"/>
        </a:p>
      </dgm:t>
    </dgm:pt>
    <dgm:pt modelId="{6A63E8BC-792C-4D15-AADA-34E1DA333663}" type="parTrans" cxnId="{F6DF2132-14AC-4247-9203-3F7C931DA9B1}">
      <dgm:prSet/>
      <dgm:spPr/>
      <dgm:t>
        <a:bodyPr/>
        <a:lstStyle/>
        <a:p>
          <a:endParaRPr lang="zh-CN" altLang="en-US" sz="2800"/>
        </a:p>
      </dgm:t>
    </dgm:pt>
    <dgm:pt modelId="{F8CBBD2B-CA86-4554-942E-60888137E290}" type="sibTrans" cxnId="{F6DF2132-14AC-4247-9203-3F7C931DA9B1}">
      <dgm:prSet custT="1"/>
      <dgm:spPr/>
      <dgm:t>
        <a:bodyPr/>
        <a:lstStyle/>
        <a:p>
          <a:endParaRPr lang="zh-CN" altLang="en-US" sz="2800"/>
        </a:p>
      </dgm:t>
    </dgm:pt>
    <dgm:pt modelId="{E8039CFD-08E9-4A98-B185-7B4AD8C129F4}">
      <dgm:prSet phldrT="[文本]" custT="1"/>
      <dgm:spPr/>
      <dgm:t>
        <a:bodyPr/>
        <a:lstStyle/>
        <a:p>
          <a:r>
            <a:rPr lang="zh-CN" altLang="en-US" sz="2800" dirty="0"/>
            <a:t>获取响应内容</a:t>
          </a:r>
        </a:p>
      </dgm:t>
    </dgm:pt>
    <dgm:pt modelId="{B95EECD8-BF5E-407F-8D5A-2C90B0D5279E}" type="parTrans" cxnId="{265FD29E-5561-4A49-B431-15326AF3D182}">
      <dgm:prSet/>
      <dgm:spPr/>
      <dgm:t>
        <a:bodyPr/>
        <a:lstStyle/>
        <a:p>
          <a:endParaRPr lang="zh-CN" altLang="en-US" sz="2800"/>
        </a:p>
      </dgm:t>
    </dgm:pt>
    <dgm:pt modelId="{4AB3312A-8DE5-4221-96D1-60473D596C20}" type="sibTrans" cxnId="{265FD29E-5561-4A49-B431-15326AF3D182}">
      <dgm:prSet custT="1"/>
      <dgm:spPr/>
      <dgm:t>
        <a:bodyPr/>
        <a:lstStyle/>
        <a:p>
          <a:endParaRPr lang="zh-CN" altLang="en-US" sz="2800"/>
        </a:p>
      </dgm:t>
    </dgm:pt>
    <dgm:pt modelId="{37A5476A-B2A7-418C-8794-7E5B05CC4FEA}">
      <dgm:prSet phldrT="[文本]" custT="1"/>
      <dgm:spPr/>
      <dgm:t>
        <a:bodyPr/>
        <a:lstStyle/>
        <a:p>
          <a:r>
            <a:rPr lang="zh-CN" altLang="en-US" sz="2800" dirty="0"/>
            <a:t>解析内容</a:t>
          </a:r>
        </a:p>
      </dgm:t>
    </dgm:pt>
    <dgm:pt modelId="{648BF9BB-22C3-4E72-9F77-D69A0D6A0C2A}" type="parTrans" cxnId="{F93E9BEB-8E87-42E3-984F-A2BC99F8C182}">
      <dgm:prSet/>
      <dgm:spPr/>
      <dgm:t>
        <a:bodyPr/>
        <a:lstStyle/>
        <a:p>
          <a:endParaRPr lang="zh-CN" altLang="en-US" sz="2800"/>
        </a:p>
      </dgm:t>
    </dgm:pt>
    <dgm:pt modelId="{C64F529E-5E91-42EC-A07D-719E19F18360}" type="sibTrans" cxnId="{F93E9BEB-8E87-42E3-984F-A2BC99F8C182}">
      <dgm:prSet custT="1"/>
      <dgm:spPr/>
      <dgm:t>
        <a:bodyPr/>
        <a:lstStyle/>
        <a:p>
          <a:endParaRPr lang="zh-CN" altLang="en-US" sz="2800"/>
        </a:p>
      </dgm:t>
    </dgm:pt>
    <dgm:pt modelId="{E3B9F5F9-616A-4BB9-9FDD-D7E490FB3FE2}">
      <dgm:prSet phldrT="[文本]" custT="1"/>
      <dgm:spPr/>
      <dgm:t>
        <a:bodyPr/>
        <a:lstStyle/>
        <a:p>
          <a:r>
            <a:rPr lang="zh-CN" altLang="en-US" sz="2800" dirty="0"/>
            <a:t>保存数据</a:t>
          </a:r>
        </a:p>
      </dgm:t>
    </dgm:pt>
    <dgm:pt modelId="{D3B0B440-585A-4EA1-80C4-258C938D12A5}" type="parTrans" cxnId="{6206A8F5-9ED0-43BA-B9AD-4B809B14F164}">
      <dgm:prSet/>
      <dgm:spPr/>
      <dgm:t>
        <a:bodyPr/>
        <a:lstStyle/>
        <a:p>
          <a:endParaRPr lang="zh-CN" altLang="en-US" sz="2800"/>
        </a:p>
      </dgm:t>
    </dgm:pt>
    <dgm:pt modelId="{038DC12E-B97B-4338-82C5-18C4AB3A2913}" type="sibTrans" cxnId="{6206A8F5-9ED0-43BA-B9AD-4B809B14F164}">
      <dgm:prSet/>
      <dgm:spPr/>
      <dgm:t>
        <a:bodyPr/>
        <a:lstStyle/>
        <a:p>
          <a:endParaRPr lang="zh-CN" altLang="en-US" sz="2800"/>
        </a:p>
      </dgm:t>
    </dgm:pt>
    <dgm:pt modelId="{8BC91B06-27D5-47BA-B706-951F8D5FF1FF}" type="pres">
      <dgm:prSet presAssocID="{CE1E36CB-0DB2-4475-817F-2087D8BF00CC}" presName="Name0" presStyleCnt="0">
        <dgm:presLayoutVars>
          <dgm:dir/>
          <dgm:resizeHandles val="exact"/>
        </dgm:presLayoutVars>
      </dgm:prSet>
      <dgm:spPr/>
    </dgm:pt>
    <dgm:pt modelId="{191056C3-E812-4730-BC22-51B00A3566A3}" type="pres">
      <dgm:prSet presAssocID="{55E05139-8B3C-49EA-9D69-B4C49573E6F9}" presName="node" presStyleLbl="node1" presStyleIdx="0" presStyleCnt="4">
        <dgm:presLayoutVars>
          <dgm:bulletEnabled val="1"/>
        </dgm:presLayoutVars>
      </dgm:prSet>
      <dgm:spPr/>
    </dgm:pt>
    <dgm:pt modelId="{3DDD3A5F-BD78-4001-9145-5B6E5290C98C}" type="pres">
      <dgm:prSet presAssocID="{F8CBBD2B-CA86-4554-942E-60888137E290}" presName="sibTrans" presStyleLbl="sibTrans2D1" presStyleIdx="0" presStyleCnt="3"/>
      <dgm:spPr/>
    </dgm:pt>
    <dgm:pt modelId="{C44136AF-59C7-4C9B-A98D-0A92B4D400C1}" type="pres">
      <dgm:prSet presAssocID="{F8CBBD2B-CA86-4554-942E-60888137E290}" presName="connectorText" presStyleLbl="sibTrans2D1" presStyleIdx="0" presStyleCnt="3"/>
      <dgm:spPr/>
    </dgm:pt>
    <dgm:pt modelId="{1EAC669C-8BB6-4E59-8162-718749BE0A25}" type="pres">
      <dgm:prSet presAssocID="{E8039CFD-08E9-4A98-B185-7B4AD8C129F4}" presName="node" presStyleLbl="node1" presStyleIdx="1" presStyleCnt="4">
        <dgm:presLayoutVars>
          <dgm:bulletEnabled val="1"/>
        </dgm:presLayoutVars>
      </dgm:prSet>
      <dgm:spPr/>
    </dgm:pt>
    <dgm:pt modelId="{EB595D7F-CD56-4B68-8904-8481E8014CDB}" type="pres">
      <dgm:prSet presAssocID="{4AB3312A-8DE5-4221-96D1-60473D596C20}" presName="sibTrans" presStyleLbl="sibTrans2D1" presStyleIdx="1" presStyleCnt="3"/>
      <dgm:spPr/>
    </dgm:pt>
    <dgm:pt modelId="{A23702F9-DF3E-4AC3-84FA-58D475DD4EC5}" type="pres">
      <dgm:prSet presAssocID="{4AB3312A-8DE5-4221-96D1-60473D596C20}" presName="connectorText" presStyleLbl="sibTrans2D1" presStyleIdx="1" presStyleCnt="3"/>
      <dgm:spPr/>
    </dgm:pt>
    <dgm:pt modelId="{D12D98D9-6A1D-4564-9AB9-9E1DA4EA9F15}" type="pres">
      <dgm:prSet presAssocID="{37A5476A-B2A7-418C-8794-7E5B05CC4FEA}" presName="node" presStyleLbl="node1" presStyleIdx="2" presStyleCnt="4">
        <dgm:presLayoutVars>
          <dgm:bulletEnabled val="1"/>
        </dgm:presLayoutVars>
      </dgm:prSet>
      <dgm:spPr/>
    </dgm:pt>
    <dgm:pt modelId="{1978608E-8119-4871-A01D-5B0222A7D51C}" type="pres">
      <dgm:prSet presAssocID="{C64F529E-5E91-42EC-A07D-719E19F18360}" presName="sibTrans" presStyleLbl="sibTrans2D1" presStyleIdx="2" presStyleCnt="3"/>
      <dgm:spPr/>
    </dgm:pt>
    <dgm:pt modelId="{3F6A664E-60F4-4F7F-98E4-87B57C2E9DF9}" type="pres">
      <dgm:prSet presAssocID="{C64F529E-5E91-42EC-A07D-719E19F18360}" presName="connectorText" presStyleLbl="sibTrans2D1" presStyleIdx="2" presStyleCnt="3"/>
      <dgm:spPr/>
    </dgm:pt>
    <dgm:pt modelId="{B9050493-F669-43D1-A0C8-427B009FCB59}" type="pres">
      <dgm:prSet presAssocID="{E3B9F5F9-616A-4BB9-9FDD-D7E490FB3FE2}" presName="node" presStyleLbl="node1" presStyleIdx="3" presStyleCnt="4">
        <dgm:presLayoutVars>
          <dgm:bulletEnabled val="1"/>
        </dgm:presLayoutVars>
      </dgm:prSet>
      <dgm:spPr/>
    </dgm:pt>
  </dgm:ptLst>
  <dgm:cxnLst>
    <dgm:cxn modelId="{40F4100B-16B8-4952-98E6-1AE098D52AC3}" type="presOf" srcId="{C64F529E-5E91-42EC-A07D-719E19F18360}" destId="{3F6A664E-60F4-4F7F-98E4-87B57C2E9DF9}" srcOrd="1" destOrd="0" presId="urn:microsoft.com/office/officeart/2005/8/layout/process1"/>
    <dgm:cxn modelId="{F6DF2132-14AC-4247-9203-3F7C931DA9B1}" srcId="{CE1E36CB-0DB2-4475-817F-2087D8BF00CC}" destId="{55E05139-8B3C-49EA-9D69-B4C49573E6F9}" srcOrd="0" destOrd="0" parTransId="{6A63E8BC-792C-4D15-AADA-34E1DA333663}" sibTransId="{F8CBBD2B-CA86-4554-942E-60888137E290}"/>
    <dgm:cxn modelId="{97586D47-6647-4C6C-BBA1-6C5A74F3A0AC}" type="presOf" srcId="{C64F529E-5E91-42EC-A07D-719E19F18360}" destId="{1978608E-8119-4871-A01D-5B0222A7D51C}" srcOrd="0" destOrd="0" presId="urn:microsoft.com/office/officeart/2005/8/layout/process1"/>
    <dgm:cxn modelId="{DCB16272-7159-4871-9C89-3BC469323B95}" type="presOf" srcId="{4AB3312A-8DE5-4221-96D1-60473D596C20}" destId="{EB595D7F-CD56-4B68-8904-8481E8014CDB}" srcOrd="0" destOrd="0" presId="urn:microsoft.com/office/officeart/2005/8/layout/process1"/>
    <dgm:cxn modelId="{265FD29E-5561-4A49-B431-15326AF3D182}" srcId="{CE1E36CB-0DB2-4475-817F-2087D8BF00CC}" destId="{E8039CFD-08E9-4A98-B185-7B4AD8C129F4}" srcOrd="1" destOrd="0" parTransId="{B95EECD8-BF5E-407F-8D5A-2C90B0D5279E}" sibTransId="{4AB3312A-8DE5-4221-96D1-60473D596C20}"/>
    <dgm:cxn modelId="{F569EF9F-4ED2-4115-9473-C554BD0C31B2}" type="presOf" srcId="{55E05139-8B3C-49EA-9D69-B4C49573E6F9}" destId="{191056C3-E812-4730-BC22-51B00A3566A3}" srcOrd="0" destOrd="0" presId="urn:microsoft.com/office/officeart/2005/8/layout/process1"/>
    <dgm:cxn modelId="{7F10DAA5-E1ED-4110-8991-4CD4A4CBC309}" type="presOf" srcId="{CE1E36CB-0DB2-4475-817F-2087D8BF00CC}" destId="{8BC91B06-27D5-47BA-B706-951F8D5FF1FF}" srcOrd="0" destOrd="0" presId="urn:microsoft.com/office/officeart/2005/8/layout/process1"/>
    <dgm:cxn modelId="{1CDA62B5-9222-4521-A792-DBF886589F16}" type="presOf" srcId="{E8039CFD-08E9-4A98-B185-7B4AD8C129F4}" destId="{1EAC669C-8BB6-4E59-8162-718749BE0A25}" srcOrd="0" destOrd="0" presId="urn:microsoft.com/office/officeart/2005/8/layout/process1"/>
    <dgm:cxn modelId="{F93E9BEB-8E87-42E3-984F-A2BC99F8C182}" srcId="{CE1E36CB-0DB2-4475-817F-2087D8BF00CC}" destId="{37A5476A-B2A7-418C-8794-7E5B05CC4FEA}" srcOrd="2" destOrd="0" parTransId="{648BF9BB-22C3-4E72-9F77-D69A0D6A0C2A}" sibTransId="{C64F529E-5E91-42EC-A07D-719E19F18360}"/>
    <dgm:cxn modelId="{8BA61CF1-6171-480F-932C-F5887306BC66}" type="presOf" srcId="{F8CBBD2B-CA86-4554-942E-60888137E290}" destId="{C44136AF-59C7-4C9B-A98D-0A92B4D400C1}" srcOrd="1" destOrd="0" presId="urn:microsoft.com/office/officeart/2005/8/layout/process1"/>
    <dgm:cxn modelId="{6206A8F5-9ED0-43BA-B9AD-4B809B14F164}" srcId="{CE1E36CB-0DB2-4475-817F-2087D8BF00CC}" destId="{E3B9F5F9-616A-4BB9-9FDD-D7E490FB3FE2}" srcOrd="3" destOrd="0" parTransId="{D3B0B440-585A-4EA1-80C4-258C938D12A5}" sibTransId="{038DC12E-B97B-4338-82C5-18C4AB3A2913}"/>
    <dgm:cxn modelId="{19819FF7-73E6-4740-96F2-F39BB58F377C}" type="presOf" srcId="{4AB3312A-8DE5-4221-96D1-60473D596C20}" destId="{A23702F9-DF3E-4AC3-84FA-58D475DD4EC5}" srcOrd="1" destOrd="0" presId="urn:microsoft.com/office/officeart/2005/8/layout/process1"/>
    <dgm:cxn modelId="{10FFE3F7-3494-4327-A4E8-3935CC88DE9C}" type="presOf" srcId="{E3B9F5F9-616A-4BB9-9FDD-D7E490FB3FE2}" destId="{B9050493-F669-43D1-A0C8-427B009FCB59}" srcOrd="0" destOrd="0" presId="urn:microsoft.com/office/officeart/2005/8/layout/process1"/>
    <dgm:cxn modelId="{FD8C33F8-7207-498F-8D71-41804698CDE6}" type="presOf" srcId="{F8CBBD2B-CA86-4554-942E-60888137E290}" destId="{3DDD3A5F-BD78-4001-9145-5B6E5290C98C}" srcOrd="0" destOrd="0" presId="urn:microsoft.com/office/officeart/2005/8/layout/process1"/>
    <dgm:cxn modelId="{99C667FC-0D92-45CC-880B-52F532950F3A}" type="presOf" srcId="{37A5476A-B2A7-418C-8794-7E5B05CC4FEA}" destId="{D12D98D9-6A1D-4564-9AB9-9E1DA4EA9F15}" srcOrd="0" destOrd="0" presId="urn:microsoft.com/office/officeart/2005/8/layout/process1"/>
    <dgm:cxn modelId="{37D4D304-AA29-4B1A-A654-6DD1F89B4229}" type="presParOf" srcId="{8BC91B06-27D5-47BA-B706-951F8D5FF1FF}" destId="{191056C3-E812-4730-BC22-51B00A3566A3}" srcOrd="0" destOrd="0" presId="urn:microsoft.com/office/officeart/2005/8/layout/process1"/>
    <dgm:cxn modelId="{C204D016-6C5C-4F7D-A304-B6F2F70C794F}" type="presParOf" srcId="{8BC91B06-27D5-47BA-B706-951F8D5FF1FF}" destId="{3DDD3A5F-BD78-4001-9145-5B6E5290C98C}" srcOrd="1" destOrd="0" presId="urn:microsoft.com/office/officeart/2005/8/layout/process1"/>
    <dgm:cxn modelId="{225EF708-95ED-4C4A-83A2-8CE7456030B3}" type="presParOf" srcId="{3DDD3A5F-BD78-4001-9145-5B6E5290C98C}" destId="{C44136AF-59C7-4C9B-A98D-0A92B4D400C1}" srcOrd="0" destOrd="0" presId="urn:microsoft.com/office/officeart/2005/8/layout/process1"/>
    <dgm:cxn modelId="{D66EEBFA-5803-4449-BEBC-55C318B4CA13}" type="presParOf" srcId="{8BC91B06-27D5-47BA-B706-951F8D5FF1FF}" destId="{1EAC669C-8BB6-4E59-8162-718749BE0A25}" srcOrd="2" destOrd="0" presId="urn:microsoft.com/office/officeart/2005/8/layout/process1"/>
    <dgm:cxn modelId="{EC3B5127-A02F-4CD7-97BE-AE47970FBAA9}" type="presParOf" srcId="{8BC91B06-27D5-47BA-B706-951F8D5FF1FF}" destId="{EB595D7F-CD56-4B68-8904-8481E8014CDB}" srcOrd="3" destOrd="0" presId="urn:microsoft.com/office/officeart/2005/8/layout/process1"/>
    <dgm:cxn modelId="{0EDA9341-9CC6-4B91-8C84-58DF5CCE7B61}" type="presParOf" srcId="{EB595D7F-CD56-4B68-8904-8481E8014CDB}" destId="{A23702F9-DF3E-4AC3-84FA-58D475DD4EC5}" srcOrd="0" destOrd="0" presId="urn:microsoft.com/office/officeart/2005/8/layout/process1"/>
    <dgm:cxn modelId="{909C04D4-C472-4283-A42C-BB0B6DB66AC5}" type="presParOf" srcId="{8BC91B06-27D5-47BA-B706-951F8D5FF1FF}" destId="{D12D98D9-6A1D-4564-9AB9-9E1DA4EA9F15}" srcOrd="4" destOrd="0" presId="urn:microsoft.com/office/officeart/2005/8/layout/process1"/>
    <dgm:cxn modelId="{69254D2D-9383-405C-AFD3-23F18D1F795C}" type="presParOf" srcId="{8BC91B06-27D5-47BA-B706-951F8D5FF1FF}" destId="{1978608E-8119-4871-A01D-5B0222A7D51C}" srcOrd="5" destOrd="0" presId="urn:microsoft.com/office/officeart/2005/8/layout/process1"/>
    <dgm:cxn modelId="{42111D5B-2283-4591-8B7A-A360F9132398}" type="presParOf" srcId="{1978608E-8119-4871-A01D-5B0222A7D51C}" destId="{3F6A664E-60F4-4F7F-98E4-87B57C2E9DF9}" srcOrd="0" destOrd="0" presId="urn:microsoft.com/office/officeart/2005/8/layout/process1"/>
    <dgm:cxn modelId="{9FB45E2D-5009-4DAA-A3F4-24097C2058EC}" type="presParOf" srcId="{8BC91B06-27D5-47BA-B706-951F8D5FF1FF}" destId="{B9050493-F669-43D1-A0C8-427B009FCB59}"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E782A-B2C4-4878-A0DA-0F37CDD9C61D}">
      <dsp:nvSpPr>
        <dsp:cNvPr id="0" name=""/>
        <dsp:cNvSpPr/>
      </dsp:nvSpPr>
      <dsp:spPr>
        <a:xfrm rot="5400000">
          <a:off x="-212440" y="213268"/>
          <a:ext cx="1416268" cy="99138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zh-CN" altLang="en-US" sz="1900" kern="1200" dirty="0"/>
            <a:t>古代先贤</a:t>
          </a:r>
        </a:p>
      </dsp:txBody>
      <dsp:txXfrm rot="-5400000">
        <a:off x="0" y="496522"/>
        <a:ext cx="991388" cy="424880"/>
      </dsp:txXfrm>
    </dsp:sp>
    <dsp:sp modelId="{B0346E61-991E-4557-A71E-68416A5DBF6E}">
      <dsp:nvSpPr>
        <dsp:cNvPr id="0" name=""/>
        <dsp:cNvSpPr/>
      </dsp:nvSpPr>
      <dsp:spPr>
        <a:xfrm rot="5400000">
          <a:off x="2913898" y="-1921682"/>
          <a:ext cx="920574" cy="476559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商周以前，结绳记事</a:t>
          </a:r>
        </a:p>
        <a:p>
          <a:pPr marL="114300" lvl="1" indent="-114300" algn="l" defTabSz="533400">
            <a:lnSpc>
              <a:spcPct val="90000"/>
            </a:lnSpc>
            <a:spcBef>
              <a:spcPct val="0"/>
            </a:spcBef>
            <a:spcAft>
              <a:spcPct val="15000"/>
            </a:spcAft>
            <a:buChar char="•"/>
          </a:pPr>
          <a:r>
            <a:rPr lang="zh-CN" altLang="en-US" sz="1200" kern="1200" dirty="0"/>
            <a:t>商周时期，钟鼎文化</a:t>
          </a:r>
        </a:p>
        <a:p>
          <a:pPr marL="114300" lvl="1" indent="-114300" algn="l" defTabSz="533400">
            <a:lnSpc>
              <a:spcPct val="90000"/>
            </a:lnSpc>
            <a:spcBef>
              <a:spcPct val="0"/>
            </a:spcBef>
            <a:spcAft>
              <a:spcPct val="15000"/>
            </a:spcAft>
            <a:buChar char="•"/>
          </a:pPr>
          <a:r>
            <a:rPr lang="zh-CN" altLang="en-US" sz="1200" kern="1200" dirty="0"/>
            <a:t>东汉永元十七（公元</a:t>
          </a:r>
          <a:r>
            <a:rPr lang="en-US" altLang="zh-CN" sz="1200" kern="1200" dirty="0"/>
            <a:t>105</a:t>
          </a:r>
          <a:r>
            <a:rPr lang="zh-CN" altLang="en-US" sz="1200" kern="1200" dirty="0"/>
            <a:t>）年，蔡伦造纸</a:t>
          </a:r>
        </a:p>
      </dsp:txBody>
      <dsp:txXfrm rot="-5400000">
        <a:off x="991389" y="45766"/>
        <a:ext cx="4720655" cy="830696"/>
      </dsp:txXfrm>
    </dsp:sp>
    <dsp:sp modelId="{253D9ACC-5355-43D6-B175-31CAC899339E}">
      <dsp:nvSpPr>
        <dsp:cNvPr id="0" name=""/>
        <dsp:cNvSpPr/>
      </dsp:nvSpPr>
      <dsp:spPr>
        <a:xfrm rot="5400000">
          <a:off x="-212440" y="1432841"/>
          <a:ext cx="1416268" cy="99138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zh-CN" altLang="en-US" sz="1900" kern="1200" dirty="0"/>
            <a:t>工业革命</a:t>
          </a:r>
        </a:p>
      </dsp:txBody>
      <dsp:txXfrm rot="-5400000">
        <a:off x="0" y="1716095"/>
        <a:ext cx="991388" cy="424880"/>
      </dsp:txXfrm>
    </dsp:sp>
    <dsp:sp modelId="{70449CE1-955F-483B-98CC-30F74F9E40EA}">
      <dsp:nvSpPr>
        <dsp:cNvPr id="0" name=""/>
        <dsp:cNvSpPr/>
      </dsp:nvSpPr>
      <dsp:spPr>
        <a:xfrm rot="5400000">
          <a:off x="2913898" y="-702108"/>
          <a:ext cx="920574" cy="476559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安东尼奥</a:t>
          </a:r>
          <a:r>
            <a:rPr lang="en-US" altLang="en-US" sz="1200" kern="1200" dirty="0"/>
            <a:t>·</a:t>
          </a:r>
          <a:r>
            <a:rPr lang="zh-CN" altLang="en-US" sz="1200" kern="1200" dirty="0"/>
            <a:t>梅乌奇</a:t>
          </a:r>
          <a:r>
            <a:rPr lang="en-US" altLang="en-US" sz="1200" kern="1200" dirty="0"/>
            <a:t>,</a:t>
          </a:r>
          <a:r>
            <a:rPr lang="zh-CN" altLang="en-US" sz="1200" kern="1200" dirty="0"/>
            <a:t>发现声音可以以电脉冲的形式穿过钢丝，亚历山大</a:t>
          </a:r>
          <a:r>
            <a:rPr lang="en-US" altLang="en-US" sz="1200" kern="1200" dirty="0"/>
            <a:t>·</a:t>
          </a:r>
          <a:r>
            <a:rPr lang="zh-CN" altLang="en-US" sz="1200" kern="1200" dirty="0"/>
            <a:t>贝尔发明电话</a:t>
          </a:r>
        </a:p>
        <a:p>
          <a:pPr marL="114300" lvl="1" indent="-114300" algn="l" defTabSz="533400">
            <a:lnSpc>
              <a:spcPct val="90000"/>
            </a:lnSpc>
            <a:spcBef>
              <a:spcPct val="0"/>
            </a:spcBef>
            <a:spcAft>
              <a:spcPct val="15000"/>
            </a:spcAft>
            <a:buChar char="•"/>
          </a:pPr>
          <a:r>
            <a:rPr lang="zh-CN" altLang="en-US" sz="1200" kern="1200" dirty="0"/>
            <a:t>赫兹发现电磁波，马可尼发明无线电通讯设备</a:t>
          </a:r>
        </a:p>
      </dsp:txBody>
      <dsp:txXfrm rot="-5400000">
        <a:off x="991389" y="1265340"/>
        <a:ext cx="4720655" cy="830696"/>
      </dsp:txXfrm>
    </dsp:sp>
    <dsp:sp modelId="{6FF29240-A4C3-4FBF-942D-9CDEBE8453B3}">
      <dsp:nvSpPr>
        <dsp:cNvPr id="0" name=""/>
        <dsp:cNvSpPr/>
      </dsp:nvSpPr>
      <dsp:spPr>
        <a:xfrm rot="5400000">
          <a:off x="-212440" y="2652415"/>
          <a:ext cx="1416268" cy="99138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altLang="zh-CN" sz="1900" kern="1200" dirty="0"/>
            <a:t>21</a:t>
          </a:r>
          <a:r>
            <a:rPr lang="zh-CN" altLang="en-US" sz="1900" kern="1200" dirty="0"/>
            <a:t>世纪</a:t>
          </a:r>
        </a:p>
      </dsp:txBody>
      <dsp:txXfrm rot="-5400000">
        <a:off x="0" y="2935669"/>
        <a:ext cx="991388" cy="424880"/>
      </dsp:txXfrm>
    </dsp:sp>
    <dsp:sp modelId="{132BB658-0AD8-4D71-9EB6-1A715D6EE7CB}">
      <dsp:nvSpPr>
        <dsp:cNvPr id="0" name=""/>
        <dsp:cNvSpPr/>
      </dsp:nvSpPr>
      <dsp:spPr>
        <a:xfrm rot="5400000">
          <a:off x="2913898" y="517465"/>
          <a:ext cx="920574" cy="476559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互联网广泛应用</a:t>
          </a:r>
        </a:p>
        <a:p>
          <a:pPr marL="114300" lvl="1" indent="-114300" algn="l" defTabSz="533400">
            <a:lnSpc>
              <a:spcPct val="90000"/>
            </a:lnSpc>
            <a:spcBef>
              <a:spcPct val="0"/>
            </a:spcBef>
            <a:spcAft>
              <a:spcPct val="15000"/>
            </a:spcAft>
            <a:buChar char="•"/>
          </a:pPr>
          <a:r>
            <a:rPr lang="zh-CN" altLang="en-US" sz="1200" kern="1200" dirty="0"/>
            <a:t>物联网融合信息传感器、射频识别技术、全球定位系统、红外感应器、激光扫描器等各种装置与技术</a:t>
          </a:r>
        </a:p>
        <a:p>
          <a:pPr marL="114300" lvl="1" indent="-114300" algn="l" defTabSz="533400">
            <a:lnSpc>
              <a:spcPct val="90000"/>
            </a:lnSpc>
            <a:spcBef>
              <a:spcPct val="0"/>
            </a:spcBef>
            <a:spcAft>
              <a:spcPct val="15000"/>
            </a:spcAft>
            <a:buChar char="•"/>
          </a:pPr>
          <a:r>
            <a:rPr lang="zh-CN" altLang="en-US" sz="1200" kern="1200" dirty="0"/>
            <a:t>人工智能</a:t>
          </a:r>
          <a:r>
            <a:rPr lang="en-US" altLang="zh-CN" sz="1200" kern="1200" dirty="0"/>
            <a:t>+</a:t>
          </a:r>
          <a:r>
            <a:rPr lang="zh-CN" altLang="en-US" sz="1200" kern="1200" dirty="0"/>
            <a:t>物联网改变生活、工作方式</a:t>
          </a:r>
        </a:p>
      </dsp:txBody>
      <dsp:txXfrm rot="-5400000">
        <a:off x="991389" y="2484914"/>
        <a:ext cx="4720655" cy="8306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056C3-E812-4730-BC22-51B00A3566A3}">
      <dsp:nvSpPr>
        <dsp:cNvPr id="0" name=""/>
        <dsp:cNvSpPr/>
      </dsp:nvSpPr>
      <dsp:spPr>
        <a:xfrm>
          <a:off x="4609" y="1858336"/>
          <a:ext cx="2015517" cy="1209310"/>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发送请求</a:t>
          </a:r>
          <a:endParaRPr lang="zh-CN" altLang="en-US" sz="2400" kern="1200" dirty="0"/>
        </a:p>
      </dsp:txBody>
      <dsp:txXfrm>
        <a:off x="40028" y="1893755"/>
        <a:ext cx="1944679" cy="1138472"/>
      </dsp:txXfrm>
    </dsp:sp>
    <dsp:sp modelId="{3DDD3A5F-BD78-4001-9145-5B6E5290C98C}">
      <dsp:nvSpPr>
        <dsp:cNvPr id="0" name=""/>
        <dsp:cNvSpPr/>
      </dsp:nvSpPr>
      <dsp:spPr>
        <a:xfrm>
          <a:off x="2221679" y="2213067"/>
          <a:ext cx="427289" cy="49984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2221679" y="2313037"/>
        <a:ext cx="299102" cy="299908"/>
      </dsp:txXfrm>
    </dsp:sp>
    <dsp:sp modelId="{1EAC669C-8BB6-4E59-8162-718749BE0A25}">
      <dsp:nvSpPr>
        <dsp:cNvPr id="0" name=""/>
        <dsp:cNvSpPr/>
      </dsp:nvSpPr>
      <dsp:spPr>
        <a:xfrm>
          <a:off x="2826334" y="1858336"/>
          <a:ext cx="2015517" cy="1209310"/>
        </a:xfrm>
        <a:prstGeom prst="roundRect">
          <a:avLst>
            <a:gd name="adj" fmla="val 10000"/>
          </a:avLst>
        </a:prstGeom>
        <a:solidFill>
          <a:schemeClr val="accent5">
            <a:hueOff val="-4077871"/>
            <a:satOff val="28025"/>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获取响应内容</a:t>
          </a:r>
        </a:p>
      </dsp:txBody>
      <dsp:txXfrm>
        <a:off x="2861753" y="1893755"/>
        <a:ext cx="1944679" cy="1138472"/>
      </dsp:txXfrm>
    </dsp:sp>
    <dsp:sp modelId="{EB595D7F-CD56-4B68-8904-8481E8014CDB}">
      <dsp:nvSpPr>
        <dsp:cNvPr id="0" name=""/>
        <dsp:cNvSpPr/>
      </dsp:nvSpPr>
      <dsp:spPr>
        <a:xfrm>
          <a:off x="5043404" y="2213067"/>
          <a:ext cx="427289" cy="499848"/>
        </a:xfrm>
        <a:prstGeom prst="rightArrow">
          <a:avLst>
            <a:gd name="adj1" fmla="val 60000"/>
            <a:gd name="adj2" fmla="val 50000"/>
          </a:avLst>
        </a:prstGeom>
        <a:solidFill>
          <a:schemeClr val="accent5">
            <a:hueOff val="-6116806"/>
            <a:satOff val="42038"/>
            <a:lumOff val="-411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5043404" y="2313037"/>
        <a:ext cx="299102" cy="299908"/>
      </dsp:txXfrm>
    </dsp:sp>
    <dsp:sp modelId="{D12D98D9-6A1D-4564-9AB9-9E1DA4EA9F15}">
      <dsp:nvSpPr>
        <dsp:cNvPr id="0" name=""/>
        <dsp:cNvSpPr/>
      </dsp:nvSpPr>
      <dsp:spPr>
        <a:xfrm>
          <a:off x="5648060" y="1858336"/>
          <a:ext cx="2015517" cy="1209310"/>
        </a:xfrm>
        <a:prstGeom prst="roundRect">
          <a:avLst>
            <a:gd name="adj" fmla="val 10000"/>
          </a:avLst>
        </a:prstGeom>
        <a:solidFill>
          <a:schemeClr val="accent5">
            <a:hueOff val="-8155742"/>
            <a:satOff val="56051"/>
            <a:lumOff val="-549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解析内容</a:t>
          </a:r>
        </a:p>
      </dsp:txBody>
      <dsp:txXfrm>
        <a:off x="5683479" y="1893755"/>
        <a:ext cx="1944679" cy="1138472"/>
      </dsp:txXfrm>
    </dsp:sp>
    <dsp:sp modelId="{1978608E-8119-4871-A01D-5B0222A7D51C}">
      <dsp:nvSpPr>
        <dsp:cNvPr id="0" name=""/>
        <dsp:cNvSpPr/>
      </dsp:nvSpPr>
      <dsp:spPr>
        <a:xfrm>
          <a:off x="7865129" y="2213067"/>
          <a:ext cx="427289" cy="499848"/>
        </a:xfrm>
        <a:prstGeom prst="rightArrow">
          <a:avLst>
            <a:gd name="adj1" fmla="val 60000"/>
            <a:gd name="adj2" fmla="val 50000"/>
          </a:avLst>
        </a:prstGeom>
        <a:solidFill>
          <a:schemeClr val="accent5">
            <a:hueOff val="-12233612"/>
            <a:satOff val="84076"/>
            <a:lumOff val="-823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7865129" y="2313037"/>
        <a:ext cx="299102" cy="299908"/>
      </dsp:txXfrm>
    </dsp:sp>
    <dsp:sp modelId="{B9050493-F669-43D1-A0C8-427B009FCB59}">
      <dsp:nvSpPr>
        <dsp:cNvPr id="0" name=""/>
        <dsp:cNvSpPr/>
      </dsp:nvSpPr>
      <dsp:spPr>
        <a:xfrm>
          <a:off x="8469785" y="1858336"/>
          <a:ext cx="2015517" cy="1209310"/>
        </a:xfrm>
        <a:prstGeom prst="roundRect">
          <a:avLst>
            <a:gd name="adj" fmla="val 10000"/>
          </a:avLst>
        </a:prstGeom>
        <a:solidFill>
          <a:schemeClr val="accent5">
            <a:hueOff val="-12233612"/>
            <a:satOff val="84076"/>
            <a:lumOff val="-8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保存数据</a:t>
          </a:r>
        </a:p>
      </dsp:txBody>
      <dsp:txXfrm>
        <a:off x="8505204" y="1893755"/>
        <a:ext cx="1944679" cy="113847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2022/06/23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a:extLst>
              <a:ext uri="{FF2B5EF4-FFF2-40B4-BE49-F238E27FC236}">
                <a16:creationId xmlns:a16="http://schemas.microsoft.com/office/drawing/2014/main" id="{9B8D1EBA-C5DC-4381-BA03-571B982BB2C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46D921D-65E1-4C8D-8074-E05E044884DA}" type="slidenum">
              <a:rPr lang="zh-CN" altLang="en-US">
                <a:latin typeface="Tahoma" panose="020B0604030504040204" pitchFamily="34" charset="0"/>
              </a:rPr>
              <a:pPr>
                <a:spcBef>
                  <a:spcPct val="0"/>
                </a:spcBef>
              </a:pPr>
              <a:t>2</a:t>
            </a:fld>
            <a:endParaRPr lang="en-US" altLang="zh-CN">
              <a:latin typeface="Tahoma" panose="020B0604030504040204" pitchFamily="34" charset="0"/>
            </a:endParaRPr>
          </a:p>
        </p:txBody>
      </p:sp>
      <p:sp>
        <p:nvSpPr>
          <p:cNvPr id="57347" name="Rectangle 2">
            <a:extLst>
              <a:ext uri="{FF2B5EF4-FFF2-40B4-BE49-F238E27FC236}">
                <a16:creationId xmlns:a16="http://schemas.microsoft.com/office/drawing/2014/main" id="{76E18A93-A0CD-4E91-A31A-EA09C99375A6}"/>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E981AD54-8B82-487A-8D34-1D2710648F0F}"/>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70</a:t>
            </a:fld>
            <a:endParaRPr lang="zh-CN" altLang="en-US"/>
          </a:p>
        </p:txBody>
      </p:sp>
    </p:spTree>
    <p:extLst>
      <p:ext uri="{BB962C8B-B14F-4D97-AF65-F5344CB8AC3E}">
        <p14:creationId xmlns:p14="http://schemas.microsoft.com/office/powerpoint/2010/main" val="2832885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71</a:t>
            </a:fld>
            <a:endParaRPr lang="zh-CN" altLang="en-US"/>
          </a:p>
        </p:txBody>
      </p:sp>
    </p:spTree>
    <p:extLst>
      <p:ext uri="{BB962C8B-B14F-4D97-AF65-F5344CB8AC3E}">
        <p14:creationId xmlns:p14="http://schemas.microsoft.com/office/powerpoint/2010/main" val="337543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72</a:t>
            </a:fld>
            <a:endParaRPr lang="zh-CN" altLang="en-US"/>
          </a:p>
        </p:txBody>
      </p:sp>
    </p:spTree>
    <p:extLst>
      <p:ext uri="{BB962C8B-B14F-4D97-AF65-F5344CB8AC3E}">
        <p14:creationId xmlns:p14="http://schemas.microsoft.com/office/powerpoint/2010/main" val="3042730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73</a:t>
            </a:fld>
            <a:endParaRPr lang="zh-CN" altLang="en-US"/>
          </a:p>
        </p:txBody>
      </p:sp>
    </p:spTree>
    <p:extLst>
      <p:ext uri="{BB962C8B-B14F-4D97-AF65-F5344CB8AC3E}">
        <p14:creationId xmlns:p14="http://schemas.microsoft.com/office/powerpoint/2010/main" val="2667570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74</a:t>
            </a:fld>
            <a:endParaRPr lang="zh-CN" altLang="en-US"/>
          </a:p>
        </p:txBody>
      </p:sp>
    </p:spTree>
    <p:extLst>
      <p:ext uri="{BB962C8B-B14F-4D97-AF65-F5344CB8AC3E}">
        <p14:creationId xmlns:p14="http://schemas.microsoft.com/office/powerpoint/2010/main" val="2931186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75</a:t>
            </a:fld>
            <a:endParaRPr lang="zh-CN" altLang="en-US"/>
          </a:p>
        </p:txBody>
      </p:sp>
    </p:spTree>
    <p:extLst>
      <p:ext uri="{BB962C8B-B14F-4D97-AF65-F5344CB8AC3E}">
        <p14:creationId xmlns:p14="http://schemas.microsoft.com/office/powerpoint/2010/main" val="2667910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76</a:t>
            </a:fld>
            <a:endParaRPr lang="zh-CN" altLang="en-US"/>
          </a:p>
        </p:txBody>
      </p:sp>
    </p:spTree>
    <p:extLst>
      <p:ext uri="{BB962C8B-B14F-4D97-AF65-F5344CB8AC3E}">
        <p14:creationId xmlns:p14="http://schemas.microsoft.com/office/powerpoint/2010/main" val="2310244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77</a:t>
            </a:fld>
            <a:endParaRPr lang="zh-CN" altLang="en-US"/>
          </a:p>
        </p:txBody>
      </p:sp>
    </p:spTree>
    <p:extLst>
      <p:ext uri="{BB962C8B-B14F-4D97-AF65-F5344CB8AC3E}">
        <p14:creationId xmlns:p14="http://schemas.microsoft.com/office/powerpoint/2010/main" val="3170201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79</a:t>
            </a:fld>
            <a:endParaRPr lang="zh-CN" altLang="en-US"/>
          </a:p>
        </p:txBody>
      </p:sp>
    </p:spTree>
    <p:extLst>
      <p:ext uri="{BB962C8B-B14F-4D97-AF65-F5344CB8AC3E}">
        <p14:creationId xmlns:p14="http://schemas.microsoft.com/office/powerpoint/2010/main" val="1957328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80</a:t>
            </a:fld>
            <a:endParaRPr lang="zh-CN" altLang="en-US"/>
          </a:p>
        </p:txBody>
      </p:sp>
    </p:spTree>
    <p:extLst>
      <p:ext uri="{BB962C8B-B14F-4D97-AF65-F5344CB8AC3E}">
        <p14:creationId xmlns:p14="http://schemas.microsoft.com/office/powerpoint/2010/main" val="211037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4</a:t>
            </a:fld>
            <a:endParaRPr lang="zh-CN" altLang="en-US"/>
          </a:p>
        </p:txBody>
      </p:sp>
    </p:spTree>
    <p:extLst>
      <p:ext uri="{BB962C8B-B14F-4D97-AF65-F5344CB8AC3E}">
        <p14:creationId xmlns:p14="http://schemas.microsoft.com/office/powerpoint/2010/main" val="2128063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81</a:t>
            </a:fld>
            <a:endParaRPr lang="zh-CN" altLang="en-US"/>
          </a:p>
        </p:txBody>
      </p:sp>
    </p:spTree>
    <p:extLst>
      <p:ext uri="{BB962C8B-B14F-4D97-AF65-F5344CB8AC3E}">
        <p14:creationId xmlns:p14="http://schemas.microsoft.com/office/powerpoint/2010/main" val="2116548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82</a:t>
            </a:fld>
            <a:endParaRPr lang="zh-CN" altLang="en-US"/>
          </a:p>
        </p:txBody>
      </p:sp>
    </p:spTree>
    <p:extLst>
      <p:ext uri="{BB962C8B-B14F-4D97-AF65-F5344CB8AC3E}">
        <p14:creationId xmlns:p14="http://schemas.microsoft.com/office/powerpoint/2010/main" val="3073300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115</a:t>
            </a:fld>
            <a:endParaRPr lang="zh-CN" altLang="en-US"/>
          </a:p>
        </p:txBody>
      </p:sp>
    </p:spTree>
    <p:extLst>
      <p:ext uri="{BB962C8B-B14F-4D97-AF65-F5344CB8AC3E}">
        <p14:creationId xmlns:p14="http://schemas.microsoft.com/office/powerpoint/2010/main" val="2708459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5</a:t>
            </a:fld>
            <a:endParaRPr lang="zh-CN" altLang="en-US"/>
          </a:p>
        </p:txBody>
      </p:sp>
    </p:spTree>
    <p:extLst>
      <p:ext uri="{BB962C8B-B14F-4D97-AF65-F5344CB8AC3E}">
        <p14:creationId xmlns:p14="http://schemas.microsoft.com/office/powerpoint/2010/main" val="1076669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7</a:t>
            </a:fld>
            <a:endParaRPr lang="zh-CN" altLang="en-US"/>
          </a:p>
        </p:txBody>
      </p:sp>
    </p:spTree>
    <p:extLst>
      <p:ext uri="{BB962C8B-B14F-4D97-AF65-F5344CB8AC3E}">
        <p14:creationId xmlns:p14="http://schemas.microsoft.com/office/powerpoint/2010/main" val="1726114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8</a:t>
            </a:fld>
            <a:endParaRPr lang="zh-CN" altLang="en-US"/>
          </a:p>
        </p:txBody>
      </p:sp>
    </p:spTree>
    <p:extLst>
      <p:ext uri="{BB962C8B-B14F-4D97-AF65-F5344CB8AC3E}">
        <p14:creationId xmlns:p14="http://schemas.microsoft.com/office/powerpoint/2010/main" val="3654645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10</a:t>
            </a:fld>
            <a:endParaRPr lang="zh-CN" altLang="en-US"/>
          </a:p>
        </p:txBody>
      </p:sp>
    </p:spTree>
    <p:extLst>
      <p:ext uri="{BB962C8B-B14F-4D97-AF65-F5344CB8AC3E}">
        <p14:creationId xmlns:p14="http://schemas.microsoft.com/office/powerpoint/2010/main" val="2370094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59</a:t>
            </a:fld>
            <a:endParaRPr lang="zh-CN" altLang="en-US"/>
          </a:p>
        </p:txBody>
      </p:sp>
    </p:spTree>
    <p:extLst>
      <p:ext uri="{BB962C8B-B14F-4D97-AF65-F5344CB8AC3E}">
        <p14:creationId xmlns:p14="http://schemas.microsoft.com/office/powerpoint/2010/main" val="2367243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63</a:t>
            </a:fld>
            <a:endParaRPr lang="zh-CN" altLang="en-US"/>
          </a:p>
        </p:txBody>
      </p:sp>
    </p:spTree>
    <p:extLst>
      <p:ext uri="{BB962C8B-B14F-4D97-AF65-F5344CB8AC3E}">
        <p14:creationId xmlns:p14="http://schemas.microsoft.com/office/powerpoint/2010/main" val="3205436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64</a:t>
            </a:fld>
            <a:endParaRPr lang="zh-CN" altLang="en-US"/>
          </a:p>
        </p:txBody>
      </p:sp>
    </p:spTree>
    <p:extLst>
      <p:ext uri="{BB962C8B-B14F-4D97-AF65-F5344CB8AC3E}">
        <p14:creationId xmlns:p14="http://schemas.microsoft.com/office/powerpoint/2010/main" val="3866412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eaLnBrk="1" hangingPunct="1">
                <a:defRPr/>
              </a:pPr>
              <a:r>
                <a:rPr lang="en-US" altLang="zh-CN" sz="2200">
                  <a:solidFill>
                    <a:schemeClr val="tx2"/>
                  </a:solidFill>
                  <a:latin typeface="Verdana" pitchFamily="34" charset="0"/>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6"/>
          <p:cNvSpPr>
            <a:spLocks noGrp="1"/>
          </p:cNvSpPr>
          <p:nvPr>
            <p:ph type="dt" sz="half" idx="10"/>
          </p:nvPr>
        </p:nvSpPr>
        <p:spPr>
          <a:xfrm>
            <a:off x="8483601" y="6356351"/>
            <a:ext cx="2781300" cy="365125"/>
          </a:xfrm>
          <a:prstGeom prst="rect">
            <a:avLst/>
          </a:prstGeom>
        </p:spPr>
        <p:txBody>
          <a:bodyPr/>
          <a:lstStyle>
            <a:lvl1pPr>
              <a:defRPr/>
            </a:lvl1pPr>
          </a:lstStyle>
          <a:p>
            <a:pPr>
              <a:defRPr/>
            </a:pPr>
            <a:endParaRPr lang="zh-CN" altLang="en-US"/>
          </a:p>
        </p:txBody>
      </p:sp>
      <p:sp>
        <p:nvSpPr>
          <p:cNvPr id="5" name="Slide Number Placeholder 7"/>
          <p:cNvSpPr>
            <a:spLocks noGrp="1"/>
          </p:cNvSpPr>
          <p:nvPr>
            <p:ph type="sldNum" sz="quarter" idx="11"/>
          </p:nvPr>
        </p:nvSpPr>
        <p:spPr/>
        <p:txBody>
          <a:bodyPr/>
          <a:lstStyle>
            <a:lvl1pPr>
              <a:defRPr smtClean="0"/>
            </a:lvl1pPr>
          </a:lstStyle>
          <a:p>
            <a:pPr>
              <a:defRPr/>
            </a:pPr>
            <a:fld id="{BF397209-5235-4878-BE0A-2771B967A86A}" type="slidenum">
              <a:rPr lang="zh-CN" altLang="en-US"/>
              <a:pPr>
                <a:defRPr/>
              </a:pPr>
              <a:t>‹#›</a:t>
            </a:fld>
            <a:endParaRPr lang="zh-CN" altLang="en-US"/>
          </a:p>
        </p:txBody>
      </p:sp>
      <p:sp>
        <p:nvSpPr>
          <p:cNvPr id="6" name="Footer Placeholder 8"/>
          <p:cNvSpPr>
            <a:spLocks noGrp="1"/>
          </p:cNvSpPr>
          <p:nvPr>
            <p:ph type="ftr" sz="quarter" idx="12"/>
          </p:nvPr>
        </p:nvSpPr>
        <p:spPr>
          <a:xfrm>
            <a:off x="878418" y="6356351"/>
            <a:ext cx="3797300" cy="365125"/>
          </a:xfrm>
          <a:prstGeom prst="rect">
            <a:avLst/>
          </a:prstGeom>
        </p:spPr>
        <p:txBody>
          <a:bodyPr/>
          <a:lstStyle>
            <a:lvl1pPr>
              <a:defRPr/>
            </a:lvl1pPr>
          </a:lstStyle>
          <a:p>
            <a:pPr>
              <a:defRPr/>
            </a:pPr>
            <a:endParaRPr lang="zh-CN" altLang="en-US"/>
          </a:p>
        </p:txBody>
      </p:sp>
    </p:spTree>
    <p:extLst>
      <p:ext uri="{BB962C8B-B14F-4D97-AF65-F5344CB8AC3E}">
        <p14:creationId xmlns:p14="http://schemas.microsoft.com/office/powerpoint/2010/main" val="24006698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hyperlink" Target="http://law.zuel.edu.cn/" TargetMode="Externa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zuel.edu.cn/2019n/list.htm" TargetMode="Externa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quotes.money.163.com/trade/lsjysj_601988.html?year=2019&amp;season" TargetMode="Externa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4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52.xml"/><Relationship Id="rId1" Type="http://schemas.openxmlformats.org/officeDocument/2006/relationships/slideLayout" Target="../slideLayouts/slideLayout6.xml"/><Relationship Id="rId5" Type="http://schemas.openxmlformats.org/officeDocument/2006/relationships/slide" Target="slide59.xml"/><Relationship Id="rId4" Type="http://schemas.openxmlformats.org/officeDocument/2006/relationships/slide" Target="slide5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60.xml"/><Relationship Id="rId4" Type="http://schemas.openxmlformats.org/officeDocument/2006/relationships/slide" Target="slide5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hyperlink" Target="https://www.jd.com/robots.txt" TargetMode="Externa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sz="quarter"/>
          </p:nvPr>
        </p:nvSpPr>
        <p:spPr>
          <a:xfrm>
            <a:off x="1828800" y="1502230"/>
            <a:ext cx="8229600" cy="2649764"/>
          </a:xfrm>
        </p:spPr>
        <p:txBody>
          <a:bodyPr/>
          <a:lstStyle/>
          <a:p>
            <a:r>
              <a:rPr lang="zh-CN" altLang="zh-CN" sz="6000" dirty="0"/>
              <a:t>第</a:t>
            </a:r>
            <a:r>
              <a:rPr lang="en-US" altLang="zh-CN" sz="6000" dirty="0"/>
              <a:t>3</a:t>
            </a:r>
            <a:r>
              <a:rPr lang="zh-CN" altLang="zh-CN" sz="6000" dirty="0"/>
              <a:t>章</a:t>
            </a:r>
            <a:r>
              <a:rPr lang="en-US" altLang="zh-CN" sz="6000" dirty="0"/>
              <a:t>  </a:t>
            </a:r>
            <a:r>
              <a:rPr lang="zh-CN" altLang="en-US" sz="6000" dirty="0"/>
              <a:t>信息网络技术与数据获取</a:t>
            </a:r>
            <a:endParaRPr sz="6000" noProof="1"/>
          </a:p>
        </p:txBody>
      </p:sp>
      <p:sp>
        <p:nvSpPr>
          <p:cNvPr id="2" name="副标题 1"/>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4441303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3.2.1 </a:t>
            </a:r>
            <a:r>
              <a:rPr lang="zh-CN" altLang="en-US" b="0" dirty="0">
                <a:latin typeface="方正大黑简体" panose="02010601030101010101" pitchFamily="2" charset="-122"/>
                <a:ea typeface="方正大黑简体" panose="02010601030101010101" pitchFamily="2" charset="-122"/>
              </a:rPr>
              <a:t>信息网络概述</a:t>
            </a:r>
          </a:p>
        </p:txBody>
      </p:sp>
      <p:sp>
        <p:nvSpPr>
          <p:cNvPr id="4" name="文本框 3"/>
          <p:cNvSpPr txBox="1"/>
          <p:nvPr/>
        </p:nvSpPr>
        <p:spPr>
          <a:xfrm>
            <a:off x="1432318" y="1429555"/>
            <a:ext cx="9388928" cy="738664"/>
          </a:xfrm>
          <a:prstGeom prst="rect">
            <a:avLst/>
          </a:prstGeom>
          <a:noFill/>
        </p:spPr>
        <p:txBody>
          <a:bodyPr wrap="square" rtlCol="0">
            <a:spAutoFit/>
          </a:bodyPr>
          <a:lstStyle/>
          <a:p>
            <a:r>
              <a:rPr lang="en-US" altLang="zh-CN" sz="2400" b="1" dirty="0"/>
              <a:t>1. </a:t>
            </a:r>
            <a:r>
              <a:rPr lang="en-US" altLang="zh-CN" sz="2400" b="1" dirty="0">
                <a:latin typeface="Times New Roman" panose="02020603050405020304" pitchFamily="18" charset="0"/>
                <a:cs typeface="Times New Roman" panose="02020603050405020304" pitchFamily="18" charset="0"/>
              </a:rPr>
              <a:t>1957</a:t>
            </a:r>
            <a:endParaRPr lang="zh-CN" altLang="zh-CN" sz="2400" b="1" dirty="0">
              <a:latin typeface="Times New Roman" panose="02020603050405020304" pitchFamily="18" charset="0"/>
              <a:cs typeface="Times New Roman" panose="02020603050405020304" pitchFamily="18" charset="0"/>
            </a:endParaRPr>
          </a:p>
          <a:p>
            <a:r>
              <a:rPr lang="en-US" altLang="zh-CN" dirty="0"/>
              <a:t>10</a:t>
            </a:r>
            <a:r>
              <a:rPr lang="zh-CN" altLang="en-US" dirty="0"/>
              <a:t>月</a:t>
            </a:r>
            <a:r>
              <a:rPr lang="en-US" altLang="zh-CN" dirty="0"/>
              <a:t>4</a:t>
            </a:r>
            <a:r>
              <a:rPr lang="zh-CN" altLang="en-US" dirty="0"/>
              <a:t>日，前苏联在拜科努尔航天中心发射了人类历史上第一颗人造地球卫星</a:t>
            </a:r>
            <a:r>
              <a:rPr lang="en-US" altLang="zh-CN" dirty="0"/>
              <a:t>Sputnik</a:t>
            </a:r>
            <a:r>
              <a:rPr lang="zh-CN" altLang="en-US" dirty="0"/>
              <a:t>。</a:t>
            </a:r>
            <a:endParaRPr lang="zh-CN" altLang="en-US" sz="2000" dirty="0"/>
          </a:p>
        </p:txBody>
      </p:sp>
      <p:sp>
        <p:nvSpPr>
          <p:cNvPr id="5" name="文本框 4"/>
          <p:cNvSpPr txBox="1"/>
          <p:nvPr/>
        </p:nvSpPr>
        <p:spPr>
          <a:xfrm>
            <a:off x="1432318" y="2168219"/>
            <a:ext cx="9388928" cy="2000548"/>
          </a:xfrm>
          <a:prstGeom prst="rect">
            <a:avLst/>
          </a:prstGeom>
          <a:no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2. 1969</a:t>
            </a:r>
          </a:p>
          <a:p>
            <a:r>
              <a:rPr lang="en-US" altLang="zh-CN" sz="2000" dirty="0">
                <a:latin typeface="Times New Roman" panose="02020603050405020304" pitchFamily="18" charset="0"/>
                <a:ea typeface="宋体" panose="02010600030101010101" pitchFamily="2" charset="-122"/>
                <a:cs typeface="宋体" panose="02010600030101010101" pitchFamily="2" charset="-122"/>
              </a:rPr>
              <a:t>11</a:t>
            </a:r>
            <a:r>
              <a:rPr lang="zh-CN" altLang="zh-CN" sz="2000" dirty="0">
                <a:latin typeface="Times New Roman" panose="02020603050405020304" pitchFamily="18" charset="0"/>
                <a:ea typeface="宋体" panose="02010600030101010101" pitchFamily="2" charset="-122"/>
                <a:cs typeface="宋体" panose="02010600030101010101" pitchFamily="2" charset="-122"/>
              </a:rPr>
              <a:t>月，全球</a:t>
            </a:r>
            <a:r>
              <a:rPr lang="zh-CN" altLang="en-US" sz="2000" dirty="0">
                <a:latin typeface="Times New Roman" panose="02020603050405020304" pitchFamily="18" charset="0"/>
                <a:ea typeface="宋体" panose="02010600030101010101" pitchFamily="2" charset="-122"/>
                <a:cs typeface="宋体" panose="02010600030101010101" pitchFamily="2" charset="-122"/>
              </a:rPr>
              <a:t>首个</a:t>
            </a:r>
            <a:r>
              <a:rPr lang="zh-CN" altLang="zh-CN" sz="2000" dirty="0">
                <a:latin typeface="Times New Roman" panose="02020603050405020304" pitchFamily="18" charset="0"/>
                <a:ea typeface="宋体" panose="02010600030101010101" pitchFamily="2" charset="-122"/>
                <a:cs typeface="宋体" panose="02010600030101010101" pitchFamily="2" charset="-122"/>
              </a:rPr>
              <a:t>包交换网络——</a:t>
            </a:r>
            <a:r>
              <a:rPr lang="en-US" altLang="zh-CN" sz="2000" dirty="0">
                <a:latin typeface="Times New Roman" panose="02020603050405020304" pitchFamily="18" charset="0"/>
                <a:ea typeface="宋体" panose="02010600030101010101" pitchFamily="2" charset="-122"/>
                <a:cs typeface="宋体" panose="02010600030101010101" pitchFamily="2" charset="-122"/>
              </a:rPr>
              <a:t>ARPANET</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Advanced Research Projects Agency Network</a:t>
            </a:r>
            <a:r>
              <a:rPr lang="zh-CN" altLang="zh-CN" sz="2000" dirty="0">
                <a:latin typeface="Times New Roman" panose="02020603050405020304" pitchFamily="18" charset="0"/>
                <a:ea typeface="宋体" panose="02010600030101010101" pitchFamily="2" charset="-122"/>
                <a:cs typeface="宋体" panose="02010600030101010101" pitchFamily="2" charset="-122"/>
              </a:rPr>
              <a:t>）建立。两周后，包含</a:t>
            </a:r>
            <a:r>
              <a:rPr lang="en-US" altLang="zh-CN" sz="2000" dirty="0">
                <a:latin typeface="Times New Roman" panose="02020603050405020304" pitchFamily="18" charset="0"/>
                <a:ea typeface="宋体" panose="02010600030101010101" pitchFamily="2" charset="-122"/>
                <a:cs typeface="宋体" panose="02010600030101010101" pitchFamily="2" charset="-122"/>
              </a:rPr>
              <a:t>4</a:t>
            </a:r>
            <a:r>
              <a:rPr lang="zh-CN" altLang="zh-CN" sz="2000" dirty="0">
                <a:latin typeface="Times New Roman" panose="02020603050405020304" pitchFamily="18" charset="0"/>
                <a:ea typeface="宋体" panose="02010600030101010101" pitchFamily="2" charset="-122"/>
                <a:cs typeface="宋体" panose="02010600030101010101" pitchFamily="2" charset="-122"/>
              </a:rPr>
              <a:t>个节点的阿帕网雏形建成。</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阿帕网就是</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的始祖。被尊称为互联网之父的文顿·瑟夫（图灵奖获得者）等人都曾参与阿帕网的研究设计。</a:t>
            </a:r>
            <a:endParaRPr lang="zh-CN" altLang="en-US" sz="2000" dirty="0"/>
          </a:p>
          <a:p>
            <a:endParaRPr lang="zh-CN" altLang="zh-CN" sz="2000" dirty="0"/>
          </a:p>
        </p:txBody>
      </p:sp>
      <p:sp>
        <p:nvSpPr>
          <p:cNvPr id="6" name="文本框 5"/>
          <p:cNvSpPr txBox="1"/>
          <p:nvPr/>
        </p:nvSpPr>
        <p:spPr>
          <a:xfrm>
            <a:off x="1432318" y="4521012"/>
            <a:ext cx="9388928" cy="1015663"/>
          </a:xfrm>
          <a:prstGeom prst="rect">
            <a:avLst/>
          </a:prstGeom>
          <a:no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4. 1987</a:t>
            </a:r>
            <a:endParaRPr lang="zh-CN" altLang="zh-CN" sz="2400" b="1" dirty="0">
              <a:latin typeface="Times New Roman" panose="02020603050405020304" pitchFamily="18" charset="0"/>
              <a:cs typeface="Times New Roman" panose="02020603050405020304" pitchFamily="18" charset="0"/>
            </a:endParaRPr>
          </a:p>
          <a:p>
            <a:r>
              <a:rPr lang="en-US" altLang="zh-CN" dirty="0"/>
              <a:t>9</a:t>
            </a:r>
            <a:r>
              <a:rPr lang="zh-CN" altLang="en-US" dirty="0"/>
              <a:t>月</a:t>
            </a:r>
            <a:r>
              <a:rPr lang="en-US" altLang="zh-CN" dirty="0"/>
              <a:t>20</a:t>
            </a:r>
            <a:r>
              <a:rPr lang="zh-CN" altLang="en-US" dirty="0"/>
              <a:t>日</a:t>
            </a:r>
            <a:r>
              <a:rPr lang="en-US" altLang="zh-CN" dirty="0"/>
              <a:t>,</a:t>
            </a:r>
            <a:r>
              <a:rPr lang="zh-CN" altLang="en-US" dirty="0"/>
              <a:t>北京计算机应用技术研究所向德国发出的第一封电子邮件“</a:t>
            </a:r>
            <a:r>
              <a:rPr lang="en-US" altLang="zh-CN" dirty="0"/>
              <a:t>Across the Great Wall we can reach every corner in the world.</a:t>
            </a:r>
            <a:r>
              <a:rPr lang="zh-CN" altLang="en-US" dirty="0"/>
              <a:t>”</a:t>
            </a:r>
            <a:endParaRPr lang="zh-CN" altLang="zh-CN" sz="2000" dirty="0"/>
          </a:p>
        </p:txBody>
      </p:sp>
      <p:sp>
        <p:nvSpPr>
          <p:cNvPr id="7" name="文本框 6"/>
          <p:cNvSpPr txBox="1"/>
          <p:nvPr/>
        </p:nvSpPr>
        <p:spPr>
          <a:xfrm>
            <a:off x="1432318" y="5459890"/>
            <a:ext cx="9388928" cy="1015663"/>
          </a:xfrm>
          <a:prstGeom prst="rect">
            <a:avLst/>
          </a:prstGeom>
          <a:no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5. 1994</a:t>
            </a:r>
            <a:endParaRPr lang="zh-CN" altLang="zh-CN" sz="2400" b="1" dirty="0">
              <a:latin typeface="Times New Roman" panose="02020603050405020304" pitchFamily="18" charset="0"/>
              <a:cs typeface="Times New Roman" panose="02020603050405020304" pitchFamily="18" charset="0"/>
            </a:endParaRPr>
          </a:p>
          <a:p>
            <a:r>
              <a:rPr lang="en-US" altLang="zh-CN" dirty="0"/>
              <a:t>4</a:t>
            </a:r>
            <a:r>
              <a:rPr lang="zh-CN" altLang="en-US" dirty="0"/>
              <a:t>月</a:t>
            </a:r>
            <a:r>
              <a:rPr lang="en-US" altLang="zh-CN" dirty="0"/>
              <a:t>20</a:t>
            </a:r>
            <a:r>
              <a:rPr lang="zh-CN" altLang="en-US" dirty="0"/>
              <a:t>日以“中科院</a:t>
            </a:r>
            <a:r>
              <a:rPr lang="en-US" altLang="zh-CN" dirty="0"/>
              <a:t>—</a:t>
            </a:r>
            <a:r>
              <a:rPr lang="zh-CN" altLang="en-US" dirty="0"/>
              <a:t>北大</a:t>
            </a:r>
            <a:r>
              <a:rPr lang="en-US" altLang="zh-CN" dirty="0"/>
              <a:t>—</a:t>
            </a:r>
            <a:r>
              <a:rPr lang="zh-CN" altLang="en-US" dirty="0"/>
              <a:t>清华”为核心的“中国国家计算机网络设施” 通过美国</a:t>
            </a:r>
            <a:r>
              <a:rPr lang="en-US" altLang="zh-CN" dirty="0"/>
              <a:t>Sprint</a:t>
            </a:r>
            <a:r>
              <a:rPr lang="zh-CN" altLang="en-US" dirty="0"/>
              <a:t>公司的一条</a:t>
            </a:r>
            <a:r>
              <a:rPr lang="en-US" altLang="zh-CN" dirty="0"/>
              <a:t>64K</a:t>
            </a:r>
            <a:r>
              <a:rPr lang="zh-CN" altLang="en-US" dirty="0"/>
              <a:t>国际专线实现了与全球因特网的互联，标志着中国正式通向国际互联网。</a:t>
            </a:r>
            <a:endParaRPr lang="zh-CN" altLang="zh-CN" sz="2000" dirty="0"/>
          </a:p>
        </p:txBody>
      </p:sp>
      <p:sp>
        <p:nvSpPr>
          <p:cNvPr id="8" name="文本框 7"/>
          <p:cNvSpPr txBox="1"/>
          <p:nvPr/>
        </p:nvSpPr>
        <p:spPr>
          <a:xfrm>
            <a:off x="1432318" y="3759015"/>
            <a:ext cx="9388928" cy="738664"/>
          </a:xfrm>
          <a:prstGeom prst="rect">
            <a:avLst/>
          </a:prstGeom>
          <a:no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3. 1974</a:t>
            </a:r>
            <a:endParaRPr lang="zh-CN" altLang="zh-CN" sz="2400" b="1" dirty="0">
              <a:latin typeface="Times New Roman" panose="02020603050405020304" pitchFamily="18" charset="0"/>
              <a:cs typeface="Times New Roman" panose="02020603050405020304" pitchFamily="18" charset="0"/>
            </a:endParaRPr>
          </a:p>
          <a:p>
            <a:r>
              <a:rPr lang="zh-CN" altLang="en-US" dirty="0"/>
              <a:t>文顿</a:t>
            </a:r>
            <a:r>
              <a:rPr lang="en-US" altLang="zh-CN" dirty="0"/>
              <a:t>·</a:t>
            </a:r>
            <a:r>
              <a:rPr lang="zh-CN" altLang="en-US" dirty="0"/>
              <a:t>瑟夫及同事正式发布</a:t>
            </a:r>
            <a:r>
              <a:rPr lang="en-US" altLang="zh-CN" dirty="0"/>
              <a:t>TCP/IP</a:t>
            </a:r>
            <a:r>
              <a:rPr lang="zh-CN" altLang="en-US" dirty="0"/>
              <a:t>网络协议，并于</a:t>
            </a:r>
            <a:r>
              <a:rPr lang="en-US" altLang="zh-CN" dirty="0"/>
              <a:t>1983</a:t>
            </a:r>
            <a:r>
              <a:rPr lang="zh-CN" altLang="en-US" dirty="0"/>
              <a:t>年成为</a:t>
            </a:r>
            <a:r>
              <a:rPr lang="en-US" altLang="zh-CN" dirty="0"/>
              <a:t>Internet</a:t>
            </a:r>
            <a:r>
              <a:rPr lang="zh-CN" altLang="en-US" dirty="0"/>
              <a:t>的标准协议。</a:t>
            </a:r>
            <a:endParaRPr lang="zh-CN" altLang="zh-CN" sz="2000" dirty="0"/>
          </a:p>
        </p:txBody>
      </p:sp>
    </p:spTree>
    <p:extLst>
      <p:ext uri="{BB962C8B-B14F-4D97-AF65-F5344CB8AC3E}">
        <p14:creationId xmlns:p14="http://schemas.microsoft.com/office/powerpoint/2010/main" val="5742261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输出结果</a:t>
            </a:r>
          </a:p>
        </p:txBody>
      </p:sp>
      <p:sp>
        <p:nvSpPr>
          <p:cNvPr id="3" name="文本框 2"/>
          <p:cNvSpPr txBox="1"/>
          <p:nvPr/>
        </p:nvSpPr>
        <p:spPr>
          <a:xfrm>
            <a:off x="2184401" y="1246909"/>
            <a:ext cx="7481455" cy="4955203"/>
          </a:xfrm>
          <a:prstGeom prst="rect">
            <a:avLst/>
          </a:prstGeom>
          <a:noFill/>
        </p:spPr>
        <p:txBody>
          <a:bodyPr wrap="square" rtlCol="0">
            <a:spAutoFit/>
          </a:bodyPr>
          <a:lstStyle/>
          <a:p>
            <a:r>
              <a:rPr lang="zh-CN" altLang="en-US" sz="2800" dirty="0"/>
              <a:t>输出：</a:t>
            </a:r>
            <a:r>
              <a:rPr lang="en-US" altLang="zh-CN" sz="2800" dirty="0"/>
              <a:t>Python</a:t>
            </a:r>
            <a:r>
              <a:rPr lang="zh-CN" altLang="zh-CN" sz="2800" dirty="0"/>
              <a:t>网络爬虫</a:t>
            </a:r>
            <a:endParaRPr lang="en-US" altLang="zh-CN" sz="2800" dirty="0"/>
          </a:p>
          <a:p>
            <a:pPr algn="just"/>
            <a:r>
              <a:rPr lang="en-US" altLang="zh-CN" kern="100" dirty="0"/>
              <a:t>&lt;html&gt;</a:t>
            </a:r>
            <a:endParaRPr lang="zh-CN" altLang="zh-CN" kern="100" dirty="0"/>
          </a:p>
          <a:p>
            <a:pPr marL="228600" algn="just"/>
            <a:r>
              <a:rPr lang="en-US" altLang="zh-CN" kern="100" dirty="0"/>
              <a:t>     &lt;head&gt;</a:t>
            </a:r>
            <a:endParaRPr lang="zh-CN" altLang="zh-CN" kern="100" dirty="0"/>
          </a:p>
          <a:p>
            <a:pPr marL="228600" algn="just"/>
            <a:r>
              <a:rPr lang="en-US" altLang="zh-CN" kern="100" dirty="0"/>
              <a:t>       &lt;title&gt;</a:t>
            </a:r>
            <a:r>
              <a:rPr lang="en-US" altLang="zh-CN" kern="100" dirty="0">
                <a:solidFill>
                  <a:srgbClr val="FF0000"/>
                </a:solidFill>
              </a:rPr>
              <a:t>Python</a:t>
            </a:r>
            <a:r>
              <a:rPr lang="zh-CN" altLang="zh-CN" kern="100" dirty="0">
                <a:solidFill>
                  <a:srgbClr val="FF0000"/>
                </a:solidFill>
              </a:rPr>
              <a:t>网络爬虫</a:t>
            </a:r>
            <a:r>
              <a:rPr lang="en-US" altLang="zh-CN" kern="100" dirty="0"/>
              <a:t>&lt;/title&gt; </a:t>
            </a:r>
            <a:endParaRPr lang="zh-CN" altLang="zh-CN" kern="100" dirty="0"/>
          </a:p>
          <a:p>
            <a:pPr marL="228600" algn="just"/>
            <a:r>
              <a:rPr lang="en-US" altLang="zh-CN" kern="100" dirty="0"/>
              <a:t>      &lt;/head&gt;</a:t>
            </a:r>
            <a:endParaRPr lang="zh-CN" altLang="zh-CN" kern="100" dirty="0"/>
          </a:p>
          <a:p>
            <a:pPr marL="228600" algn="just"/>
            <a:r>
              <a:rPr lang="en-US" altLang="zh-CN" kern="100" dirty="0"/>
              <a:t>      &lt;body&gt; </a:t>
            </a:r>
            <a:endParaRPr lang="zh-CN" altLang="zh-CN" kern="100" dirty="0"/>
          </a:p>
          <a:p>
            <a:pPr marL="228600" algn="just"/>
            <a:r>
              <a:rPr lang="en-US" altLang="zh-CN" kern="100" dirty="0"/>
              <a:t>       &lt;div class=’university’&gt;</a:t>
            </a:r>
            <a:endParaRPr lang="zh-CN" altLang="zh-CN" kern="100" dirty="0"/>
          </a:p>
          <a:p>
            <a:pPr marL="228600" algn="just"/>
            <a:r>
              <a:rPr lang="en-US" altLang="zh-CN" kern="100" dirty="0"/>
              <a:t>         &lt;a </a:t>
            </a:r>
            <a:r>
              <a:rPr lang="en-US" altLang="zh-CN" kern="100" dirty="0" err="1"/>
              <a:t>href</a:t>
            </a:r>
            <a:r>
              <a:rPr lang="en-US" altLang="zh-CN" kern="100" dirty="0"/>
              <a:t>="http://www.zuel.edu.cn/"&gt;</a:t>
            </a:r>
            <a:r>
              <a:rPr lang="zh-CN" altLang="zh-CN" kern="100" dirty="0"/>
              <a:t>中南财经政法大学</a:t>
            </a:r>
            <a:r>
              <a:rPr lang="en-US" altLang="zh-CN" kern="100" dirty="0"/>
              <a:t>&lt;/a&gt; </a:t>
            </a:r>
            <a:endParaRPr lang="zh-CN" altLang="zh-CN" kern="100" dirty="0"/>
          </a:p>
          <a:p>
            <a:pPr marL="228600" algn="just"/>
            <a:r>
              <a:rPr lang="en-US" altLang="zh-CN" kern="100" dirty="0"/>
              <a:t>        &lt;/div&gt;</a:t>
            </a:r>
            <a:endParaRPr lang="zh-CN" altLang="zh-CN" kern="100" dirty="0"/>
          </a:p>
          <a:p>
            <a:pPr marL="228600" algn="just"/>
            <a:r>
              <a:rPr lang="en-US" altLang="zh-CN" kern="100" dirty="0"/>
              <a:t>       &lt;div class=’school’&gt; </a:t>
            </a:r>
            <a:endParaRPr lang="zh-CN" altLang="zh-CN" kern="100" dirty="0"/>
          </a:p>
          <a:p>
            <a:pPr marL="228600" algn="just"/>
            <a:r>
              <a:rPr lang="en-US" altLang="zh-CN" kern="100" dirty="0"/>
              <a:t>         &lt;li&gt;&lt;a </a:t>
            </a:r>
            <a:r>
              <a:rPr lang="en-US" altLang="zh-CN" kern="100" dirty="0" err="1"/>
              <a:t>href</a:t>
            </a:r>
            <a:r>
              <a:rPr lang="en-US" altLang="zh-CN" kern="100" dirty="0"/>
              <a:t>="http://xagx.zuel.edu.cn/"&gt;</a:t>
            </a:r>
            <a:r>
              <a:rPr lang="zh-CN" altLang="zh-CN" kern="100" dirty="0"/>
              <a:t>工程学院</a:t>
            </a:r>
            <a:r>
              <a:rPr lang="en-US" altLang="zh-CN" kern="100" dirty="0"/>
              <a:t>&lt;/a&gt;&lt;/li&gt; </a:t>
            </a:r>
            <a:endParaRPr lang="zh-CN" altLang="zh-CN" kern="100" dirty="0"/>
          </a:p>
          <a:p>
            <a:pPr marL="227965" indent="600075" algn="just"/>
            <a:r>
              <a:rPr lang="en-US" altLang="zh-CN" kern="100" dirty="0"/>
              <a:t>&lt;li&gt;&lt;a </a:t>
            </a:r>
            <a:r>
              <a:rPr lang="en-US" altLang="zh-CN" kern="100" dirty="0" err="1"/>
              <a:t>href</a:t>
            </a:r>
            <a:r>
              <a:rPr lang="en-US" altLang="zh-CN" kern="100" dirty="0"/>
              <a:t>="http://tsxy.zuel.edu.cn/"&gt;</a:t>
            </a:r>
            <a:r>
              <a:rPr lang="zh-CN" altLang="zh-CN" kern="100" dirty="0"/>
              <a:t>数学学院</a:t>
            </a:r>
            <a:r>
              <a:rPr lang="en-US" altLang="zh-CN" kern="100" dirty="0"/>
              <a:t>&lt;/a&gt;&lt;/li&gt;</a:t>
            </a:r>
            <a:endParaRPr lang="zh-CN" altLang="zh-CN" kern="100" dirty="0"/>
          </a:p>
          <a:p>
            <a:pPr marL="228600" algn="just"/>
            <a:r>
              <a:rPr lang="en-US" altLang="zh-CN" kern="100" dirty="0"/>
              <a:t>         &lt;li&gt;&lt;a </a:t>
            </a:r>
            <a:r>
              <a:rPr lang="en-US" altLang="zh-CN" kern="100" dirty="0" err="1"/>
              <a:t>href</a:t>
            </a:r>
            <a:r>
              <a:rPr lang="en-US" altLang="zh-CN" kern="100" dirty="0"/>
              <a:t>="http://law.zuel.edu.cn/"&gt;</a:t>
            </a:r>
            <a:r>
              <a:rPr lang="zh-CN" altLang="zh-CN" kern="100" dirty="0"/>
              <a:t>法学院</a:t>
            </a:r>
            <a:r>
              <a:rPr lang="en-US" altLang="zh-CN" kern="100" dirty="0"/>
              <a:t>&lt;/a&gt;&lt;/li&gt; </a:t>
            </a:r>
            <a:endParaRPr lang="zh-CN" altLang="zh-CN" kern="100" dirty="0"/>
          </a:p>
          <a:p>
            <a:pPr marL="228600" algn="just"/>
            <a:r>
              <a:rPr lang="en-US" altLang="zh-CN" kern="100" dirty="0"/>
              <a:t>       &lt;/div&gt; </a:t>
            </a:r>
            <a:endParaRPr lang="zh-CN" altLang="zh-CN" kern="100" dirty="0"/>
          </a:p>
          <a:p>
            <a:pPr marL="228600" algn="just"/>
            <a:r>
              <a:rPr lang="en-US" altLang="zh-CN" kern="100" dirty="0"/>
              <a:t>     &lt;/body&gt; </a:t>
            </a:r>
            <a:endParaRPr lang="zh-CN" altLang="zh-CN" kern="100" dirty="0"/>
          </a:p>
          <a:p>
            <a:pPr marL="227965" indent="133350" algn="just"/>
            <a:r>
              <a:rPr lang="en-US" altLang="zh-CN" kern="100" dirty="0"/>
              <a:t>&lt;/html&gt; </a:t>
            </a:r>
            <a:endParaRPr lang="en-US" altLang="zh-CN" sz="2800" kern="100" dirty="0"/>
          </a:p>
          <a:p>
            <a:endParaRPr lang="zh-CN" altLang="en-US" dirty="0"/>
          </a:p>
        </p:txBody>
      </p:sp>
    </p:spTree>
    <p:extLst>
      <p:ext uri="{BB962C8B-B14F-4D97-AF65-F5344CB8AC3E}">
        <p14:creationId xmlns:p14="http://schemas.microsoft.com/office/powerpoint/2010/main" val="15470624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5171" y="0"/>
            <a:ext cx="9151390" cy="1143000"/>
          </a:xfrm>
        </p:spPr>
        <p:txBody>
          <a:bodyPr/>
          <a:lstStyle/>
          <a:p>
            <a:r>
              <a:rPr lang="zh-CN" altLang="en-US" sz="3600" dirty="0"/>
              <a:t>例</a:t>
            </a:r>
            <a:r>
              <a:rPr lang="en-US" altLang="zh-CN" sz="3600" dirty="0"/>
              <a:t>2.</a:t>
            </a:r>
            <a:r>
              <a:rPr lang="zh-CN" altLang="zh-CN" sz="3600" dirty="0"/>
              <a:t>获得所有</a:t>
            </a:r>
            <a:r>
              <a:rPr lang="en-US" altLang="zh-CN" sz="3600" dirty="0"/>
              <a:t>&lt;a&gt;</a:t>
            </a:r>
            <a:r>
              <a:rPr lang="zh-CN" altLang="zh-CN" sz="3600" dirty="0"/>
              <a:t>标签里面的内容和超链接</a:t>
            </a:r>
            <a:endParaRPr lang="zh-CN" altLang="en-US" sz="3600" dirty="0"/>
          </a:p>
        </p:txBody>
      </p:sp>
      <p:graphicFrame>
        <p:nvGraphicFramePr>
          <p:cNvPr id="5" name="表格 4"/>
          <p:cNvGraphicFramePr>
            <a:graphicFrameLocks noGrp="1"/>
          </p:cNvGraphicFramePr>
          <p:nvPr/>
        </p:nvGraphicFramePr>
        <p:xfrm>
          <a:off x="1706881" y="1201189"/>
          <a:ext cx="8869681" cy="5273040"/>
        </p:xfrm>
        <a:graphic>
          <a:graphicData uri="http://schemas.openxmlformats.org/drawingml/2006/table">
            <a:tbl>
              <a:tblPr firstRow="1" firstCol="1" bandRow="1">
                <a:tableStyleId>{8799B23B-EC83-4686-B30A-512413B5E67A}</a:tableStyleId>
              </a:tblPr>
              <a:tblGrid>
                <a:gridCol w="8869681">
                  <a:extLst>
                    <a:ext uri="{9D8B030D-6E8A-4147-A177-3AD203B41FA5}">
                      <a16:colId xmlns:a16="http://schemas.microsoft.com/office/drawing/2014/main" val="3431885220"/>
                    </a:ext>
                  </a:extLst>
                </a:gridCol>
              </a:tblGrid>
              <a:tr h="4246504">
                <a:tc>
                  <a:txBody>
                    <a:bodyPr/>
                    <a:lstStyle/>
                    <a:p>
                      <a:pPr algn="just">
                        <a:spcAft>
                          <a:spcPts val="0"/>
                        </a:spcAft>
                      </a:pPr>
                      <a:r>
                        <a:rPr lang="en-US" sz="1600" kern="100" dirty="0">
                          <a:effectLst/>
                        </a:rPr>
                        <a:t>from </a:t>
                      </a:r>
                      <a:r>
                        <a:rPr lang="en-US" sz="1600" kern="100" dirty="0" err="1">
                          <a:effectLst/>
                        </a:rPr>
                        <a:t>lxml</a:t>
                      </a:r>
                      <a:r>
                        <a:rPr lang="en-US" sz="1600" kern="100" dirty="0">
                          <a:effectLst/>
                        </a:rPr>
                        <a:t> import </a:t>
                      </a:r>
                      <a:r>
                        <a:rPr lang="en-US" sz="1600" kern="100" dirty="0" err="1">
                          <a:effectLst/>
                        </a:rPr>
                        <a:t>etree</a:t>
                      </a:r>
                      <a:endParaRPr lang="zh-CN" sz="1600" kern="100" dirty="0">
                        <a:effectLst/>
                      </a:endParaRPr>
                    </a:p>
                    <a:p>
                      <a:pPr algn="just">
                        <a:spcAft>
                          <a:spcPts val="0"/>
                        </a:spcAft>
                      </a:pPr>
                      <a:r>
                        <a:rPr lang="en-US" sz="1600" kern="100" dirty="0">
                          <a:effectLst/>
                        </a:rPr>
                        <a:t>html='''&lt;html&gt;</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&lt;title&gt;Python</a:t>
                      </a:r>
                      <a:r>
                        <a:rPr lang="zh-CN" sz="1600" kern="100" dirty="0">
                          <a:effectLst/>
                        </a:rPr>
                        <a:t>网络爬虫</a:t>
                      </a:r>
                      <a:r>
                        <a:rPr lang="en-US" sz="1600" kern="100" dirty="0">
                          <a:effectLst/>
                        </a:rPr>
                        <a:t>&lt;/title&gt; </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8600" algn="just">
                        <a:spcAft>
                          <a:spcPts val="0"/>
                        </a:spcAft>
                      </a:pPr>
                      <a:r>
                        <a:rPr lang="en-US" sz="1600" kern="100" dirty="0">
                          <a:effectLst/>
                        </a:rPr>
                        <a:t>       &lt;div class=’university’&gt;</a:t>
                      </a:r>
                      <a:endParaRPr lang="zh-CN" sz="1600" kern="100" dirty="0">
                        <a:effectLst/>
                      </a:endParaRPr>
                    </a:p>
                    <a:p>
                      <a:pPr marL="228600" algn="just">
                        <a:spcAft>
                          <a:spcPts val="0"/>
                        </a:spcAft>
                      </a:pPr>
                      <a:r>
                        <a:rPr lang="en-US" sz="1600" kern="100" dirty="0">
                          <a:effectLst/>
                        </a:rPr>
                        <a:t>         &lt;a </a:t>
                      </a:r>
                      <a:r>
                        <a:rPr lang="en-US" sz="1600" kern="100" dirty="0" err="1">
                          <a:effectLst/>
                        </a:rPr>
                        <a:t>href</a:t>
                      </a:r>
                      <a:r>
                        <a:rPr lang="en-US" sz="1600" kern="100" dirty="0">
                          <a:effectLst/>
                        </a:rPr>
                        <a:t>="</a:t>
                      </a:r>
                      <a:r>
                        <a:rPr lang="en-US" sz="1600" kern="100" dirty="0">
                          <a:solidFill>
                            <a:srgbClr val="FF0000"/>
                          </a:solidFill>
                          <a:effectLst/>
                        </a:rPr>
                        <a:t>http://www.zuel.edu.cn/</a:t>
                      </a:r>
                      <a:r>
                        <a:rPr lang="en-US" sz="1600" kern="100" dirty="0">
                          <a:effectLst/>
                        </a:rPr>
                        <a:t>"&gt;</a:t>
                      </a:r>
                      <a:r>
                        <a:rPr lang="zh-CN" sz="1600" kern="100" dirty="0">
                          <a:effectLst/>
                        </a:rPr>
                        <a:t>中南财经政法大学</a:t>
                      </a:r>
                      <a:r>
                        <a:rPr lang="en-US" sz="1600" kern="100" dirty="0">
                          <a:effectLst/>
                        </a:rPr>
                        <a:t>&lt;/a&gt; </a:t>
                      </a:r>
                      <a:endParaRPr lang="zh-CN" sz="1600" kern="100" dirty="0">
                        <a:effectLst/>
                      </a:endParaRPr>
                    </a:p>
                    <a:p>
                      <a:pPr marL="228600" algn="just">
                        <a:spcAft>
                          <a:spcPts val="0"/>
                        </a:spcAft>
                      </a:pPr>
                      <a:r>
                        <a:rPr lang="en-US" sz="1600" kern="100" dirty="0">
                          <a:effectLst/>
                        </a:rPr>
                        <a:t>        &lt;/div&gt;</a:t>
                      </a:r>
                      <a:endParaRPr lang="zh-CN" sz="1600" kern="100" dirty="0">
                        <a:effectLst/>
                      </a:endParaRPr>
                    </a:p>
                    <a:p>
                      <a:pPr marL="228600" algn="just">
                        <a:spcAft>
                          <a:spcPts val="0"/>
                        </a:spcAft>
                      </a:pPr>
                      <a:r>
                        <a:rPr lang="en-US" sz="1600" kern="100" dirty="0">
                          <a:effectLst/>
                        </a:rPr>
                        <a:t>       &lt;div class=’school’&gt; </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="http://xagx.zuel.edu.cn/"&gt;</a:t>
                      </a:r>
                      <a:r>
                        <a:rPr lang="zh-CN" sz="1600" kern="100" dirty="0">
                          <a:effectLst/>
                        </a:rPr>
                        <a:t>工程学院</a:t>
                      </a:r>
                      <a:r>
                        <a:rPr lang="en-US" sz="1600" kern="100" dirty="0">
                          <a:effectLst/>
                        </a:rPr>
                        <a:t>&lt;/a&gt;&lt;/li&gt; </a:t>
                      </a:r>
                      <a:endParaRPr lang="zh-CN" sz="1600" kern="100" dirty="0">
                        <a:effectLst/>
                      </a:endParaRPr>
                    </a:p>
                    <a:p>
                      <a:pPr marL="227965" indent="600075" algn="just">
                        <a:spcAft>
                          <a:spcPts val="0"/>
                        </a:spcAft>
                      </a:pPr>
                      <a:r>
                        <a:rPr lang="en-US" sz="1600" kern="100" dirty="0">
                          <a:effectLst/>
                        </a:rPr>
                        <a:t>&lt;li&gt;&lt;a </a:t>
                      </a:r>
                      <a:r>
                        <a:rPr lang="en-US" sz="1600" kern="100" dirty="0" err="1">
                          <a:effectLst/>
                        </a:rPr>
                        <a:t>href</a:t>
                      </a:r>
                      <a:r>
                        <a:rPr lang="en-US" sz="1600" kern="100" dirty="0">
                          <a:effectLst/>
                        </a:rPr>
                        <a:t>="http://tsxy.zuel.edu.cn/"&gt;</a:t>
                      </a:r>
                      <a:r>
                        <a:rPr lang="zh-CN" sz="1600" kern="100" dirty="0">
                          <a:effectLst/>
                        </a:rPr>
                        <a:t>数学学院</a:t>
                      </a:r>
                      <a:r>
                        <a:rPr lang="en-US" sz="1600" kern="100" dirty="0">
                          <a:effectLst/>
                        </a:rPr>
                        <a:t>&lt;/a&gt;&lt;/li&gt;</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="http://law.zuel.edu.cn/"&gt;</a:t>
                      </a:r>
                      <a:r>
                        <a:rPr lang="zh-CN" sz="1600" kern="100" dirty="0">
                          <a:effectLst/>
                        </a:rPr>
                        <a:t>法学院</a:t>
                      </a:r>
                      <a:r>
                        <a:rPr lang="en-US" sz="1600" kern="100" dirty="0">
                          <a:effectLst/>
                        </a:rPr>
                        <a:t>&lt;/a&gt;&lt;/li&gt; </a:t>
                      </a:r>
                      <a:endParaRPr lang="zh-CN" sz="1600" kern="100" dirty="0">
                        <a:effectLst/>
                      </a:endParaRPr>
                    </a:p>
                    <a:p>
                      <a:pPr marL="228600" algn="just">
                        <a:spcAft>
                          <a:spcPts val="0"/>
                        </a:spcAft>
                      </a:pPr>
                      <a:r>
                        <a:rPr lang="en-US" sz="1600" kern="100" dirty="0">
                          <a:effectLst/>
                        </a:rPr>
                        <a:t>       &lt;/div&gt; </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7965" indent="133350" algn="just">
                        <a:spcAft>
                          <a:spcPts val="0"/>
                        </a:spcAft>
                      </a:pPr>
                      <a:r>
                        <a:rPr lang="en-US" sz="1600" kern="100" dirty="0">
                          <a:effectLst/>
                        </a:rPr>
                        <a:t>&lt;/html&gt; ''' </a:t>
                      </a:r>
                    </a:p>
                    <a:p>
                      <a:r>
                        <a:rPr lang="en-US" altLang="zh-CN" sz="1800" u="none" kern="1200" baseline="0" dirty="0">
                          <a:effectLst/>
                        </a:rPr>
                        <a:t>page = etree.HTML(html) </a:t>
                      </a:r>
                      <a:endParaRPr lang="zh-CN" altLang="zh-CN" sz="1800" u="none" kern="1200" baseline="0" dirty="0">
                        <a:effectLst/>
                      </a:endParaRPr>
                    </a:p>
                    <a:p>
                      <a:r>
                        <a:rPr lang="en-US" altLang="zh-CN" sz="1800" u="none" kern="1200" baseline="0" dirty="0">
                          <a:effectLst/>
                        </a:rPr>
                        <a:t>links=</a:t>
                      </a:r>
                      <a:r>
                        <a:rPr lang="en-US" altLang="zh-CN" sz="1800" u="none" kern="1200" baseline="0" dirty="0" err="1">
                          <a:effectLst/>
                        </a:rPr>
                        <a:t>page.xpath</a:t>
                      </a:r>
                      <a:r>
                        <a:rPr lang="en-US" altLang="zh-CN" sz="1800" u="none" kern="1200" baseline="0" dirty="0">
                          <a:effectLst/>
                        </a:rPr>
                        <a:t>("</a:t>
                      </a:r>
                      <a:r>
                        <a:rPr lang="en-US" altLang="zh-CN" sz="1800" u="none" kern="1200" baseline="0" dirty="0">
                          <a:solidFill>
                            <a:srgbClr val="FF0000"/>
                          </a:solidFill>
                          <a:effectLst/>
                        </a:rPr>
                        <a:t>//a/@</a:t>
                      </a:r>
                      <a:r>
                        <a:rPr lang="en-US" altLang="zh-CN" sz="1800" u="none" kern="1200" baseline="0" dirty="0" err="1">
                          <a:solidFill>
                            <a:srgbClr val="FF0000"/>
                          </a:solidFill>
                          <a:effectLst/>
                        </a:rPr>
                        <a:t>href</a:t>
                      </a:r>
                      <a:r>
                        <a:rPr lang="en-US" altLang="zh-CN" sz="1800" u="none" kern="1200" baseline="0" dirty="0">
                          <a:effectLst/>
                        </a:rPr>
                        <a:t>")#</a:t>
                      </a:r>
                      <a:r>
                        <a:rPr lang="zh-CN" altLang="zh-CN" sz="1800" u="none" kern="1200" baseline="0" dirty="0">
                          <a:effectLst/>
                        </a:rPr>
                        <a:t>搜索根目录下的</a:t>
                      </a:r>
                      <a:r>
                        <a:rPr lang="en-US" altLang="zh-CN" sz="1800" u="none" kern="1200" baseline="0" dirty="0">
                          <a:effectLst/>
                        </a:rPr>
                        <a:t>a</a:t>
                      </a:r>
                      <a:r>
                        <a:rPr lang="zh-CN" altLang="zh-CN" sz="1800" u="none" kern="1200" baseline="0" dirty="0">
                          <a:effectLst/>
                        </a:rPr>
                        <a:t>标签，通过</a:t>
                      </a:r>
                      <a:r>
                        <a:rPr lang="en-US" altLang="zh-CN" sz="1800" u="none" kern="1200" baseline="0" dirty="0">
                          <a:effectLst/>
                        </a:rPr>
                        <a:t>//a/@</a:t>
                      </a:r>
                      <a:r>
                        <a:rPr lang="en-US" altLang="zh-CN" sz="1800" u="none" kern="1200" baseline="0" dirty="0" err="1">
                          <a:effectLst/>
                        </a:rPr>
                        <a:t>href</a:t>
                      </a:r>
                      <a:r>
                        <a:rPr lang="en-US" altLang="zh-CN" sz="1800" u="none" kern="1200" baseline="0" dirty="0">
                          <a:effectLst/>
                        </a:rPr>
                        <a:t> </a:t>
                      </a:r>
                      <a:r>
                        <a:rPr lang="zh-CN" altLang="zh-CN" sz="1800" u="none" kern="1200" baseline="0" dirty="0">
                          <a:effectLst/>
                        </a:rPr>
                        <a:t>获取所有的超链接</a:t>
                      </a:r>
                    </a:p>
                    <a:p>
                      <a:r>
                        <a:rPr lang="en-US" altLang="zh-CN" sz="1800" u="none" kern="1200" baseline="0" dirty="0">
                          <a:effectLst/>
                        </a:rPr>
                        <a:t>for link in links: </a:t>
                      </a:r>
                      <a:endParaRPr lang="zh-CN" altLang="zh-CN" sz="1800" u="none" kern="1200" baseline="0" dirty="0">
                        <a:effectLst/>
                      </a:endParaRPr>
                    </a:p>
                    <a:p>
                      <a:r>
                        <a:rPr lang="en-US" altLang="zh-CN" sz="1800" u="none" kern="1200" baseline="0" dirty="0">
                          <a:effectLst/>
                        </a:rPr>
                        <a:t>    print(link)#</a:t>
                      </a:r>
                      <a:r>
                        <a:rPr lang="zh-CN" altLang="zh-CN" sz="1800" u="none" kern="1200" baseline="0" dirty="0">
                          <a:effectLst/>
                        </a:rPr>
                        <a:t>获取</a:t>
                      </a:r>
                      <a:r>
                        <a:rPr lang="en-US" altLang="zh-CN" sz="1800" u="none" kern="1200" baseline="0" dirty="0" err="1">
                          <a:effectLst/>
                        </a:rPr>
                        <a:t>href</a:t>
                      </a:r>
                      <a:r>
                        <a:rPr lang="zh-CN" altLang="zh-CN" sz="1800" u="none" kern="1200" baseline="0" dirty="0">
                          <a:effectLst/>
                        </a:rPr>
                        <a:t>的超链接</a:t>
                      </a:r>
                      <a:endParaRPr lang="en-US" sz="1600" kern="100" dirty="0">
                        <a:effectLst/>
                      </a:endParaRPr>
                    </a:p>
                  </a:txBody>
                  <a:tcPr marL="68580" marR="68580" marT="0" marB="0"/>
                </a:tc>
                <a:extLst>
                  <a:ext uri="{0D108BD9-81ED-4DB2-BD59-A6C34878D82A}">
                    <a16:rowId xmlns:a16="http://schemas.microsoft.com/office/drawing/2014/main" val="3416388070"/>
                  </a:ext>
                </a:extLst>
              </a:tr>
            </a:tbl>
          </a:graphicData>
        </a:graphic>
      </p:graphicFrame>
    </p:spTree>
    <p:extLst>
      <p:ext uri="{BB962C8B-B14F-4D97-AF65-F5344CB8AC3E}">
        <p14:creationId xmlns:p14="http://schemas.microsoft.com/office/powerpoint/2010/main" val="33625073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输出结果</a:t>
            </a:r>
          </a:p>
        </p:txBody>
      </p:sp>
      <p:sp>
        <p:nvSpPr>
          <p:cNvPr id="3" name="矩形 2"/>
          <p:cNvSpPr/>
          <p:nvPr/>
        </p:nvSpPr>
        <p:spPr>
          <a:xfrm>
            <a:off x="1794280" y="998929"/>
            <a:ext cx="8486371" cy="5632311"/>
          </a:xfrm>
          <a:prstGeom prst="rect">
            <a:avLst/>
          </a:prstGeom>
        </p:spPr>
        <p:txBody>
          <a:bodyPr wrap="square">
            <a:spAutoFit/>
          </a:bodyPr>
          <a:lstStyle/>
          <a:p>
            <a:pPr indent="133350" algn="just"/>
            <a:r>
              <a:rPr lang="en-US" altLang="zh-CN" kern="100" dirty="0">
                <a:latin typeface="Calibri" panose="020F0502020204030204" pitchFamily="34" charset="0"/>
                <a:ea typeface="宋体" panose="02010600030101010101" pitchFamily="2" charset="-122"/>
                <a:cs typeface="Times New Roman" panose="02020603050405020304" pitchFamily="18" charset="0"/>
              </a:rPr>
              <a:t>http://www.zuel.edu.cn/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r>
              <a:rPr lang="en-US" altLang="zh-CN" kern="100" dirty="0">
                <a:latin typeface="Calibri" panose="020F0502020204030204" pitchFamily="34" charset="0"/>
                <a:ea typeface="宋体" panose="02010600030101010101" pitchFamily="2" charset="-122"/>
                <a:cs typeface="Times New Roman" panose="02020603050405020304" pitchFamily="18" charset="0"/>
              </a:rPr>
              <a:t>http://xagx.zuel.edu.cn/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r>
              <a:rPr lang="en-US" altLang="zh-CN" kern="100" dirty="0">
                <a:latin typeface="Calibri" panose="020F0502020204030204" pitchFamily="34" charset="0"/>
                <a:ea typeface="宋体" panose="02010600030101010101" pitchFamily="2" charset="-122"/>
                <a:cs typeface="Times New Roman" panose="02020603050405020304" pitchFamily="18" charset="0"/>
              </a:rPr>
              <a:t>http://tsxy.zuel.edu.cn/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r>
              <a:rPr lang="en-US" altLang="zh-CN" u="sng" kern="100" dirty="0">
                <a:latin typeface="Calibri" panose="020F0502020204030204" pitchFamily="34" charset="0"/>
                <a:ea typeface="宋体" panose="02010600030101010101" pitchFamily="2" charset="-122"/>
                <a:cs typeface="Times New Roman" panose="02020603050405020304" pitchFamily="18" charset="0"/>
                <a:hlinkClick r:id="rId2"/>
              </a:rPr>
              <a:t>http://law.zuel.edu.cn/</a:t>
            </a:r>
            <a:endParaRPr lang="en-US" altLang="zh-CN" u="sng"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endParaRPr lang="en-US" altLang="zh-CN" u="sng" kern="100" dirty="0">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kern="100" dirty="0"/>
              <a:t>    &lt;html&gt;</a:t>
            </a:r>
            <a:endParaRPr lang="zh-CN" altLang="zh-CN" kern="100" dirty="0"/>
          </a:p>
          <a:p>
            <a:pPr marL="228600" algn="just"/>
            <a:r>
              <a:rPr lang="en-US" altLang="zh-CN" kern="100" dirty="0"/>
              <a:t>     &lt;head&gt;</a:t>
            </a:r>
            <a:endParaRPr lang="zh-CN" altLang="zh-CN" kern="100" dirty="0"/>
          </a:p>
          <a:p>
            <a:pPr marL="228600" algn="just"/>
            <a:r>
              <a:rPr lang="en-US" altLang="zh-CN" kern="100" dirty="0"/>
              <a:t>       &lt;title&gt;Python</a:t>
            </a:r>
            <a:r>
              <a:rPr lang="zh-CN" altLang="zh-CN" kern="100" dirty="0"/>
              <a:t>网络爬虫</a:t>
            </a:r>
            <a:r>
              <a:rPr lang="en-US" altLang="zh-CN" kern="100" dirty="0"/>
              <a:t>&lt;/title&gt; </a:t>
            </a:r>
            <a:endParaRPr lang="zh-CN" altLang="zh-CN" kern="100" dirty="0"/>
          </a:p>
          <a:p>
            <a:pPr marL="228600" algn="just"/>
            <a:r>
              <a:rPr lang="en-US" altLang="zh-CN" kern="100" dirty="0"/>
              <a:t>      &lt;/head&gt;</a:t>
            </a:r>
            <a:endParaRPr lang="zh-CN" altLang="zh-CN" kern="100" dirty="0"/>
          </a:p>
          <a:p>
            <a:pPr marL="228600" algn="just"/>
            <a:r>
              <a:rPr lang="en-US" altLang="zh-CN" kern="100" dirty="0"/>
              <a:t>      &lt;body&gt; </a:t>
            </a:r>
            <a:endParaRPr lang="zh-CN" altLang="zh-CN" kern="100" dirty="0"/>
          </a:p>
          <a:p>
            <a:pPr marL="228600" algn="just"/>
            <a:r>
              <a:rPr lang="en-US" altLang="zh-CN" kern="100" dirty="0"/>
              <a:t>       &lt;div class=’university’&gt;</a:t>
            </a:r>
            <a:endParaRPr lang="zh-CN" altLang="zh-CN" kern="100" dirty="0"/>
          </a:p>
          <a:p>
            <a:pPr marL="228600" algn="just"/>
            <a:r>
              <a:rPr lang="en-US" altLang="zh-CN" kern="100" dirty="0"/>
              <a:t>         &lt;a </a:t>
            </a:r>
            <a:r>
              <a:rPr lang="en-US" altLang="zh-CN" kern="100" dirty="0" err="1"/>
              <a:t>href</a:t>
            </a:r>
            <a:r>
              <a:rPr lang="en-US" altLang="zh-CN" kern="100" dirty="0"/>
              <a:t>="</a:t>
            </a:r>
            <a:r>
              <a:rPr lang="en-US" altLang="zh-CN" kern="100" dirty="0">
                <a:solidFill>
                  <a:srgbClr val="FF0000"/>
                </a:solidFill>
              </a:rPr>
              <a:t>http://www.zuel.edu.cn/</a:t>
            </a:r>
            <a:r>
              <a:rPr lang="en-US" altLang="zh-CN" kern="100" dirty="0"/>
              <a:t>"&gt;</a:t>
            </a:r>
            <a:r>
              <a:rPr lang="zh-CN" altLang="zh-CN" kern="100" dirty="0"/>
              <a:t>中南财经政法大学</a:t>
            </a:r>
            <a:r>
              <a:rPr lang="en-US" altLang="zh-CN" kern="100" dirty="0"/>
              <a:t>&lt;/a&gt; </a:t>
            </a:r>
            <a:endParaRPr lang="zh-CN" altLang="zh-CN" kern="100" dirty="0"/>
          </a:p>
          <a:p>
            <a:pPr marL="228600" algn="just"/>
            <a:r>
              <a:rPr lang="en-US" altLang="zh-CN" kern="100" dirty="0"/>
              <a:t>        &lt;/div&gt;</a:t>
            </a:r>
            <a:endParaRPr lang="zh-CN" altLang="zh-CN" kern="100" dirty="0"/>
          </a:p>
          <a:p>
            <a:pPr marL="228600" algn="just"/>
            <a:r>
              <a:rPr lang="en-US" altLang="zh-CN" kern="100" dirty="0"/>
              <a:t>       &lt;div class=’school’&gt; </a:t>
            </a:r>
            <a:endParaRPr lang="zh-CN" altLang="zh-CN" kern="100" dirty="0"/>
          </a:p>
          <a:p>
            <a:pPr marL="228600" algn="just"/>
            <a:r>
              <a:rPr lang="en-US" altLang="zh-CN" kern="100" dirty="0"/>
              <a:t>         &lt;li&gt;&lt;a </a:t>
            </a:r>
            <a:r>
              <a:rPr lang="en-US" altLang="zh-CN" kern="100" dirty="0" err="1"/>
              <a:t>href</a:t>
            </a:r>
            <a:r>
              <a:rPr lang="en-US" altLang="zh-CN" kern="100" dirty="0"/>
              <a:t>="</a:t>
            </a:r>
            <a:r>
              <a:rPr lang="en-US" altLang="zh-CN" kern="100" dirty="0">
                <a:solidFill>
                  <a:srgbClr val="FF0000"/>
                </a:solidFill>
              </a:rPr>
              <a:t>http://xagx.zuel.edu.cn/</a:t>
            </a:r>
            <a:r>
              <a:rPr lang="en-US" altLang="zh-CN" kern="100" dirty="0"/>
              <a:t>"&gt;</a:t>
            </a:r>
            <a:r>
              <a:rPr lang="zh-CN" altLang="zh-CN" kern="100" dirty="0"/>
              <a:t>工程学院</a:t>
            </a:r>
            <a:r>
              <a:rPr lang="en-US" altLang="zh-CN" kern="100" dirty="0"/>
              <a:t>&lt;/a&gt;&lt;/li&gt; </a:t>
            </a:r>
            <a:endParaRPr lang="zh-CN" altLang="zh-CN" kern="100" dirty="0"/>
          </a:p>
          <a:p>
            <a:pPr marL="227965" indent="600075" algn="just"/>
            <a:r>
              <a:rPr lang="en-US" altLang="zh-CN" kern="100" dirty="0"/>
              <a:t>&lt;li&gt;&lt;a </a:t>
            </a:r>
            <a:r>
              <a:rPr lang="en-US" altLang="zh-CN" kern="100" dirty="0" err="1"/>
              <a:t>href</a:t>
            </a:r>
            <a:r>
              <a:rPr lang="en-US" altLang="zh-CN" kern="100" dirty="0"/>
              <a:t>="</a:t>
            </a:r>
            <a:r>
              <a:rPr lang="en-US" altLang="zh-CN" kern="100" dirty="0">
                <a:solidFill>
                  <a:srgbClr val="FF0000"/>
                </a:solidFill>
              </a:rPr>
              <a:t>http://tsxy.zuel.edu.cn/</a:t>
            </a:r>
            <a:r>
              <a:rPr lang="en-US" altLang="zh-CN" kern="100" dirty="0"/>
              <a:t>"&gt;</a:t>
            </a:r>
            <a:r>
              <a:rPr lang="zh-CN" altLang="zh-CN" kern="100" dirty="0"/>
              <a:t>数学学院</a:t>
            </a:r>
            <a:r>
              <a:rPr lang="en-US" altLang="zh-CN" kern="100" dirty="0"/>
              <a:t>&lt;/a&gt;&lt;/li&gt;</a:t>
            </a:r>
            <a:endParaRPr lang="zh-CN" altLang="zh-CN" kern="100" dirty="0"/>
          </a:p>
          <a:p>
            <a:pPr marL="228600" algn="just"/>
            <a:r>
              <a:rPr lang="en-US" altLang="zh-CN" kern="100" dirty="0"/>
              <a:t>         &lt;li&gt;&lt;a </a:t>
            </a:r>
            <a:r>
              <a:rPr lang="en-US" altLang="zh-CN" kern="100" dirty="0" err="1"/>
              <a:t>href</a:t>
            </a:r>
            <a:r>
              <a:rPr lang="en-US" altLang="zh-CN" kern="100" dirty="0"/>
              <a:t>="</a:t>
            </a:r>
            <a:r>
              <a:rPr lang="en-US" altLang="zh-CN" kern="100" dirty="0">
                <a:solidFill>
                  <a:srgbClr val="FF0000"/>
                </a:solidFill>
              </a:rPr>
              <a:t>http://law.zuel.edu.cn/</a:t>
            </a:r>
            <a:r>
              <a:rPr lang="en-US" altLang="zh-CN" kern="100" dirty="0"/>
              <a:t>"&gt;</a:t>
            </a:r>
            <a:r>
              <a:rPr lang="zh-CN" altLang="zh-CN" kern="100" dirty="0"/>
              <a:t>法学院</a:t>
            </a:r>
            <a:r>
              <a:rPr lang="en-US" altLang="zh-CN" kern="100" dirty="0"/>
              <a:t>&lt;/a&gt;&lt;/li&gt; </a:t>
            </a:r>
            <a:endParaRPr lang="zh-CN" altLang="zh-CN" kern="100" dirty="0"/>
          </a:p>
          <a:p>
            <a:pPr marL="228600" algn="just"/>
            <a:r>
              <a:rPr lang="en-US" altLang="zh-CN" kern="100" dirty="0"/>
              <a:t>       &lt;/div&gt; </a:t>
            </a:r>
            <a:endParaRPr lang="zh-CN" altLang="zh-CN" kern="100" dirty="0"/>
          </a:p>
          <a:p>
            <a:pPr marL="228600" algn="just"/>
            <a:r>
              <a:rPr lang="en-US" altLang="zh-CN" kern="100" dirty="0"/>
              <a:t>     &lt;/body&gt; </a:t>
            </a:r>
            <a:endParaRPr lang="zh-CN" altLang="zh-CN" kern="100" dirty="0"/>
          </a:p>
          <a:p>
            <a:pPr marL="227965" indent="133350" algn="just"/>
            <a:r>
              <a:rPr lang="en-US" altLang="zh-CN" kern="100" dirty="0"/>
              <a:t>&lt;/html&gt; </a:t>
            </a:r>
            <a:endParaRPr lang="zh-CN" altLang="zh-CN" u="sng"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44839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5620" y="214824"/>
            <a:ext cx="8278553" cy="658479"/>
          </a:xfrm>
        </p:spPr>
        <p:txBody>
          <a:bodyPr/>
          <a:lstStyle/>
          <a:p>
            <a:r>
              <a:rPr lang="zh-CN" altLang="zh-CN" dirty="0"/>
              <a:t>例</a:t>
            </a:r>
            <a:r>
              <a:rPr lang="en-US" altLang="zh-CN" dirty="0"/>
              <a:t>3. </a:t>
            </a:r>
            <a:r>
              <a:rPr lang="zh-CN" altLang="zh-CN" dirty="0"/>
              <a:t>只需要输出</a:t>
            </a:r>
            <a:r>
              <a:rPr lang="en-US" altLang="zh-CN" dirty="0"/>
              <a:t>&lt;a&gt;</a:t>
            </a:r>
            <a:r>
              <a:rPr lang="zh-CN" altLang="zh-CN" dirty="0"/>
              <a:t>标签中的学院内容</a:t>
            </a:r>
            <a:endParaRPr lang="zh-CN" altLang="en-US" dirty="0"/>
          </a:p>
        </p:txBody>
      </p:sp>
      <p:graphicFrame>
        <p:nvGraphicFramePr>
          <p:cNvPr id="3" name="表格 2"/>
          <p:cNvGraphicFramePr>
            <a:graphicFrameLocks noGrp="1"/>
          </p:cNvGraphicFramePr>
          <p:nvPr/>
        </p:nvGraphicFramePr>
        <p:xfrm>
          <a:off x="1620057" y="1317566"/>
          <a:ext cx="8869681" cy="5273040"/>
        </p:xfrm>
        <a:graphic>
          <a:graphicData uri="http://schemas.openxmlformats.org/drawingml/2006/table">
            <a:tbl>
              <a:tblPr firstRow="1" firstCol="1" bandRow="1">
                <a:tableStyleId>{0505E3EF-67EA-436B-97B2-0124C06EBD24}</a:tableStyleId>
              </a:tblPr>
              <a:tblGrid>
                <a:gridCol w="8869681">
                  <a:extLst>
                    <a:ext uri="{9D8B030D-6E8A-4147-A177-3AD203B41FA5}">
                      <a16:colId xmlns:a16="http://schemas.microsoft.com/office/drawing/2014/main" val="3431885220"/>
                    </a:ext>
                  </a:extLst>
                </a:gridCol>
              </a:tblGrid>
              <a:tr h="4246504">
                <a:tc>
                  <a:txBody>
                    <a:bodyPr/>
                    <a:lstStyle/>
                    <a:p>
                      <a:pPr algn="just">
                        <a:spcAft>
                          <a:spcPts val="0"/>
                        </a:spcAft>
                      </a:pPr>
                      <a:r>
                        <a:rPr lang="en-US" sz="1600" kern="100" dirty="0">
                          <a:effectLst/>
                        </a:rPr>
                        <a:t>from </a:t>
                      </a:r>
                      <a:r>
                        <a:rPr lang="en-US" sz="1600" kern="100" dirty="0" err="1">
                          <a:effectLst/>
                        </a:rPr>
                        <a:t>lxml</a:t>
                      </a:r>
                      <a:r>
                        <a:rPr lang="en-US" sz="1600" kern="100" dirty="0">
                          <a:effectLst/>
                        </a:rPr>
                        <a:t> import </a:t>
                      </a:r>
                      <a:r>
                        <a:rPr lang="en-US" sz="1600" kern="100" dirty="0" err="1">
                          <a:effectLst/>
                        </a:rPr>
                        <a:t>etree</a:t>
                      </a:r>
                      <a:endParaRPr lang="zh-CN" sz="1600" kern="100" dirty="0">
                        <a:effectLst/>
                      </a:endParaRPr>
                    </a:p>
                    <a:p>
                      <a:pPr algn="just">
                        <a:spcAft>
                          <a:spcPts val="0"/>
                        </a:spcAft>
                      </a:pPr>
                      <a:r>
                        <a:rPr lang="en-US" sz="1600" kern="100" dirty="0">
                          <a:effectLst/>
                        </a:rPr>
                        <a:t>html='''&lt;html&gt;</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&lt;title&gt;Python</a:t>
                      </a:r>
                      <a:r>
                        <a:rPr lang="zh-CN" sz="1600" kern="100" dirty="0">
                          <a:effectLst/>
                        </a:rPr>
                        <a:t>网络爬虫</a:t>
                      </a:r>
                      <a:r>
                        <a:rPr lang="en-US" sz="1600" kern="100" dirty="0">
                          <a:effectLst/>
                        </a:rPr>
                        <a:t>&lt;/title&gt; </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8600" algn="just">
                        <a:spcAft>
                          <a:spcPts val="0"/>
                        </a:spcAft>
                      </a:pPr>
                      <a:r>
                        <a:rPr lang="en-US" sz="1600" kern="100" dirty="0">
                          <a:effectLst/>
                        </a:rPr>
                        <a:t>       &lt;div class=’university’&gt;</a:t>
                      </a:r>
                      <a:endParaRPr lang="zh-CN" sz="1600" kern="100" dirty="0">
                        <a:effectLst/>
                      </a:endParaRPr>
                    </a:p>
                    <a:p>
                      <a:pPr marL="228600" algn="just">
                        <a:spcAft>
                          <a:spcPts val="0"/>
                        </a:spcAft>
                      </a:pPr>
                      <a:r>
                        <a:rPr lang="en-US" sz="1600" kern="100" dirty="0">
                          <a:effectLst/>
                        </a:rPr>
                        <a:t>         &lt;a </a:t>
                      </a:r>
                      <a:r>
                        <a:rPr lang="en-US" sz="1600" kern="100" dirty="0" err="1">
                          <a:effectLst/>
                        </a:rPr>
                        <a:t>href</a:t>
                      </a:r>
                      <a:r>
                        <a:rPr lang="en-US" sz="1600" kern="100" dirty="0">
                          <a:effectLst/>
                        </a:rPr>
                        <a:t>="http://www.zuel.edu.cn/"&gt;</a:t>
                      </a:r>
                      <a:r>
                        <a:rPr lang="zh-CN" sz="1600" kern="100" dirty="0">
                          <a:effectLst/>
                        </a:rPr>
                        <a:t>中南财经政法大学</a:t>
                      </a:r>
                      <a:r>
                        <a:rPr lang="en-US" sz="1600" kern="100" dirty="0">
                          <a:effectLst/>
                        </a:rPr>
                        <a:t>&lt;/a&gt; </a:t>
                      </a:r>
                      <a:endParaRPr lang="zh-CN" sz="1600" kern="100" dirty="0">
                        <a:effectLst/>
                      </a:endParaRPr>
                    </a:p>
                    <a:p>
                      <a:pPr marL="228600" algn="just">
                        <a:spcAft>
                          <a:spcPts val="0"/>
                        </a:spcAft>
                      </a:pPr>
                      <a:r>
                        <a:rPr lang="en-US" sz="1600" kern="100" dirty="0">
                          <a:effectLst/>
                        </a:rPr>
                        <a:t>        &lt;/div&gt;</a:t>
                      </a:r>
                      <a:endParaRPr lang="zh-CN" sz="1600" kern="100" dirty="0">
                        <a:effectLst/>
                      </a:endParaRPr>
                    </a:p>
                    <a:p>
                      <a:pPr marL="228600" algn="just">
                        <a:spcAft>
                          <a:spcPts val="0"/>
                        </a:spcAft>
                      </a:pPr>
                      <a:r>
                        <a:rPr lang="en-US" sz="1600" kern="100" dirty="0">
                          <a:effectLst/>
                        </a:rPr>
                        <a:t>       &lt;div class=’school’&gt; </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="http://xagx.zuel.edu.cn/"&gt;</a:t>
                      </a:r>
                      <a:r>
                        <a:rPr lang="zh-CN" sz="1600" kern="100" dirty="0">
                          <a:solidFill>
                            <a:srgbClr val="FF0000"/>
                          </a:solidFill>
                          <a:effectLst/>
                        </a:rPr>
                        <a:t>工程学院</a:t>
                      </a:r>
                      <a:r>
                        <a:rPr lang="en-US" sz="1600" kern="100" dirty="0">
                          <a:effectLst/>
                        </a:rPr>
                        <a:t>&lt;/a&gt;&lt;/li&gt; </a:t>
                      </a:r>
                      <a:endParaRPr lang="zh-CN" sz="1600" kern="100" dirty="0">
                        <a:effectLst/>
                      </a:endParaRPr>
                    </a:p>
                    <a:p>
                      <a:pPr marL="227965" indent="600075" algn="just">
                        <a:spcAft>
                          <a:spcPts val="0"/>
                        </a:spcAft>
                      </a:pPr>
                      <a:r>
                        <a:rPr lang="en-US" sz="1600" kern="100" dirty="0">
                          <a:effectLst/>
                        </a:rPr>
                        <a:t>&lt;li&gt;&lt;a </a:t>
                      </a:r>
                      <a:r>
                        <a:rPr lang="en-US" sz="1600" kern="100" dirty="0" err="1">
                          <a:effectLst/>
                        </a:rPr>
                        <a:t>href</a:t>
                      </a:r>
                      <a:r>
                        <a:rPr lang="en-US" sz="1600" kern="100" dirty="0">
                          <a:effectLst/>
                        </a:rPr>
                        <a:t>="http://tsxy.zuel.edu.cn/"&gt;</a:t>
                      </a:r>
                      <a:r>
                        <a:rPr lang="zh-CN" sz="1600" kern="100" dirty="0">
                          <a:solidFill>
                            <a:srgbClr val="FF0000"/>
                          </a:solidFill>
                          <a:effectLst/>
                        </a:rPr>
                        <a:t>数学学院</a:t>
                      </a:r>
                      <a:r>
                        <a:rPr lang="en-US" sz="1600" kern="100" dirty="0">
                          <a:effectLst/>
                        </a:rPr>
                        <a:t>&lt;/a&gt;&lt;/li&gt;</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="http://law.zuel.edu.cn/"&gt;</a:t>
                      </a:r>
                      <a:r>
                        <a:rPr lang="zh-CN" sz="1600" kern="100" dirty="0">
                          <a:solidFill>
                            <a:srgbClr val="FF0000"/>
                          </a:solidFill>
                          <a:effectLst/>
                        </a:rPr>
                        <a:t>法学院</a:t>
                      </a:r>
                      <a:r>
                        <a:rPr lang="en-US" sz="1600" kern="100" dirty="0">
                          <a:effectLst/>
                        </a:rPr>
                        <a:t>&lt;/a&gt;&lt;/li&gt; </a:t>
                      </a:r>
                      <a:endParaRPr lang="zh-CN" sz="1600" kern="100" dirty="0">
                        <a:effectLst/>
                      </a:endParaRPr>
                    </a:p>
                    <a:p>
                      <a:pPr marL="228600" algn="just">
                        <a:spcAft>
                          <a:spcPts val="0"/>
                        </a:spcAft>
                      </a:pPr>
                      <a:r>
                        <a:rPr lang="en-US" sz="1600" kern="100" dirty="0">
                          <a:effectLst/>
                        </a:rPr>
                        <a:t>       &lt;/div&gt; </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7965" indent="133350" algn="just">
                        <a:spcAft>
                          <a:spcPts val="0"/>
                        </a:spcAft>
                      </a:pPr>
                      <a:r>
                        <a:rPr lang="en-US" sz="1600" kern="100" dirty="0">
                          <a:effectLst/>
                        </a:rPr>
                        <a:t>&lt;/html&gt; ''' </a:t>
                      </a:r>
                    </a:p>
                    <a:p>
                      <a:r>
                        <a:rPr lang="en-US" altLang="zh-CN" sz="1800" u="none" kern="1200" baseline="0" dirty="0">
                          <a:effectLst/>
                        </a:rPr>
                        <a:t>page = etree.HTML(html) </a:t>
                      </a:r>
                      <a:endParaRPr lang="zh-CN" altLang="zh-CN" sz="1800" u="none" kern="1200" baseline="0" dirty="0">
                        <a:effectLst/>
                      </a:endParaRPr>
                    </a:p>
                    <a:p>
                      <a:r>
                        <a:rPr lang="en-US" altLang="zh-CN" sz="1800" u="none" kern="1200" baseline="0" dirty="0">
                          <a:effectLst/>
                        </a:rPr>
                        <a:t>schools=</a:t>
                      </a:r>
                      <a:r>
                        <a:rPr lang="en-US" altLang="zh-CN" sz="1800" u="none" kern="1200" baseline="0" dirty="0" err="1">
                          <a:effectLst/>
                        </a:rPr>
                        <a:t>page.xpath</a:t>
                      </a:r>
                      <a:r>
                        <a:rPr lang="en-US" altLang="zh-CN" sz="1800" u="none" kern="1200" baseline="0" dirty="0">
                          <a:effectLst/>
                        </a:rPr>
                        <a:t>("</a:t>
                      </a:r>
                      <a:r>
                        <a:rPr lang="en-US" altLang="zh-CN" sz="1800" u="none" kern="1200" baseline="0" dirty="0">
                          <a:solidFill>
                            <a:srgbClr val="FF0000"/>
                          </a:solidFill>
                          <a:effectLst/>
                        </a:rPr>
                        <a:t>//div[@class='school']/li/a/text()</a:t>
                      </a:r>
                      <a:r>
                        <a:rPr lang="en-US" altLang="zh-CN" sz="1800" u="none" kern="1200" baseline="0" dirty="0">
                          <a:effectLst/>
                        </a:rPr>
                        <a:t>")</a:t>
                      </a:r>
                    </a:p>
                    <a:p>
                      <a:r>
                        <a:rPr lang="en-US" altLang="zh-CN" sz="1800" u="none" kern="1200" baseline="0" dirty="0">
                          <a:effectLst/>
                        </a:rPr>
                        <a:t>#</a:t>
                      </a:r>
                      <a:r>
                        <a:rPr lang="zh-CN" altLang="zh-CN" sz="1800" u="none" kern="1200" baseline="0" dirty="0">
                          <a:effectLst/>
                        </a:rPr>
                        <a:t>通过</a:t>
                      </a:r>
                      <a:r>
                        <a:rPr lang="en-US" altLang="zh-CN" sz="1800" u="none" kern="1200" baseline="0" dirty="0">
                          <a:effectLst/>
                        </a:rPr>
                        <a:t>//div[@class='school']</a:t>
                      </a:r>
                      <a:r>
                        <a:rPr lang="zh-CN" altLang="zh-CN" sz="1800" u="none" kern="1200" baseline="0" dirty="0">
                          <a:effectLst/>
                        </a:rPr>
                        <a:t>，搜索根目录下</a:t>
                      </a:r>
                      <a:r>
                        <a:rPr lang="en-US" altLang="zh-CN" sz="1800" u="none" kern="1200" baseline="0" dirty="0">
                          <a:effectLst/>
                        </a:rPr>
                        <a:t>class</a:t>
                      </a:r>
                      <a:r>
                        <a:rPr lang="zh-CN" altLang="zh-CN" sz="1800" u="none" kern="1200" baseline="0" dirty="0">
                          <a:effectLst/>
                        </a:rPr>
                        <a:t>属性值为</a:t>
                      </a:r>
                      <a:r>
                        <a:rPr lang="en-US" altLang="zh-CN" sz="1800" u="none" kern="1200" baseline="0" dirty="0">
                          <a:effectLst/>
                        </a:rPr>
                        <a:t>school</a:t>
                      </a:r>
                      <a:r>
                        <a:rPr lang="zh-CN" altLang="zh-CN" sz="1800" u="none" kern="1200" baseline="0" dirty="0">
                          <a:effectLst/>
                        </a:rPr>
                        <a:t>的</a:t>
                      </a:r>
                      <a:r>
                        <a:rPr lang="en-US" altLang="zh-CN" sz="1800" u="none" kern="1200" baseline="0" dirty="0">
                          <a:effectLst/>
                        </a:rPr>
                        <a:t>div</a:t>
                      </a:r>
                      <a:r>
                        <a:rPr lang="zh-CN" altLang="zh-CN" sz="1800" u="none" kern="1200" baseline="0" dirty="0">
                          <a:effectLst/>
                        </a:rPr>
                        <a:t>标签</a:t>
                      </a:r>
                    </a:p>
                    <a:p>
                      <a:r>
                        <a:rPr lang="en-US" altLang="zh-CN" sz="1800" u="none" kern="1200" baseline="0" dirty="0">
                          <a:effectLst/>
                        </a:rPr>
                        <a:t>for school in schools:</a:t>
                      </a:r>
                      <a:endParaRPr lang="zh-CN" altLang="zh-CN" sz="1800" u="none" kern="1200" baseline="0" dirty="0">
                        <a:effectLst/>
                      </a:endParaRPr>
                    </a:p>
                    <a:p>
                      <a:r>
                        <a:rPr lang="en-US" altLang="zh-CN" sz="1800" u="none" kern="1200" baseline="0" dirty="0">
                          <a:effectLst/>
                        </a:rPr>
                        <a:t>    print(school)</a:t>
                      </a:r>
                      <a:endParaRPr lang="en-US" sz="1600" kern="100" dirty="0">
                        <a:effectLst/>
                      </a:endParaRPr>
                    </a:p>
                  </a:txBody>
                  <a:tcPr marL="68580" marR="68580" marT="0" marB="0"/>
                </a:tc>
                <a:extLst>
                  <a:ext uri="{0D108BD9-81ED-4DB2-BD59-A6C34878D82A}">
                    <a16:rowId xmlns:a16="http://schemas.microsoft.com/office/drawing/2014/main" val="3416388070"/>
                  </a:ext>
                </a:extLst>
              </a:tr>
            </a:tbl>
          </a:graphicData>
        </a:graphic>
      </p:graphicFrame>
    </p:spTree>
    <p:extLst>
      <p:ext uri="{BB962C8B-B14F-4D97-AF65-F5344CB8AC3E}">
        <p14:creationId xmlns:p14="http://schemas.microsoft.com/office/powerpoint/2010/main" val="8701833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3135" y="415636"/>
            <a:ext cx="8886306" cy="6586418"/>
          </a:xfrm>
          <a:prstGeom prst="rect">
            <a:avLst/>
          </a:prstGeom>
          <a:noFill/>
        </p:spPr>
        <p:txBody>
          <a:bodyPr wrap="square" rtlCol="0">
            <a:spAutoFit/>
          </a:bodyPr>
          <a:lstStyle/>
          <a:p>
            <a:r>
              <a:rPr lang="zh-CN" altLang="en-US" sz="3200" dirty="0"/>
              <a:t>输出结果</a:t>
            </a:r>
            <a:endParaRPr lang="en-US" altLang="zh-CN" sz="3200" dirty="0"/>
          </a:p>
          <a:p>
            <a:pPr lvl="1"/>
            <a:r>
              <a:rPr lang="zh-CN" altLang="zh-CN" sz="2400" dirty="0">
                <a:solidFill>
                  <a:srgbClr val="FF0000"/>
                </a:solidFill>
              </a:rPr>
              <a:t>工程学院</a:t>
            </a:r>
          </a:p>
          <a:p>
            <a:pPr lvl="1"/>
            <a:r>
              <a:rPr lang="zh-CN" altLang="zh-CN" sz="2400" dirty="0">
                <a:solidFill>
                  <a:srgbClr val="FF0000"/>
                </a:solidFill>
              </a:rPr>
              <a:t>数学学院</a:t>
            </a:r>
          </a:p>
          <a:p>
            <a:pPr lvl="1"/>
            <a:r>
              <a:rPr lang="zh-CN" altLang="zh-CN" sz="2400" dirty="0">
                <a:solidFill>
                  <a:srgbClr val="FF0000"/>
                </a:solidFill>
              </a:rPr>
              <a:t>法学院</a:t>
            </a:r>
            <a:endParaRPr lang="en-US" altLang="zh-CN" sz="2400" dirty="0">
              <a:solidFill>
                <a:srgbClr val="FF0000"/>
              </a:solidFill>
            </a:endParaRPr>
          </a:p>
          <a:p>
            <a:pPr algn="just"/>
            <a:r>
              <a:rPr lang="en-US" altLang="zh-CN" kern="100" dirty="0"/>
              <a:t>   &lt;html&gt;</a:t>
            </a:r>
            <a:endParaRPr lang="zh-CN" altLang="zh-CN" kern="100" dirty="0"/>
          </a:p>
          <a:p>
            <a:pPr marL="228600" algn="just"/>
            <a:r>
              <a:rPr lang="en-US" altLang="zh-CN" kern="100" dirty="0"/>
              <a:t>     &lt;head&gt;</a:t>
            </a:r>
            <a:endParaRPr lang="zh-CN" altLang="zh-CN" kern="100" dirty="0"/>
          </a:p>
          <a:p>
            <a:pPr marL="228600" algn="just"/>
            <a:r>
              <a:rPr lang="en-US" altLang="zh-CN" kern="100" dirty="0"/>
              <a:t>       &lt;title&gt;</a:t>
            </a:r>
            <a:r>
              <a:rPr lang="en-US" altLang="zh-CN" dirty="0"/>
              <a:t>Python</a:t>
            </a:r>
            <a:r>
              <a:rPr lang="zh-CN" altLang="zh-CN" dirty="0"/>
              <a:t>网络爬虫</a:t>
            </a:r>
            <a:r>
              <a:rPr lang="en-US" altLang="zh-CN" kern="100" dirty="0"/>
              <a:t>&lt;/title&gt; </a:t>
            </a:r>
            <a:endParaRPr lang="zh-CN" altLang="zh-CN" kern="100" dirty="0"/>
          </a:p>
          <a:p>
            <a:pPr marL="228600" algn="just"/>
            <a:r>
              <a:rPr lang="en-US" altLang="zh-CN" kern="100" dirty="0"/>
              <a:t>      &lt;/head&gt;</a:t>
            </a:r>
            <a:endParaRPr lang="zh-CN" altLang="zh-CN" kern="100" dirty="0"/>
          </a:p>
          <a:p>
            <a:pPr marL="228600" algn="just"/>
            <a:r>
              <a:rPr lang="en-US" altLang="zh-CN" kern="100" dirty="0"/>
              <a:t>      &lt;body&gt; </a:t>
            </a:r>
            <a:endParaRPr lang="zh-CN" altLang="zh-CN" kern="100" dirty="0"/>
          </a:p>
          <a:p>
            <a:pPr marL="228600" algn="just"/>
            <a:r>
              <a:rPr lang="en-US" altLang="zh-CN" kern="100" dirty="0"/>
              <a:t>       &lt;div class=’university’&gt;</a:t>
            </a:r>
            <a:endParaRPr lang="zh-CN" altLang="zh-CN" kern="100" dirty="0"/>
          </a:p>
          <a:p>
            <a:pPr marL="228600" algn="just"/>
            <a:r>
              <a:rPr lang="en-US" altLang="zh-CN" kern="100" dirty="0"/>
              <a:t>         &lt;a </a:t>
            </a:r>
            <a:r>
              <a:rPr lang="en-US" altLang="zh-CN" kern="100" dirty="0" err="1"/>
              <a:t>href</a:t>
            </a:r>
            <a:r>
              <a:rPr lang="en-US" altLang="zh-CN" kern="100" dirty="0"/>
              <a:t>="http://www.zuel.edu.cn/"&gt;</a:t>
            </a:r>
            <a:r>
              <a:rPr lang="zh-CN" altLang="zh-CN" kern="100" dirty="0"/>
              <a:t>中南财经政法大学</a:t>
            </a:r>
            <a:r>
              <a:rPr lang="en-US" altLang="zh-CN" kern="100" dirty="0"/>
              <a:t>&lt;/a&gt; </a:t>
            </a:r>
            <a:endParaRPr lang="zh-CN" altLang="zh-CN" kern="100" dirty="0"/>
          </a:p>
          <a:p>
            <a:pPr marL="228600" algn="just"/>
            <a:r>
              <a:rPr lang="en-US" altLang="zh-CN" kern="100" dirty="0"/>
              <a:t>        &lt;/div&gt;</a:t>
            </a:r>
            <a:endParaRPr lang="zh-CN" altLang="zh-CN" kern="100" dirty="0"/>
          </a:p>
          <a:p>
            <a:pPr marL="228600" algn="just"/>
            <a:r>
              <a:rPr lang="en-US" altLang="zh-CN" kern="100" dirty="0"/>
              <a:t>       &lt;div class=’school’&gt; </a:t>
            </a:r>
            <a:endParaRPr lang="zh-CN" altLang="zh-CN" kern="100" dirty="0"/>
          </a:p>
          <a:p>
            <a:pPr marL="228600" algn="just"/>
            <a:r>
              <a:rPr lang="en-US" altLang="zh-CN" kern="100" dirty="0"/>
              <a:t>         &lt;li&gt;&lt;a </a:t>
            </a:r>
            <a:r>
              <a:rPr lang="en-US" altLang="zh-CN" kern="100" dirty="0" err="1"/>
              <a:t>href</a:t>
            </a:r>
            <a:r>
              <a:rPr lang="en-US" altLang="zh-CN" kern="100" dirty="0"/>
              <a:t>="http://xagx.zuel.edu.cn/"&gt;</a:t>
            </a:r>
            <a:r>
              <a:rPr lang="zh-CN" altLang="zh-CN" kern="100" dirty="0">
                <a:solidFill>
                  <a:srgbClr val="FF0000"/>
                </a:solidFill>
              </a:rPr>
              <a:t>工程学院</a:t>
            </a:r>
            <a:r>
              <a:rPr lang="en-US" altLang="zh-CN" kern="100" dirty="0"/>
              <a:t>&lt;/a&gt;&lt;/li&gt; </a:t>
            </a:r>
            <a:endParaRPr lang="zh-CN" altLang="zh-CN" kern="100" dirty="0"/>
          </a:p>
          <a:p>
            <a:pPr marL="227965" indent="600075" algn="just"/>
            <a:r>
              <a:rPr lang="en-US" altLang="zh-CN" kern="100" dirty="0"/>
              <a:t>&lt;li&gt;&lt;a </a:t>
            </a:r>
            <a:r>
              <a:rPr lang="en-US" altLang="zh-CN" kern="100" dirty="0" err="1"/>
              <a:t>href</a:t>
            </a:r>
            <a:r>
              <a:rPr lang="en-US" altLang="zh-CN" kern="100" dirty="0"/>
              <a:t>="http://tsxy.zuel.edu.cn/"&gt;</a:t>
            </a:r>
            <a:r>
              <a:rPr lang="zh-CN" altLang="zh-CN" kern="100" dirty="0">
                <a:solidFill>
                  <a:srgbClr val="FF0000"/>
                </a:solidFill>
              </a:rPr>
              <a:t>数学学院</a:t>
            </a:r>
            <a:r>
              <a:rPr lang="en-US" altLang="zh-CN" kern="100" dirty="0"/>
              <a:t>&lt;/a&gt;&lt;/li&gt;</a:t>
            </a:r>
            <a:endParaRPr lang="zh-CN" altLang="zh-CN" kern="100" dirty="0"/>
          </a:p>
          <a:p>
            <a:pPr marL="228600" algn="just"/>
            <a:r>
              <a:rPr lang="en-US" altLang="zh-CN" kern="100" dirty="0"/>
              <a:t>         &lt;li&gt;&lt;a </a:t>
            </a:r>
            <a:r>
              <a:rPr lang="en-US" altLang="zh-CN" kern="100" dirty="0" err="1"/>
              <a:t>href</a:t>
            </a:r>
            <a:r>
              <a:rPr lang="en-US" altLang="zh-CN" kern="100" dirty="0"/>
              <a:t>="http://law.zuel.edu.cn/"&gt;</a:t>
            </a:r>
            <a:r>
              <a:rPr lang="zh-CN" altLang="zh-CN" kern="100" dirty="0">
                <a:solidFill>
                  <a:srgbClr val="FF0000"/>
                </a:solidFill>
              </a:rPr>
              <a:t>法学院</a:t>
            </a:r>
            <a:r>
              <a:rPr lang="en-US" altLang="zh-CN" kern="100" dirty="0"/>
              <a:t>&lt;/a&gt;&lt;/li&gt; </a:t>
            </a:r>
            <a:endParaRPr lang="zh-CN" altLang="zh-CN" kern="100" dirty="0"/>
          </a:p>
          <a:p>
            <a:pPr marL="228600" algn="just"/>
            <a:r>
              <a:rPr lang="en-US" altLang="zh-CN" kern="100" dirty="0"/>
              <a:t>       &lt;/div&gt; </a:t>
            </a:r>
            <a:endParaRPr lang="zh-CN" altLang="zh-CN" kern="100" dirty="0"/>
          </a:p>
          <a:p>
            <a:pPr marL="228600" algn="just"/>
            <a:r>
              <a:rPr lang="en-US" altLang="zh-CN" kern="100" dirty="0"/>
              <a:t>     &lt;/body&gt; </a:t>
            </a:r>
            <a:endParaRPr lang="zh-CN" altLang="zh-CN" kern="100" dirty="0"/>
          </a:p>
          <a:p>
            <a:pPr marL="227965" indent="133350" algn="just"/>
            <a:r>
              <a:rPr lang="en-US" altLang="zh-CN" kern="100" dirty="0"/>
              <a:t>&lt;/html&gt; </a:t>
            </a:r>
            <a:endParaRPr lang="en-US" altLang="zh-CN" sz="2800" kern="100" dirty="0"/>
          </a:p>
          <a:p>
            <a:pPr lvl="1"/>
            <a:endParaRPr lang="zh-CN" altLang="zh-CN" sz="2400" dirty="0"/>
          </a:p>
          <a:p>
            <a:endParaRPr lang="zh-CN" altLang="en-US" dirty="0"/>
          </a:p>
        </p:txBody>
      </p:sp>
      <p:sp>
        <p:nvSpPr>
          <p:cNvPr id="2" name="矩形 1"/>
          <p:cNvSpPr/>
          <p:nvPr/>
        </p:nvSpPr>
        <p:spPr>
          <a:xfrm>
            <a:off x="4471090" y="312895"/>
            <a:ext cx="1620957" cy="523220"/>
          </a:xfrm>
          <a:prstGeom prst="rect">
            <a:avLst/>
          </a:prstGeom>
        </p:spPr>
        <p:txBody>
          <a:bodyPr wrap="none">
            <a:spAutoFit/>
          </a:bodyPr>
          <a:lstStyle/>
          <a:p>
            <a:r>
              <a:rPr lang="zh-CN" altLang="en-US" sz="2800" dirty="0">
                <a:solidFill>
                  <a:schemeClr val="bg1"/>
                </a:solidFill>
              </a:rPr>
              <a:t>输出结果</a:t>
            </a:r>
          </a:p>
        </p:txBody>
      </p:sp>
    </p:spTree>
    <p:extLst>
      <p:ext uri="{BB962C8B-B14F-4D97-AF65-F5344CB8AC3E}">
        <p14:creationId xmlns:p14="http://schemas.microsoft.com/office/powerpoint/2010/main" val="42944578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使用</a:t>
            </a:r>
            <a:r>
              <a:rPr lang="en-US" altLang="zh-CN" dirty="0"/>
              <a:t>XPath</a:t>
            </a:r>
            <a:r>
              <a:rPr lang="zh-CN" altLang="zh-CN" dirty="0"/>
              <a:t>的优势</a:t>
            </a:r>
            <a:endParaRPr lang="zh-CN" altLang="en-US" dirty="0"/>
          </a:p>
        </p:txBody>
      </p:sp>
      <p:sp>
        <p:nvSpPr>
          <p:cNvPr id="3" name="文本框 2"/>
          <p:cNvSpPr txBox="1"/>
          <p:nvPr/>
        </p:nvSpPr>
        <p:spPr>
          <a:xfrm>
            <a:off x="849457" y="1093664"/>
            <a:ext cx="9147298" cy="1631216"/>
          </a:xfrm>
          <a:prstGeom prst="rect">
            <a:avLst/>
          </a:prstGeom>
          <a:noFill/>
        </p:spPr>
        <p:txBody>
          <a:bodyPr wrap="square" rtlCol="0">
            <a:spAutoFit/>
          </a:bodyPr>
          <a:lstStyle/>
          <a:p>
            <a:pPr marL="457200" indent="-457200">
              <a:buFont typeface="Wingdings" panose="05000000000000000000" pitchFamily="2" charset="2"/>
              <a:buChar char="Ø"/>
            </a:pPr>
            <a:r>
              <a:rPr lang="zh-CN" altLang="zh-CN" sz="3200" dirty="0"/>
              <a:t>在多数浏览器中都有审查元素的功能</a:t>
            </a:r>
            <a:endParaRPr lang="en-US" altLang="zh-CN" sz="3200" dirty="0"/>
          </a:p>
          <a:p>
            <a:pPr marL="457200" indent="-457200">
              <a:buFont typeface="Wingdings" panose="05000000000000000000" pitchFamily="2" charset="2"/>
              <a:buChar char="Ø"/>
            </a:pPr>
            <a:r>
              <a:rPr lang="en-US" altLang="zh-CN" sz="3200" dirty="0" err="1"/>
              <a:t>Xpath</a:t>
            </a:r>
            <a:r>
              <a:rPr lang="zh-CN" altLang="en-US" sz="3200" dirty="0"/>
              <a:t>可以通过</a:t>
            </a:r>
            <a:r>
              <a:rPr lang="en-US" altLang="zh-CN" sz="3200" dirty="0"/>
              <a:t>Copy XPath</a:t>
            </a:r>
            <a:r>
              <a:rPr lang="zh-CN" altLang="en-US" sz="3200" dirty="0"/>
              <a:t>来复制</a:t>
            </a:r>
            <a:endParaRPr lang="en-US" altLang="zh-CN" sz="3200" dirty="0"/>
          </a:p>
          <a:p>
            <a:pPr marL="285750" indent="-285750">
              <a:buFont typeface="Wingdings" panose="05000000000000000000" pitchFamily="2" charset="2"/>
              <a:buChar char="l"/>
            </a:pPr>
            <a:endParaRPr lang="en-US" altLang="zh-CN" dirty="0"/>
          </a:p>
          <a:p>
            <a:endParaRPr lang="zh-CN" altLang="en-US" dirty="0"/>
          </a:p>
        </p:txBody>
      </p:sp>
      <p:pic>
        <p:nvPicPr>
          <p:cNvPr id="4" name="图片 3"/>
          <p:cNvPicPr/>
          <p:nvPr/>
        </p:nvPicPr>
        <p:blipFill>
          <a:blip r:embed="rId2"/>
          <a:stretch>
            <a:fillRect/>
          </a:stretch>
        </p:blipFill>
        <p:spPr>
          <a:xfrm>
            <a:off x="2259257" y="2211652"/>
            <a:ext cx="7290261" cy="2369127"/>
          </a:xfrm>
          <a:prstGeom prst="rect">
            <a:avLst/>
          </a:prstGeom>
        </p:spPr>
      </p:pic>
      <p:pic>
        <p:nvPicPr>
          <p:cNvPr id="5" name="图片 4"/>
          <p:cNvPicPr/>
          <p:nvPr/>
        </p:nvPicPr>
        <p:blipFill>
          <a:blip r:embed="rId3"/>
          <a:stretch>
            <a:fillRect/>
          </a:stretch>
        </p:blipFill>
        <p:spPr>
          <a:xfrm>
            <a:off x="2588030" y="3598412"/>
            <a:ext cx="7290261" cy="3076708"/>
          </a:xfrm>
          <a:prstGeom prst="rect">
            <a:avLst/>
          </a:prstGeom>
        </p:spPr>
      </p:pic>
    </p:spTree>
    <p:extLst>
      <p:ext uri="{BB962C8B-B14F-4D97-AF65-F5344CB8AC3E}">
        <p14:creationId xmlns:p14="http://schemas.microsoft.com/office/powerpoint/2010/main" val="35018229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三、使用</a:t>
            </a:r>
            <a:r>
              <a:rPr lang="en-US" altLang="zh-CN" dirty="0"/>
              <a:t>Python</a:t>
            </a:r>
            <a:r>
              <a:rPr lang="zh-CN" altLang="zh-CN" dirty="0"/>
              <a:t>操作</a:t>
            </a:r>
            <a:r>
              <a:rPr lang="en-US" altLang="zh-CN" dirty="0"/>
              <a:t>Excel</a:t>
            </a:r>
            <a:r>
              <a:rPr lang="zh-CN" altLang="zh-CN" dirty="0"/>
              <a:t>表格</a:t>
            </a:r>
            <a:endParaRPr lang="zh-CN" altLang="en-US" dirty="0"/>
          </a:p>
        </p:txBody>
      </p:sp>
      <p:graphicFrame>
        <p:nvGraphicFramePr>
          <p:cNvPr id="3" name="表格 2"/>
          <p:cNvGraphicFramePr>
            <a:graphicFrameLocks noGrp="1"/>
          </p:cNvGraphicFramePr>
          <p:nvPr/>
        </p:nvGraphicFramePr>
        <p:xfrm>
          <a:off x="1956261" y="2013754"/>
          <a:ext cx="2502133" cy="640082"/>
        </p:xfrm>
        <a:graphic>
          <a:graphicData uri="http://schemas.openxmlformats.org/drawingml/2006/table">
            <a:tbl>
              <a:tblPr firstRow="1" firstCol="1" bandRow="1">
                <a:tableStyleId>{5C22544A-7EE6-4342-B048-85BDC9FD1C3A}</a:tableStyleId>
              </a:tblPr>
              <a:tblGrid>
                <a:gridCol w="833870">
                  <a:extLst>
                    <a:ext uri="{9D8B030D-6E8A-4147-A177-3AD203B41FA5}">
                      <a16:colId xmlns:a16="http://schemas.microsoft.com/office/drawing/2014/main" val="2484614966"/>
                    </a:ext>
                  </a:extLst>
                </a:gridCol>
                <a:gridCol w="833870">
                  <a:extLst>
                    <a:ext uri="{9D8B030D-6E8A-4147-A177-3AD203B41FA5}">
                      <a16:colId xmlns:a16="http://schemas.microsoft.com/office/drawing/2014/main" val="514659551"/>
                    </a:ext>
                  </a:extLst>
                </a:gridCol>
                <a:gridCol w="834393">
                  <a:extLst>
                    <a:ext uri="{9D8B030D-6E8A-4147-A177-3AD203B41FA5}">
                      <a16:colId xmlns:a16="http://schemas.microsoft.com/office/drawing/2014/main" val="2493556497"/>
                    </a:ext>
                  </a:extLst>
                </a:gridCol>
              </a:tblGrid>
              <a:tr h="320041">
                <a:tc>
                  <a:txBody>
                    <a:bodyPr/>
                    <a:lstStyle/>
                    <a:p>
                      <a:pPr algn="ctr">
                        <a:spcAft>
                          <a:spcPts val="0"/>
                        </a:spcAft>
                      </a:pPr>
                      <a:r>
                        <a:rPr lang="en-US" sz="1400" kern="100" dirty="0">
                          <a:effectLst/>
                        </a:rPr>
                        <a:t>A</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dirty="0">
                          <a:effectLst/>
                        </a:rPr>
                        <a:t>B</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dirty="0">
                          <a:effectLst/>
                        </a:rPr>
                        <a:t>C</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92237354"/>
                  </a:ext>
                </a:extLst>
              </a:tr>
              <a:tr h="320041">
                <a:tc>
                  <a:txBody>
                    <a:bodyPr/>
                    <a:lstStyle/>
                    <a:p>
                      <a:pPr algn="ctr">
                        <a:spcAft>
                          <a:spcPts val="0"/>
                        </a:spcAft>
                      </a:pPr>
                      <a:r>
                        <a:rPr lang="en-US" sz="1400" kern="100">
                          <a:effectLst/>
                        </a:rPr>
                        <a:t>D</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a:effectLst/>
                        </a:rPr>
                        <a:t>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dirty="0">
                          <a:effectLst/>
                        </a:rPr>
                        <a:t>F</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96913235"/>
                  </a:ext>
                </a:extLst>
              </a:tr>
            </a:tbl>
          </a:graphicData>
        </a:graphic>
      </p:graphicFrame>
      <p:sp>
        <p:nvSpPr>
          <p:cNvPr id="4" name="右箭头 3"/>
          <p:cNvSpPr/>
          <p:nvPr/>
        </p:nvSpPr>
        <p:spPr>
          <a:xfrm>
            <a:off x="6677489" y="10011768"/>
            <a:ext cx="264015" cy="317500"/>
          </a:xfrm>
          <a:prstGeom prst="rightArrow">
            <a:avLst/>
          </a:prstGeom>
          <a:ln/>
        </p:spPr>
        <p:style>
          <a:lnRef idx="2">
            <a:schemeClr val="accent3"/>
          </a:lnRef>
          <a:fillRef idx="1">
            <a:schemeClr val="lt1"/>
          </a:fillRef>
          <a:effectRef idx="0">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sz="4800"/>
          </a:p>
        </p:txBody>
      </p:sp>
      <p:sp>
        <p:nvSpPr>
          <p:cNvPr id="6" name="文本框 2"/>
          <p:cNvSpPr txBox="1">
            <a:spLocks noChangeArrowheads="1"/>
          </p:cNvSpPr>
          <p:nvPr/>
        </p:nvSpPr>
        <p:spPr bwMode="auto">
          <a:xfrm>
            <a:off x="5505451" y="1419397"/>
            <a:ext cx="6318638" cy="1346661"/>
          </a:xfrm>
          <a:prstGeom prst="rect">
            <a:avLst/>
          </a:prstGeom>
          <a:noFill/>
          <a:ln w="9525">
            <a:noFill/>
            <a:miter lim="800000"/>
            <a:headEnd/>
            <a:tailEnd/>
          </a:ln>
        </p:spPr>
        <p:txBody>
          <a:bodyPr rot="0" vert="horz" wrap="square" lIns="91440" tIns="45720" rIns="91440" bIns="45720" anchor="t" anchorCtr="0">
            <a:noAutofit/>
          </a:bodyPr>
          <a:lstStyle/>
          <a:p>
            <a:pPr algn="just"/>
            <a:r>
              <a:rPr lang="en-US" sz="2800" kern="100" dirty="0">
                <a:latin typeface="Calibri" panose="020F0502020204030204" pitchFamily="34" charset="0"/>
                <a:ea typeface="宋体" panose="02010600030101010101" pitchFamily="2" charset="-122"/>
                <a:cs typeface="Times New Roman" panose="02020603050405020304" pitchFamily="18" charset="0"/>
              </a:rPr>
              <a:t>rows=[</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indent="533400" algn="just"/>
            <a:r>
              <a:rPr lang="en-US" sz="2800" kern="100" dirty="0">
                <a:latin typeface="Calibri" panose="020F0502020204030204" pitchFamily="34" charset="0"/>
                <a:ea typeface="宋体" panose="02010600030101010101" pitchFamily="2" charset="-122"/>
                <a:cs typeface="Times New Roman" panose="02020603050405020304" pitchFamily="18" charset="0"/>
              </a:rPr>
              <a:t>[‘A’,’B’,’C’],</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indent="533400" algn="just"/>
            <a:r>
              <a:rPr lang="en-US" sz="2800" kern="100" dirty="0">
                <a:latin typeface="Calibri" panose="020F0502020204030204" pitchFamily="34" charset="0"/>
                <a:ea typeface="宋体" panose="02010600030101010101" pitchFamily="2" charset="-122"/>
                <a:cs typeface="Times New Roman" panose="02020603050405020304" pitchFamily="18" charset="0"/>
              </a:rPr>
              <a:t>[‘D’,‘E’,’F’],</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indent="466725" algn="just"/>
            <a:r>
              <a:rPr lang="en-US" sz="20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algn="just"/>
            <a:r>
              <a:rPr lang="en-US" sz="1050" kern="100" dirty="0">
                <a:latin typeface="Calibri" panose="020F0502020204030204" pitchFamily="34" charset="0"/>
                <a:ea typeface="宋体" panose="02010600030101010101" pitchFamily="2" charset="-122"/>
                <a:cs typeface="Times New Roman" panose="02020603050405020304" pitchFamily="18" charset="0"/>
              </a:rPr>
              <a:t> </a:t>
            </a:r>
            <a:endParaRPr lang="zh-CN" altLang="en-US" sz="1050" kern="100" dirty="0">
              <a:latin typeface="Calibri" panose="020F0502020204030204" pitchFamily="34" charset="0"/>
              <a:ea typeface="宋体" panose="02010600030101010101" pitchFamily="2" charset="-122"/>
              <a:cs typeface="Times New Roman" panose="02020603050405020304" pitchFamily="18" charset="0"/>
            </a:endParaRPr>
          </a:p>
        </p:txBody>
      </p:sp>
      <p:cxnSp>
        <p:nvCxnSpPr>
          <p:cNvPr id="8" name="直接箭头连接符 7"/>
          <p:cNvCxnSpPr/>
          <p:nvPr/>
        </p:nvCxnSpPr>
        <p:spPr>
          <a:xfrm flipV="1">
            <a:off x="4458394" y="2103121"/>
            <a:ext cx="1536006" cy="83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直接箭头连接符 9"/>
          <p:cNvCxnSpPr/>
          <p:nvPr/>
        </p:nvCxnSpPr>
        <p:spPr>
          <a:xfrm flipV="1">
            <a:off x="4458394" y="2510445"/>
            <a:ext cx="1536006" cy="166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文本框 11"/>
          <p:cNvSpPr txBox="1"/>
          <p:nvPr/>
        </p:nvSpPr>
        <p:spPr>
          <a:xfrm>
            <a:off x="1767156" y="3420683"/>
            <a:ext cx="9822094" cy="2308324"/>
          </a:xfrm>
          <a:prstGeom prst="rect">
            <a:avLst/>
          </a:prstGeom>
          <a:noFill/>
        </p:spPr>
        <p:txBody>
          <a:bodyPr wrap="square" rtlCol="0">
            <a:spAutoFit/>
          </a:bodyPr>
          <a:lstStyle/>
          <a:p>
            <a:r>
              <a:rPr lang="en-US" altLang="zh-CN" sz="2400" dirty="0"/>
              <a:t>import csv#</a:t>
            </a:r>
            <a:r>
              <a:rPr lang="zh-CN" altLang="zh-CN" sz="2400" dirty="0"/>
              <a:t>导入</a:t>
            </a:r>
            <a:r>
              <a:rPr lang="en-US" altLang="zh-CN" sz="2400" dirty="0"/>
              <a:t>csv</a:t>
            </a:r>
            <a:r>
              <a:rPr lang="zh-CN" altLang="zh-CN" sz="2400" dirty="0"/>
              <a:t>库</a:t>
            </a:r>
          </a:p>
          <a:p>
            <a:r>
              <a:rPr lang="en-US" altLang="zh-CN" sz="2400" dirty="0"/>
              <a:t>rows=[[‘A’,’B’,’C’],[ ‘D’,‘E’,’F’]]#</a:t>
            </a:r>
            <a:r>
              <a:rPr lang="zh-CN" altLang="zh-CN" sz="2400" dirty="0"/>
              <a:t>定义二维列表</a:t>
            </a:r>
          </a:p>
          <a:p>
            <a:r>
              <a:rPr lang="en-US" altLang="zh-CN" sz="2400" dirty="0"/>
              <a:t>file=open('</a:t>
            </a:r>
            <a:r>
              <a:rPr lang="en-US" altLang="zh-CN" sz="2400" dirty="0" err="1"/>
              <a:t>test.csv','w',newline</a:t>
            </a:r>
            <a:r>
              <a:rPr lang="en-US" altLang="zh-CN" sz="2400" dirty="0"/>
              <a:t>='')#</a:t>
            </a:r>
            <a:r>
              <a:rPr lang="zh-CN" altLang="zh-CN" sz="2400" dirty="0"/>
              <a:t>以写入的方式打开</a:t>
            </a:r>
            <a:r>
              <a:rPr lang="en-US" altLang="zh-CN" sz="2400" dirty="0"/>
              <a:t>test.csv</a:t>
            </a:r>
            <a:r>
              <a:rPr lang="zh-CN" altLang="zh-CN" sz="2400" dirty="0"/>
              <a:t>文件</a:t>
            </a:r>
          </a:p>
          <a:p>
            <a:r>
              <a:rPr lang="en-US" altLang="zh-CN" sz="2400" dirty="0" err="1"/>
              <a:t>f_csv</a:t>
            </a:r>
            <a:r>
              <a:rPr lang="en-US" altLang="zh-CN" sz="2400" dirty="0"/>
              <a:t>=</a:t>
            </a:r>
            <a:r>
              <a:rPr lang="en-US" altLang="zh-CN" sz="2400" dirty="0" err="1"/>
              <a:t>csv.writer</a:t>
            </a:r>
            <a:r>
              <a:rPr lang="en-US" altLang="zh-CN" sz="2400" dirty="0"/>
              <a:t>(file)#</a:t>
            </a:r>
            <a:r>
              <a:rPr lang="zh-CN" altLang="zh-CN" sz="2400" dirty="0"/>
              <a:t>准备写入</a:t>
            </a:r>
          </a:p>
          <a:p>
            <a:r>
              <a:rPr lang="en-US" altLang="zh-CN" sz="2400" dirty="0" err="1"/>
              <a:t>f_csv.writerows</a:t>
            </a:r>
            <a:r>
              <a:rPr lang="en-US" altLang="zh-CN" sz="2400" dirty="0"/>
              <a:t>(rows)#</a:t>
            </a:r>
            <a:r>
              <a:rPr lang="zh-CN" altLang="zh-CN" sz="2400" dirty="0"/>
              <a:t>写入数据</a:t>
            </a:r>
          </a:p>
          <a:p>
            <a:r>
              <a:rPr lang="en-US" altLang="zh-CN" sz="2400" dirty="0" err="1"/>
              <a:t>file.close</a:t>
            </a:r>
            <a:r>
              <a:rPr lang="en-US" altLang="zh-CN" sz="2400" dirty="0"/>
              <a:t>()#</a:t>
            </a:r>
            <a:r>
              <a:rPr lang="zh-CN" altLang="zh-CN" sz="2400" dirty="0"/>
              <a:t>关闭文件</a:t>
            </a:r>
            <a:endParaRPr lang="zh-CN" altLang="en-US" sz="2400" dirty="0"/>
          </a:p>
        </p:txBody>
      </p:sp>
    </p:spTree>
    <p:extLst>
      <p:ext uri="{BB962C8B-B14F-4D97-AF65-F5344CB8AC3E}">
        <p14:creationId xmlns:p14="http://schemas.microsoft.com/office/powerpoint/2010/main" val="4058157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7004" y="0"/>
            <a:ext cx="9144000" cy="1143000"/>
          </a:xfrm>
        </p:spPr>
        <p:txBody>
          <a:bodyPr/>
          <a:lstStyle/>
          <a:p>
            <a:r>
              <a:rPr lang="zh-CN" altLang="en-US" dirty="0"/>
              <a:t>四、基于正则表达式获取中南映像数据</a:t>
            </a:r>
          </a:p>
        </p:txBody>
      </p:sp>
      <p:sp>
        <p:nvSpPr>
          <p:cNvPr id="3" name="文本框 2"/>
          <p:cNvSpPr txBox="1"/>
          <p:nvPr/>
        </p:nvSpPr>
        <p:spPr>
          <a:xfrm>
            <a:off x="1004595" y="1143000"/>
            <a:ext cx="10448817" cy="1384995"/>
          </a:xfrm>
          <a:prstGeom prst="rect">
            <a:avLst/>
          </a:prstGeom>
          <a:noFill/>
        </p:spPr>
        <p:txBody>
          <a:bodyPr wrap="square" rtlCol="0">
            <a:spAutoFit/>
          </a:bodyPr>
          <a:lstStyle/>
          <a:p>
            <a:r>
              <a:rPr lang="zh-CN" altLang="en-US" sz="2400" dirty="0"/>
              <a:t>目标：</a:t>
            </a:r>
            <a:r>
              <a:rPr lang="zh-CN" altLang="zh-CN" sz="2400" dirty="0"/>
              <a:t>用</a:t>
            </a:r>
            <a:r>
              <a:rPr lang="en-US" altLang="zh-CN" sz="2400" dirty="0"/>
              <a:t>Python</a:t>
            </a:r>
            <a:r>
              <a:rPr lang="zh-CN" altLang="zh-CN" sz="2400" dirty="0"/>
              <a:t>爬虫获取中南财经政法大学的中南映像的标题和供稿</a:t>
            </a:r>
            <a:endParaRPr lang="en-US" altLang="zh-CN" sz="2400" dirty="0"/>
          </a:p>
          <a:p>
            <a:r>
              <a:rPr lang="zh-CN" altLang="en-US" sz="2400" dirty="0"/>
              <a:t>网址：</a:t>
            </a:r>
            <a:r>
              <a:rPr lang="en-US" altLang="zh-CN" sz="2400" u="sng" dirty="0">
                <a:hlinkClick r:id="rId2"/>
              </a:rPr>
              <a:t>http://www.zuel.edu.cn/2019n/list.htm</a:t>
            </a:r>
            <a:endParaRPr lang="en-US" altLang="zh-CN" sz="2400" u="sng" dirty="0"/>
          </a:p>
          <a:p>
            <a:endParaRPr lang="en-US" altLang="zh-CN" u="sng" dirty="0"/>
          </a:p>
          <a:p>
            <a:endParaRPr lang="zh-CN" altLang="en-US" dirty="0"/>
          </a:p>
        </p:txBody>
      </p:sp>
      <p:pic>
        <p:nvPicPr>
          <p:cNvPr id="4" name="图片 3"/>
          <p:cNvPicPr/>
          <p:nvPr/>
        </p:nvPicPr>
        <p:blipFill>
          <a:blip r:embed="rId3"/>
          <a:stretch>
            <a:fillRect/>
          </a:stretch>
        </p:blipFill>
        <p:spPr>
          <a:xfrm>
            <a:off x="3076459" y="2038380"/>
            <a:ext cx="5274310" cy="4161155"/>
          </a:xfrm>
          <a:prstGeom prst="rect">
            <a:avLst/>
          </a:prstGeom>
        </p:spPr>
      </p:pic>
    </p:spTree>
    <p:extLst>
      <p:ext uri="{BB962C8B-B14F-4D97-AF65-F5344CB8AC3E}">
        <p14:creationId xmlns:p14="http://schemas.microsoft.com/office/powerpoint/2010/main" val="846136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网页分析</a:t>
            </a:r>
          </a:p>
        </p:txBody>
      </p:sp>
      <p:graphicFrame>
        <p:nvGraphicFramePr>
          <p:cNvPr id="3" name="表格 2"/>
          <p:cNvGraphicFramePr>
            <a:graphicFrameLocks noGrp="1"/>
          </p:cNvGraphicFramePr>
          <p:nvPr/>
        </p:nvGraphicFramePr>
        <p:xfrm>
          <a:off x="1874838" y="1843263"/>
          <a:ext cx="8584254" cy="3840480"/>
        </p:xfrm>
        <a:graphic>
          <a:graphicData uri="http://schemas.openxmlformats.org/drawingml/2006/table">
            <a:tbl>
              <a:tblPr firstRow="1" firstCol="1" bandRow="1">
                <a:tableStyleId>{C083E6E3-FA7D-4D7B-A595-EF9225AFEA82}</a:tableStyleId>
              </a:tblPr>
              <a:tblGrid>
                <a:gridCol w="8584254">
                  <a:extLst>
                    <a:ext uri="{9D8B030D-6E8A-4147-A177-3AD203B41FA5}">
                      <a16:colId xmlns:a16="http://schemas.microsoft.com/office/drawing/2014/main" val="3256364271"/>
                    </a:ext>
                  </a:extLst>
                </a:gridCol>
              </a:tblGrid>
              <a:tr h="2125287">
                <a:tc>
                  <a:txBody>
                    <a:bodyPr/>
                    <a:lstStyle/>
                    <a:p>
                      <a:pPr algn="l">
                        <a:spcAft>
                          <a:spcPts val="0"/>
                        </a:spcAft>
                      </a:pPr>
                      <a:r>
                        <a:rPr lang="zh-CN" sz="2800" b="0" kern="100" dirty="0">
                          <a:effectLst/>
                        </a:rPr>
                        <a:t>源码：</a:t>
                      </a:r>
                      <a:r>
                        <a:rPr lang="en-US" sz="2800" b="0" kern="100" dirty="0">
                          <a:solidFill>
                            <a:schemeClr val="tx1">
                              <a:lumMod val="60000"/>
                              <a:lumOff val="40000"/>
                            </a:schemeClr>
                          </a:solidFill>
                          <a:effectLst/>
                        </a:rPr>
                        <a:t>target='_blank' title='</a:t>
                      </a:r>
                      <a:r>
                        <a:rPr lang="en-US" sz="2800" b="0" kern="100" dirty="0">
                          <a:effectLst/>
                        </a:rPr>
                        <a:t>25</a:t>
                      </a:r>
                      <a:r>
                        <a:rPr lang="zh-CN" sz="2800" b="0" kern="100" dirty="0">
                          <a:effectLst/>
                        </a:rPr>
                        <a:t>万字，一份来自中南大的知识产权强国战略专家意见</a:t>
                      </a:r>
                      <a:r>
                        <a:rPr lang="en-US" sz="2800" b="0" kern="100" dirty="0">
                          <a:solidFill>
                            <a:srgbClr val="92D050"/>
                          </a:solidFill>
                          <a:effectLst/>
                        </a:rPr>
                        <a:t>'&gt; &lt;</a:t>
                      </a:r>
                      <a:r>
                        <a:rPr lang="en-US" sz="2800" b="0" kern="100" dirty="0" err="1">
                          <a:solidFill>
                            <a:srgbClr val="92D050"/>
                          </a:solidFill>
                          <a:effectLst/>
                        </a:rPr>
                        <a:t>img</a:t>
                      </a:r>
                      <a:endParaRPr lang="zh-CN" sz="2800" b="0" kern="100" dirty="0">
                        <a:solidFill>
                          <a:srgbClr val="92D050"/>
                        </a:solidFill>
                        <a:effectLst/>
                      </a:endParaRPr>
                    </a:p>
                    <a:p>
                      <a:pPr algn="l">
                        <a:spcAft>
                          <a:spcPts val="0"/>
                        </a:spcAft>
                      </a:pPr>
                      <a:r>
                        <a:rPr lang="en-US" sz="2800" b="0" kern="100" dirty="0">
                          <a:effectLst/>
                        </a:rPr>
                        <a:t> </a:t>
                      </a:r>
                      <a:endParaRPr lang="zh-CN" sz="2800" b="0" kern="100" dirty="0">
                        <a:effectLst/>
                      </a:endParaRPr>
                    </a:p>
                    <a:p>
                      <a:pPr algn="ctr">
                        <a:spcAft>
                          <a:spcPts val="0"/>
                        </a:spcAft>
                      </a:pPr>
                      <a:br>
                        <a:rPr lang="zh-CN" sz="2800" b="0" kern="100" dirty="0">
                          <a:effectLst/>
                        </a:rPr>
                      </a:br>
                      <a:r>
                        <a:rPr lang="zh-CN" sz="2800" b="0" kern="100" dirty="0">
                          <a:effectLst/>
                        </a:rPr>
                        <a:t>模式：</a:t>
                      </a:r>
                      <a:r>
                        <a:rPr lang="en-US" sz="2800" b="0" i="0" u="none" kern="100" baseline="0" dirty="0">
                          <a:solidFill>
                            <a:schemeClr val="tx1">
                              <a:lumMod val="60000"/>
                              <a:lumOff val="40000"/>
                            </a:schemeClr>
                          </a:solidFill>
                          <a:effectLst/>
                          <a:latin typeface="+mn-lt"/>
                          <a:ea typeface="+mn-ea"/>
                          <a:cs typeface="+mn-cs"/>
                        </a:rPr>
                        <a:t>target='_blank' title='</a:t>
                      </a:r>
                      <a:r>
                        <a:rPr lang="en-US" sz="2800" b="0" kern="100" dirty="0">
                          <a:effectLst/>
                        </a:rPr>
                        <a:t>(.*?)</a:t>
                      </a:r>
                      <a:r>
                        <a:rPr lang="en-US" sz="2800" b="0" i="0" u="none" kern="100" baseline="0" dirty="0">
                          <a:solidFill>
                            <a:srgbClr val="92D050"/>
                          </a:solidFill>
                          <a:effectLst/>
                          <a:latin typeface="+mn-lt"/>
                          <a:ea typeface="+mn-ea"/>
                          <a:cs typeface="+mn-cs"/>
                        </a:rPr>
                        <a:t>’&gt; &lt;</a:t>
                      </a:r>
                      <a:r>
                        <a:rPr lang="en-US" sz="2800" b="0" i="0" u="none" kern="100" baseline="0" dirty="0" err="1">
                          <a:solidFill>
                            <a:srgbClr val="92D050"/>
                          </a:solidFill>
                          <a:effectLst/>
                          <a:latin typeface="+mn-lt"/>
                          <a:ea typeface="+mn-ea"/>
                          <a:cs typeface="+mn-cs"/>
                        </a:rPr>
                        <a:t>img</a:t>
                      </a:r>
                      <a:endParaRPr lang="zh-CN" sz="2800" b="0" i="0" u="none" kern="100" baseline="0" dirty="0">
                        <a:solidFill>
                          <a:srgbClr val="92D050"/>
                        </a:solidFill>
                        <a:effectLst/>
                        <a:latin typeface="+mn-lt"/>
                        <a:ea typeface="+mn-ea"/>
                        <a:cs typeface="+mn-cs"/>
                      </a:endParaRPr>
                    </a:p>
                    <a:p>
                      <a:pPr algn="ctr">
                        <a:spcAft>
                          <a:spcPts val="0"/>
                        </a:spcAft>
                      </a:pPr>
                      <a:r>
                        <a:rPr lang="en-US" sz="2800" b="0" kern="100" dirty="0">
                          <a:effectLst/>
                        </a:rPr>
                        <a:t> </a:t>
                      </a:r>
                      <a:endParaRPr lang="zh-CN" sz="2800" b="0" kern="100" dirty="0">
                        <a:effectLst/>
                      </a:endParaRPr>
                    </a:p>
                    <a:p>
                      <a:pPr algn="ctr">
                        <a:spcAft>
                          <a:spcPts val="0"/>
                        </a:spcAft>
                      </a:pPr>
                      <a:br>
                        <a:rPr lang="zh-CN" sz="2800" b="0" kern="100" dirty="0">
                          <a:effectLst/>
                        </a:rPr>
                      </a:br>
                      <a:r>
                        <a:rPr lang="zh-CN" sz="2800" b="0" kern="100" dirty="0">
                          <a:effectLst/>
                        </a:rPr>
                        <a:t>代码：</a:t>
                      </a:r>
                      <a:r>
                        <a:rPr lang="en-US" sz="2800" b="0" kern="100" dirty="0" err="1">
                          <a:effectLst/>
                        </a:rPr>
                        <a:t>re.findall</a:t>
                      </a:r>
                      <a:r>
                        <a:rPr lang="en-US" sz="2800" b="0" kern="100" dirty="0">
                          <a:effectLst/>
                        </a:rPr>
                        <a:t>("</a:t>
                      </a:r>
                      <a:r>
                        <a:rPr lang="en-US" sz="2800" b="0" i="0" u="none" kern="100" baseline="0" dirty="0">
                          <a:solidFill>
                            <a:schemeClr val="tx1">
                              <a:lumMod val="60000"/>
                              <a:lumOff val="40000"/>
                            </a:schemeClr>
                          </a:solidFill>
                          <a:effectLst/>
                          <a:latin typeface="+mn-lt"/>
                          <a:ea typeface="+mn-ea"/>
                          <a:cs typeface="+mn-cs"/>
                        </a:rPr>
                        <a:t>target='_blank' title='</a:t>
                      </a:r>
                      <a:r>
                        <a:rPr lang="en-US" sz="2800" b="0" kern="100" dirty="0">
                          <a:effectLst/>
                        </a:rPr>
                        <a:t>(.*?)</a:t>
                      </a:r>
                      <a:r>
                        <a:rPr lang="en-US" sz="2800" b="0" i="0" u="none" kern="100" baseline="0" dirty="0">
                          <a:solidFill>
                            <a:srgbClr val="92D050"/>
                          </a:solidFill>
                          <a:effectLst/>
                          <a:latin typeface="+mn-lt"/>
                          <a:ea typeface="+mn-ea"/>
                          <a:cs typeface="+mn-cs"/>
                        </a:rPr>
                        <a:t>’&gt;&lt;</a:t>
                      </a:r>
                      <a:r>
                        <a:rPr lang="en-US" sz="2800" b="0" i="0" u="none" kern="100" baseline="0" dirty="0" err="1">
                          <a:solidFill>
                            <a:srgbClr val="92D050"/>
                          </a:solidFill>
                          <a:effectLst/>
                          <a:latin typeface="+mn-lt"/>
                          <a:ea typeface="+mn-ea"/>
                          <a:cs typeface="+mn-cs"/>
                        </a:rPr>
                        <a:t>img</a:t>
                      </a:r>
                      <a:r>
                        <a:rPr lang="en-US" sz="2800" b="0" kern="100" dirty="0">
                          <a:effectLst/>
                        </a:rPr>
                        <a:t> ",webpage)</a:t>
                      </a:r>
                      <a:endParaRPr lang="zh-CN" sz="2800" b="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8849610"/>
                  </a:ext>
                </a:extLst>
              </a:tr>
            </a:tbl>
          </a:graphicData>
        </a:graphic>
      </p:graphicFrame>
      <p:sp>
        <p:nvSpPr>
          <p:cNvPr id="4" name="下箭头 3"/>
          <p:cNvSpPr/>
          <p:nvPr/>
        </p:nvSpPr>
        <p:spPr>
          <a:xfrm>
            <a:off x="7041172" y="12130712"/>
            <a:ext cx="239501" cy="364501"/>
          </a:xfrm>
          <a:prstGeom prst="down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sp>
        <p:nvSpPr>
          <p:cNvPr id="5" name="下箭头 4"/>
          <p:cNvSpPr/>
          <p:nvPr/>
        </p:nvSpPr>
        <p:spPr>
          <a:xfrm>
            <a:off x="7041172" y="12586324"/>
            <a:ext cx="239501" cy="364501"/>
          </a:xfrm>
          <a:prstGeom prst="down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sp>
        <p:nvSpPr>
          <p:cNvPr id="6" name="下箭头 5"/>
          <p:cNvSpPr/>
          <p:nvPr/>
        </p:nvSpPr>
        <p:spPr>
          <a:xfrm>
            <a:off x="5691075" y="2814467"/>
            <a:ext cx="465990" cy="559660"/>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sp>
        <p:nvSpPr>
          <p:cNvPr id="7" name="下箭头 6"/>
          <p:cNvSpPr/>
          <p:nvPr/>
        </p:nvSpPr>
        <p:spPr>
          <a:xfrm>
            <a:off x="5697520" y="4150122"/>
            <a:ext cx="459545" cy="575991"/>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spTree>
    <p:extLst>
      <p:ext uri="{BB962C8B-B14F-4D97-AF65-F5344CB8AC3E}">
        <p14:creationId xmlns:p14="http://schemas.microsoft.com/office/powerpoint/2010/main" val="26252988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完整代码</a:t>
            </a:r>
          </a:p>
        </p:txBody>
      </p:sp>
      <p:sp>
        <p:nvSpPr>
          <p:cNvPr id="3" name="矩形 2"/>
          <p:cNvSpPr/>
          <p:nvPr/>
        </p:nvSpPr>
        <p:spPr>
          <a:xfrm>
            <a:off x="1025133" y="882650"/>
            <a:ext cx="8811491" cy="5016758"/>
          </a:xfrm>
          <a:prstGeom prst="rect">
            <a:avLst/>
          </a:prstGeom>
        </p:spPr>
        <p:txBody>
          <a:bodyPr wrap="square">
            <a:spAutoFit/>
          </a:bodyPr>
          <a:lstStyle/>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import re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导入</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库</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import requests#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导入</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requests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库</a:t>
            </a:r>
          </a:p>
          <a:p>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url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='http://www.zuel.edu.cn/2019n/list.htm'#</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设置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2019</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年中南印象的网址</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response=</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requests.get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url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访问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2019</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年中南印象的网址</a:t>
            </a:r>
          </a:p>
          <a:p>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response.encoding</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='utf-8'#</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设置编码格式为</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utf-8</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webpage=</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response.text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获取</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2019</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年中南印象网页源代码</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titles=</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re.findall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("target='_blank' title='(.*?)’&gt;</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&lt;</a:t>
            </a:r>
            <a:r>
              <a:rPr lang="en-US" altLang="zh-CN" sz="2000" b="1" kern="100" dirty="0" err="1">
                <a:latin typeface="Calibri" panose="020F0502020204030204" pitchFamily="34" charset="0"/>
                <a:ea typeface="宋体" panose="02010600030101010101" pitchFamily="2" charset="-122"/>
                <a:cs typeface="Times New Roman" panose="02020603050405020304" pitchFamily="18" charset="0"/>
              </a:rPr>
              <a:t>img</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",webpage)#</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获取所有的标题信息</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feeds=</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re.findall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('&lt;div class="</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wzly</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"&gt;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供稿：</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(.*?)&lt;/div&gt;',webpage)#</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获取所有的供稿信息</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print(“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所有标题：</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for title in titles:#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依次打印所有的标题</a:t>
            </a:r>
          </a:p>
          <a:p>
            <a:pPr indent="266700"/>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print(title)</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print(“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所有供稿单位：</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for feed in feeds:#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依次打印所有的供稿单位</a:t>
            </a:r>
          </a:p>
          <a:p>
            <a:r>
              <a:rPr lang="en-US" altLang="zh-CN" sz="2000" dirty="0">
                <a:latin typeface="Calibri" panose="020F0502020204030204" pitchFamily="34" charset="0"/>
                <a:ea typeface="宋体" panose="02010600030101010101" pitchFamily="2" charset="-122"/>
                <a:cs typeface="Times New Roman" panose="02020603050405020304" pitchFamily="18" charset="0"/>
              </a:rPr>
              <a:t>    print(feed)</a:t>
            </a:r>
            <a:endParaRPr lang="zh-CN" altLang="en-US" sz="2000" dirty="0"/>
          </a:p>
        </p:txBody>
      </p:sp>
    </p:spTree>
    <p:extLst>
      <p:ext uri="{BB962C8B-B14F-4D97-AF65-F5344CB8AC3E}">
        <p14:creationId xmlns:p14="http://schemas.microsoft.com/office/powerpoint/2010/main" val="31411302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3.2.1 </a:t>
            </a:r>
            <a:r>
              <a:rPr lang="zh-CN" altLang="en-US" b="0" dirty="0">
                <a:latin typeface="方正大黑简体" panose="02010601030101010101" pitchFamily="2" charset="-122"/>
                <a:ea typeface="方正大黑简体" panose="02010601030101010101" pitchFamily="2" charset="-122"/>
              </a:rPr>
              <a:t>信息网络概述</a:t>
            </a:r>
            <a:endParaRPr lang="zh-CN" altLang="en-US" dirty="0"/>
          </a:p>
        </p:txBody>
      </p:sp>
      <p:sp>
        <p:nvSpPr>
          <p:cNvPr id="6" name="内容占位符 5"/>
          <p:cNvSpPr>
            <a:spLocks noGrp="1"/>
          </p:cNvSpPr>
          <p:nvPr>
            <p:ph idx="1"/>
          </p:nvPr>
        </p:nvSpPr>
        <p:spPr/>
        <p:txBody>
          <a:bodyPr/>
          <a:lstStyle/>
          <a:p>
            <a:r>
              <a:rPr lang="zh-CN" altLang="en-US" b="0" dirty="0"/>
              <a:t>据中国互联网络信息中心</a:t>
            </a:r>
            <a:r>
              <a:rPr lang="en-US" altLang="zh-CN" b="0" dirty="0"/>
              <a:t>CNNIC</a:t>
            </a:r>
            <a:r>
              <a:rPr lang="zh-CN" altLang="en-US" b="0" dirty="0"/>
              <a:t>发布第</a:t>
            </a:r>
            <a:r>
              <a:rPr lang="en-US" altLang="zh-CN" b="0" dirty="0"/>
              <a:t>47</a:t>
            </a:r>
            <a:r>
              <a:rPr lang="zh-CN" altLang="en-US" b="0" dirty="0"/>
              <a:t>次</a:t>
            </a:r>
            <a:r>
              <a:rPr lang="en-US" altLang="zh-CN" b="0" dirty="0"/>
              <a:t>《</a:t>
            </a:r>
            <a:r>
              <a:rPr lang="zh-CN" altLang="en-US" b="0" dirty="0"/>
              <a:t>中国互联网络发展状况统计报告</a:t>
            </a:r>
            <a:r>
              <a:rPr lang="en-US" altLang="zh-CN" b="0" dirty="0"/>
              <a:t>》</a:t>
            </a:r>
            <a:r>
              <a:rPr lang="zh-CN" altLang="en-US" b="0" dirty="0"/>
              <a:t>里显示，截至</a:t>
            </a:r>
            <a:r>
              <a:rPr lang="en-US" altLang="zh-CN" b="0" dirty="0"/>
              <a:t>2020</a:t>
            </a:r>
            <a:r>
              <a:rPr lang="zh-CN" altLang="en-US" b="0" dirty="0"/>
              <a:t>年</a:t>
            </a:r>
            <a:r>
              <a:rPr lang="en-US" altLang="zh-CN" b="0" dirty="0"/>
              <a:t>12</a:t>
            </a:r>
            <a:r>
              <a:rPr lang="zh-CN" altLang="en-US" b="0" dirty="0"/>
              <a:t>月，我国网民规模为</a:t>
            </a:r>
            <a:r>
              <a:rPr lang="en-US" altLang="zh-CN" b="0" dirty="0"/>
              <a:t>9.89</a:t>
            </a:r>
            <a:r>
              <a:rPr lang="zh-CN" altLang="en-US" b="0" dirty="0"/>
              <a:t>亿，互联网普及率达</a:t>
            </a:r>
            <a:r>
              <a:rPr lang="en-US" altLang="zh-CN" b="0" dirty="0"/>
              <a:t>70.4%</a:t>
            </a:r>
            <a:r>
              <a:rPr lang="zh-CN" altLang="en-US" b="0" dirty="0"/>
              <a:t>，</a:t>
            </a:r>
            <a:r>
              <a:rPr lang="en-US" altLang="zh-CN" b="0" dirty="0"/>
              <a:t>IPv6</a:t>
            </a:r>
            <a:r>
              <a:rPr lang="zh-CN" altLang="en-US" b="0" dirty="0"/>
              <a:t>地址数量较</a:t>
            </a:r>
            <a:r>
              <a:rPr lang="en-US" altLang="zh-CN" b="0" dirty="0"/>
              <a:t>2019</a:t>
            </a:r>
            <a:r>
              <a:rPr lang="zh-CN" altLang="en-US" b="0" dirty="0"/>
              <a:t>年底增长</a:t>
            </a:r>
            <a:r>
              <a:rPr lang="en-US" altLang="zh-CN" b="0" dirty="0"/>
              <a:t>3.3%</a:t>
            </a:r>
            <a:r>
              <a:rPr lang="zh-CN" altLang="en-US" b="0" dirty="0"/>
              <a:t>为数字经济发展打下了坚实的用户基础。</a:t>
            </a:r>
            <a:endParaRPr lang="en-US" altLang="zh-CN" b="0" dirty="0"/>
          </a:p>
          <a:p>
            <a:endParaRPr lang="en-US" altLang="zh-CN" b="0" dirty="0"/>
          </a:p>
          <a:p>
            <a:endParaRPr lang="en-US" altLang="zh-CN" b="0" dirty="0"/>
          </a:p>
          <a:p>
            <a:r>
              <a:rPr lang="zh-CN" altLang="en-US" b="0" dirty="0"/>
              <a:t>传统意义上的信息网络划分是以其传播载体的角度进行区分，包括：公用电话网、广播电视网和计算机网络。三网的形成和发展模式有其鲜明的历史特性，而在移动互联网技术飞速发展的今天，三网的边界也越来越模糊，其服务对象和服务功能相互交叉，互为补充，“三网融合”已是大势所趋，融合的边界也逐渐向广度、深度延伸，“</a:t>
            </a:r>
            <a:r>
              <a:rPr lang="en-US" altLang="zh-CN" b="0" dirty="0"/>
              <a:t>IPv6</a:t>
            </a:r>
            <a:r>
              <a:rPr lang="zh-CN" altLang="en-US" b="0" dirty="0"/>
              <a:t>技术”、“物联网”、“区块链”等的发展为信息网络的融合创新提供了新的思路和发展方向。</a:t>
            </a:r>
            <a:endParaRPr lang="en-US" altLang="zh-CN" b="0" dirty="0"/>
          </a:p>
          <a:p>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11</a:t>
            </a:fld>
            <a:endParaRPr lang="en-US" altLang="zh-CN"/>
          </a:p>
        </p:txBody>
      </p:sp>
    </p:spTree>
    <p:extLst>
      <p:ext uri="{BB962C8B-B14F-4D97-AF65-F5344CB8AC3E}">
        <p14:creationId xmlns:p14="http://schemas.microsoft.com/office/powerpoint/2010/main" val="15022346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216131"/>
            <a:ext cx="9301942" cy="1143000"/>
          </a:xfrm>
        </p:spPr>
        <p:txBody>
          <a:bodyPr/>
          <a:lstStyle/>
          <a:p>
            <a:r>
              <a:rPr lang="zh-CN" altLang="en-US" dirty="0"/>
              <a:t>五、</a:t>
            </a:r>
            <a:r>
              <a:rPr lang="zh-CN" altLang="zh-CN" dirty="0"/>
              <a:t>基于</a:t>
            </a:r>
            <a:r>
              <a:rPr lang="en-US" altLang="zh-CN" dirty="0"/>
              <a:t>XPath</a:t>
            </a:r>
            <a:r>
              <a:rPr lang="zh-CN" altLang="zh-CN" dirty="0"/>
              <a:t>获取中国银行股票数据</a:t>
            </a:r>
            <a:br>
              <a:rPr lang="zh-CN" altLang="zh-CN" dirty="0"/>
            </a:br>
            <a:endParaRPr lang="zh-CN" altLang="en-US" dirty="0"/>
          </a:p>
        </p:txBody>
      </p:sp>
      <p:sp>
        <p:nvSpPr>
          <p:cNvPr id="4" name="文本框 3"/>
          <p:cNvSpPr txBox="1"/>
          <p:nvPr/>
        </p:nvSpPr>
        <p:spPr>
          <a:xfrm>
            <a:off x="410966" y="1205841"/>
            <a:ext cx="11781034" cy="1446550"/>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dirty="0"/>
              <a:t>目标：将中国银行的网上数据转化为</a:t>
            </a:r>
            <a:r>
              <a:rPr lang="en-US" altLang="zh-CN" sz="2400" dirty="0"/>
              <a:t>Excel</a:t>
            </a:r>
            <a:r>
              <a:rPr lang="zh-CN" altLang="en-US" sz="2400" dirty="0"/>
              <a:t>电子表格</a:t>
            </a:r>
            <a:endParaRPr lang="en-US" altLang="zh-CN" sz="2400" dirty="0"/>
          </a:p>
          <a:p>
            <a:pPr marL="342900" indent="-342900">
              <a:buFont typeface="Wingdings" panose="05000000000000000000" pitchFamily="2" charset="2"/>
              <a:buChar char="Ø"/>
            </a:pPr>
            <a:r>
              <a:rPr lang="zh-CN" altLang="zh-CN" sz="2400" dirty="0"/>
              <a:t>网址：</a:t>
            </a:r>
            <a:r>
              <a:rPr lang="en-US" altLang="zh-CN" sz="2400" dirty="0">
                <a:hlinkClick r:id="rId2"/>
              </a:rPr>
              <a:t>http://quotes.money.163.com/trade/lsjysj_601988.html?year=2019&amp;season</a:t>
            </a:r>
            <a:r>
              <a:rPr lang="en-US" altLang="zh-CN" sz="2400" dirty="0"/>
              <a:t>=</a:t>
            </a:r>
          </a:p>
          <a:p>
            <a:endParaRPr lang="en-US" altLang="zh-CN" sz="2000" dirty="0"/>
          </a:p>
          <a:p>
            <a:endParaRPr lang="zh-CN" altLang="en-US" sz="2000" dirty="0"/>
          </a:p>
        </p:txBody>
      </p:sp>
      <p:pic>
        <p:nvPicPr>
          <p:cNvPr id="5" name="图片 4"/>
          <p:cNvPicPr/>
          <p:nvPr/>
        </p:nvPicPr>
        <p:blipFill>
          <a:blip r:embed="rId3"/>
          <a:stretch>
            <a:fillRect/>
          </a:stretch>
        </p:blipFill>
        <p:spPr>
          <a:xfrm>
            <a:off x="2547990" y="2178122"/>
            <a:ext cx="5404738" cy="4301884"/>
          </a:xfrm>
          <a:prstGeom prst="rect">
            <a:avLst/>
          </a:prstGeom>
        </p:spPr>
      </p:pic>
    </p:spTree>
    <p:extLst>
      <p:ext uri="{BB962C8B-B14F-4D97-AF65-F5344CB8AC3E}">
        <p14:creationId xmlns:p14="http://schemas.microsoft.com/office/powerpoint/2010/main" val="8286663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分析表头数据</a:t>
            </a:r>
          </a:p>
        </p:txBody>
      </p:sp>
      <p:graphicFrame>
        <p:nvGraphicFramePr>
          <p:cNvPr id="3" name="表格 2"/>
          <p:cNvGraphicFramePr>
            <a:graphicFrameLocks noGrp="1"/>
          </p:cNvGraphicFramePr>
          <p:nvPr/>
        </p:nvGraphicFramePr>
        <p:xfrm>
          <a:off x="1122748" y="1262040"/>
          <a:ext cx="6330978" cy="3566160"/>
        </p:xfrm>
        <a:graphic>
          <a:graphicData uri="http://schemas.openxmlformats.org/drawingml/2006/table">
            <a:tbl>
              <a:tblPr firstRow="1" firstCol="1" bandRow="1">
                <a:tableStyleId>{C083E6E3-FA7D-4D7B-A595-EF9225AFEA82}</a:tableStyleId>
              </a:tblPr>
              <a:tblGrid>
                <a:gridCol w="6330978">
                  <a:extLst>
                    <a:ext uri="{9D8B030D-6E8A-4147-A177-3AD203B41FA5}">
                      <a16:colId xmlns:a16="http://schemas.microsoft.com/office/drawing/2014/main" val="3478072196"/>
                    </a:ext>
                  </a:extLst>
                </a:gridCol>
              </a:tblGrid>
              <a:tr h="3036656">
                <a:tc>
                  <a:txBody>
                    <a:bodyPr/>
                    <a:lstStyle/>
                    <a:p>
                      <a:pPr algn="l">
                        <a:spcAft>
                          <a:spcPts val="0"/>
                        </a:spcAft>
                      </a:pPr>
                      <a:r>
                        <a:rPr lang="en-US" sz="1800" kern="100" dirty="0">
                          <a:effectLst/>
                        </a:rPr>
                        <a:t>&lt;</a:t>
                      </a:r>
                      <a:r>
                        <a:rPr lang="en-US" sz="1800" kern="100" dirty="0" err="1">
                          <a:effectLst/>
                        </a:rPr>
                        <a:t>tr</a:t>
                      </a:r>
                      <a:r>
                        <a:rPr lang="en-US" sz="1800" kern="100" dirty="0">
                          <a:effectLst/>
                        </a:rPr>
                        <a:t> </a:t>
                      </a:r>
                      <a:r>
                        <a:rPr lang="en-US" sz="1800" kern="100" dirty="0">
                          <a:solidFill>
                            <a:srgbClr val="FF0000"/>
                          </a:solidFill>
                          <a:effectLst/>
                        </a:rPr>
                        <a:t>class="</a:t>
                      </a:r>
                      <a:r>
                        <a:rPr lang="en-US" sz="1800" kern="100" dirty="0" err="1">
                          <a:solidFill>
                            <a:srgbClr val="FF0000"/>
                          </a:solidFill>
                          <a:effectLst/>
                        </a:rPr>
                        <a:t>dbrow</a:t>
                      </a:r>
                      <a:r>
                        <a:rPr lang="en-US" sz="1800" kern="100" dirty="0">
                          <a:solidFill>
                            <a:srgbClr val="FF0000"/>
                          </a:solidFill>
                          <a:effectLst/>
                        </a:rPr>
                        <a:t>"</a:t>
                      </a:r>
                      <a:r>
                        <a:rPr lang="en-US" sz="1800" kern="100" dirty="0">
                          <a:effectLst/>
                        </a:rPr>
                        <a:t>&gt;                      </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日期</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开盘价</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最高价</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indent="304800" algn="l">
                        <a:spcAft>
                          <a:spcPts val="0"/>
                        </a:spcAft>
                      </a:pPr>
                      <a:r>
                        <a:rPr lang="en-US" sz="1800" kern="100" dirty="0">
                          <a:effectLst/>
                        </a:rPr>
                        <a:t>&lt;</a:t>
                      </a:r>
                      <a:r>
                        <a:rPr lang="en-US" sz="1800" kern="100" dirty="0" err="1">
                          <a:effectLst/>
                        </a:rPr>
                        <a:t>th</a:t>
                      </a:r>
                      <a:r>
                        <a:rPr lang="en-US" sz="1800" kern="100" dirty="0">
                          <a:effectLst/>
                        </a:rPr>
                        <a:t>&gt;</a:t>
                      </a:r>
                      <a:r>
                        <a:rPr lang="zh-CN" sz="1800" kern="100" dirty="0">
                          <a:effectLst/>
                        </a:rPr>
                        <a:t>最低价</a:t>
                      </a:r>
                      <a:r>
                        <a:rPr lang="en-US" sz="1800" kern="100" dirty="0">
                          <a:effectLst/>
                        </a:rPr>
                        <a:t>&lt;/</a:t>
                      </a:r>
                      <a:r>
                        <a:rPr lang="en-US" sz="1800" kern="100" dirty="0" err="1">
                          <a:effectLst/>
                        </a:rPr>
                        <a:t>th</a:t>
                      </a:r>
                      <a:r>
                        <a:rPr lang="en-US" sz="1800" kern="100" dirty="0">
                          <a:effectLst/>
                        </a:rPr>
                        <a:t>&gt;                  XPath</a:t>
                      </a:r>
                      <a:r>
                        <a:rPr lang="zh-CN" sz="1800" kern="100" dirty="0">
                          <a:effectLst/>
                        </a:rPr>
                        <a:t>：</a:t>
                      </a: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收盘价</a:t>
                      </a:r>
                      <a:r>
                        <a:rPr lang="en-US" sz="1800" kern="100" dirty="0">
                          <a:effectLst/>
                        </a:rPr>
                        <a:t>&lt;/</a:t>
                      </a:r>
                      <a:r>
                        <a:rPr lang="en-US" sz="1800" kern="100" dirty="0" err="1">
                          <a:effectLst/>
                        </a:rPr>
                        <a:t>th</a:t>
                      </a:r>
                      <a:r>
                        <a:rPr lang="en-US" sz="1800" kern="100" dirty="0">
                          <a:effectLst/>
                        </a:rPr>
                        <a:t>&gt;                //</a:t>
                      </a:r>
                      <a:r>
                        <a:rPr lang="en-US" sz="1800" kern="100" dirty="0" err="1">
                          <a:effectLst/>
                        </a:rPr>
                        <a:t>tr</a:t>
                      </a:r>
                      <a:r>
                        <a:rPr lang="en-US" sz="1800" kern="100" dirty="0">
                          <a:effectLst/>
                        </a:rPr>
                        <a:t>[@</a:t>
                      </a:r>
                      <a:r>
                        <a:rPr lang="en-US" sz="1800" kern="100" dirty="0">
                          <a:solidFill>
                            <a:srgbClr val="FF0000"/>
                          </a:solidFill>
                          <a:effectLst/>
                        </a:rPr>
                        <a:t>class="</a:t>
                      </a:r>
                      <a:r>
                        <a:rPr lang="en-US" sz="1800" kern="100" dirty="0" err="1">
                          <a:solidFill>
                            <a:srgbClr val="FF0000"/>
                          </a:solidFill>
                          <a:effectLst/>
                        </a:rPr>
                        <a:t>dbrow</a:t>
                      </a:r>
                      <a:r>
                        <a:rPr lang="en-US" sz="1800" kern="100" dirty="0">
                          <a:solidFill>
                            <a:srgbClr val="FF0000"/>
                          </a:solidFill>
                          <a:effectLst/>
                        </a:rPr>
                        <a:t>"</a:t>
                      </a:r>
                      <a:r>
                        <a:rPr lang="en-US" sz="1800" kern="100" dirty="0">
                          <a:effectLst/>
                        </a:rPr>
                        <a:t>]/</a:t>
                      </a:r>
                      <a:r>
                        <a:rPr lang="en-US" sz="1800" kern="100" dirty="0" err="1">
                          <a:effectLst/>
                        </a:rPr>
                        <a:t>th</a:t>
                      </a:r>
                      <a:r>
                        <a:rPr lang="en-US" sz="1800" kern="100" dirty="0">
                          <a:effectLst/>
                        </a:rPr>
                        <a:t>/text() </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涨跌额</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涨跌幅</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成交量</a:t>
                      </a:r>
                      <a:r>
                        <a:rPr lang="en-US" sz="1800" kern="100" dirty="0">
                          <a:effectLst/>
                        </a:rPr>
                        <a:t>(</a:t>
                      </a:r>
                      <a:r>
                        <a:rPr lang="zh-CN" sz="1800" kern="100" dirty="0">
                          <a:effectLst/>
                        </a:rPr>
                        <a:t>手</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成交金额</a:t>
                      </a:r>
                      <a:r>
                        <a:rPr lang="en-US" sz="1800" kern="100" dirty="0">
                          <a:effectLst/>
                        </a:rPr>
                        <a:t>(</a:t>
                      </a:r>
                      <a:r>
                        <a:rPr lang="zh-CN" sz="1800" kern="100" dirty="0">
                          <a:effectLst/>
                        </a:rPr>
                        <a:t>万元</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振幅</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换手率</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&lt;/</a:t>
                      </a:r>
                      <a:r>
                        <a:rPr lang="en-US" sz="1800" kern="100" dirty="0" err="1">
                          <a:effectLst/>
                        </a:rPr>
                        <a:t>tr</a:t>
                      </a:r>
                      <a:r>
                        <a:rPr lang="en-US" sz="1800" kern="100" dirty="0">
                          <a:effectLst/>
                        </a:rPr>
                        <a:t>&gt;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37638984"/>
                  </a:ext>
                </a:extLst>
              </a:tr>
            </a:tbl>
          </a:graphicData>
        </a:graphic>
      </p:graphicFrame>
      <p:sp>
        <p:nvSpPr>
          <p:cNvPr id="4" name="右箭头 3"/>
          <p:cNvSpPr/>
          <p:nvPr/>
        </p:nvSpPr>
        <p:spPr>
          <a:xfrm>
            <a:off x="6229145" y="9688646"/>
            <a:ext cx="651081" cy="407854"/>
          </a:xfrm>
          <a:prstGeom prst="right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800"/>
          </a:p>
        </p:txBody>
      </p:sp>
      <p:sp>
        <p:nvSpPr>
          <p:cNvPr id="5" name="右箭头 4"/>
          <p:cNvSpPr/>
          <p:nvPr/>
        </p:nvSpPr>
        <p:spPr>
          <a:xfrm>
            <a:off x="3444427" y="2407285"/>
            <a:ext cx="581891" cy="332510"/>
          </a:xfrm>
          <a:prstGeom prst="rightArrow">
            <a:avLst/>
          </a:prstGeom>
          <a:ln/>
        </p:spPr>
        <p:style>
          <a:lnRef idx="2">
            <a:schemeClr val="accent4">
              <a:shade val="50000"/>
            </a:schemeClr>
          </a:lnRef>
          <a:fillRef idx="1">
            <a:schemeClr val="accent4"/>
          </a:fillRef>
          <a:effectRef idx="0">
            <a:schemeClr val="accent4"/>
          </a:effectRef>
          <a:fontRef idx="minor">
            <a:schemeClr val="lt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sp>
        <p:nvSpPr>
          <p:cNvPr id="6" name="圆角矩形 5"/>
          <p:cNvSpPr/>
          <p:nvPr/>
        </p:nvSpPr>
        <p:spPr>
          <a:xfrm>
            <a:off x="5735986" y="3045120"/>
            <a:ext cx="5812167" cy="2128059"/>
          </a:xfrm>
          <a:prstGeom prst="roundRect">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en-US" altLang="zh-CN"/>
              <a:t>//tr[@class="dbrow"]/th/text()</a:t>
            </a:r>
            <a:r>
              <a:rPr lang="zh-CN" altLang="zh-CN"/>
              <a:t>来解析里面的内容，其中</a:t>
            </a:r>
            <a:r>
              <a:rPr lang="en-US" altLang="zh-CN"/>
              <a:t>XPath</a:t>
            </a:r>
            <a:r>
              <a:rPr lang="zh-CN" altLang="zh-CN"/>
              <a:t>的前面部分</a:t>
            </a:r>
            <a:r>
              <a:rPr lang="en-US" altLang="zh-CN"/>
              <a:t>//tr[@class="dbrow"]</a:t>
            </a:r>
            <a:r>
              <a:rPr lang="zh-CN" altLang="zh-CN"/>
              <a:t>表示在整个网页中搜索</a:t>
            </a:r>
            <a:r>
              <a:rPr lang="en-US" altLang="zh-CN"/>
              <a:t>class=</a:t>
            </a:r>
            <a:r>
              <a:rPr lang="zh-CN" altLang="zh-CN"/>
              <a:t>“</a:t>
            </a:r>
            <a:r>
              <a:rPr lang="en-US" altLang="zh-CN"/>
              <a:t>dbrow</a:t>
            </a:r>
            <a:r>
              <a:rPr lang="zh-CN" altLang="zh-CN"/>
              <a:t>”的</a:t>
            </a:r>
            <a:r>
              <a:rPr lang="en-US" altLang="zh-CN"/>
              <a:t>tr</a:t>
            </a:r>
            <a:r>
              <a:rPr lang="zh-CN" altLang="zh-CN"/>
              <a:t>标签，</a:t>
            </a:r>
            <a:r>
              <a:rPr lang="en-US" altLang="zh-CN"/>
              <a:t>XPath</a:t>
            </a:r>
            <a:r>
              <a:rPr lang="zh-CN" altLang="zh-CN"/>
              <a:t>后面的</a:t>
            </a:r>
            <a:r>
              <a:rPr lang="en-US" altLang="zh-CN"/>
              <a:t>/th/text()</a:t>
            </a:r>
            <a:r>
              <a:rPr lang="zh-CN" altLang="zh-CN"/>
              <a:t>表示在该</a:t>
            </a:r>
            <a:r>
              <a:rPr lang="en-US" altLang="zh-CN"/>
              <a:t>tr</a:t>
            </a:r>
            <a:r>
              <a:rPr lang="zh-CN" altLang="zh-CN"/>
              <a:t>下面寻找所有的</a:t>
            </a:r>
            <a:r>
              <a:rPr lang="en-US" altLang="zh-CN"/>
              <a:t>th</a:t>
            </a:r>
            <a:r>
              <a:rPr lang="zh-CN" altLang="zh-CN"/>
              <a:t>标签里面的内容。</a:t>
            </a:r>
            <a:endParaRPr lang="zh-CN" altLang="en-US" sz="2200" dirty="0">
              <a:solidFill>
                <a:srgbClr val="FFFFFF"/>
              </a:solidFill>
              <a:latin typeface="Arial" charset="0"/>
              <a:ea typeface="宋体" charset="-122"/>
            </a:endParaRPr>
          </a:p>
        </p:txBody>
      </p:sp>
    </p:spTree>
    <p:extLst>
      <p:ext uri="{BB962C8B-B14F-4D97-AF65-F5344CB8AC3E}">
        <p14:creationId xmlns:p14="http://schemas.microsoft.com/office/powerpoint/2010/main" val="42334051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内容分析</a:t>
            </a:r>
          </a:p>
        </p:txBody>
      </p:sp>
      <p:graphicFrame>
        <p:nvGraphicFramePr>
          <p:cNvPr id="15" name="表格 14"/>
          <p:cNvGraphicFramePr>
            <a:graphicFrameLocks noGrp="1"/>
          </p:cNvGraphicFramePr>
          <p:nvPr/>
        </p:nvGraphicFramePr>
        <p:xfrm>
          <a:off x="1811326" y="1260919"/>
          <a:ext cx="8121534" cy="4139802"/>
        </p:xfrm>
        <a:graphic>
          <a:graphicData uri="http://schemas.openxmlformats.org/drawingml/2006/table">
            <a:tbl>
              <a:tblPr firstRow="1" firstCol="1" bandRow="1">
                <a:tableStyleId>{C083E6E3-FA7D-4D7B-A595-EF9225AFEA82}</a:tableStyleId>
              </a:tblPr>
              <a:tblGrid>
                <a:gridCol w="8121534">
                  <a:extLst>
                    <a:ext uri="{9D8B030D-6E8A-4147-A177-3AD203B41FA5}">
                      <a16:colId xmlns:a16="http://schemas.microsoft.com/office/drawing/2014/main" val="1775843124"/>
                    </a:ext>
                  </a:extLst>
                </a:gridCol>
              </a:tblGrid>
              <a:tr h="4139802">
                <a:tc>
                  <a:txBody>
                    <a:bodyPr/>
                    <a:lstStyle/>
                    <a:p>
                      <a:pPr algn="l">
                        <a:spcAft>
                          <a:spcPts val="0"/>
                        </a:spcAft>
                      </a:pPr>
                      <a:r>
                        <a:rPr lang="en-US" sz="1600" kern="100" dirty="0">
                          <a:effectLst/>
                        </a:rPr>
                        <a:t>&lt;table class="</a:t>
                      </a:r>
                      <a:r>
                        <a:rPr lang="en-US" sz="1600" kern="100" dirty="0">
                          <a:solidFill>
                            <a:srgbClr val="00B0F0"/>
                          </a:solidFill>
                          <a:effectLst/>
                        </a:rPr>
                        <a:t>table_bg001 </a:t>
                      </a:r>
                      <a:r>
                        <a:rPr lang="en-US" sz="1600" kern="100" dirty="0" err="1">
                          <a:solidFill>
                            <a:srgbClr val="00B0F0"/>
                          </a:solidFill>
                          <a:effectLst/>
                        </a:rPr>
                        <a:t>border_box</a:t>
                      </a:r>
                      <a:r>
                        <a:rPr lang="en-US" sz="1600" kern="100" dirty="0">
                          <a:solidFill>
                            <a:srgbClr val="00B0F0"/>
                          </a:solidFill>
                          <a:effectLst/>
                        </a:rPr>
                        <a:t> </a:t>
                      </a:r>
                      <a:r>
                        <a:rPr lang="en-US" sz="1600" kern="100" dirty="0" err="1">
                          <a:solidFill>
                            <a:srgbClr val="00B0F0"/>
                          </a:solidFill>
                          <a:effectLst/>
                        </a:rPr>
                        <a:t>limit_sale</a:t>
                      </a:r>
                      <a:r>
                        <a:rPr lang="en-US" sz="1600" kern="100" dirty="0">
                          <a:effectLst/>
                        </a:rPr>
                        <a:t>"&gt;</a:t>
                      </a:r>
                      <a:endParaRPr lang="zh-CN" sz="1600" kern="100" dirty="0">
                        <a:effectLst/>
                      </a:endParaRPr>
                    </a:p>
                    <a:p>
                      <a:pPr algn="l">
                        <a:spcAft>
                          <a:spcPts val="0"/>
                        </a:spcAft>
                      </a:pPr>
                      <a:r>
                        <a:rPr lang="en-US" sz="1600" kern="100" dirty="0">
                          <a:effectLst/>
                        </a:rPr>
                        <a:t> &lt;</a:t>
                      </a:r>
                      <a:r>
                        <a:rPr lang="en-US" sz="1600" kern="100" dirty="0" err="1">
                          <a:solidFill>
                            <a:srgbClr val="00B050"/>
                          </a:solidFill>
                          <a:effectLst/>
                        </a:rPr>
                        <a:t>tr</a:t>
                      </a:r>
                      <a:r>
                        <a:rPr lang="en-US" sz="1600" kern="100" dirty="0">
                          <a:effectLst/>
                        </a:rPr>
                        <a:t> class=''&gt;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&gt;2019-03-29&lt;/td&gt;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cGreen</a:t>
                      </a:r>
                      <a:r>
                        <a:rPr lang="en-US" sz="1600" kern="100" dirty="0">
                          <a:effectLst/>
                        </a:rPr>
                        <a:t>'&gt;3.71&lt;/td&gt;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'&gt;3.79&lt;/td&gt;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cGreen</a:t>
                      </a:r>
                      <a:r>
                        <a:rPr lang="en-US" sz="1600" kern="100" dirty="0">
                          <a:effectLst/>
                        </a:rPr>
                        <a:t>'&gt;3.71&lt;/td&gt;                       XPath</a:t>
                      </a:r>
                      <a:r>
                        <a:rPr lang="zh-CN" sz="1600" kern="100" dirty="0">
                          <a:effectLst/>
                        </a:rPr>
                        <a:t>：</a:t>
                      </a:r>
                    </a:p>
                    <a:p>
                      <a:pPr marL="2494915" indent="-2266950"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'&gt;3.77&lt;/td&gt;                                          //table[@class="</a:t>
                      </a:r>
                      <a:r>
                        <a:rPr lang="en-US" sz="1600" kern="100" dirty="0">
                          <a:solidFill>
                            <a:srgbClr val="00B0F0"/>
                          </a:solidFill>
                          <a:effectLst/>
                        </a:rPr>
                        <a:t>table_bg001</a:t>
                      </a:r>
                      <a:r>
                        <a:rPr lang="en-US" sz="1600" kern="100" dirty="0">
                          <a:effectLst/>
                        </a:rPr>
                        <a:t> </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'&gt;0.06&lt;/td&gt;                              </a:t>
                      </a:r>
                      <a:r>
                        <a:rPr lang="en-US" sz="1600" kern="100" dirty="0" err="1">
                          <a:solidFill>
                            <a:srgbClr val="00B0F0"/>
                          </a:solidFill>
                          <a:effectLst/>
                        </a:rPr>
                        <a:t>order_box</a:t>
                      </a:r>
                      <a:r>
                        <a:rPr lang="en-US" sz="1600" kern="100" dirty="0">
                          <a:solidFill>
                            <a:srgbClr val="00B0F0"/>
                          </a:solidFill>
                          <a:effectLst/>
                        </a:rPr>
                        <a:t> </a:t>
                      </a:r>
                      <a:r>
                        <a:rPr lang="en-US" sz="1600" kern="100" dirty="0" err="1">
                          <a:solidFill>
                            <a:srgbClr val="00B0F0"/>
                          </a:solidFill>
                          <a:effectLst/>
                        </a:rPr>
                        <a:t>limit_sale</a:t>
                      </a:r>
                      <a:r>
                        <a:rPr lang="en-US" sz="1600" kern="100" dirty="0">
                          <a:effectLst/>
                        </a:rPr>
                        <a:t>"]/</a:t>
                      </a:r>
                      <a:r>
                        <a:rPr lang="en-US" sz="1600" kern="100" dirty="0" err="1">
                          <a:solidFill>
                            <a:srgbClr val="00B050"/>
                          </a:solidFill>
                          <a:effectLst/>
                        </a:rPr>
                        <a:t>tr</a:t>
                      </a:r>
                      <a:r>
                        <a:rPr lang="en-US" sz="1600" kern="100" dirty="0">
                          <a:effectLst/>
                        </a:rPr>
                        <a:t>/</a:t>
                      </a:r>
                      <a:r>
                        <a:rPr lang="en-US" sz="1600" kern="100" dirty="0">
                          <a:solidFill>
                            <a:srgbClr val="FF0000"/>
                          </a:solidFill>
                          <a:effectLst/>
                        </a:rPr>
                        <a:t>td</a:t>
                      </a:r>
                      <a:r>
                        <a:rPr lang="en-US" sz="1600" kern="100" dirty="0">
                          <a:effectLst/>
                        </a:rPr>
                        <a:t>/text()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'&gt;1.62&lt;/td&gt;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&gt;1,791,175&lt;/td&gt;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&gt;67,257&lt;/td&gt;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&gt;2.16&lt;/td&gt;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&gt;0.09&lt;/td&gt;</a:t>
                      </a:r>
                      <a:endParaRPr lang="zh-CN" sz="1600" kern="100" dirty="0">
                        <a:effectLst/>
                      </a:endParaRPr>
                    </a:p>
                    <a:p>
                      <a:pPr algn="l">
                        <a:spcAft>
                          <a:spcPts val="0"/>
                        </a:spcAft>
                      </a:pPr>
                      <a:r>
                        <a:rPr lang="en-US" sz="1600" kern="100" dirty="0">
                          <a:effectLst/>
                        </a:rPr>
                        <a:t>&lt;/</a:t>
                      </a:r>
                      <a:r>
                        <a:rPr lang="en-US" sz="1600" kern="100" dirty="0" err="1">
                          <a:effectLst/>
                        </a:rPr>
                        <a:t>tr</a:t>
                      </a:r>
                      <a:r>
                        <a:rPr lang="en-US" sz="1600" kern="100" dirty="0">
                          <a:effectLst/>
                        </a:rPr>
                        <a:t>&gt;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7752846"/>
                  </a:ext>
                </a:extLst>
              </a:tr>
            </a:tbl>
          </a:graphicData>
        </a:graphic>
      </p:graphicFrame>
      <p:sp>
        <p:nvSpPr>
          <p:cNvPr id="16" name="右箭头 15"/>
          <p:cNvSpPr/>
          <p:nvPr/>
        </p:nvSpPr>
        <p:spPr>
          <a:xfrm>
            <a:off x="5737864" y="2878707"/>
            <a:ext cx="428795" cy="296755"/>
          </a:xfrm>
          <a:prstGeom prst="right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7" name="圆角矩形 16"/>
          <p:cNvSpPr/>
          <p:nvPr/>
        </p:nvSpPr>
        <p:spPr>
          <a:xfrm>
            <a:off x="4681754" y="3643747"/>
            <a:ext cx="6662189" cy="1654233"/>
          </a:xfrm>
          <a:prstGeom prst="roundRect">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r>
              <a:rPr lang="zh-CN" altLang="zh-CN"/>
              <a:t>其中</a:t>
            </a:r>
            <a:r>
              <a:rPr lang="en-US" altLang="zh-CN"/>
              <a:t>XPath</a:t>
            </a:r>
            <a:r>
              <a:rPr lang="zh-CN" altLang="zh-CN"/>
              <a:t>前面部分</a:t>
            </a:r>
            <a:r>
              <a:rPr lang="en-US" altLang="zh-CN"/>
              <a:t>//table[@class="table_bg001 border_box limit_sale"]</a:t>
            </a:r>
            <a:r>
              <a:rPr lang="zh-CN" altLang="zh-CN"/>
              <a:t>表示在整个网页中搜索</a:t>
            </a:r>
            <a:r>
              <a:rPr lang="en-US" altLang="zh-CN"/>
              <a:t>class="table_bg001 border_box limit_sale"</a:t>
            </a:r>
            <a:r>
              <a:rPr lang="zh-CN" altLang="zh-CN"/>
              <a:t>的</a:t>
            </a:r>
            <a:r>
              <a:rPr lang="en-US" altLang="zh-CN"/>
              <a:t>table</a:t>
            </a:r>
            <a:r>
              <a:rPr lang="zh-CN" altLang="zh-CN"/>
              <a:t>标签，</a:t>
            </a:r>
            <a:r>
              <a:rPr lang="en-US" altLang="zh-CN"/>
              <a:t>XPath</a:t>
            </a:r>
            <a:r>
              <a:rPr lang="zh-CN" altLang="zh-CN"/>
              <a:t>后面的</a:t>
            </a:r>
            <a:r>
              <a:rPr lang="en-US" altLang="zh-CN"/>
              <a:t>/tr/td/text()</a:t>
            </a:r>
            <a:r>
              <a:rPr lang="zh-CN" altLang="zh-CN"/>
              <a:t>表示在该</a:t>
            </a:r>
            <a:r>
              <a:rPr lang="en-US" altLang="zh-CN"/>
              <a:t>table</a:t>
            </a:r>
            <a:r>
              <a:rPr lang="zh-CN" altLang="zh-CN"/>
              <a:t>里找到所有的</a:t>
            </a:r>
            <a:r>
              <a:rPr lang="en-US" altLang="zh-CN"/>
              <a:t>tr</a:t>
            </a:r>
            <a:r>
              <a:rPr lang="zh-CN" altLang="zh-CN"/>
              <a:t>下面</a:t>
            </a:r>
            <a:r>
              <a:rPr lang="en-US" altLang="zh-CN"/>
              <a:t>td</a:t>
            </a:r>
            <a:r>
              <a:rPr lang="zh-CN" altLang="zh-CN"/>
              <a:t>数据，也就是所有的股票数据。</a:t>
            </a:r>
          </a:p>
        </p:txBody>
      </p:sp>
    </p:spTree>
    <p:extLst>
      <p:ext uri="{BB962C8B-B14F-4D97-AF65-F5344CB8AC3E}">
        <p14:creationId xmlns:p14="http://schemas.microsoft.com/office/powerpoint/2010/main" val="671833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完整代码</a:t>
            </a:r>
          </a:p>
        </p:txBody>
      </p:sp>
      <p:graphicFrame>
        <p:nvGraphicFramePr>
          <p:cNvPr id="3" name="表格 2"/>
          <p:cNvGraphicFramePr>
            <a:graphicFrameLocks noGrp="1"/>
          </p:cNvGraphicFramePr>
          <p:nvPr/>
        </p:nvGraphicFramePr>
        <p:xfrm>
          <a:off x="1332807" y="1090275"/>
          <a:ext cx="8807786" cy="5303520"/>
        </p:xfrm>
        <a:graphic>
          <a:graphicData uri="http://schemas.openxmlformats.org/drawingml/2006/table">
            <a:tbl>
              <a:tblPr firstRow="1" firstCol="1" bandRow="1">
                <a:tableStyleId>{C083E6E3-FA7D-4D7B-A595-EF9225AFEA82}</a:tableStyleId>
              </a:tblPr>
              <a:tblGrid>
                <a:gridCol w="8807786">
                  <a:extLst>
                    <a:ext uri="{9D8B030D-6E8A-4147-A177-3AD203B41FA5}">
                      <a16:colId xmlns:a16="http://schemas.microsoft.com/office/drawing/2014/main" val="2251164433"/>
                    </a:ext>
                  </a:extLst>
                </a:gridCol>
              </a:tblGrid>
              <a:tr h="5228332">
                <a:tc>
                  <a:txBody>
                    <a:bodyPr/>
                    <a:lstStyle/>
                    <a:p>
                      <a:pPr algn="l">
                        <a:spcAft>
                          <a:spcPts val="0"/>
                        </a:spcAft>
                      </a:pPr>
                      <a:r>
                        <a:rPr lang="en-US" sz="1200" kern="100" dirty="0">
                          <a:effectLst/>
                        </a:rPr>
                        <a:t>import requests</a:t>
                      </a:r>
                      <a:endParaRPr lang="zh-CN" sz="1200" kern="100" dirty="0">
                        <a:effectLst/>
                      </a:endParaRPr>
                    </a:p>
                    <a:p>
                      <a:pPr algn="l">
                        <a:spcAft>
                          <a:spcPts val="0"/>
                        </a:spcAft>
                      </a:pPr>
                      <a:r>
                        <a:rPr lang="en-US" sz="1200" kern="100" dirty="0">
                          <a:effectLst/>
                        </a:rPr>
                        <a:t>import re</a:t>
                      </a:r>
                      <a:endParaRPr lang="zh-CN" sz="1200" kern="100" dirty="0">
                        <a:effectLst/>
                      </a:endParaRPr>
                    </a:p>
                    <a:p>
                      <a:pPr algn="l">
                        <a:spcAft>
                          <a:spcPts val="0"/>
                        </a:spcAft>
                      </a:pPr>
                      <a:r>
                        <a:rPr lang="en-US" sz="1200" kern="100" dirty="0">
                          <a:effectLst/>
                        </a:rPr>
                        <a:t>from </a:t>
                      </a:r>
                      <a:r>
                        <a:rPr lang="en-US" sz="1200" kern="100" dirty="0" err="1">
                          <a:effectLst/>
                        </a:rPr>
                        <a:t>lxml</a:t>
                      </a:r>
                      <a:r>
                        <a:rPr lang="en-US" sz="1200" kern="100" dirty="0">
                          <a:effectLst/>
                        </a:rPr>
                        <a:t> import </a:t>
                      </a:r>
                      <a:r>
                        <a:rPr lang="en-US" sz="1200" kern="100" dirty="0" err="1">
                          <a:effectLst/>
                        </a:rPr>
                        <a:t>etree</a:t>
                      </a:r>
                      <a:endParaRPr lang="zh-CN" sz="1200" kern="100" dirty="0">
                        <a:effectLst/>
                      </a:endParaRPr>
                    </a:p>
                    <a:p>
                      <a:pPr algn="l">
                        <a:spcAft>
                          <a:spcPts val="0"/>
                        </a:spcAft>
                      </a:pPr>
                      <a:r>
                        <a:rPr lang="en-US" sz="1200" kern="100" dirty="0">
                          <a:effectLst/>
                        </a:rPr>
                        <a:t>import csv</a:t>
                      </a:r>
                      <a:endParaRPr lang="zh-CN" sz="1200" kern="100" dirty="0">
                        <a:effectLst/>
                      </a:endParaRPr>
                    </a:p>
                    <a:p>
                      <a:pPr algn="l">
                        <a:spcAft>
                          <a:spcPts val="0"/>
                        </a:spcAft>
                      </a:pPr>
                      <a:r>
                        <a:rPr lang="en-US" sz="1200" kern="100" dirty="0" err="1">
                          <a:effectLst/>
                        </a:rPr>
                        <a:t>url</a:t>
                      </a:r>
                      <a:r>
                        <a:rPr lang="en-US" sz="1200" kern="100" dirty="0">
                          <a:effectLst/>
                        </a:rPr>
                        <a:t> = "http://quotes.money.163.com/trade/lsjysj_601988.html?year=2019&amp;season="#</a:t>
                      </a:r>
                      <a:r>
                        <a:rPr lang="zh-CN" sz="1200" kern="100" dirty="0">
                          <a:effectLst/>
                        </a:rPr>
                        <a:t>设置待爬取的股票网址</a:t>
                      </a:r>
                    </a:p>
                    <a:p>
                      <a:pPr algn="l">
                        <a:spcAft>
                          <a:spcPts val="0"/>
                        </a:spcAft>
                      </a:pPr>
                      <a:r>
                        <a:rPr lang="en-US" sz="1200" kern="100" dirty="0" err="1">
                          <a:effectLst/>
                        </a:rPr>
                        <a:t>colnum</a:t>
                      </a:r>
                      <a:r>
                        <a:rPr lang="en-US" sz="1200" kern="100" dirty="0">
                          <a:effectLst/>
                        </a:rPr>
                        <a:t>=11#</a:t>
                      </a:r>
                      <a:r>
                        <a:rPr lang="zh-CN" sz="1200" kern="100" dirty="0">
                          <a:effectLst/>
                        </a:rPr>
                        <a:t>股票一共有</a:t>
                      </a:r>
                      <a:r>
                        <a:rPr lang="en-US" sz="1200" kern="100" dirty="0">
                          <a:effectLst/>
                        </a:rPr>
                        <a:t>11</a:t>
                      </a:r>
                      <a:r>
                        <a:rPr lang="zh-CN" sz="1200" kern="100" dirty="0">
                          <a:effectLst/>
                        </a:rPr>
                        <a:t>列属性</a:t>
                      </a:r>
                    </a:p>
                    <a:p>
                      <a:pPr algn="l">
                        <a:spcAft>
                          <a:spcPts val="0"/>
                        </a:spcAft>
                      </a:pPr>
                      <a:r>
                        <a:rPr lang="en-US" sz="1200" kern="100" dirty="0">
                          <a:effectLst/>
                        </a:rPr>
                        <a:t>res= </a:t>
                      </a:r>
                      <a:r>
                        <a:rPr lang="en-US" sz="1200" kern="100" dirty="0" err="1">
                          <a:effectLst/>
                        </a:rPr>
                        <a:t>requests.get</a:t>
                      </a:r>
                      <a:r>
                        <a:rPr lang="en-US" sz="1200" kern="100" dirty="0">
                          <a:effectLst/>
                        </a:rPr>
                        <a:t>(</a:t>
                      </a:r>
                      <a:r>
                        <a:rPr lang="en-US" sz="1200" kern="100" dirty="0" err="1">
                          <a:effectLst/>
                        </a:rPr>
                        <a:t>url</a:t>
                      </a:r>
                      <a:r>
                        <a:rPr lang="en-US" sz="1200" kern="100" dirty="0">
                          <a:effectLst/>
                        </a:rPr>
                        <a:t>)#</a:t>
                      </a:r>
                      <a:r>
                        <a:rPr lang="zh-CN" sz="1200" kern="100" dirty="0">
                          <a:effectLst/>
                        </a:rPr>
                        <a:t>访问股票网址</a:t>
                      </a:r>
                    </a:p>
                    <a:p>
                      <a:pPr algn="l">
                        <a:spcAft>
                          <a:spcPts val="0"/>
                        </a:spcAft>
                      </a:pPr>
                      <a:r>
                        <a:rPr lang="en-US" sz="1200" kern="100" dirty="0" err="1">
                          <a:effectLst/>
                        </a:rPr>
                        <a:t>res.encoding</a:t>
                      </a:r>
                      <a:r>
                        <a:rPr lang="en-US" sz="1200" kern="100" dirty="0">
                          <a:effectLst/>
                        </a:rPr>
                        <a:t>='utf-8'#</a:t>
                      </a:r>
                      <a:r>
                        <a:rPr lang="zh-CN" sz="1200" kern="100" dirty="0">
                          <a:effectLst/>
                        </a:rPr>
                        <a:t>设置为</a:t>
                      </a:r>
                      <a:r>
                        <a:rPr lang="en-US" sz="1200" kern="100" dirty="0">
                          <a:effectLst/>
                        </a:rPr>
                        <a:t>utf-8</a:t>
                      </a:r>
                      <a:r>
                        <a:rPr lang="zh-CN" sz="1200" kern="100" dirty="0">
                          <a:effectLst/>
                        </a:rPr>
                        <a:t>编码</a:t>
                      </a:r>
                    </a:p>
                    <a:p>
                      <a:pPr algn="l">
                        <a:spcAft>
                          <a:spcPts val="0"/>
                        </a:spcAft>
                      </a:pPr>
                      <a:r>
                        <a:rPr lang="en-US" sz="1200" kern="100" dirty="0">
                          <a:effectLst/>
                        </a:rPr>
                        <a:t>content=</a:t>
                      </a:r>
                      <a:r>
                        <a:rPr lang="en-US" sz="1200" kern="100" dirty="0" err="1">
                          <a:effectLst/>
                        </a:rPr>
                        <a:t>res.text</a:t>
                      </a:r>
                      <a:r>
                        <a:rPr lang="en-US" sz="1200" kern="100" dirty="0">
                          <a:effectLst/>
                        </a:rPr>
                        <a:t>#</a:t>
                      </a:r>
                      <a:r>
                        <a:rPr lang="zh-CN" sz="1200" kern="100" dirty="0">
                          <a:effectLst/>
                        </a:rPr>
                        <a:t>获取股票网页源代码</a:t>
                      </a:r>
                    </a:p>
                    <a:p>
                      <a:pPr algn="l">
                        <a:spcAft>
                          <a:spcPts val="0"/>
                        </a:spcAft>
                      </a:pPr>
                      <a:r>
                        <a:rPr lang="en-US" sz="1200" kern="100" dirty="0">
                          <a:effectLst/>
                        </a:rPr>
                        <a:t>page = etree.HTML(content)</a:t>
                      </a:r>
                      <a:endParaRPr lang="zh-CN" sz="1200" kern="100" dirty="0">
                        <a:effectLst/>
                      </a:endParaRPr>
                    </a:p>
                    <a:p>
                      <a:pPr algn="l">
                        <a:spcAft>
                          <a:spcPts val="0"/>
                        </a:spcAft>
                      </a:pPr>
                      <a:r>
                        <a:rPr lang="en-US" sz="1200" kern="100" dirty="0">
                          <a:effectLst/>
                        </a:rPr>
                        <a:t>row=[]#</a:t>
                      </a:r>
                      <a:r>
                        <a:rPr lang="zh-CN" sz="1200" kern="100" dirty="0">
                          <a:effectLst/>
                        </a:rPr>
                        <a:t>存储每一行数据</a:t>
                      </a:r>
                    </a:p>
                    <a:p>
                      <a:pPr algn="l">
                        <a:spcAft>
                          <a:spcPts val="0"/>
                        </a:spcAft>
                      </a:pPr>
                      <a:r>
                        <a:rPr lang="en-US" sz="1200" kern="100" dirty="0">
                          <a:effectLst/>
                        </a:rPr>
                        <a:t>rows=[]#</a:t>
                      </a:r>
                      <a:r>
                        <a:rPr lang="zh-CN" sz="1200" kern="100" dirty="0">
                          <a:effectLst/>
                        </a:rPr>
                        <a:t>按行存储所有数据</a:t>
                      </a:r>
                    </a:p>
                    <a:p>
                      <a:pPr algn="l">
                        <a:spcAft>
                          <a:spcPts val="0"/>
                        </a:spcAft>
                      </a:pPr>
                      <a:r>
                        <a:rPr lang="en-US" sz="1200" kern="100" dirty="0">
                          <a:effectLst/>
                        </a:rPr>
                        <a:t>heads=</a:t>
                      </a:r>
                      <a:r>
                        <a:rPr lang="en-US" sz="1200" kern="100" dirty="0" err="1">
                          <a:effectLst/>
                        </a:rPr>
                        <a:t>page.xpath</a:t>
                      </a:r>
                      <a:r>
                        <a:rPr lang="en-US" sz="1200" kern="100" dirty="0">
                          <a:effectLst/>
                        </a:rPr>
                        <a:t>('//</a:t>
                      </a:r>
                      <a:r>
                        <a:rPr lang="en-US" sz="1200" kern="100" dirty="0" err="1">
                          <a:effectLst/>
                        </a:rPr>
                        <a:t>tr</a:t>
                      </a:r>
                      <a:r>
                        <a:rPr lang="en-US" sz="1200" kern="100" dirty="0">
                          <a:effectLst/>
                        </a:rPr>
                        <a:t>[@class="</a:t>
                      </a:r>
                      <a:r>
                        <a:rPr lang="en-US" sz="1200" kern="100" dirty="0" err="1">
                          <a:effectLst/>
                        </a:rPr>
                        <a:t>dbrow</a:t>
                      </a:r>
                      <a:r>
                        <a:rPr lang="en-US" sz="1200" kern="100" dirty="0">
                          <a:effectLst/>
                        </a:rPr>
                        <a:t>"]/</a:t>
                      </a:r>
                      <a:r>
                        <a:rPr lang="en-US" sz="1200" kern="100" dirty="0" err="1">
                          <a:effectLst/>
                        </a:rPr>
                        <a:t>th</a:t>
                      </a:r>
                      <a:r>
                        <a:rPr lang="en-US" sz="1200" kern="100" dirty="0">
                          <a:effectLst/>
                        </a:rPr>
                        <a:t>/text()')#</a:t>
                      </a:r>
                      <a:r>
                        <a:rPr lang="zh-CN" sz="1200" kern="100" dirty="0">
                          <a:effectLst/>
                        </a:rPr>
                        <a:t>设置股票表头的</a:t>
                      </a:r>
                      <a:r>
                        <a:rPr lang="en-US" sz="1200" kern="100" dirty="0">
                          <a:effectLst/>
                        </a:rPr>
                        <a:t>XPath</a:t>
                      </a:r>
                      <a:endParaRPr lang="zh-CN" sz="1200" kern="100" dirty="0">
                        <a:effectLst/>
                      </a:endParaRPr>
                    </a:p>
                    <a:p>
                      <a:pPr algn="l">
                        <a:spcAft>
                          <a:spcPts val="0"/>
                        </a:spcAft>
                      </a:pPr>
                      <a:r>
                        <a:rPr lang="en-US" sz="1200" kern="100" dirty="0" err="1">
                          <a:effectLst/>
                        </a:rPr>
                        <a:t>rows.append</a:t>
                      </a:r>
                      <a:r>
                        <a:rPr lang="en-US" sz="1200" kern="100" dirty="0">
                          <a:effectLst/>
                        </a:rPr>
                        <a:t>(heads)#</a:t>
                      </a:r>
                      <a:r>
                        <a:rPr lang="zh-CN" sz="1200" kern="100" dirty="0">
                          <a:effectLst/>
                        </a:rPr>
                        <a:t>把表头加入到第一行</a:t>
                      </a:r>
                    </a:p>
                    <a:p>
                      <a:pPr algn="l">
                        <a:spcAft>
                          <a:spcPts val="0"/>
                        </a:spcAft>
                      </a:pPr>
                      <a:r>
                        <a:rPr lang="en-US" sz="1200" kern="100" dirty="0" err="1">
                          <a:effectLst/>
                        </a:rPr>
                        <a:t>tds</a:t>
                      </a:r>
                      <a:r>
                        <a:rPr lang="en-US" sz="1200" kern="100" dirty="0">
                          <a:effectLst/>
                        </a:rPr>
                        <a:t> = </a:t>
                      </a:r>
                      <a:r>
                        <a:rPr lang="en-US" sz="1200" kern="100" dirty="0" err="1">
                          <a:effectLst/>
                        </a:rPr>
                        <a:t>page.xpath</a:t>
                      </a:r>
                      <a:r>
                        <a:rPr lang="en-US" sz="1200" kern="100" dirty="0">
                          <a:effectLst/>
                        </a:rPr>
                        <a:t>('//table[@class="table_bg001 </a:t>
                      </a:r>
                      <a:r>
                        <a:rPr lang="en-US" sz="1200" kern="100" dirty="0" err="1">
                          <a:effectLst/>
                        </a:rPr>
                        <a:t>border_box</a:t>
                      </a:r>
                      <a:r>
                        <a:rPr lang="en-US" sz="1200" kern="100" dirty="0">
                          <a:effectLst/>
                        </a:rPr>
                        <a:t> </a:t>
                      </a:r>
                      <a:r>
                        <a:rPr lang="en-US" sz="1200" kern="100" dirty="0" err="1">
                          <a:effectLst/>
                        </a:rPr>
                        <a:t>limit_sale</a:t>
                      </a:r>
                      <a:r>
                        <a:rPr lang="en-US" sz="1200" kern="100" dirty="0">
                          <a:effectLst/>
                        </a:rPr>
                        <a:t>"]/</a:t>
                      </a:r>
                      <a:r>
                        <a:rPr lang="en-US" sz="1200" kern="100" dirty="0" err="1">
                          <a:effectLst/>
                        </a:rPr>
                        <a:t>tr</a:t>
                      </a:r>
                      <a:r>
                        <a:rPr lang="en-US" sz="1200" kern="100" dirty="0">
                          <a:effectLst/>
                        </a:rPr>
                        <a:t>/td/text()')#</a:t>
                      </a:r>
                      <a:r>
                        <a:rPr lang="zh-CN" sz="1200" kern="100" dirty="0">
                          <a:effectLst/>
                        </a:rPr>
                        <a:t>股票内容的</a:t>
                      </a:r>
                      <a:r>
                        <a:rPr lang="en-US" sz="1200" kern="100" dirty="0">
                          <a:effectLst/>
                        </a:rPr>
                        <a:t>XPath</a:t>
                      </a:r>
                      <a:endParaRPr lang="zh-CN" sz="1200" kern="100" dirty="0">
                        <a:effectLst/>
                      </a:endParaRPr>
                    </a:p>
                    <a:p>
                      <a:pPr algn="l">
                        <a:spcAft>
                          <a:spcPts val="0"/>
                        </a:spcAft>
                      </a:pPr>
                      <a:r>
                        <a:rPr lang="en-US" sz="1200" kern="100" dirty="0" err="1">
                          <a:effectLst/>
                        </a:rPr>
                        <a:t>i</a:t>
                      </a:r>
                      <a:r>
                        <a:rPr lang="en-US" sz="1200" kern="100" dirty="0">
                          <a:effectLst/>
                        </a:rPr>
                        <a:t>=1#i</a:t>
                      </a:r>
                      <a:r>
                        <a:rPr lang="zh-CN" sz="1200" kern="100" dirty="0">
                          <a:effectLst/>
                        </a:rPr>
                        <a:t>用于计数，每</a:t>
                      </a:r>
                      <a:r>
                        <a:rPr lang="en-US" sz="1200" kern="100" dirty="0">
                          <a:effectLst/>
                        </a:rPr>
                        <a:t>11</a:t>
                      </a:r>
                      <a:r>
                        <a:rPr lang="zh-CN" sz="1200" kern="100" dirty="0">
                          <a:effectLst/>
                        </a:rPr>
                        <a:t>个为一组加入列表</a:t>
                      </a:r>
                    </a:p>
                    <a:p>
                      <a:pPr algn="l">
                        <a:spcAft>
                          <a:spcPts val="0"/>
                        </a:spcAft>
                      </a:pPr>
                      <a:r>
                        <a:rPr lang="en-US" sz="1200" kern="100" dirty="0">
                          <a:effectLst/>
                        </a:rPr>
                        <a:t>for td in </a:t>
                      </a:r>
                      <a:r>
                        <a:rPr lang="en-US" sz="1200" kern="100" dirty="0" err="1">
                          <a:effectLst/>
                        </a:rPr>
                        <a:t>tds</a:t>
                      </a:r>
                      <a:r>
                        <a:rPr lang="en-US" sz="1200" kern="100" dirty="0">
                          <a:effectLst/>
                        </a:rPr>
                        <a:t>:</a:t>
                      </a:r>
                      <a:endParaRPr lang="zh-CN" sz="1200" kern="100" dirty="0">
                        <a:effectLst/>
                      </a:endParaRPr>
                    </a:p>
                    <a:p>
                      <a:pPr algn="l">
                        <a:spcAft>
                          <a:spcPts val="0"/>
                        </a:spcAft>
                      </a:pPr>
                      <a:r>
                        <a:rPr lang="en-US" sz="1200" kern="100" dirty="0">
                          <a:effectLst/>
                        </a:rPr>
                        <a:t>    if(</a:t>
                      </a:r>
                      <a:r>
                        <a:rPr lang="en-US" sz="1200" kern="100" dirty="0" err="1">
                          <a:effectLst/>
                        </a:rPr>
                        <a:t>i%colnum</a:t>
                      </a:r>
                      <a:r>
                        <a:rPr lang="en-US" sz="1200" kern="100" dirty="0">
                          <a:effectLst/>
                        </a:rPr>
                        <a:t>!=0):#</a:t>
                      </a:r>
                      <a:r>
                        <a:rPr lang="zh-CN" sz="1200" kern="100" dirty="0">
                          <a:effectLst/>
                        </a:rPr>
                        <a:t>如果不是</a:t>
                      </a:r>
                      <a:r>
                        <a:rPr lang="en-US" sz="1200" kern="100" dirty="0">
                          <a:effectLst/>
                        </a:rPr>
                        <a:t>11</a:t>
                      </a:r>
                      <a:r>
                        <a:rPr lang="zh-CN" sz="1200" kern="100" dirty="0">
                          <a:effectLst/>
                        </a:rPr>
                        <a:t>的倍数，就直接加入到</a:t>
                      </a:r>
                      <a:r>
                        <a:rPr lang="en-US" sz="1200" kern="100" dirty="0">
                          <a:effectLst/>
                        </a:rPr>
                        <a:t>row</a:t>
                      </a:r>
                      <a:r>
                        <a:rPr lang="zh-CN" sz="1200" kern="100" dirty="0">
                          <a:effectLst/>
                        </a:rPr>
                        <a:t>中</a:t>
                      </a:r>
                    </a:p>
                    <a:p>
                      <a:pPr algn="l">
                        <a:spcAft>
                          <a:spcPts val="0"/>
                        </a:spcAft>
                      </a:pPr>
                      <a:r>
                        <a:rPr lang="en-US" sz="1200" kern="100" dirty="0">
                          <a:effectLst/>
                        </a:rPr>
                        <a:t>        </a:t>
                      </a:r>
                      <a:r>
                        <a:rPr lang="en-US" sz="1200" kern="100" dirty="0" err="1">
                          <a:effectLst/>
                        </a:rPr>
                        <a:t>row.append</a:t>
                      </a:r>
                      <a:r>
                        <a:rPr lang="en-US" sz="1200" kern="100" dirty="0">
                          <a:effectLst/>
                        </a:rPr>
                        <a:t>(td)        </a:t>
                      </a:r>
                      <a:endParaRPr lang="zh-CN" sz="1200" kern="100" dirty="0">
                        <a:effectLst/>
                      </a:endParaRPr>
                    </a:p>
                    <a:p>
                      <a:pPr algn="l">
                        <a:spcAft>
                          <a:spcPts val="0"/>
                        </a:spcAft>
                      </a:pPr>
                      <a:r>
                        <a:rPr lang="en-US" sz="1200" kern="100" dirty="0">
                          <a:effectLst/>
                        </a:rPr>
                        <a:t>    else:#</a:t>
                      </a:r>
                      <a:r>
                        <a:rPr lang="zh-CN" sz="1200" kern="100" dirty="0">
                          <a:effectLst/>
                        </a:rPr>
                        <a:t>每</a:t>
                      </a:r>
                      <a:r>
                        <a:rPr lang="en-US" sz="1200" kern="100" dirty="0">
                          <a:effectLst/>
                        </a:rPr>
                        <a:t>11</a:t>
                      </a:r>
                      <a:r>
                        <a:rPr lang="zh-CN" sz="1200" kern="100" dirty="0">
                          <a:effectLst/>
                        </a:rPr>
                        <a:t>个为一组存放到</a:t>
                      </a:r>
                      <a:r>
                        <a:rPr lang="en-US" sz="1200" kern="100" dirty="0">
                          <a:effectLst/>
                        </a:rPr>
                        <a:t>rows</a:t>
                      </a:r>
                      <a:r>
                        <a:rPr lang="zh-CN" sz="1200" kern="100" dirty="0">
                          <a:effectLst/>
                        </a:rPr>
                        <a:t>中</a:t>
                      </a:r>
                    </a:p>
                    <a:p>
                      <a:pPr algn="l">
                        <a:spcAft>
                          <a:spcPts val="0"/>
                        </a:spcAft>
                      </a:pPr>
                      <a:r>
                        <a:rPr lang="en-US" sz="1200" kern="100" dirty="0">
                          <a:effectLst/>
                        </a:rPr>
                        <a:t>        </a:t>
                      </a:r>
                      <a:r>
                        <a:rPr lang="en-US" sz="1200" kern="100" dirty="0" err="1">
                          <a:effectLst/>
                        </a:rPr>
                        <a:t>row.append</a:t>
                      </a:r>
                      <a:r>
                        <a:rPr lang="en-US" sz="1200" kern="100" dirty="0">
                          <a:effectLst/>
                        </a:rPr>
                        <a:t>(td)</a:t>
                      </a:r>
                      <a:endParaRPr lang="zh-CN" sz="1200" kern="100" dirty="0">
                        <a:effectLst/>
                      </a:endParaRPr>
                    </a:p>
                    <a:p>
                      <a:pPr algn="l">
                        <a:spcAft>
                          <a:spcPts val="0"/>
                        </a:spcAft>
                      </a:pPr>
                      <a:r>
                        <a:rPr lang="en-US" sz="1200" kern="100" dirty="0">
                          <a:effectLst/>
                        </a:rPr>
                        <a:t>        </a:t>
                      </a:r>
                      <a:r>
                        <a:rPr lang="en-US" sz="1200" kern="100" dirty="0" err="1">
                          <a:effectLst/>
                        </a:rPr>
                        <a:t>rows.append</a:t>
                      </a:r>
                      <a:r>
                        <a:rPr lang="en-US" sz="1200" kern="100" dirty="0">
                          <a:effectLst/>
                        </a:rPr>
                        <a:t>(row)</a:t>
                      </a:r>
                      <a:endParaRPr lang="zh-CN" sz="1200" kern="100" dirty="0">
                        <a:effectLst/>
                      </a:endParaRPr>
                    </a:p>
                    <a:p>
                      <a:pPr algn="l">
                        <a:spcAft>
                          <a:spcPts val="0"/>
                        </a:spcAft>
                      </a:pPr>
                      <a:r>
                        <a:rPr lang="en-US" sz="1200" kern="100" dirty="0">
                          <a:effectLst/>
                        </a:rPr>
                        <a:t>        row=[]</a:t>
                      </a:r>
                      <a:endParaRPr lang="zh-CN" sz="1200" kern="100" dirty="0">
                        <a:effectLst/>
                      </a:endParaRPr>
                    </a:p>
                    <a:p>
                      <a:pPr indent="304800" algn="l">
                        <a:spcAft>
                          <a:spcPts val="0"/>
                        </a:spcAft>
                      </a:pPr>
                      <a:r>
                        <a:rPr lang="en-US" sz="1200" kern="100" dirty="0" err="1">
                          <a:effectLst/>
                        </a:rPr>
                        <a:t>i</a:t>
                      </a:r>
                      <a:r>
                        <a:rPr lang="en-US" sz="1200" kern="100" dirty="0">
                          <a:effectLst/>
                        </a:rPr>
                        <a:t>=i+1</a:t>
                      </a:r>
                      <a:endParaRPr lang="zh-CN" sz="1200" kern="100" dirty="0">
                        <a:effectLst/>
                      </a:endParaRPr>
                    </a:p>
                    <a:p>
                      <a:pPr algn="l">
                        <a:spcAft>
                          <a:spcPts val="0"/>
                        </a:spcAft>
                      </a:pPr>
                      <a:r>
                        <a:rPr lang="en-US" sz="1200" kern="100" dirty="0">
                          <a:effectLst/>
                        </a:rPr>
                        <a:t>f=open('</a:t>
                      </a:r>
                      <a:r>
                        <a:rPr lang="zh-CN" sz="1200" kern="100" dirty="0">
                          <a:effectLst/>
                        </a:rPr>
                        <a:t>中国银行</a:t>
                      </a:r>
                      <a:r>
                        <a:rPr lang="en-US" sz="1200" kern="100" dirty="0">
                          <a:effectLst/>
                        </a:rPr>
                        <a:t>.</a:t>
                      </a:r>
                      <a:r>
                        <a:rPr lang="en-US" sz="1200" kern="100" dirty="0" err="1">
                          <a:effectLst/>
                        </a:rPr>
                        <a:t>csv','w',newline</a:t>
                      </a:r>
                      <a:r>
                        <a:rPr lang="en-US" sz="1200" kern="100" dirty="0">
                          <a:effectLst/>
                        </a:rPr>
                        <a:t>='')#</a:t>
                      </a:r>
                      <a:r>
                        <a:rPr lang="zh-CN" sz="1200" kern="100" dirty="0">
                          <a:effectLst/>
                        </a:rPr>
                        <a:t>将数据写入</a:t>
                      </a:r>
                      <a:r>
                        <a:rPr lang="en-US" sz="1200" kern="100" dirty="0">
                          <a:effectLst/>
                        </a:rPr>
                        <a:t>excel</a:t>
                      </a:r>
                      <a:r>
                        <a:rPr lang="zh-CN" sz="1200" kern="100" dirty="0">
                          <a:effectLst/>
                        </a:rPr>
                        <a:t>文件中</a:t>
                      </a:r>
                    </a:p>
                    <a:p>
                      <a:pPr algn="l">
                        <a:spcAft>
                          <a:spcPts val="0"/>
                        </a:spcAft>
                      </a:pPr>
                      <a:r>
                        <a:rPr lang="en-US" sz="1200" kern="100" dirty="0" err="1">
                          <a:effectLst/>
                        </a:rPr>
                        <a:t>f_csv</a:t>
                      </a:r>
                      <a:r>
                        <a:rPr lang="en-US" sz="1200" kern="100" dirty="0">
                          <a:effectLst/>
                        </a:rPr>
                        <a:t> = </a:t>
                      </a:r>
                      <a:r>
                        <a:rPr lang="en-US" sz="1200" kern="100" dirty="0" err="1">
                          <a:effectLst/>
                        </a:rPr>
                        <a:t>csv.writer</a:t>
                      </a:r>
                      <a:r>
                        <a:rPr lang="en-US" sz="1200" kern="100" dirty="0">
                          <a:effectLst/>
                        </a:rPr>
                        <a:t>(f)</a:t>
                      </a:r>
                      <a:endParaRPr lang="zh-CN" sz="1200" kern="100" dirty="0">
                        <a:effectLst/>
                      </a:endParaRPr>
                    </a:p>
                    <a:p>
                      <a:pPr algn="l">
                        <a:spcAft>
                          <a:spcPts val="0"/>
                        </a:spcAft>
                      </a:pPr>
                      <a:r>
                        <a:rPr lang="en-US" sz="1200" kern="100" dirty="0" err="1">
                          <a:effectLst/>
                        </a:rPr>
                        <a:t>f_csv.writerows</a:t>
                      </a:r>
                      <a:r>
                        <a:rPr lang="en-US" sz="1200" kern="100" dirty="0">
                          <a:effectLst/>
                        </a:rPr>
                        <a:t>(rows)</a:t>
                      </a:r>
                      <a:endParaRPr lang="zh-CN" sz="1200" kern="100" dirty="0">
                        <a:effectLst/>
                      </a:endParaRPr>
                    </a:p>
                    <a:p>
                      <a:pPr algn="l">
                        <a:spcAft>
                          <a:spcPts val="0"/>
                        </a:spcAft>
                      </a:pPr>
                      <a:r>
                        <a:rPr lang="en-US" sz="1200" kern="100" dirty="0" err="1">
                          <a:effectLst/>
                        </a:rPr>
                        <a:t>f.close</a:t>
                      </a:r>
                      <a:r>
                        <a:rPr lang="en-US" sz="1200" kern="100" dirty="0">
                          <a:effectLst/>
                        </a:rPr>
                        <a:t>()</a:t>
                      </a:r>
                      <a:endParaRPr lang="zh-CN" sz="1200" kern="100" dirty="0">
                        <a:effectLst/>
                      </a:endParaRPr>
                    </a:p>
                    <a:p>
                      <a:pPr algn="l">
                        <a:spcAft>
                          <a:spcPts val="0"/>
                        </a:spcAft>
                      </a:pPr>
                      <a:r>
                        <a:rPr lang="en-US" sz="1200" kern="100" dirty="0">
                          <a:effectLst/>
                        </a:rPr>
                        <a:t>print(</a:t>
                      </a:r>
                      <a:r>
                        <a:rPr lang="en-US" sz="1200" kern="100" dirty="0" err="1">
                          <a:effectLst/>
                        </a:rPr>
                        <a:t>len</a:t>
                      </a:r>
                      <a:r>
                        <a:rPr lang="en-US" sz="1200" kern="100" dirty="0">
                          <a:effectLst/>
                        </a:rPr>
                        <a:t>(rows),"</a:t>
                      </a:r>
                      <a:r>
                        <a:rPr lang="zh-CN" sz="1200" kern="100" dirty="0">
                          <a:effectLst/>
                        </a:rPr>
                        <a:t>行数据写入完毕</a:t>
                      </a:r>
                      <a:r>
                        <a:rPr lang="en-US" sz="12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488" marR="51488" marT="0" marB="0"/>
                </a:tc>
                <a:extLst>
                  <a:ext uri="{0D108BD9-81ED-4DB2-BD59-A6C34878D82A}">
                    <a16:rowId xmlns:a16="http://schemas.microsoft.com/office/drawing/2014/main" val="1021721927"/>
                  </a:ext>
                </a:extLst>
              </a:tr>
            </a:tbl>
          </a:graphicData>
        </a:graphic>
      </p:graphicFrame>
    </p:spTree>
    <p:extLst>
      <p:ext uri="{BB962C8B-B14F-4D97-AF65-F5344CB8AC3E}">
        <p14:creationId xmlns:p14="http://schemas.microsoft.com/office/powerpoint/2010/main" val="15561003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最终结果</a:t>
            </a:r>
          </a:p>
        </p:txBody>
      </p:sp>
      <p:pic>
        <p:nvPicPr>
          <p:cNvPr id="3" name="图片 2"/>
          <p:cNvPicPr/>
          <p:nvPr/>
        </p:nvPicPr>
        <p:blipFill>
          <a:blip r:embed="rId2"/>
          <a:stretch>
            <a:fillRect/>
          </a:stretch>
        </p:blipFill>
        <p:spPr>
          <a:xfrm>
            <a:off x="2723681" y="1085096"/>
            <a:ext cx="6851833" cy="5387623"/>
          </a:xfrm>
          <a:prstGeom prst="rect">
            <a:avLst/>
          </a:prstGeom>
        </p:spPr>
      </p:pic>
    </p:spTree>
    <p:extLst>
      <p:ext uri="{BB962C8B-B14F-4D97-AF65-F5344CB8AC3E}">
        <p14:creationId xmlns:p14="http://schemas.microsoft.com/office/powerpoint/2010/main" val="5276224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本章小结</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115</a:t>
            </a:fld>
            <a:endParaRPr lang="en-US" altLang="zh-CN"/>
          </a:p>
        </p:txBody>
      </p:sp>
      <p:sp>
        <p:nvSpPr>
          <p:cNvPr id="5" name="矩形 4"/>
          <p:cNvSpPr/>
          <p:nvPr/>
        </p:nvSpPr>
        <p:spPr>
          <a:xfrm>
            <a:off x="1404258" y="1314974"/>
            <a:ext cx="9078686" cy="4662815"/>
          </a:xfrm>
          <a:prstGeom prst="rect">
            <a:avLst/>
          </a:prstGeom>
        </p:spPr>
        <p:txBody>
          <a:bodyPr wrap="square">
            <a:spAutoFit/>
          </a:bodyPr>
          <a:lstStyle/>
          <a:p>
            <a:pPr indent="457200">
              <a:lnSpc>
                <a:spcPct val="150000"/>
              </a:lnSpc>
            </a:pPr>
            <a:r>
              <a:rPr lang="zh-CN" altLang="en-US" dirty="0"/>
              <a:t>本章以信息网络技术对主要对象</a:t>
            </a:r>
            <a:r>
              <a:rPr lang="en-US" altLang="zh-CN" dirty="0"/>
              <a:t>,</a:t>
            </a:r>
            <a:r>
              <a:rPr lang="zh-CN" altLang="en-US" dirty="0"/>
              <a:t>详细介绍了其起源发展、技术体系和运行机制等相关内容</a:t>
            </a:r>
            <a:r>
              <a:rPr lang="en-US" altLang="zh-CN" dirty="0"/>
              <a:t>,</a:t>
            </a:r>
            <a:r>
              <a:rPr lang="zh-CN" altLang="en-US" dirty="0"/>
              <a:t>并对大数据时代下的信息网络技术发展新动态进行了梳理</a:t>
            </a:r>
            <a:r>
              <a:rPr lang="en-US" altLang="zh-CN" dirty="0"/>
              <a:t>,</a:t>
            </a:r>
            <a:r>
              <a:rPr lang="zh-CN" altLang="en-US" dirty="0"/>
              <a:t>最后介绍了基于信息网络技术与</a:t>
            </a:r>
            <a:r>
              <a:rPr lang="en-US" altLang="zh-CN" dirty="0"/>
              <a:t>Python</a:t>
            </a:r>
            <a:r>
              <a:rPr lang="zh-CN" altLang="en-US" dirty="0"/>
              <a:t>程序设计语言的大数据获取方法。在本章的学习过程中</a:t>
            </a:r>
            <a:r>
              <a:rPr lang="en-US" altLang="zh-CN" dirty="0"/>
              <a:t>,</a:t>
            </a:r>
            <a:r>
              <a:rPr lang="zh-CN" altLang="en-US" dirty="0"/>
              <a:t>希望大家能够对信息网络技术有更深入全面的了解</a:t>
            </a:r>
            <a:r>
              <a:rPr lang="en-US" altLang="zh-CN" dirty="0"/>
              <a:t>,</a:t>
            </a:r>
            <a:r>
              <a:rPr lang="zh-CN" altLang="en-US" dirty="0"/>
              <a:t>并结合到自己所学专业领域</a:t>
            </a:r>
            <a:r>
              <a:rPr lang="en-US" altLang="zh-CN" dirty="0"/>
              <a:t>,</a:t>
            </a:r>
            <a:r>
              <a:rPr lang="zh-CN" altLang="en-US" dirty="0"/>
              <a:t>尝试利用信息网络提供的丰富数据资源完成数据获取操作</a:t>
            </a:r>
            <a:r>
              <a:rPr lang="en-US" altLang="zh-CN" dirty="0"/>
              <a:t>,</a:t>
            </a:r>
            <a:r>
              <a:rPr lang="zh-CN" altLang="en-US" dirty="0"/>
              <a:t>进而为后续大数据分析工作打下基础</a:t>
            </a:r>
            <a:r>
              <a:rPr lang="en-US" altLang="zh-CN" dirty="0"/>
              <a:t>,</a:t>
            </a:r>
            <a:r>
              <a:rPr lang="zh-CN" altLang="en-US" dirty="0"/>
              <a:t>解决与专业领域相关的问题。</a:t>
            </a:r>
            <a:endParaRPr lang="en-US" altLang="zh-CN" dirty="0"/>
          </a:p>
          <a:p>
            <a:pPr indent="457200">
              <a:lnSpc>
                <a:spcPct val="150000"/>
              </a:lnSpc>
            </a:pPr>
            <a:r>
              <a:rPr lang="zh-CN" altLang="en-US" dirty="0"/>
              <a:t>通过网络爬虫工具获取分析所需的数据之后</a:t>
            </a:r>
            <a:r>
              <a:rPr lang="en-US" altLang="zh-CN" dirty="0"/>
              <a:t>,</a:t>
            </a:r>
            <a:r>
              <a:rPr lang="zh-CN" altLang="en-US" dirty="0"/>
              <a:t>接下来该如何处理</a:t>
            </a:r>
            <a:r>
              <a:rPr lang="en-US" altLang="zh-CN" dirty="0"/>
              <a:t>? </a:t>
            </a:r>
            <a:r>
              <a:rPr lang="zh-CN" altLang="en-US" dirty="0"/>
              <a:t>如何展示这些信息</a:t>
            </a:r>
            <a:r>
              <a:rPr lang="en-US" altLang="zh-CN" dirty="0"/>
              <a:t>?</a:t>
            </a:r>
            <a:r>
              <a:rPr lang="zh-CN" altLang="en-US" dirty="0"/>
              <a:t>在第</a:t>
            </a:r>
            <a:r>
              <a:rPr lang="en-US" altLang="zh-CN" dirty="0"/>
              <a:t>1</a:t>
            </a:r>
            <a:r>
              <a:rPr lang="zh-CN" altLang="en-US" dirty="0"/>
              <a:t>章中已经了解</a:t>
            </a:r>
            <a:r>
              <a:rPr lang="en-US" altLang="zh-CN" dirty="0"/>
              <a:t>,</a:t>
            </a:r>
            <a:r>
              <a:rPr lang="zh-CN" altLang="en-US" dirty="0"/>
              <a:t>大数据分析中涉及的数据类型繁多</a:t>
            </a:r>
            <a:r>
              <a:rPr lang="en-US" altLang="zh-CN" dirty="0"/>
              <a:t>,</a:t>
            </a:r>
            <a:r>
              <a:rPr lang="zh-CN" altLang="en-US" dirty="0"/>
              <a:t>常见的有结构化的数据和非结构化的数据。根据数据类型的不同</a:t>
            </a:r>
            <a:r>
              <a:rPr lang="en-US" altLang="zh-CN" dirty="0"/>
              <a:t>,</a:t>
            </a:r>
            <a:r>
              <a:rPr lang="zh-CN" altLang="en-US" dirty="0"/>
              <a:t>可以使用不同的方式进行处理和分析。在后续的章节中</a:t>
            </a:r>
            <a:r>
              <a:rPr lang="en-US" altLang="zh-CN" dirty="0"/>
              <a:t>,</a:t>
            </a:r>
            <a:r>
              <a:rPr lang="zh-CN" altLang="en-US" dirty="0"/>
              <a:t>将分别介绍以文本为代表的非结构化数据和以表格为代表的结构化数据的处理和分析的方法。</a:t>
            </a:r>
            <a:endParaRPr lang="zh-CN" altLang="zh-CN" sz="2400" dirty="0">
              <a:latin typeface="Times New Roman" panose="02020603050405020304" pitchFamily="18" charset="0"/>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5529698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1807336" y="180306"/>
            <a:ext cx="8538693" cy="1143000"/>
          </a:xfrm>
        </p:spPr>
        <p:txBody>
          <a:bodyPr/>
          <a:lstStyle/>
          <a:p>
            <a:r>
              <a:rPr lang="en-US" altLang="zh-CN" sz="4400" b="0" dirty="0">
                <a:latin typeface="Times New Roman" panose="02020603050405020304" pitchFamily="18" charset="0"/>
                <a:ea typeface="方正大黑简体" panose="02010601030101010101" pitchFamily="2" charset="-122"/>
                <a:cs typeface="Times New Roman" panose="02020603050405020304" pitchFamily="18" charset="0"/>
              </a:rPr>
              <a:t>3.2.2 </a:t>
            </a:r>
            <a:r>
              <a:rPr lang="zh-CN" altLang="en-US" sz="4400" b="0" dirty="0">
                <a:latin typeface="Times New Roman" panose="02020603050405020304" pitchFamily="18" charset="0"/>
                <a:ea typeface="方正大黑简体" panose="02010601030101010101" pitchFamily="2" charset="-122"/>
                <a:cs typeface="Times New Roman" panose="02020603050405020304" pitchFamily="18" charset="0"/>
              </a:rPr>
              <a:t>信息网络技术体系</a:t>
            </a:r>
          </a:p>
        </p:txBody>
      </p:sp>
      <p:sp>
        <p:nvSpPr>
          <p:cNvPr id="7" name="文本框 6"/>
          <p:cNvSpPr txBox="1"/>
          <p:nvPr/>
        </p:nvSpPr>
        <p:spPr>
          <a:xfrm>
            <a:off x="3288406" y="1970468"/>
            <a:ext cx="6053070" cy="2031325"/>
          </a:xfrm>
          <a:prstGeom prst="rect">
            <a:avLst/>
          </a:prstGeom>
          <a:noFill/>
        </p:spPr>
        <p:txBody>
          <a:bodyPr wrap="square" rtlCol="0">
            <a:spAutoFit/>
          </a:bodyPr>
          <a:lstStyle/>
          <a:p>
            <a:pPr>
              <a:lnSpc>
                <a:spcPct val="150000"/>
              </a:lnSpc>
            </a:pPr>
            <a:r>
              <a:rPr lang="en-US" altLang="zh-CN" sz="2800" dirty="0">
                <a:latin typeface="Times New Roman" panose="02020603050405020304" pitchFamily="18" charset="0"/>
                <a:cs typeface="Times New Roman" panose="02020603050405020304" pitchFamily="18" charset="0"/>
              </a:rPr>
              <a:t>3.2.2.1 </a:t>
            </a:r>
            <a:r>
              <a:rPr lang="en-US" altLang="zh-CN" sz="2800" dirty="0">
                <a:latin typeface="Times New Roman" panose="02020603050405020304" pitchFamily="18" charset="0"/>
                <a:cs typeface="Times New Roman" panose="02020603050405020304" pitchFamily="18" charset="0"/>
                <a:hlinkClick r:id="rId2" action="ppaction://hlinksldjump"/>
              </a:rPr>
              <a:t>IP</a:t>
            </a:r>
            <a:r>
              <a:rPr lang="zh-CN" altLang="en-US" sz="2800" dirty="0">
                <a:latin typeface="Times New Roman" panose="02020603050405020304" pitchFamily="18" charset="0"/>
                <a:cs typeface="Times New Roman" panose="02020603050405020304" pitchFamily="18" charset="0"/>
                <a:hlinkClick r:id="rId2" action="ppaction://hlinksldjump"/>
              </a:rPr>
              <a:t>地址</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3.2.2.2 </a:t>
            </a:r>
            <a:r>
              <a:rPr lang="zh-CN" altLang="en-US" sz="2800" dirty="0">
                <a:latin typeface="Times New Roman" panose="02020603050405020304" pitchFamily="18" charset="0"/>
                <a:cs typeface="Times New Roman" panose="02020603050405020304" pitchFamily="18" charset="0"/>
                <a:hlinkClick r:id="rId3" action="ppaction://hlinksldjump"/>
              </a:rPr>
              <a:t>域名系统</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3.2.2.3 </a:t>
            </a:r>
            <a:r>
              <a:rPr lang="zh-CN" altLang="en-US" sz="2800" dirty="0">
                <a:latin typeface="Times New Roman" panose="02020603050405020304" pitchFamily="18" charset="0"/>
                <a:cs typeface="Times New Roman" panose="02020603050405020304" pitchFamily="18" charset="0"/>
                <a:hlinkClick r:id="rId4" action="ppaction://hlinksldjump"/>
              </a:rPr>
              <a:t>网络协议与</a:t>
            </a:r>
            <a:r>
              <a:rPr lang="en-US" altLang="zh-CN" sz="2800" dirty="0">
                <a:latin typeface="Times New Roman" panose="02020603050405020304" pitchFamily="18" charset="0"/>
                <a:cs typeface="Times New Roman" panose="02020603050405020304" pitchFamily="18" charset="0"/>
                <a:hlinkClick r:id="rId4" action="ppaction://hlinksldjump"/>
              </a:rPr>
              <a:t>TCP/IP</a:t>
            </a:r>
            <a:endParaRPr lang="en-US" altLang="zh-C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69091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5721" y="1355841"/>
            <a:ext cx="4872709" cy="523220"/>
          </a:xfrm>
          <a:prstGeom prst="rect">
            <a:avLst/>
          </a:prstGeom>
          <a:noFill/>
        </p:spPr>
        <p:txBody>
          <a:bodyPr wrap="square" rtlCol="0">
            <a:spAutoFit/>
          </a:bodyPr>
          <a:lstStyle/>
          <a:p>
            <a:r>
              <a:rPr lang="en-US" altLang="zh-CN" sz="2800" b="1" dirty="0"/>
              <a:t>1. IP</a:t>
            </a:r>
            <a:r>
              <a:rPr lang="zh-CN" altLang="en-US" sz="2800" b="1" dirty="0"/>
              <a:t>地址的表示</a:t>
            </a:r>
            <a:endParaRPr lang="zh-CN" altLang="zh-CN" sz="2800" b="1" dirty="0"/>
          </a:p>
        </p:txBody>
      </p:sp>
      <p:sp>
        <p:nvSpPr>
          <p:cNvPr id="2" name="矩形 1"/>
          <p:cNvSpPr/>
          <p:nvPr/>
        </p:nvSpPr>
        <p:spPr>
          <a:xfrm>
            <a:off x="1815721" y="2274838"/>
            <a:ext cx="8830508" cy="2677656"/>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同电话号码一样，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地址使用固定长度的数字来表示，现在常用的表示方法为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IPv4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地址，它是一个由</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32</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位二进制数组成的地址。</a:t>
            </a:r>
            <a:endParaRPr lang="en-US" altLang="zh-CN" sz="2400" kern="0" dirty="0">
              <a:latin typeface="Times New Roman" panose="02020603050405020304" pitchFamily="18" charset="0"/>
              <a:ea typeface="宋体" panose="02010600030101010101" pitchFamily="2" charset="-122"/>
              <a:cs typeface="宋体" panose="02010600030101010101" pitchFamily="2" charset="-122"/>
            </a:endParaRP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在实际应用中为了便于表达，一般将这</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32bit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数分为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段，每段</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8bit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，然后将这</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段</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8bit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的二进制数转换为十进制数，十进制数之间用“</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”区隔。这种方法叫做点分十进制表示法（</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dotted decimal notation</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）。例如，地址</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10000000 01100100 00000011 00001010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用点分十进制表示法为：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128.110.3.10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
        <p:nvSpPr>
          <p:cNvPr id="7" name="标题 1"/>
          <p:cNvSpPr>
            <a:spLocks noGrp="1"/>
          </p:cNvSpPr>
          <p:nvPr>
            <p:ph type="title"/>
          </p:nvPr>
        </p:nvSpPr>
        <p:spPr>
          <a:xfrm>
            <a:off x="730251" y="319088"/>
            <a:ext cx="9550400" cy="563562"/>
          </a:xfrm>
        </p:spPr>
        <p:txBody>
          <a:body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3.2.2.1 IP</a:t>
            </a:r>
            <a:r>
              <a:rPr lang="zh-CN" altLang="en-US" b="0" dirty="0">
                <a:latin typeface="Times New Roman" panose="02020603050405020304" pitchFamily="18" charset="0"/>
                <a:ea typeface="方正大黑简体" panose="02010601030101010101" pitchFamily="2" charset="-122"/>
                <a:cs typeface="Times New Roman" panose="02020603050405020304" pitchFamily="18" charset="0"/>
              </a:rPr>
              <a:t>地址</a:t>
            </a:r>
            <a:endParaRPr lang="zh-CN" altLang="en-US" dirty="0"/>
          </a:p>
        </p:txBody>
      </p:sp>
    </p:spTree>
    <p:extLst>
      <p:ext uri="{BB962C8B-B14F-4D97-AF65-F5344CB8AC3E}">
        <p14:creationId xmlns:p14="http://schemas.microsoft.com/office/powerpoint/2010/main" val="25971083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14</a:t>
            </a:fld>
            <a:endParaRPr lang="en-US" altLang="zh-CN"/>
          </a:p>
        </p:txBody>
      </p:sp>
      <p:sp>
        <p:nvSpPr>
          <p:cNvPr id="5" name="文本框 4"/>
          <p:cNvSpPr txBox="1"/>
          <p:nvPr/>
        </p:nvSpPr>
        <p:spPr>
          <a:xfrm>
            <a:off x="1815721" y="1355841"/>
            <a:ext cx="4872709" cy="523220"/>
          </a:xfrm>
          <a:prstGeom prst="rect">
            <a:avLst/>
          </a:prstGeom>
          <a:noFill/>
        </p:spPr>
        <p:txBody>
          <a:bodyPr wrap="square" rtlCol="0">
            <a:spAutoFit/>
          </a:bodyPr>
          <a:lstStyle/>
          <a:p>
            <a:r>
              <a:rPr lang="en-US" altLang="zh-CN" sz="2800" b="1" dirty="0"/>
              <a:t>1. IP</a:t>
            </a:r>
            <a:r>
              <a:rPr lang="zh-CN" altLang="en-US" sz="2800" b="1" dirty="0"/>
              <a:t>地址的表示</a:t>
            </a:r>
            <a:endParaRPr lang="zh-CN" altLang="zh-CN" sz="2800" b="1" dirty="0"/>
          </a:p>
        </p:txBody>
      </p:sp>
      <p:sp>
        <p:nvSpPr>
          <p:cNvPr id="6" name="矩形 5"/>
          <p:cNvSpPr/>
          <p:nvPr/>
        </p:nvSpPr>
        <p:spPr>
          <a:xfrm>
            <a:off x="1815721" y="2413338"/>
            <a:ext cx="8141079" cy="2677656"/>
          </a:xfrm>
          <a:prstGeom prst="rect">
            <a:avLst/>
          </a:prstGeom>
        </p:spPr>
        <p:txBody>
          <a:bodyPr wrap="square">
            <a:spAutoFit/>
          </a:bodyPr>
          <a:lstStyle/>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地址采用层次结构，由两部分构成，即网络号与主机号，网络号在前，主机号在后。其中，网络号用来标识主机所在的逻辑网络（类似于固定电话号码前的区号），主机号用来表示网络中的一个接口。</a:t>
            </a:r>
            <a:endParaRPr lang="en-US" altLang="zh-CN" sz="2400" kern="0" dirty="0">
              <a:latin typeface="Times New Roman" panose="02020603050405020304" pitchFamily="18" charset="0"/>
              <a:ea typeface="宋体" panose="02010600030101010101" pitchFamily="2" charset="-122"/>
              <a:cs typeface="宋体" panose="02010600030101010101" pitchFamily="2" charset="-122"/>
            </a:endParaRP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一台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主机至少有一个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地址，而且该</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地址是全球唯一的。如果一台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主机有两个或多个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地址，则该主机属于两个或多个逻辑网络</a:t>
            </a:r>
            <a:endParaRPr lang="zh-CN" altLang="en-US" sz="2400" dirty="0"/>
          </a:p>
        </p:txBody>
      </p:sp>
      <p:sp>
        <p:nvSpPr>
          <p:cNvPr id="9" name="标题 1"/>
          <p:cNvSpPr>
            <a:spLocks noGrp="1"/>
          </p:cNvSpPr>
          <p:nvPr>
            <p:ph type="title"/>
          </p:nvPr>
        </p:nvSpPr>
        <p:spPr>
          <a:xfrm>
            <a:off x="730251" y="319088"/>
            <a:ext cx="9550400" cy="563562"/>
          </a:xfrm>
        </p:spPr>
        <p:txBody>
          <a:bodyPr/>
          <a:lstStyle/>
          <a:p>
            <a:r>
              <a:rPr lang="en-US" altLang="zh-CN" b="0">
                <a:latin typeface="Times New Roman" panose="02020603050405020304" pitchFamily="18" charset="0"/>
                <a:ea typeface="方正大黑简体" panose="02010601030101010101" pitchFamily="2" charset="-122"/>
                <a:cs typeface="Times New Roman" panose="02020603050405020304" pitchFamily="18" charset="0"/>
              </a:rPr>
              <a:t>3.2.2 </a:t>
            </a:r>
            <a:r>
              <a:rPr lang="zh-CN" altLang="en-US" b="0">
                <a:latin typeface="Times New Roman" panose="02020603050405020304" pitchFamily="18" charset="0"/>
                <a:ea typeface="方正大黑简体" panose="02010601030101010101" pitchFamily="2" charset="-122"/>
                <a:cs typeface="Times New Roman" panose="02020603050405020304" pitchFamily="18" charset="0"/>
              </a:rPr>
              <a:t>信息网络技术体系</a:t>
            </a:r>
            <a:endParaRPr lang="zh-CN" altLang="en-US" dirty="0"/>
          </a:p>
        </p:txBody>
      </p:sp>
    </p:spTree>
    <p:extLst>
      <p:ext uri="{BB962C8B-B14F-4D97-AF65-F5344CB8AC3E}">
        <p14:creationId xmlns:p14="http://schemas.microsoft.com/office/powerpoint/2010/main" val="463442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点分十进制表示法</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15</a:t>
            </a:fld>
            <a:endParaRPr lang="en-US" altLang="zh-CN"/>
          </a:p>
        </p:txBody>
      </p:sp>
      <p:grpSp>
        <p:nvGrpSpPr>
          <p:cNvPr id="4" name="Group 27"/>
          <p:cNvGrpSpPr>
            <a:grpSpLocks/>
          </p:cNvGrpSpPr>
          <p:nvPr/>
        </p:nvGrpSpPr>
        <p:grpSpPr bwMode="auto">
          <a:xfrm>
            <a:off x="2276475" y="2060576"/>
            <a:ext cx="8072438" cy="735013"/>
            <a:chOff x="474" y="1298"/>
            <a:chExt cx="5085" cy="463"/>
          </a:xfrm>
        </p:grpSpPr>
        <p:sp>
          <p:nvSpPr>
            <p:cNvPr id="5" name="Rectangle 6"/>
            <p:cNvSpPr>
              <a:spLocks noChangeArrowheads="1"/>
            </p:cNvSpPr>
            <p:nvPr/>
          </p:nvSpPr>
          <p:spPr bwMode="auto">
            <a:xfrm>
              <a:off x="2502" y="1351"/>
              <a:ext cx="3057" cy="41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a:solidFill>
                    <a:srgbClr val="333399"/>
                  </a:solidFill>
                  <a:latin typeface="Arial" panose="020B0604020202020204" pitchFamily="34" charset="0"/>
                </a:rPr>
                <a:t>10000000000010110000001100011111 </a:t>
              </a:r>
            </a:p>
          </p:txBody>
        </p:sp>
        <p:sp>
          <p:nvSpPr>
            <p:cNvPr id="6" name="Text Box 7"/>
            <p:cNvSpPr txBox="1">
              <a:spLocks noChangeArrowheads="1"/>
            </p:cNvSpPr>
            <p:nvPr/>
          </p:nvSpPr>
          <p:spPr bwMode="auto">
            <a:xfrm>
              <a:off x="474" y="1298"/>
              <a:ext cx="1635"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a:solidFill>
                    <a:srgbClr val="333399"/>
                  </a:solidFill>
                  <a:latin typeface="Arial" panose="020B0604020202020204" pitchFamily="34" charset="0"/>
                </a:rPr>
                <a:t>机器中存放的 </a:t>
              </a:r>
              <a:r>
                <a:rPr kumimoji="1" lang="en-US" altLang="zh-CN" sz="2000">
                  <a:solidFill>
                    <a:srgbClr val="333399"/>
                  </a:solidFill>
                  <a:latin typeface="Arial" panose="020B0604020202020204" pitchFamily="34" charset="0"/>
                </a:rPr>
                <a:t>IP </a:t>
              </a:r>
              <a:r>
                <a:rPr kumimoji="1" lang="zh-CN" altLang="en-US" sz="2000">
                  <a:solidFill>
                    <a:srgbClr val="333399"/>
                  </a:solidFill>
                  <a:latin typeface="Arial" panose="020B0604020202020204" pitchFamily="34" charset="0"/>
                </a:rPr>
                <a:t>地址</a:t>
              </a:r>
            </a:p>
            <a:p>
              <a:pPr algn="ctr"/>
              <a:r>
                <a:rPr kumimoji="1" lang="zh-CN" altLang="en-US" sz="2000">
                  <a:solidFill>
                    <a:srgbClr val="333399"/>
                  </a:solidFill>
                  <a:latin typeface="Arial" panose="020B0604020202020204" pitchFamily="34" charset="0"/>
                </a:rPr>
                <a:t>是 </a:t>
              </a:r>
              <a:r>
                <a:rPr kumimoji="1" lang="en-US" altLang="zh-CN" sz="2000">
                  <a:solidFill>
                    <a:srgbClr val="333399"/>
                  </a:solidFill>
                  <a:latin typeface="Arial" panose="020B0604020202020204" pitchFamily="34" charset="0"/>
                </a:rPr>
                <a:t>32 </a:t>
              </a:r>
              <a:r>
                <a:rPr kumimoji="1" lang="zh-CN" altLang="en-US" sz="2000">
                  <a:solidFill>
                    <a:srgbClr val="333399"/>
                  </a:solidFill>
                  <a:latin typeface="Arial" panose="020B0604020202020204" pitchFamily="34" charset="0"/>
                </a:rPr>
                <a:t>位 二进制代码</a:t>
              </a:r>
            </a:p>
          </p:txBody>
        </p:sp>
        <p:sp>
          <p:nvSpPr>
            <p:cNvPr id="7" name="Line 8"/>
            <p:cNvSpPr>
              <a:spLocks noChangeShapeType="1"/>
            </p:cNvSpPr>
            <p:nvPr/>
          </p:nvSpPr>
          <p:spPr bwMode="auto">
            <a:xfrm>
              <a:off x="2052" y="1557"/>
              <a:ext cx="368" cy="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 name="Group 30"/>
          <p:cNvGrpSpPr>
            <a:grpSpLocks/>
          </p:cNvGrpSpPr>
          <p:nvPr/>
        </p:nvGrpSpPr>
        <p:grpSpPr bwMode="auto">
          <a:xfrm>
            <a:off x="2105026" y="2852739"/>
            <a:ext cx="8240713" cy="701675"/>
            <a:chOff x="366" y="1797"/>
            <a:chExt cx="5191" cy="442"/>
          </a:xfrm>
        </p:grpSpPr>
        <p:sp>
          <p:nvSpPr>
            <p:cNvPr id="9" name="Text Box 5"/>
            <p:cNvSpPr txBox="1">
              <a:spLocks noChangeArrowheads="1"/>
            </p:cNvSpPr>
            <p:nvPr/>
          </p:nvSpPr>
          <p:spPr bwMode="auto">
            <a:xfrm>
              <a:off x="2417" y="1910"/>
              <a:ext cx="31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solidFill>
                    <a:srgbClr val="333399"/>
                  </a:solidFill>
                  <a:latin typeface="Arial" panose="020B0604020202020204" pitchFamily="34" charset="0"/>
                </a:rPr>
                <a:t>10000000</a:t>
              </a:r>
              <a:r>
                <a:rPr kumimoji="1" lang="en-US" altLang="zh-CN" sz="2000">
                  <a:solidFill>
                    <a:srgbClr val="FFCCFF"/>
                  </a:solidFill>
                  <a:latin typeface="Arial" panose="020B0604020202020204" pitchFamily="34" charset="0"/>
                </a:rPr>
                <a:t> </a:t>
              </a:r>
              <a:r>
                <a:rPr kumimoji="1" lang="en-US" altLang="zh-CN" sz="2000">
                  <a:solidFill>
                    <a:srgbClr val="333399"/>
                  </a:solidFill>
                  <a:latin typeface="Arial" panose="020B0604020202020204" pitchFamily="34" charset="0"/>
                </a:rPr>
                <a:t>00001011 00000011 00011111 </a:t>
              </a:r>
            </a:p>
          </p:txBody>
        </p:sp>
        <p:sp>
          <p:nvSpPr>
            <p:cNvPr id="10" name="Text Box 9"/>
            <p:cNvSpPr txBox="1">
              <a:spLocks noChangeArrowheads="1"/>
            </p:cNvSpPr>
            <p:nvPr/>
          </p:nvSpPr>
          <p:spPr bwMode="auto">
            <a:xfrm>
              <a:off x="366" y="1797"/>
              <a:ext cx="1733"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a:solidFill>
                    <a:srgbClr val="333399"/>
                  </a:solidFill>
                  <a:latin typeface="Arial" panose="020B0604020202020204" pitchFamily="34" charset="0"/>
                </a:rPr>
                <a:t>每隔 </a:t>
              </a:r>
              <a:r>
                <a:rPr kumimoji="1" lang="en-US" altLang="zh-CN" sz="2000">
                  <a:solidFill>
                    <a:srgbClr val="333399"/>
                  </a:solidFill>
                  <a:latin typeface="Arial" panose="020B0604020202020204" pitchFamily="34" charset="0"/>
                </a:rPr>
                <a:t>8 </a:t>
              </a:r>
              <a:r>
                <a:rPr kumimoji="1" lang="zh-CN" altLang="en-US" sz="2000">
                  <a:solidFill>
                    <a:srgbClr val="333399"/>
                  </a:solidFill>
                  <a:latin typeface="Arial" panose="020B0604020202020204" pitchFamily="34" charset="0"/>
                </a:rPr>
                <a:t>位插入一个空格</a:t>
              </a:r>
            </a:p>
            <a:p>
              <a:pPr algn="ctr"/>
              <a:r>
                <a:rPr kumimoji="1" lang="zh-CN" altLang="en-US" sz="2000">
                  <a:solidFill>
                    <a:srgbClr val="333399"/>
                  </a:solidFill>
                  <a:latin typeface="Arial" panose="020B0604020202020204" pitchFamily="34" charset="0"/>
                </a:rPr>
                <a:t>能够提高可读性</a:t>
              </a:r>
            </a:p>
          </p:txBody>
        </p:sp>
        <p:sp>
          <p:nvSpPr>
            <p:cNvPr id="11" name="Line 10"/>
            <p:cNvSpPr>
              <a:spLocks noChangeShapeType="1"/>
            </p:cNvSpPr>
            <p:nvPr/>
          </p:nvSpPr>
          <p:spPr bwMode="auto">
            <a:xfrm>
              <a:off x="2052" y="2047"/>
              <a:ext cx="368" cy="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Text Box 11"/>
          <p:cNvSpPr txBox="1">
            <a:spLocks noChangeArrowheads="1"/>
          </p:cNvSpPr>
          <p:nvPr/>
        </p:nvSpPr>
        <p:spPr bwMode="auto">
          <a:xfrm>
            <a:off x="2391262" y="4797425"/>
            <a:ext cx="249299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a:solidFill>
                  <a:srgbClr val="333399"/>
                </a:solidFill>
                <a:latin typeface="Arial" panose="020B0604020202020204" pitchFamily="34" charset="0"/>
              </a:rPr>
              <a:t>采用点分十进制记法</a:t>
            </a:r>
          </a:p>
          <a:p>
            <a:pPr algn="ctr"/>
            <a:r>
              <a:rPr kumimoji="1" lang="zh-CN" altLang="en-US" sz="2000">
                <a:solidFill>
                  <a:srgbClr val="333399"/>
                </a:solidFill>
                <a:latin typeface="Arial" panose="020B0604020202020204" pitchFamily="34" charset="0"/>
              </a:rPr>
              <a:t>则更加便于使用</a:t>
            </a:r>
          </a:p>
        </p:txBody>
      </p:sp>
      <p:sp>
        <p:nvSpPr>
          <p:cNvPr id="13" name="Text Box 12"/>
          <p:cNvSpPr txBox="1">
            <a:spLocks noChangeArrowheads="1"/>
          </p:cNvSpPr>
          <p:nvPr/>
        </p:nvSpPr>
        <p:spPr bwMode="auto">
          <a:xfrm>
            <a:off x="7046914" y="4967288"/>
            <a:ext cx="1603375" cy="406400"/>
          </a:xfrm>
          <a:prstGeom prst="rect">
            <a:avLst/>
          </a:prstGeom>
          <a:noFill/>
          <a:ln w="9525">
            <a:solidFill>
              <a:srgbClr val="33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solidFill>
                  <a:srgbClr val="333399"/>
                </a:solidFill>
                <a:latin typeface="Arial" panose="020B0604020202020204" pitchFamily="34" charset="0"/>
              </a:rPr>
              <a:t>128.11.3.31 </a:t>
            </a:r>
          </a:p>
        </p:txBody>
      </p:sp>
      <p:sp>
        <p:nvSpPr>
          <p:cNvPr id="14" name="AutoShape 13"/>
          <p:cNvSpPr>
            <a:spLocks/>
          </p:cNvSpPr>
          <p:nvPr/>
        </p:nvSpPr>
        <p:spPr bwMode="auto">
          <a:xfrm rot="-5400000">
            <a:off x="5890419" y="3007519"/>
            <a:ext cx="258762" cy="1016000"/>
          </a:xfrm>
          <a:prstGeom prst="leftBrace">
            <a:avLst>
              <a:gd name="adj1" fmla="val 32720"/>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14"/>
          <p:cNvSpPr>
            <a:spLocks/>
          </p:cNvSpPr>
          <p:nvPr/>
        </p:nvSpPr>
        <p:spPr bwMode="auto">
          <a:xfrm rot="-5400000">
            <a:off x="7038182" y="3020219"/>
            <a:ext cx="258762" cy="990600"/>
          </a:xfrm>
          <a:prstGeom prst="leftBrace">
            <a:avLst>
              <a:gd name="adj1" fmla="val 31902"/>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15"/>
          <p:cNvSpPr>
            <a:spLocks/>
          </p:cNvSpPr>
          <p:nvPr/>
        </p:nvSpPr>
        <p:spPr bwMode="auto">
          <a:xfrm rot="-5400000">
            <a:off x="8312151" y="3024189"/>
            <a:ext cx="258763" cy="1068387"/>
          </a:xfrm>
          <a:prstGeom prst="leftBrace">
            <a:avLst>
              <a:gd name="adj1" fmla="val 34407"/>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AutoShape 16"/>
          <p:cNvSpPr>
            <a:spLocks/>
          </p:cNvSpPr>
          <p:nvPr/>
        </p:nvSpPr>
        <p:spPr bwMode="auto">
          <a:xfrm rot="-5400000">
            <a:off x="9453563" y="2981325"/>
            <a:ext cx="258762" cy="1068388"/>
          </a:xfrm>
          <a:prstGeom prst="leftBrace">
            <a:avLst>
              <a:gd name="adj1" fmla="val 34407"/>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Text Box 17"/>
          <p:cNvSpPr txBox="1">
            <a:spLocks noChangeArrowheads="1"/>
          </p:cNvSpPr>
          <p:nvPr/>
        </p:nvSpPr>
        <p:spPr bwMode="auto">
          <a:xfrm>
            <a:off x="5664200" y="3824289"/>
            <a:ext cx="424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solidFill>
                  <a:srgbClr val="333399"/>
                </a:solidFill>
                <a:latin typeface="Arial" panose="020B0604020202020204" pitchFamily="34" charset="0"/>
              </a:rPr>
              <a:t>128 </a:t>
            </a:r>
            <a:r>
              <a:rPr kumimoji="1" lang="en-US" altLang="zh-CN" sz="1000">
                <a:solidFill>
                  <a:srgbClr val="333399"/>
                </a:solidFill>
                <a:latin typeface="Arial" panose="020B0604020202020204" pitchFamily="34" charset="0"/>
              </a:rPr>
              <a:t>      </a:t>
            </a:r>
            <a:r>
              <a:rPr kumimoji="1" lang="en-US" altLang="zh-CN" sz="2000">
                <a:solidFill>
                  <a:srgbClr val="333399"/>
                </a:solidFill>
                <a:latin typeface="Arial" panose="020B0604020202020204" pitchFamily="34" charset="0"/>
              </a:rPr>
              <a:t>        11                3             31 </a:t>
            </a:r>
          </a:p>
        </p:txBody>
      </p:sp>
      <p:grpSp>
        <p:nvGrpSpPr>
          <p:cNvPr id="19" name="Group 31"/>
          <p:cNvGrpSpPr>
            <a:grpSpLocks/>
          </p:cNvGrpSpPr>
          <p:nvPr/>
        </p:nvGrpSpPr>
        <p:grpSpPr bwMode="auto">
          <a:xfrm>
            <a:off x="6024563" y="4143376"/>
            <a:ext cx="3522662" cy="828675"/>
            <a:chOff x="2835" y="2610"/>
            <a:chExt cx="2219" cy="522"/>
          </a:xfrm>
        </p:grpSpPr>
        <p:sp>
          <p:nvSpPr>
            <p:cNvPr id="20" name="Line 18"/>
            <p:cNvSpPr>
              <a:spLocks noChangeShapeType="1"/>
            </p:cNvSpPr>
            <p:nvPr/>
          </p:nvSpPr>
          <p:spPr bwMode="auto">
            <a:xfrm>
              <a:off x="2835" y="2659"/>
              <a:ext cx="845" cy="473"/>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9"/>
            <p:cNvSpPr>
              <a:spLocks noChangeShapeType="1"/>
            </p:cNvSpPr>
            <p:nvPr/>
          </p:nvSpPr>
          <p:spPr bwMode="auto">
            <a:xfrm flipH="1">
              <a:off x="4316" y="2623"/>
              <a:ext cx="738" cy="49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20"/>
            <p:cNvSpPr>
              <a:spLocks noChangeShapeType="1"/>
            </p:cNvSpPr>
            <p:nvPr/>
          </p:nvSpPr>
          <p:spPr bwMode="auto">
            <a:xfrm>
              <a:off x="3560" y="2614"/>
              <a:ext cx="382" cy="50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1"/>
            <p:cNvSpPr>
              <a:spLocks noChangeShapeType="1"/>
            </p:cNvSpPr>
            <p:nvPr/>
          </p:nvSpPr>
          <p:spPr bwMode="auto">
            <a:xfrm flipH="1">
              <a:off x="4117" y="2610"/>
              <a:ext cx="257" cy="515"/>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 name="Text Box 22"/>
          <p:cNvSpPr txBox="1">
            <a:spLocks noChangeArrowheads="1"/>
          </p:cNvSpPr>
          <p:nvPr/>
        </p:nvSpPr>
        <p:spPr bwMode="auto">
          <a:xfrm>
            <a:off x="2333625" y="3644901"/>
            <a:ext cx="24971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dirty="0">
                <a:solidFill>
                  <a:srgbClr val="333399"/>
                </a:solidFill>
                <a:latin typeface="Arial" panose="020B0604020202020204" pitchFamily="34" charset="0"/>
              </a:rPr>
              <a:t>将每 </a:t>
            </a:r>
            <a:r>
              <a:rPr kumimoji="1" lang="en-US" altLang="zh-CN" sz="2000" dirty="0">
                <a:solidFill>
                  <a:srgbClr val="333399"/>
                </a:solidFill>
                <a:latin typeface="Arial" panose="020B0604020202020204" pitchFamily="34" charset="0"/>
              </a:rPr>
              <a:t>8 </a:t>
            </a:r>
            <a:r>
              <a:rPr kumimoji="1" lang="zh-CN" altLang="en-US" sz="2000" dirty="0">
                <a:solidFill>
                  <a:srgbClr val="333399"/>
                </a:solidFill>
                <a:latin typeface="Arial" panose="020B0604020202020204" pitchFamily="34" charset="0"/>
              </a:rPr>
              <a:t>位的二进制数</a:t>
            </a:r>
          </a:p>
          <a:p>
            <a:pPr algn="ctr"/>
            <a:r>
              <a:rPr kumimoji="1" lang="zh-CN" altLang="en-US" sz="2000" dirty="0">
                <a:solidFill>
                  <a:srgbClr val="333399"/>
                </a:solidFill>
                <a:latin typeface="Arial" panose="020B0604020202020204" pitchFamily="34" charset="0"/>
              </a:rPr>
              <a:t>转换为十进制数</a:t>
            </a:r>
          </a:p>
        </p:txBody>
      </p:sp>
      <p:sp>
        <p:nvSpPr>
          <p:cNvPr id="25" name="Line 23"/>
          <p:cNvSpPr>
            <a:spLocks noChangeShapeType="1"/>
          </p:cNvSpPr>
          <p:nvPr/>
        </p:nvSpPr>
        <p:spPr bwMode="auto">
          <a:xfrm flipV="1">
            <a:off x="4781550" y="4019550"/>
            <a:ext cx="890588" cy="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24"/>
          <p:cNvSpPr>
            <a:spLocks noChangeShapeType="1"/>
          </p:cNvSpPr>
          <p:nvPr/>
        </p:nvSpPr>
        <p:spPr bwMode="auto">
          <a:xfrm>
            <a:off x="4816476" y="5186363"/>
            <a:ext cx="1973263" cy="0"/>
          </a:xfrm>
          <a:prstGeom prst="line">
            <a:avLst/>
          </a:prstGeom>
          <a:noFill/>
          <a:ln w="762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Rectangle 32"/>
          <p:cNvSpPr>
            <a:spLocks noChangeArrowheads="1"/>
          </p:cNvSpPr>
          <p:nvPr/>
        </p:nvSpPr>
        <p:spPr bwMode="auto">
          <a:xfrm>
            <a:off x="6580189" y="3119438"/>
            <a:ext cx="71437" cy="2159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Rectangle 33"/>
          <p:cNvSpPr>
            <a:spLocks noChangeArrowheads="1"/>
          </p:cNvSpPr>
          <p:nvPr/>
        </p:nvSpPr>
        <p:spPr bwMode="auto">
          <a:xfrm>
            <a:off x="8970964" y="3119438"/>
            <a:ext cx="71437" cy="2159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Rectangle 34"/>
          <p:cNvSpPr>
            <a:spLocks noChangeArrowheads="1"/>
          </p:cNvSpPr>
          <p:nvPr/>
        </p:nvSpPr>
        <p:spPr bwMode="auto">
          <a:xfrm>
            <a:off x="7773989" y="3119438"/>
            <a:ext cx="71437" cy="2159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1913514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par>
                          <p:cTn id="27" fill="hold">
                            <p:stCondLst>
                              <p:cond delay="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P spid="17" grpId="0" animBg="1"/>
      <p:bldP spid="18" grpId="0"/>
      <p:bldP spid="24" grpId="0"/>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3.2.2.1 IP</a:t>
            </a:r>
            <a:r>
              <a:rPr lang="zh-CN" altLang="en-US" b="0" dirty="0">
                <a:latin typeface="Times New Roman" panose="02020603050405020304" pitchFamily="18" charset="0"/>
                <a:ea typeface="方正大黑简体" panose="02010601030101010101" pitchFamily="2" charset="-122"/>
                <a:cs typeface="Times New Roman" panose="02020603050405020304" pitchFamily="18" charset="0"/>
              </a:rPr>
              <a:t>地址</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16</a:t>
            </a:fld>
            <a:endParaRPr lang="en-US" altLang="zh-CN"/>
          </a:p>
        </p:txBody>
      </p:sp>
      <p:sp>
        <p:nvSpPr>
          <p:cNvPr id="4" name="文本框 3"/>
          <p:cNvSpPr txBox="1"/>
          <p:nvPr/>
        </p:nvSpPr>
        <p:spPr>
          <a:xfrm>
            <a:off x="1815721" y="1355841"/>
            <a:ext cx="4872709" cy="523220"/>
          </a:xfrm>
          <a:prstGeom prst="rect">
            <a:avLst/>
          </a:prstGeom>
          <a:noFill/>
        </p:spPr>
        <p:txBody>
          <a:bodyPr wrap="square" rtlCol="0">
            <a:spAutoFit/>
          </a:bodyPr>
          <a:lstStyle/>
          <a:p>
            <a:r>
              <a:rPr lang="en-US" altLang="zh-CN" sz="2800" b="1" dirty="0"/>
              <a:t>2. IP</a:t>
            </a:r>
            <a:r>
              <a:rPr lang="zh-CN" altLang="en-US" sz="2800" b="1" dirty="0"/>
              <a:t>地址的编码方案</a:t>
            </a:r>
            <a:endParaRPr lang="zh-CN" altLang="zh-CN" sz="2800" b="1" dirty="0"/>
          </a:p>
        </p:txBody>
      </p:sp>
      <p:sp>
        <p:nvSpPr>
          <p:cNvPr id="5" name="矩形 4"/>
          <p:cNvSpPr/>
          <p:nvPr/>
        </p:nvSpPr>
        <p:spPr>
          <a:xfrm>
            <a:off x="2457451" y="2352252"/>
            <a:ext cx="7127420" cy="2246769"/>
          </a:xfrm>
          <a:prstGeom prst="rect">
            <a:avLst/>
          </a:prstGeom>
        </p:spPr>
        <p:txBody>
          <a:bodyPr wrap="square">
            <a:spAutoFit/>
          </a:bodyPr>
          <a:lstStyle/>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传统的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地址编码方案采用所谓的“分类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地址”，分别称为</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A</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B</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C</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D</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类和</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类。其中</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A</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B</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和</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C</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类由全球性的地址管理组织在全球范围内统一分配，</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D</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类和</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类属于特殊地址。</a:t>
            </a:r>
            <a:endParaRPr lang="zh-CN" altLang="en-US" sz="2800" dirty="0"/>
          </a:p>
        </p:txBody>
      </p:sp>
      <p:sp>
        <p:nvSpPr>
          <p:cNvPr id="6" name="矩形 5"/>
          <p:cNvSpPr/>
          <p:nvPr/>
        </p:nvSpPr>
        <p:spPr>
          <a:xfrm>
            <a:off x="2457451" y="4702880"/>
            <a:ext cx="6968574"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地址采用高位字节的高位来标识地址类别</a:t>
            </a:r>
            <a:endParaRPr lang="zh-CN" altLang="en-US" sz="2800" dirty="0"/>
          </a:p>
        </p:txBody>
      </p:sp>
    </p:spTree>
    <p:extLst>
      <p:ext uri="{BB962C8B-B14F-4D97-AF65-F5344CB8AC3E}">
        <p14:creationId xmlns:p14="http://schemas.microsoft.com/office/powerpoint/2010/main" val="3650350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17</a:t>
            </a:fld>
            <a:endParaRPr lang="en-US" altLang="zh-CN"/>
          </a:p>
        </p:txBody>
      </p:sp>
      <p:sp>
        <p:nvSpPr>
          <p:cNvPr id="4" name="Line 2"/>
          <p:cNvSpPr>
            <a:spLocks noChangeShapeType="1"/>
          </p:cNvSpPr>
          <p:nvPr/>
        </p:nvSpPr>
        <p:spPr bwMode="auto">
          <a:xfrm flipV="1">
            <a:off x="3211514" y="4419110"/>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75264" y="420162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1513" y="3765060"/>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37125" y="2015861"/>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24026" y="1807899"/>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1200" y="3196401"/>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75151" y="299161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173413" y="2015861"/>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77416" y="180789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76588" y="1371337"/>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197226" y="2558227"/>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1038" y="3779348"/>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19450" y="2583627"/>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0401" y="1395149"/>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22614" y="1364987"/>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997076" y="1393561"/>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32175" y="1371337"/>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37125" y="1371336"/>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73413" y="185393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37125" y="185393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47313" y="185393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38939" y="3196402"/>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55914" y="3018601"/>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1513" y="304400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38938" y="304400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34613" y="304400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16126" y="2569338"/>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38938" y="2567752"/>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16126" y="3774586"/>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38539" y="379363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1189" y="3785698"/>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46450" y="3793635"/>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895725" y="3763474"/>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0750" y="3758711"/>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45513" y="4403236"/>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42388" y="4230199"/>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1513" y="426671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45513" y="42698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34613" y="425083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190875" y="4980327"/>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982788" y="4991440"/>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71925" y="498826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27376" y="497874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59475" y="5008903"/>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198813" y="5947114"/>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19301" y="5956640"/>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14963" y="5967753"/>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94150" y="597251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27376" y="595346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0576" y="2553464"/>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38489" y="2553463"/>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89350" y="2550289"/>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9366717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18</a:t>
            </a:fld>
            <a:endParaRPr lang="en-US" altLang="zh-CN"/>
          </a:p>
        </p:txBody>
      </p:sp>
      <p:sp>
        <p:nvSpPr>
          <p:cNvPr id="58" name="Line 36"/>
          <p:cNvSpPr>
            <a:spLocks noChangeShapeType="1"/>
          </p:cNvSpPr>
          <p:nvPr/>
        </p:nvSpPr>
        <p:spPr bwMode="auto">
          <a:xfrm flipV="1">
            <a:off x="3219452" y="4302971"/>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 name="Rectangle 38"/>
          <p:cNvSpPr>
            <a:spLocks noChangeArrowheads="1"/>
          </p:cNvSpPr>
          <p:nvPr/>
        </p:nvSpPr>
        <p:spPr bwMode="auto">
          <a:xfrm>
            <a:off x="5311777" y="408230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0" name="Rectangle 55"/>
          <p:cNvSpPr>
            <a:spLocks noChangeArrowheads="1"/>
          </p:cNvSpPr>
          <p:nvPr/>
        </p:nvSpPr>
        <p:spPr bwMode="auto">
          <a:xfrm>
            <a:off x="3219451" y="3648921"/>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Line 9"/>
          <p:cNvSpPr>
            <a:spLocks noChangeShapeType="1"/>
          </p:cNvSpPr>
          <p:nvPr/>
        </p:nvSpPr>
        <p:spPr bwMode="auto">
          <a:xfrm>
            <a:off x="4945063" y="1655021"/>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 name="Rectangle 11"/>
          <p:cNvSpPr>
            <a:spLocks noChangeArrowheads="1"/>
          </p:cNvSpPr>
          <p:nvPr/>
        </p:nvSpPr>
        <p:spPr bwMode="auto">
          <a:xfrm>
            <a:off x="6831964" y="1447059"/>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3" name="Line 20"/>
          <p:cNvSpPr>
            <a:spLocks noChangeShapeType="1"/>
          </p:cNvSpPr>
          <p:nvPr/>
        </p:nvSpPr>
        <p:spPr bwMode="auto">
          <a:xfrm flipV="1">
            <a:off x="3259138" y="2990109"/>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 name="Rectangle 22"/>
          <p:cNvSpPr>
            <a:spLocks noChangeArrowheads="1"/>
          </p:cNvSpPr>
          <p:nvPr/>
        </p:nvSpPr>
        <p:spPr bwMode="auto">
          <a:xfrm>
            <a:off x="4383089" y="2785321"/>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65" name="Line 8"/>
          <p:cNvSpPr>
            <a:spLocks noChangeShapeType="1"/>
          </p:cNvSpPr>
          <p:nvPr/>
        </p:nvSpPr>
        <p:spPr bwMode="auto">
          <a:xfrm>
            <a:off x="3181351" y="1655021"/>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Rectangle 10"/>
          <p:cNvSpPr>
            <a:spLocks noChangeArrowheads="1"/>
          </p:cNvSpPr>
          <p:nvPr/>
        </p:nvSpPr>
        <p:spPr bwMode="auto">
          <a:xfrm>
            <a:off x="3585354" y="144705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67" name="Rectangle 12"/>
          <p:cNvSpPr>
            <a:spLocks noChangeArrowheads="1"/>
          </p:cNvSpPr>
          <p:nvPr/>
        </p:nvSpPr>
        <p:spPr bwMode="auto">
          <a:xfrm>
            <a:off x="3184526" y="1010497"/>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Rectangle 27"/>
          <p:cNvSpPr>
            <a:spLocks noChangeArrowheads="1"/>
          </p:cNvSpPr>
          <p:nvPr/>
        </p:nvSpPr>
        <p:spPr bwMode="auto">
          <a:xfrm>
            <a:off x="3205164" y="2351935"/>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Rectangle 5"/>
          <p:cNvSpPr>
            <a:spLocks noChangeArrowheads="1"/>
          </p:cNvSpPr>
          <p:nvPr/>
        </p:nvSpPr>
        <p:spPr bwMode="auto">
          <a:xfrm>
            <a:off x="3228976" y="3663209"/>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Rectangle 6"/>
          <p:cNvSpPr>
            <a:spLocks noChangeArrowheads="1"/>
          </p:cNvSpPr>
          <p:nvPr/>
        </p:nvSpPr>
        <p:spPr bwMode="auto">
          <a:xfrm>
            <a:off x="3227388" y="2377335"/>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Rectangle 7"/>
          <p:cNvSpPr>
            <a:spLocks noChangeArrowheads="1"/>
          </p:cNvSpPr>
          <p:nvPr/>
        </p:nvSpPr>
        <p:spPr bwMode="auto">
          <a:xfrm>
            <a:off x="3208339" y="1034309"/>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Rectangle 13"/>
          <p:cNvSpPr>
            <a:spLocks noChangeArrowheads="1"/>
          </p:cNvSpPr>
          <p:nvPr/>
        </p:nvSpPr>
        <p:spPr bwMode="auto">
          <a:xfrm>
            <a:off x="3130552" y="1004147"/>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73" name="Rectangle 14"/>
          <p:cNvSpPr>
            <a:spLocks noChangeArrowheads="1"/>
          </p:cNvSpPr>
          <p:nvPr/>
        </p:nvSpPr>
        <p:spPr bwMode="auto">
          <a:xfrm>
            <a:off x="2005014" y="1032721"/>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74" name="Line 15"/>
          <p:cNvSpPr>
            <a:spLocks noChangeShapeType="1"/>
          </p:cNvSpPr>
          <p:nvPr/>
        </p:nvSpPr>
        <p:spPr bwMode="auto">
          <a:xfrm>
            <a:off x="3440113" y="1010497"/>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Line 16"/>
          <p:cNvSpPr>
            <a:spLocks noChangeShapeType="1"/>
          </p:cNvSpPr>
          <p:nvPr/>
        </p:nvSpPr>
        <p:spPr bwMode="auto">
          <a:xfrm>
            <a:off x="4945063" y="1010496"/>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 name="Line 17"/>
          <p:cNvSpPr>
            <a:spLocks noChangeShapeType="1"/>
          </p:cNvSpPr>
          <p:nvPr/>
        </p:nvSpPr>
        <p:spPr bwMode="auto">
          <a:xfrm>
            <a:off x="3181351" y="14930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 name="Line 18"/>
          <p:cNvSpPr>
            <a:spLocks noChangeShapeType="1"/>
          </p:cNvSpPr>
          <p:nvPr/>
        </p:nvSpPr>
        <p:spPr bwMode="auto">
          <a:xfrm>
            <a:off x="4945063" y="14930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 name="Line 19"/>
          <p:cNvSpPr>
            <a:spLocks noChangeShapeType="1"/>
          </p:cNvSpPr>
          <p:nvPr/>
        </p:nvSpPr>
        <p:spPr bwMode="auto">
          <a:xfrm>
            <a:off x="10255251" y="14930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Line 21"/>
          <p:cNvSpPr>
            <a:spLocks noChangeShapeType="1"/>
          </p:cNvSpPr>
          <p:nvPr/>
        </p:nvSpPr>
        <p:spPr bwMode="auto">
          <a:xfrm flipV="1">
            <a:off x="6746877" y="2990110"/>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 name="Rectangle 23"/>
          <p:cNvSpPr>
            <a:spLocks noChangeArrowheads="1"/>
          </p:cNvSpPr>
          <p:nvPr/>
        </p:nvSpPr>
        <p:spPr bwMode="auto">
          <a:xfrm>
            <a:off x="7963852" y="2812309"/>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81" name="Line 24"/>
          <p:cNvSpPr>
            <a:spLocks noChangeShapeType="1"/>
          </p:cNvSpPr>
          <p:nvPr/>
        </p:nvSpPr>
        <p:spPr bwMode="auto">
          <a:xfrm>
            <a:off x="3219451" y="283770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 name="Line 25"/>
          <p:cNvSpPr>
            <a:spLocks noChangeShapeType="1"/>
          </p:cNvSpPr>
          <p:nvPr/>
        </p:nvSpPr>
        <p:spPr bwMode="auto">
          <a:xfrm>
            <a:off x="6746876" y="283770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 name="Line 26"/>
          <p:cNvSpPr>
            <a:spLocks noChangeShapeType="1"/>
          </p:cNvSpPr>
          <p:nvPr/>
        </p:nvSpPr>
        <p:spPr bwMode="auto">
          <a:xfrm>
            <a:off x="10242551" y="283770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4" name="Rectangle 28"/>
          <p:cNvSpPr>
            <a:spLocks noChangeArrowheads="1"/>
          </p:cNvSpPr>
          <p:nvPr/>
        </p:nvSpPr>
        <p:spPr bwMode="auto">
          <a:xfrm>
            <a:off x="2024064" y="2363046"/>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85" name="Line 29"/>
          <p:cNvSpPr>
            <a:spLocks noChangeShapeType="1"/>
          </p:cNvSpPr>
          <p:nvPr/>
        </p:nvSpPr>
        <p:spPr bwMode="auto">
          <a:xfrm>
            <a:off x="6746876" y="2361460"/>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Rectangle 30"/>
          <p:cNvSpPr>
            <a:spLocks noChangeArrowheads="1"/>
          </p:cNvSpPr>
          <p:nvPr/>
        </p:nvSpPr>
        <p:spPr bwMode="auto">
          <a:xfrm>
            <a:off x="2024064" y="3658447"/>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87" name="Rectangle 31"/>
          <p:cNvSpPr>
            <a:spLocks noChangeArrowheads="1"/>
          </p:cNvSpPr>
          <p:nvPr/>
        </p:nvSpPr>
        <p:spPr bwMode="auto">
          <a:xfrm>
            <a:off x="3546477" y="3677497"/>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88" name="Rectangle 32"/>
          <p:cNvSpPr>
            <a:spLocks noChangeArrowheads="1"/>
          </p:cNvSpPr>
          <p:nvPr/>
        </p:nvSpPr>
        <p:spPr bwMode="auto">
          <a:xfrm>
            <a:off x="3159127" y="3669559"/>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89" name="Rectangle 33"/>
          <p:cNvSpPr>
            <a:spLocks noChangeArrowheads="1"/>
          </p:cNvSpPr>
          <p:nvPr/>
        </p:nvSpPr>
        <p:spPr bwMode="auto">
          <a:xfrm>
            <a:off x="3354388" y="3677496"/>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90" name="Line 34"/>
          <p:cNvSpPr>
            <a:spLocks noChangeShapeType="1"/>
          </p:cNvSpPr>
          <p:nvPr/>
        </p:nvSpPr>
        <p:spPr bwMode="auto">
          <a:xfrm>
            <a:off x="3903663" y="3647335"/>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Line 35"/>
          <p:cNvSpPr>
            <a:spLocks noChangeShapeType="1"/>
          </p:cNvSpPr>
          <p:nvPr/>
        </p:nvSpPr>
        <p:spPr bwMode="auto">
          <a:xfrm>
            <a:off x="8548688" y="3642572"/>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 name="Line 37"/>
          <p:cNvSpPr>
            <a:spLocks noChangeShapeType="1"/>
          </p:cNvSpPr>
          <p:nvPr/>
        </p:nvSpPr>
        <p:spPr bwMode="auto">
          <a:xfrm flipV="1">
            <a:off x="8553451" y="4287097"/>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3" name="Group 39"/>
          <p:cNvGrpSpPr>
            <a:grpSpLocks/>
          </p:cNvGrpSpPr>
          <p:nvPr/>
        </p:nvGrpSpPr>
        <p:grpSpPr bwMode="auto">
          <a:xfrm>
            <a:off x="8950326" y="4114060"/>
            <a:ext cx="988860" cy="643240"/>
            <a:chOff x="2832" y="3024"/>
            <a:chExt cx="429" cy="381"/>
          </a:xfrm>
        </p:grpSpPr>
        <p:sp>
          <p:nvSpPr>
            <p:cNvPr id="94" name="Rectangle 40"/>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Rectangle 41"/>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96" name="Line 42"/>
          <p:cNvSpPr>
            <a:spLocks noChangeShapeType="1"/>
          </p:cNvSpPr>
          <p:nvPr/>
        </p:nvSpPr>
        <p:spPr bwMode="auto">
          <a:xfrm>
            <a:off x="3219451" y="415057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7" name="Line 43"/>
          <p:cNvSpPr>
            <a:spLocks noChangeShapeType="1"/>
          </p:cNvSpPr>
          <p:nvPr/>
        </p:nvSpPr>
        <p:spPr bwMode="auto">
          <a:xfrm>
            <a:off x="8553451" y="415374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 name="Line 44"/>
          <p:cNvSpPr>
            <a:spLocks noChangeShapeType="1"/>
          </p:cNvSpPr>
          <p:nvPr/>
        </p:nvSpPr>
        <p:spPr bwMode="auto">
          <a:xfrm>
            <a:off x="10242551" y="41346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9" name="Rectangle 45"/>
          <p:cNvSpPr>
            <a:spLocks noChangeArrowheads="1"/>
          </p:cNvSpPr>
          <p:nvPr/>
        </p:nvSpPr>
        <p:spPr bwMode="auto">
          <a:xfrm>
            <a:off x="3213101" y="5025284"/>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Rectangle 46"/>
          <p:cNvSpPr>
            <a:spLocks noChangeArrowheads="1"/>
          </p:cNvSpPr>
          <p:nvPr/>
        </p:nvSpPr>
        <p:spPr bwMode="auto">
          <a:xfrm>
            <a:off x="2005014" y="5036397"/>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101" name="Line 47"/>
          <p:cNvSpPr>
            <a:spLocks noChangeShapeType="1"/>
          </p:cNvSpPr>
          <p:nvPr/>
        </p:nvSpPr>
        <p:spPr bwMode="auto">
          <a:xfrm>
            <a:off x="3994151" y="5033222"/>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Rectangle 48"/>
          <p:cNvSpPr>
            <a:spLocks noChangeArrowheads="1"/>
          </p:cNvSpPr>
          <p:nvPr/>
        </p:nvSpPr>
        <p:spPr bwMode="auto">
          <a:xfrm>
            <a:off x="3149602" y="5023697"/>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103" name="Rectangle 49"/>
          <p:cNvSpPr>
            <a:spLocks noChangeArrowheads="1"/>
          </p:cNvSpPr>
          <p:nvPr/>
        </p:nvSpPr>
        <p:spPr bwMode="auto">
          <a:xfrm>
            <a:off x="5981701" y="5053860"/>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104" name="Rectangle 50"/>
          <p:cNvSpPr>
            <a:spLocks noChangeArrowheads="1"/>
          </p:cNvSpPr>
          <p:nvPr/>
        </p:nvSpPr>
        <p:spPr bwMode="auto">
          <a:xfrm>
            <a:off x="3221039" y="5992071"/>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Rectangle 51"/>
          <p:cNvSpPr>
            <a:spLocks noChangeArrowheads="1"/>
          </p:cNvSpPr>
          <p:nvPr/>
        </p:nvSpPr>
        <p:spPr bwMode="auto">
          <a:xfrm>
            <a:off x="2041527" y="6001597"/>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106" name="Rectangle 52"/>
          <p:cNvSpPr>
            <a:spLocks noChangeArrowheads="1"/>
          </p:cNvSpPr>
          <p:nvPr/>
        </p:nvSpPr>
        <p:spPr bwMode="auto">
          <a:xfrm>
            <a:off x="5437189" y="6012710"/>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107" name="Line 53"/>
          <p:cNvSpPr>
            <a:spLocks noChangeShapeType="1"/>
          </p:cNvSpPr>
          <p:nvPr/>
        </p:nvSpPr>
        <p:spPr bwMode="auto">
          <a:xfrm>
            <a:off x="3943351" y="6017472"/>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 name="Rectangle 54"/>
          <p:cNvSpPr>
            <a:spLocks noChangeArrowheads="1"/>
          </p:cNvSpPr>
          <p:nvPr/>
        </p:nvSpPr>
        <p:spPr bwMode="auto">
          <a:xfrm>
            <a:off x="3149602" y="5998422"/>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109" name="Rectangle 56"/>
          <p:cNvSpPr>
            <a:spLocks noChangeArrowheads="1"/>
          </p:cNvSpPr>
          <p:nvPr/>
        </p:nvSpPr>
        <p:spPr bwMode="auto">
          <a:xfrm>
            <a:off x="3338514" y="2347172"/>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10" name="Rectangle 57"/>
          <p:cNvSpPr>
            <a:spLocks noChangeArrowheads="1"/>
          </p:cNvSpPr>
          <p:nvPr/>
        </p:nvSpPr>
        <p:spPr bwMode="auto">
          <a:xfrm>
            <a:off x="3146427" y="2347171"/>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111" name="Line 58"/>
          <p:cNvSpPr>
            <a:spLocks noChangeShapeType="1"/>
          </p:cNvSpPr>
          <p:nvPr/>
        </p:nvSpPr>
        <p:spPr bwMode="auto">
          <a:xfrm>
            <a:off x="3697288" y="2343997"/>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61"/>
          <p:cNvSpPr>
            <a:spLocks noChangeArrowheads="1"/>
          </p:cNvSpPr>
          <p:nvPr/>
        </p:nvSpPr>
        <p:spPr bwMode="auto">
          <a:xfrm>
            <a:off x="3079753" y="4801447"/>
            <a:ext cx="4698999" cy="631825"/>
          </a:xfrm>
          <a:prstGeom prst="wedgeRoundRectCallout">
            <a:avLst>
              <a:gd name="adj1" fmla="val -18135"/>
              <a:gd name="adj2" fmla="val -598791"/>
              <a:gd name="adj3" fmla="val 16667"/>
            </a:avLst>
          </a:prstGeom>
          <a:solidFill>
            <a:schemeClr val="tx2">
              <a:lumMod val="20000"/>
              <a:lumOff val="80000"/>
              <a:alpha val="98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A </a:t>
            </a:r>
            <a:r>
              <a:rPr lang="zh-CN" altLang="en-US">
                <a:solidFill>
                  <a:srgbClr val="333399"/>
                </a:solidFill>
                <a:latin typeface="Arial" panose="020B0604020202020204" pitchFamily="34" charset="0"/>
              </a:rPr>
              <a:t>类地址的网络号字段 </a:t>
            </a:r>
            <a:r>
              <a:rPr lang="en-US" altLang="zh-CN">
                <a:solidFill>
                  <a:srgbClr val="333399"/>
                </a:solidFill>
                <a:latin typeface="Arial" panose="020B0604020202020204" pitchFamily="34" charset="0"/>
              </a:rPr>
              <a:t>net-id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1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16643439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19</a:t>
            </a:fld>
            <a:endParaRPr lang="en-US" altLang="zh-CN"/>
          </a:p>
        </p:txBody>
      </p:sp>
      <p:sp>
        <p:nvSpPr>
          <p:cNvPr id="4" name="Line 2"/>
          <p:cNvSpPr>
            <a:spLocks noChangeShapeType="1"/>
          </p:cNvSpPr>
          <p:nvPr/>
        </p:nvSpPr>
        <p:spPr bwMode="auto">
          <a:xfrm flipV="1">
            <a:off x="3219452" y="4308260"/>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83202" y="409077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9451" y="3654210"/>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45063" y="1660310"/>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31964" y="145234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9138" y="2995398"/>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83089" y="2790610"/>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181351" y="1660310"/>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85354" y="145234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84526" y="1015786"/>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205164" y="2357224"/>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8976" y="3668498"/>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27388" y="2382624"/>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8339" y="1039598"/>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30552" y="100943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2005014" y="1038010"/>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40113" y="1015786"/>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45063" y="1015785"/>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81351" y="14983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45063" y="14983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55251" y="14983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46877" y="2995399"/>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63852" y="281759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9451" y="284299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46876" y="284299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42551" y="284299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24064" y="2368335"/>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46876" y="2366749"/>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24064" y="3663736"/>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46477" y="368278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9127" y="3674848"/>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54388" y="3682785"/>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903663" y="3652624"/>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8688" y="3647861"/>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53451" y="4292386"/>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50326" y="4119349"/>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9451" y="415586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53451" y="415903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42551" y="41399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13101" y="5030573"/>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2005014" y="5041686"/>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94151" y="5038511"/>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9602" y="5028986"/>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81701" y="5059149"/>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21039" y="5997360"/>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41527" y="6006886"/>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37189" y="6017999"/>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43351" y="6022761"/>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9602" y="6003711"/>
            <a:ext cx="894477"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endParaRPr kumimoji="1" lang="en-US" altLang="zh-CN" sz="2000">
              <a:solidFill>
                <a:srgbClr val="333399"/>
              </a:solidFill>
              <a:ea typeface="黑体" panose="02010609060101010101" pitchFamily="49" charset="-122"/>
            </a:endParaRPr>
          </a:p>
        </p:txBody>
      </p:sp>
      <p:sp>
        <p:nvSpPr>
          <p:cNvPr id="55" name="Rectangle 54"/>
          <p:cNvSpPr>
            <a:spLocks noChangeArrowheads="1"/>
          </p:cNvSpPr>
          <p:nvPr/>
        </p:nvSpPr>
        <p:spPr bwMode="auto">
          <a:xfrm>
            <a:off x="3338514" y="235246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46427" y="2352460"/>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97288" y="234928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3354389" y="4808323"/>
            <a:ext cx="4614863" cy="647700"/>
          </a:xfrm>
          <a:prstGeom prst="wedgeRoundRectCallout">
            <a:avLst>
              <a:gd name="adj1" fmla="val -33675"/>
              <a:gd name="adj2" fmla="val -385424"/>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B </a:t>
            </a:r>
            <a:r>
              <a:rPr lang="zh-CN" altLang="en-US">
                <a:solidFill>
                  <a:srgbClr val="333399"/>
                </a:solidFill>
                <a:latin typeface="Arial" panose="020B0604020202020204" pitchFamily="34" charset="0"/>
              </a:rPr>
              <a:t>类地址的网络号字段 </a:t>
            </a:r>
            <a:r>
              <a:rPr lang="en-US" altLang="zh-CN">
                <a:solidFill>
                  <a:srgbClr val="333399"/>
                </a:solidFill>
                <a:latin typeface="Arial" panose="020B0604020202020204" pitchFamily="34" charset="0"/>
              </a:rPr>
              <a:t>net-id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2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7176069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64399AB0-8A65-4D11-B23A-C7EFF51FD020}"/>
              </a:ext>
            </a:extLst>
          </p:cNvPr>
          <p:cNvSpPr>
            <a:spLocks noGrp="1" noChangeArrowheads="1"/>
          </p:cNvSpPr>
          <p:nvPr>
            <p:ph type="title"/>
          </p:nvPr>
        </p:nvSpPr>
        <p:spPr/>
        <p:txBody>
          <a:bodyPr/>
          <a:lstStyle/>
          <a:p>
            <a:r>
              <a:rPr lang="zh-CN" altLang="en-US" dirty="0"/>
              <a:t>第</a:t>
            </a:r>
            <a:r>
              <a:rPr lang="en-US" altLang="zh-CN" dirty="0"/>
              <a:t>3</a:t>
            </a:r>
            <a:r>
              <a:rPr lang="zh-CN" altLang="en-US" dirty="0"/>
              <a:t>章  计算机网络基础及</a:t>
            </a:r>
            <a:r>
              <a:rPr lang="en-US" altLang="zh-CN" dirty="0"/>
              <a:t>Internet</a:t>
            </a:r>
            <a:endParaRPr lang="zh-CN" altLang="en-US" dirty="0"/>
          </a:p>
        </p:txBody>
      </p:sp>
      <p:sp>
        <p:nvSpPr>
          <p:cNvPr id="13315" name="Rectangle 7">
            <a:extLst>
              <a:ext uri="{FF2B5EF4-FFF2-40B4-BE49-F238E27FC236}">
                <a16:creationId xmlns:a16="http://schemas.microsoft.com/office/drawing/2014/main" id="{07F69391-F8EA-4500-81F0-D82AF32D1697}"/>
              </a:ext>
            </a:extLst>
          </p:cNvPr>
          <p:cNvSpPr>
            <a:spLocks noGrp="1" noChangeArrowheads="1"/>
          </p:cNvSpPr>
          <p:nvPr>
            <p:ph idx="1"/>
          </p:nvPr>
        </p:nvSpPr>
        <p:spPr>
          <a:xfrm>
            <a:off x="1445342" y="1154983"/>
            <a:ext cx="8908026" cy="3923203"/>
          </a:xfrm>
        </p:spPr>
        <p:txBody>
          <a:bodyPr/>
          <a:lstStyle/>
          <a:p>
            <a:pPr marL="0" indent="0" eaLnBrk="1" hangingPunct="1">
              <a:lnSpc>
                <a:spcPct val="90000"/>
              </a:lnSpc>
              <a:buNone/>
            </a:pPr>
            <a:r>
              <a:rPr lang="zh-CN" altLang="en-US" sz="3600" dirty="0">
                <a:latin typeface="宋体" panose="02010600030101010101" pitchFamily="2" charset="-122"/>
              </a:rPr>
              <a:t>本章学习目标</a:t>
            </a:r>
            <a:endParaRPr lang="en-US" altLang="zh-CN" sz="3600" dirty="0">
              <a:latin typeface="宋体" panose="02010600030101010101" pitchFamily="2" charset="-122"/>
            </a:endParaRPr>
          </a:p>
          <a:p>
            <a:pPr marL="0" indent="0" eaLnBrk="1" hangingPunct="1">
              <a:lnSpc>
                <a:spcPct val="90000"/>
              </a:lnSpc>
              <a:buNone/>
            </a:pPr>
            <a:endParaRPr lang="zh-CN" altLang="en-US" sz="3600" dirty="0">
              <a:latin typeface="宋体" panose="02010600030101010101" pitchFamily="2" charset="-122"/>
            </a:endParaRPr>
          </a:p>
          <a:p>
            <a:pPr>
              <a:spcBef>
                <a:spcPts val="0"/>
              </a:spcBef>
            </a:pPr>
            <a:r>
              <a:rPr lang="en-US" altLang="zh-CN" sz="3600" dirty="0"/>
              <a:t>3.1 </a:t>
            </a:r>
            <a:r>
              <a:rPr lang="zh-CN" altLang="en-US" sz="3600" dirty="0"/>
              <a:t>信息网络概述</a:t>
            </a:r>
            <a:endParaRPr lang="en-US" altLang="zh-CN" sz="3600" dirty="0"/>
          </a:p>
          <a:p>
            <a:pPr>
              <a:spcBef>
                <a:spcPts val="0"/>
              </a:spcBef>
            </a:pPr>
            <a:r>
              <a:rPr lang="en-US" altLang="zh-CN" sz="3600" dirty="0"/>
              <a:t>3.2 </a:t>
            </a:r>
            <a:r>
              <a:rPr lang="zh-CN" altLang="en-US" sz="3600" dirty="0"/>
              <a:t>信息</a:t>
            </a:r>
            <a:r>
              <a:rPr lang="zh-CN" altLang="zh-CN" sz="3600" dirty="0"/>
              <a:t>网络</a:t>
            </a:r>
            <a:r>
              <a:rPr lang="zh-CN" altLang="en-US" sz="3600" dirty="0"/>
              <a:t>技术</a:t>
            </a:r>
            <a:endParaRPr lang="en-US" altLang="zh-CN" sz="3600" dirty="0"/>
          </a:p>
          <a:p>
            <a:pPr>
              <a:spcBef>
                <a:spcPts val="0"/>
              </a:spcBef>
            </a:pPr>
            <a:r>
              <a:rPr lang="en-US" altLang="zh-CN" sz="3600" dirty="0"/>
              <a:t>3.3 </a:t>
            </a:r>
            <a:r>
              <a:rPr lang="zh-CN" altLang="en-US" sz="3600" dirty="0"/>
              <a:t>大数据时代下的信息网络</a:t>
            </a:r>
            <a:endParaRPr lang="en-US" altLang="zh-CN" sz="3600" dirty="0"/>
          </a:p>
          <a:p>
            <a:pPr>
              <a:spcBef>
                <a:spcPts val="0"/>
              </a:spcBef>
            </a:pPr>
            <a:r>
              <a:rPr lang="en-US" altLang="zh-CN" sz="3600" dirty="0"/>
              <a:t>3.4 </a:t>
            </a:r>
            <a:r>
              <a:rPr lang="zh-CN" altLang="en-US" sz="3600" dirty="0"/>
              <a:t>网络数据获取</a:t>
            </a:r>
            <a:endParaRPr lang="en-US" altLang="zh-CN" sz="3600" dirty="0"/>
          </a:p>
          <a:p>
            <a:pPr>
              <a:spcBef>
                <a:spcPts val="0"/>
              </a:spcBef>
            </a:pPr>
            <a:endParaRPr lang="zh-CN" altLang="zh-CN" sz="3600" dirty="0"/>
          </a:p>
        </p:txBody>
      </p:sp>
      <p:sp>
        <p:nvSpPr>
          <p:cNvPr id="2" name="灯片编号占位符 1">
            <a:extLst>
              <a:ext uri="{FF2B5EF4-FFF2-40B4-BE49-F238E27FC236}">
                <a16:creationId xmlns:a16="http://schemas.microsoft.com/office/drawing/2014/main" id="{51D5B84A-BA56-4127-A020-AA4180085F90}"/>
              </a:ext>
            </a:extLst>
          </p:cNvPr>
          <p:cNvSpPr>
            <a:spLocks noGrp="1"/>
          </p:cNvSpPr>
          <p:nvPr>
            <p:ph type="sldNum" sz="quarter" idx="10"/>
          </p:nvPr>
        </p:nvSpPr>
        <p:spPr/>
        <p:txBody>
          <a:bodyPr/>
          <a:lstStyle/>
          <a:p>
            <a:pPr>
              <a:defRPr/>
            </a:pPr>
            <a:fld id="{475B3ED4-0E10-409F-A096-FDE93D218505}" type="slidenum">
              <a:rPr lang="zh-CN" altLang="en-US" smtClean="0"/>
              <a:pPr>
                <a:defRPr/>
              </a:pPr>
              <a:t>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20</a:t>
            </a:fld>
            <a:endParaRPr lang="en-US" altLang="zh-CN"/>
          </a:p>
        </p:txBody>
      </p:sp>
      <p:sp>
        <p:nvSpPr>
          <p:cNvPr id="4" name="Line 2"/>
          <p:cNvSpPr>
            <a:spLocks noChangeShapeType="1"/>
          </p:cNvSpPr>
          <p:nvPr/>
        </p:nvSpPr>
        <p:spPr bwMode="auto">
          <a:xfrm flipV="1">
            <a:off x="3015572" y="4321139"/>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079322" y="4103652"/>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015571" y="3667089"/>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741183" y="1673189"/>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628084" y="146522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055258" y="300827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179209" y="280348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2977471" y="1673189"/>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381474" y="1465227"/>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2980646" y="1028665"/>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001284" y="237010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025096" y="3681377"/>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023508" y="239550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004459" y="1052477"/>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2926672" y="1022315"/>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801134" y="1050889"/>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236233" y="1028665"/>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741183" y="1028664"/>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2977471" y="15112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741183" y="15112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051371" y="15112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542997" y="300827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759972" y="283047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015571" y="285587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542996" y="285587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038671" y="285587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1820184" y="238121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542996" y="237962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1820184" y="367661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342597" y="3695665"/>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2955247" y="3687727"/>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150508" y="3695664"/>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699783" y="3665503"/>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344808" y="3660740"/>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349571" y="4305265"/>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746446" y="4132228"/>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015571" y="416873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349571" y="417191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038671" y="41528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009221" y="5043452"/>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801134" y="505456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790271" y="505139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2945722" y="504186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777821" y="5072028"/>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017159" y="6010239"/>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1837647" y="6019765"/>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233309" y="6030878"/>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739471" y="603564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2945722" y="601659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134634" y="236534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2942547" y="236533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493408" y="236216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3633108" y="4821202"/>
            <a:ext cx="4301812" cy="647700"/>
          </a:xfrm>
          <a:prstGeom prst="wedgeRoundRectCallout">
            <a:avLst>
              <a:gd name="adj1" fmla="val 667"/>
              <a:gd name="adj2" fmla="val -202449"/>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dirty="0">
                <a:solidFill>
                  <a:srgbClr val="333399"/>
                </a:solidFill>
                <a:latin typeface="Arial" panose="020B0604020202020204" pitchFamily="34" charset="0"/>
              </a:rPr>
              <a:t>C </a:t>
            </a:r>
            <a:r>
              <a:rPr lang="zh-CN" altLang="en-US" dirty="0">
                <a:solidFill>
                  <a:srgbClr val="333399"/>
                </a:solidFill>
                <a:latin typeface="Arial" panose="020B0604020202020204" pitchFamily="34" charset="0"/>
              </a:rPr>
              <a:t>类地址的网络号字段 </a:t>
            </a:r>
            <a:r>
              <a:rPr lang="en-US" altLang="zh-CN" dirty="0">
                <a:solidFill>
                  <a:srgbClr val="333399"/>
                </a:solidFill>
                <a:latin typeface="Arial" panose="020B0604020202020204" pitchFamily="34" charset="0"/>
              </a:rPr>
              <a:t>net-id </a:t>
            </a:r>
            <a:r>
              <a:rPr lang="zh-CN" altLang="en-US" dirty="0">
                <a:solidFill>
                  <a:srgbClr val="333399"/>
                </a:solidFill>
                <a:latin typeface="Arial" panose="020B0604020202020204" pitchFamily="34" charset="0"/>
              </a:rPr>
              <a:t>为 </a:t>
            </a:r>
            <a:r>
              <a:rPr lang="en-US" altLang="zh-CN" dirty="0">
                <a:solidFill>
                  <a:srgbClr val="333399"/>
                </a:solidFill>
                <a:latin typeface="Arial" panose="020B0604020202020204" pitchFamily="34" charset="0"/>
              </a:rPr>
              <a:t>3 </a:t>
            </a:r>
            <a:r>
              <a:rPr lang="zh-CN" altLang="en-US" dirty="0">
                <a:solidFill>
                  <a:srgbClr val="333399"/>
                </a:solidFill>
                <a:latin typeface="Arial" panose="020B0604020202020204" pitchFamily="34" charset="0"/>
              </a:rPr>
              <a:t>字节</a:t>
            </a:r>
          </a:p>
        </p:txBody>
      </p:sp>
    </p:spTree>
    <p:extLst>
      <p:ext uri="{BB962C8B-B14F-4D97-AF65-F5344CB8AC3E}">
        <p14:creationId xmlns:p14="http://schemas.microsoft.com/office/powerpoint/2010/main" val="9688007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21</a:t>
            </a:fld>
            <a:endParaRPr lang="en-US" altLang="zh-CN"/>
          </a:p>
        </p:txBody>
      </p:sp>
      <p:sp>
        <p:nvSpPr>
          <p:cNvPr id="4" name="Line 2"/>
          <p:cNvSpPr>
            <a:spLocks noChangeShapeType="1"/>
          </p:cNvSpPr>
          <p:nvPr/>
        </p:nvSpPr>
        <p:spPr bwMode="auto">
          <a:xfrm flipV="1">
            <a:off x="2966586" y="4210289"/>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030336" y="3992802"/>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bit</a:t>
            </a:r>
          </a:p>
        </p:txBody>
      </p:sp>
      <p:sp>
        <p:nvSpPr>
          <p:cNvPr id="6" name="Rectangle 4"/>
          <p:cNvSpPr>
            <a:spLocks noChangeArrowheads="1"/>
          </p:cNvSpPr>
          <p:nvPr/>
        </p:nvSpPr>
        <p:spPr bwMode="auto">
          <a:xfrm>
            <a:off x="2966585" y="3556239"/>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692197" y="1781282"/>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579098" y="1573320"/>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006272" y="289742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130223" y="269263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2928485" y="1781282"/>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332488" y="1573320"/>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2931660" y="1136758"/>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2952298" y="225925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2976110" y="3570527"/>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2974522" y="228465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2955473" y="1160570"/>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2877686" y="1130408"/>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752148" y="1158982"/>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187247" y="1136758"/>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692197" y="1136757"/>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2928485" y="16193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692197" y="16193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002385" y="16193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494011" y="289742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710986" y="271962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2966585" y="274502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494010" y="274502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9989685" y="274502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1771198" y="227036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494010" y="226877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1771198" y="356576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293611" y="3584815"/>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2906261" y="3576877"/>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101522" y="3584814"/>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650797" y="3554653"/>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295822" y="3549890"/>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300585" y="4194415"/>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697460" y="4021378"/>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2966585" y="405788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300585" y="40610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9989685" y="404201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2960235" y="4932602"/>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752148" y="494371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741285" y="494054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2896736" y="493101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728835" y="4961178"/>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2968173" y="5899389"/>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1788661" y="5908915"/>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184323" y="5920028"/>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690485" y="592479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2896736" y="590574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085648" y="225449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2893561" y="225448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444422" y="225131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4685848" y="4710352"/>
            <a:ext cx="4462217" cy="647700"/>
          </a:xfrm>
          <a:prstGeom prst="wedgeRoundRectCallout">
            <a:avLst>
              <a:gd name="adj1" fmla="val -10305"/>
              <a:gd name="adj2" fmla="val -552491"/>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A </a:t>
            </a:r>
            <a:r>
              <a:rPr lang="zh-CN" altLang="en-US">
                <a:solidFill>
                  <a:srgbClr val="333399"/>
                </a:solidFill>
                <a:latin typeface="Arial" panose="020B0604020202020204" pitchFamily="34" charset="0"/>
              </a:rPr>
              <a:t>类地址的主机号字段 </a:t>
            </a:r>
            <a:r>
              <a:rPr lang="en-US" altLang="zh-CN">
                <a:solidFill>
                  <a:srgbClr val="333399"/>
                </a:solidFill>
                <a:latin typeface="Arial" panose="020B0604020202020204" pitchFamily="34" charset="0"/>
              </a:rPr>
              <a:t>host-id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3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37333522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22</a:t>
            </a:fld>
            <a:endParaRPr lang="en-US" altLang="zh-CN"/>
          </a:p>
        </p:txBody>
      </p:sp>
      <p:sp>
        <p:nvSpPr>
          <p:cNvPr id="4" name="Line 2"/>
          <p:cNvSpPr>
            <a:spLocks noChangeShapeType="1"/>
          </p:cNvSpPr>
          <p:nvPr/>
        </p:nvSpPr>
        <p:spPr bwMode="auto">
          <a:xfrm flipV="1">
            <a:off x="3064557" y="4242945"/>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128307" y="402545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064556" y="3588895"/>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790168" y="1813938"/>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677069" y="1605976"/>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104243" y="300735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228194" y="280256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026456" y="1813938"/>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430459" y="1605976"/>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029631" y="1169414"/>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050269" y="236918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074081" y="3603183"/>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072493" y="239458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053444" y="1193226"/>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2975657" y="1163064"/>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850119" y="1191638"/>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285218" y="1169414"/>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790168" y="1169413"/>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026456" y="165201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790168" y="165201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100356" y="165201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591982" y="300735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808957" y="282955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064556" y="28549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591981" y="28549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087656" y="28549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1869169" y="238029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591981" y="237870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1869169" y="359842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391582" y="361747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004232" y="3609533"/>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199493" y="3617470"/>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748768" y="3587309"/>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393793" y="3582546"/>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398556" y="4227071"/>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795431" y="4054034"/>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064556" y="409054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398556" y="409372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087656" y="407467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058206" y="4965258"/>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850119" y="497637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839256" y="497319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2994707" y="4963671"/>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826806" y="4993834"/>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066144" y="5932045"/>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1886632" y="5941571"/>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282294" y="5952684"/>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788456" y="595744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2994707" y="5938396"/>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183619" y="236442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2991532" y="236441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542393" y="236124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5128306" y="4743008"/>
            <a:ext cx="4452580" cy="647700"/>
          </a:xfrm>
          <a:prstGeom prst="wedgeRoundRectCallout">
            <a:avLst>
              <a:gd name="adj1" fmla="val 2155"/>
              <a:gd name="adj2" fmla="val -384225"/>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B </a:t>
            </a:r>
            <a:r>
              <a:rPr lang="zh-CN" altLang="en-US">
                <a:solidFill>
                  <a:srgbClr val="333399"/>
                </a:solidFill>
                <a:latin typeface="Arial" panose="020B0604020202020204" pitchFamily="34" charset="0"/>
              </a:rPr>
              <a:t>类地址的主机号字段 </a:t>
            </a:r>
            <a:r>
              <a:rPr lang="en-US" altLang="zh-CN">
                <a:solidFill>
                  <a:srgbClr val="333399"/>
                </a:solidFill>
                <a:latin typeface="Arial" panose="020B0604020202020204" pitchFamily="34" charset="0"/>
              </a:rPr>
              <a:t>host-id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2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245060235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23</a:t>
            </a:fld>
            <a:endParaRPr lang="en-US" altLang="zh-CN"/>
          </a:p>
        </p:txBody>
      </p:sp>
      <p:sp>
        <p:nvSpPr>
          <p:cNvPr id="4" name="Line 2"/>
          <p:cNvSpPr>
            <a:spLocks noChangeShapeType="1"/>
          </p:cNvSpPr>
          <p:nvPr/>
        </p:nvSpPr>
        <p:spPr bwMode="auto">
          <a:xfrm flipV="1">
            <a:off x="3211514" y="4225925"/>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75264" y="400843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1513" y="3571875"/>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37125" y="1577975"/>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24026" y="1370013"/>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1200" y="2913063"/>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75151" y="2708275"/>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173413" y="1577975"/>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77416" y="137001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76588" y="933451"/>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197226" y="2274889"/>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1038" y="3586163"/>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19450" y="2300289"/>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0401" y="957263"/>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22614" y="92710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997076" y="955675"/>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32175" y="933451"/>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37125" y="933450"/>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73413" y="14160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37125" y="14160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47313" y="14160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38939" y="2913064"/>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55914" y="2735263"/>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1513" y="276066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38938" y="276066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34613" y="276066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16126" y="2286000"/>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38938" y="2284414"/>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16126" y="358140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38539" y="360045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1189" y="3592513"/>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46450" y="3600450"/>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895725" y="3570289"/>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0750" y="3565526"/>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45513" y="4210051"/>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42388" y="4037014"/>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1513" y="407352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45513" y="407670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34613" y="40576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05163" y="4948238"/>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997076" y="495935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86213" y="495617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1664" y="4946651"/>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73763" y="4976814"/>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13101" y="5915025"/>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33589" y="5924551"/>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29251" y="5935664"/>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35413" y="594042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1664" y="5921376"/>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0576" y="227012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38489" y="2270125"/>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89350" y="2266951"/>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4767265" y="4725989"/>
            <a:ext cx="4355270" cy="556911"/>
          </a:xfrm>
          <a:prstGeom prst="wedgeRoundRectCallout">
            <a:avLst>
              <a:gd name="adj1" fmla="val 50951"/>
              <a:gd name="adj2" fmla="val -206986"/>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dirty="0">
                <a:solidFill>
                  <a:srgbClr val="333399"/>
                </a:solidFill>
                <a:latin typeface="Arial" panose="020B0604020202020204" pitchFamily="34" charset="0"/>
              </a:rPr>
              <a:t>C </a:t>
            </a:r>
            <a:r>
              <a:rPr lang="zh-CN" altLang="en-US" dirty="0">
                <a:solidFill>
                  <a:srgbClr val="333399"/>
                </a:solidFill>
                <a:latin typeface="Arial" panose="020B0604020202020204" pitchFamily="34" charset="0"/>
              </a:rPr>
              <a:t>类地址的主机号字段 </a:t>
            </a:r>
            <a:r>
              <a:rPr lang="en-US" altLang="zh-CN" dirty="0">
                <a:solidFill>
                  <a:srgbClr val="333399"/>
                </a:solidFill>
                <a:latin typeface="Arial" panose="020B0604020202020204" pitchFamily="34" charset="0"/>
              </a:rPr>
              <a:t>host-id </a:t>
            </a:r>
            <a:r>
              <a:rPr lang="zh-CN" altLang="en-US" dirty="0">
                <a:solidFill>
                  <a:srgbClr val="333399"/>
                </a:solidFill>
                <a:latin typeface="Arial" panose="020B0604020202020204" pitchFamily="34" charset="0"/>
              </a:rPr>
              <a:t>为 </a:t>
            </a:r>
            <a:r>
              <a:rPr lang="en-US" altLang="zh-CN" dirty="0">
                <a:solidFill>
                  <a:srgbClr val="333399"/>
                </a:solidFill>
                <a:latin typeface="Arial" panose="020B0604020202020204" pitchFamily="34" charset="0"/>
              </a:rPr>
              <a:t>1 </a:t>
            </a:r>
            <a:r>
              <a:rPr lang="zh-CN" altLang="en-US" dirty="0">
                <a:solidFill>
                  <a:srgbClr val="333399"/>
                </a:solidFill>
                <a:latin typeface="Arial" panose="020B0604020202020204" pitchFamily="34" charset="0"/>
              </a:rPr>
              <a:t>字节</a:t>
            </a:r>
          </a:p>
        </p:txBody>
      </p:sp>
    </p:spTree>
    <p:extLst>
      <p:ext uri="{BB962C8B-B14F-4D97-AF65-F5344CB8AC3E}">
        <p14:creationId xmlns:p14="http://schemas.microsoft.com/office/powerpoint/2010/main" val="34509925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24</a:t>
            </a:fld>
            <a:endParaRPr lang="en-US" altLang="zh-CN"/>
          </a:p>
        </p:txBody>
      </p:sp>
      <p:sp>
        <p:nvSpPr>
          <p:cNvPr id="4" name="Line 2"/>
          <p:cNvSpPr>
            <a:spLocks noChangeShapeType="1"/>
          </p:cNvSpPr>
          <p:nvPr/>
        </p:nvSpPr>
        <p:spPr bwMode="auto">
          <a:xfrm flipV="1">
            <a:off x="3219452" y="4284112"/>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83202" y="4066625"/>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9451" y="3630062"/>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45063" y="1790710"/>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31964" y="158274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9138" y="2997008"/>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83089" y="2792220"/>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bit</a:t>
            </a:r>
          </a:p>
        </p:txBody>
      </p:sp>
      <p:sp>
        <p:nvSpPr>
          <p:cNvPr id="11" name="Line 9"/>
          <p:cNvSpPr>
            <a:spLocks noChangeShapeType="1"/>
          </p:cNvSpPr>
          <p:nvPr/>
        </p:nvSpPr>
        <p:spPr bwMode="auto">
          <a:xfrm>
            <a:off x="3181351" y="1790710"/>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85354" y="158274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84526" y="1146186"/>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205164" y="2358834"/>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8976" y="3644350"/>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27388" y="2384234"/>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8339" y="1169998"/>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30552" y="113983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2005014" y="1168410"/>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40113" y="1146186"/>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45063" y="1146185"/>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81351" y="16287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45063" y="16287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55251" y="16287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46877" y="2997009"/>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63852" y="281920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9451" y="284460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46876" y="284460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42551" y="284460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24064" y="2369945"/>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46876" y="2368359"/>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24064" y="3639588"/>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46477" y="3658638"/>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9127" y="3650700"/>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54388" y="3658637"/>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903663" y="3628476"/>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8688" y="3623713"/>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53451" y="4268238"/>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50326" y="4095201"/>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9451" y="413171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53451" y="413488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42551" y="411583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13101" y="4916272"/>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2005014" y="492738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94151" y="492421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9602" y="491468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81701" y="4944848"/>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21039" y="5883059"/>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41527" y="5892585"/>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37189" y="5903698"/>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43351" y="590846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9602" y="588941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8514" y="235407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46427" y="2354070"/>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97288" y="235089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4738777" y="2865245"/>
            <a:ext cx="3503054" cy="647700"/>
          </a:xfrm>
          <a:prstGeom prst="wedgeRoundRectCallout">
            <a:avLst>
              <a:gd name="adj1" fmla="val 33185"/>
              <a:gd name="adj2" fmla="val 324019"/>
              <a:gd name="adj3" fmla="val 16667"/>
            </a:avLst>
          </a:prstGeom>
          <a:solidFill>
            <a:schemeClr val="tx2">
              <a:lumMod val="20000"/>
              <a:lumOff val="80000"/>
            </a:schemeClr>
          </a:solidFill>
          <a:ln w="9525">
            <a:solidFill>
              <a:schemeClr val="tx1"/>
            </a:solidFill>
            <a:miter lim="800000"/>
            <a:headEnd/>
            <a:tailEnd/>
          </a:ln>
          <a:effectLst/>
        </p:spPr>
        <p:txBody>
          <a:bodyPr/>
          <a:lstStyle/>
          <a:p>
            <a:pPr algn="ctr"/>
            <a:r>
              <a:rPr lang="en-US" altLang="zh-CN">
                <a:solidFill>
                  <a:srgbClr val="333399"/>
                </a:solidFill>
                <a:latin typeface="Arial" panose="020B0604020202020204" pitchFamily="34" charset="0"/>
              </a:rPr>
              <a:t>D </a:t>
            </a:r>
            <a:r>
              <a:rPr lang="zh-CN" altLang="en-US">
                <a:solidFill>
                  <a:srgbClr val="333399"/>
                </a:solidFill>
                <a:latin typeface="Arial" panose="020B0604020202020204" pitchFamily="34" charset="0"/>
              </a:rPr>
              <a:t>类地址是多播地址</a:t>
            </a:r>
            <a:r>
              <a:rPr lang="zh-CN" altLang="en-US">
                <a:ea typeface="宋体" panose="02010600030101010101" pitchFamily="2" charset="-122"/>
              </a:rPr>
              <a:t> </a:t>
            </a:r>
          </a:p>
        </p:txBody>
      </p:sp>
    </p:spTree>
    <p:extLst>
      <p:ext uri="{BB962C8B-B14F-4D97-AF65-F5344CB8AC3E}">
        <p14:creationId xmlns:p14="http://schemas.microsoft.com/office/powerpoint/2010/main" val="34901384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25</a:t>
            </a:fld>
            <a:endParaRPr lang="en-US" altLang="zh-CN"/>
          </a:p>
        </p:txBody>
      </p:sp>
      <p:sp>
        <p:nvSpPr>
          <p:cNvPr id="4" name="Line 2"/>
          <p:cNvSpPr>
            <a:spLocks noChangeShapeType="1"/>
          </p:cNvSpPr>
          <p:nvPr/>
        </p:nvSpPr>
        <p:spPr bwMode="auto">
          <a:xfrm flipV="1">
            <a:off x="3219452" y="4226616"/>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83202" y="400912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9451" y="3572566"/>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45063" y="1823367"/>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31964" y="1615405"/>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9138" y="300390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83089" y="279911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bit</a:t>
            </a:r>
          </a:p>
        </p:txBody>
      </p:sp>
      <p:sp>
        <p:nvSpPr>
          <p:cNvPr id="11" name="Line 9"/>
          <p:cNvSpPr>
            <a:spLocks noChangeShapeType="1"/>
          </p:cNvSpPr>
          <p:nvPr/>
        </p:nvSpPr>
        <p:spPr bwMode="auto">
          <a:xfrm>
            <a:off x="3181351" y="1823367"/>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85354" y="1615405"/>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84526" y="1178843"/>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205164" y="236573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8976" y="3586854"/>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27388" y="239113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8339" y="1202655"/>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30552" y="1172493"/>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2005014" y="1201067"/>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40113" y="1178843"/>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45063" y="1178842"/>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81351" y="166144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45063" y="166144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55251" y="166144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46877" y="300390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63852" y="282610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9451" y="285150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46876" y="285150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42551" y="285150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24064" y="237684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46876" y="237525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24064" y="3582092"/>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46477" y="3601142"/>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9127" y="3593204"/>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54388" y="3601141"/>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903663" y="3570980"/>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8688" y="3566217"/>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53451" y="4210742"/>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50326" y="4037705"/>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9451" y="407421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53451" y="407739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42551" y="405834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13101" y="4948929"/>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2005014" y="4960042"/>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94151" y="4956867"/>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9602" y="4947342"/>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81701" y="4977505"/>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21039" y="5915716"/>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41527" y="5925242"/>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37189" y="5936355"/>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43351" y="5941117"/>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9602" y="5922067"/>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8514" y="236097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46427" y="236096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97288" y="235779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5219701" y="2872144"/>
            <a:ext cx="3332162" cy="647700"/>
          </a:xfrm>
          <a:prstGeom prst="wedgeRoundRectCallout">
            <a:avLst>
              <a:gd name="adj1" fmla="val 43417"/>
              <a:gd name="adj2" fmla="val 476963"/>
              <a:gd name="adj3" fmla="val 16667"/>
            </a:avLst>
          </a:prstGeom>
          <a:solidFill>
            <a:schemeClr val="tx2">
              <a:lumMod val="20000"/>
              <a:lumOff val="80000"/>
            </a:schemeClr>
          </a:solidFill>
          <a:ln w="9525">
            <a:solidFill>
              <a:schemeClr val="tx1"/>
            </a:solidFill>
            <a:miter lim="800000"/>
            <a:headEnd/>
            <a:tailEnd/>
          </a:ln>
          <a:effectLst/>
        </p:spPr>
        <p:txBody>
          <a:bodyPr/>
          <a:lstStyle/>
          <a:p>
            <a:pPr algn="ctr"/>
            <a:r>
              <a:rPr lang="en-US" altLang="zh-CN">
                <a:solidFill>
                  <a:srgbClr val="333399"/>
                </a:solidFill>
                <a:latin typeface="Arial" panose="020B0604020202020204" pitchFamily="34" charset="0"/>
              </a:rPr>
              <a:t>E </a:t>
            </a:r>
            <a:r>
              <a:rPr lang="zh-CN" altLang="en-US" dirty="0">
                <a:solidFill>
                  <a:srgbClr val="333399"/>
                </a:solidFill>
                <a:latin typeface="Arial" panose="020B0604020202020204" pitchFamily="34" charset="0"/>
              </a:rPr>
              <a:t>类地址保留为今后使用</a:t>
            </a:r>
            <a:r>
              <a:rPr lang="zh-CN" altLang="en-US" dirty="0">
                <a:ea typeface="宋体" panose="02010600030101010101" pitchFamily="2" charset="-122"/>
              </a:rPr>
              <a:t> </a:t>
            </a:r>
          </a:p>
        </p:txBody>
      </p:sp>
    </p:spTree>
    <p:extLst>
      <p:ext uri="{BB962C8B-B14F-4D97-AF65-F5344CB8AC3E}">
        <p14:creationId xmlns:p14="http://schemas.microsoft.com/office/powerpoint/2010/main" val="27369300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dirty="0">
                <a:latin typeface="方正大黑简体" panose="02010601030101010101" pitchFamily="2" charset="-122"/>
                <a:ea typeface="方正大黑简体" panose="02010601030101010101" pitchFamily="2" charset="-122"/>
              </a:rPr>
              <a:t>常用的三种类别的</a:t>
            </a:r>
            <a:r>
              <a:rPr lang="en-US" altLang="zh-CN" b="0" dirty="0">
                <a:latin typeface="方正大黑简体" panose="02010601030101010101" pitchFamily="2" charset="-122"/>
                <a:ea typeface="方正大黑简体" panose="02010601030101010101" pitchFamily="2" charset="-122"/>
              </a:rPr>
              <a:t>IP</a:t>
            </a:r>
            <a:r>
              <a:rPr lang="zh-CN" altLang="en-US" b="0" dirty="0">
                <a:latin typeface="方正大黑简体" panose="02010601030101010101" pitchFamily="2" charset="-122"/>
                <a:ea typeface="方正大黑简体" panose="02010601030101010101" pitchFamily="2" charset="-122"/>
              </a:rPr>
              <a:t>地址</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26</a:t>
            </a:fld>
            <a:endParaRPr lang="en-US" altLang="zh-CN"/>
          </a:p>
        </p:txBody>
      </p:sp>
      <p:sp>
        <p:nvSpPr>
          <p:cNvPr id="4" name="Text Box 5"/>
          <p:cNvSpPr txBox="1">
            <a:spLocks noChangeArrowheads="1"/>
          </p:cNvSpPr>
          <p:nvPr/>
        </p:nvSpPr>
        <p:spPr bwMode="auto">
          <a:xfrm>
            <a:off x="1716268" y="2098967"/>
            <a:ext cx="8569325" cy="302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333399"/>
                </a:solidFill>
                <a:latin typeface="Arial" panose="020B0604020202020204" pitchFamily="34" charset="0"/>
              </a:rPr>
              <a:t>网络        最大                  第一个       最后一个         每个网络</a:t>
            </a:r>
          </a:p>
          <a:p>
            <a:r>
              <a:rPr lang="zh-CN" altLang="en-US" sz="2400" dirty="0">
                <a:solidFill>
                  <a:srgbClr val="333399"/>
                </a:solidFill>
                <a:latin typeface="Arial" panose="020B0604020202020204" pitchFamily="34" charset="0"/>
              </a:rPr>
              <a:t>类别      网络数                可用的         可用的           中最大的  </a:t>
            </a:r>
          </a:p>
          <a:p>
            <a:pPr>
              <a:spcAft>
                <a:spcPct val="70000"/>
              </a:spcAft>
            </a:pPr>
            <a:r>
              <a:rPr lang="zh-CN" altLang="en-US" sz="2400" dirty="0">
                <a:solidFill>
                  <a:srgbClr val="333399"/>
                </a:solidFill>
                <a:latin typeface="Arial" panose="020B0604020202020204" pitchFamily="34" charset="0"/>
              </a:rPr>
              <a:t>                                        网络号         网络号             主机数</a:t>
            </a:r>
          </a:p>
          <a:p>
            <a:pPr>
              <a:spcBef>
                <a:spcPct val="25000"/>
              </a:spcBef>
            </a:pPr>
            <a:r>
              <a:rPr lang="zh-CN" altLang="en-US" sz="2400" dirty="0">
                <a:solidFill>
                  <a:srgbClr val="333399"/>
                </a:solidFill>
                <a:latin typeface="Arial" panose="020B0604020202020204" pitchFamily="34" charset="0"/>
              </a:rPr>
              <a:t> </a:t>
            </a:r>
            <a:r>
              <a:rPr lang="en-US" altLang="zh-CN" sz="2400" dirty="0">
                <a:solidFill>
                  <a:srgbClr val="333399"/>
                </a:solidFill>
                <a:latin typeface="Arial" panose="020B0604020202020204" pitchFamily="34" charset="0"/>
              </a:rPr>
              <a:t>A      126 (2</a:t>
            </a:r>
            <a:r>
              <a:rPr lang="en-US" altLang="zh-CN" sz="2400" baseline="30000" dirty="0">
                <a:solidFill>
                  <a:srgbClr val="333399"/>
                </a:solidFill>
                <a:latin typeface="Arial" panose="020B0604020202020204" pitchFamily="34" charset="0"/>
              </a:rPr>
              <a:t>7</a:t>
            </a:r>
            <a:r>
              <a:rPr lang="en-US" altLang="zh-CN" sz="2400" dirty="0">
                <a:solidFill>
                  <a:srgbClr val="333399"/>
                </a:solidFill>
                <a:latin typeface="Arial" panose="020B0604020202020204" pitchFamily="34" charset="0"/>
              </a:rPr>
              <a:t> – 2)            1              126                16,777,214</a:t>
            </a:r>
          </a:p>
          <a:p>
            <a:pPr>
              <a:spcBef>
                <a:spcPct val="50000"/>
              </a:spcBef>
            </a:pPr>
            <a:r>
              <a:rPr lang="en-US" altLang="zh-CN" sz="2400" dirty="0">
                <a:solidFill>
                  <a:srgbClr val="333399"/>
                </a:solidFill>
                <a:latin typeface="Arial" panose="020B0604020202020204" pitchFamily="34" charset="0"/>
              </a:rPr>
              <a:t> B      16,383(2</a:t>
            </a:r>
            <a:r>
              <a:rPr lang="en-US" altLang="zh-CN" sz="2400" baseline="30000" dirty="0">
                <a:solidFill>
                  <a:srgbClr val="333399"/>
                </a:solidFill>
                <a:latin typeface="Arial" panose="020B0604020202020204" pitchFamily="34" charset="0"/>
              </a:rPr>
              <a:t>14</a:t>
            </a:r>
            <a:r>
              <a:rPr lang="en-US" altLang="zh-CN" sz="2400" dirty="0">
                <a:solidFill>
                  <a:srgbClr val="333399"/>
                </a:solidFill>
                <a:latin typeface="Arial" panose="020B0604020202020204" pitchFamily="34" charset="0"/>
              </a:rPr>
              <a:t> </a:t>
            </a:r>
            <a:r>
              <a:rPr lang="en-US" altLang="zh-CN" sz="2400" dirty="0">
                <a:solidFill>
                  <a:srgbClr val="333399"/>
                </a:solidFill>
                <a:latin typeface="Arial" panose="020B0604020202020204" pitchFamily="34" charset="0"/>
                <a:sym typeface="Symbol" panose="05050102010706020507" pitchFamily="18" charset="2"/>
              </a:rPr>
              <a:t> 1</a:t>
            </a:r>
            <a:r>
              <a:rPr lang="en-US" altLang="zh-CN" sz="2400" dirty="0">
                <a:solidFill>
                  <a:srgbClr val="333399"/>
                </a:solidFill>
                <a:latin typeface="Arial" panose="020B0604020202020204" pitchFamily="34" charset="0"/>
              </a:rPr>
              <a:t>)      128.1       191.255                 65,534</a:t>
            </a:r>
          </a:p>
          <a:p>
            <a:pPr>
              <a:spcBef>
                <a:spcPct val="50000"/>
              </a:spcBef>
            </a:pPr>
            <a:r>
              <a:rPr lang="en-US" altLang="zh-CN" sz="2400" dirty="0">
                <a:solidFill>
                  <a:srgbClr val="333399"/>
                </a:solidFill>
                <a:latin typeface="Arial" panose="020B0604020202020204" pitchFamily="34" charset="0"/>
              </a:rPr>
              <a:t> C     2,097,151 (2</a:t>
            </a:r>
            <a:r>
              <a:rPr lang="en-US" altLang="zh-CN" sz="2400" baseline="30000" dirty="0">
                <a:solidFill>
                  <a:srgbClr val="333399"/>
                </a:solidFill>
                <a:latin typeface="Arial" panose="020B0604020202020204" pitchFamily="34" charset="0"/>
              </a:rPr>
              <a:t>21 </a:t>
            </a:r>
            <a:r>
              <a:rPr lang="en-US" altLang="zh-CN" sz="2400" dirty="0">
                <a:solidFill>
                  <a:srgbClr val="333399"/>
                </a:solidFill>
                <a:sym typeface="Symbol" panose="05050102010706020507" pitchFamily="18" charset="2"/>
              </a:rPr>
              <a:t> </a:t>
            </a:r>
            <a:r>
              <a:rPr lang="en-US" altLang="zh-CN" sz="2400" dirty="0">
                <a:solidFill>
                  <a:srgbClr val="333399"/>
                </a:solidFill>
                <a:latin typeface="Arial" panose="020B0604020202020204" pitchFamily="34" charset="0"/>
                <a:sym typeface="Symbol" panose="05050102010706020507" pitchFamily="18" charset="2"/>
              </a:rPr>
              <a:t>1</a:t>
            </a:r>
            <a:r>
              <a:rPr lang="en-US" altLang="zh-CN" sz="2400" dirty="0">
                <a:solidFill>
                  <a:srgbClr val="333399"/>
                </a:solidFill>
                <a:latin typeface="Arial" panose="020B0604020202020204" pitchFamily="34" charset="0"/>
              </a:rPr>
              <a:t>) 192.0.1   223.255.255                254</a:t>
            </a:r>
          </a:p>
        </p:txBody>
      </p:sp>
      <p:sp>
        <p:nvSpPr>
          <p:cNvPr id="5" name="Line 6"/>
          <p:cNvSpPr>
            <a:spLocks noChangeShapeType="1"/>
          </p:cNvSpPr>
          <p:nvPr/>
        </p:nvSpPr>
        <p:spPr bwMode="auto">
          <a:xfrm>
            <a:off x="1716268" y="3394366"/>
            <a:ext cx="8713787" cy="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 name="Line 7"/>
          <p:cNvSpPr>
            <a:spLocks noChangeShapeType="1"/>
          </p:cNvSpPr>
          <p:nvPr/>
        </p:nvSpPr>
        <p:spPr bwMode="auto">
          <a:xfrm rot="-5400000">
            <a:off x="852667"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8"/>
          <p:cNvSpPr>
            <a:spLocks noChangeShapeType="1"/>
          </p:cNvSpPr>
          <p:nvPr/>
        </p:nvSpPr>
        <p:spPr bwMode="auto">
          <a:xfrm rot="-5400000">
            <a:off x="3445055"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Line 9"/>
          <p:cNvSpPr>
            <a:spLocks noChangeShapeType="1"/>
          </p:cNvSpPr>
          <p:nvPr/>
        </p:nvSpPr>
        <p:spPr bwMode="auto">
          <a:xfrm rot="-5400000">
            <a:off x="4597580"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10"/>
          <p:cNvSpPr>
            <a:spLocks noChangeShapeType="1"/>
          </p:cNvSpPr>
          <p:nvPr/>
        </p:nvSpPr>
        <p:spPr bwMode="auto">
          <a:xfrm rot="-5400000">
            <a:off x="6540680"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1"/>
          <p:cNvSpPr>
            <a:spLocks noChangeShapeType="1"/>
          </p:cNvSpPr>
          <p:nvPr/>
        </p:nvSpPr>
        <p:spPr bwMode="auto">
          <a:xfrm>
            <a:off x="1716268" y="2027528"/>
            <a:ext cx="8713787" cy="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12"/>
          <p:cNvSpPr>
            <a:spLocks noChangeShapeType="1"/>
          </p:cNvSpPr>
          <p:nvPr/>
        </p:nvSpPr>
        <p:spPr bwMode="auto">
          <a:xfrm>
            <a:off x="1716268" y="5339053"/>
            <a:ext cx="8713787" cy="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953956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 IP</a:t>
            </a:r>
            <a:r>
              <a:rPr lang="zh-CN" altLang="zh-CN" dirty="0">
                <a:effectLst/>
              </a:rPr>
              <a:t>地址危机</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27</a:t>
            </a:fld>
            <a:endParaRPr lang="en-US" altLang="zh-CN"/>
          </a:p>
        </p:txBody>
      </p:sp>
      <p:sp>
        <p:nvSpPr>
          <p:cNvPr id="4" name="矩形 3"/>
          <p:cNvSpPr/>
          <p:nvPr/>
        </p:nvSpPr>
        <p:spPr>
          <a:xfrm>
            <a:off x="730251" y="1048912"/>
            <a:ext cx="10454820" cy="1200329"/>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随着</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网络爆炸性地发展，更重要的是全球</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的飞速发展，可用的</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地址空间正在缩小，核心的</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路由器处理能力也逐渐耗尽。</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面临着必须尽早解决的问题，这就是：</a:t>
            </a:r>
            <a:endParaRPr lang="zh-CN" altLang="en-US" sz="2400" dirty="0"/>
          </a:p>
        </p:txBody>
      </p:sp>
      <p:sp>
        <p:nvSpPr>
          <p:cNvPr id="5" name="Rectangle 4"/>
          <p:cNvSpPr>
            <a:spLocks noChangeArrowheads="1"/>
          </p:cNvSpPr>
          <p:nvPr/>
        </p:nvSpPr>
        <p:spPr bwMode="auto">
          <a:xfrm>
            <a:off x="730251" y="2249241"/>
            <a:ext cx="586649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Ipv4</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网络地址的耗尽问题。</a:t>
            </a:r>
            <a:endParaRPr kumimoji="0" lang="zh-CN" altLang="en-US" sz="2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grpSp>
        <p:nvGrpSpPr>
          <p:cNvPr id="6" name="组合 5"/>
          <p:cNvGrpSpPr>
            <a:grpSpLocks/>
          </p:cNvGrpSpPr>
          <p:nvPr/>
        </p:nvGrpSpPr>
        <p:grpSpPr bwMode="auto">
          <a:xfrm>
            <a:off x="7704956" y="2679266"/>
            <a:ext cx="4018958" cy="2990650"/>
            <a:chOff x="2220" y="7141"/>
            <a:chExt cx="3240" cy="2411"/>
          </a:xfrm>
        </p:grpSpPr>
        <p:sp>
          <p:nvSpPr>
            <p:cNvPr id="7" name="Text Box 3"/>
            <p:cNvSpPr txBox="1">
              <a:spLocks noChangeArrowheads="1"/>
            </p:cNvSpPr>
            <p:nvPr/>
          </p:nvSpPr>
          <p:spPr bwMode="auto">
            <a:xfrm>
              <a:off x="2340" y="9084"/>
              <a:ext cx="2880" cy="46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图</a:t>
              </a:r>
              <a:r>
                <a:rPr lang="en-US" dirty="0">
                  <a:effectLst/>
                  <a:latin typeface="Times New Roman" panose="02020603050405020304" pitchFamily="18" charset="0"/>
                  <a:ea typeface="宋体" panose="02010600030101010101" pitchFamily="2" charset="-122"/>
                  <a:cs typeface="宋体" panose="02010600030101010101" pitchFamily="2" charset="-122"/>
                </a:rPr>
                <a:t>3.2  </a:t>
              </a:r>
              <a:r>
                <a:rPr lang="zh-CN" dirty="0">
                  <a:effectLst/>
                  <a:latin typeface="Times New Roman" panose="02020603050405020304" pitchFamily="18" charset="0"/>
                  <a:ea typeface="宋体" panose="02010600030101010101" pitchFamily="2" charset="-122"/>
                  <a:cs typeface="宋体" panose="02010600030101010101" pitchFamily="2" charset="-122"/>
                </a:rPr>
                <a:t>各类地址所占比例</a:t>
              </a:r>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 y="7141"/>
              <a:ext cx="3240" cy="1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Rectangle 6"/>
          <p:cNvSpPr>
            <a:spLocks noChangeArrowheads="1"/>
          </p:cNvSpPr>
          <p:nvPr/>
        </p:nvSpPr>
        <p:spPr bwMode="auto">
          <a:xfrm>
            <a:off x="730251" y="2923792"/>
            <a:ext cx="666659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）由于</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的发展，</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的路由选择表的大小在迅速、大量的增加。随着更多的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类地址加入到</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上，新网络信息的大量充斥威胁到</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路由器的处理能力。</a:t>
            </a:r>
            <a:endParaRPr kumimoji="0" lang="zh-CN" altLang="en-US" sz="2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在</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IPv4</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地址结构下，</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类和</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类地址构成了</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75%</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IPv4</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地址空间，但只有少数公司和组织能够分配到一个</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类或</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类网络号。</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类网络比</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类和</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类网络号要多得多，但它们仅仅占了可能的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40</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亿个（</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3000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地址的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12.5%</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a:t>
            </a: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57909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effectLst/>
              </a:rPr>
              <a:t>解决</a:t>
            </a:r>
            <a:r>
              <a:rPr lang="en-US" altLang="zh-CN" dirty="0">
                <a:effectLst/>
              </a:rPr>
              <a:t>IP</a:t>
            </a:r>
            <a:r>
              <a:rPr lang="zh-CN" altLang="zh-CN" dirty="0">
                <a:effectLst/>
              </a:rPr>
              <a:t>地址危机</a:t>
            </a:r>
            <a:r>
              <a:rPr lang="zh-CN" altLang="en-US" dirty="0">
                <a:effectLst/>
              </a:rPr>
              <a:t>的方法</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28</a:t>
            </a:fld>
            <a:endParaRPr lang="en-US" altLang="zh-CN"/>
          </a:p>
        </p:txBody>
      </p:sp>
      <p:sp>
        <p:nvSpPr>
          <p:cNvPr id="4" name="矩形 3"/>
          <p:cNvSpPr/>
          <p:nvPr/>
        </p:nvSpPr>
        <p:spPr>
          <a:xfrm>
            <a:off x="730250" y="1375827"/>
            <a:ext cx="10650763" cy="1200329"/>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我们一直在寻求解决</a:t>
            </a:r>
            <a:r>
              <a:rPr lang="en-US" altLang="zh-CN" sz="2400" dirty="0">
                <a:latin typeface="Times New Roman" panose="02020603050405020304" pitchFamily="18" charset="0"/>
                <a:ea typeface="宋体" panose="02010600030101010101" pitchFamily="2" charset="-122"/>
                <a:cs typeface="宋体" panose="02010600030101010101" pitchFamily="2" charset="-122"/>
              </a:rPr>
              <a:t>IPv4</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地址危机的办法，常用的方法有：</a:t>
            </a:r>
          </a:p>
          <a:p>
            <a:pPr marL="342900" lvl="0" indent="-342900" algn="just">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无类域间路由（</a:t>
            </a:r>
            <a:r>
              <a:rPr lang="en-US" altLang="zh-CN" sz="2400" dirty="0">
                <a:latin typeface="Times New Roman" panose="02020603050405020304" pitchFamily="18" charset="0"/>
                <a:ea typeface="宋体" panose="02010600030101010101" pitchFamily="2" charset="-122"/>
                <a:cs typeface="宋体" panose="02010600030101010101" pitchFamily="2" charset="-122"/>
              </a:rPr>
              <a:t>CIDR</a:t>
            </a:r>
            <a:r>
              <a:rPr lang="zh-CN" altLang="zh-CN" sz="2400" dirty="0">
                <a:latin typeface="Times New Roman" panose="02020603050405020304" pitchFamily="18" charset="0"/>
                <a:ea typeface="宋体" panose="02010600030101010101" pitchFamily="2" charset="-122"/>
                <a:cs typeface="宋体" panose="02010600030101010101" pitchFamily="2" charset="-122"/>
              </a:rPr>
              <a:t>）和可变长子网掩码（</a:t>
            </a:r>
            <a:r>
              <a:rPr lang="en-US" altLang="zh-CN" sz="2400" dirty="0">
                <a:latin typeface="Times New Roman" panose="02020603050405020304" pitchFamily="18" charset="0"/>
                <a:ea typeface="宋体" panose="02010600030101010101" pitchFamily="2" charset="-122"/>
                <a:cs typeface="宋体" panose="02010600030101010101" pitchFamily="2" charset="-122"/>
              </a:rPr>
              <a:t>VLSM</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p>
          <a:p>
            <a:pPr marL="342900" lvl="0" indent="-342900" algn="just">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私有</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地址与网络地址转换（</a:t>
            </a:r>
            <a:r>
              <a:rPr lang="en-US" altLang="zh-CN" sz="2400" dirty="0">
                <a:latin typeface="Times New Roman" panose="02020603050405020304" pitchFamily="18" charset="0"/>
                <a:ea typeface="宋体" panose="02010600030101010101" pitchFamily="2" charset="-122"/>
                <a:cs typeface="宋体" panose="02010600030101010101" pitchFamily="2" charset="-122"/>
              </a:rPr>
              <a:t>NAT</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p>
        </p:txBody>
      </p:sp>
      <p:sp>
        <p:nvSpPr>
          <p:cNvPr id="5" name="矩形 4"/>
          <p:cNvSpPr/>
          <p:nvPr/>
        </p:nvSpPr>
        <p:spPr>
          <a:xfrm>
            <a:off x="1420587" y="2813094"/>
            <a:ext cx="9431564" cy="1785104"/>
          </a:xfrm>
          <a:prstGeom prst="rect">
            <a:avLst/>
          </a:prstGeom>
        </p:spPr>
        <p:txBody>
          <a:bodyPr wrap="square">
            <a:spAutoFit/>
          </a:bodyPr>
          <a:lstStyle/>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私有</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地址：所谓私有地址就是在</a:t>
            </a:r>
            <a:r>
              <a:rPr lang="en-US" altLang="zh-CN" sz="2200" dirty="0">
                <a:latin typeface="Times New Roman" panose="02020603050405020304" pitchFamily="18" charset="0"/>
                <a:ea typeface="宋体" panose="02010600030101010101" pitchFamily="2" charset="-122"/>
                <a:cs typeface="宋体" panose="02010600030101010101" pitchFamily="2" charset="-122"/>
              </a:rPr>
              <a:t>A</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B</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C</a:t>
            </a:r>
            <a:r>
              <a:rPr lang="zh-CN" altLang="zh-CN" sz="2200" dirty="0">
                <a:latin typeface="Times New Roman" panose="02020603050405020304" pitchFamily="18" charset="0"/>
                <a:ea typeface="宋体" panose="02010600030101010101" pitchFamily="2" charset="-122"/>
                <a:cs typeface="宋体" panose="02010600030101010101" pitchFamily="2" charset="-122"/>
              </a:rPr>
              <a:t>三类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地址中保留下来为内部网络分配地址时所使用的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地址。私有地址主要用于在局域网中进行分配，在</a:t>
            </a:r>
            <a:r>
              <a:rPr lang="en-US" altLang="zh-CN" sz="22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200" dirty="0">
                <a:latin typeface="Times New Roman" panose="02020603050405020304" pitchFamily="18" charset="0"/>
                <a:ea typeface="宋体" panose="02010600030101010101" pitchFamily="2" charset="-122"/>
                <a:cs typeface="宋体" panose="02010600030101010101" pitchFamily="2" charset="-122"/>
              </a:rPr>
              <a:t>上是无效的。这样可以很好地隔离局域网和</a:t>
            </a:r>
            <a:r>
              <a:rPr lang="en-US" altLang="zh-CN" sz="22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200" dirty="0">
                <a:latin typeface="Times New Roman" panose="02020603050405020304" pitchFamily="18" charset="0"/>
                <a:ea typeface="宋体" panose="02010600030101010101" pitchFamily="2" charset="-122"/>
                <a:cs typeface="宋体" panose="02010600030101010101" pitchFamily="2" charset="-122"/>
              </a:rPr>
              <a:t>。私有地址在公网上是不能被识别的，必须通过</a:t>
            </a:r>
            <a:r>
              <a:rPr lang="en-US" altLang="zh-CN" sz="2200" dirty="0">
                <a:latin typeface="Times New Roman" panose="02020603050405020304" pitchFamily="18" charset="0"/>
                <a:ea typeface="宋体" panose="02010600030101010101" pitchFamily="2" charset="-122"/>
                <a:cs typeface="宋体" panose="02010600030101010101" pitchFamily="2" charset="-122"/>
              </a:rPr>
              <a:t>NAT</a:t>
            </a:r>
            <a:r>
              <a:rPr lang="zh-CN" altLang="zh-CN" sz="2200" dirty="0">
                <a:latin typeface="Times New Roman" panose="02020603050405020304" pitchFamily="18" charset="0"/>
                <a:ea typeface="宋体" panose="02010600030101010101" pitchFamily="2" charset="-122"/>
                <a:cs typeface="宋体" panose="02010600030101010101" pitchFamily="2" charset="-122"/>
              </a:rPr>
              <a:t>将内部</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地址转换成公网上可用的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地址，从而实现内部</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地址与外部公网的通信。</a:t>
            </a:r>
          </a:p>
        </p:txBody>
      </p:sp>
      <p:sp>
        <p:nvSpPr>
          <p:cNvPr id="6" name="矩形 5"/>
          <p:cNvSpPr/>
          <p:nvPr/>
        </p:nvSpPr>
        <p:spPr>
          <a:xfrm>
            <a:off x="1420587" y="4835136"/>
            <a:ext cx="6096000" cy="1107996"/>
          </a:xfrm>
          <a:prstGeom prst="rect">
            <a:avLst/>
          </a:prstGeom>
        </p:spPr>
        <p:txBody>
          <a:bodyPr>
            <a:spAutoFit/>
          </a:bodyPr>
          <a:lstStyle/>
          <a:p>
            <a:pPr indent="266700" algn="just">
              <a:spcAft>
                <a:spcPts val="0"/>
              </a:spcAft>
            </a:pPr>
            <a:r>
              <a:rPr lang="en-US" altLang="zh-CN" sz="2200" dirty="0">
                <a:latin typeface="Times New Roman" panose="02020603050405020304" pitchFamily="18" charset="0"/>
                <a:ea typeface="宋体" panose="02010600030101010101" pitchFamily="2" charset="-122"/>
                <a:cs typeface="宋体" panose="02010600030101010101" pitchFamily="2" charset="-122"/>
              </a:rPr>
              <a:t>A</a:t>
            </a:r>
            <a:r>
              <a:rPr lang="zh-CN" altLang="zh-CN" sz="2200" dirty="0">
                <a:latin typeface="Times New Roman" panose="02020603050405020304" pitchFamily="18" charset="0"/>
                <a:ea typeface="宋体" panose="02010600030101010101" pitchFamily="2" charset="-122"/>
                <a:cs typeface="宋体" panose="02010600030101010101" pitchFamily="2" charset="-122"/>
              </a:rPr>
              <a:t>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10.0.0.0</a:t>
            </a:r>
            <a:r>
              <a:rPr lang="zh-CN" altLang="zh-CN" sz="2200" dirty="0">
                <a:latin typeface="Times New Roman" panose="02020603050405020304" pitchFamily="18" charset="0"/>
                <a:ea typeface="宋体" panose="02010600030101010101" pitchFamily="2" charset="-122"/>
                <a:cs typeface="宋体" panose="02010600030101010101" pitchFamily="2" charset="-122"/>
              </a:rPr>
              <a:t>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10.255.255.255</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p>
          <a:p>
            <a:pPr indent="266700" algn="just">
              <a:spcAft>
                <a:spcPts val="0"/>
              </a:spcAft>
            </a:pPr>
            <a:r>
              <a:rPr lang="en-US" altLang="zh-CN" sz="2200" dirty="0">
                <a:latin typeface="Times New Roman" panose="02020603050405020304" pitchFamily="18" charset="0"/>
                <a:ea typeface="宋体" panose="02010600030101010101" pitchFamily="2" charset="-122"/>
                <a:cs typeface="宋体" panose="02010600030101010101" pitchFamily="2" charset="-122"/>
              </a:rPr>
              <a:t>B</a:t>
            </a:r>
            <a:r>
              <a:rPr lang="zh-CN" altLang="zh-CN" sz="2200" dirty="0">
                <a:latin typeface="Times New Roman" panose="02020603050405020304" pitchFamily="18" charset="0"/>
                <a:ea typeface="宋体" panose="02010600030101010101" pitchFamily="2" charset="-122"/>
                <a:cs typeface="宋体" panose="02010600030101010101" pitchFamily="2" charset="-122"/>
              </a:rPr>
              <a:t>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172.16.0.0</a:t>
            </a:r>
            <a:r>
              <a:rPr lang="zh-CN" altLang="zh-CN" sz="2200" dirty="0">
                <a:latin typeface="Times New Roman" panose="02020603050405020304" pitchFamily="18" charset="0"/>
                <a:ea typeface="宋体" panose="02010600030101010101" pitchFamily="2" charset="-122"/>
                <a:cs typeface="宋体" panose="02010600030101010101" pitchFamily="2" charset="-122"/>
              </a:rPr>
              <a:t>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172.16.255.255</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p>
          <a:p>
            <a:pPr indent="266700" algn="just">
              <a:spcAft>
                <a:spcPts val="0"/>
              </a:spcAft>
            </a:pPr>
            <a:r>
              <a:rPr lang="en-US" altLang="zh-CN" sz="2200" dirty="0">
                <a:latin typeface="Times New Roman" panose="02020603050405020304" pitchFamily="18" charset="0"/>
                <a:ea typeface="宋体" panose="02010600030101010101" pitchFamily="2" charset="-122"/>
                <a:cs typeface="宋体" panose="02010600030101010101" pitchFamily="2" charset="-122"/>
              </a:rPr>
              <a:t>C</a:t>
            </a:r>
            <a:r>
              <a:rPr lang="zh-CN" altLang="zh-CN" sz="2200" dirty="0">
                <a:latin typeface="Times New Roman" panose="02020603050405020304" pitchFamily="18" charset="0"/>
                <a:ea typeface="宋体" panose="02010600030101010101" pitchFamily="2" charset="-122"/>
                <a:cs typeface="宋体" panose="02010600030101010101" pitchFamily="2" charset="-122"/>
              </a:rPr>
              <a:t>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192.168.0.0</a:t>
            </a:r>
            <a:r>
              <a:rPr lang="zh-CN" altLang="zh-CN" sz="2200" dirty="0">
                <a:latin typeface="Times New Roman" panose="02020603050405020304" pitchFamily="18" charset="0"/>
                <a:ea typeface="宋体" panose="02010600030101010101" pitchFamily="2" charset="-122"/>
                <a:cs typeface="宋体" panose="02010600030101010101" pitchFamily="2" charset="-122"/>
              </a:rPr>
              <a:t>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192.168.255.255</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p>
        </p:txBody>
      </p:sp>
    </p:spTree>
    <p:extLst>
      <p:ext uri="{BB962C8B-B14F-4D97-AF65-F5344CB8AC3E}">
        <p14:creationId xmlns:p14="http://schemas.microsoft.com/office/powerpoint/2010/main" val="2010016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09612" y="1481069"/>
            <a:ext cx="7647188" cy="4524315"/>
          </a:xfrm>
          <a:prstGeom prst="rect">
            <a:avLst/>
          </a:prstGeom>
          <a:noFill/>
        </p:spPr>
        <p:txBody>
          <a:bodyPr wrap="square" rtlCol="0">
            <a:spAutoFit/>
          </a:bodyPr>
          <a:lstStyle/>
          <a:p>
            <a:r>
              <a:rPr lang="en-US" altLang="zh-CN" sz="2400" dirty="0"/>
              <a:t>IPv4</a:t>
            </a:r>
            <a:r>
              <a:rPr lang="zh-CN" altLang="zh-CN" sz="2400" dirty="0"/>
              <a:t>是</a:t>
            </a:r>
            <a:r>
              <a:rPr lang="en-US" altLang="zh-CN" sz="2400" dirty="0"/>
              <a:t>Internet</a:t>
            </a:r>
            <a:r>
              <a:rPr lang="zh-CN" altLang="zh-CN" sz="2400" dirty="0"/>
              <a:t>的核心协议，是</a:t>
            </a:r>
            <a:r>
              <a:rPr lang="en-US" altLang="zh-CN" sz="2400" dirty="0"/>
              <a:t>20</a:t>
            </a:r>
            <a:r>
              <a:rPr lang="zh-CN" altLang="zh-CN" sz="2400" dirty="0"/>
              <a:t>世纪</a:t>
            </a:r>
            <a:r>
              <a:rPr lang="en-US" altLang="zh-CN" sz="2400" dirty="0"/>
              <a:t>70</a:t>
            </a:r>
            <a:r>
              <a:rPr lang="zh-CN" altLang="zh-CN" sz="2400" dirty="0"/>
              <a:t>年代设计的。从计算机本身发展以及从</a:t>
            </a:r>
            <a:r>
              <a:rPr lang="en-US" altLang="zh-CN" sz="2400" dirty="0"/>
              <a:t>Internet</a:t>
            </a:r>
            <a:r>
              <a:rPr lang="zh-CN" altLang="zh-CN" sz="2400" dirty="0"/>
              <a:t>的规模和网络传输速率来看，</a:t>
            </a:r>
            <a:r>
              <a:rPr lang="en-US" altLang="zh-CN" sz="2400" dirty="0"/>
              <a:t>IPv4</a:t>
            </a:r>
            <a:r>
              <a:rPr lang="zh-CN" altLang="zh-CN" sz="2400" dirty="0"/>
              <a:t>以及远远不能满足时代的要求。最主要的原因就是</a:t>
            </a:r>
            <a:r>
              <a:rPr lang="en-US" altLang="zh-CN" sz="2400" dirty="0"/>
              <a:t>IPv4</a:t>
            </a:r>
            <a:r>
              <a:rPr lang="zh-CN" altLang="zh-CN" sz="2400" dirty="0"/>
              <a:t>地址不够用。最根本的解决办法就是采用具有更大地址空间的下一代网际协议</a:t>
            </a:r>
            <a:r>
              <a:rPr lang="en-US" altLang="zh-CN" sz="2400" dirty="0"/>
              <a:t>IPv6</a:t>
            </a:r>
            <a:r>
              <a:rPr lang="zh-CN" altLang="zh-CN" sz="2400" dirty="0"/>
              <a:t>。</a:t>
            </a:r>
            <a:endParaRPr lang="en-US" altLang="zh-CN" sz="2400" dirty="0"/>
          </a:p>
          <a:p>
            <a:endParaRPr lang="en-US" altLang="zh-CN" sz="2400" dirty="0"/>
          </a:p>
          <a:p>
            <a:r>
              <a:rPr lang="en-US" altLang="zh-CN" sz="2400" dirty="0"/>
              <a:t>IPv6</a:t>
            </a:r>
            <a:r>
              <a:rPr lang="zh-CN" altLang="zh-CN" sz="2400" dirty="0"/>
              <a:t>把原来的</a:t>
            </a:r>
            <a:r>
              <a:rPr lang="en-US" altLang="zh-CN" sz="2400" dirty="0"/>
              <a:t>IPv4</a:t>
            </a:r>
            <a:r>
              <a:rPr lang="zh-CN" altLang="zh-CN" sz="2400" dirty="0"/>
              <a:t>地址增大到了</a:t>
            </a:r>
            <a:r>
              <a:rPr lang="en-US" altLang="zh-CN" sz="2400" dirty="0"/>
              <a:t>128</a:t>
            </a:r>
            <a:r>
              <a:rPr lang="zh-CN" altLang="zh-CN" sz="2400" dirty="0"/>
              <a:t>位（</a:t>
            </a:r>
            <a:r>
              <a:rPr lang="en-US" altLang="zh-CN" sz="2400" dirty="0"/>
              <a:t>bit</a:t>
            </a:r>
            <a:r>
              <a:rPr lang="zh-CN" altLang="zh-CN" sz="2400" dirty="0"/>
              <a:t>），其地址空间大约是</a:t>
            </a:r>
            <a:r>
              <a:rPr lang="en-US" altLang="zh-CN" sz="2400" dirty="0"/>
              <a:t>3.4</a:t>
            </a:r>
            <a:r>
              <a:rPr lang="zh-CN" altLang="zh-CN" sz="2400" dirty="0"/>
              <a:t>×</a:t>
            </a:r>
            <a:r>
              <a:rPr lang="en-US" altLang="zh-CN" sz="2400" dirty="0"/>
              <a:t>10</a:t>
            </a:r>
            <a:r>
              <a:rPr lang="en-US" altLang="zh-CN" sz="2400" baseline="30000" dirty="0"/>
              <a:t>38</a:t>
            </a:r>
            <a:r>
              <a:rPr lang="zh-CN" altLang="zh-CN" sz="2400" dirty="0"/>
              <a:t>，是原来</a:t>
            </a:r>
            <a:r>
              <a:rPr lang="en-US" altLang="zh-CN" sz="2400" dirty="0"/>
              <a:t>IPv4</a:t>
            </a:r>
            <a:r>
              <a:rPr lang="zh-CN" altLang="zh-CN" sz="2400" dirty="0"/>
              <a:t>地址空间的</a:t>
            </a:r>
            <a:r>
              <a:rPr lang="en-US" altLang="zh-CN" sz="2400" dirty="0"/>
              <a:t>2</a:t>
            </a:r>
            <a:r>
              <a:rPr lang="en-US" altLang="zh-CN" sz="2400" baseline="30000" dirty="0"/>
              <a:t>96</a:t>
            </a:r>
            <a:r>
              <a:rPr lang="zh-CN" altLang="zh-CN" sz="2400" dirty="0"/>
              <a:t>倍。</a:t>
            </a:r>
            <a:r>
              <a:rPr lang="en-US" altLang="zh-CN" sz="2400" dirty="0"/>
              <a:t>IPv6</a:t>
            </a:r>
            <a:r>
              <a:rPr lang="zh-CN" altLang="zh-CN" sz="2400" dirty="0"/>
              <a:t>并没有完全抛弃原来的</a:t>
            </a:r>
            <a:r>
              <a:rPr lang="en-US" altLang="zh-CN" sz="2400" dirty="0"/>
              <a:t>IPv4</a:t>
            </a:r>
            <a:r>
              <a:rPr lang="zh-CN" altLang="zh-CN" sz="2400" dirty="0"/>
              <a:t>，并且在若干年内都会与</a:t>
            </a:r>
            <a:r>
              <a:rPr lang="en-US" altLang="zh-CN" sz="2400" dirty="0"/>
              <a:t>IPv4</a:t>
            </a:r>
            <a:r>
              <a:rPr lang="zh-CN" altLang="zh-CN" sz="2400" dirty="0"/>
              <a:t>共存。</a:t>
            </a:r>
            <a:r>
              <a:rPr lang="en-US" altLang="zh-CN" sz="2400" dirty="0"/>
              <a:t>IPv6</a:t>
            </a:r>
            <a:r>
              <a:rPr lang="zh-CN" altLang="zh-CN" sz="2400" dirty="0"/>
              <a:t>使用一系列固定格式的扩展首部取代了</a:t>
            </a:r>
            <a:r>
              <a:rPr lang="en-US" altLang="zh-CN" sz="2400" dirty="0"/>
              <a:t>IPv4</a:t>
            </a:r>
            <a:r>
              <a:rPr lang="zh-CN" altLang="zh-CN" sz="2400" dirty="0"/>
              <a:t>中可变长度的选项字段。</a:t>
            </a:r>
            <a:r>
              <a:rPr lang="en-US" altLang="zh-CN" sz="2400" dirty="0"/>
              <a:t>IPv6</a:t>
            </a:r>
            <a:r>
              <a:rPr lang="zh-CN" altLang="zh-CN" sz="2400" dirty="0"/>
              <a:t>对</a:t>
            </a:r>
            <a:r>
              <a:rPr lang="en-US" altLang="zh-CN" sz="2400" dirty="0"/>
              <a:t>IP</a:t>
            </a:r>
            <a:r>
              <a:rPr lang="zh-CN" altLang="zh-CN" sz="2400" dirty="0"/>
              <a:t>数据报协议单元的头部进行了简化</a:t>
            </a:r>
            <a:r>
              <a:rPr lang="zh-CN" altLang="en-US" sz="2400" dirty="0"/>
              <a:t>。</a:t>
            </a:r>
          </a:p>
        </p:txBody>
      </p:sp>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IPv6</a:t>
            </a:r>
            <a:endParaRPr lang="zh-CN" altLang="en-US" dirty="0"/>
          </a:p>
        </p:txBody>
      </p:sp>
    </p:spTree>
    <p:extLst>
      <p:ext uri="{BB962C8B-B14F-4D97-AF65-F5344CB8AC3E}">
        <p14:creationId xmlns:p14="http://schemas.microsoft.com/office/powerpoint/2010/main" val="33592492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32000" y="327263"/>
            <a:ext cx="7924800" cy="1143000"/>
          </a:xfrm>
        </p:spPr>
        <p:txBody>
          <a:bodyPr/>
          <a:lstStyle/>
          <a:p>
            <a:r>
              <a:rPr lang="en-US" altLang="zh-CN" sz="4400" b="0" dirty="0">
                <a:latin typeface="方正大黑简体" panose="02010601030101010101" pitchFamily="2" charset="-122"/>
                <a:ea typeface="方正大黑简体" panose="02010601030101010101" pitchFamily="2" charset="-122"/>
              </a:rPr>
              <a:t>3.1 </a:t>
            </a:r>
            <a:r>
              <a:rPr lang="zh-CN" altLang="en-US" sz="4400" b="0" dirty="0">
                <a:latin typeface="方正大黑简体" panose="02010601030101010101" pitchFamily="2" charset="-122"/>
                <a:ea typeface="方正大黑简体" panose="02010601030101010101" pitchFamily="2" charset="-122"/>
              </a:rPr>
              <a:t>信息网络概述</a:t>
            </a:r>
          </a:p>
        </p:txBody>
      </p:sp>
      <p:sp>
        <p:nvSpPr>
          <p:cNvPr id="3" name="文本框 2"/>
          <p:cNvSpPr txBox="1"/>
          <p:nvPr/>
        </p:nvSpPr>
        <p:spPr>
          <a:xfrm>
            <a:off x="3262648" y="1751528"/>
            <a:ext cx="6053070" cy="2031325"/>
          </a:xfrm>
          <a:prstGeom prst="rect">
            <a:avLst/>
          </a:prstGeom>
          <a:noFill/>
        </p:spPr>
        <p:txBody>
          <a:bodyPr wrap="square" rtlCol="0">
            <a:spAutoFit/>
          </a:bodyPr>
          <a:lstStyle/>
          <a:p>
            <a:pPr>
              <a:lnSpc>
                <a:spcPct val="150000"/>
              </a:lnSpc>
            </a:pPr>
            <a:r>
              <a:rPr lang="en-US" altLang="zh-CN" sz="2800" dirty="0"/>
              <a:t>3.1.1  </a:t>
            </a:r>
            <a:r>
              <a:rPr lang="zh-CN" altLang="en-US" sz="2800" dirty="0"/>
              <a:t>网络的结构</a:t>
            </a:r>
            <a:endParaRPr lang="en-US" altLang="zh-CN" sz="2800" dirty="0"/>
          </a:p>
          <a:p>
            <a:pPr>
              <a:lnSpc>
                <a:spcPct val="150000"/>
              </a:lnSpc>
            </a:pPr>
            <a:r>
              <a:rPr lang="en-US" altLang="zh-CN" sz="2800" dirty="0"/>
              <a:t>3.1.2  </a:t>
            </a:r>
            <a:r>
              <a:rPr lang="zh-CN" altLang="en-US" sz="2800" dirty="0"/>
              <a:t>信息网络的起源</a:t>
            </a:r>
            <a:endParaRPr lang="en-US" altLang="zh-CN" sz="2800" dirty="0"/>
          </a:p>
          <a:p>
            <a:pPr>
              <a:lnSpc>
                <a:spcPct val="150000"/>
              </a:lnSpc>
            </a:pPr>
            <a:r>
              <a:rPr lang="en-US" altLang="zh-CN" sz="2800" dirty="0"/>
              <a:t>3.1.3  </a:t>
            </a:r>
            <a:r>
              <a:rPr lang="zh-CN" altLang="en-US" sz="2800" dirty="0"/>
              <a:t>信息网络的定义</a:t>
            </a:r>
            <a:endParaRPr lang="en-US" altLang="zh-CN" sz="2800" dirty="0"/>
          </a:p>
        </p:txBody>
      </p:sp>
    </p:spTree>
    <p:extLst>
      <p:ext uri="{BB962C8B-B14F-4D97-AF65-F5344CB8AC3E}">
        <p14:creationId xmlns:p14="http://schemas.microsoft.com/office/powerpoint/2010/main" val="6421797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静态</a:t>
            </a:r>
            <a:r>
              <a:rPr lang="en-US" altLang="zh-CN" dirty="0">
                <a:effectLst/>
              </a:rPr>
              <a:t>IP</a:t>
            </a:r>
            <a:r>
              <a:rPr lang="zh-CN" altLang="zh-CN" dirty="0">
                <a:effectLst/>
              </a:rPr>
              <a:t>、动态</a:t>
            </a:r>
            <a:r>
              <a:rPr lang="en-US" altLang="zh-CN" dirty="0">
                <a:effectLst/>
              </a:rPr>
              <a:t>IP</a:t>
            </a:r>
            <a:r>
              <a:rPr lang="zh-CN" altLang="zh-CN" dirty="0">
                <a:effectLst/>
              </a:rPr>
              <a:t>和</a:t>
            </a:r>
            <a:r>
              <a:rPr lang="en-US" altLang="zh-CN" dirty="0">
                <a:effectLst/>
              </a:rPr>
              <a:t>DHCP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30</a:t>
            </a:fld>
            <a:endParaRPr lang="en-US" altLang="zh-CN"/>
          </a:p>
        </p:txBody>
      </p:sp>
      <p:sp>
        <p:nvSpPr>
          <p:cNvPr id="4" name="矩形 3"/>
          <p:cNvSpPr/>
          <p:nvPr/>
        </p:nvSpPr>
        <p:spPr>
          <a:xfrm>
            <a:off x="1626508" y="1613825"/>
            <a:ext cx="8654143" cy="3970318"/>
          </a:xfrm>
          <a:prstGeom prst="rect">
            <a:avLst/>
          </a:prstGeom>
        </p:spPr>
        <p:txBody>
          <a:bodyPr wrap="squar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静态</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地址配置就是讲一个</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地址“永久地”、“固定地”分配给某一台主机，其他的主机不再可能使用该</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地址。此种情况通常出现在为多路用户访问的网络设备配置</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地址时。例如，网络服务器或网络打印机等。此类设备不宜经常地变更</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地址，避免用户每次访问它们时需要频繁地更换</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a:t>
            </a:r>
          </a:p>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静态</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地址配置情况下，</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地址不能重复用。另外，网络管理员应该妥善记录和保存设备与其配置的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地址的对应关系，以便于网络维护。</a:t>
            </a:r>
            <a:endParaRPr lang="zh-CN" altLang="en-US" sz="2800" dirty="0"/>
          </a:p>
        </p:txBody>
      </p:sp>
    </p:spTree>
    <p:extLst>
      <p:ext uri="{BB962C8B-B14F-4D97-AF65-F5344CB8AC3E}">
        <p14:creationId xmlns:p14="http://schemas.microsoft.com/office/powerpoint/2010/main" val="4105998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静态</a:t>
            </a:r>
            <a:r>
              <a:rPr lang="en-US" altLang="zh-CN" dirty="0">
                <a:effectLst/>
              </a:rPr>
              <a:t>IP</a:t>
            </a:r>
            <a:r>
              <a:rPr lang="zh-CN" altLang="zh-CN" dirty="0">
                <a:effectLst/>
              </a:rPr>
              <a:t>、动态</a:t>
            </a:r>
            <a:r>
              <a:rPr lang="en-US" altLang="zh-CN" dirty="0">
                <a:effectLst/>
              </a:rPr>
              <a:t>IP</a:t>
            </a:r>
            <a:r>
              <a:rPr lang="zh-CN" altLang="zh-CN" dirty="0">
                <a:effectLst/>
              </a:rPr>
              <a:t>和</a:t>
            </a:r>
            <a:r>
              <a:rPr lang="en-US" altLang="zh-CN" dirty="0">
                <a:effectLst/>
              </a:rPr>
              <a:t>DHCP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31</a:t>
            </a:fld>
            <a:endParaRPr lang="en-US" altLang="zh-CN"/>
          </a:p>
        </p:txBody>
      </p:sp>
      <p:sp>
        <p:nvSpPr>
          <p:cNvPr id="5" name="矩形 4"/>
          <p:cNvSpPr/>
          <p:nvPr/>
        </p:nvSpPr>
        <p:spPr>
          <a:xfrm>
            <a:off x="1365251" y="1475911"/>
            <a:ext cx="8915400" cy="4154984"/>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动态</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地址配置就是按照一定的规则，将可分配使用的全部或部分的</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地址集中管理起来，当网络中的某主机需要连接和访问其他设备进行数据通信时，由网络管理系统自动地分配给该主机（计算机、打印机等）一个</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地址。这种</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地址的分配与使用不是固定地。当某主机中断网络连接时，可以收回已分配的</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，进行重新地址分配；而且某台主机每次网络连接所拥有和使用的</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地址可能不同。</a:t>
            </a:r>
          </a:p>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动态</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地址配置的最大特点就是提高了有限个</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地址的使用效率，并减少了网管人员的维护工作量。</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在指定网络中主机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地址的配置方案时，除了对必须采用静态</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地址的设备配置静态</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外，一般都应采用动态</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地址的配置方式</a:t>
            </a:r>
            <a:endParaRPr lang="zh-CN" altLang="en-US" sz="2400" dirty="0"/>
          </a:p>
        </p:txBody>
      </p:sp>
    </p:spTree>
    <p:extLst>
      <p:ext uri="{BB962C8B-B14F-4D97-AF65-F5344CB8AC3E}">
        <p14:creationId xmlns:p14="http://schemas.microsoft.com/office/powerpoint/2010/main" val="6185987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静态</a:t>
            </a:r>
            <a:r>
              <a:rPr lang="en-US" altLang="zh-CN" dirty="0">
                <a:effectLst/>
              </a:rPr>
              <a:t>IP</a:t>
            </a:r>
            <a:r>
              <a:rPr lang="zh-CN" altLang="zh-CN" dirty="0">
                <a:effectLst/>
              </a:rPr>
              <a:t>、动态</a:t>
            </a:r>
            <a:r>
              <a:rPr lang="en-US" altLang="zh-CN" dirty="0">
                <a:effectLst/>
              </a:rPr>
              <a:t>IP</a:t>
            </a:r>
            <a:r>
              <a:rPr lang="zh-CN" altLang="zh-CN" dirty="0">
                <a:effectLst/>
              </a:rPr>
              <a:t>和</a:t>
            </a:r>
            <a:r>
              <a:rPr lang="en-US" altLang="zh-CN" dirty="0">
                <a:effectLst/>
              </a:rPr>
              <a:t>DHCP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32</a:t>
            </a:fld>
            <a:endParaRPr lang="en-US" altLang="zh-CN"/>
          </a:p>
        </p:txBody>
      </p:sp>
      <p:sp>
        <p:nvSpPr>
          <p:cNvPr id="4" name="矩形 3"/>
          <p:cNvSpPr/>
          <p:nvPr/>
        </p:nvSpPr>
        <p:spPr>
          <a:xfrm>
            <a:off x="1306285" y="1769239"/>
            <a:ext cx="9095014" cy="3416320"/>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动态主机配置协议（</a:t>
            </a:r>
            <a:r>
              <a:rPr lang="en-US" altLang="zh-CN" sz="2400" dirty="0">
                <a:latin typeface="Times New Roman" panose="02020603050405020304" pitchFamily="18" charset="0"/>
                <a:ea typeface="宋体" panose="02010600030101010101" pitchFamily="2" charset="-122"/>
                <a:cs typeface="宋体" panose="02010600030101010101" pitchFamily="2" charset="-122"/>
              </a:rPr>
              <a:t>Dynamic Host Configuration Protocol</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dirty="0">
                <a:latin typeface="Times New Roman" panose="02020603050405020304" pitchFamily="18" charset="0"/>
                <a:ea typeface="宋体" panose="02010600030101010101" pitchFamily="2" charset="-122"/>
                <a:cs typeface="宋体" panose="02010600030101010101" pitchFamily="2" charset="-122"/>
              </a:rPr>
              <a:t>）提供了一种自动分配</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地址、子网掩码、默认网关等地址信息以及其他配置信息的服务。在需要</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地址动态配置的方式中，网络中至少有一台服务器安装了</a:t>
            </a:r>
            <a:r>
              <a:rPr lang="en-US" altLang="zh-CN" sz="240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dirty="0">
                <a:latin typeface="Times New Roman" panose="02020603050405020304" pitchFamily="18" charset="0"/>
                <a:ea typeface="宋体" panose="02010600030101010101" pitchFamily="2" charset="-122"/>
                <a:cs typeface="宋体" panose="02010600030101010101" pitchFamily="2" charset="-122"/>
              </a:rPr>
              <a:t>服务。</a:t>
            </a:r>
          </a:p>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是一个客户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服务器协议。需要服务时，</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客户端将首先向</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服务器发出服务请求，申请一个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地址；服务器接收到该请求后，将按照预先制定好的方式，进行回应并最终向客户端分配和提供一个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地址。该客户端主机在使用完毕，即将退出网络连接时，将再次联系</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服务器，交还</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a:t>
            </a:r>
            <a:endParaRPr lang="zh-CN" altLang="en-US" sz="2400" dirty="0"/>
          </a:p>
        </p:txBody>
      </p:sp>
    </p:spTree>
    <p:extLst>
      <p:ext uri="{BB962C8B-B14F-4D97-AF65-F5344CB8AC3E}">
        <p14:creationId xmlns:p14="http://schemas.microsoft.com/office/powerpoint/2010/main" val="14048871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IP</a:t>
            </a:r>
            <a:r>
              <a:rPr lang="zh-CN" altLang="en-US" dirty="0"/>
              <a:t>地址分配应遵循的原则</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33</a:t>
            </a:fld>
            <a:endParaRPr lang="en-US" altLang="zh-CN"/>
          </a:p>
        </p:txBody>
      </p:sp>
      <p:sp>
        <p:nvSpPr>
          <p:cNvPr id="4" name="文本框 3"/>
          <p:cNvSpPr txBox="1"/>
          <p:nvPr/>
        </p:nvSpPr>
        <p:spPr>
          <a:xfrm>
            <a:off x="730251" y="1273629"/>
            <a:ext cx="5197020" cy="461665"/>
          </a:xfrm>
          <a:prstGeom prst="rect">
            <a:avLst/>
          </a:prstGeom>
          <a:noFill/>
        </p:spPr>
        <p:txBody>
          <a:bodyPr wrap="square" rtlCol="0">
            <a:spAutoFit/>
          </a:bodyPr>
          <a:lstStyle/>
          <a:p>
            <a:r>
              <a:rPr lang="zh-CN" altLang="en-US" sz="2400" b="1" dirty="0"/>
              <a:t>基本原则：不能重复</a:t>
            </a:r>
          </a:p>
        </p:txBody>
      </p:sp>
      <p:sp>
        <p:nvSpPr>
          <p:cNvPr id="5" name="矩形 4"/>
          <p:cNvSpPr/>
          <p:nvPr/>
        </p:nvSpPr>
        <p:spPr>
          <a:xfrm>
            <a:off x="1332594" y="1735294"/>
            <a:ext cx="8892722" cy="4524315"/>
          </a:xfrm>
          <a:prstGeom prst="rect">
            <a:avLst/>
          </a:prstGeom>
        </p:spPr>
        <p:txBody>
          <a:bodyPr wrap="square">
            <a:spAutoFit/>
          </a:bodyPr>
          <a:lstStyle/>
          <a:p>
            <a:pPr lvl="0" algn="just">
              <a:lnSpc>
                <a:spcPct val="150000"/>
              </a:lnSpc>
              <a:spcAft>
                <a:spcPts val="0"/>
              </a:spcAft>
            </a:pPr>
            <a:r>
              <a:rPr lang="zh-CN" altLang="en-US" sz="2400" b="1" dirty="0">
                <a:latin typeface="Times New Roman" panose="02020603050405020304" pitchFamily="18" charset="0"/>
                <a:ea typeface="宋体" panose="02010600030101010101" pitchFamily="2" charset="-122"/>
                <a:cs typeface="宋体" panose="02010600030101010101" pitchFamily="2" charset="-122"/>
              </a:rPr>
              <a:t>其他：</a:t>
            </a:r>
            <a:endParaRPr lang="en-US" altLang="zh-CN" sz="2400" b="1" dirty="0">
              <a:latin typeface="Times New Roman" panose="02020603050405020304" pitchFamily="18" charset="0"/>
              <a:ea typeface="宋体" panose="02010600030101010101" pitchFamily="2" charset="-122"/>
              <a:cs typeface="宋体" panose="02010600030101010101" pitchFamily="2" charset="-122"/>
            </a:endParaRP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每个网络的网络号必须是唯一的</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网络号不能为全“</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”（网络号为全“</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”表示一个本地网）</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网络号不能为全“</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网络号不能以</a:t>
            </a:r>
            <a:r>
              <a:rPr lang="en-US" altLang="zh-CN" sz="2400" dirty="0">
                <a:latin typeface="Times New Roman" panose="02020603050405020304" pitchFamily="18" charset="0"/>
                <a:ea typeface="宋体" panose="02010600030101010101" pitchFamily="2" charset="-122"/>
                <a:cs typeface="宋体" panose="02010600030101010101" pitchFamily="2" charset="-122"/>
              </a:rPr>
              <a:t>127</a:t>
            </a:r>
            <a:r>
              <a:rPr lang="zh-CN" altLang="zh-CN" sz="2400" dirty="0">
                <a:latin typeface="Times New Roman" panose="02020603050405020304" pitchFamily="18" charset="0"/>
                <a:ea typeface="宋体" panose="02010600030101010101" pitchFamily="2" charset="-122"/>
                <a:cs typeface="宋体" panose="02010600030101010101" pitchFamily="2" charset="-122"/>
              </a:rPr>
              <a:t>开头（</a:t>
            </a:r>
            <a:r>
              <a:rPr lang="en-US" altLang="zh-CN" sz="2400" dirty="0">
                <a:latin typeface="Times New Roman" panose="02020603050405020304" pitchFamily="18" charset="0"/>
                <a:ea typeface="宋体" panose="02010600030101010101" pitchFamily="2" charset="-122"/>
                <a:cs typeface="宋体" panose="02010600030101010101" pitchFamily="2" charset="-122"/>
              </a:rPr>
              <a:t>127</a:t>
            </a:r>
            <a:r>
              <a:rPr lang="zh-CN" altLang="zh-CN" sz="2400" dirty="0">
                <a:latin typeface="Times New Roman" panose="02020603050405020304" pitchFamily="18" charset="0"/>
                <a:ea typeface="宋体" panose="02010600030101010101" pitchFamily="2" charset="-122"/>
                <a:cs typeface="宋体" panose="02010600030101010101" pitchFamily="2" charset="-122"/>
              </a:rPr>
              <a:t>是环回地址）</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一个网络中，每台主机的主机号必须是唯一的</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主机号不能全为“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”表示广播地址）</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主机号不能全为“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”表示网络地址）</a:t>
            </a:r>
          </a:p>
        </p:txBody>
      </p:sp>
    </p:spTree>
    <p:extLst>
      <p:ext uri="{BB962C8B-B14F-4D97-AF65-F5344CB8AC3E}">
        <p14:creationId xmlns:p14="http://schemas.microsoft.com/office/powerpoint/2010/main" val="37975427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子网掩码</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34</a:t>
            </a:fld>
            <a:endParaRPr lang="en-US" altLang="zh-CN"/>
          </a:p>
        </p:txBody>
      </p:sp>
      <p:sp>
        <p:nvSpPr>
          <p:cNvPr id="5" name="矩形 4"/>
          <p:cNvSpPr/>
          <p:nvPr/>
        </p:nvSpPr>
        <p:spPr>
          <a:xfrm>
            <a:off x="2419351" y="1430662"/>
            <a:ext cx="7385765" cy="3539430"/>
          </a:xfrm>
          <a:prstGeom prst="rect">
            <a:avLst/>
          </a:prstGeom>
        </p:spPr>
        <p:txBody>
          <a:bodyPr wrap="square">
            <a:spAutoFit/>
          </a:bodyPr>
          <a:lstStyle/>
          <a:p>
            <a:pPr marL="457200" indent="-457200" algn="just">
              <a:buFont typeface="Arial" panose="020B0604020202020204" pitchFamily="34" charset="0"/>
              <a:buChar char="•"/>
            </a:pPr>
            <a:r>
              <a:rPr lang="en-US" altLang="zh-CN" sz="2800" kern="100" dirty="0">
                <a:latin typeface="Times New Roman" panose="02020603050405020304" pitchFamily="18" charset="0"/>
                <a:ea typeface="宋体" panose="02010600030101010101" pitchFamily="2" charset="-122"/>
              </a:rPr>
              <a:t>32</a:t>
            </a:r>
            <a:r>
              <a:rPr lang="zh-CN" altLang="zh-CN" sz="2800" kern="100" dirty="0">
                <a:latin typeface="Times New Roman" panose="02020603050405020304" pitchFamily="18" charset="0"/>
                <a:ea typeface="宋体" panose="02010600030101010101" pitchFamily="2" charset="-122"/>
              </a:rPr>
              <a:t>位的</a:t>
            </a:r>
            <a:r>
              <a:rPr lang="en-US" altLang="zh-CN" sz="2800" kern="100" dirty="0">
                <a:latin typeface="Times New Roman" panose="02020603050405020304" pitchFamily="18" charset="0"/>
                <a:ea typeface="宋体" panose="02010600030101010101" pitchFamily="2" charset="-122"/>
              </a:rPr>
              <a:t>IP</a:t>
            </a:r>
            <a:r>
              <a:rPr lang="zh-CN" altLang="zh-CN" sz="2800" kern="100" dirty="0">
                <a:latin typeface="Times New Roman" panose="02020603050405020304" pitchFamily="18" charset="0"/>
                <a:ea typeface="宋体" panose="02010600030101010101" pitchFamily="2" charset="-122"/>
              </a:rPr>
              <a:t>地址本身以及数据报的首部都没有包含任何有关</a:t>
            </a:r>
            <a:r>
              <a:rPr lang="zh-CN" altLang="en-US" sz="2800" kern="100" dirty="0">
                <a:latin typeface="Times New Roman" panose="02020603050405020304" pitchFamily="18" charset="0"/>
                <a:ea typeface="宋体" panose="02010600030101010101" pitchFamily="2" charset="-122"/>
              </a:rPr>
              <a:t>网络</a:t>
            </a:r>
            <a:r>
              <a:rPr lang="zh-CN" altLang="zh-CN" sz="2800" kern="100" dirty="0">
                <a:latin typeface="Times New Roman" panose="02020603050405020304" pitchFamily="18" charset="0"/>
                <a:ea typeface="宋体" panose="02010600030101010101" pitchFamily="2" charset="-122"/>
              </a:rPr>
              <a:t>划分的信息。因此就必须另外想办法获得</a:t>
            </a:r>
            <a:r>
              <a:rPr lang="zh-CN" altLang="en-US" sz="2800" kern="100" dirty="0">
                <a:latin typeface="Times New Roman" panose="02020603050405020304" pitchFamily="18" charset="0"/>
                <a:ea typeface="宋体" panose="02010600030101010101" pitchFamily="2" charset="-122"/>
              </a:rPr>
              <a:t>网络</a:t>
            </a:r>
            <a:r>
              <a:rPr lang="zh-CN" altLang="zh-CN" sz="2800" kern="100" dirty="0">
                <a:latin typeface="Times New Roman" panose="02020603050405020304" pitchFamily="18" charset="0"/>
                <a:ea typeface="宋体" panose="02010600030101010101" pitchFamily="2" charset="-122"/>
              </a:rPr>
              <a:t>划分的信息，这个办法就是子网掩码（</a:t>
            </a:r>
            <a:r>
              <a:rPr lang="en-US" altLang="zh-CN" sz="2800" kern="100" dirty="0">
                <a:latin typeface="Times New Roman" panose="02020603050405020304" pitchFamily="18" charset="0"/>
                <a:ea typeface="宋体" panose="02010600030101010101" pitchFamily="2" charset="-122"/>
              </a:rPr>
              <a:t>subnet mask</a:t>
            </a:r>
            <a:r>
              <a:rPr lang="zh-CN" altLang="zh-CN" sz="2800" kern="100" dirty="0">
                <a:latin typeface="Times New Roman" panose="02020603050405020304" pitchFamily="18" charset="0"/>
                <a:ea typeface="宋体" panose="02010600030101010101" pitchFamily="2" charset="-122"/>
              </a:rPr>
              <a:t>）。</a:t>
            </a:r>
            <a:endParaRPr lang="en-US" altLang="zh-CN" sz="2800" kern="100" dirty="0">
              <a:latin typeface="Times New Roman" panose="02020603050405020304" pitchFamily="18" charset="0"/>
              <a:ea typeface="宋体" panose="02010600030101010101" pitchFamily="2" charset="-122"/>
            </a:endParaRPr>
          </a:p>
          <a:p>
            <a:pPr algn="just"/>
            <a:endParaRPr lang="zh-CN" altLang="zh-CN" sz="2800" kern="100" dirty="0">
              <a:latin typeface="Times New Roman" panose="02020603050405020304" pitchFamily="18" charset="0"/>
              <a:ea typeface="宋体" panose="02010600030101010101" pitchFamily="2" charset="-122"/>
            </a:endParaRPr>
          </a:p>
          <a:p>
            <a:pPr marL="457200" indent="-457200">
              <a:buFont typeface="Arial" panose="020B0604020202020204" pitchFamily="34" charset="0"/>
              <a:buChar char="•"/>
            </a:pP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子网掩码中的</a:t>
            </a:r>
            <a:r>
              <a:rPr lang="en-US" altLang="zh-CN" sz="2800" dirty="0">
                <a:latin typeface="Times New Roman" panose="02020603050405020304" pitchFamily="18" charset="0"/>
                <a:ea typeface="宋体" panose="02010600030101010101" pitchFamily="2" charset="-122"/>
              </a:rPr>
              <a:t>1</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对应于</a:t>
            </a:r>
            <a:r>
              <a:rPr lang="en-US" altLang="zh-CN" sz="2800" dirty="0">
                <a:latin typeface="Times New Roman" panose="02020603050405020304" pitchFamily="18" charset="0"/>
                <a:ea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地址中的网络号和子网号，而子网掩码中的</a:t>
            </a:r>
            <a:r>
              <a:rPr lang="en-US" altLang="zh-CN" sz="2800" dirty="0">
                <a:latin typeface="Times New Roman" panose="02020603050405020304" pitchFamily="18" charset="0"/>
                <a:ea typeface="宋体" panose="02010600030101010101" pitchFamily="2" charset="-122"/>
              </a:rPr>
              <a:t>0</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对应于</a:t>
            </a:r>
            <a:r>
              <a:rPr lang="en-US" altLang="zh-CN" sz="2800" dirty="0">
                <a:latin typeface="Times New Roman" panose="02020603050405020304" pitchFamily="18" charset="0"/>
                <a:ea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地址中的主机号。</a:t>
            </a:r>
            <a:endParaRPr lang="en-US"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44477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p:cNvGrpSpPr/>
          <p:nvPr/>
        </p:nvGrpSpPr>
        <p:grpSpPr>
          <a:xfrm>
            <a:off x="3478391" y="2994296"/>
            <a:ext cx="7016100" cy="1524000"/>
            <a:chOff x="1542267" y="3612478"/>
            <a:chExt cx="7016100" cy="1524000"/>
          </a:xfrm>
        </p:grpSpPr>
        <p:sp>
          <p:nvSpPr>
            <p:cNvPr id="8200"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8201"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8202"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8203"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8216"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8217" name="Rectangle 25"/>
            <p:cNvSpPr>
              <a:spLocks noChangeArrowheads="1"/>
            </p:cNvSpPr>
            <p:nvPr/>
          </p:nvSpPr>
          <p:spPr bwMode="auto">
            <a:xfrm>
              <a:off x="6096804"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Host</a:t>
              </a:r>
            </a:p>
          </p:txBody>
        </p:sp>
        <p:sp>
          <p:nvSpPr>
            <p:cNvPr id="8218" name="Line 26"/>
            <p:cNvSpPr>
              <a:spLocks noChangeShapeType="1"/>
            </p:cNvSpPr>
            <p:nvPr/>
          </p:nvSpPr>
          <p:spPr bwMode="auto">
            <a:xfrm>
              <a:off x="1545442" y="3956966"/>
              <a:ext cx="3259137"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8219" name="Line 27"/>
            <p:cNvSpPr>
              <a:spLocks noChangeShapeType="1"/>
            </p:cNvSpPr>
            <p:nvPr/>
          </p:nvSpPr>
          <p:spPr bwMode="auto">
            <a:xfrm>
              <a:off x="4804579" y="3956966"/>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8228"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8229"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8230"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sp>
          <p:nvSpPr>
            <p:cNvPr id="8231"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grpSp>
        <p:nvGrpSpPr>
          <p:cNvPr id="41" name="组合 40"/>
          <p:cNvGrpSpPr/>
          <p:nvPr/>
        </p:nvGrpSpPr>
        <p:grpSpPr>
          <a:xfrm>
            <a:off x="3476243" y="1395170"/>
            <a:ext cx="7016100" cy="1524000"/>
            <a:chOff x="1542267" y="3612478"/>
            <a:chExt cx="7016100" cy="1524000"/>
          </a:xfrm>
        </p:grpSpPr>
        <p:sp>
          <p:nvSpPr>
            <p:cNvPr id="42"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43"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0</a:t>
              </a:r>
            </a:p>
          </p:txBody>
        </p:sp>
        <p:sp>
          <p:nvSpPr>
            <p:cNvPr id="44"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45"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46" name="Rectangle 24"/>
            <p:cNvSpPr>
              <a:spLocks noChangeArrowheads="1"/>
            </p:cNvSpPr>
            <p:nvPr/>
          </p:nvSpPr>
          <p:spPr bwMode="auto">
            <a:xfrm>
              <a:off x="1777775" y="3612478"/>
              <a:ext cx="1154584"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Network</a:t>
              </a:r>
            </a:p>
          </p:txBody>
        </p:sp>
        <p:sp>
          <p:nvSpPr>
            <p:cNvPr id="47" name="Rectangle 25"/>
            <p:cNvSpPr>
              <a:spLocks noChangeArrowheads="1"/>
            </p:cNvSpPr>
            <p:nvPr/>
          </p:nvSpPr>
          <p:spPr bwMode="auto">
            <a:xfrm>
              <a:off x="5375116" y="3624384"/>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Host</a:t>
              </a:r>
            </a:p>
          </p:txBody>
        </p:sp>
        <p:sp>
          <p:nvSpPr>
            <p:cNvPr id="48" name="Line 26"/>
            <p:cNvSpPr>
              <a:spLocks noChangeShapeType="1"/>
            </p:cNvSpPr>
            <p:nvPr/>
          </p:nvSpPr>
          <p:spPr bwMode="auto">
            <a:xfrm>
              <a:off x="1545442" y="3956966"/>
              <a:ext cx="1628775"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49" name="Line 27"/>
            <p:cNvSpPr>
              <a:spLocks noChangeShapeType="1"/>
            </p:cNvSpPr>
            <p:nvPr/>
          </p:nvSpPr>
          <p:spPr bwMode="auto">
            <a:xfrm>
              <a:off x="3167867" y="3956966"/>
              <a:ext cx="4894262"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50"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51"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sp>
          <p:nvSpPr>
            <p:cNvPr id="52"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sp>
          <p:nvSpPr>
            <p:cNvPr id="53"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grpSp>
        <p:nvGrpSpPr>
          <p:cNvPr id="54" name="组合 53"/>
          <p:cNvGrpSpPr/>
          <p:nvPr/>
        </p:nvGrpSpPr>
        <p:grpSpPr>
          <a:xfrm>
            <a:off x="3476243" y="4666399"/>
            <a:ext cx="7016100" cy="1524000"/>
            <a:chOff x="1542267" y="3612478"/>
            <a:chExt cx="7016100" cy="1524000"/>
          </a:xfrm>
        </p:grpSpPr>
        <p:sp>
          <p:nvSpPr>
            <p:cNvPr id="55"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56"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57"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20000"/>
                      <a:lumOff val="80000"/>
                    </a:schemeClr>
                  </a:solidFill>
                  <a:latin typeface="Helvetica" panose="020B0604020202020204" pitchFamily="34" charset="0"/>
                </a:rPr>
                <a:t>255</a:t>
              </a:r>
            </a:p>
          </p:txBody>
        </p:sp>
        <p:sp>
          <p:nvSpPr>
            <p:cNvPr id="58"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59" name="Rectangle 24"/>
            <p:cNvSpPr>
              <a:spLocks noChangeArrowheads="1"/>
            </p:cNvSpPr>
            <p:nvPr/>
          </p:nvSpPr>
          <p:spPr bwMode="auto">
            <a:xfrm>
              <a:off x="3431391" y="3652166"/>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Network</a:t>
              </a:r>
            </a:p>
          </p:txBody>
        </p:sp>
        <p:sp>
          <p:nvSpPr>
            <p:cNvPr id="60" name="Rectangle 25"/>
            <p:cNvSpPr>
              <a:spLocks noChangeArrowheads="1"/>
            </p:cNvSpPr>
            <p:nvPr/>
          </p:nvSpPr>
          <p:spPr bwMode="auto">
            <a:xfrm>
              <a:off x="6869538"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Host</a:t>
              </a:r>
            </a:p>
          </p:txBody>
        </p:sp>
        <p:sp>
          <p:nvSpPr>
            <p:cNvPr id="61" name="Line 26"/>
            <p:cNvSpPr>
              <a:spLocks noChangeShapeType="1"/>
            </p:cNvSpPr>
            <p:nvPr/>
          </p:nvSpPr>
          <p:spPr bwMode="auto">
            <a:xfrm>
              <a:off x="1545442" y="3956966"/>
              <a:ext cx="4908549"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62" name="Line 27"/>
            <p:cNvSpPr>
              <a:spLocks noChangeShapeType="1"/>
            </p:cNvSpPr>
            <p:nvPr/>
          </p:nvSpPr>
          <p:spPr bwMode="auto">
            <a:xfrm>
              <a:off x="6436529" y="3956966"/>
              <a:ext cx="162560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63"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64"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65"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4">
                      <a:lumMod val="90000"/>
                      <a:lumOff val="10000"/>
                    </a:schemeClr>
                  </a:solidFill>
                  <a:latin typeface="Helvetica" panose="020B0604020202020204" pitchFamily="34" charset="0"/>
                </a:rPr>
                <a:t>11111111</a:t>
              </a:r>
            </a:p>
          </p:txBody>
        </p:sp>
        <p:sp>
          <p:nvSpPr>
            <p:cNvPr id="66"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sp>
        <p:nvSpPr>
          <p:cNvPr id="3" name="文本框 2"/>
          <p:cNvSpPr txBox="1"/>
          <p:nvPr/>
        </p:nvSpPr>
        <p:spPr>
          <a:xfrm>
            <a:off x="1704304" y="1916253"/>
            <a:ext cx="1648114" cy="769441"/>
          </a:xfrm>
          <a:prstGeom prst="rect">
            <a:avLst/>
          </a:prstGeom>
          <a:noFill/>
        </p:spPr>
        <p:txBody>
          <a:bodyPr wrap="square" rtlCol="0">
            <a:spAutoFit/>
          </a:bodyPr>
          <a:lstStyle/>
          <a:p>
            <a:r>
              <a:rPr lang="en-US" altLang="zh-CN" sz="2200" dirty="0"/>
              <a:t>A </a:t>
            </a:r>
            <a:r>
              <a:rPr lang="zh-CN" altLang="en-US" sz="2200" dirty="0"/>
              <a:t>类地址默认子网掩码</a:t>
            </a:r>
          </a:p>
        </p:txBody>
      </p:sp>
      <p:sp>
        <p:nvSpPr>
          <p:cNvPr id="68" name="文本框 67"/>
          <p:cNvSpPr txBox="1"/>
          <p:nvPr/>
        </p:nvSpPr>
        <p:spPr>
          <a:xfrm>
            <a:off x="1691929" y="3522327"/>
            <a:ext cx="1648114" cy="769441"/>
          </a:xfrm>
          <a:prstGeom prst="rect">
            <a:avLst/>
          </a:prstGeom>
          <a:noFill/>
        </p:spPr>
        <p:txBody>
          <a:bodyPr wrap="square" rtlCol="0">
            <a:spAutoFit/>
          </a:bodyPr>
          <a:lstStyle/>
          <a:p>
            <a:r>
              <a:rPr lang="en-US" altLang="zh-CN" sz="2200" dirty="0"/>
              <a:t>B </a:t>
            </a:r>
            <a:r>
              <a:rPr lang="zh-CN" altLang="en-US" sz="2200" dirty="0"/>
              <a:t>类地址默认子网掩码</a:t>
            </a:r>
          </a:p>
        </p:txBody>
      </p:sp>
      <p:sp>
        <p:nvSpPr>
          <p:cNvPr id="69" name="文本框 68"/>
          <p:cNvSpPr txBox="1"/>
          <p:nvPr/>
        </p:nvSpPr>
        <p:spPr>
          <a:xfrm>
            <a:off x="1702660" y="5233073"/>
            <a:ext cx="1648114" cy="769441"/>
          </a:xfrm>
          <a:prstGeom prst="rect">
            <a:avLst/>
          </a:prstGeom>
          <a:noFill/>
        </p:spPr>
        <p:txBody>
          <a:bodyPr wrap="square" rtlCol="0">
            <a:spAutoFit/>
          </a:bodyPr>
          <a:lstStyle/>
          <a:p>
            <a:r>
              <a:rPr lang="en-US" altLang="zh-CN" sz="2200" dirty="0"/>
              <a:t>C </a:t>
            </a:r>
            <a:r>
              <a:rPr lang="zh-CN" altLang="en-US" sz="2200" dirty="0"/>
              <a:t>类地址默认子网掩码</a:t>
            </a:r>
          </a:p>
        </p:txBody>
      </p:sp>
      <p:sp>
        <p:nvSpPr>
          <p:cNvPr id="67" name="标题 1"/>
          <p:cNvSpPr>
            <a:spLocks noGrp="1"/>
          </p:cNvSpPr>
          <p:nvPr>
            <p:ph type="title"/>
          </p:nvPr>
        </p:nvSpPr>
        <p:spPr>
          <a:xfrm>
            <a:off x="730251" y="319088"/>
            <a:ext cx="9550400" cy="563562"/>
          </a:xfrm>
        </p:spPr>
        <p:txBody>
          <a:bodyPr/>
          <a:lstStyle/>
          <a:p>
            <a:r>
              <a:rPr lang="zh-CN" altLang="en-US" dirty="0"/>
              <a:t>默认子网掩码</a:t>
            </a:r>
          </a:p>
        </p:txBody>
      </p:sp>
    </p:spTree>
    <p:extLst>
      <p:ext uri="{BB962C8B-B14F-4D97-AF65-F5344CB8AC3E}">
        <p14:creationId xmlns:p14="http://schemas.microsoft.com/office/powerpoint/2010/main" val="42380220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1" name="组合 30"/>
          <p:cNvGrpSpPr/>
          <p:nvPr/>
        </p:nvGrpSpPr>
        <p:grpSpPr>
          <a:xfrm>
            <a:off x="3503097" y="2923832"/>
            <a:ext cx="7016100" cy="1524000"/>
            <a:chOff x="1542267" y="3612478"/>
            <a:chExt cx="7016100" cy="1524000"/>
          </a:xfrm>
        </p:grpSpPr>
        <p:sp>
          <p:nvSpPr>
            <p:cNvPr id="32"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33"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34"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3">
                      <a:lumMod val="85000"/>
                    </a:schemeClr>
                  </a:solidFill>
                  <a:latin typeface="Helvetica" panose="020B0604020202020204" pitchFamily="34" charset="0"/>
                </a:rPr>
                <a:t>255</a:t>
              </a:r>
            </a:p>
          </p:txBody>
        </p:sp>
        <p:sp>
          <p:nvSpPr>
            <p:cNvPr id="35"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36"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37" name="Rectangle 25"/>
            <p:cNvSpPr>
              <a:spLocks noChangeArrowheads="1"/>
            </p:cNvSpPr>
            <p:nvPr/>
          </p:nvSpPr>
          <p:spPr bwMode="auto">
            <a:xfrm>
              <a:off x="6096804"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Host</a:t>
              </a:r>
            </a:p>
          </p:txBody>
        </p:sp>
        <p:sp>
          <p:nvSpPr>
            <p:cNvPr id="38" name="Line 26"/>
            <p:cNvSpPr>
              <a:spLocks noChangeShapeType="1"/>
            </p:cNvSpPr>
            <p:nvPr/>
          </p:nvSpPr>
          <p:spPr bwMode="auto">
            <a:xfrm>
              <a:off x="1545442" y="3956966"/>
              <a:ext cx="3259137"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39" name="Line 27"/>
            <p:cNvSpPr>
              <a:spLocks noChangeShapeType="1"/>
            </p:cNvSpPr>
            <p:nvPr/>
          </p:nvSpPr>
          <p:spPr bwMode="auto">
            <a:xfrm>
              <a:off x="4804579" y="3956966"/>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40"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41"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42"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4">
                      <a:lumMod val="90000"/>
                      <a:lumOff val="10000"/>
                    </a:schemeClr>
                  </a:solidFill>
                  <a:latin typeface="Helvetica" panose="020B0604020202020204" pitchFamily="34" charset="0"/>
                </a:rPr>
                <a:t>11111111</a:t>
              </a:r>
            </a:p>
          </p:txBody>
        </p:sp>
        <p:sp>
          <p:nvSpPr>
            <p:cNvPr id="43"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grpSp>
        <p:nvGrpSpPr>
          <p:cNvPr id="44" name="组合 43"/>
          <p:cNvGrpSpPr/>
          <p:nvPr/>
        </p:nvGrpSpPr>
        <p:grpSpPr>
          <a:xfrm>
            <a:off x="3527759" y="1408048"/>
            <a:ext cx="6519862" cy="1339850"/>
            <a:chOff x="1542267" y="3612478"/>
            <a:chExt cx="6519862" cy="1339850"/>
          </a:xfrm>
        </p:grpSpPr>
        <p:sp>
          <p:nvSpPr>
            <p:cNvPr id="45"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202</a:t>
              </a:r>
            </a:p>
          </p:txBody>
        </p:sp>
        <p:sp>
          <p:nvSpPr>
            <p:cNvPr id="46"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114</a:t>
              </a:r>
            </a:p>
          </p:txBody>
        </p:sp>
        <p:sp>
          <p:nvSpPr>
            <p:cNvPr id="47"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232</a:t>
              </a:r>
            </a:p>
          </p:txBody>
        </p:sp>
        <p:sp>
          <p:nvSpPr>
            <p:cNvPr id="48"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1</a:t>
              </a:r>
            </a:p>
          </p:txBody>
        </p:sp>
        <p:sp>
          <p:nvSpPr>
            <p:cNvPr id="49"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50" name="Rectangle 25"/>
            <p:cNvSpPr>
              <a:spLocks noChangeArrowheads="1"/>
            </p:cNvSpPr>
            <p:nvPr/>
          </p:nvSpPr>
          <p:spPr bwMode="auto">
            <a:xfrm>
              <a:off x="6096804"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Host</a:t>
              </a:r>
            </a:p>
          </p:txBody>
        </p:sp>
        <p:sp>
          <p:nvSpPr>
            <p:cNvPr id="51" name="Line 26"/>
            <p:cNvSpPr>
              <a:spLocks noChangeShapeType="1"/>
            </p:cNvSpPr>
            <p:nvPr/>
          </p:nvSpPr>
          <p:spPr bwMode="auto">
            <a:xfrm>
              <a:off x="1545442" y="3956966"/>
              <a:ext cx="3259137"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52" name="Line 27"/>
            <p:cNvSpPr>
              <a:spLocks noChangeShapeType="1"/>
            </p:cNvSpPr>
            <p:nvPr/>
          </p:nvSpPr>
          <p:spPr bwMode="auto">
            <a:xfrm>
              <a:off x="4804579" y="3956966"/>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grpSp>
      <p:sp>
        <p:nvSpPr>
          <p:cNvPr id="57" name="文本框 56"/>
          <p:cNvSpPr txBox="1"/>
          <p:nvPr/>
        </p:nvSpPr>
        <p:spPr>
          <a:xfrm>
            <a:off x="2150458" y="2070800"/>
            <a:ext cx="1253476" cy="430887"/>
          </a:xfrm>
          <a:prstGeom prst="rect">
            <a:avLst/>
          </a:prstGeom>
          <a:noFill/>
        </p:spPr>
        <p:txBody>
          <a:bodyPr wrap="square" rtlCol="0">
            <a:spAutoFit/>
          </a:bodyPr>
          <a:lstStyle/>
          <a:p>
            <a:r>
              <a:rPr lang="en-US" altLang="zh-CN" sz="2200" dirty="0"/>
              <a:t>IP</a:t>
            </a:r>
            <a:r>
              <a:rPr lang="zh-CN" altLang="en-US" sz="2200" dirty="0"/>
              <a:t>地址</a:t>
            </a:r>
          </a:p>
        </p:txBody>
      </p:sp>
      <p:sp>
        <p:nvSpPr>
          <p:cNvPr id="58" name="文本框 57"/>
          <p:cNvSpPr txBox="1"/>
          <p:nvPr/>
        </p:nvSpPr>
        <p:spPr>
          <a:xfrm>
            <a:off x="2152606" y="3535205"/>
            <a:ext cx="1238953" cy="769441"/>
          </a:xfrm>
          <a:prstGeom prst="rect">
            <a:avLst/>
          </a:prstGeom>
          <a:noFill/>
        </p:spPr>
        <p:txBody>
          <a:bodyPr wrap="square" rtlCol="0">
            <a:spAutoFit/>
          </a:bodyPr>
          <a:lstStyle/>
          <a:p>
            <a:r>
              <a:rPr lang="zh-CN" altLang="en-US" sz="2200" dirty="0"/>
              <a:t>默认子网掩码</a:t>
            </a:r>
          </a:p>
        </p:txBody>
      </p:sp>
      <p:grpSp>
        <p:nvGrpSpPr>
          <p:cNvPr id="59" name="组合 58"/>
          <p:cNvGrpSpPr/>
          <p:nvPr/>
        </p:nvGrpSpPr>
        <p:grpSpPr>
          <a:xfrm>
            <a:off x="3530140" y="4372939"/>
            <a:ext cx="6519862" cy="1339850"/>
            <a:chOff x="1542267" y="3612478"/>
            <a:chExt cx="6519862" cy="1339850"/>
          </a:xfrm>
        </p:grpSpPr>
        <p:sp>
          <p:nvSpPr>
            <p:cNvPr id="60"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202</a:t>
              </a:r>
            </a:p>
          </p:txBody>
        </p:sp>
        <p:sp>
          <p:nvSpPr>
            <p:cNvPr id="61"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114</a:t>
              </a:r>
            </a:p>
          </p:txBody>
        </p:sp>
        <p:sp>
          <p:nvSpPr>
            <p:cNvPr id="62"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232</a:t>
              </a:r>
            </a:p>
          </p:txBody>
        </p:sp>
        <p:sp>
          <p:nvSpPr>
            <p:cNvPr id="63"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0</a:t>
              </a:r>
            </a:p>
          </p:txBody>
        </p:sp>
        <p:sp>
          <p:nvSpPr>
            <p:cNvPr id="64"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65" name="Rectangle 25"/>
            <p:cNvSpPr>
              <a:spLocks noChangeArrowheads="1"/>
            </p:cNvSpPr>
            <p:nvPr/>
          </p:nvSpPr>
          <p:spPr bwMode="auto">
            <a:xfrm>
              <a:off x="6933928"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Host</a:t>
              </a:r>
            </a:p>
          </p:txBody>
        </p:sp>
        <p:sp>
          <p:nvSpPr>
            <p:cNvPr id="66" name="Line 26"/>
            <p:cNvSpPr>
              <a:spLocks noChangeShapeType="1"/>
            </p:cNvSpPr>
            <p:nvPr/>
          </p:nvSpPr>
          <p:spPr bwMode="auto">
            <a:xfrm flipV="1">
              <a:off x="1545441" y="3966086"/>
              <a:ext cx="4868004" cy="3759"/>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67" name="Line 27"/>
            <p:cNvSpPr>
              <a:spLocks noChangeShapeType="1"/>
            </p:cNvSpPr>
            <p:nvPr/>
          </p:nvSpPr>
          <p:spPr bwMode="auto">
            <a:xfrm flipV="1">
              <a:off x="6434147" y="3956966"/>
              <a:ext cx="1627981" cy="12184"/>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grpSp>
      <p:sp>
        <p:nvSpPr>
          <p:cNvPr id="68" name="文本框 67"/>
          <p:cNvSpPr txBox="1"/>
          <p:nvPr/>
        </p:nvSpPr>
        <p:spPr>
          <a:xfrm>
            <a:off x="2164982" y="5046496"/>
            <a:ext cx="1238953" cy="430887"/>
          </a:xfrm>
          <a:prstGeom prst="rect">
            <a:avLst/>
          </a:prstGeom>
          <a:noFill/>
        </p:spPr>
        <p:txBody>
          <a:bodyPr wrap="square" rtlCol="0">
            <a:spAutoFit/>
          </a:bodyPr>
          <a:lstStyle/>
          <a:p>
            <a:r>
              <a:rPr lang="zh-CN" altLang="en-US" sz="2200" dirty="0"/>
              <a:t>网络号</a:t>
            </a:r>
          </a:p>
        </p:txBody>
      </p:sp>
      <p:sp>
        <p:nvSpPr>
          <p:cNvPr id="53" name="Rectangle 36"/>
          <p:cNvSpPr>
            <a:spLocks noChangeArrowheads="1"/>
          </p:cNvSpPr>
          <p:nvPr/>
        </p:nvSpPr>
        <p:spPr bwMode="auto">
          <a:xfrm>
            <a:off x="3720640" y="2177192"/>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11001010</a:t>
            </a:r>
          </a:p>
        </p:txBody>
      </p:sp>
      <p:sp>
        <p:nvSpPr>
          <p:cNvPr id="54" name="Rectangle 36"/>
          <p:cNvSpPr>
            <a:spLocks noChangeArrowheads="1"/>
          </p:cNvSpPr>
          <p:nvPr/>
        </p:nvSpPr>
        <p:spPr bwMode="auto">
          <a:xfrm>
            <a:off x="5346240" y="2177192"/>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01110001</a:t>
            </a:r>
          </a:p>
        </p:txBody>
      </p:sp>
      <p:sp>
        <p:nvSpPr>
          <p:cNvPr id="55" name="Rectangle 36"/>
          <p:cNvSpPr>
            <a:spLocks noChangeArrowheads="1"/>
          </p:cNvSpPr>
          <p:nvPr/>
        </p:nvSpPr>
        <p:spPr bwMode="auto">
          <a:xfrm>
            <a:off x="6979520" y="2177192"/>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11110001</a:t>
            </a:r>
          </a:p>
        </p:txBody>
      </p:sp>
      <p:sp>
        <p:nvSpPr>
          <p:cNvPr id="56" name="Rectangle 36"/>
          <p:cNvSpPr>
            <a:spLocks noChangeArrowheads="1"/>
          </p:cNvSpPr>
          <p:nvPr/>
        </p:nvSpPr>
        <p:spPr bwMode="auto">
          <a:xfrm>
            <a:off x="8631368" y="2188563"/>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00000001</a:t>
            </a:r>
          </a:p>
        </p:txBody>
      </p:sp>
      <p:sp>
        <p:nvSpPr>
          <p:cNvPr id="69" name="Rectangle 36"/>
          <p:cNvSpPr>
            <a:spLocks noChangeArrowheads="1"/>
          </p:cNvSpPr>
          <p:nvPr/>
        </p:nvSpPr>
        <p:spPr bwMode="auto">
          <a:xfrm>
            <a:off x="3731371" y="515006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11001010</a:t>
            </a:r>
          </a:p>
        </p:txBody>
      </p:sp>
      <p:sp>
        <p:nvSpPr>
          <p:cNvPr id="70" name="Rectangle 36"/>
          <p:cNvSpPr>
            <a:spLocks noChangeArrowheads="1"/>
          </p:cNvSpPr>
          <p:nvPr/>
        </p:nvSpPr>
        <p:spPr bwMode="auto">
          <a:xfrm>
            <a:off x="5356971" y="515006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01110001</a:t>
            </a:r>
          </a:p>
        </p:txBody>
      </p:sp>
      <p:sp>
        <p:nvSpPr>
          <p:cNvPr id="71" name="Rectangle 36"/>
          <p:cNvSpPr>
            <a:spLocks noChangeArrowheads="1"/>
          </p:cNvSpPr>
          <p:nvPr/>
        </p:nvSpPr>
        <p:spPr bwMode="auto">
          <a:xfrm>
            <a:off x="6990251" y="515006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11110001</a:t>
            </a:r>
          </a:p>
        </p:txBody>
      </p:sp>
      <p:sp>
        <p:nvSpPr>
          <p:cNvPr id="2" name="标题 1"/>
          <p:cNvSpPr>
            <a:spLocks noGrp="1"/>
          </p:cNvSpPr>
          <p:nvPr>
            <p:ph type="title"/>
          </p:nvPr>
        </p:nvSpPr>
        <p:spPr/>
        <p:txBody>
          <a:bodyPr/>
          <a:lstStyle/>
          <a:p>
            <a:r>
              <a:rPr lang="zh-CN" altLang="en-US" dirty="0">
                <a:solidFill>
                  <a:schemeClr val="tx2">
                    <a:lumMod val="75000"/>
                  </a:schemeClr>
                </a:solidFill>
              </a:rPr>
              <a:t>如何得到网络号</a:t>
            </a:r>
            <a:endParaRPr lang="zh-CN" altLang="en-US" dirty="0"/>
          </a:p>
        </p:txBody>
      </p:sp>
    </p:spTree>
    <p:extLst>
      <p:ext uri="{BB962C8B-B14F-4D97-AF65-F5344CB8AC3E}">
        <p14:creationId xmlns:p14="http://schemas.microsoft.com/office/powerpoint/2010/main" val="1149526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 MAC</a:t>
            </a:r>
            <a:r>
              <a:rPr lang="zh-CN" altLang="zh-CN" dirty="0">
                <a:effectLst/>
              </a:rPr>
              <a:t>地址</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37</a:t>
            </a:fld>
            <a:endParaRPr lang="en-US" altLang="zh-CN"/>
          </a:p>
        </p:txBody>
      </p:sp>
      <p:sp>
        <p:nvSpPr>
          <p:cNvPr id="5" name="矩形 4"/>
          <p:cNvSpPr/>
          <p:nvPr/>
        </p:nvSpPr>
        <p:spPr>
          <a:xfrm>
            <a:off x="1774371" y="1687010"/>
            <a:ext cx="8506279" cy="3539430"/>
          </a:xfrm>
          <a:prstGeom prst="rect">
            <a:avLst/>
          </a:prstGeom>
        </p:spPr>
        <p:txBody>
          <a:bodyPr wrap="square">
            <a:spAutoFit/>
          </a:bodyPr>
          <a:lstStyle/>
          <a:p>
            <a:pPr indent="266700" algn="just">
              <a:spcAft>
                <a:spcPts val="0"/>
              </a:spcAft>
            </a:pPr>
            <a:r>
              <a:rPr lang="en-US" altLang="zh-CN" sz="2800" dirty="0">
                <a:latin typeface="Times New Roman" panose="02020603050405020304" pitchFamily="18" charset="0"/>
                <a:ea typeface="宋体" panose="02010600030101010101" pitchFamily="2" charset="-122"/>
                <a:cs typeface="宋体" panose="02010600030101010101" pitchFamily="2" charset="-122"/>
              </a:rPr>
              <a:t>MAC</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地址又称为硬件地址或者物理地址。它是一个</a:t>
            </a:r>
            <a:r>
              <a:rPr lang="en-US" altLang="zh-CN" sz="2800" dirty="0">
                <a:latin typeface="Times New Roman" panose="02020603050405020304" pitchFamily="18" charset="0"/>
                <a:ea typeface="宋体" panose="02010600030101010101" pitchFamily="2" charset="-122"/>
                <a:cs typeface="宋体" panose="02010600030101010101" pitchFamily="2" charset="-122"/>
              </a:rPr>
              <a:t>48</a:t>
            </a:r>
            <a:r>
              <a:rPr lang="zh-CN" altLang="zh-CN" sz="2800" dirty="0">
                <a:latin typeface="Times New Roman" panose="02020603050405020304" pitchFamily="18" charset="0"/>
                <a:ea typeface="宋体" panose="02010600030101010101" pitchFamily="2" charset="-122"/>
                <a:cs typeface="宋体" panose="02010600030101010101" pitchFamily="2" charset="-122"/>
              </a:rPr>
              <a:t>位的全球地址，是指局域网上的每一台计算机中固化在适配器（网卡）的</a:t>
            </a:r>
            <a:r>
              <a:rPr lang="en-US" altLang="zh-CN" sz="2800" dirty="0">
                <a:latin typeface="Times New Roman" panose="02020603050405020304" pitchFamily="18" charset="0"/>
                <a:ea typeface="宋体" panose="02010600030101010101" pitchFamily="2" charset="-122"/>
                <a:cs typeface="宋体" panose="02010600030101010101" pitchFamily="2" charset="-122"/>
              </a:rPr>
              <a:t>ROM</a:t>
            </a:r>
            <a:r>
              <a:rPr lang="zh-CN" altLang="zh-CN" sz="2800" dirty="0">
                <a:latin typeface="Times New Roman" panose="02020603050405020304" pitchFamily="18" charset="0"/>
                <a:ea typeface="宋体" panose="02010600030101010101" pitchFamily="2" charset="-122"/>
                <a:cs typeface="宋体" panose="02010600030101010101" pitchFamily="2" charset="-122"/>
              </a:rPr>
              <a:t>中的地址。更准确的说，这种</a:t>
            </a:r>
            <a:r>
              <a:rPr lang="en-US" altLang="zh-CN" sz="2800" dirty="0">
                <a:latin typeface="Times New Roman" panose="02020603050405020304" pitchFamily="18" charset="0"/>
                <a:ea typeface="宋体" panose="02010600030101010101" pitchFamily="2" charset="-122"/>
                <a:cs typeface="宋体" panose="02010600030101010101" pitchFamily="2" charset="-122"/>
              </a:rPr>
              <a:t>48</a:t>
            </a:r>
            <a:r>
              <a:rPr lang="zh-CN" altLang="zh-CN" sz="2800" dirty="0">
                <a:latin typeface="Times New Roman" panose="02020603050405020304" pitchFamily="18" charset="0"/>
                <a:ea typeface="宋体" panose="02010600030101010101" pitchFamily="2" charset="-122"/>
                <a:cs typeface="宋体" panose="02010600030101010101" pitchFamily="2" charset="-122"/>
              </a:rPr>
              <a:t>位地址应当是某个接口的标识符。</a:t>
            </a:r>
          </a:p>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这个</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48</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位地址中的前</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个字节的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24</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位是由</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IEEE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的注册管理机构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RA</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负责分配的，也就是全世界生产网卡的厂家都必须向</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IEEE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购买由这三个字节构成的这个号。地址字段中的后</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个字节则是由厂家自行指派。</a:t>
            </a:r>
            <a:endParaRPr lang="zh-CN" altLang="en-US" sz="2800" dirty="0"/>
          </a:p>
        </p:txBody>
      </p:sp>
    </p:spTree>
    <p:extLst>
      <p:ext uri="{BB962C8B-B14F-4D97-AF65-F5344CB8AC3E}">
        <p14:creationId xmlns:p14="http://schemas.microsoft.com/office/powerpoint/2010/main" val="30149443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89958" y="1733044"/>
            <a:ext cx="8666844" cy="1200329"/>
          </a:xfrm>
          <a:prstGeom prst="rect">
            <a:avLst/>
          </a:prstGeom>
          <a:noFill/>
        </p:spPr>
        <p:txBody>
          <a:bodyPr wrap="square" rtlCol="0">
            <a:spAutoFit/>
          </a:bodyPr>
          <a:lstStyle/>
          <a:p>
            <a:r>
              <a:rPr lang="zh-CN" altLang="zh-CN" sz="2400" dirty="0"/>
              <a:t>域名系统</a:t>
            </a:r>
            <a:r>
              <a:rPr lang="en-US" altLang="zh-CN" sz="2400" dirty="0"/>
              <a:t>DNS</a:t>
            </a:r>
            <a:r>
              <a:rPr lang="zh-CN" altLang="zh-CN" sz="2400" dirty="0"/>
              <a:t>（</a:t>
            </a:r>
            <a:r>
              <a:rPr lang="en-US" altLang="zh-CN" sz="2400" dirty="0"/>
              <a:t>Domain Name System</a:t>
            </a:r>
            <a:r>
              <a:rPr lang="zh-CN" altLang="zh-CN" sz="2400" dirty="0"/>
              <a:t>）是因特网使用的命名系统，用来把便于人们使用的机器名字转换为</a:t>
            </a:r>
            <a:r>
              <a:rPr lang="en-US" altLang="zh-CN" sz="2400" dirty="0"/>
              <a:t>IP</a:t>
            </a:r>
            <a:r>
              <a:rPr lang="zh-CN" altLang="zh-CN" sz="2400" dirty="0"/>
              <a:t>地址。域名系统其实就是名字系统。</a:t>
            </a:r>
          </a:p>
        </p:txBody>
      </p:sp>
      <p:sp>
        <p:nvSpPr>
          <p:cNvPr id="2" name="标题 1"/>
          <p:cNvSpPr>
            <a:spLocks noGrp="1"/>
          </p:cNvSpPr>
          <p:nvPr>
            <p:ph type="title"/>
          </p:nvPr>
        </p:nvSpPr>
        <p:spPr/>
        <p:txBody>
          <a:body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3.2.2.2  </a:t>
            </a:r>
            <a:r>
              <a:rPr lang="zh-CN" altLang="en-US" dirty="0">
                <a:latin typeface="方正大黑简体" panose="02010601030101010101" pitchFamily="2" charset="-122"/>
                <a:ea typeface="方正大黑简体" panose="02010601030101010101" pitchFamily="2" charset="-122"/>
              </a:rPr>
              <a:t>域名系统</a:t>
            </a:r>
            <a:endParaRPr lang="zh-CN" altLang="en-US" dirty="0"/>
          </a:p>
        </p:txBody>
      </p:sp>
      <p:sp>
        <p:nvSpPr>
          <p:cNvPr id="3" name="矩形 2"/>
          <p:cNvSpPr/>
          <p:nvPr/>
        </p:nvSpPr>
        <p:spPr>
          <a:xfrm>
            <a:off x="1289958" y="2993295"/>
            <a:ext cx="8425542" cy="2677656"/>
          </a:xfrm>
          <a:prstGeom prst="rect">
            <a:avLst/>
          </a:prstGeom>
        </p:spPr>
        <p:txBody>
          <a:bodyPr wrap="square">
            <a:spAutoFit/>
          </a:bodyPr>
          <a:lstStyle/>
          <a:p>
            <a:r>
              <a:rPr lang="zh-CN" altLang="zh-CN" sz="2400" dirty="0"/>
              <a:t>用户与因特网上某个主机通信时，必须知道对方的</a:t>
            </a:r>
            <a:r>
              <a:rPr lang="en-US" altLang="zh-CN" sz="2400" dirty="0"/>
              <a:t>IP</a:t>
            </a:r>
            <a:r>
              <a:rPr lang="zh-CN" altLang="zh-CN" sz="2400" dirty="0"/>
              <a:t>地址。然而用户很难记住长达</a:t>
            </a:r>
            <a:r>
              <a:rPr lang="en-US" altLang="zh-CN" sz="2400" dirty="0"/>
              <a:t>32</a:t>
            </a:r>
            <a:r>
              <a:rPr lang="zh-CN" altLang="zh-CN" sz="2400" dirty="0"/>
              <a:t>位的二进制主机地址。即使是点分十进制表示的</a:t>
            </a:r>
            <a:r>
              <a:rPr lang="en-US" altLang="zh-CN" sz="2400" dirty="0"/>
              <a:t>IP</a:t>
            </a:r>
            <a:r>
              <a:rPr lang="zh-CN" altLang="zh-CN" sz="2400" dirty="0"/>
              <a:t>地址也并不太容易记忆。但在应用层为了方便用户记忆各种网络应用，更多的是使用主机名字。那为什么机器在处理</a:t>
            </a:r>
            <a:r>
              <a:rPr lang="en-US" altLang="zh-CN" sz="2400" dirty="0"/>
              <a:t>IP</a:t>
            </a:r>
            <a:r>
              <a:rPr lang="zh-CN" altLang="zh-CN" sz="2400" dirty="0"/>
              <a:t>数据报时要使用</a:t>
            </a:r>
            <a:r>
              <a:rPr lang="en-US" altLang="zh-CN" sz="2400" dirty="0"/>
              <a:t>IP</a:t>
            </a:r>
            <a:r>
              <a:rPr lang="zh-CN" altLang="zh-CN" sz="2400" dirty="0"/>
              <a:t>地址而不使用域名呢？这是因为</a:t>
            </a:r>
            <a:r>
              <a:rPr lang="en-US" altLang="zh-CN" sz="2400" dirty="0"/>
              <a:t>IP</a:t>
            </a:r>
            <a:r>
              <a:rPr lang="zh-CN" altLang="zh-CN" sz="2400" dirty="0"/>
              <a:t>地址的长度是固定的</a:t>
            </a:r>
            <a:r>
              <a:rPr lang="en-US" altLang="zh-CN" sz="2400" dirty="0"/>
              <a:t>32</a:t>
            </a:r>
            <a:r>
              <a:rPr lang="zh-CN" altLang="zh-CN" sz="2400" dirty="0"/>
              <a:t>位（</a:t>
            </a:r>
            <a:r>
              <a:rPr lang="en-US" altLang="zh-CN" sz="2400" dirty="0"/>
              <a:t>IPv6</a:t>
            </a:r>
            <a:r>
              <a:rPr lang="zh-CN" altLang="zh-CN" sz="2400" dirty="0"/>
              <a:t>地址就是</a:t>
            </a:r>
            <a:r>
              <a:rPr lang="en-US" altLang="zh-CN" sz="2400" dirty="0"/>
              <a:t>128</a:t>
            </a:r>
            <a:r>
              <a:rPr lang="zh-CN" altLang="zh-CN" sz="2400" dirty="0"/>
              <a:t>位），而域名的长度是不固定的，机器处理起来比较困难。</a:t>
            </a:r>
            <a:endParaRPr lang="zh-CN" altLang="en-US" sz="2400" dirty="0"/>
          </a:p>
        </p:txBody>
      </p:sp>
    </p:spTree>
    <p:extLst>
      <p:ext uri="{BB962C8B-B14F-4D97-AF65-F5344CB8AC3E}">
        <p14:creationId xmlns:p14="http://schemas.microsoft.com/office/powerpoint/2010/main" val="33871455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871731" y="1545467"/>
            <a:ext cx="2446985" cy="4524315"/>
          </a:xfrm>
          <a:prstGeom prst="rect">
            <a:avLst/>
          </a:prstGeom>
          <a:noFill/>
        </p:spPr>
        <p:txBody>
          <a:bodyPr wrap="square" rtlCol="0">
            <a:spAutoFit/>
          </a:bodyPr>
          <a:lstStyle/>
          <a:p>
            <a:r>
              <a:rPr lang="zh-CN" altLang="zh-CN" sz="2400" dirty="0"/>
              <a:t>因特网的域名系统</a:t>
            </a:r>
            <a:r>
              <a:rPr lang="en-US" altLang="zh-CN" sz="2400" dirty="0"/>
              <a:t>DNS</a:t>
            </a:r>
            <a:r>
              <a:rPr lang="zh-CN" altLang="zh-CN" sz="2400" dirty="0"/>
              <a:t>被设计成为一个联机分布式数据库系统，并采用客户</a:t>
            </a:r>
            <a:r>
              <a:rPr lang="en-US" altLang="zh-CN" sz="2400" dirty="0"/>
              <a:t>-</a:t>
            </a:r>
            <a:r>
              <a:rPr lang="zh-CN" altLang="zh-CN" sz="2400" dirty="0"/>
              <a:t>服务器方式。</a:t>
            </a:r>
            <a:r>
              <a:rPr lang="en-US" altLang="zh-CN" sz="2400" dirty="0"/>
              <a:t>DNS</a:t>
            </a:r>
            <a:r>
              <a:rPr lang="zh-CN" altLang="zh-CN" sz="2400" dirty="0"/>
              <a:t>大多数名字都在本地进行解析，仅少量解析需要在因特网上通信，因此</a:t>
            </a:r>
            <a:r>
              <a:rPr lang="en-US" altLang="zh-CN" sz="2400" dirty="0"/>
              <a:t>DNS</a:t>
            </a:r>
            <a:r>
              <a:rPr lang="zh-CN" altLang="zh-CN" sz="2400" dirty="0"/>
              <a:t>系统的效率很高。</a:t>
            </a:r>
            <a:endParaRPr lang="en-US" altLang="zh-CN" sz="2400" dirty="0"/>
          </a:p>
        </p:txBody>
      </p:sp>
      <p:sp>
        <p:nvSpPr>
          <p:cNvPr id="13" name="文本框 12"/>
          <p:cNvSpPr txBox="1"/>
          <p:nvPr/>
        </p:nvSpPr>
        <p:spPr>
          <a:xfrm>
            <a:off x="4820993" y="1761188"/>
            <a:ext cx="5473521" cy="3785652"/>
          </a:xfrm>
          <a:prstGeom prst="rect">
            <a:avLst/>
          </a:prstGeom>
          <a:noFill/>
        </p:spPr>
        <p:txBody>
          <a:bodyPr wrap="square" rtlCol="0">
            <a:spAutoFit/>
          </a:bodyPr>
          <a:lstStyle/>
          <a:p>
            <a:r>
              <a:rPr lang="zh-CN" altLang="zh-CN" sz="2000" dirty="0"/>
              <a:t>域名到</a:t>
            </a:r>
            <a:r>
              <a:rPr lang="en-US" altLang="zh-CN" sz="2000" dirty="0"/>
              <a:t>IP</a:t>
            </a:r>
            <a:r>
              <a:rPr lang="zh-CN" altLang="zh-CN" sz="2000" dirty="0"/>
              <a:t>地址的解析过程的要点如下：当某一个应用进程需要把主机名解析为</a:t>
            </a:r>
            <a:r>
              <a:rPr lang="en-US" altLang="zh-CN" sz="2000" dirty="0"/>
              <a:t>IP</a:t>
            </a:r>
            <a:r>
              <a:rPr lang="zh-CN" altLang="zh-CN" sz="2000" dirty="0"/>
              <a:t>地址时，该应用进程就调用解析程序，并成为</a:t>
            </a:r>
            <a:r>
              <a:rPr lang="en-US" altLang="zh-CN" sz="2000" dirty="0"/>
              <a:t>DNS</a:t>
            </a:r>
            <a:r>
              <a:rPr lang="zh-CN" altLang="zh-CN" sz="2000" dirty="0"/>
              <a:t>的一个客户，把待解析域名放在</a:t>
            </a:r>
            <a:r>
              <a:rPr lang="en-US" altLang="zh-CN" sz="2000" dirty="0"/>
              <a:t>DNS</a:t>
            </a:r>
            <a:r>
              <a:rPr lang="zh-CN" altLang="zh-CN" sz="2000" dirty="0"/>
              <a:t>请求报文中，以</a:t>
            </a:r>
            <a:r>
              <a:rPr lang="en-US" altLang="zh-CN" sz="2000" dirty="0"/>
              <a:t>UDP</a:t>
            </a:r>
            <a:r>
              <a:rPr lang="zh-CN" altLang="zh-CN" sz="2000" dirty="0"/>
              <a:t>用户数据报方式发给本地域名服务器。本地域名服务器在查找域名后，把对应的</a:t>
            </a:r>
            <a:r>
              <a:rPr lang="en-US" altLang="zh-CN" sz="2000" dirty="0"/>
              <a:t>IP</a:t>
            </a:r>
            <a:r>
              <a:rPr lang="zh-CN" altLang="zh-CN" sz="2000" dirty="0"/>
              <a:t>地址放在回答报文中返回。应用进程获得目的主机的</a:t>
            </a:r>
            <a:r>
              <a:rPr lang="en-US" altLang="zh-CN" sz="2000" dirty="0"/>
              <a:t>IP</a:t>
            </a:r>
            <a:r>
              <a:rPr lang="zh-CN" altLang="zh-CN" sz="2000" dirty="0"/>
              <a:t>地址后即可进行通信。</a:t>
            </a:r>
          </a:p>
          <a:p>
            <a:r>
              <a:rPr lang="zh-CN" altLang="zh-CN" sz="2000" dirty="0"/>
              <a:t>若本地域名服务器不能回答该请求，则此域名服务器就暂时成为</a:t>
            </a:r>
            <a:r>
              <a:rPr lang="en-US" altLang="zh-CN" sz="2000" dirty="0"/>
              <a:t>DNS</a:t>
            </a:r>
            <a:r>
              <a:rPr lang="zh-CN" altLang="zh-CN" sz="2000" dirty="0"/>
              <a:t>中的另一个客户，并向其他域名服务器发出查询请求。这种过程直到能够回答该请求的域名服务器为止。</a:t>
            </a:r>
          </a:p>
        </p:txBody>
      </p:sp>
      <p:sp>
        <p:nvSpPr>
          <p:cNvPr id="3" name="标题 2"/>
          <p:cNvSpPr>
            <a:spLocks noGrp="1"/>
          </p:cNvSpPr>
          <p:nvPr>
            <p:ph type="title"/>
          </p:nvPr>
        </p:nvSpPr>
        <p:spPr/>
        <p:txBody>
          <a:bodyPr/>
          <a:lstStyle/>
          <a:p>
            <a:endParaRPr lang="zh-CN" altLang="en-US"/>
          </a:p>
        </p:txBody>
      </p:sp>
      <p:sp>
        <p:nvSpPr>
          <p:cNvPr id="6" name="标题 1"/>
          <p:cNvSpPr txBox="1">
            <a:spLocks/>
          </p:cNvSpPr>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3.2.2.2  </a:t>
            </a:r>
            <a:r>
              <a:rPr lang="zh-CN" altLang="en-US" dirty="0">
                <a:latin typeface="方正大黑简体" panose="02010601030101010101" pitchFamily="2" charset="-122"/>
                <a:ea typeface="方正大黑简体" panose="02010601030101010101" pitchFamily="2" charset="-122"/>
              </a:rPr>
              <a:t>域名系统</a:t>
            </a:r>
            <a:endParaRPr lang="zh-CN" altLang="en-US" kern="0" dirty="0"/>
          </a:p>
        </p:txBody>
      </p:sp>
    </p:spTree>
    <p:extLst>
      <p:ext uri="{BB962C8B-B14F-4D97-AF65-F5344CB8AC3E}">
        <p14:creationId xmlns:p14="http://schemas.microsoft.com/office/powerpoint/2010/main" val="28869718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3.1 </a:t>
            </a:r>
            <a:r>
              <a:rPr lang="zh-CN" altLang="en-US" b="0" dirty="0">
                <a:latin typeface="方正大黑简体" panose="02010601030101010101" pitchFamily="2" charset="-122"/>
                <a:ea typeface="方正大黑简体" panose="02010601030101010101" pitchFamily="2" charset="-122"/>
              </a:rPr>
              <a:t>信息网络概述</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a:t>
            </a:fld>
            <a:endParaRPr lang="en-US" altLang="zh-CN"/>
          </a:p>
        </p:txBody>
      </p:sp>
      <p:sp>
        <p:nvSpPr>
          <p:cNvPr id="4" name="矩形 3"/>
          <p:cNvSpPr/>
          <p:nvPr/>
        </p:nvSpPr>
        <p:spPr>
          <a:xfrm>
            <a:off x="1586023" y="1611477"/>
            <a:ext cx="2795958" cy="523220"/>
          </a:xfrm>
          <a:prstGeom prst="rect">
            <a:avLst/>
          </a:prstGeom>
        </p:spPr>
        <p:txBody>
          <a:bodyPr wrap="none">
            <a:spAutoFit/>
          </a:bodyPr>
          <a:lstStyle/>
          <a:p>
            <a:r>
              <a:rPr lang="en-US" altLang="zh-CN" sz="2800" b="1" kern="0" dirty="0">
                <a:latin typeface="Times New Roman" panose="02020603050405020304" pitchFamily="18" charset="0"/>
                <a:ea typeface="宋体" panose="02010600030101010101" pitchFamily="2" charset="-122"/>
                <a:cs typeface="宋体" panose="02010600030101010101" pitchFamily="2" charset="-122"/>
              </a:rPr>
              <a:t>3.1.1 </a:t>
            </a:r>
            <a:r>
              <a:rPr lang="zh-CN" altLang="en-US" sz="2800" b="1" kern="0" dirty="0">
                <a:latin typeface="Times New Roman" panose="02020603050405020304" pitchFamily="18" charset="0"/>
                <a:ea typeface="宋体" panose="02010600030101010101" pitchFamily="2" charset="-122"/>
                <a:cs typeface="宋体" panose="02010600030101010101" pitchFamily="2" charset="-122"/>
              </a:rPr>
              <a:t>网络的结构</a:t>
            </a:r>
            <a:endParaRPr lang="zh-CN" altLang="en-US" sz="2800" b="1" dirty="0"/>
          </a:p>
        </p:txBody>
      </p:sp>
      <p:sp>
        <p:nvSpPr>
          <p:cNvPr id="5" name="矩形 4"/>
          <p:cNvSpPr/>
          <p:nvPr/>
        </p:nvSpPr>
        <p:spPr>
          <a:xfrm>
            <a:off x="1586023" y="2275911"/>
            <a:ext cx="9043877" cy="3139321"/>
          </a:xfrm>
          <a:prstGeom prst="rect">
            <a:avLst/>
          </a:prstGeom>
        </p:spPr>
        <p:txBody>
          <a:bodyPr wrap="square">
            <a:spAutoFit/>
          </a:bodyPr>
          <a:lstStyle/>
          <a:p>
            <a:pPr marL="285750" indent="-285750">
              <a:buFont typeface="Wingdings" panose="05000000000000000000" pitchFamily="2" charset="2"/>
              <a:buChar char="p"/>
            </a:pPr>
            <a:r>
              <a:rPr lang="zh-CN" altLang="en-US" dirty="0"/>
              <a:t>网络由若干节点和连接这些节点的链路构成。节点可以是现实世界的人或物，或者虚拟世界的逻辑节点。反映节点之间关联关系的边则决定了网络的不同形态，社会网络、交通网络、信息网络、组织网络等都是其不同展示形式的直观体现。</a:t>
            </a:r>
            <a:endParaRPr lang="en-US" altLang="zh-CN" dirty="0"/>
          </a:p>
          <a:p>
            <a:pPr marL="285750" indent="-285750">
              <a:buFont typeface="Wingdings" panose="05000000000000000000" pitchFamily="2" charset="2"/>
              <a:buChar char="p"/>
            </a:pPr>
            <a:r>
              <a:rPr lang="zh-CN" altLang="en-US" dirty="0"/>
              <a:t>美国哈佛大学心理学教授斯坦抻</a:t>
            </a:r>
            <a:r>
              <a:rPr lang="en-US" altLang="zh-CN" dirty="0"/>
              <a:t>·</a:t>
            </a:r>
            <a:r>
              <a:rPr lang="zh-CN" altLang="en-US" dirty="0"/>
              <a:t>米尔格兰姆在</a:t>
            </a:r>
            <a:r>
              <a:rPr lang="en-US" altLang="zh-CN" dirty="0"/>
              <a:t>1967</a:t>
            </a:r>
            <a:r>
              <a:rPr lang="zh-CN" altLang="en-US" dirty="0"/>
              <a:t>年的连锁信件实验中提出“六度分隔理论”，同时期的社会学家马克</a:t>
            </a:r>
            <a:r>
              <a:rPr lang="en-US" altLang="zh-CN" dirty="0"/>
              <a:t>·</a:t>
            </a:r>
            <a:r>
              <a:rPr lang="zh-CN" altLang="en-US" dirty="0"/>
              <a:t>格拉诺维特在进行“如何找工作”的调查过程中发现“弱关系”的存在及其显著作用。</a:t>
            </a:r>
            <a:endParaRPr lang="en-US" altLang="zh-CN" dirty="0"/>
          </a:p>
          <a:p>
            <a:pPr marL="285750" indent="-285750">
              <a:buFont typeface="Wingdings" panose="05000000000000000000" pitchFamily="2" charset="2"/>
              <a:buChar char="p"/>
            </a:pPr>
            <a:r>
              <a:rPr lang="zh-CN" altLang="en-US" dirty="0"/>
              <a:t>在进入互联网时代</a:t>
            </a:r>
            <a:r>
              <a:rPr lang="en-US" altLang="zh-CN" dirty="0"/>
              <a:t>,</a:t>
            </a:r>
            <a:r>
              <a:rPr lang="zh-CN" altLang="en-US" dirty="0"/>
              <a:t>信息技术的快速展，</a:t>
            </a:r>
            <a:r>
              <a:rPr lang="en-US" altLang="zh-CN" dirty="0"/>
              <a:t>SNS</a:t>
            </a:r>
            <a:r>
              <a:rPr lang="zh-CN" altLang="en-US" dirty="0"/>
              <a:t>社区</a:t>
            </a:r>
            <a:r>
              <a:rPr lang="en-US" altLang="zh-CN" dirty="0"/>
              <a:t>(Facebook</a:t>
            </a:r>
            <a:r>
              <a:rPr lang="zh-CN" altLang="en-US" dirty="0"/>
              <a:t>、人人网、</a:t>
            </a:r>
            <a:r>
              <a:rPr lang="en-US" altLang="zh-CN" dirty="0"/>
              <a:t>QQ </a:t>
            </a:r>
            <a:r>
              <a:rPr lang="zh-CN" altLang="en-US" dirty="0"/>
              <a:t>等</a:t>
            </a:r>
            <a:r>
              <a:rPr lang="en-US" altLang="zh-CN" dirty="0"/>
              <a:t>)</a:t>
            </a:r>
            <a:r>
              <a:rPr lang="zh-CN" altLang="en-US" dirty="0"/>
              <a:t>的出现使得“六度分隔”和“强弱关系”在数字时代得到充分验证，相同爱好、相同兴趣、相同圈子的群体组成的弱关系网络在人们的生活中扮演着重要的作用。</a:t>
            </a:r>
            <a:endParaRPr lang="en-US" altLang="zh-CN" dirty="0"/>
          </a:p>
          <a:p>
            <a:pPr marL="285750" indent="-285750">
              <a:buFont typeface="Wingdings" panose="05000000000000000000" pitchFamily="2" charset="2"/>
              <a:buChar char="p"/>
            </a:pPr>
            <a:r>
              <a:rPr lang="zh-CN" altLang="en-US" dirty="0"/>
              <a:t>新科技背景下，大数据、人工智能、区块链、物联网与信息网络的融合扩展了网络的功能边界，为信息网络的发展和演化提供新的发展动力。</a:t>
            </a:r>
          </a:p>
        </p:txBody>
      </p:sp>
    </p:spTree>
    <p:extLst>
      <p:ext uri="{BB962C8B-B14F-4D97-AF65-F5344CB8AC3E}">
        <p14:creationId xmlns:p14="http://schemas.microsoft.com/office/powerpoint/2010/main" val="2007822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232137" y="1268480"/>
            <a:ext cx="7772400" cy="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lnSpc>
                <a:spcPct val="90000"/>
              </a:lnSpc>
            </a:pPr>
            <a:r>
              <a:rPr lang="zh-CN" altLang="en-US" dirty="0"/>
              <a:t>因特网采用了层次树状结构的命名方法。</a:t>
            </a:r>
          </a:p>
        </p:txBody>
      </p:sp>
      <p:sp>
        <p:nvSpPr>
          <p:cNvPr id="8" name="Rectangle 3"/>
          <p:cNvSpPr txBox="1">
            <a:spLocks noChangeArrowheads="1"/>
          </p:cNvSpPr>
          <p:nvPr/>
        </p:nvSpPr>
        <p:spPr bwMode="auto">
          <a:xfrm>
            <a:off x="2232137" y="1931832"/>
            <a:ext cx="7772400" cy="95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lnSpc>
                <a:spcPct val="90000"/>
              </a:lnSpc>
            </a:pPr>
            <a:r>
              <a:rPr lang="zh-CN" altLang="en-US" dirty="0"/>
              <a:t>任何一个连接在因特网上的主机或路由器，都有一个</a:t>
            </a:r>
            <a:r>
              <a:rPr lang="zh-CN" altLang="en-US" dirty="0">
                <a:solidFill>
                  <a:schemeClr val="hlink"/>
                </a:solidFill>
              </a:rPr>
              <a:t>唯一</a:t>
            </a:r>
            <a:r>
              <a:rPr lang="zh-CN" altLang="en-US" dirty="0"/>
              <a:t>的层次结构的名字，即</a:t>
            </a:r>
            <a:r>
              <a:rPr lang="zh-CN" altLang="en-US" dirty="0">
                <a:solidFill>
                  <a:schemeClr val="hlink"/>
                </a:solidFill>
              </a:rPr>
              <a:t>域名</a:t>
            </a:r>
            <a:r>
              <a:rPr lang="zh-CN" altLang="en-US" dirty="0"/>
              <a:t>。</a:t>
            </a:r>
          </a:p>
        </p:txBody>
      </p:sp>
      <p:sp>
        <p:nvSpPr>
          <p:cNvPr id="9" name="Rectangle 3"/>
          <p:cNvSpPr txBox="1">
            <a:spLocks noChangeArrowheads="1"/>
          </p:cNvSpPr>
          <p:nvPr/>
        </p:nvSpPr>
        <p:spPr bwMode="auto">
          <a:xfrm>
            <a:off x="2232137" y="2884869"/>
            <a:ext cx="7772400" cy="344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lnSpc>
                <a:spcPct val="90000"/>
              </a:lnSpc>
            </a:pPr>
            <a:r>
              <a:rPr lang="zh-CN" altLang="zh-CN" dirty="0"/>
              <a:t>域还可以划分为子域，而子域还可继续划分为子域的子域，这样就形成了顶级域、二级域、三级域等等</a:t>
            </a:r>
            <a:r>
              <a:rPr lang="zh-CN" altLang="en-US" dirty="0"/>
              <a:t>。域名的结构由标号序列组成，各标号之间用</a:t>
            </a:r>
            <a:r>
              <a:rPr lang="zh-CN" altLang="en-US" dirty="0">
                <a:solidFill>
                  <a:schemeClr val="hlink"/>
                </a:solidFill>
              </a:rPr>
              <a:t>点</a:t>
            </a:r>
            <a:r>
              <a:rPr lang="zh-CN" altLang="en-US" dirty="0"/>
              <a:t>隔开：</a:t>
            </a:r>
          </a:p>
          <a:p>
            <a:pPr>
              <a:lnSpc>
                <a:spcPct val="90000"/>
              </a:lnSpc>
              <a:spcBef>
                <a:spcPct val="60000"/>
              </a:spcBef>
              <a:spcAft>
                <a:spcPct val="60000"/>
              </a:spcAft>
              <a:buFont typeface="Wingdings" panose="05000000000000000000" pitchFamily="2" charset="2"/>
              <a:buNone/>
            </a:pPr>
            <a:r>
              <a:rPr lang="zh-CN" altLang="en-US" dirty="0"/>
              <a:t>              </a:t>
            </a:r>
            <a:r>
              <a:rPr lang="en-US" altLang="zh-CN" dirty="0"/>
              <a:t>… </a:t>
            </a:r>
            <a:r>
              <a:rPr lang="en-US" altLang="zh-CN" sz="3600" b="1" dirty="0"/>
              <a:t>.</a:t>
            </a:r>
            <a:r>
              <a:rPr lang="en-US" altLang="zh-CN" b="1" dirty="0"/>
              <a:t> </a:t>
            </a:r>
            <a:r>
              <a:rPr lang="zh-CN" altLang="en-US" dirty="0"/>
              <a:t>三级域名 </a:t>
            </a:r>
            <a:r>
              <a:rPr lang="en-US" altLang="zh-CN" sz="3600" b="1" dirty="0"/>
              <a:t>.</a:t>
            </a:r>
            <a:r>
              <a:rPr lang="en-US" altLang="zh-CN" b="1" dirty="0"/>
              <a:t> </a:t>
            </a:r>
            <a:r>
              <a:rPr lang="zh-CN" altLang="en-US" dirty="0"/>
              <a:t>二级域名 </a:t>
            </a:r>
            <a:r>
              <a:rPr lang="en-US" altLang="zh-CN" sz="3600" b="1" dirty="0"/>
              <a:t>.</a:t>
            </a:r>
            <a:r>
              <a:rPr lang="en-US" altLang="zh-CN" b="1" dirty="0"/>
              <a:t> </a:t>
            </a:r>
            <a:r>
              <a:rPr lang="zh-CN" altLang="en-US" dirty="0"/>
              <a:t>顶级域名</a:t>
            </a:r>
          </a:p>
          <a:p>
            <a:pPr>
              <a:lnSpc>
                <a:spcPct val="90000"/>
              </a:lnSpc>
            </a:pPr>
            <a:r>
              <a:rPr lang="zh-CN" altLang="en-US" dirty="0"/>
              <a:t>各标号分别代表不同级别的域名。  </a:t>
            </a:r>
          </a:p>
        </p:txBody>
      </p:sp>
      <p:sp>
        <p:nvSpPr>
          <p:cNvPr id="6" name="标题 1"/>
          <p:cNvSpPr txBox="1">
            <a:spLocks/>
          </p:cNvSpPr>
          <p:nvPr/>
        </p:nvSpPr>
        <p:spPr bwMode="black">
          <a:xfrm>
            <a:off x="777629" y="30520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3.2.2.2  </a:t>
            </a:r>
            <a:r>
              <a:rPr lang="zh-CN" altLang="en-US" dirty="0">
                <a:latin typeface="方正大黑简体" panose="02010601030101010101" pitchFamily="2" charset="-122"/>
                <a:ea typeface="方正大黑简体" panose="02010601030101010101" pitchFamily="2" charset="-122"/>
              </a:rPr>
              <a:t>域名系统</a:t>
            </a:r>
            <a:endParaRPr lang="zh-CN" altLang="en-US" kern="0" dirty="0"/>
          </a:p>
        </p:txBody>
      </p:sp>
    </p:spTree>
    <p:extLst>
      <p:ext uri="{BB962C8B-B14F-4D97-AF65-F5344CB8AC3E}">
        <p14:creationId xmlns:p14="http://schemas.microsoft.com/office/powerpoint/2010/main" val="10133133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a:xfrm>
            <a:off x="3043910" y="1087067"/>
            <a:ext cx="6051393" cy="623888"/>
          </a:xfrm>
        </p:spPr>
        <p:txBody>
          <a:bodyPr/>
          <a:lstStyle/>
          <a:p>
            <a:pPr algn="ctr" eaLnBrk="1" hangingPunct="1"/>
            <a:r>
              <a:rPr lang="zh-CN" altLang="en-US" sz="3200" dirty="0"/>
              <a:t>因特网的域名空间 </a:t>
            </a:r>
          </a:p>
        </p:txBody>
      </p:sp>
      <p:sp>
        <p:nvSpPr>
          <p:cNvPr id="5" name="Rectangle 122"/>
          <p:cNvSpPr>
            <a:spLocks noChangeArrowheads="1"/>
          </p:cNvSpPr>
          <p:nvPr/>
        </p:nvSpPr>
        <p:spPr bwMode="auto">
          <a:xfrm>
            <a:off x="6322990" y="1778914"/>
            <a:ext cx="511175" cy="438150"/>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algn="ctr" eaLnBrk="1" hangingPunct="1"/>
            <a:r>
              <a:rPr kumimoji="1" lang="zh-CN" altLang="en-US" sz="2000">
                <a:solidFill>
                  <a:schemeClr val="folHlink"/>
                </a:solidFill>
                <a:latin typeface="Arial" panose="020B0604020202020204" pitchFamily="34" charset="0"/>
                <a:ea typeface="黑体" panose="02010609060101010101" pitchFamily="49" charset="-122"/>
              </a:rPr>
              <a:t>根</a:t>
            </a:r>
          </a:p>
        </p:txBody>
      </p:sp>
      <p:grpSp>
        <p:nvGrpSpPr>
          <p:cNvPr id="6" name="Group 216"/>
          <p:cNvGrpSpPr>
            <a:grpSpLocks/>
          </p:cNvGrpSpPr>
          <p:nvPr/>
        </p:nvGrpSpPr>
        <p:grpSpPr bwMode="auto">
          <a:xfrm>
            <a:off x="1587477" y="4960266"/>
            <a:ext cx="7881938" cy="1258888"/>
            <a:chOff x="113" y="2435"/>
            <a:chExt cx="4965" cy="793"/>
          </a:xfrm>
        </p:grpSpPr>
        <p:sp>
          <p:nvSpPr>
            <p:cNvPr id="7" name="Rectangle 211"/>
            <p:cNvSpPr>
              <a:spLocks noChangeArrowheads="1"/>
            </p:cNvSpPr>
            <p:nvPr/>
          </p:nvSpPr>
          <p:spPr bwMode="auto">
            <a:xfrm>
              <a:off x="1020" y="2822"/>
              <a:ext cx="115" cy="406"/>
            </a:xfrm>
            <a:prstGeom prst="rect">
              <a:avLst/>
            </a:prstGeom>
            <a:solidFill>
              <a:schemeClr val="accent4">
                <a:lumMod val="75000"/>
                <a:lumOff val="25000"/>
              </a:schemeClr>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8" name="Rectangle 130"/>
            <p:cNvSpPr>
              <a:spLocks noChangeArrowheads="1"/>
            </p:cNvSpPr>
            <p:nvPr/>
          </p:nvSpPr>
          <p:spPr bwMode="auto">
            <a:xfrm>
              <a:off x="113" y="2819"/>
              <a:ext cx="761" cy="250"/>
            </a:xfrm>
            <a:prstGeom prst="rect">
              <a:avLst/>
            </a:prstGeom>
            <a:solidFill>
              <a:schemeClr val="accent4">
                <a:lumMod val="75000"/>
                <a:lumOff val="25000"/>
              </a:schemeClr>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dirty="0">
                  <a:solidFill>
                    <a:schemeClr val="folHlink"/>
                  </a:solidFill>
                  <a:latin typeface="Arial" panose="020B0604020202020204" pitchFamily="34" charset="0"/>
                  <a:ea typeface="黑体" panose="02010609060101010101" pitchFamily="49" charset="-122"/>
                </a:rPr>
                <a:t>四级域名</a:t>
              </a:r>
            </a:p>
          </p:txBody>
        </p:sp>
        <p:sp>
          <p:nvSpPr>
            <p:cNvPr id="9" name="Text Box 131"/>
            <p:cNvSpPr txBox="1">
              <a:spLocks noChangeArrowheads="1"/>
            </p:cNvSpPr>
            <p:nvPr/>
          </p:nvSpPr>
          <p:spPr bwMode="auto">
            <a:xfrm>
              <a:off x="3556" y="2817"/>
              <a:ext cx="41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mail</a:t>
              </a:r>
            </a:p>
          </p:txBody>
        </p:sp>
        <p:sp>
          <p:nvSpPr>
            <p:cNvPr id="10" name="Text Box 132"/>
            <p:cNvSpPr txBox="1">
              <a:spLocks noChangeArrowheads="1"/>
            </p:cNvSpPr>
            <p:nvPr/>
          </p:nvSpPr>
          <p:spPr bwMode="auto">
            <a:xfrm>
              <a:off x="4060" y="2633"/>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11" name="Text Box 151"/>
            <p:cNvSpPr txBox="1">
              <a:spLocks noChangeArrowheads="1"/>
            </p:cNvSpPr>
            <p:nvPr/>
          </p:nvSpPr>
          <p:spPr bwMode="auto">
            <a:xfrm>
              <a:off x="4614" y="2817"/>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www</a:t>
              </a:r>
            </a:p>
          </p:txBody>
        </p:sp>
        <p:sp>
          <p:nvSpPr>
            <p:cNvPr id="12" name="Line 155"/>
            <p:cNvSpPr>
              <a:spLocks noChangeShapeType="1"/>
            </p:cNvSpPr>
            <p:nvPr/>
          </p:nvSpPr>
          <p:spPr bwMode="auto">
            <a:xfrm>
              <a:off x="4381" y="2435"/>
              <a:ext cx="437" cy="47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56"/>
            <p:cNvSpPr>
              <a:spLocks noChangeShapeType="1"/>
            </p:cNvSpPr>
            <p:nvPr/>
          </p:nvSpPr>
          <p:spPr bwMode="auto">
            <a:xfrm flipH="1">
              <a:off x="3819" y="2440"/>
              <a:ext cx="560" cy="44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 name="Group 214"/>
          <p:cNvGrpSpPr>
            <a:grpSpLocks/>
          </p:cNvGrpSpPr>
          <p:nvPr/>
        </p:nvGrpSpPr>
        <p:grpSpPr bwMode="auto">
          <a:xfrm>
            <a:off x="1587478" y="3025102"/>
            <a:ext cx="8575675" cy="1279525"/>
            <a:chOff x="113" y="1216"/>
            <a:chExt cx="5402" cy="806"/>
          </a:xfrm>
        </p:grpSpPr>
        <p:sp>
          <p:nvSpPr>
            <p:cNvPr id="15" name="Rectangle 210"/>
            <p:cNvSpPr>
              <a:spLocks noChangeArrowheads="1"/>
            </p:cNvSpPr>
            <p:nvPr/>
          </p:nvSpPr>
          <p:spPr bwMode="auto">
            <a:xfrm>
              <a:off x="1020" y="1616"/>
              <a:ext cx="115" cy="406"/>
            </a:xfrm>
            <a:prstGeom prst="rect">
              <a:avLst/>
            </a:prstGeom>
            <a:solidFill>
              <a:srgbClr val="FFCC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16" name="Text Box 105"/>
            <p:cNvSpPr txBox="1">
              <a:spLocks noChangeArrowheads="1"/>
            </p:cNvSpPr>
            <p:nvPr/>
          </p:nvSpPr>
          <p:spPr bwMode="auto">
            <a:xfrm>
              <a:off x="1777" y="1408"/>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17" name="Text Box 115"/>
            <p:cNvSpPr txBox="1">
              <a:spLocks noChangeArrowheads="1"/>
            </p:cNvSpPr>
            <p:nvPr/>
          </p:nvSpPr>
          <p:spPr bwMode="auto">
            <a:xfrm>
              <a:off x="3956" y="1593"/>
              <a:ext cx="2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bj</a:t>
              </a:r>
            </a:p>
          </p:txBody>
        </p:sp>
        <p:sp>
          <p:nvSpPr>
            <p:cNvPr id="18" name="Text Box 116"/>
            <p:cNvSpPr txBox="1">
              <a:spLocks noChangeArrowheads="1"/>
            </p:cNvSpPr>
            <p:nvPr/>
          </p:nvSpPr>
          <p:spPr bwMode="auto">
            <a:xfrm>
              <a:off x="4554" y="1592"/>
              <a:ext cx="38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edu</a:t>
              </a:r>
            </a:p>
          </p:txBody>
        </p:sp>
        <p:sp>
          <p:nvSpPr>
            <p:cNvPr id="19" name="Text Box 117"/>
            <p:cNvSpPr txBox="1">
              <a:spLocks noChangeArrowheads="1"/>
            </p:cNvSpPr>
            <p:nvPr/>
          </p:nvSpPr>
          <p:spPr bwMode="auto">
            <a:xfrm>
              <a:off x="5097" y="1592"/>
              <a:ext cx="41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com</a:t>
              </a:r>
            </a:p>
          </p:txBody>
        </p:sp>
        <p:sp>
          <p:nvSpPr>
            <p:cNvPr id="20" name="Text Box 118"/>
            <p:cNvSpPr txBox="1">
              <a:spLocks noChangeArrowheads="1"/>
            </p:cNvSpPr>
            <p:nvPr/>
          </p:nvSpPr>
          <p:spPr bwMode="auto">
            <a:xfrm>
              <a:off x="4172" y="1408"/>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21" name="Text Box 123"/>
            <p:cNvSpPr txBox="1">
              <a:spLocks noChangeArrowheads="1"/>
            </p:cNvSpPr>
            <p:nvPr/>
          </p:nvSpPr>
          <p:spPr bwMode="auto">
            <a:xfrm>
              <a:off x="1437" y="1592"/>
              <a:ext cx="40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cctv</a:t>
              </a:r>
            </a:p>
          </p:txBody>
        </p:sp>
        <p:sp>
          <p:nvSpPr>
            <p:cNvPr id="22" name="Text Box 124"/>
            <p:cNvSpPr txBox="1">
              <a:spLocks noChangeArrowheads="1"/>
            </p:cNvSpPr>
            <p:nvPr/>
          </p:nvSpPr>
          <p:spPr bwMode="auto">
            <a:xfrm>
              <a:off x="2185" y="1591"/>
              <a:ext cx="37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ibm</a:t>
              </a:r>
            </a:p>
          </p:txBody>
        </p:sp>
        <p:sp>
          <p:nvSpPr>
            <p:cNvPr id="23" name="Text Box 125"/>
            <p:cNvSpPr txBox="1">
              <a:spLocks noChangeArrowheads="1"/>
            </p:cNvSpPr>
            <p:nvPr/>
          </p:nvSpPr>
          <p:spPr bwMode="auto">
            <a:xfrm>
              <a:off x="2595" y="1592"/>
              <a:ext cx="29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hp</a:t>
              </a:r>
            </a:p>
          </p:txBody>
        </p:sp>
        <p:sp>
          <p:nvSpPr>
            <p:cNvPr id="24" name="Rectangle 127"/>
            <p:cNvSpPr>
              <a:spLocks noChangeArrowheads="1"/>
            </p:cNvSpPr>
            <p:nvPr/>
          </p:nvSpPr>
          <p:spPr bwMode="auto">
            <a:xfrm>
              <a:off x="113" y="1608"/>
              <a:ext cx="761" cy="250"/>
            </a:xfrm>
            <a:prstGeom prst="rect">
              <a:avLst/>
            </a:prstGeom>
            <a:solidFill>
              <a:srgbClr val="FFCC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a:solidFill>
                    <a:schemeClr val="folHlink"/>
                  </a:solidFill>
                  <a:latin typeface="Arial" panose="020B0604020202020204" pitchFamily="34" charset="0"/>
                  <a:ea typeface="黑体" panose="02010609060101010101" pitchFamily="49" charset="-122"/>
                </a:rPr>
                <a:t>二级域名</a:t>
              </a:r>
            </a:p>
          </p:txBody>
        </p:sp>
        <p:sp>
          <p:nvSpPr>
            <p:cNvPr id="25" name="Line 142"/>
            <p:cNvSpPr>
              <a:spLocks noChangeShapeType="1"/>
            </p:cNvSpPr>
            <p:nvPr/>
          </p:nvSpPr>
          <p:spPr bwMode="auto">
            <a:xfrm>
              <a:off x="2173" y="1258"/>
              <a:ext cx="213" cy="373"/>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143"/>
            <p:cNvSpPr>
              <a:spLocks noChangeShapeType="1"/>
            </p:cNvSpPr>
            <p:nvPr/>
          </p:nvSpPr>
          <p:spPr bwMode="auto">
            <a:xfrm>
              <a:off x="2173" y="1269"/>
              <a:ext cx="546" cy="34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144"/>
            <p:cNvSpPr>
              <a:spLocks noChangeShapeType="1"/>
            </p:cNvSpPr>
            <p:nvPr/>
          </p:nvSpPr>
          <p:spPr bwMode="auto">
            <a:xfrm flipV="1">
              <a:off x="1672" y="1279"/>
              <a:ext cx="501" cy="348"/>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145"/>
            <p:cNvSpPr>
              <a:spLocks noChangeShapeType="1"/>
            </p:cNvSpPr>
            <p:nvPr/>
          </p:nvSpPr>
          <p:spPr bwMode="auto">
            <a:xfrm>
              <a:off x="4662" y="1216"/>
              <a:ext cx="111" cy="431"/>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146"/>
            <p:cNvSpPr>
              <a:spLocks noChangeShapeType="1"/>
            </p:cNvSpPr>
            <p:nvPr/>
          </p:nvSpPr>
          <p:spPr bwMode="auto">
            <a:xfrm>
              <a:off x="4665" y="1224"/>
              <a:ext cx="626" cy="40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147"/>
            <p:cNvSpPr>
              <a:spLocks noChangeShapeType="1"/>
            </p:cNvSpPr>
            <p:nvPr/>
          </p:nvSpPr>
          <p:spPr bwMode="auto">
            <a:xfrm flipH="1">
              <a:off x="4090" y="1224"/>
              <a:ext cx="572" cy="39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1" name="Group 157"/>
            <p:cNvGrpSpPr>
              <a:grpSpLocks/>
            </p:cNvGrpSpPr>
            <p:nvPr/>
          </p:nvGrpSpPr>
          <p:grpSpPr bwMode="auto">
            <a:xfrm>
              <a:off x="1168" y="1244"/>
              <a:ext cx="268" cy="101"/>
              <a:chOff x="2875" y="1143"/>
              <a:chExt cx="330" cy="132"/>
            </a:xfrm>
          </p:grpSpPr>
          <p:sp>
            <p:nvSpPr>
              <p:cNvPr id="57" name="Line 15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 name="Line 15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 name="Line 16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Line 16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2" name="Group 162"/>
            <p:cNvGrpSpPr>
              <a:grpSpLocks/>
            </p:cNvGrpSpPr>
            <p:nvPr/>
          </p:nvGrpSpPr>
          <p:grpSpPr bwMode="auto">
            <a:xfrm>
              <a:off x="2507" y="1244"/>
              <a:ext cx="268" cy="101"/>
              <a:chOff x="2875" y="1143"/>
              <a:chExt cx="330" cy="132"/>
            </a:xfrm>
          </p:grpSpPr>
          <p:sp>
            <p:nvSpPr>
              <p:cNvPr id="53" name="Line 16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16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Line 16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Line 16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3" name="Group 167"/>
            <p:cNvGrpSpPr>
              <a:grpSpLocks/>
            </p:cNvGrpSpPr>
            <p:nvPr/>
          </p:nvGrpSpPr>
          <p:grpSpPr bwMode="auto">
            <a:xfrm>
              <a:off x="2936" y="1244"/>
              <a:ext cx="268" cy="101"/>
              <a:chOff x="2875" y="1143"/>
              <a:chExt cx="330" cy="132"/>
            </a:xfrm>
          </p:grpSpPr>
          <p:sp>
            <p:nvSpPr>
              <p:cNvPr id="49" name="Line 16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Line 16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Line 17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17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4" name="Group 172"/>
            <p:cNvGrpSpPr>
              <a:grpSpLocks/>
            </p:cNvGrpSpPr>
            <p:nvPr/>
          </p:nvGrpSpPr>
          <p:grpSpPr bwMode="auto">
            <a:xfrm>
              <a:off x="3363" y="1244"/>
              <a:ext cx="268" cy="101"/>
              <a:chOff x="2875" y="1143"/>
              <a:chExt cx="330" cy="132"/>
            </a:xfrm>
          </p:grpSpPr>
          <p:sp>
            <p:nvSpPr>
              <p:cNvPr id="45" name="Line 17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17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17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Line 17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5" name="Group 177"/>
            <p:cNvGrpSpPr>
              <a:grpSpLocks/>
            </p:cNvGrpSpPr>
            <p:nvPr/>
          </p:nvGrpSpPr>
          <p:grpSpPr bwMode="auto">
            <a:xfrm>
              <a:off x="3792" y="1244"/>
              <a:ext cx="268" cy="101"/>
              <a:chOff x="2875" y="1143"/>
              <a:chExt cx="330" cy="132"/>
            </a:xfrm>
          </p:grpSpPr>
          <p:sp>
            <p:nvSpPr>
              <p:cNvPr id="41" name="Line 17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17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18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Line 18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6" name="Group 182"/>
            <p:cNvGrpSpPr>
              <a:grpSpLocks/>
            </p:cNvGrpSpPr>
            <p:nvPr/>
          </p:nvGrpSpPr>
          <p:grpSpPr bwMode="auto">
            <a:xfrm>
              <a:off x="4935" y="1244"/>
              <a:ext cx="268" cy="101"/>
              <a:chOff x="2875" y="1143"/>
              <a:chExt cx="330" cy="132"/>
            </a:xfrm>
          </p:grpSpPr>
          <p:sp>
            <p:nvSpPr>
              <p:cNvPr id="37" name="Line 18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Line 18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Line 18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Line 18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61" name="Group 215"/>
          <p:cNvGrpSpPr>
            <a:grpSpLocks/>
          </p:cNvGrpSpPr>
          <p:nvPr/>
        </p:nvGrpSpPr>
        <p:grpSpPr bwMode="auto">
          <a:xfrm>
            <a:off x="1587477" y="3909338"/>
            <a:ext cx="8591550" cy="1330324"/>
            <a:chOff x="113" y="1773"/>
            <a:chExt cx="5412" cy="838"/>
          </a:xfrm>
        </p:grpSpPr>
        <p:sp>
          <p:nvSpPr>
            <p:cNvPr id="62" name="Rectangle 212"/>
            <p:cNvSpPr>
              <a:spLocks noChangeArrowheads="1"/>
            </p:cNvSpPr>
            <p:nvPr/>
          </p:nvSpPr>
          <p:spPr bwMode="auto">
            <a:xfrm>
              <a:off x="1020" y="2205"/>
              <a:ext cx="115" cy="406"/>
            </a:xfrm>
            <a:prstGeom prst="rect">
              <a:avLst/>
            </a:prstGeom>
            <a:solidFill>
              <a:srgbClr val="CCFF99"/>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63" name="Text Box 119"/>
            <p:cNvSpPr txBox="1">
              <a:spLocks noChangeArrowheads="1"/>
            </p:cNvSpPr>
            <p:nvPr/>
          </p:nvSpPr>
          <p:spPr bwMode="auto">
            <a:xfrm>
              <a:off x="5150" y="2205"/>
              <a:ext cx="375"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pku</a:t>
              </a:r>
            </a:p>
          </p:txBody>
        </p:sp>
        <p:sp>
          <p:nvSpPr>
            <p:cNvPr id="64" name="Text Box 120"/>
            <p:cNvSpPr txBox="1">
              <a:spLocks noChangeArrowheads="1"/>
            </p:cNvSpPr>
            <p:nvPr/>
          </p:nvSpPr>
          <p:spPr bwMode="auto">
            <a:xfrm>
              <a:off x="3924" y="2205"/>
              <a:ext cx="72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tsinghua</a:t>
              </a:r>
            </a:p>
          </p:txBody>
        </p:sp>
        <p:sp>
          <p:nvSpPr>
            <p:cNvPr id="65" name="Text Box 121"/>
            <p:cNvSpPr txBox="1">
              <a:spLocks noChangeArrowheads="1"/>
            </p:cNvSpPr>
            <p:nvPr/>
          </p:nvSpPr>
          <p:spPr bwMode="auto">
            <a:xfrm>
              <a:off x="4649" y="1998"/>
              <a:ext cx="47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66" name="Rectangle 128"/>
            <p:cNvSpPr>
              <a:spLocks noChangeArrowheads="1"/>
            </p:cNvSpPr>
            <p:nvPr/>
          </p:nvSpPr>
          <p:spPr bwMode="auto">
            <a:xfrm>
              <a:off x="113" y="2182"/>
              <a:ext cx="761" cy="250"/>
            </a:xfrm>
            <a:prstGeom prst="rect">
              <a:avLst/>
            </a:prstGeom>
            <a:solidFill>
              <a:srgbClr val="CCFF99"/>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a:solidFill>
                    <a:schemeClr val="folHlink"/>
                  </a:solidFill>
                  <a:latin typeface="Arial" panose="020B0604020202020204" pitchFamily="34" charset="0"/>
                  <a:ea typeface="黑体" panose="02010609060101010101" pitchFamily="49" charset="-122"/>
                </a:rPr>
                <a:t>三级域名</a:t>
              </a:r>
            </a:p>
          </p:txBody>
        </p:sp>
        <p:sp>
          <p:nvSpPr>
            <p:cNvPr id="67" name="Text Box 129"/>
            <p:cNvSpPr txBox="1">
              <a:spLocks noChangeArrowheads="1"/>
            </p:cNvSpPr>
            <p:nvPr/>
          </p:nvSpPr>
          <p:spPr bwMode="auto">
            <a:xfrm>
              <a:off x="1064" y="2205"/>
              <a:ext cx="4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mail</a:t>
              </a:r>
            </a:p>
          </p:txBody>
        </p:sp>
        <p:sp>
          <p:nvSpPr>
            <p:cNvPr id="68" name="Line 148"/>
            <p:cNvSpPr>
              <a:spLocks noChangeShapeType="1"/>
            </p:cNvSpPr>
            <p:nvPr/>
          </p:nvSpPr>
          <p:spPr bwMode="auto">
            <a:xfrm flipH="1">
              <a:off x="4386" y="1773"/>
              <a:ext cx="387" cy="42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 name="Line 149"/>
            <p:cNvSpPr>
              <a:spLocks noChangeShapeType="1"/>
            </p:cNvSpPr>
            <p:nvPr/>
          </p:nvSpPr>
          <p:spPr bwMode="auto">
            <a:xfrm>
              <a:off x="4792" y="1784"/>
              <a:ext cx="548" cy="43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 name="Text Box 150"/>
            <p:cNvSpPr txBox="1">
              <a:spLocks noChangeArrowheads="1"/>
            </p:cNvSpPr>
            <p:nvPr/>
          </p:nvSpPr>
          <p:spPr bwMode="auto">
            <a:xfrm>
              <a:off x="1826" y="2205"/>
              <a:ext cx="46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www</a:t>
              </a:r>
            </a:p>
          </p:txBody>
        </p:sp>
        <p:sp>
          <p:nvSpPr>
            <p:cNvPr id="71" name="Text Box 152"/>
            <p:cNvSpPr txBox="1">
              <a:spLocks noChangeArrowheads="1"/>
            </p:cNvSpPr>
            <p:nvPr/>
          </p:nvSpPr>
          <p:spPr bwMode="auto">
            <a:xfrm>
              <a:off x="1414" y="1998"/>
              <a:ext cx="47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dirty="0">
                  <a:solidFill>
                    <a:schemeClr val="folHlink"/>
                  </a:solidFill>
                  <a:latin typeface="Arial" panose="020B0604020202020204" pitchFamily="34" charset="0"/>
                  <a:ea typeface="黑体" panose="02010609060101010101" pitchFamily="49" charset="-122"/>
                </a:rPr>
                <a:t>…</a:t>
              </a:r>
            </a:p>
          </p:txBody>
        </p:sp>
        <p:sp>
          <p:nvSpPr>
            <p:cNvPr id="72" name="Line 153"/>
            <p:cNvSpPr>
              <a:spLocks noChangeShapeType="1"/>
            </p:cNvSpPr>
            <p:nvPr/>
          </p:nvSpPr>
          <p:spPr bwMode="auto">
            <a:xfrm flipV="1">
              <a:off x="1274" y="1794"/>
              <a:ext cx="383" cy="44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 name="Line 154"/>
            <p:cNvSpPr>
              <a:spLocks noChangeShapeType="1"/>
            </p:cNvSpPr>
            <p:nvPr/>
          </p:nvSpPr>
          <p:spPr bwMode="auto">
            <a:xfrm>
              <a:off x="1657" y="1794"/>
              <a:ext cx="361" cy="473"/>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 name="Group 187"/>
            <p:cNvGrpSpPr>
              <a:grpSpLocks/>
            </p:cNvGrpSpPr>
            <p:nvPr/>
          </p:nvGrpSpPr>
          <p:grpSpPr bwMode="auto">
            <a:xfrm>
              <a:off x="2613" y="1797"/>
              <a:ext cx="269" cy="101"/>
              <a:chOff x="2875" y="1143"/>
              <a:chExt cx="330" cy="132"/>
            </a:xfrm>
          </p:grpSpPr>
          <p:sp>
            <p:nvSpPr>
              <p:cNvPr id="90" name="Line 18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 name="Line 18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Line 19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 name="Line 19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5" name="Group 192"/>
            <p:cNvGrpSpPr>
              <a:grpSpLocks/>
            </p:cNvGrpSpPr>
            <p:nvPr/>
          </p:nvGrpSpPr>
          <p:grpSpPr bwMode="auto">
            <a:xfrm>
              <a:off x="5131" y="1797"/>
              <a:ext cx="268" cy="101"/>
              <a:chOff x="2875" y="1143"/>
              <a:chExt cx="330" cy="132"/>
            </a:xfrm>
          </p:grpSpPr>
          <p:sp>
            <p:nvSpPr>
              <p:cNvPr id="86" name="Line 19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 name="Line 19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 name="Line 19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Line 19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6" name="Group 197"/>
            <p:cNvGrpSpPr>
              <a:grpSpLocks/>
            </p:cNvGrpSpPr>
            <p:nvPr/>
          </p:nvGrpSpPr>
          <p:grpSpPr bwMode="auto">
            <a:xfrm>
              <a:off x="2239" y="1797"/>
              <a:ext cx="268" cy="101"/>
              <a:chOff x="2875" y="1143"/>
              <a:chExt cx="330" cy="132"/>
            </a:xfrm>
          </p:grpSpPr>
          <p:sp>
            <p:nvSpPr>
              <p:cNvPr id="82" name="Line 19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Line 19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 name="Line 20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 name="Line 20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7" name="Group 202"/>
            <p:cNvGrpSpPr>
              <a:grpSpLocks/>
            </p:cNvGrpSpPr>
            <p:nvPr/>
          </p:nvGrpSpPr>
          <p:grpSpPr bwMode="auto">
            <a:xfrm>
              <a:off x="3953" y="1797"/>
              <a:ext cx="268" cy="101"/>
              <a:chOff x="2875" y="1143"/>
              <a:chExt cx="330" cy="132"/>
            </a:xfrm>
          </p:grpSpPr>
          <p:sp>
            <p:nvSpPr>
              <p:cNvPr id="78" name="Line 20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 name="Line 20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Line 20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 name="Line 20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94" name="Group 213"/>
          <p:cNvGrpSpPr>
            <a:grpSpLocks/>
          </p:cNvGrpSpPr>
          <p:nvPr/>
        </p:nvGrpSpPr>
        <p:grpSpPr bwMode="auto">
          <a:xfrm>
            <a:off x="1587478" y="2217065"/>
            <a:ext cx="8747125" cy="1150937"/>
            <a:chOff x="113" y="707"/>
            <a:chExt cx="5510" cy="725"/>
          </a:xfrm>
        </p:grpSpPr>
        <p:sp>
          <p:nvSpPr>
            <p:cNvPr id="95" name="Rectangle 209"/>
            <p:cNvSpPr>
              <a:spLocks noChangeArrowheads="1"/>
            </p:cNvSpPr>
            <p:nvPr/>
          </p:nvSpPr>
          <p:spPr bwMode="auto">
            <a:xfrm>
              <a:off x="1020" y="1026"/>
              <a:ext cx="115" cy="406"/>
            </a:xfrm>
            <a:prstGeom prst="rect">
              <a:avLst/>
            </a:prstGeom>
            <a:solidFill>
              <a:srgbClr val="CCEC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96" name="Text Box 106"/>
            <p:cNvSpPr txBox="1">
              <a:spLocks noChangeArrowheads="1"/>
            </p:cNvSpPr>
            <p:nvPr/>
          </p:nvSpPr>
          <p:spPr bwMode="auto">
            <a:xfrm>
              <a:off x="1975" y="1026"/>
              <a:ext cx="41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com</a:t>
              </a:r>
            </a:p>
          </p:txBody>
        </p:sp>
        <p:sp>
          <p:nvSpPr>
            <p:cNvPr id="97" name="Text Box 107"/>
            <p:cNvSpPr txBox="1">
              <a:spLocks noChangeArrowheads="1"/>
            </p:cNvSpPr>
            <p:nvPr/>
          </p:nvSpPr>
          <p:spPr bwMode="auto">
            <a:xfrm>
              <a:off x="2472" y="1026"/>
              <a:ext cx="33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net</a:t>
              </a:r>
            </a:p>
          </p:txBody>
        </p:sp>
        <p:sp>
          <p:nvSpPr>
            <p:cNvPr id="98" name="Text Box 108"/>
            <p:cNvSpPr txBox="1">
              <a:spLocks noChangeArrowheads="1"/>
            </p:cNvSpPr>
            <p:nvPr/>
          </p:nvSpPr>
          <p:spPr bwMode="auto">
            <a:xfrm>
              <a:off x="2900" y="1026"/>
              <a:ext cx="35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org</a:t>
              </a:r>
            </a:p>
          </p:txBody>
        </p:sp>
        <p:sp>
          <p:nvSpPr>
            <p:cNvPr id="99" name="Text Box 109"/>
            <p:cNvSpPr txBox="1">
              <a:spLocks noChangeArrowheads="1"/>
            </p:cNvSpPr>
            <p:nvPr/>
          </p:nvSpPr>
          <p:spPr bwMode="auto">
            <a:xfrm>
              <a:off x="3329" y="1026"/>
              <a:ext cx="38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edu</a:t>
              </a:r>
            </a:p>
          </p:txBody>
        </p:sp>
        <p:sp>
          <p:nvSpPr>
            <p:cNvPr id="100" name="Text Box 110"/>
            <p:cNvSpPr txBox="1">
              <a:spLocks noChangeArrowheads="1"/>
            </p:cNvSpPr>
            <p:nvPr/>
          </p:nvSpPr>
          <p:spPr bwMode="auto">
            <a:xfrm>
              <a:off x="3758" y="1026"/>
              <a:ext cx="37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gov</a:t>
              </a:r>
            </a:p>
          </p:txBody>
        </p:sp>
        <p:sp>
          <p:nvSpPr>
            <p:cNvPr id="101" name="Text Box 111"/>
            <p:cNvSpPr txBox="1">
              <a:spLocks noChangeArrowheads="1"/>
            </p:cNvSpPr>
            <p:nvPr/>
          </p:nvSpPr>
          <p:spPr bwMode="auto">
            <a:xfrm>
              <a:off x="1114" y="1026"/>
              <a:ext cx="43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dirty="0">
                  <a:solidFill>
                    <a:schemeClr val="folHlink"/>
                  </a:solidFill>
                  <a:latin typeface="Arial" panose="020B0604020202020204" pitchFamily="34" charset="0"/>
                  <a:ea typeface="黑体" panose="02010609060101010101" pitchFamily="49" charset="-122"/>
                </a:rPr>
                <a:t>aero</a:t>
              </a:r>
            </a:p>
          </p:txBody>
        </p:sp>
        <p:sp>
          <p:nvSpPr>
            <p:cNvPr id="102" name="Text Box 112"/>
            <p:cNvSpPr txBox="1">
              <a:spLocks noChangeArrowheads="1"/>
            </p:cNvSpPr>
            <p:nvPr/>
          </p:nvSpPr>
          <p:spPr bwMode="auto">
            <a:xfrm>
              <a:off x="4489" y="1026"/>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cn</a:t>
              </a:r>
            </a:p>
          </p:txBody>
        </p:sp>
        <p:sp>
          <p:nvSpPr>
            <p:cNvPr id="103" name="Text Box 113"/>
            <p:cNvSpPr txBox="1">
              <a:spLocks noChangeArrowheads="1"/>
            </p:cNvSpPr>
            <p:nvPr/>
          </p:nvSpPr>
          <p:spPr bwMode="auto">
            <a:xfrm>
              <a:off x="4918" y="1026"/>
              <a:ext cx="28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uk</a:t>
              </a:r>
            </a:p>
          </p:txBody>
        </p:sp>
        <p:sp>
          <p:nvSpPr>
            <p:cNvPr id="104" name="Text Box 114"/>
            <p:cNvSpPr txBox="1">
              <a:spLocks noChangeArrowheads="1"/>
            </p:cNvSpPr>
            <p:nvPr/>
          </p:nvSpPr>
          <p:spPr bwMode="auto">
            <a:xfrm>
              <a:off x="5151" y="819"/>
              <a:ext cx="47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105" name="Rectangle 126"/>
            <p:cNvSpPr>
              <a:spLocks noChangeArrowheads="1"/>
            </p:cNvSpPr>
            <p:nvPr/>
          </p:nvSpPr>
          <p:spPr bwMode="auto">
            <a:xfrm>
              <a:off x="113" y="1005"/>
              <a:ext cx="761" cy="250"/>
            </a:xfrm>
            <a:prstGeom prst="rect">
              <a:avLst/>
            </a:prstGeom>
            <a:solidFill>
              <a:schemeClr val="accent6">
                <a:lumMod val="40000"/>
                <a:lumOff val="60000"/>
              </a:schemeClr>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dirty="0">
                  <a:solidFill>
                    <a:schemeClr val="folHlink"/>
                  </a:solidFill>
                  <a:latin typeface="Arial" panose="020B0604020202020204" pitchFamily="34" charset="0"/>
                  <a:ea typeface="黑体" panose="02010609060101010101" pitchFamily="49" charset="-122"/>
                </a:rPr>
                <a:t>顶级域名</a:t>
              </a:r>
            </a:p>
          </p:txBody>
        </p:sp>
        <p:sp>
          <p:nvSpPr>
            <p:cNvPr id="106" name="Line 133"/>
            <p:cNvSpPr>
              <a:spLocks noChangeShapeType="1"/>
            </p:cNvSpPr>
            <p:nvPr/>
          </p:nvSpPr>
          <p:spPr bwMode="auto">
            <a:xfrm flipH="1">
              <a:off x="2201" y="712"/>
              <a:ext cx="1068" cy="38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 name="Line 134"/>
            <p:cNvSpPr>
              <a:spLocks noChangeShapeType="1"/>
            </p:cNvSpPr>
            <p:nvPr/>
          </p:nvSpPr>
          <p:spPr bwMode="auto">
            <a:xfrm flipH="1">
              <a:off x="2681" y="730"/>
              <a:ext cx="575" cy="35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 name="Line 135"/>
            <p:cNvSpPr>
              <a:spLocks noChangeShapeType="1"/>
            </p:cNvSpPr>
            <p:nvPr/>
          </p:nvSpPr>
          <p:spPr bwMode="auto">
            <a:xfrm flipH="1">
              <a:off x="3134" y="730"/>
              <a:ext cx="131" cy="344"/>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 name="Line 136"/>
            <p:cNvSpPr>
              <a:spLocks noChangeShapeType="1"/>
            </p:cNvSpPr>
            <p:nvPr/>
          </p:nvSpPr>
          <p:spPr bwMode="auto">
            <a:xfrm>
              <a:off x="3277" y="723"/>
              <a:ext cx="249" cy="365"/>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 name="Line 137"/>
            <p:cNvSpPr>
              <a:spLocks noChangeShapeType="1"/>
            </p:cNvSpPr>
            <p:nvPr/>
          </p:nvSpPr>
          <p:spPr bwMode="auto">
            <a:xfrm>
              <a:off x="3275" y="715"/>
              <a:ext cx="681" cy="375"/>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 name="Line 138"/>
            <p:cNvSpPr>
              <a:spLocks noChangeShapeType="1"/>
            </p:cNvSpPr>
            <p:nvPr/>
          </p:nvSpPr>
          <p:spPr bwMode="auto">
            <a:xfrm>
              <a:off x="3288" y="708"/>
              <a:ext cx="1353" cy="377"/>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 name="Line 139"/>
            <p:cNvSpPr>
              <a:spLocks noChangeShapeType="1"/>
            </p:cNvSpPr>
            <p:nvPr/>
          </p:nvSpPr>
          <p:spPr bwMode="auto">
            <a:xfrm flipH="1">
              <a:off x="1358" y="707"/>
              <a:ext cx="1933" cy="37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 name="Line 140"/>
            <p:cNvSpPr>
              <a:spLocks noChangeShapeType="1"/>
            </p:cNvSpPr>
            <p:nvPr/>
          </p:nvSpPr>
          <p:spPr bwMode="auto">
            <a:xfrm>
              <a:off x="3250" y="709"/>
              <a:ext cx="1777" cy="351"/>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 name="Text Box 141"/>
            <p:cNvSpPr txBox="1">
              <a:spLocks noChangeArrowheads="1"/>
            </p:cNvSpPr>
            <p:nvPr/>
          </p:nvSpPr>
          <p:spPr bwMode="auto">
            <a:xfrm>
              <a:off x="1542" y="818"/>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dirty="0">
                  <a:solidFill>
                    <a:schemeClr val="folHlink"/>
                  </a:solidFill>
                  <a:latin typeface="Arial" panose="020B0604020202020204" pitchFamily="34" charset="0"/>
                  <a:ea typeface="黑体" panose="02010609060101010101" pitchFamily="49" charset="-122"/>
                </a:rPr>
                <a:t>…</a:t>
              </a:r>
            </a:p>
          </p:txBody>
        </p:sp>
        <p:sp>
          <p:nvSpPr>
            <p:cNvPr id="115" name="Text Box 207"/>
            <p:cNvSpPr txBox="1">
              <a:spLocks noChangeArrowheads="1"/>
            </p:cNvSpPr>
            <p:nvPr/>
          </p:nvSpPr>
          <p:spPr bwMode="auto">
            <a:xfrm>
              <a:off x="4042" y="817"/>
              <a:ext cx="468" cy="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grpSp>
      <p:sp>
        <p:nvSpPr>
          <p:cNvPr id="117" name="标题 1"/>
          <p:cNvSpPr txBox="1">
            <a:spLocks/>
          </p:cNvSpPr>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3.2.2.2  </a:t>
            </a:r>
            <a:r>
              <a:rPr lang="zh-CN" altLang="en-US" dirty="0">
                <a:latin typeface="方正大黑简体" panose="02010601030101010101" pitchFamily="2" charset="-122"/>
                <a:ea typeface="方正大黑简体" panose="02010601030101010101" pitchFamily="2" charset="-122"/>
              </a:rPr>
              <a:t>域名系统</a:t>
            </a:r>
            <a:endParaRPr lang="zh-CN" altLang="en-US" kern="0" dirty="0"/>
          </a:p>
        </p:txBody>
      </p:sp>
    </p:spTree>
    <p:extLst>
      <p:ext uri="{BB962C8B-B14F-4D97-AF65-F5344CB8AC3E}">
        <p14:creationId xmlns:p14="http://schemas.microsoft.com/office/powerpoint/2010/main" val="13117155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94"/>
                                        </p:tgtEl>
                                        <p:attrNameLst>
                                          <p:attrName>style.visibility</p:attrName>
                                        </p:attrNameLst>
                                      </p:cBhvr>
                                      <p:to>
                                        <p:strVal val="visible"/>
                                      </p:to>
                                    </p:set>
                                    <p:animEffect transition="in" filter="wipe(up)">
                                      <p:cBhvr>
                                        <p:cTn id="7" dur="1000"/>
                                        <p:tgtEl>
                                          <p:spTgt spid="94"/>
                                        </p:tgtEl>
                                      </p:cBhvr>
                                    </p:animEffect>
                                  </p:childTnLst>
                                </p:cTn>
                              </p:par>
                            </p:childTnLst>
                          </p:cTn>
                        </p:par>
                        <p:par>
                          <p:cTn id="8" fill="hold">
                            <p:stCondLst>
                              <p:cond delay="1500"/>
                            </p:stCondLst>
                            <p:childTnLst>
                              <p:par>
                                <p:cTn id="9" presetID="22" presetClass="entr" presetSubtype="1"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1000"/>
                                        <p:tgtEl>
                                          <p:spTgt spid="14"/>
                                        </p:tgtEl>
                                      </p:cBhvr>
                                    </p:animEffect>
                                  </p:childTnLst>
                                </p:cTn>
                              </p:par>
                            </p:childTnLst>
                          </p:cTn>
                        </p:par>
                        <p:par>
                          <p:cTn id="12" fill="hold">
                            <p:stCondLst>
                              <p:cond delay="3000"/>
                            </p:stCondLst>
                            <p:childTnLst>
                              <p:par>
                                <p:cTn id="13" presetID="22" presetClass="entr" presetSubtype="1" fill="hold" nodeType="after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wipe(up)">
                                      <p:cBhvr>
                                        <p:cTn id="15" dur="1000"/>
                                        <p:tgtEl>
                                          <p:spTgt spid="61"/>
                                        </p:tgtEl>
                                      </p:cBhvr>
                                    </p:animEffect>
                                  </p:childTnLst>
                                </p:cTn>
                              </p:par>
                            </p:childTnLst>
                          </p:cTn>
                        </p:par>
                        <p:par>
                          <p:cTn id="16" fill="hold">
                            <p:stCondLst>
                              <p:cond delay="4500"/>
                            </p:stCondLst>
                            <p:childTnLst>
                              <p:par>
                                <p:cTn id="17" presetID="22" presetClass="entr" presetSubtype="1" fill="hold" nodeType="after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顶级域名</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42</a:t>
            </a:fld>
            <a:endParaRPr lang="en-US" altLang="zh-CN"/>
          </a:p>
        </p:txBody>
      </p:sp>
      <p:sp>
        <p:nvSpPr>
          <p:cNvPr id="5" name="矩形 4"/>
          <p:cNvSpPr/>
          <p:nvPr/>
        </p:nvSpPr>
        <p:spPr>
          <a:xfrm>
            <a:off x="810080" y="1388158"/>
            <a:ext cx="10042071" cy="4493538"/>
          </a:xfrm>
          <a:prstGeom prst="rect">
            <a:avLst/>
          </a:prstGeom>
        </p:spPr>
        <p:txBody>
          <a:bodyPr wrap="square">
            <a:spAutoFit/>
          </a:bodyPr>
          <a:lstStyle/>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原来的顶级域名共分为三大类：</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1</a:t>
            </a:r>
            <a:r>
              <a:rPr lang="zh-CN" altLang="zh-CN" sz="2200" dirty="0">
                <a:latin typeface="Times New Roman" panose="02020603050405020304" pitchFamily="18" charset="0"/>
                <a:ea typeface="宋体" panose="02010600030101010101" pitchFamily="2" charset="-122"/>
                <a:cs typeface="宋体" panose="02010600030101010101" pitchFamily="2" charset="-122"/>
              </a:rPr>
              <a:t>）国家顶级域名</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nTLD</a:t>
            </a:r>
            <a:r>
              <a:rPr lang="zh-CN" altLang="zh-CN" sz="2200" dirty="0">
                <a:latin typeface="Times New Roman" panose="02020603050405020304" pitchFamily="18" charset="0"/>
                <a:ea typeface="宋体" panose="02010600030101010101" pitchFamily="2" charset="-122"/>
                <a:cs typeface="宋体" panose="02010600030101010101" pitchFamily="2" charset="-122"/>
              </a:rPr>
              <a:t>：采用</a:t>
            </a:r>
            <a:r>
              <a:rPr lang="en-US" altLang="zh-CN" sz="2200" dirty="0">
                <a:latin typeface="Times New Roman" panose="02020603050405020304" pitchFamily="18" charset="0"/>
                <a:ea typeface="宋体" panose="02010600030101010101" pitchFamily="2" charset="-122"/>
                <a:cs typeface="宋体" panose="02010600030101010101" pitchFamily="2" charset="-122"/>
              </a:rPr>
              <a:t>ISO 3166</a:t>
            </a:r>
            <a:r>
              <a:rPr lang="zh-CN" altLang="zh-CN" sz="2200" dirty="0">
                <a:latin typeface="Times New Roman" panose="02020603050405020304" pitchFamily="18" charset="0"/>
                <a:ea typeface="宋体" panose="02010600030101010101" pitchFamily="2" charset="-122"/>
                <a:cs typeface="宋体" panose="02010600030101010101" pitchFamily="2" charset="-122"/>
              </a:rPr>
              <a:t>规定。如：</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cn</a:t>
            </a:r>
            <a:r>
              <a:rPr lang="zh-CN" altLang="zh-CN" sz="2200" dirty="0">
                <a:latin typeface="Times New Roman" panose="02020603050405020304" pitchFamily="18" charset="0"/>
                <a:ea typeface="宋体" panose="02010600030101010101" pitchFamily="2" charset="-122"/>
                <a:cs typeface="宋体" panose="02010600030101010101" pitchFamily="2" charset="-122"/>
              </a:rPr>
              <a:t>表示中国，</a:t>
            </a:r>
            <a:r>
              <a:rPr lang="en-US" altLang="zh-CN" sz="2200" dirty="0">
                <a:latin typeface="Times New Roman" panose="02020603050405020304" pitchFamily="18" charset="0"/>
                <a:ea typeface="宋体" panose="02010600030101010101" pitchFamily="2" charset="-122"/>
                <a:cs typeface="宋体" panose="02010600030101010101" pitchFamily="2" charset="-122"/>
              </a:rPr>
              <a:t>us</a:t>
            </a:r>
            <a:r>
              <a:rPr lang="zh-CN" altLang="zh-CN" sz="2200" dirty="0">
                <a:latin typeface="Times New Roman" panose="02020603050405020304" pitchFamily="18" charset="0"/>
                <a:ea typeface="宋体" panose="02010600030101010101" pitchFamily="2" charset="-122"/>
                <a:cs typeface="宋体" panose="02010600030101010101" pitchFamily="2" charset="-122"/>
              </a:rPr>
              <a:t>表示美国，</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uk</a:t>
            </a:r>
            <a:r>
              <a:rPr lang="zh-CN" altLang="zh-CN" sz="2200" dirty="0">
                <a:latin typeface="Times New Roman" panose="02020603050405020304" pitchFamily="18" charset="0"/>
                <a:ea typeface="宋体" panose="02010600030101010101" pitchFamily="2" charset="-122"/>
                <a:cs typeface="宋体" panose="02010600030101010101" pitchFamily="2" charset="-122"/>
              </a:rPr>
              <a:t>表示英国，等等。国家顶级域名又常记为</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ccTLD</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cc</a:t>
            </a:r>
            <a:r>
              <a:rPr lang="zh-CN" altLang="zh-CN" sz="2200" dirty="0">
                <a:latin typeface="Times New Roman" panose="02020603050405020304" pitchFamily="18" charset="0"/>
                <a:ea typeface="宋体" panose="02010600030101010101" pitchFamily="2" charset="-122"/>
                <a:cs typeface="宋体" panose="02010600030101010101" pitchFamily="2" charset="-122"/>
              </a:rPr>
              <a:t>代表国家代码）。</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2</a:t>
            </a:r>
            <a:r>
              <a:rPr lang="zh-CN" altLang="zh-CN" sz="2200" dirty="0">
                <a:latin typeface="Times New Roman" panose="02020603050405020304" pitchFamily="18" charset="0"/>
                <a:ea typeface="宋体" panose="02010600030101010101" pitchFamily="2" charset="-122"/>
                <a:cs typeface="宋体" panose="02010600030101010101" pitchFamily="2" charset="-122"/>
              </a:rPr>
              <a:t>）通用顶级域名</a:t>
            </a:r>
            <a:r>
              <a:rPr lang="en-US" altLang="zh-CN" sz="2200" dirty="0">
                <a:latin typeface="Times New Roman" panose="02020603050405020304" pitchFamily="18" charset="0"/>
                <a:ea typeface="宋体" panose="02010600030101010101" pitchFamily="2" charset="-122"/>
                <a:cs typeface="宋体" panose="02010600030101010101" pitchFamily="2" charset="-122"/>
              </a:rPr>
              <a:t> </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gTLD</a:t>
            </a:r>
            <a:r>
              <a:rPr lang="zh-CN" altLang="zh-CN" sz="2200" dirty="0">
                <a:latin typeface="Times New Roman" panose="02020603050405020304" pitchFamily="18" charset="0"/>
                <a:ea typeface="宋体" panose="02010600030101010101" pitchFamily="2" charset="-122"/>
                <a:cs typeface="宋体" panose="02010600030101010101" pitchFamily="2" charset="-122"/>
              </a:rPr>
              <a:t>：最先确定的通用顶级域名有</a:t>
            </a:r>
            <a:r>
              <a:rPr lang="en-US" altLang="zh-CN" sz="2200" dirty="0">
                <a:latin typeface="Times New Roman" panose="02020603050405020304" pitchFamily="18" charset="0"/>
                <a:ea typeface="宋体" panose="02010600030101010101" pitchFamily="2" charset="-122"/>
                <a:cs typeface="宋体" panose="02010600030101010101" pitchFamily="2" charset="-122"/>
              </a:rPr>
              <a:t>7</a:t>
            </a:r>
            <a:r>
              <a:rPr lang="zh-CN" altLang="zh-CN" sz="2200" dirty="0">
                <a:latin typeface="Times New Roman" panose="02020603050405020304" pitchFamily="18" charset="0"/>
                <a:ea typeface="宋体" panose="02010600030101010101" pitchFamily="2" charset="-122"/>
                <a:cs typeface="宋体" panose="02010600030101010101" pitchFamily="2" charset="-122"/>
              </a:rPr>
              <a:t>个，即：</a:t>
            </a:r>
            <a:r>
              <a:rPr lang="en-US" altLang="zh-CN" sz="2200" dirty="0">
                <a:latin typeface="Times New Roman" panose="02020603050405020304" pitchFamily="18" charset="0"/>
                <a:ea typeface="宋体" panose="02010600030101010101" pitchFamily="2" charset="-122"/>
                <a:cs typeface="宋体" panose="02010600030101010101" pitchFamily="2" charset="-122"/>
              </a:rPr>
              <a:t>com</a:t>
            </a:r>
            <a:r>
              <a:rPr lang="zh-CN" altLang="zh-CN" sz="2200" dirty="0">
                <a:latin typeface="Times New Roman" panose="02020603050405020304" pitchFamily="18" charset="0"/>
                <a:ea typeface="宋体" panose="02010600030101010101" pitchFamily="2" charset="-122"/>
                <a:cs typeface="宋体" panose="02010600030101010101" pitchFamily="2" charset="-122"/>
              </a:rPr>
              <a:t>（公司企业）；</a:t>
            </a:r>
            <a:r>
              <a:rPr lang="en-US" altLang="zh-CN" sz="2200" dirty="0">
                <a:latin typeface="Times New Roman" panose="02020603050405020304" pitchFamily="18" charset="0"/>
                <a:ea typeface="宋体" panose="02010600030101010101" pitchFamily="2" charset="-122"/>
                <a:cs typeface="宋体" panose="02010600030101010101" pitchFamily="2" charset="-122"/>
              </a:rPr>
              <a:t>net</a:t>
            </a:r>
            <a:r>
              <a:rPr lang="zh-CN" altLang="zh-CN" sz="2200" dirty="0">
                <a:latin typeface="Times New Roman" panose="02020603050405020304" pitchFamily="18" charset="0"/>
                <a:ea typeface="宋体" panose="02010600030101010101" pitchFamily="2" charset="-122"/>
                <a:cs typeface="宋体" panose="02010600030101010101" pitchFamily="2" charset="-122"/>
              </a:rPr>
              <a:t>（网络服务机构）；</a:t>
            </a:r>
            <a:r>
              <a:rPr lang="en-US" altLang="zh-CN" sz="2200" dirty="0">
                <a:latin typeface="Times New Roman" panose="02020603050405020304" pitchFamily="18" charset="0"/>
                <a:ea typeface="宋体" panose="02010600030101010101" pitchFamily="2" charset="-122"/>
                <a:cs typeface="宋体" panose="02010600030101010101" pitchFamily="2" charset="-122"/>
              </a:rPr>
              <a:t>org</a:t>
            </a:r>
            <a:r>
              <a:rPr lang="zh-CN" altLang="zh-CN" sz="2200" dirty="0">
                <a:latin typeface="Times New Roman" panose="02020603050405020304" pitchFamily="18" charset="0"/>
                <a:ea typeface="宋体" panose="02010600030101010101" pitchFamily="2" charset="-122"/>
                <a:cs typeface="宋体" panose="02010600030101010101" pitchFamily="2" charset="-122"/>
              </a:rPr>
              <a:t>（非营利性组织）；</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int</a:t>
            </a:r>
            <a:r>
              <a:rPr lang="zh-CN" altLang="zh-CN" sz="2200" dirty="0">
                <a:latin typeface="Times New Roman" panose="02020603050405020304" pitchFamily="18" charset="0"/>
                <a:ea typeface="宋体" panose="02010600030101010101" pitchFamily="2" charset="-122"/>
                <a:cs typeface="宋体" panose="02010600030101010101" pitchFamily="2" charset="-122"/>
              </a:rPr>
              <a:t>（国际组织）；</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edu</a:t>
            </a:r>
            <a:r>
              <a:rPr lang="zh-CN" altLang="zh-CN" sz="2200" dirty="0">
                <a:latin typeface="Times New Roman" panose="02020603050405020304" pitchFamily="18" charset="0"/>
                <a:ea typeface="宋体" panose="02010600030101010101" pitchFamily="2" charset="-122"/>
                <a:cs typeface="宋体" panose="02010600030101010101" pitchFamily="2" charset="-122"/>
              </a:rPr>
              <a:t>（美国专用的教育机构）；</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gov</a:t>
            </a:r>
            <a:r>
              <a:rPr lang="zh-CN" altLang="zh-CN" sz="2200" dirty="0">
                <a:latin typeface="Times New Roman" panose="02020603050405020304" pitchFamily="18" charset="0"/>
                <a:ea typeface="宋体" panose="02010600030101010101" pitchFamily="2" charset="-122"/>
                <a:cs typeface="宋体" panose="02010600030101010101" pitchFamily="2" charset="-122"/>
              </a:rPr>
              <a:t>（美国的政府部门）；</a:t>
            </a:r>
            <a:r>
              <a:rPr lang="en-US" altLang="zh-CN" sz="2200" dirty="0">
                <a:latin typeface="Times New Roman" panose="02020603050405020304" pitchFamily="18" charset="0"/>
                <a:ea typeface="宋体" panose="02010600030101010101" pitchFamily="2" charset="-122"/>
                <a:cs typeface="宋体" panose="02010600030101010101" pitchFamily="2" charset="-122"/>
              </a:rPr>
              <a:t>mil</a:t>
            </a:r>
            <a:r>
              <a:rPr lang="zh-CN" altLang="zh-CN" sz="2200" dirty="0">
                <a:latin typeface="Times New Roman" panose="02020603050405020304" pitchFamily="18" charset="0"/>
                <a:ea typeface="宋体" panose="02010600030101010101" pitchFamily="2" charset="-122"/>
                <a:cs typeface="宋体" panose="02010600030101010101" pitchFamily="2" charset="-122"/>
              </a:rPr>
              <a:t>（美国的军事部门）。</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截止到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2011</a:t>
            </a:r>
            <a:r>
              <a:rPr lang="zh-CN" altLang="zh-CN" sz="2200" dirty="0">
                <a:latin typeface="Times New Roman" panose="02020603050405020304" pitchFamily="18" charset="0"/>
                <a:ea typeface="宋体" panose="02010600030101010101" pitchFamily="2" charset="-122"/>
                <a:cs typeface="宋体" panose="02010600030101010101" pitchFamily="2" charset="-122"/>
              </a:rPr>
              <a:t>年初，又陆续增加了</a:t>
            </a:r>
            <a:r>
              <a:rPr lang="en-US" altLang="zh-CN" sz="2200" dirty="0">
                <a:latin typeface="Times New Roman" panose="02020603050405020304" pitchFamily="18" charset="0"/>
                <a:ea typeface="宋体" panose="02010600030101010101" pitchFamily="2" charset="-122"/>
                <a:cs typeface="宋体" panose="02010600030101010101" pitchFamily="2" charset="-122"/>
              </a:rPr>
              <a:t>13</a:t>
            </a:r>
            <a:r>
              <a:rPr lang="zh-CN" altLang="zh-CN" sz="2200" dirty="0">
                <a:latin typeface="Times New Roman" panose="02020603050405020304" pitchFamily="18" charset="0"/>
                <a:ea typeface="宋体" panose="02010600030101010101" pitchFamily="2" charset="-122"/>
                <a:cs typeface="宋体" panose="02010600030101010101" pitchFamily="2" charset="-122"/>
              </a:rPr>
              <a:t>个通用顶级域名：</a:t>
            </a:r>
            <a:r>
              <a:rPr lang="en-US" altLang="zh-CN" sz="2200" dirty="0">
                <a:latin typeface="Times New Roman" panose="02020603050405020304" pitchFamily="18" charset="0"/>
                <a:ea typeface="宋体" panose="02010600030101010101" pitchFamily="2" charset="-122"/>
                <a:cs typeface="宋体" panose="02010600030101010101" pitchFamily="2" charset="-122"/>
              </a:rPr>
              <a:t>aero</a:t>
            </a:r>
            <a:r>
              <a:rPr lang="zh-CN" altLang="zh-CN" sz="2200" dirty="0">
                <a:latin typeface="Times New Roman" panose="02020603050405020304" pitchFamily="18" charset="0"/>
                <a:ea typeface="宋体" panose="02010600030101010101" pitchFamily="2" charset="-122"/>
                <a:cs typeface="宋体" panose="02010600030101010101" pitchFamily="2" charset="-122"/>
              </a:rPr>
              <a:t>（航空运输企业）；</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asia</a:t>
            </a:r>
            <a:r>
              <a:rPr lang="zh-CN" altLang="zh-CN" sz="2200" dirty="0">
                <a:latin typeface="Times New Roman" panose="02020603050405020304" pitchFamily="18" charset="0"/>
                <a:ea typeface="宋体" panose="02010600030101010101" pitchFamily="2" charset="-122"/>
                <a:cs typeface="宋体" panose="02010600030101010101" pitchFamily="2" charset="-122"/>
              </a:rPr>
              <a:t>（亚太地区）；</a:t>
            </a:r>
            <a:r>
              <a:rPr lang="en-US" altLang="zh-CN" sz="2200" dirty="0">
                <a:latin typeface="Times New Roman" panose="02020603050405020304" pitchFamily="18" charset="0"/>
                <a:ea typeface="宋体" panose="02010600030101010101" pitchFamily="2" charset="-122"/>
                <a:cs typeface="宋体" panose="02010600030101010101" pitchFamily="2" charset="-122"/>
              </a:rPr>
              <a:t>biz</a:t>
            </a:r>
            <a:r>
              <a:rPr lang="zh-CN" altLang="zh-CN" sz="2200" dirty="0">
                <a:latin typeface="Times New Roman" panose="02020603050405020304" pitchFamily="18" charset="0"/>
                <a:ea typeface="宋体" panose="02010600030101010101" pitchFamily="2" charset="-122"/>
                <a:cs typeface="宋体" panose="02010600030101010101" pitchFamily="2" charset="-122"/>
              </a:rPr>
              <a:t>（公司和企业）；</a:t>
            </a:r>
            <a:r>
              <a:rPr lang="en-US" altLang="zh-CN" sz="2200" dirty="0">
                <a:latin typeface="Times New Roman" panose="02020603050405020304" pitchFamily="18" charset="0"/>
                <a:ea typeface="宋体" panose="02010600030101010101" pitchFamily="2" charset="-122"/>
                <a:cs typeface="宋体" panose="02010600030101010101" pitchFamily="2" charset="-122"/>
              </a:rPr>
              <a:t>cat</a:t>
            </a:r>
            <a:r>
              <a:rPr lang="zh-CN" altLang="zh-CN" sz="2200" dirty="0">
                <a:latin typeface="Times New Roman" panose="02020603050405020304" pitchFamily="18" charset="0"/>
                <a:ea typeface="宋体" panose="02010600030101010101" pitchFamily="2" charset="-122"/>
                <a:cs typeface="宋体" panose="02010600030101010101" pitchFamily="2" charset="-122"/>
              </a:rPr>
              <a:t>（使用加泰隆人的语言和文化团体）；</a:t>
            </a:r>
            <a:r>
              <a:rPr lang="en-US" altLang="zh-CN" sz="2200" dirty="0">
                <a:latin typeface="Times New Roman" panose="02020603050405020304" pitchFamily="18" charset="0"/>
                <a:ea typeface="宋体" panose="02010600030101010101" pitchFamily="2" charset="-122"/>
                <a:cs typeface="宋体" panose="02010600030101010101" pitchFamily="2" charset="-122"/>
              </a:rPr>
              <a:t>coop</a:t>
            </a:r>
            <a:r>
              <a:rPr lang="zh-CN" altLang="zh-CN" sz="2200" dirty="0">
                <a:latin typeface="Times New Roman" panose="02020603050405020304" pitchFamily="18" charset="0"/>
                <a:ea typeface="宋体" panose="02010600030101010101" pitchFamily="2" charset="-122"/>
                <a:cs typeface="宋体" panose="02010600030101010101" pitchFamily="2" charset="-122"/>
              </a:rPr>
              <a:t>（合作团体）；</a:t>
            </a:r>
            <a:r>
              <a:rPr lang="en-US" altLang="zh-CN" sz="2200" dirty="0">
                <a:latin typeface="Times New Roman" panose="02020603050405020304" pitchFamily="18" charset="0"/>
                <a:ea typeface="宋体" panose="02010600030101010101" pitchFamily="2" charset="-122"/>
                <a:cs typeface="宋体" panose="02010600030101010101" pitchFamily="2" charset="-122"/>
              </a:rPr>
              <a:t>info</a:t>
            </a:r>
            <a:r>
              <a:rPr lang="zh-CN" altLang="zh-CN" sz="2200" dirty="0">
                <a:latin typeface="Times New Roman" panose="02020603050405020304" pitchFamily="18" charset="0"/>
                <a:ea typeface="宋体" panose="02010600030101010101" pitchFamily="2" charset="-122"/>
                <a:cs typeface="宋体" panose="02010600030101010101" pitchFamily="2" charset="-122"/>
              </a:rPr>
              <a:t>（各种情况）；</a:t>
            </a:r>
            <a:r>
              <a:rPr lang="en-US" altLang="zh-CN" sz="2200" dirty="0">
                <a:latin typeface="Times New Roman" panose="02020603050405020304" pitchFamily="18" charset="0"/>
                <a:ea typeface="宋体" panose="02010600030101010101" pitchFamily="2" charset="-122"/>
                <a:cs typeface="宋体" panose="02010600030101010101" pitchFamily="2" charset="-122"/>
              </a:rPr>
              <a:t>jobs</a:t>
            </a:r>
            <a:r>
              <a:rPr lang="zh-CN" altLang="zh-CN" sz="2200" dirty="0">
                <a:latin typeface="Times New Roman" panose="02020603050405020304" pitchFamily="18" charset="0"/>
                <a:ea typeface="宋体" panose="02010600030101010101" pitchFamily="2" charset="-122"/>
                <a:cs typeface="宋体" panose="02010600030101010101" pitchFamily="2" charset="-122"/>
              </a:rPr>
              <a:t>（人力资源管理者）；</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mobi</a:t>
            </a:r>
            <a:r>
              <a:rPr lang="zh-CN" altLang="zh-CN" sz="2200" dirty="0">
                <a:latin typeface="Times New Roman" panose="02020603050405020304" pitchFamily="18" charset="0"/>
                <a:ea typeface="宋体" panose="02010600030101010101" pitchFamily="2" charset="-122"/>
                <a:cs typeface="宋体" panose="02010600030101010101" pitchFamily="2" charset="-122"/>
              </a:rPr>
              <a:t>（移动产品与服务的用户和提供者）；</a:t>
            </a:r>
            <a:r>
              <a:rPr lang="en-US" altLang="zh-CN" sz="2200" dirty="0">
                <a:latin typeface="Times New Roman" panose="02020603050405020304" pitchFamily="18" charset="0"/>
                <a:ea typeface="宋体" panose="02010600030101010101" pitchFamily="2" charset="-122"/>
                <a:cs typeface="宋体" panose="02010600030101010101" pitchFamily="2" charset="-122"/>
              </a:rPr>
              <a:t>museum</a:t>
            </a:r>
            <a:r>
              <a:rPr lang="zh-CN" altLang="zh-CN" sz="2200" dirty="0">
                <a:latin typeface="Times New Roman" panose="02020603050405020304" pitchFamily="18" charset="0"/>
                <a:ea typeface="宋体" panose="02010600030101010101" pitchFamily="2" charset="-122"/>
                <a:cs typeface="宋体" panose="02010600030101010101" pitchFamily="2" charset="-122"/>
              </a:rPr>
              <a:t>（博物馆）；</a:t>
            </a:r>
            <a:r>
              <a:rPr lang="en-US" altLang="zh-CN" sz="2200" dirty="0">
                <a:latin typeface="Times New Roman" panose="02020603050405020304" pitchFamily="18" charset="0"/>
                <a:ea typeface="宋体" panose="02010600030101010101" pitchFamily="2" charset="-122"/>
                <a:cs typeface="宋体" panose="02010600030101010101" pitchFamily="2" charset="-122"/>
              </a:rPr>
              <a:t>name</a:t>
            </a:r>
            <a:r>
              <a:rPr lang="zh-CN" altLang="zh-CN" sz="2200" dirty="0">
                <a:latin typeface="Times New Roman" panose="02020603050405020304" pitchFamily="18" charset="0"/>
                <a:ea typeface="宋体" panose="02010600030101010101" pitchFamily="2" charset="-122"/>
                <a:cs typeface="宋体" panose="02010600030101010101" pitchFamily="2" charset="-122"/>
              </a:rPr>
              <a:t>（个人）；</a:t>
            </a:r>
            <a:r>
              <a:rPr lang="en-US" altLang="zh-CN" sz="2200" dirty="0">
                <a:latin typeface="Times New Roman" panose="02020603050405020304" pitchFamily="18" charset="0"/>
                <a:ea typeface="宋体" panose="02010600030101010101" pitchFamily="2" charset="-122"/>
                <a:cs typeface="宋体" panose="02010600030101010101" pitchFamily="2" charset="-122"/>
              </a:rPr>
              <a:t>pro</a:t>
            </a:r>
            <a:r>
              <a:rPr lang="zh-CN" altLang="zh-CN" sz="2200" dirty="0">
                <a:latin typeface="Times New Roman" panose="02020603050405020304" pitchFamily="18" charset="0"/>
                <a:ea typeface="宋体" panose="02010600030101010101" pitchFamily="2" charset="-122"/>
                <a:cs typeface="宋体" panose="02010600030101010101" pitchFamily="2" charset="-122"/>
              </a:rPr>
              <a:t>（有证书的专业人员）；</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tel</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Telnic</a:t>
            </a:r>
            <a:r>
              <a:rPr lang="zh-CN" altLang="zh-CN" sz="2200" dirty="0">
                <a:latin typeface="Times New Roman" panose="02020603050405020304" pitchFamily="18" charset="0"/>
                <a:ea typeface="宋体" panose="02010600030101010101" pitchFamily="2" charset="-122"/>
                <a:cs typeface="宋体" panose="02010600030101010101" pitchFamily="2" charset="-122"/>
              </a:rPr>
              <a:t>股份有限公司）；</a:t>
            </a:r>
            <a:r>
              <a:rPr lang="en-US" altLang="zh-CN" sz="2200" dirty="0">
                <a:latin typeface="Times New Roman" panose="02020603050405020304" pitchFamily="18" charset="0"/>
                <a:ea typeface="宋体" panose="02010600030101010101" pitchFamily="2" charset="-122"/>
                <a:cs typeface="宋体" panose="02010600030101010101" pitchFamily="2" charset="-122"/>
              </a:rPr>
              <a:t>travel</a:t>
            </a:r>
            <a:r>
              <a:rPr lang="zh-CN" altLang="zh-CN" sz="2200" dirty="0">
                <a:latin typeface="Times New Roman" panose="02020603050405020304" pitchFamily="18" charset="0"/>
                <a:ea typeface="宋体" panose="02010600030101010101" pitchFamily="2" charset="-122"/>
                <a:cs typeface="宋体" panose="02010600030101010101" pitchFamily="2" charset="-122"/>
              </a:rPr>
              <a:t>（旅游业）。</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3</a:t>
            </a:r>
            <a:r>
              <a:rPr lang="zh-CN" altLang="zh-CN" sz="2200" dirty="0">
                <a:latin typeface="Times New Roman" panose="02020603050405020304" pitchFamily="18" charset="0"/>
                <a:ea typeface="宋体" panose="02010600030101010101" pitchFamily="2" charset="-122"/>
                <a:cs typeface="宋体" panose="02010600030101010101" pitchFamily="2" charset="-122"/>
              </a:rPr>
              <a:t>）基础结构域名（</a:t>
            </a:r>
            <a:r>
              <a:rPr lang="en-US" altLang="zh-CN" sz="2200" dirty="0">
                <a:latin typeface="Times New Roman" panose="02020603050405020304" pitchFamily="18" charset="0"/>
                <a:ea typeface="宋体" panose="02010600030101010101" pitchFamily="2" charset="-122"/>
                <a:cs typeface="宋体" panose="02010600030101010101" pitchFamily="2" charset="-122"/>
              </a:rPr>
              <a:t>infrastructure domain</a:t>
            </a:r>
            <a:r>
              <a:rPr lang="zh-CN" altLang="zh-CN" sz="2200" dirty="0">
                <a:latin typeface="Times New Roman" panose="02020603050405020304" pitchFamily="18" charset="0"/>
                <a:ea typeface="宋体" panose="02010600030101010101" pitchFamily="2" charset="-122"/>
                <a:cs typeface="宋体" panose="02010600030101010101" pitchFamily="2" charset="-122"/>
              </a:rPr>
              <a:t>）：这种顶级域名只有一个，即</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arpa</a:t>
            </a:r>
            <a:r>
              <a:rPr lang="zh-CN" altLang="zh-CN" sz="2200" dirty="0">
                <a:latin typeface="Times New Roman" panose="02020603050405020304" pitchFamily="18" charset="0"/>
                <a:ea typeface="宋体" panose="02010600030101010101" pitchFamily="2" charset="-122"/>
                <a:cs typeface="宋体" panose="02010600030101010101" pitchFamily="2" charset="-122"/>
              </a:rPr>
              <a:t>，用于反向域名解析，因此又称为反向域名。</a:t>
            </a:r>
          </a:p>
        </p:txBody>
      </p:sp>
    </p:spTree>
    <p:extLst>
      <p:ext uri="{BB962C8B-B14F-4D97-AF65-F5344CB8AC3E}">
        <p14:creationId xmlns:p14="http://schemas.microsoft.com/office/powerpoint/2010/main" val="16145097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我国的二级域名</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43</a:t>
            </a:fld>
            <a:endParaRPr lang="en-US" altLang="zh-CN"/>
          </a:p>
        </p:txBody>
      </p:sp>
      <p:sp>
        <p:nvSpPr>
          <p:cNvPr id="5" name="矩形 4"/>
          <p:cNvSpPr/>
          <p:nvPr/>
        </p:nvSpPr>
        <p:spPr>
          <a:xfrm>
            <a:off x="1845127" y="1605366"/>
            <a:ext cx="8098971" cy="3539430"/>
          </a:xfrm>
          <a:prstGeom prst="rect">
            <a:avLst/>
          </a:prstGeom>
        </p:spPr>
        <p:txBody>
          <a:bodyPr wrap="squar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我国把二级域名划分为“类别域名”和“行政区域名”两大类。</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类别域名共</a:t>
            </a:r>
            <a:r>
              <a:rPr lang="en-US" altLang="zh-CN" sz="2800" dirty="0">
                <a:latin typeface="Times New Roman" panose="02020603050405020304" pitchFamily="18" charset="0"/>
                <a:ea typeface="宋体" panose="02010600030101010101" pitchFamily="2" charset="-122"/>
                <a:cs typeface="宋体" panose="02010600030101010101" pitchFamily="2" charset="-122"/>
              </a:rPr>
              <a:t>7</a:t>
            </a:r>
            <a:r>
              <a:rPr lang="zh-CN" altLang="zh-CN" sz="2800" dirty="0">
                <a:latin typeface="Times New Roman" panose="02020603050405020304" pitchFamily="18" charset="0"/>
                <a:ea typeface="宋体" panose="02010600030101010101" pitchFamily="2" charset="-122"/>
                <a:cs typeface="宋体" panose="02010600030101010101" pitchFamily="2" charset="-122"/>
              </a:rPr>
              <a:t>个，分别为</a:t>
            </a:r>
            <a:r>
              <a:rPr lang="en-US" altLang="zh-CN" sz="2800" dirty="0">
                <a:latin typeface="Times New Roman" panose="02020603050405020304" pitchFamily="18" charset="0"/>
                <a:ea typeface="宋体" panose="02010600030101010101" pitchFamily="2" charset="-122"/>
                <a:cs typeface="宋体" panose="02010600030101010101" pitchFamily="2" charset="-122"/>
              </a:rPr>
              <a:t>ac</a:t>
            </a:r>
            <a:r>
              <a:rPr lang="zh-CN" altLang="zh-CN" sz="2800" dirty="0">
                <a:latin typeface="Times New Roman" panose="02020603050405020304" pitchFamily="18" charset="0"/>
                <a:ea typeface="宋体" panose="02010600030101010101" pitchFamily="2" charset="-122"/>
                <a:cs typeface="宋体" panose="02010600030101010101" pitchFamily="2" charset="-122"/>
              </a:rPr>
              <a:t>（科研机构）；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com</a:t>
            </a:r>
            <a:r>
              <a:rPr lang="zh-CN" altLang="zh-CN" sz="2800" dirty="0">
                <a:latin typeface="Times New Roman" panose="02020603050405020304" pitchFamily="18" charset="0"/>
                <a:ea typeface="宋体" panose="02010600030101010101" pitchFamily="2" charset="-122"/>
                <a:cs typeface="宋体" panose="02010600030101010101" pitchFamily="2" charset="-122"/>
              </a:rPr>
              <a:t>（工、商、金融等企业）；</a:t>
            </a:r>
            <a:r>
              <a:rPr lang="en-US" altLang="zh-CN" sz="2800" dirty="0" err="1">
                <a:latin typeface="Times New Roman" panose="02020603050405020304" pitchFamily="18" charset="0"/>
                <a:ea typeface="宋体" panose="02010600030101010101" pitchFamily="2" charset="-122"/>
                <a:cs typeface="宋体" panose="02010600030101010101" pitchFamily="2" charset="-122"/>
              </a:rPr>
              <a:t>edu</a:t>
            </a:r>
            <a:r>
              <a:rPr lang="zh-CN" altLang="zh-CN" sz="2800" dirty="0">
                <a:latin typeface="Times New Roman" panose="02020603050405020304" pitchFamily="18" charset="0"/>
                <a:ea typeface="宋体" panose="02010600030101010101" pitchFamily="2" charset="-122"/>
                <a:cs typeface="宋体" panose="02010600030101010101" pitchFamily="2" charset="-122"/>
              </a:rPr>
              <a:t>（教育机构）；</a:t>
            </a:r>
            <a:r>
              <a:rPr lang="en-US" altLang="zh-CN" sz="2800" dirty="0" err="1">
                <a:latin typeface="Times New Roman" panose="02020603050405020304" pitchFamily="18" charset="0"/>
                <a:ea typeface="宋体" panose="02010600030101010101" pitchFamily="2" charset="-122"/>
                <a:cs typeface="宋体" panose="02010600030101010101" pitchFamily="2" charset="-122"/>
              </a:rPr>
              <a:t>gov</a:t>
            </a:r>
            <a:r>
              <a:rPr lang="zh-CN" altLang="zh-CN" sz="2800" dirty="0">
                <a:latin typeface="Times New Roman" panose="02020603050405020304" pitchFamily="18" charset="0"/>
                <a:ea typeface="宋体" panose="02010600030101010101" pitchFamily="2" charset="-122"/>
                <a:cs typeface="宋体" panose="02010600030101010101" pitchFamily="2" charset="-122"/>
              </a:rPr>
              <a:t>（政府机构）；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mil</a:t>
            </a:r>
            <a:r>
              <a:rPr lang="zh-CN" altLang="zh-CN" sz="2800" dirty="0">
                <a:latin typeface="Times New Roman" panose="02020603050405020304" pitchFamily="18" charset="0"/>
                <a:ea typeface="宋体" panose="02010600030101010101" pitchFamily="2" charset="-122"/>
                <a:cs typeface="宋体" panose="02010600030101010101" pitchFamily="2" charset="-122"/>
              </a:rPr>
              <a:t>（国防机构）；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net</a:t>
            </a:r>
            <a:r>
              <a:rPr lang="zh-CN" altLang="zh-CN" sz="2800" dirty="0">
                <a:latin typeface="Times New Roman" panose="02020603050405020304" pitchFamily="18" charset="0"/>
                <a:ea typeface="宋体" panose="02010600030101010101" pitchFamily="2" charset="-122"/>
                <a:cs typeface="宋体" panose="02010600030101010101" pitchFamily="2" charset="-122"/>
              </a:rPr>
              <a:t>（提供互联网络服务的机构）；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org</a:t>
            </a:r>
            <a:r>
              <a:rPr lang="zh-CN" altLang="zh-CN" sz="2800" dirty="0">
                <a:latin typeface="Times New Roman" panose="02020603050405020304" pitchFamily="18" charset="0"/>
                <a:ea typeface="宋体" panose="02010600030101010101" pitchFamily="2" charset="-122"/>
                <a:cs typeface="宋体" panose="02010600030101010101" pitchFamily="2" charset="-122"/>
              </a:rPr>
              <a:t>（非营利性的组织）。</a:t>
            </a:r>
          </a:p>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行政区域名一共</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34</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个，适用于我国的各省、自治区和直辖市。</a:t>
            </a:r>
            <a:endParaRPr lang="zh-CN" altLang="en-US" sz="2800" dirty="0"/>
          </a:p>
        </p:txBody>
      </p:sp>
    </p:spTree>
    <p:extLst>
      <p:ext uri="{BB962C8B-B14F-4D97-AF65-F5344CB8AC3E}">
        <p14:creationId xmlns:p14="http://schemas.microsoft.com/office/powerpoint/2010/main" val="11858686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域名服务器</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44</a:t>
            </a:fld>
            <a:endParaRPr lang="en-US" altLang="zh-CN"/>
          </a:p>
        </p:txBody>
      </p:sp>
      <p:sp>
        <p:nvSpPr>
          <p:cNvPr id="5" name="矩形 4"/>
          <p:cNvSpPr/>
          <p:nvPr/>
        </p:nvSpPr>
        <p:spPr>
          <a:xfrm>
            <a:off x="1006930" y="1293364"/>
            <a:ext cx="8997042" cy="830997"/>
          </a:xfrm>
          <a:prstGeom prst="rect">
            <a:avLst/>
          </a:prstGeom>
        </p:spPr>
        <p:txBody>
          <a:bodyPr wrap="square">
            <a:spAutoFit/>
          </a:bodyPr>
          <a:lstStyle/>
          <a:p>
            <a:r>
              <a:rPr lang="zh-CN" altLang="zh-CN" sz="2400" kern="0">
                <a:latin typeface="Times New Roman" panose="02020603050405020304" pitchFamily="18" charset="0"/>
                <a:ea typeface="宋体" panose="02010600030101010101" pitchFamily="2" charset="-122"/>
                <a:cs typeface="宋体" panose="02010600030101010101" pitchFamily="2" charset="-122"/>
              </a:rPr>
              <a:t>上述的域名体系是抽象的，具体实现域名系统则是使用分布在各地的域名服务器。</a:t>
            </a:r>
            <a:endParaRPr lang="zh-CN" altLang="en-US" sz="2400"/>
          </a:p>
        </p:txBody>
      </p:sp>
      <p:sp>
        <p:nvSpPr>
          <p:cNvPr id="6" name="矩形 5"/>
          <p:cNvSpPr/>
          <p:nvPr/>
        </p:nvSpPr>
        <p:spPr>
          <a:xfrm>
            <a:off x="1006930" y="2698207"/>
            <a:ext cx="3728356" cy="3046988"/>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图</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给出了</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DNS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域名服务器树状结构图。图中的每一个域名服务器都能够进行域名到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地址的解析。当某个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DNS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服务器不能进行域名到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地址的转换时，它就设法找因特网上别的域名服务器进行解析。</a:t>
            </a:r>
            <a:endParaRPr lang="zh-CN" altLang="en-US" sz="2400" dirty="0"/>
          </a:p>
        </p:txBody>
      </p:sp>
      <p:pic>
        <p:nvPicPr>
          <p:cNvPr id="7" name="图片 6"/>
          <p:cNvPicPr/>
          <p:nvPr/>
        </p:nvPicPr>
        <p:blipFill>
          <a:blip r:embed="rId2">
            <a:extLst>
              <a:ext uri="{28A0092B-C50C-407E-A947-70E740481C1C}">
                <a14:useLocalDpi xmlns:a14="http://schemas.microsoft.com/office/drawing/2010/main" val="0"/>
              </a:ext>
            </a:extLst>
          </a:blip>
          <a:srcRect/>
          <a:stretch>
            <a:fillRect/>
          </a:stretch>
        </p:blipFill>
        <p:spPr bwMode="auto">
          <a:xfrm>
            <a:off x="5202011" y="2535075"/>
            <a:ext cx="6334266" cy="2757882"/>
          </a:xfrm>
          <a:prstGeom prst="rect">
            <a:avLst/>
          </a:prstGeom>
          <a:noFill/>
          <a:ln>
            <a:noFill/>
          </a:ln>
        </p:spPr>
      </p:pic>
      <p:sp>
        <p:nvSpPr>
          <p:cNvPr id="8" name="矩形 7"/>
          <p:cNvSpPr/>
          <p:nvPr/>
        </p:nvSpPr>
        <p:spPr>
          <a:xfrm>
            <a:off x="6162736" y="5519005"/>
            <a:ext cx="3589444" cy="369332"/>
          </a:xfrm>
          <a:prstGeom prst="rect">
            <a:avLst/>
          </a:prstGeom>
        </p:spPr>
        <p:txBody>
          <a:bodyPr wrap="none">
            <a:spAutoFit/>
          </a:bodyPr>
          <a:lstStyle/>
          <a:p>
            <a:r>
              <a:rPr lang="zh-CN" altLang="zh-CN" kern="0" dirty="0">
                <a:latin typeface="Times New Roman" panose="02020603050405020304" pitchFamily="18" charset="0"/>
                <a:ea typeface="宋体" panose="02010600030101010101" pitchFamily="2" charset="-122"/>
                <a:cs typeface="宋体" panose="02010600030101010101" pitchFamily="2" charset="-122"/>
              </a:rPr>
              <a:t>图</a:t>
            </a:r>
            <a:r>
              <a:rPr lang="en-US" altLang="zh-CN" kern="0" dirty="0">
                <a:latin typeface="Times New Roman" panose="02020603050405020304" pitchFamily="18" charset="0"/>
                <a:ea typeface="宋体" panose="02010600030101010101" pitchFamily="2" charset="-122"/>
                <a:cs typeface="宋体" panose="02010600030101010101" pitchFamily="2" charset="-122"/>
              </a:rPr>
              <a:t>3.5  </a:t>
            </a:r>
            <a:r>
              <a:rPr lang="zh-CN" altLang="zh-CN" kern="0" dirty="0">
                <a:latin typeface="Times New Roman" panose="02020603050405020304" pitchFamily="18" charset="0"/>
                <a:ea typeface="宋体" panose="02010600030101010101" pitchFamily="2" charset="-122"/>
                <a:cs typeface="宋体" panose="02010600030101010101" pitchFamily="2" charset="-122"/>
              </a:rPr>
              <a:t>树状结构的</a:t>
            </a:r>
            <a:r>
              <a:rPr lang="en-US" altLang="zh-CN" kern="0" dirty="0">
                <a:latin typeface="Times New Roman" panose="02020603050405020304" pitchFamily="18" charset="0"/>
                <a:ea typeface="宋体" panose="02010600030101010101" pitchFamily="2" charset="-122"/>
                <a:cs typeface="宋体" panose="02010600030101010101" pitchFamily="2" charset="-122"/>
              </a:rPr>
              <a:t>DNS</a:t>
            </a:r>
            <a:r>
              <a:rPr lang="zh-CN" altLang="zh-CN" kern="0" dirty="0">
                <a:latin typeface="Times New Roman" panose="02020603050405020304" pitchFamily="18" charset="0"/>
                <a:ea typeface="宋体" panose="02010600030101010101" pitchFamily="2" charset="-122"/>
                <a:cs typeface="宋体" panose="02010600030101010101" pitchFamily="2" charset="-122"/>
              </a:rPr>
              <a:t>域名服务器</a:t>
            </a:r>
            <a:endParaRPr lang="zh-CN" altLang="en-US" dirty="0"/>
          </a:p>
        </p:txBody>
      </p:sp>
    </p:spTree>
    <p:extLst>
      <p:ext uri="{BB962C8B-B14F-4D97-AF65-F5344CB8AC3E}">
        <p14:creationId xmlns:p14="http://schemas.microsoft.com/office/powerpoint/2010/main" val="27797177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域名服务器</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45</a:t>
            </a:fld>
            <a:endParaRPr lang="en-US" altLang="zh-CN"/>
          </a:p>
        </p:txBody>
      </p:sp>
      <p:sp>
        <p:nvSpPr>
          <p:cNvPr id="5" name="矩形 4"/>
          <p:cNvSpPr/>
          <p:nvPr/>
        </p:nvSpPr>
        <p:spPr>
          <a:xfrm>
            <a:off x="3651029" y="1742106"/>
            <a:ext cx="3236784" cy="523220"/>
          </a:xfrm>
          <a:prstGeom prst="rect">
            <a:avLst/>
          </a:prstGeom>
        </p:spPr>
        <p:txBody>
          <a:bodyPr wrap="none">
            <a:spAutoFit/>
          </a:bodyPr>
          <a:lstStyle/>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1</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）根域名服务器</a:t>
            </a:r>
            <a:endParaRPr lang="zh-CN" altLang="en-US" sz="2800" dirty="0"/>
          </a:p>
        </p:txBody>
      </p:sp>
      <p:sp>
        <p:nvSpPr>
          <p:cNvPr id="6" name="矩形 5"/>
          <p:cNvSpPr/>
          <p:nvPr/>
        </p:nvSpPr>
        <p:spPr>
          <a:xfrm>
            <a:off x="3336840" y="2475985"/>
            <a:ext cx="3865161" cy="523220"/>
          </a:xfrm>
          <a:prstGeom prst="rect">
            <a:avLst/>
          </a:prstGeom>
        </p:spPr>
        <p:txBody>
          <a:bodyPr wrap="non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2</a:t>
            </a:r>
            <a:r>
              <a:rPr lang="zh-CN" altLang="zh-CN" sz="2800" dirty="0">
                <a:latin typeface="Times New Roman" panose="02020603050405020304" pitchFamily="18" charset="0"/>
                <a:ea typeface="宋体" panose="02010600030101010101" pitchFamily="2" charset="-122"/>
                <a:cs typeface="宋体" panose="02010600030101010101" pitchFamily="2" charset="-122"/>
              </a:rPr>
              <a:t>）顶级域名服务器</a:t>
            </a:r>
          </a:p>
        </p:txBody>
      </p:sp>
      <p:sp>
        <p:nvSpPr>
          <p:cNvPr id="7" name="矩形 6"/>
          <p:cNvSpPr/>
          <p:nvPr/>
        </p:nvSpPr>
        <p:spPr>
          <a:xfrm>
            <a:off x="3336840" y="3160878"/>
            <a:ext cx="3865161" cy="523220"/>
          </a:xfrm>
          <a:prstGeom prst="rect">
            <a:avLst/>
          </a:prstGeom>
        </p:spPr>
        <p:txBody>
          <a:bodyPr wrap="non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dirty="0">
                <a:latin typeface="Times New Roman" panose="02020603050405020304" pitchFamily="18" charset="0"/>
                <a:ea typeface="宋体" panose="02010600030101010101" pitchFamily="2" charset="-122"/>
                <a:cs typeface="宋体" panose="02010600030101010101" pitchFamily="2" charset="-122"/>
              </a:rPr>
              <a:t>）权限域名服务器</a:t>
            </a:r>
          </a:p>
        </p:txBody>
      </p:sp>
      <p:sp>
        <p:nvSpPr>
          <p:cNvPr id="8" name="矩形 7"/>
          <p:cNvSpPr/>
          <p:nvPr/>
        </p:nvSpPr>
        <p:spPr>
          <a:xfrm>
            <a:off x="3336840" y="3845771"/>
            <a:ext cx="3865161" cy="523220"/>
          </a:xfrm>
          <a:prstGeom prst="rect">
            <a:avLst/>
          </a:prstGeom>
        </p:spPr>
        <p:txBody>
          <a:bodyPr wrap="none">
            <a:spAutoFit/>
          </a:bodyPr>
          <a:lstStyle/>
          <a:p>
            <a:pPr indent="266700" algn="just">
              <a:spcAft>
                <a:spcPts val="0"/>
              </a:spcAft>
            </a:pPr>
            <a:r>
              <a:rPr lang="zh-CN" altLang="zh-CN" sz="280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4</a:t>
            </a:r>
            <a:r>
              <a:rPr lang="zh-CN" altLang="zh-CN" sz="2800" dirty="0">
                <a:latin typeface="Times New Roman" panose="02020603050405020304" pitchFamily="18" charset="0"/>
                <a:ea typeface="宋体" panose="02010600030101010101" pitchFamily="2" charset="-122"/>
                <a:cs typeface="宋体" panose="02010600030101010101" pitchFamily="2" charset="-122"/>
              </a:rPr>
              <a:t>）本地域名服务器</a:t>
            </a:r>
          </a:p>
        </p:txBody>
      </p:sp>
    </p:spTree>
    <p:extLst>
      <p:ext uri="{BB962C8B-B14F-4D97-AF65-F5344CB8AC3E}">
        <p14:creationId xmlns:p14="http://schemas.microsoft.com/office/powerpoint/2010/main" val="2865488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3.2.2.3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矩形 2"/>
          <p:cNvSpPr/>
          <p:nvPr/>
        </p:nvSpPr>
        <p:spPr>
          <a:xfrm>
            <a:off x="1055914" y="1372124"/>
            <a:ext cx="9443358" cy="4478149"/>
          </a:xfrm>
          <a:prstGeom prst="rect">
            <a:avLst/>
          </a:prstGeom>
        </p:spPr>
        <p:txBody>
          <a:bodyPr wrap="square">
            <a:spAutoFit/>
          </a:bodyPr>
          <a:lstStyle/>
          <a:p>
            <a:pPr indent="267970" algn="just">
              <a:spcBef>
                <a:spcPts val="600"/>
              </a:spcBef>
              <a:spcAft>
                <a:spcPts val="600"/>
              </a:spcAft>
            </a:pPr>
            <a:r>
              <a:rPr lang="en-US" altLang="zh-CN" sz="2800" b="1" dirty="0">
                <a:latin typeface="Times New Roman" panose="02020603050405020304" pitchFamily="18" charset="0"/>
                <a:ea typeface="宋体" panose="02010600030101010101" pitchFamily="2" charset="-122"/>
                <a:cs typeface="宋体" panose="02010600030101010101" pitchFamily="2" charset="-122"/>
              </a:rPr>
              <a:t>1. </a:t>
            </a:r>
            <a:r>
              <a:rPr lang="zh-CN" altLang="zh-CN" sz="2800" b="1" dirty="0">
                <a:latin typeface="Times New Roman" panose="02020603050405020304" pitchFamily="18" charset="0"/>
                <a:ea typeface="宋体" panose="02010600030101010101" pitchFamily="2" charset="-122"/>
                <a:cs typeface="宋体" panose="02010600030101010101" pitchFamily="2" charset="-122"/>
              </a:rPr>
              <a:t>协议</a:t>
            </a:r>
          </a:p>
          <a:p>
            <a:r>
              <a:rPr lang="zh-CN" altLang="zh-CN" sz="2800" b="1" i="1" dirty="0"/>
              <a:t>这些为网络中的数据交换而建立的规则、标准或约定称为网络协议（</a:t>
            </a:r>
            <a:r>
              <a:rPr lang="en-US" altLang="zh-CN" sz="2800" b="1" i="1" dirty="0"/>
              <a:t>Network Protocol</a:t>
            </a:r>
            <a:r>
              <a:rPr lang="zh-CN" altLang="zh-CN" sz="2800" b="1" i="1" dirty="0"/>
              <a:t>），简称为协议。</a:t>
            </a:r>
            <a:endParaRPr lang="en-US" altLang="zh-CN" sz="2800" b="1" i="1" dirty="0"/>
          </a:p>
          <a:p>
            <a:endParaRPr lang="en-US" altLang="zh-CN" sz="2800" b="1" i="1" dirty="0"/>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网络协议主要由以下三个要素组成：</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1</a:t>
            </a:r>
            <a:r>
              <a:rPr lang="zh-CN" altLang="zh-CN" sz="2800" dirty="0">
                <a:latin typeface="Times New Roman" panose="02020603050405020304" pitchFamily="18" charset="0"/>
                <a:ea typeface="宋体" panose="02010600030101010101" pitchFamily="2" charset="-122"/>
                <a:cs typeface="宋体" panose="02010600030101010101" pitchFamily="2" charset="-122"/>
              </a:rPr>
              <a:t>）语法，规定了数据与控制信息的结构或格式，包括数据出现的顺序；</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2</a:t>
            </a:r>
            <a:r>
              <a:rPr lang="zh-CN" altLang="zh-CN" sz="2800" dirty="0">
                <a:latin typeface="Times New Roman" panose="02020603050405020304" pitchFamily="18" charset="0"/>
                <a:ea typeface="宋体" panose="02010600030101010101" pitchFamily="2" charset="-122"/>
                <a:cs typeface="宋体" panose="02010600030101010101" pitchFamily="2" charset="-122"/>
              </a:rPr>
              <a:t>）语义，规定了各种控制信息的意义，说明通信双方该怎么做；</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dirty="0">
                <a:latin typeface="Times New Roman" panose="02020603050405020304" pitchFamily="18" charset="0"/>
                <a:ea typeface="宋体" panose="02010600030101010101" pitchFamily="2" charset="-122"/>
                <a:cs typeface="宋体" panose="02010600030101010101" pitchFamily="2" charset="-122"/>
              </a:rPr>
              <a:t>）时序，也称为同步，规定了事件实现的顺序。</a:t>
            </a:r>
          </a:p>
        </p:txBody>
      </p:sp>
    </p:spTree>
    <p:extLst>
      <p:ext uri="{BB962C8B-B14F-4D97-AF65-F5344CB8AC3E}">
        <p14:creationId xmlns:p14="http://schemas.microsoft.com/office/powerpoint/2010/main" val="26735199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3.2.2.3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47</a:t>
            </a:fld>
            <a:endParaRPr lang="en-US" altLang="zh-CN"/>
          </a:p>
        </p:txBody>
      </p:sp>
      <p:sp>
        <p:nvSpPr>
          <p:cNvPr id="4" name="矩形 3"/>
          <p:cNvSpPr/>
          <p:nvPr/>
        </p:nvSpPr>
        <p:spPr>
          <a:xfrm>
            <a:off x="974271" y="1320792"/>
            <a:ext cx="9877880" cy="1277273"/>
          </a:xfrm>
          <a:prstGeom prst="rect">
            <a:avLst/>
          </a:prstGeom>
        </p:spPr>
        <p:txBody>
          <a:bodyPr wrap="square">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2. TCP/IP</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协议体系结构</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目前，在因特网以及众多的局域网中使用的网络协议体系结构都是</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模型。</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模型包含四层体系结构，如表</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3.3</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所示。</a:t>
            </a:r>
            <a:endParaRPr lang="zh-CN" altLang="en-US" sz="2400" dirty="0"/>
          </a:p>
        </p:txBody>
      </p:sp>
      <p:graphicFrame>
        <p:nvGraphicFramePr>
          <p:cNvPr id="5" name="表格 4"/>
          <p:cNvGraphicFramePr>
            <a:graphicFrameLocks noGrp="1"/>
          </p:cNvGraphicFramePr>
          <p:nvPr/>
        </p:nvGraphicFramePr>
        <p:xfrm>
          <a:off x="974271" y="3267039"/>
          <a:ext cx="9786199" cy="2812153"/>
        </p:xfrm>
        <a:graphic>
          <a:graphicData uri="http://schemas.openxmlformats.org/drawingml/2006/table">
            <a:tbl>
              <a:tblPr firstRow="1" firstCol="1" bandRow="1">
                <a:tableStyleId>{5C22544A-7EE6-4342-B048-85BDC9FD1C3A}</a:tableStyleId>
              </a:tblPr>
              <a:tblGrid>
                <a:gridCol w="1868622">
                  <a:extLst>
                    <a:ext uri="{9D8B030D-6E8A-4147-A177-3AD203B41FA5}">
                      <a16:colId xmlns:a16="http://schemas.microsoft.com/office/drawing/2014/main" val="2686761800"/>
                    </a:ext>
                  </a:extLst>
                </a:gridCol>
                <a:gridCol w="7917577">
                  <a:extLst>
                    <a:ext uri="{9D8B030D-6E8A-4147-A177-3AD203B41FA5}">
                      <a16:colId xmlns:a16="http://schemas.microsoft.com/office/drawing/2014/main" val="1518632647"/>
                    </a:ext>
                  </a:extLst>
                </a:gridCol>
              </a:tblGrid>
              <a:tr h="312461">
                <a:tc>
                  <a:txBody>
                    <a:bodyPr/>
                    <a:lstStyle/>
                    <a:p>
                      <a:pPr indent="266700" algn="just">
                        <a:spcAft>
                          <a:spcPts val="0"/>
                        </a:spcAft>
                      </a:pPr>
                      <a:r>
                        <a:rPr lang="zh-CN" sz="1800">
                          <a:effectLst/>
                        </a:rPr>
                        <a:t>层</a:t>
                      </a:r>
                      <a:r>
                        <a:rPr lang="en-US" sz="1800">
                          <a:effectLst/>
                        </a:rPr>
                        <a:t>  </a:t>
                      </a:r>
                      <a:r>
                        <a:rPr lang="zh-CN" sz="1800">
                          <a:effectLst/>
                        </a:rPr>
                        <a:t>次</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dirty="0">
                          <a:effectLst/>
                        </a:rPr>
                        <a:t>功</a:t>
                      </a:r>
                      <a:r>
                        <a:rPr lang="en-US" sz="1800" dirty="0">
                          <a:effectLst/>
                        </a:rPr>
                        <a:t>  </a:t>
                      </a:r>
                      <a:r>
                        <a:rPr lang="zh-CN" sz="1800" dirty="0">
                          <a:effectLst/>
                        </a:rPr>
                        <a:t>能</a:t>
                      </a:r>
                      <a:r>
                        <a:rPr lang="en-US" sz="1800" dirty="0">
                          <a:effectLst/>
                        </a:rPr>
                        <a:t>  </a:t>
                      </a:r>
                      <a:r>
                        <a:rPr lang="zh-CN" sz="1800" dirty="0">
                          <a:effectLst/>
                        </a:rPr>
                        <a:t>描</a:t>
                      </a:r>
                      <a:r>
                        <a:rPr lang="en-US" sz="1800" dirty="0">
                          <a:effectLst/>
                        </a:rPr>
                        <a:t>  </a:t>
                      </a:r>
                      <a:r>
                        <a:rPr lang="zh-CN" sz="1800" dirty="0">
                          <a:effectLst/>
                        </a:rPr>
                        <a:t>述</a:t>
                      </a:r>
                      <a:endParaRPr lang="zh-CN" sz="2100" dirty="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3138493345"/>
                  </a:ext>
                </a:extLst>
              </a:tr>
              <a:tr h="624923">
                <a:tc>
                  <a:txBody>
                    <a:bodyPr/>
                    <a:lstStyle/>
                    <a:p>
                      <a:pPr indent="266700" algn="just">
                        <a:spcAft>
                          <a:spcPts val="0"/>
                        </a:spcAft>
                      </a:pPr>
                      <a:r>
                        <a:rPr lang="zh-CN" sz="1800">
                          <a:effectLst/>
                        </a:rPr>
                        <a:t>应用层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a:effectLst/>
                        </a:rPr>
                        <a:t>定义了</a:t>
                      </a:r>
                      <a:r>
                        <a:rPr lang="en-US" sz="1800">
                          <a:effectLst/>
                        </a:rPr>
                        <a:t>TCP/IP</a:t>
                      </a:r>
                      <a:r>
                        <a:rPr lang="zh-CN" sz="1800">
                          <a:effectLst/>
                        </a:rPr>
                        <a:t>应用协议及主机应用程序与网络运输层服务之间的接口</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2652452740"/>
                  </a:ext>
                </a:extLst>
              </a:tr>
              <a:tr h="624923">
                <a:tc>
                  <a:txBody>
                    <a:bodyPr/>
                    <a:lstStyle/>
                    <a:p>
                      <a:pPr indent="266700" algn="just">
                        <a:spcAft>
                          <a:spcPts val="0"/>
                        </a:spcAft>
                      </a:pPr>
                      <a:r>
                        <a:rPr lang="zh-CN" sz="1800">
                          <a:effectLst/>
                        </a:rPr>
                        <a:t>运输层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a:effectLst/>
                        </a:rPr>
                        <a:t>提供主机之间的通信会话管理。定义传输数据时的服务级别和连接状态</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464630120"/>
                  </a:ext>
                </a:extLst>
              </a:tr>
              <a:tr h="624923">
                <a:tc>
                  <a:txBody>
                    <a:bodyPr/>
                    <a:lstStyle/>
                    <a:p>
                      <a:pPr indent="266700" algn="just">
                        <a:spcAft>
                          <a:spcPts val="0"/>
                        </a:spcAft>
                      </a:pPr>
                      <a:r>
                        <a:rPr lang="zh-CN" sz="1800">
                          <a:effectLst/>
                        </a:rPr>
                        <a:t>网际层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a:effectLst/>
                        </a:rPr>
                        <a:t>将数据装入</a:t>
                      </a:r>
                      <a:r>
                        <a:rPr lang="en-US" sz="1800">
                          <a:effectLst/>
                        </a:rPr>
                        <a:t>IP</a:t>
                      </a:r>
                      <a:r>
                        <a:rPr lang="zh-CN" sz="1800">
                          <a:effectLst/>
                        </a:rPr>
                        <a:t>数据报；包括用于在主机间及经过网络转发数据报时所用的源地址和目标地址信息；实现</a:t>
                      </a:r>
                      <a:r>
                        <a:rPr lang="en-US" sz="1800">
                          <a:effectLst/>
                        </a:rPr>
                        <a:t>IP</a:t>
                      </a:r>
                      <a:r>
                        <a:rPr lang="zh-CN" sz="1800">
                          <a:effectLst/>
                        </a:rPr>
                        <a:t>数据报的路由和寻址</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1854428858"/>
                  </a:ext>
                </a:extLst>
              </a:tr>
              <a:tr h="624923">
                <a:tc>
                  <a:txBody>
                    <a:bodyPr/>
                    <a:lstStyle/>
                    <a:p>
                      <a:pPr indent="266700" algn="just">
                        <a:spcAft>
                          <a:spcPts val="0"/>
                        </a:spcAft>
                      </a:pPr>
                      <a:r>
                        <a:rPr lang="zh-CN" sz="1800">
                          <a:effectLst/>
                        </a:rPr>
                        <a:t>网络接口层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dirty="0">
                          <a:effectLst/>
                        </a:rPr>
                        <a:t>通过网络，实现数据的实际物理传输；包括直接与传输介质接触的硬件设备，如何将比特流转换成电信号等</a:t>
                      </a:r>
                      <a:endParaRPr lang="zh-CN" sz="2100" dirty="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1948098313"/>
                  </a:ext>
                </a:extLst>
              </a:tr>
            </a:tbl>
          </a:graphicData>
        </a:graphic>
      </p:graphicFrame>
      <p:sp>
        <p:nvSpPr>
          <p:cNvPr id="6" name="Rectangle 1"/>
          <p:cNvSpPr>
            <a:spLocks noChangeArrowheads="1"/>
          </p:cNvSpPr>
          <p:nvPr/>
        </p:nvSpPr>
        <p:spPr bwMode="auto">
          <a:xfrm>
            <a:off x="1108155" y="2805374"/>
            <a:ext cx="49366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3.3 TCP/IP</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协议体系结构</a:t>
            </a:r>
            <a:endParaRPr kumimoji="0" lang="zh-CN" altLang="en-US" sz="24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3672834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3.2.2.3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48</a:t>
            </a:fld>
            <a:endParaRPr lang="en-US" altLang="zh-CN"/>
          </a:p>
        </p:txBody>
      </p:sp>
      <p:sp>
        <p:nvSpPr>
          <p:cNvPr id="4" name="矩形 3"/>
          <p:cNvSpPr/>
          <p:nvPr/>
        </p:nvSpPr>
        <p:spPr>
          <a:xfrm>
            <a:off x="1072243" y="1361321"/>
            <a:ext cx="9779908" cy="1277273"/>
          </a:xfrm>
          <a:prstGeom prst="rect">
            <a:avLst/>
          </a:prstGeom>
        </p:spPr>
        <p:txBody>
          <a:bodyPr wrap="square">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3. </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协议端口号</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协议端口号（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Protocol Port Number</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），通常简称为端口（</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port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），用于区分进行数据传输的应用程序或者服务。</a:t>
            </a:r>
            <a:endParaRPr lang="zh-CN" altLang="en-US" sz="2400" dirty="0"/>
          </a:p>
        </p:txBody>
      </p:sp>
      <p:sp>
        <p:nvSpPr>
          <p:cNvPr id="5" name="矩形 4"/>
          <p:cNvSpPr/>
          <p:nvPr/>
        </p:nvSpPr>
        <p:spPr>
          <a:xfrm>
            <a:off x="1072243" y="2701637"/>
            <a:ext cx="4301177" cy="461665"/>
          </a:xfrm>
          <a:prstGeom prst="rect">
            <a:avLst/>
          </a:prstGeom>
        </p:spPr>
        <p:txBody>
          <a:bodyPr wrap="non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）服务器端使用的端口号</a:t>
            </a:r>
          </a:p>
        </p:txBody>
      </p:sp>
      <p:sp>
        <p:nvSpPr>
          <p:cNvPr id="6" name="矩形 5"/>
          <p:cNvSpPr/>
          <p:nvPr/>
        </p:nvSpPr>
        <p:spPr>
          <a:xfrm>
            <a:off x="2117272" y="3226345"/>
            <a:ext cx="8734879" cy="1569660"/>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这类端口号又分为两类，最重要的一类叫做熟知端口号（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well-known </a:t>
            </a:r>
            <a:r>
              <a:rPr lang="en-US" altLang="zh-CN" sz="2400" kern="0" dirty="0" err="1">
                <a:latin typeface="Times New Roman" panose="02020603050405020304" pitchFamily="18" charset="0"/>
                <a:ea typeface="宋体" panose="02010600030101010101" pitchFamily="2" charset="-122"/>
                <a:cs typeface="宋体" panose="02010600030101010101" pitchFamily="2" charset="-122"/>
              </a:rPr>
              <a:t>prot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 number</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）或系统端口号，数值为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0~1023</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。这些数值可在网址</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www.iana.ort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查到。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IANA</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把这些端口号指派给了</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最重要的一些应用程序，让所有的用户都知道。</a:t>
            </a:r>
            <a:endParaRPr lang="zh-CN" altLang="en-US" sz="2400" dirty="0"/>
          </a:p>
        </p:txBody>
      </p:sp>
      <p:graphicFrame>
        <p:nvGraphicFramePr>
          <p:cNvPr id="10" name="表格 9"/>
          <p:cNvGraphicFramePr>
            <a:graphicFrameLocks noGrp="1"/>
          </p:cNvGraphicFramePr>
          <p:nvPr/>
        </p:nvGraphicFramePr>
        <p:xfrm>
          <a:off x="2117272" y="4859048"/>
          <a:ext cx="8209566" cy="1571224"/>
        </p:xfrm>
        <a:graphic>
          <a:graphicData uri="http://schemas.openxmlformats.org/drawingml/2006/table">
            <a:tbl>
              <a:tblPr firstRow="1" firstCol="1" bandRow="1">
                <a:tableStyleId>{5C22544A-7EE6-4342-B048-85BDC9FD1C3A}</a:tableStyleId>
              </a:tblPr>
              <a:tblGrid>
                <a:gridCol w="1352282">
                  <a:extLst>
                    <a:ext uri="{9D8B030D-6E8A-4147-A177-3AD203B41FA5}">
                      <a16:colId xmlns:a16="http://schemas.microsoft.com/office/drawing/2014/main" val="20000"/>
                    </a:ext>
                  </a:extLst>
                </a:gridCol>
                <a:gridCol w="679020">
                  <a:extLst>
                    <a:ext uri="{9D8B030D-6E8A-4147-A177-3AD203B41FA5}">
                      <a16:colId xmlns:a16="http://schemas.microsoft.com/office/drawing/2014/main" val="20001"/>
                    </a:ext>
                  </a:extLst>
                </a:gridCol>
                <a:gridCol w="981255">
                  <a:extLst>
                    <a:ext uri="{9D8B030D-6E8A-4147-A177-3AD203B41FA5}">
                      <a16:colId xmlns:a16="http://schemas.microsoft.com/office/drawing/2014/main" val="20002"/>
                    </a:ext>
                  </a:extLst>
                </a:gridCol>
                <a:gridCol w="937873">
                  <a:extLst>
                    <a:ext uri="{9D8B030D-6E8A-4147-A177-3AD203B41FA5}">
                      <a16:colId xmlns:a16="http://schemas.microsoft.com/office/drawing/2014/main" val="20003"/>
                    </a:ext>
                  </a:extLst>
                </a:gridCol>
                <a:gridCol w="781561">
                  <a:extLst>
                    <a:ext uri="{9D8B030D-6E8A-4147-A177-3AD203B41FA5}">
                      <a16:colId xmlns:a16="http://schemas.microsoft.com/office/drawing/2014/main" val="20004"/>
                    </a:ext>
                  </a:extLst>
                </a:gridCol>
                <a:gridCol w="844880">
                  <a:extLst>
                    <a:ext uri="{9D8B030D-6E8A-4147-A177-3AD203B41FA5}">
                      <a16:colId xmlns:a16="http://schemas.microsoft.com/office/drawing/2014/main" val="20005"/>
                    </a:ext>
                  </a:extLst>
                </a:gridCol>
                <a:gridCol w="808243">
                  <a:extLst>
                    <a:ext uri="{9D8B030D-6E8A-4147-A177-3AD203B41FA5}">
                      <a16:colId xmlns:a16="http://schemas.microsoft.com/office/drawing/2014/main" val="20006"/>
                    </a:ext>
                  </a:extLst>
                </a:gridCol>
                <a:gridCol w="862125">
                  <a:extLst>
                    <a:ext uri="{9D8B030D-6E8A-4147-A177-3AD203B41FA5}">
                      <a16:colId xmlns:a16="http://schemas.microsoft.com/office/drawing/2014/main" val="20007"/>
                    </a:ext>
                  </a:extLst>
                </a:gridCol>
                <a:gridCol w="962327">
                  <a:extLst>
                    <a:ext uri="{9D8B030D-6E8A-4147-A177-3AD203B41FA5}">
                      <a16:colId xmlns:a16="http://schemas.microsoft.com/office/drawing/2014/main" val="20008"/>
                    </a:ext>
                  </a:extLst>
                </a:gridCol>
              </a:tblGrid>
              <a:tr h="785612">
                <a:tc>
                  <a:txBody>
                    <a:bodyPr/>
                    <a:lstStyle/>
                    <a:p>
                      <a:pPr indent="127000" algn="l">
                        <a:spcAft>
                          <a:spcPts val="0"/>
                        </a:spcAft>
                      </a:pPr>
                      <a:r>
                        <a:rPr lang="zh-CN" sz="1600" kern="0" dirty="0">
                          <a:effectLst/>
                        </a:rPr>
                        <a:t>应用程序</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FTP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Telnet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SMTP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DNS</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POP3</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TFTP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HTTP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SNMP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0000"/>
                  </a:ext>
                </a:extLst>
              </a:tr>
              <a:tr h="785612">
                <a:tc>
                  <a:txBody>
                    <a:bodyPr/>
                    <a:lstStyle/>
                    <a:p>
                      <a:pPr indent="127000" algn="l">
                        <a:spcAft>
                          <a:spcPts val="0"/>
                        </a:spcAft>
                      </a:pPr>
                      <a:r>
                        <a:rPr lang="zh-CN" sz="1600" kern="0">
                          <a:effectLst/>
                        </a:rPr>
                        <a:t>熟知端口号</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a:effectLst/>
                        </a:rPr>
                        <a:t>21</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a:effectLst/>
                        </a:rPr>
                        <a:t>23</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25</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53</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110</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69</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80</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161</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723393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3.2.2.3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49</a:t>
            </a:fld>
            <a:endParaRPr lang="en-US" altLang="zh-CN"/>
          </a:p>
        </p:txBody>
      </p:sp>
      <p:sp>
        <p:nvSpPr>
          <p:cNvPr id="5" name="矩形 4"/>
          <p:cNvSpPr/>
          <p:nvPr/>
        </p:nvSpPr>
        <p:spPr>
          <a:xfrm>
            <a:off x="500743" y="1386242"/>
            <a:ext cx="4301177" cy="461665"/>
          </a:xfrm>
          <a:prstGeom prst="rect">
            <a:avLst/>
          </a:prstGeom>
        </p:spPr>
        <p:txBody>
          <a:bodyPr wrap="non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）服务器端使用的端口号</a:t>
            </a:r>
          </a:p>
        </p:txBody>
      </p:sp>
      <p:sp>
        <p:nvSpPr>
          <p:cNvPr id="6" name="矩形 5"/>
          <p:cNvSpPr/>
          <p:nvPr/>
        </p:nvSpPr>
        <p:spPr>
          <a:xfrm>
            <a:off x="1594759" y="2471267"/>
            <a:ext cx="8463642" cy="1938992"/>
          </a:xfrm>
          <a:prstGeom prst="rect">
            <a:avLst/>
          </a:prstGeom>
        </p:spPr>
        <p:txBody>
          <a:bodyPr wrap="square">
            <a:spAutoFit/>
          </a:bodyPr>
          <a:lstStyle/>
          <a:p>
            <a:r>
              <a:rPr lang="zh-CN" altLang="zh-CN" sz="2400" dirty="0"/>
              <a:t>另一类叫做登记端口号，数值为</a:t>
            </a:r>
            <a:r>
              <a:rPr lang="en-US" altLang="zh-CN" sz="2400" dirty="0"/>
              <a:t>1024~49151</a:t>
            </a:r>
            <a:r>
              <a:rPr lang="zh-CN" altLang="zh-CN" sz="2400" dirty="0"/>
              <a:t>。这类端口号是为没有熟知端口号的应用程序使用的。使用这类端口号必须在</a:t>
            </a:r>
            <a:r>
              <a:rPr lang="en-US" altLang="zh-CN" sz="2400" dirty="0"/>
              <a:t>IANA</a:t>
            </a:r>
            <a:r>
              <a:rPr lang="zh-CN" altLang="zh-CN" sz="2400" dirty="0"/>
              <a:t>按照规定的手续登记，以防止重复。例如，腾讯</a:t>
            </a:r>
            <a:r>
              <a:rPr lang="en-US" altLang="zh-CN" sz="2400" dirty="0"/>
              <a:t>QQ</a:t>
            </a:r>
            <a:r>
              <a:rPr lang="zh-CN" altLang="zh-CN" sz="2400" dirty="0"/>
              <a:t>服务器使用的端口号是</a:t>
            </a:r>
            <a:r>
              <a:rPr lang="en-US" altLang="zh-CN" sz="2400" dirty="0"/>
              <a:t>8000</a:t>
            </a:r>
            <a:r>
              <a:rPr lang="zh-CN" altLang="zh-CN" sz="2400" dirty="0"/>
              <a:t>，新的版本的</a:t>
            </a:r>
            <a:r>
              <a:rPr lang="en-US" altLang="zh-CN" sz="2400" dirty="0"/>
              <a:t>QQ</a:t>
            </a:r>
            <a:r>
              <a:rPr lang="zh-CN" altLang="zh-CN" sz="2400" dirty="0"/>
              <a:t>客户端使用的端口号是</a:t>
            </a:r>
            <a:r>
              <a:rPr lang="en-US" altLang="zh-CN" sz="2400" dirty="0"/>
              <a:t>5000</a:t>
            </a:r>
            <a:r>
              <a:rPr lang="zh-CN" altLang="zh-CN" sz="2400" dirty="0"/>
              <a:t>。</a:t>
            </a:r>
            <a:endParaRPr lang="zh-CN" altLang="en-US" sz="2400" dirty="0"/>
          </a:p>
        </p:txBody>
      </p:sp>
    </p:spTree>
    <p:extLst>
      <p:ext uri="{BB962C8B-B14F-4D97-AF65-F5344CB8AC3E}">
        <p14:creationId xmlns:p14="http://schemas.microsoft.com/office/powerpoint/2010/main" val="548358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3.1 </a:t>
            </a:r>
            <a:r>
              <a:rPr lang="zh-CN" altLang="en-US" b="0" dirty="0">
                <a:latin typeface="方正大黑简体" panose="02010601030101010101" pitchFamily="2" charset="-122"/>
                <a:ea typeface="方正大黑简体" panose="02010601030101010101" pitchFamily="2" charset="-122"/>
              </a:rPr>
              <a:t>信息网络概述</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a:t>
            </a:fld>
            <a:endParaRPr lang="en-US" altLang="zh-CN"/>
          </a:p>
        </p:txBody>
      </p:sp>
      <p:sp>
        <p:nvSpPr>
          <p:cNvPr id="4" name="矩形 3"/>
          <p:cNvSpPr/>
          <p:nvPr/>
        </p:nvSpPr>
        <p:spPr>
          <a:xfrm>
            <a:off x="1586023" y="1611477"/>
            <a:ext cx="3517310" cy="523220"/>
          </a:xfrm>
          <a:prstGeom prst="rect">
            <a:avLst/>
          </a:prstGeom>
        </p:spPr>
        <p:txBody>
          <a:bodyPr wrap="none">
            <a:spAutoFit/>
          </a:bodyPr>
          <a:lstStyle/>
          <a:p>
            <a:r>
              <a:rPr lang="en-US" altLang="zh-CN" sz="2800" b="1" kern="0" dirty="0">
                <a:latin typeface="Times New Roman" panose="02020603050405020304" pitchFamily="18" charset="0"/>
                <a:ea typeface="宋体" panose="02010600030101010101" pitchFamily="2" charset="-122"/>
                <a:cs typeface="宋体" panose="02010600030101010101" pitchFamily="2" charset="-122"/>
              </a:rPr>
              <a:t>3.1.2 </a:t>
            </a:r>
            <a:r>
              <a:rPr lang="zh-CN" altLang="en-US" sz="2800" b="1" kern="0" dirty="0">
                <a:latin typeface="Times New Roman" panose="02020603050405020304" pitchFamily="18" charset="0"/>
                <a:ea typeface="宋体" panose="02010600030101010101" pitchFamily="2" charset="-122"/>
                <a:cs typeface="宋体" panose="02010600030101010101" pitchFamily="2" charset="-122"/>
              </a:rPr>
              <a:t>信息网络的起源</a:t>
            </a:r>
            <a:endParaRPr lang="zh-CN" altLang="en-US" sz="2800" b="1" dirty="0"/>
          </a:p>
        </p:txBody>
      </p:sp>
      <p:graphicFrame>
        <p:nvGraphicFramePr>
          <p:cNvPr id="7" name="图示 6"/>
          <p:cNvGraphicFramePr/>
          <p:nvPr>
            <p:extLst>
              <p:ext uri="{D42A27DB-BD31-4B8C-83A1-F6EECF244321}">
                <p14:modId xmlns:p14="http://schemas.microsoft.com/office/powerpoint/2010/main" val="599996110"/>
              </p:ext>
            </p:extLst>
          </p:nvPr>
        </p:nvGraphicFramePr>
        <p:xfrm>
          <a:off x="2993778" y="2463186"/>
          <a:ext cx="5756983" cy="3857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881229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3.2.2.3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50</a:t>
            </a:fld>
            <a:endParaRPr lang="en-US" altLang="zh-CN"/>
          </a:p>
        </p:txBody>
      </p:sp>
      <p:sp>
        <p:nvSpPr>
          <p:cNvPr id="5" name="矩形 4"/>
          <p:cNvSpPr/>
          <p:nvPr/>
        </p:nvSpPr>
        <p:spPr>
          <a:xfrm>
            <a:off x="616159" y="1386242"/>
            <a:ext cx="4070345" cy="461665"/>
          </a:xfrm>
          <a:prstGeom prst="rect">
            <a:avLst/>
          </a:prstGeom>
        </p:spPr>
        <p:txBody>
          <a:bodyPr wrap="non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2</a:t>
            </a:r>
            <a:r>
              <a:rPr lang="zh-CN" altLang="zh-CN" sz="2400" dirty="0">
                <a:latin typeface="Times New Roman" panose="02020603050405020304" pitchFamily="18" charset="0"/>
                <a:ea typeface="宋体" panose="02010600030101010101" pitchFamily="2" charset="-122"/>
                <a:cs typeface="宋体" panose="02010600030101010101" pitchFamily="2" charset="-122"/>
              </a:rPr>
              <a:t>） 客户端使用的端口号</a:t>
            </a:r>
          </a:p>
        </p:txBody>
      </p:sp>
      <p:sp>
        <p:nvSpPr>
          <p:cNvPr id="6" name="矩形 5"/>
          <p:cNvSpPr/>
          <p:nvPr/>
        </p:nvSpPr>
        <p:spPr>
          <a:xfrm>
            <a:off x="1594759" y="2471267"/>
            <a:ext cx="8463642" cy="230832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数值为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49152~65535.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由于这类端口号仅在客户进程运行时才动态选择，因此又叫做短暂端口号。这类端口号是留给客户进程选择暂时使用。当服务器进程受到客户进程的报文时，就知道了客户进程所使用的端口号，因而可以把数据发送给客户进程。通信结束后，刚才已使用过的客户端口号就不复存在，这个端口号就可以供其他客户进程使用</a:t>
            </a:r>
            <a:r>
              <a:rPr lang="zh-CN" altLang="en-US"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Tree>
    <p:extLst>
      <p:ext uri="{BB962C8B-B14F-4D97-AF65-F5344CB8AC3E}">
        <p14:creationId xmlns:p14="http://schemas.microsoft.com/office/powerpoint/2010/main" val="38615593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1807336" y="180306"/>
            <a:ext cx="8538693" cy="1143000"/>
          </a:xfrm>
        </p:spPr>
        <p:txBody>
          <a:bodyPr/>
          <a:lstStyle/>
          <a:p>
            <a:r>
              <a:rPr lang="en-US" altLang="zh-CN" sz="4400" b="0" dirty="0">
                <a:latin typeface="Times New Roman" panose="02020603050405020304" pitchFamily="18" charset="0"/>
                <a:ea typeface="方正大黑简体" panose="02010601030101010101" pitchFamily="2" charset="-122"/>
                <a:cs typeface="Times New Roman" panose="02020603050405020304" pitchFamily="18" charset="0"/>
              </a:rPr>
              <a:t>3.2.3 </a:t>
            </a:r>
            <a:r>
              <a:rPr lang="zh-CN" altLang="en-US" sz="4400" b="0" dirty="0">
                <a:latin typeface="Times New Roman" panose="02020603050405020304" pitchFamily="18" charset="0"/>
                <a:ea typeface="方正大黑简体" panose="02010601030101010101" pitchFamily="2" charset="-122"/>
                <a:cs typeface="Times New Roman" panose="02020603050405020304" pitchFamily="18" charset="0"/>
              </a:rPr>
              <a:t>信息网络组成结构</a:t>
            </a:r>
          </a:p>
        </p:txBody>
      </p:sp>
      <p:sp>
        <p:nvSpPr>
          <p:cNvPr id="7" name="文本框 6"/>
          <p:cNvSpPr txBox="1"/>
          <p:nvPr/>
        </p:nvSpPr>
        <p:spPr>
          <a:xfrm>
            <a:off x="3288406" y="1970468"/>
            <a:ext cx="6053070" cy="2677656"/>
          </a:xfrm>
          <a:prstGeom prst="rect">
            <a:avLst/>
          </a:prstGeom>
          <a:noFill/>
        </p:spPr>
        <p:txBody>
          <a:bodyPr wrap="square" rtlCol="0">
            <a:spAutoFit/>
          </a:bodyPr>
          <a:lstStyle/>
          <a:p>
            <a:pPr>
              <a:lnSpc>
                <a:spcPct val="150000"/>
              </a:lnSpc>
            </a:pPr>
            <a:r>
              <a:rPr lang="en-US" altLang="zh-CN" sz="2800" dirty="0">
                <a:latin typeface="Times New Roman" panose="02020603050405020304" pitchFamily="18" charset="0"/>
                <a:cs typeface="Times New Roman" panose="02020603050405020304" pitchFamily="18" charset="0"/>
              </a:rPr>
              <a:t>3.2.3.1 </a:t>
            </a:r>
            <a:r>
              <a:rPr lang="zh-CN" altLang="en-US" sz="2800" dirty="0">
                <a:latin typeface="Times New Roman" panose="02020603050405020304" pitchFamily="18" charset="0"/>
                <a:cs typeface="Times New Roman" panose="02020603050405020304" pitchFamily="18" charset="0"/>
                <a:hlinkClick r:id="rId2" action="ppaction://hlinksldjump"/>
              </a:rPr>
              <a:t>信息网络接入技术</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3.2.2.2 </a:t>
            </a:r>
            <a:r>
              <a:rPr lang="zh-CN" altLang="en-US" sz="2800" dirty="0">
                <a:latin typeface="Times New Roman" panose="02020603050405020304" pitchFamily="18" charset="0"/>
                <a:cs typeface="Times New Roman" panose="02020603050405020304" pitchFamily="18" charset="0"/>
                <a:hlinkClick r:id="rId3" action="ppaction://hlinksldjump"/>
              </a:rPr>
              <a:t>无线传输介质</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3.2.2.3 </a:t>
            </a:r>
            <a:r>
              <a:rPr lang="zh-CN" altLang="en-US" sz="2800" dirty="0">
                <a:latin typeface="Times New Roman" panose="02020603050405020304" pitchFamily="18" charset="0"/>
                <a:cs typeface="Times New Roman" panose="02020603050405020304" pitchFamily="18" charset="0"/>
                <a:hlinkClick r:id="rId4" action="ppaction://hlinksldjump"/>
              </a:rPr>
              <a:t>网络数据交换技术</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3.2.2.4 </a:t>
            </a:r>
            <a:r>
              <a:rPr lang="zh-CN" altLang="zh-CN" sz="2800" dirty="0">
                <a:latin typeface="Times New Roman" panose="02020603050405020304" pitchFamily="18" charset="0"/>
                <a:cs typeface="Times New Roman" panose="02020603050405020304" pitchFamily="18" charset="0"/>
                <a:hlinkClick r:id="rId5" action="ppaction://hlinksldjump"/>
              </a:rPr>
              <a:t>无线通信技术概述</a:t>
            </a:r>
            <a:endParaRPr lang="zh-CN" altLang="zh-C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095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3.2.3.1</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信息网络接入技术</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52</a:t>
            </a:fld>
            <a:endParaRPr lang="en-US" altLang="zh-CN"/>
          </a:p>
        </p:txBody>
      </p:sp>
      <p:sp>
        <p:nvSpPr>
          <p:cNvPr id="4" name="矩形 3"/>
          <p:cNvSpPr/>
          <p:nvPr/>
        </p:nvSpPr>
        <p:spPr>
          <a:xfrm>
            <a:off x="1349829" y="1222821"/>
            <a:ext cx="9263742" cy="2031325"/>
          </a:xfrm>
          <a:prstGeom prst="rect">
            <a:avLst/>
          </a:prstGeom>
        </p:spPr>
        <p:txBody>
          <a:bodyPr wrap="square">
            <a:spAutoFit/>
          </a:bodyPr>
          <a:lstStyle/>
          <a:p>
            <a:pPr marL="285750" indent="-285750">
              <a:buFont typeface="Wingdings" panose="05000000000000000000" pitchFamily="2" charset="2"/>
              <a:buChar char="p"/>
            </a:pPr>
            <a:r>
              <a:rPr lang="zh-CN" altLang="zh-CN" dirty="0"/>
              <a:t>截止到</a:t>
            </a:r>
            <a:r>
              <a:rPr lang="en-US" altLang="zh-CN" dirty="0"/>
              <a:t>2020</a:t>
            </a:r>
            <a:r>
              <a:rPr lang="zh-CN" altLang="zh-CN" dirty="0"/>
              <a:t>年</a:t>
            </a:r>
            <a:r>
              <a:rPr lang="en-US" altLang="zh-CN" dirty="0"/>
              <a:t>6</a:t>
            </a:r>
            <a:r>
              <a:rPr lang="zh-CN" altLang="zh-CN" dirty="0"/>
              <a:t>月底，我国固定宽带家庭普及率超过</a:t>
            </a:r>
            <a:r>
              <a:rPr lang="en-US" altLang="zh-CN" dirty="0"/>
              <a:t>90%</a:t>
            </a:r>
            <a:r>
              <a:rPr lang="zh-CN" altLang="zh-CN" dirty="0"/>
              <a:t>，固定宽带用户达</a:t>
            </a:r>
            <a:r>
              <a:rPr lang="en-US" altLang="zh-CN" dirty="0"/>
              <a:t>4.6</a:t>
            </a:r>
            <a:r>
              <a:rPr lang="zh-CN" altLang="zh-CN" dirty="0"/>
              <a:t>亿户，其中光纤接入用户达</a:t>
            </a:r>
            <a:r>
              <a:rPr lang="en-US" altLang="zh-CN" dirty="0"/>
              <a:t>4.3</a:t>
            </a:r>
            <a:r>
              <a:rPr lang="zh-CN" altLang="zh-CN" dirty="0"/>
              <a:t>亿户，占固定宽带用户的比重达</a:t>
            </a:r>
            <a:r>
              <a:rPr lang="en-US" altLang="zh-CN" dirty="0"/>
              <a:t>93.2%</a:t>
            </a:r>
            <a:r>
              <a:rPr lang="zh-CN" altLang="zh-CN" dirty="0"/>
              <a:t>，远超</a:t>
            </a:r>
            <a:r>
              <a:rPr lang="en-US" altLang="zh-CN" dirty="0"/>
              <a:t>OECD</a:t>
            </a:r>
            <a:r>
              <a:rPr lang="zh-CN" altLang="zh-CN" dirty="0"/>
              <a:t>国家</a:t>
            </a:r>
            <a:r>
              <a:rPr lang="en-US" altLang="zh-CN" dirty="0"/>
              <a:t>26.8%</a:t>
            </a:r>
            <a:r>
              <a:rPr lang="zh-CN" altLang="zh-CN" dirty="0"/>
              <a:t>的平均水平，仅次于新加坡（</a:t>
            </a:r>
            <a:r>
              <a:rPr lang="en-US" altLang="zh-CN" dirty="0"/>
              <a:t>99.7%</a:t>
            </a:r>
            <a:r>
              <a:rPr lang="zh-CN" altLang="zh-CN" dirty="0"/>
              <a:t>），位居全球第二。</a:t>
            </a:r>
            <a:endParaRPr lang="en-US" altLang="zh-CN" dirty="0"/>
          </a:p>
          <a:p>
            <a:pPr marL="285750" indent="-285750">
              <a:buFont typeface="Wingdings" panose="05000000000000000000" pitchFamily="2" charset="2"/>
              <a:buChar char="p"/>
            </a:pPr>
            <a:r>
              <a:rPr lang="zh-CN" altLang="zh-CN" dirty="0"/>
              <a:t>移动宽带普率远超预期目标，</a:t>
            </a:r>
            <a:r>
              <a:rPr lang="en-US" altLang="zh-CN" dirty="0"/>
              <a:t>4G</a:t>
            </a:r>
            <a:r>
              <a:rPr lang="zh-CN" altLang="zh-CN" dirty="0"/>
              <a:t>用户总数达</a:t>
            </a:r>
            <a:r>
              <a:rPr lang="en-US" altLang="zh-CN" dirty="0"/>
              <a:t>12.8</a:t>
            </a:r>
            <a:r>
              <a:rPr lang="zh-CN" altLang="zh-CN" dirty="0"/>
              <a:t>亿户，占移动用户比重达</a:t>
            </a:r>
            <a:r>
              <a:rPr lang="en-US" altLang="zh-CN" dirty="0"/>
              <a:t>80.4%</a:t>
            </a:r>
            <a:r>
              <a:rPr lang="zh-CN" altLang="zh-CN" dirty="0"/>
              <a:t>，远超</a:t>
            </a:r>
            <a:r>
              <a:rPr lang="en-US" altLang="zh-CN" dirty="0"/>
              <a:t>54.5%</a:t>
            </a:r>
            <a:r>
              <a:rPr lang="zh-CN" altLang="zh-CN" dirty="0"/>
              <a:t>的全球平均水平。网络家庭普及率的提升离不开网络接入技术的发展，从接入技术上可以分为数字用户线接入、光纤接入技术、光纤同轴混合网接入、局域网接入技术、无线接入技术等。</a:t>
            </a:r>
          </a:p>
        </p:txBody>
      </p:sp>
      <p:sp>
        <p:nvSpPr>
          <p:cNvPr id="5" name="矩形 4"/>
          <p:cNvSpPr/>
          <p:nvPr/>
        </p:nvSpPr>
        <p:spPr>
          <a:xfrm>
            <a:off x="1953985" y="3744971"/>
            <a:ext cx="8055429" cy="2123658"/>
          </a:xfrm>
          <a:prstGeom prst="rect">
            <a:avLst/>
          </a:prstGeom>
        </p:spPr>
        <p:txBody>
          <a:bodyPr wrap="square">
            <a:spAutoFit/>
          </a:bodyPr>
          <a:lstStyle/>
          <a:p>
            <a:pPr indent="266700" algn="just">
              <a:spcAft>
                <a:spcPts val="0"/>
              </a:spcAft>
            </a:pPr>
            <a:r>
              <a:rPr lang="zh-CN" altLang="zh-CN" sz="2200" b="1" dirty="0">
                <a:latin typeface="Times New Roman" panose="02020603050405020304" pitchFamily="18" charset="0"/>
                <a:ea typeface="宋体" panose="02010600030101010101" pitchFamily="2" charset="-122"/>
                <a:cs typeface="宋体" panose="02010600030101010101" pitchFamily="2" charset="-122"/>
              </a:rPr>
              <a:t>（</a:t>
            </a:r>
            <a:r>
              <a:rPr lang="en-US" altLang="zh-CN" sz="2200" b="1" dirty="0">
                <a:latin typeface="Times New Roman" panose="02020603050405020304" pitchFamily="18" charset="0"/>
                <a:ea typeface="宋体" panose="02010600030101010101" pitchFamily="2" charset="-122"/>
                <a:cs typeface="宋体" panose="02010600030101010101" pitchFamily="2" charset="-122"/>
              </a:rPr>
              <a:t>1</a:t>
            </a:r>
            <a:r>
              <a:rPr lang="zh-CN" altLang="zh-CN" sz="2200" b="1" dirty="0">
                <a:latin typeface="Times New Roman" panose="02020603050405020304" pitchFamily="18" charset="0"/>
                <a:ea typeface="宋体" panose="02010600030101010101" pitchFamily="2" charset="-122"/>
                <a:cs typeface="宋体" panose="02010600030101010101" pitchFamily="2" charset="-122"/>
              </a:rPr>
              <a:t>）</a:t>
            </a:r>
            <a:r>
              <a:rPr lang="zh-CN" altLang="zh-CN" sz="2400" dirty="0"/>
              <a:t>数字用户线接入</a:t>
            </a:r>
            <a:endParaRPr lang="en-US" altLang="zh-CN" sz="2400" dirty="0"/>
          </a:p>
          <a:p>
            <a:r>
              <a:rPr lang="zh-CN" altLang="zh-CN" dirty="0"/>
              <a:t>通过普通的电话线路实现网络接入，能够支持电话和网络接入的服务模式。其中</a:t>
            </a:r>
            <a:r>
              <a:rPr lang="en-US" altLang="zh-CN" dirty="0"/>
              <a:t>ADSL</a:t>
            </a:r>
            <a:r>
              <a:rPr lang="zh-CN" altLang="zh-CN" dirty="0"/>
              <a:t>（</a:t>
            </a:r>
            <a:r>
              <a:rPr lang="en-US" altLang="zh-CN" dirty="0"/>
              <a:t>Asymmetrical Digital Subscriber Line,</a:t>
            </a:r>
            <a:r>
              <a:rPr lang="zh-CN" altLang="zh-CN" dirty="0"/>
              <a:t>非对称数字用户环路）能够同时支持电话和网络服务，其传输距离取决于数据率和用户线的线径（线径越细，衰减越大，传输距离越短）。</a:t>
            </a:r>
            <a:endParaRPr lang="en-US" altLang="zh-CN" dirty="0"/>
          </a:p>
          <a:p>
            <a:r>
              <a:rPr lang="en-US" altLang="zh-CN" dirty="0"/>
              <a:t>ADSL</a:t>
            </a:r>
            <a:r>
              <a:rPr lang="zh-CN" altLang="zh-CN" dirty="0"/>
              <a:t>在用户线的两端各安装一个</a:t>
            </a:r>
            <a:r>
              <a:rPr lang="en-US" altLang="zh-CN" dirty="0"/>
              <a:t>ADSL</a:t>
            </a:r>
            <a:r>
              <a:rPr lang="zh-CN" altLang="zh-CN" dirty="0"/>
              <a:t>调制解调器，采用自适应调制技术使用户线能够传送尽可能高的数据率。</a:t>
            </a:r>
            <a:r>
              <a:rPr lang="en-US" altLang="zh-CN" dirty="0"/>
              <a:t>ADSL</a:t>
            </a:r>
            <a:r>
              <a:rPr lang="zh-CN" altLang="zh-CN" dirty="0"/>
              <a:t>的上行信道带宽低于下行信道带宽。</a:t>
            </a:r>
          </a:p>
        </p:txBody>
      </p:sp>
    </p:spTree>
    <p:extLst>
      <p:ext uri="{BB962C8B-B14F-4D97-AF65-F5344CB8AC3E}">
        <p14:creationId xmlns:p14="http://schemas.microsoft.com/office/powerpoint/2010/main" val="3970212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3.2.3.1</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信息网络接入技术</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53</a:t>
            </a:fld>
            <a:endParaRPr lang="en-US" altLang="zh-CN"/>
          </a:p>
        </p:txBody>
      </p:sp>
      <p:sp>
        <p:nvSpPr>
          <p:cNvPr id="4" name="Rectangle 12"/>
          <p:cNvSpPr>
            <a:spLocks noChangeArrowheads="1"/>
          </p:cNvSpPr>
          <p:nvPr/>
        </p:nvSpPr>
        <p:spPr bwMode="auto">
          <a:xfrm>
            <a:off x="979714" y="199208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874327" y="1983241"/>
            <a:ext cx="5154085" cy="2168176"/>
            <a:chOff x="0" y="0"/>
            <a:chExt cx="2660015" cy="1143049"/>
          </a:xfrm>
        </p:grpSpPr>
        <p:grpSp>
          <p:nvGrpSpPr>
            <p:cNvPr id="6" name="组合 5"/>
            <p:cNvGrpSpPr/>
            <p:nvPr/>
          </p:nvGrpSpPr>
          <p:grpSpPr>
            <a:xfrm>
              <a:off x="0" y="0"/>
              <a:ext cx="2660015" cy="755650"/>
              <a:chOff x="0" y="0"/>
              <a:chExt cx="2660015" cy="75565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0" y="342900"/>
                <a:ext cx="2120900" cy="412750"/>
              </a:xfrm>
              <a:prstGeom prst="rect">
                <a:avLst/>
              </a:prstGeom>
              <a:noFill/>
              <a:ln>
                <a:noFill/>
              </a:ln>
            </p:spPr>
          </p:pic>
          <p:sp>
            <p:nvSpPr>
              <p:cNvPr id="9" name="Text Box 24"/>
              <p:cNvSpPr txBox="1">
                <a:spLocks noChangeArrowheads="1"/>
              </p:cNvSpPr>
              <p:nvPr/>
            </p:nvSpPr>
            <p:spPr bwMode="auto">
              <a:xfrm>
                <a:off x="0" y="0"/>
                <a:ext cx="87249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绝缘保护套层</a:t>
                </a:r>
              </a:p>
            </p:txBody>
          </p:sp>
          <p:sp>
            <p:nvSpPr>
              <p:cNvPr id="10" name="Text Box 24"/>
              <p:cNvSpPr txBox="1">
                <a:spLocks noChangeArrowheads="1"/>
              </p:cNvSpPr>
              <p:nvPr/>
            </p:nvSpPr>
            <p:spPr bwMode="auto">
              <a:xfrm>
                <a:off x="908050" y="31750"/>
                <a:ext cx="87249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外层体屏蔽层</a:t>
                </a:r>
              </a:p>
            </p:txBody>
          </p:sp>
          <p:sp>
            <p:nvSpPr>
              <p:cNvPr id="11" name="Text Box 24"/>
              <p:cNvSpPr txBox="1">
                <a:spLocks noChangeArrowheads="1"/>
              </p:cNvSpPr>
              <p:nvPr/>
            </p:nvSpPr>
            <p:spPr bwMode="auto">
              <a:xfrm>
                <a:off x="1750060" y="145097"/>
                <a:ext cx="55943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绝缘层</a:t>
                </a:r>
              </a:p>
            </p:txBody>
          </p:sp>
          <p:sp>
            <p:nvSpPr>
              <p:cNvPr id="12" name="Text Box 24"/>
              <p:cNvSpPr txBox="1">
                <a:spLocks noChangeArrowheads="1"/>
              </p:cNvSpPr>
              <p:nvPr/>
            </p:nvSpPr>
            <p:spPr bwMode="auto">
              <a:xfrm>
                <a:off x="2100580" y="336549"/>
                <a:ext cx="559435" cy="24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内导体</a:t>
                </a:r>
              </a:p>
            </p:txBody>
          </p:sp>
          <p:cxnSp>
            <p:nvCxnSpPr>
              <p:cNvPr id="13" name="直接连接符 12"/>
              <p:cNvCxnSpPr/>
              <p:nvPr/>
            </p:nvCxnSpPr>
            <p:spPr>
              <a:xfrm>
                <a:off x="457200" y="209550"/>
                <a:ext cx="101600" cy="1333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352550" y="247650"/>
                <a:ext cx="77627" cy="177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78000" y="342900"/>
                <a:ext cx="13716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Text Box 24"/>
            <p:cNvSpPr txBox="1">
              <a:spLocks noChangeArrowheads="1"/>
            </p:cNvSpPr>
            <p:nvPr/>
          </p:nvSpPr>
          <p:spPr bwMode="auto">
            <a:xfrm>
              <a:off x="460986" y="852854"/>
              <a:ext cx="1498618"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kern="0" dirty="0">
                  <a:effectLst/>
                  <a:latin typeface="Times New Roman" panose="02020603050405020304" pitchFamily="18" charset="0"/>
                  <a:ea typeface="宋体" panose="02010600030101010101" pitchFamily="2" charset="-122"/>
                  <a:cs typeface="宋体" panose="02010600030101010101" pitchFamily="2" charset="-122"/>
                </a:rPr>
                <a:t> </a:t>
              </a:r>
              <a:r>
                <a:rPr lang="zh-CN" kern="0" dirty="0">
                  <a:effectLst/>
                  <a:latin typeface="Times New Roman" panose="02020603050405020304" pitchFamily="18" charset="0"/>
                  <a:ea typeface="宋体" panose="02010600030101010101" pitchFamily="2" charset="-122"/>
                  <a:cs typeface="宋体" panose="02010600030101010101" pitchFamily="2" charset="-122"/>
                </a:rPr>
                <a:t>同轴电缆结构示</a:t>
              </a:r>
              <a:r>
                <a:rPr lang="zh-CN" kern="12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意图</a:t>
              </a:r>
              <a:endParaRPr lang="zh-CN" dirty="0">
                <a:effectLst/>
                <a:latin typeface="宋体" panose="02010600030101010101" pitchFamily="2" charset="-122"/>
                <a:ea typeface="宋体" panose="02010600030101010101" pitchFamily="2" charset="-122"/>
                <a:cs typeface="宋体" panose="02010600030101010101" pitchFamily="2" charset="-122"/>
              </a:endParaRPr>
            </a:p>
          </p:txBody>
        </p:sp>
      </p:grpSp>
      <p:sp>
        <p:nvSpPr>
          <p:cNvPr id="16" name="Rectangle 18"/>
          <p:cNvSpPr>
            <a:spLocks noChangeArrowheads="1"/>
          </p:cNvSpPr>
          <p:nvPr/>
        </p:nvSpPr>
        <p:spPr bwMode="auto">
          <a:xfrm>
            <a:off x="1154701" y="1066524"/>
            <a:ext cx="4798067"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）同轴电缆</a:t>
            </a:r>
            <a:endParaRPr kumimoji="0" lang="zh-CN" altLang="en-US" sz="2400" b="0" i="0" u="none" strike="noStrike" cap="none" normalizeH="0" baseline="0" dirty="0">
              <a:ln>
                <a:noFill/>
              </a:ln>
              <a:solidFill>
                <a:schemeClr val="tx1"/>
              </a:solidFill>
              <a:effectLst/>
              <a:latin typeface="Times New Roman" panose="02020603050405020304" pitchFamily="18" charset="0"/>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Times New Roman" panose="02020603050405020304" pitchFamily="18" charset="0"/>
                <a:cs typeface="宋体" panose="02010600030101010101" pitchFamily="2" charset="-122"/>
              </a:rPr>
              <a:t>同轴电缆（</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Coaxial Cable</a:t>
            </a:r>
            <a:r>
              <a:rPr kumimoji="0" lang="zh-CN" altLang="en-US" sz="2400" b="0" i="0" u="none" strike="noStrike" cap="none" normalizeH="0" baseline="0" dirty="0">
                <a:ln>
                  <a:noFill/>
                </a:ln>
                <a:solidFill>
                  <a:schemeClr val="tx1"/>
                </a:solidFill>
                <a:effectLst/>
                <a:latin typeface="Times New Roman" panose="02020603050405020304" pitchFamily="18" charset="0"/>
                <a:cs typeface="宋体" panose="02010600030101010101" pitchFamily="2" charset="-122"/>
              </a:rPr>
              <a:t>）由一根内导体铜质芯线外加绝缘层、密集网状编织导电金属屏蔽层以及外包装保护塑橡材料组成</a:t>
            </a:r>
            <a:r>
              <a:rPr kumimoji="0" lang="zh-CN" altLang="en-US" sz="2400" b="0" i="0" u="none" strike="noStrike" cap="none" normalizeH="0" baseline="0" dirty="0">
                <a:ln>
                  <a:noFill/>
                </a:ln>
                <a:solidFill>
                  <a:schemeClr val="tx1"/>
                </a:solidFill>
                <a:effectLst/>
              </a:rPr>
              <a:t> 。</a:t>
            </a: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
        <p:nvSpPr>
          <p:cNvPr id="17" name="矩形 16"/>
          <p:cNvSpPr/>
          <p:nvPr/>
        </p:nvSpPr>
        <p:spPr>
          <a:xfrm>
            <a:off x="1154701" y="3600965"/>
            <a:ext cx="4935294" cy="230832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同轴电缆的特点是：高带宽及良好的噪声抑制性。同轴电缆的带宽取决于电缆长度，</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1km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的电缆可以达到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1~2Gb/s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的数据传输速率。通常，根据特性阻抗系数不同，分为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50Ω</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同轴电缆和</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75Ω</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同轴电缆。</a:t>
            </a:r>
            <a:endParaRPr lang="zh-CN" altLang="en-US" sz="2400" dirty="0"/>
          </a:p>
        </p:txBody>
      </p:sp>
    </p:spTree>
    <p:extLst>
      <p:ext uri="{BB962C8B-B14F-4D97-AF65-F5344CB8AC3E}">
        <p14:creationId xmlns:p14="http://schemas.microsoft.com/office/powerpoint/2010/main" val="20337692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3.2.3.1</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信息网络接入技术</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54</a:t>
            </a:fld>
            <a:endParaRPr lang="en-US" altLang="zh-CN"/>
          </a:p>
        </p:txBody>
      </p:sp>
      <p:sp>
        <p:nvSpPr>
          <p:cNvPr id="4" name="矩形 3"/>
          <p:cNvSpPr/>
          <p:nvPr/>
        </p:nvSpPr>
        <p:spPr>
          <a:xfrm>
            <a:off x="925286" y="1204436"/>
            <a:ext cx="10096500" cy="1569660"/>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3</a:t>
            </a:r>
            <a:r>
              <a:rPr lang="zh-CN" altLang="zh-CN" sz="2400" dirty="0">
                <a:latin typeface="Times New Roman" panose="02020603050405020304" pitchFamily="18" charset="0"/>
                <a:ea typeface="宋体" panose="02010600030101010101" pitchFamily="2" charset="-122"/>
                <a:cs typeface="宋体" panose="02010600030101010101" pitchFamily="2" charset="-122"/>
              </a:rPr>
              <a:t>）光纤与光缆</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光纤通信就是利用光导纤维（简称光纤）传递脉冲光来进行通信。由于可见光的频率非常高，约为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10</a:t>
            </a:r>
            <a:r>
              <a:rPr lang="en-US" altLang="zh-CN" sz="2400" kern="0" baseline="30000" dirty="0">
                <a:latin typeface="Times New Roman" panose="02020603050405020304" pitchFamily="18" charset="0"/>
                <a:ea typeface="宋体" panose="02010600030101010101" pitchFamily="2" charset="-122"/>
                <a:cs typeface="宋体" panose="02010600030101010101" pitchFamily="2" charset="-122"/>
              </a:rPr>
              <a:t>8</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MHz</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的量级，因此一个光纤通信系统的传输带宽远远大于目前其他各种传输媒体的带宽。</a:t>
            </a:r>
            <a:endParaRPr lang="zh-CN" altLang="en-US" sz="2400" dirty="0"/>
          </a:p>
        </p:txBody>
      </p:sp>
      <p:sp>
        <p:nvSpPr>
          <p:cNvPr id="5" name="矩形 4"/>
          <p:cNvSpPr/>
          <p:nvPr/>
        </p:nvSpPr>
        <p:spPr>
          <a:xfrm>
            <a:off x="925285" y="2828836"/>
            <a:ext cx="9926865" cy="1200329"/>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当光线从高折射率的介质射向低折射率的介质时，折射角将大于入射角，当折射角足够大时，就会出现反射，即光线碰到包层时就会折射回纤芯。这个过程不断重复，光也就沿着光纤传输下去，如图所示</a:t>
            </a:r>
            <a:r>
              <a:rPr lang="zh-CN" altLang="en-US"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grpSp>
        <p:nvGrpSpPr>
          <p:cNvPr id="6" name="组合 5"/>
          <p:cNvGrpSpPr/>
          <p:nvPr/>
        </p:nvGrpSpPr>
        <p:grpSpPr>
          <a:xfrm>
            <a:off x="2694096" y="4083905"/>
            <a:ext cx="6939761" cy="2218924"/>
            <a:chOff x="0" y="0"/>
            <a:chExt cx="5280480" cy="1898651"/>
          </a:xfrm>
        </p:grpSpPr>
        <p:grpSp>
          <p:nvGrpSpPr>
            <p:cNvPr id="7" name="组合 6"/>
            <p:cNvGrpSpPr/>
            <p:nvPr/>
          </p:nvGrpSpPr>
          <p:grpSpPr>
            <a:xfrm>
              <a:off x="1047750" y="0"/>
              <a:ext cx="4232730" cy="1898651"/>
              <a:chOff x="0" y="0"/>
              <a:chExt cx="4232730" cy="1898670"/>
            </a:xfrm>
          </p:grpSpPr>
          <p:grpSp>
            <p:nvGrpSpPr>
              <p:cNvPr id="16" name="组合 15"/>
              <p:cNvGrpSpPr/>
              <p:nvPr/>
            </p:nvGrpSpPr>
            <p:grpSpPr>
              <a:xfrm>
                <a:off x="0" y="387350"/>
                <a:ext cx="2400302" cy="1511320"/>
                <a:chOff x="0" y="0"/>
                <a:chExt cx="2926717" cy="1842770"/>
              </a:xfrm>
            </p:grpSpPr>
            <p:sp>
              <p:nvSpPr>
                <p:cNvPr id="37" name="矩形 36"/>
                <p:cNvSpPr/>
                <p:nvPr/>
              </p:nvSpPr>
              <p:spPr>
                <a:xfrm>
                  <a:off x="82550" y="1371600"/>
                  <a:ext cx="2733040" cy="464820"/>
                </a:xfrm>
                <a:prstGeom prst="rect">
                  <a:avLst/>
                </a:prstGeom>
                <a:solidFill>
                  <a:srgbClr val="95DB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8" name="矩形 37"/>
                <p:cNvSpPr/>
                <p:nvPr/>
              </p:nvSpPr>
              <p:spPr>
                <a:xfrm>
                  <a:off x="120650" y="0"/>
                  <a:ext cx="2733358" cy="464820"/>
                </a:xfrm>
                <a:prstGeom prst="rect">
                  <a:avLst/>
                </a:prstGeom>
                <a:solidFill>
                  <a:srgbClr val="95DB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9" name="Freeform 103"/>
                <p:cNvSpPr>
                  <a:spLocks/>
                </p:cNvSpPr>
                <p:nvPr/>
              </p:nvSpPr>
              <p:spPr bwMode="auto">
                <a:xfrm>
                  <a:off x="0" y="6350"/>
                  <a:ext cx="153670" cy="1820545"/>
                </a:xfrm>
                <a:custGeom>
                  <a:avLst/>
                  <a:gdLst>
                    <a:gd name="T0" fmla="*/ 78 w 91"/>
                    <a:gd name="T1" fmla="*/ 0 h 799"/>
                    <a:gd name="T2" fmla="*/ 78 w 91"/>
                    <a:gd name="T3" fmla="*/ 18 h 799"/>
                    <a:gd name="T4" fmla="*/ 78 w 91"/>
                    <a:gd name="T5" fmla="*/ 36 h 799"/>
                    <a:gd name="T6" fmla="*/ 60 w 91"/>
                    <a:gd name="T7" fmla="*/ 54 h 799"/>
                    <a:gd name="T8" fmla="*/ 60 w 91"/>
                    <a:gd name="T9" fmla="*/ 72 h 799"/>
                    <a:gd name="T10" fmla="*/ 54 w 91"/>
                    <a:gd name="T11" fmla="*/ 90 h 799"/>
                    <a:gd name="T12" fmla="*/ 54 w 91"/>
                    <a:gd name="T13" fmla="*/ 108 h 799"/>
                    <a:gd name="T14" fmla="*/ 72 w 91"/>
                    <a:gd name="T15" fmla="*/ 126 h 799"/>
                    <a:gd name="T16" fmla="*/ 90 w 91"/>
                    <a:gd name="T17" fmla="*/ 144 h 799"/>
                    <a:gd name="T18" fmla="*/ 90 w 91"/>
                    <a:gd name="T19" fmla="*/ 162 h 799"/>
                    <a:gd name="T20" fmla="*/ 90 w 91"/>
                    <a:gd name="T21" fmla="*/ 180 h 799"/>
                    <a:gd name="T22" fmla="*/ 90 w 91"/>
                    <a:gd name="T23" fmla="*/ 198 h 799"/>
                    <a:gd name="T24" fmla="*/ 84 w 91"/>
                    <a:gd name="T25" fmla="*/ 198 h 799"/>
                    <a:gd name="T26" fmla="*/ 66 w 91"/>
                    <a:gd name="T27" fmla="*/ 210 h 799"/>
                    <a:gd name="T28" fmla="*/ 48 w 91"/>
                    <a:gd name="T29" fmla="*/ 228 h 799"/>
                    <a:gd name="T30" fmla="*/ 36 w 91"/>
                    <a:gd name="T31" fmla="*/ 246 h 799"/>
                    <a:gd name="T32" fmla="*/ 18 w 91"/>
                    <a:gd name="T33" fmla="*/ 258 h 799"/>
                    <a:gd name="T34" fmla="*/ 12 w 91"/>
                    <a:gd name="T35" fmla="*/ 276 h 799"/>
                    <a:gd name="T36" fmla="*/ 12 w 91"/>
                    <a:gd name="T37" fmla="*/ 294 h 799"/>
                    <a:gd name="T38" fmla="*/ 12 w 91"/>
                    <a:gd name="T39" fmla="*/ 312 h 799"/>
                    <a:gd name="T40" fmla="*/ 12 w 91"/>
                    <a:gd name="T41" fmla="*/ 330 h 799"/>
                    <a:gd name="T42" fmla="*/ 0 w 91"/>
                    <a:gd name="T43" fmla="*/ 348 h 799"/>
                    <a:gd name="T44" fmla="*/ 0 w 91"/>
                    <a:gd name="T45" fmla="*/ 366 h 799"/>
                    <a:gd name="T46" fmla="*/ 0 w 91"/>
                    <a:gd name="T47" fmla="*/ 384 h 799"/>
                    <a:gd name="T48" fmla="*/ 0 w 91"/>
                    <a:gd name="T49" fmla="*/ 402 h 799"/>
                    <a:gd name="T50" fmla="*/ 0 w 91"/>
                    <a:gd name="T51" fmla="*/ 420 h 799"/>
                    <a:gd name="T52" fmla="*/ 0 w 91"/>
                    <a:gd name="T53" fmla="*/ 438 h 799"/>
                    <a:gd name="T54" fmla="*/ 18 w 91"/>
                    <a:gd name="T55" fmla="*/ 450 h 799"/>
                    <a:gd name="T56" fmla="*/ 36 w 91"/>
                    <a:gd name="T57" fmla="*/ 462 h 799"/>
                    <a:gd name="T58" fmla="*/ 54 w 91"/>
                    <a:gd name="T59" fmla="*/ 474 h 799"/>
                    <a:gd name="T60" fmla="*/ 60 w 91"/>
                    <a:gd name="T61" fmla="*/ 492 h 799"/>
                    <a:gd name="T62" fmla="*/ 78 w 91"/>
                    <a:gd name="T63" fmla="*/ 510 h 799"/>
                    <a:gd name="T64" fmla="*/ 84 w 91"/>
                    <a:gd name="T65" fmla="*/ 528 h 799"/>
                    <a:gd name="T66" fmla="*/ 90 w 91"/>
                    <a:gd name="T67" fmla="*/ 546 h 799"/>
                    <a:gd name="T68" fmla="*/ 90 w 91"/>
                    <a:gd name="T69" fmla="*/ 564 h 799"/>
                    <a:gd name="T70" fmla="*/ 90 w 91"/>
                    <a:gd name="T71" fmla="*/ 582 h 799"/>
                    <a:gd name="T72" fmla="*/ 90 w 91"/>
                    <a:gd name="T73" fmla="*/ 600 h 799"/>
                    <a:gd name="T74" fmla="*/ 72 w 91"/>
                    <a:gd name="T75" fmla="*/ 600 h 799"/>
                    <a:gd name="T76" fmla="*/ 66 w 91"/>
                    <a:gd name="T77" fmla="*/ 618 h 799"/>
                    <a:gd name="T78" fmla="*/ 60 w 91"/>
                    <a:gd name="T79" fmla="*/ 636 h 799"/>
                    <a:gd name="T80" fmla="*/ 54 w 91"/>
                    <a:gd name="T81" fmla="*/ 654 h 799"/>
                    <a:gd name="T82" fmla="*/ 48 w 91"/>
                    <a:gd name="T83" fmla="*/ 672 h 799"/>
                    <a:gd name="T84" fmla="*/ 48 w 91"/>
                    <a:gd name="T85" fmla="*/ 690 h 799"/>
                    <a:gd name="T86" fmla="*/ 48 w 91"/>
                    <a:gd name="T87" fmla="*/ 708 h 799"/>
                    <a:gd name="T88" fmla="*/ 48 w 91"/>
                    <a:gd name="T89" fmla="*/ 726 h 799"/>
                    <a:gd name="T90" fmla="*/ 48 w 91"/>
                    <a:gd name="T91" fmla="*/ 744 h 799"/>
                    <a:gd name="T92" fmla="*/ 54 w 91"/>
                    <a:gd name="T93" fmla="*/ 762 h 799"/>
                    <a:gd name="T94" fmla="*/ 60 w 91"/>
                    <a:gd name="T95" fmla="*/ 780 h 799"/>
                    <a:gd name="T96" fmla="*/ 72 w 91"/>
                    <a:gd name="T97" fmla="*/ 798 h 799"/>
                    <a:gd name="T98" fmla="*/ 72 w 91"/>
                    <a:gd name="T99" fmla="*/ 792 h 799"/>
                    <a:gd name="T100" fmla="*/ 72 w 91"/>
                    <a:gd name="T101" fmla="*/ 786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799">
                      <a:moveTo>
                        <a:pt x="78" y="0"/>
                      </a:moveTo>
                      <a:lnTo>
                        <a:pt x="78" y="18"/>
                      </a:lnTo>
                      <a:lnTo>
                        <a:pt x="78" y="36"/>
                      </a:lnTo>
                      <a:lnTo>
                        <a:pt x="60" y="54"/>
                      </a:lnTo>
                      <a:lnTo>
                        <a:pt x="60" y="72"/>
                      </a:lnTo>
                      <a:lnTo>
                        <a:pt x="54" y="90"/>
                      </a:lnTo>
                      <a:lnTo>
                        <a:pt x="54" y="108"/>
                      </a:lnTo>
                      <a:lnTo>
                        <a:pt x="72" y="126"/>
                      </a:lnTo>
                      <a:lnTo>
                        <a:pt x="90" y="144"/>
                      </a:lnTo>
                      <a:lnTo>
                        <a:pt x="90" y="162"/>
                      </a:lnTo>
                      <a:lnTo>
                        <a:pt x="90" y="180"/>
                      </a:lnTo>
                      <a:lnTo>
                        <a:pt x="90" y="198"/>
                      </a:lnTo>
                      <a:lnTo>
                        <a:pt x="84" y="198"/>
                      </a:lnTo>
                      <a:lnTo>
                        <a:pt x="66" y="210"/>
                      </a:lnTo>
                      <a:lnTo>
                        <a:pt x="48" y="228"/>
                      </a:lnTo>
                      <a:lnTo>
                        <a:pt x="36" y="246"/>
                      </a:lnTo>
                      <a:lnTo>
                        <a:pt x="18" y="258"/>
                      </a:lnTo>
                      <a:lnTo>
                        <a:pt x="12" y="276"/>
                      </a:lnTo>
                      <a:lnTo>
                        <a:pt x="12" y="294"/>
                      </a:lnTo>
                      <a:lnTo>
                        <a:pt x="12" y="312"/>
                      </a:lnTo>
                      <a:lnTo>
                        <a:pt x="12" y="330"/>
                      </a:lnTo>
                      <a:lnTo>
                        <a:pt x="0" y="348"/>
                      </a:lnTo>
                      <a:lnTo>
                        <a:pt x="0" y="366"/>
                      </a:lnTo>
                      <a:lnTo>
                        <a:pt x="0" y="384"/>
                      </a:lnTo>
                      <a:lnTo>
                        <a:pt x="0" y="402"/>
                      </a:lnTo>
                      <a:lnTo>
                        <a:pt x="0" y="420"/>
                      </a:lnTo>
                      <a:lnTo>
                        <a:pt x="0" y="438"/>
                      </a:lnTo>
                      <a:lnTo>
                        <a:pt x="18" y="450"/>
                      </a:lnTo>
                      <a:lnTo>
                        <a:pt x="36" y="462"/>
                      </a:lnTo>
                      <a:lnTo>
                        <a:pt x="54" y="474"/>
                      </a:lnTo>
                      <a:lnTo>
                        <a:pt x="60" y="492"/>
                      </a:lnTo>
                      <a:lnTo>
                        <a:pt x="78" y="510"/>
                      </a:lnTo>
                      <a:lnTo>
                        <a:pt x="84" y="528"/>
                      </a:lnTo>
                      <a:lnTo>
                        <a:pt x="90" y="546"/>
                      </a:lnTo>
                      <a:lnTo>
                        <a:pt x="90" y="564"/>
                      </a:lnTo>
                      <a:lnTo>
                        <a:pt x="90" y="582"/>
                      </a:lnTo>
                      <a:lnTo>
                        <a:pt x="90" y="600"/>
                      </a:lnTo>
                      <a:lnTo>
                        <a:pt x="72" y="600"/>
                      </a:lnTo>
                      <a:lnTo>
                        <a:pt x="66" y="618"/>
                      </a:lnTo>
                      <a:lnTo>
                        <a:pt x="60" y="636"/>
                      </a:lnTo>
                      <a:lnTo>
                        <a:pt x="54" y="654"/>
                      </a:lnTo>
                      <a:lnTo>
                        <a:pt x="48" y="672"/>
                      </a:lnTo>
                      <a:lnTo>
                        <a:pt x="48" y="690"/>
                      </a:lnTo>
                      <a:lnTo>
                        <a:pt x="48" y="708"/>
                      </a:lnTo>
                      <a:lnTo>
                        <a:pt x="48" y="726"/>
                      </a:lnTo>
                      <a:lnTo>
                        <a:pt x="48" y="744"/>
                      </a:lnTo>
                      <a:lnTo>
                        <a:pt x="54" y="762"/>
                      </a:lnTo>
                      <a:lnTo>
                        <a:pt x="60" y="780"/>
                      </a:lnTo>
                      <a:lnTo>
                        <a:pt x="72" y="798"/>
                      </a:lnTo>
                      <a:lnTo>
                        <a:pt x="72" y="792"/>
                      </a:lnTo>
                      <a:lnTo>
                        <a:pt x="72" y="78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0" name="组合 39"/>
                <p:cNvGrpSpPr/>
                <p:nvPr/>
              </p:nvGrpSpPr>
              <p:grpSpPr>
                <a:xfrm>
                  <a:off x="2781300" y="0"/>
                  <a:ext cx="145417" cy="1836422"/>
                  <a:chOff x="0" y="0"/>
                  <a:chExt cx="101600" cy="1844675"/>
                </a:xfrm>
              </p:grpSpPr>
              <p:sp>
                <p:nvSpPr>
                  <p:cNvPr id="45" name="Freeform 112"/>
                  <p:cNvSpPr>
                    <a:spLocks/>
                  </p:cNvSpPr>
                  <p:nvPr/>
                </p:nvSpPr>
                <p:spPr bwMode="auto">
                  <a:xfrm>
                    <a:off x="50800" y="0"/>
                    <a:ext cx="22225" cy="493713"/>
                  </a:xfrm>
                  <a:custGeom>
                    <a:avLst/>
                    <a:gdLst>
                      <a:gd name="T0" fmla="*/ 0 w 13"/>
                      <a:gd name="T1" fmla="*/ 0 h 217"/>
                      <a:gd name="T2" fmla="*/ 6 w 13"/>
                      <a:gd name="T3" fmla="*/ 18 h 217"/>
                      <a:gd name="T4" fmla="*/ 6 w 13"/>
                      <a:gd name="T5" fmla="*/ 36 h 217"/>
                      <a:gd name="T6" fmla="*/ 6 w 13"/>
                      <a:gd name="T7" fmla="*/ 54 h 217"/>
                      <a:gd name="T8" fmla="*/ 6 w 13"/>
                      <a:gd name="T9" fmla="*/ 72 h 217"/>
                      <a:gd name="T10" fmla="*/ 6 w 13"/>
                      <a:gd name="T11" fmla="*/ 90 h 217"/>
                      <a:gd name="T12" fmla="*/ 0 w 13"/>
                      <a:gd name="T13" fmla="*/ 108 h 217"/>
                      <a:gd name="T14" fmla="*/ 0 w 13"/>
                      <a:gd name="T15" fmla="*/ 126 h 217"/>
                      <a:gd name="T16" fmla="*/ 0 w 13"/>
                      <a:gd name="T17" fmla="*/ 144 h 217"/>
                      <a:gd name="T18" fmla="*/ 0 w 13"/>
                      <a:gd name="T19" fmla="*/ 162 h 217"/>
                      <a:gd name="T20" fmla="*/ 0 w 13"/>
                      <a:gd name="T21" fmla="*/ 180 h 217"/>
                      <a:gd name="T22" fmla="*/ 6 w 13"/>
                      <a:gd name="T23" fmla="*/ 198 h 217"/>
                      <a:gd name="T24" fmla="*/ 12 w 13"/>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7">
                        <a:moveTo>
                          <a:pt x="0" y="0"/>
                        </a:moveTo>
                        <a:lnTo>
                          <a:pt x="6" y="18"/>
                        </a:lnTo>
                        <a:lnTo>
                          <a:pt x="6" y="36"/>
                        </a:lnTo>
                        <a:lnTo>
                          <a:pt x="6" y="54"/>
                        </a:lnTo>
                        <a:lnTo>
                          <a:pt x="6" y="72"/>
                        </a:lnTo>
                        <a:lnTo>
                          <a:pt x="6" y="90"/>
                        </a:lnTo>
                        <a:lnTo>
                          <a:pt x="0" y="108"/>
                        </a:lnTo>
                        <a:lnTo>
                          <a:pt x="0" y="126"/>
                        </a:lnTo>
                        <a:lnTo>
                          <a:pt x="0" y="144"/>
                        </a:lnTo>
                        <a:lnTo>
                          <a:pt x="0" y="162"/>
                        </a:lnTo>
                        <a:lnTo>
                          <a:pt x="0" y="180"/>
                        </a:lnTo>
                        <a:lnTo>
                          <a:pt x="6" y="198"/>
                        </a:lnTo>
                        <a:lnTo>
                          <a:pt x="12" y="21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Freeform 113"/>
                  <p:cNvSpPr>
                    <a:spLocks/>
                  </p:cNvSpPr>
                  <p:nvPr/>
                </p:nvSpPr>
                <p:spPr bwMode="auto">
                  <a:xfrm>
                    <a:off x="19050" y="476250"/>
                    <a:ext cx="82550" cy="919162"/>
                  </a:xfrm>
                  <a:custGeom>
                    <a:avLst/>
                    <a:gdLst>
                      <a:gd name="T0" fmla="*/ 18 w 49"/>
                      <a:gd name="T1" fmla="*/ 0 h 403"/>
                      <a:gd name="T2" fmla="*/ 12 w 49"/>
                      <a:gd name="T3" fmla="*/ 18 h 403"/>
                      <a:gd name="T4" fmla="*/ 12 w 49"/>
                      <a:gd name="T5" fmla="*/ 36 h 403"/>
                      <a:gd name="T6" fmla="*/ 12 w 49"/>
                      <a:gd name="T7" fmla="*/ 54 h 403"/>
                      <a:gd name="T8" fmla="*/ 12 w 49"/>
                      <a:gd name="T9" fmla="*/ 72 h 403"/>
                      <a:gd name="T10" fmla="*/ 24 w 49"/>
                      <a:gd name="T11" fmla="*/ 90 h 403"/>
                      <a:gd name="T12" fmla="*/ 24 w 49"/>
                      <a:gd name="T13" fmla="*/ 108 h 403"/>
                      <a:gd name="T14" fmla="*/ 30 w 49"/>
                      <a:gd name="T15" fmla="*/ 126 h 403"/>
                      <a:gd name="T16" fmla="*/ 36 w 49"/>
                      <a:gd name="T17" fmla="*/ 144 h 403"/>
                      <a:gd name="T18" fmla="*/ 36 w 49"/>
                      <a:gd name="T19" fmla="*/ 162 h 403"/>
                      <a:gd name="T20" fmla="*/ 48 w 49"/>
                      <a:gd name="T21" fmla="*/ 180 h 403"/>
                      <a:gd name="T22" fmla="*/ 48 w 49"/>
                      <a:gd name="T23" fmla="*/ 198 h 403"/>
                      <a:gd name="T24" fmla="*/ 48 w 49"/>
                      <a:gd name="T25" fmla="*/ 216 h 403"/>
                      <a:gd name="T26" fmla="*/ 48 w 49"/>
                      <a:gd name="T27" fmla="*/ 234 h 403"/>
                      <a:gd name="T28" fmla="*/ 48 w 49"/>
                      <a:gd name="T29" fmla="*/ 252 h 403"/>
                      <a:gd name="T30" fmla="*/ 48 w 49"/>
                      <a:gd name="T31" fmla="*/ 270 h 403"/>
                      <a:gd name="T32" fmla="*/ 42 w 49"/>
                      <a:gd name="T33" fmla="*/ 288 h 403"/>
                      <a:gd name="T34" fmla="*/ 36 w 49"/>
                      <a:gd name="T35" fmla="*/ 306 h 403"/>
                      <a:gd name="T36" fmla="*/ 30 w 49"/>
                      <a:gd name="T37" fmla="*/ 324 h 403"/>
                      <a:gd name="T38" fmla="*/ 18 w 49"/>
                      <a:gd name="T39" fmla="*/ 342 h 403"/>
                      <a:gd name="T40" fmla="*/ 12 w 49"/>
                      <a:gd name="T41" fmla="*/ 366 h 403"/>
                      <a:gd name="T42" fmla="*/ 12 w 49"/>
                      <a:gd name="T43" fmla="*/ 384 h 403"/>
                      <a:gd name="T44" fmla="*/ 0 w 49"/>
                      <a:gd name="T45" fmla="*/ 402 h 403"/>
                      <a:gd name="T46" fmla="*/ 0 w 49"/>
                      <a:gd name="T47"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03">
                        <a:moveTo>
                          <a:pt x="18" y="0"/>
                        </a:moveTo>
                        <a:lnTo>
                          <a:pt x="12" y="18"/>
                        </a:lnTo>
                        <a:lnTo>
                          <a:pt x="12" y="36"/>
                        </a:lnTo>
                        <a:lnTo>
                          <a:pt x="12" y="54"/>
                        </a:lnTo>
                        <a:lnTo>
                          <a:pt x="12" y="72"/>
                        </a:lnTo>
                        <a:lnTo>
                          <a:pt x="24" y="90"/>
                        </a:lnTo>
                        <a:lnTo>
                          <a:pt x="24" y="108"/>
                        </a:lnTo>
                        <a:lnTo>
                          <a:pt x="30" y="126"/>
                        </a:lnTo>
                        <a:lnTo>
                          <a:pt x="36" y="144"/>
                        </a:lnTo>
                        <a:lnTo>
                          <a:pt x="36" y="162"/>
                        </a:lnTo>
                        <a:lnTo>
                          <a:pt x="48" y="180"/>
                        </a:lnTo>
                        <a:lnTo>
                          <a:pt x="48" y="198"/>
                        </a:lnTo>
                        <a:lnTo>
                          <a:pt x="48" y="216"/>
                        </a:lnTo>
                        <a:lnTo>
                          <a:pt x="48" y="234"/>
                        </a:lnTo>
                        <a:lnTo>
                          <a:pt x="48" y="252"/>
                        </a:lnTo>
                        <a:lnTo>
                          <a:pt x="48" y="270"/>
                        </a:lnTo>
                        <a:lnTo>
                          <a:pt x="42" y="288"/>
                        </a:lnTo>
                        <a:lnTo>
                          <a:pt x="36" y="306"/>
                        </a:lnTo>
                        <a:lnTo>
                          <a:pt x="30" y="324"/>
                        </a:lnTo>
                        <a:lnTo>
                          <a:pt x="18" y="342"/>
                        </a:lnTo>
                        <a:lnTo>
                          <a:pt x="12" y="366"/>
                        </a:lnTo>
                        <a:lnTo>
                          <a:pt x="12" y="384"/>
                        </a:lnTo>
                        <a:lnTo>
                          <a:pt x="0" y="402"/>
                        </a:lnTo>
                        <a:lnTo>
                          <a:pt x="0" y="402"/>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Freeform 114"/>
                  <p:cNvSpPr>
                    <a:spLocks/>
                  </p:cNvSpPr>
                  <p:nvPr/>
                </p:nvSpPr>
                <p:spPr bwMode="auto">
                  <a:xfrm>
                    <a:off x="0" y="1390650"/>
                    <a:ext cx="22225" cy="454025"/>
                  </a:xfrm>
                  <a:custGeom>
                    <a:avLst/>
                    <a:gdLst>
                      <a:gd name="T0" fmla="*/ 12 w 13"/>
                      <a:gd name="T1" fmla="*/ 0 h 199"/>
                      <a:gd name="T2" fmla="*/ 12 w 13"/>
                      <a:gd name="T3" fmla="*/ 18 h 199"/>
                      <a:gd name="T4" fmla="*/ 12 w 13"/>
                      <a:gd name="T5" fmla="*/ 36 h 199"/>
                      <a:gd name="T6" fmla="*/ 12 w 13"/>
                      <a:gd name="T7" fmla="*/ 54 h 199"/>
                      <a:gd name="T8" fmla="*/ 12 w 13"/>
                      <a:gd name="T9" fmla="*/ 72 h 199"/>
                      <a:gd name="T10" fmla="*/ 12 w 13"/>
                      <a:gd name="T11" fmla="*/ 90 h 199"/>
                      <a:gd name="T12" fmla="*/ 12 w 13"/>
                      <a:gd name="T13" fmla="*/ 108 h 199"/>
                      <a:gd name="T14" fmla="*/ 12 w 13"/>
                      <a:gd name="T15" fmla="*/ 126 h 199"/>
                      <a:gd name="T16" fmla="*/ 12 w 13"/>
                      <a:gd name="T17" fmla="*/ 144 h 199"/>
                      <a:gd name="T18" fmla="*/ 12 w 13"/>
                      <a:gd name="T19" fmla="*/ 162 h 199"/>
                      <a:gd name="T20" fmla="*/ 6 w 13"/>
                      <a:gd name="T21" fmla="*/ 180 h 199"/>
                      <a:gd name="T22" fmla="*/ 0 w 13"/>
                      <a:gd name="T23"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9">
                        <a:moveTo>
                          <a:pt x="12" y="0"/>
                        </a:moveTo>
                        <a:lnTo>
                          <a:pt x="12" y="18"/>
                        </a:lnTo>
                        <a:lnTo>
                          <a:pt x="12" y="36"/>
                        </a:lnTo>
                        <a:lnTo>
                          <a:pt x="12" y="54"/>
                        </a:lnTo>
                        <a:lnTo>
                          <a:pt x="12" y="72"/>
                        </a:lnTo>
                        <a:lnTo>
                          <a:pt x="12" y="90"/>
                        </a:lnTo>
                        <a:lnTo>
                          <a:pt x="12" y="108"/>
                        </a:lnTo>
                        <a:lnTo>
                          <a:pt x="12" y="126"/>
                        </a:lnTo>
                        <a:lnTo>
                          <a:pt x="12" y="144"/>
                        </a:lnTo>
                        <a:lnTo>
                          <a:pt x="12" y="162"/>
                        </a:lnTo>
                        <a:lnTo>
                          <a:pt x="6" y="180"/>
                        </a:lnTo>
                        <a:lnTo>
                          <a:pt x="0" y="19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cxnSp>
              <p:nvCxnSpPr>
                <p:cNvPr id="41" name="直接连接符 40"/>
                <p:cNvCxnSpPr/>
                <p:nvPr/>
              </p:nvCxnSpPr>
              <p:spPr>
                <a:xfrm>
                  <a:off x="120650" y="6350"/>
                  <a:ext cx="27190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152400" y="450850"/>
                  <a:ext cx="2686050" cy="13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20650" y="1384300"/>
                  <a:ext cx="2692460" cy="4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120650" y="1828800"/>
                  <a:ext cx="2673350" cy="13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685800" y="6350"/>
                <a:ext cx="0" cy="1778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784350" y="12700"/>
                <a:ext cx="0" cy="1784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463550" y="742950"/>
                <a:ext cx="222250" cy="469265"/>
              </a:xfrm>
              <a:prstGeom prst="straightConnector1">
                <a:avLst/>
              </a:prstGeom>
              <a:ln w="34925" cmpd="sng">
                <a:solidFill>
                  <a:schemeClr val="tx1"/>
                </a:solidFill>
                <a:headEnd type="none" w="sm" len="lg"/>
                <a:tailEnd type="stealth" w="med" len="lg"/>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577850" y="628650"/>
                <a:ext cx="228600" cy="127635"/>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21" name="直接箭头连接符 20"/>
              <p:cNvCxnSpPr/>
              <p:nvPr/>
            </p:nvCxnSpPr>
            <p:spPr>
              <a:xfrm flipV="1">
                <a:off x="1257300" y="762000"/>
                <a:ext cx="528320" cy="209550"/>
              </a:xfrm>
              <a:prstGeom prst="straightConnector1">
                <a:avLst/>
              </a:prstGeom>
              <a:ln w="349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
            <p:nvSpPr>
              <p:cNvPr id="22" name="弧形 21"/>
              <p:cNvSpPr/>
              <p:nvPr/>
            </p:nvSpPr>
            <p:spPr>
              <a:xfrm>
                <a:off x="1568450" y="615950"/>
                <a:ext cx="431800" cy="4188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3" name="弧形 22"/>
              <p:cNvSpPr/>
              <p:nvPr/>
            </p:nvSpPr>
            <p:spPr>
              <a:xfrm flipH="1" flipV="1">
                <a:off x="603250" y="914400"/>
                <a:ext cx="158750" cy="63500"/>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4" name="弧形 23"/>
              <p:cNvSpPr/>
              <p:nvPr/>
            </p:nvSpPr>
            <p:spPr>
              <a:xfrm flipH="1" flipV="1">
                <a:off x="1593850" y="704850"/>
                <a:ext cx="361950" cy="300990"/>
              </a:xfrm>
              <a:prstGeom prst="arc">
                <a:avLst>
                  <a:gd name="adj1" fmla="val 16200000"/>
                  <a:gd name="adj2" fmla="val 7472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5" name="Text Box 24"/>
              <p:cNvSpPr txBox="1">
                <a:spLocks noChangeArrowheads="1"/>
              </p:cNvSpPr>
              <p:nvPr/>
            </p:nvSpPr>
            <p:spPr bwMode="auto">
              <a:xfrm>
                <a:off x="927099" y="1231900"/>
                <a:ext cx="641050" cy="32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入射角</a:t>
                </a:r>
              </a:p>
            </p:txBody>
          </p:sp>
          <p:cxnSp>
            <p:nvCxnSpPr>
              <p:cNvPr id="26" name="直接连接符 25"/>
              <p:cNvCxnSpPr/>
              <p:nvPr/>
            </p:nvCxnSpPr>
            <p:spPr>
              <a:xfrm>
                <a:off x="603250" y="971550"/>
                <a:ext cx="48768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225550" y="977900"/>
                <a:ext cx="425450" cy="336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 Box 24"/>
              <p:cNvSpPr txBox="1">
                <a:spLocks noChangeArrowheads="1"/>
              </p:cNvSpPr>
              <p:nvPr/>
            </p:nvSpPr>
            <p:spPr bwMode="auto">
              <a:xfrm>
                <a:off x="1784248" y="0"/>
                <a:ext cx="615629" cy="362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折射角</a:t>
                </a:r>
              </a:p>
            </p:txBody>
          </p:sp>
          <p:cxnSp>
            <p:nvCxnSpPr>
              <p:cNvPr id="29" name="直接连接符 28"/>
              <p:cNvCxnSpPr/>
              <p:nvPr/>
            </p:nvCxnSpPr>
            <p:spPr>
              <a:xfrm flipV="1">
                <a:off x="762000" y="146050"/>
                <a:ext cx="1104900" cy="48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55800" y="241300"/>
                <a:ext cx="0" cy="4489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Box 24"/>
              <p:cNvSpPr txBox="1">
                <a:spLocks noChangeArrowheads="1"/>
              </p:cNvSpPr>
              <p:nvPr/>
            </p:nvSpPr>
            <p:spPr bwMode="auto">
              <a:xfrm>
                <a:off x="2399877" y="152347"/>
                <a:ext cx="1832853" cy="33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包层（低折射率的媒体）</a:t>
                </a:r>
              </a:p>
            </p:txBody>
          </p:sp>
          <p:cxnSp>
            <p:nvCxnSpPr>
              <p:cNvPr id="32" name="直接连接符 31"/>
              <p:cNvCxnSpPr/>
              <p:nvPr/>
            </p:nvCxnSpPr>
            <p:spPr>
              <a:xfrm flipV="1">
                <a:off x="2108200" y="292100"/>
                <a:ext cx="368300" cy="2031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 Box 24"/>
              <p:cNvSpPr txBox="1">
                <a:spLocks noChangeArrowheads="1"/>
              </p:cNvSpPr>
              <p:nvPr/>
            </p:nvSpPr>
            <p:spPr bwMode="auto">
              <a:xfrm>
                <a:off x="2476067" y="939475"/>
                <a:ext cx="1756663" cy="374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纤芯（高折射率的媒体）</a:t>
                </a:r>
              </a:p>
            </p:txBody>
          </p:sp>
          <p:sp>
            <p:nvSpPr>
              <p:cNvPr id="34" name="Text Box 24"/>
              <p:cNvSpPr txBox="1">
                <a:spLocks noChangeArrowheads="1"/>
              </p:cNvSpPr>
              <p:nvPr/>
            </p:nvSpPr>
            <p:spPr bwMode="auto">
              <a:xfrm>
                <a:off x="2444624" y="1536169"/>
                <a:ext cx="1788106" cy="34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包层（低折射率的媒体）</a:t>
                </a:r>
              </a:p>
            </p:txBody>
          </p:sp>
          <p:cxnSp>
            <p:nvCxnSpPr>
              <p:cNvPr id="35" name="直接连接符 34"/>
              <p:cNvCxnSpPr/>
              <p:nvPr/>
            </p:nvCxnSpPr>
            <p:spPr>
              <a:xfrm>
                <a:off x="2222500" y="1593850"/>
                <a:ext cx="292100" cy="717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79650" y="1079500"/>
                <a:ext cx="2780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0" y="200025"/>
              <a:ext cx="1082675" cy="1357630"/>
              <a:chOff x="0" y="0"/>
              <a:chExt cx="1082675" cy="1357630"/>
            </a:xfrm>
          </p:grpSpPr>
          <p:grpSp>
            <p:nvGrpSpPr>
              <p:cNvPr id="9" name="组合 8"/>
              <p:cNvGrpSpPr/>
              <p:nvPr/>
            </p:nvGrpSpPr>
            <p:grpSpPr>
              <a:xfrm>
                <a:off x="0" y="238125"/>
                <a:ext cx="824229" cy="1119505"/>
                <a:chOff x="0" y="0"/>
                <a:chExt cx="824783" cy="1120221"/>
              </a:xfrm>
            </p:grpSpPr>
            <p:sp>
              <p:nvSpPr>
                <p:cNvPr id="12" name="AutoShape 120"/>
                <p:cNvSpPr>
                  <a:spLocks noChangeArrowheads="1"/>
                </p:cNvSpPr>
                <p:nvPr/>
              </p:nvSpPr>
              <p:spPr bwMode="auto">
                <a:xfrm rot="5400000">
                  <a:off x="-141052" y="342900"/>
                  <a:ext cx="918373" cy="636270"/>
                </a:xfrm>
                <a:prstGeom prst="can">
                  <a:avLst>
                    <a:gd name="adj" fmla="val 29815"/>
                  </a:avLst>
                </a:prstGeom>
                <a:gradFill rotWithShape="1">
                  <a:gsLst>
                    <a:gs pos="0">
                      <a:srgbClr val="66FFFF">
                        <a:gamma/>
                        <a:shade val="46275"/>
                        <a:invGamma/>
                      </a:srgbClr>
                    </a:gs>
                    <a:gs pos="50000">
                      <a:srgbClr val="66FFFF"/>
                    </a:gs>
                    <a:gs pos="100000">
                      <a:srgbClr val="66FFFF">
                        <a:gamma/>
                        <a:shade val="46275"/>
                        <a:invGamma/>
                      </a:srgbClr>
                    </a:gs>
                  </a:gsLst>
                  <a:lin ang="0" scaled="1"/>
                </a:gra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AutoShape 121"/>
                <p:cNvSpPr>
                  <a:spLocks noChangeArrowheads="1"/>
                </p:cNvSpPr>
                <p:nvPr/>
              </p:nvSpPr>
              <p:spPr bwMode="auto">
                <a:xfrm rot="5400000">
                  <a:off x="446323" y="498475"/>
                  <a:ext cx="438785" cy="318135"/>
                </a:xfrm>
                <a:prstGeom prst="can">
                  <a:avLst>
                    <a:gd name="adj" fmla="val 27343"/>
                  </a:avLst>
                </a:prstGeom>
                <a:solidFill>
                  <a:srgbClr val="FFFFFF"/>
                </a:soli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cxnSp>
              <p:nvCxnSpPr>
                <p:cNvPr id="14" name="Line 123"/>
                <p:cNvCxnSpPr/>
                <p:nvPr/>
              </p:nvCxnSpPr>
              <p:spPr bwMode="auto">
                <a:xfrm>
                  <a:off x="716198" y="215900"/>
                  <a:ext cx="0" cy="2190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Line 125"/>
                <p:cNvCxnSpPr/>
                <p:nvPr/>
              </p:nvCxnSpPr>
              <p:spPr bwMode="auto">
                <a:xfrm flipH="1">
                  <a:off x="227248" y="0"/>
                  <a:ext cx="83820" cy="260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 Box 24"/>
              <p:cNvSpPr txBox="1">
                <a:spLocks noChangeArrowheads="1"/>
              </p:cNvSpPr>
              <p:nvPr/>
            </p:nvSpPr>
            <p:spPr bwMode="auto">
              <a:xfrm>
                <a:off x="123825" y="0"/>
                <a:ext cx="58864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包层</a:t>
                </a:r>
              </a:p>
            </p:txBody>
          </p:sp>
          <p:sp>
            <p:nvSpPr>
              <p:cNvPr id="11" name="Text Box 24"/>
              <p:cNvSpPr txBox="1">
                <a:spLocks noChangeArrowheads="1"/>
              </p:cNvSpPr>
              <p:nvPr/>
            </p:nvSpPr>
            <p:spPr bwMode="auto">
              <a:xfrm>
                <a:off x="504825" y="257175"/>
                <a:ext cx="57785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纤芯</a:t>
                </a:r>
              </a:p>
            </p:txBody>
          </p:sp>
        </p:grpSp>
      </p:grpSp>
    </p:spTree>
    <p:extLst>
      <p:ext uri="{BB962C8B-B14F-4D97-AF65-F5344CB8AC3E}">
        <p14:creationId xmlns:p14="http://schemas.microsoft.com/office/powerpoint/2010/main" val="29138023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3.2.3.1</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信息网络接入技术</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55</a:t>
            </a:fld>
            <a:endParaRPr lang="en-US" altLang="zh-CN"/>
          </a:p>
        </p:txBody>
      </p:sp>
      <p:sp>
        <p:nvSpPr>
          <p:cNvPr id="4" name="矩形 3"/>
          <p:cNvSpPr/>
          <p:nvPr/>
        </p:nvSpPr>
        <p:spPr>
          <a:xfrm>
            <a:off x="730251" y="1221353"/>
            <a:ext cx="5197020" cy="415498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由于光纤非常细，连包层一起的直径也不到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0.2mm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因此，做为干线传输介质时，必须将光纤做成很结实的光缆。一根光缆少则只有一根光纤，多则可包括数十至数百根光纤，再加上加强芯和填充物就可以大大提高其机械强度。必要时还可放入远供电源线。最后加上包带层和外护套，就可以使抗拉强度达到几公斤，完全可以满足工程施工的强度要求。图为五芯光缆的剖面示意图。</a:t>
            </a:r>
            <a:endParaRPr lang="zh-CN" altLang="en-US" sz="2400"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5781093" y="1913164"/>
            <a:ext cx="5914600" cy="2609850"/>
          </a:xfrm>
          <a:prstGeom prst="rect">
            <a:avLst/>
          </a:prstGeom>
        </p:spPr>
      </p:pic>
      <p:sp>
        <p:nvSpPr>
          <p:cNvPr id="6" name="矩形 5"/>
          <p:cNvSpPr/>
          <p:nvPr/>
        </p:nvSpPr>
        <p:spPr>
          <a:xfrm>
            <a:off x="947058" y="5483521"/>
            <a:ext cx="10417628" cy="830997"/>
          </a:xfrm>
          <a:prstGeom prst="rect">
            <a:avLst/>
          </a:prstGeom>
        </p:spPr>
        <p:txBody>
          <a:bodyPr wrap="square">
            <a:spAutoFit/>
          </a:bodyPr>
          <a:lstStyle/>
          <a:p>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光纤不仅具有通信容量非常大的优点，而且还具有传输损耗小、中继距离长、抗雷电和电磁干扰性能好、无串音干扰保密性好、体积小重量轻等特点。</a:t>
            </a:r>
            <a:endParaRPr lang="zh-CN" altLang="en-US" sz="2400" b="1" dirty="0"/>
          </a:p>
        </p:txBody>
      </p:sp>
    </p:spTree>
    <p:extLst>
      <p:ext uri="{BB962C8B-B14F-4D97-AF65-F5344CB8AC3E}">
        <p14:creationId xmlns:p14="http://schemas.microsoft.com/office/powerpoint/2010/main" val="34314408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3.2.3.2</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无线传输介质</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56</a:t>
            </a:fld>
            <a:endParaRPr lang="en-US" altLang="zh-CN"/>
          </a:p>
        </p:txBody>
      </p:sp>
      <p:sp>
        <p:nvSpPr>
          <p:cNvPr id="4" name="矩形 3"/>
          <p:cNvSpPr/>
          <p:nvPr/>
        </p:nvSpPr>
        <p:spPr>
          <a:xfrm>
            <a:off x="949775" y="1138165"/>
            <a:ext cx="9525000" cy="830997"/>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利用无线电波在自由空间的传播就可以较快地实现多种的通信。因此，就将自由空间称为无线传输介质（非导向型传输媒体）。</a:t>
            </a:r>
            <a:endParaRPr lang="zh-CN" altLang="en-US" sz="2400" dirty="0"/>
          </a:p>
        </p:txBody>
      </p:sp>
      <p:sp>
        <p:nvSpPr>
          <p:cNvPr id="5" name="矩形 4"/>
          <p:cNvSpPr/>
          <p:nvPr/>
        </p:nvSpPr>
        <p:spPr>
          <a:xfrm>
            <a:off x="1447796" y="2094049"/>
            <a:ext cx="8528957" cy="1323439"/>
          </a:xfrm>
          <a:prstGeom prst="rect">
            <a:avLst/>
          </a:prstGeom>
        </p:spPr>
        <p:txBody>
          <a:bodyPr wrap="square">
            <a:spAutoFit/>
          </a:bodyPr>
          <a:lstStyle/>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1</a:t>
            </a:r>
            <a:r>
              <a:rPr lang="zh-CN" altLang="zh-CN" sz="2000" dirty="0">
                <a:latin typeface="Times New Roman" panose="02020603050405020304" pitchFamily="18" charset="0"/>
                <a:ea typeface="宋体" panose="02010600030101010101" pitchFamily="2" charset="-122"/>
                <a:cs typeface="宋体" panose="02010600030101010101" pitchFamily="2" charset="-122"/>
              </a:rPr>
              <a:t>）短波</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短波通信主要是靠电离层的反射。通信频率范围为</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3~30MHz</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，通常称为高频（</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HF</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）段。由于电离层随季节、昼夜以及太阳黑子活动而变化，所以通信质量并不稳定。</a:t>
            </a:r>
            <a:endParaRPr lang="zh-CN" altLang="en-US" sz="2000" dirty="0"/>
          </a:p>
        </p:txBody>
      </p:sp>
      <p:sp>
        <p:nvSpPr>
          <p:cNvPr id="6" name="矩形 5"/>
          <p:cNvSpPr/>
          <p:nvPr/>
        </p:nvSpPr>
        <p:spPr>
          <a:xfrm>
            <a:off x="1447793" y="3417488"/>
            <a:ext cx="8528957" cy="1631216"/>
          </a:xfrm>
          <a:prstGeom prst="rect">
            <a:avLst/>
          </a:prstGeom>
        </p:spPr>
        <p:txBody>
          <a:bodyPr wrap="square">
            <a:spAutoFit/>
          </a:bodyPr>
          <a:lstStyle/>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2</a:t>
            </a:r>
            <a:r>
              <a:rPr lang="zh-CN" altLang="zh-CN" sz="2000" dirty="0">
                <a:latin typeface="Times New Roman" panose="02020603050405020304" pitchFamily="18" charset="0"/>
                <a:ea typeface="宋体" panose="02010600030101010101" pitchFamily="2" charset="-122"/>
                <a:cs typeface="宋体" panose="02010600030101010101" pitchFamily="2" charset="-122"/>
              </a:rPr>
              <a:t>）微波</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无线电微波通信在数据通信中占有重要地位。微波的频率范围为</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300MHz~300GHz</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（波长</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1m~10cm</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），但主要是使用</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2~40GHz</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的频率范围。微波在空间主要是直线传播，并且能够穿破电离层进入宇宙空间，因此它不像短波那样可以经电离层反射传播到地面上很远的地方。</a:t>
            </a:r>
            <a:endParaRPr lang="zh-CN" altLang="en-US" sz="2000" dirty="0"/>
          </a:p>
        </p:txBody>
      </p:sp>
      <p:sp>
        <p:nvSpPr>
          <p:cNvPr id="7" name="矩形 6"/>
          <p:cNvSpPr/>
          <p:nvPr/>
        </p:nvSpPr>
        <p:spPr>
          <a:xfrm>
            <a:off x="1447793" y="5041777"/>
            <a:ext cx="8528957" cy="1015663"/>
          </a:xfrm>
          <a:prstGeom prst="rect">
            <a:avLst/>
          </a:prstGeom>
        </p:spPr>
        <p:txBody>
          <a:bodyPr wrap="square">
            <a:spAutoFit/>
          </a:bodyPr>
          <a:lstStyle/>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3</a:t>
            </a:r>
            <a:r>
              <a:rPr lang="zh-CN" altLang="zh-CN" sz="2000" dirty="0">
                <a:latin typeface="Times New Roman" panose="02020603050405020304" pitchFamily="18" charset="0"/>
                <a:ea typeface="宋体" panose="02010600030101010101" pitchFamily="2" charset="-122"/>
                <a:cs typeface="宋体" panose="02010600030101010101" pitchFamily="2" charset="-122"/>
              </a:rPr>
              <a:t>）卫星</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常用的微型通信方法是利用位于约</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36000km</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高空的人造地球同步卫星作为中继器的一种特殊形式的微波接力通信。</a:t>
            </a:r>
            <a:endParaRPr lang="zh-CN" altLang="en-US" sz="2000" dirty="0"/>
          </a:p>
        </p:txBody>
      </p:sp>
      <p:sp>
        <p:nvSpPr>
          <p:cNvPr id="8" name="矩形 7"/>
          <p:cNvSpPr/>
          <p:nvPr/>
        </p:nvSpPr>
        <p:spPr>
          <a:xfrm>
            <a:off x="1687135" y="6057440"/>
            <a:ext cx="3390672" cy="400110"/>
          </a:xfrm>
          <a:prstGeom prst="rect">
            <a:avLst/>
          </a:prstGeom>
        </p:spPr>
        <p:txBody>
          <a:bodyPr wrap="none">
            <a:spAutoFit/>
          </a:bodyPr>
          <a:lstStyle/>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）红外线通信和激光通信</a:t>
            </a:r>
            <a:endParaRPr lang="zh-CN" altLang="en-US" sz="2000" dirty="0"/>
          </a:p>
        </p:txBody>
      </p:sp>
    </p:spTree>
    <p:extLst>
      <p:ext uri="{BB962C8B-B14F-4D97-AF65-F5344CB8AC3E}">
        <p14:creationId xmlns:p14="http://schemas.microsoft.com/office/powerpoint/2010/main" val="8691150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3.2.3.3</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网络数据交换技术</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57</a:t>
            </a:fld>
            <a:endParaRPr lang="en-US" altLang="zh-CN"/>
          </a:p>
        </p:txBody>
      </p:sp>
      <p:sp>
        <p:nvSpPr>
          <p:cNvPr id="4" name="矩形 3"/>
          <p:cNvSpPr/>
          <p:nvPr/>
        </p:nvSpPr>
        <p:spPr>
          <a:xfrm>
            <a:off x="997078" y="1219591"/>
            <a:ext cx="9663026" cy="646331"/>
          </a:xfrm>
          <a:prstGeom prst="rect">
            <a:avLst/>
          </a:prstGeom>
        </p:spPr>
        <p:txBody>
          <a:bodyPr wrap="square">
            <a:spAutoFit/>
          </a:bodyPr>
          <a:lstStyle/>
          <a:p>
            <a:r>
              <a:rPr lang="zh-CN" altLang="zh-CN" dirty="0"/>
              <a:t>网络的主要目的实现网络节点间的数据传输和信息交换，</a:t>
            </a:r>
            <a:r>
              <a:rPr lang="zh-CN" altLang="en-US" dirty="0"/>
              <a:t>下图</a:t>
            </a:r>
            <a:r>
              <a:rPr lang="zh-CN" altLang="zh-CN" dirty="0"/>
              <a:t>是三种典型的网络拓扑结构，其中各中心节点承担着数据传输和交换的角色。</a:t>
            </a:r>
            <a:endParaRPr lang="zh-CN" altLang="en-US" sz="2400" b="1" dirty="0"/>
          </a:p>
        </p:txBody>
      </p:sp>
      <p:grpSp>
        <p:nvGrpSpPr>
          <p:cNvPr id="7" name="组合 6"/>
          <p:cNvGrpSpPr/>
          <p:nvPr/>
        </p:nvGrpSpPr>
        <p:grpSpPr>
          <a:xfrm>
            <a:off x="1819324" y="2427287"/>
            <a:ext cx="9032827" cy="3736622"/>
            <a:chOff x="0" y="0"/>
            <a:chExt cx="5456555" cy="2003729"/>
          </a:xfrm>
        </p:grpSpPr>
        <p:grpSp>
          <p:nvGrpSpPr>
            <p:cNvPr id="8" name="组合 7"/>
            <p:cNvGrpSpPr/>
            <p:nvPr/>
          </p:nvGrpSpPr>
          <p:grpSpPr>
            <a:xfrm>
              <a:off x="0" y="0"/>
              <a:ext cx="5456555" cy="1684827"/>
              <a:chOff x="0" y="0"/>
              <a:chExt cx="5456555" cy="1685311"/>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0261" y="111318"/>
                <a:ext cx="2186305" cy="1193165"/>
              </a:xfrm>
              <a:prstGeom prst="rect">
                <a:avLst/>
              </a:prstGeom>
            </p:spPr>
          </p:pic>
          <p:sp>
            <p:nvSpPr>
              <p:cNvPr id="11" name="文本框 2"/>
              <p:cNvSpPr txBox="1">
                <a:spLocks noChangeArrowheads="1"/>
              </p:cNvSpPr>
              <p:nvPr/>
            </p:nvSpPr>
            <p:spPr bwMode="auto">
              <a:xfrm>
                <a:off x="4118776" y="1386240"/>
                <a:ext cx="1129085" cy="29907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spcAft>
                    <a:spcPts val="0"/>
                  </a:spcAft>
                </a:pPr>
                <a:r>
                  <a:rPr lang="en-US" sz="800" b="1" kern="100" dirty="0">
                    <a:effectLst/>
                    <a:latin typeface="黑体" panose="02010609060101010101" pitchFamily="49" charset="-122"/>
                    <a:ea typeface="宋体" panose="02010600030101010101" pitchFamily="2" charset="-122"/>
                    <a:cs typeface="宋体" panose="02010600030101010101" pitchFamily="2" charset="-122"/>
                  </a:rPr>
                  <a:t>	</a:t>
                </a:r>
                <a:r>
                  <a:rPr lang="zh-CN" sz="800" b="1" kern="100" dirty="0">
                    <a:effectLst/>
                    <a:latin typeface="Calibri" panose="020F0502020204030204" pitchFamily="34" charset="0"/>
                    <a:ea typeface="黑体" panose="02010609060101010101" pitchFamily="49" charset="-122"/>
                    <a:cs typeface="宋体" panose="02010600030101010101" pitchFamily="2" charset="-122"/>
                  </a:rPr>
                  <a:t>网状网络</a:t>
                </a:r>
                <a:r>
                  <a:rPr lang="en-US" sz="105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318"/>
                <a:ext cx="1444625" cy="1247775"/>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0480" y="0"/>
                <a:ext cx="1616075" cy="1384935"/>
              </a:xfrm>
              <a:prstGeom prst="rect">
                <a:avLst/>
              </a:prstGeom>
            </p:spPr>
          </p:pic>
          <p:sp>
            <p:nvSpPr>
              <p:cNvPr id="14" name="文本框 2"/>
              <p:cNvSpPr txBox="1">
                <a:spLocks noChangeArrowheads="1"/>
              </p:cNvSpPr>
              <p:nvPr/>
            </p:nvSpPr>
            <p:spPr bwMode="auto">
              <a:xfrm>
                <a:off x="373712" y="1383527"/>
                <a:ext cx="1129085" cy="29907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spcAft>
                    <a:spcPts val="0"/>
                  </a:spcAft>
                </a:pPr>
                <a:r>
                  <a:rPr lang="zh-CN" sz="800" b="1" kern="100">
                    <a:effectLst/>
                    <a:latin typeface="Calibri" panose="020F0502020204030204" pitchFamily="34" charset="0"/>
                    <a:ea typeface="黑体" panose="02010609060101010101" pitchFamily="49" charset="-122"/>
                    <a:cs typeface="宋体" panose="02010600030101010101" pitchFamily="2" charset="-122"/>
                  </a:rPr>
                  <a:t>星型网络</a:t>
                </a:r>
                <a:r>
                  <a:rPr lang="en-US" sz="1050" kern="100">
                    <a:effectLst/>
                    <a:latin typeface="Calibri" panose="020F0502020204030204" pitchFamily="34" charset="0"/>
                    <a:ea typeface="宋体" panose="02010600030101010101" pitchFamily="2" charset="-122"/>
                    <a:cs typeface="Times New Roman" panose="02020603050405020304" pitchFamily="18" charset="0"/>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2"/>
              <p:cNvSpPr txBox="1">
                <a:spLocks noChangeArrowheads="1"/>
              </p:cNvSpPr>
              <p:nvPr/>
            </p:nvSpPr>
            <p:spPr bwMode="auto">
              <a:xfrm>
                <a:off x="2194560" y="1359673"/>
                <a:ext cx="1129085" cy="29907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spcAft>
                    <a:spcPts val="0"/>
                  </a:spcAft>
                </a:pPr>
                <a:r>
                  <a:rPr lang="en-US" sz="800" b="1" kern="100">
                    <a:effectLst/>
                    <a:latin typeface="黑体" panose="02010609060101010101" pitchFamily="49" charset="-122"/>
                    <a:ea typeface="宋体" panose="02010600030101010101" pitchFamily="2" charset="-122"/>
                    <a:cs typeface="宋体" panose="02010600030101010101" pitchFamily="2" charset="-122"/>
                  </a:rPr>
                  <a:t>    </a:t>
                </a:r>
                <a:r>
                  <a:rPr lang="zh-CN" sz="800" b="1" kern="100">
                    <a:effectLst/>
                    <a:latin typeface="Calibri" panose="020F0502020204030204" pitchFamily="34" charset="0"/>
                    <a:ea typeface="黑体" panose="02010609060101010101" pitchFamily="49" charset="-122"/>
                    <a:cs typeface="宋体" panose="02010600030101010101" pitchFamily="2" charset="-122"/>
                  </a:rPr>
                  <a:t>树形网络</a:t>
                </a:r>
                <a:r>
                  <a:rPr lang="en-US" sz="1050" kern="100">
                    <a:effectLst/>
                    <a:latin typeface="Calibri" panose="020F0502020204030204" pitchFamily="34" charset="0"/>
                    <a:ea typeface="宋体" panose="02010600030101010101" pitchFamily="2" charset="-122"/>
                    <a:cs typeface="Times New Roman" panose="02020603050405020304" pitchFamily="18" charset="0"/>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p:txBody>
          </p:sp>
        </p:grpSp>
        <p:sp>
          <p:nvSpPr>
            <p:cNvPr id="9" name="文本框 2"/>
            <p:cNvSpPr txBox="1">
              <a:spLocks noChangeArrowheads="1"/>
            </p:cNvSpPr>
            <p:nvPr/>
          </p:nvSpPr>
          <p:spPr bwMode="auto">
            <a:xfrm>
              <a:off x="2051437" y="1590261"/>
              <a:ext cx="1876508" cy="413468"/>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spcAft>
                  <a:spcPts val="0"/>
                </a:spcAft>
              </a:pPr>
              <a:r>
                <a:rPr lang="zh-CN" sz="800" b="1" kern="100" dirty="0">
                  <a:effectLst/>
                  <a:latin typeface="Calibri" panose="020F0502020204030204" pitchFamily="34" charset="0"/>
                  <a:ea typeface="黑体" panose="02010609060101010101" pitchFamily="49" charset="-122"/>
                  <a:cs typeface="宋体" panose="02010600030101010101" pitchFamily="2" charset="-122"/>
                </a:rPr>
                <a:t>三种典型的网络拓扑结构</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740449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3.2.3.3</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网络数据交换技术</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58</a:t>
            </a:fld>
            <a:endParaRPr lang="en-US" altLang="zh-CN"/>
          </a:p>
        </p:txBody>
      </p:sp>
      <p:sp>
        <p:nvSpPr>
          <p:cNvPr id="4" name="矩形 3"/>
          <p:cNvSpPr/>
          <p:nvPr/>
        </p:nvSpPr>
        <p:spPr>
          <a:xfrm>
            <a:off x="997078" y="1219591"/>
            <a:ext cx="9663026" cy="369332"/>
          </a:xfrm>
          <a:prstGeom prst="rect">
            <a:avLst/>
          </a:prstGeom>
        </p:spPr>
        <p:txBody>
          <a:bodyPr wrap="square">
            <a:spAutoFit/>
          </a:bodyPr>
          <a:lstStyle/>
          <a:p>
            <a:r>
              <a:rPr lang="zh-CN" altLang="zh-CN" b="1" dirty="0"/>
              <a:t>常见的数据交换技术有</a:t>
            </a:r>
          </a:p>
        </p:txBody>
      </p:sp>
      <p:sp>
        <p:nvSpPr>
          <p:cNvPr id="5" name="矩形 4"/>
          <p:cNvSpPr/>
          <p:nvPr/>
        </p:nvSpPr>
        <p:spPr>
          <a:xfrm>
            <a:off x="949700" y="1732825"/>
            <a:ext cx="9663026" cy="4247317"/>
          </a:xfrm>
          <a:prstGeom prst="rect">
            <a:avLst/>
          </a:prstGeom>
        </p:spPr>
        <p:txBody>
          <a:bodyPr wrap="square">
            <a:spAutoFit/>
          </a:bodyPr>
          <a:lstStyle/>
          <a:p>
            <a:pPr marL="342900" indent="-342900">
              <a:buFont typeface="+mj-ea"/>
              <a:buAutoNum type="circleNumDbPlain"/>
            </a:pPr>
            <a:r>
              <a:rPr lang="zh-CN" altLang="zh-CN" b="1" dirty="0"/>
              <a:t>电路交换技术</a:t>
            </a:r>
            <a:r>
              <a:rPr lang="zh-CN" altLang="zh-CN" dirty="0"/>
              <a:t>采用通信链路资源独占模式，进行通信传输前，节点之间必须先建立一条专用的物理通信路径，在整个传输期间线路一直被独占，直到通信结束后才被释放。其中，电话网络是最典型的电路交换网络。</a:t>
            </a:r>
          </a:p>
          <a:p>
            <a:pPr marL="342900" indent="-342900">
              <a:buFont typeface="+mj-ea"/>
              <a:buAutoNum type="circleNumDbPlain"/>
            </a:pPr>
            <a:r>
              <a:rPr lang="zh-CN" altLang="zh-CN" b="1" dirty="0"/>
              <a:t>报文交换技术</a:t>
            </a:r>
            <a:r>
              <a:rPr lang="zh-CN" altLang="zh-CN" dirty="0"/>
              <a:t>以报文为数据交换单位，报文中携带有目标地址、源地址、报文内容等信息，其运行原理类似于邮件投递。在进行通信前，双方不需要预先建立专用通信线路，交换节点存储接收到的报文信息，根据报文信息判断其目标地址后选择空闲线路进行路由转发，也支持报文的广播传输。报文交换由于数据在交换节点需要经历存储转发，会造成通讯时延。</a:t>
            </a:r>
          </a:p>
          <a:p>
            <a:pPr marL="342900" indent="-342900">
              <a:buFont typeface="+mj-ea"/>
              <a:buAutoNum type="circleNumDbPlain"/>
            </a:pPr>
            <a:r>
              <a:rPr lang="zh-CN" altLang="zh-CN" b="1" dirty="0"/>
              <a:t>分组交换技术</a:t>
            </a:r>
            <a:r>
              <a:rPr lang="zh-CN" altLang="zh-CN" dirty="0"/>
              <a:t>采用存储转发技术，通过将报文拆分成多个分组进行传送，从而降低分组缓冲区的大小，分组中均携带有源节点、目标节点地址信息。与报文交换技术所不同的是，分组交换技术通过将大报文拆分成小的分组后在交换节点进行存储转发，各分组独立地选择传输路径进行并行转发，缩短了整体的数据传输时延。同时由于分组较小，传输出错率和重发数据量大小减少，提高了传输的可靠性。</a:t>
            </a:r>
            <a:endParaRPr lang="en-US" altLang="zh-CN" dirty="0"/>
          </a:p>
          <a:p>
            <a:pPr marL="342900" indent="-342900">
              <a:buFont typeface="+mj-ea"/>
              <a:buAutoNum type="circleNumDbPlain"/>
            </a:pPr>
            <a:r>
              <a:rPr lang="zh-CN" altLang="zh-CN" dirty="0"/>
              <a:t>相对比以上三种主流的数据交换技术，报文交换和分组交换在对网络信道利用率上要优于电路交换，其中分组交换在网络传输时延上要比报文交换小，适合于交互式通信场景。</a:t>
            </a:r>
          </a:p>
        </p:txBody>
      </p:sp>
    </p:spTree>
    <p:extLst>
      <p:ext uri="{BB962C8B-B14F-4D97-AF65-F5344CB8AC3E}">
        <p14:creationId xmlns:p14="http://schemas.microsoft.com/office/powerpoint/2010/main" val="11219786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3.2.3.4</a:t>
            </a:r>
            <a:r>
              <a:rPr lang="en-US" altLang="zh-CN" b="0" dirty="0">
                <a:latin typeface="方正大黑简体" panose="02010601030101010101" pitchFamily="2" charset="-122"/>
                <a:ea typeface="方正大黑简体" panose="02010601030101010101" pitchFamily="2" charset="-122"/>
              </a:rPr>
              <a:t> </a:t>
            </a:r>
            <a:r>
              <a:rPr lang="zh-CN" altLang="en-US" b="0" dirty="0">
                <a:latin typeface="方正大黑简体" panose="02010601030101010101" pitchFamily="2" charset="-122"/>
                <a:ea typeface="方正大黑简体" panose="02010601030101010101" pitchFamily="2" charset="-122"/>
              </a:rPr>
              <a:t>无线通讯技术概述</a:t>
            </a:r>
            <a:endParaRPr lang="zh-CN" altLang="en-US" dirty="0"/>
          </a:p>
        </p:txBody>
      </p:sp>
      <p:sp>
        <p:nvSpPr>
          <p:cNvPr id="4" name="内容占位符 3"/>
          <p:cNvSpPr>
            <a:spLocks noGrp="1"/>
          </p:cNvSpPr>
          <p:nvPr>
            <p:ph idx="1"/>
          </p:nvPr>
        </p:nvSpPr>
        <p:spPr/>
        <p:txBody>
          <a:bodyPr/>
          <a:lstStyle/>
          <a:p>
            <a:r>
              <a:rPr lang="en-US" altLang="zh-CN" dirty="0"/>
              <a:t>1G</a:t>
            </a:r>
            <a:r>
              <a:rPr lang="zh-CN" altLang="zh-CN" dirty="0"/>
              <a:t>采用模拟通信技术，是最初的模拟、仅限语音的蜂窝电话标准，表示传递信息所使用的电信号或电磁波信号往往是对信息本身的直接模拟，例如语音（电话）、静态图像（传真）、动态图像（电视、可视电话）等信息的传递，其中用户的语音信息的传输是以模拟语音方式出现的。</a:t>
            </a:r>
          </a:p>
          <a:p>
            <a:r>
              <a:rPr lang="en-US" altLang="zh-CN" dirty="0"/>
              <a:t>2G</a:t>
            </a:r>
            <a:r>
              <a:rPr lang="zh-CN" altLang="zh-CN" dirty="0"/>
              <a:t>时代</a:t>
            </a:r>
            <a:r>
              <a:rPr lang="zh-CN" altLang="en-US" dirty="0"/>
              <a:t>开始采用数字信号</a:t>
            </a:r>
            <a:r>
              <a:rPr lang="zh-CN" altLang="zh-CN" dirty="0"/>
              <a:t>，通讯质量得到了极大的提高，几乎完全满足消费者的需求。</a:t>
            </a:r>
            <a:endParaRPr lang="en-US" altLang="zh-CN" dirty="0"/>
          </a:p>
          <a:p>
            <a:r>
              <a:rPr lang="en-US" altLang="zh-CN" dirty="0"/>
              <a:t>3G</a:t>
            </a:r>
            <a:r>
              <a:rPr lang="zh-CN" altLang="zh-CN" dirty="0"/>
              <a:t>时代，各个国家和地区的移动通信网</a:t>
            </a:r>
            <a:r>
              <a:rPr lang="zh-CN" altLang="en-US" dirty="0"/>
              <a:t>逐渐</a:t>
            </a:r>
            <a:r>
              <a:rPr lang="zh-CN" altLang="zh-CN" dirty="0"/>
              <a:t>融合为一个整体，除了传统的语音业务外，更多的是数据和多媒体业务。</a:t>
            </a:r>
            <a:endParaRPr lang="en-US" altLang="zh-CN" dirty="0"/>
          </a:p>
          <a:p>
            <a:r>
              <a:rPr lang="en-US" altLang="zh-CN" dirty="0"/>
              <a:t>4G</a:t>
            </a:r>
            <a:r>
              <a:rPr lang="zh-CN" altLang="zh-CN" dirty="0"/>
              <a:t>时代象征着移动通讯的发展进入成熟期，是基于</a:t>
            </a:r>
            <a:r>
              <a:rPr lang="en-US" altLang="zh-CN" dirty="0"/>
              <a:t>IP</a:t>
            </a:r>
            <a:r>
              <a:rPr lang="zh-CN" altLang="zh-CN" dirty="0"/>
              <a:t>协议的高速移动通信网络，是移动通信技术发展史上的一次重大变革。它比</a:t>
            </a:r>
            <a:r>
              <a:rPr lang="en-US" altLang="zh-CN" dirty="0"/>
              <a:t>3G</a:t>
            </a:r>
            <a:r>
              <a:rPr lang="zh-CN" altLang="zh-CN" dirty="0"/>
              <a:t>的传输容量大、速率更快，并且具备了长期演进语音承载（</a:t>
            </a:r>
            <a:r>
              <a:rPr lang="en-US" altLang="zh-CN" dirty="0" err="1"/>
              <a:t>VoLTE</a:t>
            </a:r>
            <a:r>
              <a:rPr lang="zh-CN" altLang="zh-CN" dirty="0"/>
              <a:t>）通信技术，实现了系统向宽带无线化和无线宽带化的演进。</a:t>
            </a:r>
          </a:p>
          <a:p>
            <a:r>
              <a:rPr lang="en-US" altLang="zh-CN" dirty="0"/>
              <a:t>5G</a:t>
            </a:r>
            <a:r>
              <a:rPr lang="zh-CN" altLang="zh-CN" dirty="0"/>
              <a:t>时代的到来，面向个人和行业的移动应用快速发展，移动通信相关产业生态将逐渐发生变化，</a:t>
            </a:r>
            <a:r>
              <a:rPr lang="en-US" altLang="zh-CN" dirty="0"/>
              <a:t>5G</a:t>
            </a:r>
            <a:r>
              <a:rPr lang="zh-CN" altLang="zh-CN" dirty="0"/>
              <a:t>不仅仅是高速率、宽带宽、高可靠、低时延的无线接入技术，而且是面向用户体验和业务应用的智能网络。同时，</a:t>
            </a:r>
            <a:r>
              <a:rPr lang="en-US" altLang="zh-CN" dirty="0"/>
              <a:t>5G</a:t>
            </a:r>
            <a:r>
              <a:rPr lang="zh-CN" altLang="zh-CN" dirty="0"/>
              <a:t>技术充分利用了物联网，整体来说提高了经济效益和社会效益，很大程度上促进了互联网技术的持续性发展。截至</a:t>
            </a:r>
            <a:r>
              <a:rPr lang="en-US" altLang="zh-CN" dirty="0"/>
              <a:t>2019</a:t>
            </a:r>
            <a:r>
              <a:rPr lang="zh-CN" altLang="zh-CN" dirty="0"/>
              <a:t>年</a:t>
            </a:r>
            <a:r>
              <a:rPr lang="en-US" altLang="zh-CN" dirty="0"/>
              <a:t>12</a:t>
            </a:r>
            <a:r>
              <a:rPr lang="zh-CN" altLang="zh-CN" dirty="0"/>
              <a:t>月，我国已经建成</a:t>
            </a:r>
            <a:r>
              <a:rPr lang="en-US" altLang="zh-CN" dirty="0"/>
              <a:t>5G</a:t>
            </a:r>
            <a:r>
              <a:rPr lang="zh-CN" altLang="zh-CN" dirty="0"/>
              <a:t>基站超过</a:t>
            </a:r>
            <a:r>
              <a:rPr lang="en-US" altLang="zh-CN" dirty="0"/>
              <a:t>13</a:t>
            </a:r>
            <a:r>
              <a:rPr lang="zh-CN" altLang="zh-CN" dirty="0"/>
              <a:t>万个，</a:t>
            </a:r>
            <a:r>
              <a:rPr lang="en-US" altLang="zh-CN" dirty="0"/>
              <a:t>5G</a:t>
            </a:r>
            <a:r>
              <a:rPr lang="zh-CN" altLang="zh-CN" dirty="0"/>
              <a:t>产业链推动人工智能与物联网结合发展到智联网。</a:t>
            </a:r>
          </a:p>
          <a:p>
            <a:endParaRPr lang="zh-CN" altLang="zh-CN" dirty="0"/>
          </a:p>
          <a:p>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59</a:t>
            </a:fld>
            <a:endParaRPr lang="en-US" altLang="zh-CN"/>
          </a:p>
        </p:txBody>
      </p:sp>
    </p:spTree>
    <p:extLst>
      <p:ext uri="{BB962C8B-B14F-4D97-AF65-F5344CB8AC3E}">
        <p14:creationId xmlns:p14="http://schemas.microsoft.com/office/powerpoint/2010/main" val="6080560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a:t>
            </a:fld>
            <a:endParaRPr lang="en-US" altLang="zh-CN"/>
          </a:p>
        </p:txBody>
      </p:sp>
      <p:sp>
        <p:nvSpPr>
          <p:cNvPr id="4" name="标题 1"/>
          <p:cNvSpPr txBox="1">
            <a:spLocks/>
          </p:cNvSpPr>
          <p:nvPr/>
        </p:nvSpPr>
        <p:spPr bwMode="black">
          <a:xfrm>
            <a:off x="2032000" y="327263"/>
            <a:ext cx="7924800" cy="114300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sz="4400" b="0" kern="0" dirty="0">
                <a:latin typeface="方正大黑简体" panose="02010601030101010101" pitchFamily="2" charset="-122"/>
                <a:ea typeface="方正大黑简体" panose="02010601030101010101" pitchFamily="2" charset="-122"/>
              </a:rPr>
              <a:t>3.1 </a:t>
            </a:r>
            <a:r>
              <a:rPr lang="zh-CN" altLang="en-US" sz="4400" b="0" kern="0" dirty="0">
                <a:latin typeface="方正大黑简体" panose="02010601030101010101" pitchFamily="2" charset="-122"/>
                <a:ea typeface="方正大黑简体" panose="02010601030101010101" pitchFamily="2" charset="-122"/>
              </a:rPr>
              <a:t>计算机网络概述</a:t>
            </a:r>
          </a:p>
        </p:txBody>
      </p:sp>
      <p:sp>
        <p:nvSpPr>
          <p:cNvPr id="5" name="矩形 4"/>
          <p:cNvSpPr/>
          <p:nvPr/>
        </p:nvSpPr>
        <p:spPr>
          <a:xfrm>
            <a:off x="1586023" y="1611477"/>
            <a:ext cx="3877985" cy="523220"/>
          </a:xfrm>
          <a:prstGeom prst="rect">
            <a:avLst/>
          </a:prstGeom>
        </p:spPr>
        <p:txBody>
          <a:bodyPr wrap="none">
            <a:spAutoFit/>
          </a:bodyPr>
          <a:lstStyle/>
          <a:p>
            <a:r>
              <a:rPr lang="en-US" altLang="zh-CN" sz="2800" b="1" kern="0" dirty="0">
                <a:latin typeface="Times New Roman" panose="02020603050405020304" pitchFamily="18" charset="0"/>
                <a:ea typeface="宋体" panose="02010600030101010101" pitchFamily="2" charset="-122"/>
                <a:cs typeface="宋体" panose="02010600030101010101" pitchFamily="2" charset="-122"/>
              </a:rPr>
              <a:t>3.1.3 </a:t>
            </a:r>
            <a:r>
              <a:rPr lang="zh-CN" altLang="zh-CN" sz="2800" b="1" kern="0" dirty="0">
                <a:latin typeface="Times New Roman" panose="02020603050405020304" pitchFamily="18" charset="0"/>
                <a:ea typeface="宋体" panose="02010600030101010101" pitchFamily="2" charset="-122"/>
                <a:cs typeface="宋体" panose="02010600030101010101" pitchFamily="2" charset="-122"/>
              </a:rPr>
              <a:t>计算机网络的定义</a:t>
            </a:r>
            <a:endParaRPr lang="zh-CN" altLang="en-US" sz="2800" b="1" dirty="0"/>
          </a:p>
        </p:txBody>
      </p:sp>
      <p:sp>
        <p:nvSpPr>
          <p:cNvPr id="6" name="矩形 5"/>
          <p:cNvSpPr/>
          <p:nvPr/>
        </p:nvSpPr>
        <p:spPr>
          <a:xfrm>
            <a:off x="1586023" y="2275911"/>
            <a:ext cx="9043877" cy="3400931"/>
          </a:xfrm>
          <a:prstGeom prst="rect">
            <a:avLst/>
          </a:prstGeom>
        </p:spPr>
        <p:txBody>
          <a:bodyPr wrap="square">
            <a:spAutoFit/>
          </a:bodyPr>
          <a:lstStyle/>
          <a:p>
            <a:pPr indent="267970" algn="just">
              <a:spcBef>
                <a:spcPts val="600"/>
              </a:spcBef>
              <a:spcAft>
                <a:spcPts val="600"/>
              </a:spcAft>
            </a:pPr>
            <a:r>
              <a:rPr lang="en-US" altLang="zh-CN" sz="2000" b="1" dirty="0">
                <a:latin typeface="Times New Roman" panose="02020603050405020304" pitchFamily="18" charset="0"/>
                <a:ea typeface="宋体" panose="02010600030101010101" pitchFamily="2" charset="-122"/>
                <a:cs typeface="宋体" panose="02010600030101010101" pitchFamily="2" charset="-122"/>
              </a:rPr>
              <a:t>1. </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计算机网络的最简单的定义</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计算机网络是一些互相连接的、自治的计算机的集合。</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“自治”指的是具有完整的软硬件系统，可以单独运行使用的独立的计算机；“互相连接”指的是计算机之间能进行数据通信和信息交换。</a:t>
            </a:r>
          </a:p>
          <a:p>
            <a:pPr indent="267970" algn="just">
              <a:spcBef>
                <a:spcPts val="600"/>
              </a:spcBef>
              <a:spcAft>
                <a:spcPts val="600"/>
              </a:spcAft>
            </a:pPr>
            <a:r>
              <a:rPr lang="en-US" altLang="zh-CN" sz="2000" b="1" dirty="0">
                <a:latin typeface="Times New Roman" panose="02020603050405020304" pitchFamily="18" charset="0"/>
                <a:ea typeface="宋体" panose="02010600030101010101" pitchFamily="2" charset="-122"/>
                <a:cs typeface="宋体" panose="02010600030101010101" pitchFamily="2" charset="-122"/>
              </a:rPr>
              <a:t>2. </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更为准确的计算机网络的定义</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将分布在不同位置的、具有独立功能的计算机，通过通信设备和通信线路连接起来，完成信息交换，以实现资源共享的协同工作的计算机集合。</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更具体的说，计算机网络是由若干结点（</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node</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）通过网络适配器（简称网卡），利用各种不同材质的作为传输介质的通信线路，以各种形式的拓扑结构连接而成的网络。计算机网络中的结点可以是计算机、集线器、交换机和路由器等。</a:t>
            </a:r>
            <a:endParaRPr lang="zh-CN" altLang="en-US" sz="2000" dirty="0"/>
          </a:p>
        </p:txBody>
      </p:sp>
    </p:spTree>
    <p:extLst>
      <p:ext uri="{BB962C8B-B14F-4D97-AF65-F5344CB8AC3E}">
        <p14:creationId xmlns:p14="http://schemas.microsoft.com/office/powerpoint/2010/main" val="41260456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3.2.4 </a:t>
            </a:r>
            <a:r>
              <a:rPr lang="zh-CN" altLang="zh-CN" dirty="0">
                <a:effectLst/>
              </a:rPr>
              <a:t>信息网络运行机制</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60</a:t>
            </a:fld>
            <a:endParaRPr lang="en-US" altLang="zh-CN"/>
          </a:p>
        </p:txBody>
      </p:sp>
      <p:pic>
        <p:nvPicPr>
          <p:cNvPr id="8" name="内容占位符 7"/>
          <p:cNvPicPr>
            <a:picLocks noGrp="1"/>
          </p:cNvPicPr>
          <p:nvPr>
            <p:ph sz="half" idx="1"/>
          </p:nvPr>
        </p:nvPicPr>
        <p:blipFill>
          <a:blip r:embed="rId2"/>
          <a:stretch>
            <a:fillRect/>
          </a:stretch>
        </p:blipFill>
        <p:spPr>
          <a:xfrm>
            <a:off x="609600" y="2408841"/>
            <a:ext cx="5384800" cy="2943315"/>
          </a:xfrm>
          <a:prstGeom prst="rect">
            <a:avLst/>
          </a:prstGeom>
        </p:spPr>
      </p:pic>
      <p:pic>
        <p:nvPicPr>
          <p:cNvPr id="10" name="内容占位符 9"/>
          <p:cNvPicPr>
            <a:picLocks noGrp="1"/>
          </p:cNvPicPr>
          <p:nvPr>
            <p:ph sz="half" idx="2"/>
          </p:nvPr>
        </p:nvPicPr>
        <p:blipFill>
          <a:blip r:embed="rId3">
            <a:extLst>
              <a:ext uri="{28A0092B-C50C-407E-A947-70E740481C1C}">
                <a14:useLocalDpi xmlns:a14="http://schemas.microsoft.com/office/drawing/2010/main" val="0"/>
              </a:ext>
            </a:extLst>
          </a:blip>
          <a:stretch>
            <a:fillRect/>
          </a:stretch>
        </p:blipFill>
        <p:spPr>
          <a:xfrm>
            <a:off x="6661428" y="2542403"/>
            <a:ext cx="4457143" cy="2676190"/>
          </a:xfrm>
          <a:prstGeom prst="rect">
            <a:avLst/>
          </a:prstGeom>
        </p:spPr>
      </p:pic>
      <p:sp>
        <p:nvSpPr>
          <p:cNvPr id="11" name="矩形 10"/>
          <p:cNvSpPr/>
          <p:nvPr/>
        </p:nvSpPr>
        <p:spPr>
          <a:xfrm>
            <a:off x="963357" y="1160843"/>
            <a:ext cx="9888794" cy="646331"/>
          </a:xfrm>
          <a:prstGeom prst="rect">
            <a:avLst/>
          </a:prstGeom>
        </p:spPr>
        <p:txBody>
          <a:bodyPr wrap="squar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与传统的邮政投递系统相类似，网络的数据传输同样需要具备寄件人、收件人、中转中心、邮寄对象、唯一邮件编码等基础元素</a:t>
            </a:r>
            <a:endParaRPr lang="zh-CN" altLang="en-US" dirty="0"/>
          </a:p>
        </p:txBody>
      </p:sp>
    </p:spTree>
    <p:extLst>
      <p:ext uri="{BB962C8B-B14F-4D97-AF65-F5344CB8AC3E}">
        <p14:creationId xmlns:p14="http://schemas.microsoft.com/office/powerpoint/2010/main" val="33589811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3.2.4 </a:t>
            </a:r>
            <a:r>
              <a:rPr lang="zh-CN" altLang="zh-CN" dirty="0">
                <a:effectLst/>
              </a:rPr>
              <a:t>信息网络运行机制</a:t>
            </a:r>
            <a:endParaRPr lang="zh-CN" altLang="en-US" dirty="0"/>
          </a:p>
        </p:txBody>
      </p:sp>
      <p:sp>
        <p:nvSpPr>
          <p:cNvPr id="5" name="灯片编号占位符 4"/>
          <p:cNvSpPr>
            <a:spLocks noGrp="1"/>
          </p:cNvSpPr>
          <p:nvPr>
            <p:ph type="sldNum" sz="quarter" idx="10"/>
          </p:nvPr>
        </p:nvSpPr>
        <p:spPr/>
        <p:txBody>
          <a:bodyPr/>
          <a:lstStyle/>
          <a:p>
            <a:pPr>
              <a:defRPr/>
            </a:pPr>
            <a:fld id="{493F7D88-CE4A-4E9F-9DCB-4DDBE1257CCA}" type="slidenum">
              <a:rPr lang="zh-CN" altLang="en-US" smtClean="0"/>
              <a:pPr>
                <a:defRPr/>
              </a:pPr>
              <a:t>61</a:t>
            </a:fld>
            <a:endParaRPr lang="en-US" altLang="zh-CN"/>
          </a:p>
        </p:txBody>
      </p:sp>
      <p:sp>
        <p:nvSpPr>
          <p:cNvPr id="9" name="Rectangle 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目的地</a:t>
            </a: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IP</a:t>
            </a:r>
            <a:r>
              <a:rPr kumimoji="0" lang="zh-CN" altLang="en-US"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、源地址</a:t>
            </a: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IP</a:t>
            </a:r>
            <a:r>
              <a:rPr kumimoji="0" lang="zh-CN" altLang="en-US"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代表网络中的每一个节点，唯一性的特征保证了信息在寄件人与收件人</a:t>
            </a:r>
            <a:endParaRPr kumimoji="0" lang="zh-CN" altLang="en-US" sz="3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9"/>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10"/>
          <p:cNvSpPr>
            <a:spLocks noChangeArrowheads="1"/>
          </p:cNvSpPr>
          <p:nvPr/>
        </p:nvSpPr>
        <p:spPr bwMode="auto">
          <a:xfrm>
            <a:off x="677508" y="1793797"/>
            <a:ext cx="10906924"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ts val="2000"/>
              </a:spcAft>
              <a:buClrTx/>
              <a:buSzTx/>
              <a:buFontTx/>
              <a:buNone/>
              <a:tabLst/>
            </a:pPr>
            <a:r>
              <a:rPr kumimoji="0" lang="zh-CN" altLang="en-US" sz="80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								</a:t>
            </a:r>
            <a:endParaRPr kumimoji="0" lang="zh-CN" altLang="en-US" sz="300" b="0" i="0" u="none" strike="noStrike" cap="none" normalizeH="0" baseline="0" dirty="0">
              <a:ln>
                <a:noFill/>
              </a:ln>
              <a:solidFill>
                <a:schemeClr val="tx1"/>
              </a:solidFill>
              <a:effectLst/>
            </a:endParaRPr>
          </a:p>
          <a:p>
            <a:pPr marL="285750" lvl="0" indent="-285750" eaLnBrk="0" fontAlgn="base" hangingPunct="0">
              <a:spcBef>
                <a:spcPct val="0"/>
              </a:spcBef>
              <a:spcAft>
                <a:spcPts val="2000"/>
              </a:spcAft>
              <a:buFont typeface="Wingdings" panose="05000000000000000000" pitchFamily="2" charset="2"/>
              <a:buChar char="p"/>
            </a:pPr>
            <a:r>
              <a:rPr lang="zh-CN" altLang="zh-CN" dirty="0"/>
              <a:t>目的地</a:t>
            </a:r>
            <a:r>
              <a:rPr lang="en-US" altLang="zh-CN" dirty="0"/>
              <a:t>IP</a:t>
            </a:r>
            <a:r>
              <a:rPr lang="zh-CN" altLang="zh-CN" dirty="0"/>
              <a:t>、源地址</a:t>
            </a:r>
            <a:r>
              <a:rPr lang="en-US" altLang="zh-CN" dirty="0"/>
              <a:t>IP</a:t>
            </a:r>
            <a:r>
              <a:rPr lang="zh-CN" altLang="zh-CN" dirty="0"/>
              <a:t>代表网络中的每一个节点，唯一性的特征保证了信息在寄件人与收件</a:t>
            </a:r>
            <a:r>
              <a:rPr lang="zh-CN" altLang="en-US" dirty="0"/>
              <a:t>之间的准确投递。</a:t>
            </a:r>
            <a:endParaRPr lang="en-US" altLang="zh-CN" dirty="0"/>
          </a:p>
          <a:p>
            <a:pPr marL="285750" lvl="0" indent="-285750" eaLnBrk="0" fontAlgn="base" hangingPunct="0">
              <a:spcBef>
                <a:spcPct val="0"/>
              </a:spcBef>
              <a:spcAft>
                <a:spcPts val="2000"/>
              </a:spcAft>
              <a:buFont typeface="Wingdings" panose="05000000000000000000" pitchFamily="2" charset="2"/>
              <a:buChar char="p"/>
            </a:pPr>
            <a:r>
              <a:rPr lang="zh-CN" altLang="en-US" dirty="0"/>
              <a:t>信息传输协议定义了跨网络间信息的传输格式和交换标准，保证了数据的准确传输。数据部分代表网络中所交换的对象和内容。以</a:t>
            </a:r>
            <a:r>
              <a:rPr lang="en-US" altLang="zh-CN" dirty="0"/>
              <a:t>TCP</a:t>
            </a:r>
            <a:r>
              <a:rPr lang="zh-CN" altLang="en-US" dirty="0"/>
              <a:t>协议传输为例，信息传输过程中，信息包由首部和正文数据两部分构成，在发送端发送信息时，在经过的每一层传输协议都会对信息包进行封装，而在信息包到达接收端时，接收系统按照</a:t>
            </a:r>
            <a:r>
              <a:rPr lang="en-US" altLang="zh-CN" dirty="0"/>
              <a:t>TCP</a:t>
            </a:r>
            <a:r>
              <a:rPr lang="zh-CN" altLang="en-US" dirty="0"/>
              <a:t>协议层级进行逐层解封从而获取原始信息包。</a:t>
            </a:r>
            <a:endParaRPr lang="en-US" altLang="zh-CN" dirty="0"/>
          </a:p>
          <a:p>
            <a:pPr marL="285750" indent="-285750" eaLnBrk="0" fontAlgn="base" hangingPunct="0">
              <a:spcBef>
                <a:spcPct val="0"/>
              </a:spcBef>
              <a:spcAft>
                <a:spcPts val="2000"/>
              </a:spcAft>
              <a:buFont typeface="Wingdings" panose="05000000000000000000" pitchFamily="2" charset="2"/>
              <a:buChar char="p"/>
            </a:pPr>
            <a:r>
              <a:rPr lang="zh-CN" altLang="zh-CN" dirty="0"/>
              <a:t>以</a:t>
            </a:r>
            <a:r>
              <a:rPr lang="en-US" altLang="zh-CN" dirty="0"/>
              <a:t>Web</a:t>
            </a:r>
            <a:r>
              <a:rPr lang="zh-CN" altLang="zh-CN" dirty="0"/>
              <a:t>信息浏览服务为例，它不是普通意义上的物理网络，而是一张附着在</a:t>
            </a:r>
            <a:r>
              <a:rPr lang="en-US" altLang="zh-CN" dirty="0"/>
              <a:t>Internet</a:t>
            </a:r>
            <a:r>
              <a:rPr lang="zh-CN" altLang="zh-CN" dirty="0"/>
              <a:t>上的覆盖全球的“信息网”，是一个大规模的、联机式的信息储藏所。</a:t>
            </a:r>
            <a:endParaRPr lang="zh-CN" altLang="en-US" dirty="0"/>
          </a:p>
        </p:txBody>
      </p:sp>
    </p:spTree>
    <p:extLst>
      <p:ext uri="{BB962C8B-B14F-4D97-AF65-F5344CB8AC3E}">
        <p14:creationId xmlns:p14="http://schemas.microsoft.com/office/powerpoint/2010/main" val="23515585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3.2.4 </a:t>
            </a:r>
            <a:r>
              <a:rPr lang="zh-CN" altLang="zh-CN" dirty="0">
                <a:effectLst/>
              </a:rPr>
              <a:t>信息网络运行机制</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62</a:t>
            </a:fld>
            <a:endParaRPr lang="en-US" altLang="zh-CN"/>
          </a:p>
        </p:txBody>
      </p:sp>
      <p:pic>
        <p:nvPicPr>
          <p:cNvPr id="4" name="图片 3"/>
          <p:cNvPicPr/>
          <p:nvPr/>
        </p:nvPicPr>
        <p:blipFill>
          <a:blip r:embed="rId2"/>
          <a:stretch>
            <a:fillRect/>
          </a:stretch>
        </p:blipFill>
        <p:spPr>
          <a:xfrm>
            <a:off x="2868296" y="2697141"/>
            <a:ext cx="5274310" cy="3178810"/>
          </a:xfrm>
          <a:prstGeom prst="rect">
            <a:avLst/>
          </a:prstGeom>
        </p:spPr>
      </p:pic>
      <p:sp>
        <p:nvSpPr>
          <p:cNvPr id="5" name="矩形 4"/>
          <p:cNvSpPr/>
          <p:nvPr/>
        </p:nvSpPr>
        <p:spPr>
          <a:xfrm>
            <a:off x="1133918" y="1144703"/>
            <a:ext cx="9038189" cy="1200329"/>
          </a:xfrm>
          <a:prstGeom prst="rect">
            <a:avLst/>
          </a:prstGeom>
        </p:spPr>
        <p:txBody>
          <a:bodyPr wrap="square">
            <a:spAutoFit/>
          </a:bodyPr>
          <a:lstStyle/>
          <a:p>
            <a:pPr eaLnBrk="0" fontAlgn="base" hangingPunct="0">
              <a:spcBef>
                <a:spcPct val="0"/>
              </a:spcBef>
              <a:spcAft>
                <a:spcPts val="2000"/>
              </a:spcAft>
            </a:pPr>
            <a:r>
              <a:rPr lang="zh-CN" altLang="zh-CN" dirty="0"/>
              <a:t>严格来讲，</a:t>
            </a:r>
            <a:r>
              <a:rPr lang="en-US" altLang="zh-CN" dirty="0"/>
              <a:t>Web</a:t>
            </a:r>
            <a:r>
              <a:rPr lang="zh-CN" altLang="zh-CN" dirty="0"/>
              <a:t>是一个技术系统，使用链接的方法能非常方便地从</a:t>
            </a:r>
            <a:r>
              <a:rPr lang="en-US" altLang="zh-CN" dirty="0"/>
              <a:t>Internet</a:t>
            </a:r>
            <a:r>
              <a:rPr lang="zh-CN" altLang="zh-CN" dirty="0"/>
              <a:t>上的一个站点访问另一个站点（也就是所谓的“链接到另一个站点” 提供共享信息资源的站点称为“</a:t>
            </a:r>
            <a:r>
              <a:rPr lang="en-US" altLang="zh-CN" dirty="0"/>
              <a:t>Web</a:t>
            </a:r>
            <a:r>
              <a:rPr lang="zh-CN" altLang="zh-CN" dirty="0"/>
              <a:t>网站”；承载资源信息内容的服务器称为“</a:t>
            </a:r>
            <a:r>
              <a:rPr lang="en-US" altLang="zh-CN" dirty="0"/>
              <a:t>Web</a:t>
            </a:r>
            <a:r>
              <a:rPr lang="zh-CN" altLang="zh-CN" dirty="0"/>
              <a:t>服务器”。</a:t>
            </a:r>
            <a:r>
              <a:rPr lang="en-US" altLang="zh-CN" dirty="0"/>
              <a:t>Web</a:t>
            </a:r>
            <a:r>
              <a:rPr lang="zh-CN" altLang="zh-CN" dirty="0"/>
              <a:t>服务器、超文本传输协议</a:t>
            </a:r>
            <a:r>
              <a:rPr lang="en-US" altLang="zh-CN" dirty="0"/>
              <a:t>HTTP</a:t>
            </a:r>
            <a:r>
              <a:rPr lang="zh-CN" altLang="zh-CN" dirty="0"/>
              <a:t>、浏览器是构成</a:t>
            </a:r>
            <a:r>
              <a:rPr lang="en-US" altLang="zh-CN" dirty="0"/>
              <a:t>Web</a:t>
            </a:r>
            <a:r>
              <a:rPr lang="zh-CN" altLang="zh-CN" dirty="0"/>
              <a:t>的三个要素。</a:t>
            </a:r>
          </a:p>
        </p:txBody>
      </p:sp>
    </p:spTree>
    <p:extLst>
      <p:ext uri="{BB962C8B-B14F-4D97-AF65-F5344CB8AC3E}">
        <p14:creationId xmlns:p14="http://schemas.microsoft.com/office/powerpoint/2010/main" val="39120935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923247" y="1401616"/>
            <a:ext cx="8641724" cy="492443"/>
          </a:xfrm>
          <a:prstGeom prst="rect">
            <a:avLst/>
          </a:prstGeom>
          <a:noFill/>
        </p:spPr>
        <p:txBody>
          <a:bodyPr wrap="square" rtlCol="0">
            <a:spAutoFit/>
          </a:bodyPr>
          <a:lstStyle/>
          <a:p>
            <a:r>
              <a:rPr lang="zh-CN" altLang="zh-CN" sz="2600" dirty="0">
                <a:latin typeface="方正大黑简体" panose="02010601030101010101" pitchFamily="2" charset="-122"/>
                <a:ea typeface="方正大黑简体" panose="02010601030101010101" pitchFamily="2" charset="-122"/>
              </a:rPr>
              <a:t>统一资源定位器（</a:t>
            </a:r>
            <a:r>
              <a:rPr lang="en-US" altLang="zh-CN" sz="2600" dirty="0">
                <a:latin typeface="方正大黑简体" panose="02010601030101010101" pitchFamily="2" charset="-122"/>
                <a:ea typeface="方正大黑简体" panose="02010601030101010101" pitchFamily="2" charset="-122"/>
              </a:rPr>
              <a:t>Uniform Resource Location</a:t>
            </a:r>
            <a:r>
              <a:rPr lang="zh-CN" altLang="zh-CN" sz="2600" dirty="0">
                <a:latin typeface="方正大黑简体" panose="02010601030101010101" pitchFamily="2" charset="-122"/>
                <a:ea typeface="方正大黑简体" panose="02010601030101010101" pitchFamily="2" charset="-122"/>
              </a:rPr>
              <a:t>，</a:t>
            </a:r>
            <a:r>
              <a:rPr lang="en-US" altLang="zh-CN" sz="2600" dirty="0">
                <a:latin typeface="方正大黑简体" panose="02010601030101010101" pitchFamily="2" charset="-122"/>
                <a:ea typeface="方正大黑简体" panose="02010601030101010101" pitchFamily="2" charset="-122"/>
              </a:rPr>
              <a:t>URL</a:t>
            </a:r>
            <a:r>
              <a:rPr lang="zh-CN" altLang="zh-CN" sz="2600" dirty="0">
                <a:latin typeface="方正大黑简体" panose="02010601030101010101" pitchFamily="2" charset="-122"/>
                <a:ea typeface="方正大黑简体" panose="02010601030101010101" pitchFamily="2" charset="-122"/>
              </a:rPr>
              <a:t>）</a:t>
            </a:r>
          </a:p>
        </p:txBody>
      </p:sp>
      <p:sp>
        <p:nvSpPr>
          <p:cNvPr id="7" name="Rectangle 3"/>
          <p:cNvSpPr txBox="1">
            <a:spLocks noChangeArrowheads="1"/>
          </p:cNvSpPr>
          <p:nvPr/>
        </p:nvSpPr>
        <p:spPr bwMode="auto">
          <a:xfrm>
            <a:off x="1807336" y="2603435"/>
            <a:ext cx="3940935" cy="3307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en-US" altLang="zh-CN" sz="2000" dirty="0"/>
              <a:t>URL</a:t>
            </a:r>
            <a:r>
              <a:rPr lang="zh-CN" altLang="zh-CN" sz="2000" dirty="0"/>
              <a:t>是</a:t>
            </a:r>
            <a:r>
              <a:rPr lang="zh-CN" altLang="en-US" sz="2000" dirty="0"/>
              <a:t>网络</a:t>
            </a:r>
            <a:r>
              <a:rPr lang="zh-CN" altLang="zh-CN" sz="2000" dirty="0"/>
              <a:t>中各种信息资源的编址标准，用于完整地描述</a:t>
            </a:r>
            <a:r>
              <a:rPr lang="en-US" altLang="zh-CN" sz="2000" dirty="0"/>
              <a:t>Internet</a:t>
            </a:r>
            <a:r>
              <a:rPr lang="zh-CN" altLang="zh-CN" sz="2000" dirty="0"/>
              <a:t>上网页和其他资源地址的命名和标识。</a:t>
            </a:r>
            <a:endParaRPr lang="en-US" altLang="zh-CN" sz="2000" dirty="0"/>
          </a:p>
          <a:p>
            <a:pPr>
              <a:spcBef>
                <a:spcPts val="0"/>
              </a:spcBef>
            </a:pPr>
            <a:r>
              <a:rPr lang="zh-CN" altLang="zh-CN" sz="2000" dirty="0"/>
              <a:t>为保证信息资源命名的惟一性，</a:t>
            </a:r>
            <a:r>
              <a:rPr lang="en-US" altLang="zh-CN" sz="2000" dirty="0"/>
              <a:t>URL</a:t>
            </a:r>
            <a:r>
              <a:rPr lang="zh-CN" altLang="zh-CN" sz="2000" dirty="0"/>
              <a:t>制定了统一的格式和规则</a:t>
            </a:r>
            <a:r>
              <a:rPr lang="zh-CN" altLang="en-US" sz="2000" dirty="0"/>
              <a:t>：</a:t>
            </a:r>
            <a:endParaRPr lang="zh-CN" altLang="zh-CN" sz="2000" dirty="0"/>
          </a:p>
          <a:p>
            <a:pPr marL="0" indent="0">
              <a:spcBef>
                <a:spcPts val="0"/>
              </a:spcBef>
              <a:buNone/>
            </a:pPr>
            <a:r>
              <a:rPr lang="en-US" altLang="zh-CN" sz="2000" dirty="0"/>
              <a:t>      scheme://host:port/path/filename</a:t>
            </a:r>
            <a:endParaRPr lang="zh-CN" altLang="zh-CN" sz="2000" dirty="0"/>
          </a:p>
          <a:p>
            <a:pPr marL="0" indent="0">
              <a:spcBef>
                <a:spcPts val="0"/>
              </a:spcBef>
              <a:buNone/>
            </a:pPr>
            <a:endParaRPr lang="zh-CN" altLang="en-US" sz="2000" b="1" i="1" dirty="0"/>
          </a:p>
        </p:txBody>
      </p:sp>
      <p:sp>
        <p:nvSpPr>
          <p:cNvPr id="16" name="Rectangle 3"/>
          <p:cNvSpPr txBox="1">
            <a:spLocks noChangeArrowheads="1"/>
          </p:cNvSpPr>
          <p:nvPr/>
        </p:nvSpPr>
        <p:spPr bwMode="auto">
          <a:xfrm>
            <a:off x="6099065" y="2603435"/>
            <a:ext cx="4013299" cy="289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en-US" altLang="zh-CN" sz="2000" dirty="0"/>
              <a:t>scheme</a:t>
            </a:r>
            <a:r>
              <a:rPr lang="zh-CN" altLang="zh-CN" sz="2000" dirty="0"/>
              <a:t>：通信协议，指示该信息资源服务的协议类型</a:t>
            </a:r>
            <a:endParaRPr lang="en-US" altLang="zh-CN" sz="2000" dirty="0"/>
          </a:p>
          <a:p>
            <a:pPr>
              <a:spcBef>
                <a:spcPts val="0"/>
              </a:spcBef>
            </a:pPr>
            <a:r>
              <a:rPr lang="en-US" altLang="zh-CN" sz="2000" dirty="0"/>
              <a:t>host</a:t>
            </a:r>
            <a:r>
              <a:rPr lang="zh-CN" altLang="zh-CN" sz="2000" dirty="0"/>
              <a:t>：主机名</a:t>
            </a:r>
            <a:endParaRPr lang="en-US" altLang="zh-CN" sz="2000" dirty="0"/>
          </a:p>
          <a:p>
            <a:pPr>
              <a:spcBef>
                <a:spcPts val="0"/>
              </a:spcBef>
            </a:pPr>
            <a:r>
              <a:rPr lang="en-US" altLang="zh-CN" sz="2000" dirty="0"/>
              <a:t>port</a:t>
            </a:r>
            <a:r>
              <a:rPr lang="zh-CN" altLang="zh-CN" sz="2000" dirty="0"/>
              <a:t>：端口号，为可选项。指的是提供信息服务所使用的端口号。</a:t>
            </a:r>
            <a:endParaRPr lang="en-US" altLang="zh-CN" sz="2000" dirty="0"/>
          </a:p>
          <a:p>
            <a:pPr>
              <a:spcBef>
                <a:spcPts val="0"/>
              </a:spcBef>
            </a:pPr>
            <a:r>
              <a:rPr lang="en-US" altLang="zh-CN" sz="2000" dirty="0"/>
              <a:t>path</a:t>
            </a:r>
            <a:r>
              <a:rPr lang="zh-CN" altLang="zh-CN" sz="2000" dirty="0"/>
              <a:t>：路径</a:t>
            </a:r>
            <a:endParaRPr lang="en-US" altLang="zh-CN" sz="2000" dirty="0"/>
          </a:p>
          <a:p>
            <a:pPr>
              <a:spcBef>
                <a:spcPts val="0"/>
              </a:spcBef>
            </a:pPr>
            <a:r>
              <a:rPr lang="en-US" altLang="zh-CN" sz="2000" dirty="0"/>
              <a:t>filename</a:t>
            </a:r>
            <a:r>
              <a:rPr lang="zh-CN" altLang="zh-CN" sz="2000" dirty="0"/>
              <a:t>：文件名。</a:t>
            </a:r>
            <a:endParaRPr lang="zh-CN" altLang="en-US" sz="2000" b="1" i="1" dirty="0"/>
          </a:p>
        </p:txBody>
      </p:sp>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3.2.4 </a:t>
            </a:r>
            <a:r>
              <a:rPr lang="zh-CN" altLang="zh-CN" dirty="0">
                <a:effectLst/>
              </a:rPr>
              <a:t>信息网络运行机制</a:t>
            </a:r>
            <a:endParaRPr lang="zh-CN" altLang="en-US" dirty="0"/>
          </a:p>
        </p:txBody>
      </p:sp>
    </p:spTree>
    <p:extLst>
      <p:ext uri="{BB962C8B-B14F-4D97-AF65-F5344CB8AC3E}">
        <p14:creationId xmlns:p14="http://schemas.microsoft.com/office/powerpoint/2010/main" val="33119873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3.2.4 </a:t>
            </a:r>
            <a:r>
              <a:rPr lang="zh-CN" altLang="zh-CN" dirty="0">
                <a:effectLst/>
              </a:rPr>
              <a:t>信息网络运行机制</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3630597732"/>
              </p:ext>
            </p:extLst>
          </p:nvPr>
        </p:nvGraphicFramePr>
        <p:xfrm>
          <a:off x="1980412" y="1574040"/>
          <a:ext cx="7836360" cy="4656200"/>
        </p:xfrm>
        <a:graphic>
          <a:graphicData uri="http://schemas.openxmlformats.org/drawingml/2006/table">
            <a:tbl>
              <a:tblPr firstRow="1" firstCol="1" bandRow="1">
                <a:tableStyleId>{5C22544A-7EE6-4342-B048-85BDC9FD1C3A}</a:tableStyleId>
              </a:tblPr>
              <a:tblGrid>
                <a:gridCol w="2184838">
                  <a:extLst>
                    <a:ext uri="{9D8B030D-6E8A-4147-A177-3AD203B41FA5}">
                      <a16:colId xmlns:a16="http://schemas.microsoft.com/office/drawing/2014/main" val="3183349685"/>
                    </a:ext>
                  </a:extLst>
                </a:gridCol>
                <a:gridCol w="5651522">
                  <a:extLst>
                    <a:ext uri="{9D8B030D-6E8A-4147-A177-3AD203B41FA5}">
                      <a16:colId xmlns:a16="http://schemas.microsoft.com/office/drawing/2014/main" val="2126524468"/>
                    </a:ext>
                  </a:extLst>
                </a:gridCol>
              </a:tblGrid>
              <a:tr h="582025">
                <a:tc>
                  <a:txBody>
                    <a:bodyPr/>
                    <a:lstStyle/>
                    <a:p>
                      <a:pPr algn="just">
                        <a:lnSpc>
                          <a:spcPct val="150000"/>
                        </a:lnSpc>
                        <a:spcAft>
                          <a:spcPts val="0"/>
                        </a:spcAft>
                      </a:pPr>
                      <a:r>
                        <a:rPr lang="zh-CN" sz="2000" kern="100">
                          <a:effectLst/>
                        </a:rPr>
                        <a:t>协议名称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功</a:t>
                      </a:r>
                      <a:r>
                        <a:rPr lang="en-US" sz="2000" kern="100">
                          <a:effectLst/>
                        </a:rPr>
                        <a:t>    </a:t>
                      </a:r>
                      <a:r>
                        <a:rPr lang="zh-CN" sz="2000" kern="100">
                          <a:effectLst/>
                        </a:rPr>
                        <a:t>能</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2812575829"/>
                  </a:ext>
                </a:extLst>
              </a:tr>
              <a:tr h="582025">
                <a:tc>
                  <a:txBody>
                    <a:bodyPr/>
                    <a:lstStyle/>
                    <a:p>
                      <a:pPr algn="just">
                        <a:lnSpc>
                          <a:spcPct val="150000"/>
                        </a:lnSpc>
                        <a:spcAft>
                          <a:spcPts val="0"/>
                        </a:spcAft>
                      </a:pPr>
                      <a:r>
                        <a:rPr lang="en-US" sz="2000" kern="100">
                          <a:effectLst/>
                        </a:rPr>
                        <a:t>File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本地计算机上的文件资源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3775825455"/>
                  </a:ext>
                </a:extLst>
              </a:tr>
              <a:tr h="582025">
                <a:tc>
                  <a:txBody>
                    <a:bodyPr/>
                    <a:lstStyle/>
                    <a:p>
                      <a:pPr algn="just">
                        <a:lnSpc>
                          <a:spcPct val="150000"/>
                        </a:lnSpc>
                        <a:spcAft>
                          <a:spcPts val="0"/>
                        </a:spcAft>
                      </a:pPr>
                      <a:r>
                        <a:rPr lang="en-US" sz="2000" kern="100">
                          <a:effectLst/>
                        </a:rPr>
                        <a:t>ftp</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通过</a:t>
                      </a:r>
                      <a:r>
                        <a:rPr lang="en-US" sz="2000" kern="100">
                          <a:effectLst/>
                        </a:rPr>
                        <a:t>FTP</a:t>
                      </a:r>
                      <a:r>
                        <a:rPr lang="zh-CN" sz="2000" kern="100">
                          <a:effectLst/>
                        </a:rPr>
                        <a:t>访问的信息资源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1481603200"/>
                  </a:ext>
                </a:extLst>
              </a:tr>
              <a:tr h="582025">
                <a:tc>
                  <a:txBody>
                    <a:bodyPr/>
                    <a:lstStyle/>
                    <a:p>
                      <a:pPr algn="just">
                        <a:lnSpc>
                          <a:spcPct val="150000"/>
                        </a:lnSpc>
                        <a:spcAft>
                          <a:spcPts val="0"/>
                        </a:spcAft>
                      </a:pPr>
                      <a:r>
                        <a:rPr lang="en-US" sz="2000" kern="100">
                          <a:effectLst/>
                        </a:rPr>
                        <a:t>Gopher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通过</a:t>
                      </a:r>
                      <a:r>
                        <a:rPr lang="en-US" sz="2000" kern="100">
                          <a:effectLst/>
                        </a:rPr>
                        <a:t>Gopher</a:t>
                      </a:r>
                      <a:r>
                        <a:rPr lang="zh-CN" sz="2000" kern="100">
                          <a:effectLst/>
                        </a:rPr>
                        <a:t>协议访问的信息资源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906733230"/>
                  </a:ext>
                </a:extLst>
              </a:tr>
              <a:tr h="582025">
                <a:tc>
                  <a:txBody>
                    <a:bodyPr/>
                    <a:lstStyle/>
                    <a:p>
                      <a:pPr algn="just">
                        <a:lnSpc>
                          <a:spcPct val="150000"/>
                        </a:lnSpc>
                        <a:spcAft>
                          <a:spcPts val="0"/>
                        </a:spcAft>
                      </a:pPr>
                      <a:r>
                        <a:rPr lang="en-US" sz="2000" kern="100">
                          <a:effectLst/>
                        </a:rPr>
                        <a:t>http</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通过</a:t>
                      </a:r>
                      <a:r>
                        <a:rPr lang="en-US" sz="2000" kern="100">
                          <a:effectLst/>
                        </a:rPr>
                        <a:t>HTTP</a:t>
                      </a:r>
                      <a:r>
                        <a:rPr lang="zh-CN" sz="2000" kern="100">
                          <a:effectLst/>
                        </a:rPr>
                        <a:t>协议访问的信息资源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3443546087"/>
                  </a:ext>
                </a:extLst>
              </a:tr>
              <a:tr h="582025">
                <a:tc>
                  <a:txBody>
                    <a:bodyPr/>
                    <a:lstStyle/>
                    <a:p>
                      <a:pPr algn="just">
                        <a:lnSpc>
                          <a:spcPct val="150000"/>
                        </a:lnSpc>
                        <a:spcAft>
                          <a:spcPts val="0"/>
                        </a:spcAft>
                      </a:pPr>
                      <a:r>
                        <a:rPr lang="en-US" sz="2000" kern="100">
                          <a:effectLst/>
                        </a:rPr>
                        <a:t>https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通过安全的</a:t>
                      </a:r>
                      <a:r>
                        <a:rPr lang="en-US" sz="2000" kern="100">
                          <a:effectLst/>
                        </a:rPr>
                        <a:t>HTTP</a:t>
                      </a:r>
                      <a:r>
                        <a:rPr lang="zh-CN" sz="2000" kern="100">
                          <a:effectLst/>
                        </a:rPr>
                        <a:t>协议访问的信息资源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2635748191"/>
                  </a:ext>
                </a:extLst>
              </a:tr>
              <a:tr h="582025">
                <a:tc>
                  <a:txBody>
                    <a:bodyPr/>
                    <a:lstStyle/>
                    <a:p>
                      <a:pPr algn="just">
                        <a:lnSpc>
                          <a:spcPct val="150000"/>
                        </a:lnSpc>
                        <a:spcAft>
                          <a:spcPts val="0"/>
                        </a:spcAft>
                      </a:pPr>
                      <a:r>
                        <a:rPr lang="en-US" sz="2000" kern="100">
                          <a:effectLst/>
                        </a:rPr>
                        <a:t>mailto</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a:effectLst/>
                        </a:rPr>
                        <a:t>资源为电子邮件地址，通过</a:t>
                      </a:r>
                      <a:r>
                        <a:rPr lang="en-US" sz="2000" kern="100">
                          <a:effectLst/>
                        </a:rPr>
                        <a:t>SMTP</a:t>
                      </a:r>
                      <a:r>
                        <a:rPr lang="zh-CN" sz="2000" kern="100">
                          <a:effectLst/>
                        </a:rPr>
                        <a:t>访问</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3191943212"/>
                  </a:ext>
                </a:extLst>
              </a:tr>
              <a:tr h="582025">
                <a:tc>
                  <a:txBody>
                    <a:bodyPr/>
                    <a:lstStyle/>
                    <a:p>
                      <a:pPr algn="just">
                        <a:lnSpc>
                          <a:spcPct val="150000"/>
                        </a:lnSpc>
                        <a:spcAft>
                          <a:spcPts val="0"/>
                        </a:spcAft>
                      </a:pPr>
                      <a:r>
                        <a:rPr lang="en-US" sz="2000" kern="100">
                          <a:effectLst/>
                        </a:rPr>
                        <a:t>News</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tc>
                  <a:txBody>
                    <a:bodyPr/>
                    <a:lstStyle/>
                    <a:p>
                      <a:pPr algn="just">
                        <a:lnSpc>
                          <a:spcPct val="150000"/>
                        </a:lnSpc>
                        <a:spcAft>
                          <a:spcPts val="0"/>
                        </a:spcAft>
                      </a:pPr>
                      <a:r>
                        <a:rPr lang="zh-CN" sz="2000" kern="100" dirty="0">
                          <a:effectLst/>
                        </a:rPr>
                        <a:t>通过</a:t>
                      </a:r>
                      <a:r>
                        <a:rPr lang="en-US" sz="2000" kern="100" dirty="0">
                          <a:effectLst/>
                        </a:rPr>
                        <a:t>NNTP</a:t>
                      </a:r>
                      <a:r>
                        <a:rPr lang="zh-CN" sz="2000" kern="100" dirty="0">
                          <a:effectLst/>
                        </a:rPr>
                        <a:t>协议访问的信息资源</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18596" marR="18596" marT="0" marB="0"/>
                </a:tc>
                <a:extLst>
                  <a:ext uri="{0D108BD9-81ED-4DB2-BD59-A6C34878D82A}">
                    <a16:rowId xmlns:a16="http://schemas.microsoft.com/office/drawing/2014/main" val="1319522860"/>
                  </a:ext>
                </a:extLst>
              </a:tr>
            </a:tbl>
          </a:graphicData>
        </a:graphic>
      </p:graphicFrame>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64</a:t>
            </a:fld>
            <a:endParaRPr lang="en-US" altLang="zh-CN"/>
          </a:p>
        </p:txBody>
      </p:sp>
      <p:sp>
        <p:nvSpPr>
          <p:cNvPr id="7" name="文本框 6"/>
          <p:cNvSpPr txBox="1"/>
          <p:nvPr/>
        </p:nvSpPr>
        <p:spPr>
          <a:xfrm>
            <a:off x="1226788" y="1114762"/>
            <a:ext cx="8641724" cy="369332"/>
          </a:xfrm>
          <a:prstGeom prst="rect">
            <a:avLst/>
          </a:prstGeom>
          <a:noFill/>
        </p:spPr>
        <p:txBody>
          <a:bodyPr wrap="square" rtlCol="0">
            <a:spAutoFit/>
          </a:bodyPr>
          <a:lstStyle/>
          <a:p>
            <a:r>
              <a:rPr lang="en-US" altLang="zh-CN" b="1" dirty="0"/>
              <a:t>URL</a:t>
            </a:r>
            <a:r>
              <a:rPr lang="zh-CN" altLang="zh-CN" b="1" dirty="0"/>
              <a:t>中通信协议名称</a:t>
            </a:r>
            <a:endParaRPr lang="zh-CN" altLang="zh-CN" sz="2600" b="1" dirty="0">
              <a:latin typeface="方正大黑简体" panose="02010601030101010101" pitchFamily="2" charset="-122"/>
              <a:ea typeface="方正大黑简体" panose="02010601030101010101" pitchFamily="2" charset="-122"/>
            </a:endParaRPr>
          </a:p>
        </p:txBody>
      </p:sp>
    </p:spTree>
    <p:extLst>
      <p:ext uri="{BB962C8B-B14F-4D97-AF65-F5344CB8AC3E}">
        <p14:creationId xmlns:p14="http://schemas.microsoft.com/office/powerpoint/2010/main" val="36909993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32000" y="327263"/>
            <a:ext cx="7924800" cy="1143000"/>
          </a:xfrm>
        </p:spPr>
        <p:txBody>
          <a:bodyPr/>
          <a:lstStyle/>
          <a:p>
            <a:r>
              <a:rPr lang="en-US" altLang="zh-CN" sz="4400" dirty="0"/>
              <a:t>3.3 </a:t>
            </a:r>
            <a:r>
              <a:rPr lang="zh-CN" altLang="en-US" sz="4400" dirty="0"/>
              <a:t>大数据时代下的信息网络</a:t>
            </a:r>
            <a:endParaRPr lang="zh-CN" altLang="en-US" sz="4400" b="0" dirty="0">
              <a:latin typeface="方正大黑简体" panose="02010601030101010101" pitchFamily="2" charset="-122"/>
              <a:ea typeface="方正大黑简体" panose="02010601030101010101" pitchFamily="2" charset="-122"/>
            </a:endParaRPr>
          </a:p>
        </p:txBody>
      </p:sp>
      <p:sp>
        <p:nvSpPr>
          <p:cNvPr id="3" name="文本框 2"/>
          <p:cNvSpPr txBox="1"/>
          <p:nvPr/>
        </p:nvSpPr>
        <p:spPr>
          <a:xfrm>
            <a:off x="3148941" y="2381659"/>
            <a:ext cx="6053070" cy="1815882"/>
          </a:xfrm>
          <a:prstGeom prst="rect">
            <a:avLst/>
          </a:prstGeom>
          <a:noFill/>
        </p:spPr>
        <p:txBody>
          <a:bodyPr wrap="square" rtlCol="0">
            <a:spAutoFit/>
          </a:bodyPr>
          <a:lstStyle/>
          <a:p>
            <a:pPr>
              <a:lnSpc>
                <a:spcPct val="150000"/>
              </a:lnSpc>
            </a:pPr>
            <a:r>
              <a:rPr lang="en-US" altLang="zh-CN" sz="2800" dirty="0"/>
              <a:t>3.3.1  </a:t>
            </a:r>
            <a:r>
              <a:rPr lang="zh-CN" altLang="en-US" sz="2800" dirty="0"/>
              <a:t>信息网络与新技术的融合</a:t>
            </a:r>
            <a:endParaRPr lang="en-US" altLang="zh-CN" sz="2800" dirty="0"/>
          </a:p>
          <a:p>
            <a:r>
              <a:rPr lang="en-US" altLang="zh-CN" sz="2800" dirty="0"/>
              <a:t>3.3.2  </a:t>
            </a:r>
            <a:r>
              <a:rPr lang="zh-CN" altLang="en-US" sz="2800" dirty="0"/>
              <a:t>信息网络</a:t>
            </a:r>
            <a:r>
              <a:rPr lang="zh-CN" altLang="zh-CN" sz="2800" dirty="0"/>
              <a:t>重构社会新形态</a:t>
            </a:r>
          </a:p>
          <a:p>
            <a:pPr>
              <a:lnSpc>
                <a:spcPct val="150000"/>
              </a:lnSpc>
            </a:pPr>
            <a:r>
              <a:rPr lang="en-US" altLang="zh-CN" sz="2800" dirty="0"/>
              <a:t>3.3.3  </a:t>
            </a:r>
            <a:r>
              <a:rPr lang="zh-CN" altLang="en-US" sz="2800" dirty="0"/>
              <a:t>信息网络</a:t>
            </a:r>
            <a:r>
              <a:rPr lang="zh-CN" altLang="zh-CN" sz="2800" dirty="0"/>
              <a:t>赋能产业数字化</a:t>
            </a:r>
            <a:endParaRPr lang="zh-CN" altLang="en-US" sz="2800" dirty="0"/>
          </a:p>
        </p:txBody>
      </p:sp>
    </p:spTree>
    <p:extLst>
      <p:ext uri="{BB962C8B-B14F-4D97-AF65-F5344CB8AC3E}">
        <p14:creationId xmlns:p14="http://schemas.microsoft.com/office/powerpoint/2010/main" val="18065310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66</a:t>
            </a:fld>
            <a:endParaRPr lang="en-US" altLang="zh-CN"/>
          </a:p>
        </p:txBody>
      </p:sp>
      <p:sp>
        <p:nvSpPr>
          <p:cNvPr id="4" name="矩形 3"/>
          <p:cNvSpPr/>
          <p:nvPr/>
        </p:nvSpPr>
        <p:spPr>
          <a:xfrm>
            <a:off x="1359240" y="1324077"/>
            <a:ext cx="1980029"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1. </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人工智能</a:t>
            </a:r>
            <a:endParaRPr lang="zh-CN" altLang="en-US" sz="2800" dirty="0"/>
          </a:p>
        </p:txBody>
      </p:sp>
      <p:sp>
        <p:nvSpPr>
          <p:cNvPr id="5" name="矩形 4"/>
          <p:cNvSpPr/>
          <p:nvPr/>
        </p:nvSpPr>
        <p:spPr>
          <a:xfrm>
            <a:off x="1359240" y="2170613"/>
            <a:ext cx="9156360" cy="3334246"/>
          </a:xfrm>
          <a:prstGeom prst="rect">
            <a:avLst/>
          </a:prstGeom>
        </p:spPr>
        <p:txBody>
          <a:bodyPr wrap="square">
            <a:spAutoFit/>
          </a:bodyPr>
          <a:lstStyle/>
          <a:p>
            <a:pPr>
              <a:spcAft>
                <a:spcPts val="2000"/>
              </a:spcAft>
            </a:pPr>
            <a:r>
              <a:rPr lang="zh-CN" altLang="zh-CN" dirty="0"/>
              <a:t>（</a:t>
            </a:r>
            <a:r>
              <a:rPr lang="en-US" altLang="zh-CN" dirty="0"/>
              <a:t>1</a:t>
            </a:r>
            <a:r>
              <a:rPr lang="zh-CN" altLang="zh-CN" dirty="0"/>
              <a:t>）网络安全方面：智能分辨并自动处理垃圾软件。</a:t>
            </a:r>
            <a:endParaRPr lang="en-US" altLang="zh-CN" dirty="0"/>
          </a:p>
          <a:p>
            <a:pPr>
              <a:spcAft>
                <a:spcPts val="2000"/>
              </a:spcAft>
            </a:pPr>
            <a:r>
              <a:rPr lang="zh-CN" altLang="zh-CN" dirty="0"/>
              <a:t>（</a:t>
            </a:r>
            <a:r>
              <a:rPr lang="en-US" altLang="zh-CN" dirty="0"/>
              <a:t>2</a:t>
            </a:r>
            <a:r>
              <a:rPr lang="zh-CN" altLang="zh-CN" dirty="0"/>
              <a:t>）</a:t>
            </a:r>
            <a:r>
              <a:rPr lang="en-US" altLang="zh-CN" dirty="0"/>
              <a:t>Agent</a:t>
            </a:r>
            <a:r>
              <a:rPr lang="zh-CN" altLang="zh-CN" dirty="0"/>
              <a:t>技术的使用：能够根据网络安全管理系统中的用户需求进行定制化服务</a:t>
            </a:r>
            <a:r>
              <a:rPr lang="zh-CN" altLang="en-US" dirty="0"/>
              <a:t>，</a:t>
            </a:r>
            <a:r>
              <a:rPr lang="zh-CN" altLang="zh-CN" dirty="0"/>
              <a:t>智能筛选用户需要的信息并定位</a:t>
            </a:r>
            <a:r>
              <a:rPr lang="zh-CN" altLang="en-US" dirty="0"/>
              <a:t>，同时过滤掉</a:t>
            </a:r>
            <a:r>
              <a:rPr lang="zh-CN" altLang="zh-CN" dirty="0"/>
              <a:t>大量虚假、具有潜在攻击威胁的信息。</a:t>
            </a:r>
          </a:p>
          <a:p>
            <a:pPr>
              <a:spcAft>
                <a:spcPts val="2000"/>
              </a:spcAft>
            </a:pPr>
            <a:r>
              <a:rPr lang="zh-CN" altLang="zh-CN" dirty="0"/>
              <a:t>（</a:t>
            </a:r>
            <a:r>
              <a:rPr lang="en-US" altLang="zh-CN" dirty="0"/>
              <a:t>3</a:t>
            </a:r>
            <a:r>
              <a:rPr lang="zh-CN" altLang="zh-CN" dirty="0"/>
              <a:t>）网络管理方面：依托专家知识库等技术进一步提升计算机网络的安全性。</a:t>
            </a:r>
          </a:p>
          <a:p>
            <a:pPr>
              <a:spcAft>
                <a:spcPts val="2000"/>
              </a:spcAft>
            </a:pPr>
            <a:r>
              <a:rPr lang="zh-CN" altLang="zh-CN" dirty="0"/>
              <a:t>（</a:t>
            </a:r>
            <a:r>
              <a:rPr lang="en-US" altLang="zh-CN" dirty="0"/>
              <a:t>4</a:t>
            </a:r>
            <a:r>
              <a:rPr lang="zh-CN" altLang="zh-CN" dirty="0"/>
              <a:t>）家具方面：更好的提高人们的生活质量</a:t>
            </a:r>
            <a:r>
              <a:rPr lang="zh-CN" altLang="en-US" dirty="0"/>
              <a:t>，</a:t>
            </a:r>
            <a:r>
              <a:rPr lang="zh-CN" altLang="zh-CN" dirty="0"/>
              <a:t>比如：可以控制门窗的闭合，可以随时操控来调整居家环境，让室内环境更加舒心等。</a:t>
            </a:r>
            <a:endParaRPr lang="en-US" altLang="zh-CN" dirty="0"/>
          </a:p>
          <a:p>
            <a:pPr>
              <a:spcAft>
                <a:spcPts val="2000"/>
              </a:spcAft>
            </a:pPr>
            <a:r>
              <a:rPr lang="zh-CN" altLang="en-US" dirty="0"/>
              <a:t>（</a:t>
            </a:r>
            <a:r>
              <a:rPr lang="en-US" altLang="zh-CN" dirty="0"/>
              <a:t>5</a:t>
            </a:r>
            <a:r>
              <a:rPr lang="zh-CN" altLang="en-US" dirty="0"/>
              <a:t>）</a:t>
            </a:r>
            <a:r>
              <a:rPr lang="zh-CN" altLang="zh-CN" dirty="0"/>
              <a:t>此外，人工智能</a:t>
            </a:r>
            <a:r>
              <a:rPr lang="zh-CN" altLang="en-US" dirty="0"/>
              <a:t>还</a:t>
            </a:r>
            <a:r>
              <a:rPr lang="zh-CN" altLang="zh-CN" dirty="0"/>
              <a:t>被</a:t>
            </a:r>
            <a:r>
              <a:rPr lang="zh-CN" altLang="en-US" dirty="0"/>
              <a:t>广泛</a:t>
            </a:r>
            <a:r>
              <a:rPr lang="zh-CN" altLang="zh-CN" dirty="0"/>
              <a:t>应用到了农业生产、军事、医药等领域中，极大地推动着社会的发展。</a:t>
            </a:r>
          </a:p>
        </p:txBody>
      </p:sp>
    </p:spTree>
    <p:extLst>
      <p:ext uri="{BB962C8B-B14F-4D97-AF65-F5344CB8AC3E}">
        <p14:creationId xmlns:p14="http://schemas.microsoft.com/office/powerpoint/2010/main" val="26378291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67</a:t>
            </a:fld>
            <a:endParaRPr lang="en-US" altLang="zh-CN"/>
          </a:p>
        </p:txBody>
      </p:sp>
      <p:sp>
        <p:nvSpPr>
          <p:cNvPr id="4" name="矩形 3"/>
          <p:cNvSpPr/>
          <p:nvPr/>
        </p:nvSpPr>
        <p:spPr>
          <a:xfrm>
            <a:off x="1359240" y="1324077"/>
            <a:ext cx="1980029"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2. </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数字货币</a:t>
            </a:r>
            <a:endParaRPr lang="zh-CN" altLang="en-US" sz="2800" dirty="0"/>
          </a:p>
        </p:txBody>
      </p:sp>
      <p:sp>
        <p:nvSpPr>
          <p:cNvPr id="5" name="矩形 4"/>
          <p:cNvSpPr/>
          <p:nvPr/>
        </p:nvSpPr>
        <p:spPr>
          <a:xfrm>
            <a:off x="1359240" y="2170613"/>
            <a:ext cx="9156360" cy="3524042"/>
          </a:xfrm>
          <a:prstGeom prst="rect">
            <a:avLst/>
          </a:prstGeom>
        </p:spPr>
        <p:txBody>
          <a:bodyPr wrap="square">
            <a:spAutoFit/>
          </a:bodyPr>
          <a:lstStyle/>
          <a:p>
            <a:pPr marL="285750" indent="-285750">
              <a:spcAft>
                <a:spcPts val="1000"/>
              </a:spcAft>
              <a:buFont typeface="Wingdings" panose="05000000000000000000" pitchFamily="2" charset="2"/>
              <a:buChar char="p"/>
            </a:pPr>
            <a:r>
              <a:rPr lang="zh-CN" altLang="zh-CN" dirty="0"/>
              <a:t>欧洲银行业管理局将虚拟货币定义为价值的数字化表示，不由央行或当局法行，也不与法币挂钩，但由于被公众所接受，所以可作为支付手段，也可以电子形式转移、存储或交易。</a:t>
            </a:r>
            <a:endParaRPr lang="en-US" altLang="zh-CN" dirty="0"/>
          </a:p>
          <a:p>
            <a:pPr marL="285750" indent="-285750">
              <a:spcAft>
                <a:spcPts val="1000"/>
              </a:spcAft>
              <a:buFont typeface="Wingdings" panose="05000000000000000000" pitchFamily="2" charset="2"/>
              <a:buChar char="p"/>
            </a:pPr>
            <a:r>
              <a:rPr lang="zh-CN" altLang="zh-CN" dirty="0"/>
              <a:t>数字货币的核心特征主要体现在三个方面：①没有发行主体，因此没有任何人或机构能够控制它的发行；②由于算法解的数量确定，消除了虚拟货币滥发导致通货膨胀的可能；③由于交易过程需要网络中的各个节点的认可，因此数字货币的交易过程足够安全。数字货币的典型代表为比特币和莱特币。</a:t>
            </a:r>
            <a:endParaRPr lang="en-US" altLang="zh-CN" dirty="0"/>
          </a:p>
          <a:p>
            <a:pPr marL="285750" indent="-285750">
              <a:spcAft>
                <a:spcPts val="1000"/>
              </a:spcAft>
              <a:buFont typeface="Wingdings" panose="05000000000000000000" pitchFamily="2" charset="2"/>
              <a:buChar char="p"/>
            </a:pPr>
            <a:r>
              <a:rPr lang="zh-CN" altLang="zh-CN" dirty="0"/>
              <a:t>根据麦肯锡的测算，从全球范围看，</a:t>
            </a:r>
            <a:r>
              <a:rPr lang="en-US" altLang="zh-CN" dirty="0" err="1"/>
              <a:t>区块链</a:t>
            </a:r>
            <a:r>
              <a:rPr lang="zh-CN" altLang="zh-CN" dirty="0"/>
              <a:t>技术在</a:t>
            </a:r>
            <a:r>
              <a:rPr lang="en-US" altLang="zh-CN" dirty="0"/>
              <a:t>B2B</a:t>
            </a:r>
            <a:r>
              <a:rPr lang="zh-CN" altLang="zh-CN" dirty="0"/>
              <a:t>跨境支付与结算业务中的应用大大降低了每笔交易成本。</a:t>
            </a:r>
          </a:p>
          <a:p>
            <a:pPr marL="285750" indent="-285750">
              <a:spcAft>
                <a:spcPts val="1000"/>
              </a:spcAft>
              <a:buFont typeface="Wingdings" panose="05000000000000000000" pitchFamily="2" charset="2"/>
              <a:buChar char="p"/>
            </a:pPr>
            <a:r>
              <a:rPr lang="en-US" altLang="zh-CN" dirty="0" err="1"/>
              <a:t>电子支付</a:t>
            </a:r>
            <a:r>
              <a:rPr lang="zh-CN" altLang="zh-CN" dirty="0"/>
              <a:t>使流通中现金在货币总量中的比重不断下降，最明显就是银行业金融机构中发生的电子支付业务大幅增加，</a:t>
            </a:r>
          </a:p>
        </p:txBody>
      </p:sp>
    </p:spTree>
    <p:extLst>
      <p:ext uri="{BB962C8B-B14F-4D97-AF65-F5344CB8AC3E}">
        <p14:creationId xmlns:p14="http://schemas.microsoft.com/office/powerpoint/2010/main" val="37337363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68</a:t>
            </a:fld>
            <a:endParaRPr lang="en-US" altLang="zh-CN"/>
          </a:p>
        </p:txBody>
      </p:sp>
      <p:sp>
        <p:nvSpPr>
          <p:cNvPr id="4" name="矩形 3"/>
          <p:cNvSpPr/>
          <p:nvPr/>
        </p:nvSpPr>
        <p:spPr>
          <a:xfrm>
            <a:off x="1359240" y="1324077"/>
            <a:ext cx="1620957"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3. </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区块链</a:t>
            </a:r>
            <a:endParaRPr lang="zh-CN" altLang="en-US" sz="2800" dirty="0"/>
          </a:p>
        </p:txBody>
      </p:sp>
      <p:sp>
        <p:nvSpPr>
          <p:cNvPr id="5" name="矩形 4"/>
          <p:cNvSpPr/>
          <p:nvPr/>
        </p:nvSpPr>
        <p:spPr>
          <a:xfrm>
            <a:off x="1359240" y="2170613"/>
            <a:ext cx="9156360" cy="2970044"/>
          </a:xfrm>
          <a:prstGeom prst="rect">
            <a:avLst/>
          </a:prstGeom>
        </p:spPr>
        <p:txBody>
          <a:bodyPr wrap="square">
            <a:spAutoFit/>
          </a:bodyPr>
          <a:lstStyle/>
          <a:p>
            <a:pPr marL="285750" indent="-285750">
              <a:spcAft>
                <a:spcPts val="1000"/>
              </a:spcAft>
              <a:buFont typeface="Wingdings" panose="05000000000000000000" pitchFamily="2" charset="2"/>
              <a:buChar char="p"/>
            </a:pPr>
            <a:r>
              <a:rPr lang="zh-CN" altLang="zh-CN" dirty="0"/>
              <a:t>根据工信部</a:t>
            </a:r>
            <a:r>
              <a:rPr lang="en-US" altLang="zh-CN" dirty="0"/>
              <a:t>2016</a:t>
            </a:r>
            <a:r>
              <a:rPr lang="zh-CN" altLang="zh-CN" dirty="0"/>
              <a:t>年《区块链发展白皮书》里面将区块链定义为：一种分布式数据存储、点对点传输、共识机制、加密算法等计算机技术在互联网时代的创新应用模式。</a:t>
            </a:r>
            <a:endParaRPr lang="en-US" altLang="zh-CN" dirty="0"/>
          </a:p>
          <a:p>
            <a:pPr marL="285750" indent="-285750">
              <a:spcAft>
                <a:spcPts val="1000"/>
              </a:spcAft>
              <a:buFont typeface="Wingdings" panose="05000000000000000000" pitchFamily="2" charset="2"/>
              <a:buChar char="p"/>
            </a:pPr>
            <a:r>
              <a:rPr lang="zh-CN" altLang="zh-CN" dirty="0"/>
              <a:t>区块链技术可以显著改变银行风险管理方式。</a:t>
            </a:r>
            <a:endParaRPr lang="en-US" altLang="zh-CN" dirty="0"/>
          </a:p>
          <a:p>
            <a:pPr marL="285750" indent="-285750">
              <a:spcAft>
                <a:spcPts val="1000"/>
              </a:spcAft>
              <a:buFont typeface="Wingdings" panose="05000000000000000000" pitchFamily="2" charset="2"/>
              <a:buChar char="p"/>
            </a:pPr>
            <a:r>
              <a:rPr lang="zh-CN" altLang="zh-CN" dirty="0"/>
              <a:t>区块链技术影响银行结算体系</a:t>
            </a:r>
            <a:r>
              <a:rPr lang="zh-CN" altLang="en-US" dirty="0"/>
              <a:t>，</a:t>
            </a:r>
            <a:r>
              <a:rPr lang="zh-CN" altLang="zh-CN" dirty="0"/>
              <a:t>在成本、安全与运营效率等方面优势明显</a:t>
            </a:r>
            <a:r>
              <a:rPr lang="zh-CN" altLang="en-US" dirty="0"/>
              <a:t>：</a:t>
            </a:r>
            <a:r>
              <a:rPr lang="zh-CN" altLang="zh-CN" dirty="0"/>
              <a:t>第一，区块链结算系统可以通过哈希加密值的方法免除客户的基本金融信息输入，区块链技术会将客户的基本信息映射为二进制代码，并一同验证信息的准确性与真实性</a:t>
            </a:r>
            <a:r>
              <a:rPr lang="zh-CN" altLang="en-US" dirty="0"/>
              <a:t>；</a:t>
            </a:r>
            <a:r>
              <a:rPr lang="zh-CN" altLang="zh-CN" dirty="0"/>
              <a:t>第二，区块链结算系统通过分布式账本的形式，使区块链系统中的每一个参与人实现信息共享，消除不必要的第三方中介</a:t>
            </a:r>
            <a:r>
              <a:rPr lang="zh-CN" altLang="en-US" dirty="0"/>
              <a:t>；</a:t>
            </a:r>
            <a:r>
              <a:rPr lang="zh-CN" altLang="zh-CN" dirty="0"/>
              <a:t>第三，区块链支付系统可以缩短交易时间，提升运营效率。</a:t>
            </a:r>
          </a:p>
          <a:p>
            <a:pPr marL="285750" indent="-285750">
              <a:spcAft>
                <a:spcPts val="1000"/>
              </a:spcAft>
              <a:buFont typeface="Wingdings" panose="05000000000000000000" pitchFamily="2" charset="2"/>
              <a:buChar char="p"/>
            </a:pPr>
            <a:endParaRPr lang="zh-CN" altLang="zh-CN" dirty="0"/>
          </a:p>
        </p:txBody>
      </p:sp>
    </p:spTree>
    <p:extLst>
      <p:ext uri="{BB962C8B-B14F-4D97-AF65-F5344CB8AC3E}">
        <p14:creationId xmlns:p14="http://schemas.microsoft.com/office/powerpoint/2010/main" val="24186926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69</a:t>
            </a:fld>
            <a:endParaRPr lang="en-US" altLang="zh-CN"/>
          </a:p>
        </p:txBody>
      </p:sp>
      <p:sp>
        <p:nvSpPr>
          <p:cNvPr id="4" name="矩形 3"/>
          <p:cNvSpPr/>
          <p:nvPr/>
        </p:nvSpPr>
        <p:spPr>
          <a:xfrm>
            <a:off x="1359240" y="1324077"/>
            <a:ext cx="1980029"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4. </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边缘计算</a:t>
            </a:r>
            <a:endParaRPr lang="zh-CN" altLang="en-US" sz="2800" dirty="0"/>
          </a:p>
        </p:txBody>
      </p:sp>
      <p:sp>
        <p:nvSpPr>
          <p:cNvPr id="5" name="矩形 4"/>
          <p:cNvSpPr/>
          <p:nvPr/>
        </p:nvSpPr>
        <p:spPr>
          <a:xfrm>
            <a:off x="1359240" y="2170613"/>
            <a:ext cx="9156360" cy="3970318"/>
          </a:xfrm>
          <a:prstGeom prst="rect">
            <a:avLst/>
          </a:prstGeom>
        </p:spPr>
        <p:txBody>
          <a:bodyPr wrap="square">
            <a:spAutoFit/>
          </a:bodyPr>
          <a:lstStyle/>
          <a:p>
            <a:pPr marL="285750" indent="-285750">
              <a:buFont typeface="Wingdings" panose="05000000000000000000" pitchFamily="2" charset="2"/>
              <a:buChar char="p"/>
            </a:pPr>
            <a:r>
              <a:rPr lang="zh-CN" altLang="zh-CN" dirty="0"/>
              <a:t>网络边缘的设备数量和产生的数据都</a:t>
            </a:r>
            <a:r>
              <a:rPr lang="zh-CN" altLang="en-US" dirty="0"/>
              <a:t>在</a:t>
            </a:r>
            <a:r>
              <a:rPr lang="zh-CN" altLang="zh-CN" dirty="0"/>
              <a:t>快速增长，</a:t>
            </a:r>
            <a:r>
              <a:rPr lang="zh-CN" altLang="en-US" dirty="0"/>
              <a:t>单</a:t>
            </a:r>
            <a:r>
              <a:rPr lang="zh-CN" altLang="zh-CN" dirty="0"/>
              <a:t>以云计算模型为核心的集中式处理模式将无法高效处理边缘设备产生的数据。</a:t>
            </a:r>
            <a:endParaRPr lang="en-US" altLang="zh-CN" dirty="0"/>
          </a:p>
          <a:p>
            <a:pPr marL="285750" indent="-285750">
              <a:buFont typeface="Wingdings" panose="05000000000000000000" pitchFamily="2" charset="2"/>
              <a:buChar char="p"/>
            </a:pPr>
            <a:r>
              <a:rPr lang="zh-CN" altLang="zh-CN" dirty="0"/>
              <a:t>边缘计算是一种将计算、存储、网络资源从云平台迁移到网络边缘的分布式信息服务架构，试图将移动通信网、互联网和物联网等业务进行深度融合，减少业务交付的端到端时延，提升用户体验。</a:t>
            </a:r>
            <a:endParaRPr lang="en-US" altLang="zh-CN" dirty="0"/>
          </a:p>
          <a:p>
            <a:pPr marL="285750" indent="-285750">
              <a:buFont typeface="Wingdings" panose="05000000000000000000" pitchFamily="2" charset="2"/>
              <a:buChar char="p"/>
            </a:pPr>
            <a:r>
              <a:rPr lang="zh-CN" altLang="zh-CN" dirty="0"/>
              <a:t>边缘计算中边缘的下行数据表示云服务，即将传统云计算中心的服务下移到边缘设备上执行，上行数据表示万物互联服务，而边缘计算的边缘是指从数据源到云计算中心路径之间的任意计算和网络资源。</a:t>
            </a:r>
            <a:endParaRPr lang="en-US" altLang="zh-CN" dirty="0"/>
          </a:p>
          <a:p>
            <a:pPr marL="285750" indent="-285750">
              <a:buFont typeface="Wingdings" panose="05000000000000000000" pitchFamily="2" charset="2"/>
              <a:buChar char="p"/>
            </a:pPr>
            <a:r>
              <a:rPr lang="zh-CN" altLang="zh-CN" dirty="0"/>
              <a:t>边缘计算模型的优点：首先，在网络边缘处理大量临时数据，不再全部上传云端，减轻了网络带宽和数据中心功耗的压力</a:t>
            </a:r>
            <a:r>
              <a:rPr lang="zh-CN" altLang="en-US" dirty="0"/>
              <a:t>；</a:t>
            </a:r>
            <a:r>
              <a:rPr lang="zh-CN" altLang="zh-CN" dirty="0"/>
              <a:t>其次，在靠近数据生产者处做数据处理，不需要通过网络请求云计算中心的响应，大大减少了系统延迟，增强了服务响应能力</a:t>
            </a:r>
            <a:r>
              <a:rPr lang="zh-CN" altLang="en-US" dirty="0"/>
              <a:t>；</a:t>
            </a:r>
            <a:r>
              <a:rPr lang="zh-CN" altLang="zh-CN" dirty="0"/>
              <a:t>最后边缘计算将用户隐私数据不再上传，而是存储在网络边缘设备上，减少了网络数据泄露的风险，保护了用户数据安全和隐私。</a:t>
            </a:r>
          </a:p>
          <a:p>
            <a:pPr marL="285750" indent="-285750">
              <a:spcAft>
                <a:spcPts val="1000"/>
              </a:spcAft>
              <a:buFont typeface="Wingdings" panose="05000000000000000000" pitchFamily="2" charset="2"/>
              <a:buChar char="p"/>
            </a:pPr>
            <a:endParaRPr lang="zh-CN" altLang="zh-CN" dirty="0"/>
          </a:p>
        </p:txBody>
      </p:sp>
    </p:spTree>
    <p:extLst>
      <p:ext uri="{BB962C8B-B14F-4D97-AF65-F5344CB8AC3E}">
        <p14:creationId xmlns:p14="http://schemas.microsoft.com/office/powerpoint/2010/main" val="11297319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3.1.3 </a:t>
            </a:r>
            <a:r>
              <a:rPr lang="zh-CN" altLang="zh-CN" b="0" dirty="0">
                <a:latin typeface="方正大黑简体" panose="02010601030101010101" pitchFamily="2" charset="-122"/>
                <a:ea typeface="方正大黑简体" panose="02010601030101010101" pitchFamily="2" charset="-122"/>
              </a:rPr>
              <a:t>计算机网络的定义</a:t>
            </a:r>
            <a:endParaRPr lang="zh-CN" altLang="en-US" b="0" dirty="0">
              <a:latin typeface="方正大黑简体" panose="02010601030101010101" pitchFamily="2" charset="-122"/>
              <a:ea typeface="方正大黑简体" panose="02010601030101010101" pitchFamily="2" charset="-122"/>
            </a:endParaRPr>
          </a:p>
        </p:txBody>
      </p:sp>
      <p:sp>
        <p:nvSpPr>
          <p:cNvPr id="5" name="文本框 4"/>
          <p:cNvSpPr txBox="1"/>
          <p:nvPr/>
        </p:nvSpPr>
        <p:spPr>
          <a:xfrm>
            <a:off x="2032001" y="1725768"/>
            <a:ext cx="3615485" cy="400110"/>
          </a:xfrm>
          <a:prstGeom prst="rect">
            <a:avLst/>
          </a:prstGeom>
          <a:noFill/>
        </p:spPr>
        <p:txBody>
          <a:bodyPr wrap="square" rtlCol="0">
            <a:spAutoFit/>
          </a:bodyPr>
          <a:lstStyle/>
          <a:p>
            <a:r>
              <a:rPr lang="en-US" altLang="zh-CN" sz="2000" b="1" dirty="0"/>
              <a:t>3. </a:t>
            </a:r>
            <a:r>
              <a:rPr lang="zh-CN" altLang="en-US" sz="2000" b="1" dirty="0"/>
              <a:t>信息</a:t>
            </a:r>
            <a:r>
              <a:rPr lang="zh-CN" altLang="zh-CN" sz="2000" b="1" dirty="0"/>
              <a:t>网络的</a:t>
            </a:r>
            <a:r>
              <a:rPr lang="zh-CN" altLang="en-US" sz="2000" b="1" dirty="0"/>
              <a:t>特点</a:t>
            </a:r>
          </a:p>
        </p:txBody>
      </p:sp>
      <p:sp>
        <p:nvSpPr>
          <p:cNvPr id="6" name="文本框 5"/>
          <p:cNvSpPr txBox="1"/>
          <p:nvPr/>
        </p:nvSpPr>
        <p:spPr>
          <a:xfrm>
            <a:off x="2236253" y="2245728"/>
            <a:ext cx="8542296" cy="3693319"/>
          </a:xfrm>
          <a:prstGeom prst="rect">
            <a:avLst/>
          </a:prstGeom>
          <a:noFill/>
        </p:spPr>
        <p:txBody>
          <a:bodyPr wrap="square" rtlCol="0">
            <a:spAutoFit/>
          </a:bodyPr>
          <a:lstStyle/>
          <a:p>
            <a:r>
              <a:rPr lang="zh-CN" altLang="en-US" dirty="0"/>
              <a:t>（</a:t>
            </a:r>
            <a:r>
              <a:rPr lang="en-US" altLang="zh-CN" dirty="0"/>
              <a:t>1</a:t>
            </a:r>
            <a:r>
              <a:rPr lang="zh-CN" altLang="en-US" dirty="0"/>
              <a:t>）多样性</a:t>
            </a:r>
          </a:p>
          <a:p>
            <a:r>
              <a:rPr lang="zh-CN" altLang="en-US" dirty="0"/>
              <a:t>网络能够满足不同领域不同程度的需求，为社会、经济、文化领域的创新提供新的发展模式。“小群体网络”、“经济共同体”、“粉丝网络”等的出现更加完善和丰富了网络的内涵。</a:t>
            </a:r>
            <a:endParaRPr lang="en-US" altLang="zh-CN" dirty="0"/>
          </a:p>
          <a:p>
            <a:r>
              <a:rPr lang="zh-CN" altLang="zh-CN" dirty="0"/>
              <a:t>（</a:t>
            </a:r>
            <a:r>
              <a:rPr lang="en-US" altLang="zh-CN" dirty="0"/>
              <a:t>2</a:t>
            </a:r>
            <a:r>
              <a:rPr lang="zh-CN" altLang="zh-CN" dirty="0"/>
              <a:t>）共享</a:t>
            </a:r>
          </a:p>
          <a:p>
            <a:r>
              <a:rPr lang="zh-CN" altLang="en-US" dirty="0"/>
              <a:t>资源可以通过文字、图片、视频、链接等多种方式进行交流和共享。人与人之间实现了点对点的传播，每一个人在网络上既是生产者也是使用者。硬件与软件的共享，实实在在地提升了对各种资源的利用率以及社会生产力。</a:t>
            </a:r>
          </a:p>
          <a:p>
            <a:r>
              <a:rPr lang="zh-CN" altLang="en-US" dirty="0"/>
              <a:t>（</a:t>
            </a:r>
            <a:r>
              <a:rPr lang="en-US" altLang="zh-CN" dirty="0"/>
              <a:t>3</a:t>
            </a:r>
            <a:r>
              <a:rPr lang="zh-CN" altLang="en-US" dirty="0"/>
              <a:t>）连接性</a:t>
            </a:r>
          </a:p>
          <a:p>
            <a:r>
              <a:rPr lang="zh-CN" altLang="en-US" dirty="0"/>
              <a:t>打破了连接主体的时空局限性，实现了跨地区、跨空间、跨群体的沟通和交流，推动了市场的全球化、网络化以及无国界化。在互联网基础上延伸发展的物联网，还实现了“人与物”、“物与物”之间的连接。物联网所涉及的领域包括可穿戴设备、智能家居、自动驾驶汽车、互联工厂以及智慧城市等等。</a:t>
            </a:r>
          </a:p>
        </p:txBody>
      </p:sp>
    </p:spTree>
    <p:extLst>
      <p:ext uri="{BB962C8B-B14F-4D97-AF65-F5344CB8AC3E}">
        <p14:creationId xmlns:p14="http://schemas.microsoft.com/office/powerpoint/2010/main" val="25462190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70</a:t>
            </a:fld>
            <a:endParaRPr lang="en-US" altLang="zh-CN"/>
          </a:p>
        </p:txBody>
      </p:sp>
      <p:sp>
        <p:nvSpPr>
          <p:cNvPr id="4" name="矩形 3"/>
          <p:cNvSpPr/>
          <p:nvPr/>
        </p:nvSpPr>
        <p:spPr>
          <a:xfrm>
            <a:off x="1359240" y="1324077"/>
            <a:ext cx="1620957"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5. </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物联网</a:t>
            </a:r>
            <a:endParaRPr lang="zh-CN" altLang="en-US" sz="2800" dirty="0"/>
          </a:p>
        </p:txBody>
      </p:sp>
      <p:sp>
        <p:nvSpPr>
          <p:cNvPr id="5" name="矩形 4"/>
          <p:cNvSpPr/>
          <p:nvPr/>
        </p:nvSpPr>
        <p:spPr>
          <a:xfrm>
            <a:off x="1359240" y="2170613"/>
            <a:ext cx="9156360" cy="3970318"/>
          </a:xfrm>
          <a:prstGeom prst="rect">
            <a:avLst/>
          </a:prstGeom>
        </p:spPr>
        <p:txBody>
          <a:bodyPr wrap="square">
            <a:spAutoFit/>
          </a:bodyPr>
          <a:lstStyle/>
          <a:p>
            <a:r>
              <a:rPr lang="zh-CN" altLang="zh-CN" dirty="0"/>
              <a:t>物联网是指</a:t>
            </a:r>
            <a:r>
              <a:rPr lang="zh-CN" altLang="en-US" dirty="0"/>
              <a:t>通过</a:t>
            </a:r>
            <a:r>
              <a:rPr lang="en-US" altLang="zh-CN" dirty="0"/>
              <a:t>RFID</a:t>
            </a:r>
            <a:r>
              <a:rPr lang="zh-CN" altLang="zh-CN" dirty="0"/>
              <a:t>系统把各种信息传感设备（如射频识别器、全球定位系统、激光扫描器、宏伟感应器）等装置和互联网结合组成的网络。其体系结构共分为以下三层：</a:t>
            </a:r>
          </a:p>
          <a:p>
            <a:r>
              <a:rPr lang="zh-CN" altLang="zh-CN" dirty="0"/>
              <a:t>（</a:t>
            </a:r>
            <a:r>
              <a:rPr lang="en-US" altLang="zh-CN" dirty="0"/>
              <a:t>1</a:t>
            </a:r>
            <a:r>
              <a:rPr lang="zh-CN" altLang="zh-CN" dirty="0"/>
              <a:t>）感知层：主要是去感知网络区域的数据，然后通过数据或者资料的查询，再经过网关传输查找到用户需要的数据信息。网关的功能是连接全部网络，再把得到的信息进行处理。</a:t>
            </a:r>
            <a:endParaRPr lang="en-US" altLang="zh-CN" dirty="0"/>
          </a:p>
          <a:p>
            <a:r>
              <a:rPr lang="zh-CN" altLang="zh-CN" dirty="0"/>
              <a:t>（</a:t>
            </a:r>
            <a:r>
              <a:rPr lang="en-US" altLang="zh-CN" dirty="0"/>
              <a:t>2</a:t>
            </a:r>
            <a:r>
              <a:rPr lang="zh-CN" altLang="zh-CN" dirty="0"/>
              <a:t>）应用层：其作用是将处理完的信息传达给用户，通过对信息的分析，再选取用户需要的信息数据。应用层是物联网技术的基础，应用层统一</a:t>
            </a:r>
            <a:r>
              <a:rPr lang="zh-CN" altLang="en-US" dirty="0"/>
              <a:t>管理</a:t>
            </a:r>
            <a:r>
              <a:rPr lang="zh-CN" altLang="zh-CN" dirty="0"/>
              <a:t>所有有物品，把所有的资源集中在一起，通过网络技术来进行平台搭建，从而优化物联网的发展环境，平衡计算机网络和物联网之间的矛盾。</a:t>
            </a:r>
          </a:p>
          <a:p>
            <a:r>
              <a:rPr lang="zh-CN" altLang="zh-CN" dirty="0"/>
              <a:t>（</a:t>
            </a:r>
            <a:r>
              <a:rPr lang="en-US" altLang="zh-CN" dirty="0"/>
              <a:t>3</a:t>
            </a:r>
            <a:r>
              <a:rPr lang="zh-CN" altLang="zh-CN" dirty="0"/>
              <a:t>）传输层：计算机网络技术是物联网传输层的基础，宽带实现了通信网络和感知层之间的连接 ，有效地把传输层的作用发挥出来。在传统的通信网络之中，物联网传输层整合了所有节点并进行统一管理。在现阶段，各个通信节点都是相互独立的个体，都具有隐私权。物联网技术除了传输数据信息之外，还成了连接物与物之间一座桥。</a:t>
            </a:r>
          </a:p>
          <a:p>
            <a:pPr marL="285750" indent="-285750">
              <a:spcAft>
                <a:spcPts val="1000"/>
              </a:spcAft>
              <a:buFont typeface="Wingdings" panose="05000000000000000000" pitchFamily="2" charset="2"/>
              <a:buChar char="p"/>
            </a:pPr>
            <a:endParaRPr lang="zh-CN" altLang="zh-CN" dirty="0"/>
          </a:p>
        </p:txBody>
      </p:sp>
    </p:spTree>
    <p:extLst>
      <p:ext uri="{BB962C8B-B14F-4D97-AF65-F5344CB8AC3E}">
        <p14:creationId xmlns:p14="http://schemas.microsoft.com/office/powerpoint/2010/main" val="30280472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71</a:t>
            </a:fld>
            <a:endParaRPr lang="en-US" altLang="zh-CN"/>
          </a:p>
        </p:txBody>
      </p:sp>
      <p:sp>
        <p:nvSpPr>
          <p:cNvPr id="4" name="矩形 3"/>
          <p:cNvSpPr/>
          <p:nvPr/>
        </p:nvSpPr>
        <p:spPr>
          <a:xfrm>
            <a:off x="1359240" y="1324077"/>
            <a:ext cx="4852610" cy="523220"/>
          </a:xfrm>
          <a:prstGeom prst="rect">
            <a:avLst/>
          </a:prstGeom>
        </p:spPr>
        <p:txBody>
          <a:bodyPr wrap="none">
            <a:spAutoFit/>
          </a:bodyPr>
          <a:lstStyle/>
          <a:p>
            <a:r>
              <a:rPr lang="zh-CN" altLang="en-US" sz="2800" kern="0" dirty="0">
                <a:latin typeface="Times New Roman" panose="02020603050405020304" pitchFamily="18" charset="0"/>
                <a:ea typeface="宋体" panose="02010600030101010101" pitchFamily="2" charset="-122"/>
                <a:cs typeface="宋体" panose="02010600030101010101" pitchFamily="2" charset="-122"/>
              </a:rPr>
              <a:t>物联网的典型应用：智能交通</a:t>
            </a:r>
            <a:endParaRPr lang="zh-CN" altLang="en-US" sz="2800" dirty="0"/>
          </a:p>
        </p:txBody>
      </p:sp>
      <p:sp>
        <p:nvSpPr>
          <p:cNvPr id="5" name="矩形 4"/>
          <p:cNvSpPr/>
          <p:nvPr/>
        </p:nvSpPr>
        <p:spPr>
          <a:xfrm>
            <a:off x="1359240" y="2170613"/>
            <a:ext cx="9156360" cy="3334246"/>
          </a:xfrm>
          <a:prstGeom prst="rect">
            <a:avLst/>
          </a:prstGeom>
        </p:spPr>
        <p:txBody>
          <a:bodyPr wrap="square">
            <a:spAutoFit/>
          </a:bodyPr>
          <a:lstStyle/>
          <a:p>
            <a:pPr>
              <a:spcAft>
                <a:spcPts val="2000"/>
              </a:spcAft>
            </a:pPr>
            <a:r>
              <a:rPr lang="zh-CN" altLang="zh-CN" dirty="0"/>
              <a:t>智能交通是一个综合体系，它包含的子系统大体可分为以下几个方面：</a:t>
            </a:r>
          </a:p>
          <a:p>
            <a:pPr>
              <a:spcAft>
                <a:spcPts val="2000"/>
              </a:spcAft>
            </a:pPr>
            <a:r>
              <a:rPr lang="zh-CN" altLang="zh-CN" dirty="0"/>
              <a:t>一、车辆控制系统</a:t>
            </a:r>
            <a:r>
              <a:rPr lang="zh-CN" altLang="en-US" dirty="0"/>
              <a:t>：</a:t>
            </a:r>
            <a:r>
              <a:rPr lang="zh-CN" altLang="zh-CN" dirty="0"/>
              <a:t>辅助驾驶员驾驶汽车或替代驾驶员自动驾驶汽车的系统</a:t>
            </a:r>
            <a:r>
              <a:rPr lang="zh-CN" altLang="en-US" dirty="0"/>
              <a:t>；</a:t>
            </a:r>
            <a:endParaRPr lang="en-US" altLang="zh-CN" dirty="0"/>
          </a:p>
          <a:p>
            <a:pPr>
              <a:spcAft>
                <a:spcPts val="2000"/>
              </a:spcAft>
            </a:pPr>
            <a:r>
              <a:rPr lang="zh-CN" altLang="en-US" dirty="0"/>
              <a:t>二、</a:t>
            </a:r>
            <a:r>
              <a:rPr lang="zh-CN" altLang="zh-CN" dirty="0"/>
              <a:t>交通监控系统</a:t>
            </a:r>
            <a:r>
              <a:rPr lang="zh-CN" altLang="en-US" dirty="0"/>
              <a:t>：</a:t>
            </a:r>
            <a:r>
              <a:rPr lang="zh-CN" altLang="zh-CN" dirty="0"/>
              <a:t>类似于机场的航空控制器，将道路、车辆和驾驶员之间建立快速通讯联系</a:t>
            </a:r>
            <a:r>
              <a:rPr lang="zh-CN" altLang="en-US" dirty="0"/>
              <a:t>；</a:t>
            </a:r>
            <a:endParaRPr lang="en-US" altLang="zh-CN" dirty="0"/>
          </a:p>
          <a:p>
            <a:pPr>
              <a:spcAft>
                <a:spcPts val="2000"/>
              </a:spcAft>
            </a:pPr>
            <a:r>
              <a:rPr lang="zh-CN" altLang="en-US" dirty="0"/>
              <a:t>三、</a:t>
            </a:r>
            <a:r>
              <a:rPr lang="zh-CN" altLang="zh-CN" dirty="0"/>
              <a:t>运营车辆高度管理系统</a:t>
            </a:r>
            <a:r>
              <a:rPr lang="zh-CN" altLang="en-US" dirty="0"/>
              <a:t>：</a:t>
            </a:r>
            <a:r>
              <a:rPr lang="zh-CN" altLang="zh-CN" dirty="0"/>
              <a:t>通过汽车的车载电脑、高度管理中心计算机与全球定位系统卫星联网，实现驾驶员与调度管理中心之间的双向通讯</a:t>
            </a:r>
            <a:r>
              <a:rPr lang="zh-CN" altLang="en-US" dirty="0"/>
              <a:t>，</a:t>
            </a:r>
            <a:r>
              <a:rPr lang="zh-CN" altLang="zh-CN" dirty="0"/>
              <a:t>可以对全国乃至更大范围内的车辆实时控制</a:t>
            </a:r>
            <a:r>
              <a:rPr lang="zh-CN" altLang="en-US" dirty="0"/>
              <a:t>；</a:t>
            </a:r>
            <a:endParaRPr lang="en-US" altLang="zh-CN" dirty="0"/>
          </a:p>
          <a:p>
            <a:pPr>
              <a:spcAft>
                <a:spcPts val="2000"/>
              </a:spcAft>
            </a:pPr>
            <a:r>
              <a:rPr lang="zh-CN" altLang="en-US" dirty="0"/>
              <a:t>四、</a:t>
            </a:r>
            <a:r>
              <a:rPr lang="zh-CN" altLang="zh-CN" dirty="0"/>
              <a:t>旅游信息系统</a:t>
            </a:r>
            <a:r>
              <a:rPr lang="zh-CN" altLang="en-US" dirty="0"/>
              <a:t>：</a:t>
            </a:r>
            <a:r>
              <a:rPr lang="zh-CN" altLang="zh-CN" dirty="0"/>
              <a:t>专为外出旅行人员及时提供各种交通信息系统。</a:t>
            </a:r>
          </a:p>
        </p:txBody>
      </p:sp>
    </p:spTree>
    <p:extLst>
      <p:ext uri="{BB962C8B-B14F-4D97-AF65-F5344CB8AC3E}">
        <p14:creationId xmlns:p14="http://schemas.microsoft.com/office/powerpoint/2010/main" val="4026163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3.3.1 </a:t>
            </a:r>
            <a:r>
              <a:rPr lang="zh-CN" altLang="en-US" dirty="0"/>
              <a:t>信息网络与新技术的融合</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72</a:t>
            </a:fld>
            <a:endParaRPr lang="en-US" altLang="zh-CN"/>
          </a:p>
        </p:txBody>
      </p:sp>
      <p:sp>
        <p:nvSpPr>
          <p:cNvPr id="4" name="矩形 3"/>
          <p:cNvSpPr/>
          <p:nvPr/>
        </p:nvSpPr>
        <p:spPr>
          <a:xfrm>
            <a:off x="1359240" y="1324077"/>
            <a:ext cx="2698175"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6. </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无线通信技术</a:t>
            </a:r>
            <a:endParaRPr lang="zh-CN" altLang="en-US" sz="2800" dirty="0"/>
          </a:p>
        </p:txBody>
      </p:sp>
      <p:sp>
        <p:nvSpPr>
          <p:cNvPr id="5" name="矩形 4"/>
          <p:cNvSpPr/>
          <p:nvPr/>
        </p:nvSpPr>
        <p:spPr>
          <a:xfrm>
            <a:off x="1359240" y="2170613"/>
            <a:ext cx="9156360" cy="2862322"/>
          </a:xfrm>
          <a:prstGeom prst="rect">
            <a:avLst/>
          </a:prstGeom>
        </p:spPr>
        <p:txBody>
          <a:bodyPr wrap="square">
            <a:spAutoFit/>
          </a:bodyPr>
          <a:lstStyle/>
          <a:p>
            <a:r>
              <a:rPr lang="zh-CN" altLang="zh-CN" dirty="0"/>
              <a:t>与传统的通信模式相比，</a:t>
            </a:r>
            <a:r>
              <a:rPr lang="en-US" altLang="zh-CN" dirty="0"/>
              <a:t>5G</a:t>
            </a:r>
            <a:r>
              <a:rPr lang="zh-CN" altLang="zh-CN" dirty="0"/>
              <a:t>移动通信在速度、效率、稳定程度等方面都有很大的优势</a:t>
            </a:r>
            <a:r>
              <a:rPr lang="zh-CN" altLang="en-US" dirty="0"/>
              <a:t>。</a:t>
            </a:r>
            <a:r>
              <a:rPr lang="zh-CN" altLang="zh-CN" dirty="0"/>
              <a:t>随着中国</a:t>
            </a:r>
            <a:r>
              <a:rPr lang="en-US" altLang="zh-CN" dirty="0"/>
              <a:t>5G</a:t>
            </a:r>
            <a:r>
              <a:rPr lang="zh-CN" altLang="zh-CN" dirty="0"/>
              <a:t>在</a:t>
            </a:r>
            <a:r>
              <a:rPr lang="en-US" altLang="zh-CN" dirty="0"/>
              <a:t>2019</a:t>
            </a:r>
            <a:r>
              <a:rPr lang="zh-CN" altLang="zh-CN" dirty="0"/>
              <a:t>年正式步入商用，各行业、各地方已在积极培育应用产业</a:t>
            </a:r>
            <a:r>
              <a:rPr lang="zh-CN" altLang="en-US" dirty="0"/>
              <a:t>：</a:t>
            </a:r>
            <a:endParaRPr lang="en-US" altLang="zh-CN" dirty="0"/>
          </a:p>
          <a:p>
            <a:endParaRPr lang="zh-CN" altLang="zh-CN" dirty="0"/>
          </a:p>
          <a:p>
            <a:pPr marL="342900" indent="-342900">
              <a:lnSpc>
                <a:spcPct val="200000"/>
              </a:lnSpc>
              <a:buFont typeface="+mj-ea"/>
              <a:buAutoNum type="circleNumDbPlain"/>
            </a:pPr>
            <a:r>
              <a:rPr lang="en-US" altLang="zh-CN" dirty="0"/>
              <a:t>5G+</a:t>
            </a:r>
            <a:r>
              <a:rPr lang="zh-CN" altLang="zh-CN" dirty="0"/>
              <a:t>直播</a:t>
            </a:r>
            <a:r>
              <a:rPr lang="zh-CN" altLang="en-US" dirty="0"/>
              <a:t>（</a:t>
            </a:r>
            <a:r>
              <a:rPr lang="en-US" altLang="zh-CN" dirty="0"/>
              <a:t>VR</a:t>
            </a:r>
            <a:r>
              <a:rPr lang="zh-CN" altLang="en-US" dirty="0"/>
              <a:t>直播）</a:t>
            </a:r>
            <a:endParaRPr lang="en-US" altLang="zh-CN" dirty="0"/>
          </a:p>
          <a:p>
            <a:pPr marL="342900" indent="-342900">
              <a:lnSpc>
                <a:spcPct val="200000"/>
              </a:lnSpc>
              <a:buFont typeface="+mj-ea"/>
              <a:buAutoNum type="circleNumDbPlain"/>
            </a:pPr>
            <a:r>
              <a:rPr lang="en-US" altLang="zh-CN" dirty="0"/>
              <a:t>5G+</a:t>
            </a:r>
            <a:r>
              <a:rPr lang="zh-CN" altLang="zh-CN" dirty="0"/>
              <a:t>云游戏</a:t>
            </a:r>
            <a:r>
              <a:rPr lang="zh-CN" altLang="en-US" dirty="0"/>
              <a:t>（</a:t>
            </a:r>
            <a:r>
              <a:rPr lang="en-US" altLang="zh-CN" dirty="0"/>
              <a:t>VR</a:t>
            </a:r>
            <a:r>
              <a:rPr lang="zh-CN" altLang="en-US" dirty="0"/>
              <a:t>游戏）</a:t>
            </a:r>
            <a:endParaRPr lang="en-US" altLang="zh-CN" dirty="0"/>
          </a:p>
          <a:p>
            <a:pPr marL="342900" indent="-342900">
              <a:lnSpc>
                <a:spcPct val="200000"/>
              </a:lnSpc>
              <a:buFont typeface="+mj-ea"/>
              <a:buAutoNum type="circleNumDbPlain"/>
            </a:pPr>
            <a:r>
              <a:rPr lang="en-US" altLang="zh-CN" dirty="0"/>
              <a:t>5G+360</a:t>
            </a:r>
            <a:r>
              <a:rPr lang="zh-CN" altLang="zh-CN" dirty="0"/>
              <a:t>全屏</a:t>
            </a:r>
            <a:r>
              <a:rPr lang="zh-CN" altLang="en-US" dirty="0"/>
              <a:t>（虚拟宇宙、元宇宙）</a:t>
            </a:r>
            <a:endParaRPr lang="en-US" altLang="zh-CN" dirty="0"/>
          </a:p>
          <a:p>
            <a:endParaRPr lang="zh-CN" altLang="zh-CN" dirty="0"/>
          </a:p>
        </p:txBody>
      </p:sp>
    </p:spTree>
    <p:extLst>
      <p:ext uri="{BB962C8B-B14F-4D97-AF65-F5344CB8AC3E}">
        <p14:creationId xmlns:p14="http://schemas.microsoft.com/office/powerpoint/2010/main" val="13748031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  </a:t>
            </a:r>
            <a:r>
              <a:rPr lang="zh-CN" altLang="en-US" dirty="0"/>
              <a:t>信息网络</a:t>
            </a:r>
            <a:r>
              <a:rPr lang="zh-CN" altLang="zh-CN" dirty="0"/>
              <a:t>重构社会新形态</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73</a:t>
            </a:fld>
            <a:endParaRPr lang="en-US" altLang="zh-CN"/>
          </a:p>
        </p:txBody>
      </p:sp>
      <p:sp>
        <p:nvSpPr>
          <p:cNvPr id="4" name="矩形 3"/>
          <p:cNvSpPr/>
          <p:nvPr/>
        </p:nvSpPr>
        <p:spPr>
          <a:xfrm>
            <a:off x="1359240" y="1324077"/>
            <a:ext cx="3685624"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1.</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社会关系网络化演变</a:t>
            </a:r>
            <a:endParaRPr lang="zh-CN" altLang="en-US" sz="2800" kern="0" dirty="0">
              <a:latin typeface="Times New Roman" panose="02020603050405020304" pitchFamily="18" charset="0"/>
              <a:ea typeface="宋体" panose="02010600030101010101" pitchFamily="2" charset="-122"/>
              <a:cs typeface="宋体" panose="02010600030101010101" pitchFamily="2" charset="-122"/>
            </a:endParaRPr>
          </a:p>
        </p:txBody>
      </p:sp>
      <p:sp>
        <p:nvSpPr>
          <p:cNvPr id="5" name="矩形 4"/>
          <p:cNvSpPr/>
          <p:nvPr/>
        </p:nvSpPr>
        <p:spPr>
          <a:xfrm>
            <a:off x="1316600" y="1895819"/>
            <a:ext cx="9156360" cy="4909036"/>
          </a:xfrm>
          <a:prstGeom prst="rect">
            <a:avLst/>
          </a:prstGeom>
        </p:spPr>
        <p:txBody>
          <a:bodyPr wrap="square">
            <a:spAutoFit/>
          </a:bodyPr>
          <a:lstStyle/>
          <a:p>
            <a:pPr marL="285750" indent="-285750">
              <a:spcAft>
                <a:spcPts val="1000"/>
              </a:spcAft>
              <a:buFont typeface="Wingdings" panose="05000000000000000000" pitchFamily="2" charset="2"/>
              <a:buChar char="p"/>
            </a:pPr>
            <a:r>
              <a:rPr lang="zh-CN" altLang="zh-CN" dirty="0"/>
              <a:t>大数据时代，数字世界和物理世界的跨越超越了传统基于血缘、信仰、爱好、民族、国籍的限制，每个人、每个物都成为社会关系演化过程中的一个中间体，单一简单网络也在向复杂网络结构、从边界清晰到界限模糊、从高度组织化到常态不确定性、从高度集中到分布式、从封闭到全球化，社会关系的网络化演化不可逆转。</a:t>
            </a:r>
            <a:r>
              <a:rPr lang="en-US" altLang="zh-CN" dirty="0"/>
              <a:t>	</a:t>
            </a:r>
          </a:p>
          <a:p>
            <a:pPr marL="285750" indent="-285750">
              <a:spcAft>
                <a:spcPts val="1000"/>
              </a:spcAft>
              <a:buFont typeface="Wingdings" panose="05000000000000000000" pitchFamily="2" charset="2"/>
              <a:buChar char="p"/>
            </a:pPr>
            <a:r>
              <a:rPr lang="zh-CN" altLang="zh-CN" dirty="0"/>
              <a:t>网络结构跨越了时空限制，突破</a:t>
            </a:r>
            <a:r>
              <a:rPr lang="zh-CN" altLang="en-US" dirty="0"/>
              <a:t>工业化时代</a:t>
            </a:r>
            <a:r>
              <a:rPr lang="zh-CN" altLang="zh-CN" dirty="0"/>
              <a:t>多维线性结构的局限，多元化合作共存成为社会关系演化的主旋律。多元化的结构不仅意味着连接主体的多元化，也包括连接方式的多元化、连接关系的多元化。社会群体的表现形式也十分丰富，可以是家庭、同学、朋友、工作单位、相同爱好的群体，甚至是志愿服务组织，每个人都或多或少与各类群体有着千丝万缕的联系。</a:t>
            </a:r>
            <a:endParaRPr lang="en-US" altLang="zh-CN" dirty="0"/>
          </a:p>
          <a:p>
            <a:pPr marL="285750" indent="-285750">
              <a:spcAft>
                <a:spcPts val="1000"/>
              </a:spcAft>
              <a:buFont typeface="Wingdings" panose="05000000000000000000" pitchFamily="2" charset="2"/>
              <a:buChar char="p"/>
            </a:pPr>
            <a:r>
              <a:rPr lang="zh-CN" altLang="zh-CN" dirty="0"/>
              <a:t>传统社会由于传播渠道和范围的有限，社会关系表现为“强关联”，而在信息网络背景之下，数字网络取代物理网络成为信息分享和传递的主要渠道，“弱关系”虽然不像“强关联”的社会关系那样坚固，但是其低成本和高效率的信息传播比“强关联”更容易跨越社会结构层级的界限去获取信息，进出创造出更多的“弱关系”。处于网络中的人们既不是毫无关联的一盘散沙，也不是休戚相关的小圈子，而是在开放和互动中保持一种空间、时间、功能上的有序演化。</a:t>
            </a:r>
          </a:p>
          <a:p>
            <a:endParaRPr lang="zh-CN" altLang="zh-CN" dirty="0"/>
          </a:p>
        </p:txBody>
      </p:sp>
    </p:spTree>
    <p:extLst>
      <p:ext uri="{BB962C8B-B14F-4D97-AF65-F5344CB8AC3E}">
        <p14:creationId xmlns:p14="http://schemas.microsoft.com/office/powerpoint/2010/main" val="5421129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  </a:t>
            </a:r>
            <a:r>
              <a:rPr lang="zh-CN" altLang="en-US" dirty="0"/>
              <a:t>信息网络</a:t>
            </a:r>
            <a:r>
              <a:rPr lang="zh-CN" altLang="zh-CN" dirty="0"/>
              <a:t>重构社会新形态</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74</a:t>
            </a:fld>
            <a:endParaRPr lang="en-US" altLang="zh-CN"/>
          </a:p>
        </p:txBody>
      </p:sp>
      <p:sp>
        <p:nvSpPr>
          <p:cNvPr id="4" name="矩形 3"/>
          <p:cNvSpPr/>
          <p:nvPr/>
        </p:nvSpPr>
        <p:spPr>
          <a:xfrm>
            <a:off x="1359240" y="1324077"/>
            <a:ext cx="3685624"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2.</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重构新经济增长模式</a:t>
            </a:r>
            <a:endParaRPr lang="zh-CN" altLang="en-US" sz="2800" kern="0" dirty="0">
              <a:latin typeface="Times New Roman" panose="02020603050405020304" pitchFamily="18" charset="0"/>
              <a:ea typeface="宋体" panose="02010600030101010101" pitchFamily="2" charset="-122"/>
              <a:cs typeface="宋体" panose="02010600030101010101" pitchFamily="2" charset="-122"/>
            </a:endParaRPr>
          </a:p>
        </p:txBody>
      </p:sp>
      <p:sp>
        <p:nvSpPr>
          <p:cNvPr id="5" name="矩形 4"/>
          <p:cNvSpPr/>
          <p:nvPr/>
        </p:nvSpPr>
        <p:spPr>
          <a:xfrm>
            <a:off x="1316600" y="1895819"/>
            <a:ext cx="9156360" cy="3970318"/>
          </a:xfrm>
          <a:prstGeom prst="rect">
            <a:avLst/>
          </a:prstGeom>
        </p:spPr>
        <p:txBody>
          <a:bodyPr wrap="square">
            <a:spAutoFit/>
          </a:bodyPr>
          <a:lstStyle/>
          <a:p>
            <a:pPr lvl="0"/>
            <a:r>
              <a:rPr lang="zh-CN" altLang="en-US" dirty="0"/>
              <a:t>（</a:t>
            </a:r>
            <a:r>
              <a:rPr lang="en-US" altLang="zh-CN" dirty="0"/>
              <a:t>1</a:t>
            </a:r>
            <a:r>
              <a:rPr lang="zh-CN" altLang="en-US" dirty="0"/>
              <a:t>）</a:t>
            </a:r>
            <a:r>
              <a:rPr lang="zh-CN" altLang="zh-CN" dirty="0"/>
              <a:t>共享经济</a:t>
            </a:r>
          </a:p>
          <a:p>
            <a:r>
              <a:rPr lang="zh-CN" altLang="zh-CN" dirty="0"/>
              <a:t>依托现代信息技术，对机构和个人分散、闲置资源进行再配置，用以满足多样化社会需求，提升资源使用效率为目标的经济模式。组成要素包括：交易对象、交易平台和交易主体。交易平台作为连接交易主体供需方的纽带，通过整合闲散资源，满足交易主体各方个性化需求。</a:t>
            </a:r>
            <a:endParaRPr lang="en-US" altLang="zh-CN" dirty="0"/>
          </a:p>
          <a:p>
            <a:endParaRPr lang="zh-CN" altLang="zh-CN" dirty="0"/>
          </a:p>
          <a:p>
            <a:pPr lvl="0"/>
            <a:r>
              <a:rPr lang="zh-CN" altLang="en-US" dirty="0"/>
              <a:t>（</a:t>
            </a:r>
            <a:r>
              <a:rPr lang="en-US" altLang="zh-CN" dirty="0"/>
              <a:t>2</a:t>
            </a:r>
            <a:r>
              <a:rPr lang="zh-CN" altLang="en-US" dirty="0"/>
              <a:t>）</a:t>
            </a:r>
            <a:r>
              <a:rPr lang="zh-CN" altLang="zh-CN" dirty="0"/>
              <a:t>新实体经济</a:t>
            </a:r>
          </a:p>
          <a:p>
            <a:r>
              <a:rPr lang="zh-CN" altLang="zh-CN" dirty="0"/>
              <a:t>新实体经济是传统行业与新型信息网络技术结合的产生的</a:t>
            </a:r>
            <a:r>
              <a:rPr lang="en-US" altLang="zh-CN" dirty="0" err="1"/>
              <a:t>新经济</a:t>
            </a:r>
            <a:r>
              <a:rPr lang="zh-CN" altLang="zh-CN" dirty="0"/>
              <a:t>形式，传统的旧经济建立在制造业的基础之上，以标准化、规模化、模式化、讲求效率和层次化为其特点；而新经济则是建立在信息技术基础之上，追求的是差异化、个性化、网络化和速度化。新实体经济的本质是信息化和全球化，过去传统的实体经济，是严重依赖政府调控来减少市场行为的盲目性，而新实体经济通过信息化和网络化将越来越多的传统企业纳入到新经济的生态圈中。</a:t>
            </a:r>
          </a:p>
          <a:p>
            <a:endParaRPr lang="zh-CN" altLang="zh-CN" dirty="0"/>
          </a:p>
        </p:txBody>
      </p:sp>
    </p:spTree>
    <p:extLst>
      <p:ext uri="{BB962C8B-B14F-4D97-AF65-F5344CB8AC3E}">
        <p14:creationId xmlns:p14="http://schemas.microsoft.com/office/powerpoint/2010/main" val="36222400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  </a:t>
            </a:r>
            <a:r>
              <a:rPr lang="zh-CN" altLang="en-US" dirty="0"/>
              <a:t>信息网络</a:t>
            </a:r>
            <a:r>
              <a:rPr lang="zh-CN" altLang="zh-CN" dirty="0"/>
              <a:t>重构社会新形态</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75</a:t>
            </a:fld>
            <a:endParaRPr lang="en-US" altLang="zh-CN"/>
          </a:p>
        </p:txBody>
      </p:sp>
      <p:sp>
        <p:nvSpPr>
          <p:cNvPr id="4" name="矩形 3"/>
          <p:cNvSpPr/>
          <p:nvPr/>
        </p:nvSpPr>
        <p:spPr>
          <a:xfrm>
            <a:off x="1359240" y="1324077"/>
            <a:ext cx="5121915"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突破传统的产业区位选择机制</a:t>
            </a:r>
          </a:p>
        </p:txBody>
      </p:sp>
      <p:sp>
        <p:nvSpPr>
          <p:cNvPr id="5" name="矩形 4"/>
          <p:cNvSpPr/>
          <p:nvPr/>
        </p:nvSpPr>
        <p:spPr>
          <a:xfrm>
            <a:off x="1316600" y="1895819"/>
            <a:ext cx="9386144" cy="3118803"/>
          </a:xfrm>
          <a:prstGeom prst="rect">
            <a:avLst/>
          </a:prstGeom>
        </p:spPr>
        <p:txBody>
          <a:bodyPr wrap="square">
            <a:spAutoFit/>
          </a:bodyPr>
          <a:lstStyle/>
          <a:p>
            <a:pPr marL="285750" indent="-285750">
              <a:spcAft>
                <a:spcPts val="1000"/>
              </a:spcAft>
              <a:buFont typeface="Wingdings" panose="05000000000000000000" pitchFamily="2" charset="2"/>
              <a:buChar char="p"/>
            </a:pPr>
            <a:r>
              <a:rPr lang="zh-CN" altLang="zh-CN" dirty="0"/>
              <a:t>传统区位理论在进行区位选择时，模型的核心变量是运输成本、市场需求等，新经济地理学把空间集聚的规模收益等因素加入到区位选择研究中，从地理距离上升到空间布局层次。</a:t>
            </a:r>
            <a:endParaRPr lang="en-US" altLang="zh-CN" dirty="0"/>
          </a:p>
          <a:p>
            <a:pPr marL="285750" indent="-285750">
              <a:spcAft>
                <a:spcPts val="1000"/>
              </a:spcAft>
              <a:buFont typeface="Wingdings" panose="05000000000000000000" pitchFamily="2" charset="2"/>
              <a:buChar char="p"/>
            </a:pPr>
            <a:r>
              <a:rPr lang="zh-CN" altLang="zh-CN" dirty="0"/>
              <a:t>城市不再是人和工业的聚集，而是社会网络的中心，跨国间的互动交流更加频繁，信息全球化促进生产全球化和贸易全球化进入到更高的层次，国际间的协作分工更为精细化，社会化协作由封闭走向更加开放。</a:t>
            </a:r>
          </a:p>
          <a:p>
            <a:pPr marL="285750" indent="-285750">
              <a:spcAft>
                <a:spcPts val="1000"/>
              </a:spcAft>
              <a:buFont typeface="Wingdings" panose="05000000000000000000" pitchFamily="2" charset="2"/>
              <a:buChar char="p"/>
            </a:pPr>
            <a:r>
              <a:rPr lang="zh-CN" altLang="zh-CN" dirty="0"/>
              <a:t>在网络经济发展模式下，效率和创新成为决定企业存在的关键性因素。一方面，信息技术对于经济运行中驱动利润高低的因素从“空间运输成本”变为“时间成本”，通常表现为企业对于市场的快速反应以及产品的快速配送；另一方面，网络改变着人们的消费方式和认知，使得个性化需求的满足成为更重要的目标，这就要求顺应潮流的知识、技术、设计创新，昭示着新的“区位”选择趋向。</a:t>
            </a:r>
          </a:p>
        </p:txBody>
      </p:sp>
    </p:spTree>
    <p:extLst>
      <p:ext uri="{BB962C8B-B14F-4D97-AF65-F5344CB8AC3E}">
        <p14:creationId xmlns:p14="http://schemas.microsoft.com/office/powerpoint/2010/main" val="21920534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  </a:t>
            </a:r>
            <a:r>
              <a:rPr lang="zh-CN" altLang="en-US" dirty="0"/>
              <a:t>信息网络</a:t>
            </a:r>
            <a:r>
              <a:rPr lang="zh-CN" altLang="zh-CN" dirty="0"/>
              <a:t>重构社会新形态</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76</a:t>
            </a:fld>
            <a:endParaRPr lang="en-US" altLang="zh-CN"/>
          </a:p>
        </p:txBody>
      </p:sp>
      <p:sp>
        <p:nvSpPr>
          <p:cNvPr id="4" name="矩形 3"/>
          <p:cNvSpPr/>
          <p:nvPr/>
        </p:nvSpPr>
        <p:spPr>
          <a:xfrm>
            <a:off x="1359240" y="1324077"/>
            <a:ext cx="4403770"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4.</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改变经济活动的不公平性</a:t>
            </a:r>
          </a:p>
        </p:txBody>
      </p:sp>
      <p:sp>
        <p:nvSpPr>
          <p:cNvPr id="5" name="矩形 4"/>
          <p:cNvSpPr/>
          <p:nvPr/>
        </p:nvSpPr>
        <p:spPr>
          <a:xfrm>
            <a:off x="1316600" y="1895819"/>
            <a:ext cx="9156360" cy="3693319"/>
          </a:xfrm>
          <a:prstGeom prst="rect">
            <a:avLst/>
          </a:prstGeom>
        </p:spPr>
        <p:txBody>
          <a:bodyPr wrap="square">
            <a:spAutoFit/>
          </a:bodyPr>
          <a:lstStyle/>
          <a:p>
            <a:r>
              <a:rPr lang="zh-CN" altLang="zh-CN" dirty="0"/>
              <a:t>在以往的经济活动模式中，各种生产要素、基础条件的差异常常会导致不同市场主体（厂商、个人、地区）参与经济活动的不平等性。而在信息网络高速发展的市场环境下，市场的进入门槛大大降低，即使那些偏远的、条件差的地区，会由于信息网络的延伸改变命运，打通交流的渠道，将会有厂商主动为该地区或主体提供原本缺失的要素，将其纳入到大市场中来。</a:t>
            </a:r>
            <a:endParaRPr lang="en-US" altLang="zh-CN" dirty="0"/>
          </a:p>
          <a:p>
            <a:endParaRPr lang="en-US" altLang="zh-CN" dirty="0"/>
          </a:p>
          <a:p>
            <a:r>
              <a:rPr lang="zh-CN" altLang="zh-CN" dirty="0"/>
              <a:t>例如农村电商，在农村建设网络后，可以利用网络电商平台，扩大当地独具特色品质优异的农特产品的销售渠道，并通过农村电商为当地农村的基础设施建设提供更多的资金支持。拼多多农村电商扶贫项目为“社交扶贫</a:t>
            </a:r>
            <a:r>
              <a:rPr lang="en-US" altLang="zh-CN" dirty="0"/>
              <a:t>+</a:t>
            </a:r>
            <a:r>
              <a:rPr lang="zh-CN" altLang="zh-CN" dirty="0"/>
              <a:t>拼多多”模式，依托社交关系推进电商，促进同类兴趣的细分顾客聚集，帮助农产品更加容易突破销售瓶颈。这一模式具体过程为：通过预售制提前聚起海量订单，再把大单快速分解成大量小单，直接与众多农户对接，优先包销贫困户家中农货，实现在田间地头“边采摘、边销售”。</a:t>
            </a:r>
          </a:p>
          <a:p>
            <a:endParaRPr lang="zh-CN" altLang="zh-CN" dirty="0"/>
          </a:p>
        </p:txBody>
      </p:sp>
    </p:spTree>
    <p:extLst>
      <p:ext uri="{BB962C8B-B14F-4D97-AF65-F5344CB8AC3E}">
        <p14:creationId xmlns:p14="http://schemas.microsoft.com/office/powerpoint/2010/main" val="8484104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3.3.2  </a:t>
            </a:r>
            <a:r>
              <a:rPr lang="zh-CN" altLang="en-US" dirty="0"/>
              <a:t>信息网络</a:t>
            </a:r>
            <a:r>
              <a:rPr lang="zh-CN" altLang="zh-CN" dirty="0"/>
              <a:t>重构社会新形态</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77</a:t>
            </a:fld>
            <a:endParaRPr lang="en-US" altLang="zh-CN"/>
          </a:p>
        </p:txBody>
      </p:sp>
      <p:sp>
        <p:nvSpPr>
          <p:cNvPr id="4" name="矩形 3"/>
          <p:cNvSpPr/>
          <p:nvPr/>
        </p:nvSpPr>
        <p:spPr>
          <a:xfrm>
            <a:off x="1359240" y="1324077"/>
            <a:ext cx="5121915"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5.</a:t>
            </a:r>
            <a:r>
              <a:rPr lang="zh-CN" altLang="en-US" sz="2800" kern="0" dirty="0">
                <a:latin typeface="Times New Roman" panose="02020603050405020304" pitchFamily="18" charset="0"/>
                <a:ea typeface="宋体" panose="02010600030101010101" pitchFamily="2" charset="-122"/>
                <a:cs typeface="宋体" panose="02010600030101010101" pitchFamily="2" charset="-122"/>
              </a:rPr>
              <a:t>颠覆传统的网络信息安全体系</a:t>
            </a:r>
          </a:p>
        </p:txBody>
      </p:sp>
      <p:sp>
        <p:nvSpPr>
          <p:cNvPr id="5" name="矩形 4"/>
          <p:cNvSpPr/>
          <p:nvPr/>
        </p:nvSpPr>
        <p:spPr>
          <a:xfrm>
            <a:off x="1316600" y="1895819"/>
            <a:ext cx="9156360" cy="4247317"/>
          </a:xfrm>
          <a:prstGeom prst="rect">
            <a:avLst/>
          </a:prstGeom>
        </p:spPr>
        <p:txBody>
          <a:bodyPr wrap="square">
            <a:spAutoFit/>
          </a:bodyPr>
          <a:lstStyle/>
          <a:p>
            <a:r>
              <a:rPr lang="zh-CN" altLang="zh-CN" dirty="0"/>
              <a:t>当人工智能可以更加便捷的做到数据资源的保护，在入侵检测技术的人工智能进入入侵检测应用之后，能够将数据与安全领域专家的经验相结合，建立起人工智能推理机制并在同时对网络特征编码进行预处理，更新数据库，找出符合编码特征的信息，以此判断入侵原因，进行入侵危害检测以及类似入侵防护。在入侵检测方面应用基础上搭建人工智能神经网络，对数据进行智能化分析，进行数据的整合分类，最后根据整合结果建立具有针对性的拦截数据库以及信息过滤操作，以此能够显著提升网络数据安全性。</a:t>
            </a:r>
            <a:endParaRPr lang="en-US" altLang="zh-CN" dirty="0"/>
          </a:p>
          <a:p>
            <a:r>
              <a:rPr lang="zh-CN" altLang="zh-CN" dirty="0"/>
              <a:t> </a:t>
            </a:r>
          </a:p>
          <a:p>
            <a:r>
              <a:rPr lang="zh-CN" altLang="zh-CN" dirty="0"/>
              <a:t>例如，垃圾邮件使人们工作生活当中使用电子邮箱是会经常收到的，垃圾邮件的出现对于人们正常使用邮箱有一定的阻碍性，人工智能在对邮箱进行监测的同时能够筛选出符合条件的垃圾邮件并将这些邮件拦截不让其进入收件箱内。</a:t>
            </a:r>
            <a:endParaRPr lang="en-US" altLang="zh-CN" dirty="0"/>
          </a:p>
          <a:p>
            <a:endParaRPr lang="zh-CN" altLang="zh-CN" dirty="0"/>
          </a:p>
          <a:p>
            <a:r>
              <a:rPr lang="zh-CN" altLang="zh-CN" dirty="0"/>
              <a:t>信息识别过程中可以使用人工智能技术，模糊处理存在的不确定信息。一旦有危险信息存在则有可能进入网络系统，防火墙就可以自动的识别并自发的排除，保障网络安全不被“侵犯”，这种人工智能技术在很多杀毒软件中都有使用。</a:t>
            </a:r>
          </a:p>
          <a:p>
            <a:endParaRPr lang="zh-CN" altLang="zh-CN" dirty="0"/>
          </a:p>
        </p:txBody>
      </p:sp>
    </p:spTree>
    <p:extLst>
      <p:ext uri="{BB962C8B-B14F-4D97-AF65-F5344CB8AC3E}">
        <p14:creationId xmlns:p14="http://schemas.microsoft.com/office/powerpoint/2010/main" val="23226106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85327" y="2334281"/>
            <a:ext cx="6053070" cy="1815882"/>
          </a:xfrm>
          <a:prstGeom prst="rect">
            <a:avLst/>
          </a:prstGeom>
          <a:noFill/>
        </p:spPr>
        <p:txBody>
          <a:bodyPr wrap="square" rtlCol="0">
            <a:spAutoFit/>
          </a:bodyPr>
          <a:lstStyle/>
          <a:p>
            <a:pPr>
              <a:lnSpc>
                <a:spcPct val="150000"/>
              </a:lnSpc>
            </a:pPr>
            <a:r>
              <a:rPr lang="en-US" altLang="zh-CN" sz="2800" dirty="0"/>
              <a:t>3.3.3.1  </a:t>
            </a:r>
            <a:r>
              <a:rPr lang="zh-CN" altLang="zh-CN" sz="2800" dirty="0"/>
              <a:t>消费互联网</a:t>
            </a:r>
            <a:endParaRPr lang="en-US" altLang="zh-CN" sz="2800" dirty="0"/>
          </a:p>
          <a:p>
            <a:r>
              <a:rPr lang="en-US" altLang="zh-CN" sz="2800" dirty="0"/>
              <a:t>3.3.3.2  </a:t>
            </a:r>
            <a:r>
              <a:rPr lang="zh-CN" altLang="en-US" sz="2800" dirty="0"/>
              <a:t>产业互联网</a:t>
            </a:r>
            <a:endParaRPr lang="zh-CN" altLang="zh-CN" sz="2800" dirty="0"/>
          </a:p>
          <a:p>
            <a:pPr>
              <a:lnSpc>
                <a:spcPct val="150000"/>
              </a:lnSpc>
            </a:pPr>
            <a:r>
              <a:rPr lang="en-US" altLang="zh-CN" sz="2800" dirty="0"/>
              <a:t>3.3.3.3  </a:t>
            </a:r>
            <a:r>
              <a:rPr lang="zh-CN" altLang="en-US" sz="2800" dirty="0"/>
              <a:t>价值互联网</a:t>
            </a:r>
          </a:p>
        </p:txBody>
      </p:sp>
      <p:sp>
        <p:nvSpPr>
          <p:cNvPr id="4" name="标题 3"/>
          <p:cNvSpPr>
            <a:spLocks noGrp="1"/>
          </p:cNvSpPr>
          <p:nvPr>
            <p:ph type="title"/>
          </p:nvPr>
        </p:nvSpPr>
        <p:spPr/>
        <p:txBody>
          <a:bodyPr/>
          <a:lstStyle/>
          <a:p>
            <a:r>
              <a:rPr lang="en-US" altLang="zh-CN" dirty="0"/>
              <a:t>3.3.3  </a:t>
            </a:r>
            <a:r>
              <a:rPr lang="zh-CN" altLang="en-US" dirty="0"/>
              <a:t>信息网络</a:t>
            </a:r>
            <a:r>
              <a:rPr lang="zh-CN" altLang="zh-CN" dirty="0"/>
              <a:t>赋能产业数字化</a:t>
            </a:r>
            <a:endParaRPr lang="zh-CN" altLang="en-US" dirty="0"/>
          </a:p>
        </p:txBody>
      </p:sp>
    </p:spTree>
    <p:extLst>
      <p:ext uri="{BB962C8B-B14F-4D97-AF65-F5344CB8AC3E}">
        <p14:creationId xmlns:p14="http://schemas.microsoft.com/office/powerpoint/2010/main" val="36500512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en-US" altLang="zh-CN" dirty="0"/>
              <a:t>3.3.3.1  </a:t>
            </a:r>
            <a:r>
              <a:rPr lang="zh-CN" altLang="zh-CN" dirty="0"/>
              <a:t>消费互联网</a:t>
            </a:r>
            <a:endParaRPr lang="en-US" altLang="zh-CN"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79</a:t>
            </a:fld>
            <a:endParaRPr lang="en-US" altLang="zh-CN"/>
          </a:p>
        </p:txBody>
      </p:sp>
      <p:sp>
        <p:nvSpPr>
          <p:cNvPr id="6" name="矩形 5"/>
          <p:cNvSpPr/>
          <p:nvPr/>
        </p:nvSpPr>
        <p:spPr>
          <a:xfrm>
            <a:off x="1102972" y="2015923"/>
            <a:ext cx="9097136" cy="875881"/>
          </a:xfrm>
          <a:prstGeom prst="rect">
            <a:avLst/>
          </a:prstGeom>
        </p:spPr>
        <p:txBody>
          <a:bodyPr wrap="square">
            <a:spAutoFit/>
          </a:bodyPr>
          <a:lstStyle/>
          <a:p>
            <a:pPr indent="266700" algn="just">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消费互联网以提供个性娱乐为主要方式，在短时间内迅速吸引眼球，但由于其服务范围的局限性，</a:t>
            </a:r>
            <a:r>
              <a:rPr lang="zh-CN" altLang="en-US" kern="100" dirty="0">
                <a:latin typeface="Calibri" panose="020F0502020204030204" pitchFamily="34" charset="0"/>
                <a:ea typeface="宋体" panose="02010600030101010101" pitchFamily="2" charset="-122"/>
                <a:cs typeface="宋体" panose="02010600030101010101" pitchFamily="2" charset="-122"/>
              </a:rPr>
              <a:t>难以</a:t>
            </a:r>
            <a:r>
              <a:rPr lang="zh-CN" altLang="zh-CN" kern="100" dirty="0">
                <a:latin typeface="Calibri" panose="020F0502020204030204" pitchFamily="34" charset="0"/>
                <a:ea typeface="宋体" panose="02010600030101010101" pitchFamily="2" charset="-122"/>
                <a:cs typeface="宋体" panose="02010600030101010101" pitchFamily="2" charset="-122"/>
              </a:rPr>
              <a:t>触动消费者本质生活，也易导致其迅速淹没于互联网发展的浪潮中。</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p:nvPr/>
        </p:nvSpPr>
        <p:spPr>
          <a:xfrm>
            <a:off x="1102972" y="1170446"/>
            <a:ext cx="9097136" cy="875881"/>
          </a:xfrm>
          <a:prstGeom prst="rect">
            <a:avLst/>
          </a:prstGeom>
        </p:spPr>
        <p:txBody>
          <a:bodyPr wrap="square">
            <a:spAutoFit/>
          </a:bodyPr>
          <a:lstStyle/>
          <a:p>
            <a:pPr indent="266700" algn="just">
              <a:lnSpc>
                <a:spcPct val="150000"/>
              </a:lnSpc>
            </a:pPr>
            <a:r>
              <a:rPr lang="zh-CN" altLang="zh-CN" kern="100" dirty="0">
                <a:latin typeface="Calibri" panose="020F0502020204030204" pitchFamily="34" charset="0"/>
                <a:ea typeface="宋体" panose="02010600030101010101" pitchFamily="2" charset="-122"/>
                <a:cs typeface="宋体" panose="02010600030101010101" pitchFamily="2" charset="-122"/>
              </a:rPr>
              <a:t>消费互联网是以个人为用户，以日常生活为应用场景的应用形式，满足消费者在互联网中的消费需求而生的互联网类型。</a:t>
            </a:r>
          </a:p>
        </p:txBody>
      </p:sp>
      <p:sp>
        <p:nvSpPr>
          <p:cNvPr id="8" name="矩形 7"/>
          <p:cNvSpPr/>
          <p:nvPr/>
        </p:nvSpPr>
        <p:spPr>
          <a:xfrm>
            <a:off x="1143393" y="2925487"/>
            <a:ext cx="9014501" cy="1338828"/>
          </a:xfrm>
          <a:prstGeom prst="rect">
            <a:avLst/>
          </a:prstGeom>
        </p:spPr>
        <p:txBody>
          <a:bodyPr wrap="square">
            <a:spAutoFit/>
          </a:bodyPr>
          <a:lstStyle/>
          <a:p>
            <a:pPr indent="266700" algn="just">
              <a:lnSpc>
                <a:spcPct val="150000"/>
              </a:lnSpc>
            </a:pPr>
            <a:r>
              <a:rPr lang="zh-CN" altLang="zh-CN" dirty="0"/>
              <a:t>消费互联网创新的低成本进入式，带来了多的创新参与者。它不需要先期的市场研究、产品设计、市场推广。几个人搭起草台，依靠自己的</a:t>
            </a:r>
            <a:r>
              <a:rPr lang="en-US" altLang="zh-CN" dirty="0"/>
              <a:t>IT</a:t>
            </a:r>
            <a:r>
              <a:rPr lang="zh-CN" altLang="zh-CN" dirty="0"/>
              <a:t>能力，编写自己认为好的应用，在互联网这个现成的平台上发布，直接测试市场的需求。</a:t>
            </a:r>
            <a:endParaRPr lang="zh-CN" altLang="en-US" kern="100" dirty="0">
              <a:latin typeface="Calibri" panose="020F0502020204030204" pitchFamily="34" charset="0"/>
              <a:ea typeface="宋体" panose="02010600030101010101" pitchFamily="2" charset="-122"/>
              <a:cs typeface="宋体" panose="02010600030101010101" pitchFamily="2" charset="-122"/>
            </a:endParaRPr>
          </a:p>
        </p:txBody>
      </p:sp>
      <p:sp>
        <p:nvSpPr>
          <p:cNvPr id="9" name="矩形 8"/>
          <p:cNvSpPr/>
          <p:nvPr/>
        </p:nvSpPr>
        <p:spPr>
          <a:xfrm>
            <a:off x="1201927" y="4328425"/>
            <a:ext cx="8607047" cy="507831"/>
          </a:xfrm>
          <a:prstGeom prst="rect">
            <a:avLst/>
          </a:prstGeom>
        </p:spPr>
        <p:txBody>
          <a:bodyPr wrap="square">
            <a:spAutoFit/>
          </a:bodyPr>
          <a:lstStyle/>
          <a:p>
            <a:pPr indent="266700" algn="just">
              <a:lnSpc>
                <a:spcPct val="150000"/>
              </a:lnSpc>
            </a:pPr>
            <a:r>
              <a:rPr lang="zh-CN" altLang="zh-CN" dirty="0"/>
              <a:t>消费互联网发展的高速及巨大的规模效应特征成为金融投资极好的标的物。</a:t>
            </a:r>
            <a:endParaRPr lang="zh-CN" altLang="en-US" dirty="0"/>
          </a:p>
        </p:txBody>
      </p:sp>
      <p:sp>
        <p:nvSpPr>
          <p:cNvPr id="10" name="矩形 9"/>
          <p:cNvSpPr/>
          <p:nvPr/>
        </p:nvSpPr>
        <p:spPr>
          <a:xfrm>
            <a:off x="1201927" y="4966697"/>
            <a:ext cx="9126529" cy="923330"/>
          </a:xfrm>
          <a:prstGeom prst="rect">
            <a:avLst/>
          </a:prstGeom>
        </p:spPr>
        <p:txBody>
          <a:bodyPr wrap="square">
            <a:spAutoFit/>
          </a:bodyPr>
          <a:lstStyle/>
          <a:p>
            <a:pPr indent="266700" algn="just">
              <a:lnSpc>
                <a:spcPct val="150000"/>
              </a:lnSpc>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消费互联网的目标人群年轻人</a:t>
            </a:r>
            <a:r>
              <a:rPr lang="en-US" altLang="zh-CN" kern="100" dirty="0">
                <a:latin typeface="Calibri" panose="020F0502020204030204" pitchFamily="34" charset="0"/>
                <a:ea typeface="宋体" panose="02010600030101010101" pitchFamily="2" charset="-122"/>
                <a:cs typeface="宋体" panose="02010600030101010101" pitchFamily="2" charset="-122"/>
              </a:rPr>
              <a:t>,</a:t>
            </a:r>
            <a:r>
              <a:rPr lang="zh-CN" altLang="zh-CN" kern="100" dirty="0">
                <a:latin typeface="Calibri" panose="020F0502020204030204" pitchFamily="34" charset="0"/>
                <a:ea typeface="宋体" panose="02010600030101010101" pitchFamily="2" charset="-122"/>
                <a:cs typeface="宋体" panose="02010600030101010101" pitchFamily="2" charset="-122"/>
              </a:rPr>
              <a:t>以极低的学习成本进入互联网，消除了新产品采用中的重要障碍。</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81507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3.1.3 </a:t>
            </a:r>
            <a:r>
              <a:rPr lang="zh-CN" altLang="zh-CN" b="0" dirty="0">
                <a:latin typeface="方正大黑简体" panose="02010601030101010101" pitchFamily="2" charset="-122"/>
                <a:ea typeface="方正大黑简体" panose="02010601030101010101" pitchFamily="2" charset="-122"/>
              </a:rPr>
              <a:t>计算机网络的定义</a:t>
            </a:r>
            <a:endParaRPr lang="zh-CN" altLang="en-US" b="0" dirty="0">
              <a:latin typeface="方正大黑简体" panose="02010601030101010101" pitchFamily="2" charset="-122"/>
              <a:ea typeface="方正大黑简体" panose="02010601030101010101" pitchFamily="2" charset="-122"/>
            </a:endParaRPr>
          </a:p>
        </p:txBody>
      </p:sp>
      <p:sp>
        <p:nvSpPr>
          <p:cNvPr id="5" name="文本框 4"/>
          <p:cNvSpPr txBox="1"/>
          <p:nvPr/>
        </p:nvSpPr>
        <p:spPr>
          <a:xfrm>
            <a:off x="2032001" y="1725768"/>
            <a:ext cx="3615485" cy="400110"/>
          </a:xfrm>
          <a:prstGeom prst="rect">
            <a:avLst/>
          </a:prstGeom>
          <a:noFill/>
        </p:spPr>
        <p:txBody>
          <a:bodyPr wrap="square" rtlCol="0">
            <a:spAutoFit/>
          </a:bodyPr>
          <a:lstStyle/>
          <a:p>
            <a:r>
              <a:rPr lang="en-US" altLang="zh-CN" sz="2000" b="1" dirty="0"/>
              <a:t>3. </a:t>
            </a:r>
            <a:r>
              <a:rPr lang="zh-CN" altLang="en-US" sz="2000" b="1" dirty="0"/>
              <a:t>信息</a:t>
            </a:r>
            <a:r>
              <a:rPr lang="zh-CN" altLang="zh-CN" sz="2000" b="1" dirty="0"/>
              <a:t>网络的</a:t>
            </a:r>
            <a:r>
              <a:rPr lang="zh-CN" altLang="en-US" sz="2000" b="1" dirty="0"/>
              <a:t>特点</a:t>
            </a:r>
          </a:p>
        </p:txBody>
      </p:sp>
      <p:sp>
        <p:nvSpPr>
          <p:cNvPr id="6" name="文本框 5"/>
          <p:cNvSpPr txBox="1"/>
          <p:nvPr/>
        </p:nvSpPr>
        <p:spPr>
          <a:xfrm>
            <a:off x="2236253" y="2245728"/>
            <a:ext cx="8542296" cy="3139321"/>
          </a:xfrm>
          <a:prstGeom prst="rect">
            <a:avLst/>
          </a:prstGeom>
          <a:noFill/>
        </p:spPr>
        <p:txBody>
          <a:bodyPr wrap="square" rtlCol="0">
            <a:spAutoFit/>
          </a:bodyPr>
          <a:lstStyle/>
          <a:p>
            <a:r>
              <a:rPr lang="zh-CN" altLang="en-US" dirty="0"/>
              <a:t>（</a:t>
            </a:r>
            <a:r>
              <a:rPr lang="en-US" altLang="zh-CN" dirty="0"/>
              <a:t>4</a:t>
            </a:r>
            <a:r>
              <a:rPr lang="zh-CN" altLang="en-US" dirty="0"/>
              <a:t>）高速性</a:t>
            </a:r>
          </a:p>
          <a:p>
            <a:r>
              <a:rPr lang="zh-CN" altLang="en-US" dirty="0"/>
              <a:t>根据国际电信联盟</a:t>
            </a:r>
            <a:r>
              <a:rPr lang="en-US" altLang="zh-CN" dirty="0"/>
              <a:t>(ITU)</a:t>
            </a:r>
            <a:r>
              <a:rPr lang="zh-CN" altLang="en-US" dirty="0"/>
              <a:t>发布的</a:t>
            </a:r>
            <a:r>
              <a:rPr lang="en-US" altLang="zh-CN" dirty="0"/>
              <a:t>5G </a:t>
            </a:r>
            <a:r>
              <a:rPr lang="zh-CN" altLang="en-US" dirty="0"/>
              <a:t>标准规定：单个</a:t>
            </a:r>
            <a:r>
              <a:rPr lang="en-US" altLang="zh-CN" dirty="0"/>
              <a:t>5G </a:t>
            </a:r>
            <a:r>
              <a:rPr lang="zh-CN" altLang="en-US" dirty="0"/>
              <a:t>基站至少提供</a:t>
            </a:r>
            <a:r>
              <a:rPr lang="en-US" altLang="zh-CN" dirty="0"/>
              <a:t>10Gbps</a:t>
            </a:r>
            <a:r>
              <a:rPr lang="zh-CN" altLang="en-US" dirty="0"/>
              <a:t>的上行链路</a:t>
            </a:r>
            <a:r>
              <a:rPr lang="en-US" altLang="zh-CN" dirty="0"/>
              <a:t>,</a:t>
            </a:r>
            <a:r>
              <a:rPr lang="zh-CN" altLang="en-US" dirty="0"/>
              <a:t>每平方公里至少承载</a:t>
            </a:r>
            <a:r>
              <a:rPr lang="en-US" altLang="zh-CN" dirty="0"/>
              <a:t>100</a:t>
            </a:r>
            <a:r>
              <a:rPr lang="zh-CN" altLang="en-US" dirty="0"/>
              <a:t>万台设备，单个延迟不超过</a:t>
            </a:r>
            <a:r>
              <a:rPr lang="en-US" altLang="zh-CN" dirty="0"/>
              <a:t>4ms,</a:t>
            </a:r>
            <a:r>
              <a:rPr lang="zh-CN" altLang="en-US" dirty="0"/>
              <a:t>能够支持高达</a:t>
            </a:r>
            <a:r>
              <a:rPr lang="en-US" altLang="zh-CN" dirty="0"/>
              <a:t>500km/h</a:t>
            </a:r>
            <a:r>
              <a:rPr lang="zh-CN" altLang="en-US" dirty="0"/>
              <a:t>的设备连接而不中断。</a:t>
            </a:r>
          </a:p>
          <a:p>
            <a:r>
              <a:rPr lang="zh-CN" altLang="en-US" dirty="0"/>
              <a:t>（</a:t>
            </a:r>
            <a:r>
              <a:rPr lang="en-US" altLang="zh-CN" dirty="0"/>
              <a:t>5</a:t>
            </a:r>
            <a:r>
              <a:rPr lang="zh-CN" altLang="en-US" dirty="0"/>
              <a:t>）智能化</a:t>
            </a:r>
          </a:p>
          <a:p>
            <a:r>
              <a:rPr lang="zh-CN" altLang="en-US" dirty="0"/>
              <a:t>智能化意味着网络能够处理以自然语言表述的业务意图，自动将其转化为网络策略和行为</a:t>
            </a:r>
            <a:r>
              <a:rPr lang="en-US" altLang="zh-CN" dirty="0"/>
              <a:t>,</a:t>
            </a:r>
            <a:r>
              <a:rPr lang="zh-CN" altLang="en-US" dirty="0"/>
              <a:t>确保网络持续可靠地满足业务需求，且不影响其它业务的运行。</a:t>
            </a:r>
            <a:endParaRPr lang="en-US" altLang="zh-CN" dirty="0"/>
          </a:p>
          <a:p>
            <a:r>
              <a:rPr lang="zh-CN" altLang="en-US" dirty="0"/>
              <a:t>（</a:t>
            </a:r>
            <a:r>
              <a:rPr lang="en-US" altLang="zh-CN" dirty="0"/>
              <a:t>6</a:t>
            </a:r>
            <a:r>
              <a:rPr lang="zh-CN" altLang="en-US" dirty="0"/>
              <a:t>）技术综合性</a:t>
            </a:r>
            <a:endParaRPr lang="en-US" altLang="zh-CN" dirty="0"/>
          </a:p>
          <a:p>
            <a:r>
              <a:rPr lang="zh-CN" altLang="en-US" dirty="0"/>
              <a:t>集合了计算机技术、网络技术、通信技术、社会科学、数学等多种优势技术，拥有多种方式和方法来满足不同用户的需求，使网络更加多元化，从而满足信息化时代多元化和个性化需求。</a:t>
            </a:r>
          </a:p>
        </p:txBody>
      </p:sp>
    </p:spTree>
    <p:extLst>
      <p:ext uri="{BB962C8B-B14F-4D97-AF65-F5344CB8AC3E}">
        <p14:creationId xmlns:p14="http://schemas.microsoft.com/office/powerpoint/2010/main" val="20887561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3.3.3.2  </a:t>
            </a:r>
            <a:r>
              <a:rPr lang="zh-CN" altLang="en-US" dirty="0"/>
              <a:t>产业互联网</a:t>
            </a:r>
            <a:endParaRPr lang="zh-CN" altLang="zh-CN"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80</a:t>
            </a:fld>
            <a:endParaRPr lang="en-US" altLang="zh-CN"/>
          </a:p>
        </p:txBody>
      </p:sp>
      <p:sp>
        <p:nvSpPr>
          <p:cNvPr id="5" name="矩形 4"/>
          <p:cNvSpPr/>
          <p:nvPr/>
        </p:nvSpPr>
        <p:spPr>
          <a:xfrm>
            <a:off x="1089185" y="1303591"/>
            <a:ext cx="9156360" cy="4442242"/>
          </a:xfrm>
          <a:prstGeom prst="rect">
            <a:avLst/>
          </a:prstGeom>
        </p:spPr>
        <p:txBody>
          <a:bodyPr wrap="square">
            <a:spAutoFit/>
          </a:bodyPr>
          <a:lstStyle/>
          <a:p>
            <a:pPr indent="457200">
              <a:spcAft>
                <a:spcPts val="1000"/>
              </a:spcAft>
            </a:pPr>
            <a:r>
              <a:rPr lang="zh-CN" altLang="zh-CN" dirty="0"/>
              <a:t>产业互联网是以企事业单位为主要用户、以生产经营活动为关键内容、以提升效率和优化配置为核心主题的互联网应用和创新，是数字经济深化发展的高级阶段。</a:t>
            </a:r>
            <a:endParaRPr lang="en-US" altLang="zh-CN" dirty="0"/>
          </a:p>
          <a:p>
            <a:pPr indent="457200">
              <a:spcAft>
                <a:spcPts val="1000"/>
              </a:spcAft>
            </a:pPr>
            <a:r>
              <a:rPr lang="zh-CN" altLang="zh-CN" dirty="0"/>
              <a:t>产业互联网是一种新的经济形态，利用信息技术与互联网平台，充分发挥互联网在生产要素配置中的优化和集成作用，实现互联网与传统产业深度融合，将互联网的创新应用成果深化于国家经济、科技、军事、民生等各项经济社会领域中，最终提升国家的生产力。</a:t>
            </a:r>
            <a:endParaRPr lang="en-US" altLang="zh-CN" dirty="0"/>
          </a:p>
          <a:p>
            <a:pPr indent="457200">
              <a:spcAft>
                <a:spcPts val="1000"/>
              </a:spcAft>
            </a:pPr>
            <a:r>
              <a:rPr lang="zh-CN" altLang="zh-CN" dirty="0"/>
              <a:t>由于各产业平台发起背景和资源能力优势的不同，因此其发展路径也有所差异：</a:t>
            </a:r>
            <a:endParaRPr lang="en-US" altLang="zh-CN" dirty="0"/>
          </a:p>
          <a:p>
            <a:pPr indent="457200">
              <a:spcAft>
                <a:spcPts val="1000"/>
              </a:spcAft>
            </a:pPr>
            <a:r>
              <a:rPr lang="en-US" altLang="zh-CN" dirty="0"/>
              <a:t>(1)</a:t>
            </a:r>
            <a:r>
              <a:rPr lang="zh-CN" altLang="zh-CN" dirty="0"/>
              <a:t>行业龙头企业的裂变式增长</a:t>
            </a:r>
          </a:p>
          <a:p>
            <a:pPr indent="457200">
              <a:spcAft>
                <a:spcPts val="1000"/>
              </a:spcAft>
            </a:pPr>
            <a:r>
              <a:rPr lang="en-US" altLang="zh-CN" dirty="0"/>
              <a:t>(2)</a:t>
            </a:r>
            <a:r>
              <a:rPr lang="zh-CN" altLang="zh-CN" dirty="0"/>
              <a:t>区域特色产业集群的转型升级</a:t>
            </a:r>
          </a:p>
          <a:p>
            <a:pPr indent="457200">
              <a:spcAft>
                <a:spcPts val="1000"/>
              </a:spcAft>
            </a:pPr>
            <a:r>
              <a:rPr lang="en-US" altLang="zh-CN" dirty="0"/>
              <a:t>(3)</a:t>
            </a:r>
            <a:r>
              <a:rPr lang="zh-CN" altLang="zh-CN" dirty="0"/>
              <a:t>专业商贸市场的数字化转型</a:t>
            </a:r>
          </a:p>
          <a:p>
            <a:pPr indent="457200">
              <a:spcAft>
                <a:spcPts val="1000"/>
              </a:spcAft>
            </a:pPr>
            <a:r>
              <a:rPr lang="en-US" altLang="zh-CN" dirty="0"/>
              <a:t>(4)</a:t>
            </a:r>
            <a:r>
              <a:rPr lang="zh-CN" altLang="zh-CN" dirty="0"/>
              <a:t>商贸</a:t>
            </a:r>
            <a:r>
              <a:rPr lang="en-US" altLang="zh-CN" dirty="0"/>
              <a:t>/</a:t>
            </a:r>
            <a:r>
              <a:rPr lang="zh-CN" altLang="zh-CN" dirty="0"/>
              <a:t>物流商到供应链集成服务商转型</a:t>
            </a:r>
          </a:p>
          <a:p>
            <a:pPr indent="457200">
              <a:spcAft>
                <a:spcPts val="1000"/>
              </a:spcAft>
            </a:pPr>
            <a:r>
              <a:rPr lang="en-US" altLang="zh-CN" dirty="0"/>
              <a:t>(5)</a:t>
            </a:r>
            <a:r>
              <a:rPr lang="zh-CN" altLang="zh-CN" dirty="0"/>
              <a:t>行业资讯平台</a:t>
            </a:r>
            <a:r>
              <a:rPr lang="en-US" altLang="zh-CN" dirty="0"/>
              <a:t>/SaaS</a:t>
            </a:r>
            <a:r>
              <a:rPr lang="zh-CN" altLang="zh-CN" dirty="0"/>
              <a:t>解决方案商的产业互联网升级</a:t>
            </a:r>
          </a:p>
          <a:p>
            <a:pPr>
              <a:spcAft>
                <a:spcPts val="1000"/>
              </a:spcAft>
            </a:pPr>
            <a:endParaRPr lang="zh-CN" altLang="zh-CN" dirty="0"/>
          </a:p>
        </p:txBody>
      </p:sp>
    </p:spTree>
    <p:extLst>
      <p:ext uri="{BB962C8B-B14F-4D97-AF65-F5344CB8AC3E}">
        <p14:creationId xmlns:p14="http://schemas.microsoft.com/office/powerpoint/2010/main" val="10069398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en-US" altLang="zh-CN" dirty="0"/>
              <a:t>3.3.3.3  </a:t>
            </a:r>
            <a:r>
              <a:rPr lang="zh-CN" altLang="en-US" dirty="0"/>
              <a:t>价值互联网</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81</a:t>
            </a:fld>
            <a:endParaRPr lang="en-US" altLang="zh-CN"/>
          </a:p>
        </p:txBody>
      </p:sp>
      <p:sp>
        <p:nvSpPr>
          <p:cNvPr id="5" name="矩形 4"/>
          <p:cNvSpPr/>
          <p:nvPr/>
        </p:nvSpPr>
        <p:spPr>
          <a:xfrm>
            <a:off x="1089185" y="1303591"/>
            <a:ext cx="9156360" cy="4760278"/>
          </a:xfrm>
          <a:prstGeom prst="rect">
            <a:avLst/>
          </a:prstGeom>
        </p:spPr>
        <p:txBody>
          <a:bodyPr wrap="square">
            <a:spAutoFit/>
          </a:bodyPr>
          <a:lstStyle/>
          <a:p>
            <a:pPr indent="457200">
              <a:spcBef>
                <a:spcPts val="1000"/>
              </a:spcBef>
            </a:pPr>
            <a:r>
              <a:rPr lang="zh-CN" altLang="zh-CN" dirty="0"/>
              <a:t>价值互联网是以区块链技术为核心基础，依托移动设备与数字货币实现价值交换与价值储存，且其作为新型金融技术，每年的投资额正以倍数形式增长。</a:t>
            </a:r>
          </a:p>
          <a:p>
            <a:pPr indent="457200">
              <a:spcBef>
                <a:spcPts val="1000"/>
              </a:spcBef>
            </a:pPr>
            <a:r>
              <a:rPr lang="zh-CN" altLang="zh-CN" dirty="0"/>
              <a:t>（</a:t>
            </a:r>
            <a:r>
              <a:rPr lang="en-US" altLang="zh-CN" dirty="0"/>
              <a:t>1</a:t>
            </a:r>
            <a:r>
              <a:rPr lang="zh-CN" altLang="zh-CN" dirty="0"/>
              <a:t>）初步发展阶段</a:t>
            </a:r>
          </a:p>
          <a:p>
            <a:pPr indent="457200">
              <a:spcBef>
                <a:spcPts val="1000"/>
              </a:spcBef>
            </a:pPr>
            <a:r>
              <a:rPr lang="zh-CN" altLang="zh-CN" dirty="0"/>
              <a:t>广义上讲，价值互联网的雏形可以追溯到</a:t>
            </a:r>
            <a:r>
              <a:rPr lang="en-US" altLang="zh-CN" dirty="0"/>
              <a:t>20</a:t>
            </a:r>
            <a:r>
              <a:rPr lang="zh-CN" altLang="zh-CN" dirty="0"/>
              <a:t>世纪</a:t>
            </a:r>
            <a:r>
              <a:rPr lang="en-US" altLang="zh-CN" dirty="0"/>
              <a:t>90</a:t>
            </a:r>
            <a:r>
              <a:rPr lang="zh-CN" altLang="zh-CN" dirty="0"/>
              <a:t>年代，美国安全第一网络银行（</a:t>
            </a:r>
            <a:r>
              <a:rPr lang="en-US" altLang="zh-CN" dirty="0"/>
              <a:t>SFNB</a:t>
            </a:r>
            <a:r>
              <a:rPr lang="zh-CN" altLang="zh-CN" dirty="0"/>
              <a:t>）在</a:t>
            </a:r>
            <a:r>
              <a:rPr lang="en-US" altLang="zh-CN" dirty="0"/>
              <a:t>1996</a:t>
            </a:r>
            <a:r>
              <a:rPr lang="zh-CN" altLang="zh-CN" dirty="0"/>
              <a:t>年开始网上金融服务，中国在</a:t>
            </a:r>
            <a:r>
              <a:rPr lang="en-US" altLang="zh-CN" dirty="0"/>
              <a:t>1998</a:t>
            </a:r>
            <a:r>
              <a:rPr lang="zh-CN" altLang="zh-CN" dirty="0"/>
              <a:t>年也有了第一笔网络支付。其后，很多金融机构借助互联网技术来拓展支付业务，并出现了第三方支付、大数据金融、网络金融门户等模式，以互联网金融为代表的价值互联网相关产业不断发展，价值互联网特征逐渐显现。尤其是</a:t>
            </a:r>
            <a:r>
              <a:rPr lang="en-US" altLang="zh-CN" dirty="0"/>
              <a:t>2010</a:t>
            </a:r>
            <a:r>
              <a:rPr lang="zh-CN" altLang="zh-CN" dirty="0"/>
              <a:t>年以来，随着互联网金融呈现爆发式增长，价值互联互通的范围不断扩大，程度逐渐提高，价值互联网的功能有了初步发展。</a:t>
            </a:r>
          </a:p>
          <a:p>
            <a:pPr indent="457200">
              <a:spcBef>
                <a:spcPts val="1000"/>
              </a:spcBef>
            </a:pPr>
            <a:r>
              <a:rPr lang="zh-CN" altLang="zh-CN" dirty="0"/>
              <a:t>（</a:t>
            </a:r>
            <a:r>
              <a:rPr lang="en-US" altLang="zh-CN" dirty="0"/>
              <a:t>2</a:t>
            </a:r>
            <a:r>
              <a:rPr lang="zh-CN" altLang="zh-CN" dirty="0"/>
              <a:t>）全网发展阶段</a:t>
            </a:r>
          </a:p>
          <a:p>
            <a:pPr indent="457200">
              <a:spcBef>
                <a:spcPts val="1000"/>
              </a:spcBef>
              <a:spcAft>
                <a:spcPts val="1000"/>
              </a:spcAft>
            </a:pPr>
            <a:r>
              <a:rPr lang="zh-CN" altLang="zh-CN" dirty="0"/>
              <a:t>区块链的出现，为价值互联网带来了新的发展空间，触发了一个新的发展阶段。可以说，在区块链出现之前，价值互联网处于一个非常初级的发展阶段，基本上是以一些中介化机构为中心的碎片化发展模式。而区块链具有去中心化、透明可信、自组织等特征，使得其应用更容易扩散为全球范围内的无地域界限的应用，为价值互联网注入了新的内涵。随着区块链应用的逐渐发展，将推进形成规模化的、真正意义上的价值互联网。</a:t>
            </a:r>
          </a:p>
        </p:txBody>
      </p:sp>
    </p:spTree>
    <p:extLst>
      <p:ext uri="{BB962C8B-B14F-4D97-AF65-F5344CB8AC3E}">
        <p14:creationId xmlns:p14="http://schemas.microsoft.com/office/powerpoint/2010/main" val="13264107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en-US" altLang="zh-CN" dirty="0"/>
              <a:t>3.3.3.3  </a:t>
            </a:r>
            <a:r>
              <a:rPr lang="zh-CN" altLang="en-US" dirty="0"/>
              <a:t>价值互联网</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82</a:t>
            </a:fld>
            <a:endParaRPr lang="en-US" altLang="zh-CN"/>
          </a:p>
        </p:txBody>
      </p:sp>
      <p:sp>
        <p:nvSpPr>
          <p:cNvPr id="5" name="矩形 4"/>
          <p:cNvSpPr/>
          <p:nvPr/>
        </p:nvSpPr>
        <p:spPr>
          <a:xfrm>
            <a:off x="1089185" y="1303591"/>
            <a:ext cx="9156360" cy="4524315"/>
          </a:xfrm>
          <a:prstGeom prst="rect">
            <a:avLst/>
          </a:prstGeom>
        </p:spPr>
        <p:txBody>
          <a:bodyPr wrap="square">
            <a:spAutoFit/>
          </a:bodyPr>
          <a:lstStyle/>
          <a:p>
            <a:pPr indent="457200">
              <a:lnSpc>
                <a:spcPct val="150000"/>
              </a:lnSpc>
            </a:pPr>
            <a:r>
              <a:rPr lang="zh-CN" altLang="zh-CN" dirty="0"/>
              <a:t>区块链是一种在对等网络环境下，通过透明和可信规则，构建不可伪造、不可篡改和可追溯的块链式数据结构，实现和管理事务处理的模式。</a:t>
            </a:r>
          </a:p>
          <a:p>
            <a:pPr indent="457200">
              <a:lnSpc>
                <a:spcPct val="150000"/>
              </a:lnSpc>
            </a:pPr>
            <a:r>
              <a:rPr lang="zh-CN" altLang="zh-CN" dirty="0"/>
              <a:t>区块链赖以生存的基础就是高信用度高安全性以及点对点的现金支付模式。分布于全球的各个节点共同来存储交易数据，共识机制保证了区块链网络的安全性。在区块链系统中，不需要第三方机构的参与，直接实现点对点传输的交易。</a:t>
            </a:r>
          </a:p>
          <a:p>
            <a:pPr indent="457200">
              <a:lnSpc>
                <a:spcPct val="150000"/>
              </a:lnSpc>
            </a:pPr>
            <a:r>
              <a:rPr lang="zh-CN" altLang="zh-CN" dirty="0"/>
              <a:t>在金融领域里面，区块链可以用于支付，借贷，保险，众筹等。在政治事务方面，区块链可以用于选举，身份验证，公共信息的查询，项目招标等。在物流方面，区块链可以用于供应链的数据的保护，信息追踪，信息监测等使得物流行业透明化。在公益慈善方面，区块链可以实现点对点的捐助，善款信息便的透明可以追溯。在农业领域，可以使得从农田到餐桌整个流程上面的信息可以查，来保证食物安全问题。</a:t>
            </a:r>
          </a:p>
          <a:p>
            <a:pPr>
              <a:spcAft>
                <a:spcPts val="1000"/>
              </a:spcAft>
            </a:pPr>
            <a:endParaRPr lang="zh-CN" altLang="zh-CN" dirty="0"/>
          </a:p>
        </p:txBody>
      </p:sp>
    </p:spTree>
    <p:extLst>
      <p:ext uri="{BB962C8B-B14F-4D97-AF65-F5344CB8AC3E}">
        <p14:creationId xmlns:p14="http://schemas.microsoft.com/office/powerpoint/2010/main" val="3256581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71583" y="1033550"/>
            <a:ext cx="6053070" cy="2951385"/>
          </a:xfrm>
          <a:prstGeom prst="rect">
            <a:avLst/>
          </a:prstGeom>
          <a:noFill/>
        </p:spPr>
        <p:txBody>
          <a:bodyPr wrap="square" rtlCol="0">
            <a:spAutoFit/>
          </a:bodyPr>
          <a:lstStyle/>
          <a:p>
            <a:pPr>
              <a:lnSpc>
                <a:spcPct val="150000"/>
              </a:lnSpc>
            </a:pPr>
            <a:r>
              <a:rPr lang="en-US" altLang="zh-CN" sz="3200" dirty="0"/>
              <a:t>3.4.1 </a:t>
            </a:r>
            <a:r>
              <a:rPr lang="zh-CN" altLang="en-US" sz="3200" dirty="0"/>
              <a:t>网络爬虫的概念与分类</a:t>
            </a:r>
          </a:p>
          <a:p>
            <a:pPr>
              <a:lnSpc>
                <a:spcPct val="150000"/>
              </a:lnSpc>
            </a:pPr>
            <a:r>
              <a:rPr lang="en-US" altLang="zh-CN" sz="3200" dirty="0"/>
              <a:t>3.4.2 HTML</a:t>
            </a:r>
            <a:r>
              <a:rPr lang="zh-CN" altLang="en-US" sz="3200" dirty="0"/>
              <a:t>语言简介</a:t>
            </a:r>
          </a:p>
          <a:p>
            <a:pPr>
              <a:lnSpc>
                <a:spcPct val="150000"/>
              </a:lnSpc>
            </a:pPr>
            <a:r>
              <a:rPr lang="en-US" altLang="zh-CN" sz="3200" dirty="0"/>
              <a:t>3.4.3 </a:t>
            </a:r>
            <a:r>
              <a:rPr lang="zh-CN" altLang="en-US" sz="3200" dirty="0"/>
              <a:t>网络爬虫</a:t>
            </a:r>
            <a:r>
              <a:rPr lang="en-US" altLang="zh-CN" sz="3200" dirty="0"/>
              <a:t>requests</a:t>
            </a:r>
            <a:r>
              <a:rPr lang="zh-CN" altLang="en-US" sz="3200" dirty="0"/>
              <a:t>库 *</a:t>
            </a:r>
          </a:p>
          <a:p>
            <a:pPr>
              <a:lnSpc>
                <a:spcPct val="150000"/>
              </a:lnSpc>
            </a:pPr>
            <a:r>
              <a:rPr lang="en-US" altLang="zh-CN" sz="3200" dirty="0"/>
              <a:t>3.4.4 </a:t>
            </a:r>
            <a:r>
              <a:rPr lang="zh-CN" altLang="en-US" sz="3200" dirty="0"/>
              <a:t>网络爬虫需要遵守的协议</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2675" y="4143413"/>
            <a:ext cx="4190885" cy="2358847"/>
          </a:xfrm>
          <a:prstGeom prst="rect">
            <a:avLst/>
          </a:prstGeom>
        </p:spPr>
      </p:pic>
      <p:sp>
        <p:nvSpPr>
          <p:cNvPr id="6" name="标题 1">
            <a:extLst>
              <a:ext uri="{FF2B5EF4-FFF2-40B4-BE49-F238E27FC236}">
                <a16:creationId xmlns:a16="http://schemas.microsoft.com/office/drawing/2014/main" id="{7F7115F9-9D27-4A7C-835D-62C397A8070C}"/>
              </a:ext>
            </a:extLst>
          </p:cNvPr>
          <p:cNvSpPr>
            <a:spLocks noGrp="1"/>
          </p:cNvSpPr>
          <p:nvPr>
            <p:ph type="title"/>
          </p:nvPr>
        </p:nvSpPr>
        <p:spPr>
          <a:xfrm>
            <a:off x="808243" y="311152"/>
            <a:ext cx="9132170" cy="5639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3600" dirty="0">
                <a:solidFill>
                  <a:schemeClr val="tx1"/>
                </a:solidFill>
                <a:latin typeface="宋体" panose="02010600030101010101" pitchFamily="2" charset="-122"/>
              </a:rPr>
              <a:t>3.4 </a:t>
            </a:r>
            <a:r>
              <a:rPr lang="zh-CN" altLang="en-US" sz="3600" dirty="0">
                <a:solidFill>
                  <a:schemeClr val="tx1"/>
                </a:solidFill>
                <a:latin typeface="宋体" panose="02010600030101010101" pitchFamily="2" charset="-122"/>
              </a:rPr>
              <a:t>网络爬虫基础</a:t>
            </a:r>
          </a:p>
        </p:txBody>
      </p:sp>
    </p:spTree>
    <p:extLst>
      <p:ext uri="{BB962C8B-B14F-4D97-AF65-F5344CB8AC3E}">
        <p14:creationId xmlns:p14="http://schemas.microsoft.com/office/powerpoint/2010/main" val="3692667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2032001" y="318498"/>
            <a:ext cx="7225016" cy="565079"/>
          </a:xfrm>
        </p:spPr>
        <p:txBody>
          <a:bodyPr/>
          <a:lstStyle/>
          <a:p>
            <a:r>
              <a:rPr lang="zh-CN" altLang="zh-CN" dirty="0"/>
              <a:t>一</a:t>
            </a:r>
            <a:r>
              <a:rPr lang="en-US" altLang="zh-CN" dirty="0"/>
              <a:t>.</a:t>
            </a:r>
            <a:r>
              <a:rPr lang="zh-CN" altLang="zh-CN" dirty="0"/>
              <a:t>网络爬虫的概念与分类</a:t>
            </a:r>
          </a:p>
        </p:txBody>
      </p:sp>
      <p:sp>
        <p:nvSpPr>
          <p:cNvPr id="4" name="文本框 3"/>
          <p:cNvSpPr txBox="1"/>
          <p:nvPr/>
        </p:nvSpPr>
        <p:spPr>
          <a:xfrm>
            <a:off x="1916566" y="1595903"/>
            <a:ext cx="9292539" cy="4616648"/>
          </a:xfrm>
          <a:prstGeom prst="rect">
            <a:avLst/>
          </a:prstGeom>
          <a:noFill/>
        </p:spPr>
        <p:txBody>
          <a:bodyPr wrap="square" rtlCol="0">
            <a:spAutoFit/>
          </a:bodyPr>
          <a:lstStyle/>
          <a:p>
            <a:pPr marL="457200" indent="-457200">
              <a:buAutoNum type="arabicPeriod"/>
            </a:pPr>
            <a:r>
              <a:rPr lang="zh-CN" altLang="en-US" sz="3200" b="1" dirty="0"/>
              <a:t>网络爬虫的必要性</a:t>
            </a:r>
            <a:endParaRPr lang="en-US" altLang="zh-CN" sz="3200" b="1" dirty="0"/>
          </a:p>
          <a:p>
            <a:pPr marL="742950" lvl="1" indent="-285750">
              <a:buFont typeface="Arial" panose="020B0604020202020204" pitchFamily="34" charset="0"/>
              <a:buChar char="•"/>
            </a:pPr>
            <a:r>
              <a:rPr lang="en-US" altLang="zh-CN" sz="2600" dirty="0"/>
              <a:t> </a:t>
            </a:r>
            <a:r>
              <a:rPr lang="zh-CN" altLang="zh-CN" sz="2600" dirty="0"/>
              <a:t>互联网可以获得丰富的信息</a:t>
            </a:r>
            <a:endParaRPr lang="en-US" altLang="zh-CN" sz="2600" dirty="0"/>
          </a:p>
          <a:p>
            <a:pPr marL="742950" lvl="1" indent="-285750">
              <a:buFont typeface="Arial" panose="020B0604020202020204" pitchFamily="34" charset="0"/>
              <a:buChar char="•"/>
            </a:pPr>
            <a:r>
              <a:rPr lang="en-US" altLang="zh-CN" sz="2600" dirty="0"/>
              <a:t> </a:t>
            </a:r>
            <a:r>
              <a:rPr lang="zh-CN" altLang="zh-CN" sz="2600" dirty="0"/>
              <a:t>如何从互联网上采集这些信息呢为大数据分析做准备呢</a:t>
            </a:r>
            <a:endParaRPr lang="en-US" altLang="zh-CN" sz="2600" dirty="0"/>
          </a:p>
          <a:p>
            <a:pPr marL="742950" lvl="1" indent="-285750">
              <a:buFont typeface="Arial" panose="020B0604020202020204" pitchFamily="34" charset="0"/>
              <a:buChar char="•"/>
            </a:pPr>
            <a:r>
              <a:rPr lang="en-US" altLang="zh-CN" sz="2600" dirty="0"/>
              <a:t>Python</a:t>
            </a:r>
            <a:r>
              <a:rPr lang="zh-CN" altLang="zh-CN" sz="2600" dirty="0"/>
              <a:t>网络爬虫</a:t>
            </a:r>
            <a:r>
              <a:rPr lang="zh-CN" altLang="en-US" sz="2600" dirty="0"/>
              <a:t>可用来</a:t>
            </a:r>
            <a:r>
              <a:rPr lang="zh-CN" altLang="zh-CN" sz="2600" dirty="0"/>
              <a:t>获取网络数据</a:t>
            </a:r>
          </a:p>
          <a:p>
            <a:pPr marL="457200" indent="-457200">
              <a:buAutoNum type="arabicPeriod"/>
            </a:pPr>
            <a:endParaRPr lang="en-US" altLang="zh-CN" sz="3600" b="1" dirty="0"/>
          </a:p>
          <a:p>
            <a:pPr marL="457200" indent="-457200">
              <a:buAutoNum type="arabicPeriod"/>
            </a:pPr>
            <a:r>
              <a:rPr lang="zh-CN" altLang="en-US" sz="3200" b="1" dirty="0"/>
              <a:t>爬虫分类</a:t>
            </a:r>
            <a:endParaRPr lang="en-US" altLang="zh-CN" sz="3200" b="1" dirty="0"/>
          </a:p>
          <a:p>
            <a:pPr marL="742950" lvl="1" indent="-285750">
              <a:buFont typeface="Arial" panose="020B0604020202020204" pitchFamily="34" charset="0"/>
              <a:buChar char="•"/>
            </a:pPr>
            <a:r>
              <a:rPr lang="zh-CN" altLang="zh-CN" sz="2600" dirty="0"/>
              <a:t>通用爬虫</a:t>
            </a:r>
            <a:endParaRPr lang="en-US" altLang="zh-CN" sz="2600" dirty="0"/>
          </a:p>
          <a:p>
            <a:pPr marL="1200150" lvl="2" indent="-285750">
              <a:buFont typeface="Arial" panose="020B0604020202020204" pitchFamily="34" charset="0"/>
              <a:buChar char="•"/>
            </a:pPr>
            <a:r>
              <a:rPr lang="zh-CN" altLang="en-US" sz="2000" dirty="0"/>
              <a:t>类似搜索引擎，抓取网络上所有信息</a:t>
            </a:r>
            <a:endParaRPr lang="en-US" altLang="zh-CN" sz="2000" dirty="0"/>
          </a:p>
          <a:p>
            <a:pPr marL="742950" lvl="1" indent="-285750">
              <a:buFont typeface="Arial" panose="020B0604020202020204" pitchFamily="34" charset="0"/>
              <a:buChar char="•"/>
            </a:pPr>
            <a:r>
              <a:rPr lang="zh-CN" altLang="zh-CN" sz="2600" dirty="0"/>
              <a:t>聚焦爬虫</a:t>
            </a:r>
            <a:endParaRPr lang="en-US" altLang="zh-CN" sz="2600" dirty="0"/>
          </a:p>
          <a:p>
            <a:pPr marL="1200150" lvl="2" indent="-285750">
              <a:buFont typeface="Arial" panose="020B0604020202020204" pitchFamily="34" charset="0"/>
              <a:buChar char="•"/>
            </a:pPr>
            <a:r>
              <a:rPr lang="zh-CN" altLang="en-US" sz="2000" dirty="0"/>
              <a:t>获取用户需要的数据</a:t>
            </a:r>
            <a:endParaRPr lang="en-US" altLang="zh-CN" sz="2000" dirty="0"/>
          </a:p>
          <a:p>
            <a:pPr marL="1657350" lvl="3" indent="-285750">
              <a:buFont typeface="Arial" panose="020B0604020202020204" pitchFamily="34" charset="0"/>
              <a:buChar char="•"/>
            </a:pPr>
            <a:r>
              <a:rPr lang="zh-CN" altLang="en-US" sz="2000" dirty="0"/>
              <a:t>本节主要讨论聚焦爬虫</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9888" y="3828679"/>
            <a:ext cx="2764962" cy="2217378"/>
          </a:xfrm>
          <a:prstGeom prst="rect">
            <a:avLst/>
          </a:prstGeom>
        </p:spPr>
      </p:pic>
    </p:spTree>
    <p:extLst>
      <p:ext uri="{BB962C8B-B14F-4D97-AF65-F5344CB8AC3E}">
        <p14:creationId xmlns:p14="http://schemas.microsoft.com/office/powerpoint/2010/main" val="3261635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网络爬虫</a:t>
            </a:r>
            <a:r>
              <a:rPr lang="zh-CN" altLang="en-US" dirty="0"/>
              <a:t>主要步骤</a:t>
            </a:r>
          </a:p>
        </p:txBody>
      </p:sp>
      <p:sp>
        <p:nvSpPr>
          <p:cNvPr id="4" name="文本框 3"/>
          <p:cNvSpPr txBox="1"/>
          <p:nvPr/>
        </p:nvSpPr>
        <p:spPr>
          <a:xfrm>
            <a:off x="1486734" y="3962373"/>
            <a:ext cx="7585348" cy="2062103"/>
          </a:xfrm>
          <a:prstGeom prst="rect">
            <a:avLst/>
          </a:prstGeom>
          <a:noFill/>
        </p:spPr>
        <p:txBody>
          <a:bodyPr wrap="square" rtlCol="0">
            <a:spAutoFit/>
          </a:bodyPr>
          <a:lstStyle/>
          <a:p>
            <a:pPr marL="342900" indent="-342900">
              <a:buFont typeface="+mj-lt"/>
              <a:buAutoNum type="arabicPeriod"/>
            </a:pPr>
            <a:r>
              <a:rPr lang="zh-CN" altLang="en-US" sz="3200" dirty="0"/>
              <a:t>爬虫</a:t>
            </a:r>
            <a:r>
              <a:rPr lang="zh-CN" altLang="zh-CN" sz="3200" dirty="0"/>
              <a:t>模拟浏览器发送请求；</a:t>
            </a:r>
            <a:endParaRPr lang="en-US" altLang="zh-CN" sz="3200" dirty="0"/>
          </a:p>
          <a:p>
            <a:pPr marL="342900" indent="-342900">
              <a:buFont typeface="+mj-lt"/>
              <a:buAutoNum type="arabicPeriod"/>
            </a:pPr>
            <a:r>
              <a:rPr lang="zh-CN" altLang="zh-CN" sz="3200" dirty="0"/>
              <a:t>获取网页</a:t>
            </a:r>
            <a:r>
              <a:rPr lang="en-US" altLang="zh-CN" sz="3200" dirty="0">
                <a:solidFill>
                  <a:srgbClr val="FF0000"/>
                </a:solidFill>
              </a:rPr>
              <a:t>HTML</a:t>
            </a:r>
            <a:r>
              <a:rPr lang="zh-CN" altLang="en-US" sz="3200" dirty="0"/>
              <a:t>网页源码</a:t>
            </a:r>
            <a:r>
              <a:rPr lang="zh-CN" altLang="zh-CN" sz="3200" dirty="0"/>
              <a:t>；</a:t>
            </a:r>
            <a:endParaRPr lang="en-US" altLang="zh-CN" sz="3200" dirty="0"/>
          </a:p>
          <a:p>
            <a:pPr marL="342900" indent="-342900">
              <a:buFont typeface="+mj-lt"/>
              <a:buAutoNum type="arabicPeriod"/>
            </a:pPr>
            <a:r>
              <a:rPr lang="zh-CN" altLang="en-US" sz="3200" dirty="0"/>
              <a:t>解析网页内容</a:t>
            </a:r>
            <a:r>
              <a:rPr lang="zh-CN" altLang="zh-CN" sz="3200" dirty="0"/>
              <a:t>提取有用的数据</a:t>
            </a:r>
            <a:endParaRPr lang="en-US" altLang="zh-CN" sz="3200" dirty="0"/>
          </a:p>
          <a:p>
            <a:pPr marL="342900" indent="-342900">
              <a:buFont typeface="+mj-lt"/>
              <a:buAutoNum type="arabicPeriod"/>
            </a:pPr>
            <a:r>
              <a:rPr lang="zh-CN" altLang="zh-CN" sz="3200" dirty="0"/>
              <a:t>存放于数据库或文件中</a:t>
            </a:r>
            <a:endParaRPr lang="zh-CN" altLang="en-US" sz="3200" dirty="0"/>
          </a:p>
        </p:txBody>
      </p:sp>
      <p:graphicFrame>
        <p:nvGraphicFramePr>
          <p:cNvPr id="5" name="图示 4"/>
          <p:cNvGraphicFramePr/>
          <p:nvPr/>
        </p:nvGraphicFramePr>
        <p:xfrm>
          <a:off x="893852" y="71919"/>
          <a:ext cx="10489913" cy="4925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00139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a:t>
            </a:r>
            <a:r>
              <a:rPr lang="en-US" altLang="zh-CN" dirty="0"/>
              <a:t>HTML</a:t>
            </a:r>
            <a:r>
              <a:rPr lang="zh-CN" altLang="en-US" dirty="0"/>
              <a:t>语言简介</a:t>
            </a:r>
          </a:p>
        </p:txBody>
      </p:sp>
      <p:sp>
        <p:nvSpPr>
          <p:cNvPr id="3" name="文本框 2"/>
          <p:cNvSpPr txBox="1"/>
          <p:nvPr/>
        </p:nvSpPr>
        <p:spPr>
          <a:xfrm>
            <a:off x="730251" y="1404850"/>
            <a:ext cx="11167223" cy="2646878"/>
          </a:xfrm>
          <a:prstGeom prst="rect">
            <a:avLst/>
          </a:prstGeom>
          <a:noFill/>
        </p:spPr>
        <p:txBody>
          <a:bodyPr wrap="square" rtlCol="0">
            <a:spAutoFit/>
          </a:bodyPr>
          <a:lstStyle/>
          <a:p>
            <a:pPr marL="457200" indent="-457200">
              <a:buFont typeface="Wingdings" panose="05000000000000000000" pitchFamily="2" charset="2"/>
              <a:buChar char="Ø"/>
            </a:pPr>
            <a:r>
              <a:rPr lang="en-US" altLang="zh-CN" sz="3200" dirty="0"/>
              <a:t>HTML</a:t>
            </a:r>
            <a:r>
              <a:rPr lang="zh-CN" altLang="zh-CN" sz="3200" dirty="0"/>
              <a:t>是通过一套标记标签来描述网页的一种语言</a:t>
            </a:r>
            <a:r>
              <a:rPr lang="zh-CN" altLang="en-US" sz="3200" dirty="0"/>
              <a:t>，它包括</a:t>
            </a:r>
            <a:endParaRPr lang="en-US" altLang="zh-CN" sz="3200" dirty="0"/>
          </a:p>
          <a:p>
            <a:pPr marL="742950" lvl="1" indent="-285750">
              <a:buFont typeface="Arial" panose="020B0604020202020204" pitchFamily="34" charset="0"/>
              <a:buChar char="•"/>
            </a:pPr>
            <a:r>
              <a:rPr lang="zh-CN" altLang="zh-CN" sz="2800" dirty="0"/>
              <a:t>标签</a:t>
            </a:r>
            <a:endParaRPr lang="en-US" altLang="zh-CN" sz="2800" dirty="0"/>
          </a:p>
          <a:p>
            <a:pPr marL="742950" lvl="1" indent="-285750">
              <a:buFont typeface="Arial" panose="020B0604020202020204" pitchFamily="34" charset="0"/>
              <a:buChar char="•"/>
            </a:pPr>
            <a:r>
              <a:rPr lang="zh-CN" altLang="zh-CN" sz="2800" dirty="0"/>
              <a:t>文本内容</a:t>
            </a:r>
            <a:endParaRPr lang="en-US" altLang="zh-CN" sz="2800" dirty="0"/>
          </a:p>
          <a:p>
            <a:pPr marL="742950" lvl="1" indent="-285750">
              <a:buFont typeface="Arial" panose="020B0604020202020204" pitchFamily="34" charset="0"/>
              <a:buChar char="•"/>
            </a:pPr>
            <a:r>
              <a:rPr lang="zh-CN" altLang="en-US" sz="2800" dirty="0"/>
              <a:t>属性与属性值</a:t>
            </a:r>
            <a:r>
              <a:rPr lang="en-US" altLang="zh-CN" dirty="0"/>
              <a:t>	</a:t>
            </a:r>
          </a:p>
          <a:p>
            <a:pPr marL="457200" indent="-457200">
              <a:buFont typeface="Wingdings" panose="05000000000000000000" pitchFamily="2" charset="2"/>
              <a:buChar char="Ø"/>
            </a:pPr>
            <a:r>
              <a:rPr lang="en-US" altLang="zh-CN" sz="3200" dirty="0"/>
              <a:t>HTML</a:t>
            </a:r>
            <a:r>
              <a:rPr lang="zh-CN" altLang="en-US" sz="3200" dirty="0"/>
              <a:t>源码查看方法：</a:t>
            </a:r>
            <a:endParaRPr lang="en-US" altLang="zh-CN" sz="3200" dirty="0"/>
          </a:p>
          <a:p>
            <a:endParaRPr lang="zh-CN" altLang="en-US" dirty="0"/>
          </a:p>
        </p:txBody>
      </p:sp>
      <p:pic>
        <p:nvPicPr>
          <p:cNvPr id="5" name="图片 4"/>
          <p:cNvPicPr/>
          <p:nvPr/>
        </p:nvPicPr>
        <p:blipFill rotWithShape="1">
          <a:blip r:embed="rId2"/>
          <a:srcRect r="26585" b="15147"/>
          <a:stretch/>
        </p:blipFill>
        <p:spPr bwMode="auto">
          <a:xfrm>
            <a:off x="5517222" y="3041151"/>
            <a:ext cx="4763429" cy="326386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056738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HTML</a:t>
            </a:r>
            <a:r>
              <a:rPr lang="zh-CN" altLang="en-US" dirty="0"/>
              <a:t>源码解释</a:t>
            </a:r>
          </a:p>
        </p:txBody>
      </p:sp>
      <p:pic>
        <p:nvPicPr>
          <p:cNvPr id="3" name="图片 2"/>
          <p:cNvPicPr/>
          <p:nvPr/>
        </p:nvPicPr>
        <p:blipFill>
          <a:blip r:embed="rId2"/>
          <a:stretch>
            <a:fillRect/>
          </a:stretch>
        </p:blipFill>
        <p:spPr>
          <a:xfrm>
            <a:off x="2013735" y="1068512"/>
            <a:ext cx="7457233" cy="3333078"/>
          </a:xfrm>
          <a:prstGeom prst="rect">
            <a:avLst/>
          </a:prstGeom>
          <a:ln w="3175">
            <a:solidFill>
              <a:schemeClr val="tx1"/>
            </a:solidFill>
          </a:ln>
        </p:spPr>
      </p:pic>
      <p:sp>
        <p:nvSpPr>
          <p:cNvPr id="5" name="文本框 4"/>
          <p:cNvSpPr txBox="1"/>
          <p:nvPr/>
        </p:nvSpPr>
        <p:spPr>
          <a:xfrm>
            <a:off x="1919368" y="4401590"/>
            <a:ext cx="9012336" cy="2062103"/>
          </a:xfrm>
          <a:prstGeom prst="rect">
            <a:avLst/>
          </a:prstGeom>
          <a:noFill/>
        </p:spPr>
        <p:txBody>
          <a:bodyPr wrap="square" rtlCol="0">
            <a:spAutoFit/>
          </a:bodyPr>
          <a:lstStyle/>
          <a:p>
            <a:pPr marL="457200" indent="-457200">
              <a:buFont typeface="Wingdings" panose="05000000000000000000" pitchFamily="2" charset="2"/>
              <a:buChar char="Ø"/>
            </a:pPr>
            <a:r>
              <a:rPr lang="zh-CN" altLang="en-US" sz="3200" dirty="0">
                <a:solidFill>
                  <a:srgbClr val="7030A0"/>
                </a:solidFill>
              </a:rPr>
              <a:t>紫色为标签</a:t>
            </a:r>
            <a:r>
              <a:rPr lang="en-US" altLang="zh-CN" sz="3200" dirty="0">
                <a:solidFill>
                  <a:srgbClr val="7030A0"/>
                </a:solidFill>
              </a:rPr>
              <a:t>: </a:t>
            </a:r>
            <a:r>
              <a:rPr lang="zh-CN" altLang="en-US" sz="3200" dirty="0">
                <a:solidFill>
                  <a:srgbClr val="7030A0"/>
                </a:solidFill>
              </a:rPr>
              <a:t>如 </a:t>
            </a:r>
            <a:r>
              <a:rPr lang="en-US" altLang="zh-CN" sz="3200" dirty="0">
                <a:solidFill>
                  <a:srgbClr val="7030A0"/>
                </a:solidFill>
              </a:rPr>
              <a:t>&lt;title&gt;&lt;/title&gt;</a:t>
            </a:r>
          </a:p>
          <a:p>
            <a:pPr marL="457200" indent="-457200">
              <a:buFont typeface="Wingdings" panose="05000000000000000000" pitchFamily="2" charset="2"/>
              <a:buChar char="Ø"/>
            </a:pPr>
            <a:r>
              <a:rPr lang="zh-CN" altLang="en-US" sz="3200" dirty="0">
                <a:solidFill>
                  <a:srgbClr val="000000"/>
                </a:solidFill>
              </a:rPr>
              <a:t>黑色的为标签内容：如 标题</a:t>
            </a:r>
            <a:endParaRPr lang="en-US" altLang="zh-CN" sz="3200" dirty="0">
              <a:solidFill>
                <a:srgbClr val="000000"/>
              </a:solidFill>
            </a:endParaRPr>
          </a:p>
          <a:p>
            <a:pPr marL="457200" indent="-457200">
              <a:buFont typeface="Wingdings" panose="05000000000000000000" pitchFamily="2" charset="2"/>
              <a:buChar char="Ø"/>
            </a:pPr>
            <a:r>
              <a:rPr lang="zh-CN" altLang="en-US" sz="3200" dirty="0">
                <a:solidFill>
                  <a:srgbClr val="FFC000"/>
                </a:solidFill>
              </a:rPr>
              <a:t>橙色的为属性：如 </a:t>
            </a:r>
            <a:r>
              <a:rPr lang="en-US" altLang="zh-CN" sz="3200" dirty="0" err="1">
                <a:solidFill>
                  <a:srgbClr val="FFC000"/>
                </a:solidFill>
              </a:rPr>
              <a:t>href</a:t>
            </a:r>
            <a:endParaRPr lang="en-US" altLang="zh-CN" sz="3200" dirty="0">
              <a:solidFill>
                <a:srgbClr val="FFC000"/>
              </a:solidFill>
            </a:endParaRPr>
          </a:p>
          <a:p>
            <a:pPr marL="457200" indent="-457200">
              <a:buFont typeface="Wingdings" panose="05000000000000000000" pitchFamily="2" charset="2"/>
              <a:buChar char="Ø"/>
            </a:pPr>
            <a:r>
              <a:rPr lang="zh-CN" altLang="en-US" sz="3200" dirty="0">
                <a:solidFill>
                  <a:srgbClr val="0070C0"/>
                </a:solidFill>
              </a:rPr>
              <a:t>蓝色的为属性值：如 </a:t>
            </a:r>
            <a:r>
              <a:rPr lang="en-US" altLang="zh-CN" sz="3200" dirty="0">
                <a:solidFill>
                  <a:srgbClr val="0070C0"/>
                </a:solidFill>
              </a:rPr>
              <a:t>www.baidu.com</a:t>
            </a:r>
            <a:endParaRPr lang="zh-CN" altLang="en-US" sz="3200" dirty="0">
              <a:solidFill>
                <a:srgbClr val="0070C0"/>
              </a:solidFill>
            </a:endParaRPr>
          </a:p>
        </p:txBody>
      </p:sp>
    </p:spTree>
    <p:extLst>
      <p:ext uri="{BB962C8B-B14F-4D97-AF65-F5344CB8AC3E}">
        <p14:creationId xmlns:p14="http://schemas.microsoft.com/office/powerpoint/2010/main" val="17729301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DOM</a:t>
            </a:r>
            <a:r>
              <a:rPr lang="zh-CN" altLang="en-US" dirty="0"/>
              <a:t>树</a:t>
            </a:r>
          </a:p>
        </p:txBody>
      </p:sp>
      <p:sp>
        <p:nvSpPr>
          <p:cNvPr id="9" name="Rectangle 5"/>
          <p:cNvSpPr>
            <a:spLocks noChangeArrowheads="1"/>
          </p:cNvSpPr>
          <p:nvPr/>
        </p:nvSpPr>
        <p:spPr bwMode="auto">
          <a:xfrm>
            <a:off x="940562" y="1277858"/>
            <a:ext cx="980382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ct val="0"/>
              </a:spcBef>
              <a:spcAft>
                <a:spcPct val="0"/>
              </a:spcAft>
              <a:buFont typeface="Arial" panose="020B0604020202020204" pitchFamily="34" charset="0"/>
              <a:buChar char="•"/>
            </a:pPr>
            <a:r>
              <a:rPr lang="en-US" altLang="zh-CN" sz="3200" dirty="0">
                <a:latin typeface="Arial" panose="020B0604020202020204" pitchFamily="34" charset="0"/>
                <a:cs typeface="宋体" panose="02010600030101010101" pitchFamily="2" charset="-122"/>
              </a:rPr>
              <a:t>HTML</a:t>
            </a:r>
            <a:r>
              <a:rPr lang="zh-CN" altLang="en-US" sz="3200" dirty="0">
                <a:latin typeface="Arial" panose="020B0604020202020204" pitchFamily="34" charset="0"/>
                <a:cs typeface="宋体" panose="02010600030101010101" pitchFamily="2" charset="-122"/>
              </a:rPr>
              <a:t>代码可以转化为一颗</a:t>
            </a:r>
            <a:r>
              <a:rPr lang="en-US" altLang="zh-CN" sz="3200" dirty="0">
                <a:latin typeface="Arial" panose="020B0604020202020204" pitchFamily="34" charset="0"/>
                <a:cs typeface="宋体" panose="02010600030101010101" pitchFamily="2" charset="-122"/>
              </a:rPr>
              <a:t>HTML</a:t>
            </a:r>
            <a:r>
              <a:rPr lang="zh-CN" altLang="en-US" sz="3200" dirty="0">
                <a:latin typeface="Arial" panose="020B0604020202020204" pitchFamily="34" charset="0"/>
                <a:cs typeface="宋体" panose="02010600030101010101" pitchFamily="2" charset="-122"/>
              </a:rPr>
              <a:t>树</a:t>
            </a:r>
            <a:endParaRPr lang="en-US" altLang="zh-CN" sz="3200" dirty="0">
              <a:latin typeface="Arial" panose="020B0604020202020204" pitchFamily="34" charset="0"/>
              <a:cs typeface="宋体" panose="02010600030101010101" pitchFamily="2" charset="-122"/>
            </a:endParaRPr>
          </a:p>
          <a:p>
            <a:pPr marL="285750" indent="-285750" eaLnBrk="0" fontAlgn="base" hangingPunct="0">
              <a:spcBef>
                <a:spcPct val="0"/>
              </a:spcBef>
              <a:spcAft>
                <a:spcPct val="0"/>
              </a:spcAft>
              <a:buFont typeface="Arial" panose="020B0604020202020204" pitchFamily="34" charset="0"/>
              <a:buChar char="•"/>
            </a:pPr>
            <a:r>
              <a:rPr lang="zh-CN" altLang="en-US" sz="3200" dirty="0">
                <a:cs typeface="宋体" panose="02010600030101010101" pitchFamily="2" charset="-122"/>
              </a:rPr>
              <a:t>该树</a:t>
            </a:r>
            <a:r>
              <a:rPr lang="zh-CN" altLang="en-US" sz="3200" dirty="0">
                <a:latin typeface="Arial" panose="020B0604020202020204" pitchFamily="34" charset="0"/>
                <a:cs typeface="宋体" panose="02010600030101010101" pitchFamily="2" charset="-122"/>
              </a:rPr>
              <a:t>是一种层次模型，也被称为</a:t>
            </a:r>
            <a:r>
              <a:rPr lang="en-US" altLang="zh-CN" sz="3200" dirty="0">
                <a:latin typeface="Arial" panose="020B0604020202020204" pitchFamily="34" charset="0"/>
                <a:cs typeface="宋体" panose="02010600030101010101" pitchFamily="2" charset="-122"/>
              </a:rPr>
              <a:t>DOM</a:t>
            </a:r>
            <a:r>
              <a:rPr lang="zh-CN" altLang="en-US" sz="3200" dirty="0">
                <a:latin typeface="Arial" panose="020B0604020202020204" pitchFamily="34" charset="0"/>
                <a:cs typeface="宋体" panose="02010600030101010101" pitchFamily="2" charset="-122"/>
              </a:rPr>
              <a:t>树</a:t>
            </a:r>
            <a:endParaRPr lang="en-US" altLang="zh-CN" sz="3200" dirty="0">
              <a:latin typeface="Arial" panose="020B0604020202020204" pitchFamily="34" charset="0"/>
              <a:cs typeface="宋体" panose="02010600030101010101" pitchFamily="2" charset="-122"/>
            </a:endParaRPr>
          </a:p>
          <a:p>
            <a:pPr marL="285750" indent="-285750" eaLnBrk="0" fontAlgn="base" hangingPunct="0">
              <a:spcBef>
                <a:spcPct val="0"/>
              </a:spcBef>
              <a:spcAft>
                <a:spcPct val="0"/>
              </a:spcAft>
              <a:buFont typeface="Arial" panose="020B0604020202020204" pitchFamily="34" charset="0"/>
              <a:buChar char="•"/>
            </a:pPr>
            <a:r>
              <a:rPr lang="en-US" altLang="zh-CN" sz="3200" dirty="0">
                <a:latin typeface="Arial" panose="020B0604020202020204" pitchFamily="34" charset="0"/>
                <a:cs typeface="宋体" panose="02010600030101010101" pitchFamily="2" charset="-122"/>
              </a:rPr>
              <a:t>DOM</a:t>
            </a:r>
            <a:r>
              <a:rPr lang="zh-CN" altLang="en-US" sz="3200" dirty="0">
                <a:latin typeface="Arial" panose="020B0604020202020204" pitchFamily="34" charset="0"/>
                <a:cs typeface="宋体" panose="02010600030101010101" pitchFamily="2" charset="-122"/>
              </a:rPr>
              <a:t>树将网页中的各个元素都看作一个个对象</a:t>
            </a:r>
            <a:r>
              <a:rPr lang="zh-CN" altLang="en-US" sz="3200" dirty="0">
                <a:latin typeface="Arial" panose="020B0604020202020204" pitchFamily="34" charset="0"/>
              </a:rPr>
              <a:t> </a:t>
            </a:r>
          </a:p>
        </p:txBody>
      </p:sp>
      <p:pic>
        <p:nvPicPr>
          <p:cNvPr id="10" name="图片 9"/>
          <p:cNvPicPr/>
          <p:nvPr/>
        </p:nvPicPr>
        <p:blipFill>
          <a:blip r:embed="rId2"/>
          <a:stretch>
            <a:fillRect/>
          </a:stretch>
        </p:blipFill>
        <p:spPr>
          <a:xfrm>
            <a:off x="2854469" y="3104942"/>
            <a:ext cx="5714177" cy="3521889"/>
          </a:xfrm>
          <a:prstGeom prst="rect">
            <a:avLst/>
          </a:prstGeom>
        </p:spPr>
      </p:pic>
    </p:spTree>
    <p:extLst>
      <p:ext uri="{BB962C8B-B14F-4D97-AF65-F5344CB8AC3E}">
        <p14:creationId xmlns:p14="http://schemas.microsoft.com/office/powerpoint/2010/main" val="4055844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a:t>
            </a:r>
            <a:r>
              <a:rPr lang="en-US" altLang="zh-CN" dirty="0"/>
              <a:t>requests</a:t>
            </a:r>
            <a:r>
              <a:rPr lang="zh-CN" altLang="zh-CN" dirty="0"/>
              <a:t>库安装和使用</a:t>
            </a:r>
            <a:endParaRPr lang="zh-CN" altLang="en-US" dirty="0"/>
          </a:p>
        </p:txBody>
      </p:sp>
      <p:sp>
        <p:nvSpPr>
          <p:cNvPr id="5" name="文本框 4"/>
          <p:cNvSpPr txBox="1"/>
          <p:nvPr/>
        </p:nvSpPr>
        <p:spPr>
          <a:xfrm>
            <a:off x="1888955" y="1163596"/>
            <a:ext cx="8662605" cy="1138773"/>
          </a:xfrm>
          <a:prstGeom prst="rect">
            <a:avLst/>
          </a:prstGeom>
          <a:noFill/>
        </p:spPr>
        <p:txBody>
          <a:bodyPr wrap="square" rtlCol="0">
            <a:spAutoFit/>
          </a:bodyPr>
          <a:lstStyle/>
          <a:p>
            <a:pPr marL="285750" indent="-285750">
              <a:buFont typeface="Wingdings" panose="05000000000000000000" pitchFamily="2" charset="2"/>
              <a:buChar char="Ø"/>
            </a:pPr>
            <a:r>
              <a:rPr lang="zh-CN" altLang="en-US" sz="3200" dirty="0"/>
              <a:t>命令行下面输入：</a:t>
            </a:r>
            <a:r>
              <a:rPr lang="en-US" altLang="zh-CN" sz="3200" dirty="0"/>
              <a:t>pip install requests</a:t>
            </a:r>
          </a:p>
          <a:p>
            <a:endParaRPr lang="en-US" altLang="zh-CN" dirty="0"/>
          </a:p>
          <a:p>
            <a:endParaRPr lang="zh-CN" altLang="en-US" dirty="0"/>
          </a:p>
        </p:txBody>
      </p:sp>
      <p:pic>
        <p:nvPicPr>
          <p:cNvPr id="6" name="图片 5"/>
          <p:cNvPicPr/>
          <p:nvPr/>
        </p:nvPicPr>
        <p:blipFill>
          <a:blip r:embed="rId2"/>
          <a:stretch>
            <a:fillRect/>
          </a:stretch>
        </p:blipFill>
        <p:spPr>
          <a:xfrm>
            <a:off x="2310195" y="2135098"/>
            <a:ext cx="7358784" cy="3804112"/>
          </a:xfrm>
          <a:prstGeom prst="rect">
            <a:avLst/>
          </a:prstGeom>
        </p:spPr>
      </p:pic>
    </p:spTree>
    <p:extLst>
      <p:ext uri="{BB962C8B-B14F-4D97-AF65-F5344CB8AC3E}">
        <p14:creationId xmlns:p14="http://schemas.microsoft.com/office/powerpoint/2010/main" val="6699209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32000" y="327263"/>
            <a:ext cx="7924800" cy="1143000"/>
          </a:xfrm>
        </p:spPr>
        <p:txBody>
          <a:bodyPr/>
          <a:lstStyle/>
          <a:p>
            <a:r>
              <a:rPr lang="en-US" altLang="zh-CN" sz="4400" b="0" dirty="0">
                <a:latin typeface="方正大黑简体" panose="02010601030101010101" pitchFamily="2" charset="-122"/>
                <a:ea typeface="方正大黑简体" panose="02010601030101010101" pitchFamily="2" charset="-122"/>
              </a:rPr>
              <a:t>3.2 </a:t>
            </a:r>
            <a:r>
              <a:rPr lang="zh-CN" altLang="en-US" sz="4400" b="0" dirty="0">
                <a:latin typeface="方正大黑简体" panose="02010601030101010101" pitchFamily="2" charset="-122"/>
                <a:ea typeface="方正大黑简体" panose="02010601030101010101" pitchFamily="2" charset="-122"/>
              </a:rPr>
              <a:t>信息网络技术</a:t>
            </a:r>
          </a:p>
        </p:txBody>
      </p:sp>
      <p:sp>
        <p:nvSpPr>
          <p:cNvPr id="3" name="文本框 2"/>
          <p:cNvSpPr txBox="1"/>
          <p:nvPr/>
        </p:nvSpPr>
        <p:spPr>
          <a:xfrm>
            <a:off x="3262648" y="1751528"/>
            <a:ext cx="6053070" cy="2677656"/>
          </a:xfrm>
          <a:prstGeom prst="rect">
            <a:avLst/>
          </a:prstGeom>
          <a:noFill/>
        </p:spPr>
        <p:txBody>
          <a:bodyPr wrap="square" rtlCol="0">
            <a:spAutoFit/>
          </a:bodyPr>
          <a:lstStyle/>
          <a:p>
            <a:pPr>
              <a:lnSpc>
                <a:spcPct val="150000"/>
              </a:lnSpc>
            </a:pPr>
            <a:r>
              <a:rPr lang="en-US" altLang="zh-CN" sz="2800" dirty="0"/>
              <a:t>3.2.1  </a:t>
            </a:r>
            <a:r>
              <a:rPr lang="zh-CN" altLang="en-US" sz="2800" dirty="0">
                <a:hlinkClick r:id="rId2" action="ppaction://hlinksldjump"/>
              </a:rPr>
              <a:t>信息网络概述</a:t>
            </a:r>
            <a:endParaRPr lang="en-US" altLang="zh-CN" sz="2800" dirty="0"/>
          </a:p>
          <a:p>
            <a:pPr>
              <a:lnSpc>
                <a:spcPct val="150000"/>
              </a:lnSpc>
            </a:pPr>
            <a:r>
              <a:rPr lang="en-US" altLang="zh-CN" sz="2800" dirty="0"/>
              <a:t>3.2.2  </a:t>
            </a:r>
            <a:r>
              <a:rPr lang="zh-CN" altLang="en-US" sz="2800" dirty="0">
                <a:hlinkClick r:id="rId3" action="ppaction://hlinksldjump"/>
              </a:rPr>
              <a:t>信息网络技术体系</a:t>
            </a:r>
            <a:endParaRPr lang="en-US" altLang="zh-CN" sz="2800" dirty="0"/>
          </a:p>
          <a:p>
            <a:pPr>
              <a:lnSpc>
                <a:spcPct val="150000"/>
              </a:lnSpc>
            </a:pPr>
            <a:r>
              <a:rPr lang="en-US" altLang="zh-CN" sz="2800" dirty="0"/>
              <a:t>3.2.3  </a:t>
            </a:r>
            <a:r>
              <a:rPr lang="zh-CN" altLang="en-US" sz="2800" dirty="0">
                <a:hlinkClick r:id="rId4" action="ppaction://hlinksldjump"/>
              </a:rPr>
              <a:t>信息网络组成结构</a:t>
            </a:r>
            <a:endParaRPr lang="en-US" altLang="zh-CN" sz="2800" dirty="0"/>
          </a:p>
          <a:p>
            <a:pPr>
              <a:lnSpc>
                <a:spcPct val="150000"/>
              </a:lnSpc>
            </a:pPr>
            <a:r>
              <a:rPr lang="en-US" altLang="zh-CN" sz="2800" dirty="0"/>
              <a:t>3.2.4  </a:t>
            </a:r>
            <a:r>
              <a:rPr lang="zh-CN" altLang="en-US" sz="2800" dirty="0">
                <a:hlinkClick r:id="rId5" action="ppaction://hlinksldjump"/>
              </a:rPr>
              <a:t>信息网络运行机制</a:t>
            </a:r>
            <a:endParaRPr lang="zh-CN" altLang="en-US" sz="2800" dirty="0"/>
          </a:p>
        </p:txBody>
      </p:sp>
    </p:spTree>
    <p:extLst>
      <p:ext uri="{BB962C8B-B14F-4D97-AF65-F5344CB8AC3E}">
        <p14:creationId xmlns:p14="http://schemas.microsoft.com/office/powerpoint/2010/main" val="12728033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通过</a:t>
            </a:r>
            <a:r>
              <a:rPr lang="en-US" altLang="zh-CN" dirty="0"/>
              <a:t>Requests</a:t>
            </a:r>
            <a:r>
              <a:rPr lang="zh-CN" altLang="en-US" dirty="0"/>
              <a:t>库访问百度</a:t>
            </a:r>
          </a:p>
        </p:txBody>
      </p:sp>
      <p:sp>
        <p:nvSpPr>
          <p:cNvPr id="3" name="文本框 2"/>
          <p:cNvSpPr txBox="1"/>
          <p:nvPr/>
        </p:nvSpPr>
        <p:spPr>
          <a:xfrm>
            <a:off x="953215" y="1149865"/>
            <a:ext cx="10553842" cy="4616648"/>
          </a:xfrm>
          <a:prstGeom prst="rect">
            <a:avLst/>
          </a:prstGeom>
          <a:noFill/>
        </p:spPr>
        <p:txBody>
          <a:bodyPr wrap="square" rtlCol="0">
            <a:spAutoFit/>
          </a:bodyPr>
          <a:lstStyle/>
          <a:p>
            <a:pPr marL="342900" indent="-342900">
              <a:buFont typeface="Wingdings" panose="05000000000000000000" pitchFamily="2" charset="2"/>
              <a:buChar char="Ø"/>
            </a:pPr>
            <a:r>
              <a:rPr lang="zh-CN" altLang="zh-CN" sz="3200" dirty="0"/>
              <a:t>通过</a:t>
            </a:r>
            <a:r>
              <a:rPr lang="en-US" altLang="zh-CN" sz="3200" dirty="0"/>
              <a:t>requests</a:t>
            </a:r>
            <a:r>
              <a:rPr lang="zh-CN" altLang="zh-CN" sz="3200" dirty="0"/>
              <a:t>库输入网址获取网页内容</a:t>
            </a:r>
            <a:endParaRPr lang="en-US" altLang="zh-CN" sz="3200" dirty="0"/>
          </a:p>
          <a:p>
            <a:pPr marL="342900" indent="-342900">
              <a:buFont typeface="Wingdings" panose="05000000000000000000" pitchFamily="2" charset="2"/>
              <a:buChar char="Ø"/>
            </a:pPr>
            <a:r>
              <a:rPr lang="zh-CN" altLang="zh-CN" sz="3200" dirty="0"/>
              <a:t>使用</a:t>
            </a:r>
            <a:r>
              <a:rPr lang="en-US" altLang="zh-CN" sz="3200" dirty="0"/>
              <a:t>requests</a:t>
            </a:r>
            <a:r>
              <a:rPr lang="zh-CN" altLang="en-US" sz="3200" dirty="0"/>
              <a:t>的</a:t>
            </a:r>
            <a:r>
              <a:rPr lang="en-US" altLang="zh-CN" sz="3200" dirty="0"/>
              <a:t>get</a:t>
            </a:r>
            <a:r>
              <a:rPr lang="zh-CN" altLang="en-US" sz="3200" dirty="0"/>
              <a:t>方法</a:t>
            </a:r>
            <a:r>
              <a:rPr lang="zh-CN" altLang="zh-CN" sz="3200" dirty="0"/>
              <a:t>获取网页内容</a:t>
            </a:r>
            <a:endParaRPr lang="en-US" altLang="zh-CN" sz="3200" dirty="0"/>
          </a:p>
          <a:p>
            <a:pPr marL="342900" indent="-342900">
              <a:buFont typeface="Wingdings" panose="05000000000000000000" pitchFamily="2" charset="2"/>
              <a:buChar char="Ø"/>
            </a:pPr>
            <a:r>
              <a:rPr lang="zh-CN" altLang="zh-CN" sz="3200" dirty="0"/>
              <a:t>例如获取访问百度主页的过程如下：</a:t>
            </a:r>
            <a:endParaRPr lang="en-US" altLang="zh-CN" sz="3200" dirty="0"/>
          </a:p>
          <a:p>
            <a:endParaRPr lang="zh-CN" altLang="zh-CN" sz="2000" dirty="0"/>
          </a:p>
          <a:p>
            <a:r>
              <a:rPr lang="en-US" altLang="zh-CN" sz="3200" dirty="0"/>
              <a:t>&gt;&gt;&gt; import requests</a:t>
            </a:r>
            <a:endParaRPr lang="zh-CN" altLang="zh-CN" sz="3200" dirty="0"/>
          </a:p>
          <a:p>
            <a:r>
              <a:rPr lang="en-US" altLang="zh-CN" sz="3200" dirty="0"/>
              <a:t>&gt;&gt;&gt; </a:t>
            </a:r>
            <a:r>
              <a:rPr lang="en-US" altLang="zh-CN" sz="3200" dirty="0" err="1"/>
              <a:t>url</a:t>
            </a:r>
            <a:r>
              <a:rPr lang="en-US" altLang="zh-CN" sz="3200" dirty="0"/>
              <a:t> = "http://www.baidu.cn"</a:t>
            </a:r>
            <a:endParaRPr lang="zh-CN" altLang="zh-CN" sz="3200" dirty="0"/>
          </a:p>
          <a:p>
            <a:r>
              <a:rPr lang="en-US" altLang="zh-CN" sz="3200" dirty="0"/>
              <a:t>&gt;&gt;&gt; res = </a:t>
            </a:r>
            <a:r>
              <a:rPr lang="en-US" altLang="zh-CN" sz="3200" dirty="0" err="1"/>
              <a:t>requests.get</a:t>
            </a:r>
            <a:r>
              <a:rPr lang="en-US" altLang="zh-CN" sz="3200" dirty="0"/>
              <a:t>(</a:t>
            </a:r>
            <a:r>
              <a:rPr lang="en-US" altLang="zh-CN" sz="3200" dirty="0" err="1"/>
              <a:t>url</a:t>
            </a:r>
            <a:r>
              <a:rPr lang="en-US" altLang="zh-CN" sz="3200" dirty="0"/>
              <a:t>)</a:t>
            </a:r>
          </a:p>
          <a:p>
            <a:endParaRPr lang="en-US" altLang="zh-CN" sz="3200" dirty="0"/>
          </a:p>
          <a:p>
            <a:r>
              <a:rPr lang="zh-CN" altLang="zh-CN" sz="3200" dirty="0"/>
              <a:t>通过</a:t>
            </a:r>
            <a:r>
              <a:rPr lang="en-US" altLang="zh-CN" sz="3200" dirty="0" err="1"/>
              <a:t>requests.get</a:t>
            </a:r>
            <a:r>
              <a:rPr lang="zh-CN" altLang="zh-CN" sz="3200" dirty="0"/>
              <a:t>方法返回的是一个</a:t>
            </a:r>
            <a:r>
              <a:rPr lang="en-US" altLang="zh-CN" sz="3200" dirty="0"/>
              <a:t>response</a:t>
            </a:r>
            <a:r>
              <a:rPr lang="zh-CN" altLang="zh-CN" sz="3200" dirty="0"/>
              <a:t>对象</a:t>
            </a:r>
            <a:endParaRPr lang="en-US" altLang="zh-CN" sz="3200" dirty="0"/>
          </a:p>
          <a:p>
            <a:endParaRPr lang="zh-CN" altLang="en-US" dirty="0"/>
          </a:p>
        </p:txBody>
      </p:sp>
    </p:spTree>
    <p:extLst>
      <p:ext uri="{BB962C8B-B14F-4D97-AF65-F5344CB8AC3E}">
        <p14:creationId xmlns:p14="http://schemas.microsoft.com/office/powerpoint/2010/main" val="8182673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b="0" dirty="0">
                <a:effectLst/>
                <a:latin typeface="Cambria" panose="02040503050406030204" pitchFamily="18" charset="0"/>
                <a:ea typeface="黑体" panose="02010609060101010101" pitchFamily="49" charset="-122"/>
                <a:cs typeface="宋体" panose="02010600030101010101" pitchFamily="2" charset="-122"/>
              </a:rPr>
              <a:t>response</a:t>
            </a:r>
            <a:r>
              <a:rPr lang="zh-CN" altLang="en-US" b="0" dirty="0">
                <a:effectLst/>
                <a:latin typeface="Cambria" panose="02040503050406030204" pitchFamily="18" charset="0"/>
                <a:ea typeface="黑体" panose="02010609060101010101" pitchFamily="49" charset="-122"/>
                <a:cs typeface="宋体" panose="02010600030101010101" pitchFamily="2" charset="-122"/>
              </a:rPr>
              <a:t>对象的常用属性</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91</a:t>
            </a:fld>
            <a:endParaRPr lang="en-US" altLang="zh-CN"/>
          </a:p>
        </p:txBody>
      </p:sp>
      <p:graphicFrame>
        <p:nvGraphicFramePr>
          <p:cNvPr id="4" name="表格 3"/>
          <p:cNvGraphicFramePr>
            <a:graphicFrameLocks noGrp="1"/>
          </p:cNvGraphicFramePr>
          <p:nvPr/>
        </p:nvGraphicFramePr>
        <p:xfrm>
          <a:off x="730251" y="1859621"/>
          <a:ext cx="10962526" cy="4100437"/>
        </p:xfrm>
        <a:graphic>
          <a:graphicData uri="http://schemas.openxmlformats.org/drawingml/2006/table">
            <a:tbl>
              <a:tblPr firstRow="1" firstCol="1" bandRow="1">
                <a:tableStyleId>{5C22544A-7EE6-4342-B048-85BDC9FD1C3A}</a:tableStyleId>
              </a:tblPr>
              <a:tblGrid>
                <a:gridCol w="4992455">
                  <a:extLst>
                    <a:ext uri="{9D8B030D-6E8A-4147-A177-3AD203B41FA5}">
                      <a16:colId xmlns:a16="http://schemas.microsoft.com/office/drawing/2014/main" val="860685379"/>
                    </a:ext>
                  </a:extLst>
                </a:gridCol>
                <a:gridCol w="5970071">
                  <a:extLst>
                    <a:ext uri="{9D8B030D-6E8A-4147-A177-3AD203B41FA5}">
                      <a16:colId xmlns:a16="http://schemas.microsoft.com/office/drawing/2014/main" val="3149749199"/>
                    </a:ext>
                  </a:extLst>
                </a:gridCol>
              </a:tblGrid>
              <a:tr h="467291">
                <a:tc>
                  <a:txBody>
                    <a:bodyPr/>
                    <a:lstStyle/>
                    <a:p>
                      <a:pPr algn="ctr">
                        <a:spcAft>
                          <a:spcPts val="0"/>
                        </a:spcAft>
                      </a:pPr>
                      <a:r>
                        <a:rPr lang="zh-CN" sz="3200" kern="0">
                          <a:effectLst/>
                        </a:rPr>
                        <a:t>属性</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3200" kern="0">
                          <a:effectLst/>
                        </a:rPr>
                        <a:t>说明</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6230063"/>
                  </a:ext>
                </a:extLst>
              </a:tr>
              <a:tr h="606385">
                <a:tc>
                  <a:txBody>
                    <a:bodyPr/>
                    <a:lstStyle/>
                    <a:p>
                      <a:pPr algn="ctr">
                        <a:spcAft>
                          <a:spcPts val="0"/>
                        </a:spcAft>
                      </a:pPr>
                      <a:r>
                        <a:rPr lang="en-US" sz="3200" kern="0" dirty="0" err="1">
                          <a:solidFill>
                            <a:srgbClr val="FFFF00"/>
                          </a:solidFill>
                          <a:effectLst/>
                        </a:rPr>
                        <a:t>res.status_code</a:t>
                      </a:r>
                      <a:endParaRPr lang="zh-CN" sz="3200" kern="100" dirty="0">
                        <a:solidFill>
                          <a:srgbClr val="FFFF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a:effectLst/>
                        </a:rPr>
                        <a:t>HTTP</a:t>
                      </a:r>
                      <a:r>
                        <a:rPr lang="zh-CN" sz="3200" kern="0">
                          <a:effectLst/>
                        </a:rPr>
                        <a:t>请求的返回状态代码</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8301745"/>
                  </a:ext>
                </a:extLst>
              </a:tr>
              <a:tr h="486315">
                <a:tc>
                  <a:txBody>
                    <a:bodyPr/>
                    <a:lstStyle/>
                    <a:p>
                      <a:pPr algn="ctr">
                        <a:spcAft>
                          <a:spcPts val="0"/>
                        </a:spcAft>
                      </a:pPr>
                      <a:r>
                        <a:rPr lang="en-US" sz="3200" kern="0" dirty="0" err="1">
                          <a:solidFill>
                            <a:srgbClr val="FFFF00"/>
                          </a:solidFill>
                          <a:effectLst/>
                        </a:rPr>
                        <a:t>res.text</a:t>
                      </a:r>
                      <a:endParaRPr lang="zh-CN" sz="3200" kern="100" dirty="0">
                        <a:solidFill>
                          <a:srgbClr val="FFFF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a:effectLst/>
                        </a:rPr>
                        <a:t>url</a:t>
                      </a:r>
                      <a:r>
                        <a:rPr lang="zh-CN" sz="3200" kern="0">
                          <a:effectLst/>
                        </a:rPr>
                        <a:t>对应的网页内容</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9628430"/>
                  </a:ext>
                </a:extLst>
              </a:tr>
              <a:tr h="559593">
                <a:tc>
                  <a:txBody>
                    <a:bodyPr/>
                    <a:lstStyle/>
                    <a:p>
                      <a:pPr algn="ctr">
                        <a:spcAft>
                          <a:spcPts val="0"/>
                        </a:spcAft>
                      </a:pPr>
                      <a:r>
                        <a:rPr lang="en-US" sz="3200" kern="0" dirty="0" err="1">
                          <a:solidFill>
                            <a:srgbClr val="FFFF00"/>
                          </a:solidFill>
                          <a:effectLst/>
                        </a:rPr>
                        <a:t>res.encoding</a:t>
                      </a:r>
                      <a:endParaRPr lang="zh-CN" sz="3200" kern="100" dirty="0">
                        <a:solidFill>
                          <a:srgbClr val="FFFF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dirty="0">
                          <a:effectLst/>
                        </a:rPr>
                        <a:t>HTTP</a:t>
                      </a:r>
                      <a:r>
                        <a:rPr lang="zh-CN" sz="3200" kern="0" dirty="0">
                          <a:effectLst/>
                        </a:rPr>
                        <a:t>响应内容的编码方式</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89641571"/>
                  </a:ext>
                </a:extLst>
              </a:tr>
              <a:tr h="467290">
                <a:tc>
                  <a:txBody>
                    <a:bodyPr/>
                    <a:lstStyle/>
                    <a:p>
                      <a:pPr algn="ctr">
                        <a:spcAft>
                          <a:spcPts val="0"/>
                        </a:spcAft>
                      </a:pPr>
                      <a:r>
                        <a:rPr lang="en-US" sz="3200" kern="0">
                          <a:effectLst/>
                        </a:rPr>
                        <a:t>res.content</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dirty="0">
                          <a:effectLst/>
                        </a:rPr>
                        <a:t>HTTP</a:t>
                      </a:r>
                      <a:r>
                        <a:rPr lang="zh-CN" sz="3200" kern="0" dirty="0">
                          <a:effectLst/>
                        </a:rPr>
                        <a:t>响应内容的二进制形式</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14952937"/>
                  </a:ext>
                </a:extLst>
              </a:tr>
              <a:tr h="536837">
                <a:tc>
                  <a:txBody>
                    <a:bodyPr/>
                    <a:lstStyle/>
                    <a:p>
                      <a:pPr algn="ctr">
                        <a:spcAft>
                          <a:spcPts val="0"/>
                        </a:spcAft>
                      </a:pPr>
                      <a:r>
                        <a:rPr lang="en-US" sz="3200" kern="0" dirty="0" err="1">
                          <a:effectLst/>
                        </a:rPr>
                        <a:t>res.json</a:t>
                      </a:r>
                      <a:r>
                        <a:rPr lang="en-US" sz="3200" kern="0" dirty="0">
                          <a:effectLst/>
                        </a:rPr>
                        <a:t>()</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a:effectLst/>
                        </a:rPr>
                        <a:t>Requests</a:t>
                      </a:r>
                      <a:r>
                        <a:rPr lang="zh-CN" sz="3200" kern="0">
                          <a:effectLst/>
                        </a:rPr>
                        <a:t>中内置的</a:t>
                      </a:r>
                      <a:r>
                        <a:rPr lang="en-US" sz="3200" kern="0">
                          <a:effectLst/>
                        </a:rPr>
                        <a:t>JSON</a:t>
                      </a:r>
                      <a:r>
                        <a:rPr lang="zh-CN" sz="3200" kern="0">
                          <a:effectLst/>
                        </a:rPr>
                        <a:t>解码器</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96858903"/>
                  </a:ext>
                </a:extLst>
              </a:tr>
              <a:tr h="934582">
                <a:tc>
                  <a:txBody>
                    <a:bodyPr/>
                    <a:lstStyle/>
                    <a:p>
                      <a:pPr algn="ctr">
                        <a:spcAft>
                          <a:spcPts val="0"/>
                        </a:spcAft>
                      </a:pPr>
                      <a:r>
                        <a:rPr lang="en-US" sz="3200" kern="0">
                          <a:effectLst/>
                        </a:rPr>
                        <a:t>res.raise_for_status()</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3200" kern="0" dirty="0">
                          <a:effectLst/>
                        </a:rPr>
                        <a:t>失败请求</a:t>
                      </a:r>
                      <a:r>
                        <a:rPr lang="en-US" sz="3200" kern="0" dirty="0">
                          <a:effectLst/>
                        </a:rPr>
                        <a:t>(</a:t>
                      </a:r>
                      <a:r>
                        <a:rPr lang="zh-CN" sz="3200" kern="0" dirty="0">
                          <a:effectLst/>
                        </a:rPr>
                        <a:t>非</a:t>
                      </a:r>
                      <a:r>
                        <a:rPr lang="en-US" sz="3200" kern="0" dirty="0">
                          <a:effectLst/>
                        </a:rPr>
                        <a:t>200</a:t>
                      </a:r>
                      <a:r>
                        <a:rPr lang="zh-CN" sz="3200" kern="0" dirty="0">
                          <a:effectLst/>
                        </a:rPr>
                        <a:t>响应</a:t>
                      </a:r>
                      <a:r>
                        <a:rPr lang="en-US" sz="3200" kern="0" dirty="0">
                          <a:effectLst/>
                        </a:rPr>
                        <a:t>)</a:t>
                      </a:r>
                      <a:r>
                        <a:rPr lang="zh-CN" sz="3200" kern="0" dirty="0">
                          <a:effectLst/>
                        </a:rPr>
                        <a:t>抛出异常</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37931055"/>
                  </a:ext>
                </a:extLst>
              </a:tr>
            </a:tbl>
          </a:graphicData>
        </a:graphic>
      </p:graphicFrame>
    </p:spTree>
    <p:extLst>
      <p:ext uri="{BB962C8B-B14F-4D97-AF65-F5344CB8AC3E}">
        <p14:creationId xmlns:p14="http://schemas.microsoft.com/office/powerpoint/2010/main" val="41037464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文本框 2"/>
          <p:cNvSpPr txBox="1"/>
          <p:nvPr/>
        </p:nvSpPr>
        <p:spPr>
          <a:xfrm>
            <a:off x="2106815" y="1288473"/>
            <a:ext cx="7538720" cy="5078313"/>
          </a:xfrm>
          <a:prstGeom prst="rect">
            <a:avLst/>
          </a:prstGeom>
          <a:noFill/>
        </p:spPr>
        <p:txBody>
          <a:bodyPr wrap="square" rtlCol="0">
            <a:spAutoFit/>
          </a:bodyPr>
          <a:lstStyle/>
          <a:p>
            <a:r>
              <a:rPr lang="en-US" altLang="zh-CN" dirty="0"/>
              <a:t>&gt;&gt;&gt; </a:t>
            </a:r>
            <a:r>
              <a:rPr lang="en-US" altLang="zh-CN" dirty="0" err="1"/>
              <a:t>res.status_code</a:t>
            </a:r>
            <a:endParaRPr lang="zh-CN" altLang="zh-CN" dirty="0"/>
          </a:p>
          <a:p>
            <a:r>
              <a:rPr lang="en-US" altLang="zh-CN" dirty="0"/>
              <a:t>200</a:t>
            </a:r>
            <a:endParaRPr lang="zh-CN" altLang="zh-CN" dirty="0"/>
          </a:p>
          <a:p>
            <a:r>
              <a:rPr lang="en-US" altLang="zh-CN" dirty="0"/>
              <a:t>&gt;&gt;&gt; </a:t>
            </a:r>
            <a:r>
              <a:rPr lang="en-US" altLang="zh-CN" dirty="0" err="1"/>
              <a:t>res.encoding</a:t>
            </a:r>
            <a:endParaRPr lang="zh-CN" altLang="zh-CN" dirty="0"/>
          </a:p>
          <a:p>
            <a:r>
              <a:rPr lang="en-US" altLang="zh-CN" dirty="0"/>
              <a:t>'ISO-8859-1'</a:t>
            </a:r>
            <a:endParaRPr lang="zh-CN" altLang="zh-CN" dirty="0"/>
          </a:p>
          <a:p>
            <a:r>
              <a:rPr lang="en-US" altLang="zh-CN" dirty="0"/>
              <a:t>&gt;&gt;&gt; </a:t>
            </a:r>
            <a:r>
              <a:rPr lang="en-US" altLang="zh-CN" dirty="0" err="1"/>
              <a:t>res.encoding</a:t>
            </a:r>
            <a:r>
              <a:rPr lang="en-US" altLang="zh-CN" dirty="0"/>
              <a:t> = 'utf-8'</a:t>
            </a:r>
            <a:endParaRPr lang="zh-CN" altLang="zh-CN" dirty="0"/>
          </a:p>
          <a:p>
            <a:r>
              <a:rPr lang="en-US" altLang="zh-CN" dirty="0"/>
              <a:t>&gt;&gt;&gt; </a:t>
            </a:r>
            <a:r>
              <a:rPr lang="en-US" altLang="zh-CN" dirty="0" err="1"/>
              <a:t>res.text</a:t>
            </a:r>
            <a:endParaRPr lang="zh-CN" altLang="zh-CN" dirty="0"/>
          </a:p>
          <a:p>
            <a:r>
              <a:rPr lang="en-US" altLang="zh-CN" dirty="0"/>
              <a:t>&lt;!DOCTYPE html&gt;</a:t>
            </a:r>
          </a:p>
          <a:p>
            <a:r>
              <a:rPr lang="en-US" altLang="zh-CN" dirty="0"/>
              <a:t>&lt;!--STATUS OK--&gt;&lt;html&gt; &lt;head&gt;&lt;meta http-</a:t>
            </a:r>
            <a:r>
              <a:rPr lang="en-US" altLang="zh-CN" dirty="0" err="1"/>
              <a:t>equiv</a:t>
            </a:r>
            <a:r>
              <a:rPr lang="en-US" altLang="zh-CN" dirty="0"/>
              <a:t>=content-type content=text/</a:t>
            </a:r>
            <a:r>
              <a:rPr lang="en-US" altLang="zh-CN" dirty="0" err="1"/>
              <a:t>html;charset</a:t>
            </a:r>
            <a:r>
              <a:rPr lang="en-US" altLang="zh-CN" dirty="0"/>
              <a:t>=utf-8&gt;&lt;meta http-</a:t>
            </a:r>
            <a:r>
              <a:rPr lang="en-US" altLang="zh-CN" dirty="0" err="1"/>
              <a:t>equiv</a:t>
            </a:r>
            <a:r>
              <a:rPr lang="en-US" altLang="zh-CN" dirty="0"/>
              <a:t>=X-UA-Compatible content=IE=Edge&gt;&lt;meta content=always name=referrer&gt;&lt;link </a:t>
            </a:r>
            <a:r>
              <a:rPr lang="en-US" altLang="zh-CN" dirty="0" err="1"/>
              <a:t>rel</a:t>
            </a:r>
            <a:r>
              <a:rPr lang="en-US" altLang="zh-CN" dirty="0"/>
              <a:t>=stylesheet type=text/</a:t>
            </a:r>
            <a:r>
              <a:rPr lang="en-US" altLang="zh-CN" dirty="0" err="1"/>
              <a:t>css</a:t>
            </a:r>
            <a:r>
              <a:rPr lang="en-US" altLang="zh-CN" dirty="0"/>
              <a:t> </a:t>
            </a:r>
            <a:r>
              <a:rPr lang="en-US" altLang="zh-CN" dirty="0" err="1"/>
              <a:t>href</a:t>
            </a:r>
            <a:r>
              <a:rPr lang="en-US" altLang="zh-CN" dirty="0"/>
              <a:t>=http://s1.bdstatic.com/r/www/cache/bdorz/baidu.min.css&gt;&lt;title&gt;</a:t>
            </a:r>
            <a:r>
              <a:rPr lang="zh-CN" altLang="zh-CN" dirty="0"/>
              <a:t>百度一下，你就知道</a:t>
            </a:r>
            <a:r>
              <a:rPr lang="en-US" altLang="zh-CN" dirty="0"/>
              <a:t>&lt;/title&gt;&lt;/head&gt; &lt;body link=#0000cc&gt; &lt;div id=wrapper&gt; &lt;div id=head&gt; &lt;div class=</a:t>
            </a:r>
            <a:r>
              <a:rPr lang="en-US" altLang="zh-CN" dirty="0" err="1"/>
              <a:t>head_wrapper</a:t>
            </a:r>
            <a:r>
              <a:rPr lang="en-US" altLang="zh-CN" dirty="0"/>
              <a:t>&gt; &lt;div class=</a:t>
            </a:r>
            <a:r>
              <a:rPr lang="en-US" altLang="zh-CN" dirty="0" err="1"/>
              <a:t>s_form</a:t>
            </a:r>
            <a:r>
              <a:rPr lang="en-US" altLang="zh-CN" dirty="0"/>
              <a:t>&gt; &lt;div class=</a:t>
            </a:r>
            <a:r>
              <a:rPr lang="en-US" altLang="zh-CN" dirty="0" err="1"/>
              <a:t>s_form_wrapper</a:t>
            </a:r>
            <a:r>
              <a:rPr lang="en-US" altLang="zh-CN" dirty="0"/>
              <a:t>&gt; &lt;div id=</a:t>
            </a:r>
            <a:r>
              <a:rPr lang="en-US" altLang="zh-CN" dirty="0" err="1"/>
              <a:t>lg</a:t>
            </a:r>
            <a:r>
              <a:rPr lang="en-US" altLang="zh-CN" dirty="0"/>
              <a:t>&gt; &lt;</a:t>
            </a:r>
            <a:r>
              <a:rPr lang="en-US" altLang="zh-CN" dirty="0" err="1"/>
              <a:t>img</a:t>
            </a:r>
            <a:r>
              <a:rPr lang="en-US" altLang="zh-CN" dirty="0"/>
              <a:t> </a:t>
            </a:r>
            <a:r>
              <a:rPr lang="en-US" altLang="zh-CN" dirty="0" err="1"/>
              <a:t>hidefocus</a:t>
            </a:r>
            <a:r>
              <a:rPr lang="en-US" altLang="zh-CN" dirty="0"/>
              <a:t>=true </a:t>
            </a:r>
            <a:r>
              <a:rPr lang="en-US" altLang="zh-CN" dirty="0" err="1"/>
              <a:t>src</a:t>
            </a:r>
            <a:r>
              <a:rPr lang="en-US" altLang="zh-CN" dirty="0"/>
              <a:t>=//www.baidu.com/img/bd_logo1.png width=270 height=129&gt; &lt;/div&gt; &lt;form id=form name=f action=//www.baidu.com/s class=</a:t>
            </a:r>
            <a:r>
              <a:rPr lang="en-US" altLang="zh-CN" dirty="0" err="1"/>
              <a:t>fm</a:t>
            </a:r>
            <a:r>
              <a:rPr lang="en-US" altLang="zh-CN" dirty="0"/>
              <a:t>&gt; </a:t>
            </a:r>
            <a:endParaRPr lang="zh-CN" altLang="en-US" dirty="0"/>
          </a:p>
        </p:txBody>
      </p:sp>
      <p:sp>
        <p:nvSpPr>
          <p:cNvPr id="4" name="云形标注 3"/>
          <p:cNvSpPr/>
          <p:nvPr/>
        </p:nvSpPr>
        <p:spPr>
          <a:xfrm>
            <a:off x="5148349" y="1288474"/>
            <a:ext cx="3773978" cy="581891"/>
          </a:xfrm>
          <a:prstGeom prst="cloudCallout">
            <a:avLst>
              <a:gd name="adj1" fmla="val -100678"/>
              <a:gd name="adj2" fmla="val 28382"/>
            </a:avLst>
          </a:prstGeom>
          <a:ln/>
        </p:spPr>
        <p:style>
          <a:lnRef idx="2">
            <a:schemeClr val="accent6"/>
          </a:lnRef>
          <a:fillRef idx="1">
            <a:schemeClr val="lt1"/>
          </a:fillRef>
          <a:effectRef idx="0">
            <a:schemeClr val="accent6"/>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200</a:t>
            </a: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表示连接成功</a:t>
            </a:r>
          </a:p>
        </p:txBody>
      </p:sp>
      <p:sp>
        <p:nvSpPr>
          <p:cNvPr id="7" name="椭圆形标注 6"/>
          <p:cNvSpPr/>
          <p:nvPr/>
        </p:nvSpPr>
        <p:spPr>
          <a:xfrm>
            <a:off x="6362008" y="1870365"/>
            <a:ext cx="4230648" cy="831272"/>
          </a:xfrm>
          <a:prstGeom prst="wedgeEllipseCallout">
            <a:avLst>
              <a:gd name="adj1" fmla="val -87981"/>
              <a:gd name="adj2" fmla="val 34015"/>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修改编码格式为</a:t>
            </a: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utf-8</a:t>
            </a:r>
            <a:endPar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endParaRPr>
          </a:p>
        </p:txBody>
      </p:sp>
      <p:sp>
        <p:nvSpPr>
          <p:cNvPr id="8" name="椭圆形标注 7"/>
          <p:cNvSpPr/>
          <p:nvPr/>
        </p:nvSpPr>
        <p:spPr>
          <a:xfrm>
            <a:off x="6253943" y="2701636"/>
            <a:ext cx="4410632" cy="581891"/>
          </a:xfrm>
          <a:prstGeom prst="wedgeEllipseCallout">
            <a:avLst>
              <a:gd name="adj1" fmla="val -104244"/>
              <a:gd name="adj2" fmla="val -15506"/>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显示</a:t>
            </a: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Baidu</a:t>
            </a: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的</a:t>
            </a: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HTML</a:t>
            </a: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源码</a:t>
            </a:r>
          </a:p>
        </p:txBody>
      </p:sp>
    </p:spTree>
    <p:extLst>
      <p:ext uri="{BB962C8B-B14F-4D97-AF65-F5344CB8AC3E}">
        <p14:creationId xmlns:p14="http://schemas.microsoft.com/office/powerpoint/2010/main" val="25080759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四、网络爬虫需要遵守的协议</a:t>
            </a:r>
            <a:endParaRPr lang="zh-CN" altLang="en-US" dirty="0"/>
          </a:p>
        </p:txBody>
      </p:sp>
      <p:sp>
        <p:nvSpPr>
          <p:cNvPr id="3" name="文本框 2"/>
          <p:cNvSpPr txBox="1"/>
          <p:nvPr/>
        </p:nvSpPr>
        <p:spPr>
          <a:xfrm>
            <a:off x="554804" y="1654139"/>
            <a:ext cx="11239928" cy="2554545"/>
          </a:xfrm>
          <a:prstGeom prst="rect">
            <a:avLst/>
          </a:prstGeom>
          <a:noFill/>
        </p:spPr>
        <p:txBody>
          <a:bodyPr wrap="square" rtlCol="0">
            <a:spAutoFit/>
          </a:bodyPr>
          <a:lstStyle/>
          <a:p>
            <a:pPr marL="457200" indent="-457200">
              <a:buFont typeface="Wingdings" panose="05000000000000000000" pitchFamily="2" charset="2"/>
              <a:buChar char="Ø"/>
            </a:pPr>
            <a:r>
              <a:rPr lang="zh-CN" altLang="zh-CN" sz="3200" dirty="0"/>
              <a:t>网络爬虫可从网络服务器上爬取各种内容</a:t>
            </a:r>
            <a:endParaRPr lang="en-US" altLang="zh-CN" sz="3200" dirty="0"/>
          </a:p>
          <a:p>
            <a:pPr marL="457200" indent="-457200">
              <a:buFont typeface="Wingdings" panose="05000000000000000000" pitchFamily="2" charset="2"/>
              <a:buChar char="Ø"/>
            </a:pPr>
            <a:r>
              <a:rPr lang="zh-CN" altLang="en-US" sz="3200" dirty="0"/>
              <a:t>里面</a:t>
            </a:r>
            <a:r>
              <a:rPr lang="zh-CN" altLang="zh-CN" sz="3200" dirty="0"/>
              <a:t>可能存在涉及个人隐私或商业机密的内容</a:t>
            </a:r>
            <a:endParaRPr lang="en-US" altLang="zh-CN" sz="3200" dirty="0"/>
          </a:p>
          <a:p>
            <a:pPr marL="457200" indent="-457200">
              <a:buFont typeface="Wingdings" panose="05000000000000000000" pitchFamily="2" charset="2"/>
              <a:buChar char="Ø"/>
            </a:pPr>
            <a:r>
              <a:rPr lang="zh-CN" altLang="zh-CN" sz="3200" dirty="0"/>
              <a:t>不合适的下载</a:t>
            </a:r>
            <a:r>
              <a:rPr lang="zh-CN" altLang="en-US" sz="3200" dirty="0"/>
              <a:t>会给</a:t>
            </a:r>
            <a:r>
              <a:rPr lang="zh-CN" altLang="zh-CN" sz="3200" dirty="0"/>
              <a:t>服务器管理者带来不必要的困扰与纠纷</a:t>
            </a:r>
            <a:endParaRPr lang="en-US" altLang="zh-CN" sz="3200" dirty="0"/>
          </a:p>
          <a:p>
            <a:pPr marL="457200" indent="-457200">
              <a:buFont typeface="Wingdings" panose="05000000000000000000" pitchFamily="2" charset="2"/>
              <a:buChar char="Ø"/>
            </a:pPr>
            <a:r>
              <a:rPr lang="zh-CN" altLang="zh-CN" sz="3200" dirty="0"/>
              <a:t>所以需要</a:t>
            </a:r>
            <a:r>
              <a:rPr lang="en-US" altLang="zh-CN" sz="3200" dirty="0"/>
              <a:t>Robots</a:t>
            </a:r>
            <a:r>
              <a:rPr lang="zh-CN" altLang="zh-CN" sz="3200" dirty="0"/>
              <a:t>协议（</a:t>
            </a:r>
            <a:r>
              <a:rPr lang="en-US" altLang="zh-CN" sz="3200" dirty="0"/>
              <a:t>Robots Exclusion Standard</a:t>
            </a:r>
            <a:r>
              <a:rPr lang="zh-CN" altLang="zh-CN" sz="3200" dirty="0"/>
              <a:t>）来对其进行规范</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4508" y="4305156"/>
            <a:ext cx="4609672" cy="1920697"/>
          </a:xfrm>
          <a:prstGeom prst="rect">
            <a:avLst/>
          </a:prstGeom>
        </p:spPr>
      </p:pic>
    </p:spTree>
    <p:extLst>
      <p:ext uri="{BB962C8B-B14F-4D97-AF65-F5344CB8AC3E}">
        <p14:creationId xmlns:p14="http://schemas.microsoft.com/office/powerpoint/2010/main" val="36805444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京东的</a:t>
            </a:r>
            <a:r>
              <a:rPr lang="en-US" altLang="zh-CN" dirty="0"/>
              <a:t>robots</a:t>
            </a:r>
            <a:r>
              <a:rPr lang="zh-CN" altLang="zh-CN" dirty="0"/>
              <a:t>文件</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94</a:t>
            </a:fld>
            <a:endParaRPr lang="en-US" altLang="zh-CN"/>
          </a:p>
        </p:txBody>
      </p:sp>
      <p:graphicFrame>
        <p:nvGraphicFramePr>
          <p:cNvPr id="4" name="表格 3"/>
          <p:cNvGraphicFramePr>
            <a:graphicFrameLocks noGrp="1"/>
          </p:cNvGraphicFramePr>
          <p:nvPr/>
        </p:nvGraphicFramePr>
        <p:xfrm>
          <a:off x="1643865" y="2661008"/>
          <a:ext cx="7827102" cy="3657600"/>
        </p:xfrm>
        <a:graphic>
          <a:graphicData uri="http://schemas.openxmlformats.org/drawingml/2006/table">
            <a:tbl>
              <a:tblPr firstRow="1" firstCol="1" bandRow="1">
                <a:tableStyleId>{D27102A9-8310-4765-A935-A1911B00CA55}</a:tableStyleId>
              </a:tblPr>
              <a:tblGrid>
                <a:gridCol w="7827102">
                  <a:extLst>
                    <a:ext uri="{9D8B030D-6E8A-4147-A177-3AD203B41FA5}">
                      <a16:colId xmlns:a16="http://schemas.microsoft.com/office/drawing/2014/main" val="4209978554"/>
                    </a:ext>
                  </a:extLst>
                </a:gridCol>
              </a:tblGrid>
              <a:tr h="3548600">
                <a:tc>
                  <a:txBody>
                    <a:bodyPr/>
                    <a:lstStyle/>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/pop/*.html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a:t>
                      </a:r>
                      <a:r>
                        <a:rPr lang="en-US" sz="2000" kern="0" dirty="0" err="1">
                          <a:effectLst/>
                        </a:rPr>
                        <a:t>pinpai</a:t>
                      </a:r>
                      <a:r>
                        <a:rPr lang="en-US" sz="2000" kern="0" dirty="0">
                          <a:effectLst/>
                        </a:rPr>
                        <a:t>/*.html?*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EtaoSpider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HuihuiSpider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GwdangSpider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WochachaSpider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7471941"/>
                  </a:ext>
                </a:extLst>
              </a:tr>
            </a:tbl>
          </a:graphicData>
        </a:graphic>
      </p:graphicFrame>
      <p:sp>
        <p:nvSpPr>
          <p:cNvPr id="5" name="矩形 4"/>
          <p:cNvSpPr/>
          <p:nvPr/>
        </p:nvSpPr>
        <p:spPr>
          <a:xfrm>
            <a:off x="1643864" y="1448664"/>
            <a:ext cx="9072081" cy="1077218"/>
          </a:xfrm>
          <a:prstGeom prst="rect">
            <a:avLst/>
          </a:prstGeom>
        </p:spPr>
        <p:txBody>
          <a:bodyPr wrap="square">
            <a:spAutoFit/>
          </a:bodyPr>
          <a:lstStyle/>
          <a:p>
            <a:r>
              <a:rPr lang="zh-CN" altLang="zh-CN" sz="3200" dirty="0"/>
              <a:t>京东的</a:t>
            </a:r>
            <a:r>
              <a:rPr lang="en-US" altLang="zh-CN" sz="3200" dirty="0"/>
              <a:t>robots</a:t>
            </a:r>
            <a:r>
              <a:rPr lang="zh-CN" altLang="zh-CN" sz="3200" dirty="0"/>
              <a:t>文件网址为：</a:t>
            </a:r>
            <a:r>
              <a:rPr lang="en-US" altLang="zh-CN" sz="3200" u="sng" dirty="0">
                <a:hlinkClick r:id="rId2"/>
              </a:rPr>
              <a:t>https://www.jd.com/robots.txt</a:t>
            </a:r>
            <a:r>
              <a:rPr lang="zh-CN" altLang="zh-CN" sz="3200" dirty="0"/>
              <a:t>，其内容为：</a:t>
            </a:r>
            <a:endParaRPr lang="en-US" altLang="zh-CN" sz="3200" dirty="0"/>
          </a:p>
        </p:txBody>
      </p:sp>
      <p:sp>
        <p:nvSpPr>
          <p:cNvPr id="7" name="圆角矩形 6"/>
          <p:cNvSpPr/>
          <p:nvPr/>
        </p:nvSpPr>
        <p:spPr bwMode="auto">
          <a:xfrm>
            <a:off x="5979560" y="3113070"/>
            <a:ext cx="5517222" cy="2938409"/>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285750" indent="-285750" fontAlgn="base">
              <a:spcBef>
                <a:spcPct val="0"/>
              </a:spcBef>
              <a:spcAft>
                <a:spcPct val="0"/>
              </a:spcAft>
              <a:buFont typeface="Wingdings" panose="05000000000000000000" pitchFamily="2" charset="2"/>
              <a:buChar char="Ø"/>
            </a:pPr>
            <a:r>
              <a:rPr lang="en-US" altLang="zh-CN" dirty="0"/>
              <a:t>User-agent: * *</a:t>
            </a:r>
            <a:r>
              <a:rPr lang="zh-CN" altLang="zh-CN" dirty="0"/>
              <a:t>代表的所有的搜索引擎种类，</a:t>
            </a:r>
            <a:r>
              <a:rPr lang="en-US" altLang="zh-CN" dirty="0"/>
              <a:t>Disallow: /?* </a:t>
            </a:r>
            <a:r>
              <a:rPr lang="zh-CN" altLang="zh-CN" dirty="0"/>
              <a:t>禁止访问所有以问号开头的连接，</a:t>
            </a:r>
            <a:r>
              <a:rPr lang="en-US" altLang="zh-CN" dirty="0"/>
              <a:t>Disallow: /pop/*.html</a:t>
            </a:r>
            <a:r>
              <a:rPr lang="zh-CN" altLang="zh-CN" dirty="0"/>
              <a:t>代表禁止访问</a:t>
            </a:r>
            <a:r>
              <a:rPr lang="en-US" altLang="zh-CN" dirty="0"/>
              <a:t>pop</a:t>
            </a:r>
            <a:r>
              <a:rPr lang="zh-CN" altLang="zh-CN" dirty="0"/>
              <a:t>目录下以</a:t>
            </a:r>
            <a:r>
              <a:rPr lang="en-US" altLang="zh-CN" dirty="0"/>
              <a:t>html</a:t>
            </a:r>
            <a:r>
              <a:rPr lang="zh-CN" altLang="zh-CN" dirty="0"/>
              <a:t>结尾的网址，</a:t>
            </a:r>
            <a:endParaRPr lang="en-US" altLang="zh-CN" dirty="0"/>
          </a:p>
          <a:p>
            <a:pPr marL="285750" indent="-285750" fontAlgn="base">
              <a:spcBef>
                <a:spcPct val="0"/>
              </a:spcBef>
              <a:spcAft>
                <a:spcPct val="0"/>
              </a:spcAft>
              <a:buFont typeface="Wingdings" panose="05000000000000000000" pitchFamily="2" charset="2"/>
              <a:buChar char="Ø"/>
            </a:pPr>
            <a:r>
              <a:rPr lang="en-US" altLang="zh-CN" dirty="0"/>
              <a:t>Disallow: /</a:t>
            </a:r>
            <a:r>
              <a:rPr lang="en-US" altLang="zh-CN" dirty="0" err="1"/>
              <a:t>pinpai</a:t>
            </a:r>
            <a:r>
              <a:rPr lang="en-US" altLang="zh-CN" dirty="0"/>
              <a:t>/*.html?* </a:t>
            </a:r>
            <a:r>
              <a:rPr lang="zh-CN" altLang="zh-CN" dirty="0"/>
              <a:t>代表禁止访问</a:t>
            </a:r>
            <a:r>
              <a:rPr lang="en-US" altLang="zh-CN" dirty="0" err="1"/>
              <a:t>pinpai</a:t>
            </a:r>
            <a:r>
              <a:rPr lang="zh-CN" altLang="zh-CN" dirty="0"/>
              <a:t>目录下</a:t>
            </a:r>
            <a:r>
              <a:rPr lang="en-US" altLang="zh-CN" dirty="0"/>
              <a:t>html</a:t>
            </a:r>
            <a:r>
              <a:rPr lang="zh-CN" altLang="zh-CN" dirty="0"/>
              <a:t>后面接</a:t>
            </a:r>
            <a:r>
              <a:rPr lang="en-US" altLang="zh-CN" dirty="0"/>
              <a:t>?</a:t>
            </a:r>
            <a:r>
              <a:rPr lang="zh-CN" altLang="zh-CN" dirty="0"/>
              <a:t>号的网址。 </a:t>
            </a:r>
            <a:endParaRPr kumimoji="0" lang="zh-CN" altLang="en-US" sz="1800" b="1"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695007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  Python</a:t>
            </a:r>
            <a:r>
              <a:rPr lang="zh-CN" altLang="zh-CN" dirty="0"/>
              <a:t>网络爬虫实战</a:t>
            </a:r>
            <a:endParaRPr lang="zh-CN" altLang="en-US" dirty="0"/>
          </a:p>
        </p:txBody>
      </p:sp>
      <p:sp>
        <p:nvSpPr>
          <p:cNvPr id="3" name="文本框 2"/>
          <p:cNvSpPr txBox="1"/>
          <p:nvPr/>
        </p:nvSpPr>
        <p:spPr>
          <a:xfrm>
            <a:off x="2197330" y="1338349"/>
            <a:ext cx="8909033" cy="4093428"/>
          </a:xfrm>
          <a:prstGeom prst="rect">
            <a:avLst/>
          </a:prstGeom>
          <a:noFill/>
        </p:spPr>
        <p:txBody>
          <a:bodyPr wrap="square" rtlCol="0">
            <a:spAutoFit/>
          </a:bodyPr>
          <a:lstStyle/>
          <a:p>
            <a:r>
              <a:rPr lang="zh-CN" altLang="zh-CN" sz="3200" b="1" dirty="0"/>
              <a:t>一、基于正则表达式的数据获取</a:t>
            </a:r>
            <a:endParaRPr lang="en-US" altLang="zh-CN" sz="3200" b="1" dirty="0"/>
          </a:p>
          <a:p>
            <a:pPr marL="914400" lvl="1" indent="-457200">
              <a:buFont typeface="Wingdings" panose="05000000000000000000" pitchFamily="2" charset="2"/>
              <a:buChar char="Ø"/>
            </a:pPr>
            <a:r>
              <a:rPr lang="en-US" altLang="zh-CN" sz="3200" dirty="0"/>
              <a:t>.  </a:t>
            </a:r>
            <a:r>
              <a:rPr lang="zh-CN" altLang="zh-CN" sz="3200" dirty="0"/>
              <a:t>表示匹配任意字符，换行符</a:t>
            </a:r>
            <a:r>
              <a:rPr lang="en-US" altLang="zh-CN" sz="3200" dirty="0"/>
              <a:t>\n</a:t>
            </a:r>
            <a:r>
              <a:rPr lang="zh-CN" altLang="zh-CN" sz="3200" dirty="0"/>
              <a:t>除外</a:t>
            </a:r>
          </a:p>
          <a:p>
            <a:pPr marL="914400" lvl="1" indent="-457200">
              <a:buFont typeface="Wingdings" panose="05000000000000000000" pitchFamily="2" charset="2"/>
              <a:buChar char="Ø"/>
            </a:pPr>
            <a:r>
              <a:rPr lang="zh-CN" altLang="zh-CN" sz="3200" dirty="0"/>
              <a:t>表示匹配前一个字符</a:t>
            </a:r>
            <a:r>
              <a:rPr lang="en-US" altLang="zh-CN" sz="3200" dirty="0"/>
              <a:t>0</a:t>
            </a:r>
            <a:r>
              <a:rPr lang="zh-CN" altLang="zh-CN" sz="3200" dirty="0"/>
              <a:t>次或无限次</a:t>
            </a:r>
          </a:p>
          <a:p>
            <a:pPr marL="914400" lvl="1" indent="-457200">
              <a:buFont typeface="Wingdings" panose="05000000000000000000" pitchFamily="2" charset="2"/>
              <a:buChar char="Ø"/>
            </a:pPr>
            <a:r>
              <a:rPr lang="en-US" altLang="zh-CN" sz="3200" dirty="0"/>
              <a:t>? </a:t>
            </a:r>
            <a:r>
              <a:rPr lang="zh-CN" altLang="zh-CN" sz="3200" dirty="0"/>
              <a:t>表示匹配前一个字符</a:t>
            </a:r>
            <a:r>
              <a:rPr lang="en-US" altLang="zh-CN" sz="3200" dirty="0"/>
              <a:t>0</a:t>
            </a:r>
            <a:r>
              <a:rPr lang="zh-CN" altLang="zh-CN" sz="3200" dirty="0"/>
              <a:t>次或</a:t>
            </a:r>
            <a:r>
              <a:rPr lang="en-US" altLang="zh-CN" sz="3200" dirty="0"/>
              <a:t>1</a:t>
            </a:r>
            <a:r>
              <a:rPr lang="zh-CN" altLang="zh-CN" sz="3200" dirty="0"/>
              <a:t>次</a:t>
            </a:r>
          </a:p>
          <a:p>
            <a:pPr marL="914400" lvl="1" indent="-457200">
              <a:buFont typeface="Wingdings" panose="05000000000000000000" pitchFamily="2" charset="2"/>
              <a:buChar char="Ø"/>
            </a:pPr>
            <a:r>
              <a:rPr lang="en-US" altLang="zh-CN" sz="3200" dirty="0"/>
              <a:t>.* </a:t>
            </a:r>
            <a:r>
              <a:rPr lang="zh-CN" altLang="zh-CN" sz="3200" dirty="0"/>
              <a:t>表示贪心算法</a:t>
            </a:r>
          </a:p>
          <a:p>
            <a:pPr marL="914400" lvl="1" indent="-457200">
              <a:buFont typeface="Wingdings" panose="05000000000000000000" pitchFamily="2" charset="2"/>
              <a:buChar char="Ø"/>
            </a:pPr>
            <a:r>
              <a:rPr lang="en-US" altLang="zh-CN" sz="3200" dirty="0"/>
              <a:t>.*? </a:t>
            </a:r>
            <a:r>
              <a:rPr lang="zh-CN" altLang="zh-CN" sz="3200" dirty="0"/>
              <a:t>表示非贪心算法</a:t>
            </a:r>
          </a:p>
          <a:p>
            <a:pPr marL="914400" lvl="1" indent="-457200">
              <a:buFont typeface="Wingdings" panose="05000000000000000000" pitchFamily="2" charset="2"/>
              <a:buChar char="Ø"/>
            </a:pPr>
            <a:r>
              <a:rPr lang="en-US" altLang="zh-CN" sz="3200" dirty="0"/>
              <a:t>()</a:t>
            </a:r>
            <a:r>
              <a:rPr lang="zh-CN" altLang="zh-CN" sz="3200" dirty="0"/>
              <a:t>表示括号内的数据作为结果返回</a:t>
            </a:r>
          </a:p>
          <a:p>
            <a:endParaRPr lang="zh-CN" altLang="zh-CN" b="1" dirty="0"/>
          </a:p>
          <a:p>
            <a:endParaRPr lang="zh-CN" altLang="en-US" dirty="0"/>
          </a:p>
        </p:txBody>
      </p:sp>
    </p:spTree>
    <p:extLst>
      <p:ext uri="{BB962C8B-B14F-4D97-AF65-F5344CB8AC3E}">
        <p14:creationId xmlns:p14="http://schemas.microsoft.com/office/powerpoint/2010/main" val="4709295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一、正则表达式抽取例子</a:t>
            </a:r>
          </a:p>
        </p:txBody>
      </p:sp>
      <p:graphicFrame>
        <p:nvGraphicFramePr>
          <p:cNvPr id="3" name="表格 2"/>
          <p:cNvGraphicFramePr>
            <a:graphicFrameLocks noGrp="1"/>
          </p:cNvGraphicFramePr>
          <p:nvPr/>
        </p:nvGraphicFramePr>
        <p:xfrm>
          <a:off x="1921158" y="1178040"/>
          <a:ext cx="6708371" cy="3017521"/>
        </p:xfrm>
        <a:graphic>
          <a:graphicData uri="http://schemas.openxmlformats.org/drawingml/2006/table">
            <a:tbl>
              <a:tblPr firstRow="1" firstCol="1" bandRow="1">
                <a:tableStyleId>{C083E6E3-FA7D-4D7B-A595-EF9225AFEA82}</a:tableStyleId>
              </a:tblPr>
              <a:tblGrid>
                <a:gridCol w="6708371">
                  <a:extLst>
                    <a:ext uri="{9D8B030D-6E8A-4147-A177-3AD203B41FA5}">
                      <a16:colId xmlns:a16="http://schemas.microsoft.com/office/drawing/2014/main" val="1290565985"/>
                    </a:ext>
                  </a:extLst>
                </a:gridCol>
              </a:tblGrid>
              <a:tr h="3017521">
                <a:tc>
                  <a:txBody>
                    <a:bodyPr/>
                    <a:lstStyle/>
                    <a:p>
                      <a:pPr indent="201930" algn="l">
                        <a:spcAft>
                          <a:spcPts val="0"/>
                        </a:spcAft>
                      </a:pPr>
                      <a:r>
                        <a:rPr lang="en-US" sz="2000" kern="100" dirty="0">
                          <a:effectLst/>
                        </a:rPr>
                        <a:t>import re</a:t>
                      </a:r>
                      <a:endParaRPr lang="zh-CN" sz="2000" kern="100" dirty="0">
                        <a:effectLst/>
                      </a:endParaRPr>
                    </a:p>
                    <a:p>
                      <a:pPr indent="201930" algn="l">
                        <a:spcAft>
                          <a:spcPts val="0"/>
                        </a:spcAft>
                      </a:pPr>
                      <a:r>
                        <a:rPr lang="en-US" sz="2000" kern="100" dirty="0">
                          <a:effectLst/>
                        </a:rPr>
                        <a:t>s='''&lt;html&gt;</a:t>
                      </a:r>
                      <a:endParaRPr lang="zh-CN" sz="2000" kern="100" dirty="0">
                        <a:effectLst/>
                      </a:endParaRPr>
                    </a:p>
                    <a:p>
                      <a:pPr indent="201930" algn="l">
                        <a:spcAft>
                          <a:spcPts val="0"/>
                        </a:spcAft>
                      </a:pPr>
                      <a:r>
                        <a:rPr lang="en-US" sz="2000" kern="100" dirty="0">
                          <a:effectLst/>
                        </a:rPr>
                        <a:t>         &lt;li&gt;</a:t>
                      </a:r>
                      <a:r>
                        <a:rPr lang="zh-CN" sz="2000" kern="100" dirty="0">
                          <a:effectLst/>
                        </a:rPr>
                        <a:t>信息与安全工程学院</a:t>
                      </a:r>
                      <a:r>
                        <a:rPr lang="en-US" sz="2000" kern="100" dirty="0">
                          <a:effectLst/>
                        </a:rPr>
                        <a:t>&lt;/li&gt;</a:t>
                      </a:r>
                      <a:endParaRPr lang="zh-CN" sz="2000" kern="100" dirty="0">
                        <a:effectLst/>
                      </a:endParaRPr>
                    </a:p>
                    <a:p>
                      <a:pPr indent="201930" algn="l">
                        <a:spcAft>
                          <a:spcPts val="0"/>
                        </a:spcAft>
                      </a:pPr>
                      <a:r>
                        <a:rPr lang="en-US" sz="2000" kern="100" dirty="0">
                          <a:effectLst/>
                        </a:rPr>
                        <a:t>         </a:t>
                      </a:r>
                      <a:r>
                        <a:rPr lang="en-US" sz="2000" u="none" kern="100" baseline="0" dirty="0">
                          <a:effectLst/>
                        </a:rPr>
                        <a:t>&lt;li&gt;</a:t>
                      </a:r>
                      <a:r>
                        <a:rPr lang="zh-CN" sz="2000" kern="100" dirty="0">
                          <a:effectLst/>
                        </a:rPr>
                        <a:t>新闻与传播学院</a:t>
                      </a:r>
                      <a:r>
                        <a:rPr lang="en-US" sz="2000" u="none" kern="100" baseline="0" dirty="0">
                          <a:effectLst/>
                        </a:rPr>
                        <a:t>&lt;/li&gt;</a:t>
                      </a:r>
                      <a:endParaRPr lang="zh-CN" sz="2000" u="none" kern="100" baseline="0" dirty="0">
                        <a:effectLst/>
                      </a:endParaRPr>
                    </a:p>
                    <a:p>
                      <a:pPr indent="201930" algn="l">
                        <a:spcAft>
                          <a:spcPts val="0"/>
                        </a:spcAft>
                      </a:pPr>
                      <a:r>
                        <a:rPr lang="en-US" sz="2000" kern="100" dirty="0">
                          <a:effectLst/>
                        </a:rPr>
                        <a:t>         </a:t>
                      </a:r>
                      <a:r>
                        <a:rPr lang="en-US" sz="2000" u="none" kern="100" baseline="0" dirty="0">
                          <a:effectLst/>
                        </a:rPr>
                        <a:t>&lt;li&gt;</a:t>
                      </a:r>
                      <a:r>
                        <a:rPr lang="zh-CN" sz="2000" kern="100" dirty="0">
                          <a:effectLst/>
                        </a:rPr>
                        <a:t>法学院</a:t>
                      </a:r>
                      <a:r>
                        <a:rPr lang="en-US" sz="2000" u="none" kern="100" baseline="0" dirty="0">
                          <a:effectLst/>
                        </a:rPr>
                        <a:t>&lt;/li&gt;</a:t>
                      </a:r>
                      <a:endParaRPr lang="zh-CN" sz="2000" u="none" kern="100" baseline="0" dirty="0">
                        <a:effectLst/>
                      </a:endParaRPr>
                    </a:p>
                    <a:p>
                      <a:pPr indent="201930" algn="l">
                        <a:spcAft>
                          <a:spcPts val="0"/>
                        </a:spcAft>
                      </a:pPr>
                      <a:r>
                        <a:rPr lang="en-US" sz="2000" kern="100" dirty="0">
                          <a:effectLst/>
                        </a:rPr>
                        <a:t>    &lt;/html&gt;'''</a:t>
                      </a:r>
                      <a:endParaRPr lang="zh-CN" sz="2000" kern="100" dirty="0">
                        <a:effectLst/>
                      </a:endParaRPr>
                    </a:p>
                    <a:p>
                      <a:pPr indent="201930" algn="l">
                        <a:spcAft>
                          <a:spcPts val="0"/>
                        </a:spcAft>
                      </a:pPr>
                      <a:r>
                        <a:rPr lang="en-US" sz="2000" kern="100" dirty="0">
                          <a:effectLst/>
                        </a:rPr>
                        <a:t>results=</a:t>
                      </a:r>
                      <a:r>
                        <a:rPr lang="en-US" sz="2000" kern="100" dirty="0" err="1">
                          <a:effectLst/>
                        </a:rPr>
                        <a:t>re.findall</a:t>
                      </a:r>
                      <a:r>
                        <a:rPr lang="en-US" sz="2000" kern="100" dirty="0">
                          <a:effectLst/>
                        </a:rPr>
                        <a:t>('</a:t>
                      </a:r>
                      <a:r>
                        <a:rPr lang="en-US" sz="2000" u="none" kern="100" baseline="0" dirty="0">
                          <a:effectLst/>
                        </a:rPr>
                        <a:t>&lt;li&gt;</a:t>
                      </a:r>
                      <a:r>
                        <a:rPr lang="en-US" sz="2000" kern="100" dirty="0">
                          <a:effectLst/>
                        </a:rPr>
                        <a:t>(.*?)</a:t>
                      </a:r>
                      <a:r>
                        <a:rPr lang="en-US" sz="2000" u="none" kern="100" baseline="0" dirty="0">
                          <a:effectLst/>
                        </a:rPr>
                        <a:t>&lt;/li&gt;</a:t>
                      </a:r>
                      <a:r>
                        <a:rPr lang="en-US" sz="2000" kern="100" dirty="0">
                          <a:effectLst/>
                        </a:rPr>
                        <a:t>',s)</a:t>
                      </a:r>
                      <a:endParaRPr lang="zh-CN" sz="2000" kern="100" dirty="0">
                        <a:effectLst/>
                      </a:endParaRPr>
                    </a:p>
                    <a:p>
                      <a:pPr indent="201930" algn="l">
                        <a:spcAft>
                          <a:spcPts val="0"/>
                        </a:spcAft>
                      </a:pPr>
                      <a:r>
                        <a:rPr lang="en-US" sz="2000" kern="100" dirty="0">
                          <a:effectLst/>
                        </a:rPr>
                        <a:t>for each in results:</a:t>
                      </a:r>
                      <a:endParaRPr lang="zh-CN" sz="2000" kern="100" dirty="0">
                        <a:effectLst/>
                      </a:endParaRPr>
                    </a:p>
                    <a:p>
                      <a:pPr indent="201930" algn="l">
                        <a:spcAft>
                          <a:spcPts val="0"/>
                        </a:spcAft>
                      </a:pPr>
                      <a:r>
                        <a:rPr lang="en-US" sz="2000" kern="100" dirty="0">
                          <a:effectLst/>
                        </a:rPr>
                        <a:t>    print(each)</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8418718"/>
                  </a:ext>
                </a:extLst>
              </a:tr>
            </a:tbl>
          </a:graphicData>
        </a:graphic>
      </p:graphicFrame>
      <p:sp>
        <p:nvSpPr>
          <p:cNvPr id="4" name="文本框 3"/>
          <p:cNvSpPr txBox="1"/>
          <p:nvPr/>
        </p:nvSpPr>
        <p:spPr>
          <a:xfrm>
            <a:off x="730251" y="4336839"/>
            <a:ext cx="11281025" cy="2092881"/>
          </a:xfrm>
          <a:prstGeom prst="rect">
            <a:avLst/>
          </a:prstGeom>
          <a:noFill/>
        </p:spPr>
        <p:txBody>
          <a:bodyPr wrap="square" rtlCol="0">
            <a:spAutoFit/>
          </a:bodyPr>
          <a:lstStyle/>
          <a:p>
            <a:pPr marL="457200" indent="-457200">
              <a:buFont typeface="Wingdings" panose="05000000000000000000" pitchFamily="2" charset="2"/>
              <a:buChar char="Ø"/>
            </a:pPr>
            <a:r>
              <a:rPr lang="en-US" altLang="zh-CN" sz="2800" dirty="0" err="1"/>
              <a:t>re.findall</a:t>
            </a:r>
            <a:r>
              <a:rPr lang="zh-CN" altLang="zh-CN" sz="2800" dirty="0"/>
              <a:t>函数的第一个参数代表匹配的模式</a:t>
            </a:r>
            <a:endParaRPr lang="en-US" altLang="zh-CN" sz="2800" dirty="0"/>
          </a:p>
          <a:p>
            <a:pPr marL="457200" indent="-457200">
              <a:buFont typeface="Wingdings" panose="05000000000000000000" pitchFamily="2" charset="2"/>
              <a:buChar char="Ø"/>
            </a:pPr>
            <a:r>
              <a:rPr lang="zh-CN" altLang="zh-CN" sz="2800" dirty="0"/>
              <a:t>在上例中</a:t>
            </a:r>
            <a:r>
              <a:rPr lang="en-US" altLang="zh-CN" sz="2800" dirty="0"/>
              <a:t>&lt;li&gt;(.*?)&lt;/li&gt;</a:t>
            </a:r>
            <a:r>
              <a:rPr lang="zh-CN" altLang="zh-CN" sz="2800" dirty="0"/>
              <a:t>表示按照左边是</a:t>
            </a:r>
            <a:r>
              <a:rPr lang="en-US" altLang="zh-CN" sz="2800" dirty="0"/>
              <a:t>&lt;li&gt;</a:t>
            </a:r>
          </a:p>
          <a:p>
            <a:pPr marL="457200" indent="-457200">
              <a:buFont typeface="Wingdings" panose="05000000000000000000" pitchFamily="2" charset="2"/>
              <a:buChar char="Ø"/>
            </a:pPr>
            <a:r>
              <a:rPr lang="zh-CN" altLang="zh-CN" sz="2800" dirty="0"/>
              <a:t>右边是</a:t>
            </a:r>
            <a:r>
              <a:rPr lang="en-US" altLang="zh-CN" sz="2800" dirty="0"/>
              <a:t>&lt;/li&gt;</a:t>
            </a:r>
            <a:r>
              <a:rPr lang="zh-CN" altLang="zh-CN" sz="2800" dirty="0"/>
              <a:t>的模式中从</a:t>
            </a:r>
            <a:r>
              <a:rPr lang="en-US" altLang="zh-CN" sz="2800" dirty="0"/>
              <a:t>s</a:t>
            </a:r>
            <a:r>
              <a:rPr lang="zh-CN" altLang="zh-CN" sz="2800" dirty="0"/>
              <a:t>抽取字符串</a:t>
            </a:r>
            <a:endParaRPr lang="en-US" altLang="zh-CN" sz="2800" dirty="0"/>
          </a:p>
          <a:p>
            <a:pPr marL="457200" indent="-457200">
              <a:buFont typeface="Wingdings" panose="05000000000000000000" pitchFamily="2" charset="2"/>
              <a:buChar char="Ø"/>
            </a:pPr>
            <a:r>
              <a:rPr lang="zh-CN" altLang="zh-CN" sz="2800" dirty="0"/>
              <a:t>在上例中满足左边是</a:t>
            </a:r>
            <a:r>
              <a:rPr lang="en-US" altLang="zh-CN" sz="2800" dirty="0"/>
              <a:t>&lt;li&gt;</a:t>
            </a:r>
            <a:r>
              <a:rPr lang="zh-CN" altLang="zh-CN" sz="2800" dirty="0"/>
              <a:t>右边是</a:t>
            </a:r>
            <a:r>
              <a:rPr lang="en-US" altLang="zh-CN" sz="2800" dirty="0"/>
              <a:t>&lt;/li&gt;</a:t>
            </a:r>
            <a:r>
              <a:rPr lang="zh-CN" altLang="zh-CN" sz="2800" dirty="0"/>
              <a:t>的恰好为所有学院的名称</a:t>
            </a:r>
            <a:endParaRPr lang="zh-CN" altLang="en-US" sz="2800" dirty="0"/>
          </a:p>
          <a:p>
            <a:endParaRPr lang="zh-CN" altLang="en-US" dirty="0"/>
          </a:p>
        </p:txBody>
      </p:sp>
    </p:spTree>
    <p:extLst>
      <p:ext uri="{BB962C8B-B14F-4D97-AF65-F5344CB8AC3E}">
        <p14:creationId xmlns:p14="http://schemas.microsoft.com/office/powerpoint/2010/main" val="20894975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二、基于</a:t>
            </a:r>
            <a:r>
              <a:rPr lang="en-US" altLang="zh-CN" dirty="0"/>
              <a:t>XPath</a:t>
            </a:r>
            <a:r>
              <a:rPr lang="zh-CN" altLang="zh-CN" dirty="0"/>
              <a:t>的数据获取</a:t>
            </a:r>
            <a:endParaRPr lang="zh-CN" altLang="en-US" dirty="0"/>
          </a:p>
        </p:txBody>
      </p:sp>
      <p:sp>
        <p:nvSpPr>
          <p:cNvPr id="4" name="文本框 3"/>
          <p:cNvSpPr txBox="1"/>
          <p:nvPr/>
        </p:nvSpPr>
        <p:spPr>
          <a:xfrm>
            <a:off x="902882" y="1257744"/>
            <a:ext cx="7764087" cy="1661993"/>
          </a:xfrm>
          <a:prstGeom prst="rect">
            <a:avLst/>
          </a:prstGeom>
          <a:noFill/>
        </p:spPr>
        <p:txBody>
          <a:bodyPr wrap="square" rtlCol="0">
            <a:spAutoFit/>
          </a:bodyPr>
          <a:lstStyle/>
          <a:p>
            <a:r>
              <a:rPr lang="zh-CN" altLang="en-US" sz="2800" dirty="0"/>
              <a:t>前提：安装第三方包  </a:t>
            </a:r>
            <a:r>
              <a:rPr lang="en-US" altLang="zh-CN" sz="2800" dirty="0"/>
              <a:t>pip install </a:t>
            </a:r>
            <a:r>
              <a:rPr lang="en-US" altLang="zh-CN" sz="2800" dirty="0" err="1"/>
              <a:t>lxml</a:t>
            </a:r>
            <a:endParaRPr lang="en-US" altLang="zh-CN" sz="2800" dirty="0"/>
          </a:p>
          <a:p>
            <a:endParaRPr lang="en-US" altLang="zh-CN" sz="2800" dirty="0"/>
          </a:p>
          <a:p>
            <a:r>
              <a:rPr lang="en-US" altLang="zh-CN" sz="2800" dirty="0"/>
              <a:t>XPath</a:t>
            </a:r>
            <a:r>
              <a:rPr lang="zh-CN" altLang="zh-CN" sz="2800" dirty="0"/>
              <a:t>的简单调用方法为：</a:t>
            </a:r>
          </a:p>
          <a:p>
            <a:endParaRPr lang="zh-CN" altLang="en-US" dirty="0"/>
          </a:p>
        </p:txBody>
      </p:sp>
      <p:graphicFrame>
        <p:nvGraphicFramePr>
          <p:cNvPr id="5" name="表格 4"/>
          <p:cNvGraphicFramePr>
            <a:graphicFrameLocks noGrp="1"/>
          </p:cNvGraphicFramePr>
          <p:nvPr/>
        </p:nvGraphicFramePr>
        <p:xfrm>
          <a:off x="2168565" y="3452567"/>
          <a:ext cx="7448763" cy="1645920"/>
        </p:xfrm>
        <a:graphic>
          <a:graphicData uri="http://schemas.openxmlformats.org/drawingml/2006/table">
            <a:tbl>
              <a:tblPr firstRow="1" bandRow="1">
                <a:tableStyleId>{C083E6E3-FA7D-4D7B-A595-EF9225AFEA82}</a:tableStyleId>
              </a:tblPr>
              <a:tblGrid>
                <a:gridCol w="7448763">
                  <a:extLst>
                    <a:ext uri="{9D8B030D-6E8A-4147-A177-3AD203B41FA5}">
                      <a16:colId xmlns:a16="http://schemas.microsoft.com/office/drawing/2014/main" val="4146235774"/>
                    </a:ext>
                  </a:extLst>
                </a:gridCol>
              </a:tblGrid>
              <a:tr h="1067339">
                <a:tc>
                  <a:txBody>
                    <a:bodyPr/>
                    <a:lstStyle/>
                    <a:p>
                      <a:r>
                        <a:rPr lang="en-US" altLang="zh-CN" sz="2800" dirty="0"/>
                        <a:t>from </a:t>
                      </a:r>
                      <a:r>
                        <a:rPr lang="en-US" altLang="zh-CN" sz="2800" dirty="0" err="1"/>
                        <a:t>lxml</a:t>
                      </a:r>
                      <a:r>
                        <a:rPr lang="en-US" altLang="zh-CN" sz="2800" dirty="0"/>
                        <a:t> import </a:t>
                      </a:r>
                      <a:r>
                        <a:rPr lang="en-US" altLang="zh-CN" sz="2800" dirty="0" err="1"/>
                        <a:t>etree</a:t>
                      </a:r>
                      <a:endParaRPr lang="zh-CN" altLang="zh-CN" sz="2800" dirty="0"/>
                    </a:p>
                    <a:p>
                      <a:r>
                        <a:rPr lang="en-US" altLang="zh-CN" sz="2800" dirty="0"/>
                        <a:t>selector=etree.HTML(</a:t>
                      </a:r>
                      <a:r>
                        <a:rPr lang="zh-CN" altLang="zh-CN" sz="2800" dirty="0"/>
                        <a:t>网页源码</a:t>
                      </a:r>
                      <a:r>
                        <a:rPr lang="en-US" altLang="zh-CN" sz="2800" dirty="0"/>
                        <a:t>) </a:t>
                      </a:r>
                      <a:endParaRPr lang="zh-CN" altLang="zh-CN" sz="2800" dirty="0"/>
                    </a:p>
                    <a:p>
                      <a:r>
                        <a:rPr lang="en-US" altLang="zh-CN" sz="2800" dirty="0"/>
                        <a:t>selector. </a:t>
                      </a:r>
                      <a:r>
                        <a:rPr lang="en-US" altLang="zh-CN" sz="2800" dirty="0" err="1"/>
                        <a:t>xpath</a:t>
                      </a:r>
                      <a:r>
                        <a:rPr lang="en-US" altLang="zh-CN" sz="2800" dirty="0"/>
                        <a:t> (</a:t>
                      </a:r>
                      <a:r>
                        <a:rPr lang="zh-CN" altLang="zh-CN" sz="2800" dirty="0">
                          <a:solidFill>
                            <a:srgbClr val="FF0000"/>
                          </a:solidFill>
                        </a:rPr>
                        <a:t>路径表达式</a:t>
                      </a:r>
                      <a:r>
                        <a:rPr lang="en-US" altLang="zh-CN" sz="2800" dirty="0"/>
                        <a:t>)</a:t>
                      </a:r>
                      <a:endParaRPr lang="zh-CN" altLang="zh-CN" sz="2800" dirty="0"/>
                    </a:p>
                    <a:p>
                      <a:endParaRPr lang="zh-CN" altLang="en-US" dirty="0"/>
                    </a:p>
                  </a:txBody>
                  <a:tcPr/>
                </a:tc>
                <a:extLst>
                  <a:ext uri="{0D108BD9-81ED-4DB2-BD59-A6C34878D82A}">
                    <a16:rowId xmlns:a16="http://schemas.microsoft.com/office/drawing/2014/main" val="3589063408"/>
                  </a:ext>
                </a:extLst>
              </a:tr>
            </a:tbl>
          </a:graphicData>
        </a:graphic>
      </p:graphicFrame>
    </p:spTree>
    <p:extLst>
      <p:ext uri="{BB962C8B-B14F-4D97-AF65-F5344CB8AC3E}">
        <p14:creationId xmlns:p14="http://schemas.microsoft.com/office/powerpoint/2010/main" val="23851238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路径表达式</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98</a:t>
            </a:fld>
            <a:endParaRPr lang="en-US" altLang="zh-CN"/>
          </a:p>
        </p:txBody>
      </p:sp>
      <p:sp>
        <p:nvSpPr>
          <p:cNvPr id="4" name="文本框 3"/>
          <p:cNvSpPr txBox="1"/>
          <p:nvPr/>
        </p:nvSpPr>
        <p:spPr>
          <a:xfrm>
            <a:off x="1792953" y="1797977"/>
            <a:ext cx="8487698" cy="3816429"/>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dirty="0"/>
              <a:t>// </a:t>
            </a:r>
            <a:r>
              <a:rPr lang="zh-CN" altLang="zh-CN" sz="2800" dirty="0"/>
              <a:t>双斜杠，定位根节点，会对全文进行扫描，在文档中选取所有符合条件的内容，以列表的形式返回。</a:t>
            </a:r>
          </a:p>
          <a:p>
            <a:pPr marL="457200" lvl="0" indent="-457200">
              <a:buFont typeface="Wingdings" panose="05000000000000000000" pitchFamily="2" charset="2"/>
              <a:buChar char="Ø"/>
            </a:pPr>
            <a:r>
              <a:rPr lang="en-US" altLang="zh-CN" sz="2800" dirty="0"/>
              <a:t>/ </a:t>
            </a:r>
            <a:r>
              <a:rPr lang="zh-CN" altLang="zh-CN" sz="2800" dirty="0"/>
              <a:t>单斜杠，寻找当前标签路径的下一层路径标签或者对当前路标签内容进行操作。</a:t>
            </a:r>
          </a:p>
          <a:p>
            <a:pPr marL="457200" lvl="0" indent="-457200">
              <a:buFont typeface="Wingdings" panose="05000000000000000000" pitchFamily="2" charset="2"/>
              <a:buChar char="Ø"/>
            </a:pPr>
            <a:r>
              <a:rPr lang="en-US" altLang="zh-CN" sz="2800" dirty="0"/>
              <a:t>/text()</a:t>
            </a:r>
            <a:r>
              <a:rPr lang="zh-CN" altLang="zh-CN" sz="2800" dirty="0"/>
              <a:t>，获取当前路径下的文本内容。</a:t>
            </a:r>
          </a:p>
          <a:p>
            <a:pPr marL="457200" lvl="0" indent="-457200">
              <a:buFont typeface="Wingdings" panose="05000000000000000000" pitchFamily="2" charset="2"/>
              <a:buChar char="Ø"/>
            </a:pPr>
            <a:r>
              <a:rPr lang="en-US" altLang="zh-CN" sz="2800" dirty="0"/>
              <a:t>/@</a:t>
            </a:r>
            <a:r>
              <a:rPr lang="en-US" altLang="zh-CN" sz="2800" dirty="0" err="1"/>
              <a:t>xxxx</a:t>
            </a:r>
            <a:r>
              <a:rPr lang="zh-CN" altLang="zh-CN" sz="2800" dirty="0"/>
              <a:t>，提取当前路径下标签的属性值。</a:t>
            </a:r>
          </a:p>
          <a:p>
            <a:pPr marL="457200" lvl="0" indent="-457200">
              <a:buFont typeface="Wingdings" panose="05000000000000000000" pitchFamily="2" charset="2"/>
              <a:buChar char="Ø"/>
            </a:pPr>
            <a:r>
              <a:rPr lang="en-US" altLang="zh-CN" sz="2800" dirty="0"/>
              <a:t>. </a:t>
            </a:r>
            <a:r>
              <a:rPr lang="zh-CN" altLang="zh-CN" sz="2800" dirty="0"/>
              <a:t>点，用来选取当前节点。</a:t>
            </a:r>
          </a:p>
          <a:p>
            <a:pPr marL="457200" lvl="0" indent="-457200">
              <a:buFont typeface="Wingdings" panose="05000000000000000000" pitchFamily="2" charset="2"/>
              <a:buChar char="Ø"/>
            </a:pPr>
            <a:r>
              <a:rPr lang="en-US" altLang="zh-CN" sz="2800" dirty="0"/>
              <a:t>.. </a:t>
            </a:r>
            <a:r>
              <a:rPr lang="zh-CN" altLang="zh-CN" sz="2800" dirty="0"/>
              <a:t>双点，选取当前节点的父节点。</a:t>
            </a:r>
          </a:p>
          <a:p>
            <a:endParaRPr lang="zh-CN" altLang="en-US" dirty="0"/>
          </a:p>
        </p:txBody>
      </p:sp>
    </p:spTree>
    <p:extLst>
      <p:ext uri="{BB962C8B-B14F-4D97-AF65-F5344CB8AC3E}">
        <p14:creationId xmlns:p14="http://schemas.microsoft.com/office/powerpoint/2010/main" val="21896080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a:t>1.</a:t>
            </a:r>
            <a:r>
              <a:rPr lang="zh-CN" altLang="zh-CN" dirty="0"/>
              <a:t>获取标题数据</a:t>
            </a:r>
            <a:endParaRPr lang="zh-CN" altLang="en-US" dirty="0"/>
          </a:p>
        </p:txBody>
      </p:sp>
      <p:graphicFrame>
        <p:nvGraphicFramePr>
          <p:cNvPr id="3" name="表格 2"/>
          <p:cNvGraphicFramePr>
            <a:graphicFrameLocks noGrp="1"/>
          </p:cNvGraphicFramePr>
          <p:nvPr/>
        </p:nvGraphicFramePr>
        <p:xfrm>
          <a:off x="1873136" y="1267691"/>
          <a:ext cx="8462356" cy="5120640"/>
        </p:xfrm>
        <a:graphic>
          <a:graphicData uri="http://schemas.openxmlformats.org/drawingml/2006/table">
            <a:tbl>
              <a:tblPr firstRow="1" firstCol="1" bandRow="1">
                <a:tableStyleId>{C083E6E3-FA7D-4D7B-A595-EF9225AFEA82}</a:tableStyleId>
              </a:tblPr>
              <a:tblGrid>
                <a:gridCol w="8462356">
                  <a:extLst>
                    <a:ext uri="{9D8B030D-6E8A-4147-A177-3AD203B41FA5}">
                      <a16:colId xmlns:a16="http://schemas.microsoft.com/office/drawing/2014/main" val="3431885220"/>
                    </a:ext>
                  </a:extLst>
                </a:gridCol>
              </a:tblGrid>
              <a:tr h="4246504">
                <a:tc>
                  <a:txBody>
                    <a:bodyPr/>
                    <a:lstStyle/>
                    <a:p>
                      <a:pPr algn="just">
                        <a:spcAft>
                          <a:spcPts val="0"/>
                        </a:spcAft>
                      </a:pPr>
                      <a:r>
                        <a:rPr lang="en-US" sz="1600" kern="100" dirty="0">
                          <a:effectLst/>
                        </a:rPr>
                        <a:t>from </a:t>
                      </a:r>
                      <a:r>
                        <a:rPr lang="en-US" sz="1600" kern="100" dirty="0" err="1">
                          <a:effectLst/>
                        </a:rPr>
                        <a:t>lxml</a:t>
                      </a:r>
                      <a:r>
                        <a:rPr lang="en-US" sz="1600" kern="100" dirty="0">
                          <a:effectLst/>
                        </a:rPr>
                        <a:t> import </a:t>
                      </a:r>
                      <a:r>
                        <a:rPr lang="en-US" sz="1600" kern="100" dirty="0" err="1">
                          <a:effectLst/>
                        </a:rPr>
                        <a:t>etree</a:t>
                      </a:r>
                      <a:endParaRPr lang="zh-CN" sz="1600" kern="100" dirty="0">
                        <a:effectLst/>
                      </a:endParaRPr>
                    </a:p>
                    <a:p>
                      <a:pPr algn="just">
                        <a:spcAft>
                          <a:spcPts val="0"/>
                        </a:spcAft>
                      </a:pPr>
                      <a:r>
                        <a:rPr lang="en-US" sz="1600" kern="100" dirty="0">
                          <a:effectLst/>
                        </a:rPr>
                        <a:t>html='''&lt;html&gt;</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&lt;title&gt;Python</a:t>
                      </a:r>
                      <a:r>
                        <a:rPr lang="zh-CN" sz="1600" kern="100" dirty="0">
                          <a:effectLst/>
                        </a:rPr>
                        <a:t>网络爬虫</a:t>
                      </a:r>
                      <a:r>
                        <a:rPr lang="en-US" sz="1600" kern="100" dirty="0">
                          <a:effectLst/>
                        </a:rPr>
                        <a:t>&lt;/title&gt; </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8600" algn="just">
                        <a:spcAft>
                          <a:spcPts val="0"/>
                        </a:spcAft>
                      </a:pPr>
                      <a:r>
                        <a:rPr lang="en-US" sz="1600" kern="100" dirty="0">
                          <a:effectLst/>
                        </a:rPr>
                        <a:t>       &lt;div class=’university’&gt;</a:t>
                      </a:r>
                      <a:endParaRPr lang="zh-CN" sz="1600" kern="100" dirty="0">
                        <a:effectLst/>
                      </a:endParaRPr>
                    </a:p>
                    <a:p>
                      <a:pPr marL="228600" algn="just">
                        <a:spcAft>
                          <a:spcPts val="0"/>
                        </a:spcAft>
                      </a:pPr>
                      <a:r>
                        <a:rPr lang="en-US" sz="1600" kern="100" dirty="0">
                          <a:effectLst/>
                        </a:rPr>
                        <a:t>         &lt;a </a:t>
                      </a:r>
                      <a:r>
                        <a:rPr lang="en-US" sz="1600" kern="100" dirty="0" err="1">
                          <a:effectLst/>
                        </a:rPr>
                        <a:t>href</a:t>
                      </a:r>
                      <a:r>
                        <a:rPr lang="en-US" sz="1600" kern="100" dirty="0">
                          <a:effectLst/>
                        </a:rPr>
                        <a:t>="http://www.zuel.edu.cn/"&gt;</a:t>
                      </a:r>
                      <a:r>
                        <a:rPr lang="zh-CN" sz="1600" kern="100" dirty="0">
                          <a:effectLst/>
                        </a:rPr>
                        <a:t>中南财经政法大学</a:t>
                      </a:r>
                      <a:r>
                        <a:rPr lang="en-US" sz="1600" kern="100" dirty="0">
                          <a:effectLst/>
                        </a:rPr>
                        <a:t>&lt;/a&gt; </a:t>
                      </a:r>
                      <a:endParaRPr lang="zh-CN" sz="1600" kern="100" dirty="0">
                        <a:effectLst/>
                      </a:endParaRPr>
                    </a:p>
                    <a:p>
                      <a:pPr marL="228600" algn="just">
                        <a:spcAft>
                          <a:spcPts val="0"/>
                        </a:spcAft>
                      </a:pPr>
                      <a:r>
                        <a:rPr lang="en-US" sz="1600" kern="100" dirty="0">
                          <a:effectLst/>
                        </a:rPr>
                        <a:t>        &lt;/div&gt;</a:t>
                      </a:r>
                      <a:endParaRPr lang="zh-CN" sz="1600" kern="100" dirty="0">
                        <a:effectLst/>
                      </a:endParaRPr>
                    </a:p>
                    <a:p>
                      <a:pPr marL="228600" algn="just">
                        <a:spcAft>
                          <a:spcPts val="0"/>
                        </a:spcAft>
                      </a:pPr>
                      <a:r>
                        <a:rPr lang="en-US" sz="1600" kern="100" dirty="0">
                          <a:effectLst/>
                        </a:rPr>
                        <a:t>       &lt;div class=’school’&gt; </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="http://xagx.zuel.edu.cn/"&gt;</a:t>
                      </a:r>
                      <a:r>
                        <a:rPr lang="zh-CN" sz="1600" kern="100" dirty="0">
                          <a:effectLst/>
                        </a:rPr>
                        <a:t>工程学院</a:t>
                      </a:r>
                      <a:r>
                        <a:rPr lang="en-US" sz="1600" kern="100" dirty="0">
                          <a:effectLst/>
                        </a:rPr>
                        <a:t>&lt;/a&gt;&lt;/li&gt; </a:t>
                      </a:r>
                      <a:endParaRPr lang="zh-CN" sz="1600" kern="100" dirty="0">
                        <a:effectLst/>
                      </a:endParaRPr>
                    </a:p>
                    <a:p>
                      <a:pPr marL="227965" indent="600075" algn="just">
                        <a:spcAft>
                          <a:spcPts val="0"/>
                        </a:spcAft>
                      </a:pPr>
                      <a:r>
                        <a:rPr lang="en-US" sz="1600" kern="100" dirty="0">
                          <a:effectLst/>
                        </a:rPr>
                        <a:t>&lt;li&gt;&lt;a </a:t>
                      </a:r>
                      <a:r>
                        <a:rPr lang="en-US" sz="1600" kern="100" dirty="0" err="1">
                          <a:effectLst/>
                        </a:rPr>
                        <a:t>href</a:t>
                      </a:r>
                      <a:r>
                        <a:rPr lang="en-US" sz="1600" kern="100" dirty="0">
                          <a:effectLst/>
                        </a:rPr>
                        <a:t>="http://tsxy.zuel.edu.cn/"&gt;</a:t>
                      </a:r>
                      <a:r>
                        <a:rPr lang="zh-CN" sz="1600" kern="100" dirty="0">
                          <a:effectLst/>
                        </a:rPr>
                        <a:t>数学学院</a:t>
                      </a:r>
                      <a:r>
                        <a:rPr lang="en-US" sz="1600" kern="100" dirty="0">
                          <a:effectLst/>
                        </a:rPr>
                        <a:t>&lt;/a&gt;&lt;/li&gt;</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="http://law.zuel.edu.cn/"&gt;</a:t>
                      </a:r>
                      <a:r>
                        <a:rPr lang="zh-CN" sz="1600" kern="100" dirty="0">
                          <a:effectLst/>
                        </a:rPr>
                        <a:t>法学院</a:t>
                      </a:r>
                      <a:r>
                        <a:rPr lang="en-US" sz="1600" kern="100" dirty="0">
                          <a:effectLst/>
                        </a:rPr>
                        <a:t>&lt;/a&gt;&lt;/li&gt; </a:t>
                      </a:r>
                      <a:endParaRPr lang="zh-CN" sz="1600" kern="100" dirty="0">
                        <a:effectLst/>
                      </a:endParaRPr>
                    </a:p>
                    <a:p>
                      <a:pPr marL="228600" algn="just">
                        <a:spcAft>
                          <a:spcPts val="0"/>
                        </a:spcAft>
                      </a:pPr>
                      <a:r>
                        <a:rPr lang="en-US" sz="1600" kern="100" dirty="0">
                          <a:effectLst/>
                        </a:rPr>
                        <a:t>       &lt;/div&gt; </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7965" indent="133350" algn="just">
                        <a:spcAft>
                          <a:spcPts val="0"/>
                        </a:spcAft>
                      </a:pPr>
                      <a:r>
                        <a:rPr lang="en-US" sz="1600" kern="100" dirty="0">
                          <a:effectLst/>
                        </a:rPr>
                        <a:t>&lt;/html&gt; ''' </a:t>
                      </a:r>
                    </a:p>
                    <a:p>
                      <a:r>
                        <a:rPr lang="en-US" altLang="zh-CN" sz="1600" u="none" kern="1200" baseline="0" dirty="0">
                          <a:effectLst/>
                        </a:rPr>
                        <a:t>page = etree.HTML(html) </a:t>
                      </a:r>
                      <a:endParaRPr lang="zh-CN" altLang="zh-CN" sz="1600" u="none" kern="1200" baseline="0" dirty="0">
                        <a:effectLst/>
                      </a:endParaRPr>
                    </a:p>
                    <a:p>
                      <a:r>
                        <a:rPr lang="en-US" altLang="zh-CN" sz="1600" u="none" kern="1200" baseline="0" dirty="0">
                          <a:effectLst/>
                        </a:rPr>
                        <a:t>tags=page. </a:t>
                      </a:r>
                      <a:r>
                        <a:rPr lang="en-US" altLang="zh-CN" sz="1600" u="none" kern="1200" baseline="0" dirty="0" err="1">
                          <a:effectLst/>
                        </a:rPr>
                        <a:t>xpath</a:t>
                      </a:r>
                      <a:r>
                        <a:rPr lang="en-US" altLang="zh-CN" sz="1600" u="none" kern="1200" baseline="0" dirty="0">
                          <a:effectLst/>
                        </a:rPr>
                        <a:t> ("//title/text()"))#</a:t>
                      </a:r>
                      <a:r>
                        <a:rPr lang="zh-CN" altLang="zh-CN" sz="1600" u="none" kern="1200" baseline="0" dirty="0">
                          <a:effectLst/>
                        </a:rPr>
                        <a:t>搜索根目录下的</a:t>
                      </a:r>
                      <a:r>
                        <a:rPr lang="en-US" altLang="zh-CN" sz="1600" u="none" kern="1200" baseline="0" dirty="0">
                          <a:effectLst/>
                        </a:rPr>
                        <a:t>title</a:t>
                      </a:r>
                      <a:r>
                        <a:rPr lang="zh-CN" altLang="zh-CN" sz="1600" u="none" kern="1200" baseline="0" dirty="0">
                          <a:effectLst/>
                        </a:rPr>
                        <a:t>标签，通过</a:t>
                      </a:r>
                      <a:r>
                        <a:rPr lang="en-US" altLang="zh-CN" sz="1600" u="none" kern="1200" baseline="0" dirty="0">
                          <a:effectLst/>
                        </a:rPr>
                        <a:t>//title/text()</a:t>
                      </a:r>
                      <a:r>
                        <a:rPr lang="zh-CN" altLang="zh-CN" sz="1600" u="none" kern="1200" baseline="0" dirty="0">
                          <a:effectLst/>
                        </a:rPr>
                        <a:t>获得</a:t>
                      </a:r>
                      <a:r>
                        <a:rPr lang="en-US" altLang="zh-CN" sz="1600" u="none" kern="1200" baseline="0" dirty="0">
                          <a:effectLst/>
                        </a:rPr>
                        <a:t>title</a:t>
                      </a:r>
                      <a:r>
                        <a:rPr lang="zh-CN" altLang="zh-CN" sz="1600" u="none" kern="1200" baseline="0" dirty="0">
                          <a:effectLst/>
                        </a:rPr>
                        <a:t>标签里面的内容</a:t>
                      </a:r>
                      <a:endParaRPr lang="zh-CN" altLang="zh-CN" sz="1400" u="none" kern="1200" baseline="0" dirty="0">
                        <a:effectLst/>
                      </a:endParaRPr>
                    </a:p>
                    <a:p>
                      <a:r>
                        <a:rPr lang="en-US" altLang="zh-CN" sz="1600" u="none" kern="1200" baseline="0" dirty="0">
                          <a:effectLst/>
                        </a:rPr>
                        <a:t>for tag in tags: #</a:t>
                      </a:r>
                      <a:r>
                        <a:rPr lang="zh-CN" altLang="en-US" sz="1600" u="none" kern="1200" baseline="0" dirty="0">
                          <a:effectLst/>
                        </a:rPr>
                        <a:t>打印标题</a:t>
                      </a:r>
                      <a:endParaRPr lang="zh-CN" altLang="zh-CN" sz="1600" u="none" kern="1200" baseline="0" dirty="0">
                        <a:effectLst/>
                      </a:endParaRPr>
                    </a:p>
                    <a:p>
                      <a:r>
                        <a:rPr lang="en-US" altLang="zh-CN" sz="1600" u="none" kern="1200" baseline="0" dirty="0">
                          <a:effectLst/>
                        </a:rPr>
                        <a:t>     print(tag)</a:t>
                      </a:r>
                      <a:endParaRPr lang="en-US" sz="1600" kern="100" dirty="0">
                        <a:effectLst/>
                      </a:endParaRPr>
                    </a:p>
                  </a:txBody>
                  <a:tcPr marL="68580" marR="68580" marT="0" marB="0"/>
                </a:tc>
                <a:extLst>
                  <a:ext uri="{0D108BD9-81ED-4DB2-BD59-A6C34878D82A}">
                    <a16:rowId xmlns:a16="http://schemas.microsoft.com/office/drawing/2014/main" val="3416388070"/>
                  </a:ext>
                </a:extLst>
              </a:tr>
            </a:tbl>
          </a:graphicData>
        </a:graphic>
      </p:graphicFrame>
    </p:spTree>
    <p:extLst>
      <p:ext uri="{BB962C8B-B14F-4D97-AF65-F5344CB8AC3E}">
        <p14:creationId xmlns:p14="http://schemas.microsoft.com/office/powerpoint/2010/main" val="10740227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TotalTime>
  <Words>14611</Words>
  <Application>Microsoft Office PowerPoint</Application>
  <PresentationFormat>宽屏</PresentationFormat>
  <Paragraphs>1267</Paragraphs>
  <Slides>115</Slides>
  <Notes>22</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115</vt:i4>
      </vt:variant>
    </vt:vector>
  </HeadingPairs>
  <TitlesOfParts>
    <vt:vector size="129" baseType="lpstr">
      <vt:lpstr>等线</vt:lpstr>
      <vt:lpstr>方正大黑简体</vt:lpstr>
      <vt:lpstr>黑体</vt:lpstr>
      <vt:lpstr>宋体</vt:lpstr>
      <vt:lpstr>Arial</vt:lpstr>
      <vt:lpstr>Calibri</vt:lpstr>
      <vt:lpstr>Cambria</vt:lpstr>
      <vt:lpstr>Helvetica</vt:lpstr>
      <vt:lpstr>Symbol</vt:lpstr>
      <vt:lpstr>Tahoma</vt:lpstr>
      <vt:lpstr>Times New Roman</vt:lpstr>
      <vt:lpstr>Verdana</vt:lpstr>
      <vt:lpstr>Wingdings</vt:lpstr>
      <vt:lpstr>ncre-visual basic</vt:lpstr>
      <vt:lpstr>第3章  信息网络技术与数据获取</vt:lpstr>
      <vt:lpstr>第3章  计算机网络基础及Internet</vt:lpstr>
      <vt:lpstr>3.1 信息网络概述</vt:lpstr>
      <vt:lpstr>3.1 信息网络概述</vt:lpstr>
      <vt:lpstr>3.1 信息网络概述</vt:lpstr>
      <vt:lpstr>PowerPoint 演示文稿</vt:lpstr>
      <vt:lpstr>3.1.3 计算机网络的定义</vt:lpstr>
      <vt:lpstr>3.1.3 计算机网络的定义</vt:lpstr>
      <vt:lpstr>3.2 信息网络技术</vt:lpstr>
      <vt:lpstr>3.2.1 信息网络概述</vt:lpstr>
      <vt:lpstr>3.2.1 信息网络概述</vt:lpstr>
      <vt:lpstr>3.2.2 信息网络技术体系</vt:lpstr>
      <vt:lpstr>3.2.2.1 IP地址</vt:lpstr>
      <vt:lpstr>3.2.2 信息网络技术体系</vt:lpstr>
      <vt:lpstr>点分十进制表示法</vt:lpstr>
      <vt:lpstr>3.2.2.1 IP地址</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常用的三种类别的IP地址</vt:lpstr>
      <vt:lpstr>3. IP地址危机</vt:lpstr>
      <vt:lpstr>解决IP地址危机的方法</vt:lpstr>
      <vt:lpstr>IPv6</vt:lpstr>
      <vt:lpstr>静态IP、动态IP和DHCP</vt:lpstr>
      <vt:lpstr>静态IP、动态IP和DHCP</vt:lpstr>
      <vt:lpstr>静态IP、动态IP和DHCP</vt:lpstr>
      <vt:lpstr>IP地址分配应遵循的原则</vt:lpstr>
      <vt:lpstr>5. 子网掩码</vt:lpstr>
      <vt:lpstr>默认子网掩码</vt:lpstr>
      <vt:lpstr>如何得到网络号</vt:lpstr>
      <vt:lpstr>6. MAC地址</vt:lpstr>
      <vt:lpstr>3.2.2.2  域名系统</vt:lpstr>
      <vt:lpstr>PowerPoint 演示文稿</vt:lpstr>
      <vt:lpstr>PowerPoint 演示文稿</vt:lpstr>
      <vt:lpstr>因特网的域名空间 </vt:lpstr>
      <vt:lpstr>顶级域名</vt:lpstr>
      <vt:lpstr>我国的二级域名</vt:lpstr>
      <vt:lpstr>域名服务器</vt:lpstr>
      <vt:lpstr>域名服务器</vt:lpstr>
      <vt:lpstr>3.2.2.3 网络协议与TCP/IP</vt:lpstr>
      <vt:lpstr>3.2.2.3 网络协议与TCP/IP</vt:lpstr>
      <vt:lpstr>3.2.2.3 网络协议与TCP/IP</vt:lpstr>
      <vt:lpstr>3.2.2.3 网络协议与TCP/IP</vt:lpstr>
      <vt:lpstr>3.2.2.3 网络协议与TCP/IP</vt:lpstr>
      <vt:lpstr>3.2.3 信息网络组成结构</vt:lpstr>
      <vt:lpstr>3.2.3.1 信息网络接入技术</vt:lpstr>
      <vt:lpstr>3.2.3.1 信息网络接入技术</vt:lpstr>
      <vt:lpstr>3.2.3.1 信息网络接入技术</vt:lpstr>
      <vt:lpstr>3.2.3.1 信息网络接入技术</vt:lpstr>
      <vt:lpstr>3.2.3.2 无线传输介质</vt:lpstr>
      <vt:lpstr>3.2.3.3 网络数据交换技术</vt:lpstr>
      <vt:lpstr>3.2.3.3 网络数据交换技术</vt:lpstr>
      <vt:lpstr>3.2.3.4 无线通讯技术概述</vt:lpstr>
      <vt:lpstr>3.2.4 信息网络运行机制</vt:lpstr>
      <vt:lpstr>3.2.4 信息网络运行机制</vt:lpstr>
      <vt:lpstr>3.2.4 信息网络运行机制</vt:lpstr>
      <vt:lpstr>3.2.4 信息网络运行机制</vt:lpstr>
      <vt:lpstr>3.2.4 信息网络运行机制</vt:lpstr>
      <vt:lpstr>3.3 大数据时代下的信息网络</vt:lpstr>
      <vt:lpstr>3.3.1 信息网络与新技术的融合</vt:lpstr>
      <vt:lpstr>3.3.1 信息网络与新技术的融合</vt:lpstr>
      <vt:lpstr>3.3.1 信息网络与新技术的融合</vt:lpstr>
      <vt:lpstr>3.3.1 信息网络与新技术的融合</vt:lpstr>
      <vt:lpstr>3.3.1 信息网络与新技术的融合</vt:lpstr>
      <vt:lpstr>3.3.1 信息网络与新技术的融合</vt:lpstr>
      <vt:lpstr>3.3.1 信息网络与新技术的融合</vt:lpstr>
      <vt:lpstr>3.3.2  信息网络重构社会新形态</vt:lpstr>
      <vt:lpstr>3.3.2  信息网络重构社会新形态</vt:lpstr>
      <vt:lpstr>3.3.2  信息网络重构社会新形态</vt:lpstr>
      <vt:lpstr>3.3.2  信息网络重构社会新形态</vt:lpstr>
      <vt:lpstr>3.3.2  信息网络重构社会新形态</vt:lpstr>
      <vt:lpstr>3.3.3  信息网络赋能产业数字化</vt:lpstr>
      <vt:lpstr>3.3.3.1  消费互联网</vt:lpstr>
      <vt:lpstr>3.3.3.2  产业互联网</vt:lpstr>
      <vt:lpstr>3.3.3.3  价值互联网</vt:lpstr>
      <vt:lpstr>3.3.3.3  价值互联网</vt:lpstr>
      <vt:lpstr>3.4 网络爬虫基础</vt:lpstr>
      <vt:lpstr>一.网络爬虫的概念与分类</vt:lpstr>
      <vt:lpstr>网络爬虫主要步骤</vt:lpstr>
      <vt:lpstr>二、HTML语言简介</vt:lpstr>
      <vt:lpstr>HTML源码解释</vt:lpstr>
      <vt:lpstr>DOM树</vt:lpstr>
      <vt:lpstr>三、requests库安装和使用</vt:lpstr>
      <vt:lpstr>通过Requests库访问百度</vt:lpstr>
      <vt:lpstr>response对象的常用属性</vt:lpstr>
      <vt:lpstr>PowerPoint 演示文稿</vt:lpstr>
      <vt:lpstr>四、网络爬虫需要遵守的协议</vt:lpstr>
      <vt:lpstr>京东的robots文件</vt:lpstr>
      <vt:lpstr>3.5  Python网络爬虫实战</vt:lpstr>
      <vt:lpstr>一、正则表达式抽取例子</vt:lpstr>
      <vt:lpstr>二、基于XPath的数据获取</vt:lpstr>
      <vt:lpstr>路径表达式</vt:lpstr>
      <vt:lpstr>例1.获取标题数据</vt:lpstr>
      <vt:lpstr>输出结果</vt:lpstr>
      <vt:lpstr>例2.获得所有&lt;a&gt;标签里面的内容和超链接</vt:lpstr>
      <vt:lpstr>输出结果</vt:lpstr>
      <vt:lpstr>例3. 只需要输出&lt;a&gt;标签中的学院内容</vt:lpstr>
      <vt:lpstr>PowerPoint 演示文稿</vt:lpstr>
      <vt:lpstr>使用XPath的优势</vt:lpstr>
      <vt:lpstr>三、使用Python操作Excel表格</vt:lpstr>
      <vt:lpstr>四、基于正则表达式获取中南映像数据</vt:lpstr>
      <vt:lpstr>网页分析</vt:lpstr>
      <vt:lpstr>完整代码</vt:lpstr>
      <vt:lpstr>五、基于XPath获取中国银行股票数据 </vt:lpstr>
      <vt:lpstr>分析表头数据</vt:lpstr>
      <vt:lpstr>内容分析</vt:lpstr>
      <vt:lpstr>完整代码</vt:lpstr>
      <vt:lpstr>最终结果</vt:lpstr>
      <vt:lpstr>本章小结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172015025@qq.com</dc:creator>
  <cp:lastModifiedBy>HP</cp:lastModifiedBy>
  <cp:revision>161</cp:revision>
  <dcterms:created xsi:type="dcterms:W3CDTF">2020-02-13T07:19:23Z</dcterms:created>
  <dcterms:modified xsi:type="dcterms:W3CDTF">2022-06-22T23:31:55Z</dcterms:modified>
</cp:coreProperties>
</file>