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59.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7">
  <p:sldMasterIdLst>
    <p:sldMasterId id="2147483660" r:id="rId1"/>
    <p:sldMasterId id="2147483681" r:id="rId2"/>
  </p:sldMasterIdLst>
  <p:notesMasterIdLst>
    <p:notesMasterId r:id="rId141"/>
  </p:notesMasterIdLst>
  <p:handoutMasterIdLst>
    <p:handoutMasterId r:id="rId142"/>
  </p:handoutMasterIdLst>
  <p:sldIdLst>
    <p:sldId id="450" r:id="rId3"/>
    <p:sldId id="659" r:id="rId4"/>
    <p:sldId id="660" r:id="rId5"/>
    <p:sldId id="661" r:id="rId6"/>
    <p:sldId id="662" r:id="rId7"/>
    <p:sldId id="663" r:id="rId8"/>
    <p:sldId id="467" r:id="rId9"/>
    <p:sldId id="664" r:id="rId10"/>
    <p:sldId id="465" r:id="rId11"/>
    <p:sldId id="471" r:id="rId12"/>
    <p:sldId id="472" r:id="rId13"/>
    <p:sldId id="469" r:id="rId14"/>
    <p:sldId id="665" r:id="rId15"/>
    <p:sldId id="666" r:id="rId16"/>
    <p:sldId id="671" r:id="rId17"/>
    <p:sldId id="667" r:id="rId18"/>
    <p:sldId id="670" r:id="rId19"/>
    <p:sldId id="668" r:id="rId20"/>
    <p:sldId id="470" r:id="rId21"/>
    <p:sldId id="475" r:id="rId22"/>
    <p:sldId id="476" r:id="rId23"/>
    <p:sldId id="477" r:id="rId24"/>
    <p:sldId id="672" r:id="rId25"/>
    <p:sldId id="478" r:id="rId26"/>
    <p:sldId id="479" r:id="rId27"/>
    <p:sldId id="483" r:id="rId28"/>
    <p:sldId id="536" r:id="rId29"/>
    <p:sldId id="674" r:id="rId30"/>
    <p:sldId id="675" r:id="rId31"/>
    <p:sldId id="676" r:id="rId32"/>
    <p:sldId id="598" r:id="rId33"/>
    <p:sldId id="594" r:id="rId34"/>
    <p:sldId id="595" r:id="rId35"/>
    <p:sldId id="596" r:id="rId36"/>
    <p:sldId id="597" r:id="rId37"/>
    <p:sldId id="541" r:id="rId38"/>
    <p:sldId id="599" r:id="rId39"/>
    <p:sldId id="587" r:id="rId40"/>
    <p:sldId id="588" r:id="rId41"/>
    <p:sldId id="589" r:id="rId42"/>
    <p:sldId id="590" r:id="rId43"/>
    <p:sldId id="591" r:id="rId44"/>
    <p:sldId id="549" r:id="rId45"/>
    <p:sldId id="487" r:id="rId46"/>
    <p:sldId id="601" r:id="rId47"/>
    <p:sldId id="602" r:id="rId48"/>
    <p:sldId id="603" r:id="rId49"/>
    <p:sldId id="605" r:id="rId50"/>
    <p:sldId id="544" r:id="rId51"/>
    <p:sldId id="542" r:id="rId52"/>
    <p:sldId id="489" r:id="rId53"/>
    <p:sldId id="607" r:id="rId54"/>
    <p:sldId id="608" r:id="rId55"/>
    <p:sldId id="609" r:id="rId56"/>
    <p:sldId id="610" r:id="rId57"/>
    <p:sldId id="611" r:id="rId58"/>
    <p:sldId id="543" r:id="rId59"/>
    <p:sldId id="491" r:id="rId60"/>
    <p:sldId id="613" r:id="rId61"/>
    <p:sldId id="614" r:id="rId62"/>
    <p:sldId id="615" r:id="rId63"/>
    <p:sldId id="616" r:id="rId64"/>
    <p:sldId id="617" r:id="rId65"/>
    <p:sldId id="618" r:id="rId66"/>
    <p:sldId id="619" r:id="rId67"/>
    <p:sldId id="620" r:id="rId68"/>
    <p:sldId id="621" r:id="rId69"/>
    <p:sldId id="622" r:id="rId70"/>
    <p:sldId id="623" r:id="rId71"/>
    <p:sldId id="624" r:id="rId72"/>
    <p:sldId id="625" r:id="rId73"/>
    <p:sldId id="532" r:id="rId74"/>
    <p:sldId id="550" r:id="rId75"/>
    <p:sldId id="504" r:id="rId76"/>
    <p:sldId id="627" r:id="rId77"/>
    <p:sldId id="628" r:id="rId78"/>
    <p:sldId id="629" r:id="rId79"/>
    <p:sldId id="630" r:id="rId80"/>
    <p:sldId id="631" r:id="rId81"/>
    <p:sldId id="632" r:id="rId82"/>
    <p:sldId id="633" r:id="rId83"/>
    <p:sldId id="634" r:id="rId84"/>
    <p:sldId id="635" r:id="rId85"/>
    <p:sldId id="551" r:id="rId86"/>
    <p:sldId id="552" r:id="rId87"/>
    <p:sldId id="557" r:id="rId88"/>
    <p:sldId id="637" r:id="rId89"/>
    <p:sldId id="638" r:id="rId90"/>
    <p:sldId id="639" r:id="rId91"/>
    <p:sldId id="565" r:id="rId92"/>
    <p:sldId id="640" r:id="rId93"/>
    <p:sldId id="641" r:id="rId94"/>
    <p:sldId id="642" r:id="rId95"/>
    <p:sldId id="643" r:id="rId96"/>
    <p:sldId id="644" r:id="rId97"/>
    <p:sldId id="645" r:id="rId98"/>
    <p:sldId id="581" r:id="rId99"/>
    <p:sldId id="553" r:id="rId100"/>
    <p:sldId id="647" r:id="rId101"/>
    <p:sldId id="648" r:id="rId102"/>
    <p:sldId id="651" r:id="rId103"/>
    <p:sldId id="652" r:id="rId104"/>
    <p:sldId id="653" r:id="rId105"/>
    <p:sldId id="658" r:id="rId106"/>
    <p:sldId id="654" r:id="rId107"/>
    <p:sldId id="677" r:id="rId108"/>
    <p:sldId id="679" r:id="rId109"/>
    <p:sldId id="656" r:id="rId110"/>
    <p:sldId id="566" r:id="rId111"/>
    <p:sldId id="568" r:id="rId112"/>
    <p:sldId id="655" r:id="rId113"/>
    <p:sldId id="680" r:id="rId114"/>
    <p:sldId id="657" r:id="rId115"/>
    <p:sldId id="712" r:id="rId116"/>
    <p:sldId id="518" r:id="rId117"/>
    <p:sldId id="519" r:id="rId118"/>
    <p:sldId id="708" r:id="rId119"/>
    <p:sldId id="709" r:id="rId120"/>
    <p:sldId id="710" r:id="rId121"/>
    <p:sldId id="711" r:id="rId122"/>
    <p:sldId id="691" r:id="rId123"/>
    <p:sldId id="692" r:id="rId124"/>
    <p:sldId id="693" r:id="rId125"/>
    <p:sldId id="694" r:id="rId126"/>
    <p:sldId id="695" r:id="rId127"/>
    <p:sldId id="696" r:id="rId128"/>
    <p:sldId id="697" r:id="rId129"/>
    <p:sldId id="698" r:id="rId130"/>
    <p:sldId id="699" r:id="rId131"/>
    <p:sldId id="700" r:id="rId132"/>
    <p:sldId id="701" r:id="rId133"/>
    <p:sldId id="702" r:id="rId134"/>
    <p:sldId id="703" r:id="rId135"/>
    <p:sldId id="704" r:id="rId136"/>
    <p:sldId id="705" r:id="rId137"/>
    <p:sldId id="706" r:id="rId138"/>
    <p:sldId id="707" r:id="rId139"/>
    <p:sldId id="580" r:id="rId140"/>
  </p:sldIdLst>
  <p:sldSz cx="12192000" cy="6858000"/>
  <p:notesSz cx="6797675" cy="992822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17292A2E-F333-43FB-9621-5CBBE7FDCDCB}" styleName="浅色样式 2 - 强调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浅色样式 2 - 强调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浅色样式 2 - 强调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FABFCF23-3B69-468F-B69F-88F6DE6A72F2}" styleName="中度样式 1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404" autoAdjust="0"/>
    <p:restoredTop sz="91514" autoAdjust="0"/>
  </p:normalViewPr>
  <p:slideViewPr>
    <p:cSldViewPr snapToGrid="0">
      <p:cViewPr varScale="1">
        <p:scale>
          <a:sx n="31" d="100"/>
          <a:sy n="31" d="100"/>
        </p:scale>
        <p:origin x="104" y="15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38" Type="http://schemas.openxmlformats.org/officeDocument/2006/relationships/slide" Target="slides/slide136.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53" Type="http://schemas.openxmlformats.org/officeDocument/2006/relationships/slide" Target="slides/slide51.xml"/><Relationship Id="rId74" Type="http://schemas.openxmlformats.org/officeDocument/2006/relationships/slide" Target="slides/slide72.xml"/><Relationship Id="rId128" Type="http://schemas.openxmlformats.org/officeDocument/2006/relationships/slide" Target="slides/slide126.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slide" Target="slides/slide132.xml"/><Relationship Id="rId139" Type="http://schemas.openxmlformats.org/officeDocument/2006/relationships/slide" Target="slides/slide137.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openxmlformats.org/officeDocument/2006/relationships/slide" Target="slides/slide138.xml"/><Relationship Id="rId14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slide" Target="slides/slide128.xml"/><Relationship Id="rId135" Type="http://schemas.openxmlformats.org/officeDocument/2006/relationships/slide" Target="slides/slide133.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notesMaster" Target="notesMasters/notesMaster1.xml"/><Relationship Id="rId146"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handoutMaster" Target="handoutMasters/handoutMaster1.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26" Type="http://schemas.openxmlformats.org/officeDocument/2006/relationships/slide" Target="slides/slide24.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6" Type="http://schemas.openxmlformats.org/officeDocument/2006/relationships/slide" Target="slides/slide14.xml"/><Relationship Id="rId37" Type="http://schemas.openxmlformats.org/officeDocument/2006/relationships/slide" Target="slides/slide35.xml"/><Relationship Id="rId58" Type="http://schemas.openxmlformats.org/officeDocument/2006/relationships/slide" Target="slides/slide56.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44" Type="http://schemas.openxmlformats.org/officeDocument/2006/relationships/viewProps" Target="viewProps.xml"/></Relationships>
</file>

<file path=ppt/diagrams/_rels/data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image" Target="../media/image42.png"/></Relationships>
</file>

<file path=ppt/diagrams/_rels/drawing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image" Target="../media/image42.png"/></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8A0E217-3DC6-4EB6-BA32-0ADEF708F8C6}" type="doc">
      <dgm:prSet loTypeId="urn:microsoft.com/office/officeart/2005/8/layout/list1" loCatId="list" qsTypeId="urn:microsoft.com/office/officeart/2005/8/quickstyle/simple3" qsCatId="simple" csTypeId="urn:microsoft.com/office/officeart/2005/8/colors/colorful3" csCatId="colorful" phldr="1"/>
      <dgm:spPr/>
      <dgm:t>
        <a:bodyPr/>
        <a:lstStyle/>
        <a:p>
          <a:endParaRPr lang="zh-CN" altLang="en-US"/>
        </a:p>
      </dgm:t>
    </dgm:pt>
    <dgm:pt modelId="{4AFA72E5-7D86-4751-A3F6-C9C372CDD43C}">
      <dgm:prSet phldrT="[文本]"/>
      <dgm:spPr/>
      <dgm:t>
        <a:bodyPr/>
        <a:lstStyle/>
        <a:p>
          <a:r>
            <a:rPr lang="en-US" altLang="zh-CN" b="0" cap="none" spc="0" dirty="0" smtClean="0">
              <a:ln w="0"/>
              <a:solidFill>
                <a:schemeClr val="accent1"/>
              </a:solidFill>
              <a:effectLst>
                <a:outerShdw blurRad="38100" dist="25400" dir="5400000" algn="ctr" rotWithShape="0">
                  <a:srgbClr val="6E747A">
                    <a:alpha val="43000"/>
                  </a:srgbClr>
                </a:outerShdw>
              </a:effectLst>
            </a:rPr>
            <a:t>2.1 </a:t>
          </a:r>
          <a:r>
            <a:rPr lang="zh-CN" altLang="zh-CN" b="0" cap="none" spc="0" dirty="0" smtClean="0">
              <a:ln w="0"/>
              <a:solidFill>
                <a:schemeClr val="accent1"/>
              </a:solidFill>
              <a:effectLst>
                <a:outerShdw blurRad="38100" dist="25400" dir="5400000" algn="ctr" rotWithShape="0">
                  <a:srgbClr val="6E747A">
                    <a:alpha val="43000"/>
                  </a:srgbClr>
                </a:outerShdw>
              </a:effectLst>
            </a:rPr>
            <a:t>大数据分析工具简介</a:t>
          </a:r>
          <a:endParaRPr lang="zh-CN" altLang="en-US" b="0" cap="none" spc="0" dirty="0">
            <a:ln w="0"/>
            <a:solidFill>
              <a:schemeClr val="accent1"/>
            </a:solidFill>
            <a:effectLst>
              <a:outerShdw blurRad="38100" dist="25400" dir="5400000" algn="ctr" rotWithShape="0">
                <a:srgbClr val="6E747A">
                  <a:alpha val="43000"/>
                </a:srgbClr>
              </a:outerShdw>
            </a:effectLst>
          </a:endParaRPr>
        </a:p>
      </dgm:t>
    </dgm:pt>
    <dgm:pt modelId="{FA56B87A-A7FB-4210-8AFF-C292B44CB263}" type="parTrans" cxnId="{7F101188-A8B8-4964-8195-8EF6AC3DA4BF}">
      <dgm:prSet/>
      <dgm:spPr/>
      <dgm:t>
        <a:bodyPr/>
        <a:lstStyle/>
        <a:p>
          <a:endParaRPr lang="zh-CN" altLang="en-US" b="0" cap="none" spc="0">
            <a:ln w="0"/>
            <a:solidFill>
              <a:schemeClr val="accent1"/>
            </a:solidFill>
            <a:effectLst>
              <a:outerShdw blurRad="38100" dist="25400" dir="5400000" algn="ctr" rotWithShape="0">
                <a:srgbClr val="6E747A">
                  <a:alpha val="43000"/>
                </a:srgbClr>
              </a:outerShdw>
            </a:effectLst>
          </a:endParaRPr>
        </a:p>
      </dgm:t>
    </dgm:pt>
    <dgm:pt modelId="{8AB49798-19C9-4F8F-8416-F1B0ACD6A18D}" type="sibTrans" cxnId="{7F101188-A8B8-4964-8195-8EF6AC3DA4BF}">
      <dgm:prSet/>
      <dgm:spPr/>
      <dgm:t>
        <a:bodyPr/>
        <a:lstStyle/>
        <a:p>
          <a:endParaRPr lang="zh-CN" altLang="en-US" b="0" cap="none" spc="0">
            <a:ln w="0"/>
            <a:solidFill>
              <a:schemeClr val="accent1"/>
            </a:solidFill>
            <a:effectLst>
              <a:outerShdw blurRad="38100" dist="25400" dir="5400000" algn="ctr" rotWithShape="0">
                <a:srgbClr val="6E747A">
                  <a:alpha val="43000"/>
                </a:srgbClr>
              </a:outerShdw>
            </a:effectLst>
          </a:endParaRPr>
        </a:p>
      </dgm:t>
    </dgm:pt>
    <dgm:pt modelId="{023BD115-07D2-4E28-B269-1AC770F14B1B}">
      <dgm:prSet phldrT="[文本]"/>
      <dgm:spPr/>
      <dgm:t>
        <a:bodyPr/>
        <a:lstStyle/>
        <a:p>
          <a:r>
            <a:rPr lang="en-US" altLang="zh-CN" b="0" cap="none" spc="0" dirty="0" smtClean="0">
              <a:ln w="0"/>
              <a:solidFill>
                <a:schemeClr val="accent1"/>
              </a:solidFill>
              <a:effectLst>
                <a:outerShdw blurRad="38100" dist="25400" dir="5400000" algn="ctr" rotWithShape="0">
                  <a:srgbClr val="6E747A">
                    <a:alpha val="43000"/>
                  </a:srgbClr>
                </a:outerShdw>
              </a:effectLst>
            </a:rPr>
            <a:t>2.2 </a:t>
          </a:r>
          <a:r>
            <a:rPr lang="zh-CN" b="0" cap="none" spc="0" dirty="0" smtClean="0">
              <a:ln w="0"/>
              <a:solidFill>
                <a:schemeClr val="accent1"/>
              </a:solidFill>
              <a:effectLst>
                <a:outerShdw blurRad="38100" dist="25400" dir="5400000" algn="ctr" rotWithShape="0">
                  <a:srgbClr val="6E747A">
                    <a:alpha val="43000"/>
                  </a:srgbClr>
                </a:outerShdw>
              </a:effectLst>
            </a:rPr>
            <a:t>百度</a:t>
          </a:r>
          <a:r>
            <a:rPr lang="en-US" b="0" cap="none" spc="0" dirty="0" smtClean="0">
              <a:ln w="0"/>
              <a:solidFill>
                <a:schemeClr val="accent1"/>
              </a:solidFill>
              <a:effectLst>
                <a:outerShdw blurRad="38100" dist="25400" dir="5400000" algn="ctr" rotWithShape="0">
                  <a:srgbClr val="6E747A">
                    <a:alpha val="43000"/>
                  </a:srgbClr>
                </a:outerShdw>
              </a:effectLst>
            </a:rPr>
            <a:t>AI Studio</a:t>
          </a:r>
          <a:r>
            <a:rPr lang="zh-CN" b="0" cap="none" spc="0" dirty="0" smtClean="0">
              <a:ln w="0"/>
              <a:solidFill>
                <a:schemeClr val="accent1"/>
              </a:solidFill>
              <a:effectLst>
                <a:outerShdw blurRad="38100" dist="25400" dir="5400000" algn="ctr" rotWithShape="0">
                  <a:srgbClr val="6E747A">
                    <a:alpha val="43000"/>
                  </a:srgbClr>
                </a:outerShdw>
              </a:effectLst>
            </a:rPr>
            <a:t>平台介绍</a:t>
          </a:r>
          <a:endParaRPr lang="zh-CN" altLang="en-US" b="0" cap="none" spc="0" dirty="0">
            <a:ln w="0"/>
            <a:solidFill>
              <a:schemeClr val="accent1"/>
            </a:solidFill>
            <a:effectLst>
              <a:outerShdw blurRad="38100" dist="25400" dir="5400000" algn="ctr" rotWithShape="0">
                <a:srgbClr val="6E747A">
                  <a:alpha val="43000"/>
                </a:srgbClr>
              </a:outerShdw>
            </a:effectLst>
          </a:endParaRPr>
        </a:p>
      </dgm:t>
    </dgm:pt>
    <dgm:pt modelId="{C3B66FB6-A38D-403C-9555-0DB89F822BE0}" type="parTrans" cxnId="{6EEE62DB-7A14-40F8-9A38-2A8BE2663575}">
      <dgm:prSet/>
      <dgm:spPr/>
      <dgm:t>
        <a:bodyPr/>
        <a:lstStyle/>
        <a:p>
          <a:endParaRPr lang="zh-CN" altLang="en-US" b="0" cap="none" spc="0">
            <a:ln w="0"/>
            <a:solidFill>
              <a:schemeClr val="accent1"/>
            </a:solidFill>
            <a:effectLst>
              <a:outerShdw blurRad="38100" dist="25400" dir="5400000" algn="ctr" rotWithShape="0">
                <a:srgbClr val="6E747A">
                  <a:alpha val="43000"/>
                </a:srgbClr>
              </a:outerShdw>
            </a:effectLst>
          </a:endParaRPr>
        </a:p>
      </dgm:t>
    </dgm:pt>
    <dgm:pt modelId="{BC0DFE9B-DA04-4AAD-87C7-270FB97D7B9E}" type="sibTrans" cxnId="{6EEE62DB-7A14-40F8-9A38-2A8BE2663575}">
      <dgm:prSet/>
      <dgm:spPr/>
      <dgm:t>
        <a:bodyPr/>
        <a:lstStyle/>
        <a:p>
          <a:endParaRPr lang="zh-CN" altLang="en-US" b="0" cap="none" spc="0">
            <a:ln w="0"/>
            <a:solidFill>
              <a:schemeClr val="accent1"/>
            </a:solidFill>
            <a:effectLst>
              <a:outerShdw blurRad="38100" dist="25400" dir="5400000" algn="ctr" rotWithShape="0">
                <a:srgbClr val="6E747A">
                  <a:alpha val="43000"/>
                </a:srgbClr>
              </a:outerShdw>
            </a:effectLst>
          </a:endParaRPr>
        </a:p>
      </dgm:t>
    </dgm:pt>
    <dgm:pt modelId="{6FA0592F-9D0D-4904-B13D-E61DAD9406A4}">
      <dgm:prSet phldrT="[文本]"/>
      <dgm:spPr/>
      <dgm:t>
        <a:bodyPr/>
        <a:lstStyle/>
        <a:p>
          <a:r>
            <a:rPr lang="en-US" b="0" cap="none" spc="0" dirty="0" smtClean="0">
              <a:ln w="0"/>
              <a:solidFill>
                <a:schemeClr val="accent1"/>
              </a:solidFill>
              <a:effectLst>
                <a:outerShdw blurRad="38100" dist="25400" dir="5400000" algn="ctr" rotWithShape="0">
                  <a:srgbClr val="6E747A">
                    <a:alpha val="43000"/>
                  </a:srgbClr>
                </a:outerShdw>
              </a:effectLst>
            </a:rPr>
            <a:t>2.3 Python</a:t>
          </a:r>
          <a:r>
            <a:rPr lang="zh-CN" b="0" cap="none" spc="0" dirty="0" smtClean="0">
              <a:ln w="0"/>
              <a:solidFill>
                <a:schemeClr val="accent1"/>
              </a:solidFill>
              <a:effectLst>
                <a:outerShdw blurRad="38100" dist="25400" dir="5400000" algn="ctr" rotWithShape="0">
                  <a:srgbClr val="6E747A">
                    <a:alpha val="43000"/>
                  </a:srgbClr>
                </a:outerShdw>
              </a:effectLst>
            </a:rPr>
            <a:t>基础</a:t>
          </a:r>
          <a:endParaRPr lang="zh-CN" altLang="en-US" b="0" cap="none" spc="0" dirty="0">
            <a:ln w="0"/>
            <a:solidFill>
              <a:schemeClr val="accent1"/>
            </a:solidFill>
            <a:effectLst>
              <a:outerShdw blurRad="38100" dist="25400" dir="5400000" algn="ctr" rotWithShape="0">
                <a:srgbClr val="6E747A">
                  <a:alpha val="43000"/>
                </a:srgbClr>
              </a:outerShdw>
            </a:effectLst>
          </a:endParaRPr>
        </a:p>
      </dgm:t>
    </dgm:pt>
    <dgm:pt modelId="{CA1DD0A7-1B4B-40FF-BD25-437FF1BA03D5}" type="parTrans" cxnId="{AF150651-E2CA-430C-BD41-D14434210C0F}">
      <dgm:prSet/>
      <dgm:spPr/>
      <dgm:t>
        <a:bodyPr/>
        <a:lstStyle/>
        <a:p>
          <a:endParaRPr lang="zh-CN" altLang="en-US" b="0" cap="none" spc="0">
            <a:ln w="0"/>
            <a:solidFill>
              <a:schemeClr val="accent1"/>
            </a:solidFill>
            <a:effectLst>
              <a:outerShdw blurRad="38100" dist="25400" dir="5400000" algn="ctr" rotWithShape="0">
                <a:srgbClr val="6E747A">
                  <a:alpha val="43000"/>
                </a:srgbClr>
              </a:outerShdw>
            </a:effectLst>
          </a:endParaRPr>
        </a:p>
      </dgm:t>
    </dgm:pt>
    <dgm:pt modelId="{061AFCA1-B1B0-4FE8-80A0-9DB4B2576A76}" type="sibTrans" cxnId="{AF150651-E2CA-430C-BD41-D14434210C0F}">
      <dgm:prSet/>
      <dgm:spPr/>
      <dgm:t>
        <a:bodyPr/>
        <a:lstStyle/>
        <a:p>
          <a:endParaRPr lang="zh-CN" altLang="en-US" b="0" cap="none" spc="0">
            <a:ln w="0"/>
            <a:solidFill>
              <a:schemeClr val="accent1"/>
            </a:solidFill>
            <a:effectLst>
              <a:outerShdw blurRad="38100" dist="25400" dir="5400000" algn="ctr" rotWithShape="0">
                <a:srgbClr val="6E747A">
                  <a:alpha val="43000"/>
                </a:srgbClr>
              </a:outerShdw>
            </a:effectLst>
          </a:endParaRPr>
        </a:p>
      </dgm:t>
    </dgm:pt>
    <dgm:pt modelId="{8B05258C-2FF2-4BB3-91E0-BAB8950EC48F}">
      <dgm:prSet phldrT="[文本]"/>
      <dgm:spPr/>
      <dgm:t>
        <a:bodyPr/>
        <a:lstStyle/>
        <a:p>
          <a:r>
            <a:rPr lang="en-US" altLang="zh-CN" b="0" cap="none" spc="0" dirty="0" smtClean="0">
              <a:ln w="0"/>
              <a:solidFill>
                <a:schemeClr val="accent1"/>
              </a:solidFill>
              <a:effectLst>
                <a:outerShdw blurRad="38100" dist="25400" dir="5400000" algn="ctr" rotWithShape="0">
                  <a:srgbClr val="6E747A">
                    <a:alpha val="43000"/>
                  </a:srgbClr>
                </a:outerShdw>
              </a:effectLst>
            </a:rPr>
            <a:t>2.4 </a:t>
          </a:r>
          <a:r>
            <a:rPr lang="zh-CN" altLang="en-US" b="0" cap="none" spc="0" dirty="0" smtClean="0">
              <a:ln w="0"/>
              <a:solidFill>
                <a:schemeClr val="accent1"/>
              </a:solidFill>
              <a:effectLst>
                <a:outerShdw blurRad="38100" dist="25400" dir="5400000" algn="ctr" rotWithShape="0">
                  <a:srgbClr val="6E747A">
                    <a:alpha val="43000"/>
                  </a:srgbClr>
                </a:outerShdw>
              </a:effectLst>
            </a:rPr>
            <a:t>变量及数据的使用</a:t>
          </a:r>
          <a:endParaRPr lang="zh-CN" altLang="en-US" b="0" cap="none" spc="0" dirty="0">
            <a:ln w="0"/>
            <a:solidFill>
              <a:schemeClr val="accent1"/>
            </a:solidFill>
            <a:effectLst>
              <a:outerShdw blurRad="38100" dist="25400" dir="5400000" algn="ctr" rotWithShape="0">
                <a:srgbClr val="6E747A">
                  <a:alpha val="43000"/>
                </a:srgbClr>
              </a:outerShdw>
            </a:effectLst>
          </a:endParaRPr>
        </a:p>
      </dgm:t>
    </dgm:pt>
    <dgm:pt modelId="{7B97B3C5-9D80-4623-B898-F7CDFDD7C27E}" type="parTrans" cxnId="{14197F24-B802-412D-86CB-52C5208C34E1}">
      <dgm:prSet/>
      <dgm:spPr/>
      <dgm:t>
        <a:bodyPr/>
        <a:lstStyle/>
        <a:p>
          <a:endParaRPr lang="zh-CN" altLang="en-US" b="0" cap="none" spc="0">
            <a:ln w="0"/>
            <a:solidFill>
              <a:schemeClr val="accent1"/>
            </a:solidFill>
            <a:effectLst>
              <a:outerShdw blurRad="38100" dist="25400" dir="5400000" algn="ctr" rotWithShape="0">
                <a:srgbClr val="6E747A">
                  <a:alpha val="43000"/>
                </a:srgbClr>
              </a:outerShdw>
            </a:effectLst>
          </a:endParaRPr>
        </a:p>
      </dgm:t>
    </dgm:pt>
    <dgm:pt modelId="{C815BBA0-1C4B-4CF3-92FB-03E27575B551}" type="sibTrans" cxnId="{14197F24-B802-412D-86CB-52C5208C34E1}">
      <dgm:prSet/>
      <dgm:spPr/>
      <dgm:t>
        <a:bodyPr/>
        <a:lstStyle/>
        <a:p>
          <a:endParaRPr lang="zh-CN" altLang="en-US" b="0" cap="none" spc="0">
            <a:ln w="0"/>
            <a:solidFill>
              <a:schemeClr val="accent1"/>
            </a:solidFill>
            <a:effectLst>
              <a:outerShdw blurRad="38100" dist="25400" dir="5400000" algn="ctr" rotWithShape="0">
                <a:srgbClr val="6E747A">
                  <a:alpha val="43000"/>
                </a:srgbClr>
              </a:outerShdw>
            </a:effectLst>
          </a:endParaRPr>
        </a:p>
      </dgm:t>
    </dgm:pt>
    <dgm:pt modelId="{70D16EAB-CDCE-409F-B8C4-899511A1C616}">
      <dgm:prSet phldrT="[文本]"/>
      <dgm:spPr/>
      <dgm:t>
        <a:bodyPr/>
        <a:lstStyle/>
        <a:p>
          <a:r>
            <a:rPr lang="en-US" altLang="zh-CN" b="0" cap="none" spc="0" dirty="0" smtClean="0">
              <a:ln w="0"/>
              <a:solidFill>
                <a:schemeClr val="accent1"/>
              </a:solidFill>
              <a:effectLst>
                <a:outerShdw blurRad="38100" dist="25400" dir="5400000" algn="ctr" rotWithShape="0">
                  <a:srgbClr val="6E747A">
                    <a:alpha val="43000"/>
                  </a:srgbClr>
                </a:outerShdw>
              </a:effectLst>
            </a:rPr>
            <a:t>2.5 Python</a:t>
          </a:r>
          <a:r>
            <a:rPr lang="zh-CN" altLang="en-US" b="0" cap="none" spc="0" dirty="0" smtClean="0">
              <a:ln w="0"/>
              <a:solidFill>
                <a:schemeClr val="accent1"/>
              </a:solidFill>
              <a:effectLst>
                <a:outerShdw blurRad="38100" dist="25400" dir="5400000" algn="ctr" rotWithShape="0">
                  <a:srgbClr val="6E747A">
                    <a:alpha val="43000"/>
                  </a:srgbClr>
                </a:outerShdw>
              </a:effectLst>
            </a:rPr>
            <a:t>程序的输入输出</a:t>
          </a:r>
          <a:endParaRPr lang="zh-CN" altLang="en-US" b="0" cap="none" spc="0" dirty="0">
            <a:ln w="0"/>
            <a:solidFill>
              <a:schemeClr val="accent1"/>
            </a:solidFill>
            <a:effectLst>
              <a:outerShdw blurRad="38100" dist="25400" dir="5400000" algn="ctr" rotWithShape="0">
                <a:srgbClr val="6E747A">
                  <a:alpha val="43000"/>
                </a:srgbClr>
              </a:outerShdw>
            </a:effectLst>
          </a:endParaRPr>
        </a:p>
      </dgm:t>
    </dgm:pt>
    <dgm:pt modelId="{DCCBD80D-AC29-4122-9274-0E34D2FCEA51}" type="parTrans" cxnId="{F7183130-F501-44A4-834D-79238BA555DF}">
      <dgm:prSet/>
      <dgm:spPr/>
      <dgm:t>
        <a:bodyPr/>
        <a:lstStyle/>
        <a:p>
          <a:endParaRPr lang="zh-CN" altLang="en-US" b="0" cap="none" spc="0">
            <a:ln w="0"/>
            <a:solidFill>
              <a:schemeClr val="accent1"/>
            </a:solidFill>
            <a:effectLst>
              <a:outerShdw blurRad="38100" dist="25400" dir="5400000" algn="ctr" rotWithShape="0">
                <a:srgbClr val="6E747A">
                  <a:alpha val="43000"/>
                </a:srgbClr>
              </a:outerShdw>
            </a:effectLst>
          </a:endParaRPr>
        </a:p>
      </dgm:t>
    </dgm:pt>
    <dgm:pt modelId="{EEBE1D0F-7491-449D-8F50-36C2612F220F}" type="sibTrans" cxnId="{F7183130-F501-44A4-834D-79238BA555DF}">
      <dgm:prSet/>
      <dgm:spPr/>
      <dgm:t>
        <a:bodyPr/>
        <a:lstStyle/>
        <a:p>
          <a:endParaRPr lang="zh-CN" altLang="en-US" b="0" cap="none" spc="0">
            <a:ln w="0"/>
            <a:solidFill>
              <a:schemeClr val="accent1"/>
            </a:solidFill>
            <a:effectLst>
              <a:outerShdw blurRad="38100" dist="25400" dir="5400000" algn="ctr" rotWithShape="0">
                <a:srgbClr val="6E747A">
                  <a:alpha val="43000"/>
                </a:srgbClr>
              </a:outerShdw>
            </a:effectLst>
          </a:endParaRPr>
        </a:p>
      </dgm:t>
    </dgm:pt>
    <dgm:pt modelId="{69C73489-FC6A-42AE-A886-F8CB4B3D4DE3}">
      <dgm:prSet phldrT="[文本]"/>
      <dgm:spPr/>
      <dgm:t>
        <a:bodyPr/>
        <a:lstStyle/>
        <a:p>
          <a:r>
            <a:rPr lang="en-US" altLang="zh-CN" b="0" cap="none" spc="0" dirty="0" smtClean="0">
              <a:ln w="0"/>
              <a:solidFill>
                <a:schemeClr val="accent1"/>
              </a:solidFill>
              <a:effectLst>
                <a:outerShdw blurRad="38100" dist="25400" dir="5400000" algn="ctr" rotWithShape="0">
                  <a:srgbClr val="6E747A">
                    <a:alpha val="43000"/>
                  </a:srgbClr>
                </a:outerShdw>
              </a:effectLst>
            </a:rPr>
            <a:t>2.6 Python</a:t>
          </a:r>
          <a:r>
            <a:rPr lang="zh-CN" altLang="en-US" b="0" cap="none" spc="0" dirty="0" smtClean="0">
              <a:ln w="0"/>
              <a:solidFill>
                <a:schemeClr val="accent1"/>
              </a:solidFill>
              <a:effectLst>
                <a:outerShdw blurRad="38100" dist="25400" dir="5400000" algn="ctr" rotWithShape="0">
                  <a:srgbClr val="6E747A">
                    <a:alpha val="43000"/>
                  </a:srgbClr>
                </a:outerShdw>
              </a:effectLst>
            </a:rPr>
            <a:t>程序的控制结构</a:t>
          </a:r>
          <a:endParaRPr lang="zh-CN" altLang="en-US" b="0" cap="none" spc="0" dirty="0">
            <a:ln w="0"/>
            <a:solidFill>
              <a:schemeClr val="accent1"/>
            </a:solidFill>
            <a:effectLst>
              <a:outerShdw blurRad="38100" dist="25400" dir="5400000" algn="ctr" rotWithShape="0">
                <a:srgbClr val="6E747A">
                  <a:alpha val="43000"/>
                </a:srgbClr>
              </a:outerShdw>
            </a:effectLst>
          </a:endParaRPr>
        </a:p>
      </dgm:t>
    </dgm:pt>
    <dgm:pt modelId="{8CD4B89C-0F2F-449A-AB5F-B9388CCA15F3}" type="parTrans" cxnId="{8991E3E3-8854-4376-8793-74D213B0F291}">
      <dgm:prSet/>
      <dgm:spPr/>
      <dgm:t>
        <a:bodyPr/>
        <a:lstStyle/>
        <a:p>
          <a:endParaRPr lang="zh-CN" altLang="en-US" b="0" cap="none" spc="0">
            <a:ln w="0"/>
            <a:solidFill>
              <a:schemeClr val="accent1"/>
            </a:solidFill>
            <a:effectLst>
              <a:outerShdw blurRad="38100" dist="25400" dir="5400000" algn="ctr" rotWithShape="0">
                <a:srgbClr val="6E747A">
                  <a:alpha val="43000"/>
                </a:srgbClr>
              </a:outerShdw>
            </a:effectLst>
          </a:endParaRPr>
        </a:p>
      </dgm:t>
    </dgm:pt>
    <dgm:pt modelId="{B4C3F078-F267-4F31-A6A3-FC4F44E76A41}" type="sibTrans" cxnId="{8991E3E3-8854-4376-8793-74D213B0F291}">
      <dgm:prSet/>
      <dgm:spPr/>
      <dgm:t>
        <a:bodyPr/>
        <a:lstStyle/>
        <a:p>
          <a:endParaRPr lang="zh-CN" altLang="en-US" b="0" cap="none" spc="0">
            <a:ln w="0"/>
            <a:solidFill>
              <a:schemeClr val="accent1"/>
            </a:solidFill>
            <a:effectLst>
              <a:outerShdw blurRad="38100" dist="25400" dir="5400000" algn="ctr" rotWithShape="0">
                <a:srgbClr val="6E747A">
                  <a:alpha val="43000"/>
                </a:srgbClr>
              </a:outerShdw>
            </a:effectLst>
          </a:endParaRPr>
        </a:p>
      </dgm:t>
    </dgm:pt>
    <dgm:pt modelId="{8E0FA076-99AF-4AD1-962E-993A768C85F7}">
      <dgm:prSet phldrT="[文本]"/>
      <dgm:spPr/>
      <dgm:t>
        <a:bodyPr/>
        <a:lstStyle/>
        <a:p>
          <a:r>
            <a:rPr lang="en-US" altLang="zh-CN" b="0" cap="none" spc="0" dirty="0" smtClean="0">
              <a:ln w="0"/>
              <a:solidFill>
                <a:schemeClr val="accent1"/>
              </a:solidFill>
              <a:effectLst>
                <a:outerShdw blurRad="38100" dist="25400" dir="5400000" algn="ctr" rotWithShape="0">
                  <a:srgbClr val="6E747A">
                    <a:alpha val="43000"/>
                  </a:srgbClr>
                </a:outerShdw>
              </a:effectLst>
            </a:rPr>
            <a:t>2.7 </a:t>
          </a:r>
          <a:r>
            <a:rPr lang="zh-CN" altLang="en-US" b="0" cap="none" spc="0" dirty="0" smtClean="0">
              <a:ln w="0"/>
              <a:solidFill>
                <a:schemeClr val="accent1"/>
              </a:solidFill>
              <a:effectLst>
                <a:outerShdw blurRad="38100" dist="25400" dir="5400000" algn="ctr" rotWithShape="0">
                  <a:srgbClr val="6E747A">
                    <a:alpha val="43000"/>
                  </a:srgbClr>
                </a:outerShdw>
              </a:effectLst>
            </a:rPr>
            <a:t>函数和模块</a:t>
          </a:r>
          <a:endParaRPr lang="zh-CN" altLang="en-US" b="0" cap="none" spc="0" dirty="0">
            <a:ln w="0"/>
            <a:solidFill>
              <a:schemeClr val="accent1"/>
            </a:solidFill>
            <a:effectLst>
              <a:outerShdw blurRad="38100" dist="25400" dir="5400000" algn="ctr" rotWithShape="0">
                <a:srgbClr val="6E747A">
                  <a:alpha val="43000"/>
                </a:srgbClr>
              </a:outerShdw>
            </a:effectLst>
          </a:endParaRPr>
        </a:p>
      </dgm:t>
    </dgm:pt>
    <dgm:pt modelId="{2DE9008B-9176-47CF-B8CB-F0ACB78C991D}" type="parTrans" cxnId="{6EF93A18-3F0B-4F9D-94D8-71187A5344F9}">
      <dgm:prSet/>
      <dgm:spPr/>
      <dgm:t>
        <a:bodyPr/>
        <a:lstStyle/>
        <a:p>
          <a:endParaRPr lang="zh-CN" altLang="en-US" b="0" cap="none" spc="0">
            <a:ln w="0"/>
            <a:solidFill>
              <a:schemeClr val="accent1"/>
            </a:solidFill>
            <a:effectLst>
              <a:outerShdw blurRad="38100" dist="25400" dir="5400000" algn="ctr" rotWithShape="0">
                <a:srgbClr val="6E747A">
                  <a:alpha val="43000"/>
                </a:srgbClr>
              </a:outerShdw>
            </a:effectLst>
          </a:endParaRPr>
        </a:p>
      </dgm:t>
    </dgm:pt>
    <dgm:pt modelId="{A8C606D7-228C-4751-9D3C-C41674A61483}" type="sibTrans" cxnId="{6EF93A18-3F0B-4F9D-94D8-71187A5344F9}">
      <dgm:prSet/>
      <dgm:spPr/>
      <dgm:t>
        <a:bodyPr/>
        <a:lstStyle/>
        <a:p>
          <a:endParaRPr lang="zh-CN" altLang="en-US" b="0" cap="none" spc="0">
            <a:ln w="0"/>
            <a:solidFill>
              <a:schemeClr val="accent1"/>
            </a:solidFill>
            <a:effectLst>
              <a:outerShdw blurRad="38100" dist="25400" dir="5400000" algn="ctr" rotWithShape="0">
                <a:srgbClr val="6E747A">
                  <a:alpha val="43000"/>
                </a:srgbClr>
              </a:outerShdw>
            </a:effectLst>
          </a:endParaRPr>
        </a:p>
      </dgm:t>
    </dgm:pt>
    <dgm:pt modelId="{8B043878-E8F3-4826-86F1-F91A273DB4A1}">
      <dgm:prSet phldrT="[文本]"/>
      <dgm:spPr/>
      <dgm:t>
        <a:bodyPr/>
        <a:lstStyle/>
        <a:p>
          <a:r>
            <a:rPr lang="en-US" altLang="zh-CN" b="0" cap="none" spc="0" dirty="0" smtClean="0">
              <a:ln w="0"/>
              <a:solidFill>
                <a:schemeClr val="accent1"/>
              </a:solidFill>
              <a:effectLst>
                <a:outerShdw blurRad="38100" dist="25400" dir="5400000" algn="ctr" rotWithShape="0">
                  <a:srgbClr val="6E747A">
                    <a:alpha val="43000"/>
                  </a:srgbClr>
                </a:outerShdw>
              </a:effectLst>
            </a:rPr>
            <a:t>2.8 </a:t>
          </a:r>
          <a:r>
            <a:rPr lang="zh-CN" altLang="en-US" b="0" cap="none" spc="0" dirty="0" smtClean="0">
              <a:ln w="0"/>
              <a:solidFill>
                <a:schemeClr val="accent1"/>
              </a:solidFill>
              <a:effectLst>
                <a:outerShdw blurRad="38100" dist="25400" dir="5400000" algn="ctr" rotWithShape="0">
                  <a:srgbClr val="6E747A">
                    <a:alpha val="43000"/>
                  </a:srgbClr>
                </a:outerShdw>
              </a:effectLst>
            </a:rPr>
            <a:t>大数据文本分析</a:t>
          </a:r>
          <a:endParaRPr lang="zh-CN" altLang="en-US" b="0" cap="none" spc="0" dirty="0">
            <a:ln w="0"/>
            <a:solidFill>
              <a:schemeClr val="accent1"/>
            </a:solidFill>
            <a:effectLst>
              <a:outerShdw blurRad="38100" dist="25400" dir="5400000" algn="ctr" rotWithShape="0">
                <a:srgbClr val="6E747A">
                  <a:alpha val="43000"/>
                </a:srgbClr>
              </a:outerShdw>
            </a:effectLst>
          </a:endParaRPr>
        </a:p>
      </dgm:t>
    </dgm:pt>
    <dgm:pt modelId="{B0E66A88-F675-4EE4-B39F-DEF514562650}" type="parTrans" cxnId="{6DC928CA-AF50-4CBC-8E22-954948339FDA}">
      <dgm:prSet/>
      <dgm:spPr/>
      <dgm:t>
        <a:bodyPr/>
        <a:lstStyle/>
        <a:p>
          <a:endParaRPr lang="zh-CN" altLang="en-US" b="0" cap="none" spc="0">
            <a:ln w="0"/>
            <a:solidFill>
              <a:schemeClr val="accent1"/>
            </a:solidFill>
            <a:effectLst>
              <a:outerShdw blurRad="38100" dist="25400" dir="5400000" algn="ctr" rotWithShape="0">
                <a:srgbClr val="6E747A">
                  <a:alpha val="43000"/>
                </a:srgbClr>
              </a:outerShdw>
            </a:effectLst>
          </a:endParaRPr>
        </a:p>
      </dgm:t>
    </dgm:pt>
    <dgm:pt modelId="{83D26AB6-B41A-4AD7-9E76-7D4CEDA5F841}" type="sibTrans" cxnId="{6DC928CA-AF50-4CBC-8E22-954948339FDA}">
      <dgm:prSet/>
      <dgm:spPr/>
      <dgm:t>
        <a:bodyPr/>
        <a:lstStyle/>
        <a:p>
          <a:endParaRPr lang="zh-CN" altLang="en-US" b="0" cap="none" spc="0">
            <a:ln w="0"/>
            <a:solidFill>
              <a:schemeClr val="accent1"/>
            </a:solidFill>
            <a:effectLst>
              <a:outerShdw blurRad="38100" dist="25400" dir="5400000" algn="ctr" rotWithShape="0">
                <a:srgbClr val="6E747A">
                  <a:alpha val="43000"/>
                </a:srgbClr>
              </a:outerShdw>
            </a:effectLst>
          </a:endParaRPr>
        </a:p>
      </dgm:t>
    </dgm:pt>
    <dgm:pt modelId="{C9113FA1-505F-4394-811D-154FAC716A98}">
      <dgm:prSet phldrT="[文本]"/>
      <dgm:spPr/>
      <dgm:t>
        <a:bodyPr/>
        <a:lstStyle/>
        <a:p>
          <a:r>
            <a:rPr lang="zh-CN" altLang="en-US" b="0" cap="none" spc="0" dirty="0" smtClean="0">
              <a:ln w="0"/>
              <a:solidFill>
                <a:schemeClr val="accent1"/>
              </a:solidFill>
              <a:effectLst>
                <a:outerShdw blurRad="38100" dist="25400" dir="5400000" algn="ctr" rotWithShape="0">
                  <a:srgbClr val="6E747A">
                    <a:alpha val="43000"/>
                  </a:srgbClr>
                </a:outerShdw>
              </a:effectLst>
            </a:rPr>
            <a:t>第二章 目录</a:t>
          </a:r>
          <a:endParaRPr lang="zh-CN" altLang="en-US" b="0" cap="none" spc="0" dirty="0">
            <a:ln w="0"/>
            <a:solidFill>
              <a:schemeClr val="accent1"/>
            </a:solidFill>
            <a:effectLst>
              <a:outerShdw blurRad="38100" dist="25400" dir="5400000" algn="ctr" rotWithShape="0">
                <a:srgbClr val="6E747A">
                  <a:alpha val="43000"/>
                </a:srgbClr>
              </a:outerShdw>
            </a:effectLst>
          </a:endParaRPr>
        </a:p>
      </dgm:t>
    </dgm:pt>
    <dgm:pt modelId="{6D17FDB7-32CE-4DE8-875D-B09BFAF6617B}" type="parTrans" cxnId="{6FD2FA86-F92B-44DA-BC2E-65D40CEE7F67}">
      <dgm:prSet/>
      <dgm:spPr/>
      <dgm:t>
        <a:bodyPr/>
        <a:lstStyle/>
        <a:p>
          <a:endParaRPr lang="zh-CN" altLang="en-US" b="0" cap="none" spc="0">
            <a:ln w="0"/>
            <a:solidFill>
              <a:schemeClr val="accent1"/>
            </a:solidFill>
            <a:effectLst>
              <a:outerShdw blurRad="38100" dist="25400" dir="5400000" algn="ctr" rotWithShape="0">
                <a:srgbClr val="6E747A">
                  <a:alpha val="43000"/>
                </a:srgbClr>
              </a:outerShdw>
            </a:effectLst>
          </a:endParaRPr>
        </a:p>
      </dgm:t>
    </dgm:pt>
    <dgm:pt modelId="{C33B6FF0-2E88-4D5C-A91E-6395D4A44EC2}" type="sibTrans" cxnId="{6FD2FA86-F92B-44DA-BC2E-65D40CEE7F67}">
      <dgm:prSet/>
      <dgm:spPr/>
      <dgm:t>
        <a:bodyPr/>
        <a:lstStyle/>
        <a:p>
          <a:endParaRPr lang="zh-CN" altLang="en-US" b="0" cap="none" spc="0">
            <a:ln w="0"/>
            <a:solidFill>
              <a:schemeClr val="accent1"/>
            </a:solidFill>
            <a:effectLst>
              <a:outerShdw blurRad="38100" dist="25400" dir="5400000" algn="ctr" rotWithShape="0">
                <a:srgbClr val="6E747A">
                  <a:alpha val="43000"/>
                </a:srgbClr>
              </a:outerShdw>
            </a:effectLst>
          </a:endParaRPr>
        </a:p>
      </dgm:t>
    </dgm:pt>
    <dgm:pt modelId="{CBC1D84D-2156-4D11-8F04-79B3C8EC102B}" type="pres">
      <dgm:prSet presAssocID="{A8A0E217-3DC6-4EB6-BA32-0ADEF708F8C6}" presName="linear" presStyleCnt="0">
        <dgm:presLayoutVars>
          <dgm:dir/>
          <dgm:animLvl val="lvl"/>
          <dgm:resizeHandles val="exact"/>
        </dgm:presLayoutVars>
      </dgm:prSet>
      <dgm:spPr/>
      <dgm:t>
        <a:bodyPr/>
        <a:lstStyle/>
        <a:p>
          <a:endParaRPr lang="zh-CN" altLang="en-US"/>
        </a:p>
      </dgm:t>
    </dgm:pt>
    <dgm:pt modelId="{067705A1-C0DE-4074-AEDF-24612C2ABA53}" type="pres">
      <dgm:prSet presAssocID="{C9113FA1-505F-4394-811D-154FAC716A98}" presName="parentLin" presStyleCnt="0"/>
      <dgm:spPr/>
    </dgm:pt>
    <dgm:pt modelId="{8654940A-0D99-4D6F-98B6-87DA6988EC14}" type="pres">
      <dgm:prSet presAssocID="{C9113FA1-505F-4394-811D-154FAC716A98}" presName="parentLeftMargin" presStyleLbl="node1" presStyleIdx="0" presStyleCnt="1"/>
      <dgm:spPr/>
      <dgm:t>
        <a:bodyPr/>
        <a:lstStyle/>
        <a:p>
          <a:endParaRPr lang="zh-CN" altLang="en-US"/>
        </a:p>
      </dgm:t>
    </dgm:pt>
    <dgm:pt modelId="{3A38E79E-2C07-444C-A1A5-73C69F0C647F}" type="pres">
      <dgm:prSet presAssocID="{C9113FA1-505F-4394-811D-154FAC716A98}" presName="parentText" presStyleLbl="node1" presStyleIdx="0" presStyleCnt="1">
        <dgm:presLayoutVars>
          <dgm:chMax val="0"/>
          <dgm:bulletEnabled val="1"/>
        </dgm:presLayoutVars>
      </dgm:prSet>
      <dgm:spPr/>
      <dgm:t>
        <a:bodyPr/>
        <a:lstStyle/>
        <a:p>
          <a:endParaRPr lang="zh-CN" altLang="en-US"/>
        </a:p>
      </dgm:t>
    </dgm:pt>
    <dgm:pt modelId="{F825D108-344C-4144-8329-601E72C657C4}" type="pres">
      <dgm:prSet presAssocID="{C9113FA1-505F-4394-811D-154FAC716A98}" presName="negativeSpace" presStyleCnt="0"/>
      <dgm:spPr/>
    </dgm:pt>
    <dgm:pt modelId="{B47F7E7C-80C1-4D58-8D1D-E4AC6EDA2298}" type="pres">
      <dgm:prSet presAssocID="{C9113FA1-505F-4394-811D-154FAC716A98}" presName="childText" presStyleLbl="conFgAcc1" presStyleIdx="0" presStyleCnt="1" custLinFactNeighborX="-354" custLinFactNeighborY="57981">
        <dgm:presLayoutVars>
          <dgm:bulletEnabled val="1"/>
        </dgm:presLayoutVars>
      </dgm:prSet>
      <dgm:spPr/>
      <dgm:t>
        <a:bodyPr/>
        <a:lstStyle/>
        <a:p>
          <a:endParaRPr lang="zh-CN" altLang="en-US"/>
        </a:p>
      </dgm:t>
    </dgm:pt>
  </dgm:ptLst>
  <dgm:cxnLst>
    <dgm:cxn modelId="{5FFF99B1-5D30-45FB-933F-81318068A6AF}" type="presOf" srcId="{70D16EAB-CDCE-409F-B8C4-899511A1C616}" destId="{B47F7E7C-80C1-4D58-8D1D-E4AC6EDA2298}" srcOrd="0" destOrd="4" presId="urn:microsoft.com/office/officeart/2005/8/layout/list1"/>
    <dgm:cxn modelId="{6FD2FA86-F92B-44DA-BC2E-65D40CEE7F67}" srcId="{A8A0E217-3DC6-4EB6-BA32-0ADEF708F8C6}" destId="{C9113FA1-505F-4394-811D-154FAC716A98}" srcOrd="0" destOrd="0" parTransId="{6D17FDB7-32CE-4DE8-875D-B09BFAF6617B}" sibTransId="{C33B6FF0-2E88-4D5C-A91E-6395D4A44EC2}"/>
    <dgm:cxn modelId="{72685923-481F-4EE0-B255-056A88076381}" type="presOf" srcId="{8B043878-E8F3-4826-86F1-F91A273DB4A1}" destId="{B47F7E7C-80C1-4D58-8D1D-E4AC6EDA2298}" srcOrd="0" destOrd="7" presId="urn:microsoft.com/office/officeart/2005/8/layout/list1"/>
    <dgm:cxn modelId="{7F101188-A8B8-4964-8195-8EF6AC3DA4BF}" srcId="{C9113FA1-505F-4394-811D-154FAC716A98}" destId="{4AFA72E5-7D86-4751-A3F6-C9C372CDD43C}" srcOrd="0" destOrd="0" parTransId="{FA56B87A-A7FB-4210-8AFF-C292B44CB263}" sibTransId="{8AB49798-19C9-4F8F-8416-F1B0ACD6A18D}"/>
    <dgm:cxn modelId="{8991E3E3-8854-4376-8793-74D213B0F291}" srcId="{C9113FA1-505F-4394-811D-154FAC716A98}" destId="{69C73489-FC6A-42AE-A886-F8CB4B3D4DE3}" srcOrd="5" destOrd="0" parTransId="{8CD4B89C-0F2F-449A-AB5F-B9388CCA15F3}" sibTransId="{B4C3F078-F267-4F31-A6A3-FC4F44E76A41}"/>
    <dgm:cxn modelId="{F7183130-F501-44A4-834D-79238BA555DF}" srcId="{C9113FA1-505F-4394-811D-154FAC716A98}" destId="{70D16EAB-CDCE-409F-B8C4-899511A1C616}" srcOrd="4" destOrd="0" parTransId="{DCCBD80D-AC29-4122-9274-0E34D2FCEA51}" sibTransId="{EEBE1D0F-7491-449D-8F50-36C2612F220F}"/>
    <dgm:cxn modelId="{32E39ED5-F73E-4093-9A42-AF68A71866EC}" type="presOf" srcId="{6FA0592F-9D0D-4904-B13D-E61DAD9406A4}" destId="{B47F7E7C-80C1-4D58-8D1D-E4AC6EDA2298}" srcOrd="0" destOrd="2" presId="urn:microsoft.com/office/officeart/2005/8/layout/list1"/>
    <dgm:cxn modelId="{6EF93A18-3F0B-4F9D-94D8-71187A5344F9}" srcId="{C9113FA1-505F-4394-811D-154FAC716A98}" destId="{8E0FA076-99AF-4AD1-962E-993A768C85F7}" srcOrd="6" destOrd="0" parTransId="{2DE9008B-9176-47CF-B8CB-F0ACB78C991D}" sibTransId="{A8C606D7-228C-4751-9D3C-C41674A61483}"/>
    <dgm:cxn modelId="{6DC928CA-AF50-4CBC-8E22-954948339FDA}" srcId="{C9113FA1-505F-4394-811D-154FAC716A98}" destId="{8B043878-E8F3-4826-86F1-F91A273DB4A1}" srcOrd="7" destOrd="0" parTransId="{B0E66A88-F675-4EE4-B39F-DEF514562650}" sibTransId="{83D26AB6-B41A-4AD7-9E76-7D4CEDA5F841}"/>
    <dgm:cxn modelId="{AF150651-E2CA-430C-BD41-D14434210C0F}" srcId="{C9113FA1-505F-4394-811D-154FAC716A98}" destId="{6FA0592F-9D0D-4904-B13D-E61DAD9406A4}" srcOrd="2" destOrd="0" parTransId="{CA1DD0A7-1B4B-40FF-BD25-437FF1BA03D5}" sibTransId="{061AFCA1-B1B0-4FE8-80A0-9DB4B2576A76}"/>
    <dgm:cxn modelId="{819033B5-D1AE-4887-8372-42A807EEF331}" type="presOf" srcId="{C9113FA1-505F-4394-811D-154FAC716A98}" destId="{8654940A-0D99-4D6F-98B6-87DA6988EC14}" srcOrd="0" destOrd="0" presId="urn:microsoft.com/office/officeart/2005/8/layout/list1"/>
    <dgm:cxn modelId="{1EB908A8-A7E6-4CEF-941F-C10C68DB0500}" type="presOf" srcId="{C9113FA1-505F-4394-811D-154FAC716A98}" destId="{3A38E79E-2C07-444C-A1A5-73C69F0C647F}" srcOrd="1" destOrd="0" presId="urn:microsoft.com/office/officeart/2005/8/layout/list1"/>
    <dgm:cxn modelId="{79096E44-74BB-4EC0-8319-0F5ED03A3230}" type="presOf" srcId="{8B05258C-2FF2-4BB3-91E0-BAB8950EC48F}" destId="{B47F7E7C-80C1-4D58-8D1D-E4AC6EDA2298}" srcOrd="0" destOrd="3" presId="urn:microsoft.com/office/officeart/2005/8/layout/list1"/>
    <dgm:cxn modelId="{F4E565D5-33E4-42C4-BC9E-6BD0F75C29FF}" type="presOf" srcId="{023BD115-07D2-4E28-B269-1AC770F14B1B}" destId="{B47F7E7C-80C1-4D58-8D1D-E4AC6EDA2298}" srcOrd="0" destOrd="1" presId="urn:microsoft.com/office/officeart/2005/8/layout/list1"/>
    <dgm:cxn modelId="{500DF304-8653-4C41-A139-EE05172418A7}" type="presOf" srcId="{69C73489-FC6A-42AE-A886-F8CB4B3D4DE3}" destId="{B47F7E7C-80C1-4D58-8D1D-E4AC6EDA2298}" srcOrd="0" destOrd="5" presId="urn:microsoft.com/office/officeart/2005/8/layout/list1"/>
    <dgm:cxn modelId="{3575EC38-7E60-424B-BA3A-53FB2ED378FF}" type="presOf" srcId="{4AFA72E5-7D86-4751-A3F6-C9C372CDD43C}" destId="{B47F7E7C-80C1-4D58-8D1D-E4AC6EDA2298}" srcOrd="0" destOrd="0" presId="urn:microsoft.com/office/officeart/2005/8/layout/list1"/>
    <dgm:cxn modelId="{6EEE62DB-7A14-40F8-9A38-2A8BE2663575}" srcId="{C9113FA1-505F-4394-811D-154FAC716A98}" destId="{023BD115-07D2-4E28-B269-1AC770F14B1B}" srcOrd="1" destOrd="0" parTransId="{C3B66FB6-A38D-403C-9555-0DB89F822BE0}" sibTransId="{BC0DFE9B-DA04-4AAD-87C7-270FB97D7B9E}"/>
    <dgm:cxn modelId="{14197F24-B802-412D-86CB-52C5208C34E1}" srcId="{C9113FA1-505F-4394-811D-154FAC716A98}" destId="{8B05258C-2FF2-4BB3-91E0-BAB8950EC48F}" srcOrd="3" destOrd="0" parTransId="{7B97B3C5-9D80-4623-B898-F7CDFDD7C27E}" sibTransId="{C815BBA0-1C4B-4CF3-92FB-03E27575B551}"/>
    <dgm:cxn modelId="{5484183E-2A17-4745-BDB8-C2EF8A437832}" type="presOf" srcId="{A8A0E217-3DC6-4EB6-BA32-0ADEF708F8C6}" destId="{CBC1D84D-2156-4D11-8F04-79B3C8EC102B}" srcOrd="0" destOrd="0" presId="urn:microsoft.com/office/officeart/2005/8/layout/list1"/>
    <dgm:cxn modelId="{8DD92AA6-BCE0-409C-BBED-B907D1B65E4A}" type="presOf" srcId="{8E0FA076-99AF-4AD1-962E-993A768C85F7}" destId="{B47F7E7C-80C1-4D58-8D1D-E4AC6EDA2298}" srcOrd="0" destOrd="6" presId="urn:microsoft.com/office/officeart/2005/8/layout/list1"/>
    <dgm:cxn modelId="{1B8F625F-7E99-474C-88F1-00FB9B6B39BF}" type="presParOf" srcId="{CBC1D84D-2156-4D11-8F04-79B3C8EC102B}" destId="{067705A1-C0DE-4074-AEDF-24612C2ABA53}" srcOrd="0" destOrd="0" presId="urn:microsoft.com/office/officeart/2005/8/layout/list1"/>
    <dgm:cxn modelId="{B36A3813-3E96-4D53-8841-D3E26A2FF0DD}" type="presParOf" srcId="{067705A1-C0DE-4074-AEDF-24612C2ABA53}" destId="{8654940A-0D99-4D6F-98B6-87DA6988EC14}" srcOrd="0" destOrd="0" presId="urn:microsoft.com/office/officeart/2005/8/layout/list1"/>
    <dgm:cxn modelId="{1A541A54-D845-4603-BBE0-BA65D637D07C}" type="presParOf" srcId="{067705A1-C0DE-4074-AEDF-24612C2ABA53}" destId="{3A38E79E-2C07-444C-A1A5-73C69F0C647F}" srcOrd="1" destOrd="0" presId="urn:microsoft.com/office/officeart/2005/8/layout/list1"/>
    <dgm:cxn modelId="{95B14A17-8F10-4269-A35B-9E73117F69DF}" type="presParOf" srcId="{CBC1D84D-2156-4D11-8F04-79B3C8EC102B}" destId="{F825D108-344C-4144-8329-601E72C657C4}" srcOrd="1" destOrd="0" presId="urn:microsoft.com/office/officeart/2005/8/layout/list1"/>
    <dgm:cxn modelId="{4E6F4250-30F2-4826-B4DE-C1F3FCC3A246}" type="presParOf" srcId="{CBC1D84D-2156-4D11-8F04-79B3C8EC102B}" destId="{B47F7E7C-80C1-4D58-8D1D-E4AC6EDA2298}"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08634628-2FB9-49AC-B2EF-C4E19AF81F9B}" type="doc">
      <dgm:prSet loTypeId="urn:microsoft.com/office/officeart/2005/8/layout/list1" loCatId="list" qsTypeId="urn:microsoft.com/office/officeart/2005/8/quickstyle/simple1" qsCatId="simple" csTypeId="urn:microsoft.com/office/officeart/2005/8/colors/colorful3" csCatId="colorful"/>
      <dgm:spPr/>
      <dgm:t>
        <a:bodyPr/>
        <a:lstStyle/>
        <a:p>
          <a:endParaRPr lang="zh-CN" altLang="en-US"/>
        </a:p>
      </dgm:t>
    </dgm:pt>
    <dgm:pt modelId="{74987DDB-8EB8-4C07-B790-F8B7AD7BD929}">
      <dgm:prSet/>
      <dgm:spPr/>
      <dgm:t>
        <a:bodyPr/>
        <a:lstStyle/>
        <a:p>
          <a:pPr rtl="0"/>
          <a:r>
            <a:rPr lang="en-US" smtClean="0"/>
            <a:t>2.7.1 </a:t>
          </a:r>
          <a:r>
            <a:rPr lang="zh-CN" smtClean="0"/>
            <a:t>函数</a:t>
          </a:r>
          <a:endParaRPr lang="zh-CN"/>
        </a:p>
      </dgm:t>
    </dgm:pt>
    <dgm:pt modelId="{68D8A495-F4C9-4AA3-93B8-94164875A5D6}" type="parTrans" cxnId="{DE104129-8A72-4393-A855-C221E02672D1}">
      <dgm:prSet/>
      <dgm:spPr/>
      <dgm:t>
        <a:bodyPr/>
        <a:lstStyle/>
        <a:p>
          <a:endParaRPr lang="zh-CN" altLang="en-US"/>
        </a:p>
      </dgm:t>
    </dgm:pt>
    <dgm:pt modelId="{2F73325F-06E3-43D3-9700-9CA8BB3D1983}" type="sibTrans" cxnId="{DE104129-8A72-4393-A855-C221E02672D1}">
      <dgm:prSet/>
      <dgm:spPr/>
      <dgm:t>
        <a:bodyPr/>
        <a:lstStyle/>
        <a:p>
          <a:endParaRPr lang="zh-CN" altLang="en-US"/>
        </a:p>
      </dgm:t>
    </dgm:pt>
    <dgm:pt modelId="{51E6163F-DCA3-4C33-9AA2-463E8396EF6C}">
      <dgm:prSet/>
      <dgm:spPr/>
      <dgm:t>
        <a:bodyPr/>
        <a:lstStyle/>
        <a:p>
          <a:pPr rtl="0"/>
          <a:r>
            <a:rPr lang="en-US" smtClean="0"/>
            <a:t>2.7.2 </a:t>
          </a:r>
          <a:r>
            <a:rPr lang="zh-CN" smtClean="0"/>
            <a:t>模块</a:t>
          </a:r>
          <a:endParaRPr lang="zh-CN"/>
        </a:p>
      </dgm:t>
    </dgm:pt>
    <dgm:pt modelId="{95EAC3C7-9BF9-49C4-AD30-E55117E46CC1}" type="parTrans" cxnId="{19E2C593-0ED3-459F-B7A6-05CB4DF5776E}">
      <dgm:prSet/>
      <dgm:spPr/>
      <dgm:t>
        <a:bodyPr/>
        <a:lstStyle/>
        <a:p>
          <a:endParaRPr lang="zh-CN" altLang="en-US"/>
        </a:p>
      </dgm:t>
    </dgm:pt>
    <dgm:pt modelId="{B0A370B5-A12D-4FF4-921B-07B019D25D48}" type="sibTrans" cxnId="{19E2C593-0ED3-459F-B7A6-05CB4DF5776E}">
      <dgm:prSet/>
      <dgm:spPr/>
      <dgm:t>
        <a:bodyPr/>
        <a:lstStyle/>
        <a:p>
          <a:endParaRPr lang="zh-CN" altLang="en-US"/>
        </a:p>
      </dgm:t>
    </dgm:pt>
    <dgm:pt modelId="{3692D1F8-D166-41F8-BF34-A807957A37AF}" type="pres">
      <dgm:prSet presAssocID="{08634628-2FB9-49AC-B2EF-C4E19AF81F9B}" presName="linear" presStyleCnt="0">
        <dgm:presLayoutVars>
          <dgm:dir/>
          <dgm:animLvl val="lvl"/>
          <dgm:resizeHandles val="exact"/>
        </dgm:presLayoutVars>
      </dgm:prSet>
      <dgm:spPr/>
      <dgm:t>
        <a:bodyPr/>
        <a:lstStyle/>
        <a:p>
          <a:endParaRPr lang="zh-CN" altLang="en-US"/>
        </a:p>
      </dgm:t>
    </dgm:pt>
    <dgm:pt modelId="{E77578EE-23F4-493F-803C-AEC332F64379}" type="pres">
      <dgm:prSet presAssocID="{74987DDB-8EB8-4C07-B790-F8B7AD7BD929}" presName="parentLin" presStyleCnt="0"/>
      <dgm:spPr/>
    </dgm:pt>
    <dgm:pt modelId="{DD481CFD-BF13-4EC1-9910-642488E18A1F}" type="pres">
      <dgm:prSet presAssocID="{74987DDB-8EB8-4C07-B790-F8B7AD7BD929}" presName="parentLeftMargin" presStyleLbl="node1" presStyleIdx="0" presStyleCnt="2"/>
      <dgm:spPr/>
      <dgm:t>
        <a:bodyPr/>
        <a:lstStyle/>
        <a:p>
          <a:endParaRPr lang="zh-CN" altLang="en-US"/>
        </a:p>
      </dgm:t>
    </dgm:pt>
    <dgm:pt modelId="{FC226C47-F755-4C86-9243-EC2BAA46F959}" type="pres">
      <dgm:prSet presAssocID="{74987DDB-8EB8-4C07-B790-F8B7AD7BD929}" presName="parentText" presStyleLbl="node1" presStyleIdx="0" presStyleCnt="2">
        <dgm:presLayoutVars>
          <dgm:chMax val="0"/>
          <dgm:bulletEnabled val="1"/>
        </dgm:presLayoutVars>
      </dgm:prSet>
      <dgm:spPr/>
      <dgm:t>
        <a:bodyPr/>
        <a:lstStyle/>
        <a:p>
          <a:endParaRPr lang="zh-CN" altLang="en-US"/>
        </a:p>
      </dgm:t>
    </dgm:pt>
    <dgm:pt modelId="{A173C884-0556-4648-AF21-D54F28C3AAF4}" type="pres">
      <dgm:prSet presAssocID="{74987DDB-8EB8-4C07-B790-F8B7AD7BD929}" presName="negativeSpace" presStyleCnt="0"/>
      <dgm:spPr/>
    </dgm:pt>
    <dgm:pt modelId="{69CE5E75-DACB-4908-A85D-720545795AB0}" type="pres">
      <dgm:prSet presAssocID="{74987DDB-8EB8-4C07-B790-F8B7AD7BD929}" presName="childText" presStyleLbl="conFgAcc1" presStyleIdx="0" presStyleCnt="2">
        <dgm:presLayoutVars>
          <dgm:bulletEnabled val="1"/>
        </dgm:presLayoutVars>
      </dgm:prSet>
      <dgm:spPr/>
    </dgm:pt>
    <dgm:pt modelId="{3D398E5A-5F53-48E3-A175-F8557AD9DBA1}" type="pres">
      <dgm:prSet presAssocID="{2F73325F-06E3-43D3-9700-9CA8BB3D1983}" presName="spaceBetweenRectangles" presStyleCnt="0"/>
      <dgm:spPr/>
    </dgm:pt>
    <dgm:pt modelId="{7CA46639-4D0F-450D-BE7E-103122509A41}" type="pres">
      <dgm:prSet presAssocID="{51E6163F-DCA3-4C33-9AA2-463E8396EF6C}" presName="parentLin" presStyleCnt="0"/>
      <dgm:spPr/>
    </dgm:pt>
    <dgm:pt modelId="{8E5A2656-F15A-4187-BAF2-2D55F46F9387}" type="pres">
      <dgm:prSet presAssocID="{51E6163F-DCA3-4C33-9AA2-463E8396EF6C}" presName="parentLeftMargin" presStyleLbl="node1" presStyleIdx="0" presStyleCnt="2"/>
      <dgm:spPr/>
      <dgm:t>
        <a:bodyPr/>
        <a:lstStyle/>
        <a:p>
          <a:endParaRPr lang="zh-CN" altLang="en-US"/>
        </a:p>
      </dgm:t>
    </dgm:pt>
    <dgm:pt modelId="{F3B19F77-6EA7-4390-A277-EC7722398CAE}" type="pres">
      <dgm:prSet presAssocID="{51E6163F-DCA3-4C33-9AA2-463E8396EF6C}" presName="parentText" presStyleLbl="node1" presStyleIdx="1" presStyleCnt="2">
        <dgm:presLayoutVars>
          <dgm:chMax val="0"/>
          <dgm:bulletEnabled val="1"/>
        </dgm:presLayoutVars>
      </dgm:prSet>
      <dgm:spPr/>
      <dgm:t>
        <a:bodyPr/>
        <a:lstStyle/>
        <a:p>
          <a:endParaRPr lang="zh-CN" altLang="en-US"/>
        </a:p>
      </dgm:t>
    </dgm:pt>
    <dgm:pt modelId="{C72BF759-3499-4B89-95D6-3454CABAA91C}" type="pres">
      <dgm:prSet presAssocID="{51E6163F-DCA3-4C33-9AA2-463E8396EF6C}" presName="negativeSpace" presStyleCnt="0"/>
      <dgm:spPr/>
    </dgm:pt>
    <dgm:pt modelId="{B7149C76-9D11-422D-866C-0745C49C8FFF}" type="pres">
      <dgm:prSet presAssocID="{51E6163F-DCA3-4C33-9AA2-463E8396EF6C}" presName="childText" presStyleLbl="conFgAcc1" presStyleIdx="1" presStyleCnt="2">
        <dgm:presLayoutVars>
          <dgm:bulletEnabled val="1"/>
        </dgm:presLayoutVars>
      </dgm:prSet>
      <dgm:spPr/>
    </dgm:pt>
  </dgm:ptLst>
  <dgm:cxnLst>
    <dgm:cxn modelId="{DE104129-8A72-4393-A855-C221E02672D1}" srcId="{08634628-2FB9-49AC-B2EF-C4E19AF81F9B}" destId="{74987DDB-8EB8-4C07-B790-F8B7AD7BD929}" srcOrd="0" destOrd="0" parTransId="{68D8A495-F4C9-4AA3-93B8-94164875A5D6}" sibTransId="{2F73325F-06E3-43D3-9700-9CA8BB3D1983}"/>
    <dgm:cxn modelId="{DCA08D8A-793D-426C-ACF1-68CFE15D3DEF}" type="presOf" srcId="{51E6163F-DCA3-4C33-9AA2-463E8396EF6C}" destId="{F3B19F77-6EA7-4390-A277-EC7722398CAE}" srcOrd="1" destOrd="0" presId="urn:microsoft.com/office/officeart/2005/8/layout/list1"/>
    <dgm:cxn modelId="{19E2C593-0ED3-459F-B7A6-05CB4DF5776E}" srcId="{08634628-2FB9-49AC-B2EF-C4E19AF81F9B}" destId="{51E6163F-DCA3-4C33-9AA2-463E8396EF6C}" srcOrd="1" destOrd="0" parTransId="{95EAC3C7-9BF9-49C4-AD30-E55117E46CC1}" sibTransId="{B0A370B5-A12D-4FF4-921B-07B019D25D48}"/>
    <dgm:cxn modelId="{A85A8A51-FB75-4F6D-99C8-3EC15EF1F3B0}" type="presOf" srcId="{74987DDB-8EB8-4C07-B790-F8B7AD7BD929}" destId="{FC226C47-F755-4C86-9243-EC2BAA46F959}" srcOrd="1" destOrd="0" presId="urn:microsoft.com/office/officeart/2005/8/layout/list1"/>
    <dgm:cxn modelId="{F2799538-C2A0-4E2E-AD3F-5AFC1E6E8822}" type="presOf" srcId="{74987DDB-8EB8-4C07-B790-F8B7AD7BD929}" destId="{DD481CFD-BF13-4EC1-9910-642488E18A1F}" srcOrd="0" destOrd="0" presId="urn:microsoft.com/office/officeart/2005/8/layout/list1"/>
    <dgm:cxn modelId="{4013DA13-8FA2-4FC4-8656-8F5FACCF91DA}" type="presOf" srcId="{51E6163F-DCA3-4C33-9AA2-463E8396EF6C}" destId="{8E5A2656-F15A-4187-BAF2-2D55F46F9387}" srcOrd="0" destOrd="0" presId="urn:microsoft.com/office/officeart/2005/8/layout/list1"/>
    <dgm:cxn modelId="{6F1FF446-FCED-42FA-8CEB-5D876B08547C}" type="presOf" srcId="{08634628-2FB9-49AC-B2EF-C4E19AF81F9B}" destId="{3692D1F8-D166-41F8-BF34-A807957A37AF}" srcOrd="0" destOrd="0" presId="urn:microsoft.com/office/officeart/2005/8/layout/list1"/>
    <dgm:cxn modelId="{A0BACDAD-06CF-4485-877A-334501C66AF7}" type="presParOf" srcId="{3692D1F8-D166-41F8-BF34-A807957A37AF}" destId="{E77578EE-23F4-493F-803C-AEC332F64379}" srcOrd="0" destOrd="0" presId="urn:microsoft.com/office/officeart/2005/8/layout/list1"/>
    <dgm:cxn modelId="{1680A78E-B16B-4C06-9EF7-6E33ADEE620F}" type="presParOf" srcId="{E77578EE-23F4-493F-803C-AEC332F64379}" destId="{DD481CFD-BF13-4EC1-9910-642488E18A1F}" srcOrd="0" destOrd="0" presId="urn:microsoft.com/office/officeart/2005/8/layout/list1"/>
    <dgm:cxn modelId="{6694D532-834D-463D-A649-B92504078CAA}" type="presParOf" srcId="{E77578EE-23F4-493F-803C-AEC332F64379}" destId="{FC226C47-F755-4C86-9243-EC2BAA46F959}" srcOrd="1" destOrd="0" presId="urn:microsoft.com/office/officeart/2005/8/layout/list1"/>
    <dgm:cxn modelId="{9D106D67-C2D6-4B83-82DE-9263BECD57CD}" type="presParOf" srcId="{3692D1F8-D166-41F8-BF34-A807957A37AF}" destId="{A173C884-0556-4648-AF21-D54F28C3AAF4}" srcOrd="1" destOrd="0" presId="urn:microsoft.com/office/officeart/2005/8/layout/list1"/>
    <dgm:cxn modelId="{A321A65F-214D-474C-A356-A1F3F9048A83}" type="presParOf" srcId="{3692D1F8-D166-41F8-BF34-A807957A37AF}" destId="{69CE5E75-DACB-4908-A85D-720545795AB0}" srcOrd="2" destOrd="0" presId="urn:microsoft.com/office/officeart/2005/8/layout/list1"/>
    <dgm:cxn modelId="{7F555A53-B12F-49AA-A676-ECFDA20C854C}" type="presParOf" srcId="{3692D1F8-D166-41F8-BF34-A807957A37AF}" destId="{3D398E5A-5F53-48E3-A175-F8557AD9DBA1}" srcOrd="3" destOrd="0" presId="urn:microsoft.com/office/officeart/2005/8/layout/list1"/>
    <dgm:cxn modelId="{8A004861-DB3E-4DE3-AE6D-4C4E33CF189C}" type="presParOf" srcId="{3692D1F8-D166-41F8-BF34-A807957A37AF}" destId="{7CA46639-4D0F-450D-BE7E-103122509A41}" srcOrd="4" destOrd="0" presId="urn:microsoft.com/office/officeart/2005/8/layout/list1"/>
    <dgm:cxn modelId="{316B6431-F852-4B85-B61F-35D18F35A2DB}" type="presParOf" srcId="{7CA46639-4D0F-450D-BE7E-103122509A41}" destId="{8E5A2656-F15A-4187-BAF2-2D55F46F9387}" srcOrd="0" destOrd="0" presId="urn:microsoft.com/office/officeart/2005/8/layout/list1"/>
    <dgm:cxn modelId="{B00A8004-664C-401A-86D3-157599820639}" type="presParOf" srcId="{7CA46639-4D0F-450D-BE7E-103122509A41}" destId="{F3B19F77-6EA7-4390-A277-EC7722398CAE}" srcOrd="1" destOrd="0" presId="urn:microsoft.com/office/officeart/2005/8/layout/list1"/>
    <dgm:cxn modelId="{4603DDB6-D8E0-4C17-9E6C-7729299414AA}" type="presParOf" srcId="{3692D1F8-D166-41F8-BF34-A807957A37AF}" destId="{C72BF759-3499-4B89-95D6-3454CABAA91C}" srcOrd="5" destOrd="0" presId="urn:microsoft.com/office/officeart/2005/8/layout/list1"/>
    <dgm:cxn modelId="{87F24EC9-CA20-42A3-A88E-EB65DF6CE38B}" type="presParOf" srcId="{3692D1F8-D166-41F8-BF34-A807957A37AF}" destId="{B7149C76-9D11-422D-866C-0745C49C8FFF}"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47F9F272-DBA0-4A9D-9701-4C35D12E9EB0}" type="doc">
      <dgm:prSet loTypeId="urn:microsoft.com/office/officeart/2005/8/layout/hProcess11" loCatId="process" qsTypeId="urn:microsoft.com/office/officeart/2005/8/quickstyle/simple1" qsCatId="simple" csTypeId="urn:microsoft.com/office/officeart/2005/8/colors/colorful3" csCatId="colorful" phldr="1"/>
      <dgm:spPr/>
      <dgm:t>
        <a:bodyPr/>
        <a:lstStyle/>
        <a:p>
          <a:endParaRPr lang="zh-CN" altLang="en-US"/>
        </a:p>
      </dgm:t>
    </dgm:pt>
    <dgm:pt modelId="{9367A85C-6CA8-4067-A7DB-E37919A81198}">
      <dgm:prSet/>
      <dgm:spPr/>
      <dgm:t>
        <a:bodyPr/>
        <a:lstStyle/>
        <a:p>
          <a:pPr rtl="0"/>
          <a:r>
            <a:rPr lang="zh-CN" b="1" smtClean="0">
              <a:solidFill>
                <a:srgbClr val="002060"/>
              </a:solidFill>
            </a:rPr>
            <a:t>（</a:t>
          </a:r>
          <a:r>
            <a:rPr lang="en-US" b="1" smtClean="0">
              <a:solidFill>
                <a:srgbClr val="002060"/>
              </a:solidFill>
            </a:rPr>
            <a:t>1</a:t>
          </a:r>
          <a:r>
            <a:rPr lang="zh-CN" b="1" smtClean="0">
              <a:solidFill>
                <a:srgbClr val="002060"/>
              </a:solidFill>
            </a:rPr>
            <a:t>）网络爬虫</a:t>
          </a:r>
          <a:endParaRPr lang="zh-CN" b="1">
            <a:solidFill>
              <a:srgbClr val="002060"/>
            </a:solidFill>
          </a:endParaRPr>
        </a:p>
      </dgm:t>
    </dgm:pt>
    <dgm:pt modelId="{CE2AFAA4-FBBA-4A46-A3FE-636585142C61}" type="parTrans" cxnId="{977532A1-C2A3-4465-ACEB-AA02108FDB08}">
      <dgm:prSet/>
      <dgm:spPr/>
      <dgm:t>
        <a:bodyPr/>
        <a:lstStyle/>
        <a:p>
          <a:endParaRPr lang="zh-CN" altLang="en-US" b="1">
            <a:solidFill>
              <a:srgbClr val="002060"/>
            </a:solidFill>
          </a:endParaRPr>
        </a:p>
      </dgm:t>
    </dgm:pt>
    <dgm:pt modelId="{B1686C6A-6816-4EF5-AEB9-CDA049154559}" type="sibTrans" cxnId="{977532A1-C2A3-4465-ACEB-AA02108FDB08}">
      <dgm:prSet/>
      <dgm:spPr/>
      <dgm:t>
        <a:bodyPr/>
        <a:lstStyle/>
        <a:p>
          <a:endParaRPr lang="zh-CN" altLang="en-US" b="1">
            <a:solidFill>
              <a:srgbClr val="002060"/>
            </a:solidFill>
          </a:endParaRPr>
        </a:p>
      </dgm:t>
    </dgm:pt>
    <dgm:pt modelId="{60A96139-3EE9-41CC-9A68-35C9D18048A6}">
      <dgm:prSet/>
      <dgm:spPr/>
      <dgm:t>
        <a:bodyPr/>
        <a:lstStyle/>
        <a:p>
          <a:pPr rtl="0"/>
          <a:r>
            <a:rPr lang="zh-CN" b="1" dirty="0" smtClean="0">
              <a:solidFill>
                <a:srgbClr val="002060"/>
              </a:solidFill>
            </a:rPr>
            <a:t>网络爬虫是一种按照一定的规则自动从网络上抓取信息的程序或者脚本，</a:t>
          </a:r>
          <a:r>
            <a:rPr lang="en-US" b="1" dirty="0" smtClean="0">
              <a:solidFill>
                <a:srgbClr val="002060"/>
              </a:solidFill>
            </a:rPr>
            <a:t>Python</a:t>
          </a:r>
          <a:r>
            <a:rPr lang="zh-CN" b="1" dirty="0" smtClean="0">
              <a:solidFill>
                <a:srgbClr val="002060"/>
              </a:solidFill>
            </a:rPr>
            <a:t>计算生态通过</a:t>
          </a:r>
          <a:r>
            <a:rPr lang="en-US" b="1" dirty="0" smtClean="0">
              <a:solidFill>
                <a:srgbClr val="002060"/>
              </a:solidFill>
            </a:rPr>
            <a:t>Requests</a:t>
          </a:r>
          <a:r>
            <a:rPr lang="zh-CN" b="1" dirty="0" smtClean="0">
              <a:solidFill>
                <a:srgbClr val="002060"/>
              </a:solidFill>
            </a:rPr>
            <a:t>、</a:t>
          </a:r>
          <a:r>
            <a:rPr lang="en-US" b="1" dirty="0" smtClean="0">
              <a:solidFill>
                <a:srgbClr val="002060"/>
              </a:solidFill>
            </a:rPr>
            <a:t>Python-Goose</a:t>
          </a:r>
          <a:r>
            <a:rPr lang="zh-CN" b="1" dirty="0" smtClean="0">
              <a:solidFill>
                <a:srgbClr val="002060"/>
              </a:solidFill>
            </a:rPr>
            <a:t>、</a:t>
          </a:r>
          <a:r>
            <a:rPr lang="en-US" b="1" dirty="0" err="1" smtClean="0">
              <a:solidFill>
                <a:srgbClr val="002060"/>
              </a:solidFill>
            </a:rPr>
            <a:t>Scrapy</a:t>
          </a:r>
          <a:r>
            <a:rPr lang="zh-CN" b="1" dirty="0" smtClean="0">
              <a:solidFill>
                <a:srgbClr val="002060"/>
              </a:solidFill>
            </a:rPr>
            <a:t>、</a:t>
          </a:r>
          <a:r>
            <a:rPr lang="en-US" b="1" dirty="0" err="1" smtClean="0">
              <a:solidFill>
                <a:srgbClr val="002060"/>
              </a:solidFill>
            </a:rPr>
            <a:t>BeautifulSoup</a:t>
          </a:r>
          <a:r>
            <a:rPr lang="en-US" b="1" dirty="0" smtClean="0">
              <a:solidFill>
                <a:srgbClr val="002060"/>
              </a:solidFill>
            </a:rPr>
            <a:t> </a:t>
          </a:r>
          <a:r>
            <a:rPr lang="zh-CN" b="1" dirty="0" smtClean="0">
              <a:solidFill>
                <a:srgbClr val="002060"/>
              </a:solidFill>
            </a:rPr>
            <a:t>等库架为这些操作提供了强有力的支持。</a:t>
          </a:r>
          <a:endParaRPr lang="zh-CN" b="1" dirty="0">
            <a:solidFill>
              <a:srgbClr val="002060"/>
            </a:solidFill>
          </a:endParaRPr>
        </a:p>
      </dgm:t>
    </dgm:pt>
    <dgm:pt modelId="{4B375FA6-D607-441B-970C-8BB9F83C45B9}" type="parTrans" cxnId="{630554EF-783E-4F5C-8536-5956AF1F4B4A}">
      <dgm:prSet/>
      <dgm:spPr/>
      <dgm:t>
        <a:bodyPr/>
        <a:lstStyle/>
        <a:p>
          <a:endParaRPr lang="zh-CN" altLang="en-US" b="1">
            <a:solidFill>
              <a:srgbClr val="002060"/>
            </a:solidFill>
          </a:endParaRPr>
        </a:p>
      </dgm:t>
    </dgm:pt>
    <dgm:pt modelId="{963F23BA-9DE1-4045-99D5-FE42878CDFE8}" type="sibTrans" cxnId="{630554EF-783E-4F5C-8536-5956AF1F4B4A}">
      <dgm:prSet/>
      <dgm:spPr/>
      <dgm:t>
        <a:bodyPr/>
        <a:lstStyle/>
        <a:p>
          <a:endParaRPr lang="zh-CN" altLang="en-US" b="1">
            <a:solidFill>
              <a:srgbClr val="002060"/>
            </a:solidFill>
          </a:endParaRPr>
        </a:p>
      </dgm:t>
    </dgm:pt>
    <dgm:pt modelId="{CD2621C5-72F7-4B2A-A196-31140C29E0FF}">
      <dgm:prSet/>
      <dgm:spPr/>
      <dgm:t>
        <a:bodyPr/>
        <a:lstStyle/>
        <a:p>
          <a:pPr rtl="0"/>
          <a:r>
            <a:rPr lang="zh-CN" b="1" smtClean="0">
              <a:solidFill>
                <a:srgbClr val="002060"/>
              </a:solidFill>
            </a:rPr>
            <a:t>（</a:t>
          </a:r>
          <a:r>
            <a:rPr lang="en-US" b="1" smtClean="0">
              <a:solidFill>
                <a:srgbClr val="002060"/>
              </a:solidFill>
            </a:rPr>
            <a:t>2</a:t>
          </a:r>
          <a:r>
            <a:rPr lang="zh-CN" b="1" smtClean="0">
              <a:solidFill>
                <a:srgbClr val="002060"/>
              </a:solidFill>
            </a:rPr>
            <a:t>）数据分析</a:t>
          </a:r>
          <a:endParaRPr lang="zh-CN" b="1">
            <a:solidFill>
              <a:srgbClr val="002060"/>
            </a:solidFill>
          </a:endParaRPr>
        </a:p>
      </dgm:t>
    </dgm:pt>
    <dgm:pt modelId="{3E20C8B1-7611-4508-86ED-CF1260A2FA39}" type="parTrans" cxnId="{AD15A04F-0D9F-422D-9EF7-9490D5DAA2D2}">
      <dgm:prSet/>
      <dgm:spPr/>
      <dgm:t>
        <a:bodyPr/>
        <a:lstStyle/>
        <a:p>
          <a:endParaRPr lang="zh-CN" altLang="en-US" b="1">
            <a:solidFill>
              <a:srgbClr val="002060"/>
            </a:solidFill>
          </a:endParaRPr>
        </a:p>
      </dgm:t>
    </dgm:pt>
    <dgm:pt modelId="{AA20A26B-5846-4D62-A918-5814998E1B9A}" type="sibTrans" cxnId="{AD15A04F-0D9F-422D-9EF7-9490D5DAA2D2}">
      <dgm:prSet/>
      <dgm:spPr/>
      <dgm:t>
        <a:bodyPr/>
        <a:lstStyle/>
        <a:p>
          <a:endParaRPr lang="zh-CN" altLang="en-US" b="1">
            <a:solidFill>
              <a:srgbClr val="002060"/>
            </a:solidFill>
          </a:endParaRPr>
        </a:p>
      </dgm:t>
    </dgm:pt>
    <dgm:pt modelId="{B4912351-2C4C-4D95-AAF3-4E205352B2F0}">
      <dgm:prSet/>
      <dgm:spPr/>
      <dgm:t>
        <a:bodyPr/>
        <a:lstStyle/>
        <a:p>
          <a:pPr rtl="0"/>
          <a:r>
            <a:rPr lang="zh-CN" b="1" dirty="0" smtClean="0">
              <a:solidFill>
                <a:srgbClr val="002060"/>
              </a:solidFill>
            </a:rPr>
            <a:t>数据分析指用适当的统计分析方法对收集来的大量数据进行汇总与分析，以求最大化地发挥数据的作用。</a:t>
          </a:r>
          <a:r>
            <a:rPr lang="en-US" b="1" dirty="0" smtClean="0">
              <a:solidFill>
                <a:srgbClr val="002060"/>
              </a:solidFill>
            </a:rPr>
            <a:t>Python</a:t>
          </a:r>
          <a:r>
            <a:rPr lang="zh-CN" b="1" dirty="0" smtClean="0">
              <a:solidFill>
                <a:srgbClr val="002060"/>
              </a:solidFill>
            </a:rPr>
            <a:t>计算生态通过</a:t>
          </a:r>
          <a:r>
            <a:rPr lang="en-US" b="1" dirty="0" err="1" smtClean="0">
              <a:solidFill>
                <a:srgbClr val="002060"/>
              </a:solidFill>
            </a:rPr>
            <a:t>Numpy</a:t>
          </a:r>
          <a:r>
            <a:rPr lang="zh-CN" b="1" dirty="0" smtClean="0">
              <a:solidFill>
                <a:srgbClr val="002060"/>
              </a:solidFill>
            </a:rPr>
            <a:t>、</a:t>
          </a:r>
          <a:r>
            <a:rPr lang="en-US" b="1" dirty="0" smtClean="0">
              <a:solidFill>
                <a:srgbClr val="002060"/>
              </a:solidFill>
            </a:rPr>
            <a:t>Pandas</a:t>
          </a:r>
          <a:r>
            <a:rPr lang="zh-CN" b="1" dirty="0" smtClean="0">
              <a:solidFill>
                <a:srgbClr val="002060"/>
              </a:solidFill>
            </a:rPr>
            <a:t>、</a:t>
          </a:r>
          <a:r>
            <a:rPr lang="en-US" b="1" dirty="0" err="1" smtClean="0">
              <a:solidFill>
                <a:srgbClr val="002060"/>
              </a:solidFill>
            </a:rPr>
            <a:t>SciPy</a:t>
          </a:r>
          <a:r>
            <a:rPr lang="en-US" b="1" dirty="0" smtClean="0">
              <a:solidFill>
                <a:srgbClr val="002060"/>
              </a:solidFill>
            </a:rPr>
            <a:t> </a:t>
          </a:r>
          <a:r>
            <a:rPr lang="zh-CN" b="1" dirty="0" smtClean="0">
              <a:solidFill>
                <a:srgbClr val="002060"/>
              </a:solidFill>
            </a:rPr>
            <a:t>库为数据分析领域提供支持。</a:t>
          </a:r>
          <a:endParaRPr lang="zh-CN" b="1" dirty="0">
            <a:solidFill>
              <a:srgbClr val="002060"/>
            </a:solidFill>
          </a:endParaRPr>
        </a:p>
      </dgm:t>
    </dgm:pt>
    <dgm:pt modelId="{0DC9C612-D417-4967-99FF-5A75C2FE7F3B}" type="parTrans" cxnId="{BA6E45CA-17AD-4E1B-997B-725B9911BCCD}">
      <dgm:prSet/>
      <dgm:spPr/>
      <dgm:t>
        <a:bodyPr/>
        <a:lstStyle/>
        <a:p>
          <a:endParaRPr lang="zh-CN" altLang="en-US" b="1">
            <a:solidFill>
              <a:srgbClr val="002060"/>
            </a:solidFill>
          </a:endParaRPr>
        </a:p>
      </dgm:t>
    </dgm:pt>
    <dgm:pt modelId="{224074DB-3B1D-4850-A599-62747D81D3F6}" type="sibTrans" cxnId="{BA6E45CA-17AD-4E1B-997B-725B9911BCCD}">
      <dgm:prSet/>
      <dgm:spPr/>
      <dgm:t>
        <a:bodyPr/>
        <a:lstStyle/>
        <a:p>
          <a:endParaRPr lang="zh-CN" altLang="en-US" b="1">
            <a:solidFill>
              <a:srgbClr val="002060"/>
            </a:solidFill>
          </a:endParaRPr>
        </a:p>
      </dgm:t>
    </dgm:pt>
    <dgm:pt modelId="{FC72ACA3-FB09-4FCC-B9D9-8E6E5C610CFC}">
      <dgm:prSet/>
      <dgm:spPr/>
      <dgm:t>
        <a:bodyPr/>
        <a:lstStyle/>
        <a:p>
          <a:pPr rtl="0"/>
          <a:r>
            <a:rPr lang="zh-CN" b="1" smtClean="0">
              <a:solidFill>
                <a:srgbClr val="002060"/>
              </a:solidFill>
            </a:rPr>
            <a:t>（</a:t>
          </a:r>
          <a:r>
            <a:rPr lang="en-US" b="1" smtClean="0">
              <a:solidFill>
                <a:srgbClr val="002060"/>
              </a:solidFill>
            </a:rPr>
            <a:t>3</a:t>
          </a:r>
          <a:r>
            <a:rPr lang="zh-CN" b="1" smtClean="0">
              <a:solidFill>
                <a:srgbClr val="002060"/>
              </a:solidFill>
            </a:rPr>
            <a:t>）文本处理</a:t>
          </a:r>
          <a:endParaRPr lang="zh-CN" b="1">
            <a:solidFill>
              <a:srgbClr val="002060"/>
            </a:solidFill>
          </a:endParaRPr>
        </a:p>
      </dgm:t>
    </dgm:pt>
    <dgm:pt modelId="{4B58123B-E3DA-49FF-9F87-25D2402A1A71}" type="parTrans" cxnId="{1B20DE52-4238-4FEB-A328-A32041809A5B}">
      <dgm:prSet/>
      <dgm:spPr/>
      <dgm:t>
        <a:bodyPr/>
        <a:lstStyle/>
        <a:p>
          <a:endParaRPr lang="zh-CN" altLang="en-US" b="1">
            <a:solidFill>
              <a:srgbClr val="002060"/>
            </a:solidFill>
          </a:endParaRPr>
        </a:p>
      </dgm:t>
    </dgm:pt>
    <dgm:pt modelId="{1CC6FC64-E3E4-4406-841C-3984F62973DA}" type="sibTrans" cxnId="{1B20DE52-4238-4FEB-A328-A32041809A5B}">
      <dgm:prSet/>
      <dgm:spPr/>
      <dgm:t>
        <a:bodyPr/>
        <a:lstStyle/>
        <a:p>
          <a:endParaRPr lang="zh-CN" altLang="en-US" b="1">
            <a:solidFill>
              <a:srgbClr val="002060"/>
            </a:solidFill>
          </a:endParaRPr>
        </a:p>
      </dgm:t>
    </dgm:pt>
    <dgm:pt modelId="{E8F94FD9-86AC-4D58-B8DE-8F8E31F2104F}">
      <dgm:prSet/>
      <dgm:spPr/>
      <dgm:t>
        <a:bodyPr/>
        <a:lstStyle/>
        <a:p>
          <a:pPr rtl="0"/>
          <a:r>
            <a:rPr lang="zh-CN" b="1" dirty="0" smtClean="0">
              <a:solidFill>
                <a:srgbClr val="002060"/>
              </a:solidFill>
            </a:rPr>
            <a:t>文本处理即对文本内容的处理，包括文本内容的分类、文本特征的提取、文本内容的转换等等。</a:t>
          </a:r>
          <a:r>
            <a:rPr lang="en-US" b="1" dirty="0" smtClean="0">
              <a:solidFill>
                <a:srgbClr val="002060"/>
              </a:solidFill>
            </a:rPr>
            <a:t>Python</a:t>
          </a:r>
          <a:r>
            <a:rPr lang="zh-CN" b="1" dirty="0" smtClean="0">
              <a:solidFill>
                <a:srgbClr val="002060"/>
              </a:solidFill>
            </a:rPr>
            <a:t>计算生态通过</a:t>
          </a:r>
          <a:r>
            <a:rPr lang="en-US" b="1" dirty="0" err="1" smtClean="0">
              <a:solidFill>
                <a:srgbClr val="002060"/>
              </a:solidFill>
            </a:rPr>
            <a:t>Jieba</a:t>
          </a:r>
          <a:r>
            <a:rPr lang="zh-CN" b="1" dirty="0" smtClean="0">
              <a:solidFill>
                <a:srgbClr val="002060"/>
              </a:solidFill>
            </a:rPr>
            <a:t>、</a:t>
          </a:r>
          <a:r>
            <a:rPr lang="en-US" b="1" dirty="0" smtClean="0">
              <a:solidFill>
                <a:srgbClr val="002060"/>
              </a:solidFill>
            </a:rPr>
            <a:t>PyPDF2</a:t>
          </a:r>
          <a:r>
            <a:rPr lang="zh-CN" b="1" dirty="0" smtClean="0">
              <a:solidFill>
                <a:srgbClr val="002060"/>
              </a:solidFill>
            </a:rPr>
            <a:t>、</a:t>
          </a:r>
          <a:r>
            <a:rPr lang="en-US" b="1" dirty="0" smtClean="0">
              <a:solidFill>
                <a:srgbClr val="002060"/>
              </a:solidFill>
            </a:rPr>
            <a:t>Python-</a:t>
          </a:r>
          <a:r>
            <a:rPr lang="en-US" b="1" dirty="0" err="1" smtClean="0">
              <a:solidFill>
                <a:srgbClr val="002060"/>
              </a:solidFill>
            </a:rPr>
            <a:t>docx</a:t>
          </a:r>
          <a:r>
            <a:rPr lang="zh-CN" b="1" dirty="0" smtClean="0">
              <a:solidFill>
                <a:srgbClr val="002060"/>
              </a:solidFill>
            </a:rPr>
            <a:t>、</a:t>
          </a:r>
          <a:r>
            <a:rPr lang="en-US" b="1" dirty="0" smtClean="0">
              <a:solidFill>
                <a:srgbClr val="002060"/>
              </a:solidFill>
            </a:rPr>
            <a:t>NLTK </a:t>
          </a:r>
          <a:r>
            <a:rPr lang="zh-CN" b="1" dirty="0" smtClean="0">
              <a:solidFill>
                <a:srgbClr val="002060"/>
              </a:solidFill>
            </a:rPr>
            <a:t>等库为文本处理领域提供支持。</a:t>
          </a:r>
          <a:endParaRPr lang="zh-CN" b="1" dirty="0">
            <a:solidFill>
              <a:srgbClr val="002060"/>
            </a:solidFill>
          </a:endParaRPr>
        </a:p>
      </dgm:t>
    </dgm:pt>
    <dgm:pt modelId="{BD38F7C4-C628-416F-AF2A-4ECBEFDD1DEA}" type="parTrans" cxnId="{40C7903A-637C-4045-8C18-90B9426FECC8}">
      <dgm:prSet/>
      <dgm:spPr/>
      <dgm:t>
        <a:bodyPr/>
        <a:lstStyle/>
        <a:p>
          <a:endParaRPr lang="zh-CN" altLang="en-US" b="1">
            <a:solidFill>
              <a:srgbClr val="002060"/>
            </a:solidFill>
          </a:endParaRPr>
        </a:p>
      </dgm:t>
    </dgm:pt>
    <dgm:pt modelId="{5BAFD6C0-B2AD-497F-90E7-A4D15B1B2D26}" type="sibTrans" cxnId="{40C7903A-637C-4045-8C18-90B9426FECC8}">
      <dgm:prSet/>
      <dgm:spPr/>
      <dgm:t>
        <a:bodyPr/>
        <a:lstStyle/>
        <a:p>
          <a:endParaRPr lang="zh-CN" altLang="en-US" b="1">
            <a:solidFill>
              <a:srgbClr val="002060"/>
            </a:solidFill>
          </a:endParaRPr>
        </a:p>
      </dgm:t>
    </dgm:pt>
    <dgm:pt modelId="{39C3E5A1-AD6D-490B-B2D2-DFF91C9FBE14}">
      <dgm:prSet/>
      <dgm:spPr/>
      <dgm:t>
        <a:bodyPr/>
        <a:lstStyle/>
        <a:p>
          <a:pPr rtl="0"/>
          <a:r>
            <a:rPr lang="zh-CN" b="1" dirty="0" smtClean="0">
              <a:solidFill>
                <a:srgbClr val="002060"/>
              </a:solidFill>
            </a:rPr>
            <a:t>（</a:t>
          </a:r>
          <a:r>
            <a:rPr lang="en-US" b="1" dirty="0" smtClean="0">
              <a:solidFill>
                <a:srgbClr val="002060"/>
              </a:solidFill>
            </a:rPr>
            <a:t>4</a:t>
          </a:r>
          <a:r>
            <a:rPr lang="zh-CN" b="1" dirty="0" smtClean="0">
              <a:solidFill>
                <a:srgbClr val="002060"/>
              </a:solidFill>
            </a:rPr>
            <a:t>）数据可视化</a:t>
          </a:r>
          <a:endParaRPr lang="zh-CN" b="1" dirty="0">
            <a:solidFill>
              <a:srgbClr val="002060"/>
            </a:solidFill>
          </a:endParaRPr>
        </a:p>
      </dgm:t>
    </dgm:pt>
    <dgm:pt modelId="{2162D317-835F-459D-B6BF-1EA481CF61DD}" type="parTrans" cxnId="{85E85BCE-AF00-40DB-B665-FE78EFDEFAB6}">
      <dgm:prSet/>
      <dgm:spPr/>
      <dgm:t>
        <a:bodyPr/>
        <a:lstStyle/>
        <a:p>
          <a:endParaRPr lang="zh-CN" altLang="en-US" b="1">
            <a:solidFill>
              <a:srgbClr val="002060"/>
            </a:solidFill>
          </a:endParaRPr>
        </a:p>
      </dgm:t>
    </dgm:pt>
    <dgm:pt modelId="{3E334714-0BEB-46E7-A96A-77D0A81491B1}" type="sibTrans" cxnId="{85E85BCE-AF00-40DB-B665-FE78EFDEFAB6}">
      <dgm:prSet/>
      <dgm:spPr/>
      <dgm:t>
        <a:bodyPr/>
        <a:lstStyle/>
        <a:p>
          <a:endParaRPr lang="zh-CN" altLang="en-US" b="1">
            <a:solidFill>
              <a:srgbClr val="002060"/>
            </a:solidFill>
          </a:endParaRPr>
        </a:p>
      </dgm:t>
    </dgm:pt>
    <dgm:pt modelId="{6AC18210-A6FD-45EE-AA3E-626B183AEAED}">
      <dgm:prSet/>
      <dgm:spPr/>
      <dgm:t>
        <a:bodyPr/>
        <a:lstStyle/>
        <a:p>
          <a:pPr rtl="0"/>
          <a:r>
            <a:rPr lang="zh-CN" b="1" dirty="0" smtClean="0">
              <a:solidFill>
                <a:srgbClr val="002060"/>
              </a:solidFill>
            </a:rPr>
            <a:t>数据可视化是一门关于数据视觉表现形式的科学技术研究，它既要有效传达数据信息，也需兼顾信息传达的美学形式，二者缺一不可。</a:t>
          </a:r>
          <a:r>
            <a:rPr lang="en-US" b="1" dirty="0" smtClean="0">
              <a:solidFill>
                <a:srgbClr val="002060"/>
              </a:solidFill>
            </a:rPr>
            <a:t>Python</a:t>
          </a:r>
          <a:r>
            <a:rPr lang="zh-CN" b="1" dirty="0" smtClean="0">
              <a:solidFill>
                <a:srgbClr val="002060"/>
              </a:solidFill>
            </a:rPr>
            <a:t>计算生态主要通过</a:t>
          </a:r>
          <a:r>
            <a:rPr lang="en-US" b="1" dirty="0" err="1" smtClean="0">
              <a:solidFill>
                <a:srgbClr val="002060"/>
              </a:solidFill>
            </a:rPr>
            <a:t>Matplotlib</a:t>
          </a:r>
          <a:r>
            <a:rPr lang="zh-CN" b="1" dirty="0" smtClean="0">
              <a:solidFill>
                <a:srgbClr val="002060"/>
              </a:solidFill>
            </a:rPr>
            <a:t>、</a:t>
          </a:r>
          <a:r>
            <a:rPr lang="en-US" b="1" dirty="0" err="1" smtClean="0">
              <a:solidFill>
                <a:srgbClr val="002060"/>
              </a:solidFill>
            </a:rPr>
            <a:t>Seaborn</a:t>
          </a:r>
          <a:r>
            <a:rPr lang="zh-CN" b="1" dirty="0" smtClean="0">
              <a:solidFill>
                <a:srgbClr val="002060"/>
              </a:solidFill>
            </a:rPr>
            <a:t>、</a:t>
          </a:r>
          <a:r>
            <a:rPr lang="en-US" b="1" dirty="0" err="1" smtClean="0">
              <a:solidFill>
                <a:srgbClr val="002060"/>
              </a:solidFill>
            </a:rPr>
            <a:t>Mayavi</a:t>
          </a:r>
          <a:r>
            <a:rPr lang="en-US" b="1" dirty="0" smtClean="0">
              <a:solidFill>
                <a:srgbClr val="002060"/>
              </a:solidFill>
            </a:rPr>
            <a:t> </a:t>
          </a:r>
          <a:r>
            <a:rPr lang="zh-CN" b="1" dirty="0" smtClean="0">
              <a:solidFill>
                <a:srgbClr val="002060"/>
              </a:solidFill>
            </a:rPr>
            <a:t>等库为数据可视化领域提供支持。</a:t>
          </a:r>
          <a:endParaRPr lang="zh-CN" b="1" dirty="0">
            <a:solidFill>
              <a:srgbClr val="002060"/>
            </a:solidFill>
          </a:endParaRPr>
        </a:p>
      </dgm:t>
    </dgm:pt>
    <dgm:pt modelId="{948F48BA-B035-42AB-94D3-5832BD70B70F}" type="parTrans" cxnId="{8E26EB6B-22B0-42EF-983F-E2F2460BAE81}">
      <dgm:prSet/>
      <dgm:spPr/>
      <dgm:t>
        <a:bodyPr/>
        <a:lstStyle/>
        <a:p>
          <a:endParaRPr lang="zh-CN" altLang="en-US" b="1">
            <a:solidFill>
              <a:srgbClr val="002060"/>
            </a:solidFill>
          </a:endParaRPr>
        </a:p>
      </dgm:t>
    </dgm:pt>
    <dgm:pt modelId="{F4A8D415-6F6B-4513-BF1C-5DDB32B62CC3}" type="sibTrans" cxnId="{8E26EB6B-22B0-42EF-983F-E2F2460BAE81}">
      <dgm:prSet/>
      <dgm:spPr/>
      <dgm:t>
        <a:bodyPr/>
        <a:lstStyle/>
        <a:p>
          <a:endParaRPr lang="zh-CN" altLang="en-US" b="1">
            <a:solidFill>
              <a:srgbClr val="002060"/>
            </a:solidFill>
          </a:endParaRPr>
        </a:p>
      </dgm:t>
    </dgm:pt>
    <dgm:pt modelId="{09A9495C-9DC7-4646-8B08-5B329EC932F1}">
      <dgm:prSet/>
      <dgm:spPr/>
      <dgm:t>
        <a:bodyPr/>
        <a:lstStyle/>
        <a:p>
          <a:pPr rtl="0"/>
          <a:r>
            <a:rPr lang="zh-CN" b="1" smtClean="0">
              <a:solidFill>
                <a:srgbClr val="002060"/>
              </a:solidFill>
            </a:rPr>
            <a:t>（</a:t>
          </a:r>
          <a:r>
            <a:rPr lang="en-US" b="1" smtClean="0">
              <a:solidFill>
                <a:srgbClr val="002060"/>
              </a:solidFill>
            </a:rPr>
            <a:t>5</a:t>
          </a:r>
          <a:r>
            <a:rPr lang="zh-CN" b="1" smtClean="0">
              <a:solidFill>
                <a:srgbClr val="002060"/>
              </a:solidFill>
            </a:rPr>
            <a:t>）</a:t>
          </a:r>
          <a:r>
            <a:rPr lang="en-US" b="1" smtClean="0">
              <a:solidFill>
                <a:srgbClr val="002060"/>
              </a:solidFill>
            </a:rPr>
            <a:t>Web</a:t>
          </a:r>
          <a:r>
            <a:rPr lang="zh-CN" b="1" smtClean="0">
              <a:solidFill>
                <a:srgbClr val="002060"/>
              </a:solidFill>
            </a:rPr>
            <a:t>开发</a:t>
          </a:r>
          <a:endParaRPr lang="zh-CN" b="1">
            <a:solidFill>
              <a:srgbClr val="002060"/>
            </a:solidFill>
          </a:endParaRPr>
        </a:p>
      </dgm:t>
    </dgm:pt>
    <dgm:pt modelId="{7FA9CF47-4676-482E-BE17-5B66F42E632B}" type="parTrans" cxnId="{7DF5C685-1B63-412C-A5B3-A1D4597F26C9}">
      <dgm:prSet/>
      <dgm:spPr/>
      <dgm:t>
        <a:bodyPr/>
        <a:lstStyle/>
        <a:p>
          <a:endParaRPr lang="zh-CN" altLang="en-US" b="1">
            <a:solidFill>
              <a:srgbClr val="002060"/>
            </a:solidFill>
          </a:endParaRPr>
        </a:p>
      </dgm:t>
    </dgm:pt>
    <dgm:pt modelId="{262A8D36-6B93-499C-B980-8613E3C4553F}" type="sibTrans" cxnId="{7DF5C685-1B63-412C-A5B3-A1D4597F26C9}">
      <dgm:prSet/>
      <dgm:spPr/>
      <dgm:t>
        <a:bodyPr/>
        <a:lstStyle/>
        <a:p>
          <a:endParaRPr lang="zh-CN" altLang="en-US" b="1">
            <a:solidFill>
              <a:srgbClr val="002060"/>
            </a:solidFill>
          </a:endParaRPr>
        </a:p>
      </dgm:t>
    </dgm:pt>
    <dgm:pt modelId="{5032477C-F52D-4941-BCEB-6E510BA7D8A6}">
      <dgm:prSet/>
      <dgm:spPr/>
      <dgm:t>
        <a:bodyPr/>
        <a:lstStyle/>
        <a:p>
          <a:pPr rtl="0"/>
          <a:r>
            <a:rPr lang="en-US" b="1" dirty="0" smtClean="0">
              <a:solidFill>
                <a:srgbClr val="002060"/>
              </a:solidFill>
            </a:rPr>
            <a:t>Web</a:t>
          </a:r>
          <a:r>
            <a:rPr lang="zh-CN" b="1" dirty="0" smtClean="0">
              <a:solidFill>
                <a:srgbClr val="002060"/>
              </a:solidFill>
            </a:rPr>
            <a:t>开发指基于浏览器而非桌面进行的程序开发。</a:t>
          </a:r>
          <a:r>
            <a:rPr lang="en-US" b="1" dirty="0" smtClean="0">
              <a:solidFill>
                <a:srgbClr val="002060"/>
              </a:solidFill>
            </a:rPr>
            <a:t>Python</a:t>
          </a:r>
          <a:r>
            <a:rPr lang="zh-CN" b="1" dirty="0" smtClean="0">
              <a:solidFill>
                <a:srgbClr val="002060"/>
              </a:solidFill>
            </a:rPr>
            <a:t>计算生态通过</a:t>
          </a:r>
          <a:r>
            <a:rPr lang="en-US" b="1" dirty="0" smtClean="0">
              <a:solidFill>
                <a:srgbClr val="002060"/>
              </a:solidFill>
            </a:rPr>
            <a:t>Django</a:t>
          </a:r>
          <a:r>
            <a:rPr lang="zh-CN" b="1" dirty="0" smtClean="0">
              <a:solidFill>
                <a:srgbClr val="002060"/>
              </a:solidFill>
            </a:rPr>
            <a:t>、</a:t>
          </a:r>
          <a:r>
            <a:rPr lang="en-US" b="1" dirty="0" smtClean="0">
              <a:solidFill>
                <a:srgbClr val="002060"/>
              </a:solidFill>
            </a:rPr>
            <a:t>Tornado</a:t>
          </a:r>
          <a:r>
            <a:rPr lang="zh-CN" b="1" dirty="0" smtClean="0">
              <a:solidFill>
                <a:srgbClr val="002060"/>
              </a:solidFill>
            </a:rPr>
            <a:t>、</a:t>
          </a:r>
          <a:r>
            <a:rPr lang="en-US" b="1" dirty="0" smtClean="0">
              <a:solidFill>
                <a:srgbClr val="002060"/>
              </a:solidFill>
            </a:rPr>
            <a:t>Flask</a:t>
          </a:r>
          <a:r>
            <a:rPr lang="zh-CN" b="1" dirty="0" smtClean="0">
              <a:solidFill>
                <a:srgbClr val="002060"/>
              </a:solidFill>
            </a:rPr>
            <a:t>、</a:t>
          </a:r>
          <a:r>
            <a:rPr lang="en-US" b="1" dirty="0" smtClean="0">
              <a:solidFill>
                <a:srgbClr val="002060"/>
              </a:solidFill>
            </a:rPr>
            <a:t>Twisted</a:t>
          </a:r>
          <a:r>
            <a:rPr lang="zh-CN" b="1" dirty="0" smtClean="0">
              <a:solidFill>
                <a:srgbClr val="002060"/>
              </a:solidFill>
            </a:rPr>
            <a:t>等库为</a:t>
          </a:r>
          <a:r>
            <a:rPr lang="en-US" b="1" dirty="0" smtClean="0">
              <a:solidFill>
                <a:srgbClr val="002060"/>
              </a:solidFill>
            </a:rPr>
            <a:t>Web</a:t>
          </a:r>
          <a:r>
            <a:rPr lang="zh-CN" b="1" dirty="0" smtClean="0">
              <a:solidFill>
                <a:srgbClr val="002060"/>
              </a:solidFill>
            </a:rPr>
            <a:t>开发领域提供了支持。</a:t>
          </a:r>
          <a:endParaRPr lang="zh-CN" b="1" dirty="0">
            <a:solidFill>
              <a:srgbClr val="002060"/>
            </a:solidFill>
          </a:endParaRPr>
        </a:p>
      </dgm:t>
    </dgm:pt>
    <dgm:pt modelId="{C1BDC6D3-7D00-422D-AC97-E3D973ABD6B8}" type="parTrans" cxnId="{ABFDE588-7C5B-4944-8C65-90954D6963FE}">
      <dgm:prSet/>
      <dgm:spPr/>
      <dgm:t>
        <a:bodyPr/>
        <a:lstStyle/>
        <a:p>
          <a:endParaRPr lang="zh-CN" altLang="en-US" b="1">
            <a:solidFill>
              <a:srgbClr val="002060"/>
            </a:solidFill>
          </a:endParaRPr>
        </a:p>
      </dgm:t>
    </dgm:pt>
    <dgm:pt modelId="{0D7C22E1-540B-4589-AA63-C3E79D7074F1}" type="sibTrans" cxnId="{ABFDE588-7C5B-4944-8C65-90954D6963FE}">
      <dgm:prSet/>
      <dgm:spPr/>
      <dgm:t>
        <a:bodyPr/>
        <a:lstStyle/>
        <a:p>
          <a:endParaRPr lang="zh-CN" altLang="en-US" b="1">
            <a:solidFill>
              <a:srgbClr val="002060"/>
            </a:solidFill>
          </a:endParaRPr>
        </a:p>
      </dgm:t>
    </dgm:pt>
    <dgm:pt modelId="{B83527F3-2E3C-42C6-BF85-31B34028868F}">
      <dgm:prSet/>
      <dgm:spPr/>
      <dgm:t>
        <a:bodyPr/>
        <a:lstStyle/>
        <a:p>
          <a:pPr rtl="0"/>
          <a:r>
            <a:rPr lang="zh-CN" b="1" smtClean="0">
              <a:solidFill>
                <a:srgbClr val="002060"/>
              </a:solidFill>
            </a:rPr>
            <a:t>（</a:t>
          </a:r>
          <a:r>
            <a:rPr lang="en-US" b="1" smtClean="0">
              <a:solidFill>
                <a:srgbClr val="002060"/>
              </a:solidFill>
            </a:rPr>
            <a:t>6</a:t>
          </a:r>
          <a:r>
            <a:rPr lang="zh-CN" b="1" smtClean="0">
              <a:solidFill>
                <a:srgbClr val="002060"/>
              </a:solidFill>
            </a:rPr>
            <a:t>）机器学习</a:t>
          </a:r>
          <a:endParaRPr lang="zh-CN" b="1">
            <a:solidFill>
              <a:srgbClr val="002060"/>
            </a:solidFill>
          </a:endParaRPr>
        </a:p>
      </dgm:t>
    </dgm:pt>
    <dgm:pt modelId="{DF7BA6A4-63D2-4B3C-A7BE-B367248FF1E6}" type="parTrans" cxnId="{4FE67DEA-AFE1-4706-818D-F6AA0BA988A7}">
      <dgm:prSet/>
      <dgm:spPr/>
      <dgm:t>
        <a:bodyPr/>
        <a:lstStyle/>
        <a:p>
          <a:endParaRPr lang="zh-CN" altLang="en-US" b="1">
            <a:solidFill>
              <a:srgbClr val="002060"/>
            </a:solidFill>
          </a:endParaRPr>
        </a:p>
      </dgm:t>
    </dgm:pt>
    <dgm:pt modelId="{5E617470-7731-42A5-9CD7-968357FA8CD2}" type="sibTrans" cxnId="{4FE67DEA-AFE1-4706-818D-F6AA0BA988A7}">
      <dgm:prSet/>
      <dgm:spPr/>
      <dgm:t>
        <a:bodyPr/>
        <a:lstStyle/>
        <a:p>
          <a:endParaRPr lang="zh-CN" altLang="en-US" b="1">
            <a:solidFill>
              <a:srgbClr val="002060"/>
            </a:solidFill>
          </a:endParaRPr>
        </a:p>
      </dgm:t>
    </dgm:pt>
    <dgm:pt modelId="{ECCB00AE-4952-45A7-A2F5-ECC30BCC4718}">
      <dgm:prSet/>
      <dgm:spPr/>
      <dgm:t>
        <a:bodyPr/>
        <a:lstStyle/>
        <a:p>
          <a:pPr rtl="0"/>
          <a:r>
            <a:rPr lang="zh-CN" b="1" dirty="0" smtClean="0">
              <a:solidFill>
                <a:srgbClr val="002060"/>
              </a:solidFill>
            </a:rPr>
            <a:t>机器学习是一门涉及概率论、统计学、逼近论、凸分析、算法复杂度理论等多门学科的多领域交叉学科，</a:t>
          </a:r>
          <a:r>
            <a:rPr lang="en-US" b="1" dirty="0" smtClean="0">
              <a:solidFill>
                <a:srgbClr val="002060"/>
              </a:solidFill>
            </a:rPr>
            <a:t>Python</a:t>
          </a:r>
          <a:r>
            <a:rPr lang="zh-CN" b="1" dirty="0" smtClean="0">
              <a:solidFill>
                <a:srgbClr val="002060"/>
              </a:solidFill>
            </a:rPr>
            <a:t>计算生态主要通过</a:t>
          </a:r>
          <a:r>
            <a:rPr lang="en-US" b="1" dirty="0" err="1" smtClean="0">
              <a:solidFill>
                <a:srgbClr val="002060"/>
              </a:solidFill>
            </a:rPr>
            <a:t>Sklearn</a:t>
          </a:r>
          <a:r>
            <a:rPr lang="zh-CN" b="1" dirty="0" smtClean="0">
              <a:solidFill>
                <a:srgbClr val="002060"/>
              </a:solidFill>
            </a:rPr>
            <a:t>、</a:t>
          </a:r>
          <a:r>
            <a:rPr lang="en-US" b="1" dirty="0" err="1" smtClean="0">
              <a:solidFill>
                <a:srgbClr val="002060"/>
              </a:solidFill>
            </a:rPr>
            <a:t>TensorFlow</a:t>
          </a:r>
          <a:r>
            <a:rPr lang="zh-CN" b="1" dirty="0" smtClean="0">
              <a:solidFill>
                <a:srgbClr val="002060"/>
              </a:solidFill>
            </a:rPr>
            <a:t>、</a:t>
          </a:r>
          <a:r>
            <a:rPr lang="en-US" b="1" dirty="0" err="1" smtClean="0">
              <a:solidFill>
                <a:srgbClr val="002060"/>
              </a:solidFill>
            </a:rPr>
            <a:t>MXNet</a:t>
          </a:r>
          <a:r>
            <a:rPr lang="zh-CN" b="1" dirty="0" smtClean="0">
              <a:solidFill>
                <a:srgbClr val="002060"/>
              </a:solidFill>
            </a:rPr>
            <a:t>库为机器学习领域提供支持。</a:t>
          </a:r>
          <a:endParaRPr lang="zh-CN" b="1" dirty="0">
            <a:solidFill>
              <a:srgbClr val="002060"/>
            </a:solidFill>
          </a:endParaRPr>
        </a:p>
      </dgm:t>
    </dgm:pt>
    <dgm:pt modelId="{9F35B0CD-6467-4FC0-86F8-88B55243E225}" type="parTrans" cxnId="{34356A13-7D01-417B-92F0-90B2CFB5014E}">
      <dgm:prSet/>
      <dgm:spPr/>
      <dgm:t>
        <a:bodyPr/>
        <a:lstStyle/>
        <a:p>
          <a:endParaRPr lang="zh-CN" altLang="en-US" b="1">
            <a:solidFill>
              <a:srgbClr val="002060"/>
            </a:solidFill>
          </a:endParaRPr>
        </a:p>
      </dgm:t>
    </dgm:pt>
    <dgm:pt modelId="{F88A1E7A-C298-4EFF-B5C5-764C7D4DCF83}" type="sibTrans" cxnId="{34356A13-7D01-417B-92F0-90B2CFB5014E}">
      <dgm:prSet/>
      <dgm:spPr/>
      <dgm:t>
        <a:bodyPr/>
        <a:lstStyle/>
        <a:p>
          <a:endParaRPr lang="zh-CN" altLang="en-US" b="1">
            <a:solidFill>
              <a:srgbClr val="002060"/>
            </a:solidFill>
          </a:endParaRPr>
        </a:p>
      </dgm:t>
    </dgm:pt>
    <dgm:pt modelId="{82C7438A-70FE-48B0-A5D5-431D1F9A48C7}" type="pres">
      <dgm:prSet presAssocID="{47F9F272-DBA0-4A9D-9701-4C35D12E9EB0}" presName="Name0" presStyleCnt="0">
        <dgm:presLayoutVars>
          <dgm:dir/>
          <dgm:resizeHandles val="exact"/>
        </dgm:presLayoutVars>
      </dgm:prSet>
      <dgm:spPr/>
      <dgm:t>
        <a:bodyPr/>
        <a:lstStyle/>
        <a:p>
          <a:endParaRPr lang="zh-CN" altLang="en-US"/>
        </a:p>
      </dgm:t>
    </dgm:pt>
    <dgm:pt modelId="{309B199F-A27A-42E1-A481-7A3DAA18E3E5}" type="pres">
      <dgm:prSet presAssocID="{47F9F272-DBA0-4A9D-9701-4C35D12E9EB0}" presName="arrow" presStyleLbl="bgShp" presStyleIdx="0" presStyleCnt="1"/>
      <dgm:spPr/>
    </dgm:pt>
    <dgm:pt modelId="{AB47C554-55F8-447E-AE6F-AB08E7921973}" type="pres">
      <dgm:prSet presAssocID="{47F9F272-DBA0-4A9D-9701-4C35D12E9EB0}" presName="points" presStyleCnt="0"/>
      <dgm:spPr/>
    </dgm:pt>
    <dgm:pt modelId="{547F9B53-90FD-495E-BDA7-0A8A6F6F346A}" type="pres">
      <dgm:prSet presAssocID="{9367A85C-6CA8-4067-A7DB-E37919A81198}" presName="compositeA" presStyleCnt="0"/>
      <dgm:spPr/>
    </dgm:pt>
    <dgm:pt modelId="{216957E9-FEA5-4C3C-9E1A-0F11F05D1612}" type="pres">
      <dgm:prSet presAssocID="{9367A85C-6CA8-4067-A7DB-E37919A81198}" presName="textA" presStyleLbl="revTx" presStyleIdx="0" presStyleCnt="6">
        <dgm:presLayoutVars>
          <dgm:bulletEnabled val="1"/>
        </dgm:presLayoutVars>
      </dgm:prSet>
      <dgm:spPr/>
      <dgm:t>
        <a:bodyPr/>
        <a:lstStyle/>
        <a:p>
          <a:endParaRPr lang="zh-CN" altLang="en-US"/>
        </a:p>
      </dgm:t>
    </dgm:pt>
    <dgm:pt modelId="{CAC9574B-AFF4-4F24-A946-0A73C4841569}" type="pres">
      <dgm:prSet presAssocID="{9367A85C-6CA8-4067-A7DB-E37919A81198}" presName="circleA" presStyleLbl="node1" presStyleIdx="0" presStyleCnt="6"/>
      <dgm:spPr/>
    </dgm:pt>
    <dgm:pt modelId="{519953B2-9A66-43E2-ABA2-98A6172043BC}" type="pres">
      <dgm:prSet presAssocID="{9367A85C-6CA8-4067-A7DB-E37919A81198}" presName="spaceA" presStyleCnt="0"/>
      <dgm:spPr/>
    </dgm:pt>
    <dgm:pt modelId="{658EA78E-1148-4503-A86B-7B24F06AF9FA}" type="pres">
      <dgm:prSet presAssocID="{B1686C6A-6816-4EF5-AEB9-CDA049154559}" presName="space" presStyleCnt="0"/>
      <dgm:spPr/>
    </dgm:pt>
    <dgm:pt modelId="{7710D98F-1D0F-40A5-B2BC-77C6CB432315}" type="pres">
      <dgm:prSet presAssocID="{CD2621C5-72F7-4B2A-A196-31140C29E0FF}" presName="compositeB" presStyleCnt="0"/>
      <dgm:spPr/>
    </dgm:pt>
    <dgm:pt modelId="{2326E56E-7B9D-472E-8187-35E99112BD4F}" type="pres">
      <dgm:prSet presAssocID="{CD2621C5-72F7-4B2A-A196-31140C29E0FF}" presName="textB" presStyleLbl="revTx" presStyleIdx="1" presStyleCnt="6">
        <dgm:presLayoutVars>
          <dgm:bulletEnabled val="1"/>
        </dgm:presLayoutVars>
      </dgm:prSet>
      <dgm:spPr/>
      <dgm:t>
        <a:bodyPr/>
        <a:lstStyle/>
        <a:p>
          <a:endParaRPr lang="zh-CN" altLang="en-US"/>
        </a:p>
      </dgm:t>
    </dgm:pt>
    <dgm:pt modelId="{D3C1FB6F-5050-42F5-91C0-CA66E23799C4}" type="pres">
      <dgm:prSet presAssocID="{CD2621C5-72F7-4B2A-A196-31140C29E0FF}" presName="circleB" presStyleLbl="node1" presStyleIdx="1" presStyleCnt="6"/>
      <dgm:spPr/>
    </dgm:pt>
    <dgm:pt modelId="{9F2AA6D4-FFCE-41E6-A43D-0C83FF485F53}" type="pres">
      <dgm:prSet presAssocID="{CD2621C5-72F7-4B2A-A196-31140C29E0FF}" presName="spaceB" presStyleCnt="0"/>
      <dgm:spPr/>
    </dgm:pt>
    <dgm:pt modelId="{CCFA96B8-FA40-4960-A631-BCD97637BEDA}" type="pres">
      <dgm:prSet presAssocID="{AA20A26B-5846-4D62-A918-5814998E1B9A}" presName="space" presStyleCnt="0"/>
      <dgm:spPr/>
    </dgm:pt>
    <dgm:pt modelId="{78C18676-23F8-4CEB-9C5C-95C23C5921E2}" type="pres">
      <dgm:prSet presAssocID="{FC72ACA3-FB09-4FCC-B9D9-8E6E5C610CFC}" presName="compositeA" presStyleCnt="0"/>
      <dgm:spPr/>
    </dgm:pt>
    <dgm:pt modelId="{B18C761E-C38F-4AED-8254-E3AE19B48DC1}" type="pres">
      <dgm:prSet presAssocID="{FC72ACA3-FB09-4FCC-B9D9-8E6E5C610CFC}" presName="textA" presStyleLbl="revTx" presStyleIdx="2" presStyleCnt="6">
        <dgm:presLayoutVars>
          <dgm:bulletEnabled val="1"/>
        </dgm:presLayoutVars>
      </dgm:prSet>
      <dgm:spPr/>
      <dgm:t>
        <a:bodyPr/>
        <a:lstStyle/>
        <a:p>
          <a:endParaRPr lang="zh-CN" altLang="en-US"/>
        </a:p>
      </dgm:t>
    </dgm:pt>
    <dgm:pt modelId="{8194D3A8-D91C-4F71-A2D0-5F7019EE9C48}" type="pres">
      <dgm:prSet presAssocID="{FC72ACA3-FB09-4FCC-B9D9-8E6E5C610CFC}" presName="circleA" presStyleLbl="node1" presStyleIdx="2" presStyleCnt="6"/>
      <dgm:spPr/>
    </dgm:pt>
    <dgm:pt modelId="{A7B0DB9C-5E1F-4171-835B-1CCE0E5FAA05}" type="pres">
      <dgm:prSet presAssocID="{FC72ACA3-FB09-4FCC-B9D9-8E6E5C610CFC}" presName="spaceA" presStyleCnt="0"/>
      <dgm:spPr/>
    </dgm:pt>
    <dgm:pt modelId="{0875642C-6322-404E-BDFD-559CF0783C6E}" type="pres">
      <dgm:prSet presAssocID="{1CC6FC64-E3E4-4406-841C-3984F62973DA}" presName="space" presStyleCnt="0"/>
      <dgm:spPr/>
    </dgm:pt>
    <dgm:pt modelId="{B7B9D35D-702B-4B97-B0D6-D96E947048E1}" type="pres">
      <dgm:prSet presAssocID="{39C3E5A1-AD6D-490B-B2D2-DFF91C9FBE14}" presName="compositeB" presStyleCnt="0"/>
      <dgm:spPr/>
    </dgm:pt>
    <dgm:pt modelId="{C92039D0-F9C6-4FC9-8D1E-E4C077BE4D70}" type="pres">
      <dgm:prSet presAssocID="{39C3E5A1-AD6D-490B-B2D2-DFF91C9FBE14}" presName="textB" presStyleLbl="revTx" presStyleIdx="3" presStyleCnt="6">
        <dgm:presLayoutVars>
          <dgm:bulletEnabled val="1"/>
        </dgm:presLayoutVars>
      </dgm:prSet>
      <dgm:spPr/>
      <dgm:t>
        <a:bodyPr/>
        <a:lstStyle/>
        <a:p>
          <a:endParaRPr lang="zh-CN" altLang="en-US"/>
        </a:p>
      </dgm:t>
    </dgm:pt>
    <dgm:pt modelId="{40902B68-D7EE-4AFB-BC47-A480C7FF80C0}" type="pres">
      <dgm:prSet presAssocID="{39C3E5A1-AD6D-490B-B2D2-DFF91C9FBE14}" presName="circleB" presStyleLbl="node1" presStyleIdx="3" presStyleCnt="6"/>
      <dgm:spPr/>
    </dgm:pt>
    <dgm:pt modelId="{3AE64755-6793-4F84-9F44-EAA7D82521E9}" type="pres">
      <dgm:prSet presAssocID="{39C3E5A1-AD6D-490B-B2D2-DFF91C9FBE14}" presName="spaceB" presStyleCnt="0"/>
      <dgm:spPr/>
    </dgm:pt>
    <dgm:pt modelId="{6B267CC7-8C59-4D1B-9853-24498AEE2890}" type="pres">
      <dgm:prSet presAssocID="{3E334714-0BEB-46E7-A96A-77D0A81491B1}" presName="space" presStyleCnt="0"/>
      <dgm:spPr/>
    </dgm:pt>
    <dgm:pt modelId="{367DDBA2-B24C-4AA0-8D23-5BCF9778E8FF}" type="pres">
      <dgm:prSet presAssocID="{09A9495C-9DC7-4646-8B08-5B329EC932F1}" presName="compositeA" presStyleCnt="0"/>
      <dgm:spPr/>
    </dgm:pt>
    <dgm:pt modelId="{59126744-0F48-4575-9471-6F5E42B8F308}" type="pres">
      <dgm:prSet presAssocID="{09A9495C-9DC7-4646-8B08-5B329EC932F1}" presName="textA" presStyleLbl="revTx" presStyleIdx="4" presStyleCnt="6">
        <dgm:presLayoutVars>
          <dgm:bulletEnabled val="1"/>
        </dgm:presLayoutVars>
      </dgm:prSet>
      <dgm:spPr/>
      <dgm:t>
        <a:bodyPr/>
        <a:lstStyle/>
        <a:p>
          <a:endParaRPr lang="zh-CN" altLang="en-US"/>
        </a:p>
      </dgm:t>
    </dgm:pt>
    <dgm:pt modelId="{9E3804E4-E8B7-4DFA-8A8D-DE309CD61C01}" type="pres">
      <dgm:prSet presAssocID="{09A9495C-9DC7-4646-8B08-5B329EC932F1}" presName="circleA" presStyleLbl="node1" presStyleIdx="4" presStyleCnt="6"/>
      <dgm:spPr/>
    </dgm:pt>
    <dgm:pt modelId="{0E0F7DA6-4DEE-4ED9-9055-151D8DF12001}" type="pres">
      <dgm:prSet presAssocID="{09A9495C-9DC7-4646-8B08-5B329EC932F1}" presName="spaceA" presStyleCnt="0"/>
      <dgm:spPr/>
    </dgm:pt>
    <dgm:pt modelId="{BC12D20B-04CE-4564-BE37-E23F50A903A8}" type="pres">
      <dgm:prSet presAssocID="{262A8D36-6B93-499C-B980-8613E3C4553F}" presName="space" presStyleCnt="0"/>
      <dgm:spPr/>
    </dgm:pt>
    <dgm:pt modelId="{43F2EF86-D60B-4108-9C1B-10A9A9C0C581}" type="pres">
      <dgm:prSet presAssocID="{B83527F3-2E3C-42C6-BF85-31B34028868F}" presName="compositeB" presStyleCnt="0"/>
      <dgm:spPr/>
    </dgm:pt>
    <dgm:pt modelId="{095A4255-2F3C-4DB5-8AEF-3118ECA74FAB}" type="pres">
      <dgm:prSet presAssocID="{B83527F3-2E3C-42C6-BF85-31B34028868F}" presName="textB" presStyleLbl="revTx" presStyleIdx="5" presStyleCnt="6">
        <dgm:presLayoutVars>
          <dgm:bulletEnabled val="1"/>
        </dgm:presLayoutVars>
      </dgm:prSet>
      <dgm:spPr/>
      <dgm:t>
        <a:bodyPr/>
        <a:lstStyle/>
        <a:p>
          <a:endParaRPr lang="zh-CN" altLang="en-US"/>
        </a:p>
      </dgm:t>
    </dgm:pt>
    <dgm:pt modelId="{023FCACA-4D81-46E1-A248-54D5EF79D047}" type="pres">
      <dgm:prSet presAssocID="{B83527F3-2E3C-42C6-BF85-31B34028868F}" presName="circleB" presStyleLbl="node1" presStyleIdx="5" presStyleCnt="6"/>
      <dgm:spPr/>
    </dgm:pt>
    <dgm:pt modelId="{72198C33-36F9-439B-B421-C371D4A79ABC}" type="pres">
      <dgm:prSet presAssocID="{B83527F3-2E3C-42C6-BF85-31B34028868F}" presName="spaceB" presStyleCnt="0"/>
      <dgm:spPr/>
    </dgm:pt>
  </dgm:ptLst>
  <dgm:cxnLst>
    <dgm:cxn modelId="{C49C7C55-D0FD-44D5-9A4D-4FF35E271C7F}" type="presOf" srcId="{5032477C-F52D-4941-BCEB-6E510BA7D8A6}" destId="{59126744-0F48-4575-9471-6F5E42B8F308}" srcOrd="0" destOrd="1" presId="urn:microsoft.com/office/officeart/2005/8/layout/hProcess11"/>
    <dgm:cxn modelId="{6E7E7353-167B-455A-ADB3-42A9D924942D}" type="presOf" srcId="{FC72ACA3-FB09-4FCC-B9D9-8E6E5C610CFC}" destId="{B18C761E-C38F-4AED-8254-E3AE19B48DC1}" srcOrd="0" destOrd="0" presId="urn:microsoft.com/office/officeart/2005/8/layout/hProcess11"/>
    <dgm:cxn modelId="{1B20DE52-4238-4FEB-A328-A32041809A5B}" srcId="{47F9F272-DBA0-4A9D-9701-4C35D12E9EB0}" destId="{FC72ACA3-FB09-4FCC-B9D9-8E6E5C610CFC}" srcOrd="2" destOrd="0" parTransId="{4B58123B-E3DA-49FF-9F87-25D2402A1A71}" sibTransId="{1CC6FC64-E3E4-4406-841C-3984F62973DA}"/>
    <dgm:cxn modelId="{7C03A693-2CE9-4B4C-AAD0-5C4453734901}" type="presOf" srcId="{ECCB00AE-4952-45A7-A2F5-ECC30BCC4718}" destId="{095A4255-2F3C-4DB5-8AEF-3118ECA74FAB}" srcOrd="0" destOrd="1" presId="urn:microsoft.com/office/officeart/2005/8/layout/hProcess11"/>
    <dgm:cxn modelId="{74B73D2A-125A-4847-B1B5-972170673390}" type="presOf" srcId="{09A9495C-9DC7-4646-8B08-5B329EC932F1}" destId="{59126744-0F48-4575-9471-6F5E42B8F308}" srcOrd="0" destOrd="0" presId="urn:microsoft.com/office/officeart/2005/8/layout/hProcess11"/>
    <dgm:cxn modelId="{60F340BA-F70C-46B1-9F8F-0BA85280E831}" type="presOf" srcId="{39C3E5A1-AD6D-490B-B2D2-DFF91C9FBE14}" destId="{C92039D0-F9C6-4FC9-8D1E-E4C077BE4D70}" srcOrd="0" destOrd="0" presId="urn:microsoft.com/office/officeart/2005/8/layout/hProcess11"/>
    <dgm:cxn modelId="{46AF21B2-DFA2-474C-89A0-A41B57494A4E}" type="presOf" srcId="{CD2621C5-72F7-4B2A-A196-31140C29E0FF}" destId="{2326E56E-7B9D-472E-8187-35E99112BD4F}" srcOrd="0" destOrd="0" presId="urn:microsoft.com/office/officeart/2005/8/layout/hProcess11"/>
    <dgm:cxn modelId="{06AED390-64BD-4959-9956-C92ED2DE2FF5}" type="presOf" srcId="{47F9F272-DBA0-4A9D-9701-4C35D12E9EB0}" destId="{82C7438A-70FE-48B0-A5D5-431D1F9A48C7}" srcOrd="0" destOrd="0" presId="urn:microsoft.com/office/officeart/2005/8/layout/hProcess11"/>
    <dgm:cxn modelId="{34356A13-7D01-417B-92F0-90B2CFB5014E}" srcId="{B83527F3-2E3C-42C6-BF85-31B34028868F}" destId="{ECCB00AE-4952-45A7-A2F5-ECC30BCC4718}" srcOrd="0" destOrd="0" parTransId="{9F35B0CD-6467-4FC0-86F8-88B55243E225}" sibTransId="{F88A1E7A-C298-4EFF-B5C5-764C7D4DCF83}"/>
    <dgm:cxn modelId="{BA6E45CA-17AD-4E1B-997B-725B9911BCCD}" srcId="{CD2621C5-72F7-4B2A-A196-31140C29E0FF}" destId="{B4912351-2C4C-4D95-AAF3-4E205352B2F0}" srcOrd="0" destOrd="0" parTransId="{0DC9C612-D417-4967-99FF-5A75C2FE7F3B}" sibTransId="{224074DB-3B1D-4850-A599-62747D81D3F6}"/>
    <dgm:cxn modelId="{AD15A04F-0D9F-422D-9EF7-9490D5DAA2D2}" srcId="{47F9F272-DBA0-4A9D-9701-4C35D12E9EB0}" destId="{CD2621C5-72F7-4B2A-A196-31140C29E0FF}" srcOrd="1" destOrd="0" parTransId="{3E20C8B1-7611-4508-86ED-CF1260A2FA39}" sibTransId="{AA20A26B-5846-4D62-A918-5814998E1B9A}"/>
    <dgm:cxn modelId="{4FE67DEA-AFE1-4706-818D-F6AA0BA988A7}" srcId="{47F9F272-DBA0-4A9D-9701-4C35D12E9EB0}" destId="{B83527F3-2E3C-42C6-BF85-31B34028868F}" srcOrd="5" destOrd="0" parTransId="{DF7BA6A4-63D2-4B3C-A7BE-B367248FF1E6}" sibTransId="{5E617470-7731-42A5-9CD7-968357FA8CD2}"/>
    <dgm:cxn modelId="{7DF5C685-1B63-412C-A5B3-A1D4597F26C9}" srcId="{47F9F272-DBA0-4A9D-9701-4C35D12E9EB0}" destId="{09A9495C-9DC7-4646-8B08-5B329EC932F1}" srcOrd="4" destOrd="0" parTransId="{7FA9CF47-4676-482E-BE17-5B66F42E632B}" sibTransId="{262A8D36-6B93-499C-B980-8613E3C4553F}"/>
    <dgm:cxn modelId="{630554EF-783E-4F5C-8536-5956AF1F4B4A}" srcId="{9367A85C-6CA8-4067-A7DB-E37919A81198}" destId="{60A96139-3EE9-41CC-9A68-35C9D18048A6}" srcOrd="0" destOrd="0" parTransId="{4B375FA6-D607-441B-970C-8BB9F83C45B9}" sibTransId="{963F23BA-9DE1-4045-99D5-FE42878CDFE8}"/>
    <dgm:cxn modelId="{18EC53B1-AB22-4B38-9FB6-C1270B1ABF75}" type="presOf" srcId="{6AC18210-A6FD-45EE-AA3E-626B183AEAED}" destId="{C92039D0-F9C6-4FC9-8D1E-E4C077BE4D70}" srcOrd="0" destOrd="1" presId="urn:microsoft.com/office/officeart/2005/8/layout/hProcess11"/>
    <dgm:cxn modelId="{53AD09C7-50ED-4C27-80F3-8BD2F0651096}" type="presOf" srcId="{E8F94FD9-86AC-4D58-B8DE-8F8E31F2104F}" destId="{B18C761E-C38F-4AED-8254-E3AE19B48DC1}" srcOrd="0" destOrd="1" presId="urn:microsoft.com/office/officeart/2005/8/layout/hProcess11"/>
    <dgm:cxn modelId="{3208F03C-3EE7-4F04-9C07-4FB349E9F6FD}" type="presOf" srcId="{B4912351-2C4C-4D95-AAF3-4E205352B2F0}" destId="{2326E56E-7B9D-472E-8187-35E99112BD4F}" srcOrd="0" destOrd="1" presId="urn:microsoft.com/office/officeart/2005/8/layout/hProcess11"/>
    <dgm:cxn modelId="{8E26EB6B-22B0-42EF-983F-E2F2460BAE81}" srcId="{39C3E5A1-AD6D-490B-B2D2-DFF91C9FBE14}" destId="{6AC18210-A6FD-45EE-AA3E-626B183AEAED}" srcOrd="0" destOrd="0" parTransId="{948F48BA-B035-42AB-94D3-5832BD70B70F}" sibTransId="{F4A8D415-6F6B-4513-BF1C-5DDB32B62CC3}"/>
    <dgm:cxn modelId="{85E85BCE-AF00-40DB-B665-FE78EFDEFAB6}" srcId="{47F9F272-DBA0-4A9D-9701-4C35D12E9EB0}" destId="{39C3E5A1-AD6D-490B-B2D2-DFF91C9FBE14}" srcOrd="3" destOrd="0" parTransId="{2162D317-835F-459D-B6BF-1EA481CF61DD}" sibTransId="{3E334714-0BEB-46E7-A96A-77D0A81491B1}"/>
    <dgm:cxn modelId="{6BD5BA71-9A28-4D9C-A115-6F63E95EE3F3}" type="presOf" srcId="{60A96139-3EE9-41CC-9A68-35C9D18048A6}" destId="{216957E9-FEA5-4C3C-9E1A-0F11F05D1612}" srcOrd="0" destOrd="1" presId="urn:microsoft.com/office/officeart/2005/8/layout/hProcess11"/>
    <dgm:cxn modelId="{40C7903A-637C-4045-8C18-90B9426FECC8}" srcId="{FC72ACA3-FB09-4FCC-B9D9-8E6E5C610CFC}" destId="{E8F94FD9-86AC-4D58-B8DE-8F8E31F2104F}" srcOrd="0" destOrd="0" parTransId="{BD38F7C4-C628-416F-AF2A-4ECBEFDD1DEA}" sibTransId="{5BAFD6C0-B2AD-497F-90E7-A4D15B1B2D26}"/>
    <dgm:cxn modelId="{D9DFC037-6A99-493B-8BAD-2040F59B510A}" type="presOf" srcId="{B83527F3-2E3C-42C6-BF85-31B34028868F}" destId="{095A4255-2F3C-4DB5-8AEF-3118ECA74FAB}" srcOrd="0" destOrd="0" presId="urn:microsoft.com/office/officeart/2005/8/layout/hProcess11"/>
    <dgm:cxn modelId="{977532A1-C2A3-4465-ACEB-AA02108FDB08}" srcId="{47F9F272-DBA0-4A9D-9701-4C35D12E9EB0}" destId="{9367A85C-6CA8-4067-A7DB-E37919A81198}" srcOrd="0" destOrd="0" parTransId="{CE2AFAA4-FBBA-4A46-A3FE-636585142C61}" sibTransId="{B1686C6A-6816-4EF5-AEB9-CDA049154559}"/>
    <dgm:cxn modelId="{ABFDE588-7C5B-4944-8C65-90954D6963FE}" srcId="{09A9495C-9DC7-4646-8B08-5B329EC932F1}" destId="{5032477C-F52D-4941-BCEB-6E510BA7D8A6}" srcOrd="0" destOrd="0" parTransId="{C1BDC6D3-7D00-422D-AC97-E3D973ABD6B8}" sibTransId="{0D7C22E1-540B-4589-AA63-C3E79D7074F1}"/>
    <dgm:cxn modelId="{51AD4198-B61F-476A-B410-B21360A7B35A}" type="presOf" srcId="{9367A85C-6CA8-4067-A7DB-E37919A81198}" destId="{216957E9-FEA5-4C3C-9E1A-0F11F05D1612}" srcOrd="0" destOrd="0" presId="urn:microsoft.com/office/officeart/2005/8/layout/hProcess11"/>
    <dgm:cxn modelId="{C335A64E-8D7A-44B2-BFCD-BB790246E18F}" type="presParOf" srcId="{82C7438A-70FE-48B0-A5D5-431D1F9A48C7}" destId="{309B199F-A27A-42E1-A481-7A3DAA18E3E5}" srcOrd="0" destOrd="0" presId="urn:microsoft.com/office/officeart/2005/8/layout/hProcess11"/>
    <dgm:cxn modelId="{A0E97D21-1ED3-411E-BB8A-B02F58B452A5}" type="presParOf" srcId="{82C7438A-70FE-48B0-A5D5-431D1F9A48C7}" destId="{AB47C554-55F8-447E-AE6F-AB08E7921973}" srcOrd="1" destOrd="0" presId="urn:microsoft.com/office/officeart/2005/8/layout/hProcess11"/>
    <dgm:cxn modelId="{46B66AED-FA44-4051-9893-B772127B977A}" type="presParOf" srcId="{AB47C554-55F8-447E-AE6F-AB08E7921973}" destId="{547F9B53-90FD-495E-BDA7-0A8A6F6F346A}" srcOrd="0" destOrd="0" presId="urn:microsoft.com/office/officeart/2005/8/layout/hProcess11"/>
    <dgm:cxn modelId="{1169A718-5E38-4632-9BCC-DBC3B090127B}" type="presParOf" srcId="{547F9B53-90FD-495E-BDA7-0A8A6F6F346A}" destId="{216957E9-FEA5-4C3C-9E1A-0F11F05D1612}" srcOrd="0" destOrd="0" presId="urn:microsoft.com/office/officeart/2005/8/layout/hProcess11"/>
    <dgm:cxn modelId="{3F259F1D-1399-49F8-A634-C9F388F09A65}" type="presParOf" srcId="{547F9B53-90FD-495E-BDA7-0A8A6F6F346A}" destId="{CAC9574B-AFF4-4F24-A946-0A73C4841569}" srcOrd="1" destOrd="0" presId="urn:microsoft.com/office/officeart/2005/8/layout/hProcess11"/>
    <dgm:cxn modelId="{57C8D101-E2D1-4FDD-853D-54DD09F248EB}" type="presParOf" srcId="{547F9B53-90FD-495E-BDA7-0A8A6F6F346A}" destId="{519953B2-9A66-43E2-ABA2-98A6172043BC}" srcOrd="2" destOrd="0" presId="urn:microsoft.com/office/officeart/2005/8/layout/hProcess11"/>
    <dgm:cxn modelId="{FEDD396F-E32E-457C-8E26-DE4F00FA953D}" type="presParOf" srcId="{AB47C554-55F8-447E-AE6F-AB08E7921973}" destId="{658EA78E-1148-4503-A86B-7B24F06AF9FA}" srcOrd="1" destOrd="0" presId="urn:microsoft.com/office/officeart/2005/8/layout/hProcess11"/>
    <dgm:cxn modelId="{A11E23C0-6B35-415A-8FE9-53C1E2C751C4}" type="presParOf" srcId="{AB47C554-55F8-447E-AE6F-AB08E7921973}" destId="{7710D98F-1D0F-40A5-B2BC-77C6CB432315}" srcOrd="2" destOrd="0" presId="urn:microsoft.com/office/officeart/2005/8/layout/hProcess11"/>
    <dgm:cxn modelId="{79021F9F-B119-4ABE-9088-862ADD0BA72F}" type="presParOf" srcId="{7710D98F-1D0F-40A5-B2BC-77C6CB432315}" destId="{2326E56E-7B9D-472E-8187-35E99112BD4F}" srcOrd="0" destOrd="0" presId="urn:microsoft.com/office/officeart/2005/8/layout/hProcess11"/>
    <dgm:cxn modelId="{B6333DAC-126E-455E-A646-DD67CC1D7DAF}" type="presParOf" srcId="{7710D98F-1D0F-40A5-B2BC-77C6CB432315}" destId="{D3C1FB6F-5050-42F5-91C0-CA66E23799C4}" srcOrd="1" destOrd="0" presId="urn:microsoft.com/office/officeart/2005/8/layout/hProcess11"/>
    <dgm:cxn modelId="{8757B584-5B6D-461F-A993-9F57A4F0571A}" type="presParOf" srcId="{7710D98F-1D0F-40A5-B2BC-77C6CB432315}" destId="{9F2AA6D4-FFCE-41E6-A43D-0C83FF485F53}" srcOrd="2" destOrd="0" presId="urn:microsoft.com/office/officeart/2005/8/layout/hProcess11"/>
    <dgm:cxn modelId="{70643B98-E8D5-4504-B2E0-1EC4DCF3FDFC}" type="presParOf" srcId="{AB47C554-55F8-447E-AE6F-AB08E7921973}" destId="{CCFA96B8-FA40-4960-A631-BCD97637BEDA}" srcOrd="3" destOrd="0" presId="urn:microsoft.com/office/officeart/2005/8/layout/hProcess11"/>
    <dgm:cxn modelId="{9820ED00-4A66-40EF-ABCA-3262FAEBE2BF}" type="presParOf" srcId="{AB47C554-55F8-447E-AE6F-AB08E7921973}" destId="{78C18676-23F8-4CEB-9C5C-95C23C5921E2}" srcOrd="4" destOrd="0" presId="urn:microsoft.com/office/officeart/2005/8/layout/hProcess11"/>
    <dgm:cxn modelId="{18575777-5BCE-4E0A-B0C4-3914638D1F29}" type="presParOf" srcId="{78C18676-23F8-4CEB-9C5C-95C23C5921E2}" destId="{B18C761E-C38F-4AED-8254-E3AE19B48DC1}" srcOrd="0" destOrd="0" presId="urn:microsoft.com/office/officeart/2005/8/layout/hProcess11"/>
    <dgm:cxn modelId="{F75A101B-47D2-4B16-B0E1-48A631300ED3}" type="presParOf" srcId="{78C18676-23F8-4CEB-9C5C-95C23C5921E2}" destId="{8194D3A8-D91C-4F71-A2D0-5F7019EE9C48}" srcOrd="1" destOrd="0" presId="urn:microsoft.com/office/officeart/2005/8/layout/hProcess11"/>
    <dgm:cxn modelId="{ACE829C3-25E5-4304-8596-A700D936D57A}" type="presParOf" srcId="{78C18676-23F8-4CEB-9C5C-95C23C5921E2}" destId="{A7B0DB9C-5E1F-4171-835B-1CCE0E5FAA05}" srcOrd="2" destOrd="0" presId="urn:microsoft.com/office/officeart/2005/8/layout/hProcess11"/>
    <dgm:cxn modelId="{8C7BBB0B-2A9B-4522-A131-3E062891242F}" type="presParOf" srcId="{AB47C554-55F8-447E-AE6F-AB08E7921973}" destId="{0875642C-6322-404E-BDFD-559CF0783C6E}" srcOrd="5" destOrd="0" presId="urn:microsoft.com/office/officeart/2005/8/layout/hProcess11"/>
    <dgm:cxn modelId="{E6EBA82C-02AD-4B97-B26E-DB2F42931E01}" type="presParOf" srcId="{AB47C554-55F8-447E-AE6F-AB08E7921973}" destId="{B7B9D35D-702B-4B97-B0D6-D96E947048E1}" srcOrd="6" destOrd="0" presId="urn:microsoft.com/office/officeart/2005/8/layout/hProcess11"/>
    <dgm:cxn modelId="{518D80E7-10CE-40D6-AC7D-91480074DE8C}" type="presParOf" srcId="{B7B9D35D-702B-4B97-B0D6-D96E947048E1}" destId="{C92039D0-F9C6-4FC9-8D1E-E4C077BE4D70}" srcOrd="0" destOrd="0" presId="urn:microsoft.com/office/officeart/2005/8/layout/hProcess11"/>
    <dgm:cxn modelId="{02F9F82B-A4A2-43F8-B096-C4AF7AE8EA75}" type="presParOf" srcId="{B7B9D35D-702B-4B97-B0D6-D96E947048E1}" destId="{40902B68-D7EE-4AFB-BC47-A480C7FF80C0}" srcOrd="1" destOrd="0" presId="urn:microsoft.com/office/officeart/2005/8/layout/hProcess11"/>
    <dgm:cxn modelId="{FD94599C-77B6-4A9C-9791-9FC354D3583F}" type="presParOf" srcId="{B7B9D35D-702B-4B97-B0D6-D96E947048E1}" destId="{3AE64755-6793-4F84-9F44-EAA7D82521E9}" srcOrd="2" destOrd="0" presId="urn:microsoft.com/office/officeart/2005/8/layout/hProcess11"/>
    <dgm:cxn modelId="{A113C76D-DD9E-460B-B4A1-0ED23A4C2AB7}" type="presParOf" srcId="{AB47C554-55F8-447E-AE6F-AB08E7921973}" destId="{6B267CC7-8C59-4D1B-9853-24498AEE2890}" srcOrd="7" destOrd="0" presId="urn:microsoft.com/office/officeart/2005/8/layout/hProcess11"/>
    <dgm:cxn modelId="{9264F272-34D3-4073-A1F6-2440CEB7BE62}" type="presParOf" srcId="{AB47C554-55F8-447E-AE6F-AB08E7921973}" destId="{367DDBA2-B24C-4AA0-8D23-5BCF9778E8FF}" srcOrd="8" destOrd="0" presId="urn:microsoft.com/office/officeart/2005/8/layout/hProcess11"/>
    <dgm:cxn modelId="{42B9471B-4CA2-4A49-B2BC-2EDF77B17C6E}" type="presParOf" srcId="{367DDBA2-B24C-4AA0-8D23-5BCF9778E8FF}" destId="{59126744-0F48-4575-9471-6F5E42B8F308}" srcOrd="0" destOrd="0" presId="urn:microsoft.com/office/officeart/2005/8/layout/hProcess11"/>
    <dgm:cxn modelId="{8D033DC5-1E30-4A14-AE07-AF08F20A7747}" type="presParOf" srcId="{367DDBA2-B24C-4AA0-8D23-5BCF9778E8FF}" destId="{9E3804E4-E8B7-4DFA-8A8D-DE309CD61C01}" srcOrd="1" destOrd="0" presId="urn:microsoft.com/office/officeart/2005/8/layout/hProcess11"/>
    <dgm:cxn modelId="{452F4B8D-89B3-4F9B-9009-DBD0F82E190C}" type="presParOf" srcId="{367DDBA2-B24C-4AA0-8D23-5BCF9778E8FF}" destId="{0E0F7DA6-4DEE-4ED9-9055-151D8DF12001}" srcOrd="2" destOrd="0" presId="urn:microsoft.com/office/officeart/2005/8/layout/hProcess11"/>
    <dgm:cxn modelId="{B6BF28A6-EA23-4AE4-B701-3D22B0972903}" type="presParOf" srcId="{AB47C554-55F8-447E-AE6F-AB08E7921973}" destId="{BC12D20B-04CE-4564-BE37-E23F50A903A8}" srcOrd="9" destOrd="0" presId="urn:microsoft.com/office/officeart/2005/8/layout/hProcess11"/>
    <dgm:cxn modelId="{89B5E8B8-4D03-45DB-86A9-6C4CA5032C3B}" type="presParOf" srcId="{AB47C554-55F8-447E-AE6F-AB08E7921973}" destId="{43F2EF86-D60B-4108-9C1B-10A9A9C0C581}" srcOrd="10" destOrd="0" presId="urn:microsoft.com/office/officeart/2005/8/layout/hProcess11"/>
    <dgm:cxn modelId="{3149E805-667F-430C-B258-4177290D0367}" type="presParOf" srcId="{43F2EF86-D60B-4108-9C1B-10A9A9C0C581}" destId="{095A4255-2F3C-4DB5-8AEF-3118ECA74FAB}" srcOrd="0" destOrd="0" presId="urn:microsoft.com/office/officeart/2005/8/layout/hProcess11"/>
    <dgm:cxn modelId="{D7FF4888-813A-4EAC-A3CA-EF9E56BCB4C2}" type="presParOf" srcId="{43F2EF86-D60B-4108-9C1B-10A9A9C0C581}" destId="{023FCACA-4D81-46E1-A248-54D5EF79D047}" srcOrd="1" destOrd="0" presId="urn:microsoft.com/office/officeart/2005/8/layout/hProcess11"/>
    <dgm:cxn modelId="{6F765C1C-BE4D-4B85-8BC1-711D8B88BF63}" type="presParOf" srcId="{43F2EF86-D60B-4108-9C1B-10A9A9C0C581}" destId="{72198C33-36F9-439B-B421-C371D4A79ABC}" srcOrd="2" destOrd="0" presId="urn:microsoft.com/office/officeart/2005/8/layout/hProcess11"/>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8A0E217-3DC6-4EB6-BA32-0ADEF708F8C6}" type="doc">
      <dgm:prSet loTypeId="urn:microsoft.com/office/officeart/2005/8/layout/list1" loCatId="list" qsTypeId="urn:microsoft.com/office/officeart/2005/8/quickstyle/simple3" qsCatId="simple" csTypeId="urn:microsoft.com/office/officeart/2005/8/colors/colorful3" csCatId="colorful" phldr="1"/>
      <dgm:spPr/>
      <dgm:t>
        <a:bodyPr/>
        <a:lstStyle/>
        <a:p>
          <a:endParaRPr lang="zh-CN" altLang="en-US"/>
        </a:p>
      </dgm:t>
    </dgm:pt>
    <dgm:pt modelId="{4AFA72E5-7D86-4751-A3F6-C9C372CDD43C}">
      <dgm:prSet phldrT="[文本]"/>
      <dgm:spPr/>
      <dgm:t>
        <a:bodyPr/>
        <a:lstStyle/>
        <a:p>
          <a:r>
            <a:rPr lang="en-US" altLang="zh-CN" b="1" dirty="0" smtClean="0"/>
            <a:t>2.2.1 </a:t>
          </a:r>
          <a:r>
            <a:rPr lang="zh-CN" altLang="en-US" b="1" dirty="0" smtClean="0"/>
            <a:t>运行一个简单的项目</a:t>
          </a:r>
          <a:endParaRPr lang="zh-CN" altLang="en-US" b="1" dirty="0"/>
        </a:p>
      </dgm:t>
    </dgm:pt>
    <dgm:pt modelId="{FA56B87A-A7FB-4210-8AFF-C292B44CB263}" type="parTrans" cxnId="{7F101188-A8B8-4964-8195-8EF6AC3DA4BF}">
      <dgm:prSet/>
      <dgm:spPr/>
      <dgm:t>
        <a:bodyPr/>
        <a:lstStyle/>
        <a:p>
          <a:endParaRPr lang="zh-CN" altLang="en-US" b="1"/>
        </a:p>
      </dgm:t>
    </dgm:pt>
    <dgm:pt modelId="{8AB49798-19C9-4F8F-8416-F1B0ACD6A18D}" type="sibTrans" cxnId="{7F101188-A8B8-4964-8195-8EF6AC3DA4BF}">
      <dgm:prSet/>
      <dgm:spPr/>
      <dgm:t>
        <a:bodyPr/>
        <a:lstStyle/>
        <a:p>
          <a:endParaRPr lang="zh-CN" altLang="en-US" b="1"/>
        </a:p>
      </dgm:t>
    </dgm:pt>
    <dgm:pt modelId="{023BD115-07D2-4E28-B269-1AC770F14B1B}">
      <dgm:prSet phldrT="[文本]"/>
      <dgm:spPr/>
      <dgm:t>
        <a:bodyPr/>
        <a:lstStyle/>
        <a:p>
          <a:r>
            <a:rPr lang="en-US" altLang="zh-CN" b="1" dirty="0" smtClean="0"/>
            <a:t>2.2.2 GPU</a:t>
          </a:r>
          <a:r>
            <a:rPr lang="zh-CN" altLang="en-US" b="1" dirty="0" smtClean="0"/>
            <a:t>算力</a:t>
          </a:r>
          <a:endParaRPr lang="en-US" altLang="zh-CN" b="1" dirty="0" smtClean="0"/>
        </a:p>
      </dgm:t>
    </dgm:pt>
    <dgm:pt modelId="{C3B66FB6-A38D-403C-9555-0DB89F822BE0}" type="parTrans" cxnId="{6EEE62DB-7A14-40F8-9A38-2A8BE2663575}">
      <dgm:prSet/>
      <dgm:spPr/>
      <dgm:t>
        <a:bodyPr/>
        <a:lstStyle/>
        <a:p>
          <a:endParaRPr lang="zh-CN" altLang="en-US" b="1"/>
        </a:p>
      </dgm:t>
    </dgm:pt>
    <dgm:pt modelId="{BC0DFE9B-DA04-4AAD-87C7-270FB97D7B9E}" type="sibTrans" cxnId="{6EEE62DB-7A14-40F8-9A38-2A8BE2663575}">
      <dgm:prSet/>
      <dgm:spPr/>
      <dgm:t>
        <a:bodyPr/>
        <a:lstStyle/>
        <a:p>
          <a:endParaRPr lang="zh-CN" altLang="en-US" b="1"/>
        </a:p>
      </dgm:t>
    </dgm:pt>
    <dgm:pt modelId="{CBC1D84D-2156-4D11-8F04-79B3C8EC102B}" type="pres">
      <dgm:prSet presAssocID="{A8A0E217-3DC6-4EB6-BA32-0ADEF708F8C6}" presName="linear" presStyleCnt="0">
        <dgm:presLayoutVars>
          <dgm:dir/>
          <dgm:animLvl val="lvl"/>
          <dgm:resizeHandles val="exact"/>
        </dgm:presLayoutVars>
      </dgm:prSet>
      <dgm:spPr/>
      <dgm:t>
        <a:bodyPr/>
        <a:lstStyle/>
        <a:p>
          <a:endParaRPr lang="zh-CN" altLang="en-US"/>
        </a:p>
      </dgm:t>
    </dgm:pt>
    <dgm:pt modelId="{2A3F7A71-0290-4A2C-A109-5F8DD7353429}" type="pres">
      <dgm:prSet presAssocID="{4AFA72E5-7D86-4751-A3F6-C9C372CDD43C}" presName="parentLin" presStyleCnt="0"/>
      <dgm:spPr/>
    </dgm:pt>
    <dgm:pt modelId="{1EB77693-240E-41C3-B249-4084AABD1A2B}" type="pres">
      <dgm:prSet presAssocID="{4AFA72E5-7D86-4751-A3F6-C9C372CDD43C}" presName="parentLeftMargin" presStyleLbl="node1" presStyleIdx="0" presStyleCnt="2"/>
      <dgm:spPr/>
      <dgm:t>
        <a:bodyPr/>
        <a:lstStyle/>
        <a:p>
          <a:endParaRPr lang="zh-CN" altLang="en-US"/>
        </a:p>
      </dgm:t>
    </dgm:pt>
    <dgm:pt modelId="{7ACEF5BB-14F4-4DBE-B6E6-F14B9C5A5C64}" type="pres">
      <dgm:prSet presAssocID="{4AFA72E5-7D86-4751-A3F6-C9C372CDD43C}" presName="parentText" presStyleLbl="node1" presStyleIdx="0" presStyleCnt="2">
        <dgm:presLayoutVars>
          <dgm:chMax val="0"/>
          <dgm:bulletEnabled val="1"/>
        </dgm:presLayoutVars>
      </dgm:prSet>
      <dgm:spPr/>
      <dgm:t>
        <a:bodyPr/>
        <a:lstStyle/>
        <a:p>
          <a:endParaRPr lang="zh-CN" altLang="en-US"/>
        </a:p>
      </dgm:t>
    </dgm:pt>
    <dgm:pt modelId="{407E6D7D-25E1-4978-885E-DE0795120B5C}" type="pres">
      <dgm:prSet presAssocID="{4AFA72E5-7D86-4751-A3F6-C9C372CDD43C}" presName="negativeSpace" presStyleCnt="0"/>
      <dgm:spPr/>
    </dgm:pt>
    <dgm:pt modelId="{9BB74914-B8DD-4D21-B040-FD0788E0F893}" type="pres">
      <dgm:prSet presAssocID="{4AFA72E5-7D86-4751-A3F6-C9C372CDD43C}" presName="childText" presStyleLbl="conFgAcc1" presStyleIdx="0" presStyleCnt="2">
        <dgm:presLayoutVars>
          <dgm:bulletEnabled val="1"/>
        </dgm:presLayoutVars>
      </dgm:prSet>
      <dgm:spPr/>
    </dgm:pt>
    <dgm:pt modelId="{5F2B2CE8-F49D-4816-AEAE-7E19EA4AE6A9}" type="pres">
      <dgm:prSet presAssocID="{8AB49798-19C9-4F8F-8416-F1B0ACD6A18D}" presName="spaceBetweenRectangles" presStyleCnt="0"/>
      <dgm:spPr/>
    </dgm:pt>
    <dgm:pt modelId="{A008C2F6-6EE0-40F2-A527-C3AB420E170B}" type="pres">
      <dgm:prSet presAssocID="{023BD115-07D2-4E28-B269-1AC770F14B1B}" presName="parentLin" presStyleCnt="0"/>
      <dgm:spPr/>
    </dgm:pt>
    <dgm:pt modelId="{AFD343F5-E49D-4FA7-B360-63008D68F90F}" type="pres">
      <dgm:prSet presAssocID="{023BD115-07D2-4E28-B269-1AC770F14B1B}" presName="parentLeftMargin" presStyleLbl="node1" presStyleIdx="0" presStyleCnt="2"/>
      <dgm:spPr/>
      <dgm:t>
        <a:bodyPr/>
        <a:lstStyle/>
        <a:p>
          <a:endParaRPr lang="zh-CN" altLang="en-US"/>
        </a:p>
      </dgm:t>
    </dgm:pt>
    <dgm:pt modelId="{CACFE871-CD23-4515-B44C-5FAAA99E7B1A}" type="pres">
      <dgm:prSet presAssocID="{023BD115-07D2-4E28-B269-1AC770F14B1B}" presName="parentText" presStyleLbl="node1" presStyleIdx="1" presStyleCnt="2">
        <dgm:presLayoutVars>
          <dgm:chMax val="0"/>
          <dgm:bulletEnabled val="1"/>
        </dgm:presLayoutVars>
      </dgm:prSet>
      <dgm:spPr/>
      <dgm:t>
        <a:bodyPr/>
        <a:lstStyle/>
        <a:p>
          <a:endParaRPr lang="zh-CN" altLang="en-US"/>
        </a:p>
      </dgm:t>
    </dgm:pt>
    <dgm:pt modelId="{6340C632-D799-49EA-B5AC-D78016AD2684}" type="pres">
      <dgm:prSet presAssocID="{023BD115-07D2-4E28-B269-1AC770F14B1B}" presName="negativeSpace" presStyleCnt="0"/>
      <dgm:spPr/>
    </dgm:pt>
    <dgm:pt modelId="{7B3BE7A5-C3F7-4CEA-B272-8DE9B8091B74}" type="pres">
      <dgm:prSet presAssocID="{023BD115-07D2-4E28-B269-1AC770F14B1B}" presName="childText" presStyleLbl="conFgAcc1" presStyleIdx="1" presStyleCnt="2">
        <dgm:presLayoutVars>
          <dgm:bulletEnabled val="1"/>
        </dgm:presLayoutVars>
      </dgm:prSet>
      <dgm:spPr/>
    </dgm:pt>
  </dgm:ptLst>
  <dgm:cxnLst>
    <dgm:cxn modelId="{32DD2F6C-EEB9-4025-A924-38737CD6EA53}" type="presOf" srcId="{4AFA72E5-7D86-4751-A3F6-C9C372CDD43C}" destId="{7ACEF5BB-14F4-4DBE-B6E6-F14B9C5A5C64}" srcOrd="1" destOrd="0" presId="urn:microsoft.com/office/officeart/2005/8/layout/list1"/>
    <dgm:cxn modelId="{6EEE62DB-7A14-40F8-9A38-2A8BE2663575}" srcId="{A8A0E217-3DC6-4EB6-BA32-0ADEF708F8C6}" destId="{023BD115-07D2-4E28-B269-1AC770F14B1B}" srcOrd="1" destOrd="0" parTransId="{C3B66FB6-A38D-403C-9555-0DB89F822BE0}" sibTransId="{BC0DFE9B-DA04-4AAD-87C7-270FB97D7B9E}"/>
    <dgm:cxn modelId="{1A82176E-13C7-4793-8E31-094D0B9DF49C}" type="presOf" srcId="{4AFA72E5-7D86-4751-A3F6-C9C372CDD43C}" destId="{1EB77693-240E-41C3-B249-4084AABD1A2B}" srcOrd="0" destOrd="0" presId="urn:microsoft.com/office/officeart/2005/8/layout/list1"/>
    <dgm:cxn modelId="{7F101188-A8B8-4964-8195-8EF6AC3DA4BF}" srcId="{A8A0E217-3DC6-4EB6-BA32-0ADEF708F8C6}" destId="{4AFA72E5-7D86-4751-A3F6-C9C372CDD43C}" srcOrd="0" destOrd="0" parTransId="{FA56B87A-A7FB-4210-8AFF-C292B44CB263}" sibTransId="{8AB49798-19C9-4F8F-8416-F1B0ACD6A18D}"/>
    <dgm:cxn modelId="{5484183E-2A17-4745-BDB8-C2EF8A437832}" type="presOf" srcId="{A8A0E217-3DC6-4EB6-BA32-0ADEF708F8C6}" destId="{CBC1D84D-2156-4D11-8F04-79B3C8EC102B}" srcOrd="0" destOrd="0" presId="urn:microsoft.com/office/officeart/2005/8/layout/list1"/>
    <dgm:cxn modelId="{72856731-FE7B-4D07-B761-3E984353741D}" type="presOf" srcId="{023BD115-07D2-4E28-B269-1AC770F14B1B}" destId="{CACFE871-CD23-4515-B44C-5FAAA99E7B1A}" srcOrd="1" destOrd="0" presId="urn:microsoft.com/office/officeart/2005/8/layout/list1"/>
    <dgm:cxn modelId="{03F964B4-6464-447C-9BB1-065234AE8581}" type="presOf" srcId="{023BD115-07D2-4E28-B269-1AC770F14B1B}" destId="{AFD343F5-E49D-4FA7-B360-63008D68F90F}" srcOrd="0" destOrd="0" presId="urn:microsoft.com/office/officeart/2005/8/layout/list1"/>
    <dgm:cxn modelId="{E978E21E-C03D-484A-9C5A-50085F9F3789}" type="presParOf" srcId="{CBC1D84D-2156-4D11-8F04-79B3C8EC102B}" destId="{2A3F7A71-0290-4A2C-A109-5F8DD7353429}" srcOrd="0" destOrd="0" presId="urn:microsoft.com/office/officeart/2005/8/layout/list1"/>
    <dgm:cxn modelId="{B963DDCD-263A-47C9-9ED3-45FA4AC9179A}" type="presParOf" srcId="{2A3F7A71-0290-4A2C-A109-5F8DD7353429}" destId="{1EB77693-240E-41C3-B249-4084AABD1A2B}" srcOrd="0" destOrd="0" presId="urn:microsoft.com/office/officeart/2005/8/layout/list1"/>
    <dgm:cxn modelId="{1C0B7868-681E-495E-975A-B2314F67C194}" type="presParOf" srcId="{2A3F7A71-0290-4A2C-A109-5F8DD7353429}" destId="{7ACEF5BB-14F4-4DBE-B6E6-F14B9C5A5C64}" srcOrd="1" destOrd="0" presId="urn:microsoft.com/office/officeart/2005/8/layout/list1"/>
    <dgm:cxn modelId="{5FA58CE2-905C-4DC0-BE6B-18EDA86FED66}" type="presParOf" srcId="{CBC1D84D-2156-4D11-8F04-79B3C8EC102B}" destId="{407E6D7D-25E1-4978-885E-DE0795120B5C}" srcOrd="1" destOrd="0" presId="urn:microsoft.com/office/officeart/2005/8/layout/list1"/>
    <dgm:cxn modelId="{6C33567C-8652-484B-92C2-57E5B65CB14E}" type="presParOf" srcId="{CBC1D84D-2156-4D11-8F04-79B3C8EC102B}" destId="{9BB74914-B8DD-4D21-B040-FD0788E0F893}" srcOrd="2" destOrd="0" presId="urn:microsoft.com/office/officeart/2005/8/layout/list1"/>
    <dgm:cxn modelId="{27A52D40-20D3-465C-9D48-ED25FEA9EAA0}" type="presParOf" srcId="{CBC1D84D-2156-4D11-8F04-79B3C8EC102B}" destId="{5F2B2CE8-F49D-4816-AEAE-7E19EA4AE6A9}" srcOrd="3" destOrd="0" presId="urn:microsoft.com/office/officeart/2005/8/layout/list1"/>
    <dgm:cxn modelId="{102165DB-21BB-4A4A-938E-A78D6CF0A6F4}" type="presParOf" srcId="{CBC1D84D-2156-4D11-8F04-79B3C8EC102B}" destId="{A008C2F6-6EE0-40F2-A527-C3AB420E170B}" srcOrd="4" destOrd="0" presId="urn:microsoft.com/office/officeart/2005/8/layout/list1"/>
    <dgm:cxn modelId="{77FC364C-9FAC-43B0-A0B6-3CAC587CF1EF}" type="presParOf" srcId="{A008C2F6-6EE0-40F2-A527-C3AB420E170B}" destId="{AFD343F5-E49D-4FA7-B360-63008D68F90F}" srcOrd="0" destOrd="0" presId="urn:microsoft.com/office/officeart/2005/8/layout/list1"/>
    <dgm:cxn modelId="{2DCCD86D-ECC7-465B-9F30-F2ECB1A284DF}" type="presParOf" srcId="{A008C2F6-6EE0-40F2-A527-C3AB420E170B}" destId="{CACFE871-CD23-4515-B44C-5FAAA99E7B1A}" srcOrd="1" destOrd="0" presId="urn:microsoft.com/office/officeart/2005/8/layout/list1"/>
    <dgm:cxn modelId="{665B5061-2B1E-4DCC-ACC0-5D34B62927E9}" type="presParOf" srcId="{CBC1D84D-2156-4D11-8F04-79B3C8EC102B}" destId="{6340C632-D799-49EA-B5AC-D78016AD2684}" srcOrd="5" destOrd="0" presId="urn:microsoft.com/office/officeart/2005/8/layout/list1"/>
    <dgm:cxn modelId="{0C93CB32-5924-44F5-8793-753275A8ED3E}" type="presParOf" srcId="{CBC1D84D-2156-4D11-8F04-79B3C8EC102B}" destId="{7B3BE7A5-C3F7-4CEA-B272-8DE9B8091B74}"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41D0171-E1A3-4756-8692-706465C97B88}" type="doc">
      <dgm:prSet loTypeId="urn:microsoft.com/office/officeart/2005/8/layout/list1" loCatId="list" qsTypeId="urn:microsoft.com/office/officeart/2005/8/quickstyle/simple3" qsCatId="simple" csTypeId="urn:microsoft.com/office/officeart/2005/8/colors/colorful3" csCatId="colorful" phldr="1"/>
      <dgm:spPr/>
      <dgm:t>
        <a:bodyPr/>
        <a:lstStyle/>
        <a:p>
          <a:endParaRPr lang="zh-CN" altLang="en-US"/>
        </a:p>
      </dgm:t>
    </dgm:pt>
    <dgm:pt modelId="{A96AD235-52FB-4E7C-BA16-43EB1BF68D17}">
      <dgm:prSet custT="1"/>
      <dgm:spPr/>
      <dgm:t>
        <a:bodyPr/>
        <a:lstStyle/>
        <a:p>
          <a:pPr rtl="0"/>
          <a:r>
            <a:rPr lang="en-US" sz="1800" b="1" dirty="0" smtClean="0"/>
            <a:t>2.3.1 Python</a:t>
          </a:r>
          <a:r>
            <a:rPr lang="zh-CN" altLang="en-US" sz="1800" b="1" dirty="0" smtClean="0"/>
            <a:t>的特点和发展</a:t>
          </a:r>
          <a:endParaRPr lang="zh-CN" sz="1800" b="1" dirty="0"/>
        </a:p>
      </dgm:t>
    </dgm:pt>
    <dgm:pt modelId="{24608928-4E9D-458C-849B-0C3EE366EE50}" type="parTrans" cxnId="{95777AFE-5FD0-4B11-808B-A57F04449453}">
      <dgm:prSet/>
      <dgm:spPr/>
      <dgm:t>
        <a:bodyPr/>
        <a:lstStyle/>
        <a:p>
          <a:endParaRPr lang="zh-CN" altLang="en-US" sz="1800" b="1"/>
        </a:p>
      </dgm:t>
    </dgm:pt>
    <dgm:pt modelId="{0D55FEC8-905D-48F6-8A79-5AE136523A0C}" type="sibTrans" cxnId="{95777AFE-5FD0-4B11-808B-A57F04449453}">
      <dgm:prSet/>
      <dgm:spPr/>
      <dgm:t>
        <a:bodyPr/>
        <a:lstStyle/>
        <a:p>
          <a:endParaRPr lang="zh-CN" altLang="en-US" sz="1800" b="1"/>
        </a:p>
      </dgm:t>
    </dgm:pt>
    <dgm:pt modelId="{A90E3C08-775C-4789-9DA7-4ACF406754CE}">
      <dgm:prSet custT="1"/>
      <dgm:spPr/>
      <dgm:t>
        <a:bodyPr/>
        <a:lstStyle/>
        <a:p>
          <a:pPr rtl="0"/>
          <a:r>
            <a:rPr lang="en-US" sz="1800" b="1" dirty="0" smtClean="0"/>
            <a:t>2.3.3 </a:t>
          </a:r>
          <a:r>
            <a:rPr lang="zh-CN" altLang="en-US" sz="1800" b="1" dirty="0" smtClean="0"/>
            <a:t>运行简单的</a:t>
          </a:r>
          <a:r>
            <a:rPr lang="en-US" altLang="zh-CN" sz="1800" b="1" dirty="0" smtClean="0"/>
            <a:t>Python</a:t>
          </a:r>
          <a:r>
            <a:rPr lang="zh-CN" altLang="en-US" sz="1800" b="1" dirty="0" smtClean="0"/>
            <a:t>程序</a:t>
          </a:r>
          <a:endParaRPr lang="zh-CN" sz="1800" b="1" dirty="0"/>
        </a:p>
      </dgm:t>
    </dgm:pt>
    <dgm:pt modelId="{18287C25-2754-4088-8F42-E623E3780B15}" type="parTrans" cxnId="{F2DFDC39-A2BB-40B3-9C99-FDD0ABADF45B}">
      <dgm:prSet/>
      <dgm:spPr/>
      <dgm:t>
        <a:bodyPr/>
        <a:lstStyle/>
        <a:p>
          <a:endParaRPr lang="zh-CN" altLang="en-US" sz="1800" b="1"/>
        </a:p>
      </dgm:t>
    </dgm:pt>
    <dgm:pt modelId="{F3C0D06D-108B-422D-B5F8-AE88C8B7DE53}" type="sibTrans" cxnId="{F2DFDC39-A2BB-40B3-9C99-FDD0ABADF45B}">
      <dgm:prSet/>
      <dgm:spPr/>
      <dgm:t>
        <a:bodyPr/>
        <a:lstStyle/>
        <a:p>
          <a:endParaRPr lang="zh-CN" altLang="en-US" sz="1800" b="1"/>
        </a:p>
      </dgm:t>
    </dgm:pt>
    <dgm:pt modelId="{A659DA36-0870-446B-B201-0A4BB2CE0383}">
      <dgm:prSet custT="1"/>
      <dgm:spPr/>
      <dgm:t>
        <a:bodyPr/>
        <a:lstStyle/>
        <a:p>
          <a:pPr rtl="0"/>
          <a:r>
            <a:rPr lang="en-US" sz="1800" b="1" dirty="0" smtClean="0"/>
            <a:t>2.3.4 Python</a:t>
          </a:r>
          <a:r>
            <a:rPr lang="zh-CN" sz="1800" b="1" dirty="0" smtClean="0"/>
            <a:t>程序的</a:t>
          </a:r>
          <a:r>
            <a:rPr lang="zh-CN" altLang="en-US" sz="1800" b="1" dirty="0" smtClean="0"/>
            <a:t>语法结构</a:t>
          </a:r>
          <a:endParaRPr lang="zh-CN" sz="1800" b="1" dirty="0"/>
        </a:p>
      </dgm:t>
    </dgm:pt>
    <dgm:pt modelId="{EAD76F35-A31A-4C0F-8DBA-AF47B1BD0569}" type="parTrans" cxnId="{8D37AEA9-7A18-4FED-8F57-090B0E9433D8}">
      <dgm:prSet/>
      <dgm:spPr/>
      <dgm:t>
        <a:bodyPr/>
        <a:lstStyle/>
        <a:p>
          <a:endParaRPr lang="zh-CN" altLang="en-US" sz="1800" b="1"/>
        </a:p>
      </dgm:t>
    </dgm:pt>
    <dgm:pt modelId="{5A72B278-66FB-43F7-815E-72BAC354A97E}" type="sibTrans" cxnId="{8D37AEA9-7A18-4FED-8F57-090B0E9433D8}">
      <dgm:prSet/>
      <dgm:spPr/>
      <dgm:t>
        <a:bodyPr/>
        <a:lstStyle/>
        <a:p>
          <a:endParaRPr lang="zh-CN" altLang="en-US" sz="1800" b="1"/>
        </a:p>
      </dgm:t>
    </dgm:pt>
    <dgm:pt modelId="{A3B3408C-90FE-4D60-9DC5-4C9958730F86}">
      <dgm:prSet custT="1"/>
      <dgm:spPr/>
      <dgm:t>
        <a:bodyPr/>
        <a:lstStyle/>
        <a:p>
          <a:pPr rtl="0"/>
          <a:r>
            <a:rPr lang="en-US" altLang="zh-CN" sz="1800" b="1" dirty="0" smtClean="0"/>
            <a:t>2.3.2 </a:t>
          </a:r>
          <a:r>
            <a:rPr lang="zh-CN" altLang="en-US" sz="1800" b="1" dirty="0" smtClean="0"/>
            <a:t>搭建</a:t>
          </a:r>
          <a:r>
            <a:rPr lang="en-US" altLang="zh-CN" sz="1800" b="1" dirty="0" smtClean="0"/>
            <a:t>Python</a:t>
          </a:r>
          <a:r>
            <a:rPr lang="zh-CN" altLang="en-US" sz="1800" b="1" dirty="0" smtClean="0"/>
            <a:t>编程环境</a:t>
          </a:r>
          <a:endParaRPr lang="zh-CN" sz="1800" b="1" dirty="0"/>
        </a:p>
      </dgm:t>
    </dgm:pt>
    <dgm:pt modelId="{777B8F4E-AF34-454E-8610-77CCD44333D1}" type="parTrans" cxnId="{15CBB546-07B8-42D2-810F-C7932484644A}">
      <dgm:prSet/>
      <dgm:spPr/>
      <dgm:t>
        <a:bodyPr/>
        <a:lstStyle/>
        <a:p>
          <a:endParaRPr lang="zh-CN" altLang="en-US"/>
        </a:p>
      </dgm:t>
    </dgm:pt>
    <dgm:pt modelId="{A194C89C-5341-41DD-9B58-FEA932818504}" type="sibTrans" cxnId="{15CBB546-07B8-42D2-810F-C7932484644A}">
      <dgm:prSet/>
      <dgm:spPr/>
      <dgm:t>
        <a:bodyPr/>
        <a:lstStyle/>
        <a:p>
          <a:endParaRPr lang="zh-CN" altLang="en-US"/>
        </a:p>
      </dgm:t>
    </dgm:pt>
    <dgm:pt modelId="{F1026AC3-C873-420A-BF47-CE264B1F2822}" type="pres">
      <dgm:prSet presAssocID="{741D0171-E1A3-4756-8692-706465C97B88}" presName="linear" presStyleCnt="0">
        <dgm:presLayoutVars>
          <dgm:dir/>
          <dgm:animLvl val="lvl"/>
          <dgm:resizeHandles val="exact"/>
        </dgm:presLayoutVars>
      </dgm:prSet>
      <dgm:spPr/>
      <dgm:t>
        <a:bodyPr/>
        <a:lstStyle/>
        <a:p>
          <a:endParaRPr lang="zh-CN" altLang="en-US"/>
        </a:p>
      </dgm:t>
    </dgm:pt>
    <dgm:pt modelId="{C11D5E20-93CA-4D48-BFA6-82CA8559CB43}" type="pres">
      <dgm:prSet presAssocID="{A96AD235-52FB-4E7C-BA16-43EB1BF68D17}" presName="parentLin" presStyleCnt="0"/>
      <dgm:spPr/>
      <dgm:t>
        <a:bodyPr/>
        <a:lstStyle/>
        <a:p>
          <a:endParaRPr lang="zh-CN" altLang="en-US"/>
        </a:p>
      </dgm:t>
    </dgm:pt>
    <dgm:pt modelId="{14960B71-CF9D-4843-8D72-E37E5E1FB02D}" type="pres">
      <dgm:prSet presAssocID="{A96AD235-52FB-4E7C-BA16-43EB1BF68D17}" presName="parentLeftMargin" presStyleLbl="node1" presStyleIdx="0" presStyleCnt="4"/>
      <dgm:spPr/>
      <dgm:t>
        <a:bodyPr/>
        <a:lstStyle/>
        <a:p>
          <a:endParaRPr lang="zh-CN" altLang="en-US"/>
        </a:p>
      </dgm:t>
    </dgm:pt>
    <dgm:pt modelId="{C16ABC78-1F7B-40CA-B031-314E926D32ED}" type="pres">
      <dgm:prSet presAssocID="{A96AD235-52FB-4E7C-BA16-43EB1BF68D17}" presName="parentText" presStyleLbl="node1" presStyleIdx="0" presStyleCnt="4">
        <dgm:presLayoutVars>
          <dgm:chMax val="0"/>
          <dgm:bulletEnabled val="1"/>
        </dgm:presLayoutVars>
      </dgm:prSet>
      <dgm:spPr/>
      <dgm:t>
        <a:bodyPr/>
        <a:lstStyle/>
        <a:p>
          <a:endParaRPr lang="zh-CN" altLang="en-US"/>
        </a:p>
      </dgm:t>
    </dgm:pt>
    <dgm:pt modelId="{874E27B8-FF26-47AF-A88D-0BD34250D787}" type="pres">
      <dgm:prSet presAssocID="{A96AD235-52FB-4E7C-BA16-43EB1BF68D17}" presName="negativeSpace" presStyleCnt="0"/>
      <dgm:spPr/>
      <dgm:t>
        <a:bodyPr/>
        <a:lstStyle/>
        <a:p>
          <a:endParaRPr lang="zh-CN" altLang="en-US"/>
        </a:p>
      </dgm:t>
    </dgm:pt>
    <dgm:pt modelId="{B414C2E5-4511-49F4-85E4-FEA03B599417}" type="pres">
      <dgm:prSet presAssocID="{A96AD235-52FB-4E7C-BA16-43EB1BF68D17}" presName="childText" presStyleLbl="conFgAcc1" presStyleIdx="0" presStyleCnt="4">
        <dgm:presLayoutVars>
          <dgm:bulletEnabled val="1"/>
        </dgm:presLayoutVars>
      </dgm:prSet>
      <dgm:spPr/>
      <dgm:t>
        <a:bodyPr/>
        <a:lstStyle/>
        <a:p>
          <a:endParaRPr lang="zh-CN" altLang="en-US"/>
        </a:p>
      </dgm:t>
    </dgm:pt>
    <dgm:pt modelId="{FFA1E49B-5144-4B20-98A8-A49BA2ABC4B5}" type="pres">
      <dgm:prSet presAssocID="{0D55FEC8-905D-48F6-8A79-5AE136523A0C}" presName="spaceBetweenRectangles" presStyleCnt="0"/>
      <dgm:spPr/>
      <dgm:t>
        <a:bodyPr/>
        <a:lstStyle/>
        <a:p>
          <a:endParaRPr lang="zh-CN" altLang="en-US"/>
        </a:p>
      </dgm:t>
    </dgm:pt>
    <dgm:pt modelId="{626A0A88-B187-4C06-8E50-36D4B3797E75}" type="pres">
      <dgm:prSet presAssocID="{A3B3408C-90FE-4D60-9DC5-4C9958730F86}" presName="parentLin" presStyleCnt="0"/>
      <dgm:spPr/>
      <dgm:t>
        <a:bodyPr/>
        <a:lstStyle/>
        <a:p>
          <a:endParaRPr lang="zh-CN" altLang="en-US"/>
        </a:p>
      </dgm:t>
    </dgm:pt>
    <dgm:pt modelId="{ED4B755A-4DF0-47B9-9604-DA0E2658B0CC}" type="pres">
      <dgm:prSet presAssocID="{A3B3408C-90FE-4D60-9DC5-4C9958730F86}" presName="parentLeftMargin" presStyleLbl="node1" presStyleIdx="0" presStyleCnt="4"/>
      <dgm:spPr/>
      <dgm:t>
        <a:bodyPr/>
        <a:lstStyle/>
        <a:p>
          <a:endParaRPr lang="zh-CN" altLang="en-US"/>
        </a:p>
      </dgm:t>
    </dgm:pt>
    <dgm:pt modelId="{DC67EE21-CB01-40EF-82BD-08FA9E3D6C24}" type="pres">
      <dgm:prSet presAssocID="{A3B3408C-90FE-4D60-9DC5-4C9958730F86}" presName="parentText" presStyleLbl="node1" presStyleIdx="1" presStyleCnt="4">
        <dgm:presLayoutVars>
          <dgm:chMax val="0"/>
          <dgm:bulletEnabled val="1"/>
        </dgm:presLayoutVars>
      </dgm:prSet>
      <dgm:spPr/>
      <dgm:t>
        <a:bodyPr/>
        <a:lstStyle/>
        <a:p>
          <a:endParaRPr lang="zh-CN" altLang="en-US"/>
        </a:p>
      </dgm:t>
    </dgm:pt>
    <dgm:pt modelId="{4EEA6B67-06BF-4B7C-8F42-C6F647D7097B}" type="pres">
      <dgm:prSet presAssocID="{A3B3408C-90FE-4D60-9DC5-4C9958730F86}" presName="negativeSpace" presStyleCnt="0"/>
      <dgm:spPr/>
      <dgm:t>
        <a:bodyPr/>
        <a:lstStyle/>
        <a:p>
          <a:endParaRPr lang="zh-CN" altLang="en-US"/>
        </a:p>
      </dgm:t>
    </dgm:pt>
    <dgm:pt modelId="{DAF6C4DB-0A45-48B5-996E-92BC9EA4B7CD}" type="pres">
      <dgm:prSet presAssocID="{A3B3408C-90FE-4D60-9DC5-4C9958730F86}" presName="childText" presStyleLbl="conFgAcc1" presStyleIdx="1" presStyleCnt="4">
        <dgm:presLayoutVars>
          <dgm:bulletEnabled val="1"/>
        </dgm:presLayoutVars>
      </dgm:prSet>
      <dgm:spPr/>
      <dgm:t>
        <a:bodyPr/>
        <a:lstStyle/>
        <a:p>
          <a:endParaRPr lang="zh-CN" altLang="en-US"/>
        </a:p>
      </dgm:t>
    </dgm:pt>
    <dgm:pt modelId="{CD1589CE-1394-47F3-8087-077BDA4E300B}" type="pres">
      <dgm:prSet presAssocID="{A194C89C-5341-41DD-9B58-FEA932818504}" presName="spaceBetweenRectangles" presStyleCnt="0"/>
      <dgm:spPr/>
      <dgm:t>
        <a:bodyPr/>
        <a:lstStyle/>
        <a:p>
          <a:endParaRPr lang="zh-CN" altLang="en-US"/>
        </a:p>
      </dgm:t>
    </dgm:pt>
    <dgm:pt modelId="{E76266A3-567D-45D9-B87C-07D3D7DB2452}" type="pres">
      <dgm:prSet presAssocID="{A90E3C08-775C-4789-9DA7-4ACF406754CE}" presName="parentLin" presStyleCnt="0"/>
      <dgm:spPr/>
      <dgm:t>
        <a:bodyPr/>
        <a:lstStyle/>
        <a:p>
          <a:endParaRPr lang="zh-CN" altLang="en-US"/>
        </a:p>
      </dgm:t>
    </dgm:pt>
    <dgm:pt modelId="{CB2B6607-1828-4685-A5DE-52CCABB0D8C3}" type="pres">
      <dgm:prSet presAssocID="{A90E3C08-775C-4789-9DA7-4ACF406754CE}" presName="parentLeftMargin" presStyleLbl="node1" presStyleIdx="1" presStyleCnt="4"/>
      <dgm:spPr/>
      <dgm:t>
        <a:bodyPr/>
        <a:lstStyle/>
        <a:p>
          <a:endParaRPr lang="zh-CN" altLang="en-US"/>
        </a:p>
      </dgm:t>
    </dgm:pt>
    <dgm:pt modelId="{2441A87C-FFC8-4D81-9429-2FB854814D82}" type="pres">
      <dgm:prSet presAssocID="{A90E3C08-775C-4789-9DA7-4ACF406754CE}" presName="parentText" presStyleLbl="node1" presStyleIdx="2" presStyleCnt="4">
        <dgm:presLayoutVars>
          <dgm:chMax val="0"/>
          <dgm:bulletEnabled val="1"/>
        </dgm:presLayoutVars>
      </dgm:prSet>
      <dgm:spPr/>
      <dgm:t>
        <a:bodyPr/>
        <a:lstStyle/>
        <a:p>
          <a:endParaRPr lang="zh-CN" altLang="en-US"/>
        </a:p>
      </dgm:t>
    </dgm:pt>
    <dgm:pt modelId="{0BE17C66-880B-4209-9A62-79A4B8FA7D51}" type="pres">
      <dgm:prSet presAssocID="{A90E3C08-775C-4789-9DA7-4ACF406754CE}" presName="negativeSpace" presStyleCnt="0"/>
      <dgm:spPr/>
      <dgm:t>
        <a:bodyPr/>
        <a:lstStyle/>
        <a:p>
          <a:endParaRPr lang="zh-CN" altLang="en-US"/>
        </a:p>
      </dgm:t>
    </dgm:pt>
    <dgm:pt modelId="{CA5F56DD-4C8B-495C-BC3A-D7CDA7C04311}" type="pres">
      <dgm:prSet presAssocID="{A90E3C08-775C-4789-9DA7-4ACF406754CE}" presName="childText" presStyleLbl="conFgAcc1" presStyleIdx="2" presStyleCnt="4">
        <dgm:presLayoutVars>
          <dgm:bulletEnabled val="1"/>
        </dgm:presLayoutVars>
      </dgm:prSet>
      <dgm:spPr/>
      <dgm:t>
        <a:bodyPr/>
        <a:lstStyle/>
        <a:p>
          <a:endParaRPr lang="zh-CN" altLang="en-US"/>
        </a:p>
      </dgm:t>
    </dgm:pt>
    <dgm:pt modelId="{BB91D0E6-073A-417C-A460-7D9B19F782C3}" type="pres">
      <dgm:prSet presAssocID="{F3C0D06D-108B-422D-B5F8-AE88C8B7DE53}" presName="spaceBetweenRectangles" presStyleCnt="0"/>
      <dgm:spPr/>
      <dgm:t>
        <a:bodyPr/>
        <a:lstStyle/>
        <a:p>
          <a:endParaRPr lang="zh-CN" altLang="en-US"/>
        </a:p>
      </dgm:t>
    </dgm:pt>
    <dgm:pt modelId="{B66C265B-8220-4A08-BA22-01E40C6FC393}" type="pres">
      <dgm:prSet presAssocID="{A659DA36-0870-446B-B201-0A4BB2CE0383}" presName="parentLin" presStyleCnt="0"/>
      <dgm:spPr/>
      <dgm:t>
        <a:bodyPr/>
        <a:lstStyle/>
        <a:p>
          <a:endParaRPr lang="zh-CN" altLang="en-US"/>
        </a:p>
      </dgm:t>
    </dgm:pt>
    <dgm:pt modelId="{3D511B10-59A4-4C18-ACA3-33A9AB70D7E1}" type="pres">
      <dgm:prSet presAssocID="{A659DA36-0870-446B-B201-0A4BB2CE0383}" presName="parentLeftMargin" presStyleLbl="node1" presStyleIdx="2" presStyleCnt="4"/>
      <dgm:spPr/>
      <dgm:t>
        <a:bodyPr/>
        <a:lstStyle/>
        <a:p>
          <a:endParaRPr lang="zh-CN" altLang="en-US"/>
        </a:p>
      </dgm:t>
    </dgm:pt>
    <dgm:pt modelId="{E657E2B7-0B47-429E-87BC-3E81A4BC5A75}" type="pres">
      <dgm:prSet presAssocID="{A659DA36-0870-446B-B201-0A4BB2CE0383}" presName="parentText" presStyleLbl="node1" presStyleIdx="3" presStyleCnt="4">
        <dgm:presLayoutVars>
          <dgm:chMax val="0"/>
          <dgm:bulletEnabled val="1"/>
        </dgm:presLayoutVars>
      </dgm:prSet>
      <dgm:spPr/>
      <dgm:t>
        <a:bodyPr/>
        <a:lstStyle/>
        <a:p>
          <a:endParaRPr lang="zh-CN" altLang="en-US"/>
        </a:p>
      </dgm:t>
    </dgm:pt>
    <dgm:pt modelId="{BC206735-1B54-46BF-A1D7-719BDA3C6B5E}" type="pres">
      <dgm:prSet presAssocID="{A659DA36-0870-446B-B201-0A4BB2CE0383}" presName="negativeSpace" presStyleCnt="0"/>
      <dgm:spPr/>
      <dgm:t>
        <a:bodyPr/>
        <a:lstStyle/>
        <a:p>
          <a:endParaRPr lang="zh-CN" altLang="en-US"/>
        </a:p>
      </dgm:t>
    </dgm:pt>
    <dgm:pt modelId="{0AB1D8A4-4E19-438D-90E0-F6D9998380C7}" type="pres">
      <dgm:prSet presAssocID="{A659DA36-0870-446B-B201-0A4BB2CE0383}" presName="childText" presStyleLbl="conFgAcc1" presStyleIdx="3" presStyleCnt="4">
        <dgm:presLayoutVars>
          <dgm:bulletEnabled val="1"/>
        </dgm:presLayoutVars>
      </dgm:prSet>
      <dgm:spPr/>
      <dgm:t>
        <a:bodyPr/>
        <a:lstStyle/>
        <a:p>
          <a:endParaRPr lang="zh-CN" altLang="en-US"/>
        </a:p>
      </dgm:t>
    </dgm:pt>
  </dgm:ptLst>
  <dgm:cxnLst>
    <dgm:cxn modelId="{8D37AEA9-7A18-4FED-8F57-090B0E9433D8}" srcId="{741D0171-E1A3-4756-8692-706465C97B88}" destId="{A659DA36-0870-446B-B201-0A4BB2CE0383}" srcOrd="3" destOrd="0" parTransId="{EAD76F35-A31A-4C0F-8DBA-AF47B1BD0569}" sibTransId="{5A72B278-66FB-43F7-815E-72BAC354A97E}"/>
    <dgm:cxn modelId="{84F220DC-EEAA-4757-9333-373FC4C73856}" type="presOf" srcId="{A659DA36-0870-446B-B201-0A4BB2CE0383}" destId="{3D511B10-59A4-4C18-ACA3-33A9AB70D7E1}" srcOrd="0" destOrd="0" presId="urn:microsoft.com/office/officeart/2005/8/layout/list1"/>
    <dgm:cxn modelId="{2961A1CE-F093-46F3-AC7E-EB070EAFC323}" type="presOf" srcId="{A96AD235-52FB-4E7C-BA16-43EB1BF68D17}" destId="{14960B71-CF9D-4843-8D72-E37E5E1FB02D}" srcOrd="0" destOrd="0" presId="urn:microsoft.com/office/officeart/2005/8/layout/list1"/>
    <dgm:cxn modelId="{F2DFDC39-A2BB-40B3-9C99-FDD0ABADF45B}" srcId="{741D0171-E1A3-4756-8692-706465C97B88}" destId="{A90E3C08-775C-4789-9DA7-4ACF406754CE}" srcOrd="2" destOrd="0" parTransId="{18287C25-2754-4088-8F42-E623E3780B15}" sibTransId="{F3C0D06D-108B-422D-B5F8-AE88C8B7DE53}"/>
    <dgm:cxn modelId="{15CBB546-07B8-42D2-810F-C7932484644A}" srcId="{741D0171-E1A3-4756-8692-706465C97B88}" destId="{A3B3408C-90FE-4D60-9DC5-4C9958730F86}" srcOrd="1" destOrd="0" parTransId="{777B8F4E-AF34-454E-8610-77CCD44333D1}" sibTransId="{A194C89C-5341-41DD-9B58-FEA932818504}"/>
    <dgm:cxn modelId="{8E7DE719-BAD7-43EA-8E66-16A9945E1069}" type="presOf" srcId="{A90E3C08-775C-4789-9DA7-4ACF406754CE}" destId="{CB2B6607-1828-4685-A5DE-52CCABB0D8C3}" srcOrd="0" destOrd="0" presId="urn:microsoft.com/office/officeart/2005/8/layout/list1"/>
    <dgm:cxn modelId="{0B453D74-A53E-40BC-ACF6-6A5923392B77}" type="presOf" srcId="{A3B3408C-90FE-4D60-9DC5-4C9958730F86}" destId="{ED4B755A-4DF0-47B9-9604-DA0E2658B0CC}" srcOrd="0" destOrd="0" presId="urn:microsoft.com/office/officeart/2005/8/layout/list1"/>
    <dgm:cxn modelId="{12DAF6D5-3D31-402C-8751-BA15A85339D5}" type="presOf" srcId="{A90E3C08-775C-4789-9DA7-4ACF406754CE}" destId="{2441A87C-FFC8-4D81-9429-2FB854814D82}" srcOrd="1" destOrd="0" presId="urn:microsoft.com/office/officeart/2005/8/layout/list1"/>
    <dgm:cxn modelId="{8BFEEBF6-D011-4621-8C31-5ECF653E0C83}" type="presOf" srcId="{A659DA36-0870-446B-B201-0A4BB2CE0383}" destId="{E657E2B7-0B47-429E-87BC-3E81A4BC5A75}" srcOrd="1" destOrd="0" presId="urn:microsoft.com/office/officeart/2005/8/layout/list1"/>
    <dgm:cxn modelId="{A5C865E7-05D3-4BCB-8385-3D3A52B68036}" type="presOf" srcId="{A3B3408C-90FE-4D60-9DC5-4C9958730F86}" destId="{DC67EE21-CB01-40EF-82BD-08FA9E3D6C24}" srcOrd="1" destOrd="0" presId="urn:microsoft.com/office/officeart/2005/8/layout/list1"/>
    <dgm:cxn modelId="{67010114-5C20-4D25-B7BA-A541C6B2D955}" type="presOf" srcId="{A96AD235-52FB-4E7C-BA16-43EB1BF68D17}" destId="{C16ABC78-1F7B-40CA-B031-314E926D32ED}" srcOrd="1" destOrd="0" presId="urn:microsoft.com/office/officeart/2005/8/layout/list1"/>
    <dgm:cxn modelId="{EC75D0DB-92AE-4A80-86AC-9E634D577BF6}" type="presOf" srcId="{741D0171-E1A3-4756-8692-706465C97B88}" destId="{F1026AC3-C873-420A-BF47-CE264B1F2822}" srcOrd="0" destOrd="0" presId="urn:microsoft.com/office/officeart/2005/8/layout/list1"/>
    <dgm:cxn modelId="{95777AFE-5FD0-4B11-808B-A57F04449453}" srcId="{741D0171-E1A3-4756-8692-706465C97B88}" destId="{A96AD235-52FB-4E7C-BA16-43EB1BF68D17}" srcOrd="0" destOrd="0" parTransId="{24608928-4E9D-458C-849B-0C3EE366EE50}" sibTransId="{0D55FEC8-905D-48F6-8A79-5AE136523A0C}"/>
    <dgm:cxn modelId="{FD753229-F5C6-4011-AD9F-0B28DDB8D729}" type="presParOf" srcId="{F1026AC3-C873-420A-BF47-CE264B1F2822}" destId="{C11D5E20-93CA-4D48-BFA6-82CA8559CB43}" srcOrd="0" destOrd="0" presId="urn:microsoft.com/office/officeart/2005/8/layout/list1"/>
    <dgm:cxn modelId="{5CF5D4AC-03C6-44B2-8692-8980CE485FA1}" type="presParOf" srcId="{C11D5E20-93CA-4D48-BFA6-82CA8559CB43}" destId="{14960B71-CF9D-4843-8D72-E37E5E1FB02D}" srcOrd="0" destOrd="0" presId="urn:microsoft.com/office/officeart/2005/8/layout/list1"/>
    <dgm:cxn modelId="{E48BF213-8D8B-42C6-95F8-FFE8D7328874}" type="presParOf" srcId="{C11D5E20-93CA-4D48-BFA6-82CA8559CB43}" destId="{C16ABC78-1F7B-40CA-B031-314E926D32ED}" srcOrd="1" destOrd="0" presId="urn:microsoft.com/office/officeart/2005/8/layout/list1"/>
    <dgm:cxn modelId="{C0489A07-3162-4278-AF0F-9B2DE9493798}" type="presParOf" srcId="{F1026AC3-C873-420A-BF47-CE264B1F2822}" destId="{874E27B8-FF26-47AF-A88D-0BD34250D787}" srcOrd="1" destOrd="0" presId="urn:microsoft.com/office/officeart/2005/8/layout/list1"/>
    <dgm:cxn modelId="{CCBC0B86-FEFC-4A0A-8ACE-E9A559EE88E1}" type="presParOf" srcId="{F1026AC3-C873-420A-BF47-CE264B1F2822}" destId="{B414C2E5-4511-49F4-85E4-FEA03B599417}" srcOrd="2" destOrd="0" presId="urn:microsoft.com/office/officeart/2005/8/layout/list1"/>
    <dgm:cxn modelId="{2F4DECDA-89C4-4773-9171-928FC937E8C8}" type="presParOf" srcId="{F1026AC3-C873-420A-BF47-CE264B1F2822}" destId="{FFA1E49B-5144-4B20-98A8-A49BA2ABC4B5}" srcOrd="3" destOrd="0" presId="urn:microsoft.com/office/officeart/2005/8/layout/list1"/>
    <dgm:cxn modelId="{3C19DA82-46EC-4A91-9941-FB37617F2C92}" type="presParOf" srcId="{F1026AC3-C873-420A-BF47-CE264B1F2822}" destId="{626A0A88-B187-4C06-8E50-36D4B3797E75}" srcOrd="4" destOrd="0" presId="urn:microsoft.com/office/officeart/2005/8/layout/list1"/>
    <dgm:cxn modelId="{3083C293-5734-46AC-BFEB-03DF3187F628}" type="presParOf" srcId="{626A0A88-B187-4C06-8E50-36D4B3797E75}" destId="{ED4B755A-4DF0-47B9-9604-DA0E2658B0CC}" srcOrd="0" destOrd="0" presId="urn:microsoft.com/office/officeart/2005/8/layout/list1"/>
    <dgm:cxn modelId="{DA6F57DA-A9E5-4FD4-A18B-4D608B4C4F7E}" type="presParOf" srcId="{626A0A88-B187-4C06-8E50-36D4B3797E75}" destId="{DC67EE21-CB01-40EF-82BD-08FA9E3D6C24}" srcOrd="1" destOrd="0" presId="urn:microsoft.com/office/officeart/2005/8/layout/list1"/>
    <dgm:cxn modelId="{B66D9186-38CD-4CF3-92B8-1047A94D1EFD}" type="presParOf" srcId="{F1026AC3-C873-420A-BF47-CE264B1F2822}" destId="{4EEA6B67-06BF-4B7C-8F42-C6F647D7097B}" srcOrd="5" destOrd="0" presId="urn:microsoft.com/office/officeart/2005/8/layout/list1"/>
    <dgm:cxn modelId="{809EF4D4-CDC8-4767-B094-8BC38651CCE3}" type="presParOf" srcId="{F1026AC3-C873-420A-BF47-CE264B1F2822}" destId="{DAF6C4DB-0A45-48B5-996E-92BC9EA4B7CD}" srcOrd="6" destOrd="0" presId="urn:microsoft.com/office/officeart/2005/8/layout/list1"/>
    <dgm:cxn modelId="{6D526B1A-F1D5-4263-9AE9-C60B4686325A}" type="presParOf" srcId="{F1026AC3-C873-420A-BF47-CE264B1F2822}" destId="{CD1589CE-1394-47F3-8087-077BDA4E300B}" srcOrd="7" destOrd="0" presId="urn:microsoft.com/office/officeart/2005/8/layout/list1"/>
    <dgm:cxn modelId="{06D9D8AA-1527-4C97-9210-6229A3674757}" type="presParOf" srcId="{F1026AC3-C873-420A-BF47-CE264B1F2822}" destId="{E76266A3-567D-45D9-B87C-07D3D7DB2452}" srcOrd="8" destOrd="0" presId="urn:microsoft.com/office/officeart/2005/8/layout/list1"/>
    <dgm:cxn modelId="{DDF78C34-A172-426E-8F03-9F4873B75E83}" type="presParOf" srcId="{E76266A3-567D-45D9-B87C-07D3D7DB2452}" destId="{CB2B6607-1828-4685-A5DE-52CCABB0D8C3}" srcOrd="0" destOrd="0" presId="urn:microsoft.com/office/officeart/2005/8/layout/list1"/>
    <dgm:cxn modelId="{F90C978D-5741-4950-8155-F36DC25AAFC2}" type="presParOf" srcId="{E76266A3-567D-45D9-B87C-07D3D7DB2452}" destId="{2441A87C-FFC8-4D81-9429-2FB854814D82}" srcOrd="1" destOrd="0" presId="urn:microsoft.com/office/officeart/2005/8/layout/list1"/>
    <dgm:cxn modelId="{AE0B91BA-35B9-4D46-8640-2EC37E8C8959}" type="presParOf" srcId="{F1026AC3-C873-420A-BF47-CE264B1F2822}" destId="{0BE17C66-880B-4209-9A62-79A4B8FA7D51}" srcOrd="9" destOrd="0" presId="urn:microsoft.com/office/officeart/2005/8/layout/list1"/>
    <dgm:cxn modelId="{4DB5E784-F34F-4430-9BB4-7DD029C6164A}" type="presParOf" srcId="{F1026AC3-C873-420A-BF47-CE264B1F2822}" destId="{CA5F56DD-4C8B-495C-BC3A-D7CDA7C04311}" srcOrd="10" destOrd="0" presId="urn:microsoft.com/office/officeart/2005/8/layout/list1"/>
    <dgm:cxn modelId="{931A58D7-653A-45D3-B03B-9C5371FBDCB4}" type="presParOf" srcId="{F1026AC3-C873-420A-BF47-CE264B1F2822}" destId="{BB91D0E6-073A-417C-A460-7D9B19F782C3}" srcOrd="11" destOrd="0" presId="urn:microsoft.com/office/officeart/2005/8/layout/list1"/>
    <dgm:cxn modelId="{A4767CF3-7162-47FC-9A38-613D7661B535}" type="presParOf" srcId="{F1026AC3-C873-420A-BF47-CE264B1F2822}" destId="{B66C265B-8220-4A08-BA22-01E40C6FC393}" srcOrd="12" destOrd="0" presId="urn:microsoft.com/office/officeart/2005/8/layout/list1"/>
    <dgm:cxn modelId="{99F41A2E-9728-4EFF-A015-968E1694AA9A}" type="presParOf" srcId="{B66C265B-8220-4A08-BA22-01E40C6FC393}" destId="{3D511B10-59A4-4C18-ACA3-33A9AB70D7E1}" srcOrd="0" destOrd="0" presId="urn:microsoft.com/office/officeart/2005/8/layout/list1"/>
    <dgm:cxn modelId="{6CB89FAE-BC60-4928-868E-5EFDD9EC2AB2}" type="presParOf" srcId="{B66C265B-8220-4A08-BA22-01E40C6FC393}" destId="{E657E2B7-0B47-429E-87BC-3E81A4BC5A75}" srcOrd="1" destOrd="0" presId="urn:microsoft.com/office/officeart/2005/8/layout/list1"/>
    <dgm:cxn modelId="{6247CF78-2DA8-4657-BDAE-9B6F7D9CD938}" type="presParOf" srcId="{F1026AC3-C873-420A-BF47-CE264B1F2822}" destId="{BC206735-1B54-46BF-A1D7-719BDA3C6B5E}" srcOrd="13" destOrd="0" presId="urn:microsoft.com/office/officeart/2005/8/layout/list1"/>
    <dgm:cxn modelId="{671E9A9E-44BF-4DF9-83A3-4609FAC19370}" type="presParOf" srcId="{F1026AC3-C873-420A-BF47-CE264B1F2822}" destId="{0AB1D8A4-4E19-438D-90E0-F6D9998380C7}"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8D41C6A-F5AB-48E8-8FF0-E6B792705D89}" type="doc">
      <dgm:prSet loTypeId="urn:microsoft.com/office/officeart/2005/8/layout/list1" loCatId="list" qsTypeId="urn:microsoft.com/office/officeart/2005/8/quickstyle/simple1" qsCatId="simple" csTypeId="urn:microsoft.com/office/officeart/2005/8/colors/colorful4" csCatId="colorful" phldr="1"/>
      <dgm:spPr/>
      <dgm:t>
        <a:bodyPr/>
        <a:lstStyle/>
        <a:p>
          <a:endParaRPr lang="zh-CN" altLang="en-US"/>
        </a:p>
      </dgm:t>
    </dgm:pt>
    <dgm:pt modelId="{9A5D0168-739B-40C0-BEBE-09346078C928}">
      <dgm:prSet phldrT="[文本]"/>
      <dgm:spPr/>
      <dgm:t>
        <a:bodyPr/>
        <a:lstStyle/>
        <a:p>
          <a:r>
            <a:rPr lang="zh-CN" altLang="en-US" dirty="0" smtClean="0"/>
            <a:t>一、</a:t>
          </a:r>
          <a:r>
            <a:rPr lang="en-US" altLang="zh-CN" dirty="0" smtClean="0"/>
            <a:t>Python</a:t>
          </a:r>
          <a:r>
            <a:rPr lang="zh-CN" altLang="en-US" dirty="0" smtClean="0"/>
            <a:t>的特点</a:t>
          </a:r>
          <a:endParaRPr lang="zh-CN" altLang="en-US" dirty="0"/>
        </a:p>
      </dgm:t>
    </dgm:pt>
    <dgm:pt modelId="{C56E7A3E-E698-44B0-8DD6-DF8E929A664E}" type="parTrans" cxnId="{9B3A9275-AD73-4D4F-9509-51DD6F6A0769}">
      <dgm:prSet/>
      <dgm:spPr/>
      <dgm:t>
        <a:bodyPr/>
        <a:lstStyle/>
        <a:p>
          <a:endParaRPr lang="zh-CN" altLang="en-US"/>
        </a:p>
      </dgm:t>
    </dgm:pt>
    <dgm:pt modelId="{D56A8539-85DA-4325-A338-41627238280D}" type="sibTrans" cxnId="{9B3A9275-AD73-4D4F-9509-51DD6F6A0769}">
      <dgm:prSet/>
      <dgm:spPr/>
      <dgm:t>
        <a:bodyPr/>
        <a:lstStyle/>
        <a:p>
          <a:endParaRPr lang="zh-CN" altLang="en-US"/>
        </a:p>
      </dgm:t>
    </dgm:pt>
    <dgm:pt modelId="{17F42070-01E5-4BA0-8F6F-5635DBF66938}">
      <dgm:prSet phldrT="[文本]"/>
      <dgm:spPr/>
      <dgm:t>
        <a:bodyPr/>
        <a:lstStyle/>
        <a:p>
          <a:r>
            <a:rPr lang="en-US" dirty="0" smtClean="0"/>
            <a:t>Python</a:t>
          </a:r>
          <a:r>
            <a:rPr lang="zh-CN" dirty="0" smtClean="0"/>
            <a:t>是一种高级程序设计语言，语法极其简单易懂，非常容易上手，是全球增长最快的主流编程语言。</a:t>
          </a:r>
          <a:endParaRPr lang="zh-CN" altLang="en-US" dirty="0"/>
        </a:p>
      </dgm:t>
    </dgm:pt>
    <dgm:pt modelId="{31391E58-ECF2-484D-8F5B-79B818D0B1BC}" type="parTrans" cxnId="{374ABB72-002D-4A0B-88F6-3C042AB28B2D}">
      <dgm:prSet/>
      <dgm:spPr/>
      <dgm:t>
        <a:bodyPr/>
        <a:lstStyle/>
        <a:p>
          <a:endParaRPr lang="zh-CN" altLang="en-US"/>
        </a:p>
      </dgm:t>
    </dgm:pt>
    <dgm:pt modelId="{FD3B98BA-05BB-4045-A99E-593A6A58FF74}" type="sibTrans" cxnId="{374ABB72-002D-4A0B-88F6-3C042AB28B2D}">
      <dgm:prSet/>
      <dgm:spPr/>
      <dgm:t>
        <a:bodyPr/>
        <a:lstStyle/>
        <a:p>
          <a:endParaRPr lang="zh-CN" altLang="en-US"/>
        </a:p>
      </dgm:t>
    </dgm:pt>
    <dgm:pt modelId="{4A048234-8441-4A82-9A30-DC35629D8763}">
      <dgm:prSet phldrT="[文本]"/>
      <dgm:spPr/>
      <dgm:t>
        <a:bodyPr/>
        <a:lstStyle/>
        <a:p>
          <a:r>
            <a:rPr lang="en-US" dirty="0" smtClean="0"/>
            <a:t>Python</a:t>
          </a:r>
          <a:r>
            <a:rPr lang="zh-CN" dirty="0" smtClean="0"/>
            <a:t>是一种效率极高的语言，相比于其他语言，使用</a:t>
          </a:r>
          <a:r>
            <a:rPr lang="en-US" dirty="0" smtClean="0"/>
            <a:t>Python</a:t>
          </a:r>
          <a:r>
            <a:rPr lang="zh-CN" dirty="0" smtClean="0"/>
            <a:t>编程时，程序包含的代码更少，编写的程序更加易于阅读、调试和扩展。</a:t>
          </a:r>
          <a:endParaRPr lang="zh-CN" altLang="en-US" dirty="0"/>
        </a:p>
      </dgm:t>
    </dgm:pt>
    <dgm:pt modelId="{575FF8FA-03C8-4DA8-ABE3-4A71F75D4EB1}" type="parTrans" cxnId="{B32A1B2B-12C5-4D23-B3B9-AFC7BCDD0FC1}">
      <dgm:prSet/>
      <dgm:spPr/>
      <dgm:t>
        <a:bodyPr/>
        <a:lstStyle/>
        <a:p>
          <a:endParaRPr lang="zh-CN" altLang="en-US"/>
        </a:p>
      </dgm:t>
    </dgm:pt>
    <dgm:pt modelId="{55BE075D-DB1D-461B-B2A5-C4BC272F3AE6}" type="sibTrans" cxnId="{B32A1B2B-12C5-4D23-B3B9-AFC7BCDD0FC1}">
      <dgm:prSet/>
      <dgm:spPr/>
      <dgm:t>
        <a:bodyPr/>
        <a:lstStyle/>
        <a:p>
          <a:endParaRPr lang="zh-CN" altLang="en-US"/>
        </a:p>
      </dgm:t>
    </dgm:pt>
    <dgm:pt modelId="{15B547DF-A108-4E18-9D6B-67C5D295C048}">
      <dgm:prSet phldrT="[文本]"/>
      <dgm:spPr/>
      <dgm:t>
        <a:bodyPr/>
        <a:lstStyle/>
        <a:p>
          <a:r>
            <a:rPr lang="en-US" dirty="0" smtClean="0"/>
            <a:t>Python</a:t>
          </a:r>
          <a:r>
            <a:rPr lang="zh-CN" dirty="0" smtClean="0"/>
            <a:t>也是一种免费开源的编程语言，任何人可以自由地发布这个软件的拷贝、阅读它的源代码、对它做改进等。</a:t>
          </a:r>
          <a:endParaRPr lang="zh-CN" altLang="en-US" dirty="0"/>
        </a:p>
      </dgm:t>
    </dgm:pt>
    <dgm:pt modelId="{4B93C3B0-602C-48AE-8FDB-CD5863EED73F}" type="parTrans" cxnId="{8796FE55-29C2-4A78-9534-816A37582A51}">
      <dgm:prSet/>
      <dgm:spPr/>
      <dgm:t>
        <a:bodyPr/>
        <a:lstStyle/>
        <a:p>
          <a:endParaRPr lang="zh-CN" altLang="en-US"/>
        </a:p>
      </dgm:t>
    </dgm:pt>
    <dgm:pt modelId="{052F39B3-0B87-413B-951E-A2DF73911B39}" type="sibTrans" cxnId="{8796FE55-29C2-4A78-9534-816A37582A51}">
      <dgm:prSet/>
      <dgm:spPr/>
      <dgm:t>
        <a:bodyPr/>
        <a:lstStyle/>
        <a:p>
          <a:endParaRPr lang="zh-CN" altLang="en-US"/>
        </a:p>
      </dgm:t>
    </dgm:pt>
    <dgm:pt modelId="{B3807E8C-1064-44A0-82AD-E53EA8C213C6}" type="pres">
      <dgm:prSet presAssocID="{98D41C6A-F5AB-48E8-8FF0-E6B792705D89}" presName="linear" presStyleCnt="0">
        <dgm:presLayoutVars>
          <dgm:dir/>
          <dgm:animLvl val="lvl"/>
          <dgm:resizeHandles val="exact"/>
        </dgm:presLayoutVars>
      </dgm:prSet>
      <dgm:spPr/>
      <dgm:t>
        <a:bodyPr/>
        <a:lstStyle/>
        <a:p>
          <a:endParaRPr lang="zh-CN" altLang="en-US"/>
        </a:p>
      </dgm:t>
    </dgm:pt>
    <dgm:pt modelId="{DBD8E18E-D818-4460-BC43-70176ED1EC4A}" type="pres">
      <dgm:prSet presAssocID="{9A5D0168-739B-40C0-BEBE-09346078C928}" presName="parentLin" presStyleCnt="0"/>
      <dgm:spPr/>
      <dgm:t>
        <a:bodyPr/>
        <a:lstStyle/>
        <a:p>
          <a:endParaRPr lang="zh-CN" altLang="en-US"/>
        </a:p>
      </dgm:t>
    </dgm:pt>
    <dgm:pt modelId="{B5A5EDE0-0598-4446-808A-2B8852D8F6F7}" type="pres">
      <dgm:prSet presAssocID="{9A5D0168-739B-40C0-BEBE-09346078C928}" presName="parentLeftMargin" presStyleLbl="node1" presStyleIdx="0" presStyleCnt="1"/>
      <dgm:spPr/>
      <dgm:t>
        <a:bodyPr/>
        <a:lstStyle/>
        <a:p>
          <a:endParaRPr lang="zh-CN" altLang="en-US"/>
        </a:p>
      </dgm:t>
    </dgm:pt>
    <dgm:pt modelId="{6E73849B-B743-4EA9-83B4-A6B195D4AC66}" type="pres">
      <dgm:prSet presAssocID="{9A5D0168-739B-40C0-BEBE-09346078C928}" presName="parentText" presStyleLbl="node1" presStyleIdx="0" presStyleCnt="1">
        <dgm:presLayoutVars>
          <dgm:chMax val="0"/>
          <dgm:bulletEnabled val="1"/>
        </dgm:presLayoutVars>
      </dgm:prSet>
      <dgm:spPr/>
      <dgm:t>
        <a:bodyPr/>
        <a:lstStyle/>
        <a:p>
          <a:endParaRPr lang="zh-CN" altLang="en-US"/>
        </a:p>
      </dgm:t>
    </dgm:pt>
    <dgm:pt modelId="{E33BA811-23B2-45BA-A8F4-8DFFC2F28D60}" type="pres">
      <dgm:prSet presAssocID="{9A5D0168-739B-40C0-BEBE-09346078C928}" presName="negativeSpace" presStyleCnt="0"/>
      <dgm:spPr/>
      <dgm:t>
        <a:bodyPr/>
        <a:lstStyle/>
        <a:p>
          <a:endParaRPr lang="zh-CN" altLang="en-US"/>
        </a:p>
      </dgm:t>
    </dgm:pt>
    <dgm:pt modelId="{69B3579F-FDFF-4C7E-9CE4-B435B353A568}" type="pres">
      <dgm:prSet presAssocID="{9A5D0168-739B-40C0-BEBE-09346078C928}" presName="childText" presStyleLbl="conFgAcc1" presStyleIdx="0" presStyleCnt="1">
        <dgm:presLayoutVars>
          <dgm:bulletEnabled val="1"/>
        </dgm:presLayoutVars>
      </dgm:prSet>
      <dgm:spPr/>
      <dgm:t>
        <a:bodyPr/>
        <a:lstStyle/>
        <a:p>
          <a:endParaRPr lang="zh-CN" altLang="en-US"/>
        </a:p>
      </dgm:t>
    </dgm:pt>
  </dgm:ptLst>
  <dgm:cxnLst>
    <dgm:cxn modelId="{8796FE55-29C2-4A78-9534-816A37582A51}" srcId="{9A5D0168-739B-40C0-BEBE-09346078C928}" destId="{15B547DF-A108-4E18-9D6B-67C5D295C048}" srcOrd="2" destOrd="0" parTransId="{4B93C3B0-602C-48AE-8FDB-CD5863EED73F}" sibTransId="{052F39B3-0B87-413B-951E-A2DF73911B39}"/>
    <dgm:cxn modelId="{6730ABA3-D2AB-457A-86FD-00F04E5C91DD}" type="presOf" srcId="{15B547DF-A108-4E18-9D6B-67C5D295C048}" destId="{69B3579F-FDFF-4C7E-9CE4-B435B353A568}" srcOrd="0" destOrd="2" presId="urn:microsoft.com/office/officeart/2005/8/layout/list1"/>
    <dgm:cxn modelId="{ECABB9D0-55B8-4425-B8AD-095A0D0F5BC9}" type="presOf" srcId="{9A5D0168-739B-40C0-BEBE-09346078C928}" destId="{6E73849B-B743-4EA9-83B4-A6B195D4AC66}" srcOrd="1" destOrd="0" presId="urn:microsoft.com/office/officeart/2005/8/layout/list1"/>
    <dgm:cxn modelId="{BD717088-C6ED-45E1-B527-6E64CA3C9328}" type="presOf" srcId="{4A048234-8441-4A82-9A30-DC35629D8763}" destId="{69B3579F-FDFF-4C7E-9CE4-B435B353A568}" srcOrd="0" destOrd="1" presId="urn:microsoft.com/office/officeart/2005/8/layout/list1"/>
    <dgm:cxn modelId="{B32A1B2B-12C5-4D23-B3B9-AFC7BCDD0FC1}" srcId="{9A5D0168-739B-40C0-BEBE-09346078C928}" destId="{4A048234-8441-4A82-9A30-DC35629D8763}" srcOrd="1" destOrd="0" parTransId="{575FF8FA-03C8-4DA8-ABE3-4A71F75D4EB1}" sibTransId="{55BE075D-DB1D-461B-B2A5-C4BC272F3AE6}"/>
    <dgm:cxn modelId="{896A2578-53DD-4689-A3CA-FDA7D9E179C6}" type="presOf" srcId="{98D41C6A-F5AB-48E8-8FF0-E6B792705D89}" destId="{B3807E8C-1064-44A0-82AD-E53EA8C213C6}" srcOrd="0" destOrd="0" presId="urn:microsoft.com/office/officeart/2005/8/layout/list1"/>
    <dgm:cxn modelId="{9B3A9275-AD73-4D4F-9509-51DD6F6A0769}" srcId="{98D41C6A-F5AB-48E8-8FF0-E6B792705D89}" destId="{9A5D0168-739B-40C0-BEBE-09346078C928}" srcOrd="0" destOrd="0" parTransId="{C56E7A3E-E698-44B0-8DD6-DF8E929A664E}" sibTransId="{D56A8539-85DA-4325-A338-41627238280D}"/>
    <dgm:cxn modelId="{374ABB72-002D-4A0B-88F6-3C042AB28B2D}" srcId="{9A5D0168-739B-40C0-BEBE-09346078C928}" destId="{17F42070-01E5-4BA0-8F6F-5635DBF66938}" srcOrd="0" destOrd="0" parTransId="{31391E58-ECF2-484D-8F5B-79B818D0B1BC}" sibTransId="{FD3B98BA-05BB-4045-A99E-593A6A58FF74}"/>
    <dgm:cxn modelId="{2BB6A444-70DA-488B-A529-44EE9EDBE5F2}" type="presOf" srcId="{17F42070-01E5-4BA0-8F6F-5635DBF66938}" destId="{69B3579F-FDFF-4C7E-9CE4-B435B353A568}" srcOrd="0" destOrd="0" presId="urn:microsoft.com/office/officeart/2005/8/layout/list1"/>
    <dgm:cxn modelId="{F5CCA257-2961-4505-91BE-CD23AAC16854}" type="presOf" srcId="{9A5D0168-739B-40C0-BEBE-09346078C928}" destId="{B5A5EDE0-0598-4446-808A-2B8852D8F6F7}" srcOrd="0" destOrd="0" presId="urn:microsoft.com/office/officeart/2005/8/layout/list1"/>
    <dgm:cxn modelId="{F9C498EE-8FA8-44CF-8030-B5664680BA73}" type="presParOf" srcId="{B3807E8C-1064-44A0-82AD-E53EA8C213C6}" destId="{DBD8E18E-D818-4460-BC43-70176ED1EC4A}" srcOrd="0" destOrd="0" presId="urn:microsoft.com/office/officeart/2005/8/layout/list1"/>
    <dgm:cxn modelId="{8D60470F-9092-4585-AAF4-8D56ACB41D31}" type="presParOf" srcId="{DBD8E18E-D818-4460-BC43-70176ED1EC4A}" destId="{B5A5EDE0-0598-4446-808A-2B8852D8F6F7}" srcOrd="0" destOrd="0" presId="urn:microsoft.com/office/officeart/2005/8/layout/list1"/>
    <dgm:cxn modelId="{8CFD9D75-7FF1-4710-B7EA-5F622D675390}" type="presParOf" srcId="{DBD8E18E-D818-4460-BC43-70176ED1EC4A}" destId="{6E73849B-B743-4EA9-83B4-A6B195D4AC66}" srcOrd="1" destOrd="0" presId="urn:microsoft.com/office/officeart/2005/8/layout/list1"/>
    <dgm:cxn modelId="{1603BCAE-35FC-4C96-B25E-5C36367B8968}" type="presParOf" srcId="{B3807E8C-1064-44A0-82AD-E53EA8C213C6}" destId="{E33BA811-23B2-45BA-A8F4-8DFFC2F28D60}" srcOrd="1" destOrd="0" presId="urn:microsoft.com/office/officeart/2005/8/layout/list1"/>
    <dgm:cxn modelId="{3CF271CC-7F34-46C4-B892-F58004F5CA93}" type="presParOf" srcId="{B3807E8C-1064-44A0-82AD-E53EA8C213C6}" destId="{69B3579F-FDFF-4C7E-9CE4-B435B353A568}"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0EE47B5-DF9D-4E55-A507-3E97FA4F5FB8}" type="doc">
      <dgm:prSet loTypeId="urn:microsoft.com/office/officeart/2005/8/layout/list1" loCatId="list" qsTypeId="urn:microsoft.com/office/officeart/2005/8/quickstyle/simple1" qsCatId="simple" csTypeId="urn:microsoft.com/office/officeart/2005/8/colors/colorful4" csCatId="colorful" phldr="1"/>
      <dgm:spPr/>
      <dgm:t>
        <a:bodyPr/>
        <a:lstStyle/>
        <a:p>
          <a:endParaRPr lang="zh-CN" altLang="en-US"/>
        </a:p>
      </dgm:t>
    </dgm:pt>
    <dgm:pt modelId="{B12CB34B-CE2D-43CB-B5D3-C3BB3D7C78E6}">
      <dgm:prSet/>
      <dgm:spPr/>
      <dgm:t>
        <a:bodyPr/>
        <a:lstStyle/>
        <a:p>
          <a:pPr rtl="0"/>
          <a:r>
            <a:rPr lang="zh-CN" altLang="en-US" b="1" dirty="0" smtClean="0"/>
            <a:t>二</a:t>
          </a:r>
          <a:r>
            <a:rPr lang="zh-CN" b="1" dirty="0" smtClean="0"/>
            <a:t>、</a:t>
          </a:r>
          <a:r>
            <a:rPr lang="en-US" b="1" dirty="0" smtClean="0"/>
            <a:t>Python</a:t>
          </a:r>
          <a:r>
            <a:rPr lang="zh-CN" b="1" dirty="0" smtClean="0"/>
            <a:t>的发展</a:t>
          </a:r>
          <a:endParaRPr lang="zh-CN" dirty="0"/>
        </a:p>
      </dgm:t>
    </dgm:pt>
    <dgm:pt modelId="{E1BA88EC-0FAF-461B-8631-90097F447F08}" type="parTrans" cxnId="{0634588D-F153-46F1-A43A-67EC17D4E773}">
      <dgm:prSet/>
      <dgm:spPr/>
      <dgm:t>
        <a:bodyPr/>
        <a:lstStyle/>
        <a:p>
          <a:endParaRPr lang="zh-CN" altLang="en-US"/>
        </a:p>
      </dgm:t>
    </dgm:pt>
    <dgm:pt modelId="{788067C7-DFD0-46B5-9DA6-372EA99316C2}" type="sibTrans" cxnId="{0634588D-F153-46F1-A43A-67EC17D4E773}">
      <dgm:prSet/>
      <dgm:spPr/>
      <dgm:t>
        <a:bodyPr/>
        <a:lstStyle/>
        <a:p>
          <a:endParaRPr lang="zh-CN" altLang="en-US"/>
        </a:p>
      </dgm:t>
    </dgm:pt>
    <dgm:pt modelId="{2BE766F0-49B9-4B3B-808F-36513FA9CE24}">
      <dgm:prSet/>
      <dgm:spPr/>
      <dgm:t>
        <a:bodyPr/>
        <a:lstStyle/>
        <a:p>
          <a:pPr rtl="0"/>
          <a:r>
            <a:rPr lang="zh-CN" dirty="0" smtClean="0"/>
            <a:t>正是因为</a:t>
          </a:r>
          <a:r>
            <a:rPr lang="en-US" dirty="0" smtClean="0"/>
            <a:t>Python</a:t>
          </a:r>
          <a:r>
            <a:rPr lang="zh-CN" dirty="0" smtClean="0"/>
            <a:t>具有语法简单易学、编程高效、免费开源、可移植、面向对象等优点，</a:t>
          </a:r>
          <a:r>
            <a:rPr lang="en-US" dirty="0" smtClean="0"/>
            <a:t>Python</a:t>
          </a:r>
          <a:r>
            <a:rPr lang="zh-CN" dirty="0" smtClean="0"/>
            <a:t>成为有史以来最盛行的编程言语之一，广泛应用于数据分析、数据挖掘、人工智能、机器学习等方面。</a:t>
          </a:r>
          <a:endParaRPr lang="zh-CN" dirty="0"/>
        </a:p>
      </dgm:t>
    </dgm:pt>
    <dgm:pt modelId="{EE4B3365-A9D7-449E-B019-68E8DD82761D}" type="parTrans" cxnId="{7E1448A7-767B-4A7D-B04C-DEECF4F4CC6E}">
      <dgm:prSet/>
      <dgm:spPr/>
      <dgm:t>
        <a:bodyPr/>
        <a:lstStyle/>
        <a:p>
          <a:endParaRPr lang="zh-CN" altLang="en-US"/>
        </a:p>
      </dgm:t>
    </dgm:pt>
    <dgm:pt modelId="{5EB23D36-4521-479B-AC01-53CA4C6FCDB0}" type="sibTrans" cxnId="{7E1448A7-767B-4A7D-B04C-DEECF4F4CC6E}">
      <dgm:prSet/>
      <dgm:spPr/>
      <dgm:t>
        <a:bodyPr/>
        <a:lstStyle/>
        <a:p>
          <a:endParaRPr lang="zh-CN" altLang="en-US"/>
        </a:p>
      </dgm:t>
    </dgm:pt>
    <dgm:pt modelId="{FDA43C09-872D-495D-B1B6-E92AD542BD39}">
      <dgm:prSet/>
      <dgm:spPr/>
      <dgm:t>
        <a:bodyPr/>
        <a:lstStyle/>
        <a:p>
          <a:pPr rtl="0"/>
          <a:r>
            <a:rPr lang="en-US" dirty="0" smtClean="0"/>
            <a:t>2018</a:t>
          </a:r>
          <a:r>
            <a:rPr lang="zh-CN" dirty="0" smtClean="0"/>
            <a:t>年</a:t>
          </a:r>
          <a:r>
            <a:rPr lang="en-US" dirty="0" smtClean="0"/>
            <a:t>3</a:t>
          </a:r>
          <a:r>
            <a:rPr lang="zh-CN" dirty="0" smtClean="0"/>
            <a:t>月起，我国教育部将“</a:t>
          </a:r>
          <a:r>
            <a:rPr lang="en-US" dirty="0" smtClean="0"/>
            <a:t>Python</a:t>
          </a:r>
          <a:r>
            <a:rPr lang="zh-CN" dirty="0" smtClean="0"/>
            <a:t>程序设计”纳入全国计算机等级考试二级科目。目前，山东省在六年级信息技术课中已经加入</a:t>
          </a:r>
          <a:r>
            <a:rPr lang="en-US" dirty="0" smtClean="0"/>
            <a:t> Python </a:t>
          </a:r>
          <a:r>
            <a:rPr lang="zh-CN" dirty="0" smtClean="0"/>
            <a:t>的学习；北京，山东，浙江已经将</a:t>
          </a:r>
          <a:r>
            <a:rPr lang="en-US" dirty="0" smtClean="0"/>
            <a:t>Python</a:t>
          </a:r>
          <a:r>
            <a:rPr lang="zh-CN" dirty="0" smtClean="0"/>
            <a:t>纳入高考考核范围。</a:t>
          </a:r>
          <a:endParaRPr lang="zh-CN" dirty="0"/>
        </a:p>
      </dgm:t>
    </dgm:pt>
    <dgm:pt modelId="{C75F69F7-DE2F-4103-BD3F-DA2FCA1E9100}" type="parTrans" cxnId="{57BB2F39-6005-4824-825C-FC130B9AC288}">
      <dgm:prSet/>
      <dgm:spPr/>
      <dgm:t>
        <a:bodyPr/>
        <a:lstStyle/>
        <a:p>
          <a:endParaRPr lang="zh-CN" altLang="en-US"/>
        </a:p>
      </dgm:t>
    </dgm:pt>
    <dgm:pt modelId="{28A9A96E-B00B-476D-A901-15A3C76FC1F8}" type="sibTrans" cxnId="{57BB2F39-6005-4824-825C-FC130B9AC288}">
      <dgm:prSet/>
      <dgm:spPr/>
      <dgm:t>
        <a:bodyPr/>
        <a:lstStyle/>
        <a:p>
          <a:endParaRPr lang="zh-CN" altLang="en-US"/>
        </a:p>
      </dgm:t>
    </dgm:pt>
    <dgm:pt modelId="{2C409515-0EB4-45D0-9C3E-B1FB58AC4BE5}">
      <dgm:prSet/>
      <dgm:spPr/>
      <dgm:t>
        <a:bodyPr/>
        <a:lstStyle/>
        <a:p>
          <a:pPr rtl="0"/>
          <a:r>
            <a:rPr lang="zh-CN" dirty="0" smtClean="0"/>
            <a:t>根据</a:t>
          </a:r>
          <a:r>
            <a:rPr lang="en-US" dirty="0" err="1" smtClean="0"/>
            <a:t>KDnuggets</a:t>
          </a:r>
          <a:r>
            <a:rPr lang="zh-CN" dirty="0" smtClean="0"/>
            <a:t>网站调查显示，在数据科学领域，</a:t>
          </a:r>
          <a:r>
            <a:rPr lang="en-US" dirty="0" smtClean="0"/>
            <a:t>Python</a:t>
          </a:r>
          <a:r>
            <a:rPr lang="zh-CN" dirty="0" smtClean="0"/>
            <a:t>自从</a:t>
          </a:r>
          <a:r>
            <a:rPr lang="en-US" dirty="0" smtClean="0"/>
            <a:t>2017</a:t>
          </a:r>
          <a:r>
            <a:rPr lang="zh-CN" dirty="0" smtClean="0"/>
            <a:t>年来，一直是了数据分析、数据科学与机器学习的第一大编程语言。</a:t>
          </a:r>
          <a:endParaRPr lang="zh-CN" dirty="0"/>
        </a:p>
      </dgm:t>
    </dgm:pt>
    <dgm:pt modelId="{CBEEBC05-7A3C-4C7A-B9C8-FA58B917F93F}" type="parTrans" cxnId="{1007D058-1876-4BED-9AE9-BD59AE92B93C}">
      <dgm:prSet/>
      <dgm:spPr/>
      <dgm:t>
        <a:bodyPr/>
        <a:lstStyle/>
        <a:p>
          <a:endParaRPr lang="zh-CN" altLang="en-US"/>
        </a:p>
      </dgm:t>
    </dgm:pt>
    <dgm:pt modelId="{D7B48E00-A039-453F-B043-DD084FBEF6F3}" type="sibTrans" cxnId="{1007D058-1876-4BED-9AE9-BD59AE92B93C}">
      <dgm:prSet/>
      <dgm:spPr/>
      <dgm:t>
        <a:bodyPr/>
        <a:lstStyle/>
        <a:p>
          <a:endParaRPr lang="zh-CN" altLang="en-US"/>
        </a:p>
      </dgm:t>
    </dgm:pt>
    <dgm:pt modelId="{DB0A02E4-A8C9-4BA9-AC07-0ABF130F2F99}" type="pres">
      <dgm:prSet presAssocID="{10EE47B5-DF9D-4E55-A507-3E97FA4F5FB8}" presName="linear" presStyleCnt="0">
        <dgm:presLayoutVars>
          <dgm:dir/>
          <dgm:animLvl val="lvl"/>
          <dgm:resizeHandles val="exact"/>
        </dgm:presLayoutVars>
      </dgm:prSet>
      <dgm:spPr/>
      <dgm:t>
        <a:bodyPr/>
        <a:lstStyle/>
        <a:p>
          <a:endParaRPr lang="zh-CN" altLang="en-US"/>
        </a:p>
      </dgm:t>
    </dgm:pt>
    <dgm:pt modelId="{C609709B-20E4-4168-BAD7-581F4BCC73B6}" type="pres">
      <dgm:prSet presAssocID="{B12CB34B-CE2D-43CB-B5D3-C3BB3D7C78E6}" presName="parentLin" presStyleCnt="0"/>
      <dgm:spPr/>
    </dgm:pt>
    <dgm:pt modelId="{59FC156F-C99C-4CA4-82C5-881F706A5562}" type="pres">
      <dgm:prSet presAssocID="{B12CB34B-CE2D-43CB-B5D3-C3BB3D7C78E6}" presName="parentLeftMargin" presStyleLbl="node1" presStyleIdx="0" presStyleCnt="1"/>
      <dgm:spPr/>
      <dgm:t>
        <a:bodyPr/>
        <a:lstStyle/>
        <a:p>
          <a:endParaRPr lang="zh-CN" altLang="en-US"/>
        </a:p>
      </dgm:t>
    </dgm:pt>
    <dgm:pt modelId="{1D41B4CC-0326-4CCC-BA6E-8EDB44D384A6}" type="pres">
      <dgm:prSet presAssocID="{B12CB34B-CE2D-43CB-B5D3-C3BB3D7C78E6}" presName="parentText" presStyleLbl="node1" presStyleIdx="0" presStyleCnt="1">
        <dgm:presLayoutVars>
          <dgm:chMax val="0"/>
          <dgm:bulletEnabled val="1"/>
        </dgm:presLayoutVars>
      </dgm:prSet>
      <dgm:spPr/>
      <dgm:t>
        <a:bodyPr/>
        <a:lstStyle/>
        <a:p>
          <a:endParaRPr lang="zh-CN" altLang="en-US"/>
        </a:p>
      </dgm:t>
    </dgm:pt>
    <dgm:pt modelId="{5DAAFD8D-1452-4945-8F0E-BED49108DA0B}" type="pres">
      <dgm:prSet presAssocID="{B12CB34B-CE2D-43CB-B5D3-C3BB3D7C78E6}" presName="negativeSpace" presStyleCnt="0"/>
      <dgm:spPr/>
    </dgm:pt>
    <dgm:pt modelId="{C9E5A2E4-8091-4E11-8CCC-01FE88B5CE39}" type="pres">
      <dgm:prSet presAssocID="{B12CB34B-CE2D-43CB-B5D3-C3BB3D7C78E6}" presName="childText" presStyleLbl="conFgAcc1" presStyleIdx="0" presStyleCnt="1">
        <dgm:presLayoutVars>
          <dgm:bulletEnabled val="1"/>
        </dgm:presLayoutVars>
      </dgm:prSet>
      <dgm:spPr/>
      <dgm:t>
        <a:bodyPr/>
        <a:lstStyle/>
        <a:p>
          <a:endParaRPr lang="zh-CN" altLang="en-US"/>
        </a:p>
      </dgm:t>
    </dgm:pt>
  </dgm:ptLst>
  <dgm:cxnLst>
    <dgm:cxn modelId="{388BDCA0-F6D4-4D97-A0F7-680B221550FB}" type="presOf" srcId="{2BE766F0-49B9-4B3B-808F-36513FA9CE24}" destId="{C9E5A2E4-8091-4E11-8CCC-01FE88B5CE39}" srcOrd="0" destOrd="0" presId="urn:microsoft.com/office/officeart/2005/8/layout/list1"/>
    <dgm:cxn modelId="{57BB2F39-6005-4824-825C-FC130B9AC288}" srcId="{B12CB34B-CE2D-43CB-B5D3-C3BB3D7C78E6}" destId="{FDA43C09-872D-495D-B1B6-E92AD542BD39}" srcOrd="2" destOrd="0" parTransId="{C75F69F7-DE2F-4103-BD3F-DA2FCA1E9100}" sibTransId="{28A9A96E-B00B-476D-A901-15A3C76FC1F8}"/>
    <dgm:cxn modelId="{5EA94F41-1BC7-45F9-B253-D597087781B0}" type="presOf" srcId="{B12CB34B-CE2D-43CB-B5D3-C3BB3D7C78E6}" destId="{59FC156F-C99C-4CA4-82C5-881F706A5562}" srcOrd="0" destOrd="0" presId="urn:microsoft.com/office/officeart/2005/8/layout/list1"/>
    <dgm:cxn modelId="{1007D058-1876-4BED-9AE9-BD59AE92B93C}" srcId="{B12CB34B-CE2D-43CB-B5D3-C3BB3D7C78E6}" destId="{2C409515-0EB4-45D0-9C3E-B1FB58AC4BE5}" srcOrd="1" destOrd="0" parTransId="{CBEEBC05-7A3C-4C7A-B9C8-FA58B917F93F}" sibTransId="{D7B48E00-A039-453F-B043-DD084FBEF6F3}"/>
    <dgm:cxn modelId="{662326D8-1FAB-4C2B-95EE-2F0695B0EAB0}" type="presOf" srcId="{10EE47B5-DF9D-4E55-A507-3E97FA4F5FB8}" destId="{DB0A02E4-A8C9-4BA9-AC07-0ABF130F2F99}" srcOrd="0" destOrd="0" presId="urn:microsoft.com/office/officeart/2005/8/layout/list1"/>
    <dgm:cxn modelId="{9DE9F771-03B8-4A34-9CDE-D6F9C8CADE7F}" type="presOf" srcId="{2C409515-0EB4-45D0-9C3E-B1FB58AC4BE5}" destId="{C9E5A2E4-8091-4E11-8CCC-01FE88B5CE39}" srcOrd="0" destOrd="1" presId="urn:microsoft.com/office/officeart/2005/8/layout/list1"/>
    <dgm:cxn modelId="{7E1448A7-767B-4A7D-B04C-DEECF4F4CC6E}" srcId="{B12CB34B-CE2D-43CB-B5D3-C3BB3D7C78E6}" destId="{2BE766F0-49B9-4B3B-808F-36513FA9CE24}" srcOrd="0" destOrd="0" parTransId="{EE4B3365-A9D7-449E-B019-68E8DD82761D}" sibTransId="{5EB23D36-4521-479B-AC01-53CA4C6FCDB0}"/>
    <dgm:cxn modelId="{DD1CD102-61C8-4990-A6BB-6807666E24C2}" type="presOf" srcId="{B12CB34B-CE2D-43CB-B5D3-C3BB3D7C78E6}" destId="{1D41B4CC-0326-4CCC-BA6E-8EDB44D384A6}" srcOrd="1" destOrd="0" presId="urn:microsoft.com/office/officeart/2005/8/layout/list1"/>
    <dgm:cxn modelId="{0634588D-F153-46F1-A43A-67EC17D4E773}" srcId="{10EE47B5-DF9D-4E55-A507-3E97FA4F5FB8}" destId="{B12CB34B-CE2D-43CB-B5D3-C3BB3D7C78E6}" srcOrd="0" destOrd="0" parTransId="{E1BA88EC-0FAF-461B-8631-90097F447F08}" sibTransId="{788067C7-DFD0-46B5-9DA6-372EA99316C2}"/>
    <dgm:cxn modelId="{B1E01F37-F33A-4C9E-95C5-1BD005516728}" type="presOf" srcId="{FDA43C09-872D-495D-B1B6-E92AD542BD39}" destId="{C9E5A2E4-8091-4E11-8CCC-01FE88B5CE39}" srcOrd="0" destOrd="2" presId="urn:microsoft.com/office/officeart/2005/8/layout/list1"/>
    <dgm:cxn modelId="{4CD29CFA-9A3F-4846-AF40-BED781027701}" type="presParOf" srcId="{DB0A02E4-A8C9-4BA9-AC07-0ABF130F2F99}" destId="{C609709B-20E4-4168-BAD7-581F4BCC73B6}" srcOrd="0" destOrd="0" presId="urn:microsoft.com/office/officeart/2005/8/layout/list1"/>
    <dgm:cxn modelId="{677B9593-35CB-4103-852B-3FE56527B73C}" type="presParOf" srcId="{C609709B-20E4-4168-BAD7-581F4BCC73B6}" destId="{59FC156F-C99C-4CA4-82C5-881F706A5562}" srcOrd="0" destOrd="0" presId="urn:microsoft.com/office/officeart/2005/8/layout/list1"/>
    <dgm:cxn modelId="{49A3B31F-0594-4116-89FE-14B64833CC9F}" type="presParOf" srcId="{C609709B-20E4-4168-BAD7-581F4BCC73B6}" destId="{1D41B4CC-0326-4CCC-BA6E-8EDB44D384A6}" srcOrd="1" destOrd="0" presId="urn:microsoft.com/office/officeart/2005/8/layout/list1"/>
    <dgm:cxn modelId="{FA3D4BA2-CA28-4BDE-8257-1BEAD090C866}" type="presParOf" srcId="{DB0A02E4-A8C9-4BA9-AC07-0ABF130F2F99}" destId="{5DAAFD8D-1452-4945-8F0E-BED49108DA0B}" srcOrd="1" destOrd="0" presId="urn:microsoft.com/office/officeart/2005/8/layout/list1"/>
    <dgm:cxn modelId="{AFA9876A-B94E-43E2-A9C2-07DB6D6B8615}" type="presParOf" srcId="{DB0A02E4-A8C9-4BA9-AC07-0ABF130F2F99}" destId="{C9E5A2E4-8091-4E11-8CCC-01FE88B5CE39}"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85C3D6B-9B84-4F61-8182-87B968E891FD}" type="doc">
      <dgm:prSet loTypeId="urn:microsoft.com/office/officeart/2005/8/layout/list1" loCatId="list" qsTypeId="urn:microsoft.com/office/officeart/2005/8/quickstyle/simple1" qsCatId="simple" csTypeId="urn:microsoft.com/office/officeart/2005/8/colors/colorful4" csCatId="colorful" phldr="1"/>
      <dgm:spPr/>
      <dgm:t>
        <a:bodyPr/>
        <a:lstStyle/>
        <a:p>
          <a:endParaRPr lang="zh-CN" altLang="en-US"/>
        </a:p>
      </dgm:t>
    </dgm:pt>
    <dgm:pt modelId="{B384D73E-4431-4161-A656-9754D9F40483}">
      <dgm:prSet/>
      <dgm:spPr/>
      <dgm:t>
        <a:bodyPr/>
        <a:lstStyle/>
        <a:p>
          <a:pPr rtl="0"/>
          <a:r>
            <a:rPr lang="zh-CN" b="1" dirty="0" smtClean="0"/>
            <a:t>搭建编程环境</a:t>
          </a:r>
          <a:endParaRPr lang="zh-CN" dirty="0"/>
        </a:p>
      </dgm:t>
    </dgm:pt>
    <dgm:pt modelId="{B6121039-268A-4093-A516-F1C48D1D46B2}" type="parTrans" cxnId="{8EEBC329-FD58-43B1-A975-DF712353C744}">
      <dgm:prSet/>
      <dgm:spPr/>
      <dgm:t>
        <a:bodyPr/>
        <a:lstStyle/>
        <a:p>
          <a:endParaRPr lang="zh-CN" altLang="en-US"/>
        </a:p>
      </dgm:t>
    </dgm:pt>
    <dgm:pt modelId="{62D9055E-A881-4A52-9E86-5026C99AA261}" type="sibTrans" cxnId="{8EEBC329-FD58-43B1-A975-DF712353C744}">
      <dgm:prSet/>
      <dgm:spPr/>
      <dgm:t>
        <a:bodyPr/>
        <a:lstStyle/>
        <a:p>
          <a:endParaRPr lang="zh-CN" altLang="en-US"/>
        </a:p>
      </dgm:t>
    </dgm:pt>
    <dgm:pt modelId="{50C43C26-203D-40B7-9916-6E7D7E37E4F4}">
      <dgm:prSet/>
      <dgm:spPr/>
      <dgm:t>
        <a:bodyPr/>
        <a:lstStyle/>
        <a:p>
          <a:pPr rtl="0"/>
          <a:r>
            <a:rPr lang="en-US" smtClean="0"/>
            <a:t>Python</a:t>
          </a:r>
          <a:r>
            <a:rPr lang="zh-CN" smtClean="0"/>
            <a:t>是一种跨平台的编程语言，它可以运行在</a:t>
          </a:r>
          <a:r>
            <a:rPr lang="en-US" smtClean="0"/>
            <a:t>Windows</a:t>
          </a:r>
          <a:r>
            <a:rPr lang="zh-CN" smtClean="0"/>
            <a:t>、</a:t>
          </a:r>
          <a:r>
            <a:rPr lang="en-US" smtClean="0"/>
            <a:t>Linux</a:t>
          </a:r>
          <a:r>
            <a:rPr lang="zh-CN" smtClean="0"/>
            <a:t>、</a:t>
          </a:r>
          <a:r>
            <a:rPr lang="en-US" smtClean="0"/>
            <a:t>OS X</a:t>
          </a:r>
          <a:r>
            <a:rPr lang="zh-CN" smtClean="0"/>
            <a:t>等操作系统中，但是在不同的操作系统平台上，</a:t>
          </a:r>
          <a:r>
            <a:rPr lang="en-US" smtClean="0"/>
            <a:t>Python</a:t>
          </a:r>
          <a:r>
            <a:rPr lang="zh-CN" smtClean="0"/>
            <a:t>的安装存在一些区别。</a:t>
          </a:r>
          <a:endParaRPr lang="zh-CN"/>
        </a:p>
      </dgm:t>
    </dgm:pt>
    <dgm:pt modelId="{71AE5785-57A9-4FE1-B200-5C013EB037E3}" type="parTrans" cxnId="{1A56A546-61F5-4012-A9B2-49EA34C9A2A3}">
      <dgm:prSet/>
      <dgm:spPr/>
      <dgm:t>
        <a:bodyPr/>
        <a:lstStyle/>
        <a:p>
          <a:endParaRPr lang="zh-CN" altLang="en-US"/>
        </a:p>
      </dgm:t>
    </dgm:pt>
    <dgm:pt modelId="{E4BBF0B1-EE4E-44F1-B85C-C60354FA007B}" type="sibTrans" cxnId="{1A56A546-61F5-4012-A9B2-49EA34C9A2A3}">
      <dgm:prSet/>
      <dgm:spPr/>
      <dgm:t>
        <a:bodyPr/>
        <a:lstStyle/>
        <a:p>
          <a:endParaRPr lang="zh-CN" altLang="en-US"/>
        </a:p>
      </dgm:t>
    </dgm:pt>
    <dgm:pt modelId="{93A20E23-EC80-4153-BCAE-EE0871FA91B4}">
      <dgm:prSet/>
      <dgm:spPr/>
      <dgm:t>
        <a:bodyPr/>
        <a:lstStyle/>
        <a:p>
          <a:pPr rtl="0"/>
          <a:r>
            <a:rPr lang="zh-CN" dirty="0" smtClean="0"/>
            <a:t>在大多数的</a:t>
          </a:r>
          <a:r>
            <a:rPr lang="en-US" dirty="0" smtClean="0"/>
            <a:t>Linux</a:t>
          </a:r>
          <a:r>
            <a:rPr lang="zh-CN" dirty="0" smtClean="0"/>
            <a:t>和</a:t>
          </a:r>
          <a:r>
            <a:rPr lang="en-US" dirty="0" smtClean="0"/>
            <a:t>OS X</a:t>
          </a:r>
          <a:r>
            <a:rPr lang="zh-CN" dirty="0" smtClean="0"/>
            <a:t>操作系统平台上都默认安装了</a:t>
          </a:r>
          <a:r>
            <a:rPr lang="en-US" dirty="0" smtClean="0"/>
            <a:t>Python</a:t>
          </a:r>
          <a:r>
            <a:rPr lang="zh-CN" dirty="0" smtClean="0"/>
            <a:t>。但是</a:t>
          </a:r>
          <a:r>
            <a:rPr lang="en-US" dirty="0" smtClean="0"/>
            <a:t>Windows</a:t>
          </a:r>
          <a:r>
            <a:rPr lang="zh-CN" dirty="0" smtClean="0"/>
            <a:t>操作系统并没有默认地安装</a:t>
          </a:r>
          <a:r>
            <a:rPr lang="en-US" dirty="0" smtClean="0"/>
            <a:t>Python</a:t>
          </a:r>
          <a:r>
            <a:rPr lang="zh-CN" dirty="0" smtClean="0"/>
            <a:t>。</a:t>
          </a:r>
          <a:endParaRPr lang="zh-CN" dirty="0"/>
        </a:p>
      </dgm:t>
    </dgm:pt>
    <dgm:pt modelId="{FB7C301B-DD0F-47CF-8DE4-836DCB8ABF03}" type="parTrans" cxnId="{4FFF9DBC-EF23-4B6F-88AC-B8D5F14F20B9}">
      <dgm:prSet/>
      <dgm:spPr/>
      <dgm:t>
        <a:bodyPr/>
        <a:lstStyle/>
        <a:p>
          <a:endParaRPr lang="zh-CN" altLang="en-US"/>
        </a:p>
      </dgm:t>
    </dgm:pt>
    <dgm:pt modelId="{3FAF7019-1242-4A06-8C92-E15C24673507}" type="sibTrans" cxnId="{4FFF9DBC-EF23-4B6F-88AC-B8D5F14F20B9}">
      <dgm:prSet/>
      <dgm:spPr/>
      <dgm:t>
        <a:bodyPr/>
        <a:lstStyle/>
        <a:p>
          <a:endParaRPr lang="zh-CN" altLang="en-US"/>
        </a:p>
      </dgm:t>
    </dgm:pt>
    <dgm:pt modelId="{0384A6F6-1AFA-43AA-8D47-1A97786DBD19}">
      <dgm:prSet/>
      <dgm:spPr/>
      <dgm:t>
        <a:bodyPr/>
        <a:lstStyle/>
        <a:p>
          <a:pPr rtl="0"/>
          <a:r>
            <a:rPr lang="zh-CN" dirty="0" smtClean="0"/>
            <a:t>访问</a:t>
          </a:r>
          <a:r>
            <a:rPr lang="en-US" dirty="0" smtClean="0"/>
            <a:t>Python</a:t>
          </a:r>
          <a:r>
            <a:rPr lang="zh-CN" dirty="0" smtClean="0"/>
            <a:t>官网下载页面（</a:t>
          </a:r>
          <a:r>
            <a:rPr lang="en-US" dirty="0" smtClean="0"/>
            <a:t>http://www.python.org/downloads/</a:t>
          </a:r>
          <a:r>
            <a:rPr lang="zh-CN" dirty="0" smtClean="0"/>
            <a:t>）</a:t>
          </a:r>
          <a:endParaRPr lang="zh-CN" dirty="0"/>
        </a:p>
      </dgm:t>
    </dgm:pt>
    <dgm:pt modelId="{662DB372-D554-46FE-AA98-CA7CC8CACE68}" type="parTrans" cxnId="{E95E1E46-1661-4147-AC1D-849118476AD9}">
      <dgm:prSet/>
      <dgm:spPr/>
      <dgm:t>
        <a:bodyPr/>
        <a:lstStyle/>
        <a:p>
          <a:endParaRPr lang="zh-CN" altLang="en-US"/>
        </a:p>
      </dgm:t>
    </dgm:pt>
    <dgm:pt modelId="{903D9AB9-85FB-4405-932E-1E2ECA6BD4AC}" type="sibTrans" cxnId="{E95E1E46-1661-4147-AC1D-849118476AD9}">
      <dgm:prSet/>
      <dgm:spPr/>
      <dgm:t>
        <a:bodyPr/>
        <a:lstStyle/>
        <a:p>
          <a:endParaRPr lang="zh-CN" altLang="en-US"/>
        </a:p>
      </dgm:t>
    </dgm:pt>
    <dgm:pt modelId="{AE871B31-203F-42AF-BFC4-EF5D981EA53E}" type="pres">
      <dgm:prSet presAssocID="{D85C3D6B-9B84-4F61-8182-87B968E891FD}" presName="linear" presStyleCnt="0">
        <dgm:presLayoutVars>
          <dgm:dir/>
          <dgm:animLvl val="lvl"/>
          <dgm:resizeHandles val="exact"/>
        </dgm:presLayoutVars>
      </dgm:prSet>
      <dgm:spPr/>
      <dgm:t>
        <a:bodyPr/>
        <a:lstStyle/>
        <a:p>
          <a:endParaRPr lang="zh-CN" altLang="en-US"/>
        </a:p>
      </dgm:t>
    </dgm:pt>
    <dgm:pt modelId="{320C499F-2280-4666-84A3-F125D13C20EE}" type="pres">
      <dgm:prSet presAssocID="{B384D73E-4431-4161-A656-9754D9F40483}" presName="parentLin" presStyleCnt="0"/>
      <dgm:spPr/>
    </dgm:pt>
    <dgm:pt modelId="{0D631469-E83C-464F-B634-BB02BC7E8B03}" type="pres">
      <dgm:prSet presAssocID="{B384D73E-4431-4161-A656-9754D9F40483}" presName="parentLeftMargin" presStyleLbl="node1" presStyleIdx="0" presStyleCnt="1"/>
      <dgm:spPr/>
      <dgm:t>
        <a:bodyPr/>
        <a:lstStyle/>
        <a:p>
          <a:endParaRPr lang="zh-CN" altLang="en-US"/>
        </a:p>
      </dgm:t>
    </dgm:pt>
    <dgm:pt modelId="{613D3CDD-DB19-439C-8B97-9BE476973A78}" type="pres">
      <dgm:prSet presAssocID="{B384D73E-4431-4161-A656-9754D9F40483}" presName="parentText" presStyleLbl="node1" presStyleIdx="0" presStyleCnt="1" custLinFactNeighborX="-14117" custLinFactNeighborY="-24676">
        <dgm:presLayoutVars>
          <dgm:chMax val="0"/>
          <dgm:bulletEnabled val="1"/>
        </dgm:presLayoutVars>
      </dgm:prSet>
      <dgm:spPr/>
      <dgm:t>
        <a:bodyPr/>
        <a:lstStyle/>
        <a:p>
          <a:endParaRPr lang="zh-CN" altLang="en-US"/>
        </a:p>
      </dgm:t>
    </dgm:pt>
    <dgm:pt modelId="{51053A64-569E-4D72-B1FB-FA50DFBE0213}" type="pres">
      <dgm:prSet presAssocID="{B384D73E-4431-4161-A656-9754D9F40483}" presName="negativeSpace" presStyleCnt="0"/>
      <dgm:spPr/>
    </dgm:pt>
    <dgm:pt modelId="{130113E3-A480-4620-840D-85EBD648DEC6}" type="pres">
      <dgm:prSet presAssocID="{B384D73E-4431-4161-A656-9754D9F40483}" presName="childText" presStyleLbl="conFgAcc1" presStyleIdx="0" presStyleCnt="1" custScaleY="106188" custLinFactNeighborY="-55700">
        <dgm:presLayoutVars>
          <dgm:bulletEnabled val="1"/>
        </dgm:presLayoutVars>
      </dgm:prSet>
      <dgm:spPr/>
      <dgm:t>
        <a:bodyPr/>
        <a:lstStyle/>
        <a:p>
          <a:endParaRPr lang="zh-CN" altLang="en-US"/>
        </a:p>
      </dgm:t>
    </dgm:pt>
  </dgm:ptLst>
  <dgm:cxnLst>
    <dgm:cxn modelId="{4FFF9DBC-EF23-4B6F-88AC-B8D5F14F20B9}" srcId="{B384D73E-4431-4161-A656-9754D9F40483}" destId="{93A20E23-EC80-4153-BCAE-EE0871FA91B4}" srcOrd="1" destOrd="0" parTransId="{FB7C301B-DD0F-47CF-8DE4-836DCB8ABF03}" sibTransId="{3FAF7019-1242-4A06-8C92-E15C24673507}"/>
    <dgm:cxn modelId="{1A56A546-61F5-4012-A9B2-49EA34C9A2A3}" srcId="{B384D73E-4431-4161-A656-9754D9F40483}" destId="{50C43C26-203D-40B7-9916-6E7D7E37E4F4}" srcOrd="0" destOrd="0" parTransId="{71AE5785-57A9-4FE1-B200-5C013EB037E3}" sibTransId="{E4BBF0B1-EE4E-44F1-B85C-C60354FA007B}"/>
    <dgm:cxn modelId="{8EEBC329-FD58-43B1-A975-DF712353C744}" srcId="{D85C3D6B-9B84-4F61-8182-87B968E891FD}" destId="{B384D73E-4431-4161-A656-9754D9F40483}" srcOrd="0" destOrd="0" parTransId="{B6121039-268A-4093-A516-F1C48D1D46B2}" sibTransId="{62D9055E-A881-4A52-9E86-5026C99AA261}"/>
    <dgm:cxn modelId="{935D468F-4AAA-4778-A9FC-4C4F8AB26E85}" type="presOf" srcId="{B384D73E-4431-4161-A656-9754D9F40483}" destId="{613D3CDD-DB19-439C-8B97-9BE476973A78}" srcOrd="1" destOrd="0" presId="urn:microsoft.com/office/officeart/2005/8/layout/list1"/>
    <dgm:cxn modelId="{AFEA39D6-A885-4FC7-A612-5BF9E7265171}" type="presOf" srcId="{D85C3D6B-9B84-4F61-8182-87B968E891FD}" destId="{AE871B31-203F-42AF-BFC4-EF5D981EA53E}" srcOrd="0" destOrd="0" presId="urn:microsoft.com/office/officeart/2005/8/layout/list1"/>
    <dgm:cxn modelId="{E95E1E46-1661-4147-AC1D-849118476AD9}" srcId="{B384D73E-4431-4161-A656-9754D9F40483}" destId="{0384A6F6-1AFA-43AA-8D47-1A97786DBD19}" srcOrd="2" destOrd="0" parTransId="{662DB372-D554-46FE-AA98-CA7CC8CACE68}" sibTransId="{903D9AB9-85FB-4405-932E-1E2ECA6BD4AC}"/>
    <dgm:cxn modelId="{87EC2441-2610-4267-94A8-4F7EE70F6BE5}" type="presOf" srcId="{93A20E23-EC80-4153-BCAE-EE0871FA91B4}" destId="{130113E3-A480-4620-840D-85EBD648DEC6}" srcOrd="0" destOrd="1" presId="urn:microsoft.com/office/officeart/2005/8/layout/list1"/>
    <dgm:cxn modelId="{BCB1D6DF-6283-4606-AF33-63C7281100E6}" type="presOf" srcId="{50C43C26-203D-40B7-9916-6E7D7E37E4F4}" destId="{130113E3-A480-4620-840D-85EBD648DEC6}" srcOrd="0" destOrd="0" presId="urn:microsoft.com/office/officeart/2005/8/layout/list1"/>
    <dgm:cxn modelId="{3D15EF67-2967-4C84-8D0E-7DA38914519C}" type="presOf" srcId="{B384D73E-4431-4161-A656-9754D9F40483}" destId="{0D631469-E83C-464F-B634-BB02BC7E8B03}" srcOrd="0" destOrd="0" presId="urn:microsoft.com/office/officeart/2005/8/layout/list1"/>
    <dgm:cxn modelId="{32E7210B-F8CF-4065-947D-3FA106FAEEBD}" type="presOf" srcId="{0384A6F6-1AFA-43AA-8D47-1A97786DBD19}" destId="{130113E3-A480-4620-840D-85EBD648DEC6}" srcOrd="0" destOrd="2" presId="urn:microsoft.com/office/officeart/2005/8/layout/list1"/>
    <dgm:cxn modelId="{AA4ADEC9-B8DA-4B6F-AF9F-D433014F770A}" type="presParOf" srcId="{AE871B31-203F-42AF-BFC4-EF5D981EA53E}" destId="{320C499F-2280-4666-84A3-F125D13C20EE}" srcOrd="0" destOrd="0" presId="urn:microsoft.com/office/officeart/2005/8/layout/list1"/>
    <dgm:cxn modelId="{BCB7A27B-AE0B-4B83-8912-60D04D00FEE2}" type="presParOf" srcId="{320C499F-2280-4666-84A3-F125D13C20EE}" destId="{0D631469-E83C-464F-B634-BB02BC7E8B03}" srcOrd="0" destOrd="0" presId="urn:microsoft.com/office/officeart/2005/8/layout/list1"/>
    <dgm:cxn modelId="{BEB81F32-2725-4B72-97FD-78CDAE5A8DEF}" type="presParOf" srcId="{320C499F-2280-4666-84A3-F125D13C20EE}" destId="{613D3CDD-DB19-439C-8B97-9BE476973A78}" srcOrd="1" destOrd="0" presId="urn:microsoft.com/office/officeart/2005/8/layout/list1"/>
    <dgm:cxn modelId="{6F854667-083D-4790-AAD1-74EF5885BE07}" type="presParOf" srcId="{AE871B31-203F-42AF-BFC4-EF5D981EA53E}" destId="{51053A64-569E-4D72-B1FB-FA50DFBE0213}" srcOrd="1" destOrd="0" presId="urn:microsoft.com/office/officeart/2005/8/layout/list1"/>
    <dgm:cxn modelId="{AADB61A3-92C8-40F5-A301-B5F7F09D6CC6}" type="presParOf" srcId="{AE871B31-203F-42AF-BFC4-EF5D981EA53E}" destId="{130113E3-A480-4620-840D-85EBD648DEC6}"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1B180ED-DEA1-4DE5-96A1-F6F6BF2CA070}" type="doc">
      <dgm:prSet loTypeId="urn:microsoft.com/office/officeart/2005/8/layout/list1" loCatId="list" qsTypeId="urn:microsoft.com/office/officeart/2005/8/quickstyle/simple1" qsCatId="simple" csTypeId="urn:microsoft.com/office/officeart/2005/8/colors/colorful4" csCatId="colorful" phldr="1"/>
      <dgm:spPr/>
      <dgm:t>
        <a:bodyPr/>
        <a:lstStyle/>
        <a:p>
          <a:endParaRPr lang="zh-CN" altLang="en-US"/>
        </a:p>
      </dgm:t>
    </dgm:pt>
    <dgm:pt modelId="{C011CC44-9168-4987-B3F9-0B20C1A23E7D}">
      <dgm:prSet/>
      <dgm:spPr/>
      <dgm:t>
        <a:bodyPr/>
        <a:lstStyle/>
        <a:p>
          <a:pPr rtl="0"/>
          <a:r>
            <a:rPr lang="zh-CN" b="1" dirty="0" smtClean="0"/>
            <a:t>运行简单的</a:t>
          </a:r>
          <a:r>
            <a:rPr lang="en-US" b="1" dirty="0" smtClean="0"/>
            <a:t>Python</a:t>
          </a:r>
          <a:r>
            <a:rPr lang="zh-CN" b="1" dirty="0" smtClean="0"/>
            <a:t>程序</a:t>
          </a:r>
          <a:endParaRPr lang="zh-CN" dirty="0"/>
        </a:p>
      </dgm:t>
    </dgm:pt>
    <dgm:pt modelId="{4C4B5473-A5E1-42A5-9803-675EB2C1AE1A}" type="parTrans" cxnId="{F5A5C26F-3EC2-42E8-8976-3DF293D7937B}">
      <dgm:prSet/>
      <dgm:spPr/>
      <dgm:t>
        <a:bodyPr/>
        <a:lstStyle/>
        <a:p>
          <a:endParaRPr lang="zh-CN" altLang="en-US"/>
        </a:p>
      </dgm:t>
    </dgm:pt>
    <dgm:pt modelId="{FCB48FCC-108F-49BF-8B3F-E8F963B3F4B3}" type="sibTrans" cxnId="{F5A5C26F-3EC2-42E8-8976-3DF293D7937B}">
      <dgm:prSet/>
      <dgm:spPr/>
      <dgm:t>
        <a:bodyPr/>
        <a:lstStyle/>
        <a:p>
          <a:endParaRPr lang="zh-CN" altLang="en-US"/>
        </a:p>
      </dgm:t>
    </dgm:pt>
    <dgm:pt modelId="{31A552EE-8A48-47CA-861A-904635EFA564}">
      <dgm:prSet custT="1"/>
      <dgm:spPr/>
      <dgm:t>
        <a:bodyPr/>
        <a:lstStyle/>
        <a:p>
          <a:pPr marL="171450" indent="0" defTabSz="844550" rtl="0">
            <a:lnSpc>
              <a:spcPct val="90000"/>
            </a:lnSpc>
            <a:spcBef>
              <a:spcPct val="0"/>
            </a:spcBef>
            <a:spcAft>
              <a:spcPct val="15000"/>
            </a:spcAft>
            <a:buNone/>
          </a:pPr>
          <a:r>
            <a:rPr lang="en-US" altLang="en-US" sz="2700" dirty="0" smtClean="0"/>
            <a:t> </a:t>
          </a:r>
          <a:r>
            <a:rPr lang="zh-CN" altLang="en-US" sz="2400" dirty="0" smtClean="0"/>
            <a:t>一般通过</a:t>
          </a:r>
          <a:r>
            <a:rPr lang="en-US" altLang="en-US" sz="2400" dirty="0" smtClean="0"/>
            <a:t>Python</a:t>
          </a:r>
          <a:r>
            <a:rPr lang="zh-CN" altLang="en-US" sz="2400" dirty="0" smtClean="0"/>
            <a:t>安装程序自带的集成开发环境</a:t>
          </a:r>
          <a:r>
            <a:rPr lang="en-US" altLang="en-US" sz="2400" dirty="0" smtClean="0"/>
            <a:t>IDLE</a:t>
          </a:r>
          <a:r>
            <a:rPr lang="zh-CN" altLang="en-US" sz="2400" dirty="0" smtClean="0"/>
            <a:t>（</a:t>
          </a:r>
          <a:r>
            <a:rPr lang="en-US" altLang="en-US" sz="2400" dirty="0" smtClean="0"/>
            <a:t>Integrated </a:t>
          </a:r>
          <a:r>
            <a:rPr lang="en-US" altLang="en-US" sz="2400" dirty="0" err="1" smtClean="0"/>
            <a:t>DeveLopment</a:t>
          </a:r>
          <a:r>
            <a:rPr lang="en-US" altLang="en-US" sz="2400" dirty="0" smtClean="0"/>
            <a:t> Environment</a:t>
          </a:r>
          <a:r>
            <a:rPr lang="zh-CN" altLang="en-US" sz="2400" dirty="0" smtClean="0"/>
            <a:t>）来进行交互式命令运行程序，（搜索打开</a:t>
          </a:r>
          <a:r>
            <a:rPr lang="en-US" altLang="zh-CN" sz="2400" dirty="0" smtClean="0"/>
            <a:t>idle.bat</a:t>
          </a:r>
          <a:r>
            <a:rPr lang="zh-CN" altLang="en-US" sz="2400" dirty="0" smtClean="0"/>
            <a:t>文件，“</a:t>
          </a:r>
          <a:r>
            <a:rPr lang="en-US" altLang="en-US" sz="2400" dirty="0" smtClean="0"/>
            <a:t>C:\Python\Python310\Lib\idlelib”</a:t>
          </a:r>
          <a:r>
            <a:rPr lang="zh-CN" altLang="en-US" sz="2400" dirty="0" smtClean="0"/>
            <a:t>）</a:t>
          </a:r>
          <a:endParaRPr lang="zh-CN" sz="2400" dirty="0"/>
        </a:p>
      </dgm:t>
    </dgm:pt>
    <dgm:pt modelId="{E6CE251E-C978-4158-8F9D-3629669ED3B8}" type="parTrans" cxnId="{1A582941-B278-42CD-867A-443578A6E5E6}">
      <dgm:prSet/>
      <dgm:spPr/>
      <dgm:t>
        <a:bodyPr/>
        <a:lstStyle/>
        <a:p>
          <a:endParaRPr lang="zh-CN" altLang="en-US"/>
        </a:p>
      </dgm:t>
    </dgm:pt>
    <dgm:pt modelId="{EE7E163E-9F7D-4159-9E9F-E17C9AD71AB4}" type="sibTrans" cxnId="{1A582941-B278-42CD-867A-443578A6E5E6}">
      <dgm:prSet/>
      <dgm:spPr/>
      <dgm:t>
        <a:bodyPr/>
        <a:lstStyle/>
        <a:p>
          <a:endParaRPr lang="zh-CN" altLang="en-US"/>
        </a:p>
      </dgm:t>
    </dgm:pt>
    <dgm:pt modelId="{271215C8-4FD6-49EF-8CC6-49430E812BB8}">
      <dgm:prSet custT="1"/>
      <dgm:spPr/>
      <dgm:t>
        <a:bodyPr/>
        <a:lstStyle/>
        <a:p>
          <a:r>
            <a:rPr lang="zh-CN" altLang="en-US" sz="2400" dirty="0" smtClean="0"/>
            <a:t>方法一：通过</a:t>
          </a:r>
          <a:r>
            <a:rPr lang="en-US" altLang="zh-CN" sz="2400" dirty="0" smtClean="0"/>
            <a:t>IDLE</a:t>
          </a:r>
          <a:r>
            <a:rPr lang="zh-CN" altLang="en-US" sz="2400" dirty="0" smtClean="0"/>
            <a:t>直接执行语句</a:t>
          </a:r>
          <a:r>
            <a:rPr lang="zh-CN" altLang="zh-CN" sz="2400" dirty="0" smtClean="0"/>
            <a:t>。</a:t>
          </a:r>
          <a:endParaRPr lang="zh-CN" altLang="en-US" sz="2400" dirty="0" smtClean="0"/>
        </a:p>
      </dgm:t>
    </dgm:pt>
    <dgm:pt modelId="{358204D0-BFA7-46B8-A615-99F5B61071E1}" type="parTrans" cxnId="{345595E4-F3EA-492C-ABB7-74BD961E4CB3}">
      <dgm:prSet/>
      <dgm:spPr/>
      <dgm:t>
        <a:bodyPr/>
        <a:lstStyle/>
        <a:p>
          <a:endParaRPr lang="zh-CN" altLang="en-US"/>
        </a:p>
      </dgm:t>
    </dgm:pt>
    <dgm:pt modelId="{D2083164-EFC0-45F4-AD74-DFB9023722CC}" type="sibTrans" cxnId="{345595E4-F3EA-492C-ABB7-74BD961E4CB3}">
      <dgm:prSet/>
      <dgm:spPr/>
      <dgm:t>
        <a:bodyPr/>
        <a:lstStyle/>
        <a:p>
          <a:endParaRPr lang="zh-CN" altLang="en-US"/>
        </a:p>
      </dgm:t>
    </dgm:pt>
    <dgm:pt modelId="{E0D731C0-BEE6-4CF7-9987-FAAE61A5EFB2}" type="pres">
      <dgm:prSet presAssocID="{21B180ED-DEA1-4DE5-96A1-F6F6BF2CA070}" presName="linear" presStyleCnt="0">
        <dgm:presLayoutVars>
          <dgm:dir/>
          <dgm:animLvl val="lvl"/>
          <dgm:resizeHandles val="exact"/>
        </dgm:presLayoutVars>
      </dgm:prSet>
      <dgm:spPr/>
      <dgm:t>
        <a:bodyPr/>
        <a:lstStyle/>
        <a:p>
          <a:endParaRPr lang="zh-CN" altLang="en-US"/>
        </a:p>
      </dgm:t>
    </dgm:pt>
    <dgm:pt modelId="{34173630-A596-42FF-AB84-1D775FD7ACB6}" type="pres">
      <dgm:prSet presAssocID="{C011CC44-9168-4987-B3F9-0B20C1A23E7D}" presName="parentLin" presStyleCnt="0"/>
      <dgm:spPr/>
    </dgm:pt>
    <dgm:pt modelId="{D7E442F3-6980-40AE-8EB7-DB69D9111650}" type="pres">
      <dgm:prSet presAssocID="{C011CC44-9168-4987-B3F9-0B20C1A23E7D}" presName="parentLeftMargin" presStyleLbl="node1" presStyleIdx="0" presStyleCnt="1"/>
      <dgm:spPr/>
      <dgm:t>
        <a:bodyPr/>
        <a:lstStyle/>
        <a:p>
          <a:endParaRPr lang="zh-CN" altLang="en-US"/>
        </a:p>
      </dgm:t>
    </dgm:pt>
    <dgm:pt modelId="{71B4DC3A-BF26-4B96-9A0C-8922D867F099}" type="pres">
      <dgm:prSet presAssocID="{C011CC44-9168-4987-B3F9-0B20C1A23E7D}" presName="parentText" presStyleLbl="node1" presStyleIdx="0" presStyleCnt="1">
        <dgm:presLayoutVars>
          <dgm:chMax val="0"/>
          <dgm:bulletEnabled val="1"/>
        </dgm:presLayoutVars>
      </dgm:prSet>
      <dgm:spPr/>
      <dgm:t>
        <a:bodyPr/>
        <a:lstStyle/>
        <a:p>
          <a:endParaRPr lang="zh-CN" altLang="en-US"/>
        </a:p>
      </dgm:t>
    </dgm:pt>
    <dgm:pt modelId="{2B696B00-1AF5-4707-BE92-1EB4ABC4798A}" type="pres">
      <dgm:prSet presAssocID="{C011CC44-9168-4987-B3F9-0B20C1A23E7D}" presName="negativeSpace" presStyleCnt="0"/>
      <dgm:spPr/>
    </dgm:pt>
    <dgm:pt modelId="{BE484C71-6727-4148-9517-231B04BA7FA4}" type="pres">
      <dgm:prSet presAssocID="{C011CC44-9168-4987-B3F9-0B20C1A23E7D}" presName="childText" presStyleLbl="conFgAcc1" presStyleIdx="0" presStyleCnt="1">
        <dgm:presLayoutVars>
          <dgm:bulletEnabled val="1"/>
        </dgm:presLayoutVars>
      </dgm:prSet>
      <dgm:spPr/>
      <dgm:t>
        <a:bodyPr/>
        <a:lstStyle/>
        <a:p>
          <a:endParaRPr lang="zh-CN" altLang="en-US"/>
        </a:p>
      </dgm:t>
    </dgm:pt>
  </dgm:ptLst>
  <dgm:cxnLst>
    <dgm:cxn modelId="{87450DA7-C40A-4671-9E92-1AEA61216AA8}" type="presOf" srcId="{C011CC44-9168-4987-B3F9-0B20C1A23E7D}" destId="{D7E442F3-6980-40AE-8EB7-DB69D9111650}" srcOrd="0" destOrd="0" presId="urn:microsoft.com/office/officeart/2005/8/layout/list1"/>
    <dgm:cxn modelId="{345595E4-F3EA-492C-ABB7-74BD961E4CB3}" srcId="{C011CC44-9168-4987-B3F9-0B20C1A23E7D}" destId="{271215C8-4FD6-49EF-8CC6-49430E812BB8}" srcOrd="1" destOrd="0" parTransId="{358204D0-BFA7-46B8-A615-99F5B61071E1}" sibTransId="{D2083164-EFC0-45F4-AD74-DFB9023722CC}"/>
    <dgm:cxn modelId="{90C9A458-50BC-466B-B73F-C0F74C140570}" type="presOf" srcId="{21B180ED-DEA1-4DE5-96A1-F6F6BF2CA070}" destId="{E0D731C0-BEE6-4CF7-9987-FAAE61A5EFB2}" srcOrd="0" destOrd="0" presId="urn:microsoft.com/office/officeart/2005/8/layout/list1"/>
    <dgm:cxn modelId="{C04C95EB-2E89-48AA-963E-E52B23236A36}" type="presOf" srcId="{31A552EE-8A48-47CA-861A-904635EFA564}" destId="{BE484C71-6727-4148-9517-231B04BA7FA4}" srcOrd="0" destOrd="0" presId="urn:microsoft.com/office/officeart/2005/8/layout/list1"/>
    <dgm:cxn modelId="{F5A5C26F-3EC2-42E8-8976-3DF293D7937B}" srcId="{21B180ED-DEA1-4DE5-96A1-F6F6BF2CA070}" destId="{C011CC44-9168-4987-B3F9-0B20C1A23E7D}" srcOrd="0" destOrd="0" parTransId="{4C4B5473-A5E1-42A5-9803-675EB2C1AE1A}" sibTransId="{FCB48FCC-108F-49BF-8B3F-E8F963B3F4B3}"/>
    <dgm:cxn modelId="{2479B209-0A3C-4FD1-A48F-9B0FB6B788B5}" type="presOf" srcId="{271215C8-4FD6-49EF-8CC6-49430E812BB8}" destId="{BE484C71-6727-4148-9517-231B04BA7FA4}" srcOrd="0" destOrd="1" presId="urn:microsoft.com/office/officeart/2005/8/layout/list1"/>
    <dgm:cxn modelId="{D1635695-629D-4B94-B1F9-54C72011548B}" type="presOf" srcId="{C011CC44-9168-4987-B3F9-0B20C1A23E7D}" destId="{71B4DC3A-BF26-4B96-9A0C-8922D867F099}" srcOrd="1" destOrd="0" presId="urn:microsoft.com/office/officeart/2005/8/layout/list1"/>
    <dgm:cxn modelId="{1A582941-B278-42CD-867A-443578A6E5E6}" srcId="{C011CC44-9168-4987-B3F9-0B20C1A23E7D}" destId="{31A552EE-8A48-47CA-861A-904635EFA564}" srcOrd="0" destOrd="0" parTransId="{E6CE251E-C978-4158-8F9D-3629669ED3B8}" sibTransId="{EE7E163E-9F7D-4159-9E9F-E17C9AD71AB4}"/>
    <dgm:cxn modelId="{C80D0F77-ECC9-42E9-9116-6290480F1F79}" type="presParOf" srcId="{E0D731C0-BEE6-4CF7-9987-FAAE61A5EFB2}" destId="{34173630-A596-42FF-AB84-1D775FD7ACB6}" srcOrd="0" destOrd="0" presId="urn:microsoft.com/office/officeart/2005/8/layout/list1"/>
    <dgm:cxn modelId="{C73EF5B9-9C17-4476-B42F-DA977F676FDC}" type="presParOf" srcId="{34173630-A596-42FF-AB84-1D775FD7ACB6}" destId="{D7E442F3-6980-40AE-8EB7-DB69D9111650}" srcOrd="0" destOrd="0" presId="urn:microsoft.com/office/officeart/2005/8/layout/list1"/>
    <dgm:cxn modelId="{A51FDF04-36A6-47B2-A42E-9251432696A6}" type="presParOf" srcId="{34173630-A596-42FF-AB84-1D775FD7ACB6}" destId="{71B4DC3A-BF26-4B96-9A0C-8922D867F099}" srcOrd="1" destOrd="0" presId="urn:microsoft.com/office/officeart/2005/8/layout/list1"/>
    <dgm:cxn modelId="{A9830535-B79C-4959-8BD7-CBE192705286}" type="presParOf" srcId="{E0D731C0-BEE6-4CF7-9987-FAAE61A5EFB2}" destId="{2B696B00-1AF5-4707-BE92-1EB4ABC4798A}" srcOrd="1" destOrd="0" presId="urn:microsoft.com/office/officeart/2005/8/layout/list1"/>
    <dgm:cxn modelId="{2FB40A8A-2639-4017-8A76-66EB169DEB24}" type="presParOf" srcId="{E0D731C0-BEE6-4CF7-9987-FAAE61A5EFB2}" destId="{BE484C71-6727-4148-9517-231B04BA7FA4}"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21B180ED-DEA1-4DE5-96A1-F6F6BF2CA070}" type="doc">
      <dgm:prSet loTypeId="urn:microsoft.com/office/officeart/2005/8/layout/list1" loCatId="list" qsTypeId="urn:microsoft.com/office/officeart/2005/8/quickstyle/simple1" qsCatId="simple" csTypeId="urn:microsoft.com/office/officeart/2005/8/colors/colorful4" csCatId="colorful" phldr="1"/>
      <dgm:spPr/>
      <dgm:t>
        <a:bodyPr/>
        <a:lstStyle/>
        <a:p>
          <a:endParaRPr lang="zh-CN" altLang="en-US"/>
        </a:p>
      </dgm:t>
    </dgm:pt>
    <dgm:pt modelId="{C011CC44-9168-4987-B3F9-0B20C1A23E7D}">
      <dgm:prSet/>
      <dgm:spPr/>
      <dgm:t>
        <a:bodyPr/>
        <a:lstStyle/>
        <a:p>
          <a:pPr rtl="0"/>
          <a:r>
            <a:rPr lang="zh-CN" b="1" dirty="0" smtClean="0"/>
            <a:t>运行简单的</a:t>
          </a:r>
          <a:r>
            <a:rPr lang="en-US" b="1" dirty="0" smtClean="0"/>
            <a:t>Python</a:t>
          </a:r>
          <a:r>
            <a:rPr lang="zh-CN" b="1" dirty="0" smtClean="0"/>
            <a:t>程序</a:t>
          </a:r>
          <a:endParaRPr lang="zh-CN" dirty="0"/>
        </a:p>
      </dgm:t>
    </dgm:pt>
    <dgm:pt modelId="{4C4B5473-A5E1-42A5-9803-675EB2C1AE1A}" type="parTrans" cxnId="{F5A5C26F-3EC2-42E8-8976-3DF293D7937B}">
      <dgm:prSet/>
      <dgm:spPr/>
      <dgm:t>
        <a:bodyPr/>
        <a:lstStyle/>
        <a:p>
          <a:endParaRPr lang="zh-CN" altLang="en-US"/>
        </a:p>
      </dgm:t>
    </dgm:pt>
    <dgm:pt modelId="{FCB48FCC-108F-49BF-8B3F-E8F963B3F4B3}" type="sibTrans" cxnId="{F5A5C26F-3EC2-42E8-8976-3DF293D7937B}">
      <dgm:prSet/>
      <dgm:spPr/>
      <dgm:t>
        <a:bodyPr/>
        <a:lstStyle/>
        <a:p>
          <a:endParaRPr lang="zh-CN" altLang="en-US"/>
        </a:p>
      </dgm:t>
    </dgm:pt>
    <dgm:pt modelId="{7E5F826A-89C7-44A5-9CD4-6E5B062F0FBB}">
      <dgm:prSet/>
      <dgm:spPr/>
      <dgm:t>
        <a:bodyPr/>
        <a:lstStyle/>
        <a:p>
          <a:pPr marL="342900" indent="0" defTabSz="844550" rtl="0">
            <a:lnSpc>
              <a:spcPct val="90000"/>
            </a:lnSpc>
            <a:spcBef>
              <a:spcPct val="0"/>
            </a:spcBef>
            <a:spcAft>
              <a:spcPct val="15000"/>
            </a:spcAft>
            <a:buNone/>
          </a:pPr>
          <a:r>
            <a:rPr lang="zh-CN" dirty="0" smtClean="0"/>
            <a:t>单击</a:t>
          </a:r>
          <a:r>
            <a:rPr lang="en-US" dirty="0" smtClean="0"/>
            <a:t>IDLE</a:t>
          </a:r>
          <a:r>
            <a:rPr lang="zh-CN" dirty="0" smtClean="0"/>
            <a:t>窗口中的</a:t>
          </a:r>
          <a:r>
            <a:rPr lang="en-US" dirty="0" smtClean="0"/>
            <a:t>File</a:t>
          </a:r>
          <a:r>
            <a:rPr lang="zh-CN" dirty="0" smtClean="0"/>
            <a:t>菜单中的</a:t>
          </a:r>
          <a:r>
            <a:rPr lang="en-US" dirty="0" smtClean="0"/>
            <a:t>New File</a:t>
          </a:r>
          <a:r>
            <a:rPr lang="zh-CN" dirty="0" smtClean="0"/>
            <a:t>选项，新建一个空白文档</a:t>
          </a:r>
          <a:r>
            <a:rPr lang="zh-CN" altLang="en-US" dirty="0" smtClean="0"/>
            <a:t>，保存为</a:t>
          </a:r>
          <a:r>
            <a:rPr lang="en-US" altLang="zh-CN" dirty="0" err="1" smtClean="0"/>
            <a:t>py</a:t>
          </a:r>
          <a:r>
            <a:rPr lang="zh-CN" altLang="en-US" dirty="0" smtClean="0"/>
            <a:t>源程序文件。</a:t>
          </a:r>
          <a:endParaRPr lang="zh-CN" dirty="0"/>
        </a:p>
      </dgm:t>
    </dgm:pt>
    <dgm:pt modelId="{BA49DB4E-1108-4B02-B724-835884EE0198}" type="parTrans" cxnId="{6D4B555B-C5EE-4683-9941-6ABDC6E26A29}">
      <dgm:prSet/>
      <dgm:spPr/>
      <dgm:t>
        <a:bodyPr/>
        <a:lstStyle/>
        <a:p>
          <a:endParaRPr lang="zh-CN" altLang="en-US"/>
        </a:p>
      </dgm:t>
    </dgm:pt>
    <dgm:pt modelId="{C18FB79E-E1EA-41FA-986F-3C90A1C4AE48}" type="sibTrans" cxnId="{6D4B555B-C5EE-4683-9941-6ABDC6E26A29}">
      <dgm:prSet/>
      <dgm:spPr/>
      <dgm:t>
        <a:bodyPr/>
        <a:lstStyle/>
        <a:p>
          <a:endParaRPr lang="zh-CN" altLang="en-US"/>
        </a:p>
      </dgm:t>
    </dgm:pt>
    <dgm:pt modelId="{31A552EE-8A48-47CA-861A-904635EFA564}">
      <dgm:prSet/>
      <dgm:spPr/>
      <dgm:t>
        <a:bodyPr/>
        <a:lstStyle/>
        <a:p>
          <a:pPr marL="171450" indent="0" defTabSz="844550" rtl="0">
            <a:lnSpc>
              <a:spcPct val="90000"/>
            </a:lnSpc>
            <a:spcBef>
              <a:spcPct val="0"/>
            </a:spcBef>
            <a:spcAft>
              <a:spcPct val="15000"/>
            </a:spcAft>
            <a:buNone/>
          </a:pPr>
          <a:r>
            <a:rPr lang="zh-CN" altLang="en-US" dirty="0" smtClean="0"/>
            <a:t>方法二：</a:t>
          </a:r>
          <a:r>
            <a:rPr lang="zh-CN" dirty="0" smtClean="0"/>
            <a:t>通过</a:t>
          </a:r>
          <a:r>
            <a:rPr lang="en-US" dirty="0" smtClean="0"/>
            <a:t>IDLE</a:t>
          </a:r>
          <a:r>
            <a:rPr lang="zh-CN" dirty="0" smtClean="0"/>
            <a:t>建立</a:t>
          </a:r>
          <a:r>
            <a:rPr lang="en-US" dirty="0" err="1" smtClean="0"/>
            <a:t>py</a:t>
          </a:r>
          <a:r>
            <a:rPr lang="zh-CN" dirty="0" smtClean="0"/>
            <a:t>源程序文件</a:t>
          </a:r>
          <a:r>
            <a:rPr lang="zh-CN" altLang="en-US" dirty="0" smtClean="0"/>
            <a:t>。</a:t>
          </a:r>
          <a:endParaRPr lang="zh-CN" dirty="0"/>
        </a:p>
      </dgm:t>
    </dgm:pt>
    <dgm:pt modelId="{E6CE251E-C978-4158-8F9D-3629669ED3B8}" type="parTrans" cxnId="{1A582941-B278-42CD-867A-443578A6E5E6}">
      <dgm:prSet/>
      <dgm:spPr/>
      <dgm:t>
        <a:bodyPr/>
        <a:lstStyle/>
        <a:p>
          <a:endParaRPr lang="zh-CN" altLang="en-US"/>
        </a:p>
      </dgm:t>
    </dgm:pt>
    <dgm:pt modelId="{EE7E163E-9F7D-4159-9E9F-E17C9AD71AB4}" type="sibTrans" cxnId="{1A582941-B278-42CD-867A-443578A6E5E6}">
      <dgm:prSet/>
      <dgm:spPr/>
      <dgm:t>
        <a:bodyPr/>
        <a:lstStyle/>
        <a:p>
          <a:endParaRPr lang="zh-CN" altLang="en-US"/>
        </a:p>
      </dgm:t>
    </dgm:pt>
    <dgm:pt modelId="{3D6A01F2-439A-4DF7-B96D-182DCF741195}">
      <dgm:prSet/>
      <dgm:spPr/>
      <dgm:t>
        <a:bodyPr/>
        <a:lstStyle/>
        <a:p>
          <a:pPr marL="342900" indent="0" defTabSz="844550" rtl="0">
            <a:lnSpc>
              <a:spcPct val="90000"/>
            </a:lnSpc>
            <a:spcBef>
              <a:spcPct val="0"/>
            </a:spcBef>
            <a:spcAft>
              <a:spcPct val="15000"/>
            </a:spcAft>
            <a:buNone/>
          </a:pPr>
          <a:r>
            <a:rPr lang="zh-CN" altLang="en-US" dirty="0" smtClean="0"/>
            <a:t>运行方法：</a:t>
          </a:r>
          <a:endParaRPr lang="zh-CN" dirty="0"/>
        </a:p>
      </dgm:t>
    </dgm:pt>
    <dgm:pt modelId="{E12BD865-FE66-4631-82CA-39A612FE4E16}" type="parTrans" cxnId="{2B76875A-999B-468B-8798-133726CAC63F}">
      <dgm:prSet/>
      <dgm:spPr/>
      <dgm:t>
        <a:bodyPr/>
        <a:lstStyle/>
        <a:p>
          <a:endParaRPr lang="zh-CN" altLang="en-US"/>
        </a:p>
      </dgm:t>
    </dgm:pt>
    <dgm:pt modelId="{20C352A1-5DD7-4B86-89EF-42C4CDF3E6B3}" type="sibTrans" cxnId="{2B76875A-999B-468B-8798-133726CAC63F}">
      <dgm:prSet/>
      <dgm:spPr/>
      <dgm:t>
        <a:bodyPr/>
        <a:lstStyle/>
        <a:p>
          <a:endParaRPr lang="zh-CN" altLang="en-US"/>
        </a:p>
      </dgm:t>
    </dgm:pt>
    <dgm:pt modelId="{F8C589D2-CD0D-44CA-AD46-684D2B70449E}">
      <dgm:prSet/>
      <dgm:spPr/>
      <dgm:t>
        <a:bodyPr/>
        <a:lstStyle/>
        <a:p>
          <a:pPr marL="342900" indent="0" defTabSz="844550" rtl="0">
            <a:lnSpc>
              <a:spcPct val="90000"/>
            </a:lnSpc>
            <a:spcBef>
              <a:spcPct val="0"/>
            </a:spcBef>
            <a:spcAft>
              <a:spcPct val="15000"/>
            </a:spcAft>
            <a:buNone/>
          </a:pPr>
          <a:r>
            <a:rPr lang="zh-CN" dirty="0" smtClean="0"/>
            <a:t>（</a:t>
          </a:r>
          <a:r>
            <a:rPr lang="en-US" dirty="0" smtClean="0"/>
            <a:t>1</a:t>
          </a:r>
          <a:r>
            <a:rPr lang="zh-CN" dirty="0" smtClean="0"/>
            <a:t>）单击</a:t>
          </a:r>
          <a:r>
            <a:rPr lang="en-US" dirty="0" smtClean="0"/>
            <a:t>Run</a:t>
          </a:r>
          <a:r>
            <a:rPr lang="zh-CN" dirty="0" smtClean="0"/>
            <a:t>菜单下的“</a:t>
          </a:r>
          <a:r>
            <a:rPr lang="en-US" dirty="0" smtClean="0"/>
            <a:t>Run Module</a:t>
          </a:r>
          <a:r>
            <a:rPr lang="zh-CN" dirty="0" smtClean="0"/>
            <a:t>”命令，或者按“</a:t>
          </a:r>
          <a:r>
            <a:rPr lang="en-US" dirty="0" smtClean="0"/>
            <a:t>F5</a:t>
          </a:r>
          <a:r>
            <a:rPr lang="zh-CN" dirty="0" smtClean="0"/>
            <a:t>”键即可</a:t>
          </a:r>
          <a:endParaRPr lang="zh-CN" dirty="0"/>
        </a:p>
      </dgm:t>
    </dgm:pt>
    <dgm:pt modelId="{F38AA85C-B307-4646-AF64-F961FB358D42}" type="parTrans" cxnId="{B0BD3664-0B01-4FE9-A3D0-1BE9F9233CC1}">
      <dgm:prSet/>
      <dgm:spPr/>
      <dgm:t>
        <a:bodyPr/>
        <a:lstStyle/>
        <a:p>
          <a:endParaRPr lang="zh-CN" altLang="en-US"/>
        </a:p>
      </dgm:t>
    </dgm:pt>
    <dgm:pt modelId="{619D2A75-3149-4C91-9DE7-6E0362E875FB}" type="sibTrans" cxnId="{B0BD3664-0B01-4FE9-A3D0-1BE9F9233CC1}">
      <dgm:prSet/>
      <dgm:spPr/>
      <dgm:t>
        <a:bodyPr/>
        <a:lstStyle/>
        <a:p>
          <a:endParaRPr lang="zh-CN" altLang="en-US"/>
        </a:p>
      </dgm:t>
    </dgm:pt>
    <dgm:pt modelId="{23A7241B-BB12-4134-BC77-8D6FCEF49C20}">
      <dgm:prSet/>
      <dgm:spPr/>
      <dgm:t>
        <a:bodyPr/>
        <a:lstStyle/>
        <a:p>
          <a:pPr marL="342900" indent="0" defTabSz="844550" rtl="0">
            <a:lnSpc>
              <a:spcPct val="90000"/>
            </a:lnSpc>
            <a:spcBef>
              <a:spcPct val="0"/>
            </a:spcBef>
            <a:spcAft>
              <a:spcPct val="15000"/>
            </a:spcAft>
            <a:buNone/>
          </a:pPr>
          <a:r>
            <a:rPr lang="zh-CN" dirty="0" smtClean="0"/>
            <a:t>（</a:t>
          </a:r>
          <a:r>
            <a:rPr lang="en-US" dirty="0" smtClean="0"/>
            <a:t>2</a:t>
          </a:r>
          <a:r>
            <a:rPr lang="zh-CN" dirty="0" smtClean="0"/>
            <a:t>）在</a:t>
          </a:r>
          <a:r>
            <a:rPr lang="en-US" dirty="0" smtClean="0"/>
            <a:t>Windows</a:t>
          </a:r>
          <a:r>
            <a:rPr lang="zh-CN" dirty="0" smtClean="0"/>
            <a:t>命令终端窗口“</a:t>
          </a:r>
          <a:r>
            <a:rPr lang="en-US" dirty="0" smtClean="0"/>
            <a:t>cmd.exe</a:t>
          </a:r>
          <a:r>
            <a:rPr lang="zh-CN" dirty="0" smtClean="0"/>
            <a:t>”中运行“</a:t>
          </a:r>
          <a:r>
            <a:rPr lang="en-US" dirty="0" smtClean="0"/>
            <a:t>hello_world.py</a:t>
          </a:r>
          <a:r>
            <a:rPr lang="zh-CN" dirty="0" smtClean="0"/>
            <a:t>”文件，命令为“</a:t>
          </a:r>
          <a:r>
            <a:rPr lang="en-US" dirty="0" smtClean="0"/>
            <a:t>python c:\python\hello_world.py</a:t>
          </a:r>
          <a:r>
            <a:rPr lang="zh-CN" dirty="0" smtClean="0"/>
            <a:t>”。</a:t>
          </a:r>
          <a:endParaRPr lang="zh-CN" dirty="0"/>
        </a:p>
      </dgm:t>
    </dgm:pt>
    <dgm:pt modelId="{84E7F8AD-98CC-4146-A024-D39CD4E3EA8F}" type="parTrans" cxnId="{9D94CCC2-0F6D-4B7A-B63C-5F4A351BEF13}">
      <dgm:prSet/>
      <dgm:spPr/>
      <dgm:t>
        <a:bodyPr/>
        <a:lstStyle/>
        <a:p>
          <a:endParaRPr lang="zh-CN" altLang="en-US"/>
        </a:p>
      </dgm:t>
    </dgm:pt>
    <dgm:pt modelId="{44C57595-2150-4B9A-B915-CF46741E71F1}" type="sibTrans" cxnId="{9D94CCC2-0F6D-4B7A-B63C-5F4A351BEF13}">
      <dgm:prSet/>
      <dgm:spPr/>
      <dgm:t>
        <a:bodyPr/>
        <a:lstStyle/>
        <a:p>
          <a:endParaRPr lang="zh-CN" altLang="en-US"/>
        </a:p>
      </dgm:t>
    </dgm:pt>
    <dgm:pt modelId="{06B64FF3-7CEE-4925-AB83-6599821FFA73}">
      <dgm:prSet/>
      <dgm:spPr/>
      <dgm:t>
        <a:bodyPr/>
        <a:lstStyle/>
        <a:p>
          <a:pPr marL="342900" indent="0" defTabSz="844550" rtl="0">
            <a:lnSpc>
              <a:spcPct val="90000"/>
            </a:lnSpc>
            <a:spcBef>
              <a:spcPct val="0"/>
            </a:spcBef>
            <a:spcAft>
              <a:spcPct val="15000"/>
            </a:spcAft>
            <a:buNone/>
          </a:pPr>
          <a:r>
            <a:rPr lang="zh-CN" dirty="0" smtClean="0"/>
            <a:t>通过在</a:t>
          </a:r>
          <a:r>
            <a:rPr lang="en-US" dirty="0" smtClean="0"/>
            <a:t>&gt;&gt;&gt;</a:t>
          </a:r>
          <a:r>
            <a:rPr lang="zh-CN" dirty="0" smtClean="0"/>
            <a:t>提示符后输入</a:t>
          </a:r>
          <a:r>
            <a:rPr lang="en-US" dirty="0" smtClean="0"/>
            <a:t>exit()</a:t>
          </a:r>
          <a:r>
            <a:rPr lang="zh-CN" dirty="0" smtClean="0"/>
            <a:t>函数或者</a:t>
          </a:r>
          <a:r>
            <a:rPr lang="en-US" dirty="0" smtClean="0"/>
            <a:t>quit()</a:t>
          </a:r>
          <a:r>
            <a:rPr lang="zh-CN" dirty="0" smtClean="0"/>
            <a:t>函数来退出</a:t>
          </a:r>
          <a:r>
            <a:rPr lang="en-US" dirty="0" smtClean="0"/>
            <a:t>Python</a:t>
          </a:r>
          <a:r>
            <a:rPr lang="zh-CN" dirty="0" smtClean="0"/>
            <a:t>环境。</a:t>
          </a:r>
          <a:endParaRPr lang="zh-CN" dirty="0"/>
        </a:p>
      </dgm:t>
    </dgm:pt>
    <dgm:pt modelId="{4AB08DEA-E2D2-404B-9227-D7CAB483FC80}" type="parTrans" cxnId="{080B27D4-9DBD-4451-B3B9-FC098FD50CE7}">
      <dgm:prSet/>
      <dgm:spPr/>
      <dgm:t>
        <a:bodyPr/>
        <a:lstStyle/>
        <a:p>
          <a:endParaRPr lang="zh-CN" altLang="en-US"/>
        </a:p>
      </dgm:t>
    </dgm:pt>
    <dgm:pt modelId="{AC58255B-BFAA-4B1C-8FCB-A5BAE6C141D3}" type="sibTrans" cxnId="{080B27D4-9DBD-4451-B3B9-FC098FD50CE7}">
      <dgm:prSet/>
      <dgm:spPr/>
      <dgm:t>
        <a:bodyPr/>
        <a:lstStyle/>
        <a:p>
          <a:endParaRPr lang="zh-CN" altLang="en-US"/>
        </a:p>
      </dgm:t>
    </dgm:pt>
    <dgm:pt modelId="{E0D731C0-BEE6-4CF7-9987-FAAE61A5EFB2}" type="pres">
      <dgm:prSet presAssocID="{21B180ED-DEA1-4DE5-96A1-F6F6BF2CA070}" presName="linear" presStyleCnt="0">
        <dgm:presLayoutVars>
          <dgm:dir/>
          <dgm:animLvl val="lvl"/>
          <dgm:resizeHandles val="exact"/>
        </dgm:presLayoutVars>
      </dgm:prSet>
      <dgm:spPr/>
      <dgm:t>
        <a:bodyPr/>
        <a:lstStyle/>
        <a:p>
          <a:endParaRPr lang="zh-CN" altLang="en-US"/>
        </a:p>
      </dgm:t>
    </dgm:pt>
    <dgm:pt modelId="{34173630-A596-42FF-AB84-1D775FD7ACB6}" type="pres">
      <dgm:prSet presAssocID="{C011CC44-9168-4987-B3F9-0B20C1A23E7D}" presName="parentLin" presStyleCnt="0"/>
      <dgm:spPr/>
    </dgm:pt>
    <dgm:pt modelId="{D7E442F3-6980-40AE-8EB7-DB69D9111650}" type="pres">
      <dgm:prSet presAssocID="{C011CC44-9168-4987-B3F9-0B20C1A23E7D}" presName="parentLeftMargin" presStyleLbl="node1" presStyleIdx="0" presStyleCnt="1"/>
      <dgm:spPr/>
      <dgm:t>
        <a:bodyPr/>
        <a:lstStyle/>
        <a:p>
          <a:endParaRPr lang="zh-CN" altLang="en-US"/>
        </a:p>
      </dgm:t>
    </dgm:pt>
    <dgm:pt modelId="{71B4DC3A-BF26-4B96-9A0C-8922D867F099}" type="pres">
      <dgm:prSet presAssocID="{C011CC44-9168-4987-B3F9-0B20C1A23E7D}" presName="parentText" presStyleLbl="node1" presStyleIdx="0" presStyleCnt="1">
        <dgm:presLayoutVars>
          <dgm:chMax val="0"/>
          <dgm:bulletEnabled val="1"/>
        </dgm:presLayoutVars>
      </dgm:prSet>
      <dgm:spPr/>
      <dgm:t>
        <a:bodyPr/>
        <a:lstStyle/>
        <a:p>
          <a:endParaRPr lang="zh-CN" altLang="en-US"/>
        </a:p>
      </dgm:t>
    </dgm:pt>
    <dgm:pt modelId="{2B696B00-1AF5-4707-BE92-1EB4ABC4798A}" type="pres">
      <dgm:prSet presAssocID="{C011CC44-9168-4987-B3F9-0B20C1A23E7D}" presName="negativeSpace" presStyleCnt="0"/>
      <dgm:spPr/>
    </dgm:pt>
    <dgm:pt modelId="{BE484C71-6727-4148-9517-231B04BA7FA4}" type="pres">
      <dgm:prSet presAssocID="{C011CC44-9168-4987-B3F9-0B20C1A23E7D}" presName="childText" presStyleLbl="conFgAcc1" presStyleIdx="0" presStyleCnt="1">
        <dgm:presLayoutVars>
          <dgm:bulletEnabled val="1"/>
        </dgm:presLayoutVars>
      </dgm:prSet>
      <dgm:spPr/>
      <dgm:t>
        <a:bodyPr/>
        <a:lstStyle/>
        <a:p>
          <a:endParaRPr lang="zh-CN" altLang="en-US"/>
        </a:p>
      </dgm:t>
    </dgm:pt>
  </dgm:ptLst>
  <dgm:cxnLst>
    <dgm:cxn modelId="{2097D67D-F5EB-409C-95F9-1AA0DC719703}" type="presOf" srcId="{31A552EE-8A48-47CA-861A-904635EFA564}" destId="{BE484C71-6727-4148-9517-231B04BA7FA4}" srcOrd="0" destOrd="0" presId="urn:microsoft.com/office/officeart/2005/8/layout/list1"/>
    <dgm:cxn modelId="{44CC3C17-5F8C-416A-B313-4C46B0E070BA}" type="presOf" srcId="{21B180ED-DEA1-4DE5-96A1-F6F6BF2CA070}" destId="{E0D731C0-BEE6-4CF7-9987-FAAE61A5EFB2}" srcOrd="0" destOrd="0" presId="urn:microsoft.com/office/officeart/2005/8/layout/list1"/>
    <dgm:cxn modelId="{A050F8AB-2F79-4355-B9EF-D48C4EF0049E}" type="presOf" srcId="{F8C589D2-CD0D-44CA-AD46-684D2B70449E}" destId="{BE484C71-6727-4148-9517-231B04BA7FA4}" srcOrd="0" destOrd="3" presId="urn:microsoft.com/office/officeart/2005/8/layout/list1"/>
    <dgm:cxn modelId="{25159833-5756-4E95-AAAC-D4D99BE2A8B1}" type="presOf" srcId="{3D6A01F2-439A-4DF7-B96D-182DCF741195}" destId="{BE484C71-6727-4148-9517-231B04BA7FA4}" srcOrd="0" destOrd="2" presId="urn:microsoft.com/office/officeart/2005/8/layout/list1"/>
    <dgm:cxn modelId="{64A29F5B-3D81-4F43-BD24-098F644CF2C3}" type="presOf" srcId="{06B64FF3-7CEE-4925-AB83-6599821FFA73}" destId="{BE484C71-6727-4148-9517-231B04BA7FA4}" srcOrd="0" destOrd="5" presId="urn:microsoft.com/office/officeart/2005/8/layout/list1"/>
    <dgm:cxn modelId="{F5A5C26F-3EC2-42E8-8976-3DF293D7937B}" srcId="{21B180ED-DEA1-4DE5-96A1-F6F6BF2CA070}" destId="{C011CC44-9168-4987-B3F9-0B20C1A23E7D}" srcOrd="0" destOrd="0" parTransId="{4C4B5473-A5E1-42A5-9803-675EB2C1AE1A}" sibTransId="{FCB48FCC-108F-49BF-8B3F-E8F963B3F4B3}"/>
    <dgm:cxn modelId="{B81405AB-2AEE-4CFA-AEF3-9E7C5E6A53D0}" type="presOf" srcId="{7E5F826A-89C7-44A5-9CD4-6E5B062F0FBB}" destId="{BE484C71-6727-4148-9517-231B04BA7FA4}" srcOrd="0" destOrd="1" presId="urn:microsoft.com/office/officeart/2005/8/layout/list1"/>
    <dgm:cxn modelId="{CC1C3057-B33E-4314-9B74-1A54A1430AD4}" type="presOf" srcId="{C011CC44-9168-4987-B3F9-0B20C1A23E7D}" destId="{D7E442F3-6980-40AE-8EB7-DB69D9111650}" srcOrd="0" destOrd="0" presId="urn:microsoft.com/office/officeart/2005/8/layout/list1"/>
    <dgm:cxn modelId="{9D94CCC2-0F6D-4B7A-B63C-5F4A351BEF13}" srcId="{3D6A01F2-439A-4DF7-B96D-182DCF741195}" destId="{23A7241B-BB12-4134-BC77-8D6FCEF49C20}" srcOrd="1" destOrd="0" parTransId="{84E7F8AD-98CC-4146-A024-D39CD4E3EA8F}" sibTransId="{44C57595-2150-4B9A-B915-CF46741E71F1}"/>
    <dgm:cxn modelId="{B0BD3664-0B01-4FE9-A3D0-1BE9F9233CC1}" srcId="{3D6A01F2-439A-4DF7-B96D-182DCF741195}" destId="{F8C589D2-CD0D-44CA-AD46-684D2B70449E}" srcOrd="0" destOrd="0" parTransId="{F38AA85C-B307-4646-AF64-F961FB358D42}" sibTransId="{619D2A75-3149-4C91-9DE7-6E0362E875FB}"/>
    <dgm:cxn modelId="{080B27D4-9DBD-4451-B3B9-FC098FD50CE7}" srcId="{C011CC44-9168-4987-B3F9-0B20C1A23E7D}" destId="{06B64FF3-7CEE-4925-AB83-6599821FFA73}" srcOrd="1" destOrd="0" parTransId="{4AB08DEA-E2D2-404B-9227-D7CAB483FC80}" sibTransId="{AC58255B-BFAA-4B1C-8FCB-A5BAE6C141D3}"/>
    <dgm:cxn modelId="{2B76875A-999B-468B-8798-133726CAC63F}" srcId="{31A552EE-8A48-47CA-861A-904635EFA564}" destId="{3D6A01F2-439A-4DF7-B96D-182DCF741195}" srcOrd="1" destOrd="0" parTransId="{E12BD865-FE66-4631-82CA-39A612FE4E16}" sibTransId="{20C352A1-5DD7-4B86-89EF-42C4CDF3E6B3}"/>
    <dgm:cxn modelId="{6D4B555B-C5EE-4683-9941-6ABDC6E26A29}" srcId="{31A552EE-8A48-47CA-861A-904635EFA564}" destId="{7E5F826A-89C7-44A5-9CD4-6E5B062F0FBB}" srcOrd="0" destOrd="0" parTransId="{BA49DB4E-1108-4B02-B724-835884EE0198}" sibTransId="{C18FB79E-E1EA-41FA-986F-3C90A1C4AE48}"/>
    <dgm:cxn modelId="{5FAE39DA-7B14-4123-81F8-BD88D0E08FA6}" type="presOf" srcId="{C011CC44-9168-4987-B3F9-0B20C1A23E7D}" destId="{71B4DC3A-BF26-4B96-9A0C-8922D867F099}" srcOrd="1" destOrd="0" presId="urn:microsoft.com/office/officeart/2005/8/layout/list1"/>
    <dgm:cxn modelId="{1A582941-B278-42CD-867A-443578A6E5E6}" srcId="{C011CC44-9168-4987-B3F9-0B20C1A23E7D}" destId="{31A552EE-8A48-47CA-861A-904635EFA564}" srcOrd="0" destOrd="0" parTransId="{E6CE251E-C978-4158-8F9D-3629669ED3B8}" sibTransId="{EE7E163E-9F7D-4159-9E9F-E17C9AD71AB4}"/>
    <dgm:cxn modelId="{5582551B-1E9F-4253-90CA-D667BBC25810}" type="presOf" srcId="{23A7241B-BB12-4134-BC77-8D6FCEF49C20}" destId="{BE484C71-6727-4148-9517-231B04BA7FA4}" srcOrd="0" destOrd="4" presId="urn:microsoft.com/office/officeart/2005/8/layout/list1"/>
    <dgm:cxn modelId="{A4224E7F-A90D-4876-AC67-9157155FB2ED}" type="presParOf" srcId="{E0D731C0-BEE6-4CF7-9987-FAAE61A5EFB2}" destId="{34173630-A596-42FF-AB84-1D775FD7ACB6}" srcOrd="0" destOrd="0" presId="urn:microsoft.com/office/officeart/2005/8/layout/list1"/>
    <dgm:cxn modelId="{DBE2E036-0F95-4734-8C79-B2F835C1D232}" type="presParOf" srcId="{34173630-A596-42FF-AB84-1D775FD7ACB6}" destId="{D7E442F3-6980-40AE-8EB7-DB69D9111650}" srcOrd="0" destOrd="0" presId="urn:microsoft.com/office/officeart/2005/8/layout/list1"/>
    <dgm:cxn modelId="{9BFDA479-8F25-4937-B911-BD43563D3988}" type="presParOf" srcId="{34173630-A596-42FF-AB84-1D775FD7ACB6}" destId="{71B4DC3A-BF26-4B96-9A0C-8922D867F099}" srcOrd="1" destOrd="0" presId="urn:microsoft.com/office/officeart/2005/8/layout/list1"/>
    <dgm:cxn modelId="{3753315A-9924-4E0D-BF0E-621A3599AAB9}" type="presParOf" srcId="{E0D731C0-BEE6-4CF7-9987-FAAE61A5EFB2}" destId="{2B696B00-1AF5-4707-BE92-1EB4ABC4798A}" srcOrd="1" destOrd="0" presId="urn:microsoft.com/office/officeart/2005/8/layout/list1"/>
    <dgm:cxn modelId="{0FC88312-6F65-4352-85B7-EEFBFB161045}" type="presParOf" srcId="{E0D731C0-BEE6-4CF7-9987-FAAE61A5EFB2}" destId="{BE484C71-6727-4148-9517-231B04BA7FA4}"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394F082-65D2-4920-8EF9-B4EB92096490}" type="doc">
      <dgm:prSet loTypeId="urn:microsoft.com/office/officeart/2008/layout/TitledPictureBlocks" loCatId="picture" qsTypeId="urn:microsoft.com/office/officeart/2005/8/quickstyle/simple1" qsCatId="simple" csTypeId="urn:microsoft.com/office/officeart/2005/8/colors/accent1_2" csCatId="accent1" phldr="1"/>
      <dgm:spPr/>
      <dgm:t>
        <a:bodyPr/>
        <a:lstStyle/>
        <a:p>
          <a:endParaRPr lang="zh-CN" altLang="en-US"/>
        </a:p>
      </dgm:t>
    </dgm:pt>
    <dgm:pt modelId="{67B806B8-3487-4671-9267-BCBDC6D71EA9}">
      <dgm:prSet phldrT="[文本]" custT="1"/>
      <dgm:spPr/>
      <dgm:t>
        <a:bodyPr/>
        <a:lstStyle/>
        <a:p>
          <a:r>
            <a:rPr lang="zh-CN" altLang="en-US" sz="2000" dirty="0" smtClean="0"/>
            <a:t>顺序结构</a:t>
          </a:r>
          <a:endParaRPr lang="zh-CN" altLang="en-US" sz="2000" dirty="0"/>
        </a:p>
      </dgm:t>
    </dgm:pt>
    <dgm:pt modelId="{D3681F6F-C917-4BA6-8574-1D527F960331}" type="parTrans" cxnId="{D9BB78AC-EDE5-4EC9-9632-5F2C7D4B9D28}">
      <dgm:prSet/>
      <dgm:spPr/>
      <dgm:t>
        <a:bodyPr/>
        <a:lstStyle/>
        <a:p>
          <a:endParaRPr lang="zh-CN" altLang="en-US"/>
        </a:p>
      </dgm:t>
    </dgm:pt>
    <dgm:pt modelId="{A183FA10-093E-4099-94B1-E8B08AA3E241}" type="sibTrans" cxnId="{D9BB78AC-EDE5-4EC9-9632-5F2C7D4B9D28}">
      <dgm:prSet/>
      <dgm:spPr/>
      <dgm:t>
        <a:bodyPr/>
        <a:lstStyle/>
        <a:p>
          <a:endParaRPr lang="zh-CN" altLang="en-US"/>
        </a:p>
      </dgm:t>
    </dgm:pt>
    <dgm:pt modelId="{E3C819C0-2DBF-4C38-8D71-3C816A99F5B0}">
      <dgm:prSet phldrT="[文本]" custT="1"/>
      <dgm:spPr/>
      <dgm:t>
        <a:bodyPr/>
        <a:lstStyle/>
        <a:p>
          <a:r>
            <a:rPr lang="zh-CN" altLang="en-US" sz="2000" dirty="0" smtClean="0"/>
            <a:t>分支结构</a:t>
          </a:r>
          <a:endParaRPr lang="zh-CN" altLang="en-US" sz="2000" dirty="0"/>
        </a:p>
      </dgm:t>
    </dgm:pt>
    <dgm:pt modelId="{40C6AC19-7834-4C11-B3A4-2D68E5CC8757}" type="parTrans" cxnId="{DABE77D7-4159-4072-9CE0-32CAA121F00A}">
      <dgm:prSet/>
      <dgm:spPr/>
      <dgm:t>
        <a:bodyPr/>
        <a:lstStyle/>
        <a:p>
          <a:endParaRPr lang="zh-CN" altLang="en-US"/>
        </a:p>
      </dgm:t>
    </dgm:pt>
    <dgm:pt modelId="{4A41AE55-304C-43B5-B2C8-1D6822768657}" type="sibTrans" cxnId="{DABE77D7-4159-4072-9CE0-32CAA121F00A}">
      <dgm:prSet/>
      <dgm:spPr/>
      <dgm:t>
        <a:bodyPr/>
        <a:lstStyle/>
        <a:p>
          <a:endParaRPr lang="zh-CN" altLang="en-US"/>
        </a:p>
      </dgm:t>
    </dgm:pt>
    <dgm:pt modelId="{FC547D7C-FE6A-4BCC-A3C5-E064A06FC470}">
      <dgm:prSet phldrT="[文本]" custT="1"/>
      <dgm:spPr/>
      <dgm:t>
        <a:bodyPr/>
        <a:lstStyle/>
        <a:p>
          <a:r>
            <a:rPr lang="zh-CN" altLang="en-US" sz="2000" dirty="0" smtClean="0"/>
            <a:t>循环结构</a:t>
          </a:r>
          <a:endParaRPr lang="zh-CN" altLang="en-US" sz="2000" dirty="0"/>
        </a:p>
      </dgm:t>
    </dgm:pt>
    <dgm:pt modelId="{D20974C5-712D-4F14-9EEF-F048025EEC65}" type="parTrans" cxnId="{FA9A0091-DBC3-4B9A-9FAE-DACB48701541}">
      <dgm:prSet/>
      <dgm:spPr/>
      <dgm:t>
        <a:bodyPr/>
        <a:lstStyle/>
        <a:p>
          <a:endParaRPr lang="zh-CN" altLang="en-US"/>
        </a:p>
      </dgm:t>
    </dgm:pt>
    <dgm:pt modelId="{876F340C-969F-4D9F-AC2D-00AB2B3623CF}" type="sibTrans" cxnId="{FA9A0091-DBC3-4B9A-9FAE-DACB48701541}">
      <dgm:prSet/>
      <dgm:spPr/>
      <dgm:t>
        <a:bodyPr/>
        <a:lstStyle/>
        <a:p>
          <a:endParaRPr lang="zh-CN" altLang="en-US"/>
        </a:p>
      </dgm:t>
    </dgm:pt>
    <dgm:pt modelId="{562F7A16-99F1-49F9-90A8-BC68FD44F4B4}" type="pres">
      <dgm:prSet presAssocID="{7394F082-65D2-4920-8EF9-B4EB92096490}" presName="rootNode" presStyleCnt="0">
        <dgm:presLayoutVars>
          <dgm:chMax/>
          <dgm:chPref/>
          <dgm:dir/>
          <dgm:animLvl val="lvl"/>
        </dgm:presLayoutVars>
      </dgm:prSet>
      <dgm:spPr/>
      <dgm:t>
        <a:bodyPr/>
        <a:lstStyle/>
        <a:p>
          <a:endParaRPr lang="zh-CN" altLang="en-US"/>
        </a:p>
      </dgm:t>
    </dgm:pt>
    <dgm:pt modelId="{7C9E3E9D-1236-420B-AE07-7420FB502E8B}" type="pres">
      <dgm:prSet presAssocID="{67B806B8-3487-4671-9267-BCBDC6D71EA9}" presName="composite" presStyleCnt="0"/>
      <dgm:spPr/>
    </dgm:pt>
    <dgm:pt modelId="{C314B385-D91C-478C-A60B-AEEBCCC4872E}" type="pres">
      <dgm:prSet presAssocID="{67B806B8-3487-4671-9267-BCBDC6D71EA9}" presName="ParentText" presStyleLbl="node1" presStyleIdx="0" presStyleCnt="3" custLinFactNeighborX="20952" custLinFactNeighborY="-95941">
        <dgm:presLayoutVars>
          <dgm:chMax val="1"/>
          <dgm:chPref val="1"/>
          <dgm:bulletEnabled val="1"/>
        </dgm:presLayoutVars>
      </dgm:prSet>
      <dgm:spPr/>
      <dgm:t>
        <a:bodyPr/>
        <a:lstStyle/>
        <a:p>
          <a:endParaRPr lang="zh-CN" altLang="en-US"/>
        </a:p>
      </dgm:t>
    </dgm:pt>
    <dgm:pt modelId="{7903920B-4791-43E1-8E70-1AEA9335106C}" type="pres">
      <dgm:prSet presAssocID="{67B806B8-3487-4671-9267-BCBDC6D71EA9}" presName="Image" presStyleLbl="bgImgPlace1" presStyleIdx="0" presStyleCnt="3" custScaleX="103584" custScaleY="82278" custLinFactNeighborX="26309" custLinFactNeighborY="-9321"/>
      <dgm:spPr>
        <a:blipFill>
          <a:blip xmlns:r="http://schemas.openxmlformats.org/officeDocument/2006/relationships" r:embed="rId1">
            <a:extLst>
              <a:ext uri="{28A0092B-C50C-407E-A947-70E740481C1C}">
                <a14:useLocalDpi xmlns:a14="http://schemas.microsoft.com/office/drawing/2010/main" val="0"/>
              </a:ext>
            </a:extLst>
          </a:blip>
          <a:srcRect/>
          <a:stretch>
            <a:fillRect t="-32000" b="-32000"/>
          </a:stretch>
        </a:blipFill>
      </dgm:spPr>
    </dgm:pt>
    <dgm:pt modelId="{C019DADE-F6AB-4F06-826B-D27C0E7C643F}" type="pres">
      <dgm:prSet presAssocID="{67B806B8-3487-4671-9267-BCBDC6D71EA9}" presName="ChildText" presStyleLbl="fgAcc1" presStyleIdx="0" presStyleCnt="0">
        <dgm:presLayoutVars>
          <dgm:chMax val="0"/>
          <dgm:chPref val="0"/>
          <dgm:bulletEnabled val="1"/>
        </dgm:presLayoutVars>
      </dgm:prSet>
      <dgm:spPr/>
    </dgm:pt>
    <dgm:pt modelId="{1AF0380E-F988-49DD-B572-6FCEE5E142DC}" type="pres">
      <dgm:prSet presAssocID="{A183FA10-093E-4099-94B1-E8B08AA3E241}" presName="sibTrans" presStyleCnt="0"/>
      <dgm:spPr/>
    </dgm:pt>
    <dgm:pt modelId="{E9120FE0-2330-469D-B5D2-4F46B2A4FF9C}" type="pres">
      <dgm:prSet presAssocID="{E3C819C0-2DBF-4C38-8D71-3C816A99F5B0}" presName="composite" presStyleCnt="0"/>
      <dgm:spPr/>
    </dgm:pt>
    <dgm:pt modelId="{555DE413-AB87-4811-9747-DCE96406922B}" type="pres">
      <dgm:prSet presAssocID="{E3C819C0-2DBF-4C38-8D71-3C816A99F5B0}" presName="ParentText" presStyleLbl="node1" presStyleIdx="1" presStyleCnt="3">
        <dgm:presLayoutVars>
          <dgm:chMax val="1"/>
          <dgm:chPref val="1"/>
          <dgm:bulletEnabled val="1"/>
        </dgm:presLayoutVars>
      </dgm:prSet>
      <dgm:spPr/>
      <dgm:t>
        <a:bodyPr/>
        <a:lstStyle/>
        <a:p>
          <a:endParaRPr lang="zh-CN" altLang="en-US"/>
        </a:p>
      </dgm:t>
    </dgm:pt>
    <dgm:pt modelId="{F1DC2C0B-D9BB-45A2-A40A-BAFAEC75EB77}" type="pres">
      <dgm:prSet presAssocID="{E3C819C0-2DBF-4C38-8D71-3C816A99F5B0}" presName="Image" presStyleLbl="bgImgPlace1" presStyleIdx="1" presStyleCnt="3" custScaleX="137008" custScaleY="134788" custLinFactNeighborX="-1301" custLinFactNeighborY="12280"/>
      <dgm:spPr>
        <a:blipFill>
          <a:blip xmlns:r="http://schemas.openxmlformats.org/officeDocument/2006/relationships" r:embed="rId2">
            <a:extLst>
              <a:ext uri="{28A0092B-C50C-407E-A947-70E740481C1C}">
                <a14:useLocalDpi xmlns:a14="http://schemas.microsoft.com/office/drawing/2010/main" val="0"/>
              </a:ext>
            </a:extLst>
          </a:blip>
          <a:srcRect/>
          <a:stretch>
            <a:fillRect t="-3000" b="-3000"/>
          </a:stretch>
        </a:blipFill>
      </dgm:spPr>
    </dgm:pt>
    <dgm:pt modelId="{237D6E97-CEC8-4E72-A318-2BC505872920}" type="pres">
      <dgm:prSet presAssocID="{E3C819C0-2DBF-4C38-8D71-3C816A99F5B0}" presName="ChildText" presStyleLbl="fgAcc1" presStyleIdx="0" presStyleCnt="0">
        <dgm:presLayoutVars>
          <dgm:chMax val="0"/>
          <dgm:chPref val="0"/>
          <dgm:bulletEnabled val="1"/>
        </dgm:presLayoutVars>
      </dgm:prSet>
      <dgm:spPr/>
    </dgm:pt>
    <dgm:pt modelId="{DAFB4392-A57B-4EC6-8B0B-7C40871FADB8}" type="pres">
      <dgm:prSet presAssocID="{4A41AE55-304C-43B5-B2C8-1D6822768657}" presName="sibTrans" presStyleCnt="0"/>
      <dgm:spPr/>
    </dgm:pt>
    <dgm:pt modelId="{9E7FE8E9-9389-42CA-ABA8-5A58FA12518E}" type="pres">
      <dgm:prSet presAssocID="{FC547D7C-FE6A-4BCC-A3C5-E064A06FC470}" presName="composite" presStyleCnt="0"/>
      <dgm:spPr/>
    </dgm:pt>
    <dgm:pt modelId="{5B7C6C82-0DBD-46FC-86EB-9DD18C41598B}" type="pres">
      <dgm:prSet presAssocID="{FC547D7C-FE6A-4BCC-A3C5-E064A06FC470}" presName="ParentText" presStyleLbl="node1" presStyleIdx="2" presStyleCnt="3">
        <dgm:presLayoutVars>
          <dgm:chMax val="1"/>
          <dgm:chPref val="1"/>
          <dgm:bulletEnabled val="1"/>
        </dgm:presLayoutVars>
      </dgm:prSet>
      <dgm:spPr/>
      <dgm:t>
        <a:bodyPr/>
        <a:lstStyle/>
        <a:p>
          <a:endParaRPr lang="zh-CN" altLang="en-US"/>
        </a:p>
      </dgm:t>
    </dgm:pt>
    <dgm:pt modelId="{8CE7C0DC-124E-4FE5-8EE3-1ED158646A46}" type="pres">
      <dgm:prSet presAssocID="{FC547D7C-FE6A-4BCC-A3C5-E064A06FC470}" presName="Image" presStyleLbl="bgImgPlace1" presStyleIdx="2" presStyleCnt="3" custScaleX="132606" custScaleY="151224" custLinFactNeighborX="2168" custLinFactNeighborY="14546"/>
      <dgm:spPr>
        <a:blipFill>
          <a:blip xmlns:r="http://schemas.openxmlformats.org/officeDocument/2006/relationships" r:embed="rId3">
            <a:extLst>
              <a:ext uri="{28A0092B-C50C-407E-A947-70E740481C1C}">
                <a14:useLocalDpi xmlns:a14="http://schemas.microsoft.com/office/drawing/2010/main" val="0"/>
              </a:ext>
            </a:extLst>
          </a:blip>
          <a:srcRect/>
          <a:stretch>
            <a:fillRect l="-6000" r="-6000"/>
          </a:stretch>
        </a:blipFill>
      </dgm:spPr>
    </dgm:pt>
    <dgm:pt modelId="{C69ED850-3285-47BC-B304-4E7741C8D870}" type="pres">
      <dgm:prSet presAssocID="{FC547D7C-FE6A-4BCC-A3C5-E064A06FC470}" presName="ChildText" presStyleLbl="fgAcc1" presStyleIdx="0" presStyleCnt="0">
        <dgm:presLayoutVars>
          <dgm:chMax val="0"/>
          <dgm:chPref val="0"/>
          <dgm:bulletEnabled val="1"/>
        </dgm:presLayoutVars>
      </dgm:prSet>
      <dgm:spPr/>
    </dgm:pt>
  </dgm:ptLst>
  <dgm:cxnLst>
    <dgm:cxn modelId="{FA9A0091-DBC3-4B9A-9FAE-DACB48701541}" srcId="{7394F082-65D2-4920-8EF9-B4EB92096490}" destId="{FC547D7C-FE6A-4BCC-A3C5-E064A06FC470}" srcOrd="2" destOrd="0" parTransId="{D20974C5-712D-4F14-9EEF-F048025EEC65}" sibTransId="{876F340C-969F-4D9F-AC2D-00AB2B3623CF}"/>
    <dgm:cxn modelId="{D9BB78AC-EDE5-4EC9-9632-5F2C7D4B9D28}" srcId="{7394F082-65D2-4920-8EF9-B4EB92096490}" destId="{67B806B8-3487-4671-9267-BCBDC6D71EA9}" srcOrd="0" destOrd="0" parTransId="{D3681F6F-C917-4BA6-8574-1D527F960331}" sibTransId="{A183FA10-093E-4099-94B1-E8B08AA3E241}"/>
    <dgm:cxn modelId="{14C99596-7C28-404A-8653-56F2C6D1E372}" type="presOf" srcId="{FC547D7C-FE6A-4BCC-A3C5-E064A06FC470}" destId="{5B7C6C82-0DBD-46FC-86EB-9DD18C41598B}" srcOrd="0" destOrd="0" presId="urn:microsoft.com/office/officeart/2008/layout/TitledPictureBlocks"/>
    <dgm:cxn modelId="{DABE77D7-4159-4072-9CE0-32CAA121F00A}" srcId="{7394F082-65D2-4920-8EF9-B4EB92096490}" destId="{E3C819C0-2DBF-4C38-8D71-3C816A99F5B0}" srcOrd="1" destOrd="0" parTransId="{40C6AC19-7834-4C11-B3A4-2D68E5CC8757}" sibTransId="{4A41AE55-304C-43B5-B2C8-1D6822768657}"/>
    <dgm:cxn modelId="{93943981-5DD6-47AE-9BBC-FEF69FDE4BE0}" type="presOf" srcId="{67B806B8-3487-4671-9267-BCBDC6D71EA9}" destId="{C314B385-D91C-478C-A60B-AEEBCCC4872E}" srcOrd="0" destOrd="0" presId="urn:microsoft.com/office/officeart/2008/layout/TitledPictureBlocks"/>
    <dgm:cxn modelId="{FC08E6C7-0A2B-4164-A21D-A8E23546EEA4}" type="presOf" srcId="{E3C819C0-2DBF-4C38-8D71-3C816A99F5B0}" destId="{555DE413-AB87-4811-9747-DCE96406922B}" srcOrd="0" destOrd="0" presId="urn:microsoft.com/office/officeart/2008/layout/TitledPictureBlocks"/>
    <dgm:cxn modelId="{B43F1440-EF3B-4F5C-83EA-9FD3B7BB56AB}" type="presOf" srcId="{7394F082-65D2-4920-8EF9-B4EB92096490}" destId="{562F7A16-99F1-49F9-90A8-BC68FD44F4B4}" srcOrd="0" destOrd="0" presId="urn:microsoft.com/office/officeart/2008/layout/TitledPictureBlocks"/>
    <dgm:cxn modelId="{29D6EC81-F31D-45BE-98B0-CB025E1D9A57}" type="presParOf" srcId="{562F7A16-99F1-49F9-90A8-BC68FD44F4B4}" destId="{7C9E3E9D-1236-420B-AE07-7420FB502E8B}" srcOrd="0" destOrd="0" presId="urn:microsoft.com/office/officeart/2008/layout/TitledPictureBlocks"/>
    <dgm:cxn modelId="{BBBE41C2-51D0-4F1C-BCBA-4C60AB7A9A18}" type="presParOf" srcId="{7C9E3E9D-1236-420B-AE07-7420FB502E8B}" destId="{C314B385-D91C-478C-A60B-AEEBCCC4872E}" srcOrd="0" destOrd="0" presId="urn:microsoft.com/office/officeart/2008/layout/TitledPictureBlocks"/>
    <dgm:cxn modelId="{DB27C068-5F05-4881-A6C2-E8BCD9704D88}" type="presParOf" srcId="{7C9E3E9D-1236-420B-AE07-7420FB502E8B}" destId="{7903920B-4791-43E1-8E70-1AEA9335106C}" srcOrd="1" destOrd="0" presId="urn:microsoft.com/office/officeart/2008/layout/TitledPictureBlocks"/>
    <dgm:cxn modelId="{79340C6A-4D08-4D69-ADED-C418D49ABCE0}" type="presParOf" srcId="{7C9E3E9D-1236-420B-AE07-7420FB502E8B}" destId="{C019DADE-F6AB-4F06-826B-D27C0E7C643F}" srcOrd="2" destOrd="0" presId="urn:microsoft.com/office/officeart/2008/layout/TitledPictureBlocks"/>
    <dgm:cxn modelId="{CF3F1AEC-79E4-4085-8B5D-3F09C67D4AAC}" type="presParOf" srcId="{562F7A16-99F1-49F9-90A8-BC68FD44F4B4}" destId="{1AF0380E-F988-49DD-B572-6FCEE5E142DC}" srcOrd="1" destOrd="0" presId="urn:microsoft.com/office/officeart/2008/layout/TitledPictureBlocks"/>
    <dgm:cxn modelId="{519C870D-53A0-4C07-8E7C-A618389ECA5A}" type="presParOf" srcId="{562F7A16-99F1-49F9-90A8-BC68FD44F4B4}" destId="{E9120FE0-2330-469D-B5D2-4F46B2A4FF9C}" srcOrd="2" destOrd="0" presId="urn:microsoft.com/office/officeart/2008/layout/TitledPictureBlocks"/>
    <dgm:cxn modelId="{E1F89F0B-9140-4BF2-8505-933FC4203CBE}" type="presParOf" srcId="{E9120FE0-2330-469D-B5D2-4F46B2A4FF9C}" destId="{555DE413-AB87-4811-9747-DCE96406922B}" srcOrd="0" destOrd="0" presId="urn:microsoft.com/office/officeart/2008/layout/TitledPictureBlocks"/>
    <dgm:cxn modelId="{DAE8FCAE-F410-4923-953A-3DE8E0759A2D}" type="presParOf" srcId="{E9120FE0-2330-469D-B5D2-4F46B2A4FF9C}" destId="{F1DC2C0B-D9BB-45A2-A40A-BAFAEC75EB77}" srcOrd="1" destOrd="0" presId="urn:microsoft.com/office/officeart/2008/layout/TitledPictureBlocks"/>
    <dgm:cxn modelId="{A34982FF-6914-474A-9956-C5C57B37835B}" type="presParOf" srcId="{E9120FE0-2330-469D-B5D2-4F46B2A4FF9C}" destId="{237D6E97-CEC8-4E72-A318-2BC505872920}" srcOrd="2" destOrd="0" presId="urn:microsoft.com/office/officeart/2008/layout/TitledPictureBlocks"/>
    <dgm:cxn modelId="{99431729-AE69-45D0-92AC-7F6FB551B6EF}" type="presParOf" srcId="{562F7A16-99F1-49F9-90A8-BC68FD44F4B4}" destId="{DAFB4392-A57B-4EC6-8B0B-7C40871FADB8}" srcOrd="3" destOrd="0" presId="urn:microsoft.com/office/officeart/2008/layout/TitledPictureBlocks"/>
    <dgm:cxn modelId="{E364773F-8D72-4C6C-B904-553073C0AF75}" type="presParOf" srcId="{562F7A16-99F1-49F9-90A8-BC68FD44F4B4}" destId="{9E7FE8E9-9389-42CA-ABA8-5A58FA12518E}" srcOrd="4" destOrd="0" presId="urn:microsoft.com/office/officeart/2008/layout/TitledPictureBlocks"/>
    <dgm:cxn modelId="{EB0DCA5F-7296-416F-84C5-8C339AA5AA12}" type="presParOf" srcId="{9E7FE8E9-9389-42CA-ABA8-5A58FA12518E}" destId="{5B7C6C82-0DBD-46FC-86EB-9DD18C41598B}" srcOrd="0" destOrd="0" presId="urn:microsoft.com/office/officeart/2008/layout/TitledPictureBlocks"/>
    <dgm:cxn modelId="{D71B4562-6568-48AF-8747-136690A40776}" type="presParOf" srcId="{9E7FE8E9-9389-42CA-ABA8-5A58FA12518E}" destId="{8CE7C0DC-124E-4FE5-8EE3-1ED158646A46}" srcOrd="1" destOrd="0" presId="urn:microsoft.com/office/officeart/2008/layout/TitledPictureBlocks"/>
    <dgm:cxn modelId="{7E870DF8-5793-49BE-A6CC-DB5887169A70}" type="presParOf" srcId="{9E7FE8E9-9389-42CA-ABA8-5A58FA12518E}" destId="{C69ED850-3285-47BC-B304-4E7741C8D870}" srcOrd="2" destOrd="0" presId="urn:microsoft.com/office/officeart/2008/layout/TitledPictureBlock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7F7E7C-80C1-4D58-8D1D-E4AC6EDA2298}">
      <dsp:nvSpPr>
        <dsp:cNvPr id="0" name=""/>
        <dsp:cNvSpPr/>
      </dsp:nvSpPr>
      <dsp:spPr>
        <a:xfrm>
          <a:off x="0" y="286701"/>
          <a:ext cx="5320907" cy="3172050"/>
        </a:xfrm>
        <a:prstGeom prst="rect">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12962" tIns="395732" rIns="412962" bIns="135128" numCol="1" spcCol="1270" anchor="t" anchorCtr="0">
          <a:noAutofit/>
        </a:bodyPr>
        <a:lstStyle/>
        <a:p>
          <a:pPr marL="171450" lvl="1" indent="-171450" algn="l" defTabSz="844550">
            <a:lnSpc>
              <a:spcPct val="90000"/>
            </a:lnSpc>
            <a:spcBef>
              <a:spcPct val="0"/>
            </a:spcBef>
            <a:spcAft>
              <a:spcPct val="15000"/>
            </a:spcAft>
            <a:buChar char="••"/>
          </a:pPr>
          <a:r>
            <a:rPr lang="en-US" altLang="zh-CN" sz="1900" b="0" kern="1200" cap="none" spc="0" dirty="0" smtClean="0">
              <a:ln w="0"/>
              <a:solidFill>
                <a:schemeClr val="accent1"/>
              </a:solidFill>
              <a:effectLst>
                <a:outerShdw blurRad="38100" dist="25400" dir="5400000" algn="ctr" rotWithShape="0">
                  <a:srgbClr val="6E747A">
                    <a:alpha val="43000"/>
                  </a:srgbClr>
                </a:outerShdw>
              </a:effectLst>
            </a:rPr>
            <a:t>2.1 </a:t>
          </a:r>
          <a:r>
            <a:rPr lang="zh-CN" altLang="zh-CN" sz="1900" b="0" kern="1200" cap="none" spc="0" dirty="0" smtClean="0">
              <a:ln w="0"/>
              <a:solidFill>
                <a:schemeClr val="accent1"/>
              </a:solidFill>
              <a:effectLst>
                <a:outerShdw blurRad="38100" dist="25400" dir="5400000" algn="ctr" rotWithShape="0">
                  <a:srgbClr val="6E747A">
                    <a:alpha val="43000"/>
                  </a:srgbClr>
                </a:outerShdw>
              </a:effectLst>
            </a:rPr>
            <a:t>大数据分析工具简介</a:t>
          </a:r>
          <a:endParaRPr lang="zh-CN" altLang="en-US" sz="1900" b="0" kern="1200" cap="none" spc="0" dirty="0">
            <a:ln w="0"/>
            <a:solidFill>
              <a:schemeClr val="accent1"/>
            </a:solidFill>
            <a:effectLst>
              <a:outerShdw blurRad="38100" dist="25400" dir="5400000" algn="ctr" rotWithShape="0">
                <a:srgbClr val="6E747A">
                  <a:alpha val="43000"/>
                </a:srgbClr>
              </a:outerShdw>
            </a:effectLst>
          </a:endParaRPr>
        </a:p>
        <a:p>
          <a:pPr marL="171450" lvl="1" indent="-171450" algn="l" defTabSz="844550">
            <a:lnSpc>
              <a:spcPct val="90000"/>
            </a:lnSpc>
            <a:spcBef>
              <a:spcPct val="0"/>
            </a:spcBef>
            <a:spcAft>
              <a:spcPct val="15000"/>
            </a:spcAft>
            <a:buChar char="••"/>
          </a:pPr>
          <a:r>
            <a:rPr lang="en-US" altLang="zh-CN" sz="1900" b="0" kern="1200" cap="none" spc="0" dirty="0" smtClean="0">
              <a:ln w="0"/>
              <a:solidFill>
                <a:schemeClr val="accent1"/>
              </a:solidFill>
              <a:effectLst>
                <a:outerShdw blurRad="38100" dist="25400" dir="5400000" algn="ctr" rotWithShape="0">
                  <a:srgbClr val="6E747A">
                    <a:alpha val="43000"/>
                  </a:srgbClr>
                </a:outerShdw>
              </a:effectLst>
            </a:rPr>
            <a:t>2.2 </a:t>
          </a:r>
          <a:r>
            <a:rPr lang="zh-CN" sz="1900" b="0" kern="1200" cap="none" spc="0" dirty="0" smtClean="0">
              <a:ln w="0"/>
              <a:solidFill>
                <a:schemeClr val="accent1"/>
              </a:solidFill>
              <a:effectLst>
                <a:outerShdw blurRad="38100" dist="25400" dir="5400000" algn="ctr" rotWithShape="0">
                  <a:srgbClr val="6E747A">
                    <a:alpha val="43000"/>
                  </a:srgbClr>
                </a:outerShdw>
              </a:effectLst>
            </a:rPr>
            <a:t>百度</a:t>
          </a:r>
          <a:r>
            <a:rPr lang="en-US" sz="1900" b="0" kern="1200" cap="none" spc="0" dirty="0" smtClean="0">
              <a:ln w="0"/>
              <a:solidFill>
                <a:schemeClr val="accent1"/>
              </a:solidFill>
              <a:effectLst>
                <a:outerShdw blurRad="38100" dist="25400" dir="5400000" algn="ctr" rotWithShape="0">
                  <a:srgbClr val="6E747A">
                    <a:alpha val="43000"/>
                  </a:srgbClr>
                </a:outerShdw>
              </a:effectLst>
            </a:rPr>
            <a:t>AI Studio</a:t>
          </a:r>
          <a:r>
            <a:rPr lang="zh-CN" sz="1900" b="0" kern="1200" cap="none" spc="0" dirty="0" smtClean="0">
              <a:ln w="0"/>
              <a:solidFill>
                <a:schemeClr val="accent1"/>
              </a:solidFill>
              <a:effectLst>
                <a:outerShdw blurRad="38100" dist="25400" dir="5400000" algn="ctr" rotWithShape="0">
                  <a:srgbClr val="6E747A">
                    <a:alpha val="43000"/>
                  </a:srgbClr>
                </a:outerShdw>
              </a:effectLst>
            </a:rPr>
            <a:t>平台介绍</a:t>
          </a:r>
          <a:endParaRPr lang="zh-CN" altLang="en-US" sz="1900" b="0" kern="1200" cap="none" spc="0" dirty="0">
            <a:ln w="0"/>
            <a:solidFill>
              <a:schemeClr val="accent1"/>
            </a:solidFill>
            <a:effectLst>
              <a:outerShdw blurRad="38100" dist="25400" dir="5400000" algn="ctr" rotWithShape="0">
                <a:srgbClr val="6E747A">
                  <a:alpha val="43000"/>
                </a:srgbClr>
              </a:outerShdw>
            </a:effectLst>
          </a:endParaRPr>
        </a:p>
        <a:p>
          <a:pPr marL="171450" lvl="1" indent="-171450" algn="l" defTabSz="844550">
            <a:lnSpc>
              <a:spcPct val="90000"/>
            </a:lnSpc>
            <a:spcBef>
              <a:spcPct val="0"/>
            </a:spcBef>
            <a:spcAft>
              <a:spcPct val="15000"/>
            </a:spcAft>
            <a:buChar char="••"/>
          </a:pPr>
          <a:r>
            <a:rPr lang="en-US" sz="1900" b="0" kern="1200" cap="none" spc="0" dirty="0" smtClean="0">
              <a:ln w="0"/>
              <a:solidFill>
                <a:schemeClr val="accent1"/>
              </a:solidFill>
              <a:effectLst>
                <a:outerShdw blurRad="38100" dist="25400" dir="5400000" algn="ctr" rotWithShape="0">
                  <a:srgbClr val="6E747A">
                    <a:alpha val="43000"/>
                  </a:srgbClr>
                </a:outerShdw>
              </a:effectLst>
            </a:rPr>
            <a:t>2.3 Python</a:t>
          </a:r>
          <a:r>
            <a:rPr lang="zh-CN" sz="1900" b="0" kern="1200" cap="none" spc="0" dirty="0" smtClean="0">
              <a:ln w="0"/>
              <a:solidFill>
                <a:schemeClr val="accent1"/>
              </a:solidFill>
              <a:effectLst>
                <a:outerShdw blurRad="38100" dist="25400" dir="5400000" algn="ctr" rotWithShape="0">
                  <a:srgbClr val="6E747A">
                    <a:alpha val="43000"/>
                  </a:srgbClr>
                </a:outerShdw>
              </a:effectLst>
            </a:rPr>
            <a:t>基础</a:t>
          </a:r>
          <a:endParaRPr lang="zh-CN" altLang="en-US" sz="1900" b="0" kern="1200" cap="none" spc="0" dirty="0">
            <a:ln w="0"/>
            <a:solidFill>
              <a:schemeClr val="accent1"/>
            </a:solidFill>
            <a:effectLst>
              <a:outerShdw blurRad="38100" dist="25400" dir="5400000" algn="ctr" rotWithShape="0">
                <a:srgbClr val="6E747A">
                  <a:alpha val="43000"/>
                </a:srgbClr>
              </a:outerShdw>
            </a:effectLst>
          </a:endParaRPr>
        </a:p>
        <a:p>
          <a:pPr marL="171450" lvl="1" indent="-171450" algn="l" defTabSz="844550">
            <a:lnSpc>
              <a:spcPct val="90000"/>
            </a:lnSpc>
            <a:spcBef>
              <a:spcPct val="0"/>
            </a:spcBef>
            <a:spcAft>
              <a:spcPct val="15000"/>
            </a:spcAft>
            <a:buChar char="••"/>
          </a:pPr>
          <a:r>
            <a:rPr lang="en-US" altLang="zh-CN" sz="1900" b="0" kern="1200" cap="none" spc="0" dirty="0" smtClean="0">
              <a:ln w="0"/>
              <a:solidFill>
                <a:schemeClr val="accent1"/>
              </a:solidFill>
              <a:effectLst>
                <a:outerShdw blurRad="38100" dist="25400" dir="5400000" algn="ctr" rotWithShape="0">
                  <a:srgbClr val="6E747A">
                    <a:alpha val="43000"/>
                  </a:srgbClr>
                </a:outerShdw>
              </a:effectLst>
            </a:rPr>
            <a:t>2.4 </a:t>
          </a:r>
          <a:r>
            <a:rPr lang="zh-CN" altLang="en-US" sz="1900" b="0" kern="1200" cap="none" spc="0" dirty="0" smtClean="0">
              <a:ln w="0"/>
              <a:solidFill>
                <a:schemeClr val="accent1"/>
              </a:solidFill>
              <a:effectLst>
                <a:outerShdw blurRad="38100" dist="25400" dir="5400000" algn="ctr" rotWithShape="0">
                  <a:srgbClr val="6E747A">
                    <a:alpha val="43000"/>
                  </a:srgbClr>
                </a:outerShdw>
              </a:effectLst>
            </a:rPr>
            <a:t>变量及数据的使用</a:t>
          </a:r>
          <a:endParaRPr lang="zh-CN" altLang="en-US" sz="1900" b="0" kern="1200" cap="none" spc="0" dirty="0">
            <a:ln w="0"/>
            <a:solidFill>
              <a:schemeClr val="accent1"/>
            </a:solidFill>
            <a:effectLst>
              <a:outerShdw blurRad="38100" dist="25400" dir="5400000" algn="ctr" rotWithShape="0">
                <a:srgbClr val="6E747A">
                  <a:alpha val="43000"/>
                </a:srgbClr>
              </a:outerShdw>
            </a:effectLst>
          </a:endParaRPr>
        </a:p>
        <a:p>
          <a:pPr marL="171450" lvl="1" indent="-171450" algn="l" defTabSz="844550">
            <a:lnSpc>
              <a:spcPct val="90000"/>
            </a:lnSpc>
            <a:spcBef>
              <a:spcPct val="0"/>
            </a:spcBef>
            <a:spcAft>
              <a:spcPct val="15000"/>
            </a:spcAft>
            <a:buChar char="••"/>
          </a:pPr>
          <a:r>
            <a:rPr lang="en-US" altLang="zh-CN" sz="1900" b="0" kern="1200" cap="none" spc="0" dirty="0" smtClean="0">
              <a:ln w="0"/>
              <a:solidFill>
                <a:schemeClr val="accent1"/>
              </a:solidFill>
              <a:effectLst>
                <a:outerShdw blurRad="38100" dist="25400" dir="5400000" algn="ctr" rotWithShape="0">
                  <a:srgbClr val="6E747A">
                    <a:alpha val="43000"/>
                  </a:srgbClr>
                </a:outerShdw>
              </a:effectLst>
            </a:rPr>
            <a:t>2.5 Python</a:t>
          </a:r>
          <a:r>
            <a:rPr lang="zh-CN" altLang="en-US" sz="1900" b="0" kern="1200" cap="none" spc="0" dirty="0" smtClean="0">
              <a:ln w="0"/>
              <a:solidFill>
                <a:schemeClr val="accent1"/>
              </a:solidFill>
              <a:effectLst>
                <a:outerShdw blurRad="38100" dist="25400" dir="5400000" algn="ctr" rotWithShape="0">
                  <a:srgbClr val="6E747A">
                    <a:alpha val="43000"/>
                  </a:srgbClr>
                </a:outerShdw>
              </a:effectLst>
            </a:rPr>
            <a:t>程序的输入输出</a:t>
          </a:r>
          <a:endParaRPr lang="zh-CN" altLang="en-US" sz="1900" b="0" kern="1200" cap="none" spc="0" dirty="0">
            <a:ln w="0"/>
            <a:solidFill>
              <a:schemeClr val="accent1"/>
            </a:solidFill>
            <a:effectLst>
              <a:outerShdw blurRad="38100" dist="25400" dir="5400000" algn="ctr" rotWithShape="0">
                <a:srgbClr val="6E747A">
                  <a:alpha val="43000"/>
                </a:srgbClr>
              </a:outerShdw>
            </a:effectLst>
          </a:endParaRPr>
        </a:p>
        <a:p>
          <a:pPr marL="171450" lvl="1" indent="-171450" algn="l" defTabSz="844550">
            <a:lnSpc>
              <a:spcPct val="90000"/>
            </a:lnSpc>
            <a:spcBef>
              <a:spcPct val="0"/>
            </a:spcBef>
            <a:spcAft>
              <a:spcPct val="15000"/>
            </a:spcAft>
            <a:buChar char="••"/>
          </a:pPr>
          <a:r>
            <a:rPr lang="en-US" altLang="zh-CN" sz="1900" b="0" kern="1200" cap="none" spc="0" dirty="0" smtClean="0">
              <a:ln w="0"/>
              <a:solidFill>
                <a:schemeClr val="accent1"/>
              </a:solidFill>
              <a:effectLst>
                <a:outerShdw blurRad="38100" dist="25400" dir="5400000" algn="ctr" rotWithShape="0">
                  <a:srgbClr val="6E747A">
                    <a:alpha val="43000"/>
                  </a:srgbClr>
                </a:outerShdw>
              </a:effectLst>
            </a:rPr>
            <a:t>2.6 Python</a:t>
          </a:r>
          <a:r>
            <a:rPr lang="zh-CN" altLang="en-US" sz="1900" b="0" kern="1200" cap="none" spc="0" dirty="0" smtClean="0">
              <a:ln w="0"/>
              <a:solidFill>
                <a:schemeClr val="accent1"/>
              </a:solidFill>
              <a:effectLst>
                <a:outerShdw blurRad="38100" dist="25400" dir="5400000" algn="ctr" rotWithShape="0">
                  <a:srgbClr val="6E747A">
                    <a:alpha val="43000"/>
                  </a:srgbClr>
                </a:outerShdw>
              </a:effectLst>
            </a:rPr>
            <a:t>程序的控制结构</a:t>
          </a:r>
          <a:endParaRPr lang="zh-CN" altLang="en-US" sz="1900" b="0" kern="1200" cap="none" spc="0" dirty="0">
            <a:ln w="0"/>
            <a:solidFill>
              <a:schemeClr val="accent1"/>
            </a:solidFill>
            <a:effectLst>
              <a:outerShdw blurRad="38100" dist="25400" dir="5400000" algn="ctr" rotWithShape="0">
                <a:srgbClr val="6E747A">
                  <a:alpha val="43000"/>
                </a:srgbClr>
              </a:outerShdw>
            </a:effectLst>
          </a:endParaRPr>
        </a:p>
        <a:p>
          <a:pPr marL="171450" lvl="1" indent="-171450" algn="l" defTabSz="844550">
            <a:lnSpc>
              <a:spcPct val="90000"/>
            </a:lnSpc>
            <a:spcBef>
              <a:spcPct val="0"/>
            </a:spcBef>
            <a:spcAft>
              <a:spcPct val="15000"/>
            </a:spcAft>
            <a:buChar char="••"/>
          </a:pPr>
          <a:r>
            <a:rPr lang="en-US" altLang="zh-CN" sz="1900" b="0" kern="1200" cap="none" spc="0" dirty="0" smtClean="0">
              <a:ln w="0"/>
              <a:solidFill>
                <a:schemeClr val="accent1"/>
              </a:solidFill>
              <a:effectLst>
                <a:outerShdw blurRad="38100" dist="25400" dir="5400000" algn="ctr" rotWithShape="0">
                  <a:srgbClr val="6E747A">
                    <a:alpha val="43000"/>
                  </a:srgbClr>
                </a:outerShdw>
              </a:effectLst>
            </a:rPr>
            <a:t>2.7 </a:t>
          </a:r>
          <a:r>
            <a:rPr lang="zh-CN" altLang="en-US" sz="1900" b="0" kern="1200" cap="none" spc="0" dirty="0" smtClean="0">
              <a:ln w="0"/>
              <a:solidFill>
                <a:schemeClr val="accent1"/>
              </a:solidFill>
              <a:effectLst>
                <a:outerShdw blurRad="38100" dist="25400" dir="5400000" algn="ctr" rotWithShape="0">
                  <a:srgbClr val="6E747A">
                    <a:alpha val="43000"/>
                  </a:srgbClr>
                </a:outerShdw>
              </a:effectLst>
            </a:rPr>
            <a:t>函数和模块</a:t>
          </a:r>
          <a:endParaRPr lang="zh-CN" altLang="en-US" sz="1900" b="0" kern="1200" cap="none" spc="0" dirty="0">
            <a:ln w="0"/>
            <a:solidFill>
              <a:schemeClr val="accent1"/>
            </a:solidFill>
            <a:effectLst>
              <a:outerShdw blurRad="38100" dist="25400" dir="5400000" algn="ctr" rotWithShape="0">
                <a:srgbClr val="6E747A">
                  <a:alpha val="43000"/>
                </a:srgbClr>
              </a:outerShdw>
            </a:effectLst>
          </a:endParaRPr>
        </a:p>
        <a:p>
          <a:pPr marL="171450" lvl="1" indent="-171450" algn="l" defTabSz="844550">
            <a:lnSpc>
              <a:spcPct val="90000"/>
            </a:lnSpc>
            <a:spcBef>
              <a:spcPct val="0"/>
            </a:spcBef>
            <a:spcAft>
              <a:spcPct val="15000"/>
            </a:spcAft>
            <a:buChar char="••"/>
          </a:pPr>
          <a:r>
            <a:rPr lang="en-US" altLang="zh-CN" sz="1900" b="0" kern="1200" cap="none" spc="0" dirty="0" smtClean="0">
              <a:ln w="0"/>
              <a:solidFill>
                <a:schemeClr val="accent1"/>
              </a:solidFill>
              <a:effectLst>
                <a:outerShdw blurRad="38100" dist="25400" dir="5400000" algn="ctr" rotWithShape="0">
                  <a:srgbClr val="6E747A">
                    <a:alpha val="43000"/>
                  </a:srgbClr>
                </a:outerShdw>
              </a:effectLst>
            </a:rPr>
            <a:t>2.8 </a:t>
          </a:r>
          <a:r>
            <a:rPr lang="zh-CN" altLang="en-US" sz="1900" b="0" kern="1200" cap="none" spc="0" dirty="0" smtClean="0">
              <a:ln w="0"/>
              <a:solidFill>
                <a:schemeClr val="accent1"/>
              </a:solidFill>
              <a:effectLst>
                <a:outerShdw blurRad="38100" dist="25400" dir="5400000" algn="ctr" rotWithShape="0">
                  <a:srgbClr val="6E747A">
                    <a:alpha val="43000"/>
                  </a:srgbClr>
                </a:outerShdw>
              </a:effectLst>
            </a:rPr>
            <a:t>大数据文本分析</a:t>
          </a:r>
          <a:endParaRPr lang="zh-CN" altLang="en-US" sz="1900" b="0" kern="1200" cap="none" spc="0" dirty="0">
            <a:ln w="0"/>
            <a:solidFill>
              <a:schemeClr val="accent1"/>
            </a:solidFill>
            <a:effectLst>
              <a:outerShdw blurRad="38100" dist="25400" dir="5400000" algn="ctr" rotWithShape="0">
                <a:srgbClr val="6E747A">
                  <a:alpha val="43000"/>
                </a:srgbClr>
              </a:outerShdw>
            </a:effectLst>
          </a:endParaRPr>
        </a:p>
      </dsp:txBody>
      <dsp:txXfrm>
        <a:off x="0" y="286701"/>
        <a:ext cx="5320907" cy="3172050"/>
      </dsp:txXfrm>
    </dsp:sp>
    <dsp:sp modelId="{3A38E79E-2C07-444C-A1A5-73C69F0C647F}">
      <dsp:nvSpPr>
        <dsp:cNvPr id="0" name=""/>
        <dsp:cNvSpPr/>
      </dsp:nvSpPr>
      <dsp:spPr>
        <a:xfrm>
          <a:off x="266045" y="3130"/>
          <a:ext cx="3724634" cy="560880"/>
        </a:xfrm>
        <a:prstGeom prst="roundRect">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0782" tIns="0" rIns="140782" bIns="0" numCol="1" spcCol="1270" anchor="ctr" anchorCtr="0">
          <a:noAutofit/>
        </a:bodyPr>
        <a:lstStyle/>
        <a:p>
          <a:pPr lvl="0" algn="l" defTabSz="844550">
            <a:lnSpc>
              <a:spcPct val="90000"/>
            </a:lnSpc>
            <a:spcBef>
              <a:spcPct val="0"/>
            </a:spcBef>
            <a:spcAft>
              <a:spcPct val="35000"/>
            </a:spcAft>
          </a:pPr>
          <a:r>
            <a:rPr lang="zh-CN" altLang="en-US" sz="1900" b="0" kern="1200" cap="none" spc="0" dirty="0" smtClean="0">
              <a:ln w="0"/>
              <a:solidFill>
                <a:schemeClr val="accent1"/>
              </a:solidFill>
              <a:effectLst>
                <a:outerShdw blurRad="38100" dist="25400" dir="5400000" algn="ctr" rotWithShape="0">
                  <a:srgbClr val="6E747A">
                    <a:alpha val="43000"/>
                  </a:srgbClr>
                </a:outerShdw>
              </a:effectLst>
            </a:rPr>
            <a:t>第二章 目录</a:t>
          </a:r>
          <a:endParaRPr lang="zh-CN" altLang="en-US" sz="1900" b="0" kern="1200" cap="none" spc="0" dirty="0">
            <a:ln w="0"/>
            <a:solidFill>
              <a:schemeClr val="accent1"/>
            </a:solidFill>
            <a:effectLst>
              <a:outerShdw blurRad="38100" dist="25400" dir="5400000" algn="ctr" rotWithShape="0">
                <a:srgbClr val="6E747A">
                  <a:alpha val="43000"/>
                </a:srgbClr>
              </a:outerShdw>
            </a:effectLst>
          </a:endParaRPr>
        </a:p>
      </dsp:txBody>
      <dsp:txXfrm>
        <a:off x="293425" y="30510"/>
        <a:ext cx="3669874" cy="50612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CE5E75-DACB-4908-A85D-720545795AB0}">
      <dsp:nvSpPr>
        <dsp:cNvPr id="0" name=""/>
        <dsp:cNvSpPr/>
      </dsp:nvSpPr>
      <dsp:spPr>
        <a:xfrm>
          <a:off x="0" y="297828"/>
          <a:ext cx="3748726" cy="453600"/>
        </a:xfrm>
        <a:prstGeom prst="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C226C47-F755-4C86-9243-EC2BAA46F959}">
      <dsp:nvSpPr>
        <dsp:cNvPr id="0" name=""/>
        <dsp:cNvSpPr/>
      </dsp:nvSpPr>
      <dsp:spPr>
        <a:xfrm>
          <a:off x="187436" y="32148"/>
          <a:ext cx="2624108" cy="531360"/>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185" tIns="0" rIns="99185" bIns="0" numCol="1" spcCol="1270" anchor="ctr" anchorCtr="0">
          <a:noAutofit/>
        </a:bodyPr>
        <a:lstStyle/>
        <a:p>
          <a:pPr lvl="0" algn="l" defTabSz="800100" rtl="0">
            <a:lnSpc>
              <a:spcPct val="90000"/>
            </a:lnSpc>
            <a:spcBef>
              <a:spcPct val="0"/>
            </a:spcBef>
            <a:spcAft>
              <a:spcPct val="35000"/>
            </a:spcAft>
          </a:pPr>
          <a:r>
            <a:rPr lang="en-US" sz="1800" kern="1200" smtClean="0"/>
            <a:t>2.7.1 </a:t>
          </a:r>
          <a:r>
            <a:rPr lang="zh-CN" sz="1800" kern="1200" smtClean="0"/>
            <a:t>函数</a:t>
          </a:r>
          <a:endParaRPr lang="zh-CN" sz="1800" kern="1200"/>
        </a:p>
      </dsp:txBody>
      <dsp:txXfrm>
        <a:off x="213375" y="58087"/>
        <a:ext cx="2572230" cy="479482"/>
      </dsp:txXfrm>
    </dsp:sp>
    <dsp:sp modelId="{B7149C76-9D11-422D-866C-0745C49C8FFF}">
      <dsp:nvSpPr>
        <dsp:cNvPr id="0" name=""/>
        <dsp:cNvSpPr/>
      </dsp:nvSpPr>
      <dsp:spPr>
        <a:xfrm>
          <a:off x="0" y="1114308"/>
          <a:ext cx="3748726" cy="453600"/>
        </a:xfrm>
        <a:prstGeom prst="rect">
          <a:avLst/>
        </a:prstGeom>
        <a:solidFill>
          <a:schemeClr val="lt1">
            <a:alpha val="90000"/>
            <a:hueOff val="0"/>
            <a:satOff val="0"/>
            <a:lumOff val="0"/>
            <a:alphaOff val="0"/>
          </a:schemeClr>
        </a:solidFill>
        <a:ln w="25400" cap="flat" cmpd="sng" algn="ctr">
          <a:solidFill>
            <a:schemeClr val="accent3">
              <a:hueOff val="10993999"/>
              <a:satOff val="-7943"/>
              <a:lumOff val="2941"/>
              <a:alphaOff val="0"/>
            </a:schemeClr>
          </a:solidFill>
          <a:prstDash val="solid"/>
        </a:ln>
        <a:effectLst/>
      </dsp:spPr>
      <dsp:style>
        <a:lnRef idx="2">
          <a:scrgbClr r="0" g="0" b="0"/>
        </a:lnRef>
        <a:fillRef idx="1">
          <a:scrgbClr r="0" g="0" b="0"/>
        </a:fillRef>
        <a:effectRef idx="0">
          <a:scrgbClr r="0" g="0" b="0"/>
        </a:effectRef>
        <a:fontRef idx="minor"/>
      </dsp:style>
    </dsp:sp>
    <dsp:sp modelId="{F3B19F77-6EA7-4390-A277-EC7722398CAE}">
      <dsp:nvSpPr>
        <dsp:cNvPr id="0" name=""/>
        <dsp:cNvSpPr/>
      </dsp:nvSpPr>
      <dsp:spPr>
        <a:xfrm>
          <a:off x="187436" y="848628"/>
          <a:ext cx="2624108" cy="531360"/>
        </a:xfrm>
        <a:prstGeom prst="roundRect">
          <a:avLst/>
        </a:prstGeom>
        <a:solidFill>
          <a:schemeClr val="accent3">
            <a:hueOff val="10993999"/>
            <a:satOff val="-7943"/>
            <a:lumOff val="294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185" tIns="0" rIns="99185" bIns="0" numCol="1" spcCol="1270" anchor="ctr" anchorCtr="0">
          <a:noAutofit/>
        </a:bodyPr>
        <a:lstStyle/>
        <a:p>
          <a:pPr lvl="0" algn="l" defTabSz="800100" rtl="0">
            <a:lnSpc>
              <a:spcPct val="90000"/>
            </a:lnSpc>
            <a:spcBef>
              <a:spcPct val="0"/>
            </a:spcBef>
            <a:spcAft>
              <a:spcPct val="35000"/>
            </a:spcAft>
          </a:pPr>
          <a:r>
            <a:rPr lang="en-US" sz="1800" kern="1200" smtClean="0"/>
            <a:t>2.7.2 </a:t>
          </a:r>
          <a:r>
            <a:rPr lang="zh-CN" sz="1800" kern="1200" smtClean="0"/>
            <a:t>模块</a:t>
          </a:r>
          <a:endParaRPr lang="zh-CN" sz="1800" kern="1200"/>
        </a:p>
      </dsp:txBody>
      <dsp:txXfrm>
        <a:off x="213375" y="874567"/>
        <a:ext cx="2572230" cy="47948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9B199F-A27A-42E1-A481-7A3DAA18E3E5}">
      <dsp:nvSpPr>
        <dsp:cNvPr id="0" name=""/>
        <dsp:cNvSpPr/>
      </dsp:nvSpPr>
      <dsp:spPr>
        <a:xfrm>
          <a:off x="0" y="1813492"/>
          <a:ext cx="9508505" cy="2417990"/>
        </a:xfrm>
        <a:prstGeom prst="notchedRightArrow">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16957E9-FEA5-4C3C-9E1A-0F11F05D1612}">
      <dsp:nvSpPr>
        <dsp:cNvPr id="0" name=""/>
        <dsp:cNvSpPr/>
      </dsp:nvSpPr>
      <dsp:spPr>
        <a:xfrm>
          <a:off x="2350" y="0"/>
          <a:ext cx="1368472" cy="24179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b" anchorCtr="1">
          <a:noAutofit/>
        </a:bodyPr>
        <a:lstStyle/>
        <a:p>
          <a:pPr lvl="0" algn="l" defTabSz="533400" rtl="0">
            <a:lnSpc>
              <a:spcPct val="90000"/>
            </a:lnSpc>
            <a:spcBef>
              <a:spcPct val="0"/>
            </a:spcBef>
            <a:spcAft>
              <a:spcPct val="35000"/>
            </a:spcAft>
          </a:pPr>
          <a:r>
            <a:rPr lang="zh-CN" sz="1200" b="1" kern="1200" smtClean="0">
              <a:solidFill>
                <a:srgbClr val="002060"/>
              </a:solidFill>
            </a:rPr>
            <a:t>（</a:t>
          </a:r>
          <a:r>
            <a:rPr lang="en-US" sz="1200" b="1" kern="1200" smtClean="0">
              <a:solidFill>
                <a:srgbClr val="002060"/>
              </a:solidFill>
            </a:rPr>
            <a:t>1</a:t>
          </a:r>
          <a:r>
            <a:rPr lang="zh-CN" sz="1200" b="1" kern="1200" smtClean="0">
              <a:solidFill>
                <a:srgbClr val="002060"/>
              </a:solidFill>
            </a:rPr>
            <a:t>）网络爬虫</a:t>
          </a:r>
          <a:endParaRPr lang="zh-CN" sz="1200" b="1" kern="1200">
            <a:solidFill>
              <a:srgbClr val="002060"/>
            </a:solidFill>
          </a:endParaRPr>
        </a:p>
        <a:p>
          <a:pPr marL="57150" lvl="1" indent="-57150" algn="l" defTabSz="400050" rtl="0">
            <a:lnSpc>
              <a:spcPct val="90000"/>
            </a:lnSpc>
            <a:spcBef>
              <a:spcPct val="0"/>
            </a:spcBef>
            <a:spcAft>
              <a:spcPct val="15000"/>
            </a:spcAft>
            <a:buChar char="••"/>
          </a:pPr>
          <a:r>
            <a:rPr lang="zh-CN" sz="900" b="1" kern="1200" dirty="0" smtClean="0">
              <a:solidFill>
                <a:srgbClr val="002060"/>
              </a:solidFill>
            </a:rPr>
            <a:t>网络爬虫是一种按照一定的规则自动从网络上抓取信息的程序或者脚本，</a:t>
          </a:r>
          <a:r>
            <a:rPr lang="en-US" sz="900" b="1" kern="1200" dirty="0" smtClean="0">
              <a:solidFill>
                <a:srgbClr val="002060"/>
              </a:solidFill>
            </a:rPr>
            <a:t>Python</a:t>
          </a:r>
          <a:r>
            <a:rPr lang="zh-CN" sz="900" b="1" kern="1200" dirty="0" smtClean="0">
              <a:solidFill>
                <a:srgbClr val="002060"/>
              </a:solidFill>
            </a:rPr>
            <a:t>计算生态通过</a:t>
          </a:r>
          <a:r>
            <a:rPr lang="en-US" sz="900" b="1" kern="1200" dirty="0" smtClean="0">
              <a:solidFill>
                <a:srgbClr val="002060"/>
              </a:solidFill>
            </a:rPr>
            <a:t>Requests</a:t>
          </a:r>
          <a:r>
            <a:rPr lang="zh-CN" sz="900" b="1" kern="1200" dirty="0" smtClean="0">
              <a:solidFill>
                <a:srgbClr val="002060"/>
              </a:solidFill>
            </a:rPr>
            <a:t>、</a:t>
          </a:r>
          <a:r>
            <a:rPr lang="en-US" sz="900" b="1" kern="1200" dirty="0" smtClean="0">
              <a:solidFill>
                <a:srgbClr val="002060"/>
              </a:solidFill>
            </a:rPr>
            <a:t>Python-Goose</a:t>
          </a:r>
          <a:r>
            <a:rPr lang="zh-CN" sz="900" b="1" kern="1200" dirty="0" smtClean="0">
              <a:solidFill>
                <a:srgbClr val="002060"/>
              </a:solidFill>
            </a:rPr>
            <a:t>、</a:t>
          </a:r>
          <a:r>
            <a:rPr lang="en-US" sz="900" b="1" kern="1200" dirty="0" err="1" smtClean="0">
              <a:solidFill>
                <a:srgbClr val="002060"/>
              </a:solidFill>
            </a:rPr>
            <a:t>Scrapy</a:t>
          </a:r>
          <a:r>
            <a:rPr lang="zh-CN" sz="900" b="1" kern="1200" dirty="0" smtClean="0">
              <a:solidFill>
                <a:srgbClr val="002060"/>
              </a:solidFill>
            </a:rPr>
            <a:t>、</a:t>
          </a:r>
          <a:r>
            <a:rPr lang="en-US" sz="900" b="1" kern="1200" dirty="0" err="1" smtClean="0">
              <a:solidFill>
                <a:srgbClr val="002060"/>
              </a:solidFill>
            </a:rPr>
            <a:t>BeautifulSoup</a:t>
          </a:r>
          <a:r>
            <a:rPr lang="en-US" sz="900" b="1" kern="1200" dirty="0" smtClean="0">
              <a:solidFill>
                <a:srgbClr val="002060"/>
              </a:solidFill>
            </a:rPr>
            <a:t> </a:t>
          </a:r>
          <a:r>
            <a:rPr lang="zh-CN" sz="900" b="1" kern="1200" dirty="0" smtClean="0">
              <a:solidFill>
                <a:srgbClr val="002060"/>
              </a:solidFill>
            </a:rPr>
            <a:t>等库架为这些操作提供了强有力的支持。</a:t>
          </a:r>
          <a:endParaRPr lang="zh-CN" sz="900" b="1" kern="1200" dirty="0">
            <a:solidFill>
              <a:srgbClr val="002060"/>
            </a:solidFill>
          </a:endParaRPr>
        </a:p>
      </dsp:txBody>
      <dsp:txXfrm>
        <a:off x="2350" y="0"/>
        <a:ext cx="1368472" cy="2417990"/>
      </dsp:txXfrm>
    </dsp:sp>
    <dsp:sp modelId="{CAC9574B-AFF4-4F24-A946-0A73C4841569}">
      <dsp:nvSpPr>
        <dsp:cNvPr id="0" name=""/>
        <dsp:cNvSpPr/>
      </dsp:nvSpPr>
      <dsp:spPr>
        <a:xfrm>
          <a:off x="384337" y="2720239"/>
          <a:ext cx="604497" cy="604497"/>
        </a:xfrm>
        <a:prstGeom prst="ellips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326E56E-7B9D-472E-8187-35E99112BD4F}">
      <dsp:nvSpPr>
        <dsp:cNvPr id="0" name=""/>
        <dsp:cNvSpPr/>
      </dsp:nvSpPr>
      <dsp:spPr>
        <a:xfrm>
          <a:off x="1439246" y="3626985"/>
          <a:ext cx="1368472" cy="24179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t" anchorCtr="1">
          <a:noAutofit/>
        </a:bodyPr>
        <a:lstStyle/>
        <a:p>
          <a:pPr lvl="0" algn="l" defTabSz="533400" rtl="0">
            <a:lnSpc>
              <a:spcPct val="90000"/>
            </a:lnSpc>
            <a:spcBef>
              <a:spcPct val="0"/>
            </a:spcBef>
            <a:spcAft>
              <a:spcPct val="35000"/>
            </a:spcAft>
          </a:pPr>
          <a:r>
            <a:rPr lang="zh-CN" sz="1200" b="1" kern="1200" smtClean="0">
              <a:solidFill>
                <a:srgbClr val="002060"/>
              </a:solidFill>
            </a:rPr>
            <a:t>（</a:t>
          </a:r>
          <a:r>
            <a:rPr lang="en-US" sz="1200" b="1" kern="1200" smtClean="0">
              <a:solidFill>
                <a:srgbClr val="002060"/>
              </a:solidFill>
            </a:rPr>
            <a:t>2</a:t>
          </a:r>
          <a:r>
            <a:rPr lang="zh-CN" sz="1200" b="1" kern="1200" smtClean="0">
              <a:solidFill>
                <a:srgbClr val="002060"/>
              </a:solidFill>
            </a:rPr>
            <a:t>）数据分析</a:t>
          </a:r>
          <a:endParaRPr lang="zh-CN" sz="1200" b="1" kern="1200">
            <a:solidFill>
              <a:srgbClr val="002060"/>
            </a:solidFill>
          </a:endParaRPr>
        </a:p>
        <a:p>
          <a:pPr marL="57150" lvl="1" indent="-57150" algn="l" defTabSz="400050" rtl="0">
            <a:lnSpc>
              <a:spcPct val="90000"/>
            </a:lnSpc>
            <a:spcBef>
              <a:spcPct val="0"/>
            </a:spcBef>
            <a:spcAft>
              <a:spcPct val="15000"/>
            </a:spcAft>
            <a:buChar char="••"/>
          </a:pPr>
          <a:r>
            <a:rPr lang="zh-CN" sz="900" b="1" kern="1200" dirty="0" smtClean="0">
              <a:solidFill>
                <a:srgbClr val="002060"/>
              </a:solidFill>
            </a:rPr>
            <a:t>数据分析指用适当的统计分析方法对收集来的大量数据进行汇总与分析，以求最大化地发挥数据的作用。</a:t>
          </a:r>
          <a:r>
            <a:rPr lang="en-US" sz="900" b="1" kern="1200" dirty="0" smtClean="0">
              <a:solidFill>
                <a:srgbClr val="002060"/>
              </a:solidFill>
            </a:rPr>
            <a:t>Python</a:t>
          </a:r>
          <a:r>
            <a:rPr lang="zh-CN" sz="900" b="1" kern="1200" dirty="0" smtClean="0">
              <a:solidFill>
                <a:srgbClr val="002060"/>
              </a:solidFill>
            </a:rPr>
            <a:t>计算生态通过</a:t>
          </a:r>
          <a:r>
            <a:rPr lang="en-US" sz="900" b="1" kern="1200" dirty="0" err="1" smtClean="0">
              <a:solidFill>
                <a:srgbClr val="002060"/>
              </a:solidFill>
            </a:rPr>
            <a:t>Numpy</a:t>
          </a:r>
          <a:r>
            <a:rPr lang="zh-CN" sz="900" b="1" kern="1200" dirty="0" smtClean="0">
              <a:solidFill>
                <a:srgbClr val="002060"/>
              </a:solidFill>
            </a:rPr>
            <a:t>、</a:t>
          </a:r>
          <a:r>
            <a:rPr lang="en-US" sz="900" b="1" kern="1200" dirty="0" smtClean="0">
              <a:solidFill>
                <a:srgbClr val="002060"/>
              </a:solidFill>
            </a:rPr>
            <a:t>Pandas</a:t>
          </a:r>
          <a:r>
            <a:rPr lang="zh-CN" sz="900" b="1" kern="1200" dirty="0" smtClean="0">
              <a:solidFill>
                <a:srgbClr val="002060"/>
              </a:solidFill>
            </a:rPr>
            <a:t>、</a:t>
          </a:r>
          <a:r>
            <a:rPr lang="en-US" sz="900" b="1" kern="1200" dirty="0" err="1" smtClean="0">
              <a:solidFill>
                <a:srgbClr val="002060"/>
              </a:solidFill>
            </a:rPr>
            <a:t>SciPy</a:t>
          </a:r>
          <a:r>
            <a:rPr lang="en-US" sz="900" b="1" kern="1200" dirty="0" smtClean="0">
              <a:solidFill>
                <a:srgbClr val="002060"/>
              </a:solidFill>
            </a:rPr>
            <a:t> </a:t>
          </a:r>
          <a:r>
            <a:rPr lang="zh-CN" sz="900" b="1" kern="1200" dirty="0" smtClean="0">
              <a:solidFill>
                <a:srgbClr val="002060"/>
              </a:solidFill>
            </a:rPr>
            <a:t>库为数据分析领域提供支持。</a:t>
          </a:r>
          <a:endParaRPr lang="zh-CN" sz="900" b="1" kern="1200" dirty="0">
            <a:solidFill>
              <a:srgbClr val="002060"/>
            </a:solidFill>
          </a:endParaRPr>
        </a:p>
      </dsp:txBody>
      <dsp:txXfrm>
        <a:off x="1439246" y="3626985"/>
        <a:ext cx="1368472" cy="2417990"/>
      </dsp:txXfrm>
    </dsp:sp>
    <dsp:sp modelId="{D3C1FB6F-5050-42F5-91C0-CA66E23799C4}">
      <dsp:nvSpPr>
        <dsp:cNvPr id="0" name=""/>
        <dsp:cNvSpPr/>
      </dsp:nvSpPr>
      <dsp:spPr>
        <a:xfrm>
          <a:off x="1821234" y="2720239"/>
          <a:ext cx="604497" cy="604497"/>
        </a:xfrm>
        <a:prstGeom prst="ellipse">
          <a:avLst/>
        </a:prstGeom>
        <a:solidFill>
          <a:schemeClr val="accent3">
            <a:hueOff val="2198800"/>
            <a:satOff val="-1589"/>
            <a:lumOff val="58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18C761E-C38F-4AED-8254-E3AE19B48DC1}">
      <dsp:nvSpPr>
        <dsp:cNvPr id="0" name=""/>
        <dsp:cNvSpPr/>
      </dsp:nvSpPr>
      <dsp:spPr>
        <a:xfrm>
          <a:off x="2876142" y="0"/>
          <a:ext cx="1368472" cy="24179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b" anchorCtr="1">
          <a:noAutofit/>
        </a:bodyPr>
        <a:lstStyle/>
        <a:p>
          <a:pPr lvl="0" algn="l" defTabSz="533400" rtl="0">
            <a:lnSpc>
              <a:spcPct val="90000"/>
            </a:lnSpc>
            <a:spcBef>
              <a:spcPct val="0"/>
            </a:spcBef>
            <a:spcAft>
              <a:spcPct val="35000"/>
            </a:spcAft>
          </a:pPr>
          <a:r>
            <a:rPr lang="zh-CN" sz="1200" b="1" kern="1200" smtClean="0">
              <a:solidFill>
                <a:srgbClr val="002060"/>
              </a:solidFill>
            </a:rPr>
            <a:t>（</a:t>
          </a:r>
          <a:r>
            <a:rPr lang="en-US" sz="1200" b="1" kern="1200" smtClean="0">
              <a:solidFill>
                <a:srgbClr val="002060"/>
              </a:solidFill>
            </a:rPr>
            <a:t>3</a:t>
          </a:r>
          <a:r>
            <a:rPr lang="zh-CN" sz="1200" b="1" kern="1200" smtClean="0">
              <a:solidFill>
                <a:srgbClr val="002060"/>
              </a:solidFill>
            </a:rPr>
            <a:t>）文本处理</a:t>
          </a:r>
          <a:endParaRPr lang="zh-CN" sz="1200" b="1" kern="1200">
            <a:solidFill>
              <a:srgbClr val="002060"/>
            </a:solidFill>
          </a:endParaRPr>
        </a:p>
        <a:p>
          <a:pPr marL="57150" lvl="1" indent="-57150" algn="l" defTabSz="400050" rtl="0">
            <a:lnSpc>
              <a:spcPct val="90000"/>
            </a:lnSpc>
            <a:spcBef>
              <a:spcPct val="0"/>
            </a:spcBef>
            <a:spcAft>
              <a:spcPct val="15000"/>
            </a:spcAft>
            <a:buChar char="••"/>
          </a:pPr>
          <a:r>
            <a:rPr lang="zh-CN" sz="900" b="1" kern="1200" dirty="0" smtClean="0">
              <a:solidFill>
                <a:srgbClr val="002060"/>
              </a:solidFill>
            </a:rPr>
            <a:t>文本处理即对文本内容的处理，包括文本内容的分类、文本特征的提取、文本内容的转换等等。</a:t>
          </a:r>
          <a:r>
            <a:rPr lang="en-US" sz="900" b="1" kern="1200" dirty="0" smtClean="0">
              <a:solidFill>
                <a:srgbClr val="002060"/>
              </a:solidFill>
            </a:rPr>
            <a:t>Python</a:t>
          </a:r>
          <a:r>
            <a:rPr lang="zh-CN" sz="900" b="1" kern="1200" dirty="0" smtClean="0">
              <a:solidFill>
                <a:srgbClr val="002060"/>
              </a:solidFill>
            </a:rPr>
            <a:t>计算生态通过</a:t>
          </a:r>
          <a:r>
            <a:rPr lang="en-US" sz="900" b="1" kern="1200" dirty="0" err="1" smtClean="0">
              <a:solidFill>
                <a:srgbClr val="002060"/>
              </a:solidFill>
            </a:rPr>
            <a:t>Jieba</a:t>
          </a:r>
          <a:r>
            <a:rPr lang="zh-CN" sz="900" b="1" kern="1200" dirty="0" smtClean="0">
              <a:solidFill>
                <a:srgbClr val="002060"/>
              </a:solidFill>
            </a:rPr>
            <a:t>、</a:t>
          </a:r>
          <a:r>
            <a:rPr lang="en-US" sz="900" b="1" kern="1200" dirty="0" smtClean="0">
              <a:solidFill>
                <a:srgbClr val="002060"/>
              </a:solidFill>
            </a:rPr>
            <a:t>PyPDF2</a:t>
          </a:r>
          <a:r>
            <a:rPr lang="zh-CN" sz="900" b="1" kern="1200" dirty="0" smtClean="0">
              <a:solidFill>
                <a:srgbClr val="002060"/>
              </a:solidFill>
            </a:rPr>
            <a:t>、</a:t>
          </a:r>
          <a:r>
            <a:rPr lang="en-US" sz="900" b="1" kern="1200" dirty="0" smtClean="0">
              <a:solidFill>
                <a:srgbClr val="002060"/>
              </a:solidFill>
            </a:rPr>
            <a:t>Python-</a:t>
          </a:r>
          <a:r>
            <a:rPr lang="en-US" sz="900" b="1" kern="1200" dirty="0" err="1" smtClean="0">
              <a:solidFill>
                <a:srgbClr val="002060"/>
              </a:solidFill>
            </a:rPr>
            <a:t>docx</a:t>
          </a:r>
          <a:r>
            <a:rPr lang="zh-CN" sz="900" b="1" kern="1200" dirty="0" smtClean="0">
              <a:solidFill>
                <a:srgbClr val="002060"/>
              </a:solidFill>
            </a:rPr>
            <a:t>、</a:t>
          </a:r>
          <a:r>
            <a:rPr lang="en-US" sz="900" b="1" kern="1200" dirty="0" smtClean="0">
              <a:solidFill>
                <a:srgbClr val="002060"/>
              </a:solidFill>
            </a:rPr>
            <a:t>NLTK </a:t>
          </a:r>
          <a:r>
            <a:rPr lang="zh-CN" sz="900" b="1" kern="1200" dirty="0" smtClean="0">
              <a:solidFill>
                <a:srgbClr val="002060"/>
              </a:solidFill>
            </a:rPr>
            <a:t>等库为文本处理领域提供支持。</a:t>
          </a:r>
          <a:endParaRPr lang="zh-CN" sz="900" b="1" kern="1200" dirty="0">
            <a:solidFill>
              <a:srgbClr val="002060"/>
            </a:solidFill>
          </a:endParaRPr>
        </a:p>
      </dsp:txBody>
      <dsp:txXfrm>
        <a:off x="2876142" y="0"/>
        <a:ext cx="1368472" cy="2417990"/>
      </dsp:txXfrm>
    </dsp:sp>
    <dsp:sp modelId="{8194D3A8-D91C-4F71-A2D0-5F7019EE9C48}">
      <dsp:nvSpPr>
        <dsp:cNvPr id="0" name=""/>
        <dsp:cNvSpPr/>
      </dsp:nvSpPr>
      <dsp:spPr>
        <a:xfrm>
          <a:off x="3258130" y="2720239"/>
          <a:ext cx="604497" cy="604497"/>
        </a:xfrm>
        <a:prstGeom prst="ellipse">
          <a:avLst/>
        </a:prstGeom>
        <a:solidFill>
          <a:schemeClr val="accent3">
            <a:hueOff val="4397600"/>
            <a:satOff val="-3177"/>
            <a:lumOff val="117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92039D0-F9C6-4FC9-8D1E-E4C077BE4D70}">
      <dsp:nvSpPr>
        <dsp:cNvPr id="0" name=""/>
        <dsp:cNvSpPr/>
      </dsp:nvSpPr>
      <dsp:spPr>
        <a:xfrm>
          <a:off x="4313039" y="3626985"/>
          <a:ext cx="1368472" cy="24179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t" anchorCtr="1">
          <a:noAutofit/>
        </a:bodyPr>
        <a:lstStyle/>
        <a:p>
          <a:pPr lvl="0" algn="l" defTabSz="533400" rtl="0">
            <a:lnSpc>
              <a:spcPct val="90000"/>
            </a:lnSpc>
            <a:spcBef>
              <a:spcPct val="0"/>
            </a:spcBef>
            <a:spcAft>
              <a:spcPct val="35000"/>
            </a:spcAft>
          </a:pPr>
          <a:r>
            <a:rPr lang="zh-CN" sz="1200" b="1" kern="1200" dirty="0" smtClean="0">
              <a:solidFill>
                <a:srgbClr val="002060"/>
              </a:solidFill>
            </a:rPr>
            <a:t>（</a:t>
          </a:r>
          <a:r>
            <a:rPr lang="en-US" sz="1200" b="1" kern="1200" dirty="0" smtClean="0">
              <a:solidFill>
                <a:srgbClr val="002060"/>
              </a:solidFill>
            </a:rPr>
            <a:t>4</a:t>
          </a:r>
          <a:r>
            <a:rPr lang="zh-CN" sz="1200" b="1" kern="1200" dirty="0" smtClean="0">
              <a:solidFill>
                <a:srgbClr val="002060"/>
              </a:solidFill>
            </a:rPr>
            <a:t>）数据可视化</a:t>
          </a:r>
          <a:endParaRPr lang="zh-CN" sz="1200" b="1" kern="1200" dirty="0">
            <a:solidFill>
              <a:srgbClr val="002060"/>
            </a:solidFill>
          </a:endParaRPr>
        </a:p>
        <a:p>
          <a:pPr marL="57150" lvl="1" indent="-57150" algn="l" defTabSz="400050" rtl="0">
            <a:lnSpc>
              <a:spcPct val="90000"/>
            </a:lnSpc>
            <a:spcBef>
              <a:spcPct val="0"/>
            </a:spcBef>
            <a:spcAft>
              <a:spcPct val="15000"/>
            </a:spcAft>
            <a:buChar char="••"/>
          </a:pPr>
          <a:r>
            <a:rPr lang="zh-CN" sz="900" b="1" kern="1200" dirty="0" smtClean="0">
              <a:solidFill>
                <a:srgbClr val="002060"/>
              </a:solidFill>
            </a:rPr>
            <a:t>数据可视化是一门关于数据视觉表现形式的科学技术研究，它既要有效传达数据信息，也需兼顾信息传达的美学形式，二者缺一不可。</a:t>
          </a:r>
          <a:r>
            <a:rPr lang="en-US" sz="900" b="1" kern="1200" dirty="0" smtClean="0">
              <a:solidFill>
                <a:srgbClr val="002060"/>
              </a:solidFill>
            </a:rPr>
            <a:t>Python</a:t>
          </a:r>
          <a:r>
            <a:rPr lang="zh-CN" sz="900" b="1" kern="1200" dirty="0" smtClean="0">
              <a:solidFill>
                <a:srgbClr val="002060"/>
              </a:solidFill>
            </a:rPr>
            <a:t>计算生态主要通过</a:t>
          </a:r>
          <a:r>
            <a:rPr lang="en-US" sz="900" b="1" kern="1200" dirty="0" err="1" smtClean="0">
              <a:solidFill>
                <a:srgbClr val="002060"/>
              </a:solidFill>
            </a:rPr>
            <a:t>Matplotlib</a:t>
          </a:r>
          <a:r>
            <a:rPr lang="zh-CN" sz="900" b="1" kern="1200" dirty="0" smtClean="0">
              <a:solidFill>
                <a:srgbClr val="002060"/>
              </a:solidFill>
            </a:rPr>
            <a:t>、</a:t>
          </a:r>
          <a:r>
            <a:rPr lang="en-US" sz="900" b="1" kern="1200" dirty="0" err="1" smtClean="0">
              <a:solidFill>
                <a:srgbClr val="002060"/>
              </a:solidFill>
            </a:rPr>
            <a:t>Seaborn</a:t>
          </a:r>
          <a:r>
            <a:rPr lang="zh-CN" sz="900" b="1" kern="1200" dirty="0" smtClean="0">
              <a:solidFill>
                <a:srgbClr val="002060"/>
              </a:solidFill>
            </a:rPr>
            <a:t>、</a:t>
          </a:r>
          <a:r>
            <a:rPr lang="en-US" sz="900" b="1" kern="1200" dirty="0" err="1" smtClean="0">
              <a:solidFill>
                <a:srgbClr val="002060"/>
              </a:solidFill>
            </a:rPr>
            <a:t>Mayavi</a:t>
          </a:r>
          <a:r>
            <a:rPr lang="en-US" sz="900" b="1" kern="1200" dirty="0" smtClean="0">
              <a:solidFill>
                <a:srgbClr val="002060"/>
              </a:solidFill>
            </a:rPr>
            <a:t> </a:t>
          </a:r>
          <a:r>
            <a:rPr lang="zh-CN" sz="900" b="1" kern="1200" dirty="0" smtClean="0">
              <a:solidFill>
                <a:srgbClr val="002060"/>
              </a:solidFill>
            </a:rPr>
            <a:t>等库为数据可视化领域提供支持。</a:t>
          </a:r>
          <a:endParaRPr lang="zh-CN" sz="900" b="1" kern="1200" dirty="0">
            <a:solidFill>
              <a:srgbClr val="002060"/>
            </a:solidFill>
          </a:endParaRPr>
        </a:p>
      </dsp:txBody>
      <dsp:txXfrm>
        <a:off x="4313039" y="3626985"/>
        <a:ext cx="1368472" cy="2417990"/>
      </dsp:txXfrm>
    </dsp:sp>
    <dsp:sp modelId="{40902B68-D7EE-4AFB-BC47-A480C7FF80C0}">
      <dsp:nvSpPr>
        <dsp:cNvPr id="0" name=""/>
        <dsp:cNvSpPr/>
      </dsp:nvSpPr>
      <dsp:spPr>
        <a:xfrm>
          <a:off x="4695026" y="2720239"/>
          <a:ext cx="604497" cy="604497"/>
        </a:xfrm>
        <a:prstGeom prst="ellipse">
          <a:avLst/>
        </a:prstGeom>
        <a:solidFill>
          <a:schemeClr val="accent3">
            <a:hueOff val="6596400"/>
            <a:satOff val="-4766"/>
            <a:lumOff val="176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9126744-0F48-4575-9471-6F5E42B8F308}">
      <dsp:nvSpPr>
        <dsp:cNvPr id="0" name=""/>
        <dsp:cNvSpPr/>
      </dsp:nvSpPr>
      <dsp:spPr>
        <a:xfrm>
          <a:off x="5749935" y="0"/>
          <a:ext cx="1368472" cy="24179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b" anchorCtr="1">
          <a:noAutofit/>
        </a:bodyPr>
        <a:lstStyle/>
        <a:p>
          <a:pPr lvl="0" algn="l" defTabSz="533400" rtl="0">
            <a:lnSpc>
              <a:spcPct val="90000"/>
            </a:lnSpc>
            <a:spcBef>
              <a:spcPct val="0"/>
            </a:spcBef>
            <a:spcAft>
              <a:spcPct val="35000"/>
            </a:spcAft>
          </a:pPr>
          <a:r>
            <a:rPr lang="zh-CN" sz="1200" b="1" kern="1200" smtClean="0">
              <a:solidFill>
                <a:srgbClr val="002060"/>
              </a:solidFill>
            </a:rPr>
            <a:t>（</a:t>
          </a:r>
          <a:r>
            <a:rPr lang="en-US" sz="1200" b="1" kern="1200" smtClean="0">
              <a:solidFill>
                <a:srgbClr val="002060"/>
              </a:solidFill>
            </a:rPr>
            <a:t>5</a:t>
          </a:r>
          <a:r>
            <a:rPr lang="zh-CN" sz="1200" b="1" kern="1200" smtClean="0">
              <a:solidFill>
                <a:srgbClr val="002060"/>
              </a:solidFill>
            </a:rPr>
            <a:t>）</a:t>
          </a:r>
          <a:r>
            <a:rPr lang="en-US" sz="1200" b="1" kern="1200" smtClean="0">
              <a:solidFill>
                <a:srgbClr val="002060"/>
              </a:solidFill>
            </a:rPr>
            <a:t>Web</a:t>
          </a:r>
          <a:r>
            <a:rPr lang="zh-CN" sz="1200" b="1" kern="1200" smtClean="0">
              <a:solidFill>
                <a:srgbClr val="002060"/>
              </a:solidFill>
            </a:rPr>
            <a:t>开发</a:t>
          </a:r>
          <a:endParaRPr lang="zh-CN" sz="1200" b="1" kern="1200">
            <a:solidFill>
              <a:srgbClr val="002060"/>
            </a:solidFill>
          </a:endParaRPr>
        </a:p>
        <a:p>
          <a:pPr marL="57150" lvl="1" indent="-57150" algn="l" defTabSz="400050" rtl="0">
            <a:lnSpc>
              <a:spcPct val="90000"/>
            </a:lnSpc>
            <a:spcBef>
              <a:spcPct val="0"/>
            </a:spcBef>
            <a:spcAft>
              <a:spcPct val="15000"/>
            </a:spcAft>
            <a:buChar char="••"/>
          </a:pPr>
          <a:r>
            <a:rPr lang="en-US" sz="900" b="1" kern="1200" dirty="0" smtClean="0">
              <a:solidFill>
                <a:srgbClr val="002060"/>
              </a:solidFill>
            </a:rPr>
            <a:t>Web</a:t>
          </a:r>
          <a:r>
            <a:rPr lang="zh-CN" sz="900" b="1" kern="1200" dirty="0" smtClean="0">
              <a:solidFill>
                <a:srgbClr val="002060"/>
              </a:solidFill>
            </a:rPr>
            <a:t>开发指基于浏览器而非桌面进行的程序开发。</a:t>
          </a:r>
          <a:r>
            <a:rPr lang="en-US" sz="900" b="1" kern="1200" dirty="0" smtClean="0">
              <a:solidFill>
                <a:srgbClr val="002060"/>
              </a:solidFill>
            </a:rPr>
            <a:t>Python</a:t>
          </a:r>
          <a:r>
            <a:rPr lang="zh-CN" sz="900" b="1" kern="1200" dirty="0" smtClean="0">
              <a:solidFill>
                <a:srgbClr val="002060"/>
              </a:solidFill>
            </a:rPr>
            <a:t>计算生态通过</a:t>
          </a:r>
          <a:r>
            <a:rPr lang="en-US" sz="900" b="1" kern="1200" dirty="0" smtClean="0">
              <a:solidFill>
                <a:srgbClr val="002060"/>
              </a:solidFill>
            </a:rPr>
            <a:t>Django</a:t>
          </a:r>
          <a:r>
            <a:rPr lang="zh-CN" sz="900" b="1" kern="1200" dirty="0" smtClean="0">
              <a:solidFill>
                <a:srgbClr val="002060"/>
              </a:solidFill>
            </a:rPr>
            <a:t>、</a:t>
          </a:r>
          <a:r>
            <a:rPr lang="en-US" sz="900" b="1" kern="1200" dirty="0" smtClean="0">
              <a:solidFill>
                <a:srgbClr val="002060"/>
              </a:solidFill>
            </a:rPr>
            <a:t>Tornado</a:t>
          </a:r>
          <a:r>
            <a:rPr lang="zh-CN" sz="900" b="1" kern="1200" dirty="0" smtClean="0">
              <a:solidFill>
                <a:srgbClr val="002060"/>
              </a:solidFill>
            </a:rPr>
            <a:t>、</a:t>
          </a:r>
          <a:r>
            <a:rPr lang="en-US" sz="900" b="1" kern="1200" dirty="0" smtClean="0">
              <a:solidFill>
                <a:srgbClr val="002060"/>
              </a:solidFill>
            </a:rPr>
            <a:t>Flask</a:t>
          </a:r>
          <a:r>
            <a:rPr lang="zh-CN" sz="900" b="1" kern="1200" dirty="0" smtClean="0">
              <a:solidFill>
                <a:srgbClr val="002060"/>
              </a:solidFill>
            </a:rPr>
            <a:t>、</a:t>
          </a:r>
          <a:r>
            <a:rPr lang="en-US" sz="900" b="1" kern="1200" dirty="0" smtClean="0">
              <a:solidFill>
                <a:srgbClr val="002060"/>
              </a:solidFill>
            </a:rPr>
            <a:t>Twisted</a:t>
          </a:r>
          <a:r>
            <a:rPr lang="zh-CN" sz="900" b="1" kern="1200" dirty="0" smtClean="0">
              <a:solidFill>
                <a:srgbClr val="002060"/>
              </a:solidFill>
            </a:rPr>
            <a:t>等库为</a:t>
          </a:r>
          <a:r>
            <a:rPr lang="en-US" sz="900" b="1" kern="1200" dirty="0" smtClean="0">
              <a:solidFill>
                <a:srgbClr val="002060"/>
              </a:solidFill>
            </a:rPr>
            <a:t>Web</a:t>
          </a:r>
          <a:r>
            <a:rPr lang="zh-CN" sz="900" b="1" kern="1200" dirty="0" smtClean="0">
              <a:solidFill>
                <a:srgbClr val="002060"/>
              </a:solidFill>
            </a:rPr>
            <a:t>开发领域提供了支持。</a:t>
          </a:r>
          <a:endParaRPr lang="zh-CN" sz="900" b="1" kern="1200" dirty="0">
            <a:solidFill>
              <a:srgbClr val="002060"/>
            </a:solidFill>
          </a:endParaRPr>
        </a:p>
      </dsp:txBody>
      <dsp:txXfrm>
        <a:off x="5749935" y="0"/>
        <a:ext cx="1368472" cy="2417990"/>
      </dsp:txXfrm>
    </dsp:sp>
    <dsp:sp modelId="{9E3804E4-E8B7-4DFA-8A8D-DE309CD61C01}">
      <dsp:nvSpPr>
        <dsp:cNvPr id="0" name=""/>
        <dsp:cNvSpPr/>
      </dsp:nvSpPr>
      <dsp:spPr>
        <a:xfrm>
          <a:off x="6131922" y="2720239"/>
          <a:ext cx="604497" cy="604497"/>
        </a:xfrm>
        <a:prstGeom prst="ellipse">
          <a:avLst/>
        </a:prstGeom>
        <a:solidFill>
          <a:schemeClr val="accent3">
            <a:hueOff val="8795199"/>
            <a:satOff val="-6354"/>
            <a:lumOff val="235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95A4255-2F3C-4DB5-8AEF-3118ECA74FAB}">
      <dsp:nvSpPr>
        <dsp:cNvPr id="0" name=""/>
        <dsp:cNvSpPr/>
      </dsp:nvSpPr>
      <dsp:spPr>
        <a:xfrm>
          <a:off x="7186831" y="3626985"/>
          <a:ext cx="1368472" cy="24179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t" anchorCtr="1">
          <a:noAutofit/>
        </a:bodyPr>
        <a:lstStyle/>
        <a:p>
          <a:pPr lvl="0" algn="l" defTabSz="533400" rtl="0">
            <a:lnSpc>
              <a:spcPct val="90000"/>
            </a:lnSpc>
            <a:spcBef>
              <a:spcPct val="0"/>
            </a:spcBef>
            <a:spcAft>
              <a:spcPct val="35000"/>
            </a:spcAft>
          </a:pPr>
          <a:r>
            <a:rPr lang="zh-CN" sz="1200" b="1" kern="1200" smtClean="0">
              <a:solidFill>
                <a:srgbClr val="002060"/>
              </a:solidFill>
            </a:rPr>
            <a:t>（</a:t>
          </a:r>
          <a:r>
            <a:rPr lang="en-US" sz="1200" b="1" kern="1200" smtClean="0">
              <a:solidFill>
                <a:srgbClr val="002060"/>
              </a:solidFill>
            </a:rPr>
            <a:t>6</a:t>
          </a:r>
          <a:r>
            <a:rPr lang="zh-CN" sz="1200" b="1" kern="1200" smtClean="0">
              <a:solidFill>
                <a:srgbClr val="002060"/>
              </a:solidFill>
            </a:rPr>
            <a:t>）机器学习</a:t>
          </a:r>
          <a:endParaRPr lang="zh-CN" sz="1200" b="1" kern="1200">
            <a:solidFill>
              <a:srgbClr val="002060"/>
            </a:solidFill>
          </a:endParaRPr>
        </a:p>
        <a:p>
          <a:pPr marL="57150" lvl="1" indent="-57150" algn="l" defTabSz="400050" rtl="0">
            <a:lnSpc>
              <a:spcPct val="90000"/>
            </a:lnSpc>
            <a:spcBef>
              <a:spcPct val="0"/>
            </a:spcBef>
            <a:spcAft>
              <a:spcPct val="15000"/>
            </a:spcAft>
            <a:buChar char="••"/>
          </a:pPr>
          <a:r>
            <a:rPr lang="zh-CN" sz="900" b="1" kern="1200" dirty="0" smtClean="0">
              <a:solidFill>
                <a:srgbClr val="002060"/>
              </a:solidFill>
            </a:rPr>
            <a:t>机器学习是一门涉及概率论、统计学、逼近论、凸分析、算法复杂度理论等多门学科的多领域交叉学科，</a:t>
          </a:r>
          <a:r>
            <a:rPr lang="en-US" sz="900" b="1" kern="1200" dirty="0" smtClean="0">
              <a:solidFill>
                <a:srgbClr val="002060"/>
              </a:solidFill>
            </a:rPr>
            <a:t>Python</a:t>
          </a:r>
          <a:r>
            <a:rPr lang="zh-CN" sz="900" b="1" kern="1200" dirty="0" smtClean="0">
              <a:solidFill>
                <a:srgbClr val="002060"/>
              </a:solidFill>
            </a:rPr>
            <a:t>计算生态主要通过</a:t>
          </a:r>
          <a:r>
            <a:rPr lang="en-US" sz="900" b="1" kern="1200" dirty="0" err="1" smtClean="0">
              <a:solidFill>
                <a:srgbClr val="002060"/>
              </a:solidFill>
            </a:rPr>
            <a:t>Sklearn</a:t>
          </a:r>
          <a:r>
            <a:rPr lang="zh-CN" sz="900" b="1" kern="1200" dirty="0" smtClean="0">
              <a:solidFill>
                <a:srgbClr val="002060"/>
              </a:solidFill>
            </a:rPr>
            <a:t>、</a:t>
          </a:r>
          <a:r>
            <a:rPr lang="en-US" sz="900" b="1" kern="1200" dirty="0" err="1" smtClean="0">
              <a:solidFill>
                <a:srgbClr val="002060"/>
              </a:solidFill>
            </a:rPr>
            <a:t>TensorFlow</a:t>
          </a:r>
          <a:r>
            <a:rPr lang="zh-CN" sz="900" b="1" kern="1200" dirty="0" smtClean="0">
              <a:solidFill>
                <a:srgbClr val="002060"/>
              </a:solidFill>
            </a:rPr>
            <a:t>、</a:t>
          </a:r>
          <a:r>
            <a:rPr lang="en-US" sz="900" b="1" kern="1200" dirty="0" err="1" smtClean="0">
              <a:solidFill>
                <a:srgbClr val="002060"/>
              </a:solidFill>
            </a:rPr>
            <a:t>MXNet</a:t>
          </a:r>
          <a:r>
            <a:rPr lang="zh-CN" sz="900" b="1" kern="1200" dirty="0" smtClean="0">
              <a:solidFill>
                <a:srgbClr val="002060"/>
              </a:solidFill>
            </a:rPr>
            <a:t>库为机器学习领域提供支持。</a:t>
          </a:r>
          <a:endParaRPr lang="zh-CN" sz="900" b="1" kern="1200" dirty="0">
            <a:solidFill>
              <a:srgbClr val="002060"/>
            </a:solidFill>
          </a:endParaRPr>
        </a:p>
      </dsp:txBody>
      <dsp:txXfrm>
        <a:off x="7186831" y="3626985"/>
        <a:ext cx="1368472" cy="2417990"/>
      </dsp:txXfrm>
    </dsp:sp>
    <dsp:sp modelId="{023FCACA-4D81-46E1-A248-54D5EF79D047}">
      <dsp:nvSpPr>
        <dsp:cNvPr id="0" name=""/>
        <dsp:cNvSpPr/>
      </dsp:nvSpPr>
      <dsp:spPr>
        <a:xfrm>
          <a:off x="7568818" y="2720239"/>
          <a:ext cx="604497" cy="604497"/>
        </a:xfrm>
        <a:prstGeom prst="ellipse">
          <a:avLst/>
        </a:prstGeom>
        <a:solidFill>
          <a:schemeClr val="accent3">
            <a:hueOff val="10993999"/>
            <a:satOff val="-7943"/>
            <a:lumOff val="294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B74914-B8DD-4D21-B040-FD0788E0F893}">
      <dsp:nvSpPr>
        <dsp:cNvPr id="0" name=""/>
        <dsp:cNvSpPr/>
      </dsp:nvSpPr>
      <dsp:spPr>
        <a:xfrm>
          <a:off x="0" y="682765"/>
          <a:ext cx="5415175" cy="579600"/>
        </a:xfrm>
        <a:prstGeom prst="rect">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7ACEF5BB-14F4-4DBE-B6E6-F14B9C5A5C64}">
      <dsp:nvSpPr>
        <dsp:cNvPr id="0" name=""/>
        <dsp:cNvSpPr/>
      </dsp:nvSpPr>
      <dsp:spPr>
        <a:xfrm>
          <a:off x="270758" y="343285"/>
          <a:ext cx="3790622" cy="678960"/>
        </a:xfrm>
        <a:prstGeom prst="roundRect">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3277" tIns="0" rIns="143277" bIns="0" numCol="1" spcCol="1270" anchor="ctr" anchorCtr="0">
          <a:noAutofit/>
        </a:bodyPr>
        <a:lstStyle/>
        <a:p>
          <a:pPr lvl="0" algn="l" defTabSz="1022350">
            <a:lnSpc>
              <a:spcPct val="90000"/>
            </a:lnSpc>
            <a:spcBef>
              <a:spcPct val="0"/>
            </a:spcBef>
            <a:spcAft>
              <a:spcPct val="35000"/>
            </a:spcAft>
          </a:pPr>
          <a:r>
            <a:rPr lang="en-US" altLang="zh-CN" sz="2300" b="1" kern="1200" dirty="0" smtClean="0"/>
            <a:t>2.2.1 </a:t>
          </a:r>
          <a:r>
            <a:rPr lang="zh-CN" altLang="en-US" sz="2300" b="1" kern="1200" dirty="0" smtClean="0"/>
            <a:t>运行一个简单的项目</a:t>
          </a:r>
          <a:endParaRPr lang="zh-CN" altLang="en-US" sz="2300" b="1" kern="1200" dirty="0"/>
        </a:p>
      </dsp:txBody>
      <dsp:txXfrm>
        <a:off x="303902" y="376429"/>
        <a:ext cx="3724334" cy="612672"/>
      </dsp:txXfrm>
    </dsp:sp>
    <dsp:sp modelId="{7B3BE7A5-C3F7-4CEA-B272-8DE9B8091B74}">
      <dsp:nvSpPr>
        <dsp:cNvPr id="0" name=""/>
        <dsp:cNvSpPr/>
      </dsp:nvSpPr>
      <dsp:spPr>
        <a:xfrm>
          <a:off x="0" y="1726046"/>
          <a:ext cx="5415175" cy="579600"/>
        </a:xfrm>
        <a:prstGeom prst="rect">
          <a:avLst/>
        </a:prstGeom>
        <a:solidFill>
          <a:schemeClr val="lt1">
            <a:alpha val="90000"/>
            <a:hueOff val="0"/>
            <a:satOff val="0"/>
            <a:lumOff val="0"/>
            <a:alphaOff val="0"/>
          </a:schemeClr>
        </a:solidFill>
        <a:ln w="9525" cap="flat" cmpd="sng" algn="ctr">
          <a:solidFill>
            <a:schemeClr val="accent3">
              <a:hueOff val="10993999"/>
              <a:satOff val="-7943"/>
              <a:lumOff val="2941"/>
              <a:alphaOff val="0"/>
            </a:schemeClr>
          </a:solidFill>
          <a:prstDash val="solid"/>
        </a:ln>
        <a:effectLst/>
      </dsp:spPr>
      <dsp:style>
        <a:lnRef idx="1">
          <a:scrgbClr r="0" g="0" b="0"/>
        </a:lnRef>
        <a:fillRef idx="1">
          <a:scrgbClr r="0" g="0" b="0"/>
        </a:fillRef>
        <a:effectRef idx="0">
          <a:scrgbClr r="0" g="0" b="0"/>
        </a:effectRef>
        <a:fontRef idx="minor"/>
      </dsp:style>
    </dsp:sp>
    <dsp:sp modelId="{CACFE871-CD23-4515-B44C-5FAAA99E7B1A}">
      <dsp:nvSpPr>
        <dsp:cNvPr id="0" name=""/>
        <dsp:cNvSpPr/>
      </dsp:nvSpPr>
      <dsp:spPr>
        <a:xfrm>
          <a:off x="270758" y="1386565"/>
          <a:ext cx="3790622" cy="678960"/>
        </a:xfrm>
        <a:prstGeom prst="roundRect">
          <a:avLst/>
        </a:prstGeom>
        <a:gradFill rotWithShape="0">
          <a:gsLst>
            <a:gs pos="0">
              <a:schemeClr val="accent3">
                <a:hueOff val="10993999"/>
                <a:satOff val="-7943"/>
                <a:lumOff val="2941"/>
                <a:alphaOff val="0"/>
                <a:tint val="50000"/>
                <a:satMod val="300000"/>
              </a:schemeClr>
            </a:gs>
            <a:gs pos="35000">
              <a:schemeClr val="accent3">
                <a:hueOff val="10993999"/>
                <a:satOff val="-7943"/>
                <a:lumOff val="2941"/>
                <a:alphaOff val="0"/>
                <a:tint val="37000"/>
                <a:satMod val="300000"/>
              </a:schemeClr>
            </a:gs>
            <a:gs pos="100000">
              <a:schemeClr val="accent3">
                <a:hueOff val="10993999"/>
                <a:satOff val="-7943"/>
                <a:lumOff val="2941"/>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3277" tIns="0" rIns="143277" bIns="0" numCol="1" spcCol="1270" anchor="ctr" anchorCtr="0">
          <a:noAutofit/>
        </a:bodyPr>
        <a:lstStyle/>
        <a:p>
          <a:pPr lvl="0" algn="l" defTabSz="1022350">
            <a:lnSpc>
              <a:spcPct val="90000"/>
            </a:lnSpc>
            <a:spcBef>
              <a:spcPct val="0"/>
            </a:spcBef>
            <a:spcAft>
              <a:spcPct val="35000"/>
            </a:spcAft>
          </a:pPr>
          <a:r>
            <a:rPr lang="en-US" altLang="zh-CN" sz="2300" b="1" kern="1200" dirty="0" smtClean="0"/>
            <a:t>2.2.2 GPU</a:t>
          </a:r>
          <a:r>
            <a:rPr lang="zh-CN" altLang="en-US" sz="2300" b="1" kern="1200" dirty="0" smtClean="0"/>
            <a:t>算力</a:t>
          </a:r>
          <a:endParaRPr lang="en-US" altLang="zh-CN" sz="2300" b="1" kern="1200" dirty="0" smtClean="0"/>
        </a:p>
      </dsp:txBody>
      <dsp:txXfrm>
        <a:off x="303902" y="1419709"/>
        <a:ext cx="3724334" cy="61267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14C2E5-4511-49F4-85E4-FEA03B599417}">
      <dsp:nvSpPr>
        <dsp:cNvPr id="0" name=""/>
        <dsp:cNvSpPr/>
      </dsp:nvSpPr>
      <dsp:spPr>
        <a:xfrm>
          <a:off x="0" y="394517"/>
          <a:ext cx="8612106" cy="554400"/>
        </a:xfrm>
        <a:prstGeom prst="rect">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C16ABC78-1F7B-40CA-B031-314E926D32ED}">
      <dsp:nvSpPr>
        <dsp:cNvPr id="0" name=""/>
        <dsp:cNvSpPr/>
      </dsp:nvSpPr>
      <dsp:spPr>
        <a:xfrm>
          <a:off x="430605" y="69797"/>
          <a:ext cx="6028474" cy="649440"/>
        </a:xfrm>
        <a:prstGeom prst="roundRect">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27862" tIns="0" rIns="227862" bIns="0" numCol="1" spcCol="1270" anchor="ctr" anchorCtr="0">
          <a:noAutofit/>
        </a:bodyPr>
        <a:lstStyle/>
        <a:p>
          <a:pPr lvl="0" algn="l" defTabSz="800100" rtl="0">
            <a:lnSpc>
              <a:spcPct val="90000"/>
            </a:lnSpc>
            <a:spcBef>
              <a:spcPct val="0"/>
            </a:spcBef>
            <a:spcAft>
              <a:spcPct val="35000"/>
            </a:spcAft>
          </a:pPr>
          <a:r>
            <a:rPr lang="en-US" sz="1800" b="1" kern="1200" dirty="0" smtClean="0"/>
            <a:t>2.3.1 Python</a:t>
          </a:r>
          <a:r>
            <a:rPr lang="zh-CN" altLang="en-US" sz="1800" b="1" kern="1200" dirty="0" smtClean="0"/>
            <a:t>的特点和发展</a:t>
          </a:r>
          <a:endParaRPr lang="zh-CN" sz="1800" b="1" kern="1200" dirty="0"/>
        </a:p>
      </dsp:txBody>
      <dsp:txXfrm>
        <a:off x="462308" y="101500"/>
        <a:ext cx="5965068" cy="586034"/>
      </dsp:txXfrm>
    </dsp:sp>
    <dsp:sp modelId="{DAF6C4DB-0A45-48B5-996E-92BC9EA4B7CD}">
      <dsp:nvSpPr>
        <dsp:cNvPr id="0" name=""/>
        <dsp:cNvSpPr/>
      </dsp:nvSpPr>
      <dsp:spPr>
        <a:xfrm>
          <a:off x="0" y="1392437"/>
          <a:ext cx="8612106" cy="554400"/>
        </a:xfrm>
        <a:prstGeom prst="rect">
          <a:avLst/>
        </a:prstGeom>
        <a:solidFill>
          <a:schemeClr val="lt1">
            <a:alpha val="90000"/>
            <a:hueOff val="0"/>
            <a:satOff val="0"/>
            <a:lumOff val="0"/>
            <a:alphaOff val="0"/>
          </a:schemeClr>
        </a:solidFill>
        <a:ln w="9525" cap="flat" cmpd="sng" algn="ctr">
          <a:solidFill>
            <a:schemeClr val="accent3">
              <a:hueOff val="3664666"/>
              <a:satOff val="-2648"/>
              <a:lumOff val="980"/>
              <a:alphaOff val="0"/>
            </a:schemeClr>
          </a:solidFill>
          <a:prstDash val="solid"/>
        </a:ln>
        <a:effectLst/>
      </dsp:spPr>
      <dsp:style>
        <a:lnRef idx="1">
          <a:scrgbClr r="0" g="0" b="0"/>
        </a:lnRef>
        <a:fillRef idx="1">
          <a:scrgbClr r="0" g="0" b="0"/>
        </a:fillRef>
        <a:effectRef idx="0">
          <a:scrgbClr r="0" g="0" b="0"/>
        </a:effectRef>
        <a:fontRef idx="minor"/>
      </dsp:style>
    </dsp:sp>
    <dsp:sp modelId="{DC67EE21-CB01-40EF-82BD-08FA9E3D6C24}">
      <dsp:nvSpPr>
        <dsp:cNvPr id="0" name=""/>
        <dsp:cNvSpPr/>
      </dsp:nvSpPr>
      <dsp:spPr>
        <a:xfrm>
          <a:off x="430605" y="1067717"/>
          <a:ext cx="6028474" cy="649440"/>
        </a:xfrm>
        <a:prstGeom prst="roundRect">
          <a:avLst/>
        </a:prstGeom>
        <a:gradFill rotWithShape="0">
          <a:gsLst>
            <a:gs pos="0">
              <a:schemeClr val="accent3">
                <a:hueOff val="3664666"/>
                <a:satOff val="-2648"/>
                <a:lumOff val="980"/>
                <a:alphaOff val="0"/>
                <a:tint val="50000"/>
                <a:satMod val="300000"/>
              </a:schemeClr>
            </a:gs>
            <a:gs pos="35000">
              <a:schemeClr val="accent3">
                <a:hueOff val="3664666"/>
                <a:satOff val="-2648"/>
                <a:lumOff val="980"/>
                <a:alphaOff val="0"/>
                <a:tint val="37000"/>
                <a:satMod val="300000"/>
              </a:schemeClr>
            </a:gs>
            <a:gs pos="100000">
              <a:schemeClr val="accent3">
                <a:hueOff val="3664666"/>
                <a:satOff val="-2648"/>
                <a:lumOff val="98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27862" tIns="0" rIns="227862" bIns="0" numCol="1" spcCol="1270" anchor="ctr" anchorCtr="0">
          <a:noAutofit/>
        </a:bodyPr>
        <a:lstStyle/>
        <a:p>
          <a:pPr lvl="0" algn="l" defTabSz="800100" rtl="0">
            <a:lnSpc>
              <a:spcPct val="90000"/>
            </a:lnSpc>
            <a:spcBef>
              <a:spcPct val="0"/>
            </a:spcBef>
            <a:spcAft>
              <a:spcPct val="35000"/>
            </a:spcAft>
          </a:pPr>
          <a:r>
            <a:rPr lang="en-US" altLang="zh-CN" sz="1800" b="1" kern="1200" dirty="0" smtClean="0"/>
            <a:t>2.3.2 </a:t>
          </a:r>
          <a:r>
            <a:rPr lang="zh-CN" altLang="en-US" sz="1800" b="1" kern="1200" dirty="0" smtClean="0"/>
            <a:t>搭建</a:t>
          </a:r>
          <a:r>
            <a:rPr lang="en-US" altLang="zh-CN" sz="1800" b="1" kern="1200" dirty="0" smtClean="0"/>
            <a:t>Python</a:t>
          </a:r>
          <a:r>
            <a:rPr lang="zh-CN" altLang="en-US" sz="1800" b="1" kern="1200" dirty="0" smtClean="0"/>
            <a:t>编程环境</a:t>
          </a:r>
          <a:endParaRPr lang="zh-CN" sz="1800" b="1" kern="1200" dirty="0"/>
        </a:p>
      </dsp:txBody>
      <dsp:txXfrm>
        <a:off x="462308" y="1099420"/>
        <a:ext cx="5965068" cy="586034"/>
      </dsp:txXfrm>
    </dsp:sp>
    <dsp:sp modelId="{CA5F56DD-4C8B-495C-BC3A-D7CDA7C04311}">
      <dsp:nvSpPr>
        <dsp:cNvPr id="0" name=""/>
        <dsp:cNvSpPr/>
      </dsp:nvSpPr>
      <dsp:spPr>
        <a:xfrm>
          <a:off x="0" y="2390358"/>
          <a:ext cx="8612106" cy="554400"/>
        </a:xfrm>
        <a:prstGeom prst="rect">
          <a:avLst/>
        </a:prstGeom>
        <a:solidFill>
          <a:schemeClr val="lt1">
            <a:alpha val="90000"/>
            <a:hueOff val="0"/>
            <a:satOff val="0"/>
            <a:lumOff val="0"/>
            <a:alphaOff val="0"/>
          </a:schemeClr>
        </a:solidFill>
        <a:ln w="9525" cap="flat" cmpd="sng" algn="ctr">
          <a:solidFill>
            <a:schemeClr val="accent3">
              <a:hueOff val="7329333"/>
              <a:satOff val="-5295"/>
              <a:lumOff val="1961"/>
              <a:alphaOff val="0"/>
            </a:schemeClr>
          </a:solidFill>
          <a:prstDash val="solid"/>
        </a:ln>
        <a:effectLst/>
      </dsp:spPr>
      <dsp:style>
        <a:lnRef idx="1">
          <a:scrgbClr r="0" g="0" b="0"/>
        </a:lnRef>
        <a:fillRef idx="1">
          <a:scrgbClr r="0" g="0" b="0"/>
        </a:fillRef>
        <a:effectRef idx="0">
          <a:scrgbClr r="0" g="0" b="0"/>
        </a:effectRef>
        <a:fontRef idx="minor"/>
      </dsp:style>
    </dsp:sp>
    <dsp:sp modelId="{2441A87C-FFC8-4D81-9429-2FB854814D82}">
      <dsp:nvSpPr>
        <dsp:cNvPr id="0" name=""/>
        <dsp:cNvSpPr/>
      </dsp:nvSpPr>
      <dsp:spPr>
        <a:xfrm>
          <a:off x="430605" y="2065637"/>
          <a:ext cx="6028474" cy="649440"/>
        </a:xfrm>
        <a:prstGeom prst="roundRect">
          <a:avLst/>
        </a:prstGeom>
        <a:gradFill rotWithShape="0">
          <a:gsLst>
            <a:gs pos="0">
              <a:schemeClr val="accent3">
                <a:hueOff val="7329333"/>
                <a:satOff val="-5295"/>
                <a:lumOff val="1961"/>
                <a:alphaOff val="0"/>
                <a:tint val="50000"/>
                <a:satMod val="300000"/>
              </a:schemeClr>
            </a:gs>
            <a:gs pos="35000">
              <a:schemeClr val="accent3">
                <a:hueOff val="7329333"/>
                <a:satOff val="-5295"/>
                <a:lumOff val="1961"/>
                <a:alphaOff val="0"/>
                <a:tint val="37000"/>
                <a:satMod val="300000"/>
              </a:schemeClr>
            </a:gs>
            <a:gs pos="100000">
              <a:schemeClr val="accent3">
                <a:hueOff val="7329333"/>
                <a:satOff val="-5295"/>
                <a:lumOff val="1961"/>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27862" tIns="0" rIns="227862" bIns="0" numCol="1" spcCol="1270" anchor="ctr" anchorCtr="0">
          <a:noAutofit/>
        </a:bodyPr>
        <a:lstStyle/>
        <a:p>
          <a:pPr lvl="0" algn="l" defTabSz="800100" rtl="0">
            <a:lnSpc>
              <a:spcPct val="90000"/>
            </a:lnSpc>
            <a:spcBef>
              <a:spcPct val="0"/>
            </a:spcBef>
            <a:spcAft>
              <a:spcPct val="35000"/>
            </a:spcAft>
          </a:pPr>
          <a:r>
            <a:rPr lang="en-US" sz="1800" b="1" kern="1200" dirty="0" smtClean="0"/>
            <a:t>2.3.3 </a:t>
          </a:r>
          <a:r>
            <a:rPr lang="zh-CN" altLang="en-US" sz="1800" b="1" kern="1200" dirty="0" smtClean="0"/>
            <a:t>运行简单的</a:t>
          </a:r>
          <a:r>
            <a:rPr lang="en-US" altLang="zh-CN" sz="1800" b="1" kern="1200" dirty="0" smtClean="0"/>
            <a:t>Python</a:t>
          </a:r>
          <a:r>
            <a:rPr lang="zh-CN" altLang="en-US" sz="1800" b="1" kern="1200" dirty="0" smtClean="0"/>
            <a:t>程序</a:t>
          </a:r>
          <a:endParaRPr lang="zh-CN" sz="1800" b="1" kern="1200" dirty="0"/>
        </a:p>
      </dsp:txBody>
      <dsp:txXfrm>
        <a:off x="462308" y="2097340"/>
        <a:ext cx="5965068" cy="586034"/>
      </dsp:txXfrm>
    </dsp:sp>
    <dsp:sp modelId="{0AB1D8A4-4E19-438D-90E0-F6D9998380C7}">
      <dsp:nvSpPr>
        <dsp:cNvPr id="0" name=""/>
        <dsp:cNvSpPr/>
      </dsp:nvSpPr>
      <dsp:spPr>
        <a:xfrm>
          <a:off x="0" y="3388278"/>
          <a:ext cx="8612106" cy="554400"/>
        </a:xfrm>
        <a:prstGeom prst="rect">
          <a:avLst/>
        </a:prstGeom>
        <a:solidFill>
          <a:schemeClr val="lt1">
            <a:alpha val="90000"/>
            <a:hueOff val="0"/>
            <a:satOff val="0"/>
            <a:lumOff val="0"/>
            <a:alphaOff val="0"/>
          </a:schemeClr>
        </a:solidFill>
        <a:ln w="9525" cap="flat" cmpd="sng" algn="ctr">
          <a:solidFill>
            <a:schemeClr val="accent3">
              <a:hueOff val="10993999"/>
              <a:satOff val="-7943"/>
              <a:lumOff val="2941"/>
              <a:alphaOff val="0"/>
            </a:schemeClr>
          </a:solidFill>
          <a:prstDash val="solid"/>
        </a:ln>
        <a:effectLst/>
      </dsp:spPr>
      <dsp:style>
        <a:lnRef idx="1">
          <a:scrgbClr r="0" g="0" b="0"/>
        </a:lnRef>
        <a:fillRef idx="1">
          <a:scrgbClr r="0" g="0" b="0"/>
        </a:fillRef>
        <a:effectRef idx="0">
          <a:scrgbClr r="0" g="0" b="0"/>
        </a:effectRef>
        <a:fontRef idx="minor"/>
      </dsp:style>
    </dsp:sp>
    <dsp:sp modelId="{E657E2B7-0B47-429E-87BC-3E81A4BC5A75}">
      <dsp:nvSpPr>
        <dsp:cNvPr id="0" name=""/>
        <dsp:cNvSpPr/>
      </dsp:nvSpPr>
      <dsp:spPr>
        <a:xfrm>
          <a:off x="430605" y="3063558"/>
          <a:ext cx="6028474" cy="649440"/>
        </a:xfrm>
        <a:prstGeom prst="roundRect">
          <a:avLst/>
        </a:prstGeom>
        <a:gradFill rotWithShape="0">
          <a:gsLst>
            <a:gs pos="0">
              <a:schemeClr val="accent3">
                <a:hueOff val="10993999"/>
                <a:satOff val="-7943"/>
                <a:lumOff val="2941"/>
                <a:alphaOff val="0"/>
                <a:tint val="50000"/>
                <a:satMod val="300000"/>
              </a:schemeClr>
            </a:gs>
            <a:gs pos="35000">
              <a:schemeClr val="accent3">
                <a:hueOff val="10993999"/>
                <a:satOff val="-7943"/>
                <a:lumOff val="2941"/>
                <a:alphaOff val="0"/>
                <a:tint val="37000"/>
                <a:satMod val="300000"/>
              </a:schemeClr>
            </a:gs>
            <a:gs pos="100000">
              <a:schemeClr val="accent3">
                <a:hueOff val="10993999"/>
                <a:satOff val="-7943"/>
                <a:lumOff val="2941"/>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27862" tIns="0" rIns="227862" bIns="0" numCol="1" spcCol="1270" anchor="ctr" anchorCtr="0">
          <a:noAutofit/>
        </a:bodyPr>
        <a:lstStyle/>
        <a:p>
          <a:pPr lvl="0" algn="l" defTabSz="800100" rtl="0">
            <a:lnSpc>
              <a:spcPct val="90000"/>
            </a:lnSpc>
            <a:spcBef>
              <a:spcPct val="0"/>
            </a:spcBef>
            <a:spcAft>
              <a:spcPct val="35000"/>
            </a:spcAft>
          </a:pPr>
          <a:r>
            <a:rPr lang="en-US" sz="1800" b="1" kern="1200" dirty="0" smtClean="0"/>
            <a:t>2.3.4 Python</a:t>
          </a:r>
          <a:r>
            <a:rPr lang="zh-CN" sz="1800" b="1" kern="1200" dirty="0" smtClean="0"/>
            <a:t>程序的</a:t>
          </a:r>
          <a:r>
            <a:rPr lang="zh-CN" altLang="en-US" sz="1800" b="1" kern="1200" dirty="0" smtClean="0"/>
            <a:t>语法结构</a:t>
          </a:r>
          <a:endParaRPr lang="zh-CN" sz="1800" b="1" kern="1200" dirty="0"/>
        </a:p>
      </dsp:txBody>
      <dsp:txXfrm>
        <a:off x="462308" y="3095261"/>
        <a:ext cx="5965068" cy="58603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B3579F-FDFF-4C7E-9CE4-B435B353A568}">
      <dsp:nvSpPr>
        <dsp:cNvPr id="0" name=""/>
        <dsp:cNvSpPr/>
      </dsp:nvSpPr>
      <dsp:spPr>
        <a:xfrm>
          <a:off x="0" y="385810"/>
          <a:ext cx="10756900" cy="2702699"/>
        </a:xfrm>
        <a:prstGeom prst="rect">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34855" tIns="458216" rIns="834855" bIns="156464" numCol="1" spcCol="1270" anchor="t" anchorCtr="0">
          <a:noAutofit/>
        </a:bodyPr>
        <a:lstStyle/>
        <a:p>
          <a:pPr marL="228600" lvl="1" indent="-228600" algn="l" defTabSz="977900">
            <a:lnSpc>
              <a:spcPct val="90000"/>
            </a:lnSpc>
            <a:spcBef>
              <a:spcPct val="0"/>
            </a:spcBef>
            <a:spcAft>
              <a:spcPct val="15000"/>
            </a:spcAft>
            <a:buChar char="••"/>
          </a:pPr>
          <a:r>
            <a:rPr lang="en-US" sz="2200" kern="1200" dirty="0" smtClean="0"/>
            <a:t>Python</a:t>
          </a:r>
          <a:r>
            <a:rPr lang="zh-CN" sz="2200" kern="1200" dirty="0" smtClean="0"/>
            <a:t>是一种高级程序设计语言，语法极其简单易懂，非常容易上手，是全球增长最快的主流编程语言。</a:t>
          </a:r>
          <a:endParaRPr lang="zh-CN" altLang="en-US" sz="2200" kern="1200" dirty="0"/>
        </a:p>
        <a:p>
          <a:pPr marL="228600" lvl="1" indent="-228600" algn="l" defTabSz="977900">
            <a:lnSpc>
              <a:spcPct val="90000"/>
            </a:lnSpc>
            <a:spcBef>
              <a:spcPct val="0"/>
            </a:spcBef>
            <a:spcAft>
              <a:spcPct val="15000"/>
            </a:spcAft>
            <a:buChar char="••"/>
          </a:pPr>
          <a:r>
            <a:rPr lang="en-US" sz="2200" kern="1200" dirty="0" smtClean="0"/>
            <a:t>Python</a:t>
          </a:r>
          <a:r>
            <a:rPr lang="zh-CN" sz="2200" kern="1200" dirty="0" smtClean="0"/>
            <a:t>是一种效率极高的语言，相比于其他语言，使用</a:t>
          </a:r>
          <a:r>
            <a:rPr lang="en-US" sz="2200" kern="1200" dirty="0" smtClean="0"/>
            <a:t>Python</a:t>
          </a:r>
          <a:r>
            <a:rPr lang="zh-CN" sz="2200" kern="1200" dirty="0" smtClean="0"/>
            <a:t>编程时，程序包含的代码更少，编写的程序更加易于阅读、调试和扩展。</a:t>
          </a:r>
          <a:endParaRPr lang="zh-CN" altLang="en-US" sz="2200" kern="1200" dirty="0"/>
        </a:p>
        <a:p>
          <a:pPr marL="228600" lvl="1" indent="-228600" algn="l" defTabSz="977900">
            <a:lnSpc>
              <a:spcPct val="90000"/>
            </a:lnSpc>
            <a:spcBef>
              <a:spcPct val="0"/>
            </a:spcBef>
            <a:spcAft>
              <a:spcPct val="15000"/>
            </a:spcAft>
            <a:buChar char="••"/>
          </a:pPr>
          <a:r>
            <a:rPr lang="en-US" sz="2200" kern="1200" dirty="0" smtClean="0"/>
            <a:t>Python</a:t>
          </a:r>
          <a:r>
            <a:rPr lang="zh-CN" sz="2200" kern="1200" dirty="0" smtClean="0"/>
            <a:t>也是一种免费开源的编程语言，任何人可以自由地发布这个软件的拷贝、阅读它的源代码、对它做改进等。</a:t>
          </a:r>
          <a:endParaRPr lang="zh-CN" altLang="en-US" sz="2200" kern="1200" dirty="0"/>
        </a:p>
      </dsp:txBody>
      <dsp:txXfrm>
        <a:off x="0" y="385810"/>
        <a:ext cx="10756900" cy="2702699"/>
      </dsp:txXfrm>
    </dsp:sp>
    <dsp:sp modelId="{6E73849B-B743-4EA9-83B4-A6B195D4AC66}">
      <dsp:nvSpPr>
        <dsp:cNvPr id="0" name=""/>
        <dsp:cNvSpPr/>
      </dsp:nvSpPr>
      <dsp:spPr>
        <a:xfrm>
          <a:off x="537845" y="61090"/>
          <a:ext cx="7529830" cy="64944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4610" tIns="0" rIns="284610" bIns="0" numCol="1" spcCol="1270" anchor="ctr" anchorCtr="0">
          <a:noAutofit/>
        </a:bodyPr>
        <a:lstStyle/>
        <a:p>
          <a:pPr lvl="0" algn="l" defTabSz="977900">
            <a:lnSpc>
              <a:spcPct val="90000"/>
            </a:lnSpc>
            <a:spcBef>
              <a:spcPct val="0"/>
            </a:spcBef>
            <a:spcAft>
              <a:spcPct val="35000"/>
            </a:spcAft>
          </a:pPr>
          <a:r>
            <a:rPr lang="zh-CN" altLang="en-US" sz="2200" kern="1200" dirty="0" smtClean="0"/>
            <a:t>一、</a:t>
          </a:r>
          <a:r>
            <a:rPr lang="en-US" altLang="zh-CN" sz="2200" kern="1200" dirty="0" smtClean="0"/>
            <a:t>Python</a:t>
          </a:r>
          <a:r>
            <a:rPr lang="zh-CN" altLang="en-US" sz="2200" kern="1200" dirty="0" smtClean="0"/>
            <a:t>的特点</a:t>
          </a:r>
          <a:endParaRPr lang="zh-CN" altLang="en-US" sz="2200" kern="1200" dirty="0"/>
        </a:p>
      </dsp:txBody>
      <dsp:txXfrm>
        <a:off x="569548" y="92793"/>
        <a:ext cx="7466424" cy="58603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E5A2E4-8091-4E11-8CCC-01FE88B5CE39}">
      <dsp:nvSpPr>
        <dsp:cNvPr id="0" name=""/>
        <dsp:cNvSpPr/>
      </dsp:nvSpPr>
      <dsp:spPr>
        <a:xfrm>
          <a:off x="0" y="285718"/>
          <a:ext cx="10952136" cy="2932650"/>
        </a:xfrm>
        <a:prstGeom prst="rect">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0007" tIns="395732" rIns="850007" bIns="135128" numCol="1" spcCol="1270" anchor="t" anchorCtr="0">
          <a:noAutofit/>
        </a:bodyPr>
        <a:lstStyle/>
        <a:p>
          <a:pPr marL="171450" lvl="1" indent="-171450" algn="l" defTabSz="844550" rtl="0">
            <a:lnSpc>
              <a:spcPct val="90000"/>
            </a:lnSpc>
            <a:spcBef>
              <a:spcPct val="0"/>
            </a:spcBef>
            <a:spcAft>
              <a:spcPct val="15000"/>
            </a:spcAft>
            <a:buChar char="••"/>
          </a:pPr>
          <a:r>
            <a:rPr lang="zh-CN" sz="1900" kern="1200" dirty="0" smtClean="0"/>
            <a:t>正是因为</a:t>
          </a:r>
          <a:r>
            <a:rPr lang="en-US" sz="1900" kern="1200" dirty="0" smtClean="0"/>
            <a:t>Python</a:t>
          </a:r>
          <a:r>
            <a:rPr lang="zh-CN" sz="1900" kern="1200" dirty="0" smtClean="0"/>
            <a:t>具有语法简单易学、编程高效、免费开源、可移植、面向对象等优点，</a:t>
          </a:r>
          <a:r>
            <a:rPr lang="en-US" sz="1900" kern="1200" dirty="0" smtClean="0"/>
            <a:t>Python</a:t>
          </a:r>
          <a:r>
            <a:rPr lang="zh-CN" sz="1900" kern="1200" dirty="0" smtClean="0"/>
            <a:t>成为有史以来最盛行的编程言语之一，广泛应用于数据分析、数据挖掘、人工智能、机器学习等方面。</a:t>
          </a:r>
          <a:endParaRPr lang="zh-CN" sz="1900" kern="1200" dirty="0"/>
        </a:p>
        <a:p>
          <a:pPr marL="171450" lvl="1" indent="-171450" algn="l" defTabSz="844550" rtl="0">
            <a:lnSpc>
              <a:spcPct val="90000"/>
            </a:lnSpc>
            <a:spcBef>
              <a:spcPct val="0"/>
            </a:spcBef>
            <a:spcAft>
              <a:spcPct val="15000"/>
            </a:spcAft>
            <a:buChar char="••"/>
          </a:pPr>
          <a:r>
            <a:rPr lang="zh-CN" sz="1900" kern="1200" dirty="0" smtClean="0"/>
            <a:t>根据</a:t>
          </a:r>
          <a:r>
            <a:rPr lang="en-US" sz="1900" kern="1200" dirty="0" err="1" smtClean="0"/>
            <a:t>KDnuggets</a:t>
          </a:r>
          <a:r>
            <a:rPr lang="zh-CN" sz="1900" kern="1200" dirty="0" smtClean="0"/>
            <a:t>网站调查显示，在数据科学领域，</a:t>
          </a:r>
          <a:r>
            <a:rPr lang="en-US" sz="1900" kern="1200" dirty="0" smtClean="0"/>
            <a:t>Python</a:t>
          </a:r>
          <a:r>
            <a:rPr lang="zh-CN" sz="1900" kern="1200" dirty="0" smtClean="0"/>
            <a:t>自从</a:t>
          </a:r>
          <a:r>
            <a:rPr lang="en-US" sz="1900" kern="1200" dirty="0" smtClean="0"/>
            <a:t>2017</a:t>
          </a:r>
          <a:r>
            <a:rPr lang="zh-CN" sz="1900" kern="1200" dirty="0" smtClean="0"/>
            <a:t>年来，一直是了数据分析、数据科学与机器学习的第一大编程语言。</a:t>
          </a:r>
          <a:endParaRPr lang="zh-CN" sz="1900" kern="1200" dirty="0"/>
        </a:p>
        <a:p>
          <a:pPr marL="171450" lvl="1" indent="-171450" algn="l" defTabSz="844550" rtl="0">
            <a:lnSpc>
              <a:spcPct val="90000"/>
            </a:lnSpc>
            <a:spcBef>
              <a:spcPct val="0"/>
            </a:spcBef>
            <a:spcAft>
              <a:spcPct val="15000"/>
            </a:spcAft>
            <a:buChar char="••"/>
          </a:pPr>
          <a:r>
            <a:rPr lang="en-US" sz="1900" kern="1200" dirty="0" smtClean="0"/>
            <a:t>2018</a:t>
          </a:r>
          <a:r>
            <a:rPr lang="zh-CN" sz="1900" kern="1200" dirty="0" smtClean="0"/>
            <a:t>年</a:t>
          </a:r>
          <a:r>
            <a:rPr lang="en-US" sz="1900" kern="1200" dirty="0" smtClean="0"/>
            <a:t>3</a:t>
          </a:r>
          <a:r>
            <a:rPr lang="zh-CN" sz="1900" kern="1200" dirty="0" smtClean="0"/>
            <a:t>月起，我国教育部将“</a:t>
          </a:r>
          <a:r>
            <a:rPr lang="en-US" sz="1900" kern="1200" dirty="0" smtClean="0"/>
            <a:t>Python</a:t>
          </a:r>
          <a:r>
            <a:rPr lang="zh-CN" sz="1900" kern="1200" dirty="0" smtClean="0"/>
            <a:t>程序设计”纳入全国计算机等级考试二级科目。目前，山东省在六年级信息技术课中已经加入</a:t>
          </a:r>
          <a:r>
            <a:rPr lang="en-US" sz="1900" kern="1200" dirty="0" smtClean="0"/>
            <a:t> Python </a:t>
          </a:r>
          <a:r>
            <a:rPr lang="zh-CN" sz="1900" kern="1200" dirty="0" smtClean="0"/>
            <a:t>的学习；北京，山东，浙江已经将</a:t>
          </a:r>
          <a:r>
            <a:rPr lang="en-US" sz="1900" kern="1200" dirty="0" smtClean="0"/>
            <a:t>Python</a:t>
          </a:r>
          <a:r>
            <a:rPr lang="zh-CN" sz="1900" kern="1200" dirty="0" smtClean="0"/>
            <a:t>纳入高考考核范围。</a:t>
          </a:r>
          <a:endParaRPr lang="zh-CN" sz="1900" kern="1200" dirty="0"/>
        </a:p>
      </dsp:txBody>
      <dsp:txXfrm>
        <a:off x="0" y="285718"/>
        <a:ext cx="10952136" cy="2932650"/>
      </dsp:txXfrm>
    </dsp:sp>
    <dsp:sp modelId="{1D41B4CC-0326-4CCC-BA6E-8EDB44D384A6}">
      <dsp:nvSpPr>
        <dsp:cNvPr id="0" name=""/>
        <dsp:cNvSpPr/>
      </dsp:nvSpPr>
      <dsp:spPr>
        <a:xfrm>
          <a:off x="547606" y="5278"/>
          <a:ext cx="7666495" cy="56088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9775" tIns="0" rIns="289775" bIns="0" numCol="1" spcCol="1270" anchor="ctr" anchorCtr="0">
          <a:noAutofit/>
        </a:bodyPr>
        <a:lstStyle/>
        <a:p>
          <a:pPr lvl="0" algn="l" defTabSz="844550" rtl="0">
            <a:lnSpc>
              <a:spcPct val="90000"/>
            </a:lnSpc>
            <a:spcBef>
              <a:spcPct val="0"/>
            </a:spcBef>
            <a:spcAft>
              <a:spcPct val="35000"/>
            </a:spcAft>
          </a:pPr>
          <a:r>
            <a:rPr lang="zh-CN" altLang="en-US" sz="1900" b="1" kern="1200" dirty="0" smtClean="0"/>
            <a:t>二</a:t>
          </a:r>
          <a:r>
            <a:rPr lang="zh-CN" sz="1900" b="1" kern="1200" dirty="0" smtClean="0"/>
            <a:t>、</a:t>
          </a:r>
          <a:r>
            <a:rPr lang="en-US" sz="1900" b="1" kern="1200" dirty="0" smtClean="0"/>
            <a:t>Python</a:t>
          </a:r>
          <a:r>
            <a:rPr lang="zh-CN" sz="1900" b="1" kern="1200" dirty="0" smtClean="0"/>
            <a:t>的发展</a:t>
          </a:r>
          <a:endParaRPr lang="zh-CN" sz="1900" kern="1200" dirty="0"/>
        </a:p>
      </dsp:txBody>
      <dsp:txXfrm>
        <a:off x="574986" y="32658"/>
        <a:ext cx="7611735" cy="50612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0113E3-A480-4620-840D-85EBD648DEC6}">
      <dsp:nvSpPr>
        <dsp:cNvPr id="0" name=""/>
        <dsp:cNvSpPr/>
      </dsp:nvSpPr>
      <dsp:spPr>
        <a:xfrm>
          <a:off x="0" y="232306"/>
          <a:ext cx="11262102" cy="2575589"/>
        </a:xfrm>
        <a:prstGeom prst="rect">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74064" tIns="458216" rIns="874064" bIns="156464" numCol="1" spcCol="1270" anchor="t" anchorCtr="0">
          <a:noAutofit/>
        </a:bodyPr>
        <a:lstStyle/>
        <a:p>
          <a:pPr marL="228600" lvl="1" indent="-228600" algn="l" defTabSz="977900" rtl="0">
            <a:lnSpc>
              <a:spcPct val="90000"/>
            </a:lnSpc>
            <a:spcBef>
              <a:spcPct val="0"/>
            </a:spcBef>
            <a:spcAft>
              <a:spcPct val="15000"/>
            </a:spcAft>
            <a:buChar char="••"/>
          </a:pPr>
          <a:r>
            <a:rPr lang="en-US" sz="2200" kern="1200" smtClean="0"/>
            <a:t>Python</a:t>
          </a:r>
          <a:r>
            <a:rPr lang="zh-CN" sz="2200" kern="1200" smtClean="0"/>
            <a:t>是一种跨平台的编程语言，它可以运行在</a:t>
          </a:r>
          <a:r>
            <a:rPr lang="en-US" sz="2200" kern="1200" smtClean="0"/>
            <a:t>Windows</a:t>
          </a:r>
          <a:r>
            <a:rPr lang="zh-CN" sz="2200" kern="1200" smtClean="0"/>
            <a:t>、</a:t>
          </a:r>
          <a:r>
            <a:rPr lang="en-US" sz="2200" kern="1200" smtClean="0"/>
            <a:t>Linux</a:t>
          </a:r>
          <a:r>
            <a:rPr lang="zh-CN" sz="2200" kern="1200" smtClean="0"/>
            <a:t>、</a:t>
          </a:r>
          <a:r>
            <a:rPr lang="en-US" sz="2200" kern="1200" smtClean="0"/>
            <a:t>OS X</a:t>
          </a:r>
          <a:r>
            <a:rPr lang="zh-CN" sz="2200" kern="1200" smtClean="0"/>
            <a:t>等操作系统中，但是在不同的操作系统平台上，</a:t>
          </a:r>
          <a:r>
            <a:rPr lang="en-US" sz="2200" kern="1200" smtClean="0"/>
            <a:t>Python</a:t>
          </a:r>
          <a:r>
            <a:rPr lang="zh-CN" sz="2200" kern="1200" smtClean="0"/>
            <a:t>的安装存在一些区别。</a:t>
          </a:r>
          <a:endParaRPr lang="zh-CN" sz="2200" kern="1200"/>
        </a:p>
        <a:p>
          <a:pPr marL="228600" lvl="1" indent="-228600" algn="l" defTabSz="977900" rtl="0">
            <a:lnSpc>
              <a:spcPct val="90000"/>
            </a:lnSpc>
            <a:spcBef>
              <a:spcPct val="0"/>
            </a:spcBef>
            <a:spcAft>
              <a:spcPct val="15000"/>
            </a:spcAft>
            <a:buChar char="••"/>
          </a:pPr>
          <a:r>
            <a:rPr lang="zh-CN" sz="2200" kern="1200" dirty="0" smtClean="0"/>
            <a:t>在大多数的</a:t>
          </a:r>
          <a:r>
            <a:rPr lang="en-US" sz="2200" kern="1200" dirty="0" smtClean="0"/>
            <a:t>Linux</a:t>
          </a:r>
          <a:r>
            <a:rPr lang="zh-CN" sz="2200" kern="1200" dirty="0" smtClean="0"/>
            <a:t>和</a:t>
          </a:r>
          <a:r>
            <a:rPr lang="en-US" sz="2200" kern="1200" dirty="0" smtClean="0"/>
            <a:t>OS X</a:t>
          </a:r>
          <a:r>
            <a:rPr lang="zh-CN" sz="2200" kern="1200" dirty="0" smtClean="0"/>
            <a:t>操作系统平台上都默认安装了</a:t>
          </a:r>
          <a:r>
            <a:rPr lang="en-US" sz="2200" kern="1200" dirty="0" smtClean="0"/>
            <a:t>Python</a:t>
          </a:r>
          <a:r>
            <a:rPr lang="zh-CN" sz="2200" kern="1200" dirty="0" smtClean="0"/>
            <a:t>。但是</a:t>
          </a:r>
          <a:r>
            <a:rPr lang="en-US" sz="2200" kern="1200" dirty="0" smtClean="0"/>
            <a:t>Windows</a:t>
          </a:r>
          <a:r>
            <a:rPr lang="zh-CN" sz="2200" kern="1200" dirty="0" smtClean="0"/>
            <a:t>操作系统并没有默认地安装</a:t>
          </a:r>
          <a:r>
            <a:rPr lang="en-US" sz="2200" kern="1200" dirty="0" smtClean="0"/>
            <a:t>Python</a:t>
          </a:r>
          <a:r>
            <a:rPr lang="zh-CN" sz="2200" kern="1200" dirty="0" smtClean="0"/>
            <a:t>。</a:t>
          </a:r>
          <a:endParaRPr lang="zh-CN" sz="2200" kern="1200" dirty="0"/>
        </a:p>
        <a:p>
          <a:pPr marL="228600" lvl="1" indent="-228600" algn="l" defTabSz="977900" rtl="0">
            <a:lnSpc>
              <a:spcPct val="90000"/>
            </a:lnSpc>
            <a:spcBef>
              <a:spcPct val="0"/>
            </a:spcBef>
            <a:spcAft>
              <a:spcPct val="15000"/>
            </a:spcAft>
            <a:buChar char="••"/>
          </a:pPr>
          <a:r>
            <a:rPr lang="zh-CN" sz="2200" kern="1200" dirty="0" smtClean="0"/>
            <a:t>访问</a:t>
          </a:r>
          <a:r>
            <a:rPr lang="en-US" sz="2200" kern="1200" dirty="0" smtClean="0"/>
            <a:t>Python</a:t>
          </a:r>
          <a:r>
            <a:rPr lang="zh-CN" sz="2200" kern="1200" dirty="0" smtClean="0"/>
            <a:t>官网下载页面（</a:t>
          </a:r>
          <a:r>
            <a:rPr lang="en-US" sz="2200" kern="1200" dirty="0" smtClean="0"/>
            <a:t>http://www.python.org/downloads/</a:t>
          </a:r>
          <a:r>
            <a:rPr lang="zh-CN" sz="2200" kern="1200" dirty="0" smtClean="0"/>
            <a:t>）</a:t>
          </a:r>
          <a:endParaRPr lang="zh-CN" sz="2200" kern="1200" dirty="0"/>
        </a:p>
      </dsp:txBody>
      <dsp:txXfrm>
        <a:off x="0" y="232306"/>
        <a:ext cx="11262102" cy="2575589"/>
      </dsp:txXfrm>
    </dsp:sp>
    <dsp:sp modelId="{613D3CDD-DB19-439C-8B97-9BE476973A78}">
      <dsp:nvSpPr>
        <dsp:cNvPr id="0" name=""/>
        <dsp:cNvSpPr/>
      </dsp:nvSpPr>
      <dsp:spPr>
        <a:xfrm>
          <a:off x="483611" y="0"/>
          <a:ext cx="7883471" cy="64944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7976" tIns="0" rIns="297976" bIns="0" numCol="1" spcCol="1270" anchor="ctr" anchorCtr="0">
          <a:noAutofit/>
        </a:bodyPr>
        <a:lstStyle/>
        <a:p>
          <a:pPr lvl="0" algn="l" defTabSz="977900" rtl="0">
            <a:lnSpc>
              <a:spcPct val="90000"/>
            </a:lnSpc>
            <a:spcBef>
              <a:spcPct val="0"/>
            </a:spcBef>
            <a:spcAft>
              <a:spcPct val="35000"/>
            </a:spcAft>
          </a:pPr>
          <a:r>
            <a:rPr lang="zh-CN" sz="2200" b="1" kern="1200" dirty="0" smtClean="0"/>
            <a:t>搭建编程环境</a:t>
          </a:r>
          <a:endParaRPr lang="zh-CN" sz="2200" kern="1200" dirty="0"/>
        </a:p>
      </dsp:txBody>
      <dsp:txXfrm>
        <a:off x="515314" y="31703"/>
        <a:ext cx="7820065" cy="58603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484C71-6727-4148-9517-231B04BA7FA4}">
      <dsp:nvSpPr>
        <dsp:cNvPr id="0" name=""/>
        <dsp:cNvSpPr/>
      </dsp:nvSpPr>
      <dsp:spPr>
        <a:xfrm>
          <a:off x="0" y="319390"/>
          <a:ext cx="10618381" cy="2142000"/>
        </a:xfrm>
        <a:prstGeom prst="rect">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24104" tIns="416560" rIns="824104" bIns="192024" numCol="1" spcCol="1270" anchor="t" anchorCtr="0">
          <a:noAutofit/>
        </a:bodyPr>
        <a:lstStyle/>
        <a:p>
          <a:pPr marL="171450" lvl="1" indent="0" algn="l" defTabSz="844550" rtl="0">
            <a:lnSpc>
              <a:spcPct val="90000"/>
            </a:lnSpc>
            <a:spcBef>
              <a:spcPct val="0"/>
            </a:spcBef>
            <a:spcAft>
              <a:spcPct val="15000"/>
            </a:spcAft>
            <a:buChar char="••"/>
          </a:pPr>
          <a:r>
            <a:rPr lang="en-US" altLang="en-US" sz="2700" kern="1200" dirty="0" smtClean="0"/>
            <a:t> </a:t>
          </a:r>
          <a:r>
            <a:rPr lang="zh-CN" altLang="en-US" sz="2400" kern="1200" dirty="0" smtClean="0"/>
            <a:t>一般通过</a:t>
          </a:r>
          <a:r>
            <a:rPr lang="en-US" altLang="en-US" sz="2400" kern="1200" dirty="0" smtClean="0"/>
            <a:t>Python</a:t>
          </a:r>
          <a:r>
            <a:rPr lang="zh-CN" altLang="en-US" sz="2400" kern="1200" dirty="0" smtClean="0"/>
            <a:t>安装程序自带的集成开发环境</a:t>
          </a:r>
          <a:r>
            <a:rPr lang="en-US" altLang="en-US" sz="2400" kern="1200" dirty="0" smtClean="0"/>
            <a:t>IDLE</a:t>
          </a:r>
          <a:r>
            <a:rPr lang="zh-CN" altLang="en-US" sz="2400" kern="1200" dirty="0" smtClean="0"/>
            <a:t>（</a:t>
          </a:r>
          <a:r>
            <a:rPr lang="en-US" altLang="en-US" sz="2400" kern="1200" dirty="0" smtClean="0"/>
            <a:t>Integrated </a:t>
          </a:r>
          <a:r>
            <a:rPr lang="en-US" altLang="en-US" sz="2400" kern="1200" dirty="0" err="1" smtClean="0"/>
            <a:t>DeveLopment</a:t>
          </a:r>
          <a:r>
            <a:rPr lang="en-US" altLang="en-US" sz="2400" kern="1200" dirty="0" smtClean="0"/>
            <a:t> Environment</a:t>
          </a:r>
          <a:r>
            <a:rPr lang="zh-CN" altLang="en-US" sz="2400" kern="1200" dirty="0" smtClean="0"/>
            <a:t>）来进行交互式命令运行程序，（搜索打开</a:t>
          </a:r>
          <a:r>
            <a:rPr lang="en-US" altLang="zh-CN" sz="2400" kern="1200" dirty="0" smtClean="0"/>
            <a:t>idle.bat</a:t>
          </a:r>
          <a:r>
            <a:rPr lang="zh-CN" altLang="en-US" sz="2400" kern="1200" dirty="0" smtClean="0"/>
            <a:t>文件，“</a:t>
          </a:r>
          <a:r>
            <a:rPr lang="en-US" altLang="en-US" sz="2400" kern="1200" dirty="0" smtClean="0"/>
            <a:t>C:\Python\Python310\Lib\idlelib”</a:t>
          </a:r>
          <a:r>
            <a:rPr lang="zh-CN" altLang="en-US" sz="2400" kern="1200" dirty="0" smtClean="0"/>
            <a:t>）</a:t>
          </a:r>
          <a:endParaRPr lang="zh-CN" sz="2400" kern="1200" dirty="0"/>
        </a:p>
        <a:p>
          <a:pPr marL="228600" lvl="1" indent="-228600" algn="l" defTabSz="1066800">
            <a:lnSpc>
              <a:spcPct val="90000"/>
            </a:lnSpc>
            <a:spcBef>
              <a:spcPct val="0"/>
            </a:spcBef>
            <a:spcAft>
              <a:spcPct val="15000"/>
            </a:spcAft>
            <a:buChar char="••"/>
          </a:pPr>
          <a:r>
            <a:rPr lang="zh-CN" altLang="en-US" sz="2400" kern="1200" dirty="0" smtClean="0"/>
            <a:t>方法一：通过</a:t>
          </a:r>
          <a:r>
            <a:rPr lang="en-US" altLang="zh-CN" sz="2400" kern="1200" dirty="0" smtClean="0"/>
            <a:t>IDLE</a:t>
          </a:r>
          <a:r>
            <a:rPr lang="zh-CN" altLang="en-US" sz="2400" kern="1200" dirty="0" smtClean="0"/>
            <a:t>直接执行语句</a:t>
          </a:r>
          <a:r>
            <a:rPr lang="zh-CN" altLang="zh-CN" sz="2400" kern="1200" dirty="0" smtClean="0"/>
            <a:t>。</a:t>
          </a:r>
          <a:endParaRPr lang="zh-CN" altLang="en-US" sz="2400" kern="1200" dirty="0" smtClean="0"/>
        </a:p>
      </dsp:txBody>
      <dsp:txXfrm>
        <a:off x="0" y="319390"/>
        <a:ext cx="10618381" cy="2142000"/>
      </dsp:txXfrm>
    </dsp:sp>
    <dsp:sp modelId="{71B4DC3A-BF26-4B96-9A0C-8922D867F099}">
      <dsp:nvSpPr>
        <dsp:cNvPr id="0" name=""/>
        <dsp:cNvSpPr/>
      </dsp:nvSpPr>
      <dsp:spPr>
        <a:xfrm>
          <a:off x="530919" y="24190"/>
          <a:ext cx="7432866" cy="59040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0945" tIns="0" rIns="280945" bIns="0" numCol="1" spcCol="1270" anchor="ctr" anchorCtr="0">
          <a:noAutofit/>
        </a:bodyPr>
        <a:lstStyle/>
        <a:p>
          <a:pPr lvl="0" algn="l" defTabSz="889000" rtl="0">
            <a:lnSpc>
              <a:spcPct val="90000"/>
            </a:lnSpc>
            <a:spcBef>
              <a:spcPct val="0"/>
            </a:spcBef>
            <a:spcAft>
              <a:spcPct val="35000"/>
            </a:spcAft>
          </a:pPr>
          <a:r>
            <a:rPr lang="zh-CN" sz="2000" b="1" kern="1200" dirty="0" smtClean="0"/>
            <a:t>运行简单的</a:t>
          </a:r>
          <a:r>
            <a:rPr lang="en-US" sz="2000" b="1" kern="1200" dirty="0" smtClean="0"/>
            <a:t>Python</a:t>
          </a:r>
          <a:r>
            <a:rPr lang="zh-CN" sz="2000" b="1" kern="1200" dirty="0" smtClean="0"/>
            <a:t>程序</a:t>
          </a:r>
          <a:endParaRPr lang="zh-CN" sz="2000" kern="1200" dirty="0"/>
        </a:p>
      </dsp:txBody>
      <dsp:txXfrm>
        <a:off x="559740" y="53011"/>
        <a:ext cx="7375224" cy="532758"/>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484C71-6727-4148-9517-231B04BA7FA4}">
      <dsp:nvSpPr>
        <dsp:cNvPr id="0" name=""/>
        <dsp:cNvSpPr/>
      </dsp:nvSpPr>
      <dsp:spPr>
        <a:xfrm>
          <a:off x="0" y="349586"/>
          <a:ext cx="10972800" cy="2891700"/>
        </a:xfrm>
        <a:prstGeom prst="rect">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1611" tIns="374904" rIns="851611" bIns="128016" numCol="1" spcCol="1270" anchor="t" anchorCtr="0">
          <a:noAutofit/>
        </a:bodyPr>
        <a:lstStyle/>
        <a:p>
          <a:pPr marL="171450" lvl="1" indent="0" algn="l" defTabSz="844550" rtl="0">
            <a:lnSpc>
              <a:spcPct val="90000"/>
            </a:lnSpc>
            <a:spcBef>
              <a:spcPct val="0"/>
            </a:spcBef>
            <a:spcAft>
              <a:spcPct val="15000"/>
            </a:spcAft>
            <a:buChar char="••"/>
          </a:pPr>
          <a:r>
            <a:rPr lang="zh-CN" altLang="en-US" sz="1800" kern="1200" dirty="0" smtClean="0"/>
            <a:t>方法二：</a:t>
          </a:r>
          <a:r>
            <a:rPr lang="zh-CN" sz="1800" kern="1200" dirty="0" smtClean="0"/>
            <a:t>通过</a:t>
          </a:r>
          <a:r>
            <a:rPr lang="en-US" sz="1800" kern="1200" dirty="0" smtClean="0"/>
            <a:t>IDLE</a:t>
          </a:r>
          <a:r>
            <a:rPr lang="zh-CN" sz="1800" kern="1200" dirty="0" smtClean="0"/>
            <a:t>建立</a:t>
          </a:r>
          <a:r>
            <a:rPr lang="en-US" sz="1800" kern="1200" dirty="0" err="1" smtClean="0"/>
            <a:t>py</a:t>
          </a:r>
          <a:r>
            <a:rPr lang="zh-CN" sz="1800" kern="1200" dirty="0" smtClean="0"/>
            <a:t>源程序文件</a:t>
          </a:r>
          <a:r>
            <a:rPr lang="zh-CN" altLang="en-US" sz="1800" kern="1200" dirty="0" smtClean="0"/>
            <a:t>。</a:t>
          </a:r>
          <a:endParaRPr lang="zh-CN" sz="1800" kern="1200" dirty="0"/>
        </a:p>
        <a:p>
          <a:pPr marL="342900" lvl="2" indent="0" algn="l" defTabSz="844550" rtl="0">
            <a:lnSpc>
              <a:spcPct val="90000"/>
            </a:lnSpc>
            <a:spcBef>
              <a:spcPct val="0"/>
            </a:spcBef>
            <a:spcAft>
              <a:spcPct val="15000"/>
            </a:spcAft>
            <a:buChar char="••"/>
          </a:pPr>
          <a:r>
            <a:rPr lang="zh-CN" sz="1800" kern="1200" dirty="0" smtClean="0"/>
            <a:t>单击</a:t>
          </a:r>
          <a:r>
            <a:rPr lang="en-US" sz="1800" kern="1200" dirty="0" smtClean="0"/>
            <a:t>IDLE</a:t>
          </a:r>
          <a:r>
            <a:rPr lang="zh-CN" sz="1800" kern="1200" dirty="0" smtClean="0"/>
            <a:t>窗口中的</a:t>
          </a:r>
          <a:r>
            <a:rPr lang="en-US" sz="1800" kern="1200" dirty="0" smtClean="0"/>
            <a:t>File</a:t>
          </a:r>
          <a:r>
            <a:rPr lang="zh-CN" sz="1800" kern="1200" dirty="0" smtClean="0"/>
            <a:t>菜单中的</a:t>
          </a:r>
          <a:r>
            <a:rPr lang="en-US" sz="1800" kern="1200" dirty="0" smtClean="0"/>
            <a:t>New File</a:t>
          </a:r>
          <a:r>
            <a:rPr lang="zh-CN" sz="1800" kern="1200" dirty="0" smtClean="0"/>
            <a:t>选项，新建一个空白文档</a:t>
          </a:r>
          <a:r>
            <a:rPr lang="zh-CN" altLang="en-US" sz="1800" kern="1200" dirty="0" smtClean="0"/>
            <a:t>，保存为</a:t>
          </a:r>
          <a:r>
            <a:rPr lang="en-US" altLang="zh-CN" sz="1800" kern="1200" dirty="0" err="1" smtClean="0"/>
            <a:t>py</a:t>
          </a:r>
          <a:r>
            <a:rPr lang="zh-CN" altLang="en-US" sz="1800" kern="1200" dirty="0" smtClean="0"/>
            <a:t>源程序文件。</a:t>
          </a:r>
          <a:endParaRPr lang="zh-CN" sz="1800" kern="1200" dirty="0"/>
        </a:p>
        <a:p>
          <a:pPr marL="342900" lvl="2" indent="0" algn="l" defTabSz="844550" rtl="0">
            <a:lnSpc>
              <a:spcPct val="90000"/>
            </a:lnSpc>
            <a:spcBef>
              <a:spcPct val="0"/>
            </a:spcBef>
            <a:spcAft>
              <a:spcPct val="15000"/>
            </a:spcAft>
            <a:buChar char="••"/>
          </a:pPr>
          <a:r>
            <a:rPr lang="zh-CN" altLang="en-US" sz="1800" kern="1200" dirty="0" smtClean="0"/>
            <a:t>运行方法：</a:t>
          </a:r>
          <a:endParaRPr lang="zh-CN" sz="1800" kern="1200" dirty="0"/>
        </a:p>
        <a:p>
          <a:pPr marL="342900" lvl="3" indent="0" algn="l" defTabSz="844550" rtl="0">
            <a:lnSpc>
              <a:spcPct val="90000"/>
            </a:lnSpc>
            <a:spcBef>
              <a:spcPct val="0"/>
            </a:spcBef>
            <a:spcAft>
              <a:spcPct val="15000"/>
            </a:spcAft>
            <a:buChar char="••"/>
          </a:pPr>
          <a:r>
            <a:rPr lang="zh-CN" sz="1800" kern="1200" dirty="0" smtClean="0"/>
            <a:t>（</a:t>
          </a:r>
          <a:r>
            <a:rPr lang="en-US" sz="1800" kern="1200" dirty="0" smtClean="0"/>
            <a:t>1</a:t>
          </a:r>
          <a:r>
            <a:rPr lang="zh-CN" sz="1800" kern="1200" dirty="0" smtClean="0"/>
            <a:t>）单击</a:t>
          </a:r>
          <a:r>
            <a:rPr lang="en-US" sz="1800" kern="1200" dirty="0" smtClean="0"/>
            <a:t>Run</a:t>
          </a:r>
          <a:r>
            <a:rPr lang="zh-CN" sz="1800" kern="1200" dirty="0" smtClean="0"/>
            <a:t>菜单下的“</a:t>
          </a:r>
          <a:r>
            <a:rPr lang="en-US" sz="1800" kern="1200" dirty="0" smtClean="0"/>
            <a:t>Run Module</a:t>
          </a:r>
          <a:r>
            <a:rPr lang="zh-CN" sz="1800" kern="1200" dirty="0" smtClean="0"/>
            <a:t>”命令，或者按“</a:t>
          </a:r>
          <a:r>
            <a:rPr lang="en-US" sz="1800" kern="1200" dirty="0" smtClean="0"/>
            <a:t>F5</a:t>
          </a:r>
          <a:r>
            <a:rPr lang="zh-CN" sz="1800" kern="1200" dirty="0" smtClean="0"/>
            <a:t>”键即可</a:t>
          </a:r>
          <a:endParaRPr lang="zh-CN" sz="1800" kern="1200" dirty="0"/>
        </a:p>
        <a:p>
          <a:pPr marL="342900" lvl="3" indent="0" algn="l" defTabSz="844550" rtl="0">
            <a:lnSpc>
              <a:spcPct val="90000"/>
            </a:lnSpc>
            <a:spcBef>
              <a:spcPct val="0"/>
            </a:spcBef>
            <a:spcAft>
              <a:spcPct val="15000"/>
            </a:spcAft>
            <a:buChar char="••"/>
          </a:pPr>
          <a:r>
            <a:rPr lang="zh-CN" sz="1800" kern="1200" dirty="0" smtClean="0"/>
            <a:t>（</a:t>
          </a:r>
          <a:r>
            <a:rPr lang="en-US" sz="1800" kern="1200" dirty="0" smtClean="0"/>
            <a:t>2</a:t>
          </a:r>
          <a:r>
            <a:rPr lang="zh-CN" sz="1800" kern="1200" dirty="0" smtClean="0"/>
            <a:t>）在</a:t>
          </a:r>
          <a:r>
            <a:rPr lang="en-US" sz="1800" kern="1200" dirty="0" smtClean="0"/>
            <a:t>Windows</a:t>
          </a:r>
          <a:r>
            <a:rPr lang="zh-CN" sz="1800" kern="1200" dirty="0" smtClean="0"/>
            <a:t>命令终端窗口“</a:t>
          </a:r>
          <a:r>
            <a:rPr lang="en-US" sz="1800" kern="1200" dirty="0" smtClean="0"/>
            <a:t>cmd.exe</a:t>
          </a:r>
          <a:r>
            <a:rPr lang="zh-CN" sz="1800" kern="1200" dirty="0" smtClean="0"/>
            <a:t>”中运行“</a:t>
          </a:r>
          <a:r>
            <a:rPr lang="en-US" sz="1800" kern="1200" dirty="0" smtClean="0"/>
            <a:t>hello_world.py</a:t>
          </a:r>
          <a:r>
            <a:rPr lang="zh-CN" sz="1800" kern="1200" dirty="0" smtClean="0"/>
            <a:t>”文件，命令为“</a:t>
          </a:r>
          <a:r>
            <a:rPr lang="en-US" sz="1800" kern="1200" dirty="0" smtClean="0"/>
            <a:t>python c:\python\hello_world.py</a:t>
          </a:r>
          <a:r>
            <a:rPr lang="zh-CN" sz="1800" kern="1200" dirty="0" smtClean="0"/>
            <a:t>”。</a:t>
          </a:r>
          <a:endParaRPr lang="zh-CN" sz="1800" kern="1200" dirty="0"/>
        </a:p>
        <a:p>
          <a:pPr marL="342900" lvl="1" indent="0" algn="l" defTabSz="844550" rtl="0">
            <a:lnSpc>
              <a:spcPct val="90000"/>
            </a:lnSpc>
            <a:spcBef>
              <a:spcPct val="0"/>
            </a:spcBef>
            <a:spcAft>
              <a:spcPct val="15000"/>
            </a:spcAft>
            <a:buChar char="••"/>
          </a:pPr>
          <a:r>
            <a:rPr lang="zh-CN" sz="1800" kern="1200" dirty="0" smtClean="0"/>
            <a:t>通过在</a:t>
          </a:r>
          <a:r>
            <a:rPr lang="en-US" sz="1800" kern="1200" dirty="0" smtClean="0"/>
            <a:t>&gt;&gt;&gt;</a:t>
          </a:r>
          <a:r>
            <a:rPr lang="zh-CN" sz="1800" kern="1200" dirty="0" smtClean="0"/>
            <a:t>提示符后输入</a:t>
          </a:r>
          <a:r>
            <a:rPr lang="en-US" sz="1800" kern="1200" dirty="0" smtClean="0"/>
            <a:t>exit()</a:t>
          </a:r>
          <a:r>
            <a:rPr lang="zh-CN" sz="1800" kern="1200" dirty="0" smtClean="0"/>
            <a:t>函数或者</a:t>
          </a:r>
          <a:r>
            <a:rPr lang="en-US" sz="1800" kern="1200" dirty="0" smtClean="0"/>
            <a:t>quit()</a:t>
          </a:r>
          <a:r>
            <a:rPr lang="zh-CN" sz="1800" kern="1200" dirty="0" smtClean="0"/>
            <a:t>函数来退出</a:t>
          </a:r>
          <a:r>
            <a:rPr lang="en-US" sz="1800" kern="1200" dirty="0" smtClean="0"/>
            <a:t>Python</a:t>
          </a:r>
          <a:r>
            <a:rPr lang="zh-CN" sz="1800" kern="1200" dirty="0" smtClean="0"/>
            <a:t>环境。</a:t>
          </a:r>
          <a:endParaRPr lang="zh-CN" sz="1800" kern="1200" dirty="0"/>
        </a:p>
      </dsp:txBody>
      <dsp:txXfrm>
        <a:off x="0" y="349586"/>
        <a:ext cx="10972800" cy="2891700"/>
      </dsp:txXfrm>
    </dsp:sp>
    <dsp:sp modelId="{71B4DC3A-BF26-4B96-9A0C-8922D867F099}">
      <dsp:nvSpPr>
        <dsp:cNvPr id="0" name=""/>
        <dsp:cNvSpPr/>
      </dsp:nvSpPr>
      <dsp:spPr>
        <a:xfrm>
          <a:off x="548640" y="83906"/>
          <a:ext cx="7680960" cy="53136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0322" tIns="0" rIns="290322" bIns="0" numCol="1" spcCol="1270" anchor="ctr" anchorCtr="0">
          <a:noAutofit/>
        </a:bodyPr>
        <a:lstStyle/>
        <a:p>
          <a:pPr lvl="0" algn="l" defTabSz="800100" rtl="0">
            <a:lnSpc>
              <a:spcPct val="90000"/>
            </a:lnSpc>
            <a:spcBef>
              <a:spcPct val="0"/>
            </a:spcBef>
            <a:spcAft>
              <a:spcPct val="35000"/>
            </a:spcAft>
          </a:pPr>
          <a:r>
            <a:rPr lang="zh-CN" sz="1800" b="1" kern="1200" dirty="0" smtClean="0"/>
            <a:t>运行简单的</a:t>
          </a:r>
          <a:r>
            <a:rPr lang="en-US" sz="1800" b="1" kern="1200" dirty="0" smtClean="0"/>
            <a:t>Python</a:t>
          </a:r>
          <a:r>
            <a:rPr lang="zh-CN" sz="1800" b="1" kern="1200" dirty="0" smtClean="0"/>
            <a:t>程序</a:t>
          </a:r>
          <a:endParaRPr lang="zh-CN" sz="1800" kern="1200" dirty="0"/>
        </a:p>
      </dsp:txBody>
      <dsp:txXfrm>
        <a:off x="574579" y="109845"/>
        <a:ext cx="7629082" cy="47948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03920B-4791-43E1-8E70-1AEA9335106C}">
      <dsp:nvSpPr>
        <dsp:cNvPr id="0" name=""/>
        <dsp:cNvSpPr/>
      </dsp:nvSpPr>
      <dsp:spPr>
        <a:xfrm>
          <a:off x="651328" y="1422907"/>
          <a:ext cx="2527525" cy="1701063"/>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32000" b="-32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314B385-D91C-478C-A60B-AEEBCCC4872E}">
      <dsp:nvSpPr>
        <dsp:cNvPr id="0" name=""/>
        <dsp:cNvSpPr/>
      </dsp:nvSpPr>
      <dsp:spPr>
        <a:xfrm>
          <a:off x="564340" y="696639"/>
          <a:ext cx="2440072" cy="35600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en-US" sz="2000" kern="1200" dirty="0" smtClean="0"/>
            <a:t>顺序结构</a:t>
          </a:r>
          <a:endParaRPr lang="zh-CN" altLang="en-US" sz="2000" kern="1200" dirty="0"/>
        </a:p>
      </dsp:txBody>
      <dsp:txXfrm>
        <a:off x="564340" y="696639"/>
        <a:ext cx="2440072" cy="356008"/>
      </dsp:txXfrm>
    </dsp:sp>
    <dsp:sp modelId="{F1DC2C0B-D9BB-45A2-A40A-BAFAEC75EB77}">
      <dsp:nvSpPr>
        <dsp:cNvPr id="0" name=""/>
        <dsp:cNvSpPr/>
      </dsp:nvSpPr>
      <dsp:spPr>
        <a:xfrm>
          <a:off x="3982833" y="1055282"/>
          <a:ext cx="3343095" cy="2786686"/>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3000" b="-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55DE413-AB87-4811-9747-DCE96406922B}">
      <dsp:nvSpPr>
        <dsp:cNvPr id="0" name=""/>
        <dsp:cNvSpPr/>
      </dsp:nvSpPr>
      <dsp:spPr>
        <a:xfrm>
          <a:off x="4466089" y="766792"/>
          <a:ext cx="2440072" cy="35600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en-US" sz="2000" kern="1200" dirty="0" smtClean="0"/>
            <a:t>分支结构</a:t>
          </a:r>
          <a:endParaRPr lang="zh-CN" altLang="en-US" sz="2000" kern="1200" dirty="0"/>
        </a:p>
      </dsp:txBody>
      <dsp:txXfrm>
        <a:off x="4466089" y="766792"/>
        <a:ext cx="2440072" cy="356008"/>
      </dsp:txXfrm>
    </dsp:sp>
    <dsp:sp modelId="{8CE7C0DC-124E-4FE5-8EE3-1ED158646A46}">
      <dsp:nvSpPr>
        <dsp:cNvPr id="0" name=""/>
        <dsp:cNvSpPr/>
      </dsp:nvSpPr>
      <dsp:spPr>
        <a:xfrm>
          <a:off x="8480473" y="914923"/>
          <a:ext cx="3235683" cy="3126494"/>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6000" r="-6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B7C6C82-0DBD-46FC-86EB-9DD18C41598B}">
      <dsp:nvSpPr>
        <dsp:cNvPr id="0" name=""/>
        <dsp:cNvSpPr/>
      </dsp:nvSpPr>
      <dsp:spPr>
        <a:xfrm>
          <a:off x="8825377" y="749489"/>
          <a:ext cx="2440072" cy="35600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en-US" sz="2000" kern="1200" dirty="0" smtClean="0"/>
            <a:t>循环结构</a:t>
          </a:r>
          <a:endParaRPr lang="zh-CN" altLang="en-US" sz="2000" kern="1200" dirty="0"/>
        </a:p>
      </dsp:txBody>
      <dsp:txXfrm>
        <a:off x="8825377" y="749489"/>
        <a:ext cx="2440072" cy="356008"/>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8/layout/TitledPictureBlocks">
  <dgm:title val=""/>
  <dgm:desc val=""/>
  <dgm:catLst>
    <dgm:cat type="picture" pri="10000"/>
    <dgm:cat type="pictureconvert" pri="100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60" srcId="0" destId="10" srcOrd="0" destOrd="0"/>
        <dgm:cxn modelId="12" srcId="10" destId="11" srcOrd="0" destOrd="0"/>
        <dgm:cxn modelId="7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 modelId="40">
          <dgm:prSet phldr="1"/>
        </dgm:pt>
        <dgm:pt modelId="4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 modelId="90" srcId="0" destId="40" srcOrd="3" destOrd="0"/>
        <dgm:cxn modelId="42" srcId="40" destId="41" srcOrd="0" destOrd="0"/>
      </dgm:cxnLst>
      <dgm:bg/>
      <dgm:whole/>
    </dgm:dataModel>
  </dgm:clrData>
  <dgm:layoutNode name="rootNode">
    <dgm:varLst>
      <dgm:chMax/>
      <dgm:chPref/>
      <dgm:dir/>
      <dgm:animLvl val="lvl"/>
    </dgm:varLst>
    <dgm:choose name="Name0">
      <dgm:if name="Name1" func="var" arg="dir" op="equ" val="norm">
        <dgm:alg type="snake">
          <dgm:param type="off" val="ctr"/>
          <dgm:param type="grDir" val="tL"/>
        </dgm:alg>
      </dgm:if>
      <dgm:else name="Name2">
        <dgm:alg type="snake">
          <dgm:param type="off" val="ctr"/>
          <dgm:param type="grDir" val="tR"/>
        </dgm:alg>
      </dgm:else>
    </dgm:choose>
    <dgm:shape xmlns:r="http://schemas.openxmlformats.org/officeDocument/2006/relationships" r:blip="">
      <dgm:adjLst/>
    </dgm:shape>
    <dgm:constrLst>
      <dgm:constr type="primFontSz" for="des" forName="ParentText" op="equ"/>
      <dgm:constr type="primFontSz" for="des" forName="ChildText" op="equ"/>
      <dgm:constr type="w" for="ch" forName="composite" refType="w"/>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3787"/>
        </dgm:alg>
        <dgm:shape xmlns:r="http://schemas.openxmlformats.org/officeDocument/2006/relationships" r:blip="">
          <dgm:adjLst/>
        </dgm:shape>
        <dgm:choose name="Name3">
          <dgm:if name="Name4" func="var" arg="dir" op="equ" val="norm">
            <dgm:constrLst>
              <dgm:constr type="l" for="ch" forName="ParentText" refType="w" fact="0"/>
              <dgm:constr type="t" for="ch" forName="ParentText" refType="h" fact="0"/>
              <dgm:constr type="w" for="ch" forName="ParentText" refType="w" fact="0.7457"/>
              <dgm:constr type="h" for="ch" forName="ParentText" refType="h" fact="0.15"/>
              <dgm:constr type="l" for="ch" forName="Image" refType="w" fact="0"/>
              <dgm:constr type="t" for="ch" forName="Image" refType="h" fact="0.1661"/>
              <dgm:constr type="w" for="ch" forName="Image" refType="w" fact="0.7457"/>
              <dgm:constr type="h" for="ch" forName="Image" refType="h" fact="0.8711"/>
              <dgm:constr type="l" for="ch" forName="ChildText" refType="w" fact="0.6464"/>
              <dgm:constr type="t" for="ch" forName="ChildText" refType="h" fact="0.288"/>
              <dgm:constr type="w" for="ch" forName="ChildText" refType="w" fact="0.3536"/>
              <dgm:constr type="h" for="ch" forName="ChildText" refType="h" fact="0.5074"/>
            </dgm:constrLst>
          </dgm:if>
          <dgm:else name="Name5">
            <dgm:constrLst>
              <dgm:constr type="l" for="ch" forName="ParentText" refType="w" fact="0.26"/>
              <dgm:constr type="t" for="ch" forName="ParentText" refType="h" fact="0"/>
              <dgm:constr type="w" for="ch" forName="ParentText" refType="w" fact="0.7457"/>
              <dgm:constr type="h" for="ch" forName="ParentText" refType="h" fact="0.15"/>
              <dgm:constr type="l" for="ch" forName="Image" refType="w" fact="0.26"/>
              <dgm:constr type="t" for="ch" forName="Image" refType="h" fact="0.1661"/>
              <dgm:constr type="w" for="ch" forName="Image" refType="w" fact="0.7446"/>
              <dgm:constr type="h" for="ch" forName="Image" refType="h" fact="0.8711"/>
              <dgm:constr type="l" for="ch" forName="ChildText" refType="w" fact="0"/>
              <dgm:constr type="t" for="ch" forName="ChildText" refType="h" fact="0.288"/>
              <dgm:constr type="w" for="ch" forName="ChildText" refType="w" fact="0.3536"/>
              <dgm:constr type="h" for="ch" forName="ChildText" refType="h" fact="0.5074"/>
            </dgm:constrLst>
          </dgm:else>
        </dgm:choose>
        <dgm:layoutNode name="ParentText" styleLbl="node1">
          <dgm:varLst>
            <dgm:chMax val="1"/>
            <dgm:chPref val="1"/>
            <dgm:bulletEnabled val="1"/>
          </dgm:varLst>
          <dgm:alg type="tx"/>
          <dgm:shape xmlns:r="http://schemas.openxmlformats.org/officeDocument/2006/relationships" type="rect" r:blip="" zOrderOff="10">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Image" styleLbl="bgImgPlace1">
          <dgm:alg type="sp"/>
          <dgm:shape xmlns:r="http://schemas.openxmlformats.org/officeDocument/2006/relationships" type="rect" r:blip="" blipPhldr="1">
            <dgm:adjLst/>
          </dgm:shape>
          <dgm:presOf/>
        </dgm:layoutNode>
        <dgm:layoutNode name="ChildText" styleLbl="fgAcc1">
          <dgm:varLst>
            <dgm:chMax val="0"/>
            <dgm:chPref val="0"/>
            <dgm:bulletEnabled val="1"/>
          </dgm:varLst>
          <dgm:choose name="Name6">
            <dgm:if name="Name7" axis="des" ptType="node" func="cnt" op="equ" val="1">
              <dgm:alg type="tx">
                <dgm:param type="stBulletLvl" val="2"/>
                <dgm:param type="txAnchorVertCh" val="mid"/>
                <dgm:param type="parTxLTRAlign" val="l"/>
              </dgm:alg>
            </dgm:if>
            <dgm:else name="Name8">
              <dgm:alg type="tx">
                <dgm:param type="stBulletLvl" val="1"/>
                <dgm:param type="txAnchorVertCh" val="mid"/>
              </dgm:alg>
            </dgm:else>
          </dgm:choose>
          <dgm:choose name="Name9">
            <dgm:if name="Name10" axis="ch" ptType="node" func="cnt" op="gte" val="1">
              <dgm:shape xmlns:r="http://schemas.openxmlformats.org/officeDocument/2006/relationships" type="roundRect" r:blip="">
                <dgm:adjLst>
                  <dgm:adj idx="1" val="0.1"/>
                </dgm:adjLst>
              </dgm:shape>
              <dgm:presOf axis="des" ptType="node"/>
            </dgm:if>
            <dgm:else name="Name11">
              <dgm:shape xmlns:r="http://schemas.openxmlformats.org/officeDocument/2006/relationships" type="roundRect" r:blip="" hideGeom="1">
                <dgm:adjLst>
                  <dgm:adj idx="1" val="0.1"/>
                </dgm:adjLst>
              </dgm:shape>
              <dgm:presOf/>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50443" y="0"/>
            <a:ext cx="2945659" cy="496411"/>
          </a:xfrm>
          <a:prstGeom prst="rect">
            <a:avLst/>
          </a:prstGeom>
        </p:spPr>
        <p:txBody>
          <a:bodyPr vert="horz" lIns="91440" tIns="45720" rIns="91440" bIns="45720" rtlCol="0"/>
          <a:lstStyle>
            <a:lvl1pPr algn="r">
              <a:defRPr sz="1200"/>
            </a:lvl1pPr>
          </a:lstStyle>
          <a:p>
            <a:fld id="{5CE29F3F-989D-47D5-9040-F8092C1F1B12}" type="datetimeFigureOut">
              <a:rPr lang="zh-CN" altLang="en-US" smtClean="0"/>
              <a:t>2022/06/13</a:t>
            </a:fld>
            <a:endParaRPr lang="zh-CN" altLang="en-US"/>
          </a:p>
        </p:txBody>
      </p:sp>
      <p:sp>
        <p:nvSpPr>
          <p:cNvPr id="4" name="页脚占位符 3"/>
          <p:cNvSpPr>
            <a:spLocks noGrp="1"/>
          </p:cNvSpPr>
          <p:nvPr>
            <p:ph type="ftr" sz="quarter" idx="2"/>
          </p:nvPr>
        </p:nvSpPr>
        <p:spPr>
          <a:xfrm>
            <a:off x="0" y="9430091"/>
            <a:ext cx="2945659" cy="496411"/>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50443" y="9430091"/>
            <a:ext cx="2945659" cy="496411"/>
          </a:xfrm>
          <a:prstGeom prst="rect">
            <a:avLst/>
          </a:prstGeom>
        </p:spPr>
        <p:txBody>
          <a:bodyPr vert="horz" lIns="91440" tIns="45720" rIns="91440" bIns="45720" rtlCol="0" anchor="b"/>
          <a:lstStyle>
            <a:lvl1pPr algn="r">
              <a:defRPr sz="1200"/>
            </a:lvl1pPr>
          </a:lstStyle>
          <a:p>
            <a:fld id="{984F2F1C-FC8F-44A0-9DDE-437F12BE7C4F}" type="slidenum">
              <a:rPr lang="zh-CN" altLang="en-US" smtClean="0"/>
              <a:t>‹#›</a:t>
            </a:fld>
            <a:endParaRPr lang="zh-CN" altLang="en-US"/>
          </a:p>
        </p:txBody>
      </p:sp>
    </p:spTree>
    <p:extLst>
      <p:ext uri="{BB962C8B-B14F-4D97-AF65-F5344CB8AC3E}">
        <p14:creationId xmlns:p14="http://schemas.microsoft.com/office/powerpoint/2010/main" val="37303418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523A4DBB-C933-4252-B6C2-04FCEFBFC01A}" type="datetimeFigureOut">
              <a:rPr lang="zh-CN" altLang="en-US" smtClean="0"/>
              <a:t>2022/06/13</a:t>
            </a:fld>
            <a:endParaRPr lang="zh-CN" altLang="en-US"/>
          </a:p>
        </p:txBody>
      </p:sp>
      <p:sp>
        <p:nvSpPr>
          <p:cNvPr id="4" name="幻灯片图像占位符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A1EB4A7E-C295-493F-A792-10FDE42C5BBD}" type="slidenum">
              <a:rPr lang="zh-CN" altLang="en-US" smtClean="0"/>
              <a:t>‹#›</a:t>
            </a:fld>
            <a:endParaRPr lang="zh-CN" altLang="en-US"/>
          </a:p>
        </p:txBody>
      </p:sp>
    </p:spTree>
    <p:extLst>
      <p:ext uri="{BB962C8B-B14F-4D97-AF65-F5344CB8AC3E}">
        <p14:creationId xmlns:p14="http://schemas.microsoft.com/office/powerpoint/2010/main" val="38142295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EB4A7E-C295-493F-A792-10FDE42C5BBD}" type="slidenum">
              <a:rPr lang="zh-CN" altLang="en-US" smtClean="0"/>
              <a:t>18</a:t>
            </a:fld>
            <a:endParaRPr lang="zh-CN" altLang="en-US"/>
          </a:p>
        </p:txBody>
      </p:sp>
    </p:spTree>
    <p:extLst>
      <p:ext uri="{BB962C8B-B14F-4D97-AF65-F5344CB8AC3E}">
        <p14:creationId xmlns:p14="http://schemas.microsoft.com/office/powerpoint/2010/main" val="25739752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EB4A7E-C295-493F-A792-10FDE42C5BBD}" type="slidenum">
              <a:rPr lang="zh-CN" altLang="en-US" smtClean="0"/>
              <a:t>50</a:t>
            </a:fld>
            <a:endParaRPr lang="zh-CN" altLang="en-US"/>
          </a:p>
        </p:txBody>
      </p:sp>
    </p:spTree>
    <p:extLst>
      <p:ext uri="{BB962C8B-B14F-4D97-AF65-F5344CB8AC3E}">
        <p14:creationId xmlns:p14="http://schemas.microsoft.com/office/powerpoint/2010/main" val="16019848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EB4A7E-C295-493F-A792-10FDE42C5BBD}" type="slidenum">
              <a:rPr lang="zh-CN" altLang="en-US" smtClean="0"/>
              <a:t>51</a:t>
            </a:fld>
            <a:endParaRPr lang="zh-CN" altLang="en-US"/>
          </a:p>
        </p:txBody>
      </p:sp>
    </p:spTree>
    <p:extLst>
      <p:ext uri="{BB962C8B-B14F-4D97-AF65-F5344CB8AC3E}">
        <p14:creationId xmlns:p14="http://schemas.microsoft.com/office/powerpoint/2010/main" val="40671294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911067F-6C31-4019-AD5A-018D6CA536B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583881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B4A7E-C295-493F-A792-10FDE42C5BBD}"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3923109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911067F-6C31-4019-AD5A-018D6CA536B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069210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911067F-6C31-4019-AD5A-018D6CA536B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794804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911067F-6C31-4019-AD5A-018D6CA536B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460011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45BA55-728B-482A-85ED-221E063F177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804464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45BA55-728B-482A-85ED-221E063F177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6788768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45BA55-728B-482A-85ED-221E063F177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283379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EB4A7E-C295-493F-A792-10FDE42C5BBD}" type="slidenum">
              <a:rPr lang="zh-CN" altLang="en-US" smtClean="0"/>
              <a:t>22</a:t>
            </a:fld>
            <a:endParaRPr lang="zh-CN" altLang="en-US"/>
          </a:p>
        </p:txBody>
      </p:sp>
    </p:spTree>
    <p:extLst>
      <p:ext uri="{BB962C8B-B14F-4D97-AF65-F5344CB8AC3E}">
        <p14:creationId xmlns:p14="http://schemas.microsoft.com/office/powerpoint/2010/main" val="7468535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45BA55-728B-482A-85ED-221E063F177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3767743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45BA55-728B-482A-85ED-221E063F177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667833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45BA55-728B-482A-85ED-221E063F177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525399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45BA55-728B-482A-85ED-221E063F177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42902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45BA55-728B-482A-85ED-221E063F177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471295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45BA55-728B-482A-85ED-221E063F177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933664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45BA55-728B-482A-85ED-221E063F177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7351682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45BA55-728B-482A-85ED-221E063F177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9805703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45BA55-728B-482A-85ED-221E063F177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8029037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45BA55-728B-482A-85ED-221E063F177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325334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F2F7AB9-F098-4C4F-BF04-05BFB8088D8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935912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zh-CN" altLang="zh-CN" sz="2000" dirty="0" smtClean="0"/>
              <a:t>字典就非常适合给人和物</a:t>
            </a:r>
            <a:r>
              <a:rPr lang="zh-CN" altLang="en-US" sz="2000" dirty="0" smtClean="0"/>
              <a:t>的属性信息</a:t>
            </a:r>
            <a:r>
              <a:rPr lang="zh-CN" altLang="zh-CN" sz="2000" dirty="0" smtClean="0"/>
              <a:t>进行建模，字典可以存储的信息量几乎不受限制。</a:t>
            </a:r>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F246139-D046-4978-875A-68371B40D1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7262202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F246139-D046-4978-875A-68371B40D1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3450496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F246139-D046-4978-875A-68371B40D1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7840558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F246139-D046-4978-875A-68371B40D1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2440310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F246139-D046-4978-875A-68371B40D1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20317425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F246139-D046-4978-875A-68371B40D1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6257053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F246139-D046-4978-875A-68371B40D1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6824861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F246139-D046-4978-875A-68371B40D1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9242933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F246139-D046-4978-875A-68371B40D1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573605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613EB7-501A-4C7C-B7BA-6482F3EEDDB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193180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F2F7AB9-F098-4C4F-BF04-05BFB8088D8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6212254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613EB7-501A-4C7C-B7BA-6482F3EEDDB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3942145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用</a:t>
            </a:r>
            <a:r>
              <a:rPr lang="en-US" altLang="zh-CN" dirty="0" smtClean="0"/>
              <a:t>input()</a:t>
            </a:r>
            <a:r>
              <a:rPr lang="zh-CN" altLang="en-US" dirty="0" smtClean="0"/>
              <a:t>函数输入的一般都是需要与用户交互的，少量的信息。当我们要一次性输入大量数据时，往往就通过从文件直接读取的办法。</a:t>
            </a:r>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613EB7-501A-4C7C-B7BA-6482F3EEDDB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730757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EB4A7E-C295-493F-A792-10FDE42C5BBD}" type="slidenum">
              <a:rPr lang="zh-CN" altLang="en-US" smtClean="0"/>
              <a:t>90</a:t>
            </a:fld>
            <a:endParaRPr lang="zh-CN" altLang="en-US"/>
          </a:p>
        </p:txBody>
      </p:sp>
    </p:spTree>
    <p:extLst>
      <p:ext uri="{BB962C8B-B14F-4D97-AF65-F5344CB8AC3E}">
        <p14:creationId xmlns:p14="http://schemas.microsoft.com/office/powerpoint/2010/main" val="336853550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613EB7-501A-4C7C-B7BA-6482F3EEDDB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7895918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613EB7-501A-4C7C-B7BA-6482F3EEDDB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8304834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613EB7-501A-4C7C-B7BA-6482F3EEDDB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65880038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613EB7-501A-4C7C-B7BA-6482F3EEDDB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018008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613EB7-501A-4C7C-B7BA-6482F3EEDDB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24326923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613EB7-501A-4C7C-B7BA-6482F3EEDDB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36434512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2C06C5-A37E-46F2-86D0-6E8D725DFE7A}" type="slidenum">
              <a:rPr lang="zh-CN" altLang="en-US" smtClean="0"/>
              <a:t>99</a:t>
            </a:fld>
            <a:endParaRPr lang="zh-CN" altLang="en-US"/>
          </a:p>
        </p:txBody>
      </p:sp>
    </p:spTree>
    <p:extLst>
      <p:ext uri="{BB962C8B-B14F-4D97-AF65-F5344CB8AC3E}">
        <p14:creationId xmlns:p14="http://schemas.microsoft.com/office/powerpoint/2010/main" val="7479827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F2F7AB9-F098-4C4F-BF04-05BFB8088D8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682547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2C06C5-A37E-46F2-86D0-6E8D725DFE7A}" type="slidenum">
              <a:rPr lang="zh-CN" altLang="en-US" smtClean="0"/>
              <a:t>100</a:t>
            </a:fld>
            <a:endParaRPr lang="zh-CN" altLang="en-US"/>
          </a:p>
        </p:txBody>
      </p:sp>
    </p:spTree>
    <p:extLst>
      <p:ext uri="{BB962C8B-B14F-4D97-AF65-F5344CB8AC3E}">
        <p14:creationId xmlns:p14="http://schemas.microsoft.com/office/powerpoint/2010/main" val="122957388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例如，对于给定的学生成绩，如果大于或等于</a:t>
            </a:r>
            <a:r>
              <a:rPr lang="en-US" altLang="zh-CN" dirty="0" smtClean="0"/>
              <a:t>90</a:t>
            </a:r>
            <a:r>
              <a:rPr lang="zh-CN" altLang="en-US" dirty="0" smtClean="0"/>
              <a:t>分，输出优秀。</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对于给定的学生成绩，如果大于或等于</a:t>
            </a:r>
            <a:r>
              <a:rPr lang="en-US" altLang="zh-CN" dirty="0" smtClean="0"/>
              <a:t>60</a:t>
            </a:r>
            <a:r>
              <a:rPr lang="zh-CN" altLang="en-US" dirty="0" smtClean="0"/>
              <a:t>分，输出及格，否则输出不及格。</a:t>
            </a: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A12C06C5-A37E-46F2-86D0-6E8D725DFE7A}" type="slidenum">
              <a:rPr lang="zh-CN" altLang="en-US" smtClean="0"/>
              <a:t>101</a:t>
            </a:fld>
            <a:endParaRPr lang="zh-CN" altLang="en-US"/>
          </a:p>
        </p:txBody>
      </p:sp>
    </p:spTree>
    <p:extLst>
      <p:ext uri="{BB962C8B-B14F-4D97-AF65-F5344CB8AC3E}">
        <p14:creationId xmlns:p14="http://schemas.microsoft.com/office/powerpoint/2010/main" val="352725818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2C06C5-A37E-46F2-86D0-6E8D725DFE7A}" type="slidenum">
              <a:rPr lang="zh-CN" altLang="en-US" smtClean="0"/>
              <a:t>102</a:t>
            </a:fld>
            <a:endParaRPr lang="zh-CN" altLang="en-US"/>
          </a:p>
        </p:txBody>
      </p:sp>
    </p:spTree>
    <p:extLst>
      <p:ext uri="{BB962C8B-B14F-4D97-AF65-F5344CB8AC3E}">
        <p14:creationId xmlns:p14="http://schemas.microsoft.com/office/powerpoint/2010/main" val="409168580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2C06C5-A37E-46F2-86D0-6E8D725DFE7A}" type="slidenum">
              <a:rPr lang="zh-CN" altLang="en-US" smtClean="0"/>
              <a:t>103</a:t>
            </a:fld>
            <a:endParaRPr lang="zh-CN" altLang="en-US"/>
          </a:p>
        </p:txBody>
      </p:sp>
    </p:spTree>
    <p:extLst>
      <p:ext uri="{BB962C8B-B14F-4D97-AF65-F5344CB8AC3E}">
        <p14:creationId xmlns:p14="http://schemas.microsoft.com/office/powerpoint/2010/main" val="182209404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2C06C5-A37E-46F2-86D0-6E8D725DFE7A}" type="slidenum">
              <a:rPr lang="zh-CN" altLang="en-US" smtClean="0"/>
              <a:t>105</a:t>
            </a:fld>
            <a:endParaRPr lang="zh-CN" altLang="en-US"/>
          </a:p>
        </p:txBody>
      </p:sp>
    </p:spTree>
    <p:extLst>
      <p:ext uri="{BB962C8B-B14F-4D97-AF65-F5344CB8AC3E}">
        <p14:creationId xmlns:p14="http://schemas.microsoft.com/office/powerpoint/2010/main" val="253215121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2C06C5-A37E-46F2-86D0-6E8D725DFE7A}" type="slidenum">
              <a:rPr lang="zh-CN" altLang="en-US" smtClean="0"/>
              <a:t>108</a:t>
            </a:fld>
            <a:endParaRPr lang="zh-CN" altLang="en-US"/>
          </a:p>
        </p:txBody>
      </p:sp>
    </p:spTree>
    <p:extLst>
      <p:ext uri="{BB962C8B-B14F-4D97-AF65-F5344CB8AC3E}">
        <p14:creationId xmlns:p14="http://schemas.microsoft.com/office/powerpoint/2010/main" val="342223273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2C06C5-A37E-46F2-86D0-6E8D725DFE7A}" type="slidenum">
              <a:rPr lang="zh-CN" altLang="en-US" smtClean="0"/>
              <a:t>111</a:t>
            </a:fld>
            <a:endParaRPr lang="zh-CN" altLang="en-US"/>
          </a:p>
        </p:txBody>
      </p:sp>
    </p:spTree>
    <p:extLst>
      <p:ext uri="{BB962C8B-B14F-4D97-AF65-F5344CB8AC3E}">
        <p14:creationId xmlns:p14="http://schemas.microsoft.com/office/powerpoint/2010/main" val="314432070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2C06C5-A37E-46F2-86D0-6E8D725DFE7A}" type="slidenum">
              <a:rPr lang="zh-CN" altLang="en-US" smtClean="0"/>
              <a:t>112</a:t>
            </a:fld>
            <a:endParaRPr lang="zh-CN" altLang="en-US"/>
          </a:p>
        </p:txBody>
      </p:sp>
    </p:spTree>
    <p:extLst>
      <p:ext uri="{BB962C8B-B14F-4D97-AF65-F5344CB8AC3E}">
        <p14:creationId xmlns:p14="http://schemas.microsoft.com/office/powerpoint/2010/main" val="258764223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t>在判断过程中，设置了一个</a:t>
            </a:r>
            <a:r>
              <a:rPr lang="en-US" altLang="zh-CN" sz="1200" dirty="0" smtClean="0"/>
              <a:t>flag</a:t>
            </a:r>
            <a:r>
              <a:rPr lang="zh-CN" altLang="en-US" sz="1200" dirty="0" smtClean="0"/>
              <a:t>标志，当首尾对应字符串不相等时，</a:t>
            </a:r>
            <a:r>
              <a:rPr lang="en-US" altLang="zh-CN" sz="1200" dirty="0" smtClean="0"/>
              <a:t>flag = False</a:t>
            </a:r>
            <a:r>
              <a:rPr lang="zh-CN" altLang="en-US" sz="1200" dirty="0" smtClean="0"/>
              <a:t>，表示输入的数字不是回文数。</a:t>
            </a:r>
            <a:r>
              <a:rPr lang="en-US" altLang="zh-CN" sz="1200" dirty="0" smtClean="0"/>
              <a:t>break</a:t>
            </a:r>
            <a:r>
              <a:rPr lang="zh-CN" altLang="en-US" sz="1200" dirty="0" smtClean="0"/>
              <a:t>语句表示跳出当前所在循环。</a:t>
            </a:r>
          </a:p>
          <a:p>
            <a:endParaRPr lang="zh-CN" altLang="en-US" dirty="0"/>
          </a:p>
        </p:txBody>
      </p:sp>
      <p:sp>
        <p:nvSpPr>
          <p:cNvPr id="4" name="灯片编号占位符 3"/>
          <p:cNvSpPr>
            <a:spLocks noGrp="1"/>
          </p:cNvSpPr>
          <p:nvPr>
            <p:ph type="sldNum" sz="quarter" idx="10"/>
          </p:nvPr>
        </p:nvSpPr>
        <p:spPr/>
        <p:txBody>
          <a:bodyPr/>
          <a:lstStyle/>
          <a:p>
            <a:fld id="{A12C06C5-A37E-46F2-86D0-6E8D725DFE7A}" type="slidenum">
              <a:rPr lang="zh-CN" altLang="en-US" smtClean="0"/>
              <a:t>113</a:t>
            </a:fld>
            <a:endParaRPr lang="zh-CN" altLang="en-US"/>
          </a:p>
        </p:txBody>
      </p:sp>
    </p:spTree>
    <p:extLst>
      <p:ext uri="{BB962C8B-B14F-4D97-AF65-F5344CB8AC3E}">
        <p14:creationId xmlns:p14="http://schemas.microsoft.com/office/powerpoint/2010/main" val="264612758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EB4A7E-C295-493F-A792-10FDE42C5BBD}" type="slidenum">
              <a:rPr lang="zh-CN" altLang="en-US" smtClean="0"/>
              <a:t>121</a:t>
            </a:fld>
            <a:endParaRPr lang="zh-CN" altLang="en-US"/>
          </a:p>
        </p:txBody>
      </p:sp>
    </p:spTree>
    <p:extLst>
      <p:ext uri="{BB962C8B-B14F-4D97-AF65-F5344CB8AC3E}">
        <p14:creationId xmlns:p14="http://schemas.microsoft.com/office/powerpoint/2010/main" val="25652621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F2F7AB9-F098-4C4F-BF04-05BFB8088D8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78664275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EB4A7E-C295-493F-A792-10FDE42C5BBD}" type="slidenum">
              <a:rPr lang="zh-CN" altLang="en-US" smtClean="0"/>
              <a:t>127</a:t>
            </a:fld>
            <a:endParaRPr lang="zh-CN" altLang="en-US"/>
          </a:p>
        </p:txBody>
      </p:sp>
    </p:spTree>
    <p:extLst>
      <p:ext uri="{BB962C8B-B14F-4D97-AF65-F5344CB8AC3E}">
        <p14:creationId xmlns:p14="http://schemas.microsoft.com/office/powerpoint/2010/main" val="245628583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B4A7E-C295-493F-A792-10FDE42C5BBD}"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791614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F2F7AB9-F098-4C4F-BF04-05BFB8088D8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385746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EA2FB78-C884-42E4-89B5-A0165CBBFB48}"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4584803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EB4A7E-C295-493F-A792-10FDE42C5BBD}" type="slidenum">
              <a:rPr lang="zh-CN" altLang="en-US" smtClean="0"/>
              <a:t>49</a:t>
            </a:fld>
            <a:endParaRPr lang="zh-CN" altLang="en-US"/>
          </a:p>
        </p:txBody>
      </p:sp>
    </p:spTree>
    <p:extLst>
      <p:ext uri="{BB962C8B-B14F-4D97-AF65-F5344CB8AC3E}">
        <p14:creationId xmlns:p14="http://schemas.microsoft.com/office/powerpoint/2010/main" val="39545966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Rectangle 18"/>
          <p:cNvSpPr>
            <a:spLocks noChangeArrowheads="1"/>
          </p:cNvSpPr>
          <p:nvPr/>
        </p:nvSpPr>
        <p:spPr bwMode="gray">
          <a:xfrm>
            <a:off x="1" y="9525"/>
            <a:ext cx="2063751" cy="6856413"/>
          </a:xfrm>
          <a:prstGeom prst="rect">
            <a:avLst/>
          </a:prstGeom>
          <a:pattFill prst="dkHorz">
            <a:fgClr>
              <a:schemeClr val="bg1"/>
            </a:fgClr>
            <a:bgClr>
              <a:srgbClr val="CCECFF"/>
            </a:bgClr>
          </a:pattFill>
          <a:ln>
            <a:noFill/>
          </a:ln>
          <a:effectLst/>
          <a:extLst>
            <a:ext uri="{91240B29-F687-4F45-9708-019B960494DF}">
              <a14:hiddenLine xmlns:a14="http://schemas.microsoft.com/office/drawing/2010/main" w="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800"/>
          </a:p>
        </p:txBody>
      </p:sp>
      <p:grpSp>
        <p:nvGrpSpPr>
          <p:cNvPr id="4" name="Group 16"/>
          <p:cNvGrpSpPr>
            <a:grpSpLocks/>
          </p:cNvGrpSpPr>
          <p:nvPr/>
        </p:nvGrpSpPr>
        <p:grpSpPr bwMode="auto">
          <a:xfrm>
            <a:off x="5712884" y="6021388"/>
            <a:ext cx="1439333" cy="603250"/>
            <a:chOff x="2680" y="3678"/>
            <a:chExt cx="680" cy="380"/>
          </a:xfrm>
        </p:grpSpPr>
        <p:sp>
          <p:nvSpPr>
            <p:cNvPr id="5" name="Text Box 14"/>
            <p:cNvSpPr txBox="1">
              <a:spLocks noChangeArrowheads="1"/>
            </p:cNvSpPr>
            <p:nvPr/>
          </p:nvSpPr>
          <p:spPr bwMode="gray">
            <a:xfrm>
              <a:off x="2680" y="3789"/>
              <a:ext cx="680" cy="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charset="0"/>
                  <a:ea typeface="宋体" pitchFamily="2" charset="-122"/>
                </a:defRPr>
              </a:lvl1pPr>
              <a:lvl2pPr marL="742950" indent="-285750" eaLnBrk="0" hangingPunct="0">
                <a:defRPr b="1">
                  <a:solidFill>
                    <a:schemeClr val="tx1"/>
                  </a:solidFill>
                  <a:latin typeface="Arial" charset="0"/>
                  <a:ea typeface="宋体" pitchFamily="2" charset="-122"/>
                </a:defRPr>
              </a:lvl2pPr>
              <a:lvl3pPr marL="1143000" indent="-228600" eaLnBrk="0" hangingPunct="0">
                <a:defRPr b="1">
                  <a:solidFill>
                    <a:schemeClr val="tx1"/>
                  </a:solidFill>
                  <a:latin typeface="Arial" charset="0"/>
                  <a:ea typeface="宋体" pitchFamily="2" charset="-122"/>
                </a:defRPr>
              </a:lvl3pPr>
              <a:lvl4pPr marL="1600200" indent="-228600" eaLnBrk="0" hangingPunct="0">
                <a:defRPr b="1">
                  <a:solidFill>
                    <a:schemeClr val="tx1"/>
                  </a:solidFill>
                  <a:latin typeface="Arial" charset="0"/>
                  <a:ea typeface="宋体" pitchFamily="2" charset="-122"/>
                </a:defRPr>
              </a:lvl4pPr>
              <a:lvl5pPr marL="2057400" indent="-228600" eaLnBrk="0" hangingPunct="0">
                <a:defRPr b="1">
                  <a:solidFill>
                    <a:schemeClr val="tx1"/>
                  </a:solidFill>
                  <a:latin typeface="Arial" charset="0"/>
                  <a:ea typeface="宋体" pitchFamily="2" charset="-122"/>
                </a:defRPr>
              </a:lvl5pPr>
              <a:lvl6pPr marL="2514600" indent="-228600" eaLnBrk="0" fontAlgn="base" hangingPunct="0">
                <a:spcBef>
                  <a:spcPct val="0"/>
                </a:spcBef>
                <a:spcAft>
                  <a:spcPct val="0"/>
                </a:spcAft>
                <a:defRPr b="1">
                  <a:solidFill>
                    <a:schemeClr val="tx1"/>
                  </a:solidFill>
                  <a:latin typeface="Arial" charset="0"/>
                  <a:ea typeface="宋体" pitchFamily="2" charset="-122"/>
                </a:defRPr>
              </a:lvl6pPr>
              <a:lvl7pPr marL="2971800" indent="-228600" eaLnBrk="0" fontAlgn="base" hangingPunct="0">
                <a:spcBef>
                  <a:spcPct val="0"/>
                </a:spcBef>
                <a:spcAft>
                  <a:spcPct val="0"/>
                </a:spcAft>
                <a:defRPr b="1">
                  <a:solidFill>
                    <a:schemeClr val="tx1"/>
                  </a:solidFill>
                  <a:latin typeface="Arial" charset="0"/>
                  <a:ea typeface="宋体" pitchFamily="2" charset="-122"/>
                </a:defRPr>
              </a:lvl7pPr>
              <a:lvl8pPr marL="3429000" indent="-228600" eaLnBrk="0" fontAlgn="base" hangingPunct="0">
                <a:spcBef>
                  <a:spcPct val="0"/>
                </a:spcBef>
                <a:spcAft>
                  <a:spcPct val="0"/>
                </a:spcAft>
                <a:defRPr b="1">
                  <a:solidFill>
                    <a:schemeClr val="tx1"/>
                  </a:solidFill>
                  <a:latin typeface="Arial" charset="0"/>
                  <a:ea typeface="宋体" pitchFamily="2" charset="-122"/>
                </a:defRPr>
              </a:lvl8pPr>
              <a:lvl9pPr marL="3886200" indent="-228600" eaLnBrk="0" fontAlgn="base" hangingPunct="0">
                <a:spcBef>
                  <a:spcPct val="0"/>
                </a:spcBef>
                <a:spcAft>
                  <a:spcPct val="0"/>
                </a:spcAft>
                <a:defRPr b="1">
                  <a:solidFill>
                    <a:schemeClr val="tx1"/>
                  </a:solidFill>
                  <a:latin typeface="Arial" charset="0"/>
                  <a:ea typeface="宋体" pitchFamily="2" charset="-122"/>
                </a:defRPr>
              </a:lvl9pPr>
            </a:lstStyle>
            <a:p>
              <a:pPr eaLnBrk="1" hangingPunct="1">
                <a:defRPr/>
              </a:pPr>
              <a:r>
                <a:rPr lang="en-US" altLang="zh-CN" sz="2200">
                  <a:solidFill>
                    <a:schemeClr val="tx2"/>
                  </a:solidFill>
                  <a:latin typeface="Verdana" pitchFamily="34" charset="0"/>
                </a:rPr>
                <a:t>NCRE</a:t>
              </a:r>
            </a:p>
          </p:txBody>
        </p:sp>
        <p:sp>
          <p:nvSpPr>
            <p:cNvPr id="6" name="AutoShape 15"/>
            <p:cNvSpPr>
              <a:spLocks noChangeArrowheads="1"/>
            </p:cNvSpPr>
            <p:nvPr/>
          </p:nvSpPr>
          <p:spPr bwMode="gray">
            <a:xfrm rot="5400000">
              <a:off x="2928" y="3493"/>
              <a:ext cx="172" cy="542"/>
            </a:xfrm>
            <a:prstGeom prst="moon">
              <a:avLst>
                <a:gd name="adj" fmla="val 21208"/>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grpSp>
      <p:sp>
        <p:nvSpPr>
          <p:cNvPr id="8" name="灯片编号占位符 7"/>
          <p:cNvSpPr>
            <a:spLocks noGrp="1"/>
          </p:cNvSpPr>
          <p:nvPr>
            <p:ph type="sldNum" sz="quarter" idx="10"/>
          </p:nvPr>
        </p:nvSpPr>
        <p:spPr>
          <a:xfrm>
            <a:off x="2639616" y="6294439"/>
            <a:ext cx="8544949" cy="511174"/>
          </a:xfrm>
        </p:spPr>
        <p:txBody>
          <a:bodyPr/>
          <a:lstStyle/>
          <a:p>
            <a:pPr>
              <a:defRPr/>
            </a:pPr>
            <a:fld id="{CD7CB968-9832-4527-83CD-82BEB64A948B}" type="slidenum">
              <a:rPr lang="zh-CN" altLang="en-US" smtClean="0"/>
              <a:pPr>
                <a:defRPr/>
              </a:pPr>
              <a:t>‹#›</a:t>
            </a:fld>
            <a:endParaRPr lang="en-US" altLang="zh-CN" dirty="0"/>
          </a:p>
        </p:txBody>
      </p:sp>
    </p:spTree>
    <p:extLst>
      <p:ext uri="{BB962C8B-B14F-4D97-AF65-F5344CB8AC3E}">
        <p14:creationId xmlns:p14="http://schemas.microsoft.com/office/powerpoint/2010/main" val="24933969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sldNum" sz="quarter" idx="10"/>
          </p:nvPr>
        </p:nvSpPr>
        <p:spPr>
          <a:ln/>
        </p:spPr>
        <p:txBody>
          <a:bodyPr/>
          <a:lstStyle>
            <a:lvl1pPr>
              <a:defRPr/>
            </a:lvl1pPr>
          </a:lstStyle>
          <a:p>
            <a:pPr>
              <a:defRPr/>
            </a:pPr>
            <a:fld id="{AB4647FF-E190-4D39-A20B-83D0014BCE52}" type="slidenum">
              <a:rPr lang="zh-CN" altLang="en-US"/>
              <a:pPr>
                <a:defRPr/>
              </a:pPr>
              <a:t>‹#›</a:t>
            </a:fld>
            <a:endParaRPr lang="en-US" altLang="zh-CN"/>
          </a:p>
        </p:txBody>
      </p:sp>
    </p:spTree>
    <p:extLst>
      <p:ext uri="{BB962C8B-B14F-4D97-AF65-F5344CB8AC3E}">
        <p14:creationId xmlns:p14="http://schemas.microsoft.com/office/powerpoint/2010/main" val="163911017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sldNum" sz="quarter" idx="10"/>
          </p:nvPr>
        </p:nvSpPr>
        <p:spPr>
          <a:ln/>
        </p:spPr>
        <p:txBody>
          <a:bodyPr/>
          <a:lstStyle>
            <a:lvl1pPr>
              <a:defRPr/>
            </a:lvl1pPr>
          </a:lstStyle>
          <a:p>
            <a:pPr>
              <a:defRPr/>
            </a:pPr>
            <a:fld id="{D9DB008F-0DDC-4AB3-84EF-8C7B8189D1F8}" type="slidenum">
              <a:rPr lang="zh-CN" altLang="en-US"/>
              <a:pPr>
                <a:defRPr/>
              </a:pPr>
              <a:t>‹#›</a:t>
            </a:fld>
            <a:endParaRPr lang="en-US" altLang="zh-CN"/>
          </a:p>
        </p:txBody>
      </p:sp>
    </p:spTree>
    <p:extLst>
      <p:ext uri="{BB962C8B-B14F-4D97-AF65-F5344CB8AC3E}">
        <p14:creationId xmlns:p14="http://schemas.microsoft.com/office/powerpoint/2010/main" val="208826062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319088"/>
            <a:ext cx="2743200" cy="600551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319088"/>
            <a:ext cx="8026400" cy="600551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sldNum" sz="quarter" idx="10"/>
          </p:nvPr>
        </p:nvSpPr>
        <p:spPr>
          <a:ln/>
        </p:spPr>
        <p:txBody>
          <a:bodyPr/>
          <a:lstStyle>
            <a:lvl1pPr>
              <a:defRPr/>
            </a:lvl1pPr>
          </a:lstStyle>
          <a:p>
            <a:pPr>
              <a:defRPr/>
            </a:pPr>
            <a:fld id="{BAD29D8F-EB4F-4F92-BDDF-0BAC5B261FAA}" type="slidenum">
              <a:rPr lang="zh-CN" altLang="en-US"/>
              <a:pPr>
                <a:defRPr/>
              </a:pPr>
              <a:t>‹#›</a:t>
            </a:fld>
            <a:endParaRPr lang="en-US" altLang="zh-CN"/>
          </a:p>
        </p:txBody>
      </p:sp>
    </p:spTree>
    <p:extLst>
      <p:ext uri="{BB962C8B-B14F-4D97-AF65-F5344CB8AC3E}">
        <p14:creationId xmlns:p14="http://schemas.microsoft.com/office/powerpoint/2010/main" val="4173383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730251" y="319088"/>
            <a:ext cx="9550400" cy="563562"/>
          </a:xfrm>
        </p:spPr>
        <p:txBody>
          <a:bodyPr/>
          <a:lstStyle/>
          <a:p>
            <a:r>
              <a:rPr lang="zh-CN" altLang="en-US"/>
              <a:t>单击此处编辑母版标题样式</a:t>
            </a:r>
          </a:p>
        </p:txBody>
      </p:sp>
      <p:sp>
        <p:nvSpPr>
          <p:cNvPr id="3" name="文本占位符 2"/>
          <p:cNvSpPr>
            <a:spLocks noGrp="1"/>
          </p:cNvSpPr>
          <p:nvPr>
            <p:ph type="body" sz="half" idx="1"/>
          </p:nvPr>
        </p:nvSpPr>
        <p:spPr>
          <a:xfrm>
            <a:off x="609600" y="1076325"/>
            <a:ext cx="5384800" cy="52482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076325"/>
            <a:ext cx="5384800" cy="52482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a:ln/>
        </p:spPr>
        <p:txBody>
          <a:bodyPr/>
          <a:lstStyle>
            <a:lvl1pPr>
              <a:defRPr/>
            </a:lvl1pPr>
          </a:lstStyle>
          <a:p>
            <a:pPr>
              <a:defRPr/>
            </a:pPr>
            <a:fld id="{CC469D4D-BB72-42EC-A12E-D8D84324DCD0}" type="slidenum">
              <a:rPr lang="zh-CN" altLang="en-US"/>
              <a:pPr>
                <a:defRPr/>
              </a:pPr>
              <a:t>‹#›</a:t>
            </a:fld>
            <a:endParaRPr lang="en-US" altLang="zh-CN"/>
          </a:p>
        </p:txBody>
      </p:sp>
    </p:spTree>
    <p:extLst>
      <p:ext uri="{BB962C8B-B14F-4D97-AF65-F5344CB8AC3E}">
        <p14:creationId xmlns:p14="http://schemas.microsoft.com/office/powerpoint/2010/main" val="332889972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730251" y="319088"/>
            <a:ext cx="9550400" cy="563562"/>
          </a:xfrm>
        </p:spPr>
        <p:txBody>
          <a:bodyPr/>
          <a:lstStyle/>
          <a:p>
            <a:r>
              <a:rPr lang="zh-CN" altLang="en-US"/>
              <a:t>单击此处编辑母版标题样式</a:t>
            </a:r>
          </a:p>
        </p:txBody>
      </p:sp>
      <p:sp>
        <p:nvSpPr>
          <p:cNvPr id="3" name="文本占位符 2"/>
          <p:cNvSpPr>
            <a:spLocks noGrp="1"/>
          </p:cNvSpPr>
          <p:nvPr>
            <p:ph type="body" sz="half" idx="1"/>
          </p:nvPr>
        </p:nvSpPr>
        <p:spPr>
          <a:xfrm>
            <a:off x="609600" y="1076325"/>
            <a:ext cx="5384800" cy="52482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1076325"/>
            <a:ext cx="5384800" cy="25479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97600" y="3776664"/>
            <a:ext cx="5384800" cy="2547937"/>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a:ln/>
        </p:spPr>
        <p:txBody>
          <a:bodyPr/>
          <a:lstStyle>
            <a:lvl1pPr>
              <a:defRPr/>
            </a:lvl1pPr>
          </a:lstStyle>
          <a:p>
            <a:pPr>
              <a:defRPr/>
            </a:pPr>
            <a:fld id="{2B3BA18E-A0D7-4ACF-9A7B-9F323E4CC45B}" type="slidenum">
              <a:rPr lang="zh-CN" altLang="en-US"/>
              <a:pPr>
                <a:defRPr/>
              </a:pPr>
              <a:t>‹#›</a:t>
            </a:fld>
            <a:endParaRPr lang="en-US" altLang="zh-CN"/>
          </a:p>
        </p:txBody>
      </p:sp>
    </p:spTree>
    <p:extLst>
      <p:ext uri="{BB962C8B-B14F-4D97-AF65-F5344CB8AC3E}">
        <p14:creationId xmlns:p14="http://schemas.microsoft.com/office/powerpoint/2010/main" val="312105099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914400" y="609600"/>
            <a:ext cx="10363200" cy="1143000"/>
          </a:xfrm>
        </p:spPr>
        <p:txBody>
          <a:bodyPr/>
          <a:lstStyle/>
          <a:p>
            <a:r>
              <a:rPr lang="zh-CN" altLang="en-US"/>
              <a:t>单击此处编辑母版标题样式</a:t>
            </a:r>
          </a:p>
        </p:txBody>
      </p:sp>
      <p:sp>
        <p:nvSpPr>
          <p:cNvPr id="3" name="表格占位符 2"/>
          <p:cNvSpPr>
            <a:spLocks noGrp="1"/>
          </p:cNvSpPr>
          <p:nvPr>
            <p:ph type="tbl" idx="1"/>
          </p:nvPr>
        </p:nvSpPr>
        <p:spPr>
          <a:xfrm>
            <a:off x="914400" y="1981200"/>
            <a:ext cx="10363200" cy="4114800"/>
          </a:xfrm>
        </p:spPr>
        <p:txBody>
          <a:bodyPr/>
          <a:lstStyle/>
          <a:p>
            <a:pPr lvl="0"/>
            <a:endParaRPr lang="zh-CN" altLang="en-US" noProof="0" dirty="0"/>
          </a:p>
        </p:txBody>
      </p:sp>
      <p:sp>
        <p:nvSpPr>
          <p:cNvPr id="4" name="Rectangle 15"/>
          <p:cNvSpPr>
            <a:spLocks noGrp="1" noChangeArrowheads="1"/>
          </p:cNvSpPr>
          <p:nvPr>
            <p:ph type="sldNum" sz="quarter" idx="10"/>
          </p:nvPr>
        </p:nvSpPr>
        <p:spPr>
          <a:ln/>
        </p:spPr>
        <p:txBody>
          <a:bodyPr/>
          <a:lstStyle>
            <a:lvl1pPr>
              <a:defRPr/>
            </a:lvl1pPr>
          </a:lstStyle>
          <a:p>
            <a:pPr>
              <a:defRPr/>
            </a:pPr>
            <a:fld id="{133646A1-0AA1-4C06-A1FE-893D78E3F8E1}" type="slidenum">
              <a:rPr lang="en-US" altLang="zh-CN"/>
              <a:pPr>
                <a:defRPr/>
              </a:pPr>
              <a:t>‹#›</a:t>
            </a:fld>
            <a:r>
              <a:rPr lang="en-US" altLang="zh-CN" dirty="0"/>
              <a:t>/77</a:t>
            </a:r>
          </a:p>
        </p:txBody>
      </p:sp>
    </p:spTree>
    <p:extLst>
      <p:ext uri="{BB962C8B-B14F-4D97-AF65-F5344CB8AC3E}">
        <p14:creationId xmlns:p14="http://schemas.microsoft.com/office/powerpoint/2010/main" val="284559943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dgm">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a:xfrm>
            <a:off x="914400" y="609600"/>
            <a:ext cx="10363200" cy="1143000"/>
          </a:xfrm>
        </p:spPr>
        <p:txBody>
          <a:bodyPr/>
          <a:lstStyle/>
          <a:p>
            <a:r>
              <a:rPr lang="zh-CN" altLang="en-US"/>
              <a:t>单击此处编辑母版标题样式</a:t>
            </a:r>
          </a:p>
        </p:txBody>
      </p:sp>
      <p:sp>
        <p:nvSpPr>
          <p:cNvPr id="3" name="SmartArt 占位符 2"/>
          <p:cNvSpPr>
            <a:spLocks noGrp="1"/>
          </p:cNvSpPr>
          <p:nvPr>
            <p:ph type="dgm" idx="1"/>
          </p:nvPr>
        </p:nvSpPr>
        <p:spPr>
          <a:xfrm>
            <a:off x="914400" y="1981200"/>
            <a:ext cx="10363200" cy="4114800"/>
          </a:xfrm>
        </p:spPr>
        <p:txBody>
          <a:bodyPr/>
          <a:lstStyle/>
          <a:p>
            <a:pPr lvl="0"/>
            <a:endParaRPr lang="zh-CN" altLang="en-US" noProof="0"/>
          </a:p>
        </p:txBody>
      </p:sp>
      <p:sp>
        <p:nvSpPr>
          <p:cNvPr id="4" name="Rectangle 15"/>
          <p:cNvSpPr>
            <a:spLocks noGrp="1" noChangeArrowheads="1"/>
          </p:cNvSpPr>
          <p:nvPr>
            <p:ph type="sldNum" sz="quarter" idx="10"/>
          </p:nvPr>
        </p:nvSpPr>
        <p:spPr>
          <a:ln/>
        </p:spPr>
        <p:txBody>
          <a:bodyPr/>
          <a:lstStyle>
            <a:lvl1pPr>
              <a:defRPr/>
            </a:lvl1pPr>
          </a:lstStyle>
          <a:p>
            <a:pPr>
              <a:defRPr/>
            </a:pPr>
            <a:fld id="{DBDC5B2B-D384-4394-96EC-1CA527F14899}" type="slidenum">
              <a:rPr lang="en-US" altLang="zh-CN"/>
              <a:pPr>
                <a:defRPr/>
              </a:pPr>
              <a:t>‹#›</a:t>
            </a:fld>
            <a:r>
              <a:rPr lang="en-US" altLang="zh-CN" dirty="0"/>
              <a:t>/77</a:t>
            </a:r>
          </a:p>
        </p:txBody>
      </p:sp>
    </p:spTree>
    <p:extLst>
      <p:ext uri="{BB962C8B-B14F-4D97-AF65-F5344CB8AC3E}">
        <p14:creationId xmlns:p14="http://schemas.microsoft.com/office/powerpoint/2010/main" val="210135492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2" name="Picture 2" descr="E:\新模板\蓝色的S\未标题-2.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15633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2" name="Picture 2" descr="E:\新模板\蓝色的S\未标题-2.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324783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文本占位符 2"/>
          <p:cNvSpPr>
            <a:spLocks noGrp="1"/>
          </p:cNvSpPr>
          <p:nvPr>
            <p:ph type="body"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416676"/>
            <a:ext cx="2844800" cy="365125"/>
          </a:xfrm>
          <a:prstGeom prst="rect">
            <a:avLst/>
          </a:prstGeom>
        </p:spPr>
        <p:txBody>
          <a:bodyPr/>
          <a:lstStyle/>
          <a:p>
            <a:endParaRPr lang="zh-CN" altLang="en-US"/>
          </a:p>
        </p:txBody>
      </p:sp>
      <p:sp>
        <p:nvSpPr>
          <p:cNvPr id="5" name="页脚占位符 4"/>
          <p:cNvSpPr>
            <a:spLocks noGrp="1"/>
          </p:cNvSpPr>
          <p:nvPr>
            <p:ph type="ftr" sz="quarter" idx="11"/>
          </p:nvPr>
        </p:nvSpPr>
        <p:spPr>
          <a:xfrm>
            <a:off x="4165600" y="6416676"/>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98B4E869-76D6-4323-AA47-4196E2208BD0}" type="slidenum">
              <a:rPr lang="zh-CN" altLang="en-US" smtClean="0"/>
              <a:t>‹#›</a:t>
            </a:fld>
            <a:endParaRPr lang="zh-CN" altLang="en-US"/>
          </a:p>
        </p:txBody>
      </p:sp>
    </p:spTree>
    <p:extLst>
      <p:ext uri="{BB962C8B-B14F-4D97-AF65-F5344CB8AC3E}">
        <p14:creationId xmlns:p14="http://schemas.microsoft.com/office/powerpoint/2010/main" val="19666532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2800"/>
            </a:lvl1pPr>
          </a:lstStyle>
          <a:p>
            <a:r>
              <a:rPr lang="zh-CN" altLang="en-US" dirty="0"/>
              <a:t>单击此处编辑母版标题样式</a:t>
            </a:r>
          </a:p>
        </p:txBody>
      </p:sp>
      <p:sp>
        <p:nvSpPr>
          <p:cNvPr id="3" name="内容占位符 2"/>
          <p:cNvSpPr>
            <a:spLocks noGrp="1"/>
          </p:cNvSpPr>
          <p:nvPr>
            <p:ph idx="1"/>
          </p:nvPr>
        </p:nvSpPr>
        <p:spPr/>
        <p:txBody>
          <a:bodyPr/>
          <a:lstStyle>
            <a:lvl1pPr marL="800100" indent="-457200">
              <a:buFont typeface="Wingdings" pitchFamily="2" charset="2"/>
              <a:buChar char="p"/>
              <a:defRPr sz="1800"/>
            </a:lvl1pPr>
            <a:lvl2pPr marL="1000125" indent="-457200">
              <a:buFont typeface="Wingdings" pitchFamily="2" charset="2"/>
              <a:buChar char="Ø"/>
              <a:defRPr sz="1800"/>
            </a:lvl2pPr>
            <a:lvl3pPr marL="1350963" indent="-342900">
              <a:buFont typeface="Wingdings" pitchFamily="2" charset="2"/>
              <a:buChar char="ü"/>
              <a:defRPr sz="1600"/>
            </a:lvl3pPr>
            <a:lvl4pPr>
              <a:defRPr sz="1400"/>
            </a:lvl4pPr>
            <a:lvl5pPr>
              <a:defRPr sz="12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6"/>
          <p:cNvSpPr>
            <a:spLocks noGrp="1" noChangeArrowheads="1"/>
          </p:cNvSpPr>
          <p:nvPr>
            <p:ph type="sldNum" sz="quarter" idx="10"/>
          </p:nvPr>
        </p:nvSpPr>
        <p:spPr>
          <a:ln/>
        </p:spPr>
        <p:txBody>
          <a:bodyPr/>
          <a:lstStyle>
            <a:lvl1pPr>
              <a:defRPr/>
            </a:lvl1pPr>
          </a:lstStyle>
          <a:p>
            <a:pPr>
              <a:defRPr/>
            </a:pPr>
            <a:fld id="{475B3ED4-0E10-409F-A096-FDE93D218505}" type="slidenum">
              <a:rPr lang="zh-CN" altLang="en-US"/>
              <a:pPr>
                <a:defRPr/>
              </a:pPr>
              <a:t>‹#›</a:t>
            </a:fld>
            <a:endParaRPr lang="en-US" altLang="zh-CN"/>
          </a:p>
        </p:txBody>
      </p:sp>
    </p:spTree>
    <p:extLst>
      <p:ext uri="{BB962C8B-B14F-4D97-AF65-F5344CB8AC3E}">
        <p14:creationId xmlns:p14="http://schemas.microsoft.com/office/powerpoint/2010/main" val="181585606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Rectangle 18"/>
          <p:cNvSpPr>
            <a:spLocks noChangeArrowheads="1"/>
          </p:cNvSpPr>
          <p:nvPr/>
        </p:nvSpPr>
        <p:spPr bwMode="gray">
          <a:xfrm>
            <a:off x="1" y="9525"/>
            <a:ext cx="2063751" cy="6856413"/>
          </a:xfrm>
          <a:prstGeom prst="rect">
            <a:avLst/>
          </a:prstGeom>
          <a:pattFill prst="dkHorz">
            <a:fgClr>
              <a:schemeClr val="bg1"/>
            </a:fgClr>
            <a:bgClr>
              <a:srgbClr val="CCECFF"/>
            </a:bgClr>
          </a:pattFill>
          <a:ln>
            <a:noFill/>
          </a:ln>
          <a:effectLst/>
          <a:extLst>
            <a:ext uri="{91240B29-F687-4F45-9708-019B960494DF}">
              <a14:hiddenLine xmlns:a14="http://schemas.microsoft.com/office/drawing/2010/main" w="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宋体"/>
              <a:cs typeface="+mn-cs"/>
            </a:endParaRPr>
          </a:p>
        </p:txBody>
      </p:sp>
      <p:grpSp>
        <p:nvGrpSpPr>
          <p:cNvPr id="4" name="Group 16"/>
          <p:cNvGrpSpPr>
            <a:grpSpLocks/>
          </p:cNvGrpSpPr>
          <p:nvPr/>
        </p:nvGrpSpPr>
        <p:grpSpPr bwMode="auto">
          <a:xfrm>
            <a:off x="5712884" y="6021388"/>
            <a:ext cx="1439333" cy="603250"/>
            <a:chOff x="2680" y="3678"/>
            <a:chExt cx="680" cy="380"/>
          </a:xfrm>
        </p:grpSpPr>
        <p:sp>
          <p:nvSpPr>
            <p:cNvPr id="5" name="Text Box 14"/>
            <p:cNvSpPr txBox="1">
              <a:spLocks noChangeArrowheads="1"/>
            </p:cNvSpPr>
            <p:nvPr/>
          </p:nvSpPr>
          <p:spPr bwMode="gray">
            <a:xfrm>
              <a:off x="2680" y="3789"/>
              <a:ext cx="680" cy="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charset="0"/>
                  <a:ea typeface="宋体" pitchFamily="2" charset="-122"/>
                </a:defRPr>
              </a:lvl1pPr>
              <a:lvl2pPr marL="742950" indent="-285750" eaLnBrk="0" hangingPunct="0">
                <a:defRPr b="1">
                  <a:solidFill>
                    <a:schemeClr val="tx1"/>
                  </a:solidFill>
                  <a:latin typeface="Arial" charset="0"/>
                  <a:ea typeface="宋体" pitchFamily="2" charset="-122"/>
                </a:defRPr>
              </a:lvl2pPr>
              <a:lvl3pPr marL="1143000" indent="-228600" eaLnBrk="0" hangingPunct="0">
                <a:defRPr b="1">
                  <a:solidFill>
                    <a:schemeClr val="tx1"/>
                  </a:solidFill>
                  <a:latin typeface="Arial" charset="0"/>
                  <a:ea typeface="宋体" pitchFamily="2" charset="-122"/>
                </a:defRPr>
              </a:lvl3pPr>
              <a:lvl4pPr marL="1600200" indent="-228600" eaLnBrk="0" hangingPunct="0">
                <a:defRPr b="1">
                  <a:solidFill>
                    <a:schemeClr val="tx1"/>
                  </a:solidFill>
                  <a:latin typeface="Arial" charset="0"/>
                  <a:ea typeface="宋体" pitchFamily="2" charset="-122"/>
                </a:defRPr>
              </a:lvl4pPr>
              <a:lvl5pPr marL="2057400" indent="-228600" eaLnBrk="0" hangingPunct="0">
                <a:defRPr b="1">
                  <a:solidFill>
                    <a:schemeClr val="tx1"/>
                  </a:solidFill>
                  <a:latin typeface="Arial" charset="0"/>
                  <a:ea typeface="宋体" pitchFamily="2" charset="-122"/>
                </a:defRPr>
              </a:lvl5pPr>
              <a:lvl6pPr marL="2514600" indent="-228600" eaLnBrk="0" fontAlgn="base" hangingPunct="0">
                <a:spcBef>
                  <a:spcPct val="0"/>
                </a:spcBef>
                <a:spcAft>
                  <a:spcPct val="0"/>
                </a:spcAft>
                <a:defRPr b="1">
                  <a:solidFill>
                    <a:schemeClr val="tx1"/>
                  </a:solidFill>
                  <a:latin typeface="Arial" charset="0"/>
                  <a:ea typeface="宋体" pitchFamily="2" charset="-122"/>
                </a:defRPr>
              </a:lvl6pPr>
              <a:lvl7pPr marL="2971800" indent="-228600" eaLnBrk="0" fontAlgn="base" hangingPunct="0">
                <a:spcBef>
                  <a:spcPct val="0"/>
                </a:spcBef>
                <a:spcAft>
                  <a:spcPct val="0"/>
                </a:spcAft>
                <a:defRPr b="1">
                  <a:solidFill>
                    <a:schemeClr val="tx1"/>
                  </a:solidFill>
                  <a:latin typeface="Arial" charset="0"/>
                  <a:ea typeface="宋体" pitchFamily="2" charset="-122"/>
                </a:defRPr>
              </a:lvl7pPr>
              <a:lvl8pPr marL="3429000" indent="-228600" eaLnBrk="0" fontAlgn="base" hangingPunct="0">
                <a:spcBef>
                  <a:spcPct val="0"/>
                </a:spcBef>
                <a:spcAft>
                  <a:spcPct val="0"/>
                </a:spcAft>
                <a:defRPr b="1">
                  <a:solidFill>
                    <a:schemeClr val="tx1"/>
                  </a:solidFill>
                  <a:latin typeface="Arial" charset="0"/>
                  <a:ea typeface="宋体" pitchFamily="2" charset="-122"/>
                </a:defRPr>
              </a:lvl8pPr>
              <a:lvl9pPr marL="3886200" indent="-228600" eaLnBrk="0" fontAlgn="base" hangingPunct="0">
                <a:spcBef>
                  <a:spcPct val="0"/>
                </a:spcBef>
                <a:spcAft>
                  <a:spcPct val="0"/>
                </a:spcAft>
                <a:defRPr b="1">
                  <a:solidFill>
                    <a:schemeClr val="tx1"/>
                  </a:solidFill>
                  <a:latin typeface="Arial" charset="0"/>
                  <a:ea typeface="宋体"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200" b="1" i="0" u="none" strike="noStrike" kern="1200" cap="none" spc="0" normalizeH="0" baseline="0" noProof="0">
                  <a:ln>
                    <a:noFill/>
                  </a:ln>
                  <a:solidFill>
                    <a:srgbClr val="303030"/>
                  </a:solidFill>
                  <a:effectLst/>
                  <a:uLnTx/>
                  <a:uFillTx/>
                  <a:latin typeface="Verdana" pitchFamily="34" charset="0"/>
                  <a:ea typeface="宋体" pitchFamily="2" charset="-122"/>
                  <a:cs typeface="+mn-cs"/>
                </a:rPr>
                <a:t>NCRE</a:t>
              </a:r>
            </a:p>
          </p:txBody>
        </p:sp>
        <p:sp>
          <p:nvSpPr>
            <p:cNvPr id="6" name="AutoShape 15"/>
            <p:cNvSpPr>
              <a:spLocks noChangeArrowheads="1"/>
            </p:cNvSpPr>
            <p:nvPr/>
          </p:nvSpPr>
          <p:spPr bwMode="gray">
            <a:xfrm rot="5400000">
              <a:off x="2928" y="3493"/>
              <a:ext cx="172" cy="542"/>
            </a:xfrm>
            <a:prstGeom prst="moon">
              <a:avLst>
                <a:gd name="adj" fmla="val 21208"/>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宋体"/>
                <a:cs typeface="+mn-cs"/>
              </a:endParaRPr>
            </a:p>
          </p:txBody>
        </p:sp>
      </p:grpSp>
      <p:sp>
        <p:nvSpPr>
          <p:cNvPr id="8" name="灯片编号占位符 7"/>
          <p:cNvSpPr>
            <a:spLocks noGrp="1"/>
          </p:cNvSpPr>
          <p:nvPr>
            <p:ph type="sldNum" sz="quarter" idx="10"/>
          </p:nvPr>
        </p:nvSpPr>
        <p:spPr>
          <a:xfrm>
            <a:off x="2639616" y="6294439"/>
            <a:ext cx="8544949" cy="511174"/>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CD7CB968-9832-4527-83CD-82BEB64A948B}"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altLang="zh-CN" sz="2400" b="0" i="0" u="none" strike="noStrike" kern="1200" cap="none" spc="0" normalizeH="0" baseline="0" noProof="0" dirty="0">
              <a:ln>
                <a:noFill/>
              </a:ln>
              <a:solidFill>
                <a:prstClr val="white"/>
              </a:solidFill>
              <a:effectLst/>
              <a:uLnTx/>
              <a:uFillTx/>
              <a:latin typeface="Arial" charset="0"/>
              <a:ea typeface="宋体"/>
              <a:cs typeface="+mn-cs"/>
            </a:endParaRPr>
          </a:p>
        </p:txBody>
      </p:sp>
    </p:spTree>
    <p:extLst>
      <p:ext uri="{BB962C8B-B14F-4D97-AF65-F5344CB8AC3E}">
        <p14:creationId xmlns:p14="http://schemas.microsoft.com/office/powerpoint/2010/main" val="197151977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2800"/>
            </a:lvl1pPr>
          </a:lstStyle>
          <a:p>
            <a:r>
              <a:rPr lang="zh-CN" altLang="en-US" dirty="0"/>
              <a:t>单击此处编辑母版标题样式</a:t>
            </a:r>
          </a:p>
        </p:txBody>
      </p:sp>
      <p:sp>
        <p:nvSpPr>
          <p:cNvPr id="3" name="内容占位符 2"/>
          <p:cNvSpPr>
            <a:spLocks noGrp="1"/>
          </p:cNvSpPr>
          <p:nvPr>
            <p:ph idx="1"/>
          </p:nvPr>
        </p:nvSpPr>
        <p:spPr/>
        <p:txBody>
          <a:bodyPr/>
          <a:lstStyle>
            <a:lvl1pPr marL="800100" indent="-457200">
              <a:buFont typeface="Wingdings" pitchFamily="2" charset="2"/>
              <a:buChar char="p"/>
              <a:defRPr sz="1800"/>
            </a:lvl1pPr>
            <a:lvl2pPr marL="1000125" indent="-457200">
              <a:buFont typeface="Wingdings" pitchFamily="2" charset="2"/>
              <a:buChar char="Ø"/>
              <a:defRPr sz="1800"/>
            </a:lvl2pPr>
            <a:lvl3pPr marL="1350963" indent="-342900">
              <a:buFont typeface="Wingdings" pitchFamily="2" charset="2"/>
              <a:buChar char="ü"/>
              <a:defRPr sz="1600"/>
            </a:lvl3pPr>
            <a:lvl4pPr>
              <a:defRPr sz="1400"/>
            </a:lvl4pPr>
            <a:lvl5pPr>
              <a:defRPr sz="12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6"/>
          <p:cNvSpPr>
            <a:spLocks noGrp="1" noChangeArrowheads="1"/>
          </p:cNvSpPr>
          <p:nvPr>
            <p:ph type="sldNum" sz="quarter" idx="10"/>
          </p:nvPr>
        </p:nvSpPr>
        <p:spPr>
          <a:ln/>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Tree>
    <p:extLst>
      <p:ext uri="{BB962C8B-B14F-4D97-AF65-F5344CB8AC3E}">
        <p14:creationId xmlns:p14="http://schemas.microsoft.com/office/powerpoint/2010/main" val="375941775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6"/>
          <p:cNvSpPr>
            <a:spLocks noGrp="1" noChangeArrowheads="1"/>
          </p:cNvSpPr>
          <p:nvPr>
            <p:ph type="sldNum" sz="quarter" idx="10"/>
          </p:nvPr>
        </p:nvSpPr>
        <p:spPr>
          <a:ln/>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C7E18721-FAE0-41E0-B0FC-8F24E5618138}" type="slidenum">
              <a:rPr kumimoji="0" lang="zh-CN" altLang="en-US" sz="2400" b="0" i="0" u="none" strike="noStrike" kern="1200" cap="none" spc="0" normalizeH="0" baseline="0" noProof="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Tree>
    <p:extLst>
      <p:ext uri="{BB962C8B-B14F-4D97-AF65-F5344CB8AC3E}">
        <p14:creationId xmlns:p14="http://schemas.microsoft.com/office/powerpoint/2010/main" val="175878261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076325"/>
            <a:ext cx="53848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076325"/>
            <a:ext cx="53848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a:ln/>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493F7D88-CE4A-4E9F-9DCB-4DDBE1257CCA}" type="slidenum">
              <a:rPr kumimoji="0" lang="zh-CN" altLang="en-US" sz="2400" b="0" i="0" u="none" strike="noStrike" kern="1200" cap="none" spc="0" normalizeH="0" baseline="0" noProof="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Tree>
    <p:extLst>
      <p:ext uri="{BB962C8B-B14F-4D97-AF65-F5344CB8AC3E}">
        <p14:creationId xmlns:p14="http://schemas.microsoft.com/office/powerpoint/2010/main" val="238189818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sldNum" sz="quarter" idx="10"/>
          </p:nvPr>
        </p:nvSpPr>
        <p:spPr>
          <a:ln/>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87EDAFE3-56A6-43A7-8F60-A697AABAAF60}" type="slidenum">
              <a:rPr kumimoji="0" lang="zh-CN" altLang="en-US" sz="2400" b="0" i="0" u="none" strike="noStrike" kern="1200" cap="none" spc="0" normalizeH="0" baseline="0" noProof="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Tree>
    <p:extLst>
      <p:ext uri="{BB962C8B-B14F-4D97-AF65-F5344CB8AC3E}">
        <p14:creationId xmlns:p14="http://schemas.microsoft.com/office/powerpoint/2010/main" val="28531818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sldNum" sz="quarter" idx="10"/>
          </p:nvPr>
        </p:nvSpPr>
        <p:spPr>
          <a:ln/>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2FCEA550-0632-41CF-92C9-23194848D089}" type="slidenum">
              <a:rPr kumimoji="0" lang="zh-CN" altLang="en-US" sz="2400" b="0" i="0" u="none" strike="noStrike" kern="1200" cap="none" spc="0" normalizeH="0" baseline="0" noProof="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Tree>
    <p:extLst>
      <p:ext uri="{BB962C8B-B14F-4D97-AF65-F5344CB8AC3E}">
        <p14:creationId xmlns:p14="http://schemas.microsoft.com/office/powerpoint/2010/main" val="368207129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3" name="灯片编号占位符 2">
            <a:extLst>
              <a:ext uri="{FF2B5EF4-FFF2-40B4-BE49-F238E27FC236}">
                <a16:creationId xmlns:a16="http://schemas.microsoft.com/office/drawing/2014/main" id="{085DC93E-C3B6-49EA-884D-9DA557C8E9D0}"/>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CD7CB968-9832-4527-83CD-82BEB64A948B}"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Tree>
    <p:extLst>
      <p:ext uri="{BB962C8B-B14F-4D97-AF65-F5344CB8AC3E}">
        <p14:creationId xmlns:p14="http://schemas.microsoft.com/office/powerpoint/2010/main" val="321366246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8ED457E9-9426-4530-A133-CE82CAB4E8C5}" type="slidenum">
              <a:rPr kumimoji="0" lang="zh-CN" altLang="en-US" sz="2400" b="0" i="0" u="none" strike="noStrike" kern="1200" cap="none" spc="0" normalizeH="0" baseline="0" noProof="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Tree>
    <p:extLst>
      <p:ext uri="{BB962C8B-B14F-4D97-AF65-F5344CB8AC3E}">
        <p14:creationId xmlns:p14="http://schemas.microsoft.com/office/powerpoint/2010/main" val="326932705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sldNum" sz="quarter" idx="10"/>
          </p:nvPr>
        </p:nvSpPr>
        <p:spPr>
          <a:ln/>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B5504C65-ED8E-492B-8F2E-052DEC494AE9}" type="slidenum">
              <a:rPr kumimoji="0" lang="zh-CN" altLang="en-US" sz="2400" b="0" i="0" u="none" strike="noStrike" kern="1200" cap="none" spc="0" normalizeH="0" baseline="0" noProof="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Tree>
    <p:extLst>
      <p:ext uri="{BB962C8B-B14F-4D97-AF65-F5344CB8AC3E}">
        <p14:creationId xmlns:p14="http://schemas.microsoft.com/office/powerpoint/2010/main" val="120532470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sldNum" sz="quarter" idx="10"/>
          </p:nvPr>
        </p:nvSpPr>
        <p:spPr>
          <a:ln/>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AB4647FF-E190-4D39-A20B-83D0014BCE52}" type="slidenum">
              <a:rPr kumimoji="0" lang="zh-CN" altLang="en-US" sz="2400" b="0" i="0" u="none" strike="noStrike" kern="1200" cap="none" spc="0" normalizeH="0" baseline="0" noProof="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Tree>
    <p:extLst>
      <p:ext uri="{BB962C8B-B14F-4D97-AF65-F5344CB8AC3E}">
        <p14:creationId xmlns:p14="http://schemas.microsoft.com/office/powerpoint/2010/main" val="406474150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6"/>
          <p:cNvSpPr>
            <a:spLocks noGrp="1" noChangeArrowheads="1"/>
          </p:cNvSpPr>
          <p:nvPr>
            <p:ph type="sldNum" sz="quarter" idx="10"/>
          </p:nvPr>
        </p:nvSpPr>
        <p:spPr>
          <a:ln/>
        </p:spPr>
        <p:txBody>
          <a:bodyPr/>
          <a:lstStyle>
            <a:lvl1pPr>
              <a:defRPr/>
            </a:lvl1pPr>
          </a:lstStyle>
          <a:p>
            <a:pPr>
              <a:defRPr/>
            </a:pPr>
            <a:fld id="{C7E18721-FAE0-41E0-B0FC-8F24E5618138}" type="slidenum">
              <a:rPr lang="zh-CN" altLang="en-US"/>
              <a:pPr>
                <a:defRPr/>
              </a:pPr>
              <a:t>‹#›</a:t>
            </a:fld>
            <a:endParaRPr lang="en-US" altLang="zh-CN"/>
          </a:p>
        </p:txBody>
      </p:sp>
    </p:spTree>
    <p:extLst>
      <p:ext uri="{BB962C8B-B14F-4D97-AF65-F5344CB8AC3E}">
        <p14:creationId xmlns:p14="http://schemas.microsoft.com/office/powerpoint/2010/main" val="135387437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sldNum" sz="quarter" idx="10"/>
          </p:nvPr>
        </p:nvSpPr>
        <p:spPr>
          <a:ln/>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D9DB008F-0DDC-4AB3-84EF-8C7B8189D1F8}" type="slidenum">
              <a:rPr kumimoji="0" lang="zh-CN" altLang="en-US" sz="2400" b="0" i="0" u="none" strike="noStrike" kern="1200" cap="none" spc="0" normalizeH="0" baseline="0" noProof="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Tree>
    <p:extLst>
      <p:ext uri="{BB962C8B-B14F-4D97-AF65-F5344CB8AC3E}">
        <p14:creationId xmlns:p14="http://schemas.microsoft.com/office/powerpoint/2010/main" val="310937357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319088"/>
            <a:ext cx="2743200" cy="600551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319088"/>
            <a:ext cx="8026400" cy="600551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sldNum" sz="quarter" idx="10"/>
          </p:nvPr>
        </p:nvSpPr>
        <p:spPr>
          <a:ln/>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BAD29D8F-EB4F-4F92-BDDF-0BAC5B261FAA}" type="slidenum">
              <a:rPr kumimoji="0" lang="zh-CN" altLang="en-US" sz="2400" b="0" i="0" u="none" strike="noStrike" kern="1200" cap="none" spc="0" normalizeH="0" baseline="0" noProof="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Tree>
    <p:extLst>
      <p:ext uri="{BB962C8B-B14F-4D97-AF65-F5344CB8AC3E}">
        <p14:creationId xmlns:p14="http://schemas.microsoft.com/office/powerpoint/2010/main" val="257954284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730251" y="319088"/>
            <a:ext cx="9550400" cy="563562"/>
          </a:xfrm>
        </p:spPr>
        <p:txBody>
          <a:bodyPr/>
          <a:lstStyle/>
          <a:p>
            <a:r>
              <a:rPr lang="zh-CN" altLang="en-US"/>
              <a:t>单击此处编辑母版标题样式</a:t>
            </a:r>
          </a:p>
        </p:txBody>
      </p:sp>
      <p:sp>
        <p:nvSpPr>
          <p:cNvPr id="3" name="文本占位符 2"/>
          <p:cNvSpPr>
            <a:spLocks noGrp="1"/>
          </p:cNvSpPr>
          <p:nvPr>
            <p:ph type="body" sz="half" idx="1"/>
          </p:nvPr>
        </p:nvSpPr>
        <p:spPr>
          <a:xfrm>
            <a:off x="609600" y="1076325"/>
            <a:ext cx="5384800" cy="52482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076325"/>
            <a:ext cx="5384800" cy="52482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a:ln/>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CC469D4D-BB72-42EC-A12E-D8D84324DCD0}" type="slidenum">
              <a:rPr kumimoji="0" lang="zh-CN" altLang="en-US" sz="2400" b="0" i="0" u="none" strike="noStrike" kern="1200" cap="none" spc="0" normalizeH="0" baseline="0" noProof="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Tree>
    <p:extLst>
      <p:ext uri="{BB962C8B-B14F-4D97-AF65-F5344CB8AC3E}">
        <p14:creationId xmlns:p14="http://schemas.microsoft.com/office/powerpoint/2010/main" val="39744354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730251" y="319088"/>
            <a:ext cx="9550400" cy="563562"/>
          </a:xfrm>
        </p:spPr>
        <p:txBody>
          <a:bodyPr/>
          <a:lstStyle/>
          <a:p>
            <a:r>
              <a:rPr lang="zh-CN" altLang="en-US"/>
              <a:t>单击此处编辑母版标题样式</a:t>
            </a:r>
          </a:p>
        </p:txBody>
      </p:sp>
      <p:sp>
        <p:nvSpPr>
          <p:cNvPr id="3" name="文本占位符 2"/>
          <p:cNvSpPr>
            <a:spLocks noGrp="1"/>
          </p:cNvSpPr>
          <p:nvPr>
            <p:ph type="body" sz="half" idx="1"/>
          </p:nvPr>
        </p:nvSpPr>
        <p:spPr>
          <a:xfrm>
            <a:off x="609600" y="1076325"/>
            <a:ext cx="5384800" cy="52482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1076325"/>
            <a:ext cx="5384800" cy="25479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97600" y="3776664"/>
            <a:ext cx="5384800" cy="2547937"/>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a:ln/>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2B3BA18E-A0D7-4ACF-9A7B-9F323E4CC45B}" type="slidenum">
              <a:rPr kumimoji="0" lang="zh-CN" altLang="en-US" sz="2400" b="0" i="0" u="none" strike="noStrike" kern="1200" cap="none" spc="0" normalizeH="0" baseline="0" noProof="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Tree>
    <p:extLst>
      <p:ext uri="{BB962C8B-B14F-4D97-AF65-F5344CB8AC3E}">
        <p14:creationId xmlns:p14="http://schemas.microsoft.com/office/powerpoint/2010/main" val="291102116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914400" y="609600"/>
            <a:ext cx="10363200" cy="1143000"/>
          </a:xfrm>
        </p:spPr>
        <p:txBody>
          <a:bodyPr/>
          <a:lstStyle/>
          <a:p>
            <a:r>
              <a:rPr lang="zh-CN" altLang="en-US"/>
              <a:t>单击此处编辑母版标题样式</a:t>
            </a:r>
          </a:p>
        </p:txBody>
      </p:sp>
      <p:sp>
        <p:nvSpPr>
          <p:cNvPr id="3" name="表格占位符 2"/>
          <p:cNvSpPr>
            <a:spLocks noGrp="1"/>
          </p:cNvSpPr>
          <p:nvPr>
            <p:ph type="tbl" idx="1"/>
          </p:nvPr>
        </p:nvSpPr>
        <p:spPr>
          <a:xfrm>
            <a:off x="914400" y="1981200"/>
            <a:ext cx="10363200" cy="4114800"/>
          </a:xfrm>
        </p:spPr>
        <p:txBody>
          <a:bodyPr/>
          <a:lstStyle/>
          <a:p>
            <a:pPr lvl="0"/>
            <a:endParaRPr lang="zh-CN" altLang="en-US" noProof="0" dirty="0"/>
          </a:p>
        </p:txBody>
      </p:sp>
      <p:sp>
        <p:nvSpPr>
          <p:cNvPr id="4" name="Rectangle 15"/>
          <p:cNvSpPr>
            <a:spLocks noGrp="1" noChangeArrowheads="1"/>
          </p:cNvSpPr>
          <p:nvPr>
            <p:ph type="sldNum" sz="quarter" idx="10"/>
          </p:nvPr>
        </p:nvSpPr>
        <p:spPr>
          <a:ln/>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133646A1-0AA1-4C06-A1FE-893D78E3F8E1}" type="slidenum">
              <a:rPr kumimoji="0" lang="en-US" altLang="zh-CN" sz="2400" b="0" i="0" u="none" strike="noStrike" kern="1200" cap="none" spc="0" normalizeH="0" baseline="0" noProof="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r>
              <a:rPr kumimoji="0" lang="en-US" altLang="zh-CN" sz="2400" b="0" i="0" u="none" strike="noStrike" kern="1200" cap="none" spc="0" normalizeH="0" baseline="0" noProof="0" dirty="0">
                <a:ln>
                  <a:noFill/>
                </a:ln>
                <a:solidFill>
                  <a:prstClr val="white"/>
                </a:solidFill>
                <a:effectLst/>
                <a:uLnTx/>
                <a:uFillTx/>
                <a:latin typeface="Arial" charset="0"/>
                <a:ea typeface="宋体"/>
                <a:cs typeface="+mn-cs"/>
              </a:rPr>
              <a:t>/77</a:t>
            </a:r>
          </a:p>
        </p:txBody>
      </p:sp>
    </p:spTree>
    <p:extLst>
      <p:ext uri="{BB962C8B-B14F-4D97-AF65-F5344CB8AC3E}">
        <p14:creationId xmlns:p14="http://schemas.microsoft.com/office/powerpoint/2010/main" val="333159290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dgm">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a:xfrm>
            <a:off x="914400" y="609600"/>
            <a:ext cx="10363200" cy="1143000"/>
          </a:xfrm>
        </p:spPr>
        <p:txBody>
          <a:bodyPr/>
          <a:lstStyle/>
          <a:p>
            <a:r>
              <a:rPr lang="zh-CN" altLang="en-US"/>
              <a:t>单击此处编辑母版标题样式</a:t>
            </a:r>
          </a:p>
        </p:txBody>
      </p:sp>
      <p:sp>
        <p:nvSpPr>
          <p:cNvPr id="3" name="SmartArt 占位符 2"/>
          <p:cNvSpPr>
            <a:spLocks noGrp="1"/>
          </p:cNvSpPr>
          <p:nvPr>
            <p:ph type="dgm" idx="1"/>
          </p:nvPr>
        </p:nvSpPr>
        <p:spPr>
          <a:xfrm>
            <a:off x="914400" y="1981200"/>
            <a:ext cx="10363200" cy="4114800"/>
          </a:xfrm>
        </p:spPr>
        <p:txBody>
          <a:bodyPr/>
          <a:lstStyle/>
          <a:p>
            <a:pPr lvl="0"/>
            <a:endParaRPr lang="zh-CN" altLang="en-US" noProof="0"/>
          </a:p>
        </p:txBody>
      </p:sp>
      <p:sp>
        <p:nvSpPr>
          <p:cNvPr id="4" name="Rectangle 15"/>
          <p:cNvSpPr>
            <a:spLocks noGrp="1" noChangeArrowheads="1"/>
          </p:cNvSpPr>
          <p:nvPr>
            <p:ph type="sldNum" sz="quarter" idx="10"/>
          </p:nvPr>
        </p:nvSpPr>
        <p:spPr>
          <a:ln/>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DBDC5B2B-D384-4394-96EC-1CA527F14899}" type="slidenum">
              <a:rPr kumimoji="0" lang="en-US" altLang="zh-CN" sz="2400" b="0" i="0" u="none" strike="noStrike" kern="1200" cap="none" spc="0" normalizeH="0" baseline="0" noProof="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r>
              <a:rPr kumimoji="0" lang="en-US" altLang="zh-CN" sz="2400" b="0" i="0" u="none" strike="noStrike" kern="1200" cap="none" spc="0" normalizeH="0" baseline="0" noProof="0" dirty="0">
                <a:ln>
                  <a:noFill/>
                </a:ln>
                <a:solidFill>
                  <a:prstClr val="white"/>
                </a:solidFill>
                <a:effectLst/>
                <a:uLnTx/>
                <a:uFillTx/>
                <a:latin typeface="Arial" charset="0"/>
                <a:ea typeface="宋体"/>
                <a:cs typeface="+mn-cs"/>
              </a:rPr>
              <a:t>/77</a:t>
            </a:r>
          </a:p>
        </p:txBody>
      </p:sp>
    </p:spTree>
    <p:extLst>
      <p:ext uri="{BB962C8B-B14F-4D97-AF65-F5344CB8AC3E}">
        <p14:creationId xmlns:p14="http://schemas.microsoft.com/office/powerpoint/2010/main" val="55700668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2" name="Picture 2" descr="E:\新模板\蓝色的S\未标题-2.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670432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2" name="Picture 2" descr="E:\新模板\蓝色的S\未标题-2.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084341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文本占位符 2"/>
          <p:cNvSpPr>
            <a:spLocks noGrp="1"/>
          </p:cNvSpPr>
          <p:nvPr>
            <p:ph type="body"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416676"/>
            <a:ext cx="284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宋体"/>
              <a:cs typeface="+mn-cs"/>
            </a:endParaRPr>
          </a:p>
        </p:txBody>
      </p:sp>
      <p:sp>
        <p:nvSpPr>
          <p:cNvPr id="5" name="页脚占位符 4"/>
          <p:cNvSpPr>
            <a:spLocks noGrp="1"/>
          </p:cNvSpPr>
          <p:nvPr>
            <p:ph type="ftr" sz="quarter" idx="11"/>
          </p:nvPr>
        </p:nvSpPr>
        <p:spPr>
          <a:xfrm>
            <a:off x="4165600" y="6416676"/>
            <a:ext cx="3860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宋体"/>
              <a:cs typeface="+mn-cs"/>
            </a:endParaRPr>
          </a:p>
        </p:txBody>
      </p:sp>
      <p:sp>
        <p:nvSpPr>
          <p:cNvPr id="6" name="灯片编号占位符 5"/>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8B4E869-76D6-4323-AA47-4196E2208BD0}"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zh-CN" altLang="en-US" sz="2400" b="0" i="0" u="none" strike="noStrike" kern="1200" cap="none" spc="0" normalizeH="0" baseline="0" noProof="0">
              <a:ln>
                <a:noFill/>
              </a:ln>
              <a:solidFill>
                <a:prstClr val="white"/>
              </a:solidFill>
              <a:effectLst/>
              <a:uLnTx/>
              <a:uFillTx/>
              <a:latin typeface="Arial" charset="0"/>
              <a:ea typeface="宋体"/>
              <a:cs typeface="+mn-cs"/>
            </a:endParaRPr>
          </a:p>
        </p:txBody>
      </p:sp>
    </p:spTree>
    <p:extLst>
      <p:ext uri="{BB962C8B-B14F-4D97-AF65-F5344CB8AC3E}">
        <p14:creationId xmlns:p14="http://schemas.microsoft.com/office/powerpoint/2010/main" val="20582102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076325"/>
            <a:ext cx="53848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076325"/>
            <a:ext cx="53848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a:ln/>
        </p:spPr>
        <p:txBody>
          <a:bodyPr/>
          <a:lstStyle>
            <a:lvl1pPr>
              <a:defRPr/>
            </a:lvl1pPr>
          </a:lstStyle>
          <a:p>
            <a:pPr>
              <a:defRPr/>
            </a:pPr>
            <a:fld id="{493F7D88-CE4A-4E9F-9DCB-4DDBE1257CCA}" type="slidenum">
              <a:rPr lang="zh-CN" altLang="en-US"/>
              <a:pPr>
                <a:defRPr/>
              </a:pPr>
              <a:t>‹#›</a:t>
            </a:fld>
            <a:endParaRPr lang="en-US" altLang="zh-CN"/>
          </a:p>
        </p:txBody>
      </p:sp>
    </p:spTree>
    <p:extLst>
      <p:ext uri="{BB962C8B-B14F-4D97-AF65-F5344CB8AC3E}">
        <p14:creationId xmlns:p14="http://schemas.microsoft.com/office/powerpoint/2010/main" val="383036039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sldNum" sz="quarter" idx="10"/>
          </p:nvPr>
        </p:nvSpPr>
        <p:spPr>
          <a:ln/>
        </p:spPr>
        <p:txBody>
          <a:bodyPr/>
          <a:lstStyle>
            <a:lvl1pPr>
              <a:defRPr/>
            </a:lvl1pPr>
          </a:lstStyle>
          <a:p>
            <a:pPr>
              <a:defRPr/>
            </a:pPr>
            <a:fld id="{87EDAFE3-56A6-43A7-8F60-A697AABAAF60}" type="slidenum">
              <a:rPr lang="zh-CN" altLang="en-US"/>
              <a:pPr>
                <a:defRPr/>
              </a:pPr>
              <a:t>‹#›</a:t>
            </a:fld>
            <a:endParaRPr lang="en-US" altLang="zh-CN"/>
          </a:p>
        </p:txBody>
      </p:sp>
    </p:spTree>
    <p:extLst>
      <p:ext uri="{BB962C8B-B14F-4D97-AF65-F5344CB8AC3E}">
        <p14:creationId xmlns:p14="http://schemas.microsoft.com/office/powerpoint/2010/main" val="58564439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sldNum" sz="quarter" idx="10"/>
          </p:nvPr>
        </p:nvSpPr>
        <p:spPr>
          <a:ln/>
        </p:spPr>
        <p:txBody>
          <a:bodyPr/>
          <a:lstStyle>
            <a:lvl1pPr>
              <a:defRPr/>
            </a:lvl1pPr>
          </a:lstStyle>
          <a:p>
            <a:pPr>
              <a:defRPr/>
            </a:pPr>
            <a:fld id="{2FCEA550-0632-41CF-92C9-23194848D089}" type="slidenum">
              <a:rPr lang="zh-CN" altLang="en-US"/>
              <a:pPr>
                <a:defRPr/>
              </a:pPr>
              <a:t>‹#›</a:t>
            </a:fld>
            <a:endParaRPr lang="en-US" altLang="zh-CN"/>
          </a:p>
        </p:txBody>
      </p:sp>
    </p:spTree>
    <p:extLst>
      <p:ext uri="{BB962C8B-B14F-4D97-AF65-F5344CB8AC3E}">
        <p14:creationId xmlns:p14="http://schemas.microsoft.com/office/powerpoint/2010/main" val="251486658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3" name="灯片编号占位符 2">
            <a:extLst>
              <a:ext uri="{FF2B5EF4-FFF2-40B4-BE49-F238E27FC236}">
                <a16:creationId xmlns:a16="http://schemas.microsoft.com/office/drawing/2014/main" id="{085DC93E-C3B6-49EA-884D-9DA557C8E9D0}"/>
              </a:ext>
            </a:extLst>
          </p:cNvPr>
          <p:cNvSpPr>
            <a:spLocks noGrp="1"/>
          </p:cNvSpPr>
          <p:nvPr>
            <p:ph type="sldNum" sz="quarter" idx="10"/>
          </p:nvPr>
        </p:nvSpPr>
        <p:spPr/>
        <p:txBody>
          <a:bodyPr/>
          <a:lstStyle/>
          <a:p>
            <a:pPr>
              <a:defRPr/>
            </a:pPr>
            <a:fld id="{CD7CB968-9832-4527-83CD-82BEB64A948B}" type="slidenum">
              <a:rPr lang="zh-CN" altLang="en-US" smtClean="0"/>
              <a:pPr>
                <a:defRPr/>
              </a:pPr>
              <a:t>‹#›</a:t>
            </a:fld>
            <a:endParaRPr lang="en-US" altLang="zh-CN"/>
          </a:p>
        </p:txBody>
      </p:sp>
    </p:spTree>
    <p:extLst>
      <p:ext uri="{BB962C8B-B14F-4D97-AF65-F5344CB8AC3E}">
        <p14:creationId xmlns:p14="http://schemas.microsoft.com/office/powerpoint/2010/main" val="58826898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8ED457E9-9426-4530-A133-CE82CAB4E8C5}" type="slidenum">
              <a:rPr lang="zh-CN" altLang="en-US"/>
              <a:pPr>
                <a:defRPr/>
              </a:pPr>
              <a:t>‹#›</a:t>
            </a:fld>
            <a:endParaRPr lang="en-US" altLang="zh-CN"/>
          </a:p>
        </p:txBody>
      </p:sp>
    </p:spTree>
    <p:extLst>
      <p:ext uri="{BB962C8B-B14F-4D97-AF65-F5344CB8AC3E}">
        <p14:creationId xmlns:p14="http://schemas.microsoft.com/office/powerpoint/2010/main" val="403414019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sldNum" sz="quarter" idx="10"/>
          </p:nvPr>
        </p:nvSpPr>
        <p:spPr>
          <a:ln/>
        </p:spPr>
        <p:txBody>
          <a:bodyPr/>
          <a:lstStyle>
            <a:lvl1pPr>
              <a:defRPr/>
            </a:lvl1pPr>
          </a:lstStyle>
          <a:p>
            <a:pPr>
              <a:defRPr/>
            </a:pPr>
            <a:fld id="{B5504C65-ED8E-492B-8F2E-052DEC494AE9}" type="slidenum">
              <a:rPr lang="zh-CN" altLang="en-US"/>
              <a:pPr>
                <a:defRPr/>
              </a:pPr>
              <a:t>‹#›</a:t>
            </a:fld>
            <a:endParaRPr lang="en-US" altLang="zh-CN"/>
          </a:p>
        </p:txBody>
      </p:sp>
    </p:spTree>
    <p:extLst>
      <p:ext uri="{BB962C8B-B14F-4D97-AF65-F5344CB8AC3E}">
        <p14:creationId xmlns:p14="http://schemas.microsoft.com/office/powerpoint/2010/main" val="309042287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slideLayout" Target="../slideLayouts/slideLayout3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slideLayout" Target="../slideLayouts/slideLayout36.xml"/><Relationship Id="rId2" Type="http://schemas.openxmlformats.org/officeDocument/2006/relationships/slideLayout" Target="../slideLayouts/slideLayout21.xml"/><Relationship Id="rId16" Type="http://schemas.openxmlformats.org/officeDocument/2006/relationships/slideLayout" Target="../slideLayouts/slideLayout35.xml"/><Relationship Id="rId20" Type="http://schemas.openxmlformats.org/officeDocument/2006/relationships/theme" Target="../theme/theme2.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slideLayout" Target="../slideLayouts/slideLayout34.xml"/><Relationship Id="rId10" Type="http://schemas.openxmlformats.org/officeDocument/2006/relationships/slideLayout" Target="../slideLayouts/slideLayout29.xml"/><Relationship Id="rId19" Type="http://schemas.openxmlformats.org/officeDocument/2006/relationships/slideLayout" Target="../slideLayouts/slideLayout38.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5" descr="Light horizontal"/>
          <p:cNvSpPr>
            <a:spLocks noChangeArrowheads="1"/>
          </p:cNvSpPr>
          <p:nvPr/>
        </p:nvSpPr>
        <p:spPr bwMode="gray">
          <a:xfrm>
            <a:off x="1" y="0"/>
            <a:ext cx="624417" cy="6858000"/>
          </a:xfrm>
          <a:prstGeom prst="rect">
            <a:avLst/>
          </a:prstGeom>
          <a:pattFill prst="ltHorz">
            <a:fgClr>
              <a:schemeClr val="bg2"/>
            </a:fgClr>
            <a:bgClr>
              <a:srgbClr val="FFFFFF"/>
            </a:bgClr>
          </a:pattFill>
          <a:ln>
            <a:noFill/>
          </a:ln>
          <a:effectLst/>
          <a:extLst>
            <a:ext uri="{91240B29-F687-4F45-9708-019B960494DF}">
              <a14:hiddenLine xmlns:a14="http://schemas.microsoft.com/office/drawing/2010/main" w="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800"/>
          </a:p>
        </p:txBody>
      </p:sp>
      <p:sp>
        <p:nvSpPr>
          <p:cNvPr id="1027" name="Rectangle 16"/>
          <p:cNvSpPr>
            <a:spLocks noChangeArrowheads="1"/>
          </p:cNvSpPr>
          <p:nvPr/>
        </p:nvSpPr>
        <p:spPr bwMode="invGray">
          <a:xfrm>
            <a:off x="0" y="-26988"/>
            <a:ext cx="12192000" cy="692151"/>
          </a:xfrm>
          <a:prstGeom prst="rect">
            <a:avLst/>
          </a:prstGeom>
          <a:solidFill>
            <a:schemeClr val="accent1"/>
          </a:solidFill>
          <a:ln>
            <a:noFill/>
          </a:ln>
          <a:effectLst/>
          <a:extLst>
            <a:ext uri="{91240B29-F687-4F45-9708-019B960494DF}">
              <a14:hiddenLine xmlns:a14="http://schemas.microsoft.com/office/drawing/2010/main" w="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800"/>
          </a:p>
        </p:txBody>
      </p:sp>
      <p:sp>
        <p:nvSpPr>
          <p:cNvPr id="1028" name="Line 17"/>
          <p:cNvSpPr>
            <a:spLocks noChangeShapeType="1"/>
          </p:cNvSpPr>
          <p:nvPr/>
        </p:nvSpPr>
        <p:spPr bwMode="gray">
          <a:xfrm>
            <a:off x="624418" y="6410325"/>
            <a:ext cx="11233149" cy="0"/>
          </a:xfrm>
          <a:prstGeom prst="line">
            <a:avLst/>
          </a:prstGeom>
          <a:noFill/>
          <a:ln w="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800"/>
          </a:p>
        </p:txBody>
      </p:sp>
      <p:sp>
        <p:nvSpPr>
          <p:cNvPr id="1029" name="AutoShape 18"/>
          <p:cNvSpPr>
            <a:spLocks noChangeArrowheads="1"/>
          </p:cNvSpPr>
          <p:nvPr/>
        </p:nvSpPr>
        <p:spPr bwMode="blackWhite">
          <a:xfrm>
            <a:off x="624418" y="233364"/>
            <a:ext cx="9984316" cy="720725"/>
          </a:xfrm>
          <a:prstGeom prst="roundRect">
            <a:avLst>
              <a:gd name="adj" fmla="val 16667"/>
            </a:avLst>
          </a:prstGeom>
          <a:solidFill>
            <a:schemeClr val="tx1"/>
          </a:solidFill>
          <a:ln w="38100" algn="ctr">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800"/>
          </a:p>
        </p:txBody>
      </p:sp>
      <p:sp>
        <p:nvSpPr>
          <p:cNvPr id="1030" name="Rectangle 3"/>
          <p:cNvSpPr>
            <a:spLocks noGrp="1" noChangeArrowheads="1"/>
          </p:cNvSpPr>
          <p:nvPr>
            <p:ph type="body" idx="1"/>
          </p:nvPr>
        </p:nvSpPr>
        <p:spPr bwMode="auto">
          <a:xfrm>
            <a:off x="609600" y="1076325"/>
            <a:ext cx="10972800" cy="524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2" name="Rectangle 6"/>
          <p:cNvSpPr>
            <a:spLocks noGrp="1" noChangeArrowheads="1"/>
          </p:cNvSpPr>
          <p:nvPr>
            <p:ph type="sldNum" sz="quarter" idx="4"/>
          </p:nvPr>
        </p:nvSpPr>
        <p:spPr bwMode="auto">
          <a:xfrm>
            <a:off x="10852151" y="188913"/>
            <a:ext cx="110490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2400">
                <a:solidFill>
                  <a:schemeClr val="bg1"/>
                </a:solidFill>
                <a:latin typeface="Arial" charset="0"/>
                <a:ea typeface="+mn-ea"/>
              </a:defRPr>
            </a:lvl1pPr>
          </a:lstStyle>
          <a:p>
            <a:pPr>
              <a:defRPr/>
            </a:pPr>
            <a:fld id="{CD7CB968-9832-4527-83CD-82BEB64A948B}" type="slidenum">
              <a:rPr lang="zh-CN" altLang="en-US"/>
              <a:pPr>
                <a:defRPr/>
              </a:pPr>
              <a:t>‹#›</a:t>
            </a:fld>
            <a:endParaRPr lang="en-US" altLang="zh-CN"/>
          </a:p>
        </p:txBody>
      </p:sp>
      <p:sp>
        <p:nvSpPr>
          <p:cNvPr id="3" name="Rectangle 2"/>
          <p:cNvSpPr>
            <a:spLocks noGrp="1" noChangeArrowheads="1"/>
          </p:cNvSpPr>
          <p:nvPr>
            <p:ph type="title"/>
          </p:nvPr>
        </p:nvSpPr>
        <p:spPr bwMode="black">
          <a:xfrm>
            <a:off x="730251" y="319088"/>
            <a:ext cx="9550400" cy="563562"/>
          </a:xfrm>
          <a:prstGeom prst="rect">
            <a:avLst/>
          </a:prstGeom>
          <a:solidFill>
            <a:schemeClr val="bg1"/>
          </a:solidFill>
          <a:ln>
            <a:noFill/>
          </a:ln>
          <a:effectLst/>
        </p:spPr>
        <p:txBody>
          <a:bodyPr vert="horz" wrap="square" lIns="91440" tIns="45720" rIns="91440" bIns="45720" numCol="1" anchor="ctr" anchorCtr="0" compatLnSpc="1">
            <a:prstTxWarp prst="textNoShape">
              <a:avLst/>
            </a:prstTxWarp>
          </a:bodyPr>
          <a:lstStyle/>
          <a:p>
            <a:pPr lvl="0"/>
            <a:r>
              <a:rPr lang="zh-CN" altLang="en-US" dirty="0"/>
              <a:t>第</a:t>
            </a:r>
            <a:r>
              <a:rPr lang="en-US" altLang="zh-CN" dirty="0"/>
              <a:t>4</a:t>
            </a:r>
            <a:r>
              <a:rPr lang="zh-CN" altLang="en-US" dirty="0"/>
              <a:t>章 办公信息处理</a:t>
            </a:r>
          </a:p>
        </p:txBody>
      </p:sp>
      <p:sp>
        <p:nvSpPr>
          <p:cNvPr id="1033" name="AutoShape 14"/>
          <p:cNvSpPr>
            <a:spLocks noChangeArrowheads="1"/>
          </p:cNvSpPr>
          <p:nvPr/>
        </p:nvSpPr>
        <p:spPr bwMode="ltGray">
          <a:xfrm rot="5400000">
            <a:off x="11244528" y="-261673"/>
            <a:ext cx="284162" cy="1001183"/>
          </a:xfrm>
          <a:prstGeom prst="moon">
            <a:avLst>
              <a:gd name="adj" fmla="val 21208"/>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Tree>
    <p:extLst>
      <p:ext uri="{BB962C8B-B14F-4D97-AF65-F5344CB8AC3E}">
        <p14:creationId xmlns:p14="http://schemas.microsoft.com/office/powerpoint/2010/main" val="6781881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6" r:id="rId15"/>
    <p:sldLayoutId id="2147483677" r:id="rId16"/>
    <p:sldLayoutId id="2147483678" r:id="rId17"/>
    <p:sldLayoutId id="2147483679" r:id="rId18"/>
    <p:sldLayoutId id="2147483680" r:id="rId19"/>
  </p:sldLayoutIdLst>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hf hdr="0" ftr="0" dt="0"/>
  <p:txStyles>
    <p:titleStyle>
      <a:lvl1pPr algn="ctr" rtl="0" eaLnBrk="0" fontAlgn="base" hangingPunct="0">
        <a:spcBef>
          <a:spcPct val="0"/>
        </a:spcBef>
        <a:spcAft>
          <a:spcPct val="0"/>
        </a:spcAft>
        <a:defRPr sz="3200" b="1">
          <a:solidFill>
            <a:schemeClr val="tx1"/>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2pPr>
      <a:lvl3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3pPr>
      <a:lvl4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4pPr>
      <a:lvl5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5pPr>
      <a:lvl6pPr marL="4572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6pPr>
      <a:lvl7pPr marL="9144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7pPr>
      <a:lvl8pPr marL="13716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8pPr>
      <a:lvl9pPr marL="18288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9pPr>
    </p:titleStyle>
    <p:bodyStyle>
      <a:lvl1pPr marL="342900" indent="20638" algn="l" rtl="0" eaLnBrk="0" fontAlgn="base" hangingPunct="0">
        <a:spcBef>
          <a:spcPct val="20000"/>
        </a:spcBef>
        <a:spcAft>
          <a:spcPct val="0"/>
        </a:spcAft>
        <a:buClr>
          <a:schemeClr val="hlink"/>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defRPr sz="2800">
          <a:solidFill>
            <a:schemeClr val="tx1"/>
          </a:solidFill>
          <a:latin typeface="+mn-lt"/>
          <a:ea typeface="+mn-ea"/>
        </a:defRPr>
      </a:lvl2pPr>
      <a:lvl3pPr marL="1236663" indent="-228600" algn="l" rtl="0" eaLnBrk="0" fontAlgn="base" hangingPunct="0">
        <a:spcBef>
          <a:spcPct val="20000"/>
        </a:spcBef>
        <a:spcAft>
          <a:spcPct val="0"/>
        </a:spcAft>
        <a:buClr>
          <a:schemeClr val="tx1"/>
        </a:buClr>
        <a:defRPr sz="2400">
          <a:solidFill>
            <a:schemeClr val="tx1"/>
          </a:solidFill>
          <a:latin typeface="+mn-lt"/>
          <a:ea typeface="+mn-ea"/>
        </a:defRPr>
      </a:lvl3pPr>
      <a:lvl4pPr marL="1644650" indent="-228600" algn="l" rtl="0" eaLnBrk="0" fontAlgn="base" hangingPunct="0">
        <a:spcBef>
          <a:spcPct val="20000"/>
        </a:spcBef>
        <a:spcAft>
          <a:spcPct val="0"/>
        </a:spcAft>
        <a:defRPr sz="2000">
          <a:solidFill>
            <a:schemeClr val="tx1"/>
          </a:solidFill>
          <a:latin typeface="+mn-lt"/>
          <a:ea typeface="+mn-ea"/>
        </a:defRPr>
      </a:lvl4pPr>
      <a:lvl5pPr marL="2057400" indent="-228600" algn="l" rtl="0" eaLnBrk="0" fontAlgn="base" hangingPunct="0">
        <a:spcBef>
          <a:spcPct val="20000"/>
        </a:spcBef>
        <a:spcAft>
          <a:spcPct val="0"/>
        </a:spcAft>
        <a:defRPr sz="2000">
          <a:solidFill>
            <a:schemeClr val="tx1"/>
          </a:solidFill>
          <a:latin typeface="+mn-lt"/>
          <a:ea typeface="+mn-ea"/>
        </a:defRPr>
      </a:lvl5pPr>
      <a:lvl6pPr marL="2514600" indent="-228600" algn="l" rtl="0" fontAlgn="base">
        <a:spcBef>
          <a:spcPct val="20000"/>
        </a:spcBef>
        <a:spcAft>
          <a:spcPct val="0"/>
        </a:spcAft>
        <a:defRPr sz="2000">
          <a:solidFill>
            <a:schemeClr val="tx1"/>
          </a:solidFill>
          <a:latin typeface="+mn-lt"/>
          <a:ea typeface="+mn-ea"/>
        </a:defRPr>
      </a:lvl6pPr>
      <a:lvl7pPr marL="2971800" indent="-228600" algn="l" rtl="0" fontAlgn="base">
        <a:spcBef>
          <a:spcPct val="20000"/>
        </a:spcBef>
        <a:spcAft>
          <a:spcPct val="0"/>
        </a:spcAft>
        <a:defRPr sz="2000">
          <a:solidFill>
            <a:schemeClr val="tx1"/>
          </a:solidFill>
          <a:latin typeface="+mn-lt"/>
          <a:ea typeface="+mn-ea"/>
        </a:defRPr>
      </a:lvl7pPr>
      <a:lvl8pPr marL="3429000" indent="-228600" algn="l" rtl="0" fontAlgn="base">
        <a:spcBef>
          <a:spcPct val="20000"/>
        </a:spcBef>
        <a:spcAft>
          <a:spcPct val="0"/>
        </a:spcAft>
        <a:defRPr sz="2000">
          <a:solidFill>
            <a:schemeClr val="tx1"/>
          </a:solidFill>
          <a:latin typeface="+mn-lt"/>
          <a:ea typeface="+mn-ea"/>
        </a:defRPr>
      </a:lvl8pPr>
      <a:lvl9pPr marL="3886200" indent="-228600" algn="l" rtl="0" fontAlgn="base">
        <a:spcBef>
          <a:spcPct val="20000"/>
        </a:spcBef>
        <a:spcAft>
          <a:spcPct val="0"/>
        </a:spcAft>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5" descr="Light horizontal"/>
          <p:cNvSpPr>
            <a:spLocks noChangeArrowheads="1"/>
          </p:cNvSpPr>
          <p:nvPr/>
        </p:nvSpPr>
        <p:spPr bwMode="gray">
          <a:xfrm>
            <a:off x="1" y="0"/>
            <a:ext cx="624417" cy="6858000"/>
          </a:xfrm>
          <a:prstGeom prst="rect">
            <a:avLst/>
          </a:prstGeom>
          <a:pattFill prst="ltHorz">
            <a:fgClr>
              <a:schemeClr val="bg2"/>
            </a:fgClr>
            <a:bgClr>
              <a:srgbClr val="FFFFFF"/>
            </a:bgClr>
          </a:pattFill>
          <a:ln>
            <a:noFill/>
          </a:ln>
          <a:effectLst/>
          <a:extLst>
            <a:ext uri="{91240B29-F687-4F45-9708-019B960494DF}">
              <a14:hiddenLine xmlns:a14="http://schemas.microsoft.com/office/drawing/2010/main" w="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宋体"/>
              <a:cs typeface="+mn-cs"/>
            </a:endParaRPr>
          </a:p>
        </p:txBody>
      </p:sp>
      <p:sp>
        <p:nvSpPr>
          <p:cNvPr id="1027" name="Rectangle 16"/>
          <p:cNvSpPr>
            <a:spLocks noChangeArrowheads="1"/>
          </p:cNvSpPr>
          <p:nvPr/>
        </p:nvSpPr>
        <p:spPr bwMode="invGray">
          <a:xfrm>
            <a:off x="0" y="-26988"/>
            <a:ext cx="12192000" cy="692151"/>
          </a:xfrm>
          <a:prstGeom prst="rect">
            <a:avLst/>
          </a:prstGeom>
          <a:solidFill>
            <a:schemeClr val="accent1"/>
          </a:solidFill>
          <a:ln>
            <a:noFill/>
          </a:ln>
          <a:effectLst/>
          <a:extLst>
            <a:ext uri="{91240B29-F687-4F45-9708-019B960494DF}">
              <a14:hiddenLine xmlns:a14="http://schemas.microsoft.com/office/drawing/2010/main" w="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宋体"/>
              <a:cs typeface="+mn-cs"/>
            </a:endParaRPr>
          </a:p>
        </p:txBody>
      </p:sp>
      <p:sp>
        <p:nvSpPr>
          <p:cNvPr id="1028" name="Line 17"/>
          <p:cNvSpPr>
            <a:spLocks noChangeShapeType="1"/>
          </p:cNvSpPr>
          <p:nvPr/>
        </p:nvSpPr>
        <p:spPr bwMode="gray">
          <a:xfrm>
            <a:off x="624418" y="6410325"/>
            <a:ext cx="11233149" cy="0"/>
          </a:xfrm>
          <a:prstGeom prst="line">
            <a:avLst/>
          </a:prstGeom>
          <a:noFill/>
          <a:ln w="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宋体"/>
              <a:cs typeface="+mn-cs"/>
            </a:endParaRPr>
          </a:p>
        </p:txBody>
      </p:sp>
      <p:sp>
        <p:nvSpPr>
          <p:cNvPr id="1029" name="AutoShape 18"/>
          <p:cNvSpPr>
            <a:spLocks noChangeArrowheads="1"/>
          </p:cNvSpPr>
          <p:nvPr/>
        </p:nvSpPr>
        <p:spPr bwMode="blackWhite">
          <a:xfrm>
            <a:off x="624418" y="233364"/>
            <a:ext cx="9984316" cy="720725"/>
          </a:xfrm>
          <a:prstGeom prst="roundRect">
            <a:avLst>
              <a:gd name="adj" fmla="val 16667"/>
            </a:avLst>
          </a:prstGeom>
          <a:solidFill>
            <a:schemeClr val="tx1"/>
          </a:solidFill>
          <a:ln w="38100" algn="ctr">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宋体"/>
              <a:cs typeface="+mn-cs"/>
            </a:endParaRPr>
          </a:p>
        </p:txBody>
      </p:sp>
      <p:sp>
        <p:nvSpPr>
          <p:cNvPr id="1030" name="Rectangle 3"/>
          <p:cNvSpPr>
            <a:spLocks noGrp="1" noChangeArrowheads="1"/>
          </p:cNvSpPr>
          <p:nvPr>
            <p:ph type="body" idx="1"/>
          </p:nvPr>
        </p:nvSpPr>
        <p:spPr bwMode="auto">
          <a:xfrm>
            <a:off x="609600" y="1076325"/>
            <a:ext cx="10972800" cy="524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2" name="Rectangle 6"/>
          <p:cNvSpPr>
            <a:spLocks noGrp="1" noChangeArrowheads="1"/>
          </p:cNvSpPr>
          <p:nvPr>
            <p:ph type="sldNum" sz="quarter" idx="4"/>
          </p:nvPr>
        </p:nvSpPr>
        <p:spPr bwMode="auto">
          <a:xfrm>
            <a:off x="10852151" y="188913"/>
            <a:ext cx="110490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2400">
                <a:solidFill>
                  <a:schemeClr val="bg1"/>
                </a:solidFill>
                <a:latin typeface="Arial" charset="0"/>
                <a:ea typeface="+mn-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CD7CB968-9832-4527-83CD-82BEB64A948B}" type="slidenum">
              <a:rPr kumimoji="0" lang="zh-CN" altLang="en-US" sz="2400" b="0" i="0" u="none" strike="noStrike" kern="1200" cap="none" spc="0" normalizeH="0" baseline="0" noProof="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3" name="Rectangle 2"/>
          <p:cNvSpPr>
            <a:spLocks noGrp="1" noChangeArrowheads="1"/>
          </p:cNvSpPr>
          <p:nvPr>
            <p:ph type="title"/>
          </p:nvPr>
        </p:nvSpPr>
        <p:spPr bwMode="black">
          <a:xfrm>
            <a:off x="730251" y="319088"/>
            <a:ext cx="9550400" cy="563562"/>
          </a:xfrm>
          <a:prstGeom prst="rect">
            <a:avLst/>
          </a:prstGeom>
          <a:solidFill>
            <a:schemeClr val="bg1"/>
          </a:solidFill>
          <a:ln>
            <a:noFill/>
          </a:ln>
          <a:effectLst/>
        </p:spPr>
        <p:txBody>
          <a:bodyPr vert="horz" wrap="square" lIns="91440" tIns="45720" rIns="91440" bIns="45720" numCol="1" anchor="ctr" anchorCtr="0" compatLnSpc="1">
            <a:prstTxWarp prst="textNoShape">
              <a:avLst/>
            </a:prstTxWarp>
          </a:bodyPr>
          <a:lstStyle/>
          <a:p>
            <a:pPr lvl="0"/>
            <a:r>
              <a:rPr lang="zh-CN" altLang="en-US" dirty="0"/>
              <a:t>第</a:t>
            </a:r>
            <a:r>
              <a:rPr lang="en-US" altLang="zh-CN" dirty="0"/>
              <a:t>4</a:t>
            </a:r>
            <a:r>
              <a:rPr lang="zh-CN" altLang="en-US" dirty="0"/>
              <a:t>章 办公信息处理</a:t>
            </a:r>
          </a:p>
        </p:txBody>
      </p:sp>
      <p:sp>
        <p:nvSpPr>
          <p:cNvPr id="1033" name="AutoShape 14"/>
          <p:cNvSpPr>
            <a:spLocks noChangeArrowheads="1"/>
          </p:cNvSpPr>
          <p:nvPr/>
        </p:nvSpPr>
        <p:spPr bwMode="ltGray">
          <a:xfrm rot="5400000">
            <a:off x="11244528" y="-261673"/>
            <a:ext cx="284162" cy="1001183"/>
          </a:xfrm>
          <a:prstGeom prst="moon">
            <a:avLst>
              <a:gd name="adj" fmla="val 21208"/>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宋体"/>
              <a:cs typeface="+mn-cs"/>
            </a:endParaRPr>
          </a:p>
        </p:txBody>
      </p:sp>
    </p:spTree>
    <p:extLst>
      <p:ext uri="{BB962C8B-B14F-4D97-AF65-F5344CB8AC3E}">
        <p14:creationId xmlns:p14="http://schemas.microsoft.com/office/powerpoint/2010/main" val="832501949"/>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 id="2147483693" r:id="rId12"/>
    <p:sldLayoutId id="2147483694" r:id="rId13"/>
    <p:sldLayoutId id="2147483695" r:id="rId14"/>
    <p:sldLayoutId id="2147483696" r:id="rId15"/>
    <p:sldLayoutId id="2147483697" r:id="rId16"/>
    <p:sldLayoutId id="2147483698" r:id="rId17"/>
    <p:sldLayoutId id="2147483699" r:id="rId18"/>
    <p:sldLayoutId id="2147483700" r:id="rId19"/>
  </p:sldLayoutIdLst>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hf hdr="0" ftr="0" dt="0"/>
  <p:txStyles>
    <p:titleStyle>
      <a:lvl1pPr algn="ctr" rtl="0" eaLnBrk="0" fontAlgn="base" hangingPunct="0">
        <a:spcBef>
          <a:spcPct val="0"/>
        </a:spcBef>
        <a:spcAft>
          <a:spcPct val="0"/>
        </a:spcAft>
        <a:defRPr sz="3200" b="1">
          <a:solidFill>
            <a:schemeClr val="tx1"/>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2pPr>
      <a:lvl3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3pPr>
      <a:lvl4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4pPr>
      <a:lvl5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5pPr>
      <a:lvl6pPr marL="4572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6pPr>
      <a:lvl7pPr marL="9144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7pPr>
      <a:lvl8pPr marL="13716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8pPr>
      <a:lvl9pPr marL="18288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9pPr>
    </p:titleStyle>
    <p:bodyStyle>
      <a:lvl1pPr marL="342900" indent="20638" algn="l" rtl="0" eaLnBrk="0" fontAlgn="base" hangingPunct="0">
        <a:spcBef>
          <a:spcPct val="20000"/>
        </a:spcBef>
        <a:spcAft>
          <a:spcPct val="0"/>
        </a:spcAft>
        <a:buClr>
          <a:schemeClr val="hlink"/>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defRPr sz="2800">
          <a:solidFill>
            <a:schemeClr val="tx1"/>
          </a:solidFill>
          <a:latin typeface="+mn-lt"/>
          <a:ea typeface="+mn-ea"/>
        </a:defRPr>
      </a:lvl2pPr>
      <a:lvl3pPr marL="1236663" indent="-228600" algn="l" rtl="0" eaLnBrk="0" fontAlgn="base" hangingPunct="0">
        <a:spcBef>
          <a:spcPct val="20000"/>
        </a:spcBef>
        <a:spcAft>
          <a:spcPct val="0"/>
        </a:spcAft>
        <a:buClr>
          <a:schemeClr val="tx1"/>
        </a:buClr>
        <a:defRPr sz="2400">
          <a:solidFill>
            <a:schemeClr val="tx1"/>
          </a:solidFill>
          <a:latin typeface="+mn-lt"/>
          <a:ea typeface="+mn-ea"/>
        </a:defRPr>
      </a:lvl3pPr>
      <a:lvl4pPr marL="1644650" indent="-228600" algn="l" rtl="0" eaLnBrk="0" fontAlgn="base" hangingPunct="0">
        <a:spcBef>
          <a:spcPct val="20000"/>
        </a:spcBef>
        <a:spcAft>
          <a:spcPct val="0"/>
        </a:spcAft>
        <a:defRPr sz="2000">
          <a:solidFill>
            <a:schemeClr val="tx1"/>
          </a:solidFill>
          <a:latin typeface="+mn-lt"/>
          <a:ea typeface="+mn-ea"/>
        </a:defRPr>
      </a:lvl4pPr>
      <a:lvl5pPr marL="2057400" indent="-228600" algn="l" rtl="0" eaLnBrk="0" fontAlgn="base" hangingPunct="0">
        <a:spcBef>
          <a:spcPct val="20000"/>
        </a:spcBef>
        <a:spcAft>
          <a:spcPct val="0"/>
        </a:spcAft>
        <a:defRPr sz="2000">
          <a:solidFill>
            <a:schemeClr val="tx1"/>
          </a:solidFill>
          <a:latin typeface="+mn-lt"/>
          <a:ea typeface="+mn-ea"/>
        </a:defRPr>
      </a:lvl5pPr>
      <a:lvl6pPr marL="2514600" indent="-228600" algn="l" rtl="0" fontAlgn="base">
        <a:spcBef>
          <a:spcPct val="20000"/>
        </a:spcBef>
        <a:spcAft>
          <a:spcPct val="0"/>
        </a:spcAft>
        <a:defRPr sz="2000">
          <a:solidFill>
            <a:schemeClr val="tx1"/>
          </a:solidFill>
          <a:latin typeface="+mn-lt"/>
          <a:ea typeface="+mn-ea"/>
        </a:defRPr>
      </a:lvl6pPr>
      <a:lvl7pPr marL="2971800" indent="-228600" algn="l" rtl="0" fontAlgn="base">
        <a:spcBef>
          <a:spcPct val="20000"/>
        </a:spcBef>
        <a:spcAft>
          <a:spcPct val="0"/>
        </a:spcAft>
        <a:defRPr sz="2000">
          <a:solidFill>
            <a:schemeClr val="tx1"/>
          </a:solidFill>
          <a:latin typeface="+mn-lt"/>
          <a:ea typeface="+mn-ea"/>
        </a:defRPr>
      </a:lvl7pPr>
      <a:lvl8pPr marL="3429000" indent="-228600" algn="l" rtl="0" fontAlgn="base">
        <a:spcBef>
          <a:spcPct val="20000"/>
        </a:spcBef>
        <a:spcAft>
          <a:spcPct val="0"/>
        </a:spcAft>
        <a:defRPr sz="2000">
          <a:solidFill>
            <a:schemeClr val="tx1"/>
          </a:solidFill>
          <a:latin typeface="+mn-lt"/>
          <a:ea typeface="+mn-ea"/>
        </a:defRPr>
      </a:lvl8pPr>
      <a:lvl9pPr marL="3886200" indent="-228600" algn="l" rtl="0" fontAlgn="base">
        <a:spcBef>
          <a:spcPct val="20000"/>
        </a:spcBef>
        <a:spcAft>
          <a:spcPct val="0"/>
        </a:spcAft>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hyperlink" Target="http://www.lfd.uci.edu/~gohlke/Pythonlibs/#wordcloud" TargetMode="External"/><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12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hyperlink" Target="https://www.liaoxuefeng.com/wiki/1016959663602400" TargetMode="External"/><Relationship Id="rId2" Type="http://schemas.openxmlformats.org/officeDocument/2006/relationships/hyperlink" Target="https://www.runoob.com/python/python-tutorial.html" TargetMode="External"/><Relationship Id="rId1" Type="http://schemas.openxmlformats.org/officeDocument/2006/relationships/slideLayout" Target="../slideLayouts/slideLayout2.xml"/><Relationship Id="rId6" Type="http://schemas.openxmlformats.org/officeDocument/2006/relationships/hyperlink" Target="https://docs.python.org/zh-cn/3/" TargetMode="External"/><Relationship Id="rId5" Type="http://schemas.openxmlformats.org/officeDocument/2006/relationships/hyperlink" Target="https://docs.python.org/3/" TargetMode="External"/><Relationship Id="rId4" Type="http://schemas.openxmlformats.org/officeDocument/2006/relationships/hyperlink" Target="http://www.pythondoc.com/pythontutorial3/index.html" TargetMode="External"/></Relationships>
</file>

<file path=ppt/slides/_rels/slide138.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hyperlink" Target="http://aistudio.baidu.com/" TargetMode="Externa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8" Type="http://schemas.openxmlformats.org/officeDocument/2006/relationships/image" Target="../media/image21.jpg"/><Relationship Id="rId3" Type="http://schemas.openxmlformats.org/officeDocument/2006/relationships/diagramLayout" Target="../diagrams/layout4.xml"/><Relationship Id="rId7" Type="http://schemas.openxmlformats.org/officeDocument/2006/relationships/image" Target="../media/image20.png"/><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diagramLayout" Target="../diagrams/layout5.xml"/><Relationship Id="rId7" Type="http://schemas.openxmlformats.org/officeDocument/2006/relationships/image" Target="../media/image22.png"/><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2.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 Id="rId9" Type="http://schemas.openxmlformats.org/officeDocument/2006/relationships/image" Target="../media/image25.png"/></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image" Target="../media/image29.png"/><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6.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diagramLayout" Target="../diagrams/layout8.xml"/><Relationship Id="rId7" Type="http://schemas.openxmlformats.org/officeDocument/2006/relationships/image" Target="../media/image30.png"/><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1.xml"/></Relationships>
</file>

<file path=ppt/slides/_rels/slide5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2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1.xml"/></Relationships>
</file>

<file path=ppt/slides/_rels/slide6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9.xml"/><Relationship Id="rId1" Type="http://schemas.openxmlformats.org/officeDocument/2006/relationships/slideLayout" Target="../slideLayouts/slideLayout2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0.xml"/><Relationship Id="rId1" Type="http://schemas.openxmlformats.org/officeDocument/2006/relationships/slideLayout" Target="../slideLayouts/slideLayout21.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1.xml"/></Relationships>
</file>

<file path=ppt/slides/_rels/slide7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2.xml"/><Relationship Id="rId1" Type="http://schemas.openxmlformats.org/officeDocument/2006/relationships/slideLayout" Target="../slideLayouts/slideLayout2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aistudio.baidu.com/" TargetMode="Externa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1.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1.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9.xml"/><Relationship Id="rId1" Type="http://schemas.openxmlformats.org/officeDocument/2006/relationships/slideLayout" Target="../slideLayouts/slideLayout21.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1.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3.xml"/><Relationship Id="rId1" Type="http://schemas.openxmlformats.org/officeDocument/2006/relationships/slideLayout" Target="../slideLayouts/slideLayout21.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1.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1.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1.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1.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第二章 大数据分析</a:t>
            </a:r>
            <a:r>
              <a:rPr lang="zh-CN" altLang="en-US" dirty="0"/>
              <a:t>工具</a:t>
            </a:r>
          </a:p>
        </p:txBody>
      </p:sp>
      <p:sp>
        <p:nvSpPr>
          <p:cNvPr id="9" name="文本占位符 8"/>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6503539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2.2 AI Studio</a:t>
            </a:r>
            <a:r>
              <a:rPr lang="zh-CN" altLang="en-US" dirty="0" smtClean="0"/>
              <a:t>平台介绍</a:t>
            </a:r>
            <a:endParaRPr lang="zh-CN" altLang="en-US" dirty="0"/>
          </a:p>
        </p:txBody>
      </p:sp>
      <p:sp>
        <p:nvSpPr>
          <p:cNvPr id="3" name="内容占位符 2"/>
          <p:cNvSpPr>
            <a:spLocks noGrp="1"/>
          </p:cNvSpPr>
          <p:nvPr>
            <p:ph idx="1"/>
          </p:nvPr>
        </p:nvSpPr>
        <p:spPr/>
        <p:txBody>
          <a:bodyPr/>
          <a:lstStyle/>
          <a:p>
            <a:r>
              <a:rPr lang="zh-CN" altLang="zh-CN" dirty="0" smtClean="0"/>
              <a:t>将</a:t>
            </a:r>
            <a:r>
              <a:rPr lang="zh-CN" altLang="zh-CN" dirty="0"/>
              <a:t>“公开项目”保存为“我的项目”。需要通过“</a:t>
            </a:r>
            <a:r>
              <a:rPr lang="en-US" altLang="zh-CN" dirty="0"/>
              <a:t>fork</a:t>
            </a:r>
            <a:r>
              <a:rPr lang="zh-CN" altLang="zh-CN" dirty="0"/>
              <a:t>”操作来</a:t>
            </a:r>
            <a:r>
              <a:rPr lang="zh-CN" altLang="zh-CN" dirty="0" smtClean="0"/>
              <a:t>完成</a:t>
            </a:r>
            <a:r>
              <a:rPr lang="zh-CN" altLang="en-US" dirty="0" smtClean="0"/>
              <a:t>。</a:t>
            </a:r>
            <a:endParaRPr lang="zh-CN" altLang="en-US"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10</a:t>
            </a:fld>
            <a:endParaRPr lang="en-US" altLang="zh-CN"/>
          </a:p>
        </p:txBody>
      </p:sp>
      <p:pic>
        <p:nvPicPr>
          <p:cNvPr id="5" name="图片 4"/>
          <p:cNvPicPr/>
          <p:nvPr/>
        </p:nvPicPr>
        <p:blipFill>
          <a:blip r:embed="rId2"/>
          <a:stretch>
            <a:fillRect/>
          </a:stretch>
        </p:blipFill>
        <p:spPr>
          <a:xfrm>
            <a:off x="1619251" y="1755735"/>
            <a:ext cx="8661400" cy="4110355"/>
          </a:xfrm>
          <a:prstGeom prst="rect">
            <a:avLst/>
          </a:prstGeom>
        </p:spPr>
      </p:pic>
    </p:spTree>
    <p:extLst>
      <p:ext uri="{BB962C8B-B14F-4D97-AF65-F5344CB8AC3E}">
        <p14:creationId xmlns:p14="http://schemas.microsoft.com/office/powerpoint/2010/main" val="309906546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2.6 Python</a:t>
            </a:r>
            <a:r>
              <a:rPr lang="zh-CN" altLang="en-US" dirty="0"/>
              <a:t>程序的控制结构</a:t>
            </a:r>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100</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pic>
        <p:nvPicPr>
          <p:cNvPr id="6" name="图片 5"/>
          <p:cNvPicPr>
            <a:picLocks noChangeAspect="1"/>
          </p:cNvPicPr>
          <p:nvPr/>
        </p:nvPicPr>
        <p:blipFill>
          <a:blip r:embed="rId3"/>
          <a:stretch>
            <a:fillRect/>
          </a:stretch>
        </p:blipFill>
        <p:spPr>
          <a:xfrm>
            <a:off x="1621365" y="1337613"/>
            <a:ext cx="8508037" cy="4691048"/>
          </a:xfrm>
          <a:prstGeom prst="rect">
            <a:avLst/>
          </a:prstGeom>
        </p:spPr>
      </p:pic>
    </p:spTree>
    <p:extLst>
      <p:ext uri="{BB962C8B-B14F-4D97-AF65-F5344CB8AC3E}">
        <p14:creationId xmlns:p14="http://schemas.microsoft.com/office/powerpoint/2010/main" val="22336298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2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2.6 Python</a:t>
            </a:r>
            <a:r>
              <a:rPr lang="zh-CN" altLang="en-US" dirty="0" smtClean="0"/>
              <a:t>程序的控制结构</a:t>
            </a:r>
            <a:endParaRPr lang="zh-CN" altLang="en-US" dirty="0"/>
          </a:p>
        </p:txBody>
      </p:sp>
      <p:sp>
        <p:nvSpPr>
          <p:cNvPr id="3" name="内容占位符 2"/>
          <p:cNvSpPr>
            <a:spLocks noGrp="1"/>
          </p:cNvSpPr>
          <p:nvPr>
            <p:ph idx="1"/>
          </p:nvPr>
        </p:nvSpPr>
        <p:spPr/>
        <p:txBody>
          <a:bodyPr/>
          <a:lstStyle/>
          <a:p>
            <a:r>
              <a:rPr lang="en-US" altLang="zh-CN" sz="2000" dirty="0" smtClean="0"/>
              <a:t>2.6.1 </a:t>
            </a:r>
            <a:r>
              <a:rPr lang="zh-CN" altLang="en-US" sz="2000" dirty="0" smtClean="0"/>
              <a:t>分支结构</a:t>
            </a:r>
            <a:endParaRPr lang="en-US" altLang="zh-CN" sz="2000" dirty="0" smtClean="0"/>
          </a:p>
          <a:p>
            <a:pPr lvl="1"/>
            <a:r>
              <a:rPr lang="zh-CN" altLang="en-US" sz="2000" b="1" dirty="0" smtClean="0"/>
              <a:t>单分支结构 </a:t>
            </a:r>
            <a:r>
              <a:rPr lang="en-US" altLang="zh-CN" sz="2000" b="1" dirty="0" smtClean="0"/>
              <a:t>if </a:t>
            </a:r>
            <a:r>
              <a:rPr lang="zh-CN" altLang="en-US" sz="2000" b="1" dirty="0" smtClean="0"/>
              <a:t>语句，</a:t>
            </a:r>
            <a:r>
              <a:rPr lang="zh-CN" altLang="zh-CN" sz="2000" b="1" dirty="0" smtClean="0"/>
              <a:t>语法格式</a:t>
            </a:r>
            <a:r>
              <a:rPr lang="zh-CN" altLang="zh-CN" sz="2000" b="1" dirty="0"/>
              <a:t>为</a:t>
            </a:r>
            <a:r>
              <a:rPr lang="zh-CN" altLang="zh-CN" sz="2000" b="1" dirty="0" smtClean="0"/>
              <a:t>：</a:t>
            </a:r>
            <a:endParaRPr lang="en-US" altLang="zh-CN" sz="2000" b="1" dirty="0" smtClean="0"/>
          </a:p>
          <a:p>
            <a:pPr marL="0" indent="0">
              <a:buNone/>
            </a:pPr>
            <a:endParaRPr lang="en-US" altLang="zh-CN" sz="2000" dirty="0"/>
          </a:p>
          <a:p>
            <a:pPr marL="0" indent="0">
              <a:buNone/>
            </a:pPr>
            <a:endParaRPr lang="en-US" altLang="zh-CN" sz="2000" dirty="0" smtClean="0"/>
          </a:p>
          <a:p>
            <a:pPr marL="0" indent="0">
              <a:buNone/>
            </a:pPr>
            <a:endParaRPr lang="en-US" altLang="zh-CN" sz="2000" dirty="0"/>
          </a:p>
          <a:p>
            <a:pPr marL="0" indent="0">
              <a:buNone/>
            </a:pPr>
            <a:endParaRPr lang="en-US" altLang="zh-CN" sz="2000" dirty="0" smtClean="0"/>
          </a:p>
          <a:p>
            <a:pPr marL="0" indent="0">
              <a:buNone/>
            </a:pPr>
            <a:endParaRPr lang="en-US" altLang="zh-CN" sz="2000" dirty="0" smtClean="0"/>
          </a:p>
          <a:p>
            <a:pPr lvl="1"/>
            <a:endParaRPr lang="en-US" altLang="zh-CN" sz="2000" b="1" dirty="0" smtClean="0"/>
          </a:p>
          <a:p>
            <a:pPr lvl="1"/>
            <a:r>
              <a:rPr lang="zh-CN" altLang="en-US" sz="2000" b="1" dirty="0" smtClean="0"/>
              <a:t>二分支结构</a:t>
            </a:r>
            <a:r>
              <a:rPr lang="en-US" altLang="zh-CN" sz="2000" b="1" dirty="0" smtClean="0"/>
              <a:t> if-else </a:t>
            </a:r>
            <a:r>
              <a:rPr lang="zh-CN" altLang="en-US" sz="2000" b="1" dirty="0" smtClean="0"/>
              <a:t>语句，语法格式为：</a:t>
            </a:r>
            <a:endParaRPr lang="en-US" altLang="zh-CN" sz="2000" b="1" dirty="0" smtClean="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101</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5" name="圆角矩形 4"/>
          <p:cNvSpPr/>
          <p:nvPr/>
        </p:nvSpPr>
        <p:spPr>
          <a:xfrm>
            <a:off x="1640354" y="2053380"/>
            <a:ext cx="3529013" cy="1357313"/>
          </a:xfrm>
          <a:prstGeom prst="roundRect">
            <a:avLst/>
          </a:prstGeom>
          <a:ln/>
        </p:spPr>
        <p:style>
          <a:lnRef idx="1">
            <a:schemeClr val="accent4"/>
          </a:lnRef>
          <a:fillRef idx="3">
            <a:schemeClr val="accent4"/>
          </a:fillRef>
          <a:effectRef idx="2">
            <a:schemeClr val="accent4"/>
          </a:effectRef>
          <a:fontRef idx="minor">
            <a:schemeClr val="lt1"/>
          </a:fontRef>
        </p:style>
        <p:txBody>
          <a:bodyPr lIns="90000" tIns="45000" rIns="90000" bIns="450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smtClean="0">
                <a:ln>
                  <a:noFill/>
                </a:ln>
                <a:solidFill>
                  <a:prstClr val="white"/>
                </a:solidFill>
                <a:effectLst/>
                <a:uLnTx/>
                <a:uFillTx/>
                <a:latin typeface="Times New Roman" pitchFamily="18" charset="0"/>
                <a:ea typeface="宋体"/>
                <a:cs typeface="Times New Roman" pitchFamily="18" charset="0"/>
              </a:rPr>
              <a:t>if</a:t>
            </a:r>
            <a:r>
              <a:rPr kumimoji="0" lang="en-US" altLang="zh-CN" sz="2400" b="1" i="0" u="none" strike="noStrike" kern="1200" cap="none" spc="0" normalizeH="0" baseline="0" noProof="0" dirty="0">
                <a:ln>
                  <a:noFill/>
                </a:ln>
                <a:solidFill>
                  <a:prstClr val="white"/>
                </a:solidFill>
                <a:effectLst/>
                <a:uLnTx/>
                <a:uFillTx/>
                <a:latin typeface="Times New Roman" pitchFamily="18" charset="0"/>
                <a:ea typeface="宋体"/>
                <a:cs typeface="Times New Roman" pitchFamily="18" charset="0"/>
              </a:rPr>
              <a:t>( </a:t>
            </a:r>
            <a:r>
              <a:rPr kumimoji="0" lang="zh-CN" altLang="zh-CN" sz="2400" b="1" i="0" u="none" strike="noStrike" kern="1200" cap="none" spc="0" normalizeH="0" baseline="0" noProof="0" dirty="0">
                <a:ln>
                  <a:noFill/>
                </a:ln>
                <a:solidFill>
                  <a:prstClr val="white"/>
                </a:solidFill>
                <a:effectLst/>
                <a:uLnTx/>
                <a:uFillTx/>
                <a:latin typeface="Times New Roman" pitchFamily="18" charset="0"/>
                <a:ea typeface="宋体"/>
                <a:cs typeface="Times New Roman" pitchFamily="18" charset="0"/>
              </a:rPr>
              <a:t>条件表达式</a:t>
            </a:r>
            <a:r>
              <a:rPr kumimoji="0" lang="en-US" altLang="zh-CN" sz="2400" b="1" i="0" u="none" strike="noStrike" kern="1200" cap="none" spc="0" normalizeH="0" baseline="0" noProof="0" dirty="0">
                <a:ln>
                  <a:noFill/>
                </a:ln>
                <a:solidFill>
                  <a:prstClr val="white"/>
                </a:solidFill>
                <a:effectLst/>
                <a:uLnTx/>
                <a:uFillTx/>
                <a:latin typeface="Times New Roman" pitchFamily="18" charset="0"/>
                <a:ea typeface="宋体"/>
                <a:cs typeface="Times New Roman" pitchFamily="18" charset="0"/>
              </a:rPr>
              <a:t> ):</a:t>
            </a:r>
            <a:endParaRPr kumimoji="0" lang="zh-CN" altLang="zh-CN" sz="2400" b="1" i="0" u="none" strike="noStrike" kern="1200" cap="none" spc="0" normalizeH="0" baseline="0" noProof="0" dirty="0">
              <a:ln>
                <a:noFill/>
              </a:ln>
              <a:solidFill>
                <a:prstClr val="white"/>
              </a:solidFill>
              <a:effectLst/>
              <a:uLnTx/>
              <a:uFillTx/>
              <a:latin typeface="Times New Roman" pitchFamily="18" charset="0"/>
              <a:ea typeface="宋体"/>
              <a:cs typeface="Times New Roman"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uLnTx/>
                <a:uFillTx/>
                <a:latin typeface="Times New Roman" pitchFamily="18" charset="0"/>
                <a:ea typeface="宋体"/>
                <a:cs typeface="Times New Roman" pitchFamily="18" charset="0"/>
              </a:rPr>
              <a:t>    </a:t>
            </a:r>
            <a:r>
              <a:rPr kumimoji="0" lang="zh-CN" altLang="zh-CN" sz="2400" b="1" i="0" u="none" strike="noStrike" kern="1200" cap="none" spc="0" normalizeH="0" baseline="0" noProof="0" dirty="0">
                <a:ln>
                  <a:noFill/>
                </a:ln>
                <a:solidFill>
                  <a:prstClr val="white"/>
                </a:solidFill>
                <a:effectLst/>
                <a:uLnTx/>
                <a:uFillTx/>
                <a:latin typeface="Times New Roman" pitchFamily="18" charset="0"/>
                <a:ea typeface="宋体"/>
                <a:cs typeface="Times New Roman" pitchFamily="18" charset="0"/>
              </a:rPr>
              <a:t>子语句块</a:t>
            </a:r>
            <a:endParaRPr kumimoji="0" lang="zh-CN" altLang="en-US" sz="2400" b="1" i="0" u="none" strike="noStrike" kern="1200" cap="none" spc="0" normalizeH="0" baseline="0" noProof="0" dirty="0">
              <a:ln>
                <a:noFill/>
              </a:ln>
              <a:solidFill>
                <a:prstClr val="white"/>
              </a:solidFill>
              <a:effectLst/>
              <a:uLnTx/>
              <a:uFillTx/>
              <a:latin typeface="Times New Roman" pitchFamily="18" charset="0"/>
              <a:ea typeface="宋体"/>
              <a:cs typeface="Times New Roman" pitchFamily="18" charset="0"/>
            </a:endParaRPr>
          </a:p>
        </p:txBody>
      </p:sp>
      <p:sp>
        <p:nvSpPr>
          <p:cNvPr id="6" name="圆角矩形 5"/>
          <p:cNvSpPr/>
          <p:nvPr/>
        </p:nvSpPr>
        <p:spPr>
          <a:xfrm>
            <a:off x="1640353" y="4528184"/>
            <a:ext cx="3529013" cy="1614488"/>
          </a:xfrm>
          <a:prstGeom prst="roundRect">
            <a:avLst/>
          </a:prstGeom>
          <a:ln/>
        </p:spPr>
        <p:style>
          <a:lnRef idx="1">
            <a:schemeClr val="accent4"/>
          </a:lnRef>
          <a:fillRef idx="3">
            <a:schemeClr val="accent4"/>
          </a:fillRef>
          <a:effectRef idx="2">
            <a:schemeClr val="accent4"/>
          </a:effectRef>
          <a:fontRef idx="minor">
            <a:schemeClr val="lt1"/>
          </a:fontRef>
        </p:style>
        <p:txBody>
          <a:bodyPr lIns="90000" tIns="45000" rIns="90000" bIns="450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smtClean="0">
                <a:ln>
                  <a:noFill/>
                </a:ln>
                <a:solidFill>
                  <a:prstClr val="white"/>
                </a:solidFill>
                <a:effectLst/>
                <a:uLnTx/>
                <a:uFillTx/>
                <a:latin typeface="Times New Roman" pitchFamily="18" charset="0"/>
                <a:ea typeface="宋体"/>
                <a:cs typeface="Times New Roman" pitchFamily="18" charset="0"/>
              </a:rPr>
              <a:t>if</a:t>
            </a:r>
            <a:r>
              <a:rPr kumimoji="0" lang="en-US" altLang="zh-CN" sz="2400" b="1" i="0" u="none" strike="noStrike" kern="1200" cap="none" spc="0" normalizeH="0" baseline="0" noProof="0" dirty="0">
                <a:ln>
                  <a:noFill/>
                </a:ln>
                <a:solidFill>
                  <a:prstClr val="white"/>
                </a:solidFill>
                <a:effectLst/>
                <a:uLnTx/>
                <a:uFillTx/>
                <a:latin typeface="Times New Roman" pitchFamily="18" charset="0"/>
                <a:ea typeface="宋体"/>
                <a:cs typeface="Times New Roman" pitchFamily="18" charset="0"/>
              </a:rPr>
              <a:t>( </a:t>
            </a:r>
            <a:r>
              <a:rPr kumimoji="0" lang="zh-CN" altLang="zh-CN" sz="2400" b="1" i="0" u="none" strike="noStrike" kern="1200" cap="none" spc="0" normalizeH="0" baseline="0" noProof="0" dirty="0">
                <a:ln>
                  <a:noFill/>
                </a:ln>
                <a:solidFill>
                  <a:prstClr val="white"/>
                </a:solidFill>
                <a:effectLst/>
                <a:uLnTx/>
                <a:uFillTx/>
                <a:latin typeface="Times New Roman" pitchFamily="18" charset="0"/>
                <a:ea typeface="宋体"/>
                <a:cs typeface="Times New Roman" pitchFamily="18" charset="0"/>
              </a:rPr>
              <a:t>条件表达式</a:t>
            </a:r>
            <a:r>
              <a:rPr kumimoji="0" lang="en-US" altLang="zh-CN" sz="2400" b="1" i="0" u="none" strike="noStrike" kern="1200" cap="none" spc="0" normalizeH="0" baseline="0" noProof="0" dirty="0">
                <a:ln>
                  <a:noFill/>
                </a:ln>
                <a:solidFill>
                  <a:prstClr val="white"/>
                </a:solidFill>
                <a:effectLst/>
                <a:uLnTx/>
                <a:uFillTx/>
                <a:latin typeface="Times New Roman" pitchFamily="18" charset="0"/>
                <a:ea typeface="宋体"/>
                <a:cs typeface="Times New Roman" pitchFamily="18" charset="0"/>
              </a:rPr>
              <a:t> ):</a:t>
            </a:r>
            <a:endParaRPr kumimoji="0" lang="zh-CN" altLang="zh-CN" sz="2400" b="1" i="0" u="none" strike="noStrike" kern="1200" cap="none" spc="0" normalizeH="0" baseline="0" noProof="0" dirty="0">
              <a:ln>
                <a:noFill/>
              </a:ln>
              <a:solidFill>
                <a:prstClr val="white"/>
              </a:solidFill>
              <a:effectLst/>
              <a:uLnTx/>
              <a:uFillTx/>
              <a:latin typeface="Times New Roman" pitchFamily="18" charset="0"/>
              <a:ea typeface="宋体"/>
              <a:cs typeface="Times New Roman"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uLnTx/>
                <a:uFillTx/>
                <a:latin typeface="Times New Roman" pitchFamily="18" charset="0"/>
                <a:ea typeface="宋体"/>
                <a:cs typeface="Times New Roman" pitchFamily="18" charset="0"/>
              </a:rPr>
              <a:t>    </a:t>
            </a:r>
            <a:r>
              <a:rPr kumimoji="0" lang="zh-CN" altLang="zh-CN" sz="2400" b="1" i="0" u="none" strike="noStrike" kern="1200" cap="none" spc="0" normalizeH="0" baseline="0" noProof="0" dirty="0">
                <a:ln>
                  <a:noFill/>
                </a:ln>
                <a:solidFill>
                  <a:prstClr val="white"/>
                </a:solidFill>
                <a:effectLst/>
                <a:uLnTx/>
                <a:uFillTx/>
                <a:latin typeface="Times New Roman" pitchFamily="18" charset="0"/>
                <a:ea typeface="宋体"/>
                <a:cs typeface="Times New Roman" pitchFamily="18" charset="0"/>
              </a:rPr>
              <a:t>子语句</a:t>
            </a:r>
            <a:r>
              <a:rPr kumimoji="0" lang="zh-CN" altLang="zh-CN" sz="2400" b="1" i="0" u="none" strike="noStrike" kern="1200" cap="none" spc="0" normalizeH="0" baseline="0" noProof="0" dirty="0" smtClean="0">
                <a:ln>
                  <a:noFill/>
                </a:ln>
                <a:solidFill>
                  <a:prstClr val="white"/>
                </a:solidFill>
                <a:effectLst/>
                <a:uLnTx/>
                <a:uFillTx/>
                <a:latin typeface="Times New Roman" pitchFamily="18" charset="0"/>
                <a:ea typeface="宋体"/>
                <a:cs typeface="Times New Roman" pitchFamily="18" charset="0"/>
              </a:rPr>
              <a:t>块</a:t>
            </a:r>
            <a:r>
              <a:rPr kumimoji="0" lang="en-US" altLang="zh-CN" sz="2400" b="1" i="0" u="none" strike="noStrike" kern="1200" cap="none" spc="0" normalizeH="0" baseline="0" noProof="0" dirty="0" smtClean="0">
                <a:ln>
                  <a:noFill/>
                </a:ln>
                <a:solidFill>
                  <a:prstClr val="white"/>
                </a:solidFill>
                <a:effectLst/>
                <a:uLnTx/>
                <a:uFillTx/>
                <a:latin typeface="Times New Roman" pitchFamily="18" charset="0"/>
                <a:ea typeface="宋体"/>
                <a:cs typeface="Times New Roman" pitchFamily="18" charset="0"/>
              </a:rPr>
              <a:t>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smtClean="0">
                <a:ln>
                  <a:noFill/>
                </a:ln>
                <a:solidFill>
                  <a:prstClr val="white"/>
                </a:solidFill>
                <a:effectLst/>
                <a:uLnTx/>
                <a:uFillTx/>
                <a:latin typeface="Times New Roman" pitchFamily="18" charset="0"/>
                <a:ea typeface="宋体"/>
                <a:cs typeface="Times New Roman" pitchFamily="18" charset="0"/>
              </a:rPr>
              <a:t>else: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uLnTx/>
                <a:uFillTx/>
                <a:latin typeface="Times New Roman" pitchFamily="18" charset="0"/>
                <a:ea typeface="宋体"/>
                <a:cs typeface="Times New Roman" pitchFamily="18" charset="0"/>
              </a:rPr>
              <a:t> </a:t>
            </a:r>
            <a:r>
              <a:rPr kumimoji="0" lang="en-US" altLang="zh-CN" sz="2400" b="1" i="0" u="none" strike="noStrike" kern="1200" cap="none" spc="0" normalizeH="0" baseline="0" noProof="0" dirty="0" smtClean="0">
                <a:ln>
                  <a:noFill/>
                </a:ln>
                <a:solidFill>
                  <a:prstClr val="white"/>
                </a:solidFill>
                <a:effectLst/>
                <a:uLnTx/>
                <a:uFillTx/>
                <a:latin typeface="Times New Roman" pitchFamily="18" charset="0"/>
                <a:ea typeface="宋体"/>
                <a:cs typeface="Times New Roman" pitchFamily="18" charset="0"/>
              </a:rPr>
              <a:t>   </a:t>
            </a:r>
            <a:r>
              <a:rPr kumimoji="0" lang="zh-CN" altLang="en-US" sz="2400" b="1" i="0" u="none" strike="noStrike" kern="1200" cap="none" spc="0" normalizeH="0" baseline="0" noProof="0" dirty="0" smtClean="0">
                <a:ln>
                  <a:noFill/>
                </a:ln>
                <a:solidFill>
                  <a:prstClr val="white"/>
                </a:solidFill>
                <a:effectLst/>
                <a:uLnTx/>
                <a:uFillTx/>
                <a:latin typeface="Times New Roman" pitchFamily="18" charset="0"/>
                <a:ea typeface="宋体"/>
                <a:cs typeface="Times New Roman" pitchFamily="18" charset="0"/>
              </a:rPr>
              <a:t>子语句块</a:t>
            </a:r>
            <a:r>
              <a:rPr kumimoji="0" lang="en-US" altLang="zh-CN" sz="2400" b="1" i="0" u="none" strike="noStrike" kern="1200" cap="none" spc="0" normalizeH="0" baseline="0" noProof="0" dirty="0" smtClean="0">
                <a:ln>
                  <a:noFill/>
                </a:ln>
                <a:solidFill>
                  <a:prstClr val="white"/>
                </a:solidFill>
                <a:effectLst/>
                <a:uLnTx/>
                <a:uFillTx/>
                <a:latin typeface="Times New Roman" pitchFamily="18" charset="0"/>
                <a:ea typeface="宋体"/>
                <a:cs typeface="Times New Roman" pitchFamily="18" charset="0"/>
              </a:rPr>
              <a:t>2</a:t>
            </a:r>
            <a:endParaRPr kumimoji="0" lang="zh-CN" altLang="en-US" sz="2400" b="1" i="0" u="none" strike="noStrike" kern="1200" cap="none" spc="0" normalizeH="0" baseline="0" noProof="0" dirty="0">
              <a:ln>
                <a:noFill/>
              </a:ln>
              <a:solidFill>
                <a:prstClr val="white"/>
              </a:solidFill>
              <a:effectLst/>
              <a:uLnTx/>
              <a:uFillTx/>
              <a:latin typeface="Times New Roman" pitchFamily="18" charset="0"/>
              <a:ea typeface="宋体"/>
              <a:cs typeface="Times New Roman" pitchFamily="18" charset="0"/>
            </a:endParaRPr>
          </a:p>
        </p:txBody>
      </p:sp>
      <p:sp>
        <p:nvSpPr>
          <p:cNvPr id="9" name="矩形 8"/>
          <p:cNvSpPr/>
          <p:nvPr/>
        </p:nvSpPr>
        <p:spPr>
          <a:xfrm>
            <a:off x="7150646" y="2172656"/>
            <a:ext cx="4051426" cy="1015663"/>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score = 92</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if(score&gt;=90):</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    print("</a:t>
            </a: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优秀</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t>
            </a:r>
          </a:p>
        </p:txBody>
      </p:sp>
      <p:sp>
        <p:nvSpPr>
          <p:cNvPr id="10" name="矩形 9"/>
          <p:cNvSpPr/>
          <p:nvPr/>
        </p:nvSpPr>
        <p:spPr>
          <a:xfrm>
            <a:off x="7150646" y="4511456"/>
            <a:ext cx="4051426" cy="1631216"/>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score = 92</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if(score&gt;=60):</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    print(score, “</a:t>
            </a:r>
            <a:r>
              <a:rPr kumimoji="0" lang="zh-CN" altLang="en-US" sz="2000" b="1" i="0" u="none" strike="noStrike" kern="1200" cap="none" spc="0" normalizeH="0" baseline="0" noProof="0" dirty="0">
                <a:ln>
                  <a:noFill/>
                </a:ln>
                <a:solidFill>
                  <a:prstClr val="black"/>
                </a:solidFill>
                <a:effectLst/>
                <a:uLnTx/>
                <a:uFillTx/>
                <a:latin typeface="Arial"/>
                <a:ea typeface="宋体"/>
                <a:cs typeface="+mn-cs"/>
              </a:rPr>
              <a:t>及格</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else: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    print(score, “</a:t>
            </a:r>
            <a:r>
              <a:rPr kumimoji="0" lang="zh-CN" altLang="en-US" sz="2000" b="1" i="0" u="none" strike="noStrike" kern="1200" cap="none" spc="0" normalizeH="0" baseline="0" noProof="0" dirty="0">
                <a:ln>
                  <a:noFill/>
                </a:ln>
                <a:solidFill>
                  <a:prstClr val="black"/>
                </a:solidFill>
                <a:effectLst/>
                <a:uLnTx/>
                <a:uFillTx/>
                <a:latin typeface="Arial"/>
                <a:ea typeface="宋体"/>
                <a:cs typeface="+mn-cs"/>
              </a:rPr>
              <a:t>不及格</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t>
            </a:r>
          </a:p>
        </p:txBody>
      </p:sp>
    </p:spTree>
    <p:extLst>
      <p:ext uri="{BB962C8B-B14F-4D97-AF65-F5344CB8AC3E}">
        <p14:creationId xmlns:p14="http://schemas.microsoft.com/office/powerpoint/2010/main" val="228705745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9">
                                            <p:bg/>
                                          </p:spTgt>
                                        </p:tgtEl>
                                        <p:attrNameLst>
                                          <p:attrName>style.visibility</p:attrName>
                                        </p:attrNameLst>
                                      </p:cBhvr>
                                      <p:to>
                                        <p:strVal val="visible"/>
                                      </p:to>
                                    </p:set>
                                    <p:animEffect transition="in" filter="wipe(up)">
                                      <p:cBhvr>
                                        <p:cTn id="14" dur="500"/>
                                        <p:tgtEl>
                                          <p:spTgt spid="9">
                                            <p:bg/>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Effect transition="in" filter="wipe(up)">
                                      <p:cBhvr>
                                        <p:cTn id="19" dur="500"/>
                                        <p:tgtEl>
                                          <p:spTgt spid="9">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9">
                                            <p:txEl>
                                              <p:pRg st="1" end="1"/>
                                            </p:txEl>
                                          </p:spTgt>
                                        </p:tgtEl>
                                        <p:attrNameLst>
                                          <p:attrName>style.visibility</p:attrName>
                                        </p:attrNameLst>
                                      </p:cBhvr>
                                      <p:to>
                                        <p:strVal val="visible"/>
                                      </p:to>
                                    </p:set>
                                    <p:animEffect transition="in" filter="wipe(up)">
                                      <p:cBhvr>
                                        <p:cTn id="24" dur="500"/>
                                        <p:tgtEl>
                                          <p:spTgt spid="9">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9">
                                            <p:txEl>
                                              <p:pRg st="2" end="2"/>
                                            </p:txEl>
                                          </p:spTgt>
                                        </p:tgtEl>
                                        <p:attrNameLst>
                                          <p:attrName>style.visibility</p:attrName>
                                        </p:attrNameLst>
                                      </p:cBhvr>
                                      <p:to>
                                        <p:strVal val="visible"/>
                                      </p:to>
                                    </p:set>
                                    <p:animEffect transition="in" filter="wipe(up)">
                                      <p:cBhvr>
                                        <p:cTn id="29" dur="500"/>
                                        <p:tgtEl>
                                          <p:spTgt spid="9">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3">
                                            <p:txEl>
                                              <p:pRg st="8" end="8"/>
                                            </p:txEl>
                                          </p:spTgt>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10">
                                            <p:bg/>
                                          </p:spTgt>
                                        </p:tgtEl>
                                        <p:attrNameLst>
                                          <p:attrName>style.visibility</p:attrName>
                                        </p:attrNameLst>
                                      </p:cBhvr>
                                      <p:to>
                                        <p:strVal val="visible"/>
                                      </p:to>
                                    </p:set>
                                    <p:animEffect transition="in" filter="wipe(up)">
                                      <p:cBhvr>
                                        <p:cTn id="40" dur="500"/>
                                        <p:tgtEl>
                                          <p:spTgt spid="10">
                                            <p:bg/>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10">
                                            <p:txEl>
                                              <p:pRg st="0" end="0"/>
                                            </p:txEl>
                                          </p:spTgt>
                                        </p:tgtEl>
                                        <p:attrNameLst>
                                          <p:attrName>style.visibility</p:attrName>
                                        </p:attrNameLst>
                                      </p:cBhvr>
                                      <p:to>
                                        <p:strVal val="visible"/>
                                      </p:to>
                                    </p:set>
                                    <p:animEffect transition="in" filter="wipe(up)">
                                      <p:cBhvr>
                                        <p:cTn id="45" dur="500"/>
                                        <p:tgtEl>
                                          <p:spTgt spid="10">
                                            <p:txEl>
                                              <p:pRg st="0" end="0"/>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grpId="0" nodeType="clickEffect">
                                  <p:stCondLst>
                                    <p:cond delay="0"/>
                                  </p:stCondLst>
                                  <p:childTnLst>
                                    <p:set>
                                      <p:cBhvr>
                                        <p:cTn id="49" dur="1" fill="hold">
                                          <p:stCondLst>
                                            <p:cond delay="0"/>
                                          </p:stCondLst>
                                        </p:cTn>
                                        <p:tgtEl>
                                          <p:spTgt spid="10">
                                            <p:txEl>
                                              <p:pRg st="1" end="1"/>
                                            </p:txEl>
                                          </p:spTgt>
                                        </p:tgtEl>
                                        <p:attrNameLst>
                                          <p:attrName>style.visibility</p:attrName>
                                        </p:attrNameLst>
                                      </p:cBhvr>
                                      <p:to>
                                        <p:strVal val="visible"/>
                                      </p:to>
                                    </p:set>
                                    <p:animEffect transition="in" filter="wipe(up)">
                                      <p:cBhvr>
                                        <p:cTn id="50" dur="500"/>
                                        <p:tgtEl>
                                          <p:spTgt spid="10">
                                            <p:txEl>
                                              <p:pRg st="1" end="1"/>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grpId="0" nodeType="clickEffect">
                                  <p:stCondLst>
                                    <p:cond delay="0"/>
                                  </p:stCondLst>
                                  <p:childTnLst>
                                    <p:set>
                                      <p:cBhvr>
                                        <p:cTn id="54" dur="1" fill="hold">
                                          <p:stCondLst>
                                            <p:cond delay="0"/>
                                          </p:stCondLst>
                                        </p:cTn>
                                        <p:tgtEl>
                                          <p:spTgt spid="10">
                                            <p:txEl>
                                              <p:pRg st="2" end="2"/>
                                            </p:txEl>
                                          </p:spTgt>
                                        </p:tgtEl>
                                        <p:attrNameLst>
                                          <p:attrName>style.visibility</p:attrName>
                                        </p:attrNameLst>
                                      </p:cBhvr>
                                      <p:to>
                                        <p:strVal val="visible"/>
                                      </p:to>
                                    </p:set>
                                    <p:animEffect transition="in" filter="wipe(up)">
                                      <p:cBhvr>
                                        <p:cTn id="55" dur="500"/>
                                        <p:tgtEl>
                                          <p:spTgt spid="10">
                                            <p:txEl>
                                              <p:pRg st="2" end="2"/>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grpId="0" nodeType="clickEffect">
                                  <p:stCondLst>
                                    <p:cond delay="0"/>
                                  </p:stCondLst>
                                  <p:childTnLst>
                                    <p:set>
                                      <p:cBhvr>
                                        <p:cTn id="59" dur="1" fill="hold">
                                          <p:stCondLst>
                                            <p:cond delay="0"/>
                                          </p:stCondLst>
                                        </p:cTn>
                                        <p:tgtEl>
                                          <p:spTgt spid="10">
                                            <p:txEl>
                                              <p:pRg st="3" end="3"/>
                                            </p:txEl>
                                          </p:spTgt>
                                        </p:tgtEl>
                                        <p:attrNameLst>
                                          <p:attrName>style.visibility</p:attrName>
                                        </p:attrNameLst>
                                      </p:cBhvr>
                                      <p:to>
                                        <p:strVal val="visible"/>
                                      </p:to>
                                    </p:set>
                                    <p:animEffect transition="in" filter="wipe(up)">
                                      <p:cBhvr>
                                        <p:cTn id="60" dur="500"/>
                                        <p:tgtEl>
                                          <p:spTgt spid="10">
                                            <p:txEl>
                                              <p:pRg st="3" end="3"/>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grpId="0" nodeType="clickEffect">
                                  <p:stCondLst>
                                    <p:cond delay="0"/>
                                  </p:stCondLst>
                                  <p:childTnLst>
                                    <p:set>
                                      <p:cBhvr>
                                        <p:cTn id="64" dur="1" fill="hold">
                                          <p:stCondLst>
                                            <p:cond delay="0"/>
                                          </p:stCondLst>
                                        </p:cTn>
                                        <p:tgtEl>
                                          <p:spTgt spid="10">
                                            <p:txEl>
                                              <p:pRg st="4" end="4"/>
                                            </p:txEl>
                                          </p:spTgt>
                                        </p:tgtEl>
                                        <p:attrNameLst>
                                          <p:attrName>style.visibility</p:attrName>
                                        </p:attrNameLst>
                                      </p:cBhvr>
                                      <p:to>
                                        <p:strVal val="visible"/>
                                      </p:to>
                                    </p:set>
                                    <p:animEffect transition="in" filter="wipe(up)">
                                      <p:cBhvr>
                                        <p:cTn id="65" dur="5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uiExpand="1" build="p" animBg="1"/>
      <p:bldP spid="10" grpId="0" build="p"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2.6 Python</a:t>
            </a:r>
            <a:r>
              <a:rPr lang="zh-CN" altLang="en-US" dirty="0" smtClean="0"/>
              <a:t>程序的控制结构</a:t>
            </a:r>
            <a:endParaRPr lang="zh-CN" altLang="en-US" dirty="0"/>
          </a:p>
        </p:txBody>
      </p:sp>
      <p:sp>
        <p:nvSpPr>
          <p:cNvPr id="3" name="内容占位符 2"/>
          <p:cNvSpPr>
            <a:spLocks noGrp="1"/>
          </p:cNvSpPr>
          <p:nvPr>
            <p:ph idx="1"/>
          </p:nvPr>
        </p:nvSpPr>
        <p:spPr/>
        <p:txBody>
          <a:bodyPr/>
          <a:lstStyle/>
          <a:p>
            <a:pPr marL="342900" indent="-342900"/>
            <a:r>
              <a:rPr lang="zh-CN" altLang="en-US" sz="2000" dirty="0" smtClean="0"/>
              <a:t>例如，</a:t>
            </a:r>
            <a:r>
              <a:rPr lang="zh-CN" altLang="zh-CN" sz="2000" dirty="0" smtClean="0"/>
              <a:t>对于</a:t>
            </a:r>
            <a:r>
              <a:rPr lang="zh-CN" altLang="zh-CN" sz="2000" dirty="0"/>
              <a:t>一组学生的成绩数据，</a:t>
            </a:r>
            <a:r>
              <a:rPr lang="zh-CN" altLang="en-US" sz="2000" dirty="0"/>
              <a:t>如果大于或等于</a:t>
            </a:r>
            <a:r>
              <a:rPr lang="en-US" altLang="zh-CN" sz="2000" dirty="0"/>
              <a:t>90</a:t>
            </a:r>
            <a:r>
              <a:rPr lang="zh-CN" altLang="en-US" sz="2000" dirty="0"/>
              <a:t>分，输出及格，否则输出不及格。</a:t>
            </a:r>
            <a:endParaRPr lang="en-US" altLang="zh-CN" sz="2000" dirty="0"/>
          </a:p>
          <a:p>
            <a:pPr marL="0" indent="0">
              <a:buNone/>
            </a:pPr>
            <a:endParaRPr lang="en-US" altLang="zh-CN" dirty="0" smtClean="0"/>
          </a:p>
          <a:p>
            <a:pPr marL="0" indent="0">
              <a:buNone/>
            </a:pPr>
            <a:endParaRPr lang="en-US" altLang="zh-CN" dirty="0"/>
          </a:p>
          <a:p>
            <a:pPr marL="0" indent="0">
              <a:buNone/>
            </a:pPr>
            <a:endParaRPr lang="en-US" altLang="zh-CN" dirty="0" smtClean="0"/>
          </a:p>
          <a:p>
            <a:pPr marL="0" indent="0">
              <a:buNone/>
            </a:pPr>
            <a:endParaRPr lang="en-US" altLang="zh-CN" dirty="0"/>
          </a:p>
          <a:p>
            <a:pPr marL="0" indent="0">
              <a:buNone/>
            </a:pPr>
            <a:endParaRPr lang="en-US" altLang="zh-CN" dirty="0" smtClean="0"/>
          </a:p>
          <a:p>
            <a:pPr marL="0" indent="0">
              <a:buNone/>
            </a:pPr>
            <a:endParaRPr lang="en-US" altLang="zh-CN" dirty="0"/>
          </a:p>
          <a:p>
            <a:pPr marL="0" indent="0">
              <a:buNone/>
            </a:pPr>
            <a:endParaRPr lang="en-US" altLang="zh-CN" dirty="0"/>
          </a:p>
          <a:p>
            <a:pPr marL="0" indent="0">
              <a:buNone/>
            </a:pPr>
            <a:endParaRPr lang="zh-CN" altLang="zh-CN" dirty="0"/>
          </a:p>
          <a:p>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102</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7" name="矩形 6"/>
          <p:cNvSpPr/>
          <p:nvPr/>
        </p:nvSpPr>
        <p:spPr>
          <a:xfrm>
            <a:off x="1384636" y="1761470"/>
            <a:ext cx="6096000" cy="1938992"/>
          </a:xfrm>
          <a:prstGeom prst="rect">
            <a:avLst/>
          </a:prstGeom>
        </p:spPr>
        <p:style>
          <a:lnRef idx="2">
            <a:schemeClr val="accent4"/>
          </a:lnRef>
          <a:fillRef idx="1">
            <a:schemeClr val="lt1"/>
          </a:fillRef>
          <a:effectRef idx="0">
            <a:schemeClr val="accent4"/>
          </a:effectRef>
          <a:fontRef idx="minor">
            <a:schemeClr val="dk1"/>
          </a:fontRef>
        </p:style>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scores = [67, 89, 57, 90, 49]</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for score in scores:</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    if(score&gt;=60):</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        print(score, ",", "</a:t>
            </a: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及格</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    else:</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        print(score, ",", "</a:t>
            </a: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不及格</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t>
            </a:r>
          </a:p>
        </p:txBody>
      </p:sp>
      <p:sp>
        <p:nvSpPr>
          <p:cNvPr id="5" name="圆角矩形标注 4"/>
          <p:cNvSpPr/>
          <p:nvPr/>
        </p:nvSpPr>
        <p:spPr>
          <a:xfrm>
            <a:off x="8571398" y="2115118"/>
            <a:ext cx="2280753" cy="1886427"/>
          </a:xfrm>
          <a:prstGeom prst="wedgeRoundRectCallout">
            <a:avLst>
              <a:gd name="adj1" fmla="val -132252"/>
              <a:gd name="adj2" fmla="val 12336"/>
              <a:gd name="adj3" fmla="val 16667"/>
            </a:avLst>
          </a:prstGeom>
          <a:solidFill>
            <a:schemeClr val="accent4">
              <a:lumMod val="60000"/>
              <a:lumOff val="40000"/>
            </a:schemeClr>
          </a:solidFill>
          <a:ln>
            <a:solidFill>
              <a:schemeClr val="accent4"/>
            </a:solidFill>
          </a:ln>
        </p:spPr>
        <p:style>
          <a:lnRef idx="1">
            <a:schemeClr val="dk1"/>
          </a:lnRef>
          <a:fillRef idx="2">
            <a:schemeClr val="dk1"/>
          </a:fillRef>
          <a:effectRef idx="1">
            <a:schemeClr val="dk1"/>
          </a:effectRef>
          <a:fontRef idx="minor">
            <a:schemeClr val="dk1"/>
          </a:fontRef>
        </p:style>
        <p:txBody>
          <a:bodyPr lIns="90000" tIns="45000" rIns="90000" bIns="450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2000" b="0" i="0" u="none" strike="noStrike" kern="1200" cap="none" spc="0" normalizeH="0" baseline="0" noProof="0" dirty="0">
                <a:ln>
                  <a:noFill/>
                </a:ln>
                <a:solidFill>
                  <a:prstClr val="black"/>
                </a:solidFill>
                <a:effectLst/>
                <a:uLnTx/>
                <a:uFillTx/>
                <a:latin typeface="Arial"/>
                <a:ea typeface="宋体"/>
                <a:cs typeface="+mn-cs"/>
              </a:rPr>
              <a:t>运行结果为：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67 , </a:t>
            </a:r>
            <a:r>
              <a:rPr kumimoji="0" lang="zh-CN" altLang="zh-CN" sz="2000" b="0" i="0" u="none" strike="noStrike" kern="1200" cap="none" spc="0" normalizeH="0" baseline="0" noProof="0" dirty="0">
                <a:ln>
                  <a:noFill/>
                </a:ln>
                <a:solidFill>
                  <a:prstClr val="black"/>
                </a:solidFill>
                <a:effectLst/>
                <a:uLnTx/>
                <a:uFillTx/>
                <a:latin typeface="Arial"/>
                <a:ea typeface="宋体"/>
                <a:cs typeface="+mn-cs"/>
              </a:rPr>
              <a:t>及格</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89 , </a:t>
            </a:r>
            <a:r>
              <a:rPr kumimoji="0" lang="zh-CN" altLang="zh-CN" sz="2000" b="0" i="0" u="none" strike="noStrike" kern="1200" cap="none" spc="0" normalizeH="0" baseline="0" noProof="0" dirty="0">
                <a:ln>
                  <a:noFill/>
                </a:ln>
                <a:solidFill>
                  <a:prstClr val="black"/>
                </a:solidFill>
                <a:effectLst/>
                <a:uLnTx/>
                <a:uFillTx/>
                <a:latin typeface="Arial"/>
                <a:ea typeface="宋体"/>
                <a:cs typeface="+mn-cs"/>
              </a:rPr>
              <a:t>及格</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57 , </a:t>
            </a:r>
            <a:r>
              <a:rPr kumimoji="0" lang="zh-CN" altLang="zh-CN" sz="2000" b="0" i="0" u="none" strike="noStrike" kern="1200" cap="none" spc="0" normalizeH="0" baseline="0" noProof="0" dirty="0">
                <a:ln>
                  <a:noFill/>
                </a:ln>
                <a:solidFill>
                  <a:prstClr val="black"/>
                </a:solidFill>
                <a:effectLst/>
                <a:uLnTx/>
                <a:uFillTx/>
                <a:latin typeface="Arial"/>
                <a:ea typeface="宋体"/>
                <a:cs typeface="+mn-cs"/>
              </a:rPr>
              <a:t>不及格</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90 , </a:t>
            </a:r>
            <a:r>
              <a:rPr kumimoji="0" lang="zh-CN" altLang="zh-CN" sz="2000" b="0" i="0" u="none" strike="noStrike" kern="1200" cap="none" spc="0" normalizeH="0" baseline="0" noProof="0" dirty="0">
                <a:ln>
                  <a:noFill/>
                </a:ln>
                <a:solidFill>
                  <a:prstClr val="black"/>
                </a:solidFill>
                <a:effectLst/>
                <a:uLnTx/>
                <a:uFillTx/>
                <a:latin typeface="Arial"/>
                <a:ea typeface="宋体"/>
                <a:cs typeface="+mn-cs"/>
              </a:rPr>
              <a:t>及格</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49 , </a:t>
            </a:r>
            <a:r>
              <a:rPr kumimoji="0" lang="zh-CN" altLang="zh-CN" sz="2000" b="0" i="0" u="none" strike="noStrike" kern="1200" cap="none" spc="0" normalizeH="0" baseline="0" noProof="0" dirty="0">
                <a:ln>
                  <a:noFill/>
                </a:ln>
                <a:solidFill>
                  <a:prstClr val="black"/>
                </a:solidFill>
                <a:effectLst/>
                <a:uLnTx/>
                <a:uFillTx/>
                <a:latin typeface="Arial"/>
                <a:ea typeface="宋体"/>
                <a:cs typeface="+mn-cs"/>
              </a:rPr>
              <a:t>不</a:t>
            </a:r>
            <a:r>
              <a:rPr kumimoji="0" lang="zh-CN" altLang="zh-CN" sz="2000" b="0" i="0" u="none" strike="noStrike" kern="1200" cap="none" spc="0" normalizeH="0" baseline="0" noProof="0" dirty="0" smtClean="0">
                <a:ln>
                  <a:noFill/>
                </a:ln>
                <a:solidFill>
                  <a:prstClr val="black"/>
                </a:solidFill>
                <a:effectLst/>
                <a:uLnTx/>
                <a:uFillTx/>
                <a:latin typeface="Arial"/>
                <a:ea typeface="宋体"/>
                <a:cs typeface="+mn-cs"/>
              </a:rPr>
              <a:t>及格</a:t>
            </a:r>
            <a:endParaRPr kumimoji="0" lang="zh-CN" altLang="en-US" sz="2000" b="0" i="0" u="none" strike="noStrike" kern="1200" cap="none" spc="0" normalizeH="0" baseline="0" noProof="0" dirty="0">
              <a:ln>
                <a:noFill/>
              </a:ln>
              <a:solidFill>
                <a:srgbClr val="FFFFFF"/>
              </a:solidFill>
              <a:effectLst/>
              <a:uLnTx/>
              <a:uFillTx/>
              <a:latin typeface="Arial" charset="0"/>
              <a:ea typeface="宋体" charset="-122"/>
              <a:cs typeface="+mn-cs"/>
            </a:endParaRPr>
          </a:p>
        </p:txBody>
      </p:sp>
    </p:spTree>
    <p:extLst>
      <p:ext uri="{BB962C8B-B14F-4D97-AF65-F5344CB8AC3E}">
        <p14:creationId xmlns:p14="http://schemas.microsoft.com/office/powerpoint/2010/main" val="176992083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7">
                                            <p:bg/>
                                          </p:spTgt>
                                        </p:tgtEl>
                                        <p:attrNameLst>
                                          <p:attrName>style.visibility</p:attrName>
                                        </p:attrNameLst>
                                      </p:cBhvr>
                                      <p:to>
                                        <p:strVal val="visible"/>
                                      </p:to>
                                    </p:set>
                                    <p:animEffect transition="in" filter="wipe(up)">
                                      <p:cBhvr>
                                        <p:cTn id="11" dur="500"/>
                                        <p:tgtEl>
                                          <p:spTgt spid="7">
                                            <p:bg/>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7">
                                            <p:txEl>
                                              <p:pRg st="0" end="0"/>
                                            </p:txEl>
                                          </p:spTgt>
                                        </p:tgtEl>
                                        <p:attrNameLst>
                                          <p:attrName>style.visibility</p:attrName>
                                        </p:attrNameLst>
                                      </p:cBhvr>
                                      <p:to>
                                        <p:strVal val="visible"/>
                                      </p:to>
                                    </p:set>
                                    <p:animEffect transition="in" filter="wipe(up)">
                                      <p:cBhvr>
                                        <p:cTn id="16" dur="500"/>
                                        <p:tgtEl>
                                          <p:spTgt spid="7">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7">
                                            <p:txEl>
                                              <p:pRg st="1" end="1"/>
                                            </p:txEl>
                                          </p:spTgt>
                                        </p:tgtEl>
                                        <p:attrNameLst>
                                          <p:attrName>style.visibility</p:attrName>
                                        </p:attrNameLst>
                                      </p:cBhvr>
                                      <p:to>
                                        <p:strVal val="visible"/>
                                      </p:to>
                                    </p:set>
                                    <p:animEffect transition="in" filter="wipe(up)">
                                      <p:cBhvr>
                                        <p:cTn id="21" dur="500"/>
                                        <p:tgtEl>
                                          <p:spTgt spid="7">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7">
                                            <p:txEl>
                                              <p:pRg st="2" end="2"/>
                                            </p:txEl>
                                          </p:spTgt>
                                        </p:tgtEl>
                                        <p:attrNameLst>
                                          <p:attrName>style.visibility</p:attrName>
                                        </p:attrNameLst>
                                      </p:cBhvr>
                                      <p:to>
                                        <p:strVal val="visible"/>
                                      </p:to>
                                    </p:set>
                                    <p:animEffect transition="in" filter="wipe(up)">
                                      <p:cBhvr>
                                        <p:cTn id="26" dur="500"/>
                                        <p:tgtEl>
                                          <p:spTgt spid="7">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7">
                                            <p:txEl>
                                              <p:pRg st="3" end="3"/>
                                            </p:txEl>
                                          </p:spTgt>
                                        </p:tgtEl>
                                        <p:attrNameLst>
                                          <p:attrName>style.visibility</p:attrName>
                                        </p:attrNameLst>
                                      </p:cBhvr>
                                      <p:to>
                                        <p:strVal val="visible"/>
                                      </p:to>
                                    </p:set>
                                    <p:animEffect transition="in" filter="wipe(up)">
                                      <p:cBhvr>
                                        <p:cTn id="31" dur="500"/>
                                        <p:tgtEl>
                                          <p:spTgt spid="7">
                                            <p:txEl>
                                              <p:pRg st="3" end="3"/>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7">
                                            <p:txEl>
                                              <p:pRg st="4" end="4"/>
                                            </p:txEl>
                                          </p:spTgt>
                                        </p:tgtEl>
                                        <p:attrNameLst>
                                          <p:attrName>style.visibility</p:attrName>
                                        </p:attrNameLst>
                                      </p:cBhvr>
                                      <p:to>
                                        <p:strVal val="visible"/>
                                      </p:to>
                                    </p:set>
                                    <p:animEffect transition="in" filter="wipe(up)">
                                      <p:cBhvr>
                                        <p:cTn id="36" dur="500"/>
                                        <p:tgtEl>
                                          <p:spTgt spid="7">
                                            <p:txEl>
                                              <p:pRg st="4" end="4"/>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7">
                                            <p:txEl>
                                              <p:pRg st="5" end="5"/>
                                            </p:txEl>
                                          </p:spTgt>
                                        </p:tgtEl>
                                        <p:attrNameLst>
                                          <p:attrName>style.visibility</p:attrName>
                                        </p:attrNameLst>
                                      </p:cBhvr>
                                      <p:to>
                                        <p:strVal val="visible"/>
                                      </p:to>
                                    </p:set>
                                    <p:animEffect transition="in" filter="wipe(up)">
                                      <p:cBhvr>
                                        <p:cTn id="41" dur="500"/>
                                        <p:tgtEl>
                                          <p:spTgt spid="7">
                                            <p:txEl>
                                              <p:pRg st="5" end="5"/>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P spid="5" grpId="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2.6 Python</a:t>
            </a:r>
            <a:r>
              <a:rPr lang="zh-CN" altLang="en-US" dirty="0" smtClean="0"/>
              <a:t>程序的控制结构</a:t>
            </a:r>
            <a:endParaRPr lang="zh-CN" altLang="en-US" dirty="0"/>
          </a:p>
        </p:txBody>
      </p:sp>
      <p:sp>
        <p:nvSpPr>
          <p:cNvPr id="3" name="内容占位符 2"/>
          <p:cNvSpPr>
            <a:spLocks noGrp="1"/>
          </p:cNvSpPr>
          <p:nvPr>
            <p:ph idx="1"/>
          </p:nvPr>
        </p:nvSpPr>
        <p:spPr/>
        <p:txBody>
          <a:bodyPr/>
          <a:lstStyle/>
          <a:p>
            <a:pPr marL="485775" lvl="1" indent="-285750"/>
            <a:r>
              <a:rPr lang="zh-CN" altLang="en-US" sz="2000" b="1" dirty="0" smtClean="0"/>
              <a:t>多分支结构 </a:t>
            </a:r>
            <a:r>
              <a:rPr lang="en-US" altLang="zh-CN" sz="2000" b="1" dirty="0" smtClean="0"/>
              <a:t>if-</a:t>
            </a:r>
            <a:r>
              <a:rPr lang="en-US" altLang="zh-CN" sz="2000" b="1" dirty="0" err="1" smtClean="0"/>
              <a:t>elif</a:t>
            </a:r>
            <a:r>
              <a:rPr lang="en-US" altLang="zh-CN" sz="2000" b="1" dirty="0" smtClean="0"/>
              <a:t>-else</a:t>
            </a:r>
            <a:r>
              <a:rPr lang="zh-CN" altLang="en-US" sz="2000" b="1" dirty="0" smtClean="0"/>
              <a:t>语句，三分支语句的语法格式为：</a:t>
            </a:r>
            <a:endParaRPr lang="en-US" altLang="zh-CN" sz="2000" b="1" dirty="0" smtClean="0"/>
          </a:p>
          <a:p>
            <a:pPr marL="285750" indent="-285750"/>
            <a:endParaRPr lang="en-US" altLang="zh-CN" dirty="0"/>
          </a:p>
          <a:p>
            <a:pPr marL="285750" indent="-285750"/>
            <a:endParaRPr lang="en-US" altLang="zh-CN" dirty="0" smtClean="0"/>
          </a:p>
          <a:p>
            <a:pPr marL="285750" indent="-285750"/>
            <a:endParaRPr lang="en-US" altLang="zh-CN" dirty="0"/>
          </a:p>
          <a:p>
            <a:pPr marL="285750" indent="-285750"/>
            <a:endParaRPr lang="en-US" altLang="zh-CN" dirty="0" smtClean="0"/>
          </a:p>
          <a:p>
            <a:pPr marL="285750" indent="-285750"/>
            <a:endParaRPr lang="en-US" altLang="zh-CN" dirty="0" smtClean="0"/>
          </a:p>
          <a:p>
            <a:pPr marL="285750" indent="-285750"/>
            <a:endParaRPr lang="en-US" altLang="zh-CN" dirty="0" smtClean="0"/>
          </a:p>
          <a:p>
            <a:pPr marL="285750" indent="-285750"/>
            <a:endParaRPr lang="en-US" altLang="zh-CN" dirty="0"/>
          </a:p>
          <a:p>
            <a:pPr marL="285750" indent="-285750"/>
            <a:endParaRPr lang="en-US" altLang="zh-CN" dirty="0" smtClean="0"/>
          </a:p>
          <a:p>
            <a:pPr marL="285750" indent="-285750"/>
            <a:endParaRPr lang="en-US" altLang="zh-CN" dirty="0" smtClean="0"/>
          </a:p>
          <a:p>
            <a:pPr marL="285750" indent="-285750"/>
            <a:endParaRPr lang="en-US" altLang="zh-CN" dirty="0" smtClean="0"/>
          </a:p>
          <a:p>
            <a:pPr marL="485775" lvl="1" indent="-285750"/>
            <a:r>
              <a:rPr lang="zh-CN" altLang="en-US" sz="2000" b="1" dirty="0" smtClean="0"/>
              <a:t>例：</a:t>
            </a:r>
            <a:r>
              <a:rPr lang="zh-CN" altLang="zh-CN" sz="2000" b="1" dirty="0" smtClean="0"/>
              <a:t>对于</a:t>
            </a:r>
            <a:r>
              <a:rPr lang="zh-CN" altLang="zh-CN" sz="2000" b="1" dirty="0"/>
              <a:t>一组学生的成绩数据，如果</a:t>
            </a:r>
            <a:r>
              <a:rPr lang="zh-CN" altLang="en-US" sz="2000" b="1" dirty="0"/>
              <a:t>大于等于</a:t>
            </a:r>
            <a:r>
              <a:rPr lang="en-US" altLang="zh-CN" sz="2000" b="1" dirty="0"/>
              <a:t>90</a:t>
            </a:r>
            <a:r>
              <a:rPr lang="zh-CN" altLang="zh-CN" sz="2000" b="1" dirty="0"/>
              <a:t>分，输出优秀；</a:t>
            </a:r>
            <a:r>
              <a:rPr lang="en-US" altLang="zh-CN" sz="2000" b="1" dirty="0"/>
              <a:t>60-89</a:t>
            </a:r>
            <a:r>
              <a:rPr lang="zh-CN" altLang="zh-CN" sz="2000" b="1" dirty="0"/>
              <a:t>分，输出及格；小于</a:t>
            </a:r>
            <a:r>
              <a:rPr lang="en-US" altLang="zh-CN" sz="2000" b="1" dirty="0"/>
              <a:t>60</a:t>
            </a:r>
            <a:r>
              <a:rPr lang="zh-CN" altLang="zh-CN" sz="2000" b="1" dirty="0"/>
              <a:t>分，则输出不及格</a:t>
            </a:r>
            <a:r>
              <a:rPr lang="zh-CN" altLang="zh-CN" sz="2000" b="1" dirty="0" smtClean="0"/>
              <a:t>。</a:t>
            </a:r>
            <a:endParaRPr lang="en-US" altLang="zh-CN" sz="2000" b="1" dirty="0" smtClean="0"/>
          </a:p>
          <a:p>
            <a:pPr marL="0" indent="0">
              <a:buNone/>
            </a:pPr>
            <a:endParaRPr lang="zh-CN" altLang="zh-CN" dirty="0"/>
          </a:p>
          <a:p>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103</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6" name="圆角矩形 5"/>
          <p:cNvSpPr/>
          <p:nvPr/>
        </p:nvSpPr>
        <p:spPr>
          <a:xfrm>
            <a:off x="924740" y="1685542"/>
            <a:ext cx="4038451" cy="2413441"/>
          </a:xfrm>
          <a:prstGeom prst="roundRect">
            <a:avLst/>
          </a:prstGeom>
          <a:ln/>
        </p:spPr>
        <p:style>
          <a:lnRef idx="1">
            <a:schemeClr val="accent4"/>
          </a:lnRef>
          <a:fillRef idx="3">
            <a:schemeClr val="accent4"/>
          </a:fillRef>
          <a:effectRef idx="2">
            <a:schemeClr val="accent4"/>
          </a:effectRef>
          <a:fontRef idx="minor">
            <a:schemeClr val="lt1"/>
          </a:fontRef>
        </p:style>
        <p:txBody>
          <a:bodyPr lIns="90000" tIns="45000" rIns="90000" bIns="450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smtClean="0">
                <a:ln>
                  <a:noFill/>
                </a:ln>
                <a:solidFill>
                  <a:prstClr val="white"/>
                </a:solidFill>
                <a:effectLst/>
                <a:uLnTx/>
                <a:uFillTx/>
                <a:latin typeface="Times New Roman" pitchFamily="18" charset="0"/>
                <a:ea typeface="宋体"/>
                <a:cs typeface="Times New Roman" pitchFamily="18" charset="0"/>
              </a:rPr>
              <a:t>if</a:t>
            </a:r>
            <a:r>
              <a:rPr kumimoji="0" lang="en-US" altLang="zh-CN" sz="2400" b="1" i="0" u="none" strike="noStrike" kern="1200" cap="none" spc="0" normalizeH="0" baseline="0" noProof="0" dirty="0">
                <a:ln>
                  <a:noFill/>
                </a:ln>
                <a:solidFill>
                  <a:prstClr val="white"/>
                </a:solidFill>
                <a:effectLst/>
                <a:uLnTx/>
                <a:uFillTx/>
                <a:latin typeface="Times New Roman" pitchFamily="18" charset="0"/>
                <a:ea typeface="宋体"/>
                <a:cs typeface="Times New Roman" pitchFamily="18" charset="0"/>
              </a:rPr>
              <a:t>( </a:t>
            </a:r>
            <a:r>
              <a:rPr kumimoji="0" lang="zh-CN" altLang="zh-CN" sz="2400" b="1" i="0" u="none" strike="noStrike" kern="1200" cap="none" spc="0" normalizeH="0" baseline="0" noProof="0" dirty="0">
                <a:ln>
                  <a:noFill/>
                </a:ln>
                <a:solidFill>
                  <a:prstClr val="white"/>
                </a:solidFill>
                <a:effectLst/>
                <a:uLnTx/>
                <a:uFillTx/>
                <a:latin typeface="Times New Roman" pitchFamily="18" charset="0"/>
                <a:ea typeface="宋体"/>
                <a:cs typeface="Times New Roman" pitchFamily="18" charset="0"/>
              </a:rPr>
              <a:t>条件</a:t>
            </a:r>
            <a:r>
              <a:rPr kumimoji="0" lang="zh-CN" altLang="zh-CN" sz="2400" b="1" i="0" u="none" strike="noStrike" kern="1200" cap="none" spc="0" normalizeH="0" baseline="0" noProof="0" dirty="0" smtClean="0">
                <a:ln>
                  <a:noFill/>
                </a:ln>
                <a:solidFill>
                  <a:prstClr val="white"/>
                </a:solidFill>
                <a:effectLst/>
                <a:uLnTx/>
                <a:uFillTx/>
                <a:latin typeface="Times New Roman" pitchFamily="18" charset="0"/>
                <a:ea typeface="宋体"/>
                <a:cs typeface="Times New Roman" pitchFamily="18" charset="0"/>
              </a:rPr>
              <a:t>表达式</a:t>
            </a:r>
            <a:r>
              <a:rPr kumimoji="0" lang="en-US" altLang="zh-CN" sz="2400" b="1" i="0" u="none" strike="noStrike" kern="1200" cap="none" spc="0" normalizeH="0" baseline="0" noProof="0" dirty="0" smtClean="0">
                <a:ln>
                  <a:noFill/>
                </a:ln>
                <a:solidFill>
                  <a:prstClr val="white"/>
                </a:solidFill>
                <a:effectLst/>
                <a:uLnTx/>
                <a:uFillTx/>
                <a:latin typeface="Times New Roman" pitchFamily="18" charset="0"/>
                <a:ea typeface="宋体"/>
                <a:cs typeface="Times New Roman" pitchFamily="18" charset="0"/>
              </a:rPr>
              <a:t>1 </a:t>
            </a:r>
            <a:r>
              <a:rPr kumimoji="0" lang="en-US" altLang="zh-CN" sz="2400" b="1" i="0" u="none" strike="noStrike" kern="1200" cap="none" spc="0" normalizeH="0" baseline="0" noProof="0" dirty="0">
                <a:ln>
                  <a:noFill/>
                </a:ln>
                <a:solidFill>
                  <a:prstClr val="white"/>
                </a:solidFill>
                <a:effectLst/>
                <a:uLnTx/>
                <a:uFillTx/>
                <a:latin typeface="Times New Roman" pitchFamily="18" charset="0"/>
                <a:ea typeface="宋体"/>
                <a:cs typeface="Times New Roman" pitchFamily="18" charset="0"/>
              </a:rPr>
              <a:t>):</a:t>
            </a:r>
            <a:endParaRPr kumimoji="0" lang="zh-CN" altLang="zh-CN" sz="2400" b="1" i="0" u="none" strike="noStrike" kern="1200" cap="none" spc="0" normalizeH="0" baseline="0" noProof="0" dirty="0">
              <a:ln>
                <a:noFill/>
              </a:ln>
              <a:solidFill>
                <a:prstClr val="white"/>
              </a:solidFill>
              <a:effectLst/>
              <a:uLnTx/>
              <a:uFillTx/>
              <a:latin typeface="Times New Roman" pitchFamily="18" charset="0"/>
              <a:ea typeface="宋体"/>
              <a:cs typeface="Times New Roman"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uLnTx/>
                <a:uFillTx/>
                <a:latin typeface="Times New Roman" pitchFamily="18" charset="0"/>
                <a:ea typeface="宋体"/>
                <a:cs typeface="Times New Roman" pitchFamily="18" charset="0"/>
              </a:rPr>
              <a:t>    </a:t>
            </a:r>
            <a:r>
              <a:rPr kumimoji="0" lang="zh-CN" altLang="zh-CN" sz="2400" b="1" i="0" u="none" strike="noStrike" kern="1200" cap="none" spc="0" normalizeH="0" baseline="0" noProof="0" dirty="0">
                <a:ln>
                  <a:noFill/>
                </a:ln>
                <a:solidFill>
                  <a:prstClr val="white"/>
                </a:solidFill>
                <a:effectLst/>
                <a:uLnTx/>
                <a:uFillTx/>
                <a:latin typeface="Times New Roman" pitchFamily="18" charset="0"/>
                <a:ea typeface="宋体"/>
                <a:cs typeface="Times New Roman" pitchFamily="18" charset="0"/>
              </a:rPr>
              <a:t>子语句</a:t>
            </a:r>
            <a:r>
              <a:rPr kumimoji="0" lang="zh-CN" altLang="zh-CN" sz="2400" b="1" i="0" u="none" strike="noStrike" kern="1200" cap="none" spc="0" normalizeH="0" baseline="0" noProof="0" dirty="0" smtClean="0">
                <a:ln>
                  <a:noFill/>
                </a:ln>
                <a:solidFill>
                  <a:prstClr val="white"/>
                </a:solidFill>
                <a:effectLst/>
                <a:uLnTx/>
                <a:uFillTx/>
                <a:latin typeface="Times New Roman" pitchFamily="18" charset="0"/>
                <a:ea typeface="宋体"/>
                <a:cs typeface="Times New Roman" pitchFamily="18" charset="0"/>
              </a:rPr>
              <a:t>块</a:t>
            </a:r>
            <a:r>
              <a:rPr kumimoji="0" lang="en-US" altLang="zh-CN" sz="2400" b="1" i="0" u="none" strike="noStrike" kern="1200" cap="none" spc="0" normalizeH="0" baseline="0" noProof="0" dirty="0" smtClean="0">
                <a:ln>
                  <a:noFill/>
                </a:ln>
                <a:solidFill>
                  <a:prstClr val="white"/>
                </a:solidFill>
                <a:effectLst/>
                <a:uLnTx/>
                <a:uFillTx/>
                <a:latin typeface="Times New Roman" pitchFamily="18" charset="0"/>
                <a:ea typeface="宋体"/>
                <a:cs typeface="Times New Roman" pitchFamily="18" charset="0"/>
              </a:rPr>
              <a:t>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err="1" smtClean="0">
                <a:ln>
                  <a:noFill/>
                </a:ln>
                <a:solidFill>
                  <a:prstClr val="white"/>
                </a:solidFill>
                <a:effectLst/>
                <a:uLnTx/>
                <a:uFillTx/>
                <a:latin typeface="Times New Roman" pitchFamily="18" charset="0"/>
                <a:ea typeface="宋体"/>
                <a:cs typeface="Times New Roman" pitchFamily="18" charset="0"/>
              </a:rPr>
              <a:t>elif</a:t>
            </a:r>
            <a:r>
              <a:rPr kumimoji="0" lang="en-US" altLang="zh-CN" sz="2400" b="1" i="0" u="none" strike="noStrike" kern="1200" cap="none" spc="0" normalizeH="0" baseline="0" noProof="0" dirty="0">
                <a:ln>
                  <a:noFill/>
                </a:ln>
                <a:solidFill>
                  <a:prstClr val="white"/>
                </a:solidFill>
                <a:effectLst/>
                <a:uLnTx/>
                <a:uFillTx/>
                <a:latin typeface="Times New Roman" pitchFamily="18" charset="0"/>
                <a:ea typeface="宋体"/>
                <a:cs typeface="Times New Roman" pitchFamily="18" charset="0"/>
              </a:rPr>
              <a:t> ( </a:t>
            </a:r>
            <a:r>
              <a:rPr kumimoji="0" lang="zh-CN" altLang="zh-CN" sz="2400" b="1" i="0" u="none" strike="noStrike" kern="1200" cap="none" spc="0" normalizeH="0" baseline="0" noProof="0" dirty="0">
                <a:ln>
                  <a:noFill/>
                </a:ln>
                <a:solidFill>
                  <a:prstClr val="white"/>
                </a:solidFill>
                <a:effectLst/>
                <a:uLnTx/>
                <a:uFillTx/>
                <a:latin typeface="Times New Roman" pitchFamily="18" charset="0"/>
                <a:ea typeface="宋体"/>
                <a:cs typeface="Times New Roman" pitchFamily="18" charset="0"/>
              </a:rPr>
              <a:t>条件</a:t>
            </a:r>
            <a:r>
              <a:rPr kumimoji="0" lang="zh-CN" altLang="zh-CN" sz="2400" b="1" i="0" u="none" strike="noStrike" kern="1200" cap="none" spc="0" normalizeH="0" baseline="0" noProof="0" dirty="0" smtClean="0">
                <a:ln>
                  <a:noFill/>
                </a:ln>
                <a:solidFill>
                  <a:prstClr val="white"/>
                </a:solidFill>
                <a:effectLst/>
                <a:uLnTx/>
                <a:uFillTx/>
                <a:latin typeface="Times New Roman" pitchFamily="18" charset="0"/>
                <a:ea typeface="宋体"/>
                <a:cs typeface="Times New Roman" pitchFamily="18" charset="0"/>
              </a:rPr>
              <a:t>表达式</a:t>
            </a:r>
            <a:r>
              <a:rPr kumimoji="0" lang="en-US" altLang="zh-CN" sz="2400" b="1" i="0" u="none" strike="noStrike" kern="1200" cap="none" spc="0" normalizeH="0" baseline="0" noProof="0" dirty="0" smtClean="0">
                <a:ln>
                  <a:noFill/>
                </a:ln>
                <a:solidFill>
                  <a:prstClr val="white"/>
                </a:solidFill>
                <a:effectLst/>
                <a:uLnTx/>
                <a:uFillTx/>
                <a:latin typeface="Times New Roman" pitchFamily="18" charset="0"/>
                <a:ea typeface="宋体"/>
                <a:cs typeface="Times New Roman" pitchFamily="18" charset="0"/>
              </a:rPr>
              <a:t>2 ):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uLnTx/>
                <a:uFillTx/>
                <a:latin typeface="Times New Roman" pitchFamily="18" charset="0"/>
                <a:ea typeface="宋体"/>
                <a:cs typeface="Times New Roman" pitchFamily="18" charset="0"/>
              </a:rPr>
              <a:t> </a:t>
            </a:r>
            <a:r>
              <a:rPr kumimoji="0" lang="en-US" altLang="zh-CN" sz="2400" b="1" i="0" u="none" strike="noStrike" kern="1200" cap="none" spc="0" normalizeH="0" baseline="0" noProof="0" dirty="0" smtClean="0">
                <a:ln>
                  <a:noFill/>
                </a:ln>
                <a:solidFill>
                  <a:prstClr val="white"/>
                </a:solidFill>
                <a:effectLst/>
                <a:uLnTx/>
                <a:uFillTx/>
                <a:latin typeface="Times New Roman" pitchFamily="18" charset="0"/>
                <a:ea typeface="宋体"/>
                <a:cs typeface="Times New Roman" pitchFamily="18" charset="0"/>
              </a:rPr>
              <a:t>   </a:t>
            </a:r>
            <a:r>
              <a:rPr kumimoji="0" lang="zh-CN" altLang="en-US" sz="2400" b="1" i="0" u="none" strike="noStrike" kern="1200" cap="none" spc="0" normalizeH="0" baseline="0" noProof="0" dirty="0" smtClean="0">
                <a:ln>
                  <a:noFill/>
                </a:ln>
                <a:solidFill>
                  <a:prstClr val="white"/>
                </a:solidFill>
                <a:effectLst/>
                <a:uLnTx/>
                <a:uFillTx/>
                <a:latin typeface="Times New Roman" pitchFamily="18" charset="0"/>
                <a:ea typeface="宋体"/>
                <a:cs typeface="Times New Roman" pitchFamily="18" charset="0"/>
              </a:rPr>
              <a:t>子语句块</a:t>
            </a:r>
            <a:r>
              <a:rPr kumimoji="0" lang="en-US" altLang="zh-CN" sz="2400" b="1" i="0" u="none" strike="noStrike" kern="1200" cap="none" spc="0" normalizeH="0" baseline="0" noProof="0" dirty="0" smtClean="0">
                <a:ln>
                  <a:noFill/>
                </a:ln>
                <a:solidFill>
                  <a:prstClr val="white"/>
                </a:solidFill>
                <a:effectLst/>
                <a:uLnTx/>
                <a:uFillTx/>
                <a:latin typeface="Times New Roman" pitchFamily="18" charset="0"/>
                <a:ea typeface="宋体"/>
                <a:cs typeface="Times New Roman" pitchFamily="18" charset="0"/>
              </a:rPr>
              <a:t>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smtClean="0">
                <a:ln>
                  <a:noFill/>
                </a:ln>
                <a:solidFill>
                  <a:prstClr val="white"/>
                </a:solidFill>
                <a:effectLst/>
                <a:uLnTx/>
                <a:uFillTx/>
                <a:latin typeface="Times New Roman" pitchFamily="18" charset="0"/>
                <a:ea typeface="宋体"/>
                <a:cs typeface="Times New Roman" pitchFamily="18" charset="0"/>
              </a:rPr>
              <a:t>else: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uLnTx/>
                <a:uFillTx/>
                <a:latin typeface="Times New Roman" pitchFamily="18" charset="0"/>
                <a:ea typeface="宋体"/>
                <a:cs typeface="Times New Roman" pitchFamily="18" charset="0"/>
              </a:rPr>
              <a:t> </a:t>
            </a:r>
            <a:r>
              <a:rPr kumimoji="0" lang="en-US" altLang="zh-CN" sz="2400" b="1" i="0" u="none" strike="noStrike" kern="1200" cap="none" spc="0" normalizeH="0" baseline="0" noProof="0" dirty="0" smtClean="0">
                <a:ln>
                  <a:noFill/>
                </a:ln>
                <a:solidFill>
                  <a:prstClr val="white"/>
                </a:solidFill>
                <a:effectLst/>
                <a:uLnTx/>
                <a:uFillTx/>
                <a:latin typeface="Times New Roman" pitchFamily="18" charset="0"/>
                <a:ea typeface="宋体"/>
                <a:cs typeface="Times New Roman" pitchFamily="18" charset="0"/>
              </a:rPr>
              <a:t>   </a:t>
            </a:r>
            <a:r>
              <a:rPr kumimoji="0" lang="zh-CN" altLang="en-US" sz="2400" b="1" i="0" u="none" strike="noStrike" kern="1200" cap="none" spc="0" normalizeH="0" baseline="0" noProof="0" dirty="0" smtClean="0">
                <a:ln>
                  <a:noFill/>
                </a:ln>
                <a:solidFill>
                  <a:prstClr val="white"/>
                </a:solidFill>
                <a:effectLst/>
                <a:uLnTx/>
                <a:uFillTx/>
                <a:latin typeface="Times New Roman" pitchFamily="18" charset="0"/>
                <a:ea typeface="宋体"/>
                <a:cs typeface="Times New Roman" pitchFamily="18" charset="0"/>
              </a:rPr>
              <a:t>子</a:t>
            </a:r>
            <a:r>
              <a:rPr kumimoji="0" lang="zh-CN" altLang="en-US" sz="2400" b="1" i="0" u="none" strike="noStrike" kern="1200" cap="none" spc="0" normalizeH="0" baseline="0" noProof="0" dirty="0">
                <a:ln>
                  <a:noFill/>
                </a:ln>
                <a:solidFill>
                  <a:prstClr val="white"/>
                </a:solidFill>
                <a:effectLst/>
                <a:uLnTx/>
                <a:uFillTx/>
                <a:latin typeface="Times New Roman" pitchFamily="18" charset="0"/>
                <a:ea typeface="宋体"/>
                <a:cs typeface="Times New Roman" pitchFamily="18" charset="0"/>
              </a:rPr>
              <a:t>语句</a:t>
            </a:r>
            <a:r>
              <a:rPr kumimoji="0" lang="zh-CN" altLang="en-US" sz="2400" b="1" i="0" u="none" strike="noStrike" kern="1200" cap="none" spc="0" normalizeH="0" baseline="0" noProof="0" dirty="0" smtClean="0">
                <a:ln>
                  <a:noFill/>
                </a:ln>
                <a:solidFill>
                  <a:prstClr val="white"/>
                </a:solidFill>
                <a:effectLst/>
                <a:uLnTx/>
                <a:uFillTx/>
                <a:latin typeface="Times New Roman" pitchFamily="18" charset="0"/>
                <a:ea typeface="宋体"/>
                <a:cs typeface="Times New Roman" pitchFamily="18" charset="0"/>
              </a:rPr>
              <a:t>块</a:t>
            </a:r>
            <a:r>
              <a:rPr kumimoji="0" lang="en-US" altLang="zh-CN" sz="2400" b="1" i="0" u="none" strike="noStrike" kern="1200" cap="none" spc="0" normalizeH="0" baseline="0" noProof="0" dirty="0" smtClean="0">
                <a:ln>
                  <a:noFill/>
                </a:ln>
                <a:solidFill>
                  <a:prstClr val="white"/>
                </a:solidFill>
                <a:effectLst/>
                <a:uLnTx/>
                <a:uFillTx/>
                <a:latin typeface="Times New Roman" pitchFamily="18" charset="0"/>
                <a:ea typeface="宋体"/>
                <a:cs typeface="Times New Roman" pitchFamily="18" charset="0"/>
              </a:rPr>
              <a:t>3</a:t>
            </a:r>
            <a:endParaRPr kumimoji="0" lang="zh-CN" altLang="en-US" sz="2400" b="1" i="0" u="none" strike="noStrike" kern="1200" cap="none" spc="0" normalizeH="0" baseline="0" noProof="0" dirty="0">
              <a:ln>
                <a:noFill/>
              </a:ln>
              <a:solidFill>
                <a:prstClr val="white"/>
              </a:solidFill>
              <a:effectLst/>
              <a:uLnTx/>
              <a:uFillTx/>
              <a:latin typeface="Times New Roman" pitchFamily="18" charset="0"/>
              <a:ea typeface="宋体"/>
              <a:cs typeface="Times New Roman" pitchFamily="18" charset="0"/>
            </a:endParaRPr>
          </a:p>
        </p:txBody>
      </p:sp>
      <p:sp>
        <p:nvSpPr>
          <p:cNvPr id="8" name="矩形 7"/>
          <p:cNvSpPr/>
          <p:nvPr/>
        </p:nvSpPr>
        <p:spPr>
          <a:xfrm>
            <a:off x="5748004" y="1685542"/>
            <a:ext cx="6096000" cy="2554545"/>
          </a:xfrm>
          <a:prstGeom prst="rect">
            <a:avLst/>
          </a:prstGeom>
        </p:spPr>
        <p:style>
          <a:lnRef idx="2">
            <a:schemeClr val="accent4"/>
          </a:lnRef>
          <a:fillRef idx="1">
            <a:schemeClr val="lt1"/>
          </a:fillRef>
          <a:effectRef idx="0">
            <a:schemeClr val="accent4"/>
          </a:effectRef>
          <a:fontRef idx="minor">
            <a:schemeClr val="dk1"/>
          </a:fontRef>
        </p:style>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scores = [67, 89, 57, 90, 49]</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for score in scores:</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    if(score&gt;=90):</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        print(score, ",", "</a:t>
            </a: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优秀</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    </a:t>
            </a:r>
            <a:r>
              <a:rPr kumimoji="0" lang="en-US" altLang="zh-CN" sz="2000" b="1" i="0" u="none" strike="noStrike" kern="1200" cap="none" spc="0" normalizeH="0" baseline="0" noProof="0" dirty="0" err="1">
                <a:ln>
                  <a:noFill/>
                </a:ln>
                <a:solidFill>
                  <a:prstClr val="black"/>
                </a:solidFill>
                <a:effectLst/>
                <a:uLnTx/>
                <a:uFillTx/>
                <a:latin typeface="Arial"/>
                <a:ea typeface="宋体"/>
                <a:cs typeface="+mn-cs"/>
              </a:rPr>
              <a:t>elif</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(score&gt;=60):</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        print(score, ",", "</a:t>
            </a: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及格</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    else:</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        print(score, ",", "</a:t>
            </a: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不及格</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p:txBody>
      </p:sp>
    </p:spTree>
    <p:extLst>
      <p:ext uri="{BB962C8B-B14F-4D97-AF65-F5344CB8AC3E}">
        <p14:creationId xmlns:p14="http://schemas.microsoft.com/office/powerpoint/2010/main" val="377995327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8">
                                            <p:bg/>
                                          </p:spTgt>
                                        </p:tgtEl>
                                        <p:attrNameLst>
                                          <p:attrName>style.visibility</p:attrName>
                                        </p:attrNameLst>
                                      </p:cBhvr>
                                      <p:to>
                                        <p:strVal val="visible"/>
                                      </p:to>
                                    </p:set>
                                    <p:animEffect transition="in" filter="wipe(up)">
                                      <p:cBhvr>
                                        <p:cTn id="19" dur="500"/>
                                        <p:tgtEl>
                                          <p:spTgt spid="8">
                                            <p:bg/>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8">
                                            <p:txEl>
                                              <p:pRg st="0" end="0"/>
                                            </p:txEl>
                                          </p:spTgt>
                                        </p:tgtEl>
                                        <p:attrNameLst>
                                          <p:attrName>style.visibility</p:attrName>
                                        </p:attrNameLst>
                                      </p:cBhvr>
                                      <p:to>
                                        <p:strVal val="visible"/>
                                      </p:to>
                                    </p:set>
                                    <p:animEffect transition="in" filter="wipe(up)">
                                      <p:cBhvr>
                                        <p:cTn id="24" dur="500"/>
                                        <p:tgtEl>
                                          <p:spTgt spid="8">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8">
                                            <p:txEl>
                                              <p:pRg st="1" end="1"/>
                                            </p:txEl>
                                          </p:spTgt>
                                        </p:tgtEl>
                                        <p:attrNameLst>
                                          <p:attrName>style.visibility</p:attrName>
                                        </p:attrNameLst>
                                      </p:cBhvr>
                                      <p:to>
                                        <p:strVal val="visible"/>
                                      </p:to>
                                    </p:set>
                                    <p:animEffect transition="in" filter="wipe(up)">
                                      <p:cBhvr>
                                        <p:cTn id="29" dur="500"/>
                                        <p:tgtEl>
                                          <p:spTgt spid="8">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8">
                                            <p:txEl>
                                              <p:pRg st="2" end="2"/>
                                            </p:txEl>
                                          </p:spTgt>
                                        </p:tgtEl>
                                        <p:attrNameLst>
                                          <p:attrName>style.visibility</p:attrName>
                                        </p:attrNameLst>
                                      </p:cBhvr>
                                      <p:to>
                                        <p:strVal val="visible"/>
                                      </p:to>
                                    </p:set>
                                    <p:animEffect transition="in" filter="wipe(up)">
                                      <p:cBhvr>
                                        <p:cTn id="34" dur="500"/>
                                        <p:tgtEl>
                                          <p:spTgt spid="8">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8">
                                            <p:txEl>
                                              <p:pRg st="3" end="3"/>
                                            </p:txEl>
                                          </p:spTgt>
                                        </p:tgtEl>
                                        <p:attrNameLst>
                                          <p:attrName>style.visibility</p:attrName>
                                        </p:attrNameLst>
                                      </p:cBhvr>
                                      <p:to>
                                        <p:strVal val="visible"/>
                                      </p:to>
                                    </p:set>
                                    <p:animEffect transition="in" filter="wipe(up)">
                                      <p:cBhvr>
                                        <p:cTn id="39" dur="500"/>
                                        <p:tgtEl>
                                          <p:spTgt spid="8">
                                            <p:txEl>
                                              <p:pRg st="3" end="3"/>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8">
                                            <p:txEl>
                                              <p:pRg st="4" end="4"/>
                                            </p:txEl>
                                          </p:spTgt>
                                        </p:tgtEl>
                                        <p:attrNameLst>
                                          <p:attrName>style.visibility</p:attrName>
                                        </p:attrNameLst>
                                      </p:cBhvr>
                                      <p:to>
                                        <p:strVal val="visible"/>
                                      </p:to>
                                    </p:set>
                                    <p:animEffect transition="in" filter="wipe(up)">
                                      <p:cBhvr>
                                        <p:cTn id="44" dur="500"/>
                                        <p:tgtEl>
                                          <p:spTgt spid="8">
                                            <p:txEl>
                                              <p:pRg st="4" end="4"/>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8">
                                            <p:txEl>
                                              <p:pRg st="5" end="5"/>
                                            </p:txEl>
                                          </p:spTgt>
                                        </p:tgtEl>
                                        <p:attrNameLst>
                                          <p:attrName>style.visibility</p:attrName>
                                        </p:attrNameLst>
                                      </p:cBhvr>
                                      <p:to>
                                        <p:strVal val="visible"/>
                                      </p:to>
                                    </p:set>
                                    <p:animEffect transition="in" filter="wipe(up)">
                                      <p:cBhvr>
                                        <p:cTn id="49" dur="500"/>
                                        <p:tgtEl>
                                          <p:spTgt spid="8">
                                            <p:txEl>
                                              <p:pRg st="5" end="5"/>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grpId="0" nodeType="clickEffect">
                                  <p:stCondLst>
                                    <p:cond delay="0"/>
                                  </p:stCondLst>
                                  <p:childTnLst>
                                    <p:set>
                                      <p:cBhvr>
                                        <p:cTn id="53" dur="1" fill="hold">
                                          <p:stCondLst>
                                            <p:cond delay="0"/>
                                          </p:stCondLst>
                                        </p:cTn>
                                        <p:tgtEl>
                                          <p:spTgt spid="8">
                                            <p:txEl>
                                              <p:pRg st="6" end="6"/>
                                            </p:txEl>
                                          </p:spTgt>
                                        </p:tgtEl>
                                        <p:attrNameLst>
                                          <p:attrName>style.visibility</p:attrName>
                                        </p:attrNameLst>
                                      </p:cBhvr>
                                      <p:to>
                                        <p:strVal val="visible"/>
                                      </p:to>
                                    </p:set>
                                    <p:animEffect transition="in" filter="wipe(up)">
                                      <p:cBhvr>
                                        <p:cTn id="54" dur="500"/>
                                        <p:tgtEl>
                                          <p:spTgt spid="8">
                                            <p:txEl>
                                              <p:pRg st="6" end="6"/>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grpId="0" nodeType="clickEffect">
                                  <p:stCondLst>
                                    <p:cond delay="0"/>
                                  </p:stCondLst>
                                  <p:childTnLst>
                                    <p:set>
                                      <p:cBhvr>
                                        <p:cTn id="58" dur="1" fill="hold">
                                          <p:stCondLst>
                                            <p:cond delay="0"/>
                                          </p:stCondLst>
                                        </p:cTn>
                                        <p:tgtEl>
                                          <p:spTgt spid="8">
                                            <p:txEl>
                                              <p:pRg st="7" end="7"/>
                                            </p:txEl>
                                          </p:spTgt>
                                        </p:tgtEl>
                                        <p:attrNameLst>
                                          <p:attrName>style.visibility</p:attrName>
                                        </p:attrNameLst>
                                      </p:cBhvr>
                                      <p:to>
                                        <p:strVal val="visible"/>
                                      </p:to>
                                    </p:set>
                                    <p:animEffect transition="in" filter="wipe(up)">
                                      <p:cBhvr>
                                        <p:cTn id="59" dur="500"/>
                                        <p:tgtEl>
                                          <p:spTgt spid="8">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build="p"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小测验</a:t>
            </a:r>
            <a:endParaRPr lang="zh-CN" altLang="en-US" dirty="0"/>
          </a:p>
        </p:txBody>
      </p:sp>
      <p:sp>
        <p:nvSpPr>
          <p:cNvPr id="3" name="内容占位符 2"/>
          <p:cNvSpPr>
            <a:spLocks noGrp="1"/>
          </p:cNvSpPr>
          <p:nvPr>
            <p:ph idx="1"/>
          </p:nvPr>
        </p:nvSpPr>
        <p:spPr/>
        <p:txBody>
          <a:bodyPr/>
          <a:lstStyle/>
          <a:p>
            <a:pPr marL="342900" lvl="0" indent="0" fontAlgn="ctr">
              <a:buNone/>
            </a:pPr>
            <a:r>
              <a:rPr lang="en-US" altLang="zh-CN" kern="1200" dirty="0" smtClean="0"/>
              <a:t>1</a:t>
            </a:r>
            <a:r>
              <a:rPr lang="zh-CN" altLang="en-US" kern="1200" dirty="0" smtClean="0"/>
              <a:t>、</a:t>
            </a:r>
            <a:r>
              <a:rPr lang="zh-CN" altLang="zh-CN" kern="1200" dirty="0" smtClean="0"/>
              <a:t>以下</a:t>
            </a:r>
            <a:r>
              <a:rPr lang="zh-CN" altLang="zh-CN" kern="1200" dirty="0"/>
              <a:t>选项中，</a:t>
            </a:r>
            <a:r>
              <a:rPr lang="zh-CN" altLang="zh-CN" kern="1200" dirty="0" smtClean="0"/>
              <a:t>不是</a:t>
            </a:r>
            <a:r>
              <a:rPr lang="en-US" altLang="zh-CN" kern="1200" dirty="0" smtClean="0"/>
              <a:t>Python</a:t>
            </a:r>
            <a:r>
              <a:rPr lang="zh-CN" altLang="zh-CN" kern="1200" dirty="0" smtClean="0"/>
              <a:t>基本</a:t>
            </a:r>
            <a:r>
              <a:rPr lang="zh-CN" altLang="zh-CN" kern="1200" dirty="0"/>
              <a:t>控制结构的是</a:t>
            </a:r>
            <a:r>
              <a:rPr lang="zh-CN" altLang="zh-CN" kern="1200" dirty="0" smtClean="0"/>
              <a:t>(</a:t>
            </a:r>
            <a:r>
              <a:rPr lang="en-US" altLang="zh-CN" kern="1200" dirty="0" smtClean="0"/>
              <a:t>                </a:t>
            </a:r>
            <a:r>
              <a:rPr lang="zh-CN" altLang="zh-CN" kern="1200" dirty="0" smtClean="0"/>
              <a:t>)</a:t>
            </a:r>
            <a:endParaRPr lang="zh-CN" altLang="zh-CN" kern="1200" dirty="0"/>
          </a:p>
          <a:p>
            <a:pPr marL="342900" lvl="0" indent="0" fontAlgn="ctr">
              <a:buNone/>
            </a:pPr>
            <a:r>
              <a:rPr lang="zh-CN" altLang="zh-CN" kern="1200" dirty="0"/>
              <a:t>A、程序</a:t>
            </a:r>
            <a:r>
              <a:rPr lang="zh-CN" altLang="zh-CN" kern="1200" dirty="0" smtClean="0"/>
              <a:t>异常</a:t>
            </a:r>
            <a:r>
              <a:rPr lang="en-US" altLang="zh-CN" kern="1200" dirty="0" smtClean="0"/>
              <a:t>		</a:t>
            </a:r>
            <a:r>
              <a:rPr lang="zh-CN" altLang="zh-CN" kern="1200" dirty="0" smtClean="0"/>
              <a:t>B</a:t>
            </a:r>
            <a:r>
              <a:rPr lang="zh-CN" altLang="zh-CN" kern="1200" dirty="0"/>
              <a:t>、循环</a:t>
            </a:r>
            <a:r>
              <a:rPr lang="zh-CN" altLang="zh-CN" kern="1200" dirty="0" smtClean="0"/>
              <a:t>结构</a:t>
            </a:r>
            <a:r>
              <a:rPr lang="en-US" altLang="zh-CN" kern="1200" dirty="0" smtClean="0"/>
              <a:t>		</a:t>
            </a:r>
            <a:r>
              <a:rPr lang="zh-CN" altLang="zh-CN" kern="1200" dirty="0" smtClean="0"/>
              <a:t>C</a:t>
            </a:r>
            <a:r>
              <a:rPr lang="zh-CN" altLang="zh-CN" kern="1200" dirty="0"/>
              <a:t>、跳转</a:t>
            </a:r>
            <a:r>
              <a:rPr lang="zh-CN" altLang="zh-CN" kern="1200" dirty="0" smtClean="0"/>
              <a:t>结构</a:t>
            </a:r>
            <a:r>
              <a:rPr lang="en-US" altLang="zh-CN" kern="1200" dirty="0" smtClean="0"/>
              <a:t>		</a:t>
            </a:r>
            <a:r>
              <a:rPr lang="zh-CN" altLang="zh-CN" kern="1200" dirty="0" smtClean="0"/>
              <a:t>D</a:t>
            </a:r>
            <a:r>
              <a:rPr lang="zh-CN" altLang="zh-CN" kern="1200" dirty="0"/>
              <a:t>、顺序结构</a:t>
            </a:r>
          </a:p>
          <a:p>
            <a:pPr marL="342900" lvl="0" indent="0" fontAlgn="ctr">
              <a:buNone/>
            </a:pPr>
            <a:endParaRPr lang="zh-CN" altLang="zh-CN" kern="1200" dirty="0"/>
          </a:p>
          <a:p>
            <a:pPr marL="342900" lvl="0" indent="0" fontAlgn="ctr">
              <a:buNone/>
            </a:pPr>
            <a:r>
              <a:rPr lang="zh-CN" altLang="zh-CN" kern="1200" dirty="0" smtClean="0"/>
              <a:t>2</a:t>
            </a:r>
            <a:r>
              <a:rPr lang="zh-CN" altLang="en-US" kern="1200" dirty="0" smtClean="0"/>
              <a:t>、</a:t>
            </a:r>
            <a:r>
              <a:rPr lang="zh-CN" altLang="zh-CN" kern="1200" dirty="0" smtClean="0"/>
              <a:t>以下</a:t>
            </a:r>
            <a:r>
              <a:rPr lang="zh-CN" altLang="zh-CN" kern="1200" dirty="0"/>
              <a:t>语句执行后a、b、c的值</a:t>
            </a:r>
            <a:r>
              <a:rPr lang="zh-CN" altLang="zh-CN" kern="1200" dirty="0" smtClean="0"/>
              <a:t>是</a:t>
            </a:r>
            <a:r>
              <a:rPr lang="en-US" altLang="zh-CN" kern="1200" dirty="0" smtClean="0">
                <a:sym typeface="Wingdings" pitchFamily="2" charset="2"/>
              </a:rPr>
              <a:t>(              )</a:t>
            </a:r>
            <a:endParaRPr lang="zh-CN" altLang="zh-CN" kern="1200" dirty="0"/>
          </a:p>
          <a:p>
            <a:pPr marL="342900" lvl="0" indent="0" fontAlgn="ctr">
              <a:buNone/>
            </a:pPr>
            <a:r>
              <a:rPr lang="en-US" altLang="zh-CN" kern="1200" dirty="0"/>
              <a:t>a = "watermelon"</a:t>
            </a:r>
            <a:endParaRPr lang="zh-CN" altLang="zh-CN" kern="1200" dirty="0"/>
          </a:p>
          <a:p>
            <a:pPr marL="342900" lvl="0" indent="0" fontAlgn="ctr">
              <a:buNone/>
            </a:pPr>
            <a:r>
              <a:rPr lang="en-US" altLang="zh-CN" kern="1200" dirty="0"/>
              <a:t>b = "strawberry"</a:t>
            </a:r>
            <a:endParaRPr lang="zh-CN" altLang="zh-CN" kern="1200" dirty="0"/>
          </a:p>
          <a:p>
            <a:pPr marL="342900" lvl="0" indent="0" fontAlgn="ctr">
              <a:buNone/>
            </a:pPr>
            <a:r>
              <a:rPr lang="en-US" altLang="zh-CN" kern="1200" dirty="0"/>
              <a:t>c = "cherry"</a:t>
            </a:r>
            <a:endParaRPr lang="zh-CN" altLang="zh-CN" kern="1200" dirty="0"/>
          </a:p>
          <a:p>
            <a:pPr marL="342900" lvl="0" indent="0" fontAlgn="ctr">
              <a:buNone/>
            </a:pPr>
            <a:r>
              <a:rPr lang="en-US" altLang="zh-CN" kern="1200" dirty="0"/>
              <a:t>if a &gt; b:</a:t>
            </a:r>
            <a:endParaRPr lang="zh-CN" altLang="zh-CN" kern="1200" dirty="0"/>
          </a:p>
          <a:p>
            <a:pPr marL="342900" lvl="0" indent="0" fontAlgn="ctr">
              <a:buNone/>
            </a:pPr>
            <a:r>
              <a:rPr lang="en-US" altLang="zh-CN" kern="1200" dirty="0"/>
              <a:t>    c = a</a:t>
            </a:r>
            <a:endParaRPr lang="zh-CN" altLang="zh-CN" kern="1200" dirty="0"/>
          </a:p>
          <a:p>
            <a:pPr marL="342900" lvl="0" indent="0" fontAlgn="ctr">
              <a:buNone/>
            </a:pPr>
            <a:r>
              <a:rPr lang="en-US" altLang="zh-CN" kern="1200" dirty="0"/>
              <a:t>    a = b</a:t>
            </a:r>
            <a:endParaRPr lang="zh-CN" altLang="zh-CN" kern="1200" dirty="0"/>
          </a:p>
          <a:p>
            <a:pPr marL="342900" lvl="0" indent="0" fontAlgn="ctr">
              <a:buNone/>
            </a:pPr>
            <a:r>
              <a:rPr lang="en-US" altLang="zh-CN" kern="1200" dirty="0"/>
              <a:t>    b = c</a:t>
            </a:r>
            <a:endParaRPr lang="zh-CN" altLang="zh-CN" kern="1200" dirty="0"/>
          </a:p>
          <a:p>
            <a:pPr marL="342900" lvl="0" indent="0" fontAlgn="ctr">
              <a:buNone/>
            </a:pPr>
            <a:r>
              <a:rPr lang="en-US" altLang="zh-CN" kern="1200" dirty="0"/>
              <a:t>A</a:t>
            </a:r>
            <a:r>
              <a:rPr lang="zh-CN" altLang="zh-CN" kern="1200" dirty="0"/>
              <a:t>、</a:t>
            </a:r>
            <a:r>
              <a:rPr lang="en-US" altLang="zh-CN" kern="1200" dirty="0"/>
              <a:t>watermelon strawberry cherry</a:t>
            </a:r>
            <a:endParaRPr lang="zh-CN" altLang="zh-CN" kern="1200" dirty="0"/>
          </a:p>
          <a:p>
            <a:pPr marL="342900" lvl="0" indent="0" fontAlgn="ctr">
              <a:buNone/>
            </a:pPr>
            <a:r>
              <a:rPr lang="en-US" altLang="zh-CN" kern="1200" dirty="0"/>
              <a:t>B</a:t>
            </a:r>
            <a:r>
              <a:rPr lang="zh-CN" altLang="zh-CN" kern="1200" dirty="0"/>
              <a:t>、</a:t>
            </a:r>
            <a:r>
              <a:rPr lang="en-US" altLang="zh-CN" kern="1200" dirty="0"/>
              <a:t>watermelon cherry strawberry</a:t>
            </a:r>
            <a:endParaRPr lang="zh-CN" altLang="zh-CN" kern="1200" dirty="0"/>
          </a:p>
          <a:p>
            <a:pPr marL="342900" lvl="0" indent="0" fontAlgn="ctr">
              <a:buNone/>
            </a:pPr>
            <a:r>
              <a:rPr lang="en-US" altLang="zh-CN" kern="1200" dirty="0"/>
              <a:t>C</a:t>
            </a:r>
            <a:r>
              <a:rPr lang="zh-CN" altLang="zh-CN" kern="1200" dirty="0"/>
              <a:t>、</a:t>
            </a:r>
            <a:r>
              <a:rPr lang="en-US" altLang="zh-CN" kern="1200" dirty="0"/>
              <a:t>strawberry cherry watermelon</a:t>
            </a:r>
            <a:endParaRPr lang="zh-CN" altLang="zh-CN" kern="1200" dirty="0"/>
          </a:p>
          <a:p>
            <a:pPr marL="342900" lvl="0" indent="0" fontAlgn="ctr">
              <a:buNone/>
            </a:pPr>
            <a:r>
              <a:rPr lang="en-US" altLang="zh-CN" kern="1200" dirty="0"/>
              <a:t>D</a:t>
            </a:r>
            <a:r>
              <a:rPr lang="zh-CN" altLang="zh-CN" kern="1200" dirty="0"/>
              <a:t>、</a:t>
            </a:r>
            <a:r>
              <a:rPr lang="en-US" altLang="zh-CN" kern="1200" dirty="0"/>
              <a:t>strawberry watermelon </a:t>
            </a:r>
            <a:r>
              <a:rPr lang="en-US" altLang="zh-CN" kern="1200" dirty="0" err="1"/>
              <a:t>watermelon</a:t>
            </a:r>
            <a:endParaRPr lang="zh-CN" altLang="zh-CN" kern="1200" dirty="0"/>
          </a:p>
          <a:p>
            <a:pPr marL="342900" lvl="0" indent="0" fontAlgn="ctr">
              <a:buNone/>
            </a:pPr>
            <a:endParaRPr lang="zh-CN" altLang="zh-CN" kern="1200" dirty="0"/>
          </a:p>
          <a:p>
            <a:pPr marL="342900" indent="0">
              <a:buNone/>
            </a:pPr>
            <a:endParaRPr lang="zh-CN" altLang="en-US"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104</a:t>
            </a:fld>
            <a:endParaRPr lang="en-US" altLang="zh-CN"/>
          </a:p>
        </p:txBody>
      </p:sp>
      <p:sp>
        <p:nvSpPr>
          <p:cNvPr id="5" name="矩形 4"/>
          <p:cNvSpPr/>
          <p:nvPr/>
        </p:nvSpPr>
        <p:spPr>
          <a:xfrm>
            <a:off x="6017231" y="2865118"/>
            <a:ext cx="6096000" cy="2363724"/>
          </a:xfrm>
          <a:prstGeom prst="rect">
            <a:avLst/>
          </a:prstGeom>
        </p:spPr>
        <p:txBody>
          <a:bodyPr>
            <a:spAutoFit/>
          </a:bodyPr>
          <a:lstStyle/>
          <a:p>
            <a:pPr marL="342900" eaLnBrk="0" fontAlgn="ctr" hangingPunct="0">
              <a:spcBef>
                <a:spcPct val="20000"/>
              </a:spcBef>
              <a:spcAft>
                <a:spcPct val="0"/>
              </a:spcAft>
              <a:buClr>
                <a:schemeClr val="hlink"/>
              </a:buClr>
            </a:pPr>
            <a:r>
              <a:rPr lang="en-US" altLang="zh-CN" b="1" dirty="0"/>
              <a:t>3</a:t>
            </a:r>
            <a:r>
              <a:rPr lang="zh-CN" altLang="en-US" b="1" dirty="0"/>
              <a:t>、</a:t>
            </a:r>
            <a:r>
              <a:rPr lang="zh-CN" altLang="zh-CN" b="1" dirty="0"/>
              <a:t>以下程序的输出结果是：</a:t>
            </a:r>
            <a:r>
              <a:rPr lang="zh-CN" altLang="zh-CN" b="1" dirty="0" smtClean="0"/>
              <a:t>(</a:t>
            </a:r>
            <a:r>
              <a:rPr lang="en-US" altLang="zh-CN" b="1" dirty="0" smtClean="0"/>
              <a:t>           </a:t>
            </a:r>
            <a:r>
              <a:rPr lang="zh-CN" altLang="zh-CN" b="1" dirty="0" smtClean="0"/>
              <a:t>)</a:t>
            </a:r>
            <a:endParaRPr lang="zh-CN" altLang="zh-CN" b="1" dirty="0"/>
          </a:p>
          <a:p>
            <a:pPr marL="342900" eaLnBrk="0" fontAlgn="ctr" hangingPunct="0">
              <a:spcBef>
                <a:spcPct val="20000"/>
              </a:spcBef>
              <a:spcAft>
                <a:spcPct val="0"/>
              </a:spcAft>
              <a:buClr>
                <a:schemeClr val="hlink"/>
              </a:buClr>
            </a:pPr>
            <a:r>
              <a:rPr lang="en-US" altLang="zh-CN" b="1" dirty="0"/>
              <a:t>t = "Python"</a:t>
            </a:r>
            <a:endParaRPr lang="zh-CN" altLang="zh-CN" b="1" dirty="0"/>
          </a:p>
          <a:p>
            <a:pPr marL="342900" eaLnBrk="0" fontAlgn="ctr" hangingPunct="0">
              <a:spcBef>
                <a:spcPct val="20000"/>
              </a:spcBef>
              <a:spcAft>
                <a:spcPct val="0"/>
              </a:spcAft>
              <a:buClr>
                <a:schemeClr val="hlink"/>
              </a:buClr>
            </a:pPr>
            <a:r>
              <a:rPr lang="en-US" altLang="zh-CN" b="1" dirty="0"/>
              <a:t>print(t if t&gt;="python" else "None")</a:t>
            </a:r>
            <a:endParaRPr lang="zh-CN" altLang="zh-CN" b="1" dirty="0"/>
          </a:p>
          <a:p>
            <a:pPr marL="342900" eaLnBrk="0" fontAlgn="ctr" hangingPunct="0">
              <a:spcBef>
                <a:spcPct val="20000"/>
              </a:spcBef>
              <a:spcAft>
                <a:spcPct val="0"/>
              </a:spcAft>
              <a:buClr>
                <a:schemeClr val="hlink"/>
              </a:buClr>
            </a:pPr>
            <a:r>
              <a:rPr lang="en-US" altLang="zh-CN" b="1" dirty="0"/>
              <a:t>A</a:t>
            </a:r>
            <a:r>
              <a:rPr lang="zh-CN" altLang="zh-CN" b="1" dirty="0"/>
              <a:t>、</a:t>
            </a:r>
            <a:r>
              <a:rPr lang="en-US" altLang="zh-CN" b="1" dirty="0"/>
              <a:t>Python</a:t>
            </a:r>
            <a:endParaRPr lang="zh-CN" altLang="zh-CN" b="1" dirty="0"/>
          </a:p>
          <a:p>
            <a:pPr marL="342900" eaLnBrk="0" fontAlgn="ctr" hangingPunct="0">
              <a:spcBef>
                <a:spcPct val="20000"/>
              </a:spcBef>
              <a:spcAft>
                <a:spcPct val="0"/>
              </a:spcAft>
              <a:buClr>
                <a:schemeClr val="hlink"/>
              </a:buClr>
            </a:pPr>
            <a:r>
              <a:rPr lang="en-US" altLang="zh-CN" b="1" dirty="0"/>
              <a:t>B</a:t>
            </a:r>
            <a:r>
              <a:rPr lang="zh-CN" altLang="zh-CN" b="1" dirty="0"/>
              <a:t>、</a:t>
            </a:r>
            <a:r>
              <a:rPr lang="en-US" altLang="zh-CN" b="1" dirty="0"/>
              <a:t>python</a:t>
            </a:r>
            <a:endParaRPr lang="zh-CN" altLang="zh-CN" b="1" dirty="0"/>
          </a:p>
          <a:p>
            <a:pPr marL="342900" eaLnBrk="0" fontAlgn="ctr" hangingPunct="0">
              <a:spcBef>
                <a:spcPct val="20000"/>
              </a:spcBef>
              <a:spcAft>
                <a:spcPct val="0"/>
              </a:spcAft>
              <a:buClr>
                <a:schemeClr val="hlink"/>
              </a:buClr>
            </a:pPr>
            <a:r>
              <a:rPr lang="en-US" altLang="zh-CN" b="1" dirty="0"/>
              <a:t>C</a:t>
            </a:r>
            <a:r>
              <a:rPr lang="zh-CN" altLang="zh-CN" b="1" dirty="0"/>
              <a:t>、</a:t>
            </a:r>
            <a:r>
              <a:rPr lang="en-US" altLang="zh-CN" b="1" dirty="0"/>
              <a:t>t</a:t>
            </a:r>
            <a:endParaRPr lang="zh-CN" altLang="zh-CN" b="1" dirty="0"/>
          </a:p>
          <a:p>
            <a:pPr marL="342900" eaLnBrk="0" fontAlgn="ctr" hangingPunct="0">
              <a:spcBef>
                <a:spcPct val="20000"/>
              </a:spcBef>
              <a:spcAft>
                <a:spcPct val="0"/>
              </a:spcAft>
              <a:buClr>
                <a:schemeClr val="hlink"/>
              </a:buClr>
            </a:pPr>
            <a:r>
              <a:rPr lang="en-US" altLang="zh-CN" b="1" dirty="0"/>
              <a:t>D</a:t>
            </a:r>
            <a:r>
              <a:rPr lang="zh-CN" altLang="zh-CN" b="1" dirty="0"/>
              <a:t>、</a:t>
            </a:r>
            <a:r>
              <a:rPr lang="en-US" altLang="zh-CN" b="1" dirty="0" smtClean="0"/>
              <a:t>None</a:t>
            </a:r>
            <a:endParaRPr lang="zh-CN" altLang="zh-CN" b="1" dirty="0"/>
          </a:p>
        </p:txBody>
      </p:sp>
      <p:sp>
        <p:nvSpPr>
          <p:cNvPr id="6" name="TextBox 5"/>
          <p:cNvSpPr txBox="1"/>
          <p:nvPr/>
        </p:nvSpPr>
        <p:spPr>
          <a:xfrm>
            <a:off x="6346992" y="1091119"/>
            <a:ext cx="452387" cy="369332"/>
          </a:xfrm>
          <a:prstGeom prst="rect">
            <a:avLst/>
          </a:prstGeom>
          <a:noFill/>
        </p:spPr>
        <p:txBody>
          <a:bodyPr wrap="square" rtlCol="0">
            <a:spAutoFit/>
          </a:bodyPr>
          <a:lstStyle/>
          <a:p>
            <a:r>
              <a:rPr lang="en-US" altLang="zh-CN" dirty="0"/>
              <a:t>C</a:t>
            </a:r>
            <a:endParaRPr lang="zh-CN" altLang="en-US" dirty="0"/>
          </a:p>
        </p:txBody>
      </p:sp>
      <p:sp>
        <p:nvSpPr>
          <p:cNvPr id="7" name="TextBox 6"/>
          <p:cNvSpPr txBox="1"/>
          <p:nvPr/>
        </p:nvSpPr>
        <p:spPr>
          <a:xfrm>
            <a:off x="4873204" y="2102610"/>
            <a:ext cx="452387" cy="369332"/>
          </a:xfrm>
          <a:prstGeom prst="rect">
            <a:avLst/>
          </a:prstGeom>
          <a:noFill/>
        </p:spPr>
        <p:txBody>
          <a:bodyPr wrap="square" rtlCol="0">
            <a:spAutoFit/>
          </a:bodyPr>
          <a:lstStyle/>
          <a:p>
            <a:r>
              <a:rPr lang="en-US" altLang="zh-CN" dirty="0"/>
              <a:t>D</a:t>
            </a:r>
            <a:endParaRPr lang="zh-CN" altLang="en-US" dirty="0"/>
          </a:p>
        </p:txBody>
      </p:sp>
      <p:sp>
        <p:nvSpPr>
          <p:cNvPr id="8" name="TextBox 7"/>
          <p:cNvSpPr txBox="1"/>
          <p:nvPr/>
        </p:nvSpPr>
        <p:spPr>
          <a:xfrm>
            <a:off x="9525685" y="2865118"/>
            <a:ext cx="452387" cy="369332"/>
          </a:xfrm>
          <a:prstGeom prst="rect">
            <a:avLst/>
          </a:prstGeom>
          <a:noFill/>
        </p:spPr>
        <p:txBody>
          <a:bodyPr wrap="square" rtlCol="0">
            <a:spAutoFit/>
          </a:bodyPr>
          <a:lstStyle/>
          <a:p>
            <a:r>
              <a:rPr lang="en-US" altLang="zh-CN" dirty="0"/>
              <a:t>D</a:t>
            </a:r>
            <a:endParaRPr lang="zh-CN" altLang="en-US" dirty="0"/>
          </a:p>
        </p:txBody>
      </p:sp>
    </p:spTree>
    <p:extLst>
      <p:ext uri="{BB962C8B-B14F-4D97-AF65-F5344CB8AC3E}">
        <p14:creationId xmlns:p14="http://schemas.microsoft.com/office/powerpoint/2010/main" val="293835741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2.6 Python</a:t>
            </a:r>
            <a:r>
              <a:rPr lang="zh-CN" altLang="en-US" dirty="0" smtClean="0"/>
              <a:t>程序的控制结构</a:t>
            </a:r>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105</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6" name="圆角矩形 5"/>
          <p:cNvSpPr/>
          <p:nvPr/>
        </p:nvSpPr>
        <p:spPr>
          <a:xfrm>
            <a:off x="1556738" y="2006881"/>
            <a:ext cx="3948713" cy="1291490"/>
          </a:xfrm>
          <a:prstGeom prst="roundRect">
            <a:avLst/>
          </a:prstGeom>
          <a:ln/>
        </p:spPr>
        <p:style>
          <a:lnRef idx="1">
            <a:schemeClr val="accent4"/>
          </a:lnRef>
          <a:fillRef idx="3">
            <a:schemeClr val="accent4"/>
          </a:fillRef>
          <a:effectRef idx="2">
            <a:schemeClr val="accent4"/>
          </a:effectRef>
          <a:fontRef idx="minor">
            <a:schemeClr val="lt1"/>
          </a:fontRef>
        </p:style>
        <p:txBody>
          <a:bodyPr lIns="90000" tIns="45000" rIns="90000" bIns="45000" rtlCol="0" anchor="ctr"/>
          <a:lstStyle/>
          <a:p>
            <a:r>
              <a:rPr lang="en-US" altLang="zh-CN" sz="2400" b="1" dirty="0">
                <a:solidFill>
                  <a:prstClr val="white"/>
                </a:solidFill>
                <a:latin typeface="Times New Roman" pitchFamily="18" charset="0"/>
                <a:ea typeface="宋体"/>
                <a:cs typeface="Times New Roman" pitchFamily="18" charset="0"/>
              </a:rPr>
              <a:t>for </a:t>
            </a:r>
            <a:r>
              <a:rPr lang="zh-CN" altLang="en-US" sz="2400" b="1" dirty="0">
                <a:solidFill>
                  <a:prstClr val="white"/>
                </a:solidFill>
                <a:latin typeface="Times New Roman" pitchFamily="18" charset="0"/>
                <a:ea typeface="宋体"/>
                <a:cs typeface="Times New Roman" pitchFamily="18" charset="0"/>
              </a:rPr>
              <a:t> 循环变量  </a:t>
            </a:r>
            <a:r>
              <a:rPr lang="en-US" altLang="zh-CN" sz="2400" b="1" dirty="0">
                <a:solidFill>
                  <a:prstClr val="white"/>
                </a:solidFill>
                <a:latin typeface="Times New Roman" pitchFamily="18" charset="0"/>
                <a:ea typeface="宋体"/>
                <a:cs typeface="Times New Roman" pitchFamily="18" charset="0"/>
              </a:rPr>
              <a:t>in  </a:t>
            </a:r>
            <a:r>
              <a:rPr lang="zh-CN" altLang="en-US" sz="2400" b="1" dirty="0">
                <a:solidFill>
                  <a:prstClr val="white"/>
                </a:solidFill>
                <a:latin typeface="Times New Roman" pitchFamily="18" charset="0"/>
                <a:ea typeface="宋体"/>
                <a:cs typeface="Times New Roman" pitchFamily="18" charset="0"/>
              </a:rPr>
              <a:t>遍历结构</a:t>
            </a:r>
            <a:r>
              <a:rPr lang="en-US" altLang="zh-CN" sz="2400" b="1" dirty="0">
                <a:solidFill>
                  <a:prstClr val="white"/>
                </a:solidFill>
                <a:latin typeface="Times New Roman" pitchFamily="18" charset="0"/>
                <a:ea typeface="宋体"/>
                <a:cs typeface="Times New Roman" pitchFamily="18" charset="0"/>
              </a:rPr>
              <a:t>:</a:t>
            </a:r>
            <a:endParaRPr lang="zh-CN" altLang="zh-CN" sz="2400" b="1" dirty="0">
              <a:solidFill>
                <a:prstClr val="white"/>
              </a:solidFill>
              <a:latin typeface="Times New Roman" pitchFamily="18" charset="0"/>
              <a:ea typeface="宋体"/>
              <a:cs typeface="Times New Roman" pitchFamily="18" charset="0"/>
            </a:endParaRPr>
          </a:p>
          <a:p>
            <a:r>
              <a:rPr lang="en-US" altLang="zh-CN" sz="2400" b="1" dirty="0">
                <a:solidFill>
                  <a:prstClr val="white"/>
                </a:solidFill>
                <a:latin typeface="Times New Roman" pitchFamily="18" charset="0"/>
                <a:ea typeface="宋体"/>
                <a:cs typeface="Times New Roman" pitchFamily="18" charset="0"/>
              </a:rPr>
              <a:t>    </a:t>
            </a:r>
            <a:r>
              <a:rPr lang="zh-CN" altLang="zh-CN" sz="2400" b="1" dirty="0">
                <a:solidFill>
                  <a:prstClr val="white"/>
                </a:solidFill>
                <a:latin typeface="Times New Roman" pitchFamily="18" charset="0"/>
                <a:ea typeface="宋体"/>
                <a:cs typeface="Times New Roman" pitchFamily="18" charset="0"/>
              </a:rPr>
              <a:t>子语句</a:t>
            </a:r>
            <a:r>
              <a:rPr lang="zh-CN" altLang="zh-CN" sz="2400" b="1" dirty="0" smtClean="0">
                <a:solidFill>
                  <a:prstClr val="white"/>
                </a:solidFill>
                <a:latin typeface="Times New Roman" pitchFamily="18" charset="0"/>
                <a:ea typeface="宋体"/>
                <a:cs typeface="Times New Roman" pitchFamily="18" charset="0"/>
              </a:rPr>
              <a:t>块</a:t>
            </a:r>
            <a:endParaRPr lang="zh-CN" altLang="en-US" sz="2400" b="1" dirty="0">
              <a:solidFill>
                <a:prstClr val="white"/>
              </a:solidFill>
              <a:latin typeface="Times New Roman" pitchFamily="18" charset="0"/>
              <a:ea typeface="宋体"/>
              <a:cs typeface="Times New Roman" pitchFamily="18" charset="0"/>
            </a:endParaRPr>
          </a:p>
        </p:txBody>
      </p:sp>
      <p:sp>
        <p:nvSpPr>
          <p:cNvPr id="7" name="圆角矩形标注 6"/>
          <p:cNvSpPr/>
          <p:nvPr/>
        </p:nvSpPr>
        <p:spPr bwMode="auto">
          <a:xfrm>
            <a:off x="6779552" y="2946507"/>
            <a:ext cx="3704149" cy="743323"/>
          </a:xfrm>
          <a:prstGeom prst="wedgeRoundRectCallout">
            <a:avLst>
              <a:gd name="adj1" fmla="val -111494"/>
              <a:gd name="adj2" fmla="val -98456"/>
              <a:gd name="adj3" fmla="val 16667"/>
            </a:avLst>
          </a:prstGeom>
          <a:solidFill>
            <a:schemeClr val="accent1">
              <a:lumMod val="20000"/>
              <a:lumOff val="80000"/>
            </a:schemeClr>
          </a:solidFill>
          <a:ln w="9525" cap="flat" cmpd="sng" algn="ctr">
            <a:solidFill>
              <a:schemeClr val="accent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遍历结构可以是字符串、文件、</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range() </a:t>
            </a: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函数、列表数据等。</a:t>
            </a:r>
            <a:endParaRPr kumimoji="0" lang="zh-CN" altLang="en-US" sz="2000" b="1" i="0" u="none" strike="noStrike" kern="1200" cap="none" spc="0" normalizeH="0" baseline="0" noProof="0" dirty="0" smtClean="0">
              <a:ln>
                <a:noFill/>
              </a:ln>
              <a:solidFill>
                <a:prstClr val="black"/>
              </a:solidFill>
              <a:effectLst/>
              <a:uLnTx/>
              <a:uFillTx/>
              <a:latin typeface="Arial" charset="0"/>
              <a:ea typeface="宋体"/>
              <a:cs typeface="+mn-cs"/>
            </a:endParaRPr>
          </a:p>
        </p:txBody>
      </p:sp>
      <p:sp>
        <p:nvSpPr>
          <p:cNvPr id="8" name="内容占位符 7"/>
          <p:cNvSpPr>
            <a:spLocks noGrp="1"/>
          </p:cNvSpPr>
          <p:nvPr>
            <p:ph idx="1"/>
          </p:nvPr>
        </p:nvSpPr>
        <p:spPr/>
        <p:txBody>
          <a:bodyPr/>
          <a:lstStyle/>
          <a:p>
            <a:r>
              <a:rPr lang="en-US" altLang="zh-CN" sz="2000" dirty="0"/>
              <a:t>2.6.2 </a:t>
            </a:r>
            <a:r>
              <a:rPr lang="zh-CN" altLang="en-US" sz="2000" dirty="0"/>
              <a:t>循环结构 </a:t>
            </a:r>
            <a:endParaRPr lang="en-US" altLang="zh-CN" sz="2000" dirty="0"/>
          </a:p>
          <a:p>
            <a:pPr lvl="1"/>
            <a:r>
              <a:rPr lang="en-US" altLang="zh-CN" sz="2000" b="1" dirty="0"/>
              <a:t>1. for </a:t>
            </a:r>
            <a:r>
              <a:rPr lang="zh-CN" altLang="en-US" sz="2000" b="1" dirty="0"/>
              <a:t>语句，语法格式：</a:t>
            </a:r>
            <a:endParaRPr lang="en-US" altLang="zh-CN" sz="2000" b="1" dirty="0"/>
          </a:p>
          <a:p>
            <a:pPr lvl="1"/>
            <a:endParaRPr lang="en-US" altLang="zh-CN" sz="2000" b="1" dirty="0"/>
          </a:p>
          <a:p>
            <a:pPr lvl="1"/>
            <a:endParaRPr lang="en-US" altLang="zh-CN" sz="2000" b="1" dirty="0"/>
          </a:p>
          <a:p>
            <a:pPr lvl="1"/>
            <a:endParaRPr lang="en-US" altLang="zh-CN" sz="2000" b="1" dirty="0"/>
          </a:p>
          <a:p>
            <a:endParaRPr lang="en-US" altLang="zh-CN" dirty="0" smtClean="0"/>
          </a:p>
          <a:p>
            <a:endParaRPr lang="en-US" altLang="zh-CN" dirty="0"/>
          </a:p>
          <a:p>
            <a:endParaRPr lang="en-US" altLang="zh-CN" dirty="0" smtClean="0"/>
          </a:p>
          <a:p>
            <a:endParaRPr lang="en-US" altLang="zh-CN" dirty="0"/>
          </a:p>
          <a:p>
            <a:r>
              <a:rPr lang="zh-CN" altLang="zh-CN" dirty="0"/>
              <a:t>例如下面的</a:t>
            </a:r>
            <a:r>
              <a:rPr lang="zh-CN" altLang="zh-CN" dirty="0" smtClean="0"/>
              <a:t>程序</a:t>
            </a:r>
            <a:r>
              <a:rPr lang="en-US" altLang="zh-CN" dirty="0" smtClean="0"/>
              <a:t> square1.py</a:t>
            </a:r>
            <a:r>
              <a:rPr lang="zh-CN" altLang="zh-CN" dirty="0"/>
              <a:t>用</a:t>
            </a:r>
            <a:r>
              <a:rPr lang="en-US" altLang="zh-CN" dirty="0"/>
              <a:t>for</a:t>
            </a:r>
            <a:r>
              <a:rPr lang="zh-CN" altLang="zh-CN" dirty="0"/>
              <a:t>循环产生一组由</a:t>
            </a:r>
            <a:r>
              <a:rPr lang="en-US" altLang="zh-CN" dirty="0"/>
              <a:t>1</a:t>
            </a:r>
            <a:r>
              <a:rPr lang="zh-CN" altLang="zh-CN" dirty="0"/>
              <a:t>到</a:t>
            </a:r>
            <a:r>
              <a:rPr lang="en-US" altLang="zh-CN" dirty="0"/>
              <a:t>10</a:t>
            </a:r>
            <a:r>
              <a:rPr lang="zh-CN" altLang="zh-CN" dirty="0"/>
              <a:t>的平方数组成的列表。</a:t>
            </a:r>
          </a:p>
          <a:p>
            <a:endParaRPr lang="zh-CN" altLang="en-US" dirty="0"/>
          </a:p>
        </p:txBody>
      </p:sp>
      <p:sp>
        <p:nvSpPr>
          <p:cNvPr id="9" name="矩形 8"/>
          <p:cNvSpPr/>
          <p:nvPr/>
        </p:nvSpPr>
        <p:spPr>
          <a:xfrm>
            <a:off x="1396946" y="4792764"/>
            <a:ext cx="6096000" cy="1631216"/>
          </a:xfrm>
          <a:prstGeom prst="rect">
            <a:avLst/>
          </a:prstGeom>
        </p:spPr>
        <p:style>
          <a:lnRef idx="2">
            <a:schemeClr val="accent4"/>
          </a:lnRef>
          <a:fillRef idx="1">
            <a:schemeClr val="lt1"/>
          </a:fillRef>
          <a:effectRef idx="0">
            <a:schemeClr val="accent4"/>
          </a:effectRef>
          <a:fontRef idx="minor">
            <a:schemeClr val="dk1"/>
          </a:fontRef>
        </p:style>
        <p:txBody>
          <a:bodyPr>
            <a:spAutoFit/>
          </a:bodyPr>
          <a:lstStyle/>
          <a:p>
            <a:r>
              <a:rPr lang="en-US" altLang="zh-CN" sz="2000" b="1" dirty="0" err="1"/>
              <a:t>nums</a:t>
            </a:r>
            <a:r>
              <a:rPr lang="en-US" altLang="zh-CN" sz="2000" b="1" dirty="0"/>
              <a:t> = []</a:t>
            </a:r>
            <a:endParaRPr lang="zh-CN" altLang="zh-CN" sz="2000" b="1" dirty="0"/>
          </a:p>
          <a:p>
            <a:r>
              <a:rPr lang="en-US" altLang="zh-CN" sz="2000" b="1" dirty="0"/>
              <a:t>for </a:t>
            </a:r>
            <a:r>
              <a:rPr lang="en-US" altLang="zh-CN" sz="2000" b="1" dirty="0" err="1"/>
              <a:t>i</a:t>
            </a:r>
            <a:r>
              <a:rPr lang="en-US" altLang="zh-CN" sz="2000" b="1" dirty="0"/>
              <a:t> in range(1,11): </a:t>
            </a:r>
            <a:endParaRPr lang="zh-CN" altLang="zh-CN" sz="2000" b="1" dirty="0"/>
          </a:p>
          <a:p>
            <a:r>
              <a:rPr lang="en-US" altLang="zh-CN" sz="2000" b="1" dirty="0"/>
              <a:t>    </a:t>
            </a:r>
            <a:r>
              <a:rPr lang="en-US" altLang="zh-CN" sz="2000" b="1" dirty="0" err="1"/>
              <a:t>num</a:t>
            </a:r>
            <a:r>
              <a:rPr lang="en-US" altLang="zh-CN" sz="2000" b="1" dirty="0"/>
              <a:t> = </a:t>
            </a:r>
            <a:r>
              <a:rPr lang="en-US" altLang="zh-CN" sz="2000" b="1" dirty="0" err="1"/>
              <a:t>i</a:t>
            </a:r>
            <a:r>
              <a:rPr lang="en-US" altLang="zh-CN" sz="2000" b="1" dirty="0"/>
              <a:t>**2</a:t>
            </a:r>
            <a:endParaRPr lang="zh-CN" altLang="zh-CN" sz="2000" b="1" dirty="0"/>
          </a:p>
          <a:p>
            <a:r>
              <a:rPr lang="en-US" altLang="zh-CN" sz="2000" b="1" dirty="0"/>
              <a:t>    </a:t>
            </a:r>
            <a:r>
              <a:rPr lang="en-US" altLang="zh-CN" sz="2000" b="1" dirty="0" err="1"/>
              <a:t>nums.append</a:t>
            </a:r>
            <a:r>
              <a:rPr lang="en-US" altLang="zh-CN" sz="2000" b="1" dirty="0"/>
              <a:t>(</a:t>
            </a:r>
            <a:r>
              <a:rPr lang="en-US" altLang="zh-CN" sz="2000" b="1" dirty="0" err="1"/>
              <a:t>num</a:t>
            </a:r>
            <a:r>
              <a:rPr lang="en-US" altLang="zh-CN" sz="2000" b="1" dirty="0"/>
              <a:t>)</a:t>
            </a:r>
            <a:endParaRPr lang="zh-CN" altLang="zh-CN" sz="2000" b="1" dirty="0"/>
          </a:p>
          <a:p>
            <a:r>
              <a:rPr lang="en-US" altLang="zh-CN" sz="2000" b="1" dirty="0"/>
              <a:t>print(</a:t>
            </a:r>
            <a:r>
              <a:rPr lang="en-US" altLang="zh-CN" sz="2000" b="1" dirty="0" err="1"/>
              <a:t>nums</a:t>
            </a:r>
            <a:r>
              <a:rPr lang="en-US" altLang="zh-CN" sz="2000" b="1" dirty="0"/>
              <a:t>)</a:t>
            </a:r>
            <a:endParaRPr lang="zh-CN" altLang="zh-CN" sz="2000" b="1" dirty="0"/>
          </a:p>
        </p:txBody>
      </p:sp>
      <p:sp>
        <p:nvSpPr>
          <p:cNvPr id="10" name="圆角矩形标注 9"/>
          <p:cNvSpPr/>
          <p:nvPr/>
        </p:nvSpPr>
        <p:spPr>
          <a:xfrm>
            <a:off x="6856845" y="5878798"/>
            <a:ext cx="4091233" cy="782588"/>
          </a:xfrm>
          <a:prstGeom prst="wedgeRoundRectCallout">
            <a:avLst>
              <a:gd name="adj1" fmla="val -37062"/>
              <a:gd name="adj2" fmla="val -82372"/>
              <a:gd name="adj3" fmla="val 16667"/>
            </a:avLst>
          </a:prstGeom>
          <a:solidFill>
            <a:schemeClr val="accent4">
              <a:lumMod val="60000"/>
              <a:lumOff val="40000"/>
            </a:schemeClr>
          </a:solidFill>
          <a:ln>
            <a:solidFill>
              <a:schemeClr val="accent4"/>
            </a:solidFill>
          </a:ln>
        </p:spPr>
        <p:style>
          <a:lnRef idx="1">
            <a:schemeClr val="dk1"/>
          </a:lnRef>
          <a:fillRef idx="2">
            <a:schemeClr val="dk1"/>
          </a:fillRef>
          <a:effectRef idx="1">
            <a:schemeClr val="dk1"/>
          </a:effectRef>
          <a:fontRef idx="minor">
            <a:schemeClr val="dk1"/>
          </a:fontRef>
        </p:style>
        <p:txBody>
          <a:bodyPr lIns="90000" tIns="45000" rIns="90000" bIns="450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2000" b="0" i="0" u="none" strike="noStrike" kern="1200" cap="none" spc="0" normalizeH="0" baseline="0" noProof="0" dirty="0">
                <a:ln>
                  <a:noFill/>
                </a:ln>
                <a:solidFill>
                  <a:prstClr val="black"/>
                </a:solidFill>
                <a:effectLst/>
                <a:uLnTx/>
                <a:uFillTx/>
                <a:latin typeface="Arial"/>
                <a:ea typeface="宋体"/>
                <a:cs typeface="+mn-cs"/>
              </a:rPr>
              <a:t>运行结果为</a:t>
            </a:r>
            <a:r>
              <a:rPr kumimoji="0" lang="zh-CN" altLang="zh-CN" sz="2000" b="0" i="0" u="none" strike="noStrike" kern="1200" cap="none" spc="0" normalizeH="0" baseline="0" noProof="0" dirty="0" smtClean="0">
                <a:ln>
                  <a:noFill/>
                </a:ln>
                <a:solidFill>
                  <a:prstClr val="black"/>
                </a:solidFill>
                <a:effectLst/>
                <a:uLnTx/>
                <a:uFillTx/>
                <a:latin typeface="Arial"/>
                <a:ea typeface="宋体"/>
                <a:cs typeface="+mn-cs"/>
              </a:rPr>
              <a:t>：</a:t>
            </a:r>
            <a:endParaRPr kumimoji="0" lang="en-US" altLang="zh-CN" sz="2000" b="0" i="0" u="none" strike="noStrike" kern="1200" cap="none" spc="0" normalizeH="0" baseline="0" noProof="0" dirty="0" smtClean="0">
              <a:ln>
                <a:noFill/>
              </a:ln>
              <a:solidFill>
                <a:prstClr val="black"/>
              </a:solidFill>
              <a:effectLst/>
              <a:uLnTx/>
              <a:uFillTx/>
              <a:latin typeface="Arial"/>
              <a:ea typeface="宋体"/>
              <a:cs typeface="+mn-cs"/>
            </a:endParaRPr>
          </a:p>
          <a:p>
            <a:r>
              <a:rPr lang="en-US" altLang="zh-CN" dirty="0"/>
              <a:t>[1, 4, 9, 16, 25, 36, 49, 64, 81, 100]</a:t>
            </a:r>
            <a:endParaRPr kumimoji="0" lang="zh-CN" altLang="zh-CN" sz="2000" b="0" i="0" u="none" strike="noStrike" kern="1200" cap="none" spc="0" normalizeH="0" baseline="0" noProof="0" dirty="0">
              <a:ln>
                <a:noFill/>
              </a:ln>
              <a:solidFill>
                <a:prstClr val="black"/>
              </a:solidFill>
              <a:effectLst/>
              <a:uLnTx/>
              <a:uFillTx/>
              <a:latin typeface="Arial"/>
              <a:ea typeface="宋体"/>
              <a:cs typeface="+mn-cs"/>
            </a:endParaRPr>
          </a:p>
        </p:txBody>
      </p:sp>
    </p:spTree>
    <p:extLst>
      <p:ext uri="{BB962C8B-B14F-4D97-AF65-F5344CB8AC3E}">
        <p14:creationId xmlns:p14="http://schemas.microsoft.com/office/powerpoint/2010/main" val="269775196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9">
                                            <p:bg/>
                                          </p:spTgt>
                                        </p:tgtEl>
                                        <p:attrNameLst>
                                          <p:attrName>style.visibility</p:attrName>
                                        </p:attrNameLst>
                                      </p:cBhvr>
                                      <p:to>
                                        <p:strVal val="visible"/>
                                      </p:to>
                                    </p:set>
                                    <p:animEffect transition="in" filter="wipe(up)">
                                      <p:cBhvr>
                                        <p:cTn id="15" dur="500"/>
                                        <p:tgtEl>
                                          <p:spTgt spid="9">
                                            <p:bg/>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9">
                                            <p:txEl>
                                              <p:pRg st="0" end="0"/>
                                            </p:txEl>
                                          </p:spTgt>
                                        </p:tgtEl>
                                        <p:attrNameLst>
                                          <p:attrName>style.visibility</p:attrName>
                                        </p:attrNameLst>
                                      </p:cBhvr>
                                      <p:to>
                                        <p:strVal val="visible"/>
                                      </p:to>
                                    </p:set>
                                    <p:animEffect transition="in" filter="wipe(up)">
                                      <p:cBhvr>
                                        <p:cTn id="20" dur="500"/>
                                        <p:tgtEl>
                                          <p:spTgt spid="9">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9">
                                            <p:txEl>
                                              <p:pRg st="1" end="1"/>
                                            </p:txEl>
                                          </p:spTgt>
                                        </p:tgtEl>
                                        <p:attrNameLst>
                                          <p:attrName>style.visibility</p:attrName>
                                        </p:attrNameLst>
                                      </p:cBhvr>
                                      <p:to>
                                        <p:strVal val="visible"/>
                                      </p:to>
                                    </p:set>
                                    <p:animEffect transition="in" filter="wipe(up)">
                                      <p:cBhvr>
                                        <p:cTn id="25" dur="500"/>
                                        <p:tgtEl>
                                          <p:spTgt spid="9">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9">
                                            <p:txEl>
                                              <p:pRg st="2" end="2"/>
                                            </p:txEl>
                                          </p:spTgt>
                                        </p:tgtEl>
                                        <p:attrNameLst>
                                          <p:attrName>style.visibility</p:attrName>
                                        </p:attrNameLst>
                                      </p:cBhvr>
                                      <p:to>
                                        <p:strVal val="visible"/>
                                      </p:to>
                                    </p:set>
                                    <p:animEffect transition="in" filter="wipe(up)">
                                      <p:cBhvr>
                                        <p:cTn id="30" dur="500"/>
                                        <p:tgtEl>
                                          <p:spTgt spid="9">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9">
                                            <p:txEl>
                                              <p:pRg st="3" end="3"/>
                                            </p:txEl>
                                          </p:spTgt>
                                        </p:tgtEl>
                                        <p:attrNameLst>
                                          <p:attrName>style.visibility</p:attrName>
                                        </p:attrNameLst>
                                      </p:cBhvr>
                                      <p:to>
                                        <p:strVal val="visible"/>
                                      </p:to>
                                    </p:set>
                                    <p:animEffect transition="in" filter="wipe(up)">
                                      <p:cBhvr>
                                        <p:cTn id="35" dur="500"/>
                                        <p:tgtEl>
                                          <p:spTgt spid="9">
                                            <p:txEl>
                                              <p:pRg st="3" end="3"/>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9">
                                            <p:txEl>
                                              <p:pRg st="4" end="4"/>
                                            </p:txEl>
                                          </p:spTgt>
                                        </p:tgtEl>
                                        <p:attrNameLst>
                                          <p:attrName>style.visibility</p:attrName>
                                        </p:attrNameLst>
                                      </p:cBhvr>
                                      <p:to>
                                        <p:strVal val="visible"/>
                                      </p:to>
                                    </p:set>
                                    <p:animEffect transition="in" filter="wipe(up)">
                                      <p:cBhvr>
                                        <p:cTn id="40" dur="500"/>
                                        <p:tgtEl>
                                          <p:spTgt spid="9">
                                            <p:txEl>
                                              <p:pRg st="4" end="4"/>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build="p" animBg="1"/>
      <p:bldP spid="10"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2.6 Python</a:t>
            </a:r>
            <a:r>
              <a:rPr lang="zh-CN" altLang="en-US" dirty="0"/>
              <a:t>程序的控制结构</a:t>
            </a:r>
          </a:p>
        </p:txBody>
      </p:sp>
      <p:sp>
        <p:nvSpPr>
          <p:cNvPr id="3" name="内容占位符 2"/>
          <p:cNvSpPr>
            <a:spLocks noGrp="1"/>
          </p:cNvSpPr>
          <p:nvPr>
            <p:ph idx="1"/>
          </p:nvPr>
        </p:nvSpPr>
        <p:spPr/>
        <p:txBody>
          <a:bodyPr/>
          <a:lstStyle/>
          <a:p>
            <a:r>
              <a:rPr lang="en-US" altLang="zh-CN" dirty="0" smtClean="0"/>
              <a:t>2</a:t>
            </a:r>
            <a:r>
              <a:rPr lang="zh-CN" altLang="en-US" dirty="0" smtClean="0"/>
              <a:t>、列表解析式</a:t>
            </a:r>
            <a:endParaRPr lang="en-US" altLang="zh-CN" dirty="0" smtClean="0"/>
          </a:p>
          <a:p>
            <a:pPr lvl="1"/>
            <a:r>
              <a:rPr lang="zh-CN" altLang="zh-CN" dirty="0"/>
              <a:t>列表解析也称列表生成式，是将</a:t>
            </a:r>
            <a:r>
              <a:rPr lang="en-US" altLang="zh-CN" dirty="0"/>
              <a:t>for</a:t>
            </a:r>
            <a:r>
              <a:rPr lang="zh-CN" altLang="zh-CN" dirty="0"/>
              <a:t>循环和创建新元素的表达式合并成一行来构建新列表。列表解析式的语法为</a:t>
            </a:r>
            <a:r>
              <a:rPr lang="zh-CN" altLang="zh-CN" dirty="0" smtClean="0"/>
              <a:t>：</a:t>
            </a:r>
            <a:endParaRPr lang="en-US" altLang="zh-CN" dirty="0" smtClean="0"/>
          </a:p>
          <a:p>
            <a:pPr lvl="1"/>
            <a:endParaRPr lang="zh-CN" altLang="zh-CN" dirty="0"/>
          </a:p>
          <a:p>
            <a:endParaRPr lang="en-US" altLang="zh-CN" dirty="0" smtClean="0"/>
          </a:p>
          <a:p>
            <a:pPr lvl="1"/>
            <a:r>
              <a:rPr lang="zh-CN" altLang="zh-CN" dirty="0" smtClean="0"/>
              <a:t>其中</a:t>
            </a:r>
            <a:r>
              <a:rPr lang="zh-CN" altLang="zh-CN" dirty="0"/>
              <a:t>，</a:t>
            </a:r>
            <a:r>
              <a:rPr lang="en-US" altLang="zh-CN" dirty="0"/>
              <a:t>if</a:t>
            </a:r>
            <a:r>
              <a:rPr lang="zh-CN" altLang="zh-CN" dirty="0"/>
              <a:t>条件语句可以省略。</a:t>
            </a:r>
          </a:p>
          <a:p>
            <a:pPr lvl="1"/>
            <a:r>
              <a:rPr lang="zh-CN" altLang="zh-CN" dirty="0"/>
              <a:t>例如下面的</a:t>
            </a:r>
            <a:r>
              <a:rPr lang="zh-CN" altLang="zh-CN" dirty="0" smtClean="0"/>
              <a:t>程序</a:t>
            </a:r>
            <a:r>
              <a:rPr lang="en-US" altLang="zh-CN" dirty="0" smtClean="0"/>
              <a:t> square2.py </a:t>
            </a:r>
            <a:r>
              <a:rPr lang="zh-CN" altLang="zh-CN" dirty="0" smtClean="0"/>
              <a:t>用</a:t>
            </a:r>
            <a:r>
              <a:rPr lang="zh-CN" altLang="zh-CN" dirty="0"/>
              <a:t>列表解析式产生一组由</a:t>
            </a:r>
            <a:r>
              <a:rPr lang="en-US" altLang="zh-CN" dirty="0"/>
              <a:t>1</a:t>
            </a:r>
            <a:r>
              <a:rPr lang="zh-CN" altLang="zh-CN" dirty="0"/>
              <a:t>到</a:t>
            </a:r>
            <a:r>
              <a:rPr lang="en-US" altLang="zh-CN" dirty="0"/>
              <a:t>10</a:t>
            </a:r>
            <a:r>
              <a:rPr lang="zh-CN" altLang="zh-CN" dirty="0"/>
              <a:t>的平方数组成的列表</a:t>
            </a:r>
            <a:r>
              <a:rPr lang="zh-CN" altLang="zh-CN" dirty="0" smtClean="0"/>
              <a:t>。</a:t>
            </a:r>
            <a:endParaRPr lang="en-US" altLang="zh-CN" dirty="0" smtClean="0"/>
          </a:p>
          <a:p>
            <a:pPr lvl="1"/>
            <a:endParaRPr lang="en-US" altLang="zh-CN" dirty="0"/>
          </a:p>
          <a:p>
            <a:pPr lvl="1"/>
            <a:endParaRPr lang="en-US" altLang="zh-CN" dirty="0" smtClean="0"/>
          </a:p>
          <a:p>
            <a:pPr lvl="1"/>
            <a:endParaRPr lang="en-US" altLang="zh-CN" dirty="0"/>
          </a:p>
          <a:p>
            <a:pPr lvl="1"/>
            <a:endParaRPr lang="en-US" altLang="zh-CN" dirty="0" smtClean="0"/>
          </a:p>
          <a:p>
            <a:pPr lvl="1"/>
            <a:r>
              <a:rPr lang="zh-CN" altLang="zh-CN" dirty="0"/>
              <a:t>下面的</a:t>
            </a:r>
            <a:r>
              <a:rPr lang="zh-CN" altLang="zh-CN" dirty="0" smtClean="0"/>
              <a:t>程序</a:t>
            </a:r>
            <a:r>
              <a:rPr lang="en-US" altLang="zh-CN" dirty="0" smtClean="0"/>
              <a:t> evenList2.py </a:t>
            </a:r>
            <a:r>
              <a:rPr lang="zh-CN" altLang="zh-CN" dirty="0" smtClean="0"/>
              <a:t>用</a:t>
            </a:r>
            <a:r>
              <a:rPr lang="zh-CN" altLang="zh-CN" dirty="0"/>
              <a:t>列表解析式构建</a:t>
            </a:r>
            <a:r>
              <a:rPr lang="en-US" altLang="zh-CN" dirty="0"/>
              <a:t>10</a:t>
            </a:r>
            <a:r>
              <a:rPr lang="zh-CN" altLang="zh-CN" dirty="0"/>
              <a:t>以内的偶数组成的列表。</a:t>
            </a:r>
          </a:p>
          <a:p>
            <a:pPr marL="0" indent="0" eaLnBrk="1" fontAlgn="auto" hangingPunct="1">
              <a:spcBef>
                <a:spcPts val="0"/>
              </a:spcBef>
              <a:spcAft>
                <a:spcPts val="0"/>
              </a:spcAft>
              <a:buClrTx/>
              <a:buNone/>
              <a:defRPr/>
            </a:pPr>
            <a:endParaRPr lang="en-US" altLang="zh-CN" sz="2000" kern="1200" dirty="0" smtClean="0">
              <a:solidFill>
                <a:prstClr val="black"/>
              </a:solidFill>
              <a:latin typeface="Arial"/>
              <a:ea typeface="宋体"/>
            </a:endParaRPr>
          </a:p>
          <a:p>
            <a:endParaRPr lang="en-US" altLang="zh-CN" dirty="0"/>
          </a:p>
          <a:p>
            <a:endParaRPr lang="zh-CN" altLang="zh-CN" dirty="0"/>
          </a:p>
          <a:p>
            <a:pPr lvl="1"/>
            <a:endParaRPr lang="zh-CN" altLang="en-US"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106</a:t>
            </a:fld>
            <a:endParaRPr lang="en-US" altLang="zh-CN"/>
          </a:p>
        </p:txBody>
      </p:sp>
      <p:sp>
        <p:nvSpPr>
          <p:cNvPr id="5" name="矩形 4"/>
          <p:cNvSpPr/>
          <p:nvPr/>
        </p:nvSpPr>
        <p:spPr>
          <a:xfrm>
            <a:off x="1708031" y="5236293"/>
            <a:ext cx="6096000" cy="707886"/>
          </a:xfrm>
          <a:prstGeom prst="rect">
            <a:avLst/>
          </a:prstGeom>
        </p:spPr>
        <p:style>
          <a:lnRef idx="2">
            <a:schemeClr val="accent4"/>
          </a:lnRef>
          <a:fillRef idx="1">
            <a:schemeClr val="lt1"/>
          </a:fillRef>
          <a:effectRef idx="0">
            <a:schemeClr val="accent4"/>
          </a:effectRef>
          <a:fontRef idx="minor">
            <a:schemeClr val="dk1"/>
          </a:fontRef>
        </p:style>
        <p:txBody>
          <a:bodyPr>
            <a:spAutoFit/>
          </a:bodyPr>
          <a:lstStyle/>
          <a:p>
            <a:pPr>
              <a:defRPr/>
            </a:pPr>
            <a:r>
              <a:rPr lang="en-US" altLang="zh-CN" sz="2000" b="1" dirty="0">
                <a:solidFill>
                  <a:prstClr val="black"/>
                </a:solidFill>
                <a:latin typeface="Arial"/>
                <a:ea typeface="宋体"/>
              </a:rPr>
              <a:t>even =[</a:t>
            </a:r>
            <a:r>
              <a:rPr lang="en-US" altLang="zh-CN" sz="2000" b="1" dirty="0" err="1">
                <a:solidFill>
                  <a:prstClr val="black"/>
                </a:solidFill>
                <a:latin typeface="Arial"/>
                <a:ea typeface="宋体"/>
              </a:rPr>
              <a:t>i</a:t>
            </a:r>
            <a:r>
              <a:rPr lang="en-US" altLang="zh-CN" sz="2000" b="1" dirty="0">
                <a:solidFill>
                  <a:prstClr val="black"/>
                </a:solidFill>
                <a:latin typeface="Arial"/>
                <a:ea typeface="宋体"/>
              </a:rPr>
              <a:t> for </a:t>
            </a:r>
            <a:r>
              <a:rPr lang="en-US" altLang="zh-CN" sz="2000" b="1" dirty="0" err="1">
                <a:solidFill>
                  <a:prstClr val="black"/>
                </a:solidFill>
                <a:latin typeface="Arial"/>
                <a:ea typeface="宋体"/>
              </a:rPr>
              <a:t>i</a:t>
            </a:r>
            <a:r>
              <a:rPr lang="en-US" altLang="zh-CN" sz="2000" b="1" dirty="0">
                <a:solidFill>
                  <a:prstClr val="black"/>
                </a:solidFill>
                <a:latin typeface="Arial"/>
                <a:ea typeface="宋体"/>
              </a:rPr>
              <a:t> in range(10) if i%2==0]</a:t>
            </a:r>
            <a:endParaRPr lang="zh-CN" altLang="zh-CN" sz="2000" b="1" dirty="0">
              <a:solidFill>
                <a:prstClr val="black"/>
              </a:solidFill>
              <a:latin typeface="Arial"/>
              <a:ea typeface="宋体"/>
            </a:endParaRPr>
          </a:p>
          <a:p>
            <a:pPr>
              <a:defRPr/>
            </a:pPr>
            <a:r>
              <a:rPr lang="en-US" altLang="zh-CN" sz="2000" b="1" dirty="0">
                <a:solidFill>
                  <a:prstClr val="black"/>
                </a:solidFill>
                <a:latin typeface="Arial"/>
                <a:ea typeface="宋体"/>
              </a:rPr>
              <a:t>print(even)</a:t>
            </a:r>
            <a:endParaRPr lang="zh-CN" altLang="zh-CN" sz="2000" b="1" dirty="0">
              <a:solidFill>
                <a:prstClr val="black"/>
              </a:solidFill>
              <a:latin typeface="Arial"/>
              <a:ea typeface="宋体"/>
            </a:endParaRPr>
          </a:p>
        </p:txBody>
      </p:sp>
      <p:sp>
        <p:nvSpPr>
          <p:cNvPr id="6" name="矩形 5"/>
          <p:cNvSpPr/>
          <p:nvPr/>
        </p:nvSpPr>
        <p:spPr>
          <a:xfrm>
            <a:off x="1708031" y="3436859"/>
            <a:ext cx="8689734" cy="1015663"/>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defRPr/>
            </a:pPr>
            <a:r>
              <a:rPr lang="en-US" altLang="zh-CN" sz="2000" b="1" dirty="0" err="1">
                <a:solidFill>
                  <a:prstClr val="black"/>
                </a:solidFill>
                <a:latin typeface="Arial"/>
                <a:ea typeface="宋体"/>
              </a:rPr>
              <a:t>nums</a:t>
            </a:r>
            <a:r>
              <a:rPr lang="en-US" altLang="zh-CN" sz="2000" b="1" dirty="0">
                <a:solidFill>
                  <a:prstClr val="black"/>
                </a:solidFill>
                <a:latin typeface="Arial"/>
                <a:ea typeface="宋体"/>
              </a:rPr>
              <a:t> = [(i+1)**2 for </a:t>
            </a:r>
            <a:r>
              <a:rPr lang="en-US" altLang="zh-CN" sz="2000" b="1" dirty="0" err="1">
                <a:solidFill>
                  <a:prstClr val="black"/>
                </a:solidFill>
                <a:latin typeface="Arial"/>
                <a:ea typeface="宋体"/>
              </a:rPr>
              <a:t>i</a:t>
            </a:r>
            <a:r>
              <a:rPr lang="en-US" altLang="zh-CN" sz="2000" b="1" dirty="0">
                <a:solidFill>
                  <a:prstClr val="black"/>
                </a:solidFill>
                <a:latin typeface="Arial"/>
                <a:ea typeface="宋体"/>
              </a:rPr>
              <a:t> in range(10)]   # </a:t>
            </a:r>
            <a:r>
              <a:rPr lang="en-US" altLang="zh-CN" sz="2000" b="1" dirty="0" err="1">
                <a:solidFill>
                  <a:prstClr val="black"/>
                </a:solidFill>
                <a:latin typeface="Arial"/>
                <a:ea typeface="宋体"/>
              </a:rPr>
              <a:t>i</a:t>
            </a:r>
            <a:r>
              <a:rPr lang="zh-CN" altLang="zh-CN" sz="2000" b="1" dirty="0">
                <a:solidFill>
                  <a:prstClr val="black"/>
                </a:solidFill>
                <a:latin typeface="Arial"/>
                <a:ea typeface="宋体"/>
              </a:rPr>
              <a:t>的取值为</a:t>
            </a:r>
            <a:r>
              <a:rPr lang="en-US" altLang="zh-CN" sz="2000" b="1" dirty="0">
                <a:solidFill>
                  <a:prstClr val="black"/>
                </a:solidFill>
                <a:latin typeface="Arial"/>
                <a:ea typeface="宋体"/>
              </a:rPr>
              <a:t>0~9</a:t>
            </a:r>
            <a:r>
              <a:rPr lang="zh-CN" altLang="zh-CN" sz="2000" b="1" dirty="0">
                <a:solidFill>
                  <a:prstClr val="black"/>
                </a:solidFill>
                <a:latin typeface="Arial"/>
                <a:ea typeface="宋体"/>
              </a:rPr>
              <a:t>，</a:t>
            </a:r>
            <a:r>
              <a:rPr lang="en-US" altLang="zh-CN" sz="2000" b="1" dirty="0">
                <a:solidFill>
                  <a:prstClr val="black"/>
                </a:solidFill>
                <a:latin typeface="Arial"/>
                <a:ea typeface="宋体"/>
              </a:rPr>
              <a:t>(i+1)</a:t>
            </a:r>
            <a:r>
              <a:rPr lang="zh-CN" altLang="zh-CN" sz="2000" b="1" dirty="0">
                <a:solidFill>
                  <a:prstClr val="black"/>
                </a:solidFill>
                <a:latin typeface="Arial"/>
                <a:ea typeface="宋体"/>
              </a:rPr>
              <a:t>取值为</a:t>
            </a:r>
            <a:r>
              <a:rPr lang="en-US" altLang="zh-CN" sz="2000" b="1" dirty="0">
                <a:solidFill>
                  <a:prstClr val="black"/>
                </a:solidFill>
                <a:latin typeface="Arial"/>
                <a:ea typeface="宋体"/>
              </a:rPr>
              <a:t>1~10</a:t>
            </a:r>
            <a:endParaRPr lang="zh-CN" altLang="zh-CN" sz="2000" b="1" dirty="0">
              <a:solidFill>
                <a:prstClr val="black"/>
              </a:solidFill>
              <a:latin typeface="Arial"/>
              <a:ea typeface="宋体"/>
            </a:endParaRPr>
          </a:p>
          <a:p>
            <a:pPr>
              <a:defRPr/>
            </a:pPr>
            <a:r>
              <a:rPr lang="en-US" altLang="zh-CN" sz="2000" b="1" dirty="0">
                <a:solidFill>
                  <a:prstClr val="black"/>
                </a:solidFill>
                <a:latin typeface="Arial"/>
                <a:ea typeface="宋体"/>
              </a:rPr>
              <a:t>print(</a:t>
            </a:r>
            <a:r>
              <a:rPr lang="en-US" altLang="zh-CN" sz="2000" b="1" dirty="0" err="1">
                <a:solidFill>
                  <a:prstClr val="black"/>
                </a:solidFill>
                <a:latin typeface="Arial"/>
                <a:ea typeface="宋体"/>
              </a:rPr>
              <a:t>nums</a:t>
            </a:r>
            <a:r>
              <a:rPr lang="en-US" altLang="zh-CN" sz="2000" b="1" dirty="0">
                <a:solidFill>
                  <a:prstClr val="black"/>
                </a:solidFill>
                <a:latin typeface="Arial"/>
                <a:ea typeface="宋体"/>
              </a:rPr>
              <a:t>)</a:t>
            </a:r>
            <a:endParaRPr lang="zh-CN" altLang="zh-CN" sz="2000" b="1" dirty="0">
              <a:solidFill>
                <a:prstClr val="black"/>
              </a:solidFill>
              <a:latin typeface="Arial"/>
              <a:ea typeface="宋体"/>
            </a:endParaRPr>
          </a:p>
          <a:p>
            <a:pPr>
              <a:defRPr/>
            </a:pPr>
            <a:r>
              <a:rPr lang="en-US" altLang="zh-CN" sz="2000" b="1" dirty="0">
                <a:solidFill>
                  <a:prstClr val="black"/>
                </a:solidFill>
                <a:latin typeface="Arial"/>
                <a:ea typeface="宋体"/>
              </a:rPr>
              <a:t>print(type(</a:t>
            </a:r>
            <a:r>
              <a:rPr lang="en-US" altLang="zh-CN" sz="2000" b="1" dirty="0" err="1">
                <a:solidFill>
                  <a:prstClr val="black"/>
                </a:solidFill>
                <a:latin typeface="Arial"/>
                <a:ea typeface="宋体"/>
              </a:rPr>
              <a:t>nums</a:t>
            </a:r>
            <a:r>
              <a:rPr lang="en-US" altLang="zh-CN" sz="2000" b="1" dirty="0">
                <a:solidFill>
                  <a:prstClr val="black"/>
                </a:solidFill>
                <a:latin typeface="Arial"/>
                <a:ea typeface="宋体"/>
              </a:rPr>
              <a:t>))</a:t>
            </a:r>
          </a:p>
        </p:txBody>
      </p:sp>
      <p:sp>
        <p:nvSpPr>
          <p:cNvPr id="7" name="矩形 6"/>
          <p:cNvSpPr/>
          <p:nvPr/>
        </p:nvSpPr>
        <p:spPr>
          <a:xfrm>
            <a:off x="1708031" y="2056537"/>
            <a:ext cx="5663730" cy="400110"/>
          </a:xfrm>
          <a:prstGeom prst="rect">
            <a:avLst/>
          </a:prstGeom>
        </p:spPr>
        <p:style>
          <a:lnRef idx="2">
            <a:schemeClr val="accent4"/>
          </a:lnRef>
          <a:fillRef idx="1">
            <a:schemeClr val="lt1"/>
          </a:fillRef>
          <a:effectRef idx="0">
            <a:schemeClr val="accent4"/>
          </a:effectRef>
          <a:fontRef idx="minor">
            <a:schemeClr val="dk1"/>
          </a:fontRef>
        </p:style>
        <p:txBody>
          <a:bodyPr wrap="none">
            <a:spAutoFit/>
          </a:bodyPr>
          <a:lstStyle/>
          <a:p>
            <a:pPr>
              <a:defRPr/>
            </a:pPr>
            <a:r>
              <a:rPr lang="zh-CN" altLang="zh-CN" sz="2000" b="1" dirty="0">
                <a:solidFill>
                  <a:prstClr val="black"/>
                </a:solidFill>
                <a:latin typeface="Arial"/>
                <a:ea typeface="宋体"/>
              </a:rPr>
              <a:t>新列表 </a:t>
            </a:r>
            <a:r>
              <a:rPr lang="en-US" altLang="zh-CN" sz="2000" b="1" dirty="0">
                <a:solidFill>
                  <a:prstClr val="black"/>
                </a:solidFill>
                <a:latin typeface="Arial"/>
                <a:ea typeface="宋体"/>
              </a:rPr>
              <a:t>= [</a:t>
            </a:r>
            <a:r>
              <a:rPr lang="zh-CN" altLang="zh-CN" sz="2000" b="1" dirty="0">
                <a:solidFill>
                  <a:prstClr val="black"/>
                </a:solidFill>
                <a:latin typeface="Arial"/>
                <a:ea typeface="宋体"/>
              </a:rPr>
              <a:t>表达式</a:t>
            </a:r>
            <a:r>
              <a:rPr lang="en-US" altLang="zh-CN" sz="2000" b="1" dirty="0">
                <a:solidFill>
                  <a:prstClr val="black"/>
                </a:solidFill>
                <a:latin typeface="Arial"/>
                <a:ea typeface="宋体"/>
              </a:rPr>
              <a:t> for </a:t>
            </a:r>
            <a:r>
              <a:rPr lang="zh-CN" altLang="zh-CN" sz="2000" b="1" dirty="0">
                <a:solidFill>
                  <a:prstClr val="black"/>
                </a:solidFill>
                <a:latin typeface="Arial"/>
                <a:ea typeface="宋体"/>
              </a:rPr>
              <a:t>元素</a:t>
            </a:r>
            <a:r>
              <a:rPr lang="en-US" altLang="zh-CN" sz="2000" b="1" dirty="0">
                <a:solidFill>
                  <a:prstClr val="black"/>
                </a:solidFill>
                <a:latin typeface="Arial"/>
                <a:ea typeface="宋体"/>
              </a:rPr>
              <a:t> in </a:t>
            </a:r>
            <a:r>
              <a:rPr lang="zh-CN" altLang="zh-CN" sz="2000" b="1" dirty="0">
                <a:solidFill>
                  <a:prstClr val="black"/>
                </a:solidFill>
                <a:latin typeface="Arial"/>
                <a:ea typeface="宋体"/>
              </a:rPr>
              <a:t>可迭代对象</a:t>
            </a:r>
            <a:r>
              <a:rPr lang="en-US" altLang="zh-CN" sz="2000" b="1" dirty="0">
                <a:solidFill>
                  <a:prstClr val="black"/>
                </a:solidFill>
                <a:latin typeface="Arial"/>
                <a:ea typeface="宋体"/>
              </a:rPr>
              <a:t> if </a:t>
            </a:r>
            <a:r>
              <a:rPr lang="zh-CN" altLang="zh-CN" sz="2000" b="1" dirty="0">
                <a:solidFill>
                  <a:prstClr val="black"/>
                </a:solidFill>
                <a:latin typeface="Arial"/>
                <a:ea typeface="宋体"/>
              </a:rPr>
              <a:t>条件</a:t>
            </a:r>
            <a:r>
              <a:rPr lang="en-US" altLang="zh-CN" sz="2000" b="1" dirty="0">
                <a:solidFill>
                  <a:prstClr val="black"/>
                </a:solidFill>
                <a:latin typeface="Arial"/>
                <a:ea typeface="宋体"/>
              </a:rPr>
              <a:t>]</a:t>
            </a:r>
            <a:endParaRPr lang="zh-CN" altLang="zh-CN" sz="2000" b="1" dirty="0">
              <a:solidFill>
                <a:prstClr val="black"/>
              </a:solidFill>
              <a:latin typeface="Arial"/>
              <a:ea typeface="宋体"/>
            </a:endParaRPr>
          </a:p>
        </p:txBody>
      </p:sp>
      <p:sp>
        <p:nvSpPr>
          <p:cNvPr id="8" name="圆角矩形标注 7"/>
          <p:cNvSpPr/>
          <p:nvPr/>
        </p:nvSpPr>
        <p:spPr>
          <a:xfrm>
            <a:off x="7987051" y="4258764"/>
            <a:ext cx="4091233" cy="977529"/>
          </a:xfrm>
          <a:prstGeom prst="wedgeRoundRectCallout">
            <a:avLst>
              <a:gd name="adj1" fmla="val -37062"/>
              <a:gd name="adj2" fmla="val -82372"/>
              <a:gd name="adj3" fmla="val 16667"/>
            </a:avLst>
          </a:prstGeom>
          <a:solidFill>
            <a:schemeClr val="accent4">
              <a:lumMod val="60000"/>
              <a:lumOff val="40000"/>
            </a:schemeClr>
          </a:solidFill>
          <a:ln>
            <a:solidFill>
              <a:schemeClr val="accent4"/>
            </a:solidFill>
          </a:ln>
        </p:spPr>
        <p:style>
          <a:lnRef idx="1">
            <a:schemeClr val="dk1"/>
          </a:lnRef>
          <a:fillRef idx="2">
            <a:schemeClr val="dk1"/>
          </a:fillRef>
          <a:effectRef idx="1">
            <a:schemeClr val="dk1"/>
          </a:effectRef>
          <a:fontRef idx="minor">
            <a:schemeClr val="dk1"/>
          </a:fontRef>
        </p:style>
        <p:txBody>
          <a:bodyPr lIns="90000" tIns="45000" rIns="90000" bIns="450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2000" b="0" i="0" u="none" strike="noStrike" kern="1200" cap="none" spc="0" normalizeH="0" baseline="0" noProof="0" dirty="0">
                <a:ln>
                  <a:noFill/>
                </a:ln>
                <a:solidFill>
                  <a:prstClr val="black"/>
                </a:solidFill>
                <a:effectLst/>
                <a:uLnTx/>
                <a:uFillTx/>
                <a:latin typeface="Arial"/>
                <a:ea typeface="宋体"/>
                <a:cs typeface="+mn-cs"/>
              </a:rPr>
              <a:t>运行结果为</a:t>
            </a:r>
            <a:r>
              <a:rPr kumimoji="0" lang="zh-CN" altLang="zh-CN" sz="2000" b="0" i="0" u="none" strike="noStrike" kern="1200" cap="none" spc="0" normalizeH="0" baseline="0" noProof="0" dirty="0" smtClean="0">
                <a:ln>
                  <a:noFill/>
                </a:ln>
                <a:solidFill>
                  <a:prstClr val="black"/>
                </a:solidFill>
                <a:effectLst/>
                <a:uLnTx/>
                <a:uFillTx/>
                <a:latin typeface="Arial"/>
                <a:ea typeface="宋体"/>
                <a:cs typeface="+mn-cs"/>
              </a:rPr>
              <a:t>：</a:t>
            </a:r>
            <a:endParaRPr kumimoji="0" lang="en-US" altLang="zh-CN" sz="2000" b="0" i="0" u="none" strike="noStrike" kern="1200" cap="none" spc="0" normalizeH="0" baseline="0" noProof="0" dirty="0" smtClean="0">
              <a:ln>
                <a:noFill/>
              </a:ln>
              <a:solidFill>
                <a:prstClr val="black"/>
              </a:solidFill>
              <a:effectLst/>
              <a:uLnTx/>
              <a:uFillTx/>
              <a:latin typeface="Arial"/>
              <a:ea typeface="宋体"/>
              <a:cs typeface="+mn-cs"/>
            </a:endParaRPr>
          </a:p>
          <a:p>
            <a:r>
              <a:rPr lang="en-US" altLang="zh-CN" dirty="0"/>
              <a:t>[1, 4, 9, 16, 25, 36, 49, 64, 81, 100]</a:t>
            </a:r>
            <a:endParaRPr lang="zh-CN" altLang="zh-CN" dirty="0"/>
          </a:p>
          <a:p>
            <a:r>
              <a:rPr lang="en-US" altLang="zh-CN" dirty="0"/>
              <a:t>&lt;class 'list'&gt;</a:t>
            </a:r>
            <a:endParaRPr kumimoji="0" lang="zh-CN" altLang="zh-CN" sz="2000" b="0" i="0" u="none" strike="noStrike" kern="1200" cap="none" spc="0" normalizeH="0" baseline="0" noProof="0" dirty="0">
              <a:ln>
                <a:noFill/>
              </a:ln>
              <a:solidFill>
                <a:prstClr val="black"/>
              </a:solidFill>
              <a:effectLst/>
              <a:uLnTx/>
              <a:uFillTx/>
              <a:latin typeface="Arial"/>
              <a:ea typeface="宋体"/>
              <a:cs typeface="+mn-cs"/>
            </a:endParaRPr>
          </a:p>
        </p:txBody>
      </p:sp>
      <p:sp>
        <p:nvSpPr>
          <p:cNvPr id="9" name="圆角矩形标注 8"/>
          <p:cNvSpPr/>
          <p:nvPr/>
        </p:nvSpPr>
        <p:spPr>
          <a:xfrm>
            <a:off x="6856845" y="5878798"/>
            <a:ext cx="4091233" cy="782588"/>
          </a:xfrm>
          <a:prstGeom prst="wedgeRoundRectCallout">
            <a:avLst>
              <a:gd name="adj1" fmla="val -37062"/>
              <a:gd name="adj2" fmla="val -82372"/>
              <a:gd name="adj3" fmla="val 16667"/>
            </a:avLst>
          </a:prstGeom>
          <a:solidFill>
            <a:schemeClr val="accent4">
              <a:lumMod val="60000"/>
              <a:lumOff val="40000"/>
            </a:schemeClr>
          </a:solidFill>
          <a:ln>
            <a:solidFill>
              <a:schemeClr val="accent4"/>
            </a:solidFill>
          </a:ln>
        </p:spPr>
        <p:style>
          <a:lnRef idx="1">
            <a:schemeClr val="dk1"/>
          </a:lnRef>
          <a:fillRef idx="2">
            <a:schemeClr val="dk1"/>
          </a:fillRef>
          <a:effectRef idx="1">
            <a:schemeClr val="dk1"/>
          </a:effectRef>
          <a:fontRef idx="minor">
            <a:schemeClr val="dk1"/>
          </a:fontRef>
        </p:style>
        <p:txBody>
          <a:bodyPr lIns="90000" tIns="45000" rIns="90000" bIns="450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2000" b="0" i="0" u="none" strike="noStrike" kern="1200" cap="none" spc="0" normalizeH="0" baseline="0" noProof="0" dirty="0">
                <a:ln>
                  <a:noFill/>
                </a:ln>
                <a:solidFill>
                  <a:prstClr val="black"/>
                </a:solidFill>
                <a:effectLst/>
                <a:uLnTx/>
                <a:uFillTx/>
                <a:latin typeface="Arial"/>
                <a:ea typeface="宋体"/>
                <a:cs typeface="+mn-cs"/>
              </a:rPr>
              <a:t>运行结果为</a:t>
            </a:r>
            <a:r>
              <a:rPr kumimoji="0" lang="zh-CN" altLang="zh-CN" sz="2000" b="0" i="0" u="none" strike="noStrike" kern="1200" cap="none" spc="0" normalizeH="0" baseline="0" noProof="0" dirty="0" smtClean="0">
                <a:ln>
                  <a:noFill/>
                </a:ln>
                <a:solidFill>
                  <a:prstClr val="black"/>
                </a:solidFill>
                <a:effectLst/>
                <a:uLnTx/>
                <a:uFillTx/>
                <a:latin typeface="Arial"/>
                <a:ea typeface="宋体"/>
                <a:cs typeface="+mn-cs"/>
              </a:rPr>
              <a:t>：</a:t>
            </a:r>
            <a:endParaRPr kumimoji="0" lang="en-US" altLang="zh-CN" sz="2000" b="0" i="0" u="none" strike="noStrike" kern="1200" cap="none" spc="0" normalizeH="0" baseline="0" noProof="0" dirty="0" smtClean="0">
              <a:ln>
                <a:noFill/>
              </a:ln>
              <a:solidFill>
                <a:prstClr val="black"/>
              </a:solidFill>
              <a:effectLst/>
              <a:uLnTx/>
              <a:uFillTx/>
              <a:latin typeface="Arial"/>
              <a:ea typeface="宋体"/>
              <a:cs typeface="+mn-cs"/>
            </a:endParaRPr>
          </a:p>
          <a:p>
            <a:r>
              <a:rPr lang="en-US" altLang="zh-CN" dirty="0"/>
              <a:t>[0, 2, 4, 6, 8]</a:t>
            </a:r>
            <a:endParaRPr kumimoji="0" lang="zh-CN" altLang="zh-CN" sz="2000" b="0" i="0" u="none" strike="noStrike" kern="1200" cap="none" spc="0" normalizeH="0" baseline="0" noProof="0" dirty="0">
              <a:ln>
                <a:noFill/>
              </a:ln>
              <a:solidFill>
                <a:prstClr val="black"/>
              </a:solidFill>
              <a:effectLst/>
              <a:uLnTx/>
              <a:uFillTx/>
              <a:latin typeface="Arial"/>
              <a:ea typeface="宋体"/>
              <a:cs typeface="+mn-cs"/>
            </a:endParaRPr>
          </a:p>
        </p:txBody>
      </p:sp>
    </p:spTree>
    <p:extLst>
      <p:ext uri="{BB962C8B-B14F-4D97-AF65-F5344CB8AC3E}">
        <p14:creationId xmlns:p14="http://schemas.microsoft.com/office/powerpoint/2010/main" val="134785392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wipe(up)">
                                      <p:cBhvr>
                                        <p:cTn id="7" dur="500"/>
                                        <p:tgtEl>
                                          <p:spTgt spid="7">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wipe(up)">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up)">
                                      <p:cBhvr>
                                        <p:cTn id="23" dur="500"/>
                                        <p:tgtEl>
                                          <p:spTgt spid="6">
                                            <p:bg/>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6">
                                            <p:txEl>
                                              <p:pRg st="0" end="0"/>
                                            </p:txEl>
                                          </p:spTgt>
                                        </p:tgtEl>
                                        <p:attrNameLst>
                                          <p:attrName>style.visibility</p:attrName>
                                        </p:attrNameLst>
                                      </p:cBhvr>
                                      <p:to>
                                        <p:strVal val="visible"/>
                                      </p:to>
                                    </p:set>
                                    <p:animEffect transition="in" filter="wipe(up)">
                                      <p:cBhvr>
                                        <p:cTn id="28" dur="500"/>
                                        <p:tgtEl>
                                          <p:spTgt spid="6">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6">
                                            <p:txEl>
                                              <p:pRg st="1" end="1"/>
                                            </p:txEl>
                                          </p:spTgt>
                                        </p:tgtEl>
                                        <p:attrNameLst>
                                          <p:attrName>style.visibility</p:attrName>
                                        </p:attrNameLst>
                                      </p:cBhvr>
                                      <p:to>
                                        <p:strVal val="visible"/>
                                      </p:to>
                                    </p:set>
                                    <p:animEffect transition="in" filter="wipe(up)">
                                      <p:cBhvr>
                                        <p:cTn id="33" dur="500"/>
                                        <p:tgtEl>
                                          <p:spTgt spid="6">
                                            <p:txEl>
                                              <p:pRg st="1" end="1"/>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6">
                                            <p:txEl>
                                              <p:pRg st="2" end="2"/>
                                            </p:txEl>
                                          </p:spTgt>
                                        </p:tgtEl>
                                        <p:attrNameLst>
                                          <p:attrName>style.visibility</p:attrName>
                                        </p:attrNameLst>
                                      </p:cBhvr>
                                      <p:to>
                                        <p:strVal val="visible"/>
                                      </p:to>
                                    </p:set>
                                    <p:animEffect transition="in" filter="wipe(up)">
                                      <p:cBhvr>
                                        <p:cTn id="38" dur="500"/>
                                        <p:tgtEl>
                                          <p:spTgt spid="6">
                                            <p:txEl>
                                              <p:pRg st="2" end="2"/>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animEffect transition="in" filter="fade">
                                      <p:cBhvr>
                                        <p:cTn id="47" dur="500"/>
                                        <p:tgtEl>
                                          <p:spTgt spid="3">
                                            <p:txEl>
                                              <p:pRg st="10" end="1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5">
                                            <p:bg/>
                                          </p:spTgt>
                                        </p:tgtEl>
                                        <p:attrNameLst>
                                          <p:attrName>style.visibility</p:attrName>
                                        </p:attrNameLst>
                                      </p:cBhvr>
                                      <p:to>
                                        <p:strVal val="visible"/>
                                      </p:to>
                                    </p:set>
                                    <p:animEffect transition="in" filter="wipe(up)">
                                      <p:cBhvr>
                                        <p:cTn id="52" dur="500"/>
                                        <p:tgtEl>
                                          <p:spTgt spid="5">
                                            <p:bg/>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5">
                                            <p:txEl>
                                              <p:pRg st="0" end="0"/>
                                            </p:txEl>
                                          </p:spTgt>
                                        </p:tgtEl>
                                        <p:attrNameLst>
                                          <p:attrName>style.visibility</p:attrName>
                                        </p:attrNameLst>
                                      </p:cBhvr>
                                      <p:to>
                                        <p:strVal val="visible"/>
                                      </p:to>
                                    </p:set>
                                    <p:animEffect transition="in" filter="wipe(up)">
                                      <p:cBhvr>
                                        <p:cTn id="57" dur="500"/>
                                        <p:tgtEl>
                                          <p:spTgt spid="5">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grpId="0" nodeType="clickEffect">
                                  <p:stCondLst>
                                    <p:cond delay="0"/>
                                  </p:stCondLst>
                                  <p:childTnLst>
                                    <p:set>
                                      <p:cBhvr>
                                        <p:cTn id="61" dur="1" fill="hold">
                                          <p:stCondLst>
                                            <p:cond delay="0"/>
                                          </p:stCondLst>
                                        </p:cTn>
                                        <p:tgtEl>
                                          <p:spTgt spid="5">
                                            <p:txEl>
                                              <p:pRg st="1" end="1"/>
                                            </p:txEl>
                                          </p:spTgt>
                                        </p:tgtEl>
                                        <p:attrNameLst>
                                          <p:attrName>style.visibility</p:attrName>
                                        </p:attrNameLst>
                                      </p:cBhvr>
                                      <p:to>
                                        <p:strVal val="visible"/>
                                      </p:to>
                                    </p:set>
                                    <p:animEffect transition="in" filter="wipe(up)">
                                      <p:cBhvr>
                                        <p:cTn id="62" dur="500"/>
                                        <p:tgtEl>
                                          <p:spTgt spid="5">
                                            <p:txEl>
                                              <p:pRg st="1" end="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7" grpId="0" build="p" animBg="1"/>
      <p:bldP spid="8" grpId="0" animBg="1"/>
      <p:bldP spid="9" grpId="0"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2.6 Python</a:t>
            </a:r>
            <a:r>
              <a:rPr lang="zh-CN" altLang="en-US" dirty="0"/>
              <a:t>程序的控制结构</a:t>
            </a:r>
          </a:p>
        </p:txBody>
      </p:sp>
      <p:sp>
        <p:nvSpPr>
          <p:cNvPr id="3" name="内容占位符 2"/>
          <p:cNvSpPr>
            <a:spLocks noGrp="1"/>
          </p:cNvSpPr>
          <p:nvPr>
            <p:ph idx="1"/>
          </p:nvPr>
        </p:nvSpPr>
        <p:spPr/>
        <p:txBody>
          <a:bodyPr/>
          <a:lstStyle/>
          <a:p>
            <a:r>
              <a:rPr lang="en-US" altLang="zh-CN" dirty="0" smtClean="0"/>
              <a:t>3</a:t>
            </a:r>
            <a:r>
              <a:rPr lang="zh-CN" altLang="en-US" dirty="0" smtClean="0"/>
              <a:t>、</a:t>
            </a:r>
            <a:r>
              <a:rPr lang="en-US" altLang="zh-CN" dirty="0" smtClean="0"/>
              <a:t>while</a:t>
            </a:r>
            <a:r>
              <a:rPr lang="zh-CN" altLang="en-US" dirty="0" smtClean="0"/>
              <a:t>循环语句</a:t>
            </a:r>
            <a:endParaRPr lang="en-US" altLang="zh-CN" dirty="0" smtClean="0"/>
          </a:p>
          <a:p>
            <a:pPr lvl="1"/>
            <a:r>
              <a:rPr lang="en-US" altLang="zh-CN" dirty="0"/>
              <a:t>while</a:t>
            </a:r>
            <a:r>
              <a:rPr lang="zh-CN" altLang="zh-CN" dirty="0"/>
              <a:t>循环语句用于在某条件下，循环执行子语句。语法格式</a:t>
            </a:r>
            <a:r>
              <a:rPr lang="zh-CN" altLang="zh-CN" dirty="0" smtClean="0"/>
              <a:t>为：</a:t>
            </a:r>
            <a:endParaRPr lang="en-US" altLang="zh-CN" dirty="0" smtClean="0"/>
          </a:p>
          <a:p>
            <a:pPr lvl="1"/>
            <a:endParaRPr lang="en-US" altLang="zh-CN" dirty="0" smtClean="0"/>
          </a:p>
          <a:p>
            <a:pPr lvl="1"/>
            <a:endParaRPr lang="zh-CN" altLang="zh-CN" dirty="0"/>
          </a:p>
          <a:p>
            <a:endParaRPr lang="en-US" altLang="zh-CN" dirty="0" smtClean="0"/>
          </a:p>
          <a:p>
            <a:endParaRPr lang="en-US" altLang="zh-CN" b="0" dirty="0" smtClean="0"/>
          </a:p>
          <a:p>
            <a:r>
              <a:rPr lang="zh-CN" altLang="en-US" b="0" dirty="0" smtClean="0"/>
              <a:t>判断</a:t>
            </a:r>
            <a:r>
              <a:rPr lang="zh-CN" altLang="en-US" b="0" dirty="0"/>
              <a:t>条件是逻辑表达式，当判断条件为真时，执行子语句块；当判断条件为假时，循环结束。如下面的程序代码</a:t>
            </a:r>
            <a:r>
              <a:rPr lang="en-US" altLang="zh-CN" b="0" dirty="0"/>
              <a:t>while.py</a:t>
            </a:r>
            <a:r>
              <a:rPr lang="zh-CN" altLang="en-US" b="0" dirty="0"/>
              <a:t>所示</a:t>
            </a:r>
            <a:r>
              <a:rPr lang="zh-CN" altLang="en-US" b="0" dirty="0" smtClean="0"/>
              <a:t>：</a:t>
            </a:r>
            <a:endParaRPr lang="en-US" altLang="zh-CN" dirty="0" smtClean="0"/>
          </a:p>
          <a:p>
            <a:pPr lvl="1"/>
            <a:endParaRPr lang="en-US" altLang="zh-CN" dirty="0"/>
          </a:p>
          <a:p>
            <a:pPr lvl="1"/>
            <a:endParaRPr lang="en-US" altLang="zh-CN" dirty="0" smtClean="0"/>
          </a:p>
          <a:p>
            <a:pPr lvl="1"/>
            <a:endParaRPr lang="en-US" altLang="zh-CN" dirty="0"/>
          </a:p>
          <a:p>
            <a:pPr lvl="1"/>
            <a:endParaRPr lang="en-US" altLang="zh-CN" dirty="0" smtClean="0"/>
          </a:p>
          <a:p>
            <a:pPr marL="0" indent="0" eaLnBrk="1" fontAlgn="auto" hangingPunct="1">
              <a:spcBef>
                <a:spcPts val="0"/>
              </a:spcBef>
              <a:spcAft>
                <a:spcPts val="0"/>
              </a:spcAft>
              <a:buClrTx/>
              <a:buNone/>
              <a:defRPr/>
            </a:pPr>
            <a:endParaRPr lang="en-US" altLang="zh-CN" sz="2000" kern="1200" dirty="0" smtClean="0">
              <a:solidFill>
                <a:prstClr val="black"/>
              </a:solidFill>
              <a:latin typeface="Arial"/>
              <a:ea typeface="宋体"/>
            </a:endParaRPr>
          </a:p>
          <a:p>
            <a:endParaRPr lang="en-US" altLang="zh-CN" dirty="0"/>
          </a:p>
          <a:p>
            <a:endParaRPr lang="zh-CN" altLang="zh-CN" dirty="0"/>
          </a:p>
          <a:p>
            <a:pPr lvl="1"/>
            <a:endParaRPr lang="zh-CN" altLang="en-US"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107</a:t>
            </a:fld>
            <a:endParaRPr lang="en-US" altLang="zh-CN"/>
          </a:p>
        </p:txBody>
      </p:sp>
      <p:sp>
        <p:nvSpPr>
          <p:cNvPr id="6" name="矩形 5"/>
          <p:cNvSpPr/>
          <p:nvPr/>
        </p:nvSpPr>
        <p:spPr>
          <a:xfrm>
            <a:off x="1590917" y="3775913"/>
            <a:ext cx="8689734" cy="1200329"/>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n-US" altLang="zh-CN" b="1" dirty="0" err="1"/>
              <a:t>current_number</a:t>
            </a:r>
            <a:r>
              <a:rPr lang="en-US" altLang="zh-CN" b="1" dirty="0"/>
              <a:t> = 0</a:t>
            </a:r>
          </a:p>
          <a:p>
            <a:r>
              <a:rPr lang="en-US" altLang="zh-CN" b="1" dirty="0"/>
              <a:t>while </a:t>
            </a:r>
            <a:r>
              <a:rPr lang="en-US" altLang="zh-CN" b="1" dirty="0" err="1"/>
              <a:t>current_number</a:t>
            </a:r>
            <a:r>
              <a:rPr lang="en-US" altLang="zh-CN" b="1" dirty="0"/>
              <a:t> &lt;= 5:</a:t>
            </a:r>
          </a:p>
          <a:p>
            <a:r>
              <a:rPr lang="en-US" altLang="zh-CN" b="1" dirty="0"/>
              <a:t>    print(</a:t>
            </a:r>
            <a:r>
              <a:rPr lang="en-US" altLang="zh-CN" b="1" dirty="0" err="1"/>
              <a:t>current_number</a:t>
            </a:r>
            <a:r>
              <a:rPr lang="en-US" altLang="zh-CN" b="1" dirty="0"/>
              <a:t>)</a:t>
            </a:r>
          </a:p>
          <a:p>
            <a:r>
              <a:rPr lang="en-US" altLang="zh-CN" b="1" dirty="0"/>
              <a:t>    </a:t>
            </a:r>
            <a:r>
              <a:rPr lang="en-US" altLang="zh-CN" b="1" dirty="0" err="1"/>
              <a:t>current_number</a:t>
            </a:r>
            <a:r>
              <a:rPr lang="en-US" altLang="zh-CN" b="1" dirty="0"/>
              <a:t> += 1</a:t>
            </a:r>
          </a:p>
        </p:txBody>
      </p:sp>
      <p:sp>
        <p:nvSpPr>
          <p:cNvPr id="8" name="圆角矩形标注 7"/>
          <p:cNvSpPr/>
          <p:nvPr/>
        </p:nvSpPr>
        <p:spPr>
          <a:xfrm>
            <a:off x="7666619" y="3946529"/>
            <a:ext cx="3595349" cy="2305548"/>
          </a:xfrm>
          <a:prstGeom prst="wedgeRoundRectCallout">
            <a:avLst>
              <a:gd name="adj1" fmla="val -61090"/>
              <a:gd name="adj2" fmla="val -37622"/>
              <a:gd name="adj3" fmla="val 16667"/>
            </a:avLst>
          </a:prstGeom>
          <a:solidFill>
            <a:schemeClr val="accent4">
              <a:lumMod val="60000"/>
              <a:lumOff val="40000"/>
            </a:schemeClr>
          </a:solidFill>
          <a:ln>
            <a:solidFill>
              <a:schemeClr val="accent4"/>
            </a:solidFill>
          </a:ln>
        </p:spPr>
        <p:style>
          <a:lnRef idx="1">
            <a:schemeClr val="dk1"/>
          </a:lnRef>
          <a:fillRef idx="2">
            <a:schemeClr val="dk1"/>
          </a:fillRef>
          <a:effectRef idx="1">
            <a:schemeClr val="dk1"/>
          </a:effectRef>
          <a:fontRef idx="minor">
            <a:schemeClr val="dk1"/>
          </a:fontRef>
        </p:style>
        <p:txBody>
          <a:bodyPr lIns="90000" tIns="45000" rIns="90000" bIns="450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2000" b="0" i="0" u="none" strike="noStrike" kern="1200" cap="none" spc="0" normalizeH="0" baseline="0" noProof="0" dirty="0">
                <a:ln>
                  <a:noFill/>
                </a:ln>
                <a:solidFill>
                  <a:prstClr val="black"/>
                </a:solidFill>
                <a:effectLst/>
                <a:uLnTx/>
                <a:uFillTx/>
                <a:latin typeface="Arial"/>
                <a:ea typeface="宋体"/>
                <a:cs typeface="+mn-cs"/>
              </a:rPr>
              <a:t>运行结果为</a:t>
            </a:r>
            <a:r>
              <a:rPr kumimoji="0" lang="zh-CN" altLang="zh-CN" sz="2000" b="0" i="0" u="none" strike="noStrike" kern="1200" cap="none" spc="0" normalizeH="0" baseline="0" noProof="0" dirty="0" smtClean="0">
                <a:ln>
                  <a:noFill/>
                </a:ln>
                <a:solidFill>
                  <a:prstClr val="black"/>
                </a:solidFill>
                <a:effectLst/>
                <a:uLnTx/>
                <a:uFillTx/>
                <a:latin typeface="Arial"/>
                <a:ea typeface="宋体"/>
                <a:cs typeface="+mn-cs"/>
              </a:rPr>
              <a:t>：</a:t>
            </a:r>
            <a:endParaRPr kumimoji="0" lang="en-US" altLang="zh-CN" sz="2000" b="0" i="0" u="none" strike="noStrike" kern="1200" cap="none" spc="0" normalizeH="0" baseline="0" noProof="0" dirty="0" smtClean="0">
              <a:ln>
                <a:noFill/>
              </a:ln>
              <a:solidFill>
                <a:prstClr val="black"/>
              </a:solidFill>
              <a:effectLst/>
              <a:uLnTx/>
              <a:uFillTx/>
              <a:latin typeface="Arial"/>
              <a:ea typeface="宋体"/>
              <a:cs typeface="+mn-cs"/>
            </a:endParaRPr>
          </a:p>
          <a:p>
            <a:r>
              <a:rPr lang="en-US" altLang="zh-CN" dirty="0" smtClean="0"/>
              <a:t>0</a:t>
            </a:r>
          </a:p>
          <a:p>
            <a:r>
              <a:rPr kumimoji="0" lang="en-US" altLang="zh-CN" sz="2000" b="0" i="0" u="none" strike="noStrike" kern="1200" cap="none" spc="0" normalizeH="0" baseline="0" noProof="0" dirty="0" smtClean="0">
                <a:ln>
                  <a:noFill/>
                </a:ln>
                <a:solidFill>
                  <a:prstClr val="black"/>
                </a:solidFill>
                <a:effectLst/>
                <a:uLnTx/>
                <a:uFillTx/>
                <a:latin typeface="Arial"/>
                <a:ea typeface="宋体"/>
                <a:cs typeface="+mn-cs"/>
              </a:rPr>
              <a:t>1</a:t>
            </a:r>
          </a:p>
          <a:p>
            <a:r>
              <a:rPr lang="en-US" altLang="zh-CN" sz="2000" dirty="0" smtClean="0">
                <a:solidFill>
                  <a:prstClr val="black"/>
                </a:solidFill>
                <a:latin typeface="Arial"/>
                <a:ea typeface="宋体"/>
              </a:rPr>
              <a:t>2</a:t>
            </a:r>
          </a:p>
          <a:p>
            <a:r>
              <a:rPr kumimoji="0" lang="en-US" altLang="zh-CN" sz="2000" b="0" i="0" u="none" strike="noStrike" kern="1200" cap="none" spc="0" normalizeH="0" baseline="0" noProof="0" dirty="0" smtClean="0">
                <a:ln>
                  <a:noFill/>
                </a:ln>
                <a:solidFill>
                  <a:prstClr val="black"/>
                </a:solidFill>
                <a:effectLst/>
                <a:uLnTx/>
                <a:uFillTx/>
                <a:latin typeface="Arial"/>
                <a:ea typeface="宋体"/>
                <a:cs typeface="+mn-cs"/>
              </a:rPr>
              <a:t>3</a:t>
            </a:r>
          </a:p>
          <a:p>
            <a:r>
              <a:rPr lang="en-US" altLang="zh-CN" sz="2000" dirty="0" smtClean="0">
                <a:solidFill>
                  <a:prstClr val="black"/>
                </a:solidFill>
                <a:latin typeface="Arial"/>
                <a:ea typeface="宋体"/>
              </a:rPr>
              <a:t>4</a:t>
            </a:r>
          </a:p>
          <a:p>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5</a:t>
            </a:r>
            <a:endParaRPr kumimoji="0" lang="zh-CN" altLang="zh-CN" sz="2000" b="0" i="0" u="none" strike="noStrike" kern="1200" cap="none" spc="0" normalizeH="0" baseline="0" noProof="0" dirty="0">
              <a:ln>
                <a:noFill/>
              </a:ln>
              <a:solidFill>
                <a:prstClr val="black"/>
              </a:solidFill>
              <a:effectLst/>
              <a:uLnTx/>
              <a:uFillTx/>
              <a:latin typeface="Arial"/>
              <a:ea typeface="宋体"/>
              <a:cs typeface="+mn-cs"/>
            </a:endParaRPr>
          </a:p>
        </p:txBody>
      </p:sp>
      <p:sp>
        <p:nvSpPr>
          <p:cNvPr id="10" name="圆角矩形 9"/>
          <p:cNvSpPr/>
          <p:nvPr/>
        </p:nvSpPr>
        <p:spPr>
          <a:xfrm>
            <a:off x="1818838" y="1836103"/>
            <a:ext cx="3880676" cy="1049557"/>
          </a:xfrm>
          <a:prstGeom prst="roundRect">
            <a:avLst/>
          </a:prstGeom>
          <a:ln/>
        </p:spPr>
        <p:style>
          <a:lnRef idx="1">
            <a:schemeClr val="accent4"/>
          </a:lnRef>
          <a:fillRef idx="3">
            <a:schemeClr val="accent4"/>
          </a:fillRef>
          <a:effectRef idx="2">
            <a:schemeClr val="accent4"/>
          </a:effectRef>
          <a:fontRef idx="minor">
            <a:schemeClr val="lt1"/>
          </a:fontRef>
        </p:style>
        <p:txBody>
          <a:bodyPr lIns="90000" tIns="45000" rIns="90000" bIns="45000" rtlCol="0" anchor="ctr"/>
          <a:lstStyle/>
          <a:p>
            <a:r>
              <a:rPr lang="en-US" altLang="zh-CN" sz="2400" b="1" dirty="0" smtClean="0">
                <a:solidFill>
                  <a:prstClr val="white"/>
                </a:solidFill>
                <a:latin typeface="Times New Roman" pitchFamily="18" charset="0"/>
                <a:ea typeface="宋体"/>
                <a:cs typeface="Times New Roman" pitchFamily="18" charset="0"/>
              </a:rPr>
              <a:t>while </a:t>
            </a:r>
            <a:r>
              <a:rPr lang="zh-CN" altLang="en-US" sz="2400" b="1" dirty="0" smtClean="0">
                <a:solidFill>
                  <a:prstClr val="white"/>
                </a:solidFill>
                <a:latin typeface="Times New Roman" pitchFamily="18" charset="0"/>
                <a:ea typeface="宋体"/>
                <a:cs typeface="Times New Roman" pitchFamily="18" charset="0"/>
              </a:rPr>
              <a:t> 判断条件</a:t>
            </a:r>
            <a:r>
              <a:rPr lang="en-US" altLang="zh-CN" sz="2400" b="1" dirty="0" smtClean="0">
                <a:solidFill>
                  <a:prstClr val="white"/>
                </a:solidFill>
                <a:latin typeface="Times New Roman" pitchFamily="18" charset="0"/>
                <a:ea typeface="宋体"/>
                <a:cs typeface="Times New Roman" pitchFamily="18" charset="0"/>
              </a:rPr>
              <a:t>:</a:t>
            </a:r>
            <a:endParaRPr lang="zh-CN" altLang="zh-CN" sz="2400" b="1" dirty="0">
              <a:solidFill>
                <a:prstClr val="white"/>
              </a:solidFill>
              <a:latin typeface="Times New Roman" pitchFamily="18" charset="0"/>
              <a:ea typeface="宋体"/>
              <a:cs typeface="Times New Roman" pitchFamily="18" charset="0"/>
            </a:endParaRPr>
          </a:p>
          <a:p>
            <a:r>
              <a:rPr lang="en-US" altLang="zh-CN" sz="2400" b="1" dirty="0">
                <a:solidFill>
                  <a:prstClr val="white"/>
                </a:solidFill>
                <a:latin typeface="Times New Roman" pitchFamily="18" charset="0"/>
                <a:ea typeface="宋体"/>
                <a:cs typeface="Times New Roman" pitchFamily="18" charset="0"/>
              </a:rPr>
              <a:t>    </a:t>
            </a:r>
            <a:r>
              <a:rPr lang="zh-CN" altLang="zh-CN" sz="2400" b="1" dirty="0">
                <a:solidFill>
                  <a:prstClr val="white"/>
                </a:solidFill>
                <a:latin typeface="Times New Roman" pitchFamily="18" charset="0"/>
                <a:ea typeface="宋体"/>
                <a:cs typeface="Times New Roman" pitchFamily="18" charset="0"/>
              </a:rPr>
              <a:t>子语句</a:t>
            </a:r>
            <a:r>
              <a:rPr lang="zh-CN" altLang="zh-CN" sz="2400" b="1" dirty="0" smtClean="0">
                <a:solidFill>
                  <a:prstClr val="white"/>
                </a:solidFill>
                <a:latin typeface="Times New Roman" pitchFamily="18" charset="0"/>
                <a:ea typeface="宋体"/>
                <a:cs typeface="Times New Roman" pitchFamily="18" charset="0"/>
              </a:rPr>
              <a:t>块</a:t>
            </a:r>
            <a:endParaRPr lang="zh-CN" altLang="en-US" sz="2400" b="1" dirty="0">
              <a:solidFill>
                <a:prstClr val="white"/>
              </a:solidFill>
              <a:latin typeface="Times New Roman" pitchFamily="18" charset="0"/>
              <a:ea typeface="宋体"/>
              <a:cs typeface="Times New Roman" pitchFamily="18" charset="0"/>
            </a:endParaRPr>
          </a:p>
        </p:txBody>
      </p:sp>
    </p:spTree>
    <p:extLst>
      <p:ext uri="{BB962C8B-B14F-4D97-AF65-F5344CB8AC3E}">
        <p14:creationId xmlns:p14="http://schemas.microsoft.com/office/powerpoint/2010/main" val="32493157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up)">
                                      <p:cBhvr>
                                        <p:cTn id="15" dur="500"/>
                                        <p:tgtEl>
                                          <p:spTgt spid="6">
                                            <p:bg/>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6">
                                            <p:txEl>
                                              <p:pRg st="0" end="0"/>
                                            </p:txEl>
                                          </p:spTgt>
                                        </p:tgtEl>
                                        <p:attrNameLst>
                                          <p:attrName>style.visibility</p:attrName>
                                        </p:attrNameLst>
                                      </p:cBhvr>
                                      <p:to>
                                        <p:strVal val="visible"/>
                                      </p:to>
                                    </p:set>
                                    <p:animEffect transition="in" filter="wipe(up)">
                                      <p:cBhvr>
                                        <p:cTn id="20" dur="500"/>
                                        <p:tgtEl>
                                          <p:spTgt spid="6">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6">
                                            <p:txEl>
                                              <p:pRg st="1" end="1"/>
                                            </p:txEl>
                                          </p:spTgt>
                                        </p:tgtEl>
                                        <p:attrNameLst>
                                          <p:attrName>style.visibility</p:attrName>
                                        </p:attrNameLst>
                                      </p:cBhvr>
                                      <p:to>
                                        <p:strVal val="visible"/>
                                      </p:to>
                                    </p:set>
                                    <p:animEffect transition="in" filter="wipe(up)">
                                      <p:cBhvr>
                                        <p:cTn id="25" dur="500"/>
                                        <p:tgtEl>
                                          <p:spTgt spid="6">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6">
                                            <p:txEl>
                                              <p:pRg st="2" end="2"/>
                                            </p:txEl>
                                          </p:spTgt>
                                        </p:tgtEl>
                                        <p:attrNameLst>
                                          <p:attrName>style.visibility</p:attrName>
                                        </p:attrNameLst>
                                      </p:cBhvr>
                                      <p:to>
                                        <p:strVal val="visible"/>
                                      </p:to>
                                    </p:set>
                                    <p:animEffect transition="in" filter="wipe(up)">
                                      <p:cBhvr>
                                        <p:cTn id="30" dur="500"/>
                                        <p:tgtEl>
                                          <p:spTgt spid="6">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6">
                                            <p:txEl>
                                              <p:pRg st="3" end="3"/>
                                            </p:txEl>
                                          </p:spTgt>
                                        </p:tgtEl>
                                        <p:attrNameLst>
                                          <p:attrName>style.visibility</p:attrName>
                                        </p:attrNameLst>
                                      </p:cBhvr>
                                      <p:to>
                                        <p:strVal val="visible"/>
                                      </p:to>
                                    </p:set>
                                    <p:animEffect transition="in" filter="wipe(up)">
                                      <p:cBhvr>
                                        <p:cTn id="35" dur="500"/>
                                        <p:tgtEl>
                                          <p:spTgt spid="6">
                                            <p:txEl>
                                              <p:pRg st="3" end="3"/>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8" grpId="0" animBg="1"/>
      <p:bldP spid="10" grpId="0"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2.6 Python</a:t>
            </a:r>
            <a:r>
              <a:rPr lang="zh-CN" altLang="en-US" dirty="0"/>
              <a:t>程序的控制结构</a:t>
            </a:r>
          </a:p>
        </p:txBody>
      </p:sp>
      <p:sp>
        <p:nvSpPr>
          <p:cNvPr id="3" name="内容占位符 2"/>
          <p:cNvSpPr>
            <a:spLocks noGrp="1"/>
          </p:cNvSpPr>
          <p:nvPr>
            <p:ph idx="1"/>
          </p:nvPr>
        </p:nvSpPr>
        <p:spPr>
          <a:xfrm>
            <a:off x="609600" y="1076325"/>
            <a:ext cx="11110332" cy="5248275"/>
          </a:xfrm>
        </p:spPr>
        <p:txBody>
          <a:bodyPr/>
          <a:lstStyle/>
          <a:p>
            <a:r>
              <a:rPr lang="en-US" altLang="zh-CN" sz="2000" dirty="0">
                <a:solidFill>
                  <a:srgbClr val="FF0000"/>
                </a:solidFill>
              </a:rPr>
              <a:t>break</a:t>
            </a:r>
            <a:r>
              <a:rPr lang="zh-CN" altLang="en-US" sz="2000" dirty="0"/>
              <a:t>和</a:t>
            </a:r>
            <a:r>
              <a:rPr lang="en-US" altLang="zh-CN" sz="2000" dirty="0">
                <a:solidFill>
                  <a:srgbClr val="FF0000"/>
                </a:solidFill>
              </a:rPr>
              <a:t>continue</a:t>
            </a:r>
          </a:p>
          <a:p>
            <a:pPr lvl="1"/>
            <a:r>
              <a:rPr lang="en-US" altLang="zh-CN" sz="2000" b="1" dirty="0">
                <a:solidFill>
                  <a:srgbClr val="FF0000"/>
                </a:solidFill>
              </a:rPr>
              <a:t>break</a:t>
            </a:r>
            <a:r>
              <a:rPr lang="zh-CN" altLang="en-US" sz="2000" b="1" dirty="0"/>
              <a:t>用来跳出</a:t>
            </a:r>
            <a:r>
              <a:rPr lang="zh-CN" altLang="en-US" sz="2000" b="1" dirty="0" smtClean="0"/>
              <a:t>当前层次循环</a:t>
            </a:r>
            <a:r>
              <a:rPr lang="zh-CN" altLang="en-US" sz="2000" b="1" dirty="0"/>
              <a:t>，</a:t>
            </a:r>
            <a:r>
              <a:rPr lang="zh-CN" altLang="en-US" sz="2000" b="1" dirty="0" smtClean="0"/>
              <a:t>跳出当前层次循环后程序继续执行循环语句之后的代码。</a:t>
            </a:r>
            <a:endParaRPr lang="en-US" altLang="zh-CN" sz="2000" b="1" dirty="0" smtClean="0"/>
          </a:p>
          <a:p>
            <a:pPr lvl="1"/>
            <a:r>
              <a:rPr lang="en-US" altLang="zh-CN" sz="2000" b="1" dirty="0" smtClean="0">
                <a:solidFill>
                  <a:srgbClr val="FF0000"/>
                </a:solidFill>
              </a:rPr>
              <a:t>continue</a:t>
            </a:r>
            <a:r>
              <a:rPr lang="zh-CN" altLang="en-US" sz="2000" b="1" dirty="0" smtClean="0"/>
              <a:t>用来结束当前当次循环，但不跳出当前循环。</a:t>
            </a:r>
            <a:endParaRPr lang="en-US" altLang="zh-CN" sz="2000" b="1" dirty="0" smtClean="0"/>
          </a:p>
          <a:p>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108</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5" name="矩形 4"/>
          <p:cNvSpPr/>
          <p:nvPr/>
        </p:nvSpPr>
        <p:spPr>
          <a:xfrm>
            <a:off x="730251" y="2660724"/>
            <a:ext cx="4355457" cy="1938992"/>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defRPr/>
            </a:pPr>
            <a:r>
              <a:rPr lang="en-US" altLang="zh-CN" sz="2000" b="1" dirty="0">
                <a:solidFill>
                  <a:prstClr val="black"/>
                </a:solidFill>
                <a:latin typeface="Arial"/>
                <a:ea typeface="宋体"/>
              </a:rPr>
              <a:t>for i in "the number changes":</a:t>
            </a:r>
            <a:endParaRPr lang="zh-CN" altLang="zh-CN" sz="2000" b="1" dirty="0">
              <a:solidFill>
                <a:prstClr val="black"/>
              </a:solidFill>
              <a:latin typeface="Arial"/>
              <a:ea typeface="宋体"/>
            </a:endParaRPr>
          </a:p>
          <a:p>
            <a:pPr>
              <a:defRPr/>
            </a:pPr>
            <a:r>
              <a:rPr lang="en-US" altLang="zh-CN" sz="2000" b="1" dirty="0">
                <a:solidFill>
                  <a:prstClr val="black"/>
                </a:solidFill>
                <a:latin typeface="Arial"/>
                <a:ea typeface="宋体"/>
              </a:rPr>
              <a:t>    if i == 'n':</a:t>
            </a:r>
            <a:endParaRPr lang="zh-CN" altLang="zh-CN" sz="2000" b="1" dirty="0">
              <a:solidFill>
                <a:prstClr val="black"/>
              </a:solidFill>
              <a:latin typeface="Arial"/>
              <a:ea typeface="宋体"/>
            </a:endParaRPr>
          </a:p>
          <a:p>
            <a:pPr>
              <a:defRPr/>
            </a:pPr>
            <a:r>
              <a:rPr lang="en-US" altLang="zh-CN" sz="2000" b="1" dirty="0">
                <a:solidFill>
                  <a:prstClr val="black"/>
                </a:solidFill>
                <a:latin typeface="Arial"/>
                <a:ea typeface="宋体"/>
              </a:rPr>
              <a:t>        </a:t>
            </a:r>
            <a:r>
              <a:rPr lang="en-US" altLang="zh-CN" sz="2000" b="1" dirty="0">
                <a:solidFill>
                  <a:srgbClr val="FF0000"/>
                </a:solidFill>
                <a:latin typeface="Arial"/>
                <a:ea typeface="宋体"/>
              </a:rPr>
              <a:t>break</a:t>
            </a:r>
            <a:endParaRPr lang="zh-CN" altLang="zh-CN" sz="2000" b="1" dirty="0">
              <a:solidFill>
                <a:srgbClr val="FF0000"/>
              </a:solidFill>
              <a:latin typeface="Arial"/>
              <a:ea typeface="宋体"/>
            </a:endParaRPr>
          </a:p>
          <a:p>
            <a:pPr>
              <a:defRPr/>
            </a:pPr>
            <a:r>
              <a:rPr lang="en-US" altLang="zh-CN" sz="2000" b="1" dirty="0">
                <a:solidFill>
                  <a:prstClr val="black"/>
                </a:solidFill>
                <a:latin typeface="Arial"/>
                <a:ea typeface="宋体"/>
              </a:rPr>
              <a:t>    else:</a:t>
            </a:r>
            <a:endParaRPr lang="zh-CN" altLang="zh-CN" sz="2000" b="1" dirty="0">
              <a:solidFill>
                <a:prstClr val="black"/>
              </a:solidFill>
              <a:latin typeface="Arial"/>
              <a:ea typeface="宋体"/>
            </a:endParaRPr>
          </a:p>
          <a:p>
            <a:pPr>
              <a:defRPr/>
            </a:pPr>
            <a:r>
              <a:rPr lang="en-US" altLang="zh-CN" sz="2000" b="1" dirty="0">
                <a:solidFill>
                  <a:prstClr val="black"/>
                </a:solidFill>
                <a:latin typeface="Arial"/>
                <a:ea typeface="宋体"/>
              </a:rPr>
              <a:t>        print( i, end= "")</a:t>
            </a:r>
            <a:endParaRPr lang="zh-CN" altLang="zh-CN" sz="2000" b="1" dirty="0">
              <a:solidFill>
                <a:prstClr val="black"/>
              </a:solidFill>
              <a:latin typeface="Arial"/>
              <a:ea typeface="宋体"/>
            </a:endParaRPr>
          </a:p>
          <a:p>
            <a:pPr>
              <a:defRPr/>
            </a:pPr>
            <a:r>
              <a:rPr lang="en-US" altLang="zh-CN" sz="2000" b="1" dirty="0">
                <a:solidFill>
                  <a:prstClr val="black"/>
                </a:solidFill>
                <a:latin typeface="Arial"/>
                <a:ea typeface="宋体"/>
              </a:rPr>
              <a:t>print</a:t>
            </a:r>
            <a:r>
              <a:rPr lang="en-US" altLang="zh-CN" sz="2000" b="1" dirty="0" smtClean="0">
                <a:solidFill>
                  <a:prstClr val="black"/>
                </a:solidFill>
                <a:latin typeface="Arial"/>
                <a:ea typeface="宋体"/>
              </a:rPr>
              <a:t>()</a:t>
            </a:r>
            <a:endParaRPr lang="zh-CN" altLang="zh-CN" sz="2000" b="1" dirty="0">
              <a:solidFill>
                <a:prstClr val="black"/>
              </a:solidFill>
              <a:latin typeface="Arial"/>
              <a:ea typeface="宋体"/>
            </a:endParaRPr>
          </a:p>
        </p:txBody>
      </p:sp>
      <p:sp>
        <p:nvSpPr>
          <p:cNvPr id="6" name="圆角矩形标注 5"/>
          <p:cNvSpPr/>
          <p:nvPr/>
        </p:nvSpPr>
        <p:spPr bwMode="auto">
          <a:xfrm>
            <a:off x="1292394" y="4988907"/>
            <a:ext cx="3382348" cy="877638"/>
          </a:xfrm>
          <a:prstGeom prst="wedgeRoundRectCallout">
            <a:avLst>
              <a:gd name="adj1" fmla="val -21078"/>
              <a:gd name="adj2" fmla="val -82901"/>
              <a:gd name="adj3" fmla="val 16667"/>
            </a:avLst>
          </a:prstGeom>
          <a:solidFill>
            <a:schemeClr val="accent4">
              <a:lumMod val="60000"/>
              <a:lumOff val="40000"/>
            </a:schemeClr>
          </a:solidFill>
          <a:ln>
            <a:headEnd type="none" w="med" len="med"/>
            <a:tailEnd type="none" w="med" len="med"/>
          </a:ln>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运行结果为：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smtClean="0">
                <a:ln>
                  <a:noFill/>
                </a:ln>
                <a:solidFill>
                  <a:prstClr val="black"/>
                </a:solidFill>
                <a:effectLst/>
                <a:uLnTx/>
                <a:uFillTx/>
                <a:latin typeface="Arial"/>
                <a:ea typeface="宋体"/>
                <a:cs typeface="+mn-cs"/>
              </a:rPr>
              <a:t>the</a:t>
            </a:r>
            <a:r>
              <a:rPr kumimoji="0" lang="en-US" altLang="zh-CN" sz="2000" b="1" i="0" u="none" strike="noStrike" kern="1200" cap="none" spc="0" normalizeH="0" noProof="0" dirty="0" smtClean="0">
                <a:ln>
                  <a:noFill/>
                </a:ln>
                <a:solidFill>
                  <a:prstClr val="black"/>
                </a:solidFill>
                <a:effectLst/>
                <a:uLnTx/>
                <a:uFillTx/>
                <a:latin typeface="Arial"/>
                <a:ea typeface="宋体"/>
                <a:cs typeface="+mn-cs"/>
              </a:rPr>
              <a:t> </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p:txBody>
      </p:sp>
      <p:sp>
        <p:nvSpPr>
          <p:cNvPr id="7" name="矩形 6"/>
          <p:cNvSpPr/>
          <p:nvPr/>
        </p:nvSpPr>
        <p:spPr>
          <a:xfrm>
            <a:off x="5783958" y="2660724"/>
            <a:ext cx="4634037" cy="1631216"/>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defRPr/>
            </a:pPr>
            <a:r>
              <a:rPr lang="en-US" altLang="zh-CN" sz="2000" b="1" dirty="0" smtClean="0">
                <a:solidFill>
                  <a:prstClr val="black"/>
                </a:solidFill>
                <a:latin typeface="Arial"/>
                <a:ea typeface="宋体"/>
              </a:rPr>
              <a:t>for </a:t>
            </a:r>
            <a:r>
              <a:rPr lang="en-US" altLang="zh-CN" sz="2000" b="1" dirty="0">
                <a:solidFill>
                  <a:prstClr val="black"/>
                </a:solidFill>
                <a:latin typeface="Arial"/>
                <a:ea typeface="宋体"/>
              </a:rPr>
              <a:t>i in "the number changes":</a:t>
            </a:r>
            <a:endParaRPr lang="zh-CN" altLang="zh-CN" sz="2000" b="1" dirty="0">
              <a:solidFill>
                <a:prstClr val="black"/>
              </a:solidFill>
              <a:latin typeface="Arial"/>
              <a:ea typeface="宋体"/>
            </a:endParaRPr>
          </a:p>
          <a:p>
            <a:pPr>
              <a:defRPr/>
            </a:pPr>
            <a:r>
              <a:rPr lang="en-US" altLang="zh-CN" sz="2000" b="1" dirty="0">
                <a:solidFill>
                  <a:prstClr val="black"/>
                </a:solidFill>
                <a:latin typeface="Arial"/>
                <a:ea typeface="宋体"/>
              </a:rPr>
              <a:t>    if i == 'n':</a:t>
            </a:r>
            <a:endParaRPr lang="zh-CN" altLang="zh-CN" sz="2000" b="1" dirty="0">
              <a:solidFill>
                <a:prstClr val="black"/>
              </a:solidFill>
              <a:latin typeface="Arial"/>
              <a:ea typeface="宋体"/>
            </a:endParaRPr>
          </a:p>
          <a:p>
            <a:pPr>
              <a:defRPr/>
            </a:pPr>
            <a:r>
              <a:rPr lang="en-US" altLang="zh-CN" sz="2000" b="1" dirty="0">
                <a:solidFill>
                  <a:prstClr val="black"/>
                </a:solidFill>
                <a:latin typeface="Arial"/>
                <a:ea typeface="宋体"/>
              </a:rPr>
              <a:t>        </a:t>
            </a:r>
            <a:r>
              <a:rPr lang="en-US" altLang="zh-CN" sz="2000" b="1" dirty="0">
                <a:solidFill>
                  <a:srgbClr val="FF0000"/>
                </a:solidFill>
                <a:latin typeface="Arial"/>
                <a:ea typeface="宋体"/>
              </a:rPr>
              <a:t>continue</a:t>
            </a:r>
            <a:endParaRPr lang="zh-CN" altLang="zh-CN" sz="2000" b="1" dirty="0">
              <a:solidFill>
                <a:srgbClr val="FF0000"/>
              </a:solidFill>
              <a:latin typeface="Arial"/>
              <a:ea typeface="宋体"/>
            </a:endParaRPr>
          </a:p>
          <a:p>
            <a:pPr>
              <a:defRPr/>
            </a:pPr>
            <a:r>
              <a:rPr lang="en-US" altLang="zh-CN" sz="2000" b="1" dirty="0">
                <a:solidFill>
                  <a:prstClr val="black"/>
                </a:solidFill>
                <a:latin typeface="Arial"/>
                <a:ea typeface="宋体"/>
              </a:rPr>
              <a:t>    else:</a:t>
            </a:r>
            <a:endParaRPr lang="zh-CN" altLang="zh-CN" sz="2000" b="1" dirty="0">
              <a:solidFill>
                <a:prstClr val="black"/>
              </a:solidFill>
              <a:latin typeface="Arial"/>
              <a:ea typeface="宋体"/>
            </a:endParaRPr>
          </a:p>
          <a:p>
            <a:pPr>
              <a:defRPr/>
            </a:pPr>
            <a:r>
              <a:rPr lang="en-US" altLang="zh-CN" sz="2000" b="1" dirty="0">
                <a:solidFill>
                  <a:prstClr val="black"/>
                </a:solidFill>
                <a:latin typeface="Arial"/>
                <a:ea typeface="宋体"/>
              </a:rPr>
              <a:t>        print( i, end= "")</a:t>
            </a:r>
            <a:endParaRPr lang="zh-CN" altLang="zh-CN" sz="2000" b="1" dirty="0">
              <a:solidFill>
                <a:prstClr val="black"/>
              </a:solidFill>
              <a:latin typeface="Arial"/>
              <a:ea typeface="宋体"/>
            </a:endParaRPr>
          </a:p>
        </p:txBody>
      </p:sp>
      <p:grpSp>
        <p:nvGrpSpPr>
          <p:cNvPr id="16" name="组合 15"/>
          <p:cNvGrpSpPr/>
          <p:nvPr/>
        </p:nvGrpSpPr>
        <p:grpSpPr>
          <a:xfrm>
            <a:off x="1551399" y="3421294"/>
            <a:ext cx="2322259" cy="1037995"/>
            <a:chOff x="1551399" y="3421294"/>
            <a:chExt cx="2322259" cy="1037995"/>
          </a:xfrm>
        </p:grpSpPr>
        <p:sp>
          <p:nvSpPr>
            <p:cNvPr id="13" name="任意多边形 12"/>
            <p:cNvSpPr/>
            <p:nvPr/>
          </p:nvSpPr>
          <p:spPr bwMode="auto">
            <a:xfrm>
              <a:off x="1613044" y="3421294"/>
              <a:ext cx="2260614" cy="1037690"/>
            </a:xfrm>
            <a:custGeom>
              <a:avLst/>
              <a:gdLst>
                <a:gd name="connsiteX0" fmla="*/ 534256 w 2260614"/>
                <a:gd name="connsiteY0" fmla="*/ 0 h 1037690"/>
                <a:gd name="connsiteX1" fmla="*/ 2188395 w 2260614"/>
                <a:gd name="connsiteY1" fmla="*/ 195209 h 1037690"/>
                <a:gd name="connsiteX2" fmla="*/ 1767155 w 2260614"/>
                <a:gd name="connsiteY2" fmla="*/ 873304 h 1037690"/>
                <a:gd name="connsiteX3" fmla="*/ 0 w 2260614"/>
                <a:gd name="connsiteY3" fmla="*/ 1037690 h 1037690"/>
              </a:gdLst>
              <a:ahLst/>
              <a:cxnLst>
                <a:cxn ang="0">
                  <a:pos x="connsiteX0" y="connsiteY0"/>
                </a:cxn>
                <a:cxn ang="0">
                  <a:pos x="connsiteX1" y="connsiteY1"/>
                </a:cxn>
                <a:cxn ang="0">
                  <a:pos x="connsiteX2" y="connsiteY2"/>
                </a:cxn>
                <a:cxn ang="0">
                  <a:pos x="connsiteX3" y="connsiteY3"/>
                </a:cxn>
              </a:cxnLst>
              <a:rect l="l" t="t" r="r" b="b"/>
              <a:pathLst>
                <a:path w="2260614" h="1037690">
                  <a:moveTo>
                    <a:pt x="534256" y="0"/>
                  </a:moveTo>
                  <a:cubicBezTo>
                    <a:pt x="1258584" y="24829"/>
                    <a:pt x="1982912" y="49658"/>
                    <a:pt x="2188395" y="195209"/>
                  </a:cubicBezTo>
                  <a:cubicBezTo>
                    <a:pt x="2393878" y="340760"/>
                    <a:pt x="2131888" y="732891"/>
                    <a:pt x="1767155" y="873304"/>
                  </a:cubicBezTo>
                  <a:cubicBezTo>
                    <a:pt x="1402423" y="1013718"/>
                    <a:pt x="701211" y="1025704"/>
                    <a:pt x="0" y="1037690"/>
                  </a:cubicBezTo>
                </a:path>
              </a:pathLst>
            </a:custGeom>
            <a:no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charset="0"/>
              </a:endParaRPr>
            </a:p>
          </p:txBody>
        </p:sp>
        <p:cxnSp>
          <p:nvCxnSpPr>
            <p:cNvPr id="15" name="直接箭头连接符 14"/>
            <p:cNvCxnSpPr/>
            <p:nvPr/>
          </p:nvCxnSpPr>
          <p:spPr bwMode="auto">
            <a:xfrm flipH="1">
              <a:off x="1551399" y="4459289"/>
              <a:ext cx="523982" cy="0"/>
            </a:xfrm>
            <a:prstGeom prst="straightConnector1">
              <a:avLst/>
            </a:prstGeom>
            <a:solidFill>
              <a:schemeClr val="accent1"/>
            </a:solidFill>
            <a:ln w="381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20" name="组合 19"/>
          <p:cNvGrpSpPr/>
          <p:nvPr/>
        </p:nvGrpSpPr>
        <p:grpSpPr>
          <a:xfrm>
            <a:off x="7623425" y="3010328"/>
            <a:ext cx="843612" cy="462337"/>
            <a:chOff x="7623425" y="3010328"/>
            <a:chExt cx="843612" cy="462337"/>
          </a:xfrm>
        </p:grpSpPr>
        <p:sp>
          <p:nvSpPr>
            <p:cNvPr id="17" name="任意多边形 16"/>
            <p:cNvSpPr/>
            <p:nvPr/>
          </p:nvSpPr>
          <p:spPr bwMode="auto">
            <a:xfrm>
              <a:off x="7623425" y="3030876"/>
              <a:ext cx="843612" cy="441789"/>
            </a:xfrm>
            <a:custGeom>
              <a:avLst/>
              <a:gdLst>
                <a:gd name="connsiteX0" fmla="*/ 0 w 843612"/>
                <a:gd name="connsiteY0" fmla="*/ 441789 h 441789"/>
                <a:gd name="connsiteX1" fmla="*/ 842481 w 843612"/>
                <a:gd name="connsiteY1" fmla="*/ 267128 h 441789"/>
                <a:gd name="connsiteX2" fmla="*/ 195209 w 843612"/>
                <a:gd name="connsiteY2" fmla="*/ 0 h 441789"/>
                <a:gd name="connsiteX3" fmla="*/ 195209 w 843612"/>
                <a:gd name="connsiteY3" fmla="*/ 0 h 441789"/>
              </a:gdLst>
              <a:ahLst/>
              <a:cxnLst>
                <a:cxn ang="0">
                  <a:pos x="connsiteX0" y="connsiteY0"/>
                </a:cxn>
                <a:cxn ang="0">
                  <a:pos x="connsiteX1" y="connsiteY1"/>
                </a:cxn>
                <a:cxn ang="0">
                  <a:pos x="connsiteX2" y="connsiteY2"/>
                </a:cxn>
                <a:cxn ang="0">
                  <a:pos x="connsiteX3" y="connsiteY3"/>
                </a:cxn>
              </a:cxnLst>
              <a:rect l="l" t="t" r="r" b="b"/>
              <a:pathLst>
                <a:path w="843612" h="441789">
                  <a:moveTo>
                    <a:pt x="0" y="441789"/>
                  </a:moveTo>
                  <a:cubicBezTo>
                    <a:pt x="404973" y="391274"/>
                    <a:pt x="809946" y="340759"/>
                    <a:pt x="842481" y="267128"/>
                  </a:cubicBezTo>
                  <a:cubicBezTo>
                    <a:pt x="875016" y="193496"/>
                    <a:pt x="195209" y="0"/>
                    <a:pt x="195209" y="0"/>
                  </a:cubicBezTo>
                  <a:lnTo>
                    <a:pt x="195209" y="0"/>
                  </a:lnTo>
                </a:path>
              </a:pathLst>
            </a:custGeom>
            <a:no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charset="0"/>
              </a:endParaRPr>
            </a:p>
          </p:txBody>
        </p:sp>
        <p:cxnSp>
          <p:nvCxnSpPr>
            <p:cNvPr id="19" name="直接箭头连接符 18"/>
            <p:cNvCxnSpPr/>
            <p:nvPr/>
          </p:nvCxnSpPr>
          <p:spPr bwMode="auto">
            <a:xfrm flipH="1" flipV="1">
              <a:off x="7787811" y="3010328"/>
              <a:ext cx="308811" cy="113016"/>
            </a:xfrm>
            <a:prstGeom prst="straightConnector1">
              <a:avLst/>
            </a:prstGeom>
            <a:solidFill>
              <a:schemeClr val="accent1"/>
            </a:solidFill>
            <a:ln w="381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1" name="圆角矩形标注 20"/>
          <p:cNvSpPr/>
          <p:nvPr/>
        </p:nvSpPr>
        <p:spPr bwMode="auto">
          <a:xfrm>
            <a:off x="5783958" y="4845709"/>
            <a:ext cx="3382348" cy="925121"/>
          </a:xfrm>
          <a:prstGeom prst="wedgeRoundRectCallout">
            <a:avLst>
              <a:gd name="adj1" fmla="val -21685"/>
              <a:gd name="adj2" fmla="val -82189"/>
              <a:gd name="adj3" fmla="val 16667"/>
            </a:avLst>
          </a:prstGeom>
          <a:solidFill>
            <a:schemeClr val="accent4">
              <a:lumMod val="60000"/>
              <a:lumOff val="40000"/>
            </a:schemeClr>
          </a:solidFill>
          <a:ln>
            <a:headEnd type="none" w="med" len="med"/>
            <a:tailEnd type="none" w="med" len="med"/>
          </a:ln>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运行结果为</a:t>
            </a:r>
            <a:r>
              <a:rPr kumimoji="0" lang="zh-CN" altLang="zh-CN" sz="2000" b="1" i="0" u="none" strike="noStrike" kern="1200" cap="none" spc="0" normalizeH="0" baseline="0" noProof="0" dirty="0" smtClean="0">
                <a:ln>
                  <a:noFill/>
                </a:ln>
                <a:solidFill>
                  <a:prstClr val="black"/>
                </a:solidFill>
                <a:effectLst/>
                <a:uLnTx/>
                <a:uFillTx/>
                <a:latin typeface="Arial"/>
                <a:ea typeface="宋体"/>
                <a:cs typeface="+mn-cs"/>
              </a:rPr>
              <a:t>：</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the umber </a:t>
            </a:r>
            <a:r>
              <a:rPr kumimoji="0" lang="en-US" altLang="zh-CN" sz="2000" b="1" i="0" u="none" strike="noStrike" kern="1200" cap="none" spc="0" normalizeH="0" baseline="0" noProof="0" dirty="0" err="1" smtClean="0">
                <a:ln>
                  <a:noFill/>
                </a:ln>
                <a:solidFill>
                  <a:prstClr val="black"/>
                </a:solidFill>
                <a:effectLst/>
                <a:uLnTx/>
                <a:uFillTx/>
                <a:latin typeface="Arial"/>
                <a:ea typeface="宋体"/>
                <a:cs typeface="+mn-cs"/>
              </a:rPr>
              <a:t>chages</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p:txBody>
      </p:sp>
    </p:spTree>
    <p:extLst>
      <p:ext uri="{BB962C8B-B14F-4D97-AF65-F5344CB8AC3E}">
        <p14:creationId xmlns:p14="http://schemas.microsoft.com/office/powerpoint/2010/main" val="336719719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up)">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animBg="1"/>
      <p:bldP spid="6" grpId="0" animBg="1"/>
      <p:bldP spid="7" grpId="0" animBg="1"/>
      <p:bldP spid="21"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小测验</a:t>
            </a:r>
            <a:endParaRPr lang="zh-CN" altLang="en-US" dirty="0"/>
          </a:p>
        </p:txBody>
      </p:sp>
      <p:sp>
        <p:nvSpPr>
          <p:cNvPr id="3" name="内容占位符 2"/>
          <p:cNvSpPr>
            <a:spLocks noGrp="1"/>
          </p:cNvSpPr>
          <p:nvPr>
            <p:ph idx="1"/>
          </p:nvPr>
        </p:nvSpPr>
        <p:spPr/>
        <p:txBody>
          <a:bodyPr/>
          <a:lstStyle/>
          <a:p>
            <a:pPr marL="342900" lvl="0" indent="0" fontAlgn="ctr">
              <a:buNone/>
            </a:pPr>
            <a:r>
              <a:rPr lang="en-US" altLang="zh-CN" kern="1200" dirty="0" smtClean="0"/>
              <a:t>1</a:t>
            </a:r>
            <a:r>
              <a:rPr lang="zh-CN" altLang="en-US" kern="1200" dirty="0" smtClean="0"/>
              <a:t>、</a:t>
            </a:r>
            <a:r>
              <a:rPr lang="zh-CN" altLang="zh-CN" kern="1200" dirty="0" smtClean="0"/>
              <a:t>下面</a:t>
            </a:r>
            <a:r>
              <a:rPr lang="zh-CN" altLang="zh-CN" kern="1200" dirty="0"/>
              <a:t>代码的输出结果是</a:t>
            </a:r>
            <a:r>
              <a:rPr lang="zh-CN" altLang="zh-CN" kern="1200" dirty="0" smtClean="0"/>
              <a:t>(</a:t>
            </a:r>
            <a:r>
              <a:rPr lang="en-US" altLang="zh-CN" kern="1200" dirty="0" smtClean="0"/>
              <a:t>           </a:t>
            </a:r>
            <a:r>
              <a:rPr lang="zh-CN" altLang="zh-CN" kern="1200" dirty="0" smtClean="0"/>
              <a:t>)</a:t>
            </a:r>
            <a:endParaRPr lang="zh-CN" altLang="zh-CN" kern="1200" dirty="0"/>
          </a:p>
          <a:p>
            <a:pPr marL="342900" lvl="0" indent="0" fontAlgn="ctr">
              <a:buNone/>
            </a:pPr>
            <a:r>
              <a:rPr lang="en-US" altLang="zh-CN" kern="1200" dirty="0"/>
              <a:t>sum = 1.0</a:t>
            </a:r>
            <a:endParaRPr lang="zh-CN" altLang="zh-CN" kern="1200" dirty="0"/>
          </a:p>
          <a:p>
            <a:pPr marL="342900" lvl="0" indent="0" fontAlgn="ctr">
              <a:buNone/>
            </a:pPr>
            <a:r>
              <a:rPr lang="en-US" altLang="zh-CN" kern="1200" dirty="0"/>
              <a:t>for </a:t>
            </a:r>
            <a:r>
              <a:rPr lang="en-US" altLang="zh-CN" kern="1200" dirty="0" err="1"/>
              <a:t>num</a:t>
            </a:r>
            <a:r>
              <a:rPr lang="en-US" altLang="zh-CN" kern="1200" dirty="0"/>
              <a:t> in range(1,4):</a:t>
            </a:r>
            <a:endParaRPr lang="zh-CN" altLang="zh-CN" kern="1200" dirty="0"/>
          </a:p>
          <a:p>
            <a:pPr marL="342900" lvl="0" indent="0" fontAlgn="ctr">
              <a:buNone/>
            </a:pPr>
            <a:r>
              <a:rPr lang="en-US" altLang="zh-CN" kern="1200" dirty="0"/>
              <a:t>    sum += </a:t>
            </a:r>
            <a:r>
              <a:rPr lang="en-US" altLang="zh-CN" kern="1200" dirty="0" err="1"/>
              <a:t>num</a:t>
            </a:r>
            <a:endParaRPr lang="zh-CN" altLang="zh-CN" kern="1200" dirty="0"/>
          </a:p>
          <a:p>
            <a:pPr marL="342900" lvl="0" indent="0" fontAlgn="ctr">
              <a:buNone/>
            </a:pPr>
            <a:r>
              <a:rPr lang="en-US" altLang="zh-CN" kern="1200" dirty="0"/>
              <a:t>    print(sum)</a:t>
            </a:r>
            <a:endParaRPr lang="zh-CN" altLang="zh-CN" kern="1200" dirty="0"/>
          </a:p>
          <a:p>
            <a:pPr marL="342900" lvl="0" indent="0" fontAlgn="ctr">
              <a:buNone/>
            </a:pPr>
            <a:r>
              <a:rPr lang="en-US" altLang="zh-CN" kern="1200" dirty="0"/>
              <a:t>A</a:t>
            </a:r>
            <a:r>
              <a:rPr lang="zh-CN" altLang="zh-CN" kern="1200" dirty="0"/>
              <a:t>、</a:t>
            </a:r>
            <a:r>
              <a:rPr lang="en-US" altLang="zh-CN" kern="1200" dirty="0" smtClean="0"/>
              <a:t>6		</a:t>
            </a:r>
            <a:r>
              <a:rPr lang="zh-CN" altLang="zh-CN" kern="1200" dirty="0" smtClean="0"/>
              <a:t>B</a:t>
            </a:r>
            <a:r>
              <a:rPr lang="zh-CN" altLang="zh-CN" kern="1200" dirty="0"/>
              <a:t>、7.</a:t>
            </a:r>
            <a:r>
              <a:rPr lang="zh-CN" altLang="zh-CN" kern="1200" dirty="0" smtClean="0"/>
              <a:t>0</a:t>
            </a:r>
            <a:r>
              <a:rPr lang="en-US" altLang="zh-CN" kern="1200" dirty="0" smtClean="0"/>
              <a:t>		</a:t>
            </a:r>
            <a:r>
              <a:rPr lang="zh-CN" altLang="zh-CN" kern="1200" dirty="0" smtClean="0"/>
              <a:t>C</a:t>
            </a:r>
            <a:r>
              <a:rPr lang="zh-CN" altLang="zh-CN" kern="1200" dirty="0"/>
              <a:t>、1.</a:t>
            </a:r>
            <a:r>
              <a:rPr lang="zh-CN" altLang="zh-CN" kern="1200" dirty="0" smtClean="0"/>
              <a:t>0</a:t>
            </a:r>
            <a:r>
              <a:rPr lang="en-US" altLang="zh-CN" kern="1200" dirty="0" smtClean="0"/>
              <a:t>		</a:t>
            </a:r>
            <a:r>
              <a:rPr lang="zh-CN" altLang="zh-CN" kern="1200" dirty="0" smtClean="0"/>
              <a:t>D</a:t>
            </a:r>
            <a:r>
              <a:rPr lang="zh-CN" altLang="zh-CN" kern="1200" dirty="0"/>
              <a:t>、7</a:t>
            </a:r>
          </a:p>
          <a:p>
            <a:pPr marL="342900" lvl="0" indent="0" fontAlgn="ctr">
              <a:buNone/>
            </a:pPr>
            <a:endParaRPr lang="en-US" altLang="zh-CN" kern="1200" dirty="0" smtClean="0"/>
          </a:p>
          <a:p>
            <a:pPr marL="342900" lvl="0" indent="0" fontAlgn="ctr">
              <a:buNone/>
            </a:pPr>
            <a:endParaRPr lang="en-US" altLang="zh-CN" kern="1200" dirty="0"/>
          </a:p>
          <a:p>
            <a:pPr marL="342900" lvl="0" indent="0" fontAlgn="ctr">
              <a:buNone/>
            </a:pPr>
            <a:r>
              <a:rPr lang="en-US" altLang="zh-CN" kern="1200" dirty="0" smtClean="0"/>
              <a:t>2</a:t>
            </a:r>
            <a:r>
              <a:rPr lang="zh-CN" altLang="en-US" kern="1200" dirty="0" smtClean="0"/>
              <a:t>、</a:t>
            </a:r>
            <a:r>
              <a:rPr lang="zh-CN" altLang="zh-CN" kern="1200" dirty="0" smtClean="0"/>
              <a:t>以下</a:t>
            </a:r>
            <a:r>
              <a:rPr lang="zh-CN" altLang="zh-CN" kern="1200" dirty="0"/>
              <a:t>程序的输出结果是：</a:t>
            </a:r>
            <a:r>
              <a:rPr lang="zh-CN" altLang="zh-CN" kern="1200" dirty="0" smtClean="0"/>
              <a:t>(</a:t>
            </a:r>
            <a:r>
              <a:rPr lang="en-US" altLang="zh-CN" kern="1200" dirty="0" smtClean="0"/>
              <a:t>            </a:t>
            </a:r>
            <a:r>
              <a:rPr lang="zh-CN" altLang="zh-CN" kern="1200" dirty="0" smtClean="0"/>
              <a:t>)</a:t>
            </a:r>
            <a:endParaRPr lang="zh-CN" altLang="zh-CN" kern="1200" dirty="0"/>
          </a:p>
          <a:p>
            <a:pPr marL="342900" lvl="0" indent="0" fontAlgn="ctr">
              <a:buNone/>
            </a:pPr>
            <a:r>
              <a:rPr lang="en-US" altLang="zh-CN" kern="1200" dirty="0"/>
              <a:t>for </a:t>
            </a:r>
            <a:r>
              <a:rPr lang="en-US" altLang="zh-CN" kern="1200" dirty="0" err="1"/>
              <a:t>num</a:t>
            </a:r>
            <a:r>
              <a:rPr lang="en-US" altLang="zh-CN" kern="1200" dirty="0"/>
              <a:t> in range(1,4):</a:t>
            </a:r>
            <a:endParaRPr lang="zh-CN" altLang="zh-CN" kern="1200" dirty="0"/>
          </a:p>
          <a:p>
            <a:pPr marL="342900" lvl="0" indent="0" fontAlgn="ctr">
              <a:buNone/>
            </a:pPr>
            <a:r>
              <a:rPr lang="en-US" altLang="zh-CN" kern="1200" dirty="0"/>
              <a:t>    sum *= </a:t>
            </a:r>
            <a:r>
              <a:rPr lang="en-US" altLang="zh-CN" kern="1200" dirty="0" err="1"/>
              <a:t>num</a:t>
            </a:r>
            <a:endParaRPr lang="zh-CN" altLang="zh-CN" kern="1200" dirty="0"/>
          </a:p>
          <a:p>
            <a:pPr marL="342900" lvl="0" indent="0" fontAlgn="ctr">
              <a:buNone/>
            </a:pPr>
            <a:r>
              <a:rPr lang="en-US" altLang="zh-CN" kern="1200" dirty="0"/>
              <a:t>print(sum)</a:t>
            </a:r>
            <a:endParaRPr lang="zh-CN" altLang="zh-CN" kern="1200" dirty="0"/>
          </a:p>
          <a:p>
            <a:pPr marL="342900" lvl="0" indent="0" fontAlgn="ctr">
              <a:buNone/>
            </a:pPr>
            <a:r>
              <a:rPr lang="en-US" altLang="zh-CN" kern="1200" dirty="0"/>
              <a:t>A</a:t>
            </a:r>
            <a:r>
              <a:rPr lang="zh-CN" altLang="zh-CN" kern="1200" dirty="0"/>
              <a:t>、</a:t>
            </a:r>
            <a:r>
              <a:rPr lang="en-US" altLang="zh-CN" kern="1200" dirty="0" smtClean="0"/>
              <a:t>6		B</a:t>
            </a:r>
            <a:r>
              <a:rPr lang="zh-CN" altLang="zh-CN" kern="1200" dirty="0"/>
              <a:t>、</a:t>
            </a:r>
            <a:r>
              <a:rPr lang="en-US" altLang="zh-CN" kern="1200" dirty="0" smtClean="0"/>
              <a:t>7		C</a:t>
            </a:r>
            <a:r>
              <a:rPr lang="zh-CN" altLang="zh-CN" kern="1200" dirty="0"/>
              <a:t>、</a:t>
            </a:r>
            <a:r>
              <a:rPr lang="en-US" altLang="zh-CN" kern="1200" dirty="0" smtClean="0"/>
              <a:t>7.0		D</a:t>
            </a:r>
            <a:r>
              <a:rPr lang="zh-CN" altLang="zh-CN" kern="1200" dirty="0"/>
              <a:t>、</a:t>
            </a:r>
            <a:r>
              <a:rPr lang="en-US" altLang="zh-CN" kern="1200" dirty="0" err="1"/>
              <a:t>TypeError</a:t>
            </a:r>
            <a:r>
              <a:rPr lang="zh-CN" altLang="zh-CN" kern="1200" dirty="0"/>
              <a:t>出错</a:t>
            </a:r>
          </a:p>
          <a:p>
            <a:pPr marL="342900" indent="0">
              <a:buNone/>
            </a:pPr>
            <a:endParaRPr lang="zh-CN" altLang="en-US"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109</a:t>
            </a:fld>
            <a:endParaRPr lang="en-US" altLang="zh-CN"/>
          </a:p>
        </p:txBody>
      </p:sp>
      <p:sp>
        <p:nvSpPr>
          <p:cNvPr id="5" name="TextBox 4"/>
          <p:cNvSpPr txBox="1"/>
          <p:nvPr/>
        </p:nvSpPr>
        <p:spPr>
          <a:xfrm>
            <a:off x="3835514" y="1075194"/>
            <a:ext cx="452387" cy="369332"/>
          </a:xfrm>
          <a:prstGeom prst="rect">
            <a:avLst/>
          </a:prstGeom>
          <a:noFill/>
        </p:spPr>
        <p:txBody>
          <a:bodyPr wrap="square" rtlCol="0">
            <a:spAutoFit/>
          </a:bodyPr>
          <a:lstStyle/>
          <a:p>
            <a:r>
              <a:rPr lang="en-US" altLang="zh-CN" dirty="0" smtClean="0"/>
              <a:t>B</a:t>
            </a:r>
            <a:endParaRPr lang="zh-CN" altLang="en-US" dirty="0"/>
          </a:p>
        </p:txBody>
      </p:sp>
      <p:sp>
        <p:nvSpPr>
          <p:cNvPr id="6" name="TextBox 5"/>
          <p:cNvSpPr txBox="1"/>
          <p:nvPr/>
        </p:nvSpPr>
        <p:spPr>
          <a:xfrm>
            <a:off x="4162575" y="3621473"/>
            <a:ext cx="452387" cy="369332"/>
          </a:xfrm>
          <a:prstGeom prst="rect">
            <a:avLst/>
          </a:prstGeom>
          <a:noFill/>
        </p:spPr>
        <p:txBody>
          <a:bodyPr wrap="square" rtlCol="0">
            <a:spAutoFit/>
          </a:bodyPr>
          <a:lstStyle/>
          <a:p>
            <a:r>
              <a:rPr lang="en-US" altLang="zh-CN" dirty="0"/>
              <a:t>D</a:t>
            </a:r>
            <a:endParaRPr lang="zh-CN" altLang="en-US" dirty="0"/>
          </a:p>
        </p:txBody>
      </p:sp>
    </p:spTree>
    <p:extLst>
      <p:ext uri="{BB962C8B-B14F-4D97-AF65-F5344CB8AC3E}">
        <p14:creationId xmlns:p14="http://schemas.microsoft.com/office/powerpoint/2010/main" val="429278754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2.2 AI Studio</a:t>
            </a:r>
            <a:r>
              <a:rPr lang="zh-CN" altLang="en-US" dirty="0" smtClean="0"/>
              <a:t>平台介绍</a:t>
            </a:r>
            <a:endParaRPr lang="zh-CN" altLang="en-US" dirty="0"/>
          </a:p>
        </p:txBody>
      </p:sp>
      <p:sp>
        <p:nvSpPr>
          <p:cNvPr id="3" name="内容占位符 2"/>
          <p:cNvSpPr>
            <a:spLocks noGrp="1"/>
          </p:cNvSpPr>
          <p:nvPr>
            <p:ph idx="1"/>
          </p:nvPr>
        </p:nvSpPr>
        <p:spPr/>
        <p:txBody>
          <a:bodyPr/>
          <a:lstStyle/>
          <a:p>
            <a:r>
              <a:rPr lang="zh-CN" altLang="en-US" dirty="0" smtClean="0"/>
              <a:t>运行一个简单的项目</a:t>
            </a:r>
            <a:endParaRPr lang="en-US" altLang="zh-CN" dirty="0" smtClean="0"/>
          </a:p>
          <a:p>
            <a:pPr lvl="1"/>
            <a:r>
              <a:rPr lang="zh-CN" altLang="zh-CN" dirty="0"/>
              <a:t>第</a:t>
            </a:r>
            <a:r>
              <a:rPr lang="en-US" altLang="zh-CN" dirty="0"/>
              <a:t>3</a:t>
            </a:r>
            <a:r>
              <a:rPr lang="zh-CN" altLang="zh-CN" dirty="0"/>
              <a:t>步</a:t>
            </a:r>
            <a:r>
              <a:rPr lang="zh-CN" altLang="zh-CN" dirty="0" smtClean="0"/>
              <a:t>：</a:t>
            </a:r>
            <a:r>
              <a:rPr lang="zh-CN" altLang="en-US" dirty="0" smtClean="0"/>
              <a:t>选择运行环境来运行项目</a:t>
            </a:r>
            <a:r>
              <a:rPr lang="zh-CN" altLang="zh-CN" dirty="0" smtClean="0"/>
              <a:t>。</a:t>
            </a:r>
            <a:endParaRPr lang="zh-CN" altLang="en-US"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11</a:t>
            </a:fld>
            <a:endParaRPr lang="en-US" altLang="zh-CN"/>
          </a:p>
        </p:txBody>
      </p:sp>
      <p:pic>
        <p:nvPicPr>
          <p:cNvPr id="7" name="图片 6"/>
          <p:cNvPicPr/>
          <p:nvPr/>
        </p:nvPicPr>
        <p:blipFill>
          <a:blip r:embed="rId2"/>
          <a:stretch>
            <a:fillRect/>
          </a:stretch>
        </p:blipFill>
        <p:spPr>
          <a:xfrm>
            <a:off x="4268539" y="1777624"/>
            <a:ext cx="4672784" cy="4546976"/>
          </a:xfrm>
          <a:prstGeom prst="rect">
            <a:avLst/>
          </a:prstGeom>
        </p:spPr>
      </p:pic>
    </p:spTree>
    <p:extLst>
      <p:ext uri="{BB962C8B-B14F-4D97-AF65-F5344CB8AC3E}">
        <p14:creationId xmlns:p14="http://schemas.microsoft.com/office/powerpoint/2010/main" val="309906546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小测验</a:t>
            </a:r>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110</a:t>
            </a:fld>
            <a:endParaRPr lang="en-US" altLang="zh-CN"/>
          </a:p>
        </p:txBody>
      </p:sp>
      <p:sp>
        <p:nvSpPr>
          <p:cNvPr id="5" name="矩形 4"/>
          <p:cNvSpPr/>
          <p:nvPr/>
        </p:nvSpPr>
        <p:spPr>
          <a:xfrm>
            <a:off x="7010400" y="1946871"/>
            <a:ext cx="4040411" cy="3170099"/>
          </a:xfrm>
          <a:prstGeom prst="rect">
            <a:avLst/>
          </a:prstGeom>
        </p:spPr>
        <p:txBody>
          <a:bodyPr wrap="square">
            <a:spAutoFit/>
          </a:bodyPr>
          <a:lstStyle/>
          <a:p>
            <a:pPr lvl="0" fontAlgn="ctr"/>
            <a:r>
              <a:rPr lang="en-US" altLang="zh-CN" sz="2000" dirty="0" smtClean="0"/>
              <a:t>2</a:t>
            </a:r>
            <a:r>
              <a:rPr lang="zh-CN" altLang="en-US" sz="2000" dirty="0" smtClean="0"/>
              <a:t>、</a:t>
            </a:r>
            <a:r>
              <a:rPr lang="zh-CN" altLang="zh-CN" sz="2000" dirty="0" smtClean="0"/>
              <a:t>下面代码的输出结果是</a:t>
            </a:r>
            <a:r>
              <a:rPr lang="zh-CN" altLang="en-US" sz="2000" dirty="0" smtClean="0"/>
              <a:t>（      ）</a:t>
            </a:r>
            <a:endParaRPr lang="zh-CN" altLang="zh-CN" sz="2000" dirty="0" smtClean="0"/>
          </a:p>
          <a:p>
            <a:pPr lvl="0" fontAlgn="ctr"/>
            <a:r>
              <a:rPr lang="en-US" altLang="zh-CN" sz="2000" dirty="0" smtClean="0"/>
              <a:t>for s in "</a:t>
            </a:r>
            <a:r>
              <a:rPr lang="en-US" altLang="zh-CN" sz="2000" dirty="0" err="1" smtClean="0"/>
              <a:t>HelloWorld</a:t>
            </a:r>
            <a:r>
              <a:rPr lang="en-US" altLang="zh-CN" sz="2000" dirty="0" smtClean="0"/>
              <a:t>":</a:t>
            </a:r>
            <a:endParaRPr lang="zh-CN" altLang="zh-CN" sz="2000" dirty="0" smtClean="0"/>
          </a:p>
          <a:p>
            <a:pPr lvl="0" fontAlgn="ctr"/>
            <a:r>
              <a:rPr lang="en-US" altLang="zh-CN" sz="2000" dirty="0" smtClean="0"/>
              <a:t>    if s == "W":</a:t>
            </a:r>
            <a:endParaRPr lang="zh-CN" altLang="zh-CN" sz="2000" dirty="0" smtClean="0"/>
          </a:p>
          <a:p>
            <a:pPr lvl="0" fontAlgn="ctr"/>
            <a:r>
              <a:rPr lang="en-US" altLang="zh-CN" sz="2000" dirty="0" smtClean="0"/>
              <a:t>        break</a:t>
            </a:r>
            <a:endParaRPr lang="zh-CN" altLang="zh-CN" sz="2000" dirty="0" smtClean="0"/>
          </a:p>
          <a:p>
            <a:pPr lvl="0" fontAlgn="ctr"/>
            <a:r>
              <a:rPr lang="en-US" altLang="zh-CN" sz="2000" dirty="0" smtClean="0"/>
              <a:t>    print(</a:t>
            </a:r>
            <a:r>
              <a:rPr lang="en-US" altLang="zh-CN" sz="2000" dirty="0" err="1" smtClean="0"/>
              <a:t>s,end</a:t>
            </a:r>
            <a:r>
              <a:rPr lang="en-US" altLang="zh-CN" sz="2000" dirty="0" smtClean="0"/>
              <a:t>="")</a:t>
            </a:r>
            <a:endParaRPr lang="zh-CN" altLang="zh-CN" sz="2000" dirty="0" smtClean="0"/>
          </a:p>
          <a:p>
            <a:pPr lvl="0" fontAlgn="ctr"/>
            <a:r>
              <a:rPr lang="en-US" altLang="zh-CN" sz="2000" dirty="0" smtClean="0"/>
              <a:t> </a:t>
            </a:r>
            <a:endParaRPr lang="zh-CN" altLang="zh-CN" sz="2000" dirty="0" smtClean="0"/>
          </a:p>
          <a:p>
            <a:pPr lvl="0" fontAlgn="ctr"/>
            <a:r>
              <a:rPr lang="en-US" altLang="zh-CN" sz="2000" dirty="0" smtClean="0"/>
              <a:t>A</a:t>
            </a:r>
            <a:r>
              <a:rPr lang="zh-CN" altLang="zh-CN" sz="2000" dirty="0" smtClean="0"/>
              <a:t>、</a:t>
            </a:r>
            <a:r>
              <a:rPr lang="en-US" altLang="zh-CN" sz="2000" dirty="0" smtClean="0"/>
              <a:t>Hello</a:t>
            </a:r>
            <a:endParaRPr lang="zh-CN" altLang="zh-CN" sz="2000" dirty="0" smtClean="0"/>
          </a:p>
          <a:p>
            <a:pPr lvl="0" fontAlgn="ctr"/>
            <a:r>
              <a:rPr lang="en-US" altLang="zh-CN" sz="2000" dirty="0" smtClean="0"/>
              <a:t>B</a:t>
            </a:r>
            <a:r>
              <a:rPr lang="zh-CN" altLang="zh-CN" sz="2000" dirty="0" smtClean="0"/>
              <a:t>、</a:t>
            </a:r>
            <a:r>
              <a:rPr lang="en-US" altLang="zh-CN" sz="2000" dirty="0" smtClean="0"/>
              <a:t>World</a:t>
            </a:r>
            <a:endParaRPr lang="zh-CN" altLang="zh-CN" sz="2000" dirty="0" smtClean="0"/>
          </a:p>
          <a:p>
            <a:pPr lvl="0" fontAlgn="ctr"/>
            <a:r>
              <a:rPr lang="en-US" altLang="zh-CN" sz="2000" dirty="0" smtClean="0"/>
              <a:t>C</a:t>
            </a:r>
            <a:r>
              <a:rPr lang="zh-CN" altLang="zh-CN" sz="2000" dirty="0" smtClean="0"/>
              <a:t>、</a:t>
            </a:r>
            <a:r>
              <a:rPr lang="en-US" altLang="zh-CN" sz="2000" dirty="0" err="1" smtClean="0"/>
              <a:t>HelloWorld</a:t>
            </a:r>
            <a:endParaRPr lang="zh-CN" altLang="zh-CN" sz="2000" dirty="0" smtClean="0"/>
          </a:p>
          <a:p>
            <a:pPr lvl="0" fontAlgn="ctr"/>
            <a:r>
              <a:rPr lang="en-US" altLang="zh-CN" sz="2000" dirty="0" smtClean="0"/>
              <a:t>D</a:t>
            </a:r>
            <a:r>
              <a:rPr lang="zh-CN" altLang="zh-CN" sz="2000" dirty="0" smtClean="0"/>
              <a:t>、</a:t>
            </a:r>
            <a:r>
              <a:rPr lang="en-US" altLang="zh-CN" sz="2000" dirty="0" err="1" smtClean="0"/>
              <a:t>Helloorld</a:t>
            </a:r>
            <a:endParaRPr lang="zh-CN" altLang="zh-CN" sz="2000" dirty="0" smtClean="0"/>
          </a:p>
        </p:txBody>
      </p:sp>
      <p:sp>
        <p:nvSpPr>
          <p:cNvPr id="6" name="矩形 5"/>
          <p:cNvSpPr/>
          <p:nvPr/>
        </p:nvSpPr>
        <p:spPr>
          <a:xfrm>
            <a:off x="541106" y="1810254"/>
            <a:ext cx="4287748" cy="2862322"/>
          </a:xfrm>
          <a:prstGeom prst="rect">
            <a:avLst/>
          </a:prstGeom>
        </p:spPr>
        <p:txBody>
          <a:bodyPr wrap="square">
            <a:spAutoFit/>
          </a:bodyPr>
          <a:lstStyle/>
          <a:p>
            <a:pPr marL="342900" lvl="0" indent="0" fontAlgn="ctr">
              <a:buNone/>
            </a:pPr>
            <a:r>
              <a:rPr lang="en-US" altLang="zh-CN" sz="2000" dirty="0" smtClean="0"/>
              <a:t>1</a:t>
            </a:r>
            <a:r>
              <a:rPr lang="zh-CN" altLang="en-US" sz="2000" dirty="0" smtClean="0"/>
              <a:t>、</a:t>
            </a:r>
            <a:r>
              <a:rPr lang="zh-CN" altLang="zh-CN" sz="2000" dirty="0" smtClean="0"/>
              <a:t>下面</a:t>
            </a:r>
            <a:r>
              <a:rPr lang="zh-CN" altLang="zh-CN" sz="2000" dirty="0"/>
              <a:t>代码的输出结果是</a:t>
            </a:r>
            <a:r>
              <a:rPr lang="zh-CN" altLang="zh-CN" sz="2000" dirty="0" smtClean="0"/>
              <a:t>(</a:t>
            </a:r>
            <a:r>
              <a:rPr lang="en-US" altLang="zh-CN" sz="2000" dirty="0" smtClean="0"/>
              <a:t>      </a:t>
            </a:r>
            <a:r>
              <a:rPr lang="zh-CN" altLang="zh-CN" sz="2000" dirty="0" smtClean="0"/>
              <a:t>)</a:t>
            </a:r>
            <a:endParaRPr lang="zh-CN" altLang="zh-CN" sz="2000" dirty="0"/>
          </a:p>
          <a:p>
            <a:pPr marL="342900" lvl="0" indent="0" fontAlgn="ctr">
              <a:buNone/>
            </a:pPr>
            <a:r>
              <a:rPr lang="en-US" altLang="zh-CN" sz="2000" dirty="0"/>
              <a:t>for s in "</a:t>
            </a:r>
            <a:r>
              <a:rPr lang="en-US" altLang="zh-CN" sz="2000" dirty="0" err="1"/>
              <a:t>HelloWorld</a:t>
            </a:r>
            <a:r>
              <a:rPr lang="en-US" altLang="zh-CN" sz="2000" dirty="0"/>
              <a:t>":</a:t>
            </a:r>
            <a:endParaRPr lang="zh-CN" altLang="zh-CN" sz="2000" dirty="0"/>
          </a:p>
          <a:p>
            <a:pPr marL="342900" lvl="0" indent="0" fontAlgn="ctr">
              <a:buNone/>
            </a:pPr>
            <a:r>
              <a:rPr lang="en-US" altLang="zh-CN" sz="2000" dirty="0"/>
              <a:t>    if s=="W":</a:t>
            </a:r>
            <a:endParaRPr lang="zh-CN" altLang="zh-CN" sz="2000" dirty="0"/>
          </a:p>
          <a:p>
            <a:pPr marL="342900" lvl="0" indent="0" fontAlgn="ctr">
              <a:buNone/>
            </a:pPr>
            <a:r>
              <a:rPr lang="en-US" altLang="zh-CN" sz="2000" dirty="0"/>
              <a:t>        continue</a:t>
            </a:r>
            <a:endParaRPr lang="zh-CN" altLang="zh-CN" sz="2000" dirty="0"/>
          </a:p>
          <a:p>
            <a:pPr marL="342900" lvl="0" indent="0" fontAlgn="ctr">
              <a:buNone/>
            </a:pPr>
            <a:r>
              <a:rPr lang="en-US" altLang="zh-CN" sz="2000" dirty="0"/>
              <a:t>    print(</a:t>
            </a:r>
            <a:r>
              <a:rPr lang="en-US" altLang="zh-CN" sz="2000" dirty="0" err="1"/>
              <a:t>s,end</a:t>
            </a:r>
            <a:r>
              <a:rPr lang="en-US" altLang="zh-CN" sz="2000" dirty="0"/>
              <a:t>="")</a:t>
            </a:r>
            <a:endParaRPr lang="zh-CN" altLang="zh-CN" sz="2000" dirty="0"/>
          </a:p>
          <a:p>
            <a:pPr marL="342900" lvl="0" indent="0" fontAlgn="ctr">
              <a:buNone/>
            </a:pPr>
            <a:r>
              <a:rPr lang="en-US" altLang="zh-CN" sz="2000" dirty="0"/>
              <a:t>A</a:t>
            </a:r>
            <a:r>
              <a:rPr lang="zh-CN" altLang="zh-CN" sz="2000" dirty="0"/>
              <a:t>、</a:t>
            </a:r>
            <a:r>
              <a:rPr lang="en-US" altLang="zh-CN" sz="2000" dirty="0" err="1"/>
              <a:t>Helloorld</a:t>
            </a:r>
            <a:endParaRPr lang="zh-CN" altLang="zh-CN" sz="2000" dirty="0"/>
          </a:p>
          <a:p>
            <a:pPr marL="342900" lvl="0" indent="0" fontAlgn="ctr">
              <a:buNone/>
            </a:pPr>
            <a:r>
              <a:rPr lang="en-US" altLang="zh-CN" sz="2000" dirty="0"/>
              <a:t>B</a:t>
            </a:r>
            <a:r>
              <a:rPr lang="zh-CN" altLang="zh-CN" sz="2000" dirty="0"/>
              <a:t>、</a:t>
            </a:r>
            <a:r>
              <a:rPr lang="en-US" altLang="zh-CN" sz="2000" dirty="0"/>
              <a:t>Hello</a:t>
            </a:r>
            <a:endParaRPr lang="zh-CN" altLang="zh-CN" sz="2000" dirty="0"/>
          </a:p>
          <a:p>
            <a:pPr marL="342900" lvl="0" indent="0" fontAlgn="ctr">
              <a:buNone/>
            </a:pPr>
            <a:r>
              <a:rPr lang="en-US" altLang="zh-CN" sz="2000" dirty="0"/>
              <a:t>C</a:t>
            </a:r>
            <a:r>
              <a:rPr lang="zh-CN" altLang="zh-CN" sz="2000" dirty="0"/>
              <a:t>、</a:t>
            </a:r>
            <a:r>
              <a:rPr lang="en-US" altLang="zh-CN" sz="2000" dirty="0"/>
              <a:t>World</a:t>
            </a:r>
            <a:endParaRPr lang="zh-CN" altLang="zh-CN" sz="2000" dirty="0"/>
          </a:p>
          <a:p>
            <a:pPr marL="342900" lvl="0" indent="0" fontAlgn="ctr">
              <a:buNone/>
            </a:pPr>
            <a:r>
              <a:rPr lang="en-US" altLang="zh-CN" sz="2000" dirty="0"/>
              <a:t>D</a:t>
            </a:r>
            <a:r>
              <a:rPr lang="zh-CN" altLang="zh-CN" sz="2000" dirty="0"/>
              <a:t>、</a:t>
            </a:r>
            <a:r>
              <a:rPr lang="en-US" altLang="zh-CN" sz="2000" dirty="0" err="1" smtClean="0"/>
              <a:t>HelloWorld</a:t>
            </a:r>
            <a:endParaRPr lang="zh-CN" altLang="zh-CN" sz="2000" dirty="0"/>
          </a:p>
        </p:txBody>
      </p:sp>
      <p:sp>
        <p:nvSpPr>
          <p:cNvPr id="8" name="TextBox 7"/>
          <p:cNvSpPr txBox="1"/>
          <p:nvPr/>
        </p:nvSpPr>
        <p:spPr>
          <a:xfrm>
            <a:off x="3986373" y="1810254"/>
            <a:ext cx="842481" cy="369332"/>
          </a:xfrm>
          <a:prstGeom prst="rect">
            <a:avLst/>
          </a:prstGeom>
          <a:noFill/>
        </p:spPr>
        <p:txBody>
          <a:bodyPr wrap="square" rtlCol="0">
            <a:spAutoFit/>
          </a:bodyPr>
          <a:lstStyle/>
          <a:p>
            <a:r>
              <a:rPr lang="en-US" altLang="zh-CN" dirty="0" smtClean="0"/>
              <a:t>A</a:t>
            </a:r>
            <a:endParaRPr lang="zh-CN" altLang="en-US" dirty="0"/>
          </a:p>
        </p:txBody>
      </p:sp>
      <p:sp>
        <p:nvSpPr>
          <p:cNvPr id="9" name="TextBox 8"/>
          <p:cNvSpPr txBox="1"/>
          <p:nvPr/>
        </p:nvSpPr>
        <p:spPr>
          <a:xfrm>
            <a:off x="10346076" y="1946871"/>
            <a:ext cx="842481" cy="369332"/>
          </a:xfrm>
          <a:prstGeom prst="rect">
            <a:avLst/>
          </a:prstGeom>
          <a:noFill/>
        </p:spPr>
        <p:txBody>
          <a:bodyPr wrap="square" rtlCol="0">
            <a:spAutoFit/>
          </a:bodyPr>
          <a:lstStyle/>
          <a:p>
            <a:r>
              <a:rPr lang="en-US" altLang="zh-CN" dirty="0" smtClean="0"/>
              <a:t>A</a:t>
            </a:r>
            <a:endParaRPr lang="zh-CN" altLang="en-US" dirty="0"/>
          </a:p>
        </p:txBody>
      </p:sp>
    </p:spTree>
    <p:extLst>
      <p:ext uri="{BB962C8B-B14F-4D97-AF65-F5344CB8AC3E}">
        <p14:creationId xmlns:p14="http://schemas.microsoft.com/office/powerpoint/2010/main" val="228853791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2.6 Python</a:t>
            </a:r>
            <a:r>
              <a:rPr lang="zh-CN" altLang="en-US" dirty="0" smtClean="0"/>
              <a:t>程序的控制结构</a:t>
            </a:r>
            <a:endParaRPr lang="zh-CN" altLang="en-US" dirty="0"/>
          </a:p>
        </p:txBody>
      </p:sp>
      <p:sp>
        <p:nvSpPr>
          <p:cNvPr id="3" name="内容占位符 2"/>
          <p:cNvSpPr>
            <a:spLocks noGrp="1"/>
          </p:cNvSpPr>
          <p:nvPr>
            <p:ph idx="1"/>
          </p:nvPr>
        </p:nvSpPr>
        <p:spPr/>
        <p:txBody>
          <a:bodyPr/>
          <a:lstStyle/>
          <a:p>
            <a:r>
              <a:rPr lang="en-US" altLang="zh-CN" sz="2000" dirty="0" smtClean="0"/>
              <a:t>5</a:t>
            </a:r>
            <a:r>
              <a:rPr lang="zh-CN" altLang="en-US" sz="2000" dirty="0" smtClean="0"/>
              <a:t>、补充例题：</a:t>
            </a:r>
            <a:endParaRPr lang="en-US" altLang="zh-CN" sz="2000" dirty="0" smtClean="0"/>
          </a:p>
          <a:p>
            <a:endParaRPr lang="zh-CN" altLang="en-US" sz="2000"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111</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7" name="内容占位符 2"/>
          <p:cNvSpPr txBox="1">
            <a:spLocks/>
          </p:cNvSpPr>
          <p:nvPr/>
        </p:nvSpPr>
        <p:spPr bwMode="auto">
          <a:xfrm>
            <a:off x="499677" y="1065692"/>
            <a:ext cx="10972800" cy="524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800100" indent="-457200" algn="l" rtl="0" eaLnBrk="0" fontAlgn="base" hangingPunct="0">
              <a:spcBef>
                <a:spcPct val="20000"/>
              </a:spcBef>
              <a:spcAft>
                <a:spcPct val="0"/>
              </a:spcAft>
              <a:buClr>
                <a:schemeClr val="hlink"/>
              </a:buClr>
              <a:buFont typeface="Wingdings" pitchFamily="2" charset="2"/>
              <a:buChar char="p"/>
              <a:defRPr sz="1800" b="1">
                <a:solidFill>
                  <a:schemeClr val="tx1"/>
                </a:solidFill>
                <a:latin typeface="+mn-lt"/>
                <a:ea typeface="+mn-ea"/>
                <a:cs typeface="+mn-cs"/>
              </a:defRPr>
            </a:lvl1pPr>
            <a:lvl2pPr marL="1000125" indent="-457200" algn="l" rtl="0" eaLnBrk="0" fontAlgn="base" hangingPunct="0">
              <a:spcBef>
                <a:spcPct val="20000"/>
              </a:spcBef>
              <a:spcAft>
                <a:spcPct val="0"/>
              </a:spcAft>
              <a:buClr>
                <a:schemeClr val="accent1"/>
              </a:buClr>
              <a:buFont typeface="Wingdings" pitchFamily="2" charset="2"/>
              <a:buChar char="Ø"/>
              <a:defRPr sz="1800">
                <a:solidFill>
                  <a:schemeClr val="tx1"/>
                </a:solidFill>
                <a:latin typeface="+mn-lt"/>
                <a:ea typeface="+mn-ea"/>
              </a:defRPr>
            </a:lvl2pPr>
            <a:lvl3pPr marL="1350963" indent="-342900" algn="l" rtl="0" eaLnBrk="0" fontAlgn="base" hangingPunct="0">
              <a:spcBef>
                <a:spcPct val="20000"/>
              </a:spcBef>
              <a:spcAft>
                <a:spcPct val="0"/>
              </a:spcAft>
              <a:buClr>
                <a:schemeClr val="tx1"/>
              </a:buClr>
              <a:buFont typeface="Wingdings" pitchFamily="2" charset="2"/>
              <a:buChar char="ü"/>
              <a:defRPr sz="1600">
                <a:solidFill>
                  <a:schemeClr val="tx1"/>
                </a:solidFill>
                <a:latin typeface="+mn-lt"/>
                <a:ea typeface="+mn-ea"/>
              </a:defRPr>
            </a:lvl3pPr>
            <a:lvl4pPr marL="1644650" indent="-228600" algn="l" rtl="0" eaLnBrk="0" fontAlgn="base" hangingPunct="0">
              <a:spcBef>
                <a:spcPct val="20000"/>
              </a:spcBef>
              <a:spcAft>
                <a:spcPct val="0"/>
              </a:spcAft>
              <a:defRPr sz="1400">
                <a:solidFill>
                  <a:schemeClr val="tx1"/>
                </a:solidFill>
                <a:latin typeface="+mn-lt"/>
                <a:ea typeface="+mn-ea"/>
              </a:defRPr>
            </a:lvl4pPr>
            <a:lvl5pPr marL="2057400" indent="-228600" algn="l" rtl="0" eaLnBrk="0" fontAlgn="base" hangingPunct="0">
              <a:spcBef>
                <a:spcPct val="20000"/>
              </a:spcBef>
              <a:spcAft>
                <a:spcPct val="0"/>
              </a:spcAft>
              <a:defRPr sz="1200">
                <a:solidFill>
                  <a:schemeClr val="tx1"/>
                </a:solidFill>
                <a:latin typeface="+mn-lt"/>
                <a:ea typeface="+mn-ea"/>
              </a:defRPr>
            </a:lvl5pPr>
            <a:lvl6pPr marL="2514600" indent="-228600" algn="l" rtl="0" fontAlgn="base">
              <a:spcBef>
                <a:spcPct val="20000"/>
              </a:spcBef>
              <a:spcAft>
                <a:spcPct val="0"/>
              </a:spcAft>
              <a:defRPr sz="2000">
                <a:solidFill>
                  <a:schemeClr val="tx1"/>
                </a:solidFill>
                <a:latin typeface="+mn-lt"/>
                <a:ea typeface="+mn-ea"/>
              </a:defRPr>
            </a:lvl6pPr>
            <a:lvl7pPr marL="2971800" indent="-228600" algn="l" rtl="0" fontAlgn="base">
              <a:spcBef>
                <a:spcPct val="20000"/>
              </a:spcBef>
              <a:spcAft>
                <a:spcPct val="0"/>
              </a:spcAft>
              <a:defRPr sz="2000">
                <a:solidFill>
                  <a:schemeClr val="tx1"/>
                </a:solidFill>
                <a:latin typeface="+mn-lt"/>
                <a:ea typeface="+mn-ea"/>
              </a:defRPr>
            </a:lvl7pPr>
            <a:lvl8pPr marL="3429000" indent="-228600" algn="l" rtl="0" fontAlgn="base">
              <a:spcBef>
                <a:spcPct val="20000"/>
              </a:spcBef>
              <a:spcAft>
                <a:spcPct val="0"/>
              </a:spcAft>
              <a:defRPr sz="2000">
                <a:solidFill>
                  <a:schemeClr val="tx1"/>
                </a:solidFill>
                <a:latin typeface="+mn-lt"/>
                <a:ea typeface="+mn-ea"/>
              </a:defRPr>
            </a:lvl8pPr>
            <a:lvl9pPr marL="3886200" indent="-228600" algn="l" rtl="0" fontAlgn="base">
              <a:spcBef>
                <a:spcPct val="20000"/>
              </a:spcBef>
              <a:spcAft>
                <a:spcPct val="0"/>
              </a:spcAft>
              <a:defRPr sz="2000">
                <a:solidFill>
                  <a:schemeClr val="tx1"/>
                </a:solidFill>
                <a:latin typeface="+mn-lt"/>
                <a:ea typeface="+mn-ea"/>
              </a:defRPr>
            </a:lvl9pPr>
          </a:lstStyle>
          <a:p>
            <a:pPr lvl="1"/>
            <a:endParaRPr lang="en-US" altLang="zh-CN" sz="2000" b="1" kern="0" dirty="0" smtClean="0"/>
          </a:p>
          <a:p>
            <a:pPr lvl="1"/>
            <a:r>
              <a:rPr lang="zh-CN" altLang="zh-CN" sz="2000" b="1" kern="0" dirty="0" smtClean="0"/>
              <a:t>例</a:t>
            </a:r>
            <a:r>
              <a:rPr lang="en-US" altLang="zh-CN" sz="2000" b="1" kern="0" dirty="0" smtClean="0"/>
              <a:t>2-1</a:t>
            </a:r>
            <a:r>
              <a:rPr lang="zh-CN" altLang="zh-CN" sz="2000" b="1" kern="0" dirty="0" smtClean="0"/>
              <a:t>：读取英文文本“</a:t>
            </a:r>
            <a:r>
              <a:rPr lang="en-US" altLang="zh-CN" sz="2000" b="1" kern="0" dirty="0" smtClean="0"/>
              <a:t>shakespeare.txt</a:t>
            </a:r>
            <a:r>
              <a:rPr lang="zh-CN" altLang="zh-CN" sz="2000" b="1" kern="0" dirty="0" smtClean="0"/>
              <a:t>”中的数据，并将特殊字符替换为空格。</a:t>
            </a:r>
            <a:endParaRPr lang="en-US" altLang="zh-CN" sz="2000" b="1" kern="0" dirty="0" smtClean="0"/>
          </a:p>
          <a:p>
            <a:pPr lvl="1"/>
            <a:r>
              <a:rPr lang="zh-CN" altLang="en-US" sz="2000" b="1" kern="0" dirty="0"/>
              <a:t>解析</a:t>
            </a:r>
            <a:r>
              <a:rPr lang="en-US" altLang="zh-CN" sz="2000" b="1" kern="0" dirty="0"/>
              <a:t>: </a:t>
            </a:r>
            <a:r>
              <a:rPr lang="zh-CN" altLang="en-US" sz="2000" b="1" kern="0" dirty="0"/>
              <a:t>这一题主要考察用</a:t>
            </a:r>
            <a:r>
              <a:rPr lang="en-US" altLang="zh-CN" sz="2000" b="1" kern="0" dirty="0"/>
              <a:t>for</a:t>
            </a:r>
            <a:r>
              <a:rPr lang="zh-CN" altLang="en-US" sz="2000" b="1" kern="0" dirty="0"/>
              <a:t>循环语句遍历字符串。</a:t>
            </a:r>
            <a:r>
              <a:rPr lang="en-US" altLang="zh-CN" sz="2000" b="1" kern="0" dirty="0"/>
              <a:t>readShakespeare.py</a:t>
            </a:r>
            <a:r>
              <a:rPr lang="zh-CN" altLang="en-US" sz="2000" b="1" kern="0" dirty="0"/>
              <a:t>程序求解代 码如下</a:t>
            </a:r>
            <a:r>
              <a:rPr lang="en-US" altLang="zh-CN" sz="2000" b="1" kern="0" dirty="0"/>
              <a:t>:</a:t>
            </a:r>
          </a:p>
          <a:p>
            <a:pPr lvl="1"/>
            <a:endParaRPr lang="zh-CN" altLang="zh-CN" sz="2000" b="1" kern="0" dirty="0" smtClean="0"/>
          </a:p>
          <a:p>
            <a:endParaRPr lang="en-US" altLang="zh-CN" sz="2000" kern="0" dirty="0" smtClean="0"/>
          </a:p>
          <a:p>
            <a:endParaRPr lang="en-US" altLang="zh-CN" sz="2000" kern="0" dirty="0" smtClean="0"/>
          </a:p>
          <a:p>
            <a:endParaRPr lang="en-US" altLang="zh-CN" sz="2000" kern="0" dirty="0" smtClean="0"/>
          </a:p>
          <a:p>
            <a:endParaRPr lang="en-US" altLang="zh-CN" sz="2000" kern="0" dirty="0" smtClean="0"/>
          </a:p>
          <a:p>
            <a:endParaRPr lang="en-US" altLang="zh-CN" sz="2000" kern="0" dirty="0" smtClean="0"/>
          </a:p>
          <a:p>
            <a:endParaRPr lang="zh-CN" altLang="en-US" sz="2000" kern="0" dirty="0"/>
          </a:p>
        </p:txBody>
      </p:sp>
      <p:sp>
        <p:nvSpPr>
          <p:cNvPr id="8" name="矩形 7"/>
          <p:cNvSpPr/>
          <p:nvPr/>
        </p:nvSpPr>
        <p:spPr>
          <a:xfrm>
            <a:off x="1453483" y="2720333"/>
            <a:ext cx="9065188" cy="1938992"/>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err="1">
                <a:ln>
                  <a:noFill/>
                </a:ln>
                <a:solidFill>
                  <a:prstClr val="black"/>
                </a:solidFill>
                <a:effectLst/>
                <a:uLnTx/>
                <a:uFillTx/>
                <a:latin typeface="Arial"/>
                <a:ea typeface="宋体"/>
                <a:cs typeface="+mn-cs"/>
              </a:rPr>
              <a:t>file_object</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 = open("shakespeare.txt")</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contents = </a:t>
            </a:r>
            <a:r>
              <a:rPr kumimoji="0" lang="en-US" altLang="zh-CN" sz="2000" b="1" i="0" u="none" strike="noStrike" kern="1200" cap="none" spc="0" normalizeH="0" baseline="0" noProof="0" dirty="0" err="1">
                <a:ln>
                  <a:noFill/>
                </a:ln>
                <a:solidFill>
                  <a:prstClr val="black"/>
                </a:solidFill>
                <a:effectLst/>
                <a:uLnTx/>
                <a:uFillTx/>
                <a:latin typeface="Arial"/>
                <a:ea typeface="宋体"/>
                <a:cs typeface="+mn-cs"/>
              </a:rPr>
              <a:t>file_object.read</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().lower()</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for </a:t>
            </a:r>
            <a:r>
              <a:rPr kumimoji="0" lang="en-US" altLang="zh-CN" sz="2000" b="1" i="0" u="none" strike="noStrike" kern="1200" cap="none" spc="0" normalizeH="0" baseline="0" noProof="0" dirty="0" err="1">
                <a:ln>
                  <a:noFill/>
                </a:ln>
                <a:solidFill>
                  <a:prstClr val="black"/>
                </a:solidFill>
                <a:effectLst/>
                <a:uLnTx/>
                <a:uFillTx/>
                <a:latin typeface="Arial"/>
                <a:ea typeface="宋体"/>
                <a:cs typeface="+mn-cs"/>
              </a:rPr>
              <a:t>ch</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 in ",.!'()?;":</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    contents = </a:t>
            </a:r>
            <a:r>
              <a:rPr kumimoji="0" lang="en-US" altLang="zh-CN" sz="2000" b="1" i="0" u="none" strike="noStrike" kern="1200" cap="none" spc="0" normalizeH="0" baseline="0" noProof="0" dirty="0" err="1">
                <a:ln>
                  <a:noFill/>
                </a:ln>
                <a:solidFill>
                  <a:prstClr val="black"/>
                </a:solidFill>
                <a:effectLst/>
                <a:uLnTx/>
                <a:uFillTx/>
                <a:latin typeface="Arial"/>
                <a:ea typeface="宋体"/>
                <a:cs typeface="+mn-cs"/>
              </a:rPr>
              <a:t>contents.replace</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t>
            </a:r>
            <a:r>
              <a:rPr kumimoji="0" lang="en-US" altLang="zh-CN" sz="2000" b="1" i="0" u="none" strike="noStrike" kern="1200" cap="none" spc="0" normalizeH="0" baseline="0" noProof="0" dirty="0" err="1">
                <a:ln>
                  <a:noFill/>
                </a:ln>
                <a:solidFill>
                  <a:prstClr val="black"/>
                </a:solidFill>
                <a:effectLst/>
                <a:uLnTx/>
                <a:uFillTx/>
                <a:latin typeface="Arial"/>
                <a:ea typeface="宋体"/>
                <a:cs typeface="+mn-cs"/>
              </a:rPr>
              <a:t>ch</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 ')</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print(contents</a:t>
            </a:r>
            <a:r>
              <a:rPr kumimoji="0" lang="en-US" altLang="zh-CN" sz="2000" b="1" i="0" u="none" strike="noStrike" kern="1200" cap="none" spc="0" normalizeH="0" baseline="0" noProof="0" dirty="0" smtClean="0">
                <a:ln>
                  <a:noFill/>
                </a:ln>
                <a:solidFill>
                  <a:prstClr val="black"/>
                </a:solidFill>
                <a:effectLst/>
                <a:uLnTx/>
                <a:uFillTx/>
                <a:latin typeface="Arial"/>
                <a:ea typeface="宋体"/>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b="1" dirty="0" err="1" smtClean="0">
                <a:solidFill>
                  <a:prstClr val="black"/>
                </a:solidFill>
                <a:latin typeface="Arial"/>
                <a:ea typeface="宋体"/>
              </a:rPr>
              <a:t>file_object.close</a:t>
            </a:r>
            <a:r>
              <a:rPr lang="en-US" altLang="zh-CN" sz="2000" b="1" dirty="0" smtClean="0">
                <a:solidFill>
                  <a:prstClr val="black"/>
                </a:solidFill>
                <a:latin typeface="Arial"/>
                <a:ea typeface="宋体"/>
              </a:rPr>
              <a:t>()</a:t>
            </a:r>
          </a:p>
        </p:txBody>
      </p:sp>
    </p:spTree>
    <p:extLst>
      <p:ext uri="{BB962C8B-B14F-4D97-AF65-F5344CB8AC3E}">
        <p14:creationId xmlns:p14="http://schemas.microsoft.com/office/powerpoint/2010/main" val="378060134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8">
                                            <p:bg/>
                                          </p:spTgt>
                                        </p:tgtEl>
                                        <p:attrNameLst>
                                          <p:attrName>style.visibility</p:attrName>
                                        </p:attrNameLst>
                                      </p:cBhvr>
                                      <p:to>
                                        <p:strVal val="visible"/>
                                      </p:to>
                                    </p:set>
                                    <p:animEffect transition="in" filter="wipe(up)">
                                      <p:cBhvr>
                                        <p:cTn id="19" dur="500"/>
                                        <p:tgtEl>
                                          <p:spTgt spid="8">
                                            <p:bg/>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8">
                                            <p:txEl>
                                              <p:pRg st="0" end="0"/>
                                            </p:txEl>
                                          </p:spTgt>
                                        </p:tgtEl>
                                        <p:attrNameLst>
                                          <p:attrName>style.visibility</p:attrName>
                                        </p:attrNameLst>
                                      </p:cBhvr>
                                      <p:to>
                                        <p:strVal val="visible"/>
                                      </p:to>
                                    </p:set>
                                    <p:animEffect transition="in" filter="wipe(up)">
                                      <p:cBhvr>
                                        <p:cTn id="24" dur="500"/>
                                        <p:tgtEl>
                                          <p:spTgt spid="8">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8">
                                            <p:txEl>
                                              <p:pRg st="1" end="1"/>
                                            </p:txEl>
                                          </p:spTgt>
                                        </p:tgtEl>
                                        <p:attrNameLst>
                                          <p:attrName>style.visibility</p:attrName>
                                        </p:attrNameLst>
                                      </p:cBhvr>
                                      <p:to>
                                        <p:strVal val="visible"/>
                                      </p:to>
                                    </p:set>
                                    <p:animEffect transition="in" filter="wipe(up)">
                                      <p:cBhvr>
                                        <p:cTn id="29" dur="500"/>
                                        <p:tgtEl>
                                          <p:spTgt spid="8">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8">
                                            <p:txEl>
                                              <p:pRg st="2" end="2"/>
                                            </p:txEl>
                                          </p:spTgt>
                                        </p:tgtEl>
                                        <p:attrNameLst>
                                          <p:attrName>style.visibility</p:attrName>
                                        </p:attrNameLst>
                                      </p:cBhvr>
                                      <p:to>
                                        <p:strVal val="visible"/>
                                      </p:to>
                                    </p:set>
                                    <p:animEffect transition="in" filter="wipe(up)">
                                      <p:cBhvr>
                                        <p:cTn id="34" dur="500"/>
                                        <p:tgtEl>
                                          <p:spTgt spid="8">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8">
                                            <p:txEl>
                                              <p:pRg st="3" end="3"/>
                                            </p:txEl>
                                          </p:spTgt>
                                        </p:tgtEl>
                                        <p:attrNameLst>
                                          <p:attrName>style.visibility</p:attrName>
                                        </p:attrNameLst>
                                      </p:cBhvr>
                                      <p:to>
                                        <p:strVal val="visible"/>
                                      </p:to>
                                    </p:set>
                                    <p:animEffect transition="in" filter="wipe(up)">
                                      <p:cBhvr>
                                        <p:cTn id="39" dur="500"/>
                                        <p:tgtEl>
                                          <p:spTgt spid="8">
                                            <p:txEl>
                                              <p:pRg st="3" end="3"/>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8">
                                            <p:txEl>
                                              <p:pRg st="4" end="4"/>
                                            </p:txEl>
                                          </p:spTgt>
                                        </p:tgtEl>
                                        <p:attrNameLst>
                                          <p:attrName>style.visibility</p:attrName>
                                        </p:attrNameLst>
                                      </p:cBhvr>
                                      <p:to>
                                        <p:strVal val="visible"/>
                                      </p:to>
                                    </p:set>
                                    <p:animEffect transition="in" filter="wipe(up)">
                                      <p:cBhvr>
                                        <p:cTn id="44" dur="500"/>
                                        <p:tgtEl>
                                          <p:spTgt spid="8">
                                            <p:txEl>
                                              <p:pRg st="4" end="4"/>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8">
                                            <p:txEl>
                                              <p:pRg st="5" end="5"/>
                                            </p:txEl>
                                          </p:spTgt>
                                        </p:tgtEl>
                                        <p:attrNameLst>
                                          <p:attrName>style.visibility</p:attrName>
                                        </p:attrNameLst>
                                      </p:cBhvr>
                                      <p:to>
                                        <p:strVal val="visible"/>
                                      </p:to>
                                    </p:set>
                                    <p:animEffect transition="in" filter="wipe(up)">
                                      <p:cBhvr>
                                        <p:cTn id="49" dur="500"/>
                                        <p:tgtEl>
                                          <p:spTgt spid="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2.6 Python</a:t>
            </a:r>
            <a:r>
              <a:rPr lang="zh-CN" altLang="en-US" dirty="0" smtClean="0"/>
              <a:t>程序的控制结构</a:t>
            </a:r>
            <a:endParaRPr lang="zh-CN" altLang="en-US" dirty="0"/>
          </a:p>
        </p:txBody>
      </p:sp>
      <p:sp>
        <p:nvSpPr>
          <p:cNvPr id="3" name="内容占位符 2"/>
          <p:cNvSpPr>
            <a:spLocks noGrp="1"/>
          </p:cNvSpPr>
          <p:nvPr>
            <p:ph idx="1"/>
          </p:nvPr>
        </p:nvSpPr>
        <p:spPr/>
        <p:txBody>
          <a:bodyPr/>
          <a:lstStyle/>
          <a:p>
            <a:r>
              <a:rPr lang="en-US" altLang="zh-CN" sz="2000" dirty="0" smtClean="0"/>
              <a:t>5</a:t>
            </a:r>
            <a:r>
              <a:rPr lang="zh-CN" altLang="en-US" sz="2000" dirty="0" smtClean="0"/>
              <a:t>、补充例题：</a:t>
            </a:r>
            <a:endParaRPr lang="en-US" altLang="zh-CN" sz="2000" dirty="0" smtClean="0"/>
          </a:p>
          <a:p>
            <a:r>
              <a:rPr lang="zh-CN" altLang="zh-CN" sz="2000" dirty="0" smtClean="0"/>
              <a:t>例</a:t>
            </a:r>
            <a:r>
              <a:rPr lang="en-US" altLang="zh-CN" sz="2000" dirty="0" smtClean="0"/>
              <a:t>2-2</a:t>
            </a:r>
            <a:r>
              <a:rPr lang="zh-CN" altLang="zh-CN" sz="2000" dirty="0" smtClean="0"/>
              <a:t>：</a:t>
            </a:r>
            <a:r>
              <a:rPr lang="zh-CN" altLang="zh-CN" sz="2000" dirty="0"/>
              <a:t>我国古代数学家张丘建在《算经》一书中曾提出过著名的“百钱买百鸡”问题。该问题叙述如下：鸡翁一，值钱五；鸡母一，值钱三；鸡雏三，值钱一；百钱买百鸡，则翁、母、雏各几何？请编写</a:t>
            </a:r>
            <a:r>
              <a:rPr lang="en-US" altLang="zh-CN" sz="2000" dirty="0"/>
              <a:t>Python</a:t>
            </a:r>
            <a:r>
              <a:rPr lang="zh-CN" altLang="zh-CN" sz="2000" dirty="0"/>
              <a:t>程序，解决“百钱买百鸡”问题。</a:t>
            </a:r>
          </a:p>
          <a:p>
            <a:r>
              <a:rPr lang="zh-CN" altLang="zh-CN" sz="2000" dirty="0"/>
              <a:t>解析：这一题主要考察</a:t>
            </a:r>
            <a:r>
              <a:rPr lang="en-US" altLang="zh-CN" sz="2000" dirty="0"/>
              <a:t>for</a:t>
            </a:r>
            <a:r>
              <a:rPr lang="zh-CN" altLang="zh-CN" sz="2000" dirty="0"/>
              <a:t>循环嵌套的使用。</a:t>
            </a:r>
          </a:p>
          <a:p>
            <a:pPr lvl="1"/>
            <a:r>
              <a:rPr lang="zh-CN" altLang="en-US" sz="2000" dirty="0"/>
              <a:t>设</a:t>
            </a:r>
            <a:r>
              <a:rPr lang="zh-CN" altLang="en-US" sz="2000" dirty="0" smtClean="0"/>
              <a:t>鸡翁数量为变量 </a:t>
            </a:r>
            <a:r>
              <a:rPr lang="en-US" altLang="zh-CN" sz="2000" dirty="0" smtClean="0"/>
              <a:t>cock</a:t>
            </a:r>
            <a:r>
              <a:rPr lang="zh-CN" altLang="en-US" sz="2000" dirty="0" smtClean="0"/>
              <a:t>，取值</a:t>
            </a:r>
            <a:r>
              <a:rPr lang="zh-CN" altLang="en-US" sz="2000" dirty="0"/>
              <a:t>范围为</a:t>
            </a:r>
            <a:r>
              <a:rPr lang="en-US" altLang="zh-CN" sz="2000" dirty="0"/>
              <a:t>[0</a:t>
            </a:r>
            <a:r>
              <a:rPr lang="zh-CN" altLang="en-US" sz="2000" dirty="0"/>
              <a:t>，</a:t>
            </a:r>
            <a:r>
              <a:rPr lang="en-US" altLang="zh-CN" sz="2000" dirty="0"/>
              <a:t>20]</a:t>
            </a:r>
            <a:r>
              <a:rPr lang="zh-CN" altLang="en-US" sz="2000" dirty="0"/>
              <a:t>，用</a:t>
            </a:r>
            <a:r>
              <a:rPr lang="en-US" altLang="zh-CN" sz="2000" dirty="0" smtClean="0"/>
              <a:t>range(0,20+1</a:t>
            </a:r>
            <a:r>
              <a:rPr lang="en-US" altLang="zh-CN" sz="2000" dirty="0"/>
              <a:t>)</a:t>
            </a:r>
            <a:r>
              <a:rPr lang="zh-CN" altLang="en-US" sz="2000" dirty="0" smtClean="0"/>
              <a:t>表示；</a:t>
            </a:r>
            <a:endParaRPr lang="en-US" altLang="zh-CN" sz="2000" dirty="0" smtClean="0"/>
          </a:p>
          <a:p>
            <a:pPr lvl="1"/>
            <a:r>
              <a:rPr lang="zh-CN" altLang="en-US" sz="2000" dirty="0"/>
              <a:t>设</a:t>
            </a:r>
            <a:r>
              <a:rPr lang="zh-CN" altLang="en-US" sz="2000" dirty="0" smtClean="0"/>
              <a:t>鸡母数量为变量 </a:t>
            </a:r>
            <a:r>
              <a:rPr lang="en-US" altLang="zh-CN" sz="2000" dirty="0" smtClean="0"/>
              <a:t>hen</a:t>
            </a:r>
            <a:r>
              <a:rPr lang="zh-CN" altLang="en-US" sz="2000" dirty="0" smtClean="0"/>
              <a:t>，取值</a:t>
            </a:r>
            <a:r>
              <a:rPr lang="zh-CN" altLang="en-US" sz="2000" dirty="0"/>
              <a:t>范围为</a:t>
            </a:r>
            <a:r>
              <a:rPr lang="en-US" altLang="zh-CN" sz="2000" dirty="0"/>
              <a:t>[0</a:t>
            </a:r>
            <a:r>
              <a:rPr lang="zh-CN" altLang="en-US" sz="2000" dirty="0"/>
              <a:t>，</a:t>
            </a:r>
            <a:r>
              <a:rPr lang="en-US" altLang="zh-CN" sz="2000" dirty="0"/>
              <a:t>33]</a:t>
            </a:r>
            <a:r>
              <a:rPr lang="zh-CN" altLang="en-US" sz="2000" dirty="0"/>
              <a:t>，用</a:t>
            </a:r>
            <a:r>
              <a:rPr lang="en-US" altLang="zh-CN" sz="2000" dirty="0"/>
              <a:t>range(0,33+1)</a:t>
            </a:r>
            <a:r>
              <a:rPr lang="zh-CN" altLang="en-US" sz="2000" dirty="0" smtClean="0"/>
              <a:t>表示；</a:t>
            </a:r>
            <a:endParaRPr lang="en-US" altLang="zh-CN" sz="2000" dirty="0" smtClean="0"/>
          </a:p>
          <a:p>
            <a:pPr lvl="1"/>
            <a:r>
              <a:rPr lang="zh-CN" altLang="en-US" sz="2000" dirty="0"/>
              <a:t>设</a:t>
            </a:r>
            <a:r>
              <a:rPr lang="zh-CN" altLang="en-US" sz="2000" dirty="0" smtClean="0"/>
              <a:t>鸡雏数量为变量 </a:t>
            </a:r>
            <a:r>
              <a:rPr lang="en-US" altLang="zh-CN" sz="2000" dirty="0" smtClean="0"/>
              <a:t>biddy</a:t>
            </a:r>
            <a:r>
              <a:rPr lang="zh-CN" altLang="en-US" sz="2000" dirty="0" smtClean="0"/>
              <a:t>，取值范围为</a:t>
            </a:r>
            <a:r>
              <a:rPr lang="en-US" altLang="zh-CN" sz="2000" dirty="0"/>
              <a:t>[0</a:t>
            </a:r>
            <a:r>
              <a:rPr lang="zh-CN" altLang="en-US" sz="2000" dirty="0"/>
              <a:t>，</a:t>
            </a:r>
            <a:r>
              <a:rPr lang="en-US" altLang="zh-CN" sz="2000" dirty="0"/>
              <a:t>100] </a:t>
            </a:r>
            <a:r>
              <a:rPr lang="zh-CN" altLang="en-US" sz="2000" dirty="0"/>
              <a:t>，</a:t>
            </a:r>
            <a:r>
              <a:rPr lang="zh-CN" altLang="en-US" sz="2000" dirty="0" smtClean="0"/>
              <a:t>用表示</a:t>
            </a:r>
            <a:r>
              <a:rPr lang="en-US" altLang="zh-CN" sz="2000" dirty="0" smtClean="0"/>
              <a:t>100-cock-hen</a:t>
            </a:r>
            <a:r>
              <a:rPr lang="zh-CN" altLang="en-US" sz="2000" dirty="0" smtClean="0"/>
              <a:t>表示。</a:t>
            </a:r>
            <a:endParaRPr lang="en-US" altLang="zh-CN" sz="2000" dirty="0" smtClean="0"/>
          </a:p>
          <a:p>
            <a:pPr lvl="1"/>
            <a:r>
              <a:rPr lang="zh-CN" altLang="en-US" sz="2000" dirty="0" smtClean="0"/>
              <a:t>根据取值范围，使用穷举法来求解。</a:t>
            </a:r>
            <a:endParaRPr lang="zh-CN" altLang="en-US" sz="2000" dirty="0"/>
          </a:p>
          <a:p>
            <a:endParaRPr lang="zh-CN" altLang="en-US" sz="2000"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112</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5" name="矩形 4"/>
          <p:cNvSpPr/>
          <p:nvPr/>
        </p:nvSpPr>
        <p:spPr>
          <a:xfrm>
            <a:off x="609600" y="4368041"/>
            <a:ext cx="9856921" cy="1938992"/>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n-US" altLang="zh-CN" sz="2000" b="1" dirty="0"/>
              <a:t>for cock in range(0,20+1):</a:t>
            </a:r>
          </a:p>
          <a:p>
            <a:r>
              <a:rPr lang="en-US" altLang="zh-CN" sz="2000" b="1" dirty="0"/>
              <a:t>    for hen in range(0,33+1):</a:t>
            </a:r>
          </a:p>
          <a:p>
            <a:r>
              <a:rPr lang="en-US" altLang="zh-CN" sz="2000" b="1" dirty="0"/>
              <a:t>        biddy = 100-cock-hen</a:t>
            </a:r>
          </a:p>
          <a:p>
            <a:r>
              <a:rPr lang="en-US" altLang="zh-CN" sz="2000" b="1" dirty="0"/>
              <a:t>        if (5*cock+3*</a:t>
            </a:r>
            <a:r>
              <a:rPr lang="en-US" altLang="zh-CN" sz="2000" b="1" dirty="0" err="1"/>
              <a:t>hen+biddy</a:t>
            </a:r>
            <a:r>
              <a:rPr lang="en-US" altLang="zh-CN" sz="2000" b="1" dirty="0"/>
              <a:t>/3==100 and </a:t>
            </a:r>
            <a:r>
              <a:rPr lang="en-US" altLang="zh-CN" sz="2000" b="1" dirty="0" err="1"/>
              <a:t>cock+hen+biddy</a:t>
            </a:r>
            <a:r>
              <a:rPr lang="en-US" altLang="zh-CN" sz="2000" b="1" dirty="0"/>
              <a:t>==100) :</a:t>
            </a:r>
          </a:p>
          <a:p>
            <a:r>
              <a:rPr lang="en-US" altLang="zh-CN" sz="2000" b="1" dirty="0"/>
              <a:t>            print('cock=',cock, 'hen=', hen, 'biddy=', biddy)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2000" b="1" i="0" u="none" strike="noStrike" kern="1200" cap="none" spc="0" normalizeH="0" baseline="0" noProof="0" dirty="0">
              <a:ln>
                <a:noFill/>
              </a:ln>
              <a:solidFill>
                <a:prstClr val="black"/>
              </a:solidFill>
              <a:effectLst/>
              <a:uLnTx/>
              <a:uFillTx/>
              <a:latin typeface="Arial"/>
              <a:ea typeface="宋体"/>
            </a:endParaRPr>
          </a:p>
        </p:txBody>
      </p:sp>
      <p:sp>
        <p:nvSpPr>
          <p:cNvPr id="6" name="圆角矩形标注 5"/>
          <p:cNvSpPr/>
          <p:nvPr/>
        </p:nvSpPr>
        <p:spPr bwMode="auto">
          <a:xfrm>
            <a:off x="8772520" y="5472505"/>
            <a:ext cx="3367819" cy="1306551"/>
          </a:xfrm>
          <a:prstGeom prst="wedgeRoundRectCallout">
            <a:avLst>
              <a:gd name="adj1" fmla="val -64035"/>
              <a:gd name="adj2" fmla="val -36504"/>
              <a:gd name="adj3" fmla="val 16667"/>
            </a:avLst>
          </a:prstGeom>
          <a:solidFill>
            <a:schemeClr val="accent4">
              <a:lumMod val="60000"/>
              <a:lumOff val="40000"/>
            </a:schemeClr>
          </a:solidFill>
          <a:ln w="9525" cap="flat" cmpd="sng" algn="ctr">
            <a:solidFill>
              <a:schemeClr val="accent4"/>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r>
              <a:rPr lang="en-US" altLang="zh-CN" b="1" dirty="0">
                <a:latin typeface="Arial" charset="0"/>
              </a:rPr>
              <a:t>cock= 0 hen= 25 biddy= 75</a:t>
            </a:r>
          </a:p>
          <a:p>
            <a:pPr fontAlgn="base">
              <a:spcBef>
                <a:spcPct val="0"/>
              </a:spcBef>
              <a:spcAft>
                <a:spcPct val="0"/>
              </a:spcAft>
            </a:pPr>
            <a:r>
              <a:rPr lang="en-US" altLang="zh-CN" b="1" dirty="0">
                <a:latin typeface="Arial" charset="0"/>
              </a:rPr>
              <a:t>cock= 4 hen= 18 biddy= 78</a:t>
            </a:r>
          </a:p>
          <a:p>
            <a:pPr fontAlgn="base">
              <a:spcBef>
                <a:spcPct val="0"/>
              </a:spcBef>
              <a:spcAft>
                <a:spcPct val="0"/>
              </a:spcAft>
            </a:pPr>
            <a:r>
              <a:rPr lang="en-US" altLang="zh-CN" b="1" dirty="0">
                <a:latin typeface="Arial" charset="0"/>
              </a:rPr>
              <a:t>cock= 8 hen= 11 biddy= 81</a:t>
            </a:r>
          </a:p>
          <a:p>
            <a:pPr fontAlgn="base">
              <a:spcBef>
                <a:spcPct val="0"/>
              </a:spcBef>
              <a:spcAft>
                <a:spcPct val="0"/>
              </a:spcAft>
            </a:pPr>
            <a:r>
              <a:rPr lang="en-US" altLang="zh-CN" b="1" dirty="0">
                <a:latin typeface="Arial" charset="0"/>
              </a:rPr>
              <a:t>cock= 12 hen= 4 biddy= 84</a:t>
            </a:r>
            <a:endParaRPr kumimoji="0" lang="zh-CN" altLang="en-US" sz="1800" b="1" i="0" u="none" strike="noStrike" cap="none" normalizeH="0" baseline="0" dirty="0" smtClean="0">
              <a:ln>
                <a:noFill/>
              </a:ln>
              <a:solidFill>
                <a:schemeClr val="tx1"/>
              </a:solidFill>
              <a:effectLst/>
              <a:latin typeface="Arial" charset="0"/>
            </a:endParaRPr>
          </a:p>
        </p:txBody>
      </p:sp>
    </p:spTree>
    <p:extLst>
      <p:ext uri="{BB962C8B-B14F-4D97-AF65-F5344CB8AC3E}">
        <p14:creationId xmlns:p14="http://schemas.microsoft.com/office/powerpoint/2010/main" val="153518154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5">
                                            <p:bg/>
                                          </p:spTgt>
                                        </p:tgtEl>
                                        <p:attrNameLst>
                                          <p:attrName>style.visibility</p:attrName>
                                        </p:attrNameLst>
                                      </p:cBhvr>
                                      <p:to>
                                        <p:strVal val="visible"/>
                                      </p:to>
                                    </p:set>
                                    <p:animEffect transition="in" filter="wipe(up)">
                                      <p:cBhvr>
                                        <p:cTn id="35" dur="500"/>
                                        <p:tgtEl>
                                          <p:spTgt spid="5">
                                            <p:bg/>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5">
                                            <p:txEl>
                                              <p:pRg st="0" end="0"/>
                                            </p:txEl>
                                          </p:spTgt>
                                        </p:tgtEl>
                                        <p:attrNameLst>
                                          <p:attrName>style.visibility</p:attrName>
                                        </p:attrNameLst>
                                      </p:cBhvr>
                                      <p:to>
                                        <p:strVal val="visible"/>
                                      </p:to>
                                    </p:set>
                                    <p:animEffect transition="in" filter="wipe(up)">
                                      <p:cBhvr>
                                        <p:cTn id="40" dur="500"/>
                                        <p:tgtEl>
                                          <p:spTgt spid="5">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5">
                                            <p:txEl>
                                              <p:pRg st="1" end="1"/>
                                            </p:txEl>
                                          </p:spTgt>
                                        </p:tgtEl>
                                        <p:attrNameLst>
                                          <p:attrName>style.visibility</p:attrName>
                                        </p:attrNameLst>
                                      </p:cBhvr>
                                      <p:to>
                                        <p:strVal val="visible"/>
                                      </p:to>
                                    </p:set>
                                    <p:animEffect transition="in" filter="wipe(up)">
                                      <p:cBhvr>
                                        <p:cTn id="45" dur="500"/>
                                        <p:tgtEl>
                                          <p:spTgt spid="5">
                                            <p:txEl>
                                              <p:pRg st="1" end="1"/>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grpId="0" nodeType="clickEffect">
                                  <p:stCondLst>
                                    <p:cond delay="0"/>
                                  </p:stCondLst>
                                  <p:childTnLst>
                                    <p:set>
                                      <p:cBhvr>
                                        <p:cTn id="49" dur="1" fill="hold">
                                          <p:stCondLst>
                                            <p:cond delay="0"/>
                                          </p:stCondLst>
                                        </p:cTn>
                                        <p:tgtEl>
                                          <p:spTgt spid="5">
                                            <p:txEl>
                                              <p:pRg st="2" end="2"/>
                                            </p:txEl>
                                          </p:spTgt>
                                        </p:tgtEl>
                                        <p:attrNameLst>
                                          <p:attrName>style.visibility</p:attrName>
                                        </p:attrNameLst>
                                      </p:cBhvr>
                                      <p:to>
                                        <p:strVal val="visible"/>
                                      </p:to>
                                    </p:set>
                                    <p:animEffect transition="in" filter="wipe(up)">
                                      <p:cBhvr>
                                        <p:cTn id="50" dur="500"/>
                                        <p:tgtEl>
                                          <p:spTgt spid="5">
                                            <p:txEl>
                                              <p:pRg st="2" end="2"/>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grpId="0" nodeType="clickEffect">
                                  <p:stCondLst>
                                    <p:cond delay="0"/>
                                  </p:stCondLst>
                                  <p:childTnLst>
                                    <p:set>
                                      <p:cBhvr>
                                        <p:cTn id="54" dur="1" fill="hold">
                                          <p:stCondLst>
                                            <p:cond delay="0"/>
                                          </p:stCondLst>
                                        </p:cTn>
                                        <p:tgtEl>
                                          <p:spTgt spid="5">
                                            <p:txEl>
                                              <p:pRg st="3" end="3"/>
                                            </p:txEl>
                                          </p:spTgt>
                                        </p:tgtEl>
                                        <p:attrNameLst>
                                          <p:attrName>style.visibility</p:attrName>
                                        </p:attrNameLst>
                                      </p:cBhvr>
                                      <p:to>
                                        <p:strVal val="visible"/>
                                      </p:to>
                                    </p:set>
                                    <p:animEffect transition="in" filter="wipe(up)">
                                      <p:cBhvr>
                                        <p:cTn id="55" dur="500"/>
                                        <p:tgtEl>
                                          <p:spTgt spid="5">
                                            <p:txEl>
                                              <p:pRg st="3" end="3"/>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grpId="0" nodeType="clickEffect">
                                  <p:stCondLst>
                                    <p:cond delay="0"/>
                                  </p:stCondLst>
                                  <p:childTnLst>
                                    <p:set>
                                      <p:cBhvr>
                                        <p:cTn id="59" dur="1" fill="hold">
                                          <p:stCondLst>
                                            <p:cond delay="0"/>
                                          </p:stCondLst>
                                        </p:cTn>
                                        <p:tgtEl>
                                          <p:spTgt spid="5">
                                            <p:txEl>
                                              <p:pRg st="4" end="4"/>
                                            </p:txEl>
                                          </p:spTgt>
                                        </p:tgtEl>
                                        <p:attrNameLst>
                                          <p:attrName>style.visibility</p:attrName>
                                        </p:attrNameLst>
                                      </p:cBhvr>
                                      <p:to>
                                        <p:strVal val="visible"/>
                                      </p:to>
                                    </p:set>
                                    <p:animEffect transition="in" filter="wipe(up)">
                                      <p:cBhvr>
                                        <p:cTn id="60" dur="500"/>
                                        <p:tgtEl>
                                          <p:spTgt spid="5">
                                            <p:txEl>
                                              <p:pRg st="4" end="4"/>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animBg="1"/>
      <p:bldP spid="6" grpId="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2.6 Python</a:t>
            </a:r>
            <a:r>
              <a:rPr lang="zh-CN" altLang="en-US" dirty="0" smtClean="0"/>
              <a:t>程序的控制结构</a:t>
            </a:r>
            <a:endParaRPr lang="zh-CN" altLang="en-US" dirty="0"/>
          </a:p>
        </p:txBody>
      </p:sp>
      <p:sp>
        <p:nvSpPr>
          <p:cNvPr id="3" name="内容占位符 2"/>
          <p:cNvSpPr>
            <a:spLocks noGrp="1"/>
          </p:cNvSpPr>
          <p:nvPr>
            <p:ph idx="1"/>
          </p:nvPr>
        </p:nvSpPr>
        <p:spPr/>
        <p:txBody>
          <a:bodyPr/>
          <a:lstStyle/>
          <a:p>
            <a:r>
              <a:rPr lang="zh-CN" altLang="zh-CN" sz="2000" dirty="0" smtClean="0"/>
              <a:t>例</a:t>
            </a:r>
            <a:r>
              <a:rPr lang="en-US" altLang="zh-CN" sz="2000" dirty="0" smtClean="0"/>
              <a:t>2-3</a:t>
            </a:r>
            <a:r>
              <a:rPr lang="zh-CN" altLang="zh-CN" sz="2000" dirty="0"/>
              <a:t>：有这样一类数字，它们顺着看和倒着看是相同的数，例如</a:t>
            </a:r>
            <a:r>
              <a:rPr lang="en-US" altLang="zh-CN" sz="2000" dirty="0"/>
              <a:t>121</a:t>
            </a:r>
            <a:r>
              <a:rPr lang="zh-CN" altLang="zh-CN" sz="2000" dirty="0"/>
              <a:t>、</a:t>
            </a:r>
            <a:r>
              <a:rPr lang="en-US" altLang="zh-CN" sz="2000" dirty="0"/>
              <a:t>656</a:t>
            </a:r>
            <a:r>
              <a:rPr lang="zh-CN" altLang="zh-CN" sz="2000" dirty="0"/>
              <a:t>、</a:t>
            </a:r>
            <a:r>
              <a:rPr lang="en-US" altLang="zh-CN" sz="2000" dirty="0"/>
              <a:t>2332</a:t>
            </a:r>
            <a:r>
              <a:rPr lang="zh-CN" altLang="zh-CN" sz="2000" dirty="0"/>
              <a:t>等，这样的数字叫做回文数字。编写一个程序，判断从键盘接收的数字是否为回文数字。</a:t>
            </a:r>
          </a:p>
          <a:p>
            <a:r>
              <a:rPr lang="zh-CN" altLang="en-US" sz="2000" dirty="0"/>
              <a:t>解析：首先要注意从键盘</a:t>
            </a:r>
            <a:r>
              <a:rPr lang="zh-CN" altLang="en-US" sz="2000" dirty="0" smtClean="0"/>
              <a:t>输入数字</a:t>
            </a:r>
            <a:r>
              <a:rPr lang="zh-CN" altLang="en-US" sz="2000" dirty="0"/>
              <a:t>时，是以字符串的形式保存的。回文数的判断就成了</a:t>
            </a:r>
            <a:r>
              <a:rPr lang="zh-CN" altLang="en-US" sz="2000" dirty="0" smtClean="0"/>
              <a:t>字符串</a:t>
            </a:r>
            <a:r>
              <a:rPr lang="zh-CN" altLang="en-US" sz="2000" dirty="0"/>
              <a:t>首尾</a:t>
            </a:r>
            <a:r>
              <a:rPr lang="zh-CN" altLang="en-US" sz="2000" dirty="0" smtClean="0"/>
              <a:t>对应</a:t>
            </a:r>
            <a:r>
              <a:rPr lang="zh-CN" altLang="en-US" sz="2000" dirty="0"/>
              <a:t>字符的判断</a:t>
            </a:r>
            <a:r>
              <a:rPr lang="zh-CN" altLang="en-US" sz="2000" dirty="0" smtClean="0"/>
              <a:t>。</a:t>
            </a:r>
            <a:endParaRPr lang="zh-CN" altLang="en-US" sz="2000"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113</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5" name="矩形 4"/>
          <p:cNvSpPr/>
          <p:nvPr/>
        </p:nvSpPr>
        <p:spPr>
          <a:xfrm>
            <a:off x="1096716" y="2538948"/>
            <a:ext cx="4659572" cy="3785652"/>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m = input("</a:t>
            </a:r>
            <a:r>
              <a:rPr kumimoji="0" lang="zh-CN" altLang="en-US" sz="2000" b="1" i="0" u="none" strike="noStrike" kern="1200" cap="none" spc="0" normalizeH="0" baseline="0" noProof="0" dirty="0">
                <a:ln>
                  <a:noFill/>
                </a:ln>
                <a:solidFill>
                  <a:prstClr val="black"/>
                </a:solidFill>
                <a:effectLst/>
                <a:uLnTx/>
                <a:uFillTx/>
                <a:latin typeface="Arial"/>
                <a:ea typeface="宋体"/>
                <a:cs typeface="+mn-cs"/>
              </a:rPr>
              <a:t>请输入一个数字：</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n = </a:t>
            </a:r>
            <a:r>
              <a:rPr kumimoji="0" lang="en-US" altLang="zh-CN" sz="2000" b="1" i="0" u="none" strike="noStrike" kern="1200" cap="none" spc="0" normalizeH="0" baseline="0" noProof="0" dirty="0" err="1">
                <a:ln>
                  <a:noFill/>
                </a:ln>
                <a:solidFill>
                  <a:prstClr val="black"/>
                </a:solidFill>
                <a:effectLst/>
                <a:uLnTx/>
                <a:uFillTx/>
                <a:latin typeface="Arial"/>
                <a:ea typeface="宋体"/>
                <a:cs typeface="+mn-cs"/>
              </a:rPr>
              <a:t>len</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mid = </a:t>
            </a:r>
            <a:r>
              <a:rPr kumimoji="0" lang="en-US" altLang="zh-CN" sz="2000" b="1" i="0" u="none" strike="noStrike" kern="1200" cap="none" spc="0" normalizeH="0" baseline="0" noProof="0" dirty="0" err="1">
                <a:ln>
                  <a:noFill/>
                </a:ln>
                <a:solidFill>
                  <a:prstClr val="black"/>
                </a:solidFill>
                <a:effectLst/>
                <a:uLnTx/>
                <a:uFillTx/>
                <a:latin typeface="Arial"/>
                <a:ea typeface="宋体"/>
                <a:cs typeface="+mn-cs"/>
              </a:rPr>
              <a:t>int</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(n/2)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flag = True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for i in range(0,mid+1):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    if(m[i]!=m[n-1-i]):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        flag = False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        break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if(flag==True):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    print(m, "</a:t>
            </a:r>
            <a:r>
              <a:rPr kumimoji="0" lang="zh-CN" altLang="en-US" sz="2000" b="1" i="0" u="none" strike="noStrike" kern="1200" cap="none" spc="0" normalizeH="0" baseline="0" noProof="0" dirty="0">
                <a:ln>
                  <a:noFill/>
                </a:ln>
                <a:solidFill>
                  <a:prstClr val="black"/>
                </a:solidFill>
                <a:effectLst/>
                <a:uLnTx/>
                <a:uFillTx/>
                <a:latin typeface="Arial"/>
                <a:ea typeface="宋体"/>
                <a:cs typeface="+mn-cs"/>
              </a:rPr>
              <a:t>是回文数！</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else: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    print(m, "</a:t>
            </a:r>
            <a:r>
              <a:rPr kumimoji="0" lang="zh-CN" altLang="en-US" sz="2000" b="1" i="0" u="none" strike="noStrike" kern="1200" cap="none" spc="0" normalizeH="0" baseline="0" noProof="0" dirty="0">
                <a:ln>
                  <a:noFill/>
                </a:ln>
                <a:solidFill>
                  <a:prstClr val="black"/>
                </a:solidFill>
                <a:effectLst/>
                <a:uLnTx/>
                <a:uFillTx/>
                <a:latin typeface="Arial"/>
                <a:ea typeface="宋体"/>
                <a:cs typeface="+mn-cs"/>
              </a:rPr>
              <a:t>不是回文数！</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t>
            </a:r>
          </a:p>
        </p:txBody>
      </p:sp>
      <p:graphicFrame>
        <p:nvGraphicFramePr>
          <p:cNvPr id="6" name="表格 5"/>
          <p:cNvGraphicFramePr>
            <a:graphicFrameLocks noGrp="1"/>
          </p:cNvGraphicFramePr>
          <p:nvPr>
            <p:extLst/>
          </p:nvPr>
        </p:nvGraphicFramePr>
        <p:xfrm>
          <a:off x="6528396" y="2594470"/>
          <a:ext cx="5172363" cy="792480"/>
        </p:xfrm>
        <a:graphic>
          <a:graphicData uri="http://schemas.openxmlformats.org/drawingml/2006/table">
            <a:tbl>
              <a:tblPr firstRow="1" bandRow="1">
                <a:tableStyleId>{5940675A-B579-460E-94D1-54222C63F5DA}</a:tableStyleId>
              </a:tblPr>
              <a:tblGrid>
                <a:gridCol w="738909">
                  <a:extLst>
                    <a:ext uri="{9D8B030D-6E8A-4147-A177-3AD203B41FA5}">
                      <a16:colId xmlns:a16="http://schemas.microsoft.com/office/drawing/2014/main" val="20000"/>
                    </a:ext>
                  </a:extLst>
                </a:gridCol>
                <a:gridCol w="738909">
                  <a:extLst>
                    <a:ext uri="{9D8B030D-6E8A-4147-A177-3AD203B41FA5}">
                      <a16:colId xmlns:a16="http://schemas.microsoft.com/office/drawing/2014/main" val="20001"/>
                    </a:ext>
                  </a:extLst>
                </a:gridCol>
                <a:gridCol w="738909">
                  <a:extLst>
                    <a:ext uri="{9D8B030D-6E8A-4147-A177-3AD203B41FA5}">
                      <a16:colId xmlns:a16="http://schemas.microsoft.com/office/drawing/2014/main" val="20002"/>
                    </a:ext>
                  </a:extLst>
                </a:gridCol>
                <a:gridCol w="738909">
                  <a:extLst>
                    <a:ext uri="{9D8B030D-6E8A-4147-A177-3AD203B41FA5}">
                      <a16:colId xmlns:a16="http://schemas.microsoft.com/office/drawing/2014/main" val="20003"/>
                    </a:ext>
                  </a:extLst>
                </a:gridCol>
                <a:gridCol w="738909">
                  <a:extLst>
                    <a:ext uri="{9D8B030D-6E8A-4147-A177-3AD203B41FA5}">
                      <a16:colId xmlns:a16="http://schemas.microsoft.com/office/drawing/2014/main" val="20004"/>
                    </a:ext>
                  </a:extLst>
                </a:gridCol>
                <a:gridCol w="738909">
                  <a:extLst>
                    <a:ext uri="{9D8B030D-6E8A-4147-A177-3AD203B41FA5}">
                      <a16:colId xmlns:a16="http://schemas.microsoft.com/office/drawing/2014/main" val="20005"/>
                    </a:ext>
                  </a:extLst>
                </a:gridCol>
                <a:gridCol w="738909">
                  <a:extLst>
                    <a:ext uri="{9D8B030D-6E8A-4147-A177-3AD203B41FA5}">
                      <a16:colId xmlns:a16="http://schemas.microsoft.com/office/drawing/2014/main" val="20006"/>
                    </a:ext>
                  </a:extLst>
                </a:gridCol>
              </a:tblGrid>
              <a:tr h="370840">
                <a:tc>
                  <a:txBody>
                    <a:bodyPr/>
                    <a:lstStyle/>
                    <a:p>
                      <a:pPr algn="ctr"/>
                      <a:endParaRPr lang="zh-CN" altLang="en-US" sz="2000" b="1" dirty="0"/>
                    </a:p>
                  </a:txBody>
                  <a:tcPr marL="121920" marR="12192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endParaRPr lang="zh-CN" altLang="en-US" sz="2000" b="1" dirty="0"/>
                    </a:p>
                  </a:txBody>
                  <a:tcPr marL="121920" marR="12192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endParaRPr lang="zh-CN" altLang="en-US" sz="2000" b="1" dirty="0"/>
                    </a:p>
                  </a:txBody>
                  <a:tcPr marL="121920" marR="12192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endParaRPr lang="zh-CN" altLang="en-US" sz="2000" b="1" dirty="0"/>
                    </a:p>
                  </a:txBody>
                  <a:tcPr marL="121920" marR="12192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r>
                        <a:rPr lang="en-US" altLang="zh-CN" sz="2000" b="1" dirty="0" smtClean="0"/>
                        <a:t>…</a:t>
                      </a:r>
                      <a:endParaRPr lang="zh-CN" altLang="en-US" sz="2000" b="1" dirty="0"/>
                    </a:p>
                  </a:txBody>
                  <a:tcPr marL="121920" marR="12192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endParaRPr lang="zh-CN" altLang="en-US" sz="2000" b="1" dirty="0"/>
                    </a:p>
                  </a:txBody>
                  <a:tcPr marL="121920" marR="12192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endParaRPr lang="zh-CN" altLang="en-US" sz="2000" b="1" dirty="0"/>
                    </a:p>
                  </a:txBody>
                  <a:tcPr marL="121920" marR="12192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algn="ctr"/>
                      <a:r>
                        <a:rPr lang="en-US" altLang="zh-CN" sz="2000" b="1" dirty="0" smtClean="0"/>
                        <a:t>0</a:t>
                      </a:r>
                      <a:endParaRPr lang="zh-CN" altLang="en-US" sz="2000" b="1" dirty="0"/>
                    </a:p>
                  </a:txBody>
                  <a:tcPr marL="121920" marR="12192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r>
                        <a:rPr lang="en-US" altLang="zh-CN" sz="2000" b="1" dirty="0" smtClean="0"/>
                        <a:t>1</a:t>
                      </a:r>
                      <a:endParaRPr lang="zh-CN" altLang="en-US" sz="2000" b="1" dirty="0"/>
                    </a:p>
                  </a:txBody>
                  <a:tcPr marL="121920" marR="12192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r>
                        <a:rPr lang="en-US" altLang="zh-CN" sz="2000" b="1" dirty="0" smtClean="0"/>
                        <a:t>2</a:t>
                      </a:r>
                      <a:endParaRPr lang="zh-CN" altLang="en-US" sz="2000" b="1" dirty="0"/>
                    </a:p>
                  </a:txBody>
                  <a:tcPr marL="121920" marR="12192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r>
                        <a:rPr lang="en-US" altLang="zh-CN" sz="2000" b="1" dirty="0" smtClean="0"/>
                        <a:t>3</a:t>
                      </a:r>
                      <a:endParaRPr lang="zh-CN" altLang="en-US" sz="2000" b="1" dirty="0"/>
                    </a:p>
                  </a:txBody>
                  <a:tcPr marL="121920" marR="12192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r>
                        <a:rPr lang="en-US" altLang="zh-CN" sz="2000" b="1" dirty="0" smtClean="0"/>
                        <a:t>…</a:t>
                      </a:r>
                      <a:endParaRPr lang="zh-CN" altLang="en-US" sz="2000" b="1" dirty="0"/>
                    </a:p>
                  </a:txBody>
                  <a:tcPr marL="121920" marR="12192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r>
                        <a:rPr lang="en-US" altLang="zh-CN" sz="2000" b="1" dirty="0" smtClean="0"/>
                        <a:t>n-2</a:t>
                      </a:r>
                      <a:endParaRPr lang="zh-CN" altLang="en-US" sz="2000" b="1" dirty="0"/>
                    </a:p>
                  </a:txBody>
                  <a:tcPr marL="121920" marR="12192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r>
                        <a:rPr lang="en-US" altLang="zh-CN" sz="2000" b="1" dirty="0" smtClean="0"/>
                        <a:t>n-1</a:t>
                      </a:r>
                      <a:endParaRPr lang="zh-CN" altLang="en-US" sz="2000" b="1" dirty="0"/>
                    </a:p>
                  </a:txBody>
                  <a:tcPr marL="121920" marR="12192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grpSp>
        <p:nvGrpSpPr>
          <p:cNvPr id="7" name="组合 6"/>
          <p:cNvGrpSpPr/>
          <p:nvPr/>
        </p:nvGrpSpPr>
        <p:grpSpPr>
          <a:xfrm>
            <a:off x="6813389" y="3391908"/>
            <a:ext cx="4471639" cy="444115"/>
            <a:chOff x="2352907" y="3380753"/>
            <a:chExt cx="4471639" cy="444115"/>
          </a:xfrm>
        </p:grpSpPr>
        <p:cxnSp>
          <p:nvCxnSpPr>
            <p:cNvPr id="8" name="直接连接符 7"/>
            <p:cNvCxnSpPr/>
            <p:nvPr/>
          </p:nvCxnSpPr>
          <p:spPr bwMode="auto">
            <a:xfrm>
              <a:off x="2352907" y="3380753"/>
              <a:ext cx="0" cy="444115"/>
            </a:xfrm>
            <a:prstGeom prst="line">
              <a:avLst/>
            </a:prstGeom>
            <a:solidFill>
              <a:schemeClr val="accent1"/>
            </a:solid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直接连接符 8"/>
            <p:cNvCxnSpPr/>
            <p:nvPr/>
          </p:nvCxnSpPr>
          <p:spPr bwMode="auto">
            <a:xfrm>
              <a:off x="2352907" y="3824868"/>
              <a:ext cx="4471639" cy="0"/>
            </a:xfrm>
            <a:prstGeom prst="line">
              <a:avLst/>
            </a:prstGeom>
            <a:solidFill>
              <a:schemeClr val="accent1"/>
            </a:solid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直接连接符 9"/>
            <p:cNvCxnSpPr/>
            <p:nvPr/>
          </p:nvCxnSpPr>
          <p:spPr bwMode="auto">
            <a:xfrm>
              <a:off x="6824546" y="3380753"/>
              <a:ext cx="0" cy="444115"/>
            </a:xfrm>
            <a:prstGeom prst="line">
              <a:avLst/>
            </a:prstGeom>
            <a:solidFill>
              <a:schemeClr val="accent1"/>
            </a:solid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1" name="组合 10"/>
          <p:cNvGrpSpPr/>
          <p:nvPr/>
        </p:nvGrpSpPr>
        <p:grpSpPr>
          <a:xfrm>
            <a:off x="7515916" y="3391908"/>
            <a:ext cx="3100039" cy="232242"/>
            <a:chOff x="3055434" y="3380753"/>
            <a:chExt cx="3100039" cy="232242"/>
          </a:xfrm>
        </p:grpSpPr>
        <p:cxnSp>
          <p:nvCxnSpPr>
            <p:cNvPr id="12" name="直接连接符 11"/>
            <p:cNvCxnSpPr/>
            <p:nvPr/>
          </p:nvCxnSpPr>
          <p:spPr bwMode="auto">
            <a:xfrm flipH="1">
              <a:off x="3055434" y="3380753"/>
              <a:ext cx="11151" cy="232242"/>
            </a:xfrm>
            <a:prstGeom prst="line">
              <a:avLst/>
            </a:prstGeom>
            <a:ln w="38100">
              <a:headEnd type="none" w="med" len="med"/>
              <a:tailEnd type="none" w="med" len="med"/>
            </a:ln>
            <a:extLst/>
          </p:spPr>
          <p:style>
            <a:lnRef idx="1">
              <a:schemeClr val="dk1"/>
            </a:lnRef>
            <a:fillRef idx="0">
              <a:schemeClr val="dk1"/>
            </a:fillRef>
            <a:effectRef idx="0">
              <a:schemeClr val="dk1"/>
            </a:effectRef>
            <a:fontRef idx="minor">
              <a:schemeClr val="tx1"/>
            </a:fontRef>
          </p:style>
        </p:cxnSp>
        <p:cxnSp>
          <p:nvCxnSpPr>
            <p:cNvPr id="13" name="直接连接符 12"/>
            <p:cNvCxnSpPr/>
            <p:nvPr/>
          </p:nvCxnSpPr>
          <p:spPr bwMode="auto">
            <a:xfrm>
              <a:off x="3055434" y="3601844"/>
              <a:ext cx="3077737" cy="0"/>
            </a:xfrm>
            <a:prstGeom prst="line">
              <a:avLst/>
            </a:prstGeom>
            <a:solidFill>
              <a:schemeClr val="accent1"/>
            </a:solid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直接连接符 13"/>
            <p:cNvCxnSpPr/>
            <p:nvPr/>
          </p:nvCxnSpPr>
          <p:spPr bwMode="auto">
            <a:xfrm flipV="1">
              <a:off x="6155473" y="3380753"/>
              <a:ext cx="0" cy="232242"/>
            </a:xfrm>
            <a:prstGeom prst="line">
              <a:avLst/>
            </a:prstGeom>
            <a:solidFill>
              <a:schemeClr val="accent1"/>
            </a:solid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5" name="文本框 14"/>
          <p:cNvSpPr txBox="1"/>
          <p:nvPr/>
        </p:nvSpPr>
        <p:spPr>
          <a:xfrm>
            <a:off x="6813389" y="4159409"/>
            <a:ext cx="3780264" cy="2092881"/>
          </a:xfrm>
          <a:prstGeom prst="rect">
            <a:avLst/>
          </a:prstGeom>
          <a:noFill/>
        </p:spPr>
        <p:txBody>
          <a:bodyPr wrap="square" rtlCol="0">
            <a:spAutoFit/>
          </a:bodyPr>
          <a:lstStyle/>
          <a:p>
            <a:r>
              <a:rPr lang="zh-CN" altLang="en-US" sz="2000" b="1" dirty="0" smtClean="0"/>
              <a:t>下标对应关系：</a:t>
            </a:r>
            <a:endParaRPr lang="en-US" altLang="zh-CN" sz="2000" b="1" dirty="0" smtClean="0"/>
          </a:p>
          <a:p>
            <a:r>
              <a:rPr lang="en-US" altLang="zh-CN" sz="2000" b="1" dirty="0" smtClean="0"/>
              <a:t>0  </a:t>
            </a:r>
            <a:r>
              <a:rPr lang="en-US" altLang="zh-CN" sz="2400" b="1" dirty="0" smtClean="0"/>
              <a:t>↔</a:t>
            </a:r>
            <a:r>
              <a:rPr lang="en-US" altLang="zh-CN" sz="2000" b="1" dirty="0" smtClean="0"/>
              <a:t>  n-1</a:t>
            </a:r>
          </a:p>
          <a:p>
            <a:r>
              <a:rPr lang="en-US" altLang="zh-CN" sz="2000" b="1" dirty="0" smtClean="0"/>
              <a:t>1 </a:t>
            </a:r>
            <a:r>
              <a:rPr lang="en-US" altLang="zh-CN" sz="2400" b="1" dirty="0"/>
              <a:t>↔</a:t>
            </a:r>
            <a:r>
              <a:rPr lang="en-US" altLang="zh-CN" sz="2000" b="1" dirty="0"/>
              <a:t>  </a:t>
            </a:r>
            <a:r>
              <a:rPr lang="en-US" altLang="zh-CN" sz="2000" b="1" dirty="0" smtClean="0"/>
              <a:t>n-2</a:t>
            </a:r>
          </a:p>
          <a:p>
            <a:r>
              <a:rPr lang="en-US" altLang="zh-CN" sz="2000" b="1" dirty="0" smtClean="0"/>
              <a:t>…</a:t>
            </a:r>
            <a:endParaRPr lang="en-US" altLang="zh-CN" sz="2000" b="1" dirty="0"/>
          </a:p>
          <a:p>
            <a:r>
              <a:rPr lang="en-US" altLang="zh-CN" sz="2000" b="1" dirty="0" smtClean="0"/>
              <a:t>i  </a:t>
            </a:r>
            <a:r>
              <a:rPr lang="en-US" altLang="zh-CN" sz="2400" b="1" dirty="0"/>
              <a:t>↔</a:t>
            </a:r>
            <a:r>
              <a:rPr lang="en-US" altLang="zh-CN" sz="2000" b="1" dirty="0"/>
              <a:t>  </a:t>
            </a:r>
            <a:r>
              <a:rPr lang="en-US" altLang="zh-CN" sz="2000" b="1" dirty="0" smtClean="0"/>
              <a:t>n-i-1</a:t>
            </a:r>
            <a:endParaRPr lang="en-US" altLang="zh-CN" sz="2000" b="1" dirty="0"/>
          </a:p>
          <a:p>
            <a:endParaRPr lang="zh-CN" altLang="en-US" dirty="0"/>
          </a:p>
        </p:txBody>
      </p:sp>
    </p:spTree>
    <p:extLst>
      <p:ext uri="{BB962C8B-B14F-4D97-AF65-F5344CB8AC3E}">
        <p14:creationId xmlns:p14="http://schemas.microsoft.com/office/powerpoint/2010/main" val="268963857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
                                            <p:txEl>
                                              <p:pRg st="3" end="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
                                            <p:txEl>
                                              <p:pRg st="4" end="4"/>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5">
                                            <p:bg/>
                                          </p:spTgt>
                                        </p:tgtEl>
                                        <p:attrNameLst>
                                          <p:attrName>style.visibility</p:attrName>
                                        </p:attrNameLst>
                                      </p:cBhvr>
                                      <p:to>
                                        <p:strVal val="visible"/>
                                      </p:to>
                                    </p:set>
                                    <p:animEffect transition="in" filter="wipe(up)">
                                      <p:cBhvr>
                                        <p:cTn id="47" dur="500"/>
                                        <p:tgtEl>
                                          <p:spTgt spid="5">
                                            <p:bg/>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5">
                                            <p:txEl>
                                              <p:pRg st="0" end="0"/>
                                            </p:txEl>
                                          </p:spTgt>
                                        </p:tgtEl>
                                        <p:attrNameLst>
                                          <p:attrName>style.visibility</p:attrName>
                                        </p:attrNameLst>
                                      </p:cBhvr>
                                      <p:to>
                                        <p:strVal val="visible"/>
                                      </p:to>
                                    </p:set>
                                    <p:animEffect transition="in" filter="wipe(up)">
                                      <p:cBhvr>
                                        <p:cTn id="52" dur="500"/>
                                        <p:tgtEl>
                                          <p:spTgt spid="5">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5">
                                            <p:txEl>
                                              <p:pRg st="1" end="1"/>
                                            </p:txEl>
                                          </p:spTgt>
                                        </p:tgtEl>
                                        <p:attrNameLst>
                                          <p:attrName>style.visibility</p:attrName>
                                        </p:attrNameLst>
                                      </p:cBhvr>
                                      <p:to>
                                        <p:strVal val="visible"/>
                                      </p:to>
                                    </p:set>
                                    <p:animEffect transition="in" filter="wipe(up)">
                                      <p:cBhvr>
                                        <p:cTn id="57" dur="500"/>
                                        <p:tgtEl>
                                          <p:spTgt spid="5">
                                            <p:txEl>
                                              <p:pRg st="1" end="1"/>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grpId="0" nodeType="clickEffect">
                                  <p:stCondLst>
                                    <p:cond delay="0"/>
                                  </p:stCondLst>
                                  <p:childTnLst>
                                    <p:set>
                                      <p:cBhvr>
                                        <p:cTn id="61" dur="1" fill="hold">
                                          <p:stCondLst>
                                            <p:cond delay="0"/>
                                          </p:stCondLst>
                                        </p:cTn>
                                        <p:tgtEl>
                                          <p:spTgt spid="5">
                                            <p:txEl>
                                              <p:pRg st="2" end="2"/>
                                            </p:txEl>
                                          </p:spTgt>
                                        </p:tgtEl>
                                        <p:attrNameLst>
                                          <p:attrName>style.visibility</p:attrName>
                                        </p:attrNameLst>
                                      </p:cBhvr>
                                      <p:to>
                                        <p:strVal val="visible"/>
                                      </p:to>
                                    </p:set>
                                    <p:animEffect transition="in" filter="wipe(up)">
                                      <p:cBhvr>
                                        <p:cTn id="62" dur="500"/>
                                        <p:tgtEl>
                                          <p:spTgt spid="5">
                                            <p:txEl>
                                              <p:pRg st="2" end="2"/>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grpId="0" nodeType="clickEffect">
                                  <p:stCondLst>
                                    <p:cond delay="0"/>
                                  </p:stCondLst>
                                  <p:childTnLst>
                                    <p:set>
                                      <p:cBhvr>
                                        <p:cTn id="66" dur="1" fill="hold">
                                          <p:stCondLst>
                                            <p:cond delay="0"/>
                                          </p:stCondLst>
                                        </p:cTn>
                                        <p:tgtEl>
                                          <p:spTgt spid="5">
                                            <p:txEl>
                                              <p:pRg st="3" end="3"/>
                                            </p:txEl>
                                          </p:spTgt>
                                        </p:tgtEl>
                                        <p:attrNameLst>
                                          <p:attrName>style.visibility</p:attrName>
                                        </p:attrNameLst>
                                      </p:cBhvr>
                                      <p:to>
                                        <p:strVal val="visible"/>
                                      </p:to>
                                    </p:set>
                                    <p:animEffect transition="in" filter="wipe(up)">
                                      <p:cBhvr>
                                        <p:cTn id="67" dur="500"/>
                                        <p:tgtEl>
                                          <p:spTgt spid="5">
                                            <p:txEl>
                                              <p:pRg st="3" end="3"/>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1" fill="hold" grpId="0" nodeType="clickEffect">
                                  <p:stCondLst>
                                    <p:cond delay="0"/>
                                  </p:stCondLst>
                                  <p:childTnLst>
                                    <p:set>
                                      <p:cBhvr>
                                        <p:cTn id="71" dur="1" fill="hold">
                                          <p:stCondLst>
                                            <p:cond delay="0"/>
                                          </p:stCondLst>
                                        </p:cTn>
                                        <p:tgtEl>
                                          <p:spTgt spid="5">
                                            <p:txEl>
                                              <p:pRg st="4" end="4"/>
                                            </p:txEl>
                                          </p:spTgt>
                                        </p:tgtEl>
                                        <p:attrNameLst>
                                          <p:attrName>style.visibility</p:attrName>
                                        </p:attrNameLst>
                                      </p:cBhvr>
                                      <p:to>
                                        <p:strVal val="visible"/>
                                      </p:to>
                                    </p:set>
                                    <p:animEffect transition="in" filter="wipe(up)">
                                      <p:cBhvr>
                                        <p:cTn id="72" dur="500"/>
                                        <p:tgtEl>
                                          <p:spTgt spid="5">
                                            <p:txEl>
                                              <p:pRg st="4" end="4"/>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grpId="0" nodeType="clickEffect">
                                  <p:stCondLst>
                                    <p:cond delay="0"/>
                                  </p:stCondLst>
                                  <p:childTnLst>
                                    <p:set>
                                      <p:cBhvr>
                                        <p:cTn id="76" dur="1" fill="hold">
                                          <p:stCondLst>
                                            <p:cond delay="0"/>
                                          </p:stCondLst>
                                        </p:cTn>
                                        <p:tgtEl>
                                          <p:spTgt spid="5">
                                            <p:txEl>
                                              <p:pRg st="5" end="5"/>
                                            </p:txEl>
                                          </p:spTgt>
                                        </p:tgtEl>
                                        <p:attrNameLst>
                                          <p:attrName>style.visibility</p:attrName>
                                        </p:attrNameLst>
                                      </p:cBhvr>
                                      <p:to>
                                        <p:strVal val="visible"/>
                                      </p:to>
                                    </p:set>
                                    <p:animEffect transition="in" filter="wipe(up)">
                                      <p:cBhvr>
                                        <p:cTn id="77" dur="500"/>
                                        <p:tgtEl>
                                          <p:spTgt spid="5">
                                            <p:txEl>
                                              <p:pRg st="5" end="5"/>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1" fill="hold" grpId="0" nodeType="clickEffect">
                                  <p:stCondLst>
                                    <p:cond delay="0"/>
                                  </p:stCondLst>
                                  <p:childTnLst>
                                    <p:set>
                                      <p:cBhvr>
                                        <p:cTn id="81" dur="1" fill="hold">
                                          <p:stCondLst>
                                            <p:cond delay="0"/>
                                          </p:stCondLst>
                                        </p:cTn>
                                        <p:tgtEl>
                                          <p:spTgt spid="5">
                                            <p:txEl>
                                              <p:pRg st="6" end="6"/>
                                            </p:txEl>
                                          </p:spTgt>
                                        </p:tgtEl>
                                        <p:attrNameLst>
                                          <p:attrName>style.visibility</p:attrName>
                                        </p:attrNameLst>
                                      </p:cBhvr>
                                      <p:to>
                                        <p:strVal val="visible"/>
                                      </p:to>
                                    </p:set>
                                    <p:animEffect transition="in" filter="wipe(up)">
                                      <p:cBhvr>
                                        <p:cTn id="82" dur="500"/>
                                        <p:tgtEl>
                                          <p:spTgt spid="5">
                                            <p:txEl>
                                              <p:pRg st="6" end="6"/>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1" fill="hold" grpId="0" nodeType="clickEffect">
                                  <p:stCondLst>
                                    <p:cond delay="0"/>
                                  </p:stCondLst>
                                  <p:childTnLst>
                                    <p:set>
                                      <p:cBhvr>
                                        <p:cTn id="86" dur="1" fill="hold">
                                          <p:stCondLst>
                                            <p:cond delay="0"/>
                                          </p:stCondLst>
                                        </p:cTn>
                                        <p:tgtEl>
                                          <p:spTgt spid="5">
                                            <p:txEl>
                                              <p:pRg st="7" end="7"/>
                                            </p:txEl>
                                          </p:spTgt>
                                        </p:tgtEl>
                                        <p:attrNameLst>
                                          <p:attrName>style.visibility</p:attrName>
                                        </p:attrNameLst>
                                      </p:cBhvr>
                                      <p:to>
                                        <p:strVal val="visible"/>
                                      </p:to>
                                    </p:set>
                                    <p:animEffect transition="in" filter="wipe(up)">
                                      <p:cBhvr>
                                        <p:cTn id="87" dur="500"/>
                                        <p:tgtEl>
                                          <p:spTgt spid="5">
                                            <p:txEl>
                                              <p:pRg st="7" end="7"/>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1" fill="hold" grpId="0" nodeType="clickEffect">
                                  <p:stCondLst>
                                    <p:cond delay="0"/>
                                  </p:stCondLst>
                                  <p:childTnLst>
                                    <p:set>
                                      <p:cBhvr>
                                        <p:cTn id="91" dur="1" fill="hold">
                                          <p:stCondLst>
                                            <p:cond delay="0"/>
                                          </p:stCondLst>
                                        </p:cTn>
                                        <p:tgtEl>
                                          <p:spTgt spid="5">
                                            <p:txEl>
                                              <p:pRg st="8" end="8"/>
                                            </p:txEl>
                                          </p:spTgt>
                                        </p:tgtEl>
                                        <p:attrNameLst>
                                          <p:attrName>style.visibility</p:attrName>
                                        </p:attrNameLst>
                                      </p:cBhvr>
                                      <p:to>
                                        <p:strVal val="visible"/>
                                      </p:to>
                                    </p:set>
                                    <p:animEffect transition="in" filter="wipe(up)">
                                      <p:cBhvr>
                                        <p:cTn id="92" dur="500"/>
                                        <p:tgtEl>
                                          <p:spTgt spid="5">
                                            <p:txEl>
                                              <p:pRg st="8" end="8"/>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1" fill="hold" grpId="0" nodeType="clickEffect">
                                  <p:stCondLst>
                                    <p:cond delay="0"/>
                                  </p:stCondLst>
                                  <p:childTnLst>
                                    <p:set>
                                      <p:cBhvr>
                                        <p:cTn id="96" dur="1" fill="hold">
                                          <p:stCondLst>
                                            <p:cond delay="0"/>
                                          </p:stCondLst>
                                        </p:cTn>
                                        <p:tgtEl>
                                          <p:spTgt spid="5">
                                            <p:txEl>
                                              <p:pRg st="9" end="9"/>
                                            </p:txEl>
                                          </p:spTgt>
                                        </p:tgtEl>
                                        <p:attrNameLst>
                                          <p:attrName>style.visibility</p:attrName>
                                        </p:attrNameLst>
                                      </p:cBhvr>
                                      <p:to>
                                        <p:strVal val="visible"/>
                                      </p:to>
                                    </p:set>
                                    <p:animEffect transition="in" filter="wipe(up)">
                                      <p:cBhvr>
                                        <p:cTn id="97" dur="500"/>
                                        <p:tgtEl>
                                          <p:spTgt spid="5">
                                            <p:txEl>
                                              <p:pRg st="9" end="9"/>
                                            </p:txEl>
                                          </p:spTgt>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1" fill="hold" grpId="0" nodeType="clickEffect">
                                  <p:stCondLst>
                                    <p:cond delay="0"/>
                                  </p:stCondLst>
                                  <p:childTnLst>
                                    <p:set>
                                      <p:cBhvr>
                                        <p:cTn id="101" dur="1" fill="hold">
                                          <p:stCondLst>
                                            <p:cond delay="0"/>
                                          </p:stCondLst>
                                        </p:cTn>
                                        <p:tgtEl>
                                          <p:spTgt spid="5">
                                            <p:txEl>
                                              <p:pRg st="10" end="10"/>
                                            </p:txEl>
                                          </p:spTgt>
                                        </p:tgtEl>
                                        <p:attrNameLst>
                                          <p:attrName>style.visibility</p:attrName>
                                        </p:attrNameLst>
                                      </p:cBhvr>
                                      <p:to>
                                        <p:strVal val="visible"/>
                                      </p:to>
                                    </p:set>
                                    <p:animEffect transition="in" filter="wipe(up)">
                                      <p:cBhvr>
                                        <p:cTn id="102" dur="500"/>
                                        <p:tgtEl>
                                          <p:spTgt spid="5">
                                            <p:txEl>
                                              <p:pRg st="10" end="10"/>
                                            </p:txEl>
                                          </p:spTgt>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1" fill="hold" grpId="0" nodeType="clickEffect">
                                  <p:stCondLst>
                                    <p:cond delay="0"/>
                                  </p:stCondLst>
                                  <p:childTnLst>
                                    <p:set>
                                      <p:cBhvr>
                                        <p:cTn id="106" dur="1" fill="hold">
                                          <p:stCondLst>
                                            <p:cond delay="0"/>
                                          </p:stCondLst>
                                        </p:cTn>
                                        <p:tgtEl>
                                          <p:spTgt spid="5">
                                            <p:txEl>
                                              <p:pRg st="11" end="11"/>
                                            </p:txEl>
                                          </p:spTgt>
                                        </p:tgtEl>
                                        <p:attrNameLst>
                                          <p:attrName>style.visibility</p:attrName>
                                        </p:attrNameLst>
                                      </p:cBhvr>
                                      <p:to>
                                        <p:strVal val="visible"/>
                                      </p:to>
                                    </p:set>
                                    <p:animEffect transition="in" filter="wipe(up)">
                                      <p:cBhvr>
                                        <p:cTn id="107" dur="500"/>
                                        <p:tgtEl>
                                          <p:spTgt spid="5">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15" grpId="0" uiExpand="1" build="p"/>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2.7 </a:t>
            </a:r>
            <a:r>
              <a:rPr lang="zh-CN" altLang="en-US" dirty="0"/>
              <a:t>函数和模块</a:t>
            </a:r>
          </a:p>
        </p:txBody>
      </p:sp>
      <p:sp>
        <p:nvSpPr>
          <p:cNvPr id="3" name="内容占位符 2"/>
          <p:cNvSpPr>
            <a:spLocks noGrp="1"/>
          </p:cNvSpPr>
          <p:nvPr>
            <p:ph idx="1"/>
          </p:nvPr>
        </p:nvSpPr>
        <p:spPr/>
        <p:txBody>
          <a:bodyPr/>
          <a:lstStyle/>
          <a:p>
            <a:r>
              <a:rPr lang="zh-CN" altLang="zh-CN" sz="2400" dirty="0"/>
              <a:t>在</a:t>
            </a:r>
            <a:r>
              <a:rPr lang="en-US" altLang="zh-CN" sz="2400" dirty="0"/>
              <a:t>Python</a:t>
            </a:r>
            <a:r>
              <a:rPr lang="zh-CN" altLang="zh-CN" sz="2400" dirty="0"/>
              <a:t>程序中，函数将一系列处理代码集中在一起，实现了代码的复用。开发者既可以自己编写函数，也可以直接使用已有的函数。在</a:t>
            </a:r>
            <a:r>
              <a:rPr lang="en-US" altLang="zh-CN" sz="2400" dirty="0"/>
              <a:t>Python</a:t>
            </a:r>
            <a:r>
              <a:rPr lang="zh-CN" altLang="zh-CN" sz="2400" dirty="0"/>
              <a:t>中有很多集成大量函数的软件包，用户可以直接使用，这些软件包又被称为模块或软件库</a:t>
            </a:r>
            <a:r>
              <a:rPr lang="zh-CN" altLang="zh-CN" sz="2400" dirty="0" smtClean="0"/>
              <a:t>。</a:t>
            </a:r>
            <a:endParaRPr lang="en-US" altLang="zh-CN" sz="2400" dirty="0" smtClean="0"/>
          </a:p>
          <a:p>
            <a:endParaRPr lang="zh-CN" altLang="en-US" sz="2400"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114</a:t>
            </a:fld>
            <a:endParaRPr lang="en-US" altLang="zh-CN"/>
          </a:p>
        </p:txBody>
      </p:sp>
      <p:graphicFrame>
        <p:nvGraphicFramePr>
          <p:cNvPr id="6" name="图示 5"/>
          <p:cNvGraphicFramePr/>
          <p:nvPr>
            <p:extLst>
              <p:ext uri="{D42A27DB-BD31-4B8C-83A1-F6EECF244321}">
                <p14:modId xmlns:p14="http://schemas.microsoft.com/office/powerpoint/2010/main" val="2728525117"/>
              </p:ext>
            </p:extLst>
          </p:nvPr>
        </p:nvGraphicFramePr>
        <p:xfrm>
          <a:off x="1615126" y="3066210"/>
          <a:ext cx="3748726" cy="160005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2011761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2.7 </a:t>
            </a:r>
            <a:r>
              <a:rPr lang="zh-CN" altLang="en-US" dirty="0" smtClean="0"/>
              <a:t>函数和模块</a:t>
            </a:r>
            <a:endParaRPr lang="zh-CN" altLang="en-US" dirty="0"/>
          </a:p>
        </p:txBody>
      </p:sp>
      <p:sp>
        <p:nvSpPr>
          <p:cNvPr id="3" name="内容占位符 2"/>
          <p:cNvSpPr>
            <a:spLocks noGrp="1"/>
          </p:cNvSpPr>
          <p:nvPr>
            <p:ph idx="1"/>
          </p:nvPr>
        </p:nvSpPr>
        <p:spPr/>
        <p:txBody>
          <a:bodyPr/>
          <a:lstStyle/>
          <a:p>
            <a:r>
              <a:rPr lang="en-US" altLang="zh-CN" dirty="0" smtClean="0"/>
              <a:t>2.7.1 </a:t>
            </a:r>
            <a:r>
              <a:rPr lang="zh-CN" altLang="zh-CN" dirty="0" smtClean="0"/>
              <a:t>函数</a:t>
            </a:r>
            <a:endParaRPr lang="zh-CN" altLang="zh-CN" dirty="0"/>
          </a:p>
          <a:p>
            <a:pPr lvl="1"/>
            <a:r>
              <a:rPr lang="zh-CN" altLang="zh-CN" dirty="0"/>
              <a:t>函数是一个可以实现特定功能的代码块，通过函数名来调用，可以有零个或多个输入参数，也可以有零个或一个返回值。</a:t>
            </a:r>
          </a:p>
          <a:p>
            <a:pPr lvl="1"/>
            <a:r>
              <a:rPr lang="zh-CN" altLang="zh-CN" dirty="0"/>
              <a:t>（</a:t>
            </a:r>
            <a:r>
              <a:rPr lang="en-US" altLang="zh-CN" dirty="0"/>
              <a:t>1</a:t>
            </a:r>
            <a:r>
              <a:rPr lang="zh-CN" altLang="zh-CN" dirty="0"/>
              <a:t>）无参数输入，无返回值。如下面函数实现一组字符串的输出：</a:t>
            </a:r>
          </a:p>
          <a:p>
            <a:endParaRPr lang="en-US" altLang="zh-CN" dirty="0" smtClean="0"/>
          </a:p>
          <a:p>
            <a:endParaRPr lang="en-US" altLang="zh-CN" dirty="0"/>
          </a:p>
          <a:p>
            <a:endParaRPr lang="en-US" altLang="zh-CN" dirty="0" smtClean="0"/>
          </a:p>
          <a:p>
            <a:endParaRPr lang="en-US" altLang="zh-CN" dirty="0"/>
          </a:p>
          <a:p>
            <a:pPr marL="0" indent="0">
              <a:buNone/>
            </a:pPr>
            <a:endParaRPr lang="en-US" altLang="zh-CN" dirty="0" smtClean="0"/>
          </a:p>
          <a:p>
            <a:pPr marL="0" indent="0">
              <a:buNone/>
            </a:pPr>
            <a:r>
              <a:rPr lang="zh-CN" altLang="zh-CN" dirty="0" smtClean="0"/>
              <a:t>（</a:t>
            </a:r>
            <a:r>
              <a:rPr lang="en-US" altLang="zh-CN" dirty="0"/>
              <a:t>2</a:t>
            </a:r>
            <a:r>
              <a:rPr lang="zh-CN" altLang="zh-CN" dirty="0"/>
              <a:t>）有参数输入，无返回值。如下面函数实现根据输入的参数，输出一组字符串。因为输入的参数</a:t>
            </a:r>
            <a:r>
              <a:rPr lang="en-US" altLang="zh-CN" dirty="0"/>
              <a:t>names</a:t>
            </a:r>
            <a:r>
              <a:rPr lang="zh-CN" altLang="zh-CN" dirty="0"/>
              <a:t>为一个列表，所以结合</a:t>
            </a:r>
            <a:r>
              <a:rPr lang="en-US" altLang="zh-CN" dirty="0"/>
              <a:t>for</a:t>
            </a:r>
            <a:r>
              <a:rPr lang="zh-CN" altLang="zh-CN" dirty="0"/>
              <a:t>语句对列表中的每一个人进行了问候。</a:t>
            </a:r>
          </a:p>
          <a:p>
            <a:endParaRPr lang="zh-CN" altLang="en-US"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115</a:t>
            </a:fld>
            <a:endParaRPr lang="en-US" altLang="zh-CN"/>
          </a:p>
        </p:txBody>
      </p:sp>
      <p:sp>
        <p:nvSpPr>
          <p:cNvPr id="6" name="矩形 5"/>
          <p:cNvSpPr/>
          <p:nvPr/>
        </p:nvSpPr>
        <p:spPr>
          <a:xfrm>
            <a:off x="1157207" y="2411366"/>
            <a:ext cx="6096000" cy="1477328"/>
          </a:xfrm>
          <a:prstGeom prst="rect">
            <a:avLst/>
          </a:prstGeom>
        </p:spPr>
        <p:style>
          <a:lnRef idx="2">
            <a:schemeClr val="accent4"/>
          </a:lnRef>
          <a:fillRef idx="1">
            <a:schemeClr val="lt1"/>
          </a:fillRef>
          <a:effectRef idx="0">
            <a:schemeClr val="accent4"/>
          </a:effectRef>
          <a:fontRef idx="minor">
            <a:schemeClr val="dk1"/>
          </a:fontRef>
        </p:style>
        <p:txBody>
          <a:bodyPr>
            <a:spAutoFit/>
          </a:bodyPr>
          <a:lstStyle/>
          <a:p>
            <a:r>
              <a:rPr lang="en-US" altLang="zh-CN" b="1" dirty="0" err="1"/>
              <a:t>def</a:t>
            </a:r>
            <a:r>
              <a:rPr lang="en-US" altLang="zh-CN" b="1" dirty="0"/>
              <a:t> greetings():</a:t>
            </a:r>
            <a:endParaRPr lang="zh-CN" altLang="zh-CN" b="1" dirty="0"/>
          </a:p>
          <a:p>
            <a:r>
              <a:rPr lang="en-US" altLang="zh-CN" b="1" dirty="0"/>
              <a:t>    print("Season's greetings and best wishes for the New Year!")</a:t>
            </a:r>
            <a:endParaRPr lang="zh-CN" altLang="zh-CN" b="1" dirty="0"/>
          </a:p>
          <a:p>
            <a:r>
              <a:rPr lang="en-US" altLang="zh-CN" b="1" dirty="0"/>
              <a:t> </a:t>
            </a:r>
            <a:endParaRPr lang="zh-CN" altLang="zh-CN" b="1" dirty="0"/>
          </a:p>
          <a:p>
            <a:r>
              <a:rPr lang="en-US" altLang="zh-CN" b="1" dirty="0"/>
              <a:t>greetings()</a:t>
            </a:r>
            <a:endParaRPr lang="zh-CN" altLang="zh-CN" b="1" dirty="0"/>
          </a:p>
        </p:txBody>
      </p:sp>
      <p:sp>
        <p:nvSpPr>
          <p:cNvPr id="7" name="矩形 6"/>
          <p:cNvSpPr/>
          <p:nvPr/>
        </p:nvSpPr>
        <p:spPr>
          <a:xfrm>
            <a:off x="1157207" y="4718393"/>
            <a:ext cx="6096000" cy="2031325"/>
          </a:xfrm>
          <a:prstGeom prst="rect">
            <a:avLst/>
          </a:prstGeom>
        </p:spPr>
        <p:style>
          <a:lnRef idx="2">
            <a:schemeClr val="accent4"/>
          </a:lnRef>
          <a:fillRef idx="1">
            <a:schemeClr val="lt1"/>
          </a:fillRef>
          <a:effectRef idx="0">
            <a:schemeClr val="accent4"/>
          </a:effectRef>
          <a:fontRef idx="minor">
            <a:schemeClr val="dk1"/>
          </a:fontRef>
        </p:style>
        <p:txBody>
          <a:bodyPr>
            <a:spAutoFit/>
          </a:bodyPr>
          <a:lstStyle/>
          <a:p>
            <a:r>
              <a:rPr lang="en-US" altLang="zh-CN" b="1" dirty="0" err="1"/>
              <a:t>def</a:t>
            </a:r>
            <a:r>
              <a:rPr lang="en-US" altLang="zh-CN" b="1" dirty="0"/>
              <a:t> greetings(names):</a:t>
            </a:r>
            <a:endParaRPr lang="zh-CN" altLang="zh-CN" b="1" dirty="0"/>
          </a:p>
          <a:p>
            <a:r>
              <a:rPr lang="en-US" altLang="zh-CN" b="1" dirty="0"/>
              <a:t>    for name in names:</a:t>
            </a:r>
            <a:endParaRPr lang="zh-CN" altLang="zh-CN" b="1" dirty="0"/>
          </a:p>
          <a:p>
            <a:r>
              <a:rPr lang="en-US" altLang="zh-CN" b="1" dirty="0"/>
              <a:t>        print(name + ',',"Season's greetings and best wishes for the New Year!")</a:t>
            </a:r>
            <a:endParaRPr lang="zh-CN" altLang="zh-CN" b="1" dirty="0"/>
          </a:p>
          <a:p>
            <a:r>
              <a:rPr lang="en-US" altLang="zh-CN" b="1" dirty="0"/>
              <a:t> </a:t>
            </a:r>
            <a:endParaRPr lang="zh-CN" altLang="zh-CN" b="1" dirty="0"/>
          </a:p>
          <a:p>
            <a:r>
              <a:rPr lang="en-US" altLang="zh-CN" b="1" dirty="0"/>
              <a:t>names = ["David", "Tom", "Alice"]</a:t>
            </a:r>
            <a:endParaRPr lang="zh-CN" altLang="zh-CN" b="1" dirty="0"/>
          </a:p>
          <a:p>
            <a:r>
              <a:rPr lang="en-US" altLang="zh-CN" b="1" dirty="0"/>
              <a:t>greetings(names)</a:t>
            </a:r>
            <a:endParaRPr lang="zh-CN" altLang="zh-CN" b="1" dirty="0"/>
          </a:p>
        </p:txBody>
      </p:sp>
      <p:sp>
        <p:nvSpPr>
          <p:cNvPr id="5" name="矩形标注 4"/>
          <p:cNvSpPr/>
          <p:nvPr/>
        </p:nvSpPr>
        <p:spPr>
          <a:xfrm>
            <a:off x="8013106" y="4576769"/>
            <a:ext cx="4029075" cy="2314575"/>
          </a:xfrm>
          <a:prstGeom prst="wedgeRectCallout">
            <a:avLst>
              <a:gd name="adj1" fmla="val -74841"/>
              <a:gd name="adj2" fmla="val -26862"/>
            </a:avLst>
          </a:prstGeom>
          <a:solidFill>
            <a:schemeClr val="accent4">
              <a:lumMod val="60000"/>
              <a:lumOff val="40000"/>
            </a:schemeClr>
          </a:solidFill>
          <a:ln>
            <a:solidFill>
              <a:schemeClr val="accent4"/>
            </a:solidFill>
          </a:ln>
        </p:spPr>
        <p:style>
          <a:lnRef idx="1">
            <a:schemeClr val="dk1"/>
          </a:lnRef>
          <a:fillRef idx="2">
            <a:schemeClr val="dk1"/>
          </a:fillRef>
          <a:effectRef idx="1">
            <a:schemeClr val="dk1"/>
          </a:effectRef>
          <a:fontRef idx="minor">
            <a:schemeClr val="dk1"/>
          </a:fontRef>
        </p:style>
        <p:txBody>
          <a:bodyPr lIns="90000" tIns="45000" rIns="90000" bIns="45000" rtlCol="0" anchor="ctr"/>
          <a:lstStyle/>
          <a:p>
            <a:r>
              <a:rPr lang="zh-CN" altLang="zh-CN" dirty="0"/>
              <a:t>输出结果为：</a:t>
            </a:r>
          </a:p>
          <a:p>
            <a:r>
              <a:rPr lang="en-US" altLang="zh-CN" dirty="0"/>
              <a:t>David, Season's greetings and best wishes for the New Year!</a:t>
            </a:r>
            <a:endParaRPr lang="zh-CN" altLang="zh-CN" dirty="0"/>
          </a:p>
          <a:p>
            <a:r>
              <a:rPr lang="en-US" altLang="zh-CN" dirty="0"/>
              <a:t>Tom, Season's greetings and best wishes for the New Year!</a:t>
            </a:r>
            <a:endParaRPr lang="zh-CN" altLang="zh-CN" dirty="0"/>
          </a:p>
          <a:p>
            <a:r>
              <a:rPr lang="en-US" altLang="zh-CN" dirty="0"/>
              <a:t>Alice, Season's greetings and best wishes for the New Year!</a:t>
            </a:r>
            <a:endParaRPr lang="zh-CN" altLang="zh-CN" dirty="0"/>
          </a:p>
          <a:p>
            <a:pPr algn="ctr" defTabSz="0" eaLnBrk="1">
              <a:tabLst>
                <a:tab pos="723900" algn="l"/>
                <a:tab pos="1447800" algn="l"/>
                <a:tab pos="2171700" algn="l"/>
                <a:tab pos="2895600" algn="l"/>
                <a:tab pos="3619500" algn="l"/>
                <a:tab pos="4343400" algn="l"/>
                <a:tab pos="5067300" algn="l"/>
                <a:tab pos="5791200" algn="l"/>
              </a:tabLst>
            </a:pPr>
            <a:endParaRPr lang="zh-CN" altLang="en-US" dirty="0">
              <a:solidFill>
                <a:srgbClr val="FFFFFF"/>
              </a:solidFill>
              <a:latin typeface="Arial" charset="0"/>
              <a:ea typeface="宋体" charset="-122"/>
            </a:endParaRPr>
          </a:p>
        </p:txBody>
      </p:sp>
      <p:sp>
        <p:nvSpPr>
          <p:cNvPr id="8" name="矩形标注 7"/>
          <p:cNvSpPr/>
          <p:nvPr/>
        </p:nvSpPr>
        <p:spPr bwMode="auto">
          <a:xfrm>
            <a:off x="8136609" y="2541722"/>
            <a:ext cx="3781587" cy="1069383"/>
          </a:xfrm>
          <a:prstGeom prst="wedgeRectCallout">
            <a:avLst>
              <a:gd name="adj1" fmla="val -85177"/>
              <a:gd name="adj2" fmla="val 26268"/>
            </a:avLst>
          </a:prstGeom>
          <a:solidFill>
            <a:schemeClr val="accent4">
              <a:lumMod val="60000"/>
              <a:lumOff val="40000"/>
            </a:schemeClr>
          </a:solidFill>
          <a:ln>
            <a:solidFill>
              <a:schemeClr val="accent4"/>
            </a:solidFill>
          </a:ln>
          <a:extLst/>
        </p:spPr>
        <p:style>
          <a:lnRef idx="1">
            <a:schemeClr val="dk1"/>
          </a:lnRef>
          <a:fillRef idx="2">
            <a:schemeClr val="dk1"/>
          </a:fillRef>
          <a:effectRef idx="1">
            <a:schemeClr val="dk1"/>
          </a:effectRef>
          <a:fontRef idx="minor">
            <a:schemeClr val="dk1"/>
          </a:fontRef>
        </p:style>
        <p:txBody>
          <a:bodyPr lIns="90000" tIns="45000" rIns="90000" bIns="45000" rtlCol="0" anchor="ctr"/>
          <a:lstStyle/>
          <a:p>
            <a:r>
              <a:rPr lang="zh-CN" altLang="zh-CN" dirty="0">
                <a:solidFill>
                  <a:schemeClr val="dk1"/>
                </a:solidFill>
              </a:rPr>
              <a:t>输出结果为：</a:t>
            </a:r>
          </a:p>
          <a:p>
            <a:r>
              <a:rPr lang="en-US" altLang="zh-CN" dirty="0">
                <a:solidFill>
                  <a:schemeClr val="dk1"/>
                </a:solidFill>
              </a:rPr>
              <a:t>Season's greetings and best wishes for the New Year!</a:t>
            </a:r>
            <a:endParaRPr lang="zh-CN" altLang="zh-CN" dirty="0">
              <a:solidFill>
                <a:schemeClr val="dk1"/>
              </a:solidFill>
            </a:endParaRPr>
          </a:p>
          <a:p>
            <a:endParaRPr lang="zh-CN" altLang="en-US" dirty="0">
              <a:solidFill>
                <a:schemeClr val="dk1"/>
              </a:solidFill>
            </a:endParaRPr>
          </a:p>
        </p:txBody>
      </p:sp>
    </p:spTree>
    <p:extLst>
      <p:ext uri="{BB962C8B-B14F-4D97-AF65-F5344CB8AC3E}">
        <p14:creationId xmlns:p14="http://schemas.microsoft.com/office/powerpoint/2010/main" val="131291340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1000"/>
                                        <p:tgtEl>
                                          <p:spTgt spid="5"/>
                                        </p:tgtEl>
                                      </p:cBhvr>
                                    </p:animEffect>
                                    <p:anim calcmode="lin" valueType="num">
                                      <p:cBhvr>
                                        <p:cTn id="34" dur="1000" fill="hold"/>
                                        <p:tgtEl>
                                          <p:spTgt spid="5"/>
                                        </p:tgtEl>
                                        <p:attrNameLst>
                                          <p:attrName>ppt_x</p:attrName>
                                        </p:attrNameLst>
                                      </p:cBhvr>
                                      <p:tavLst>
                                        <p:tav tm="0">
                                          <p:val>
                                            <p:strVal val="#ppt_x"/>
                                          </p:val>
                                        </p:tav>
                                        <p:tav tm="100000">
                                          <p:val>
                                            <p:strVal val="#ppt_x"/>
                                          </p:val>
                                        </p:tav>
                                      </p:tavLst>
                                    </p:anim>
                                    <p:anim calcmode="lin" valueType="num">
                                      <p:cBhvr>
                                        <p:cTn id="3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5" grpId="0" animBg="1"/>
      <p:bldP spid="8" grpId="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2.7 </a:t>
            </a:r>
            <a:r>
              <a:rPr lang="zh-CN" altLang="en-US" dirty="0"/>
              <a:t>函数和模块</a:t>
            </a:r>
          </a:p>
        </p:txBody>
      </p:sp>
      <p:sp>
        <p:nvSpPr>
          <p:cNvPr id="3" name="内容占位符 2"/>
          <p:cNvSpPr>
            <a:spLocks noGrp="1"/>
          </p:cNvSpPr>
          <p:nvPr>
            <p:ph idx="1"/>
          </p:nvPr>
        </p:nvSpPr>
        <p:spPr/>
        <p:txBody>
          <a:bodyPr/>
          <a:lstStyle/>
          <a:p>
            <a:r>
              <a:rPr lang="zh-CN" altLang="zh-CN" dirty="0"/>
              <a:t>（</a:t>
            </a:r>
            <a:r>
              <a:rPr lang="en-US" altLang="zh-CN" dirty="0"/>
              <a:t>3</a:t>
            </a:r>
            <a:r>
              <a:rPr lang="zh-CN" altLang="zh-CN" dirty="0"/>
              <a:t>）有参数输入，有返回值。如下面函数实现将输入的文本全部变为小写，并去除里面的标点符号，返回一组字符串。</a:t>
            </a:r>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r>
              <a:rPr lang="zh-CN" altLang="zh-CN" dirty="0" smtClean="0"/>
              <a:t>执行</a:t>
            </a:r>
            <a:r>
              <a:rPr lang="zh-CN" altLang="zh-CN" dirty="0"/>
              <a:t>后的结果如下所示：</a:t>
            </a:r>
          </a:p>
          <a:p>
            <a:pPr marL="0" indent="0">
              <a:buNone/>
            </a:pPr>
            <a:r>
              <a:rPr lang="en-US" altLang="zh-CN" dirty="0"/>
              <a:t>to be or not to be- that is the question whether it is nobler in the mind to suffer the slings and arrows of outrageous fortune or to take arms against a sea of troubles and by opposing end them</a:t>
            </a:r>
            <a:endParaRPr lang="zh-CN" altLang="zh-CN" dirty="0"/>
          </a:p>
          <a:p>
            <a:endParaRPr lang="zh-CN" altLang="en-US"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116</a:t>
            </a:fld>
            <a:endParaRPr lang="en-US" altLang="zh-CN"/>
          </a:p>
        </p:txBody>
      </p:sp>
      <p:sp>
        <p:nvSpPr>
          <p:cNvPr id="5" name="矩形 4"/>
          <p:cNvSpPr/>
          <p:nvPr/>
        </p:nvSpPr>
        <p:spPr>
          <a:xfrm>
            <a:off x="1467172" y="1720840"/>
            <a:ext cx="9691608" cy="3416320"/>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n-US" altLang="zh-CN" b="1" dirty="0" err="1"/>
              <a:t>def</a:t>
            </a:r>
            <a:r>
              <a:rPr lang="en-US" altLang="zh-CN" b="1" dirty="0"/>
              <a:t> </a:t>
            </a:r>
            <a:r>
              <a:rPr lang="en-US" altLang="zh-CN" b="1" dirty="0" err="1"/>
              <a:t>pure_text</a:t>
            </a:r>
            <a:r>
              <a:rPr lang="en-US" altLang="zh-CN" b="1" dirty="0"/>
              <a:t>(texts):</a:t>
            </a:r>
            <a:endParaRPr lang="zh-CN" altLang="zh-CN" b="1" dirty="0"/>
          </a:p>
          <a:p>
            <a:r>
              <a:rPr lang="en-US" altLang="zh-CN" b="1" dirty="0"/>
              <a:t>    texts = </a:t>
            </a:r>
            <a:r>
              <a:rPr lang="en-US" altLang="zh-CN" b="1" dirty="0" err="1"/>
              <a:t>texts.lower</a:t>
            </a:r>
            <a:r>
              <a:rPr lang="en-US" altLang="zh-CN" b="1" dirty="0"/>
              <a:t>()</a:t>
            </a:r>
            <a:endParaRPr lang="zh-CN" altLang="zh-CN" b="1" dirty="0"/>
          </a:p>
          <a:p>
            <a:r>
              <a:rPr lang="en-US" altLang="zh-CN" b="1" dirty="0"/>
              <a:t>    for </a:t>
            </a:r>
            <a:r>
              <a:rPr lang="en-US" altLang="zh-CN" b="1" dirty="0" err="1"/>
              <a:t>ch</a:t>
            </a:r>
            <a:r>
              <a:rPr lang="en-US" altLang="zh-CN" b="1" dirty="0"/>
              <a:t> in texts:</a:t>
            </a:r>
            <a:endParaRPr lang="zh-CN" altLang="zh-CN" b="1" dirty="0"/>
          </a:p>
          <a:p>
            <a:r>
              <a:rPr lang="en-US" altLang="zh-CN" b="1" dirty="0"/>
              <a:t>        if </a:t>
            </a:r>
            <a:r>
              <a:rPr lang="en-US" altLang="zh-CN" b="1" dirty="0" err="1"/>
              <a:t>ch</a:t>
            </a:r>
            <a:r>
              <a:rPr lang="en-US" altLang="zh-CN" b="1" dirty="0"/>
              <a:t> in ",.!?&lt;&gt;:;'{}[]()":</a:t>
            </a:r>
            <a:endParaRPr lang="zh-CN" altLang="zh-CN" b="1" dirty="0"/>
          </a:p>
          <a:p>
            <a:r>
              <a:rPr lang="en-US" altLang="zh-CN" b="1" dirty="0"/>
              <a:t>            texts = </a:t>
            </a:r>
            <a:r>
              <a:rPr lang="en-US" altLang="zh-CN" b="1" dirty="0" err="1"/>
              <a:t>texts.replace</a:t>
            </a:r>
            <a:r>
              <a:rPr lang="en-US" altLang="zh-CN" b="1" dirty="0"/>
              <a:t>(</a:t>
            </a:r>
            <a:r>
              <a:rPr lang="en-US" altLang="zh-CN" b="1" dirty="0" err="1"/>
              <a:t>ch</a:t>
            </a:r>
            <a:r>
              <a:rPr lang="en-US" altLang="zh-CN" b="1" dirty="0"/>
              <a:t>,'')</a:t>
            </a:r>
            <a:endParaRPr lang="zh-CN" altLang="zh-CN" b="1" dirty="0"/>
          </a:p>
          <a:p>
            <a:r>
              <a:rPr lang="en-US" altLang="zh-CN" b="1" dirty="0"/>
              <a:t>    return texts</a:t>
            </a:r>
            <a:endParaRPr lang="zh-CN" altLang="zh-CN" b="1" dirty="0"/>
          </a:p>
          <a:p>
            <a:endParaRPr lang="en-US" altLang="zh-CN" b="1" dirty="0" smtClean="0"/>
          </a:p>
          <a:p>
            <a:r>
              <a:rPr lang="en-US" altLang="zh-CN" b="1" dirty="0" smtClean="0"/>
              <a:t>texts </a:t>
            </a:r>
            <a:r>
              <a:rPr lang="en-US" altLang="zh-CN" b="1" dirty="0"/>
              <a:t>= "To be, or not to be- that is the question: Whether it is nobler in the mind to suffer! The slings and arrows of outrageous fortune. Or to take arms against a sea of troubles. And by opposing end them."</a:t>
            </a:r>
            <a:endParaRPr lang="zh-CN" altLang="zh-CN" b="1" dirty="0"/>
          </a:p>
          <a:p>
            <a:r>
              <a:rPr lang="en-US" altLang="zh-CN" b="1" dirty="0"/>
              <a:t>texts = </a:t>
            </a:r>
            <a:r>
              <a:rPr lang="en-US" altLang="zh-CN" b="1" dirty="0" err="1"/>
              <a:t>pure_text</a:t>
            </a:r>
            <a:r>
              <a:rPr lang="en-US" altLang="zh-CN" b="1" dirty="0"/>
              <a:t>(texts)</a:t>
            </a:r>
            <a:endParaRPr lang="zh-CN" altLang="zh-CN" b="1" dirty="0"/>
          </a:p>
          <a:p>
            <a:r>
              <a:rPr lang="en-US" altLang="zh-CN" b="1" dirty="0"/>
              <a:t>print(texts)</a:t>
            </a:r>
            <a:endParaRPr lang="zh-CN" altLang="zh-CN" b="1" dirty="0"/>
          </a:p>
        </p:txBody>
      </p:sp>
    </p:spTree>
    <p:extLst>
      <p:ext uri="{BB962C8B-B14F-4D97-AF65-F5344CB8AC3E}">
        <p14:creationId xmlns:p14="http://schemas.microsoft.com/office/powerpoint/2010/main" val="345264737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2" end="1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2.7 </a:t>
            </a:r>
            <a:r>
              <a:rPr lang="zh-CN" altLang="en-US" dirty="0"/>
              <a:t>函数和模块</a:t>
            </a:r>
          </a:p>
        </p:txBody>
      </p:sp>
      <p:sp>
        <p:nvSpPr>
          <p:cNvPr id="3" name="内容占位符 2"/>
          <p:cNvSpPr>
            <a:spLocks noGrp="1"/>
          </p:cNvSpPr>
          <p:nvPr>
            <p:ph idx="1"/>
          </p:nvPr>
        </p:nvSpPr>
        <p:spPr/>
        <p:txBody>
          <a:bodyPr/>
          <a:lstStyle/>
          <a:p>
            <a:r>
              <a:rPr lang="zh-CN" altLang="zh-CN" sz="2000" dirty="0"/>
              <a:t>由上面的例子可以发现，使用函数后主程序中包含的代码大大减少，主程序逻辑变得十分简单。基于函数的这一大优点，在</a:t>
            </a:r>
            <a:r>
              <a:rPr lang="en-US" altLang="zh-CN" sz="2000" dirty="0"/>
              <a:t>Python</a:t>
            </a:r>
            <a:r>
              <a:rPr lang="zh-CN" altLang="zh-CN" sz="2000" dirty="0"/>
              <a:t>中一般把函数代码存储在单独的</a:t>
            </a:r>
            <a:r>
              <a:rPr lang="en-US" altLang="zh-CN" sz="2000" dirty="0" err="1"/>
              <a:t>py</a:t>
            </a:r>
            <a:r>
              <a:rPr lang="zh-CN" altLang="zh-CN" sz="2000" dirty="0"/>
              <a:t>文件中，这样的文件也称为模块，在编写主程序时，只需要用</a:t>
            </a:r>
            <a:r>
              <a:rPr lang="en-US" altLang="zh-CN" sz="2000" dirty="0"/>
              <a:t>import</a:t>
            </a:r>
            <a:r>
              <a:rPr lang="zh-CN" altLang="zh-CN" sz="2000" dirty="0"/>
              <a:t>语句导入相应的模块，即可调用模块里面的函数。任何人都可以编写一些模块，只要把编写的模块放到网上，便可以供他人来使用。</a:t>
            </a:r>
          </a:p>
          <a:p>
            <a:endParaRPr lang="en-US" altLang="zh-CN" sz="2000" dirty="0" smtClean="0"/>
          </a:p>
          <a:p>
            <a:r>
              <a:rPr lang="en-US" altLang="zh-CN" sz="2000" dirty="0" smtClean="0"/>
              <a:t>2.7.2 </a:t>
            </a:r>
            <a:r>
              <a:rPr lang="zh-CN" altLang="en-US" sz="2000" dirty="0" smtClean="0"/>
              <a:t>模块</a:t>
            </a:r>
            <a:endParaRPr lang="en-US" altLang="zh-CN" sz="2000" dirty="0" smtClean="0"/>
          </a:p>
          <a:p>
            <a:pPr lvl="1"/>
            <a:r>
              <a:rPr lang="zh-CN" altLang="zh-CN" sz="2000" dirty="0" smtClean="0"/>
              <a:t>在</a:t>
            </a:r>
            <a:r>
              <a:rPr lang="en-US" altLang="zh-CN" sz="2000" dirty="0"/>
              <a:t>Python</a:t>
            </a:r>
            <a:r>
              <a:rPr lang="zh-CN" altLang="zh-CN" sz="2000" dirty="0"/>
              <a:t>中有很多集成大量开发好的函数的软件包，用户可以直接使用，这些软件包又被称为模块或软件库</a:t>
            </a:r>
            <a:r>
              <a:rPr lang="zh-CN" altLang="zh-CN" sz="2000" dirty="0" smtClean="0"/>
              <a:t>。</a:t>
            </a:r>
            <a:endParaRPr lang="en-US" altLang="zh-CN" sz="2000" dirty="0" smtClean="0"/>
          </a:p>
          <a:p>
            <a:pPr lvl="1"/>
            <a:r>
              <a:rPr lang="zh-CN" altLang="zh-CN" sz="2000" dirty="0" smtClean="0"/>
              <a:t>模块</a:t>
            </a:r>
            <a:r>
              <a:rPr lang="zh-CN" altLang="zh-CN" sz="2000" dirty="0"/>
              <a:t>分为标准库函数和第三方库函数两种。</a:t>
            </a:r>
          </a:p>
          <a:p>
            <a:pPr lvl="2"/>
            <a:r>
              <a:rPr lang="zh-CN" altLang="zh-CN" sz="2000" dirty="0"/>
              <a:t>其中，</a:t>
            </a:r>
            <a:r>
              <a:rPr lang="en-US" altLang="zh-CN" sz="2000" dirty="0"/>
              <a:t>Python</a:t>
            </a:r>
            <a:r>
              <a:rPr lang="zh-CN" altLang="zh-CN" sz="2000" dirty="0"/>
              <a:t>语言自身提供的一组模块称为标准库函数。当安装好</a:t>
            </a:r>
            <a:r>
              <a:rPr lang="en-US" altLang="zh-CN" sz="2000" dirty="0"/>
              <a:t> Python </a:t>
            </a:r>
            <a:r>
              <a:rPr lang="zh-CN" altLang="zh-CN" sz="2000" dirty="0"/>
              <a:t>环境之后，标准库函数就默认安装了，用户使用标准库中的函数时，只需要先导入相关的函数模块即可</a:t>
            </a:r>
            <a:r>
              <a:rPr lang="zh-CN" altLang="zh-CN" sz="2000" dirty="0" smtClean="0"/>
              <a:t>。</a:t>
            </a:r>
            <a:endParaRPr lang="en-US" altLang="zh-CN" sz="2000" dirty="0" smtClean="0"/>
          </a:p>
          <a:p>
            <a:pPr lvl="2"/>
            <a:r>
              <a:rPr lang="zh-CN" altLang="zh-CN" sz="2000" dirty="0" smtClean="0"/>
              <a:t>对于</a:t>
            </a:r>
            <a:r>
              <a:rPr lang="zh-CN" altLang="zh-CN" sz="2000" dirty="0"/>
              <a:t>没有纳入标准库的模块，统称为第三方库，需要安装之后才能使用。一般使用</a:t>
            </a:r>
            <a:r>
              <a:rPr lang="en-US" altLang="zh-CN" sz="2000" dirty="0"/>
              <a:t> pip </a:t>
            </a:r>
            <a:r>
              <a:rPr lang="zh-CN" altLang="zh-CN" sz="2000" dirty="0"/>
              <a:t>命令来安装第三方库，</a:t>
            </a:r>
            <a:endParaRPr lang="zh-CN" altLang="en-US" sz="2000" dirty="0"/>
          </a:p>
          <a:p>
            <a:endParaRPr lang="zh-CN" altLang="en-US" sz="2000"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117</a:t>
            </a:fld>
            <a:endParaRPr lang="en-US" altLang="zh-CN"/>
          </a:p>
        </p:txBody>
      </p:sp>
    </p:spTree>
    <p:extLst>
      <p:ext uri="{BB962C8B-B14F-4D97-AF65-F5344CB8AC3E}">
        <p14:creationId xmlns:p14="http://schemas.microsoft.com/office/powerpoint/2010/main" val="220087222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2.7 </a:t>
            </a:r>
            <a:r>
              <a:rPr lang="zh-CN" altLang="en-US" dirty="0"/>
              <a:t>函数和模块</a:t>
            </a:r>
          </a:p>
        </p:txBody>
      </p:sp>
      <p:sp>
        <p:nvSpPr>
          <p:cNvPr id="3" name="内容占位符 2"/>
          <p:cNvSpPr>
            <a:spLocks noGrp="1"/>
          </p:cNvSpPr>
          <p:nvPr>
            <p:ph idx="1"/>
          </p:nvPr>
        </p:nvSpPr>
        <p:spPr/>
        <p:txBody>
          <a:bodyPr/>
          <a:lstStyle/>
          <a:p>
            <a:r>
              <a:rPr lang="zh-CN" altLang="zh-CN" sz="2000" dirty="0" smtClean="0"/>
              <a:t>使用</a:t>
            </a:r>
            <a:r>
              <a:rPr lang="en-US" altLang="zh-CN" sz="2000" dirty="0"/>
              <a:t>import</a:t>
            </a:r>
            <a:r>
              <a:rPr lang="zh-CN" altLang="zh-CN" sz="2000" dirty="0"/>
              <a:t>导入模块有如下两种方式：</a:t>
            </a:r>
          </a:p>
          <a:p>
            <a:pPr lvl="1"/>
            <a:r>
              <a:rPr lang="zh-CN" altLang="zh-CN" sz="2400" b="1" dirty="0" smtClean="0">
                <a:solidFill>
                  <a:srgbClr val="FF0000"/>
                </a:solidFill>
              </a:rPr>
              <a:t>（</a:t>
            </a:r>
            <a:r>
              <a:rPr lang="en-US" altLang="zh-CN" sz="2400" b="1" dirty="0">
                <a:solidFill>
                  <a:srgbClr val="FF0000"/>
                </a:solidFill>
              </a:rPr>
              <a:t>1</a:t>
            </a:r>
            <a:r>
              <a:rPr lang="zh-CN" altLang="zh-CN" sz="2400" b="1" dirty="0">
                <a:solidFill>
                  <a:srgbClr val="FF0000"/>
                </a:solidFill>
              </a:rPr>
              <a:t>）方法一：</a:t>
            </a:r>
            <a:r>
              <a:rPr lang="en-US" altLang="zh-CN" sz="2400" b="1" dirty="0">
                <a:solidFill>
                  <a:srgbClr val="FF0000"/>
                </a:solidFill>
              </a:rPr>
              <a:t>import  </a:t>
            </a:r>
            <a:r>
              <a:rPr lang="zh-CN" altLang="zh-CN" sz="2400" b="1" dirty="0">
                <a:solidFill>
                  <a:srgbClr val="FF0000"/>
                </a:solidFill>
              </a:rPr>
              <a:t>模块名</a:t>
            </a:r>
            <a:r>
              <a:rPr lang="en-US" altLang="zh-CN" sz="2400" b="1" dirty="0">
                <a:solidFill>
                  <a:srgbClr val="FF0000"/>
                </a:solidFill>
              </a:rPr>
              <a:t> [as  </a:t>
            </a:r>
            <a:r>
              <a:rPr lang="zh-CN" altLang="zh-CN" sz="2400" b="1" dirty="0">
                <a:solidFill>
                  <a:srgbClr val="FF0000"/>
                </a:solidFill>
              </a:rPr>
              <a:t>别名</a:t>
            </a:r>
            <a:r>
              <a:rPr lang="en-US" altLang="zh-CN" sz="2400" b="1" dirty="0">
                <a:solidFill>
                  <a:srgbClr val="FF0000"/>
                </a:solidFill>
              </a:rPr>
              <a:t>]</a:t>
            </a:r>
          </a:p>
          <a:p>
            <a:pPr lvl="2"/>
            <a:r>
              <a:rPr lang="zh-CN" altLang="zh-CN" dirty="0"/>
              <a:t>导入函数库后，在程序中可以通过库名来调用所有的函数。</a:t>
            </a:r>
            <a:endParaRPr lang="en-US" altLang="zh-CN" dirty="0"/>
          </a:p>
          <a:p>
            <a:endParaRPr lang="zh-CN" altLang="zh-CN" sz="2000" dirty="0"/>
          </a:p>
          <a:p>
            <a:pPr lvl="1"/>
            <a:r>
              <a:rPr lang="zh-CN" altLang="zh-CN" sz="2400" dirty="0">
                <a:solidFill>
                  <a:srgbClr val="FF0000"/>
                </a:solidFill>
              </a:rPr>
              <a:t>（</a:t>
            </a:r>
            <a:r>
              <a:rPr lang="en-US" altLang="zh-CN" sz="2400" dirty="0">
                <a:solidFill>
                  <a:srgbClr val="FF0000"/>
                </a:solidFill>
              </a:rPr>
              <a:t>2</a:t>
            </a:r>
            <a:r>
              <a:rPr lang="zh-CN" altLang="zh-CN" sz="2400" dirty="0">
                <a:solidFill>
                  <a:srgbClr val="FF0000"/>
                </a:solidFill>
              </a:rPr>
              <a:t>）方法二：</a:t>
            </a:r>
            <a:r>
              <a:rPr lang="en-US" altLang="zh-CN" sz="2400" dirty="0">
                <a:solidFill>
                  <a:srgbClr val="FF0000"/>
                </a:solidFill>
              </a:rPr>
              <a:t>from  </a:t>
            </a:r>
            <a:r>
              <a:rPr lang="zh-CN" altLang="zh-CN" sz="2400" dirty="0">
                <a:solidFill>
                  <a:srgbClr val="FF0000"/>
                </a:solidFill>
              </a:rPr>
              <a:t>模块名</a:t>
            </a:r>
            <a:r>
              <a:rPr lang="en-US" altLang="zh-CN" sz="2400" dirty="0">
                <a:solidFill>
                  <a:srgbClr val="FF0000"/>
                </a:solidFill>
              </a:rPr>
              <a:t>  import  &lt;</a:t>
            </a:r>
            <a:r>
              <a:rPr lang="zh-CN" altLang="zh-CN" sz="2400" dirty="0">
                <a:solidFill>
                  <a:srgbClr val="FF0000"/>
                </a:solidFill>
              </a:rPr>
              <a:t>函数名</a:t>
            </a:r>
            <a:r>
              <a:rPr lang="en-US" altLang="zh-CN" sz="2400" dirty="0">
                <a:solidFill>
                  <a:srgbClr val="FF0000"/>
                </a:solidFill>
              </a:rPr>
              <a:t>,</a:t>
            </a:r>
            <a:r>
              <a:rPr lang="zh-CN" altLang="zh-CN" sz="2400" dirty="0">
                <a:solidFill>
                  <a:srgbClr val="FF0000"/>
                </a:solidFill>
              </a:rPr>
              <a:t>函数名</a:t>
            </a:r>
            <a:r>
              <a:rPr lang="en-US" altLang="zh-CN" sz="2400" dirty="0">
                <a:solidFill>
                  <a:srgbClr val="FF0000"/>
                </a:solidFill>
              </a:rPr>
              <a:t>,…&gt;</a:t>
            </a:r>
            <a:endParaRPr lang="zh-CN" altLang="zh-CN" sz="2400" dirty="0">
              <a:solidFill>
                <a:srgbClr val="FF0000"/>
              </a:solidFill>
            </a:endParaRPr>
          </a:p>
          <a:p>
            <a:pPr lvl="1"/>
            <a:r>
              <a:rPr lang="en-US" altLang="zh-CN" sz="2400" dirty="0">
                <a:solidFill>
                  <a:srgbClr val="FF0000"/>
                </a:solidFill>
              </a:rPr>
              <a:t>                           from  </a:t>
            </a:r>
            <a:r>
              <a:rPr lang="zh-CN" altLang="zh-CN" sz="2400" dirty="0">
                <a:solidFill>
                  <a:srgbClr val="FF0000"/>
                </a:solidFill>
              </a:rPr>
              <a:t>模块名</a:t>
            </a:r>
            <a:r>
              <a:rPr lang="en-US" altLang="zh-CN" sz="2400" dirty="0">
                <a:solidFill>
                  <a:srgbClr val="FF0000"/>
                </a:solidFill>
              </a:rPr>
              <a:t>  import  *</a:t>
            </a:r>
            <a:endParaRPr lang="zh-CN" altLang="zh-CN" sz="2400" dirty="0">
              <a:solidFill>
                <a:srgbClr val="FF0000"/>
              </a:solidFill>
            </a:endParaRPr>
          </a:p>
          <a:p>
            <a:pPr lvl="2"/>
            <a:r>
              <a:rPr lang="zh-CN" altLang="zh-CN" dirty="0"/>
              <a:t>这种方法表示在程序中可以直接调用函数，不用再通过库名。其中</a:t>
            </a:r>
            <a:r>
              <a:rPr lang="en-US" altLang="zh-CN" dirty="0"/>
              <a:t>*</a:t>
            </a:r>
            <a:r>
              <a:rPr lang="zh-CN" altLang="zh-CN" dirty="0"/>
              <a:t>是通配符，表示导入模块中的所有的函数。</a:t>
            </a:r>
          </a:p>
          <a:p>
            <a:r>
              <a:rPr lang="zh-CN" altLang="zh-CN" sz="2000" dirty="0"/>
              <a:t>这两种导入方式在后面导入库的时候会给出详细的例子，请大家自己找出使用的区别。</a:t>
            </a:r>
          </a:p>
          <a:p>
            <a:endParaRPr lang="zh-CN" altLang="en-US" sz="2000"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118</a:t>
            </a:fld>
            <a:endParaRPr lang="en-US" altLang="zh-CN"/>
          </a:p>
        </p:txBody>
      </p:sp>
    </p:spTree>
    <p:extLst>
      <p:ext uri="{BB962C8B-B14F-4D97-AF65-F5344CB8AC3E}">
        <p14:creationId xmlns:p14="http://schemas.microsoft.com/office/powerpoint/2010/main" val="277494714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2.7 </a:t>
            </a:r>
            <a:r>
              <a:rPr lang="zh-CN" altLang="en-US" dirty="0"/>
              <a:t>函数和模块</a:t>
            </a:r>
          </a:p>
        </p:txBody>
      </p:sp>
      <p:sp>
        <p:nvSpPr>
          <p:cNvPr id="3" name="内容占位符 2"/>
          <p:cNvSpPr>
            <a:spLocks noGrp="1"/>
          </p:cNvSpPr>
          <p:nvPr>
            <p:ph idx="1"/>
          </p:nvPr>
        </p:nvSpPr>
        <p:spPr/>
        <p:txBody>
          <a:bodyPr/>
          <a:lstStyle/>
          <a:p>
            <a:r>
              <a:rPr lang="en-US" altLang="zh-CN" dirty="0" smtClean="0"/>
              <a:t>1</a:t>
            </a:r>
            <a:r>
              <a:rPr lang="zh-CN" altLang="en-US" dirty="0" smtClean="0"/>
              <a:t>、</a:t>
            </a:r>
            <a:r>
              <a:rPr lang="en-US" altLang="zh-CN" dirty="0" smtClean="0"/>
              <a:t>math</a:t>
            </a:r>
            <a:r>
              <a:rPr lang="zh-CN" altLang="en-US" dirty="0" smtClean="0"/>
              <a:t>函数库</a:t>
            </a:r>
            <a:endParaRPr lang="en-US" altLang="zh-CN" dirty="0" smtClean="0"/>
          </a:p>
          <a:p>
            <a:pPr lvl="1"/>
            <a:r>
              <a:rPr lang="en-US" altLang="zh-CN" dirty="0"/>
              <a:t>math</a:t>
            </a:r>
            <a:r>
              <a:rPr lang="zh-CN" altLang="zh-CN" dirty="0"/>
              <a:t>函数库是用来实现数学中的乘方、开方、对数等运算。</a:t>
            </a:r>
          </a:p>
          <a:p>
            <a:pPr lvl="1"/>
            <a:r>
              <a:rPr lang="zh-CN" altLang="zh-CN" dirty="0"/>
              <a:t>通过</a:t>
            </a:r>
            <a:r>
              <a:rPr lang="en-US" altLang="zh-CN" dirty="0"/>
              <a:t>import math</a:t>
            </a:r>
            <a:r>
              <a:rPr lang="zh-CN" altLang="zh-CN" dirty="0"/>
              <a:t>命令导入</a:t>
            </a:r>
            <a:r>
              <a:rPr lang="en-US" altLang="zh-CN" dirty="0"/>
              <a:t>math</a:t>
            </a:r>
            <a:r>
              <a:rPr lang="zh-CN" altLang="zh-CN" dirty="0"/>
              <a:t>函数库，下表给出了几个</a:t>
            </a:r>
            <a:r>
              <a:rPr lang="en-US" altLang="zh-CN" dirty="0"/>
              <a:t>math</a:t>
            </a:r>
            <a:r>
              <a:rPr lang="zh-CN" altLang="zh-CN" dirty="0"/>
              <a:t>标准库的函数。</a:t>
            </a:r>
          </a:p>
          <a:p>
            <a:endParaRPr lang="zh-CN" altLang="en-US"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119</a:t>
            </a:fld>
            <a:endParaRPr lang="en-US" altLang="zh-CN"/>
          </a:p>
        </p:txBody>
      </p:sp>
      <p:graphicFrame>
        <p:nvGraphicFramePr>
          <p:cNvPr id="5" name="表格 4"/>
          <p:cNvGraphicFramePr>
            <a:graphicFrameLocks noGrp="1"/>
          </p:cNvGraphicFramePr>
          <p:nvPr>
            <p:extLst>
              <p:ext uri="{D42A27DB-BD31-4B8C-83A1-F6EECF244321}">
                <p14:modId xmlns:p14="http://schemas.microsoft.com/office/powerpoint/2010/main" val="3354183686"/>
              </p:ext>
            </p:extLst>
          </p:nvPr>
        </p:nvGraphicFramePr>
        <p:xfrm>
          <a:off x="1577170" y="2269057"/>
          <a:ext cx="7486650" cy="2957510"/>
        </p:xfrm>
        <a:graphic>
          <a:graphicData uri="http://schemas.openxmlformats.org/drawingml/2006/table">
            <a:tbl>
              <a:tblPr firstRow="1" firstCol="1" bandRow="1">
                <a:tableStyleId>{B301B821-A1FF-4177-AEE7-76D212191A09}</a:tableStyleId>
              </a:tblPr>
              <a:tblGrid>
                <a:gridCol w="3743325">
                  <a:extLst>
                    <a:ext uri="{9D8B030D-6E8A-4147-A177-3AD203B41FA5}">
                      <a16:colId xmlns:a16="http://schemas.microsoft.com/office/drawing/2014/main" val="20000"/>
                    </a:ext>
                  </a:extLst>
                </a:gridCol>
                <a:gridCol w="3743325">
                  <a:extLst>
                    <a:ext uri="{9D8B030D-6E8A-4147-A177-3AD203B41FA5}">
                      <a16:colId xmlns:a16="http://schemas.microsoft.com/office/drawing/2014/main" val="20001"/>
                    </a:ext>
                  </a:extLst>
                </a:gridCol>
              </a:tblGrid>
              <a:tr h="358913">
                <a:tc>
                  <a:txBody>
                    <a:bodyPr/>
                    <a:lstStyle/>
                    <a:p>
                      <a:pPr algn="ctr">
                        <a:spcAft>
                          <a:spcPts val="0"/>
                        </a:spcAft>
                      </a:pPr>
                      <a:r>
                        <a:rPr lang="zh-CN" sz="1800" kern="100" dirty="0">
                          <a:effectLst/>
                        </a:rPr>
                        <a:t>函 数</a:t>
                      </a:r>
                      <a:endParaRPr lang="zh-CN" sz="1800" b="1" kern="100" dirty="0">
                        <a:effectLst/>
                        <a:latin typeface="Calibri"/>
                        <a:ea typeface="宋体"/>
                        <a:cs typeface="Times New Roman"/>
                      </a:endParaRPr>
                    </a:p>
                  </a:txBody>
                  <a:tcPr marL="68580" marR="68580" marT="0" marB="0"/>
                </a:tc>
                <a:tc>
                  <a:txBody>
                    <a:bodyPr/>
                    <a:lstStyle/>
                    <a:p>
                      <a:pPr algn="ctr">
                        <a:spcAft>
                          <a:spcPts val="0"/>
                        </a:spcAft>
                      </a:pPr>
                      <a:r>
                        <a:rPr lang="zh-CN" sz="1800" kern="100">
                          <a:effectLst/>
                        </a:rPr>
                        <a:t>含 义</a:t>
                      </a:r>
                      <a:endParaRPr lang="zh-CN" sz="1800" b="1" kern="100">
                        <a:effectLst/>
                        <a:latin typeface="Calibri"/>
                        <a:ea typeface="宋体"/>
                        <a:cs typeface="Times New Roman"/>
                      </a:endParaRPr>
                    </a:p>
                  </a:txBody>
                  <a:tcPr marL="68580" marR="68580" marT="0" marB="0"/>
                </a:tc>
                <a:extLst>
                  <a:ext uri="{0D108BD9-81ED-4DB2-BD59-A6C34878D82A}">
                    <a16:rowId xmlns:a16="http://schemas.microsoft.com/office/drawing/2014/main" val="10000"/>
                  </a:ext>
                </a:extLst>
              </a:tr>
              <a:tr h="288733">
                <a:tc>
                  <a:txBody>
                    <a:bodyPr/>
                    <a:lstStyle/>
                    <a:p>
                      <a:pPr algn="l">
                        <a:spcAft>
                          <a:spcPts val="0"/>
                        </a:spcAft>
                      </a:pPr>
                      <a:r>
                        <a:rPr lang="en-US" sz="1800" kern="100" dirty="0">
                          <a:effectLst/>
                        </a:rPr>
                        <a:t>pi</a:t>
                      </a:r>
                      <a:endParaRPr lang="zh-CN" sz="1800" b="1" kern="100" dirty="0">
                        <a:effectLst/>
                        <a:latin typeface="Calibri"/>
                        <a:ea typeface="宋体"/>
                        <a:cs typeface="Times New Roman"/>
                      </a:endParaRPr>
                    </a:p>
                  </a:txBody>
                  <a:tcPr marL="68580" marR="68580" marT="0" marB="0"/>
                </a:tc>
                <a:tc>
                  <a:txBody>
                    <a:bodyPr/>
                    <a:lstStyle/>
                    <a:p>
                      <a:pPr algn="l">
                        <a:spcAft>
                          <a:spcPts val="0"/>
                        </a:spcAft>
                      </a:pPr>
                      <a:r>
                        <a:rPr lang="zh-CN" sz="1800" kern="100">
                          <a:effectLst/>
                        </a:rPr>
                        <a:t>π 的近似值，</a:t>
                      </a:r>
                      <a:r>
                        <a:rPr lang="en-US" sz="1800" kern="100">
                          <a:effectLst/>
                        </a:rPr>
                        <a:t>15 </a:t>
                      </a:r>
                      <a:r>
                        <a:rPr lang="zh-CN" sz="1800" kern="100">
                          <a:effectLst/>
                        </a:rPr>
                        <a:t>位小数</a:t>
                      </a:r>
                      <a:endParaRPr lang="zh-CN" sz="1800" b="1" kern="100">
                        <a:effectLst/>
                        <a:latin typeface="Calibri"/>
                        <a:ea typeface="宋体"/>
                        <a:cs typeface="Times New Roman"/>
                      </a:endParaRPr>
                    </a:p>
                  </a:txBody>
                  <a:tcPr marL="68580" marR="68580" marT="0" marB="0"/>
                </a:tc>
                <a:extLst>
                  <a:ext uri="{0D108BD9-81ED-4DB2-BD59-A6C34878D82A}">
                    <a16:rowId xmlns:a16="http://schemas.microsoft.com/office/drawing/2014/main" val="10001"/>
                  </a:ext>
                </a:extLst>
              </a:tr>
              <a:tr h="288733">
                <a:tc>
                  <a:txBody>
                    <a:bodyPr/>
                    <a:lstStyle/>
                    <a:p>
                      <a:pPr algn="l">
                        <a:spcAft>
                          <a:spcPts val="0"/>
                        </a:spcAft>
                      </a:pPr>
                      <a:r>
                        <a:rPr lang="en-US" sz="1800" kern="100">
                          <a:effectLst/>
                        </a:rPr>
                        <a:t>e</a:t>
                      </a:r>
                      <a:endParaRPr lang="zh-CN" sz="1800" b="1" kern="100">
                        <a:effectLst/>
                        <a:latin typeface="Calibri"/>
                        <a:ea typeface="宋体"/>
                        <a:cs typeface="Times New Roman"/>
                      </a:endParaRPr>
                    </a:p>
                  </a:txBody>
                  <a:tcPr marL="68580" marR="68580" marT="0" marB="0"/>
                </a:tc>
                <a:tc>
                  <a:txBody>
                    <a:bodyPr/>
                    <a:lstStyle/>
                    <a:p>
                      <a:pPr algn="l">
                        <a:spcAft>
                          <a:spcPts val="0"/>
                        </a:spcAft>
                      </a:pPr>
                      <a:r>
                        <a:rPr lang="en-US" sz="1800" kern="100">
                          <a:effectLst/>
                        </a:rPr>
                        <a:t>e </a:t>
                      </a:r>
                      <a:r>
                        <a:rPr lang="zh-CN" sz="1800" kern="100">
                          <a:effectLst/>
                        </a:rPr>
                        <a:t>的近似值，</a:t>
                      </a:r>
                      <a:r>
                        <a:rPr lang="en-US" sz="1800" kern="100">
                          <a:effectLst/>
                        </a:rPr>
                        <a:t>15 </a:t>
                      </a:r>
                      <a:r>
                        <a:rPr lang="zh-CN" sz="1800" kern="100">
                          <a:effectLst/>
                        </a:rPr>
                        <a:t>位小数</a:t>
                      </a:r>
                      <a:endParaRPr lang="zh-CN" sz="1800" b="1" kern="100">
                        <a:effectLst/>
                        <a:latin typeface="Calibri"/>
                        <a:ea typeface="宋体"/>
                        <a:cs typeface="Times New Roman"/>
                      </a:endParaRPr>
                    </a:p>
                  </a:txBody>
                  <a:tcPr marL="68580" marR="68580" marT="0" marB="0"/>
                </a:tc>
                <a:extLst>
                  <a:ext uri="{0D108BD9-81ED-4DB2-BD59-A6C34878D82A}">
                    <a16:rowId xmlns:a16="http://schemas.microsoft.com/office/drawing/2014/main" val="10002"/>
                  </a:ext>
                </a:extLst>
              </a:tr>
              <a:tr h="288733">
                <a:tc>
                  <a:txBody>
                    <a:bodyPr/>
                    <a:lstStyle/>
                    <a:p>
                      <a:pPr algn="l">
                        <a:spcAft>
                          <a:spcPts val="0"/>
                        </a:spcAft>
                      </a:pPr>
                      <a:r>
                        <a:rPr lang="en-US" sz="1800" kern="100">
                          <a:effectLst/>
                        </a:rPr>
                        <a:t>ceil(x)</a:t>
                      </a:r>
                      <a:endParaRPr lang="zh-CN" sz="1800" b="1" kern="100">
                        <a:effectLst/>
                        <a:latin typeface="Calibri"/>
                        <a:ea typeface="宋体"/>
                        <a:cs typeface="Times New Roman"/>
                      </a:endParaRPr>
                    </a:p>
                  </a:txBody>
                  <a:tcPr marL="68580" marR="68580" marT="0" marB="0"/>
                </a:tc>
                <a:tc>
                  <a:txBody>
                    <a:bodyPr/>
                    <a:lstStyle/>
                    <a:p>
                      <a:pPr algn="l">
                        <a:spcAft>
                          <a:spcPts val="0"/>
                        </a:spcAft>
                      </a:pPr>
                      <a:r>
                        <a:rPr lang="zh-CN" sz="1800" kern="100">
                          <a:effectLst/>
                        </a:rPr>
                        <a:t>向上取整</a:t>
                      </a:r>
                      <a:endParaRPr lang="zh-CN" sz="1800" b="1" kern="100">
                        <a:effectLst/>
                        <a:latin typeface="Calibri"/>
                        <a:ea typeface="宋体"/>
                        <a:cs typeface="Times New Roman"/>
                      </a:endParaRPr>
                    </a:p>
                  </a:txBody>
                  <a:tcPr marL="68580" marR="68580" marT="0" marB="0"/>
                </a:tc>
                <a:extLst>
                  <a:ext uri="{0D108BD9-81ED-4DB2-BD59-A6C34878D82A}">
                    <a16:rowId xmlns:a16="http://schemas.microsoft.com/office/drawing/2014/main" val="10003"/>
                  </a:ext>
                </a:extLst>
              </a:tr>
              <a:tr h="288733">
                <a:tc>
                  <a:txBody>
                    <a:bodyPr/>
                    <a:lstStyle/>
                    <a:p>
                      <a:pPr algn="l">
                        <a:spcAft>
                          <a:spcPts val="0"/>
                        </a:spcAft>
                      </a:pPr>
                      <a:r>
                        <a:rPr lang="en-US" sz="1800" kern="100">
                          <a:effectLst/>
                        </a:rPr>
                        <a:t>floor(x)</a:t>
                      </a:r>
                      <a:endParaRPr lang="zh-CN" sz="1800" b="1" kern="100">
                        <a:effectLst/>
                        <a:latin typeface="Calibri"/>
                        <a:ea typeface="宋体"/>
                        <a:cs typeface="Times New Roman"/>
                      </a:endParaRPr>
                    </a:p>
                  </a:txBody>
                  <a:tcPr marL="68580" marR="68580" marT="0" marB="0"/>
                </a:tc>
                <a:tc>
                  <a:txBody>
                    <a:bodyPr/>
                    <a:lstStyle/>
                    <a:p>
                      <a:pPr algn="l">
                        <a:spcAft>
                          <a:spcPts val="0"/>
                        </a:spcAft>
                      </a:pPr>
                      <a:r>
                        <a:rPr lang="zh-CN" sz="1800" kern="100">
                          <a:effectLst/>
                        </a:rPr>
                        <a:t>向下取整</a:t>
                      </a:r>
                      <a:endParaRPr lang="zh-CN" sz="1800" b="1" kern="100">
                        <a:effectLst/>
                        <a:latin typeface="Calibri"/>
                        <a:ea typeface="宋体"/>
                        <a:cs typeface="Times New Roman"/>
                      </a:endParaRPr>
                    </a:p>
                  </a:txBody>
                  <a:tcPr marL="68580" marR="68580" marT="0" marB="0"/>
                </a:tc>
                <a:extLst>
                  <a:ext uri="{0D108BD9-81ED-4DB2-BD59-A6C34878D82A}">
                    <a16:rowId xmlns:a16="http://schemas.microsoft.com/office/drawing/2014/main" val="10004"/>
                  </a:ext>
                </a:extLst>
              </a:tr>
              <a:tr h="288733">
                <a:tc>
                  <a:txBody>
                    <a:bodyPr/>
                    <a:lstStyle/>
                    <a:p>
                      <a:pPr algn="l">
                        <a:spcAft>
                          <a:spcPts val="0"/>
                        </a:spcAft>
                      </a:pPr>
                      <a:r>
                        <a:rPr lang="en-US" sz="1800" kern="100">
                          <a:effectLst/>
                        </a:rPr>
                        <a:t>pow(x, y)</a:t>
                      </a:r>
                      <a:endParaRPr lang="zh-CN" sz="1800" b="1" kern="100">
                        <a:effectLst/>
                        <a:latin typeface="Calibri"/>
                        <a:ea typeface="宋体"/>
                        <a:cs typeface="Times New Roman"/>
                      </a:endParaRPr>
                    </a:p>
                  </a:txBody>
                  <a:tcPr marL="68580" marR="68580" marT="0" marB="0"/>
                </a:tc>
                <a:tc>
                  <a:txBody>
                    <a:bodyPr/>
                    <a:lstStyle/>
                    <a:p>
                      <a:pPr algn="l">
                        <a:spcAft>
                          <a:spcPts val="0"/>
                        </a:spcAft>
                      </a:pPr>
                      <a:r>
                        <a:rPr lang="zh-CN" sz="1800" kern="100">
                          <a:effectLst/>
                        </a:rPr>
                        <a:t>指数运算，</a:t>
                      </a:r>
                      <a:r>
                        <a:rPr lang="en-US" sz="1800" kern="100">
                          <a:effectLst/>
                        </a:rPr>
                        <a:t>x </a:t>
                      </a:r>
                      <a:r>
                        <a:rPr lang="zh-CN" sz="1800" kern="100">
                          <a:effectLst/>
                        </a:rPr>
                        <a:t>的</a:t>
                      </a:r>
                      <a:r>
                        <a:rPr lang="en-US" sz="1800" kern="100">
                          <a:effectLst/>
                        </a:rPr>
                        <a:t> y </a:t>
                      </a:r>
                      <a:r>
                        <a:rPr lang="zh-CN" sz="1800" kern="100">
                          <a:effectLst/>
                        </a:rPr>
                        <a:t>次方</a:t>
                      </a:r>
                      <a:endParaRPr lang="zh-CN" sz="1800" b="1" kern="100">
                        <a:effectLst/>
                        <a:latin typeface="Calibri"/>
                        <a:ea typeface="宋体"/>
                        <a:cs typeface="Times New Roman"/>
                      </a:endParaRPr>
                    </a:p>
                  </a:txBody>
                  <a:tcPr marL="68580" marR="68580" marT="0" marB="0"/>
                </a:tc>
                <a:extLst>
                  <a:ext uri="{0D108BD9-81ED-4DB2-BD59-A6C34878D82A}">
                    <a16:rowId xmlns:a16="http://schemas.microsoft.com/office/drawing/2014/main" val="10005"/>
                  </a:ext>
                </a:extLst>
              </a:tr>
              <a:tr h="288733">
                <a:tc>
                  <a:txBody>
                    <a:bodyPr/>
                    <a:lstStyle/>
                    <a:p>
                      <a:pPr algn="l">
                        <a:spcAft>
                          <a:spcPts val="0"/>
                        </a:spcAft>
                      </a:pPr>
                      <a:r>
                        <a:rPr lang="en-US" sz="1800" kern="100">
                          <a:effectLst/>
                        </a:rPr>
                        <a:t>log(x)</a:t>
                      </a:r>
                      <a:endParaRPr lang="zh-CN" sz="1800" b="1" kern="100">
                        <a:effectLst/>
                        <a:latin typeface="Calibri"/>
                        <a:ea typeface="宋体"/>
                        <a:cs typeface="Times New Roman"/>
                      </a:endParaRPr>
                    </a:p>
                  </a:txBody>
                  <a:tcPr marL="68580" marR="68580" marT="0" marB="0"/>
                </a:tc>
                <a:tc>
                  <a:txBody>
                    <a:bodyPr/>
                    <a:lstStyle/>
                    <a:p>
                      <a:pPr algn="l">
                        <a:spcAft>
                          <a:spcPts val="0"/>
                        </a:spcAft>
                      </a:pPr>
                      <a:r>
                        <a:rPr lang="zh-CN" sz="1800" kern="100">
                          <a:effectLst/>
                        </a:rPr>
                        <a:t>对数，以</a:t>
                      </a:r>
                      <a:r>
                        <a:rPr lang="en-US" sz="1800" kern="100">
                          <a:effectLst/>
                        </a:rPr>
                        <a:t> e </a:t>
                      </a:r>
                      <a:r>
                        <a:rPr lang="zh-CN" sz="1800" kern="100">
                          <a:effectLst/>
                        </a:rPr>
                        <a:t>为基</a:t>
                      </a:r>
                      <a:endParaRPr lang="zh-CN" sz="1800" b="1" kern="100">
                        <a:effectLst/>
                        <a:latin typeface="Calibri"/>
                        <a:ea typeface="宋体"/>
                        <a:cs typeface="Times New Roman"/>
                      </a:endParaRPr>
                    </a:p>
                  </a:txBody>
                  <a:tcPr marL="68580" marR="68580" marT="0" marB="0"/>
                </a:tc>
                <a:extLst>
                  <a:ext uri="{0D108BD9-81ED-4DB2-BD59-A6C34878D82A}">
                    <a16:rowId xmlns:a16="http://schemas.microsoft.com/office/drawing/2014/main" val="10006"/>
                  </a:ext>
                </a:extLst>
              </a:tr>
              <a:tr h="288733">
                <a:tc>
                  <a:txBody>
                    <a:bodyPr/>
                    <a:lstStyle/>
                    <a:p>
                      <a:pPr algn="l">
                        <a:spcAft>
                          <a:spcPts val="0"/>
                        </a:spcAft>
                      </a:pPr>
                      <a:r>
                        <a:rPr lang="en-US" sz="1800" kern="100">
                          <a:effectLst/>
                        </a:rPr>
                        <a:t>log10(x)</a:t>
                      </a:r>
                      <a:endParaRPr lang="zh-CN" sz="1800" b="1" kern="100">
                        <a:effectLst/>
                        <a:latin typeface="Calibri"/>
                        <a:ea typeface="宋体"/>
                        <a:cs typeface="Times New Roman"/>
                      </a:endParaRPr>
                    </a:p>
                  </a:txBody>
                  <a:tcPr marL="68580" marR="68580" marT="0" marB="0"/>
                </a:tc>
                <a:tc>
                  <a:txBody>
                    <a:bodyPr/>
                    <a:lstStyle/>
                    <a:p>
                      <a:pPr algn="l">
                        <a:spcAft>
                          <a:spcPts val="0"/>
                        </a:spcAft>
                      </a:pPr>
                      <a:r>
                        <a:rPr lang="zh-CN" sz="1800" kern="100">
                          <a:effectLst/>
                        </a:rPr>
                        <a:t>对数，以</a:t>
                      </a:r>
                      <a:r>
                        <a:rPr lang="en-US" sz="1800" kern="100">
                          <a:effectLst/>
                        </a:rPr>
                        <a:t> 10 </a:t>
                      </a:r>
                      <a:r>
                        <a:rPr lang="zh-CN" sz="1800" kern="100">
                          <a:effectLst/>
                        </a:rPr>
                        <a:t>为基</a:t>
                      </a:r>
                      <a:endParaRPr lang="zh-CN" sz="1800" b="1" kern="100">
                        <a:effectLst/>
                        <a:latin typeface="Calibri"/>
                        <a:ea typeface="宋体"/>
                        <a:cs typeface="Times New Roman"/>
                      </a:endParaRPr>
                    </a:p>
                  </a:txBody>
                  <a:tcPr marL="68580" marR="68580" marT="0" marB="0"/>
                </a:tc>
                <a:extLst>
                  <a:ext uri="{0D108BD9-81ED-4DB2-BD59-A6C34878D82A}">
                    <a16:rowId xmlns:a16="http://schemas.microsoft.com/office/drawing/2014/main" val="10007"/>
                  </a:ext>
                </a:extLst>
              </a:tr>
              <a:tr h="288733">
                <a:tc>
                  <a:txBody>
                    <a:bodyPr/>
                    <a:lstStyle/>
                    <a:p>
                      <a:pPr algn="l">
                        <a:spcAft>
                          <a:spcPts val="0"/>
                        </a:spcAft>
                      </a:pPr>
                      <a:r>
                        <a:rPr lang="en-US" sz="1800" kern="100">
                          <a:effectLst/>
                        </a:rPr>
                        <a:t>sqrt(x)</a:t>
                      </a:r>
                      <a:endParaRPr lang="zh-CN" sz="1800" b="1" kern="100">
                        <a:effectLst/>
                        <a:latin typeface="Calibri"/>
                        <a:ea typeface="宋体"/>
                        <a:cs typeface="Times New Roman"/>
                      </a:endParaRPr>
                    </a:p>
                  </a:txBody>
                  <a:tcPr marL="68580" marR="68580" marT="0" marB="0"/>
                </a:tc>
                <a:tc>
                  <a:txBody>
                    <a:bodyPr/>
                    <a:lstStyle/>
                    <a:p>
                      <a:pPr algn="l">
                        <a:spcAft>
                          <a:spcPts val="0"/>
                        </a:spcAft>
                      </a:pPr>
                      <a:r>
                        <a:rPr lang="zh-CN" sz="1800" kern="100">
                          <a:effectLst/>
                        </a:rPr>
                        <a:t>平方根</a:t>
                      </a:r>
                      <a:endParaRPr lang="zh-CN" sz="1800" b="1" kern="100">
                        <a:effectLst/>
                        <a:latin typeface="Calibri"/>
                        <a:ea typeface="宋体"/>
                        <a:cs typeface="Times New Roman"/>
                      </a:endParaRPr>
                    </a:p>
                  </a:txBody>
                  <a:tcPr marL="68580" marR="68580" marT="0" marB="0"/>
                </a:tc>
                <a:extLst>
                  <a:ext uri="{0D108BD9-81ED-4DB2-BD59-A6C34878D82A}">
                    <a16:rowId xmlns:a16="http://schemas.microsoft.com/office/drawing/2014/main" val="10008"/>
                  </a:ext>
                </a:extLst>
              </a:tr>
              <a:tr h="288733">
                <a:tc>
                  <a:txBody>
                    <a:bodyPr/>
                    <a:lstStyle/>
                    <a:p>
                      <a:pPr algn="just">
                        <a:spcAft>
                          <a:spcPts val="0"/>
                        </a:spcAft>
                      </a:pPr>
                      <a:r>
                        <a:rPr lang="en-US" sz="1800" kern="100">
                          <a:effectLst/>
                        </a:rPr>
                        <a:t>exp(x) </a:t>
                      </a:r>
                      <a:endParaRPr lang="zh-CN" sz="1800" b="1" kern="100">
                        <a:effectLst/>
                        <a:latin typeface="Calibri"/>
                        <a:ea typeface="宋体"/>
                        <a:cs typeface="Times New Roman"/>
                      </a:endParaRPr>
                    </a:p>
                  </a:txBody>
                  <a:tcPr marL="68580" marR="68580" marT="0" marB="0"/>
                </a:tc>
                <a:tc>
                  <a:txBody>
                    <a:bodyPr/>
                    <a:lstStyle/>
                    <a:p>
                      <a:pPr algn="just">
                        <a:spcAft>
                          <a:spcPts val="0"/>
                        </a:spcAft>
                      </a:pPr>
                      <a:r>
                        <a:rPr lang="en-US" sz="1800" kern="100" dirty="0">
                          <a:effectLst/>
                        </a:rPr>
                        <a:t>x </a:t>
                      </a:r>
                      <a:r>
                        <a:rPr lang="zh-CN" sz="1800" kern="100" dirty="0">
                          <a:effectLst/>
                        </a:rPr>
                        <a:t>次幂，以</a:t>
                      </a:r>
                      <a:r>
                        <a:rPr lang="en-US" sz="1800" kern="100" dirty="0">
                          <a:effectLst/>
                        </a:rPr>
                        <a:t> e </a:t>
                      </a:r>
                      <a:r>
                        <a:rPr lang="zh-CN" sz="1800" kern="100" dirty="0">
                          <a:effectLst/>
                        </a:rPr>
                        <a:t>为基</a:t>
                      </a:r>
                      <a:endParaRPr lang="zh-CN" sz="1800" b="1" kern="100" dirty="0">
                        <a:effectLst/>
                        <a:latin typeface="Calibri"/>
                        <a:ea typeface="宋体"/>
                        <a:cs typeface="Times New Roman"/>
                      </a:endParaRPr>
                    </a:p>
                  </a:txBody>
                  <a:tcPr marL="68580" marR="68580" marT="0" marB="0"/>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2916199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2.2 AI Studio</a:t>
            </a:r>
            <a:r>
              <a:rPr lang="zh-CN" altLang="en-US" dirty="0" smtClean="0"/>
              <a:t>平台介绍</a:t>
            </a:r>
            <a:endParaRPr lang="zh-CN" altLang="en-US" dirty="0"/>
          </a:p>
        </p:txBody>
      </p:sp>
      <p:sp>
        <p:nvSpPr>
          <p:cNvPr id="3" name="内容占位符 2"/>
          <p:cNvSpPr>
            <a:spLocks noGrp="1"/>
          </p:cNvSpPr>
          <p:nvPr>
            <p:ph idx="1"/>
          </p:nvPr>
        </p:nvSpPr>
        <p:spPr/>
        <p:txBody>
          <a:bodyPr/>
          <a:lstStyle/>
          <a:p>
            <a:r>
              <a:rPr lang="en-US" altLang="zh-CN" dirty="0" smtClean="0"/>
              <a:t>Notebook</a:t>
            </a:r>
            <a:r>
              <a:rPr lang="zh-CN" altLang="en-US" dirty="0" smtClean="0"/>
              <a:t>环境：</a:t>
            </a:r>
            <a:endParaRPr lang="en-US" altLang="zh-CN" dirty="0" smtClean="0"/>
          </a:p>
          <a:p>
            <a:pPr lvl="1"/>
            <a:r>
              <a:rPr lang="en-US" altLang="zh-CN" dirty="0" smtClean="0"/>
              <a:t>Notebook</a:t>
            </a:r>
            <a:r>
              <a:rPr lang="zh-CN" altLang="zh-CN" dirty="0"/>
              <a:t>是一个集说明性文字、数学公式、代码和可视化图表于一体的网页版的</a:t>
            </a:r>
            <a:r>
              <a:rPr lang="zh-CN" altLang="zh-CN" dirty="0" smtClean="0"/>
              <a:t>交互式</a:t>
            </a:r>
            <a:r>
              <a:rPr lang="en-US" altLang="zh-CN" dirty="0" smtClean="0"/>
              <a:t>Python</a:t>
            </a:r>
            <a:r>
              <a:rPr lang="zh-CN" altLang="zh-CN" dirty="0" smtClean="0"/>
              <a:t>运行环境</a:t>
            </a:r>
            <a:r>
              <a:rPr lang="en-US" altLang="zh-CN" dirty="0"/>
              <a:t>,</a:t>
            </a:r>
            <a:r>
              <a:rPr lang="zh-CN" altLang="en-US" dirty="0"/>
              <a:t>广泛用于</a:t>
            </a:r>
            <a:r>
              <a:rPr lang="zh-CN" altLang="en-US" dirty="0" smtClean="0"/>
              <a:t>数据分析，数据</a:t>
            </a:r>
            <a:r>
              <a:rPr lang="zh-CN" altLang="en-US" dirty="0"/>
              <a:t>可视化和其他的交互和探索性计算</a:t>
            </a:r>
            <a:r>
              <a:rPr lang="zh-CN" altLang="en-US" dirty="0" smtClean="0"/>
              <a:t>中</a:t>
            </a:r>
            <a:r>
              <a:rPr lang="zh-CN" altLang="zh-CN" dirty="0" smtClean="0"/>
              <a:t>。</a:t>
            </a:r>
            <a:endParaRPr lang="en-US" altLang="zh-CN" dirty="0" smtClean="0"/>
          </a:p>
          <a:p>
            <a:pPr lvl="1"/>
            <a:r>
              <a:rPr lang="en-US" altLang="zh-CN" dirty="0" smtClean="0"/>
              <a:t>Notebook</a:t>
            </a:r>
            <a:r>
              <a:rPr lang="zh-CN" altLang="zh-CN" dirty="0" smtClean="0"/>
              <a:t>允许</a:t>
            </a:r>
            <a:r>
              <a:rPr lang="zh-CN" altLang="en-US" dirty="0" smtClean="0"/>
              <a:t>用户</a:t>
            </a:r>
            <a:r>
              <a:rPr lang="zh-CN" altLang="zh-CN" dirty="0" smtClean="0"/>
              <a:t>把</a:t>
            </a:r>
            <a:r>
              <a:rPr lang="zh-CN" altLang="zh-CN" dirty="0"/>
              <a:t>所有与程序代码相关的文本、图片、</a:t>
            </a:r>
            <a:r>
              <a:rPr lang="zh-CN" altLang="zh-CN" dirty="0" smtClean="0"/>
              <a:t>公式</a:t>
            </a:r>
            <a:r>
              <a:rPr lang="zh-CN" altLang="en-US" dirty="0" smtClean="0"/>
              <a:t>，</a:t>
            </a:r>
            <a:r>
              <a:rPr lang="zh-CN" altLang="zh-CN" dirty="0" smtClean="0"/>
              <a:t>以及</a:t>
            </a:r>
            <a:r>
              <a:rPr lang="zh-CN" altLang="zh-CN" dirty="0"/>
              <a:t>程序段运行的中间结果全都结合在一个</a:t>
            </a:r>
            <a:r>
              <a:rPr lang="en-US" altLang="zh-CN" dirty="0"/>
              <a:t>Web</a:t>
            </a:r>
            <a:r>
              <a:rPr lang="zh-CN" altLang="zh-CN" dirty="0"/>
              <a:t>文档里面，还可以轻松地修改和共享。</a:t>
            </a:r>
          </a:p>
          <a:p>
            <a:pPr lvl="1"/>
            <a:r>
              <a:rPr lang="en-US" altLang="zh-CN" dirty="0" smtClean="0"/>
              <a:t>Notebook</a:t>
            </a:r>
            <a:r>
              <a:rPr lang="zh-CN" altLang="en-US" dirty="0" smtClean="0"/>
              <a:t>编程环境中</a:t>
            </a:r>
            <a:r>
              <a:rPr lang="zh-CN" altLang="zh-CN" dirty="0" smtClean="0"/>
              <a:t>包括</a:t>
            </a:r>
            <a:r>
              <a:rPr lang="zh-CN" altLang="zh-CN" dirty="0"/>
              <a:t>代码单元格和标签单元格，只有代码单元格能够执行。单击右上角的“运行”菜单下的“全部执行”子菜单，即可运行该项目。代码单元格执行的结果显示在该代码单元格下方。</a:t>
            </a:r>
          </a:p>
          <a:p>
            <a:endParaRPr lang="zh-CN" altLang="en-US"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12</a:t>
            </a:fld>
            <a:endParaRPr lang="en-US" altLang="zh-CN"/>
          </a:p>
        </p:txBody>
      </p:sp>
      <p:pic>
        <p:nvPicPr>
          <p:cNvPr id="5" name="图片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19156" y="3551549"/>
            <a:ext cx="9690099" cy="3111500"/>
          </a:xfrm>
          <a:prstGeom prst="rect">
            <a:avLst/>
          </a:prstGeom>
          <a:noFill/>
          <a:ln>
            <a:noFill/>
          </a:ln>
        </p:spPr>
      </p:pic>
    </p:spTree>
    <p:extLst>
      <p:ext uri="{BB962C8B-B14F-4D97-AF65-F5344CB8AC3E}">
        <p14:creationId xmlns:p14="http://schemas.microsoft.com/office/powerpoint/2010/main" val="416317549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par>
                          <p:cTn id="13" fill="hold">
                            <p:stCondLst>
                              <p:cond delay="0"/>
                            </p:stCondLst>
                            <p:childTnLst>
                              <p:par>
                                <p:cTn id="14" presetID="10"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2.7 </a:t>
            </a:r>
            <a:r>
              <a:rPr lang="zh-CN" altLang="en-US" dirty="0"/>
              <a:t>函数和模块</a:t>
            </a:r>
          </a:p>
        </p:txBody>
      </p:sp>
      <p:sp>
        <p:nvSpPr>
          <p:cNvPr id="3" name="内容占位符 2"/>
          <p:cNvSpPr>
            <a:spLocks noGrp="1"/>
          </p:cNvSpPr>
          <p:nvPr>
            <p:ph idx="1"/>
          </p:nvPr>
        </p:nvSpPr>
        <p:spPr/>
        <p:txBody>
          <a:bodyPr/>
          <a:lstStyle/>
          <a:p>
            <a:r>
              <a:rPr lang="zh-CN" altLang="zh-CN" dirty="0"/>
              <a:t>导入</a:t>
            </a:r>
            <a:r>
              <a:rPr lang="en-US" altLang="zh-CN" dirty="0"/>
              <a:t>math</a:t>
            </a:r>
            <a:r>
              <a:rPr lang="zh-CN" altLang="zh-CN" dirty="0"/>
              <a:t>标准库后，通过</a:t>
            </a:r>
            <a:r>
              <a:rPr lang="en-US" altLang="zh-CN" dirty="0"/>
              <a:t>math.</a:t>
            </a:r>
            <a:r>
              <a:rPr lang="zh-CN" altLang="zh-CN" dirty="0" smtClean="0"/>
              <a:t>函数</a:t>
            </a:r>
            <a:r>
              <a:rPr lang="zh-CN" altLang="en-US" dirty="0" smtClean="0"/>
              <a:t>名</a:t>
            </a:r>
            <a:r>
              <a:rPr lang="zh-CN" altLang="zh-CN" dirty="0" smtClean="0"/>
              <a:t>来</a:t>
            </a:r>
            <a:r>
              <a:rPr lang="zh-CN" altLang="zh-CN" dirty="0"/>
              <a:t>调用相应的函数，示例如下：</a:t>
            </a:r>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r>
              <a:rPr lang="zh-CN" altLang="zh-CN" dirty="0" smtClean="0"/>
              <a:t>在</a:t>
            </a:r>
            <a:r>
              <a:rPr lang="zh-CN" altLang="zh-CN" dirty="0"/>
              <a:t>编写</a:t>
            </a:r>
            <a:r>
              <a:rPr lang="en-US" altLang="zh-CN" dirty="0" err="1"/>
              <a:t>py</a:t>
            </a:r>
            <a:r>
              <a:rPr lang="zh-CN" altLang="zh-CN" dirty="0"/>
              <a:t>程序的时候，可以用以下两种方法导入并使用</a:t>
            </a:r>
            <a:r>
              <a:rPr lang="en-US" altLang="zh-CN" dirty="0"/>
              <a:t>math</a:t>
            </a:r>
            <a:r>
              <a:rPr lang="zh-CN" altLang="zh-CN" dirty="0"/>
              <a:t>库函数。</a:t>
            </a:r>
          </a:p>
          <a:p>
            <a:r>
              <a:rPr lang="zh-CN" altLang="zh-CN" dirty="0"/>
              <a:t>方法一：导入以及使用</a:t>
            </a:r>
            <a:r>
              <a:rPr lang="en-US" altLang="zh-CN" dirty="0"/>
              <a:t>math</a:t>
            </a:r>
            <a:r>
              <a:rPr lang="zh-CN" altLang="zh-CN" dirty="0"/>
              <a:t>库函数的代码如下：</a:t>
            </a:r>
          </a:p>
          <a:p>
            <a:endParaRPr lang="en-US" altLang="zh-CN" dirty="0" smtClean="0"/>
          </a:p>
          <a:p>
            <a:endParaRPr lang="en-US" altLang="zh-CN" dirty="0"/>
          </a:p>
          <a:p>
            <a:endParaRPr lang="en-US" altLang="zh-CN" dirty="0" smtClean="0"/>
          </a:p>
          <a:p>
            <a:r>
              <a:rPr lang="zh-CN" altLang="zh-CN" dirty="0" smtClean="0"/>
              <a:t>方法</a:t>
            </a:r>
            <a:r>
              <a:rPr lang="zh-CN" altLang="zh-CN" dirty="0"/>
              <a:t>二：导入以及使用</a:t>
            </a:r>
            <a:r>
              <a:rPr lang="en-US" altLang="zh-CN" dirty="0"/>
              <a:t>math</a:t>
            </a:r>
            <a:r>
              <a:rPr lang="zh-CN" altLang="zh-CN" dirty="0"/>
              <a:t>库函数的代码如下：</a:t>
            </a:r>
          </a:p>
          <a:p>
            <a:endParaRPr lang="en-US" altLang="zh-CN" dirty="0" smtClean="0"/>
          </a:p>
          <a:p>
            <a:endParaRPr lang="en-US" altLang="zh-CN" dirty="0"/>
          </a:p>
          <a:p>
            <a:r>
              <a:rPr lang="zh-CN" altLang="zh-CN" dirty="0" smtClean="0"/>
              <a:t>这</a:t>
            </a:r>
            <a:r>
              <a:rPr lang="zh-CN" altLang="zh-CN" dirty="0"/>
              <a:t>两种方法得到的结果是一致的。</a:t>
            </a:r>
          </a:p>
          <a:p>
            <a:endParaRPr lang="zh-CN" altLang="en-US"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120</a:t>
            </a:fld>
            <a:endParaRPr lang="en-US" altLang="zh-CN"/>
          </a:p>
        </p:txBody>
      </p:sp>
      <p:sp>
        <p:nvSpPr>
          <p:cNvPr id="5" name="矩形 4"/>
          <p:cNvSpPr/>
          <p:nvPr/>
        </p:nvSpPr>
        <p:spPr>
          <a:xfrm>
            <a:off x="1219200" y="1397675"/>
            <a:ext cx="6096000" cy="2031325"/>
          </a:xfrm>
          <a:prstGeom prst="rect">
            <a:avLst/>
          </a:prstGeom>
        </p:spPr>
        <p:style>
          <a:lnRef idx="2">
            <a:schemeClr val="accent4"/>
          </a:lnRef>
          <a:fillRef idx="1">
            <a:schemeClr val="lt1"/>
          </a:fillRef>
          <a:effectRef idx="0">
            <a:schemeClr val="accent4"/>
          </a:effectRef>
          <a:fontRef idx="minor">
            <a:schemeClr val="dk1"/>
          </a:fontRef>
        </p:style>
        <p:txBody>
          <a:bodyPr>
            <a:spAutoFit/>
          </a:bodyPr>
          <a:lstStyle/>
          <a:p>
            <a:r>
              <a:rPr lang="en-US" altLang="zh-CN" b="1" dirty="0"/>
              <a:t>&gt;&gt;&gt; import math</a:t>
            </a:r>
            <a:endParaRPr lang="zh-CN" altLang="zh-CN" b="1" dirty="0"/>
          </a:p>
          <a:p>
            <a:r>
              <a:rPr lang="en-US" altLang="zh-CN" b="1" dirty="0"/>
              <a:t>&gt;&gt;&gt; </a:t>
            </a:r>
            <a:r>
              <a:rPr lang="en-US" altLang="zh-CN" b="1" dirty="0" err="1"/>
              <a:t>math.pi</a:t>
            </a:r>
            <a:endParaRPr lang="zh-CN" altLang="zh-CN" b="1" dirty="0"/>
          </a:p>
          <a:p>
            <a:r>
              <a:rPr lang="en-US" altLang="zh-CN" b="1" dirty="0"/>
              <a:t>3.141592653589793</a:t>
            </a:r>
            <a:endParaRPr lang="zh-CN" altLang="zh-CN" b="1" dirty="0"/>
          </a:p>
          <a:p>
            <a:r>
              <a:rPr lang="en-US" altLang="zh-CN" b="1" dirty="0"/>
              <a:t>&gt;&gt;&gt; </a:t>
            </a:r>
            <a:r>
              <a:rPr lang="en-US" altLang="zh-CN" b="1" dirty="0" err="1"/>
              <a:t>math.e</a:t>
            </a:r>
            <a:endParaRPr lang="zh-CN" altLang="zh-CN" b="1" dirty="0"/>
          </a:p>
          <a:p>
            <a:r>
              <a:rPr lang="en-US" altLang="zh-CN" b="1" dirty="0"/>
              <a:t>2.718281828459045</a:t>
            </a:r>
            <a:endParaRPr lang="zh-CN" altLang="zh-CN" b="1" dirty="0"/>
          </a:p>
          <a:p>
            <a:r>
              <a:rPr lang="en-US" altLang="zh-CN" b="1" dirty="0"/>
              <a:t>&gt;&gt;&gt; </a:t>
            </a:r>
            <a:r>
              <a:rPr lang="en-US" altLang="zh-CN" b="1" dirty="0" err="1"/>
              <a:t>math.pow</a:t>
            </a:r>
            <a:r>
              <a:rPr lang="en-US" altLang="zh-CN" b="1" dirty="0"/>
              <a:t>(2,3)</a:t>
            </a:r>
            <a:endParaRPr lang="zh-CN" altLang="zh-CN" b="1" dirty="0"/>
          </a:p>
          <a:p>
            <a:r>
              <a:rPr lang="en-US" altLang="zh-CN" b="1" dirty="0"/>
              <a:t>8.0</a:t>
            </a:r>
            <a:endParaRPr lang="zh-CN" altLang="zh-CN" b="1" dirty="0"/>
          </a:p>
        </p:txBody>
      </p:sp>
      <p:sp>
        <p:nvSpPr>
          <p:cNvPr id="6" name="矩形 5"/>
          <p:cNvSpPr/>
          <p:nvPr/>
        </p:nvSpPr>
        <p:spPr>
          <a:xfrm>
            <a:off x="6705600" y="3866236"/>
            <a:ext cx="4267200" cy="923330"/>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n-US" altLang="zh-CN" b="1" dirty="0"/>
              <a:t>import math</a:t>
            </a:r>
            <a:endParaRPr lang="zh-CN" altLang="zh-CN" b="1" dirty="0"/>
          </a:p>
          <a:p>
            <a:r>
              <a:rPr lang="en-US" altLang="zh-CN" b="1" dirty="0"/>
              <a:t>print( </a:t>
            </a:r>
            <a:r>
              <a:rPr lang="en-US" altLang="zh-CN" b="1" dirty="0" err="1"/>
              <a:t>math.pi</a:t>
            </a:r>
            <a:r>
              <a:rPr lang="en-US" altLang="zh-CN" b="1" dirty="0"/>
              <a:t> )</a:t>
            </a:r>
            <a:endParaRPr lang="zh-CN" altLang="zh-CN" b="1" dirty="0"/>
          </a:p>
          <a:p>
            <a:r>
              <a:rPr lang="en-US" altLang="zh-CN" b="1" dirty="0"/>
              <a:t>print( </a:t>
            </a:r>
            <a:r>
              <a:rPr lang="en-US" altLang="zh-CN" b="1" dirty="0" err="1"/>
              <a:t>math.pow</a:t>
            </a:r>
            <a:r>
              <a:rPr lang="en-US" altLang="zh-CN" b="1" dirty="0"/>
              <a:t>(2,3) )</a:t>
            </a:r>
            <a:endParaRPr lang="zh-CN" altLang="zh-CN" b="1" dirty="0"/>
          </a:p>
        </p:txBody>
      </p:sp>
      <p:sp>
        <p:nvSpPr>
          <p:cNvPr id="7" name="矩形 6"/>
          <p:cNvSpPr/>
          <p:nvPr/>
        </p:nvSpPr>
        <p:spPr>
          <a:xfrm>
            <a:off x="6705600" y="5292081"/>
            <a:ext cx="4267200" cy="923330"/>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n-US" altLang="zh-CN" b="1" dirty="0"/>
              <a:t>from math import *</a:t>
            </a:r>
            <a:endParaRPr lang="zh-CN" altLang="zh-CN" b="1" dirty="0"/>
          </a:p>
          <a:p>
            <a:r>
              <a:rPr lang="en-US" altLang="zh-CN" b="1" dirty="0"/>
              <a:t>print( pi )</a:t>
            </a:r>
            <a:endParaRPr lang="zh-CN" altLang="zh-CN" b="1" dirty="0"/>
          </a:p>
          <a:p>
            <a:r>
              <a:rPr lang="en-US" altLang="zh-CN" b="1" dirty="0"/>
              <a:t>print( </a:t>
            </a:r>
            <a:r>
              <a:rPr lang="en-US" altLang="zh-CN" b="1" dirty="0" err="1"/>
              <a:t>pow</a:t>
            </a:r>
            <a:r>
              <a:rPr lang="en-US" altLang="zh-CN" b="1" dirty="0"/>
              <a:t>(2,3) )</a:t>
            </a:r>
            <a:endParaRPr lang="zh-CN" altLang="zh-CN" b="1" dirty="0"/>
          </a:p>
        </p:txBody>
      </p:sp>
    </p:spTree>
    <p:extLst>
      <p:ext uri="{BB962C8B-B14F-4D97-AF65-F5344CB8AC3E}">
        <p14:creationId xmlns:p14="http://schemas.microsoft.com/office/powerpoint/2010/main" val="166860752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5">
                                            <p:bg/>
                                          </p:spTgt>
                                        </p:tgtEl>
                                        <p:attrNameLst>
                                          <p:attrName>style.visibility</p:attrName>
                                        </p:attrNameLst>
                                      </p:cBhvr>
                                      <p:to>
                                        <p:strVal val="visible"/>
                                      </p:to>
                                    </p:set>
                                    <p:animEffect transition="in" filter="wipe(up)">
                                      <p:cBhvr>
                                        <p:cTn id="11" dur="500"/>
                                        <p:tgtEl>
                                          <p:spTgt spid="5">
                                            <p:bg/>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5">
                                            <p:txEl>
                                              <p:pRg st="0" end="0"/>
                                            </p:txEl>
                                          </p:spTgt>
                                        </p:tgtEl>
                                        <p:attrNameLst>
                                          <p:attrName>style.visibility</p:attrName>
                                        </p:attrNameLst>
                                      </p:cBhvr>
                                      <p:to>
                                        <p:strVal val="visible"/>
                                      </p:to>
                                    </p:set>
                                    <p:animEffect transition="in" filter="wipe(up)">
                                      <p:cBhvr>
                                        <p:cTn id="16" dur="500"/>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animEffect transition="in" filter="wipe(up)">
                                      <p:cBhvr>
                                        <p:cTn id="21" dur="500"/>
                                        <p:tgtEl>
                                          <p:spTgt spid="5">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5">
                                            <p:txEl>
                                              <p:pRg st="2" end="2"/>
                                            </p:txEl>
                                          </p:spTgt>
                                        </p:tgtEl>
                                        <p:attrNameLst>
                                          <p:attrName>style.visibility</p:attrName>
                                        </p:attrNameLst>
                                      </p:cBhvr>
                                      <p:to>
                                        <p:strVal val="visible"/>
                                      </p:to>
                                    </p:set>
                                    <p:animEffect transition="in" filter="wipe(up)">
                                      <p:cBhvr>
                                        <p:cTn id="26" dur="500"/>
                                        <p:tgtEl>
                                          <p:spTgt spid="5">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Effect transition="in" filter="wipe(up)">
                                      <p:cBhvr>
                                        <p:cTn id="31" dur="500"/>
                                        <p:tgtEl>
                                          <p:spTgt spid="5">
                                            <p:txEl>
                                              <p:pRg st="3" end="3"/>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5">
                                            <p:txEl>
                                              <p:pRg st="4" end="4"/>
                                            </p:txEl>
                                          </p:spTgt>
                                        </p:tgtEl>
                                        <p:attrNameLst>
                                          <p:attrName>style.visibility</p:attrName>
                                        </p:attrNameLst>
                                      </p:cBhvr>
                                      <p:to>
                                        <p:strVal val="visible"/>
                                      </p:to>
                                    </p:set>
                                    <p:animEffect transition="in" filter="wipe(up)">
                                      <p:cBhvr>
                                        <p:cTn id="36" dur="500"/>
                                        <p:tgtEl>
                                          <p:spTgt spid="5">
                                            <p:txEl>
                                              <p:pRg st="4" end="4"/>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5">
                                            <p:txEl>
                                              <p:pRg st="5" end="5"/>
                                            </p:txEl>
                                          </p:spTgt>
                                        </p:tgtEl>
                                        <p:attrNameLst>
                                          <p:attrName>style.visibility</p:attrName>
                                        </p:attrNameLst>
                                      </p:cBhvr>
                                      <p:to>
                                        <p:strVal val="visible"/>
                                      </p:to>
                                    </p:set>
                                    <p:animEffect transition="in" filter="wipe(up)">
                                      <p:cBhvr>
                                        <p:cTn id="41" dur="500"/>
                                        <p:tgtEl>
                                          <p:spTgt spid="5">
                                            <p:txEl>
                                              <p:pRg st="5" end="5"/>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0"/>
                                  </p:stCondLst>
                                  <p:childTnLst>
                                    <p:set>
                                      <p:cBhvr>
                                        <p:cTn id="45" dur="1" fill="hold">
                                          <p:stCondLst>
                                            <p:cond delay="0"/>
                                          </p:stCondLst>
                                        </p:cTn>
                                        <p:tgtEl>
                                          <p:spTgt spid="5">
                                            <p:txEl>
                                              <p:pRg st="6" end="6"/>
                                            </p:txEl>
                                          </p:spTgt>
                                        </p:tgtEl>
                                        <p:attrNameLst>
                                          <p:attrName>style.visibility</p:attrName>
                                        </p:attrNameLst>
                                      </p:cBhvr>
                                      <p:to>
                                        <p:strVal val="visible"/>
                                      </p:to>
                                    </p:set>
                                    <p:animEffect transition="in" filter="wipe(up)">
                                      <p:cBhvr>
                                        <p:cTn id="46" dur="500"/>
                                        <p:tgtEl>
                                          <p:spTgt spid="5">
                                            <p:txEl>
                                              <p:pRg st="6" end="6"/>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grpId="0" nodeType="clickEffect">
                                  <p:stCondLst>
                                    <p:cond delay="0"/>
                                  </p:stCondLst>
                                  <p:childTnLst>
                                    <p:set>
                                      <p:cBhvr>
                                        <p:cTn id="58" dur="1" fill="hold">
                                          <p:stCondLst>
                                            <p:cond delay="0"/>
                                          </p:stCondLst>
                                        </p:cTn>
                                        <p:tgtEl>
                                          <p:spTgt spid="6">
                                            <p:bg/>
                                          </p:spTgt>
                                        </p:tgtEl>
                                        <p:attrNameLst>
                                          <p:attrName>style.visibility</p:attrName>
                                        </p:attrNameLst>
                                      </p:cBhvr>
                                      <p:to>
                                        <p:strVal val="visible"/>
                                      </p:to>
                                    </p:set>
                                    <p:animEffect transition="in" filter="wipe(up)">
                                      <p:cBhvr>
                                        <p:cTn id="59" dur="500"/>
                                        <p:tgtEl>
                                          <p:spTgt spid="6">
                                            <p:bg/>
                                          </p:spTgt>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grpId="0" nodeType="clickEffect">
                                  <p:stCondLst>
                                    <p:cond delay="0"/>
                                  </p:stCondLst>
                                  <p:childTnLst>
                                    <p:set>
                                      <p:cBhvr>
                                        <p:cTn id="63" dur="1" fill="hold">
                                          <p:stCondLst>
                                            <p:cond delay="0"/>
                                          </p:stCondLst>
                                        </p:cTn>
                                        <p:tgtEl>
                                          <p:spTgt spid="6">
                                            <p:txEl>
                                              <p:pRg st="0" end="0"/>
                                            </p:txEl>
                                          </p:spTgt>
                                        </p:tgtEl>
                                        <p:attrNameLst>
                                          <p:attrName>style.visibility</p:attrName>
                                        </p:attrNameLst>
                                      </p:cBhvr>
                                      <p:to>
                                        <p:strVal val="visible"/>
                                      </p:to>
                                    </p:set>
                                    <p:animEffect transition="in" filter="wipe(up)">
                                      <p:cBhvr>
                                        <p:cTn id="64" dur="500"/>
                                        <p:tgtEl>
                                          <p:spTgt spid="6">
                                            <p:txEl>
                                              <p:pRg st="0" end="0"/>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1" fill="hold" grpId="0" nodeType="clickEffect">
                                  <p:stCondLst>
                                    <p:cond delay="0"/>
                                  </p:stCondLst>
                                  <p:childTnLst>
                                    <p:set>
                                      <p:cBhvr>
                                        <p:cTn id="68" dur="1" fill="hold">
                                          <p:stCondLst>
                                            <p:cond delay="0"/>
                                          </p:stCondLst>
                                        </p:cTn>
                                        <p:tgtEl>
                                          <p:spTgt spid="6">
                                            <p:txEl>
                                              <p:pRg st="1" end="1"/>
                                            </p:txEl>
                                          </p:spTgt>
                                        </p:tgtEl>
                                        <p:attrNameLst>
                                          <p:attrName>style.visibility</p:attrName>
                                        </p:attrNameLst>
                                      </p:cBhvr>
                                      <p:to>
                                        <p:strVal val="visible"/>
                                      </p:to>
                                    </p:set>
                                    <p:animEffect transition="in" filter="wipe(up)">
                                      <p:cBhvr>
                                        <p:cTn id="69" dur="500"/>
                                        <p:tgtEl>
                                          <p:spTgt spid="6">
                                            <p:txEl>
                                              <p:pRg st="1" end="1"/>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1" fill="hold" grpId="0" nodeType="clickEffect">
                                  <p:stCondLst>
                                    <p:cond delay="0"/>
                                  </p:stCondLst>
                                  <p:childTnLst>
                                    <p:set>
                                      <p:cBhvr>
                                        <p:cTn id="73" dur="1" fill="hold">
                                          <p:stCondLst>
                                            <p:cond delay="0"/>
                                          </p:stCondLst>
                                        </p:cTn>
                                        <p:tgtEl>
                                          <p:spTgt spid="6">
                                            <p:txEl>
                                              <p:pRg st="2" end="2"/>
                                            </p:txEl>
                                          </p:spTgt>
                                        </p:tgtEl>
                                        <p:attrNameLst>
                                          <p:attrName>style.visibility</p:attrName>
                                        </p:attrNameLst>
                                      </p:cBhvr>
                                      <p:to>
                                        <p:strVal val="visible"/>
                                      </p:to>
                                    </p:set>
                                    <p:animEffect transition="in" filter="wipe(up)">
                                      <p:cBhvr>
                                        <p:cTn id="74" dur="500"/>
                                        <p:tgtEl>
                                          <p:spTgt spid="6">
                                            <p:txEl>
                                              <p:pRg st="2" end="2"/>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22" presetClass="entr" presetSubtype="1" fill="hold" grpId="0" nodeType="clickEffect">
                                  <p:stCondLst>
                                    <p:cond delay="0"/>
                                  </p:stCondLst>
                                  <p:childTnLst>
                                    <p:set>
                                      <p:cBhvr>
                                        <p:cTn id="82" dur="1" fill="hold">
                                          <p:stCondLst>
                                            <p:cond delay="0"/>
                                          </p:stCondLst>
                                        </p:cTn>
                                        <p:tgtEl>
                                          <p:spTgt spid="7">
                                            <p:bg/>
                                          </p:spTgt>
                                        </p:tgtEl>
                                        <p:attrNameLst>
                                          <p:attrName>style.visibility</p:attrName>
                                        </p:attrNameLst>
                                      </p:cBhvr>
                                      <p:to>
                                        <p:strVal val="visible"/>
                                      </p:to>
                                    </p:set>
                                    <p:animEffect transition="in" filter="wipe(up)">
                                      <p:cBhvr>
                                        <p:cTn id="83" dur="500"/>
                                        <p:tgtEl>
                                          <p:spTgt spid="7">
                                            <p:bg/>
                                          </p:spTgt>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1" fill="hold" grpId="0" nodeType="clickEffect">
                                  <p:stCondLst>
                                    <p:cond delay="0"/>
                                  </p:stCondLst>
                                  <p:childTnLst>
                                    <p:set>
                                      <p:cBhvr>
                                        <p:cTn id="87" dur="1" fill="hold">
                                          <p:stCondLst>
                                            <p:cond delay="0"/>
                                          </p:stCondLst>
                                        </p:cTn>
                                        <p:tgtEl>
                                          <p:spTgt spid="7">
                                            <p:txEl>
                                              <p:pRg st="0" end="0"/>
                                            </p:txEl>
                                          </p:spTgt>
                                        </p:tgtEl>
                                        <p:attrNameLst>
                                          <p:attrName>style.visibility</p:attrName>
                                        </p:attrNameLst>
                                      </p:cBhvr>
                                      <p:to>
                                        <p:strVal val="visible"/>
                                      </p:to>
                                    </p:set>
                                    <p:animEffect transition="in" filter="wipe(up)">
                                      <p:cBhvr>
                                        <p:cTn id="88" dur="500"/>
                                        <p:tgtEl>
                                          <p:spTgt spid="7">
                                            <p:txEl>
                                              <p:pRg st="0" end="0"/>
                                            </p:txEl>
                                          </p:spTgt>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1" fill="hold" grpId="0" nodeType="clickEffect">
                                  <p:stCondLst>
                                    <p:cond delay="0"/>
                                  </p:stCondLst>
                                  <p:childTnLst>
                                    <p:set>
                                      <p:cBhvr>
                                        <p:cTn id="92" dur="1" fill="hold">
                                          <p:stCondLst>
                                            <p:cond delay="0"/>
                                          </p:stCondLst>
                                        </p:cTn>
                                        <p:tgtEl>
                                          <p:spTgt spid="7">
                                            <p:txEl>
                                              <p:pRg st="1" end="1"/>
                                            </p:txEl>
                                          </p:spTgt>
                                        </p:tgtEl>
                                        <p:attrNameLst>
                                          <p:attrName>style.visibility</p:attrName>
                                        </p:attrNameLst>
                                      </p:cBhvr>
                                      <p:to>
                                        <p:strVal val="visible"/>
                                      </p:to>
                                    </p:set>
                                    <p:animEffect transition="in" filter="wipe(up)">
                                      <p:cBhvr>
                                        <p:cTn id="93" dur="500"/>
                                        <p:tgtEl>
                                          <p:spTgt spid="7">
                                            <p:txEl>
                                              <p:pRg st="1" end="1"/>
                                            </p:txEl>
                                          </p:spTgt>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1" fill="hold" grpId="0" nodeType="clickEffect">
                                  <p:stCondLst>
                                    <p:cond delay="0"/>
                                  </p:stCondLst>
                                  <p:childTnLst>
                                    <p:set>
                                      <p:cBhvr>
                                        <p:cTn id="97" dur="1" fill="hold">
                                          <p:stCondLst>
                                            <p:cond delay="0"/>
                                          </p:stCondLst>
                                        </p:cTn>
                                        <p:tgtEl>
                                          <p:spTgt spid="7">
                                            <p:txEl>
                                              <p:pRg st="2" end="2"/>
                                            </p:txEl>
                                          </p:spTgt>
                                        </p:tgtEl>
                                        <p:attrNameLst>
                                          <p:attrName>style.visibility</p:attrName>
                                        </p:attrNameLst>
                                      </p:cBhvr>
                                      <p:to>
                                        <p:strVal val="visible"/>
                                      </p:to>
                                    </p:set>
                                    <p:animEffect transition="in" filter="wipe(up)">
                                      <p:cBhvr>
                                        <p:cTn id="98" dur="500"/>
                                        <p:tgtEl>
                                          <p:spTgt spid="7">
                                            <p:txEl>
                                              <p:pRg st="2" end="2"/>
                                            </p:txEl>
                                          </p:spTgt>
                                        </p:tgtEl>
                                      </p:cBhvr>
                                    </p:animEffec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3">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7" grpId="0" build="p" animBg="1"/>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2.7 </a:t>
            </a:r>
            <a:r>
              <a:rPr lang="zh-CN" altLang="en-US" dirty="0"/>
              <a:t>函数和模块</a:t>
            </a:r>
          </a:p>
        </p:txBody>
      </p:sp>
      <p:sp>
        <p:nvSpPr>
          <p:cNvPr id="3" name="内容占位符 2"/>
          <p:cNvSpPr>
            <a:spLocks noGrp="1"/>
          </p:cNvSpPr>
          <p:nvPr>
            <p:ph idx="1"/>
          </p:nvPr>
        </p:nvSpPr>
        <p:spPr>
          <a:xfrm>
            <a:off x="609599" y="1076325"/>
            <a:ext cx="11435255" cy="5356006"/>
          </a:xfrm>
        </p:spPr>
        <p:txBody>
          <a:bodyPr/>
          <a:lstStyle/>
          <a:p>
            <a:r>
              <a:rPr lang="en-US" altLang="zh-CN" dirty="0" smtClean="0"/>
              <a:t>2.7.3 </a:t>
            </a:r>
            <a:r>
              <a:rPr lang="zh-CN" altLang="en-US" dirty="0" smtClean="0"/>
              <a:t>第三</a:t>
            </a:r>
            <a:r>
              <a:rPr lang="zh-CN" altLang="en-US" dirty="0"/>
              <a:t>方库</a:t>
            </a:r>
            <a:endParaRPr lang="en-US" altLang="zh-CN" dirty="0"/>
          </a:p>
          <a:p>
            <a:r>
              <a:rPr lang="en-US" altLang="zh-CN" b="1" dirty="0" smtClean="0"/>
              <a:t>1</a:t>
            </a:r>
            <a:r>
              <a:rPr lang="zh-CN" altLang="en-US" b="1" dirty="0" smtClean="0"/>
              <a:t>、第三</a:t>
            </a:r>
            <a:r>
              <a:rPr lang="zh-CN" altLang="en-US" b="1" dirty="0"/>
              <a:t>方库的获取和安装</a:t>
            </a:r>
            <a:endParaRPr lang="en-US" altLang="zh-CN" b="1" dirty="0"/>
          </a:p>
          <a:p>
            <a:pPr lvl="1"/>
            <a:r>
              <a:rPr lang="zh-CN" altLang="en-US" dirty="0"/>
              <a:t>安装命令为</a:t>
            </a:r>
            <a:r>
              <a:rPr lang="zh-CN" altLang="en-US" dirty="0" smtClean="0"/>
              <a:t>：</a:t>
            </a:r>
            <a:endParaRPr lang="en-US" altLang="zh-CN" dirty="0" smtClean="0"/>
          </a:p>
          <a:p>
            <a:pPr lvl="1"/>
            <a:endParaRPr lang="en-US" altLang="zh-CN" dirty="0" smtClean="0"/>
          </a:p>
          <a:p>
            <a:pPr lvl="1"/>
            <a:r>
              <a:rPr lang="zh-CN" altLang="en-US" sz="2000" dirty="0" smtClean="0"/>
              <a:t>例如</a:t>
            </a:r>
            <a:r>
              <a:rPr lang="zh-CN" altLang="en-US" sz="2000" dirty="0"/>
              <a:t>，</a:t>
            </a:r>
            <a:r>
              <a:rPr lang="zh-CN" altLang="en-US" sz="2000" dirty="0" smtClean="0"/>
              <a:t>在</a:t>
            </a:r>
            <a:r>
              <a:rPr lang="en-US" altLang="zh-CN" sz="2000" dirty="0" smtClean="0"/>
              <a:t>IDLE</a:t>
            </a:r>
            <a:r>
              <a:rPr lang="zh-CN" altLang="en-US" sz="2000" dirty="0" smtClean="0"/>
              <a:t>中安装第三</a:t>
            </a:r>
            <a:r>
              <a:rPr lang="zh-CN" altLang="en-US" sz="2000" dirty="0"/>
              <a:t>方库</a:t>
            </a:r>
            <a:r>
              <a:rPr lang="en-US" altLang="zh-CN" sz="2000" dirty="0" err="1" smtClean="0"/>
              <a:t>psutil</a:t>
            </a:r>
            <a:r>
              <a:rPr lang="zh-CN" altLang="en-US" sz="2000" dirty="0" smtClean="0"/>
              <a:t>。</a:t>
            </a:r>
            <a:r>
              <a:rPr lang="en-US" altLang="zh-CN" sz="2000" dirty="0" err="1" smtClean="0"/>
              <a:t>psutil</a:t>
            </a:r>
            <a:r>
              <a:rPr lang="zh-CN" altLang="en-US" sz="2000" dirty="0"/>
              <a:t>是一个跨平台的库，能够轻松实现获取系统运行的进程和系统利用率（包括</a:t>
            </a:r>
            <a:r>
              <a:rPr lang="en-US" altLang="zh-CN" sz="2000" dirty="0"/>
              <a:t>CPU</a:t>
            </a:r>
            <a:r>
              <a:rPr lang="zh-CN" altLang="en-US" sz="2000" dirty="0"/>
              <a:t>、内存、磁盘、网络等）信息。它主要用来做系统监控，性能分析，进程管理。</a:t>
            </a:r>
          </a:p>
          <a:p>
            <a:pPr lvl="1"/>
            <a:r>
              <a:rPr lang="zh-CN" altLang="en-US" sz="2000" dirty="0"/>
              <a:t>安装</a:t>
            </a:r>
            <a:r>
              <a:rPr lang="en-US" altLang="zh-CN" sz="2000" dirty="0" err="1"/>
              <a:t>psutil</a:t>
            </a:r>
            <a:r>
              <a:rPr lang="zh-CN" altLang="en-US" sz="2000" dirty="0"/>
              <a:t>库的操作步骤如下：</a:t>
            </a:r>
          </a:p>
          <a:p>
            <a:pPr marL="893763" lvl="2" indent="0"/>
            <a:r>
              <a:rPr lang="zh-CN" altLang="en-US" sz="2000" dirty="0"/>
              <a:t>（</a:t>
            </a:r>
            <a:r>
              <a:rPr lang="en-US" altLang="zh-CN" sz="2000" dirty="0"/>
              <a:t>1</a:t>
            </a:r>
            <a:r>
              <a:rPr lang="zh-CN" altLang="en-US" sz="2000" dirty="0"/>
              <a:t>）在开始菜单的搜索栏里面输入“</a:t>
            </a:r>
            <a:r>
              <a:rPr lang="en-US" altLang="zh-CN" sz="2000" dirty="0"/>
              <a:t>cmd.exe”</a:t>
            </a:r>
            <a:r>
              <a:rPr lang="zh-CN" altLang="en-US" sz="2000" dirty="0"/>
              <a:t>，打开</a:t>
            </a:r>
            <a:r>
              <a:rPr lang="en-US" altLang="zh-CN" sz="2000" dirty="0"/>
              <a:t>Windows</a:t>
            </a:r>
            <a:r>
              <a:rPr lang="zh-CN" altLang="en-US" sz="2000" dirty="0"/>
              <a:t>命令窗口。</a:t>
            </a:r>
          </a:p>
          <a:p>
            <a:pPr marL="893763" lvl="2" indent="0"/>
            <a:r>
              <a:rPr lang="zh-CN" altLang="en-US" sz="2000" dirty="0"/>
              <a:t>（</a:t>
            </a:r>
            <a:r>
              <a:rPr lang="en-US" altLang="zh-CN" sz="2000" dirty="0"/>
              <a:t>2</a:t>
            </a:r>
            <a:r>
              <a:rPr lang="zh-CN" altLang="en-US" sz="2000" dirty="0"/>
              <a:t>）输入命令 </a:t>
            </a:r>
            <a:r>
              <a:rPr lang="en-US" altLang="zh-CN" sz="2000" dirty="0"/>
              <a:t>pip install </a:t>
            </a:r>
            <a:r>
              <a:rPr lang="en-US" altLang="zh-CN" sz="2000" dirty="0" err="1"/>
              <a:t>pyutil</a:t>
            </a:r>
            <a:r>
              <a:rPr lang="zh-CN" altLang="en-US" sz="2000" dirty="0"/>
              <a:t>后回车，</a:t>
            </a:r>
            <a:r>
              <a:rPr lang="zh-CN" altLang="en-US" sz="2000" dirty="0" smtClean="0"/>
              <a:t>看到下图所</a:t>
            </a:r>
            <a:r>
              <a:rPr lang="zh-CN" altLang="en-US" sz="2000" dirty="0"/>
              <a:t>示的“</a:t>
            </a:r>
            <a:r>
              <a:rPr lang="en-US" altLang="zh-CN" sz="2000" dirty="0"/>
              <a:t>Successfully installed psutil-5.9.0”</a:t>
            </a:r>
            <a:r>
              <a:rPr lang="zh-CN" altLang="en-US" sz="2000" dirty="0"/>
              <a:t>，表示</a:t>
            </a:r>
            <a:r>
              <a:rPr lang="en-US" altLang="zh-CN" sz="2000" dirty="0" err="1"/>
              <a:t>pyutil</a:t>
            </a:r>
            <a:r>
              <a:rPr lang="zh-CN" altLang="en-US" sz="2000" dirty="0"/>
              <a:t>库安装成功。另外，图中“</a:t>
            </a:r>
            <a:r>
              <a:rPr lang="en-US" altLang="zh-CN" sz="2000" dirty="0"/>
              <a:t>WARNING:…”</a:t>
            </a:r>
            <a:r>
              <a:rPr lang="zh-CN" altLang="en-US" sz="2000" dirty="0"/>
              <a:t>提示信息可以忽略，也可以根据提示命令升级</a:t>
            </a:r>
            <a:r>
              <a:rPr lang="en-US" altLang="zh-CN" sz="2000" dirty="0"/>
              <a:t>pip</a:t>
            </a:r>
            <a:r>
              <a:rPr lang="zh-CN" altLang="en-US" sz="2000" dirty="0"/>
              <a:t>命令。</a:t>
            </a:r>
          </a:p>
          <a:p>
            <a:pPr lvl="1"/>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121</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pic>
        <p:nvPicPr>
          <p:cNvPr id="8" name="图片 7">
            <a:extLst>
              <a:ext uri="{FF2B5EF4-FFF2-40B4-BE49-F238E27FC236}">
                <a16:creationId xmlns:a16="http://schemas.microsoft.com/office/drawing/2014/main" id="{B05F9CFA-1B3E-00D7-4581-B6133E44E6AF}"/>
              </a:ext>
            </a:extLst>
          </p:cNvPr>
          <p:cNvPicPr>
            <a:picLocks noChangeAspect="1"/>
          </p:cNvPicPr>
          <p:nvPr/>
        </p:nvPicPr>
        <p:blipFill>
          <a:blip r:embed="rId3"/>
          <a:stretch>
            <a:fillRect/>
          </a:stretch>
        </p:blipFill>
        <p:spPr>
          <a:xfrm>
            <a:off x="4308048" y="4865667"/>
            <a:ext cx="7354807" cy="1992333"/>
          </a:xfrm>
          <a:prstGeom prst="rect">
            <a:avLst/>
          </a:prstGeom>
        </p:spPr>
      </p:pic>
      <p:sp>
        <p:nvSpPr>
          <p:cNvPr id="5" name="矩形 4"/>
          <p:cNvSpPr/>
          <p:nvPr/>
        </p:nvSpPr>
        <p:spPr>
          <a:xfrm>
            <a:off x="3187746" y="1944776"/>
            <a:ext cx="2685351" cy="400110"/>
          </a:xfrm>
          <a:prstGeom prst="rect">
            <a:avLst/>
          </a:prstGeom>
        </p:spPr>
        <p:style>
          <a:lnRef idx="2">
            <a:schemeClr val="accent4"/>
          </a:lnRef>
          <a:fillRef idx="1">
            <a:schemeClr val="lt1"/>
          </a:fillRef>
          <a:effectRef idx="0">
            <a:schemeClr val="accent4"/>
          </a:effectRef>
          <a:fontRef idx="minor">
            <a:schemeClr val="dk1"/>
          </a:fontRef>
        </p:style>
        <p:txBody>
          <a:bodyPr wrap="none">
            <a:spAutoFit/>
          </a:bodyPr>
          <a:lstStyle/>
          <a:p>
            <a:pPr lvl="1"/>
            <a:r>
              <a:rPr lang="en-US" altLang="zh-CN" sz="2000" b="1" dirty="0"/>
              <a:t>pip install </a:t>
            </a:r>
            <a:r>
              <a:rPr lang="zh-CN" altLang="en-US" sz="2000" b="1" dirty="0"/>
              <a:t>模块名</a:t>
            </a:r>
            <a:endParaRPr lang="en-US" altLang="zh-CN" sz="2000" b="1" dirty="0"/>
          </a:p>
        </p:txBody>
      </p:sp>
    </p:spTree>
    <p:extLst>
      <p:ext uri="{BB962C8B-B14F-4D97-AF65-F5344CB8AC3E}">
        <p14:creationId xmlns:p14="http://schemas.microsoft.com/office/powerpoint/2010/main" val="198107744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2.7 </a:t>
            </a:r>
            <a:r>
              <a:rPr lang="zh-CN" altLang="en-US" dirty="0"/>
              <a:t>函数和模块</a:t>
            </a:r>
          </a:p>
        </p:txBody>
      </p:sp>
      <p:sp>
        <p:nvSpPr>
          <p:cNvPr id="3" name="内容占位符 2"/>
          <p:cNvSpPr>
            <a:spLocks noGrp="1"/>
          </p:cNvSpPr>
          <p:nvPr>
            <p:ph idx="1"/>
          </p:nvPr>
        </p:nvSpPr>
        <p:spPr>
          <a:xfrm>
            <a:off x="309982" y="966148"/>
            <a:ext cx="11230377" cy="5644983"/>
          </a:xfrm>
        </p:spPr>
        <p:txBody>
          <a:bodyPr/>
          <a:lstStyle/>
          <a:p>
            <a:pPr lvl="1"/>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psutil</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库安装完成后，在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IDLE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中使用的相关代码和运行结果如下：</a:t>
            </a: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lvl="1"/>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lvl="1"/>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lvl="1"/>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lvl="1"/>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lvl="1"/>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lvl="1"/>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542925" lvl="1" indent="0">
              <a:buNone/>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en-US" altLang="zh-CN" sz="2000" b="1" dirty="0" smtClean="0">
              <a:effectLst/>
              <a:latin typeface="Calibri" panose="020F0502020204030204" pitchFamily="34" charset="0"/>
              <a:ea typeface="宋体" panose="02010600030101010101" pitchFamily="2" charset="-122"/>
              <a:cs typeface="Times New Roman" panose="02020603050405020304" pitchFamily="18" charset="0"/>
            </a:endParaRPr>
          </a:p>
          <a:p>
            <a:r>
              <a:rPr lang="en-US" altLang="zh-CN" sz="2000" b="1" dirty="0" smtClean="0">
                <a:effectLst/>
                <a:latin typeface="Calibri" panose="020F0502020204030204" pitchFamily="34" charset="0"/>
                <a:ea typeface="宋体" panose="02010600030101010101" pitchFamily="2" charset="-122"/>
                <a:cs typeface="Times New Roman" panose="02020603050405020304" pitchFamily="18" charset="0"/>
              </a:rPr>
              <a:t>2</a:t>
            </a:r>
            <a:r>
              <a:rPr lang="zh-CN" altLang="en-US" sz="2000" b="1" dirty="0" smtClean="0">
                <a:effectLst/>
                <a:latin typeface="Calibri" panose="020F0502020204030204" pitchFamily="34" charset="0"/>
                <a:ea typeface="宋体" panose="02010600030101010101" pitchFamily="2" charset="-122"/>
                <a:cs typeface="Times New Roman" panose="02020603050405020304" pitchFamily="18" charset="0"/>
              </a:rPr>
              <a:t>、</a:t>
            </a:r>
            <a:r>
              <a:rPr lang="zh-CN" altLang="zh-CN" sz="2000" b="1" dirty="0" smtClean="0">
                <a:effectLst/>
                <a:latin typeface="Calibri" panose="020F0502020204030204" pitchFamily="34" charset="0"/>
                <a:ea typeface="宋体" panose="02010600030101010101" pitchFamily="2" charset="-122"/>
                <a:cs typeface="Times New Roman" panose="02020603050405020304" pitchFamily="18" charset="0"/>
              </a:rPr>
              <a:t>第三</a:t>
            </a:r>
            <a:r>
              <a:rPr lang="zh-CN" altLang="zh-CN" sz="2000" b="1" dirty="0">
                <a:effectLst/>
                <a:latin typeface="Calibri" panose="020F0502020204030204" pitchFamily="34" charset="0"/>
                <a:ea typeface="宋体" panose="02010600030101010101" pitchFamily="2" charset="-122"/>
                <a:cs typeface="Times New Roman" panose="02020603050405020304" pitchFamily="18" charset="0"/>
              </a:rPr>
              <a:t>方库的卸载</a:t>
            </a:r>
            <a:endParaRPr lang="en-US" altLang="zh-CN" sz="2000" b="1" dirty="0">
              <a:effectLst/>
              <a:latin typeface="Calibri" panose="020F0502020204030204" pitchFamily="34" charset="0"/>
              <a:ea typeface="宋体" panose="02010600030101010101" pitchFamily="2" charset="-122"/>
              <a:cs typeface="Times New Roman" panose="02020603050405020304" pitchFamily="18" charset="0"/>
            </a:endParaRPr>
          </a:p>
          <a:p>
            <a:pPr lvl="1"/>
            <a:r>
              <a:rPr lang="zh-CN" altLang="en-US" dirty="0"/>
              <a:t>可以通过 </a:t>
            </a:r>
            <a:r>
              <a:rPr lang="en-US" altLang="zh-CN" dirty="0"/>
              <a:t>pip uninstall </a:t>
            </a:r>
            <a:r>
              <a:rPr lang="zh-CN" altLang="en-US" dirty="0"/>
              <a:t>命令来卸载第三方库</a:t>
            </a:r>
            <a:r>
              <a:rPr lang="zh-CN" altLang="en-US" dirty="0" smtClean="0"/>
              <a:t>。</a:t>
            </a:r>
            <a:endParaRPr lang="en-US" altLang="zh-CN" dirty="0" smtClean="0"/>
          </a:p>
          <a:p>
            <a:pPr lvl="1"/>
            <a:r>
              <a:rPr lang="zh-CN" altLang="en-US" dirty="0" smtClean="0"/>
              <a:t>卸载命令：</a:t>
            </a:r>
            <a:endParaRPr lang="en-US" altLang="zh-CN" dirty="0" smtClean="0"/>
          </a:p>
          <a:p>
            <a:pPr lvl="1"/>
            <a:endParaRPr lang="en-US" altLang="zh-CN" b="1" dirty="0">
              <a:solidFill>
                <a:srgbClr val="FF0000"/>
              </a:solidFill>
            </a:endParaRPr>
          </a:p>
          <a:p>
            <a:pPr lvl="1"/>
            <a:r>
              <a:rPr lang="en-US" altLang="zh-CN" b="1" dirty="0" smtClean="0">
                <a:solidFill>
                  <a:srgbClr val="FF0000"/>
                </a:solidFill>
              </a:rPr>
              <a:t>pip list </a:t>
            </a:r>
            <a:r>
              <a:rPr lang="zh-CN" altLang="en-US" b="1" dirty="0" smtClean="0">
                <a:solidFill>
                  <a:srgbClr val="FF0000"/>
                </a:solidFill>
              </a:rPr>
              <a:t>命令</a:t>
            </a:r>
            <a:r>
              <a:rPr lang="zh-CN" altLang="en-US" dirty="0"/>
              <a:t>可</a:t>
            </a:r>
            <a:r>
              <a:rPr lang="zh-CN" altLang="en-US" dirty="0" smtClean="0"/>
              <a:t>查看</a:t>
            </a:r>
            <a:r>
              <a:rPr lang="zh-CN" altLang="en-US" dirty="0"/>
              <a:t>当前系统中安装的第三方库</a:t>
            </a:r>
            <a:r>
              <a:rPr lang="zh-CN" altLang="en-US" dirty="0" smtClean="0"/>
              <a:t>。</a:t>
            </a:r>
            <a:endParaRPr lang="zh-CN" altLang="en-US" dirty="0"/>
          </a:p>
          <a:p>
            <a:pPr lvl="1"/>
            <a:endParaRPr lang="zh-CN" altLang="en-US" dirty="0"/>
          </a:p>
          <a:p>
            <a:pPr lvl="1"/>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lvl="1"/>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122</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12" name="矩形 11">
            <a:extLst>
              <a:ext uri="{FF2B5EF4-FFF2-40B4-BE49-F238E27FC236}">
                <a16:creationId xmlns:a16="http://schemas.microsoft.com/office/drawing/2014/main" id="{D83E3D15-BF3B-8315-C00F-9293352B2CE8}"/>
              </a:ext>
            </a:extLst>
          </p:cNvPr>
          <p:cNvSpPr/>
          <p:nvPr/>
        </p:nvSpPr>
        <p:spPr>
          <a:xfrm>
            <a:off x="1405704" y="1312737"/>
            <a:ext cx="10134655" cy="2308324"/>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black"/>
                </a:solidFill>
                <a:effectLst/>
                <a:uLnTx/>
                <a:uFillTx/>
                <a:latin typeface="Arial"/>
                <a:ea typeface="宋体"/>
                <a:cs typeface="+mn-cs"/>
              </a:rPr>
              <a:t>&gt;&gt;&gt; import </a:t>
            </a:r>
            <a:r>
              <a:rPr kumimoji="0" lang="en-US" altLang="zh-CN" sz="1600" b="1" i="0" u="none" strike="noStrike" kern="1200" cap="none" spc="0" normalizeH="0" baseline="0" noProof="0" dirty="0" err="1">
                <a:ln>
                  <a:noFill/>
                </a:ln>
                <a:solidFill>
                  <a:prstClr val="black"/>
                </a:solidFill>
                <a:effectLst/>
                <a:uLnTx/>
                <a:uFillTx/>
                <a:latin typeface="Arial"/>
                <a:ea typeface="宋体"/>
                <a:cs typeface="+mn-cs"/>
              </a:rPr>
              <a:t>psutil</a:t>
            </a:r>
            <a:endParaRPr kumimoji="0" lang="en-US" altLang="zh-CN" sz="16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black"/>
                </a:solidFill>
                <a:effectLst/>
                <a:uLnTx/>
                <a:uFillTx/>
                <a:latin typeface="Arial"/>
                <a:ea typeface="宋体"/>
                <a:cs typeface="+mn-cs"/>
              </a:rPr>
              <a:t>&gt;&gt;&gt; </a:t>
            </a:r>
            <a:r>
              <a:rPr kumimoji="0" lang="en-US" altLang="zh-CN" sz="1600" b="1" i="0" u="none" strike="noStrike" kern="1200" cap="none" spc="0" normalizeH="0" baseline="0" noProof="0" dirty="0" err="1">
                <a:ln>
                  <a:noFill/>
                </a:ln>
                <a:solidFill>
                  <a:prstClr val="black"/>
                </a:solidFill>
                <a:effectLst/>
                <a:uLnTx/>
                <a:uFillTx/>
                <a:latin typeface="Arial"/>
                <a:ea typeface="宋体"/>
                <a:cs typeface="+mn-cs"/>
              </a:rPr>
              <a:t>psutil.cpu_percent</a:t>
            </a:r>
            <a:r>
              <a:rPr kumimoji="0" lang="en-US" altLang="zh-CN" sz="1600" b="1" i="0" u="none" strike="noStrike" kern="1200" cap="none" spc="0" normalizeH="0" baseline="0" noProof="0" dirty="0">
                <a:ln>
                  <a:noFill/>
                </a:ln>
                <a:solidFill>
                  <a:prstClr val="black"/>
                </a:solidFill>
                <a:effectLst/>
                <a:uLnTx/>
                <a:uFillTx/>
                <a:latin typeface="Arial"/>
                <a:ea typeface="宋体"/>
                <a:cs typeface="+mn-cs"/>
              </a:rPr>
              <a:t>()    #</a:t>
            </a:r>
            <a:r>
              <a:rPr kumimoji="0" lang="zh-CN" altLang="en-US" sz="1600" b="1" i="0" u="none" strike="noStrike" kern="1200" cap="none" spc="0" normalizeH="0" baseline="0" noProof="0" dirty="0">
                <a:ln>
                  <a:noFill/>
                </a:ln>
                <a:solidFill>
                  <a:prstClr val="black"/>
                </a:solidFill>
                <a:effectLst/>
                <a:uLnTx/>
                <a:uFillTx/>
                <a:latin typeface="Arial"/>
                <a:ea typeface="宋体"/>
                <a:cs typeface="+mn-cs"/>
              </a:rPr>
              <a:t>查看</a:t>
            </a:r>
            <a:r>
              <a:rPr kumimoji="0" lang="en-US" altLang="zh-CN" sz="1600" b="1" i="0" u="none" strike="noStrike" kern="1200" cap="none" spc="0" normalizeH="0" baseline="0" noProof="0" dirty="0">
                <a:ln>
                  <a:noFill/>
                </a:ln>
                <a:solidFill>
                  <a:prstClr val="black"/>
                </a:solidFill>
                <a:effectLst/>
                <a:uLnTx/>
                <a:uFillTx/>
                <a:latin typeface="Arial"/>
                <a:ea typeface="宋体"/>
                <a:cs typeface="+mn-cs"/>
              </a:rPr>
              <a:t>CPU</a:t>
            </a:r>
            <a:r>
              <a:rPr kumimoji="0" lang="zh-CN" altLang="en-US" sz="1600" b="1" i="0" u="none" strike="noStrike" kern="1200" cap="none" spc="0" normalizeH="0" baseline="0" noProof="0" dirty="0">
                <a:ln>
                  <a:noFill/>
                </a:ln>
                <a:solidFill>
                  <a:prstClr val="black"/>
                </a:solidFill>
                <a:effectLst/>
                <a:uLnTx/>
                <a:uFillTx/>
                <a:latin typeface="Arial"/>
                <a:ea typeface="宋体"/>
                <a:cs typeface="+mn-cs"/>
              </a:rPr>
              <a:t>的使用率</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black"/>
                </a:solidFill>
                <a:effectLst/>
                <a:uLnTx/>
                <a:uFillTx/>
                <a:latin typeface="Arial"/>
                <a:ea typeface="宋体"/>
                <a:cs typeface="+mn-cs"/>
              </a:rPr>
              <a:t>18.0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black"/>
                </a:solidFill>
                <a:effectLst/>
                <a:uLnTx/>
                <a:uFillTx/>
                <a:latin typeface="Arial"/>
                <a:ea typeface="宋体"/>
                <a:cs typeface="+mn-cs"/>
              </a:rPr>
              <a:t>&gt;&gt;&gt; </a:t>
            </a:r>
            <a:r>
              <a:rPr kumimoji="0" lang="en-US" altLang="zh-CN" sz="1600" b="1" i="0" u="none" strike="noStrike" kern="1200" cap="none" spc="0" normalizeH="0" baseline="0" noProof="0" dirty="0" err="1">
                <a:ln>
                  <a:noFill/>
                </a:ln>
                <a:solidFill>
                  <a:prstClr val="black"/>
                </a:solidFill>
                <a:effectLst/>
                <a:uLnTx/>
                <a:uFillTx/>
                <a:latin typeface="Arial"/>
                <a:ea typeface="宋体"/>
                <a:cs typeface="+mn-cs"/>
              </a:rPr>
              <a:t>psutil.cpu_count</a:t>
            </a:r>
            <a:r>
              <a:rPr kumimoji="0" lang="en-US" altLang="zh-CN" sz="1600" b="1" i="0" u="none" strike="noStrike" kern="1200" cap="none" spc="0" normalizeH="0" baseline="0" noProof="0" dirty="0">
                <a:ln>
                  <a:noFill/>
                </a:ln>
                <a:solidFill>
                  <a:prstClr val="black"/>
                </a:solidFill>
                <a:effectLst/>
                <a:uLnTx/>
                <a:uFillTx/>
                <a:latin typeface="Arial"/>
                <a:ea typeface="宋体"/>
                <a:cs typeface="+mn-cs"/>
              </a:rPr>
              <a:t>()    #</a:t>
            </a:r>
            <a:r>
              <a:rPr kumimoji="0" lang="zh-CN" altLang="en-US" sz="1600" b="1" i="0" u="none" strike="noStrike" kern="1200" cap="none" spc="0" normalizeH="0" baseline="0" noProof="0" dirty="0">
                <a:ln>
                  <a:noFill/>
                </a:ln>
                <a:solidFill>
                  <a:prstClr val="black"/>
                </a:solidFill>
                <a:effectLst/>
                <a:uLnTx/>
                <a:uFillTx/>
                <a:latin typeface="Arial"/>
                <a:ea typeface="宋体"/>
                <a:cs typeface="+mn-cs"/>
              </a:rPr>
              <a:t>查看</a:t>
            </a:r>
            <a:r>
              <a:rPr kumimoji="0" lang="en-US" altLang="zh-CN" sz="1600" b="1" i="0" u="none" strike="noStrike" kern="1200" cap="none" spc="0" normalizeH="0" baseline="0" noProof="0" dirty="0">
                <a:ln>
                  <a:noFill/>
                </a:ln>
                <a:solidFill>
                  <a:prstClr val="black"/>
                </a:solidFill>
                <a:effectLst/>
                <a:uLnTx/>
                <a:uFillTx/>
                <a:latin typeface="Arial"/>
                <a:ea typeface="宋体"/>
                <a:cs typeface="+mn-cs"/>
              </a:rPr>
              <a:t>CPU</a:t>
            </a:r>
            <a:r>
              <a:rPr kumimoji="0" lang="zh-CN" altLang="en-US" sz="1600" b="1" i="0" u="none" strike="noStrike" kern="1200" cap="none" spc="0" normalizeH="0" baseline="0" noProof="0" dirty="0">
                <a:ln>
                  <a:noFill/>
                </a:ln>
                <a:solidFill>
                  <a:prstClr val="black"/>
                </a:solidFill>
                <a:effectLst/>
                <a:uLnTx/>
                <a:uFillTx/>
                <a:latin typeface="Arial"/>
                <a:ea typeface="宋体"/>
                <a:cs typeface="+mn-cs"/>
              </a:rPr>
              <a:t>的逻辑个数</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black"/>
                </a:solidFill>
                <a:effectLst/>
                <a:uLnTx/>
                <a:uFillTx/>
                <a:latin typeface="Arial"/>
                <a:ea typeface="宋体"/>
                <a:cs typeface="+mn-cs"/>
              </a:rPr>
              <a:t>8</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black"/>
                </a:solidFill>
                <a:effectLst/>
                <a:uLnTx/>
                <a:uFillTx/>
                <a:latin typeface="Arial"/>
                <a:ea typeface="宋体"/>
                <a:cs typeface="+mn-cs"/>
              </a:rPr>
              <a:t>&gt;&gt;&gt; </a:t>
            </a:r>
            <a:r>
              <a:rPr kumimoji="0" lang="en-US" altLang="zh-CN" sz="1600" b="1" i="0" u="none" strike="noStrike" kern="1200" cap="none" spc="0" normalizeH="0" baseline="0" noProof="0" dirty="0" err="1">
                <a:ln>
                  <a:noFill/>
                </a:ln>
                <a:solidFill>
                  <a:prstClr val="black"/>
                </a:solidFill>
                <a:effectLst/>
                <a:uLnTx/>
                <a:uFillTx/>
                <a:latin typeface="Arial"/>
                <a:ea typeface="宋体"/>
                <a:cs typeface="+mn-cs"/>
              </a:rPr>
              <a:t>psutil.cpu_count</a:t>
            </a:r>
            <a:r>
              <a:rPr kumimoji="0" lang="en-US" altLang="zh-CN" sz="1600" b="1" i="0" u="none" strike="noStrike" kern="1200" cap="none" spc="0" normalizeH="0" baseline="0" noProof="0" dirty="0">
                <a:ln>
                  <a:noFill/>
                </a:ln>
                <a:solidFill>
                  <a:prstClr val="black"/>
                </a:solidFill>
                <a:effectLst/>
                <a:uLnTx/>
                <a:uFillTx/>
                <a:latin typeface="Arial"/>
                <a:ea typeface="宋体"/>
                <a:cs typeface="+mn-cs"/>
              </a:rPr>
              <a:t>(logical=False)   #</a:t>
            </a:r>
            <a:r>
              <a:rPr kumimoji="0" lang="zh-CN" altLang="en-US" sz="1600" b="1" i="0" u="none" strike="noStrike" kern="1200" cap="none" spc="0" normalizeH="0" baseline="0" noProof="0" dirty="0">
                <a:ln>
                  <a:noFill/>
                </a:ln>
                <a:solidFill>
                  <a:prstClr val="black"/>
                </a:solidFill>
                <a:effectLst/>
                <a:uLnTx/>
                <a:uFillTx/>
                <a:latin typeface="Arial"/>
                <a:ea typeface="宋体"/>
                <a:cs typeface="+mn-cs"/>
              </a:rPr>
              <a:t>查看</a:t>
            </a:r>
            <a:r>
              <a:rPr kumimoji="0" lang="en-US" altLang="zh-CN" sz="1600" b="1" i="0" u="none" strike="noStrike" kern="1200" cap="none" spc="0" normalizeH="0" baseline="0" noProof="0" dirty="0">
                <a:ln>
                  <a:noFill/>
                </a:ln>
                <a:solidFill>
                  <a:prstClr val="black"/>
                </a:solidFill>
                <a:effectLst/>
                <a:uLnTx/>
                <a:uFillTx/>
                <a:latin typeface="Arial"/>
                <a:ea typeface="宋体"/>
                <a:cs typeface="+mn-cs"/>
              </a:rPr>
              <a:t>CPU</a:t>
            </a:r>
            <a:r>
              <a:rPr kumimoji="0" lang="zh-CN" altLang="en-US" sz="1600" b="1" i="0" u="none" strike="noStrike" kern="1200" cap="none" spc="0" normalizeH="0" baseline="0" noProof="0" dirty="0">
                <a:ln>
                  <a:noFill/>
                </a:ln>
                <a:solidFill>
                  <a:prstClr val="black"/>
                </a:solidFill>
                <a:effectLst/>
                <a:uLnTx/>
                <a:uFillTx/>
                <a:latin typeface="Arial"/>
                <a:ea typeface="宋体"/>
                <a:cs typeface="+mn-cs"/>
              </a:rPr>
              <a:t>的物理个数</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black"/>
                </a:solidFill>
                <a:effectLst/>
                <a:uLnTx/>
                <a:uFillTx/>
                <a:latin typeface="Arial"/>
                <a:ea typeface="宋体"/>
                <a:cs typeface="+mn-cs"/>
              </a:rPr>
              <a:t>4</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black"/>
                </a:solidFill>
                <a:effectLst/>
                <a:uLnTx/>
                <a:uFillTx/>
                <a:latin typeface="Arial"/>
                <a:ea typeface="宋体"/>
                <a:cs typeface="+mn-cs"/>
              </a:rPr>
              <a:t>&gt;&gt;&gt; </a:t>
            </a:r>
            <a:r>
              <a:rPr kumimoji="0" lang="en-US" altLang="zh-CN" sz="1600" b="1" i="0" u="none" strike="noStrike" kern="1200" cap="none" spc="0" normalizeH="0" baseline="0" noProof="0" dirty="0" err="1">
                <a:ln>
                  <a:noFill/>
                </a:ln>
                <a:solidFill>
                  <a:prstClr val="black"/>
                </a:solidFill>
                <a:effectLst/>
                <a:uLnTx/>
                <a:uFillTx/>
                <a:latin typeface="Arial"/>
                <a:ea typeface="宋体"/>
                <a:cs typeface="+mn-cs"/>
              </a:rPr>
              <a:t>psutil.cpu_count</a:t>
            </a:r>
            <a:r>
              <a:rPr kumimoji="0" lang="en-US" altLang="zh-CN" sz="1600" b="1" i="0" u="none" strike="noStrike" kern="1200" cap="none" spc="0" normalizeH="0" baseline="0" noProof="0" dirty="0">
                <a:ln>
                  <a:noFill/>
                </a:ln>
                <a:solidFill>
                  <a:prstClr val="black"/>
                </a:solidFill>
                <a:effectLst/>
                <a:uLnTx/>
                <a:uFillTx/>
                <a:latin typeface="Arial"/>
                <a:ea typeface="宋体"/>
                <a:cs typeface="+mn-cs"/>
              </a:rPr>
              <a:t>(logical=False)   #</a:t>
            </a:r>
            <a:r>
              <a:rPr kumimoji="0" lang="zh-CN" altLang="en-US" sz="1600" b="1" i="0" u="none" strike="noStrike" kern="1200" cap="none" spc="0" normalizeH="0" baseline="0" noProof="0" dirty="0">
                <a:ln>
                  <a:noFill/>
                </a:ln>
                <a:solidFill>
                  <a:prstClr val="black"/>
                </a:solidFill>
                <a:effectLst/>
                <a:uLnTx/>
                <a:uFillTx/>
                <a:latin typeface="Arial"/>
                <a:ea typeface="宋体"/>
                <a:cs typeface="+mn-cs"/>
              </a:rPr>
              <a:t>查看物理内存信息，单位为字节</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err="1">
                <a:ln>
                  <a:noFill/>
                </a:ln>
                <a:solidFill>
                  <a:prstClr val="black"/>
                </a:solidFill>
                <a:effectLst/>
                <a:uLnTx/>
                <a:uFillTx/>
                <a:latin typeface="Arial"/>
                <a:ea typeface="宋体"/>
                <a:cs typeface="+mn-cs"/>
              </a:rPr>
              <a:t>svmem</a:t>
            </a:r>
            <a:r>
              <a:rPr kumimoji="0" lang="en-US" altLang="zh-CN" sz="1600" b="1" i="0" u="none" strike="noStrike" kern="1200" cap="none" spc="0" normalizeH="0" baseline="0" noProof="0" dirty="0">
                <a:ln>
                  <a:noFill/>
                </a:ln>
                <a:solidFill>
                  <a:prstClr val="black"/>
                </a:solidFill>
                <a:effectLst/>
                <a:uLnTx/>
                <a:uFillTx/>
                <a:latin typeface="Arial"/>
                <a:ea typeface="宋体"/>
                <a:cs typeface="+mn-cs"/>
              </a:rPr>
              <a:t>(total=8394625024, available=2538590208, percent=69.8, used=5856034816, free=2538590208)</a:t>
            </a:r>
          </a:p>
        </p:txBody>
      </p:sp>
      <p:pic>
        <p:nvPicPr>
          <p:cNvPr id="13" name="图片 12">
            <a:extLst>
              <a:ext uri="{FF2B5EF4-FFF2-40B4-BE49-F238E27FC236}">
                <a16:creationId xmlns:a16="http://schemas.microsoft.com/office/drawing/2014/main" id="{B1003DAC-B190-781D-35AA-8B158D63D42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89976" y="3925874"/>
            <a:ext cx="5902024" cy="2685257"/>
          </a:xfrm>
          <a:prstGeom prst="rect">
            <a:avLst/>
          </a:prstGeom>
        </p:spPr>
      </p:pic>
      <p:sp>
        <p:nvSpPr>
          <p:cNvPr id="7" name="矩形 6"/>
          <p:cNvSpPr/>
          <p:nvPr/>
        </p:nvSpPr>
        <p:spPr>
          <a:xfrm>
            <a:off x="2444998" y="4916041"/>
            <a:ext cx="3060453" cy="400110"/>
          </a:xfrm>
          <a:prstGeom prst="rect">
            <a:avLst/>
          </a:prstGeom>
        </p:spPr>
        <p:style>
          <a:lnRef idx="2">
            <a:schemeClr val="accent4"/>
          </a:lnRef>
          <a:fillRef idx="1">
            <a:schemeClr val="lt1"/>
          </a:fillRef>
          <a:effectRef idx="0">
            <a:schemeClr val="accent4"/>
          </a:effectRef>
          <a:fontRef idx="minor">
            <a:schemeClr val="dk1"/>
          </a:fontRef>
        </p:style>
        <p:txBody>
          <a:bodyPr wrap="none">
            <a:spAutoFit/>
          </a:bodyPr>
          <a:lstStyle/>
          <a:p>
            <a:pPr lvl="1"/>
            <a:r>
              <a:rPr lang="en-US" altLang="zh-CN" sz="2000" b="1" dirty="0"/>
              <a:t>pip </a:t>
            </a:r>
            <a:r>
              <a:rPr lang="en-US" altLang="zh-CN" sz="2000" b="1" dirty="0" smtClean="0"/>
              <a:t>uninstall </a:t>
            </a:r>
            <a:r>
              <a:rPr lang="zh-CN" altLang="en-US" sz="2000" b="1" dirty="0"/>
              <a:t>模块名</a:t>
            </a:r>
            <a:endParaRPr lang="en-US" altLang="zh-CN" sz="2000" b="1" dirty="0"/>
          </a:p>
        </p:txBody>
      </p:sp>
    </p:spTree>
    <p:extLst>
      <p:ext uri="{BB962C8B-B14F-4D97-AF65-F5344CB8AC3E}">
        <p14:creationId xmlns:p14="http://schemas.microsoft.com/office/powerpoint/2010/main" val="330401281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2">
                                            <p:bg/>
                                          </p:spTgt>
                                        </p:tgtEl>
                                        <p:attrNameLst>
                                          <p:attrName>style.visibility</p:attrName>
                                        </p:attrNameLst>
                                      </p:cBhvr>
                                      <p:to>
                                        <p:strVal val="visible"/>
                                      </p:to>
                                    </p:set>
                                    <p:animEffect transition="in" filter="wipe(up)">
                                      <p:cBhvr>
                                        <p:cTn id="7" dur="500"/>
                                        <p:tgtEl>
                                          <p:spTgt spid="12">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wipe(up)">
                                      <p:cBhvr>
                                        <p:cTn id="12" dur="500"/>
                                        <p:tgtEl>
                                          <p:spTgt spid="1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2">
                                            <p:txEl>
                                              <p:pRg st="1" end="1"/>
                                            </p:txEl>
                                          </p:spTgt>
                                        </p:tgtEl>
                                        <p:attrNameLst>
                                          <p:attrName>style.visibility</p:attrName>
                                        </p:attrNameLst>
                                      </p:cBhvr>
                                      <p:to>
                                        <p:strVal val="visible"/>
                                      </p:to>
                                    </p:set>
                                    <p:animEffect transition="in" filter="wipe(up)">
                                      <p:cBhvr>
                                        <p:cTn id="17" dur="500"/>
                                        <p:tgtEl>
                                          <p:spTgt spid="1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2">
                                            <p:txEl>
                                              <p:pRg st="2" end="2"/>
                                            </p:txEl>
                                          </p:spTgt>
                                        </p:tgtEl>
                                        <p:attrNameLst>
                                          <p:attrName>style.visibility</p:attrName>
                                        </p:attrNameLst>
                                      </p:cBhvr>
                                      <p:to>
                                        <p:strVal val="visible"/>
                                      </p:to>
                                    </p:set>
                                    <p:animEffect transition="in" filter="wipe(up)">
                                      <p:cBhvr>
                                        <p:cTn id="22" dur="500"/>
                                        <p:tgtEl>
                                          <p:spTgt spid="12">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2">
                                            <p:txEl>
                                              <p:pRg st="3" end="3"/>
                                            </p:txEl>
                                          </p:spTgt>
                                        </p:tgtEl>
                                        <p:attrNameLst>
                                          <p:attrName>style.visibility</p:attrName>
                                        </p:attrNameLst>
                                      </p:cBhvr>
                                      <p:to>
                                        <p:strVal val="visible"/>
                                      </p:to>
                                    </p:set>
                                    <p:animEffect transition="in" filter="wipe(up)">
                                      <p:cBhvr>
                                        <p:cTn id="27" dur="500"/>
                                        <p:tgtEl>
                                          <p:spTgt spid="12">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12">
                                            <p:txEl>
                                              <p:pRg st="4" end="4"/>
                                            </p:txEl>
                                          </p:spTgt>
                                        </p:tgtEl>
                                        <p:attrNameLst>
                                          <p:attrName>style.visibility</p:attrName>
                                        </p:attrNameLst>
                                      </p:cBhvr>
                                      <p:to>
                                        <p:strVal val="visible"/>
                                      </p:to>
                                    </p:set>
                                    <p:animEffect transition="in" filter="wipe(up)">
                                      <p:cBhvr>
                                        <p:cTn id="32" dur="500"/>
                                        <p:tgtEl>
                                          <p:spTgt spid="12">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12">
                                            <p:txEl>
                                              <p:pRg st="5" end="5"/>
                                            </p:txEl>
                                          </p:spTgt>
                                        </p:tgtEl>
                                        <p:attrNameLst>
                                          <p:attrName>style.visibility</p:attrName>
                                        </p:attrNameLst>
                                      </p:cBhvr>
                                      <p:to>
                                        <p:strVal val="visible"/>
                                      </p:to>
                                    </p:set>
                                    <p:animEffect transition="in" filter="wipe(up)">
                                      <p:cBhvr>
                                        <p:cTn id="37" dur="500"/>
                                        <p:tgtEl>
                                          <p:spTgt spid="12">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12">
                                            <p:txEl>
                                              <p:pRg st="6" end="6"/>
                                            </p:txEl>
                                          </p:spTgt>
                                        </p:tgtEl>
                                        <p:attrNameLst>
                                          <p:attrName>style.visibility</p:attrName>
                                        </p:attrNameLst>
                                      </p:cBhvr>
                                      <p:to>
                                        <p:strVal val="visible"/>
                                      </p:to>
                                    </p:set>
                                    <p:animEffect transition="in" filter="wipe(up)">
                                      <p:cBhvr>
                                        <p:cTn id="42" dur="500"/>
                                        <p:tgtEl>
                                          <p:spTgt spid="12">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12">
                                            <p:txEl>
                                              <p:pRg st="7" end="7"/>
                                            </p:txEl>
                                          </p:spTgt>
                                        </p:tgtEl>
                                        <p:attrNameLst>
                                          <p:attrName>style.visibility</p:attrName>
                                        </p:attrNameLst>
                                      </p:cBhvr>
                                      <p:to>
                                        <p:strVal val="visible"/>
                                      </p:to>
                                    </p:set>
                                    <p:animEffect transition="in" filter="wipe(up)">
                                      <p:cBhvr>
                                        <p:cTn id="47" dur="500"/>
                                        <p:tgtEl>
                                          <p:spTgt spid="12">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12">
                                            <p:txEl>
                                              <p:pRg st="8" end="8"/>
                                            </p:txEl>
                                          </p:spTgt>
                                        </p:tgtEl>
                                        <p:attrNameLst>
                                          <p:attrName>style.visibility</p:attrName>
                                        </p:attrNameLst>
                                      </p:cBhvr>
                                      <p:to>
                                        <p:strVal val="visible"/>
                                      </p:to>
                                    </p:set>
                                    <p:animEffect transition="in" filter="wipe(up)">
                                      <p:cBhvr>
                                        <p:cTn id="52" dur="500"/>
                                        <p:tgtEl>
                                          <p:spTgt spid="12">
                                            <p:txEl>
                                              <p:pRg st="8"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3">
                                            <p:txEl>
                                              <p:pRg st="9" end="9"/>
                                            </p:txEl>
                                          </p:spTgt>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3">
                                            <p:txEl>
                                              <p:pRg st="10" end="10"/>
                                            </p:txEl>
                                          </p:spTgt>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3">
                                            <p:txEl>
                                              <p:pRg st="11" end="11"/>
                                            </p:txEl>
                                          </p:spTgt>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3">
                                            <p:txEl>
                                              <p:pRg st="13" end="13"/>
                                            </p:txEl>
                                          </p:spTgt>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7"/>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animBg="1"/>
      <p:bldP spid="7" grpId="0" animBg="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2.7 </a:t>
            </a:r>
            <a:r>
              <a:rPr lang="zh-CN" altLang="en-US" dirty="0"/>
              <a:t>函数和模块</a:t>
            </a:r>
          </a:p>
        </p:txBody>
      </p:sp>
      <p:sp>
        <p:nvSpPr>
          <p:cNvPr id="3" name="内容占位符 2"/>
          <p:cNvSpPr>
            <a:spLocks noGrp="1"/>
          </p:cNvSpPr>
          <p:nvPr>
            <p:ph idx="1"/>
          </p:nvPr>
        </p:nvSpPr>
        <p:spPr>
          <a:xfrm>
            <a:off x="163962" y="1012456"/>
            <a:ext cx="11937650" cy="5255914"/>
          </a:xfrm>
        </p:spPr>
        <p:txBody>
          <a:bodyPr/>
          <a:lstStyle/>
          <a:p>
            <a:pPr>
              <a:buClr>
                <a:srgbClr val="AD0101"/>
              </a:buClr>
              <a:buFont typeface="Wingdings" pitchFamily="2" charset="2"/>
              <a:buChar char="Ø"/>
              <a:defRPr/>
            </a:pPr>
            <a:r>
              <a:rPr kumimoji="0" lang="en-US" altLang="zh-CN" b="1" i="0" u="none" strike="noStrike" kern="0" cap="none" spc="0" normalizeH="0" baseline="0" noProof="0" dirty="0" smtClean="0">
                <a:ln>
                  <a:noFill/>
                </a:ln>
                <a:solidFill>
                  <a:prstClr val="black"/>
                </a:solidFill>
                <a:effectLst/>
                <a:uLnTx/>
                <a:uFillTx/>
                <a:latin typeface="Calibri" panose="020F0502020204030204" pitchFamily="34" charset="0"/>
                <a:ea typeface="宋体" panose="02010600030101010101" pitchFamily="2" charset="-122"/>
                <a:cs typeface="Times New Roman" panose="02020603050405020304" pitchFamily="18" charset="0"/>
              </a:rPr>
              <a:t>3</a:t>
            </a:r>
            <a:r>
              <a:rPr kumimoji="0" lang="zh-CN" altLang="en-US" b="1" i="0" u="none" strike="noStrike" kern="0" cap="none" spc="0" normalizeH="0" baseline="0" noProof="0" dirty="0" smtClean="0">
                <a:ln>
                  <a:noFill/>
                </a:ln>
                <a:solidFill>
                  <a:prstClr val="black"/>
                </a:solidFill>
                <a:effectLst/>
                <a:uLnTx/>
                <a:uFillTx/>
                <a:latin typeface="Calibri" panose="020F0502020204030204" pitchFamily="34" charset="0"/>
                <a:ea typeface="宋体" panose="02010600030101010101" pitchFamily="2" charset="-122"/>
                <a:cs typeface="Times New Roman" panose="02020603050405020304" pitchFamily="18" charset="0"/>
              </a:rPr>
              <a:t>、常用</a:t>
            </a:r>
            <a:r>
              <a:rPr kumimoji="0" lang="zh-CN" altLang="en-US" b="1" i="0" u="none" strike="noStrike" kern="0" cap="none" spc="0" normalizeH="0" baseline="0" noProof="0" dirty="0">
                <a:ln>
                  <a:noFill/>
                </a:ln>
                <a:solidFill>
                  <a:prstClr val="black"/>
                </a:solidFill>
                <a:effectLst/>
                <a:uLnTx/>
                <a:uFillTx/>
                <a:latin typeface="Calibri" panose="020F0502020204030204" pitchFamily="34" charset="0"/>
                <a:ea typeface="宋体" panose="02010600030101010101" pitchFamily="2" charset="-122"/>
                <a:cs typeface="Times New Roman" panose="02020603050405020304" pitchFamily="18" charset="0"/>
              </a:rPr>
              <a:t>的第三方</a:t>
            </a:r>
            <a:r>
              <a:rPr kumimoji="0" lang="zh-CN" altLang="en-US" b="1" i="0" u="none" strike="noStrike" kern="0" cap="none" spc="0" normalizeH="0" baseline="0" noProof="0" dirty="0" smtClean="0">
                <a:ln>
                  <a:noFill/>
                </a:ln>
                <a:solidFill>
                  <a:prstClr val="black"/>
                </a:solidFill>
                <a:effectLst/>
                <a:uLnTx/>
                <a:uFillTx/>
                <a:latin typeface="Calibri" panose="020F0502020204030204" pitchFamily="34" charset="0"/>
                <a:ea typeface="宋体" panose="02010600030101010101" pitchFamily="2" charset="-122"/>
                <a:cs typeface="Times New Roman" panose="02020603050405020304" pitchFamily="18" charset="0"/>
              </a:rPr>
              <a:t>库</a:t>
            </a:r>
            <a:endParaRPr kumimoji="0" lang="en-US" altLang="zh-CN" b="1" i="0" u="none" strike="noStrike" kern="0" cap="none" spc="0" normalizeH="0" baseline="0" noProof="0" dirty="0" smtClean="0">
              <a:ln>
                <a:noFill/>
              </a:ln>
              <a:solidFill>
                <a:prstClr val="black"/>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lvl="2" indent="-457200">
              <a:buClr>
                <a:srgbClr val="AD0101"/>
              </a:buClr>
              <a:buFont typeface="Wingdings" pitchFamily="2" charset="2"/>
              <a:buChar char="Ø"/>
              <a:defRPr/>
            </a:pPr>
            <a:r>
              <a:rPr lang="en-US" altLang="zh-CN" b="1" dirty="0" smtClean="0">
                <a:effectLst/>
                <a:latin typeface="Calibri" panose="020F0502020204030204" pitchFamily="34" charset="0"/>
                <a:ea typeface="宋体" panose="02010600030101010101" pitchFamily="2" charset="-122"/>
                <a:cs typeface="Times New Roman" panose="02020603050405020304" pitchFamily="18" charset="0"/>
              </a:rPr>
              <a:t>Python</a:t>
            </a:r>
            <a:r>
              <a:rPr lang="zh-CN" altLang="en-US" b="1" dirty="0">
                <a:effectLst/>
                <a:latin typeface="Calibri" panose="020F0502020204030204" pitchFamily="34" charset="0"/>
                <a:ea typeface="宋体" panose="02010600030101010101" pitchFamily="2" charset="-122"/>
                <a:cs typeface="Times New Roman" panose="02020603050405020304" pitchFamily="18" charset="0"/>
              </a:rPr>
              <a:t>提供了第三方库索引功能（</a:t>
            </a:r>
            <a:r>
              <a:rPr lang="en-US" altLang="zh-CN" b="1" dirty="0">
                <a:effectLst/>
                <a:latin typeface="Calibri" panose="020F0502020204030204" pitchFamily="34" charset="0"/>
                <a:ea typeface="宋体" panose="02010600030101010101" pitchFamily="2" charset="-122"/>
                <a:cs typeface="Times New Roman" panose="02020603050405020304" pitchFamily="18" charset="0"/>
              </a:rPr>
              <a:t>PYPI</a:t>
            </a:r>
            <a:r>
              <a:rPr lang="zh-CN" altLang="en-US" b="1"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b="1" dirty="0">
                <a:effectLst/>
                <a:latin typeface="Calibri" panose="020F0502020204030204" pitchFamily="34" charset="0"/>
                <a:ea typeface="宋体" panose="02010600030101010101" pitchFamily="2" charset="-122"/>
                <a:cs typeface="Times New Roman" panose="02020603050405020304" pitchFamily="18" charset="0"/>
              </a:rPr>
              <a:t>PYPI</a:t>
            </a:r>
            <a:r>
              <a:rPr lang="zh-CN" altLang="en-US" b="1" dirty="0">
                <a:effectLst/>
                <a:latin typeface="Calibri" panose="020F0502020204030204" pitchFamily="34" charset="0"/>
                <a:ea typeface="宋体" panose="02010600030101010101" pitchFamily="2" charset="-122"/>
                <a:cs typeface="Times New Roman" panose="02020603050405020304" pitchFamily="18" charset="0"/>
              </a:rPr>
              <a:t>网址：</a:t>
            </a:r>
            <a:r>
              <a:rPr lang="en-US" altLang="zh-CN" b="1" dirty="0">
                <a:effectLst/>
                <a:latin typeface="Calibri" panose="020F0502020204030204" pitchFamily="34" charset="0"/>
                <a:ea typeface="宋体" panose="02010600030101010101" pitchFamily="2" charset="-122"/>
                <a:cs typeface="Times New Roman" panose="02020603050405020304" pitchFamily="18" charset="0"/>
              </a:rPr>
              <a:t>https:/pypi.org/</a:t>
            </a:r>
            <a:r>
              <a:rPr lang="zh-CN" altLang="en-US" b="1" dirty="0">
                <a:effectLst/>
                <a:latin typeface="Calibri" panose="020F0502020204030204" pitchFamily="34" charset="0"/>
                <a:ea typeface="宋体" panose="02010600030101010101" pitchFamily="2" charset="-122"/>
                <a:cs typeface="Times New Roman" panose="02020603050405020304" pitchFamily="18" charset="0"/>
              </a:rPr>
              <a:t>。该网页列出了几乎所有的第三方库的基本信息。这些第三方库涵盖了大数据分析的几乎所有领域。下面给出各个领域常用的第三方库：</a:t>
            </a:r>
          </a:p>
          <a:p>
            <a:pPr lvl="1"/>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lvl="1"/>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123</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graphicFrame>
        <p:nvGraphicFramePr>
          <p:cNvPr id="6" name="图示 5"/>
          <p:cNvGraphicFramePr/>
          <p:nvPr>
            <p:extLst>
              <p:ext uri="{D42A27DB-BD31-4B8C-83A1-F6EECF244321}">
                <p14:modId xmlns:p14="http://schemas.microsoft.com/office/powerpoint/2010/main" val="1257897113"/>
              </p:ext>
            </p:extLst>
          </p:nvPr>
        </p:nvGraphicFramePr>
        <p:xfrm>
          <a:off x="1690538" y="1251369"/>
          <a:ext cx="9508505" cy="60449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2962041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graphicEl>
                                              <a:dgm id="{309B199F-A27A-42E1-A481-7A3DAA18E3E5}"/>
                                            </p:graphicEl>
                                          </p:spTgt>
                                        </p:tgtEl>
                                        <p:attrNameLst>
                                          <p:attrName>style.visibility</p:attrName>
                                        </p:attrNameLst>
                                      </p:cBhvr>
                                      <p:to>
                                        <p:strVal val="visible"/>
                                      </p:to>
                                    </p:set>
                                    <p:anim calcmode="lin" valueType="num">
                                      <p:cBhvr additive="base">
                                        <p:cTn id="7" dur="500" fill="hold"/>
                                        <p:tgtEl>
                                          <p:spTgt spid="6">
                                            <p:graphicEl>
                                              <a:dgm id="{309B199F-A27A-42E1-A481-7A3DAA18E3E5}"/>
                                            </p:graphic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
                                            <p:graphicEl>
                                              <a:dgm id="{309B199F-A27A-42E1-A481-7A3DAA18E3E5}"/>
                                            </p:graphic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graphicEl>
                                              <a:dgm id="{CAC9574B-AFF4-4F24-A946-0A73C4841569}"/>
                                            </p:graphicEl>
                                          </p:spTgt>
                                        </p:tgtEl>
                                        <p:attrNameLst>
                                          <p:attrName>style.visibility</p:attrName>
                                        </p:attrNameLst>
                                      </p:cBhvr>
                                      <p:to>
                                        <p:strVal val="visible"/>
                                      </p:to>
                                    </p:set>
                                    <p:anim calcmode="lin" valueType="num">
                                      <p:cBhvr additive="base">
                                        <p:cTn id="12" dur="500" fill="hold"/>
                                        <p:tgtEl>
                                          <p:spTgt spid="6">
                                            <p:graphicEl>
                                              <a:dgm id="{CAC9574B-AFF4-4F24-A946-0A73C4841569}"/>
                                            </p:graphic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6">
                                            <p:graphicEl>
                                              <a:dgm id="{CAC9574B-AFF4-4F24-A946-0A73C4841569}"/>
                                            </p:graphic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6">
                                            <p:graphicEl>
                                              <a:dgm id="{216957E9-FEA5-4C3C-9E1A-0F11F05D1612}"/>
                                            </p:graphicEl>
                                          </p:spTgt>
                                        </p:tgtEl>
                                        <p:attrNameLst>
                                          <p:attrName>style.visibility</p:attrName>
                                        </p:attrNameLst>
                                      </p:cBhvr>
                                      <p:to>
                                        <p:strVal val="visible"/>
                                      </p:to>
                                    </p:set>
                                    <p:anim calcmode="lin" valueType="num">
                                      <p:cBhvr additive="base">
                                        <p:cTn id="17" dur="500" fill="hold"/>
                                        <p:tgtEl>
                                          <p:spTgt spid="6">
                                            <p:graphicEl>
                                              <a:dgm id="{216957E9-FEA5-4C3C-9E1A-0F11F05D1612}"/>
                                            </p:graphic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6">
                                            <p:graphicEl>
                                              <a:dgm id="{216957E9-FEA5-4C3C-9E1A-0F11F05D1612}"/>
                                            </p:graphicEl>
                                          </p:spTgt>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6">
                                            <p:graphicEl>
                                              <a:dgm id="{D3C1FB6F-5050-42F5-91C0-CA66E23799C4}"/>
                                            </p:graphicEl>
                                          </p:spTgt>
                                        </p:tgtEl>
                                        <p:attrNameLst>
                                          <p:attrName>style.visibility</p:attrName>
                                        </p:attrNameLst>
                                      </p:cBhvr>
                                      <p:to>
                                        <p:strVal val="visible"/>
                                      </p:to>
                                    </p:set>
                                    <p:anim calcmode="lin" valueType="num">
                                      <p:cBhvr additive="base">
                                        <p:cTn id="22" dur="500" fill="hold"/>
                                        <p:tgtEl>
                                          <p:spTgt spid="6">
                                            <p:graphicEl>
                                              <a:dgm id="{D3C1FB6F-5050-42F5-91C0-CA66E23799C4}"/>
                                            </p:graphic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6">
                                            <p:graphicEl>
                                              <a:dgm id="{D3C1FB6F-5050-42F5-91C0-CA66E23799C4}"/>
                                            </p:graphicEl>
                                          </p:spTgt>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6">
                                            <p:graphicEl>
                                              <a:dgm id="{2326E56E-7B9D-472E-8187-35E99112BD4F}"/>
                                            </p:graphicEl>
                                          </p:spTgt>
                                        </p:tgtEl>
                                        <p:attrNameLst>
                                          <p:attrName>style.visibility</p:attrName>
                                        </p:attrNameLst>
                                      </p:cBhvr>
                                      <p:to>
                                        <p:strVal val="visible"/>
                                      </p:to>
                                    </p:set>
                                    <p:anim calcmode="lin" valueType="num">
                                      <p:cBhvr additive="base">
                                        <p:cTn id="27" dur="500" fill="hold"/>
                                        <p:tgtEl>
                                          <p:spTgt spid="6">
                                            <p:graphicEl>
                                              <a:dgm id="{2326E56E-7B9D-472E-8187-35E99112BD4F}"/>
                                            </p:graphic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6">
                                            <p:graphicEl>
                                              <a:dgm id="{2326E56E-7B9D-472E-8187-35E99112BD4F}"/>
                                            </p:graphicEl>
                                          </p:spTgt>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6">
                                            <p:graphicEl>
                                              <a:dgm id="{8194D3A8-D91C-4F71-A2D0-5F7019EE9C48}"/>
                                            </p:graphicEl>
                                          </p:spTgt>
                                        </p:tgtEl>
                                        <p:attrNameLst>
                                          <p:attrName>style.visibility</p:attrName>
                                        </p:attrNameLst>
                                      </p:cBhvr>
                                      <p:to>
                                        <p:strVal val="visible"/>
                                      </p:to>
                                    </p:set>
                                    <p:anim calcmode="lin" valueType="num">
                                      <p:cBhvr additive="base">
                                        <p:cTn id="32" dur="500" fill="hold"/>
                                        <p:tgtEl>
                                          <p:spTgt spid="6">
                                            <p:graphicEl>
                                              <a:dgm id="{8194D3A8-D91C-4F71-A2D0-5F7019EE9C48}"/>
                                            </p:graphic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6">
                                            <p:graphicEl>
                                              <a:dgm id="{8194D3A8-D91C-4F71-A2D0-5F7019EE9C48}"/>
                                            </p:graphicEl>
                                          </p:spTgt>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6">
                                            <p:graphicEl>
                                              <a:dgm id="{B18C761E-C38F-4AED-8254-E3AE19B48DC1}"/>
                                            </p:graphicEl>
                                          </p:spTgt>
                                        </p:tgtEl>
                                        <p:attrNameLst>
                                          <p:attrName>style.visibility</p:attrName>
                                        </p:attrNameLst>
                                      </p:cBhvr>
                                      <p:to>
                                        <p:strVal val="visible"/>
                                      </p:to>
                                    </p:set>
                                    <p:anim calcmode="lin" valueType="num">
                                      <p:cBhvr additive="base">
                                        <p:cTn id="37" dur="500" fill="hold"/>
                                        <p:tgtEl>
                                          <p:spTgt spid="6">
                                            <p:graphicEl>
                                              <a:dgm id="{B18C761E-C38F-4AED-8254-E3AE19B48DC1}"/>
                                            </p:graphic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6">
                                            <p:graphicEl>
                                              <a:dgm id="{B18C761E-C38F-4AED-8254-E3AE19B48DC1}"/>
                                            </p:graphicEl>
                                          </p:spTgt>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1" fill="hold">
                                          <p:stCondLst>
                                            <p:cond delay="0"/>
                                          </p:stCondLst>
                                        </p:cTn>
                                        <p:tgtEl>
                                          <p:spTgt spid="6">
                                            <p:graphicEl>
                                              <a:dgm id="{40902B68-D7EE-4AFB-BC47-A480C7FF80C0}"/>
                                            </p:graphicEl>
                                          </p:spTgt>
                                        </p:tgtEl>
                                        <p:attrNameLst>
                                          <p:attrName>style.visibility</p:attrName>
                                        </p:attrNameLst>
                                      </p:cBhvr>
                                      <p:to>
                                        <p:strVal val="visible"/>
                                      </p:to>
                                    </p:set>
                                    <p:anim calcmode="lin" valueType="num">
                                      <p:cBhvr additive="base">
                                        <p:cTn id="42" dur="500" fill="hold"/>
                                        <p:tgtEl>
                                          <p:spTgt spid="6">
                                            <p:graphicEl>
                                              <a:dgm id="{40902B68-D7EE-4AFB-BC47-A480C7FF80C0}"/>
                                            </p:graphicEl>
                                          </p:spTgt>
                                        </p:tgtEl>
                                        <p:attrNameLst>
                                          <p:attrName>ppt_x</p:attrName>
                                        </p:attrNameLst>
                                      </p:cBhvr>
                                      <p:tavLst>
                                        <p:tav tm="0">
                                          <p:val>
                                            <p:strVal val="0-#ppt_w/2"/>
                                          </p:val>
                                        </p:tav>
                                        <p:tav tm="100000">
                                          <p:val>
                                            <p:strVal val="#ppt_x"/>
                                          </p:val>
                                        </p:tav>
                                      </p:tavLst>
                                    </p:anim>
                                    <p:anim calcmode="lin" valueType="num">
                                      <p:cBhvr additive="base">
                                        <p:cTn id="43" dur="500" fill="hold"/>
                                        <p:tgtEl>
                                          <p:spTgt spid="6">
                                            <p:graphicEl>
                                              <a:dgm id="{40902B68-D7EE-4AFB-BC47-A480C7FF80C0}"/>
                                            </p:graphicEl>
                                          </p:spTgt>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8" fill="hold" grpId="0" nodeType="afterEffect">
                                  <p:stCondLst>
                                    <p:cond delay="0"/>
                                  </p:stCondLst>
                                  <p:childTnLst>
                                    <p:set>
                                      <p:cBhvr>
                                        <p:cTn id="46" dur="1" fill="hold">
                                          <p:stCondLst>
                                            <p:cond delay="0"/>
                                          </p:stCondLst>
                                        </p:cTn>
                                        <p:tgtEl>
                                          <p:spTgt spid="6">
                                            <p:graphicEl>
                                              <a:dgm id="{C92039D0-F9C6-4FC9-8D1E-E4C077BE4D70}"/>
                                            </p:graphicEl>
                                          </p:spTgt>
                                        </p:tgtEl>
                                        <p:attrNameLst>
                                          <p:attrName>style.visibility</p:attrName>
                                        </p:attrNameLst>
                                      </p:cBhvr>
                                      <p:to>
                                        <p:strVal val="visible"/>
                                      </p:to>
                                    </p:set>
                                    <p:anim calcmode="lin" valueType="num">
                                      <p:cBhvr additive="base">
                                        <p:cTn id="47" dur="500" fill="hold"/>
                                        <p:tgtEl>
                                          <p:spTgt spid="6">
                                            <p:graphicEl>
                                              <a:dgm id="{C92039D0-F9C6-4FC9-8D1E-E4C077BE4D70}"/>
                                            </p:graphicEl>
                                          </p:spTgt>
                                        </p:tgtEl>
                                        <p:attrNameLst>
                                          <p:attrName>ppt_x</p:attrName>
                                        </p:attrNameLst>
                                      </p:cBhvr>
                                      <p:tavLst>
                                        <p:tav tm="0">
                                          <p:val>
                                            <p:strVal val="0-#ppt_w/2"/>
                                          </p:val>
                                        </p:tav>
                                        <p:tav tm="100000">
                                          <p:val>
                                            <p:strVal val="#ppt_x"/>
                                          </p:val>
                                        </p:tav>
                                      </p:tavLst>
                                    </p:anim>
                                    <p:anim calcmode="lin" valueType="num">
                                      <p:cBhvr additive="base">
                                        <p:cTn id="48" dur="500" fill="hold"/>
                                        <p:tgtEl>
                                          <p:spTgt spid="6">
                                            <p:graphicEl>
                                              <a:dgm id="{C92039D0-F9C6-4FC9-8D1E-E4C077BE4D70}"/>
                                            </p:graphicEl>
                                          </p:spTgt>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8" fill="hold" grpId="0" nodeType="afterEffect">
                                  <p:stCondLst>
                                    <p:cond delay="0"/>
                                  </p:stCondLst>
                                  <p:childTnLst>
                                    <p:set>
                                      <p:cBhvr>
                                        <p:cTn id="51" dur="1" fill="hold">
                                          <p:stCondLst>
                                            <p:cond delay="0"/>
                                          </p:stCondLst>
                                        </p:cTn>
                                        <p:tgtEl>
                                          <p:spTgt spid="6">
                                            <p:graphicEl>
                                              <a:dgm id="{9E3804E4-E8B7-4DFA-8A8D-DE309CD61C01}"/>
                                            </p:graphicEl>
                                          </p:spTgt>
                                        </p:tgtEl>
                                        <p:attrNameLst>
                                          <p:attrName>style.visibility</p:attrName>
                                        </p:attrNameLst>
                                      </p:cBhvr>
                                      <p:to>
                                        <p:strVal val="visible"/>
                                      </p:to>
                                    </p:set>
                                    <p:anim calcmode="lin" valueType="num">
                                      <p:cBhvr additive="base">
                                        <p:cTn id="52" dur="500" fill="hold"/>
                                        <p:tgtEl>
                                          <p:spTgt spid="6">
                                            <p:graphicEl>
                                              <a:dgm id="{9E3804E4-E8B7-4DFA-8A8D-DE309CD61C01}"/>
                                            </p:graphicEl>
                                          </p:spTgt>
                                        </p:tgtEl>
                                        <p:attrNameLst>
                                          <p:attrName>ppt_x</p:attrName>
                                        </p:attrNameLst>
                                      </p:cBhvr>
                                      <p:tavLst>
                                        <p:tav tm="0">
                                          <p:val>
                                            <p:strVal val="0-#ppt_w/2"/>
                                          </p:val>
                                        </p:tav>
                                        <p:tav tm="100000">
                                          <p:val>
                                            <p:strVal val="#ppt_x"/>
                                          </p:val>
                                        </p:tav>
                                      </p:tavLst>
                                    </p:anim>
                                    <p:anim calcmode="lin" valueType="num">
                                      <p:cBhvr additive="base">
                                        <p:cTn id="53" dur="500" fill="hold"/>
                                        <p:tgtEl>
                                          <p:spTgt spid="6">
                                            <p:graphicEl>
                                              <a:dgm id="{9E3804E4-E8B7-4DFA-8A8D-DE309CD61C01}"/>
                                            </p:graphicEl>
                                          </p:spTgt>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8" fill="hold" grpId="0" nodeType="afterEffect">
                                  <p:stCondLst>
                                    <p:cond delay="0"/>
                                  </p:stCondLst>
                                  <p:childTnLst>
                                    <p:set>
                                      <p:cBhvr>
                                        <p:cTn id="56" dur="1" fill="hold">
                                          <p:stCondLst>
                                            <p:cond delay="0"/>
                                          </p:stCondLst>
                                        </p:cTn>
                                        <p:tgtEl>
                                          <p:spTgt spid="6">
                                            <p:graphicEl>
                                              <a:dgm id="{59126744-0F48-4575-9471-6F5E42B8F308}"/>
                                            </p:graphicEl>
                                          </p:spTgt>
                                        </p:tgtEl>
                                        <p:attrNameLst>
                                          <p:attrName>style.visibility</p:attrName>
                                        </p:attrNameLst>
                                      </p:cBhvr>
                                      <p:to>
                                        <p:strVal val="visible"/>
                                      </p:to>
                                    </p:set>
                                    <p:anim calcmode="lin" valueType="num">
                                      <p:cBhvr additive="base">
                                        <p:cTn id="57" dur="500" fill="hold"/>
                                        <p:tgtEl>
                                          <p:spTgt spid="6">
                                            <p:graphicEl>
                                              <a:dgm id="{59126744-0F48-4575-9471-6F5E42B8F308}"/>
                                            </p:graphicEl>
                                          </p:spTgt>
                                        </p:tgtEl>
                                        <p:attrNameLst>
                                          <p:attrName>ppt_x</p:attrName>
                                        </p:attrNameLst>
                                      </p:cBhvr>
                                      <p:tavLst>
                                        <p:tav tm="0">
                                          <p:val>
                                            <p:strVal val="0-#ppt_w/2"/>
                                          </p:val>
                                        </p:tav>
                                        <p:tav tm="100000">
                                          <p:val>
                                            <p:strVal val="#ppt_x"/>
                                          </p:val>
                                        </p:tav>
                                      </p:tavLst>
                                    </p:anim>
                                    <p:anim calcmode="lin" valueType="num">
                                      <p:cBhvr additive="base">
                                        <p:cTn id="58" dur="500" fill="hold"/>
                                        <p:tgtEl>
                                          <p:spTgt spid="6">
                                            <p:graphicEl>
                                              <a:dgm id="{59126744-0F48-4575-9471-6F5E42B8F308}"/>
                                            </p:graphicEl>
                                          </p:spTgt>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8" fill="hold" grpId="0" nodeType="afterEffect">
                                  <p:stCondLst>
                                    <p:cond delay="0"/>
                                  </p:stCondLst>
                                  <p:childTnLst>
                                    <p:set>
                                      <p:cBhvr>
                                        <p:cTn id="61" dur="1" fill="hold">
                                          <p:stCondLst>
                                            <p:cond delay="0"/>
                                          </p:stCondLst>
                                        </p:cTn>
                                        <p:tgtEl>
                                          <p:spTgt spid="6">
                                            <p:graphicEl>
                                              <a:dgm id="{023FCACA-4D81-46E1-A248-54D5EF79D047}"/>
                                            </p:graphicEl>
                                          </p:spTgt>
                                        </p:tgtEl>
                                        <p:attrNameLst>
                                          <p:attrName>style.visibility</p:attrName>
                                        </p:attrNameLst>
                                      </p:cBhvr>
                                      <p:to>
                                        <p:strVal val="visible"/>
                                      </p:to>
                                    </p:set>
                                    <p:anim calcmode="lin" valueType="num">
                                      <p:cBhvr additive="base">
                                        <p:cTn id="62" dur="500" fill="hold"/>
                                        <p:tgtEl>
                                          <p:spTgt spid="6">
                                            <p:graphicEl>
                                              <a:dgm id="{023FCACA-4D81-46E1-A248-54D5EF79D047}"/>
                                            </p:graphicEl>
                                          </p:spTgt>
                                        </p:tgtEl>
                                        <p:attrNameLst>
                                          <p:attrName>ppt_x</p:attrName>
                                        </p:attrNameLst>
                                      </p:cBhvr>
                                      <p:tavLst>
                                        <p:tav tm="0">
                                          <p:val>
                                            <p:strVal val="0-#ppt_w/2"/>
                                          </p:val>
                                        </p:tav>
                                        <p:tav tm="100000">
                                          <p:val>
                                            <p:strVal val="#ppt_x"/>
                                          </p:val>
                                        </p:tav>
                                      </p:tavLst>
                                    </p:anim>
                                    <p:anim calcmode="lin" valueType="num">
                                      <p:cBhvr additive="base">
                                        <p:cTn id="63" dur="500" fill="hold"/>
                                        <p:tgtEl>
                                          <p:spTgt spid="6">
                                            <p:graphicEl>
                                              <a:dgm id="{023FCACA-4D81-46E1-A248-54D5EF79D047}"/>
                                            </p:graphicEl>
                                          </p:spTgt>
                                        </p:tgtEl>
                                        <p:attrNameLst>
                                          <p:attrName>ppt_y</p:attrName>
                                        </p:attrNameLst>
                                      </p:cBhvr>
                                      <p:tavLst>
                                        <p:tav tm="0">
                                          <p:val>
                                            <p:strVal val="#ppt_y"/>
                                          </p:val>
                                        </p:tav>
                                        <p:tav tm="100000">
                                          <p:val>
                                            <p:strVal val="#ppt_y"/>
                                          </p:val>
                                        </p:tav>
                                      </p:tavLst>
                                    </p:anim>
                                  </p:childTnLst>
                                </p:cTn>
                              </p:par>
                            </p:childTnLst>
                          </p:cTn>
                        </p:par>
                        <p:par>
                          <p:cTn id="64" fill="hold">
                            <p:stCondLst>
                              <p:cond delay="6000"/>
                            </p:stCondLst>
                            <p:childTnLst>
                              <p:par>
                                <p:cTn id="65" presetID="2" presetClass="entr" presetSubtype="8" fill="hold" grpId="0" nodeType="afterEffect">
                                  <p:stCondLst>
                                    <p:cond delay="0"/>
                                  </p:stCondLst>
                                  <p:childTnLst>
                                    <p:set>
                                      <p:cBhvr>
                                        <p:cTn id="66" dur="1" fill="hold">
                                          <p:stCondLst>
                                            <p:cond delay="0"/>
                                          </p:stCondLst>
                                        </p:cTn>
                                        <p:tgtEl>
                                          <p:spTgt spid="6">
                                            <p:graphicEl>
                                              <a:dgm id="{095A4255-2F3C-4DB5-8AEF-3118ECA74FAB}"/>
                                            </p:graphicEl>
                                          </p:spTgt>
                                        </p:tgtEl>
                                        <p:attrNameLst>
                                          <p:attrName>style.visibility</p:attrName>
                                        </p:attrNameLst>
                                      </p:cBhvr>
                                      <p:to>
                                        <p:strVal val="visible"/>
                                      </p:to>
                                    </p:set>
                                    <p:anim calcmode="lin" valueType="num">
                                      <p:cBhvr additive="base">
                                        <p:cTn id="67" dur="500" fill="hold"/>
                                        <p:tgtEl>
                                          <p:spTgt spid="6">
                                            <p:graphicEl>
                                              <a:dgm id="{095A4255-2F3C-4DB5-8AEF-3118ECA74FAB}"/>
                                            </p:graphicEl>
                                          </p:spTgt>
                                        </p:tgtEl>
                                        <p:attrNameLst>
                                          <p:attrName>ppt_x</p:attrName>
                                        </p:attrNameLst>
                                      </p:cBhvr>
                                      <p:tavLst>
                                        <p:tav tm="0">
                                          <p:val>
                                            <p:strVal val="0-#ppt_w/2"/>
                                          </p:val>
                                        </p:tav>
                                        <p:tav tm="100000">
                                          <p:val>
                                            <p:strVal val="#ppt_x"/>
                                          </p:val>
                                        </p:tav>
                                      </p:tavLst>
                                    </p:anim>
                                    <p:anim calcmode="lin" valueType="num">
                                      <p:cBhvr additive="base">
                                        <p:cTn id="68" dur="500" fill="hold"/>
                                        <p:tgtEl>
                                          <p:spTgt spid="6">
                                            <p:graphicEl>
                                              <a:dgm id="{095A4255-2F3C-4DB5-8AEF-3118ECA74FAB}"/>
                                            </p:graphic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uiExpand="1">
        <p:bldSub>
          <a:bldDgm bld="one"/>
        </p:bldSub>
      </p:bldGraphic>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2.8 </a:t>
            </a:r>
            <a:r>
              <a:rPr lang="zh-CN" altLang="en-US" dirty="0"/>
              <a:t>大数据文本分析</a:t>
            </a:r>
          </a:p>
        </p:txBody>
      </p:sp>
      <p:sp>
        <p:nvSpPr>
          <p:cNvPr id="3" name="内容占位符 2"/>
          <p:cNvSpPr>
            <a:spLocks noGrp="1"/>
          </p:cNvSpPr>
          <p:nvPr>
            <p:ph idx="1"/>
          </p:nvPr>
        </p:nvSpPr>
        <p:spPr/>
        <p:txBody>
          <a:bodyPr/>
          <a:lstStyle/>
          <a:p>
            <a:r>
              <a:rPr lang="en-US" altLang="zh-CN" dirty="0" smtClean="0"/>
              <a:t>2.8.1 </a:t>
            </a:r>
            <a:r>
              <a:rPr lang="zh-CN" altLang="zh-CN" dirty="0" smtClean="0"/>
              <a:t>词频</a:t>
            </a:r>
            <a:r>
              <a:rPr lang="zh-CN" altLang="zh-CN" dirty="0"/>
              <a:t>统计</a:t>
            </a:r>
          </a:p>
          <a:p>
            <a:pPr lvl="1"/>
            <a:r>
              <a:rPr lang="zh-CN" altLang="zh-CN" dirty="0"/>
              <a:t>词频统计可以</a:t>
            </a:r>
            <a:r>
              <a:rPr lang="zh-CN" altLang="zh-CN" dirty="0" smtClean="0"/>
              <a:t>帮助找到</a:t>
            </a:r>
            <a:r>
              <a:rPr lang="zh-CN" altLang="zh-CN" dirty="0"/>
              <a:t>文本中的高频词，这些词可能是热词或者关键词。</a:t>
            </a:r>
            <a:endParaRPr lang="en-US" altLang="zh-CN" dirty="0"/>
          </a:p>
          <a:p>
            <a:pPr lvl="1"/>
            <a:r>
              <a:rPr lang="zh-CN" altLang="en-US" dirty="0"/>
              <a:t>英文文本分词：字符串 </a:t>
            </a:r>
            <a:r>
              <a:rPr lang="en-US" altLang="zh-CN" dirty="0"/>
              <a:t>split() </a:t>
            </a:r>
            <a:r>
              <a:rPr lang="zh-CN" altLang="en-US" dirty="0"/>
              <a:t>方法</a:t>
            </a:r>
            <a:endParaRPr lang="en-US" altLang="zh-CN" dirty="0"/>
          </a:p>
          <a:p>
            <a:pPr lvl="1"/>
            <a:r>
              <a:rPr lang="zh-CN" altLang="en-US" dirty="0"/>
              <a:t>中文文本分词：</a:t>
            </a:r>
            <a:r>
              <a:rPr lang="en-US" altLang="zh-CN" dirty="0" err="1"/>
              <a:t>jieba</a:t>
            </a:r>
            <a:r>
              <a:rPr lang="zh-CN" altLang="en-US" dirty="0"/>
              <a:t>分词库（第三方库）</a:t>
            </a:r>
            <a:endParaRPr lang="en-US" altLang="zh-CN" dirty="0"/>
          </a:p>
          <a:p>
            <a:r>
              <a:rPr lang="zh-CN" altLang="zh-CN" dirty="0"/>
              <a:t>使用</a:t>
            </a:r>
            <a:r>
              <a:rPr lang="en-US" altLang="zh-CN" dirty="0"/>
              <a:t>Python</a:t>
            </a:r>
            <a:r>
              <a:rPr lang="zh-CN" altLang="zh-CN" dirty="0"/>
              <a:t>进行词频统计首先需要安装</a:t>
            </a:r>
            <a:r>
              <a:rPr lang="en-US" altLang="zh-CN" dirty="0" err="1"/>
              <a:t>jieba</a:t>
            </a:r>
            <a:r>
              <a:rPr lang="zh-CN" altLang="zh-CN" dirty="0"/>
              <a:t>库</a:t>
            </a:r>
            <a:endParaRPr lang="en-US" altLang="zh-CN" dirty="0"/>
          </a:p>
          <a:p>
            <a:pPr lvl="1"/>
            <a:r>
              <a:rPr lang="zh-CN" altLang="zh-CN" dirty="0"/>
              <a:t>使用</a:t>
            </a:r>
            <a:r>
              <a:rPr lang="en-US" altLang="zh-CN" dirty="0"/>
              <a:t>pip</a:t>
            </a:r>
            <a:r>
              <a:rPr lang="zh-CN" altLang="zh-CN" dirty="0"/>
              <a:t>在</a:t>
            </a:r>
            <a:r>
              <a:rPr lang="en-US" altLang="zh-CN" dirty="0"/>
              <a:t>cmd.exe</a:t>
            </a:r>
            <a:r>
              <a:rPr lang="zh-CN" altLang="zh-CN" dirty="0"/>
              <a:t>命令窗口安装</a:t>
            </a:r>
            <a:r>
              <a:rPr lang="en-US" altLang="zh-CN" dirty="0" err="1"/>
              <a:t>jiaba</a:t>
            </a:r>
            <a:r>
              <a:rPr lang="zh-CN" altLang="zh-CN" dirty="0"/>
              <a:t>库的命令为：</a:t>
            </a:r>
            <a:r>
              <a:rPr lang="en-US" altLang="zh-CN" dirty="0"/>
              <a:t>pip install </a:t>
            </a:r>
            <a:r>
              <a:rPr lang="en-US" altLang="zh-CN" dirty="0" err="1"/>
              <a:t>jieba</a:t>
            </a:r>
            <a:endParaRPr lang="en-US" altLang="zh-CN" dirty="0"/>
          </a:p>
          <a:p>
            <a:r>
              <a:rPr lang="en-US" altLang="zh-CN" dirty="0" err="1"/>
              <a:t>jieba</a:t>
            </a:r>
            <a:r>
              <a:rPr lang="zh-CN" altLang="zh-CN" dirty="0"/>
              <a:t>常用的两种分词模式：</a:t>
            </a:r>
          </a:p>
          <a:p>
            <a:pPr lvl="1"/>
            <a:r>
              <a:rPr lang="zh-CN" altLang="zh-CN" dirty="0"/>
              <a:t>（</a:t>
            </a:r>
            <a:r>
              <a:rPr lang="en-US" altLang="zh-CN" dirty="0"/>
              <a:t>1</a:t>
            </a:r>
            <a:r>
              <a:rPr lang="zh-CN" altLang="zh-CN" dirty="0"/>
              <a:t>）精确模式，试图将句子最精确地切开，通过</a:t>
            </a:r>
            <a:r>
              <a:rPr lang="en-US" altLang="zh-CN" dirty="0" err="1"/>
              <a:t>jieba.lcut</a:t>
            </a:r>
            <a:r>
              <a:rPr lang="en-US" altLang="zh-CN" dirty="0"/>
              <a:t>() </a:t>
            </a:r>
            <a:r>
              <a:rPr lang="zh-CN" altLang="zh-CN" dirty="0"/>
              <a:t>函数实现。如下面例子所示：</a:t>
            </a:r>
          </a:p>
          <a:p>
            <a:endParaRPr lang="en-US" altLang="zh-CN" dirty="0"/>
          </a:p>
          <a:p>
            <a:pPr lvl="1"/>
            <a:endParaRPr lang="en-US" altLang="zh-CN" dirty="0"/>
          </a:p>
          <a:p>
            <a:pPr lvl="1"/>
            <a:endParaRPr lang="en-US" altLang="zh-CN" dirty="0"/>
          </a:p>
          <a:p>
            <a:pPr lvl="1"/>
            <a:r>
              <a:rPr lang="zh-CN" altLang="zh-CN" dirty="0"/>
              <a:t>（</a:t>
            </a:r>
            <a:r>
              <a:rPr lang="en-US" altLang="zh-CN" dirty="0"/>
              <a:t>2</a:t>
            </a:r>
            <a:r>
              <a:rPr lang="zh-CN" altLang="zh-CN" dirty="0"/>
              <a:t>）全模式，把句子中所有的可以成词的词语都扫描出来</a:t>
            </a:r>
            <a:r>
              <a:rPr lang="en-US" altLang="zh-CN" dirty="0"/>
              <a:t>, </a:t>
            </a:r>
            <a:r>
              <a:rPr lang="zh-CN" altLang="zh-CN" dirty="0"/>
              <a:t>速度非常快，但是不能解决歧义。通过</a:t>
            </a:r>
            <a:r>
              <a:rPr lang="en-US" altLang="zh-CN" dirty="0" err="1"/>
              <a:t>jieba.lcut</a:t>
            </a:r>
            <a:r>
              <a:rPr lang="en-US" altLang="zh-CN" dirty="0"/>
              <a:t>( ,True) </a:t>
            </a:r>
            <a:r>
              <a:rPr lang="zh-CN" altLang="zh-CN" dirty="0"/>
              <a:t>函数来实现，如下面例子所示：</a:t>
            </a:r>
            <a:endParaRPr lang="en-US" altLang="zh-CN" dirty="0"/>
          </a:p>
          <a:p>
            <a:pPr lvl="1"/>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124</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5" name="矩形 4"/>
          <p:cNvSpPr/>
          <p:nvPr/>
        </p:nvSpPr>
        <p:spPr>
          <a:xfrm>
            <a:off x="1537699" y="3676251"/>
            <a:ext cx="9126876" cy="923330"/>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&gt;&gt;&gt; import </a:t>
            </a:r>
            <a:r>
              <a:rPr kumimoji="0" lang="en-US" altLang="zh-CN" sz="1800" b="1" i="0" u="none" strike="noStrike" kern="1200" cap="none" spc="0" normalizeH="0" baseline="0" noProof="0" dirty="0" err="1">
                <a:ln>
                  <a:noFill/>
                </a:ln>
                <a:solidFill>
                  <a:prstClr val="black"/>
                </a:solidFill>
                <a:effectLst/>
                <a:uLnTx/>
                <a:uFillTx/>
                <a:latin typeface="Arial"/>
                <a:ea typeface="宋体"/>
                <a:cs typeface="+mn-cs"/>
              </a:rPr>
              <a:t>jieba</a:t>
            </a:r>
            <a:endParaRPr kumimoji="0" lang="zh-CN" altLang="zh-CN" sz="18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&gt;&gt;&gt; </a:t>
            </a:r>
            <a:r>
              <a:rPr kumimoji="0" lang="en-US" altLang="zh-CN" sz="1800" b="1" i="0" u="none" strike="noStrike" kern="1200" cap="none" spc="0" normalizeH="0" baseline="0" noProof="0" dirty="0" err="1">
                <a:ln>
                  <a:noFill/>
                </a:ln>
                <a:solidFill>
                  <a:prstClr val="black"/>
                </a:solidFill>
                <a:effectLst/>
                <a:uLnTx/>
                <a:uFillTx/>
                <a:latin typeface="Arial"/>
                <a:ea typeface="宋体"/>
                <a:cs typeface="+mn-cs"/>
              </a:rPr>
              <a:t>jieba.lcut</a:t>
            </a: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a:t>
            </a:r>
            <a:r>
              <a:rPr kumimoji="0" lang="zh-CN" altLang="zh-CN" sz="1800" b="1" i="0" u="none" strike="noStrike" kern="1200" cap="none" spc="0" normalizeH="0" baseline="0" noProof="0" dirty="0">
                <a:ln>
                  <a:noFill/>
                </a:ln>
                <a:solidFill>
                  <a:prstClr val="black"/>
                </a:solidFill>
                <a:effectLst/>
                <a:uLnTx/>
                <a:uFillTx/>
                <a:latin typeface="Arial"/>
                <a:ea typeface="宋体"/>
                <a:cs typeface="+mn-cs"/>
              </a:rPr>
              <a:t>小明硕士毕业于中南财经政法大学</a:t>
            </a: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a:t>
            </a:r>
            <a:endParaRPr kumimoji="0" lang="zh-CN" altLang="zh-CN" sz="18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a:t>
            </a:r>
            <a:r>
              <a:rPr kumimoji="0" lang="zh-CN" altLang="zh-CN" sz="1800" b="1" i="0" u="none" strike="noStrike" kern="1200" cap="none" spc="0" normalizeH="0" baseline="0" noProof="0" dirty="0">
                <a:ln>
                  <a:noFill/>
                </a:ln>
                <a:solidFill>
                  <a:prstClr val="black"/>
                </a:solidFill>
                <a:effectLst/>
                <a:uLnTx/>
                <a:uFillTx/>
                <a:latin typeface="Arial"/>
                <a:ea typeface="宋体"/>
                <a:cs typeface="+mn-cs"/>
              </a:rPr>
              <a:t>小明</a:t>
            </a: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 '</a:t>
            </a:r>
            <a:r>
              <a:rPr kumimoji="0" lang="zh-CN" altLang="zh-CN" sz="1800" b="1" i="0" u="none" strike="noStrike" kern="1200" cap="none" spc="0" normalizeH="0" baseline="0" noProof="0" dirty="0">
                <a:ln>
                  <a:noFill/>
                </a:ln>
                <a:solidFill>
                  <a:prstClr val="black"/>
                </a:solidFill>
                <a:effectLst/>
                <a:uLnTx/>
                <a:uFillTx/>
                <a:latin typeface="Arial"/>
                <a:ea typeface="宋体"/>
                <a:cs typeface="+mn-cs"/>
              </a:rPr>
              <a:t>硕士</a:t>
            </a: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 '</a:t>
            </a:r>
            <a:r>
              <a:rPr kumimoji="0" lang="zh-CN" altLang="zh-CN" sz="1800" b="1" i="0" u="none" strike="noStrike" kern="1200" cap="none" spc="0" normalizeH="0" baseline="0" noProof="0" dirty="0">
                <a:ln>
                  <a:noFill/>
                </a:ln>
                <a:solidFill>
                  <a:prstClr val="black"/>
                </a:solidFill>
                <a:effectLst/>
                <a:uLnTx/>
                <a:uFillTx/>
                <a:latin typeface="Arial"/>
                <a:ea typeface="宋体"/>
                <a:cs typeface="+mn-cs"/>
              </a:rPr>
              <a:t>毕业</a:t>
            </a: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 '</a:t>
            </a:r>
            <a:r>
              <a:rPr kumimoji="0" lang="zh-CN" altLang="zh-CN" sz="1800" b="1" i="0" u="none" strike="noStrike" kern="1200" cap="none" spc="0" normalizeH="0" baseline="0" noProof="0" dirty="0">
                <a:ln>
                  <a:noFill/>
                </a:ln>
                <a:solidFill>
                  <a:prstClr val="black"/>
                </a:solidFill>
                <a:effectLst/>
                <a:uLnTx/>
                <a:uFillTx/>
                <a:latin typeface="Arial"/>
                <a:ea typeface="宋体"/>
                <a:cs typeface="+mn-cs"/>
              </a:rPr>
              <a:t>于</a:t>
            </a: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 '</a:t>
            </a:r>
            <a:r>
              <a:rPr kumimoji="0" lang="zh-CN" altLang="zh-CN" sz="1800" b="1" i="0" u="none" strike="noStrike" kern="1200" cap="none" spc="0" normalizeH="0" baseline="0" noProof="0" dirty="0">
                <a:ln>
                  <a:noFill/>
                </a:ln>
                <a:solidFill>
                  <a:prstClr val="black"/>
                </a:solidFill>
                <a:effectLst/>
                <a:uLnTx/>
                <a:uFillTx/>
                <a:latin typeface="Arial"/>
                <a:ea typeface="宋体"/>
                <a:cs typeface="+mn-cs"/>
              </a:rPr>
              <a:t>中南财经政法大学</a:t>
            </a: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a:t>
            </a:r>
            <a:endParaRPr kumimoji="0" lang="zh-CN" altLang="zh-CN" sz="1800" b="1" i="0" u="none" strike="noStrike" kern="1200" cap="none" spc="0" normalizeH="0" baseline="0" noProof="0" dirty="0">
              <a:ln>
                <a:noFill/>
              </a:ln>
              <a:solidFill>
                <a:prstClr val="black"/>
              </a:solidFill>
              <a:effectLst/>
              <a:uLnTx/>
              <a:uFillTx/>
              <a:latin typeface="Arial"/>
              <a:ea typeface="宋体"/>
              <a:cs typeface="+mn-cs"/>
            </a:endParaRPr>
          </a:p>
        </p:txBody>
      </p:sp>
      <p:sp>
        <p:nvSpPr>
          <p:cNvPr id="6" name="矩形 5"/>
          <p:cNvSpPr/>
          <p:nvPr/>
        </p:nvSpPr>
        <p:spPr>
          <a:xfrm>
            <a:off x="1537699" y="5392036"/>
            <a:ext cx="9126876" cy="646331"/>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&gt;&gt;&gt; </a:t>
            </a:r>
            <a:r>
              <a:rPr kumimoji="0" lang="en-US" altLang="zh-CN" sz="1800" b="1" i="0" u="none" strike="noStrike" kern="1200" cap="none" spc="0" normalizeH="0" baseline="0" noProof="0" dirty="0" err="1">
                <a:ln>
                  <a:noFill/>
                </a:ln>
                <a:solidFill>
                  <a:prstClr val="black"/>
                </a:solidFill>
                <a:effectLst/>
                <a:uLnTx/>
                <a:uFillTx/>
                <a:latin typeface="Arial"/>
                <a:ea typeface="宋体"/>
                <a:cs typeface="+mn-cs"/>
              </a:rPr>
              <a:t>jieba.lcut</a:t>
            </a: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a:t>
            </a:r>
            <a:r>
              <a:rPr kumimoji="0" lang="zh-CN" altLang="zh-CN" sz="1800" b="1" i="0" u="none" strike="noStrike" kern="1200" cap="none" spc="0" normalizeH="0" baseline="0" noProof="0" dirty="0">
                <a:ln>
                  <a:noFill/>
                </a:ln>
                <a:solidFill>
                  <a:prstClr val="black"/>
                </a:solidFill>
                <a:effectLst/>
                <a:uLnTx/>
                <a:uFillTx/>
                <a:latin typeface="Arial"/>
                <a:ea typeface="宋体"/>
                <a:cs typeface="+mn-cs"/>
              </a:rPr>
              <a:t>小明硕士毕业于中南财经政法大学</a:t>
            </a: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 True)</a:t>
            </a:r>
            <a:endParaRPr kumimoji="0" lang="zh-CN" altLang="zh-CN" sz="18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a:t>
            </a:r>
            <a:r>
              <a:rPr kumimoji="0" lang="zh-CN" altLang="zh-CN" sz="1800" b="1" i="0" u="none" strike="noStrike" kern="1200" cap="none" spc="0" normalizeH="0" baseline="0" noProof="0" dirty="0">
                <a:ln>
                  <a:noFill/>
                </a:ln>
                <a:solidFill>
                  <a:prstClr val="black"/>
                </a:solidFill>
                <a:effectLst/>
                <a:uLnTx/>
                <a:uFillTx/>
                <a:latin typeface="Arial"/>
                <a:ea typeface="宋体"/>
                <a:cs typeface="+mn-cs"/>
              </a:rPr>
              <a:t>小明</a:t>
            </a: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 '</a:t>
            </a:r>
            <a:r>
              <a:rPr kumimoji="0" lang="zh-CN" altLang="zh-CN" sz="1800" b="1" i="0" u="none" strike="noStrike" kern="1200" cap="none" spc="0" normalizeH="0" baseline="0" noProof="0" dirty="0">
                <a:ln>
                  <a:noFill/>
                </a:ln>
                <a:solidFill>
                  <a:prstClr val="black"/>
                </a:solidFill>
                <a:effectLst/>
                <a:uLnTx/>
                <a:uFillTx/>
                <a:latin typeface="Arial"/>
                <a:ea typeface="宋体"/>
                <a:cs typeface="+mn-cs"/>
              </a:rPr>
              <a:t>硕士</a:t>
            </a: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 '</a:t>
            </a:r>
            <a:r>
              <a:rPr kumimoji="0" lang="zh-CN" altLang="zh-CN" sz="1800" b="1" i="0" u="none" strike="noStrike" kern="1200" cap="none" spc="0" normalizeH="0" baseline="0" noProof="0" dirty="0">
                <a:ln>
                  <a:noFill/>
                </a:ln>
                <a:solidFill>
                  <a:prstClr val="black"/>
                </a:solidFill>
                <a:effectLst/>
                <a:uLnTx/>
                <a:uFillTx/>
                <a:latin typeface="Arial"/>
                <a:ea typeface="宋体"/>
                <a:cs typeface="+mn-cs"/>
              </a:rPr>
              <a:t>毕业</a:t>
            </a: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 '</a:t>
            </a:r>
            <a:r>
              <a:rPr kumimoji="0" lang="zh-CN" altLang="zh-CN" sz="1800" b="1" i="0" u="none" strike="noStrike" kern="1200" cap="none" spc="0" normalizeH="0" baseline="0" noProof="0" dirty="0">
                <a:ln>
                  <a:noFill/>
                </a:ln>
                <a:solidFill>
                  <a:prstClr val="black"/>
                </a:solidFill>
                <a:effectLst/>
                <a:uLnTx/>
                <a:uFillTx/>
                <a:latin typeface="Arial"/>
                <a:ea typeface="宋体"/>
                <a:cs typeface="+mn-cs"/>
              </a:rPr>
              <a:t>于</a:t>
            </a: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 '</a:t>
            </a:r>
            <a:r>
              <a:rPr kumimoji="0" lang="zh-CN" altLang="zh-CN" sz="1800" b="1" i="0" u="none" strike="noStrike" kern="1200" cap="none" spc="0" normalizeH="0" baseline="0" noProof="0" dirty="0">
                <a:ln>
                  <a:noFill/>
                </a:ln>
                <a:solidFill>
                  <a:prstClr val="black"/>
                </a:solidFill>
                <a:effectLst/>
                <a:uLnTx/>
                <a:uFillTx/>
                <a:latin typeface="Arial"/>
                <a:ea typeface="宋体"/>
                <a:cs typeface="+mn-cs"/>
              </a:rPr>
              <a:t>中南</a:t>
            </a: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 '</a:t>
            </a:r>
            <a:r>
              <a:rPr kumimoji="0" lang="zh-CN" altLang="zh-CN" sz="1800" b="1" i="0" u="none" strike="noStrike" kern="1200" cap="none" spc="0" normalizeH="0" baseline="0" noProof="0" dirty="0">
                <a:ln>
                  <a:noFill/>
                </a:ln>
                <a:solidFill>
                  <a:prstClr val="black"/>
                </a:solidFill>
                <a:effectLst/>
                <a:uLnTx/>
                <a:uFillTx/>
                <a:latin typeface="Arial"/>
                <a:ea typeface="宋体"/>
                <a:cs typeface="+mn-cs"/>
              </a:rPr>
              <a:t>财经</a:t>
            </a: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 '</a:t>
            </a:r>
            <a:r>
              <a:rPr kumimoji="0" lang="zh-CN" altLang="zh-CN" sz="1800" b="1" i="0" u="none" strike="noStrike" kern="1200" cap="none" spc="0" normalizeH="0" baseline="0" noProof="0" dirty="0">
                <a:ln>
                  <a:noFill/>
                </a:ln>
                <a:solidFill>
                  <a:prstClr val="black"/>
                </a:solidFill>
                <a:effectLst/>
                <a:uLnTx/>
                <a:uFillTx/>
                <a:latin typeface="Arial"/>
                <a:ea typeface="宋体"/>
                <a:cs typeface="+mn-cs"/>
              </a:rPr>
              <a:t>政法</a:t>
            </a: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 '</a:t>
            </a:r>
            <a:r>
              <a:rPr kumimoji="0" lang="zh-CN" altLang="zh-CN" sz="1800" b="1" i="0" u="none" strike="noStrike" kern="1200" cap="none" spc="0" normalizeH="0" baseline="0" noProof="0" dirty="0">
                <a:ln>
                  <a:noFill/>
                </a:ln>
                <a:solidFill>
                  <a:prstClr val="black"/>
                </a:solidFill>
                <a:effectLst/>
                <a:uLnTx/>
                <a:uFillTx/>
                <a:latin typeface="Arial"/>
                <a:ea typeface="宋体"/>
                <a:cs typeface="+mn-cs"/>
              </a:rPr>
              <a:t>大学</a:t>
            </a: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 '</a:t>
            </a:r>
            <a:r>
              <a:rPr kumimoji="0" lang="zh-CN" altLang="zh-CN" sz="1800" b="1" i="0" u="none" strike="noStrike" kern="1200" cap="none" spc="0" normalizeH="0" baseline="0" noProof="0" dirty="0">
                <a:ln>
                  <a:noFill/>
                </a:ln>
                <a:solidFill>
                  <a:prstClr val="black"/>
                </a:solidFill>
                <a:effectLst/>
                <a:uLnTx/>
                <a:uFillTx/>
                <a:latin typeface="Arial"/>
                <a:ea typeface="宋体"/>
                <a:cs typeface="+mn-cs"/>
              </a:rPr>
              <a:t>财法大</a:t>
            </a: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 '</a:t>
            </a:r>
            <a:r>
              <a:rPr kumimoji="0" lang="zh-CN" altLang="zh-CN" sz="1800" b="1" i="0" u="none" strike="noStrike" kern="1200" cap="none" spc="0" normalizeH="0" baseline="0" noProof="0" dirty="0">
                <a:ln>
                  <a:noFill/>
                </a:ln>
                <a:solidFill>
                  <a:prstClr val="black"/>
                </a:solidFill>
                <a:effectLst/>
                <a:uLnTx/>
                <a:uFillTx/>
                <a:latin typeface="Arial"/>
                <a:ea typeface="宋体"/>
                <a:cs typeface="+mn-cs"/>
              </a:rPr>
              <a:t>中南财经政法大学</a:t>
            </a: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a:t>
            </a:r>
            <a:endParaRPr kumimoji="0" lang="zh-CN" altLang="zh-CN" sz="1800" b="1" i="0" u="none" strike="noStrike" kern="1200" cap="none" spc="0" normalizeH="0" baseline="0" noProof="0" dirty="0">
              <a:ln>
                <a:noFill/>
              </a:ln>
              <a:solidFill>
                <a:prstClr val="black"/>
              </a:solidFill>
              <a:effectLst/>
              <a:uLnTx/>
              <a:uFillTx/>
              <a:latin typeface="Arial"/>
              <a:ea typeface="宋体"/>
              <a:cs typeface="+mn-cs"/>
            </a:endParaRPr>
          </a:p>
        </p:txBody>
      </p:sp>
    </p:spTree>
    <p:extLst>
      <p:ext uri="{BB962C8B-B14F-4D97-AF65-F5344CB8AC3E}">
        <p14:creationId xmlns:p14="http://schemas.microsoft.com/office/powerpoint/2010/main" val="297686236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5">
                                            <p:bg/>
                                          </p:spTgt>
                                        </p:tgtEl>
                                        <p:attrNameLst>
                                          <p:attrName>style.visibility</p:attrName>
                                        </p:attrNameLst>
                                      </p:cBhvr>
                                      <p:to>
                                        <p:strVal val="visible"/>
                                      </p:to>
                                    </p:set>
                                    <p:animEffect transition="in" filter="wipe(up)">
                                      <p:cBhvr>
                                        <p:cTn id="29" dur="500"/>
                                        <p:tgtEl>
                                          <p:spTgt spid="5">
                                            <p:bg/>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5">
                                            <p:txEl>
                                              <p:pRg st="0" end="0"/>
                                            </p:txEl>
                                          </p:spTgt>
                                        </p:tgtEl>
                                        <p:attrNameLst>
                                          <p:attrName>style.visibility</p:attrName>
                                        </p:attrNameLst>
                                      </p:cBhvr>
                                      <p:to>
                                        <p:strVal val="visible"/>
                                      </p:to>
                                    </p:set>
                                    <p:animEffect transition="in" filter="wipe(up)">
                                      <p:cBhvr>
                                        <p:cTn id="34" dur="500"/>
                                        <p:tgtEl>
                                          <p:spTgt spid="5">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5">
                                            <p:txEl>
                                              <p:pRg st="1" end="1"/>
                                            </p:txEl>
                                          </p:spTgt>
                                        </p:tgtEl>
                                        <p:attrNameLst>
                                          <p:attrName>style.visibility</p:attrName>
                                        </p:attrNameLst>
                                      </p:cBhvr>
                                      <p:to>
                                        <p:strVal val="visible"/>
                                      </p:to>
                                    </p:set>
                                    <p:animEffect transition="in" filter="wipe(up)">
                                      <p:cBhvr>
                                        <p:cTn id="39" dur="500"/>
                                        <p:tgtEl>
                                          <p:spTgt spid="5">
                                            <p:txEl>
                                              <p:pRg st="1" end="1"/>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5">
                                            <p:txEl>
                                              <p:pRg st="2" end="2"/>
                                            </p:txEl>
                                          </p:spTgt>
                                        </p:tgtEl>
                                        <p:attrNameLst>
                                          <p:attrName>style.visibility</p:attrName>
                                        </p:attrNameLst>
                                      </p:cBhvr>
                                      <p:to>
                                        <p:strVal val="visible"/>
                                      </p:to>
                                    </p:set>
                                    <p:animEffect transition="in" filter="wipe(up)">
                                      <p:cBhvr>
                                        <p:cTn id="44" dur="500"/>
                                        <p:tgtEl>
                                          <p:spTgt spid="5">
                                            <p:txEl>
                                              <p:pRg st="2" end="2"/>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grpId="0" nodeType="clickEffect">
                                  <p:stCondLst>
                                    <p:cond delay="0"/>
                                  </p:stCondLst>
                                  <p:childTnLst>
                                    <p:set>
                                      <p:cBhvr>
                                        <p:cTn id="52" dur="1" fill="hold">
                                          <p:stCondLst>
                                            <p:cond delay="0"/>
                                          </p:stCondLst>
                                        </p:cTn>
                                        <p:tgtEl>
                                          <p:spTgt spid="6">
                                            <p:bg/>
                                          </p:spTgt>
                                        </p:tgtEl>
                                        <p:attrNameLst>
                                          <p:attrName>style.visibility</p:attrName>
                                        </p:attrNameLst>
                                      </p:cBhvr>
                                      <p:to>
                                        <p:strVal val="visible"/>
                                      </p:to>
                                    </p:set>
                                    <p:animEffect transition="in" filter="wipe(up)">
                                      <p:cBhvr>
                                        <p:cTn id="53" dur="500"/>
                                        <p:tgtEl>
                                          <p:spTgt spid="6">
                                            <p:bg/>
                                          </p:spTgt>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1" fill="hold" grpId="0" nodeType="clickEffect">
                                  <p:stCondLst>
                                    <p:cond delay="0"/>
                                  </p:stCondLst>
                                  <p:childTnLst>
                                    <p:set>
                                      <p:cBhvr>
                                        <p:cTn id="57" dur="1" fill="hold">
                                          <p:stCondLst>
                                            <p:cond delay="0"/>
                                          </p:stCondLst>
                                        </p:cTn>
                                        <p:tgtEl>
                                          <p:spTgt spid="6">
                                            <p:txEl>
                                              <p:pRg st="0" end="0"/>
                                            </p:txEl>
                                          </p:spTgt>
                                        </p:tgtEl>
                                        <p:attrNameLst>
                                          <p:attrName>style.visibility</p:attrName>
                                        </p:attrNameLst>
                                      </p:cBhvr>
                                      <p:to>
                                        <p:strVal val="visible"/>
                                      </p:to>
                                    </p:set>
                                    <p:animEffect transition="in" filter="wipe(up)">
                                      <p:cBhvr>
                                        <p:cTn id="58" dur="500"/>
                                        <p:tgtEl>
                                          <p:spTgt spid="6">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grpId="0" nodeType="clickEffect">
                                  <p:stCondLst>
                                    <p:cond delay="0"/>
                                  </p:stCondLst>
                                  <p:childTnLst>
                                    <p:set>
                                      <p:cBhvr>
                                        <p:cTn id="62" dur="1" fill="hold">
                                          <p:stCondLst>
                                            <p:cond delay="0"/>
                                          </p:stCondLst>
                                        </p:cTn>
                                        <p:tgtEl>
                                          <p:spTgt spid="6">
                                            <p:txEl>
                                              <p:pRg st="1" end="1"/>
                                            </p:txEl>
                                          </p:spTgt>
                                        </p:tgtEl>
                                        <p:attrNameLst>
                                          <p:attrName>style.visibility</p:attrName>
                                        </p:attrNameLst>
                                      </p:cBhvr>
                                      <p:to>
                                        <p:strVal val="visible"/>
                                      </p:to>
                                    </p:set>
                                    <p:animEffect transition="in" filter="wipe(up)">
                                      <p:cBhvr>
                                        <p:cTn id="63"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build="p" animBg="1"/>
      <p:bldP spid="6" grpId="0" build="p"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2.8 </a:t>
            </a:r>
            <a:r>
              <a:rPr lang="zh-CN" altLang="en-US" dirty="0"/>
              <a:t>大数据文本分析</a:t>
            </a:r>
          </a:p>
        </p:txBody>
      </p:sp>
      <p:sp>
        <p:nvSpPr>
          <p:cNvPr id="3" name="内容占位符 2"/>
          <p:cNvSpPr>
            <a:spLocks noGrp="1"/>
          </p:cNvSpPr>
          <p:nvPr>
            <p:ph idx="1"/>
          </p:nvPr>
        </p:nvSpPr>
        <p:spPr/>
        <p:txBody>
          <a:bodyPr/>
          <a:lstStyle/>
          <a:p>
            <a:r>
              <a:rPr lang="zh-CN" altLang="zh-CN" dirty="0"/>
              <a:t>例</a:t>
            </a:r>
            <a:r>
              <a:rPr lang="en-US" altLang="zh-CN" dirty="0"/>
              <a:t>1</a:t>
            </a:r>
            <a:r>
              <a:rPr lang="zh-CN" altLang="zh-CN" dirty="0"/>
              <a:t>：《天龙八部》是著名作家金庸的代表作之一，历时</a:t>
            </a:r>
            <a:r>
              <a:rPr lang="en-US" altLang="zh-CN" dirty="0"/>
              <a:t>4</a:t>
            </a:r>
            <a:r>
              <a:rPr lang="zh-CN" altLang="zh-CN" dirty="0"/>
              <a:t>年创作完成。该作品气势磅礴，人物众多。这里给出一个《天龙八部》的网络版本，文件名为“天龙八部</a:t>
            </a:r>
            <a:r>
              <a:rPr lang="en-US" altLang="zh-CN" dirty="0"/>
              <a:t>-</a:t>
            </a:r>
            <a:r>
              <a:rPr lang="zh-CN" altLang="zh-CN" dirty="0"/>
              <a:t>网络版</a:t>
            </a:r>
            <a:r>
              <a:rPr lang="en-US" altLang="zh-CN" dirty="0"/>
              <a:t>.txt</a:t>
            </a:r>
            <a:r>
              <a:rPr lang="zh-CN" altLang="zh-CN" dirty="0"/>
              <a:t>”。请编写程序，对《天龙八部》文本中出现的中文词与进行统计，采用</a:t>
            </a:r>
            <a:r>
              <a:rPr lang="en-US" altLang="zh-CN" dirty="0" err="1"/>
              <a:t>jieba</a:t>
            </a:r>
            <a:r>
              <a:rPr lang="zh-CN" altLang="zh-CN" dirty="0"/>
              <a:t>库分词，词语与出现次数之间用冒号：分隔，输出保存到“天龙八部</a:t>
            </a:r>
            <a:r>
              <a:rPr lang="en-US" altLang="zh-CN" dirty="0"/>
              <a:t>-</a:t>
            </a:r>
            <a:r>
              <a:rPr lang="zh-CN" altLang="zh-CN" dirty="0"/>
              <a:t>词语统计</a:t>
            </a:r>
            <a:r>
              <a:rPr lang="en-US" altLang="zh-CN" dirty="0"/>
              <a:t>.txt</a:t>
            </a:r>
            <a:r>
              <a:rPr lang="zh-CN" altLang="zh-CN" dirty="0"/>
              <a:t>”文件中。参考格式如下（注意，不统计任何标点符号）：</a:t>
            </a:r>
          </a:p>
          <a:p>
            <a:endParaRPr lang="en-US" altLang="zh-CN" dirty="0"/>
          </a:p>
          <a:p>
            <a:endParaRPr lang="en-US" altLang="zh-CN" dirty="0"/>
          </a:p>
          <a:p>
            <a:endParaRPr lang="en-US" altLang="zh-CN" dirty="0"/>
          </a:p>
          <a:p>
            <a:endParaRPr lang="en-US" altLang="zh-CN" dirty="0"/>
          </a:p>
          <a:p>
            <a:r>
              <a:rPr lang="zh-CN" altLang="zh-CN" dirty="0"/>
              <a:t>解析：这一题主要考察文件的读写和词频的统计。程序的输入输出分别采用文件的读操作和写操作。词频的统计首先通过</a:t>
            </a:r>
            <a:r>
              <a:rPr lang="en-US" altLang="zh-CN" dirty="0" err="1"/>
              <a:t>jieba</a:t>
            </a:r>
            <a:r>
              <a:rPr lang="zh-CN" altLang="zh-CN" dirty="0"/>
              <a:t>库进行中文分词，然后通过字典结构进行词频的统计。</a:t>
            </a:r>
            <a:endParaRPr lang="en-US" altLang="zh-CN" dirty="0"/>
          </a:p>
          <a:p>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125</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5" name="矩形 4"/>
          <p:cNvSpPr/>
          <p:nvPr/>
        </p:nvSpPr>
        <p:spPr>
          <a:xfrm>
            <a:off x="1527425" y="2283903"/>
            <a:ext cx="6096000" cy="646331"/>
          </a:xfrm>
          <a:prstGeom prst="rect">
            <a:avLst/>
          </a:prstGeom>
        </p:spPr>
        <p:style>
          <a:lnRef idx="2">
            <a:schemeClr val="accent4"/>
          </a:lnRef>
          <a:fillRef idx="1">
            <a:schemeClr val="lt1"/>
          </a:fillRef>
          <a:effectRef idx="0">
            <a:schemeClr val="accent4"/>
          </a:effectRef>
          <a:fontRef idx="minor">
            <a:schemeClr val="dk1"/>
          </a:fontRef>
        </p:style>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1800" b="0" i="0" u="none" strike="noStrike" kern="1200" cap="none" spc="0" normalizeH="0" baseline="0" noProof="0" dirty="0">
                <a:ln>
                  <a:noFill/>
                </a:ln>
                <a:solidFill>
                  <a:prstClr val="black"/>
                </a:solidFill>
                <a:effectLst/>
                <a:uLnTx/>
                <a:uFillTx/>
                <a:latin typeface="Arial"/>
                <a:ea typeface="宋体"/>
                <a:cs typeface="+mn-cs"/>
              </a:rPr>
              <a:t>天龙：</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100</a:t>
            </a:r>
            <a:r>
              <a:rPr kumimoji="0" lang="zh-CN" altLang="zh-CN" sz="1800" b="0" i="0" u="none" strike="noStrike" kern="1200" cap="none" spc="0" normalizeH="0" baseline="0" noProof="0" dirty="0">
                <a:ln>
                  <a:noFill/>
                </a:ln>
                <a:solidFill>
                  <a:prstClr val="black"/>
                </a:solidFill>
                <a:effectLst/>
                <a:uLnTx/>
                <a:uFillTx/>
                <a:latin typeface="Arial"/>
                <a:ea typeface="宋体"/>
                <a:cs typeface="+mn-cs"/>
              </a:rPr>
              <a:t>，八部：</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10</a:t>
            </a:r>
            <a:endParaRPr kumimoji="0" lang="zh-CN" altLang="zh-CN" sz="18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1800" b="0" i="0" u="none" strike="noStrike" kern="1200" cap="none" spc="0" normalizeH="0" baseline="0" noProof="0" dirty="0">
                <a:ln>
                  <a:noFill/>
                </a:ln>
                <a:solidFill>
                  <a:prstClr val="black"/>
                </a:solidFill>
                <a:effectLst/>
                <a:uLnTx/>
                <a:uFillTx/>
                <a:latin typeface="Arial"/>
                <a:ea typeface="宋体"/>
                <a:cs typeface="+mn-cs"/>
              </a:rPr>
              <a:t>（略）</a:t>
            </a:r>
          </a:p>
        </p:txBody>
      </p:sp>
    </p:spTree>
    <p:extLst>
      <p:ext uri="{BB962C8B-B14F-4D97-AF65-F5344CB8AC3E}">
        <p14:creationId xmlns:p14="http://schemas.microsoft.com/office/powerpoint/2010/main" val="313459256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2.8 </a:t>
            </a:r>
            <a:r>
              <a:rPr lang="zh-CN" altLang="en-US" dirty="0"/>
              <a:t>大数据文本分析</a:t>
            </a:r>
          </a:p>
        </p:txBody>
      </p:sp>
      <p:sp>
        <p:nvSpPr>
          <p:cNvPr id="3" name="内容占位符 2"/>
          <p:cNvSpPr>
            <a:spLocks noGrp="1"/>
          </p:cNvSpPr>
          <p:nvPr>
            <p:ph idx="1"/>
          </p:nvPr>
        </p:nvSpPr>
        <p:spPr/>
        <p:txBody>
          <a:bodyPr/>
          <a:lstStyle/>
          <a:p>
            <a:r>
              <a:rPr lang="zh-CN" altLang="zh-CN" dirty="0"/>
              <a:t>程序求解代码如下：</a:t>
            </a:r>
          </a:p>
          <a:p>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126</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5" name="矩形 4"/>
          <p:cNvSpPr/>
          <p:nvPr/>
        </p:nvSpPr>
        <p:spPr>
          <a:xfrm>
            <a:off x="1041115" y="1658897"/>
            <a:ext cx="11150885" cy="4524315"/>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import </a:t>
            </a: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jieba</a:t>
            </a:r>
            <a:endParaRPr kumimoji="0" lang="zh-CN" altLang="zh-CN" sz="18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fi = open("</a:t>
            </a:r>
            <a:r>
              <a:rPr kumimoji="0" lang="zh-CN" altLang="zh-CN" sz="1800" b="0" i="0" u="none" strike="noStrike" kern="1200" cap="none" spc="0" normalizeH="0" baseline="0" noProof="0" dirty="0">
                <a:ln>
                  <a:noFill/>
                </a:ln>
                <a:solidFill>
                  <a:prstClr val="black"/>
                </a:solidFill>
                <a:effectLst/>
                <a:uLnTx/>
                <a:uFillTx/>
                <a:latin typeface="Arial"/>
                <a:ea typeface="宋体"/>
                <a:cs typeface="+mn-cs"/>
              </a:rPr>
              <a:t>天龙八部</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a:t>
            </a:r>
            <a:r>
              <a:rPr kumimoji="0" lang="zh-CN" altLang="zh-CN" sz="1800" b="0" i="0" u="none" strike="noStrike" kern="1200" cap="none" spc="0" normalizeH="0" baseline="0" noProof="0" dirty="0">
                <a:ln>
                  <a:noFill/>
                </a:ln>
                <a:solidFill>
                  <a:prstClr val="black"/>
                </a:solidFill>
                <a:effectLst/>
                <a:uLnTx/>
                <a:uFillTx/>
                <a:latin typeface="Arial"/>
                <a:ea typeface="宋体"/>
                <a:cs typeface="+mn-cs"/>
              </a:rPr>
              <a:t>网络版</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a:t>
            </a: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txt","r</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 encoding='utf-8') #</a:t>
            </a:r>
            <a:r>
              <a:rPr kumimoji="0" lang="zh-CN" altLang="zh-CN" sz="1800" b="0" i="0" u="none" strike="noStrike" kern="1200" cap="none" spc="0" normalizeH="0" baseline="0" noProof="0" dirty="0">
                <a:ln>
                  <a:noFill/>
                </a:ln>
                <a:solidFill>
                  <a:prstClr val="black"/>
                </a:solidFill>
                <a:effectLst/>
                <a:uLnTx/>
                <a:uFillTx/>
                <a:latin typeface="Arial"/>
                <a:ea typeface="宋体"/>
                <a:cs typeface="+mn-cs"/>
              </a:rPr>
              <a:t>通过读文件输入</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fo</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 = open("</a:t>
            </a:r>
            <a:r>
              <a:rPr kumimoji="0" lang="zh-CN" altLang="zh-CN" sz="1800" b="0" i="0" u="none" strike="noStrike" kern="1200" cap="none" spc="0" normalizeH="0" baseline="0" noProof="0" dirty="0">
                <a:ln>
                  <a:noFill/>
                </a:ln>
                <a:solidFill>
                  <a:prstClr val="black"/>
                </a:solidFill>
                <a:effectLst/>
                <a:uLnTx/>
                <a:uFillTx/>
                <a:latin typeface="Arial"/>
                <a:ea typeface="宋体"/>
                <a:cs typeface="+mn-cs"/>
              </a:rPr>
              <a:t>天龙八部</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a:t>
            </a:r>
            <a:r>
              <a:rPr kumimoji="0" lang="zh-CN" altLang="zh-CN" sz="1800" b="0" i="0" u="none" strike="noStrike" kern="1200" cap="none" spc="0" normalizeH="0" baseline="0" noProof="0" dirty="0">
                <a:ln>
                  <a:noFill/>
                </a:ln>
                <a:solidFill>
                  <a:prstClr val="black"/>
                </a:solidFill>
                <a:effectLst/>
                <a:uLnTx/>
                <a:uFillTx/>
                <a:latin typeface="Arial"/>
                <a:ea typeface="宋体"/>
                <a:cs typeface="+mn-cs"/>
              </a:rPr>
              <a:t>词语统计</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a:t>
            </a: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txt","w</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 encoding='utf-8') #</a:t>
            </a:r>
            <a:r>
              <a:rPr kumimoji="0" lang="zh-CN" altLang="zh-CN" sz="1800" b="0" i="0" u="none" strike="noStrike" kern="1200" cap="none" spc="0" normalizeH="0" baseline="0" noProof="0" dirty="0">
                <a:ln>
                  <a:noFill/>
                </a:ln>
                <a:solidFill>
                  <a:prstClr val="black"/>
                </a:solidFill>
                <a:effectLst/>
                <a:uLnTx/>
                <a:uFillTx/>
                <a:latin typeface="Arial"/>
                <a:ea typeface="宋体"/>
                <a:cs typeface="+mn-cs"/>
              </a:rPr>
              <a:t>通过写文件输出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txt = </a:t>
            </a: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fi.read</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 #</a:t>
            </a:r>
            <a:r>
              <a:rPr kumimoji="0" lang="zh-CN" altLang="zh-CN" sz="1800" b="0" i="0" u="none" strike="noStrike" kern="1200" cap="none" spc="0" normalizeH="0" baseline="0" noProof="0" dirty="0">
                <a:ln>
                  <a:noFill/>
                </a:ln>
                <a:solidFill>
                  <a:prstClr val="black"/>
                </a:solidFill>
                <a:effectLst/>
                <a:uLnTx/>
                <a:uFillTx/>
                <a:latin typeface="Arial"/>
                <a:ea typeface="宋体"/>
                <a:cs typeface="+mn-cs"/>
              </a:rPr>
              <a:t>将文件中所有字符读入到</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txt</a:t>
            </a:r>
            <a:endParaRPr kumimoji="0" lang="zh-CN" altLang="zh-CN" sz="18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words = </a:t>
            </a: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jieba.lcut</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(txt)  #</a:t>
            </a:r>
            <a:r>
              <a:rPr kumimoji="0" lang="zh-CN" altLang="zh-CN" sz="1800" b="0" i="0" u="none" strike="noStrike" kern="1200" cap="none" spc="0" normalizeH="0" baseline="0" noProof="0" dirty="0">
                <a:ln>
                  <a:noFill/>
                </a:ln>
                <a:solidFill>
                  <a:prstClr val="black"/>
                </a:solidFill>
                <a:effectLst/>
                <a:uLnTx/>
                <a:uFillTx/>
                <a:latin typeface="Arial"/>
                <a:ea typeface="宋体"/>
                <a:cs typeface="+mn-cs"/>
              </a:rPr>
              <a:t>对</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txt</a:t>
            </a:r>
            <a:r>
              <a:rPr kumimoji="0" lang="zh-CN" altLang="zh-CN" sz="1800" b="0" i="0" u="none" strike="noStrike" kern="1200" cap="none" spc="0" normalizeH="0" baseline="0" noProof="0" dirty="0">
                <a:ln>
                  <a:noFill/>
                </a:ln>
                <a:solidFill>
                  <a:prstClr val="black"/>
                </a:solidFill>
                <a:effectLst/>
                <a:uLnTx/>
                <a:uFillTx/>
                <a:latin typeface="Arial"/>
                <a:ea typeface="宋体"/>
                <a:cs typeface="+mn-cs"/>
              </a:rPr>
              <a:t>中的字符进行分词，结果列表保存在</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words</a:t>
            </a:r>
            <a:r>
              <a:rPr kumimoji="0" lang="zh-CN" altLang="zh-CN" sz="1800" b="0" i="0" u="none" strike="noStrike" kern="1200" cap="none" spc="0" normalizeH="0" baseline="0" noProof="0" dirty="0">
                <a:ln>
                  <a:noFill/>
                </a:ln>
                <a:solidFill>
                  <a:prstClr val="black"/>
                </a:solidFill>
                <a:effectLst/>
                <a:uLnTx/>
                <a:uFillTx/>
                <a:latin typeface="Arial"/>
                <a:ea typeface="宋体"/>
                <a:cs typeface="+mn-cs"/>
              </a:rPr>
              <a:t>里面</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d = {}</a:t>
            </a:r>
            <a:endParaRPr kumimoji="0" lang="zh-CN" altLang="zh-CN" sz="18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for w in words:</a:t>
            </a:r>
            <a:endParaRPr kumimoji="0" lang="zh-CN" altLang="zh-CN" sz="18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    d[w] = </a:t>
            </a: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d.get</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(w,0) + 1  #</a:t>
            </a:r>
            <a:r>
              <a:rPr kumimoji="0" lang="zh-CN" altLang="zh-CN" sz="1800" b="0" i="0" u="none" strike="noStrike" kern="1200" cap="none" spc="0" normalizeH="0" baseline="0" noProof="0" dirty="0">
                <a:ln>
                  <a:noFill/>
                </a:ln>
                <a:solidFill>
                  <a:prstClr val="black"/>
                </a:solidFill>
                <a:effectLst/>
                <a:uLnTx/>
                <a:uFillTx/>
                <a:latin typeface="Arial"/>
                <a:ea typeface="宋体"/>
                <a:cs typeface="+mn-cs"/>
              </a:rPr>
              <a:t>通过字典结构依次统计每一个词的词频</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del d['']    #</a:t>
            </a:r>
            <a:r>
              <a:rPr kumimoji="0" lang="zh-CN" altLang="zh-CN" sz="1800" b="0" i="0" u="none" strike="noStrike" kern="1200" cap="none" spc="0" normalizeH="0" baseline="0" noProof="0" dirty="0">
                <a:ln>
                  <a:noFill/>
                </a:ln>
                <a:solidFill>
                  <a:prstClr val="black"/>
                </a:solidFill>
                <a:effectLst/>
                <a:uLnTx/>
                <a:uFillTx/>
                <a:latin typeface="Arial"/>
                <a:ea typeface="宋体"/>
                <a:cs typeface="+mn-cs"/>
              </a:rPr>
              <a:t>删除字典中不相关的字符的词频统计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del d['\n']  #</a:t>
            </a:r>
            <a:r>
              <a:rPr kumimoji="0" lang="zh-CN" altLang="zh-CN" sz="1800" b="0" i="0" u="none" strike="noStrike" kern="1200" cap="none" spc="0" normalizeH="0" baseline="0" noProof="0" dirty="0">
                <a:ln>
                  <a:noFill/>
                </a:ln>
                <a:solidFill>
                  <a:prstClr val="black"/>
                </a:solidFill>
                <a:effectLst/>
                <a:uLnTx/>
                <a:uFillTx/>
                <a:latin typeface="Arial"/>
                <a:ea typeface="宋体"/>
                <a:cs typeface="+mn-cs"/>
              </a:rPr>
              <a:t>删除字典中不相关的字符的词频统计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ls</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 = []</a:t>
            </a:r>
            <a:endParaRPr kumimoji="0" lang="zh-CN" altLang="zh-CN" sz="18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for key in d:</a:t>
            </a:r>
            <a:endParaRPr kumimoji="0" lang="zh-CN" altLang="zh-CN" sz="18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    </a:t>
            </a: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ls.append</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a:t>
            </a:r>
            <a:r>
              <a:rPr kumimoji="0" lang="zh-CN" altLang="zh-CN" sz="1800" b="0" i="0" u="none" strike="noStrike" kern="1200" cap="none" spc="0" normalizeH="0" baseline="0" noProof="0" dirty="0">
                <a:ln>
                  <a:noFill/>
                </a:ln>
                <a:solidFill>
                  <a:prstClr val="black"/>
                </a:solidFill>
                <a:effectLst/>
                <a:uLnTx/>
                <a:uFillTx/>
                <a:latin typeface="Arial"/>
                <a:ea typeface="宋体"/>
                <a:cs typeface="+mn-cs"/>
              </a:rPr>
              <a:t>：</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{}".format(key, d[key])) #</a:t>
            </a:r>
            <a:r>
              <a:rPr kumimoji="0" lang="zh-CN" altLang="zh-CN" sz="1800" b="0" i="0" u="none" strike="noStrike" kern="1200" cap="none" spc="0" normalizeH="0" baseline="0" noProof="0" dirty="0">
                <a:ln>
                  <a:noFill/>
                </a:ln>
                <a:solidFill>
                  <a:prstClr val="black"/>
                </a:solidFill>
                <a:effectLst/>
                <a:uLnTx/>
                <a:uFillTx/>
                <a:latin typeface="Arial"/>
                <a:ea typeface="宋体"/>
                <a:cs typeface="+mn-cs"/>
              </a:rPr>
              <a:t>将通过字典统计的词频格式化后，添加到列表中</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fo.write</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(",".join(</a:t>
            </a: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ls</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   #</a:t>
            </a:r>
            <a:r>
              <a:rPr kumimoji="0" lang="zh-CN" altLang="zh-CN" sz="1800" b="0" i="0" u="none" strike="noStrike" kern="1200" cap="none" spc="0" normalizeH="0" baseline="0" noProof="0" dirty="0">
                <a:ln>
                  <a:noFill/>
                </a:ln>
                <a:solidFill>
                  <a:prstClr val="black"/>
                </a:solidFill>
                <a:effectLst/>
                <a:uLnTx/>
                <a:uFillTx/>
                <a:latin typeface="Arial"/>
                <a:ea typeface="宋体"/>
                <a:cs typeface="+mn-cs"/>
              </a:rPr>
              <a:t>将列表中的字符用逗号连接起来形成新的字符串，然后写到输出文件中</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fi.close</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   #</a:t>
            </a:r>
            <a:r>
              <a:rPr kumimoji="0" lang="zh-CN" altLang="zh-CN" sz="1800" b="0" i="0" u="none" strike="noStrike" kern="1200" cap="none" spc="0" normalizeH="0" baseline="0" noProof="0" dirty="0">
                <a:ln>
                  <a:noFill/>
                </a:ln>
                <a:solidFill>
                  <a:prstClr val="black"/>
                </a:solidFill>
                <a:effectLst/>
                <a:uLnTx/>
                <a:uFillTx/>
                <a:latin typeface="Arial"/>
                <a:ea typeface="宋体"/>
                <a:cs typeface="+mn-cs"/>
              </a:rPr>
              <a:t>关闭文件</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fo.close</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   #</a:t>
            </a:r>
            <a:r>
              <a:rPr kumimoji="0" lang="zh-CN" altLang="zh-CN" sz="1800" b="0" i="0" u="none" strike="noStrike" kern="1200" cap="none" spc="0" normalizeH="0" baseline="0" noProof="0" dirty="0">
                <a:ln>
                  <a:noFill/>
                </a:ln>
                <a:solidFill>
                  <a:prstClr val="black"/>
                </a:solidFill>
                <a:effectLst/>
                <a:uLnTx/>
                <a:uFillTx/>
                <a:latin typeface="Arial"/>
                <a:ea typeface="宋体"/>
                <a:cs typeface="+mn-cs"/>
              </a:rPr>
              <a:t>关闭文件</a:t>
            </a:r>
          </a:p>
        </p:txBody>
      </p:sp>
    </p:spTree>
    <p:extLst>
      <p:ext uri="{BB962C8B-B14F-4D97-AF65-F5344CB8AC3E}">
        <p14:creationId xmlns:p14="http://schemas.microsoft.com/office/powerpoint/2010/main" val="36486321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2.8 </a:t>
            </a:r>
            <a:r>
              <a:rPr lang="zh-CN" altLang="en-US" dirty="0"/>
              <a:t>大数据文本分析</a:t>
            </a:r>
          </a:p>
        </p:txBody>
      </p:sp>
      <p:sp>
        <p:nvSpPr>
          <p:cNvPr id="3" name="内容占位符 2"/>
          <p:cNvSpPr>
            <a:spLocks noGrp="1"/>
          </p:cNvSpPr>
          <p:nvPr>
            <p:ph idx="1"/>
          </p:nvPr>
        </p:nvSpPr>
        <p:spPr/>
        <p:txBody>
          <a:bodyPr/>
          <a:lstStyle/>
          <a:p>
            <a:r>
              <a:rPr lang="en-US" altLang="zh-CN" dirty="0" smtClean="0"/>
              <a:t>2.8.2 </a:t>
            </a:r>
            <a:r>
              <a:rPr lang="zh-CN" altLang="zh-CN" dirty="0" smtClean="0"/>
              <a:t>词</a:t>
            </a:r>
            <a:r>
              <a:rPr lang="zh-CN" altLang="zh-CN" dirty="0"/>
              <a:t>云分析</a:t>
            </a:r>
          </a:p>
          <a:p>
            <a:pPr lvl="1"/>
            <a:r>
              <a:rPr lang="zh-CN" altLang="zh-CN" dirty="0"/>
              <a:t>词云是一种常见的文本分析方法，它将文本转换为一种可视化的词云方式，将出现频率较高的“关键词”在视觉上的突出呈现，形成关键词的渲染形成类似云一样的彩色图片，从而一眼就可以领略文本数据的主要表达意思。</a:t>
            </a:r>
            <a:endParaRPr lang="en-US" altLang="zh-CN" dirty="0"/>
          </a:p>
          <a:p>
            <a:r>
              <a:rPr lang="en-US" altLang="zh-CN" b="1" dirty="0"/>
              <a:t>1. </a:t>
            </a:r>
            <a:r>
              <a:rPr lang="zh-CN" altLang="en-US" b="1" dirty="0"/>
              <a:t>第三方库的安装</a:t>
            </a:r>
            <a:endParaRPr lang="zh-CN" altLang="zh-CN" b="1" dirty="0"/>
          </a:p>
          <a:p>
            <a:pPr lvl="1"/>
            <a:r>
              <a:rPr lang="zh-CN" altLang="en-US" dirty="0"/>
              <a:t>使用词云进行文本分析与展示的第三方库包括</a:t>
            </a:r>
            <a:r>
              <a:rPr lang="en-US" altLang="zh-CN" dirty="0" err="1"/>
              <a:t>wordcloud</a:t>
            </a:r>
            <a:r>
              <a:rPr lang="zh-CN" altLang="en-US" dirty="0"/>
              <a:t>、</a:t>
            </a:r>
            <a:r>
              <a:rPr lang="en-US" altLang="zh-CN" dirty="0"/>
              <a:t>matplotlib</a:t>
            </a:r>
            <a:r>
              <a:rPr lang="zh-CN" altLang="en-US" dirty="0"/>
              <a:t>和</a:t>
            </a:r>
            <a:r>
              <a:rPr lang="en-US" altLang="zh-CN" dirty="0" err="1"/>
              <a:t>imageio</a:t>
            </a:r>
            <a:r>
              <a:rPr lang="zh-CN" altLang="en-US" dirty="0" smtClean="0"/>
              <a:t>。其中，</a:t>
            </a:r>
            <a:r>
              <a:rPr lang="en-US" altLang="zh-CN" dirty="0" err="1" smtClean="0"/>
              <a:t>matplotlib</a:t>
            </a:r>
            <a:r>
              <a:rPr lang="zh-CN" altLang="en-US" dirty="0"/>
              <a:t>和</a:t>
            </a:r>
            <a:r>
              <a:rPr lang="en-US" altLang="zh-CN" dirty="0" err="1"/>
              <a:t>imageio</a:t>
            </a:r>
            <a:r>
              <a:rPr lang="zh-CN" altLang="en-US" dirty="0"/>
              <a:t>库都是在</a:t>
            </a:r>
            <a:r>
              <a:rPr lang="en-US" altLang="zh-CN" dirty="0"/>
              <a:t>Windows</a:t>
            </a:r>
            <a:r>
              <a:rPr lang="zh-CN" altLang="en-US" dirty="0"/>
              <a:t>命令窗口使用</a:t>
            </a:r>
            <a:r>
              <a:rPr lang="en-US" altLang="zh-CN" dirty="0"/>
              <a:t>pip</a:t>
            </a:r>
            <a:r>
              <a:rPr lang="zh-CN" altLang="en-US" dirty="0"/>
              <a:t>命令来安装。但是，</a:t>
            </a:r>
            <a:r>
              <a:rPr lang="en-US" altLang="zh-CN" dirty="0" err="1"/>
              <a:t>wordcloud</a:t>
            </a:r>
            <a:r>
              <a:rPr lang="zh-CN" altLang="en-US" dirty="0"/>
              <a:t>库是第三方轻量库，还依赖其它第三方库</a:t>
            </a:r>
            <a:r>
              <a:rPr lang="zh-CN" altLang="en-US" dirty="0" smtClean="0"/>
              <a:t>，直接安装</a:t>
            </a:r>
            <a:r>
              <a:rPr lang="zh-CN" altLang="en-US" dirty="0"/>
              <a:t>可能</a:t>
            </a:r>
            <a:r>
              <a:rPr lang="zh-CN" altLang="en-US" dirty="0" smtClean="0"/>
              <a:t>会</a:t>
            </a:r>
            <a:r>
              <a:rPr lang="zh-CN" altLang="en-US" dirty="0"/>
              <a:t>报错</a:t>
            </a:r>
            <a:r>
              <a:rPr lang="zh-CN" altLang="en-US" dirty="0" smtClean="0"/>
              <a:t>。</a:t>
            </a:r>
            <a:endParaRPr lang="en-US" altLang="zh-CN" dirty="0" smtClean="0"/>
          </a:p>
          <a:p>
            <a:pPr lvl="1"/>
            <a:r>
              <a:rPr lang="zh-CN" altLang="en-US" dirty="0" smtClean="0"/>
              <a:t>手动安装</a:t>
            </a:r>
            <a:r>
              <a:rPr lang="en-US" altLang="zh-CN" dirty="0" err="1" smtClean="0"/>
              <a:t>wordcloud</a:t>
            </a:r>
            <a:r>
              <a:rPr lang="zh-CN" altLang="en-US" dirty="0" smtClean="0"/>
              <a:t>库：</a:t>
            </a:r>
            <a:endParaRPr lang="en-US" altLang="zh-CN" dirty="0" smtClean="0"/>
          </a:p>
          <a:p>
            <a:pPr lvl="2"/>
            <a:r>
              <a:rPr lang="zh-CN" altLang="en-US" dirty="0" smtClean="0"/>
              <a:t>下载</a:t>
            </a:r>
            <a:r>
              <a:rPr lang="zh-CN" altLang="zh-CN" dirty="0" smtClean="0"/>
              <a:t>网址</a:t>
            </a:r>
            <a:r>
              <a:rPr lang="zh-CN" altLang="zh-CN" dirty="0"/>
              <a:t>为</a:t>
            </a:r>
            <a:r>
              <a:rPr lang="en-US" altLang="zh-CN" dirty="0">
                <a:hlinkClick r:id="rId3"/>
              </a:rPr>
              <a:t>http://www.lfd.uci.edu/~gohlke/Pythonlibs/#wordcloud</a:t>
            </a:r>
            <a:r>
              <a:rPr lang="zh-CN" altLang="zh-CN" dirty="0"/>
              <a:t>。</a:t>
            </a:r>
            <a:endParaRPr lang="en-US" altLang="zh-CN" dirty="0"/>
          </a:p>
          <a:p>
            <a:pPr lvl="2"/>
            <a:r>
              <a:rPr lang="zh-CN" altLang="en-US" dirty="0"/>
              <a:t>不同的</a:t>
            </a:r>
            <a:r>
              <a:rPr lang="en-US" altLang="zh-CN" dirty="0"/>
              <a:t>python</a:t>
            </a:r>
            <a:r>
              <a:rPr lang="zh-CN" altLang="en-US" dirty="0"/>
              <a:t>版本对应不同的</a:t>
            </a:r>
            <a:r>
              <a:rPr lang="en-US" altLang="zh-CN" dirty="0" err="1"/>
              <a:t>wordcloud</a:t>
            </a:r>
            <a:r>
              <a:rPr lang="zh-CN" altLang="en-US" dirty="0"/>
              <a:t>安装包，如图所示，其中</a:t>
            </a:r>
            <a:r>
              <a:rPr lang="en-US" altLang="zh-CN" dirty="0"/>
              <a:t>cp310</a:t>
            </a:r>
            <a:r>
              <a:rPr lang="zh-CN" altLang="en-US" dirty="0"/>
              <a:t>和</a:t>
            </a:r>
            <a:r>
              <a:rPr lang="en-US" altLang="zh-CN" dirty="0"/>
              <a:t>cp39</a:t>
            </a:r>
            <a:r>
              <a:rPr lang="zh-CN" altLang="en-US" dirty="0"/>
              <a:t>分别表示</a:t>
            </a:r>
            <a:r>
              <a:rPr lang="en-US" altLang="zh-CN" dirty="0"/>
              <a:t>Python3.10</a:t>
            </a:r>
            <a:r>
              <a:rPr lang="zh-CN" altLang="en-US" dirty="0"/>
              <a:t>版本和</a:t>
            </a:r>
            <a:r>
              <a:rPr lang="en-US" altLang="zh-CN" dirty="0"/>
              <a:t>Python3.9</a:t>
            </a:r>
            <a:r>
              <a:rPr lang="zh-CN" altLang="en-US" dirty="0"/>
              <a:t>版本，以此类推。</a:t>
            </a:r>
            <a:endParaRPr lang="en-US" altLang="zh-CN" dirty="0"/>
          </a:p>
          <a:p>
            <a:pPr lvl="1"/>
            <a:endParaRPr lang="en-US" altLang="zh-CN" dirty="0"/>
          </a:p>
          <a:p>
            <a:pPr lvl="1"/>
            <a:endParaRPr lang="en-US" altLang="zh-CN" dirty="0"/>
          </a:p>
          <a:p>
            <a:pPr lvl="1"/>
            <a:endParaRPr lang="en-US" altLang="zh-CN" dirty="0"/>
          </a:p>
          <a:p>
            <a:pPr lvl="1"/>
            <a:endParaRPr lang="en-US" altLang="zh-CN" dirty="0"/>
          </a:p>
          <a:p>
            <a:pPr lvl="1"/>
            <a:endParaRPr lang="en-US" altLang="zh-CN" dirty="0"/>
          </a:p>
          <a:p>
            <a:pPr marL="542925" lvl="1" indent="0">
              <a:buNone/>
            </a:pPr>
            <a:endParaRPr lang="zh-CN" altLang="zh-CN" dirty="0"/>
          </a:p>
          <a:p>
            <a:pPr lvl="1"/>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127</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pic>
        <p:nvPicPr>
          <p:cNvPr id="13" name="图片 12">
            <a:extLst>
              <a:ext uri="{FF2B5EF4-FFF2-40B4-BE49-F238E27FC236}">
                <a16:creationId xmlns:a16="http://schemas.microsoft.com/office/drawing/2014/main" id="{E64ADF01-0A1C-2028-F0E8-DA844EBAC9BF}"/>
              </a:ext>
            </a:extLst>
          </p:cNvPr>
          <p:cNvPicPr>
            <a:picLocks noChangeAspect="1"/>
          </p:cNvPicPr>
          <p:nvPr/>
        </p:nvPicPr>
        <p:blipFill>
          <a:blip r:embed="rId4"/>
          <a:stretch>
            <a:fillRect/>
          </a:stretch>
        </p:blipFill>
        <p:spPr>
          <a:xfrm>
            <a:off x="5019373" y="4513055"/>
            <a:ext cx="3338210" cy="1811545"/>
          </a:xfrm>
          <a:prstGeom prst="rect">
            <a:avLst/>
          </a:prstGeom>
        </p:spPr>
      </p:pic>
    </p:spTree>
    <p:extLst>
      <p:ext uri="{BB962C8B-B14F-4D97-AF65-F5344CB8AC3E}">
        <p14:creationId xmlns:p14="http://schemas.microsoft.com/office/powerpoint/2010/main" val="7956375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2.8 </a:t>
            </a:r>
            <a:r>
              <a:rPr lang="zh-CN" altLang="en-US" dirty="0"/>
              <a:t>大数据文本分析</a:t>
            </a:r>
          </a:p>
        </p:txBody>
      </p:sp>
      <p:sp>
        <p:nvSpPr>
          <p:cNvPr id="3" name="内容占位符 2"/>
          <p:cNvSpPr>
            <a:spLocks noGrp="1"/>
          </p:cNvSpPr>
          <p:nvPr>
            <p:ph idx="1"/>
          </p:nvPr>
        </p:nvSpPr>
        <p:spPr>
          <a:xfrm>
            <a:off x="609599" y="1076325"/>
            <a:ext cx="11238963" cy="5260081"/>
          </a:xfrm>
        </p:spPr>
        <p:txBody>
          <a:bodyPr/>
          <a:lstStyle/>
          <a:p>
            <a:pPr marL="342900" indent="0">
              <a:buNone/>
            </a:pPr>
            <a:endParaRPr lang="zh-CN" altLang="zh-CN" dirty="0"/>
          </a:p>
          <a:p>
            <a:pPr lvl="1"/>
            <a:r>
              <a:rPr lang="zh-CN" altLang="en-US" dirty="0"/>
              <a:t>将下载好的安装包</a:t>
            </a:r>
            <a:r>
              <a:rPr lang="en-US" altLang="zh-CN" dirty="0"/>
              <a:t>wordcloud-1.8.1-cp310-cp310-win_amd64.whl</a:t>
            </a:r>
            <a:r>
              <a:rPr lang="zh-CN" altLang="en-US" dirty="0"/>
              <a:t>放入</a:t>
            </a:r>
            <a:r>
              <a:rPr lang="en-US" altLang="zh-CN" dirty="0"/>
              <a:t>Windows</a:t>
            </a:r>
            <a:r>
              <a:rPr lang="zh-CN" altLang="en-US" dirty="0"/>
              <a:t>命令窗口对应的文件夹下，如图中的</a:t>
            </a:r>
            <a:r>
              <a:rPr lang="en-US" altLang="zh-CN" dirty="0"/>
              <a:t>C:\users\87919</a:t>
            </a:r>
            <a:r>
              <a:rPr lang="zh-CN" altLang="en-US" dirty="0"/>
              <a:t>文件夹。</a:t>
            </a:r>
          </a:p>
          <a:p>
            <a:pPr lvl="1"/>
            <a:r>
              <a:rPr lang="zh-CN" altLang="en-US" dirty="0"/>
              <a:t>在</a:t>
            </a:r>
            <a:r>
              <a:rPr lang="en-US" altLang="zh-CN" dirty="0"/>
              <a:t>Windows</a:t>
            </a:r>
            <a:r>
              <a:rPr lang="zh-CN" altLang="en-US" dirty="0"/>
              <a:t>命令窗口通过</a:t>
            </a:r>
            <a:r>
              <a:rPr lang="en-US" altLang="zh-CN" dirty="0"/>
              <a:t>pip</a:t>
            </a:r>
            <a:r>
              <a:rPr lang="zh-CN" altLang="en-US" dirty="0"/>
              <a:t>命令安装下载的</a:t>
            </a:r>
            <a:r>
              <a:rPr lang="en-US" altLang="zh-CN" dirty="0" err="1"/>
              <a:t>wordcoud</a:t>
            </a:r>
            <a:r>
              <a:rPr lang="zh-CN" altLang="en-US" dirty="0"/>
              <a:t>包，这里执行命令</a:t>
            </a:r>
            <a:r>
              <a:rPr lang="en-US" altLang="zh-CN" dirty="0"/>
              <a:t>pip install wordcloud-1.8.1-cp310-cp310-win_amd64.whl</a:t>
            </a:r>
            <a:r>
              <a:rPr lang="zh-CN" altLang="en-US" dirty="0"/>
              <a:t>，系统自动安装完成，如图所示。</a:t>
            </a:r>
            <a:endParaRPr lang="en-US" altLang="zh-CN" dirty="0"/>
          </a:p>
          <a:p>
            <a:pPr lvl="1"/>
            <a:endParaRPr lang="en-US" altLang="zh-CN" dirty="0"/>
          </a:p>
          <a:p>
            <a:pPr lvl="1"/>
            <a:endParaRPr lang="en-US" altLang="zh-CN" dirty="0"/>
          </a:p>
          <a:p>
            <a:pPr lvl="1"/>
            <a:endParaRPr lang="en-US" altLang="zh-CN" dirty="0"/>
          </a:p>
          <a:p>
            <a:pPr lvl="1"/>
            <a:endParaRPr lang="en-US" altLang="zh-CN" dirty="0"/>
          </a:p>
          <a:p>
            <a:pPr marL="542925" lvl="1" indent="0">
              <a:buNone/>
            </a:pPr>
            <a:endParaRPr lang="zh-CN" altLang="zh-CN" dirty="0"/>
          </a:p>
          <a:p>
            <a:pPr lvl="1"/>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128</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pic>
        <p:nvPicPr>
          <p:cNvPr id="9" name="图片 8">
            <a:extLst>
              <a:ext uri="{FF2B5EF4-FFF2-40B4-BE49-F238E27FC236}">
                <a16:creationId xmlns:a16="http://schemas.microsoft.com/office/drawing/2014/main" id="{25078E5D-6048-E050-EC75-CB9EBE084FDF}"/>
              </a:ext>
            </a:extLst>
          </p:cNvPr>
          <p:cNvPicPr>
            <a:picLocks noChangeAspect="1"/>
          </p:cNvPicPr>
          <p:nvPr/>
        </p:nvPicPr>
        <p:blipFill>
          <a:blip r:embed="rId2"/>
          <a:stretch>
            <a:fillRect/>
          </a:stretch>
        </p:blipFill>
        <p:spPr>
          <a:xfrm>
            <a:off x="1682892" y="2909744"/>
            <a:ext cx="6641301" cy="2991224"/>
          </a:xfrm>
          <a:prstGeom prst="rect">
            <a:avLst/>
          </a:prstGeom>
        </p:spPr>
      </p:pic>
    </p:spTree>
    <p:extLst>
      <p:ext uri="{BB962C8B-B14F-4D97-AF65-F5344CB8AC3E}">
        <p14:creationId xmlns:p14="http://schemas.microsoft.com/office/powerpoint/2010/main" val="79364358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2.8 </a:t>
            </a:r>
            <a:r>
              <a:rPr lang="zh-CN" altLang="en-US" dirty="0"/>
              <a:t>大数据文本分析</a:t>
            </a:r>
          </a:p>
        </p:txBody>
      </p:sp>
      <p:sp>
        <p:nvSpPr>
          <p:cNvPr id="3" name="内容占位符 2"/>
          <p:cNvSpPr>
            <a:spLocks noGrp="1"/>
          </p:cNvSpPr>
          <p:nvPr>
            <p:ph idx="1"/>
          </p:nvPr>
        </p:nvSpPr>
        <p:spPr>
          <a:xfrm>
            <a:off x="609599" y="1076325"/>
            <a:ext cx="11238963" cy="5260081"/>
          </a:xfrm>
        </p:spPr>
        <p:txBody>
          <a:bodyPr/>
          <a:lstStyle/>
          <a:p>
            <a:pPr marL="342900" indent="0">
              <a:buNone/>
            </a:pPr>
            <a:endParaRPr lang="zh-CN" altLang="zh-CN" dirty="0"/>
          </a:p>
          <a:p>
            <a:pPr lvl="1"/>
            <a:r>
              <a:rPr lang="en-US" altLang="zh-CN" dirty="0"/>
              <a:t>matplotlib</a:t>
            </a:r>
            <a:r>
              <a:rPr lang="zh-CN" altLang="en-US" dirty="0"/>
              <a:t>库提供了丰富的数据绘图工具，可以绘制多种图形，在词云的生成过程中主要用于绘图。安装方法为 </a:t>
            </a:r>
            <a:r>
              <a:rPr lang="en-US" altLang="zh-CN" dirty="0"/>
              <a:t>pip install matplotlib</a:t>
            </a:r>
            <a:r>
              <a:rPr lang="zh-CN" altLang="en-US" dirty="0"/>
              <a:t>，</a:t>
            </a:r>
            <a:r>
              <a:rPr lang="zh-CN" altLang="en-US" dirty="0" smtClean="0"/>
              <a:t>如图所</a:t>
            </a:r>
            <a:r>
              <a:rPr lang="zh-CN" altLang="en-US" dirty="0"/>
              <a:t>示，执行该命令后的系统不仅安装了</a:t>
            </a:r>
            <a:r>
              <a:rPr lang="en-US" altLang="zh-CN" dirty="0"/>
              <a:t>matplotlib</a:t>
            </a:r>
            <a:r>
              <a:rPr lang="zh-CN" altLang="en-US" dirty="0"/>
              <a:t>库，而且还自动安装了</a:t>
            </a:r>
            <a:r>
              <a:rPr lang="en-US" altLang="zh-CN" dirty="0" err="1"/>
              <a:t>fonttools</a:t>
            </a:r>
            <a:r>
              <a:rPr lang="zh-CN" altLang="en-US" dirty="0"/>
              <a:t>、</a:t>
            </a:r>
            <a:r>
              <a:rPr lang="en-US" altLang="zh-CN" dirty="0" err="1"/>
              <a:t>numpy</a:t>
            </a:r>
            <a:r>
              <a:rPr lang="zh-CN" altLang="en-US" dirty="0"/>
              <a:t>库等。</a:t>
            </a:r>
            <a:r>
              <a:rPr lang="en-US" altLang="zh-CN" dirty="0" err="1"/>
              <a:t>fonttools</a:t>
            </a:r>
            <a:r>
              <a:rPr lang="zh-CN" altLang="en-US" dirty="0"/>
              <a:t>是一个用于操作字体的库。</a:t>
            </a:r>
            <a:r>
              <a:rPr lang="en-US" altLang="zh-CN" dirty="0" err="1"/>
              <a:t>Numpy</a:t>
            </a:r>
            <a:r>
              <a:rPr lang="zh-CN" altLang="en-US" dirty="0"/>
              <a:t>库是一个运行速度非常快的数学库，主要用于数组计算。</a:t>
            </a:r>
            <a:endParaRPr lang="en-US" altLang="zh-CN" dirty="0"/>
          </a:p>
          <a:p>
            <a:pPr lvl="1"/>
            <a:endParaRPr lang="en-US" altLang="zh-CN" dirty="0"/>
          </a:p>
          <a:p>
            <a:pPr lvl="1"/>
            <a:endParaRPr lang="en-US" altLang="zh-CN" dirty="0"/>
          </a:p>
          <a:p>
            <a:pPr lvl="1"/>
            <a:endParaRPr lang="en-US" altLang="zh-CN" dirty="0"/>
          </a:p>
          <a:p>
            <a:pPr lvl="1"/>
            <a:endParaRPr lang="en-US" altLang="zh-CN" dirty="0"/>
          </a:p>
          <a:p>
            <a:pPr lvl="1"/>
            <a:endParaRPr lang="en-US" altLang="zh-CN" dirty="0"/>
          </a:p>
          <a:p>
            <a:pPr lvl="1"/>
            <a:endParaRPr lang="en-US" altLang="zh-CN" dirty="0"/>
          </a:p>
          <a:p>
            <a:pPr marL="542925" lvl="1" indent="0">
              <a:buNone/>
            </a:pPr>
            <a:endParaRPr lang="zh-CN" altLang="zh-CN" dirty="0"/>
          </a:p>
          <a:p>
            <a:pPr lvl="1"/>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129</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pic>
        <p:nvPicPr>
          <p:cNvPr id="7" name="图片 6">
            <a:extLst>
              <a:ext uri="{FF2B5EF4-FFF2-40B4-BE49-F238E27FC236}">
                <a16:creationId xmlns:a16="http://schemas.microsoft.com/office/drawing/2014/main" id="{05A1DDF7-B8FF-35AC-4250-712C14F27198}"/>
              </a:ext>
            </a:extLst>
          </p:cNvPr>
          <p:cNvPicPr>
            <a:picLocks noChangeAspect="1"/>
          </p:cNvPicPr>
          <p:nvPr/>
        </p:nvPicPr>
        <p:blipFill>
          <a:blip r:embed="rId2"/>
          <a:stretch>
            <a:fillRect/>
          </a:stretch>
        </p:blipFill>
        <p:spPr>
          <a:xfrm>
            <a:off x="3204165" y="2603273"/>
            <a:ext cx="5304014" cy="3560200"/>
          </a:xfrm>
          <a:prstGeom prst="rect">
            <a:avLst/>
          </a:prstGeom>
        </p:spPr>
      </p:pic>
    </p:spTree>
    <p:extLst>
      <p:ext uri="{BB962C8B-B14F-4D97-AF65-F5344CB8AC3E}">
        <p14:creationId xmlns:p14="http://schemas.microsoft.com/office/powerpoint/2010/main" val="277988730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 AI Studio</a:t>
            </a:r>
            <a:r>
              <a:rPr lang="zh-CN" altLang="en-US" dirty="0"/>
              <a:t>平台介绍</a:t>
            </a:r>
          </a:p>
        </p:txBody>
      </p:sp>
      <p:sp>
        <p:nvSpPr>
          <p:cNvPr id="3" name="内容占位符 2"/>
          <p:cNvSpPr>
            <a:spLocks noGrp="1"/>
          </p:cNvSpPr>
          <p:nvPr>
            <p:ph idx="1"/>
          </p:nvPr>
        </p:nvSpPr>
        <p:spPr>
          <a:xfrm>
            <a:off x="609600" y="1076325"/>
            <a:ext cx="5442784" cy="5248275"/>
          </a:xfrm>
        </p:spPr>
        <p:txBody>
          <a:bodyPr/>
          <a:lstStyle/>
          <a:p>
            <a:r>
              <a:rPr lang="zh-CN" altLang="zh-CN" dirty="0"/>
              <a:t>当创建一个新的项目时，可以选择所需的</a:t>
            </a:r>
            <a:r>
              <a:rPr lang="en-US" altLang="zh-CN" dirty="0"/>
              <a:t>Notebook</a:t>
            </a:r>
            <a:r>
              <a:rPr lang="zh-CN" altLang="zh-CN" dirty="0"/>
              <a:t>版本</a:t>
            </a:r>
            <a:r>
              <a:rPr lang="zh-CN" altLang="zh-CN" dirty="0" smtClean="0"/>
              <a:t>。</a:t>
            </a:r>
            <a:endParaRPr lang="en-US" altLang="zh-CN" dirty="0" smtClean="0"/>
          </a:p>
          <a:p>
            <a:pPr lvl="1"/>
            <a:r>
              <a:rPr lang="en-US" altLang="zh-CN" dirty="0"/>
              <a:t>AI Studio</a:t>
            </a:r>
            <a:r>
              <a:rPr lang="zh-CN" altLang="en-US" dirty="0"/>
              <a:t>经典版是基于</a:t>
            </a:r>
            <a:r>
              <a:rPr lang="en-US" altLang="zh-CN" dirty="0" err="1"/>
              <a:t>Jupyter</a:t>
            </a:r>
            <a:r>
              <a:rPr lang="en-US" altLang="zh-CN" dirty="0"/>
              <a:t> notebook</a:t>
            </a:r>
            <a:r>
              <a:rPr lang="zh-CN" altLang="en-US" dirty="0"/>
              <a:t>架构，是</a:t>
            </a:r>
            <a:r>
              <a:rPr lang="en-US" altLang="zh-CN" dirty="0"/>
              <a:t>AI Studio</a:t>
            </a:r>
            <a:r>
              <a:rPr lang="zh-CN" altLang="en-US" dirty="0"/>
              <a:t>平台最早使用的版本；</a:t>
            </a:r>
            <a:r>
              <a:rPr lang="en-US" altLang="zh-CN" dirty="0"/>
              <a:t>BML </a:t>
            </a:r>
            <a:r>
              <a:rPr lang="en-US" altLang="zh-CN" dirty="0" err="1"/>
              <a:t>Codelab</a:t>
            </a:r>
            <a:r>
              <a:rPr lang="zh-CN" altLang="en-US" dirty="0"/>
              <a:t>是基于全新的</a:t>
            </a:r>
            <a:r>
              <a:rPr lang="en-US" altLang="zh-CN" dirty="0" err="1"/>
              <a:t>JupterLab</a:t>
            </a:r>
            <a:r>
              <a:rPr lang="zh-CN" altLang="en-US" dirty="0"/>
              <a:t>架构，除了包括</a:t>
            </a:r>
            <a:r>
              <a:rPr lang="en-US" altLang="zh-CN" dirty="0" err="1"/>
              <a:t>Jupyter</a:t>
            </a:r>
            <a:r>
              <a:rPr lang="en-US" altLang="zh-CN" dirty="0"/>
              <a:t> notebook</a:t>
            </a:r>
            <a:r>
              <a:rPr lang="zh-CN" altLang="en-US" dirty="0"/>
              <a:t>的架构，还增加了很多新的特性。</a:t>
            </a:r>
          </a:p>
          <a:p>
            <a:pPr lvl="1"/>
            <a:r>
              <a:rPr lang="en-US" altLang="zh-CN" dirty="0" err="1"/>
              <a:t>JupyterLab</a:t>
            </a:r>
            <a:r>
              <a:rPr lang="en-US" altLang="zh-CN" dirty="0"/>
              <a:t> </a:t>
            </a:r>
            <a:r>
              <a:rPr lang="zh-CN" altLang="en-US" dirty="0"/>
              <a:t>是包括了</a:t>
            </a:r>
            <a:r>
              <a:rPr lang="en-US" altLang="zh-CN" dirty="0" err="1"/>
              <a:t>Jupyter</a:t>
            </a:r>
            <a:r>
              <a:rPr lang="en-US" altLang="zh-CN" dirty="0"/>
              <a:t> Notebook</a:t>
            </a:r>
            <a:r>
              <a:rPr lang="zh-CN" altLang="en-US" dirty="0"/>
              <a:t>的下一代用户界面。支持多个</a:t>
            </a:r>
            <a:r>
              <a:rPr lang="en-US" altLang="zh-CN" dirty="0"/>
              <a:t>notebook</a:t>
            </a:r>
            <a:r>
              <a:rPr lang="zh-CN" altLang="en-US" dirty="0"/>
              <a:t>或文件（</a:t>
            </a:r>
            <a:r>
              <a:rPr lang="en-US" altLang="zh-CN" dirty="0"/>
              <a:t>HTML, TXT, Markdown</a:t>
            </a:r>
            <a:r>
              <a:rPr lang="zh-CN" altLang="en-US" dirty="0"/>
              <a:t>等等）的查看与编辑、双语言、亮暗主题切换、代码实时自动补全、变量重命名、编写用户实时提醒等众多新特性</a:t>
            </a:r>
            <a:r>
              <a:rPr lang="zh-CN" altLang="en-US" dirty="0" smtClean="0"/>
              <a:t>。</a:t>
            </a:r>
            <a:endParaRPr lang="en-US" altLang="zh-CN" dirty="0" smtClean="0"/>
          </a:p>
          <a:p>
            <a:pPr lvl="1"/>
            <a:r>
              <a:rPr lang="en-US" altLang="zh-CN" dirty="0" err="1" smtClean="0"/>
              <a:t>Jupyter</a:t>
            </a:r>
            <a:r>
              <a:rPr lang="en-US" altLang="zh-CN" dirty="0" smtClean="0"/>
              <a:t> </a:t>
            </a:r>
            <a:r>
              <a:rPr lang="en-US" altLang="zh-CN" dirty="0"/>
              <a:t>Notebook</a:t>
            </a:r>
            <a:r>
              <a:rPr lang="zh-CN" altLang="en-US" dirty="0"/>
              <a:t>和</a:t>
            </a:r>
            <a:r>
              <a:rPr lang="en-US" altLang="zh-CN" dirty="0" err="1"/>
              <a:t>JupyterLab</a:t>
            </a:r>
            <a:r>
              <a:rPr lang="zh-CN" altLang="en-US" dirty="0"/>
              <a:t>统一被称为</a:t>
            </a:r>
            <a:r>
              <a:rPr lang="en-US" altLang="zh-CN" dirty="0"/>
              <a:t>Notebook</a:t>
            </a:r>
            <a:r>
              <a:rPr lang="zh-CN" altLang="en-US" dirty="0"/>
              <a:t>环境。</a:t>
            </a:r>
          </a:p>
          <a:p>
            <a:pPr lvl="1"/>
            <a:endParaRPr lang="zh-CN" altLang="en-US"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13</a:t>
            </a:fld>
            <a:endParaRPr lang="en-US" altLang="zh-CN"/>
          </a:p>
        </p:txBody>
      </p:sp>
      <p:pic>
        <p:nvPicPr>
          <p:cNvPr id="5" name="图片 4"/>
          <p:cNvPicPr/>
          <p:nvPr/>
        </p:nvPicPr>
        <p:blipFill>
          <a:blip r:embed="rId2"/>
          <a:stretch>
            <a:fillRect/>
          </a:stretch>
        </p:blipFill>
        <p:spPr>
          <a:xfrm>
            <a:off x="6052384" y="1151333"/>
            <a:ext cx="6139616" cy="5173267"/>
          </a:xfrm>
          <a:prstGeom prst="rect">
            <a:avLst/>
          </a:prstGeom>
        </p:spPr>
      </p:pic>
    </p:spTree>
    <p:extLst>
      <p:ext uri="{BB962C8B-B14F-4D97-AF65-F5344CB8AC3E}">
        <p14:creationId xmlns:p14="http://schemas.microsoft.com/office/powerpoint/2010/main" val="207888180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2.8 </a:t>
            </a:r>
            <a:r>
              <a:rPr lang="zh-CN" altLang="en-US" dirty="0"/>
              <a:t>大数据文本分析</a:t>
            </a:r>
          </a:p>
        </p:txBody>
      </p:sp>
      <p:sp>
        <p:nvSpPr>
          <p:cNvPr id="3" name="内容占位符 2"/>
          <p:cNvSpPr>
            <a:spLocks noGrp="1"/>
          </p:cNvSpPr>
          <p:nvPr>
            <p:ph idx="1"/>
          </p:nvPr>
        </p:nvSpPr>
        <p:spPr>
          <a:xfrm>
            <a:off x="609599" y="1076325"/>
            <a:ext cx="11238963" cy="5260081"/>
          </a:xfrm>
        </p:spPr>
        <p:txBody>
          <a:bodyPr/>
          <a:lstStyle/>
          <a:p>
            <a:pPr marL="342900" indent="0">
              <a:buNone/>
            </a:pPr>
            <a:endParaRPr lang="zh-CN" altLang="zh-CN" dirty="0"/>
          </a:p>
          <a:p>
            <a:pPr lvl="1"/>
            <a:r>
              <a:rPr lang="en-US" altLang="zh-CN" dirty="0" err="1"/>
              <a:t>Imageio</a:t>
            </a:r>
            <a:r>
              <a:rPr lang="zh-CN" altLang="en-US" dirty="0"/>
              <a:t>库提供了一个简单的接口来读取和写入图像数据。使用</a:t>
            </a:r>
            <a:r>
              <a:rPr lang="en-US" altLang="zh-CN" dirty="0"/>
              <a:t>pip install </a:t>
            </a:r>
            <a:r>
              <a:rPr lang="en-US" altLang="zh-CN" dirty="0" err="1"/>
              <a:t>imageio</a:t>
            </a:r>
            <a:r>
              <a:rPr lang="zh-CN" altLang="en-US" dirty="0"/>
              <a:t>命令直接安装</a:t>
            </a:r>
            <a:r>
              <a:rPr lang="zh-CN" altLang="en-US" dirty="0" smtClean="0"/>
              <a:t>时可能会</a:t>
            </a:r>
            <a:r>
              <a:rPr lang="zh-CN" altLang="en-US" dirty="0"/>
              <a:t>出错，可以通过下载</a:t>
            </a:r>
            <a:r>
              <a:rPr lang="en-US" altLang="zh-CN" dirty="0" err="1"/>
              <a:t>imageio</a:t>
            </a:r>
            <a:r>
              <a:rPr lang="zh-CN" altLang="en-US" dirty="0"/>
              <a:t>包文件来安装。</a:t>
            </a:r>
            <a:endParaRPr lang="en-US" altLang="zh-CN" dirty="0"/>
          </a:p>
          <a:p>
            <a:pPr lvl="1"/>
            <a:r>
              <a:rPr lang="zh-CN" altLang="en-US" dirty="0"/>
              <a:t>也可以利用镜像安装</a:t>
            </a:r>
            <a:r>
              <a:rPr lang="en-US" altLang="zh-CN" dirty="0" err="1"/>
              <a:t>imageio</a:t>
            </a:r>
            <a:r>
              <a:rPr lang="zh-CN" altLang="en-US" dirty="0"/>
              <a:t>库，安装命令为：</a:t>
            </a:r>
            <a:r>
              <a:rPr lang="en-US" altLang="zh-CN" dirty="0"/>
              <a:t>pip install -</a:t>
            </a:r>
            <a:r>
              <a:rPr lang="en-US" altLang="zh-CN" dirty="0" err="1"/>
              <a:t>i</a:t>
            </a:r>
            <a:r>
              <a:rPr lang="en-US" altLang="zh-CN" dirty="0"/>
              <a:t> https://pypi.tuna.tsinghua.edu.cn/simple --trusted-host pypi.tuna.tsinghua.edu.cn </a:t>
            </a:r>
            <a:r>
              <a:rPr lang="en-US" altLang="zh-CN" dirty="0" err="1"/>
              <a:t>imageio</a:t>
            </a:r>
            <a:r>
              <a:rPr lang="zh-CN" altLang="en-US" dirty="0"/>
              <a:t>。系统自动安装完成，如图所示。</a:t>
            </a:r>
            <a:endParaRPr lang="en-US" altLang="zh-CN" dirty="0"/>
          </a:p>
          <a:p>
            <a:pPr lvl="1"/>
            <a:endParaRPr lang="en-US" altLang="zh-CN" dirty="0"/>
          </a:p>
          <a:p>
            <a:pPr lvl="1"/>
            <a:endParaRPr lang="en-US" altLang="zh-CN" dirty="0"/>
          </a:p>
          <a:p>
            <a:pPr lvl="1"/>
            <a:endParaRPr lang="en-US" altLang="zh-CN" dirty="0"/>
          </a:p>
          <a:p>
            <a:pPr lvl="1"/>
            <a:endParaRPr lang="en-US" altLang="zh-CN" dirty="0"/>
          </a:p>
          <a:p>
            <a:pPr lvl="1"/>
            <a:endParaRPr lang="en-US" altLang="zh-CN" dirty="0"/>
          </a:p>
          <a:p>
            <a:pPr marL="542925" lvl="1" indent="0">
              <a:buNone/>
            </a:pPr>
            <a:endParaRPr lang="zh-CN" altLang="zh-CN" dirty="0"/>
          </a:p>
          <a:p>
            <a:pPr lvl="1"/>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130</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pic>
        <p:nvPicPr>
          <p:cNvPr id="6" name="图片 5">
            <a:extLst>
              <a:ext uri="{FF2B5EF4-FFF2-40B4-BE49-F238E27FC236}">
                <a16:creationId xmlns:a16="http://schemas.microsoft.com/office/drawing/2014/main" id="{D25BD217-3321-90F7-FF3F-CAD65D3F366A}"/>
              </a:ext>
            </a:extLst>
          </p:cNvPr>
          <p:cNvPicPr>
            <a:picLocks noChangeAspect="1"/>
          </p:cNvPicPr>
          <p:nvPr/>
        </p:nvPicPr>
        <p:blipFill>
          <a:blip r:embed="rId2"/>
          <a:stretch>
            <a:fillRect/>
          </a:stretch>
        </p:blipFill>
        <p:spPr>
          <a:xfrm>
            <a:off x="1744710" y="2923793"/>
            <a:ext cx="8132895" cy="2102254"/>
          </a:xfrm>
          <a:prstGeom prst="rect">
            <a:avLst/>
          </a:prstGeom>
        </p:spPr>
      </p:pic>
    </p:spTree>
    <p:extLst>
      <p:ext uri="{BB962C8B-B14F-4D97-AF65-F5344CB8AC3E}">
        <p14:creationId xmlns:p14="http://schemas.microsoft.com/office/powerpoint/2010/main" val="290367399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2.8 </a:t>
            </a:r>
            <a:r>
              <a:rPr lang="zh-CN" altLang="en-US" dirty="0"/>
              <a:t>大数据文本分析</a:t>
            </a:r>
          </a:p>
        </p:txBody>
      </p:sp>
      <p:sp>
        <p:nvSpPr>
          <p:cNvPr id="3" name="内容占位符 2"/>
          <p:cNvSpPr>
            <a:spLocks noGrp="1"/>
          </p:cNvSpPr>
          <p:nvPr>
            <p:ph idx="1"/>
          </p:nvPr>
        </p:nvSpPr>
        <p:spPr>
          <a:xfrm>
            <a:off x="609599" y="1076326"/>
            <a:ext cx="10685173" cy="5066898"/>
          </a:xfrm>
        </p:spPr>
        <p:txBody>
          <a:bodyPr/>
          <a:lstStyle/>
          <a:p>
            <a:pPr marL="542925" lvl="1" indent="0">
              <a:buNone/>
            </a:pPr>
            <a:endParaRPr lang="en-US" altLang="zh-CN" dirty="0"/>
          </a:p>
          <a:p>
            <a:r>
              <a:rPr lang="en-US" altLang="zh-CN" b="1" dirty="0"/>
              <a:t>2. </a:t>
            </a:r>
            <a:r>
              <a:rPr lang="zh-CN" altLang="en-US" b="1" dirty="0"/>
              <a:t>词云的生成</a:t>
            </a:r>
            <a:endParaRPr lang="en-US" altLang="zh-CN" b="1" dirty="0"/>
          </a:p>
          <a:p>
            <a:pPr lvl="1"/>
            <a:r>
              <a:rPr lang="zh-CN" altLang="en-US" dirty="0"/>
              <a:t>词云是将从一大段文本中按出现频率提取的关键词组织成云朵或其他的形状，并在视觉上突出词频较高的关键字。因此除了要给出文档文件和图片文件，还要对文本进行分词和词频统计。</a:t>
            </a:r>
            <a:r>
              <a:rPr lang="en-US" altLang="zh-CN" dirty="0" err="1"/>
              <a:t>wordcloud</a:t>
            </a:r>
            <a:r>
              <a:rPr lang="zh-CN" altLang="en-US" dirty="0"/>
              <a:t>库可以直接根据英文文本生成词云，但是对于中文文本，还需要用</a:t>
            </a:r>
            <a:r>
              <a:rPr lang="en-US" altLang="zh-CN" dirty="0" err="1"/>
              <a:t>jieba</a:t>
            </a:r>
            <a:r>
              <a:rPr lang="zh-CN" altLang="en-US" dirty="0"/>
              <a:t>库进行中文分词。</a:t>
            </a:r>
            <a:endParaRPr lang="en-US" altLang="zh-CN" dirty="0"/>
          </a:p>
          <a:p>
            <a:pPr lvl="1"/>
            <a:endParaRPr lang="zh-CN" altLang="en-US" dirty="0"/>
          </a:p>
          <a:p>
            <a:pPr lvl="1"/>
            <a:r>
              <a:rPr lang="zh-CN" altLang="en-US" dirty="0"/>
              <a:t>（</a:t>
            </a:r>
            <a:r>
              <a:rPr lang="en-US" altLang="zh-CN" dirty="0"/>
              <a:t>1</a:t>
            </a:r>
            <a:r>
              <a:rPr lang="zh-CN" altLang="en-US" dirty="0"/>
              <a:t>）英文文本词云生成</a:t>
            </a:r>
          </a:p>
          <a:p>
            <a:pPr lvl="1"/>
            <a:r>
              <a:rPr lang="zh-CN" altLang="en-US" dirty="0"/>
              <a:t>下面以一篇英文小说文档为例，介绍英文词云的生成方法。</a:t>
            </a:r>
            <a:endParaRPr lang="en-US" altLang="zh-CN" dirty="0"/>
          </a:p>
          <a:p>
            <a:pPr lvl="1"/>
            <a:r>
              <a:rPr lang="zh-CN" altLang="en-US" dirty="0"/>
              <a:t>在该示例中，</a:t>
            </a:r>
            <a:r>
              <a:rPr lang="en-US" altLang="zh-CN" dirty="0"/>
              <a:t>test.txt</a:t>
            </a:r>
            <a:r>
              <a:rPr lang="zh-CN" altLang="en-US" dirty="0"/>
              <a:t>为一篇英文小说，</a:t>
            </a:r>
            <a:r>
              <a:rPr lang="en-US" altLang="zh-CN" dirty="0"/>
              <a:t>testimage.png</a:t>
            </a:r>
            <a:r>
              <a:rPr lang="zh-CN" altLang="en-US" dirty="0"/>
              <a:t>为背景文档，生成文档为</a:t>
            </a:r>
            <a:r>
              <a:rPr lang="en-US" altLang="zh-CN" dirty="0"/>
              <a:t>result1.jpg</a:t>
            </a:r>
            <a:r>
              <a:rPr lang="zh-CN" altLang="en-US" dirty="0"/>
              <a:t>。最终将一篇英文小说和背景文档，转化为关键字的图片。</a:t>
            </a:r>
            <a:endParaRPr lang="en-US" altLang="zh-CN" dirty="0"/>
          </a:p>
          <a:p>
            <a:pPr lvl="1"/>
            <a:r>
              <a:rPr lang="en-US" altLang="zh-CN" dirty="0"/>
              <a:t> </a:t>
            </a:r>
            <a:r>
              <a:rPr lang="zh-CN" altLang="en-US" dirty="0"/>
              <a:t>程序代码如下：</a:t>
            </a:r>
          </a:p>
          <a:p>
            <a:pPr lvl="1"/>
            <a:endParaRPr lang="en-US" altLang="zh-CN" dirty="0"/>
          </a:p>
          <a:p>
            <a:pPr lvl="1"/>
            <a:endParaRPr lang="en-US" altLang="zh-CN" dirty="0"/>
          </a:p>
          <a:p>
            <a:pPr lvl="1"/>
            <a:endParaRPr lang="en-US" altLang="zh-CN" dirty="0"/>
          </a:p>
          <a:p>
            <a:pPr lvl="1"/>
            <a:endParaRPr lang="en-US" altLang="zh-CN" dirty="0"/>
          </a:p>
          <a:p>
            <a:pPr lvl="1"/>
            <a:endParaRPr lang="en-US" altLang="zh-CN" dirty="0"/>
          </a:p>
          <a:p>
            <a:pPr marL="542925" lvl="1" indent="0">
              <a:buNone/>
            </a:pPr>
            <a:endParaRPr lang="zh-CN" altLang="zh-CN" dirty="0"/>
          </a:p>
          <a:p>
            <a:pPr lvl="1"/>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131</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Tree>
    <p:extLst>
      <p:ext uri="{BB962C8B-B14F-4D97-AF65-F5344CB8AC3E}">
        <p14:creationId xmlns:p14="http://schemas.microsoft.com/office/powerpoint/2010/main" val="173366506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500"/>
                                        <p:tgtEl>
                                          <p:spTgt spid="3">
                                            <p:txEl>
                                              <p:pRg st="4" end="4"/>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fade">
                                      <p:cBhvr>
                                        <p:cTn id="10" dur="500"/>
                                        <p:tgtEl>
                                          <p:spTgt spid="3">
                                            <p:txEl>
                                              <p:pRg st="5" end="5"/>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Effect transition="in" filter="fade">
                                      <p:cBhvr>
                                        <p:cTn id="13" dur="500"/>
                                        <p:tgtEl>
                                          <p:spTgt spid="3">
                                            <p:txEl>
                                              <p:pRg st="6" end="6"/>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7" end="7"/>
                                            </p:txEl>
                                          </p:spTgt>
                                        </p:tgtEl>
                                        <p:attrNameLst>
                                          <p:attrName>style.visibility</p:attrName>
                                        </p:attrNameLst>
                                      </p:cBhvr>
                                      <p:to>
                                        <p:strVal val="visible"/>
                                      </p:to>
                                    </p:set>
                                    <p:animEffect transition="in" filter="fade">
                                      <p:cBhvr>
                                        <p:cTn id="16"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2.5.7 </a:t>
            </a:r>
            <a:r>
              <a:rPr lang="zh-CN" altLang="en-US" dirty="0"/>
              <a:t>大数据文本分析</a:t>
            </a:r>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132</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5" name="矩形 4"/>
          <p:cNvSpPr/>
          <p:nvPr/>
        </p:nvSpPr>
        <p:spPr>
          <a:xfrm>
            <a:off x="181511" y="101961"/>
            <a:ext cx="10010454" cy="8402300"/>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n-US" altLang="zh-CN" dirty="0"/>
              <a:t>#</a:t>
            </a:r>
            <a:r>
              <a:rPr lang="zh-CN" altLang="zh-CN" dirty="0"/>
              <a:t>导入</a:t>
            </a:r>
            <a:r>
              <a:rPr lang="en-US" altLang="zh-CN" dirty="0" err="1"/>
              <a:t>wordcloud</a:t>
            </a:r>
            <a:r>
              <a:rPr lang="zh-CN" altLang="zh-CN" dirty="0"/>
              <a:t>库用于生成词云图</a:t>
            </a:r>
          </a:p>
          <a:p>
            <a:r>
              <a:rPr lang="en-US" altLang="zh-CN" dirty="0"/>
              <a:t>from </a:t>
            </a:r>
            <a:r>
              <a:rPr lang="en-US" altLang="zh-CN" dirty="0" err="1"/>
              <a:t>wordcloud</a:t>
            </a:r>
            <a:r>
              <a:rPr lang="en-US" altLang="zh-CN" dirty="0"/>
              <a:t> import </a:t>
            </a:r>
            <a:r>
              <a:rPr lang="en-US" altLang="zh-CN" dirty="0" err="1"/>
              <a:t>WordCloud,ImageColorGenerator</a:t>
            </a:r>
            <a:endParaRPr lang="zh-CN" altLang="zh-CN" dirty="0"/>
          </a:p>
          <a:p>
            <a:r>
              <a:rPr lang="en-US" altLang="zh-CN" dirty="0"/>
              <a:t>#</a:t>
            </a:r>
            <a:r>
              <a:rPr lang="zh-CN" altLang="zh-CN" dirty="0"/>
              <a:t>导入</a:t>
            </a:r>
            <a:r>
              <a:rPr lang="en-US" altLang="zh-CN" dirty="0" err="1"/>
              <a:t>matplotlib</a:t>
            </a:r>
            <a:r>
              <a:rPr lang="zh-CN" altLang="zh-CN" dirty="0"/>
              <a:t>库里面的</a:t>
            </a:r>
            <a:r>
              <a:rPr lang="en-US" altLang="zh-CN" dirty="0" err="1"/>
              <a:t>pyplot</a:t>
            </a:r>
            <a:r>
              <a:rPr lang="zh-CN" altLang="zh-CN" dirty="0"/>
              <a:t>用来作图</a:t>
            </a:r>
          </a:p>
          <a:p>
            <a:r>
              <a:rPr lang="en-US" altLang="zh-CN" dirty="0"/>
              <a:t>import </a:t>
            </a:r>
            <a:r>
              <a:rPr lang="en-US" altLang="zh-CN" dirty="0" err="1"/>
              <a:t>matplotlib.pyplot</a:t>
            </a:r>
            <a:r>
              <a:rPr lang="en-US" altLang="zh-CN" dirty="0"/>
              <a:t> as </a:t>
            </a:r>
            <a:r>
              <a:rPr lang="en-US" altLang="zh-CN" dirty="0" err="1"/>
              <a:t>plt</a:t>
            </a:r>
            <a:endParaRPr lang="zh-CN" altLang="zh-CN" dirty="0"/>
          </a:p>
          <a:p>
            <a:r>
              <a:rPr lang="en-US" altLang="zh-CN" dirty="0"/>
              <a:t>#</a:t>
            </a:r>
            <a:r>
              <a:rPr lang="zh-CN" altLang="zh-CN" dirty="0"/>
              <a:t>导入</a:t>
            </a:r>
            <a:r>
              <a:rPr lang="en-US" altLang="zh-CN" dirty="0" err="1"/>
              <a:t>imageio</a:t>
            </a:r>
            <a:r>
              <a:rPr lang="zh-CN" altLang="zh-CN" dirty="0"/>
              <a:t>库用于处理图像文件</a:t>
            </a:r>
          </a:p>
          <a:p>
            <a:r>
              <a:rPr lang="en-US" altLang="zh-CN" dirty="0"/>
              <a:t>import </a:t>
            </a:r>
            <a:r>
              <a:rPr lang="en-US" altLang="zh-CN" dirty="0" err="1"/>
              <a:t>imageio</a:t>
            </a:r>
            <a:endParaRPr lang="zh-CN" altLang="zh-CN" dirty="0"/>
          </a:p>
          <a:p>
            <a:r>
              <a:rPr lang="en-US" altLang="zh-CN" dirty="0"/>
              <a:t> </a:t>
            </a:r>
            <a:endParaRPr lang="zh-CN" altLang="zh-CN" dirty="0"/>
          </a:p>
          <a:p>
            <a:r>
              <a:rPr lang="en-US" altLang="zh-CN" dirty="0"/>
              <a:t>#</a:t>
            </a:r>
            <a:r>
              <a:rPr lang="zh-CN" altLang="zh-CN" dirty="0"/>
              <a:t>读取一个</a:t>
            </a:r>
            <a:r>
              <a:rPr lang="en-US" altLang="zh-CN" dirty="0"/>
              <a:t>txt</a:t>
            </a:r>
            <a:r>
              <a:rPr lang="zh-CN" altLang="zh-CN" dirty="0"/>
              <a:t>文件</a:t>
            </a:r>
          </a:p>
          <a:p>
            <a:r>
              <a:rPr lang="en-US" altLang="zh-CN" dirty="0"/>
              <a:t>text = open('test.txt', 'r', encoding = "utf-8").read()</a:t>
            </a:r>
            <a:endParaRPr lang="zh-CN" altLang="zh-CN" dirty="0"/>
          </a:p>
          <a:p>
            <a:r>
              <a:rPr lang="en-US" altLang="zh-CN" dirty="0"/>
              <a:t>#</a:t>
            </a:r>
            <a:r>
              <a:rPr lang="zh-CN" altLang="zh-CN" dirty="0"/>
              <a:t>读入背景图片</a:t>
            </a:r>
          </a:p>
          <a:p>
            <a:r>
              <a:rPr lang="en-US" altLang="zh-CN" dirty="0" err="1"/>
              <a:t>bg_pic</a:t>
            </a:r>
            <a:r>
              <a:rPr lang="en-US" altLang="zh-CN" dirty="0"/>
              <a:t> = </a:t>
            </a:r>
            <a:r>
              <a:rPr lang="en-US" altLang="zh-CN" dirty="0" err="1"/>
              <a:t>imageio.imread</a:t>
            </a:r>
            <a:r>
              <a:rPr lang="en-US" altLang="zh-CN" dirty="0"/>
              <a:t>('testimage.png')</a:t>
            </a:r>
            <a:endParaRPr lang="zh-CN" altLang="zh-CN" dirty="0"/>
          </a:p>
          <a:p>
            <a:r>
              <a:rPr lang="en-US" altLang="zh-CN" dirty="0"/>
              <a:t>#</a:t>
            </a:r>
            <a:r>
              <a:rPr lang="zh-CN" altLang="zh-CN" dirty="0"/>
              <a:t>生成词云图片</a:t>
            </a:r>
          </a:p>
          <a:p>
            <a:r>
              <a:rPr lang="en-US" altLang="zh-CN" dirty="0" err="1"/>
              <a:t>wordcloud</a:t>
            </a:r>
            <a:r>
              <a:rPr lang="en-US" altLang="zh-CN" dirty="0"/>
              <a:t> = </a:t>
            </a:r>
            <a:r>
              <a:rPr lang="en-US" altLang="zh-CN" dirty="0" err="1"/>
              <a:t>WordCloud</a:t>
            </a:r>
            <a:r>
              <a:rPr lang="en-US" altLang="zh-CN" dirty="0"/>
              <a:t>(mask=</a:t>
            </a:r>
            <a:r>
              <a:rPr lang="en-US" altLang="zh-CN" dirty="0" err="1"/>
              <a:t>bg_pic,background_color</a:t>
            </a:r>
            <a:r>
              <a:rPr lang="en-US" altLang="zh-CN" dirty="0"/>
              <a:t>='</a:t>
            </a:r>
            <a:r>
              <a:rPr lang="en-US" altLang="zh-CN" dirty="0" err="1"/>
              <a:t>white',scale</a:t>
            </a:r>
            <a:r>
              <a:rPr lang="en-US" altLang="zh-CN" dirty="0"/>
              <a:t>=1.5).generate(text)</a:t>
            </a:r>
            <a:endParaRPr lang="zh-CN" altLang="zh-CN" dirty="0"/>
          </a:p>
          <a:p>
            <a:r>
              <a:rPr lang="en-US" altLang="zh-CN" dirty="0"/>
              <a:t>'''</a:t>
            </a:r>
            <a:endParaRPr lang="zh-CN" altLang="zh-CN" dirty="0"/>
          </a:p>
          <a:p>
            <a:r>
              <a:rPr lang="zh-CN" altLang="zh-CN" dirty="0"/>
              <a:t>参数说明：</a:t>
            </a:r>
          </a:p>
          <a:p>
            <a:r>
              <a:rPr lang="en-US" altLang="zh-CN" dirty="0"/>
              <a:t>mask:</a:t>
            </a:r>
            <a:r>
              <a:rPr lang="zh-CN" altLang="zh-CN" dirty="0"/>
              <a:t>设置背景图片</a:t>
            </a:r>
          </a:p>
          <a:p>
            <a:r>
              <a:rPr lang="en-US" altLang="zh-CN" dirty="0" err="1"/>
              <a:t>background_color</a:t>
            </a:r>
            <a:r>
              <a:rPr lang="en-US" altLang="zh-CN" dirty="0"/>
              <a:t>:</a:t>
            </a:r>
            <a:r>
              <a:rPr lang="zh-CN" altLang="zh-CN" dirty="0"/>
              <a:t>设置背景颜色</a:t>
            </a:r>
          </a:p>
          <a:p>
            <a:r>
              <a:rPr lang="en-US" altLang="zh-CN" dirty="0"/>
              <a:t>scale:</a:t>
            </a:r>
            <a:r>
              <a:rPr lang="zh-CN" altLang="zh-CN" dirty="0"/>
              <a:t>按照比例进行放大画布，此处指长和宽都是原来画布的</a:t>
            </a:r>
            <a:r>
              <a:rPr lang="en-US" altLang="zh-CN" dirty="0"/>
              <a:t>1.5</a:t>
            </a:r>
            <a:r>
              <a:rPr lang="zh-CN" altLang="zh-CN" dirty="0"/>
              <a:t>倍</a:t>
            </a:r>
          </a:p>
          <a:p>
            <a:r>
              <a:rPr lang="en-US" altLang="zh-CN" dirty="0"/>
              <a:t>generate(text)</a:t>
            </a:r>
            <a:r>
              <a:rPr lang="zh-CN" altLang="zh-CN" dirty="0"/>
              <a:t>：根据文本生成词云</a:t>
            </a:r>
          </a:p>
          <a:p>
            <a:r>
              <a:rPr lang="en-US" altLang="zh-CN" dirty="0"/>
              <a:t>'''</a:t>
            </a:r>
            <a:endParaRPr lang="zh-CN" altLang="zh-CN" dirty="0"/>
          </a:p>
          <a:p>
            <a:r>
              <a:rPr lang="en-US" altLang="zh-CN" dirty="0"/>
              <a:t>#</a:t>
            </a:r>
            <a:r>
              <a:rPr lang="zh-CN" altLang="zh-CN" dirty="0"/>
              <a:t>产生背景图片，基于彩色图像的颜色生成器</a:t>
            </a:r>
          </a:p>
          <a:p>
            <a:r>
              <a:rPr lang="en-US" altLang="zh-CN" dirty="0" err="1"/>
              <a:t>image_colors</a:t>
            </a:r>
            <a:r>
              <a:rPr lang="en-US" altLang="zh-CN" dirty="0"/>
              <a:t> = </a:t>
            </a:r>
            <a:r>
              <a:rPr lang="en-US" altLang="zh-CN" dirty="0" err="1"/>
              <a:t>ImageColorGenerator</a:t>
            </a:r>
            <a:r>
              <a:rPr lang="en-US" altLang="zh-CN" dirty="0"/>
              <a:t>(</a:t>
            </a:r>
            <a:r>
              <a:rPr lang="en-US" altLang="zh-CN" dirty="0" err="1"/>
              <a:t>bg_pic</a:t>
            </a:r>
            <a:r>
              <a:rPr lang="en-US" altLang="zh-CN" dirty="0"/>
              <a:t>)</a:t>
            </a:r>
            <a:endParaRPr lang="zh-CN" altLang="zh-CN" dirty="0"/>
          </a:p>
          <a:p>
            <a:r>
              <a:rPr lang="en-US" altLang="zh-CN" dirty="0"/>
              <a:t>#</a:t>
            </a:r>
            <a:r>
              <a:rPr lang="zh-CN" altLang="zh-CN" dirty="0"/>
              <a:t>绘制词云图片</a:t>
            </a:r>
          </a:p>
          <a:p>
            <a:r>
              <a:rPr lang="en-US" altLang="zh-CN" dirty="0" err="1"/>
              <a:t>plt.imshow</a:t>
            </a:r>
            <a:r>
              <a:rPr lang="en-US" altLang="zh-CN" dirty="0"/>
              <a:t>(</a:t>
            </a:r>
            <a:r>
              <a:rPr lang="en-US" altLang="zh-CN" dirty="0" err="1"/>
              <a:t>wordcloud</a:t>
            </a:r>
            <a:r>
              <a:rPr lang="en-US" altLang="zh-CN" dirty="0"/>
              <a:t>)</a:t>
            </a:r>
            <a:endParaRPr lang="zh-CN" altLang="zh-CN" dirty="0"/>
          </a:p>
          <a:p>
            <a:r>
              <a:rPr lang="en-US" altLang="zh-CN" dirty="0"/>
              <a:t>#</a:t>
            </a:r>
            <a:r>
              <a:rPr lang="zh-CN" altLang="zh-CN" dirty="0"/>
              <a:t>显示图片时不显示坐标尺寸</a:t>
            </a:r>
          </a:p>
          <a:p>
            <a:r>
              <a:rPr lang="en-US" altLang="zh-CN" dirty="0" err="1"/>
              <a:t>plt.axis</a:t>
            </a:r>
            <a:r>
              <a:rPr lang="en-US" altLang="zh-CN" dirty="0"/>
              <a:t>('off')</a:t>
            </a:r>
            <a:endParaRPr lang="zh-CN" altLang="zh-CN" dirty="0"/>
          </a:p>
          <a:p>
            <a:r>
              <a:rPr lang="en-US" altLang="zh-CN" dirty="0"/>
              <a:t>#</a:t>
            </a:r>
            <a:r>
              <a:rPr lang="zh-CN" altLang="zh-CN" dirty="0"/>
              <a:t>显示词云图片</a:t>
            </a:r>
          </a:p>
          <a:p>
            <a:r>
              <a:rPr lang="en-US" altLang="zh-CN" dirty="0" err="1"/>
              <a:t>plt.show</a:t>
            </a:r>
            <a:r>
              <a:rPr lang="en-US" altLang="zh-CN" dirty="0"/>
              <a:t>()</a:t>
            </a:r>
            <a:endParaRPr lang="zh-CN" altLang="zh-CN" dirty="0"/>
          </a:p>
          <a:p>
            <a:r>
              <a:rPr lang="en-US" altLang="zh-CN" dirty="0"/>
              <a:t>#</a:t>
            </a:r>
            <a:r>
              <a:rPr lang="zh-CN" altLang="zh-CN" dirty="0"/>
              <a:t>保存图片</a:t>
            </a:r>
          </a:p>
          <a:p>
            <a:r>
              <a:rPr lang="en-US" altLang="zh-CN" dirty="0" err="1"/>
              <a:t>wordcloud.to_file</a:t>
            </a:r>
            <a:r>
              <a:rPr lang="en-US" altLang="zh-CN" dirty="0"/>
              <a:t>(</a:t>
            </a:r>
            <a:r>
              <a:rPr lang="en-US" altLang="zh-CN" dirty="0" smtClean="0"/>
              <a:t>'result1.png')</a:t>
            </a:r>
            <a:endParaRPr kumimoji="0" lang="en-US" altLang="zh-CN" sz="1800" b="0" i="0" u="none" strike="noStrike" kern="1200" cap="none" spc="0" normalizeH="0" baseline="0" noProof="0" dirty="0">
              <a:ln>
                <a:noFill/>
              </a:ln>
              <a:solidFill>
                <a:prstClr val="black"/>
              </a:solidFill>
              <a:effectLst/>
              <a:uLnTx/>
              <a:uFillTx/>
              <a:latin typeface="Arial"/>
              <a:ea typeface="宋体"/>
              <a:cs typeface="+mn-cs"/>
            </a:endParaRPr>
          </a:p>
        </p:txBody>
      </p:sp>
      <p:sp>
        <p:nvSpPr>
          <p:cNvPr id="6" name="线形标注 1(带边框和强调线) 5"/>
          <p:cNvSpPr/>
          <p:nvPr/>
        </p:nvSpPr>
        <p:spPr bwMode="auto">
          <a:xfrm>
            <a:off x="5352836" y="1589873"/>
            <a:ext cx="6839164" cy="1519087"/>
          </a:xfrm>
          <a:prstGeom prst="accentBorderCallout1">
            <a:avLst>
              <a:gd name="adj1" fmla="val 26415"/>
              <a:gd name="adj2" fmla="val -1328"/>
              <a:gd name="adj3" fmla="val 115276"/>
              <a:gd name="adj4" fmla="val -38927"/>
            </a:avLst>
          </a:prstGeom>
          <a:solidFill>
            <a:schemeClr val="accent4">
              <a:lumMod val="60000"/>
              <a:lumOff val="40000"/>
            </a:schemeClr>
          </a:solidFill>
          <a:ln>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Arial"/>
                <a:ea typeface="宋体"/>
                <a:cs typeface="+mn-cs"/>
              </a:rPr>
              <a:t>参数说明：</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mask:</a:t>
            </a:r>
            <a:r>
              <a:rPr kumimoji="0" lang="zh-CN" altLang="en-US" sz="1800" b="0" i="0" u="none" strike="noStrike" kern="1200" cap="none" spc="0" normalizeH="0" baseline="0" noProof="0" dirty="0">
                <a:ln>
                  <a:noFill/>
                </a:ln>
                <a:solidFill>
                  <a:prstClr val="black"/>
                </a:solidFill>
                <a:effectLst/>
                <a:uLnTx/>
                <a:uFillTx/>
                <a:latin typeface="Arial"/>
                <a:ea typeface="宋体"/>
                <a:cs typeface="+mn-cs"/>
              </a:rPr>
              <a:t>设置背景图片</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background_color</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a:t>
            </a:r>
            <a:r>
              <a:rPr kumimoji="0" lang="zh-CN" altLang="en-US" sz="1800" b="0" i="0" u="none" strike="noStrike" kern="1200" cap="none" spc="0" normalizeH="0" baseline="0" noProof="0" dirty="0">
                <a:ln>
                  <a:noFill/>
                </a:ln>
                <a:solidFill>
                  <a:prstClr val="black"/>
                </a:solidFill>
                <a:effectLst/>
                <a:uLnTx/>
                <a:uFillTx/>
                <a:latin typeface="Arial"/>
                <a:ea typeface="宋体"/>
                <a:cs typeface="+mn-cs"/>
              </a:rPr>
              <a:t>设置背景颜色</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scale:</a:t>
            </a:r>
            <a:r>
              <a:rPr kumimoji="0" lang="zh-CN" altLang="en-US" sz="1800" b="0" i="0" u="none" strike="noStrike" kern="1200" cap="none" spc="0" normalizeH="0" baseline="0" noProof="0" dirty="0">
                <a:ln>
                  <a:noFill/>
                </a:ln>
                <a:solidFill>
                  <a:prstClr val="black"/>
                </a:solidFill>
                <a:effectLst/>
                <a:uLnTx/>
                <a:uFillTx/>
                <a:latin typeface="Arial"/>
                <a:ea typeface="宋体"/>
                <a:cs typeface="+mn-cs"/>
              </a:rPr>
              <a:t>按照比例进行放大画布，此处指长和宽都是原来画布的</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1.5</a:t>
            </a:r>
            <a:r>
              <a:rPr kumimoji="0" lang="zh-CN" altLang="en-US" sz="1800" b="0" i="0" u="none" strike="noStrike" kern="1200" cap="none" spc="0" normalizeH="0" baseline="0" noProof="0" dirty="0">
                <a:ln>
                  <a:noFill/>
                </a:ln>
                <a:solidFill>
                  <a:prstClr val="black"/>
                </a:solidFill>
                <a:effectLst/>
                <a:uLnTx/>
                <a:uFillTx/>
                <a:latin typeface="Arial"/>
                <a:ea typeface="宋体"/>
                <a:cs typeface="+mn-cs"/>
              </a:rPr>
              <a:t>倍</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generate(text)</a:t>
            </a:r>
            <a:r>
              <a:rPr kumimoji="0" lang="zh-CN" altLang="en-US" sz="1800" b="0" i="0" u="none" strike="noStrike" kern="1200" cap="none" spc="0" normalizeH="0" baseline="0" noProof="0" dirty="0">
                <a:ln>
                  <a:noFill/>
                </a:ln>
                <a:solidFill>
                  <a:prstClr val="black"/>
                </a:solidFill>
                <a:effectLst/>
                <a:uLnTx/>
                <a:uFillTx/>
                <a:latin typeface="Arial"/>
                <a:ea typeface="宋体"/>
                <a:cs typeface="+mn-cs"/>
              </a:rPr>
              <a:t>：根据文本生成词云</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dirty="0">
              <a:ln>
                <a:noFill/>
              </a:ln>
              <a:solidFill>
                <a:prstClr val="black"/>
              </a:solidFill>
              <a:effectLst/>
              <a:uLnTx/>
              <a:uFillTx/>
              <a:latin typeface="Arial" charset="0"/>
              <a:ea typeface="宋体"/>
              <a:cs typeface="+mn-cs"/>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7559" y="4218024"/>
            <a:ext cx="5010150" cy="242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2936622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2.8 </a:t>
            </a:r>
            <a:r>
              <a:rPr lang="zh-CN" altLang="en-US" dirty="0"/>
              <a:t>大数据文本分析</a:t>
            </a:r>
          </a:p>
        </p:txBody>
      </p:sp>
      <p:sp>
        <p:nvSpPr>
          <p:cNvPr id="3" name="内容占位符 2"/>
          <p:cNvSpPr>
            <a:spLocks noGrp="1"/>
          </p:cNvSpPr>
          <p:nvPr>
            <p:ph idx="1"/>
          </p:nvPr>
        </p:nvSpPr>
        <p:spPr>
          <a:xfrm>
            <a:off x="405217" y="1189761"/>
            <a:ext cx="10668483" cy="5778598"/>
          </a:xfrm>
        </p:spPr>
        <p:txBody>
          <a:bodyPr/>
          <a:lstStyle/>
          <a:p>
            <a:pPr marL="342900" indent="0">
              <a:buNone/>
            </a:pPr>
            <a:endParaRPr lang="zh-CN" altLang="zh-CN" dirty="0"/>
          </a:p>
          <a:p>
            <a:pPr lvl="1"/>
            <a:r>
              <a:rPr lang="zh-CN" altLang="en-US" dirty="0"/>
              <a:t>（</a:t>
            </a:r>
            <a:r>
              <a:rPr lang="en-US" altLang="zh-CN" dirty="0"/>
              <a:t>2</a:t>
            </a:r>
            <a:r>
              <a:rPr lang="zh-CN" altLang="en-US" dirty="0"/>
              <a:t>）中文文档词云生成</a:t>
            </a:r>
            <a:endParaRPr lang="en-US" altLang="zh-CN" dirty="0"/>
          </a:p>
          <a:p>
            <a:pPr lvl="1"/>
            <a:endParaRPr lang="zh-CN" altLang="en-US" dirty="0"/>
          </a:p>
          <a:p>
            <a:pPr lvl="1"/>
            <a:r>
              <a:rPr lang="zh-CN" altLang="en-US" dirty="0"/>
              <a:t>下面以中文小说</a:t>
            </a:r>
            <a:r>
              <a:rPr lang="en-US" altLang="zh-CN" dirty="0"/>
              <a:t>《</a:t>
            </a:r>
            <a:r>
              <a:rPr lang="zh-CN" altLang="en-US" dirty="0"/>
              <a:t>天龙八部</a:t>
            </a:r>
            <a:r>
              <a:rPr lang="en-US" altLang="zh-CN" dirty="0"/>
              <a:t>》</a:t>
            </a:r>
            <a:r>
              <a:rPr lang="zh-CN" altLang="en-US" dirty="0"/>
              <a:t>文档为例，介绍中文文档词云的生成方法。</a:t>
            </a:r>
            <a:r>
              <a:rPr lang="en-US" altLang="zh-CN" dirty="0"/>
              <a:t> </a:t>
            </a:r>
          </a:p>
          <a:p>
            <a:pPr lvl="1"/>
            <a:r>
              <a:rPr lang="zh-CN" altLang="zh-CN" sz="1800" dirty="0">
                <a:effectLst/>
                <a:ea typeface="宋体" panose="02010600030101010101" pitchFamily="2" charset="-122"/>
                <a:cs typeface="宋体" panose="02010600030101010101" pitchFamily="2" charset="-122"/>
              </a:rPr>
              <a:t>在该示例中，“天龙八部</a:t>
            </a:r>
            <a:r>
              <a:rPr lang="en-US" altLang="zh-CN" sz="1800" dirty="0">
                <a:effectLst/>
                <a:ea typeface="宋体" panose="02010600030101010101" pitchFamily="2" charset="-122"/>
                <a:cs typeface="宋体" panose="02010600030101010101" pitchFamily="2" charset="-122"/>
              </a:rPr>
              <a:t>-</a:t>
            </a:r>
            <a:r>
              <a:rPr lang="zh-CN" altLang="zh-CN" sz="1800" dirty="0">
                <a:effectLst/>
                <a:ea typeface="宋体" panose="02010600030101010101" pitchFamily="2" charset="-122"/>
                <a:cs typeface="宋体" panose="02010600030101010101" pitchFamily="2" charset="-122"/>
              </a:rPr>
              <a:t>网络版</a:t>
            </a:r>
            <a:r>
              <a:rPr lang="en-US" altLang="zh-CN" sz="1800" dirty="0">
                <a:effectLst/>
                <a:ea typeface="宋体" panose="02010600030101010101" pitchFamily="2" charset="-122"/>
                <a:cs typeface="宋体" panose="02010600030101010101" pitchFamily="2" charset="-122"/>
              </a:rPr>
              <a:t>.txt</a:t>
            </a:r>
            <a:r>
              <a:rPr lang="zh-CN" altLang="zh-CN" sz="1800" dirty="0">
                <a:effectLst/>
                <a:ea typeface="宋体" panose="02010600030101010101" pitchFamily="2" charset="-122"/>
                <a:cs typeface="宋体" panose="02010600030101010101" pitchFamily="2" charset="-122"/>
              </a:rPr>
              <a:t>”为一篇中文小说，“</a:t>
            </a:r>
            <a:r>
              <a:rPr lang="en-US" altLang="zh-CN" sz="1800" dirty="0">
                <a:effectLst/>
                <a:ea typeface="宋体" panose="02010600030101010101" pitchFamily="2" charset="-122"/>
                <a:cs typeface="宋体" panose="02010600030101010101" pitchFamily="2" charset="-122"/>
              </a:rPr>
              <a:t>tiger.png</a:t>
            </a:r>
            <a:r>
              <a:rPr lang="zh-CN" altLang="zh-CN" sz="1800" dirty="0">
                <a:effectLst/>
                <a:ea typeface="宋体" panose="02010600030101010101" pitchFamily="2" charset="-122"/>
                <a:cs typeface="宋体" panose="02010600030101010101" pitchFamily="2" charset="-122"/>
              </a:rPr>
              <a:t>”为背景文档，生成文档</a:t>
            </a:r>
            <a:r>
              <a:rPr lang="zh-CN" altLang="zh-CN" dirty="0">
                <a:ea typeface="宋体" panose="02010600030101010101" pitchFamily="2" charset="-122"/>
                <a:cs typeface="宋体" panose="02010600030101010101" pitchFamily="2" charset="-122"/>
              </a:rPr>
              <a:t>为“</a:t>
            </a:r>
            <a:r>
              <a:rPr lang="en-US" altLang="zh-CN" dirty="0">
                <a:ea typeface="宋体" panose="02010600030101010101" pitchFamily="2" charset="-122"/>
                <a:cs typeface="宋体" panose="02010600030101010101" pitchFamily="2" charset="-122"/>
              </a:rPr>
              <a:t>result2.png</a:t>
            </a:r>
            <a:r>
              <a:rPr lang="zh-CN" altLang="zh-CN" dirty="0">
                <a:ea typeface="宋体" panose="02010600030101010101" pitchFamily="2" charset="-122"/>
                <a:cs typeface="宋体" panose="02010600030101010101" pitchFamily="2" charset="-122"/>
              </a:rPr>
              <a:t>” </a:t>
            </a:r>
            <a:r>
              <a:rPr lang="zh-CN" altLang="en-US" dirty="0" smtClean="0">
                <a:ea typeface="宋体" panose="02010600030101010101" pitchFamily="2" charset="-122"/>
                <a:cs typeface="宋体" panose="02010600030101010101" pitchFamily="2" charset="-122"/>
              </a:rPr>
              <a:t>、</a:t>
            </a:r>
            <a:r>
              <a:rPr lang="zh-CN" altLang="zh-CN" dirty="0" smtClean="0">
                <a:ea typeface="宋体" panose="02010600030101010101" pitchFamily="2" charset="-122"/>
                <a:cs typeface="宋体" panose="02010600030101010101" pitchFamily="2" charset="-122"/>
              </a:rPr>
              <a:t>“</a:t>
            </a:r>
            <a:r>
              <a:rPr lang="en-US" altLang="zh-CN" dirty="0" smtClean="0">
                <a:ea typeface="宋体" panose="02010600030101010101" pitchFamily="2" charset="-122"/>
                <a:cs typeface="宋体" panose="02010600030101010101" pitchFamily="2" charset="-122"/>
              </a:rPr>
              <a:t>result3.png</a:t>
            </a:r>
            <a:r>
              <a:rPr lang="zh-CN" altLang="zh-CN" dirty="0">
                <a:ea typeface="宋体" panose="02010600030101010101" pitchFamily="2" charset="-122"/>
                <a:cs typeface="宋体" panose="02010600030101010101" pitchFamily="2" charset="-122"/>
              </a:rPr>
              <a:t>” </a:t>
            </a:r>
            <a:r>
              <a:rPr lang="zh-CN" altLang="en-US" dirty="0" smtClean="0">
                <a:ea typeface="宋体" panose="02010600030101010101" pitchFamily="2" charset="-122"/>
                <a:cs typeface="宋体" panose="02010600030101010101" pitchFamily="2" charset="-122"/>
              </a:rPr>
              <a:t>、</a:t>
            </a:r>
            <a:r>
              <a:rPr lang="zh-CN" altLang="zh-CN" dirty="0" smtClean="0">
                <a:ea typeface="宋体" panose="02010600030101010101" pitchFamily="2" charset="-122"/>
                <a:cs typeface="宋体" panose="02010600030101010101" pitchFamily="2" charset="-122"/>
              </a:rPr>
              <a:t>“</a:t>
            </a:r>
            <a:r>
              <a:rPr lang="en-US" altLang="zh-CN" dirty="0" smtClean="0">
                <a:ea typeface="宋体" panose="02010600030101010101" pitchFamily="2" charset="-122"/>
                <a:cs typeface="宋体" panose="02010600030101010101" pitchFamily="2" charset="-122"/>
              </a:rPr>
              <a:t>result4.png</a:t>
            </a:r>
            <a:r>
              <a:rPr lang="zh-CN" altLang="zh-CN" dirty="0">
                <a:ea typeface="宋体" panose="02010600030101010101" pitchFamily="2" charset="-122"/>
                <a:cs typeface="宋体" panose="02010600030101010101" pitchFamily="2" charset="-122"/>
              </a:rPr>
              <a:t>” </a:t>
            </a:r>
            <a:r>
              <a:rPr lang="zh-CN" altLang="zh-CN" dirty="0" smtClean="0">
                <a:ea typeface="宋体" panose="02010600030101010101" pitchFamily="2" charset="-122"/>
                <a:cs typeface="宋体" panose="02010600030101010101" pitchFamily="2" charset="-122"/>
              </a:rPr>
              <a:t>。</a:t>
            </a:r>
            <a:r>
              <a:rPr lang="zh-CN" altLang="zh-CN" sz="1800" dirty="0">
                <a:effectLst/>
                <a:ea typeface="宋体" panose="02010600030101010101" pitchFamily="2" charset="-122"/>
                <a:cs typeface="宋体" panose="02010600030101010101" pitchFamily="2" charset="-122"/>
              </a:rPr>
              <a:t>最终将一篇中文小说和背景文档，转化为关键字的图片。</a:t>
            </a:r>
            <a:endParaRPr lang="en-US" altLang="zh-CN" sz="1800" dirty="0">
              <a:effectLst/>
              <a:ea typeface="宋体" panose="02010600030101010101" pitchFamily="2" charset="-122"/>
              <a:cs typeface="宋体" panose="02010600030101010101" pitchFamily="2" charset="-122"/>
            </a:endParaRPr>
          </a:p>
          <a:p>
            <a:pPr lvl="1"/>
            <a:r>
              <a:rPr lang="zh-CN" altLang="en-US" dirty="0">
                <a:ea typeface="宋体" panose="02010600030101010101" pitchFamily="2" charset="-122"/>
              </a:rPr>
              <a:t>程</a:t>
            </a:r>
            <a:r>
              <a:rPr lang="zh-CN" altLang="en-US" dirty="0"/>
              <a:t>序代码如下：</a:t>
            </a:r>
          </a:p>
          <a:p>
            <a:pPr lvl="1"/>
            <a:endParaRPr lang="en-US" altLang="zh-CN" dirty="0"/>
          </a:p>
          <a:p>
            <a:pPr lvl="1"/>
            <a:endParaRPr lang="en-US" altLang="zh-CN" dirty="0"/>
          </a:p>
          <a:p>
            <a:pPr lvl="1"/>
            <a:endParaRPr lang="en-US" altLang="zh-CN" dirty="0"/>
          </a:p>
          <a:p>
            <a:pPr lvl="1"/>
            <a:endParaRPr lang="en-US" altLang="zh-CN" dirty="0"/>
          </a:p>
          <a:p>
            <a:pPr lvl="1"/>
            <a:endParaRPr lang="en-US" altLang="zh-CN" dirty="0"/>
          </a:p>
          <a:p>
            <a:pPr marL="542925" lvl="1" indent="0">
              <a:buNone/>
            </a:pPr>
            <a:endParaRPr lang="zh-CN" altLang="zh-CN" dirty="0"/>
          </a:p>
          <a:p>
            <a:pPr lvl="1"/>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133</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Tree>
    <p:extLst>
      <p:ext uri="{BB962C8B-B14F-4D97-AF65-F5344CB8AC3E}">
        <p14:creationId xmlns:p14="http://schemas.microsoft.com/office/powerpoint/2010/main" val="414049497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2.5.7 </a:t>
            </a:r>
            <a:r>
              <a:rPr lang="zh-CN" altLang="en-US" dirty="0"/>
              <a:t>大数据文本分析</a:t>
            </a:r>
          </a:p>
        </p:txBody>
      </p:sp>
      <p:sp>
        <p:nvSpPr>
          <p:cNvPr id="3" name="内容占位符 2"/>
          <p:cNvSpPr>
            <a:spLocks noGrp="1"/>
          </p:cNvSpPr>
          <p:nvPr>
            <p:ph idx="1"/>
          </p:nvPr>
        </p:nvSpPr>
        <p:spPr>
          <a:xfrm>
            <a:off x="234949" y="836613"/>
            <a:ext cx="11823971" cy="6021387"/>
          </a:xfrm>
        </p:spPr>
        <p:txBody>
          <a:bodyPr/>
          <a:lstStyle/>
          <a:p>
            <a:pPr marL="342900" indent="0">
              <a:buNone/>
            </a:pPr>
            <a:endParaRPr lang="zh-CN" altLang="zh-CN" dirty="0"/>
          </a:p>
          <a:p>
            <a:pPr marL="542925" lvl="1" indent="0">
              <a:buNone/>
            </a:pPr>
            <a:endParaRPr lang="en-US" altLang="zh-CN" dirty="0"/>
          </a:p>
          <a:p>
            <a:pPr lvl="1"/>
            <a:endParaRPr lang="en-US" altLang="zh-CN" dirty="0"/>
          </a:p>
          <a:p>
            <a:pPr lvl="1"/>
            <a:endParaRPr lang="en-US" altLang="zh-CN" dirty="0"/>
          </a:p>
          <a:p>
            <a:pPr lvl="1"/>
            <a:endParaRPr lang="en-US" altLang="zh-CN" dirty="0"/>
          </a:p>
          <a:p>
            <a:pPr lvl="1"/>
            <a:endParaRPr lang="en-US" altLang="zh-CN" dirty="0"/>
          </a:p>
          <a:p>
            <a:pPr marL="542925" lvl="1" indent="0">
              <a:buNone/>
            </a:pPr>
            <a:endParaRPr lang="zh-CN" altLang="zh-CN" dirty="0"/>
          </a:p>
          <a:p>
            <a:pPr lvl="1"/>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134</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7" name="矩形 6">
            <a:extLst>
              <a:ext uri="{FF2B5EF4-FFF2-40B4-BE49-F238E27FC236}">
                <a16:creationId xmlns:a16="http://schemas.microsoft.com/office/drawing/2014/main" id="{1F02A3D4-36A3-8158-8628-901240410BBE}"/>
              </a:ext>
            </a:extLst>
          </p:cNvPr>
          <p:cNvSpPr/>
          <p:nvPr/>
        </p:nvSpPr>
        <p:spPr>
          <a:xfrm>
            <a:off x="234950" y="188913"/>
            <a:ext cx="10712626" cy="6407379"/>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a:t>
            </a:r>
            <a:r>
              <a:rPr kumimoji="0" lang="zh-CN" altLang="en-US" sz="1800" b="0" i="0" u="none" strike="noStrike" kern="1200" cap="none" spc="0" normalizeH="0" baseline="0" noProof="0" dirty="0">
                <a:ln>
                  <a:noFill/>
                </a:ln>
                <a:solidFill>
                  <a:prstClr val="black"/>
                </a:solidFill>
                <a:effectLst/>
                <a:uLnTx/>
                <a:uFillTx/>
                <a:latin typeface="Arial"/>
                <a:ea typeface="宋体"/>
                <a:cs typeface="+mn-cs"/>
              </a:rPr>
              <a:t>导入第三方库</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import </a:t>
            </a: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jieba</a:t>
            </a:r>
            <a:endParaRPr kumimoji="0" lang="en-US" altLang="zh-CN" sz="18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import </a:t>
            </a: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wordcloud</a:t>
            </a:r>
            <a:endParaRPr kumimoji="0" lang="en-US" altLang="zh-CN" sz="18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import </a:t>
            </a: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matplotlib.pyplot</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 as </a:t>
            </a: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plt</a:t>
            </a:r>
            <a:endParaRPr kumimoji="0" lang="en-US" altLang="zh-CN" sz="18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import </a:t>
            </a: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imageio</a:t>
            </a:r>
            <a:endParaRPr kumimoji="0" lang="en-US" altLang="zh-CN" sz="18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a:t>
            </a:r>
            <a:r>
              <a:rPr kumimoji="0" lang="zh-CN" altLang="en-US" sz="1800" b="0" i="0" u="none" strike="noStrike" kern="1200" cap="none" spc="0" normalizeH="0" baseline="0" noProof="0" dirty="0">
                <a:ln>
                  <a:noFill/>
                </a:ln>
                <a:solidFill>
                  <a:prstClr val="black"/>
                </a:solidFill>
                <a:effectLst/>
                <a:uLnTx/>
                <a:uFillTx/>
                <a:latin typeface="Arial"/>
                <a:ea typeface="宋体"/>
                <a:cs typeface="+mn-cs"/>
              </a:rPr>
              <a:t>读入背景图片</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mask = </a:t>
            </a: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imageio.imread</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("tiger.png")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a:t>
            </a:r>
            <a:r>
              <a:rPr kumimoji="0" lang="zh-CN" altLang="en-US" sz="1800" b="0" i="0" u="none" strike="noStrike" kern="1200" cap="none" spc="0" normalizeH="0" baseline="0" noProof="0" dirty="0">
                <a:ln>
                  <a:noFill/>
                </a:ln>
                <a:solidFill>
                  <a:prstClr val="black"/>
                </a:solidFill>
                <a:effectLst/>
                <a:uLnTx/>
                <a:uFillTx/>
                <a:latin typeface="Arial"/>
                <a:ea typeface="宋体"/>
                <a:cs typeface="+mn-cs"/>
              </a:rPr>
              <a:t>读入中文</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txt</a:t>
            </a:r>
            <a:r>
              <a:rPr kumimoji="0" lang="zh-CN" altLang="en-US" sz="1800" b="0" i="0" u="none" strike="noStrike" kern="1200" cap="none" spc="0" normalizeH="0" baseline="0" noProof="0" dirty="0">
                <a:ln>
                  <a:noFill/>
                </a:ln>
                <a:solidFill>
                  <a:prstClr val="black"/>
                </a:solidFill>
                <a:effectLst/>
                <a:uLnTx/>
                <a:uFillTx/>
                <a:latin typeface="Arial"/>
                <a:ea typeface="宋体"/>
                <a:cs typeface="+mn-cs"/>
              </a:rPr>
              <a:t>文件</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f = open("</a:t>
            </a:r>
            <a:r>
              <a:rPr kumimoji="0" lang="zh-CN" altLang="en-US" sz="1800" b="0" i="0" u="none" strike="noStrike" kern="1200" cap="none" spc="0" normalizeH="0" baseline="0" noProof="0" dirty="0">
                <a:ln>
                  <a:noFill/>
                </a:ln>
                <a:solidFill>
                  <a:prstClr val="black"/>
                </a:solidFill>
                <a:effectLst/>
                <a:uLnTx/>
                <a:uFillTx/>
                <a:latin typeface="Arial"/>
                <a:ea typeface="宋体"/>
                <a:cs typeface="+mn-cs"/>
              </a:rPr>
              <a:t>天龙八部</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a:t>
            </a:r>
            <a:r>
              <a:rPr kumimoji="0" lang="zh-CN" altLang="en-US" sz="1800" b="0" i="0" u="none" strike="noStrike" kern="1200" cap="none" spc="0" normalizeH="0" baseline="0" noProof="0" dirty="0">
                <a:ln>
                  <a:noFill/>
                </a:ln>
                <a:solidFill>
                  <a:prstClr val="black"/>
                </a:solidFill>
                <a:effectLst/>
                <a:uLnTx/>
                <a:uFillTx/>
                <a:latin typeface="Arial"/>
                <a:ea typeface="宋体"/>
                <a:cs typeface="+mn-cs"/>
              </a:rPr>
              <a:t>网络版</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.txt", "r", encoding = "utf-8")</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text = </a:t>
            </a: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f.read</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f.close</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ls = </a:t>
            </a: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jieba.lcut</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(text)    #</a:t>
            </a:r>
            <a:r>
              <a:rPr kumimoji="0" lang="zh-CN" altLang="en-US" sz="1800" b="0" i="0" u="none" strike="noStrike" kern="1200" cap="none" spc="0" normalizeH="0" baseline="0" noProof="0" dirty="0">
                <a:ln>
                  <a:noFill/>
                </a:ln>
                <a:solidFill>
                  <a:prstClr val="black"/>
                </a:solidFill>
                <a:effectLst/>
                <a:uLnTx/>
                <a:uFillTx/>
                <a:latin typeface="Arial"/>
                <a:ea typeface="宋体"/>
                <a:cs typeface="+mn-cs"/>
              </a:rPr>
              <a:t>对中文文本进行分词处理</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txt = " ".join(ls)       #</a:t>
            </a:r>
            <a:r>
              <a:rPr kumimoji="0" lang="zh-CN" altLang="en-US" sz="1800" b="0" i="0" u="none" strike="noStrike" kern="1200" cap="none" spc="0" normalizeH="0" baseline="0" noProof="0" dirty="0">
                <a:ln>
                  <a:noFill/>
                </a:ln>
                <a:solidFill>
                  <a:prstClr val="black"/>
                </a:solidFill>
                <a:effectLst/>
                <a:uLnTx/>
                <a:uFillTx/>
                <a:latin typeface="Arial"/>
                <a:ea typeface="宋体"/>
                <a:cs typeface="+mn-cs"/>
              </a:rPr>
              <a:t>得到新的用空格分词的中文文本</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w = </a:t>
            </a: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wordcloud.WordCloud</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a:t>
            </a: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font_path</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 = "</a:t>
            </a: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msyh.ttc</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 mask = mask, width = 1000, height = 700, </a:t>
            </a: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background_color</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 = "white")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w.generate</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(txt)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w.to_file</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("result2.png")    #</a:t>
            </a:r>
            <a:r>
              <a:rPr kumimoji="0" lang="zh-CN" altLang="en-US" sz="1800" b="0" i="0" u="none" strike="noStrike" kern="1200" cap="none" spc="0" normalizeH="0" baseline="0" noProof="0" dirty="0">
                <a:ln>
                  <a:noFill/>
                </a:ln>
                <a:solidFill>
                  <a:prstClr val="black"/>
                </a:solidFill>
                <a:effectLst/>
                <a:uLnTx/>
                <a:uFillTx/>
                <a:latin typeface="Arial"/>
                <a:ea typeface="宋体"/>
                <a:cs typeface="+mn-cs"/>
              </a:rPr>
              <a:t>保存图片</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a:t>
            </a:r>
            <a:r>
              <a:rPr kumimoji="0" lang="zh-CN" altLang="en-US" sz="1800" b="0" i="0" u="none" strike="noStrike" kern="1200" cap="none" spc="0" normalizeH="0" baseline="0" noProof="0" dirty="0">
                <a:ln>
                  <a:noFill/>
                </a:ln>
                <a:solidFill>
                  <a:prstClr val="black"/>
                </a:solidFill>
                <a:effectLst/>
                <a:uLnTx/>
                <a:uFillTx/>
                <a:latin typeface="Arial"/>
                <a:ea typeface="宋体"/>
                <a:cs typeface="+mn-cs"/>
              </a:rPr>
              <a:t>绘制词云图片</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plt.imshow</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(w)</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plt.axis</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('off')</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plt.show</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a:t>
            </a:r>
          </a:p>
        </p:txBody>
      </p:sp>
      <p:pic>
        <p:nvPicPr>
          <p:cNvPr id="6" name="图片 5">
            <a:extLst>
              <a:ext uri="{FF2B5EF4-FFF2-40B4-BE49-F238E27FC236}">
                <a16:creationId xmlns:a16="http://schemas.microsoft.com/office/drawing/2014/main" id="{9AC8FD18-0D31-5820-E66D-C2F0D4864FB8}"/>
              </a:ext>
            </a:extLst>
          </p:cNvPr>
          <p:cNvPicPr>
            <a:picLocks noChangeAspect="1"/>
          </p:cNvPicPr>
          <p:nvPr/>
        </p:nvPicPr>
        <p:blipFill>
          <a:blip r:embed="rId2"/>
          <a:stretch>
            <a:fillRect/>
          </a:stretch>
        </p:blipFill>
        <p:spPr>
          <a:xfrm>
            <a:off x="6577076" y="1530350"/>
            <a:ext cx="3762495" cy="2274307"/>
          </a:xfrm>
          <a:prstGeom prst="rect">
            <a:avLst/>
          </a:prstGeom>
        </p:spPr>
      </p:pic>
    </p:spTree>
    <p:extLst>
      <p:ext uri="{BB962C8B-B14F-4D97-AF65-F5344CB8AC3E}">
        <p14:creationId xmlns:p14="http://schemas.microsoft.com/office/powerpoint/2010/main" val="12076386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2.8 </a:t>
            </a:r>
            <a:r>
              <a:rPr lang="zh-CN" altLang="en-US" dirty="0"/>
              <a:t>大数据文本分析</a:t>
            </a:r>
          </a:p>
        </p:txBody>
      </p:sp>
      <p:sp>
        <p:nvSpPr>
          <p:cNvPr id="3" name="内容占位符 2"/>
          <p:cNvSpPr>
            <a:spLocks noGrp="1"/>
          </p:cNvSpPr>
          <p:nvPr>
            <p:ph idx="1"/>
          </p:nvPr>
        </p:nvSpPr>
        <p:spPr>
          <a:xfrm>
            <a:off x="609599" y="1076326"/>
            <a:ext cx="10685173" cy="5066898"/>
          </a:xfrm>
        </p:spPr>
        <p:txBody>
          <a:bodyPr/>
          <a:lstStyle/>
          <a:p>
            <a:pPr marL="542925" lvl="1" indent="0">
              <a:buNone/>
            </a:pPr>
            <a:endParaRPr lang="en-US" altLang="zh-CN" dirty="0"/>
          </a:p>
          <a:p>
            <a:pPr lvl="1"/>
            <a:r>
              <a:rPr lang="en-US" altLang="zh-CN" b="1" dirty="0"/>
              <a:t>3. </a:t>
            </a:r>
            <a:r>
              <a:rPr lang="zh-CN" altLang="en-US" b="1" dirty="0"/>
              <a:t>词云的美化</a:t>
            </a:r>
            <a:endParaRPr lang="en-US" altLang="zh-CN" b="1" dirty="0"/>
          </a:p>
          <a:p>
            <a:pPr lvl="1"/>
            <a:r>
              <a:rPr lang="zh-CN" altLang="en-US" dirty="0"/>
              <a:t>在实际制作词云中，有很多词是没有展示出的意义的，例如我，他等主语，可以通过设置停用词表在词云中去掉这些词。</a:t>
            </a:r>
            <a:r>
              <a:rPr lang="en-US" altLang="zh-CN" dirty="0" err="1"/>
              <a:t>wordcloud</a:t>
            </a:r>
            <a:r>
              <a:rPr lang="zh-CN" altLang="en-US" dirty="0"/>
              <a:t>自带一个停用词表，但是里面只包括英文单词，可以将中文停用词添加到该停用词表里面。中文停用词表可以在网上下载，也可以在本书的数据代码集中查看。</a:t>
            </a:r>
          </a:p>
          <a:p>
            <a:pPr lvl="1"/>
            <a:r>
              <a:rPr lang="en-US" altLang="zh-CN" dirty="0" err="1"/>
              <a:t>wordcloud</a:t>
            </a:r>
            <a:r>
              <a:rPr lang="zh-CN" altLang="en-US" dirty="0"/>
              <a:t>自带的停用词表</a:t>
            </a:r>
            <a:r>
              <a:rPr lang="en-US" altLang="zh-CN" dirty="0" err="1"/>
              <a:t>stopwords</a:t>
            </a:r>
            <a:r>
              <a:rPr lang="zh-CN" altLang="en-US" dirty="0"/>
              <a:t>，数据类型是集合，可以用</a:t>
            </a:r>
            <a:r>
              <a:rPr lang="en-US" altLang="zh-CN" dirty="0"/>
              <a:t>add</a:t>
            </a:r>
            <a:r>
              <a:rPr lang="zh-CN" altLang="en-US" dirty="0"/>
              <a:t>或者</a:t>
            </a:r>
            <a:r>
              <a:rPr lang="en-US" altLang="zh-CN" dirty="0"/>
              <a:t>update</a:t>
            </a:r>
            <a:r>
              <a:rPr lang="zh-CN" altLang="en-US" dirty="0"/>
              <a:t>方法添加中文停用词。下面以中文小说</a:t>
            </a:r>
            <a:r>
              <a:rPr lang="en-US" altLang="zh-CN" dirty="0"/>
              <a:t>《</a:t>
            </a:r>
            <a:r>
              <a:rPr lang="zh-CN" altLang="en-US" dirty="0"/>
              <a:t>天龙八部</a:t>
            </a:r>
            <a:r>
              <a:rPr lang="en-US" altLang="zh-CN" dirty="0"/>
              <a:t>》</a:t>
            </a:r>
            <a:r>
              <a:rPr lang="zh-CN" altLang="en-US" dirty="0"/>
              <a:t>文档为例，通过设置新的中文停用词表，生成词云的过程。程序代码如下：</a:t>
            </a:r>
          </a:p>
          <a:p>
            <a:pPr lvl="1"/>
            <a:endParaRPr lang="en-US" altLang="zh-CN" dirty="0"/>
          </a:p>
          <a:p>
            <a:pPr lvl="1"/>
            <a:endParaRPr lang="en-US" altLang="zh-CN" dirty="0"/>
          </a:p>
          <a:p>
            <a:pPr lvl="1"/>
            <a:endParaRPr lang="en-US" altLang="zh-CN" dirty="0"/>
          </a:p>
          <a:p>
            <a:pPr lvl="1"/>
            <a:endParaRPr lang="en-US" altLang="zh-CN" dirty="0"/>
          </a:p>
          <a:p>
            <a:pPr lvl="1"/>
            <a:endParaRPr lang="en-US" altLang="zh-CN" dirty="0"/>
          </a:p>
          <a:p>
            <a:pPr marL="542925" lvl="1" indent="0">
              <a:buNone/>
            </a:pPr>
            <a:endParaRPr lang="zh-CN" altLang="zh-CN" dirty="0"/>
          </a:p>
          <a:p>
            <a:pPr lvl="1"/>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135</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Tree>
    <p:extLst>
      <p:ext uri="{BB962C8B-B14F-4D97-AF65-F5344CB8AC3E}">
        <p14:creationId xmlns:p14="http://schemas.microsoft.com/office/powerpoint/2010/main" val="419462419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2.5.7 </a:t>
            </a:r>
            <a:r>
              <a:rPr lang="zh-CN" altLang="en-US" dirty="0"/>
              <a:t>大数据文本分析</a:t>
            </a:r>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136</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5" name="矩形 4"/>
          <p:cNvSpPr/>
          <p:nvPr/>
        </p:nvSpPr>
        <p:spPr>
          <a:xfrm>
            <a:off x="168898" y="58848"/>
            <a:ext cx="10683253" cy="6740307"/>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a:t>
            </a:r>
            <a:r>
              <a:rPr kumimoji="0" lang="zh-CN" altLang="en-US" sz="1800" b="0" i="0" u="none" strike="noStrike" kern="1200" cap="none" spc="0" normalizeH="0" baseline="0" noProof="0" dirty="0">
                <a:ln>
                  <a:noFill/>
                </a:ln>
                <a:solidFill>
                  <a:prstClr val="black"/>
                </a:solidFill>
                <a:effectLst/>
                <a:uLnTx/>
                <a:uFillTx/>
                <a:latin typeface="Arial"/>
                <a:ea typeface="宋体"/>
                <a:cs typeface="+mn-cs"/>
              </a:rPr>
              <a:t>导入第三方库</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import </a:t>
            </a: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jieba</a:t>
            </a:r>
            <a:endParaRPr kumimoji="0" lang="en-US" altLang="zh-CN" sz="18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import </a:t>
            </a: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wordcloud</a:t>
            </a:r>
            <a:endParaRPr kumimoji="0" lang="en-US" altLang="zh-CN" sz="18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import </a:t>
            </a: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matplotlib.pyplot</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 as </a:t>
            </a: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plt</a:t>
            </a:r>
            <a:endParaRPr kumimoji="0" lang="en-US" altLang="zh-CN" sz="18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import </a:t>
            </a: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imageio</a:t>
            </a:r>
            <a:endParaRPr kumimoji="0" lang="en-US" altLang="zh-CN" sz="18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a:t>
            </a:r>
            <a:r>
              <a:rPr kumimoji="0" lang="zh-CN" altLang="en-US" sz="1800" b="0" i="0" u="none" strike="noStrike" kern="1200" cap="none" spc="0" normalizeH="0" baseline="0" noProof="0" dirty="0">
                <a:ln>
                  <a:noFill/>
                </a:ln>
                <a:solidFill>
                  <a:prstClr val="black"/>
                </a:solidFill>
                <a:effectLst/>
                <a:uLnTx/>
                <a:uFillTx/>
                <a:latin typeface="Arial"/>
                <a:ea typeface="宋体"/>
                <a:cs typeface="+mn-cs"/>
              </a:rPr>
              <a:t>读入背景图片</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mask = </a:t>
            </a: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imageio.imread</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("tiger.png")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a:t>
            </a:r>
            <a:r>
              <a:rPr kumimoji="0" lang="zh-CN" altLang="en-US" sz="1800" b="0" i="0" u="none" strike="noStrike" kern="1200" cap="none" spc="0" normalizeH="0" baseline="0" noProof="0" dirty="0">
                <a:ln>
                  <a:noFill/>
                </a:ln>
                <a:solidFill>
                  <a:prstClr val="black"/>
                </a:solidFill>
                <a:effectLst/>
                <a:uLnTx/>
                <a:uFillTx/>
                <a:latin typeface="Arial"/>
                <a:ea typeface="宋体"/>
                <a:cs typeface="+mn-cs"/>
              </a:rPr>
              <a:t>读入中文</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txt</a:t>
            </a:r>
            <a:r>
              <a:rPr kumimoji="0" lang="zh-CN" altLang="en-US" sz="1800" b="0" i="0" u="none" strike="noStrike" kern="1200" cap="none" spc="0" normalizeH="0" baseline="0" noProof="0" dirty="0">
                <a:ln>
                  <a:noFill/>
                </a:ln>
                <a:solidFill>
                  <a:prstClr val="black"/>
                </a:solidFill>
                <a:effectLst/>
                <a:uLnTx/>
                <a:uFillTx/>
                <a:latin typeface="Arial"/>
                <a:ea typeface="宋体"/>
                <a:cs typeface="+mn-cs"/>
              </a:rPr>
              <a:t>文件</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f = open("</a:t>
            </a:r>
            <a:r>
              <a:rPr kumimoji="0" lang="zh-CN" altLang="en-US" sz="1800" b="0" i="0" u="none" strike="noStrike" kern="1200" cap="none" spc="0" normalizeH="0" baseline="0" noProof="0" dirty="0">
                <a:ln>
                  <a:noFill/>
                </a:ln>
                <a:solidFill>
                  <a:prstClr val="black"/>
                </a:solidFill>
                <a:effectLst/>
                <a:uLnTx/>
                <a:uFillTx/>
                <a:latin typeface="Arial"/>
                <a:ea typeface="宋体"/>
                <a:cs typeface="+mn-cs"/>
              </a:rPr>
              <a:t>天龙八部</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a:t>
            </a:r>
            <a:r>
              <a:rPr kumimoji="0" lang="zh-CN" altLang="en-US" sz="1800" b="0" i="0" u="none" strike="noStrike" kern="1200" cap="none" spc="0" normalizeH="0" baseline="0" noProof="0" dirty="0">
                <a:ln>
                  <a:noFill/>
                </a:ln>
                <a:solidFill>
                  <a:prstClr val="black"/>
                </a:solidFill>
                <a:effectLst/>
                <a:uLnTx/>
                <a:uFillTx/>
                <a:latin typeface="Arial"/>
                <a:ea typeface="宋体"/>
                <a:cs typeface="+mn-cs"/>
              </a:rPr>
              <a:t>网络版</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.txt", "r", encoding = "utf-8")</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text = </a:t>
            </a: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f.read</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f.close</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ls = </a:t>
            </a: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jieba.lcut</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(text)    #</a:t>
            </a:r>
            <a:r>
              <a:rPr kumimoji="0" lang="zh-CN" altLang="en-US" sz="1800" b="0" i="0" u="none" strike="noStrike" kern="1200" cap="none" spc="0" normalizeH="0" baseline="0" noProof="0" dirty="0">
                <a:ln>
                  <a:noFill/>
                </a:ln>
                <a:solidFill>
                  <a:prstClr val="black"/>
                </a:solidFill>
                <a:effectLst/>
                <a:uLnTx/>
                <a:uFillTx/>
                <a:latin typeface="Arial"/>
                <a:ea typeface="宋体"/>
                <a:cs typeface="+mn-cs"/>
              </a:rPr>
              <a:t>对中文文本进行分词处理</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txt = " ".join(ls)       #</a:t>
            </a:r>
            <a:r>
              <a:rPr kumimoji="0" lang="zh-CN" altLang="en-US" sz="1800" b="0" i="0" u="none" strike="noStrike" kern="1200" cap="none" spc="0" normalizeH="0" baseline="0" noProof="0" dirty="0">
                <a:ln>
                  <a:noFill/>
                </a:ln>
                <a:solidFill>
                  <a:prstClr val="black"/>
                </a:solidFill>
                <a:effectLst/>
                <a:uLnTx/>
                <a:uFillTx/>
                <a:latin typeface="Arial"/>
                <a:ea typeface="宋体"/>
                <a:cs typeface="+mn-cs"/>
              </a:rPr>
              <a:t>得到新的用空格分词的中文文本</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stopwords</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 = set()        #</a:t>
            </a:r>
            <a:r>
              <a:rPr kumimoji="0" lang="zh-CN" altLang="en-US" sz="1800" b="0" i="0" u="none" strike="noStrike" kern="1200" cap="none" spc="0" normalizeH="0" baseline="0" noProof="0" dirty="0">
                <a:ln>
                  <a:noFill/>
                </a:ln>
                <a:solidFill>
                  <a:prstClr val="black"/>
                </a:solidFill>
                <a:effectLst/>
                <a:uLnTx/>
                <a:uFillTx/>
                <a:latin typeface="Arial"/>
                <a:ea typeface="宋体"/>
                <a:cs typeface="+mn-cs"/>
              </a:rPr>
              <a:t>设置新的停用词表</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content = [</a:t>
            </a: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line.strip</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 for line in open('</a:t>
            </a:r>
            <a:r>
              <a:rPr kumimoji="0" lang="zh-CN" altLang="en-US" sz="1800" b="0" i="0" u="none" strike="noStrike" kern="1200" cap="none" spc="0" normalizeH="0" baseline="0" noProof="0" dirty="0">
                <a:ln>
                  <a:noFill/>
                </a:ln>
                <a:solidFill>
                  <a:prstClr val="black"/>
                </a:solidFill>
                <a:effectLst/>
                <a:uLnTx/>
                <a:uFillTx/>
                <a:latin typeface="Arial"/>
                <a:ea typeface="宋体"/>
                <a:cs typeface="+mn-cs"/>
              </a:rPr>
              <a:t>停用</a:t>
            </a:r>
            <a:r>
              <a:rPr kumimoji="0" lang="zh-CN" altLang="en-US" sz="1800" b="0" i="0" u="none" strike="noStrike" kern="1200" cap="none" spc="0" normalizeH="0" baseline="0" noProof="0" dirty="0" smtClean="0">
                <a:ln>
                  <a:noFill/>
                </a:ln>
                <a:solidFill>
                  <a:prstClr val="black"/>
                </a:solidFill>
                <a:effectLst/>
                <a:uLnTx/>
                <a:uFillTx/>
                <a:latin typeface="Arial"/>
                <a:ea typeface="宋体"/>
                <a:cs typeface="+mn-cs"/>
              </a:rPr>
              <a:t>词</a:t>
            </a:r>
            <a:r>
              <a:rPr kumimoji="0" lang="en-US" altLang="zh-CN" sz="1800" b="0" i="0" u="none" strike="noStrike" kern="1200" cap="none" spc="0" normalizeH="0" baseline="0" noProof="0" dirty="0" smtClean="0">
                <a:ln>
                  <a:noFill/>
                </a:ln>
                <a:solidFill>
                  <a:prstClr val="black"/>
                </a:solidFill>
                <a:effectLst/>
                <a:uLnTx/>
                <a:uFillTx/>
                <a:latin typeface="Arial"/>
                <a:ea typeface="宋体"/>
                <a:cs typeface="+mn-cs"/>
              </a:rPr>
              <a:t>.txt</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','r',encoding = "utf-8").</a:t>
            </a: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readlines</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stopwords.update</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(content)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w = </a:t>
            </a: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wordcloud.WordCloud</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a:t>
            </a: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font_path</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 = "</a:t>
            </a: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msyh.ttc</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 mask = mask, width = 1000, height = 700, </a:t>
            </a: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background_color</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 = "white", </a:t>
            </a: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stopwords</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a:t>
            </a: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stopwords</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w.generate</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(txt)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w.to_file</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("result3.png")    #</a:t>
            </a:r>
            <a:r>
              <a:rPr kumimoji="0" lang="zh-CN" altLang="en-US" sz="1800" b="0" i="0" u="none" strike="noStrike" kern="1200" cap="none" spc="0" normalizeH="0" baseline="0" noProof="0" dirty="0">
                <a:ln>
                  <a:noFill/>
                </a:ln>
                <a:solidFill>
                  <a:prstClr val="black"/>
                </a:solidFill>
                <a:effectLst/>
                <a:uLnTx/>
                <a:uFillTx/>
                <a:latin typeface="Arial"/>
                <a:ea typeface="宋体"/>
                <a:cs typeface="+mn-cs"/>
              </a:rPr>
              <a:t>保存图片</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a:t>
            </a:r>
            <a:r>
              <a:rPr kumimoji="0" lang="zh-CN" altLang="en-US" sz="1800" b="0" i="0" u="none" strike="noStrike" kern="1200" cap="none" spc="0" normalizeH="0" baseline="0" noProof="0" dirty="0">
                <a:ln>
                  <a:noFill/>
                </a:ln>
                <a:solidFill>
                  <a:prstClr val="black"/>
                </a:solidFill>
                <a:effectLst/>
                <a:uLnTx/>
                <a:uFillTx/>
                <a:latin typeface="Arial"/>
                <a:ea typeface="宋体"/>
                <a:cs typeface="+mn-cs"/>
              </a:rPr>
              <a:t>绘制词云图片</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plt.imshow</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(w)</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plt.axis</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('off')</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plt.show</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a:t>
            </a:r>
          </a:p>
        </p:txBody>
      </p:sp>
      <p:sp>
        <p:nvSpPr>
          <p:cNvPr id="6" name="线形标注 1(带边框和强调线) 5"/>
          <p:cNvSpPr/>
          <p:nvPr/>
        </p:nvSpPr>
        <p:spPr bwMode="auto">
          <a:xfrm>
            <a:off x="5547669" y="5105374"/>
            <a:ext cx="6320611" cy="1137771"/>
          </a:xfrm>
          <a:prstGeom prst="accentBorderCallout1">
            <a:avLst>
              <a:gd name="adj1" fmla="val 26415"/>
              <a:gd name="adj2" fmla="val -1328"/>
              <a:gd name="adj3" fmla="val -165237"/>
              <a:gd name="adj4" fmla="val 38215"/>
            </a:avLst>
          </a:prstGeom>
          <a:solidFill>
            <a:schemeClr val="accent4">
              <a:lumMod val="60000"/>
              <a:lumOff val="40000"/>
            </a:schemeClr>
          </a:solidFill>
          <a:ln>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Arial"/>
                <a:ea typeface="宋体"/>
                <a:cs typeface="+mn-cs"/>
              </a:rPr>
              <a:t>生成结果如图中的左边图片所示，可以发现有一些词，如“道、说、听、说道”等不需要展示也在词云中，将这些词加入停用</a:t>
            </a:r>
            <a:r>
              <a:rPr kumimoji="0" lang="zh-CN" altLang="en-US" sz="1800" b="0" i="0" u="none" strike="noStrike" kern="1200" cap="none" spc="0" normalizeH="0" baseline="0" noProof="0" dirty="0" smtClean="0">
                <a:ln>
                  <a:noFill/>
                </a:ln>
                <a:solidFill>
                  <a:prstClr val="black"/>
                </a:solidFill>
                <a:effectLst/>
                <a:uLnTx/>
                <a:uFillTx/>
                <a:latin typeface="Arial"/>
                <a:ea typeface="宋体"/>
                <a:cs typeface="+mn-cs"/>
              </a:rPr>
              <a:t>词表，另存为文档</a:t>
            </a:r>
            <a:r>
              <a:rPr kumimoji="0" lang="zh-CN" altLang="en-US" sz="1800" b="0" i="0" u="none" strike="noStrike" kern="1200" cap="none" spc="0" normalizeH="0" baseline="0" noProof="0" dirty="0">
                <a:ln>
                  <a:noFill/>
                </a:ln>
                <a:solidFill>
                  <a:prstClr val="black"/>
                </a:solidFill>
                <a:effectLst/>
                <a:uLnTx/>
                <a:uFillTx/>
                <a:latin typeface="Arial"/>
                <a:ea typeface="宋体"/>
                <a:cs typeface="+mn-cs"/>
              </a:rPr>
              <a:t>“停用</a:t>
            </a:r>
            <a:r>
              <a:rPr kumimoji="0" lang="zh-CN" altLang="en-US" sz="1800" b="0" i="0" u="none" strike="noStrike" kern="1200" cap="none" spc="0" normalizeH="0" baseline="0" noProof="0" dirty="0" smtClean="0">
                <a:ln>
                  <a:noFill/>
                </a:ln>
                <a:solidFill>
                  <a:prstClr val="black"/>
                </a:solidFill>
                <a:effectLst/>
                <a:uLnTx/>
                <a:uFillTx/>
                <a:latin typeface="Arial"/>
                <a:ea typeface="宋体"/>
                <a:cs typeface="+mn-cs"/>
              </a:rPr>
              <a:t>词</a:t>
            </a:r>
            <a:r>
              <a:rPr kumimoji="0" lang="en-US" altLang="zh-CN" sz="1800" b="0" i="0" u="none" strike="noStrike" kern="1200" cap="none" spc="0" normalizeH="0" baseline="0" noProof="0" dirty="0" smtClean="0">
                <a:ln>
                  <a:noFill/>
                </a:ln>
                <a:solidFill>
                  <a:prstClr val="black"/>
                </a:solidFill>
                <a:effectLst/>
                <a:uLnTx/>
                <a:uFillTx/>
                <a:latin typeface="Arial"/>
                <a:ea typeface="宋体"/>
                <a:cs typeface="+mn-cs"/>
              </a:rPr>
              <a:t>1.txt</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a:t>
            </a:r>
            <a:r>
              <a:rPr kumimoji="0" lang="zh-CN" altLang="en-US" sz="1800" b="0" i="0" u="none" strike="noStrike" kern="1200" cap="none" spc="0" normalizeH="0" baseline="0" noProof="0" dirty="0" smtClean="0">
                <a:ln>
                  <a:noFill/>
                </a:ln>
                <a:solidFill>
                  <a:prstClr val="black"/>
                </a:solidFill>
                <a:effectLst/>
                <a:uLnTx/>
                <a:uFillTx/>
                <a:latin typeface="Arial"/>
                <a:ea typeface="宋体"/>
                <a:cs typeface="+mn-cs"/>
              </a:rPr>
              <a:t>，使用新的停用词表再次</a:t>
            </a:r>
            <a:r>
              <a:rPr kumimoji="0" lang="zh-CN" altLang="en-US" sz="1800" b="0" i="0" u="none" strike="noStrike" kern="1200" cap="none" spc="0" normalizeH="0" baseline="0" noProof="0" dirty="0">
                <a:ln>
                  <a:noFill/>
                </a:ln>
                <a:solidFill>
                  <a:prstClr val="black"/>
                </a:solidFill>
                <a:effectLst/>
                <a:uLnTx/>
                <a:uFillTx/>
                <a:latin typeface="Arial"/>
                <a:ea typeface="宋体"/>
                <a:cs typeface="+mn-cs"/>
              </a:rPr>
              <a:t>运行程序，生成的词云结果如右边图片所示。</a:t>
            </a:r>
            <a:endParaRPr kumimoji="0" lang="zh-CN" altLang="en-US" sz="1800" b="1" i="0" u="none" strike="noStrike" kern="1200" cap="none" spc="0" normalizeH="0" baseline="0" noProof="0" dirty="0">
              <a:ln>
                <a:noFill/>
              </a:ln>
              <a:solidFill>
                <a:prstClr val="black"/>
              </a:solidFill>
              <a:effectLst/>
              <a:uLnTx/>
              <a:uFillTx/>
              <a:latin typeface="Arial" charset="0"/>
              <a:ea typeface="宋体"/>
              <a:cs typeface="+mn-cs"/>
            </a:endParaRPr>
          </a:p>
        </p:txBody>
      </p:sp>
      <p:pic>
        <p:nvPicPr>
          <p:cNvPr id="9" name="图片 8">
            <a:extLst>
              <a:ext uri="{FF2B5EF4-FFF2-40B4-BE49-F238E27FC236}">
                <a16:creationId xmlns:a16="http://schemas.microsoft.com/office/drawing/2014/main" id="{1219EC69-EB9C-76D5-1A3A-90C59B8A74F4}"/>
              </a:ext>
            </a:extLst>
          </p:cNvPr>
          <p:cNvPicPr>
            <a:picLocks noChangeAspect="1"/>
          </p:cNvPicPr>
          <p:nvPr/>
        </p:nvPicPr>
        <p:blipFill>
          <a:blip r:embed="rId2"/>
          <a:stretch>
            <a:fillRect/>
          </a:stretch>
        </p:blipFill>
        <p:spPr>
          <a:xfrm>
            <a:off x="6096000" y="690917"/>
            <a:ext cx="4412004" cy="2867551"/>
          </a:xfrm>
          <a:prstGeom prst="rect">
            <a:avLst/>
          </a:prstGeom>
        </p:spPr>
      </p:pic>
    </p:spTree>
    <p:extLst>
      <p:ext uri="{BB962C8B-B14F-4D97-AF65-F5344CB8AC3E}">
        <p14:creationId xmlns:p14="http://schemas.microsoft.com/office/powerpoint/2010/main" val="142264945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本章小结</a:t>
            </a:r>
          </a:p>
        </p:txBody>
      </p:sp>
      <p:sp>
        <p:nvSpPr>
          <p:cNvPr id="3" name="内容占位符 2"/>
          <p:cNvSpPr>
            <a:spLocks noGrp="1"/>
          </p:cNvSpPr>
          <p:nvPr>
            <p:ph idx="1"/>
          </p:nvPr>
        </p:nvSpPr>
        <p:spPr>
          <a:xfrm>
            <a:off x="609600" y="1076325"/>
            <a:ext cx="11088414" cy="5072227"/>
          </a:xfrm>
        </p:spPr>
        <p:txBody>
          <a:bodyPr/>
          <a:lstStyle/>
          <a:p>
            <a:r>
              <a:rPr lang="zh-CN" altLang="en-US" dirty="0"/>
              <a:t>本章首先概述了大数据分析的常用工具，然后着重介绍了常用的两种工具：云计算平台</a:t>
            </a:r>
            <a:r>
              <a:rPr lang="en-US" altLang="zh-CN" dirty="0"/>
              <a:t>AI Studio</a:t>
            </a:r>
            <a:r>
              <a:rPr lang="zh-CN" altLang="en-US" dirty="0"/>
              <a:t>，以及</a:t>
            </a:r>
            <a:r>
              <a:rPr lang="en-US" altLang="zh-CN" dirty="0"/>
              <a:t>Python</a:t>
            </a:r>
            <a:r>
              <a:rPr lang="zh-CN" altLang="en-US" dirty="0"/>
              <a:t>语言。</a:t>
            </a:r>
            <a:endParaRPr lang="en-US" altLang="zh-CN" dirty="0"/>
          </a:p>
          <a:p>
            <a:r>
              <a:rPr lang="zh-CN" altLang="en-US" dirty="0" smtClean="0"/>
              <a:t>通过</a:t>
            </a:r>
            <a:r>
              <a:rPr lang="zh-CN" altLang="en-US" dirty="0"/>
              <a:t>本章的学习，希望大家能够掌握</a:t>
            </a:r>
            <a:r>
              <a:rPr lang="en-US" altLang="zh-CN" dirty="0"/>
              <a:t>Python</a:t>
            </a:r>
            <a:r>
              <a:rPr lang="zh-CN" altLang="en-US" dirty="0"/>
              <a:t>语言的基本语法，为后续的</a:t>
            </a:r>
            <a:r>
              <a:rPr lang="en-US" altLang="zh-CN" dirty="0"/>
              <a:t>Python</a:t>
            </a:r>
            <a:r>
              <a:rPr lang="zh-CN" altLang="en-US" dirty="0"/>
              <a:t>数据获取与分析打下良好的基础。</a:t>
            </a:r>
            <a:r>
              <a:rPr lang="en-US" altLang="zh-CN" dirty="0"/>
              <a:t>Python </a:t>
            </a:r>
            <a:r>
              <a:rPr lang="zh-CN" altLang="en-US" dirty="0"/>
              <a:t>作为数据分析、数据科学与机器学习的第一大编程语言，在学习过程中除了要学会本章介绍的基础语法内容，还需要学习模仿一些已有的</a:t>
            </a:r>
            <a:r>
              <a:rPr lang="en-US" altLang="zh-CN" dirty="0"/>
              <a:t>Python</a:t>
            </a:r>
            <a:r>
              <a:rPr lang="zh-CN" altLang="en-US" dirty="0"/>
              <a:t>案例应用，逐步提高编程水平</a:t>
            </a:r>
            <a:r>
              <a:rPr lang="zh-CN" altLang="en-US" dirty="0" smtClean="0"/>
              <a:t>。</a:t>
            </a:r>
            <a:endParaRPr lang="en-US" altLang="zh-CN" dirty="0" smtClean="0"/>
          </a:p>
          <a:p>
            <a:r>
              <a:rPr lang="en-US" altLang="zh-CN" dirty="0"/>
              <a:t>Python</a:t>
            </a:r>
            <a:r>
              <a:rPr lang="zh-CN" altLang="en-US" dirty="0"/>
              <a:t>相关书籍</a:t>
            </a:r>
            <a:endParaRPr lang="en-US" altLang="zh-CN" dirty="0"/>
          </a:p>
          <a:p>
            <a:pPr lvl="1"/>
            <a:r>
              <a:rPr lang="en-US" altLang="zh-CN" dirty="0"/>
              <a:t>Python</a:t>
            </a:r>
            <a:r>
              <a:rPr lang="zh-CN" altLang="en-US" dirty="0"/>
              <a:t>程序设计基础，嵩天，高等教育出版社。</a:t>
            </a:r>
            <a:endParaRPr lang="en-US" altLang="zh-CN" dirty="0"/>
          </a:p>
          <a:p>
            <a:pPr lvl="1"/>
            <a:r>
              <a:rPr lang="zh-CN" altLang="en-US" dirty="0"/>
              <a:t>全国计算机等级考试二级教程</a:t>
            </a:r>
            <a:r>
              <a:rPr lang="en-US" altLang="zh-CN" dirty="0"/>
              <a:t>——Python</a:t>
            </a:r>
            <a:r>
              <a:rPr lang="zh-CN" altLang="en-US" dirty="0"/>
              <a:t>程序设计，高等教育出版社。</a:t>
            </a:r>
            <a:endParaRPr lang="en-US" altLang="zh-CN" dirty="0"/>
          </a:p>
          <a:p>
            <a:r>
              <a:rPr lang="en-US" altLang="zh-CN" dirty="0"/>
              <a:t>Python </a:t>
            </a:r>
            <a:r>
              <a:rPr lang="zh-CN" altLang="en-US" dirty="0"/>
              <a:t>网上基础教程</a:t>
            </a:r>
            <a:endParaRPr lang="en-US" altLang="zh-CN" dirty="0"/>
          </a:p>
          <a:p>
            <a:pPr lvl="1"/>
            <a:r>
              <a:rPr lang="en-US" altLang="zh-CN" dirty="0">
                <a:hlinkClick r:id="rId2"/>
              </a:rPr>
              <a:t>https://www.runoob.com/python/python-tutorial.html</a:t>
            </a:r>
            <a:endParaRPr lang="en-US" altLang="zh-CN" dirty="0"/>
          </a:p>
          <a:p>
            <a:pPr lvl="1"/>
            <a:r>
              <a:rPr lang="en-US" altLang="zh-CN" dirty="0">
                <a:hlinkClick r:id="rId3"/>
              </a:rPr>
              <a:t>https://www.liaoxuefeng.com/wiki/1016959663602400</a:t>
            </a:r>
            <a:endParaRPr lang="zh-CN" altLang="en-US" dirty="0"/>
          </a:p>
          <a:p>
            <a:pPr lvl="1"/>
            <a:r>
              <a:rPr lang="en-US" altLang="zh-CN" dirty="0">
                <a:hlinkClick r:id="rId4"/>
              </a:rPr>
              <a:t>http://www.pythondoc.com/pythontutorial3/index.html</a:t>
            </a:r>
            <a:endParaRPr lang="en-US" altLang="zh-CN" dirty="0"/>
          </a:p>
          <a:p>
            <a:r>
              <a:rPr lang="en-US" altLang="zh-CN" dirty="0"/>
              <a:t>Python</a:t>
            </a:r>
            <a:r>
              <a:rPr lang="zh-CN" altLang="en-US" dirty="0"/>
              <a:t>中文官方文档</a:t>
            </a:r>
            <a:endParaRPr lang="en-US" altLang="zh-CN" dirty="0"/>
          </a:p>
          <a:p>
            <a:pPr lvl="1"/>
            <a:r>
              <a:rPr lang="en-US" altLang="zh-CN" dirty="0">
                <a:hlinkClick r:id="rId5"/>
              </a:rPr>
              <a:t>https://docs.python.org/3/</a:t>
            </a:r>
            <a:r>
              <a:rPr lang="en-US" altLang="zh-CN" dirty="0"/>
              <a:t> </a:t>
            </a:r>
            <a:r>
              <a:rPr lang="zh-CN" altLang="en-US" dirty="0"/>
              <a:t>（英文）</a:t>
            </a:r>
            <a:endParaRPr lang="en-US" altLang="zh-CN" dirty="0"/>
          </a:p>
          <a:p>
            <a:pPr lvl="1"/>
            <a:r>
              <a:rPr lang="en-US" altLang="zh-CN" dirty="0">
                <a:hlinkClick r:id="rId6"/>
              </a:rPr>
              <a:t>https://docs.python.org/zh-cn/3/</a:t>
            </a:r>
            <a:r>
              <a:rPr lang="en-US" altLang="zh-CN" dirty="0"/>
              <a:t> </a:t>
            </a:r>
            <a:r>
              <a:rPr lang="zh-CN" altLang="en-US" dirty="0"/>
              <a:t>（中文</a:t>
            </a:r>
            <a:r>
              <a:rPr lang="zh-CN" altLang="en-US" dirty="0" smtClean="0"/>
              <a:t>）</a:t>
            </a:r>
            <a:endParaRPr lang="en-US" altLang="zh-CN" dirty="0" smtClean="0"/>
          </a:p>
          <a:p>
            <a:endParaRPr lang="en-US" altLang="zh-CN" dirty="0"/>
          </a:p>
          <a:p>
            <a:pPr lvl="1"/>
            <a:endParaRPr lang="en-US" altLang="zh-CN"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137</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Tree>
    <p:extLst>
      <p:ext uri="{BB962C8B-B14F-4D97-AF65-F5344CB8AC3E}">
        <p14:creationId xmlns:p14="http://schemas.microsoft.com/office/powerpoint/2010/main" val="172350656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51321" y="1969404"/>
            <a:ext cx="6997557" cy="4136334"/>
          </a:xfrm>
          <a:prstGeom prst="rect">
            <a:avLst/>
          </a:prstGeom>
        </p:spPr>
      </p:pic>
      <p:sp>
        <p:nvSpPr>
          <p:cNvPr id="2" name="标题 1"/>
          <p:cNvSpPr>
            <a:spLocks noGrp="1"/>
          </p:cNvSpPr>
          <p:nvPr>
            <p:ph type="title"/>
          </p:nvPr>
        </p:nvSpPr>
        <p:spPr/>
        <p:txBody>
          <a:bodyPr/>
          <a:lstStyle/>
          <a:p>
            <a:r>
              <a:rPr lang="zh-CN" altLang="en-US" dirty="0"/>
              <a:t>第二章 大数据分析基础</a:t>
            </a:r>
          </a:p>
        </p:txBody>
      </p:sp>
      <p:sp>
        <p:nvSpPr>
          <p:cNvPr id="3" name="内容占位符 2"/>
          <p:cNvSpPr>
            <a:spLocks noGrp="1"/>
          </p:cNvSpPr>
          <p:nvPr>
            <p:ph idx="1"/>
          </p:nvPr>
        </p:nvSpPr>
        <p:spPr/>
        <p:txBody>
          <a:bodyPr/>
          <a:lstStyle/>
          <a:p>
            <a:r>
              <a:rPr lang="zh-CN" altLang="en-US" dirty="0"/>
              <a:t>思考题：</a:t>
            </a:r>
            <a:endParaRPr lang="en-US" altLang="zh-CN" dirty="0"/>
          </a:p>
          <a:p>
            <a:pPr lvl="1"/>
            <a:r>
              <a:rPr lang="zh-CN" altLang="en-US" dirty="0" smtClean="0"/>
              <a:t>对</a:t>
            </a:r>
            <a:r>
              <a:rPr lang="zh-CN" altLang="en-US" dirty="0"/>
              <a:t>你喜欢的电子书籍进行词频统计，看一看人物姓名的词频的高低可以反应出一些</a:t>
            </a:r>
            <a:r>
              <a:rPr lang="zh-CN" altLang="en-US" dirty="0" smtClean="0"/>
              <a:t>什么情况</a:t>
            </a:r>
            <a:r>
              <a:rPr lang="zh-CN" altLang="en-US" dirty="0"/>
              <a:t>。</a:t>
            </a:r>
            <a:endParaRPr lang="en-US" altLang="zh-CN" dirty="0"/>
          </a:p>
          <a:p>
            <a:pPr lvl="1"/>
            <a:endParaRPr lang="zh-CN" altLang="en-US" dirty="0"/>
          </a:p>
          <a:p>
            <a:endParaRPr lang="zh-CN" altLang="en-US"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138</a:t>
            </a:fld>
            <a:endParaRPr lang="en-US" altLang="zh-CN"/>
          </a:p>
        </p:txBody>
      </p:sp>
    </p:spTree>
    <p:extLst>
      <p:ext uri="{BB962C8B-B14F-4D97-AF65-F5344CB8AC3E}">
        <p14:creationId xmlns:p14="http://schemas.microsoft.com/office/powerpoint/2010/main" val="293368173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en-US" altLang="zh-CN" dirty="0"/>
              <a:t>2.2.2 GPU</a:t>
            </a:r>
            <a:r>
              <a:rPr lang="zh-CN" altLang="en-US" dirty="0"/>
              <a:t>算</a:t>
            </a:r>
            <a:r>
              <a:rPr lang="zh-CN" altLang="en-US" dirty="0" smtClean="0"/>
              <a:t>力</a:t>
            </a:r>
            <a:endParaRPr lang="zh-CN" altLang="en-US" b="0" dirty="0"/>
          </a:p>
        </p:txBody>
      </p:sp>
      <p:sp>
        <p:nvSpPr>
          <p:cNvPr id="3" name="内容占位符 2"/>
          <p:cNvSpPr>
            <a:spLocks noGrp="1"/>
          </p:cNvSpPr>
          <p:nvPr>
            <p:ph idx="1"/>
          </p:nvPr>
        </p:nvSpPr>
        <p:spPr/>
        <p:txBody>
          <a:bodyPr/>
          <a:lstStyle/>
          <a:p>
            <a:r>
              <a:rPr lang="zh-CN" altLang="en-US" sz="2200" dirty="0" smtClean="0"/>
              <a:t>算力</a:t>
            </a:r>
            <a:endParaRPr lang="en-US" altLang="zh-CN" sz="2200" dirty="0" smtClean="0"/>
          </a:p>
          <a:p>
            <a:pPr lvl="1"/>
            <a:r>
              <a:rPr lang="zh-CN" altLang="zh-CN" sz="2200" dirty="0" smtClean="0"/>
              <a:t>云</a:t>
            </a:r>
            <a:r>
              <a:rPr lang="zh-CN" altLang="zh-CN" sz="2200" dirty="0"/>
              <a:t>计算平台上提供的计算能力简称为算力，算力是大数据时代的必然产物</a:t>
            </a:r>
            <a:r>
              <a:rPr lang="zh-CN" altLang="zh-CN" sz="2200" dirty="0" smtClean="0"/>
              <a:t>。</a:t>
            </a:r>
            <a:endParaRPr lang="en-US" altLang="zh-CN" sz="2200" dirty="0" smtClean="0"/>
          </a:p>
          <a:p>
            <a:pPr lvl="1"/>
            <a:r>
              <a:rPr lang="zh-CN" altLang="zh-CN" sz="2200" dirty="0" smtClean="0"/>
              <a:t>从</a:t>
            </a:r>
            <a:r>
              <a:rPr lang="zh-CN" altLang="zh-CN" sz="2200" dirty="0"/>
              <a:t>大数据分析的角度来讲，算力也代表着数据处理的能力。随着时代的发展，算力会更加广泛地运用于生活的各个层面。</a:t>
            </a:r>
          </a:p>
          <a:p>
            <a:r>
              <a:rPr lang="en-US" altLang="zh-CN" sz="2200" dirty="0"/>
              <a:t>AI Studio </a:t>
            </a:r>
            <a:r>
              <a:rPr lang="zh-CN" altLang="zh-CN" sz="2200" dirty="0"/>
              <a:t>平台配备工业级</a:t>
            </a:r>
            <a:r>
              <a:rPr lang="en-US" altLang="zh-CN" sz="2200" dirty="0"/>
              <a:t>NVIDIA Tesla V100 GPU</a:t>
            </a:r>
            <a:r>
              <a:rPr lang="zh-CN" altLang="zh-CN" sz="2200" dirty="0" smtClean="0"/>
              <a:t>资源</a:t>
            </a:r>
            <a:endParaRPr lang="en-US" altLang="zh-CN" sz="2200" dirty="0" smtClean="0"/>
          </a:p>
          <a:p>
            <a:pPr lvl="1"/>
            <a:r>
              <a:rPr lang="en-US" altLang="zh-CN" sz="2200" dirty="0" smtClean="0"/>
              <a:t>NVIDIA </a:t>
            </a:r>
            <a:r>
              <a:rPr lang="en-US" altLang="zh-CN" sz="2200" dirty="0"/>
              <a:t>Tesla V100</a:t>
            </a:r>
            <a:r>
              <a:rPr lang="zh-CN" altLang="zh-CN" sz="2200" dirty="0"/>
              <a:t>是当今市场上加速人工智能、高性能计算和图形的数据中心</a:t>
            </a:r>
            <a:r>
              <a:rPr lang="en-US" altLang="zh-CN" sz="2200" dirty="0"/>
              <a:t> GPU </a:t>
            </a:r>
            <a:r>
              <a:rPr lang="zh-CN" altLang="zh-CN" sz="2200" dirty="0"/>
              <a:t>中的精尖之作，提供</a:t>
            </a:r>
            <a:r>
              <a:rPr lang="en-US" altLang="zh-CN" sz="2200" dirty="0"/>
              <a:t> AI Studio</a:t>
            </a:r>
            <a:r>
              <a:rPr lang="zh-CN" altLang="zh-CN" sz="2200" dirty="0"/>
              <a:t>平台的算力支持</a:t>
            </a:r>
            <a:r>
              <a:rPr lang="zh-CN" altLang="zh-CN" sz="2200" dirty="0" smtClean="0"/>
              <a:t>。</a:t>
            </a:r>
            <a:endParaRPr lang="en-US" altLang="zh-CN" sz="2200" dirty="0" smtClean="0"/>
          </a:p>
          <a:p>
            <a:r>
              <a:rPr lang="en-US" altLang="zh-CN" sz="2200" dirty="0" smtClean="0"/>
              <a:t>GPU</a:t>
            </a:r>
            <a:r>
              <a:rPr lang="zh-CN" altLang="zh-CN" sz="2200" dirty="0"/>
              <a:t>全称</a:t>
            </a:r>
            <a:r>
              <a:rPr lang="en-US" altLang="zh-CN" sz="2200" dirty="0"/>
              <a:t>Graphics Processing </a:t>
            </a:r>
            <a:r>
              <a:rPr lang="en-US" altLang="zh-CN" sz="2200" dirty="0" smtClean="0"/>
              <a:t>Unit</a:t>
            </a:r>
          </a:p>
          <a:p>
            <a:pPr lvl="1"/>
            <a:r>
              <a:rPr lang="zh-CN" altLang="zh-CN" sz="2200" dirty="0" smtClean="0"/>
              <a:t>图形处理</a:t>
            </a:r>
            <a:r>
              <a:rPr lang="zh-CN" altLang="zh-CN" sz="2200" dirty="0"/>
              <a:t>器，最初是专门用来处理图形渲染的，即做一系列图形的计算。因为游戏、</a:t>
            </a:r>
            <a:r>
              <a:rPr lang="en-US" altLang="zh-CN" sz="2200" dirty="0"/>
              <a:t>3D</a:t>
            </a:r>
            <a:r>
              <a:rPr lang="zh-CN" altLang="zh-CN" sz="2200" dirty="0"/>
              <a:t>对渲染的要求越来越高，随着技术进步</a:t>
            </a:r>
            <a:r>
              <a:rPr lang="en-US" altLang="zh-CN" sz="2200" dirty="0"/>
              <a:t>GPU</a:t>
            </a:r>
            <a:r>
              <a:rPr lang="zh-CN" altLang="zh-CN" sz="2200" dirty="0"/>
              <a:t>越来越强大，性能越来越高</a:t>
            </a:r>
            <a:r>
              <a:rPr lang="zh-CN" altLang="zh-CN" sz="2200" dirty="0" smtClean="0"/>
              <a:t>。</a:t>
            </a:r>
          </a:p>
          <a:p>
            <a:endParaRPr lang="zh-CN" altLang="en-US" sz="2200"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14</a:t>
            </a:fld>
            <a:endParaRPr lang="en-US" altLang="zh-CN"/>
          </a:p>
        </p:txBody>
      </p:sp>
    </p:spTree>
    <p:extLst>
      <p:ext uri="{BB962C8B-B14F-4D97-AF65-F5344CB8AC3E}">
        <p14:creationId xmlns:p14="http://schemas.microsoft.com/office/powerpoint/2010/main" val="327886365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en-US" altLang="zh-CN" dirty="0"/>
              <a:t>2.2.2 GPU</a:t>
            </a:r>
            <a:r>
              <a:rPr lang="zh-CN" altLang="en-US" dirty="0"/>
              <a:t>算</a:t>
            </a:r>
            <a:r>
              <a:rPr lang="zh-CN" altLang="en-US" dirty="0" smtClean="0"/>
              <a:t>力</a:t>
            </a:r>
            <a:endParaRPr lang="zh-CN" altLang="en-US" b="0" dirty="0"/>
          </a:p>
        </p:txBody>
      </p:sp>
      <p:sp>
        <p:nvSpPr>
          <p:cNvPr id="3" name="内容占位符 2"/>
          <p:cNvSpPr>
            <a:spLocks noGrp="1"/>
          </p:cNvSpPr>
          <p:nvPr>
            <p:ph idx="1"/>
          </p:nvPr>
        </p:nvSpPr>
        <p:spPr/>
        <p:txBody>
          <a:bodyPr/>
          <a:lstStyle/>
          <a:p>
            <a:r>
              <a:rPr lang="en-US" altLang="zh-CN" sz="2400" dirty="0" smtClean="0"/>
              <a:t>AI Studio</a:t>
            </a:r>
            <a:r>
              <a:rPr lang="zh-CN" altLang="zh-CN" sz="2400" dirty="0" smtClean="0"/>
              <a:t>平台上算力方案</a:t>
            </a:r>
            <a:endParaRPr lang="en-US" altLang="zh-CN" sz="2400" dirty="0" smtClean="0"/>
          </a:p>
          <a:p>
            <a:endParaRPr lang="zh-CN" altLang="en-US" sz="2400"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15</a:t>
            </a:fld>
            <a:endParaRPr lang="en-US" altLang="zh-CN"/>
          </a:p>
        </p:txBody>
      </p:sp>
      <p:pic>
        <p:nvPicPr>
          <p:cNvPr id="7" name="图片 6"/>
          <p:cNvPicPr/>
          <p:nvPr/>
        </p:nvPicPr>
        <p:blipFill>
          <a:blip r:embed="rId2"/>
          <a:stretch>
            <a:fillRect/>
          </a:stretch>
        </p:blipFill>
        <p:spPr>
          <a:xfrm>
            <a:off x="3257550" y="1565263"/>
            <a:ext cx="5603646" cy="4999049"/>
          </a:xfrm>
          <a:prstGeom prst="rect">
            <a:avLst/>
          </a:prstGeom>
        </p:spPr>
      </p:pic>
    </p:spTree>
    <p:extLst>
      <p:ext uri="{BB962C8B-B14F-4D97-AF65-F5344CB8AC3E}">
        <p14:creationId xmlns:p14="http://schemas.microsoft.com/office/powerpoint/2010/main" val="207392159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2.2.2 GPU</a:t>
            </a:r>
            <a:r>
              <a:rPr lang="zh-CN" altLang="en-US" dirty="0"/>
              <a:t>算力</a:t>
            </a:r>
          </a:p>
        </p:txBody>
      </p:sp>
      <p:sp>
        <p:nvSpPr>
          <p:cNvPr id="3" name="内容占位符 2"/>
          <p:cNvSpPr>
            <a:spLocks noGrp="1"/>
          </p:cNvSpPr>
          <p:nvPr>
            <p:ph idx="1"/>
          </p:nvPr>
        </p:nvSpPr>
        <p:spPr/>
        <p:txBody>
          <a:bodyPr/>
          <a:lstStyle/>
          <a:p>
            <a:r>
              <a:rPr lang="en-US" altLang="zh-CN" sz="2400" dirty="0"/>
              <a:t>AI Studio</a:t>
            </a:r>
            <a:r>
              <a:rPr lang="zh-CN" altLang="zh-CN" sz="2400" dirty="0"/>
              <a:t>上的</a:t>
            </a:r>
            <a:r>
              <a:rPr lang="en-US" altLang="zh-CN" sz="2400" dirty="0"/>
              <a:t>GPU</a:t>
            </a:r>
            <a:r>
              <a:rPr lang="zh-CN" altLang="zh-CN" sz="2400" dirty="0"/>
              <a:t>算力获取</a:t>
            </a:r>
            <a:r>
              <a:rPr lang="zh-CN" altLang="zh-CN" sz="2400" dirty="0" smtClean="0"/>
              <a:t>方式</a:t>
            </a:r>
            <a:endParaRPr lang="en-US" altLang="zh-CN" sz="2400" dirty="0" smtClean="0"/>
          </a:p>
          <a:p>
            <a:pPr lvl="1"/>
            <a:r>
              <a:rPr lang="zh-CN" altLang="zh-CN" sz="2400" dirty="0" smtClean="0"/>
              <a:t>主要</a:t>
            </a:r>
            <a:r>
              <a:rPr lang="zh-CN" altLang="zh-CN" sz="2400" dirty="0"/>
              <a:t>是运行项目自动获取、分享拉新赢算力以及运营人员手工发放三类，算力卡单位为点，每点可使用高级版算力</a:t>
            </a:r>
            <a:r>
              <a:rPr lang="en-US" altLang="zh-CN" sz="2400" dirty="0"/>
              <a:t>2</a:t>
            </a:r>
            <a:r>
              <a:rPr lang="zh-CN" altLang="zh-CN" sz="2400" dirty="0"/>
              <a:t>小时或至尊版算力</a:t>
            </a:r>
            <a:r>
              <a:rPr lang="en-US" altLang="zh-CN" sz="2400" dirty="0"/>
              <a:t>1</a:t>
            </a:r>
            <a:r>
              <a:rPr lang="zh-CN" altLang="zh-CN" sz="2400" dirty="0"/>
              <a:t>小时。每日运行项目即送</a:t>
            </a:r>
            <a:r>
              <a:rPr lang="en-US" altLang="zh-CN" sz="2400" dirty="0"/>
              <a:t>8</a:t>
            </a:r>
            <a:r>
              <a:rPr lang="zh-CN" altLang="zh-CN" sz="2400" dirty="0"/>
              <a:t>点算力，可使用高级版算力运行</a:t>
            </a:r>
            <a:r>
              <a:rPr lang="en-US" altLang="zh-CN" sz="2400" dirty="0"/>
              <a:t>16</a:t>
            </a:r>
            <a:r>
              <a:rPr lang="zh-CN" altLang="zh-CN" sz="2400" dirty="0"/>
              <a:t>小时。</a:t>
            </a:r>
          </a:p>
          <a:p>
            <a:endParaRPr lang="en-US" altLang="zh-CN" sz="2400" dirty="0" smtClean="0"/>
          </a:p>
          <a:p>
            <a:r>
              <a:rPr lang="zh-CN" altLang="zh-CN" sz="2400" dirty="0" smtClean="0"/>
              <a:t>那么</a:t>
            </a:r>
            <a:r>
              <a:rPr lang="zh-CN" altLang="zh-CN" sz="2400" dirty="0"/>
              <a:t>加载了</a:t>
            </a:r>
            <a:r>
              <a:rPr lang="en-US" altLang="zh-CN" sz="2400" dirty="0"/>
              <a:t>GPU</a:t>
            </a:r>
            <a:r>
              <a:rPr lang="zh-CN" altLang="zh-CN" sz="2400" dirty="0"/>
              <a:t>的计算环境计算能力如何呢</a:t>
            </a:r>
            <a:r>
              <a:rPr lang="zh-CN" altLang="zh-CN" sz="2400" dirty="0" smtClean="0"/>
              <a:t>？</a:t>
            </a:r>
            <a:endParaRPr lang="en-US" altLang="zh-CN" sz="2400" dirty="0"/>
          </a:p>
          <a:p>
            <a:pPr lvl="1"/>
            <a:r>
              <a:rPr lang="zh-CN" altLang="zh-CN" sz="2400" dirty="0" smtClean="0"/>
              <a:t>在</a:t>
            </a:r>
            <a:r>
              <a:rPr lang="zh-CN" altLang="zh-CN" sz="2400" dirty="0"/>
              <a:t>人工智能中广泛使用的深度学习卷积神经网络，里面包含了大量的矩阵运算，这些操作和</a:t>
            </a:r>
            <a:r>
              <a:rPr lang="en-US" altLang="zh-CN" sz="2400" dirty="0"/>
              <a:t>GPU</a:t>
            </a:r>
            <a:r>
              <a:rPr lang="zh-CN" altLang="zh-CN" sz="2400" dirty="0"/>
              <a:t>本来的图形点的矩阵运算是一样的，因此深度学习就可以非常恰当地用</a:t>
            </a:r>
            <a:r>
              <a:rPr lang="en-US" altLang="zh-CN" sz="2400" dirty="0"/>
              <a:t>GPU</a:t>
            </a:r>
            <a:r>
              <a:rPr lang="zh-CN" altLang="zh-CN" sz="2400" dirty="0"/>
              <a:t>来进行加速了。在进行纯理论计算时，</a:t>
            </a:r>
            <a:r>
              <a:rPr lang="en-US" altLang="zh-CN" sz="2400" dirty="0"/>
              <a:t>GPU</a:t>
            </a:r>
            <a:r>
              <a:rPr lang="zh-CN" altLang="zh-CN" sz="2400" dirty="0"/>
              <a:t>的性能要比</a:t>
            </a:r>
            <a:r>
              <a:rPr lang="en-US" altLang="zh-CN" sz="2400" dirty="0"/>
              <a:t>CPU</a:t>
            </a:r>
            <a:r>
              <a:rPr lang="zh-CN" altLang="zh-CN" sz="2400" dirty="0"/>
              <a:t>高出几十上百倍</a:t>
            </a:r>
            <a:r>
              <a:rPr lang="zh-CN" altLang="zh-CN" sz="2400" dirty="0" smtClean="0"/>
              <a:t>。</a:t>
            </a:r>
            <a:endParaRPr lang="zh-CN" altLang="zh-CN" sz="2400"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16</a:t>
            </a:fld>
            <a:endParaRPr lang="en-US" altLang="zh-CN"/>
          </a:p>
        </p:txBody>
      </p:sp>
    </p:spTree>
    <p:extLst>
      <p:ext uri="{BB962C8B-B14F-4D97-AF65-F5344CB8AC3E}">
        <p14:creationId xmlns:p14="http://schemas.microsoft.com/office/powerpoint/2010/main" val="320669829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2.2.2 GPU</a:t>
            </a:r>
            <a:r>
              <a:rPr lang="zh-CN" altLang="en-US" dirty="0"/>
              <a:t>算力</a:t>
            </a:r>
          </a:p>
        </p:txBody>
      </p:sp>
      <p:sp>
        <p:nvSpPr>
          <p:cNvPr id="3" name="内容占位符 2"/>
          <p:cNvSpPr>
            <a:spLocks noGrp="1"/>
          </p:cNvSpPr>
          <p:nvPr>
            <p:ph idx="1"/>
          </p:nvPr>
        </p:nvSpPr>
        <p:spPr/>
        <p:txBody>
          <a:bodyPr/>
          <a:lstStyle/>
          <a:p>
            <a:r>
              <a:rPr lang="zh-CN" altLang="zh-CN" sz="2400" dirty="0" smtClean="0"/>
              <a:t>下面</a:t>
            </a:r>
            <a:r>
              <a:rPr lang="zh-CN" altLang="zh-CN" sz="2400" dirty="0"/>
              <a:t>给出了一个简单的求矩阵乘法的代码，通过在不同算力环境下运行代码来比较矩阵乘法运算的运行时长</a:t>
            </a:r>
            <a:r>
              <a:rPr lang="zh-CN" altLang="zh-CN" sz="2400" dirty="0" smtClean="0"/>
              <a:t>。</a:t>
            </a:r>
            <a:endParaRPr lang="en-US" altLang="zh-CN" sz="2400" dirty="0" smtClean="0"/>
          </a:p>
          <a:p>
            <a:endParaRPr lang="zh-CN" altLang="zh-CN" sz="2400" dirty="0"/>
          </a:p>
          <a:p>
            <a:endParaRPr lang="zh-CN" altLang="en-US" sz="2400"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17</a:t>
            </a:fld>
            <a:endParaRPr lang="en-US" altLang="zh-CN"/>
          </a:p>
        </p:txBody>
      </p:sp>
      <p:sp>
        <p:nvSpPr>
          <p:cNvPr id="5" name="矩形 4"/>
          <p:cNvSpPr/>
          <p:nvPr/>
        </p:nvSpPr>
        <p:spPr bwMode="auto">
          <a:xfrm>
            <a:off x="1300902" y="2026225"/>
            <a:ext cx="10000829" cy="2263517"/>
          </a:xfrm>
          <a:prstGeom prst="rect">
            <a:avLst/>
          </a:prstGeom>
          <a:ln>
            <a:headEnd type="none" w="med" len="med"/>
            <a:tailEnd type="none" w="med" len="med"/>
          </a:ln>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342900" indent="0">
              <a:buNone/>
            </a:pPr>
            <a:r>
              <a:rPr lang="en-US" altLang="zh-CN" sz="2400" dirty="0"/>
              <a:t>#</a:t>
            </a:r>
            <a:r>
              <a:rPr lang="zh-CN" altLang="zh-CN" sz="2400" dirty="0"/>
              <a:t>矩阵乘法示例</a:t>
            </a:r>
          </a:p>
          <a:p>
            <a:pPr marL="342900" indent="0">
              <a:buNone/>
            </a:pPr>
            <a:r>
              <a:rPr lang="en-US" altLang="zh-CN" sz="2400" dirty="0"/>
              <a:t>import </a:t>
            </a:r>
            <a:r>
              <a:rPr lang="en-US" altLang="zh-CN" sz="2400" dirty="0" err="1"/>
              <a:t>numpy</a:t>
            </a:r>
            <a:r>
              <a:rPr lang="en-US" altLang="zh-CN" sz="2400" dirty="0"/>
              <a:t> as np       #</a:t>
            </a:r>
            <a:r>
              <a:rPr lang="zh-CN" altLang="zh-CN" sz="2400" dirty="0"/>
              <a:t>导入</a:t>
            </a:r>
            <a:r>
              <a:rPr lang="en-US" altLang="zh-CN" sz="2400" dirty="0" err="1"/>
              <a:t>numpy</a:t>
            </a:r>
            <a:r>
              <a:rPr lang="zh-CN" altLang="zh-CN" sz="2400" dirty="0"/>
              <a:t>库</a:t>
            </a:r>
          </a:p>
          <a:p>
            <a:pPr marL="342900" indent="0">
              <a:buNone/>
            </a:pPr>
            <a:r>
              <a:rPr lang="en-US" altLang="zh-CN" sz="2400" dirty="0"/>
              <a:t>m, n, k = 500, 500, 500  #</a:t>
            </a:r>
            <a:r>
              <a:rPr lang="zh-CN" altLang="zh-CN" sz="2400" dirty="0"/>
              <a:t>设置矩阵的维度</a:t>
            </a:r>
          </a:p>
          <a:p>
            <a:pPr marL="342900" indent="0">
              <a:buNone/>
            </a:pPr>
            <a:r>
              <a:rPr lang="en-US" altLang="zh-CN" sz="2400" dirty="0"/>
              <a:t>A = </a:t>
            </a:r>
            <a:r>
              <a:rPr lang="en-US" altLang="zh-CN" sz="2400" dirty="0" err="1"/>
              <a:t>np.random.rand</a:t>
            </a:r>
            <a:r>
              <a:rPr lang="en-US" altLang="zh-CN" sz="2400" dirty="0"/>
              <a:t>(</a:t>
            </a:r>
            <a:r>
              <a:rPr lang="en-US" altLang="zh-CN" sz="2400" dirty="0" err="1"/>
              <a:t>m,n</a:t>
            </a:r>
            <a:r>
              <a:rPr lang="en-US" altLang="zh-CN" sz="2400" dirty="0"/>
              <a:t>)  #</a:t>
            </a:r>
            <a:r>
              <a:rPr lang="zh-CN" altLang="zh-CN" sz="2400" dirty="0"/>
              <a:t>生成</a:t>
            </a:r>
            <a:r>
              <a:rPr lang="en-US" altLang="zh-CN" sz="2400" dirty="0"/>
              <a:t>m</a:t>
            </a:r>
            <a:r>
              <a:rPr lang="zh-CN" altLang="zh-CN" sz="2400" dirty="0"/>
              <a:t>行</a:t>
            </a:r>
            <a:r>
              <a:rPr lang="en-US" altLang="zh-CN" sz="2400" dirty="0"/>
              <a:t>n</a:t>
            </a:r>
            <a:r>
              <a:rPr lang="zh-CN" altLang="zh-CN" sz="2400" dirty="0"/>
              <a:t>列的矩阵</a:t>
            </a:r>
            <a:r>
              <a:rPr lang="en-US" altLang="zh-CN" sz="2400" dirty="0"/>
              <a:t>A</a:t>
            </a:r>
            <a:endParaRPr lang="zh-CN" altLang="zh-CN" sz="2400" dirty="0"/>
          </a:p>
          <a:p>
            <a:pPr marL="342900" indent="0">
              <a:buNone/>
            </a:pPr>
            <a:r>
              <a:rPr lang="en-US" altLang="zh-CN" sz="2400" dirty="0"/>
              <a:t>B = </a:t>
            </a:r>
            <a:r>
              <a:rPr lang="en-US" altLang="zh-CN" sz="2400" dirty="0" err="1"/>
              <a:t>np.random.rand</a:t>
            </a:r>
            <a:r>
              <a:rPr lang="en-US" altLang="zh-CN" sz="2400" dirty="0"/>
              <a:t>(</a:t>
            </a:r>
            <a:r>
              <a:rPr lang="en-US" altLang="zh-CN" sz="2400" dirty="0" err="1"/>
              <a:t>n,k</a:t>
            </a:r>
            <a:r>
              <a:rPr lang="en-US" altLang="zh-CN" sz="2400" dirty="0"/>
              <a:t>)  #</a:t>
            </a:r>
            <a:r>
              <a:rPr lang="zh-CN" altLang="zh-CN" sz="2400" dirty="0"/>
              <a:t>生成</a:t>
            </a:r>
            <a:r>
              <a:rPr lang="en-US" altLang="zh-CN" sz="2400" dirty="0"/>
              <a:t>n</a:t>
            </a:r>
            <a:r>
              <a:rPr lang="zh-CN" altLang="zh-CN" sz="2400" dirty="0"/>
              <a:t>行</a:t>
            </a:r>
            <a:r>
              <a:rPr lang="en-US" altLang="zh-CN" sz="2400" dirty="0"/>
              <a:t>k</a:t>
            </a:r>
            <a:r>
              <a:rPr lang="zh-CN" altLang="zh-CN" sz="2400" dirty="0"/>
              <a:t>列的矩阵</a:t>
            </a:r>
            <a:r>
              <a:rPr lang="en-US" altLang="zh-CN" sz="2400" dirty="0"/>
              <a:t>B</a:t>
            </a:r>
            <a:endParaRPr lang="zh-CN" altLang="zh-CN" sz="2400" dirty="0"/>
          </a:p>
          <a:p>
            <a:pPr marL="342900" indent="0">
              <a:buNone/>
            </a:pPr>
            <a:r>
              <a:rPr lang="en-US" altLang="zh-CN" sz="2400" dirty="0"/>
              <a:t>res = np.dot(A, B)       #</a:t>
            </a:r>
            <a:r>
              <a:rPr lang="zh-CN" altLang="zh-CN" sz="2400" dirty="0"/>
              <a:t>求矩阵</a:t>
            </a:r>
            <a:r>
              <a:rPr lang="en-US" altLang="zh-CN" sz="2400" dirty="0"/>
              <a:t>A</a:t>
            </a:r>
            <a:r>
              <a:rPr lang="zh-CN" altLang="zh-CN" sz="2400" dirty="0"/>
              <a:t>和矩阵</a:t>
            </a:r>
            <a:r>
              <a:rPr lang="en-US" altLang="zh-CN" sz="2400" dirty="0"/>
              <a:t>B</a:t>
            </a:r>
            <a:r>
              <a:rPr lang="zh-CN" altLang="zh-CN" sz="2400" dirty="0"/>
              <a:t>的乘积</a:t>
            </a:r>
          </a:p>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tx1"/>
              </a:solidFill>
              <a:effectLst/>
              <a:latin typeface="Arial" charset="0"/>
            </a:endParaRPr>
          </a:p>
        </p:txBody>
      </p:sp>
    </p:spTree>
    <p:extLst>
      <p:ext uri="{BB962C8B-B14F-4D97-AF65-F5344CB8AC3E}">
        <p14:creationId xmlns:p14="http://schemas.microsoft.com/office/powerpoint/2010/main" val="189075710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18</a:t>
            </a:fld>
            <a:endParaRPr lang="en-US" altLang="zh-CN"/>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6182588" cy="2495898"/>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21333" y="138131"/>
            <a:ext cx="5982535" cy="2391109"/>
          </a:xfrm>
          <a:prstGeom prst="rect">
            <a:avLst/>
          </a:prstGeom>
        </p:spPr>
      </p:pic>
      <p:pic>
        <p:nvPicPr>
          <p:cNvPr id="5" name="内容占位符 4"/>
          <p:cNvPicPr>
            <a:picLocks noGrp="1" noChangeAspect="1"/>
          </p:cNvPicPr>
          <p:nvPr>
            <p:ph idx="1"/>
          </p:nvPr>
        </p:nvPicPr>
        <p:blipFill>
          <a:blip r:embed="rId5">
            <a:extLst>
              <a:ext uri="{28A0092B-C50C-407E-A947-70E740481C1C}">
                <a14:useLocalDpi xmlns:a14="http://schemas.microsoft.com/office/drawing/2010/main" val="0"/>
              </a:ext>
            </a:extLst>
          </a:blip>
          <a:stretch>
            <a:fillRect/>
          </a:stretch>
        </p:blipFill>
        <p:spPr>
          <a:xfrm>
            <a:off x="6070911" y="0"/>
            <a:ext cx="6077798" cy="2429214"/>
          </a:xfrm>
        </p:spPr>
      </p:pic>
      <p:pic>
        <p:nvPicPr>
          <p:cNvPr id="9" name="图片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8536" y="2948189"/>
            <a:ext cx="6154009" cy="2553056"/>
          </a:xfrm>
          <a:prstGeom prst="rect">
            <a:avLst/>
          </a:prstGeom>
        </p:spPr>
      </p:pic>
      <p:pic>
        <p:nvPicPr>
          <p:cNvPr id="10" name="图片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21333" y="2814986"/>
            <a:ext cx="6134956" cy="2638793"/>
          </a:xfrm>
          <a:prstGeom prst="rect">
            <a:avLst/>
          </a:prstGeom>
        </p:spPr>
      </p:pic>
      <p:pic>
        <p:nvPicPr>
          <p:cNvPr id="11" name="内容占位符 4"/>
          <p:cNvPicPr>
            <a:picLocks noChangeAspect="1"/>
          </p:cNvPicPr>
          <p:nvPr/>
        </p:nvPicPr>
        <p:blipFill>
          <a:blip r:embed="rId8">
            <a:extLst>
              <a:ext uri="{28A0092B-C50C-407E-A947-70E740481C1C}">
                <a14:useLocalDpi xmlns:a14="http://schemas.microsoft.com/office/drawing/2010/main" val="0"/>
              </a:ext>
            </a:extLst>
          </a:blip>
          <a:stretch>
            <a:fillRect/>
          </a:stretch>
        </p:blipFill>
        <p:spPr bwMode="auto">
          <a:xfrm>
            <a:off x="6309069" y="2948189"/>
            <a:ext cx="5839640" cy="2410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横卷形 7"/>
          <p:cNvSpPr/>
          <p:nvPr/>
        </p:nvSpPr>
        <p:spPr bwMode="auto">
          <a:xfrm>
            <a:off x="188536" y="5501244"/>
            <a:ext cx="5994052" cy="1356755"/>
          </a:xfrm>
          <a:prstGeom prst="horizontalScroll">
            <a:avLst/>
          </a:prstGeom>
          <a:solidFill>
            <a:schemeClr val="accent1">
              <a:lumMod val="20000"/>
              <a:lumOff val="80000"/>
            </a:schemeClr>
          </a:solidFill>
          <a:ln>
            <a:headEnd type="none" w="med" len="med"/>
            <a:tailEnd type="none" w="med" len="med"/>
          </a:ln>
          <a:extLst/>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fontAlgn="base">
              <a:spcBef>
                <a:spcPct val="0"/>
              </a:spcBef>
              <a:spcAft>
                <a:spcPct val="0"/>
              </a:spcAft>
            </a:pPr>
            <a:r>
              <a:rPr lang="zh-CN" altLang="en-US" b="1" dirty="0">
                <a:latin typeface="Arial" charset="0"/>
              </a:rPr>
              <a:t>由图中显示的运行时长可以发现，</a:t>
            </a:r>
            <a:r>
              <a:rPr lang="en-US" altLang="zh-CN" b="1" dirty="0">
                <a:latin typeface="Arial" charset="0"/>
              </a:rPr>
              <a:t>GPU</a:t>
            </a:r>
            <a:r>
              <a:rPr lang="zh-CN" altLang="en-US" b="1" dirty="0">
                <a:latin typeface="Arial" charset="0"/>
              </a:rPr>
              <a:t>比</a:t>
            </a:r>
            <a:r>
              <a:rPr lang="en-US" altLang="zh-CN" b="1" dirty="0">
                <a:latin typeface="Arial" charset="0"/>
              </a:rPr>
              <a:t>CPU</a:t>
            </a:r>
            <a:r>
              <a:rPr lang="zh-CN" altLang="en-US" b="1" dirty="0">
                <a:latin typeface="Arial" charset="0"/>
              </a:rPr>
              <a:t>的性能高出很多倍；另外，随着代码中矩阵维度的增加（相当于是问题的复杂度增加了），时间性能差异会更大。</a:t>
            </a:r>
            <a:endParaRPr kumimoji="0" lang="zh-CN" altLang="en-US" sz="1800" b="1" i="0" u="none" strike="noStrike" cap="none" normalizeH="0" baseline="0" dirty="0" smtClean="0">
              <a:ln>
                <a:noFill/>
              </a:ln>
              <a:solidFill>
                <a:schemeClr val="tx1"/>
              </a:solidFill>
              <a:effectLst/>
              <a:latin typeface="Arial" charset="0"/>
            </a:endParaRPr>
          </a:p>
        </p:txBody>
      </p:sp>
      <p:sp>
        <p:nvSpPr>
          <p:cNvPr id="3" name="横卷形 2"/>
          <p:cNvSpPr/>
          <p:nvPr/>
        </p:nvSpPr>
        <p:spPr bwMode="auto">
          <a:xfrm>
            <a:off x="7202078" y="5307207"/>
            <a:ext cx="4571025" cy="1499650"/>
          </a:xfrm>
          <a:prstGeom prst="horizontalScroll">
            <a:avLst/>
          </a:prstGeom>
          <a:solidFill>
            <a:schemeClr val="accent1">
              <a:lumMod val="20000"/>
              <a:lumOff val="80000"/>
            </a:schemeClr>
          </a:solidFill>
          <a:ln w="9525" cap="flat" cmpd="sng" algn="ctr">
            <a:solidFill>
              <a:schemeClr val="accent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chemeClr val="tx1"/>
                </a:solidFill>
                <a:effectLst/>
                <a:latin typeface="Arial" charset="0"/>
              </a:rPr>
              <a:t>动手实践：</a:t>
            </a:r>
            <a:endParaRPr kumimoji="0" lang="en-US" altLang="zh-CN" sz="1800" b="1" i="0" u="none" strike="noStrike" cap="none" normalizeH="0" baseline="0" dirty="0" smtClean="0">
              <a:ln>
                <a:noFill/>
              </a:ln>
              <a:solidFill>
                <a:schemeClr val="tx1"/>
              </a:solidFill>
              <a:effectLst/>
              <a:latin typeface="Arial" charset="0"/>
            </a:endParaRPr>
          </a:p>
          <a:p>
            <a:r>
              <a:rPr lang="zh-CN" altLang="zh-CN" sz="2000" dirty="0"/>
              <a:t>使用百度账号登录</a:t>
            </a:r>
            <a:r>
              <a:rPr lang="en-US" altLang="zh-CN" sz="2000" dirty="0"/>
              <a:t>AI Studio</a:t>
            </a:r>
            <a:r>
              <a:rPr lang="zh-CN" altLang="zh-CN" sz="2000" dirty="0" smtClean="0"/>
              <a:t>平台</a:t>
            </a:r>
            <a:endParaRPr lang="en-US" altLang="zh-CN" sz="2000" dirty="0"/>
          </a:p>
          <a:p>
            <a:r>
              <a:rPr lang="en-US" altLang="zh-CN" dirty="0">
                <a:hlinkClick r:id="rId9"/>
              </a:rPr>
              <a:t>http://aistudio.baidu.com</a:t>
            </a:r>
            <a:endParaRPr lang="en-US" altLang="zh-CN" dirty="0"/>
          </a:p>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dirty="0" smtClean="0">
              <a:ln>
                <a:noFill/>
              </a:ln>
              <a:solidFill>
                <a:schemeClr val="tx1"/>
              </a:solidFill>
              <a:effectLst/>
              <a:latin typeface="Arial" charset="0"/>
            </a:endParaRPr>
          </a:p>
        </p:txBody>
      </p:sp>
    </p:spTree>
    <p:extLst>
      <p:ext uri="{BB962C8B-B14F-4D97-AF65-F5344CB8AC3E}">
        <p14:creationId xmlns:p14="http://schemas.microsoft.com/office/powerpoint/2010/main" val="11964551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1000"/>
                                  </p:stCondLst>
                                  <p:childTnLst>
                                    <p:set>
                                      <p:cBhvr>
                                        <p:cTn id="6" dur="1" fill="hold">
                                          <p:stCondLst>
                                            <p:cond delay="999"/>
                                          </p:stCondLst>
                                        </p:cTn>
                                        <p:tgtEl>
                                          <p:spTgt spid="7"/>
                                        </p:tgtEl>
                                        <p:attrNameLst>
                                          <p:attrName>style.visibility</p:attrName>
                                        </p:attrNameLst>
                                      </p:cBhvr>
                                      <p:to>
                                        <p:strVal val="visible"/>
                                      </p:to>
                                    </p:set>
                                  </p:childTnLst>
                                </p:cTn>
                              </p:par>
                            </p:childTnLst>
                          </p:cTn>
                        </p:par>
                        <p:par>
                          <p:cTn id="7" fill="hold">
                            <p:stCondLst>
                              <p:cond delay="2000"/>
                            </p:stCondLst>
                            <p:childTnLst>
                              <p:par>
                                <p:cTn id="8" presetID="1" presetClass="entr" presetSubtype="0" fill="hold" nodeType="afterEffect">
                                  <p:stCondLst>
                                    <p:cond delay="0"/>
                                  </p:stCondLst>
                                  <p:childTnLst>
                                    <p:set>
                                      <p:cBhvr>
                                        <p:cTn id="9" dur="1" fill="hold">
                                          <p:stCondLst>
                                            <p:cond delay="999"/>
                                          </p:stCondLst>
                                        </p:cTn>
                                        <p:tgtEl>
                                          <p:spTgt spid="6"/>
                                        </p:tgtEl>
                                        <p:attrNameLst>
                                          <p:attrName>style.visibility</p:attrName>
                                        </p:attrNameLst>
                                      </p:cBhvr>
                                      <p:to>
                                        <p:strVal val="visible"/>
                                      </p:to>
                                    </p:set>
                                  </p:childTnLst>
                                </p:cTn>
                              </p:par>
                            </p:childTnLst>
                          </p:cTn>
                        </p:par>
                        <p:par>
                          <p:cTn id="10" fill="hold">
                            <p:stCondLst>
                              <p:cond delay="3000"/>
                            </p:stCondLst>
                            <p:childTnLst>
                              <p:par>
                                <p:cTn id="11" presetID="1" presetClass="entr" presetSubtype="0" fill="hold" nodeType="afterEffect">
                                  <p:stCondLst>
                                    <p:cond delay="0"/>
                                  </p:stCondLst>
                                  <p:childTnLst>
                                    <p:set>
                                      <p:cBhvr>
                                        <p:cTn id="12" dur="1" fill="hold">
                                          <p:stCondLst>
                                            <p:cond delay="999"/>
                                          </p:stCondLst>
                                        </p:cTn>
                                        <p:tgtEl>
                                          <p:spTgt spid="5"/>
                                        </p:tgtEl>
                                        <p:attrNameLst>
                                          <p:attrName>style.visibility</p:attrName>
                                        </p:attrNameLst>
                                      </p:cBhvr>
                                      <p:to>
                                        <p:strVal val="visible"/>
                                      </p:to>
                                    </p:set>
                                  </p:childTnLst>
                                </p:cTn>
                              </p:par>
                            </p:childTnLst>
                          </p:cTn>
                        </p:par>
                        <p:par>
                          <p:cTn id="13" fill="hold">
                            <p:stCondLst>
                              <p:cond delay="4000"/>
                            </p:stCondLst>
                            <p:childTnLst>
                              <p:par>
                                <p:cTn id="14" presetID="1" presetClass="entr" presetSubtype="0" fill="hold" nodeType="afterEffect">
                                  <p:stCondLst>
                                    <p:cond delay="0"/>
                                  </p:stCondLst>
                                  <p:childTnLst>
                                    <p:set>
                                      <p:cBhvr>
                                        <p:cTn id="15" dur="1" fill="hold">
                                          <p:stCondLst>
                                            <p:cond delay="999"/>
                                          </p:stCondLst>
                                        </p:cTn>
                                        <p:tgtEl>
                                          <p:spTgt spid="9"/>
                                        </p:tgtEl>
                                        <p:attrNameLst>
                                          <p:attrName>style.visibility</p:attrName>
                                        </p:attrNameLst>
                                      </p:cBhvr>
                                      <p:to>
                                        <p:strVal val="visible"/>
                                      </p:to>
                                    </p:set>
                                  </p:childTnLst>
                                </p:cTn>
                              </p:par>
                            </p:childTnLst>
                          </p:cTn>
                        </p:par>
                        <p:par>
                          <p:cTn id="16" fill="hold">
                            <p:stCondLst>
                              <p:cond delay="5000"/>
                            </p:stCondLst>
                            <p:childTnLst>
                              <p:par>
                                <p:cTn id="17" presetID="1" presetClass="entr" presetSubtype="0" fill="hold" nodeType="afterEffect">
                                  <p:stCondLst>
                                    <p:cond delay="0"/>
                                  </p:stCondLst>
                                  <p:childTnLst>
                                    <p:set>
                                      <p:cBhvr>
                                        <p:cTn id="18" dur="1" fill="hold">
                                          <p:stCondLst>
                                            <p:cond delay="999"/>
                                          </p:stCondLst>
                                        </p:cTn>
                                        <p:tgtEl>
                                          <p:spTgt spid="10"/>
                                        </p:tgtEl>
                                        <p:attrNameLst>
                                          <p:attrName>style.visibility</p:attrName>
                                        </p:attrNameLst>
                                      </p:cBhvr>
                                      <p:to>
                                        <p:strVal val="visible"/>
                                      </p:to>
                                    </p:set>
                                  </p:childTnLst>
                                </p:cTn>
                              </p:par>
                            </p:childTnLst>
                          </p:cTn>
                        </p:par>
                        <p:par>
                          <p:cTn id="19" fill="hold">
                            <p:stCondLst>
                              <p:cond delay="6000"/>
                            </p:stCondLst>
                            <p:childTnLst>
                              <p:par>
                                <p:cTn id="20" presetID="1" presetClass="entr" presetSubtype="0" fill="hold" nodeType="afterEffect">
                                  <p:stCondLst>
                                    <p:cond delay="0"/>
                                  </p:stCondLst>
                                  <p:childTnLst>
                                    <p:set>
                                      <p:cBhvr>
                                        <p:cTn id="21" dur="1" fill="hold">
                                          <p:stCondLst>
                                            <p:cond delay="999"/>
                                          </p:stCondLst>
                                        </p:cTn>
                                        <p:tgtEl>
                                          <p:spTgt spid="11"/>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999"/>
                                          </p:stCondLst>
                                        </p:cTn>
                                        <p:tgtEl>
                                          <p:spTgt spid="8"/>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2.3  Python</a:t>
            </a:r>
            <a:r>
              <a:rPr lang="zh-CN" altLang="en-US" dirty="0" smtClean="0"/>
              <a:t>基础</a:t>
            </a:r>
            <a:endParaRPr lang="zh-CN" altLang="en-US" dirty="0"/>
          </a:p>
        </p:txBody>
      </p:sp>
      <p:sp>
        <p:nvSpPr>
          <p:cNvPr id="3" name="内容占位符 2"/>
          <p:cNvSpPr>
            <a:spLocks noGrp="1"/>
          </p:cNvSpPr>
          <p:nvPr>
            <p:ph idx="1"/>
          </p:nvPr>
        </p:nvSpPr>
        <p:spPr/>
        <p:txBody>
          <a:bodyPr/>
          <a:lstStyle/>
          <a:p>
            <a:r>
              <a:rPr lang="en-US" altLang="zh-CN" dirty="0" smtClean="0"/>
              <a:t>Python</a:t>
            </a:r>
            <a:r>
              <a:rPr lang="zh-CN" altLang="zh-CN" dirty="0" smtClean="0"/>
              <a:t>是</a:t>
            </a:r>
            <a:r>
              <a:rPr lang="zh-CN" altLang="zh-CN" dirty="0"/>
              <a:t>学习大数据分析和人工智能的入门级语言。随着大数据分析的飞速发展和人工智能应用的广泛普及，</a:t>
            </a:r>
            <a:r>
              <a:rPr lang="en-US" altLang="zh-CN" dirty="0"/>
              <a:t>Python</a:t>
            </a:r>
            <a:r>
              <a:rPr lang="zh-CN" altLang="zh-CN" dirty="0"/>
              <a:t>成了全球增长最快的主流编程语言。</a:t>
            </a:r>
          </a:p>
          <a:p>
            <a:r>
              <a:rPr lang="zh-CN" altLang="zh-CN" dirty="0"/>
              <a:t>未来是</a:t>
            </a:r>
            <a:r>
              <a:rPr lang="en-US" altLang="zh-CN" dirty="0"/>
              <a:t>AI</a:t>
            </a:r>
            <a:r>
              <a:rPr lang="zh-CN" altLang="zh-CN" dirty="0"/>
              <a:t>的时代</a:t>
            </a:r>
            <a:r>
              <a:rPr lang="zh-CN" altLang="zh-CN" dirty="0" smtClean="0"/>
              <a:t>，</a:t>
            </a:r>
            <a:r>
              <a:rPr lang="en-US" altLang="zh-CN" dirty="0" smtClean="0"/>
              <a:t>Python</a:t>
            </a:r>
            <a:r>
              <a:rPr lang="zh-CN" altLang="zh-CN" dirty="0" smtClean="0"/>
              <a:t>是</a:t>
            </a:r>
            <a:r>
              <a:rPr lang="zh-CN" altLang="zh-CN" dirty="0"/>
              <a:t>最接近人工智能的语言</a:t>
            </a:r>
            <a:r>
              <a:rPr lang="zh-CN" altLang="zh-CN" dirty="0" smtClean="0"/>
              <a:t>。下面一起来</a:t>
            </a:r>
            <a:r>
              <a:rPr lang="zh-CN" altLang="en-US" dirty="0"/>
              <a:t>学习</a:t>
            </a:r>
            <a:r>
              <a:rPr lang="en-US" altLang="zh-CN" dirty="0" smtClean="0"/>
              <a:t>Python</a:t>
            </a:r>
            <a:r>
              <a:rPr lang="zh-CN" altLang="zh-CN" dirty="0" smtClean="0"/>
              <a:t>！</a:t>
            </a:r>
            <a:endParaRPr lang="en-US" altLang="zh-CN" dirty="0" smtClean="0"/>
          </a:p>
          <a:p>
            <a:endParaRPr lang="en-US" altLang="zh-CN"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19</a:t>
            </a:fld>
            <a:endParaRPr lang="en-US" altLang="zh-CN"/>
          </a:p>
        </p:txBody>
      </p:sp>
      <p:graphicFrame>
        <p:nvGraphicFramePr>
          <p:cNvPr id="6" name="图示 5"/>
          <p:cNvGraphicFramePr/>
          <p:nvPr>
            <p:extLst>
              <p:ext uri="{D42A27DB-BD31-4B8C-83A1-F6EECF244321}">
                <p14:modId xmlns:p14="http://schemas.microsoft.com/office/powerpoint/2010/main" val="2456867778"/>
              </p:ext>
            </p:extLst>
          </p:nvPr>
        </p:nvGraphicFramePr>
        <p:xfrm>
          <a:off x="1395168" y="2221898"/>
          <a:ext cx="8612106" cy="40124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2425570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graphicEl>
                                              <a:dgm id="{C16ABC78-1F7B-40CA-B031-314E926D32ED}"/>
                                            </p:graphicEl>
                                          </p:spTgt>
                                        </p:tgtEl>
                                        <p:attrNameLst>
                                          <p:attrName>style.visibility</p:attrName>
                                        </p:attrNameLst>
                                      </p:cBhvr>
                                      <p:to>
                                        <p:strVal val="visible"/>
                                      </p:to>
                                    </p:set>
                                    <p:animEffect transition="in" filter="fade">
                                      <p:cBhvr>
                                        <p:cTn id="7" dur="1000"/>
                                        <p:tgtEl>
                                          <p:spTgt spid="6">
                                            <p:graphicEl>
                                              <a:dgm id="{C16ABC78-1F7B-40CA-B031-314E926D32ED}"/>
                                            </p:graphicEl>
                                          </p:spTgt>
                                        </p:tgtEl>
                                      </p:cBhvr>
                                    </p:animEffect>
                                    <p:anim calcmode="lin" valueType="num">
                                      <p:cBhvr>
                                        <p:cTn id="8" dur="1000" fill="hold"/>
                                        <p:tgtEl>
                                          <p:spTgt spid="6">
                                            <p:graphicEl>
                                              <a:dgm id="{C16ABC78-1F7B-40CA-B031-314E926D32ED}"/>
                                            </p:graphicEl>
                                          </p:spTgt>
                                        </p:tgtEl>
                                        <p:attrNameLst>
                                          <p:attrName>ppt_x</p:attrName>
                                        </p:attrNameLst>
                                      </p:cBhvr>
                                      <p:tavLst>
                                        <p:tav tm="0">
                                          <p:val>
                                            <p:strVal val="#ppt_x"/>
                                          </p:val>
                                        </p:tav>
                                        <p:tav tm="100000">
                                          <p:val>
                                            <p:strVal val="#ppt_x"/>
                                          </p:val>
                                        </p:tav>
                                      </p:tavLst>
                                    </p:anim>
                                    <p:anim calcmode="lin" valueType="num">
                                      <p:cBhvr>
                                        <p:cTn id="9" dur="1000" fill="hold"/>
                                        <p:tgtEl>
                                          <p:spTgt spid="6">
                                            <p:graphicEl>
                                              <a:dgm id="{C16ABC78-1F7B-40CA-B031-314E926D32ED}"/>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graphicEl>
                                              <a:dgm id="{DC67EE21-CB01-40EF-82BD-08FA9E3D6C24}"/>
                                            </p:graphicEl>
                                          </p:spTgt>
                                        </p:tgtEl>
                                        <p:attrNameLst>
                                          <p:attrName>style.visibility</p:attrName>
                                        </p:attrNameLst>
                                      </p:cBhvr>
                                      <p:to>
                                        <p:strVal val="visible"/>
                                      </p:to>
                                    </p:set>
                                    <p:animEffect transition="in" filter="fade">
                                      <p:cBhvr>
                                        <p:cTn id="14" dur="1000"/>
                                        <p:tgtEl>
                                          <p:spTgt spid="6">
                                            <p:graphicEl>
                                              <a:dgm id="{DC67EE21-CB01-40EF-82BD-08FA9E3D6C24}"/>
                                            </p:graphicEl>
                                          </p:spTgt>
                                        </p:tgtEl>
                                      </p:cBhvr>
                                    </p:animEffect>
                                    <p:anim calcmode="lin" valueType="num">
                                      <p:cBhvr>
                                        <p:cTn id="15" dur="1000" fill="hold"/>
                                        <p:tgtEl>
                                          <p:spTgt spid="6">
                                            <p:graphicEl>
                                              <a:dgm id="{DC67EE21-CB01-40EF-82BD-08FA9E3D6C24}"/>
                                            </p:graphicEl>
                                          </p:spTgt>
                                        </p:tgtEl>
                                        <p:attrNameLst>
                                          <p:attrName>ppt_x</p:attrName>
                                        </p:attrNameLst>
                                      </p:cBhvr>
                                      <p:tavLst>
                                        <p:tav tm="0">
                                          <p:val>
                                            <p:strVal val="#ppt_x"/>
                                          </p:val>
                                        </p:tav>
                                        <p:tav tm="100000">
                                          <p:val>
                                            <p:strVal val="#ppt_x"/>
                                          </p:val>
                                        </p:tav>
                                      </p:tavLst>
                                    </p:anim>
                                    <p:anim calcmode="lin" valueType="num">
                                      <p:cBhvr>
                                        <p:cTn id="16" dur="1000" fill="hold"/>
                                        <p:tgtEl>
                                          <p:spTgt spid="6">
                                            <p:graphicEl>
                                              <a:dgm id="{DC67EE21-CB01-40EF-82BD-08FA9E3D6C24}"/>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graphicEl>
                                              <a:dgm id="{2441A87C-FFC8-4D81-9429-2FB854814D82}"/>
                                            </p:graphicEl>
                                          </p:spTgt>
                                        </p:tgtEl>
                                        <p:attrNameLst>
                                          <p:attrName>style.visibility</p:attrName>
                                        </p:attrNameLst>
                                      </p:cBhvr>
                                      <p:to>
                                        <p:strVal val="visible"/>
                                      </p:to>
                                    </p:set>
                                    <p:animEffect transition="in" filter="fade">
                                      <p:cBhvr>
                                        <p:cTn id="21" dur="1000"/>
                                        <p:tgtEl>
                                          <p:spTgt spid="6">
                                            <p:graphicEl>
                                              <a:dgm id="{2441A87C-FFC8-4D81-9429-2FB854814D82}"/>
                                            </p:graphicEl>
                                          </p:spTgt>
                                        </p:tgtEl>
                                      </p:cBhvr>
                                    </p:animEffect>
                                    <p:anim calcmode="lin" valueType="num">
                                      <p:cBhvr>
                                        <p:cTn id="22" dur="1000" fill="hold"/>
                                        <p:tgtEl>
                                          <p:spTgt spid="6">
                                            <p:graphicEl>
                                              <a:dgm id="{2441A87C-FFC8-4D81-9429-2FB854814D82}"/>
                                            </p:graphicEl>
                                          </p:spTgt>
                                        </p:tgtEl>
                                        <p:attrNameLst>
                                          <p:attrName>ppt_x</p:attrName>
                                        </p:attrNameLst>
                                      </p:cBhvr>
                                      <p:tavLst>
                                        <p:tav tm="0">
                                          <p:val>
                                            <p:strVal val="#ppt_x"/>
                                          </p:val>
                                        </p:tav>
                                        <p:tav tm="100000">
                                          <p:val>
                                            <p:strVal val="#ppt_x"/>
                                          </p:val>
                                        </p:tav>
                                      </p:tavLst>
                                    </p:anim>
                                    <p:anim calcmode="lin" valueType="num">
                                      <p:cBhvr>
                                        <p:cTn id="23" dur="1000" fill="hold"/>
                                        <p:tgtEl>
                                          <p:spTgt spid="6">
                                            <p:graphicEl>
                                              <a:dgm id="{2441A87C-FFC8-4D81-9429-2FB854814D82}"/>
                                            </p:graphic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graphicEl>
                                              <a:dgm id="{E657E2B7-0B47-429E-87BC-3E81A4BC5A75}"/>
                                            </p:graphicEl>
                                          </p:spTgt>
                                        </p:tgtEl>
                                        <p:attrNameLst>
                                          <p:attrName>style.visibility</p:attrName>
                                        </p:attrNameLst>
                                      </p:cBhvr>
                                      <p:to>
                                        <p:strVal val="visible"/>
                                      </p:to>
                                    </p:set>
                                    <p:animEffect transition="in" filter="fade">
                                      <p:cBhvr>
                                        <p:cTn id="28" dur="1000"/>
                                        <p:tgtEl>
                                          <p:spTgt spid="6">
                                            <p:graphicEl>
                                              <a:dgm id="{E657E2B7-0B47-429E-87BC-3E81A4BC5A75}"/>
                                            </p:graphicEl>
                                          </p:spTgt>
                                        </p:tgtEl>
                                      </p:cBhvr>
                                    </p:animEffect>
                                    <p:anim calcmode="lin" valueType="num">
                                      <p:cBhvr>
                                        <p:cTn id="29" dur="1000" fill="hold"/>
                                        <p:tgtEl>
                                          <p:spTgt spid="6">
                                            <p:graphicEl>
                                              <a:dgm id="{E657E2B7-0B47-429E-87BC-3E81A4BC5A75}"/>
                                            </p:graphicEl>
                                          </p:spTgt>
                                        </p:tgtEl>
                                        <p:attrNameLst>
                                          <p:attrName>ppt_x</p:attrName>
                                        </p:attrNameLst>
                                      </p:cBhvr>
                                      <p:tavLst>
                                        <p:tav tm="0">
                                          <p:val>
                                            <p:strVal val="#ppt_x"/>
                                          </p:val>
                                        </p:tav>
                                        <p:tav tm="100000">
                                          <p:val>
                                            <p:strVal val="#ppt_x"/>
                                          </p:val>
                                        </p:tav>
                                      </p:tavLst>
                                    </p:anim>
                                    <p:anim calcmode="lin" valueType="num">
                                      <p:cBhvr>
                                        <p:cTn id="30" dur="1000" fill="hold"/>
                                        <p:tgtEl>
                                          <p:spTgt spid="6">
                                            <p:graphicEl>
                                              <a:dgm id="{E657E2B7-0B47-429E-87BC-3E81A4BC5A75}"/>
                                            </p:graphic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graphicEl>
                                              <a:dgm id="{B414C2E5-4511-49F4-85E4-FEA03B599417}"/>
                                            </p:graphicEl>
                                          </p:spTgt>
                                        </p:tgtEl>
                                        <p:attrNameLst>
                                          <p:attrName>style.visibility</p:attrName>
                                        </p:attrNameLst>
                                      </p:cBhvr>
                                      <p:to>
                                        <p:strVal val="visible"/>
                                      </p:to>
                                    </p:set>
                                    <p:animEffect transition="in" filter="fade">
                                      <p:cBhvr>
                                        <p:cTn id="35" dur="1000"/>
                                        <p:tgtEl>
                                          <p:spTgt spid="6">
                                            <p:graphicEl>
                                              <a:dgm id="{B414C2E5-4511-49F4-85E4-FEA03B599417}"/>
                                            </p:graphicEl>
                                          </p:spTgt>
                                        </p:tgtEl>
                                      </p:cBhvr>
                                    </p:animEffect>
                                    <p:anim calcmode="lin" valueType="num">
                                      <p:cBhvr>
                                        <p:cTn id="36" dur="1000" fill="hold"/>
                                        <p:tgtEl>
                                          <p:spTgt spid="6">
                                            <p:graphicEl>
                                              <a:dgm id="{B414C2E5-4511-49F4-85E4-FEA03B599417}"/>
                                            </p:graphicEl>
                                          </p:spTgt>
                                        </p:tgtEl>
                                        <p:attrNameLst>
                                          <p:attrName>ppt_x</p:attrName>
                                        </p:attrNameLst>
                                      </p:cBhvr>
                                      <p:tavLst>
                                        <p:tav tm="0">
                                          <p:val>
                                            <p:strVal val="#ppt_x"/>
                                          </p:val>
                                        </p:tav>
                                        <p:tav tm="100000">
                                          <p:val>
                                            <p:strVal val="#ppt_x"/>
                                          </p:val>
                                        </p:tav>
                                      </p:tavLst>
                                    </p:anim>
                                    <p:anim calcmode="lin" valueType="num">
                                      <p:cBhvr>
                                        <p:cTn id="37" dur="1000" fill="hold"/>
                                        <p:tgtEl>
                                          <p:spTgt spid="6">
                                            <p:graphicEl>
                                              <a:dgm id="{B414C2E5-4511-49F4-85E4-FEA03B599417}"/>
                                            </p:graphic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
                                            <p:graphicEl>
                                              <a:dgm id="{DAF6C4DB-0A45-48B5-996E-92BC9EA4B7CD}"/>
                                            </p:graphicEl>
                                          </p:spTgt>
                                        </p:tgtEl>
                                        <p:attrNameLst>
                                          <p:attrName>style.visibility</p:attrName>
                                        </p:attrNameLst>
                                      </p:cBhvr>
                                      <p:to>
                                        <p:strVal val="visible"/>
                                      </p:to>
                                    </p:set>
                                    <p:animEffect transition="in" filter="fade">
                                      <p:cBhvr>
                                        <p:cTn id="42" dur="1000"/>
                                        <p:tgtEl>
                                          <p:spTgt spid="6">
                                            <p:graphicEl>
                                              <a:dgm id="{DAF6C4DB-0A45-48B5-996E-92BC9EA4B7CD}"/>
                                            </p:graphicEl>
                                          </p:spTgt>
                                        </p:tgtEl>
                                      </p:cBhvr>
                                    </p:animEffect>
                                    <p:anim calcmode="lin" valueType="num">
                                      <p:cBhvr>
                                        <p:cTn id="43" dur="1000" fill="hold"/>
                                        <p:tgtEl>
                                          <p:spTgt spid="6">
                                            <p:graphicEl>
                                              <a:dgm id="{DAF6C4DB-0A45-48B5-996E-92BC9EA4B7CD}"/>
                                            </p:graphicEl>
                                          </p:spTgt>
                                        </p:tgtEl>
                                        <p:attrNameLst>
                                          <p:attrName>ppt_x</p:attrName>
                                        </p:attrNameLst>
                                      </p:cBhvr>
                                      <p:tavLst>
                                        <p:tav tm="0">
                                          <p:val>
                                            <p:strVal val="#ppt_x"/>
                                          </p:val>
                                        </p:tav>
                                        <p:tav tm="100000">
                                          <p:val>
                                            <p:strVal val="#ppt_x"/>
                                          </p:val>
                                        </p:tav>
                                      </p:tavLst>
                                    </p:anim>
                                    <p:anim calcmode="lin" valueType="num">
                                      <p:cBhvr>
                                        <p:cTn id="44" dur="1000" fill="hold"/>
                                        <p:tgtEl>
                                          <p:spTgt spid="6">
                                            <p:graphicEl>
                                              <a:dgm id="{DAF6C4DB-0A45-48B5-996E-92BC9EA4B7CD}"/>
                                            </p:graphic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6">
                                            <p:graphicEl>
                                              <a:dgm id="{CA5F56DD-4C8B-495C-BC3A-D7CDA7C04311}"/>
                                            </p:graphicEl>
                                          </p:spTgt>
                                        </p:tgtEl>
                                        <p:attrNameLst>
                                          <p:attrName>style.visibility</p:attrName>
                                        </p:attrNameLst>
                                      </p:cBhvr>
                                      <p:to>
                                        <p:strVal val="visible"/>
                                      </p:to>
                                    </p:set>
                                    <p:animEffect transition="in" filter="fade">
                                      <p:cBhvr>
                                        <p:cTn id="49" dur="1000"/>
                                        <p:tgtEl>
                                          <p:spTgt spid="6">
                                            <p:graphicEl>
                                              <a:dgm id="{CA5F56DD-4C8B-495C-BC3A-D7CDA7C04311}"/>
                                            </p:graphicEl>
                                          </p:spTgt>
                                        </p:tgtEl>
                                      </p:cBhvr>
                                    </p:animEffect>
                                    <p:anim calcmode="lin" valueType="num">
                                      <p:cBhvr>
                                        <p:cTn id="50" dur="1000" fill="hold"/>
                                        <p:tgtEl>
                                          <p:spTgt spid="6">
                                            <p:graphicEl>
                                              <a:dgm id="{CA5F56DD-4C8B-495C-BC3A-D7CDA7C04311}"/>
                                            </p:graphicEl>
                                          </p:spTgt>
                                        </p:tgtEl>
                                        <p:attrNameLst>
                                          <p:attrName>ppt_x</p:attrName>
                                        </p:attrNameLst>
                                      </p:cBhvr>
                                      <p:tavLst>
                                        <p:tav tm="0">
                                          <p:val>
                                            <p:strVal val="#ppt_x"/>
                                          </p:val>
                                        </p:tav>
                                        <p:tav tm="100000">
                                          <p:val>
                                            <p:strVal val="#ppt_x"/>
                                          </p:val>
                                        </p:tav>
                                      </p:tavLst>
                                    </p:anim>
                                    <p:anim calcmode="lin" valueType="num">
                                      <p:cBhvr>
                                        <p:cTn id="51" dur="1000" fill="hold"/>
                                        <p:tgtEl>
                                          <p:spTgt spid="6">
                                            <p:graphicEl>
                                              <a:dgm id="{CA5F56DD-4C8B-495C-BC3A-D7CDA7C04311}"/>
                                            </p:graphic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6">
                                            <p:graphicEl>
                                              <a:dgm id="{0AB1D8A4-4E19-438D-90E0-F6D9998380C7}"/>
                                            </p:graphicEl>
                                          </p:spTgt>
                                        </p:tgtEl>
                                        <p:attrNameLst>
                                          <p:attrName>style.visibility</p:attrName>
                                        </p:attrNameLst>
                                      </p:cBhvr>
                                      <p:to>
                                        <p:strVal val="visible"/>
                                      </p:to>
                                    </p:set>
                                    <p:animEffect transition="in" filter="fade">
                                      <p:cBhvr>
                                        <p:cTn id="56" dur="1000"/>
                                        <p:tgtEl>
                                          <p:spTgt spid="6">
                                            <p:graphicEl>
                                              <a:dgm id="{0AB1D8A4-4E19-438D-90E0-F6D9998380C7}"/>
                                            </p:graphicEl>
                                          </p:spTgt>
                                        </p:tgtEl>
                                      </p:cBhvr>
                                    </p:animEffect>
                                    <p:anim calcmode="lin" valueType="num">
                                      <p:cBhvr>
                                        <p:cTn id="57" dur="1000" fill="hold"/>
                                        <p:tgtEl>
                                          <p:spTgt spid="6">
                                            <p:graphicEl>
                                              <a:dgm id="{0AB1D8A4-4E19-438D-90E0-F6D9998380C7}"/>
                                            </p:graphicEl>
                                          </p:spTgt>
                                        </p:tgtEl>
                                        <p:attrNameLst>
                                          <p:attrName>ppt_x</p:attrName>
                                        </p:attrNameLst>
                                      </p:cBhvr>
                                      <p:tavLst>
                                        <p:tav tm="0">
                                          <p:val>
                                            <p:strVal val="#ppt_x"/>
                                          </p:val>
                                        </p:tav>
                                        <p:tav tm="100000">
                                          <p:val>
                                            <p:strVal val="#ppt_x"/>
                                          </p:val>
                                        </p:tav>
                                      </p:tavLst>
                                    </p:anim>
                                    <p:anim calcmode="lin" valueType="num">
                                      <p:cBhvr>
                                        <p:cTn id="58" dur="1000" fill="hold"/>
                                        <p:tgtEl>
                                          <p:spTgt spid="6">
                                            <p:graphicEl>
                                              <a:dgm id="{0AB1D8A4-4E19-438D-90E0-F6D9998380C7}"/>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lvlOne"/>
        </p:bldSub>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dirty="0"/>
              <a:t>第二章 大数据分析工具</a:t>
            </a:r>
          </a:p>
        </p:txBody>
      </p:sp>
      <p:sp>
        <p:nvSpPr>
          <p:cNvPr id="6" name="内容占位符 5"/>
          <p:cNvSpPr>
            <a:spLocks noGrp="1"/>
          </p:cNvSpPr>
          <p:nvPr>
            <p:ph idx="1"/>
          </p:nvPr>
        </p:nvSpPr>
        <p:spPr>
          <a:xfrm>
            <a:off x="609600" y="1076325"/>
            <a:ext cx="10768553" cy="5248275"/>
          </a:xfrm>
        </p:spPr>
        <p:txBody>
          <a:bodyPr/>
          <a:lstStyle/>
          <a:p>
            <a:r>
              <a:rPr lang="zh-CN" altLang="zh-CN" dirty="0"/>
              <a:t>随着大数据时代的来临，各行各业所积累的数据呈爆炸式增长，大数据分析在各个领域的需求将会越来越强烈，与各个专业领域的结合也将会越来越广泛</a:t>
            </a:r>
            <a:r>
              <a:rPr lang="zh-CN" altLang="zh-CN" dirty="0" smtClean="0"/>
              <a:t>。</a:t>
            </a:r>
            <a:endParaRPr lang="en-US" altLang="zh-CN" dirty="0" smtClean="0"/>
          </a:p>
          <a:p>
            <a:r>
              <a:rPr lang="zh-CN" altLang="zh-CN" dirty="0" smtClean="0"/>
              <a:t>大</a:t>
            </a:r>
            <a:r>
              <a:rPr lang="zh-CN" altLang="zh-CN" dirty="0"/>
              <a:t>数据分析是一个对大量数据进行综合分析与处理的过程，一般包括：大数据采集、大数据存储、大数据分析以及大数据的展现</a:t>
            </a:r>
            <a:r>
              <a:rPr lang="zh-CN" altLang="zh-CN" dirty="0" smtClean="0"/>
              <a:t>。</a:t>
            </a:r>
            <a:endParaRPr lang="en-US" altLang="zh-CN" dirty="0" smtClean="0"/>
          </a:p>
          <a:p>
            <a:r>
              <a:rPr lang="zh-CN" altLang="zh-CN" dirty="0" smtClean="0"/>
              <a:t>针对</a:t>
            </a:r>
            <a:r>
              <a:rPr lang="zh-CN" altLang="zh-CN" dirty="0"/>
              <a:t>不同专业领域的不同需求的数据分析问题，可以采用不同的工具进行分析</a:t>
            </a:r>
            <a:r>
              <a:rPr lang="zh-CN" altLang="zh-CN" dirty="0" smtClean="0"/>
              <a:t>。</a:t>
            </a: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pPr>
              <a:defRPr/>
            </a:pPr>
            <a:fld id="{C7E18721-FAE0-41E0-B0FC-8F24E5618138}" type="slidenum">
              <a:rPr lang="zh-CN" altLang="en-US" smtClean="0"/>
              <a:pPr>
                <a:defRPr/>
              </a:pPr>
              <a:t>2</a:t>
            </a:fld>
            <a:endParaRPr lang="en-US" altLang="zh-CN"/>
          </a:p>
        </p:txBody>
      </p:sp>
      <p:graphicFrame>
        <p:nvGraphicFramePr>
          <p:cNvPr id="8" name="图示 7"/>
          <p:cNvGraphicFramePr/>
          <p:nvPr>
            <p:extLst>
              <p:ext uri="{D42A27DB-BD31-4B8C-83A1-F6EECF244321}">
                <p14:modId xmlns:p14="http://schemas.microsoft.com/office/powerpoint/2010/main" val="4069575333"/>
              </p:ext>
            </p:extLst>
          </p:nvPr>
        </p:nvGraphicFramePr>
        <p:xfrm>
          <a:off x="1117600" y="2819500"/>
          <a:ext cx="5320907" cy="34587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1944336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graphicEl>
                                              <a:dgm id="{3A38E79E-2C07-444C-A1A5-73C69F0C647F}"/>
                                            </p:graphicEl>
                                          </p:spTgt>
                                        </p:tgtEl>
                                        <p:attrNameLst>
                                          <p:attrName>style.visibility</p:attrName>
                                        </p:attrNameLst>
                                      </p:cBhvr>
                                      <p:to>
                                        <p:strVal val="visible"/>
                                      </p:to>
                                    </p:set>
                                    <p:animEffect transition="in" filter="circle(in)">
                                      <p:cBhvr>
                                        <p:cTn id="7" dur="2000"/>
                                        <p:tgtEl>
                                          <p:spTgt spid="8">
                                            <p:graphicEl>
                                              <a:dgm id="{3A38E79E-2C07-444C-A1A5-73C69F0C647F}"/>
                                            </p:graphicEl>
                                          </p:spTgt>
                                        </p:tgtEl>
                                      </p:cBhvr>
                                    </p:animEffect>
                                  </p:childTnLst>
                                </p:cTn>
                              </p:par>
                            </p:childTnLst>
                          </p:cTn>
                        </p:par>
                        <p:par>
                          <p:cTn id="8" fill="hold">
                            <p:stCondLst>
                              <p:cond delay="2000"/>
                            </p:stCondLst>
                            <p:childTnLst>
                              <p:par>
                                <p:cTn id="9" presetID="6" presetClass="entr" presetSubtype="16" fill="hold" grpId="0" nodeType="afterEffect">
                                  <p:stCondLst>
                                    <p:cond delay="0"/>
                                  </p:stCondLst>
                                  <p:childTnLst>
                                    <p:set>
                                      <p:cBhvr>
                                        <p:cTn id="10" dur="1" fill="hold">
                                          <p:stCondLst>
                                            <p:cond delay="0"/>
                                          </p:stCondLst>
                                        </p:cTn>
                                        <p:tgtEl>
                                          <p:spTgt spid="8">
                                            <p:graphicEl>
                                              <a:dgm id="{B47F7E7C-80C1-4D58-8D1D-E4AC6EDA2298}"/>
                                            </p:graphicEl>
                                          </p:spTgt>
                                        </p:tgtEl>
                                        <p:attrNameLst>
                                          <p:attrName>style.visibility</p:attrName>
                                        </p:attrNameLst>
                                      </p:cBhvr>
                                      <p:to>
                                        <p:strVal val="visible"/>
                                      </p:to>
                                    </p:set>
                                    <p:animEffect transition="in" filter="circle(in)">
                                      <p:cBhvr>
                                        <p:cTn id="11" dur="2000"/>
                                        <p:tgtEl>
                                          <p:spTgt spid="8">
                                            <p:graphicEl>
                                              <a:dgm id="{B47F7E7C-80C1-4D58-8D1D-E4AC6EDA2298}"/>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uiExpand="1">
        <p:bldSub>
          <a:bldDgm bld="one"/>
        </p:bldSub>
      </p:bldGraphic>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en-US" altLang="zh-CN" dirty="0" smtClean="0"/>
              <a:t>2.3.1 Python</a:t>
            </a:r>
            <a:r>
              <a:rPr lang="zh-CN" altLang="en-US" dirty="0" smtClean="0"/>
              <a:t>的特点和发展</a:t>
            </a:r>
            <a:endParaRPr lang="zh-CN" altLang="en-US" dirty="0"/>
          </a:p>
        </p:txBody>
      </p:sp>
      <p:sp>
        <p:nvSpPr>
          <p:cNvPr id="3" name="内容占位符 2"/>
          <p:cNvSpPr>
            <a:spLocks noGrp="1"/>
          </p:cNvSpPr>
          <p:nvPr>
            <p:ph idx="1"/>
          </p:nvPr>
        </p:nvSpPr>
        <p:spPr/>
        <p:txBody>
          <a:bodyPr/>
          <a:lstStyle/>
          <a:p>
            <a:r>
              <a:rPr lang="en-US" altLang="zh-CN" dirty="0"/>
              <a:t>Python</a:t>
            </a:r>
            <a:r>
              <a:rPr lang="zh-CN" altLang="en-US" dirty="0"/>
              <a:t>（巨蟒、蟒蛇的意思，英国发音</a:t>
            </a:r>
            <a:r>
              <a:rPr lang="en-US" altLang="zh-CN" dirty="0"/>
              <a:t>/ˈ</a:t>
            </a:r>
            <a:r>
              <a:rPr lang="en-US" altLang="zh-CN" dirty="0" err="1"/>
              <a:t>paɪθən</a:t>
            </a:r>
            <a:r>
              <a:rPr lang="en-US" altLang="zh-CN" dirty="0"/>
              <a:t>/ </a:t>
            </a:r>
            <a:r>
              <a:rPr lang="zh-CN" altLang="en-US" dirty="0"/>
              <a:t>，美国发音</a:t>
            </a:r>
            <a:r>
              <a:rPr lang="en-US" altLang="zh-CN" dirty="0"/>
              <a:t>/ˈ</a:t>
            </a:r>
            <a:r>
              <a:rPr lang="en-US" altLang="zh-CN" dirty="0" err="1"/>
              <a:t>paɪθɑːn</a:t>
            </a:r>
            <a:r>
              <a:rPr lang="en-US" altLang="zh-CN" dirty="0"/>
              <a:t>/</a:t>
            </a:r>
            <a:r>
              <a:rPr lang="zh-CN" altLang="en-US" dirty="0"/>
              <a:t>），是一种面向对象的解释型计算机程序设计语言。</a:t>
            </a:r>
          </a:p>
          <a:p>
            <a:endParaRPr lang="zh-CN" altLang="en-US"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20</a:t>
            </a:fld>
            <a:endParaRPr lang="en-US" altLang="zh-CN"/>
          </a:p>
        </p:txBody>
      </p:sp>
      <p:graphicFrame>
        <p:nvGraphicFramePr>
          <p:cNvPr id="5" name="内容占位符 3"/>
          <p:cNvGraphicFramePr>
            <a:graphicFrameLocks/>
          </p:cNvGraphicFramePr>
          <p:nvPr>
            <p:extLst>
              <p:ext uri="{D42A27DB-BD31-4B8C-83A1-F6EECF244321}">
                <p14:modId xmlns:p14="http://schemas.microsoft.com/office/powerpoint/2010/main" val="520086070"/>
              </p:ext>
            </p:extLst>
          </p:nvPr>
        </p:nvGraphicFramePr>
        <p:xfrm>
          <a:off x="901700" y="1879600"/>
          <a:ext cx="10756900" cy="3149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图片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70880" y="5103807"/>
            <a:ext cx="3455783" cy="1610394"/>
          </a:xfrm>
          <a:prstGeom prst="rect">
            <a:avLst/>
          </a:prstGeom>
          <a:ln>
            <a:noFill/>
          </a:ln>
          <a:effectLst>
            <a:outerShdw blurRad="292100" dist="139700" dir="2700000" algn="tl" rotWithShape="0">
              <a:srgbClr val="333333">
                <a:alpha val="65000"/>
              </a:srgbClr>
            </a:outerShdw>
          </a:effectLst>
        </p:spPr>
      </p:pic>
      <p:pic>
        <p:nvPicPr>
          <p:cNvPr id="7" name="图片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266363" y="4386003"/>
            <a:ext cx="1743075" cy="2471997"/>
          </a:xfrm>
          <a:prstGeom prst="rect">
            <a:avLst/>
          </a:prstGeom>
          <a:ln>
            <a:noFill/>
          </a:ln>
          <a:effectLst>
            <a:softEdge rad="112500"/>
          </a:effectLst>
        </p:spPr>
      </p:pic>
    </p:spTree>
    <p:extLst>
      <p:ext uri="{BB962C8B-B14F-4D97-AF65-F5344CB8AC3E}">
        <p14:creationId xmlns:p14="http://schemas.microsoft.com/office/powerpoint/2010/main" val="124096584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5" name="内容占位符 4"/>
          <p:cNvGraphicFramePr>
            <a:graphicFrameLocks noGrp="1"/>
          </p:cNvGraphicFramePr>
          <p:nvPr>
            <p:ph idx="1"/>
            <p:extLst>
              <p:ext uri="{D42A27DB-BD31-4B8C-83A1-F6EECF244321}">
                <p14:modId xmlns:p14="http://schemas.microsoft.com/office/powerpoint/2010/main" val="523363856"/>
              </p:ext>
            </p:extLst>
          </p:nvPr>
        </p:nvGraphicFramePr>
        <p:xfrm>
          <a:off x="609600" y="263479"/>
          <a:ext cx="10952136" cy="32236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21</a:t>
            </a:fld>
            <a:endParaRPr lang="en-US" altLang="zh-CN"/>
          </a:p>
        </p:txBody>
      </p:sp>
      <p:pic>
        <p:nvPicPr>
          <p:cNvPr id="6" name="内容占位符 5"/>
          <p:cNvPicPr>
            <a:picLocks noChangeAspect="1"/>
          </p:cNvPicPr>
          <p:nvPr/>
        </p:nvPicPr>
        <p:blipFill>
          <a:blip r:embed="rId7">
            <a:extLst>
              <a:ext uri="{28A0092B-C50C-407E-A947-70E740481C1C}">
                <a14:useLocalDpi xmlns:a14="http://schemas.microsoft.com/office/drawing/2010/main" val="0"/>
              </a:ext>
            </a:extLst>
          </a:blip>
          <a:stretch>
            <a:fillRect/>
          </a:stretch>
        </p:blipFill>
        <p:spPr bwMode="auto">
          <a:xfrm>
            <a:off x="6648775" y="3612830"/>
            <a:ext cx="5526946" cy="2845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4339" y="3519842"/>
            <a:ext cx="6140450" cy="39814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6734968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2.3.2 </a:t>
            </a:r>
            <a:r>
              <a:rPr lang="zh-CN" altLang="en-US" dirty="0" smtClean="0"/>
              <a:t>搭建</a:t>
            </a:r>
            <a:r>
              <a:rPr lang="en-US" altLang="zh-CN" dirty="0" smtClean="0"/>
              <a:t>Python</a:t>
            </a:r>
            <a:r>
              <a:rPr lang="zh-CN" altLang="en-US" dirty="0" smtClean="0"/>
              <a:t>编程环境</a:t>
            </a:r>
            <a:endParaRPr lang="zh-CN" altLang="en-US" dirty="0"/>
          </a:p>
        </p:txBody>
      </p:sp>
      <p:graphicFrame>
        <p:nvGraphicFramePr>
          <p:cNvPr id="5" name="内容占位符 4"/>
          <p:cNvGraphicFramePr>
            <a:graphicFrameLocks noGrp="1"/>
          </p:cNvGraphicFramePr>
          <p:nvPr>
            <p:ph idx="1"/>
            <p:extLst>
              <p:ext uri="{D42A27DB-BD31-4B8C-83A1-F6EECF244321}">
                <p14:modId xmlns:p14="http://schemas.microsoft.com/office/powerpoint/2010/main" val="3733140374"/>
              </p:ext>
            </p:extLst>
          </p:nvPr>
        </p:nvGraphicFramePr>
        <p:xfrm>
          <a:off x="609600" y="1076325"/>
          <a:ext cx="11262102" cy="30772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22</a:t>
            </a:fld>
            <a:endParaRPr lang="en-US" altLang="zh-CN"/>
          </a:p>
        </p:txBody>
      </p:sp>
      <p:pic>
        <p:nvPicPr>
          <p:cNvPr id="10" name="图片 9"/>
          <p:cNvPicPr/>
          <p:nvPr/>
        </p:nvPicPr>
        <p:blipFill>
          <a:blip r:embed="rId8"/>
          <a:stretch>
            <a:fillRect/>
          </a:stretch>
        </p:blipFill>
        <p:spPr>
          <a:xfrm>
            <a:off x="306284" y="3930263"/>
            <a:ext cx="5286442" cy="2194090"/>
          </a:xfrm>
          <a:prstGeom prst="rect">
            <a:avLst/>
          </a:prstGeom>
        </p:spPr>
      </p:pic>
      <p:pic>
        <p:nvPicPr>
          <p:cNvPr id="11" name="图片 10"/>
          <p:cNvPicPr/>
          <p:nvPr/>
        </p:nvPicPr>
        <p:blipFill>
          <a:blip r:embed="rId9"/>
          <a:stretch>
            <a:fillRect/>
          </a:stretch>
        </p:blipFill>
        <p:spPr>
          <a:xfrm>
            <a:off x="5896041" y="3964058"/>
            <a:ext cx="6161279" cy="2351681"/>
          </a:xfrm>
          <a:prstGeom prst="rect">
            <a:avLst/>
          </a:prstGeom>
        </p:spPr>
      </p:pic>
    </p:spTree>
    <p:extLst>
      <p:ext uri="{BB962C8B-B14F-4D97-AF65-F5344CB8AC3E}">
        <p14:creationId xmlns:p14="http://schemas.microsoft.com/office/powerpoint/2010/main" val="96862903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graphicEl>
                                              <a:dgm id="{613D3CDD-DB19-439C-8B97-9BE476973A78}"/>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graphicEl>
                                              <a:dgm id="{130113E3-A480-4620-840D-85EBD648DEC6}"/>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uiExpand="1">
        <p:bldSub>
          <a:bldDgm bld="lvlAtOnce"/>
        </p:bldSub>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en-US" altLang="zh-CN" dirty="0"/>
              <a:t>2.3.2 </a:t>
            </a:r>
            <a:r>
              <a:rPr lang="zh-CN" altLang="en-US" dirty="0"/>
              <a:t>搭建</a:t>
            </a:r>
            <a:r>
              <a:rPr lang="en-US" altLang="zh-CN" dirty="0"/>
              <a:t>Python</a:t>
            </a:r>
            <a:r>
              <a:rPr lang="zh-CN" altLang="en-US" dirty="0"/>
              <a:t>编程环境</a:t>
            </a:r>
          </a:p>
        </p:txBody>
      </p:sp>
      <p:sp>
        <p:nvSpPr>
          <p:cNvPr id="7" name="内容占位符 6"/>
          <p:cNvSpPr>
            <a:spLocks noGrp="1"/>
          </p:cNvSpPr>
          <p:nvPr>
            <p:ph sz="half" idx="1"/>
          </p:nvPr>
        </p:nvSpPr>
        <p:spPr>
          <a:xfrm>
            <a:off x="730251" y="1520456"/>
            <a:ext cx="5384800" cy="4719084"/>
          </a:xfrm>
        </p:spPr>
        <p:txBody>
          <a:bodyPr/>
          <a:lstStyle/>
          <a:p>
            <a:r>
              <a:rPr lang="zh-CN" altLang="en-US" sz="2400" dirty="0" smtClean="0"/>
              <a:t>配置系统环境</a:t>
            </a:r>
            <a:r>
              <a:rPr lang="zh-CN" altLang="en-US" sz="2400" dirty="0"/>
              <a:t>变量</a:t>
            </a:r>
          </a:p>
        </p:txBody>
      </p:sp>
      <p:sp>
        <p:nvSpPr>
          <p:cNvPr id="8" name="内容占位符 7"/>
          <p:cNvSpPr>
            <a:spLocks noGrp="1"/>
          </p:cNvSpPr>
          <p:nvPr>
            <p:ph sz="half" idx="2"/>
          </p:nvPr>
        </p:nvSpPr>
        <p:spPr>
          <a:xfrm>
            <a:off x="6197600" y="1520456"/>
            <a:ext cx="5384800" cy="4804144"/>
          </a:xfrm>
        </p:spPr>
        <p:txBody>
          <a:bodyPr/>
          <a:lstStyle/>
          <a:p>
            <a:r>
              <a:rPr lang="zh-CN" altLang="en-US" sz="2400" dirty="0" smtClean="0"/>
              <a:t>配置</a:t>
            </a:r>
            <a:r>
              <a:rPr lang="en-US" altLang="zh-CN" sz="2400" dirty="0"/>
              <a:t>Python</a:t>
            </a:r>
            <a:r>
              <a:rPr lang="zh-CN" altLang="en-US" sz="2400" dirty="0"/>
              <a:t>安装路径</a:t>
            </a:r>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23</a:t>
            </a:fld>
            <a:endParaRPr lang="en-US" altLang="zh-CN"/>
          </a:p>
        </p:txBody>
      </p:sp>
      <p:pic>
        <p:nvPicPr>
          <p:cNvPr id="5" name="图片 4"/>
          <p:cNvPicPr/>
          <p:nvPr/>
        </p:nvPicPr>
        <p:blipFill>
          <a:blip r:embed="rId2"/>
          <a:stretch>
            <a:fillRect/>
          </a:stretch>
        </p:blipFill>
        <p:spPr>
          <a:xfrm>
            <a:off x="6253791" y="2179976"/>
            <a:ext cx="5703260" cy="3691890"/>
          </a:xfrm>
          <a:prstGeom prst="rect">
            <a:avLst/>
          </a:prstGeom>
        </p:spPr>
      </p:pic>
      <p:pic>
        <p:nvPicPr>
          <p:cNvPr id="9" name="图片 8"/>
          <p:cNvPicPr/>
          <p:nvPr/>
        </p:nvPicPr>
        <p:blipFill>
          <a:blip r:embed="rId3"/>
          <a:stretch>
            <a:fillRect/>
          </a:stretch>
        </p:blipFill>
        <p:spPr>
          <a:xfrm>
            <a:off x="234949" y="2179976"/>
            <a:ext cx="5588000" cy="3593503"/>
          </a:xfrm>
          <a:prstGeom prst="rect">
            <a:avLst/>
          </a:prstGeom>
        </p:spPr>
      </p:pic>
    </p:spTree>
    <p:extLst>
      <p:ext uri="{BB962C8B-B14F-4D97-AF65-F5344CB8AC3E}">
        <p14:creationId xmlns:p14="http://schemas.microsoft.com/office/powerpoint/2010/main" val="301065486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8"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2.3.2 </a:t>
            </a:r>
            <a:r>
              <a:rPr lang="zh-CN" altLang="en-US" dirty="0"/>
              <a:t>搭建</a:t>
            </a:r>
            <a:r>
              <a:rPr lang="en-US" altLang="zh-CN" dirty="0"/>
              <a:t>Python</a:t>
            </a:r>
            <a:r>
              <a:rPr lang="zh-CN" altLang="en-US" dirty="0"/>
              <a:t>编程环境</a:t>
            </a:r>
          </a:p>
        </p:txBody>
      </p:sp>
      <p:sp>
        <p:nvSpPr>
          <p:cNvPr id="3" name="内容占位符 2"/>
          <p:cNvSpPr>
            <a:spLocks noGrp="1"/>
          </p:cNvSpPr>
          <p:nvPr>
            <p:ph idx="1"/>
          </p:nvPr>
        </p:nvSpPr>
        <p:spPr/>
        <p:txBody>
          <a:bodyPr/>
          <a:lstStyle/>
          <a:p>
            <a:r>
              <a:rPr lang="zh-CN" altLang="zh-CN" dirty="0"/>
              <a:t>在</a:t>
            </a:r>
            <a:r>
              <a:rPr lang="en-US" altLang="zh-CN" dirty="0"/>
              <a:t>Windows</a:t>
            </a:r>
            <a:r>
              <a:rPr lang="zh-CN" altLang="zh-CN" dirty="0"/>
              <a:t>命令窗口中检查</a:t>
            </a:r>
            <a:r>
              <a:rPr lang="en-US" altLang="zh-CN" dirty="0"/>
              <a:t>Python</a:t>
            </a:r>
            <a:r>
              <a:rPr lang="zh-CN" altLang="zh-CN" dirty="0"/>
              <a:t>安装是否</a:t>
            </a:r>
            <a:r>
              <a:rPr lang="zh-CN" altLang="zh-CN" dirty="0" smtClean="0"/>
              <a:t>成功</a:t>
            </a:r>
            <a:r>
              <a:rPr lang="zh-CN" altLang="en-US" dirty="0" smtClean="0"/>
              <a:t>。</a:t>
            </a:r>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r>
              <a:rPr lang="zh-CN" altLang="zh-CN" dirty="0" smtClean="0"/>
              <a:t>命令</a:t>
            </a:r>
            <a:r>
              <a:rPr lang="zh-CN" altLang="zh-CN" dirty="0"/>
              <a:t>执行终端显示了系统安装的</a:t>
            </a:r>
            <a:r>
              <a:rPr lang="en-US" altLang="zh-CN" dirty="0"/>
              <a:t>Python</a:t>
            </a:r>
            <a:r>
              <a:rPr lang="zh-CN" altLang="zh-CN" dirty="0"/>
              <a:t>版本，最后的符号 </a:t>
            </a:r>
            <a:r>
              <a:rPr lang="en-US" altLang="zh-CN" dirty="0"/>
              <a:t>&gt;&gt;&gt; </a:t>
            </a:r>
            <a:r>
              <a:rPr lang="zh-CN" altLang="zh-CN" dirty="0"/>
              <a:t>是一个提示符，表示可以输入</a:t>
            </a:r>
            <a:r>
              <a:rPr lang="en-US" altLang="zh-CN" dirty="0"/>
              <a:t>Python</a:t>
            </a:r>
            <a:r>
              <a:rPr lang="zh-CN" altLang="zh-CN" dirty="0"/>
              <a:t>命令。在交互式命令执行终端输入命令后回车，系统将执行</a:t>
            </a:r>
            <a:r>
              <a:rPr lang="en-US" altLang="zh-CN" dirty="0" err="1"/>
              <a:t>Pyhton</a:t>
            </a:r>
            <a:r>
              <a:rPr lang="zh-CN" altLang="zh-CN" dirty="0"/>
              <a:t>命令并输出结果</a:t>
            </a:r>
            <a:r>
              <a:rPr lang="zh-CN" altLang="zh-CN" dirty="0" smtClean="0"/>
              <a:t>。</a:t>
            </a:r>
            <a:endParaRPr lang="en-US" altLang="zh-CN" dirty="0" smtClean="0"/>
          </a:p>
          <a:p>
            <a:r>
              <a:rPr lang="zh-CN" altLang="en-US" dirty="0" smtClean="0"/>
              <a:t>错误的情况：</a:t>
            </a:r>
            <a:endParaRPr lang="zh-CN" altLang="en-US"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24</a:t>
            </a:fld>
            <a:endParaRPr lang="en-US" altLang="zh-CN"/>
          </a:p>
        </p:txBody>
      </p:sp>
      <p:sp>
        <p:nvSpPr>
          <p:cNvPr id="6" name="矩形 5"/>
          <p:cNvSpPr/>
          <p:nvPr/>
        </p:nvSpPr>
        <p:spPr>
          <a:xfrm>
            <a:off x="1768258" y="4517166"/>
            <a:ext cx="6259863" cy="923330"/>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n-US" altLang="zh-CN" dirty="0"/>
              <a:t>C:\Users&gt;python</a:t>
            </a:r>
            <a:endParaRPr lang="zh-CN" altLang="zh-CN" dirty="0"/>
          </a:p>
          <a:p>
            <a:r>
              <a:rPr lang="en-US" altLang="zh-CN" dirty="0"/>
              <a:t>'python' </a:t>
            </a:r>
            <a:r>
              <a:rPr lang="zh-CN" altLang="zh-CN" dirty="0"/>
              <a:t>不是内部或外部命令，也不是可运行的程序</a:t>
            </a:r>
          </a:p>
          <a:p>
            <a:r>
              <a:rPr lang="zh-CN" altLang="zh-CN" dirty="0"/>
              <a:t>或批处理文件。</a:t>
            </a:r>
          </a:p>
        </p:txBody>
      </p:sp>
      <p:pic>
        <p:nvPicPr>
          <p:cNvPr id="7" name="图片 6"/>
          <p:cNvPicPr/>
          <p:nvPr/>
        </p:nvPicPr>
        <p:blipFill>
          <a:blip r:embed="rId2"/>
          <a:stretch>
            <a:fillRect/>
          </a:stretch>
        </p:blipFill>
        <p:spPr>
          <a:xfrm>
            <a:off x="1396128" y="1567017"/>
            <a:ext cx="8884523" cy="1686546"/>
          </a:xfrm>
          <a:prstGeom prst="rect">
            <a:avLst/>
          </a:prstGeom>
        </p:spPr>
      </p:pic>
    </p:spTree>
    <p:extLst>
      <p:ext uri="{BB962C8B-B14F-4D97-AF65-F5344CB8AC3E}">
        <p14:creationId xmlns:p14="http://schemas.microsoft.com/office/powerpoint/2010/main" val="314473745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2.3.3 </a:t>
            </a:r>
            <a:r>
              <a:rPr lang="zh-CN" altLang="en-US" dirty="0" smtClean="0"/>
              <a:t>运行简单的</a:t>
            </a:r>
            <a:r>
              <a:rPr lang="en-US" altLang="zh-CN" dirty="0" smtClean="0"/>
              <a:t>Python</a:t>
            </a:r>
            <a:r>
              <a:rPr lang="zh-CN" altLang="en-US" dirty="0" smtClean="0"/>
              <a:t>程序</a:t>
            </a:r>
            <a:endParaRPr lang="zh-CN" altLang="en-US" dirty="0"/>
          </a:p>
        </p:txBody>
      </p:sp>
      <p:graphicFrame>
        <p:nvGraphicFramePr>
          <p:cNvPr id="6" name="内容占位符 5"/>
          <p:cNvGraphicFramePr>
            <a:graphicFrameLocks noGrp="1"/>
          </p:cNvGraphicFramePr>
          <p:nvPr>
            <p:ph idx="1"/>
            <p:extLst>
              <p:ext uri="{D42A27DB-BD31-4B8C-83A1-F6EECF244321}">
                <p14:modId xmlns:p14="http://schemas.microsoft.com/office/powerpoint/2010/main" val="884144716"/>
              </p:ext>
            </p:extLst>
          </p:nvPr>
        </p:nvGraphicFramePr>
        <p:xfrm>
          <a:off x="609600" y="1076326"/>
          <a:ext cx="10618381" cy="24855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25</a:t>
            </a:fld>
            <a:endParaRPr lang="en-US" altLang="zh-CN"/>
          </a:p>
        </p:txBody>
      </p:sp>
      <p:pic>
        <p:nvPicPr>
          <p:cNvPr id="3" name="图片 2"/>
          <p:cNvPicPr>
            <a:picLocks noChangeAspect="1"/>
          </p:cNvPicPr>
          <p:nvPr/>
        </p:nvPicPr>
        <p:blipFill>
          <a:blip r:embed="rId7"/>
          <a:stretch>
            <a:fillRect/>
          </a:stretch>
        </p:blipFill>
        <p:spPr>
          <a:xfrm>
            <a:off x="935665" y="3801621"/>
            <a:ext cx="10090298" cy="2820339"/>
          </a:xfrm>
          <a:prstGeom prst="rect">
            <a:avLst/>
          </a:prstGeom>
        </p:spPr>
      </p:pic>
    </p:spTree>
    <p:extLst>
      <p:ext uri="{BB962C8B-B14F-4D97-AF65-F5344CB8AC3E}">
        <p14:creationId xmlns:p14="http://schemas.microsoft.com/office/powerpoint/2010/main" val="227794570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2.3.3 </a:t>
            </a:r>
            <a:r>
              <a:rPr lang="zh-CN" altLang="en-US" dirty="0"/>
              <a:t>运行简单的</a:t>
            </a:r>
            <a:r>
              <a:rPr lang="en-US" altLang="zh-CN" dirty="0"/>
              <a:t>Python</a:t>
            </a:r>
            <a:r>
              <a:rPr lang="zh-CN" altLang="en-US" dirty="0"/>
              <a:t>程序</a:t>
            </a:r>
          </a:p>
        </p:txBody>
      </p:sp>
      <p:graphicFrame>
        <p:nvGraphicFramePr>
          <p:cNvPr id="6" name="内容占位符 5"/>
          <p:cNvGraphicFramePr>
            <a:graphicFrameLocks noGrp="1"/>
          </p:cNvGraphicFramePr>
          <p:nvPr>
            <p:ph idx="1"/>
            <p:extLst>
              <p:ext uri="{D42A27DB-BD31-4B8C-83A1-F6EECF244321}">
                <p14:modId xmlns:p14="http://schemas.microsoft.com/office/powerpoint/2010/main" val="3539692069"/>
              </p:ext>
            </p:extLst>
          </p:nvPr>
        </p:nvGraphicFramePr>
        <p:xfrm>
          <a:off x="609600" y="1076325"/>
          <a:ext cx="10972800" cy="33251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26</a:t>
            </a:fld>
            <a:endParaRPr lang="en-US" altLang="zh-CN"/>
          </a:p>
        </p:txBody>
      </p:sp>
      <p:pic>
        <p:nvPicPr>
          <p:cNvPr id="7" name="图片 6"/>
          <p:cNvPicPr/>
          <p:nvPr/>
        </p:nvPicPr>
        <p:blipFill>
          <a:blip r:embed="rId7"/>
          <a:stretch>
            <a:fillRect/>
          </a:stretch>
        </p:blipFill>
        <p:spPr>
          <a:xfrm>
            <a:off x="142620" y="4595193"/>
            <a:ext cx="5839722" cy="1829042"/>
          </a:xfrm>
          <a:prstGeom prst="rect">
            <a:avLst/>
          </a:prstGeom>
        </p:spPr>
      </p:pic>
      <p:pic>
        <p:nvPicPr>
          <p:cNvPr id="8" name="图片 7"/>
          <p:cNvPicPr/>
          <p:nvPr/>
        </p:nvPicPr>
        <p:blipFill>
          <a:blip r:embed="rId8"/>
          <a:stretch>
            <a:fillRect/>
          </a:stretch>
        </p:blipFill>
        <p:spPr>
          <a:xfrm>
            <a:off x="6095999" y="4595193"/>
            <a:ext cx="6017443" cy="2126118"/>
          </a:xfrm>
          <a:prstGeom prst="rect">
            <a:avLst/>
          </a:prstGeom>
        </p:spPr>
      </p:pic>
    </p:spTree>
    <p:extLst>
      <p:ext uri="{BB962C8B-B14F-4D97-AF65-F5344CB8AC3E}">
        <p14:creationId xmlns:p14="http://schemas.microsoft.com/office/powerpoint/2010/main" val="362889381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小测验</a:t>
            </a:r>
            <a:endParaRPr lang="zh-CN" altLang="en-US" dirty="0"/>
          </a:p>
        </p:txBody>
      </p:sp>
      <p:sp>
        <p:nvSpPr>
          <p:cNvPr id="3" name="内容占位符 2"/>
          <p:cNvSpPr>
            <a:spLocks noGrp="1"/>
          </p:cNvSpPr>
          <p:nvPr>
            <p:ph idx="1"/>
          </p:nvPr>
        </p:nvSpPr>
        <p:spPr/>
        <p:txBody>
          <a:bodyPr/>
          <a:lstStyle/>
          <a:p>
            <a:pPr marL="342900" lvl="0" indent="0" fontAlgn="ctr">
              <a:buNone/>
            </a:pPr>
            <a:r>
              <a:rPr lang="zh-CN" altLang="zh-CN" kern="1200" dirty="0" smtClean="0"/>
              <a:t>1</a:t>
            </a:r>
            <a:r>
              <a:rPr lang="zh-CN" altLang="en-US" kern="1200" dirty="0" smtClean="0"/>
              <a:t>、</a:t>
            </a:r>
            <a:r>
              <a:rPr lang="zh-CN" altLang="zh-CN" kern="1200" dirty="0" smtClean="0"/>
              <a:t>关于</a:t>
            </a:r>
            <a:r>
              <a:rPr lang="en-US" altLang="zh-CN" kern="1200" dirty="0" smtClean="0"/>
              <a:t>Python</a:t>
            </a:r>
            <a:r>
              <a:rPr lang="zh-CN" altLang="zh-CN" kern="1200" dirty="0" smtClean="0"/>
              <a:t>的</a:t>
            </a:r>
            <a:r>
              <a:rPr lang="zh-CN" altLang="zh-CN" kern="1200" dirty="0"/>
              <a:t>特点，以下选项中描述错误的是</a:t>
            </a:r>
            <a:r>
              <a:rPr lang="zh-CN" altLang="zh-CN" kern="1200" dirty="0" smtClean="0"/>
              <a:t>(</a:t>
            </a:r>
            <a:r>
              <a:rPr lang="en-US" altLang="zh-CN" kern="1200" dirty="0" smtClean="0"/>
              <a:t>   </a:t>
            </a:r>
            <a:r>
              <a:rPr lang="en-US" altLang="zh-CN" kern="1200" dirty="0" smtClean="0"/>
              <a:t>           </a:t>
            </a:r>
            <a:r>
              <a:rPr lang="zh-CN" altLang="zh-CN" kern="1200" dirty="0" smtClean="0"/>
              <a:t>)</a:t>
            </a:r>
            <a:endParaRPr lang="zh-CN" altLang="zh-CN" kern="1200" dirty="0"/>
          </a:p>
          <a:p>
            <a:pPr marL="342900" lvl="0" indent="0" fontAlgn="ctr">
              <a:buNone/>
            </a:pPr>
            <a:r>
              <a:rPr lang="zh-CN" altLang="zh-CN" kern="1200" dirty="0"/>
              <a:t>A</a:t>
            </a:r>
            <a:r>
              <a:rPr lang="zh-CN" altLang="zh-CN" kern="1200" dirty="0" smtClean="0"/>
              <a:t>、</a:t>
            </a:r>
            <a:r>
              <a:rPr lang="en-US" altLang="zh-CN" kern="1200" dirty="0" smtClean="0"/>
              <a:t>Python</a:t>
            </a:r>
            <a:r>
              <a:rPr lang="zh-CN" altLang="zh-CN" kern="1200" dirty="0" smtClean="0"/>
              <a:t>是非</a:t>
            </a:r>
            <a:r>
              <a:rPr lang="zh-CN" altLang="zh-CN" kern="1200" dirty="0"/>
              <a:t>开源语言</a:t>
            </a:r>
          </a:p>
          <a:p>
            <a:pPr marL="342900" lvl="0" indent="0" fontAlgn="ctr">
              <a:buNone/>
            </a:pPr>
            <a:r>
              <a:rPr lang="zh-CN" altLang="zh-CN" kern="1200" dirty="0"/>
              <a:t>B</a:t>
            </a:r>
            <a:r>
              <a:rPr lang="zh-CN" altLang="zh-CN" kern="1200" dirty="0" smtClean="0"/>
              <a:t>、</a:t>
            </a:r>
            <a:r>
              <a:rPr lang="en-US" altLang="zh-CN" kern="1200" dirty="0" smtClean="0"/>
              <a:t>Python</a:t>
            </a:r>
            <a:r>
              <a:rPr lang="zh-CN" altLang="zh-CN" kern="1200" dirty="0" smtClean="0"/>
              <a:t>是</a:t>
            </a:r>
            <a:r>
              <a:rPr lang="zh-CN" altLang="zh-CN" kern="1200" dirty="0"/>
              <a:t>跨平台语言</a:t>
            </a:r>
          </a:p>
          <a:p>
            <a:pPr marL="342900" lvl="0" indent="0" fontAlgn="ctr">
              <a:buNone/>
            </a:pPr>
            <a:r>
              <a:rPr lang="zh-CN" altLang="zh-CN" kern="1200" dirty="0"/>
              <a:t>C</a:t>
            </a:r>
            <a:r>
              <a:rPr lang="zh-CN" altLang="zh-CN" kern="1200" dirty="0" smtClean="0"/>
              <a:t>、</a:t>
            </a:r>
            <a:r>
              <a:rPr lang="en-US" altLang="zh-CN" kern="1200" dirty="0" smtClean="0"/>
              <a:t>Python</a:t>
            </a:r>
            <a:r>
              <a:rPr lang="zh-CN" altLang="zh-CN" kern="1200" dirty="0" smtClean="0"/>
              <a:t>是</a:t>
            </a:r>
            <a:r>
              <a:rPr lang="zh-CN" altLang="zh-CN" kern="1200" dirty="0"/>
              <a:t>多模型语言</a:t>
            </a:r>
          </a:p>
          <a:p>
            <a:pPr marL="342900" lvl="0" indent="0" fontAlgn="ctr">
              <a:buNone/>
            </a:pPr>
            <a:r>
              <a:rPr lang="zh-CN" altLang="zh-CN" kern="1200" dirty="0"/>
              <a:t>D</a:t>
            </a:r>
            <a:r>
              <a:rPr lang="zh-CN" altLang="zh-CN" kern="1200" dirty="0" smtClean="0"/>
              <a:t>、</a:t>
            </a:r>
            <a:r>
              <a:rPr lang="en-US" altLang="zh-CN" kern="1200" dirty="0" smtClean="0"/>
              <a:t>Python</a:t>
            </a:r>
            <a:r>
              <a:rPr lang="zh-CN" altLang="zh-CN" kern="1200" dirty="0" smtClean="0"/>
              <a:t>是</a:t>
            </a:r>
            <a:r>
              <a:rPr lang="zh-CN" altLang="zh-CN" kern="1200" dirty="0"/>
              <a:t>脚本语言</a:t>
            </a:r>
          </a:p>
          <a:p>
            <a:pPr marL="342900" lvl="0" indent="0" fontAlgn="ctr">
              <a:buNone/>
            </a:pPr>
            <a:r>
              <a:rPr lang="en-US" altLang="zh-CN" kern="1200" dirty="0" smtClean="0"/>
              <a:t>2</a:t>
            </a:r>
            <a:r>
              <a:rPr lang="zh-CN" altLang="en-US" kern="1200" dirty="0" smtClean="0"/>
              <a:t>、</a:t>
            </a:r>
            <a:r>
              <a:rPr lang="zh-CN" altLang="zh-CN" kern="1200" dirty="0" smtClean="0"/>
              <a:t>IDLE</a:t>
            </a:r>
            <a:r>
              <a:rPr lang="zh-CN" altLang="zh-CN" kern="1200" dirty="0"/>
              <a:t>环境的退出命令是</a:t>
            </a:r>
            <a:r>
              <a:rPr lang="zh-CN" altLang="zh-CN" kern="1200" dirty="0" smtClean="0"/>
              <a:t>(</a:t>
            </a:r>
            <a:r>
              <a:rPr lang="en-US" altLang="zh-CN" kern="1200" dirty="0" smtClean="0"/>
              <a:t>      </a:t>
            </a:r>
            <a:r>
              <a:rPr lang="en-US" altLang="zh-CN" kern="1200" dirty="0" smtClean="0"/>
              <a:t>    </a:t>
            </a:r>
            <a:r>
              <a:rPr lang="zh-CN" altLang="zh-CN" kern="1200" dirty="0" smtClean="0"/>
              <a:t>)</a:t>
            </a:r>
            <a:endParaRPr lang="zh-CN" altLang="zh-CN" kern="1200" dirty="0"/>
          </a:p>
          <a:p>
            <a:pPr marL="342900" lvl="0" indent="0" fontAlgn="ctr">
              <a:buNone/>
            </a:pPr>
            <a:r>
              <a:rPr lang="en-US" altLang="zh-CN" kern="1200" dirty="0"/>
              <a:t>A</a:t>
            </a:r>
            <a:r>
              <a:rPr lang="zh-CN" altLang="zh-CN" kern="1200" dirty="0"/>
              <a:t>、</a:t>
            </a:r>
            <a:r>
              <a:rPr lang="en-US" altLang="zh-CN" kern="1200" dirty="0"/>
              <a:t>esc()</a:t>
            </a:r>
            <a:endParaRPr lang="zh-CN" altLang="zh-CN" kern="1200" dirty="0"/>
          </a:p>
          <a:p>
            <a:pPr marL="342900" lvl="0" indent="0" fontAlgn="ctr">
              <a:buNone/>
            </a:pPr>
            <a:r>
              <a:rPr lang="en-US" altLang="zh-CN" kern="1200" dirty="0"/>
              <a:t>B</a:t>
            </a:r>
            <a:r>
              <a:rPr lang="zh-CN" altLang="zh-CN" kern="1200" dirty="0"/>
              <a:t>、</a:t>
            </a:r>
            <a:r>
              <a:rPr lang="en-US" altLang="zh-CN" kern="1200" dirty="0"/>
              <a:t>close()</a:t>
            </a:r>
            <a:endParaRPr lang="zh-CN" altLang="zh-CN" kern="1200" dirty="0"/>
          </a:p>
          <a:p>
            <a:pPr marL="342900" lvl="0" indent="0" fontAlgn="ctr">
              <a:buNone/>
            </a:pPr>
            <a:r>
              <a:rPr lang="zh-CN" altLang="zh-CN" kern="1200" dirty="0"/>
              <a:t>C、回车键</a:t>
            </a:r>
          </a:p>
          <a:p>
            <a:pPr marL="342900" lvl="0" indent="0" fontAlgn="ctr">
              <a:buNone/>
            </a:pPr>
            <a:r>
              <a:rPr lang="zh-CN" altLang="zh-CN" kern="1200" dirty="0"/>
              <a:t>D、exit()</a:t>
            </a:r>
          </a:p>
          <a:p>
            <a:pPr marL="342900" lvl="0" indent="0">
              <a:buNone/>
            </a:pPr>
            <a:r>
              <a:rPr lang="en-US" altLang="zh-CN" kern="1200" dirty="0" smtClean="0"/>
              <a:t>3</a:t>
            </a:r>
            <a:r>
              <a:rPr lang="zh-CN" altLang="en-US" kern="1200" dirty="0" smtClean="0"/>
              <a:t>、</a:t>
            </a:r>
            <a:r>
              <a:rPr lang="zh-CN" altLang="zh-CN" kern="1200" dirty="0" smtClean="0"/>
              <a:t>Python</a:t>
            </a:r>
            <a:r>
              <a:rPr lang="zh-CN" altLang="zh-CN" kern="1200" dirty="0"/>
              <a:t>文件的后缀名是</a:t>
            </a:r>
            <a:r>
              <a:rPr lang="zh-CN" altLang="zh-CN" kern="1200" dirty="0" smtClean="0"/>
              <a:t>(</a:t>
            </a:r>
            <a:r>
              <a:rPr lang="en-US" altLang="zh-CN" kern="1200" dirty="0" smtClean="0"/>
              <a:t>           </a:t>
            </a:r>
            <a:r>
              <a:rPr lang="zh-CN" altLang="zh-CN" kern="1200" dirty="0" smtClean="0"/>
              <a:t>)</a:t>
            </a:r>
            <a:endParaRPr lang="zh-CN" altLang="zh-CN" kern="1200" dirty="0"/>
          </a:p>
          <a:p>
            <a:pPr marL="342900" lvl="0" indent="0">
              <a:buNone/>
            </a:pPr>
            <a:r>
              <a:rPr lang="en-US" altLang="zh-CN" kern="1200" dirty="0"/>
              <a:t>A</a:t>
            </a:r>
            <a:r>
              <a:rPr lang="zh-CN" altLang="zh-CN" kern="1200" dirty="0"/>
              <a:t>、</a:t>
            </a:r>
            <a:r>
              <a:rPr lang="en-US" altLang="zh-CN" kern="1200" dirty="0" err="1"/>
              <a:t>pdf</a:t>
            </a:r>
            <a:endParaRPr lang="zh-CN" altLang="zh-CN" kern="1200" dirty="0"/>
          </a:p>
          <a:p>
            <a:pPr marL="342900" lvl="0" indent="0">
              <a:buNone/>
            </a:pPr>
            <a:r>
              <a:rPr lang="en-US" altLang="zh-CN" kern="1200" dirty="0"/>
              <a:t>B</a:t>
            </a:r>
            <a:r>
              <a:rPr lang="zh-CN" altLang="zh-CN" kern="1200" dirty="0"/>
              <a:t>、</a:t>
            </a:r>
            <a:r>
              <a:rPr lang="en-US" altLang="zh-CN" kern="1200" dirty="0"/>
              <a:t>do</a:t>
            </a:r>
            <a:endParaRPr lang="zh-CN" altLang="zh-CN" kern="1200" dirty="0"/>
          </a:p>
          <a:p>
            <a:pPr marL="342900" lvl="0" indent="0">
              <a:buNone/>
            </a:pPr>
            <a:r>
              <a:rPr lang="en-US" altLang="zh-CN" kern="1200" dirty="0"/>
              <a:t>C</a:t>
            </a:r>
            <a:r>
              <a:rPr lang="zh-CN" altLang="zh-CN" kern="1200" dirty="0"/>
              <a:t>、</a:t>
            </a:r>
            <a:r>
              <a:rPr lang="en-US" altLang="zh-CN" kern="1200" dirty="0"/>
              <a:t>pass</a:t>
            </a:r>
            <a:endParaRPr lang="zh-CN" altLang="zh-CN" kern="1200" dirty="0"/>
          </a:p>
          <a:p>
            <a:pPr marL="342900" lvl="0" indent="0">
              <a:buNone/>
            </a:pPr>
            <a:r>
              <a:rPr lang="en-US" altLang="zh-CN" kern="1200" dirty="0"/>
              <a:t>D</a:t>
            </a:r>
            <a:r>
              <a:rPr lang="zh-CN" altLang="zh-CN" kern="1200" dirty="0"/>
              <a:t>、</a:t>
            </a:r>
            <a:r>
              <a:rPr lang="en-US" altLang="zh-CN" kern="1200" dirty="0" err="1" smtClean="0"/>
              <a:t>py</a:t>
            </a:r>
            <a:endParaRPr lang="zh-CN" altLang="zh-CN" kern="1200" dirty="0"/>
          </a:p>
          <a:p>
            <a:endParaRPr lang="zh-CN" altLang="en-US"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27</a:t>
            </a:fld>
            <a:endParaRPr lang="en-US" altLang="zh-CN"/>
          </a:p>
        </p:txBody>
      </p:sp>
      <p:sp>
        <p:nvSpPr>
          <p:cNvPr id="5" name="TextBox 4"/>
          <p:cNvSpPr txBox="1"/>
          <p:nvPr/>
        </p:nvSpPr>
        <p:spPr>
          <a:xfrm>
            <a:off x="6528790" y="1122362"/>
            <a:ext cx="452387" cy="369332"/>
          </a:xfrm>
          <a:prstGeom prst="rect">
            <a:avLst/>
          </a:prstGeom>
          <a:noFill/>
        </p:spPr>
        <p:txBody>
          <a:bodyPr wrap="square" rtlCol="0">
            <a:spAutoFit/>
          </a:bodyPr>
          <a:lstStyle/>
          <a:p>
            <a:r>
              <a:rPr lang="en-US" altLang="zh-CN" dirty="0" smtClean="0"/>
              <a:t>A</a:t>
            </a:r>
            <a:endParaRPr lang="zh-CN" altLang="en-US" dirty="0"/>
          </a:p>
        </p:txBody>
      </p:sp>
      <p:sp>
        <p:nvSpPr>
          <p:cNvPr id="6" name="TextBox 5"/>
          <p:cNvSpPr txBox="1"/>
          <p:nvPr/>
        </p:nvSpPr>
        <p:spPr>
          <a:xfrm>
            <a:off x="4215258" y="4429341"/>
            <a:ext cx="452387" cy="369332"/>
          </a:xfrm>
          <a:prstGeom prst="rect">
            <a:avLst/>
          </a:prstGeom>
          <a:noFill/>
        </p:spPr>
        <p:txBody>
          <a:bodyPr wrap="square" rtlCol="0">
            <a:spAutoFit/>
          </a:bodyPr>
          <a:lstStyle/>
          <a:p>
            <a:r>
              <a:rPr lang="en-US" altLang="zh-CN" dirty="0"/>
              <a:t>D</a:t>
            </a:r>
            <a:endParaRPr lang="zh-CN" altLang="en-US" dirty="0"/>
          </a:p>
        </p:txBody>
      </p:sp>
      <p:sp>
        <p:nvSpPr>
          <p:cNvPr id="7" name="TextBox 6"/>
          <p:cNvSpPr txBox="1"/>
          <p:nvPr/>
        </p:nvSpPr>
        <p:spPr>
          <a:xfrm>
            <a:off x="3989065" y="2752833"/>
            <a:ext cx="452387" cy="369332"/>
          </a:xfrm>
          <a:prstGeom prst="rect">
            <a:avLst/>
          </a:prstGeom>
          <a:noFill/>
        </p:spPr>
        <p:txBody>
          <a:bodyPr wrap="square" rtlCol="0">
            <a:spAutoFit/>
          </a:bodyPr>
          <a:lstStyle/>
          <a:p>
            <a:r>
              <a:rPr lang="en-US" altLang="zh-CN" dirty="0"/>
              <a:t>D</a:t>
            </a:r>
            <a:endParaRPr lang="zh-CN" altLang="en-US" dirty="0"/>
          </a:p>
        </p:txBody>
      </p:sp>
    </p:spTree>
    <p:extLst>
      <p:ext uri="{BB962C8B-B14F-4D97-AF65-F5344CB8AC3E}">
        <p14:creationId xmlns:p14="http://schemas.microsoft.com/office/powerpoint/2010/main" val="358964639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2.3.4 Python</a:t>
            </a:r>
            <a:r>
              <a:rPr lang="zh-CN" altLang="en-US" dirty="0"/>
              <a:t>程序的语法结构</a:t>
            </a:r>
            <a:r>
              <a:rPr lang="en-US" altLang="zh-CN" dirty="0"/>
              <a:t> </a:t>
            </a:r>
            <a:endParaRPr lang="zh-CN" altLang="en-US" dirty="0"/>
          </a:p>
        </p:txBody>
      </p:sp>
      <p:sp>
        <p:nvSpPr>
          <p:cNvPr id="3" name="内容占位符 2"/>
          <p:cNvSpPr>
            <a:spLocks noGrp="1"/>
          </p:cNvSpPr>
          <p:nvPr>
            <p:ph idx="1"/>
          </p:nvPr>
        </p:nvSpPr>
        <p:spPr/>
        <p:txBody>
          <a:bodyPr/>
          <a:lstStyle/>
          <a:p>
            <a:r>
              <a:rPr lang="en-US" altLang="zh-CN" dirty="0"/>
              <a:t>Python</a:t>
            </a:r>
            <a:r>
              <a:rPr lang="zh-CN" altLang="zh-CN" dirty="0" smtClean="0"/>
              <a:t>的</a:t>
            </a:r>
            <a:r>
              <a:rPr lang="zh-CN" altLang="en-US" dirty="0" smtClean="0"/>
              <a:t>程序语法的格式框架</a:t>
            </a:r>
            <a:r>
              <a:rPr lang="zh-CN" altLang="zh-CN" dirty="0" smtClean="0"/>
              <a:t>主要包括</a:t>
            </a:r>
            <a:r>
              <a:rPr lang="zh-CN" altLang="en-US" dirty="0" smtClean="0"/>
              <a:t>两</a:t>
            </a:r>
            <a:r>
              <a:rPr lang="zh-CN" altLang="zh-CN" dirty="0" smtClean="0"/>
              <a:t>个</a:t>
            </a:r>
            <a:r>
              <a:rPr lang="zh-CN" altLang="zh-CN" dirty="0"/>
              <a:t>部分</a:t>
            </a:r>
            <a:r>
              <a:rPr lang="zh-CN" altLang="zh-CN" dirty="0" smtClean="0"/>
              <a:t>：</a:t>
            </a:r>
            <a:endParaRPr lang="en-US" altLang="zh-CN" dirty="0" smtClean="0"/>
          </a:p>
          <a:p>
            <a:pPr lvl="1"/>
            <a:r>
              <a:rPr lang="zh-CN" altLang="zh-CN" sz="2000" b="1" dirty="0" smtClean="0"/>
              <a:t>代码缩进</a:t>
            </a:r>
            <a:endParaRPr lang="en-US" altLang="zh-CN" sz="2000" b="1" dirty="0"/>
          </a:p>
          <a:p>
            <a:pPr lvl="1"/>
            <a:r>
              <a:rPr lang="zh-CN" altLang="zh-CN" sz="2000" b="1" dirty="0" smtClean="0"/>
              <a:t>注释</a:t>
            </a:r>
            <a:endParaRPr lang="en-US" altLang="zh-CN" sz="2000" b="1" dirty="0"/>
          </a:p>
          <a:p>
            <a:r>
              <a:rPr lang="en-US" altLang="zh-CN" dirty="0"/>
              <a:t>Python</a:t>
            </a:r>
            <a:r>
              <a:rPr lang="zh-CN" altLang="zh-CN" dirty="0"/>
              <a:t>程序运行时，根据缩进来解读代码，不考虑空行，所以空行一般用来增加程序的可读性，对于程序的运行没有影响。缩进一般是</a:t>
            </a:r>
            <a:r>
              <a:rPr lang="en-US" altLang="zh-CN" dirty="0"/>
              <a:t>4</a:t>
            </a:r>
            <a:r>
              <a:rPr lang="zh-CN" altLang="zh-CN" dirty="0"/>
              <a:t>个空格。</a:t>
            </a:r>
            <a:endParaRPr lang="en-US" altLang="zh-CN" dirty="0"/>
          </a:p>
          <a:p>
            <a:r>
              <a:rPr lang="zh-CN" altLang="zh-CN" dirty="0" smtClean="0"/>
              <a:t>注释</a:t>
            </a:r>
            <a:r>
              <a:rPr lang="zh-CN" altLang="zh-CN" dirty="0"/>
              <a:t>的形式有两种，一种是用井号</a:t>
            </a:r>
            <a:r>
              <a:rPr lang="en-US" altLang="zh-CN" dirty="0"/>
              <a:t>#</a:t>
            </a:r>
            <a:r>
              <a:rPr lang="zh-CN" altLang="zh-CN" dirty="0"/>
              <a:t>来注释一行，</a:t>
            </a:r>
            <a:r>
              <a:rPr lang="en-US" altLang="zh-CN" dirty="0"/>
              <a:t>#</a:t>
            </a:r>
            <a:r>
              <a:rPr lang="zh-CN" altLang="zh-CN" dirty="0"/>
              <a:t>后面的内容不管写什么都不会执行。例如：</a:t>
            </a:r>
          </a:p>
          <a:p>
            <a:endParaRPr lang="en-US" altLang="zh-CN" dirty="0" smtClean="0"/>
          </a:p>
          <a:p>
            <a:endParaRPr lang="en-US" altLang="zh-CN" dirty="0"/>
          </a:p>
          <a:p>
            <a:endParaRPr lang="en-US" altLang="zh-CN" dirty="0" smtClean="0"/>
          </a:p>
          <a:p>
            <a:r>
              <a:rPr lang="zh-CN" altLang="zh-CN" dirty="0" smtClean="0"/>
              <a:t>另</a:t>
            </a:r>
            <a:r>
              <a:rPr lang="zh-CN" altLang="zh-CN" dirty="0"/>
              <a:t>一种是用两个三引号</a:t>
            </a:r>
            <a:r>
              <a:rPr lang="en-US" altLang="zh-CN" dirty="0"/>
              <a:t>‘’’</a:t>
            </a:r>
            <a:r>
              <a:rPr lang="zh-CN" altLang="zh-CN" dirty="0"/>
              <a:t>用来注释多行，两个三引号</a:t>
            </a:r>
            <a:r>
              <a:rPr lang="en-US" altLang="zh-CN" dirty="0"/>
              <a:t>‘’’</a:t>
            </a:r>
            <a:r>
              <a:rPr lang="zh-CN" altLang="zh-CN" dirty="0"/>
              <a:t>之间的部分为注释内容，将不会被执行。例如：</a:t>
            </a:r>
          </a:p>
          <a:p>
            <a:endParaRPr lang="en-US" altLang="zh-CN" dirty="0" smtClean="0"/>
          </a:p>
          <a:p>
            <a:endParaRPr lang="en-US" altLang="zh-CN" dirty="0"/>
          </a:p>
          <a:p>
            <a:endParaRPr lang="en-US" altLang="zh-CN" dirty="0" smtClean="0"/>
          </a:p>
          <a:p>
            <a:r>
              <a:rPr lang="zh-CN" altLang="zh-CN" dirty="0" smtClean="0"/>
              <a:t>注释</a:t>
            </a:r>
            <a:r>
              <a:rPr lang="zh-CN" altLang="zh-CN" dirty="0"/>
              <a:t>内容要尽量以简洁清晰的语言把代码的功能讲清楚，方便今后的代码阅读和修改等。</a:t>
            </a:r>
          </a:p>
          <a:p>
            <a:endParaRPr lang="zh-CN" altLang="en-US"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28</a:t>
            </a:fld>
            <a:endParaRPr lang="en-US" altLang="zh-CN"/>
          </a:p>
        </p:txBody>
      </p:sp>
      <p:sp>
        <p:nvSpPr>
          <p:cNvPr id="6" name="矩形 5"/>
          <p:cNvSpPr/>
          <p:nvPr/>
        </p:nvSpPr>
        <p:spPr>
          <a:xfrm>
            <a:off x="1403255" y="3108622"/>
            <a:ext cx="9439464" cy="646331"/>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n-US" altLang="zh-CN" b="1" dirty="0"/>
              <a:t>#</a:t>
            </a:r>
            <a:r>
              <a:rPr lang="zh-CN" altLang="zh-CN" b="1" dirty="0"/>
              <a:t>这是一行</a:t>
            </a:r>
            <a:r>
              <a:rPr lang="en-US" altLang="zh-CN" b="1" dirty="0"/>
              <a:t>python</a:t>
            </a:r>
            <a:r>
              <a:rPr lang="zh-CN" altLang="zh-CN" b="1" dirty="0"/>
              <a:t>注释</a:t>
            </a:r>
          </a:p>
          <a:p>
            <a:r>
              <a:rPr lang="en-US" altLang="zh-CN" b="1" dirty="0"/>
              <a:t>print(“Hello python world!”)</a:t>
            </a:r>
            <a:endParaRPr lang="zh-CN" altLang="zh-CN" b="1" dirty="0"/>
          </a:p>
        </p:txBody>
      </p:sp>
      <p:sp>
        <p:nvSpPr>
          <p:cNvPr id="7" name="矩形 6"/>
          <p:cNvSpPr/>
          <p:nvPr/>
        </p:nvSpPr>
        <p:spPr>
          <a:xfrm>
            <a:off x="1403255" y="4689040"/>
            <a:ext cx="9439464" cy="923330"/>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n-US" altLang="zh-CN" b="1" dirty="0"/>
              <a:t>‘’’</a:t>
            </a:r>
            <a:r>
              <a:rPr lang="zh-CN" altLang="zh-CN" b="1" dirty="0"/>
              <a:t>这是多行注释，用三个单引号</a:t>
            </a:r>
          </a:p>
          <a:p>
            <a:r>
              <a:rPr lang="zh-CN" altLang="zh-CN" b="1" dirty="0"/>
              <a:t>这是多行注释，用三个单引号</a:t>
            </a:r>
            <a:r>
              <a:rPr lang="en-US" altLang="zh-CN" b="1" dirty="0"/>
              <a:t>’’’</a:t>
            </a:r>
            <a:endParaRPr lang="zh-CN" altLang="zh-CN" b="1" dirty="0"/>
          </a:p>
          <a:p>
            <a:r>
              <a:rPr lang="en-US" altLang="zh-CN" b="1" dirty="0"/>
              <a:t>print(“Hello python world!”)</a:t>
            </a:r>
            <a:endParaRPr lang="zh-CN" altLang="zh-CN" b="1" dirty="0"/>
          </a:p>
        </p:txBody>
      </p:sp>
    </p:spTree>
    <p:extLst>
      <p:ext uri="{BB962C8B-B14F-4D97-AF65-F5344CB8AC3E}">
        <p14:creationId xmlns:p14="http://schemas.microsoft.com/office/powerpoint/2010/main" val="307254786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2.3.4 Python</a:t>
            </a:r>
            <a:r>
              <a:rPr lang="zh-CN" altLang="en-US" dirty="0"/>
              <a:t>程序的语法结构</a:t>
            </a:r>
            <a:r>
              <a:rPr lang="en-US" altLang="zh-CN" dirty="0"/>
              <a:t> </a:t>
            </a:r>
            <a:endParaRPr lang="zh-CN" altLang="en-US" dirty="0"/>
          </a:p>
        </p:txBody>
      </p:sp>
      <p:sp>
        <p:nvSpPr>
          <p:cNvPr id="3" name="内容占位符 2"/>
          <p:cNvSpPr>
            <a:spLocks noGrp="1"/>
          </p:cNvSpPr>
          <p:nvPr>
            <p:ph idx="1"/>
          </p:nvPr>
        </p:nvSpPr>
        <p:spPr/>
        <p:txBody>
          <a:bodyPr/>
          <a:lstStyle/>
          <a:p>
            <a:r>
              <a:rPr lang="en-US" altLang="zh-CN" dirty="0"/>
              <a:t>Python</a:t>
            </a:r>
            <a:r>
              <a:rPr lang="zh-CN" altLang="zh-CN" dirty="0"/>
              <a:t>之禅给出了</a:t>
            </a:r>
            <a:r>
              <a:rPr lang="en-US" altLang="zh-CN" dirty="0"/>
              <a:t>Python</a:t>
            </a:r>
            <a:r>
              <a:rPr lang="zh-CN" altLang="zh-CN" dirty="0"/>
              <a:t>语法结构的说明。通过在交互式运行终端输入</a:t>
            </a:r>
            <a:r>
              <a:rPr lang="en-US" altLang="zh-CN" dirty="0"/>
              <a:t>import this</a:t>
            </a:r>
            <a:r>
              <a:rPr lang="zh-CN" altLang="zh-CN" dirty="0"/>
              <a:t>命令可以获得</a:t>
            </a:r>
            <a:r>
              <a:rPr lang="zh-CN" altLang="en-US" dirty="0"/>
              <a:t>。</a:t>
            </a:r>
            <a:endParaRPr lang="en-US" altLang="zh-CN" dirty="0"/>
          </a:p>
          <a:p>
            <a:endParaRPr lang="zh-CN" altLang="en-US"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29</a:t>
            </a:fld>
            <a:endParaRPr lang="en-US" altLang="zh-CN"/>
          </a:p>
        </p:txBody>
      </p:sp>
      <p:sp>
        <p:nvSpPr>
          <p:cNvPr id="5" name="矩形 4"/>
          <p:cNvSpPr/>
          <p:nvPr/>
        </p:nvSpPr>
        <p:spPr>
          <a:xfrm>
            <a:off x="283371" y="1438012"/>
            <a:ext cx="9439464" cy="5632311"/>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n-US" altLang="zh-CN" b="1" dirty="0"/>
              <a:t>&gt;&gt;&gt; import </a:t>
            </a:r>
            <a:r>
              <a:rPr lang="en-US" altLang="zh-CN" b="1" dirty="0" smtClean="0"/>
              <a:t>this</a:t>
            </a:r>
          </a:p>
          <a:p>
            <a:r>
              <a:rPr lang="en-US" altLang="zh-CN" dirty="0" smtClean="0"/>
              <a:t>Beautiful </a:t>
            </a:r>
            <a:r>
              <a:rPr lang="en-US" altLang="zh-CN" dirty="0"/>
              <a:t>is better than ugly.</a:t>
            </a:r>
            <a:endParaRPr lang="zh-CN" altLang="zh-CN" dirty="0"/>
          </a:p>
          <a:p>
            <a:r>
              <a:rPr lang="en-US" altLang="zh-CN" dirty="0"/>
              <a:t>Explicit is better than implicit.</a:t>
            </a:r>
            <a:endParaRPr lang="zh-CN" altLang="zh-CN" dirty="0"/>
          </a:p>
          <a:p>
            <a:r>
              <a:rPr lang="en-US" altLang="zh-CN" dirty="0"/>
              <a:t>Simple is better than complex.</a:t>
            </a:r>
            <a:endParaRPr lang="zh-CN" altLang="zh-CN" dirty="0"/>
          </a:p>
          <a:p>
            <a:r>
              <a:rPr lang="en-US" altLang="zh-CN" dirty="0"/>
              <a:t>Complex is better than complicated.</a:t>
            </a:r>
            <a:endParaRPr lang="zh-CN" altLang="zh-CN" dirty="0"/>
          </a:p>
          <a:p>
            <a:r>
              <a:rPr lang="en-US" altLang="zh-CN" dirty="0"/>
              <a:t>Flat is better than nested.</a:t>
            </a:r>
            <a:endParaRPr lang="zh-CN" altLang="zh-CN" dirty="0"/>
          </a:p>
          <a:p>
            <a:r>
              <a:rPr lang="en-US" altLang="zh-CN" dirty="0"/>
              <a:t>Sparse is better than dense.</a:t>
            </a:r>
            <a:endParaRPr lang="zh-CN" altLang="zh-CN" dirty="0"/>
          </a:p>
          <a:p>
            <a:r>
              <a:rPr lang="en-US" altLang="zh-CN" dirty="0"/>
              <a:t>Readability counts.</a:t>
            </a:r>
            <a:endParaRPr lang="zh-CN" altLang="zh-CN" dirty="0"/>
          </a:p>
          <a:p>
            <a:r>
              <a:rPr lang="en-US" altLang="zh-CN" dirty="0"/>
              <a:t>Special cases aren't special enough to break the rules.</a:t>
            </a:r>
            <a:endParaRPr lang="zh-CN" altLang="zh-CN" dirty="0"/>
          </a:p>
          <a:p>
            <a:r>
              <a:rPr lang="en-US" altLang="zh-CN" dirty="0"/>
              <a:t>Although practicality beats purity.</a:t>
            </a:r>
            <a:endParaRPr lang="zh-CN" altLang="zh-CN" dirty="0"/>
          </a:p>
          <a:p>
            <a:r>
              <a:rPr lang="en-US" altLang="zh-CN" dirty="0"/>
              <a:t>Errors should never pass silently.</a:t>
            </a:r>
            <a:endParaRPr lang="zh-CN" altLang="zh-CN" dirty="0"/>
          </a:p>
          <a:p>
            <a:r>
              <a:rPr lang="en-US" altLang="zh-CN" dirty="0"/>
              <a:t>Unless explicitly silenced.</a:t>
            </a:r>
            <a:endParaRPr lang="zh-CN" altLang="zh-CN" dirty="0"/>
          </a:p>
          <a:p>
            <a:r>
              <a:rPr lang="en-US" altLang="zh-CN" dirty="0"/>
              <a:t>In the face of ambiguity, refuse the temptation to guess.</a:t>
            </a:r>
            <a:endParaRPr lang="zh-CN" altLang="zh-CN" dirty="0"/>
          </a:p>
          <a:p>
            <a:r>
              <a:rPr lang="en-US" altLang="zh-CN" dirty="0"/>
              <a:t>There should be one-- and preferably only one --obvious way to do it.</a:t>
            </a:r>
            <a:endParaRPr lang="zh-CN" altLang="zh-CN" dirty="0"/>
          </a:p>
          <a:p>
            <a:r>
              <a:rPr lang="en-US" altLang="zh-CN" dirty="0"/>
              <a:t>Although that way may not be obvious at first unless you're Dutch.</a:t>
            </a:r>
            <a:endParaRPr lang="zh-CN" altLang="zh-CN" dirty="0"/>
          </a:p>
          <a:p>
            <a:r>
              <a:rPr lang="en-US" altLang="zh-CN" dirty="0"/>
              <a:t>Now is better than never.</a:t>
            </a:r>
            <a:endParaRPr lang="zh-CN" altLang="zh-CN" dirty="0"/>
          </a:p>
          <a:p>
            <a:r>
              <a:rPr lang="en-US" altLang="zh-CN" dirty="0"/>
              <a:t>Although never is often better than *right* now.</a:t>
            </a:r>
            <a:endParaRPr lang="zh-CN" altLang="zh-CN" dirty="0"/>
          </a:p>
          <a:p>
            <a:r>
              <a:rPr lang="en-US" altLang="zh-CN" dirty="0"/>
              <a:t>If the implementation is hard to explain, it's a bad idea.</a:t>
            </a:r>
            <a:endParaRPr lang="zh-CN" altLang="zh-CN" dirty="0"/>
          </a:p>
          <a:p>
            <a:r>
              <a:rPr lang="en-US" altLang="zh-CN" dirty="0"/>
              <a:t>If the implementation is easy to explain, it may be a good idea.</a:t>
            </a:r>
            <a:endParaRPr lang="zh-CN" altLang="zh-CN" dirty="0"/>
          </a:p>
          <a:p>
            <a:r>
              <a:rPr lang="en-US" altLang="zh-CN" dirty="0"/>
              <a:t>Namespaces are one honking great idea -- let's do more of those!</a:t>
            </a:r>
            <a:endParaRPr lang="en-US" altLang="zh-CN" b="1" dirty="0"/>
          </a:p>
        </p:txBody>
      </p:sp>
      <p:sp>
        <p:nvSpPr>
          <p:cNvPr id="6" name="椭圆形标注 5"/>
          <p:cNvSpPr/>
          <p:nvPr/>
        </p:nvSpPr>
        <p:spPr bwMode="auto">
          <a:xfrm>
            <a:off x="7633699" y="2948683"/>
            <a:ext cx="4558301" cy="2619911"/>
          </a:xfrm>
          <a:prstGeom prst="wedgeEllipseCallout">
            <a:avLst>
              <a:gd name="adj1" fmla="val -72449"/>
              <a:gd name="adj2" fmla="val -38662"/>
            </a:avLst>
          </a:prstGeom>
          <a:solidFill>
            <a:schemeClr val="accent1">
              <a:lumMod val="20000"/>
              <a:lumOff val="80000"/>
            </a:schemeClr>
          </a:solidFill>
          <a:ln>
            <a:solidFill>
              <a:schemeClr val="accent1"/>
            </a:solidFill>
            <a:headEnd type="none" w="med" len="med"/>
            <a:tailEnd type="none" w="med" len="med"/>
          </a:ln>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fontAlgn="base">
              <a:spcBef>
                <a:spcPct val="0"/>
              </a:spcBef>
              <a:spcAft>
                <a:spcPct val="0"/>
              </a:spcAft>
            </a:pPr>
            <a:r>
              <a:rPr lang="en-US" altLang="zh-CN" dirty="0"/>
              <a:t>Python</a:t>
            </a:r>
            <a:r>
              <a:rPr lang="zh-CN" altLang="zh-CN" dirty="0"/>
              <a:t>之禅给出了</a:t>
            </a:r>
            <a:r>
              <a:rPr lang="en-US" altLang="zh-CN" dirty="0"/>
              <a:t>Python</a:t>
            </a:r>
            <a:r>
              <a:rPr lang="zh-CN" altLang="zh-CN" dirty="0"/>
              <a:t>语言的设计理念和哲学，也就是用</a:t>
            </a:r>
            <a:r>
              <a:rPr lang="en-US" altLang="zh-CN" dirty="0"/>
              <a:t>Python</a:t>
            </a:r>
            <a:r>
              <a:rPr lang="zh-CN" altLang="zh-CN" dirty="0"/>
              <a:t>语言编程的一些原则。例如，</a:t>
            </a:r>
            <a:r>
              <a:rPr lang="en-US" altLang="zh-CN" dirty="0"/>
              <a:t>Python</a:t>
            </a:r>
            <a:r>
              <a:rPr lang="zh-CN" altLang="zh-CN" dirty="0"/>
              <a:t>以编写优美的代码为目标，而优美的代码应当是简洁明了的、命名规范、风格相似的等等</a:t>
            </a:r>
            <a:r>
              <a:rPr lang="zh-CN" altLang="zh-CN" dirty="0" smtClean="0"/>
              <a:t>。</a:t>
            </a:r>
            <a:endParaRPr kumimoji="0" lang="zh-CN" altLang="en-US" sz="1800" b="1" i="0" u="none" strike="noStrike" cap="none" normalizeH="0" baseline="0" dirty="0" smtClean="0">
              <a:ln>
                <a:noFill/>
              </a:ln>
              <a:solidFill>
                <a:schemeClr val="tx1"/>
              </a:solidFill>
              <a:effectLst/>
              <a:latin typeface="Arial" charset="0"/>
            </a:endParaRPr>
          </a:p>
        </p:txBody>
      </p:sp>
    </p:spTree>
    <p:extLst>
      <p:ext uri="{BB962C8B-B14F-4D97-AF65-F5344CB8AC3E}">
        <p14:creationId xmlns:p14="http://schemas.microsoft.com/office/powerpoint/2010/main" val="288938958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6788309" y="4845132"/>
            <a:ext cx="4402317" cy="1479468"/>
          </a:xfrm>
          <a:prstGeom prst="rect">
            <a:avLst/>
          </a:prstGeom>
        </p:spPr>
      </p:pic>
      <p:sp>
        <p:nvSpPr>
          <p:cNvPr id="2" name="标题 1"/>
          <p:cNvSpPr>
            <a:spLocks noGrp="1"/>
          </p:cNvSpPr>
          <p:nvPr>
            <p:ph type="title"/>
          </p:nvPr>
        </p:nvSpPr>
        <p:spPr/>
        <p:txBody>
          <a:bodyPr/>
          <a:lstStyle/>
          <a:p>
            <a:pPr lvl="0"/>
            <a:r>
              <a:rPr lang="en-US" altLang="zh-CN" dirty="0"/>
              <a:t>2.1 </a:t>
            </a:r>
            <a:r>
              <a:rPr lang="zh-CN" altLang="zh-CN" dirty="0"/>
              <a:t>大数据分析工具</a:t>
            </a:r>
            <a:r>
              <a:rPr lang="zh-CN" altLang="zh-CN" dirty="0" smtClean="0"/>
              <a:t>简介</a:t>
            </a:r>
            <a:endParaRPr lang="zh-CN" altLang="en-US" dirty="0"/>
          </a:p>
        </p:txBody>
      </p:sp>
      <p:sp>
        <p:nvSpPr>
          <p:cNvPr id="3" name="内容占位符 2"/>
          <p:cNvSpPr>
            <a:spLocks noGrp="1"/>
          </p:cNvSpPr>
          <p:nvPr>
            <p:ph idx="1"/>
          </p:nvPr>
        </p:nvSpPr>
        <p:spPr/>
        <p:txBody>
          <a:bodyPr/>
          <a:lstStyle/>
          <a:p>
            <a:r>
              <a:rPr lang="zh-CN" altLang="zh-CN" dirty="0"/>
              <a:t>目前，各行各业对大数据分析工具的使用非常广泛，下面介绍一些常用的大数据分析工具。</a:t>
            </a:r>
          </a:p>
          <a:p>
            <a:r>
              <a:rPr lang="zh-CN" altLang="en-US" dirty="0" smtClean="0"/>
              <a:t>（</a:t>
            </a:r>
            <a:r>
              <a:rPr lang="en-US" altLang="zh-CN" dirty="0" smtClean="0"/>
              <a:t>1</a:t>
            </a:r>
            <a:r>
              <a:rPr lang="zh-CN" altLang="en-US" dirty="0" smtClean="0"/>
              <a:t>）</a:t>
            </a:r>
            <a:r>
              <a:rPr lang="en-US" altLang="zh-CN" dirty="0" smtClean="0"/>
              <a:t>Hadoop</a:t>
            </a:r>
            <a:endParaRPr lang="zh-CN" altLang="zh-CN" dirty="0"/>
          </a:p>
          <a:p>
            <a:pPr lvl="1"/>
            <a:r>
              <a:rPr lang="en-US" altLang="zh-CN" dirty="0"/>
              <a:t>Hadoop</a:t>
            </a:r>
            <a:r>
              <a:rPr lang="zh-CN" altLang="zh-CN" dirty="0"/>
              <a:t>是一个能够对大量数据进行分布式处理的软件框架。</a:t>
            </a:r>
            <a:r>
              <a:rPr lang="en-US" altLang="zh-CN" dirty="0"/>
              <a:t>Hadoop</a:t>
            </a:r>
            <a:r>
              <a:rPr lang="zh-CN" altLang="zh-CN" dirty="0"/>
              <a:t>解决了以下几个问题：海量数据存储即</a:t>
            </a:r>
            <a:r>
              <a:rPr lang="en-US" altLang="zh-CN" dirty="0"/>
              <a:t>HDFS</a:t>
            </a:r>
            <a:r>
              <a:rPr lang="zh-CN" altLang="zh-CN" dirty="0"/>
              <a:t>（</a:t>
            </a:r>
            <a:r>
              <a:rPr lang="en-US" altLang="zh-CN" dirty="0"/>
              <a:t>Hadoop</a:t>
            </a:r>
            <a:r>
              <a:rPr lang="zh-CN" altLang="zh-CN" dirty="0"/>
              <a:t>分布式文件系统）、海量数据计算即</a:t>
            </a:r>
            <a:r>
              <a:rPr lang="en-US" altLang="zh-CN" dirty="0" err="1"/>
              <a:t>MapReduce</a:t>
            </a:r>
            <a:r>
              <a:rPr lang="zh-CN" altLang="zh-CN" dirty="0"/>
              <a:t>（分布式计算编程模型）、以及资源调度平台即</a:t>
            </a:r>
            <a:r>
              <a:rPr lang="en-US" altLang="zh-CN" dirty="0"/>
              <a:t>YARN</a:t>
            </a:r>
            <a:r>
              <a:rPr lang="zh-CN" altLang="zh-CN" dirty="0"/>
              <a:t>。其分布式文件系统</a:t>
            </a:r>
            <a:r>
              <a:rPr lang="en-US" altLang="zh-CN" dirty="0"/>
              <a:t>HDFS</a:t>
            </a:r>
            <a:r>
              <a:rPr lang="zh-CN" altLang="zh-CN" dirty="0"/>
              <a:t>，允许用户将</a:t>
            </a:r>
            <a:r>
              <a:rPr lang="en-US" altLang="zh-CN" dirty="0"/>
              <a:t> JSON</a:t>
            </a:r>
            <a:r>
              <a:rPr lang="zh-CN" altLang="zh-CN" dirty="0"/>
              <a:t>、</a:t>
            </a:r>
            <a:r>
              <a:rPr lang="en-US" altLang="zh-CN" dirty="0"/>
              <a:t>XML</a:t>
            </a:r>
            <a:r>
              <a:rPr lang="zh-CN" altLang="zh-CN" dirty="0"/>
              <a:t>、视频、图像和文本等多种数据保存在同一文件系统上。</a:t>
            </a:r>
          </a:p>
          <a:p>
            <a:pPr lvl="1"/>
            <a:r>
              <a:rPr lang="en-US" altLang="zh-CN" dirty="0"/>
              <a:t>Hadoop </a:t>
            </a:r>
            <a:r>
              <a:rPr lang="zh-CN" altLang="zh-CN" dirty="0"/>
              <a:t>以一种可靠、高效、可伸缩的方式进行数据处理。</a:t>
            </a:r>
          </a:p>
          <a:p>
            <a:pPr lvl="2"/>
            <a:r>
              <a:rPr lang="zh-CN" altLang="en-US" dirty="0" smtClean="0"/>
              <a:t>（</a:t>
            </a:r>
            <a:r>
              <a:rPr lang="en-US" altLang="zh-CN" dirty="0" smtClean="0"/>
              <a:t>1</a:t>
            </a:r>
            <a:r>
              <a:rPr lang="zh-CN" altLang="en-US" dirty="0" smtClean="0"/>
              <a:t>）</a:t>
            </a:r>
            <a:r>
              <a:rPr lang="zh-CN" altLang="zh-CN" dirty="0" smtClean="0"/>
              <a:t>可靠</a:t>
            </a:r>
            <a:r>
              <a:rPr lang="zh-CN" altLang="en-US" dirty="0" smtClean="0"/>
              <a:t>性。</a:t>
            </a:r>
            <a:r>
              <a:rPr lang="zh-CN" altLang="zh-CN" dirty="0" smtClean="0"/>
              <a:t>它</a:t>
            </a:r>
            <a:r>
              <a:rPr lang="zh-CN" altLang="zh-CN" dirty="0"/>
              <a:t>假设计算元素和存储会失败，因此它维护多个工作数据副本，确保能够针对失败的节点重新分布处理。</a:t>
            </a:r>
          </a:p>
          <a:p>
            <a:pPr lvl="2"/>
            <a:r>
              <a:rPr lang="zh-CN" altLang="en-US" dirty="0" smtClean="0"/>
              <a:t>（</a:t>
            </a:r>
            <a:r>
              <a:rPr lang="en-US" altLang="zh-CN" dirty="0" smtClean="0"/>
              <a:t>2</a:t>
            </a:r>
            <a:r>
              <a:rPr lang="zh-CN" altLang="en-US" dirty="0" smtClean="0"/>
              <a:t>）</a:t>
            </a:r>
            <a:r>
              <a:rPr lang="zh-CN" altLang="zh-CN" dirty="0" smtClean="0"/>
              <a:t>高效</a:t>
            </a:r>
            <a:r>
              <a:rPr lang="zh-CN" altLang="en-US" dirty="0" smtClean="0"/>
              <a:t>性。</a:t>
            </a:r>
            <a:r>
              <a:rPr lang="zh-CN" altLang="zh-CN" dirty="0" smtClean="0"/>
              <a:t>因为它</a:t>
            </a:r>
            <a:r>
              <a:rPr lang="zh-CN" altLang="zh-CN" dirty="0"/>
              <a:t>以并行的方式工作，通过并行处理加快处理速度。</a:t>
            </a:r>
          </a:p>
          <a:p>
            <a:pPr lvl="2"/>
            <a:r>
              <a:rPr lang="zh-CN" altLang="en-US" dirty="0" smtClean="0"/>
              <a:t>（</a:t>
            </a:r>
            <a:r>
              <a:rPr lang="en-US" altLang="zh-CN" dirty="0" smtClean="0"/>
              <a:t>3</a:t>
            </a:r>
            <a:r>
              <a:rPr lang="zh-CN" altLang="en-US" dirty="0" smtClean="0"/>
              <a:t>）</a:t>
            </a:r>
            <a:r>
              <a:rPr lang="zh-CN" altLang="zh-CN" dirty="0" smtClean="0"/>
              <a:t>可伸缩</a:t>
            </a:r>
            <a:r>
              <a:rPr lang="zh-CN" altLang="en-US" dirty="0" smtClean="0"/>
              <a:t>性。</a:t>
            </a:r>
            <a:r>
              <a:rPr lang="en-US" altLang="zh-CN" dirty="0"/>
              <a:t> Hadoop</a:t>
            </a:r>
            <a:r>
              <a:rPr lang="zh-CN" altLang="zh-CN" dirty="0" smtClean="0"/>
              <a:t>能够</a:t>
            </a:r>
            <a:r>
              <a:rPr lang="zh-CN" altLang="zh-CN" dirty="0"/>
              <a:t>处理</a:t>
            </a:r>
            <a:r>
              <a:rPr lang="en-US" altLang="zh-CN" dirty="0"/>
              <a:t> PB </a:t>
            </a:r>
            <a:r>
              <a:rPr lang="zh-CN" altLang="zh-CN" dirty="0"/>
              <a:t>级数</a:t>
            </a:r>
            <a:r>
              <a:rPr lang="zh-CN" altLang="zh-CN" dirty="0" smtClean="0"/>
              <a:t>据</a:t>
            </a:r>
            <a:r>
              <a:rPr lang="zh-CN" altLang="en-US" dirty="0" smtClean="0"/>
              <a:t>，并凭借</a:t>
            </a:r>
            <a:r>
              <a:rPr lang="zh-CN" altLang="zh-CN" dirty="0" smtClean="0"/>
              <a:t>其</a:t>
            </a:r>
            <a:r>
              <a:rPr lang="zh-CN" altLang="zh-CN" dirty="0"/>
              <a:t>自身在数据提取、变形和加载</a:t>
            </a:r>
            <a:r>
              <a:rPr lang="en-US" altLang="zh-CN" dirty="0"/>
              <a:t>(ETL)</a:t>
            </a:r>
            <a:r>
              <a:rPr lang="zh-CN" altLang="zh-CN" dirty="0"/>
              <a:t>方面上的天然</a:t>
            </a:r>
            <a:r>
              <a:rPr lang="zh-CN" altLang="zh-CN" dirty="0" smtClean="0"/>
              <a:t>优势</a:t>
            </a:r>
            <a:r>
              <a:rPr lang="zh-CN" altLang="en-US" dirty="0" smtClean="0"/>
              <a:t>，</a:t>
            </a:r>
            <a:r>
              <a:rPr lang="en-US" altLang="zh-CN" dirty="0"/>
              <a:t> </a:t>
            </a:r>
            <a:r>
              <a:rPr lang="zh-CN" altLang="zh-CN" dirty="0" smtClean="0"/>
              <a:t>在</a:t>
            </a:r>
            <a:r>
              <a:rPr lang="zh-CN" altLang="zh-CN" dirty="0"/>
              <a:t>大数据处理应用中广泛</a:t>
            </a:r>
            <a:r>
              <a:rPr lang="zh-CN" altLang="zh-CN" dirty="0" smtClean="0"/>
              <a:t>应用。</a:t>
            </a:r>
            <a:endParaRPr lang="zh-CN" altLang="zh-CN" dirty="0"/>
          </a:p>
          <a:p>
            <a:pPr lvl="1"/>
            <a:r>
              <a:rPr lang="en-US" altLang="zh-CN" dirty="0"/>
              <a:t>Hadoop </a:t>
            </a:r>
            <a:r>
              <a:rPr lang="zh-CN" altLang="zh-CN" dirty="0"/>
              <a:t>是最流行的软件框架之一，它为大数据集提供了低成本的分布式计算的能力。</a:t>
            </a:r>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3</a:t>
            </a:fld>
            <a:endParaRPr lang="en-US" altLang="zh-CN"/>
          </a:p>
        </p:txBody>
      </p:sp>
    </p:spTree>
    <p:extLst>
      <p:ext uri="{BB962C8B-B14F-4D97-AF65-F5344CB8AC3E}">
        <p14:creationId xmlns:p14="http://schemas.microsoft.com/office/powerpoint/2010/main" val="284073319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fade">
                                      <p:cBhvr>
                                        <p:cTn id="16" dur="500"/>
                                        <p:tgtEl>
                                          <p:spTgt spid="3">
                                            <p:txEl>
                                              <p:pRg st="4" end="4"/>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fade">
                                      <p:cBhvr>
                                        <p:cTn id="19" dur="500"/>
                                        <p:tgtEl>
                                          <p:spTgt spid="3">
                                            <p:txEl>
                                              <p:pRg st="5" end="5"/>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Effect transition="in" filter="fade">
                                      <p:cBhvr>
                                        <p:cTn id="25" dur="500"/>
                                        <p:tgtEl>
                                          <p:spTgt spid="3">
                                            <p:txEl>
                                              <p:pRg st="7" end="7"/>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小测验</a:t>
            </a:r>
            <a:endParaRPr lang="zh-CN" altLang="en-US" dirty="0"/>
          </a:p>
        </p:txBody>
      </p:sp>
      <p:sp>
        <p:nvSpPr>
          <p:cNvPr id="3" name="内容占位符 2"/>
          <p:cNvSpPr>
            <a:spLocks noGrp="1"/>
          </p:cNvSpPr>
          <p:nvPr>
            <p:ph idx="1"/>
          </p:nvPr>
        </p:nvSpPr>
        <p:spPr/>
        <p:txBody>
          <a:bodyPr/>
          <a:lstStyle/>
          <a:p>
            <a:pPr marL="342900" lvl="0" indent="0" fontAlgn="ctr">
              <a:buNone/>
            </a:pPr>
            <a:r>
              <a:rPr lang="en-US" altLang="zh-CN" kern="1200" dirty="0" smtClean="0"/>
              <a:t>1</a:t>
            </a:r>
            <a:r>
              <a:rPr lang="zh-CN" altLang="en-US" kern="1200" dirty="0" smtClean="0"/>
              <a:t>、</a:t>
            </a:r>
            <a:r>
              <a:rPr lang="zh-CN" altLang="zh-CN" kern="1200" dirty="0" smtClean="0"/>
              <a:t>关于</a:t>
            </a:r>
            <a:r>
              <a:rPr lang="zh-CN" altLang="zh-CN" kern="1200" dirty="0"/>
              <a:t>Python语言的注释，以下选项中描述错误的是</a:t>
            </a:r>
            <a:r>
              <a:rPr lang="zh-CN" altLang="zh-CN" kern="1200" dirty="0" smtClean="0"/>
              <a:t>(</a:t>
            </a:r>
            <a:r>
              <a:rPr lang="en-US" altLang="zh-CN" kern="1200" dirty="0" smtClean="0"/>
              <a:t>                </a:t>
            </a:r>
            <a:r>
              <a:rPr lang="zh-CN" altLang="zh-CN" kern="1200" dirty="0" smtClean="0"/>
              <a:t>)</a:t>
            </a:r>
            <a:endParaRPr lang="zh-CN" altLang="zh-CN" kern="1200" dirty="0"/>
          </a:p>
          <a:p>
            <a:pPr marL="342900" lvl="0" indent="0" fontAlgn="ctr">
              <a:buNone/>
            </a:pPr>
            <a:r>
              <a:rPr lang="zh-CN" altLang="zh-CN" kern="1200" dirty="0"/>
              <a:t>A、Python语言的单行注释以#开头</a:t>
            </a:r>
          </a:p>
          <a:p>
            <a:pPr marL="342900" lvl="0" indent="0" fontAlgn="ctr">
              <a:buNone/>
            </a:pPr>
            <a:r>
              <a:rPr lang="zh-CN" altLang="zh-CN" kern="1200" dirty="0"/>
              <a:t>B、Python语言的单行注释以单引号'开头</a:t>
            </a:r>
          </a:p>
          <a:p>
            <a:pPr marL="342900" lvl="0" indent="0" fontAlgn="ctr">
              <a:buNone/>
            </a:pPr>
            <a:r>
              <a:rPr lang="zh-CN" altLang="zh-CN" kern="1200" dirty="0"/>
              <a:t>C、Python语言的多行注释以'''（三个单引号）开头和结尾</a:t>
            </a:r>
          </a:p>
          <a:p>
            <a:pPr marL="342900" lvl="0" indent="0" fontAlgn="ctr">
              <a:buNone/>
            </a:pPr>
            <a:r>
              <a:rPr lang="zh-CN" altLang="zh-CN" kern="1200" dirty="0"/>
              <a:t>D、Python语言有两种注释方式：单行注释和多行注释</a:t>
            </a:r>
          </a:p>
          <a:p>
            <a:pPr marL="342900" lvl="0" indent="0" fontAlgn="ctr">
              <a:buNone/>
            </a:pPr>
            <a:endParaRPr lang="en-US" altLang="zh-CN" kern="1200" dirty="0" smtClean="0"/>
          </a:p>
          <a:p>
            <a:pPr marL="342900" lvl="0" indent="0" fontAlgn="ctr">
              <a:buNone/>
            </a:pPr>
            <a:r>
              <a:rPr lang="zh-CN" altLang="zh-CN" kern="1200" dirty="0" smtClean="0"/>
              <a:t>2</a:t>
            </a:r>
            <a:r>
              <a:rPr lang="zh-CN" altLang="en-US" kern="1200" dirty="0" smtClean="0"/>
              <a:t>、</a:t>
            </a:r>
            <a:r>
              <a:rPr lang="zh-CN" altLang="zh-CN" kern="1200" dirty="0" smtClean="0"/>
              <a:t>以下</a:t>
            </a:r>
            <a:r>
              <a:rPr lang="zh-CN" altLang="zh-CN" kern="1200" dirty="0"/>
              <a:t>对Python程序缩进格式描述错误的选项是：</a:t>
            </a:r>
            <a:r>
              <a:rPr lang="zh-CN" altLang="zh-CN" kern="1200" dirty="0" smtClean="0"/>
              <a:t>(</a:t>
            </a:r>
            <a:r>
              <a:rPr lang="en-US" altLang="zh-CN" kern="1200" dirty="0" smtClean="0"/>
              <a:t>          </a:t>
            </a:r>
            <a:r>
              <a:rPr lang="zh-CN" altLang="zh-CN" kern="1200" dirty="0" smtClean="0"/>
              <a:t>)</a:t>
            </a:r>
            <a:endParaRPr lang="zh-CN" altLang="zh-CN" kern="1200" dirty="0"/>
          </a:p>
          <a:p>
            <a:pPr marL="342900" lvl="0" indent="0" fontAlgn="ctr">
              <a:buNone/>
            </a:pPr>
            <a:r>
              <a:rPr lang="zh-CN" altLang="zh-CN" kern="1200" dirty="0"/>
              <a:t>A、不需要缩进的代码顶行写，前面不能留空白</a:t>
            </a:r>
          </a:p>
          <a:p>
            <a:pPr marL="342900" lvl="0" indent="0" fontAlgn="ctr">
              <a:buNone/>
            </a:pPr>
            <a:r>
              <a:rPr lang="zh-CN" altLang="zh-CN" kern="1200" dirty="0"/>
              <a:t>B、缩进可以用tab键实现，也可以用多个空格实现</a:t>
            </a:r>
          </a:p>
          <a:p>
            <a:pPr marL="342900" lvl="0" indent="0" fontAlgn="ctr">
              <a:buNone/>
            </a:pPr>
            <a:r>
              <a:rPr lang="zh-CN" altLang="zh-CN" kern="1200" dirty="0"/>
              <a:t>C、严格的缩进可以约束程序结构，可以多层缩进</a:t>
            </a:r>
          </a:p>
          <a:p>
            <a:pPr marL="342900" lvl="0" indent="0" fontAlgn="ctr">
              <a:buNone/>
            </a:pPr>
            <a:r>
              <a:rPr lang="zh-CN" altLang="zh-CN" kern="1200" dirty="0"/>
              <a:t>D、缩进是用来格式美化Python程序的</a:t>
            </a:r>
          </a:p>
          <a:p>
            <a:pPr marL="342900" lvl="0" indent="0" fontAlgn="ctr">
              <a:buNone/>
            </a:pPr>
            <a:endParaRPr lang="en-US" altLang="zh-CN" kern="1200" dirty="0" smtClean="0"/>
          </a:p>
          <a:p>
            <a:pPr marL="342900" indent="0">
              <a:buNone/>
            </a:pPr>
            <a:endParaRPr lang="zh-CN" altLang="en-US"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30</a:t>
            </a:fld>
            <a:endParaRPr lang="en-US" altLang="zh-CN"/>
          </a:p>
        </p:txBody>
      </p:sp>
      <p:sp>
        <p:nvSpPr>
          <p:cNvPr id="5" name="TextBox 4"/>
          <p:cNvSpPr txBox="1"/>
          <p:nvPr/>
        </p:nvSpPr>
        <p:spPr>
          <a:xfrm>
            <a:off x="7065268" y="1091119"/>
            <a:ext cx="452387" cy="369332"/>
          </a:xfrm>
          <a:prstGeom prst="rect">
            <a:avLst/>
          </a:prstGeom>
          <a:noFill/>
        </p:spPr>
        <p:txBody>
          <a:bodyPr wrap="square" rtlCol="0">
            <a:spAutoFit/>
          </a:bodyPr>
          <a:lstStyle/>
          <a:p>
            <a:r>
              <a:rPr lang="en-US" altLang="zh-CN" dirty="0" smtClean="0"/>
              <a:t>B</a:t>
            </a:r>
            <a:endParaRPr lang="zh-CN" altLang="en-US" dirty="0"/>
          </a:p>
        </p:txBody>
      </p:sp>
      <p:sp>
        <p:nvSpPr>
          <p:cNvPr id="6" name="TextBox 5"/>
          <p:cNvSpPr txBox="1"/>
          <p:nvPr/>
        </p:nvSpPr>
        <p:spPr>
          <a:xfrm>
            <a:off x="6479479" y="3047833"/>
            <a:ext cx="452387" cy="369332"/>
          </a:xfrm>
          <a:prstGeom prst="rect">
            <a:avLst/>
          </a:prstGeom>
          <a:noFill/>
        </p:spPr>
        <p:txBody>
          <a:bodyPr wrap="square" rtlCol="0">
            <a:spAutoFit/>
          </a:bodyPr>
          <a:lstStyle/>
          <a:p>
            <a:r>
              <a:rPr lang="en-US" altLang="zh-CN" dirty="0" smtClean="0"/>
              <a:t>D</a:t>
            </a:r>
            <a:endParaRPr lang="zh-CN" altLang="en-US" dirty="0"/>
          </a:p>
        </p:txBody>
      </p:sp>
    </p:spTree>
    <p:extLst>
      <p:ext uri="{BB962C8B-B14F-4D97-AF65-F5344CB8AC3E}">
        <p14:creationId xmlns:p14="http://schemas.microsoft.com/office/powerpoint/2010/main" val="172649482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2.4 </a:t>
            </a:r>
            <a:r>
              <a:rPr lang="zh-CN" altLang="en-US" dirty="0" smtClean="0"/>
              <a:t>变量及数据的使用</a:t>
            </a:r>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31</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pic>
        <p:nvPicPr>
          <p:cNvPr id="23" name="图片 22"/>
          <p:cNvPicPr>
            <a:picLocks noChangeAspect="1"/>
          </p:cNvPicPr>
          <p:nvPr/>
        </p:nvPicPr>
        <p:blipFill>
          <a:blip r:embed="rId3"/>
          <a:stretch>
            <a:fillRect/>
          </a:stretch>
        </p:blipFill>
        <p:spPr>
          <a:xfrm>
            <a:off x="2414306" y="1157761"/>
            <a:ext cx="7039401" cy="5882764"/>
          </a:xfrm>
          <a:prstGeom prst="rect">
            <a:avLst/>
          </a:prstGeom>
        </p:spPr>
      </p:pic>
      <p:sp>
        <p:nvSpPr>
          <p:cNvPr id="24" name="矩形 23"/>
          <p:cNvSpPr/>
          <p:nvPr/>
        </p:nvSpPr>
        <p:spPr>
          <a:xfrm>
            <a:off x="6233430" y="1369922"/>
            <a:ext cx="1848678" cy="66592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25" name="直接连接符 24"/>
          <p:cNvCxnSpPr/>
          <p:nvPr/>
        </p:nvCxnSpPr>
        <p:spPr>
          <a:xfrm flipV="1">
            <a:off x="6463970" y="2872670"/>
            <a:ext cx="780585" cy="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6377184" y="3820524"/>
            <a:ext cx="780585" cy="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6463970" y="4768378"/>
            <a:ext cx="780585" cy="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6377184" y="5805442"/>
            <a:ext cx="780585" cy="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6397063" y="6753296"/>
            <a:ext cx="780585" cy="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330241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2.4.1 </a:t>
            </a:r>
            <a:r>
              <a:rPr lang="zh-CN" altLang="en-US" dirty="0" smtClean="0"/>
              <a:t>变量的使用</a:t>
            </a:r>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32</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8" name="内容占位符 2"/>
          <p:cNvSpPr txBox="1">
            <a:spLocks/>
          </p:cNvSpPr>
          <p:nvPr/>
        </p:nvSpPr>
        <p:spPr bwMode="auto">
          <a:xfrm>
            <a:off x="580986" y="1142748"/>
            <a:ext cx="7076747" cy="399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800100" indent="-457200" algn="l" rtl="0" eaLnBrk="0" fontAlgn="base" hangingPunct="0">
              <a:spcBef>
                <a:spcPct val="20000"/>
              </a:spcBef>
              <a:spcAft>
                <a:spcPct val="0"/>
              </a:spcAft>
              <a:buClr>
                <a:schemeClr val="hlink"/>
              </a:buClr>
              <a:buFont typeface="Wingdings" pitchFamily="2" charset="2"/>
              <a:buChar char="p"/>
              <a:defRPr sz="1800" b="1">
                <a:solidFill>
                  <a:schemeClr val="tx1"/>
                </a:solidFill>
                <a:latin typeface="+mn-lt"/>
                <a:ea typeface="+mn-ea"/>
                <a:cs typeface="+mn-cs"/>
              </a:defRPr>
            </a:lvl1pPr>
            <a:lvl2pPr marL="1000125" indent="-457200" algn="l" rtl="0" eaLnBrk="0" fontAlgn="base" hangingPunct="0">
              <a:spcBef>
                <a:spcPct val="20000"/>
              </a:spcBef>
              <a:spcAft>
                <a:spcPct val="0"/>
              </a:spcAft>
              <a:buClr>
                <a:schemeClr val="accent1"/>
              </a:buClr>
              <a:buFont typeface="Wingdings" pitchFamily="2" charset="2"/>
              <a:buChar char="Ø"/>
              <a:defRPr sz="1800">
                <a:solidFill>
                  <a:schemeClr val="tx1"/>
                </a:solidFill>
                <a:latin typeface="+mn-lt"/>
                <a:ea typeface="+mn-ea"/>
              </a:defRPr>
            </a:lvl2pPr>
            <a:lvl3pPr marL="1350963" indent="-342900" algn="l" rtl="0" eaLnBrk="0" fontAlgn="base" hangingPunct="0">
              <a:spcBef>
                <a:spcPct val="20000"/>
              </a:spcBef>
              <a:spcAft>
                <a:spcPct val="0"/>
              </a:spcAft>
              <a:buClr>
                <a:schemeClr val="tx1"/>
              </a:buClr>
              <a:buFont typeface="Wingdings" pitchFamily="2" charset="2"/>
              <a:buChar char="ü"/>
              <a:defRPr sz="1600">
                <a:solidFill>
                  <a:schemeClr val="tx1"/>
                </a:solidFill>
                <a:latin typeface="+mn-lt"/>
                <a:ea typeface="+mn-ea"/>
              </a:defRPr>
            </a:lvl3pPr>
            <a:lvl4pPr marL="1644650" indent="-228600" algn="l" rtl="0" eaLnBrk="0" fontAlgn="base" hangingPunct="0">
              <a:spcBef>
                <a:spcPct val="20000"/>
              </a:spcBef>
              <a:spcAft>
                <a:spcPct val="0"/>
              </a:spcAft>
              <a:defRPr sz="1400">
                <a:solidFill>
                  <a:schemeClr val="tx1"/>
                </a:solidFill>
                <a:latin typeface="+mn-lt"/>
                <a:ea typeface="+mn-ea"/>
              </a:defRPr>
            </a:lvl4pPr>
            <a:lvl5pPr marL="2057400" indent="-228600" algn="l" rtl="0" eaLnBrk="0" fontAlgn="base" hangingPunct="0">
              <a:spcBef>
                <a:spcPct val="20000"/>
              </a:spcBef>
              <a:spcAft>
                <a:spcPct val="0"/>
              </a:spcAft>
              <a:defRPr sz="1200">
                <a:solidFill>
                  <a:schemeClr val="tx1"/>
                </a:solidFill>
                <a:latin typeface="+mn-lt"/>
                <a:ea typeface="+mn-ea"/>
              </a:defRPr>
            </a:lvl5pPr>
            <a:lvl6pPr marL="2514600" indent="-228600" algn="l" rtl="0" fontAlgn="base">
              <a:spcBef>
                <a:spcPct val="20000"/>
              </a:spcBef>
              <a:spcAft>
                <a:spcPct val="0"/>
              </a:spcAft>
              <a:defRPr sz="2000">
                <a:solidFill>
                  <a:schemeClr val="tx1"/>
                </a:solidFill>
                <a:latin typeface="+mn-lt"/>
                <a:ea typeface="+mn-ea"/>
              </a:defRPr>
            </a:lvl6pPr>
            <a:lvl7pPr marL="2971800" indent="-228600" algn="l" rtl="0" fontAlgn="base">
              <a:spcBef>
                <a:spcPct val="20000"/>
              </a:spcBef>
              <a:spcAft>
                <a:spcPct val="0"/>
              </a:spcAft>
              <a:defRPr sz="2000">
                <a:solidFill>
                  <a:schemeClr val="tx1"/>
                </a:solidFill>
                <a:latin typeface="+mn-lt"/>
                <a:ea typeface="+mn-ea"/>
              </a:defRPr>
            </a:lvl7pPr>
            <a:lvl8pPr marL="3429000" indent="-228600" algn="l" rtl="0" fontAlgn="base">
              <a:spcBef>
                <a:spcPct val="20000"/>
              </a:spcBef>
              <a:spcAft>
                <a:spcPct val="0"/>
              </a:spcAft>
              <a:defRPr sz="2000">
                <a:solidFill>
                  <a:schemeClr val="tx1"/>
                </a:solidFill>
                <a:latin typeface="+mn-lt"/>
                <a:ea typeface="+mn-ea"/>
              </a:defRPr>
            </a:lvl8pPr>
            <a:lvl9pPr marL="3886200" indent="-228600" algn="l" rtl="0" fontAlgn="base">
              <a:spcBef>
                <a:spcPct val="20000"/>
              </a:spcBef>
              <a:spcAft>
                <a:spcPct val="0"/>
              </a:spcAft>
              <a:defRPr sz="2000">
                <a:solidFill>
                  <a:schemeClr val="tx1"/>
                </a:solidFill>
                <a:latin typeface="+mn-lt"/>
                <a:ea typeface="+mn-ea"/>
              </a:defRPr>
            </a:lvl9pPr>
          </a:lstStyle>
          <a:p>
            <a:pPr marL="800100" marR="0" lvl="0" indent="-457200" algn="l" defTabSz="914400" rtl="0" eaLnBrk="0" fontAlgn="base" latinLnBrk="0" hangingPunct="0">
              <a:lnSpc>
                <a:spcPct val="100000"/>
              </a:lnSpc>
              <a:spcBef>
                <a:spcPct val="20000"/>
              </a:spcBef>
              <a:spcAft>
                <a:spcPct val="0"/>
              </a:spcAft>
              <a:buClr>
                <a:srgbClr val="D26900"/>
              </a:buClr>
              <a:buSzTx/>
              <a:buFont typeface="Wingdings" pitchFamily="2" charset="2"/>
              <a:buChar char="p"/>
              <a:tabLst/>
              <a:defRPr/>
            </a:pPr>
            <a:r>
              <a:rPr kumimoji="0" lang="zh-CN" altLang="en-US" sz="24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变量：程序中值可以发生改变的元素。</a:t>
            </a:r>
            <a:endParaRPr kumimoji="0" lang="en-US" altLang="zh-CN" sz="24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800100" marR="0" lvl="0" indent="-457200" algn="l" defTabSz="914400" rtl="0" eaLnBrk="0" fontAlgn="base" latinLnBrk="0" hangingPunct="0">
              <a:lnSpc>
                <a:spcPct val="100000"/>
              </a:lnSpc>
              <a:spcBef>
                <a:spcPct val="20000"/>
              </a:spcBef>
              <a:spcAft>
                <a:spcPct val="0"/>
              </a:spcAft>
              <a:buClr>
                <a:srgbClr val="D26900"/>
              </a:buClr>
              <a:buSzTx/>
              <a:buFont typeface="Wingdings" pitchFamily="2" charset="2"/>
              <a:buChar char="p"/>
              <a:tabLst/>
              <a:defRPr/>
            </a:pPr>
            <a:endParaRPr kumimoji="0" lang="zh-CN" altLang="en-US" sz="1800" b="1" i="0" u="none" strike="noStrike" kern="1200" cap="none" spc="0" normalizeH="0" baseline="0" noProof="0" dirty="0">
              <a:ln>
                <a:noFill/>
              </a:ln>
              <a:solidFill>
                <a:prstClr val="black"/>
              </a:solidFill>
              <a:effectLst/>
              <a:uLnTx/>
              <a:uFillTx/>
              <a:latin typeface="Arial"/>
              <a:ea typeface="宋体"/>
              <a:cs typeface="+mn-cs"/>
            </a:endParaRPr>
          </a:p>
        </p:txBody>
      </p:sp>
      <p:sp>
        <p:nvSpPr>
          <p:cNvPr id="9" name="线形标注 1 8"/>
          <p:cNvSpPr/>
          <p:nvPr/>
        </p:nvSpPr>
        <p:spPr>
          <a:xfrm>
            <a:off x="4119359" y="1746076"/>
            <a:ext cx="4300819" cy="1264023"/>
          </a:xfrm>
          <a:prstGeom prst="borderCallout1">
            <a:avLst>
              <a:gd name="adj1" fmla="val 17854"/>
              <a:gd name="adj2" fmla="val -549"/>
              <a:gd name="adj3" fmla="val 55426"/>
              <a:gd name="adj4" fmla="val -33509"/>
            </a:avLst>
          </a:prstGeom>
        </p:spPr>
        <p:style>
          <a:lnRef idx="1">
            <a:schemeClr val="accent1"/>
          </a:lnRef>
          <a:fillRef idx="3">
            <a:schemeClr val="accent1"/>
          </a:fillRef>
          <a:effectRef idx="2">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字母、数字、下划线，不能数字</a:t>
            </a:r>
            <a:r>
              <a:rPr kumimoji="0" lang="zh-CN" altLang="en-US" sz="1800" b="0"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开头</a:t>
            </a:r>
            <a:endParaRPr kumimoji="0" lang="en-US" altLang="zh-CN" sz="1800" b="0" i="0" u="none" strike="noStrike" kern="1200" cap="none" spc="0" normalizeH="0" baseline="0" noProof="0" dirty="0">
              <a:ln>
                <a:noFill/>
              </a:ln>
              <a:solidFill>
                <a:prstClr val="white"/>
              </a:solidFill>
              <a:effectLst/>
              <a:uLnTx/>
              <a:uFillTx/>
              <a:latin typeface="Arial"/>
              <a:ea typeface="宋体"/>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区分大小写</a:t>
            </a:r>
            <a:endParaRPr kumimoji="0" lang="en-US" altLang="zh-CN" sz="1800" b="0"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不能使用</a:t>
            </a:r>
            <a:r>
              <a:rPr kumimoji="0" lang="en-US" altLang="zh-CN" sz="1800" b="0"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Python</a:t>
            </a:r>
            <a:r>
              <a:rPr kumimoji="0" lang="zh-CN" altLang="en-US" sz="1800" b="0"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的保留字</a:t>
            </a:r>
            <a:endParaRPr kumimoji="0" lang="en-US" altLang="zh-CN" sz="1800" b="0"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0" name="线形标注 1 9"/>
          <p:cNvSpPr/>
          <p:nvPr/>
        </p:nvSpPr>
        <p:spPr>
          <a:xfrm>
            <a:off x="67377" y="3452862"/>
            <a:ext cx="4260474" cy="627108"/>
          </a:xfrm>
          <a:prstGeom prst="borderCallout1">
            <a:avLst>
              <a:gd name="adj1" fmla="val -4487"/>
              <a:gd name="adj2" fmla="val 43971"/>
              <a:gd name="adj3" fmla="val -79713"/>
              <a:gd name="adj4" fmla="val 46169"/>
            </a:avLst>
          </a:prstGeom>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Python</a:t>
            </a: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中数据有类型，变量没有类型</a:t>
            </a:r>
          </a:p>
        </p:txBody>
      </p:sp>
      <p:sp>
        <p:nvSpPr>
          <p:cNvPr id="11" name="TextBox 10"/>
          <p:cNvSpPr txBox="1"/>
          <p:nvPr/>
        </p:nvSpPr>
        <p:spPr>
          <a:xfrm>
            <a:off x="3528809" y="4673646"/>
            <a:ext cx="5973000" cy="461665"/>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Python</a:t>
            </a: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变量无需</a:t>
            </a:r>
            <a:r>
              <a:rPr kumimoji="0" lang="zh-CN" altLang="en-US" sz="2400" b="0"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定义，</a:t>
            </a:r>
            <a:r>
              <a:rPr kumimoji="0" lang="zh-CN" altLang="en-US" sz="2400" b="1" i="0" u="none" strike="noStrike" kern="1200" cap="none" spc="0" normalizeH="0" baseline="0" noProof="0" dirty="0" smtClean="0">
                <a:ln>
                  <a:noFill/>
                </a:ln>
                <a:solidFill>
                  <a:srgbClr val="FFFF00"/>
                </a:solidFill>
                <a:effectLst/>
                <a:uLnTx/>
                <a:uFillTx/>
                <a:latin typeface="微软雅黑" panose="020B0503020204020204" pitchFamily="34" charset="-122"/>
                <a:ea typeface="微软雅黑" panose="020B0503020204020204" pitchFamily="34" charset="-122"/>
                <a:cs typeface="+mn-cs"/>
              </a:rPr>
              <a:t>直接赋值后使用</a:t>
            </a:r>
            <a:endPar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内容占位符 2"/>
          <p:cNvSpPr txBox="1">
            <a:spLocks/>
          </p:cNvSpPr>
          <p:nvPr/>
        </p:nvSpPr>
        <p:spPr bwMode="auto">
          <a:xfrm>
            <a:off x="580986" y="1768209"/>
            <a:ext cx="7076747" cy="399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800100" indent="-457200" algn="l" rtl="0" eaLnBrk="0" fontAlgn="base" hangingPunct="0">
              <a:spcBef>
                <a:spcPct val="20000"/>
              </a:spcBef>
              <a:spcAft>
                <a:spcPct val="0"/>
              </a:spcAft>
              <a:buClr>
                <a:schemeClr val="hlink"/>
              </a:buClr>
              <a:buFont typeface="Wingdings" pitchFamily="2" charset="2"/>
              <a:buChar char="p"/>
              <a:defRPr sz="1800" b="1">
                <a:solidFill>
                  <a:schemeClr val="tx1"/>
                </a:solidFill>
                <a:latin typeface="+mn-lt"/>
                <a:ea typeface="+mn-ea"/>
                <a:cs typeface="+mn-cs"/>
              </a:defRPr>
            </a:lvl1pPr>
            <a:lvl2pPr marL="1000125" indent="-457200" algn="l" rtl="0" eaLnBrk="0" fontAlgn="base" hangingPunct="0">
              <a:spcBef>
                <a:spcPct val="20000"/>
              </a:spcBef>
              <a:spcAft>
                <a:spcPct val="0"/>
              </a:spcAft>
              <a:buClr>
                <a:schemeClr val="accent1"/>
              </a:buClr>
              <a:buFont typeface="Wingdings" pitchFamily="2" charset="2"/>
              <a:buChar char="Ø"/>
              <a:defRPr sz="1800">
                <a:solidFill>
                  <a:schemeClr val="tx1"/>
                </a:solidFill>
                <a:latin typeface="+mn-lt"/>
                <a:ea typeface="+mn-ea"/>
              </a:defRPr>
            </a:lvl2pPr>
            <a:lvl3pPr marL="1350963" indent="-342900" algn="l" rtl="0" eaLnBrk="0" fontAlgn="base" hangingPunct="0">
              <a:spcBef>
                <a:spcPct val="20000"/>
              </a:spcBef>
              <a:spcAft>
                <a:spcPct val="0"/>
              </a:spcAft>
              <a:buClr>
                <a:schemeClr val="tx1"/>
              </a:buClr>
              <a:buFont typeface="Wingdings" pitchFamily="2" charset="2"/>
              <a:buChar char="ü"/>
              <a:defRPr sz="1600">
                <a:solidFill>
                  <a:schemeClr val="tx1"/>
                </a:solidFill>
                <a:latin typeface="+mn-lt"/>
                <a:ea typeface="+mn-ea"/>
              </a:defRPr>
            </a:lvl3pPr>
            <a:lvl4pPr marL="1644650" indent="-228600" algn="l" rtl="0" eaLnBrk="0" fontAlgn="base" hangingPunct="0">
              <a:spcBef>
                <a:spcPct val="20000"/>
              </a:spcBef>
              <a:spcAft>
                <a:spcPct val="0"/>
              </a:spcAft>
              <a:defRPr sz="1400">
                <a:solidFill>
                  <a:schemeClr val="tx1"/>
                </a:solidFill>
                <a:latin typeface="+mn-lt"/>
                <a:ea typeface="+mn-ea"/>
              </a:defRPr>
            </a:lvl4pPr>
            <a:lvl5pPr marL="2057400" indent="-228600" algn="l" rtl="0" eaLnBrk="0" fontAlgn="base" hangingPunct="0">
              <a:spcBef>
                <a:spcPct val="20000"/>
              </a:spcBef>
              <a:spcAft>
                <a:spcPct val="0"/>
              </a:spcAft>
              <a:defRPr sz="1200">
                <a:solidFill>
                  <a:schemeClr val="tx1"/>
                </a:solidFill>
                <a:latin typeface="+mn-lt"/>
                <a:ea typeface="+mn-ea"/>
              </a:defRPr>
            </a:lvl5pPr>
            <a:lvl6pPr marL="2514600" indent="-228600" algn="l" rtl="0" fontAlgn="base">
              <a:spcBef>
                <a:spcPct val="20000"/>
              </a:spcBef>
              <a:spcAft>
                <a:spcPct val="0"/>
              </a:spcAft>
              <a:defRPr sz="2000">
                <a:solidFill>
                  <a:schemeClr val="tx1"/>
                </a:solidFill>
                <a:latin typeface="+mn-lt"/>
                <a:ea typeface="+mn-ea"/>
              </a:defRPr>
            </a:lvl6pPr>
            <a:lvl7pPr marL="2971800" indent="-228600" algn="l" rtl="0" fontAlgn="base">
              <a:spcBef>
                <a:spcPct val="20000"/>
              </a:spcBef>
              <a:spcAft>
                <a:spcPct val="0"/>
              </a:spcAft>
              <a:defRPr sz="2000">
                <a:solidFill>
                  <a:schemeClr val="tx1"/>
                </a:solidFill>
                <a:latin typeface="+mn-lt"/>
                <a:ea typeface="+mn-ea"/>
              </a:defRPr>
            </a:lvl7pPr>
            <a:lvl8pPr marL="3429000" indent="-228600" algn="l" rtl="0" fontAlgn="base">
              <a:spcBef>
                <a:spcPct val="20000"/>
              </a:spcBef>
              <a:spcAft>
                <a:spcPct val="0"/>
              </a:spcAft>
              <a:defRPr sz="2000">
                <a:solidFill>
                  <a:schemeClr val="tx1"/>
                </a:solidFill>
                <a:latin typeface="+mn-lt"/>
                <a:ea typeface="+mn-ea"/>
              </a:defRPr>
            </a:lvl8pPr>
            <a:lvl9pPr marL="3886200" indent="-228600" algn="l" rtl="0" fontAlgn="base">
              <a:spcBef>
                <a:spcPct val="20000"/>
              </a:spcBef>
              <a:spcAft>
                <a:spcPct val="0"/>
              </a:spcAft>
              <a:defRPr sz="2000">
                <a:solidFill>
                  <a:schemeClr val="tx1"/>
                </a:solidFill>
                <a:latin typeface="+mn-lt"/>
                <a:ea typeface="+mn-ea"/>
              </a:defRPr>
            </a:lvl9pPr>
          </a:lstStyle>
          <a:p>
            <a:pPr marL="800100" marR="0" lvl="0" indent="-457200" algn="l" defTabSz="914400" rtl="0" eaLnBrk="0" fontAlgn="base" latinLnBrk="0" hangingPunct="0">
              <a:lnSpc>
                <a:spcPct val="100000"/>
              </a:lnSpc>
              <a:spcBef>
                <a:spcPct val="20000"/>
              </a:spcBef>
              <a:spcAft>
                <a:spcPct val="0"/>
              </a:spcAft>
              <a:buClr>
                <a:srgbClr val="D26900"/>
              </a:buClr>
              <a:buSzTx/>
              <a:buFont typeface="Wingdings" pitchFamily="2" charset="2"/>
              <a:buChar char="p"/>
              <a:tabLst/>
              <a:defRPr/>
            </a:pPr>
            <a:r>
              <a:rPr kumimoji="0" lang="zh-CN" altLang="en-US" sz="24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两个要素</a:t>
            </a:r>
            <a:endParaRPr kumimoji="0" lang="en-US" altLang="zh-CN" sz="24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1000125" marR="0" lvl="1" indent="-457200" algn="l" defTabSz="914400" rtl="0" eaLnBrk="0" fontAlgn="base" latinLnBrk="0" hangingPunct="0">
              <a:lnSpc>
                <a:spcPct val="100000"/>
              </a:lnSpc>
              <a:spcBef>
                <a:spcPct val="20000"/>
              </a:spcBef>
              <a:spcAft>
                <a:spcPct val="0"/>
              </a:spcAft>
              <a:buClr>
                <a:srgbClr val="AD0101"/>
              </a:buClr>
              <a:buSzTx/>
              <a:buFont typeface="Wingdings" pitchFamily="2" charset="2"/>
              <a:buChar char="Ø"/>
              <a:tabLst/>
              <a:defRPr/>
            </a:pPr>
            <a:r>
              <a:rPr kumimoji="0" lang="zh-CN" altLang="en-US" sz="2400" b="0"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变量名</a:t>
            </a:r>
            <a:endParaRPr kumimoji="0" lang="en-US" altLang="zh-CN" sz="2400" b="0"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1000125" marR="0" lvl="1" indent="-457200" algn="l" defTabSz="914400" rtl="0" eaLnBrk="0" fontAlgn="base" latinLnBrk="0" hangingPunct="0">
              <a:lnSpc>
                <a:spcPct val="100000"/>
              </a:lnSpc>
              <a:spcBef>
                <a:spcPct val="20000"/>
              </a:spcBef>
              <a:spcAft>
                <a:spcPct val="0"/>
              </a:spcAft>
              <a:buClr>
                <a:srgbClr val="AD0101"/>
              </a:buClr>
              <a:buSzTx/>
              <a:buFont typeface="Wingdings" pitchFamily="2" charset="2"/>
              <a:buChar char="Ø"/>
              <a:tabLst/>
              <a:defRPr/>
            </a:pPr>
            <a:r>
              <a:rPr kumimoji="0" lang="zh-CN" altLang="en-US" sz="2400" b="0"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变量值</a:t>
            </a:r>
            <a:endParaRPr kumimoji="0" lang="en-US" altLang="zh-CN" sz="2400" b="0"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800100" marR="0" lvl="0" indent="-457200" algn="l" defTabSz="914400" rtl="0" eaLnBrk="0" fontAlgn="base" latinLnBrk="0" hangingPunct="0">
              <a:lnSpc>
                <a:spcPct val="100000"/>
              </a:lnSpc>
              <a:spcBef>
                <a:spcPct val="20000"/>
              </a:spcBef>
              <a:spcAft>
                <a:spcPct val="0"/>
              </a:spcAft>
              <a:buClr>
                <a:srgbClr val="D26900"/>
              </a:buClr>
              <a:buSzTx/>
              <a:buFont typeface="Wingdings" pitchFamily="2" charset="2"/>
              <a:buChar char="p"/>
              <a:tabLst/>
              <a:defRPr/>
            </a:pPr>
            <a:endParaRPr kumimoji="0" lang="zh-CN" altLang="en-US" sz="1800" b="1" i="0" u="none" strike="noStrike" kern="1200" cap="none" spc="0" normalizeH="0" baseline="0" noProof="0" dirty="0">
              <a:ln>
                <a:noFill/>
              </a:ln>
              <a:solidFill>
                <a:prstClr val="black"/>
              </a:solidFill>
              <a:effectLst/>
              <a:uLnTx/>
              <a:uFillTx/>
              <a:latin typeface="Arial"/>
              <a:ea typeface="宋体"/>
              <a:cs typeface="+mn-cs"/>
            </a:endParaRPr>
          </a:p>
        </p:txBody>
      </p:sp>
      <p:sp>
        <p:nvSpPr>
          <p:cNvPr id="3" name="横卷形 2"/>
          <p:cNvSpPr/>
          <p:nvPr/>
        </p:nvSpPr>
        <p:spPr bwMode="auto">
          <a:xfrm>
            <a:off x="5486400" y="5560541"/>
            <a:ext cx="6470651" cy="1297459"/>
          </a:xfrm>
          <a:prstGeom prst="horizontalScroll">
            <a:avLst/>
          </a:prstGeom>
          <a:solidFill>
            <a:schemeClr val="accent1">
              <a:lumMod val="20000"/>
              <a:lumOff val="80000"/>
            </a:schemeClr>
          </a:solidFill>
          <a:ln w="9525" cap="flat" cmpd="sng" algn="ctr">
            <a:solidFill>
              <a:schemeClr val="accent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r>
              <a:rPr lang="zh-CN" altLang="en-US" b="1" dirty="0">
                <a:latin typeface="Arial" charset="0"/>
              </a:rPr>
              <a:t>变量可以看成一个小</a:t>
            </a:r>
            <a:r>
              <a:rPr lang="zh-CN" altLang="en-US" b="1" dirty="0" smtClean="0">
                <a:latin typeface="Arial" charset="0"/>
              </a:rPr>
              <a:t>箱子，专门</a:t>
            </a:r>
            <a:r>
              <a:rPr lang="zh-CN" altLang="en-US" b="1" dirty="0">
                <a:latin typeface="Arial" charset="0"/>
              </a:rPr>
              <a:t>用来“盛装”程序中的数据。每个变量都拥有独一无二的</a:t>
            </a:r>
            <a:r>
              <a:rPr lang="zh-CN" altLang="en-US" b="1" dirty="0" smtClean="0">
                <a:latin typeface="Arial" charset="0"/>
              </a:rPr>
              <a:t>名字，通过</a:t>
            </a:r>
            <a:r>
              <a:rPr lang="zh-CN" altLang="en-US" b="1" dirty="0">
                <a:latin typeface="Arial" charset="0"/>
              </a:rPr>
              <a:t>变量的名字就能</a:t>
            </a:r>
            <a:r>
              <a:rPr lang="zh-CN" altLang="en-US" b="1" dirty="0" smtClean="0">
                <a:latin typeface="Arial" charset="0"/>
              </a:rPr>
              <a:t>找到</a:t>
            </a:r>
            <a:r>
              <a:rPr lang="zh-CN" altLang="en-US" b="1" dirty="0">
                <a:latin typeface="Arial" charset="0"/>
              </a:rPr>
              <a:t>变量中的数据。</a:t>
            </a:r>
            <a:endParaRPr kumimoji="0" lang="zh-CN" altLang="en-US" sz="1800" b="1" i="0" u="none" strike="noStrike" cap="none" normalizeH="0" baseline="0" dirty="0" smtClean="0">
              <a:ln>
                <a:noFill/>
              </a:ln>
              <a:solidFill>
                <a:schemeClr val="tx1"/>
              </a:solidFill>
              <a:effectLst/>
              <a:latin typeface="Arial" charset="0"/>
            </a:endParaRPr>
          </a:p>
        </p:txBody>
      </p:sp>
    </p:spTree>
    <p:extLst>
      <p:ext uri="{BB962C8B-B14F-4D97-AF65-F5344CB8AC3E}">
        <p14:creationId xmlns:p14="http://schemas.microsoft.com/office/powerpoint/2010/main" val="178266235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bg/>
                                          </p:spTgt>
                                        </p:tgtEl>
                                        <p:attrNameLst>
                                          <p:attrName>style.visibility</p:attrName>
                                        </p:attrNameLst>
                                      </p:cBhvr>
                                      <p:to>
                                        <p:strVal val="visible"/>
                                      </p:to>
                                    </p:set>
                                    <p:animEffect transition="in" filter="fade">
                                      <p:cBhvr>
                                        <p:cTn id="15" dur="500"/>
                                        <p:tgtEl>
                                          <p:spTgt spid="9">
                                            <p:bg/>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9">
                                            <p:txEl>
                                              <p:pRg st="0" end="0"/>
                                            </p:txEl>
                                          </p:spTgt>
                                        </p:tgtEl>
                                        <p:attrNameLst>
                                          <p:attrName>style.visibility</p:attrName>
                                        </p:attrNameLst>
                                      </p:cBhvr>
                                      <p:to>
                                        <p:strVal val="visible"/>
                                      </p:to>
                                    </p:set>
                                    <p:animEffect transition="in" filter="fade">
                                      <p:cBhvr>
                                        <p:cTn id="20" dur="500"/>
                                        <p:tgtEl>
                                          <p:spTgt spid="9">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9">
                                            <p:txEl>
                                              <p:pRg st="1" end="1"/>
                                            </p:txEl>
                                          </p:spTgt>
                                        </p:tgtEl>
                                        <p:attrNameLst>
                                          <p:attrName>style.visibility</p:attrName>
                                        </p:attrNameLst>
                                      </p:cBhvr>
                                      <p:to>
                                        <p:strVal val="visible"/>
                                      </p:to>
                                    </p:set>
                                    <p:animEffect transition="in" filter="fade">
                                      <p:cBhvr>
                                        <p:cTn id="25" dur="500"/>
                                        <p:tgtEl>
                                          <p:spTgt spid="9">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9">
                                            <p:txEl>
                                              <p:pRg st="2" end="2"/>
                                            </p:txEl>
                                          </p:spTgt>
                                        </p:tgtEl>
                                        <p:attrNameLst>
                                          <p:attrName>style.visibility</p:attrName>
                                        </p:attrNameLst>
                                      </p:cBhvr>
                                      <p:to>
                                        <p:strVal val="visible"/>
                                      </p:to>
                                    </p:set>
                                    <p:animEffect transition="in" filter="fade">
                                      <p:cBhvr>
                                        <p:cTn id="30" dur="500"/>
                                        <p:tgtEl>
                                          <p:spTgt spid="9">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ppt_x"/>
                                          </p:val>
                                        </p:tav>
                                        <p:tav tm="100000">
                                          <p:val>
                                            <p:strVal val="#ppt_x"/>
                                          </p:val>
                                        </p:tav>
                                      </p:tavLst>
                                    </p:anim>
                                    <p:anim calcmode="lin" valueType="num">
                                      <p:cBhvr additive="base">
                                        <p:cTn id="4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animBg="1"/>
      <p:bldP spid="10" grpId="0" animBg="1"/>
      <p:bldP spid="11" grpId="0" animBg="1"/>
      <p:bldP spid="12" grpId="0"/>
      <p:bldP spid="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2.4.1 </a:t>
            </a:r>
            <a:r>
              <a:rPr lang="zh-CN" altLang="en-US" dirty="0" smtClean="0"/>
              <a:t>变量的使用</a:t>
            </a:r>
            <a:endParaRPr lang="zh-CN" altLang="en-US" dirty="0"/>
          </a:p>
        </p:txBody>
      </p:sp>
      <p:sp>
        <p:nvSpPr>
          <p:cNvPr id="3" name="内容占位符 2"/>
          <p:cNvSpPr>
            <a:spLocks noGrp="1"/>
          </p:cNvSpPr>
          <p:nvPr>
            <p:ph idx="1"/>
          </p:nvPr>
        </p:nvSpPr>
        <p:spPr>
          <a:xfrm>
            <a:off x="643054" y="1076325"/>
            <a:ext cx="10972800" cy="5248275"/>
          </a:xfrm>
        </p:spPr>
        <p:txBody>
          <a:bodyPr/>
          <a:lstStyle/>
          <a:p>
            <a:r>
              <a:rPr lang="en-US" altLang="zh-CN" dirty="0" smtClean="0"/>
              <a:t>Python</a:t>
            </a:r>
            <a:r>
              <a:rPr lang="zh-CN" altLang="en-US" dirty="0" smtClean="0"/>
              <a:t>程序中</a:t>
            </a:r>
            <a:r>
              <a:rPr lang="zh-CN" altLang="zh-CN" dirty="0" smtClean="0"/>
              <a:t>一般</a:t>
            </a:r>
            <a:r>
              <a:rPr lang="zh-CN" altLang="zh-CN" dirty="0"/>
              <a:t>通过定义变量来操作多种数据</a:t>
            </a:r>
            <a:r>
              <a:rPr lang="zh-CN" altLang="zh-CN" dirty="0" smtClean="0"/>
              <a:t>，</a:t>
            </a:r>
            <a:r>
              <a:rPr lang="zh-CN" altLang="en-US" dirty="0" smtClean="0"/>
              <a:t>例如：</a:t>
            </a:r>
            <a:endParaRPr lang="en-US" altLang="zh-CN" dirty="0"/>
          </a:p>
          <a:p>
            <a:endParaRPr lang="en-US" altLang="zh-CN" dirty="0" smtClean="0"/>
          </a:p>
          <a:p>
            <a:endParaRPr lang="en-US" altLang="zh-CN" dirty="0" smtClean="0"/>
          </a:p>
          <a:p>
            <a:endParaRPr lang="en-US" altLang="zh-CN" dirty="0"/>
          </a:p>
          <a:p>
            <a:endParaRPr lang="en-US" altLang="zh-CN" dirty="0" smtClean="0"/>
          </a:p>
          <a:p>
            <a:endParaRPr lang="en-US" altLang="zh-CN" dirty="0" smtClean="0"/>
          </a:p>
          <a:p>
            <a:endParaRPr lang="en-US" altLang="zh-CN" dirty="0"/>
          </a:p>
          <a:p>
            <a:endParaRPr lang="en-US" altLang="zh-CN" dirty="0" smtClean="0"/>
          </a:p>
          <a:p>
            <a:r>
              <a:rPr lang="zh-CN" altLang="zh-CN" dirty="0" smtClean="0"/>
              <a:t>变量</a:t>
            </a:r>
            <a:r>
              <a:rPr lang="zh-CN" altLang="zh-CN" dirty="0"/>
              <a:t>的命名需要遵循如下的规则：</a:t>
            </a:r>
            <a:endParaRPr lang="en-US" altLang="zh-CN" dirty="0"/>
          </a:p>
          <a:p>
            <a:pPr lvl="1"/>
            <a:r>
              <a:rPr lang="zh-CN" altLang="zh-CN" dirty="0"/>
              <a:t>（</a:t>
            </a:r>
            <a:r>
              <a:rPr lang="en-US" altLang="zh-CN" dirty="0"/>
              <a:t>1</a:t>
            </a:r>
            <a:r>
              <a:rPr lang="zh-CN" altLang="zh-CN" dirty="0"/>
              <a:t>）变量只能包含字母、数字和下划线，变量名的第一个字符可以是字母或下划线，但不能是数字。例如</a:t>
            </a:r>
            <a:r>
              <a:rPr lang="en-US" altLang="zh-CN" b="1" dirty="0"/>
              <a:t>__name</a:t>
            </a:r>
            <a:r>
              <a:rPr lang="zh-CN" altLang="zh-CN" b="1" dirty="0"/>
              <a:t>、</a:t>
            </a:r>
            <a:r>
              <a:rPr lang="en-US" altLang="zh-CN" b="1" dirty="0"/>
              <a:t>name_1</a:t>
            </a:r>
            <a:r>
              <a:rPr lang="zh-CN" altLang="zh-CN" b="1" dirty="0"/>
              <a:t>、</a:t>
            </a:r>
            <a:r>
              <a:rPr lang="en-US" altLang="zh-CN" b="1" dirty="0"/>
              <a:t>_name_1</a:t>
            </a:r>
            <a:r>
              <a:rPr lang="zh-CN" altLang="zh-CN" dirty="0"/>
              <a:t>等都是正确的变量名，但是</a:t>
            </a:r>
            <a:r>
              <a:rPr lang="en-US" altLang="zh-CN" b="1" dirty="0"/>
              <a:t>1name</a:t>
            </a:r>
            <a:r>
              <a:rPr lang="zh-CN" altLang="zh-CN" b="1" dirty="0"/>
              <a:t>、</a:t>
            </a:r>
            <a:r>
              <a:rPr lang="en-US" altLang="zh-CN" b="1" dirty="0"/>
              <a:t>1_name</a:t>
            </a:r>
            <a:r>
              <a:rPr lang="zh-CN" altLang="zh-CN" dirty="0"/>
              <a:t>等都是错误的变量名。</a:t>
            </a:r>
          </a:p>
          <a:p>
            <a:pPr lvl="1"/>
            <a:r>
              <a:rPr lang="zh-CN" altLang="zh-CN" dirty="0"/>
              <a:t>（</a:t>
            </a:r>
            <a:r>
              <a:rPr lang="en-US" altLang="zh-CN" dirty="0"/>
              <a:t>2</a:t>
            </a:r>
            <a:r>
              <a:rPr lang="zh-CN" altLang="zh-CN" dirty="0"/>
              <a:t>）变量名区分大小写并且不能包含空格，可以使用下划线或首字母大写来分隔较长的变量名中的单词，如</a:t>
            </a:r>
            <a:r>
              <a:rPr lang="en-US" altLang="zh-CN" dirty="0"/>
              <a:t>first name</a:t>
            </a:r>
            <a:r>
              <a:rPr lang="zh-CN" altLang="zh-CN" dirty="0"/>
              <a:t>不是变量名，但是</a:t>
            </a:r>
            <a:r>
              <a:rPr lang="en-US" altLang="zh-CN" b="1" dirty="0" err="1"/>
              <a:t>first_name</a:t>
            </a:r>
            <a:r>
              <a:rPr lang="zh-CN" altLang="zh-CN" b="1" dirty="0"/>
              <a:t>、</a:t>
            </a:r>
            <a:r>
              <a:rPr lang="en-US" altLang="zh-CN" b="1" dirty="0" err="1"/>
              <a:t>firstName</a:t>
            </a:r>
            <a:r>
              <a:rPr lang="zh-CN" altLang="zh-CN" b="1" dirty="0"/>
              <a:t>、</a:t>
            </a:r>
            <a:r>
              <a:rPr lang="en-US" altLang="zh-CN" b="1" dirty="0" err="1"/>
              <a:t>FirstName</a:t>
            </a:r>
            <a:r>
              <a:rPr lang="zh-CN" altLang="zh-CN" dirty="0"/>
              <a:t>是</a:t>
            </a:r>
            <a:r>
              <a:rPr lang="en-US" altLang="zh-CN" dirty="0"/>
              <a:t>3</a:t>
            </a:r>
            <a:r>
              <a:rPr lang="zh-CN" altLang="zh-CN" dirty="0"/>
              <a:t>个不同的变量名。</a:t>
            </a:r>
          </a:p>
          <a:p>
            <a:pPr lvl="1"/>
            <a:r>
              <a:rPr lang="zh-CN" altLang="zh-CN" dirty="0"/>
              <a:t>（</a:t>
            </a:r>
            <a:r>
              <a:rPr lang="en-US" altLang="zh-CN" dirty="0"/>
              <a:t>3</a:t>
            </a:r>
            <a:r>
              <a:rPr lang="zh-CN" altLang="zh-CN" dirty="0"/>
              <a:t>）</a:t>
            </a:r>
            <a:r>
              <a:rPr lang="en-US" altLang="zh-CN" dirty="0"/>
              <a:t>Python</a:t>
            </a:r>
            <a:r>
              <a:rPr lang="zh-CN" altLang="zh-CN" dirty="0"/>
              <a:t>的关键词和函数名不能用作变量名，如</a:t>
            </a:r>
            <a:r>
              <a:rPr lang="en-US" altLang="zh-CN" b="1" dirty="0"/>
              <a:t>print</a:t>
            </a:r>
            <a:r>
              <a:rPr lang="zh-CN" altLang="zh-CN" b="1" dirty="0"/>
              <a:t>、</a:t>
            </a:r>
            <a:r>
              <a:rPr lang="en-US" altLang="zh-CN" b="1" dirty="0"/>
              <a:t>if</a:t>
            </a:r>
            <a:r>
              <a:rPr lang="zh-CN" altLang="zh-CN" b="1" dirty="0"/>
              <a:t>、</a:t>
            </a:r>
            <a:r>
              <a:rPr lang="en-US" altLang="zh-CN" b="1" dirty="0"/>
              <a:t>true</a:t>
            </a:r>
            <a:r>
              <a:rPr lang="zh-CN" altLang="zh-CN" b="1" dirty="0"/>
              <a:t>、</a:t>
            </a:r>
            <a:r>
              <a:rPr lang="en-US" altLang="zh-CN" b="1" dirty="0"/>
              <a:t>false</a:t>
            </a:r>
            <a:r>
              <a:rPr lang="zh-CN" altLang="zh-CN" dirty="0"/>
              <a:t>等。</a:t>
            </a:r>
            <a:endParaRPr lang="zh-CN" altLang="en-US" dirty="0"/>
          </a:p>
          <a:p>
            <a:endParaRPr lang="zh-CN" altLang="en-US" dirty="0"/>
          </a:p>
          <a:p>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33</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6" name="矩形 5"/>
          <p:cNvSpPr/>
          <p:nvPr/>
        </p:nvSpPr>
        <p:spPr bwMode="auto">
          <a:xfrm>
            <a:off x="1718774" y="1456169"/>
            <a:ext cx="7966154" cy="1046135"/>
          </a:xfrm>
          <a:prstGeom prst="rect">
            <a:avLst/>
          </a:prstGeom>
          <a:ln>
            <a:headEnd type="none" w="med" len="med"/>
            <a:tailEnd type="none" w="med" len="med"/>
          </a:ln>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m</a:t>
            </a:r>
            <a:r>
              <a:rPr kumimoji="0" lang="en-US" altLang="zh-CN" sz="2400" b="0" i="0" u="none" strike="noStrike" kern="1200" cap="none" spc="0" normalizeH="0" baseline="0" noProof="0" dirty="0" err="1" smtClean="0">
                <a:ln>
                  <a:noFill/>
                </a:ln>
                <a:solidFill>
                  <a:prstClr val="black"/>
                </a:solidFill>
                <a:effectLst/>
                <a:uLnTx/>
                <a:uFillTx/>
                <a:latin typeface="Arial"/>
                <a:ea typeface="宋体"/>
                <a:cs typeface="+mn-cs"/>
              </a:rPr>
              <a:t>essage</a:t>
            </a:r>
            <a:r>
              <a:rPr kumimoji="0" lang="en-US" altLang="zh-CN" sz="2400" b="0" i="0" u="none" strike="noStrike" kern="1200" cap="none" spc="0" normalizeH="0" baseline="0" noProof="0" dirty="0" smtClean="0">
                <a:ln>
                  <a:noFill/>
                </a:ln>
                <a:solidFill>
                  <a:prstClr val="black"/>
                </a:solidFill>
                <a:effectLst/>
                <a:uLnTx/>
                <a:uFillTx/>
                <a:latin typeface="Arial"/>
                <a:ea typeface="宋体"/>
                <a:cs typeface="+mn-cs"/>
              </a:rPr>
              <a:t>  =  </a:t>
            </a: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‘Hello world!’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smtClean="0">
                <a:ln>
                  <a:noFill/>
                </a:ln>
                <a:solidFill>
                  <a:prstClr val="black"/>
                </a:solidFill>
                <a:effectLst/>
                <a:uLnTx/>
                <a:uFillTx/>
                <a:latin typeface="Arial"/>
                <a:ea typeface="宋体"/>
                <a:cs typeface="+mn-cs"/>
              </a:rPr>
              <a:t>print(message</a:t>
            </a: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dirty="0" smtClean="0">
              <a:ln>
                <a:noFill/>
              </a:ln>
              <a:solidFill>
                <a:prstClr val="black"/>
              </a:solidFill>
              <a:effectLst/>
              <a:uLnTx/>
              <a:uFillTx/>
              <a:latin typeface="Arial" charset="0"/>
              <a:ea typeface="宋体"/>
              <a:cs typeface="+mn-cs"/>
            </a:endParaRPr>
          </a:p>
        </p:txBody>
      </p:sp>
      <p:sp>
        <p:nvSpPr>
          <p:cNvPr id="7" name="矩形 6"/>
          <p:cNvSpPr/>
          <p:nvPr/>
        </p:nvSpPr>
        <p:spPr bwMode="auto">
          <a:xfrm>
            <a:off x="1718774" y="2502304"/>
            <a:ext cx="7966154" cy="1046135"/>
          </a:xfrm>
          <a:prstGeom prst="rect">
            <a:avLst/>
          </a:prstGeom>
          <a:ln>
            <a:headEnd type="none" w="med" len="med"/>
            <a:tailEnd type="none" w="med" len="med"/>
          </a:ln>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message = ‘Welcome to our python world!’</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print(message)</a:t>
            </a:r>
            <a:endParaRPr kumimoji="0" lang="zh-CN" altLang="en-US"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dirty="0" smtClean="0">
              <a:ln>
                <a:noFill/>
              </a:ln>
              <a:solidFill>
                <a:prstClr val="black"/>
              </a:solidFill>
              <a:effectLst/>
              <a:uLnTx/>
              <a:uFillTx/>
              <a:latin typeface="Arial" charset="0"/>
              <a:ea typeface="宋体"/>
              <a:cs typeface="+mn-cs"/>
            </a:endParaRPr>
          </a:p>
        </p:txBody>
      </p:sp>
      <p:cxnSp>
        <p:nvCxnSpPr>
          <p:cNvPr id="8" name="直接连接符 7"/>
          <p:cNvCxnSpPr/>
          <p:nvPr/>
        </p:nvCxnSpPr>
        <p:spPr bwMode="auto">
          <a:xfrm>
            <a:off x="3757956" y="1839951"/>
            <a:ext cx="1371600" cy="0"/>
          </a:xfrm>
          <a:prstGeom prst="line">
            <a:avLst/>
          </a:prstGeom>
          <a:ln w="38100">
            <a:headEnd type="none" w="med" len="med"/>
            <a:tailEnd type="none" w="med" len="med"/>
          </a:ln>
          <a:extLst/>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bwMode="auto">
          <a:xfrm flipV="1">
            <a:off x="1828800" y="1839951"/>
            <a:ext cx="1237785" cy="5470"/>
          </a:xfrm>
          <a:prstGeom prst="line">
            <a:avLst/>
          </a:prstGeom>
          <a:ln w="38100">
            <a:headEnd type="none" w="med" len="med"/>
            <a:tailEnd type="none" w="med" len="med"/>
          </a:ln>
          <a:extLst/>
        </p:spPr>
        <p:style>
          <a:lnRef idx="1">
            <a:schemeClr val="accent1"/>
          </a:lnRef>
          <a:fillRef idx="0">
            <a:schemeClr val="accent1"/>
          </a:fillRef>
          <a:effectRef idx="0">
            <a:schemeClr val="accent1"/>
          </a:effectRef>
          <a:fontRef idx="minor">
            <a:schemeClr val="tx1"/>
          </a:fontRef>
        </p:style>
      </p:cxnSp>
      <p:sp>
        <p:nvSpPr>
          <p:cNvPr id="17" name="矩形 16"/>
          <p:cNvSpPr/>
          <p:nvPr/>
        </p:nvSpPr>
        <p:spPr bwMode="auto">
          <a:xfrm>
            <a:off x="3166944" y="1550020"/>
            <a:ext cx="334537" cy="289931"/>
          </a:xfrm>
          <a:prstGeom prst="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smtClean="0">
              <a:ln>
                <a:noFill/>
              </a:ln>
              <a:solidFill>
                <a:prstClr val="black"/>
              </a:solidFill>
              <a:effectLst/>
              <a:uLnTx/>
              <a:uFillTx/>
              <a:latin typeface="Arial" charset="0"/>
              <a:ea typeface="宋体"/>
              <a:cs typeface="+mn-cs"/>
            </a:endParaRPr>
          </a:p>
        </p:txBody>
      </p:sp>
    </p:spTree>
    <p:extLst>
      <p:ext uri="{BB962C8B-B14F-4D97-AF65-F5344CB8AC3E}">
        <p14:creationId xmlns:p14="http://schemas.microsoft.com/office/powerpoint/2010/main" val="300448559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nvPr>
        </p:nvGraphicFramePr>
        <p:xfrm>
          <a:off x="1903039" y="1962611"/>
          <a:ext cx="7753916" cy="3679904"/>
        </p:xfrm>
        <a:graphic>
          <a:graphicData uri="http://schemas.openxmlformats.org/drawingml/2006/table">
            <a:tbl>
              <a:tblPr firstRow="1" bandRow="1">
                <a:tableStyleId>{69CF1AB2-1976-4502-BF36-3FF5EA218861}</a:tableStyleId>
              </a:tblPr>
              <a:tblGrid>
                <a:gridCol w="1938479">
                  <a:extLst>
                    <a:ext uri="{9D8B030D-6E8A-4147-A177-3AD203B41FA5}">
                      <a16:colId xmlns:a16="http://schemas.microsoft.com/office/drawing/2014/main" val="20000"/>
                    </a:ext>
                  </a:extLst>
                </a:gridCol>
                <a:gridCol w="1938479">
                  <a:extLst>
                    <a:ext uri="{9D8B030D-6E8A-4147-A177-3AD203B41FA5}">
                      <a16:colId xmlns:a16="http://schemas.microsoft.com/office/drawing/2014/main" val="20001"/>
                    </a:ext>
                  </a:extLst>
                </a:gridCol>
                <a:gridCol w="1938479">
                  <a:extLst>
                    <a:ext uri="{9D8B030D-6E8A-4147-A177-3AD203B41FA5}">
                      <a16:colId xmlns:a16="http://schemas.microsoft.com/office/drawing/2014/main" val="20002"/>
                    </a:ext>
                  </a:extLst>
                </a:gridCol>
                <a:gridCol w="1938479">
                  <a:extLst>
                    <a:ext uri="{9D8B030D-6E8A-4147-A177-3AD203B41FA5}">
                      <a16:colId xmlns:a16="http://schemas.microsoft.com/office/drawing/2014/main" val="20003"/>
                    </a:ext>
                  </a:extLst>
                </a:gridCol>
              </a:tblGrid>
              <a:tr h="459988">
                <a:tc>
                  <a:txBody>
                    <a:bodyPr/>
                    <a:lstStyle/>
                    <a:p>
                      <a:pPr algn="ctr"/>
                      <a:r>
                        <a:rPr lang="en-US" altLang="zh-CN" sz="2400" b="1" dirty="0" smtClean="0"/>
                        <a:t>and</a:t>
                      </a:r>
                      <a:endParaRPr lang="zh-CN" altLang="en-US" sz="2400" b="1" dirty="0"/>
                    </a:p>
                  </a:txBody>
                  <a:tcPr marL="121920" marR="121920" marT="45725" marB="45725" anchor="ctr"/>
                </a:tc>
                <a:tc>
                  <a:txBody>
                    <a:bodyPr/>
                    <a:lstStyle/>
                    <a:p>
                      <a:pPr algn="ctr"/>
                      <a:r>
                        <a:rPr lang="en-US" altLang="zh-CN" sz="2400" b="1" dirty="0" err="1" smtClean="0"/>
                        <a:t>elif</a:t>
                      </a:r>
                      <a:endParaRPr lang="zh-CN" altLang="en-US" sz="2400" b="1" dirty="0"/>
                    </a:p>
                  </a:txBody>
                  <a:tcPr marL="121920" marR="121920" marT="45725" marB="45725" anchor="ctr"/>
                </a:tc>
                <a:tc>
                  <a:txBody>
                    <a:bodyPr/>
                    <a:lstStyle/>
                    <a:p>
                      <a:pPr marL="0" algn="ctr" defTabSz="914400" rtl="0" eaLnBrk="1" latinLnBrk="0" hangingPunct="1"/>
                      <a:r>
                        <a:rPr lang="en-US" altLang="zh-CN" sz="2400" b="1" kern="1200" dirty="0" smtClean="0">
                          <a:solidFill>
                            <a:schemeClr val="dk1"/>
                          </a:solidFill>
                          <a:latin typeface="+mn-lt"/>
                          <a:ea typeface="+mn-ea"/>
                          <a:cs typeface="+mn-cs"/>
                        </a:rPr>
                        <a:t>input</a:t>
                      </a:r>
                      <a:endParaRPr lang="zh-CN" altLang="en-US" sz="2400" b="1" kern="1200" dirty="0">
                        <a:solidFill>
                          <a:schemeClr val="dk1"/>
                        </a:solidFill>
                        <a:latin typeface="+mn-lt"/>
                        <a:ea typeface="+mn-ea"/>
                        <a:cs typeface="+mn-cs"/>
                      </a:endParaRPr>
                    </a:p>
                  </a:txBody>
                  <a:tcPr marL="121920" marR="121920" marT="45725" marB="45725"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400" b="1" kern="1200" dirty="0" smtClean="0">
                          <a:solidFill>
                            <a:schemeClr val="dk1"/>
                          </a:solidFill>
                          <a:latin typeface="+mn-lt"/>
                          <a:ea typeface="+mn-ea"/>
                          <a:cs typeface="+mn-cs"/>
                        </a:rPr>
                        <a:t>print</a:t>
                      </a:r>
                      <a:endParaRPr lang="zh-CN" altLang="en-US" sz="2400" b="1" kern="1200" dirty="0" smtClean="0">
                        <a:solidFill>
                          <a:schemeClr val="dk1"/>
                        </a:solidFill>
                        <a:latin typeface="+mn-lt"/>
                        <a:ea typeface="+mn-ea"/>
                        <a:cs typeface="+mn-cs"/>
                      </a:endParaRPr>
                    </a:p>
                  </a:txBody>
                  <a:tcPr marL="121920" marR="121920" marT="45725" marB="45725" anchor="ctr"/>
                </a:tc>
                <a:extLst>
                  <a:ext uri="{0D108BD9-81ED-4DB2-BD59-A6C34878D82A}">
                    <a16:rowId xmlns:a16="http://schemas.microsoft.com/office/drawing/2014/main" val="10000"/>
                  </a:ext>
                </a:extLst>
              </a:tr>
              <a:tr h="459988">
                <a:tc>
                  <a:txBody>
                    <a:bodyPr/>
                    <a:lstStyle/>
                    <a:p>
                      <a:pPr algn="ctr"/>
                      <a:r>
                        <a:rPr lang="en-US" altLang="zh-CN" sz="2400" b="1" dirty="0" smtClean="0"/>
                        <a:t>as</a:t>
                      </a:r>
                      <a:endParaRPr lang="zh-CN" altLang="en-US" sz="2400" b="1" dirty="0"/>
                    </a:p>
                  </a:txBody>
                  <a:tcPr marL="121920" marR="121920" marT="45725" marB="45725" anchor="ctr"/>
                </a:tc>
                <a:tc>
                  <a:txBody>
                    <a:bodyPr/>
                    <a:lstStyle/>
                    <a:p>
                      <a:pPr algn="ctr"/>
                      <a:r>
                        <a:rPr lang="en-US" altLang="zh-CN" sz="2400" b="1" dirty="0" smtClean="0"/>
                        <a:t>else</a:t>
                      </a:r>
                      <a:endParaRPr lang="zh-CN" altLang="en-US" sz="2400" b="1" dirty="0"/>
                    </a:p>
                  </a:txBody>
                  <a:tcPr marL="121920" marR="121920" marT="45725" marB="45725" anchor="ctr"/>
                </a:tc>
                <a:tc>
                  <a:txBody>
                    <a:bodyPr/>
                    <a:lstStyle/>
                    <a:p>
                      <a:pPr algn="ctr"/>
                      <a:r>
                        <a:rPr lang="en-US" altLang="zh-CN" sz="2400" b="1" dirty="0" smtClean="0"/>
                        <a:t>import</a:t>
                      </a:r>
                      <a:endParaRPr lang="zh-CN" altLang="en-US" sz="2400" b="1" dirty="0"/>
                    </a:p>
                  </a:txBody>
                  <a:tcPr marL="121920" marR="121920" marT="45725" marB="45725" anchor="ctr"/>
                </a:tc>
                <a:tc>
                  <a:txBody>
                    <a:bodyPr/>
                    <a:lstStyle/>
                    <a:p>
                      <a:pPr algn="ctr"/>
                      <a:r>
                        <a:rPr lang="en-US" altLang="zh-CN" sz="2400" b="1" dirty="0" smtClean="0"/>
                        <a:t>raise</a:t>
                      </a:r>
                      <a:endParaRPr lang="zh-CN" altLang="en-US" sz="2400" b="1" dirty="0"/>
                    </a:p>
                  </a:txBody>
                  <a:tcPr marL="121920" marR="121920" marT="45725" marB="45725" anchor="ctr"/>
                </a:tc>
                <a:extLst>
                  <a:ext uri="{0D108BD9-81ED-4DB2-BD59-A6C34878D82A}">
                    <a16:rowId xmlns:a16="http://schemas.microsoft.com/office/drawing/2014/main" val="10001"/>
                  </a:ext>
                </a:extLst>
              </a:tr>
              <a:tr h="459988">
                <a:tc>
                  <a:txBody>
                    <a:bodyPr/>
                    <a:lstStyle/>
                    <a:p>
                      <a:pPr algn="ctr"/>
                      <a:r>
                        <a:rPr lang="en-US" altLang="zh-CN" sz="2400" b="1" dirty="0" smtClean="0"/>
                        <a:t>assert</a:t>
                      </a:r>
                      <a:endParaRPr lang="zh-CN" altLang="en-US" sz="2400" b="1" dirty="0"/>
                    </a:p>
                  </a:txBody>
                  <a:tcPr marL="121920" marR="121920" marT="45725" marB="45725" anchor="ctr"/>
                </a:tc>
                <a:tc>
                  <a:txBody>
                    <a:bodyPr/>
                    <a:lstStyle/>
                    <a:p>
                      <a:pPr algn="ctr"/>
                      <a:r>
                        <a:rPr lang="en-US" altLang="zh-CN" sz="2400" b="1" dirty="0" smtClean="0"/>
                        <a:t>except</a:t>
                      </a:r>
                      <a:endParaRPr lang="zh-CN" altLang="en-US" sz="2400" b="1" dirty="0"/>
                    </a:p>
                  </a:txBody>
                  <a:tcPr marL="121920" marR="121920" marT="45725" marB="45725" anchor="ctr"/>
                </a:tc>
                <a:tc>
                  <a:txBody>
                    <a:bodyPr/>
                    <a:lstStyle/>
                    <a:p>
                      <a:pPr algn="ctr"/>
                      <a:r>
                        <a:rPr lang="en-US" altLang="zh-CN" sz="2400" b="1" dirty="0" smtClean="0"/>
                        <a:t>in</a:t>
                      </a:r>
                      <a:endParaRPr lang="zh-CN" altLang="en-US" sz="2400" b="1" dirty="0"/>
                    </a:p>
                  </a:txBody>
                  <a:tcPr marL="121920" marR="121920" marT="45725" marB="45725" anchor="ctr"/>
                </a:tc>
                <a:tc>
                  <a:txBody>
                    <a:bodyPr/>
                    <a:lstStyle/>
                    <a:p>
                      <a:pPr algn="ctr"/>
                      <a:r>
                        <a:rPr lang="en-US" altLang="zh-CN" sz="2400" b="1" dirty="0" smtClean="0"/>
                        <a:t>return</a:t>
                      </a:r>
                      <a:endParaRPr lang="zh-CN" altLang="en-US" sz="2400" b="1" dirty="0"/>
                    </a:p>
                  </a:txBody>
                  <a:tcPr marL="121920" marR="121920" marT="45725" marB="45725" anchor="ctr"/>
                </a:tc>
                <a:extLst>
                  <a:ext uri="{0D108BD9-81ED-4DB2-BD59-A6C34878D82A}">
                    <a16:rowId xmlns:a16="http://schemas.microsoft.com/office/drawing/2014/main" val="10002"/>
                  </a:ext>
                </a:extLst>
              </a:tr>
              <a:tr h="459988">
                <a:tc>
                  <a:txBody>
                    <a:bodyPr/>
                    <a:lstStyle/>
                    <a:p>
                      <a:pPr algn="ctr"/>
                      <a:r>
                        <a:rPr lang="en-US" altLang="zh-CN" sz="2400" b="1" dirty="0" smtClean="0"/>
                        <a:t>break</a:t>
                      </a:r>
                      <a:endParaRPr lang="zh-CN" altLang="en-US" sz="2400" b="1" dirty="0"/>
                    </a:p>
                  </a:txBody>
                  <a:tcPr marL="121920" marR="121920" marT="45725" marB="45725" anchor="ctr"/>
                </a:tc>
                <a:tc>
                  <a:txBody>
                    <a:bodyPr/>
                    <a:lstStyle/>
                    <a:p>
                      <a:pPr algn="ctr"/>
                      <a:r>
                        <a:rPr lang="en-US" altLang="zh-CN" sz="2400" b="1" dirty="0" smtClean="0"/>
                        <a:t>finally</a:t>
                      </a:r>
                      <a:endParaRPr lang="zh-CN" altLang="en-US" sz="2400" b="1" dirty="0"/>
                    </a:p>
                  </a:txBody>
                  <a:tcPr marL="121920" marR="121920" marT="45725" marB="45725" anchor="ctr"/>
                </a:tc>
                <a:tc>
                  <a:txBody>
                    <a:bodyPr/>
                    <a:lstStyle/>
                    <a:p>
                      <a:pPr algn="ctr"/>
                      <a:r>
                        <a:rPr lang="en-US" altLang="zh-CN" sz="2400" b="1" dirty="0" smtClean="0"/>
                        <a:t>is</a:t>
                      </a:r>
                      <a:endParaRPr lang="zh-CN" altLang="en-US" sz="2400" b="1" dirty="0"/>
                    </a:p>
                  </a:txBody>
                  <a:tcPr marL="121920" marR="121920" marT="45725" marB="45725" anchor="ctr"/>
                </a:tc>
                <a:tc>
                  <a:txBody>
                    <a:bodyPr/>
                    <a:lstStyle/>
                    <a:p>
                      <a:pPr algn="ctr"/>
                      <a:r>
                        <a:rPr lang="en-US" altLang="zh-CN" sz="2400" b="1" dirty="0" smtClean="0"/>
                        <a:t>try</a:t>
                      </a:r>
                      <a:endParaRPr lang="zh-CN" altLang="en-US" sz="2400" b="1" dirty="0"/>
                    </a:p>
                  </a:txBody>
                  <a:tcPr marL="121920" marR="121920" marT="45725" marB="45725" anchor="ctr"/>
                </a:tc>
                <a:extLst>
                  <a:ext uri="{0D108BD9-81ED-4DB2-BD59-A6C34878D82A}">
                    <a16:rowId xmlns:a16="http://schemas.microsoft.com/office/drawing/2014/main" val="10003"/>
                  </a:ext>
                </a:extLst>
              </a:tr>
              <a:tr h="459988">
                <a:tc>
                  <a:txBody>
                    <a:bodyPr/>
                    <a:lstStyle/>
                    <a:p>
                      <a:pPr algn="ctr"/>
                      <a:r>
                        <a:rPr lang="en-US" altLang="zh-CN" sz="2400" b="1" dirty="0" smtClean="0"/>
                        <a:t>class</a:t>
                      </a:r>
                      <a:endParaRPr lang="zh-CN" altLang="en-US" sz="2400" b="1" dirty="0"/>
                    </a:p>
                  </a:txBody>
                  <a:tcPr marL="121920" marR="121920" marT="45725" marB="45725" anchor="ctr"/>
                </a:tc>
                <a:tc>
                  <a:txBody>
                    <a:bodyPr/>
                    <a:lstStyle/>
                    <a:p>
                      <a:pPr algn="ctr"/>
                      <a:r>
                        <a:rPr lang="en-US" altLang="zh-CN" sz="2400" b="1" dirty="0" smtClean="0"/>
                        <a:t>for</a:t>
                      </a:r>
                      <a:endParaRPr lang="zh-CN" altLang="en-US" sz="2400" b="1" dirty="0"/>
                    </a:p>
                  </a:txBody>
                  <a:tcPr marL="121920" marR="121920" marT="45725" marB="45725" anchor="ctr"/>
                </a:tc>
                <a:tc>
                  <a:txBody>
                    <a:bodyPr/>
                    <a:lstStyle/>
                    <a:p>
                      <a:pPr algn="ctr"/>
                      <a:r>
                        <a:rPr lang="en-US" altLang="zh-CN" sz="2400" b="1" dirty="0" smtClean="0"/>
                        <a:t>lambda</a:t>
                      </a:r>
                      <a:endParaRPr lang="zh-CN" altLang="en-US" sz="2400" b="1" dirty="0"/>
                    </a:p>
                  </a:txBody>
                  <a:tcPr marL="121920" marR="121920" marT="45725" marB="45725" anchor="ctr"/>
                </a:tc>
                <a:tc>
                  <a:txBody>
                    <a:bodyPr/>
                    <a:lstStyle/>
                    <a:p>
                      <a:pPr algn="ctr"/>
                      <a:r>
                        <a:rPr lang="en-US" altLang="zh-CN" sz="2400" b="1" dirty="0" smtClean="0"/>
                        <a:t>while</a:t>
                      </a:r>
                      <a:endParaRPr lang="zh-CN" altLang="en-US" sz="2400" b="1" dirty="0"/>
                    </a:p>
                  </a:txBody>
                  <a:tcPr marL="121920" marR="121920" marT="45725" marB="45725" anchor="ctr"/>
                </a:tc>
                <a:extLst>
                  <a:ext uri="{0D108BD9-81ED-4DB2-BD59-A6C34878D82A}">
                    <a16:rowId xmlns:a16="http://schemas.microsoft.com/office/drawing/2014/main" val="10004"/>
                  </a:ext>
                </a:extLst>
              </a:tr>
              <a:tr h="459988">
                <a:tc>
                  <a:txBody>
                    <a:bodyPr/>
                    <a:lstStyle/>
                    <a:p>
                      <a:pPr algn="ctr"/>
                      <a:r>
                        <a:rPr lang="en-US" altLang="zh-CN" sz="2400" b="1" dirty="0" smtClean="0"/>
                        <a:t>continue</a:t>
                      </a:r>
                      <a:endParaRPr lang="zh-CN" altLang="en-US" sz="2400" b="1" dirty="0"/>
                    </a:p>
                  </a:txBody>
                  <a:tcPr marL="121920" marR="121920" marT="45725" marB="45725" anchor="ctr"/>
                </a:tc>
                <a:tc>
                  <a:txBody>
                    <a:bodyPr/>
                    <a:lstStyle/>
                    <a:p>
                      <a:pPr algn="ctr"/>
                      <a:r>
                        <a:rPr lang="en-US" altLang="zh-CN" sz="2400" b="1" dirty="0" smtClean="0"/>
                        <a:t>from</a:t>
                      </a:r>
                      <a:endParaRPr lang="zh-CN" altLang="en-US" sz="2400" b="1" dirty="0"/>
                    </a:p>
                  </a:txBody>
                  <a:tcPr marL="121920" marR="121920" marT="45725" marB="45725" anchor="ctr"/>
                </a:tc>
                <a:tc>
                  <a:txBody>
                    <a:bodyPr/>
                    <a:lstStyle/>
                    <a:p>
                      <a:pPr algn="ctr"/>
                      <a:r>
                        <a:rPr lang="en-US" altLang="zh-CN" sz="2400" b="1" dirty="0" smtClean="0"/>
                        <a:t>not</a:t>
                      </a:r>
                      <a:endParaRPr lang="zh-CN" altLang="en-US" sz="2400" b="1" dirty="0"/>
                    </a:p>
                  </a:txBody>
                  <a:tcPr marL="121920" marR="121920" marT="45725" marB="45725" anchor="ctr"/>
                </a:tc>
                <a:tc>
                  <a:txBody>
                    <a:bodyPr/>
                    <a:lstStyle/>
                    <a:p>
                      <a:pPr algn="ctr"/>
                      <a:r>
                        <a:rPr lang="en-US" altLang="zh-CN" sz="2400" b="1" dirty="0" smtClean="0"/>
                        <a:t>with</a:t>
                      </a:r>
                      <a:endParaRPr lang="zh-CN" altLang="en-US" sz="2400" b="1" dirty="0"/>
                    </a:p>
                  </a:txBody>
                  <a:tcPr marL="121920" marR="121920" marT="45725" marB="45725" anchor="ctr"/>
                </a:tc>
                <a:extLst>
                  <a:ext uri="{0D108BD9-81ED-4DB2-BD59-A6C34878D82A}">
                    <a16:rowId xmlns:a16="http://schemas.microsoft.com/office/drawing/2014/main" val="10005"/>
                  </a:ext>
                </a:extLst>
              </a:tr>
              <a:tr h="459988">
                <a:tc>
                  <a:txBody>
                    <a:bodyPr/>
                    <a:lstStyle/>
                    <a:p>
                      <a:pPr algn="ctr"/>
                      <a:r>
                        <a:rPr lang="en-US" altLang="zh-CN" sz="2400" b="1" dirty="0" smtClean="0"/>
                        <a:t>def</a:t>
                      </a:r>
                      <a:endParaRPr lang="zh-CN" altLang="en-US" sz="2400" b="1" dirty="0"/>
                    </a:p>
                  </a:txBody>
                  <a:tcPr marL="121920" marR="121920" marT="45725" marB="45725" anchor="ctr"/>
                </a:tc>
                <a:tc>
                  <a:txBody>
                    <a:bodyPr/>
                    <a:lstStyle/>
                    <a:p>
                      <a:pPr algn="ctr"/>
                      <a:r>
                        <a:rPr lang="en-US" altLang="zh-CN" sz="2400" b="1" dirty="0" smtClean="0"/>
                        <a:t>global</a:t>
                      </a:r>
                      <a:endParaRPr lang="zh-CN" altLang="en-US" sz="2400" b="1" dirty="0"/>
                    </a:p>
                  </a:txBody>
                  <a:tcPr marL="121920" marR="121920" marT="45725" marB="45725" anchor="ctr"/>
                </a:tc>
                <a:tc>
                  <a:txBody>
                    <a:bodyPr/>
                    <a:lstStyle/>
                    <a:p>
                      <a:pPr algn="ctr"/>
                      <a:r>
                        <a:rPr lang="en-US" altLang="zh-CN" sz="2400" b="1" dirty="0" smtClean="0"/>
                        <a:t>or</a:t>
                      </a:r>
                      <a:endParaRPr lang="zh-CN" altLang="en-US" sz="2400" b="1" dirty="0"/>
                    </a:p>
                  </a:txBody>
                  <a:tcPr marL="121920" marR="121920" marT="45725" marB="45725"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400" b="1" kern="1200" dirty="0" smtClean="0">
                          <a:solidFill>
                            <a:schemeClr val="dk1"/>
                          </a:solidFill>
                          <a:latin typeface="+mn-lt"/>
                          <a:ea typeface="+mn-ea"/>
                          <a:cs typeface="+mn-cs"/>
                        </a:rPr>
                        <a:t>yield</a:t>
                      </a:r>
                      <a:endParaRPr lang="zh-CN" altLang="en-US" sz="2400" b="1" kern="1200" dirty="0" smtClean="0">
                        <a:solidFill>
                          <a:schemeClr val="dk1"/>
                        </a:solidFill>
                        <a:latin typeface="+mn-lt"/>
                        <a:ea typeface="+mn-ea"/>
                        <a:cs typeface="+mn-cs"/>
                      </a:endParaRPr>
                    </a:p>
                  </a:txBody>
                  <a:tcPr marL="121920" marR="121920" marT="45725" marB="45725" anchor="ctr"/>
                </a:tc>
                <a:extLst>
                  <a:ext uri="{0D108BD9-81ED-4DB2-BD59-A6C34878D82A}">
                    <a16:rowId xmlns:a16="http://schemas.microsoft.com/office/drawing/2014/main" val="10006"/>
                  </a:ext>
                </a:extLst>
              </a:tr>
              <a:tr h="459988">
                <a:tc>
                  <a:txBody>
                    <a:bodyPr/>
                    <a:lstStyle/>
                    <a:p>
                      <a:pPr algn="ctr"/>
                      <a:r>
                        <a:rPr lang="en-US" altLang="zh-CN" sz="2400" b="1" dirty="0" smtClean="0"/>
                        <a:t>del</a:t>
                      </a:r>
                      <a:endParaRPr lang="zh-CN" altLang="en-US" sz="2400" b="1" dirty="0"/>
                    </a:p>
                  </a:txBody>
                  <a:tcPr marL="121920" marR="121920" marT="45725" marB="45725" anchor="ctr"/>
                </a:tc>
                <a:tc>
                  <a:txBody>
                    <a:bodyPr/>
                    <a:lstStyle/>
                    <a:p>
                      <a:pPr algn="ctr"/>
                      <a:r>
                        <a:rPr lang="en-US" altLang="zh-CN" sz="2400" b="1" dirty="0" smtClean="0"/>
                        <a:t>if</a:t>
                      </a:r>
                      <a:endParaRPr lang="zh-CN" altLang="en-US" sz="2400" b="1" dirty="0"/>
                    </a:p>
                  </a:txBody>
                  <a:tcPr marL="121920" marR="121920" marT="45725" marB="45725" anchor="ctr"/>
                </a:tc>
                <a:tc>
                  <a:txBody>
                    <a:bodyPr/>
                    <a:lstStyle/>
                    <a:p>
                      <a:pPr algn="ctr"/>
                      <a:r>
                        <a:rPr lang="en-US" altLang="zh-CN" sz="2400" b="1" dirty="0" smtClean="0"/>
                        <a:t>pass</a:t>
                      </a:r>
                      <a:endParaRPr lang="zh-CN" altLang="en-US" sz="2400" b="1" dirty="0"/>
                    </a:p>
                  </a:txBody>
                  <a:tcPr marL="121920" marR="121920" marT="45725" marB="45725" anchor="ctr"/>
                </a:tc>
                <a:tc>
                  <a:txBody>
                    <a:bodyPr/>
                    <a:lstStyle/>
                    <a:p>
                      <a:pPr algn="ctr"/>
                      <a:endParaRPr lang="zh-CN" altLang="en-US" sz="2400" b="1" dirty="0"/>
                    </a:p>
                  </a:txBody>
                  <a:tcPr marL="121920" marR="121920" marT="45725" marB="45725" anchor="ctr"/>
                </a:tc>
                <a:extLst>
                  <a:ext uri="{0D108BD9-81ED-4DB2-BD59-A6C34878D82A}">
                    <a16:rowId xmlns:a16="http://schemas.microsoft.com/office/drawing/2014/main" val="10007"/>
                  </a:ext>
                </a:extLst>
              </a:tr>
            </a:tbl>
          </a:graphicData>
        </a:graphic>
      </p:graphicFrame>
      <p:sp>
        <p:nvSpPr>
          <p:cNvPr id="3" name="标题 2"/>
          <p:cNvSpPr>
            <a:spLocks noGrp="1"/>
          </p:cNvSpPr>
          <p:nvPr>
            <p:ph type="title"/>
          </p:nvPr>
        </p:nvSpPr>
        <p:spPr/>
        <p:txBody>
          <a:bodyPr/>
          <a:lstStyle/>
          <a:p>
            <a:r>
              <a:rPr lang="en-US" altLang="zh-CN" dirty="0" smtClean="0"/>
              <a:t>2.4.1 </a:t>
            </a:r>
            <a:r>
              <a:rPr lang="zh-CN" altLang="en-US" dirty="0" smtClean="0"/>
              <a:t>变量的</a:t>
            </a:r>
            <a:r>
              <a:rPr lang="zh-CN" altLang="en-US" dirty="0"/>
              <a:t>使用</a:t>
            </a:r>
          </a:p>
        </p:txBody>
      </p:sp>
      <p:sp>
        <p:nvSpPr>
          <p:cNvPr id="6" name="内容占位符 5"/>
          <p:cNvSpPr>
            <a:spLocks noGrp="1"/>
          </p:cNvSpPr>
          <p:nvPr>
            <p:ph idx="1"/>
          </p:nvPr>
        </p:nvSpPr>
        <p:spPr>
          <a:xfrm>
            <a:off x="431801" y="1321651"/>
            <a:ext cx="10972800" cy="5248275"/>
          </a:xfrm>
        </p:spPr>
        <p:txBody>
          <a:bodyPr/>
          <a:lstStyle/>
          <a:p>
            <a:r>
              <a:rPr lang="en-US" altLang="zh-CN" sz="2400" dirty="0" smtClean="0"/>
              <a:t>Python</a:t>
            </a:r>
            <a:r>
              <a:rPr lang="zh-CN" altLang="en-US" sz="2400" dirty="0" smtClean="0"/>
              <a:t>保留字</a:t>
            </a:r>
            <a:endParaRPr lang="zh-CN" altLang="en-US" sz="2400" dirty="0"/>
          </a:p>
        </p:txBody>
      </p:sp>
      <p:sp>
        <p:nvSpPr>
          <p:cNvPr id="5" name="灯片编号占位符 4"/>
          <p:cNvSpPr>
            <a:spLocks noGrp="1"/>
          </p:cNvSpPr>
          <p:nvPr>
            <p:ph type="sldNum" sz="quarter" idx="10"/>
          </p:nvPr>
        </p:nvSpPr>
        <p:spPr>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5FD889E0-CAB2-4699-909D-B9A88D47ACBE}" type="slidenum">
              <a:rPr kumimoji="0" lang="en-US" sz="2400" b="0" i="0" u="none" strike="noStrike" kern="1200" cap="none" spc="0" normalizeH="0" baseline="0" noProof="0" smtClean="0">
                <a:ln>
                  <a:noFill/>
                </a:ln>
                <a:solidFill>
                  <a:prstClr val="black">
                    <a:lumMod val="85000"/>
                    <a:lumOff val="15000"/>
                  </a:prstClr>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34</a:t>
            </a:fld>
            <a:endParaRPr kumimoji="0" lang="en-US" sz="2400" b="0" i="0" u="none" strike="noStrike" kern="1200" cap="none" spc="0" normalizeH="0" baseline="0" noProof="0">
              <a:ln>
                <a:noFill/>
              </a:ln>
              <a:solidFill>
                <a:prstClr val="black">
                  <a:lumMod val="85000"/>
                  <a:lumOff val="15000"/>
                </a:prstClr>
              </a:solidFill>
              <a:effectLst/>
              <a:uLnTx/>
              <a:uFillTx/>
              <a:latin typeface="Arial" charset="0"/>
              <a:ea typeface="宋体"/>
              <a:cs typeface="+mn-cs"/>
            </a:endParaRPr>
          </a:p>
        </p:txBody>
      </p:sp>
    </p:spTree>
    <p:extLst>
      <p:ext uri="{BB962C8B-B14F-4D97-AF65-F5344CB8AC3E}">
        <p14:creationId xmlns:p14="http://schemas.microsoft.com/office/powerpoint/2010/main" val="85384522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2.4.1 </a:t>
            </a:r>
            <a:r>
              <a:rPr lang="zh-CN" altLang="en-US" dirty="0" smtClean="0"/>
              <a:t>变量</a:t>
            </a:r>
            <a:r>
              <a:rPr lang="zh-CN" altLang="en-US" dirty="0"/>
              <a:t>的使用</a:t>
            </a:r>
          </a:p>
        </p:txBody>
      </p:sp>
      <p:sp>
        <p:nvSpPr>
          <p:cNvPr id="3" name="内容占位符 2"/>
          <p:cNvSpPr>
            <a:spLocks noGrp="1"/>
          </p:cNvSpPr>
          <p:nvPr>
            <p:ph idx="1"/>
          </p:nvPr>
        </p:nvSpPr>
        <p:spPr/>
        <p:txBody>
          <a:bodyPr/>
          <a:lstStyle/>
          <a:p>
            <a:r>
              <a:rPr lang="zh-CN" altLang="en-US" dirty="0" smtClean="0"/>
              <a:t>常见错误情况</a:t>
            </a:r>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r>
              <a:rPr lang="zh-CN" altLang="en-US" dirty="0" smtClean="0"/>
              <a:t>小结：</a:t>
            </a:r>
            <a:endParaRPr lang="en-US" altLang="zh-CN" dirty="0" smtClean="0"/>
          </a:p>
          <a:p>
            <a:pPr lvl="1"/>
            <a:r>
              <a:rPr lang="zh-CN" altLang="zh-CN" dirty="0" smtClean="0"/>
              <a:t>在</a:t>
            </a:r>
            <a:r>
              <a:rPr lang="en-US" altLang="zh-CN" dirty="0"/>
              <a:t>python</a:t>
            </a:r>
            <a:r>
              <a:rPr lang="zh-CN" altLang="zh-CN" dirty="0"/>
              <a:t>中，变量是可以发生变化的量，只包含变量名称和变量的值两部分，因此</a:t>
            </a:r>
            <a:r>
              <a:rPr lang="zh-CN" altLang="zh-CN" b="1" dirty="0">
                <a:solidFill>
                  <a:srgbClr val="FF0000"/>
                </a:solidFill>
              </a:rPr>
              <a:t>变量是没有类型之分</a:t>
            </a:r>
            <a:r>
              <a:rPr lang="zh-CN" altLang="zh-CN" dirty="0"/>
              <a:t>的</a:t>
            </a:r>
            <a:r>
              <a:rPr lang="zh-CN" altLang="en-US" dirty="0"/>
              <a:t>。</a:t>
            </a:r>
            <a:endParaRPr lang="en-US" altLang="zh-CN" dirty="0"/>
          </a:p>
          <a:p>
            <a:pPr lvl="1"/>
            <a:r>
              <a:rPr lang="zh-CN" altLang="zh-CN" dirty="0"/>
              <a:t>但是</a:t>
            </a:r>
            <a:r>
              <a:rPr lang="en-US" altLang="zh-CN" dirty="0"/>
              <a:t>Python</a:t>
            </a:r>
            <a:r>
              <a:rPr lang="zh-CN" altLang="zh-CN" b="1" dirty="0">
                <a:solidFill>
                  <a:srgbClr val="FF0000"/>
                </a:solidFill>
              </a:rPr>
              <a:t>中数据有类型之分</a:t>
            </a:r>
            <a:r>
              <a:rPr lang="zh-CN" altLang="zh-CN" dirty="0"/>
              <a:t>，包括</a:t>
            </a:r>
            <a:r>
              <a:rPr lang="zh-CN" altLang="zh-CN" b="1" dirty="0">
                <a:solidFill>
                  <a:srgbClr val="FF0000"/>
                </a:solidFill>
              </a:rPr>
              <a:t>字符串类型</a:t>
            </a:r>
            <a:r>
              <a:rPr lang="zh-CN" altLang="zh-CN" dirty="0"/>
              <a:t>、</a:t>
            </a:r>
            <a:r>
              <a:rPr lang="zh-CN" altLang="zh-CN" b="1" dirty="0">
                <a:solidFill>
                  <a:srgbClr val="FF0000"/>
                </a:solidFill>
              </a:rPr>
              <a:t>数字类型</a:t>
            </a:r>
            <a:r>
              <a:rPr lang="zh-CN" altLang="zh-CN" dirty="0"/>
              <a:t>和</a:t>
            </a:r>
            <a:r>
              <a:rPr lang="zh-CN" altLang="zh-CN" b="1" dirty="0">
                <a:solidFill>
                  <a:srgbClr val="FF0000"/>
                </a:solidFill>
              </a:rPr>
              <a:t>逻辑类型</a:t>
            </a:r>
            <a:r>
              <a:rPr lang="zh-CN" altLang="zh-CN" dirty="0"/>
              <a:t>、</a:t>
            </a:r>
            <a:r>
              <a:rPr lang="zh-CN" altLang="zh-CN" b="1" dirty="0">
                <a:solidFill>
                  <a:srgbClr val="FF0000"/>
                </a:solidFill>
              </a:rPr>
              <a:t>列表类型</a:t>
            </a:r>
            <a:r>
              <a:rPr lang="zh-CN" altLang="zh-CN" dirty="0"/>
              <a:t>、</a:t>
            </a:r>
            <a:r>
              <a:rPr lang="zh-CN" altLang="zh-CN" b="1" dirty="0">
                <a:solidFill>
                  <a:srgbClr val="FF0000"/>
                </a:solidFill>
              </a:rPr>
              <a:t>字典类型</a:t>
            </a:r>
            <a:r>
              <a:rPr lang="zh-CN" altLang="zh-CN" dirty="0"/>
              <a:t>等数据。我们将存储字符串的变量简称为字符串变量，将存储数字的变量称为数字变量，依次类推。</a:t>
            </a:r>
            <a:endParaRPr lang="zh-CN" altLang="en-US" dirty="0"/>
          </a:p>
          <a:p>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35</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5" name="矩形 4"/>
          <p:cNvSpPr/>
          <p:nvPr/>
        </p:nvSpPr>
        <p:spPr bwMode="auto">
          <a:xfrm>
            <a:off x="1627323" y="1654444"/>
            <a:ext cx="8074616" cy="2390614"/>
          </a:xfrm>
          <a:prstGeom prst="rect">
            <a:avLst/>
          </a:prstGeom>
          <a:ln>
            <a:headEnd type="none" w="med" len="med"/>
            <a:tailEnd type="none" w="med" len="med"/>
          </a:ln>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&gt;&gt;&gt; message = "Welcome to our python world!"</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&gt;&gt;&gt; print(</a:t>
            </a:r>
            <a:r>
              <a:rPr kumimoji="0" lang="en-US" altLang="zh-CN" sz="2400" b="0" i="0" u="none" strike="noStrike" kern="1200" cap="none" spc="0" normalizeH="0" baseline="0" noProof="0" dirty="0" err="1">
                <a:ln>
                  <a:noFill/>
                </a:ln>
                <a:solidFill>
                  <a:prstClr val="black"/>
                </a:solidFill>
                <a:effectLst/>
                <a:uLnTx/>
                <a:uFillTx/>
                <a:latin typeface="Arial"/>
                <a:ea typeface="宋体"/>
                <a:cs typeface="+mn-cs"/>
              </a:rPr>
              <a:t>mesage</a:t>
            </a: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err="1">
                <a:ln>
                  <a:noFill/>
                </a:ln>
                <a:solidFill>
                  <a:prstClr val="black"/>
                </a:solidFill>
                <a:effectLst/>
                <a:uLnTx/>
                <a:uFillTx/>
                <a:latin typeface="Arial"/>
                <a:ea typeface="宋体"/>
                <a:cs typeface="+mn-cs"/>
              </a:rPr>
              <a:t>Traceback</a:t>
            </a: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 (most recent call last):</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  File "&lt;pyshell#2&gt;", line 1, in &lt;module&gt;</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    print(</a:t>
            </a:r>
            <a:r>
              <a:rPr kumimoji="0" lang="en-US" altLang="zh-CN" sz="2400" b="0" i="0" u="none" strike="noStrike" kern="1200" cap="none" spc="0" normalizeH="0" baseline="0" noProof="0" dirty="0" err="1">
                <a:ln>
                  <a:noFill/>
                </a:ln>
                <a:solidFill>
                  <a:prstClr val="black"/>
                </a:solidFill>
                <a:effectLst/>
                <a:uLnTx/>
                <a:uFillTx/>
                <a:latin typeface="Arial"/>
                <a:ea typeface="宋体"/>
                <a:cs typeface="+mn-cs"/>
              </a:rPr>
              <a:t>mesage</a:t>
            </a: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err="1">
                <a:ln>
                  <a:noFill/>
                </a:ln>
                <a:solidFill>
                  <a:prstClr val="black"/>
                </a:solidFill>
                <a:effectLst/>
                <a:uLnTx/>
                <a:uFillTx/>
                <a:latin typeface="Arial"/>
                <a:ea typeface="宋体"/>
                <a:cs typeface="+mn-cs"/>
              </a:rPr>
              <a:t>NameError</a:t>
            </a: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 name '</a:t>
            </a:r>
            <a:r>
              <a:rPr kumimoji="0" lang="en-US" altLang="zh-CN" sz="2400" b="0" i="0" u="none" strike="noStrike" kern="1200" cap="none" spc="0" normalizeH="0" baseline="0" noProof="0" dirty="0" err="1">
                <a:ln>
                  <a:noFill/>
                </a:ln>
                <a:solidFill>
                  <a:prstClr val="black"/>
                </a:solidFill>
                <a:effectLst/>
                <a:uLnTx/>
                <a:uFillTx/>
                <a:latin typeface="Arial"/>
                <a:ea typeface="宋体"/>
                <a:cs typeface="+mn-cs"/>
              </a:rPr>
              <a:t>mesage</a:t>
            </a: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 is not defined</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dirty="0" smtClean="0">
              <a:ln>
                <a:noFill/>
              </a:ln>
              <a:solidFill>
                <a:prstClr val="black"/>
              </a:solidFill>
              <a:effectLst/>
              <a:uLnTx/>
              <a:uFillTx/>
              <a:latin typeface="Arial" charset="0"/>
              <a:ea typeface="宋体"/>
              <a:cs typeface="+mn-cs"/>
            </a:endParaRPr>
          </a:p>
        </p:txBody>
      </p:sp>
      <p:sp>
        <p:nvSpPr>
          <p:cNvPr id="6" name="矩形 5"/>
          <p:cNvSpPr/>
          <p:nvPr/>
        </p:nvSpPr>
        <p:spPr bwMode="auto">
          <a:xfrm>
            <a:off x="1627322" y="3419856"/>
            <a:ext cx="1710238" cy="539496"/>
          </a:xfrm>
          <a:prstGeom prst="rect">
            <a:avLst/>
          </a:prstGeom>
          <a:noFill/>
          <a:ln>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smtClean="0">
              <a:ln>
                <a:noFill/>
              </a:ln>
              <a:solidFill>
                <a:prstClr val="black"/>
              </a:solidFill>
              <a:effectLst/>
              <a:uLnTx/>
              <a:uFillTx/>
              <a:latin typeface="Arial" charset="0"/>
              <a:ea typeface="宋体"/>
              <a:cs typeface="+mn-cs"/>
            </a:endParaRPr>
          </a:p>
        </p:txBody>
      </p:sp>
    </p:spTree>
    <p:extLst>
      <p:ext uri="{BB962C8B-B14F-4D97-AF65-F5344CB8AC3E}">
        <p14:creationId xmlns:p14="http://schemas.microsoft.com/office/powerpoint/2010/main" val="273687468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2.4 </a:t>
            </a:r>
            <a:r>
              <a:rPr lang="zh-CN" altLang="en-US" dirty="0" smtClean="0"/>
              <a:t>变量及数据的使用</a:t>
            </a:r>
            <a:endParaRPr lang="zh-CN" altLang="en-US" dirty="0"/>
          </a:p>
        </p:txBody>
      </p:sp>
      <p:sp>
        <p:nvSpPr>
          <p:cNvPr id="3" name="内容占位符 2"/>
          <p:cNvSpPr>
            <a:spLocks noGrp="1"/>
          </p:cNvSpPr>
          <p:nvPr>
            <p:ph idx="1"/>
          </p:nvPr>
        </p:nvSpPr>
        <p:spPr/>
        <p:txBody>
          <a:bodyPr/>
          <a:lstStyle/>
          <a:p>
            <a:r>
              <a:rPr lang="en-US" altLang="zh-CN" dirty="0" smtClean="0"/>
              <a:t>Python</a:t>
            </a:r>
            <a:r>
              <a:rPr lang="zh-CN" altLang="en-US" dirty="0" smtClean="0"/>
              <a:t>支持的数据类型</a:t>
            </a:r>
            <a:endParaRPr lang="en-US" altLang="zh-CN" dirty="0" smtClean="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36</a:t>
            </a:fld>
            <a:endParaRPr lang="en-US" altLang="zh-CN"/>
          </a:p>
        </p:txBody>
      </p:sp>
      <p:sp>
        <p:nvSpPr>
          <p:cNvPr id="5" name="左大括号 4"/>
          <p:cNvSpPr/>
          <p:nvPr/>
        </p:nvSpPr>
        <p:spPr>
          <a:xfrm>
            <a:off x="5391202" y="1921643"/>
            <a:ext cx="288032" cy="3240360"/>
          </a:xfrm>
          <a:prstGeom prst="leftBrace">
            <a:avLst>
              <a:gd name="adj1" fmla="val 63705"/>
              <a:gd name="adj2" fmla="val 49491"/>
            </a:avLst>
          </a:prstGeom>
          <a:ln w="19050"/>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solidFill>
                <a:prstClr val="black"/>
              </a:solidFill>
            </a:endParaRPr>
          </a:p>
        </p:txBody>
      </p:sp>
      <p:sp>
        <p:nvSpPr>
          <p:cNvPr id="6" name="矩形 5"/>
          <p:cNvSpPr/>
          <p:nvPr/>
        </p:nvSpPr>
        <p:spPr>
          <a:xfrm>
            <a:off x="3123458" y="3352511"/>
            <a:ext cx="2262094" cy="369332"/>
          </a:xfrm>
          <a:prstGeom prst="rect">
            <a:avLst/>
          </a:prstGeom>
        </p:spPr>
        <p:txBody>
          <a:bodyPr wrap="none">
            <a:spAutoFit/>
          </a:bodyPr>
          <a:lstStyle/>
          <a:p>
            <a:r>
              <a:rPr lang="en-US" altLang="zh-CN" b="1" dirty="0" smtClean="0">
                <a:solidFill>
                  <a:prstClr val="black"/>
                </a:solidFill>
              </a:rPr>
              <a:t>Python</a:t>
            </a:r>
            <a:r>
              <a:rPr lang="zh-CN" altLang="en-US" b="1" dirty="0" smtClean="0">
                <a:solidFill>
                  <a:prstClr val="black"/>
                </a:solidFill>
              </a:rPr>
              <a:t>内置</a:t>
            </a:r>
            <a:r>
              <a:rPr lang="zh-CN" altLang="zh-CN" b="1" dirty="0" smtClean="0">
                <a:solidFill>
                  <a:prstClr val="black"/>
                </a:solidFill>
              </a:rPr>
              <a:t>数据类型</a:t>
            </a:r>
            <a:endParaRPr lang="zh-CN" altLang="zh-CN" b="1" dirty="0">
              <a:solidFill>
                <a:prstClr val="black"/>
              </a:solidFill>
            </a:endParaRPr>
          </a:p>
        </p:txBody>
      </p:sp>
      <p:sp>
        <p:nvSpPr>
          <p:cNvPr id="7" name="矩形 6"/>
          <p:cNvSpPr/>
          <p:nvPr/>
        </p:nvSpPr>
        <p:spPr>
          <a:xfrm>
            <a:off x="5823250" y="1821759"/>
            <a:ext cx="1107996" cy="369332"/>
          </a:xfrm>
          <a:prstGeom prst="rect">
            <a:avLst/>
          </a:prstGeom>
        </p:spPr>
        <p:txBody>
          <a:bodyPr wrap="none">
            <a:spAutoFit/>
          </a:bodyPr>
          <a:lstStyle/>
          <a:p>
            <a:r>
              <a:rPr lang="zh-CN" altLang="en-US" b="1" dirty="0" smtClean="0">
                <a:solidFill>
                  <a:prstClr val="black"/>
                </a:solidFill>
              </a:rPr>
              <a:t>数值类型</a:t>
            </a:r>
            <a:endParaRPr lang="zh-CN" altLang="en-US" b="1" dirty="0">
              <a:solidFill>
                <a:prstClr val="black"/>
              </a:solidFill>
            </a:endParaRPr>
          </a:p>
        </p:txBody>
      </p:sp>
      <p:sp>
        <p:nvSpPr>
          <p:cNvPr id="8" name="左大括号 7"/>
          <p:cNvSpPr/>
          <p:nvPr/>
        </p:nvSpPr>
        <p:spPr>
          <a:xfrm>
            <a:off x="7119394" y="1461719"/>
            <a:ext cx="216024" cy="1080120"/>
          </a:xfrm>
          <a:prstGeom prst="leftBrace">
            <a:avLst>
              <a:gd name="adj1" fmla="val 45248"/>
              <a:gd name="adj2" fmla="val 49491"/>
            </a:avLst>
          </a:prstGeom>
          <a:ln w="19050"/>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solidFill>
                <a:prstClr val="black"/>
              </a:solidFill>
            </a:endParaRPr>
          </a:p>
        </p:txBody>
      </p:sp>
      <p:sp>
        <p:nvSpPr>
          <p:cNvPr id="9" name="矩形 8"/>
          <p:cNvSpPr/>
          <p:nvPr/>
        </p:nvSpPr>
        <p:spPr>
          <a:xfrm>
            <a:off x="7479434" y="1380419"/>
            <a:ext cx="1569148" cy="369332"/>
          </a:xfrm>
          <a:prstGeom prst="rect">
            <a:avLst/>
          </a:prstGeom>
        </p:spPr>
        <p:txBody>
          <a:bodyPr wrap="none">
            <a:spAutoFit/>
          </a:bodyPr>
          <a:lstStyle/>
          <a:p>
            <a:r>
              <a:rPr lang="zh-CN" altLang="zh-CN" b="1" dirty="0" smtClean="0">
                <a:solidFill>
                  <a:prstClr val="black"/>
                </a:solidFill>
              </a:rPr>
              <a:t>整数类型</a:t>
            </a:r>
            <a:r>
              <a:rPr lang="en-US" altLang="zh-CN" b="1" dirty="0" smtClean="0">
                <a:solidFill>
                  <a:prstClr val="black"/>
                </a:solidFill>
              </a:rPr>
              <a:t> (</a:t>
            </a:r>
            <a:r>
              <a:rPr lang="en-US" altLang="zh-CN" b="1" dirty="0" err="1" smtClean="0">
                <a:solidFill>
                  <a:prstClr val="black"/>
                </a:solidFill>
              </a:rPr>
              <a:t>int</a:t>
            </a:r>
            <a:r>
              <a:rPr lang="en-US" altLang="zh-CN" b="1" dirty="0" smtClean="0">
                <a:solidFill>
                  <a:prstClr val="black"/>
                </a:solidFill>
              </a:rPr>
              <a:t>)</a:t>
            </a:r>
            <a:endParaRPr lang="zh-CN" altLang="en-US" dirty="0">
              <a:solidFill>
                <a:prstClr val="black"/>
              </a:solidFill>
            </a:endParaRPr>
          </a:p>
        </p:txBody>
      </p:sp>
      <p:sp>
        <p:nvSpPr>
          <p:cNvPr id="10" name="矩形 9"/>
          <p:cNvSpPr/>
          <p:nvPr/>
        </p:nvSpPr>
        <p:spPr>
          <a:xfrm>
            <a:off x="7479434" y="1812467"/>
            <a:ext cx="1471365" cy="369332"/>
          </a:xfrm>
          <a:prstGeom prst="rect">
            <a:avLst/>
          </a:prstGeom>
        </p:spPr>
        <p:txBody>
          <a:bodyPr wrap="none">
            <a:spAutoFit/>
          </a:bodyPr>
          <a:lstStyle/>
          <a:p>
            <a:r>
              <a:rPr lang="zh-CN" altLang="en-US" b="1" dirty="0" smtClean="0">
                <a:solidFill>
                  <a:prstClr val="black"/>
                </a:solidFill>
              </a:rPr>
              <a:t>浮点型</a:t>
            </a:r>
            <a:r>
              <a:rPr lang="en-US" altLang="zh-CN" b="1" dirty="0" smtClean="0">
                <a:solidFill>
                  <a:prstClr val="black"/>
                </a:solidFill>
              </a:rPr>
              <a:t>(float)</a:t>
            </a:r>
            <a:endParaRPr lang="en-US" altLang="zh-CN" b="1" dirty="0">
              <a:solidFill>
                <a:prstClr val="black"/>
              </a:solidFill>
            </a:endParaRPr>
          </a:p>
        </p:txBody>
      </p:sp>
      <p:sp>
        <p:nvSpPr>
          <p:cNvPr id="11" name="矩形 10"/>
          <p:cNvSpPr/>
          <p:nvPr/>
        </p:nvSpPr>
        <p:spPr>
          <a:xfrm>
            <a:off x="7470002" y="2244515"/>
            <a:ext cx="1634807" cy="369332"/>
          </a:xfrm>
          <a:prstGeom prst="rect">
            <a:avLst/>
          </a:prstGeom>
        </p:spPr>
        <p:txBody>
          <a:bodyPr wrap="none">
            <a:spAutoFit/>
          </a:bodyPr>
          <a:lstStyle/>
          <a:p>
            <a:r>
              <a:rPr lang="zh-CN" altLang="zh-CN" b="1" dirty="0" smtClean="0">
                <a:solidFill>
                  <a:prstClr val="black"/>
                </a:solidFill>
              </a:rPr>
              <a:t>复数</a:t>
            </a:r>
            <a:r>
              <a:rPr lang="en-US" altLang="zh-CN" b="1" dirty="0" smtClean="0">
                <a:solidFill>
                  <a:prstClr val="black"/>
                </a:solidFill>
              </a:rPr>
              <a:t>(complex )</a:t>
            </a:r>
            <a:endParaRPr lang="zh-CN" altLang="en-US" b="1" dirty="0">
              <a:solidFill>
                <a:prstClr val="black"/>
              </a:solidFill>
            </a:endParaRPr>
          </a:p>
        </p:txBody>
      </p:sp>
      <p:sp>
        <p:nvSpPr>
          <p:cNvPr id="12" name="矩形 11"/>
          <p:cNvSpPr/>
          <p:nvPr/>
        </p:nvSpPr>
        <p:spPr>
          <a:xfrm>
            <a:off x="5810768" y="2757863"/>
            <a:ext cx="1452642" cy="369332"/>
          </a:xfrm>
          <a:prstGeom prst="rect">
            <a:avLst/>
          </a:prstGeom>
        </p:spPr>
        <p:txBody>
          <a:bodyPr wrap="none">
            <a:spAutoFit/>
          </a:bodyPr>
          <a:lstStyle/>
          <a:p>
            <a:r>
              <a:rPr lang="zh-CN" altLang="en-US" b="1" dirty="0" smtClean="0">
                <a:solidFill>
                  <a:prstClr val="black"/>
                </a:solidFill>
              </a:rPr>
              <a:t>布尔型</a:t>
            </a:r>
            <a:r>
              <a:rPr lang="en-US" altLang="zh-CN" b="1" dirty="0" smtClean="0">
                <a:solidFill>
                  <a:prstClr val="black"/>
                </a:solidFill>
              </a:rPr>
              <a:t>(</a:t>
            </a:r>
            <a:r>
              <a:rPr lang="en-US" altLang="zh-CN" b="1" dirty="0" err="1" smtClean="0">
                <a:solidFill>
                  <a:prstClr val="black"/>
                </a:solidFill>
              </a:rPr>
              <a:t>bool</a:t>
            </a:r>
            <a:r>
              <a:rPr lang="en-US" altLang="zh-CN" b="1" dirty="0" smtClean="0">
                <a:solidFill>
                  <a:prstClr val="black"/>
                </a:solidFill>
              </a:rPr>
              <a:t>)</a:t>
            </a:r>
            <a:endParaRPr lang="en-US" altLang="zh-CN" b="1" dirty="0">
              <a:solidFill>
                <a:prstClr val="black"/>
              </a:solidFill>
            </a:endParaRPr>
          </a:p>
        </p:txBody>
      </p:sp>
      <p:sp>
        <p:nvSpPr>
          <p:cNvPr id="13" name="矩形 12"/>
          <p:cNvSpPr/>
          <p:nvPr/>
        </p:nvSpPr>
        <p:spPr>
          <a:xfrm>
            <a:off x="7119394" y="3315343"/>
            <a:ext cx="2328523" cy="369332"/>
          </a:xfrm>
          <a:prstGeom prst="rect">
            <a:avLst/>
          </a:prstGeom>
        </p:spPr>
        <p:txBody>
          <a:bodyPr wrap="none">
            <a:spAutoFit/>
          </a:bodyPr>
          <a:lstStyle/>
          <a:p>
            <a:r>
              <a:rPr lang="zh-CN" altLang="en-US" b="1" dirty="0" smtClean="0">
                <a:solidFill>
                  <a:prstClr val="black"/>
                </a:solidFill>
              </a:rPr>
              <a:t>字符串类型（</a:t>
            </a:r>
            <a:r>
              <a:rPr lang="en-US" altLang="zh-CN" b="1" dirty="0" smtClean="0">
                <a:solidFill>
                  <a:prstClr val="black"/>
                </a:solidFill>
              </a:rPr>
              <a:t>string</a:t>
            </a:r>
            <a:r>
              <a:rPr lang="zh-CN" altLang="en-US" b="1" dirty="0" smtClean="0">
                <a:solidFill>
                  <a:prstClr val="black"/>
                </a:solidFill>
              </a:rPr>
              <a:t>）</a:t>
            </a:r>
            <a:endParaRPr lang="zh-CN" altLang="en-US" b="1" dirty="0">
              <a:solidFill>
                <a:prstClr val="black"/>
              </a:solidFill>
            </a:endParaRPr>
          </a:p>
        </p:txBody>
      </p:sp>
      <p:sp>
        <p:nvSpPr>
          <p:cNvPr id="14" name="矩形 13"/>
          <p:cNvSpPr/>
          <p:nvPr/>
        </p:nvSpPr>
        <p:spPr>
          <a:xfrm>
            <a:off x="5823250" y="3810107"/>
            <a:ext cx="649537" cy="369332"/>
          </a:xfrm>
          <a:prstGeom prst="rect">
            <a:avLst/>
          </a:prstGeom>
        </p:spPr>
        <p:txBody>
          <a:bodyPr wrap="none">
            <a:spAutoFit/>
          </a:bodyPr>
          <a:lstStyle/>
          <a:p>
            <a:r>
              <a:rPr lang="zh-CN" altLang="en-US" b="1" dirty="0" smtClean="0">
                <a:solidFill>
                  <a:prstClr val="black"/>
                </a:solidFill>
              </a:rPr>
              <a:t>序列</a:t>
            </a:r>
            <a:endParaRPr lang="zh-CN" altLang="en-US" b="1" dirty="0">
              <a:solidFill>
                <a:prstClr val="black"/>
              </a:solidFill>
            </a:endParaRPr>
          </a:p>
        </p:txBody>
      </p:sp>
      <p:sp>
        <p:nvSpPr>
          <p:cNvPr id="15" name="左大括号 14"/>
          <p:cNvSpPr/>
          <p:nvPr/>
        </p:nvSpPr>
        <p:spPr>
          <a:xfrm>
            <a:off x="6687346" y="3459359"/>
            <a:ext cx="216024" cy="1008112"/>
          </a:xfrm>
          <a:prstGeom prst="leftBrace">
            <a:avLst>
              <a:gd name="adj1" fmla="val 45248"/>
              <a:gd name="adj2" fmla="val 49491"/>
            </a:avLst>
          </a:prstGeom>
          <a:ln w="19050"/>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solidFill>
                <a:prstClr val="black"/>
              </a:solidFill>
            </a:endParaRPr>
          </a:p>
        </p:txBody>
      </p:sp>
      <p:sp>
        <p:nvSpPr>
          <p:cNvPr id="16" name="矩形 15"/>
          <p:cNvSpPr/>
          <p:nvPr/>
        </p:nvSpPr>
        <p:spPr>
          <a:xfrm>
            <a:off x="7119394" y="3747391"/>
            <a:ext cx="1074974" cy="369332"/>
          </a:xfrm>
          <a:prstGeom prst="rect">
            <a:avLst/>
          </a:prstGeom>
        </p:spPr>
        <p:txBody>
          <a:bodyPr wrap="none">
            <a:spAutoFit/>
          </a:bodyPr>
          <a:lstStyle/>
          <a:p>
            <a:r>
              <a:rPr lang="zh-CN" altLang="en-US" b="1" dirty="0" smtClean="0">
                <a:solidFill>
                  <a:prstClr val="black"/>
                </a:solidFill>
              </a:rPr>
              <a:t>列表</a:t>
            </a:r>
            <a:r>
              <a:rPr lang="en-US" altLang="zh-CN" b="1" dirty="0" smtClean="0">
                <a:solidFill>
                  <a:prstClr val="black"/>
                </a:solidFill>
              </a:rPr>
              <a:t>(list)</a:t>
            </a:r>
            <a:endParaRPr lang="zh-CN" altLang="en-US" b="1" dirty="0">
              <a:solidFill>
                <a:prstClr val="black"/>
              </a:solidFill>
            </a:endParaRPr>
          </a:p>
        </p:txBody>
      </p:sp>
      <p:sp>
        <p:nvSpPr>
          <p:cNvPr id="17" name="矩形 16"/>
          <p:cNvSpPr/>
          <p:nvPr/>
        </p:nvSpPr>
        <p:spPr>
          <a:xfrm>
            <a:off x="7119394" y="4188731"/>
            <a:ext cx="1292341" cy="369332"/>
          </a:xfrm>
          <a:prstGeom prst="rect">
            <a:avLst/>
          </a:prstGeom>
        </p:spPr>
        <p:txBody>
          <a:bodyPr wrap="none">
            <a:spAutoFit/>
          </a:bodyPr>
          <a:lstStyle/>
          <a:p>
            <a:r>
              <a:rPr lang="zh-CN" altLang="en-US" b="1" dirty="0" smtClean="0">
                <a:solidFill>
                  <a:prstClr val="black"/>
                </a:solidFill>
              </a:rPr>
              <a:t>元组</a:t>
            </a:r>
            <a:r>
              <a:rPr lang="en-US" altLang="zh-CN" b="1" dirty="0" smtClean="0">
                <a:solidFill>
                  <a:prstClr val="black"/>
                </a:solidFill>
              </a:rPr>
              <a:t>(</a:t>
            </a:r>
            <a:r>
              <a:rPr lang="en-US" altLang="zh-CN" b="1" dirty="0" err="1" smtClean="0">
                <a:solidFill>
                  <a:prstClr val="black"/>
                </a:solidFill>
              </a:rPr>
              <a:t>tuple</a:t>
            </a:r>
            <a:r>
              <a:rPr lang="en-US" altLang="zh-CN" b="1" dirty="0" smtClean="0">
                <a:solidFill>
                  <a:prstClr val="black"/>
                </a:solidFill>
              </a:rPr>
              <a:t>)</a:t>
            </a:r>
            <a:endParaRPr lang="zh-CN" altLang="en-US" b="1" dirty="0">
              <a:solidFill>
                <a:prstClr val="black"/>
              </a:solidFill>
            </a:endParaRPr>
          </a:p>
        </p:txBody>
      </p:sp>
      <p:sp>
        <p:nvSpPr>
          <p:cNvPr id="18" name="矩形 17"/>
          <p:cNvSpPr/>
          <p:nvPr/>
        </p:nvSpPr>
        <p:spPr>
          <a:xfrm>
            <a:off x="5823250" y="4792671"/>
            <a:ext cx="649537" cy="369332"/>
          </a:xfrm>
          <a:prstGeom prst="rect">
            <a:avLst/>
          </a:prstGeom>
        </p:spPr>
        <p:txBody>
          <a:bodyPr wrap="none">
            <a:spAutoFit/>
          </a:bodyPr>
          <a:lstStyle/>
          <a:p>
            <a:r>
              <a:rPr lang="zh-CN" altLang="en-US" b="1" dirty="0" smtClean="0">
                <a:solidFill>
                  <a:prstClr val="black"/>
                </a:solidFill>
              </a:rPr>
              <a:t>映射</a:t>
            </a:r>
            <a:endParaRPr lang="zh-CN" altLang="en-US" b="1" dirty="0">
              <a:solidFill>
                <a:prstClr val="black"/>
              </a:solidFill>
            </a:endParaRPr>
          </a:p>
        </p:txBody>
      </p:sp>
      <p:sp>
        <p:nvSpPr>
          <p:cNvPr id="19" name="矩形 18"/>
          <p:cNvSpPr/>
          <p:nvPr/>
        </p:nvSpPr>
        <p:spPr>
          <a:xfrm>
            <a:off x="7119394" y="4774087"/>
            <a:ext cx="1758238" cy="369332"/>
          </a:xfrm>
          <a:prstGeom prst="rect">
            <a:avLst/>
          </a:prstGeom>
        </p:spPr>
        <p:txBody>
          <a:bodyPr wrap="none">
            <a:spAutoFit/>
          </a:bodyPr>
          <a:lstStyle/>
          <a:p>
            <a:r>
              <a:rPr lang="zh-CN" altLang="en-US" b="1" dirty="0" smtClean="0">
                <a:solidFill>
                  <a:prstClr val="black"/>
                </a:solidFill>
              </a:rPr>
              <a:t>字典</a:t>
            </a:r>
            <a:r>
              <a:rPr lang="en-US" altLang="zh-CN" b="1" dirty="0" smtClean="0">
                <a:solidFill>
                  <a:prstClr val="black"/>
                </a:solidFill>
              </a:rPr>
              <a:t>(dictionary)</a:t>
            </a:r>
            <a:endParaRPr lang="zh-CN" altLang="en-US" b="1" dirty="0">
              <a:solidFill>
                <a:prstClr val="black"/>
              </a:solidFill>
            </a:endParaRPr>
          </a:p>
        </p:txBody>
      </p:sp>
      <p:sp>
        <p:nvSpPr>
          <p:cNvPr id="20" name="矩形 19"/>
          <p:cNvSpPr/>
          <p:nvPr/>
        </p:nvSpPr>
        <p:spPr>
          <a:xfrm>
            <a:off x="6471322" y="4783379"/>
            <a:ext cx="601447" cy="369332"/>
          </a:xfrm>
          <a:prstGeom prst="rect">
            <a:avLst/>
          </a:prstGeom>
        </p:spPr>
        <p:txBody>
          <a:bodyPr wrap="none">
            <a:spAutoFit/>
          </a:bodyPr>
          <a:lstStyle/>
          <a:p>
            <a:r>
              <a:rPr lang="en-US" altLang="zh-CN" b="1" dirty="0" smtClean="0">
                <a:solidFill>
                  <a:prstClr val="black"/>
                </a:solidFill>
              </a:rPr>
              <a:t>——</a:t>
            </a:r>
            <a:endParaRPr lang="zh-CN" altLang="en-US" b="1" dirty="0">
              <a:solidFill>
                <a:prstClr val="black"/>
              </a:solidFill>
            </a:endParaRPr>
          </a:p>
        </p:txBody>
      </p:sp>
      <p:sp>
        <p:nvSpPr>
          <p:cNvPr id="21" name="矩形 20"/>
          <p:cNvSpPr/>
          <p:nvPr/>
        </p:nvSpPr>
        <p:spPr>
          <a:xfrm>
            <a:off x="3128145" y="5738067"/>
            <a:ext cx="1346844" cy="369332"/>
          </a:xfrm>
          <a:prstGeom prst="rect">
            <a:avLst/>
          </a:prstGeom>
        </p:spPr>
        <p:txBody>
          <a:bodyPr wrap="none">
            <a:spAutoFit/>
          </a:bodyPr>
          <a:lstStyle/>
          <a:p>
            <a:r>
              <a:rPr lang="zh-CN" altLang="en-US" b="1" dirty="0" smtClean="0">
                <a:solidFill>
                  <a:prstClr val="black"/>
                </a:solidFill>
              </a:rPr>
              <a:t>自定义类型</a:t>
            </a:r>
            <a:endParaRPr lang="zh-CN" altLang="en-US" b="1" dirty="0">
              <a:solidFill>
                <a:prstClr val="black"/>
              </a:solidFill>
            </a:endParaRPr>
          </a:p>
        </p:txBody>
      </p:sp>
      <p:sp>
        <p:nvSpPr>
          <p:cNvPr id="22" name="矩形 21"/>
          <p:cNvSpPr/>
          <p:nvPr/>
        </p:nvSpPr>
        <p:spPr>
          <a:xfrm>
            <a:off x="5432401" y="5738067"/>
            <a:ext cx="1010213" cy="369332"/>
          </a:xfrm>
          <a:prstGeom prst="rect">
            <a:avLst/>
          </a:prstGeom>
        </p:spPr>
        <p:txBody>
          <a:bodyPr wrap="none">
            <a:spAutoFit/>
          </a:bodyPr>
          <a:lstStyle/>
          <a:p>
            <a:r>
              <a:rPr lang="zh-CN" altLang="en-US" b="1" dirty="0" smtClean="0">
                <a:solidFill>
                  <a:prstClr val="black"/>
                </a:solidFill>
              </a:rPr>
              <a:t>类</a:t>
            </a:r>
            <a:r>
              <a:rPr lang="en-US" altLang="zh-CN" b="1" dirty="0" smtClean="0">
                <a:solidFill>
                  <a:prstClr val="black"/>
                </a:solidFill>
              </a:rPr>
              <a:t>(class)</a:t>
            </a:r>
            <a:endParaRPr lang="zh-CN" altLang="en-US" b="1" dirty="0">
              <a:solidFill>
                <a:prstClr val="black"/>
              </a:solidFill>
            </a:endParaRPr>
          </a:p>
        </p:txBody>
      </p:sp>
      <p:sp>
        <p:nvSpPr>
          <p:cNvPr id="23" name="矩形 22"/>
          <p:cNvSpPr/>
          <p:nvPr/>
        </p:nvSpPr>
        <p:spPr>
          <a:xfrm>
            <a:off x="4640313" y="5738067"/>
            <a:ext cx="601447" cy="369332"/>
          </a:xfrm>
          <a:prstGeom prst="rect">
            <a:avLst/>
          </a:prstGeom>
        </p:spPr>
        <p:txBody>
          <a:bodyPr wrap="none">
            <a:spAutoFit/>
          </a:bodyPr>
          <a:lstStyle/>
          <a:p>
            <a:r>
              <a:rPr lang="en-US" altLang="zh-CN" b="1" dirty="0" smtClean="0">
                <a:solidFill>
                  <a:prstClr val="black"/>
                </a:solidFill>
              </a:rPr>
              <a:t>——</a:t>
            </a:r>
            <a:endParaRPr lang="zh-CN" altLang="en-US" b="1" dirty="0">
              <a:solidFill>
                <a:prstClr val="black"/>
              </a:solidFill>
            </a:endParaRPr>
          </a:p>
        </p:txBody>
      </p:sp>
      <p:sp>
        <p:nvSpPr>
          <p:cNvPr id="24" name="左大括号 23"/>
          <p:cNvSpPr/>
          <p:nvPr/>
        </p:nvSpPr>
        <p:spPr>
          <a:xfrm>
            <a:off x="2768105" y="3505819"/>
            <a:ext cx="288032" cy="2448272"/>
          </a:xfrm>
          <a:prstGeom prst="leftBrace">
            <a:avLst>
              <a:gd name="adj1" fmla="val 63705"/>
              <a:gd name="adj2" fmla="val 49491"/>
            </a:avLst>
          </a:prstGeom>
          <a:ln w="19050"/>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solidFill>
                <a:prstClr val="black"/>
              </a:solidFill>
            </a:endParaRPr>
          </a:p>
        </p:txBody>
      </p:sp>
      <p:sp>
        <p:nvSpPr>
          <p:cNvPr id="25" name="矩形 24"/>
          <p:cNvSpPr/>
          <p:nvPr/>
        </p:nvSpPr>
        <p:spPr>
          <a:xfrm>
            <a:off x="1543969" y="4513931"/>
            <a:ext cx="1114408" cy="369332"/>
          </a:xfrm>
          <a:prstGeom prst="rect">
            <a:avLst/>
          </a:prstGeom>
        </p:spPr>
        <p:txBody>
          <a:bodyPr wrap="none">
            <a:spAutoFit/>
          </a:bodyPr>
          <a:lstStyle/>
          <a:p>
            <a:r>
              <a:rPr lang="zh-CN" altLang="zh-CN" b="1" dirty="0" smtClean="0">
                <a:solidFill>
                  <a:prstClr val="black"/>
                </a:solidFill>
              </a:rPr>
              <a:t>数据类型</a:t>
            </a:r>
            <a:endParaRPr lang="zh-CN" altLang="en-US" dirty="0">
              <a:solidFill>
                <a:prstClr val="black"/>
              </a:solidFill>
            </a:endParaRPr>
          </a:p>
        </p:txBody>
      </p:sp>
    </p:spTree>
    <p:extLst>
      <p:ext uri="{BB962C8B-B14F-4D97-AF65-F5344CB8AC3E}">
        <p14:creationId xmlns:p14="http://schemas.microsoft.com/office/powerpoint/2010/main" val="289053734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2000" fill="hold"/>
                                        <p:tgtEl>
                                          <p:spTgt spid="9">
                                            <p:txEl>
                                              <p:pRg st="0" end="0"/>
                                            </p:txEl>
                                          </p:spTgt>
                                        </p:tgtEl>
                                        <p:attrNameLst>
                                          <p:attrName>style.color</p:attrName>
                                        </p:attrNameLst>
                                      </p:cBhvr>
                                      <p:to>
                                        <a:schemeClr val="accent1"/>
                                      </p:to>
                                    </p:animClr>
                                  </p:childTnLst>
                                </p:cTn>
                              </p:par>
                              <p:par>
                                <p:cTn id="7" presetID="3" presetClass="emph" presetSubtype="2" fill="hold" nodeType="withEffect">
                                  <p:stCondLst>
                                    <p:cond delay="0"/>
                                  </p:stCondLst>
                                  <p:childTnLst>
                                    <p:animClr clrSpc="rgb" dir="cw">
                                      <p:cBhvr override="childStyle">
                                        <p:cTn id="8" dur="500" fill="hold"/>
                                        <p:tgtEl>
                                          <p:spTgt spid="10">
                                            <p:txEl>
                                              <p:pRg st="0" end="0"/>
                                            </p:txEl>
                                          </p:spTgt>
                                        </p:tgtEl>
                                        <p:attrNameLst>
                                          <p:attrName>style.color</p:attrName>
                                        </p:attrNameLst>
                                      </p:cBhvr>
                                      <p:to>
                                        <a:schemeClr val="accent1"/>
                                      </p:to>
                                    </p:animClr>
                                  </p:childTnLst>
                                </p:cTn>
                              </p:par>
                              <p:par>
                                <p:cTn id="9" presetID="3" presetClass="emph" presetSubtype="2" fill="hold" nodeType="withEffect">
                                  <p:stCondLst>
                                    <p:cond delay="0"/>
                                  </p:stCondLst>
                                  <p:childTnLst>
                                    <p:animClr clrSpc="rgb" dir="cw">
                                      <p:cBhvr override="childStyle">
                                        <p:cTn id="10" dur="500" fill="hold"/>
                                        <p:tgtEl>
                                          <p:spTgt spid="12">
                                            <p:txEl>
                                              <p:pRg st="0" end="0"/>
                                            </p:txEl>
                                          </p:spTgt>
                                        </p:tgtEl>
                                        <p:attrNameLst>
                                          <p:attrName>style.color</p:attrName>
                                        </p:attrNameLst>
                                      </p:cBhvr>
                                      <p:to>
                                        <a:schemeClr val="accent1"/>
                                      </p:to>
                                    </p:animClr>
                                  </p:childTnLst>
                                </p:cTn>
                              </p:par>
                              <p:par>
                                <p:cTn id="11" presetID="3" presetClass="emph" presetSubtype="2" fill="hold" nodeType="withEffect">
                                  <p:stCondLst>
                                    <p:cond delay="0"/>
                                  </p:stCondLst>
                                  <p:childTnLst>
                                    <p:animClr clrSpc="rgb" dir="cw">
                                      <p:cBhvr override="childStyle">
                                        <p:cTn id="12" dur="500" fill="hold"/>
                                        <p:tgtEl>
                                          <p:spTgt spid="13">
                                            <p:txEl>
                                              <p:pRg st="0" end="0"/>
                                            </p:txEl>
                                          </p:spTgt>
                                        </p:tgtEl>
                                        <p:attrNameLst>
                                          <p:attrName>style.color</p:attrName>
                                        </p:attrNameLst>
                                      </p:cBhvr>
                                      <p:to>
                                        <a:schemeClr val="accent1"/>
                                      </p:to>
                                    </p:animClr>
                                  </p:childTnLst>
                                </p:cTn>
                              </p:par>
                              <p:par>
                                <p:cTn id="13" presetID="3" presetClass="emph" presetSubtype="2" fill="hold" grpId="0" nodeType="withEffect">
                                  <p:stCondLst>
                                    <p:cond delay="0"/>
                                  </p:stCondLst>
                                  <p:childTnLst>
                                    <p:animClr clrSpc="rgb" dir="cw">
                                      <p:cBhvr override="childStyle">
                                        <p:cTn id="14" dur="500" fill="hold"/>
                                        <p:tgtEl>
                                          <p:spTgt spid="19"/>
                                        </p:tgtEl>
                                        <p:attrNameLst>
                                          <p:attrName>style.color</p:attrName>
                                        </p:attrNameLst>
                                      </p:cBhvr>
                                      <p:to>
                                        <a:schemeClr val="accent1"/>
                                      </p:to>
                                    </p:animClr>
                                  </p:childTnLst>
                                </p:cTn>
                              </p:par>
                              <p:par>
                                <p:cTn id="15" presetID="3" presetClass="emph" presetSubtype="2" fill="hold" grpId="0" nodeType="withEffect">
                                  <p:stCondLst>
                                    <p:cond delay="0"/>
                                  </p:stCondLst>
                                  <p:childTnLst>
                                    <p:animClr clrSpc="rgb" dir="cw">
                                      <p:cBhvr override="childStyle">
                                        <p:cTn id="16" dur="500" fill="hold"/>
                                        <p:tgtEl>
                                          <p:spTgt spid="16"/>
                                        </p:tgtEl>
                                        <p:attrNameLst>
                                          <p:attrName>style.color</p:attrName>
                                        </p:attrNameLst>
                                      </p:cBhvr>
                                      <p:to>
                                        <a:schemeClr val="accent1"/>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2.4 </a:t>
            </a:r>
            <a:r>
              <a:rPr lang="zh-CN" altLang="en-US" dirty="0" smtClean="0"/>
              <a:t>变量及数据的使用</a:t>
            </a:r>
            <a:endParaRPr lang="zh-CN" altLang="en-US"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37</a:t>
            </a:fld>
            <a:endParaRPr lang="en-US" altLang="zh-CN"/>
          </a:p>
        </p:txBody>
      </p:sp>
      <p:pic>
        <p:nvPicPr>
          <p:cNvPr id="26" name="图片 25"/>
          <p:cNvPicPr>
            <a:picLocks noChangeAspect="1"/>
          </p:cNvPicPr>
          <p:nvPr/>
        </p:nvPicPr>
        <p:blipFill>
          <a:blip r:embed="rId2"/>
          <a:stretch>
            <a:fillRect/>
          </a:stretch>
        </p:blipFill>
        <p:spPr>
          <a:xfrm>
            <a:off x="2176800" y="1217138"/>
            <a:ext cx="7039401" cy="5882764"/>
          </a:xfrm>
          <a:prstGeom prst="rect">
            <a:avLst/>
          </a:prstGeom>
        </p:spPr>
      </p:pic>
      <p:sp>
        <p:nvSpPr>
          <p:cNvPr id="27" name="矩形 26"/>
          <p:cNvSpPr/>
          <p:nvPr/>
        </p:nvSpPr>
        <p:spPr>
          <a:xfrm>
            <a:off x="6087363" y="2334555"/>
            <a:ext cx="3022079" cy="66592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7430025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2.4.2 </a:t>
            </a:r>
            <a:r>
              <a:rPr lang="zh-CN" altLang="zh-CN" dirty="0" smtClean="0"/>
              <a:t>字符串</a:t>
            </a:r>
            <a:r>
              <a:rPr lang="zh-CN" altLang="zh-CN" dirty="0"/>
              <a:t>及字符串变量的使用</a:t>
            </a:r>
            <a:endParaRPr lang="en-US" altLang="zh-CN" dirty="0"/>
          </a:p>
        </p:txBody>
      </p:sp>
      <p:sp>
        <p:nvSpPr>
          <p:cNvPr id="3" name="内容占位符 2"/>
          <p:cNvSpPr>
            <a:spLocks noGrp="1"/>
          </p:cNvSpPr>
          <p:nvPr>
            <p:ph idx="1"/>
          </p:nvPr>
        </p:nvSpPr>
        <p:spPr/>
        <p:txBody>
          <a:bodyPr/>
          <a:lstStyle/>
          <a:p>
            <a:r>
              <a:rPr lang="zh-CN" altLang="zh-CN" dirty="0" smtClean="0"/>
              <a:t>用</a:t>
            </a:r>
            <a:r>
              <a:rPr lang="zh-CN" altLang="zh-CN" dirty="0"/>
              <a:t>两个单引号或者两个双引号表示的一串字符，就是字符串。</a:t>
            </a:r>
            <a:endParaRPr lang="en-US" altLang="zh-CN" dirty="0"/>
          </a:p>
          <a:p>
            <a:endParaRPr lang="en-US" altLang="zh-CN" dirty="0" smtClean="0"/>
          </a:p>
          <a:p>
            <a:endParaRPr lang="en-US" altLang="zh-CN" dirty="0"/>
          </a:p>
          <a:p>
            <a:endParaRPr lang="en-US" altLang="zh-CN" dirty="0" smtClean="0"/>
          </a:p>
          <a:p>
            <a:endParaRPr lang="en-US" altLang="zh-CN" dirty="0" smtClean="0"/>
          </a:p>
          <a:p>
            <a:r>
              <a:rPr lang="en-US" altLang="zh-CN" dirty="0" smtClean="0"/>
              <a:t>Python</a:t>
            </a:r>
            <a:r>
              <a:rPr lang="zh-CN" altLang="zh-CN" dirty="0"/>
              <a:t>为字符串以及字符串变量提供了一系列的方法，可以直接调用并改变字符串的显示形式。</a:t>
            </a:r>
            <a:endParaRPr lang="en-US" altLang="zh-CN" dirty="0"/>
          </a:p>
          <a:p>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38</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6" name="矩形 5"/>
          <p:cNvSpPr/>
          <p:nvPr/>
        </p:nvSpPr>
        <p:spPr bwMode="auto">
          <a:xfrm>
            <a:off x="1701379" y="1484949"/>
            <a:ext cx="7966154" cy="1046135"/>
          </a:xfrm>
          <a:prstGeom prst="rect">
            <a:avLst/>
          </a:prstGeom>
          <a:ln>
            <a:headEnd type="none" w="med" len="med"/>
            <a:tailEnd type="none" w="med" len="med"/>
          </a:ln>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“Life is short, use Python.”</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a:t>
            </a:r>
            <a:r>
              <a:rPr kumimoji="0" lang="zh-CN" altLang="zh-CN" sz="2400" b="0" i="0" u="none" strike="noStrike" kern="1200" cap="none" spc="0" normalizeH="0" baseline="0" noProof="0" dirty="0">
                <a:ln>
                  <a:noFill/>
                </a:ln>
                <a:solidFill>
                  <a:prstClr val="black"/>
                </a:solidFill>
                <a:effectLst/>
                <a:uLnTx/>
                <a:uFillTx/>
                <a:latin typeface="Arial"/>
                <a:ea typeface="宋体"/>
                <a:cs typeface="+mn-cs"/>
              </a:rPr>
              <a:t>人生苦短，我用</a:t>
            </a: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Python</a:t>
            </a:r>
            <a:r>
              <a:rPr kumimoji="0" lang="zh-CN" altLang="zh-CN" sz="2400" b="0" i="0" u="none" strike="noStrike" kern="1200" cap="none" spc="0" normalizeH="0" baseline="0" noProof="0" dirty="0">
                <a:ln>
                  <a:noFill/>
                </a:ln>
                <a:solidFill>
                  <a:prstClr val="black"/>
                </a:solidFill>
                <a:effectLst/>
                <a:uLnTx/>
                <a:uFillTx/>
                <a:latin typeface="Arial"/>
                <a:ea typeface="宋体"/>
                <a:cs typeface="+mn-cs"/>
              </a:rPr>
              <a:t>。</a:t>
            </a: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a:t>
            </a:r>
            <a:endParaRPr kumimoji="0" lang="zh-CN" altLang="en-US"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dirty="0" smtClean="0">
              <a:ln>
                <a:noFill/>
              </a:ln>
              <a:solidFill>
                <a:prstClr val="black"/>
              </a:solidFill>
              <a:effectLst/>
              <a:uLnTx/>
              <a:uFillTx/>
              <a:latin typeface="Arial" charset="0"/>
              <a:ea typeface="宋体"/>
              <a:cs typeface="+mn-cs"/>
            </a:endParaRPr>
          </a:p>
        </p:txBody>
      </p:sp>
      <p:sp>
        <p:nvSpPr>
          <p:cNvPr id="7" name="矩形 6"/>
          <p:cNvSpPr/>
          <p:nvPr/>
        </p:nvSpPr>
        <p:spPr bwMode="auto">
          <a:xfrm>
            <a:off x="730251" y="3259373"/>
            <a:ext cx="7966154" cy="2439698"/>
          </a:xfrm>
          <a:prstGeom prst="rect">
            <a:avLst/>
          </a:prstGeom>
          <a:ln>
            <a:headEnd type="none" w="med" len="med"/>
            <a:tailEnd type="none" w="med" len="med"/>
          </a:ln>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&gt;&gt;&gt; print("Life is short, use '</a:t>
            </a:r>
            <a:r>
              <a:rPr kumimoji="0" lang="en-US" altLang="zh-CN" sz="2400" b="0" i="0" u="none" strike="noStrike" kern="1200" cap="none" spc="0" normalizeH="0" baseline="0" noProof="0" dirty="0" err="1">
                <a:ln>
                  <a:noFill/>
                </a:ln>
                <a:solidFill>
                  <a:prstClr val="black"/>
                </a:solidFill>
                <a:effectLst/>
                <a:uLnTx/>
                <a:uFillTx/>
                <a:latin typeface="Arial"/>
                <a:ea typeface="宋体"/>
                <a:cs typeface="+mn-cs"/>
              </a:rPr>
              <a:t>Python'!".title</a:t>
            </a: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Life Is Short, Use 'Python'!</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&gt;&gt;&gt; print("Life is short, use '</a:t>
            </a:r>
            <a:r>
              <a:rPr kumimoji="0" lang="en-US" altLang="zh-CN" sz="2400" b="0" i="0" u="none" strike="noStrike" kern="1200" cap="none" spc="0" normalizeH="0" baseline="0" noProof="0" dirty="0" err="1">
                <a:ln>
                  <a:noFill/>
                </a:ln>
                <a:solidFill>
                  <a:prstClr val="black"/>
                </a:solidFill>
                <a:effectLst/>
                <a:uLnTx/>
                <a:uFillTx/>
                <a:latin typeface="Arial"/>
                <a:ea typeface="宋体"/>
                <a:cs typeface="+mn-cs"/>
              </a:rPr>
              <a:t>Python'!".upper</a:t>
            </a: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LIFE IS SHORT, USE 'PYTHON'!</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&gt;&gt;&gt; print("Life is short, use '</a:t>
            </a:r>
            <a:r>
              <a:rPr kumimoji="0" lang="en-US" altLang="zh-CN" sz="2400" b="0" i="0" u="none" strike="noStrike" kern="1200" cap="none" spc="0" normalizeH="0" baseline="0" noProof="0" dirty="0" err="1">
                <a:ln>
                  <a:noFill/>
                </a:ln>
                <a:solidFill>
                  <a:prstClr val="black"/>
                </a:solidFill>
                <a:effectLst/>
                <a:uLnTx/>
                <a:uFillTx/>
                <a:latin typeface="Arial"/>
                <a:ea typeface="宋体"/>
                <a:cs typeface="+mn-cs"/>
              </a:rPr>
              <a:t>Python'!".lower</a:t>
            </a: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life is short, use 'python'!</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dirty="0" smtClean="0">
              <a:ln>
                <a:noFill/>
              </a:ln>
              <a:solidFill>
                <a:prstClr val="black"/>
              </a:solidFill>
              <a:effectLst/>
              <a:uLnTx/>
              <a:uFillTx/>
              <a:latin typeface="Arial" charset="0"/>
              <a:ea typeface="宋体"/>
              <a:cs typeface="+mn-cs"/>
            </a:endParaRPr>
          </a:p>
        </p:txBody>
      </p:sp>
      <p:sp>
        <p:nvSpPr>
          <p:cNvPr id="8" name="矩形标注 7"/>
          <p:cNvSpPr/>
          <p:nvPr/>
        </p:nvSpPr>
        <p:spPr>
          <a:xfrm>
            <a:off x="6664270" y="5021451"/>
            <a:ext cx="5536999" cy="1836548"/>
          </a:xfrm>
          <a:prstGeom prst="wedgeRectCallout">
            <a:avLst>
              <a:gd name="adj1" fmla="val -42064"/>
              <a:gd name="adj2" fmla="val -84116"/>
            </a:avLst>
          </a:prstGeom>
          <a:solidFill>
            <a:schemeClr val="accent1">
              <a:lumMod val="20000"/>
              <a:lumOff val="80000"/>
            </a:schemeClr>
          </a:solidFill>
          <a:ln>
            <a:solidFill>
              <a:schemeClr val="accent1"/>
            </a:solidFill>
          </a:ln>
        </p:spPr>
        <p:style>
          <a:lnRef idx="1">
            <a:schemeClr val="accent4"/>
          </a:lnRef>
          <a:fillRef idx="2">
            <a:schemeClr val="accent4"/>
          </a:fillRef>
          <a:effectRef idx="1">
            <a:schemeClr val="accent4"/>
          </a:effectRef>
          <a:fontRef idx="minor">
            <a:schemeClr val="dk1"/>
          </a:fontRef>
        </p:style>
        <p:txBody>
          <a:bodyPr lIns="90000" tIns="45000" rIns="90000" bIns="45000" rtlCol="0" anchor="ctr"/>
          <a:lstStyle/>
          <a:p>
            <a:pPr lvl="0" defTabSz="0">
              <a:tabLst>
                <a:tab pos="723900" algn="l"/>
                <a:tab pos="1447800" algn="l"/>
                <a:tab pos="2171700" algn="l"/>
                <a:tab pos="2895600" algn="l"/>
                <a:tab pos="3619500" algn="l"/>
                <a:tab pos="4343400" algn="l"/>
                <a:tab pos="5067300" algn="l"/>
                <a:tab pos="5791200" algn="l"/>
              </a:tabLst>
            </a:pPr>
            <a:r>
              <a:rPr kumimoji="0" lang="zh-CN" altLang="en-US" sz="2000" b="0" i="0" u="none" strike="noStrike" kern="1200" cap="none" spc="0" normalizeH="0" baseline="0" noProof="0" dirty="0" smtClean="0">
                <a:ln>
                  <a:noFill/>
                </a:ln>
                <a:solidFill>
                  <a:prstClr val="black"/>
                </a:solidFill>
                <a:effectLst/>
                <a:uLnTx/>
                <a:uFillTx/>
                <a:latin typeface="Arial"/>
                <a:ea typeface="宋体"/>
                <a:cs typeface="+mn-cs"/>
              </a:rPr>
              <a:t>英文文本分析：</a:t>
            </a:r>
            <a:r>
              <a:rPr lang="zh-CN" altLang="en-US" sz="2000" noProof="0" dirty="0" smtClean="0">
                <a:solidFill>
                  <a:prstClr val="black"/>
                </a:solidFill>
              </a:rPr>
              <a:t>常常</a:t>
            </a:r>
            <a:r>
              <a:rPr lang="zh-CN" altLang="zh-CN" sz="2000" dirty="0" smtClean="0">
                <a:solidFill>
                  <a:prstClr val="black"/>
                </a:solidFill>
              </a:rPr>
              <a:t>要</a:t>
            </a:r>
            <a:r>
              <a:rPr lang="zh-CN" altLang="en-US" sz="2000" dirty="0" smtClean="0">
                <a:solidFill>
                  <a:prstClr val="black"/>
                </a:solidFill>
              </a:rPr>
              <a:t>统计</a:t>
            </a:r>
            <a:r>
              <a:rPr lang="zh-CN" altLang="zh-CN" sz="2000" dirty="0" smtClean="0">
                <a:solidFill>
                  <a:prstClr val="black"/>
                </a:solidFill>
              </a:rPr>
              <a:t>单词</a:t>
            </a:r>
            <a:r>
              <a:rPr lang="zh-CN" altLang="zh-CN" sz="2000" dirty="0">
                <a:solidFill>
                  <a:prstClr val="black"/>
                </a:solidFill>
              </a:rPr>
              <a:t>出现的</a:t>
            </a:r>
            <a:r>
              <a:rPr lang="zh-CN" altLang="zh-CN" sz="2000" dirty="0" smtClean="0">
                <a:solidFill>
                  <a:prstClr val="black"/>
                </a:solidFill>
              </a:rPr>
              <a:t>频率</a:t>
            </a:r>
            <a:r>
              <a:rPr lang="zh-CN" altLang="en-US" sz="2000" dirty="0" smtClean="0">
                <a:solidFill>
                  <a:prstClr val="black"/>
                </a:solidFill>
              </a:rPr>
              <a:t>即词频；</a:t>
            </a:r>
            <a:r>
              <a:rPr lang="zh-CN" altLang="zh-CN" sz="2000" dirty="0" smtClean="0">
                <a:solidFill>
                  <a:prstClr val="black"/>
                </a:solidFill>
              </a:rPr>
              <a:t>因为</a:t>
            </a:r>
            <a:r>
              <a:rPr kumimoji="0" lang="zh-CN" altLang="zh-CN" sz="2000" b="0" i="0" u="none" strike="noStrike" kern="1200" cap="none" spc="0" normalizeH="0" baseline="0" noProof="0" dirty="0">
                <a:ln>
                  <a:noFill/>
                </a:ln>
                <a:solidFill>
                  <a:prstClr val="black"/>
                </a:solidFill>
                <a:effectLst/>
                <a:uLnTx/>
                <a:uFillTx/>
                <a:latin typeface="Arial"/>
                <a:ea typeface="宋体"/>
                <a:cs typeface="+mn-cs"/>
              </a:rPr>
              <a:t>字符串</a:t>
            </a: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’the’</a:t>
            </a:r>
            <a:r>
              <a:rPr kumimoji="0" lang="zh-CN" altLang="zh-CN" sz="2000" b="0" i="0" u="none" strike="noStrike" kern="1200" cap="none" spc="0" normalizeH="0" baseline="0" noProof="0" dirty="0">
                <a:ln>
                  <a:noFill/>
                </a:ln>
                <a:solidFill>
                  <a:prstClr val="black"/>
                </a:solidFill>
                <a:effectLst/>
                <a:uLnTx/>
                <a:uFillTx/>
                <a:latin typeface="Arial"/>
                <a:ea typeface="宋体"/>
                <a:cs typeface="+mn-cs"/>
              </a:rPr>
              <a:t>和</a:t>
            </a: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’The’</a:t>
            </a:r>
            <a:r>
              <a:rPr kumimoji="0" lang="zh-CN" altLang="zh-CN" sz="2000" b="0" i="0" u="none" strike="noStrike" kern="1200" cap="none" spc="0" normalizeH="0" baseline="0" noProof="0" dirty="0">
                <a:ln>
                  <a:noFill/>
                </a:ln>
                <a:solidFill>
                  <a:prstClr val="black"/>
                </a:solidFill>
                <a:effectLst/>
                <a:uLnTx/>
                <a:uFillTx/>
                <a:latin typeface="Arial"/>
                <a:ea typeface="宋体"/>
                <a:cs typeface="+mn-cs"/>
              </a:rPr>
              <a:t>是不相同的字符串，</a:t>
            </a:r>
            <a:r>
              <a:rPr kumimoji="0" lang="zh-CN" altLang="zh-CN" sz="2000" b="0" i="0" u="none" strike="noStrike" kern="1200" cap="none" spc="0" normalizeH="0" baseline="0" noProof="0" dirty="0" smtClean="0">
                <a:ln>
                  <a:noFill/>
                </a:ln>
                <a:solidFill>
                  <a:prstClr val="black"/>
                </a:solidFill>
                <a:effectLst/>
                <a:uLnTx/>
                <a:uFillTx/>
                <a:latin typeface="Arial"/>
                <a:ea typeface="宋体"/>
                <a:cs typeface="+mn-cs"/>
              </a:rPr>
              <a:t>所以首先</a:t>
            </a:r>
            <a:r>
              <a:rPr kumimoji="0" lang="zh-CN" altLang="zh-CN" sz="2000" b="0" i="0" u="none" strike="noStrike" kern="1200" cap="none" spc="0" normalizeH="0" baseline="0" noProof="0" dirty="0">
                <a:ln>
                  <a:noFill/>
                </a:ln>
                <a:solidFill>
                  <a:prstClr val="black"/>
                </a:solidFill>
                <a:effectLst/>
                <a:uLnTx/>
                <a:uFillTx/>
                <a:latin typeface="Arial"/>
                <a:ea typeface="宋体"/>
                <a:cs typeface="+mn-cs"/>
              </a:rPr>
              <a:t>要通过</a:t>
            </a: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title()</a:t>
            </a:r>
            <a:r>
              <a:rPr kumimoji="0" lang="zh-CN" altLang="zh-CN" sz="2000" b="0" i="0" u="none" strike="noStrike" kern="1200" cap="none" spc="0" normalizeH="0" baseline="0" noProof="0" dirty="0">
                <a:ln>
                  <a:noFill/>
                </a:ln>
                <a:solidFill>
                  <a:prstClr val="black"/>
                </a:solidFill>
                <a:effectLst/>
                <a:uLnTx/>
                <a:uFillTx/>
                <a:latin typeface="Arial"/>
                <a:ea typeface="宋体"/>
                <a:cs typeface="+mn-cs"/>
              </a:rPr>
              <a:t>方法或者</a:t>
            </a: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upper()</a:t>
            </a:r>
            <a:r>
              <a:rPr kumimoji="0" lang="zh-CN" altLang="zh-CN" sz="2000" b="0" i="0" u="none" strike="noStrike" kern="1200" cap="none" spc="0" normalizeH="0" baseline="0" noProof="0" dirty="0">
                <a:ln>
                  <a:noFill/>
                </a:ln>
                <a:solidFill>
                  <a:prstClr val="black"/>
                </a:solidFill>
                <a:effectLst/>
                <a:uLnTx/>
                <a:uFillTx/>
                <a:latin typeface="Arial"/>
                <a:ea typeface="宋体"/>
                <a:cs typeface="+mn-cs"/>
              </a:rPr>
              <a:t>方法或者</a:t>
            </a: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lower()</a:t>
            </a:r>
            <a:r>
              <a:rPr kumimoji="0" lang="zh-CN" altLang="zh-CN" sz="2000" b="0" i="0" u="none" strike="noStrike" kern="1200" cap="none" spc="0" normalizeH="0" baseline="0" noProof="0" dirty="0">
                <a:ln>
                  <a:noFill/>
                </a:ln>
                <a:solidFill>
                  <a:prstClr val="black"/>
                </a:solidFill>
                <a:effectLst/>
                <a:uLnTx/>
                <a:uFillTx/>
                <a:latin typeface="Arial"/>
                <a:ea typeface="宋体"/>
                <a:cs typeface="+mn-cs"/>
              </a:rPr>
              <a:t>方法</a:t>
            </a:r>
            <a:r>
              <a:rPr kumimoji="0" lang="zh-CN" altLang="zh-CN" sz="2000" b="0" i="0" u="none" strike="noStrike" kern="1200" cap="none" spc="0" normalizeH="0" baseline="0" noProof="0" dirty="0" smtClean="0">
                <a:ln>
                  <a:noFill/>
                </a:ln>
                <a:solidFill>
                  <a:prstClr val="black"/>
                </a:solidFill>
                <a:effectLst/>
                <a:uLnTx/>
                <a:uFillTx/>
                <a:latin typeface="Arial"/>
                <a:ea typeface="宋体"/>
                <a:cs typeface="+mn-cs"/>
              </a:rPr>
              <a:t>把</a:t>
            </a:r>
            <a:r>
              <a:rPr lang="zh-CN" altLang="en-US" sz="2000" dirty="0">
                <a:solidFill>
                  <a:prstClr val="black"/>
                </a:solidFill>
                <a:latin typeface="Arial"/>
                <a:ea typeface="宋体"/>
              </a:rPr>
              <a:t>文本</a:t>
            </a:r>
            <a:r>
              <a:rPr kumimoji="0" lang="zh-CN" altLang="zh-CN" sz="2000" b="0" i="0" u="none" strike="noStrike" kern="1200" cap="none" spc="0" normalizeH="0" baseline="0" noProof="0" dirty="0" smtClean="0">
                <a:ln>
                  <a:noFill/>
                </a:ln>
                <a:solidFill>
                  <a:prstClr val="black"/>
                </a:solidFill>
                <a:effectLst/>
                <a:uLnTx/>
                <a:uFillTx/>
                <a:latin typeface="Arial"/>
                <a:ea typeface="宋体"/>
                <a:cs typeface="+mn-cs"/>
              </a:rPr>
              <a:t>中</a:t>
            </a:r>
            <a:r>
              <a:rPr kumimoji="0" lang="zh-CN" altLang="zh-CN" sz="2000" b="0" i="0" u="none" strike="noStrike" kern="1200" cap="none" spc="0" normalizeH="0" baseline="0" noProof="0" dirty="0">
                <a:ln>
                  <a:noFill/>
                </a:ln>
                <a:solidFill>
                  <a:prstClr val="black"/>
                </a:solidFill>
                <a:effectLst/>
                <a:uLnTx/>
                <a:uFillTx/>
                <a:latin typeface="Arial"/>
                <a:ea typeface="宋体"/>
                <a:cs typeface="+mn-cs"/>
              </a:rPr>
              <a:t>所有单词的不同形式调整为统一形式后，才能准确计算该单词出现的次数。</a:t>
            </a:r>
            <a:endParaRPr kumimoji="0" lang="zh-CN" altLang="en-US" sz="2000" b="0" i="0" u="none" strike="noStrike" kern="1200" cap="none" spc="0" normalizeH="0" baseline="0" noProof="0" dirty="0">
              <a:ln>
                <a:noFill/>
              </a:ln>
              <a:solidFill>
                <a:srgbClr val="FFFFFF"/>
              </a:solidFill>
              <a:effectLst/>
              <a:uLnTx/>
              <a:uFillTx/>
              <a:latin typeface="Arial" charset="0"/>
              <a:ea typeface="宋体" charset="-122"/>
              <a:cs typeface="+mn-cs"/>
            </a:endParaRPr>
          </a:p>
        </p:txBody>
      </p:sp>
    </p:spTree>
    <p:extLst>
      <p:ext uri="{BB962C8B-B14F-4D97-AF65-F5344CB8AC3E}">
        <p14:creationId xmlns:p14="http://schemas.microsoft.com/office/powerpoint/2010/main" val="192809990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7">
                                            <p:bg/>
                                          </p:spTgt>
                                        </p:tgtEl>
                                        <p:attrNameLst>
                                          <p:attrName>style.visibility</p:attrName>
                                        </p:attrNameLst>
                                      </p:cBhvr>
                                      <p:to>
                                        <p:strVal val="visible"/>
                                      </p:to>
                                    </p:set>
                                    <p:animEffect transition="in" filter="wipe(up)">
                                      <p:cBhvr>
                                        <p:cTn id="19" dur="500"/>
                                        <p:tgtEl>
                                          <p:spTgt spid="7">
                                            <p:bg/>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7">
                                            <p:txEl>
                                              <p:pRg st="0" end="0"/>
                                            </p:txEl>
                                          </p:spTgt>
                                        </p:tgtEl>
                                        <p:attrNameLst>
                                          <p:attrName>style.visibility</p:attrName>
                                        </p:attrNameLst>
                                      </p:cBhvr>
                                      <p:to>
                                        <p:strVal val="visible"/>
                                      </p:to>
                                    </p:set>
                                    <p:animEffect transition="in" filter="wipe(up)">
                                      <p:cBhvr>
                                        <p:cTn id="24" dur="500"/>
                                        <p:tgtEl>
                                          <p:spTgt spid="7">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7">
                                            <p:txEl>
                                              <p:pRg st="1" end="1"/>
                                            </p:txEl>
                                          </p:spTgt>
                                        </p:tgtEl>
                                        <p:attrNameLst>
                                          <p:attrName>style.visibility</p:attrName>
                                        </p:attrNameLst>
                                      </p:cBhvr>
                                      <p:to>
                                        <p:strVal val="visible"/>
                                      </p:to>
                                    </p:set>
                                    <p:animEffect transition="in" filter="wipe(up)">
                                      <p:cBhvr>
                                        <p:cTn id="29" dur="500"/>
                                        <p:tgtEl>
                                          <p:spTgt spid="7">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7">
                                            <p:txEl>
                                              <p:pRg st="2" end="2"/>
                                            </p:txEl>
                                          </p:spTgt>
                                        </p:tgtEl>
                                        <p:attrNameLst>
                                          <p:attrName>style.visibility</p:attrName>
                                        </p:attrNameLst>
                                      </p:cBhvr>
                                      <p:to>
                                        <p:strVal val="visible"/>
                                      </p:to>
                                    </p:set>
                                    <p:animEffect transition="in" filter="wipe(up)">
                                      <p:cBhvr>
                                        <p:cTn id="34" dur="500"/>
                                        <p:tgtEl>
                                          <p:spTgt spid="7">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7">
                                            <p:txEl>
                                              <p:pRg st="3" end="3"/>
                                            </p:txEl>
                                          </p:spTgt>
                                        </p:tgtEl>
                                        <p:attrNameLst>
                                          <p:attrName>style.visibility</p:attrName>
                                        </p:attrNameLst>
                                      </p:cBhvr>
                                      <p:to>
                                        <p:strVal val="visible"/>
                                      </p:to>
                                    </p:set>
                                    <p:animEffect transition="in" filter="wipe(up)">
                                      <p:cBhvr>
                                        <p:cTn id="39" dur="500"/>
                                        <p:tgtEl>
                                          <p:spTgt spid="7">
                                            <p:txEl>
                                              <p:pRg st="3" end="3"/>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7">
                                            <p:txEl>
                                              <p:pRg st="4" end="4"/>
                                            </p:txEl>
                                          </p:spTgt>
                                        </p:tgtEl>
                                        <p:attrNameLst>
                                          <p:attrName>style.visibility</p:attrName>
                                        </p:attrNameLst>
                                      </p:cBhvr>
                                      <p:to>
                                        <p:strVal val="visible"/>
                                      </p:to>
                                    </p:set>
                                    <p:animEffect transition="in" filter="wipe(up)">
                                      <p:cBhvr>
                                        <p:cTn id="44" dur="500"/>
                                        <p:tgtEl>
                                          <p:spTgt spid="7">
                                            <p:txEl>
                                              <p:pRg st="4" end="4"/>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7">
                                            <p:txEl>
                                              <p:pRg st="5" end="5"/>
                                            </p:txEl>
                                          </p:spTgt>
                                        </p:tgtEl>
                                        <p:attrNameLst>
                                          <p:attrName>style.visibility</p:attrName>
                                        </p:attrNameLst>
                                      </p:cBhvr>
                                      <p:to>
                                        <p:strVal val="visible"/>
                                      </p:to>
                                    </p:set>
                                    <p:animEffect transition="in" filter="wipe(up)">
                                      <p:cBhvr>
                                        <p:cTn id="49" dur="500"/>
                                        <p:tgtEl>
                                          <p:spTgt spid="7">
                                            <p:txEl>
                                              <p:pRg st="5" end="5"/>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additive="base">
                                        <p:cTn id="54" dur="500" fill="hold"/>
                                        <p:tgtEl>
                                          <p:spTgt spid="8"/>
                                        </p:tgtEl>
                                        <p:attrNameLst>
                                          <p:attrName>ppt_x</p:attrName>
                                        </p:attrNameLst>
                                      </p:cBhvr>
                                      <p:tavLst>
                                        <p:tav tm="0">
                                          <p:val>
                                            <p:strVal val="#ppt_x"/>
                                          </p:val>
                                        </p:tav>
                                        <p:tav tm="100000">
                                          <p:val>
                                            <p:strVal val="#ppt_x"/>
                                          </p:val>
                                        </p:tav>
                                      </p:tavLst>
                                    </p:anim>
                                    <p:anim calcmode="lin" valueType="num">
                                      <p:cBhvr additive="base">
                                        <p:cTn id="5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build="p" animBg="1"/>
      <p:bldP spid="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2.4.2 </a:t>
            </a:r>
            <a:r>
              <a:rPr lang="zh-CN" altLang="zh-CN" dirty="0" smtClean="0"/>
              <a:t>字符串</a:t>
            </a:r>
            <a:r>
              <a:rPr lang="zh-CN" altLang="zh-CN" dirty="0"/>
              <a:t>及字符串变量的使用</a:t>
            </a:r>
            <a:endParaRPr lang="zh-CN" altLang="en-US" dirty="0"/>
          </a:p>
        </p:txBody>
      </p:sp>
      <p:sp>
        <p:nvSpPr>
          <p:cNvPr id="3" name="内容占位符 2"/>
          <p:cNvSpPr>
            <a:spLocks noGrp="1"/>
          </p:cNvSpPr>
          <p:nvPr>
            <p:ph idx="1"/>
          </p:nvPr>
        </p:nvSpPr>
        <p:spPr/>
        <p:txBody>
          <a:bodyPr/>
          <a:lstStyle/>
          <a:p>
            <a:r>
              <a:rPr lang="zh-CN" altLang="en-US" dirty="0" smtClean="0"/>
              <a:t>字符串长度</a:t>
            </a:r>
            <a:endParaRPr lang="en-US" altLang="zh-CN" dirty="0" smtClean="0"/>
          </a:p>
          <a:p>
            <a:pPr lvl="1"/>
            <a:r>
              <a:rPr lang="zh-CN" altLang="zh-CN" dirty="0" smtClean="0"/>
              <a:t>用</a:t>
            </a:r>
            <a:r>
              <a:rPr lang="en-US" altLang="zh-CN" dirty="0" err="1"/>
              <a:t>len</a:t>
            </a:r>
            <a:r>
              <a:rPr lang="en-US" altLang="zh-CN" dirty="0"/>
              <a:t>()</a:t>
            </a:r>
            <a:r>
              <a:rPr lang="zh-CN" altLang="zh-CN" dirty="0"/>
              <a:t>函数得到字符串的长度</a:t>
            </a:r>
          </a:p>
          <a:p>
            <a:endParaRPr lang="en-US" altLang="zh-CN" dirty="0" smtClean="0"/>
          </a:p>
          <a:p>
            <a:endParaRPr lang="en-US" altLang="zh-CN" dirty="0"/>
          </a:p>
          <a:p>
            <a:endParaRPr lang="en-US" altLang="zh-CN" dirty="0" smtClean="0"/>
          </a:p>
          <a:p>
            <a:endParaRPr lang="en-US" altLang="zh-CN" dirty="0"/>
          </a:p>
          <a:p>
            <a:pPr lvl="1"/>
            <a:r>
              <a:rPr lang="zh-CN" altLang="zh-CN" dirty="0" smtClean="0"/>
              <a:t>由</a:t>
            </a:r>
            <a:r>
              <a:rPr lang="zh-CN" altLang="zh-CN" dirty="0"/>
              <a:t>上面的例子可以看出，不管是英文字符，还是中文字符，在</a:t>
            </a:r>
            <a:r>
              <a:rPr lang="en-US" altLang="zh-CN" dirty="0"/>
              <a:t>Python</a:t>
            </a:r>
            <a:r>
              <a:rPr lang="zh-CN" altLang="zh-CN" dirty="0"/>
              <a:t>程序语言中长度都是</a:t>
            </a:r>
            <a:r>
              <a:rPr lang="en-US" altLang="zh-CN" dirty="0"/>
              <a:t>1</a:t>
            </a:r>
            <a:r>
              <a:rPr lang="zh-CN" altLang="zh-CN" dirty="0"/>
              <a:t>。</a:t>
            </a:r>
          </a:p>
          <a:p>
            <a:r>
              <a:rPr lang="zh-CN" altLang="en-US" dirty="0" smtClean="0"/>
              <a:t>字符串拼接</a:t>
            </a:r>
            <a:endParaRPr lang="en-US" altLang="zh-CN" dirty="0" smtClean="0"/>
          </a:p>
          <a:p>
            <a:pPr lvl="1"/>
            <a:r>
              <a:rPr lang="en-US" altLang="zh-CN" dirty="0" smtClean="0"/>
              <a:t>Python</a:t>
            </a:r>
            <a:r>
              <a:rPr lang="zh-CN" altLang="zh-CN" dirty="0"/>
              <a:t>使用加号</a:t>
            </a:r>
            <a:r>
              <a:rPr lang="en-US" altLang="zh-CN" dirty="0"/>
              <a:t>+</a:t>
            </a:r>
            <a:r>
              <a:rPr lang="zh-CN" altLang="zh-CN" dirty="0"/>
              <a:t>来拼接字符串，可以方便地将字符串和字符串变量拼接起来使用</a:t>
            </a:r>
            <a:r>
              <a:rPr lang="zh-CN" altLang="zh-CN" dirty="0" smtClean="0"/>
              <a:t>。</a:t>
            </a:r>
            <a:endParaRPr lang="en-US" altLang="zh-CN" dirty="0" smtClean="0"/>
          </a:p>
          <a:p>
            <a:pPr lvl="1"/>
            <a:r>
              <a:rPr lang="en-US" altLang="zh-CN" dirty="0" smtClean="0"/>
              <a:t>Python_motto.py</a:t>
            </a:r>
            <a:r>
              <a:rPr lang="zh-CN" altLang="en-US" dirty="0" smtClean="0"/>
              <a:t>程序</a:t>
            </a:r>
            <a:r>
              <a:rPr lang="zh-CN" altLang="zh-CN" dirty="0" smtClean="0"/>
              <a:t>文件：</a:t>
            </a:r>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r>
              <a:rPr lang="zh-CN" altLang="en-US" dirty="0"/>
              <a:t>运行</a:t>
            </a:r>
            <a:r>
              <a:rPr lang="zh-CN" altLang="zh-CN" dirty="0" smtClean="0"/>
              <a:t>结果</a:t>
            </a:r>
            <a:r>
              <a:rPr lang="zh-CN" altLang="en-US" dirty="0" smtClean="0"/>
              <a:t>为</a:t>
            </a:r>
            <a:r>
              <a:rPr lang="zh-CN" altLang="zh-CN" dirty="0" smtClean="0"/>
              <a:t>：</a:t>
            </a:r>
            <a:endParaRPr lang="zh-CN" altLang="zh-CN" dirty="0"/>
          </a:p>
          <a:p>
            <a:pPr marL="0" indent="0">
              <a:buNone/>
            </a:pPr>
            <a:r>
              <a:rPr lang="en-US" altLang="zh-CN" dirty="0"/>
              <a:t>Bruce </a:t>
            </a:r>
            <a:r>
              <a:rPr lang="en-US" altLang="zh-CN" dirty="0" err="1"/>
              <a:t>Eckel</a:t>
            </a:r>
            <a:r>
              <a:rPr lang="en-US" altLang="zh-CN" dirty="0"/>
              <a:t> said:" Life is short, you need Python."</a:t>
            </a:r>
            <a:endParaRPr lang="zh-CN" altLang="en-US" dirty="0"/>
          </a:p>
          <a:p>
            <a:endParaRPr lang="zh-CN" altLang="zh-CN" dirty="0"/>
          </a:p>
          <a:p>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39</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5" name="矩形 4"/>
          <p:cNvSpPr/>
          <p:nvPr/>
        </p:nvSpPr>
        <p:spPr bwMode="auto">
          <a:xfrm>
            <a:off x="1154793" y="4446873"/>
            <a:ext cx="7966154" cy="1649279"/>
          </a:xfrm>
          <a:prstGeom prst="rect">
            <a:avLst/>
          </a:prstGeom>
          <a:ln>
            <a:headEnd type="none" w="med" len="med"/>
            <a:tailEnd type="none" w="med" len="med"/>
          </a:ln>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name = '</a:t>
            </a:r>
            <a:r>
              <a:rPr kumimoji="0" lang="en-US" altLang="zh-CN" sz="2400" b="0" i="0" u="none" strike="noStrike" kern="1200" cap="none" spc="0" normalizeH="0" baseline="0" noProof="0" dirty="0" err="1">
                <a:ln>
                  <a:noFill/>
                </a:ln>
                <a:solidFill>
                  <a:prstClr val="black"/>
                </a:solidFill>
                <a:effectLst/>
                <a:uLnTx/>
                <a:uFillTx/>
                <a:latin typeface="Arial"/>
                <a:ea typeface="宋体"/>
                <a:cs typeface="+mn-cs"/>
              </a:rPr>
              <a:t>bruce</a:t>
            </a: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 </a:t>
            </a:r>
            <a:r>
              <a:rPr kumimoji="0" lang="en-US" altLang="zh-CN" sz="2400" b="0" i="0" u="none" strike="noStrike" kern="1200" cap="none" spc="0" normalizeH="0" baseline="0" noProof="0" dirty="0" err="1">
                <a:ln>
                  <a:noFill/>
                </a:ln>
                <a:solidFill>
                  <a:prstClr val="black"/>
                </a:solidFill>
                <a:effectLst/>
                <a:uLnTx/>
                <a:uFillTx/>
                <a:latin typeface="Arial"/>
                <a:ea typeface="宋体"/>
                <a:cs typeface="+mn-cs"/>
              </a:rPr>
              <a:t>eckel</a:t>
            </a: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motto = 'Life is short, you need Python.'</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message = </a:t>
            </a:r>
            <a:r>
              <a:rPr kumimoji="0" lang="en-US" altLang="zh-CN" sz="2400" b="0" i="0" u="none" strike="noStrike" kern="1200" cap="none" spc="0" normalizeH="0" baseline="0" noProof="0" dirty="0" err="1">
                <a:ln>
                  <a:noFill/>
                </a:ln>
                <a:solidFill>
                  <a:prstClr val="black"/>
                </a:solidFill>
                <a:effectLst/>
                <a:uLnTx/>
                <a:uFillTx/>
                <a:latin typeface="Arial"/>
                <a:ea typeface="宋体"/>
                <a:cs typeface="+mn-cs"/>
              </a:rPr>
              <a:t>name.title</a:t>
            </a: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 + ' said:" ' + motto + '"'</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print(message</a:t>
            </a:r>
            <a:r>
              <a:rPr kumimoji="0" lang="en-US" altLang="zh-CN" sz="2400" b="0" i="0" u="none" strike="noStrike" kern="1200" cap="none" spc="0" normalizeH="0" baseline="0" noProof="0" dirty="0" smtClean="0">
                <a:ln>
                  <a:noFill/>
                </a:ln>
                <a:solidFill>
                  <a:prstClr val="black"/>
                </a:solidFill>
                <a:effectLst/>
                <a:uLnTx/>
                <a:uFillTx/>
                <a:latin typeface="Arial"/>
                <a:ea typeface="宋体"/>
                <a:cs typeface="+mn-cs"/>
              </a:rPr>
              <a:t>)</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p:txBody>
      </p:sp>
      <p:sp>
        <p:nvSpPr>
          <p:cNvPr id="6" name="矩形 5"/>
          <p:cNvSpPr/>
          <p:nvPr/>
        </p:nvSpPr>
        <p:spPr>
          <a:xfrm>
            <a:off x="4909270" y="1453839"/>
            <a:ext cx="6096000" cy="1569660"/>
          </a:xfrm>
          <a:prstGeom prst="rect">
            <a:avLst/>
          </a:prstGeom>
          <a:ln>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&gt;&gt;&gt; </a:t>
            </a:r>
            <a:r>
              <a:rPr kumimoji="0" lang="en-US" altLang="zh-CN" sz="2400" b="0" i="0" u="none" strike="noStrike" kern="1200" cap="none" spc="0" normalizeH="0" baseline="0" noProof="0" dirty="0" err="1">
                <a:ln>
                  <a:noFill/>
                </a:ln>
                <a:solidFill>
                  <a:prstClr val="black"/>
                </a:solidFill>
                <a:effectLst/>
                <a:uLnTx/>
                <a:uFillTx/>
                <a:latin typeface="Arial"/>
                <a:ea typeface="宋体"/>
                <a:cs typeface="+mn-cs"/>
              </a:rPr>
              <a:t>len</a:t>
            </a: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("Hello!")</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6</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&gt;&gt;&gt; </a:t>
            </a:r>
            <a:r>
              <a:rPr kumimoji="0" lang="en-US" altLang="zh-CN" sz="2400" b="0" i="0" u="none" strike="noStrike" kern="1200" cap="none" spc="0" normalizeH="0" baseline="0" noProof="0" dirty="0" err="1">
                <a:ln>
                  <a:noFill/>
                </a:ln>
                <a:solidFill>
                  <a:prstClr val="black"/>
                </a:solidFill>
                <a:effectLst/>
                <a:uLnTx/>
                <a:uFillTx/>
                <a:latin typeface="Arial"/>
                <a:ea typeface="宋体"/>
                <a:cs typeface="+mn-cs"/>
              </a:rPr>
              <a:t>len</a:t>
            </a: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a:t>
            </a:r>
            <a:r>
              <a:rPr kumimoji="0" lang="zh-CN" altLang="zh-CN" sz="2400" b="0" i="0" u="none" strike="noStrike" kern="1200" cap="none" spc="0" normalizeH="0" baseline="0" noProof="0" dirty="0">
                <a:ln>
                  <a:noFill/>
                </a:ln>
                <a:solidFill>
                  <a:prstClr val="black"/>
                </a:solidFill>
                <a:effectLst/>
                <a:uLnTx/>
                <a:uFillTx/>
                <a:latin typeface="Arial"/>
                <a:ea typeface="宋体"/>
                <a:cs typeface="+mn-cs"/>
              </a:rPr>
              <a:t>你好！</a:t>
            </a: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3</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p:txBody>
      </p:sp>
    </p:spTree>
    <p:extLst>
      <p:ext uri="{BB962C8B-B14F-4D97-AF65-F5344CB8AC3E}">
        <p14:creationId xmlns:p14="http://schemas.microsoft.com/office/powerpoint/2010/main" val="271618645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up)">
                                      <p:cBhvr>
                                        <p:cTn id="15" dur="500"/>
                                        <p:tgtEl>
                                          <p:spTgt spid="6">
                                            <p:bg/>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6">
                                            <p:txEl>
                                              <p:pRg st="0" end="0"/>
                                            </p:txEl>
                                          </p:spTgt>
                                        </p:tgtEl>
                                        <p:attrNameLst>
                                          <p:attrName>style.visibility</p:attrName>
                                        </p:attrNameLst>
                                      </p:cBhvr>
                                      <p:to>
                                        <p:strVal val="visible"/>
                                      </p:to>
                                    </p:set>
                                    <p:animEffect transition="in" filter="wipe(up)">
                                      <p:cBhvr>
                                        <p:cTn id="20" dur="500"/>
                                        <p:tgtEl>
                                          <p:spTgt spid="6">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6">
                                            <p:txEl>
                                              <p:pRg st="1" end="1"/>
                                            </p:txEl>
                                          </p:spTgt>
                                        </p:tgtEl>
                                        <p:attrNameLst>
                                          <p:attrName>style.visibility</p:attrName>
                                        </p:attrNameLst>
                                      </p:cBhvr>
                                      <p:to>
                                        <p:strVal val="visible"/>
                                      </p:to>
                                    </p:set>
                                    <p:animEffect transition="in" filter="wipe(up)">
                                      <p:cBhvr>
                                        <p:cTn id="25" dur="500"/>
                                        <p:tgtEl>
                                          <p:spTgt spid="6">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6">
                                            <p:txEl>
                                              <p:pRg st="2" end="2"/>
                                            </p:txEl>
                                          </p:spTgt>
                                        </p:tgtEl>
                                        <p:attrNameLst>
                                          <p:attrName>style.visibility</p:attrName>
                                        </p:attrNameLst>
                                      </p:cBhvr>
                                      <p:to>
                                        <p:strVal val="visible"/>
                                      </p:to>
                                    </p:set>
                                    <p:animEffect transition="in" filter="wipe(up)">
                                      <p:cBhvr>
                                        <p:cTn id="30" dur="500"/>
                                        <p:tgtEl>
                                          <p:spTgt spid="6">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6">
                                            <p:txEl>
                                              <p:pRg st="3" end="3"/>
                                            </p:txEl>
                                          </p:spTgt>
                                        </p:tgtEl>
                                        <p:attrNameLst>
                                          <p:attrName>style.visibility</p:attrName>
                                        </p:attrNameLst>
                                      </p:cBhvr>
                                      <p:to>
                                        <p:strVal val="visible"/>
                                      </p:to>
                                    </p:set>
                                    <p:animEffect transition="in" filter="wipe(up)">
                                      <p:cBhvr>
                                        <p:cTn id="35" dur="500"/>
                                        <p:tgtEl>
                                          <p:spTgt spid="6">
                                            <p:txEl>
                                              <p:pRg st="3" end="3"/>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22" presetClass="entr" presetSubtype="1" fill="hold" grpId="0" nodeType="clickEffect">
                                  <p:stCondLst>
                                    <p:cond delay="0"/>
                                  </p:stCondLst>
                                  <p:childTnLst>
                                    <p:set>
                                      <p:cBhvr>
                                        <p:cTn id="55" dur="1" fill="hold">
                                          <p:stCondLst>
                                            <p:cond delay="0"/>
                                          </p:stCondLst>
                                        </p:cTn>
                                        <p:tgtEl>
                                          <p:spTgt spid="5">
                                            <p:bg/>
                                          </p:spTgt>
                                        </p:tgtEl>
                                        <p:attrNameLst>
                                          <p:attrName>style.visibility</p:attrName>
                                        </p:attrNameLst>
                                      </p:cBhvr>
                                      <p:to>
                                        <p:strVal val="visible"/>
                                      </p:to>
                                    </p:set>
                                    <p:animEffect transition="in" filter="wipe(up)">
                                      <p:cBhvr>
                                        <p:cTn id="56" dur="500"/>
                                        <p:tgtEl>
                                          <p:spTgt spid="5">
                                            <p:bg/>
                                          </p:spTgt>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grpId="0" nodeType="clickEffect">
                                  <p:stCondLst>
                                    <p:cond delay="0"/>
                                  </p:stCondLst>
                                  <p:childTnLst>
                                    <p:set>
                                      <p:cBhvr>
                                        <p:cTn id="60" dur="1" fill="hold">
                                          <p:stCondLst>
                                            <p:cond delay="0"/>
                                          </p:stCondLst>
                                        </p:cTn>
                                        <p:tgtEl>
                                          <p:spTgt spid="5">
                                            <p:txEl>
                                              <p:pRg st="0" end="0"/>
                                            </p:txEl>
                                          </p:spTgt>
                                        </p:tgtEl>
                                        <p:attrNameLst>
                                          <p:attrName>style.visibility</p:attrName>
                                        </p:attrNameLst>
                                      </p:cBhvr>
                                      <p:to>
                                        <p:strVal val="visible"/>
                                      </p:to>
                                    </p:set>
                                    <p:animEffect transition="in" filter="wipe(up)">
                                      <p:cBhvr>
                                        <p:cTn id="61" dur="500"/>
                                        <p:tgtEl>
                                          <p:spTgt spid="5">
                                            <p:txEl>
                                              <p:pRg st="0" end="0"/>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1" fill="hold" grpId="0" nodeType="clickEffect">
                                  <p:stCondLst>
                                    <p:cond delay="0"/>
                                  </p:stCondLst>
                                  <p:childTnLst>
                                    <p:set>
                                      <p:cBhvr>
                                        <p:cTn id="65" dur="1" fill="hold">
                                          <p:stCondLst>
                                            <p:cond delay="0"/>
                                          </p:stCondLst>
                                        </p:cTn>
                                        <p:tgtEl>
                                          <p:spTgt spid="5">
                                            <p:txEl>
                                              <p:pRg st="1" end="1"/>
                                            </p:txEl>
                                          </p:spTgt>
                                        </p:tgtEl>
                                        <p:attrNameLst>
                                          <p:attrName>style.visibility</p:attrName>
                                        </p:attrNameLst>
                                      </p:cBhvr>
                                      <p:to>
                                        <p:strVal val="visible"/>
                                      </p:to>
                                    </p:set>
                                    <p:animEffect transition="in" filter="wipe(up)">
                                      <p:cBhvr>
                                        <p:cTn id="66" dur="500"/>
                                        <p:tgtEl>
                                          <p:spTgt spid="5">
                                            <p:txEl>
                                              <p:pRg st="1" end="1"/>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1" fill="hold" grpId="0" nodeType="clickEffect">
                                  <p:stCondLst>
                                    <p:cond delay="0"/>
                                  </p:stCondLst>
                                  <p:childTnLst>
                                    <p:set>
                                      <p:cBhvr>
                                        <p:cTn id="70" dur="1" fill="hold">
                                          <p:stCondLst>
                                            <p:cond delay="0"/>
                                          </p:stCondLst>
                                        </p:cTn>
                                        <p:tgtEl>
                                          <p:spTgt spid="5">
                                            <p:txEl>
                                              <p:pRg st="2" end="2"/>
                                            </p:txEl>
                                          </p:spTgt>
                                        </p:tgtEl>
                                        <p:attrNameLst>
                                          <p:attrName>style.visibility</p:attrName>
                                        </p:attrNameLst>
                                      </p:cBhvr>
                                      <p:to>
                                        <p:strVal val="visible"/>
                                      </p:to>
                                    </p:set>
                                    <p:animEffect transition="in" filter="wipe(up)">
                                      <p:cBhvr>
                                        <p:cTn id="71" dur="500"/>
                                        <p:tgtEl>
                                          <p:spTgt spid="5">
                                            <p:txEl>
                                              <p:pRg st="2" end="2"/>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1" fill="hold" grpId="0" nodeType="clickEffect">
                                  <p:stCondLst>
                                    <p:cond delay="0"/>
                                  </p:stCondLst>
                                  <p:childTnLst>
                                    <p:set>
                                      <p:cBhvr>
                                        <p:cTn id="75" dur="1" fill="hold">
                                          <p:stCondLst>
                                            <p:cond delay="0"/>
                                          </p:stCondLst>
                                        </p:cTn>
                                        <p:tgtEl>
                                          <p:spTgt spid="5">
                                            <p:txEl>
                                              <p:pRg st="3" end="3"/>
                                            </p:txEl>
                                          </p:spTgt>
                                        </p:tgtEl>
                                        <p:attrNameLst>
                                          <p:attrName>style.visibility</p:attrName>
                                        </p:attrNameLst>
                                      </p:cBhvr>
                                      <p:to>
                                        <p:strVal val="visible"/>
                                      </p:to>
                                    </p:set>
                                    <p:animEffect transition="in" filter="wipe(up)">
                                      <p:cBhvr>
                                        <p:cTn id="76" dur="500"/>
                                        <p:tgtEl>
                                          <p:spTgt spid="5">
                                            <p:txEl>
                                              <p:pRg st="3" end="3"/>
                                            </p:txEl>
                                          </p:spTgt>
                                        </p:tgtEl>
                                      </p:cBhvr>
                                    </p:animEffec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nodeType="clickEffect">
                                  <p:stCondLst>
                                    <p:cond delay="0"/>
                                  </p:stCondLst>
                                  <p:childTnLst>
                                    <p:set>
                                      <p:cBhvr>
                                        <p:cTn id="80" dur="1" fill="hold">
                                          <p:stCondLst>
                                            <p:cond delay="0"/>
                                          </p:stCondLst>
                                        </p:cTn>
                                        <p:tgtEl>
                                          <p:spTgt spid="3">
                                            <p:txEl>
                                              <p:pRg st="15" end="15"/>
                                            </p:txEl>
                                          </p:spTgt>
                                        </p:tgtEl>
                                        <p:attrNameLst>
                                          <p:attrName>style.visibility</p:attrName>
                                        </p:attrNameLst>
                                      </p:cBhvr>
                                      <p:to>
                                        <p:strVal val="visible"/>
                                      </p:to>
                                    </p:set>
                                  </p:childTnLst>
                                </p:cTn>
                              </p:par>
                            </p:childTnLst>
                          </p:cTn>
                        </p:par>
                        <p:par>
                          <p:cTn id="81" fill="hold">
                            <p:stCondLst>
                              <p:cond delay="0"/>
                            </p:stCondLst>
                            <p:childTnLst>
                              <p:par>
                                <p:cTn id="82" presetID="1" presetClass="entr" presetSubtype="0" fill="hold" nodeType="afterEffect">
                                  <p:stCondLst>
                                    <p:cond delay="0"/>
                                  </p:stCondLst>
                                  <p:childTnLst>
                                    <p:set>
                                      <p:cBhvr>
                                        <p:cTn id="83" dur="1" fill="hold">
                                          <p:stCondLst>
                                            <p:cond delay="0"/>
                                          </p:stCondLst>
                                        </p:cTn>
                                        <p:tgtEl>
                                          <p:spTgt spid="3">
                                            <p:txEl>
                                              <p:pRg st="16" end="1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10172667" y="4532933"/>
            <a:ext cx="1911349" cy="1608880"/>
          </a:xfrm>
          <a:prstGeom prst="rect">
            <a:avLst/>
          </a:prstGeom>
        </p:spPr>
      </p:pic>
      <p:pic>
        <p:nvPicPr>
          <p:cNvPr id="6" name="图片 5"/>
          <p:cNvPicPr>
            <a:picLocks noChangeAspect="1"/>
          </p:cNvPicPr>
          <p:nvPr/>
        </p:nvPicPr>
        <p:blipFill>
          <a:blip r:embed="rId3"/>
          <a:stretch>
            <a:fillRect/>
          </a:stretch>
        </p:blipFill>
        <p:spPr>
          <a:xfrm>
            <a:off x="10086680" y="1914622"/>
            <a:ext cx="2083324" cy="1540302"/>
          </a:xfrm>
          <a:prstGeom prst="rect">
            <a:avLst/>
          </a:prstGeom>
        </p:spPr>
      </p:pic>
      <p:sp>
        <p:nvSpPr>
          <p:cNvPr id="2" name="标题 1"/>
          <p:cNvSpPr>
            <a:spLocks noGrp="1"/>
          </p:cNvSpPr>
          <p:nvPr>
            <p:ph type="title"/>
          </p:nvPr>
        </p:nvSpPr>
        <p:spPr/>
        <p:txBody>
          <a:bodyPr/>
          <a:lstStyle/>
          <a:p>
            <a:pPr lvl="0"/>
            <a:r>
              <a:rPr lang="en-US" altLang="zh-CN" dirty="0"/>
              <a:t>2.1 </a:t>
            </a:r>
            <a:r>
              <a:rPr lang="zh-CN" altLang="zh-CN" dirty="0"/>
              <a:t>大数据分析工具</a:t>
            </a:r>
            <a:r>
              <a:rPr lang="zh-CN" altLang="zh-CN" dirty="0" smtClean="0"/>
              <a:t>简介</a:t>
            </a:r>
            <a:endParaRPr lang="zh-CN" altLang="en-US" dirty="0"/>
          </a:p>
        </p:txBody>
      </p:sp>
      <p:sp>
        <p:nvSpPr>
          <p:cNvPr id="3" name="内容占位符 2"/>
          <p:cNvSpPr>
            <a:spLocks noGrp="1"/>
          </p:cNvSpPr>
          <p:nvPr>
            <p:ph idx="1"/>
          </p:nvPr>
        </p:nvSpPr>
        <p:spPr>
          <a:xfrm>
            <a:off x="609600" y="1076325"/>
            <a:ext cx="9477080" cy="5248275"/>
          </a:xfrm>
        </p:spPr>
        <p:txBody>
          <a:bodyPr/>
          <a:lstStyle/>
          <a:p>
            <a:r>
              <a:rPr lang="zh-CN" altLang="en-US" dirty="0"/>
              <a:t>（</a:t>
            </a:r>
            <a:r>
              <a:rPr lang="en-US" altLang="zh-CN" dirty="0"/>
              <a:t>2</a:t>
            </a:r>
            <a:r>
              <a:rPr lang="zh-CN" altLang="en-US" dirty="0" smtClean="0"/>
              <a:t>）编程</a:t>
            </a:r>
            <a:r>
              <a:rPr lang="zh-CN" altLang="en-US" dirty="0"/>
              <a:t>类语言：</a:t>
            </a:r>
            <a:r>
              <a:rPr lang="en-US" altLang="zh-CN" dirty="0"/>
              <a:t>Python</a:t>
            </a:r>
            <a:r>
              <a:rPr lang="zh-CN" altLang="en-US" dirty="0"/>
              <a:t>和</a:t>
            </a:r>
            <a:r>
              <a:rPr lang="en-US" altLang="zh-CN" dirty="0" smtClean="0"/>
              <a:t>R</a:t>
            </a:r>
            <a:endParaRPr lang="zh-CN" altLang="en-US" dirty="0"/>
          </a:p>
          <a:p>
            <a:pPr lvl="1"/>
            <a:r>
              <a:rPr lang="en-US" altLang="zh-CN" dirty="0" smtClean="0"/>
              <a:t>Python</a:t>
            </a:r>
            <a:r>
              <a:rPr lang="zh-CN" altLang="en-US" dirty="0" smtClean="0"/>
              <a:t>是</a:t>
            </a:r>
            <a:r>
              <a:rPr lang="zh-CN" altLang="en-US" dirty="0"/>
              <a:t>数据分析、数据科学与机器学习的第一大编程语言，它可轻松执行几乎所有的大数据分析操作。</a:t>
            </a:r>
          </a:p>
          <a:p>
            <a:pPr lvl="1"/>
            <a:r>
              <a:rPr lang="en-US" altLang="zh-CN" dirty="0" smtClean="0"/>
              <a:t>Python</a:t>
            </a:r>
            <a:r>
              <a:rPr lang="zh-CN" altLang="en-US" dirty="0" smtClean="0"/>
              <a:t>具有</a:t>
            </a:r>
            <a:r>
              <a:rPr lang="zh-CN" altLang="en-US" dirty="0"/>
              <a:t>语法简单易学、编程高效、免费开源、可移植、面向对象等优点，广泛应用于数据分析、数据挖掘、人工智能、机器学习等方面。随着大数据分析的飞速发展和人工智能应用的广泛普及，</a:t>
            </a:r>
            <a:r>
              <a:rPr lang="en-US" altLang="zh-CN" dirty="0"/>
              <a:t>Python</a:t>
            </a:r>
            <a:r>
              <a:rPr lang="zh-CN" altLang="en-US" dirty="0"/>
              <a:t>成了全球增长最快的主流编程语言。国内外用</a:t>
            </a:r>
            <a:r>
              <a:rPr lang="en-US" altLang="zh-CN" dirty="0"/>
              <a:t>Python</a:t>
            </a:r>
            <a:r>
              <a:rPr lang="zh-CN" altLang="en-US" dirty="0"/>
              <a:t>做科学计算的研究机构日益增多，众多开源的科学计算软件包也都提供了</a:t>
            </a:r>
            <a:r>
              <a:rPr lang="en-US" altLang="zh-CN" dirty="0"/>
              <a:t>Python</a:t>
            </a:r>
            <a:r>
              <a:rPr lang="zh-CN" altLang="en-US" dirty="0"/>
              <a:t>的调用接口。</a:t>
            </a:r>
          </a:p>
          <a:p>
            <a:pPr lvl="1"/>
            <a:r>
              <a:rPr lang="en-US" altLang="zh-CN" dirty="0" smtClean="0"/>
              <a:t>Python</a:t>
            </a:r>
            <a:r>
              <a:rPr lang="zh-CN" altLang="en-US" dirty="0" smtClean="0"/>
              <a:t>的</a:t>
            </a:r>
            <a:r>
              <a:rPr lang="zh-CN" altLang="en-US" dirty="0"/>
              <a:t>强大之处在于可以方便地安装和使用第三方库，目前</a:t>
            </a:r>
            <a:r>
              <a:rPr lang="en-US" altLang="zh-CN" dirty="0"/>
              <a:t>Python</a:t>
            </a:r>
            <a:r>
              <a:rPr lang="zh-CN" altLang="en-US" dirty="0" smtClean="0"/>
              <a:t>拥有几十万</a:t>
            </a:r>
            <a:r>
              <a:rPr lang="zh-CN" altLang="en-US" dirty="0"/>
              <a:t>个第三方库，覆盖大数据分析技术几乎所有领域。例如网络爬虫、自动化、数据分析与可视化、机器学习、人工智能等</a:t>
            </a:r>
            <a:r>
              <a:rPr lang="zh-CN" altLang="en-US" dirty="0" smtClean="0"/>
              <a:t>。</a:t>
            </a:r>
            <a:endParaRPr lang="zh-CN" altLang="en-US" dirty="0"/>
          </a:p>
          <a:p>
            <a:pPr lvl="1"/>
            <a:r>
              <a:rPr lang="en-US" altLang="zh-CN" dirty="0" smtClean="0"/>
              <a:t>R</a:t>
            </a:r>
            <a:r>
              <a:rPr lang="zh-CN" altLang="en-US" dirty="0" smtClean="0"/>
              <a:t>是一款用于统计分析、统计绘图的语言和操作环境。它不单是一门语言，更是一个数据计算与分析的环境。</a:t>
            </a:r>
            <a:r>
              <a:rPr lang="en-US" altLang="zh-CN" dirty="0" smtClean="0"/>
              <a:t>R</a:t>
            </a:r>
            <a:r>
              <a:rPr lang="zh-CN" altLang="en-US" dirty="0" smtClean="0"/>
              <a:t>最主要的特点是免费、开源、各种各样的模块十分齐全，它是一个用于统计计算和统计制图的优秀工具。目前</a:t>
            </a:r>
            <a:r>
              <a:rPr lang="en-US" altLang="zh-CN" dirty="0" smtClean="0"/>
              <a:t>R</a:t>
            </a:r>
            <a:r>
              <a:rPr lang="zh-CN" altLang="en-US" dirty="0" smtClean="0"/>
              <a:t>也在机器学习、统计计算、高性能计算得到广泛应用。</a:t>
            </a:r>
            <a:endParaRPr lang="en-US" altLang="zh-CN" dirty="0" smtClean="0"/>
          </a:p>
          <a:p>
            <a:pPr lvl="1"/>
            <a:r>
              <a:rPr lang="en-US" altLang="zh-CN" dirty="0" smtClean="0"/>
              <a:t>R</a:t>
            </a:r>
            <a:r>
              <a:rPr lang="zh-CN" altLang="en-US" dirty="0" smtClean="0"/>
              <a:t>是由来自新西兰奥克兰大学的</a:t>
            </a:r>
            <a:r>
              <a:rPr lang="en-US" altLang="zh-CN" dirty="0" smtClean="0"/>
              <a:t>Ross </a:t>
            </a:r>
            <a:r>
              <a:rPr lang="en-US" altLang="zh-CN" dirty="0" err="1" smtClean="0"/>
              <a:t>Ihaka</a:t>
            </a:r>
            <a:r>
              <a:rPr lang="zh-CN" altLang="en-US" dirty="0" smtClean="0"/>
              <a:t>和</a:t>
            </a:r>
            <a:r>
              <a:rPr lang="en-US" altLang="zh-CN" dirty="0" smtClean="0"/>
              <a:t>Robert Gentleman </a:t>
            </a:r>
            <a:r>
              <a:rPr lang="zh-CN" altLang="en-US" dirty="0" smtClean="0"/>
              <a:t>开发，由于是统计学家编写的语言，因此在统计领域的研究中，</a:t>
            </a:r>
            <a:r>
              <a:rPr lang="en-US" altLang="zh-CN" dirty="0" smtClean="0"/>
              <a:t>R</a:t>
            </a:r>
            <a:r>
              <a:rPr lang="zh-CN" altLang="en-US" dirty="0" smtClean="0"/>
              <a:t>比</a:t>
            </a:r>
            <a:r>
              <a:rPr lang="en-US" altLang="zh-CN" dirty="0" smtClean="0"/>
              <a:t>Python</a:t>
            </a:r>
            <a:r>
              <a:rPr lang="zh-CN" altLang="en-US" dirty="0" smtClean="0"/>
              <a:t>更胜一筹。但是 </a:t>
            </a:r>
            <a:r>
              <a:rPr lang="en-US" altLang="zh-CN" dirty="0" smtClean="0"/>
              <a:t>Python</a:t>
            </a:r>
            <a:r>
              <a:rPr lang="zh-CN" altLang="en-US" dirty="0" smtClean="0"/>
              <a:t>与</a:t>
            </a:r>
            <a:r>
              <a:rPr lang="en-US" altLang="zh-CN" dirty="0" smtClean="0"/>
              <a:t>R</a:t>
            </a:r>
            <a:r>
              <a:rPr lang="zh-CN" altLang="en-US" dirty="0" smtClean="0"/>
              <a:t>相比，执行速度更快，应用场景也更广泛。</a:t>
            </a:r>
          </a:p>
          <a:p>
            <a:endParaRPr lang="zh-CN" altLang="en-US"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4</a:t>
            </a:fld>
            <a:endParaRPr lang="en-US" altLang="zh-CN"/>
          </a:p>
        </p:txBody>
      </p:sp>
    </p:spTree>
    <p:extLst>
      <p:ext uri="{BB962C8B-B14F-4D97-AF65-F5344CB8AC3E}">
        <p14:creationId xmlns:p14="http://schemas.microsoft.com/office/powerpoint/2010/main" val="111831342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arn(inVertical)">
                                      <p:cBhvr>
                                        <p:cTn id="10" dur="500"/>
                                        <p:tgtEl>
                                          <p:spTgt spid="3">
                                            <p:txEl>
                                              <p:pRg st="2" end="2"/>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arn(inVertical)">
                                      <p:cBhvr>
                                        <p:cTn id="13" dur="500"/>
                                        <p:tgtEl>
                                          <p:spTgt spid="3">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inVertic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1000"/>
                                        <p:tgtEl>
                                          <p:spTgt spid="3">
                                            <p:txEl>
                                              <p:pRg st="4" end="4"/>
                                            </p:txEl>
                                          </p:spTgt>
                                        </p:tgtEl>
                                      </p:cBhvr>
                                    </p:animEffect>
                                    <p:anim calcmode="lin" valueType="num">
                                      <p:cBhvr>
                                        <p:cTn id="2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5" dur="1000" fill="hold"/>
                                        <p:tgtEl>
                                          <p:spTgt spid="3">
                                            <p:txEl>
                                              <p:pRg st="4" end="4"/>
                                            </p:txEl>
                                          </p:spTgt>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1000"/>
                                        <p:tgtEl>
                                          <p:spTgt spid="3">
                                            <p:txEl>
                                              <p:pRg st="5" end="5"/>
                                            </p:txEl>
                                          </p:spTgt>
                                        </p:tgtEl>
                                      </p:cBhvr>
                                    </p:animEffect>
                                    <p:anim calcmode="lin" valueType="num">
                                      <p:cBhvr>
                                        <p:cTn id="2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2.4.2 </a:t>
            </a:r>
            <a:r>
              <a:rPr lang="zh-CN" altLang="zh-CN" dirty="0" smtClean="0"/>
              <a:t>字符串</a:t>
            </a:r>
            <a:r>
              <a:rPr lang="zh-CN" altLang="zh-CN" dirty="0"/>
              <a:t>及字符串变量的使用</a:t>
            </a:r>
            <a:endParaRPr lang="zh-CN" altLang="en-US" dirty="0"/>
          </a:p>
        </p:txBody>
      </p:sp>
      <p:sp>
        <p:nvSpPr>
          <p:cNvPr id="3" name="内容占位符 2"/>
          <p:cNvSpPr>
            <a:spLocks noGrp="1"/>
          </p:cNvSpPr>
          <p:nvPr>
            <p:ph idx="1"/>
          </p:nvPr>
        </p:nvSpPr>
        <p:spPr/>
        <p:txBody>
          <a:bodyPr/>
          <a:lstStyle/>
          <a:p>
            <a:r>
              <a:rPr lang="zh-CN" altLang="en-US" dirty="0" smtClean="0"/>
              <a:t>控制字符的显示</a:t>
            </a:r>
            <a:endParaRPr lang="en-US" altLang="zh-CN" dirty="0" smtClean="0"/>
          </a:p>
          <a:p>
            <a:pPr lvl="1"/>
            <a:r>
              <a:rPr lang="zh-CN" altLang="zh-CN" dirty="0" smtClean="0"/>
              <a:t>字符</a:t>
            </a:r>
            <a:r>
              <a:rPr lang="en-US" altLang="zh-CN" dirty="0" smtClean="0"/>
              <a:t> ’\</a:t>
            </a:r>
            <a:r>
              <a:rPr lang="en-US" altLang="zh-CN" dirty="0"/>
              <a:t>t</a:t>
            </a:r>
            <a:r>
              <a:rPr lang="en-US" altLang="zh-CN" dirty="0" smtClean="0"/>
              <a:t>’ </a:t>
            </a:r>
            <a:r>
              <a:rPr lang="zh-CN" altLang="zh-CN" dirty="0" smtClean="0"/>
              <a:t>和</a:t>
            </a:r>
            <a:r>
              <a:rPr lang="en-US" altLang="zh-CN" dirty="0" smtClean="0"/>
              <a:t> ’\</a:t>
            </a:r>
            <a:r>
              <a:rPr lang="en-US" altLang="zh-CN" dirty="0"/>
              <a:t>n</a:t>
            </a:r>
            <a:r>
              <a:rPr lang="en-US" altLang="zh-CN" dirty="0" smtClean="0"/>
              <a:t>’ </a:t>
            </a:r>
            <a:r>
              <a:rPr lang="zh-CN" altLang="zh-CN" dirty="0" smtClean="0"/>
              <a:t>都是</a:t>
            </a:r>
            <a:r>
              <a:rPr lang="en-US" altLang="zh-CN" dirty="0"/>
              <a:t>ASCII</a:t>
            </a:r>
            <a:r>
              <a:rPr lang="zh-CN" altLang="zh-CN" dirty="0"/>
              <a:t>码表中的控制字符，不能直接显示</a:t>
            </a:r>
            <a:r>
              <a:rPr lang="zh-CN" altLang="zh-CN" dirty="0" smtClean="0"/>
              <a:t>，</a:t>
            </a:r>
            <a:r>
              <a:rPr lang="zh-CN" altLang="en-US" dirty="0" smtClean="0"/>
              <a:t>可</a:t>
            </a:r>
            <a:r>
              <a:rPr lang="zh-CN" altLang="zh-CN" dirty="0" smtClean="0"/>
              <a:t>通过</a:t>
            </a:r>
            <a:r>
              <a:rPr lang="en-US" altLang="zh-CN" dirty="0" smtClean="0"/>
              <a:t>  </a:t>
            </a:r>
            <a:r>
              <a:rPr lang="en-US" altLang="zh-CN" b="1" dirty="0" smtClean="0"/>
              <a:t>\</a:t>
            </a:r>
            <a:r>
              <a:rPr lang="en-US" altLang="zh-CN" dirty="0" smtClean="0"/>
              <a:t> </a:t>
            </a:r>
            <a:r>
              <a:rPr lang="zh-CN" altLang="zh-CN" dirty="0" smtClean="0"/>
              <a:t>的</a:t>
            </a:r>
            <a:r>
              <a:rPr lang="zh-CN" altLang="zh-CN" dirty="0"/>
              <a:t>形式来进行控制显示</a:t>
            </a:r>
            <a:r>
              <a:rPr lang="zh-CN" altLang="zh-CN" dirty="0" smtClean="0"/>
              <a:t>。</a:t>
            </a:r>
            <a:endParaRPr lang="en-US" altLang="zh-CN" dirty="0" smtClean="0"/>
          </a:p>
          <a:p>
            <a:pPr lvl="1"/>
            <a:r>
              <a:rPr lang="zh-CN" altLang="zh-CN" dirty="0"/>
              <a:t>字符</a:t>
            </a:r>
            <a:r>
              <a:rPr lang="en-US" altLang="zh-CN" dirty="0"/>
              <a:t> ’\t’ </a:t>
            </a:r>
            <a:r>
              <a:rPr lang="zh-CN" altLang="zh-CN" dirty="0"/>
              <a:t>和</a:t>
            </a:r>
            <a:r>
              <a:rPr lang="en-US" altLang="zh-CN" dirty="0"/>
              <a:t> ’\n’ </a:t>
            </a:r>
            <a:r>
              <a:rPr lang="zh-CN" altLang="en-US" dirty="0" smtClean="0"/>
              <a:t>称为转义字符，可以通过转义字符</a:t>
            </a:r>
            <a:r>
              <a:rPr lang="zh-CN" altLang="en-US" dirty="0"/>
              <a:t>来</a:t>
            </a:r>
            <a:r>
              <a:rPr lang="zh-CN" altLang="zh-CN" dirty="0" smtClean="0"/>
              <a:t>控制</a:t>
            </a:r>
            <a:r>
              <a:rPr lang="zh-CN" altLang="zh-CN" dirty="0"/>
              <a:t>字符</a:t>
            </a:r>
            <a:r>
              <a:rPr lang="zh-CN" altLang="zh-CN" dirty="0" smtClean="0"/>
              <a:t>串</a:t>
            </a:r>
            <a:r>
              <a:rPr lang="zh-CN" altLang="en-US" dirty="0" smtClean="0"/>
              <a:t>的显示</a:t>
            </a:r>
            <a:r>
              <a:rPr lang="zh-CN" altLang="zh-CN" dirty="0" smtClean="0"/>
              <a:t>格式</a:t>
            </a:r>
            <a:r>
              <a:rPr lang="zh-CN" altLang="en-US" dirty="0" smtClean="0"/>
              <a:t>：</a:t>
            </a:r>
            <a:endParaRPr lang="en-US" altLang="zh-CN" dirty="0" smtClean="0"/>
          </a:p>
          <a:p>
            <a:pPr lvl="2"/>
            <a:r>
              <a:rPr lang="zh-CN" altLang="zh-CN" dirty="0" smtClean="0"/>
              <a:t>如果</a:t>
            </a:r>
            <a:r>
              <a:rPr lang="zh-CN" altLang="zh-CN" dirty="0"/>
              <a:t>要换行，可以使用</a:t>
            </a:r>
            <a:r>
              <a:rPr lang="zh-CN" altLang="zh-CN" dirty="0" smtClean="0"/>
              <a:t>转义字符</a:t>
            </a:r>
            <a:r>
              <a:rPr lang="en-US" altLang="zh-CN" dirty="0" smtClean="0"/>
              <a:t> ’\</a:t>
            </a:r>
            <a:r>
              <a:rPr lang="en-US" altLang="zh-CN" dirty="0"/>
              <a:t>n</a:t>
            </a:r>
            <a:r>
              <a:rPr lang="en-US" altLang="zh-CN" dirty="0" smtClean="0"/>
              <a:t>’ </a:t>
            </a:r>
            <a:r>
              <a:rPr lang="zh-CN" altLang="zh-CN" dirty="0" smtClean="0"/>
              <a:t>来实现</a:t>
            </a:r>
            <a:r>
              <a:rPr lang="zh-CN" altLang="en-US" dirty="0"/>
              <a:t>。</a:t>
            </a:r>
            <a:endParaRPr lang="en-US" altLang="zh-CN" dirty="0" smtClean="0"/>
          </a:p>
          <a:p>
            <a:pPr lvl="2"/>
            <a:r>
              <a:rPr lang="zh-CN" altLang="zh-CN" dirty="0" smtClean="0"/>
              <a:t>如果</a:t>
            </a:r>
            <a:r>
              <a:rPr lang="zh-CN" altLang="zh-CN" dirty="0"/>
              <a:t>要添加制表符，那么可以使用</a:t>
            </a:r>
            <a:r>
              <a:rPr lang="zh-CN" altLang="zh-CN" dirty="0" smtClean="0"/>
              <a:t>转义字符</a:t>
            </a:r>
            <a:r>
              <a:rPr lang="en-US" altLang="zh-CN" dirty="0" smtClean="0"/>
              <a:t> ’\</a:t>
            </a:r>
            <a:r>
              <a:rPr lang="en-US" altLang="zh-CN" dirty="0"/>
              <a:t>t</a:t>
            </a:r>
            <a:r>
              <a:rPr lang="en-US" altLang="zh-CN" dirty="0" smtClean="0"/>
              <a:t>’ </a:t>
            </a:r>
            <a:r>
              <a:rPr lang="zh-CN" altLang="zh-CN" dirty="0" smtClean="0"/>
              <a:t>来</a:t>
            </a:r>
            <a:r>
              <a:rPr lang="zh-CN" altLang="zh-CN" dirty="0"/>
              <a:t>实现</a:t>
            </a:r>
            <a:r>
              <a:rPr lang="zh-CN" altLang="zh-CN" dirty="0" smtClean="0"/>
              <a:t>。</a:t>
            </a:r>
            <a:endParaRPr lang="en-US" altLang="zh-CN" dirty="0" smtClean="0"/>
          </a:p>
          <a:p>
            <a:pPr lvl="2"/>
            <a:r>
              <a:rPr lang="zh-CN" altLang="en-US" dirty="0" smtClean="0"/>
              <a:t>如果要输出  </a:t>
            </a:r>
            <a:r>
              <a:rPr lang="en-US" altLang="zh-CN" b="1" dirty="0" smtClean="0"/>
              <a:t>\</a:t>
            </a:r>
            <a:r>
              <a:rPr lang="en-US" altLang="zh-CN" dirty="0" smtClean="0"/>
              <a:t> </a:t>
            </a:r>
            <a:r>
              <a:rPr lang="zh-CN" altLang="en-US" dirty="0" smtClean="0"/>
              <a:t>符号，那么可以使用 </a:t>
            </a:r>
            <a:r>
              <a:rPr lang="en-US" altLang="zh-CN" dirty="0" smtClean="0"/>
              <a:t>’\\’ </a:t>
            </a:r>
            <a:r>
              <a:rPr lang="zh-CN" altLang="zh-CN" dirty="0" smtClean="0"/>
              <a:t>来</a:t>
            </a:r>
            <a:r>
              <a:rPr lang="zh-CN" altLang="zh-CN" dirty="0"/>
              <a:t>实现</a:t>
            </a:r>
            <a:r>
              <a:rPr lang="zh-CN" altLang="zh-CN" dirty="0" smtClean="0"/>
              <a:t>。</a:t>
            </a:r>
            <a:endParaRPr lang="en-US" altLang="zh-CN" dirty="0" smtClean="0"/>
          </a:p>
          <a:p>
            <a:pPr lvl="2"/>
            <a:r>
              <a:rPr lang="zh-CN" altLang="zh-CN" dirty="0"/>
              <a:t>如果</a:t>
            </a:r>
            <a:r>
              <a:rPr lang="zh-CN" altLang="zh-CN" dirty="0" smtClean="0"/>
              <a:t>要</a:t>
            </a:r>
            <a:r>
              <a:rPr lang="zh-CN" altLang="en-US" dirty="0" smtClean="0"/>
              <a:t>输出单引号</a:t>
            </a:r>
            <a:r>
              <a:rPr lang="zh-CN" altLang="zh-CN" dirty="0" smtClean="0"/>
              <a:t>，</a:t>
            </a:r>
            <a:r>
              <a:rPr lang="zh-CN" altLang="zh-CN" dirty="0"/>
              <a:t>那么可以使用</a:t>
            </a:r>
            <a:r>
              <a:rPr lang="zh-CN" altLang="zh-CN" dirty="0" smtClean="0"/>
              <a:t>转义字符</a:t>
            </a:r>
            <a:r>
              <a:rPr lang="en-US" altLang="zh-CN" dirty="0" smtClean="0"/>
              <a:t> ’\’’ </a:t>
            </a:r>
            <a:r>
              <a:rPr lang="zh-CN" altLang="zh-CN" dirty="0" smtClean="0"/>
              <a:t>来</a:t>
            </a:r>
            <a:r>
              <a:rPr lang="zh-CN" altLang="zh-CN" dirty="0"/>
              <a:t>实现。</a:t>
            </a:r>
            <a:endParaRPr lang="en-US" altLang="zh-CN" dirty="0"/>
          </a:p>
          <a:p>
            <a:pPr lvl="2"/>
            <a:r>
              <a:rPr lang="zh-CN" altLang="en-US" dirty="0"/>
              <a:t>如果要</a:t>
            </a:r>
            <a:r>
              <a:rPr lang="zh-CN" altLang="en-US" dirty="0" smtClean="0"/>
              <a:t>输出双引号</a:t>
            </a:r>
            <a:r>
              <a:rPr lang="zh-CN" altLang="en-US" dirty="0"/>
              <a:t>，那么可以</a:t>
            </a:r>
            <a:r>
              <a:rPr lang="zh-CN" altLang="en-US" dirty="0" smtClean="0"/>
              <a:t>使用</a:t>
            </a:r>
            <a:r>
              <a:rPr lang="zh-CN" altLang="zh-CN" dirty="0" smtClean="0"/>
              <a:t>转义字符</a:t>
            </a:r>
            <a:r>
              <a:rPr lang="en-US" altLang="zh-CN" dirty="0" smtClean="0"/>
              <a:t> ’\”’ </a:t>
            </a:r>
            <a:r>
              <a:rPr lang="zh-CN" altLang="zh-CN" dirty="0" smtClean="0"/>
              <a:t>来</a:t>
            </a:r>
            <a:r>
              <a:rPr lang="zh-CN" altLang="zh-CN" dirty="0"/>
              <a:t>实现。</a:t>
            </a:r>
            <a:endParaRPr lang="en-US" altLang="zh-CN" dirty="0"/>
          </a:p>
          <a:p>
            <a:pPr lvl="2"/>
            <a:endParaRPr lang="en-US" altLang="zh-CN" dirty="0"/>
          </a:p>
          <a:p>
            <a:pPr lvl="1"/>
            <a:r>
              <a:rPr lang="zh-CN" altLang="zh-CN" dirty="0" smtClean="0"/>
              <a:t>如</a:t>
            </a:r>
            <a:r>
              <a:rPr lang="zh-CN" altLang="zh-CN" dirty="0"/>
              <a:t>下面“转义字符</a:t>
            </a:r>
            <a:r>
              <a:rPr lang="en-US" altLang="zh-CN" dirty="0"/>
              <a:t>.</a:t>
            </a:r>
            <a:r>
              <a:rPr lang="en-US" altLang="zh-CN" dirty="0" err="1"/>
              <a:t>py</a:t>
            </a:r>
            <a:r>
              <a:rPr lang="zh-CN" altLang="zh-CN" dirty="0"/>
              <a:t>”文件所示：</a:t>
            </a:r>
          </a:p>
          <a:p>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40</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5" name="矩形 4"/>
          <p:cNvSpPr/>
          <p:nvPr/>
        </p:nvSpPr>
        <p:spPr bwMode="auto">
          <a:xfrm>
            <a:off x="730251" y="4369300"/>
            <a:ext cx="7966154" cy="1649279"/>
          </a:xfrm>
          <a:prstGeom prst="rect">
            <a:avLst/>
          </a:prstGeom>
          <a:ln>
            <a:headEnd type="none" w="med" len="med"/>
            <a:tailEnd type="none" w="med" len="med"/>
          </a:ln>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Header = '</a:t>
            </a:r>
            <a:r>
              <a:rPr kumimoji="0" lang="zh-CN" altLang="zh-CN" sz="2400" b="0" i="0" u="none" strike="noStrike" kern="1200" cap="none" spc="0" normalizeH="0" baseline="0" noProof="0" dirty="0">
                <a:ln>
                  <a:noFill/>
                </a:ln>
                <a:solidFill>
                  <a:prstClr val="black"/>
                </a:solidFill>
                <a:effectLst/>
                <a:uLnTx/>
                <a:uFillTx/>
                <a:latin typeface="Arial"/>
                <a:ea typeface="宋体"/>
                <a:cs typeface="+mn-cs"/>
              </a:rPr>
              <a:t>排名</a:t>
            </a: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\t</a:t>
            </a:r>
            <a:r>
              <a:rPr kumimoji="0" lang="zh-CN" altLang="zh-CN" sz="2400" b="0" i="0" u="none" strike="noStrike" kern="1200" cap="none" spc="0" normalizeH="0" baseline="0" noProof="0" dirty="0">
                <a:ln>
                  <a:noFill/>
                </a:ln>
                <a:solidFill>
                  <a:prstClr val="black"/>
                </a:solidFill>
                <a:effectLst/>
                <a:uLnTx/>
                <a:uFillTx/>
                <a:latin typeface="Arial"/>
                <a:ea typeface="宋体"/>
                <a:cs typeface="+mn-cs"/>
              </a:rPr>
              <a:t>姓名</a:t>
            </a: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\t</a:t>
            </a:r>
            <a:r>
              <a:rPr kumimoji="0" lang="zh-CN" altLang="zh-CN" sz="2400" b="0" i="0" u="none" strike="noStrike" kern="1200" cap="none" spc="0" normalizeH="0" baseline="0" noProof="0" dirty="0">
                <a:ln>
                  <a:noFill/>
                </a:ln>
                <a:solidFill>
                  <a:prstClr val="black"/>
                </a:solidFill>
                <a:effectLst/>
                <a:uLnTx/>
                <a:uFillTx/>
                <a:latin typeface="Arial"/>
                <a:ea typeface="宋体"/>
                <a:cs typeface="+mn-cs"/>
              </a:rPr>
              <a:t>成绩</a:t>
            </a: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stu1 = '1 \t </a:t>
            </a:r>
            <a:r>
              <a:rPr kumimoji="0" lang="zh-CN" altLang="zh-CN" sz="2400" b="0" i="0" u="none" strike="noStrike" kern="1200" cap="none" spc="0" normalizeH="0" baseline="0" noProof="0" dirty="0">
                <a:ln>
                  <a:noFill/>
                </a:ln>
                <a:solidFill>
                  <a:prstClr val="black"/>
                </a:solidFill>
                <a:effectLst/>
                <a:uLnTx/>
                <a:uFillTx/>
                <a:latin typeface="Arial"/>
                <a:ea typeface="宋体"/>
                <a:cs typeface="+mn-cs"/>
              </a:rPr>
              <a:t>小明</a:t>
            </a: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 \t 100'</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stu2 = '2 \t </a:t>
            </a:r>
            <a:r>
              <a:rPr kumimoji="0" lang="zh-CN" altLang="zh-CN" sz="2400" b="0" i="0" u="none" strike="noStrike" kern="1200" cap="none" spc="0" normalizeH="0" baseline="0" noProof="0" dirty="0">
                <a:ln>
                  <a:noFill/>
                </a:ln>
                <a:solidFill>
                  <a:prstClr val="black"/>
                </a:solidFill>
                <a:effectLst/>
                <a:uLnTx/>
                <a:uFillTx/>
                <a:latin typeface="Arial"/>
                <a:ea typeface="宋体"/>
                <a:cs typeface="+mn-cs"/>
              </a:rPr>
              <a:t>小王</a:t>
            </a: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 \t 91'</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print(Header + '\n' + stu1 + '\n' + stu2)</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dirty="0" smtClean="0">
              <a:ln>
                <a:noFill/>
              </a:ln>
              <a:solidFill>
                <a:prstClr val="black"/>
              </a:solidFill>
              <a:effectLst/>
              <a:uLnTx/>
              <a:uFillTx/>
              <a:latin typeface="Arial" charset="0"/>
              <a:ea typeface="宋体"/>
              <a:cs typeface="+mn-cs"/>
            </a:endParaRPr>
          </a:p>
        </p:txBody>
      </p:sp>
      <p:sp>
        <p:nvSpPr>
          <p:cNvPr id="6" name="矩形标注 5"/>
          <p:cNvSpPr/>
          <p:nvPr/>
        </p:nvSpPr>
        <p:spPr>
          <a:xfrm>
            <a:off x="8817056" y="4515605"/>
            <a:ext cx="2986088" cy="1743075"/>
          </a:xfrm>
          <a:prstGeom prst="wedgeRectCallout">
            <a:avLst>
              <a:gd name="adj1" fmla="val -81599"/>
              <a:gd name="adj2" fmla="val -8207"/>
            </a:avLst>
          </a:prstGeom>
          <a:solidFill>
            <a:schemeClr val="accent4">
              <a:lumMod val="60000"/>
              <a:lumOff val="40000"/>
            </a:schemeClr>
          </a:solidFill>
          <a:ln>
            <a:solidFill>
              <a:schemeClr val="accent4"/>
            </a:solidFill>
          </a:ln>
        </p:spPr>
        <p:style>
          <a:lnRef idx="1">
            <a:schemeClr val="dk1"/>
          </a:lnRef>
          <a:fillRef idx="2">
            <a:schemeClr val="dk1"/>
          </a:fillRef>
          <a:effectRef idx="1">
            <a:schemeClr val="dk1"/>
          </a:effectRef>
          <a:fontRef idx="minor">
            <a:schemeClr val="dk1"/>
          </a:fontRef>
        </p:style>
        <p:txBody>
          <a:bodyPr lIns="90000" tIns="45000" rIns="90000" bIns="450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black"/>
                </a:solidFill>
                <a:latin typeface="Arial"/>
                <a:ea typeface="宋体"/>
              </a:rPr>
              <a:t>运行</a:t>
            </a:r>
            <a:r>
              <a:rPr kumimoji="0" lang="zh-CN" altLang="zh-CN" sz="2400" b="0" i="0" u="none" strike="noStrike" kern="1200" cap="none" spc="0" normalizeH="0" baseline="0" noProof="0" dirty="0" smtClean="0">
                <a:ln>
                  <a:noFill/>
                </a:ln>
                <a:solidFill>
                  <a:prstClr val="black"/>
                </a:solidFill>
                <a:effectLst/>
                <a:uLnTx/>
                <a:uFillTx/>
                <a:latin typeface="Arial"/>
                <a:ea typeface="宋体"/>
                <a:cs typeface="+mn-cs"/>
              </a:rPr>
              <a:t>结果</a:t>
            </a:r>
            <a:r>
              <a:rPr kumimoji="0" lang="zh-CN" altLang="zh-CN" sz="2400" b="0" i="0" u="none" strike="noStrike" kern="1200" cap="none" spc="0" normalizeH="0" baseline="0" noProof="0" dirty="0">
                <a:ln>
                  <a:noFill/>
                </a:ln>
                <a:solidFill>
                  <a:prstClr val="black"/>
                </a:solidFill>
                <a:effectLst/>
                <a:uLnTx/>
                <a:uFillTx/>
                <a:latin typeface="Arial"/>
                <a:ea typeface="宋体"/>
                <a:cs typeface="+mn-cs"/>
              </a:rPr>
              <a:t>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2400" b="0" i="0" u="none" strike="noStrike" kern="1200" cap="none" spc="0" normalizeH="0" baseline="0" noProof="0" dirty="0">
                <a:ln>
                  <a:noFill/>
                </a:ln>
                <a:solidFill>
                  <a:prstClr val="black"/>
                </a:solidFill>
                <a:effectLst/>
                <a:uLnTx/>
                <a:uFillTx/>
                <a:latin typeface="Arial"/>
                <a:ea typeface="宋体"/>
                <a:cs typeface="+mn-cs"/>
              </a:rPr>
              <a:t>排名</a:t>
            </a: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	</a:t>
            </a:r>
            <a:r>
              <a:rPr kumimoji="0" lang="zh-CN" altLang="zh-CN" sz="2400" b="0" i="0" u="none" strike="noStrike" kern="1200" cap="none" spc="0" normalizeH="0" baseline="0" noProof="0" dirty="0">
                <a:ln>
                  <a:noFill/>
                </a:ln>
                <a:solidFill>
                  <a:prstClr val="black"/>
                </a:solidFill>
                <a:effectLst/>
                <a:uLnTx/>
                <a:uFillTx/>
                <a:latin typeface="Arial"/>
                <a:ea typeface="宋体"/>
                <a:cs typeface="+mn-cs"/>
              </a:rPr>
              <a:t>姓名</a:t>
            </a: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	</a:t>
            </a:r>
            <a:r>
              <a:rPr kumimoji="0" lang="zh-CN" altLang="zh-CN" sz="2400" b="0" i="0" u="none" strike="noStrike" kern="1200" cap="none" spc="0" normalizeH="0" baseline="0" noProof="0" dirty="0">
                <a:ln>
                  <a:noFill/>
                </a:ln>
                <a:solidFill>
                  <a:prstClr val="black"/>
                </a:solidFill>
                <a:effectLst/>
                <a:uLnTx/>
                <a:uFillTx/>
                <a:latin typeface="Arial"/>
                <a:ea typeface="宋体"/>
                <a:cs typeface="+mn-cs"/>
              </a:rPr>
              <a:t>成绩</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1 	 </a:t>
            </a:r>
            <a:r>
              <a:rPr kumimoji="0" lang="zh-CN" altLang="zh-CN" sz="2400" b="0" i="0" u="none" strike="noStrike" kern="1200" cap="none" spc="0" normalizeH="0" baseline="0" noProof="0" dirty="0">
                <a:ln>
                  <a:noFill/>
                </a:ln>
                <a:solidFill>
                  <a:prstClr val="black"/>
                </a:solidFill>
                <a:effectLst/>
                <a:uLnTx/>
                <a:uFillTx/>
                <a:latin typeface="Arial"/>
                <a:ea typeface="宋体"/>
                <a:cs typeface="+mn-cs"/>
              </a:rPr>
              <a:t>小明</a:t>
            </a: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 	 100</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2 	 </a:t>
            </a:r>
            <a:r>
              <a:rPr kumimoji="0" lang="zh-CN" altLang="zh-CN" sz="2400" b="0" i="0" u="none" strike="noStrike" kern="1200" cap="none" spc="0" normalizeH="0" baseline="0" noProof="0" dirty="0">
                <a:ln>
                  <a:noFill/>
                </a:ln>
                <a:solidFill>
                  <a:prstClr val="black"/>
                </a:solidFill>
                <a:effectLst/>
                <a:uLnTx/>
                <a:uFillTx/>
                <a:latin typeface="Arial"/>
                <a:ea typeface="宋体"/>
                <a:cs typeface="+mn-cs"/>
              </a:rPr>
              <a:t>小王</a:t>
            </a: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 	 91</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ctr" defTabSz="0" rtl="0" eaLnBrk="1" fontAlgn="auto" latinLnBrk="0" hangingPunct="1">
              <a:lnSpc>
                <a:spcPct val="100000"/>
              </a:lnSpc>
              <a:spcBef>
                <a:spcPts val="0"/>
              </a:spcBef>
              <a:spcAft>
                <a:spcPts val="0"/>
              </a:spcAft>
              <a:buClrTx/>
              <a:buSzTx/>
              <a:buFontTx/>
              <a:buNone/>
              <a:tabLst>
                <a:tab pos="723900" algn="l"/>
                <a:tab pos="1447800" algn="l"/>
                <a:tab pos="2171700" algn="l"/>
                <a:tab pos="2895600" algn="l"/>
                <a:tab pos="3619500" algn="l"/>
                <a:tab pos="4343400" algn="l"/>
                <a:tab pos="5067300" algn="l"/>
                <a:tab pos="5791200" algn="l"/>
              </a:tabLst>
              <a:defRPr/>
            </a:pPr>
            <a:endParaRPr kumimoji="0" lang="zh-CN" altLang="en-US" sz="2200" b="0" i="0" u="none" strike="noStrike" kern="1200" cap="none" spc="0" normalizeH="0" baseline="0" noProof="0" dirty="0">
              <a:ln>
                <a:noFill/>
              </a:ln>
              <a:solidFill>
                <a:srgbClr val="FFFFFF"/>
              </a:solidFill>
              <a:effectLst/>
              <a:uLnTx/>
              <a:uFillTx/>
              <a:latin typeface="Arial" charset="0"/>
              <a:ea typeface="宋体" charset="-122"/>
              <a:cs typeface="+mn-cs"/>
            </a:endParaRPr>
          </a:p>
        </p:txBody>
      </p:sp>
    </p:spTree>
    <p:extLst>
      <p:ext uri="{BB962C8B-B14F-4D97-AF65-F5344CB8AC3E}">
        <p14:creationId xmlns:p14="http://schemas.microsoft.com/office/powerpoint/2010/main" val="127593007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grpId="0" nodeType="clickEffect">
                                  <p:stCondLst>
                                    <p:cond delay="0"/>
                                  </p:stCondLst>
                                  <p:childTnLst>
                                    <p:set>
                                      <p:cBhvr>
                                        <p:cTn id="42" dur="1" fill="hold">
                                          <p:stCondLst>
                                            <p:cond delay="0"/>
                                          </p:stCondLst>
                                        </p:cTn>
                                        <p:tgtEl>
                                          <p:spTgt spid="5">
                                            <p:bg/>
                                          </p:spTgt>
                                        </p:tgtEl>
                                        <p:attrNameLst>
                                          <p:attrName>style.visibility</p:attrName>
                                        </p:attrNameLst>
                                      </p:cBhvr>
                                      <p:to>
                                        <p:strVal val="visible"/>
                                      </p:to>
                                    </p:set>
                                    <p:animEffect transition="in" filter="wipe(up)">
                                      <p:cBhvr>
                                        <p:cTn id="43" dur="500"/>
                                        <p:tgtEl>
                                          <p:spTgt spid="5">
                                            <p:bg/>
                                          </p:spTgt>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grpId="0" nodeType="clickEffect">
                                  <p:stCondLst>
                                    <p:cond delay="0"/>
                                  </p:stCondLst>
                                  <p:childTnLst>
                                    <p:set>
                                      <p:cBhvr>
                                        <p:cTn id="47" dur="1" fill="hold">
                                          <p:stCondLst>
                                            <p:cond delay="0"/>
                                          </p:stCondLst>
                                        </p:cTn>
                                        <p:tgtEl>
                                          <p:spTgt spid="5">
                                            <p:txEl>
                                              <p:pRg st="0" end="0"/>
                                            </p:txEl>
                                          </p:spTgt>
                                        </p:tgtEl>
                                        <p:attrNameLst>
                                          <p:attrName>style.visibility</p:attrName>
                                        </p:attrNameLst>
                                      </p:cBhvr>
                                      <p:to>
                                        <p:strVal val="visible"/>
                                      </p:to>
                                    </p:set>
                                    <p:animEffect transition="in" filter="wipe(up)">
                                      <p:cBhvr>
                                        <p:cTn id="48" dur="500"/>
                                        <p:tgtEl>
                                          <p:spTgt spid="5">
                                            <p:txEl>
                                              <p:pRg st="0" end="0"/>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grpId="0" nodeType="clickEffect">
                                  <p:stCondLst>
                                    <p:cond delay="0"/>
                                  </p:stCondLst>
                                  <p:childTnLst>
                                    <p:set>
                                      <p:cBhvr>
                                        <p:cTn id="52" dur="1" fill="hold">
                                          <p:stCondLst>
                                            <p:cond delay="0"/>
                                          </p:stCondLst>
                                        </p:cTn>
                                        <p:tgtEl>
                                          <p:spTgt spid="5">
                                            <p:txEl>
                                              <p:pRg st="1" end="1"/>
                                            </p:txEl>
                                          </p:spTgt>
                                        </p:tgtEl>
                                        <p:attrNameLst>
                                          <p:attrName>style.visibility</p:attrName>
                                        </p:attrNameLst>
                                      </p:cBhvr>
                                      <p:to>
                                        <p:strVal val="visible"/>
                                      </p:to>
                                    </p:set>
                                    <p:animEffect transition="in" filter="wipe(up)">
                                      <p:cBhvr>
                                        <p:cTn id="53" dur="500"/>
                                        <p:tgtEl>
                                          <p:spTgt spid="5">
                                            <p:txEl>
                                              <p:pRg st="1" end="1"/>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1" fill="hold" grpId="0" nodeType="clickEffect">
                                  <p:stCondLst>
                                    <p:cond delay="0"/>
                                  </p:stCondLst>
                                  <p:childTnLst>
                                    <p:set>
                                      <p:cBhvr>
                                        <p:cTn id="57" dur="1" fill="hold">
                                          <p:stCondLst>
                                            <p:cond delay="0"/>
                                          </p:stCondLst>
                                        </p:cTn>
                                        <p:tgtEl>
                                          <p:spTgt spid="5">
                                            <p:txEl>
                                              <p:pRg st="2" end="2"/>
                                            </p:txEl>
                                          </p:spTgt>
                                        </p:tgtEl>
                                        <p:attrNameLst>
                                          <p:attrName>style.visibility</p:attrName>
                                        </p:attrNameLst>
                                      </p:cBhvr>
                                      <p:to>
                                        <p:strVal val="visible"/>
                                      </p:to>
                                    </p:set>
                                    <p:animEffect transition="in" filter="wipe(up)">
                                      <p:cBhvr>
                                        <p:cTn id="58" dur="500"/>
                                        <p:tgtEl>
                                          <p:spTgt spid="5">
                                            <p:txEl>
                                              <p:pRg st="2" end="2"/>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grpId="0" nodeType="clickEffect">
                                  <p:stCondLst>
                                    <p:cond delay="0"/>
                                  </p:stCondLst>
                                  <p:childTnLst>
                                    <p:set>
                                      <p:cBhvr>
                                        <p:cTn id="62" dur="1" fill="hold">
                                          <p:stCondLst>
                                            <p:cond delay="0"/>
                                          </p:stCondLst>
                                        </p:cTn>
                                        <p:tgtEl>
                                          <p:spTgt spid="5">
                                            <p:txEl>
                                              <p:pRg st="3" end="3"/>
                                            </p:txEl>
                                          </p:spTgt>
                                        </p:tgtEl>
                                        <p:attrNameLst>
                                          <p:attrName>style.visibility</p:attrName>
                                        </p:attrNameLst>
                                      </p:cBhvr>
                                      <p:to>
                                        <p:strVal val="visible"/>
                                      </p:to>
                                    </p:set>
                                    <p:animEffect transition="in" filter="wipe(up)">
                                      <p:cBhvr>
                                        <p:cTn id="63" dur="500"/>
                                        <p:tgtEl>
                                          <p:spTgt spid="5">
                                            <p:txEl>
                                              <p:pRg st="3" end="3"/>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6"/>
                                        </p:tgtEl>
                                        <p:attrNameLst>
                                          <p:attrName>style.visibility</p:attrName>
                                        </p:attrNameLst>
                                      </p:cBhvr>
                                      <p:to>
                                        <p:strVal val="visible"/>
                                      </p:to>
                                    </p:set>
                                    <p:animEffect transition="in" filter="fade">
                                      <p:cBhvr>
                                        <p:cTn id="68" dur="1000"/>
                                        <p:tgtEl>
                                          <p:spTgt spid="6"/>
                                        </p:tgtEl>
                                      </p:cBhvr>
                                    </p:animEffect>
                                    <p:anim calcmode="lin" valueType="num">
                                      <p:cBhvr>
                                        <p:cTn id="69" dur="1000" fill="hold"/>
                                        <p:tgtEl>
                                          <p:spTgt spid="6"/>
                                        </p:tgtEl>
                                        <p:attrNameLst>
                                          <p:attrName>ppt_x</p:attrName>
                                        </p:attrNameLst>
                                      </p:cBhvr>
                                      <p:tavLst>
                                        <p:tav tm="0">
                                          <p:val>
                                            <p:strVal val="#ppt_x"/>
                                          </p:val>
                                        </p:tav>
                                        <p:tav tm="100000">
                                          <p:val>
                                            <p:strVal val="#ppt_x"/>
                                          </p:val>
                                        </p:tav>
                                      </p:tavLst>
                                    </p:anim>
                                    <p:anim calcmode="lin" valueType="num">
                                      <p:cBhvr>
                                        <p:cTn id="7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solidFill>
            <a:schemeClr val="bg1"/>
          </a:solidFill>
          <a:ln>
            <a:noFill/>
          </a:ln>
          <a:effectLst/>
        </p:spPr>
        <p:txBody>
          <a:bodyPr vert="horz" wrap="square" lIns="91440" tIns="45720" rIns="91440" bIns="45720" numCol="1" anchor="ctr" anchorCtr="0" compatLnSpc="1">
            <a:prstTxWarp prst="textNoShape">
              <a:avLst/>
            </a:prstTxWarp>
          </a:bodyPr>
          <a:lstStyle/>
          <a:p>
            <a:r>
              <a:rPr lang="en-US" altLang="zh-CN" dirty="0" smtClean="0"/>
              <a:t>2.4.2 </a:t>
            </a:r>
            <a:r>
              <a:rPr lang="zh-CN" altLang="en-US" dirty="0" smtClean="0"/>
              <a:t>字符串</a:t>
            </a:r>
            <a:r>
              <a:rPr lang="zh-CN" altLang="en-US" dirty="0"/>
              <a:t>及字符串变量的使用</a:t>
            </a:r>
          </a:p>
        </p:txBody>
      </p:sp>
      <p:sp>
        <p:nvSpPr>
          <p:cNvPr id="3" name="内容占位符 2"/>
          <p:cNvSpPr>
            <a:spLocks noGrp="1"/>
          </p:cNvSpPr>
          <p:nvPr>
            <p:ph idx="1"/>
          </p:nvPr>
        </p:nvSpPr>
        <p:spPr/>
        <p:txBody>
          <a:bodyPr>
            <a:normAutofit/>
          </a:bodyPr>
          <a:lstStyle/>
          <a:p>
            <a:r>
              <a:rPr lang="zh-CN" altLang="en-US" sz="2000" dirty="0" smtClean="0"/>
              <a:t>字符串索引</a:t>
            </a:r>
            <a:r>
              <a:rPr lang="en-US" altLang="zh-CN" sz="2000" dirty="0" smtClean="0"/>
              <a:t>——</a:t>
            </a:r>
            <a:r>
              <a:rPr lang="zh-CN" altLang="en-US" sz="2000" dirty="0" smtClean="0"/>
              <a:t>访问字符串的某个部分</a:t>
            </a:r>
            <a:endParaRPr lang="en-US" altLang="zh-CN" sz="2000" dirty="0" smtClean="0">
              <a:latin typeface="微软雅黑" panose="020B0503020204020204" pitchFamily="34" charset="-122"/>
              <a:ea typeface="微软雅黑" panose="020B0503020204020204" pitchFamily="34" charset="-122"/>
            </a:endParaRPr>
          </a:p>
          <a:p>
            <a:pPr lvl="1"/>
            <a:r>
              <a:rPr lang="zh-CN" altLang="en-US" dirty="0" smtClean="0">
                <a:latin typeface="微软雅黑" panose="020B0503020204020204" pitchFamily="34" charset="-122"/>
                <a:ea typeface="微软雅黑" panose="020B0503020204020204" pitchFamily="34" charset="-122"/>
              </a:rPr>
              <a:t>字符在字符串中的编号叫做“</a:t>
            </a:r>
            <a:r>
              <a:rPr lang="zh-CN" altLang="en-US" b="1" dirty="0" smtClean="0">
                <a:solidFill>
                  <a:srgbClr val="C00000"/>
                </a:solidFill>
                <a:latin typeface="微软雅黑" panose="020B0503020204020204" pitchFamily="34" charset="-122"/>
                <a:ea typeface="微软雅黑" panose="020B0503020204020204" pitchFamily="34" charset="-122"/>
              </a:rPr>
              <a:t>索引</a:t>
            </a:r>
            <a:r>
              <a:rPr lang="zh-CN" altLang="en-US" dirty="0" smtClean="0">
                <a:latin typeface="微软雅黑" panose="020B0503020204020204" pitchFamily="34" charset="-122"/>
                <a:ea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rPr>
              <a:t>Python</a:t>
            </a:r>
            <a:r>
              <a:rPr lang="zh-CN" altLang="en-US" dirty="0" smtClean="0">
                <a:latin typeface="微软雅黑" panose="020B0503020204020204" pitchFamily="34" charset="-122"/>
                <a:ea typeface="微软雅黑" panose="020B0503020204020204" pitchFamily="34" charset="-122"/>
              </a:rPr>
              <a:t>中</a:t>
            </a:r>
            <a:r>
              <a:rPr lang="zh-CN" altLang="en-US" dirty="0">
                <a:latin typeface="微软雅黑" panose="020B0503020204020204" pitchFamily="34" charset="-122"/>
                <a:ea typeface="微软雅黑" panose="020B0503020204020204" pitchFamily="34" charset="-122"/>
              </a:rPr>
              <a:t>字符串索引从</a:t>
            </a:r>
            <a:r>
              <a:rPr lang="en-US" altLang="zh-CN" dirty="0">
                <a:latin typeface="微软雅黑" panose="020B0503020204020204" pitchFamily="34" charset="-122"/>
                <a:ea typeface="微软雅黑" panose="020B0503020204020204" pitchFamily="34" charset="-122"/>
              </a:rPr>
              <a:t>0</a:t>
            </a:r>
            <a:r>
              <a:rPr lang="zh-CN" altLang="en-US" dirty="0">
                <a:latin typeface="微软雅黑" panose="020B0503020204020204" pitchFamily="34" charset="-122"/>
                <a:ea typeface="微软雅黑" panose="020B0503020204020204" pitchFamily="34" charset="-122"/>
              </a:rPr>
              <a:t>开始，一个长度为</a:t>
            </a:r>
            <a:r>
              <a:rPr lang="en-US" altLang="zh-CN" dirty="0">
                <a:latin typeface="微软雅黑" panose="020B0503020204020204" pitchFamily="34" charset="-122"/>
                <a:ea typeface="微软雅黑" panose="020B0503020204020204" pitchFamily="34" charset="-122"/>
              </a:rPr>
              <a:t>L</a:t>
            </a:r>
            <a:r>
              <a:rPr lang="zh-CN" altLang="en-US" dirty="0">
                <a:latin typeface="微软雅黑" panose="020B0503020204020204" pitchFamily="34" charset="-122"/>
                <a:ea typeface="微软雅黑" panose="020B0503020204020204" pitchFamily="34" charset="-122"/>
              </a:rPr>
              <a:t>的字符串最后</a:t>
            </a:r>
            <a:r>
              <a:rPr lang="zh-CN" altLang="en-US" dirty="0" smtClean="0">
                <a:latin typeface="微软雅黑" panose="020B0503020204020204" pitchFamily="34" charset="-122"/>
                <a:ea typeface="微软雅黑" panose="020B0503020204020204" pitchFamily="34" charset="-122"/>
              </a:rPr>
              <a:t>一个字符的</a:t>
            </a:r>
            <a:r>
              <a:rPr lang="zh-CN" altLang="en-US" dirty="0">
                <a:latin typeface="微软雅黑" panose="020B0503020204020204" pitchFamily="34" charset="-122"/>
                <a:ea typeface="微软雅黑" panose="020B0503020204020204" pitchFamily="34" charset="-122"/>
              </a:rPr>
              <a:t>位置是</a:t>
            </a:r>
            <a:r>
              <a:rPr lang="en-US" altLang="zh-CN" dirty="0" smtClean="0">
                <a:latin typeface="微软雅黑" panose="020B0503020204020204" pitchFamily="34" charset="-122"/>
                <a:ea typeface="微软雅黑" panose="020B0503020204020204" pitchFamily="34" charset="-122"/>
              </a:rPr>
              <a:t>L-1</a:t>
            </a:r>
          </a:p>
          <a:p>
            <a:pPr lvl="1"/>
            <a:r>
              <a:rPr lang="en-US" altLang="zh-CN" dirty="0" smtClean="0">
                <a:latin typeface="微软雅黑" panose="020B0503020204020204" pitchFamily="34" charset="-122"/>
                <a:ea typeface="微软雅黑" panose="020B0503020204020204" pitchFamily="34" charset="-122"/>
              </a:rPr>
              <a:t>Python</a:t>
            </a:r>
            <a:r>
              <a:rPr lang="zh-CN" altLang="en-US" dirty="0" smtClean="0">
                <a:latin typeface="微软雅黑" panose="020B0503020204020204" pitchFamily="34" charset="-122"/>
                <a:ea typeface="微软雅黑" panose="020B0503020204020204" pitchFamily="34" charset="-122"/>
              </a:rPr>
              <a:t>允许</a:t>
            </a:r>
            <a:r>
              <a:rPr lang="zh-CN" altLang="en-US" dirty="0">
                <a:latin typeface="微软雅黑" panose="020B0503020204020204" pitchFamily="34" charset="-122"/>
                <a:ea typeface="微软雅黑" panose="020B0503020204020204" pitchFamily="34" charset="-122"/>
              </a:rPr>
              <a:t>使用</a:t>
            </a:r>
            <a:r>
              <a:rPr lang="zh-CN" altLang="en-US" dirty="0">
                <a:solidFill>
                  <a:srgbClr val="C00000"/>
                </a:solidFill>
                <a:latin typeface="微软雅黑" panose="020B0503020204020204" pitchFamily="34" charset="-122"/>
                <a:ea typeface="微软雅黑" panose="020B0503020204020204" pitchFamily="34" charset="-122"/>
              </a:rPr>
              <a:t>负数</a:t>
            </a:r>
            <a:r>
              <a:rPr lang="zh-CN" altLang="en-US" dirty="0">
                <a:latin typeface="微软雅黑" panose="020B0503020204020204" pitchFamily="34" charset="-122"/>
                <a:ea typeface="微软雅黑" panose="020B0503020204020204" pitchFamily="34" charset="-122"/>
              </a:rPr>
              <a:t>从字符串右边末尾向左边进行</a:t>
            </a:r>
            <a:r>
              <a:rPr lang="zh-CN" altLang="en-US" dirty="0">
                <a:solidFill>
                  <a:srgbClr val="C00000"/>
                </a:solidFill>
                <a:latin typeface="微软雅黑" panose="020B0503020204020204" pitchFamily="34" charset="-122"/>
                <a:ea typeface="微软雅黑" panose="020B0503020204020204" pitchFamily="34" charset="-122"/>
              </a:rPr>
              <a:t>反向索引</a:t>
            </a:r>
            <a:r>
              <a:rPr lang="zh-CN" altLang="en-US" dirty="0">
                <a:latin typeface="微软雅黑" panose="020B0503020204020204" pitchFamily="34" charset="-122"/>
                <a:ea typeface="微软雅黑" panose="020B0503020204020204" pitchFamily="34" charset="-122"/>
              </a:rPr>
              <a:t>，最右侧索引值是</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，向左依次减</a:t>
            </a:r>
            <a:r>
              <a:rPr lang="en-US" altLang="zh-CN" dirty="0">
                <a:latin typeface="微软雅黑" panose="020B0503020204020204" pitchFamily="34" charset="-122"/>
                <a:ea typeface="微软雅黑" panose="020B0503020204020204" pitchFamily="34" charset="-122"/>
              </a:rPr>
              <a:t>1</a:t>
            </a:r>
          </a:p>
          <a:p>
            <a:endParaRPr lang="en-US" altLang="zh-CN" dirty="0">
              <a:latin typeface="微软雅黑" panose="020B0503020204020204" pitchFamily="34" charset="-122"/>
              <a:ea typeface="微软雅黑" panose="020B0503020204020204" pitchFamily="34" charset="-122"/>
            </a:endParaRPr>
          </a:p>
          <a:p>
            <a:endParaRPr lang="en-US" altLang="zh-CN" dirty="0" smtClean="0">
              <a:latin typeface="微软雅黑" panose="020B0503020204020204" pitchFamily="34" charset="-122"/>
              <a:ea typeface="微软雅黑" panose="020B0503020204020204" pitchFamily="34" charset="-122"/>
            </a:endParaRPr>
          </a:p>
          <a:p>
            <a:pPr>
              <a:spcBef>
                <a:spcPts val="3000"/>
              </a:spcBef>
            </a:pPr>
            <a:endParaRPr lang="en-US" altLang="zh-CN" b="1" dirty="0" smtClean="0">
              <a:solidFill>
                <a:srgbClr val="C00000"/>
              </a:solidFill>
              <a:latin typeface="微软雅黑" panose="020B0503020204020204" pitchFamily="34" charset="-122"/>
              <a:ea typeface="微软雅黑" panose="020B0503020204020204" pitchFamily="34" charset="-122"/>
            </a:endParaRPr>
          </a:p>
          <a:p>
            <a:pPr>
              <a:spcBef>
                <a:spcPts val="600"/>
              </a:spcBef>
            </a:pPr>
            <a:r>
              <a:rPr lang="zh-CN" altLang="en-US" b="1" dirty="0" smtClean="0">
                <a:solidFill>
                  <a:srgbClr val="C00000"/>
                </a:solidFill>
                <a:latin typeface="微软雅黑" panose="020B0503020204020204" pitchFamily="34" charset="-122"/>
                <a:ea typeface="微软雅黑" panose="020B0503020204020204" pitchFamily="34" charset="-122"/>
              </a:rPr>
              <a:t>单个索引：</a:t>
            </a:r>
            <a:r>
              <a:rPr lang="en-US" altLang="zh-CN" dirty="0" smtClean="0">
                <a:solidFill>
                  <a:srgbClr val="C00000"/>
                </a:solidFill>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访问</a:t>
            </a:r>
            <a:r>
              <a:rPr lang="zh-CN" altLang="en-US" dirty="0">
                <a:latin typeface="微软雅黑" panose="020B0503020204020204" pitchFamily="34" charset="-122"/>
                <a:ea typeface="微软雅黑" panose="020B0503020204020204" pitchFamily="34" charset="-122"/>
              </a:rPr>
              <a:t>字符串中的特定位置</a:t>
            </a:r>
          </a:p>
          <a:p>
            <a:r>
              <a:rPr lang="zh-CN" altLang="en-US" b="1" dirty="0" smtClean="0">
                <a:solidFill>
                  <a:srgbClr val="C00000"/>
                </a:solidFill>
                <a:latin typeface="微软雅黑" panose="020B0503020204020204" pitchFamily="34" charset="-122"/>
                <a:ea typeface="微软雅黑" panose="020B0503020204020204" pitchFamily="34" charset="-122"/>
              </a:rPr>
              <a:t>格式：</a:t>
            </a:r>
            <a:r>
              <a:rPr lang="zh-CN" altLang="en-US" dirty="0" smtClean="0">
                <a:latin typeface="微软雅黑" panose="020B0503020204020204" pitchFamily="34" charset="-122"/>
                <a:ea typeface="微软雅黑" panose="020B0503020204020204" pitchFamily="34" charset="-122"/>
              </a:rPr>
              <a:t>字符串名</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索引</a:t>
            </a:r>
            <a:r>
              <a:rPr lang="zh-CN" altLang="en-US" dirty="0">
                <a:latin typeface="微软雅黑" panose="020B0503020204020204" pitchFamily="34" charset="-122"/>
                <a:ea typeface="微软雅黑" panose="020B0503020204020204" pitchFamily="34" charset="-122"/>
              </a:rPr>
              <a:t>值</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graphicFrame>
        <p:nvGraphicFramePr>
          <p:cNvPr id="8" name="表格 7"/>
          <p:cNvGraphicFramePr>
            <a:graphicFrameLocks noGrp="1"/>
          </p:cNvGraphicFramePr>
          <p:nvPr>
            <p:extLst>
              <p:ext uri="{D42A27DB-BD31-4B8C-83A1-F6EECF244321}">
                <p14:modId xmlns:p14="http://schemas.microsoft.com/office/powerpoint/2010/main" val="4009135973"/>
              </p:ext>
            </p:extLst>
          </p:nvPr>
        </p:nvGraphicFramePr>
        <p:xfrm>
          <a:off x="2067914" y="2500844"/>
          <a:ext cx="8127999" cy="1112520"/>
        </p:xfrm>
        <a:graphic>
          <a:graphicData uri="http://schemas.openxmlformats.org/drawingml/2006/table">
            <a:tbl>
              <a:tblPr firstRow="1" bandRow="1">
                <a:tableStyleId>{5C22544A-7EE6-4342-B048-85BDC9FD1C3A}</a:tableStyleId>
              </a:tblPr>
              <a:tblGrid>
                <a:gridCol w="738909">
                  <a:extLst>
                    <a:ext uri="{9D8B030D-6E8A-4147-A177-3AD203B41FA5}">
                      <a16:colId xmlns:a16="http://schemas.microsoft.com/office/drawing/2014/main" val="20000"/>
                    </a:ext>
                  </a:extLst>
                </a:gridCol>
                <a:gridCol w="738909">
                  <a:extLst>
                    <a:ext uri="{9D8B030D-6E8A-4147-A177-3AD203B41FA5}">
                      <a16:colId xmlns:a16="http://schemas.microsoft.com/office/drawing/2014/main" val="20001"/>
                    </a:ext>
                  </a:extLst>
                </a:gridCol>
                <a:gridCol w="738909">
                  <a:extLst>
                    <a:ext uri="{9D8B030D-6E8A-4147-A177-3AD203B41FA5}">
                      <a16:colId xmlns:a16="http://schemas.microsoft.com/office/drawing/2014/main" val="20002"/>
                    </a:ext>
                  </a:extLst>
                </a:gridCol>
                <a:gridCol w="738909">
                  <a:extLst>
                    <a:ext uri="{9D8B030D-6E8A-4147-A177-3AD203B41FA5}">
                      <a16:colId xmlns:a16="http://schemas.microsoft.com/office/drawing/2014/main" val="20003"/>
                    </a:ext>
                  </a:extLst>
                </a:gridCol>
                <a:gridCol w="738909">
                  <a:extLst>
                    <a:ext uri="{9D8B030D-6E8A-4147-A177-3AD203B41FA5}">
                      <a16:colId xmlns:a16="http://schemas.microsoft.com/office/drawing/2014/main" val="20004"/>
                    </a:ext>
                  </a:extLst>
                </a:gridCol>
                <a:gridCol w="738909">
                  <a:extLst>
                    <a:ext uri="{9D8B030D-6E8A-4147-A177-3AD203B41FA5}">
                      <a16:colId xmlns:a16="http://schemas.microsoft.com/office/drawing/2014/main" val="20005"/>
                    </a:ext>
                  </a:extLst>
                </a:gridCol>
                <a:gridCol w="738909">
                  <a:extLst>
                    <a:ext uri="{9D8B030D-6E8A-4147-A177-3AD203B41FA5}">
                      <a16:colId xmlns:a16="http://schemas.microsoft.com/office/drawing/2014/main" val="20006"/>
                    </a:ext>
                  </a:extLst>
                </a:gridCol>
                <a:gridCol w="738909">
                  <a:extLst>
                    <a:ext uri="{9D8B030D-6E8A-4147-A177-3AD203B41FA5}">
                      <a16:colId xmlns:a16="http://schemas.microsoft.com/office/drawing/2014/main" val="20007"/>
                    </a:ext>
                  </a:extLst>
                </a:gridCol>
                <a:gridCol w="738909">
                  <a:extLst>
                    <a:ext uri="{9D8B030D-6E8A-4147-A177-3AD203B41FA5}">
                      <a16:colId xmlns:a16="http://schemas.microsoft.com/office/drawing/2014/main" val="20008"/>
                    </a:ext>
                  </a:extLst>
                </a:gridCol>
                <a:gridCol w="738909">
                  <a:extLst>
                    <a:ext uri="{9D8B030D-6E8A-4147-A177-3AD203B41FA5}">
                      <a16:colId xmlns:a16="http://schemas.microsoft.com/office/drawing/2014/main" val="20009"/>
                    </a:ext>
                  </a:extLst>
                </a:gridCol>
                <a:gridCol w="738909">
                  <a:extLst>
                    <a:ext uri="{9D8B030D-6E8A-4147-A177-3AD203B41FA5}">
                      <a16:colId xmlns:a16="http://schemas.microsoft.com/office/drawing/2014/main" val="20010"/>
                    </a:ext>
                  </a:extLst>
                </a:gridCol>
              </a:tblGrid>
              <a:tr h="370840">
                <a:tc>
                  <a:txBody>
                    <a:bodyPr/>
                    <a:lstStyle/>
                    <a:p>
                      <a:r>
                        <a:rPr lang="en-US" altLang="zh-CN" dirty="0" smtClean="0"/>
                        <a:t>h</a:t>
                      </a:r>
                      <a:endParaRPr lang="zh-CN" altLang="en-US" dirty="0"/>
                    </a:p>
                  </a:txBody>
                  <a:tcPr marL="121920" marR="121920"/>
                </a:tc>
                <a:tc>
                  <a:txBody>
                    <a:bodyPr/>
                    <a:lstStyle/>
                    <a:p>
                      <a:r>
                        <a:rPr lang="en-US" altLang="zh-CN" dirty="0" smtClean="0"/>
                        <a:t>e</a:t>
                      </a:r>
                      <a:endParaRPr lang="zh-CN" altLang="en-US" dirty="0"/>
                    </a:p>
                  </a:txBody>
                  <a:tcPr marL="121920" marR="121920"/>
                </a:tc>
                <a:tc>
                  <a:txBody>
                    <a:bodyPr/>
                    <a:lstStyle/>
                    <a:p>
                      <a:r>
                        <a:rPr lang="en-US" altLang="zh-CN" dirty="0" smtClean="0"/>
                        <a:t>l</a:t>
                      </a:r>
                      <a:endParaRPr lang="zh-CN" altLang="en-US" dirty="0"/>
                    </a:p>
                  </a:txBody>
                  <a:tcPr marL="121920" marR="121920"/>
                </a:tc>
                <a:tc>
                  <a:txBody>
                    <a:bodyPr/>
                    <a:lstStyle/>
                    <a:p>
                      <a:r>
                        <a:rPr lang="en-US" altLang="zh-CN" dirty="0" smtClean="0"/>
                        <a:t>l</a:t>
                      </a:r>
                      <a:endParaRPr lang="zh-CN" altLang="en-US" dirty="0"/>
                    </a:p>
                  </a:txBody>
                  <a:tcPr marL="121920" marR="121920"/>
                </a:tc>
                <a:tc>
                  <a:txBody>
                    <a:bodyPr/>
                    <a:lstStyle/>
                    <a:p>
                      <a:r>
                        <a:rPr lang="en-US" altLang="zh-CN" dirty="0" smtClean="0"/>
                        <a:t>o</a:t>
                      </a:r>
                      <a:endParaRPr lang="zh-CN" altLang="en-US" dirty="0"/>
                    </a:p>
                  </a:txBody>
                  <a:tcPr marL="121920" marR="121920"/>
                </a:tc>
                <a:tc>
                  <a:txBody>
                    <a:bodyPr/>
                    <a:lstStyle/>
                    <a:p>
                      <a:r>
                        <a:rPr lang="en-US" altLang="zh-CN" dirty="0" smtClean="0"/>
                        <a:t>,</a:t>
                      </a:r>
                      <a:endParaRPr lang="zh-CN" altLang="en-US" dirty="0"/>
                    </a:p>
                  </a:txBody>
                  <a:tcPr marL="121920" marR="121920"/>
                </a:tc>
                <a:tc>
                  <a:txBody>
                    <a:bodyPr/>
                    <a:lstStyle/>
                    <a:p>
                      <a:endParaRPr lang="zh-CN" altLang="en-US" dirty="0"/>
                    </a:p>
                  </a:txBody>
                  <a:tcPr marL="121920" marR="121920"/>
                </a:tc>
                <a:tc>
                  <a:txBody>
                    <a:bodyPr/>
                    <a:lstStyle/>
                    <a:p>
                      <a:r>
                        <a:rPr lang="en-US" altLang="zh-CN" dirty="0" smtClean="0"/>
                        <a:t>S</a:t>
                      </a:r>
                      <a:endParaRPr lang="zh-CN" altLang="en-US" dirty="0"/>
                    </a:p>
                  </a:txBody>
                  <a:tcPr marL="121920" marR="121920"/>
                </a:tc>
                <a:tc>
                  <a:txBody>
                    <a:bodyPr/>
                    <a:lstStyle/>
                    <a:p>
                      <a:r>
                        <a:rPr lang="en-US" altLang="zh-CN" dirty="0" smtClean="0"/>
                        <a:t>a</a:t>
                      </a:r>
                      <a:endParaRPr lang="zh-CN" altLang="en-US" dirty="0"/>
                    </a:p>
                  </a:txBody>
                  <a:tcPr marL="121920" marR="121920"/>
                </a:tc>
                <a:tc>
                  <a:txBody>
                    <a:bodyPr/>
                    <a:lstStyle/>
                    <a:p>
                      <a:r>
                        <a:rPr lang="en-US" altLang="zh-CN" dirty="0" smtClean="0"/>
                        <a:t>m</a:t>
                      </a:r>
                      <a:endParaRPr lang="zh-CN" altLang="en-US" dirty="0"/>
                    </a:p>
                  </a:txBody>
                  <a:tcPr marL="121920" marR="121920"/>
                </a:tc>
                <a:tc>
                  <a:txBody>
                    <a:bodyPr/>
                    <a:lstStyle/>
                    <a:p>
                      <a:r>
                        <a:rPr lang="en-US" altLang="zh-CN" dirty="0" smtClean="0"/>
                        <a:t>!</a:t>
                      </a:r>
                      <a:endParaRPr lang="zh-CN" altLang="en-US" dirty="0"/>
                    </a:p>
                  </a:txBody>
                  <a:tcPr marL="121920" marR="121920"/>
                </a:tc>
                <a:extLst>
                  <a:ext uri="{0D108BD9-81ED-4DB2-BD59-A6C34878D82A}">
                    <a16:rowId xmlns:a16="http://schemas.microsoft.com/office/drawing/2014/main" val="10000"/>
                  </a:ext>
                </a:extLst>
              </a:tr>
              <a:tr h="370840">
                <a:tc>
                  <a:txBody>
                    <a:bodyPr/>
                    <a:lstStyle/>
                    <a:p>
                      <a:r>
                        <a:rPr lang="en-US" altLang="zh-CN" dirty="0" smtClean="0"/>
                        <a:t>0</a:t>
                      </a:r>
                      <a:endParaRPr lang="zh-CN" altLang="en-US" dirty="0"/>
                    </a:p>
                  </a:txBody>
                  <a:tcPr marL="121920" marR="121920"/>
                </a:tc>
                <a:tc>
                  <a:txBody>
                    <a:bodyPr/>
                    <a:lstStyle/>
                    <a:p>
                      <a:r>
                        <a:rPr lang="en-US" altLang="zh-CN" dirty="0" smtClean="0"/>
                        <a:t>1</a:t>
                      </a:r>
                      <a:endParaRPr lang="zh-CN" altLang="en-US" dirty="0"/>
                    </a:p>
                  </a:txBody>
                  <a:tcPr marL="121920" marR="121920"/>
                </a:tc>
                <a:tc>
                  <a:txBody>
                    <a:bodyPr/>
                    <a:lstStyle/>
                    <a:p>
                      <a:r>
                        <a:rPr lang="en-US" altLang="zh-CN" dirty="0" smtClean="0"/>
                        <a:t>2</a:t>
                      </a:r>
                      <a:endParaRPr lang="zh-CN" altLang="en-US" dirty="0"/>
                    </a:p>
                  </a:txBody>
                  <a:tcPr marL="121920" marR="121920"/>
                </a:tc>
                <a:tc>
                  <a:txBody>
                    <a:bodyPr/>
                    <a:lstStyle/>
                    <a:p>
                      <a:r>
                        <a:rPr lang="en-US" altLang="zh-CN" dirty="0" smtClean="0"/>
                        <a:t>3</a:t>
                      </a:r>
                      <a:endParaRPr lang="zh-CN" altLang="en-US" dirty="0"/>
                    </a:p>
                  </a:txBody>
                  <a:tcPr marL="121920" marR="121920"/>
                </a:tc>
                <a:tc>
                  <a:txBody>
                    <a:bodyPr/>
                    <a:lstStyle/>
                    <a:p>
                      <a:r>
                        <a:rPr lang="en-US" altLang="zh-CN" dirty="0" smtClean="0"/>
                        <a:t>4</a:t>
                      </a:r>
                      <a:endParaRPr lang="zh-CN" altLang="en-US" dirty="0"/>
                    </a:p>
                  </a:txBody>
                  <a:tcPr marL="121920" marR="121920"/>
                </a:tc>
                <a:tc>
                  <a:txBody>
                    <a:bodyPr/>
                    <a:lstStyle/>
                    <a:p>
                      <a:r>
                        <a:rPr lang="en-US" altLang="zh-CN" dirty="0" smtClean="0"/>
                        <a:t>5</a:t>
                      </a:r>
                      <a:endParaRPr lang="zh-CN" altLang="en-US" dirty="0"/>
                    </a:p>
                  </a:txBody>
                  <a:tcPr marL="121920" marR="121920"/>
                </a:tc>
                <a:tc>
                  <a:txBody>
                    <a:bodyPr/>
                    <a:lstStyle/>
                    <a:p>
                      <a:r>
                        <a:rPr lang="en-US" altLang="zh-CN" dirty="0" smtClean="0"/>
                        <a:t>6</a:t>
                      </a:r>
                      <a:endParaRPr lang="zh-CN" altLang="en-US" dirty="0"/>
                    </a:p>
                  </a:txBody>
                  <a:tcPr marL="121920" marR="121920"/>
                </a:tc>
                <a:tc>
                  <a:txBody>
                    <a:bodyPr/>
                    <a:lstStyle/>
                    <a:p>
                      <a:r>
                        <a:rPr lang="en-US" altLang="zh-CN" dirty="0" smtClean="0"/>
                        <a:t>7</a:t>
                      </a:r>
                      <a:endParaRPr lang="zh-CN" altLang="en-US" dirty="0"/>
                    </a:p>
                  </a:txBody>
                  <a:tcPr marL="121920" marR="121920"/>
                </a:tc>
                <a:tc>
                  <a:txBody>
                    <a:bodyPr/>
                    <a:lstStyle/>
                    <a:p>
                      <a:r>
                        <a:rPr lang="en-US" altLang="zh-CN" dirty="0" smtClean="0"/>
                        <a:t>8</a:t>
                      </a:r>
                      <a:endParaRPr lang="zh-CN" altLang="en-US" dirty="0"/>
                    </a:p>
                  </a:txBody>
                  <a:tcPr marL="121920" marR="121920"/>
                </a:tc>
                <a:tc>
                  <a:txBody>
                    <a:bodyPr/>
                    <a:lstStyle/>
                    <a:p>
                      <a:r>
                        <a:rPr lang="en-US" altLang="zh-CN" dirty="0" smtClean="0"/>
                        <a:t>9</a:t>
                      </a:r>
                      <a:endParaRPr lang="zh-CN" altLang="en-US" dirty="0"/>
                    </a:p>
                  </a:txBody>
                  <a:tcPr marL="121920" marR="121920"/>
                </a:tc>
                <a:tc>
                  <a:txBody>
                    <a:bodyPr/>
                    <a:lstStyle/>
                    <a:p>
                      <a:r>
                        <a:rPr lang="en-US" altLang="zh-CN" dirty="0" smtClean="0"/>
                        <a:t>10</a:t>
                      </a:r>
                      <a:endParaRPr lang="zh-CN" altLang="en-US" dirty="0"/>
                    </a:p>
                  </a:txBody>
                  <a:tcPr marL="121920" marR="121920"/>
                </a:tc>
                <a:extLst>
                  <a:ext uri="{0D108BD9-81ED-4DB2-BD59-A6C34878D82A}">
                    <a16:rowId xmlns:a16="http://schemas.microsoft.com/office/drawing/2014/main" val="10001"/>
                  </a:ext>
                </a:extLst>
              </a:tr>
              <a:tr h="370840">
                <a:tc>
                  <a:txBody>
                    <a:bodyPr/>
                    <a:lstStyle/>
                    <a:p>
                      <a:pPr marL="0" algn="l" defTabSz="914400" rtl="0" eaLnBrk="1" latinLnBrk="0" hangingPunct="1">
                        <a:spcAft>
                          <a:spcPts val="0"/>
                        </a:spcAft>
                      </a:pPr>
                      <a:r>
                        <a:rPr lang="en-US" sz="1800" kern="1200" dirty="0">
                          <a:solidFill>
                            <a:schemeClr val="dk1"/>
                          </a:solidFill>
                          <a:latin typeface="+mn-lt"/>
                          <a:ea typeface="+mn-ea"/>
                          <a:cs typeface="+mn-cs"/>
                        </a:rPr>
                        <a:t>-11</a:t>
                      </a:r>
                      <a:endParaRPr lang="zh-CN" sz="1800" kern="1200" dirty="0">
                        <a:solidFill>
                          <a:schemeClr val="dk1"/>
                        </a:solidFill>
                        <a:latin typeface="+mn-lt"/>
                        <a:ea typeface="+mn-ea"/>
                        <a:cs typeface="+mn-cs"/>
                      </a:endParaRPr>
                    </a:p>
                  </a:txBody>
                  <a:tcPr marL="68580" marR="68580" marT="0" marB="0" anchor="ctr"/>
                </a:tc>
                <a:tc>
                  <a:txBody>
                    <a:bodyPr/>
                    <a:lstStyle/>
                    <a:p>
                      <a:pPr marL="0" algn="l" defTabSz="914400" rtl="0" eaLnBrk="1" latinLnBrk="0" hangingPunct="1">
                        <a:spcAft>
                          <a:spcPts val="0"/>
                        </a:spcAft>
                      </a:pPr>
                      <a:r>
                        <a:rPr lang="en-US" sz="1800" kern="1200" dirty="0">
                          <a:solidFill>
                            <a:schemeClr val="dk1"/>
                          </a:solidFill>
                          <a:latin typeface="+mn-lt"/>
                          <a:ea typeface="+mn-ea"/>
                          <a:cs typeface="+mn-cs"/>
                        </a:rPr>
                        <a:t>-10</a:t>
                      </a:r>
                      <a:endParaRPr lang="zh-CN" sz="1800" kern="1200" dirty="0">
                        <a:solidFill>
                          <a:schemeClr val="dk1"/>
                        </a:solidFill>
                        <a:latin typeface="+mn-lt"/>
                        <a:ea typeface="+mn-ea"/>
                        <a:cs typeface="+mn-cs"/>
                      </a:endParaRPr>
                    </a:p>
                  </a:txBody>
                  <a:tcPr marL="68580" marR="68580" marT="0" marB="0" anchor="ctr"/>
                </a:tc>
                <a:tc>
                  <a:txBody>
                    <a:bodyPr/>
                    <a:lstStyle/>
                    <a:p>
                      <a:pPr marL="0" algn="l" defTabSz="914400" rtl="0" eaLnBrk="1" latinLnBrk="0" hangingPunct="1">
                        <a:spcAft>
                          <a:spcPts val="0"/>
                        </a:spcAft>
                      </a:pPr>
                      <a:r>
                        <a:rPr lang="en-US" sz="1800" kern="1200" dirty="0">
                          <a:solidFill>
                            <a:schemeClr val="dk1"/>
                          </a:solidFill>
                          <a:latin typeface="+mn-lt"/>
                          <a:ea typeface="+mn-ea"/>
                          <a:cs typeface="+mn-cs"/>
                        </a:rPr>
                        <a:t>-9</a:t>
                      </a:r>
                      <a:endParaRPr lang="zh-CN" sz="1800" kern="1200" dirty="0">
                        <a:solidFill>
                          <a:schemeClr val="dk1"/>
                        </a:solidFill>
                        <a:latin typeface="+mn-lt"/>
                        <a:ea typeface="+mn-ea"/>
                        <a:cs typeface="+mn-cs"/>
                      </a:endParaRPr>
                    </a:p>
                  </a:txBody>
                  <a:tcPr marL="68580" marR="68580" marT="0" marB="0" anchor="ctr"/>
                </a:tc>
                <a:tc>
                  <a:txBody>
                    <a:bodyPr/>
                    <a:lstStyle/>
                    <a:p>
                      <a:pPr marL="0" algn="l" defTabSz="914400" rtl="0" eaLnBrk="1" latinLnBrk="0" hangingPunct="1">
                        <a:spcAft>
                          <a:spcPts val="0"/>
                        </a:spcAft>
                      </a:pPr>
                      <a:r>
                        <a:rPr lang="en-US" sz="1800" kern="1200" dirty="0">
                          <a:solidFill>
                            <a:schemeClr val="dk1"/>
                          </a:solidFill>
                          <a:latin typeface="+mn-lt"/>
                          <a:ea typeface="+mn-ea"/>
                          <a:cs typeface="+mn-cs"/>
                        </a:rPr>
                        <a:t>-8</a:t>
                      </a:r>
                      <a:endParaRPr lang="zh-CN" sz="1800" kern="1200" dirty="0">
                        <a:solidFill>
                          <a:schemeClr val="dk1"/>
                        </a:solidFill>
                        <a:latin typeface="+mn-lt"/>
                        <a:ea typeface="+mn-ea"/>
                        <a:cs typeface="+mn-cs"/>
                      </a:endParaRPr>
                    </a:p>
                  </a:txBody>
                  <a:tcPr marL="68580" marR="68580" marT="0" marB="0" anchor="ctr"/>
                </a:tc>
                <a:tc>
                  <a:txBody>
                    <a:bodyPr/>
                    <a:lstStyle/>
                    <a:p>
                      <a:pPr marL="0" algn="l" defTabSz="914400" rtl="0" eaLnBrk="1" latinLnBrk="0" hangingPunct="1">
                        <a:spcAft>
                          <a:spcPts val="0"/>
                        </a:spcAft>
                      </a:pPr>
                      <a:r>
                        <a:rPr lang="en-US" sz="1800" kern="1200" dirty="0">
                          <a:solidFill>
                            <a:schemeClr val="dk1"/>
                          </a:solidFill>
                          <a:latin typeface="+mn-lt"/>
                          <a:ea typeface="+mn-ea"/>
                          <a:cs typeface="+mn-cs"/>
                        </a:rPr>
                        <a:t>-7</a:t>
                      </a:r>
                      <a:endParaRPr lang="zh-CN" sz="1800" kern="1200" dirty="0">
                        <a:solidFill>
                          <a:schemeClr val="dk1"/>
                        </a:solidFill>
                        <a:latin typeface="+mn-lt"/>
                        <a:ea typeface="+mn-ea"/>
                        <a:cs typeface="+mn-cs"/>
                      </a:endParaRPr>
                    </a:p>
                  </a:txBody>
                  <a:tcPr marL="68580" marR="68580" marT="0" marB="0" anchor="ctr"/>
                </a:tc>
                <a:tc>
                  <a:txBody>
                    <a:bodyPr/>
                    <a:lstStyle/>
                    <a:p>
                      <a:pPr marL="0" algn="l" defTabSz="914400" rtl="0" eaLnBrk="1" latinLnBrk="0" hangingPunct="1">
                        <a:spcAft>
                          <a:spcPts val="0"/>
                        </a:spcAft>
                      </a:pPr>
                      <a:r>
                        <a:rPr lang="en-US" sz="1800" kern="1200" dirty="0">
                          <a:solidFill>
                            <a:schemeClr val="dk1"/>
                          </a:solidFill>
                          <a:latin typeface="+mn-lt"/>
                          <a:ea typeface="+mn-ea"/>
                          <a:cs typeface="+mn-cs"/>
                        </a:rPr>
                        <a:t>-6</a:t>
                      </a:r>
                      <a:endParaRPr lang="zh-CN" sz="1800" kern="1200" dirty="0">
                        <a:solidFill>
                          <a:schemeClr val="dk1"/>
                        </a:solidFill>
                        <a:latin typeface="+mn-lt"/>
                        <a:ea typeface="+mn-ea"/>
                        <a:cs typeface="+mn-cs"/>
                      </a:endParaRPr>
                    </a:p>
                  </a:txBody>
                  <a:tcPr marL="68580" marR="68580" marT="0" marB="0" anchor="ctr"/>
                </a:tc>
                <a:tc>
                  <a:txBody>
                    <a:bodyPr/>
                    <a:lstStyle/>
                    <a:p>
                      <a:pPr marL="0" algn="l" defTabSz="914400" rtl="0" eaLnBrk="1" latinLnBrk="0" hangingPunct="1">
                        <a:spcAft>
                          <a:spcPts val="0"/>
                        </a:spcAft>
                      </a:pPr>
                      <a:r>
                        <a:rPr lang="en-US" sz="1800" kern="1200" dirty="0">
                          <a:solidFill>
                            <a:schemeClr val="dk1"/>
                          </a:solidFill>
                          <a:latin typeface="+mn-lt"/>
                          <a:ea typeface="+mn-ea"/>
                          <a:cs typeface="+mn-cs"/>
                        </a:rPr>
                        <a:t>-5</a:t>
                      </a:r>
                      <a:endParaRPr lang="zh-CN" sz="1800" kern="1200" dirty="0">
                        <a:solidFill>
                          <a:schemeClr val="dk1"/>
                        </a:solidFill>
                        <a:latin typeface="+mn-lt"/>
                        <a:ea typeface="+mn-ea"/>
                        <a:cs typeface="+mn-cs"/>
                      </a:endParaRPr>
                    </a:p>
                  </a:txBody>
                  <a:tcPr marL="68580" marR="68580" marT="0" marB="0" anchor="ctr"/>
                </a:tc>
                <a:tc>
                  <a:txBody>
                    <a:bodyPr/>
                    <a:lstStyle/>
                    <a:p>
                      <a:pPr marL="0" algn="l" defTabSz="914400" rtl="0" eaLnBrk="1" latinLnBrk="0" hangingPunct="1">
                        <a:spcAft>
                          <a:spcPts val="0"/>
                        </a:spcAft>
                      </a:pPr>
                      <a:r>
                        <a:rPr lang="en-US" sz="1800" kern="1200" dirty="0">
                          <a:solidFill>
                            <a:schemeClr val="dk1"/>
                          </a:solidFill>
                          <a:latin typeface="+mn-lt"/>
                          <a:ea typeface="+mn-ea"/>
                          <a:cs typeface="+mn-cs"/>
                        </a:rPr>
                        <a:t>-4</a:t>
                      </a:r>
                      <a:endParaRPr lang="zh-CN" sz="1800" kern="1200" dirty="0">
                        <a:solidFill>
                          <a:schemeClr val="dk1"/>
                        </a:solidFill>
                        <a:latin typeface="+mn-lt"/>
                        <a:ea typeface="+mn-ea"/>
                        <a:cs typeface="+mn-cs"/>
                      </a:endParaRPr>
                    </a:p>
                  </a:txBody>
                  <a:tcPr marL="68580" marR="68580" marT="0" marB="0" anchor="ctr"/>
                </a:tc>
                <a:tc>
                  <a:txBody>
                    <a:bodyPr/>
                    <a:lstStyle/>
                    <a:p>
                      <a:pPr marL="0" algn="l" defTabSz="914400" rtl="0" eaLnBrk="1" latinLnBrk="0" hangingPunct="1">
                        <a:spcAft>
                          <a:spcPts val="0"/>
                        </a:spcAft>
                      </a:pPr>
                      <a:r>
                        <a:rPr lang="en-US" sz="1800" kern="1200" dirty="0">
                          <a:solidFill>
                            <a:schemeClr val="dk1"/>
                          </a:solidFill>
                          <a:latin typeface="+mn-lt"/>
                          <a:ea typeface="+mn-ea"/>
                          <a:cs typeface="+mn-cs"/>
                        </a:rPr>
                        <a:t>-3</a:t>
                      </a:r>
                      <a:endParaRPr lang="zh-CN" sz="1800" kern="1200" dirty="0">
                        <a:solidFill>
                          <a:schemeClr val="dk1"/>
                        </a:solidFill>
                        <a:latin typeface="+mn-lt"/>
                        <a:ea typeface="+mn-ea"/>
                        <a:cs typeface="+mn-cs"/>
                      </a:endParaRPr>
                    </a:p>
                  </a:txBody>
                  <a:tcPr marL="68580" marR="68580" marT="0" marB="0" anchor="ctr"/>
                </a:tc>
                <a:tc>
                  <a:txBody>
                    <a:bodyPr/>
                    <a:lstStyle/>
                    <a:p>
                      <a:pPr marL="0" algn="l" defTabSz="914400" rtl="0" eaLnBrk="1" latinLnBrk="0" hangingPunct="1">
                        <a:spcAft>
                          <a:spcPts val="0"/>
                        </a:spcAft>
                      </a:pPr>
                      <a:r>
                        <a:rPr lang="en-US" sz="1800" kern="1200" dirty="0">
                          <a:solidFill>
                            <a:schemeClr val="dk1"/>
                          </a:solidFill>
                          <a:latin typeface="+mn-lt"/>
                          <a:ea typeface="+mn-ea"/>
                          <a:cs typeface="+mn-cs"/>
                        </a:rPr>
                        <a:t>-2</a:t>
                      </a:r>
                      <a:endParaRPr lang="zh-CN" sz="1800" kern="1200" dirty="0">
                        <a:solidFill>
                          <a:schemeClr val="dk1"/>
                        </a:solidFill>
                        <a:latin typeface="+mn-lt"/>
                        <a:ea typeface="+mn-ea"/>
                        <a:cs typeface="+mn-cs"/>
                      </a:endParaRPr>
                    </a:p>
                  </a:txBody>
                  <a:tcPr marL="68580" marR="68580" marT="0" marB="0" anchor="ctr"/>
                </a:tc>
                <a:tc>
                  <a:txBody>
                    <a:bodyPr/>
                    <a:lstStyle/>
                    <a:p>
                      <a:pPr marL="0" algn="l" defTabSz="914400" rtl="0" eaLnBrk="1" latinLnBrk="0" hangingPunct="1">
                        <a:spcAft>
                          <a:spcPts val="0"/>
                        </a:spcAft>
                      </a:pPr>
                      <a:r>
                        <a:rPr lang="en-US" sz="1800" kern="1200" dirty="0">
                          <a:solidFill>
                            <a:schemeClr val="dk1"/>
                          </a:solidFill>
                          <a:latin typeface="+mn-lt"/>
                          <a:ea typeface="+mn-ea"/>
                          <a:cs typeface="+mn-cs"/>
                        </a:rPr>
                        <a:t>-1</a:t>
                      </a:r>
                      <a:endParaRPr lang="zh-CN" sz="1800" kern="1200" dirty="0">
                        <a:solidFill>
                          <a:schemeClr val="dk1"/>
                        </a:solidFill>
                        <a:latin typeface="+mn-lt"/>
                        <a:ea typeface="+mn-ea"/>
                        <a:cs typeface="+mn-cs"/>
                      </a:endParaRPr>
                    </a:p>
                  </a:txBody>
                  <a:tcPr marL="68580" marR="68580" marT="0" marB="0" anchor="ctr"/>
                </a:tc>
                <a:extLst>
                  <a:ext uri="{0D108BD9-81ED-4DB2-BD59-A6C34878D82A}">
                    <a16:rowId xmlns:a16="http://schemas.microsoft.com/office/drawing/2014/main" val="10002"/>
                  </a:ext>
                </a:extLst>
              </a:tr>
            </a:tbl>
          </a:graphicData>
        </a:graphic>
      </p:graphicFrame>
      <p:sp>
        <p:nvSpPr>
          <p:cNvPr id="7" name="灯片编号占位符 6"/>
          <p:cNvSpPr>
            <a:spLocks noGrp="1"/>
          </p:cNvSpPr>
          <p:nvPr>
            <p:ph type="sldNum" sz="quarter" idx="4294967295"/>
          </p:nvPr>
        </p:nvSpPr>
        <p:spPr>
          <a:xfrm>
            <a:off x="8737600" y="6356351"/>
            <a:ext cx="284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5FD889E0-CAB2-4699-909D-B9A88D47ACBE}" type="slidenum">
              <a:rPr kumimoji="0" lang="en-US" sz="2400" b="0" i="0" u="none" strike="noStrike" kern="1200" cap="none" spc="0" normalizeH="0" baseline="0" noProof="0" smtClean="0">
                <a:ln>
                  <a:noFill/>
                </a:ln>
                <a:solidFill>
                  <a:prstClr val="black">
                    <a:tint val="75000"/>
                  </a:prstClr>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41</a:t>
            </a:fld>
            <a:endParaRPr kumimoji="0" lang="en-US" sz="2400" b="0" i="0" u="none" strike="noStrike" kern="1200" cap="none" spc="0" normalizeH="0" baseline="0" noProof="0">
              <a:ln>
                <a:noFill/>
              </a:ln>
              <a:solidFill>
                <a:prstClr val="black">
                  <a:tint val="75000"/>
                </a:prstClr>
              </a:solidFill>
              <a:effectLst/>
              <a:uLnTx/>
              <a:uFillTx/>
              <a:latin typeface="Arial" charset="0"/>
              <a:ea typeface="宋体"/>
              <a:cs typeface="+mn-cs"/>
            </a:endParaRPr>
          </a:p>
        </p:txBody>
      </p:sp>
      <p:sp>
        <p:nvSpPr>
          <p:cNvPr id="4" name="矩形 3"/>
          <p:cNvSpPr/>
          <p:nvPr/>
        </p:nvSpPr>
        <p:spPr>
          <a:xfrm>
            <a:off x="1523841" y="4887273"/>
            <a:ext cx="6096000" cy="1477328"/>
          </a:xfrm>
          <a:prstGeom prst="rect">
            <a:avLst/>
          </a:prstGeom>
        </p:spPr>
        <p:style>
          <a:lnRef idx="2">
            <a:schemeClr val="accent4"/>
          </a:lnRef>
          <a:fillRef idx="1">
            <a:schemeClr val="lt1"/>
          </a:fillRef>
          <a:effectRef idx="0">
            <a:schemeClr val="accent4"/>
          </a:effectRef>
          <a:fontRef idx="minor">
            <a:schemeClr val="dk1"/>
          </a:fontRef>
        </p:style>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&gt;&gt;&gt; message = "Hello, Sam!"</a:t>
            </a:r>
            <a:endParaRPr kumimoji="0" lang="zh-CN" altLang="zh-CN" sz="18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&gt;&gt;&gt; message[0]</a:t>
            </a:r>
            <a:endParaRPr kumimoji="0" lang="zh-CN" altLang="zh-CN" sz="18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'H'</a:t>
            </a:r>
            <a:endParaRPr kumimoji="0" lang="zh-CN" altLang="zh-CN" sz="18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&gt;&gt;&gt; message[-1]</a:t>
            </a:r>
            <a:endParaRPr kumimoji="0" lang="zh-CN" altLang="zh-CN" sz="18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a:t>
            </a:r>
            <a:endParaRPr kumimoji="0" lang="zh-CN" altLang="zh-CN" sz="1800" b="0" i="0" u="none" strike="noStrike" kern="1200" cap="none" spc="0" normalizeH="0" baseline="0" noProof="0" dirty="0">
              <a:ln>
                <a:noFill/>
              </a:ln>
              <a:solidFill>
                <a:prstClr val="black"/>
              </a:solidFill>
              <a:effectLst/>
              <a:uLnTx/>
              <a:uFillTx/>
              <a:latin typeface="Arial"/>
              <a:ea typeface="宋体"/>
              <a:cs typeface="+mn-cs"/>
            </a:endParaRPr>
          </a:p>
        </p:txBody>
      </p:sp>
      <p:cxnSp>
        <p:nvCxnSpPr>
          <p:cNvPr id="6" name="直接连接符 5"/>
          <p:cNvCxnSpPr/>
          <p:nvPr/>
        </p:nvCxnSpPr>
        <p:spPr bwMode="auto">
          <a:xfrm>
            <a:off x="2067914" y="3207137"/>
            <a:ext cx="8127999" cy="0"/>
          </a:xfrm>
          <a:prstGeom prst="line">
            <a:avLst/>
          </a:prstGeom>
          <a:ln w="38100">
            <a:headEnd type="none" w="med" len="med"/>
            <a:tailEnd type="none" w="med" len="med"/>
          </a:ln>
          <a:extLst/>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bwMode="auto">
          <a:xfrm>
            <a:off x="2067914" y="3613364"/>
            <a:ext cx="8127999" cy="0"/>
          </a:xfrm>
          <a:prstGeom prst="line">
            <a:avLst/>
          </a:prstGeom>
          <a:ln w="38100">
            <a:headEnd type="none" w="med" len="med"/>
            <a:tailEnd type="none" w="med" len="med"/>
          </a:ln>
          <a:ex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962841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4">
                                            <p:bg/>
                                          </p:spTgt>
                                        </p:tgtEl>
                                        <p:attrNameLst>
                                          <p:attrName>style.visibility</p:attrName>
                                        </p:attrNameLst>
                                      </p:cBhvr>
                                      <p:to>
                                        <p:strVal val="visible"/>
                                      </p:to>
                                    </p:set>
                                    <p:animEffect transition="in" filter="wipe(up)">
                                      <p:cBhvr>
                                        <p:cTn id="37" dur="500"/>
                                        <p:tgtEl>
                                          <p:spTgt spid="4">
                                            <p:bg/>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4">
                                            <p:txEl>
                                              <p:pRg st="0" end="0"/>
                                            </p:txEl>
                                          </p:spTgt>
                                        </p:tgtEl>
                                        <p:attrNameLst>
                                          <p:attrName>style.visibility</p:attrName>
                                        </p:attrNameLst>
                                      </p:cBhvr>
                                      <p:to>
                                        <p:strVal val="visible"/>
                                      </p:to>
                                    </p:set>
                                    <p:animEffect transition="in" filter="wipe(up)">
                                      <p:cBhvr>
                                        <p:cTn id="42" dur="500"/>
                                        <p:tgtEl>
                                          <p:spTgt spid="4">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4">
                                            <p:txEl>
                                              <p:pRg st="1" end="1"/>
                                            </p:txEl>
                                          </p:spTgt>
                                        </p:tgtEl>
                                        <p:attrNameLst>
                                          <p:attrName>style.visibility</p:attrName>
                                        </p:attrNameLst>
                                      </p:cBhvr>
                                      <p:to>
                                        <p:strVal val="visible"/>
                                      </p:to>
                                    </p:set>
                                    <p:animEffect transition="in" filter="wipe(up)">
                                      <p:cBhvr>
                                        <p:cTn id="47" dur="500"/>
                                        <p:tgtEl>
                                          <p:spTgt spid="4">
                                            <p:txEl>
                                              <p:pRg st="1" end="1"/>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4">
                                            <p:txEl>
                                              <p:pRg st="2" end="2"/>
                                            </p:txEl>
                                          </p:spTgt>
                                        </p:tgtEl>
                                        <p:attrNameLst>
                                          <p:attrName>style.visibility</p:attrName>
                                        </p:attrNameLst>
                                      </p:cBhvr>
                                      <p:to>
                                        <p:strVal val="visible"/>
                                      </p:to>
                                    </p:set>
                                    <p:animEffect transition="in" filter="wipe(up)">
                                      <p:cBhvr>
                                        <p:cTn id="52" dur="500"/>
                                        <p:tgtEl>
                                          <p:spTgt spid="4">
                                            <p:txEl>
                                              <p:pRg st="2" end="2"/>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4">
                                            <p:txEl>
                                              <p:pRg st="3" end="3"/>
                                            </p:txEl>
                                          </p:spTgt>
                                        </p:tgtEl>
                                        <p:attrNameLst>
                                          <p:attrName>style.visibility</p:attrName>
                                        </p:attrNameLst>
                                      </p:cBhvr>
                                      <p:to>
                                        <p:strVal val="visible"/>
                                      </p:to>
                                    </p:set>
                                    <p:animEffect transition="in" filter="wipe(up)">
                                      <p:cBhvr>
                                        <p:cTn id="57" dur="500"/>
                                        <p:tgtEl>
                                          <p:spTgt spid="4">
                                            <p:txEl>
                                              <p:pRg st="3" end="3"/>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grpId="0" nodeType="clickEffect">
                                  <p:stCondLst>
                                    <p:cond delay="0"/>
                                  </p:stCondLst>
                                  <p:childTnLst>
                                    <p:set>
                                      <p:cBhvr>
                                        <p:cTn id="61" dur="1" fill="hold">
                                          <p:stCondLst>
                                            <p:cond delay="0"/>
                                          </p:stCondLst>
                                        </p:cTn>
                                        <p:tgtEl>
                                          <p:spTgt spid="4">
                                            <p:txEl>
                                              <p:pRg st="4" end="4"/>
                                            </p:txEl>
                                          </p:spTgt>
                                        </p:tgtEl>
                                        <p:attrNameLst>
                                          <p:attrName>style.visibility</p:attrName>
                                        </p:attrNameLst>
                                      </p:cBhvr>
                                      <p:to>
                                        <p:strVal val="visible"/>
                                      </p:to>
                                    </p:set>
                                    <p:animEffect transition="in" filter="wipe(up)">
                                      <p:cBhvr>
                                        <p:cTn id="6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solidFill>
            <a:schemeClr val="bg1"/>
          </a:solidFill>
          <a:ln>
            <a:noFill/>
          </a:ln>
          <a:effectLst/>
        </p:spPr>
        <p:txBody>
          <a:bodyPr vert="horz" wrap="square" lIns="91440" tIns="45720" rIns="91440" bIns="45720" numCol="1" anchor="ctr" anchorCtr="0" compatLnSpc="1">
            <a:prstTxWarp prst="textNoShape">
              <a:avLst/>
            </a:prstTxWarp>
          </a:bodyPr>
          <a:lstStyle/>
          <a:p>
            <a:r>
              <a:rPr lang="en-US" altLang="zh-CN" dirty="0" smtClean="0"/>
              <a:t>2.4.2 </a:t>
            </a:r>
            <a:r>
              <a:rPr lang="zh-CN" altLang="zh-CN" dirty="0" smtClean="0"/>
              <a:t>字符串</a:t>
            </a:r>
            <a:r>
              <a:rPr lang="zh-CN" altLang="zh-CN" dirty="0"/>
              <a:t>及字符串变量的使用</a:t>
            </a:r>
            <a:endParaRPr lang="zh-CN" altLang="en-US" dirty="0"/>
          </a:p>
        </p:txBody>
      </p:sp>
      <p:sp>
        <p:nvSpPr>
          <p:cNvPr id="3" name="内容占位符 2"/>
          <p:cNvSpPr>
            <a:spLocks noGrp="1"/>
          </p:cNvSpPr>
          <p:nvPr>
            <p:ph idx="1"/>
          </p:nvPr>
        </p:nvSpPr>
        <p:spPr/>
        <p:txBody>
          <a:bodyPr>
            <a:normAutofit/>
          </a:bodyPr>
          <a:lstStyle/>
          <a:p>
            <a:r>
              <a:rPr lang="zh-CN" altLang="en-US" sz="2000" dirty="0" smtClean="0">
                <a:solidFill>
                  <a:srgbClr val="C00000"/>
                </a:solidFill>
                <a:latin typeface="微软雅黑" panose="020B0503020204020204" pitchFamily="34" charset="-122"/>
                <a:ea typeface="微软雅黑" panose="020B0503020204020204" pitchFamily="34" charset="-122"/>
              </a:rPr>
              <a:t>字符串切片</a:t>
            </a:r>
            <a:r>
              <a:rPr lang="zh-CN" altLang="en-US" sz="2000" dirty="0" smtClean="0">
                <a:latin typeface="微软雅黑" panose="020B0503020204020204" pitchFamily="34" charset="-122"/>
                <a:ea typeface="微软雅黑" panose="020B0503020204020204" pitchFamily="34" charset="-122"/>
              </a:rPr>
              <a:t>：通过</a:t>
            </a:r>
            <a:r>
              <a:rPr lang="zh-CN" altLang="en-US" sz="2000" dirty="0">
                <a:latin typeface="微软雅黑" panose="020B0503020204020204" pitchFamily="34" charset="-122"/>
                <a:ea typeface="微软雅黑" panose="020B0503020204020204" pitchFamily="34" charset="-122"/>
              </a:rPr>
              <a:t>两个索引值确定一个位置范围，返回</a:t>
            </a:r>
            <a:r>
              <a:rPr lang="zh-CN" altLang="en-US" sz="2000" dirty="0" smtClean="0">
                <a:latin typeface="微软雅黑" panose="020B0503020204020204" pitchFamily="34" charset="-122"/>
                <a:ea typeface="微软雅黑" panose="020B0503020204020204" pitchFamily="34" charset="-122"/>
              </a:rPr>
              <a:t>这个</a:t>
            </a:r>
            <a:r>
              <a:rPr lang="zh-CN" altLang="en-US" sz="2000" dirty="0">
                <a:latin typeface="微软雅黑" panose="020B0503020204020204" pitchFamily="34" charset="-122"/>
                <a:ea typeface="微软雅黑" panose="020B0503020204020204" pitchFamily="34" charset="-122"/>
              </a:rPr>
              <a:t>范围的</a:t>
            </a:r>
            <a:r>
              <a:rPr lang="zh-CN" altLang="en-US" sz="2000" dirty="0">
                <a:solidFill>
                  <a:srgbClr val="C00000"/>
                </a:solidFill>
                <a:latin typeface="微软雅黑" panose="020B0503020204020204" pitchFamily="34" charset="-122"/>
                <a:ea typeface="微软雅黑" panose="020B0503020204020204" pitchFamily="34" charset="-122"/>
              </a:rPr>
              <a:t>子串</a:t>
            </a:r>
          </a:p>
          <a:p>
            <a:r>
              <a:rPr lang="zh-CN" altLang="en-US" sz="2000" dirty="0">
                <a:latin typeface="微软雅黑" panose="020B0503020204020204" pitchFamily="34" charset="-122"/>
                <a:ea typeface="微软雅黑" panose="020B0503020204020204" pitchFamily="34" charset="-122"/>
              </a:rPr>
              <a:t>格式： </a:t>
            </a:r>
            <a:r>
              <a:rPr lang="zh-CN" altLang="en-US" sz="2000" dirty="0" smtClean="0">
                <a:latin typeface="微软雅黑" panose="020B0503020204020204" pitchFamily="34" charset="-122"/>
                <a:ea typeface="微软雅黑" panose="020B0503020204020204" pitchFamily="34" charset="-122"/>
              </a:rPr>
              <a:t>字符串名</a:t>
            </a:r>
            <a:r>
              <a:rPr lang="en-US" altLang="zh-CN" sz="2000" dirty="0" smtClean="0">
                <a:solidFill>
                  <a:srgbClr val="C00000"/>
                </a:solidFill>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start </a:t>
            </a:r>
            <a:r>
              <a:rPr lang="en-US" altLang="zh-CN" sz="3200" b="1" dirty="0" smtClean="0">
                <a:solidFill>
                  <a:srgbClr val="C00000"/>
                </a:solidFill>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 end</a:t>
            </a:r>
            <a:r>
              <a:rPr lang="en-US" altLang="zh-CN" sz="2000" dirty="0" smtClean="0">
                <a:solidFill>
                  <a:srgbClr val="C00000"/>
                </a:solidFill>
                <a:latin typeface="微软雅黑" panose="020B0503020204020204" pitchFamily="34" charset="-122"/>
                <a:ea typeface="微软雅黑" panose="020B0503020204020204" pitchFamily="34" charset="-122"/>
              </a:rPr>
              <a:t>]</a:t>
            </a:r>
            <a:endParaRPr lang="en-US" altLang="zh-CN" sz="2000" dirty="0">
              <a:solidFill>
                <a:srgbClr val="C00000"/>
              </a:solidFill>
              <a:latin typeface="微软雅黑" panose="020B0503020204020204" pitchFamily="34" charset="-122"/>
              <a:ea typeface="微软雅黑" panose="020B0503020204020204" pitchFamily="34" charset="-122"/>
            </a:endParaRPr>
          </a:p>
          <a:p>
            <a:r>
              <a:rPr lang="en-US" altLang="zh-CN" sz="2000" dirty="0" smtClean="0">
                <a:latin typeface="微软雅黑" panose="020B0503020204020204" pitchFamily="34" charset="-122"/>
                <a:ea typeface="微软雅黑" panose="020B0503020204020204" pitchFamily="34" charset="-122"/>
              </a:rPr>
              <a:t>start</a:t>
            </a:r>
            <a:r>
              <a:rPr lang="zh-CN" altLang="en-US" sz="2000" dirty="0">
                <a:latin typeface="微软雅黑" panose="020B0503020204020204" pitchFamily="34" charset="-122"/>
                <a:ea typeface="微软雅黑" panose="020B0503020204020204" pitchFamily="34" charset="-122"/>
              </a:rPr>
              <a:t>和</a:t>
            </a:r>
            <a:r>
              <a:rPr lang="en-US" altLang="zh-CN" sz="2000" dirty="0">
                <a:latin typeface="微软雅黑" panose="020B0503020204020204" pitchFamily="34" charset="-122"/>
                <a:ea typeface="微软雅黑" panose="020B0503020204020204" pitchFamily="34" charset="-122"/>
              </a:rPr>
              <a:t>end</a:t>
            </a:r>
            <a:r>
              <a:rPr lang="zh-CN" altLang="en-US" sz="2000" dirty="0">
                <a:latin typeface="微软雅黑" panose="020B0503020204020204" pitchFamily="34" charset="-122"/>
                <a:ea typeface="微软雅黑" panose="020B0503020204020204" pitchFamily="34" charset="-122"/>
              </a:rPr>
              <a:t>都是整数型数值，这个子序列从索</a:t>
            </a:r>
            <a:r>
              <a:rPr lang="zh-CN" altLang="en-US" sz="2000" dirty="0" smtClean="0">
                <a:latin typeface="微软雅黑" panose="020B0503020204020204" pitchFamily="34" charset="-122"/>
                <a:ea typeface="微软雅黑" panose="020B0503020204020204" pitchFamily="34" charset="-122"/>
              </a:rPr>
              <a:t>引</a:t>
            </a:r>
            <a:r>
              <a:rPr lang="en-US" altLang="zh-CN" sz="2000" b="1" dirty="0" smtClean="0">
                <a:solidFill>
                  <a:srgbClr val="C00000"/>
                </a:solidFill>
                <a:latin typeface="微软雅黑" panose="020B0503020204020204" pitchFamily="34" charset="-122"/>
                <a:ea typeface="微软雅黑" panose="020B0503020204020204" pitchFamily="34" charset="-122"/>
              </a:rPr>
              <a:t>start</a:t>
            </a:r>
            <a:r>
              <a:rPr lang="zh-CN" altLang="en-US" sz="2000" b="1" dirty="0">
                <a:solidFill>
                  <a:srgbClr val="C00000"/>
                </a:solidFill>
                <a:latin typeface="微软雅黑" panose="020B0503020204020204" pitchFamily="34" charset="-122"/>
                <a:ea typeface="微软雅黑" panose="020B0503020204020204" pitchFamily="34" charset="-122"/>
              </a:rPr>
              <a:t>开始</a:t>
            </a:r>
            <a:r>
              <a:rPr lang="zh-CN" altLang="en-US" sz="2000" dirty="0">
                <a:latin typeface="微软雅黑" panose="020B0503020204020204" pitchFamily="34" charset="-122"/>
                <a:ea typeface="微软雅黑" panose="020B0503020204020204" pitchFamily="34" charset="-122"/>
              </a:rPr>
              <a:t>直到索引</a:t>
            </a:r>
            <a:r>
              <a:rPr lang="en-US" altLang="zh-CN" sz="2000" b="1" dirty="0" smtClean="0">
                <a:solidFill>
                  <a:srgbClr val="C00000"/>
                </a:solidFill>
                <a:latin typeface="微软雅黑" panose="020B0503020204020204" pitchFamily="34" charset="-122"/>
                <a:ea typeface="微软雅黑" panose="020B0503020204020204" pitchFamily="34" charset="-122"/>
              </a:rPr>
              <a:t>end</a:t>
            </a:r>
            <a:r>
              <a:rPr lang="zh-CN" altLang="en-US" sz="2000" b="1" dirty="0" smtClean="0">
                <a:solidFill>
                  <a:srgbClr val="C00000"/>
                </a:solidFill>
                <a:latin typeface="微软雅黑" panose="020B0503020204020204" pitchFamily="34" charset="-122"/>
                <a:ea typeface="微软雅黑" panose="020B0503020204020204" pitchFamily="34" charset="-122"/>
              </a:rPr>
              <a:t>之前</a:t>
            </a:r>
            <a:r>
              <a:rPr lang="zh-CN" altLang="en-US" sz="2000" dirty="0" smtClean="0">
                <a:latin typeface="微软雅黑" panose="020B0503020204020204" pitchFamily="34" charset="-122"/>
                <a:ea typeface="微软雅黑" panose="020B0503020204020204" pitchFamily="34" charset="-122"/>
              </a:rPr>
              <a:t>结束</a:t>
            </a:r>
            <a:endParaRPr lang="en-US" altLang="zh-CN" sz="2000" dirty="0" smtClean="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4294967295"/>
          </p:nvPr>
        </p:nvSpPr>
        <p:spPr>
          <a:xfrm>
            <a:off x="8737600" y="6356351"/>
            <a:ext cx="284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5FD889E0-CAB2-4699-909D-B9A88D47ACBE}" type="slidenum">
              <a:rPr kumimoji="0" lang="en-US" sz="2400" b="0" i="0" u="none" strike="noStrike" kern="1200" cap="none" spc="0" normalizeH="0" baseline="0" noProof="0" smtClean="0">
                <a:ln>
                  <a:noFill/>
                </a:ln>
                <a:solidFill>
                  <a:prstClr val="black">
                    <a:tint val="75000"/>
                  </a:prstClr>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42</a:t>
            </a:fld>
            <a:endParaRPr kumimoji="0" lang="en-US" sz="2400" b="0" i="0" u="none" strike="noStrike" kern="1200" cap="none" spc="0" normalizeH="0" baseline="0" noProof="0">
              <a:ln>
                <a:noFill/>
              </a:ln>
              <a:solidFill>
                <a:prstClr val="black">
                  <a:tint val="75000"/>
                </a:prstClr>
              </a:solidFill>
              <a:effectLst/>
              <a:uLnTx/>
              <a:uFillTx/>
              <a:latin typeface="Arial" charset="0"/>
              <a:ea typeface="宋体"/>
              <a:cs typeface="+mn-cs"/>
            </a:endParaRPr>
          </a:p>
        </p:txBody>
      </p:sp>
      <p:sp>
        <p:nvSpPr>
          <p:cNvPr id="5" name="矩形 4"/>
          <p:cNvSpPr/>
          <p:nvPr/>
        </p:nvSpPr>
        <p:spPr>
          <a:xfrm>
            <a:off x="1373312" y="2684997"/>
            <a:ext cx="6096000" cy="3046988"/>
          </a:xfrm>
          <a:prstGeom prst="rect">
            <a:avLst/>
          </a:prstGeom>
        </p:spPr>
        <p:style>
          <a:lnRef idx="2">
            <a:schemeClr val="accent4"/>
          </a:lnRef>
          <a:fillRef idx="1">
            <a:schemeClr val="lt1"/>
          </a:fillRef>
          <a:effectRef idx="0">
            <a:schemeClr val="accent4"/>
          </a:effectRef>
          <a:fontRef idx="minor">
            <a:schemeClr val="dk1"/>
          </a:fontRef>
        </p:style>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&gt;&gt;&gt; message[7:10]</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'Sam'</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&gt;&gt;&gt; message[0:1]</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smtClean="0">
                <a:ln>
                  <a:noFill/>
                </a:ln>
                <a:solidFill>
                  <a:prstClr val="black"/>
                </a:solidFill>
                <a:effectLst/>
                <a:uLnTx/>
                <a:uFillTx/>
                <a:latin typeface="Arial"/>
                <a:ea typeface="宋体"/>
                <a:cs typeface="+mn-cs"/>
              </a:rPr>
              <a:t>'H‘</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&gt;&gt;&gt; message[-3:-1]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'am'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smtClean="0">
                <a:ln>
                  <a:noFill/>
                </a:ln>
                <a:solidFill>
                  <a:prstClr val="black"/>
                </a:solidFill>
                <a:effectLst/>
                <a:uLnTx/>
                <a:uFillTx/>
                <a:latin typeface="Arial"/>
                <a:ea typeface="宋体"/>
                <a:cs typeface="+mn-cs"/>
              </a:rPr>
              <a:t>&gt;&gt;&gt; </a:t>
            </a: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message[7:-1]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'Sam'</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p:txBody>
      </p:sp>
    </p:spTree>
    <p:extLst>
      <p:ext uri="{BB962C8B-B14F-4D97-AF65-F5344CB8AC3E}">
        <p14:creationId xmlns:p14="http://schemas.microsoft.com/office/powerpoint/2010/main" val="337606226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up)">
                                      <p:cBhvr>
                                        <p:cTn id="7" dur="500"/>
                                        <p:tgtEl>
                                          <p:spTgt spid="5">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up)">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wipe(up)">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wipe(up)">
                                      <p:cBhvr>
                                        <p:cTn id="22" dur="5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wipe(up)">
                                      <p:cBhvr>
                                        <p:cTn id="27" dur="500"/>
                                        <p:tgtEl>
                                          <p:spTgt spid="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5">
                                            <p:txEl>
                                              <p:pRg st="4" end="4"/>
                                            </p:txEl>
                                          </p:spTgt>
                                        </p:tgtEl>
                                        <p:attrNameLst>
                                          <p:attrName>style.visibility</p:attrName>
                                        </p:attrNameLst>
                                      </p:cBhvr>
                                      <p:to>
                                        <p:strVal val="visible"/>
                                      </p:to>
                                    </p:set>
                                    <p:animEffect transition="in" filter="wipe(up)">
                                      <p:cBhvr>
                                        <p:cTn id="32" dur="500"/>
                                        <p:tgtEl>
                                          <p:spTgt spid="5">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Effect transition="in" filter="wipe(up)">
                                      <p:cBhvr>
                                        <p:cTn id="37" dur="500"/>
                                        <p:tgtEl>
                                          <p:spTgt spid="5">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5">
                                            <p:txEl>
                                              <p:pRg st="6" end="6"/>
                                            </p:txEl>
                                          </p:spTgt>
                                        </p:tgtEl>
                                        <p:attrNameLst>
                                          <p:attrName>style.visibility</p:attrName>
                                        </p:attrNameLst>
                                      </p:cBhvr>
                                      <p:to>
                                        <p:strVal val="visible"/>
                                      </p:to>
                                    </p:set>
                                    <p:animEffect transition="in" filter="wipe(up)">
                                      <p:cBhvr>
                                        <p:cTn id="42" dur="500"/>
                                        <p:tgtEl>
                                          <p:spTgt spid="5">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5">
                                            <p:txEl>
                                              <p:pRg st="7" end="7"/>
                                            </p:txEl>
                                          </p:spTgt>
                                        </p:tgtEl>
                                        <p:attrNameLst>
                                          <p:attrName>style.visibility</p:attrName>
                                        </p:attrNameLst>
                                      </p:cBhvr>
                                      <p:to>
                                        <p:strVal val="visible"/>
                                      </p:to>
                                    </p:set>
                                    <p:animEffect transition="in" filter="wipe(up)">
                                      <p:cBhvr>
                                        <p:cTn id="47"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小测验</a:t>
            </a:r>
          </a:p>
        </p:txBody>
      </p:sp>
      <p:sp>
        <p:nvSpPr>
          <p:cNvPr id="3" name="内容占位符 2"/>
          <p:cNvSpPr>
            <a:spLocks noGrp="1"/>
          </p:cNvSpPr>
          <p:nvPr>
            <p:ph idx="1"/>
          </p:nvPr>
        </p:nvSpPr>
        <p:spPr/>
        <p:txBody>
          <a:bodyPr/>
          <a:lstStyle/>
          <a:p>
            <a:pPr marL="342900" lvl="0" indent="0" fontAlgn="ctr">
              <a:buNone/>
            </a:pPr>
            <a:r>
              <a:rPr lang="en-US" altLang="zh-CN" kern="1200" dirty="0" smtClean="0"/>
              <a:t>1</a:t>
            </a:r>
            <a:r>
              <a:rPr lang="zh-CN" altLang="en-US" kern="1200" dirty="0" smtClean="0"/>
              <a:t>、</a:t>
            </a:r>
            <a:r>
              <a:rPr lang="zh-CN" altLang="zh-CN" kern="1200" dirty="0" smtClean="0"/>
              <a:t>下面</a:t>
            </a:r>
            <a:r>
              <a:rPr lang="zh-CN" altLang="zh-CN" kern="1200" dirty="0"/>
              <a:t>代码的输出结果是</a:t>
            </a:r>
            <a:r>
              <a:rPr lang="zh-CN" altLang="zh-CN" kern="1200" dirty="0" smtClean="0"/>
              <a:t>(</a:t>
            </a:r>
            <a:r>
              <a:rPr lang="en-US" altLang="zh-CN" kern="1200" dirty="0" smtClean="0"/>
              <a:t>         </a:t>
            </a:r>
            <a:r>
              <a:rPr lang="zh-CN" altLang="zh-CN" kern="1200" dirty="0" smtClean="0"/>
              <a:t>)</a:t>
            </a:r>
            <a:endParaRPr lang="zh-CN" altLang="zh-CN" kern="1200" dirty="0"/>
          </a:p>
          <a:p>
            <a:pPr marL="342900" lvl="0" indent="0" fontAlgn="ctr">
              <a:buNone/>
            </a:pPr>
            <a:r>
              <a:rPr lang="zh-CN" altLang="zh-CN" kern="1200" dirty="0"/>
              <a:t>name = </a:t>
            </a:r>
            <a:r>
              <a:rPr lang="zh-CN" altLang="zh-CN" kern="1200" dirty="0" smtClean="0"/>
              <a:t>"</a:t>
            </a:r>
            <a:r>
              <a:rPr lang="en-US" altLang="zh-CN" kern="1200" dirty="0" smtClean="0"/>
              <a:t>Python</a:t>
            </a:r>
            <a:r>
              <a:rPr lang="zh-CN" altLang="zh-CN" kern="1200" dirty="0" smtClean="0"/>
              <a:t>程序设计</a:t>
            </a:r>
            <a:r>
              <a:rPr lang="zh-CN" altLang="zh-CN" kern="1200" dirty="0"/>
              <a:t>"</a:t>
            </a:r>
          </a:p>
          <a:p>
            <a:pPr marL="342900" lvl="0" indent="0" fontAlgn="ctr">
              <a:buNone/>
            </a:pPr>
            <a:r>
              <a:rPr lang="zh-CN" altLang="zh-CN" kern="1200" dirty="0"/>
              <a:t>print(name[2:-2])</a:t>
            </a:r>
          </a:p>
          <a:p>
            <a:pPr marL="342900" lvl="0" indent="0" fontAlgn="ctr">
              <a:buNone/>
            </a:pPr>
            <a:r>
              <a:rPr lang="zh-CN" altLang="zh-CN" kern="1200" dirty="0"/>
              <a:t>A、thon语言程序</a:t>
            </a:r>
          </a:p>
          <a:p>
            <a:pPr marL="342900" lvl="0" indent="0" fontAlgn="ctr">
              <a:buNone/>
            </a:pPr>
            <a:r>
              <a:rPr lang="zh-CN" altLang="zh-CN" kern="1200" dirty="0"/>
              <a:t>B、thon语言程序设</a:t>
            </a:r>
          </a:p>
          <a:p>
            <a:pPr marL="342900" lvl="0" indent="0" fontAlgn="ctr">
              <a:buNone/>
            </a:pPr>
            <a:r>
              <a:rPr lang="zh-CN" altLang="zh-CN" kern="1200" dirty="0"/>
              <a:t>C、ython语言程序</a:t>
            </a:r>
          </a:p>
          <a:p>
            <a:pPr marL="342900" lvl="0" indent="0" fontAlgn="ctr">
              <a:buNone/>
            </a:pPr>
            <a:r>
              <a:rPr lang="zh-CN" altLang="zh-CN" kern="1200" dirty="0"/>
              <a:t>D、ython语言程序设</a:t>
            </a:r>
          </a:p>
          <a:p>
            <a:pPr marL="342900" lvl="0" indent="0" fontAlgn="ctr">
              <a:buNone/>
            </a:pPr>
            <a:endParaRPr lang="en-US" altLang="zh-CN" kern="1200" dirty="0" smtClean="0"/>
          </a:p>
          <a:p>
            <a:pPr marL="342900" lvl="0" indent="0">
              <a:buNone/>
            </a:pPr>
            <a:r>
              <a:rPr lang="en-US" altLang="zh-CN" kern="1200" dirty="0" smtClean="0"/>
              <a:t>2</a:t>
            </a:r>
            <a:r>
              <a:rPr lang="zh-CN" altLang="en-US" kern="1200" dirty="0" smtClean="0"/>
              <a:t>、</a:t>
            </a:r>
            <a:r>
              <a:rPr lang="zh-CN" altLang="zh-CN" kern="1200" dirty="0" smtClean="0"/>
              <a:t>给</a:t>
            </a:r>
            <a:r>
              <a:rPr lang="zh-CN" altLang="zh-CN" kern="1200" dirty="0"/>
              <a:t>出如下代码：</a:t>
            </a:r>
          </a:p>
          <a:p>
            <a:pPr marL="342900" lvl="0" indent="0">
              <a:buNone/>
            </a:pPr>
            <a:r>
              <a:rPr lang="en-US" altLang="zh-CN" kern="1200" dirty="0" err="1"/>
              <a:t>TempStr</a:t>
            </a:r>
            <a:r>
              <a:rPr lang="en-US" altLang="zh-CN" kern="1200" dirty="0"/>
              <a:t> = "</a:t>
            </a:r>
            <a:r>
              <a:rPr lang="en-US" altLang="zh-CN" kern="1200" dirty="0" err="1"/>
              <a:t>HelloWorld</a:t>
            </a:r>
            <a:r>
              <a:rPr lang="en-US" altLang="zh-CN" kern="1200" dirty="0"/>
              <a:t>"</a:t>
            </a:r>
            <a:endParaRPr lang="zh-CN" altLang="zh-CN" kern="1200" dirty="0"/>
          </a:p>
          <a:p>
            <a:pPr marL="342900" lvl="0" indent="0">
              <a:buNone/>
            </a:pPr>
            <a:r>
              <a:rPr lang="zh-CN" altLang="zh-CN" kern="1200" dirty="0"/>
              <a:t>以下选项中可以输出</a:t>
            </a:r>
            <a:r>
              <a:rPr lang="en-US" altLang="zh-CN" kern="1200" dirty="0"/>
              <a:t>"World"</a:t>
            </a:r>
            <a:r>
              <a:rPr lang="zh-CN" altLang="zh-CN" kern="1200" dirty="0"/>
              <a:t>子串的是</a:t>
            </a:r>
            <a:r>
              <a:rPr lang="en-US" altLang="zh-CN" kern="1200" dirty="0" smtClean="0"/>
              <a:t>(           )</a:t>
            </a:r>
            <a:endParaRPr lang="zh-CN" altLang="zh-CN" kern="1200" dirty="0"/>
          </a:p>
          <a:p>
            <a:pPr marL="342900" lvl="0" indent="0">
              <a:buNone/>
            </a:pPr>
            <a:r>
              <a:rPr lang="en-US" altLang="zh-CN" kern="1200" dirty="0"/>
              <a:t>A</a:t>
            </a:r>
            <a:r>
              <a:rPr lang="zh-CN" altLang="zh-CN" kern="1200" dirty="0"/>
              <a:t>、</a:t>
            </a:r>
            <a:r>
              <a:rPr lang="en-US" altLang="zh-CN" kern="1200" dirty="0"/>
              <a:t>print(</a:t>
            </a:r>
            <a:r>
              <a:rPr lang="en-US" altLang="zh-CN" kern="1200" dirty="0" err="1"/>
              <a:t>TempStr</a:t>
            </a:r>
            <a:r>
              <a:rPr lang="en-US" altLang="zh-CN" kern="1200" dirty="0"/>
              <a:t>[-5:-1])</a:t>
            </a:r>
            <a:endParaRPr lang="zh-CN" altLang="zh-CN" kern="1200" dirty="0"/>
          </a:p>
          <a:p>
            <a:pPr marL="342900" lvl="0" indent="0">
              <a:buNone/>
            </a:pPr>
            <a:r>
              <a:rPr lang="en-US" altLang="zh-CN" kern="1200" dirty="0"/>
              <a:t>B</a:t>
            </a:r>
            <a:r>
              <a:rPr lang="zh-CN" altLang="zh-CN" kern="1200" dirty="0"/>
              <a:t>、</a:t>
            </a:r>
            <a:r>
              <a:rPr lang="en-US" altLang="zh-CN" kern="1200" dirty="0"/>
              <a:t>print(</a:t>
            </a:r>
            <a:r>
              <a:rPr lang="en-US" altLang="zh-CN" kern="1200" dirty="0" err="1"/>
              <a:t>TempStr</a:t>
            </a:r>
            <a:r>
              <a:rPr lang="en-US" altLang="zh-CN" kern="1200" dirty="0"/>
              <a:t>[-5:0])</a:t>
            </a:r>
            <a:endParaRPr lang="zh-CN" altLang="zh-CN" kern="1200" dirty="0"/>
          </a:p>
          <a:p>
            <a:pPr marL="342900" lvl="0" indent="0">
              <a:buNone/>
            </a:pPr>
            <a:r>
              <a:rPr lang="en-US" altLang="zh-CN" kern="1200" dirty="0"/>
              <a:t>C</a:t>
            </a:r>
            <a:r>
              <a:rPr lang="zh-CN" altLang="zh-CN" kern="1200" dirty="0"/>
              <a:t>、</a:t>
            </a:r>
            <a:r>
              <a:rPr lang="en-US" altLang="zh-CN" kern="1200" dirty="0"/>
              <a:t>print(</a:t>
            </a:r>
            <a:r>
              <a:rPr lang="en-US" altLang="zh-CN" kern="1200" dirty="0" err="1"/>
              <a:t>TempStr</a:t>
            </a:r>
            <a:r>
              <a:rPr lang="en-US" altLang="zh-CN" kern="1200" dirty="0"/>
              <a:t>[-4:-1])</a:t>
            </a:r>
            <a:endParaRPr lang="zh-CN" altLang="zh-CN" kern="1200" dirty="0"/>
          </a:p>
          <a:p>
            <a:pPr marL="342900" lvl="0" indent="0">
              <a:buNone/>
            </a:pPr>
            <a:r>
              <a:rPr lang="en-US" altLang="zh-CN" kern="1200" dirty="0"/>
              <a:t>D</a:t>
            </a:r>
            <a:r>
              <a:rPr lang="zh-CN" altLang="zh-CN" kern="1200" dirty="0"/>
              <a:t>、</a:t>
            </a:r>
            <a:r>
              <a:rPr lang="en-US" altLang="zh-CN" kern="1200" dirty="0"/>
              <a:t>print(</a:t>
            </a:r>
            <a:r>
              <a:rPr lang="en-US" altLang="zh-CN" kern="1200" dirty="0" err="1"/>
              <a:t>TempStr</a:t>
            </a:r>
            <a:r>
              <a:rPr lang="en-US" altLang="zh-CN" kern="1200" dirty="0"/>
              <a:t>[-5:])</a:t>
            </a:r>
            <a:endParaRPr lang="zh-CN" altLang="zh-CN" kern="1200" dirty="0"/>
          </a:p>
          <a:p>
            <a:pPr marL="342900" lvl="0" indent="0">
              <a:buNone/>
            </a:pPr>
            <a:endParaRPr lang="zh-CN" altLang="en-US"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43</a:t>
            </a:fld>
            <a:endParaRPr lang="en-US" altLang="zh-CN"/>
          </a:p>
        </p:txBody>
      </p:sp>
      <p:sp>
        <p:nvSpPr>
          <p:cNvPr id="5" name="TextBox 4"/>
          <p:cNvSpPr txBox="1"/>
          <p:nvPr/>
        </p:nvSpPr>
        <p:spPr>
          <a:xfrm>
            <a:off x="3954420" y="1076325"/>
            <a:ext cx="452387" cy="369332"/>
          </a:xfrm>
          <a:prstGeom prst="rect">
            <a:avLst/>
          </a:prstGeom>
          <a:noFill/>
        </p:spPr>
        <p:txBody>
          <a:bodyPr wrap="square" rtlCol="0">
            <a:spAutoFit/>
          </a:bodyPr>
          <a:lstStyle/>
          <a:p>
            <a:r>
              <a:rPr lang="en-US" altLang="zh-CN" dirty="0"/>
              <a:t>A</a:t>
            </a:r>
            <a:endParaRPr lang="zh-CN" altLang="en-US" dirty="0"/>
          </a:p>
        </p:txBody>
      </p:sp>
      <p:sp>
        <p:nvSpPr>
          <p:cNvPr id="6" name="TextBox 5"/>
          <p:cNvSpPr txBox="1"/>
          <p:nvPr/>
        </p:nvSpPr>
        <p:spPr>
          <a:xfrm>
            <a:off x="5351250" y="4338812"/>
            <a:ext cx="452387" cy="369332"/>
          </a:xfrm>
          <a:prstGeom prst="rect">
            <a:avLst/>
          </a:prstGeom>
          <a:noFill/>
        </p:spPr>
        <p:txBody>
          <a:bodyPr wrap="square" rtlCol="0">
            <a:spAutoFit/>
          </a:bodyPr>
          <a:lstStyle/>
          <a:p>
            <a:r>
              <a:rPr lang="en-US" altLang="zh-CN" dirty="0"/>
              <a:t>D</a:t>
            </a:r>
            <a:endParaRPr lang="zh-CN" altLang="en-US" dirty="0"/>
          </a:p>
        </p:txBody>
      </p:sp>
    </p:spTree>
    <p:extLst>
      <p:ext uri="{BB962C8B-B14F-4D97-AF65-F5344CB8AC3E}">
        <p14:creationId xmlns:p14="http://schemas.microsoft.com/office/powerpoint/2010/main" val="120405892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2.4 </a:t>
            </a:r>
            <a:r>
              <a:rPr lang="zh-CN" altLang="en-US" dirty="0" smtClean="0"/>
              <a:t>变量及数据的使用</a:t>
            </a:r>
            <a:endParaRPr lang="zh-CN" altLang="en-US"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44</a:t>
            </a:fld>
            <a:endParaRPr lang="en-US" altLang="zh-CN"/>
          </a:p>
        </p:txBody>
      </p:sp>
      <p:pic>
        <p:nvPicPr>
          <p:cNvPr id="7" name="图片 6"/>
          <p:cNvPicPr>
            <a:picLocks noChangeAspect="1"/>
          </p:cNvPicPr>
          <p:nvPr/>
        </p:nvPicPr>
        <p:blipFill>
          <a:blip r:embed="rId2"/>
          <a:stretch>
            <a:fillRect/>
          </a:stretch>
        </p:blipFill>
        <p:spPr>
          <a:xfrm>
            <a:off x="2249121" y="975236"/>
            <a:ext cx="7039401" cy="5882764"/>
          </a:xfrm>
          <a:prstGeom prst="rect">
            <a:avLst/>
          </a:prstGeom>
        </p:spPr>
      </p:pic>
      <p:sp>
        <p:nvSpPr>
          <p:cNvPr id="8" name="矩形 7"/>
          <p:cNvSpPr/>
          <p:nvPr/>
        </p:nvSpPr>
        <p:spPr>
          <a:xfrm>
            <a:off x="6083563" y="3059662"/>
            <a:ext cx="2894063" cy="73509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8921176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671530" y="1029462"/>
            <a:ext cx="10260330" cy="5345997"/>
          </a:xfrm>
          <a:prstGeom prst="rect">
            <a:avLst/>
          </a:prstGeom>
        </p:spPr>
      </p:pic>
      <p:sp>
        <p:nvSpPr>
          <p:cNvPr id="2" name="标题 1"/>
          <p:cNvSpPr>
            <a:spLocks noGrp="1"/>
          </p:cNvSpPr>
          <p:nvPr>
            <p:ph type="title"/>
          </p:nvPr>
        </p:nvSpPr>
        <p:spPr/>
        <p:txBody>
          <a:bodyPr/>
          <a:lstStyle/>
          <a:p>
            <a:r>
              <a:rPr lang="en-US" altLang="zh-CN" dirty="0" smtClean="0"/>
              <a:t>2.4.3 </a:t>
            </a:r>
            <a:r>
              <a:rPr lang="zh-CN" altLang="zh-CN" dirty="0" smtClean="0"/>
              <a:t>数字</a:t>
            </a:r>
            <a:r>
              <a:rPr lang="zh-CN" altLang="zh-CN" dirty="0"/>
              <a:t>及数字变量的使用</a:t>
            </a:r>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45</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cxnSp>
        <p:nvCxnSpPr>
          <p:cNvPr id="6" name="直接连接符 5"/>
          <p:cNvCxnSpPr/>
          <p:nvPr/>
        </p:nvCxnSpPr>
        <p:spPr>
          <a:xfrm flipV="1">
            <a:off x="5801696" y="1353312"/>
            <a:ext cx="1319355" cy="87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5801695" y="2191350"/>
            <a:ext cx="1319355" cy="87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5801696" y="3352232"/>
            <a:ext cx="1319355" cy="87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5801695" y="4521814"/>
            <a:ext cx="1319355" cy="87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6141937" y="5524251"/>
            <a:ext cx="1319355" cy="87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6046243" y="6191086"/>
            <a:ext cx="1319355" cy="87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179661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3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3946" y="295655"/>
            <a:ext cx="9550400" cy="563562"/>
          </a:xfrm>
        </p:spPr>
        <p:txBody>
          <a:bodyPr/>
          <a:lstStyle/>
          <a:p>
            <a:r>
              <a:rPr lang="en-US" altLang="zh-CN" dirty="0" smtClean="0"/>
              <a:t>2.4.3 </a:t>
            </a:r>
            <a:r>
              <a:rPr lang="zh-CN" altLang="zh-CN" dirty="0" smtClean="0"/>
              <a:t>数字</a:t>
            </a:r>
            <a:r>
              <a:rPr lang="zh-CN" altLang="zh-CN" dirty="0"/>
              <a:t>及数字变量的使用</a:t>
            </a:r>
            <a:endParaRPr lang="en-US" altLang="zh-CN" dirty="0"/>
          </a:p>
        </p:txBody>
      </p:sp>
      <p:sp>
        <p:nvSpPr>
          <p:cNvPr id="3" name="内容占位符 2"/>
          <p:cNvSpPr>
            <a:spLocks noGrp="1"/>
          </p:cNvSpPr>
          <p:nvPr>
            <p:ph idx="1"/>
          </p:nvPr>
        </p:nvSpPr>
        <p:spPr>
          <a:xfrm>
            <a:off x="641498" y="1150412"/>
            <a:ext cx="10972800" cy="5248275"/>
          </a:xfrm>
        </p:spPr>
        <p:txBody>
          <a:bodyPr/>
          <a:lstStyle/>
          <a:p>
            <a:r>
              <a:rPr lang="zh-CN" altLang="en-US" dirty="0" smtClean="0"/>
              <a:t>数字的</a:t>
            </a:r>
            <a:r>
              <a:rPr lang="zh-CN" altLang="zh-CN" dirty="0" smtClean="0"/>
              <a:t>算术运算及其意义</a:t>
            </a:r>
            <a:r>
              <a:rPr lang="zh-CN" altLang="en-US" dirty="0"/>
              <a:t>。</a:t>
            </a:r>
          </a:p>
          <a:p>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46</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graphicFrame>
        <p:nvGraphicFramePr>
          <p:cNvPr id="5" name="表格 4"/>
          <p:cNvGraphicFramePr>
            <a:graphicFrameLocks noGrp="1"/>
          </p:cNvGraphicFramePr>
          <p:nvPr>
            <p:extLst>
              <p:ext uri="{D42A27DB-BD31-4B8C-83A1-F6EECF244321}">
                <p14:modId xmlns:p14="http://schemas.microsoft.com/office/powerpoint/2010/main" val="3595355117"/>
              </p:ext>
            </p:extLst>
          </p:nvPr>
        </p:nvGraphicFramePr>
        <p:xfrm>
          <a:off x="1564848" y="1638543"/>
          <a:ext cx="9482379" cy="3955161"/>
        </p:xfrm>
        <a:graphic>
          <a:graphicData uri="http://schemas.openxmlformats.org/drawingml/2006/table">
            <a:tbl>
              <a:tblPr firstRow="1" bandRow="1">
                <a:tableStyleId>{B301B821-A1FF-4177-AEE7-76D212191A09}</a:tableStyleId>
              </a:tblPr>
              <a:tblGrid>
                <a:gridCol w="3768055">
                  <a:extLst>
                    <a:ext uri="{9D8B030D-6E8A-4147-A177-3AD203B41FA5}">
                      <a16:colId xmlns:a16="http://schemas.microsoft.com/office/drawing/2014/main" val="20000"/>
                    </a:ext>
                  </a:extLst>
                </a:gridCol>
                <a:gridCol w="5714324">
                  <a:extLst>
                    <a:ext uri="{9D8B030D-6E8A-4147-A177-3AD203B41FA5}">
                      <a16:colId xmlns:a16="http://schemas.microsoft.com/office/drawing/2014/main" val="20001"/>
                    </a:ext>
                  </a:extLst>
                </a:gridCol>
              </a:tblGrid>
              <a:tr h="586183">
                <a:tc>
                  <a:txBody>
                    <a:bodyPr/>
                    <a:lstStyle/>
                    <a:p>
                      <a:pPr algn="ctr">
                        <a:spcAft>
                          <a:spcPts val="0"/>
                        </a:spcAft>
                      </a:pPr>
                      <a:r>
                        <a:rPr lang="zh-CN" sz="2400" kern="100" dirty="0">
                          <a:effectLst/>
                        </a:rPr>
                        <a:t>操</a:t>
                      </a:r>
                      <a:r>
                        <a:rPr lang="en-US" sz="2400" kern="100" dirty="0">
                          <a:effectLst/>
                        </a:rPr>
                        <a:t>  </a:t>
                      </a:r>
                      <a:r>
                        <a:rPr lang="zh-CN" sz="2400" kern="100" dirty="0">
                          <a:effectLst/>
                        </a:rPr>
                        <a:t>作</a:t>
                      </a:r>
                      <a:endParaRPr lang="zh-CN" sz="2400" b="1" kern="100" dirty="0">
                        <a:effectLst/>
                        <a:latin typeface="Calibri"/>
                        <a:ea typeface="宋体"/>
                        <a:cs typeface="Times New Roman"/>
                      </a:endParaRPr>
                    </a:p>
                  </a:txBody>
                  <a:tcPr marL="68580" marR="68580" marT="0" marB="0" anchor="ctr"/>
                </a:tc>
                <a:tc>
                  <a:txBody>
                    <a:bodyPr/>
                    <a:lstStyle/>
                    <a:p>
                      <a:pPr algn="ctr">
                        <a:spcAft>
                          <a:spcPts val="0"/>
                        </a:spcAft>
                      </a:pPr>
                      <a:r>
                        <a:rPr lang="zh-CN" sz="2400" kern="100" dirty="0">
                          <a:effectLst/>
                        </a:rPr>
                        <a:t>操 作 含 义</a:t>
                      </a:r>
                      <a:endParaRPr lang="zh-CN" sz="2400" b="1"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val="10000"/>
                  </a:ext>
                </a:extLst>
              </a:tr>
              <a:tr h="351189">
                <a:tc>
                  <a:txBody>
                    <a:bodyPr/>
                    <a:lstStyle/>
                    <a:p>
                      <a:pPr algn="ctr">
                        <a:spcAft>
                          <a:spcPts val="0"/>
                        </a:spcAft>
                      </a:pPr>
                      <a:r>
                        <a:rPr lang="en-US" sz="2400" kern="100" dirty="0">
                          <a:effectLst/>
                        </a:rPr>
                        <a:t>x + y</a:t>
                      </a:r>
                      <a:endParaRPr lang="zh-CN" sz="2400" b="1" kern="100" dirty="0">
                        <a:effectLst/>
                        <a:latin typeface="Calibri"/>
                        <a:ea typeface="宋体"/>
                        <a:cs typeface="Times New Roman"/>
                      </a:endParaRPr>
                    </a:p>
                  </a:txBody>
                  <a:tcPr marL="68580" marR="68580" marT="0" marB="0"/>
                </a:tc>
                <a:tc>
                  <a:txBody>
                    <a:bodyPr/>
                    <a:lstStyle/>
                    <a:p>
                      <a:pPr algn="ctr">
                        <a:spcAft>
                          <a:spcPts val="0"/>
                        </a:spcAft>
                      </a:pPr>
                      <a:r>
                        <a:rPr lang="en-US" sz="2000" kern="100" dirty="0">
                          <a:effectLst/>
                        </a:rPr>
                        <a:t>x </a:t>
                      </a:r>
                      <a:r>
                        <a:rPr lang="zh-CN" sz="2000" kern="100" dirty="0">
                          <a:effectLst/>
                        </a:rPr>
                        <a:t>与</a:t>
                      </a:r>
                      <a:r>
                        <a:rPr lang="en-US" sz="2000" kern="100" dirty="0">
                          <a:effectLst/>
                        </a:rPr>
                        <a:t> y </a:t>
                      </a:r>
                      <a:r>
                        <a:rPr lang="zh-CN" sz="2000" kern="100" dirty="0">
                          <a:effectLst/>
                        </a:rPr>
                        <a:t>之和</a:t>
                      </a:r>
                      <a:endParaRPr lang="zh-CN" sz="2000" b="1" kern="100" dirty="0">
                        <a:effectLst/>
                        <a:latin typeface="Calibri"/>
                        <a:ea typeface="宋体"/>
                        <a:cs typeface="Times New Roman"/>
                      </a:endParaRPr>
                    </a:p>
                  </a:txBody>
                  <a:tcPr marL="68580" marR="68580" marT="0" marB="0"/>
                </a:tc>
                <a:extLst>
                  <a:ext uri="{0D108BD9-81ED-4DB2-BD59-A6C34878D82A}">
                    <a16:rowId xmlns:a16="http://schemas.microsoft.com/office/drawing/2014/main" val="10001"/>
                  </a:ext>
                </a:extLst>
              </a:tr>
              <a:tr h="389038">
                <a:tc>
                  <a:txBody>
                    <a:bodyPr/>
                    <a:lstStyle/>
                    <a:p>
                      <a:pPr algn="ctr">
                        <a:spcAft>
                          <a:spcPts val="0"/>
                        </a:spcAft>
                      </a:pPr>
                      <a:r>
                        <a:rPr lang="en-US" sz="2400" kern="100" dirty="0">
                          <a:effectLst/>
                        </a:rPr>
                        <a:t>x – y</a:t>
                      </a:r>
                      <a:endParaRPr lang="zh-CN" sz="2400" b="1" kern="100" dirty="0">
                        <a:effectLst/>
                        <a:latin typeface="Calibri"/>
                        <a:ea typeface="宋体"/>
                        <a:cs typeface="Times New Roman"/>
                      </a:endParaRPr>
                    </a:p>
                  </a:txBody>
                  <a:tcPr marL="68580" marR="68580" marT="0" marB="0"/>
                </a:tc>
                <a:tc>
                  <a:txBody>
                    <a:bodyPr/>
                    <a:lstStyle/>
                    <a:p>
                      <a:pPr algn="ctr">
                        <a:spcAft>
                          <a:spcPts val="0"/>
                        </a:spcAft>
                      </a:pPr>
                      <a:r>
                        <a:rPr lang="en-US" sz="2000" kern="100" dirty="0">
                          <a:effectLst/>
                        </a:rPr>
                        <a:t>x </a:t>
                      </a:r>
                      <a:r>
                        <a:rPr lang="zh-CN" sz="2000" kern="100" dirty="0">
                          <a:effectLst/>
                        </a:rPr>
                        <a:t>与</a:t>
                      </a:r>
                      <a:r>
                        <a:rPr lang="en-US" sz="2000" kern="100" dirty="0">
                          <a:effectLst/>
                        </a:rPr>
                        <a:t> y</a:t>
                      </a:r>
                      <a:r>
                        <a:rPr lang="zh-CN" sz="2000" kern="100" dirty="0">
                          <a:effectLst/>
                        </a:rPr>
                        <a:t>之差</a:t>
                      </a:r>
                      <a:endParaRPr lang="zh-CN" sz="2000" b="1" kern="100" dirty="0">
                        <a:effectLst/>
                        <a:latin typeface="Calibri"/>
                        <a:ea typeface="宋体"/>
                        <a:cs typeface="Times New Roman"/>
                      </a:endParaRPr>
                    </a:p>
                  </a:txBody>
                  <a:tcPr marL="68580" marR="68580" marT="0" marB="0"/>
                </a:tc>
                <a:extLst>
                  <a:ext uri="{0D108BD9-81ED-4DB2-BD59-A6C34878D82A}">
                    <a16:rowId xmlns:a16="http://schemas.microsoft.com/office/drawing/2014/main" val="10002"/>
                  </a:ext>
                </a:extLst>
              </a:tr>
              <a:tr h="389038">
                <a:tc>
                  <a:txBody>
                    <a:bodyPr/>
                    <a:lstStyle/>
                    <a:p>
                      <a:pPr algn="ctr">
                        <a:spcAft>
                          <a:spcPts val="0"/>
                        </a:spcAft>
                      </a:pPr>
                      <a:r>
                        <a:rPr lang="en-US" sz="2400" kern="100" dirty="0">
                          <a:effectLst/>
                        </a:rPr>
                        <a:t>x * y</a:t>
                      </a:r>
                      <a:endParaRPr lang="zh-CN" sz="2400" b="1" kern="100" dirty="0">
                        <a:effectLst/>
                        <a:latin typeface="Calibri"/>
                        <a:ea typeface="宋体"/>
                        <a:cs typeface="Times New Roman"/>
                      </a:endParaRPr>
                    </a:p>
                  </a:txBody>
                  <a:tcPr marL="68580" marR="68580" marT="0" marB="0"/>
                </a:tc>
                <a:tc>
                  <a:txBody>
                    <a:bodyPr/>
                    <a:lstStyle/>
                    <a:p>
                      <a:pPr algn="ctr">
                        <a:spcAft>
                          <a:spcPts val="0"/>
                        </a:spcAft>
                      </a:pPr>
                      <a:r>
                        <a:rPr lang="en-US" sz="2000" kern="100" dirty="0">
                          <a:effectLst/>
                        </a:rPr>
                        <a:t>x </a:t>
                      </a:r>
                      <a:r>
                        <a:rPr lang="zh-CN" sz="2000" kern="100" dirty="0">
                          <a:effectLst/>
                        </a:rPr>
                        <a:t>与</a:t>
                      </a:r>
                      <a:r>
                        <a:rPr lang="en-US" sz="2000" kern="100" dirty="0">
                          <a:effectLst/>
                        </a:rPr>
                        <a:t> y</a:t>
                      </a:r>
                      <a:r>
                        <a:rPr lang="zh-CN" sz="2000" kern="100" dirty="0">
                          <a:effectLst/>
                        </a:rPr>
                        <a:t>之积</a:t>
                      </a:r>
                      <a:endParaRPr lang="zh-CN" sz="2000" b="1" kern="100" dirty="0">
                        <a:effectLst/>
                        <a:latin typeface="Calibri"/>
                        <a:ea typeface="宋体"/>
                        <a:cs typeface="Times New Roman"/>
                      </a:endParaRPr>
                    </a:p>
                  </a:txBody>
                  <a:tcPr marL="68580" marR="68580" marT="0" marB="0"/>
                </a:tc>
                <a:extLst>
                  <a:ext uri="{0D108BD9-81ED-4DB2-BD59-A6C34878D82A}">
                    <a16:rowId xmlns:a16="http://schemas.microsoft.com/office/drawing/2014/main" val="10003"/>
                  </a:ext>
                </a:extLst>
              </a:tr>
              <a:tr h="565428">
                <a:tc>
                  <a:txBody>
                    <a:bodyPr/>
                    <a:lstStyle/>
                    <a:p>
                      <a:pPr algn="ctr">
                        <a:spcAft>
                          <a:spcPts val="0"/>
                        </a:spcAft>
                      </a:pPr>
                      <a:r>
                        <a:rPr lang="en-US" sz="2400" kern="100" dirty="0">
                          <a:effectLst/>
                        </a:rPr>
                        <a:t>x / y</a:t>
                      </a:r>
                      <a:endParaRPr lang="zh-CN" sz="2400" b="1" kern="100" dirty="0">
                        <a:effectLst/>
                        <a:latin typeface="Calibri"/>
                        <a:ea typeface="宋体"/>
                        <a:cs typeface="Times New Roman"/>
                      </a:endParaRPr>
                    </a:p>
                  </a:txBody>
                  <a:tcPr marL="68580" marR="68580" marT="0" marB="0"/>
                </a:tc>
                <a:tc>
                  <a:txBody>
                    <a:bodyPr/>
                    <a:lstStyle/>
                    <a:p>
                      <a:pPr algn="ctr">
                        <a:spcAft>
                          <a:spcPts val="0"/>
                        </a:spcAft>
                      </a:pPr>
                      <a:r>
                        <a:rPr lang="en-US" sz="2000" kern="100" dirty="0">
                          <a:effectLst/>
                        </a:rPr>
                        <a:t>x </a:t>
                      </a:r>
                      <a:r>
                        <a:rPr lang="zh-CN" sz="2000" kern="100" dirty="0">
                          <a:effectLst/>
                        </a:rPr>
                        <a:t>与</a:t>
                      </a:r>
                      <a:r>
                        <a:rPr lang="en-US" sz="2000" kern="100" dirty="0">
                          <a:effectLst/>
                        </a:rPr>
                        <a:t> y</a:t>
                      </a:r>
                      <a:r>
                        <a:rPr lang="zh-CN" sz="2000" kern="100" dirty="0">
                          <a:effectLst/>
                        </a:rPr>
                        <a:t>之商</a:t>
                      </a:r>
                      <a:r>
                        <a:rPr lang="zh-CN" sz="2000" kern="100" dirty="0" smtClean="0">
                          <a:effectLst/>
                        </a:rPr>
                        <a:t>（</a:t>
                      </a:r>
                      <a:r>
                        <a:rPr lang="zh-CN" altLang="en-US" sz="2000" kern="100" dirty="0" smtClean="0">
                          <a:effectLst/>
                        </a:rPr>
                        <a:t>结果为浮点数</a:t>
                      </a:r>
                      <a:r>
                        <a:rPr lang="zh-CN" sz="2000" kern="100" dirty="0" smtClean="0">
                          <a:effectLst/>
                        </a:rPr>
                        <a:t>）</a:t>
                      </a:r>
                      <a:endParaRPr lang="zh-CN" sz="2000" b="1" kern="100" dirty="0">
                        <a:effectLst/>
                        <a:latin typeface="Calibri"/>
                        <a:ea typeface="宋体"/>
                        <a:cs typeface="Times New Roman"/>
                      </a:endParaRPr>
                    </a:p>
                  </a:txBody>
                  <a:tcPr marL="68580" marR="68580" marT="0" marB="0"/>
                </a:tc>
                <a:extLst>
                  <a:ext uri="{0D108BD9-81ED-4DB2-BD59-A6C34878D82A}">
                    <a16:rowId xmlns:a16="http://schemas.microsoft.com/office/drawing/2014/main" val="10004"/>
                  </a:ext>
                </a:extLst>
              </a:tr>
              <a:tr h="562434">
                <a:tc>
                  <a:txBody>
                    <a:bodyPr/>
                    <a:lstStyle/>
                    <a:p>
                      <a:pPr algn="ctr">
                        <a:spcAft>
                          <a:spcPts val="0"/>
                        </a:spcAft>
                      </a:pPr>
                      <a:r>
                        <a:rPr lang="en-US" sz="2400" kern="100" dirty="0">
                          <a:effectLst/>
                        </a:rPr>
                        <a:t>x // y</a:t>
                      </a:r>
                      <a:endParaRPr lang="zh-CN" sz="2400" b="1" kern="100" dirty="0">
                        <a:effectLst/>
                        <a:latin typeface="Calibri"/>
                        <a:ea typeface="宋体"/>
                        <a:cs typeface="Times New Roman"/>
                      </a:endParaRPr>
                    </a:p>
                  </a:txBody>
                  <a:tcPr marL="68580" marR="68580" marT="0" marB="0"/>
                </a:tc>
                <a:tc>
                  <a:txBody>
                    <a:bodyPr/>
                    <a:lstStyle/>
                    <a:p>
                      <a:pPr algn="ctr">
                        <a:spcAft>
                          <a:spcPts val="0"/>
                        </a:spcAft>
                      </a:pPr>
                      <a:r>
                        <a:rPr lang="en-US" sz="2000" kern="100" dirty="0" smtClean="0">
                          <a:effectLst/>
                        </a:rPr>
                        <a:t> </a:t>
                      </a:r>
                      <a:r>
                        <a:rPr lang="en-US" sz="2000" kern="100" dirty="0">
                          <a:effectLst/>
                        </a:rPr>
                        <a:t>x </a:t>
                      </a:r>
                      <a:r>
                        <a:rPr lang="zh-CN" sz="2000" kern="100" dirty="0">
                          <a:effectLst/>
                        </a:rPr>
                        <a:t>与</a:t>
                      </a:r>
                      <a:r>
                        <a:rPr lang="en-US" sz="2000" kern="100" dirty="0">
                          <a:effectLst/>
                        </a:rPr>
                        <a:t> y </a:t>
                      </a:r>
                      <a:r>
                        <a:rPr lang="zh-CN" sz="2000" kern="100" dirty="0">
                          <a:effectLst/>
                        </a:rPr>
                        <a:t>之商</a:t>
                      </a:r>
                      <a:r>
                        <a:rPr lang="zh-CN" sz="2000" kern="100" dirty="0" smtClean="0">
                          <a:effectLst/>
                        </a:rPr>
                        <a:t>的整数</a:t>
                      </a:r>
                      <a:r>
                        <a:rPr lang="zh-CN" altLang="en-US" sz="2000" kern="100" dirty="0" smtClean="0">
                          <a:effectLst/>
                        </a:rPr>
                        <a:t>部分</a:t>
                      </a:r>
                      <a:r>
                        <a:rPr lang="en-US" sz="2000" kern="100" dirty="0" smtClean="0">
                          <a:effectLst/>
                        </a:rPr>
                        <a:t>(</a:t>
                      </a:r>
                      <a:r>
                        <a:rPr lang="zh-CN" altLang="en-US" sz="2000" kern="100" dirty="0" smtClean="0">
                          <a:effectLst/>
                        </a:rPr>
                        <a:t>向下取整</a:t>
                      </a:r>
                      <a:r>
                        <a:rPr lang="en-US" sz="2000" kern="100" dirty="0" smtClean="0">
                          <a:effectLst/>
                        </a:rPr>
                        <a:t>)</a:t>
                      </a:r>
                      <a:endParaRPr lang="zh-CN" sz="2000" b="1" kern="100" dirty="0">
                        <a:effectLst/>
                        <a:latin typeface="Calibri"/>
                        <a:ea typeface="宋体"/>
                        <a:cs typeface="Times New Roman"/>
                      </a:endParaRPr>
                    </a:p>
                  </a:txBody>
                  <a:tcPr marL="68580" marR="68580" marT="0" marB="0"/>
                </a:tc>
                <a:extLst>
                  <a:ext uri="{0D108BD9-81ED-4DB2-BD59-A6C34878D82A}">
                    <a16:rowId xmlns:a16="http://schemas.microsoft.com/office/drawing/2014/main" val="10005"/>
                  </a:ext>
                </a:extLst>
              </a:tr>
              <a:tr h="351189">
                <a:tc>
                  <a:txBody>
                    <a:bodyPr/>
                    <a:lstStyle/>
                    <a:p>
                      <a:pPr algn="ctr">
                        <a:spcAft>
                          <a:spcPts val="0"/>
                        </a:spcAft>
                      </a:pPr>
                      <a:r>
                        <a:rPr lang="en-US" sz="2400" kern="100">
                          <a:effectLst/>
                        </a:rPr>
                        <a:t>x % y</a:t>
                      </a:r>
                      <a:endParaRPr lang="zh-CN" sz="2400" b="1" kern="100">
                        <a:effectLst/>
                        <a:latin typeface="Calibri"/>
                        <a:ea typeface="宋体"/>
                        <a:cs typeface="Times New Roman"/>
                      </a:endParaRPr>
                    </a:p>
                  </a:txBody>
                  <a:tcPr marL="68580" marR="68580"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000" kern="100" dirty="0" smtClean="0">
                          <a:effectLst/>
                        </a:rPr>
                        <a:t>取模运算</a:t>
                      </a:r>
                      <a:r>
                        <a:rPr lang="en-US" altLang="zh-CN" sz="2000" kern="100" dirty="0" smtClean="0">
                          <a:effectLst/>
                        </a:rPr>
                        <a:t>(</a:t>
                      </a:r>
                      <a:r>
                        <a:rPr lang="en-US" sz="2000" kern="100" dirty="0" smtClean="0">
                          <a:effectLst/>
                        </a:rPr>
                        <a:t>x </a:t>
                      </a:r>
                      <a:r>
                        <a:rPr lang="zh-CN" sz="2000" kern="100" dirty="0">
                          <a:effectLst/>
                        </a:rPr>
                        <a:t>与</a:t>
                      </a:r>
                      <a:r>
                        <a:rPr lang="en-US" sz="2000" kern="100" dirty="0">
                          <a:effectLst/>
                        </a:rPr>
                        <a:t> y </a:t>
                      </a:r>
                      <a:r>
                        <a:rPr lang="zh-CN" sz="2000" kern="100" dirty="0">
                          <a:effectLst/>
                        </a:rPr>
                        <a:t>之商的</a:t>
                      </a:r>
                      <a:r>
                        <a:rPr lang="zh-CN" sz="2000" kern="100" dirty="0" smtClean="0">
                          <a:effectLst/>
                        </a:rPr>
                        <a:t>余数</a:t>
                      </a:r>
                      <a:r>
                        <a:rPr lang="en-US" altLang="zh-CN" sz="2000" kern="100" dirty="0" smtClean="0">
                          <a:effectLst/>
                        </a:rPr>
                        <a:t>)</a:t>
                      </a:r>
                      <a:endParaRPr lang="zh-CN" altLang="zh-CN" sz="2000" b="1" kern="100" dirty="0" smtClean="0">
                        <a:effectLst/>
                        <a:latin typeface="Calibri"/>
                        <a:ea typeface="+mn-ea"/>
                        <a:cs typeface="Times New Roman"/>
                      </a:endParaRPr>
                    </a:p>
                  </a:txBody>
                  <a:tcPr marL="68580" marR="68580" marT="0" marB="0"/>
                </a:tc>
                <a:extLst>
                  <a:ext uri="{0D108BD9-81ED-4DB2-BD59-A6C34878D82A}">
                    <a16:rowId xmlns:a16="http://schemas.microsoft.com/office/drawing/2014/main" val="10006"/>
                  </a:ext>
                </a:extLst>
              </a:tr>
              <a:tr h="351189">
                <a:tc>
                  <a:txBody>
                    <a:bodyPr/>
                    <a:lstStyle/>
                    <a:p>
                      <a:pPr algn="ctr">
                        <a:spcAft>
                          <a:spcPts val="0"/>
                        </a:spcAft>
                      </a:pPr>
                      <a:r>
                        <a:rPr lang="en-US" sz="2400" kern="100" dirty="0">
                          <a:effectLst/>
                        </a:rPr>
                        <a:t>x**y  </a:t>
                      </a:r>
                      <a:r>
                        <a:rPr lang="zh-CN" sz="2400" kern="100" dirty="0">
                          <a:effectLst/>
                        </a:rPr>
                        <a:t>或</a:t>
                      </a:r>
                      <a:r>
                        <a:rPr lang="en-US" sz="2400" kern="100" dirty="0">
                          <a:effectLst/>
                        </a:rPr>
                        <a:t> </a:t>
                      </a:r>
                      <a:r>
                        <a:rPr lang="en-US" sz="2400" kern="100" dirty="0" err="1">
                          <a:effectLst/>
                        </a:rPr>
                        <a:t>pow</a:t>
                      </a:r>
                      <a:r>
                        <a:rPr lang="en-US" sz="2400" kern="100" dirty="0">
                          <a:effectLst/>
                        </a:rPr>
                        <a:t>(x, y)</a:t>
                      </a:r>
                      <a:endParaRPr lang="zh-CN" sz="2400" b="1" kern="100" dirty="0">
                        <a:effectLst/>
                        <a:latin typeface="Calibri"/>
                        <a:ea typeface="宋体"/>
                        <a:cs typeface="Times New Roman"/>
                      </a:endParaRPr>
                    </a:p>
                  </a:txBody>
                  <a:tcPr marL="68580" marR="68580" marT="0" marB="0"/>
                </a:tc>
                <a:tc>
                  <a:txBody>
                    <a:bodyPr/>
                    <a:lstStyle/>
                    <a:p>
                      <a:pPr algn="ctr">
                        <a:spcAft>
                          <a:spcPts val="0"/>
                        </a:spcAft>
                      </a:pPr>
                      <a:r>
                        <a:rPr lang="en-US" sz="2000" kern="100" dirty="0">
                          <a:effectLst/>
                        </a:rPr>
                        <a:t>x </a:t>
                      </a:r>
                      <a:r>
                        <a:rPr lang="zh-CN" sz="2000" kern="100" dirty="0">
                          <a:effectLst/>
                        </a:rPr>
                        <a:t>的</a:t>
                      </a:r>
                      <a:r>
                        <a:rPr lang="en-US" sz="2000" kern="100" dirty="0">
                          <a:effectLst/>
                        </a:rPr>
                        <a:t> y </a:t>
                      </a:r>
                      <a:r>
                        <a:rPr lang="zh-CN" sz="2000" kern="100" dirty="0">
                          <a:effectLst/>
                        </a:rPr>
                        <a:t>次幂</a:t>
                      </a:r>
                      <a:endParaRPr lang="zh-CN" sz="2000" b="1" kern="100" dirty="0">
                        <a:effectLst/>
                        <a:latin typeface="Calibri"/>
                        <a:ea typeface="宋体"/>
                        <a:cs typeface="Times New Roman"/>
                      </a:endParaRPr>
                    </a:p>
                  </a:txBody>
                  <a:tcPr marL="68580" marR="68580" marT="0" marB="0"/>
                </a:tc>
                <a:extLst>
                  <a:ext uri="{0D108BD9-81ED-4DB2-BD59-A6C34878D82A}">
                    <a16:rowId xmlns:a16="http://schemas.microsoft.com/office/drawing/2014/main" val="10007"/>
                  </a:ext>
                </a:extLst>
              </a:tr>
              <a:tr h="351189">
                <a:tc>
                  <a:txBody>
                    <a:bodyPr/>
                    <a:lstStyle/>
                    <a:p>
                      <a:pPr algn="ctr">
                        <a:spcAft>
                          <a:spcPts val="0"/>
                        </a:spcAft>
                      </a:pPr>
                      <a:r>
                        <a:rPr lang="en-US" sz="2400" kern="100" dirty="0">
                          <a:effectLst/>
                        </a:rPr>
                        <a:t>abs(x)</a:t>
                      </a:r>
                      <a:endParaRPr lang="zh-CN" sz="2400" b="1" kern="100" dirty="0">
                        <a:effectLst/>
                        <a:latin typeface="Calibri"/>
                        <a:ea typeface="宋体"/>
                        <a:cs typeface="Times New Roman"/>
                      </a:endParaRPr>
                    </a:p>
                  </a:txBody>
                  <a:tcPr marL="68580" marR="68580" marT="0" marB="0"/>
                </a:tc>
                <a:tc>
                  <a:txBody>
                    <a:bodyPr/>
                    <a:lstStyle/>
                    <a:p>
                      <a:pPr algn="ctr">
                        <a:spcAft>
                          <a:spcPts val="0"/>
                        </a:spcAft>
                      </a:pPr>
                      <a:r>
                        <a:rPr lang="en-US" sz="2000" kern="100" dirty="0">
                          <a:effectLst/>
                        </a:rPr>
                        <a:t>x </a:t>
                      </a:r>
                      <a:r>
                        <a:rPr lang="zh-CN" sz="2000" kern="100" dirty="0">
                          <a:effectLst/>
                        </a:rPr>
                        <a:t>的绝对值</a:t>
                      </a:r>
                      <a:endParaRPr lang="zh-CN" sz="2000" b="1" kern="100" dirty="0">
                        <a:effectLst/>
                        <a:latin typeface="Calibri"/>
                        <a:ea typeface="宋体"/>
                        <a:cs typeface="Times New Roman"/>
                      </a:endParaRPr>
                    </a:p>
                  </a:txBody>
                  <a:tcPr marL="68580" marR="68580" marT="0" marB="0"/>
                </a:tc>
                <a:extLst>
                  <a:ext uri="{0D108BD9-81ED-4DB2-BD59-A6C34878D82A}">
                    <a16:rowId xmlns:a16="http://schemas.microsoft.com/office/drawing/2014/main" val="10008"/>
                  </a:ext>
                </a:extLst>
              </a:tr>
            </a:tbl>
          </a:graphicData>
        </a:graphic>
      </p:graphicFrame>
      <p:sp>
        <p:nvSpPr>
          <p:cNvPr id="6" name="矩形 5"/>
          <p:cNvSpPr/>
          <p:nvPr/>
        </p:nvSpPr>
        <p:spPr bwMode="auto">
          <a:xfrm>
            <a:off x="3306726" y="2243470"/>
            <a:ext cx="276446" cy="329609"/>
          </a:xfrm>
          <a:prstGeom prst="rect">
            <a:avLst/>
          </a:prstGeom>
          <a:noFill/>
          <a:ln w="38100">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smtClean="0">
              <a:ln>
                <a:noFill/>
              </a:ln>
              <a:solidFill>
                <a:prstClr val="black"/>
              </a:solidFill>
              <a:effectLst/>
              <a:uLnTx/>
              <a:uFillTx/>
              <a:latin typeface="Arial" charset="0"/>
              <a:ea typeface="宋体"/>
              <a:cs typeface="+mn-cs"/>
            </a:endParaRPr>
          </a:p>
        </p:txBody>
      </p:sp>
      <p:sp>
        <p:nvSpPr>
          <p:cNvPr id="7" name="矩形 6"/>
          <p:cNvSpPr/>
          <p:nvPr/>
        </p:nvSpPr>
        <p:spPr bwMode="auto">
          <a:xfrm>
            <a:off x="3306726" y="2647986"/>
            <a:ext cx="276446" cy="329609"/>
          </a:xfrm>
          <a:prstGeom prst="rect">
            <a:avLst/>
          </a:prstGeom>
          <a:noFill/>
          <a:ln w="38100">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smtClean="0">
              <a:ln>
                <a:noFill/>
              </a:ln>
              <a:solidFill>
                <a:prstClr val="black"/>
              </a:solidFill>
              <a:effectLst/>
              <a:uLnTx/>
              <a:uFillTx/>
              <a:latin typeface="Arial" charset="0"/>
              <a:ea typeface="宋体"/>
              <a:cs typeface="+mn-cs"/>
            </a:endParaRPr>
          </a:p>
        </p:txBody>
      </p:sp>
      <p:sp>
        <p:nvSpPr>
          <p:cNvPr id="8" name="矩形 7"/>
          <p:cNvSpPr/>
          <p:nvPr/>
        </p:nvSpPr>
        <p:spPr bwMode="auto">
          <a:xfrm>
            <a:off x="3306726" y="2996423"/>
            <a:ext cx="276446" cy="329609"/>
          </a:xfrm>
          <a:prstGeom prst="rect">
            <a:avLst/>
          </a:prstGeom>
          <a:noFill/>
          <a:ln w="38100">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smtClean="0">
              <a:ln>
                <a:noFill/>
              </a:ln>
              <a:solidFill>
                <a:prstClr val="black"/>
              </a:solidFill>
              <a:effectLst/>
              <a:uLnTx/>
              <a:uFillTx/>
              <a:latin typeface="Arial" charset="0"/>
              <a:ea typeface="宋体"/>
              <a:cs typeface="+mn-cs"/>
            </a:endParaRPr>
          </a:p>
        </p:txBody>
      </p:sp>
      <p:sp>
        <p:nvSpPr>
          <p:cNvPr id="9" name="矩形 8"/>
          <p:cNvSpPr/>
          <p:nvPr/>
        </p:nvSpPr>
        <p:spPr bwMode="auto">
          <a:xfrm>
            <a:off x="3306726" y="3444941"/>
            <a:ext cx="276446" cy="329609"/>
          </a:xfrm>
          <a:prstGeom prst="rect">
            <a:avLst/>
          </a:prstGeom>
          <a:noFill/>
          <a:ln w="38100">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smtClean="0">
              <a:ln>
                <a:noFill/>
              </a:ln>
              <a:solidFill>
                <a:prstClr val="black"/>
              </a:solidFill>
              <a:effectLst/>
              <a:uLnTx/>
              <a:uFillTx/>
              <a:latin typeface="Arial" charset="0"/>
              <a:ea typeface="宋体"/>
              <a:cs typeface="+mn-cs"/>
            </a:endParaRPr>
          </a:p>
        </p:txBody>
      </p:sp>
      <p:sp>
        <p:nvSpPr>
          <p:cNvPr id="10" name="矩形 9"/>
          <p:cNvSpPr/>
          <p:nvPr/>
        </p:nvSpPr>
        <p:spPr bwMode="auto">
          <a:xfrm>
            <a:off x="3306726" y="4009866"/>
            <a:ext cx="276446" cy="329609"/>
          </a:xfrm>
          <a:prstGeom prst="rect">
            <a:avLst/>
          </a:prstGeom>
          <a:noFill/>
          <a:ln w="38100">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smtClean="0">
              <a:ln>
                <a:noFill/>
              </a:ln>
              <a:solidFill>
                <a:prstClr val="black"/>
              </a:solidFill>
              <a:effectLst/>
              <a:uLnTx/>
              <a:uFillTx/>
              <a:latin typeface="Arial" charset="0"/>
              <a:ea typeface="宋体"/>
              <a:cs typeface="+mn-cs"/>
            </a:endParaRPr>
          </a:p>
        </p:txBody>
      </p:sp>
      <p:sp>
        <p:nvSpPr>
          <p:cNvPr id="11" name="矩形 10"/>
          <p:cNvSpPr/>
          <p:nvPr/>
        </p:nvSpPr>
        <p:spPr bwMode="auto">
          <a:xfrm>
            <a:off x="3306726" y="4574791"/>
            <a:ext cx="276446" cy="329609"/>
          </a:xfrm>
          <a:prstGeom prst="rect">
            <a:avLst/>
          </a:prstGeom>
          <a:noFill/>
          <a:ln w="38100">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smtClean="0">
              <a:ln>
                <a:noFill/>
              </a:ln>
              <a:solidFill>
                <a:prstClr val="black"/>
              </a:solidFill>
              <a:effectLst/>
              <a:uLnTx/>
              <a:uFillTx/>
              <a:latin typeface="Arial" charset="0"/>
              <a:ea typeface="宋体"/>
              <a:cs typeface="+mn-cs"/>
            </a:endParaRPr>
          </a:p>
        </p:txBody>
      </p:sp>
      <p:sp>
        <p:nvSpPr>
          <p:cNvPr id="12" name="矩形 11"/>
          <p:cNvSpPr/>
          <p:nvPr/>
        </p:nvSpPr>
        <p:spPr bwMode="auto">
          <a:xfrm>
            <a:off x="2417340" y="4904400"/>
            <a:ext cx="276446" cy="329609"/>
          </a:xfrm>
          <a:prstGeom prst="rect">
            <a:avLst/>
          </a:prstGeom>
          <a:noFill/>
          <a:ln w="38100">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smtClean="0">
              <a:ln>
                <a:noFill/>
              </a:ln>
              <a:solidFill>
                <a:prstClr val="black"/>
              </a:solidFill>
              <a:effectLst/>
              <a:uLnTx/>
              <a:uFillTx/>
              <a:latin typeface="Arial" charset="0"/>
              <a:ea typeface="宋体"/>
              <a:cs typeface="+mn-cs"/>
            </a:endParaRPr>
          </a:p>
        </p:txBody>
      </p:sp>
      <p:sp>
        <p:nvSpPr>
          <p:cNvPr id="13" name="矩形 12"/>
          <p:cNvSpPr/>
          <p:nvPr/>
        </p:nvSpPr>
        <p:spPr bwMode="auto">
          <a:xfrm>
            <a:off x="3359888" y="4974911"/>
            <a:ext cx="1297171" cy="383884"/>
          </a:xfrm>
          <a:prstGeom prst="rect">
            <a:avLst/>
          </a:prstGeom>
          <a:noFill/>
          <a:ln w="38100">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smtClean="0">
              <a:ln>
                <a:noFill/>
              </a:ln>
              <a:solidFill>
                <a:prstClr val="black"/>
              </a:solidFill>
              <a:effectLst/>
              <a:uLnTx/>
              <a:uFillTx/>
              <a:latin typeface="Arial" charset="0"/>
              <a:ea typeface="宋体"/>
              <a:cs typeface="+mn-cs"/>
            </a:endParaRPr>
          </a:p>
        </p:txBody>
      </p:sp>
      <p:sp>
        <p:nvSpPr>
          <p:cNvPr id="14" name="矩形 13"/>
          <p:cNvSpPr/>
          <p:nvPr/>
        </p:nvSpPr>
        <p:spPr bwMode="auto">
          <a:xfrm>
            <a:off x="2966486" y="5358795"/>
            <a:ext cx="914398" cy="329610"/>
          </a:xfrm>
          <a:prstGeom prst="rect">
            <a:avLst/>
          </a:prstGeom>
          <a:noFill/>
          <a:ln w="38100">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smtClean="0">
              <a:ln>
                <a:noFill/>
              </a:ln>
              <a:solidFill>
                <a:prstClr val="black"/>
              </a:solidFill>
              <a:effectLst/>
              <a:uLnTx/>
              <a:uFillTx/>
              <a:latin typeface="Arial" charset="0"/>
              <a:ea typeface="宋体"/>
              <a:cs typeface="+mn-cs"/>
            </a:endParaRPr>
          </a:p>
        </p:txBody>
      </p:sp>
    </p:spTree>
    <p:extLst>
      <p:ext uri="{BB962C8B-B14F-4D97-AF65-F5344CB8AC3E}">
        <p14:creationId xmlns:p14="http://schemas.microsoft.com/office/powerpoint/2010/main" val="209479444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2.4.3 </a:t>
            </a:r>
            <a:r>
              <a:rPr lang="zh-CN" altLang="zh-CN" dirty="0" smtClean="0"/>
              <a:t>数字</a:t>
            </a:r>
            <a:r>
              <a:rPr lang="zh-CN" altLang="zh-CN" dirty="0"/>
              <a:t>及数字变量的使用</a:t>
            </a:r>
            <a:endParaRPr lang="zh-CN" altLang="en-US" dirty="0"/>
          </a:p>
        </p:txBody>
      </p:sp>
      <p:sp>
        <p:nvSpPr>
          <p:cNvPr id="3" name="内容占位符 2"/>
          <p:cNvSpPr>
            <a:spLocks noGrp="1"/>
          </p:cNvSpPr>
          <p:nvPr>
            <p:ph idx="1"/>
          </p:nvPr>
        </p:nvSpPr>
        <p:spPr>
          <a:xfrm>
            <a:off x="558265" y="1028198"/>
            <a:ext cx="10972800" cy="5248275"/>
          </a:xfrm>
        </p:spPr>
        <p:txBody>
          <a:bodyPr/>
          <a:lstStyle/>
          <a:p>
            <a:pPr marL="800100" lvl="1">
              <a:buClr>
                <a:schemeClr val="hlink"/>
              </a:buClr>
              <a:buFont typeface="Wingdings" pitchFamily="2" charset="2"/>
              <a:buChar char="p"/>
            </a:pPr>
            <a:r>
              <a:rPr lang="zh-CN" altLang="zh-CN" dirty="0" smtClean="0"/>
              <a:t>整数</a:t>
            </a:r>
            <a:r>
              <a:rPr lang="zh-CN" altLang="zh-CN" dirty="0"/>
              <a:t>和</a:t>
            </a:r>
            <a:r>
              <a:rPr lang="zh-CN" altLang="zh-CN" dirty="0" smtClean="0"/>
              <a:t>浮点数</a:t>
            </a:r>
            <a:r>
              <a:rPr lang="zh-CN" altLang="en-US" dirty="0" smtClean="0"/>
              <a:t>的加法、减法、乘法、除法运算：</a:t>
            </a:r>
            <a:endParaRPr lang="en-US" altLang="zh-CN" dirty="0"/>
          </a:p>
          <a:p>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47</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5" name="矩形 4"/>
          <p:cNvSpPr/>
          <p:nvPr/>
        </p:nvSpPr>
        <p:spPr>
          <a:xfrm>
            <a:off x="1202355" y="1834302"/>
            <a:ext cx="3920691" cy="2308324"/>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&gt;&gt;&gt; </a:t>
            </a:r>
            <a:r>
              <a:rPr kumimoji="0" lang="en-US" altLang="zh-CN" sz="1800" b="0" i="0" u="none" strike="noStrike" kern="1200" cap="none" spc="0" normalizeH="0" baseline="0" noProof="0" dirty="0" smtClean="0">
                <a:ln>
                  <a:noFill/>
                </a:ln>
                <a:solidFill>
                  <a:prstClr val="black"/>
                </a:solidFill>
                <a:effectLst/>
                <a:uLnTx/>
                <a:uFillTx/>
                <a:latin typeface="Arial"/>
                <a:ea typeface="宋体"/>
                <a:cs typeface="+mn-cs"/>
              </a:rPr>
              <a:t> </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9 / 3</a:t>
            </a:r>
            <a:endParaRPr kumimoji="0" lang="zh-CN" altLang="zh-CN" sz="18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smtClean="0">
                <a:ln>
                  <a:noFill/>
                </a:ln>
                <a:solidFill>
                  <a:prstClr val="black"/>
                </a:solidFill>
                <a:effectLst/>
                <a:uLnTx/>
                <a:uFillTx/>
                <a:latin typeface="Arial"/>
                <a:ea typeface="宋体"/>
                <a:cs typeface="+mn-cs"/>
              </a:rPr>
              <a:t>3.0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smtClean="0">
                <a:ln>
                  <a:noFill/>
                </a:ln>
                <a:solidFill>
                  <a:prstClr val="black"/>
                </a:solidFill>
                <a:effectLst/>
                <a:uLnTx/>
                <a:uFillTx/>
                <a:latin typeface="Arial"/>
                <a:ea typeface="宋体"/>
                <a:cs typeface="+mn-cs"/>
              </a:rPr>
              <a:t>&gt;&gt;&gt; </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-10/3</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a:t>
            </a:r>
            <a:r>
              <a:rPr kumimoji="0" lang="en-US" altLang="zh-CN" sz="1800" b="0" i="0" u="none" strike="noStrike" kern="1200" cap="none" spc="0" normalizeH="0" baseline="0" noProof="0" dirty="0" smtClean="0">
                <a:ln>
                  <a:noFill/>
                </a:ln>
                <a:solidFill>
                  <a:prstClr val="black"/>
                </a:solidFill>
                <a:effectLst/>
                <a:uLnTx/>
                <a:uFillTx/>
                <a:latin typeface="Arial"/>
                <a:ea typeface="宋体"/>
                <a:cs typeface="+mn-cs"/>
              </a:rPr>
              <a:t>3.3333333333333335</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&gt;&gt;&gt; 100/3</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33.333333333333336</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smtClean="0">
                <a:ln>
                  <a:noFill/>
                </a:ln>
                <a:solidFill>
                  <a:prstClr val="black"/>
                </a:solidFill>
                <a:effectLst/>
                <a:uLnTx/>
                <a:uFillTx/>
                <a:latin typeface="Arial"/>
                <a:ea typeface="宋体"/>
                <a:cs typeface="+mn-cs"/>
              </a:rPr>
              <a:t>&gt;&gt;&gt; </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1000/3</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333.3333333333333</a:t>
            </a:r>
            <a:endParaRPr kumimoji="0" lang="zh-CN" altLang="zh-CN" sz="1800" b="0" i="0" u="none" strike="noStrike" kern="1200" cap="none" spc="0" normalizeH="0" baseline="0" noProof="0" dirty="0">
              <a:ln>
                <a:noFill/>
              </a:ln>
              <a:solidFill>
                <a:prstClr val="black"/>
              </a:solidFill>
              <a:effectLst/>
              <a:uLnTx/>
              <a:uFillTx/>
              <a:latin typeface="Arial"/>
              <a:ea typeface="宋体"/>
              <a:cs typeface="+mn-cs"/>
            </a:endParaRPr>
          </a:p>
        </p:txBody>
      </p:sp>
      <p:sp>
        <p:nvSpPr>
          <p:cNvPr id="6" name="矩形 5"/>
          <p:cNvSpPr/>
          <p:nvPr/>
        </p:nvSpPr>
        <p:spPr>
          <a:xfrm>
            <a:off x="5979715" y="1557303"/>
            <a:ext cx="4300936" cy="2862322"/>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smtClean="0">
                <a:ln>
                  <a:noFill/>
                </a:ln>
                <a:solidFill>
                  <a:prstClr val="black"/>
                </a:solidFill>
                <a:effectLst/>
                <a:uLnTx/>
                <a:uFillTx/>
                <a:latin typeface="Arial"/>
                <a:ea typeface="宋体"/>
                <a:cs typeface="+mn-cs"/>
              </a:rPr>
              <a:t>&gt;&gt;&gt; </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0.1+0.1</a:t>
            </a:r>
            <a:endParaRPr kumimoji="0" lang="zh-CN" altLang="zh-CN" sz="18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0.2</a:t>
            </a:r>
            <a:endParaRPr kumimoji="0" lang="zh-CN" altLang="zh-CN" sz="18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&gt;&gt;&gt; 0.1+0.2</a:t>
            </a:r>
            <a:endParaRPr kumimoji="0" lang="zh-CN" altLang="zh-CN" sz="18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0.30000000000000004</a:t>
            </a:r>
            <a:endParaRPr kumimoji="0" lang="zh-CN" altLang="zh-CN" sz="18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&gt;&gt;&gt; 0.11*3</a:t>
            </a:r>
            <a:endParaRPr kumimoji="0" lang="zh-CN" altLang="zh-CN" sz="18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0.33</a:t>
            </a:r>
            <a:endParaRPr kumimoji="0" lang="zh-CN" altLang="zh-CN" sz="18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&gt;&gt;&gt; 0.2*3</a:t>
            </a:r>
            <a:endParaRPr kumimoji="0" lang="zh-CN" altLang="zh-CN" sz="18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0.6000000000000001</a:t>
            </a:r>
            <a:endParaRPr kumimoji="0" lang="zh-CN" altLang="zh-CN" sz="18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&gt;&gt;&gt; 0.3*3</a:t>
            </a:r>
            <a:endParaRPr kumimoji="0" lang="zh-CN" altLang="zh-CN" sz="18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0.8999999999999999</a:t>
            </a:r>
            <a:endParaRPr kumimoji="0" lang="zh-CN" altLang="zh-CN" sz="1800" b="0" i="0" u="none" strike="noStrike" kern="1200" cap="none" spc="0" normalizeH="0" baseline="0" noProof="0" dirty="0">
              <a:ln>
                <a:noFill/>
              </a:ln>
              <a:solidFill>
                <a:prstClr val="black"/>
              </a:solidFill>
              <a:effectLst/>
              <a:uLnTx/>
              <a:uFillTx/>
              <a:latin typeface="Arial"/>
              <a:ea typeface="宋体"/>
              <a:cs typeface="+mn-cs"/>
            </a:endParaRPr>
          </a:p>
        </p:txBody>
      </p:sp>
      <p:sp>
        <p:nvSpPr>
          <p:cNvPr id="7" name="椭圆形标注 6"/>
          <p:cNvSpPr/>
          <p:nvPr/>
        </p:nvSpPr>
        <p:spPr bwMode="auto">
          <a:xfrm>
            <a:off x="216275" y="4466003"/>
            <a:ext cx="5062888" cy="2002055"/>
          </a:xfrm>
          <a:prstGeom prst="wedgeEllipseCallout">
            <a:avLst>
              <a:gd name="adj1" fmla="val 25042"/>
              <a:gd name="adj2" fmla="val -77439"/>
            </a:avLst>
          </a:prstGeom>
          <a:solidFill>
            <a:schemeClr val="accent1">
              <a:lumMod val="20000"/>
              <a:lumOff val="80000"/>
            </a:schemeClr>
          </a:solidFill>
          <a:ln>
            <a:solidFill>
              <a:schemeClr val="accent1"/>
            </a:solidFill>
            <a:headEnd type="none" w="med" len="med"/>
            <a:tailEnd type="none" w="med" len="med"/>
          </a:ln>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smtClean="0">
                <a:ln>
                  <a:noFill/>
                </a:ln>
                <a:solidFill>
                  <a:prstClr val="black"/>
                </a:solidFill>
                <a:effectLst/>
                <a:uLnTx/>
                <a:uFillTx/>
                <a:latin typeface="Arial"/>
                <a:ea typeface="宋体"/>
                <a:cs typeface="+mn-cs"/>
              </a:rPr>
              <a:t>整数除法得到的结果为浮点数，且小数部分结果会受到</a:t>
            </a:r>
            <a:r>
              <a:rPr kumimoji="0" lang="zh-CN" altLang="zh-CN" sz="1800" b="1" i="0" u="none" strike="noStrike" kern="1200" cap="none" spc="0" normalizeH="0" baseline="0" noProof="0" dirty="0" smtClean="0">
                <a:ln>
                  <a:noFill/>
                </a:ln>
                <a:solidFill>
                  <a:prstClr val="black"/>
                </a:solidFill>
                <a:effectLst/>
                <a:uLnTx/>
                <a:uFillTx/>
                <a:latin typeface="Arial"/>
                <a:ea typeface="宋体"/>
                <a:cs typeface="+mn-cs"/>
              </a:rPr>
              <a:t>计算机</a:t>
            </a:r>
            <a:r>
              <a:rPr kumimoji="0" lang="zh-CN" altLang="zh-CN" sz="1800" b="1" i="0" u="none" strike="noStrike" kern="1200" cap="none" spc="0" normalizeH="0" baseline="0" noProof="0" dirty="0">
                <a:ln>
                  <a:noFill/>
                </a:ln>
                <a:solidFill>
                  <a:prstClr val="black"/>
                </a:solidFill>
                <a:effectLst/>
                <a:uLnTx/>
                <a:uFillTx/>
                <a:latin typeface="Arial"/>
                <a:ea typeface="宋体"/>
                <a:cs typeface="+mn-cs"/>
              </a:rPr>
              <a:t>内部数字的表示</a:t>
            </a:r>
            <a:r>
              <a:rPr kumimoji="0" lang="zh-CN" altLang="zh-CN" sz="1800" b="1" i="0" u="none" strike="noStrike" kern="1200" cap="none" spc="0" normalizeH="0" baseline="0" noProof="0" dirty="0" smtClean="0">
                <a:ln>
                  <a:noFill/>
                </a:ln>
                <a:solidFill>
                  <a:prstClr val="black"/>
                </a:solidFill>
                <a:effectLst/>
                <a:uLnTx/>
                <a:uFillTx/>
                <a:latin typeface="Arial"/>
                <a:ea typeface="宋体"/>
                <a:cs typeface="+mn-cs"/>
              </a:rPr>
              <a:t>方式</a:t>
            </a:r>
            <a:r>
              <a:rPr kumimoji="0" lang="zh-CN" altLang="en-US" sz="1800" b="1" i="0" u="none" strike="noStrike" kern="1200" cap="none" spc="0" normalizeH="0" baseline="0" noProof="0" dirty="0" smtClean="0">
                <a:ln>
                  <a:noFill/>
                </a:ln>
                <a:solidFill>
                  <a:prstClr val="black"/>
                </a:solidFill>
                <a:effectLst/>
                <a:uLnTx/>
                <a:uFillTx/>
                <a:latin typeface="Arial"/>
                <a:ea typeface="宋体"/>
                <a:cs typeface="+mn-cs"/>
              </a:rPr>
              <a:t>影响</a:t>
            </a:r>
            <a:r>
              <a:rPr kumimoji="0" lang="zh-CN" altLang="zh-CN" sz="1800" b="1" i="0" u="none" strike="noStrike" kern="1200" cap="none" spc="0" normalizeH="0" baseline="0" noProof="0" dirty="0" smtClean="0">
                <a:ln>
                  <a:noFill/>
                </a:ln>
                <a:solidFill>
                  <a:prstClr val="black"/>
                </a:solidFill>
                <a:effectLst/>
                <a:uLnTx/>
                <a:uFillTx/>
                <a:latin typeface="Arial"/>
                <a:ea typeface="宋体"/>
                <a:cs typeface="+mn-cs"/>
              </a:rPr>
              <a:t>，</a:t>
            </a:r>
            <a:r>
              <a:rPr kumimoji="0" lang="zh-CN" altLang="en-US" sz="1800" b="1" i="0" u="none" strike="noStrike" kern="1200" cap="none" spc="0" normalizeH="0" baseline="0" noProof="0" dirty="0" smtClean="0">
                <a:ln>
                  <a:noFill/>
                </a:ln>
                <a:solidFill>
                  <a:prstClr val="black"/>
                </a:solidFill>
                <a:effectLst/>
                <a:uLnTx/>
                <a:uFillTx/>
                <a:latin typeface="Arial"/>
                <a:ea typeface="宋体"/>
                <a:cs typeface="+mn-cs"/>
              </a:rPr>
              <a:t>但</a:t>
            </a:r>
            <a:r>
              <a:rPr kumimoji="0" lang="zh-CN" altLang="zh-CN" sz="1800" b="1" i="0" u="none" strike="noStrike" kern="1200" cap="none" spc="0" normalizeH="0" baseline="0" noProof="0" dirty="0" smtClean="0">
                <a:ln>
                  <a:noFill/>
                </a:ln>
                <a:solidFill>
                  <a:prstClr val="black"/>
                </a:solidFill>
                <a:effectLst/>
                <a:uLnTx/>
                <a:uFillTx/>
                <a:latin typeface="Arial"/>
                <a:ea typeface="宋体"/>
                <a:cs typeface="+mn-cs"/>
              </a:rPr>
              <a:t>不</a:t>
            </a:r>
            <a:r>
              <a:rPr kumimoji="0" lang="zh-CN" altLang="zh-CN" sz="1800" b="1" i="0" u="none" strike="noStrike" kern="1200" cap="none" spc="0" normalizeH="0" baseline="0" noProof="0" dirty="0">
                <a:ln>
                  <a:noFill/>
                </a:ln>
                <a:solidFill>
                  <a:prstClr val="black"/>
                </a:solidFill>
                <a:effectLst/>
                <a:uLnTx/>
                <a:uFillTx/>
                <a:latin typeface="Arial"/>
                <a:ea typeface="宋体"/>
                <a:cs typeface="+mn-cs"/>
              </a:rPr>
              <a:t>影响</a:t>
            </a:r>
            <a:r>
              <a:rPr kumimoji="0" lang="zh-CN" altLang="zh-CN" sz="1800" b="1" i="0" u="none" strike="noStrike" kern="1200" cap="none" spc="0" normalizeH="0" baseline="0" noProof="0" dirty="0" smtClean="0">
                <a:ln>
                  <a:noFill/>
                </a:ln>
                <a:solidFill>
                  <a:prstClr val="black"/>
                </a:solidFill>
                <a:effectLst/>
                <a:uLnTx/>
                <a:uFillTx/>
                <a:latin typeface="Arial"/>
                <a:ea typeface="宋体"/>
                <a:cs typeface="+mn-cs"/>
              </a:rPr>
              <a:t>使用。</a:t>
            </a:r>
            <a:endParaRPr kumimoji="0" lang="zh-CN" altLang="zh-CN" sz="18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zh-CN" sz="18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dirty="0" smtClean="0">
              <a:ln>
                <a:noFill/>
              </a:ln>
              <a:solidFill>
                <a:prstClr val="black"/>
              </a:solidFill>
              <a:effectLst/>
              <a:uLnTx/>
              <a:uFillTx/>
              <a:latin typeface="Arial" charset="0"/>
              <a:ea typeface="宋体"/>
              <a:cs typeface="+mn-cs"/>
            </a:endParaRPr>
          </a:p>
        </p:txBody>
      </p:sp>
      <p:sp>
        <p:nvSpPr>
          <p:cNvPr id="8" name="椭圆形标注 7"/>
          <p:cNvSpPr/>
          <p:nvPr/>
        </p:nvSpPr>
        <p:spPr bwMode="auto">
          <a:xfrm>
            <a:off x="7129112" y="4803523"/>
            <a:ext cx="5062888" cy="2002055"/>
          </a:xfrm>
          <a:prstGeom prst="wedgeEllipseCallout">
            <a:avLst>
              <a:gd name="adj1" fmla="val -7335"/>
              <a:gd name="adj2" fmla="val -105288"/>
            </a:avLst>
          </a:prstGeom>
          <a:solidFill>
            <a:schemeClr val="accent1">
              <a:lumMod val="20000"/>
              <a:lumOff val="80000"/>
            </a:schemeClr>
          </a:solidFill>
          <a:ln>
            <a:solidFill>
              <a:schemeClr val="accent1"/>
            </a:solidFill>
            <a:headEnd type="none" w="med" len="med"/>
            <a:tailEnd type="none" w="med" len="med"/>
          </a:ln>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smtClean="0">
                <a:ln>
                  <a:noFill/>
                </a:ln>
                <a:solidFill>
                  <a:prstClr val="black"/>
                </a:solidFill>
                <a:effectLst/>
                <a:uLnTx/>
                <a:uFillTx/>
                <a:latin typeface="Arial"/>
                <a:ea typeface="宋体"/>
                <a:cs typeface="+mn-cs"/>
              </a:rPr>
              <a:t>可见</a:t>
            </a:r>
            <a:r>
              <a:rPr kumimoji="0" lang="zh-CN" altLang="zh-CN" sz="1800" b="1" i="0" u="none" strike="noStrike" kern="1200" cap="none" spc="0" normalizeH="0" baseline="0" noProof="0" dirty="0" smtClean="0">
                <a:ln>
                  <a:noFill/>
                </a:ln>
                <a:solidFill>
                  <a:prstClr val="black"/>
                </a:solidFill>
                <a:effectLst/>
                <a:uLnTx/>
                <a:uFillTx/>
                <a:latin typeface="Arial"/>
                <a:ea typeface="宋体"/>
                <a:cs typeface="+mn-cs"/>
              </a:rPr>
              <a:t>，</a:t>
            </a: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Python</a:t>
            </a:r>
            <a:r>
              <a:rPr kumimoji="0" lang="zh-CN" altLang="zh-CN" sz="1800" b="1" i="0" u="none" strike="noStrike" kern="1200" cap="none" spc="0" normalizeH="0" baseline="0" noProof="0" dirty="0">
                <a:ln>
                  <a:noFill/>
                </a:ln>
                <a:solidFill>
                  <a:prstClr val="black"/>
                </a:solidFill>
                <a:effectLst/>
                <a:uLnTx/>
                <a:uFillTx/>
                <a:latin typeface="Arial"/>
                <a:ea typeface="宋体"/>
                <a:cs typeface="+mn-cs"/>
              </a:rPr>
              <a:t>在进行浮点数计算的时候，结果的小数位数是不固定的，有时多有时少。这种情况是由计算机内部数字的表示方式决定的，一般是不影响使用的。</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dirty="0" smtClean="0">
              <a:ln>
                <a:noFill/>
              </a:ln>
              <a:solidFill>
                <a:prstClr val="black"/>
              </a:solidFill>
              <a:effectLst/>
              <a:uLnTx/>
              <a:uFillTx/>
              <a:latin typeface="Arial" charset="0"/>
              <a:ea typeface="宋体"/>
              <a:cs typeface="+mn-cs"/>
            </a:endParaRPr>
          </a:p>
        </p:txBody>
      </p:sp>
    </p:spTree>
    <p:extLst>
      <p:ext uri="{BB962C8B-B14F-4D97-AF65-F5344CB8AC3E}">
        <p14:creationId xmlns:p14="http://schemas.microsoft.com/office/powerpoint/2010/main" val="311483145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up)">
                                      <p:cBhvr>
                                        <p:cTn id="7" dur="500"/>
                                        <p:tgtEl>
                                          <p:spTgt spid="5">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up)">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wipe(up)">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wipe(up)">
                                      <p:cBhvr>
                                        <p:cTn id="22" dur="5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wipe(up)">
                                      <p:cBhvr>
                                        <p:cTn id="27" dur="500"/>
                                        <p:tgtEl>
                                          <p:spTgt spid="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5">
                                            <p:txEl>
                                              <p:pRg st="4" end="4"/>
                                            </p:txEl>
                                          </p:spTgt>
                                        </p:tgtEl>
                                        <p:attrNameLst>
                                          <p:attrName>style.visibility</p:attrName>
                                        </p:attrNameLst>
                                      </p:cBhvr>
                                      <p:to>
                                        <p:strVal val="visible"/>
                                      </p:to>
                                    </p:set>
                                    <p:animEffect transition="in" filter="wipe(up)">
                                      <p:cBhvr>
                                        <p:cTn id="32" dur="500"/>
                                        <p:tgtEl>
                                          <p:spTgt spid="5">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Effect transition="in" filter="wipe(up)">
                                      <p:cBhvr>
                                        <p:cTn id="37" dur="500"/>
                                        <p:tgtEl>
                                          <p:spTgt spid="5">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5">
                                            <p:txEl>
                                              <p:pRg st="6" end="6"/>
                                            </p:txEl>
                                          </p:spTgt>
                                        </p:tgtEl>
                                        <p:attrNameLst>
                                          <p:attrName>style.visibility</p:attrName>
                                        </p:attrNameLst>
                                      </p:cBhvr>
                                      <p:to>
                                        <p:strVal val="visible"/>
                                      </p:to>
                                    </p:set>
                                    <p:animEffect transition="in" filter="wipe(up)">
                                      <p:cBhvr>
                                        <p:cTn id="42" dur="500"/>
                                        <p:tgtEl>
                                          <p:spTgt spid="5">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5">
                                            <p:txEl>
                                              <p:pRg st="7" end="7"/>
                                            </p:txEl>
                                          </p:spTgt>
                                        </p:tgtEl>
                                        <p:attrNameLst>
                                          <p:attrName>style.visibility</p:attrName>
                                        </p:attrNameLst>
                                      </p:cBhvr>
                                      <p:to>
                                        <p:strVal val="visible"/>
                                      </p:to>
                                    </p:set>
                                    <p:animEffect transition="in" filter="wipe(up)">
                                      <p:cBhvr>
                                        <p:cTn id="47" dur="500"/>
                                        <p:tgtEl>
                                          <p:spTgt spid="5">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7"/>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22" presetClass="entr" presetSubtype="1" fill="hold" grpId="0" nodeType="clickEffect">
                                  <p:stCondLst>
                                    <p:cond delay="0"/>
                                  </p:stCondLst>
                                  <p:childTnLst>
                                    <p:set>
                                      <p:cBhvr>
                                        <p:cTn id="55" dur="1" fill="hold">
                                          <p:stCondLst>
                                            <p:cond delay="0"/>
                                          </p:stCondLst>
                                        </p:cTn>
                                        <p:tgtEl>
                                          <p:spTgt spid="6">
                                            <p:bg/>
                                          </p:spTgt>
                                        </p:tgtEl>
                                        <p:attrNameLst>
                                          <p:attrName>style.visibility</p:attrName>
                                        </p:attrNameLst>
                                      </p:cBhvr>
                                      <p:to>
                                        <p:strVal val="visible"/>
                                      </p:to>
                                    </p:set>
                                    <p:animEffect transition="in" filter="wipe(up)">
                                      <p:cBhvr>
                                        <p:cTn id="56" dur="500"/>
                                        <p:tgtEl>
                                          <p:spTgt spid="6">
                                            <p:bg/>
                                          </p:spTgt>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grpId="0" nodeType="clickEffect">
                                  <p:stCondLst>
                                    <p:cond delay="0"/>
                                  </p:stCondLst>
                                  <p:childTnLst>
                                    <p:set>
                                      <p:cBhvr>
                                        <p:cTn id="60" dur="1" fill="hold">
                                          <p:stCondLst>
                                            <p:cond delay="0"/>
                                          </p:stCondLst>
                                        </p:cTn>
                                        <p:tgtEl>
                                          <p:spTgt spid="6">
                                            <p:txEl>
                                              <p:pRg st="0" end="0"/>
                                            </p:txEl>
                                          </p:spTgt>
                                        </p:tgtEl>
                                        <p:attrNameLst>
                                          <p:attrName>style.visibility</p:attrName>
                                        </p:attrNameLst>
                                      </p:cBhvr>
                                      <p:to>
                                        <p:strVal val="visible"/>
                                      </p:to>
                                    </p:set>
                                    <p:animEffect transition="in" filter="wipe(up)">
                                      <p:cBhvr>
                                        <p:cTn id="61" dur="500"/>
                                        <p:tgtEl>
                                          <p:spTgt spid="6">
                                            <p:txEl>
                                              <p:pRg st="0" end="0"/>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1" fill="hold" grpId="0" nodeType="clickEffect">
                                  <p:stCondLst>
                                    <p:cond delay="0"/>
                                  </p:stCondLst>
                                  <p:childTnLst>
                                    <p:set>
                                      <p:cBhvr>
                                        <p:cTn id="65" dur="1" fill="hold">
                                          <p:stCondLst>
                                            <p:cond delay="0"/>
                                          </p:stCondLst>
                                        </p:cTn>
                                        <p:tgtEl>
                                          <p:spTgt spid="6">
                                            <p:txEl>
                                              <p:pRg st="1" end="1"/>
                                            </p:txEl>
                                          </p:spTgt>
                                        </p:tgtEl>
                                        <p:attrNameLst>
                                          <p:attrName>style.visibility</p:attrName>
                                        </p:attrNameLst>
                                      </p:cBhvr>
                                      <p:to>
                                        <p:strVal val="visible"/>
                                      </p:to>
                                    </p:set>
                                    <p:animEffect transition="in" filter="wipe(up)">
                                      <p:cBhvr>
                                        <p:cTn id="66" dur="500"/>
                                        <p:tgtEl>
                                          <p:spTgt spid="6">
                                            <p:txEl>
                                              <p:pRg st="1" end="1"/>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1" fill="hold" grpId="0" nodeType="clickEffect">
                                  <p:stCondLst>
                                    <p:cond delay="0"/>
                                  </p:stCondLst>
                                  <p:childTnLst>
                                    <p:set>
                                      <p:cBhvr>
                                        <p:cTn id="70" dur="1" fill="hold">
                                          <p:stCondLst>
                                            <p:cond delay="0"/>
                                          </p:stCondLst>
                                        </p:cTn>
                                        <p:tgtEl>
                                          <p:spTgt spid="6">
                                            <p:txEl>
                                              <p:pRg st="2" end="2"/>
                                            </p:txEl>
                                          </p:spTgt>
                                        </p:tgtEl>
                                        <p:attrNameLst>
                                          <p:attrName>style.visibility</p:attrName>
                                        </p:attrNameLst>
                                      </p:cBhvr>
                                      <p:to>
                                        <p:strVal val="visible"/>
                                      </p:to>
                                    </p:set>
                                    <p:animEffect transition="in" filter="wipe(up)">
                                      <p:cBhvr>
                                        <p:cTn id="71" dur="500"/>
                                        <p:tgtEl>
                                          <p:spTgt spid="6">
                                            <p:txEl>
                                              <p:pRg st="2" end="2"/>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1" fill="hold" grpId="0" nodeType="clickEffect">
                                  <p:stCondLst>
                                    <p:cond delay="0"/>
                                  </p:stCondLst>
                                  <p:childTnLst>
                                    <p:set>
                                      <p:cBhvr>
                                        <p:cTn id="75" dur="1" fill="hold">
                                          <p:stCondLst>
                                            <p:cond delay="0"/>
                                          </p:stCondLst>
                                        </p:cTn>
                                        <p:tgtEl>
                                          <p:spTgt spid="6">
                                            <p:txEl>
                                              <p:pRg st="3" end="3"/>
                                            </p:txEl>
                                          </p:spTgt>
                                        </p:tgtEl>
                                        <p:attrNameLst>
                                          <p:attrName>style.visibility</p:attrName>
                                        </p:attrNameLst>
                                      </p:cBhvr>
                                      <p:to>
                                        <p:strVal val="visible"/>
                                      </p:to>
                                    </p:set>
                                    <p:animEffect transition="in" filter="wipe(up)">
                                      <p:cBhvr>
                                        <p:cTn id="76" dur="500"/>
                                        <p:tgtEl>
                                          <p:spTgt spid="6">
                                            <p:txEl>
                                              <p:pRg st="3" end="3"/>
                                            </p:txEl>
                                          </p:spTgt>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1" fill="hold" grpId="0" nodeType="clickEffect">
                                  <p:stCondLst>
                                    <p:cond delay="0"/>
                                  </p:stCondLst>
                                  <p:childTnLst>
                                    <p:set>
                                      <p:cBhvr>
                                        <p:cTn id="80" dur="1" fill="hold">
                                          <p:stCondLst>
                                            <p:cond delay="0"/>
                                          </p:stCondLst>
                                        </p:cTn>
                                        <p:tgtEl>
                                          <p:spTgt spid="6">
                                            <p:txEl>
                                              <p:pRg st="4" end="4"/>
                                            </p:txEl>
                                          </p:spTgt>
                                        </p:tgtEl>
                                        <p:attrNameLst>
                                          <p:attrName>style.visibility</p:attrName>
                                        </p:attrNameLst>
                                      </p:cBhvr>
                                      <p:to>
                                        <p:strVal val="visible"/>
                                      </p:to>
                                    </p:set>
                                    <p:animEffect transition="in" filter="wipe(up)">
                                      <p:cBhvr>
                                        <p:cTn id="81" dur="500"/>
                                        <p:tgtEl>
                                          <p:spTgt spid="6">
                                            <p:txEl>
                                              <p:pRg st="4" end="4"/>
                                            </p:txEl>
                                          </p:spTgt>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1" fill="hold" grpId="0" nodeType="clickEffect">
                                  <p:stCondLst>
                                    <p:cond delay="0"/>
                                  </p:stCondLst>
                                  <p:childTnLst>
                                    <p:set>
                                      <p:cBhvr>
                                        <p:cTn id="85" dur="1" fill="hold">
                                          <p:stCondLst>
                                            <p:cond delay="0"/>
                                          </p:stCondLst>
                                        </p:cTn>
                                        <p:tgtEl>
                                          <p:spTgt spid="6">
                                            <p:txEl>
                                              <p:pRg st="5" end="5"/>
                                            </p:txEl>
                                          </p:spTgt>
                                        </p:tgtEl>
                                        <p:attrNameLst>
                                          <p:attrName>style.visibility</p:attrName>
                                        </p:attrNameLst>
                                      </p:cBhvr>
                                      <p:to>
                                        <p:strVal val="visible"/>
                                      </p:to>
                                    </p:set>
                                    <p:animEffect transition="in" filter="wipe(up)">
                                      <p:cBhvr>
                                        <p:cTn id="86" dur="500"/>
                                        <p:tgtEl>
                                          <p:spTgt spid="6">
                                            <p:txEl>
                                              <p:pRg st="5" end="5"/>
                                            </p:txEl>
                                          </p:spTgt>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1" fill="hold" grpId="0" nodeType="clickEffect">
                                  <p:stCondLst>
                                    <p:cond delay="0"/>
                                  </p:stCondLst>
                                  <p:childTnLst>
                                    <p:set>
                                      <p:cBhvr>
                                        <p:cTn id="90" dur="1" fill="hold">
                                          <p:stCondLst>
                                            <p:cond delay="0"/>
                                          </p:stCondLst>
                                        </p:cTn>
                                        <p:tgtEl>
                                          <p:spTgt spid="6">
                                            <p:txEl>
                                              <p:pRg st="6" end="6"/>
                                            </p:txEl>
                                          </p:spTgt>
                                        </p:tgtEl>
                                        <p:attrNameLst>
                                          <p:attrName>style.visibility</p:attrName>
                                        </p:attrNameLst>
                                      </p:cBhvr>
                                      <p:to>
                                        <p:strVal val="visible"/>
                                      </p:to>
                                    </p:set>
                                    <p:animEffect transition="in" filter="wipe(up)">
                                      <p:cBhvr>
                                        <p:cTn id="91" dur="500"/>
                                        <p:tgtEl>
                                          <p:spTgt spid="6">
                                            <p:txEl>
                                              <p:pRg st="6" end="6"/>
                                            </p:txEl>
                                          </p:spTgt>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1" fill="hold" grpId="0" nodeType="clickEffect">
                                  <p:stCondLst>
                                    <p:cond delay="0"/>
                                  </p:stCondLst>
                                  <p:childTnLst>
                                    <p:set>
                                      <p:cBhvr>
                                        <p:cTn id="95" dur="1" fill="hold">
                                          <p:stCondLst>
                                            <p:cond delay="0"/>
                                          </p:stCondLst>
                                        </p:cTn>
                                        <p:tgtEl>
                                          <p:spTgt spid="6">
                                            <p:txEl>
                                              <p:pRg st="7" end="7"/>
                                            </p:txEl>
                                          </p:spTgt>
                                        </p:tgtEl>
                                        <p:attrNameLst>
                                          <p:attrName>style.visibility</p:attrName>
                                        </p:attrNameLst>
                                      </p:cBhvr>
                                      <p:to>
                                        <p:strVal val="visible"/>
                                      </p:to>
                                    </p:set>
                                    <p:animEffect transition="in" filter="wipe(up)">
                                      <p:cBhvr>
                                        <p:cTn id="96" dur="500"/>
                                        <p:tgtEl>
                                          <p:spTgt spid="6">
                                            <p:txEl>
                                              <p:pRg st="7" end="7"/>
                                            </p:txEl>
                                          </p:spTgt>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1" fill="hold" grpId="0" nodeType="clickEffect">
                                  <p:stCondLst>
                                    <p:cond delay="0"/>
                                  </p:stCondLst>
                                  <p:childTnLst>
                                    <p:set>
                                      <p:cBhvr>
                                        <p:cTn id="100" dur="1" fill="hold">
                                          <p:stCondLst>
                                            <p:cond delay="0"/>
                                          </p:stCondLst>
                                        </p:cTn>
                                        <p:tgtEl>
                                          <p:spTgt spid="6">
                                            <p:txEl>
                                              <p:pRg st="8" end="8"/>
                                            </p:txEl>
                                          </p:spTgt>
                                        </p:tgtEl>
                                        <p:attrNameLst>
                                          <p:attrName>style.visibility</p:attrName>
                                        </p:attrNameLst>
                                      </p:cBhvr>
                                      <p:to>
                                        <p:strVal val="visible"/>
                                      </p:to>
                                    </p:set>
                                    <p:animEffect transition="in" filter="wipe(up)">
                                      <p:cBhvr>
                                        <p:cTn id="101" dur="500"/>
                                        <p:tgtEl>
                                          <p:spTgt spid="6">
                                            <p:txEl>
                                              <p:pRg st="8" end="8"/>
                                            </p:txEl>
                                          </p:spTgt>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1" fill="hold" grpId="0" nodeType="clickEffect">
                                  <p:stCondLst>
                                    <p:cond delay="0"/>
                                  </p:stCondLst>
                                  <p:childTnLst>
                                    <p:set>
                                      <p:cBhvr>
                                        <p:cTn id="105" dur="1" fill="hold">
                                          <p:stCondLst>
                                            <p:cond delay="0"/>
                                          </p:stCondLst>
                                        </p:cTn>
                                        <p:tgtEl>
                                          <p:spTgt spid="6">
                                            <p:txEl>
                                              <p:pRg st="9" end="9"/>
                                            </p:txEl>
                                          </p:spTgt>
                                        </p:tgtEl>
                                        <p:attrNameLst>
                                          <p:attrName>style.visibility</p:attrName>
                                        </p:attrNameLst>
                                      </p:cBhvr>
                                      <p:to>
                                        <p:strVal val="visible"/>
                                      </p:to>
                                    </p:set>
                                    <p:animEffect transition="in" filter="wipe(up)">
                                      <p:cBhvr>
                                        <p:cTn id="106" dur="500"/>
                                        <p:tgtEl>
                                          <p:spTgt spid="6">
                                            <p:txEl>
                                              <p:pRg st="9" end="9"/>
                                            </p:txEl>
                                          </p:spTgt>
                                        </p:tgtEl>
                                      </p:cBhvr>
                                    </p:animEffec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grpId="0" nodeType="clickEffect">
                                  <p:stCondLst>
                                    <p:cond delay="0"/>
                                  </p:stCondLst>
                                  <p:childTnLst>
                                    <p:set>
                                      <p:cBhvr>
                                        <p:cTn id="1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7" grpId="0" animBg="1"/>
      <p:bldP spid="8"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30251" y="282512"/>
            <a:ext cx="9550400" cy="563562"/>
          </a:xfrm>
        </p:spPr>
        <p:txBody>
          <a:bodyPr/>
          <a:lstStyle/>
          <a:p>
            <a:r>
              <a:rPr lang="en-US" altLang="zh-CN" dirty="0" smtClean="0"/>
              <a:t>2.4.3 </a:t>
            </a:r>
            <a:r>
              <a:rPr lang="zh-CN" altLang="zh-CN" dirty="0" smtClean="0"/>
              <a:t>数字</a:t>
            </a:r>
            <a:r>
              <a:rPr lang="zh-CN" altLang="zh-CN" dirty="0"/>
              <a:t>及数字变量的使用</a:t>
            </a:r>
            <a:endParaRPr lang="zh-CN" altLang="en-US" dirty="0"/>
          </a:p>
        </p:txBody>
      </p:sp>
      <p:sp>
        <p:nvSpPr>
          <p:cNvPr id="3" name="内容占位符 2"/>
          <p:cNvSpPr>
            <a:spLocks noGrp="1"/>
          </p:cNvSpPr>
          <p:nvPr>
            <p:ph idx="1"/>
          </p:nvPr>
        </p:nvSpPr>
        <p:spPr>
          <a:xfrm>
            <a:off x="644892" y="1076325"/>
            <a:ext cx="10847671" cy="5248275"/>
          </a:xfrm>
        </p:spPr>
        <p:txBody>
          <a:bodyPr/>
          <a:lstStyle/>
          <a:p>
            <a:r>
              <a:rPr lang="zh-CN" altLang="en-US" dirty="0" smtClean="0"/>
              <a:t>数字</a:t>
            </a:r>
            <a:r>
              <a:rPr lang="zh-CN" altLang="en-US" dirty="0"/>
              <a:t>和字符串</a:t>
            </a:r>
            <a:r>
              <a:rPr lang="zh-CN" altLang="en-US" dirty="0" smtClean="0"/>
              <a:t>拼接</a:t>
            </a:r>
            <a:endParaRPr lang="en-US" altLang="zh-CN" dirty="0" smtClean="0"/>
          </a:p>
          <a:p>
            <a:pPr lvl="1"/>
            <a:r>
              <a:rPr lang="zh-CN" altLang="en-US" dirty="0" smtClean="0"/>
              <a:t>使用函数 </a:t>
            </a:r>
            <a:r>
              <a:rPr lang="en-US" altLang="zh-CN" dirty="0" err="1" smtClean="0"/>
              <a:t>str</a:t>
            </a:r>
            <a:r>
              <a:rPr lang="en-US" altLang="zh-CN" dirty="0" smtClean="0"/>
              <a:t>() </a:t>
            </a:r>
            <a:r>
              <a:rPr lang="zh-CN" altLang="en-US" dirty="0" smtClean="0"/>
              <a:t>先</a:t>
            </a:r>
            <a:r>
              <a:rPr lang="zh-CN" altLang="en-US" dirty="0"/>
              <a:t>将数字类型变成字符类型，然后进行字符串的拼接即可</a:t>
            </a:r>
            <a:r>
              <a:rPr lang="zh-CN" altLang="en-US" dirty="0" smtClean="0"/>
              <a:t>。</a:t>
            </a:r>
            <a:endParaRPr lang="en-US" altLang="zh-CN" dirty="0" smtClean="0"/>
          </a:p>
          <a:p>
            <a:endParaRPr lang="en-US" altLang="zh-CN" dirty="0" smtClean="0"/>
          </a:p>
          <a:p>
            <a:r>
              <a:rPr lang="zh-CN" altLang="en-US" dirty="0" smtClean="0"/>
              <a:t>如</a:t>
            </a:r>
            <a:r>
              <a:rPr lang="zh-CN" altLang="en-US" dirty="0"/>
              <a:t>下面例子所示。</a:t>
            </a:r>
            <a:endParaRPr lang="en-US" altLang="zh-CN" dirty="0"/>
          </a:p>
          <a:p>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48</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6" name="矩形 5"/>
          <p:cNvSpPr/>
          <p:nvPr/>
        </p:nvSpPr>
        <p:spPr>
          <a:xfrm>
            <a:off x="1467172" y="2505276"/>
            <a:ext cx="6096000" cy="1200329"/>
          </a:xfrm>
          <a:prstGeom prst="rect">
            <a:avLst/>
          </a:prstGeom>
        </p:spPr>
        <p:style>
          <a:lnRef idx="2">
            <a:schemeClr val="accent4"/>
          </a:lnRef>
          <a:fillRef idx="1">
            <a:schemeClr val="lt1"/>
          </a:fillRef>
          <a:effectRef idx="0">
            <a:schemeClr val="accent4"/>
          </a:effectRef>
          <a:fontRef idx="minor">
            <a:schemeClr val="dk1"/>
          </a:fontRef>
        </p:style>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&gt;&gt;&gt; year = 2018</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&gt;&gt;&gt; message = 'Good bye, ' + </a:t>
            </a: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str</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(year-1)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&gt;&gt;&gt; print(message,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Good bye, 2017!</a:t>
            </a:r>
          </a:p>
        </p:txBody>
      </p:sp>
      <p:sp>
        <p:nvSpPr>
          <p:cNvPr id="7" name="圆角矩形标注 6"/>
          <p:cNvSpPr/>
          <p:nvPr/>
        </p:nvSpPr>
        <p:spPr>
          <a:xfrm>
            <a:off x="8529880" y="2798348"/>
            <a:ext cx="2628900" cy="1814513"/>
          </a:xfrm>
          <a:prstGeom prst="wedgeRoundRectCallout">
            <a:avLst>
              <a:gd name="adj1" fmla="val -100336"/>
              <a:gd name="adj2" fmla="val -31743"/>
              <a:gd name="adj3" fmla="val 16667"/>
            </a:avLst>
          </a:prstGeom>
          <a:solidFill>
            <a:schemeClr val="accent1">
              <a:lumMod val="20000"/>
              <a:lumOff val="80000"/>
            </a:schemeClr>
          </a:solidFill>
          <a:ln>
            <a:solidFill>
              <a:schemeClr val="accent1"/>
            </a:solidFill>
          </a:ln>
        </p:spPr>
        <p:style>
          <a:lnRef idx="1">
            <a:schemeClr val="dk1"/>
          </a:lnRef>
          <a:fillRef idx="2">
            <a:schemeClr val="dk1"/>
          </a:fillRef>
          <a:effectRef idx="1">
            <a:schemeClr val="dk1"/>
          </a:effectRef>
          <a:fontRef idx="minor">
            <a:schemeClr val="dk1"/>
          </a:fontRef>
        </p:style>
        <p:txBody>
          <a:bodyPr lIns="90000" tIns="45000" rIns="90000" bIns="45000" rtlCol="0" anchor="ctr"/>
          <a:lstStyle/>
          <a:p>
            <a:pPr marL="0" marR="0" lvl="0" indent="0" algn="l" defTabSz="0" rtl="0" eaLnBrk="1" fontAlgn="auto" latinLnBrk="0" hangingPunct="1">
              <a:lnSpc>
                <a:spcPct val="100000"/>
              </a:lnSpc>
              <a:spcBef>
                <a:spcPts val="0"/>
              </a:spcBef>
              <a:spcAft>
                <a:spcPts val="0"/>
              </a:spcAft>
              <a:buClrTx/>
              <a:buSzTx/>
              <a:buFontTx/>
              <a:buNone/>
              <a:tabLst>
                <a:tab pos="723900" algn="l"/>
                <a:tab pos="1447800" algn="l"/>
                <a:tab pos="2171700" algn="l"/>
                <a:tab pos="2895600" algn="l"/>
                <a:tab pos="3619500" algn="l"/>
                <a:tab pos="4343400" algn="l"/>
                <a:tab pos="5067300" algn="l"/>
                <a:tab pos="5791200" algn="l"/>
              </a:tabLst>
              <a:defRPr/>
            </a:pPr>
            <a:r>
              <a:rPr kumimoji="0" lang="zh-CN" altLang="en-US" sz="2000" b="0" i="0" u="none" strike="noStrike" kern="1200" cap="none" spc="0" normalizeH="0" baseline="0" noProof="0" dirty="0">
                <a:ln>
                  <a:noFill/>
                </a:ln>
                <a:solidFill>
                  <a:prstClr val="black"/>
                </a:solidFill>
                <a:effectLst/>
                <a:uLnTx/>
                <a:uFillTx/>
                <a:latin typeface="Arial"/>
                <a:ea typeface="宋体"/>
                <a:cs typeface="+mn-cs"/>
              </a:rPr>
              <a:t>请你动手试一试，如果不</a:t>
            </a:r>
            <a:r>
              <a:rPr kumimoji="0" lang="zh-CN" altLang="en-US" sz="2000" b="0" i="0" u="none" strike="noStrike" kern="1200" cap="none" spc="0" normalizeH="0" baseline="0" noProof="0" dirty="0" smtClean="0">
                <a:ln>
                  <a:noFill/>
                </a:ln>
                <a:solidFill>
                  <a:prstClr val="black"/>
                </a:solidFill>
                <a:effectLst/>
                <a:uLnTx/>
                <a:uFillTx/>
                <a:latin typeface="Arial"/>
                <a:ea typeface="宋体"/>
                <a:cs typeface="+mn-cs"/>
              </a:rPr>
              <a:t>使用 </a:t>
            </a:r>
            <a:r>
              <a:rPr kumimoji="0" lang="en-US" altLang="zh-CN" sz="2000" b="0" i="0" u="none" strike="noStrike" kern="1200" cap="none" spc="0" normalizeH="0" baseline="0" noProof="0" dirty="0" err="1" smtClean="0">
                <a:ln>
                  <a:noFill/>
                </a:ln>
                <a:solidFill>
                  <a:prstClr val="black"/>
                </a:solidFill>
                <a:effectLst/>
                <a:uLnTx/>
                <a:uFillTx/>
                <a:latin typeface="Arial"/>
                <a:ea typeface="宋体"/>
                <a:cs typeface="+mn-cs"/>
              </a:rPr>
              <a:t>str</a:t>
            </a:r>
            <a:r>
              <a:rPr kumimoji="0" lang="en-US" altLang="zh-CN" sz="2000" b="0" i="0" u="none" strike="noStrike" kern="1200" cap="none" spc="0" normalizeH="0" baseline="0" noProof="0" dirty="0" smtClean="0">
                <a:ln>
                  <a:noFill/>
                </a:ln>
                <a:solidFill>
                  <a:prstClr val="black"/>
                </a:solidFill>
                <a:effectLst/>
                <a:uLnTx/>
                <a:uFillTx/>
                <a:latin typeface="Arial"/>
                <a:ea typeface="宋体"/>
                <a:cs typeface="+mn-cs"/>
              </a:rPr>
              <a:t>() </a:t>
            </a:r>
            <a:r>
              <a:rPr kumimoji="0" lang="zh-CN" altLang="en-US" sz="2000" b="0" i="0" u="none" strike="noStrike" kern="1200" cap="none" spc="0" normalizeH="0" baseline="0" noProof="0" dirty="0" smtClean="0">
                <a:ln>
                  <a:noFill/>
                </a:ln>
                <a:solidFill>
                  <a:prstClr val="black"/>
                </a:solidFill>
                <a:effectLst/>
                <a:uLnTx/>
                <a:uFillTx/>
                <a:latin typeface="Arial"/>
                <a:ea typeface="宋体"/>
                <a:cs typeface="+mn-cs"/>
              </a:rPr>
              <a:t>函数</a:t>
            </a:r>
            <a:r>
              <a:rPr kumimoji="0" lang="zh-CN" altLang="en-US" sz="2000" b="0" i="0" u="none" strike="noStrike" kern="1200" cap="none" spc="0" normalizeH="0" baseline="0" noProof="0" dirty="0">
                <a:ln>
                  <a:noFill/>
                </a:ln>
                <a:solidFill>
                  <a:prstClr val="black"/>
                </a:solidFill>
                <a:effectLst/>
                <a:uLnTx/>
                <a:uFillTx/>
                <a:latin typeface="Arial"/>
                <a:ea typeface="宋体"/>
                <a:cs typeface="+mn-cs"/>
              </a:rPr>
              <a:t>，系统会报告什么样的错误信息</a:t>
            </a:r>
            <a:r>
              <a:rPr kumimoji="0" lang="zh-CN" altLang="en-US" sz="2000" b="0" i="0" u="none" strike="noStrike" kern="1200" cap="none" spc="0" normalizeH="0" baseline="0" noProof="0" dirty="0" smtClean="0">
                <a:ln>
                  <a:noFill/>
                </a:ln>
                <a:solidFill>
                  <a:prstClr val="black"/>
                </a:solidFill>
                <a:effectLst/>
                <a:uLnTx/>
                <a:uFillTx/>
                <a:latin typeface="Arial"/>
                <a:ea typeface="宋体"/>
                <a:cs typeface="+mn-cs"/>
              </a:rPr>
              <a:t>。</a:t>
            </a:r>
            <a:endParaRPr kumimoji="0" lang="zh-CN" altLang="en-US" sz="2200" b="0" i="0" u="none" strike="noStrike" kern="1200" cap="none" spc="0" normalizeH="0" baseline="0" noProof="0" dirty="0">
              <a:ln>
                <a:noFill/>
              </a:ln>
              <a:solidFill>
                <a:srgbClr val="FFFFFF"/>
              </a:solidFill>
              <a:effectLst/>
              <a:uLnTx/>
              <a:uFillTx/>
              <a:latin typeface="Arial" charset="0"/>
              <a:ea typeface="宋体" charset="-122"/>
              <a:cs typeface="+mn-cs"/>
            </a:endParaRPr>
          </a:p>
        </p:txBody>
      </p:sp>
    </p:spTree>
    <p:extLst>
      <p:ext uri="{BB962C8B-B14F-4D97-AF65-F5344CB8AC3E}">
        <p14:creationId xmlns:p14="http://schemas.microsoft.com/office/powerpoint/2010/main" val="163901580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6">
                                            <p:bg/>
                                          </p:spTgt>
                                        </p:tgtEl>
                                        <p:attrNameLst>
                                          <p:attrName>style.visibility</p:attrName>
                                        </p:attrNameLst>
                                      </p:cBhvr>
                                      <p:to>
                                        <p:strVal val="visible"/>
                                      </p:to>
                                    </p:set>
                                    <p:animEffect transition="in" filter="wipe(up)">
                                      <p:cBhvr>
                                        <p:cTn id="11" dur="500"/>
                                        <p:tgtEl>
                                          <p:spTgt spid="6">
                                            <p:bg/>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wipe(up)">
                                      <p:cBhvr>
                                        <p:cTn id="16" dur="500"/>
                                        <p:tgtEl>
                                          <p:spTgt spid="6">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Effect transition="in" filter="wipe(up)">
                                      <p:cBhvr>
                                        <p:cTn id="21" dur="500"/>
                                        <p:tgtEl>
                                          <p:spTgt spid="6">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6">
                                            <p:txEl>
                                              <p:pRg st="2" end="2"/>
                                            </p:txEl>
                                          </p:spTgt>
                                        </p:tgtEl>
                                        <p:attrNameLst>
                                          <p:attrName>style.visibility</p:attrName>
                                        </p:attrNameLst>
                                      </p:cBhvr>
                                      <p:to>
                                        <p:strVal val="visible"/>
                                      </p:to>
                                    </p:set>
                                    <p:animEffect transition="in" filter="wipe(up)">
                                      <p:cBhvr>
                                        <p:cTn id="26" dur="500"/>
                                        <p:tgtEl>
                                          <p:spTgt spid="6">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6">
                                            <p:txEl>
                                              <p:pRg st="3" end="3"/>
                                            </p:txEl>
                                          </p:spTgt>
                                        </p:tgtEl>
                                        <p:attrNameLst>
                                          <p:attrName>style.visibility</p:attrName>
                                        </p:attrNameLst>
                                      </p:cBhvr>
                                      <p:to>
                                        <p:strVal val="visible"/>
                                      </p:to>
                                    </p:set>
                                    <p:animEffect transition="in" filter="wipe(up)">
                                      <p:cBhvr>
                                        <p:cTn id="31" dur="500"/>
                                        <p:tgtEl>
                                          <p:spTgt spid="6">
                                            <p:txEl>
                                              <p:pRg st="3" end="3"/>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7"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小测验</a:t>
            </a:r>
            <a:endParaRPr lang="zh-CN" altLang="en-US" dirty="0"/>
          </a:p>
        </p:txBody>
      </p:sp>
      <p:sp>
        <p:nvSpPr>
          <p:cNvPr id="3" name="内容占位符 2"/>
          <p:cNvSpPr>
            <a:spLocks noGrp="1"/>
          </p:cNvSpPr>
          <p:nvPr>
            <p:ph idx="1"/>
          </p:nvPr>
        </p:nvSpPr>
        <p:spPr/>
        <p:txBody>
          <a:bodyPr/>
          <a:lstStyle/>
          <a:p>
            <a:pPr marL="342900" lvl="0" indent="0" fontAlgn="ctr">
              <a:buNone/>
            </a:pPr>
            <a:r>
              <a:rPr lang="en-US" altLang="zh-CN" kern="1200" dirty="0" smtClean="0"/>
              <a:t>1</a:t>
            </a:r>
            <a:r>
              <a:rPr lang="zh-CN" altLang="en-US" kern="1200" dirty="0" smtClean="0"/>
              <a:t>、</a:t>
            </a:r>
            <a:r>
              <a:rPr lang="zh-CN" altLang="zh-CN" kern="1200" dirty="0" smtClean="0"/>
              <a:t>下面</a:t>
            </a:r>
            <a:r>
              <a:rPr lang="zh-CN" altLang="zh-CN" kern="1200" dirty="0"/>
              <a:t>代码的输出结果是</a:t>
            </a:r>
            <a:r>
              <a:rPr lang="en-US" altLang="zh-CN" kern="1200" dirty="0" smtClean="0"/>
              <a:t>(          )</a:t>
            </a:r>
            <a:endParaRPr lang="zh-CN" altLang="zh-CN" kern="1200" dirty="0"/>
          </a:p>
          <a:p>
            <a:pPr marL="342900" lvl="0" indent="0" fontAlgn="ctr">
              <a:buNone/>
            </a:pPr>
            <a:r>
              <a:rPr lang="en-US" altLang="zh-CN" kern="1200" dirty="0"/>
              <a:t>x = 0b1010</a:t>
            </a:r>
            <a:endParaRPr lang="zh-CN" altLang="zh-CN" kern="1200" dirty="0"/>
          </a:p>
          <a:p>
            <a:pPr marL="342900" lvl="0" indent="0" fontAlgn="ctr">
              <a:buNone/>
            </a:pPr>
            <a:r>
              <a:rPr lang="en-US" altLang="zh-CN" kern="1200" dirty="0"/>
              <a:t>print(x)</a:t>
            </a:r>
            <a:endParaRPr lang="zh-CN" altLang="zh-CN" kern="1200" dirty="0"/>
          </a:p>
          <a:p>
            <a:pPr marL="342900" lvl="0" indent="0" fontAlgn="ctr">
              <a:buNone/>
            </a:pPr>
            <a:r>
              <a:rPr lang="en-US" altLang="zh-CN" kern="1200" dirty="0"/>
              <a:t>A</a:t>
            </a:r>
            <a:r>
              <a:rPr lang="zh-CN" altLang="zh-CN" kern="1200" dirty="0"/>
              <a:t>、</a:t>
            </a:r>
            <a:r>
              <a:rPr lang="en-US" altLang="zh-CN" kern="1200" dirty="0" smtClean="0"/>
              <a:t>16		</a:t>
            </a:r>
            <a:r>
              <a:rPr lang="zh-CN" altLang="zh-CN" kern="1200" dirty="0" smtClean="0"/>
              <a:t>B</a:t>
            </a:r>
            <a:r>
              <a:rPr lang="zh-CN" altLang="zh-CN" kern="1200" dirty="0"/>
              <a:t>、</a:t>
            </a:r>
            <a:r>
              <a:rPr lang="zh-CN" altLang="zh-CN" kern="1200" dirty="0" smtClean="0"/>
              <a:t>256</a:t>
            </a:r>
            <a:r>
              <a:rPr lang="en-US" altLang="zh-CN" kern="1200" dirty="0" smtClean="0"/>
              <a:t>		</a:t>
            </a:r>
            <a:r>
              <a:rPr lang="zh-CN" altLang="zh-CN" kern="1200" dirty="0" smtClean="0"/>
              <a:t>C</a:t>
            </a:r>
            <a:r>
              <a:rPr lang="zh-CN" altLang="zh-CN" kern="1200" dirty="0"/>
              <a:t>、</a:t>
            </a:r>
            <a:r>
              <a:rPr lang="zh-CN" altLang="zh-CN" kern="1200" dirty="0" smtClean="0"/>
              <a:t>1024</a:t>
            </a:r>
            <a:r>
              <a:rPr lang="en-US" altLang="zh-CN" kern="1200" dirty="0" smtClean="0"/>
              <a:t>			</a:t>
            </a:r>
            <a:r>
              <a:rPr lang="zh-CN" altLang="zh-CN" kern="1200" dirty="0" smtClean="0"/>
              <a:t>D</a:t>
            </a:r>
            <a:r>
              <a:rPr lang="zh-CN" altLang="zh-CN" kern="1200" dirty="0"/>
              <a:t>、10</a:t>
            </a:r>
          </a:p>
          <a:p>
            <a:pPr marL="342900" lvl="0" indent="0" fontAlgn="ctr">
              <a:buNone/>
            </a:pPr>
            <a:endParaRPr lang="en-US" altLang="zh-CN" kern="1200" dirty="0" smtClean="0"/>
          </a:p>
          <a:p>
            <a:pPr marL="342900" lvl="0" indent="0" fontAlgn="ctr">
              <a:buNone/>
            </a:pPr>
            <a:r>
              <a:rPr lang="en-US" altLang="zh-CN" kern="1200" dirty="0" smtClean="0"/>
              <a:t>2</a:t>
            </a:r>
            <a:r>
              <a:rPr lang="zh-CN" altLang="en-US" kern="1200" dirty="0" smtClean="0"/>
              <a:t>、</a:t>
            </a:r>
            <a:r>
              <a:rPr lang="zh-CN" altLang="zh-CN" kern="1200" dirty="0" smtClean="0"/>
              <a:t>下面</a:t>
            </a:r>
            <a:r>
              <a:rPr lang="zh-CN" altLang="zh-CN" kern="1200" dirty="0"/>
              <a:t>代码的输出结果是</a:t>
            </a:r>
            <a:r>
              <a:rPr lang="zh-CN" altLang="zh-CN" kern="1200" dirty="0" smtClean="0"/>
              <a:t>(</a:t>
            </a:r>
            <a:r>
              <a:rPr lang="en-US" altLang="zh-CN" kern="1200" dirty="0" smtClean="0"/>
              <a:t>         </a:t>
            </a:r>
            <a:r>
              <a:rPr lang="zh-CN" altLang="zh-CN" kern="1200" dirty="0" smtClean="0"/>
              <a:t>)</a:t>
            </a:r>
            <a:endParaRPr lang="zh-CN" altLang="zh-CN" kern="1200" dirty="0"/>
          </a:p>
          <a:p>
            <a:pPr marL="342900" lvl="0" indent="0" fontAlgn="ctr">
              <a:buNone/>
            </a:pPr>
            <a:r>
              <a:rPr lang="en-US" altLang="zh-CN" kern="1200" dirty="0"/>
              <a:t>x = 0x0101</a:t>
            </a:r>
            <a:endParaRPr lang="zh-CN" altLang="zh-CN" kern="1200" dirty="0"/>
          </a:p>
          <a:p>
            <a:pPr marL="342900" lvl="0" indent="0" fontAlgn="ctr">
              <a:buNone/>
            </a:pPr>
            <a:r>
              <a:rPr lang="en-US" altLang="zh-CN" kern="1200" dirty="0"/>
              <a:t>print(x)</a:t>
            </a:r>
            <a:endParaRPr lang="zh-CN" altLang="zh-CN" kern="1200" dirty="0"/>
          </a:p>
          <a:p>
            <a:pPr marL="342900" lvl="0" indent="0" fontAlgn="ctr">
              <a:buNone/>
            </a:pPr>
            <a:r>
              <a:rPr lang="en-US" altLang="zh-CN" kern="1200" dirty="0"/>
              <a:t>A</a:t>
            </a:r>
            <a:r>
              <a:rPr lang="zh-CN" altLang="zh-CN" kern="1200" dirty="0"/>
              <a:t>、</a:t>
            </a:r>
            <a:r>
              <a:rPr lang="en-US" altLang="zh-CN" kern="1200" dirty="0" smtClean="0"/>
              <a:t>101		</a:t>
            </a:r>
            <a:r>
              <a:rPr lang="zh-CN" altLang="zh-CN" kern="1200" dirty="0" smtClean="0"/>
              <a:t>B</a:t>
            </a:r>
            <a:r>
              <a:rPr lang="zh-CN" altLang="zh-CN" kern="1200" dirty="0"/>
              <a:t>、</a:t>
            </a:r>
            <a:r>
              <a:rPr lang="zh-CN" altLang="zh-CN" kern="1200" dirty="0" smtClean="0"/>
              <a:t>257</a:t>
            </a:r>
            <a:r>
              <a:rPr lang="en-US" altLang="zh-CN" kern="1200" dirty="0" smtClean="0"/>
              <a:t>		</a:t>
            </a:r>
            <a:r>
              <a:rPr lang="zh-CN" altLang="zh-CN" kern="1200" dirty="0" smtClean="0"/>
              <a:t>C</a:t>
            </a:r>
            <a:r>
              <a:rPr lang="zh-CN" altLang="zh-CN" kern="1200" dirty="0"/>
              <a:t>、</a:t>
            </a:r>
            <a:r>
              <a:rPr lang="zh-CN" altLang="zh-CN" kern="1200" dirty="0" smtClean="0"/>
              <a:t>65</a:t>
            </a:r>
            <a:r>
              <a:rPr lang="en-US" altLang="zh-CN" kern="1200" dirty="0" smtClean="0"/>
              <a:t>		</a:t>
            </a:r>
            <a:r>
              <a:rPr lang="zh-CN" altLang="zh-CN" kern="1200" dirty="0" smtClean="0"/>
              <a:t>D</a:t>
            </a:r>
            <a:r>
              <a:rPr lang="zh-CN" altLang="zh-CN" kern="1200" dirty="0"/>
              <a:t>、5</a:t>
            </a:r>
          </a:p>
          <a:p>
            <a:pPr marL="342900" lvl="0" indent="0" fontAlgn="ctr">
              <a:buNone/>
            </a:pPr>
            <a:endParaRPr lang="en-US" altLang="zh-CN" kern="1200" dirty="0" smtClean="0"/>
          </a:p>
          <a:p>
            <a:pPr marL="342900" lvl="0" indent="0" fontAlgn="ctr">
              <a:buNone/>
            </a:pPr>
            <a:r>
              <a:rPr lang="en-US" altLang="zh-CN" kern="1200" dirty="0" smtClean="0"/>
              <a:t>3</a:t>
            </a:r>
            <a:r>
              <a:rPr lang="zh-CN" altLang="en-US" kern="1200" dirty="0" smtClean="0"/>
              <a:t>、</a:t>
            </a:r>
            <a:r>
              <a:rPr lang="zh-CN" altLang="zh-CN" kern="1200" dirty="0" smtClean="0"/>
              <a:t>下面</a:t>
            </a:r>
            <a:r>
              <a:rPr lang="zh-CN" altLang="zh-CN" kern="1200" dirty="0"/>
              <a:t>代码的输出结果是</a:t>
            </a:r>
            <a:r>
              <a:rPr lang="zh-CN" altLang="zh-CN" kern="1200" dirty="0" smtClean="0"/>
              <a:t>(</a:t>
            </a:r>
            <a:r>
              <a:rPr lang="en-US" altLang="zh-CN" kern="1200" dirty="0" smtClean="0"/>
              <a:t>          </a:t>
            </a:r>
            <a:r>
              <a:rPr lang="zh-CN" altLang="zh-CN" kern="1200" dirty="0" smtClean="0"/>
              <a:t>)</a:t>
            </a:r>
            <a:endParaRPr lang="zh-CN" altLang="zh-CN" kern="1200" dirty="0"/>
          </a:p>
          <a:p>
            <a:pPr marL="342900" lvl="0" indent="0" fontAlgn="ctr">
              <a:buNone/>
            </a:pPr>
            <a:r>
              <a:rPr lang="en-US" altLang="zh-CN" kern="1200" dirty="0"/>
              <a:t>x = 12.34</a:t>
            </a:r>
            <a:endParaRPr lang="zh-CN" altLang="zh-CN" kern="1200" dirty="0"/>
          </a:p>
          <a:p>
            <a:pPr marL="342900" lvl="0" indent="0" fontAlgn="ctr">
              <a:buNone/>
            </a:pPr>
            <a:r>
              <a:rPr lang="en-US" altLang="zh-CN" kern="1200" dirty="0"/>
              <a:t>print(type(x))</a:t>
            </a:r>
            <a:endParaRPr lang="zh-CN" altLang="zh-CN" kern="1200" dirty="0"/>
          </a:p>
          <a:p>
            <a:pPr marL="342900" lvl="0" indent="0" fontAlgn="ctr">
              <a:buNone/>
            </a:pPr>
            <a:r>
              <a:rPr lang="en-US" altLang="zh-CN" kern="1200" dirty="0"/>
              <a:t>A</a:t>
            </a:r>
            <a:r>
              <a:rPr lang="zh-CN" altLang="zh-CN" kern="1200" dirty="0"/>
              <a:t>、</a:t>
            </a:r>
            <a:r>
              <a:rPr lang="en-US" altLang="zh-CN" kern="1200" dirty="0"/>
              <a:t>&lt;class '</a:t>
            </a:r>
            <a:r>
              <a:rPr lang="en-US" altLang="zh-CN" kern="1200" dirty="0" err="1"/>
              <a:t>int</a:t>
            </a:r>
            <a:r>
              <a:rPr lang="en-US" altLang="zh-CN" kern="1200" dirty="0" smtClean="0"/>
              <a:t>'&gt;		B</a:t>
            </a:r>
            <a:r>
              <a:rPr lang="zh-CN" altLang="zh-CN" kern="1200" dirty="0"/>
              <a:t>、</a:t>
            </a:r>
            <a:r>
              <a:rPr lang="en-US" altLang="zh-CN" kern="1200" dirty="0"/>
              <a:t>&lt;class 'float'&gt;</a:t>
            </a:r>
            <a:endParaRPr lang="zh-CN" altLang="zh-CN" kern="1200" dirty="0"/>
          </a:p>
          <a:p>
            <a:pPr marL="342900" lvl="0" indent="0" fontAlgn="ctr">
              <a:buNone/>
            </a:pPr>
            <a:r>
              <a:rPr lang="en-US" altLang="zh-CN" kern="1200" dirty="0"/>
              <a:t>C</a:t>
            </a:r>
            <a:r>
              <a:rPr lang="zh-CN" altLang="zh-CN" kern="1200" dirty="0"/>
              <a:t>、</a:t>
            </a:r>
            <a:r>
              <a:rPr lang="en-US" altLang="zh-CN" kern="1200" dirty="0"/>
              <a:t>&lt;class '</a:t>
            </a:r>
            <a:r>
              <a:rPr lang="en-US" altLang="zh-CN" kern="1200" dirty="0" err="1"/>
              <a:t>bool</a:t>
            </a:r>
            <a:r>
              <a:rPr lang="en-US" altLang="zh-CN" kern="1200" dirty="0" smtClean="0"/>
              <a:t>'&gt;		D</a:t>
            </a:r>
            <a:r>
              <a:rPr lang="zh-CN" altLang="zh-CN" kern="1200" dirty="0"/>
              <a:t>、</a:t>
            </a:r>
            <a:r>
              <a:rPr lang="en-US" altLang="zh-CN" kern="1200" dirty="0"/>
              <a:t>&lt;class 'complex'&gt;</a:t>
            </a:r>
            <a:endParaRPr lang="zh-CN" altLang="zh-CN" kern="1200" dirty="0"/>
          </a:p>
          <a:p>
            <a:pPr lvl="0" fontAlgn="ctr"/>
            <a:endParaRPr lang="zh-CN" altLang="zh-CN" kern="1200" dirty="0"/>
          </a:p>
          <a:p>
            <a:endParaRPr lang="zh-CN" altLang="en-US"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49</a:t>
            </a:fld>
            <a:endParaRPr lang="en-US" altLang="zh-CN"/>
          </a:p>
        </p:txBody>
      </p:sp>
      <p:sp>
        <p:nvSpPr>
          <p:cNvPr id="5" name="TextBox 4"/>
          <p:cNvSpPr txBox="1"/>
          <p:nvPr/>
        </p:nvSpPr>
        <p:spPr>
          <a:xfrm>
            <a:off x="3895024" y="1076325"/>
            <a:ext cx="452387" cy="369332"/>
          </a:xfrm>
          <a:prstGeom prst="rect">
            <a:avLst/>
          </a:prstGeom>
          <a:noFill/>
        </p:spPr>
        <p:txBody>
          <a:bodyPr wrap="square" rtlCol="0">
            <a:spAutoFit/>
          </a:bodyPr>
          <a:lstStyle/>
          <a:p>
            <a:r>
              <a:rPr lang="en-US" altLang="zh-CN" dirty="0"/>
              <a:t>D</a:t>
            </a:r>
            <a:endParaRPr lang="zh-CN" altLang="en-US" dirty="0"/>
          </a:p>
        </p:txBody>
      </p:sp>
      <p:sp>
        <p:nvSpPr>
          <p:cNvPr id="6" name="TextBox 5"/>
          <p:cNvSpPr txBox="1"/>
          <p:nvPr/>
        </p:nvSpPr>
        <p:spPr>
          <a:xfrm>
            <a:off x="3895023" y="4340691"/>
            <a:ext cx="452387" cy="369332"/>
          </a:xfrm>
          <a:prstGeom prst="rect">
            <a:avLst/>
          </a:prstGeom>
          <a:noFill/>
        </p:spPr>
        <p:txBody>
          <a:bodyPr wrap="square" rtlCol="0">
            <a:spAutoFit/>
          </a:bodyPr>
          <a:lstStyle/>
          <a:p>
            <a:r>
              <a:rPr lang="en-US" altLang="zh-CN" dirty="0" smtClean="0"/>
              <a:t>B</a:t>
            </a:r>
            <a:endParaRPr lang="zh-CN" altLang="en-US" dirty="0"/>
          </a:p>
        </p:txBody>
      </p:sp>
      <p:sp>
        <p:nvSpPr>
          <p:cNvPr id="7" name="TextBox 6"/>
          <p:cNvSpPr txBox="1"/>
          <p:nvPr/>
        </p:nvSpPr>
        <p:spPr>
          <a:xfrm>
            <a:off x="3840067" y="2726115"/>
            <a:ext cx="452387" cy="369332"/>
          </a:xfrm>
          <a:prstGeom prst="rect">
            <a:avLst/>
          </a:prstGeom>
          <a:noFill/>
        </p:spPr>
        <p:txBody>
          <a:bodyPr wrap="square" rtlCol="0">
            <a:spAutoFit/>
          </a:bodyPr>
          <a:lstStyle/>
          <a:p>
            <a:r>
              <a:rPr lang="en-US" altLang="zh-CN" dirty="0" smtClean="0"/>
              <a:t>B</a:t>
            </a:r>
            <a:endParaRPr lang="zh-CN" altLang="en-US" dirty="0"/>
          </a:p>
        </p:txBody>
      </p:sp>
    </p:spTree>
    <p:extLst>
      <p:ext uri="{BB962C8B-B14F-4D97-AF65-F5344CB8AC3E}">
        <p14:creationId xmlns:p14="http://schemas.microsoft.com/office/powerpoint/2010/main" val="284152372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en-US" altLang="zh-CN" dirty="0"/>
              <a:t>2.1 </a:t>
            </a:r>
            <a:r>
              <a:rPr lang="zh-CN" altLang="zh-CN" dirty="0"/>
              <a:t>大数据分析工具</a:t>
            </a:r>
            <a:r>
              <a:rPr lang="zh-CN" altLang="zh-CN" dirty="0" smtClean="0"/>
              <a:t>简介</a:t>
            </a:r>
            <a:endParaRPr lang="zh-CN" altLang="en-US" dirty="0"/>
          </a:p>
        </p:txBody>
      </p:sp>
      <p:sp>
        <p:nvSpPr>
          <p:cNvPr id="3" name="内容占位符 2"/>
          <p:cNvSpPr>
            <a:spLocks noGrp="1"/>
          </p:cNvSpPr>
          <p:nvPr>
            <p:ph idx="1"/>
          </p:nvPr>
        </p:nvSpPr>
        <p:spPr/>
        <p:txBody>
          <a:bodyPr/>
          <a:lstStyle/>
          <a:p>
            <a:pPr lvl="0"/>
            <a:r>
              <a:rPr lang="zh-CN" altLang="en-US" dirty="0" smtClean="0"/>
              <a:t>（</a:t>
            </a:r>
            <a:r>
              <a:rPr lang="en-US" altLang="zh-CN" dirty="0" smtClean="0"/>
              <a:t>3</a:t>
            </a:r>
            <a:r>
              <a:rPr lang="zh-CN" altLang="en-US" dirty="0" smtClean="0"/>
              <a:t>）</a:t>
            </a:r>
            <a:r>
              <a:rPr lang="zh-CN" altLang="zh-CN" dirty="0" smtClean="0"/>
              <a:t>云</a:t>
            </a:r>
            <a:r>
              <a:rPr lang="zh-CN" altLang="zh-CN" dirty="0"/>
              <a:t>计算平台</a:t>
            </a:r>
          </a:p>
          <a:p>
            <a:pPr lvl="1"/>
            <a:r>
              <a:rPr lang="zh-CN" altLang="zh-CN" dirty="0"/>
              <a:t>云计算平台也称为云平台，是指基于硬件资源和软件资源的服务，提供计算、网络和存储能力。大数据必然</a:t>
            </a:r>
            <a:r>
              <a:rPr lang="zh-CN" altLang="zh-CN" dirty="0" smtClean="0"/>
              <a:t>无法</a:t>
            </a:r>
            <a:r>
              <a:rPr lang="zh-CN" altLang="en-US" dirty="0" smtClean="0"/>
              <a:t>仅</a:t>
            </a:r>
            <a:r>
              <a:rPr lang="zh-CN" altLang="zh-CN" dirty="0" smtClean="0"/>
              <a:t>用</a:t>
            </a:r>
            <a:r>
              <a:rPr lang="zh-CN" altLang="zh-CN" dirty="0"/>
              <a:t>单台的计算机</a:t>
            </a:r>
            <a:r>
              <a:rPr lang="zh-CN" altLang="zh-CN" dirty="0" smtClean="0"/>
              <a:t>进行</a:t>
            </a:r>
            <a:r>
              <a:rPr lang="zh-CN" altLang="en-US" dirty="0" smtClean="0"/>
              <a:t>数据</a:t>
            </a:r>
            <a:r>
              <a:rPr lang="zh-CN" altLang="zh-CN" dirty="0" smtClean="0"/>
              <a:t>处理</a:t>
            </a:r>
            <a:r>
              <a:rPr lang="zh-CN" altLang="zh-CN" dirty="0"/>
              <a:t>，因此必须采用云计算平台进行分布式计算和存储。</a:t>
            </a:r>
          </a:p>
          <a:p>
            <a:pPr lvl="1"/>
            <a:r>
              <a:rPr lang="zh-CN" altLang="zh-CN" dirty="0"/>
              <a:t>云计算平台就是将任何开发者都可能需要的软件集成到一个平台上，开发者只需要</a:t>
            </a:r>
            <a:r>
              <a:rPr lang="zh-CN" altLang="zh-CN" dirty="0" smtClean="0"/>
              <a:t>登</a:t>
            </a:r>
            <a:r>
              <a:rPr lang="zh-CN" altLang="en-US" dirty="0" smtClean="0"/>
              <a:t>录</a:t>
            </a:r>
            <a:r>
              <a:rPr lang="zh-CN" altLang="zh-CN" dirty="0" smtClean="0"/>
              <a:t>这个</a:t>
            </a:r>
            <a:r>
              <a:rPr lang="zh-CN" altLang="zh-CN" dirty="0"/>
              <a:t>平台，就可以选择自己所需要的软件、数据库、开发环境等，不必耗费本地内存和资源，并具有更高的安全性。传统的工作方式，开发者需要将数据库、开发环境、软件等部署在本地的服务器上，这样一来服务器部署、维护等工作就要投入大量成本，并且安全性能也存在较大隐患。相比而言，云计算平台具有便捷高效、节约成本、安全可靠等优势。</a:t>
            </a:r>
          </a:p>
          <a:p>
            <a:pPr lvl="1"/>
            <a:r>
              <a:rPr lang="zh-CN" altLang="zh-CN" dirty="0"/>
              <a:t>百度</a:t>
            </a:r>
            <a:r>
              <a:rPr lang="en-US" altLang="zh-CN" dirty="0"/>
              <a:t>AI Studio</a:t>
            </a:r>
            <a:r>
              <a:rPr lang="zh-CN" altLang="zh-CN" dirty="0"/>
              <a:t>和</a:t>
            </a:r>
            <a:r>
              <a:rPr lang="zh-CN" altLang="zh-CN" dirty="0" smtClean="0"/>
              <a:t>阿里</a:t>
            </a:r>
            <a:r>
              <a:rPr lang="zh-CN" altLang="en-US" dirty="0" smtClean="0"/>
              <a:t>云</a:t>
            </a:r>
            <a:r>
              <a:rPr lang="zh-CN" altLang="zh-CN" dirty="0" smtClean="0"/>
              <a:t>天池都是</a:t>
            </a:r>
            <a:r>
              <a:rPr lang="zh-CN" altLang="en-US" dirty="0"/>
              <a:t>集成</a:t>
            </a:r>
            <a:r>
              <a:rPr lang="zh-CN" altLang="zh-CN" dirty="0" smtClean="0"/>
              <a:t>了</a:t>
            </a:r>
            <a:r>
              <a:rPr lang="zh-CN" altLang="zh-CN" dirty="0"/>
              <a:t>大数据和人工智能的云计算平台。特别地，百度</a:t>
            </a:r>
            <a:r>
              <a:rPr lang="en-US" altLang="zh-CN" dirty="0"/>
              <a:t>AI Studio</a:t>
            </a:r>
            <a:r>
              <a:rPr lang="zh-CN" altLang="zh-CN" dirty="0"/>
              <a:t>还是针对</a:t>
            </a:r>
            <a:r>
              <a:rPr lang="en-US" altLang="zh-CN" dirty="0"/>
              <a:t>AI</a:t>
            </a:r>
            <a:r>
              <a:rPr lang="zh-CN" altLang="zh-CN" dirty="0"/>
              <a:t>学习者的在线一体化开发实训平台</a:t>
            </a:r>
            <a:r>
              <a:rPr lang="zh-CN" altLang="zh-CN" dirty="0" smtClean="0"/>
              <a:t>。</a:t>
            </a:r>
            <a:r>
              <a:rPr lang="zh-CN" altLang="en-US" b="1" dirty="0" smtClean="0">
                <a:solidFill>
                  <a:srgbClr val="FF0000"/>
                </a:solidFill>
              </a:rPr>
              <a:t>（第</a:t>
            </a:r>
            <a:r>
              <a:rPr lang="en-US" altLang="zh-CN" b="1" dirty="0" smtClean="0">
                <a:solidFill>
                  <a:srgbClr val="FF0000"/>
                </a:solidFill>
              </a:rPr>
              <a:t>2.2</a:t>
            </a:r>
            <a:r>
              <a:rPr lang="zh-CN" altLang="en-US" b="1" dirty="0" smtClean="0">
                <a:solidFill>
                  <a:srgbClr val="FF0000"/>
                </a:solidFill>
              </a:rPr>
              <a:t>节）</a:t>
            </a:r>
            <a:endParaRPr lang="zh-CN" altLang="zh-CN" b="1" dirty="0">
              <a:solidFill>
                <a:srgbClr val="FF00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5</a:t>
            </a:fld>
            <a:endParaRPr lang="en-US" altLang="zh-CN"/>
          </a:p>
        </p:txBody>
      </p:sp>
      <p:pic>
        <p:nvPicPr>
          <p:cNvPr id="5" name="图片 4"/>
          <p:cNvPicPr>
            <a:picLocks noChangeAspect="1"/>
          </p:cNvPicPr>
          <p:nvPr/>
        </p:nvPicPr>
        <p:blipFill>
          <a:blip r:embed="rId2"/>
          <a:stretch>
            <a:fillRect/>
          </a:stretch>
        </p:blipFill>
        <p:spPr>
          <a:xfrm>
            <a:off x="1020901" y="5495825"/>
            <a:ext cx="4093515" cy="1199610"/>
          </a:xfrm>
          <a:prstGeom prst="rect">
            <a:avLst/>
          </a:prstGeom>
        </p:spPr>
      </p:pic>
      <p:pic>
        <p:nvPicPr>
          <p:cNvPr id="7" name="图片 6"/>
          <p:cNvPicPr>
            <a:picLocks noChangeAspect="1"/>
          </p:cNvPicPr>
          <p:nvPr/>
        </p:nvPicPr>
        <p:blipFill>
          <a:blip r:embed="rId3"/>
          <a:stretch>
            <a:fillRect/>
          </a:stretch>
        </p:blipFill>
        <p:spPr>
          <a:xfrm>
            <a:off x="5820211" y="4500732"/>
            <a:ext cx="5982547" cy="995093"/>
          </a:xfrm>
          <a:prstGeom prst="rect">
            <a:avLst/>
          </a:prstGeom>
        </p:spPr>
      </p:pic>
      <p:pic>
        <p:nvPicPr>
          <p:cNvPr id="8" name="图片 7"/>
          <p:cNvPicPr>
            <a:picLocks noChangeAspect="1"/>
          </p:cNvPicPr>
          <p:nvPr/>
        </p:nvPicPr>
        <p:blipFill>
          <a:blip r:embed="rId4"/>
          <a:stretch>
            <a:fillRect/>
          </a:stretch>
        </p:blipFill>
        <p:spPr>
          <a:xfrm>
            <a:off x="1245237" y="4521100"/>
            <a:ext cx="2971800" cy="781050"/>
          </a:xfrm>
          <a:prstGeom prst="rect">
            <a:avLst/>
          </a:prstGeom>
        </p:spPr>
      </p:pic>
    </p:spTree>
    <p:extLst>
      <p:ext uri="{BB962C8B-B14F-4D97-AF65-F5344CB8AC3E}">
        <p14:creationId xmlns:p14="http://schemas.microsoft.com/office/powerpoint/2010/main" val="385300825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小测验</a:t>
            </a:r>
          </a:p>
        </p:txBody>
      </p:sp>
      <p:sp>
        <p:nvSpPr>
          <p:cNvPr id="3" name="内容占位符 2"/>
          <p:cNvSpPr>
            <a:spLocks noGrp="1"/>
          </p:cNvSpPr>
          <p:nvPr>
            <p:ph idx="1"/>
          </p:nvPr>
        </p:nvSpPr>
        <p:spPr/>
        <p:txBody>
          <a:bodyPr/>
          <a:lstStyle/>
          <a:p>
            <a:pPr marL="342900" lvl="0" indent="0" fontAlgn="ctr">
              <a:buNone/>
            </a:pPr>
            <a:r>
              <a:rPr lang="en-US" altLang="zh-CN" kern="1200" dirty="0" smtClean="0"/>
              <a:t>1</a:t>
            </a:r>
            <a:r>
              <a:rPr lang="zh-CN" altLang="en-US" kern="1200" dirty="0" smtClean="0"/>
              <a:t>、</a:t>
            </a:r>
            <a:r>
              <a:rPr lang="zh-CN" altLang="zh-CN" kern="1200" dirty="0" smtClean="0"/>
              <a:t>下面</a:t>
            </a:r>
            <a:r>
              <a:rPr lang="zh-CN" altLang="zh-CN" kern="1200" dirty="0"/>
              <a:t>代码的执行结果是</a:t>
            </a:r>
            <a:r>
              <a:rPr lang="zh-CN" altLang="zh-CN" kern="1200" dirty="0" smtClean="0"/>
              <a:t>(</a:t>
            </a:r>
            <a:r>
              <a:rPr lang="en-US" altLang="zh-CN" kern="1200" dirty="0" smtClean="0"/>
              <a:t>        </a:t>
            </a:r>
            <a:r>
              <a:rPr lang="en-US" altLang="zh-CN" kern="1200" dirty="0" smtClean="0"/>
              <a:t>  </a:t>
            </a:r>
            <a:r>
              <a:rPr lang="zh-CN" altLang="zh-CN" kern="1200" dirty="0" smtClean="0"/>
              <a:t>)</a:t>
            </a:r>
            <a:endParaRPr lang="zh-CN" altLang="zh-CN" kern="1200" dirty="0"/>
          </a:p>
          <a:p>
            <a:pPr marL="342900" lvl="0" indent="0" fontAlgn="ctr">
              <a:buNone/>
            </a:pPr>
            <a:r>
              <a:rPr lang="zh-CN" altLang="zh-CN" kern="1200" dirty="0"/>
              <a:t>&gt;&gt;&gt;x=2</a:t>
            </a:r>
            <a:endParaRPr lang="en-US" altLang="zh-CN" kern="1200" dirty="0"/>
          </a:p>
          <a:p>
            <a:pPr marL="342900" lvl="0" indent="0" fontAlgn="ctr">
              <a:buNone/>
            </a:pPr>
            <a:r>
              <a:rPr lang="zh-CN" altLang="zh-CN" kern="1200" dirty="0"/>
              <a:t>&gt;&gt;&gt;x*=3+5**2</a:t>
            </a:r>
          </a:p>
          <a:p>
            <a:pPr marL="342900" lvl="0" indent="0" fontAlgn="ctr">
              <a:buNone/>
            </a:pPr>
            <a:r>
              <a:rPr lang="zh-CN" altLang="zh-CN" kern="1200" dirty="0"/>
              <a:t>A、</a:t>
            </a:r>
            <a:r>
              <a:rPr lang="zh-CN" altLang="zh-CN" kern="1200" dirty="0" smtClean="0"/>
              <a:t>15</a:t>
            </a:r>
            <a:r>
              <a:rPr lang="en-US" altLang="zh-CN" kern="1200" dirty="0" smtClean="0"/>
              <a:t>		</a:t>
            </a:r>
            <a:r>
              <a:rPr lang="zh-CN" altLang="zh-CN" kern="1200" dirty="0" smtClean="0"/>
              <a:t>B</a:t>
            </a:r>
            <a:r>
              <a:rPr lang="zh-CN" altLang="zh-CN" kern="1200" dirty="0"/>
              <a:t>、</a:t>
            </a:r>
            <a:r>
              <a:rPr lang="zh-CN" altLang="zh-CN" kern="1200" dirty="0" smtClean="0"/>
              <a:t>56</a:t>
            </a:r>
            <a:r>
              <a:rPr lang="en-US" altLang="zh-CN" kern="1200" dirty="0" smtClean="0"/>
              <a:t>		</a:t>
            </a:r>
            <a:r>
              <a:rPr lang="zh-CN" altLang="zh-CN" kern="1200" dirty="0" smtClean="0"/>
              <a:t>C</a:t>
            </a:r>
            <a:r>
              <a:rPr lang="zh-CN" altLang="zh-CN" kern="1200" dirty="0"/>
              <a:t>、</a:t>
            </a:r>
            <a:r>
              <a:rPr lang="zh-CN" altLang="zh-CN" kern="1200" dirty="0" smtClean="0"/>
              <a:t>8192</a:t>
            </a:r>
            <a:r>
              <a:rPr lang="en-US" altLang="zh-CN" kern="1200" dirty="0" smtClean="0"/>
              <a:t>		</a:t>
            </a:r>
            <a:r>
              <a:rPr lang="zh-CN" altLang="zh-CN" kern="1200" dirty="0" smtClean="0"/>
              <a:t>D</a:t>
            </a:r>
            <a:r>
              <a:rPr lang="zh-CN" altLang="zh-CN" kern="1200" dirty="0"/>
              <a:t>、13</a:t>
            </a:r>
          </a:p>
          <a:p>
            <a:pPr marL="342900" lvl="0" indent="0" fontAlgn="ctr">
              <a:buNone/>
            </a:pPr>
            <a:endParaRPr lang="en-US" altLang="zh-CN" kern="1200" dirty="0"/>
          </a:p>
          <a:p>
            <a:pPr marL="342900" lvl="0" indent="0" fontAlgn="ctr">
              <a:buNone/>
            </a:pPr>
            <a:r>
              <a:rPr lang="en-US" altLang="zh-CN" kern="1200" dirty="0" smtClean="0"/>
              <a:t>2</a:t>
            </a:r>
            <a:r>
              <a:rPr lang="zh-CN" altLang="en-US" kern="1200" dirty="0" smtClean="0"/>
              <a:t>、</a:t>
            </a:r>
            <a:r>
              <a:rPr lang="zh-CN" altLang="zh-CN" kern="1200" dirty="0" smtClean="0"/>
              <a:t>下面</a:t>
            </a:r>
            <a:r>
              <a:rPr lang="zh-CN" altLang="zh-CN" kern="1200" dirty="0"/>
              <a:t>代码的输出结果是</a:t>
            </a:r>
            <a:r>
              <a:rPr lang="zh-CN" altLang="zh-CN" kern="1200" dirty="0" smtClean="0"/>
              <a:t>(</a:t>
            </a:r>
            <a:r>
              <a:rPr lang="en-US" altLang="zh-CN" kern="1200" dirty="0" smtClean="0"/>
              <a:t>        </a:t>
            </a:r>
            <a:r>
              <a:rPr lang="zh-CN" altLang="zh-CN" kern="1200" dirty="0" smtClean="0"/>
              <a:t>)</a:t>
            </a:r>
            <a:endParaRPr lang="zh-CN" altLang="zh-CN" kern="1200" dirty="0"/>
          </a:p>
          <a:p>
            <a:pPr marL="342900" lvl="0" indent="0" fontAlgn="ctr">
              <a:buNone/>
            </a:pPr>
            <a:r>
              <a:rPr lang="en-US" altLang="zh-CN" kern="1200" dirty="0"/>
              <a:t>x = 10</a:t>
            </a:r>
            <a:endParaRPr lang="zh-CN" altLang="zh-CN" kern="1200" dirty="0"/>
          </a:p>
          <a:p>
            <a:pPr marL="342900" lvl="0" indent="0" fontAlgn="ctr">
              <a:buNone/>
            </a:pPr>
            <a:r>
              <a:rPr lang="en-US" altLang="zh-CN" kern="1200" dirty="0"/>
              <a:t>y = 3</a:t>
            </a:r>
            <a:endParaRPr lang="zh-CN" altLang="zh-CN" kern="1200" dirty="0"/>
          </a:p>
          <a:p>
            <a:pPr marL="342900" lvl="0" indent="0" fontAlgn="ctr">
              <a:buNone/>
            </a:pPr>
            <a:r>
              <a:rPr lang="en-US" altLang="zh-CN" kern="1200" dirty="0"/>
              <a:t>print(</a:t>
            </a:r>
            <a:r>
              <a:rPr lang="en-US" altLang="zh-CN" kern="1200" dirty="0" err="1"/>
              <a:t>x%y</a:t>
            </a:r>
            <a:r>
              <a:rPr lang="en-US" altLang="zh-CN" kern="1200" dirty="0"/>
              <a:t>, x**y)</a:t>
            </a:r>
            <a:endParaRPr lang="zh-CN" altLang="zh-CN" kern="1200" dirty="0"/>
          </a:p>
          <a:p>
            <a:pPr marL="342900" lvl="0" indent="0" fontAlgn="ctr">
              <a:buNone/>
            </a:pPr>
            <a:r>
              <a:rPr lang="en-US" altLang="zh-CN" kern="1200" dirty="0"/>
              <a:t>A</a:t>
            </a:r>
            <a:r>
              <a:rPr lang="zh-CN" altLang="zh-CN" kern="1200" dirty="0"/>
              <a:t>、</a:t>
            </a:r>
            <a:r>
              <a:rPr lang="en-US" altLang="zh-CN" kern="1200" dirty="0"/>
              <a:t>3 </a:t>
            </a:r>
            <a:r>
              <a:rPr lang="en-US" altLang="zh-CN" kern="1200" dirty="0" smtClean="0"/>
              <a:t>1000		B</a:t>
            </a:r>
            <a:r>
              <a:rPr lang="zh-CN" altLang="zh-CN" kern="1200" dirty="0"/>
              <a:t>、</a:t>
            </a:r>
            <a:r>
              <a:rPr lang="en-US" altLang="zh-CN" kern="1200" dirty="0"/>
              <a:t>1 </a:t>
            </a:r>
            <a:r>
              <a:rPr lang="en-US" altLang="zh-CN" kern="1200" dirty="0" smtClean="0"/>
              <a:t>30		C</a:t>
            </a:r>
            <a:r>
              <a:rPr lang="zh-CN" altLang="zh-CN" kern="1200" dirty="0"/>
              <a:t>、</a:t>
            </a:r>
            <a:r>
              <a:rPr lang="en-US" altLang="zh-CN" kern="1200" dirty="0"/>
              <a:t>3 </a:t>
            </a:r>
            <a:r>
              <a:rPr lang="en-US" altLang="zh-CN" kern="1200" dirty="0" smtClean="0"/>
              <a:t>30		D</a:t>
            </a:r>
            <a:r>
              <a:rPr lang="zh-CN" altLang="zh-CN" kern="1200" dirty="0"/>
              <a:t>、</a:t>
            </a:r>
            <a:r>
              <a:rPr lang="en-US" altLang="zh-CN" kern="1200" dirty="0"/>
              <a:t>1 1000</a:t>
            </a:r>
            <a:endParaRPr lang="zh-CN" altLang="zh-CN" kern="1200" dirty="0"/>
          </a:p>
          <a:p>
            <a:pPr marL="342900" lvl="0" indent="0" fontAlgn="ctr">
              <a:buNone/>
            </a:pPr>
            <a:endParaRPr lang="en-US" altLang="zh-CN" kern="1200" dirty="0" smtClean="0"/>
          </a:p>
          <a:p>
            <a:pPr marL="342900" lvl="0" indent="0" fontAlgn="ctr">
              <a:buNone/>
            </a:pPr>
            <a:r>
              <a:rPr lang="en-US" altLang="zh-CN" kern="1200" dirty="0" smtClean="0"/>
              <a:t>3</a:t>
            </a:r>
            <a:r>
              <a:rPr lang="zh-CN" altLang="en-US" kern="1200" dirty="0" smtClean="0"/>
              <a:t>、</a:t>
            </a:r>
            <a:r>
              <a:rPr lang="zh-CN" altLang="zh-CN" kern="1200" dirty="0" smtClean="0"/>
              <a:t>关于</a:t>
            </a:r>
            <a:r>
              <a:rPr lang="en-US" altLang="zh-CN" kern="1200" dirty="0" smtClean="0"/>
              <a:t>Python</a:t>
            </a:r>
            <a:r>
              <a:rPr lang="zh-CN" altLang="zh-CN" kern="1200" dirty="0" smtClean="0"/>
              <a:t>数值</a:t>
            </a:r>
            <a:r>
              <a:rPr lang="zh-CN" altLang="zh-CN" kern="1200" dirty="0"/>
              <a:t>操作符，以下选项中描述错误的是</a:t>
            </a:r>
            <a:r>
              <a:rPr lang="zh-CN" altLang="zh-CN" kern="1200" dirty="0" smtClean="0"/>
              <a:t>(</a:t>
            </a:r>
            <a:r>
              <a:rPr lang="en-US" altLang="zh-CN" kern="1200" dirty="0" smtClean="0"/>
              <a:t>  </a:t>
            </a:r>
            <a:r>
              <a:rPr lang="en-US" altLang="zh-CN" kern="1200" dirty="0" smtClean="0"/>
              <a:t>        </a:t>
            </a:r>
            <a:r>
              <a:rPr lang="zh-CN" altLang="zh-CN" kern="1200" dirty="0" smtClean="0"/>
              <a:t>)</a:t>
            </a:r>
            <a:endParaRPr lang="zh-CN" altLang="zh-CN" kern="1200" dirty="0"/>
          </a:p>
          <a:p>
            <a:pPr marL="342900" lvl="0" indent="0" fontAlgn="ctr">
              <a:buNone/>
            </a:pPr>
            <a:r>
              <a:rPr lang="zh-CN" altLang="zh-CN" kern="1200" dirty="0"/>
              <a:t>A、x//y表示x与y之整数商，即不大于x与y之商的最大整数</a:t>
            </a:r>
          </a:p>
          <a:p>
            <a:pPr marL="342900" lvl="0" indent="0" fontAlgn="ctr">
              <a:buNone/>
            </a:pPr>
            <a:r>
              <a:rPr lang="zh-CN" altLang="zh-CN" kern="1200" dirty="0"/>
              <a:t>B、x**y表示x的y次幂，其中，y必须是整数</a:t>
            </a:r>
          </a:p>
          <a:p>
            <a:pPr marL="342900" lvl="0" indent="0" fontAlgn="ctr">
              <a:buNone/>
            </a:pPr>
            <a:r>
              <a:rPr lang="zh-CN" altLang="zh-CN" kern="1200" dirty="0"/>
              <a:t>C、x%y表示x与y之商的余数，也称为模运算</a:t>
            </a:r>
          </a:p>
          <a:p>
            <a:pPr marL="342900" lvl="0" indent="0" fontAlgn="ctr">
              <a:buNone/>
            </a:pPr>
            <a:r>
              <a:rPr lang="zh-CN" altLang="zh-CN" kern="1200" dirty="0"/>
              <a:t>D、x/y表示x与y之</a:t>
            </a:r>
            <a:r>
              <a:rPr lang="zh-CN" altLang="zh-CN" kern="1200" dirty="0" smtClean="0"/>
              <a:t>商</a:t>
            </a:r>
            <a:endParaRPr lang="zh-CN" altLang="zh-CN" kern="1200"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50</a:t>
            </a:fld>
            <a:endParaRPr lang="en-US" altLang="zh-CN"/>
          </a:p>
        </p:txBody>
      </p:sp>
      <p:sp>
        <p:nvSpPr>
          <p:cNvPr id="5" name="TextBox 4"/>
          <p:cNvSpPr txBox="1"/>
          <p:nvPr/>
        </p:nvSpPr>
        <p:spPr>
          <a:xfrm>
            <a:off x="3895024" y="1122362"/>
            <a:ext cx="452387" cy="369332"/>
          </a:xfrm>
          <a:prstGeom prst="rect">
            <a:avLst/>
          </a:prstGeom>
          <a:noFill/>
        </p:spPr>
        <p:txBody>
          <a:bodyPr wrap="square" rtlCol="0">
            <a:spAutoFit/>
          </a:bodyPr>
          <a:lstStyle/>
          <a:p>
            <a:r>
              <a:rPr lang="en-US" altLang="zh-CN" dirty="0" smtClean="0"/>
              <a:t>B</a:t>
            </a:r>
            <a:endParaRPr lang="zh-CN" altLang="en-US" dirty="0"/>
          </a:p>
        </p:txBody>
      </p:sp>
      <p:sp>
        <p:nvSpPr>
          <p:cNvPr id="6" name="TextBox 5"/>
          <p:cNvSpPr txBox="1"/>
          <p:nvPr/>
        </p:nvSpPr>
        <p:spPr>
          <a:xfrm>
            <a:off x="6797626" y="4688081"/>
            <a:ext cx="452387" cy="369332"/>
          </a:xfrm>
          <a:prstGeom prst="rect">
            <a:avLst/>
          </a:prstGeom>
          <a:noFill/>
        </p:spPr>
        <p:txBody>
          <a:bodyPr wrap="square" rtlCol="0">
            <a:spAutoFit/>
          </a:bodyPr>
          <a:lstStyle/>
          <a:p>
            <a:r>
              <a:rPr lang="en-US" altLang="zh-CN" dirty="0" smtClean="0"/>
              <a:t>B</a:t>
            </a:r>
            <a:endParaRPr lang="zh-CN" altLang="en-US" dirty="0"/>
          </a:p>
        </p:txBody>
      </p:sp>
      <p:sp>
        <p:nvSpPr>
          <p:cNvPr id="7" name="TextBox 6"/>
          <p:cNvSpPr txBox="1"/>
          <p:nvPr/>
        </p:nvSpPr>
        <p:spPr>
          <a:xfrm>
            <a:off x="3895023" y="2745105"/>
            <a:ext cx="452387" cy="369332"/>
          </a:xfrm>
          <a:prstGeom prst="rect">
            <a:avLst/>
          </a:prstGeom>
          <a:noFill/>
        </p:spPr>
        <p:txBody>
          <a:bodyPr wrap="square" rtlCol="0">
            <a:spAutoFit/>
          </a:bodyPr>
          <a:lstStyle/>
          <a:p>
            <a:r>
              <a:rPr lang="en-US" altLang="zh-CN" dirty="0" smtClean="0"/>
              <a:t>D</a:t>
            </a:r>
            <a:endParaRPr lang="zh-CN" altLang="en-US" dirty="0"/>
          </a:p>
        </p:txBody>
      </p:sp>
    </p:spTree>
    <p:extLst>
      <p:ext uri="{BB962C8B-B14F-4D97-AF65-F5344CB8AC3E}">
        <p14:creationId xmlns:p14="http://schemas.microsoft.com/office/powerpoint/2010/main" val="373509750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2.4 </a:t>
            </a:r>
            <a:r>
              <a:rPr lang="zh-CN" altLang="en-US" dirty="0" smtClean="0"/>
              <a:t>变量及数据的使用</a:t>
            </a:r>
            <a:endParaRPr lang="zh-CN" altLang="en-US"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51</a:t>
            </a:fld>
            <a:endParaRPr lang="en-US" altLang="zh-CN"/>
          </a:p>
        </p:txBody>
      </p:sp>
      <p:pic>
        <p:nvPicPr>
          <p:cNvPr id="7" name="图片 6"/>
          <p:cNvPicPr>
            <a:picLocks noChangeAspect="1"/>
          </p:cNvPicPr>
          <p:nvPr/>
        </p:nvPicPr>
        <p:blipFill>
          <a:blip r:embed="rId3"/>
          <a:stretch>
            <a:fillRect/>
          </a:stretch>
        </p:blipFill>
        <p:spPr>
          <a:xfrm>
            <a:off x="2147112" y="975236"/>
            <a:ext cx="7039401" cy="5882764"/>
          </a:xfrm>
          <a:prstGeom prst="rect">
            <a:avLst/>
          </a:prstGeom>
        </p:spPr>
      </p:pic>
      <p:sp>
        <p:nvSpPr>
          <p:cNvPr id="8" name="矩形 7"/>
          <p:cNvSpPr/>
          <p:nvPr/>
        </p:nvSpPr>
        <p:spPr>
          <a:xfrm>
            <a:off x="5999842" y="4038070"/>
            <a:ext cx="2894063" cy="73509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0364868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2.4.4 </a:t>
            </a:r>
            <a:r>
              <a:rPr lang="zh-CN" altLang="en-US" dirty="0" smtClean="0"/>
              <a:t>逻辑值</a:t>
            </a:r>
            <a:r>
              <a:rPr lang="zh-CN" altLang="en-US" dirty="0"/>
              <a:t>和逻辑变量的使用</a:t>
            </a:r>
          </a:p>
        </p:txBody>
      </p:sp>
      <p:sp>
        <p:nvSpPr>
          <p:cNvPr id="6" name="内容占位符 5"/>
          <p:cNvSpPr>
            <a:spLocks noGrp="1"/>
          </p:cNvSpPr>
          <p:nvPr>
            <p:ph idx="1"/>
          </p:nvPr>
        </p:nvSpPr>
        <p:spPr>
          <a:xfrm>
            <a:off x="6270171" y="1447800"/>
            <a:ext cx="5377543" cy="4495799"/>
          </a:xfrm>
        </p:spPr>
        <p:txBody>
          <a:bodyPr/>
          <a:lstStyle/>
          <a:p>
            <a:r>
              <a:rPr lang="zh-CN" altLang="zh-CN" sz="2000" dirty="0"/>
              <a:t>逻辑值</a:t>
            </a:r>
            <a:r>
              <a:rPr lang="zh-CN" altLang="zh-CN" sz="2000" dirty="0" smtClean="0"/>
              <a:t>包括</a:t>
            </a:r>
            <a:r>
              <a:rPr lang="zh-CN" altLang="en-US" sz="2000" dirty="0" smtClean="0"/>
              <a:t>真和假两个，在</a:t>
            </a:r>
            <a:r>
              <a:rPr lang="en-US" altLang="zh-CN" sz="2000" dirty="0" smtClean="0"/>
              <a:t>Python</a:t>
            </a:r>
            <a:r>
              <a:rPr lang="zh-CN" altLang="en-US" sz="2000" dirty="0" smtClean="0"/>
              <a:t>中表示为</a:t>
            </a:r>
            <a:r>
              <a:rPr lang="en-US" altLang="zh-CN" sz="2000" dirty="0" smtClean="0"/>
              <a:t>True</a:t>
            </a:r>
            <a:r>
              <a:rPr lang="zh-CN" altLang="en-US" sz="2000" dirty="0" smtClean="0"/>
              <a:t>和</a:t>
            </a:r>
            <a:r>
              <a:rPr lang="en-US" altLang="zh-CN" sz="2000" dirty="0" smtClean="0"/>
              <a:t> False</a:t>
            </a:r>
            <a:r>
              <a:rPr lang="zh-CN" altLang="en-US" sz="2000" dirty="0" smtClean="0"/>
              <a:t>。其中，</a:t>
            </a:r>
            <a:r>
              <a:rPr lang="en-US" altLang="zh-CN" sz="2000" dirty="0" smtClean="0"/>
              <a:t>0</a:t>
            </a:r>
            <a:r>
              <a:rPr lang="zh-CN" altLang="en-US" sz="2000" dirty="0" smtClean="0"/>
              <a:t>表示假，非</a:t>
            </a:r>
            <a:r>
              <a:rPr lang="en-US" altLang="zh-CN" sz="2000" dirty="0" smtClean="0"/>
              <a:t>0</a:t>
            </a:r>
            <a:r>
              <a:rPr lang="zh-CN" altLang="en-US" sz="2000" dirty="0"/>
              <a:t>表示</a:t>
            </a:r>
            <a:r>
              <a:rPr lang="zh-CN" altLang="en-US" sz="2000" dirty="0" smtClean="0"/>
              <a:t>真；空字符（串）表示假，非空字符（串）表示真。</a:t>
            </a:r>
            <a:endParaRPr lang="en-US" altLang="zh-CN" sz="2000" dirty="0" smtClean="0"/>
          </a:p>
          <a:p>
            <a:endParaRPr lang="en-US" altLang="zh-CN" sz="2000" dirty="0"/>
          </a:p>
          <a:p>
            <a:r>
              <a:rPr lang="zh-CN" altLang="en-US" sz="2000" dirty="0" smtClean="0"/>
              <a:t>逻辑值为布尔</a:t>
            </a:r>
            <a:r>
              <a:rPr lang="zh-CN" altLang="en-US" sz="2000" dirty="0"/>
              <a:t>型（</a:t>
            </a:r>
            <a:r>
              <a:rPr lang="en-US" altLang="zh-CN" sz="2000" dirty="0"/>
              <a:t>bool</a:t>
            </a:r>
            <a:r>
              <a:rPr lang="zh-CN" altLang="en-US" sz="2000" dirty="0"/>
              <a:t>），是以英国数学家，布尔代数的奠基人乔治∙布尔（</a:t>
            </a:r>
            <a:r>
              <a:rPr lang="en-US" altLang="zh-CN" sz="2000" dirty="0"/>
              <a:t>George Boole</a:t>
            </a:r>
            <a:r>
              <a:rPr lang="zh-CN" altLang="en-US" sz="2000" dirty="0"/>
              <a:t>）名命的</a:t>
            </a:r>
            <a:r>
              <a:rPr lang="zh-CN" altLang="en-US" sz="2000" dirty="0" smtClean="0"/>
              <a:t>。</a:t>
            </a:r>
            <a:endParaRPr lang="en-US" altLang="zh-CN" sz="2000" dirty="0" smtClean="0"/>
          </a:p>
          <a:p>
            <a:endParaRPr lang="zh-CN" altLang="en-US" sz="2000" dirty="0"/>
          </a:p>
          <a:p>
            <a:r>
              <a:rPr lang="zh-CN" altLang="en-US" sz="2000" dirty="0"/>
              <a:t>乔治∙</a:t>
            </a:r>
            <a:r>
              <a:rPr lang="zh-CN" altLang="en-US" sz="2000" dirty="0" smtClean="0"/>
              <a:t>布尔</a:t>
            </a:r>
            <a:endParaRPr lang="en-US" altLang="zh-CN" sz="2000" dirty="0" smtClean="0"/>
          </a:p>
          <a:p>
            <a:pPr lvl="1"/>
            <a:r>
              <a:rPr lang="en-US" altLang="zh-CN" sz="2000" dirty="0" smtClean="0"/>
              <a:t>19</a:t>
            </a:r>
            <a:r>
              <a:rPr lang="zh-CN" altLang="en-US" sz="2000" dirty="0"/>
              <a:t>世纪最重要的数学家之一，</a:t>
            </a:r>
            <a:endParaRPr lang="en-US" altLang="zh-CN" sz="2000" dirty="0"/>
          </a:p>
          <a:p>
            <a:pPr lvl="1"/>
            <a:r>
              <a:rPr lang="en-US" altLang="zh-CN" sz="2000" dirty="0"/>
              <a:t>1847</a:t>
            </a:r>
            <a:r>
              <a:rPr lang="zh-CN" altLang="en-US" sz="2000" dirty="0"/>
              <a:t>年出版</a:t>
            </a:r>
            <a:r>
              <a:rPr lang="en-US" altLang="zh-CN" sz="2000" dirty="0"/>
              <a:t>《</a:t>
            </a:r>
            <a:r>
              <a:rPr lang="zh-CN" altLang="en-US" sz="2000" dirty="0"/>
              <a:t>逻辑的数学分析</a:t>
            </a:r>
            <a:r>
              <a:rPr lang="en-US" altLang="zh-CN" sz="2000" dirty="0" smtClean="0"/>
              <a:t>》</a:t>
            </a:r>
            <a:r>
              <a:rPr lang="zh-CN" altLang="en-US" sz="2000" dirty="0" smtClean="0"/>
              <a:t>。</a:t>
            </a:r>
            <a:endParaRPr lang="en-US" altLang="zh-CN" sz="2000" dirty="0"/>
          </a:p>
          <a:p>
            <a:endParaRPr lang="zh-CN" altLang="en-US" sz="2000" dirty="0"/>
          </a:p>
        </p:txBody>
      </p:sp>
      <p:sp>
        <p:nvSpPr>
          <p:cNvPr id="5" name="灯片编号占位符 4"/>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CC469D4D-BB72-42EC-A12E-D8D84324DCD0}"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52</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pic>
        <p:nvPicPr>
          <p:cNvPr id="7" name="图片 6"/>
          <p:cNvPicPr>
            <a:picLocks noChangeAspect="1"/>
          </p:cNvPicPr>
          <p:nvPr/>
        </p:nvPicPr>
        <p:blipFill>
          <a:blip r:embed="rId3"/>
          <a:stretch>
            <a:fillRect/>
          </a:stretch>
        </p:blipFill>
        <p:spPr>
          <a:xfrm>
            <a:off x="2246085" y="1447800"/>
            <a:ext cx="2826658" cy="3450818"/>
          </a:xfrm>
          <a:prstGeom prst="rect">
            <a:avLst/>
          </a:prstGeom>
        </p:spPr>
      </p:pic>
      <p:sp>
        <p:nvSpPr>
          <p:cNvPr id="8" name="矩形 7"/>
          <p:cNvSpPr/>
          <p:nvPr/>
        </p:nvSpPr>
        <p:spPr>
          <a:xfrm>
            <a:off x="1690334" y="5782225"/>
            <a:ext cx="7794172" cy="46166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342900" marR="0" lvl="0" indent="0" algn="l" defTabSz="914400" rtl="0" eaLnBrk="0" fontAlgn="base" latinLnBrk="0" hangingPunct="0">
              <a:lnSpc>
                <a:spcPct val="100000"/>
              </a:lnSpc>
              <a:spcBef>
                <a:spcPct val="20000"/>
              </a:spcBef>
              <a:spcAft>
                <a:spcPct val="0"/>
              </a:spcAft>
              <a:buClr>
                <a:srgbClr val="D26900"/>
              </a:buClr>
              <a:buSzTx/>
              <a:buFontTx/>
              <a:buNone/>
              <a:tabLst/>
              <a:defRPr/>
            </a:pPr>
            <a:r>
              <a:rPr kumimoji="0" lang="zh-CN" altLang="en-US" sz="2400" b="1" i="0" u="none" strike="noStrike" kern="0" cap="none" spc="0" normalizeH="0" baseline="0" noProof="0" dirty="0">
                <a:ln>
                  <a:noFill/>
                </a:ln>
                <a:solidFill>
                  <a:prstClr val="black"/>
                </a:solidFill>
                <a:effectLst/>
                <a:uLnTx/>
                <a:uFillTx/>
                <a:latin typeface="Arial"/>
                <a:ea typeface="宋体"/>
                <a:cs typeface="+mn-cs"/>
              </a:rPr>
              <a:t>乔治∙布尔发明了逻辑值以及逻辑值之间的运算体系。</a:t>
            </a:r>
            <a:endParaRPr kumimoji="0" lang="en-US" altLang="zh-CN" sz="2400" b="1" i="0" u="none" strike="noStrike" kern="0" cap="none" spc="0" normalizeH="0" baseline="0" noProof="0" dirty="0">
              <a:ln>
                <a:noFill/>
              </a:ln>
              <a:solidFill>
                <a:prstClr val="black"/>
              </a:solidFill>
              <a:effectLst/>
              <a:uLnTx/>
              <a:uFillTx/>
              <a:latin typeface="Arial"/>
              <a:ea typeface="宋体"/>
              <a:cs typeface="+mn-cs"/>
            </a:endParaRPr>
          </a:p>
        </p:txBody>
      </p:sp>
    </p:spTree>
    <p:extLst>
      <p:ext uri="{BB962C8B-B14F-4D97-AF65-F5344CB8AC3E}">
        <p14:creationId xmlns:p14="http://schemas.microsoft.com/office/powerpoint/2010/main" val="347936735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2.4.4 </a:t>
            </a:r>
            <a:r>
              <a:rPr lang="zh-CN" altLang="en-US" dirty="0" smtClean="0"/>
              <a:t>逻辑值</a:t>
            </a:r>
            <a:r>
              <a:rPr lang="zh-CN" altLang="en-US" dirty="0"/>
              <a:t>和逻辑变量的使用</a:t>
            </a:r>
          </a:p>
        </p:txBody>
      </p:sp>
      <p:sp>
        <p:nvSpPr>
          <p:cNvPr id="3" name="内容占位符 2"/>
          <p:cNvSpPr>
            <a:spLocks noGrp="1"/>
          </p:cNvSpPr>
          <p:nvPr>
            <p:ph idx="1"/>
          </p:nvPr>
        </p:nvSpPr>
        <p:spPr/>
        <p:txBody>
          <a:bodyPr/>
          <a:lstStyle/>
          <a:p>
            <a:r>
              <a:rPr lang="zh-CN" altLang="zh-CN" sz="2000" dirty="0" smtClean="0"/>
              <a:t>逻辑值一般</a:t>
            </a:r>
            <a:r>
              <a:rPr lang="zh-CN" altLang="zh-CN" sz="2000" dirty="0"/>
              <a:t>通过关系运算和逻辑运算来获得。</a:t>
            </a:r>
            <a:endParaRPr lang="en-US" altLang="zh-CN" sz="2000" dirty="0"/>
          </a:p>
          <a:p>
            <a:r>
              <a:rPr lang="zh-CN" altLang="zh-CN" sz="2400" dirty="0">
                <a:solidFill>
                  <a:srgbClr val="FF0000"/>
                </a:solidFill>
              </a:rPr>
              <a:t>关系</a:t>
            </a:r>
            <a:r>
              <a:rPr lang="zh-CN" altLang="zh-CN" sz="2400" dirty="0" smtClean="0">
                <a:solidFill>
                  <a:srgbClr val="FF0000"/>
                </a:solidFill>
              </a:rPr>
              <a:t>运算符</a:t>
            </a:r>
            <a:endParaRPr lang="en-US" altLang="zh-CN" sz="2400" dirty="0" smtClean="0">
              <a:solidFill>
                <a:srgbClr val="FF0000"/>
              </a:solidFill>
            </a:endParaRPr>
          </a:p>
          <a:p>
            <a:pPr lvl="1"/>
            <a:r>
              <a:rPr lang="zh-CN" altLang="zh-CN" sz="2000" b="1" dirty="0" smtClean="0"/>
              <a:t>小于</a:t>
            </a:r>
            <a:r>
              <a:rPr lang="en-US" altLang="zh-CN" sz="2000" b="1" dirty="0" smtClean="0"/>
              <a:t>          </a:t>
            </a:r>
            <a:r>
              <a:rPr lang="zh-CN" altLang="zh-CN" sz="2000" b="1" dirty="0" smtClean="0"/>
              <a:t> </a:t>
            </a:r>
            <a:r>
              <a:rPr lang="en-US" altLang="zh-CN" sz="2000" b="1" dirty="0" smtClean="0"/>
              <a:t>&lt;</a:t>
            </a:r>
            <a:endParaRPr lang="en-US" altLang="zh-CN" sz="2000" b="1" dirty="0"/>
          </a:p>
          <a:p>
            <a:pPr lvl="1"/>
            <a:r>
              <a:rPr lang="zh-CN" altLang="zh-CN" sz="2000" b="1" dirty="0" smtClean="0"/>
              <a:t>大于</a:t>
            </a:r>
            <a:r>
              <a:rPr lang="en-US" altLang="zh-CN" sz="2000" b="1" dirty="0" smtClean="0"/>
              <a:t>          </a:t>
            </a:r>
            <a:r>
              <a:rPr lang="zh-CN" altLang="zh-CN" sz="2000" b="1" dirty="0" smtClean="0"/>
              <a:t> </a:t>
            </a:r>
            <a:r>
              <a:rPr lang="en-US" altLang="zh-CN" sz="2000" b="1" dirty="0" smtClean="0"/>
              <a:t>&gt;</a:t>
            </a:r>
            <a:endParaRPr lang="en-US" altLang="zh-CN" sz="2000" b="1" dirty="0"/>
          </a:p>
          <a:p>
            <a:pPr lvl="1"/>
            <a:r>
              <a:rPr lang="zh-CN" altLang="zh-CN" sz="2000" b="1" dirty="0" smtClean="0"/>
              <a:t>小于等于</a:t>
            </a:r>
            <a:r>
              <a:rPr lang="en-US" altLang="zh-CN" sz="2000" b="1" dirty="0" smtClean="0"/>
              <a:t>   </a:t>
            </a:r>
            <a:r>
              <a:rPr lang="zh-CN" altLang="zh-CN" sz="2000" b="1" dirty="0" smtClean="0"/>
              <a:t> </a:t>
            </a:r>
            <a:r>
              <a:rPr lang="en-US" altLang="zh-CN" sz="2000" b="1" dirty="0" smtClean="0"/>
              <a:t>&lt;=</a:t>
            </a:r>
          </a:p>
          <a:p>
            <a:pPr lvl="1"/>
            <a:r>
              <a:rPr lang="zh-CN" altLang="zh-CN" sz="2000" b="1" dirty="0" smtClean="0"/>
              <a:t>大于等于</a:t>
            </a:r>
            <a:r>
              <a:rPr lang="en-US" altLang="zh-CN" sz="2000" b="1" dirty="0" smtClean="0"/>
              <a:t>   </a:t>
            </a:r>
            <a:r>
              <a:rPr lang="zh-CN" altLang="zh-CN" sz="2000" b="1" dirty="0" smtClean="0"/>
              <a:t> </a:t>
            </a:r>
            <a:r>
              <a:rPr lang="en-US" altLang="zh-CN" sz="2000" b="1" dirty="0" smtClean="0"/>
              <a:t>&gt;=</a:t>
            </a:r>
          </a:p>
          <a:p>
            <a:pPr lvl="1"/>
            <a:r>
              <a:rPr lang="zh-CN" altLang="zh-CN" sz="2000" b="1" dirty="0" smtClean="0"/>
              <a:t>等于</a:t>
            </a:r>
            <a:r>
              <a:rPr lang="en-US" altLang="zh-CN" sz="2000" b="1" dirty="0" smtClean="0"/>
              <a:t>           </a:t>
            </a:r>
            <a:r>
              <a:rPr lang="zh-CN" altLang="zh-CN" sz="2000" b="1" dirty="0" smtClean="0"/>
              <a:t> </a:t>
            </a:r>
            <a:r>
              <a:rPr lang="en-US" altLang="zh-CN" sz="2000" b="1" dirty="0" smtClean="0"/>
              <a:t>==</a:t>
            </a:r>
          </a:p>
          <a:p>
            <a:pPr lvl="1"/>
            <a:r>
              <a:rPr lang="zh-CN" altLang="zh-CN" sz="2000" b="1" dirty="0" smtClean="0"/>
              <a:t>不等于</a:t>
            </a:r>
            <a:r>
              <a:rPr lang="en-US" altLang="zh-CN" sz="2000" b="1" dirty="0" smtClean="0"/>
              <a:t>      </a:t>
            </a:r>
            <a:r>
              <a:rPr lang="zh-CN" altLang="zh-CN" sz="2000" b="1" dirty="0" smtClean="0"/>
              <a:t> </a:t>
            </a:r>
            <a:r>
              <a:rPr lang="en-US" altLang="zh-CN" sz="2000" b="1" dirty="0" smtClean="0"/>
              <a:t>!= </a:t>
            </a:r>
          </a:p>
          <a:p>
            <a:pPr lvl="1"/>
            <a:endParaRPr lang="en-US" altLang="zh-CN" sz="2000" dirty="0"/>
          </a:p>
          <a:p>
            <a:r>
              <a:rPr lang="zh-CN" altLang="en-US" sz="2000" dirty="0" smtClean="0"/>
              <a:t>运算规则：</a:t>
            </a:r>
            <a:endParaRPr lang="en-US" altLang="zh-CN" sz="2000" dirty="0" smtClean="0"/>
          </a:p>
          <a:p>
            <a:pPr lvl="1"/>
            <a:endParaRPr lang="en-US" altLang="zh-CN" sz="2000" dirty="0"/>
          </a:p>
          <a:p>
            <a:pPr lvl="1"/>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53</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5" name="矩形 4"/>
          <p:cNvSpPr/>
          <p:nvPr/>
        </p:nvSpPr>
        <p:spPr>
          <a:xfrm>
            <a:off x="4932595" y="2242570"/>
            <a:ext cx="4869326" cy="3416320"/>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smtClean="0">
                <a:ln>
                  <a:noFill/>
                </a:ln>
                <a:solidFill>
                  <a:prstClr val="black"/>
                </a:solidFill>
                <a:effectLst/>
                <a:uLnTx/>
                <a:uFillTx/>
                <a:latin typeface="Arial"/>
                <a:ea typeface="宋体"/>
                <a:cs typeface="+mn-cs"/>
              </a:rPr>
              <a:t>&gt;&gt;&gt; 'the' == 'The'</a:t>
            </a:r>
            <a:endParaRPr kumimoji="0" lang="zh-CN" altLang="zh-CN" sz="1800" b="0" i="0" u="none" strike="noStrike" kern="1200" cap="none" spc="0" normalizeH="0" baseline="0" noProof="0" dirty="0" smtClean="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smtClean="0">
                <a:ln>
                  <a:noFill/>
                </a:ln>
                <a:solidFill>
                  <a:prstClr val="black"/>
                </a:solidFill>
                <a:effectLst/>
                <a:uLnTx/>
                <a:uFillTx/>
                <a:latin typeface="Arial"/>
                <a:ea typeface="宋体"/>
                <a:cs typeface="+mn-cs"/>
              </a:rPr>
              <a:t>False </a:t>
            </a:r>
            <a:endParaRPr kumimoji="0" lang="zh-CN" altLang="zh-CN" sz="1800" b="0" i="0" u="none" strike="noStrike" kern="1200" cap="none" spc="0" normalizeH="0" baseline="0" noProof="0" dirty="0" smtClean="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smtClean="0">
                <a:ln>
                  <a:noFill/>
                </a:ln>
                <a:solidFill>
                  <a:prstClr val="black"/>
                </a:solidFill>
                <a:effectLst/>
                <a:uLnTx/>
                <a:uFillTx/>
                <a:latin typeface="Arial"/>
                <a:ea typeface="宋体"/>
                <a:cs typeface="+mn-cs"/>
              </a:rPr>
              <a:t>&gt;&gt;&gt; 'the' != 'The'</a:t>
            </a:r>
            <a:endParaRPr kumimoji="0" lang="zh-CN" altLang="zh-CN" sz="1800" b="0" i="0" u="none" strike="noStrike" kern="1200" cap="none" spc="0" normalizeH="0" baseline="0" noProof="0" dirty="0" smtClean="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smtClean="0">
                <a:ln>
                  <a:noFill/>
                </a:ln>
                <a:solidFill>
                  <a:prstClr val="black"/>
                </a:solidFill>
                <a:effectLst/>
                <a:uLnTx/>
                <a:uFillTx/>
                <a:latin typeface="Arial"/>
                <a:ea typeface="宋体"/>
                <a:cs typeface="+mn-cs"/>
              </a:rPr>
              <a:t>True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&gt;&gt;&gt; '123' &gt; '</a:t>
            </a:r>
            <a:r>
              <a:rPr kumimoji="0" lang="en-US" altLang="zh-CN" sz="1800" b="0" i="0" u="none" strike="noStrike" kern="1200" cap="none" spc="0" normalizeH="0" baseline="0" noProof="0" dirty="0" err="1">
                <a:ln>
                  <a:noFill/>
                </a:ln>
                <a:solidFill>
                  <a:prstClr val="black"/>
                </a:solidFill>
                <a:effectLst/>
                <a:uLnTx/>
                <a:uFillTx/>
                <a:latin typeface="Arial"/>
                <a:ea typeface="宋体"/>
                <a:cs typeface="+mn-cs"/>
              </a:rPr>
              <a:t>abc</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a:t>
            </a:r>
            <a:endParaRPr kumimoji="0" lang="zh-CN" altLang="zh-CN" sz="18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False </a:t>
            </a:r>
            <a:endParaRPr kumimoji="0" lang="zh-CN" altLang="zh-CN" sz="18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&gt;&gt;&gt; '</a:t>
            </a:r>
            <a:r>
              <a:rPr kumimoji="0" lang="zh-CN" altLang="zh-CN" sz="1800" b="0" i="0" u="none" strike="noStrike" kern="1200" cap="none" spc="0" normalizeH="0" baseline="0" noProof="0" dirty="0">
                <a:ln>
                  <a:noFill/>
                </a:ln>
                <a:solidFill>
                  <a:prstClr val="black"/>
                </a:solidFill>
                <a:effectLst/>
                <a:uLnTx/>
                <a:uFillTx/>
                <a:latin typeface="Arial"/>
                <a:ea typeface="宋体"/>
                <a:cs typeface="+mn-cs"/>
              </a:rPr>
              <a:t>我</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 &gt; '</a:t>
            </a:r>
            <a:r>
              <a:rPr kumimoji="0" lang="zh-CN" altLang="zh-CN" sz="1800" b="0" i="0" u="none" strike="noStrike" kern="1200" cap="none" spc="0" normalizeH="0" baseline="0" noProof="0" dirty="0">
                <a:ln>
                  <a:noFill/>
                </a:ln>
                <a:solidFill>
                  <a:prstClr val="black"/>
                </a:solidFill>
                <a:effectLst/>
                <a:uLnTx/>
                <a:uFillTx/>
                <a:latin typeface="Arial"/>
                <a:ea typeface="宋体"/>
                <a:cs typeface="+mn-cs"/>
              </a:rPr>
              <a:t>你</a:t>
            </a: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a:t>
            </a:r>
            <a:endParaRPr kumimoji="0" lang="zh-CN" altLang="zh-CN" sz="18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True</a:t>
            </a:r>
            <a:endParaRPr kumimoji="0" lang="zh-CN" altLang="zh-CN" sz="18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altLang="zh-CN" sz="1800" b="0" i="0" u="none" strike="noStrike" kern="1200" cap="none" spc="0" normalizeH="0" baseline="0" noProof="0" dirty="0">
                <a:ln>
                  <a:noFill/>
                </a:ln>
                <a:solidFill>
                  <a:prstClr val="black"/>
                </a:solidFill>
                <a:effectLst/>
                <a:uLnTx/>
                <a:uFillTx/>
                <a:latin typeface="Arial"/>
                <a:ea typeface="宋体"/>
                <a:cs typeface="+mn-cs"/>
              </a:rPr>
              <a:t>&gt;&gt;&gt; 7 &gt; 9</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altLang="zh-CN" sz="1800" b="0" i="0" u="none" strike="noStrike" kern="1200" cap="none" spc="0" normalizeH="0" baseline="0" noProof="0" dirty="0">
                <a:ln>
                  <a:noFill/>
                </a:ln>
                <a:solidFill>
                  <a:prstClr val="black"/>
                </a:solidFill>
                <a:effectLst/>
                <a:uLnTx/>
                <a:uFillTx/>
                <a:latin typeface="Arial"/>
                <a:ea typeface="宋体"/>
                <a:cs typeface="+mn-cs"/>
              </a:rPr>
              <a:t>False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altLang="zh-CN" sz="1800" b="0" i="0" u="none" strike="noStrike" kern="1200" cap="none" spc="0" normalizeH="0" baseline="0" noProof="0" dirty="0">
                <a:ln>
                  <a:noFill/>
                </a:ln>
                <a:solidFill>
                  <a:prstClr val="black"/>
                </a:solidFill>
                <a:effectLst/>
                <a:uLnTx/>
                <a:uFillTx/>
                <a:latin typeface="Arial"/>
                <a:ea typeface="宋体"/>
                <a:cs typeface="+mn-cs"/>
              </a:rPr>
              <a:t>&gt;&gt;&gt; 2.1 &lt;=  5.4</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altLang="zh-CN" sz="1800" b="0" i="0" u="none" strike="noStrike" kern="1200" cap="none" spc="0" normalizeH="0" baseline="0" noProof="0" dirty="0">
                <a:ln>
                  <a:noFill/>
                </a:ln>
                <a:solidFill>
                  <a:prstClr val="black"/>
                </a:solidFill>
                <a:effectLst/>
                <a:uLnTx/>
                <a:uFillTx/>
                <a:latin typeface="Arial"/>
                <a:ea typeface="宋体"/>
                <a:cs typeface="+mn-cs"/>
              </a:rPr>
              <a:t>True</a:t>
            </a:r>
            <a:endParaRPr kumimoji="0" lang="zh-CN" altLang="zh-CN" sz="1800" b="0" i="0" u="none" strike="noStrike" kern="1200" cap="none" spc="0" normalizeH="0" baseline="0" noProof="0" dirty="0">
              <a:ln>
                <a:noFill/>
              </a:ln>
              <a:solidFill>
                <a:prstClr val="black"/>
              </a:solidFill>
              <a:effectLst/>
              <a:uLnTx/>
              <a:uFillTx/>
              <a:latin typeface="Arial"/>
              <a:ea typeface="宋体"/>
              <a:cs typeface="+mn-cs"/>
            </a:endParaRPr>
          </a:p>
        </p:txBody>
      </p:sp>
    </p:spTree>
    <p:extLst>
      <p:ext uri="{BB962C8B-B14F-4D97-AF65-F5344CB8AC3E}">
        <p14:creationId xmlns:p14="http://schemas.microsoft.com/office/powerpoint/2010/main" val="181288658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grpId="0" nodeType="clickEffect">
                                  <p:stCondLst>
                                    <p:cond delay="0"/>
                                  </p:stCondLst>
                                  <p:childTnLst>
                                    <p:set>
                                      <p:cBhvr>
                                        <p:cTn id="42" dur="1" fill="hold">
                                          <p:stCondLst>
                                            <p:cond delay="0"/>
                                          </p:stCondLst>
                                        </p:cTn>
                                        <p:tgtEl>
                                          <p:spTgt spid="5">
                                            <p:bg/>
                                          </p:spTgt>
                                        </p:tgtEl>
                                        <p:attrNameLst>
                                          <p:attrName>style.visibility</p:attrName>
                                        </p:attrNameLst>
                                      </p:cBhvr>
                                      <p:to>
                                        <p:strVal val="visible"/>
                                      </p:to>
                                    </p:set>
                                    <p:animEffect transition="in" filter="wipe(up)">
                                      <p:cBhvr>
                                        <p:cTn id="43" dur="500"/>
                                        <p:tgtEl>
                                          <p:spTgt spid="5">
                                            <p:bg/>
                                          </p:spTgt>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grpId="0" nodeType="clickEffect">
                                  <p:stCondLst>
                                    <p:cond delay="0"/>
                                  </p:stCondLst>
                                  <p:childTnLst>
                                    <p:set>
                                      <p:cBhvr>
                                        <p:cTn id="47" dur="1" fill="hold">
                                          <p:stCondLst>
                                            <p:cond delay="0"/>
                                          </p:stCondLst>
                                        </p:cTn>
                                        <p:tgtEl>
                                          <p:spTgt spid="5">
                                            <p:txEl>
                                              <p:pRg st="0" end="0"/>
                                            </p:txEl>
                                          </p:spTgt>
                                        </p:tgtEl>
                                        <p:attrNameLst>
                                          <p:attrName>style.visibility</p:attrName>
                                        </p:attrNameLst>
                                      </p:cBhvr>
                                      <p:to>
                                        <p:strVal val="visible"/>
                                      </p:to>
                                    </p:set>
                                    <p:animEffect transition="in" filter="wipe(up)">
                                      <p:cBhvr>
                                        <p:cTn id="48" dur="500"/>
                                        <p:tgtEl>
                                          <p:spTgt spid="5">
                                            <p:txEl>
                                              <p:pRg st="0" end="0"/>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grpId="0" nodeType="clickEffect">
                                  <p:stCondLst>
                                    <p:cond delay="0"/>
                                  </p:stCondLst>
                                  <p:childTnLst>
                                    <p:set>
                                      <p:cBhvr>
                                        <p:cTn id="52" dur="1" fill="hold">
                                          <p:stCondLst>
                                            <p:cond delay="0"/>
                                          </p:stCondLst>
                                        </p:cTn>
                                        <p:tgtEl>
                                          <p:spTgt spid="5">
                                            <p:txEl>
                                              <p:pRg st="1" end="1"/>
                                            </p:txEl>
                                          </p:spTgt>
                                        </p:tgtEl>
                                        <p:attrNameLst>
                                          <p:attrName>style.visibility</p:attrName>
                                        </p:attrNameLst>
                                      </p:cBhvr>
                                      <p:to>
                                        <p:strVal val="visible"/>
                                      </p:to>
                                    </p:set>
                                    <p:animEffect transition="in" filter="wipe(up)">
                                      <p:cBhvr>
                                        <p:cTn id="53" dur="500"/>
                                        <p:tgtEl>
                                          <p:spTgt spid="5">
                                            <p:txEl>
                                              <p:pRg st="1" end="1"/>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1" fill="hold" grpId="0" nodeType="clickEffect">
                                  <p:stCondLst>
                                    <p:cond delay="0"/>
                                  </p:stCondLst>
                                  <p:childTnLst>
                                    <p:set>
                                      <p:cBhvr>
                                        <p:cTn id="57" dur="1" fill="hold">
                                          <p:stCondLst>
                                            <p:cond delay="0"/>
                                          </p:stCondLst>
                                        </p:cTn>
                                        <p:tgtEl>
                                          <p:spTgt spid="5">
                                            <p:txEl>
                                              <p:pRg st="2" end="2"/>
                                            </p:txEl>
                                          </p:spTgt>
                                        </p:tgtEl>
                                        <p:attrNameLst>
                                          <p:attrName>style.visibility</p:attrName>
                                        </p:attrNameLst>
                                      </p:cBhvr>
                                      <p:to>
                                        <p:strVal val="visible"/>
                                      </p:to>
                                    </p:set>
                                    <p:animEffect transition="in" filter="wipe(up)">
                                      <p:cBhvr>
                                        <p:cTn id="58" dur="500"/>
                                        <p:tgtEl>
                                          <p:spTgt spid="5">
                                            <p:txEl>
                                              <p:pRg st="2" end="2"/>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grpId="0" nodeType="clickEffect">
                                  <p:stCondLst>
                                    <p:cond delay="0"/>
                                  </p:stCondLst>
                                  <p:childTnLst>
                                    <p:set>
                                      <p:cBhvr>
                                        <p:cTn id="62" dur="1" fill="hold">
                                          <p:stCondLst>
                                            <p:cond delay="0"/>
                                          </p:stCondLst>
                                        </p:cTn>
                                        <p:tgtEl>
                                          <p:spTgt spid="5">
                                            <p:txEl>
                                              <p:pRg st="3" end="3"/>
                                            </p:txEl>
                                          </p:spTgt>
                                        </p:tgtEl>
                                        <p:attrNameLst>
                                          <p:attrName>style.visibility</p:attrName>
                                        </p:attrNameLst>
                                      </p:cBhvr>
                                      <p:to>
                                        <p:strVal val="visible"/>
                                      </p:to>
                                    </p:set>
                                    <p:animEffect transition="in" filter="wipe(up)">
                                      <p:cBhvr>
                                        <p:cTn id="63" dur="500"/>
                                        <p:tgtEl>
                                          <p:spTgt spid="5">
                                            <p:txEl>
                                              <p:pRg st="3" end="3"/>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grpId="0" nodeType="clickEffect">
                                  <p:stCondLst>
                                    <p:cond delay="0"/>
                                  </p:stCondLst>
                                  <p:childTnLst>
                                    <p:set>
                                      <p:cBhvr>
                                        <p:cTn id="67" dur="1" fill="hold">
                                          <p:stCondLst>
                                            <p:cond delay="0"/>
                                          </p:stCondLst>
                                        </p:cTn>
                                        <p:tgtEl>
                                          <p:spTgt spid="5">
                                            <p:txEl>
                                              <p:pRg st="4" end="4"/>
                                            </p:txEl>
                                          </p:spTgt>
                                        </p:tgtEl>
                                        <p:attrNameLst>
                                          <p:attrName>style.visibility</p:attrName>
                                        </p:attrNameLst>
                                      </p:cBhvr>
                                      <p:to>
                                        <p:strVal val="visible"/>
                                      </p:to>
                                    </p:set>
                                    <p:animEffect transition="in" filter="wipe(up)">
                                      <p:cBhvr>
                                        <p:cTn id="68" dur="500"/>
                                        <p:tgtEl>
                                          <p:spTgt spid="5">
                                            <p:txEl>
                                              <p:pRg st="4" end="4"/>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1" fill="hold" grpId="0" nodeType="clickEffect">
                                  <p:stCondLst>
                                    <p:cond delay="0"/>
                                  </p:stCondLst>
                                  <p:childTnLst>
                                    <p:set>
                                      <p:cBhvr>
                                        <p:cTn id="72" dur="1" fill="hold">
                                          <p:stCondLst>
                                            <p:cond delay="0"/>
                                          </p:stCondLst>
                                        </p:cTn>
                                        <p:tgtEl>
                                          <p:spTgt spid="5">
                                            <p:txEl>
                                              <p:pRg st="5" end="5"/>
                                            </p:txEl>
                                          </p:spTgt>
                                        </p:tgtEl>
                                        <p:attrNameLst>
                                          <p:attrName>style.visibility</p:attrName>
                                        </p:attrNameLst>
                                      </p:cBhvr>
                                      <p:to>
                                        <p:strVal val="visible"/>
                                      </p:to>
                                    </p:set>
                                    <p:animEffect transition="in" filter="wipe(up)">
                                      <p:cBhvr>
                                        <p:cTn id="73" dur="500"/>
                                        <p:tgtEl>
                                          <p:spTgt spid="5">
                                            <p:txEl>
                                              <p:pRg st="5" end="5"/>
                                            </p:txEl>
                                          </p:spTgt>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1" fill="hold" grpId="0" nodeType="clickEffect">
                                  <p:stCondLst>
                                    <p:cond delay="0"/>
                                  </p:stCondLst>
                                  <p:childTnLst>
                                    <p:set>
                                      <p:cBhvr>
                                        <p:cTn id="77" dur="1" fill="hold">
                                          <p:stCondLst>
                                            <p:cond delay="0"/>
                                          </p:stCondLst>
                                        </p:cTn>
                                        <p:tgtEl>
                                          <p:spTgt spid="5">
                                            <p:txEl>
                                              <p:pRg st="6" end="6"/>
                                            </p:txEl>
                                          </p:spTgt>
                                        </p:tgtEl>
                                        <p:attrNameLst>
                                          <p:attrName>style.visibility</p:attrName>
                                        </p:attrNameLst>
                                      </p:cBhvr>
                                      <p:to>
                                        <p:strVal val="visible"/>
                                      </p:to>
                                    </p:set>
                                    <p:animEffect transition="in" filter="wipe(up)">
                                      <p:cBhvr>
                                        <p:cTn id="78" dur="500"/>
                                        <p:tgtEl>
                                          <p:spTgt spid="5">
                                            <p:txEl>
                                              <p:pRg st="6" end="6"/>
                                            </p:txEl>
                                          </p:spTgt>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1" fill="hold" grpId="0" nodeType="clickEffect">
                                  <p:stCondLst>
                                    <p:cond delay="0"/>
                                  </p:stCondLst>
                                  <p:childTnLst>
                                    <p:set>
                                      <p:cBhvr>
                                        <p:cTn id="82" dur="1" fill="hold">
                                          <p:stCondLst>
                                            <p:cond delay="0"/>
                                          </p:stCondLst>
                                        </p:cTn>
                                        <p:tgtEl>
                                          <p:spTgt spid="5">
                                            <p:txEl>
                                              <p:pRg st="7" end="7"/>
                                            </p:txEl>
                                          </p:spTgt>
                                        </p:tgtEl>
                                        <p:attrNameLst>
                                          <p:attrName>style.visibility</p:attrName>
                                        </p:attrNameLst>
                                      </p:cBhvr>
                                      <p:to>
                                        <p:strVal val="visible"/>
                                      </p:to>
                                    </p:set>
                                    <p:animEffect transition="in" filter="wipe(up)">
                                      <p:cBhvr>
                                        <p:cTn id="83" dur="500"/>
                                        <p:tgtEl>
                                          <p:spTgt spid="5">
                                            <p:txEl>
                                              <p:pRg st="7" end="7"/>
                                            </p:txEl>
                                          </p:spTgt>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1" fill="hold" grpId="0" nodeType="clickEffect">
                                  <p:stCondLst>
                                    <p:cond delay="0"/>
                                  </p:stCondLst>
                                  <p:childTnLst>
                                    <p:set>
                                      <p:cBhvr>
                                        <p:cTn id="87" dur="1" fill="hold">
                                          <p:stCondLst>
                                            <p:cond delay="0"/>
                                          </p:stCondLst>
                                        </p:cTn>
                                        <p:tgtEl>
                                          <p:spTgt spid="5">
                                            <p:txEl>
                                              <p:pRg st="8" end="8"/>
                                            </p:txEl>
                                          </p:spTgt>
                                        </p:tgtEl>
                                        <p:attrNameLst>
                                          <p:attrName>style.visibility</p:attrName>
                                        </p:attrNameLst>
                                      </p:cBhvr>
                                      <p:to>
                                        <p:strVal val="visible"/>
                                      </p:to>
                                    </p:set>
                                    <p:animEffect transition="in" filter="wipe(up)">
                                      <p:cBhvr>
                                        <p:cTn id="88" dur="500"/>
                                        <p:tgtEl>
                                          <p:spTgt spid="5">
                                            <p:txEl>
                                              <p:pRg st="8" end="8"/>
                                            </p:txEl>
                                          </p:spTgt>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1" fill="hold" grpId="0" nodeType="clickEffect">
                                  <p:stCondLst>
                                    <p:cond delay="0"/>
                                  </p:stCondLst>
                                  <p:childTnLst>
                                    <p:set>
                                      <p:cBhvr>
                                        <p:cTn id="92" dur="1" fill="hold">
                                          <p:stCondLst>
                                            <p:cond delay="0"/>
                                          </p:stCondLst>
                                        </p:cTn>
                                        <p:tgtEl>
                                          <p:spTgt spid="5">
                                            <p:txEl>
                                              <p:pRg st="9" end="9"/>
                                            </p:txEl>
                                          </p:spTgt>
                                        </p:tgtEl>
                                        <p:attrNameLst>
                                          <p:attrName>style.visibility</p:attrName>
                                        </p:attrNameLst>
                                      </p:cBhvr>
                                      <p:to>
                                        <p:strVal val="visible"/>
                                      </p:to>
                                    </p:set>
                                    <p:animEffect transition="in" filter="wipe(up)">
                                      <p:cBhvr>
                                        <p:cTn id="93" dur="500"/>
                                        <p:tgtEl>
                                          <p:spTgt spid="5">
                                            <p:txEl>
                                              <p:pRg st="9" end="9"/>
                                            </p:txEl>
                                          </p:spTgt>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1" fill="hold" grpId="0" nodeType="clickEffect">
                                  <p:stCondLst>
                                    <p:cond delay="0"/>
                                  </p:stCondLst>
                                  <p:childTnLst>
                                    <p:set>
                                      <p:cBhvr>
                                        <p:cTn id="97" dur="1" fill="hold">
                                          <p:stCondLst>
                                            <p:cond delay="0"/>
                                          </p:stCondLst>
                                        </p:cTn>
                                        <p:tgtEl>
                                          <p:spTgt spid="5">
                                            <p:txEl>
                                              <p:pRg st="10" end="10"/>
                                            </p:txEl>
                                          </p:spTgt>
                                        </p:tgtEl>
                                        <p:attrNameLst>
                                          <p:attrName>style.visibility</p:attrName>
                                        </p:attrNameLst>
                                      </p:cBhvr>
                                      <p:to>
                                        <p:strVal val="visible"/>
                                      </p:to>
                                    </p:set>
                                    <p:animEffect transition="in" filter="wipe(up)">
                                      <p:cBhvr>
                                        <p:cTn id="98" dur="500"/>
                                        <p:tgtEl>
                                          <p:spTgt spid="5">
                                            <p:txEl>
                                              <p:pRg st="10" end="10"/>
                                            </p:txEl>
                                          </p:spTgt>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1" fill="hold" grpId="0" nodeType="clickEffect">
                                  <p:stCondLst>
                                    <p:cond delay="0"/>
                                  </p:stCondLst>
                                  <p:childTnLst>
                                    <p:set>
                                      <p:cBhvr>
                                        <p:cTn id="102" dur="1" fill="hold">
                                          <p:stCondLst>
                                            <p:cond delay="0"/>
                                          </p:stCondLst>
                                        </p:cTn>
                                        <p:tgtEl>
                                          <p:spTgt spid="5">
                                            <p:txEl>
                                              <p:pRg st="11" end="11"/>
                                            </p:txEl>
                                          </p:spTgt>
                                        </p:tgtEl>
                                        <p:attrNameLst>
                                          <p:attrName>style.visibility</p:attrName>
                                        </p:attrNameLst>
                                      </p:cBhvr>
                                      <p:to>
                                        <p:strVal val="visible"/>
                                      </p:to>
                                    </p:set>
                                    <p:animEffect transition="in" filter="wipe(up)">
                                      <p:cBhvr>
                                        <p:cTn id="103" dur="500"/>
                                        <p:tgtEl>
                                          <p:spTgt spid="5">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2.4.4 </a:t>
            </a:r>
            <a:r>
              <a:rPr lang="zh-CN" altLang="en-US" dirty="0" smtClean="0"/>
              <a:t>逻辑值</a:t>
            </a:r>
            <a:r>
              <a:rPr lang="zh-CN" altLang="en-US" dirty="0"/>
              <a:t>和逻辑变量的使用</a:t>
            </a:r>
          </a:p>
        </p:txBody>
      </p:sp>
      <p:sp>
        <p:nvSpPr>
          <p:cNvPr id="3" name="内容占位符 2"/>
          <p:cNvSpPr>
            <a:spLocks noGrp="1"/>
          </p:cNvSpPr>
          <p:nvPr>
            <p:ph idx="1"/>
          </p:nvPr>
        </p:nvSpPr>
        <p:spPr>
          <a:xfrm>
            <a:off x="609600" y="1076325"/>
            <a:ext cx="8311376" cy="5248275"/>
          </a:xfrm>
        </p:spPr>
        <p:txBody>
          <a:bodyPr/>
          <a:lstStyle/>
          <a:p>
            <a:r>
              <a:rPr lang="zh-CN" altLang="en-US" sz="2400" dirty="0" smtClean="0">
                <a:solidFill>
                  <a:srgbClr val="FF0000"/>
                </a:solidFill>
              </a:rPr>
              <a:t>逻辑运算符</a:t>
            </a:r>
            <a:endParaRPr lang="en-US" altLang="zh-CN" sz="2400" dirty="0" smtClean="0">
              <a:solidFill>
                <a:srgbClr val="FF0000"/>
              </a:solidFill>
            </a:endParaRPr>
          </a:p>
          <a:p>
            <a:endParaRPr lang="en-US" altLang="zh-CN" sz="2000" dirty="0"/>
          </a:p>
          <a:p>
            <a:endParaRPr lang="en-US" altLang="zh-CN" sz="2000" dirty="0" smtClean="0"/>
          </a:p>
          <a:p>
            <a:endParaRPr lang="en-US" altLang="zh-CN" sz="2000" dirty="0" smtClean="0"/>
          </a:p>
          <a:p>
            <a:endParaRPr lang="zh-CN" altLang="en-US" sz="2000" dirty="0"/>
          </a:p>
          <a:p>
            <a:pPr lvl="1"/>
            <a:r>
              <a:rPr lang="zh-CN" altLang="en-US" sz="2000" dirty="0" smtClean="0"/>
              <a:t>运算规则：</a:t>
            </a:r>
            <a:endParaRPr lang="zh-CN" altLang="en-US" sz="2000" dirty="0"/>
          </a:p>
          <a:p>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54</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5" name="矩形 4"/>
          <p:cNvSpPr/>
          <p:nvPr/>
        </p:nvSpPr>
        <p:spPr>
          <a:xfrm>
            <a:off x="9237138" y="2903335"/>
            <a:ext cx="2881710" cy="3416320"/>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&gt;&gt;&gt; True and True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True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&gt;&gt;&gt; True and False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False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&gt;&gt;&gt; True or True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True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&gt;&gt;&gt; True or False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True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&gt;&gt;&gt; not True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False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&gt;&gt;&gt; not False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宋体"/>
                <a:cs typeface="+mn-cs"/>
              </a:rPr>
              <a:t>True</a:t>
            </a:r>
            <a:endParaRPr kumimoji="0" lang="zh-CN" altLang="en-US" sz="1800" b="0" i="0" u="none" strike="noStrike" kern="1200" cap="none" spc="0" normalizeH="0" baseline="0" noProof="0" dirty="0">
              <a:ln>
                <a:noFill/>
              </a:ln>
              <a:solidFill>
                <a:prstClr val="black"/>
              </a:solidFill>
              <a:effectLst/>
              <a:uLnTx/>
              <a:uFillTx/>
              <a:latin typeface="Arial"/>
              <a:ea typeface="宋体"/>
              <a:cs typeface="+mn-cs"/>
            </a:endParaRPr>
          </a:p>
        </p:txBody>
      </p:sp>
      <p:graphicFrame>
        <p:nvGraphicFramePr>
          <p:cNvPr id="6" name="表格 5"/>
          <p:cNvGraphicFramePr>
            <a:graphicFrameLocks noGrp="1"/>
          </p:cNvGraphicFramePr>
          <p:nvPr>
            <p:extLst/>
          </p:nvPr>
        </p:nvGraphicFramePr>
        <p:xfrm>
          <a:off x="1136678" y="1681761"/>
          <a:ext cx="3595650" cy="1110777"/>
        </p:xfrm>
        <a:graphic>
          <a:graphicData uri="http://schemas.openxmlformats.org/drawingml/2006/table">
            <a:tbl>
              <a:tblPr firstRow="1" bandRow="1">
                <a:tableStyleId>{BC89EF96-8CEA-46FF-86C4-4CE0E7609802}</a:tableStyleId>
              </a:tblPr>
              <a:tblGrid>
                <a:gridCol w="1797825">
                  <a:extLst>
                    <a:ext uri="{9D8B030D-6E8A-4147-A177-3AD203B41FA5}">
                      <a16:colId xmlns:a16="http://schemas.microsoft.com/office/drawing/2014/main" val="769627024"/>
                    </a:ext>
                  </a:extLst>
                </a:gridCol>
                <a:gridCol w="1797825">
                  <a:extLst>
                    <a:ext uri="{9D8B030D-6E8A-4147-A177-3AD203B41FA5}">
                      <a16:colId xmlns:a16="http://schemas.microsoft.com/office/drawing/2014/main" val="3688102001"/>
                    </a:ext>
                  </a:extLst>
                </a:gridCol>
              </a:tblGrid>
              <a:tr h="370259">
                <a:tc>
                  <a:txBody>
                    <a:bodyPr/>
                    <a:lstStyle/>
                    <a:p>
                      <a:r>
                        <a:rPr lang="en-US" altLang="zh-CN" b="1" dirty="0" smtClean="0"/>
                        <a:t>and</a:t>
                      </a:r>
                      <a:endParaRPr lang="zh-CN" altLang="en-US" b="1" dirty="0"/>
                    </a:p>
                  </a:txBody>
                  <a:tcPr/>
                </a:tc>
                <a:tc>
                  <a:txBody>
                    <a:bodyPr/>
                    <a:lstStyle/>
                    <a:p>
                      <a:r>
                        <a:rPr lang="zh-CN" altLang="en-US" b="1" dirty="0" smtClean="0"/>
                        <a:t>与运算</a:t>
                      </a:r>
                      <a:endParaRPr lang="zh-CN" altLang="en-US" b="1" dirty="0"/>
                    </a:p>
                  </a:txBody>
                  <a:tcPr/>
                </a:tc>
                <a:extLst>
                  <a:ext uri="{0D108BD9-81ED-4DB2-BD59-A6C34878D82A}">
                    <a16:rowId xmlns:a16="http://schemas.microsoft.com/office/drawing/2014/main" val="533799413"/>
                  </a:ext>
                </a:extLst>
              </a:tr>
              <a:tr h="370259">
                <a:tc>
                  <a:txBody>
                    <a:bodyPr/>
                    <a:lstStyle/>
                    <a:p>
                      <a:r>
                        <a:rPr lang="en-US" altLang="zh-CN" b="1" dirty="0" smtClean="0"/>
                        <a:t>or</a:t>
                      </a:r>
                      <a:endParaRPr lang="zh-CN" altLang="en-US" b="1" dirty="0"/>
                    </a:p>
                  </a:txBody>
                  <a:tcPr/>
                </a:tc>
                <a:tc>
                  <a:txBody>
                    <a:bodyPr/>
                    <a:lstStyle/>
                    <a:p>
                      <a:r>
                        <a:rPr lang="zh-CN" altLang="en-US" b="1" dirty="0" smtClean="0"/>
                        <a:t>或运算</a:t>
                      </a:r>
                      <a:endParaRPr lang="zh-CN" altLang="en-US" b="1" dirty="0"/>
                    </a:p>
                  </a:txBody>
                  <a:tcPr/>
                </a:tc>
                <a:extLst>
                  <a:ext uri="{0D108BD9-81ED-4DB2-BD59-A6C34878D82A}">
                    <a16:rowId xmlns:a16="http://schemas.microsoft.com/office/drawing/2014/main" val="401403841"/>
                  </a:ext>
                </a:extLst>
              </a:tr>
              <a:tr h="370259">
                <a:tc>
                  <a:txBody>
                    <a:bodyPr/>
                    <a:lstStyle/>
                    <a:p>
                      <a:r>
                        <a:rPr lang="en-US" altLang="zh-CN" b="1" dirty="0" smtClean="0"/>
                        <a:t>not</a:t>
                      </a:r>
                      <a:endParaRPr lang="zh-CN" altLang="en-US" b="1" dirty="0"/>
                    </a:p>
                  </a:txBody>
                  <a:tcPr/>
                </a:tc>
                <a:tc>
                  <a:txBody>
                    <a:bodyPr/>
                    <a:lstStyle/>
                    <a:p>
                      <a:r>
                        <a:rPr lang="zh-CN" altLang="en-US" b="1" dirty="0" smtClean="0"/>
                        <a:t>非运算</a:t>
                      </a:r>
                      <a:endParaRPr lang="zh-CN" altLang="en-US" b="1" dirty="0"/>
                    </a:p>
                  </a:txBody>
                  <a:tcPr/>
                </a:tc>
                <a:extLst>
                  <a:ext uri="{0D108BD9-81ED-4DB2-BD59-A6C34878D82A}">
                    <a16:rowId xmlns:a16="http://schemas.microsoft.com/office/drawing/2014/main" val="141164454"/>
                  </a:ext>
                </a:extLst>
              </a:tr>
            </a:tbl>
          </a:graphicData>
        </a:graphic>
      </p:graphicFrame>
      <p:graphicFrame>
        <p:nvGraphicFramePr>
          <p:cNvPr id="7" name="表格 6"/>
          <p:cNvGraphicFramePr>
            <a:graphicFrameLocks noGrp="1"/>
          </p:cNvGraphicFramePr>
          <p:nvPr>
            <p:extLst/>
          </p:nvPr>
        </p:nvGraphicFramePr>
        <p:xfrm>
          <a:off x="1136678" y="3591649"/>
          <a:ext cx="7978955" cy="1938084"/>
        </p:xfrm>
        <a:graphic>
          <a:graphicData uri="http://schemas.openxmlformats.org/drawingml/2006/table">
            <a:tbl>
              <a:tblPr firstRow="1" bandRow="1">
                <a:tableStyleId>{BC89EF96-8CEA-46FF-86C4-4CE0E7609802}</a:tableStyleId>
              </a:tblPr>
              <a:tblGrid>
                <a:gridCol w="1271665">
                  <a:extLst>
                    <a:ext uri="{9D8B030D-6E8A-4147-A177-3AD203B41FA5}">
                      <a16:colId xmlns:a16="http://schemas.microsoft.com/office/drawing/2014/main" val="769627024"/>
                    </a:ext>
                  </a:extLst>
                </a:gridCol>
                <a:gridCol w="6707290">
                  <a:extLst>
                    <a:ext uri="{9D8B030D-6E8A-4147-A177-3AD203B41FA5}">
                      <a16:colId xmlns:a16="http://schemas.microsoft.com/office/drawing/2014/main" val="3688102001"/>
                    </a:ext>
                  </a:extLst>
                </a:gridCol>
              </a:tblGrid>
              <a:tr h="657924">
                <a:tc>
                  <a:txBody>
                    <a:bodyPr/>
                    <a:lstStyle/>
                    <a:p>
                      <a:r>
                        <a:rPr lang="en-US" altLang="zh-CN" sz="1800" dirty="0" smtClean="0"/>
                        <a:t>A and B</a:t>
                      </a:r>
                      <a:endParaRPr lang="zh-CN" altLang="en-US" sz="1800" b="1" dirty="0"/>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zh-CN" altLang="en-US" sz="1800" dirty="0" smtClean="0"/>
                        <a:t>表示并且，即：当</a:t>
                      </a:r>
                      <a:r>
                        <a:rPr lang="en-US" altLang="zh-CN" sz="1800" dirty="0" smtClean="0"/>
                        <a:t>A</a:t>
                      </a:r>
                      <a:r>
                        <a:rPr lang="zh-CN" altLang="en-US" sz="1800" dirty="0" smtClean="0"/>
                        <a:t>为真，并且</a:t>
                      </a:r>
                      <a:r>
                        <a:rPr lang="en-US" altLang="zh-CN" sz="1800" dirty="0" smtClean="0"/>
                        <a:t>B</a:t>
                      </a:r>
                      <a:r>
                        <a:rPr lang="zh-CN" altLang="en-US" sz="1800" dirty="0" smtClean="0"/>
                        <a:t>也为真的时候，逻辑值为真（</a:t>
                      </a:r>
                      <a:r>
                        <a:rPr lang="en-US" altLang="zh-CN" sz="1800" dirty="0" smtClean="0"/>
                        <a:t>True</a:t>
                      </a:r>
                      <a:r>
                        <a:rPr lang="zh-CN" altLang="en-US" sz="1800" dirty="0" smtClean="0"/>
                        <a:t>）；当</a:t>
                      </a:r>
                      <a:r>
                        <a:rPr lang="en-US" altLang="zh-CN" sz="1800" dirty="0" smtClean="0"/>
                        <a:t>A</a:t>
                      </a:r>
                      <a:r>
                        <a:rPr lang="zh-CN" altLang="en-US" sz="1800" dirty="0" smtClean="0"/>
                        <a:t>或</a:t>
                      </a:r>
                      <a:r>
                        <a:rPr lang="en-US" altLang="zh-CN" sz="1800" dirty="0" smtClean="0"/>
                        <a:t>B</a:t>
                      </a:r>
                      <a:r>
                        <a:rPr lang="zh-CN" altLang="en-US" sz="1800" dirty="0" smtClean="0"/>
                        <a:t>为假时，逻辑值为假（</a:t>
                      </a:r>
                      <a:r>
                        <a:rPr lang="en-US" altLang="zh-CN" sz="1800" dirty="0" smtClean="0"/>
                        <a:t>False</a:t>
                      </a:r>
                      <a:r>
                        <a:rPr lang="zh-CN" altLang="en-US" sz="1800" dirty="0" smtClean="0"/>
                        <a:t>）。</a:t>
                      </a:r>
                      <a:endParaRPr lang="zh-CN" altLang="en-US" sz="1800" b="1" dirty="0"/>
                    </a:p>
                  </a:txBody>
                  <a:tcPr/>
                </a:tc>
                <a:extLst>
                  <a:ext uri="{0D108BD9-81ED-4DB2-BD59-A6C34878D82A}">
                    <a16:rowId xmlns:a16="http://schemas.microsoft.com/office/drawing/2014/main" val="533799413"/>
                  </a:ext>
                </a:extLst>
              </a:tr>
              <a:tr h="370259">
                <a:tc>
                  <a:txBody>
                    <a:bodyPr/>
                    <a:lstStyle/>
                    <a:p>
                      <a:r>
                        <a:rPr lang="en-US" altLang="zh-CN" sz="1800" dirty="0" smtClean="0"/>
                        <a:t>A or B</a:t>
                      </a:r>
                      <a:endParaRPr lang="zh-CN" altLang="en-US" sz="1800" b="1" dirty="0"/>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zh-CN" altLang="en-US" sz="1800" b="1" kern="1200" dirty="0" smtClean="0">
                          <a:solidFill>
                            <a:schemeClr val="tx1"/>
                          </a:solidFill>
                          <a:latin typeface="+mn-lt"/>
                          <a:ea typeface="+mn-ea"/>
                          <a:cs typeface="+mn-cs"/>
                        </a:rPr>
                        <a:t>表示或者，即：当</a:t>
                      </a:r>
                      <a:r>
                        <a:rPr lang="en-US" altLang="zh-CN" sz="1800" b="1" kern="1200" dirty="0" smtClean="0">
                          <a:solidFill>
                            <a:schemeClr val="tx1"/>
                          </a:solidFill>
                          <a:latin typeface="+mn-lt"/>
                          <a:ea typeface="+mn-ea"/>
                          <a:cs typeface="+mn-cs"/>
                        </a:rPr>
                        <a:t>A</a:t>
                      </a:r>
                      <a:r>
                        <a:rPr lang="zh-CN" altLang="en-US" sz="1800" b="1" kern="1200" dirty="0" smtClean="0">
                          <a:solidFill>
                            <a:schemeClr val="tx1"/>
                          </a:solidFill>
                          <a:latin typeface="+mn-lt"/>
                          <a:ea typeface="+mn-ea"/>
                          <a:cs typeface="+mn-cs"/>
                        </a:rPr>
                        <a:t>为真，或者</a:t>
                      </a:r>
                      <a:r>
                        <a:rPr lang="en-US" altLang="zh-CN" sz="1800" b="1" kern="1200" dirty="0" smtClean="0">
                          <a:solidFill>
                            <a:schemeClr val="tx1"/>
                          </a:solidFill>
                          <a:latin typeface="+mn-lt"/>
                          <a:ea typeface="+mn-ea"/>
                          <a:cs typeface="+mn-cs"/>
                        </a:rPr>
                        <a:t>B</a:t>
                      </a:r>
                      <a:r>
                        <a:rPr lang="zh-CN" altLang="en-US" sz="1800" b="1" kern="1200" dirty="0" smtClean="0">
                          <a:solidFill>
                            <a:schemeClr val="tx1"/>
                          </a:solidFill>
                          <a:latin typeface="+mn-lt"/>
                          <a:ea typeface="+mn-ea"/>
                          <a:cs typeface="+mn-cs"/>
                        </a:rPr>
                        <a:t>为真的时候，逻辑值为真（</a:t>
                      </a:r>
                      <a:r>
                        <a:rPr lang="en-US" altLang="zh-CN" sz="1800" b="1" kern="1200" dirty="0" smtClean="0">
                          <a:solidFill>
                            <a:schemeClr val="tx1"/>
                          </a:solidFill>
                          <a:latin typeface="+mn-lt"/>
                          <a:ea typeface="+mn-ea"/>
                          <a:cs typeface="+mn-cs"/>
                        </a:rPr>
                        <a:t>True</a:t>
                      </a:r>
                      <a:r>
                        <a:rPr lang="zh-CN" altLang="en-US" sz="1800" b="1" kern="1200" dirty="0" smtClean="0">
                          <a:solidFill>
                            <a:schemeClr val="tx1"/>
                          </a:solidFill>
                          <a:latin typeface="+mn-lt"/>
                          <a:ea typeface="+mn-ea"/>
                          <a:cs typeface="+mn-cs"/>
                        </a:rPr>
                        <a:t>）；当</a:t>
                      </a:r>
                      <a:r>
                        <a:rPr lang="en-US" altLang="zh-CN" sz="1800" b="1" kern="1200" dirty="0" smtClean="0">
                          <a:solidFill>
                            <a:schemeClr val="tx1"/>
                          </a:solidFill>
                          <a:latin typeface="+mn-lt"/>
                          <a:ea typeface="+mn-ea"/>
                          <a:cs typeface="+mn-cs"/>
                        </a:rPr>
                        <a:t>A</a:t>
                      </a:r>
                      <a:r>
                        <a:rPr lang="zh-CN" altLang="en-US" sz="1800" b="1" kern="1200" dirty="0" smtClean="0">
                          <a:solidFill>
                            <a:schemeClr val="tx1"/>
                          </a:solidFill>
                          <a:latin typeface="+mn-lt"/>
                          <a:ea typeface="+mn-ea"/>
                          <a:cs typeface="+mn-cs"/>
                        </a:rPr>
                        <a:t>和</a:t>
                      </a:r>
                      <a:r>
                        <a:rPr lang="en-US" altLang="zh-CN" sz="1800" b="1" kern="1200" dirty="0" smtClean="0">
                          <a:solidFill>
                            <a:schemeClr val="tx1"/>
                          </a:solidFill>
                          <a:latin typeface="+mn-lt"/>
                          <a:ea typeface="+mn-ea"/>
                          <a:cs typeface="+mn-cs"/>
                        </a:rPr>
                        <a:t>B</a:t>
                      </a:r>
                      <a:r>
                        <a:rPr lang="zh-CN" altLang="en-US" sz="1800" b="1" kern="1200" dirty="0" smtClean="0">
                          <a:solidFill>
                            <a:schemeClr val="tx1"/>
                          </a:solidFill>
                          <a:latin typeface="+mn-lt"/>
                          <a:ea typeface="+mn-ea"/>
                          <a:cs typeface="+mn-cs"/>
                        </a:rPr>
                        <a:t>均为假时，逻辑值为假（</a:t>
                      </a:r>
                      <a:r>
                        <a:rPr lang="en-US" altLang="zh-CN" sz="1800" b="1" kern="1200" dirty="0" smtClean="0">
                          <a:solidFill>
                            <a:schemeClr val="tx1"/>
                          </a:solidFill>
                          <a:latin typeface="+mn-lt"/>
                          <a:ea typeface="+mn-ea"/>
                          <a:cs typeface="+mn-cs"/>
                        </a:rPr>
                        <a:t>False</a:t>
                      </a:r>
                      <a:r>
                        <a:rPr lang="zh-CN" altLang="en-US" sz="1800" b="1" kern="1200" dirty="0" smtClean="0">
                          <a:solidFill>
                            <a:schemeClr val="tx1"/>
                          </a:solidFill>
                          <a:latin typeface="+mn-lt"/>
                          <a:ea typeface="+mn-ea"/>
                          <a:cs typeface="+mn-cs"/>
                        </a:rPr>
                        <a:t>）。</a:t>
                      </a:r>
                      <a:endParaRPr lang="zh-CN" altLang="en-US" sz="1800" b="1" kern="1200" dirty="0">
                        <a:solidFill>
                          <a:schemeClr val="tx1"/>
                        </a:solidFill>
                        <a:latin typeface="+mn-lt"/>
                        <a:ea typeface="+mn-ea"/>
                        <a:cs typeface="+mn-cs"/>
                      </a:endParaRPr>
                    </a:p>
                  </a:txBody>
                  <a:tcPr/>
                </a:tc>
                <a:extLst>
                  <a:ext uri="{0D108BD9-81ED-4DB2-BD59-A6C34878D82A}">
                    <a16:rowId xmlns:a16="http://schemas.microsoft.com/office/drawing/2014/main" val="401403841"/>
                  </a:ext>
                </a:extLst>
              </a:tr>
              <a:tr h="370259">
                <a:tc>
                  <a:txBody>
                    <a:bodyPr/>
                    <a:lstStyle/>
                    <a:p>
                      <a:r>
                        <a:rPr lang="en-US" altLang="zh-CN" sz="1800" dirty="0" smtClean="0"/>
                        <a:t>not  A</a:t>
                      </a:r>
                      <a:endParaRPr lang="zh-CN" altLang="en-US" sz="1800" b="1" dirty="0"/>
                    </a:p>
                  </a:txBody>
                  <a:tcPr/>
                </a:tc>
                <a:tc>
                  <a:txBody>
                    <a:bodyPr/>
                    <a:lstStyle/>
                    <a:p>
                      <a:r>
                        <a:rPr lang="zh-CN" altLang="en-US" sz="1800" dirty="0" smtClean="0"/>
                        <a:t>表示否定，非；即：表达对</a:t>
                      </a:r>
                      <a:r>
                        <a:rPr lang="en-US" altLang="zh-CN" sz="1800" dirty="0" smtClean="0"/>
                        <a:t>A</a:t>
                      </a:r>
                      <a:r>
                        <a:rPr lang="zh-CN" altLang="en-US" sz="1800" dirty="0" smtClean="0"/>
                        <a:t>取反的逻辑，当</a:t>
                      </a:r>
                      <a:r>
                        <a:rPr lang="en-US" altLang="zh-CN" sz="1800" dirty="0" smtClean="0"/>
                        <a:t>A</a:t>
                      </a:r>
                      <a:r>
                        <a:rPr lang="zh-CN" altLang="en-US" sz="1800" dirty="0" smtClean="0"/>
                        <a:t>为假时，逻辑值为真（</a:t>
                      </a:r>
                      <a:r>
                        <a:rPr lang="en-US" altLang="zh-CN" sz="1800" dirty="0" smtClean="0"/>
                        <a:t>True</a:t>
                      </a:r>
                      <a:r>
                        <a:rPr lang="zh-CN" altLang="en-US" sz="1800" dirty="0" smtClean="0"/>
                        <a:t>），</a:t>
                      </a:r>
                      <a:r>
                        <a:rPr lang="en-US" altLang="zh-CN" sz="1800" dirty="0" smtClean="0"/>
                        <a:t>A</a:t>
                      </a:r>
                      <a:r>
                        <a:rPr lang="zh-CN" altLang="en-US" sz="1800" dirty="0" smtClean="0"/>
                        <a:t>为真时逻辑值为假（</a:t>
                      </a:r>
                      <a:r>
                        <a:rPr lang="en-US" altLang="zh-CN" sz="1800" dirty="0" smtClean="0"/>
                        <a:t>False</a:t>
                      </a:r>
                      <a:r>
                        <a:rPr lang="zh-CN" altLang="en-US" sz="1800" dirty="0" smtClean="0"/>
                        <a:t>）</a:t>
                      </a:r>
                      <a:endParaRPr lang="zh-CN" altLang="en-US" sz="1800" b="1" dirty="0"/>
                    </a:p>
                  </a:txBody>
                  <a:tcPr/>
                </a:tc>
                <a:extLst>
                  <a:ext uri="{0D108BD9-81ED-4DB2-BD59-A6C34878D82A}">
                    <a16:rowId xmlns:a16="http://schemas.microsoft.com/office/drawing/2014/main" val="141164454"/>
                  </a:ext>
                </a:extLst>
              </a:tr>
            </a:tbl>
          </a:graphicData>
        </a:graphic>
      </p:graphicFrame>
    </p:spTree>
    <p:extLst>
      <p:ext uri="{BB962C8B-B14F-4D97-AF65-F5344CB8AC3E}">
        <p14:creationId xmlns:p14="http://schemas.microsoft.com/office/powerpoint/2010/main" val="362451257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5">
                                            <p:bg/>
                                          </p:spTgt>
                                        </p:tgtEl>
                                        <p:attrNameLst>
                                          <p:attrName>style.visibility</p:attrName>
                                        </p:attrNameLst>
                                      </p:cBhvr>
                                      <p:to>
                                        <p:strVal val="visible"/>
                                      </p:to>
                                    </p:set>
                                    <p:animEffect transition="in" filter="wipe(up)">
                                      <p:cBhvr>
                                        <p:cTn id="19" dur="500"/>
                                        <p:tgtEl>
                                          <p:spTgt spid="5">
                                            <p:bg/>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5">
                                            <p:txEl>
                                              <p:pRg st="0" end="0"/>
                                            </p:txEl>
                                          </p:spTgt>
                                        </p:tgtEl>
                                        <p:attrNameLst>
                                          <p:attrName>style.visibility</p:attrName>
                                        </p:attrNameLst>
                                      </p:cBhvr>
                                      <p:to>
                                        <p:strVal val="visible"/>
                                      </p:to>
                                    </p:set>
                                    <p:animEffect transition="in" filter="wipe(up)">
                                      <p:cBhvr>
                                        <p:cTn id="24" dur="500"/>
                                        <p:tgtEl>
                                          <p:spTgt spid="5">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wipe(up)">
                                      <p:cBhvr>
                                        <p:cTn id="29" dur="500"/>
                                        <p:tgtEl>
                                          <p:spTgt spid="5">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5">
                                            <p:txEl>
                                              <p:pRg st="2" end="2"/>
                                            </p:txEl>
                                          </p:spTgt>
                                        </p:tgtEl>
                                        <p:attrNameLst>
                                          <p:attrName>style.visibility</p:attrName>
                                        </p:attrNameLst>
                                      </p:cBhvr>
                                      <p:to>
                                        <p:strVal val="visible"/>
                                      </p:to>
                                    </p:set>
                                    <p:animEffect transition="in" filter="wipe(up)">
                                      <p:cBhvr>
                                        <p:cTn id="34" dur="500"/>
                                        <p:tgtEl>
                                          <p:spTgt spid="5">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5">
                                            <p:txEl>
                                              <p:pRg st="3" end="3"/>
                                            </p:txEl>
                                          </p:spTgt>
                                        </p:tgtEl>
                                        <p:attrNameLst>
                                          <p:attrName>style.visibility</p:attrName>
                                        </p:attrNameLst>
                                      </p:cBhvr>
                                      <p:to>
                                        <p:strVal val="visible"/>
                                      </p:to>
                                    </p:set>
                                    <p:animEffect transition="in" filter="wipe(up)">
                                      <p:cBhvr>
                                        <p:cTn id="39" dur="500"/>
                                        <p:tgtEl>
                                          <p:spTgt spid="5">
                                            <p:txEl>
                                              <p:pRg st="3" end="3"/>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5">
                                            <p:txEl>
                                              <p:pRg st="4" end="4"/>
                                            </p:txEl>
                                          </p:spTgt>
                                        </p:tgtEl>
                                        <p:attrNameLst>
                                          <p:attrName>style.visibility</p:attrName>
                                        </p:attrNameLst>
                                      </p:cBhvr>
                                      <p:to>
                                        <p:strVal val="visible"/>
                                      </p:to>
                                    </p:set>
                                    <p:animEffect transition="in" filter="wipe(up)">
                                      <p:cBhvr>
                                        <p:cTn id="44" dur="500"/>
                                        <p:tgtEl>
                                          <p:spTgt spid="5">
                                            <p:txEl>
                                              <p:pRg st="4" end="4"/>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5">
                                            <p:txEl>
                                              <p:pRg st="5" end="5"/>
                                            </p:txEl>
                                          </p:spTgt>
                                        </p:tgtEl>
                                        <p:attrNameLst>
                                          <p:attrName>style.visibility</p:attrName>
                                        </p:attrNameLst>
                                      </p:cBhvr>
                                      <p:to>
                                        <p:strVal val="visible"/>
                                      </p:to>
                                    </p:set>
                                    <p:animEffect transition="in" filter="wipe(up)">
                                      <p:cBhvr>
                                        <p:cTn id="49" dur="500"/>
                                        <p:tgtEl>
                                          <p:spTgt spid="5">
                                            <p:txEl>
                                              <p:pRg st="5" end="5"/>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grpId="0" nodeType="clickEffect">
                                  <p:stCondLst>
                                    <p:cond delay="0"/>
                                  </p:stCondLst>
                                  <p:childTnLst>
                                    <p:set>
                                      <p:cBhvr>
                                        <p:cTn id="53" dur="1" fill="hold">
                                          <p:stCondLst>
                                            <p:cond delay="0"/>
                                          </p:stCondLst>
                                        </p:cTn>
                                        <p:tgtEl>
                                          <p:spTgt spid="5">
                                            <p:txEl>
                                              <p:pRg st="6" end="6"/>
                                            </p:txEl>
                                          </p:spTgt>
                                        </p:tgtEl>
                                        <p:attrNameLst>
                                          <p:attrName>style.visibility</p:attrName>
                                        </p:attrNameLst>
                                      </p:cBhvr>
                                      <p:to>
                                        <p:strVal val="visible"/>
                                      </p:to>
                                    </p:set>
                                    <p:animEffect transition="in" filter="wipe(up)">
                                      <p:cBhvr>
                                        <p:cTn id="54" dur="500"/>
                                        <p:tgtEl>
                                          <p:spTgt spid="5">
                                            <p:txEl>
                                              <p:pRg st="6" end="6"/>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grpId="0" nodeType="clickEffect">
                                  <p:stCondLst>
                                    <p:cond delay="0"/>
                                  </p:stCondLst>
                                  <p:childTnLst>
                                    <p:set>
                                      <p:cBhvr>
                                        <p:cTn id="58" dur="1" fill="hold">
                                          <p:stCondLst>
                                            <p:cond delay="0"/>
                                          </p:stCondLst>
                                        </p:cTn>
                                        <p:tgtEl>
                                          <p:spTgt spid="5">
                                            <p:txEl>
                                              <p:pRg st="7" end="7"/>
                                            </p:txEl>
                                          </p:spTgt>
                                        </p:tgtEl>
                                        <p:attrNameLst>
                                          <p:attrName>style.visibility</p:attrName>
                                        </p:attrNameLst>
                                      </p:cBhvr>
                                      <p:to>
                                        <p:strVal val="visible"/>
                                      </p:to>
                                    </p:set>
                                    <p:animEffect transition="in" filter="wipe(up)">
                                      <p:cBhvr>
                                        <p:cTn id="59" dur="500"/>
                                        <p:tgtEl>
                                          <p:spTgt spid="5">
                                            <p:txEl>
                                              <p:pRg st="7" end="7"/>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grpId="0" nodeType="clickEffect">
                                  <p:stCondLst>
                                    <p:cond delay="0"/>
                                  </p:stCondLst>
                                  <p:childTnLst>
                                    <p:set>
                                      <p:cBhvr>
                                        <p:cTn id="63" dur="1" fill="hold">
                                          <p:stCondLst>
                                            <p:cond delay="0"/>
                                          </p:stCondLst>
                                        </p:cTn>
                                        <p:tgtEl>
                                          <p:spTgt spid="5">
                                            <p:txEl>
                                              <p:pRg st="8" end="8"/>
                                            </p:txEl>
                                          </p:spTgt>
                                        </p:tgtEl>
                                        <p:attrNameLst>
                                          <p:attrName>style.visibility</p:attrName>
                                        </p:attrNameLst>
                                      </p:cBhvr>
                                      <p:to>
                                        <p:strVal val="visible"/>
                                      </p:to>
                                    </p:set>
                                    <p:animEffect transition="in" filter="wipe(up)">
                                      <p:cBhvr>
                                        <p:cTn id="64" dur="500"/>
                                        <p:tgtEl>
                                          <p:spTgt spid="5">
                                            <p:txEl>
                                              <p:pRg st="8" end="8"/>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1" fill="hold" grpId="0" nodeType="clickEffect">
                                  <p:stCondLst>
                                    <p:cond delay="0"/>
                                  </p:stCondLst>
                                  <p:childTnLst>
                                    <p:set>
                                      <p:cBhvr>
                                        <p:cTn id="68" dur="1" fill="hold">
                                          <p:stCondLst>
                                            <p:cond delay="0"/>
                                          </p:stCondLst>
                                        </p:cTn>
                                        <p:tgtEl>
                                          <p:spTgt spid="5">
                                            <p:txEl>
                                              <p:pRg st="9" end="9"/>
                                            </p:txEl>
                                          </p:spTgt>
                                        </p:tgtEl>
                                        <p:attrNameLst>
                                          <p:attrName>style.visibility</p:attrName>
                                        </p:attrNameLst>
                                      </p:cBhvr>
                                      <p:to>
                                        <p:strVal val="visible"/>
                                      </p:to>
                                    </p:set>
                                    <p:animEffect transition="in" filter="wipe(up)">
                                      <p:cBhvr>
                                        <p:cTn id="69" dur="500"/>
                                        <p:tgtEl>
                                          <p:spTgt spid="5">
                                            <p:txEl>
                                              <p:pRg st="9" end="9"/>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1" fill="hold" grpId="0" nodeType="clickEffect">
                                  <p:stCondLst>
                                    <p:cond delay="0"/>
                                  </p:stCondLst>
                                  <p:childTnLst>
                                    <p:set>
                                      <p:cBhvr>
                                        <p:cTn id="73" dur="1" fill="hold">
                                          <p:stCondLst>
                                            <p:cond delay="0"/>
                                          </p:stCondLst>
                                        </p:cTn>
                                        <p:tgtEl>
                                          <p:spTgt spid="5">
                                            <p:txEl>
                                              <p:pRg st="10" end="10"/>
                                            </p:txEl>
                                          </p:spTgt>
                                        </p:tgtEl>
                                        <p:attrNameLst>
                                          <p:attrName>style.visibility</p:attrName>
                                        </p:attrNameLst>
                                      </p:cBhvr>
                                      <p:to>
                                        <p:strVal val="visible"/>
                                      </p:to>
                                    </p:set>
                                    <p:animEffect transition="in" filter="wipe(up)">
                                      <p:cBhvr>
                                        <p:cTn id="74" dur="500"/>
                                        <p:tgtEl>
                                          <p:spTgt spid="5">
                                            <p:txEl>
                                              <p:pRg st="10" end="10"/>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1" fill="hold" grpId="0" nodeType="clickEffect">
                                  <p:stCondLst>
                                    <p:cond delay="0"/>
                                  </p:stCondLst>
                                  <p:childTnLst>
                                    <p:set>
                                      <p:cBhvr>
                                        <p:cTn id="78" dur="1" fill="hold">
                                          <p:stCondLst>
                                            <p:cond delay="0"/>
                                          </p:stCondLst>
                                        </p:cTn>
                                        <p:tgtEl>
                                          <p:spTgt spid="5">
                                            <p:txEl>
                                              <p:pRg st="11" end="11"/>
                                            </p:txEl>
                                          </p:spTgt>
                                        </p:tgtEl>
                                        <p:attrNameLst>
                                          <p:attrName>style.visibility</p:attrName>
                                        </p:attrNameLst>
                                      </p:cBhvr>
                                      <p:to>
                                        <p:strVal val="visible"/>
                                      </p:to>
                                    </p:set>
                                    <p:animEffect transition="in" filter="wipe(up)">
                                      <p:cBhvr>
                                        <p:cTn id="79" dur="500"/>
                                        <p:tgtEl>
                                          <p:spTgt spid="5">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2.4.4 </a:t>
            </a:r>
            <a:r>
              <a:rPr lang="zh-CN" altLang="en-US" dirty="0" smtClean="0"/>
              <a:t>逻辑值</a:t>
            </a:r>
            <a:r>
              <a:rPr lang="zh-CN" altLang="en-US" dirty="0"/>
              <a:t>和逻辑变量的使用</a:t>
            </a:r>
          </a:p>
        </p:txBody>
      </p:sp>
      <p:sp>
        <p:nvSpPr>
          <p:cNvPr id="3" name="内容占位符 2"/>
          <p:cNvSpPr>
            <a:spLocks noGrp="1"/>
          </p:cNvSpPr>
          <p:nvPr>
            <p:ph idx="1"/>
          </p:nvPr>
        </p:nvSpPr>
        <p:spPr/>
        <p:txBody>
          <a:bodyPr/>
          <a:lstStyle/>
          <a:p>
            <a:r>
              <a:rPr lang="zh-CN" altLang="en-US" sz="2000" dirty="0"/>
              <a:t>逻辑表达式</a:t>
            </a:r>
            <a:r>
              <a:rPr lang="zh-CN" altLang="en-US" sz="2000" dirty="0" smtClean="0"/>
              <a:t>一般作为 </a:t>
            </a:r>
            <a:r>
              <a:rPr lang="en-US" altLang="zh-CN" sz="2000" dirty="0" smtClean="0"/>
              <a:t>if </a:t>
            </a:r>
            <a:r>
              <a:rPr lang="zh-CN" altLang="en-US" sz="2000" dirty="0" smtClean="0"/>
              <a:t>语句的判断条件</a:t>
            </a:r>
            <a:endParaRPr lang="en-US" altLang="zh-CN" sz="2000" dirty="0"/>
          </a:p>
          <a:p>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55</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pic>
        <p:nvPicPr>
          <p:cNvPr id="6" name="图片 5"/>
          <p:cNvPicPr>
            <a:picLocks noChangeAspect="1"/>
          </p:cNvPicPr>
          <p:nvPr/>
        </p:nvPicPr>
        <p:blipFill>
          <a:blip r:embed="rId3"/>
          <a:stretch>
            <a:fillRect/>
          </a:stretch>
        </p:blipFill>
        <p:spPr>
          <a:xfrm>
            <a:off x="2909888" y="1685925"/>
            <a:ext cx="5191125" cy="4638675"/>
          </a:xfrm>
          <a:prstGeom prst="rect">
            <a:avLst/>
          </a:prstGeom>
        </p:spPr>
      </p:pic>
    </p:spTree>
    <p:extLst>
      <p:ext uri="{BB962C8B-B14F-4D97-AF65-F5344CB8AC3E}">
        <p14:creationId xmlns:p14="http://schemas.microsoft.com/office/powerpoint/2010/main" val="380974441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2.4.4 </a:t>
            </a:r>
            <a:r>
              <a:rPr lang="zh-CN" altLang="en-US" dirty="0" smtClean="0"/>
              <a:t>逻辑值</a:t>
            </a:r>
            <a:r>
              <a:rPr lang="zh-CN" altLang="en-US" dirty="0"/>
              <a:t>和逻辑变量的使用</a:t>
            </a:r>
          </a:p>
        </p:txBody>
      </p:sp>
      <p:sp>
        <p:nvSpPr>
          <p:cNvPr id="3" name="内容占位符 2"/>
          <p:cNvSpPr>
            <a:spLocks noGrp="1"/>
          </p:cNvSpPr>
          <p:nvPr>
            <p:ph idx="1"/>
          </p:nvPr>
        </p:nvSpPr>
        <p:spPr/>
        <p:txBody>
          <a:bodyPr/>
          <a:lstStyle/>
          <a:p>
            <a:r>
              <a:rPr lang="zh-CN" altLang="en-US" sz="2000" dirty="0" smtClean="0"/>
              <a:t>例子：</a:t>
            </a:r>
            <a:r>
              <a:rPr lang="zh-CN" altLang="zh-CN" sz="2000" dirty="0" smtClean="0"/>
              <a:t>已知</a:t>
            </a:r>
            <a:r>
              <a:rPr lang="zh-CN" altLang="zh-CN" sz="2000" dirty="0"/>
              <a:t>三角形三条边分别为</a:t>
            </a:r>
            <a:r>
              <a:rPr lang="en-US" altLang="zh-CN" sz="2000" dirty="0"/>
              <a:t>a</a:t>
            </a:r>
            <a:r>
              <a:rPr lang="zh-CN" altLang="zh-CN" sz="2000" dirty="0"/>
              <a:t>，</a:t>
            </a:r>
            <a:r>
              <a:rPr lang="en-US" altLang="zh-CN" sz="2000" dirty="0"/>
              <a:t>b</a:t>
            </a:r>
            <a:r>
              <a:rPr lang="zh-CN" altLang="zh-CN" sz="2000" dirty="0"/>
              <a:t>，</a:t>
            </a:r>
            <a:r>
              <a:rPr lang="en-US" altLang="zh-CN" sz="2000" dirty="0"/>
              <a:t>c</a:t>
            </a:r>
            <a:r>
              <a:rPr lang="zh-CN" altLang="zh-CN" sz="2000" dirty="0"/>
              <a:t>，则判断三角形是否存在的</a:t>
            </a:r>
            <a:r>
              <a:rPr lang="zh-CN" altLang="zh-CN" sz="2000" dirty="0" smtClean="0"/>
              <a:t>逻辑表达式是什么</a:t>
            </a:r>
            <a:r>
              <a:rPr lang="zh-CN" altLang="en-US" sz="2000" dirty="0" smtClean="0"/>
              <a:t>？</a:t>
            </a:r>
            <a:r>
              <a:rPr lang="zh-CN" altLang="zh-CN" sz="2000" dirty="0" smtClean="0"/>
              <a:t>判断</a:t>
            </a:r>
            <a:r>
              <a:rPr lang="zh-CN" altLang="zh-CN" sz="2000" dirty="0"/>
              <a:t>三角形是直角三角形的逻辑表达式是</a:t>
            </a:r>
            <a:r>
              <a:rPr lang="zh-CN" altLang="zh-CN" sz="2000" dirty="0" smtClean="0"/>
              <a:t>什么</a:t>
            </a:r>
            <a:r>
              <a:rPr lang="zh-CN" altLang="en-US" sz="2000" dirty="0"/>
              <a:t>？</a:t>
            </a:r>
            <a:endParaRPr lang="en-US" altLang="zh-CN" sz="2000" dirty="0" smtClean="0"/>
          </a:p>
          <a:p>
            <a:r>
              <a:rPr lang="zh-CN" altLang="zh-CN" sz="2000" dirty="0" smtClean="0"/>
              <a:t>参考</a:t>
            </a:r>
            <a:r>
              <a:rPr lang="zh-CN" altLang="en-US" sz="2000" dirty="0" smtClean="0"/>
              <a:t>求解</a:t>
            </a:r>
            <a:r>
              <a:rPr lang="zh-CN" altLang="zh-CN" sz="2000" dirty="0" smtClean="0"/>
              <a:t>如下</a:t>
            </a:r>
            <a:r>
              <a:rPr lang="zh-CN" altLang="zh-CN" sz="2000" dirty="0"/>
              <a:t>：</a:t>
            </a:r>
          </a:p>
          <a:p>
            <a:endParaRPr lang="zh-CN" altLang="en-US" sz="2000"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56</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5" name="矩形 4"/>
          <p:cNvSpPr/>
          <p:nvPr/>
        </p:nvSpPr>
        <p:spPr>
          <a:xfrm>
            <a:off x="1468496" y="2270302"/>
            <a:ext cx="8567601" cy="2246769"/>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&gt;&gt;&gt; a=20</a:t>
            </a:r>
            <a:endParaRPr kumimoji="0" lang="zh-CN" altLang="zh-CN" sz="20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&gt;&gt;&gt; b=25</a:t>
            </a:r>
            <a:endParaRPr kumimoji="0" lang="zh-CN" altLang="zh-CN" sz="20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&gt;&gt;&gt; c=9</a:t>
            </a:r>
            <a:endParaRPr kumimoji="0" lang="zh-CN" altLang="zh-CN" sz="20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&gt;&gt;&gt; </a:t>
            </a:r>
            <a:r>
              <a:rPr kumimoji="0" lang="en-US" altLang="zh-CN" sz="2000" b="0" i="0" u="none" strike="noStrike" kern="1200" cap="none" spc="0" normalizeH="0" baseline="0" noProof="0" dirty="0" err="1">
                <a:ln>
                  <a:noFill/>
                </a:ln>
                <a:solidFill>
                  <a:prstClr val="black"/>
                </a:solidFill>
                <a:effectLst/>
                <a:uLnTx/>
                <a:uFillTx/>
                <a:latin typeface="Arial"/>
                <a:ea typeface="宋体"/>
                <a:cs typeface="+mn-cs"/>
              </a:rPr>
              <a:t>a+b</a:t>
            </a: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&gt;c and </a:t>
            </a:r>
            <a:r>
              <a:rPr kumimoji="0" lang="en-US" altLang="zh-CN" sz="2000" b="0" i="0" u="none" strike="noStrike" kern="1200" cap="none" spc="0" normalizeH="0" baseline="0" noProof="0" dirty="0" err="1">
                <a:ln>
                  <a:noFill/>
                </a:ln>
                <a:solidFill>
                  <a:prstClr val="black"/>
                </a:solidFill>
                <a:effectLst/>
                <a:uLnTx/>
                <a:uFillTx/>
                <a:latin typeface="Arial"/>
                <a:ea typeface="宋体"/>
                <a:cs typeface="+mn-cs"/>
              </a:rPr>
              <a:t>b+c</a:t>
            </a: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&gt;a and </a:t>
            </a:r>
            <a:r>
              <a:rPr kumimoji="0" lang="en-US" altLang="zh-CN" sz="2000" b="0" i="0" u="none" strike="noStrike" kern="1200" cap="none" spc="0" normalizeH="0" baseline="0" noProof="0" dirty="0" err="1">
                <a:ln>
                  <a:noFill/>
                </a:ln>
                <a:solidFill>
                  <a:prstClr val="black"/>
                </a:solidFill>
                <a:effectLst/>
                <a:uLnTx/>
                <a:uFillTx/>
                <a:latin typeface="Arial"/>
                <a:ea typeface="宋体"/>
                <a:cs typeface="+mn-cs"/>
              </a:rPr>
              <a:t>a+c</a:t>
            </a: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&gt;b</a:t>
            </a:r>
            <a:endParaRPr kumimoji="0" lang="zh-CN" altLang="zh-CN" sz="20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True</a:t>
            </a:r>
            <a:endParaRPr kumimoji="0" lang="zh-CN" altLang="zh-CN" sz="20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&gt;&gt;&gt; a**2 + b**2 == c**2 or a**2 + c**2 == b**2 or b**2 + c**2 == a**2</a:t>
            </a:r>
            <a:endParaRPr kumimoji="0" lang="zh-CN" altLang="zh-CN" sz="20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False</a:t>
            </a:r>
            <a:endParaRPr kumimoji="0" lang="zh-CN" altLang="zh-CN" sz="2000" b="0" i="0" u="none" strike="noStrike" kern="1200" cap="none" spc="0" normalizeH="0" baseline="0" noProof="0" dirty="0">
              <a:ln>
                <a:noFill/>
              </a:ln>
              <a:solidFill>
                <a:prstClr val="black"/>
              </a:solidFill>
              <a:effectLst/>
              <a:uLnTx/>
              <a:uFillTx/>
              <a:latin typeface="Arial"/>
              <a:ea typeface="宋体"/>
              <a:cs typeface="+mn-cs"/>
            </a:endParaRPr>
          </a:p>
        </p:txBody>
      </p:sp>
    </p:spTree>
    <p:extLst>
      <p:ext uri="{BB962C8B-B14F-4D97-AF65-F5344CB8AC3E}">
        <p14:creationId xmlns:p14="http://schemas.microsoft.com/office/powerpoint/2010/main" val="223616505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up)">
                                      <p:cBhvr>
                                        <p:cTn id="7" dur="500"/>
                                        <p:tgtEl>
                                          <p:spTgt spid="5">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up)">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wipe(up)">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wipe(up)">
                                      <p:cBhvr>
                                        <p:cTn id="22" dur="5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wipe(up)">
                                      <p:cBhvr>
                                        <p:cTn id="27" dur="500"/>
                                        <p:tgtEl>
                                          <p:spTgt spid="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5">
                                            <p:txEl>
                                              <p:pRg st="4" end="4"/>
                                            </p:txEl>
                                          </p:spTgt>
                                        </p:tgtEl>
                                        <p:attrNameLst>
                                          <p:attrName>style.visibility</p:attrName>
                                        </p:attrNameLst>
                                      </p:cBhvr>
                                      <p:to>
                                        <p:strVal val="visible"/>
                                      </p:to>
                                    </p:set>
                                    <p:animEffect transition="in" filter="wipe(up)">
                                      <p:cBhvr>
                                        <p:cTn id="32" dur="500"/>
                                        <p:tgtEl>
                                          <p:spTgt spid="5">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Effect transition="in" filter="wipe(up)">
                                      <p:cBhvr>
                                        <p:cTn id="37" dur="500"/>
                                        <p:tgtEl>
                                          <p:spTgt spid="5">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5">
                                            <p:txEl>
                                              <p:pRg st="6" end="6"/>
                                            </p:txEl>
                                          </p:spTgt>
                                        </p:tgtEl>
                                        <p:attrNameLst>
                                          <p:attrName>style.visibility</p:attrName>
                                        </p:attrNameLst>
                                      </p:cBhvr>
                                      <p:to>
                                        <p:strVal val="visible"/>
                                      </p:to>
                                    </p:set>
                                    <p:animEffect transition="in" filter="wipe(up)">
                                      <p:cBhvr>
                                        <p:cTn id="42"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小测验</a:t>
            </a:r>
            <a:endParaRPr lang="zh-CN" altLang="en-US" dirty="0"/>
          </a:p>
        </p:txBody>
      </p:sp>
      <p:sp>
        <p:nvSpPr>
          <p:cNvPr id="3" name="内容占位符 2"/>
          <p:cNvSpPr>
            <a:spLocks noGrp="1"/>
          </p:cNvSpPr>
          <p:nvPr>
            <p:ph idx="1"/>
          </p:nvPr>
        </p:nvSpPr>
        <p:spPr/>
        <p:txBody>
          <a:bodyPr/>
          <a:lstStyle/>
          <a:p>
            <a:pPr marL="342900" lvl="0" indent="0">
              <a:buNone/>
            </a:pPr>
            <a:r>
              <a:rPr lang="en-US" altLang="zh-CN" kern="1200" dirty="0" smtClean="0"/>
              <a:t>1</a:t>
            </a:r>
            <a:r>
              <a:rPr lang="zh-CN" altLang="en-US" kern="1200" dirty="0" smtClean="0"/>
              <a:t>、</a:t>
            </a:r>
            <a:r>
              <a:rPr lang="zh-CN" altLang="zh-CN" kern="1200" dirty="0" smtClean="0"/>
              <a:t>下面</a:t>
            </a:r>
            <a:r>
              <a:rPr lang="zh-CN" altLang="zh-CN" kern="1200" dirty="0"/>
              <a:t>代码的输出结果是</a:t>
            </a:r>
            <a:r>
              <a:rPr lang="en-US" altLang="zh-CN" kern="1200" dirty="0" smtClean="0"/>
              <a:t>( </a:t>
            </a:r>
            <a:r>
              <a:rPr lang="en-US" altLang="zh-CN" kern="1200" dirty="0" smtClean="0"/>
              <a:t>        </a:t>
            </a:r>
            <a:r>
              <a:rPr lang="en-US" altLang="zh-CN" kern="1200" dirty="0" smtClean="0"/>
              <a:t>)</a:t>
            </a:r>
            <a:endParaRPr lang="zh-CN" altLang="zh-CN" kern="1200" dirty="0"/>
          </a:p>
          <a:p>
            <a:pPr marL="342900" lvl="0" indent="0">
              <a:buNone/>
            </a:pPr>
            <a:r>
              <a:rPr lang="en-US" altLang="zh-CN" kern="1200" dirty="0"/>
              <a:t>print( 0.1+0.2 == 0.3 </a:t>
            </a:r>
            <a:r>
              <a:rPr lang="en-US" altLang="zh-CN" kern="1200" dirty="0" smtClean="0"/>
              <a:t>)</a:t>
            </a:r>
            <a:endParaRPr lang="zh-CN" altLang="zh-CN" kern="1200" dirty="0"/>
          </a:p>
          <a:p>
            <a:pPr marL="342900" lvl="0" indent="0">
              <a:buNone/>
            </a:pPr>
            <a:r>
              <a:rPr lang="en-US" altLang="zh-CN" kern="1200" dirty="0"/>
              <a:t>A</a:t>
            </a:r>
            <a:r>
              <a:rPr lang="zh-CN" altLang="zh-CN" kern="1200" dirty="0"/>
              <a:t>、</a:t>
            </a:r>
            <a:r>
              <a:rPr lang="en-US" altLang="zh-CN" kern="1200" dirty="0" smtClean="0"/>
              <a:t>False		B</a:t>
            </a:r>
            <a:r>
              <a:rPr lang="zh-CN" altLang="zh-CN" kern="1200" dirty="0"/>
              <a:t>、</a:t>
            </a:r>
            <a:r>
              <a:rPr lang="en-US" altLang="zh-CN" kern="1200" dirty="0"/>
              <a:t>-</a:t>
            </a:r>
            <a:r>
              <a:rPr lang="en-US" altLang="zh-CN" kern="1200" dirty="0" smtClean="0"/>
              <a:t>1		C</a:t>
            </a:r>
            <a:r>
              <a:rPr lang="zh-CN" altLang="zh-CN" kern="1200" dirty="0"/>
              <a:t>、</a:t>
            </a:r>
            <a:r>
              <a:rPr lang="en-US" altLang="zh-CN" kern="1200" dirty="0" smtClean="0"/>
              <a:t>0		D</a:t>
            </a:r>
            <a:r>
              <a:rPr lang="zh-CN" altLang="zh-CN" kern="1200" dirty="0"/>
              <a:t>、</a:t>
            </a:r>
            <a:r>
              <a:rPr lang="en-US" altLang="zh-CN" kern="1200" dirty="0"/>
              <a:t>while</a:t>
            </a:r>
            <a:endParaRPr lang="zh-CN" altLang="zh-CN" kern="1200" dirty="0"/>
          </a:p>
          <a:p>
            <a:pPr marL="342900" lvl="0" indent="0" fontAlgn="ctr">
              <a:buNone/>
            </a:pPr>
            <a:endParaRPr lang="en-US" altLang="zh-CN" kern="1200" dirty="0" smtClean="0"/>
          </a:p>
          <a:p>
            <a:pPr marL="342900" lvl="0" indent="0" fontAlgn="ctr">
              <a:buNone/>
            </a:pPr>
            <a:r>
              <a:rPr lang="en-US" altLang="zh-CN" kern="1200" dirty="0" smtClean="0"/>
              <a:t>2</a:t>
            </a:r>
            <a:r>
              <a:rPr lang="zh-CN" altLang="en-US" kern="1200" dirty="0" smtClean="0"/>
              <a:t>、</a:t>
            </a:r>
            <a:r>
              <a:rPr lang="zh-CN" altLang="zh-CN" kern="1200" dirty="0" smtClean="0"/>
              <a:t>下列</a:t>
            </a:r>
            <a:r>
              <a:rPr lang="zh-CN" altLang="zh-CN" kern="1200" dirty="0"/>
              <a:t>表达式的运算结果是：</a:t>
            </a:r>
            <a:r>
              <a:rPr lang="zh-CN" altLang="zh-CN" kern="1200" dirty="0" smtClean="0"/>
              <a:t>(</a:t>
            </a:r>
            <a:r>
              <a:rPr lang="en-US" altLang="zh-CN" kern="1200" dirty="0" smtClean="0"/>
              <a:t>       </a:t>
            </a:r>
            <a:r>
              <a:rPr lang="zh-CN" altLang="zh-CN" kern="1200" dirty="0" smtClean="0"/>
              <a:t>)</a:t>
            </a:r>
            <a:endParaRPr lang="zh-CN" altLang="zh-CN" kern="1200" dirty="0"/>
          </a:p>
          <a:p>
            <a:pPr marL="342900" lvl="0" indent="0" fontAlgn="ctr">
              <a:buNone/>
            </a:pPr>
            <a:r>
              <a:rPr lang="en-US" altLang="zh-CN" kern="1200" dirty="0"/>
              <a:t>&gt;&gt;&gt; a = 100</a:t>
            </a:r>
            <a:endParaRPr lang="zh-CN" altLang="zh-CN" kern="1200" dirty="0"/>
          </a:p>
          <a:p>
            <a:pPr marL="342900" lvl="0" indent="0" fontAlgn="ctr">
              <a:buNone/>
            </a:pPr>
            <a:r>
              <a:rPr lang="en-US" altLang="zh-CN" kern="1200" dirty="0"/>
              <a:t>&gt;&gt;&gt; b = False</a:t>
            </a:r>
            <a:endParaRPr lang="zh-CN" altLang="zh-CN" kern="1200" dirty="0"/>
          </a:p>
          <a:p>
            <a:pPr marL="342900" lvl="0" indent="0" fontAlgn="ctr">
              <a:buNone/>
            </a:pPr>
            <a:r>
              <a:rPr lang="en-US" altLang="zh-CN" kern="1200" dirty="0"/>
              <a:t>&gt;&gt;&gt; a * b &gt; -1</a:t>
            </a:r>
            <a:endParaRPr lang="zh-CN" altLang="zh-CN" kern="1200" dirty="0"/>
          </a:p>
          <a:p>
            <a:pPr marL="342900" lvl="0" indent="0" fontAlgn="ctr">
              <a:buNone/>
            </a:pPr>
            <a:r>
              <a:rPr lang="en-US" altLang="zh-CN" kern="1200" dirty="0"/>
              <a:t>A</a:t>
            </a:r>
            <a:r>
              <a:rPr lang="zh-CN" altLang="zh-CN" kern="1200" dirty="0"/>
              <a:t>、</a:t>
            </a:r>
            <a:r>
              <a:rPr lang="en-US" altLang="zh-CN" kern="1200" dirty="0" smtClean="0"/>
              <a:t>False		B</a:t>
            </a:r>
            <a:r>
              <a:rPr lang="zh-CN" altLang="zh-CN" kern="1200" dirty="0"/>
              <a:t>、</a:t>
            </a:r>
            <a:r>
              <a:rPr lang="en-US" altLang="zh-CN" kern="1200" dirty="0" smtClean="0"/>
              <a:t>1		C</a:t>
            </a:r>
            <a:r>
              <a:rPr lang="zh-CN" altLang="zh-CN" kern="1200" dirty="0"/>
              <a:t>、</a:t>
            </a:r>
            <a:r>
              <a:rPr lang="en-US" altLang="zh-CN" kern="1200" dirty="0" smtClean="0"/>
              <a:t>0		D</a:t>
            </a:r>
            <a:r>
              <a:rPr lang="zh-CN" altLang="zh-CN" kern="1200" dirty="0"/>
              <a:t>、</a:t>
            </a:r>
            <a:r>
              <a:rPr lang="en-US" altLang="zh-CN" kern="1200" dirty="0"/>
              <a:t>True</a:t>
            </a:r>
            <a:endParaRPr lang="zh-CN" altLang="zh-CN" kern="1200" dirty="0"/>
          </a:p>
          <a:p>
            <a:pPr marL="342900" lvl="0" indent="0" fontAlgn="ctr">
              <a:buNone/>
            </a:pPr>
            <a:endParaRPr lang="en-US" altLang="zh-CN" kern="1200" dirty="0" smtClean="0"/>
          </a:p>
          <a:p>
            <a:pPr marL="342900" lvl="0" indent="0" fontAlgn="ctr">
              <a:buNone/>
            </a:pPr>
            <a:r>
              <a:rPr lang="en-US" altLang="zh-CN" kern="1200" dirty="0" smtClean="0"/>
              <a:t>3</a:t>
            </a:r>
            <a:r>
              <a:rPr lang="zh-CN" altLang="en-US" kern="1200" dirty="0" smtClean="0"/>
              <a:t>、</a:t>
            </a:r>
            <a:r>
              <a:rPr lang="zh-CN" altLang="zh-CN" kern="1200" dirty="0" smtClean="0"/>
              <a:t>以下</a:t>
            </a:r>
            <a:r>
              <a:rPr lang="zh-CN" altLang="zh-CN" kern="1200" dirty="0"/>
              <a:t>选项中值为</a:t>
            </a:r>
            <a:r>
              <a:rPr lang="en-US" altLang="zh-CN" kern="1200" dirty="0"/>
              <a:t>False</a:t>
            </a:r>
            <a:r>
              <a:rPr lang="zh-CN" altLang="zh-CN" kern="1200" dirty="0"/>
              <a:t>的是</a:t>
            </a:r>
            <a:r>
              <a:rPr lang="en-US" altLang="zh-CN" kern="1200" dirty="0" smtClean="0"/>
              <a:t>(      )</a:t>
            </a:r>
            <a:endParaRPr lang="zh-CN" altLang="zh-CN" kern="1200" dirty="0"/>
          </a:p>
          <a:p>
            <a:pPr marL="342900" lvl="0" indent="0" fontAlgn="ctr">
              <a:buNone/>
            </a:pPr>
            <a:r>
              <a:rPr lang="en-US" altLang="zh-CN" kern="1200" dirty="0"/>
              <a:t>A</a:t>
            </a:r>
            <a:r>
              <a:rPr lang="zh-CN" altLang="zh-CN" kern="1200" dirty="0"/>
              <a:t>、</a:t>
            </a:r>
            <a:r>
              <a:rPr lang="en-US" altLang="zh-CN" kern="1200" dirty="0"/>
              <a:t>'</a:t>
            </a:r>
            <a:r>
              <a:rPr lang="en-US" altLang="zh-CN" kern="1200" dirty="0" err="1"/>
              <a:t>abc</a:t>
            </a:r>
            <a:r>
              <a:rPr lang="en-US" altLang="zh-CN" kern="1200" dirty="0"/>
              <a:t>'&lt;'</a:t>
            </a:r>
            <a:r>
              <a:rPr lang="en-US" altLang="zh-CN" kern="1200" dirty="0" err="1"/>
              <a:t>abcd</a:t>
            </a:r>
            <a:r>
              <a:rPr lang="en-US" altLang="zh-CN" kern="1200" dirty="0"/>
              <a:t>'</a:t>
            </a:r>
            <a:endParaRPr lang="zh-CN" altLang="zh-CN" kern="1200" dirty="0"/>
          </a:p>
          <a:p>
            <a:pPr marL="342900" lvl="0" indent="0" fontAlgn="ctr">
              <a:buNone/>
            </a:pPr>
            <a:r>
              <a:rPr lang="en-US" altLang="zh-CN" kern="1200" dirty="0"/>
              <a:t>B</a:t>
            </a:r>
            <a:r>
              <a:rPr lang="zh-CN" altLang="zh-CN" kern="1200" dirty="0"/>
              <a:t>、</a:t>
            </a:r>
            <a:r>
              <a:rPr lang="en-US" altLang="zh-CN" kern="1200" dirty="0"/>
              <a:t>''&lt;'a'</a:t>
            </a:r>
            <a:endParaRPr lang="zh-CN" altLang="zh-CN" kern="1200" dirty="0"/>
          </a:p>
          <a:p>
            <a:pPr marL="342900" lvl="0" indent="0" fontAlgn="ctr">
              <a:buNone/>
            </a:pPr>
            <a:r>
              <a:rPr lang="en-US" altLang="zh-CN" kern="1200" dirty="0"/>
              <a:t>C</a:t>
            </a:r>
            <a:r>
              <a:rPr lang="zh-CN" altLang="zh-CN" kern="1200" dirty="0"/>
              <a:t>、</a:t>
            </a:r>
            <a:r>
              <a:rPr lang="en-US" altLang="zh-CN" kern="1200" dirty="0"/>
              <a:t>'Hello'&gt;'hello'</a:t>
            </a:r>
            <a:endParaRPr lang="zh-CN" altLang="zh-CN" kern="1200" dirty="0"/>
          </a:p>
          <a:p>
            <a:pPr marL="342900" lvl="0" indent="0" fontAlgn="ctr">
              <a:buNone/>
            </a:pPr>
            <a:r>
              <a:rPr lang="en-US" altLang="zh-CN" kern="1200" dirty="0"/>
              <a:t>D</a:t>
            </a:r>
            <a:r>
              <a:rPr lang="zh-CN" altLang="zh-CN" kern="1200" dirty="0"/>
              <a:t>、</a:t>
            </a:r>
            <a:r>
              <a:rPr lang="en-US" altLang="zh-CN" kern="1200" dirty="0"/>
              <a:t>'</a:t>
            </a:r>
            <a:r>
              <a:rPr lang="en-US" altLang="zh-CN" kern="1200" dirty="0" err="1"/>
              <a:t>abcd</a:t>
            </a:r>
            <a:r>
              <a:rPr lang="en-US" altLang="zh-CN" kern="1200" dirty="0"/>
              <a:t>'&lt;'ad'</a:t>
            </a:r>
            <a:endParaRPr lang="zh-CN" altLang="zh-CN" kern="1200" dirty="0"/>
          </a:p>
          <a:p>
            <a:pPr lvl="0" fontAlgn="ctr"/>
            <a:endParaRPr lang="zh-CN" altLang="zh-CN" kern="1200" dirty="0"/>
          </a:p>
          <a:p>
            <a:endParaRPr lang="zh-CN" altLang="en-US"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57</a:t>
            </a:fld>
            <a:endParaRPr lang="en-US" altLang="zh-CN"/>
          </a:p>
        </p:txBody>
      </p:sp>
      <p:sp>
        <p:nvSpPr>
          <p:cNvPr id="5" name="TextBox 4"/>
          <p:cNvSpPr txBox="1"/>
          <p:nvPr/>
        </p:nvSpPr>
        <p:spPr>
          <a:xfrm>
            <a:off x="4034066" y="1059141"/>
            <a:ext cx="452387" cy="369332"/>
          </a:xfrm>
          <a:prstGeom prst="rect">
            <a:avLst/>
          </a:prstGeom>
          <a:noFill/>
        </p:spPr>
        <p:txBody>
          <a:bodyPr wrap="square" rtlCol="0">
            <a:spAutoFit/>
          </a:bodyPr>
          <a:lstStyle/>
          <a:p>
            <a:r>
              <a:rPr lang="en-US" altLang="zh-CN" dirty="0"/>
              <a:t>A</a:t>
            </a:r>
            <a:endParaRPr lang="zh-CN" altLang="en-US" dirty="0"/>
          </a:p>
        </p:txBody>
      </p:sp>
      <p:sp>
        <p:nvSpPr>
          <p:cNvPr id="6" name="TextBox 5"/>
          <p:cNvSpPr txBox="1"/>
          <p:nvPr/>
        </p:nvSpPr>
        <p:spPr>
          <a:xfrm>
            <a:off x="4176514" y="4372585"/>
            <a:ext cx="452387" cy="369332"/>
          </a:xfrm>
          <a:prstGeom prst="rect">
            <a:avLst/>
          </a:prstGeom>
          <a:noFill/>
        </p:spPr>
        <p:txBody>
          <a:bodyPr wrap="square" rtlCol="0">
            <a:spAutoFit/>
          </a:bodyPr>
          <a:lstStyle/>
          <a:p>
            <a:r>
              <a:rPr lang="en-US" altLang="zh-CN" dirty="0" smtClean="0"/>
              <a:t>C</a:t>
            </a:r>
            <a:endParaRPr lang="zh-CN" altLang="en-US" dirty="0"/>
          </a:p>
        </p:txBody>
      </p:sp>
      <p:sp>
        <p:nvSpPr>
          <p:cNvPr id="7" name="TextBox 6"/>
          <p:cNvSpPr txBox="1"/>
          <p:nvPr/>
        </p:nvSpPr>
        <p:spPr>
          <a:xfrm>
            <a:off x="4260260" y="2420571"/>
            <a:ext cx="452387" cy="369332"/>
          </a:xfrm>
          <a:prstGeom prst="rect">
            <a:avLst/>
          </a:prstGeom>
          <a:noFill/>
        </p:spPr>
        <p:txBody>
          <a:bodyPr wrap="square" rtlCol="0">
            <a:spAutoFit/>
          </a:bodyPr>
          <a:lstStyle/>
          <a:p>
            <a:r>
              <a:rPr lang="en-US" altLang="zh-CN" dirty="0" smtClean="0"/>
              <a:t>D</a:t>
            </a:r>
            <a:endParaRPr lang="zh-CN" altLang="en-US" dirty="0"/>
          </a:p>
        </p:txBody>
      </p:sp>
    </p:spTree>
    <p:extLst>
      <p:ext uri="{BB962C8B-B14F-4D97-AF65-F5344CB8AC3E}">
        <p14:creationId xmlns:p14="http://schemas.microsoft.com/office/powerpoint/2010/main" val="212327874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2.4 </a:t>
            </a:r>
            <a:r>
              <a:rPr lang="zh-CN" altLang="en-US" dirty="0" smtClean="0"/>
              <a:t>变量及数据的使用</a:t>
            </a:r>
            <a:endParaRPr lang="zh-CN" altLang="en-US"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58</a:t>
            </a:fld>
            <a:endParaRPr lang="en-US" altLang="zh-CN"/>
          </a:p>
        </p:txBody>
      </p:sp>
      <p:pic>
        <p:nvPicPr>
          <p:cNvPr id="7" name="图片 6"/>
          <p:cNvPicPr>
            <a:picLocks noChangeAspect="1"/>
          </p:cNvPicPr>
          <p:nvPr/>
        </p:nvPicPr>
        <p:blipFill>
          <a:blip r:embed="rId2"/>
          <a:stretch>
            <a:fillRect/>
          </a:stretch>
        </p:blipFill>
        <p:spPr>
          <a:xfrm>
            <a:off x="2177750" y="977256"/>
            <a:ext cx="7039401" cy="5882764"/>
          </a:xfrm>
          <a:prstGeom prst="rect">
            <a:avLst/>
          </a:prstGeom>
        </p:spPr>
      </p:pic>
      <p:sp>
        <p:nvSpPr>
          <p:cNvPr id="8" name="矩形 7"/>
          <p:cNvSpPr/>
          <p:nvPr/>
        </p:nvSpPr>
        <p:spPr>
          <a:xfrm>
            <a:off x="5975617" y="4981922"/>
            <a:ext cx="1970520" cy="73509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0364868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2.4.5 </a:t>
            </a:r>
            <a:r>
              <a:rPr lang="zh-CN" altLang="en-US" dirty="0" smtClean="0"/>
              <a:t>列表及其操作</a:t>
            </a:r>
            <a:endParaRPr lang="zh-CN" altLang="en-US" dirty="0"/>
          </a:p>
        </p:txBody>
      </p:sp>
      <p:sp>
        <p:nvSpPr>
          <p:cNvPr id="3" name="内容占位符 2"/>
          <p:cNvSpPr>
            <a:spLocks noGrp="1"/>
          </p:cNvSpPr>
          <p:nvPr>
            <p:ph idx="1"/>
          </p:nvPr>
        </p:nvSpPr>
        <p:spPr/>
        <p:txBody>
          <a:bodyPr/>
          <a:lstStyle/>
          <a:p>
            <a:r>
              <a:rPr lang="zh-CN" altLang="en-US" dirty="0" smtClean="0"/>
              <a:t>列表的定义</a:t>
            </a:r>
            <a:endParaRPr lang="en-US" altLang="zh-CN" dirty="0" smtClean="0"/>
          </a:p>
          <a:p>
            <a:pPr lvl="1"/>
            <a:r>
              <a:rPr lang="zh-CN" altLang="en-US" dirty="0" smtClean="0"/>
              <a:t>列表</a:t>
            </a:r>
            <a:r>
              <a:rPr lang="zh-CN" altLang="en-US" dirty="0"/>
              <a:t>是一组按照一定顺序排列的，由相同类型的数据元素组成的集合。</a:t>
            </a:r>
          </a:p>
          <a:p>
            <a:pPr lvl="1"/>
            <a:r>
              <a:rPr lang="zh-CN" altLang="en-US" dirty="0"/>
              <a:t>简单地说，列表是一组信息的集合，它可以将成组的数据按照顺序集合起来存放，是</a:t>
            </a:r>
            <a:r>
              <a:rPr lang="en-US" altLang="zh-CN" dirty="0"/>
              <a:t>Python</a:t>
            </a:r>
            <a:r>
              <a:rPr lang="zh-CN" altLang="en-US" dirty="0"/>
              <a:t>数据分析中最强大的功能之一。</a:t>
            </a:r>
          </a:p>
          <a:p>
            <a:pPr lvl="1"/>
            <a:r>
              <a:rPr lang="zh-CN" altLang="en-US" dirty="0"/>
              <a:t>在</a:t>
            </a:r>
            <a:r>
              <a:rPr lang="en-US" altLang="zh-CN" dirty="0"/>
              <a:t>Python</a:t>
            </a:r>
            <a:r>
              <a:rPr lang="zh-CN" altLang="en-US" dirty="0"/>
              <a:t>中，用方括号（</a:t>
            </a:r>
            <a:r>
              <a:rPr lang="en-US" altLang="zh-CN" dirty="0"/>
              <a:t>[ ]</a:t>
            </a:r>
            <a:r>
              <a:rPr lang="zh-CN" altLang="en-US" dirty="0"/>
              <a:t>）来表示列表，以下均为列表数据</a:t>
            </a:r>
            <a:r>
              <a:rPr lang="zh-CN" altLang="en-US" dirty="0" smtClean="0"/>
              <a:t>：</a:t>
            </a:r>
            <a:endParaRPr lang="en-US" altLang="zh-CN" dirty="0" smtClean="0"/>
          </a:p>
          <a:p>
            <a:pPr lvl="1"/>
            <a:endParaRPr lang="en-US" altLang="zh-CN" dirty="0"/>
          </a:p>
          <a:p>
            <a:pPr lvl="1"/>
            <a:endParaRPr lang="en-US" altLang="zh-CN" dirty="0" smtClean="0"/>
          </a:p>
          <a:p>
            <a:pPr lvl="1"/>
            <a:endParaRPr lang="en-US" altLang="zh-CN" dirty="0"/>
          </a:p>
          <a:p>
            <a:pPr lvl="1"/>
            <a:endParaRPr lang="en-US" altLang="zh-CN" dirty="0" smtClean="0"/>
          </a:p>
          <a:p>
            <a:pPr lvl="1"/>
            <a:endParaRPr lang="en-US" altLang="zh-CN" dirty="0"/>
          </a:p>
          <a:p>
            <a:pPr lvl="1"/>
            <a:endParaRPr lang="en-US" altLang="zh-CN" dirty="0" smtClean="0"/>
          </a:p>
          <a:p>
            <a:pPr lvl="1"/>
            <a:endParaRPr lang="en-US" altLang="zh-CN" dirty="0"/>
          </a:p>
          <a:p>
            <a:pPr lvl="1"/>
            <a:endParaRPr lang="en-US" altLang="zh-CN" dirty="0" smtClean="0"/>
          </a:p>
          <a:p>
            <a:pPr lvl="1"/>
            <a:endParaRPr lang="en-US" altLang="zh-CN" dirty="0"/>
          </a:p>
          <a:p>
            <a:pPr marL="542925" lvl="1" indent="0">
              <a:buNone/>
            </a:pPr>
            <a:endParaRPr lang="zh-CN" altLang="en-US" dirty="0" smtClean="0"/>
          </a:p>
          <a:p>
            <a:pPr lvl="1"/>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59</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5" name="矩形 4"/>
          <p:cNvSpPr/>
          <p:nvPr/>
        </p:nvSpPr>
        <p:spPr>
          <a:xfrm>
            <a:off x="1722977" y="2885797"/>
            <a:ext cx="6096000" cy="2554545"/>
          </a:xfrm>
          <a:prstGeom prst="rect">
            <a:avLst/>
          </a:prstGeom>
        </p:spPr>
        <p:style>
          <a:lnRef idx="2">
            <a:schemeClr val="accent4"/>
          </a:lnRef>
          <a:fillRef idx="1">
            <a:schemeClr val="lt1"/>
          </a:fillRef>
          <a:effectRef idx="0">
            <a:schemeClr val="accent4"/>
          </a:effectRef>
          <a:fontRef idx="minor">
            <a:schemeClr val="dk1"/>
          </a:fontRef>
        </p:style>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['A','B','C','D','E','F','G']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 'B', 'C', 'D', 'E', 'F', 'G']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[1,2,3,4,5,6,7,8,9,0]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[1, 2, 3, 4, 5, 6, 7, 8, 9, 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['A', 'B', 'C', 7, 8, 9]</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 'B', 'C', 7, 8, 9]</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[[1,2,3], 'hello', 88, True, False]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[[1, 2, 3], 'hello', 88, True, False]</a:t>
            </a:r>
          </a:p>
        </p:txBody>
      </p:sp>
    </p:spTree>
    <p:extLst>
      <p:ext uri="{BB962C8B-B14F-4D97-AF65-F5344CB8AC3E}">
        <p14:creationId xmlns:p14="http://schemas.microsoft.com/office/powerpoint/2010/main" val="161711089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up)">
                                      <p:cBhvr>
                                        <p:cTn id="23" dur="1000"/>
                                        <p:tgtEl>
                                          <p:spTgt spid="5">
                                            <p:bg/>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5">
                                            <p:txEl>
                                              <p:pRg st="0" end="0"/>
                                            </p:txEl>
                                          </p:spTgt>
                                        </p:tgtEl>
                                        <p:attrNameLst>
                                          <p:attrName>style.visibility</p:attrName>
                                        </p:attrNameLst>
                                      </p:cBhvr>
                                      <p:to>
                                        <p:strVal val="visible"/>
                                      </p:to>
                                    </p:set>
                                    <p:animEffect transition="in" filter="wipe(up)">
                                      <p:cBhvr>
                                        <p:cTn id="28" dur="1000"/>
                                        <p:tgtEl>
                                          <p:spTgt spid="5">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5">
                                            <p:txEl>
                                              <p:pRg st="1" end="1"/>
                                            </p:txEl>
                                          </p:spTgt>
                                        </p:tgtEl>
                                        <p:attrNameLst>
                                          <p:attrName>style.visibility</p:attrName>
                                        </p:attrNameLst>
                                      </p:cBhvr>
                                      <p:to>
                                        <p:strVal val="visible"/>
                                      </p:to>
                                    </p:set>
                                    <p:animEffect transition="in" filter="wipe(up)">
                                      <p:cBhvr>
                                        <p:cTn id="33" dur="1000"/>
                                        <p:tgtEl>
                                          <p:spTgt spid="5">
                                            <p:txEl>
                                              <p:pRg st="1" end="1"/>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5">
                                            <p:txEl>
                                              <p:pRg st="2" end="2"/>
                                            </p:txEl>
                                          </p:spTgt>
                                        </p:tgtEl>
                                        <p:attrNameLst>
                                          <p:attrName>style.visibility</p:attrName>
                                        </p:attrNameLst>
                                      </p:cBhvr>
                                      <p:to>
                                        <p:strVal val="visible"/>
                                      </p:to>
                                    </p:set>
                                    <p:animEffect transition="in" filter="wipe(up)">
                                      <p:cBhvr>
                                        <p:cTn id="38" dur="1000"/>
                                        <p:tgtEl>
                                          <p:spTgt spid="5">
                                            <p:txEl>
                                              <p:pRg st="2" end="2"/>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grpId="0" nodeType="clickEffect">
                                  <p:stCondLst>
                                    <p:cond delay="0"/>
                                  </p:stCondLst>
                                  <p:childTnLst>
                                    <p:set>
                                      <p:cBhvr>
                                        <p:cTn id="42" dur="1" fill="hold">
                                          <p:stCondLst>
                                            <p:cond delay="0"/>
                                          </p:stCondLst>
                                        </p:cTn>
                                        <p:tgtEl>
                                          <p:spTgt spid="5">
                                            <p:txEl>
                                              <p:pRg st="3" end="3"/>
                                            </p:txEl>
                                          </p:spTgt>
                                        </p:tgtEl>
                                        <p:attrNameLst>
                                          <p:attrName>style.visibility</p:attrName>
                                        </p:attrNameLst>
                                      </p:cBhvr>
                                      <p:to>
                                        <p:strVal val="visible"/>
                                      </p:to>
                                    </p:set>
                                    <p:animEffect transition="in" filter="wipe(up)">
                                      <p:cBhvr>
                                        <p:cTn id="43" dur="1000"/>
                                        <p:tgtEl>
                                          <p:spTgt spid="5">
                                            <p:txEl>
                                              <p:pRg st="3" end="3"/>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grpId="0" nodeType="clickEffect">
                                  <p:stCondLst>
                                    <p:cond delay="0"/>
                                  </p:stCondLst>
                                  <p:childTnLst>
                                    <p:set>
                                      <p:cBhvr>
                                        <p:cTn id="47" dur="1" fill="hold">
                                          <p:stCondLst>
                                            <p:cond delay="0"/>
                                          </p:stCondLst>
                                        </p:cTn>
                                        <p:tgtEl>
                                          <p:spTgt spid="5">
                                            <p:txEl>
                                              <p:pRg st="4" end="4"/>
                                            </p:txEl>
                                          </p:spTgt>
                                        </p:tgtEl>
                                        <p:attrNameLst>
                                          <p:attrName>style.visibility</p:attrName>
                                        </p:attrNameLst>
                                      </p:cBhvr>
                                      <p:to>
                                        <p:strVal val="visible"/>
                                      </p:to>
                                    </p:set>
                                    <p:animEffect transition="in" filter="wipe(up)">
                                      <p:cBhvr>
                                        <p:cTn id="48" dur="1000"/>
                                        <p:tgtEl>
                                          <p:spTgt spid="5">
                                            <p:txEl>
                                              <p:pRg st="4" end="4"/>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grpId="0" nodeType="clickEffect">
                                  <p:stCondLst>
                                    <p:cond delay="0"/>
                                  </p:stCondLst>
                                  <p:childTnLst>
                                    <p:set>
                                      <p:cBhvr>
                                        <p:cTn id="52" dur="1" fill="hold">
                                          <p:stCondLst>
                                            <p:cond delay="0"/>
                                          </p:stCondLst>
                                        </p:cTn>
                                        <p:tgtEl>
                                          <p:spTgt spid="5">
                                            <p:txEl>
                                              <p:pRg st="5" end="5"/>
                                            </p:txEl>
                                          </p:spTgt>
                                        </p:tgtEl>
                                        <p:attrNameLst>
                                          <p:attrName>style.visibility</p:attrName>
                                        </p:attrNameLst>
                                      </p:cBhvr>
                                      <p:to>
                                        <p:strVal val="visible"/>
                                      </p:to>
                                    </p:set>
                                    <p:animEffect transition="in" filter="wipe(up)">
                                      <p:cBhvr>
                                        <p:cTn id="53" dur="1000"/>
                                        <p:tgtEl>
                                          <p:spTgt spid="5">
                                            <p:txEl>
                                              <p:pRg st="5" end="5"/>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1" fill="hold" grpId="0" nodeType="clickEffect">
                                  <p:stCondLst>
                                    <p:cond delay="0"/>
                                  </p:stCondLst>
                                  <p:childTnLst>
                                    <p:set>
                                      <p:cBhvr>
                                        <p:cTn id="57" dur="1" fill="hold">
                                          <p:stCondLst>
                                            <p:cond delay="0"/>
                                          </p:stCondLst>
                                        </p:cTn>
                                        <p:tgtEl>
                                          <p:spTgt spid="5">
                                            <p:txEl>
                                              <p:pRg st="6" end="6"/>
                                            </p:txEl>
                                          </p:spTgt>
                                        </p:tgtEl>
                                        <p:attrNameLst>
                                          <p:attrName>style.visibility</p:attrName>
                                        </p:attrNameLst>
                                      </p:cBhvr>
                                      <p:to>
                                        <p:strVal val="visible"/>
                                      </p:to>
                                    </p:set>
                                    <p:animEffect transition="in" filter="wipe(up)">
                                      <p:cBhvr>
                                        <p:cTn id="58" dur="1000"/>
                                        <p:tgtEl>
                                          <p:spTgt spid="5">
                                            <p:txEl>
                                              <p:pRg st="6" end="6"/>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grpId="0" nodeType="clickEffect">
                                  <p:stCondLst>
                                    <p:cond delay="0"/>
                                  </p:stCondLst>
                                  <p:childTnLst>
                                    <p:set>
                                      <p:cBhvr>
                                        <p:cTn id="62" dur="1" fill="hold">
                                          <p:stCondLst>
                                            <p:cond delay="0"/>
                                          </p:stCondLst>
                                        </p:cTn>
                                        <p:tgtEl>
                                          <p:spTgt spid="5">
                                            <p:txEl>
                                              <p:pRg st="7" end="7"/>
                                            </p:txEl>
                                          </p:spTgt>
                                        </p:tgtEl>
                                        <p:attrNameLst>
                                          <p:attrName>style.visibility</p:attrName>
                                        </p:attrNameLst>
                                      </p:cBhvr>
                                      <p:to>
                                        <p:strVal val="visible"/>
                                      </p:to>
                                    </p:set>
                                    <p:animEffect transition="in" filter="wipe(up)">
                                      <p:cBhvr>
                                        <p:cTn id="63" dur="10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 </a:t>
            </a:r>
            <a:r>
              <a:rPr lang="zh-CN" altLang="zh-CN" dirty="0"/>
              <a:t>大数据分析工具简介</a:t>
            </a:r>
            <a:endParaRPr lang="zh-CN" altLang="en-US" dirty="0"/>
          </a:p>
        </p:txBody>
      </p:sp>
      <p:sp>
        <p:nvSpPr>
          <p:cNvPr id="3" name="内容占位符 2"/>
          <p:cNvSpPr>
            <a:spLocks noGrp="1"/>
          </p:cNvSpPr>
          <p:nvPr>
            <p:ph idx="1"/>
          </p:nvPr>
        </p:nvSpPr>
        <p:spPr/>
        <p:txBody>
          <a:bodyPr/>
          <a:lstStyle/>
          <a:p>
            <a:pPr lvl="0"/>
            <a:r>
              <a:rPr lang="zh-CN" altLang="zh-CN" dirty="0"/>
              <a:t>数据分析的基础工具</a:t>
            </a:r>
            <a:r>
              <a:rPr lang="en-US" altLang="zh-CN" dirty="0"/>
              <a:t>Excel</a:t>
            </a:r>
            <a:endParaRPr lang="zh-CN" altLang="zh-CN" dirty="0"/>
          </a:p>
          <a:p>
            <a:pPr lvl="1"/>
            <a:r>
              <a:rPr lang="en-US" altLang="zh-CN" dirty="0"/>
              <a:t>Excel</a:t>
            </a:r>
            <a:r>
              <a:rPr lang="zh-CN" altLang="zh-CN" dirty="0"/>
              <a:t>是一款专业的表格制作和数据处理</a:t>
            </a:r>
            <a:r>
              <a:rPr lang="zh-CN" altLang="zh-CN" dirty="0" smtClean="0"/>
              <a:t>软件</a:t>
            </a:r>
            <a:r>
              <a:rPr lang="zh-CN" altLang="en-US" dirty="0" smtClean="0"/>
              <a:t>，</a:t>
            </a:r>
            <a:r>
              <a:rPr lang="zh-CN" altLang="zh-CN" dirty="0" smtClean="0"/>
              <a:t>可以</a:t>
            </a:r>
            <a:r>
              <a:rPr lang="zh-CN" altLang="zh-CN" dirty="0"/>
              <a:t>从各种数据源导入数据，通过各种各样的函数和公式对数据进行预处理，并对整理好的数据集进行描述性统计分析、投资决策分析以及时间序列预测分析、相关分析与回归分析等</a:t>
            </a:r>
            <a:r>
              <a:rPr lang="zh-CN" altLang="zh-CN" dirty="0" smtClean="0"/>
              <a:t>。</a:t>
            </a:r>
            <a:r>
              <a:rPr lang="zh-CN" altLang="en-US" b="1" dirty="0" smtClean="0">
                <a:solidFill>
                  <a:srgbClr val="FF0000"/>
                </a:solidFill>
              </a:rPr>
              <a:t>（第</a:t>
            </a:r>
            <a:r>
              <a:rPr lang="en-US" altLang="zh-CN" b="1" dirty="0" smtClean="0">
                <a:solidFill>
                  <a:srgbClr val="FF0000"/>
                </a:solidFill>
              </a:rPr>
              <a:t>5</a:t>
            </a:r>
            <a:r>
              <a:rPr lang="zh-CN" altLang="en-US" b="1" dirty="0" smtClean="0">
                <a:solidFill>
                  <a:srgbClr val="FF0000"/>
                </a:solidFill>
              </a:rPr>
              <a:t>、</a:t>
            </a:r>
            <a:r>
              <a:rPr lang="en-US" altLang="zh-CN" b="1" dirty="0" smtClean="0">
                <a:solidFill>
                  <a:srgbClr val="FF0000"/>
                </a:solidFill>
              </a:rPr>
              <a:t>6</a:t>
            </a:r>
            <a:r>
              <a:rPr lang="zh-CN" altLang="en-US" b="1" dirty="0" smtClean="0">
                <a:solidFill>
                  <a:srgbClr val="FF0000"/>
                </a:solidFill>
              </a:rPr>
              <a:t>章）</a:t>
            </a:r>
            <a:endParaRPr lang="zh-CN" altLang="zh-CN" b="1" dirty="0">
              <a:solidFill>
                <a:srgbClr val="FF0000"/>
              </a:solidFill>
            </a:endParaRPr>
          </a:p>
          <a:p>
            <a:pPr lvl="0"/>
            <a:r>
              <a:rPr lang="zh-CN" altLang="zh-CN" dirty="0"/>
              <a:t>统计数据分析与处理软件</a:t>
            </a:r>
            <a:r>
              <a:rPr lang="en-US" altLang="zh-CN" dirty="0"/>
              <a:t>SPSS</a:t>
            </a:r>
            <a:endParaRPr lang="zh-CN" altLang="zh-CN" dirty="0"/>
          </a:p>
          <a:p>
            <a:pPr lvl="1"/>
            <a:r>
              <a:rPr lang="en-US" altLang="zh-CN" dirty="0"/>
              <a:t>SPSS</a:t>
            </a:r>
            <a:r>
              <a:rPr lang="zh-CN" altLang="zh-CN" dirty="0"/>
              <a:t>（</a:t>
            </a:r>
            <a:r>
              <a:rPr lang="en-US" altLang="zh-CN" dirty="0"/>
              <a:t>Statistical Package for the Social Science</a:t>
            </a:r>
            <a:r>
              <a:rPr lang="zh-CN" altLang="zh-CN" dirty="0"/>
              <a:t>，社会科学统计软件包）是一款优秀的统计分析软件，着重于在统计分析运算、数据挖掘、预测分析等功能的实现。</a:t>
            </a:r>
            <a:r>
              <a:rPr lang="en-US" altLang="zh-CN" dirty="0"/>
              <a:t>SPSS</a:t>
            </a:r>
            <a:r>
              <a:rPr lang="zh-CN" altLang="zh-CN" dirty="0"/>
              <a:t>可以在不需要编程语言的情况下很好地进行回归分析、方差分析等研究，具有界面简单、功能强大等优点。</a:t>
            </a:r>
          </a:p>
          <a:p>
            <a:pPr lvl="0"/>
            <a:r>
              <a:rPr lang="zh-CN" altLang="zh-CN" dirty="0"/>
              <a:t>大数据展现工具</a:t>
            </a:r>
            <a:r>
              <a:rPr lang="en-US" altLang="zh-CN" dirty="0"/>
              <a:t>Word</a:t>
            </a:r>
            <a:r>
              <a:rPr lang="zh-CN" altLang="zh-CN" dirty="0"/>
              <a:t>和</a:t>
            </a:r>
            <a:r>
              <a:rPr lang="en-US" altLang="zh-CN" dirty="0"/>
              <a:t>PowerPoint</a:t>
            </a:r>
            <a:endParaRPr lang="zh-CN" altLang="zh-CN" dirty="0"/>
          </a:p>
          <a:p>
            <a:pPr lvl="1"/>
            <a:r>
              <a:rPr lang="zh-CN" altLang="zh-CN" dirty="0"/>
              <a:t>大数据分析的最后阶段是撰写数据分析报告，这是对整个数据分析成果的一个呈现。通过分析报告，把数据分析的目的、过程、结果及方案完整呈现出来，以供商业目的提供参考。</a:t>
            </a:r>
          </a:p>
          <a:p>
            <a:pPr lvl="1"/>
            <a:r>
              <a:rPr lang="zh-CN" altLang="zh-CN" dirty="0"/>
              <a:t>通过</a:t>
            </a:r>
            <a:r>
              <a:rPr lang="en-US" altLang="zh-CN" dirty="0"/>
              <a:t>Word</a:t>
            </a:r>
            <a:r>
              <a:rPr lang="zh-CN" altLang="zh-CN" dirty="0"/>
              <a:t>字处理软件和</a:t>
            </a:r>
            <a:r>
              <a:rPr lang="en-US" altLang="zh-CN" dirty="0"/>
              <a:t>PowerPoint</a:t>
            </a:r>
            <a:r>
              <a:rPr lang="zh-CN" altLang="zh-CN" dirty="0"/>
              <a:t>演示文稿软件提供的强大的文本编辑和排版、图文混排、与其他多种软件进行信息交换等功能，可以对大数据分析的结果进行处理和展示</a:t>
            </a:r>
            <a:r>
              <a:rPr lang="zh-CN" altLang="zh-CN" dirty="0" smtClean="0"/>
              <a:t>。</a:t>
            </a:r>
            <a:r>
              <a:rPr lang="zh-CN" altLang="en-US" b="1" dirty="0" smtClean="0">
                <a:solidFill>
                  <a:srgbClr val="FF0000"/>
                </a:solidFill>
              </a:rPr>
              <a:t>（第</a:t>
            </a:r>
            <a:r>
              <a:rPr lang="en-US" altLang="zh-CN" b="1" dirty="0" smtClean="0">
                <a:solidFill>
                  <a:srgbClr val="FF0000"/>
                </a:solidFill>
              </a:rPr>
              <a:t>4</a:t>
            </a:r>
            <a:r>
              <a:rPr lang="zh-CN" altLang="en-US" b="1" dirty="0" smtClean="0">
                <a:solidFill>
                  <a:srgbClr val="FF0000"/>
                </a:solidFill>
              </a:rPr>
              <a:t>章）</a:t>
            </a:r>
            <a:endParaRPr lang="zh-CN" altLang="zh-CN" b="1" dirty="0">
              <a:solidFill>
                <a:srgbClr val="FF00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6</a:t>
            </a:fld>
            <a:endParaRPr lang="en-US" altLang="zh-CN"/>
          </a:p>
        </p:txBody>
      </p:sp>
    </p:spTree>
    <p:extLst>
      <p:ext uri="{BB962C8B-B14F-4D97-AF65-F5344CB8AC3E}">
        <p14:creationId xmlns:p14="http://schemas.microsoft.com/office/powerpoint/2010/main" val="373269005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2.4.5 </a:t>
            </a:r>
            <a:r>
              <a:rPr lang="zh-CN" altLang="en-US" dirty="0" smtClean="0"/>
              <a:t>列表</a:t>
            </a:r>
            <a:r>
              <a:rPr lang="zh-CN" altLang="en-US" dirty="0"/>
              <a:t>及其操作</a:t>
            </a:r>
          </a:p>
        </p:txBody>
      </p:sp>
      <p:sp>
        <p:nvSpPr>
          <p:cNvPr id="3" name="内容占位符 2"/>
          <p:cNvSpPr>
            <a:spLocks noGrp="1"/>
          </p:cNvSpPr>
          <p:nvPr>
            <p:ph idx="1"/>
          </p:nvPr>
        </p:nvSpPr>
        <p:spPr/>
        <p:txBody>
          <a:bodyPr/>
          <a:lstStyle/>
          <a:p>
            <a:r>
              <a:rPr lang="zh-CN" altLang="en-US" dirty="0" smtClean="0"/>
              <a:t>字符串列表</a:t>
            </a:r>
            <a:endParaRPr lang="en-US" altLang="zh-CN" dirty="0" smtClean="0"/>
          </a:p>
          <a:p>
            <a:pPr lvl="1"/>
            <a:r>
              <a:rPr lang="zh-CN" altLang="en-US" dirty="0" smtClean="0"/>
              <a:t>全部列表元素</a:t>
            </a:r>
            <a:r>
              <a:rPr lang="zh-CN" altLang="en-US" dirty="0"/>
              <a:t>均为字符串</a:t>
            </a:r>
            <a:r>
              <a:rPr lang="zh-CN" altLang="en-US" dirty="0" smtClean="0"/>
              <a:t>的我们简称字符串列表。</a:t>
            </a:r>
            <a:endParaRPr lang="zh-CN" altLang="en-US" dirty="0"/>
          </a:p>
          <a:p>
            <a:pPr lvl="1"/>
            <a:r>
              <a:rPr lang="zh-CN" altLang="en-US" dirty="0" smtClean="0"/>
              <a:t>对于英文字符串，有</a:t>
            </a:r>
            <a:r>
              <a:rPr lang="zh-CN" altLang="en-US" dirty="0"/>
              <a:t>一个简单的将字符串转换为列表的方法，就是</a:t>
            </a:r>
            <a:r>
              <a:rPr lang="en-US" altLang="zh-CN" dirty="0"/>
              <a:t>split()</a:t>
            </a:r>
            <a:r>
              <a:rPr lang="zh-CN" altLang="en-US" dirty="0" smtClean="0"/>
              <a:t>方法：</a:t>
            </a:r>
            <a:endParaRPr lang="en-US" altLang="zh-CN" dirty="0" smtClean="0"/>
          </a:p>
          <a:p>
            <a:endParaRPr lang="en-US" altLang="zh-CN" dirty="0"/>
          </a:p>
          <a:p>
            <a:endParaRPr lang="en-US" altLang="zh-CN" dirty="0" smtClean="0"/>
          </a:p>
          <a:p>
            <a:endParaRPr lang="en-US" altLang="zh-CN" dirty="0"/>
          </a:p>
          <a:p>
            <a:r>
              <a:rPr lang="zh-CN" altLang="en-US" dirty="0" smtClean="0"/>
              <a:t>数字列表</a:t>
            </a:r>
            <a:endParaRPr lang="en-US" altLang="zh-CN" dirty="0" smtClean="0"/>
          </a:p>
          <a:p>
            <a:pPr lvl="1"/>
            <a:r>
              <a:rPr lang="zh-CN" altLang="zh-CN" dirty="0" smtClean="0"/>
              <a:t>全部</a:t>
            </a:r>
            <a:r>
              <a:rPr lang="zh-CN" altLang="zh-CN" dirty="0"/>
              <a:t>列表元素均为数字的我们简称为数字列表</a:t>
            </a:r>
            <a:r>
              <a:rPr lang="zh-CN" altLang="en-US" dirty="0"/>
              <a:t>。</a:t>
            </a:r>
            <a:endParaRPr lang="en-US" altLang="zh-CN" dirty="0"/>
          </a:p>
          <a:p>
            <a:pPr lvl="1"/>
            <a:r>
              <a:rPr lang="zh-CN" altLang="zh-CN" dirty="0"/>
              <a:t>下面是某人一年</a:t>
            </a:r>
            <a:r>
              <a:rPr lang="en-US" altLang="zh-CN" dirty="0"/>
              <a:t>12</a:t>
            </a:r>
            <a:r>
              <a:rPr lang="zh-CN" altLang="zh-CN" dirty="0"/>
              <a:t>个月的体重数据（单位</a:t>
            </a:r>
            <a:r>
              <a:rPr lang="en-US" altLang="zh-CN" dirty="0"/>
              <a:t>kg</a:t>
            </a:r>
            <a:r>
              <a:rPr lang="zh-CN" altLang="zh-CN" dirty="0"/>
              <a:t>）：</a:t>
            </a:r>
          </a:p>
          <a:p>
            <a:endParaRPr lang="en-US" altLang="zh-CN" dirty="0" smtClean="0"/>
          </a:p>
          <a:p>
            <a:endParaRPr lang="zh-CN" altLang="zh-CN" dirty="0"/>
          </a:p>
          <a:p>
            <a:pPr lvl="1"/>
            <a:r>
              <a:rPr lang="zh-CN" altLang="zh-CN" dirty="0"/>
              <a:t>我们要对某产品一周的销售额进行一下分析，就可以建立如下的数字列表：</a:t>
            </a:r>
          </a:p>
          <a:p>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60</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5" name="矩形 4"/>
          <p:cNvSpPr/>
          <p:nvPr/>
        </p:nvSpPr>
        <p:spPr>
          <a:xfrm>
            <a:off x="1678142" y="2132068"/>
            <a:ext cx="6731430" cy="707886"/>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"This is a </a:t>
            </a:r>
            <a:r>
              <a:rPr kumimoji="0" lang="en-US" altLang="zh-CN" sz="2000" b="1" i="0" u="none" strike="noStrike" kern="1200" cap="none" spc="0" normalizeH="0" baseline="0" noProof="0" dirty="0" err="1">
                <a:ln>
                  <a:noFill/>
                </a:ln>
                <a:solidFill>
                  <a:prstClr val="black"/>
                </a:solidFill>
                <a:effectLst/>
                <a:uLnTx/>
                <a:uFillTx/>
                <a:latin typeface="Arial"/>
                <a:ea typeface="宋体"/>
                <a:cs typeface="+mn-cs"/>
              </a:rPr>
              <a:t>bike.".split</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['This', 'is', 'a', 'bike.']</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p:txBody>
      </p:sp>
      <p:sp>
        <p:nvSpPr>
          <p:cNvPr id="6" name="矩形 5"/>
          <p:cNvSpPr/>
          <p:nvPr/>
        </p:nvSpPr>
        <p:spPr>
          <a:xfrm>
            <a:off x="1715146" y="4126736"/>
            <a:ext cx="6768434" cy="400110"/>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weight = [62, 65, 65, 64, 64, 63, 62, 63, 63, 63, 63, 62]</a:t>
            </a:r>
          </a:p>
        </p:txBody>
      </p:sp>
      <p:sp>
        <p:nvSpPr>
          <p:cNvPr id="7" name="矩形 6"/>
          <p:cNvSpPr/>
          <p:nvPr/>
        </p:nvSpPr>
        <p:spPr>
          <a:xfrm>
            <a:off x="1752150" y="5225668"/>
            <a:ext cx="6731430" cy="400110"/>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sales = [1000, 2100, 1500, 3400, 5600, 4000, 5000]</a:t>
            </a:r>
            <a:endParaRPr kumimoji="0" lang="zh-CN" altLang="en-US" sz="2000" b="1" i="0" u="none" strike="noStrike" kern="1200" cap="none" spc="0" normalizeH="0" baseline="0" noProof="0" dirty="0">
              <a:ln>
                <a:noFill/>
              </a:ln>
              <a:solidFill>
                <a:prstClr val="black"/>
              </a:solidFill>
              <a:effectLst/>
              <a:uLnTx/>
              <a:uFillTx/>
              <a:latin typeface="Arial"/>
              <a:ea typeface="宋体"/>
              <a:cs typeface="+mn-cs"/>
            </a:endParaRPr>
          </a:p>
        </p:txBody>
      </p:sp>
    </p:spTree>
    <p:extLst>
      <p:ext uri="{BB962C8B-B14F-4D97-AF65-F5344CB8AC3E}">
        <p14:creationId xmlns:p14="http://schemas.microsoft.com/office/powerpoint/2010/main" val="70259294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5">
                                            <p:bg/>
                                          </p:spTgt>
                                        </p:tgtEl>
                                        <p:attrNameLst>
                                          <p:attrName>style.visibility</p:attrName>
                                        </p:attrNameLst>
                                      </p:cBhvr>
                                      <p:to>
                                        <p:strVal val="visible"/>
                                      </p:to>
                                    </p:set>
                                    <p:animEffect transition="in" filter="wipe(up)">
                                      <p:cBhvr>
                                        <p:cTn id="19" dur="1000"/>
                                        <p:tgtEl>
                                          <p:spTgt spid="5">
                                            <p:bg/>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5">
                                            <p:txEl>
                                              <p:pRg st="0" end="0"/>
                                            </p:txEl>
                                          </p:spTgt>
                                        </p:tgtEl>
                                        <p:attrNameLst>
                                          <p:attrName>style.visibility</p:attrName>
                                        </p:attrNameLst>
                                      </p:cBhvr>
                                      <p:to>
                                        <p:strVal val="visible"/>
                                      </p:to>
                                    </p:set>
                                    <p:animEffect transition="in" filter="wipe(up)">
                                      <p:cBhvr>
                                        <p:cTn id="24" dur="1000"/>
                                        <p:tgtEl>
                                          <p:spTgt spid="5">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wipe(up)">
                                      <p:cBhvr>
                                        <p:cTn id="29" dur="1000"/>
                                        <p:tgtEl>
                                          <p:spTgt spid="5">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0"/>
                                  </p:stCondLst>
                                  <p:childTnLst>
                                    <p:set>
                                      <p:cBhvr>
                                        <p:cTn id="45" dur="1" fill="hold">
                                          <p:stCondLst>
                                            <p:cond delay="0"/>
                                          </p:stCondLst>
                                        </p:cTn>
                                        <p:tgtEl>
                                          <p:spTgt spid="6">
                                            <p:bg/>
                                          </p:spTgt>
                                        </p:tgtEl>
                                        <p:attrNameLst>
                                          <p:attrName>style.visibility</p:attrName>
                                        </p:attrNameLst>
                                      </p:cBhvr>
                                      <p:to>
                                        <p:strVal val="visible"/>
                                      </p:to>
                                    </p:set>
                                    <p:animEffect transition="in" filter="wipe(up)">
                                      <p:cBhvr>
                                        <p:cTn id="46" dur="1000"/>
                                        <p:tgtEl>
                                          <p:spTgt spid="6">
                                            <p:bg/>
                                          </p:spTgt>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grpId="0" nodeType="clickEffect">
                                  <p:stCondLst>
                                    <p:cond delay="0"/>
                                  </p:stCondLst>
                                  <p:childTnLst>
                                    <p:set>
                                      <p:cBhvr>
                                        <p:cTn id="50" dur="1" fill="hold">
                                          <p:stCondLst>
                                            <p:cond delay="0"/>
                                          </p:stCondLst>
                                        </p:cTn>
                                        <p:tgtEl>
                                          <p:spTgt spid="6">
                                            <p:txEl>
                                              <p:pRg st="0" end="0"/>
                                            </p:txEl>
                                          </p:spTgt>
                                        </p:tgtEl>
                                        <p:attrNameLst>
                                          <p:attrName>style.visibility</p:attrName>
                                        </p:attrNameLst>
                                      </p:cBhvr>
                                      <p:to>
                                        <p:strVal val="visible"/>
                                      </p:to>
                                    </p:set>
                                    <p:animEffect transition="in" filter="wipe(up)">
                                      <p:cBhvr>
                                        <p:cTn id="51" dur="1000"/>
                                        <p:tgtEl>
                                          <p:spTgt spid="6">
                                            <p:txEl>
                                              <p:pRg st="0" end="0"/>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grpId="0" nodeType="clickEffect">
                                  <p:stCondLst>
                                    <p:cond delay="0"/>
                                  </p:stCondLst>
                                  <p:childTnLst>
                                    <p:set>
                                      <p:cBhvr>
                                        <p:cTn id="59" dur="1" fill="hold">
                                          <p:stCondLst>
                                            <p:cond delay="0"/>
                                          </p:stCondLst>
                                        </p:cTn>
                                        <p:tgtEl>
                                          <p:spTgt spid="7">
                                            <p:bg/>
                                          </p:spTgt>
                                        </p:tgtEl>
                                        <p:attrNameLst>
                                          <p:attrName>style.visibility</p:attrName>
                                        </p:attrNameLst>
                                      </p:cBhvr>
                                      <p:to>
                                        <p:strVal val="visible"/>
                                      </p:to>
                                    </p:set>
                                    <p:animEffect transition="in" filter="wipe(down)">
                                      <p:cBhvr>
                                        <p:cTn id="60" dur="1000"/>
                                        <p:tgtEl>
                                          <p:spTgt spid="7">
                                            <p:bg/>
                                          </p:spTgt>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grpId="0" nodeType="clickEffect">
                                  <p:stCondLst>
                                    <p:cond delay="0"/>
                                  </p:stCondLst>
                                  <p:childTnLst>
                                    <p:set>
                                      <p:cBhvr>
                                        <p:cTn id="64" dur="1" fill="hold">
                                          <p:stCondLst>
                                            <p:cond delay="0"/>
                                          </p:stCondLst>
                                        </p:cTn>
                                        <p:tgtEl>
                                          <p:spTgt spid="7">
                                            <p:txEl>
                                              <p:pRg st="0" end="0"/>
                                            </p:txEl>
                                          </p:spTgt>
                                        </p:tgtEl>
                                        <p:attrNameLst>
                                          <p:attrName>style.visibility</p:attrName>
                                        </p:attrNameLst>
                                      </p:cBhvr>
                                      <p:to>
                                        <p:strVal val="visible"/>
                                      </p:to>
                                    </p:set>
                                    <p:animEffect transition="in" filter="wipe(down)">
                                      <p:cBhvr>
                                        <p:cTn id="65" dur="1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7" grpId="0" build="p"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2.4.5 </a:t>
            </a:r>
            <a:r>
              <a:rPr lang="zh-CN" altLang="en-US" dirty="0" smtClean="0"/>
              <a:t>列表</a:t>
            </a:r>
            <a:r>
              <a:rPr lang="zh-CN" altLang="en-US" dirty="0"/>
              <a:t>及其操作</a:t>
            </a:r>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61</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pic>
        <p:nvPicPr>
          <p:cNvPr id="6" name="图片 5"/>
          <p:cNvPicPr>
            <a:picLocks noChangeAspect="1"/>
          </p:cNvPicPr>
          <p:nvPr/>
        </p:nvPicPr>
        <p:blipFill>
          <a:blip r:embed="rId3"/>
          <a:stretch>
            <a:fillRect/>
          </a:stretch>
        </p:blipFill>
        <p:spPr>
          <a:xfrm>
            <a:off x="1533869" y="1122361"/>
            <a:ext cx="8171990" cy="5214129"/>
          </a:xfrm>
          <a:prstGeom prst="rect">
            <a:avLst/>
          </a:prstGeom>
        </p:spPr>
      </p:pic>
    </p:spTree>
    <p:extLst>
      <p:ext uri="{BB962C8B-B14F-4D97-AF65-F5344CB8AC3E}">
        <p14:creationId xmlns:p14="http://schemas.microsoft.com/office/powerpoint/2010/main" val="341693035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3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2.4.5 </a:t>
            </a:r>
            <a:r>
              <a:rPr lang="zh-CN" altLang="en-US" dirty="0" smtClean="0"/>
              <a:t>列表</a:t>
            </a:r>
            <a:r>
              <a:rPr lang="zh-CN" altLang="en-US" dirty="0"/>
              <a:t>及其操作</a:t>
            </a:r>
          </a:p>
        </p:txBody>
      </p:sp>
      <p:sp>
        <p:nvSpPr>
          <p:cNvPr id="3" name="内容占位符 2"/>
          <p:cNvSpPr>
            <a:spLocks noGrp="1"/>
          </p:cNvSpPr>
          <p:nvPr>
            <p:ph idx="1"/>
          </p:nvPr>
        </p:nvSpPr>
        <p:spPr/>
        <p:txBody>
          <a:bodyPr/>
          <a:lstStyle/>
          <a:p>
            <a:r>
              <a:rPr lang="en-US" altLang="zh-CN" sz="2000" dirty="0" smtClean="0"/>
              <a:t>1</a:t>
            </a:r>
            <a:r>
              <a:rPr lang="zh-CN" altLang="en-US" sz="2000" dirty="0" smtClean="0"/>
              <a:t>、访问列表元素</a:t>
            </a:r>
            <a:endParaRPr lang="en-US" altLang="zh-CN" sz="2000" dirty="0" smtClean="0"/>
          </a:p>
          <a:p>
            <a:r>
              <a:rPr lang="zh-CN" altLang="en-US" sz="2000" dirty="0" smtClean="0"/>
              <a:t>（</a:t>
            </a:r>
            <a:r>
              <a:rPr lang="en-US" altLang="zh-CN" sz="2000" dirty="0" smtClean="0"/>
              <a:t>1</a:t>
            </a:r>
            <a:r>
              <a:rPr lang="zh-CN" altLang="en-US" sz="2000" dirty="0" smtClean="0"/>
              <a:t>）通过列表元素的下标</a:t>
            </a:r>
            <a:r>
              <a:rPr lang="en-US" altLang="zh-CN" sz="2000" dirty="0" smtClean="0"/>
              <a:t>/</a:t>
            </a:r>
            <a:r>
              <a:rPr lang="zh-CN" altLang="en-US" sz="2000" dirty="0" smtClean="0"/>
              <a:t>索引来访问列表元素</a:t>
            </a:r>
            <a:endParaRPr lang="en-US" altLang="zh-CN" sz="2000" dirty="0" smtClean="0"/>
          </a:p>
          <a:p>
            <a:pPr lvl="1"/>
            <a:r>
              <a:rPr lang="zh-CN" altLang="en-US" sz="2000" dirty="0"/>
              <a:t>列表元素在列表中的编号叫做“索引”，也称为</a:t>
            </a:r>
            <a:r>
              <a:rPr lang="zh-CN" altLang="zh-CN" sz="2000" dirty="0" smtClean="0"/>
              <a:t>下标</a:t>
            </a:r>
            <a:r>
              <a:rPr lang="zh-CN" altLang="en-US" sz="2000" dirty="0" smtClean="0"/>
              <a:t>；</a:t>
            </a:r>
            <a:endParaRPr lang="en-US" altLang="zh-CN" sz="2000" dirty="0" smtClean="0"/>
          </a:p>
          <a:p>
            <a:pPr lvl="1"/>
            <a:r>
              <a:rPr lang="zh-CN" altLang="zh-CN" sz="2000" dirty="0" smtClean="0"/>
              <a:t>为了</a:t>
            </a:r>
            <a:r>
              <a:rPr lang="zh-CN" altLang="zh-CN" sz="2000" dirty="0"/>
              <a:t>方便对列表元素进行访问及操作，一般会将列表数据放在一个变量里面，通过变量以及</a:t>
            </a:r>
            <a:r>
              <a:rPr lang="zh-CN" altLang="en-US" sz="2000" dirty="0" smtClean="0"/>
              <a:t>索引</a:t>
            </a:r>
            <a:r>
              <a:rPr lang="en-US" altLang="zh-CN" sz="2000" dirty="0" smtClean="0"/>
              <a:t> </a:t>
            </a:r>
            <a:r>
              <a:rPr lang="en-US" altLang="zh-CN" sz="2000" b="1" dirty="0">
                <a:solidFill>
                  <a:srgbClr val="FF0000"/>
                </a:solidFill>
                <a:latin typeface="Times New Roman" panose="02020603050405020304" pitchFamily="18" charset="0"/>
                <a:cs typeface="Times New Roman" panose="02020603050405020304" pitchFamily="18" charset="0"/>
              </a:rPr>
              <a:t>list[</a:t>
            </a:r>
            <a:r>
              <a:rPr lang="en-US" altLang="zh-CN" sz="2000" b="1" dirty="0" err="1">
                <a:solidFill>
                  <a:srgbClr val="FF0000"/>
                </a:solidFill>
                <a:latin typeface="Times New Roman" panose="02020603050405020304" pitchFamily="18" charset="0"/>
                <a:cs typeface="Times New Roman" panose="02020603050405020304" pitchFamily="18" charset="0"/>
              </a:rPr>
              <a:t>i</a:t>
            </a:r>
            <a:r>
              <a:rPr lang="en-US" altLang="zh-CN" sz="2000" b="1" dirty="0">
                <a:solidFill>
                  <a:srgbClr val="FF0000"/>
                </a:solidFill>
                <a:latin typeface="Times New Roman" panose="02020603050405020304" pitchFamily="18" charset="0"/>
                <a:cs typeface="Times New Roman" panose="02020603050405020304" pitchFamily="18" charset="0"/>
              </a:rPr>
              <a:t>]</a:t>
            </a:r>
            <a:r>
              <a:rPr lang="en-US" altLang="zh-CN" sz="2000" b="1" dirty="0">
                <a:latin typeface="Times New Roman" panose="02020603050405020304" pitchFamily="18" charset="0"/>
                <a:cs typeface="Times New Roman" panose="02020603050405020304" pitchFamily="18" charset="0"/>
              </a:rPr>
              <a:t> </a:t>
            </a:r>
            <a:r>
              <a:rPr lang="zh-CN" altLang="zh-CN" sz="2000" dirty="0"/>
              <a:t>来访问列表元素的值。</a:t>
            </a:r>
            <a:endParaRPr lang="en-US" altLang="zh-CN" sz="2000" dirty="0"/>
          </a:p>
          <a:p>
            <a:pPr lvl="1"/>
            <a:r>
              <a:rPr lang="zh-CN" altLang="en-US" sz="2000" dirty="0" smtClean="0"/>
              <a:t>列表</a:t>
            </a:r>
            <a:r>
              <a:rPr lang="zh-CN" altLang="en-US" sz="2000" dirty="0"/>
              <a:t>元素</a:t>
            </a:r>
            <a:r>
              <a:rPr lang="zh-CN" altLang="en-US" sz="2000" dirty="0" smtClean="0"/>
              <a:t>索引</a:t>
            </a:r>
            <a:r>
              <a:rPr lang="zh-CN" altLang="en-US" sz="2000" dirty="0"/>
              <a:t>从</a:t>
            </a:r>
            <a:r>
              <a:rPr lang="en-US" altLang="zh-CN" sz="2000" dirty="0"/>
              <a:t>0</a:t>
            </a:r>
            <a:r>
              <a:rPr lang="zh-CN" altLang="en-US" sz="2000" dirty="0"/>
              <a:t>开始</a:t>
            </a:r>
            <a:r>
              <a:rPr lang="zh-CN" altLang="en-US" sz="2000" dirty="0" smtClean="0"/>
              <a:t>，从左往右依次增加</a:t>
            </a:r>
            <a:r>
              <a:rPr lang="en-US" altLang="zh-CN" sz="2000" dirty="0" smtClean="0"/>
              <a:t>1</a:t>
            </a:r>
            <a:r>
              <a:rPr lang="zh-CN" altLang="en-US" sz="2000" dirty="0" smtClean="0"/>
              <a:t>。</a:t>
            </a:r>
            <a:endParaRPr lang="en-US" altLang="zh-CN" sz="2000" dirty="0" smtClean="0"/>
          </a:p>
          <a:p>
            <a:pPr lvl="1"/>
            <a:r>
              <a:rPr lang="zh-CN" altLang="en-US" sz="2000" dirty="0"/>
              <a:t>从</a:t>
            </a:r>
            <a:r>
              <a:rPr lang="zh-CN" altLang="en-US" sz="2000" dirty="0" smtClean="0"/>
              <a:t>右往左，</a:t>
            </a:r>
            <a:r>
              <a:rPr lang="zh-CN" altLang="en-US" sz="2000" dirty="0"/>
              <a:t>最右侧索引值是</a:t>
            </a:r>
            <a:r>
              <a:rPr lang="en-US" altLang="zh-CN" sz="2000" dirty="0"/>
              <a:t>-1</a:t>
            </a:r>
            <a:r>
              <a:rPr lang="zh-CN" altLang="en-US" sz="2000" dirty="0"/>
              <a:t>，向左依次减</a:t>
            </a:r>
            <a:r>
              <a:rPr lang="en-US" altLang="zh-CN" sz="2000" dirty="0" smtClean="0"/>
              <a:t>1</a:t>
            </a:r>
            <a:r>
              <a:rPr lang="zh-CN" altLang="en-US" sz="2000" dirty="0" smtClean="0"/>
              <a:t>。</a:t>
            </a:r>
            <a:endParaRPr lang="en-US" altLang="zh-CN" sz="2000" dirty="0"/>
          </a:p>
          <a:p>
            <a:pPr lvl="1"/>
            <a:endParaRPr lang="en-US" altLang="zh-CN" sz="2000" dirty="0" smtClean="0"/>
          </a:p>
          <a:p>
            <a:endParaRPr lang="en-US" altLang="zh-CN" sz="2000" dirty="0" smtClean="0"/>
          </a:p>
          <a:p>
            <a:endParaRPr lang="en-US" altLang="zh-CN" sz="2000" dirty="0"/>
          </a:p>
          <a:p>
            <a:endParaRPr lang="en-US" altLang="zh-CN" sz="2000" dirty="0" smtClean="0"/>
          </a:p>
          <a:p>
            <a:endParaRPr lang="en-US" altLang="zh-CN" sz="2000" dirty="0"/>
          </a:p>
          <a:p>
            <a:endParaRPr lang="en-US" altLang="zh-CN" sz="2000" dirty="0" smtClean="0"/>
          </a:p>
          <a:p>
            <a:endParaRPr lang="zh-CN" altLang="en-US" sz="2000"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62</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5" name="矩形 4"/>
          <p:cNvSpPr/>
          <p:nvPr/>
        </p:nvSpPr>
        <p:spPr>
          <a:xfrm>
            <a:off x="1407448" y="3820557"/>
            <a:ext cx="9087172" cy="2246769"/>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Guests = ["David", "Tom", "Alex", "Jim", "Bob"]</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Guests[0]</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'David'</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Guests[4]</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smtClean="0">
                <a:ln>
                  <a:noFill/>
                </a:ln>
                <a:solidFill>
                  <a:prstClr val="black"/>
                </a:solidFill>
                <a:effectLst/>
                <a:uLnTx/>
                <a:uFillTx/>
                <a:latin typeface="Arial"/>
                <a:ea typeface="宋体"/>
                <a:cs typeface="+mn-cs"/>
              </a:rPr>
              <a:t>'Bob‘</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Guests[-1]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'Bob</a:t>
            </a:r>
            <a:r>
              <a:rPr kumimoji="0" lang="en-US" altLang="zh-CN" sz="2000" b="1" i="0" u="none" strike="noStrike" kern="1200" cap="none" spc="0" normalizeH="0" baseline="0" noProof="0" dirty="0" smtClean="0">
                <a:ln>
                  <a:noFill/>
                </a:ln>
                <a:solidFill>
                  <a:prstClr val="black"/>
                </a:solidFill>
                <a:effectLst/>
                <a:uLnTx/>
                <a:uFillTx/>
                <a:latin typeface="Arial"/>
                <a:ea typeface="宋体"/>
                <a:cs typeface="+mn-cs"/>
              </a:rPr>
              <a:t>'</a:t>
            </a:r>
            <a:endParaRPr kumimoji="0" lang="en-US" altLang="zh-CN" sz="2000" b="1" i="0" u="none" strike="noStrike" kern="1200" cap="none" spc="0" normalizeH="0" baseline="0" noProof="0" dirty="0">
              <a:ln>
                <a:noFill/>
              </a:ln>
              <a:solidFill>
                <a:prstClr val="black"/>
              </a:solidFill>
              <a:effectLst/>
              <a:uLnTx/>
              <a:uFillTx/>
              <a:latin typeface="Arial"/>
              <a:ea typeface="宋体"/>
              <a:cs typeface="+mn-cs"/>
            </a:endParaRPr>
          </a:p>
        </p:txBody>
      </p:sp>
      <p:graphicFrame>
        <p:nvGraphicFramePr>
          <p:cNvPr id="7" name="表格 6"/>
          <p:cNvGraphicFramePr>
            <a:graphicFrameLocks noGrp="1"/>
          </p:cNvGraphicFramePr>
          <p:nvPr>
            <p:extLst/>
          </p:nvPr>
        </p:nvGraphicFramePr>
        <p:xfrm>
          <a:off x="5955975" y="4403228"/>
          <a:ext cx="5626425" cy="1081425"/>
        </p:xfrm>
        <a:graphic>
          <a:graphicData uri="http://schemas.openxmlformats.org/drawingml/2006/table">
            <a:tbl>
              <a:tblPr firstRow="1" bandRow="1">
                <a:tableStyleId>{5C22544A-7EE6-4342-B048-85BDC9FD1C3A}</a:tableStyleId>
              </a:tblPr>
              <a:tblGrid>
                <a:gridCol w="1125285">
                  <a:extLst>
                    <a:ext uri="{9D8B030D-6E8A-4147-A177-3AD203B41FA5}">
                      <a16:colId xmlns:a16="http://schemas.microsoft.com/office/drawing/2014/main" val="20000"/>
                    </a:ext>
                  </a:extLst>
                </a:gridCol>
                <a:gridCol w="1125285">
                  <a:extLst>
                    <a:ext uri="{9D8B030D-6E8A-4147-A177-3AD203B41FA5}">
                      <a16:colId xmlns:a16="http://schemas.microsoft.com/office/drawing/2014/main" val="20001"/>
                    </a:ext>
                  </a:extLst>
                </a:gridCol>
                <a:gridCol w="1125285">
                  <a:extLst>
                    <a:ext uri="{9D8B030D-6E8A-4147-A177-3AD203B41FA5}">
                      <a16:colId xmlns:a16="http://schemas.microsoft.com/office/drawing/2014/main" val="20002"/>
                    </a:ext>
                  </a:extLst>
                </a:gridCol>
                <a:gridCol w="1125285">
                  <a:extLst>
                    <a:ext uri="{9D8B030D-6E8A-4147-A177-3AD203B41FA5}">
                      <a16:colId xmlns:a16="http://schemas.microsoft.com/office/drawing/2014/main" val="20003"/>
                    </a:ext>
                  </a:extLst>
                </a:gridCol>
                <a:gridCol w="1125285">
                  <a:extLst>
                    <a:ext uri="{9D8B030D-6E8A-4147-A177-3AD203B41FA5}">
                      <a16:colId xmlns:a16="http://schemas.microsoft.com/office/drawing/2014/main" val="20004"/>
                    </a:ext>
                  </a:extLst>
                </a:gridCol>
              </a:tblGrid>
              <a:tr h="349905">
                <a:tc>
                  <a:txBody>
                    <a:bodyPr/>
                    <a:lstStyle/>
                    <a:p>
                      <a:r>
                        <a:rPr lang="en-US" altLang="zh-CN" dirty="0" smtClean="0"/>
                        <a:t>"David" </a:t>
                      </a:r>
                      <a:endParaRPr lang="zh-CN" altLang="en-US" dirty="0"/>
                    </a:p>
                  </a:txBody>
                  <a:tcPr marL="121920" marR="121920"/>
                </a:tc>
                <a:tc>
                  <a:txBody>
                    <a:bodyPr/>
                    <a:lstStyle/>
                    <a:p>
                      <a:r>
                        <a:rPr lang="en-US" altLang="zh-CN" sz="1800" b="1" kern="1200" noProof="0" dirty="0" smtClean="0">
                          <a:solidFill>
                            <a:schemeClr val="lt1"/>
                          </a:solidFill>
                          <a:latin typeface="+mn-lt"/>
                          <a:ea typeface="+mn-ea"/>
                          <a:cs typeface="+mn-cs"/>
                        </a:rPr>
                        <a:t>"Tom" </a:t>
                      </a:r>
                      <a:endParaRPr lang="zh-CN" altLang="en-US" sz="1800" b="1" kern="1200" dirty="0">
                        <a:solidFill>
                          <a:schemeClr val="lt1"/>
                        </a:solidFill>
                        <a:latin typeface="+mn-lt"/>
                        <a:ea typeface="+mn-ea"/>
                        <a:cs typeface="+mn-cs"/>
                      </a:endParaRPr>
                    </a:p>
                  </a:txBody>
                  <a:tcPr marL="121920" marR="121920"/>
                </a:tc>
                <a:tc>
                  <a:txBody>
                    <a:bodyPr/>
                    <a:lstStyle/>
                    <a:p>
                      <a:r>
                        <a:rPr lang="en-US" altLang="zh-CN" sz="1800" b="1" kern="1200" noProof="0" dirty="0" smtClean="0">
                          <a:solidFill>
                            <a:schemeClr val="lt1"/>
                          </a:solidFill>
                          <a:latin typeface="+mn-lt"/>
                          <a:ea typeface="+mn-ea"/>
                          <a:cs typeface="+mn-cs"/>
                        </a:rPr>
                        <a:t>"Alex"</a:t>
                      </a:r>
                      <a:endParaRPr lang="zh-CN" altLang="en-US" sz="1800" b="1" kern="1200" dirty="0">
                        <a:solidFill>
                          <a:schemeClr val="lt1"/>
                        </a:solidFill>
                        <a:latin typeface="+mn-lt"/>
                        <a:ea typeface="+mn-ea"/>
                        <a:cs typeface="+mn-cs"/>
                      </a:endParaRPr>
                    </a:p>
                  </a:txBody>
                  <a:tcPr marL="121920" marR="121920"/>
                </a:tc>
                <a:tc>
                  <a:txBody>
                    <a:bodyPr/>
                    <a:lstStyle/>
                    <a:p>
                      <a:r>
                        <a:rPr lang="en-US" altLang="zh-CN" sz="1800" b="1" kern="1200" noProof="0" dirty="0" smtClean="0">
                          <a:solidFill>
                            <a:schemeClr val="lt1"/>
                          </a:solidFill>
                          <a:latin typeface="+mn-lt"/>
                          <a:ea typeface="+mn-ea"/>
                          <a:cs typeface="+mn-cs"/>
                        </a:rPr>
                        <a:t>"Jim",</a:t>
                      </a:r>
                      <a:endParaRPr lang="zh-CN" altLang="en-US" sz="1800" b="1" kern="1200" dirty="0">
                        <a:solidFill>
                          <a:schemeClr val="lt1"/>
                        </a:solidFill>
                        <a:latin typeface="+mn-lt"/>
                        <a:ea typeface="+mn-ea"/>
                        <a:cs typeface="+mn-cs"/>
                      </a:endParaRPr>
                    </a:p>
                  </a:txBody>
                  <a:tcPr marL="121920" marR="121920"/>
                </a:tc>
                <a:tc>
                  <a:txBody>
                    <a:bodyPr/>
                    <a:lstStyle/>
                    <a:p>
                      <a:r>
                        <a:rPr lang="en-US" altLang="zh-CN" sz="1800" b="1" kern="1200" noProof="0" dirty="0" smtClean="0">
                          <a:solidFill>
                            <a:schemeClr val="lt1"/>
                          </a:solidFill>
                          <a:latin typeface="+mn-lt"/>
                          <a:ea typeface="+mn-ea"/>
                          <a:cs typeface="+mn-cs"/>
                        </a:rPr>
                        <a:t>"Bob"</a:t>
                      </a:r>
                      <a:endParaRPr lang="zh-CN" altLang="en-US" sz="1800" b="1" kern="1200" dirty="0">
                        <a:solidFill>
                          <a:schemeClr val="lt1"/>
                        </a:solidFill>
                        <a:latin typeface="+mn-lt"/>
                        <a:ea typeface="+mn-ea"/>
                        <a:cs typeface="+mn-cs"/>
                      </a:endParaRPr>
                    </a:p>
                  </a:txBody>
                  <a:tcPr marL="121920" marR="121920"/>
                </a:tc>
                <a:extLst>
                  <a:ext uri="{0D108BD9-81ED-4DB2-BD59-A6C34878D82A}">
                    <a16:rowId xmlns:a16="http://schemas.microsoft.com/office/drawing/2014/main" val="10000"/>
                  </a:ext>
                </a:extLst>
              </a:tr>
              <a:tr h="349905">
                <a:tc>
                  <a:txBody>
                    <a:bodyPr/>
                    <a:lstStyle/>
                    <a:p>
                      <a:r>
                        <a:rPr lang="en-US" altLang="zh-CN" dirty="0" smtClean="0"/>
                        <a:t>0</a:t>
                      </a:r>
                      <a:endParaRPr lang="zh-CN" altLang="en-US" dirty="0"/>
                    </a:p>
                  </a:txBody>
                  <a:tcPr marL="121920" marR="121920"/>
                </a:tc>
                <a:tc>
                  <a:txBody>
                    <a:bodyPr/>
                    <a:lstStyle/>
                    <a:p>
                      <a:r>
                        <a:rPr lang="en-US" altLang="zh-CN" dirty="0" smtClean="0"/>
                        <a:t>1</a:t>
                      </a:r>
                      <a:endParaRPr lang="zh-CN" altLang="en-US" dirty="0"/>
                    </a:p>
                  </a:txBody>
                  <a:tcPr marL="121920" marR="121920"/>
                </a:tc>
                <a:tc>
                  <a:txBody>
                    <a:bodyPr/>
                    <a:lstStyle/>
                    <a:p>
                      <a:r>
                        <a:rPr lang="en-US" altLang="zh-CN" dirty="0" smtClean="0"/>
                        <a:t>2</a:t>
                      </a:r>
                      <a:endParaRPr lang="zh-CN" altLang="en-US" dirty="0"/>
                    </a:p>
                  </a:txBody>
                  <a:tcPr marL="121920" marR="121920"/>
                </a:tc>
                <a:tc>
                  <a:txBody>
                    <a:bodyPr/>
                    <a:lstStyle/>
                    <a:p>
                      <a:r>
                        <a:rPr lang="en-US" altLang="zh-CN" dirty="0" smtClean="0"/>
                        <a:t>3</a:t>
                      </a:r>
                      <a:endParaRPr lang="zh-CN" altLang="en-US" dirty="0"/>
                    </a:p>
                  </a:txBody>
                  <a:tcPr marL="121920" marR="121920"/>
                </a:tc>
                <a:tc>
                  <a:txBody>
                    <a:bodyPr/>
                    <a:lstStyle/>
                    <a:p>
                      <a:r>
                        <a:rPr lang="en-US" altLang="zh-CN" dirty="0" smtClean="0"/>
                        <a:t>4</a:t>
                      </a:r>
                      <a:endParaRPr lang="zh-CN" altLang="en-US" dirty="0"/>
                    </a:p>
                  </a:txBody>
                  <a:tcPr marL="121920" marR="121920"/>
                </a:tc>
                <a:extLst>
                  <a:ext uri="{0D108BD9-81ED-4DB2-BD59-A6C34878D82A}">
                    <a16:rowId xmlns:a16="http://schemas.microsoft.com/office/drawing/2014/main" val="10001"/>
                  </a:ext>
                </a:extLst>
              </a:tr>
              <a:tr h="349905">
                <a:tc>
                  <a:txBody>
                    <a:bodyPr/>
                    <a:lstStyle/>
                    <a:p>
                      <a:pPr marL="0" algn="l" defTabSz="914400" rtl="0" eaLnBrk="1" latinLnBrk="0" hangingPunct="1">
                        <a:spcAft>
                          <a:spcPts val="0"/>
                        </a:spcAft>
                      </a:pPr>
                      <a:r>
                        <a:rPr lang="en-US" sz="1800" kern="1200" dirty="0" smtClean="0">
                          <a:solidFill>
                            <a:schemeClr val="dk1"/>
                          </a:solidFill>
                          <a:latin typeface="+mn-lt"/>
                          <a:ea typeface="+mn-ea"/>
                          <a:cs typeface="+mn-cs"/>
                        </a:rPr>
                        <a:t>-5</a:t>
                      </a:r>
                      <a:endParaRPr lang="zh-CN" sz="1800" kern="1200" dirty="0">
                        <a:solidFill>
                          <a:schemeClr val="dk1"/>
                        </a:solidFill>
                        <a:latin typeface="+mn-lt"/>
                        <a:ea typeface="+mn-ea"/>
                        <a:cs typeface="+mn-cs"/>
                      </a:endParaRPr>
                    </a:p>
                  </a:txBody>
                  <a:tcPr marL="68580" marR="68580" marT="0" marB="0" anchor="ctr"/>
                </a:tc>
                <a:tc>
                  <a:txBody>
                    <a:bodyPr/>
                    <a:lstStyle/>
                    <a:p>
                      <a:pPr marL="0" algn="l" defTabSz="914400" rtl="0" eaLnBrk="1" latinLnBrk="0" hangingPunct="1">
                        <a:spcAft>
                          <a:spcPts val="0"/>
                        </a:spcAft>
                      </a:pPr>
                      <a:r>
                        <a:rPr lang="en-US" sz="1800" kern="1200" dirty="0" smtClean="0">
                          <a:solidFill>
                            <a:schemeClr val="dk1"/>
                          </a:solidFill>
                          <a:latin typeface="+mn-lt"/>
                          <a:ea typeface="+mn-ea"/>
                          <a:cs typeface="+mn-cs"/>
                        </a:rPr>
                        <a:t>-4</a:t>
                      </a:r>
                      <a:endParaRPr lang="zh-CN" sz="1800" kern="1200" dirty="0">
                        <a:solidFill>
                          <a:schemeClr val="dk1"/>
                        </a:solidFill>
                        <a:latin typeface="+mn-lt"/>
                        <a:ea typeface="+mn-ea"/>
                        <a:cs typeface="+mn-cs"/>
                      </a:endParaRPr>
                    </a:p>
                  </a:txBody>
                  <a:tcPr marL="68580" marR="68580" marT="0" marB="0" anchor="ctr"/>
                </a:tc>
                <a:tc>
                  <a:txBody>
                    <a:bodyPr/>
                    <a:lstStyle/>
                    <a:p>
                      <a:pPr marL="0" algn="l" defTabSz="914400" rtl="0" eaLnBrk="1" latinLnBrk="0" hangingPunct="1">
                        <a:spcAft>
                          <a:spcPts val="0"/>
                        </a:spcAft>
                      </a:pPr>
                      <a:r>
                        <a:rPr lang="en-US" sz="1800" kern="1200" dirty="0" smtClean="0">
                          <a:solidFill>
                            <a:schemeClr val="dk1"/>
                          </a:solidFill>
                          <a:latin typeface="+mn-lt"/>
                          <a:ea typeface="+mn-ea"/>
                          <a:cs typeface="+mn-cs"/>
                        </a:rPr>
                        <a:t>-3</a:t>
                      </a:r>
                      <a:endParaRPr lang="zh-CN" sz="1800" kern="1200" dirty="0">
                        <a:solidFill>
                          <a:schemeClr val="dk1"/>
                        </a:solidFill>
                        <a:latin typeface="+mn-lt"/>
                        <a:ea typeface="+mn-ea"/>
                        <a:cs typeface="+mn-cs"/>
                      </a:endParaRPr>
                    </a:p>
                  </a:txBody>
                  <a:tcPr marL="68580" marR="68580" marT="0" marB="0" anchor="ctr"/>
                </a:tc>
                <a:tc>
                  <a:txBody>
                    <a:bodyPr/>
                    <a:lstStyle/>
                    <a:p>
                      <a:pPr marL="0" algn="l" defTabSz="914400" rtl="0" eaLnBrk="1" latinLnBrk="0" hangingPunct="1">
                        <a:spcAft>
                          <a:spcPts val="0"/>
                        </a:spcAft>
                      </a:pPr>
                      <a:r>
                        <a:rPr lang="en-US" sz="1800" kern="1200" dirty="0" smtClean="0">
                          <a:solidFill>
                            <a:schemeClr val="dk1"/>
                          </a:solidFill>
                          <a:latin typeface="+mn-lt"/>
                          <a:ea typeface="+mn-ea"/>
                          <a:cs typeface="+mn-cs"/>
                        </a:rPr>
                        <a:t>-2</a:t>
                      </a:r>
                      <a:endParaRPr lang="zh-CN" sz="1800" kern="1200" dirty="0">
                        <a:solidFill>
                          <a:schemeClr val="dk1"/>
                        </a:solidFill>
                        <a:latin typeface="+mn-lt"/>
                        <a:ea typeface="+mn-ea"/>
                        <a:cs typeface="+mn-cs"/>
                      </a:endParaRPr>
                    </a:p>
                  </a:txBody>
                  <a:tcPr marL="68580" marR="68580" marT="0" marB="0" anchor="ctr"/>
                </a:tc>
                <a:tc>
                  <a:txBody>
                    <a:bodyPr/>
                    <a:lstStyle/>
                    <a:p>
                      <a:pPr marL="0" algn="l" defTabSz="914400" rtl="0" eaLnBrk="1" latinLnBrk="0" hangingPunct="1">
                        <a:spcAft>
                          <a:spcPts val="0"/>
                        </a:spcAft>
                      </a:pPr>
                      <a:r>
                        <a:rPr lang="en-US" sz="1800" kern="1200" dirty="0" smtClean="0">
                          <a:solidFill>
                            <a:schemeClr val="dk1"/>
                          </a:solidFill>
                          <a:latin typeface="+mn-lt"/>
                          <a:ea typeface="+mn-ea"/>
                          <a:cs typeface="+mn-cs"/>
                        </a:rPr>
                        <a:t>-1</a:t>
                      </a:r>
                      <a:endParaRPr lang="zh-CN" sz="1800" kern="1200" dirty="0">
                        <a:solidFill>
                          <a:schemeClr val="dk1"/>
                        </a:solidFill>
                        <a:latin typeface="+mn-lt"/>
                        <a:ea typeface="+mn-ea"/>
                        <a:cs typeface="+mn-cs"/>
                      </a:endParaRPr>
                    </a:p>
                  </a:txBody>
                  <a:tcPr marL="68580" marR="68580" marT="0" marB="0" anchor="ctr"/>
                </a:tc>
                <a:extLst>
                  <a:ext uri="{0D108BD9-81ED-4DB2-BD59-A6C34878D82A}">
                    <a16:rowId xmlns:a16="http://schemas.microsoft.com/office/drawing/2014/main" val="10002"/>
                  </a:ext>
                </a:extLst>
              </a:tr>
            </a:tbl>
          </a:graphicData>
        </a:graphic>
      </p:graphicFrame>
      <p:cxnSp>
        <p:nvCxnSpPr>
          <p:cNvPr id="8" name="直接连接符 7"/>
          <p:cNvCxnSpPr/>
          <p:nvPr/>
        </p:nvCxnSpPr>
        <p:spPr bwMode="auto">
          <a:xfrm flipV="1">
            <a:off x="5955975" y="5084956"/>
            <a:ext cx="5626425" cy="22302"/>
          </a:xfrm>
          <a:prstGeom prst="line">
            <a:avLst/>
          </a:prstGeom>
          <a:ln w="38100">
            <a:headEnd type="none" w="med" len="med"/>
            <a:tailEnd type="none" w="med" len="med"/>
          </a:ln>
          <a:extLst/>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bwMode="auto">
          <a:xfrm flipV="1">
            <a:off x="5955975" y="5484653"/>
            <a:ext cx="5626425" cy="28832"/>
          </a:xfrm>
          <a:prstGeom prst="line">
            <a:avLst/>
          </a:prstGeom>
          <a:ln w="38100">
            <a:headEnd type="none" w="med" len="med"/>
            <a:tailEnd type="none" w="med" len="med"/>
          </a:ln>
          <a:ex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8890702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up)">
                                      <p:cBhvr>
                                        <p:cTn id="23" dur="500"/>
                                        <p:tgtEl>
                                          <p:spTgt spid="5">
                                            <p:bg/>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5">
                                            <p:txEl>
                                              <p:pRg st="0" end="0"/>
                                            </p:txEl>
                                          </p:spTgt>
                                        </p:tgtEl>
                                        <p:attrNameLst>
                                          <p:attrName>style.visibility</p:attrName>
                                        </p:attrNameLst>
                                      </p:cBhvr>
                                      <p:to>
                                        <p:strVal val="visible"/>
                                      </p:to>
                                    </p:set>
                                    <p:animEffect transition="in" filter="wipe(up)">
                                      <p:cBhvr>
                                        <p:cTn id="28" dur="500"/>
                                        <p:tgtEl>
                                          <p:spTgt spid="5">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8"/>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9"/>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grpId="0" nodeType="clickEffect">
                                  <p:stCondLst>
                                    <p:cond delay="0"/>
                                  </p:stCondLst>
                                  <p:childTnLst>
                                    <p:set>
                                      <p:cBhvr>
                                        <p:cTn id="52" dur="1" fill="hold">
                                          <p:stCondLst>
                                            <p:cond delay="0"/>
                                          </p:stCondLst>
                                        </p:cTn>
                                        <p:tgtEl>
                                          <p:spTgt spid="5">
                                            <p:txEl>
                                              <p:pRg st="1" end="1"/>
                                            </p:txEl>
                                          </p:spTgt>
                                        </p:tgtEl>
                                        <p:attrNameLst>
                                          <p:attrName>style.visibility</p:attrName>
                                        </p:attrNameLst>
                                      </p:cBhvr>
                                      <p:to>
                                        <p:strVal val="visible"/>
                                      </p:to>
                                    </p:set>
                                    <p:animEffect transition="in" filter="wipe(up)">
                                      <p:cBhvr>
                                        <p:cTn id="53" dur="500"/>
                                        <p:tgtEl>
                                          <p:spTgt spid="5">
                                            <p:txEl>
                                              <p:pRg st="1" end="1"/>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1" fill="hold" grpId="0" nodeType="clickEffect">
                                  <p:stCondLst>
                                    <p:cond delay="0"/>
                                  </p:stCondLst>
                                  <p:childTnLst>
                                    <p:set>
                                      <p:cBhvr>
                                        <p:cTn id="57" dur="1" fill="hold">
                                          <p:stCondLst>
                                            <p:cond delay="0"/>
                                          </p:stCondLst>
                                        </p:cTn>
                                        <p:tgtEl>
                                          <p:spTgt spid="5">
                                            <p:txEl>
                                              <p:pRg st="2" end="2"/>
                                            </p:txEl>
                                          </p:spTgt>
                                        </p:tgtEl>
                                        <p:attrNameLst>
                                          <p:attrName>style.visibility</p:attrName>
                                        </p:attrNameLst>
                                      </p:cBhvr>
                                      <p:to>
                                        <p:strVal val="visible"/>
                                      </p:to>
                                    </p:set>
                                    <p:animEffect transition="in" filter="wipe(up)">
                                      <p:cBhvr>
                                        <p:cTn id="58" dur="500"/>
                                        <p:tgtEl>
                                          <p:spTgt spid="5">
                                            <p:txEl>
                                              <p:pRg st="2" end="2"/>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grpId="0" nodeType="clickEffect">
                                  <p:stCondLst>
                                    <p:cond delay="0"/>
                                  </p:stCondLst>
                                  <p:childTnLst>
                                    <p:set>
                                      <p:cBhvr>
                                        <p:cTn id="62" dur="1" fill="hold">
                                          <p:stCondLst>
                                            <p:cond delay="0"/>
                                          </p:stCondLst>
                                        </p:cTn>
                                        <p:tgtEl>
                                          <p:spTgt spid="5">
                                            <p:txEl>
                                              <p:pRg st="3" end="3"/>
                                            </p:txEl>
                                          </p:spTgt>
                                        </p:tgtEl>
                                        <p:attrNameLst>
                                          <p:attrName>style.visibility</p:attrName>
                                        </p:attrNameLst>
                                      </p:cBhvr>
                                      <p:to>
                                        <p:strVal val="visible"/>
                                      </p:to>
                                    </p:set>
                                    <p:animEffect transition="in" filter="wipe(up)">
                                      <p:cBhvr>
                                        <p:cTn id="63" dur="500"/>
                                        <p:tgtEl>
                                          <p:spTgt spid="5">
                                            <p:txEl>
                                              <p:pRg st="3" end="3"/>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grpId="0" nodeType="clickEffect">
                                  <p:stCondLst>
                                    <p:cond delay="0"/>
                                  </p:stCondLst>
                                  <p:childTnLst>
                                    <p:set>
                                      <p:cBhvr>
                                        <p:cTn id="67" dur="1" fill="hold">
                                          <p:stCondLst>
                                            <p:cond delay="0"/>
                                          </p:stCondLst>
                                        </p:cTn>
                                        <p:tgtEl>
                                          <p:spTgt spid="5">
                                            <p:txEl>
                                              <p:pRg st="4" end="4"/>
                                            </p:txEl>
                                          </p:spTgt>
                                        </p:tgtEl>
                                        <p:attrNameLst>
                                          <p:attrName>style.visibility</p:attrName>
                                        </p:attrNameLst>
                                      </p:cBhvr>
                                      <p:to>
                                        <p:strVal val="visible"/>
                                      </p:to>
                                    </p:set>
                                    <p:animEffect transition="in" filter="wipe(up)">
                                      <p:cBhvr>
                                        <p:cTn id="68" dur="500"/>
                                        <p:tgtEl>
                                          <p:spTgt spid="5">
                                            <p:txEl>
                                              <p:pRg st="4" end="4"/>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1" fill="hold" grpId="0" nodeType="clickEffect">
                                  <p:stCondLst>
                                    <p:cond delay="0"/>
                                  </p:stCondLst>
                                  <p:childTnLst>
                                    <p:set>
                                      <p:cBhvr>
                                        <p:cTn id="72" dur="1" fill="hold">
                                          <p:stCondLst>
                                            <p:cond delay="0"/>
                                          </p:stCondLst>
                                        </p:cTn>
                                        <p:tgtEl>
                                          <p:spTgt spid="5">
                                            <p:txEl>
                                              <p:pRg st="5" end="5"/>
                                            </p:txEl>
                                          </p:spTgt>
                                        </p:tgtEl>
                                        <p:attrNameLst>
                                          <p:attrName>style.visibility</p:attrName>
                                        </p:attrNameLst>
                                      </p:cBhvr>
                                      <p:to>
                                        <p:strVal val="visible"/>
                                      </p:to>
                                    </p:set>
                                    <p:animEffect transition="in" filter="wipe(up)">
                                      <p:cBhvr>
                                        <p:cTn id="73" dur="500"/>
                                        <p:tgtEl>
                                          <p:spTgt spid="5">
                                            <p:txEl>
                                              <p:pRg st="5" end="5"/>
                                            </p:txEl>
                                          </p:spTgt>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1" fill="hold" grpId="0" nodeType="clickEffect">
                                  <p:stCondLst>
                                    <p:cond delay="0"/>
                                  </p:stCondLst>
                                  <p:childTnLst>
                                    <p:set>
                                      <p:cBhvr>
                                        <p:cTn id="77" dur="1" fill="hold">
                                          <p:stCondLst>
                                            <p:cond delay="0"/>
                                          </p:stCondLst>
                                        </p:cTn>
                                        <p:tgtEl>
                                          <p:spTgt spid="5">
                                            <p:txEl>
                                              <p:pRg st="6" end="6"/>
                                            </p:txEl>
                                          </p:spTgt>
                                        </p:tgtEl>
                                        <p:attrNameLst>
                                          <p:attrName>style.visibility</p:attrName>
                                        </p:attrNameLst>
                                      </p:cBhvr>
                                      <p:to>
                                        <p:strVal val="visible"/>
                                      </p:to>
                                    </p:set>
                                    <p:animEffect transition="in" filter="wipe(up)">
                                      <p:cBhvr>
                                        <p:cTn id="78"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2.4.5 </a:t>
            </a:r>
            <a:r>
              <a:rPr lang="zh-CN" altLang="en-US" dirty="0" smtClean="0"/>
              <a:t>列表</a:t>
            </a:r>
            <a:r>
              <a:rPr lang="zh-CN" altLang="en-US" dirty="0"/>
              <a:t>及其操作</a:t>
            </a:r>
          </a:p>
        </p:txBody>
      </p:sp>
      <p:sp>
        <p:nvSpPr>
          <p:cNvPr id="3" name="内容占位符 2"/>
          <p:cNvSpPr>
            <a:spLocks noGrp="1"/>
          </p:cNvSpPr>
          <p:nvPr>
            <p:ph idx="1"/>
          </p:nvPr>
        </p:nvSpPr>
        <p:spPr/>
        <p:txBody>
          <a:bodyPr/>
          <a:lstStyle/>
          <a:p>
            <a:r>
              <a:rPr lang="zh-CN" altLang="en-US" sz="2000" dirty="0" smtClean="0"/>
              <a:t>这种</a:t>
            </a:r>
            <a:r>
              <a:rPr lang="zh-CN" altLang="en-US" sz="2000" dirty="0"/>
              <a:t>列表变量加上下标的方法，还可以用来修改、引用列表的数据</a:t>
            </a:r>
            <a:r>
              <a:rPr lang="zh-CN" altLang="en-US" sz="2000" dirty="0" smtClean="0"/>
              <a:t>。</a:t>
            </a:r>
            <a:endParaRPr lang="en-US" altLang="zh-CN" sz="2000" dirty="0" smtClean="0"/>
          </a:p>
          <a:p>
            <a:r>
              <a:rPr lang="zh-CN" altLang="en-US" sz="2000" dirty="0" smtClean="0"/>
              <a:t>如</a:t>
            </a:r>
            <a:r>
              <a:rPr lang="zh-CN" altLang="en-US" sz="2000" dirty="0"/>
              <a:t>下面例子所示：</a:t>
            </a:r>
          </a:p>
          <a:p>
            <a:endParaRPr lang="en-US" altLang="zh-CN" sz="2000" dirty="0" smtClean="0"/>
          </a:p>
          <a:p>
            <a:endParaRPr lang="en-US" altLang="zh-CN" sz="2000" dirty="0"/>
          </a:p>
          <a:p>
            <a:endParaRPr lang="en-US" altLang="zh-CN" sz="2000" dirty="0" smtClean="0"/>
          </a:p>
          <a:p>
            <a:endParaRPr lang="en-US" altLang="zh-CN" sz="2000" dirty="0"/>
          </a:p>
          <a:p>
            <a:endParaRPr lang="en-US" altLang="zh-CN" sz="2000" dirty="0" smtClean="0"/>
          </a:p>
          <a:p>
            <a:endParaRPr lang="en-US" altLang="zh-CN" sz="2000" dirty="0"/>
          </a:p>
          <a:p>
            <a:endParaRPr lang="en-US" altLang="zh-CN" sz="2000" dirty="0" smtClean="0"/>
          </a:p>
          <a:p>
            <a:endParaRPr lang="en-US" altLang="zh-CN" sz="2000" dirty="0"/>
          </a:p>
          <a:p>
            <a:endParaRPr lang="zh-CN" altLang="en-US" sz="2000"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63</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5" name="矩形 4"/>
          <p:cNvSpPr/>
          <p:nvPr/>
        </p:nvSpPr>
        <p:spPr>
          <a:xfrm>
            <a:off x="1424015" y="3096501"/>
            <a:ext cx="9428136" cy="1938992"/>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Guests[0] = 'Peter'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Guests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['Peter', 'Tom', 'Alex', 'Jim', 'Bob']</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message = Guests[0].upper() + ', Welcome to our Python class!'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print(message)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PETER, Welcome to our Python class!</a:t>
            </a:r>
          </a:p>
        </p:txBody>
      </p:sp>
      <p:graphicFrame>
        <p:nvGraphicFramePr>
          <p:cNvPr id="6" name="表格 5"/>
          <p:cNvGraphicFramePr>
            <a:graphicFrameLocks noGrp="1"/>
          </p:cNvGraphicFramePr>
          <p:nvPr>
            <p:extLst/>
          </p:nvPr>
        </p:nvGraphicFramePr>
        <p:xfrm>
          <a:off x="1510353" y="1895220"/>
          <a:ext cx="5626425" cy="1081425"/>
        </p:xfrm>
        <a:graphic>
          <a:graphicData uri="http://schemas.openxmlformats.org/drawingml/2006/table">
            <a:tbl>
              <a:tblPr firstRow="1" bandRow="1">
                <a:tableStyleId>{5C22544A-7EE6-4342-B048-85BDC9FD1C3A}</a:tableStyleId>
              </a:tblPr>
              <a:tblGrid>
                <a:gridCol w="1125285">
                  <a:extLst>
                    <a:ext uri="{9D8B030D-6E8A-4147-A177-3AD203B41FA5}">
                      <a16:colId xmlns:a16="http://schemas.microsoft.com/office/drawing/2014/main" val="20000"/>
                    </a:ext>
                  </a:extLst>
                </a:gridCol>
                <a:gridCol w="1125285">
                  <a:extLst>
                    <a:ext uri="{9D8B030D-6E8A-4147-A177-3AD203B41FA5}">
                      <a16:colId xmlns:a16="http://schemas.microsoft.com/office/drawing/2014/main" val="20001"/>
                    </a:ext>
                  </a:extLst>
                </a:gridCol>
                <a:gridCol w="1125285">
                  <a:extLst>
                    <a:ext uri="{9D8B030D-6E8A-4147-A177-3AD203B41FA5}">
                      <a16:colId xmlns:a16="http://schemas.microsoft.com/office/drawing/2014/main" val="20002"/>
                    </a:ext>
                  </a:extLst>
                </a:gridCol>
                <a:gridCol w="1125285">
                  <a:extLst>
                    <a:ext uri="{9D8B030D-6E8A-4147-A177-3AD203B41FA5}">
                      <a16:colId xmlns:a16="http://schemas.microsoft.com/office/drawing/2014/main" val="20003"/>
                    </a:ext>
                  </a:extLst>
                </a:gridCol>
                <a:gridCol w="1125285">
                  <a:extLst>
                    <a:ext uri="{9D8B030D-6E8A-4147-A177-3AD203B41FA5}">
                      <a16:colId xmlns:a16="http://schemas.microsoft.com/office/drawing/2014/main" val="20004"/>
                    </a:ext>
                  </a:extLst>
                </a:gridCol>
              </a:tblGrid>
              <a:tr h="349905">
                <a:tc>
                  <a:txBody>
                    <a:bodyPr/>
                    <a:lstStyle/>
                    <a:p>
                      <a:r>
                        <a:rPr lang="en-US" altLang="zh-CN" dirty="0" smtClean="0"/>
                        <a:t>"David" </a:t>
                      </a:r>
                      <a:endParaRPr lang="zh-CN" altLang="en-US" dirty="0"/>
                    </a:p>
                  </a:txBody>
                  <a:tcPr marL="121920" marR="121920"/>
                </a:tc>
                <a:tc>
                  <a:txBody>
                    <a:bodyPr/>
                    <a:lstStyle/>
                    <a:p>
                      <a:r>
                        <a:rPr lang="en-US" altLang="zh-CN" sz="1800" b="1" kern="1200" noProof="0" dirty="0" smtClean="0">
                          <a:solidFill>
                            <a:schemeClr val="lt1"/>
                          </a:solidFill>
                          <a:latin typeface="+mn-lt"/>
                          <a:ea typeface="+mn-ea"/>
                          <a:cs typeface="+mn-cs"/>
                        </a:rPr>
                        <a:t>"Tom" </a:t>
                      </a:r>
                      <a:endParaRPr lang="zh-CN" altLang="en-US" sz="1800" b="1" kern="1200" dirty="0">
                        <a:solidFill>
                          <a:schemeClr val="lt1"/>
                        </a:solidFill>
                        <a:latin typeface="+mn-lt"/>
                        <a:ea typeface="+mn-ea"/>
                        <a:cs typeface="+mn-cs"/>
                      </a:endParaRPr>
                    </a:p>
                  </a:txBody>
                  <a:tcPr marL="121920" marR="121920"/>
                </a:tc>
                <a:tc>
                  <a:txBody>
                    <a:bodyPr/>
                    <a:lstStyle/>
                    <a:p>
                      <a:r>
                        <a:rPr lang="en-US" altLang="zh-CN" sz="1800" b="1" kern="1200" noProof="0" dirty="0" smtClean="0">
                          <a:solidFill>
                            <a:schemeClr val="lt1"/>
                          </a:solidFill>
                          <a:latin typeface="+mn-lt"/>
                          <a:ea typeface="+mn-ea"/>
                          <a:cs typeface="+mn-cs"/>
                        </a:rPr>
                        <a:t>"Alex"</a:t>
                      </a:r>
                      <a:endParaRPr lang="zh-CN" altLang="en-US" sz="1800" b="1" kern="1200" dirty="0">
                        <a:solidFill>
                          <a:schemeClr val="lt1"/>
                        </a:solidFill>
                        <a:latin typeface="+mn-lt"/>
                        <a:ea typeface="+mn-ea"/>
                        <a:cs typeface="+mn-cs"/>
                      </a:endParaRPr>
                    </a:p>
                  </a:txBody>
                  <a:tcPr marL="121920" marR="121920"/>
                </a:tc>
                <a:tc>
                  <a:txBody>
                    <a:bodyPr/>
                    <a:lstStyle/>
                    <a:p>
                      <a:r>
                        <a:rPr lang="en-US" altLang="zh-CN" sz="1800" b="1" kern="1200" noProof="0" dirty="0" smtClean="0">
                          <a:solidFill>
                            <a:schemeClr val="lt1"/>
                          </a:solidFill>
                          <a:latin typeface="+mn-lt"/>
                          <a:ea typeface="+mn-ea"/>
                          <a:cs typeface="+mn-cs"/>
                        </a:rPr>
                        <a:t>"Jim",</a:t>
                      </a:r>
                      <a:endParaRPr lang="zh-CN" altLang="en-US" sz="1800" b="1" kern="1200" dirty="0">
                        <a:solidFill>
                          <a:schemeClr val="lt1"/>
                        </a:solidFill>
                        <a:latin typeface="+mn-lt"/>
                        <a:ea typeface="+mn-ea"/>
                        <a:cs typeface="+mn-cs"/>
                      </a:endParaRPr>
                    </a:p>
                  </a:txBody>
                  <a:tcPr marL="121920" marR="121920"/>
                </a:tc>
                <a:tc>
                  <a:txBody>
                    <a:bodyPr/>
                    <a:lstStyle/>
                    <a:p>
                      <a:r>
                        <a:rPr lang="en-US" altLang="zh-CN" sz="1800" b="1" kern="1200" noProof="0" dirty="0" smtClean="0">
                          <a:solidFill>
                            <a:schemeClr val="lt1"/>
                          </a:solidFill>
                          <a:latin typeface="+mn-lt"/>
                          <a:ea typeface="+mn-ea"/>
                          <a:cs typeface="+mn-cs"/>
                        </a:rPr>
                        <a:t>"Bob"</a:t>
                      </a:r>
                      <a:endParaRPr lang="zh-CN" altLang="en-US" sz="1800" b="1" kern="1200" dirty="0">
                        <a:solidFill>
                          <a:schemeClr val="lt1"/>
                        </a:solidFill>
                        <a:latin typeface="+mn-lt"/>
                        <a:ea typeface="+mn-ea"/>
                        <a:cs typeface="+mn-cs"/>
                      </a:endParaRPr>
                    </a:p>
                  </a:txBody>
                  <a:tcPr marL="121920" marR="121920"/>
                </a:tc>
                <a:extLst>
                  <a:ext uri="{0D108BD9-81ED-4DB2-BD59-A6C34878D82A}">
                    <a16:rowId xmlns:a16="http://schemas.microsoft.com/office/drawing/2014/main" val="10000"/>
                  </a:ext>
                </a:extLst>
              </a:tr>
              <a:tr h="349905">
                <a:tc>
                  <a:txBody>
                    <a:bodyPr/>
                    <a:lstStyle/>
                    <a:p>
                      <a:r>
                        <a:rPr lang="en-US" altLang="zh-CN" dirty="0" smtClean="0"/>
                        <a:t>0</a:t>
                      </a:r>
                      <a:endParaRPr lang="zh-CN" altLang="en-US" dirty="0"/>
                    </a:p>
                  </a:txBody>
                  <a:tcPr marL="121920" marR="121920"/>
                </a:tc>
                <a:tc>
                  <a:txBody>
                    <a:bodyPr/>
                    <a:lstStyle/>
                    <a:p>
                      <a:r>
                        <a:rPr lang="en-US" altLang="zh-CN" dirty="0" smtClean="0"/>
                        <a:t>1</a:t>
                      </a:r>
                      <a:endParaRPr lang="zh-CN" altLang="en-US" dirty="0"/>
                    </a:p>
                  </a:txBody>
                  <a:tcPr marL="121920" marR="121920"/>
                </a:tc>
                <a:tc>
                  <a:txBody>
                    <a:bodyPr/>
                    <a:lstStyle/>
                    <a:p>
                      <a:r>
                        <a:rPr lang="en-US" altLang="zh-CN" dirty="0" smtClean="0"/>
                        <a:t>2</a:t>
                      </a:r>
                      <a:endParaRPr lang="zh-CN" altLang="en-US" dirty="0"/>
                    </a:p>
                  </a:txBody>
                  <a:tcPr marL="121920" marR="121920"/>
                </a:tc>
                <a:tc>
                  <a:txBody>
                    <a:bodyPr/>
                    <a:lstStyle/>
                    <a:p>
                      <a:r>
                        <a:rPr lang="en-US" altLang="zh-CN" dirty="0" smtClean="0"/>
                        <a:t>3</a:t>
                      </a:r>
                      <a:endParaRPr lang="zh-CN" altLang="en-US" dirty="0"/>
                    </a:p>
                  </a:txBody>
                  <a:tcPr marL="121920" marR="121920"/>
                </a:tc>
                <a:tc>
                  <a:txBody>
                    <a:bodyPr/>
                    <a:lstStyle/>
                    <a:p>
                      <a:r>
                        <a:rPr lang="en-US" altLang="zh-CN" dirty="0" smtClean="0"/>
                        <a:t>4</a:t>
                      </a:r>
                      <a:endParaRPr lang="zh-CN" altLang="en-US" dirty="0"/>
                    </a:p>
                  </a:txBody>
                  <a:tcPr marL="121920" marR="121920"/>
                </a:tc>
                <a:extLst>
                  <a:ext uri="{0D108BD9-81ED-4DB2-BD59-A6C34878D82A}">
                    <a16:rowId xmlns:a16="http://schemas.microsoft.com/office/drawing/2014/main" val="10001"/>
                  </a:ext>
                </a:extLst>
              </a:tr>
              <a:tr h="349905">
                <a:tc>
                  <a:txBody>
                    <a:bodyPr/>
                    <a:lstStyle/>
                    <a:p>
                      <a:pPr marL="0" algn="l" defTabSz="914400" rtl="0" eaLnBrk="1" latinLnBrk="0" hangingPunct="1">
                        <a:spcAft>
                          <a:spcPts val="0"/>
                        </a:spcAft>
                      </a:pPr>
                      <a:r>
                        <a:rPr lang="en-US" sz="1800" kern="1200" dirty="0" smtClean="0">
                          <a:solidFill>
                            <a:schemeClr val="dk1"/>
                          </a:solidFill>
                          <a:latin typeface="+mn-lt"/>
                          <a:ea typeface="+mn-ea"/>
                          <a:cs typeface="+mn-cs"/>
                        </a:rPr>
                        <a:t>-5</a:t>
                      </a:r>
                      <a:endParaRPr lang="zh-CN" sz="1800" kern="1200" dirty="0">
                        <a:solidFill>
                          <a:schemeClr val="dk1"/>
                        </a:solidFill>
                        <a:latin typeface="+mn-lt"/>
                        <a:ea typeface="+mn-ea"/>
                        <a:cs typeface="+mn-cs"/>
                      </a:endParaRPr>
                    </a:p>
                  </a:txBody>
                  <a:tcPr marL="68580" marR="68580" marT="0" marB="0" anchor="ctr"/>
                </a:tc>
                <a:tc>
                  <a:txBody>
                    <a:bodyPr/>
                    <a:lstStyle/>
                    <a:p>
                      <a:pPr marL="0" algn="l" defTabSz="914400" rtl="0" eaLnBrk="1" latinLnBrk="0" hangingPunct="1">
                        <a:spcAft>
                          <a:spcPts val="0"/>
                        </a:spcAft>
                      </a:pPr>
                      <a:r>
                        <a:rPr lang="en-US" sz="1800" kern="1200" dirty="0" smtClean="0">
                          <a:solidFill>
                            <a:schemeClr val="dk1"/>
                          </a:solidFill>
                          <a:latin typeface="+mn-lt"/>
                          <a:ea typeface="+mn-ea"/>
                          <a:cs typeface="+mn-cs"/>
                        </a:rPr>
                        <a:t>-4</a:t>
                      </a:r>
                      <a:endParaRPr lang="zh-CN" sz="1800" kern="1200" dirty="0">
                        <a:solidFill>
                          <a:schemeClr val="dk1"/>
                        </a:solidFill>
                        <a:latin typeface="+mn-lt"/>
                        <a:ea typeface="+mn-ea"/>
                        <a:cs typeface="+mn-cs"/>
                      </a:endParaRPr>
                    </a:p>
                  </a:txBody>
                  <a:tcPr marL="68580" marR="68580" marT="0" marB="0" anchor="ctr"/>
                </a:tc>
                <a:tc>
                  <a:txBody>
                    <a:bodyPr/>
                    <a:lstStyle/>
                    <a:p>
                      <a:pPr marL="0" algn="l" defTabSz="914400" rtl="0" eaLnBrk="1" latinLnBrk="0" hangingPunct="1">
                        <a:spcAft>
                          <a:spcPts val="0"/>
                        </a:spcAft>
                      </a:pPr>
                      <a:r>
                        <a:rPr lang="en-US" sz="1800" kern="1200" dirty="0" smtClean="0">
                          <a:solidFill>
                            <a:schemeClr val="dk1"/>
                          </a:solidFill>
                          <a:latin typeface="+mn-lt"/>
                          <a:ea typeface="+mn-ea"/>
                          <a:cs typeface="+mn-cs"/>
                        </a:rPr>
                        <a:t>-3</a:t>
                      </a:r>
                      <a:endParaRPr lang="zh-CN" sz="1800" kern="1200" dirty="0">
                        <a:solidFill>
                          <a:schemeClr val="dk1"/>
                        </a:solidFill>
                        <a:latin typeface="+mn-lt"/>
                        <a:ea typeface="+mn-ea"/>
                        <a:cs typeface="+mn-cs"/>
                      </a:endParaRPr>
                    </a:p>
                  </a:txBody>
                  <a:tcPr marL="68580" marR="68580" marT="0" marB="0" anchor="ctr"/>
                </a:tc>
                <a:tc>
                  <a:txBody>
                    <a:bodyPr/>
                    <a:lstStyle/>
                    <a:p>
                      <a:pPr marL="0" algn="l" defTabSz="914400" rtl="0" eaLnBrk="1" latinLnBrk="0" hangingPunct="1">
                        <a:spcAft>
                          <a:spcPts val="0"/>
                        </a:spcAft>
                      </a:pPr>
                      <a:r>
                        <a:rPr lang="en-US" sz="1800" kern="1200" dirty="0" smtClean="0">
                          <a:solidFill>
                            <a:schemeClr val="dk1"/>
                          </a:solidFill>
                          <a:latin typeface="+mn-lt"/>
                          <a:ea typeface="+mn-ea"/>
                          <a:cs typeface="+mn-cs"/>
                        </a:rPr>
                        <a:t>-2</a:t>
                      </a:r>
                      <a:endParaRPr lang="zh-CN" sz="1800" kern="1200" dirty="0">
                        <a:solidFill>
                          <a:schemeClr val="dk1"/>
                        </a:solidFill>
                        <a:latin typeface="+mn-lt"/>
                        <a:ea typeface="+mn-ea"/>
                        <a:cs typeface="+mn-cs"/>
                      </a:endParaRPr>
                    </a:p>
                  </a:txBody>
                  <a:tcPr marL="68580" marR="68580" marT="0" marB="0" anchor="ctr"/>
                </a:tc>
                <a:tc>
                  <a:txBody>
                    <a:bodyPr/>
                    <a:lstStyle/>
                    <a:p>
                      <a:pPr marL="0" algn="l" defTabSz="914400" rtl="0" eaLnBrk="1" latinLnBrk="0" hangingPunct="1">
                        <a:spcAft>
                          <a:spcPts val="0"/>
                        </a:spcAft>
                      </a:pPr>
                      <a:r>
                        <a:rPr lang="en-US" sz="1800" kern="1200" dirty="0" smtClean="0">
                          <a:solidFill>
                            <a:schemeClr val="dk1"/>
                          </a:solidFill>
                          <a:latin typeface="+mn-lt"/>
                          <a:ea typeface="+mn-ea"/>
                          <a:cs typeface="+mn-cs"/>
                        </a:rPr>
                        <a:t>-1</a:t>
                      </a:r>
                      <a:endParaRPr lang="zh-CN" sz="1800" kern="1200" dirty="0">
                        <a:solidFill>
                          <a:schemeClr val="dk1"/>
                        </a:solidFill>
                        <a:latin typeface="+mn-lt"/>
                        <a:ea typeface="+mn-ea"/>
                        <a:cs typeface="+mn-cs"/>
                      </a:endParaRPr>
                    </a:p>
                  </a:txBody>
                  <a:tcPr marL="68580" marR="68580" marT="0" marB="0" anchor="ctr"/>
                </a:tc>
                <a:extLst>
                  <a:ext uri="{0D108BD9-81ED-4DB2-BD59-A6C34878D82A}">
                    <a16:rowId xmlns:a16="http://schemas.microsoft.com/office/drawing/2014/main" val="10002"/>
                  </a:ext>
                </a:extLst>
              </a:tr>
            </a:tbl>
          </a:graphicData>
        </a:graphic>
      </p:graphicFrame>
      <p:graphicFrame>
        <p:nvGraphicFramePr>
          <p:cNvPr id="7" name="表格 6"/>
          <p:cNvGraphicFramePr>
            <a:graphicFrameLocks noGrp="1"/>
          </p:cNvGraphicFramePr>
          <p:nvPr>
            <p:extLst/>
          </p:nvPr>
        </p:nvGraphicFramePr>
        <p:xfrm>
          <a:off x="1510353" y="5229168"/>
          <a:ext cx="5626425" cy="1081425"/>
        </p:xfrm>
        <a:graphic>
          <a:graphicData uri="http://schemas.openxmlformats.org/drawingml/2006/table">
            <a:tbl>
              <a:tblPr firstRow="1" bandRow="1">
                <a:tableStyleId>{5C22544A-7EE6-4342-B048-85BDC9FD1C3A}</a:tableStyleId>
              </a:tblPr>
              <a:tblGrid>
                <a:gridCol w="1125285">
                  <a:extLst>
                    <a:ext uri="{9D8B030D-6E8A-4147-A177-3AD203B41FA5}">
                      <a16:colId xmlns:a16="http://schemas.microsoft.com/office/drawing/2014/main" val="20000"/>
                    </a:ext>
                  </a:extLst>
                </a:gridCol>
                <a:gridCol w="1125285">
                  <a:extLst>
                    <a:ext uri="{9D8B030D-6E8A-4147-A177-3AD203B41FA5}">
                      <a16:colId xmlns:a16="http://schemas.microsoft.com/office/drawing/2014/main" val="20001"/>
                    </a:ext>
                  </a:extLst>
                </a:gridCol>
                <a:gridCol w="1125285">
                  <a:extLst>
                    <a:ext uri="{9D8B030D-6E8A-4147-A177-3AD203B41FA5}">
                      <a16:colId xmlns:a16="http://schemas.microsoft.com/office/drawing/2014/main" val="20002"/>
                    </a:ext>
                  </a:extLst>
                </a:gridCol>
                <a:gridCol w="1125285">
                  <a:extLst>
                    <a:ext uri="{9D8B030D-6E8A-4147-A177-3AD203B41FA5}">
                      <a16:colId xmlns:a16="http://schemas.microsoft.com/office/drawing/2014/main" val="20003"/>
                    </a:ext>
                  </a:extLst>
                </a:gridCol>
                <a:gridCol w="1125285">
                  <a:extLst>
                    <a:ext uri="{9D8B030D-6E8A-4147-A177-3AD203B41FA5}">
                      <a16:colId xmlns:a16="http://schemas.microsoft.com/office/drawing/2014/main" val="20004"/>
                    </a:ext>
                  </a:extLst>
                </a:gridCol>
              </a:tblGrid>
              <a:tr h="349905">
                <a:tc>
                  <a:txBody>
                    <a:bodyPr/>
                    <a:lstStyle/>
                    <a:p>
                      <a:r>
                        <a:rPr lang="en-US" altLang="zh-CN" dirty="0" smtClean="0"/>
                        <a:t>"Peter" </a:t>
                      </a:r>
                      <a:endParaRPr lang="zh-CN" altLang="en-US" dirty="0"/>
                    </a:p>
                  </a:txBody>
                  <a:tcPr marL="121920" marR="121920"/>
                </a:tc>
                <a:tc>
                  <a:txBody>
                    <a:bodyPr/>
                    <a:lstStyle/>
                    <a:p>
                      <a:r>
                        <a:rPr lang="en-US" altLang="zh-CN" sz="1800" b="1" kern="1200" noProof="0" dirty="0" smtClean="0">
                          <a:solidFill>
                            <a:schemeClr val="lt1"/>
                          </a:solidFill>
                          <a:latin typeface="+mn-lt"/>
                          <a:ea typeface="+mn-ea"/>
                          <a:cs typeface="+mn-cs"/>
                        </a:rPr>
                        <a:t>"Tom" </a:t>
                      </a:r>
                      <a:endParaRPr lang="zh-CN" altLang="en-US" sz="1800" b="1" kern="1200" dirty="0">
                        <a:solidFill>
                          <a:schemeClr val="lt1"/>
                        </a:solidFill>
                        <a:latin typeface="+mn-lt"/>
                        <a:ea typeface="+mn-ea"/>
                        <a:cs typeface="+mn-cs"/>
                      </a:endParaRPr>
                    </a:p>
                  </a:txBody>
                  <a:tcPr marL="121920" marR="121920"/>
                </a:tc>
                <a:tc>
                  <a:txBody>
                    <a:bodyPr/>
                    <a:lstStyle/>
                    <a:p>
                      <a:r>
                        <a:rPr lang="en-US" altLang="zh-CN" sz="1800" b="1" kern="1200" noProof="0" dirty="0" smtClean="0">
                          <a:solidFill>
                            <a:schemeClr val="lt1"/>
                          </a:solidFill>
                          <a:latin typeface="+mn-lt"/>
                          <a:ea typeface="+mn-ea"/>
                          <a:cs typeface="+mn-cs"/>
                        </a:rPr>
                        <a:t>"Alex"</a:t>
                      </a:r>
                      <a:endParaRPr lang="zh-CN" altLang="en-US" sz="1800" b="1" kern="1200" dirty="0">
                        <a:solidFill>
                          <a:schemeClr val="lt1"/>
                        </a:solidFill>
                        <a:latin typeface="+mn-lt"/>
                        <a:ea typeface="+mn-ea"/>
                        <a:cs typeface="+mn-cs"/>
                      </a:endParaRPr>
                    </a:p>
                  </a:txBody>
                  <a:tcPr marL="121920" marR="121920"/>
                </a:tc>
                <a:tc>
                  <a:txBody>
                    <a:bodyPr/>
                    <a:lstStyle/>
                    <a:p>
                      <a:r>
                        <a:rPr lang="en-US" altLang="zh-CN" sz="1800" b="1" kern="1200" noProof="0" dirty="0" smtClean="0">
                          <a:solidFill>
                            <a:schemeClr val="lt1"/>
                          </a:solidFill>
                          <a:latin typeface="+mn-lt"/>
                          <a:ea typeface="+mn-ea"/>
                          <a:cs typeface="+mn-cs"/>
                        </a:rPr>
                        <a:t>"Jim",</a:t>
                      </a:r>
                      <a:endParaRPr lang="zh-CN" altLang="en-US" sz="1800" b="1" kern="1200" dirty="0">
                        <a:solidFill>
                          <a:schemeClr val="lt1"/>
                        </a:solidFill>
                        <a:latin typeface="+mn-lt"/>
                        <a:ea typeface="+mn-ea"/>
                        <a:cs typeface="+mn-cs"/>
                      </a:endParaRPr>
                    </a:p>
                  </a:txBody>
                  <a:tcPr marL="121920" marR="121920"/>
                </a:tc>
                <a:tc>
                  <a:txBody>
                    <a:bodyPr/>
                    <a:lstStyle/>
                    <a:p>
                      <a:r>
                        <a:rPr lang="en-US" altLang="zh-CN" sz="1800" b="1" kern="1200" noProof="0" dirty="0" smtClean="0">
                          <a:solidFill>
                            <a:schemeClr val="lt1"/>
                          </a:solidFill>
                          <a:latin typeface="+mn-lt"/>
                          <a:ea typeface="+mn-ea"/>
                          <a:cs typeface="+mn-cs"/>
                        </a:rPr>
                        <a:t>"Bob"</a:t>
                      </a:r>
                      <a:endParaRPr lang="zh-CN" altLang="en-US" sz="1800" b="1" kern="1200" dirty="0">
                        <a:solidFill>
                          <a:schemeClr val="lt1"/>
                        </a:solidFill>
                        <a:latin typeface="+mn-lt"/>
                        <a:ea typeface="+mn-ea"/>
                        <a:cs typeface="+mn-cs"/>
                      </a:endParaRPr>
                    </a:p>
                  </a:txBody>
                  <a:tcPr marL="121920" marR="121920"/>
                </a:tc>
                <a:extLst>
                  <a:ext uri="{0D108BD9-81ED-4DB2-BD59-A6C34878D82A}">
                    <a16:rowId xmlns:a16="http://schemas.microsoft.com/office/drawing/2014/main" val="10000"/>
                  </a:ext>
                </a:extLst>
              </a:tr>
              <a:tr h="349905">
                <a:tc>
                  <a:txBody>
                    <a:bodyPr/>
                    <a:lstStyle/>
                    <a:p>
                      <a:r>
                        <a:rPr lang="en-US" altLang="zh-CN" dirty="0" smtClean="0"/>
                        <a:t>0</a:t>
                      </a:r>
                      <a:endParaRPr lang="zh-CN" altLang="en-US" dirty="0"/>
                    </a:p>
                  </a:txBody>
                  <a:tcPr marL="121920" marR="121920"/>
                </a:tc>
                <a:tc>
                  <a:txBody>
                    <a:bodyPr/>
                    <a:lstStyle/>
                    <a:p>
                      <a:r>
                        <a:rPr lang="en-US" altLang="zh-CN" dirty="0" smtClean="0"/>
                        <a:t>1</a:t>
                      </a:r>
                      <a:endParaRPr lang="zh-CN" altLang="en-US" dirty="0"/>
                    </a:p>
                  </a:txBody>
                  <a:tcPr marL="121920" marR="121920"/>
                </a:tc>
                <a:tc>
                  <a:txBody>
                    <a:bodyPr/>
                    <a:lstStyle/>
                    <a:p>
                      <a:r>
                        <a:rPr lang="en-US" altLang="zh-CN" dirty="0" smtClean="0"/>
                        <a:t>2</a:t>
                      </a:r>
                      <a:endParaRPr lang="zh-CN" altLang="en-US" dirty="0"/>
                    </a:p>
                  </a:txBody>
                  <a:tcPr marL="121920" marR="121920"/>
                </a:tc>
                <a:tc>
                  <a:txBody>
                    <a:bodyPr/>
                    <a:lstStyle/>
                    <a:p>
                      <a:r>
                        <a:rPr lang="en-US" altLang="zh-CN" dirty="0" smtClean="0"/>
                        <a:t>3</a:t>
                      </a:r>
                      <a:endParaRPr lang="zh-CN" altLang="en-US" dirty="0"/>
                    </a:p>
                  </a:txBody>
                  <a:tcPr marL="121920" marR="121920"/>
                </a:tc>
                <a:tc>
                  <a:txBody>
                    <a:bodyPr/>
                    <a:lstStyle/>
                    <a:p>
                      <a:r>
                        <a:rPr lang="en-US" altLang="zh-CN" dirty="0" smtClean="0"/>
                        <a:t>4</a:t>
                      </a:r>
                      <a:endParaRPr lang="zh-CN" altLang="en-US" dirty="0"/>
                    </a:p>
                  </a:txBody>
                  <a:tcPr marL="121920" marR="121920"/>
                </a:tc>
                <a:extLst>
                  <a:ext uri="{0D108BD9-81ED-4DB2-BD59-A6C34878D82A}">
                    <a16:rowId xmlns:a16="http://schemas.microsoft.com/office/drawing/2014/main" val="10001"/>
                  </a:ext>
                </a:extLst>
              </a:tr>
              <a:tr h="349905">
                <a:tc>
                  <a:txBody>
                    <a:bodyPr/>
                    <a:lstStyle/>
                    <a:p>
                      <a:pPr marL="0" algn="l" defTabSz="914400" rtl="0" eaLnBrk="1" latinLnBrk="0" hangingPunct="1">
                        <a:spcAft>
                          <a:spcPts val="0"/>
                        </a:spcAft>
                      </a:pPr>
                      <a:r>
                        <a:rPr lang="en-US" sz="1800" kern="1200" dirty="0" smtClean="0">
                          <a:solidFill>
                            <a:schemeClr val="dk1"/>
                          </a:solidFill>
                          <a:latin typeface="+mn-lt"/>
                          <a:ea typeface="+mn-ea"/>
                          <a:cs typeface="+mn-cs"/>
                        </a:rPr>
                        <a:t>-5</a:t>
                      </a:r>
                      <a:endParaRPr lang="zh-CN" sz="1800" kern="1200" dirty="0">
                        <a:solidFill>
                          <a:schemeClr val="dk1"/>
                        </a:solidFill>
                        <a:latin typeface="+mn-lt"/>
                        <a:ea typeface="+mn-ea"/>
                        <a:cs typeface="+mn-cs"/>
                      </a:endParaRPr>
                    </a:p>
                  </a:txBody>
                  <a:tcPr marL="68580" marR="68580" marT="0" marB="0" anchor="ctr"/>
                </a:tc>
                <a:tc>
                  <a:txBody>
                    <a:bodyPr/>
                    <a:lstStyle/>
                    <a:p>
                      <a:pPr marL="0" algn="l" defTabSz="914400" rtl="0" eaLnBrk="1" latinLnBrk="0" hangingPunct="1">
                        <a:spcAft>
                          <a:spcPts val="0"/>
                        </a:spcAft>
                      </a:pPr>
                      <a:r>
                        <a:rPr lang="en-US" sz="1800" kern="1200" dirty="0" smtClean="0">
                          <a:solidFill>
                            <a:schemeClr val="dk1"/>
                          </a:solidFill>
                          <a:latin typeface="+mn-lt"/>
                          <a:ea typeface="+mn-ea"/>
                          <a:cs typeface="+mn-cs"/>
                        </a:rPr>
                        <a:t>-4</a:t>
                      </a:r>
                      <a:endParaRPr lang="zh-CN" sz="1800" kern="1200" dirty="0">
                        <a:solidFill>
                          <a:schemeClr val="dk1"/>
                        </a:solidFill>
                        <a:latin typeface="+mn-lt"/>
                        <a:ea typeface="+mn-ea"/>
                        <a:cs typeface="+mn-cs"/>
                      </a:endParaRPr>
                    </a:p>
                  </a:txBody>
                  <a:tcPr marL="68580" marR="68580" marT="0" marB="0" anchor="ctr"/>
                </a:tc>
                <a:tc>
                  <a:txBody>
                    <a:bodyPr/>
                    <a:lstStyle/>
                    <a:p>
                      <a:pPr marL="0" algn="l" defTabSz="914400" rtl="0" eaLnBrk="1" latinLnBrk="0" hangingPunct="1">
                        <a:spcAft>
                          <a:spcPts val="0"/>
                        </a:spcAft>
                      </a:pPr>
                      <a:r>
                        <a:rPr lang="en-US" sz="1800" kern="1200" dirty="0" smtClean="0">
                          <a:solidFill>
                            <a:schemeClr val="dk1"/>
                          </a:solidFill>
                          <a:latin typeface="+mn-lt"/>
                          <a:ea typeface="+mn-ea"/>
                          <a:cs typeface="+mn-cs"/>
                        </a:rPr>
                        <a:t>-3</a:t>
                      </a:r>
                      <a:endParaRPr lang="zh-CN" sz="1800" kern="1200" dirty="0">
                        <a:solidFill>
                          <a:schemeClr val="dk1"/>
                        </a:solidFill>
                        <a:latin typeface="+mn-lt"/>
                        <a:ea typeface="+mn-ea"/>
                        <a:cs typeface="+mn-cs"/>
                      </a:endParaRPr>
                    </a:p>
                  </a:txBody>
                  <a:tcPr marL="68580" marR="68580" marT="0" marB="0" anchor="ctr"/>
                </a:tc>
                <a:tc>
                  <a:txBody>
                    <a:bodyPr/>
                    <a:lstStyle/>
                    <a:p>
                      <a:pPr marL="0" algn="l" defTabSz="914400" rtl="0" eaLnBrk="1" latinLnBrk="0" hangingPunct="1">
                        <a:spcAft>
                          <a:spcPts val="0"/>
                        </a:spcAft>
                      </a:pPr>
                      <a:r>
                        <a:rPr lang="en-US" sz="1800" kern="1200" dirty="0" smtClean="0">
                          <a:solidFill>
                            <a:schemeClr val="dk1"/>
                          </a:solidFill>
                          <a:latin typeface="+mn-lt"/>
                          <a:ea typeface="+mn-ea"/>
                          <a:cs typeface="+mn-cs"/>
                        </a:rPr>
                        <a:t>-2</a:t>
                      </a:r>
                      <a:endParaRPr lang="zh-CN" sz="1800" kern="1200" dirty="0">
                        <a:solidFill>
                          <a:schemeClr val="dk1"/>
                        </a:solidFill>
                        <a:latin typeface="+mn-lt"/>
                        <a:ea typeface="+mn-ea"/>
                        <a:cs typeface="+mn-cs"/>
                      </a:endParaRPr>
                    </a:p>
                  </a:txBody>
                  <a:tcPr marL="68580" marR="68580" marT="0" marB="0" anchor="ctr"/>
                </a:tc>
                <a:tc>
                  <a:txBody>
                    <a:bodyPr/>
                    <a:lstStyle/>
                    <a:p>
                      <a:pPr marL="0" algn="l" defTabSz="914400" rtl="0" eaLnBrk="1" latinLnBrk="0" hangingPunct="1">
                        <a:spcAft>
                          <a:spcPts val="0"/>
                        </a:spcAft>
                      </a:pPr>
                      <a:r>
                        <a:rPr lang="en-US" sz="1800" kern="1200" dirty="0" smtClean="0">
                          <a:solidFill>
                            <a:schemeClr val="dk1"/>
                          </a:solidFill>
                          <a:latin typeface="+mn-lt"/>
                          <a:ea typeface="+mn-ea"/>
                          <a:cs typeface="+mn-cs"/>
                        </a:rPr>
                        <a:t>-1</a:t>
                      </a:r>
                      <a:endParaRPr lang="zh-CN" sz="1800" kern="1200" dirty="0">
                        <a:solidFill>
                          <a:schemeClr val="dk1"/>
                        </a:solidFill>
                        <a:latin typeface="+mn-lt"/>
                        <a:ea typeface="+mn-ea"/>
                        <a:cs typeface="+mn-cs"/>
                      </a:endParaRPr>
                    </a:p>
                  </a:txBody>
                  <a:tcPr marL="68580" marR="68580" marT="0" marB="0"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47174028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up)">
                                      <p:cBhvr>
                                        <p:cTn id="15" dur="500"/>
                                        <p:tgtEl>
                                          <p:spTgt spid="5">
                                            <p:bg/>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wipe(up)">
                                      <p:cBhvr>
                                        <p:cTn id="20" dur="500"/>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Effect transition="in" filter="wipe(up)">
                                      <p:cBhvr>
                                        <p:cTn id="25" dur="500"/>
                                        <p:tgtEl>
                                          <p:spTgt spid="5">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5">
                                            <p:txEl>
                                              <p:pRg st="2" end="2"/>
                                            </p:txEl>
                                          </p:spTgt>
                                        </p:tgtEl>
                                        <p:attrNameLst>
                                          <p:attrName>style.visibility</p:attrName>
                                        </p:attrNameLst>
                                      </p:cBhvr>
                                      <p:to>
                                        <p:strVal val="visible"/>
                                      </p:to>
                                    </p:set>
                                    <p:animEffect transition="in" filter="wipe(up)">
                                      <p:cBhvr>
                                        <p:cTn id="34" dur="500"/>
                                        <p:tgtEl>
                                          <p:spTgt spid="5">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5">
                                            <p:txEl>
                                              <p:pRg st="3" end="3"/>
                                            </p:txEl>
                                          </p:spTgt>
                                        </p:tgtEl>
                                        <p:attrNameLst>
                                          <p:attrName>style.visibility</p:attrName>
                                        </p:attrNameLst>
                                      </p:cBhvr>
                                      <p:to>
                                        <p:strVal val="visible"/>
                                      </p:to>
                                    </p:set>
                                    <p:animEffect transition="in" filter="wipe(up)">
                                      <p:cBhvr>
                                        <p:cTn id="39" dur="500"/>
                                        <p:tgtEl>
                                          <p:spTgt spid="5">
                                            <p:txEl>
                                              <p:pRg st="3" end="3"/>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5">
                                            <p:txEl>
                                              <p:pRg st="4" end="4"/>
                                            </p:txEl>
                                          </p:spTgt>
                                        </p:tgtEl>
                                        <p:attrNameLst>
                                          <p:attrName>style.visibility</p:attrName>
                                        </p:attrNameLst>
                                      </p:cBhvr>
                                      <p:to>
                                        <p:strVal val="visible"/>
                                      </p:to>
                                    </p:set>
                                    <p:animEffect transition="in" filter="wipe(up)">
                                      <p:cBhvr>
                                        <p:cTn id="44" dur="500"/>
                                        <p:tgtEl>
                                          <p:spTgt spid="5">
                                            <p:txEl>
                                              <p:pRg st="4" end="4"/>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5">
                                            <p:txEl>
                                              <p:pRg st="5" end="5"/>
                                            </p:txEl>
                                          </p:spTgt>
                                        </p:tgtEl>
                                        <p:attrNameLst>
                                          <p:attrName>style.visibility</p:attrName>
                                        </p:attrNameLst>
                                      </p:cBhvr>
                                      <p:to>
                                        <p:strVal val="visible"/>
                                      </p:to>
                                    </p:set>
                                    <p:animEffect transition="in" filter="wipe(up)">
                                      <p:cBhvr>
                                        <p:cTn id="49"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2.4.5 </a:t>
            </a:r>
            <a:r>
              <a:rPr lang="zh-CN" altLang="en-US" dirty="0" smtClean="0"/>
              <a:t>列表</a:t>
            </a:r>
            <a:r>
              <a:rPr lang="zh-CN" altLang="en-US" dirty="0"/>
              <a:t>及其操作</a:t>
            </a:r>
          </a:p>
        </p:txBody>
      </p:sp>
      <p:sp>
        <p:nvSpPr>
          <p:cNvPr id="3" name="内容占位符 2"/>
          <p:cNvSpPr>
            <a:spLocks noGrp="1"/>
          </p:cNvSpPr>
          <p:nvPr>
            <p:ph idx="1"/>
          </p:nvPr>
        </p:nvSpPr>
        <p:spPr/>
        <p:txBody>
          <a:bodyPr/>
          <a:lstStyle/>
          <a:p>
            <a:r>
              <a:rPr lang="zh-CN" altLang="en-US" sz="2000" dirty="0" smtClean="0"/>
              <a:t>（</a:t>
            </a:r>
            <a:r>
              <a:rPr lang="en-US" altLang="zh-CN" sz="2000" dirty="0" smtClean="0"/>
              <a:t>2</a:t>
            </a:r>
            <a:r>
              <a:rPr lang="zh-CN" altLang="en-US" sz="2000" dirty="0" smtClean="0"/>
              <a:t>）通过</a:t>
            </a:r>
            <a:r>
              <a:rPr lang="zh-CN" altLang="zh-CN" sz="2000" dirty="0" smtClean="0"/>
              <a:t>列表切片</a:t>
            </a:r>
            <a:r>
              <a:rPr lang="zh-CN" altLang="en-US" sz="2000" dirty="0" smtClean="0"/>
              <a:t>来访问某一段列表元素</a:t>
            </a:r>
            <a:endParaRPr lang="zh-CN" altLang="zh-CN" sz="2000" dirty="0"/>
          </a:p>
          <a:p>
            <a:pPr lvl="1"/>
            <a:r>
              <a:rPr lang="en-US" altLang="zh-CN" sz="2000" dirty="0"/>
              <a:t>Python</a:t>
            </a:r>
            <a:r>
              <a:rPr lang="zh-CN" altLang="zh-CN" sz="2000" dirty="0"/>
              <a:t>可以使用切片的方式来引用某一段列表</a:t>
            </a:r>
            <a:r>
              <a:rPr lang="zh-CN" altLang="zh-CN" sz="2000" dirty="0" smtClean="0"/>
              <a:t>的</a:t>
            </a:r>
            <a:r>
              <a:rPr lang="zh-CN" altLang="en-US" sz="2000" dirty="0" smtClean="0"/>
              <a:t>元素</a:t>
            </a:r>
            <a:r>
              <a:rPr lang="zh-CN" altLang="zh-CN" sz="2000" dirty="0" smtClean="0"/>
              <a:t>，</a:t>
            </a:r>
            <a:r>
              <a:rPr lang="zh-CN" altLang="en-US" sz="2000" dirty="0" smtClean="0"/>
              <a:t>语法格式：</a:t>
            </a:r>
            <a:r>
              <a:rPr lang="en-US" altLang="zh-CN" sz="2000" b="1" dirty="0" smtClean="0">
                <a:solidFill>
                  <a:srgbClr val="FF0000"/>
                </a:solidFill>
                <a:latin typeface="Times New Roman" panose="02020603050405020304" pitchFamily="18" charset="0"/>
                <a:cs typeface="Times New Roman" panose="02020603050405020304" pitchFamily="18" charset="0"/>
              </a:rPr>
              <a:t> list[ start : end ] </a:t>
            </a:r>
            <a:r>
              <a:rPr lang="zh-CN" altLang="en-US" sz="2000" dirty="0" smtClean="0"/>
              <a:t>。</a:t>
            </a:r>
            <a:endParaRPr lang="en-US" altLang="zh-CN" sz="2000" b="1" dirty="0" smtClean="0">
              <a:solidFill>
                <a:srgbClr val="FF0000"/>
              </a:solidFill>
              <a:latin typeface="Times New Roman" panose="02020603050405020304" pitchFamily="18" charset="0"/>
              <a:cs typeface="Times New Roman" panose="02020603050405020304" pitchFamily="18" charset="0"/>
            </a:endParaRPr>
          </a:p>
          <a:p>
            <a:pPr lvl="1">
              <a:buClr>
                <a:srgbClr val="D26900"/>
              </a:buClr>
            </a:pPr>
            <a:r>
              <a:rPr lang="zh-CN" altLang="en-US" sz="2000" dirty="0" smtClean="0"/>
              <a:t>通过列表切片得到一个从</a:t>
            </a:r>
            <a:r>
              <a:rPr lang="zh-CN" altLang="en-US" sz="2000" dirty="0"/>
              <a:t>索引</a:t>
            </a:r>
            <a:r>
              <a:rPr lang="en-US" altLang="zh-CN" sz="2000" dirty="0"/>
              <a:t>start</a:t>
            </a:r>
            <a:r>
              <a:rPr lang="zh-CN" altLang="en-US" sz="2000" dirty="0"/>
              <a:t>开始直到索引</a:t>
            </a:r>
            <a:r>
              <a:rPr lang="en-US" altLang="zh-CN" sz="2000" dirty="0"/>
              <a:t>end</a:t>
            </a:r>
            <a:r>
              <a:rPr lang="zh-CN" altLang="en-US" sz="2000" dirty="0"/>
              <a:t>之前</a:t>
            </a:r>
            <a:r>
              <a:rPr lang="zh-CN" altLang="en-US" sz="2000" dirty="0" smtClean="0"/>
              <a:t>结束的子列表，因此子列表</a:t>
            </a:r>
            <a:r>
              <a:rPr lang="zh-CN" altLang="en-US" sz="2000" b="1" dirty="0" smtClean="0">
                <a:solidFill>
                  <a:srgbClr val="FF0000"/>
                </a:solidFill>
              </a:rPr>
              <a:t>不包括 </a:t>
            </a:r>
            <a:r>
              <a:rPr lang="en-US" altLang="zh-CN" sz="2000" b="1" dirty="0" smtClean="0">
                <a:solidFill>
                  <a:srgbClr val="FF0000"/>
                </a:solidFill>
              </a:rPr>
              <a:t>list[end] </a:t>
            </a:r>
            <a:r>
              <a:rPr lang="zh-CN" altLang="en-US" sz="2000" dirty="0" smtClean="0"/>
              <a:t>。另外，</a:t>
            </a:r>
            <a:r>
              <a:rPr lang="en-US" altLang="zh-CN" sz="2000" dirty="0"/>
              <a:t>start</a:t>
            </a:r>
            <a:r>
              <a:rPr lang="zh-CN" altLang="en-US" sz="2000" dirty="0"/>
              <a:t>和</a:t>
            </a:r>
            <a:r>
              <a:rPr lang="en-US" altLang="zh-CN" sz="2000" dirty="0"/>
              <a:t>end</a:t>
            </a:r>
            <a:r>
              <a:rPr lang="zh-CN" altLang="en-US" sz="2000" dirty="0"/>
              <a:t>都是整数型</a:t>
            </a:r>
            <a:r>
              <a:rPr lang="zh-CN" altLang="en-US" sz="2000" dirty="0" smtClean="0"/>
              <a:t>数值。</a:t>
            </a:r>
            <a:endParaRPr lang="en-US" altLang="zh-CN" sz="2000"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64</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6" name="矩形 5"/>
          <p:cNvSpPr/>
          <p:nvPr/>
        </p:nvSpPr>
        <p:spPr>
          <a:xfrm>
            <a:off x="730251" y="2635786"/>
            <a:ext cx="6096000" cy="2862322"/>
          </a:xfrm>
          <a:prstGeom prst="rect">
            <a:avLst/>
          </a:prstGeom>
        </p:spPr>
        <p:style>
          <a:lnRef idx="2">
            <a:schemeClr val="accent4"/>
          </a:lnRef>
          <a:fillRef idx="1">
            <a:schemeClr val="lt1"/>
          </a:fillRef>
          <a:effectRef idx="0">
            <a:schemeClr val="accent4"/>
          </a:effectRef>
          <a:fontRef idx="minor">
            <a:schemeClr val="dk1"/>
          </a:fontRef>
        </p:style>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a:t>
            </a:r>
            <a:r>
              <a:rPr kumimoji="0" lang="en-US" altLang="zh-CN" sz="2000" b="1" i="0" u="none" strike="noStrike" kern="1200" cap="none" spc="0" normalizeH="0" baseline="0" noProof="0" dirty="0" smtClean="0">
                <a:ln>
                  <a:noFill/>
                </a:ln>
                <a:solidFill>
                  <a:prstClr val="black"/>
                </a:solidFill>
                <a:effectLst/>
                <a:uLnTx/>
                <a:uFillTx/>
                <a:latin typeface="Arial"/>
                <a:ea typeface="宋体"/>
                <a:cs typeface="+mn-cs"/>
              </a:rPr>
              <a:t>lists = </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[33, 55, 77, 11, 44</a:t>
            </a:r>
            <a:r>
              <a:rPr kumimoji="0" lang="en-US" altLang="zh-CN" sz="2000" b="1" i="0" u="none" strike="noStrike" kern="1200" cap="none" spc="0" normalizeH="0" baseline="0" noProof="0" dirty="0" smtClean="0">
                <a:ln>
                  <a:noFill/>
                </a:ln>
                <a:solidFill>
                  <a:prstClr val="black"/>
                </a:solidFill>
                <a:effectLst/>
                <a:uLnTx/>
                <a:uFillTx/>
                <a:latin typeface="Arial"/>
                <a:ea typeface="宋体"/>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smtClean="0">
                <a:ln>
                  <a:noFill/>
                </a:ln>
                <a:solidFill>
                  <a:prstClr val="black"/>
                </a:solidFill>
                <a:effectLst/>
                <a:uLnTx/>
                <a:uFillTx/>
                <a:latin typeface="Arial"/>
                <a:ea typeface="宋体"/>
                <a:cs typeface="+mn-cs"/>
              </a:rPr>
              <a:t>&gt;&gt;&gt; </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lists[2:3]</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[77]</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lists[:3]</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[33, 55, 77]</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lists[3:]</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[11, 44]</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lists[:]</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[33, 55, 77, 11, 44]</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p:txBody>
      </p:sp>
      <p:sp>
        <p:nvSpPr>
          <p:cNvPr id="5" name="圆角矩形标注 4"/>
          <p:cNvSpPr/>
          <p:nvPr/>
        </p:nvSpPr>
        <p:spPr>
          <a:xfrm>
            <a:off x="5754595" y="5125151"/>
            <a:ext cx="5827805" cy="1393124"/>
          </a:xfrm>
          <a:prstGeom prst="wedgeRoundRectCallout">
            <a:avLst>
              <a:gd name="adj1" fmla="val -63296"/>
              <a:gd name="adj2" fmla="val -35955"/>
              <a:gd name="adj3" fmla="val 16667"/>
            </a:avLst>
          </a:prstGeom>
          <a:solidFill>
            <a:schemeClr val="accent1">
              <a:lumMod val="20000"/>
              <a:lumOff val="80000"/>
            </a:schemeClr>
          </a:solidFill>
          <a:ln>
            <a:solidFill>
              <a:schemeClr val="accent1"/>
            </a:solidFill>
          </a:ln>
        </p:spPr>
        <p:style>
          <a:lnRef idx="1">
            <a:schemeClr val="dk1"/>
          </a:lnRef>
          <a:fillRef idx="2">
            <a:schemeClr val="dk1"/>
          </a:fillRef>
          <a:effectRef idx="1">
            <a:schemeClr val="dk1"/>
          </a:effectRef>
          <a:fontRef idx="minor">
            <a:schemeClr val="dk1"/>
          </a:fontRef>
        </p:style>
        <p:txBody>
          <a:bodyPr lIns="90000" tIns="45000" rIns="90000" bIns="45000" rtlCol="0" anchor="ctr"/>
          <a:lstStyle/>
          <a:p>
            <a:pPr marL="0" marR="0" lvl="0" indent="0" algn="l" defTabSz="0" rtl="0" eaLnBrk="1" fontAlgn="auto" latinLnBrk="0" hangingPunct="1">
              <a:lnSpc>
                <a:spcPct val="100000"/>
              </a:lnSpc>
              <a:spcBef>
                <a:spcPts val="0"/>
              </a:spcBef>
              <a:spcAft>
                <a:spcPts val="0"/>
              </a:spcAft>
              <a:buClrTx/>
              <a:buSzTx/>
              <a:buFontTx/>
              <a:buNone/>
              <a:tabLst>
                <a:tab pos="723900" algn="l"/>
                <a:tab pos="1447800" algn="l"/>
                <a:tab pos="2171700" algn="l"/>
                <a:tab pos="2895600" algn="l"/>
                <a:tab pos="3619500" algn="l"/>
                <a:tab pos="4343400" algn="l"/>
                <a:tab pos="5067300" algn="l"/>
                <a:tab pos="5791200" algn="l"/>
              </a:tabLst>
              <a:defRPr/>
            </a:pPr>
            <a:r>
              <a:rPr kumimoji="0" lang="zh-CN" altLang="en-US" sz="2000" b="0" i="0" u="none" strike="noStrike" kern="1200" cap="none" spc="0" normalizeH="0" baseline="0" noProof="0" dirty="0" smtClean="0">
                <a:ln>
                  <a:noFill/>
                </a:ln>
                <a:solidFill>
                  <a:prstClr val="black"/>
                </a:solidFill>
                <a:effectLst/>
                <a:uLnTx/>
                <a:uFillTx/>
                <a:latin typeface="Arial"/>
                <a:ea typeface="宋体"/>
                <a:cs typeface="+mn-cs"/>
              </a:rPr>
              <a:t>冒号表示区间，冒号</a:t>
            </a:r>
            <a:r>
              <a:rPr kumimoji="0" lang="zh-CN" altLang="zh-CN" sz="2000" b="0" i="0" u="none" strike="noStrike" kern="1200" cap="none" spc="0" normalizeH="0" baseline="0" noProof="0" dirty="0" smtClean="0">
                <a:ln>
                  <a:noFill/>
                </a:ln>
                <a:solidFill>
                  <a:prstClr val="black"/>
                </a:solidFill>
                <a:effectLst/>
                <a:uLnTx/>
                <a:uFillTx/>
                <a:latin typeface="Arial"/>
                <a:ea typeface="宋体"/>
                <a:cs typeface="+mn-cs"/>
              </a:rPr>
              <a:t>前后</a:t>
            </a:r>
            <a:r>
              <a:rPr kumimoji="0" lang="zh-CN" altLang="zh-CN" sz="2000" b="0" i="0" u="none" strike="noStrike" kern="1200" cap="none" spc="0" normalizeH="0" baseline="0" noProof="0" dirty="0">
                <a:ln>
                  <a:noFill/>
                </a:ln>
                <a:solidFill>
                  <a:prstClr val="black"/>
                </a:solidFill>
                <a:effectLst/>
                <a:uLnTx/>
                <a:uFillTx/>
                <a:latin typeface="Arial"/>
                <a:ea typeface="宋体"/>
                <a:cs typeface="+mn-cs"/>
              </a:rPr>
              <a:t>的区间值都可以省略，省略前面的区间值表示从头开始，省略后面的区间值表示一直到列表的最后结束，前后区间值都省略，表示切片产生的是整个列表</a:t>
            </a:r>
            <a:r>
              <a:rPr kumimoji="0" lang="zh-CN" altLang="zh-CN" sz="2000" b="0" i="0" u="none" strike="noStrike" kern="1200" cap="none" spc="0" normalizeH="0" baseline="0" noProof="0" dirty="0" smtClean="0">
                <a:ln>
                  <a:noFill/>
                </a:ln>
                <a:solidFill>
                  <a:prstClr val="black"/>
                </a:solidFill>
                <a:effectLst/>
                <a:uLnTx/>
                <a:uFillTx/>
                <a:latin typeface="Arial"/>
                <a:ea typeface="宋体"/>
                <a:cs typeface="+mn-cs"/>
              </a:rPr>
              <a:t>。</a:t>
            </a:r>
            <a:endParaRPr kumimoji="0" lang="zh-CN" altLang="en-US" sz="2000" b="0" i="0" u="none" strike="noStrike" kern="1200" cap="none" spc="0" normalizeH="0" baseline="0" noProof="0" dirty="0">
              <a:ln>
                <a:noFill/>
              </a:ln>
              <a:solidFill>
                <a:srgbClr val="FFFFFF"/>
              </a:solidFill>
              <a:effectLst/>
              <a:uLnTx/>
              <a:uFillTx/>
              <a:latin typeface="Arial" charset="0"/>
              <a:ea typeface="宋体" charset="-122"/>
              <a:cs typeface="+mn-cs"/>
            </a:endParaRPr>
          </a:p>
        </p:txBody>
      </p:sp>
      <p:graphicFrame>
        <p:nvGraphicFramePr>
          <p:cNvPr id="7" name="表格 6"/>
          <p:cNvGraphicFramePr>
            <a:graphicFrameLocks noGrp="1"/>
          </p:cNvGraphicFramePr>
          <p:nvPr>
            <p:extLst/>
          </p:nvPr>
        </p:nvGraphicFramePr>
        <p:xfrm>
          <a:off x="5955975" y="2794881"/>
          <a:ext cx="5626425" cy="1142385"/>
        </p:xfrm>
        <a:graphic>
          <a:graphicData uri="http://schemas.openxmlformats.org/drawingml/2006/table">
            <a:tbl>
              <a:tblPr firstRow="1" bandRow="1">
                <a:tableStyleId>{5C22544A-7EE6-4342-B048-85BDC9FD1C3A}</a:tableStyleId>
              </a:tblPr>
              <a:tblGrid>
                <a:gridCol w="1125285">
                  <a:extLst>
                    <a:ext uri="{9D8B030D-6E8A-4147-A177-3AD203B41FA5}">
                      <a16:colId xmlns:a16="http://schemas.microsoft.com/office/drawing/2014/main" val="20000"/>
                    </a:ext>
                  </a:extLst>
                </a:gridCol>
                <a:gridCol w="1125285">
                  <a:extLst>
                    <a:ext uri="{9D8B030D-6E8A-4147-A177-3AD203B41FA5}">
                      <a16:colId xmlns:a16="http://schemas.microsoft.com/office/drawing/2014/main" val="20001"/>
                    </a:ext>
                  </a:extLst>
                </a:gridCol>
                <a:gridCol w="1125285">
                  <a:extLst>
                    <a:ext uri="{9D8B030D-6E8A-4147-A177-3AD203B41FA5}">
                      <a16:colId xmlns:a16="http://schemas.microsoft.com/office/drawing/2014/main" val="20002"/>
                    </a:ext>
                  </a:extLst>
                </a:gridCol>
                <a:gridCol w="1125285">
                  <a:extLst>
                    <a:ext uri="{9D8B030D-6E8A-4147-A177-3AD203B41FA5}">
                      <a16:colId xmlns:a16="http://schemas.microsoft.com/office/drawing/2014/main" val="20003"/>
                    </a:ext>
                  </a:extLst>
                </a:gridCol>
                <a:gridCol w="1125285">
                  <a:extLst>
                    <a:ext uri="{9D8B030D-6E8A-4147-A177-3AD203B41FA5}">
                      <a16:colId xmlns:a16="http://schemas.microsoft.com/office/drawing/2014/main" val="20004"/>
                    </a:ext>
                  </a:extLst>
                </a:gridCol>
              </a:tblGrid>
              <a:tr h="349905">
                <a:tc>
                  <a:txBody>
                    <a:bodyPr/>
                    <a:lstStyle/>
                    <a:p>
                      <a:r>
                        <a:rPr lang="en-US" altLang="zh-CN" sz="2000" dirty="0" smtClean="0"/>
                        <a:t>33</a:t>
                      </a:r>
                      <a:endParaRPr lang="zh-CN" altLang="en-US" sz="2000" dirty="0"/>
                    </a:p>
                  </a:txBody>
                  <a:tcPr marL="121920" marR="121920"/>
                </a:tc>
                <a:tc>
                  <a:txBody>
                    <a:bodyPr/>
                    <a:lstStyle/>
                    <a:p>
                      <a:r>
                        <a:rPr lang="en-US" altLang="zh-CN" sz="2000" b="1" kern="1200" noProof="0" dirty="0" smtClean="0">
                          <a:solidFill>
                            <a:schemeClr val="lt1"/>
                          </a:solidFill>
                          <a:latin typeface="+mn-lt"/>
                          <a:ea typeface="+mn-ea"/>
                          <a:cs typeface="+mn-cs"/>
                        </a:rPr>
                        <a:t>55 </a:t>
                      </a:r>
                      <a:endParaRPr lang="zh-CN" altLang="en-US" sz="2000" b="1" kern="1200" dirty="0">
                        <a:solidFill>
                          <a:schemeClr val="lt1"/>
                        </a:solidFill>
                        <a:latin typeface="+mn-lt"/>
                        <a:ea typeface="+mn-ea"/>
                        <a:cs typeface="+mn-cs"/>
                      </a:endParaRPr>
                    </a:p>
                  </a:txBody>
                  <a:tcPr marL="121920" marR="121920"/>
                </a:tc>
                <a:tc>
                  <a:txBody>
                    <a:bodyPr/>
                    <a:lstStyle/>
                    <a:p>
                      <a:r>
                        <a:rPr lang="en-US" altLang="zh-CN" sz="2000" b="1" kern="1200" dirty="0" smtClean="0">
                          <a:solidFill>
                            <a:schemeClr val="lt1"/>
                          </a:solidFill>
                          <a:latin typeface="+mn-lt"/>
                          <a:ea typeface="+mn-ea"/>
                          <a:cs typeface="+mn-cs"/>
                        </a:rPr>
                        <a:t>77</a:t>
                      </a:r>
                      <a:endParaRPr lang="zh-CN" altLang="en-US" sz="2000" b="1" kern="1200" dirty="0">
                        <a:solidFill>
                          <a:schemeClr val="lt1"/>
                        </a:solidFill>
                        <a:latin typeface="+mn-lt"/>
                        <a:ea typeface="+mn-ea"/>
                        <a:cs typeface="+mn-cs"/>
                      </a:endParaRPr>
                    </a:p>
                  </a:txBody>
                  <a:tcPr marL="121920" marR="121920"/>
                </a:tc>
                <a:tc>
                  <a:txBody>
                    <a:bodyPr/>
                    <a:lstStyle/>
                    <a:p>
                      <a:r>
                        <a:rPr lang="en-US" altLang="zh-CN" sz="2000" b="1" kern="1200" dirty="0" smtClean="0">
                          <a:solidFill>
                            <a:schemeClr val="lt1"/>
                          </a:solidFill>
                          <a:latin typeface="+mn-lt"/>
                          <a:ea typeface="+mn-ea"/>
                          <a:cs typeface="+mn-cs"/>
                        </a:rPr>
                        <a:t>11</a:t>
                      </a:r>
                      <a:endParaRPr lang="zh-CN" altLang="en-US" sz="2000" b="1" kern="1200" dirty="0">
                        <a:solidFill>
                          <a:schemeClr val="lt1"/>
                        </a:solidFill>
                        <a:latin typeface="+mn-lt"/>
                        <a:ea typeface="+mn-ea"/>
                        <a:cs typeface="+mn-cs"/>
                      </a:endParaRPr>
                    </a:p>
                  </a:txBody>
                  <a:tcPr marL="121920" marR="121920"/>
                </a:tc>
                <a:tc>
                  <a:txBody>
                    <a:bodyPr/>
                    <a:lstStyle/>
                    <a:p>
                      <a:r>
                        <a:rPr lang="en-US" altLang="zh-CN" sz="2000" b="1" kern="1200" dirty="0" smtClean="0">
                          <a:solidFill>
                            <a:schemeClr val="lt1"/>
                          </a:solidFill>
                          <a:latin typeface="+mn-lt"/>
                          <a:ea typeface="+mn-ea"/>
                          <a:cs typeface="+mn-cs"/>
                        </a:rPr>
                        <a:t>44</a:t>
                      </a:r>
                      <a:endParaRPr lang="zh-CN" altLang="en-US" sz="2000" b="1" kern="1200" dirty="0">
                        <a:solidFill>
                          <a:schemeClr val="lt1"/>
                        </a:solidFill>
                        <a:latin typeface="+mn-lt"/>
                        <a:ea typeface="+mn-ea"/>
                        <a:cs typeface="+mn-cs"/>
                      </a:endParaRPr>
                    </a:p>
                  </a:txBody>
                  <a:tcPr marL="121920" marR="121920"/>
                </a:tc>
                <a:extLst>
                  <a:ext uri="{0D108BD9-81ED-4DB2-BD59-A6C34878D82A}">
                    <a16:rowId xmlns:a16="http://schemas.microsoft.com/office/drawing/2014/main" val="10000"/>
                  </a:ext>
                </a:extLst>
              </a:tr>
              <a:tr h="349905">
                <a:tc>
                  <a:txBody>
                    <a:bodyPr/>
                    <a:lstStyle/>
                    <a:p>
                      <a:r>
                        <a:rPr lang="en-US" altLang="zh-CN" sz="2000" dirty="0" smtClean="0"/>
                        <a:t>0</a:t>
                      </a:r>
                      <a:endParaRPr lang="zh-CN" altLang="en-US" sz="2000" dirty="0"/>
                    </a:p>
                  </a:txBody>
                  <a:tcPr marL="121920" marR="121920"/>
                </a:tc>
                <a:tc>
                  <a:txBody>
                    <a:bodyPr/>
                    <a:lstStyle/>
                    <a:p>
                      <a:r>
                        <a:rPr lang="en-US" altLang="zh-CN" sz="2000" dirty="0" smtClean="0"/>
                        <a:t>1</a:t>
                      </a:r>
                      <a:endParaRPr lang="zh-CN" altLang="en-US" sz="2000" dirty="0"/>
                    </a:p>
                  </a:txBody>
                  <a:tcPr marL="121920" marR="121920"/>
                </a:tc>
                <a:tc>
                  <a:txBody>
                    <a:bodyPr/>
                    <a:lstStyle/>
                    <a:p>
                      <a:r>
                        <a:rPr lang="en-US" altLang="zh-CN" sz="2000" dirty="0" smtClean="0"/>
                        <a:t>2</a:t>
                      </a:r>
                      <a:endParaRPr lang="zh-CN" altLang="en-US" sz="2000" dirty="0"/>
                    </a:p>
                  </a:txBody>
                  <a:tcPr marL="121920" marR="121920"/>
                </a:tc>
                <a:tc>
                  <a:txBody>
                    <a:bodyPr/>
                    <a:lstStyle/>
                    <a:p>
                      <a:r>
                        <a:rPr lang="en-US" altLang="zh-CN" sz="2000" dirty="0" smtClean="0"/>
                        <a:t>3</a:t>
                      </a:r>
                      <a:endParaRPr lang="zh-CN" altLang="en-US" sz="2000" dirty="0"/>
                    </a:p>
                  </a:txBody>
                  <a:tcPr marL="121920" marR="121920"/>
                </a:tc>
                <a:tc>
                  <a:txBody>
                    <a:bodyPr/>
                    <a:lstStyle/>
                    <a:p>
                      <a:r>
                        <a:rPr lang="en-US" altLang="zh-CN" sz="2000" dirty="0" smtClean="0"/>
                        <a:t>4</a:t>
                      </a:r>
                      <a:endParaRPr lang="zh-CN" altLang="en-US" sz="2000" dirty="0"/>
                    </a:p>
                  </a:txBody>
                  <a:tcPr marL="121920" marR="121920"/>
                </a:tc>
                <a:extLst>
                  <a:ext uri="{0D108BD9-81ED-4DB2-BD59-A6C34878D82A}">
                    <a16:rowId xmlns:a16="http://schemas.microsoft.com/office/drawing/2014/main" val="10001"/>
                  </a:ext>
                </a:extLst>
              </a:tr>
              <a:tr h="349905">
                <a:tc>
                  <a:txBody>
                    <a:bodyPr/>
                    <a:lstStyle/>
                    <a:p>
                      <a:pPr marL="0" algn="l" defTabSz="914400" rtl="0" eaLnBrk="1" latinLnBrk="0" hangingPunct="1">
                        <a:spcAft>
                          <a:spcPts val="0"/>
                        </a:spcAft>
                      </a:pPr>
                      <a:r>
                        <a:rPr lang="en-US" sz="2000" kern="1200" dirty="0" smtClean="0">
                          <a:solidFill>
                            <a:schemeClr val="dk1"/>
                          </a:solidFill>
                          <a:latin typeface="+mn-lt"/>
                          <a:ea typeface="+mn-ea"/>
                          <a:cs typeface="+mn-cs"/>
                        </a:rPr>
                        <a:t>-5</a:t>
                      </a:r>
                      <a:endParaRPr lang="zh-CN" sz="2000" kern="1200" dirty="0">
                        <a:solidFill>
                          <a:schemeClr val="dk1"/>
                        </a:solidFill>
                        <a:latin typeface="+mn-lt"/>
                        <a:ea typeface="+mn-ea"/>
                        <a:cs typeface="+mn-cs"/>
                      </a:endParaRPr>
                    </a:p>
                  </a:txBody>
                  <a:tcPr marL="68580" marR="68580" marT="0" marB="0" anchor="ctr"/>
                </a:tc>
                <a:tc>
                  <a:txBody>
                    <a:bodyPr/>
                    <a:lstStyle/>
                    <a:p>
                      <a:pPr marL="0" algn="l" defTabSz="914400" rtl="0" eaLnBrk="1" latinLnBrk="0" hangingPunct="1">
                        <a:spcAft>
                          <a:spcPts val="0"/>
                        </a:spcAft>
                      </a:pPr>
                      <a:r>
                        <a:rPr lang="en-US" sz="2000" kern="1200" dirty="0" smtClean="0">
                          <a:solidFill>
                            <a:schemeClr val="dk1"/>
                          </a:solidFill>
                          <a:latin typeface="+mn-lt"/>
                          <a:ea typeface="+mn-ea"/>
                          <a:cs typeface="+mn-cs"/>
                        </a:rPr>
                        <a:t>-4</a:t>
                      </a:r>
                      <a:endParaRPr lang="zh-CN" sz="2000" kern="1200" dirty="0">
                        <a:solidFill>
                          <a:schemeClr val="dk1"/>
                        </a:solidFill>
                        <a:latin typeface="+mn-lt"/>
                        <a:ea typeface="+mn-ea"/>
                        <a:cs typeface="+mn-cs"/>
                      </a:endParaRPr>
                    </a:p>
                  </a:txBody>
                  <a:tcPr marL="68580" marR="68580" marT="0" marB="0" anchor="ctr"/>
                </a:tc>
                <a:tc>
                  <a:txBody>
                    <a:bodyPr/>
                    <a:lstStyle/>
                    <a:p>
                      <a:pPr marL="0" algn="l" defTabSz="914400" rtl="0" eaLnBrk="1" latinLnBrk="0" hangingPunct="1">
                        <a:spcAft>
                          <a:spcPts val="0"/>
                        </a:spcAft>
                      </a:pPr>
                      <a:r>
                        <a:rPr lang="en-US" sz="2000" kern="1200" dirty="0" smtClean="0">
                          <a:solidFill>
                            <a:schemeClr val="dk1"/>
                          </a:solidFill>
                          <a:latin typeface="+mn-lt"/>
                          <a:ea typeface="+mn-ea"/>
                          <a:cs typeface="+mn-cs"/>
                        </a:rPr>
                        <a:t>-3</a:t>
                      </a:r>
                      <a:endParaRPr lang="zh-CN" sz="2000" kern="1200" dirty="0">
                        <a:solidFill>
                          <a:schemeClr val="dk1"/>
                        </a:solidFill>
                        <a:latin typeface="+mn-lt"/>
                        <a:ea typeface="+mn-ea"/>
                        <a:cs typeface="+mn-cs"/>
                      </a:endParaRPr>
                    </a:p>
                  </a:txBody>
                  <a:tcPr marL="68580" marR="68580" marT="0" marB="0" anchor="ctr"/>
                </a:tc>
                <a:tc>
                  <a:txBody>
                    <a:bodyPr/>
                    <a:lstStyle/>
                    <a:p>
                      <a:pPr marL="0" algn="l" defTabSz="914400" rtl="0" eaLnBrk="1" latinLnBrk="0" hangingPunct="1">
                        <a:spcAft>
                          <a:spcPts val="0"/>
                        </a:spcAft>
                      </a:pPr>
                      <a:r>
                        <a:rPr lang="en-US" sz="2000" kern="1200" dirty="0" smtClean="0">
                          <a:solidFill>
                            <a:schemeClr val="dk1"/>
                          </a:solidFill>
                          <a:latin typeface="+mn-lt"/>
                          <a:ea typeface="+mn-ea"/>
                          <a:cs typeface="+mn-cs"/>
                        </a:rPr>
                        <a:t>-2</a:t>
                      </a:r>
                      <a:endParaRPr lang="zh-CN" sz="2000" kern="1200" dirty="0">
                        <a:solidFill>
                          <a:schemeClr val="dk1"/>
                        </a:solidFill>
                        <a:latin typeface="+mn-lt"/>
                        <a:ea typeface="+mn-ea"/>
                        <a:cs typeface="+mn-cs"/>
                      </a:endParaRPr>
                    </a:p>
                  </a:txBody>
                  <a:tcPr marL="68580" marR="68580" marT="0" marB="0" anchor="ctr"/>
                </a:tc>
                <a:tc>
                  <a:txBody>
                    <a:bodyPr/>
                    <a:lstStyle/>
                    <a:p>
                      <a:pPr marL="0" algn="l" defTabSz="914400" rtl="0" eaLnBrk="1" latinLnBrk="0" hangingPunct="1">
                        <a:spcAft>
                          <a:spcPts val="0"/>
                        </a:spcAft>
                      </a:pPr>
                      <a:r>
                        <a:rPr lang="en-US" sz="2000" kern="1200" dirty="0" smtClean="0">
                          <a:solidFill>
                            <a:schemeClr val="dk1"/>
                          </a:solidFill>
                          <a:latin typeface="+mn-lt"/>
                          <a:ea typeface="+mn-ea"/>
                          <a:cs typeface="+mn-cs"/>
                        </a:rPr>
                        <a:t>-1</a:t>
                      </a:r>
                      <a:endParaRPr lang="zh-CN" sz="2000" kern="1200" dirty="0">
                        <a:solidFill>
                          <a:schemeClr val="dk1"/>
                        </a:solidFill>
                        <a:latin typeface="+mn-lt"/>
                        <a:ea typeface="+mn-ea"/>
                        <a:cs typeface="+mn-cs"/>
                      </a:endParaRPr>
                    </a:p>
                  </a:txBody>
                  <a:tcPr marL="68580" marR="68580" marT="0" marB="0"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79711932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ipe(up)">
                                      <p:cBhvr>
                                        <p:cTn id="7" dur="500"/>
                                        <p:tgtEl>
                                          <p:spTgt spid="6">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ipe(up)">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Effect transition="in" filter="wipe(up)">
                                      <p:cBhvr>
                                        <p:cTn id="21" dur="500"/>
                                        <p:tgtEl>
                                          <p:spTgt spid="6">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6">
                                            <p:txEl>
                                              <p:pRg st="2" end="2"/>
                                            </p:txEl>
                                          </p:spTgt>
                                        </p:tgtEl>
                                        <p:attrNameLst>
                                          <p:attrName>style.visibility</p:attrName>
                                        </p:attrNameLst>
                                      </p:cBhvr>
                                      <p:to>
                                        <p:strVal val="visible"/>
                                      </p:to>
                                    </p:set>
                                    <p:animEffect transition="in" filter="wipe(up)">
                                      <p:cBhvr>
                                        <p:cTn id="26" dur="500"/>
                                        <p:tgtEl>
                                          <p:spTgt spid="6">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6">
                                            <p:txEl>
                                              <p:pRg st="3" end="3"/>
                                            </p:txEl>
                                          </p:spTgt>
                                        </p:tgtEl>
                                        <p:attrNameLst>
                                          <p:attrName>style.visibility</p:attrName>
                                        </p:attrNameLst>
                                      </p:cBhvr>
                                      <p:to>
                                        <p:strVal val="visible"/>
                                      </p:to>
                                    </p:set>
                                    <p:animEffect transition="in" filter="wipe(up)">
                                      <p:cBhvr>
                                        <p:cTn id="31" dur="500"/>
                                        <p:tgtEl>
                                          <p:spTgt spid="6">
                                            <p:txEl>
                                              <p:pRg st="3" end="3"/>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wipe(up)">
                                      <p:cBhvr>
                                        <p:cTn id="36" dur="500"/>
                                        <p:tgtEl>
                                          <p:spTgt spid="6">
                                            <p:txEl>
                                              <p:pRg st="4" end="4"/>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6">
                                            <p:txEl>
                                              <p:pRg st="5" end="5"/>
                                            </p:txEl>
                                          </p:spTgt>
                                        </p:tgtEl>
                                        <p:attrNameLst>
                                          <p:attrName>style.visibility</p:attrName>
                                        </p:attrNameLst>
                                      </p:cBhvr>
                                      <p:to>
                                        <p:strVal val="visible"/>
                                      </p:to>
                                    </p:set>
                                    <p:animEffect transition="in" filter="wipe(up)">
                                      <p:cBhvr>
                                        <p:cTn id="41" dur="500"/>
                                        <p:tgtEl>
                                          <p:spTgt spid="6">
                                            <p:txEl>
                                              <p:pRg st="5" end="5"/>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0"/>
                                  </p:stCondLst>
                                  <p:childTnLst>
                                    <p:set>
                                      <p:cBhvr>
                                        <p:cTn id="45" dur="1" fill="hold">
                                          <p:stCondLst>
                                            <p:cond delay="0"/>
                                          </p:stCondLst>
                                        </p:cTn>
                                        <p:tgtEl>
                                          <p:spTgt spid="6">
                                            <p:txEl>
                                              <p:pRg st="6" end="6"/>
                                            </p:txEl>
                                          </p:spTgt>
                                        </p:tgtEl>
                                        <p:attrNameLst>
                                          <p:attrName>style.visibility</p:attrName>
                                        </p:attrNameLst>
                                      </p:cBhvr>
                                      <p:to>
                                        <p:strVal val="visible"/>
                                      </p:to>
                                    </p:set>
                                    <p:animEffect transition="in" filter="wipe(up)">
                                      <p:cBhvr>
                                        <p:cTn id="46" dur="500"/>
                                        <p:tgtEl>
                                          <p:spTgt spid="6">
                                            <p:txEl>
                                              <p:pRg st="6" end="6"/>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grpId="0" nodeType="clickEffect">
                                  <p:stCondLst>
                                    <p:cond delay="0"/>
                                  </p:stCondLst>
                                  <p:childTnLst>
                                    <p:set>
                                      <p:cBhvr>
                                        <p:cTn id="50" dur="1" fill="hold">
                                          <p:stCondLst>
                                            <p:cond delay="0"/>
                                          </p:stCondLst>
                                        </p:cTn>
                                        <p:tgtEl>
                                          <p:spTgt spid="6">
                                            <p:txEl>
                                              <p:pRg st="7" end="7"/>
                                            </p:txEl>
                                          </p:spTgt>
                                        </p:tgtEl>
                                        <p:attrNameLst>
                                          <p:attrName>style.visibility</p:attrName>
                                        </p:attrNameLst>
                                      </p:cBhvr>
                                      <p:to>
                                        <p:strVal val="visible"/>
                                      </p:to>
                                    </p:set>
                                    <p:animEffect transition="in" filter="wipe(up)">
                                      <p:cBhvr>
                                        <p:cTn id="51" dur="500"/>
                                        <p:tgtEl>
                                          <p:spTgt spid="6">
                                            <p:txEl>
                                              <p:pRg st="7" end="7"/>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1" fill="hold" grpId="0" nodeType="clickEffect">
                                  <p:stCondLst>
                                    <p:cond delay="0"/>
                                  </p:stCondLst>
                                  <p:childTnLst>
                                    <p:set>
                                      <p:cBhvr>
                                        <p:cTn id="55" dur="1" fill="hold">
                                          <p:stCondLst>
                                            <p:cond delay="0"/>
                                          </p:stCondLst>
                                        </p:cTn>
                                        <p:tgtEl>
                                          <p:spTgt spid="6">
                                            <p:txEl>
                                              <p:pRg st="8" end="8"/>
                                            </p:txEl>
                                          </p:spTgt>
                                        </p:tgtEl>
                                        <p:attrNameLst>
                                          <p:attrName>style.visibility</p:attrName>
                                        </p:attrNameLst>
                                      </p:cBhvr>
                                      <p:to>
                                        <p:strVal val="visible"/>
                                      </p:to>
                                    </p:set>
                                    <p:animEffect transition="in" filter="wipe(up)">
                                      <p:cBhvr>
                                        <p:cTn id="56" dur="500"/>
                                        <p:tgtEl>
                                          <p:spTgt spid="6">
                                            <p:txEl>
                                              <p:pRg st="8" end="8"/>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animBg="1"/>
      <p:bldP spid="5"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2.4.5 </a:t>
            </a:r>
            <a:r>
              <a:rPr lang="zh-CN" altLang="en-US" dirty="0" smtClean="0"/>
              <a:t>列表</a:t>
            </a:r>
            <a:r>
              <a:rPr lang="zh-CN" altLang="en-US" dirty="0"/>
              <a:t>及其操作</a:t>
            </a:r>
          </a:p>
        </p:txBody>
      </p:sp>
      <p:sp>
        <p:nvSpPr>
          <p:cNvPr id="3" name="内容占位符 2"/>
          <p:cNvSpPr>
            <a:spLocks noGrp="1"/>
          </p:cNvSpPr>
          <p:nvPr>
            <p:ph idx="1"/>
          </p:nvPr>
        </p:nvSpPr>
        <p:spPr/>
        <p:txBody>
          <a:bodyPr/>
          <a:lstStyle/>
          <a:p>
            <a:r>
              <a:rPr lang="en-US" altLang="zh-CN" dirty="0" smtClean="0"/>
              <a:t>2</a:t>
            </a:r>
            <a:r>
              <a:rPr lang="zh-CN" altLang="zh-CN" dirty="0" smtClean="0"/>
              <a:t>、</a:t>
            </a:r>
            <a:r>
              <a:rPr lang="zh-CN" altLang="en-US" dirty="0" smtClean="0"/>
              <a:t>列表的操作方法</a:t>
            </a:r>
            <a:endParaRPr lang="en-US" altLang="zh-CN" dirty="0" smtClean="0"/>
          </a:p>
          <a:p>
            <a:r>
              <a:rPr lang="zh-CN" altLang="en-US" dirty="0" smtClean="0"/>
              <a:t>（</a:t>
            </a:r>
            <a:r>
              <a:rPr lang="en-US" altLang="zh-CN" dirty="0" smtClean="0"/>
              <a:t>1</a:t>
            </a:r>
            <a:r>
              <a:rPr lang="zh-CN" altLang="en-US" dirty="0" smtClean="0"/>
              <a:t>）</a:t>
            </a:r>
            <a:r>
              <a:rPr lang="zh-CN" altLang="zh-CN" dirty="0" smtClean="0"/>
              <a:t>用</a:t>
            </a:r>
            <a:r>
              <a:rPr lang="en-US" altLang="zh-CN" dirty="0" smtClean="0"/>
              <a:t> append</a:t>
            </a:r>
            <a:r>
              <a:rPr lang="en-US" altLang="zh-CN" dirty="0"/>
              <a:t>()</a:t>
            </a:r>
            <a:r>
              <a:rPr lang="zh-CN" altLang="zh-CN" dirty="0"/>
              <a:t>方法</a:t>
            </a:r>
            <a:r>
              <a:rPr lang="zh-CN" altLang="zh-CN" dirty="0" smtClean="0"/>
              <a:t>和</a:t>
            </a:r>
            <a:r>
              <a:rPr lang="en-US" altLang="zh-CN" dirty="0" smtClean="0"/>
              <a:t> remove</a:t>
            </a:r>
            <a:r>
              <a:rPr lang="en-US" altLang="zh-CN" dirty="0"/>
              <a:t>()</a:t>
            </a:r>
            <a:r>
              <a:rPr lang="zh-CN" altLang="zh-CN" dirty="0"/>
              <a:t>方法添加和删除列表元素</a:t>
            </a:r>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pPr marL="0" indent="0">
              <a:buNone/>
            </a:pPr>
            <a:endParaRPr lang="zh-CN" altLang="zh-CN" dirty="0"/>
          </a:p>
          <a:p>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65</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6" name="矩形 5"/>
          <p:cNvSpPr/>
          <p:nvPr/>
        </p:nvSpPr>
        <p:spPr>
          <a:xfrm>
            <a:off x="1344172" y="1906074"/>
            <a:ext cx="8498238" cy="2862322"/>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a:t>
            </a:r>
            <a:r>
              <a:rPr kumimoji="0" lang="en-US" altLang="zh-CN" sz="2000" b="1" i="0" u="none" strike="noStrike" kern="1200" cap="none" spc="0" normalizeH="0" baseline="0" noProof="0" dirty="0" err="1">
                <a:ln>
                  <a:noFill/>
                </a:ln>
                <a:solidFill>
                  <a:prstClr val="black"/>
                </a:solidFill>
                <a:effectLst/>
                <a:uLnTx/>
                <a:uFillTx/>
                <a:latin typeface="Arial"/>
                <a:ea typeface="宋体"/>
                <a:cs typeface="+mn-cs"/>
              </a:rPr>
              <a:t>Guests.append</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("Alice")</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Guests</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['Peter', 'Tom', 'Alex', 'Jim', 'Bob', 'Alice']</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a:t>
            </a:r>
            <a:r>
              <a:rPr kumimoji="0" lang="en-US" altLang="zh-CN" sz="2000" b="1" i="0" u="none" strike="noStrike" kern="1200" cap="none" spc="0" normalizeH="0" baseline="0" noProof="0" dirty="0" err="1">
                <a:ln>
                  <a:noFill/>
                </a:ln>
                <a:solidFill>
                  <a:prstClr val="black"/>
                </a:solidFill>
                <a:effectLst/>
                <a:uLnTx/>
                <a:uFillTx/>
                <a:latin typeface="Arial"/>
                <a:ea typeface="宋体"/>
                <a:cs typeface="+mn-cs"/>
              </a:rPr>
              <a:t>Guests.insert</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(0,"David")</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Guests</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['David', 'Peter', 'Tom', 'Alex', 'Jim', 'Bob', 'Alice']</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a:t>
            </a:r>
            <a:r>
              <a:rPr kumimoji="0" lang="en-US" altLang="zh-CN" sz="2000" b="1" i="0" u="none" strike="noStrike" kern="1200" cap="none" spc="0" normalizeH="0" baseline="0" noProof="0" dirty="0" err="1">
                <a:ln>
                  <a:noFill/>
                </a:ln>
                <a:solidFill>
                  <a:prstClr val="black"/>
                </a:solidFill>
                <a:effectLst/>
                <a:uLnTx/>
                <a:uFillTx/>
                <a:latin typeface="Arial"/>
                <a:ea typeface="宋体"/>
                <a:cs typeface="+mn-cs"/>
              </a:rPr>
              <a:t>Guests.remove</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("Jim")</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Guests</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['David', 'Peter', 'Tom', 'Alex', 'Bob', 'Alice']</a:t>
            </a:r>
          </a:p>
        </p:txBody>
      </p:sp>
      <p:graphicFrame>
        <p:nvGraphicFramePr>
          <p:cNvPr id="7" name="表格 6"/>
          <p:cNvGraphicFramePr>
            <a:graphicFrameLocks noGrp="1"/>
          </p:cNvGraphicFramePr>
          <p:nvPr>
            <p:extLst/>
          </p:nvPr>
        </p:nvGraphicFramePr>
        <p:xfrm>
          <a:off x="1041400" y="4165924"/>
          <a:ext cx="10541000" cy="1957852"/>
        </p:xfrm>
        <a:graphic>
          <a:graphicData uri="http://schemas.openxmlformats.org/drawingml/2006/table">
            <a:tbl>
              <a:tblPr firstRow="1" bandRow="1">
                <a:tableStyleId>{5C22544A-7EE6-4342-B048-85BDC9FD1C3A}</a:tableStyleId>
              </a:tblPr>
              <a:tblGrid>
                <a:gridCol w="2571820">
                  <a:extLst>
                    <a:ext uri="{9D8B030D-6E8A-4147-A177-3AD203B41FA5}">
                      <a16:colId xmlns:a16="http://schemas.microsoft.com/office/drawing/2014/main" val="20000"/>
                    </a:ext>
                  </a:extLst>
                </a:gridCol>
                <a:gridCol w="7969180">
                  <a:extLst>
                    <a:ext uri="{9D8B030D-6E8A-4147-A177-3AD203B41FA5}">
                      <a16:colId xmlns:a16="http://schemas.microsoft.com/office/drawing/2014/main" val="20001"/>
                    </a:ext>
                  </a:extLst>
                </a:gridCol>
              </a:tblGrid>
              <a:tr h="489463">
                <a:tc>
                  <a:txBody>
                    <a:bodyPr/>
                    <a:lstStyle/>
                    <a:p>
                      <a:pPr algn="l">
                        <a:spcAft>
                          <a:spcPts val="0"/>
                        </a:spcAft>
                      </a:pPr>
                      <a:r>
                        <a:rPr lang="zh-CN" sz="2400" kern="100" dirty="0">
                          <a:effectLst/>
                        </a:rPr>
                        <a:t>操作方法</a:t>
                      </a:r>
                      <a:endParaRPr lang="zh-CN" sz="2400" kern="100" dirty="0">
                        <a:effectLst/>
                        <a:latin typeface="Calibri"/>
                        <a:ea typeface="宋体"/>
                        <a:cs typeface="Times New Roman"/>
                      </a:endParaRPr>
                    </a:p>
                  </a:txBody>
                  <a:tcPr marL="68580" marR="68580" marT="0" marB="0"/>
                </a:tc>
                <a:tc>
                  <a:txBody>
                    <a:bodyPr/>
                    <a:lstStyle/>
                    <a:p>
                      <a:pPr algn="l">
                        <a:spcAft>
                          <a:spcPts val="0"/>
                        </a:spcAft>
                      </a:pPr>
                      <a:r>
                        <a:rPr lang="zh-CN" sz="2400" kern="100">
                          <a:effectLst/>
                        </a:rPr>
                        <a:t>描述</a:t>
                      </a:r>
                      <a:endParaRPr lang="zh-CN" sz="2400" kern="100">
                        <a:effectLst/>
                        <a:latin typeface="Calibri"/>
                        <a:ea typeface="宋体"/>
                        <a:cs typeface="Times New Roman"/>
                      </a:endParaRPr>
                    </a:p>
                  </a:txBody>
                  <a:tcPr marL="68580" marR="68580" marT="0" marB="0"/>
                </a:tc>
                <a:extLst>
                  <a:ext uri="{0D108BD9-81ED-4DB2-BD59-A6C34878D82A}">
                    <a16:rowId xmlns:a16="http://schemas.microsoft.com/office/drawing/2014/main" val="10000"/>
                  </a:ext>
                </a:extLst>
              </a:tr>
              <a:tr h="489463">
                <a:tc>
                  <a:txBody>
                    <a:bodyPr/>
                    <a:lstStyle/>
                    <a:p>
                      <a:pPr algn="l">
                        <a:spcAft>
                          <a:spcPts val="0"/>
                        </a:spcAft>
                      </a:pPr>
                      <a:r>
                        <a:rPr lang="en-US" altLang="zh-CN" sz="2400" kern="100" dirty="0" err="1" smtClean="0">
                          <a:effectLst/>
                        </a:rPr>
                        <a:t>ls</a:t>
                      </a:r>
                      <a:r>
                        <a:rPr lang="en-US" sz="2400" kern="100" dirty="0" err="1" smtClean="0">
                          <a:effectLst/>
                        </a:rPr>
                        <a:t>.</a:t>
                      </a:r>
                      <a:r>
                        <a:rPr lang="en-US" altLang="zh-CN" sz="2400" kern="100" dirty="0" err="1" smtClean="0">
                          <a:effectLst/>
                        </a:rPr>
                        <a:t>append</a:t>
                      </a:r>
                      <a:r>
                        <a:rPr lang="en-US" sz="2400" kern="100" dirty="0" smtClean="0">
                          <a:effectLst/>
                        </a:rPr>
                        <a:t>(</a:t>
                      </a:r>
                      <a:r>
                        <a:rPr lang="en-US" altLang="zh-CN" sz="2400" kern="100" dirty="0" smtClean="0">
                          <a:effectLst/>
                        </a:rPr>
                        <a:t>x</a:t>
                      </a:r>
                      <a:r>
                        <a:rPr lang="en-US" sz="2400" kern="100" dirty="0" smtClean="0">
                          <a:effectLst/>
                        </a:rPr>
                        <a:t>)</a:t>
                      </a:r>
                      <a:endParaRPr lang="zh-CN" sz="2400" kern="100" dirty="0">
                        <a:effectLst/>
                        <a:latin typeface="Calibri"/>
                        <a:ea typeface="宋体"/>
                        <a:cs typeface="Times New Roman"/>
                      </a:endParaRPr>
                    </a:p>
                  </a:txBody>
                  <a:tcPr marL="68580" marR="68580" marT="0" marB="0"/>
                </a:tc>
                <a:tc>
                  <a:txBody>
                    <a:bodyPr/>
                    <a:lstStyle/>
                    <a:p>
                      <a:pPr algn="l">
                        <a:spcAft>
                          <a:spcPts val="0"/>
                        </a:spcAft>
                      </a:pPr>
                      <a:r>
                        <a:rPr lang="zh-CN" altLang="en-US" sz="2400" kern="100" dirty="0" smtClean="0">
                          <a:effectLst/>
                          <a:latin typeface="Calibri"/>
                          <a:ea typeface="宋体"/>
                          <a:cs typeface="Times New Roman"/>
                        </a:rPr>
                        <a:t>在列表</a:t>
                      </a:r>
                      <a:r>
                        <a:rPr lang="en-US" altLang="zh-CN" sz="2400" kern="100" dirty="0" smtClean="0">
                          <a:effectLst/>
                          <a:latin typeface="Calibri"/>
                          <a:ea typeface="宋体"/>
                          <a:cs typeface="Times New Roman"/>
                        </a:rPr>
                        <a:t>ls</a:t>
                      </a:r>
                      <a:r>
                        <a:rPr lang="zh-CN" altLang="en-US" sz="2400" kern="100" dirty="0" smtClean="0">
                          <a:effectLst/>
                          <a:latin typeface="Calibri"/>
                          <a:ea typeface="宋体"/>
                          <a:cs typeface="Times New Roman"/>
                        </a:rPr>
                        <a:t>尾部添加元素</a:t>
                      </a:r>
                      <a:r>
                        <a:rPr lang="en-US" altLang="zh-CN" sz="2400" kern="100" dirty="0" smtClean="0">
                          <a:effectLst/>
                          <a:latin typeface="Calibri"/>
                          <a:ea typeface="宋体"/>
                          <a:cs typeface="Times New Roman"/>
                        </a:rPr>
                        <a:t>x</a:t>
                      </a:r>
                      <a:endParaRPr lang="zh-CN" sz="2400" kern="100" dirty="0">
                        <a:effectLst/>
                        <a:latin typeface="Calibri"/>
                        <a:ea typeface="宋体"/>
                        <a:cs typeface="Times New Roman"/>
                      </a:endParaRPr>
                    </a:p>
                  </a:txBody>
                  <a:tcPr marL="68580" marR="68580" marT="0" marB="0"/>
                </a:tc>
                <a:extLst>
                  <a:ext uri="{0D108BD9-81ED-4DB2-BD59-A6C34878D82A}">
                    <a16:rowId xmlns:a16="http://schemas.microsoft.com/office/drawing/2014/main" val="10001"/>
                  </a:ext>
                </a:extLst>
              </a:tr>
              <a:tr h="489463">
                <a:tc>
                  <a:txBody>
                    <a:bodyPr/>
                    <a:lstStyle/>
                    <a:p>
                      <a:pPr algn="l">
                        <a:spcAft>
                          <a:spcPts val="0"/>
                        </a:spcAft>
                      </a:pPr>
                      <a:r>
                        <a:rPr lang="en-US" altLang="zh-CN" sz="2400" kern="100" dirty="0" err="1" smtClean="0">
                          <a:effectLst/>
                        </a:rPr>
                        <a:t>ls</a:t>
                      </a:r>
                      <a:r>
                        <a:rPr lang="en-US" sz="2400" kern="100" dirty="0" err="1" smtClean="0">
                          <a:effectLst/>
                        </a:rPr>
                        <a:t>.</a:t>
                      </a:r>
                      <a:r>
                        <a:rPr lang="en-US" altLang="zh-CN" sz="2400" kern="100" dirty="0" err="1" smtClean="0">
                          <a:effectLst/>
                        </a:rPr>
                        <a:t>insert</a:t>
                      </a:r>
                      <a:r>
                        <a:rPr lang="en-US" sz="2400" kern="100" dirty="0" smtClean="0">
                          <a:effectLst/>
                        </a:rPr>
                        <a:t>(</a:t>
                      </a:r>
                      <a:r>
                        <a:rPr lang="en-US" sz="2400" kern="100" dirty="0" err="1" smtClean="0">
                          <a:effectLst/>
                        </a:rPr>
                        <a:t>pos</a:t>
                      </a:r>
                      <a:r>
                        <a:rPr lang="en-US" sz="2400" kern="100" dirty="0" smtClean="0">
                          <a:effectLst/>
                        </a:rPr>
                        <a:t>,</a:t>
                      </a:r>
                      <a:r>
                        <a:rPr lang="en-US" sz="2400" kern="100" baseline="0" dirty="0" smtClean="0">
                          <a:effectLst/>
                        </a:rPr>
                        <a:t> x</a:t>
                      </a:r>
                      <a:r>
                        <a:rPr lang="en-US" sz="2400" kern="100" dirty="0" smtClean="0">
                          <a:effectLst/>
                        </a:rPr>
                        <a:t>)</a:t>
                      </a:r>
                      <a:endParaRPr lang="zh-CN" sz="2400" kern="100" dirty="0">
                        <a:effectLst/>
                        <a:latin typeface="Calibri"/>
                        <a:ea typeface="宋体"/>
                        <a:cs typeface="Times New Roman"/>
                      </a:endParaRPr>
                    </a:p>
                  </a:txBody>
                  <a:tcPr marL="68580" marR="68580" marT="0" marB="0"/>
                </a:tc>
                <a:tc>
                  <a:txBody>
                    <a:bodyPr/>
                    <a:lstStyle/>
                    <a:p>
                      <a:pPr algn="l">
                        <a:spcAft>
                          <a:spcPts val="0"/>
                        </a:spcAft>
                      </a:pPr>
                      <a:r>
                        <a:rPr lang="zh-CN" altLang="en-US" sz="2400" kern="100" dirty="0" smtClean="0">
                          <a:effectLst/>
                        </a:rPr>
                        <a:t>在列表</a:t>
                      </a:r>
                      <a:r>
                        <a:rPr lang="en-US" altLang="zh-CN" sz="2400" kern="100" dirty="0" smtClean="0">
                          <a:effectLst/>
                        </a:rPr>
                        <a:t>ls</a:t>
                      </a:r>
                      <a:r>
                        <a:rPr lang="zh-CN" altLang="en-US" sz="2400" kern="100" dirty="0" smtClean="0">
                          <a:effectLst/>
                        </a:rPr>
                        <a:t>下标为</a:t>
                      </a:r>
                      <a:r>
                        <a:rPr lang="en-US" altLang="zh-CN" sz="2400" kern="100" dirty="0" err="1" smtClean="0">
                          <a:effectLst/>
                        </a:rPr>
                        <a:t>pos</a:t>
                      </a:r>
                      <a:r>
                        <a:rPr lang="zh-CN" altLang="en-US" sz="2400" kern="100" dirty="0" smtClean="0">
                          <a:effectLst/>
                        </a:rPr>
                        <a:t>的位置插入元素</a:t>
                      </a:r>
                      <a:r>
                        <a:rPr lang="en-US" altLang="zh-CN" sz="2400" kern="100" dirty="0" smtClean="0">
                          <a:effectLst/>
                        </a:rPr>
                        <a:t>x</a:t>
                      </a:r>
                      <a:endParaRPr lang="zh-CN" sz="2400" kern="100" dirty="0">
                        <a:effectLst/>
                        <a:latin typeface="Calibri"/>
                        <a:ea typeface="宋体"/>
                        <a:cs typeface="Times New Roman"/>
                      </a:endParaRPr>
                    </a:p>
                  </a:txBody>
                  <a:tcPr marL="68580" marR="68580" marT="0" marB="0"/>
                </a:tc>
                <a:extLst>
                  <a:ext uri="{0D108BD9-81ED-4DB2-BD59-A6C34878D82A}">
                    <a16:rowId xmlns:a16="http://schemas.microsoft.com/office/drawing/2014/main" val="10002"/>
                  </a:ext>
                </a:extLst>
              </a:tr>
              <a:tr h="489463">
                <a:tc>
                  <a:txBody>
                    <a:bodyPr/>
                    <a:lstStyle/>
                    <a:p>
                      <a:pPr algn="l">
                        <a:spcAft>
                          <a:spcPts val="0"/>
                        </a:spcAft>
                      </a:pPr>
                      <a:r>
                        <a:rPr lang="en-US" altLang="zh-CN" sz="2400" kern="100" dirty="0" err="1" smtClean="0">
                          <a:effectLst/>
                        </a:rPr>
                        <a:t>ls.remove</a:t>
                      </a:r>
                      <a:r>
                        <a:rPr lang="en-US" altLang="zh-CN" sz="2400" kern="100" dirty="0" smtClean="0">
                          <a:effectLst/>
                        </a:rPr>
                        <a:t>(x)</a:t>
                      </a:r>
                      <a:endParaRPr lang="zh-CN" sz="2400" kern="100" dirty="0">
                        <a:effectLst/>
                        <a:latin typeface="Calibri"/>
                        <a:ea typeface="宋体"/>
                        <a:cs typeface="Times New Roman"/>
                      </a:endParaRPr>
                    </a:p>
                  </a:txBody>
                  <a:tcPr marL="68580" marR="68580" marT="0" marB="0"/>
                </a:tc>
                <a:tc>
                  <a:txBody>
                    <a:bodyPr/>
                    <a:lstStyle/>
                    <a:p>
                      <a:pPr algn="l">
                        <a:spcAft>
                          <a:spcPts val="0"/>
                        </a:spcAft>
                      </a:pPr>
                      <a:r>
                        <a:rPr lang="zh-CN" altLang="en-US" sz="2400" kern="100" dirty="0" smtClean="0">
                          <a:effectLst/>
                          <a:latin typeface="+mn-lt"/>
                          <a:ea typeface="+mn-ea"/>
                          <a:cs typeface="+mn-cs"/>
                        </a:rPr>
                        <a:t>删除列表</a:t>
                      </a:r>
                      <a:r>
                        <a:rPr lang="en-US" altLang="zh-CN" sz="2400" kern="100" dirty="0" smtClean="0">
                          <a:effectLst/>
                          <a:latin typeface="+mn-lt"/>
                          <a:ea typeface="+mn-ea"/>
                          <a:cs typeface="+mn-cs"/>
                        </a:rPr>
                        <a:t>ls</a:t>
                      </a:r>
                      <a:r>
                        <a:rPr lang="zh-CN" altLang="en-US" sz="2400" kern="100" dirty="0" smtClean="0">
                          <a:effectLst/>
                          <a:latin typeface="+mn-lt"/>
                          <a:ea typeface="+mn-ea"/>
                          <a:cs typeface="+mn-cs"/>
                        </a:rPr>
                        <a:t>中的元素</a:t>
                      </a:r>
                      <a:r>
                        <a:rPr lang="en-US" altLang="zh-CN" sz="2400" kern="100" dirty="0" smtClean="0">
                          <a:effectLst/>
                          <a:latin typeface="+mn-lt"/>
                          <a:ea typeface="+mn-ea"/>
                          <a:cs typeface="+mn-cs"/>
                        </a:rPr>
                        <a:t>x</a:t>
                      </a:r>
                      <a:endParaRPr lang="zh-CN" sz="2400" kern="100" dirty="0">
                        <a:effectLst/>
                        <a:latin typeface="Calibri"/>
                        <a:ea typeface="宋体"/>
                        <a:cs typeface="Times New Roman"/>
                      </a:endParaRPr>
                    </a:p>
                  </a:txBody>
                  <a:tcPr marL="68580" marR="68580" marT="0" marB="0"/>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19235264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up)">
                                      <p:cBhvr>
                                        <p:cTn id="15" dur="500"/>
                                        <p:tgtEl>
                                          <p:spTgt spid="6">
                                            <p:bg/>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6">
                                            <p:txEl>
                                              <p:pRg st="0" end="0"/>
                                            </p:txEl>
                                          </p:spTgt>
                                        </p:tgtEl>
                                        <p:attrNameLst>
                                          <p:attrName>style.visibility</p:attrName>
                                        </p:attrNameLst>
                                      </p:cBhvr>
                                      <p:to>
                                        <p:strVal val="visible"/>
                                      </p:to>
                                    </p:set>
                                    <p:animEffect transition="in" filter="wipe(up)">
                                      <p:cBhvr>
                                        <p:cTn id="20" dur="500"/>
                                        <p:tgtEl>
                                          <p:spTgt spid="6">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6">
                                            <p:txEl>
                                              <p:pRg st="1" end="1"/>
                                            </p:txEl>
                                          </p:spTgt>
                                        </p:tgtEl>
                                        <p:attrNameLst>
                                          <p:attrName>style.visibility</p:attrName>
                                        </p:attrNameLst>
                                      </p:cBhvr>
                                      <p:to>
                                        <p:strVal val="visible"/>
                                      </p:to>
                                    </p:set>
                                    <p:animEffect transition="in" filter="wipe(up)">
                                      <p:cBhvr>
                                        <p:cTn id="25" dur="500"/>
                                        <p:tgtEl>
                                          <p:spTgt spid="6">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6">
                                            <p:txEl>
                                              <p:pRg st="2" end="2"/>
                                            </p:txEl>
                                          </p:spTgt>
                                        </p:tgtEl>
                                        <p:attrNameLst>
                                          <p:attrName>style.visibility</p:attrName>
                                        </p:attrNameLst>
                                      </p:cBhvr>
                                      <p:to>
                                        <p:strVal val="visible"/>
                                      </p:to>
                                    </p:set>
                                    <p:animEffect transition="in" filter="wipe(up)">
                                      <p:cBhvr>
                                        <p:cTn id="30" dur="500"/>
                                        <p:tgtEl>
                                          <p:spTgt spid="6">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6">
                                            <p:txEl>
                                              <p:pRg st="3" end="3"/>
                                            </p:txEl>
                                          </p:spTgt>
                                        </p:tgtEl>
                                        <p:attrNameLst>
                                          <p:attrName>style.visibility</p:attrName>
                                        </p:attrNameLst>
                                      </p:cBhvr>
                                      <p:to>
                                        <p:strVal val="visible"/>
                                      </p:to>
                                    </p:set>
                                    <p:animEffect transition="in" filter="wipe(up)">
                                      <p:cBhvr>
                                        <p:cTn id="35" dur="500"/>
                                        <p:tgtEl>
                                          <p:spTgt spid="6">
                                            <p:txEl>
                                              <p:pRg st="3" end="3"/>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6">
                                            <p:txEl>
                                              <p:pRg st="4" end="4"/>
                                            </p:txEl>
                                          </p:spTgt>
                                        </p:tgtEl>
                                        <p:attrNameLst>
                                          <p:attrName>style.visibility</p:attrName>
                                        </p:attrNameLst>
                                      </p:cBhvr>
                                      <p:to>
                                        <p:strVal val="visible"/>
                                      </p:to>
                                    </p:set>
                                    <p:animEffect transition="in" filter="wipe(up)">
                                      <p:cBhvr>
                                        <p:cTn id="40" dur="500"/>
                                        <p:tgtEl>
                                          <p:spTgt spid="6">
                                            <p:txEl>
                                              <p:pRg st="4" end="4"/>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wipe(up)">
                                      <p:cBhvr>
                                        <p:cTn id="45" dur="500"/>
                                        <p:tgtEl>
                                          <p:spTgt spid="6">
                                            <p:txEl>
                                              <p:pRg st="5" end="5"/>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grpId="0"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wipe(up)">
                                      <p:cBhvr>
                                        <p:cTn id="50" dur="500"/>
                                        <p:tgtEl>
                                          <p:spTgt spid="6">
                                            <p:txEl>
                                              <p:pRg st="6" end="6"/>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grpId="0" nodeType="clickEffect">
                                  <p:stCondLst>
                                    <p:cond delay="0"/>
                                  </p:stCondLst>
                                  <p:childTnLst>
                                    <p:set>
                                      <p:cBhvr>
                                        <p:cTn id="54" dur="1" fill="hold">
                                          <p:stCondLst>
                                            <p:cond delay="0"/>
                                          </p:stCondLst>
                                        </p:cTn>
                                        <p:tgtEl>
                                          <p:spTgt spid="6">
                                            <p:txEl>
                                              <p:pRg st="7" end="7"/>
                                            </p:txEl>
                                          </p:spTgt>
                                        </p:tgtEl>
                                        <p:attrNameLst>
                                          <p:attrName>style.visibility</p:attrName>
                                        </p:attrNameLst>
                                      </p:cBhvr>
                                      <p:to>
                                        <p:strVal val="visible"/>
                                      </p:to>
                                    </p:set>
                                    <p:animEffect transition="in" filter="wipe(up)">
                                      <p:cBhvr>
                                        <p:cTn id="55" dur="500"/>
                                        <p:tgtEl>
                                          <p:spTgt spid="6">
                                            <p:txEl>
                                              <p:pRg st="7" end="7"/>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grpId="0" nodeType="clickEffect">
                                  <p:stCondLst>
                                    <p:cond delay="0"/>
                                  </p:stCondLst>
                                  <p:childTnLst>
                                    <p:set>
                                      <p:cBhvr>
                                        <p:cTn id="59" dur="1" fill="hold">
                                          <p:stCondLst>
                                            <p:cond delay="0"/>
                                          </p:stCondLst>
                                        </p:cTn>
                                        <p:tgtEl>
                                          <p:spTgt spid="6">
                                            <p:txEl>
                                              <p:pRg st="8" end="8"/>
                                            </p:txEl>
                                          </p:spTgt>
                                        </p:tgtEl>
                                        <p:attrNameLst>
                                          <p:attrName>style.visibility</p:attrName>
                                        </p:attrNameLst>
                                      </p:cBhvr>
                                      <p:to>
                                        <p:strVal val="visible"/>
                                      </p:to>
                                    </p:set>
                                    <p:animEffect transition="in" filter="wipe(up)">
                                      <p:cBhvr>
                                        <p:cTn id="60" dur="500"/>
                                        <p:tgtEl>
                                          <p:spTgt spid="6">
                                            <p:txEl>
                                              <p:pRg st="8" end="8"/>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2.4.5 </a:t>
            </a:r>
            <a:r>
              <a:rPr lang="zh-CN" altLang="en-US" dirty="0" smtClean="0"/>
              <a:t>列表</a:t>
            </a:r>
            <a:r>
              <a:rPr lang="zh-CN" altLang="en-US" dirty="0"/>
              <a:t>及其操作</a:t>
            </a:r>
          </a:p>
        </p:txBody>
      </p:sp>
      <p:sp>
        <p:nvSpPr>
          <p:cNvPr id="3" name="内容占位符 2"/>
          <p:cNvSpPr>
            <a:spLocks noGrp="1"/>
          </p:cNvSpPr>
          <p:nvPr>
            <p:ph idx="1"/>
          </p:nvPr>
        </p:nvSpPr>
        <p:spPr>
          <a:xfrm>
            <a:off x="730251" y="1076324"/>
            <a:ext cx="10972800" cy="5248275"/>
          </a:xfrm>
        </p:spPr>
        <p:txBody>
          <a:bodyPr/>
          <a:lstStyle/>
          <a:p>
            <a:r>
              <a:rPr lang="en-US" altLang="zh-CN" sz="2000" dirty="0" smtClean="0"/>
              <a:t>2</a:t>
            </a:r>
            <a:r>
              <a:rPr lang="zh-CN" altLang="zh-CN" sz="2000" dirty="0" smtClean="0"/>
              <a:t>、</a:t>
            </a:r>
            <a:r>
              <a:rPr lang="zh-CN" altLang="en-US" sz="2000" dirty="0" smtClean="0"/>
              <a:t>列表的操作方法</a:t>
            </a:r>
            <a:endParaRPr lang="en-US" altLang="zh-CN" sz="2000" dirty="0" smtClean="0"/>
          </a:p>
          <a:p>
            <a:r>
              <a:rPr lang="zh-CN" altLang="en-US" sz="2000" dirty="0" smtClean="0"/>
              <a:t>（</a:t>
            </a:r>
            <a:r>
              <a:rPr lang="en-US" altLang="zh-CN" sz="2000" dirty="0" smtClean="0"/>
              <a:t>2</a:t>
            </a:r>
            <a:r>
              <a:rPr lang="zh-CN" altLang="en-US" sz="2000" dirty="0" smtClean="0"/>
              <a:t>）</a:t>
            </a:r>
            <a:r>
              <a:rPr lang="zh-CN" altLang="zh-CN" sz="2000" dirty="0" smtClean="0"/>
              <a:t>调用</a:t>
            </a:r>
            <a:r>
              <a:rPr lang="en-US" altLang="zh-CN" sz="2000" dirty="0"/>
              <a:t>sort()</a:t>
            </a:r>
            <a:r>
              <a:rPr lang="zh-CN" altLang="zh-CN" sz="2000" dirty="0"/>
              <a:t>方法对列表元素进行排序，</a:t>
            </a:r>
            <a:r>
              <a:rPr lang="en-US" altLang="zh-CN" sz="2000" dirty="0"/>
              <a:t>reverse()</a:t>
            </a:r>
            <a:r>
              <a:rPr lang="zh-CN" altLang="zh-CN" sz="2000" dirty="0"/>
              <a:t>方法对列表进行反转。</a:t>
            </a:r>
          </a:p>
          <a:p>
            <a:pPr marL="0" indent="0">
              <a:buNone/>
            </a:pPr>
            <a:endParaRPr lang="zh-CN" altLang="zh-CN" sz="2000" dirty="0"/>
          </a:p>
          <a:p>
            <a:endParaRPr lang="zh-CN" altLang="en-US" sz="2000"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66</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7" name="矩形 6"/>
          <p:cNvSpPr/>
          <p:nvPr/>
        </p:nvSpPr>
        <p:spPr>
          <a:xfrm>
            <a:off x="1457054" y="2006866"/>
            <a:ext cx="8498238" cy="1938992"/>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a:t>
            </a:r>
            <a:r>
              <a:rPr kumimoji="0" lang="en-US" altLang="zh-CN" sz="2000" b="1" i="0" u="none" strike="noStrike" kern="1200" cap="none" spc="0" normalizeH="0" baseline="0" noProof="0" dirty="0" err="1">
                <a:ln>
                  <a:noFill/>
                </a:ln>
                <a:solidFill>
                  <a:prstClr val="black"/>
                </a:solidFill>
                <a:effectLst/>
                <a:uLnTx/>
                <a:uFillTx/>
                <a:latin typeface="Arial"/>
                <a:ea typeface="宋体"/>
                <a:cs typeface="+mn-cs"/>
              </a:rPr>
              <a:t>Guests.sort</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Guests</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['Alex', 'Alice', 'Bob', 'David', 'Peter', 'Tom']</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a:t>
            </a:r>
            <a:r>
              <a:rPr kumimoji="0" lang="en-US" altLang="zh-CN" sz="2000" b="1" i="0" u="none" strike="noStrike" kern="1200" cap="none" spc="0" normalizeH="0" baseline="0" noProof="0" dirty="0" err="1">
                <a:ln>
                  <a:noFill/>
                </a:ln>
                <a:solidFill>
                  <a:prstClr val="black"/>
                </a:solidFill>
                <a:effectLst/>
                <a:uLnTx/>
                <a:uFillTx/>
                <a:latin typeface="Arial"/>
                <a:ea typeface="宋体"/>
                <a:cs typeface="+mn-cs"/>
              </a:rPr>
              <a:t>Guests.reverse</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Guests</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['Tom', 'Peter', 'David', 'Bob', 'Alice', 'Alex']</a:t>
            </a:r>
            <a:endParaRPr kumimoji="0" lang="zh-CN" altLang="en-US" sz="2000" b="1" i="0" u="none" strike="noStrike" kern="1200" cap="none" spc="0" normalizeH="0" baseline="0" noProof="0" dirty="0">
              <a:ln>
                <a:noFill/>
              </a:ln>
              <a:solidFill>
                <a:prstClr val="black"/>
              </a:solidFill>
              <a:effectLst/>
              <a:uLnTx/>
              <a:uFillTx/>
              <a:latin typeface="Arial"/>
              <a:ea typeface="宋体"/>
              <a:cs typeface="+mn-cs"/>
            </a:endParaRPr>
          </a:p>
        </p:txBody>
      </p:sp>
      <p:graphicFrame>
        <p:nvGraphicFramePr>
          <p:cNvPr id="6" name="表格 5"/>
          <p:cNvGraphicFramePr>
            <a:graphicFrameLocks noGrp="1"/>
          </p:cNvGraphicFramePr>
          <p:nvPr>
            <p:extLst/>
          </p:nvPr>
        </p:nvGraphicFramePr>
        <p:xfrm>
          <a:off x="1162051" y="4286789"/>
          <a:ext cx="10541000" cy="1957852"/>
        </p:xfrm>
        <a:graphic>
          <a:graphicData uri="http://schemas.openxmlformats.org/drawingml/2006/table">
            <a:tbl>
              <a:tblPr firstRow="1" bandRow="1">
                <a:tableStyleId>{5C22544A-7EE6-4342-B048-85BDC9FD1C3A}</a:tableStyleId>
              </a:tblPr>
              <a:tblGrid>
                <a:gridCol w="3233679">
                  <a:extLst>
                    <a:ext uri="{9D8B030D-6E8A-4147-A177-3AD203B41FA5}">
                      <a16:colId xmlns:a16="http://schemas.microsoft.com/office/drawing/2014/main" val="20000"/>
                    </a:ext>
                  </a:extLst>
                </a:gridCol>
                <a:gridCol w="7307321">
                  <a:extLst>
                    <a:ext uri="{9D8B030D-6E8A-4147-A177-3AD203B41FA5}">
                      <a16:colId xmlns:a16="http://schemas.microsoft.com/office/drawing/2014/main" val="20001"/>
                    </a:ext>
                  </a:extLst>
                </a:gridCol>
              </a:tblGrid>
              <a:tr h="489463">
                <a:tc>
                  <a:txBody>
                    <a:bodyPr/>
                    <a:lstStyle/>
                    <a:p>
                      <a:pPr algn="l">
                        <a:spcAft>
                          <a:spcPts val="0"/>
                        </a:spcAft>
                      </a:pPr>
                      <a:r>
                        <a:rPr lang="zh-CN" sz="2400" kern="100" dirty="0">
                          <a:effectLst/>
                        </a:rPr>
                        <a:t>操作方法</a:t>
                      </a:r>
                      <a:endParaRPr lang="zh-CN" sz="2400" kern="100" dirty="0">
                        <a:effectLst/>
                        <a:latin typeface="Calibri"/>
                        <a:ea typeface="宋体"/>
                        <a:cs typeface="Times New Roman"/>
                      </a:endParaRPr>
                    </a:p>
                  </a:txBody>
                  <a:tcPr marL="68580" marR="68580" marT="0" marB="0"/>
                </a:tc>
                <a:tc>
                  <a:txBody>
                    <a:bodyPr/>
                    <a:lstStyle/>
                    <a:p>
                      <a:pPr algn="l">
                        <a:spcAft>
                          <a:spcPts val="0"/>
                        </a:spcAft>
                      </a:pPr>
                      <a:r>
                        <a:rPr lang="zh-CN" sz="2400" kern="100">
                          <a:effectLst/>
                        </a:rPr>
                        <a:t>描述</a:t>
                      </a:r>
                      <a:endParaRPr lang="zh-CN" sz="2400" kern="100">
                        <a:effectLst/>
                        <a:latin typeface="Calibri"/>
                        <a:ea typeface="宋体"/>
                        <a:cs typeface="Times New Roman"/>
                      </a:endParaRPr>
                    </a:p>
                  </a:txBody>
                  <a:tcPr marL="68580" marR="68580" marT="0" marB="0"/>
                </a:tc>
                <a:extLst>
                  <a:ext uri="{0D108BD9-81ED-4DB2-BD59-A6C34878D82A}">
                    <a16:rowId xmlns:a16="http://schemas.microsoft.com/office/drawing/2014/main" val="10000"/>
                  </a:ext>
                </a:extLst>
              </a:tr>
              <a:tr h="489463">
                <a:tc>
                  <a:txBody>
                    <a:bodyPr/>
                    <a:lstStyle/>
                    <a:p>
                      <a:pPr algn="l">
                        <a:spcAft>
                          <a:spcPts val="0"/>
                        </a:spcAft>
                      </a:pPr>
                      <a:r>
                        <a:rPr lang="en-US" altLang="zh-CN" sz="2400" kern="100" dirty="0" err="1" smtClean="0">
                          <a:effectLst/>
                        </a:rPr>
                        <a:t>ls.sort</a:t>
                      </a:r>
                      <a:r>
                        <a:rPr lang="en-US" altLang="zh-CN" sz="2400" kern="100" dirty="0" smtClean="0">
                          <a:effectLst/>
                        </a:rPr>
                        <a:t>()</a:t>
                      </a:r>
                      <a:endParaRPr lang="zh-CN" sz="2400" kern="100" dirty="0">
                        <a:effectLst/>
                        <a:latin typeface="Calibri"/>
                        <a:ea typeface="宋体"/>
                        <a:cs typeface="Times New Roman"/>
                      </a:endParaRPr>
                    </a:p>
                  </a:txBody>
                  <a:tcPr marL="68580" marR="68580" marT="0" marB="0"/>
                </a:tc>
                <a:tc>
                  <a:txBody>
                    <a:bodyPr/>
                    <a:lstStyle/>
                    <a:p>
                      <a:pPr algn="l">
                        <a:spcAft>
                          <a:spcPts val="0"/>
                        </a:spcAft>
                      </a:pPr>
                      <a:r>
                        <a:rPr lang="zh-CN" altLang="en-US" sz="2400" kern="100" dirty="0" smtClean="0">
                          <a:effectLst/>
                          <a:latin typeface="+mn-lt"/>
                          <a:ea typeface="+mn-ea"/>
                          <a:cs typeface="+mn-cs"/>
                        </a:rPr>
                        <a:t>对列表</a:t>
                      </a:r>
                      <a:r>
                        <a:rPr lang="en-US" altLang="zh-CN" sz="2400" kern="100" dirty="0" smtClean="0">
                          <a:effectLst/>
                          <a:latin typeface="+mn-lt"/>
                          <a:ea typeface="+mn-ea"/>
                          <a:cs typeface="+mn-cs"/>
                        </a:rPr>
                        <a:t>ls</a:t>
                      </a:r>
                      <a:r>
                        <a:rPr lang="zh-CN" altLang="en-US" sz="2400" kern="100" dirty="0" smtClean="0">
                          <a:effectLst/>
                          <a:latin typeface="+mn-lt"/>
                          <a:ea typeface="+mn-ea"/>
                          <a:cs typeface="+mn-cs"/>
                        </a:rPr>
                        <a:t>所有元素进行升序排序</a:t>
                      </a:r>
                      <a:endParaRPr lang="zh-CN" sz="2400" kern="100" dirty="0">
                        <a:effectLst/>
                        <a:latin typeface="Calibri"/>
                        <a:ea typeface="宋体"/>
                        <a:cs typeface="Times New Roman"/>
                      </a:endParaRPr>
                    </a:p>
                  </a:txBody>
                  <a:tcPr marL="68580" marR="68580" marT="0" marB="0"/>
                </a:tc>
                <a:extLst>
                  <a:ext uri="{0D108BD9-81ED-4DB2-BD59-A6C34878D82A}">
                    <a16:rowId xmlns:a16="http://schemas.microsoft.com/office/drawing/2014/main" val="10001"/>
                  </a:ext>
                </a:extLst>
              </a:tr>
              <a:tr h="489463">
                <a:tc>
                  <a:txBody>
                    <a:bodyPr/>
                    <a:lstStyle/>
                    <a:p>
                      <a:pPr algn="l">
                        <a:spcAft>
                          <a:spcPts val="0"/>
                        </a:spcAft>
                      </a:pPr>
                      <a:r>
                        <a:rPr lang="en-US" altLang="zh-CN" sz="2400" kern="100" dirty="0" err="1" smtClean="0">
                          <a:effectLst/>
                          <a:latin typeface="+mn-lt"/>
                          <a:ea typeface="+mn-ea"/>
                          <a:cs typeface="+mn-cs"/>
                        </a:rPr>
                        <a:t>ls.sort</a:t>
                      </a:r>
                      <a:r>
                        <a:rPr lang="en-US" altLang="zh-CN" sz="2400" kern="100" dirty="0" smtClean="0">
                          <a:effectLst/>
                          <a:latin typeface="+mn-lt"/>
                          <a:ea typeface="+mn-ea"/>
                          <a:cs typeface="+mn-cs"/>
                        </a:rPr>
                        <a:t>(reverse=True)</a:t>
                      </a:r>
                      <a:endParaRPr lang="zh-CN" sz="2400" kern="100" dirty="0">
                        <a:effectLst/>
                        <a:latin typeface="Calibri"/>
                        <a:ea typeface="宋体"/>
                        <a:cs typeface="Times New Roman"/>
                      </a:endParaRPr>
                    </a:p>
                  </a:txBody>
                  <a:tcPr marL="68580" marR="68580" marT="0" marB="0"/>
                </a:tc>
                <a:tc>
                  <a:txBody>
                    <a:bodyPr/>
                    <a:lstStyle/>
                    <a:p>
                      <a:pPr algn="l">
                        <a:spcAft>
                          <a:spcPts val="0"/>
                        </a:spcAft>
                      </a:pPr>
                      <a:r>
                        <a:rPr lang="zh-CN" altLang="en-US" sz="2400" kern="100" dirty="0" smtClean="0">
                          <a:effectLst/>
                          <a:latin typeface="+mn-lt"/>
                          <a:ea typeface="+mn-ea"/>
                          <a:cs typeface="+mn-cs"/>
                        </a:rPr>
                        <a:t>对列表</a:t>
                      </a:r>
                      <a:r>
                        <a:rPr lang="en-US" altLang="zh-CN" sz="2400" kern="100" dirty="0" smtClean="0">
                          <a:effectLst/>
                          <a:latin typeface="+mn-lt"/>
                          <a:ea typeface="+mn-ea"/>
                          <a:cs typeface="+mn-cs"/>
                        </a:rPr>
                        <a:t>ls</a:t>
                      </a:r>
                      <a:r>
                        <a:rPr lang="zh-CN" altLang="en-US" sz="2400" kern="100" dirty="0" smtClean="0">
                          <a:effectLst/>
                          <a:latin typeface="+mn-lt"/>
                          <a:ea typeface="+mn-ea"/>
                          <a:cs typeface="+mn-cs"/>
                        </a:rPr>
                        <a:t>所有元素进行降序排序</a:t>
                      </a:r>
                      <a:endParaRPr lang="zh-CN" sz="2400" kern="100" dirty="0">
                        <a:effectLst/>
                        <a:latin typeface="Calibri"/>
                        <a:ea typeface="宋体"/>
                        <a:cs typeface="Times New Roman"/>
                      </a:endParaRPr>
                    </a:p>
                  </a:txBody>
                  <a:tcPr marL="68580" marR="68580" marT="0" marB="0"/>
                </a:tc>
                <a:extLst>
                  <a:ext uri="{0D108BD9-81ED-4DB2-BD59-A6C34878D82A}">
                    <a16:rowId xmlns:a16="http://schemas.microsoft.com/office/drawing/2014/main" val="3797389401"/>
                  </a:ext>
                </a:extLst>
              </a:tr>
              <a:tr h="489463">
                <a:tc>
                  <a:txBody>
                    <a:bodyPr/>
                    <a:lstStyle/>
                    <a:p>
                      <a:pPr algn="l">
                        <a:spcAft>
                          <a:spcPts val="0"/>
                        </a:spcAft>
                      </a:pPr>
                      <a:r>
                        <a:rPr lang="en-US" altLang="zh-CN" sz="2400" kern="100" dirty="0" err="1" smtClean="0">
                          <a:effectLst/>
                        </a:rPr>
                        <a:t>ls</a:t>
                      </a:r>
                      <a:r>
                        <a:rPr lang="en-US" sz="2400" kern="100" dirty="0" err="1" smtClean="0">
                          <a:effectLst/>
                        </a:rPr>
                        <a:t>.</a:t>
                      </a:r>
                      <a:r>
                        <a:rPr lang="en-US" altLang="zh-CN" sz="2400" kern="100" dirty="0" err="1" smtClean="0">
                          <a:effectLst/>
                        </a:rPr>
                        <a:t>reverse</a:t>
                      </a:r>
                      <a:r>
                        <a:rPr lang="en-US" sz="2400" kern="100" dirty="0" smtClean="0">
                          <a:effectLst/>
                        </a:rPr>
                        <a:t>()</a:t>
                      </a:r>
                      <a:endParaRPr lang="zh-CN" sz="2400" kern="100" dirty="0">
                        <a:effectLst/>
                        <a:latin typeface="Calibri"/>
                        <a:ea typeface="宋体"/>
                        <a:cs typeface="Times New Roman"/>
                      </a:endParaRPr>
                    </a:p>
                  </a:txBody>
                  <a:tcPr marL="68580" marR="68580" marT="0" marB="0"/>
                </a:tc>
                <a:tc>
                  <a:txBody>
                    <a:bodyPr/>
                    <a:lstStyle/>
                    <a:p>
                      <a:pPr algn="l">
                        <a:spcAft>
                          <a:spcPts val="0"/>
                        </a:spcAft>
                      </a:pPr>
                      <a:r>
                        <a:rPr lang="zh-CN" altLang="en-US" sz="2400" kern="100" dirty="0" smtClean="0">
                          <a:effectLst/>
                          <a:latin typeface="+mn-lt"/>
                          <a:ea typeface="+mn-ea"/>
                          <a:cs typeface="+mn-cs"/>
                        </a:rPr>
                        <a:t>对列表</a:t>
                      </a:r>
                      <a:r>
                        <a:rPr lang="en-US" altLang="zh-CN" sz="2400" kern="100" dirty="0" smtClean="0">
                          <a:effectLst/>
                          <a:latin typeface="+mn-lt"/>
                          <a:ea typeface="+mn-ea"/>
                          <a:cs typeface="+mn-cs"/>
                        </a:rPr>
                        <a:t>ls</a:t>
                      </a:r>
                      <a:r>
                        <a:rPr lang="zh-CN" altLang="en-US" sz="2400" kern="100" dirty="0" smtClean="0">
                          <a:effectLst/>
                          <a:latin typeface="+mn-lt"/>
                          <a:ea typeface="+mn-ea"/>
                          <a:cs typeface="+mn-cs"/>
                        </a:rPr>
                        <a:t>所有元素进行反转</a:t>
                      </a:r>
                      <a:endParaRPr lang="zh-CN" sz="2400" kern="100" dirty="0">
                        <a:effectLst/>
                        <a:latin typeface="Calibri"/>
                        <a:ea typeface="宋体"/>
                        <a:cs typeface="Times New Roman"/>
                      </a:endParaRPr>
                    </a:p>
                  </a:txBody>
                  <a:tcPr marL="68580" marR="68580" marT="0" marB="0"/>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93836116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wipe(up)">
                                      <p:cBhvr>
                                        <p:cTn id="15" dur="500"/>
                                        <p:tgtEl>
                                          <p:spTgt spid="7">
                                            <p:bg/>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7">
                                            <p:txEl>
                                              <p:pRg st="0" end="0"/>
                                            </p:txEl>
                                          </p:spTgt>
                                        </p:tgtEl>
                                        <p:attrNameLst>
                                          <p:attrName>style.visibility</p:attrName>
                                        </p:attrNameLst>
                                      </p:cBhvr>
                                      <p:to>
                                        <p:strVal val="visible"/>
                                      </p:to>
                                    </p:set>
                                    <p:animEffect transition="in" filter="wipe(up)">
                                      <p:cBhvr>
                                        <p:cTn id="20" dur="500"/>
                                        <p:tgtEl>
                                          <p:spTgt spid="7">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7">
                                            <p:txEl>
                                              <p:pRg st="1" end="1"/>
                                            </p:txEl>
                                          </p:spTgt>
                                        </p:tgtEl>
                                        <p:attrNameLst>
                                          <p:attrName>style.visibility</p:attrName>
                                        </p:attrNameLst>
                                      </p:cBhvr>
                                      <p:to>
                                        <p:strVal val="visible"/>
                                      </p:to>
                                    </p:set>
                                    <p:animEffect transition="in" filter="wipe(up)">
                                      <p:cBhvr>
                                        <p:cTn id="25" dur="500"/>
                                        <p:tgtEl>
                                          <p:spTgt spid="7">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7">
                                            <p:txEl>
                                              <p:pRg st="2" end="2"/>
                                            </p:txEl>
                                          </p:spTgt>
                                        </p:tgtEl>
                                        <p:attrNameLst>
                                          <p:attrName>style.visibility</p:attrName>
                                        </p:attrNameLst>
                                      </p:cBhvr>
                                      <p:to>
                                        <p:strVal val="visible"/>
                                      </p:to>
                                    </p:set>
                                    <p:animEffect transition="in" filter="wipe(up)">
                                      <p:cBhvr>
                                        <p:cTn id="30" dur="500"/>
                                        <p:tgtEl>
                                          <p:spTgt spid="7">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7">
                                            <p:txEl>
                                              <p:pRg st="3" end="3"/>
                                            </p:txEl>
                                          </p:spTgt>
                                        </p:tgtEl>
                                        <p:attrNameLst>
                                          <p:attrName>style.visibility</p:attrName>
                                        </p:attrNameLst>
                                      </p:cBhvr>
                                      <p:to>
                                        <p:strVal val="visible"/>
                                      </p:to>
                                    </p:set>
                                    <p:animEffect transition="in" filter="wipe(up)">
                                      <p:cBhvr>
                                        <p:cTn id="35" dur="500"/>
                                        <p:tgtEl>
                                          <p:spTgt spid="7">
                                            <p:txEl>
                                              <p:pRg st="3" end="3"/>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7">
                                            <p:txEl>
                                              <p:pRg st="4" end="4"/>
                                            </p:txEl>
                                          </p:spTgt>
                                        </p:tgtEl>
                                        <p:attrNameLst>
                                          <p:attrName>style.visibility</p:attrName>
                                        </p:attrNameLst>
                                      </p:cBhvr>
                                      <p:to>
                                        <p:strVal val="visible"/>
                                      </p:to>
                                    </p:set>
                                    <p:animEffect transition="in" filter="wipe(up)">
                                      <p:cBhvr>
                                        <p:cTn id="40" dur="500"/>
                                        <p:tgtEl>
                                          <p:spTgt spid="7">
                                            <p:txEl>
                                              <p:pRg st="4" end="4"/>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7">
                                            <p:txEl>
                                              <p:pRg st="5" end="5"/>
                                            </p:txEl>
                                          </p:spTgt>
                                        </p:tgtEl>
                                        <p:attrNameLst>
                                          <p:attrName>style.visibility</p:attrName>
                                        </p:attrNameLst>
                                      </p:cBhvr>
                                      <p:to>
                                        <p:strVal val="visible"/>
                                      </p:to>
                                    </p:set>
                                    <p:animEffect transition="in" filter="wipe(up)">
                                      <p:cBhvr>
                                        <p:cTn id="45" dur="500"/>
                                        <p:tgtEl>
                                          <p:spTgt spid="7">
                                            <p:txEl>
                                              <p:pRg st="5" end="5"/>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2.4.5 </a:t>
            </a:r>
            <a:r>
              <a:rPr lang="zh-CN" altLang="en-US" dirty="0" smtClean="0"/>
              <a:t>列表</a:t>
            </a:r>
            <a:r>
              <a:rPr lang="zh-CN" altLang="en-US" dirty="0"/>
              <a:t>及其操作</a:t>
            </a:r>
          </a:p>
        </p:txBody>
      </p:sp>
      <p:sp>
        <p:nvSpPr>
          <p:cNvPr id="3" name="内容占位符 2"/>
          <p:cNvSpPr>
            <a:spLocks noGrp="1"/>
          </p:cNvSpPr>
          <p:nvPr>
            <p:ph idx="1"/>
          </p:nvPr>
        </p:nvSpPr>
        <p:spPr/>
        <p:txBody>
          <a:bodyPr/>
          <a:lstStyle/>
          <a:p>
            <a:r>
              <a:rPr lang="en-US" altLang="zh-CN" dirty="0" smtClean="0"/>
              <a:t>3</a:t>
            </a:r>
            <a:r>
              <a:rPr lang="zh-CN" altLang="zh-CN" dirty="0" smtClean="0"/>
              <a:t>、</a:t>
            </a:r>
            <a:r>
              <a:rPr lang="zh-CN" altLang="en-US" dirty="0" smtClean="0"/>
              <a:t>操作列表的函数</a:t>
            </a:r>
            <a:endParaRPr lang="en-US" altLang="zh-CN" dirty="0" smtClean="0"/>
          </a:p>
          <a:p>
            <a:r>
              <a:rPr lang="zh-CN" altLang="en-US" dirty="0" smtClean="0"/>
              <a:t>（</a:t>
            </a:r>
            <a:r>
              <a:rPr lang="en-US" altLang="zh-CN" dirty="0" smtClean="0"/>
              <a:t>1</a:t>
            </a:r>
            <a:r>
              <a:rPr lang="zh-CN" altLang="en-US" dirty="0" smtClean="0"/>
              <a:t>）</a:t>
            </a:r>
            <a:r>
              <a:rPr lang="en-US" altLang="zh-CN" dirty="0" err="1" smtClean="0"/>
              <a:t>len</a:t>
            </a:r>
            <a:r>
              <a:rPr lang="en-US" altLang="zh-CN" dirty="0" smtClean="0"/>
              <a:t>() </a:t>
            </a:r>
            <a:r>
              <a:rPr lang="zh-CN" altLang="zh-CN" dirty="0" smtClean="0"/>
              <a:t>函数和</a:t>
            </a:r>
            <a:r>
              <a:rPr lang="en-US" altLang="zh-CN" dirty="0" smtClean="0"/>
              <a:t> sorted() </a:t>
            </a:r>
            <a:r>
              <a:rPr lang="zh-CN" altLang="zh-CN" dirty="0" smtClean="0"/>
              <a:t>函数</a:t>
            </a:r>
            <a:endParaRPr lang="zh-CN" altLang="zh-CN" dirty="0"/>
          </a:p>
          <a:p>
            <a:pPr lvl="1"/>
            <a:r>
              <a:rPr lang="en-US" altLang="zh-CN" dirty="0" smtClean="0"/>
              <a:t>Python</a:t>
            </a:r>
            <a:r>
              <a:rPr lang="zh-CN" altLang="zh-CN" dirty="0" smtClean="0"/>
              <a:t>给</a:t>
            </a:r>
            <a:r>
              <a:rPr lang="zh-CN" altLang="zh-CN" dirty="0"/>
              <a:t>出</a:t>
            </a:r>
            <a:r>
              <a:rPr lang="zh-CN" altLang="zh-CN" dirty="0" smtClean="0"/>
              <a:t>了操作</a:t>
            </a:r>
            <a:r>
              <a:rPr lang="zh-CN" altLang="zh-CN" dirty="0"/>
              <a:t>列表</a:t>
            </a:r>
            <a:r>
              <a:rPr lang="zh-CN" altLang="zh-CN" dirty="0" smtClean="0"/>
              <a:t>的</a:t>
            </a:r>
            <a:r>
              <a:rPr lang="zh-CN" altLang="en-US" dirty="0"/>
              <a:t>函数</a:t>
            </a:r>
            <a:r>
              <a:rPr lang="zh-CN" altLang="zh-CN" dirty="0" smtClean="0"/>
              <a:t>，</a:t>
            </a:r>
            <a:r>
              <a:rPr lang="zh-CN" altLang="zh-CN" dirty="0"/>
              <a:t>比如</a:t>
            </a:r>
            <a:r>
              <a:rPr lang="en-US" altLang="zh-CN" dirty="0" err="1"/>
              <a:t>len</a:t>
            </a:r>
            <a:r>
              <a:rPr lang="en-US" altLang="zh-CN" dirty="0"/>
              <a:t>()</a:t>
            </a:r>
            <a:r>
              <a:rPr lang="zh-CN" altLang="zh-CN" dirty="0"/>
              <a:t>函数可以给出列表的长度，即列表元素的个数。如下面例子所示</a:t>
            </a:r>
            <a:r>
              <a:rPr lang="zh-CN" altLang="zh-CN" dirty="0" smtClean="0"/>
              <a:t>：</a:t>
            </a:r>
            <a:endParaRPr lang="en-US" altLang="zh-CN" dirty="0" smtClean="0"/>
          </a:p>
          <a:p>
            <a:pPr lvl="1"/>
            <a:endParaRPr lang="en-US" altLang="zh-CN" dirty="0"/>
          </a:p>
          <a:p>
            <a:pPr lvl="1"/>
            <a:endParaRPr lang="en-US" altLang="zh-CN" dirty="0" smtClean="0"/>
          </a:p>
          <a:p>
            <a:pPr lvl="1"/>
            <a:endParaRPr lang="en-US" altLang="zh-CN" dirty="0"/>
          </a:p>
          <a:p>
            <a:pPr lvl="1"/>
            <a:r>
              <a:rPr lang="en-US" altLang="zh-CN" dirty="0"/>
              <a:t>sorted</a:t>
            </a:r>
            <a:r>
              <a:rPr lang="en-US" altLang="zh-CN" dirty="0" smtClean="0"/>
              <a:t>() </a:t>
            </a:r>
            <a:r>
              <a:rPr lang="zh-CN" altLang="zh-CN" dirty="0" smtClean="0"/>
              <a:t>函数</a:t>
            </a:r>
            <a:r>
              <a:rPr lang="zh-CN" altLang="zh-CN" dirty="0"/>
              <a:t>可以返回一个有序状态的列表，但是不会改变原来的列表数据。注意，前面给出的</a:t>
            </a:r>
            <a:r>
              <a:rPr lang="en-US" altLang="zh-CN" dirty="0"/>
              <a:t>sort</a:t>
            </a:r>
            <a:r>
              <a:rPr lang="en-US" altLang="zh-CN" dirty="0" smtClean="0"/>
              <a:t>() </a:t>
            </a:r>
            <a:r>
              <a:rPr lang="zh-CN" altLang="zh-CN" dirty="0" smtClean="0"/>
              <a:t>方法</a:t>
            </a:r>
            <a:r>
              <a:rPr lang="zh-CN" altLang="zh-CN" dirty="0"/>
              <a:t>会改变原来的列表数据。</a:t>
            </a:r>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67</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5" name="矩形 4"/>
          <p:cNvSpPr/>
          <p:nvPr/>
        </p:nvSpPr>
        <p:spPr>
          <a:xfrm>
            <a:off x="1723492" y="2459180"/>
            <a:ext cx="7216772" cy="707886"/>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a:t>
            </a:r>
            <a:r>
              <a:rPr kumimoji="0" lang="en-US" altLang="zh-CN" sz="2000" b="1" i="0" u="none" strike="noStrike" kern="1200" cap="none" spc="0" normalizeH="0" baseline="0" noProof="0" dirty="0" err="1">
                <a:ln>
                  <a:noFill/>
                </a:ln>
                <a:solidFill>
                  <a:prstClr val="black"/>
                </a:solidFill>
                <a:effectLst/>
                <a:uLnTx/>
                <a:uFillTx/>
                <a:latin typeface="Arial"/>
                <a:ea typeface="宋体"/>
                <a:cs typeface="+mn-cs"/>
              </a:rPr>
              <a:t>len</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(Guests)</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smtClean="0">
                <a:ln>
                  <a:noFill/>
                </a:ln>
                <a:solidFill>
                  <a:prstClr val="black"/>
                </a:solidFill>
                <a:effectLst/>
                <a:uLnTx/>
                <a:uFillTx/>
                <a:latin typeface="Arial"/>
                <a:ea typeface="宋体"/>
                <a:cs typeface="+mn-cs"/>
              </a:rPr>
              <a:t>6</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p:txBody>
      </p:sp>
      <p:sp>
        <p:nvSpPr>
          <p:cNvPr id="6" name="矩形 5"/>
          <p:cNvSpPr/>
          <p:nvPr/>
        </p:nvSpPr>
        <p:spPr>
          <a:xfrm>
            <a:off x="1723492" y="4173354"/>
            <a:ext cx="7216772" cy="1631216"/>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smtClean="0">
                <a:ln>
                  <a:noFill/>
                </a:ln>
                <a:solidFill>
                  <a:prstClr val="black"/>
                </a:solidFill>
                <a:effectLst/>
                <a:uLnTx/>
                <a:uFillTx/>
                <a:latin typeface="Arial"/>
                <a:ea typeface="宋体"/>
                <a:cs typeface="+mn-cs"/>
              </a:rPr>
              <a:t>&gt;&gt;&gt; </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Guests = ['David', 'Peter', 'Tom', 'Alex', 'Bob', 'Alice']</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sorted(Guests)</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['Alex', 'Alice', 'Bob', 'David', 'Peter', 'Tom']</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Guests</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['David', 'Peter', 'Tom', 'Alex', 'Bob', 'Alice']</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p:txBody>
      </p:sp>
    </p:spTree>
    <p:extLst>
      <p:ext uri="{BB962C8B-B14F-4D97-AF65-F5344CB8AC3E}">
        <p14:creationId xmlns:p14="http://schemas.microsoft.com/office/powerpoint/2010/main" val="280315908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5">
                                            <p:bg/>
                                          </p:spTgt>
                                        </p:tgtEl>
                                        <p:attrNameLst>
                                          <p:attrName>style.visibility</p:attrName>
                                        </p:attrNameLst>
                                      </p:cBhvr>
                                      <p:to>
                                        <p:strVal val="visible"/>
                                      </p:to>
                                    </p:set>
                                    <p:animEffect transition="in" filter="wipe(up)">
                                      <p:cBhvr>
                                        <p:cTn id="11" dur="500"/>
                                        <p:tgtEl>
                                          <p:spTgt spid="5">
                                            <p:bg/>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5">
                                            <p:txEl>
                                              <p:pRg st="0" end="0"/>
                                            </p:txEl>
                                          </p:spTgt>
                                        </p:tgtEl>
                                        <p:attrNameLst>
                                          <p:attrName>style.visibility</p:attrName>
                                        </p:attrNameLst>
                                      </p:cBhvr>
                                      <p:to>
                                        <p:strVal val="visible"/>
                                      </p:to>
                                    </p:set>
                                    <p:animEffect transition="in" filter="wipe(up)">
                                      <p:cBhvr>
                                        <p:cTn id="16" dur="500"/>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animEffect transition="in" filter="wipe(up)">
                                      <p:cBhvr>
                                        <p:cTn id="21" dur="500"/>
                                        <p:tgtEl>
                                          <p:spTgt spid="5">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6">
                                            <p:bg/>
                                          </p:spTgt>
                                        </p:tgtEl>
                                        <p:attrNameLst>
                                          <p:attrName>style.visibility</p:attrName>
                                        </p:attrNameLst>
                                      </p:cBhvr>
                                      <p:to>
                                        <p:strVal val="visible"/>
                                      </p:to>
                                    </p:set>
                                    <p:animEffect transition="in" filter="wipe(up)">
                                      <p:cBhvr>
                                        <p:cTn id="30" dur="500"/>
                                        <p:tgtEl>
                                          <p:spTgt spid="6">
                                            <p:bg/>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6">
                                            <p:txEl>
                                              <p:pRg st="0" end="0"/>
                                            </p:txEl>
                                          </p:spTgt>
                                        </p:tgtEl>
                                        <p:attrNameLst>
                                          <p:attrName>style.visibility</p:attrName>
                                        </p:attrNameLst>
                                      </p:cBhvr>
                                      <p:to>
                                        <p:strVal val="visible"/>
                                      </p:to>
                                    </p:set>
                                    <p:animEffect transition="in" filter="wipe(up)">
                                      <p:cBhvr>
                                        <p:cTn id="35" dur="500"/>
                                        <p:tgtEl>
                                          <p:spTgt spid="6">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6">
                                            <p:txEl>
                                              <p:pRg st="1" end="1"/>
                                            </p:txEl>
                                          </p:spTgt>
                                        </p:tgtEl>
                                        <p:attrNameLst>
                                          <p:attrName>style.visibility</p:attrName>
                                        </p:attrNameLst>
                                      </p:cBhvr>
                                      <p:to>
                                        <p:strVal val="visible"/>
                                      </p:to>
                                    </p:set>
                                    <p:animEffect transition="in" filter="wipe(up)">
                                      <p:cBhvr>
                                        <p:cTn id="40" dur="500"/>
                                        <p:tgtEl>
                                          <p:spTgt spid="6">
                                            <p:txEl>
                                              <p:pRg st="1" end="1"/>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6">
                                            <p:txEl>
                                              <p:pRg st="2" end="2"/>
                                            </p:txEl>
                                          </p:spTgt>
                                        </p:tgtEl>
                                        <p:attrNameLst>
                                          <p:attrName>style.visibility</p:attrName>
                                        </p:attrNameLst>
                                      </p:cBhvr>
                                      <p:to>
                                        <p:strVal val="visible"/>
                                      </p:to>
                                    </p:set>
                                    <p:animEffect transition="in" filter="wipe(up)">
                                      <p:cBhvr>
                                        <p:cTn id="45" dur="500"/>
                                        <p:tgtEl>
                                          <p:spTgt spid="6">
                                            <p:txEl>
                                              <p:pRg st="2" end="2"/>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grpId="0" nodeType="clickEffect">
                                  <p:stCondLst>
                                    <p:cond delay="0"/>
                                  </p:stCondLst>
                                  <p:childTnLst>
                                    <p:set>
                                      <p:cBhvr>
                                        <p:cTn id="49" dur="1" fill="hold">
                                          <p:stCondLst>
                                            <p:cond delay="0"/>
                                          </p:stCondLst>
                                        </p:cTn>
                                        <p:tgtEl>
                                          <p:spTgt spid="6">
                                            <p:txEl>
                                              <p:pRg st="3" end="3"/>
                                            </p:txEl>
                                          </p:spTgt>
                                        </p:tgtEl>
                                        <p:attrNameLst>
                                          <p:attrName>style.visibility</p:attrName>
                                        </p:attrNameLst>
                                      </p:cBhvr>
                                      <p:to>
                                        <p:strVal val="visible"/>
                                      </p:to>
                                    </p:set>
                                    <p:animEffect transition="in" filter="wipe(up)">
                                      <p:cBhvr>
                                        <p:cTn id="50" dur="500"/>
                                        <p:tgtEl>
                                          <p:spTgt spid="6">
                                            <p:txEl>
                                              <p:pRg st="3" end="3"/>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grpId="0" nodeType="clickEffect">
                                  <p:stCondLst>
                                    <p:cond delay="0"/>
                                  </p:stCondLst>
                                  <p:childTnLst>
                                    <p:set>
                                      <p:cBhvr>
                                        <p:cTn id="54" dur="1" fill="hold">
                                          <p:stCondLst>
                                            <p:cond delay="0"/>
                                          </p:stCondLst>
                                        </p:cTn>
                                        <p:tgtEl>
                                          <p:spTgt spid="6">
                                            <p:txEl>
                                              <p:pRg st="4" end="4"/>
                                            </p:txEl>
                                          </p:spTgt>
                                        </p:tgtEl>
                                        <p:attrNameLst>
                                          <p:attrName>style.visibility</p:attrName>
                                        </p:attrNameLst>
                                      </p:cBhvr>
                                      <p:to>
                                        <p:strVal val="visible"/>
                                      </p:to>
                                    </p:set>
                                    <p:animEffect transition="in" filter="wipe(up)">
                                      <p:cBhvr>
                                        <p:cTn id="55"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animBg="1"/>
      <p:bldP spid="6" grpId="0" build="p"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2.4.5 </a:t>
            </a:r>
            <a:r>
              <a:rPr lang="zh-CN" altLang="en-US" dirty="0" smtClean="0"/>
              <a:t>列表</a:t>
            </a:r>
            <a:r>
              <a:rPr lang="zh-CN" altLang="en-US" dirty="0"/>
              <a:t>及其操作</a:t>
            </a:r>
          </a:p>
        </p:txBody>
      </p:sp>
      <p:sp>
        <p:nvSpPr>
          <p:cNvPr id="3" name="内容占位符 2"/>
          <p:cNvSpPr>
            <a:spLocks noGrp="1"/>
          </p:cNvSpPr>
          <p:nvPr>
            <p:ph idx="1"/>
          </p:nvPr>
        </p:nvSpPr>
        <p:spPr/>
        <p:txBody>
          <a:bodyPr/>
          <a:lstStyle/>
          <a:p>
            <a:r>
              <a:rPr lang="zh-CN" altLang="en-US" dirty="0" smtClean="0"/>
              <a:t>（</a:t>
            </a:r>
            <a:r>
              <a:rPr lang="en-US" altLang="zh-CN" dirty="0"/>
              <a:t>2</a:t>
            </a:r>
            <a:r>
              <a:rPr lang="zh-CN" altLang="en-US" dirty="0" smtClean="0"/>
              <a:t>）数字列表的计算函数</a:t>
            </a:r>
            <a:r>
              <a:rPr lang="en-US" altLang="zh-CN" dirty="0" smtClean="0"/>
              <a:t>——min</a:t>
            </a:r>
            <a:r>
              <a:rPr lang="en-US" altLang="zh-CN" dirty="0"/>
              <a:t>()</a:t>
            </a:r>
            <a:r>
              <a:rPr lang="zh-CN" altLang="zh-CN" dirty="0"/>
              <a:t>、</a:t>
            </a:r>
            <a:r>
              <a:rPr lang="en-US" altLang="zh-CN" dirty="0"/>
              <a:t>max()</a:t>
            </a:r>
            <a:r>
              <a:rPr lang="zh-CN" altLang="zh-CN" dirty="0"/>
              <a:t>、</a:t>
            </a:r>
            <a:r>
              <a:rPr lang="en-US" altLang="zh-CN" dirty="0"/>
              <a:t>sum()</a:t>
            </a:r>
            <a:r>
              <a:rPr lang="zh-CN" altLang="zh-CN" dirty="0"/>
              <a:t>函数</a:t>
            </a:r>
          </a:p>
          <a:p>
            <a:pPr lvl="1"/>
            <a:r>
              <a:rPr lang="en-US" altLang="zh-CN" dirty="0"/>
              <a:t>Python</a:t>
            </a:r>
            <a:r>
              <a:rPr lang="zh-CN" altLang="zh-CN" dirty="0"/>
              <a:t>提供了一些函数来进行简单的数字列表的计算，比如</a:t>
            </a:r>
            <a:r>
              <a:rPr lang="en-US" altLang="zh-CN" dirty="0"/>
              <a:t>min()</a:t>
            </a:r>
            <a:r>
              <a:rPr lang="zh-CN" altLang="zh-CN" dirty="0"/>
              <a:t>函数用来求最小值，</a:t>
            </a:r>
            <a:r>
              <a:rPr lang="en-US" altLang="zh-CN" dirty="0"/>
              <a:t>max()</a:t>
            </a:r>
            <a:r>
              <a:rPr lang="zh-CN" altLang="zh-CN" dirty="0"/>
              <a:t>函数用来求最大值，</a:t>
            </a:r>
            <a:r>
              <a:rPr lang="en-US" altLang="zh-CN" dirty="0"/>
              <a:t>sum()</a:t>
            </a:r>
            <a:r>
              <a:rPr lang="zh-CN" altLang="zh-CN" dirty="0"/>
              <a:t>函数用来求和。如下面例子所示。</a:t>
            </a:r>
          </a:p>
          <a:p>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68</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5" name="矩形 4"/>
          <p:cNvSpPr/>
          <p:nvPr/>
        </p:nvSpPr>
        <p:spPr>
          <a:xfrm>
            <a:off x="1810855" y="2218455"/>
            <a:ext cx="7594169" cy="2246769"/>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lists = [33, 55, 77, 11, 44]</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max(lists)</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77</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min(lists)</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11</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sum(lists)</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220</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p:txBody>
      </p:sp>
    </p:spTree>
    <p:extLst>
      <p:ext uri="{BB962C8B-B14F-4D97-AF65-F5344CB8AC3E}">
        <p14:creationId xmlns:p14="http://schemas.microsoft.com/office/powerpoint/2010/main" val="96468109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up)">
                                      <p:cBhvr>
                                        <p:cTn id="7" dur="500"/>
                                        <p:tgtEl>
                                          <p:spTgt spid="5">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up)">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wipe(up)">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wipe(up)">
                                      <p:cBhvr>
                                        <p:cTn id="22" dur="5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wipe(up)">
                                      <p:cBhvr>
                                        <p:cTn id="27" dur="500"/>
                                        <p:tgtEl>
                                          <p:spTgt spid="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5">
                                            <p:txEl>
                                              <p:pRg st="4" end="4"/>
                                            </p:txEl>
                                          </p:spTgt>
                                        </p:tgtEl>
                                        <p:attrNameLst>
                                          <p:attrName>style.visibility</p:attrName>
                                        </p:attrNameLst>
                                      </p:cBhvr>
                                      <p:to>
                                        <p:strVal val="visible"/>
                                      </p:to>
                                    </p:set>
                                    <p:animEffect transition="in" filter="wipe(up)">
                                      <p:cBhvr>
                                        <p:cTn id="32" dur="500"/>
                                        <p:tgtEl>
                                          <p:spTgt spid="5">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Effect transition="in" filter="wipe(up)">
                                      <p:cBhvr>
                                        <p:cTn id="37" dur="500"/>
                                        <p:tgtEl>
                                          <p:spTgt spid="5">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5">
                                            <p:txEl>
                                              <p:pRg st="6" end="6"/>
                                            </p:txEl>
                                          </p:spTgt>
                                        </p:tgtEl>
                                        <p:attrNameLst>
                                          <p:attrName>style.visibility</p:attrName>
                                        </p:attrNameLst>
                                      </p:cBhvr>
                                      <p:to>
                                        <p:strVal val="visible"/>
                                      </p:to>
                                    </p:set>
                                    <p:animEffect transition="in" filter="wipe(up)">
                                      <p:cBhvr>
                                        <p:cTn id="42"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2.4.5 </a:t>
            </a:r>
            <a:r>
              <a:rPr lang="zh-CN" altLang="en-US" dirty="0" smtClean="0"/>
              <a:t>列表</a:t>
            </a:r>
            <a:r>
              <a:rPr lang="zh-CN" altLang="en-US" dirty="0"/>
              <a:t>及其操作</a:t>
            </a:r>
          </a:p>
        </p:txBody>
      </p:sp>
      <p:sp>
        <p:nvSpPr>
          <p:cNvPr id="3" name="内容占位符 2"/>
          <p:cNvSpPr>
            <a:spLocks noGrp="1"/>
          </p:cNvSpPr>
          <p:nvPr>
            <p:ph idx="1"/>
          </p:nvPr>
        </p:nvSpPr>
        <p:spPr/>
        <p:txBody>
          <a:bodyPr/>
          <a:lstStyle/>
          <a:p>
            <a:r>
              <a:rPr lang="en-US" altLang="zh-CN" dirty="0" smtClean="0"/>
              <a:t>4</a:t>
            </a:r>
            <a:r>
              <a:rPr lang="zh-CN" altLang="en-US" dirty="0" smtClean="0"/>
              <a:t>、列表的遍历</a:t>
            </a:r>
            <a:endParaRPr lang="en-US" altLang="zh-CN" dirty="0" smtClean="0"/>
          </a:p>
          <a:p>
            <a:r>
              <a:rPr lang="zh-CN" altLang="en-US" noProof="1" smtClean="0"/>
              <a:t>（</a:t>
            </a:r>
            <a:r>
              <a:rPr lang="en-US" altLang="zh-CN" noProof="1" smtClean="0"/>
              <a:t>1</a:t>
            </a:r>
            <a:r>
              <a:rPr lang="zh-CN" altLang="en-US" noProof="1" smtClean="0"/>
              <a:t>）用</a:t>
            </a:r>
            <a:r>
              <a:rPr lang="en-US" altLang="zh-CN" noProof="1"/>
              <a:t>for</a:t>
            </a:r>
            <a:r>
              <a:rPr lang="zh-CN" altLang="en-US" noProof="1"/>
              <a:t>循环遍历</a:t>
            </a:r>
            <a:r>
              <a:rPr lang="zh-CN" altLang="en-US" noProof="1" smtClean="0"/>
              <a:t>列表</a:t>
            </a:r>
            <a:endParaRPr lang="en-US" altLang="zh-CN" noProof="1" smtClean="0"/>
          </a:p>
          <a:p>
            <a:pPr marL="0" indent="0">
              <a:buNone/>
            </a:pPr>
            <a:endParaRPr lang="en-US" altLang="zh-CN" sz="1600" dirty="0" smtClean="0"/>
          </a:p>
          <a:p>
            <a:pPr marL="0" indent="0">
              <a:buNone/>
            </a:pPr>
            <a:endParaRPr lang="en-US" altLang="zh-CN" sz="1600" dirty="0"/>
          </a:p>
          <a:p>
            <a:pPr marL="0" indent="0">
              <a:buNone/>
            </a:pPr>
            <a:endParaRPr lang="en-US" altLang="zh-CN" sz="1600" dirty="0" smtClean="0"/>
          </a:p>
          <a:p>
            <a:pPr marL="0" indent="0">
              <a:buNone/>
            </a:pPr>
            <a:endParaRPr lang="en-US" altLang="zh-CN" sz="1600" dirty="0"/>
          </a:p>
          <a:p>
            <a:pPr marL="0" indent="0">
              <a:buNone/>
            </a:pPr>
            <a:endParaRPr lang="en-US" altLang="zh-CN" sz="1600" dirty="0"/>
          </a:p>
          <a:p>
            <a:pPr marL="0" indent="0">
              <a:buNone/>
            </a:pPr>
            <a:endParaRPr lang="en-US" altLang="zh-CN" dirty="0" smtClean="0"/>
          </a:p>
          <a:p>
            <a:pPr marL="0" indent="0">
              <a:buNone/>
            </a:pPr>
            <a:endParaRPr lang="en-US" altLang="zh-CN" dirty="0" smtClean="0"/>
          </a:p>
          <a:p>
            <a:pPr marL="0" indent="0">
              <a:buNone/>
            </a:pPr>
            <a:r>
              <a:rPr lang="en-US" altLang="zh-CN" dirty="0" smtClean="0"/>
              <a:t>for</a:t>
            </a:r>
            <a:r>
              <a:rPr lang="zh-CN" altLang="en-US" dirty="0"/>
              <a:t>语句语法结构（方法一）：</a:t>
            </a:r>
            <a:endParaRPr lang="en-US" altLang="zh-CN" dirty="0"/>
          </a:p>
          <a:p>
            <a:endParaRPr lang="en-US" altLang="zh-CN" dirty="0" smtClean="0"/>
          </a:p>
          <a:p>
            <a:endParaRPr lang="en-US" altLang="zh-CN" dirty="0"/>
          </a:p>
          <a:p>
            <a:endParaRPr lang="en-US" altLang="zh-CN" dirty="0"/>
          </a:p>
          <a:p>
            <a:pPr lvl="1"/>
            <a:r>
              <a:rPr lang="en-US" altLang="zh-CN" sz="2000" dirty="0" smtClean="0"/>
              <a:t>for</a:t>
            </a:r>
            <a:r>
              <a:rPr lang="zh-CN" altLang="zh-CN" sz="2000" dirty="0"/>
              <a:t>语句要注意：</a:t>
            </a:r>
            <a:endParaRPr lang="en-US" altLang="zh-CN" sz="2000" dirty="0"/>
          </a:p>
          <a:p>
            <a:pPr lvl="2"/>
            <a:r>
              <a:rPr lang="zh-CN" altLang="zh-CN" dirty="0"/>
              <a:t>（</a:t>
            </a:r>
            <a:r>
              <a:rPr lang="en-US" altLang="zh-CN" dirty="0"/>
              <a:t>1</a:t>
            </a:r>
            <a:r>
              <a:rPr lang="zh-CN" altLang="zh-CN" dirty="0"/>
              <a:t>）</a:t>
            </a:r>
            <a:r>
              <a:rPr lang="en-US" altLang="zh-CN" dirty="0"/>
              <a:t>for</a:t>
            </a:r>
            <a:r>
              <a:rPr lang="zh-CN" altLang="zh-CN" dirty="0"/>
              <a:t>语句后面一定要有冒号，否则会产生语法错误。</a:t>
            </a:r>
          </a:p>
          <a:p>
            <a:pPr lvl="2"/>
            <a:r>
              <a:rPr lang="zh-CN" altLang="zh-CN" dirty="0"/>
              <a:t>（</a:t>
            </a:r>
            <a:r>
              <a:rPr lang="en-US" altLang="zh-CN" dirty="0"/>
              <a:t>2</a:t>
            </a:r>
            <a:r>
              <a:rPr lang="zh-CN" altLang="zh-CN" dirty="0"/>
              <a:t>）其子语句必须要</a:t>
            </a:r>
            <a:r>
              <a:rPr lang="zh-CN" altLang="zh-CN" dirty="0" smtClean="0"/>
              <a:t>有</a:t>
            </a:r>
            <a:r>
              <a:rPr lang="en-US" altLang="zh-CN" dirty="0" smtClean="0"/>
              <a:t>4</a:t>
            </a:r>
            <a:r>
              <a:rPr lang="zh-CN" altLang="en-US" dirty="0" smtClean="0"/>
              <a:t>个空格的</a:t>
            </a:r>
            <a:r>
              <a:rPr lang="zh-CN" altLang="zh-CN" dirty="0" smtClean="0"/>
              <a:t>空白缩进</a:t>
            </a:r>
            <a:r>
              <a:rPr lang="zh-CN" altLang="en-US" dirty="0" smtClean="0"/>
              <a:t>，表示该语句为</a:t>
            </a:r>
            <a:r>
              <a:rPr lang="en-US" altLang="zh-CN" dirty="0" smtClean="0"/>
              <a:t>for</a:t>
            </a:r>
            <a:r>
              <a:rPr lang="zh-CN" altLang="en-US" dirty="0" smtClean="0"/>
              <a:t>语句的子语句</a:t>
            </a:r>
            <a:r>
              <a:rPr lang="zh-CN" altLang="zh-CN" dirty="0" smtClean="0"/>
              <a:t>。</a:t>
            </a:r>
            <a:endParaRPr lang="zh-CN" altLang="en-US" dirty="0"/>
          </a:p>
          <a:p>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69</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6" name="圆角矩形 5"/>
          <p:cNvSpPr/>
          <p:nvPr/>
        </p:nvSpPr>
        <p:spPr>
          <a:xfrm>
            <a:off x="3809655" y="3714248"/>
            <a:ext cx="3948713" cy="1614488"/>
          </a:xfrm>
          <a:prstGeom prst="roundRect">
            <a:avLst/>
          </a:prstGeom>
          <a:ln/>
        </p:spPr>
        <p:style>
          <a:lnRef idx="1">
            <a:schemeClr val="accent4"/>
          </a:lnRef>
          <a:fillRef idx="3">
            <a:schemeClr val="accent4"/>
          </a:fillRef>
          <a:effectRef idx="2">
            <a:schemeClr val="accent4"/>
          </a:effectRef>
          <a:fontRef idx="minor">
            <a:schemeClr val="lt1"/>
          </a:fontRef>
        </p:style>
        <p:txBody>
          <a:bodyPr lIns="90000" tIns="45000" rIns="90000" bIns="450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smtClean="0">
                <a:ln>
                  <a:noFill/>
                </a:ln>
                <a:solidFill>
                  <a:prstClr val="white"/>
                </a:solidFill>
                <a:effectLst/>
                <a:uLnTx/>
                <a:uFillTx/>
                <a:latin typeface="Times New Roman" pitchFamily="18" charset="0"/>
                <a:ea typeface="宋体"/>
                <a:cs typeface="Times New Roman" pitchFamily="18" charset="0"/>
              </a:rPr>
              <a:t>for </a:t>
            </a:r>
            <a:r>
              <a:rPr kumimoji="0" lang="zh-CN" altLang="en-US" sz="2400" b="0" i="0" u="none" strike="noStrike" kern="1200" cap="none" spc="0" normalizeH="0" baseline="0" noProof="0" dirty="0" smtClean="0">
                <a:ln>
                  <a:noFill/>
                </a:ln>
                <a:solidFill>
                  <a:prstClr val="white"/>
                </a:solidFill>
                <a:effectLst/>
                <a:uLnTx/>
                <a:uFillTx/>
                <a:latin typeface="Times New Roman" pitchFamily="18" charset="0"/>
                <a:ea typeface="宋体"/>
                <a:cs typeface="Times New Roman" pitchFamily="18" charset="0"/>
              </a:rPr>
              <a:t>元素变量  </a:t>
            </a:r>
            <a:r>
              <a:rPr kumimoji="0" lang="en-US" altLang="zh-CN" sz="2400" b="0" i="0" u="none" strike="noStrike" kern="1200" cap="none" spc="0" normalizeH="0" baseline="0" noProof="0" dirty="0" smtClean="0">
                <a:ln>
                  <a:noFill/>
                </a:ln>
                <a:solidFill>
                  <a:prstClr val="white"/>
                </a:solidFill>
                <a:effectLst/>
                <a:uLnTx/>
                <a:uFillTx/>
                <a:latin typeface="Times New Roman" pitchFamily="18" charset="0"/>
                <a:ea typeface="宋体"/>
                <a:cs typeface="Times New Roman" pitchFamily="18" charset="0"/>
              </a:rPr>
              <a:t>in  </a:t>
            </a:r>
            <a:r>
              <a:rPr kumimoji="0" lang="zh-CN" altLang="en-US" sz="2400" b="0" i="0" u="none" strike="noStrike" kern="1200" cap="none" spc="0" normalizeH="0" baseline="0" noProof="0" dirty="0" smtClean="0">
                <a:ln>
                  <a:noFill/>
                </a:ln>
                <a:solidFill>
                  <a:prstClr val="white"/>
                </a:solidFill>
                <a:effectLst/>
                <a:uLnTx/>
                <a:uFillTx/>
                <a:latin typeface="Times New Roman" pitchFamily="18" charset="0"/>
                <a:ea typeface="宋体"/>
                <a:cs typeface="Times New Roman" pitchFamily="18" charset="0"/>
              </a:rPr>
              <a:t>列表变量</a:t>
            </a:r>
            <a:r>
              <a:rPr kumimoji="0" lang="en-US" altLang="zh-CN" sz="2400" b="0" i="0" u="none" strike="noStrike" kern="1200" cap="none" spc="0" normalizeH="0" baseline="0" noProof="0" dirty="0" smtClean="0">
                <a:ln>
                  <a:noFill/>
                </a:ln>
                <a:solidFill>
                  <a:prstClr val="white"/>
                </a:solidFill>
                <a:effectLst/>
                <a:uLnTx/>
                <a:uFillTx/>
                <a:latin typeface="Times New Roman" pitchFamily="18" charset="0"/>
                <a:ea typeface="宋体"/>
                <a:cs typeface="Times New Roman" pitchFamily="18" charset="0"/>
              </a:rPr>
              <a:t>:</a:t>
            </a:r>
            <a:endParaRPr kumimoji="0" lang="zh-CN" altLang="zh-CN" sz="2400" b="0" i="0" u="none" strike="noStrike" kern="1200" cap="none" spc="0" normalizeH="0" baseline="0" noProof="0" dirty="0">
              <a:ln>
                <a:noFill/>
              </a:ln>
              <a:solidFill>
                <a:prstClr val="white"/>
              </a:solidFill>
              <a:effectLst/>
              <a:uLnTx/>
              <a:uFillTx/>
              <a:latin typeface="Times New Roman" pitchFamily="18" charset="0"/>
              <a:ea typeface="宋体"/>
              <a:cs typeface="Times New Roman"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Times New Roman" pitchFamily="18" charset="0"/>
                <a:ea typeface="宋体"/>
                <a:cs typeface="Times New Roman" pitchFamily="18" charset="0"/>
              </a:rPr>
              <a:t>    </a:t>
            </a:r>
            <a:r>
              <a:rPr kumimoji="0" lang="zh-CN" altLang="zh-CN" sz="2400" b="0" i="0" u="none" strike="noStrike" kern="1200" cap="none" spc="0" normalizeH="0" baseline="0" noProof="0" dirty="0">
                <a:ln>
                  <a:noFill/>
                </a:ln>
                <a:solidFill>
                  <a:prstClr val="white"/>
                </a:solidFill>
                <a:effectLst/>
                <a:uLnTx/>
                <a:uFillTx/>
                <a:latin typeface="Times New Roman" pitchFamily="18" charset="0"/>
                <a:ea typeface="宋体"/>
                <a:cs typeface="Times New Roman" pitchFamily="18" charset="0"/>
              </a:rPr>
              <a:t>子语句</a:t>
            </a:r>
            <a:r>
              <a:rPr kumimoji="0" lang="zh-CN" altLang="zh-CN" sz="2400" b="0" i="0" u="none" strike="noStrike" kern="1200" cap="none" spc="0" normalizeH="0" baseline="0" noProof="0" dirty="0" smtClean="0">
                <a:ln>
                  <a:noFill/>
                </a:ln>
                <a:solidFill>
                  <a:prstClr val="white"/>
                </a:solidFill>
                <a:effectLst/>
                <a:uLnTx/>
                <a:uFillTx/>
                <a:latin typeface="Times New Roman" pitchFamily="18" charset="0"/>
                <a:ea typeface="宋体"/>
                <a:cs typeface="Times New Roman" pitchFamily="18" charset="0"/>
              </a:rPr>
              <a:t>块</a:t>
            </a:r>
            <a:endParaRPr kumimoji="0" lang="zh-CN" altLang="en-US" sz="2400" b="0" i="0" u="none" strike="noStrike" kern="1200" cap="none" spc="0" normalizeH="0" baseline="0" noProof="0" dirty="0">
              <a:ln>
                <a:noFill/>
              </a:ln>
              <a:solidFill>
                <a:prstClr val="white"/>
              </a:solidFill>
              <a:effectLst/>
              <a:uLnTx/>
              <a:uFillTx/>
              <a:latin typeface="Times New Roman" pitchFamily="18" charset="0"/>
              <a:ea typeface="宋体"/>
              <a:cs typeface="Times New Roman" pitchFamily="18" charset="0"/>
            </a:endParaRPr>
          </a:p>
        </p:txBody>
      </p:sp>
      <p:sp>
        <p:nvSpPr>
          <p:cNvPr id="7" name="矩形 6"/>
          <p:cNvSpPr/>
          <p:nvPr/>
        </p:nvSpPr>
        <p:spPr>
          <a:xfrm>
            <a:off x="1160719" y="1886375"/>
            <a:ext cx="6477865" cy="1631216"/>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for</a:t>
            </a:r>
            <a:r>
              <a:rPr kumimoji="0" lang="zh-CN" altLang="en-US" sz="2000" b="1" i="0" u="none" strike="noStrike" kern="1200" cap="none" spc="0" normalizeH="0" baseline="0" noProof="0" dirty="0">
                <a:ln>
                  <a:noFill/>
                </a:ln>
                <a:solidFill>
                  <a:prstClr val="black"/>
                </a:solidFill>
                <a:effectLst/>
                <a:uLnTx/>
                <a:uFillTx/>
                <a:latin typeface="Arial"/>
                <a:ea typeface="宋体"/>
                <a:cs typeface="+mn-cs"/>
              </a:rPr>
              <a:t>语句示例：</a:t>
            </a:r>
            <a:endParaRPr kumimoji="0" lang="en-US"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Guests = ['David', 'Peter', 'Tom', 'Alex', 'Jim', 'Bob', 'Alice']</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for guest in Guests: </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      print(guest, </a:t>
            </a:r>
            <a:r>
              <a:rPr kumimoji="0" lang="en-US" altLang="zh-CN" sz="2000" b="1" i="0" u="none" strike="noStrike" kern="1200" cap="none" spc="0" normalizeH="0" baseline="0" noProof="0" dirty="0" err="1">
                <a:ln>
                  <a:noFill/>
                </a:ln>
                <a:solidFill>
                  <a:prstClr val="black"/>
                </a:solidFill>
                <a:effectLst/>
                <a:uLnTx/>
                <a:uFillTx/>
                <a:latin typeface="Arial"/>
                <a:ea typeface="宋体"/>
                <a:cs typeface="+mn-cs"/>
              </a:rPr>
              <a:t>guest.upper</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t>
            </a:r>
          </a:p>
        </p:txBody>
      </p:sp>
      <p:sp>
        <p:nvSpPr>
          <p:cNvPr id="5" name="圆角矩形标注 4"/>
          <p:cNvSpPr/>
          <p:nvPr/>
        </p:nvSpPr>
        <p:spPr>
          <a:xfrm>
            <a:off x="8844827" y="1200858"/>
            <a:ext cx="2717285" cy="2847035"/>
          </a:xfrm>
          <a:prstGeom prst="wedgeRoundRectCallout">
            <a:avLst>
              <a:gd name="adj1" fmla="val -104348"/>
              <a:gd name="adj2" fmla="val 8537"/>
              <a:gd name="adj3" fmla="val 16667"/>
            </a:avLst>
          </a:prstGeom>
          <a:solidFill>
            <a:schemeClr val="accent4">
              <a:lumMod val="60000"/>
              <a:lumOff val="40000"/>
            </a:schemeClr>
          </a:solidFill>
          <a:ln>
            <a:solidFill>
              <a:schemeClr val="accent4"/>
            </a:solidFill>
          </a:ln>
        </p:spPr>
        <p:style>
          <a:lnRef idx="1">
            <a:schemeClr val="dk1"/>
          </a:lnRef>
          <a:fillRef idx="2">
            <a:schemeClr val="dk1"/>
          </a:fillRef>
          <a:effectRef idx="1">
            <a:schemeClr val="dk1"/>
          </a:effectRef>
          <a:fontRef idx="minor">
            <a:schemeClr val="dk1"/>
          </a:fontRef>
        </p:style>
        <p:txBody>
          <a:bodyPr lIns="90000" tIns="45000" rIns="90000" bIns="450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2000" b="0" i="0" u="none" strike="noStrike" kern="1200" cap="none" spc="0" normalizeH="0" baseline="0" noProof="0" dirty="0">
                <a:ln>
                  <a:noFill/>
                </a:ln>
                <a:solidFill>
                  <a:prstClr val="black"/>
                </a:solidFill>
                <a:effectLst/>
                <a:uLnTx/>
                <a:uFillTx/>
                <a:latin typeface="Arial"/>
                <a:ea typeface="宋体"/>
                <a:cs typeface="+mn-cs"/>
              </a:rPr>
              <a:t>运行结果为：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David </a:t>
            </a:r>
            <a:r>
              <a:rPr kumimoji="0" lang="en-US" altLang="zh-CN" sz="2000" b="0" i="0" u="none" strike="noStrike" kern="1200" cap="none" spc="0" normalizeH="0" baseline="0" noProof="0" dirty="0" err="1">
                <a:ln>
                  <a:noFill/>
                </a:ln>
                <a:solidFill>
                  <a:prstClr val="black"/>
                </a:solidFill>
                <a:effectLst/>
                <a:uLnTx/>
                <a:uFillTx/>
                <a:latin typeface="Arial"/>
                <a:ea typeface="宋体"/>
                <a:cs typeface="+mn-cs"/>
              </a:rPr>
              <a:t>DAVID</a:t>
            </a:r>
            <a:endParaRPr kumimoji="0" lang="zh-CN" altLang="zh-CN" sz="20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Peter </a:t>
            </a:r>
            <a:r>
              <a:rPr kumimoji="0" lang="en-US" altLang="zh-CN" sz="2000" b="0" i="0" u="none" strike="noStrike" kern="1200" cap="none" spc="0" normalizeH="0" baseline="0" noProof="0" dirty="0" err="1">
                <a:ln>
                  <a:noFill/>
                </a:ln>
                <a:solidFill>
                  <a:prstClr val="black"/>
                </a:solidFill>
                <a:effectLst/>
                <a:uLnTx/>
                <a:uFillTx/>
                <a:latin typeface="Arial"/>
                <a:ea typeface="宋体"/>
                <a:cs typeface="+mn-cs"/>
              </a:rPr>
              <a:t>PETER</a:t>
            </a:r>
            <a:endParaRPr kumimoji="0" lang="zh-CN" altLang="zh-CN" sz="20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Tom </a:t>
            </a:r>
            <a:r>
              <a:rPr kumimoji="0" lang="en-US" altLang="zh-CN" sz="2000" b="0" i="0" u="none" strike="noStrike" kern="1200" cap="none" spc="0" normalizeH="0" baseline="0" noProof="0" dirty="0" err="1">
                <a:ln>
                  <a:noFill/>
                </a:ln>
                <a:solidFill>
                  <a:prstClr val="black"/>
                </a:solidFill>
                <a:effectLst/>
                <a:uLnTx/>
                <a:uFillTx/>
                <a:latin typeface="Arial"/>
                <a:ea typeface="宋体"/>
                <a:cs typeface="+mn-cs"/>
              </a:rPr>
              <a:t>TOM</a:t>
            </a:r>
            <a:endParaRPr kumimoji="0" lang="zh-CN" altLang="zh-CN" sz="20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Alex </a:t>
            </a:r>
            <a:r>
              <a:rPr kumimoji="0" lang="en-US" altLang="zh-CN" sz="2000" b="0" i="0" u="none" strike="noStrike" kern="1200" cap="none" spc="0" normalizeH="0" baseline="0" noProof="0" dirty="0" err="1">
                <a:ln>
                  <a:noFill/>
                </a:ln>
                <a:solidFill>
                  <a:prstClr val="black"/>
                </a:solidFill>
                <a:effectLst/>
                <a:uLnTx/>
                <a:uFillTx/>
                <a:latin typeface="Arial"/>
                <a:ea typeface="宋体"/>
                <a:cs typeface="+mn-cs"/>
              </a:rPr>
              <a:t>ALEX</a:t>
            </a:r>
            <a:endParaRPr kumimoji="0" lang="zh-CN" altLang="zh-CN" sz="20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Jim </a:t>
            </a:r>
            <a:r>
              <a:rPr kumimoji="0" lang="en-US" altLang="zh-CN" sz="2000" b="0" i="0" u="none" strike="noStrike" kern="1200" cap="none" spc="0" normalizeH="0" baseline="0" noProof="0" dirty="0" err="1">
                <a:ln>
                  <a:noFill/>
                </a:ln>
                <a:solidFill>
                  <a:prstClr val="black"/>
                </a:solidFill>
                <a:effectLst/>
                <a:uLnTx/>
                <a:uFillTx/>
                <a:latin typeface="Arial"/>
                <a:ea typeface="宋体"/>
                <a:cs typeface="+mn-cs"/>
              </a:rPr>
              <a:t>JIM</a:t>
            </a:r>
            <a:endParaRPr kumimoji="0" lang="zh-CN" altLang="zh-CN" sz="20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Bob </a:t>
            </a:r>
            <a:r>
              <a:rPr kumimoji="0" lang="en-US" altLang="zh-CN" sz="2000" b="0" i="0" u="none" strike="noStrike" kern="1200" cap="none" spc="0" normalizeH="0" baseline="0" noProof="0" dirty="0" err="1">
                <a:ln>
                  <a:noFill/>
                </a:ln>
                <a:solidFill>
                  <a:prstClr val="black"/>
                </a:solidFill>
                <a:effectLst/>
                <a:uLnTx/>
                <a:uFillTx/>
                <a:latin typeface="Arial"/>
                <a:ea typeface="宋体"/>
                <a:cs typeface="+mn-cs"/>
              </a:rPr>
              <a:t>BOB</a:t>
            </a:r>
            <a:endParaRPr kumimoji="0" lang="zh-CN" altLang="zh-CN" sz="20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Alice </a:t>
            </a:r>
            <a:r>
              <a:rPr kumimoji="0" lang="en-US" altLang="zh-CN" sz="2000" b="0" i="0" u="none" strike="noStrike" kern="1200" cap="none" spc="0" normalizeH="0" baseline="0" noProof="0" dirty="0" err="1">
                <a:ln>
                  <a:noFill/>
                </a:ln>
                <a:solidFill>
                  <a:prstClr val="black"/>
                </a:solidFill>
                <a:effectLst/>
                <a:uLnTx/>
                <a:uFillTx/>
                <a:latin typeface="Arial"/>
                <a:ea typeface="宋体"/>
                <a:cs typeface="+mn-cs"/>
              </a:rPr>
              <a:t>ALICE</a:t>
            </a:r>
            <a:endParaRPr kumimoji="0" lang="zh-CN" altLang="zh-CN" sz="20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ctr" defTabSz="0" rtl="0" eaLnBrk="1" fontAlgn="auto" latinLnBrk="0" hangingPunct="1">
              <a:lnSpc>
                <a:spcPct val="100000"/>
              </a:lnSpc>
              <a:spcBef>
                <a:spcPts val="0"/>
              </a:spcBef>
              <a:spcAft>
                <a:spcPts val="0"/>
              </a:spcAft>
              <a:buClrTx/>
              <a:buSzTx/>
              <a:buFontTx/>
              <a:buNone/>
              <a:tabLst>
                <a:tab pos="723900" algn="l"/>
                <a:tab pos="1447800" algn="l"/>
                <a:tab pos="2171700" algn="l"/>
                <a:tab pos="2895600" algn="l"/>
                <a:tab pos="3619500" algn="l"/>
                <a:tab pos="4343400" algn="l"/>
                <a:tab pos="5067300" algn="l"/>
                <a:tab pos="5791200" algn="l"/>
              </a:tabLst>
              <a:defRPr/>
            </a:pPr>
            <a:endParaRPr kumimoji="0" lang="zh-CN" altLang="en-US" sz="2000" b="0" i="0" u="none" strike="noStrike" kern="1200" cap="none" spc="0" normalizeH="0" baseline="0" noProof="0" dirty="0">
              <a:ln>
                <a:noFill/>
              </a:ln>
              <a:solidFill>
                <a:srgbClr val="FFFFFF"/>
              </a:solidFill>
              <a:effectLst/>
              <a:uLnTx/>
              <a:uFillTx/>
              <a:latin typeface="Arial" charset="0"/>
              <a:ea typeface="宋体" charset="-122"/>
              <a:cs typeface="+mn-cs"/>
            </a:endParaRPr>
          </a:p>
        </p:txBody>
      </p:sp>
    </p:spTree>
    <p:extLst>
      <p:ext uri="{BB962C8B-B14F-4D97-AF65-F5344CB8AC3E}">
        <p14:creationId xmlns:p14="http://schemas.microsoft.com/office/powerpoint/2010/main" val="112151554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wipe(up)">
                                      <p:cBhvr>
                                        <p:cTn id="7" dur="500"/>
                                        <p:tgtEl>
                                          <p:spTgt spid="7">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wipe(up)">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wipe(up)">
                                      <p:cBhvr>
                                        <p:cTn id="17" dur="500"/>
                                        <p:tgtEl>
                                          <p:spTgt spid="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7">
                                            <p:txEl>
                                              <p:pRg st="2" end="2"/>
                                            </p:txEl>
                                          </p:spTgt>
                                        </p:tgtEl>
                                        <p:attrNameLst>
                                          <p:attrName>style.visibility</p:attrName>
                                        </p:attrNameLst>
                                      </p:cBhvr>
                                      <p:to>
                                        <p:strVal val="visible"/>
                                      </p:to>
                                    </p:set>
                                    <p:animEffect transition="in" filter="wipe(up)">
                                      <p:cBhvr>
                                        <p:cTn id="22" dur="500"/>
                                        <p:tgtEl>
                                          <p:spTgt spid="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7">
                                            <p:txEl>
                                              <p:pRg st="3" end="3"/>
                                            </p:txEl>
                                          </p:spTgt>
                                        </p:tgtEl>
                                        <p:attrNameLst>
                                          <p:attrName>style.visibility</p:attrName>
                                        </p:attrNameLst>
                                      </p:cBhvr>
                                      <p:to>
                                        <p:strVal val="visible"/>
                                      </p:to>
                                    </p:set>
                                    <p:animEffect transition="in" filter="wipe(up)">
                                      <p:cBhvr>
                                        <p:cTn id="27" dur="500"/>
                                        <p:tgtEl>
                                          <p:spTgt spid="7">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par>
                          <p:cTn id="39" fill="hold">
                            <p:stCondLst>
                              <p:cond delay="0"/>
                            </p:stCondLst>
                            <p:childTnLst>
                              <p:par>
                                <p:cTn id="40" presetID="1" presetClass="entr" presetSubtype="0"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3">
                                            <p:txEl>
                                              <p:pRg st="13" end="13"/>
                                            </p:txEl>
                                          </p:spTgt>
                                        </p:tgtEl>
                                        <p:attrNameLst>
                                          <p:attrName>style.visibility</p:attrName>
                                        </p:attrNameLst>
                                      </p:cBhvr>
                                      <p:to>
                                        <p:strVal val="visible"/>
                                      </p:to>
                                    </p:set>
                                  </p:childTnLst>
                                </p:cTn>
                              </p:par>
                              <p:par>
                                <p:cTn id="46" presetID="1" presetClass="entr" presetSubtype="0" fill="hold" nodeType="withEffect">
                                  <p:stCondLst>
                                    <p:cond delay="0"/>
                                  </p:stCondLst>
                                  <p:childTnLst>
                                    <p:set>
                                      <p:cBhvr>
                                        <p:cTn id="47" dur="1" fill="hold">
                                          <p:stCondLst>
                                            <p:cond delay="0"/>
                                          </p:stCondLst>
                                        </p:cTn>
                                        <p:tgtEl>
                                          <p:spTgt spid="3">
                                            <p:txEl>
                                              <p:pRg st="14" end="14"/>
                                            </p:txEl>
                                          </p:spTgt>
                                        </p:tgtEl>
                                        <p:attrNameLst>
                                          <p:attrName>style.visibility</p:attrName>
                                        </p:attrNameLst>
                                      </p:cBhvr>
                                      <p:to>
                                        <p:strVal val="visible"/>
                                      </p:to>
                                    </p:set>
                                  </p:childTnLst>
                                </p:cTn>
                              </p:par>
                              <p:par>
                                <p:cTn id="48" presetID="1" presetClass="entr" presetSubtype="0" fill="hold" nodeType="withEffect">
                                  <p:stCondLst>
                                    <p:cond delay="0"/>
                                  </p:stCondLst>
                                  <p:childTnLst>
                                    <p:set>
                                      <p:cBhvr>
                                        <p:cTn id="49" dur="1" fill="hold">
                                          <p:stCondLst>
                                            <p:cond delay="0"/>
                                          </p:stCondLst>
                                        </p:cTn>
                                        <p:tgtEl>
                                          <p:spTgt spid="3">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build="p" animBg="1"/>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2.2 </a:t>
            </a:r>
            <a:r>
              <a:rPr lang="zh-CN" altLang="en-US" dirty="0" smtClean="0"/>
              <a:t>百度</a:t>
            </a:r>
            <a:r>
              <a:rPr lang="en-US" altLang="zh-CN" dirty="0" smtClean="0"/>
              <a:t>AI Studio</a:t>
            </a:r>
            <a:r>
              <a:rPr lang="zh-CN" altLang="en-US" dirty="0" smtClean="0"/>
              <a:t>平台介绍</a:t>
            </a:r>
            <a:endParaRPr lang="zh-CN" altLang="en-US" dirty="0"/>
          </a:p>
        </p:txBody>
      </p:sp>
      <p:sp>
        <p:nvSpPr>
          <p:cNvPr id="3" name="内容占位符 2"/>
          <p:cNvSpPr>
            <a:spLocks noGrp="1"/>
          </p:cNvSpPr>
          <p:nvPr>
            <p:ph idx="1"/>
          </p:nvPr>
        </p:nvSpPr>
        <p:spPr/>
        <p:txBody>
          <a:bodyPr/>
          <a:lstStyle/>
          <a:p>
            <a:r>
              <a:rPr lang="zh-CN" altLang="zh-CN" sz="2000" dirty="0"/>
              <a:t>百度</a:t>
            </a:r>
            <a:r>
              <a:rPr lang="en-US" altLang="zh-CN" sz="2000" dirty="0"/>
              <a:t>AI Studio</a:t>
            </a:r>
            <a:r>
              <a:rPr lang="zh-CN" altLang="zh-CN" sz="2000" dirty="0"/>
              <a:t>（</a:t>
            </a:r>
            <a:r>
              <a:rPr lang="en-US" altLang="zh-CN" sz="2000" dirty="0"/>
              <a:t>Artificial Intelligence Studio</a:t>
            </a:r>
            <a:r>
              <a:rPr lang="zh-CN" altLang="zh-CN" sz="2000" dirty="0"/>
              <a:t>，人工智能平台</a:t>
            </a:r>
            <a:r>
              <a:rPr lang="zh-CN" altLang="zh-CN" sz="2000" dirty="0" smtClean="0"/>
              <a:t>）</a:t>
            </a:r>
            <a:endParaRPr lang="en-US" altLang="zh-CN" sz="2000" dirty="0" smtClean="0"/>
          </a:p>
          <a:p>
            <a:pPr lvl="1"/>
            <a:r>
              <a:rPr lang="zh-CN" altLang="zh-CN" sz="2000" dirty="0" smtClean="0"/>
              <a:t>是</a:t>
            </a:r>
            <a:r>
              <a:rPr lang="zh-CN" altLang="zh-CN" sz="2000" dirty="0"/>
              <a:t>集成了大数据和人工智能的云计算平台。特别地，</a:t>
            </a:r>
            <a:r>
              <a:rPr lang="en-US" altLang="zh-CN" sz="2000" dirty="0"/>
              <a:t>AI Studio</a:t>
            </a:r>
            <a:r>
              <a:rPr lang="zh-CN" altLang="zh-CN" sz="2000" dirty="0"/>
              <a:t>还是针对</a:t>
            </a:r>
            <a:r>
              <a:rPr lang="en-US" altLang="zh-CN" sz="2000" dirty="0"/>
              <a:t>AI</a:t>
            </a:r>
            <a:r>
              <a:rPr lang="zh-CN" altLang="zh-CN" sz="2000" dirty="0"/>
              <a:t>学习者的在线一体化开发实训平台。该平台集合了</a:t>
            </a:r>
            <a:r>
              <a:rPr lang="en-US" altLang="zh-CN" sz="2000" dirty="0"/>
              <a:t>AI</a:t>
            </a:r>
            <a:r>
              <a:rPr lang="zh-CN" altLang="zh-CN" sz="2000" dirty="0"/>
              <a:t>教程，</a:t>
            </a:r>
            <a:r>
              <a:rPr lang="en-US" altLang="zh-CN" sz="2000" dirty="0"/>
              <a:t>AI</a:t>
            </a:r>
            <a:r>
              <a:rPr lang="zh-CN" altLang="zh-CN" sz="2000" dirty="0"/>
              <a:t>项目工程，各领域的经典数据集，云端的超强运算力及存储资源，以及比赛平台和社区。</a:t>
            </a:r>
          </a:p>
          <a:p>
            <a:pPr lvl="1"/>
            <a:r>
              <a:rPr lang="zh-CN" altLang="zh-CN" sz="2000" dirty="0"/>
              <a:t>使用</a:t>
            </a:r>
            <a:r>
              <a:rPr lang="en-US" altLang="zh-CN" sz="2000" dirty="0"/>
              <a:t>AI Studio</a:t>
            </a:r>
            <a:r>
              <a:rPr lang="zh-CN" altLang="zh-CN" sz="2000" dirty="0"/>
              <a:t>平台可以轻松地运行大数据和人工智能相关的项目，解决</a:t>
            </a:r>
            <a:r>
              <a:rPr lang="en-US" altLang="zh-CN" sz="2000" dirty="0"/>
              <a:t>AI</a:t>
            </a:r>
            <a:r>
              <a:rPr lang="zh-CN" altLang="zh-CN" sz="2000" dirty="0"/>
              <a:t>学习过程中的一系列难题，例如高质量的数据集不易获得</a:t>
            </a:r>
            <a:r>
              <a:rPr lang="en-US" altLang="zh-CN" sz="2000" dirty="0"/>
              <a:t>, </a:t>
            </a:r>
            <a:r>
              <a:rPr lang="zh-CN" altLang="zh-CN" sz="2000" dirty="0"/>
              <a:t>以及本地难以使用大体量数据集进行模型训练等</a:t>
            </a:r>
            <a:r>
              <a:rPr lang="zh-CN" altLang="zh-CN" sz="2000" dirty="0" smtClean="0"/>
              <a:t>。</a:t>
            </a:r>
            <a:endParaRPr lang="en-US" altLang="zh-CN" sz="2000" dirty="0" smtClean="0"/>
          </a:p>
          <a:p>
            <a:endParaRPr lang="zh-CN" altLang="en-US"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7</a:t>
            </a:fld>
            <a:endParaRPr lang="en-US" altLang="zh-CN"/>
          </a:p>
        </p:txBody>
      </p:sp>
      <p:graphicFrame>
        <p:nvGraphicFramePr>
          <p:cNvPr id="6" name="图示 5"/>
          <p:cNvGraphicFramePr/>
          <p:nvPr>
            <p:extLst>
              <p:ext uri="{D42A27DB-BD31-4B8C-83A1-F6EECF244321}">
                <p14:modId xmlns:p14="http://schemas.microsoft.com/office/powerpoint/2010/main" val="2643384254"/>
              </p:ext>
            </p:extLst>
          </p:nvPr>
        </p:nvGraphicFramePr>
        <p:xfrm>
          <a:off x="1334417" y="3535051"/>
          <a:ext cx="5415175" cy="26489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2575805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2.4.5 </a:t>
            </a:r>
            <a:r>
              <a:rPr lang="zh-CN" altLang="en-US" dirty="0" smtClean="0"/>
              <a:t>列表</a:t>
            </a:r>
            <a:r>
              <a:rPr lang="zh-CN" altLang="en-US" dirty="0"/>
              <a:t>及其操作</a:t>
            </a:r>
          </a:p>
        </p:txBody>
      </p:sp>
      <p:sp>
        <p:nvSpPr>
          <p:cNvPr id="3" name="内容占位符 2"/>
          <p:cNvSpPr>
            <a:spLocks noGrp="1"/>
          </p:cNvSpPr>
          <p:nvPr>
            <p:ph idx="1"/>
          </p:nvPr>
        </p:nvSpPr>
        <p:spPr/>
        <p:txBody>
          <a:bodyPr/>
          <a:lstStyle/>
          <a:p>
            <a:r>
              <a:rPr lang="zh-CN" altLang="en-US" sz="2000" dirty="0" smtClean="0"/>
              <a:t>（</a:t>
            </a:r>
            <a:r>
              <a:rPr lang="en-US" altLang="zh-CN" sz="2000" dirty="0" smtClean="0"/>
              <a:t>2</a:t>
            </a:r>
            <a:r>
              <a:rPr lang="zh-CN" altLang="en-US" sz="2000" dirty="0" smtClean="0"/>
              <a:t>）用</a:t>
            </a:r>
            <a:r>
              <a:rPr lang="en-US" altLang="zh-CN" sz="2000" dirty="0" smtClean="0"/>
              <a:t>for()</a:t>
            </a:r>
            <a:r>
              <a:rPr lang="zh-CN" altLang="en-US" sz="2000" dirty="0" smtClean="0"/>
              <a:t>循环遍历列表下标：</a:t>
            </a:r>
            <a:endParaRPr lang="en-US" altLang="zh-CN" sz="2000" dirty="0" smtClean="0"/>
          </a:p>
          <a:p>
            <a:pPr lvl="1"/>
            <a:r>
              <a:rPr lang="en-US" altLang="zh-CN" sz="2000" dirty="0" smtClean="0"/>
              <a:t>for</a:t>
            </a:r>
            <a:r>
              <a:rPr lang="zh-CN" altLang="en-US" sz="2000" dirty="0"/>
              <a:t>语句语法结构（方法二）：</a:t>
            </a:r>
            <a:endParaRPr lang="en-US" altLang="zh-CN" sz="2000" dirty="0"/>
          </a:p>
          <a:p>
            <a:endParaRPr lang="en-US" altLang="zh-CN" sz="2000" dirty="0"/>
          </a:p>
          <a:p>
            <a:endParaRPr lang="en-US" altLang="zh-CN" sz="2000" dirty="0"/>
          </a:p>
          <a:p>
            <a:endParaRPr lang="en-US" altLang="zh-CN" sz="2000" dirty="0"/>
          </a:p>
          <a:p>
            <a:endParaRPr lang="en-US" altLang="zh-CN" sz="2000" dirty="0" smtClean="0"/>
          </a:p>
          <a:p>
            <a:endParaRPr lang="en-US" altLang="zh-CN" sz="2000" dirty="0"/>
          </a:p>
          <a:p>
            <a:r>
              <a:rPr lang="zh-CN" altLang="zh-CN" sz="2000" dirty="0" smtClean="0"/>
              <a:t>下标</a:t>
            </a:r>
            <a:r>
              <a:rPr lang="zh-CN" altLang="zh-CN" sz="2000" dirty="0"/>
              <a:t>列表一般是使用</a:t>
            </a:r>
            <a:r>
              <a:rPr lang="en-US" altLang="zh-CN" sz="2000" dirty="0"/>
              <a:t>range()</a:t>
            </a:r>
            <a:r>
              <a:rPr lang="zh-CN" altLang="zh-CN" sz="2000" dirty="0"/>
              <a:t>函数自动生成的。</a:t>
            </a:r>
            <a:r>
              <a:rPr lang="en-US" altLang="zh-CN" sz="2000" dirty="0"/>
              <a:t>range()</a:t>
            </a:r>
            <a:r>
              <a:rPr lang="zh-CN" altLang="zh-CN" sz="2000" dirty="0"/>
              <a:t>函数一般用来自动生成一系列整数。</a:t>
            </a:r>
            <a:r>
              <a:rPr lang="zh-CN" altLang="en-US" sz="2000" dirty="0"/>
              <a:t>例如，</a:t>
            </a:r>
            <a:endParaRPr lang="en-US" altLang="zh-CN" sz="2000" dirty="0"/>
          </a:p>
          <a:p>
            <a:endParaRPr lang="en-US" altLang="zh-CN" sz="2000" dirty="0" smtClean="0"/>
          </a:p>
          <a:p>
            <a:endParaRPr lang="en-US" altLang="zh-CN" sz="2000" dirty="0"/>
          </a:p>
          <a:p>
            <a:endParaRPr lang="en-US" altLang="zh-CN" sz="2000" dirty="0" smtClean="0"/>
          </a:p>
          <a:p>
            <a:r>
              <a:rPr lang="zh-CN" altLang="zh-CN" sz="2000" dirty="0"/>
              <a:t>函数</a:t>
            </a:r>
            <a:r>
              <a:rPr lang="en-US" altLang="zh-CN" sz="2000" dirty="0" smtClean="0"/>
              <a:t>range(</a:t>
            </a:r>
            <a:r>
              <a:rPr lang="en-US" altLang="zh-CN" sz="2000" dirty="0" err="1" smtClean="0"/>
              <a:t>a,b</a:t>
            </a:r>
            <a:r>
              <a:rPr lang="en-US" altLang="zh-CN" sz="2000" dirty="0" smtClean="0"/>
              <a:t>)</a:t>
            </a:r>
            <a:r>
              <a:rPr lang="zh-CN" altLang="en-US" sz="2000" dirty="0" smtClean="0"/>
              <a:t>生成的下标值</a:t>
            </a:r>
            <a:r>
              <a:rPr lang="zh-CN" altLang="zh-CN" sz="2000" dirty="0" smtClean="0"/>
              <a:t>只</a:t>
            </a:r>
            <a:r>
              <a:rPr lang="zh-CN" altLang="zh-CN" sz="2000" dirty="0"/>
              <a:t>包含从</a:t>
            </a:r>
            <a:r>
              <a:rPr lang="en-US" altLang="zh-CN" sz="2000" dirty="0"/>
              <a:t>a</a:t>
            </a:r>
            <a:r>
              <a:rPr lang="zh-CN" altLang="zh-CN" sz="2000" dirty="0"/>
              <a:t>到</a:t>
            </a:r>
            <a:r>
              <a:rPr lang="en-US" altLang="zh-CN" sz="2000" dirty="0"/>
              <a:t>b-1</a:t>
            </a:r>
            <a:r>
              <a:rPr lang="zh-CN" altLang="zh-CN" sz="2000" dirty="0"/>
              <a:t>的整数，不包含</a:t>
            </a:r>
            <a:r>
              <a:rPr lang="en-US" altLang="zh-CN" sz="2000" dirty="0"/>
              <a:t>b</a:t>
            </a:r>
            <a:r>
              <a:rPr lang="zh-CN" altLang="zh-CN" sz="2000" dirty="0" smtClean="0"/>
              <a:t>。</a:t>
            </a:r>
            <a:endParaRPr lang="en-US" altLang="zh-CN" sz="2000"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70</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5" name="圆角矩形 4"/>
          <p:cNvSpPr/>
          <p:nvPr/>
        </p:nvSpPr>
        <p:spPr>
          <a:xfrm>
            <a:off x="4844720" y="1607590"/>
            <a:ext cx="3948713" cy="1614488"/>
          </a:xfrm>
          <a:prstGeom prst="roundRect">
            <a:avLst/>
          </a:prstGeom>
          <a:ln/>
        </p:spPr>
        <p:style>
          <a:lnRef idx="1">
            <a:schemeClr val="accent4"/>
          </a:lnRef>
          <a:fillRef idx="3">
            <a:schemeClr val="accent4"/>
          </a:fillRef>
          <a:effectRef idx="2">
            <a:schemeClr val="accent4"/>
          </a:effectRef>
          <a:fontRef idx="minor">
            <a:schemeClr val="lt1"/>
          </a:fontRef>
        </p:style>
        <p:txBody>
          <a:bodyPr lIns="90000" tIns="45000" rIns="90000" bIns="450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smtClean="0">
                <a:ln>
                  <a:noFill/>
                </a:ln>
                <a:solidFill>
                  <a:prstClr val="white"/>
                </a:solidFill>
                <a:effectLst/>
                <a:uLnTx/>
                <a:uFillTx/>
                <a:latin typeface="Times New Roman" pitchFamily="18" charset="0"/>
                <a:ea typeface="宋体"/>
                <a:cs typeface="Times New Roman" pitchFamily="18" charset="0"/>
              </a:rPr>
              <a:t>for </a:t>
            </a:r>
            <a:r>
              <a:rPr kumimoji="0" lang="zh-CN" altLang="en-US" sz="2400" b="0" i="0" u="none" strike="noStrike" kern="1200" cap="none" spc="0" normalizeH="0" baseline="0" noProof="0" dirty="0" smtClean="0">
                <a:ln>
                  <a:noFill/>
                </a:ln>
                <a:solidFill>
                  <a:prstClr val="white"/>
                </a:solidFill>
                <a:effectLst/>
                <a:uLnTx/>
                <a:uFillTx/>
                <a:latin typeface="Times New Roman" pitchFamily="18" charset="0"/>
                <a:ea typeface="宋体"/>
                <a:cs typeface="Times New Roman" pitchFamily="18" charset="0"/>
              </a:rPr>
              <a:t>下标变量  </a:t>
            </a:r>
            <a:r>
              <a:rPr kumimoji="0" lang="en-US" altLang="zh-CN" sz="2400" b="0" i="0" u="none" strike="noStrike" kern="1200" cap="none" spc="0" normalizeH="0" baseline="0" noProof="0" dirty="0" smtClean="0">
                <a:ln>
                  <a:noFill/>
                </a:ln>
                <a:solidFill>
                  <a:prstClr val="white"/>
                </a:solidFill>
                <a:effectLst/>
                <a:uLnTx/>
                <a:uFillTx/>
                <a:latin typeface="Times New Roman" pitchFamily="18" charset="0"/>
                <a:ea typeface="宋体"/>
                <a:cs typeface="Times New Roman" pitchFamily="18" charset="0"/>
              </a:rPr>
              <a:t>in  </a:t>
            </a:r>
            <a:r>
              <a:rPr kumimoji="0" lang="zh-CN" altLang="en-US" sz="2400" b="0" i="0" u="none" strike="noStrike" kern="1200" cap="none" spc="0" normalizeH="0" baseline="0" noProof="0" dirty="0" smtClean="0">
                <a:ln>
                  <a:noFill/>
                </a:ln>
                <a:solidFill>
                  <a:prstClr val="white"/>
                </a:solidFill>
                <a:effectLst/>
                <a:uLnTx/>
                <a:uFillTx/>
                <a:latin typeface="Times New Roman" pitchFamily="18" charset="0"/>
                <a:ea typeface="宋体"/>
                <a:cs typeface="Times New Roman" pitchFamily="18" charset="0"/>
              </a:rPr>
              <a:t>下标列表</a:t>
            </a:r>
            <a:r>
              <a:rPr kumimoji="0" lang="en-US" altLang="zh-CN" sz="2400" b="0" i="0" u="none" strike="noStrike" kern="1200" cap="none" spc="0" normalizeH="0" baseline="0" noProof="0" dirty="0" smtClean="0">
                <a:ln>
                  <a:noFill/>
                </a:ln>
                <a:solidFill>
                  <a:prstClr val="white"/>
                </a:solidFill>
                <a:effectLst/>
                <a:uLnTx/>
                <a:uFillTx/>
                <a:latin typeface="Times New Roman" pitchFamily="18" charset="0"/>
                <a:ea typeface="宋体"/>
                <a:cs typeface="Times New Roman" pitchFamily="18" charset="0"/>
              </a:rPr>
              <a:t>:</a:t>
            </a:r>
            <a:endParaRPr kumimoji="0" lang="zh-CN" altLang="zh-CN" sz="2400" b="0" i="0" u="none" strike="noStrike" kern="1200" cap="none" spc="0" normalizeH="0" baseline="0" noProof="0" dirty="0">
              <a:ln>
                <a:noFill/>
              </a:ln>
              <a:solidFill>
                <a:prstClr val="white"/>
              </a:solidFill>
              <a:effectLst/>
              <a:uLnTx/>
              <a:uFillTx/>
              <a:latin typeface="Times New Roman" pitchFamily="18" charset="0"/>
              <a:ea typeface="宋体"/>
              <a:cs typeface="Times New Roman"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Times New Roman" pitchFamily="18" charset="0"/>
                <a:ea typeface="宋体"/>
                <a:cs typeface="Times New Roman" pitchFamily="18" charset="0"/>
              </a:rPr>
              <a:t>    </a:t>
            </a:r>
            <a:r>
              <a:rPr kumimoji="0" lang="zh-CN" altLang="zh-CN" sz="2400" b="0" i="0" u="none" strike="noStrike" kern="1200" cap="none" spc="0" normalizeH="0" baseline="0" noProof="0" dirty="0">
                <a:ln>
                  <a:noFill/>
                </a:ln>
                <a:solidFill>
                  <a:prstClr val="white"/>
                </a:solidFill>
                <a:effectLst/>
                <a:uLnTx/>
                <a:uFillTx/>
                <a:latin typeface="Times New Roman" pitchFamily="18" charset="0"/>
                <a:ea typeface="宋体"/>
                <a:cs typeface="Times New Roman" pitchFamily="18" charset="0"/>
              </a:rPr>
              <a:t>子语句</a:t>
            </a:r>
            <a:r>
              <a:rPr kumimoji="0" lang="zh-CN" altLang="zh-CN" sz="2400" b="0" i="0" u="none" strike="noStrike" kern="1200" cap="none" spc="0" normalizeH="0" baseline="0" noProof="0" dirty="0" smtClean="0">
                <a:ln>
                  <a:noFill/>
                </a:ln>
                <a:solidFill>
                  <a:prstClr val="white"/>
                </a:solidFill>
                <a:effectLst/>
                <a:uLnTx/>
                <a:uFillTx/>
                <a:latin typeface="Times New Roman" pitchFamily="18" charset="0"/>
                <a:ea typeface="宋体"/>
                <a:cs typeface="Times New Roman" pitchFamily="18" charset="0"/>
              </a:rPr>
              <a:t>块</a:t>
            </a:r>
            <a:endParaRPr kumimoji="0" lang="zh-CN" altLang="en-US" sz="2400" b="0" i="0" u="none" strike="noStrike" kern="1200" cap="none" spc="0" normalizeH="0" baseline="0" noProof="0" dirty="0">
              <a:ln>
                <a:noFill/>
              </a:ln>
              <a:solidFill>
                <a:prstClr val="white"/>
              </a:solidFill>
              <a:effectLst/>
              <a:uLnTx/>
              <a:uFillTx/>
              <a:latin typeface="Times New Roman" pitchFamily="18" charset="0"/>
              <a:ea typeface="宋体"/>
              <a:cs typeface="Times New Roman" pitchFamily="18" charset="0"/>
            </a:endParaRPr>
          </a:p>
        </p:txBody>
      </p:sp>
      <p:sp>
        <p:nvSpPr>
          <p:cNvPr id="7" name="矩形 6"/>
          <p:cNvSpPr/>
          <p:nvPr/>
        </p:nvSpPr>
        <p:spPr>
          <a:xfrm>
            <a:off x="1796720" y="4419396"/>
            <a:ext cx="6096000" cy="707886"/>
          </a:xfrm>
          <a:prstGeom prst="rect">
            <a:avLst/>
          </a:prstGeom>
        </p:spPr>
        <p:style>
          <a:lnRef idx="2">
            <a:schemeClr val="accent4"/>
          </a:lnRef>
          <a:fillRef idx="1">
            <a:schemeClr val="lt1"/>
          </a:fillRef>
          <a:effectRef idx="0">
            <a:schemeClr val="accent4"/>
          </a:effectRef>
          <a:fontRef idx="minor">
            <a:schemeClr val="dk1"/>
          </a:fontRef>
        </p:style>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for i in range(1,5):</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    print(i)</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p:txBody>
      </p:sp>
      <p:sp>
        <p:nvSpPr>
          <p:cNvPr id="6" name="圆角矩形标注 5"/>
          <p:cNvSpPr/>
          <p:nvPr/>
        </p:nvSpPr>
        <p:spPr>
          <a:xfrm>
            <a:off x="9199969" y="4129151"/>
            <a:ext cx="1804525" cy="1800327"/>
          </a:xfrm>
          <a:prstGeom prst="wedgeRoundRectCallout">
            <a:avLst>
              <a:gd name="adj1" fmla="val -143807"/>
              <a:gd name="adj2" fmla="val -15545"/>
              <a:gd name="adj3" fmla="val 16667"/>
            </a:avLst>
          </a:prstGeom>
          <a:solidFill>
            <a:schemeClr val="accent4">
              <a:lumMod val="60000"/>
              <a:lumOff val="40000"/>
            </a:schemeClr>
          </a:solidFill>
          <a:ln>
            <a:solidFill>
              <a:schemeClr val="accent4"/>
            </a:solidFill>
          </a:ln>
        </p:spPr>
        <p:style>
          <a:lnRef idx="1">
            <a:schemeClr val="dk1"/>
          </a:lnRef>
          <a:fillRef idx="2">
            <a:schemeClr val="dk1"/>
          </a:fillRef>
          <a:effectRef idx="1">
            <a:schemeClr val="dk1"/>
          </a:effectRef>
          <a:fontRef idx="minor">
            <a:schemeClr val="dk1"/>
          </a:fontRef>
        </p:style>
        <p:txBody>
          <a:bodyPr lIns="90000" tIns="45000" rIns="90000" bIns="450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2000" b="0" i="0" u="none" strike="noStrike" kern="1200" cap="none" spc="0" normalizeH="0" baseline="0" noProof="0" dirty="0">
                <a:ln>
                  <a:noFill/>
                </a:ln>
                <a:solidFill>
                  <a:prstClr val="black"/>
                </a:solidFill>
                <a:effectLst/>
                <a:uLnTx/>
                <a:uFillTx/>
                <a:latin typeface="Arial"/>
                <a:ea typeface="宋体"/>
                <a:cs typeface="+mn-cs"/>
              </a:rPr>
              <a:t>输出结果为：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prstClr val="black"/>
                </a:solidFill>
                <a:effectLst/>
                <a:uLnTx/>
                <a:uFillTx/>
                <a:latin typeface="Arial"/>
                <a:ea typeface="宋体"/>
                <a:cs typeface="+mn-cs"/>
              </a:rPr>
              <a:t>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prstClr val="black"/>
                </a:solidFill>
                <a:effectLst/>
                <a:uLnTx/>
                <a:uFillTx/>
                <a:latin typeface="Arial"/>
                <a:ea typeface="宋体"/>
                <a:cs typeface="+mn-cs"/>
              </a:rPr>
              <a:t>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prstClr val="black"/>
                </a:solidFill>
                <a:effectLst/>
                <a:uLnTx/>
                <a:uFillTx/>
                <a:latin typeface="Arial"/>
                <a:ea typeface="宋体"/>
                <a:cs typeface="+mn-cs"/>
              </a:rPr>
              <a:t>3</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prstClr val="black"/>
                </a:solidFill>
                <a:effectLst/>
                <a:uLnTx/>
                <a:uFillTx/>
                <a:latin typeface="Arial"/>
                <a:ea typeface="宋体"/>
                <a:cs typeface="+mn-cs"/>
              </a:rPr>
              <a:t>4</a:t>
            </a:r>
            <a:endParaRPr kumimoji="0" lang="zh-CN" altLang="en-US" sz="2000" b="0" i="0" u="none" strike="noStrike" kern="1200" cap="none" spc="0" normalizeH="0" baseline="0" noProof="0" dirty="0">
              <a:ln>
                <a:noFill/>
              </a:ln>
              <a:solidFill>
                <a:srgbClr val="FFFFFF"/>
              </a:solidFill>
              <a:effectLst/>
              <a:uLnTx/>
              <a:uFillTx/>
              <a:latin typeface="Arial" charset="0"/>
              <a:ea typeface="宋体" charset="-122"/>
              <a:cs typeface="+mn-cs"/>
            </a:endParaRPr>
          </a:p>
        </p:txBody>
      </p:sp>
    </p:spTree>
    <p:extLst>
      <p:ext uri="{BB962C8B-B14F-4D97-AF65-F5344CB8AC3E}">
        <p14:creationId xmlns:p14="http://schemas.microsoft.com/office/powerpoint/2010/main" val="421889601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7">
                                            <p:bg/>
                                          </p:spTgt>
                                        </p:tgtEl>
                                        <p:attrNameLst>
                                          <p:attrName>style.visibility</p:attrName>
                                        </p:attrNameLst>
                                      </p:cBhvr>
                                      <p:to>
                                        <p:strVal val="visible"/>
                                      </p:to>
                                    </p:set>
                                    <p:animEffect transition="in" filter="wipe(up)">
                                      <p:cBhvr>
                                        <p:cTn id="22" dur="500"/>
                                        <p:tgtEl>
                                          <p:spTgt spid="7">
                                            <p:bg/>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wipe(up)">
                                      <p:cBhvr>
                                        <p:cTn id="27" dur="500"/>
                                        <p:tgtEl>
                                          <p:spTgt spid="7">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7">
                                            <p:txEl>
                                              <p:pRg st="1" end="1"/>
                                            </p:txEl>
                                          </p:spTgt>
                                        </p:tgtEl>
                                        <p:attrNameLst>
                                          <p:attrName>style.visibility</p:attrName>
                                        </p:attrNameLst>
                                      </p:cBhvr>
                                      <p:to>
                                        <p:strVal val="visible"/>
                                      </p:to>
                                    </p:set>
                                    <p:animEffect transition="in" filter="wipe(up)">
                                      <p:cBhvr>
                                        <p:cTn id="32" dur="500"/>
                                        <p:tgtEl>
                                          <p:spTgt spid="7">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uiExpand="1" build="p" animBg="1"/>
      <p:bldP spid="6"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2.4.5 </a:t>
            </a:r>
            <a:r>
              <a:rPr lang="zh-CN" altLang="en-US" dirty="0" smtClean="0"/>
              <a:t>列表</a:t>
            </a:r>
            <a:r>
              <a:rPr lang="zh-CN" altLang="en-US" dirty="0"/>
              <a:t>及其操作</a:t>
            </a:r>
          </a:p>
        </p:txBody>
      </p:sp>
      <p:sp>
        <p:nvSpPr>
          <p:cNvPr id="3" name="内容占位符 2"/>
          <p:cNvSpPr>
            <a:spLocks noGrp="1"/>
          </p:cNvSpPr>
          <p:nvPr>
            <p:ph idx="1"/>
          </p:nvPr>
        </p:nvSpPr>
        <p:spPr>
          <a:xfrm>
            <a:off x="609600" y="1154384"/>
            <a:ext cx="10972800" cy="5248275"/>
          </a:xfrm>
        </p:spPr>
        <p:txBody>
          <a:bodyPr/>
          <a:lstStyle/>
          <a:p>
            <a:r>
              <a:rPr lang="zh-CN" altLang="zh-CN" dirty="0"/>
              <a:t>一起来看看</a:t>
            </a:r>
            <a:r>
              <a:rPr lang="en-US" altLang="zh-CN" dirty="0"/>
              <a:t>range()</a:t>
            </a:r>
            <a:r>
              <a:rPr lang="zh-CN" altLang="zh-CN" dirty="0"/>
              <a:t>产生的一系列连续的数值用来做列表的下标，与变量一起来访问列表数据。如下面例子所示：</a:t>
            </a:r>
          </a:p>
          <a:p>
            <a:pPr marL="0" indent="0">
              <a:buNone/>
            </a:pPr>
            <a:endParaRPr lang="en-US" altLang="zh-CN" dirty="0" smtClean="0"/>
          </a:p>
          <a:p>
            <a:pPr marL="0" indent="0">
              <a:buNone/>
            </a:pPr>
            <a:endParaRPr lang="en-US" altLang="zh-CN" dirty="0"/>
          </a:p>
          <a:p>
            <a:pPr marL="0" indent="0">
              <a:buNone/>
            </a:pPr>
            <a:endParaRPr lang="en-US" altLang="zh-CN" dirty="0" smtClean="0"/>
          </a:p>
          <a:p>
            <a:pPr marL="0" indent="0">
              <a:buNone/>
            </a:pPr>
            <a:endParaRPr lang="en-US" altLang="zh-CN" dirty="0"/>
          </a:p>
          <a:p>
            <a:pPr marL="0" indent="0">
              <a:buNone/>
            </a:pPr>
            <a:endParaRPr lang="en-US" altLang="zh-CN" dirty="0" smtClean="0"/>
          </a:p>
          <a:p>
            <a:r>
              <a:rPr lang="en-US" altLang="zh-CN" dirty="0"/>
              <a:t>range()</a:t>
            </a:r>
            <a:r>
              <a:rPr lang="zh-CN" altLang="zh-CN" dirty="0"/>
              <a:t>函数通常还可以和</a:t>
            </a:r>
            <a:r>
              <a:rPr lang="en-US" altLang="zh-CN" dirty="0"/>
              <a:t>for</a:t>
            </a:r>
            <a:r>
              <a:rPr lang="zh-CN" altLang="zh-CN" dirty="0"/>
              <a:t>循环一起用来产生一组有规律的数据。</a:t>
            </a:r>
          </a:p>
          <a:p>
            <a:r>
              <a:rPr lang="zh-CN" altLang="zh-CN" dirty="0"/>
              <a:t>例如下面的例子产生一组由</a:t>
            </a:r>
            <a:r>
              <a:rPr lang="en-US" altLang="zh-CN" dirty="0"/>
              <a:t>1</a:t>
            </a:r>
            <a:r>
              <a:rPr lang="zh-CN" altLang="zh-CN" dirty="0"/>
              <a:t>到</a:t>
            </a:r>
            <a:r>
              <a:rPr lang="en-US" altLang="zh-CN" dirty="0"/>
              <a:t>10</a:t>
            </a:r>
            <a:r>
              <a:rPr lang="zh-CN" altLang="zh-CN" dirty="0"/>
              <a:t>的平方数。</a:t>
            </a:r>
          </a:p>
          <a:p>
            <a:pPr marL="0" indent="0">
              <a:buNone/>
            </a:pPr>
            <a:endParaRPr lang="zh-CN" altLang="zh-CN" dirty="0"/>
          </a:p>
          <a:p>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71</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7" name="矩形 6"/>
          <p:cNvSpPr/>
          <p:nvPr/>
        </p:nvSpPr>
        <p:spPr>
          <a:xfrm>
            <a:off x="1436176" y="1806793"/>
            <a:ext cx="6096000" cy="923330"/>
          </a:xfrm>
          <a:prstGeom prst="rect">
            <a:avLst/>
          </a:prstGeom>
        </p:spPr>
        <p:style>
          <a:lnRef idx="2">
            <a:schemeClr val="accent4"/>
          </a:lnRef>
          <a:fillRef idx="1">
            <a:schemeClr val="lt1"/>
          </a:fillRef>
          <a:effectRef idx="0">
            <a:schemeClr val="accent4"/>
          </a:effectRef>
          <a:fontRef idx="minor">
            <a:schemeClr val="dk1"/>
          </a:fontRef>
        </p:style>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sales = [1000, 2100, 1500, 3400, 5600, 4000, 5000]</a:t>
            </a:r>
            <a:endParaRPr kumimoji="0" lang="zh-CN" altLang="zh-CN" sz="18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for i in range(1,7):</a:t>
            </a:r>
            <a:endParaRPr kumimoji="0" lang="zh-CN" altLang="zh-CN" sz="18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    print(sales[i-1])</a:t>
            </a:r>
          </a:p>
        </p:txBody>
      </p:sp>
      <p:sp>
        <p:nvSpPr>
          <p:cNvPr id="5" name="圆角矩形标注 4"/>
          <p:cNvSpPr/>
          <p:nvPr/>
        </p:nvSpPr>
        <p:spPr>
          <a:xfrm>
            <a:off x="9693949" y="1540630"/>
            <a:ext cx="1888451" cy="2317692"/>
          </a:xfrm>
          <a:prstGeom prst="wedgeRoundRectCallout">
            <a:avLst>
              <a:gd name="adj1" fmla="val -241088"/>
              <a:gd name="adj2" fmla="val -11114"/>
              <a:gd name="adj3" fmla="val 16667"/>
            </a:avLst>
          </a:prstGeom>
          <a:solidFill>
            <a:schemeClr val="accent4">
              <a:lumMod val="60000"/>
              <a:lumOff val="40000"/>
            </a:schemeClr>
          </a:solidFill>
          <a:ln>
            <a:solidFill>
              <a:schemeClr val="accent4"/>
            </a:solidFill>
          </a:ln>
        </p:spPr>
        <p:style>
          <a:lnRef idx="1">
            <a:schemeClr val="dk1"/>
          </a:lnRef>
          <a:fillRef idx="2">
            <a:schemeClr val="dk1"/>
          </a:fillRef>
          <a:effectRef idx="1">
            <a:schemeClr val="dk1"/>
          </a:effectRef>
          <a:fontRef idx="minor">
            <a:schemeClr val="dk1"/>
          </a:fontRef>
        </p:style>
        <p:txBody>
          <a:bodyPr lIns="90000" tIns="45000" rIns="90000" bIns="450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2000" b="0" i="0" u="none" strike="noStrike" kern="1200" cap="none" spc="0" normalizeH="0" baseline="0" noProof="0" dirty="0">
                <a:ln>
                  <a:noFill/>
                </a:ln>
                <a:solidFill>
                  <a:prstClr val="black"/>
                </a:solidFill>
                <a:effectLst/>
                <a:uLnTx/>
                <a:uFillTx/>
                <a:latin typeface="Arial"/>
                <a:ea typeface="宋体"/>
                <a:cs typeface="+mn-cs"/>
              </a:rPr>
              <a:t>输出结果为：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1000</a:t>
            </a:r>
            <a:endParaRPr kumimoji="0" lang="zh-CN" altLang="zh-CN" sz="20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2100</a:t>
            </a:r>
            <a:endParaRPr kumimoji="0" lang="zh-CN" altLang="zh-CN" sz="20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1500</a:t>
            </a:r>
            <a:endParaRPr kumimoji="0" lang="zh-CN" altLang="zh-CN" sz="20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3400</a:t>
            </a:r>
            <a:endParaRPr kumimoji="0" lang="zh-CN" altLang="zh-CN" sz="20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5600</a:t>
            </a:r>
            <a:endParaRPr kumimoji="0" lang="zh-CN" altLang="zh-CN" sz="20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prstClr val="black"/>
                </a:solidFill>
                <a:effectLst/>
                <a:uLnTx/>
                <a:uFillTx/>
                <a:latin typeface="Arial"/>
                <a:ea typeface="宋体"/>
                <a:cs typeface="+mn-cs"/>
              </a:rPr>
              <a:t>4000</a:t>
            </a:r>
            <a:endParaRPr kumimoji="0" lang="zh-CN" altLang="en-US" sz="2000" b="0" i="0" u="none" strike="noStrike" kern="1200" cap="none" spc="0" normalizeH="0" baseline="0" noProof="0" dirty="0">
              <a:ln>
                <a:noFill/>
              </a:ln>
              <a:solidFill>
                <a:srgbClr val="FFFFFF"/>
              </a:solidFill>
              <a:effectLst/>
              <a:uLnTx/>
              <a:uFillTx/>
              <a:latin typeface="Arial" charset="0"/>
              <a:ea typeface="宋体" charset="-122"/>
              <a:cs typeface="+mn-cs"/>
            </a:endParaRPr>
          </a:p>
        </p:txBody>
      </p:sp>
      <p:sp>
        <p:nvSpPr>
          <p:cNvPr id="8" name="矩形 7"/>
          <p:cNvSpPr/>
          <p:nvPr/>
        </p:nvSpPr>
        <p:spPr>
          <a:xfrm>
            <a:off x="1363850" y="4176793"/>
            <a:ext cx="6168325" cy="1477328"/>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err="1">
                <a:ln>
                  <a:noFill/>
                </a:ln>
                <a:solidFill>
                  <a:prstClr val="black"/>
                </a:solidFill>
                <a:effectLst/>
                <a:uLnTx/>
                <a:uFillTx/>
                <a:latin typeface="Arial"/>
                <a:ea typeface="宋体"/>
                <a:cs typeface="+mn-cs"/>
              </a:rPr>
              <a:t>nums</a:t>
            </a: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 = []</a:t>
            </a:r>
            <a:endParaRPr kumimoji="0" lang="zh-CN" altLang="zh-CN" sz="18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for i in range(1,11):</a:t>
            </a:r>
            <a:endParaRPr kumimoji="0" lang="zh-CN" altLang="zh-CN" sz="18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    </a:t>
            </a:r>
            <a:r>
              <a:rPr kumimoji="0" lang="en-US" altLang="zh-CN" sz="1800" b="1" i="0" u="none" strike="noStrike" kern="1200" cap="none" spc="0" normalizeH="0" baseline="0" noProof="0" dirty="0" err="1">
                <a:ln>
                  <a:noFill/>
                </a:ln>
                <a:solidFill>
                  <a:prstClr val="black"/>
                </a:solidFill>
                <a:effectLst/>
                <a:uLnTx/>
                <a:uFillTx/>
                <a:latin typeface="Arial"/>
                <a:ea typeface="宋体"/>
                <a:cs typeface="+mn-cs"/>
              </a:rPr>
              <a:t>num</a:t>
            </a: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 = i**2</a:t>
            </a:r>
            <a:endParaRPr kumimoji="0" lang="zh-CN" altLang="zh-CN" sz="18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    </a:t>
            </a:r>
            <a:r>
              <a:rPr kumimoji="0" lang="en-US" altLang="zh-CN" sz="1800" b="1" i="0" u="none" strike="noStrike" kern="1200" cap="none" spc="0" normalizeH="0" baseline="0" noProof="0" dirty="0" err="1">
                <a:ln>
                  <a:noFill/>
                </a:ln>
                <a:solidFill>
                  <a:prstClr val="black"/>
                </a:solidFill>
                <a:effectLst/>
                <a:uLnTx/>
                <a:uFillTx/>
                <a:latin typeface="Arial"/>
                <a:ea typeface="宋体"/>
                <a:cs typeface="+mn-cs"/>
              </a:rPr>
              <a:t>nums.append</a:t>
            </a: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a:t>
            </a:r>
            <a:r>
              <a:rPr kumimoji="0" lang="en-US" altLang="zh-CN" sz="1800" b="1" i="0" u="none" strike="noStrike" kern="1200" cap="none" spc="0" normalizeH="0" baseline="0" noProof="0" dirty="0" err="1">
                <a:ln>
                  <a:noFill/>
                </a:ln>
                <a:solidFill>
                  <a:prstClr val="black"/>
                </a:solidFill>
                <a:effectLst/>
                <a:uLnTx/>
                <a:uFillTx/>
                <a:latin typeface="Arial"/>
                <a:ea typeface="宋体"/>
                <a:cs typeface="+mn-cs"/>
              </a:rPr>
              <a:t>num</a:t>
            </a: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a:t>
            </a:r>
            <a:endParaRPr kumimoji="0" lang="zh-CN" altLang="zh-CN" sz="18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print(</a:t>
            </a:r>
            <a:r>
              <a:rPr kumimoji="0" lang="en-US" altLang="zh-CN" sz="1800" b="1" i="0" u="none" strike="noStrike" kern="1200" cap="none" spc="0" normalizeH="0" baseline="0" noProof="0" dirty="0" err="1">
                <a:ln>
                  <a:noFill/>
                </a:ln>
                <a:solidFill>
                  <a:prstClr val="black"/>
                </a:solidFill>
                <a:effectLst/>
                <a:uLnTx/>
                <a:uFillTx/>
                <a:latin typeface="Arial"/>
                <a:ea typeface="宋体"/>
                <a:cs typeface="+mn-cs"/>
              </a:rPr>
              <a:t>nums</a:t>
            </a: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a:t>
            </a:r>
            <a:endParaRPr kumimoji="0" lang="zh-CN" altLang="zh-CN" sz="1800" b="1" i="0" u="none" strike="noStrike" kern="1200" cap="none" spc="0" normalizeH="0" baseline="0" noProof="0" dirty="0">
              <a:ln>
                <a:noFill/>
              </a:ln>
              <a:solidFill>
                <a:prstClr val="black"/>
              </a:solidFill>
              <a:effectLst/>
              <a:uLnTx/>
              <a:uFillTx/>
              <a:latin typeface="Arial"/>
              <a:ea typeface="宋体"/>
              <a:cs typeface="+mn-cs"/>
            </a:endParaRPr>
          </a:p>
        </p:txBody>
      </p:sp>
      <p:sp>
        <p:nvSpPr>
          <p:cNvPr id="6" name="圆角矩形标注 5"/>
          <p:cNvSpPr/>
          <p:nvPr/>
        </p:nvSpPr>
        <p:spPr>
          <a:xfrm>
            <a:off x="7966129" y="4754832"/>
            <a:ext cx="3616271" cy="1144163"/>
          </a:xfrm>
          <a:prstGeom prst="wedgeRoundRectCallout">
            <a:avLst>
              <a:gd name="adj1" fmla="val -152504"/>
              <a:gd name="adj2" fmla="val 12795"/>
              <a:gd name="adj3" fmla="val 16667"/>
            </a:avLst>
          </a:prstGeom>
          <a:solidFill>
            <a:schemeClr val="accent4">
              <a:lumMod val="60000"/>
              <a:lumOff val="40000"/>
            </a:schemeClr>
          </a:solidFill>
          <a:ln>
            <a:solidFill>
              <a:schemeClr val="accent4"/>
            </a:solidFill>
          </a:ln>
        </p:spPr>
        <p:style>
          <a:lnRef idx="1">
            <a:schemeClr val="dk1"/>
          </a:lnRef>
          <a:fillRef idx="2">
            <a:schemeClr val="dk1"/>
          </a:fillRef>
          <a:effectRef idx="1">
            <a:schemeClr val="dk1"/>
          </a:effectRef>
          <a:fontRef idx="minor">
            <a:schemeClr val="dk1"/>
          </a:fontRef>
        </p:style>
        <p:txBody>
          <a:bodyPr lIns="90000" tIns="45000" rIns="90000" bIns="450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2000" b="0" i="0" u="none" strike="noStrike" kern="1200" cap="none" spc="0" normalizeH="0" baseline="0" noProof="0" dirty="0">
                <a:ln>
                  <a:noFill/>
                </a:ln>
                <a:solidFill>
                  <a:prstClr val="black"/>
                </a:solidFill>
                <a:effectLst/>
                <a:uLnTx/>
                <a:uFillTx/>
                <a:latin typeface="Arial"/>
                <a:ea typeface="宋体"/>
                <a:cs typeface="+mn-cs"/>
              </a:rPr>
              <a:t>运行结果为：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[1, 4, 9, 16, 25, 36, 49, 64, 81, 100</a:t>
            </a:r>
            <a:r>
              <a:rPr kumimoji="0" lang="en-US" altLang="zh-CN" sz="2000" b="0" i="0" u="none" strike="noStrike" kern="1200" cap="none" spc="0" normalizeH="0" baseline="0" noProof="0" dirty="0" smtClean="0">
                <a:ln>
                  <a:noFill/>
                </a:ln>
                <a:solidFill>
                  <a:prstClr val="black"/>
                </a:solidFill>
                <a:effectLst/>
                <a:uLnTx/>
                <a:uFillTx/>
                <a:latin typeface="Arial"/>
                <a:ea typeface="宋体"/>
                <a:cs typeface="+mn-cs"/>
              </a:rPr>
              <a:t>]</a:t>
            </a:r>
            <a:endParaRPr kumimoji="0" lang="zh-CN" altLang="en-US" sz="2000" b="0" i="0" u="none" strike="noStrike" kern="1200" cap="none" spc="0" normalizeH="0" baseline="0" noProof="0" dirty="0">
              <a:ln>
                <a:noFill/>
              </a:ln>
              <a:solidFill>
                <a:srgbClr val="FFFFFF"/>
              </a:solidFill>
              <a:effectLst/>
              <a:uLnTx/>
              <a:uFillTx/>
              <a:latin typeface="Arial" charset="0"/>
              <a:ea typeface="宋体" charset="-122"/>
              <a:cs typeface="+mn-cs"/>
            </a:endParaRPr>
          </a:p>
        </p:txBody>
      </p:sp>
    </p:spTree>
    <p:extLst>
      <p:ext uri="{BB962C8B-B14F-4D97-AF65-F5344CB8AC3E}">
        <p14:creationId xmlns:p14="http://schemas.microsoft.com/office/powerpoint/2010/main" val="409250995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bg/>
                                          </p:spTgt>
                                        </p:tgtEl>
                                        <p:attrNameLst>
                                          <p:attrName>style.visibility</p:attrName>
                                        </p:attrNameLst>
                                      </p:cBhvr>
                                      <p:to>
                                        <p:strVal val="visible"/>
                                      </p:to>
                                    </p:set>
                                    <p:animEffect transition="in" filter="wipe(up)">
                                      <p:cBhvr>
                                        <p:cTn id="12" dur="500"/>
                                        <p:tgtEl>
                                          <p:spTgt spid="7">
                                            <p:bg/>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wipe(up)">
                                      <p:cBhvr>
                                        <p:cTn id="17" dur="500"/>
                                        <p:tgtEl>
                                          <p:spTgt spid="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7">
                                            <p:txEl>
                                              <p:pRg st="1" end="1"/>
                                            </p:txEl>
                                          </p:spTgt>
                                        </p:tgtEl>
                                        <p:attrNameLst>
                                          <p:attrName>style.visibility</p:attrName>
                                        </p:attrNameLst>
                                      </p:cBhvr>
                                      <p:to>
                                        <p:strVal val="visible"/>
                                      </p:to>
                                    </p:set>
                                    <p:animEffect transition="in" filter="wipe(up)">
                                      <p:cBhvr>
                                        <p:cTn id="22" dur="500"/>
                                        <p:tgtEl>
                                          <p:spTgt spid="7">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7">
                                            <p:txEl>
                                              <p:pRg st="2" end="2"/>
                                            </p:txEl>
                                          </p:spTgt>
                                        </p:tgtEl>
                                        <p:attrNameLst>
                                          <p:attrName>style.visibility</p:attrName>
                                        </p:attrNameLst>
                                      </p:cBhvr>
                                      <p:to>
                                        <p:strVal val="visible"/>
                                      </p:to>
                                    </p:set>
                                    <p:animEffect transition="in" filter="wipe(up)">
                                      <p:cBhvr>
                                        <p:cTn id="27" dur="500"/>
                                        <p:tgtEl>
                                          <p:spTgt spid="7">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3">
                                            <p:txEl>
                                              <p:pRg st="6" end="6"/>
                                            </p:txEl>
                                          </p:spTgt>
                                        </p:tgtEl>
                                        <p:attrNameLst>
                                          <p:attrName>style.visibility</p:attrName>
                                        </p:attrNameLst>
                                      </p:cBhvr>
                                      <p:to>
                                        <p:strVal val="visible"/>
                                      </p:to>
                                    </p:set>
                                    <p:animEffect transition="in" filter="wipe(up)">
                                      <p:cBhvr>
                                        <p:cTn id="36" dur="500"/>
                                        <p:tgtEl>
                                          <p:spTgt spid="3">
                                            <p:txEl>
                                              <p:pRg st="6" end="6"/>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Effect transition="in" filter="wipe(up)">
                                      <p:cBhvr>
                                        <p:cTn id="41" dur="500"/>
                                        <p:tgtEl>
                                          <p:spTgt spid="3">
                                            <p:txEl>
                                              <p:pRg st="7" end="7"/>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0"/>
                                  </p:stCondLst>
                                  <p:childTnLst>
                                    <p:set>
                                      <p:cBhvr>
                                        <p:cTn id="45" dur="1" fill="hold">
                                          <p:stCondLst>
                                            <p:cond delay="0"/>
                                          </p:stCondLst>
                                        </p:cTn>
                                        <p:tgtEl>
                                          <p:spTgt spid="8">
                                            <p:bg/>
                                          </p:spTgt>
                                        </p:tgtEl>
                                        <p:attrNameLst>
                                          <p:attrName>style.visibility</p:attrName>
                                        </p:attrNameLst>
                                      </p:cBhvr>
                                      <p:to>
                                        <p:strVal val="visible"/>
                                      </p:to>
                                    </p:set>
                                    <p:animEffect transition="in" filter="wipe(up)">
                                      <p:cBhvr>
                                        <p:cTn id="46" dur="500"/>
                                        <p:tgtEl>
                                          <p:spTgt spid="8">
                                            <p:bg/>
                                          </p:spTgt>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grpId="0" nodeType="clickEffect">
                                  <p:stCondLst>
                                    <p:cond delay="0"/>
                                  </p:stCondLst>
                                  <p:childTnLst>
                                    <p:set>
                                      <p:cBhvr>
                                        <p:cTn id="50" dur="1" fill="hold">
                                          <p:stCondLst>
                                            <p:cond delay="0"/>
                                          </p:stCondLst>
                                        </p:cTn>
                                        <p:tgtEl>
                                          <p:spTgt spid="8">
                                            <p:txEl>
                                              <p:pRg st="0" end="0"/>
                                            </p:txEl>
                                          </p:spTgt>
                                        </p:tgtEl>
                                        <p:attrNameLst>
                                          <p:attrName>style.visibility</p:attrName>
                                        </p:attrNameLst>
                                      </p:cBhvr>
                                      <p:to>
                                        <p:strVal val="visible"/>
                                      </p:to>
                                    </p:set>
                                    <p:animEffect transition="in" filter="wipe(up)">
                                      <p:cBhvr>
                                        <p:cTn id="51" dur="500"/>
                                        <p:tgtEl>
                                          <p:spTgt spid="8">
                                            <p:txEl>
                                              <p:pRg st="0" end="0"/>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1" fill="hold" grpId="0" nodeType="clickEffect">
                                  <p:stCondLst>
                                    <p:cond delay="0"/>
                                  </p:stCondLst>
                                  <p:childTnLst>
                                    <p:set>
                                      <p:cBhvr>
                                        <p:cTn id="55" dur="1" fill="hold">
                                          <p:stCondLst>
                                            <p:cond delay="0"/>
                                          </p:stCondLst>
                                        </p:cTn>
                                        <p:tgtEl>
                                          <p:spTgt spid="8">
                                            <p:txEl>
                                              <p:pRg st="1" end="1"/>
                                            </p:txEl>
                                          </p:spTgt>
                                        </p:tgtEl>
                                        <p:attrNameLst>
                                          <p:attrName>style.visibility</p:attrName>
                                        </p:attrNameLst>
                                      </p:cBhvr>
                                      <p:to>
                                        <p:strVal val="visible"/>
                                      </p:to>
                                    </p:set>
                                    <p:animEffect transition="in" filter="wipe(up)">
                                      <p:cBhvr>
                                        <p:cTn id="56" dur="500"/>
                                        <p:tgtEl>
                                          <p:spTgt spid="8">
                                            <p:txEl>
                                              <p:pRg st="1" end="1"/>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grpId="0" nodeType="clickEffect">
                                  <p:stCondLst>
                                    <p:cond delay="0"/>
                                  </p:stCondLst>
                                  <p:childTnLst>
                                    <p:set>
                                      <p:cBhvr>
                                        <p:cTn id="60" dur="1" fill="hold">
                                          <p:stCondLst>
                                            <p:cond delay="0"/>
                                          </p:stCondLst>
                                        </p:cTn>
                                        <p:tgtEl>
                                          <p:spTgt spid="8">
                                            <p:txEl>
                                              <p:pRg st="2" end="2"/>
                                            </p:txEl>
                                          </p:spTgt>
                                        </p:tgtEl>
                                        <p:attrNameLst>
                                          <p:attrName>style.visibility</p:attrName>
                                        </p:attrNameLst>
                                      </p:cBhvr>
                                      <p:to>
                                        <p:strVal val="visible"/>
                                      </p:to>
                                    </p:set>
                                    <p:animEffect transition="in" filter="wipe(up)">
                                      <p:cBhvr>
                                        <p:cTn id="61" dur="500"/>
                                        <p:tgtEl>
                                          <p:spTgt spid="8">
                                            <p:txEl>
                                              <p:pRg st="2" end="2"/>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1" fill="hold" grpId="0" nodeType="clickEffect">
                                  <p:stCondLst>
                                    <p:cond delay="0"/>
                                  </p:stCondLst>
                                  <p:childTnLst>
                                    <p:set>
                                      <p:cBhvr>
                                        <p:cTn id="65" dur="1" fill="hold">
                                          <p:stCondLst>
                                            <p:cond delay="0"/>
                                          </p:stCondLst>
                                        </p:cTn>
                                        <p:tgtEl>
                                          <p:spTgt spid="8">
                                            <p:txEl>
                                              <p:pRg st="3" end="3"/>
                                            </p:txEl>
                                          </p:spTgt>
                                        </p:tgtEl>
                                        <p:attrNameLst>
                                          <p:attrName>style.visibility</p:attrName>
                                        </p:attrNameLst>
                                      </p:cBhvr>
                                      <p:to>
                                        <p:strVal val="visible"/>
                                      </p:to>
                                    </p:set>
                                    <p:animEffect transition="in" filter="wipe(up)">
                                      <p:cBhvr>
                                        <p:cTn id="66" dur="500"/>
                                        <p:tgtEl>
                                          <p:spTgt spid="8">
                                            <p:txEl>
                                              <p:pRg st="3" end="3"/>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1" fill="hold" grpId="0" nodeType="clickEffect">
                                  <p:stCondLst>
                                    <p:cond delay="0"/>
                                  </p:stCondLst>
                                  <p:childTnLst>
                                    <p:set>
                                      <p:cBhvr>
                                        <p:cTn id="70" dur="1" fill="hold">
                                          <p:stCondLst>
                                            <p:cond delay="0"/>
                                          </p:stCondLst>
                                        </p:cTn>
                                        <p:tgtEl>
                                          <p:spTgt spid="8">
                                            <p:txEl>
                                              <p:pRg st="4" end="4"/>
                                            </p:txEl>
                                          </p:spTgt>
                                        </p:tgtEl>
                                        <p:attrNameLst>
                                          <p:attrName>style.visibility</p:attrName>
                                        </p:attrNameLst>
                                      </p:cBhvr>
                                      <p:to>
                                        <p:strVal val="visible"/>
                                      </p:to>
                                    </p:set>
                                    <p:animEffect transition="in" filter="wipe(up)">
                                      <p:cBhvr>
                                        <p:cTn id="71" dur="500"/>
                                        <p:tgtEl>
                                          <p:spTgt spid="8">
                                            <p:txEl>
                                              <p:pRg st="4" end="4"/>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7" grpId="0" build="p" animBg="1"/>
      <p:bldP spid="5" grpId="0" animBg="1"/>
      <p:bldP spid="8" grpId="0" build="p" animBg="1"/>
      <p:bldP spid="6"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小测验</a:t>
            </a:r>
            <a:endParaRPr lang="zh-CN" altLang="en-US" dirty="0"/>
          </a:p>
        </p:txBody>
      </p:sp>
      <p:sp>
        <p:nvSpPr>
          <p:cNvPr id="3" name="内容占位符 2"/>
          <p:cNvSpPr>
            <a:spLocks noGrp="1"/>
          </p:cNvSpPr>
          <p:nvPr>
            <p:ph idx="1"/>
          </p:nvPr>
        </p:nvSpPr>
        <p:spPr>
          <a:xfrm>
            <a:off x="730251" y="1050021"/>
            <a:ext cx="10972800" cy="5248275"/>
          </a:xfrm>
        </p:spPr>
        <p:txBody>
          <a:bodyPr/>
          <a:lstStyle/>
          <a:p>
            <a:pPr marL="342900" lvl="0" indent="0">
              <a:buNone/>
            </a:pPr>
            <a:r>
              <a:rPr lang="en-US" altLang="zh-CN" kern="1200" dirty="0" smtClean="0"/>
              <a:t>1</a:t>
            </a:r>
            <a:r>
              <a:rPr lang="zh-CN" altLang="en-US" kern="1200" dirty="0" smtClean="0"/>
              <a:t>、</a:t>
            </a:r>
            <a:r>
              <a:rPr lang="zh-CN" altLang="zh-CN" kern="1200" dirty="0" smtClean="0"/>
              <a:t>下面</a:t>
            </a:r>
            <a:r>
              <a:rPr lang="zh-CN" altLang="zh-CN" kern="1200" dirty="0"/>
              <a:t>代码的输出结果是</a:t>
            </a:r>
            <a:r>
              <a:rPr lang="zh-CN" altLang="zh-CN" kern="1200" dirty="0" smtClean="0"/>
              <a:t>(</a:t>
            </a:r>
            <a:r>
              <a:rPr lang="en-US" altLang="zh-CN" kern="1200" dirty="0" smtClean="0"/>
              <a:t>          </a:t>
            </a:r>
            <a:r>
              <a:rPr lang="zh-CN" altLang="zh-CN" kern="1200" dirty="0" smtClean="0"/>
              <a:t>)</a:t>
            </a:r>
            <a:endParaRPr lang="zh-CN" altLang="zh-CN" kern="1200" dirty="0"/>
          </a:p>
          <a:p>
            <a:pPr marL="342900" lvl="0" indent="0">
              <a:buNone/>
            </a:pPr>
            <a:r>
              <a:rPr lang="en-US" altLang="zh-CN" kern="1200" dirty="0" err="1"/>
              <a:t>ls</a:t>
            </a:r>
            <a:r>
              <a:rPr lang="en-US" altLang="zh-CN" kern="1200" dirty="0"/>
              <a:t> = list(range(1,4))</a:t>
            </a:r>
            <a:endParaRPr lang="zh-CN" altLang="zh-CN" kern="1200" dirty="0"/>
          </a:p>
          <a:p>
            <a:pPr marL="342900" lvl="0" indent="0">
              <a:buNone/>
            </a:pPr>
            <a:r>
              <a:rPr lang="en-US" altLang="zh-CN" kern="1200" dirty="0"/>
              <a:t>print(</a:t>
            </a:r>
            <a:r>
              <a:rPr lang="en-US" altLang="zh-CN" kern="1200" dirty="0" err="1"/>
              <a:t>ls</a:t>
            </a:r>
            <a:r>
              <a:rPr lang="en-US" altLang="zh-CN" kern="1200" dirty="0"/>
              <a:t>)</a:t>
            </a:r>
            <a:endParaRPr lang="zh-CN" altLang="zh-CN" kern="1200" dirty="0"/>
          </a:p>
          <a:p>
            <a:pPr marL="342900" lvl="0" indent="0">
              <a:buNone/>
            </a:pPr>
            <a:r>
              <a:rPr lang="en-US" altLang="zh-CN" kern="1200" dirty="0"/>
              <a:t>A</a:t>
            </a:r>
            <a:r>
              <a:rPr lang="zh-CN" altLang="zh-CN" kern="1200" dirty="0"/>
              <a:t>、</a:t>
            </a:r>
            <a:r>
              <a:rPr lang="en-US" altLang="zh-CN" kern="1200" dirty="0"/>
              <a:t>{0,1,2,3</a:t>
            </a:r>
            <a:r>
              <a:rPr lang="en-US" altLang="zh-CN" kern="1200" dirty="0" smtClean="0"/>
              <a:t>}		B</a:t>
            </a:r>
            <a:r>
              <a:rPr lang="zh-CN" altLang="zh-CN" kern="1200" dirty="0"/>
              <a:t>、</a:t>
            </a:r>
            <a:r>
              <a:rPr lang="en-US" altLang="zh-CN" kern="1200" dirty="0"/>
              <a:t>[1,2,3</a:t>
            </a:r>
            <a:r>
              <a:rPr lang="en-US" altLang="zh-CN" kern="1200" dirty="0" smtClean="0"/>
              <a:t>]		C</a:t>
            </a:r>
            <a:r>
              <a:rPr lang="zh-CN" altLang="zh-CN" kern="1200" dirty="0"/>
              <a:t>、</a:t>
            </a:r>
            <a:r>
              <a:rPr lang="en-US" altLang="zh-CN" kern="1200" dirty="0"/>
              <a:t>{1,2,3</a:t>
            </a:r>
            <a:r>
              <a:rPr lang="en-US" altLang="zh-CN" kern="1200" dirty="0" smtClean="0"/>
              <a:t>}		D</a:t>
            </a:r>
            <a:r>
              <a:rPr lang="zh-CN" altLang="zh-CN" kern="1200" dirty="0"/>
              <a:t>、</a:t>
            </a:r>
            <a:r>
              <a:rPr lang="en-US" altLang="zh-CN" kern="1200" dirty="0"/>
              <a:t>[0,1,2,3]</a:t>
            </a:r>
            <a:endParaRPr lang="zh-CN" altLang="zh-CN" kern="1200" dirty="0"/>
          </a:p>
          <a:p>
            <a:pPr marL="342900" lvl="0" indent="0">
              <a:buNone/>
            </a:pPr>
            <a:r>
              <a:rPr lang="en-US" altLang="zh-CN" kern="1200" dirty="0" smtClean="0"/>
              <a:t>2</a:t>
            </a:r>
            <a:r>
              <a:rPr lang="zh-CN" altLang="en-US" kern="1200" dirty="0" smtClean="0"/>
              <a:t>、</a:t>
            </a:r>
            <a:r>
              <a:rPr lang="zh-CN" altLang="zh-CN" kern="1200" dirty="0" smtClean="0"/>
              <a:t>下面</a:t>
            </a:r>
            <a:r>
              <a:rPr lang="zh-CN" altLang="zh-CN" kern="1200" dirty="0"/>
              <a:t>代码的输出结果是</a:t>
            </a:r>
            <a:r>
              <a:rPr lang="zh-CN" altLang="zh-CN" kern="1200" dirty="0" smtClean="0"/>
              <a:t>(</a:t>
            </a:r>
            <a:r>
              <a:rPr lang="en-US" altLang="zh-CN" kern="1200" dirty="0" smtClean="0"/>
              <a:t>             </a:t>
            </a:r>
            <a:r>
              <a:rPr lang="zh-CN" altLang="zh-CN" kern="1200" dirty="0" smtClean="0"/>
              <a:t>)</a:t>
            </a:r>
            <a:endParaRPr lang="zh-CN" altLang="zh-CN" kern="1200" dirty="0"/>
          </a:p>
          <a:p>
            <a:pPr marL="342900" lvl="0" indent="0">
              <a:buNone/>
            </a:pPr>
            <a:r>
              <a:rPr lang="en-US" altLang="zh-CN" kern="1200" dirty="0" err="1"/>
              <a:t>vlist</a:t>
            </a:r>
            <a:r>
              <a:rPr lang="en-US" altLang="zh-CN" kern="1200" dirty="0"/>
              <a:t> = list(range(5))</a:t>
            </a:r>
            <a:endParaRPr lang="zh-CN" altLang="zh-CN" kern="1200" dirty="0"/>
          </a:p>
          <a:p>
            <a:pPr marL="342900" lvl="0" indent="0">
              <a:buNone/>
            </a:pPr>
            <a:r>
              <a:rPr lang="en-US" altLang="zh-CN" kern="1200" dirty="0"/>
              <a:t>print(</a:t>
            </a:r>
            <a:r>
              <a:rPr lang="en-US" altLang="zh-CN" kern="1200" dirty="0" err="1"/>
              <a:t>vlist</a:t>
            </a:r>
            <a:r>
              <a:rPr lang="en-US" altLang="zh-CN" kern="1200" dirty="0"/>
              <a:t>)</a:t>
            </a:r>
            <a:endParaRPr lang="zh-CN" altLang="zh-CN" kern="1200" dirty="0"/>
          </a:p>
          <a:p>
            <a:pPr marL="342900" lvl="0" indent="0">
              <a:buNone/>
            </a:pPr>
            <a:r>
              <a:rPr lang="en-US" altLang="zh-CN" kern="1200" dirty="0"/>
              <a:t>A</a:t>
            </a:r>
            <a:r>
              <a:rPr lang="zh-CN" altLang="zh-CN" kern="1200" dirty="0"/>
              <a:t>、</a:t>
            </a:r>
            <a:r>
              <a:rPr lang="en-US" altLang="zh-CN" kern="1200" dirty="0" smtClean="0"/>
              <a:t>1234		B</a:t>
            </a:r>
            <a:r>
              <a:rPr lang="zh-CN" altLang="zh-CN" kern="1200" dirty="0"/>
              <a:t>、</a:t>
            </a:r>
            <a:r>
              <a:rPr lang="en-US" altLang="zh-CN" kern="1200" dirty="0"/>
              <a:t>0,1,2,3,4</a:t>
            </a:r>
            <a:r>
              <a:rPr lang="en-US" altLang="zh-CN" kern="1200" dirty="0" smtClean="0"/>
              <a:t>,		C</a:t>
            </a:r>
            <a:r>
              <a:rPr lang="zh-CN" altLang="zh-CN" kern="1200" dirty="0"/>
              <a:t>、</a:t>
            </a:r>
            <a:r>
              <a:rPr lang="en-US" altLang="zh-CN" kern="1200" dirty="0"/>
              <a:t>0;1;2;3;4</a:t>
            </a:r>
            <a:r>
              <a:rPr lang="en-US" altLang="zh-CN" kern="1200" dirty="0" smtClean="0"/>
              <a:t>;		D</a:t>
            </a:r>
            <a:r>
              <a:rPr lang="zh-CN" altLang="zh-CN" kern="1200" dirty="0"/>
              <a:t>、</a:t>
            </a:r>
            <a:r>
              <a:rPr lang="en-US" altLang="zh-CN" kern="1200" dirty="0"/>
              <a:t>[0,1,2,3,4]</a:t>
            </a:r>
            <a:endParaRPr lang="zh-CN" altLang="zh-CN" kern="1200" dirty="0"/>
          </a:p>
          <a:p>
            <a:pPr marL="342900" indent="0">
              <a:buNone/>
            </a:pPr>
            <a:endParaRPr lang="en-US" altLang="zh-CN" dirty="0" smtClean="0"/>
          </a:p>
          <a:p>
            <a:pPr marL="342900" lvl="0" indent="0" fontAlgn="ctr">
              <a:buNone/>
            </a:pPr>
            <a:r>
              <a:rPr lang="en-US" altLang="zh-CN" kern="1200" dirty="0" smtClean="0"/>
              <a:t>3</a:t>
            </a:r>
            <a:r>
              <a:rPr lang="zh-CN" altLang="en-US" kern="1200" dirty="0" smtClean="0"/>
              <a:t>、</a:t>
            </a:r>
            <a:r>
              <a:rPr lang="zh-CN" altLang="zh-CN" kern="1200" dirty="0" smtClean="0"/>
              <a:t>下面</a:t>
            </a:r>
            <a:r>
              <a:rPr lang="zh-CN" altLang="zh-CN" kern="1200" dirty="0"/>
              <a:t>代码的输出结果是</a:t>
            </a:r>
            <a:r>
              <a:rPr lang="zh-CN" altLang="zh-CN" kern="1200" dirty="0" smtClean="0"/>
              <a:t>(</a:t>
            </a:r>
            <a:r>
              <a:rPr lang="en-US" altLang="zh-CN" kern="1200" dirty="0" smtClean="0"/>
              <a:t>         </a:t>
            </a:r>
            <a:r>
              <a:rPr lang="zh-CN" altLang="zh-CN" kern="1200" dirty="0" smtClean="0"/>
              <a:t>)</a:t>
            </a:r>
            <a:endParaRPr lang="zh-CN" altLang="zh-CN" kern="1200" dirty="0"/>
          </a:p>
          <a:p>
            <a:pPr marL="342900" lvl="0" indent="0" fontAlgn="ctr">
              <a:buNone/>
            </a:pPr>
            <a:r>
              <a:rPr lang="en-US" altLang="zh-CN" kern="1200" dirty="0"/>
              <a:t>s = ["</a:t>
            </a:r>
            <a:r>
              <a:rPr lang="en-US" altLang="zh-CN" kern="1200" dirty="0" err="1"/>
              <a:t>seashell","gold","pink","brown","purple","tomato</a:t>
            </a:r>
            <a:r>
              <a:rPr lang="en-US" altLang="zh-CN" kern="1200" dirty="0"/>
              <a:t>"]</a:t>
            </a:r>
            <a:endParaRPr lang="zh-CN" altLang="zh-CN" kern="1200" dirty="0"/>
          </a:p>
          <a:p>
            <a:pPr marL="342900" lvl="0" indent="0" fontAlgn="ctr">
              <a:buNone/>
            </a:pPr>
            <a:r>
              <a:rPr lang="en-US" altLang="zh-CN" kern="1200" dirty="0"/>
              <a:t>print(s[4:])</a:t>
            </a:r>
            <a:endParaRPr lang="zh-CN" altLang="zh-CN" kern="1200" dirty="0"/>
          </a:p>
          <a:p>
            <a:pPr marL="342900" lvl="0" indent="0" fontAlgn="ctr">
              <a:buNone/>
            </a:pPr>
            <a:r>
              <a:rPr lang="en-US" altLang="zh-CN" kern="1200" dirty="0"/>
              <a:t>A</a:t>
            </a:r>
            <a:r>
              <a:rPr lang="zh-CN" altLang="zh-CN" kern="1200" dirty="0"/>
              <a:t>、</a:t>
            </a:r>
            <a:r>
              <a:rPr lang="en-US" altLang="zh-CN" kern="1200" dirty="0"/>
              <a:t>['purple']</a:t>
            </a:r>
            <a:endParaRPr lang="zh-CN" altLang="zh-CN" kern="1200" dirty="0"/>
          </a:p>
          <a:p>
            <a:pPr marL="342900" lvl="0" indent="0" fontAlgn="ctr">
              <a:buNone/>
            </a:pPr>
            <a:r>
              <a:rPr lang="en-US" altLang="zh-CN" kern="1200" dirty="0"/>
              <a:t>B</a:t>
            </a:r>
            <a:r>
              <a:rPr lang="zh-CN" altLang="zh-CN" kern="1200" dirty="0"/>
              <a:t>、</a:t>
            </a:r>
            <a:r>
              <a:rPr lang="en-US" altLang="zh-CN" kern="1200" dirty="0"/>
              <a:t>['</a:t>
            </a:r>
            <a:r>
              <a:rPr lang="en-US" altLang="zh-CN" kern="1200" dirty="0" err="1"/>
              <a:t>seashell','gold','pink','brown</a:t>
            </a:r>
            <a:r>
              <a:rPr lang="en-US" altLang="zh-CN" kern="1200" dirty="0"/>
              <a:t>']</a:t>
            </a:r>
            <a:endParaRPr lang="zh-CN" altLang="zh-CN" kern="1200" dirty="0"/>
          </a:p>
          <a:p>
            <a:pPr marL="342900" lvl="0" indent="0" fontAlgn="ctr">
              <a:buNone/>
            </a:pPr>
            <a:r>
              <a:rPr lang="en-US" altLang="zh-CN" kern="1200" dirty="0"/>
              <a:t>C</a:t>
            </a:r>
            <a:r>
              <a:rPr lang="zh-CN" altLang="zh-CN" kern="1200" dirty="0"/>
              <a:t>、</a:t>
            </a:r>
            <a:r>
              <a:rPr lang="en-US" altLang="zh-CN" kern="1200" dirty="0"/>
              <a:t>['</a:t>
            </a:r>
            <a:r>
              <a:rPr lang="en-US" altLang="zh-CN" kern="1200" dirty="0" err="1"/>
              <a:t>gold','pink','brown','purple','tomato</a:t>
            </a:r>
            <a:r>
              <a:rPr lang="en-US" altLang="zh-CN" kern="1200" dirty="0"/>
              <a:t>']</a:t>
            </a:r>
            <a:endParaRPr lang="zh-CN" altLang="zh-CN" kern="1200" dirty="0"/>
          </a:p>
          <a:p>
            <a:pPr marL="342900" lvl="0" indent="0" fontAlgn="ctr">
              <a:buNone/>
            </a:pPr>
            <a:r>
              <a:rPr lang="en-US" altLang="zh-CN" kern="1200" dirty="0"/>
              <a:t>D</a:t>
            </a:r>
            <a:r>
              <a:rPr lang="zh-CN" altLang="zh-CN" kern="1200" dirty="0"/>
              <a:t>、</a:t>
            </a:r>
            <a:r>
              <a:rPr lang="en-US" altLang="zh-CN" kern="1200" dirty="0"/>
              <a:t>['</a:t>
            </a:r>
            <a:r>
              <a:rPr lang="en-US" altLang="zh-CN" kern="1200" dirty="0" err="1"/>
              <a:t>purple','tomato</a:t>
            </a:r>
            <a:r>
              <a:rPr lang="en-US" altLang="zh-CN" kern="1200" dirty="0"/>
              <a:t>']</a:t>
            </a:r>
            <a:endParaRPr lang="zh-CN" altLang="zh-CN" kern="1200" dirty="0"/>
          </a:p>
          <a:p>
            <a:pPr marL="342900" indent="0">
              <a:buNone/>
            </a:pPr>
            <a:endParaRPr lang="zh-CN" altLang="en-US"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72</a:t>
            </a:fld>
            <a:endParaRPr lang="en-US" altLang="zh-CN"/>
          </a:p>
        </p:txBody>
      </p:sp>
      <p:sp>
        <p:nvSpPr>
          <p:cNvPr id="5" name="TextBox 4"/>
          <p:cNvSpPr txBox="1"/>
          <p:nvPr/>
        </p:nvSpPr>
        <p:spPr>
          <a:xfrm>
            <a:off x="4082245" y="1105260"/>
            <a:ext cx="452387" cy="369332"/>
          </a:xfrm>
          <a:prstGeom prst="rect">
            <a:avLst/>
          </a:prstGeom>
          <a:noFill/>
        </p:spPr>
        <p:txBody>
          <a:bodyPr wrap="square" rtlCol="0">
            <a:spAutoFit/>
          </a:bodyPr>
          <a:lstStyle/>
          <a:p>
            <a:r>
              <a:rPr lang="en-US" altLang="zh-CN" dirty="0" smtClean="0"/>
              <a:t>B</a:t>
            </a:r>
            <a:endParaRPr lang="zh-CN" altLang="en-US" dirty="0"/>
          </a:p>
        </p:txBody>
      </p:sp>
      <p:sp>
        <p:nvSpPr>
          <p:cNvPr id="6" name="TextBox 5"/>
          <p:cNvSpPr txBox="1"/>
          <p:nvPr/>
        </p:nvSpPr>
        <p:spPr>
          <a:xfrm>
            <a:off x="4034066" y="3975787"/>
            <a:ext cx="452387" cy="369332"/>
          </a:xfrm>
          <a:prstGeom prst="rect">
            <a:avLst/>
          </a:prstGeom>
          <a:noFill/>
        </p:spPr>
        <p:txBody>
          <a:bodyPr wrap="square" rtlCol="0">
            <a:spAutoFit/>
          </a:bodyPr>
          <a:lstStyle/>
          <a:p>
            <a:r>
              <a:rPr lang="en-US" altLang="zh-CN" dirty="0" smtClean="0"/>
              <a:t>D</a:t>
            </a:r>
            <a:endParaRPr lang="zh-CN" altLang="en-US" dirty="0"/>
          </a:p>
        </p:txBody>
      </p:sp>
      <p:sp>
        <p:nvSpPr>
          <p:cNvPr id="7" name="TextBox 6"/>
          <p:cNvSpPr txBox="1"/>
          <p:nvPr/>
        </p:nvSpPr>
        <p:spPr>
          <a:xfrm>
            <a:off x="4260260" y="2420571"/>
            <a:ext cx="452387" cy="369332"/>
          </a:xfrm>
          <a:prstGeom prst="rect">
            <a:avLst/>
          </a:prstGeom>
          <a:noFill/>
        </p:spPr>
        <p:txBody>
          <a:bodyPr wrap="square" rtlCol="0">
            <a:spAutoFit/>
          </a:bodyPr>
          <a:lstStyle/>
          <a:p>
            <a:r>
              <a:rPr lang="en-US" altLang="zh-CN" dirty="0" smtClean="0"/>
              <a:t>D</a:t>
            </a:r>
            <a:endParaRPr lang="zh-CN" altLang="en-US" dirty="0"/>
          </a:p>
        </p:txBody>
      </p:sp>
    </p:spTree>
    <p:extLst>
      <p:ext uri="{BB962C8B-B14F-4D97-AF65-F5344CB8AC3E}">
        <p14:creationId xmlns:p14="http://schemas.microsoft.com/office/powerpoint/2010/main" val="220265063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小测验</a:t>
            </a:r>
            <a:endParaRPr lang="zh-CN" altLang="en-US" dirty="0"/>
          </a:p>
        </p:txBody>
      </p:sp>
      <p:sp>
        <p:nvSpPr>
          <p:cNvPr id="3" name="内容占位符 2"/>
          <p:cNvSpPr>
            <a:spLocks noGrp="1"/>
          </p:cNvSpPr>
          <p:nvPr>
            <p:ph idx="1"/>
          </p:nvPr>
        </p:nvSpPr>
        <p:spPr/>
        <p:txBody>
          <a:bodyPr/>
          <a:lstStyle/>
          <a:p>
            <a:pPr marL="342900" lvl="0" indent="0" fontAlgn="ctr">
              <a:buNone/>
            </a:pPr>
            <a:r>
              <a:rPr lang="en-US" altLang="zh-CN" kern="1200" dirty="0" smtClean="0"/>
              <a:t>4</a:t>
            </a:r>
            <a:r>
              <a:rPr lang="zh-CN" altLang="en-US" kern="1200" dirty="0" smtClean="0"/>
              <a:t>、</a:t>
            </a:r>
            <a:r>
              <a:rPr lang="en-US" altLang="zh-CN" kern="1200" dirty="0" err="1" smtClean="0"/>
              <a:t>ls</a:t>
            </a:r>
            <a:r>
              <a:rPr lang="en-US" altLang="zh-CN" kern="1200" dirty="0" smtClean="0"/>
              <a:t> </a:t>
            </a:r>
            <a:r>
              <a:rPr lang="en-US" altLang="zh-CN" kern="1200" dirty="0"/>
              <a:t>= [3.5,"Python",[10,"LIST"],3.6]</a:t>
            </a:r>
            <a:r>
              <a:rPr lang="zh-CN" altLang="zh-CN" kern="1200" dirty="0"/>
              <a:t>，</a:t>
            </a:r>
            <a:r>
              <a:rPr lang="en-US" altLang="zh-CN" kern="1200" dirty="0" err="1"/>
              <a:t>ls</a:t>
            </a:r>
            <a:r>
              <a:rPr lang="en-US" altLang="zh-CN" kern="1200" dirty="0"/>
              <a:t>[2][-1][1]</a:t>
            </a:r>
            <a:r>
              <a:rPr lang="zh-CN" altLang="zh-CN" kern="1200" dirty="0"/>
              <a:t>的运行结果是</a:t>
            </a:r>
            <a:r>
              <a:rPr lang="en-US" altLang="zh-CN" kern="1200" dirty="0" smtClean="0"/>
              <a:t>(          )</a:t>
            </a:r>
            <a:endParaRPr lang="zh-CN" altLang="zh-CN" kern="1200" dirty="0"/>
          </a:p>
          <a:p>
            <a:pPr marL="342900" lvl="0" indent="0" fontAlgn="ctr">
              <a:buNone/>
            </a:pPr>
            <a:r>
              <a:rPr lang="en-US" altLang="zh-CN" kern="1200" dirty="0"/>
              <a:t>A</a:t>
            </a:r>
            <a:r>
              <a:rPr lang="zh-CN" altLang="zh-CN" kern="1200" dirty="0"/>
              <a:t>、</a:t>
            </a:r>
            <a:r>
              <a:rPr lang="en-US" altLang="zh-CN" kern="1200" dirty="0" smtClean="0"/>
              <a:t>I		B</a:t>
            </a:r>
            <a:r>
              <a:rPr lang="zh-CN" altLang="zh-CN" kern="1200" dirty="0"/>
              <a:t>、</a:t>
            </a:r>
            <a:r>
              <a:rPr lang="en-US" altLang="zh-CN" kern="1200" dirty="0" smtClean="0"/>
              <a:t>P		C</a:t>
            </a:r>
            <a:r>
              <a:rPr lang="zh-CN" altLang="zh-CN" kern="1200" dirty="0"/>
              <a:t>、</a:t>
            </a:r>
            <a:r>
              <a:rPr lang="en-US" altLang="zh-CN" kern="1200" dirty="0" smtClean="0"/>
              <a:t>Y		D</a:t>
            </a:r>
            <a:r>
              <a:rPr lang="zh-CN" altLang="zh-CN" kern="1200" dirty="0"/>
              <a:t>、</a:t>
            </a:r>
            <a:r>
              <a:rPr lang="en-US" altLang="zh-CN" kern="1200" dirty="0"/>
              <a:t>L</a:t>
            </a:r>
            <a:endParaRPr lang="zh-CN" altLang="zh-CN" kern="1200" dirty="0"/>
          </a:p>
          <a:p>
            <a:pPr marL="342900" lvl="0" indent="0" fontAlgn="ctr">
              <a:buNone/>
            </a:pPr>
            <a:endParaRPr lang="en-US" altLang="zh-CN" kern="1200" dirty="0" smtClean="0"/>
          </a:p>
          <a:p>
            <a:pPr marL="342900" lvl="0" indent="0" fontAlgn="ctr">
              <a:buNone/>
            </a:pPr>
            <a:r>
              <a:rPr lang="en-US" altLang="zh-CN" kern="1200" dirty="0" smtClean="0"/>
              <a:t>5</a:t>
            </a:r>
            <a:r>
              <a:rPr lang="zh-CN" altLang="en-US" kern="1200" dirty="0" smtClean="0"/>
              <a:t>、</a:t>
            </a:r>
            <a:r>
              <a:rPr lang="zh-CN" altLang="zh-CN" kern="1200" dirty="0" smtClean="0"/>
              <a:t>下面</a:t>
            </a:r>
            <a:r>
              <a:rPr lang="zh-CN" altLang="zh-CN" kern="1200" dirty="0"/>
              <a:t>代码的输出结果是</a:t>
            </a:r>
            <a:r>
              <a:rPr lang="zh-CN" altLang="zh-CN" kern="1200" dirty="0" smtClean="0"/>
              <a:t>(</a:t>
            </a:r>
            <a:r>
              <a:rPr lang="en-US" altLang="zh-CN" kern="1200" dirty="0" smtClean="0"/>
              <a:t>           </a:t>
            </a:r>
            <a:r>
              <a:rPr lang="zh-CN" altLang="zh-CN" kern="1200" dirty="0" smtClean="0"/>
              <a:t>)</a:t>
            </a:r>
            <a:endParaRPr lang="zh-CN" altLang="zh-CN" kern="1200" dirty="0"/>
          </a:p>
          <a:p>
            <a:pPr marL="342900" lvl="0" indent="0" fontAlgn="ctr">
              <a:buNone/>
            </a:pPr>
            <a:r>
              <a:rPr lang="zh-CN" altLang="zh-CN" kern="1200" dirty="0"/>
              <a:t> </a:t>
            </a:r>
            <a:r>
              <a:rPr lang="en-US" altLang="zh-CN" kern="1200" dirty="0"/>
              <a:t>s = ["</a:t>
            </a:r>
            <a:r>
              <a:rPr lang="en-US" altLang="zh-CN" kern="1200" dirty="0" err="1"/>
              <a:t>seashell","gold","pink","brown","purple","tomato</a:t>
            </a:r>
            <a:r>
              <a:rPr lang="en-US" altLang="zh-CN" kern="1200" dirty="0"/>
              <a:t>"]</a:t>
            </a:r>
            <a:endParaRPr lang="zh-CN" altLang="zh-CN" kern="1200" dirty="0"/>
          </a:p>
          <a:p>
            <a:pPr marL="342900" lvl="0" indent="0" fontAlgn="ctr">
              <a:buNone/>
            </a:pPr>
            <a:r>
              <a:rPr lang="en-US" altLang="zh-CN" kern="1200" dirty="0"/>
              <a:t>print(s[1:4:2])</a:t>
            </a:r>
            <a:endParaRPr lang="zh-CN" altLang="zh-CN" kern="1200" dirty="0"/>
          </a:p>
          <a:p>
            <a:pPr marL="342900" lvl="0" indent="0" fontAlgn="ctr">
              <a:buNone/>
            </a:pPr>
            <a:r>
              <a:rPr lang="en-US" altLang="zh-CN" kern="1200" dirty="0"/>
              <a:t>A</a:t>
            </a:r>
            <a:r>
              <a:rPr lang="zh-CN" altLang="zh-CN" kern="1200" dirty="0"/>
              <a:t>、</a:t>
            </a:r>
            <a:r>
              <a:rPr lang="en-US" altLang="zh-CN" kern="1200" dirty="0"/>
              <a:t>['</a:t>
            </a:r>
            <a:r>
              <a:rPr lang="en-US" altLang="zh-CN" kern="1200" dirty="0" err="1"/>
              <a:t>gold','pink','brown</a:t>
            </a:r>
            <a:r>
              <a:rPr lang="en-US" altLang="zh-CN" kern="1200" dirty="0"/>
              <a:t>']</a:t>
            </a:r>
            <a:endParaRPr lang="zh-CN" altLang="zh-CN" kern="1200" dirty="0"/>
          </a:p>
          <a:p>
            <a:pPr marL="342900" lvl="0" indent="0" fontAlgn="ctr">
              <a:buNone/>
            </a:pPr>
            <a:r>
              <a:rPr lang="en-US" altLang="zh-CN" kern="1200" dirty="0"/>
              <a:t>B</a:t>
            </a:r>
            <a:r>
              <a:rPr lang="zh-CN" altLang="zh-CN" kern="1200" dirty="0"/>
              <a:t>、</a:t>
            </a:r>
            <a:r>
              <a:rPr lang="en-US" altLang="zh-CN" kern="1200" dirty="0"/>
              <a:t>['</a:t>
            </a:r>
            <a:r>
              <a:rPr lang="en-US" altLang="zh-CN" kern="1200" dirty="0" err="1"/>
              <a:t>gold','pink</a:t>
            </a:r>
            <a:r>
              <a:rPr lang="en-US" altLang="zh-CN" kern="1200" dirty="0"/>
              <a:t>']</a:t>
            </a:r>
            <a:endParaRPr lang="zh-CN" altLang="zh-CN" kern="1200" dirty="0"/>
          </a:p>
          <a:p>
            <a:pPr marL="342900" lvl="0" indent="0" fontAlgn="ctr">
              <a:buNone/>
            </a:pPr>
            <a:r>
              <a:rPr lang="en-US" altLang="zh-CN" kern="1200" dirty="0"/>
              <a:t>C</a:t>
            </a:r>
            <a:r>
              <a:rPr lang="zh-CN" altLang="zh-CN" kern="1200" dirty="0"/>
              <a:t>、</a:t>
            </a:r>
            <a:r>
              <a:rPr lang="en-US" altLang="zh-CN" kern="1200" dirty="0"/>
              <a:t>['</a:t>
            </a:r>
            <a:r>
              <a:rPr lang="en-US" altLang="zh-CN" kern="1200" dirty="0" err="1"/>
              <a:t>gold','pink','brown','purple','tomato</a:t>
            </a:r>
            <a:r>
              <a:rPr lang="en-US" altLang="zh-CN" kern="1200" dirty="0"/>
              <a:t>']</a:t>
            </a:r>
            <a:endParaRPr lang="zh-CN" altLang="zh-CN" kern="1200" dirty="0"/>
          </a:p>
          <a:p>
            <a:pPr marL="342900" lvl="0" indent="0" fontAlgn="ctr">
              <a:buNone/>
            </a:pPr>
            <a:r>
              <a:rPr lang="en-US" altLang="zh-CN" kern="1200" dirty="0"/>
              <a:t>D</a:t>
            </a:r>
            <a:r>
              <a:rPr lang="zh-CN" altLang="zh-CN" kern="1200" dirty="0"/>
              <a:t>、</a:t>
            </a:r>
            <a:r>
              <a:rPr lang="en-US" altLang="zh-CN" kern="1200" dirty="0"/>
              <a:t>['</a:t>
            </a:r>
            <a:r>
              <a:rPr lang="en-US" altLang="zh-CN" kern="1200" dirty="0" err="1"/>
              <a:t>gold','brown</a:t>
            </a:r>
            <a:r>
              <a:rPr lang="en-US" altLang="zh-CN" kern="1200" dirty="0"/>
              <a:t>']</a:t>
            </a:r>
            <a:endParaRPr lang="zh-CN" altLang="zh-CN" kern="1200" dirty="0"/>
          </a:p>
          <a:p>
            <a:pPr marL="342900" lvl="0" indent="0" fontAlgn="ctr">
              <a:buNone/>
            </a:pPr>
            <a:endParaRPr lang="zh-CN" altLang="zh-CN" kern="1200" dirty="0"/>
          </a:p>
          <a:p>
            <a:endParaRPr lang="zh-CN" altLang="en-US"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73</a:t>
            </a:fld>
            <a:endParaRPr lang="en-US" altLang="zh-CN"/>
          </a:p>
        </p:txBody>
      </p:sp>
      <p:sp>
        <p:nvSpPr>
          <p:cNvPr id="5" name="TextBox 4"/>
          <p:cNvSpPr txBox="1"/>
          <p:nvPr/>
        </p:nvSpPr>
        <p:spPr>
          <a:xfrm>
            <a:off x="8164583" y="1050021"/>
            <a:ext cx="452387" cy="369332"/>
          </a:xfrm>
          <a:prstGeom prst="rect">
            <a:avLst/>
          </a:prstGeom>
          <a:noFill/>
        </p:spPr>
        <p:txBody>
          <a:bodyPr wrap="square" rtlCol="0">
            <a:spAutoFit/>
          </a:bodyPr>
          <a:lstStyle/>
          <a:p>
            <a:r>
              <a:rPr lang="en-US" altLang="zh-CN" dirty="0" smtClean="0"/>
              <a:t>A</a:t>
            </a:r>
            <a:endParaRPr lang="zh-CN" altLang="en-US" dirty="0"/>
          </a:p>
        </p:txBody>
      </p:sp>
      <p:sp>
        <p:nvSpPr>
          <p:cNvPr id="6" name="TextBox 5"/>
          <p:cNvSpPr txBox="1"/>
          <p:nvPr/>
        </p:nvSpPr>
        <p:spPr>
          <a:xfrm>
            <a:off x="3880097" y="2026561"/>
            <a:ext cx="452387" cy="369332"/>
          </a:xfrm>
          <a:prstGeom prst="rect">
            <a:avLst/>
          </a:prstGeom>
          <a:noFill/>
        </p:spPr>
        <p:txBody>
          <a:bodyPr wrap="square" rtlCol="0">
            <a:spAutoFit/>
          </a:bodyPr>
          <a:lstStyle/>
          <a:p>
            <a:r>
              <a:rPr lang="en-US" altLang="zh-CN" dirty="0" smtClean="0"/>
              <a:t>D</a:t>
            </a:r>
            <a:endParaRPr lang="zh-CN" altLang="en-US" dirty="0"/>
          </a:p>
        </p:txBody>
      </p:sp>
    </p:spTree>
    <p:extLst>
      <p:ext uri="{BB962C8B-B14F-4D97-AF65-F5344CB8AC3E}">
        <p14:creationId xmlns:p14="http://schemas.microsoft.com/office/powerpoint/2010/main" val="58712667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2.4 </a:t>
            </a:r>
            <a:r>
              <a:rPr lang="zh-CN" altLang="en-US" dirty="0" smtClean="0"/>
              <a:t>变量及数据的使用</a:t>
            </a:r>
            <a:endParaRPr lang="zh-CN" altLang="en-US"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74</a:t>
            </a:fld>
            <a:endParaRPr lang="en-US" altLang="zh-CN"/>
          </a:p>
        </p:txBody>
      </p:sp>
      <p:pic>
        <p:nvPicPr>
          <p:cNvPr id="9" name="图片 8"/>
          <p:cNvPicPr>
            <a:picLocks noChangeAspect="1"/>
          </p:cNvPicPr>
          <p:nvPr/>
        </p:nvPicPr>
        <p:blipFill>
          <a:blip r:embed="rId2"/>
          <a:stretch>
            <a:fillRect/>
          </a:stretch>
        </p:blipFill>
        <p:spPr>
          <a:xfrm>
            <a:off x="1939293" y="975236"/>
            <a:ext cx="7039401" cy="5882764"/>
          </a:xfrm>
          <a:prstGeom prst="rect">
            <a:avLst/>
          </a:prstGeom>
        </p:spPr>
      </p:pic>
      <p:sp>
        <p:nvSpPr>
          <p:cNvPr id="10" name="矩形 9"/>
          <p:cNvSpPr/>
          <p:nvPr/>
        </p:nvSpPr>
        <p:spPr>
          <a:xfrm>
            <a:off x="5724771" y="5965237"/>
            <a:ext cx="1249013" cy="66592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3181571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1933" y="2951936"/>
            <a:ext cx="5961152" cy="3456109"/>
          </a:xfrm>
          <a:prstGeom prst="rect">
            <a:avLst/>
          </a:prstGeom>
        </p:spPr>
      </p:pic>
      <p:sp>
        <p:nvSpPr>
          <p:cNvPr id="2" name="标题 1"/>
          <p:cNvSpPr>
            <a:spLocks noGrp="1"/>
          </p:cNvSpPr>
          <p:nvPr>
            <p:ph type="title"/>
          </p:nvPr>
        </p:nvSpPr>
        <p:spPr/>
        <p:txBody>
          <a:bodyPr/>
          <a:lstStyle/>
          <a:p>
            <a:r>
              <a:rPr lang="en-US" altLang="zh-CN" dirty="0" smtClean="0"/>
              <a:t>2.4.6 </a:t>
            </a:r>
            <a:r>
              <a:rPr lang="zh-CN" altLang="en-US" dirty="0" smtClean="0"/>
              <a:t>字典</a:t>
            </a:r>
            <a:endParaRPr lang="zh-CN" altLang="en-US" dirty="0"/>
          </a:p>
        </p:txBody>
      </p:sp>
      <p:sp>
        <p:nvSpPr>
          <p:cNvPr id="3" name="内容占位符 2"/>
          <p:cNvSpPr>
            <a:spLocks noGrp="1"/>
          </p:cNvSpPr>
          <p:nvPr>
            <p:ph idx="1"/>
          </p:nvPr>
        </p:nvSpPr>
        <p:spPr>
          <a:xfrm>
            <a:off x="609600" y="1076325"/>
            <a:ext cx="11076878" cy="5248275"/>
          </a:xfrm>
        </p:spPr>
        <p:txBody>
          <a:bodyPr/>
          <a:lstStyle/>
          <a:p>
            <a:r>
              <a:rPr lang="zh-CN" altLang="zh-CN" sz="2000" dirty="0" smtClean="0"/>
              <a:t>字典</a:t>
            </a:r>
            <a:r>
              <a:rPr lang="zh-CN" altLang="en-US" sz="2000" dirty="0" smtClean="0"/>
              <a:t>的定义</a:t>
            </a:r>
            <a:endParaRPr lang="zh-CN" altLang="zh-CN" sz="2000" dirty="0"/>
          </a:p>
          <a:p>
            <a:pPr lvl="1"/>
            <a:r>
              <a:rPr lang="zh-CN" altLang="en-US" sz="2000" dirty="0" smtClean="0"/>
              <a:t>字典（</a:t>
            </a:r>
            <a:r>
              <a:rPr lang="en-US" altLang="zh-CN" sz="2000" dirty="0" err="1" smtClean="0"/>
              <a:t>dict</a:t>
            </a:r>
            <a:r>
              <a:rPr lang="zh-CN" altLang="en-US" sz="2000" dirty="0" smtClean="0"/>
              <a:t>）是由一系列键值对组合而成的数据结构</a:t>
            </a:r>
            <a:r>
              <a:rPr lang="zh-CN" altLang="en-US" sz="2000" dirty="0"/>
              <a:t>。用方括号</a:t>
            </a:r>
            <a:r>
              <a:rPr lang="zh-CN" altLang="en-US" sz="2000" dirty="0" smtClean="0"/>
              <a:t>（</a:t>
            </a:r>
            <a:r>
              <a:rPr lang="en-US" altLang="zh-CN" sz="2000" dirty="0" smtClean="0"/>
              <a:t>{}</a:t>
            </a:r>
            <a:r>
              <a:rPr lang="zh-CN" altLang="en-US" sz="2000" dirty="0" smtClean="0"/>
              <a:t>）</a:t>
            </a:r>
            <a:r>
              <a:rPr lang="zh-CN" altLang="en-US" sz="2000" dirty="0"/>
              <a:t>来</a:t>
            </a:r>
            <a:r>
              <a:rPr lang="zh-CN" altLang="en-US" sz="2000" dirty="0" smtClean="0"/>
              <a:t>表示字典。</a:t>
            </a:r>
            <a:endParaRPr lang="en-US" altLang="zh-CN" sz="2000" dirty="0" smtClean="0"/>
          </a:p>
          <a:p>
            <a:pPr lvl="1"/>
            <a:r>
              <a:rPr lang="zh-CN" altLang="en-US" sz="2000" dirty="0" smtClean="0"/>
              <a:t>例</a:t>
            </a:r>
            <a:r>
              <a:rPr lang="zh-CN" altLang="zh-CN" sz="2000" dirty="0" smtClean="0"/>
              <a:t>如</a:t>
            </a:r>
            <a:r>
              <a:rPr lang="zh-CN" altLang="zh-CN" sz="2000" dirty="0"/>
              <a:t>，下面是一个简单的字典，它存储了一个用户的姓名、年龄和所在城市信息：</a:t>
            </a:r>
            <a:endParaRPr lang="en-US" altLang="zh-CN" sz="2000" dirty="0"/>
          </a:p>
          <a:p>
            <a:pPr lvl="1"/>
            <a:endParaRPr lang="en-US" altLang="zh-CN" dirty="0" smtClean="0"/>
          </a:p>
          <a:p>
            <a:pPr lvl="1"/>
            <a:endParaRPr lang="en-US" altLang="zh-CN" dirty="0" smtClean="0"/>
          </a:p>
          <a:p>
            <a:endParaRPr lang="zh-CN" altLang="zh-CN" dirty="0"/>
          </a:p>
          <a:p>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75</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5" name="矩形 4"/>
          <p:cNvSpPr/>
          <p:nvPr/>
        </p:nvSpPr>
        <p:spPr>
          <a:xfrm>
            <a:off x="1709049" y="2301490"/>
            <a:ext cx="8477154" cy="400110"/>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user = {'</a:t>
            </a:r>
            <a:r>
              <a:rPr kumimoji="0" lang="en-US" altLang="zh-CN" sz="2000" b="1" i="0" u="none" strike="noStrike" kern="1200" cap="none" spc="0" normalizeH="0" baseline="0" noProof="0" dirty="0" err="1">
                <a:ln>
                  <a:noFill/>
                </a:ln>
                <a:solidFill>
                  <a:prstClr val="black"/>
                </a:solidFill>
                <a:effectLst/>
                <a:uLnTx/>
                <a:uFillTx/>
                <a:latin typeface="Arial"/>
                <a:ea typeface="宋体"/>
                <a:cs typeface="+mn-cs"/>
              </a:rPr>
              <a:t>name':'Wang</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 Lin', 'Age':18, '</a:t>
            </a:r>
            <a:r>
              <a:rPr kumimoji="0" lang="en-US" altLang="zh-CN" sz="2000" b="1" i="0" u="none" strike="noStrike" kern="1200" cap="none" spc="0" normalizeH="0" baseline="0" noProof="0" dirty="0" err="1">
                <a:ln>
                  <a:noFill/>
                </a:ln>
                <a:solidFill>
                  <a:prstClr val="black"/>
                </a:solidFill>
                <a:effectLst/>
                <a:uLnTx/>
                <a:uFillTx/>
                <a:latin typeface="Arial"/>
                <a:ea typeface="宋体"/>
                <a:cs typeface="+mn-cs"/>
              </a:rPr>
              <a:t>Location':'Wuhan</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t>
            </a:r>
          </a:p>
        </p:txBody>
      </p:sp>
      <p:sp>
        <p:nvSpPr>
          <p:cNvPr id="7" name="圆角矩形标注 6"/>
          <p:cNvSpPr/>
          <p:nvPr/>
        </p:nvSpPr>
        <p:spPr bwMode="auto">
          <a:xfrm>
            <a:off x="6889251" y="3335590"/>
            <a:ext cx="4691060" cy="2688800"/>
          </a:xfrm>
          <a:prstGeom prst="wedgeRoundRectCallout">
            <a:avLst>
              <a:gd name="adj1" fmla="val -65199"/>
              <a:gd name="adj2" fmla="val 19208"/>
              <a:gd name="adj3" fmla="val 16667"/>
            </a:avLst>
          </a:prstGeom>
          <a:solidFill>
            <a:schemeClr val="accent1">
              <a:lumMod val="20000"/>
              <a:lumOff val="80000"/>
            </a:schemeClr>
          </a:solidFill>
          <a:ln>
            <a:solidFill>
              <a:schemeClr val="accent1"/>
            </a:solidFill>
            <a:headEnd type="none" w="med" len="med"/>
            <a:tailEnd type="none" w="med" len="med"/>
          </a:ln>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“键值对”是组织数据的一种重要方式，广泛应用在</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Web</a:t>
            </a: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系统中</a:t>
            </a:r>
            <a:r>
              <a:rPr kumimoji="0" lang="zh-CN" altLang="zh-CN" sz="2000" b="1" i="0" u="none" strike="noStrike" kern="1200" cap="none" spc="0" normalizeH="0" baseline="0" noProof="0" dirty="0" smtClean="0">
                <a:ln>
                  <a:noFill/>
                </a:ln>
                <a:solidFill>
                  <a:prstClr val="black"/>
                </a:solidFill>
                <a:effectLst/>
                <a:uLnTx/>
                <a:uFillTx/>
                <a:latin typeface="Arial"/>
                <a:ea typeface="宋体"/>
                <a:cs typeface="+mn-cs"/>
              </a:rPr>
              <a:t>。</a:t>
            </a:r>
            <a:endParaRPr kumimoji="0" lang="en-US"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smtClean="0">
                <a:ln>
                  <a:noFill/>
                </a:ln>
                <a:solidFill>
                  <a:prstClr val="black"/>
                </a:solidFill>
                <a:effectLst/>
                <a:uLnTx/>
                <a:uFillTx/>
                <a:latin typeface="Arial" charset="0"/>
                <a:ea typeface="宋体"/>
                <a:cs typeface="+mn-cs"/>
              </a:rPr>
              <a:t>例如：用户画像。京东</a:t>
            </a:r>
            <a:r>
              <a:rPr kumimoji="0" lang="zh-CN" altLang="en-US" sz="2000" b="1" i="0" u="none" strike="noStrike" kern="1200" cap="none" spc="0" normalizeH="0" baseline="0" noProof="0" dirty="0">
                <a:ln>
                  <a:noFill/>
                </a:ln>
                <a:solidFill>
                  <a:prstClr val="black"/>
                </a:solidFill>
                <a:effectLst/>
                <a:uLnTx/>
                <a:uFillTx/>
                <a:latin typeface="Arial" charset="0"/>
                <a:ea typeface="宋体"/>
                <a:cs typeface="+mn-cs"/>
              </a:rPr>
              <a:t>、淘宝等网站一般会在后台收集用户数据，根据用户社会属性、生活习惯和消费行为等信息而抽象出的一个标签化的用户模型，简称用户画像。</a:t>
            </a:r>
            <a:endParaRPr kumimoji="0" lang="zh-CN" altLang="en-US" sz="2000" b="1" i="0" u="none" strike="noStrike" kern="1200" cap="none" spc="0" normalizeH="0" baseline="0" noProof="0" dirty="0" smtClean="0">
              <a:ln>
                <a:noFill/>
              </a:ln>
              <a:solidFill>
                <a:prstClr val="black"/>
              </a:solidFill>
              <a:effectLst/>
              <a:uLnTx/>
              <a:uFillTx/>
              <a:latin typeface="Arial" charset="0"/>
              <a:ea typeface="宋体"/>
              <a:cs typeface="+mn-cs"/>
            </a:endParaRPr>
          </a:p>
        </p:txBody>
      </p:sp>
    </p:spTree>
    <p:extLst>
      <p:ext uri="{BB962C8B-B14F-4D97-AF65-F5344CB8AC3E}">
        <p14:creationId xmlns:p14="http://schemas.microsoft.com/office/powerpoint/2010/main" val="216807108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5">
                                            <p:bg/>
                                          </p:spTgt>
                                        </p:tgtEl>
                                        <p:attrNameLst>
                                          <p:attrName>style.visibility</p:attrName>
                                        </p:attrNameLst>
                                      </p:cBhvr>
                                      <p:to>
                                        <p:strVal val="visible"/>
                                      </p:to>
                                    </p:set>
                                    <p:animEffect transition="in" filter="wipe(up)">
                                      <p:cBhvr>
                                        <p:cTn id="11" dur="500"/>
                                        <p:tgtEl>
                                          <p:spTgt spid="5">
                                            <p:bg/>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5">
                                            <p:txEl>
                                              <p:pRg st="0" end="0"/>
                                            </p:txEl>
                                          </p:spTgt>
                                        </p:tgtEl>
                                        <p:attrNameLst>
                                          <p:attrName>style.visibility</p:attrName>
                                        </p:attrNameLst>
                                      </p:cBhvr>
                                      <p:to>
                                        <p:strVal val="visible"/>
                                      </p:to>
                                    </p:set>
                                    <p:animEffect transition="in" filter="wipe(up)">
                                      <p:cBhvr>
                                        <p:cTn id="16" dur="500"/>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animBg="1"/>
      <p:bldP spid="7"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2.4.6 </a:t>
            </a:r>
            <a:r>
              <a:rPr lang="zh-CN" altLang="en-US" dirty="0" smtClean="0"/>
              <a:t>字典</a:t>
            </a:r>
            <a:endParaRPr lang="zh-CN" altLang="en-US" dirty="0"/>
          </a:p>
        </p:txBody>
      </p:sp>
      <p:sp>
        <p:nvSpPr>
          <p:cNvPr id="3" name="内容占位符 2"/>
          <p:cNvSpPr>
            <a:spLocks noGrp="1"/>
          </p:cNvSpPr>
          <p:nvPr>
            <p:ph idx="1"/>
          </p:nvPr>
        </p:nvSpPr>
        <p:spPr>
          <a:xfrm>
            <a:off x="609600" y="1076325"/>
            <a:ext cx="11076878" cy="5248275"/>
          </a:xfrm>
        </p:spPr>
        <p:txBody>
          <a:bodyPr/>
          <a:lstStyle/>
          <a:p>
            <a:pPr lvl="0">
              <a:defRPr/>
            </a:pPr>
            <a:r>
              <a:rPr lang="zh-CN" altLang="zh-CN" sz="2000" dirty="0"/>
              <a:t>键值对的基本思想是将“值”信息关联一个“键”信息，进而通过键信息查找对应值信息，这个过程叫映射</a:t>
            </a:r>
            <a:r>
              <a:rPr lang="zh-CN" altLang="zh-CN" sz="2000" dirty="0" smtClean="0"/>
              <a:t>。</a:t>
            </a:r>
            <a:r>
              <a:rPr lang="en-US" altLang="zh-CN" sz="2000" dirty="0" smtClean="0"/>
              <a:t>Python</a:t>
            </a:r>
            <a:r>
              <a:rPr lang="zh-CN" altLang="zh-CN" sz="2000" dirty="0" smtClean="0"/>
              <a:t>通</a:t>
            </a:r>
            <a:r>
              <a:rPr lang="zh-CN" altLang="zh-CN" sz="2000" kern="1200" dirty="0" smtClean="0">
                <a:solidFill>
                  <a:prstClr val="black"/>
                </a:solidFill>
              </a:rPr>
              <a:t>过</a:t>
            </a:r>
            <a:r>
              <a:rPr lang="zh-CN" altLang="zh-CN" sz="2000" kern="1200" dirty="0">
                <a:solidFill>
                  <a:prstClr val="black"/>
                </a:solidFill>
              </a:rPr>
              <a:t>字典类型实现映射</a:t>
            </a:r>
            <a:r>
              <a:rPr lang="zh-CN" altLang="zh-CN" sz="2000" kern="1200" dirty="0" smtClean="0">
                <a:solidFill>
                  <a:prstClr val="black"/>
                </a:solidFill>
              </a:rPr>
              <a:t>。</a:t>
            </a:r>
            <a:endParaRPr lang="en-US" altLang="zh-CN" sz="2000" kern="1200" dirty="0" smtClean="0">
              <a:solidFill>
                <a:prstClr val="black"/>
              </a:solidFill>
            </a:endParaRPr>
          </a:p>
          <a:p>
            <a:pPr lvl="0">
              <a:defRPr/>
            </a:pPr>
            <a:endParaRPr lang="zh-CN" altLang="zh-CN" sz="2000" dirty="0"/>
          </a:p>
          <a:p>
            <a:pPr lvl="0">
              <a:defRPr/>
            </a:pPr>
            <a:r>
              <a:rPr lang="zh-CN" altLang="zh-CN" sz="2000" dirty="0" smtClean="0"/>
              <a:t>键</a:t>
            </a:r>
            <a:r>
              <a:rPr lang="zh-CN" altLang="zh-CN" sz="2000" dirty="0"/>
              <a:t>值对通过</a:t>
            </a:r>
            <a:r>
              <a:rPr lang="zh-CN" altLang="zh-CN" sz="2000" dirty="0">
                <a:solidFill>
                  <a:srgbClr val="FF0000"/>
                </a:solidFill>
              </a:rPr>
              <a:t>冒号</a:t>
            </a:r>
            <a:r>
              <a:rPr lang="en-US" altLang="zh-CN" sz="2000" dirty="0">
                <a:solidFill>
                  <a:srgbClr val="FF0000"/>
                </a:solidFill>
              </a:rPr>
              <a:t> : </a:t>
            </a:r>
            <a:r>
              <a:rPr lang="zh-CN" altLang="zh-CN" sz="2000" dirty="0"/>
              <a:t>相互关联起来，可以通过键的信息来</a:t>
            </a:r>
            <a:r>
              <a:rPr lang="zh-CN" altLang="zh-CN" sz="2000" dirty="0" smtClean="0"/>
              <a:t>访问</a:t>
            </a:r>
            <a:r>
              <a:rPr lang="zh-CN" altLang="en-US" sz="2000" dirty="0" smtClean="0"/>
              <a:t>值</a:t>
            </a:r>
            <a:r>
              <a:rPr lang="zh-CN" altLang="zh-CN" sz="2000" dirty="0" smtClean="0"/>
              <a:t>的</a:t>
            </a:r>
            <a:r>
              <a:rPr lang="zh-CN" altLang="zh-CN" sz="2000" dirty="0"/>
              <a:t>信息</a:t>
            </a:r>
            <a:r>
              <a:rPr lang="zh-CN" altLang="zh-CN" sz="2000" dirty="0" smtClean="0"/>
              <a:t>。</a:t>
            </a:r>
            <a:endParaRPr lang="en-US" altLang="zh-CN" sz="2000" dirty="0" smtClean="0"/>
          </a:p>
          <a:p>
            <a:pPr lvl="0">
              <a:defRPr/>
            </a:pPr>
            <a:r>
              <a:rPr lang="zh-CN" altLang="en-US" sz="2000" dirty="0"/>
              <a:t>语法</a:t>
            </a:r>
            <a:r>
              <a:rPr lang="zh-CN" altLang="en-US" sz="2000" dirty="0" smtClean="0"/>
              <a:t>格式：</a:t>
            </a:r>
            <a:r>
              <a:rPr lang="en-US" altLang="zh-CN" sz="2000" dirty="0" err="1" smtClean="0">
                <a:solidFill>
                  <a:srgbClr val="FF0000"/>
                </a:solidFill>
              </a:rPr>
              <a:t>dict</a:t>
            </a:r>
            <a:r>
              <a:rPr lang="en-US" altLang="zh-CN" sz="2000" dirty="0" smtClean="0">
                <a:solidFill>
                  <a:srgbClr val="FF0000"/>
                </a:solidFill>
              </a:rPr>
              <a:t>[key]</a:t>
            </a:r>
            <a:endParaRPr lang="en-US" altLang="zh-CN" sz="2000" dirty="0">
              <a:solidFill>
                <a:srgbClr val="FF0000"/>
              </a:solidFill>
            </a:endParaRPr>
          </a:p>
          <a:p>
            <a:r>
              <a:rPr lang="zh-CN" altLang="zh-CN" sz="2000" dirty="0"/>
              <a:t>如下面例子所示</a:t>
            </a:r>
            <a:r>
              <a:rPr lang="zh-CN" altLang="zh-CN" sz="2000" dirty="0" smtClean="0"/>
              <a:t>：</a:t>
            </a:r>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76</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6" name="矩形 5"/>
          <p:cNvSpPr/>
          <p:nvPr/>
        </p:nvSpPr>
        <p:spPr>
          <a:xfrm>
            <a:off x="1586385" y="3442743"/>
            <a:ext cx="8477154" cy="2246769"/>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user = {'</a:t>
            </a:r>
            <a:r>
              <a:rPr kumimoji="0" lang="en-US" altLang="zh-CN" sz="2000" b="1" i="0" u="none" strike="noStrike" kern="1200" cap="none" spc="0" normalizeH="0" baseline="0" noProof="0" dirty="0" err="1">
                <a:ln>
                  <a:noFill/>
                </a:ln>
                <a:solidFill>
                  <a:prstClr val="black"/>
                </a:solidFill>
                <a:effectLst/>
                <a:uLnTx/>
                <a:uFillTx/>
                <a:latin typeface="Arial"/>
                <a:ea typeface="宋体"/>
                <a:cs typeface="+mn-cs"/>
              </a:rPr>
              <a:t>name':'Wang</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 Lin', 'Age':18, '</a:t>
            </a:r>
            <a:r>
              <a:rPr kumimoji="0" lang="en-US" altLang="zh-CN" sz="2000" b="1" i="0" u="none" strike="noStrike" kern="1200" cap="none" spc="0" normalizeH="0" baseline="0" noProof="0" dirty="0" err="1">
                <a:ln>
                  <a:noFill/>
                </a:ln>
                <a:solidFill>
                  <a:prstClr val="black"/>
                </a:solidFill>
                <a:effectLst/>
                <a:uLnTx/>
                <a:uFillTx/>
                <a:latin typeface="Arial"/>
                <a:ea typeface="宋体"/>
                <a:cs typeface="+mn-cs"/>
              </a:rPr>
              <a:t>Location':'Wuhan</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user['name']</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'Wang Lin'</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user['Age']</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18</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user['Location']</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'Wuhan'</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p:txBody>
      </p:sp>
    </p:spTree>
    <p:extLst>
      <p:ext uri="{BB962C8B-B14F-4D97-AF65-F5344CB8AC3E}">
        <p14:creationId xmlns:p14="http://schemas.microsoft.com/office/powerpoint/2010/main" val="116205834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up)">
                                      <p:cBhvr>
                                        <p:cTn id="23" dur="500"/>
                                        <p:tgtEl>
                                          <p:spTgt spid="6">
                                            <p:bg/>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6">
                                            <p:txEl>
                                              <p:pRg st="0" end="0"/>
                                            </p:txEl>
                                          </p:spTgt>
                                        </p:tgtEl>
                                        <p:attrNameLst>
                                          <p:attrName>style.visibility</p:attrName>
                                        </p:attrNameLst>
                                      </p:cBhvr>
                                      <p:to>
                                        <p:strVal val="visible"/>
                                      </p:to>
                                    </p:set>
                                    <p:animEffect transition="in" filter="wipe(up)">
                                      <p:cBhvr>
                                        <p:cTn id="28" dur="500"/>
                                        <p:tgtEl>
                                          <p:spTgt spid="6">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6">
                                            <p:txEl>
                                              <p:pRg st="1" end="1"/>
                                            </p:txEl>
                                          </p:spTgt>
                                        </p:tgtEl>
                                        <p:attrNameLst>
                                          <p:attrName>style.visibility</p:attrName>
                                        </p:attrNameLst>
                                      </p:cBhvr>
                                      <p:to>
                                        <p:strVal val="visible"/>
                                      </p:to>
                                    </p:set>
                                    <p:animEffect transition="in" filter="wipe(up)">
                                      <p:cBhvr>
                                        <p:cTn id="33" dur="500"/>
                                        <p:tgtEl>
                                          <p:spTgt spid="6">
                                            <p:txEl>
                                              <p:pRg st="1" end="1"/>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6">
                                            <p:txEl>
                                              <p:pRg st="2" end="2"/>
                                            </p:txEl>
                                          </p:spTgt>
                                        </p:tgtEl>
                                        <p:attrNameLst>
                                          <p:attrName>style.visibility</p:attrName>
                                        </p:attrNameLst>
                                      </p:cBhvr>
                                      <p:to>
                                        <p:strVal val="visible"/>
                                      </p:to>
                                    </p:set>
                                    <p:animEffect transition="in" filter="wipe(up)">
                                      <p:cBhvr>
                                        <p:cTn id="38" dur="500"/>
                                        <p:tgtEl>
                                          <p:spTgt spid="6">
                                            <p:txEl>
                                              <p:pRg st="2" end="2"/>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grpId="0" nodeType="clickEffect">
                                  <p:stCondLst>
                                    <p:cond delay="0"/>
                                  </p:stCondLst>
                                  <p:childTnLst>
                                    <p:set>
                                      <p:cBhvr>
                                        <p:cTn id="42" dur="1" fill="hold">
                                          <p:stCondLst>
                                            <p:cond delay="0"/>
                                          </p:stCondLst>
                                        </p:cTn>
                                        <p:tgtEl>
                                          <p:spTgt spid="6">
                                            <p:txEl>
                                              <p:pRg st="3" end="3"/>
                                            </p:txEl>
                                          </p:spTgt>
                                        </p:tgtEl>
                                        <p:attrNameLst>
                                          <p:attrName>style.visibility</p:attrName>
                                        </p:attrNameLst>
                                      </p:cBhvr>
                                      <p:to>
                                        <p:strVal val="visible"/>
                                      </p:to>
                                    </p:set>
                                    <p:animEffect transition="in" filter="wipe(up)">
                                      <p:cBhvr>
                                        <p:cTn id="43" dur="500"/>
                                        <p:tgtEl>
                                          <p:spTgt spid="6">
                                            <p:txEl>
                                              <p:pRg st="3" end="3"/>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grpId="0" nodeType="clickEffect">
                                  <p:stCondLst>
                                    <p:cond delay="0"/>
                                  </p:stCondLst>
                                  <p:childTnLst>
                                    <p:set>
                                      <p:cBhvr>
                                        <p:cTn id="47" dur="1" fill="hold">
                                          <p:stCondLst>
                                            <p:cond delay="0"/>
                                          </p:stCondLst>
                                        </p:cTn>
                                        <p:tgtEl>
                                          <p:spTgt spid="6">
                                            <p:txEl>
                                              <p:pRg st="4" end="4"/>
                                            </p:txEl>
                                          </p:spTgt>
                                        </p:tgtEl>
                                        <p:attrNameLst>
                                          <p:attrName>style.visibility</p:attrName>
                                        </p:attrNameLst>
                                      </p:cBhvr>
                                      <p:to>
                                        <p:strVal val="visible"/>
                                      </p:to>
                                    </p:set>
                                    <p:animEffect transition="in" filter="wipe(up)">
                                      <p:cBhvr>
                                        <p:cTn id="48" dur="500"/>
                                        <p:tgtEl>
                                          <p:spTgt spid="6">
                                            <p:txEl>
                                              <p:pRg st="4" end="4"/>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grpId="0" nodeType="clickEffect">
                                  <p:stCondLst>
                                    <p:cond delay="0"/>
                                  </p:stCondLst>
                                  <p:childTnLst>
                                    <p:set>
                                      <p:cBhvr>
                                        <p:cTn id="52" dur="1" fill="hold">
                                          <p:stCondLst>
                                            <p:cond delay="0"/>
                                          </p:stCondLst>
                                        </p:cTn>
                                        <p:tgtEl>
                                          <p:spTgt spid="6">
                                            <p:txEl>
                                              <p:pRg st="5" end="5"/>
                                            </p:txEl>
                                          </p:spTgt>
                                        </p:tgtEl>
                                        <p:attrNameLst>
                                          <p:attrName>style.visibility</p:attrName>
                                        </p:attrNameLst>
                                      </p:cBhvr>
                                      <p:to>
                                        <p:strVal val="visible"/>
                                      </p:to>
                                    </p:set>
                                    <p:animEffect transition="in" filter="wipe(up)">
                                      <p:cBhvr>
                                        <p:cTn id="53" dur="500"/>
                                        <p:tgtEl>
                                          <p:spTgt spid="6">
                                            <p:txEl>
                                              <p:pRg st="5" end="5"/>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1" fill="hold" grpId="0" nodeType="clickEffect">
                                  <p:stCondLst>
                                    <p:cond delay="0"/>
                                  </p:stCondLst>
                                  <p:childTnLst>
                                    <p:set>
                                      <p:cBhvr>
                                        <p:cTn id="57" dur="1" fill="hold">
                                          <p:stCondLst>
                                            <p:cond delay="0"/>
                                          </p:stCondLst>
                                        </p:cTn>
                                        <p:tgtEl>
                                          <p:spTgt spid="6">
                                            <p:txEl>
                                              <p:pRg st="6" end="6"/>
                                            </p:txEl>
                                          </p:spTgt>
                                        </p:tgtEl>
                                        <p:attrNameLst>
                                          <p:attrName>style.visibility</p:attrName>
                                        </p:attrNameLst>
                                      </p:cBhvr>
                                      <p:to>
                                        <p:strVal val="visible"/>
                                      </p:to>
                                    </p:set>
                                    <p:animEffect transition="in" filter="wipe(up)">
                                      <p:cBhvr>
                                        <p:cTn id="58"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2.4.6 </a:t>
            </a:r>
            <a:r>
              <a:rPr lang="zh-CN" altLang="en-US" dirty="0" smtClean="0"/>
              <a:t>字典</a:t>
            </a:r>
            <a:endParaRPr lang="zh-CN" altLang="en-US" dirty="0"/>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77</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pic>
        <p:nvPicPr>
          <p:cNvPr id="6" name="图片 5"/>
          <p:cNvPicPr>
            <a:picLocks noChangeAspect="1"/>
          </p:cNvPicPr>
          <p:nvPr/>
        </p:nvPicPr>
        <p:blipFill>
          <a:blip r:embed="rId3"/>
          <a:stretch>
            <a:fillRect/>
          </a:stretch>
        </p:blipFill>
        <p:spPr>
          <a:xfrm>
            <a:off x="2527300" y="1122362"/>
            <a:ext cx="5465762" cy="5141310"/>
          </a:xfrm>
          <a:prstGeom prst="rect">
            <a:avLst/>
          </a:prstGeom>
        </p:spPr>
      </p:pic>
    </p:spTree>
    <p:extLst>
      <p:ext uri="{BB962C8B-B14F-4D97-AF65-F5344CB8AC3E}">
        <p14:creationId xmlns:p14="http://schemas.microsoft.com/office/powerpoint/2010/main" val="69542572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2.4.6 </a:t>
            </a:r>
            <a:r>
              <a:rPr lang="zh-CN" altLang="en-US" dirty="0" smtClean="0"/>
              <a:t>字典</a:t>
            </a:r>
            <a:endParaRPr lang="zh-CN" altLang="en-US" dirty="0"/>
          </a:p>
        </p:txBody>
      </p:sp>
      <p:sp>
        <p:nvSpPr>
          <p:cNvPr id="3" name="内容占位符 2"/>
          <p:cNvSpPr>
            <a:spLocks noGrp="1"/>
          </p:cNvSpPr>
          <p:nvPr>
            <p:ph idx="1"/>
          </p:nvPr>
        </p:nvSpPr>
        <p:spPr>
          <a:xfrm>
            <a:off x="609599" y="1076325"/>
            <a:ext cx="11347451" cy="5248275"/>
          </a:xfrm>
        </p:spPr>
        <p:txBody>
          <a:bodyPr/>
          <a:lstStyle/>
          <a:p>
            <a:r>
              <a:rPr lang="en-US" altLang="zh-CN" sz="2400" dirty="0" smtClean="0"/>
              <a:t>1</a:t>
            </a:r>
            <a:r>
              <a:rPr lang="zh-CN" altLang="en-US" sz="2400" dirty="0" smtClean="0"/>
              <a:t>、字典的构建。直接使用 </a:t>
            </a:r>
            <a:r>
              <a:rPr lang="en-US" altLang="zh-CN" sz="2400" dirty="0" smtClean="0">
                <a:solidFill>
                  <a:srgbClr val="FF0000"/>
                </a:solidFill>
              </a:rPr>
              <a:t>{}</a:t>
            </a:r>
            <a:r>
              <a:rPr lang="en-US" altLang="zh-CN" sz="2400" dirty="0" smtClean="0"/>
              <a:t> </a:t>
            </a:r>
            <a:r>
              <a:rPr lang="zh-CN" altLang="en-US" sz="2400" dirty="0" smtClean="0"/>
              <a:t>定义字典。</a:t>
            </a:r>
            <a:endParaRPr lang="en-US" altLang="zh-CN" sz="2400" dirty="0" smtClean="0"/>
          </a:p>
          <a:p>
            <a:endParaRPr lang="zh-CN" altLang="en-US" sz="2400" dirty="0"/>
          </a:p>
          <a:p>
            <a:endParaRPr lang="en-US" altLang="zh-CN" sz="2400" dirty="0" smtClean="0"/>
          </a:p>
          <a:p>
            <a:endParaRPr lang="en-US" altLang="zh-CN" sz="2400" dirty="0" smtClean="0"/>
          </a:p>
          <a:p>
            <a:r>
              <a:rPr lang="en-US" altLang="zh-CN" sz="2400" dirty="0" smtClean="0"/>
              <a:t>2</a:t>
            </a:r>
            <a:r>
              <a:rPr lang="zh-CN" altLang="en-US" sz="2400" dirty="0" smtClean="0"/>
              <a:t>、添加字典元素。通过 </a:t>
            </a:r>
            <a:r>
              <a:rPr lang="en-US" altLang="zh-CN" sz="2400" dirty="0" err="1" smtClean="0">
                <a:solidFill>
                  <a:srgbClr val="FF0000"/>
                </a:solidFill>
              </a:rPr>
              <a:t>dict</a:t>
            </a:r>
            <a:r>
              <a:rPr lang="en-US" altLang="zh-CN" sz="2400" dirty="0" smtClean="0">
                <a:solidFill>
                  <a:srgbClr val="FF0000"/>
                </a:solidFill>
              </a:rPr>
              <a:t>[</a:t>
            </a:r>
            <a:r>
              <a:rPr lang="en-US" altLang="zh-CN" sz="2400" dirty="0" err="1" smtClean="0">
                <a:solidFill>
                  <a:srgbClr val="FF0000"/>
                </a:solidFill>
              </a:rPr>
              <a:t>new_key</a:t>
            </a:r>
            <a:r>
              <a:rPr lang="en-US" altLang="zh-CN" sz="2400" dirty="0" smtClean="0">
                <a:solidFill>
                  <a:srgbClr val="FF0000"/>
                </a:solidFill>
              </a:rPr>
              <a:t>] = </a:t>
            </a:r>
            <a:r>
              <a:rPr lang="en-US" altLang="zh-CN" sz="2400" dirty="0" err="1" smtClean="0">
                <a:solidFill>
                  <a:srgbClr val="FF0000"/>
                </a:solidFill>
              </a:rPr>
              <a:t>new_value</a:t>
            </a:r>
            <a:r>
              <a:rPr lang="en-US" altLang="zh-CN" sz="2400" dirty="0" smtClean="0">
                <a:solidFill>
                  <a:srgbClr val="FF0000"/>
                </a:solidFill>
              </a:rPr>
              <a:t> </a:t>
            </a:r>
            <a:r>
              <a:rPr lang="zh-CN" altLang="en-US" sz="2400" dirty="0" smtClean="0"/>
              <a:t>为</a:t>
            </a:r>
            <a:r>
              <a:rPr lang="zh-CN" altLang="en-US" sz="2400" dirty="0"/>
              <a:t>字典添加键值</a:t>
            </a:r>
            <a:r>
              <a:rPr lang="zh-CN" altLang="en-US" sz="2400" dirty="0" smtClean="0"/>
              <a:t>对。</a:t>
            </a:r>
            <a:endParaRPr lang="en-US" altLang="zh-CN" sz="2400" dirty="0" smtClean="0"/>
          </a:p>
          <a:p>
            <a:pPr lvl="1"/>
            <a:r>
              <a:rPr lang="zh-CN" altLang="en-US" sz="2400" dirty="0" smtClean="0"/>
              <a:t>下面</a:t>
            </a:r>
            <a:r>
              <a:rPr lang="zh-CN" altLang="en-US" sz="2400" dirty="0"/>
              <a:t>代码</a:t>
            </a:r>
            <a:r>
              <a:rPr lang="zh-CN" altLang="en-US" sz="2400" dirty="0" smtClean="0"/>
              <a:t>是给</a:t>
            </a:r>
            <a:r>
              <a:rPr lang="en-US" altLang="zh-CN" sz="2400" dirty="0" smtClean="0"/>
              <a:t>user</a:t>
            </a:r>
            <a:r>
              <a:rPr lang="zh-CN" altLang="en-US" sz="2400" dirty="0" smtClean="0"/>
              <a:t>字典</a:t>
            </a:r>
            <a:r>
              <a:rPr lang="zh-CN" altLang="en-US" sz="2400" dirty="0"/>
              <a:t>变量添加</a:t>
            </a:r>
            <a:r>
              <a:rPr lang="en-US" altLang="zh-CN" sz="2400" dirty="0"/>
              <a:t>preference</a:t>
            </a:r>
            <a:r>
              <a:rPr lang="zh-CN" altLang="en-US" sz="2400" dirty="0"/>
              <a:t>和</a:t>
            </a:r>
            <a:r>
              <a:rPr lang="en-US" altLang="zh-CN" sz="2400" dirty="0"/>
              <a:t>occupation</a:t>
            </a:r>
            <a:r>
              <a:rPr lang="zh-CN" altLang="en-US" sz="2400" dirty="0"/>
              <a:t>属性，并设置属性值分别为</a:t>
            </a:r>
            <a:r>
              <a:rPr lang="en-US" altLang="zh-CN" sz="2400" dirty="0"/>
              <a:t>sports</a:t>
            </a:r>
            <a:r>
              <a:rPr lang="zh-CN" altLang="en-US" sz="2400" dirty="0"/>
              <a:t>和</a:t>
            </a:r>
            <a:r>
              <a:rPr lang="en-US" altLang="zh-CN" sz="2400" dirty="0"/>
              <a:t>student</a:t>
            </a:r>
            <a:r>
              <a:rPr lang="zh-CN" altLang="en-US" sz="2400" dirty="0"/>
              <a:t>。</a:t>
            </a:r>
          </a:p>
          <a:p>
            <a:endParaRPr lang="en-US" altLang="zh-CN" sz="2400" dirty="0"/>
          </a:p>
          <a:p>
            <a:endParaRPr lang="zh-CN" altLang="en-US" sz="2400"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78</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5" name="矩形 4"/>
          <p:cNvSpPr/>
          <p:nvPr/>
        </p:nvSpPr>
        <p:spPr>
          <a:xfrm>
            <a:off x="1029455" y="4183062"/>
            <a:ext cx="10698996" cy="1631216"/>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a:t>
            </a:r>
            <a:r>
              <a:rPr kumimoji="0" lang="en-US" altLang="zh-CN" sz="2000" b="1" i="0" u="none" strike="noStrike" kern="1200" cap="none" spc="0" normalizeH="0" baseline="0" noProof="0" dirty="0" smtClean="0">
                <a:ln>
                  <a:noFill/>
                </a:ln>
                <a:solidFill>
                  <a:prstClr val="black"/>
                </a:solidFill>
                <a:effectLst/>
                <a:uLnTx/>
                <a:uFillTx/>
                <a:latin typeface="Arial"/>
                <a:ea typeface="宋体"/>
                <a:cs typeface="+mn-cs"/>
              </a:rPr>
              <a:t>user[</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'preference'] = 'sports'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user['occupation'] = 'student'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user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{'name': 'Wang Lin', 'Age': 18, 'Location': 'Wuhan', 'preference': 'sports', 'occupation': 'student'}</a:t>
            </a:r>
          </a:p>
        </p:txBody>
      </p:sp>
      <p:sp>
        <p:nvSpPr>
          <p:cNvPr id="6" name="矩形 5"/>
          <p:cNvSpPr/>
          <p:nvPr/>
        </p:nvSpPr>
        <p:spPr>
          <a:xfrm>
            <a:off x="1247608" y="1567865"/>
            <a:ext cx="10407817" cy="707886"/>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user0 = </a:t>
            </a:r>
            <a:r>
              <a:rPr kumimoji="0" lang="en-US" altLang="zh-CN" sz="2000" b="1" i="0" u="none" strike="noStrike" kern="1200" cap="none" spc="0" normalizeH="0" baseline="0" noProof="0" dirty="0" smtClean="0">
                <a:ln>
                  <a:noFill/>
                </a:ln>
                <a:solidFill>
                  <a:prstClr val="black"/>
                </a:solidFill>
                <a:effectLst/>
                <a:uLnTx/>
                <a:uFillTx/>
                <a:latin typeface="Arial"/>
                <a:ea typeface="宋体"/>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smtClean="0">
                <a:ln>
                  <a:noFill/>
                </a:ln>
                <a:solidFill>
                  <a:prstClr val="black"/>
                </a:solidFill>
                <a:effectLst/>
                <a:uLnTx/>
                <a:uFillTx/>
                <a:latin typeface="Arial"/>
                <a:ea typeface="宋体"/>
                <a:cs typeface="+mn-cs"/>
              </a:rPr>
              <a:t>user = {'</a:t>
            </a:r>
            <a:r>
              <a:rPr kumimoji="0" lang="en-US" altLang="zh-CN" sz="2000" b="1" i="0" u="none" strike="noStrike" kern="1200" cap="none" spc="0" normalizeH="0" baseline="0" noProof="0" dirty="0" err="1" smtClean="0">
                <a:ln>
                  <a:noFill/>
                </a:ln>
                <a:solidFill>
                  <a:prstClr val="black"/>
                </a:solidFill>
                <a:effectLst/>
                <a:uLnTx/>
                <a:uFillTx/>
                <a:latin typeface="Arial"/>
                <a:ea typeface="宋体"/>
                <a:cs typeface="+mn-cs"/>
              </a:rPr>
              <a:t>name</a:t>
            </a:r>
            <a:r>
              <a:rPr kumimoji="0" lang="en-US" altLang="zh-CN" sz="2000" b="1" i="0" u="none" strike="noStrike" kern="1200" cap="none" spc="0" normalizeH="0" baseline="0" noProof="0" dirty="0" err="1">
                <a:ln>
                  <a:noFill/>
                </a:ln>
                <a:solidFill>
                  <a:prstClr val="black"/>
                </a:solidFill>
                <a:effectLst/>
                <a:uLnTx/>
                <a:uFillTx/>
                <a:latin typeface="Arial"/>
                <a:ea typeface="宋体"/>
                <a:cs typeface="+mn-cs"/>
              </a:rPr>
              <a:t>':'Wang</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 Lin', 'Age':18, '</a:t>
            </a:r>
            <a:r>
              <a:rPr kumimoji="0" lang="en-US" altLang="zh-CN" sz="2000" b="1" i="0" u="none" strike="noStrike" kern="1200" cap="none" spc="0" normalizeH="0" baseline="0" noProof="0" dirty="0" err="1">
                <a:ln>
                  <a:noFill/>
                </a:ln>
                <a:solidFill>
                  <a:prstClr val="black"/>
                </a:solidFill>
                <a:effectLst/>
                <a:uLnTx/>
                <a:uFillTx/>
                <a:latin typeface="Arial"/>
                <a:ea typeface="宋体"/>
                <a:cs typeface="+mn-cs"/>
              </a:rPr>
              <a:t>Location':'Wuhan</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t>
            </a:r>
          </a:p>
        </p:txBody>
      </p:sp>
    </p:spTree>
    <p:extLst>
      <p:ext uri="{BB962C8B-B14F-4D97-AF65-F5344CB8AC3E}">
        <p14:creationId xmlns:p14="http://schemas.microsoft.com/office/powerpoint/2010/main" val="136909226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6">
                                            <p:bg/>
                                          </p:spTgt>
                                        </p:tgtEl>
                                        <p:attrNameLst>
                                          <p:attrName>style.visibility</p:attrName>
                                        </p:attrNameLst>
                                      </p:cBhvr>
                                      <p:to>
                                        <p:strVal val="visible"/>
                                      </p:to>
                                    </p:set>
                                    <p:animEffect transition="in" filter="wipe(up)">
                                      <p:cBhvr>
                                        <p:cTn id="11" dur="500"/>
                                        <p:tgtEl>
                                          <p:spTgt spid="6">
                                            <p:bg/>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wipe(up)">
                                      <p:cBhvr>
                                        <p:cTn id="16" dur="500"/>
                                        <p:tgtEl>
                                          <p:spTgt spid="6">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Effect transition="in" filter="wipe(up)">
                                      <p:cBhvr>
                                        <p:cTn id="21" dur="500"/>
                                        <p:tgtEl>
                                          <p:spTgt spid="6">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5">
                                            <p:bg/>
                                          </p:spTgt>
                                        </p:tgtEl>
                                        <p:attrNameLst>
                                          <p:attrName>style.visibility</p:attrName>
                                        </p:attrNameLst>
                                      </p:cBhvr>
                                      <p:to>
                                        <p:strVal val="visible"/>
                                      </p:to>
                                    </p:set>
                                    <p:animEffect transition="in" filter="wipe(up)">
                                      <p:cBhvr>
                                        <p:cTn id="34" dur="500"/>
                                        <p:tgtEl>
                                          <p:spTgt spid="5">
                                            <p:bg/>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5">
                                            <p:txEl>
                                              <p:pRg st="0" end="0"/>
                                            </p:txEl>
                                          </p:spTgt>
                                        </p:tgtEl>
                                        <p:attrNameLst>
                                          <p:attrName>style.visibility</p:attrName>
                                        </p:attrNameLst>
                                      </p:cBhvr>
                                      <p:to>
                                        <p:strVal val="visible"/>
                                      </p:to>
                                    </p:set>
                                    <p:animEffect transition="in" filter="wipe(up)">
                                      <p:cBhvr>
                                        <p:cTn id="39" dur="500"/>
                                        <p:tgtEl>
                                          <p:spTgt spid="5">
                                            <p:txEl>
                                              <p:pRg st="0" end="0"/>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5">
                                            <p:txEl>
                                              <p:pRg st="1" end="1"/>
                                            </p:txEl>
                                          </p:spTgt>
                                        </p:tgtEl>
                                        <p:attrNameLst>
                                          <p:attrName>style.visibility</p:attrName>
                                        </p:attrNameLst>
                                      </p:cBhvr>
                                      <p:to>
                                        <p:strVal val="visible"/>
                                      </p:to>
                                    </p:set>
                                    <p:animEffect transition="in" filter="wipe(up)">
                                      <p:cBhvr>
                                        <p:cTn id="44" dur="500"/>
                                        <p:tgtEl>
                                          <p:spTgt spid="5">
                                            <p:txEl>
                                              <p:pRg st="1" end="1"/>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5">
                                            <p:txEl>
                                              <p:pRg st="2" end="2"/>
                                            </p:txEl>
                                          </p:spTgt>
                                        </p:tgtEl>
                                        <p:attrNameLst>
                                          <p:attrName>style.visibility</p:attrName>
                                        </p:attrNameLst>
                                      </p:cBhvr>
                                      <p:to>
                                        <p:strVal val="visible"/>
                                      </p:to>
                                    </p:set>
                                    <p:animEffect transition="in" filter="wipe(up)">
                                      <p:cBhvr>
                                        <p:cTn id="49" dur="500"/>
                                        <p:tgtEl>
                                          <p:spTgt spid="5">
                                            <p:txEl>
                                              <p:pRg st="2" end="2"/>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grpId="0" nodeType="clickEffect">
                                  <p:stCondLst>
                                    <p:cond delay="0"/>
                                  </p:stCondLst>
                                  <p:childTnLst>
                                    <p:set>
                                      <p:cBhvr>
                                        <p:cTn id="53" dur="1" fill="hold">
                                          <p:stCondLst>
                                            <p:cond delay="0"/>
                                          </p:stCondLst>
                                        </p:cTn>
                                        <p:tgtEl>
                                          <p:spTgt spid="5">
                                            <p:txEl>
                                              <p:pRg st="3" end="3"/>
                                            </p:txEl>
                                          </p:spTgt>
                                        </p:tgtEl>
                                        <p:attrNameLst>
                                          <p:attrName>style.visibility</p:attrName>
                                        </p:attrNameLst>
                                      </p:cBhvr>
                                      <p:to>
                                        <p:strVal val="visible"/>
                                      </p:to>
                                    </p:set>
                                    <p:animEffect transition="in" filter="wipe(up)">
                                      <p:cBhvr>
                                        <p:cTn id="54"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2.4.6 </a:t>
            </a:r>
            <a:r>
              <a:rPr lang="zh-CN" altLang="en-US" dirty="0" smtClean="0"/>
              <a:t>字典</a:t>
            </a:r>
            <a:endParaRPr lang="zh-CN" altLang="en-US" dirty="0"/>
          </a:p>
        </p:txBody>
      </p:sp>
      <p:sp>
        <p:nvSpPr>
          <p:cNvPr id="3" name="内容占位符 2"/>
          <p:cNvSpPr>
            <a:spLocks noGrp="1"/>
          </p:cNvSpPr>
          <p:nvPr>
            <p:ph idx="1"/>
          </p:nvPr>
        </p:nvSpPr>
        <p:spPr/>
        <p:txBody>
          <a:bodyPr/>
          <a:lstStyle/>
          <a:p>
            <a:r>
              <a:rPr lang="en-US" altLang="zh-CN" sz="2400" dirty="0" smtClean="0"/>
              <a:t>3</a:t>
            </a:r>
            <a:r>
              <a:rPr lang="zh-CN" altLang="en-US" sz="2400" dirty="0" smtClean="0"/>
              <a:t>、修改字典元素。字典的键不能修改，只能修改键对应的值</a:t>
            </a:r>
            <a:r>
              <a:rPr lang="zh-CN" altLang="en-US" sz="2400" dirty="0"/>
              <a:t>信息。通过 </a:t>
            </a:r>
            <a:r>
              <a:rPr lang="en-US" altLang="zh-CN" sz="2400" dirty="0" err="1" smtClean="0">
                <a:solidFill>
                  <a:srgbClr val="FF0000"/>
                </a:solidFill>
              </a:rPr>
              <a:t>dict</a:t>
            </a:r>
            <a:r>
              <a:rPr lang="en-US" altLang="zh-CN" sz="2400" dirty="0" smtClean="0">
                <a:solidFill>
                  <a:srgbClr val="FF0000"/>
                </a:solidFill>
              </a:rPr>
              <a:t>[key</a:t>
            </a:r>
            <a:r>
              <a:rPr lang="en-US" altLang="zh-CN" sz="2400" dirty="0">
                <a:solidFill>
                  <a:srgbClr val="FF0000"/>
                </a:solidFill>
              </a:rPr>
              <a:t>] = </a:t>
            </a:r>
            <a:r>
              <a:rPr lang="en-US" altLang="zh-CN" sz="2400" dirty="0" err="1" smtClean="0">
                <a:solidFill>
                  <a:srgbClr val="FF0000"/>
                </a:solidFill>
              </a:rPr>
              <a:t>new_value</a:t>
            </a:r>
            <a:r>
              <a:rPr lang="zh-CN" altLang="en-US" sz="2400" dirty="0" smtClean="0"/>
              <a:t>来修改键</a:t>
            </a:r>
            <a:r>
              <a:rPr lang="en-US" altLang="zh-CN" sz="2400" dirty="0" smtClean="0"/>
              <a:t>key</a:t>
            </a:r>
            <a:r>
              <a:rPr lang="zh-CN" altLang="en-US" sz="2400" dirty="0" smtClean="0"/>
              <a:t>对应的值为 </a:t>
            </a:r>
            <a:r>
              <a:rPr lang="en-US" altLang="zh-CN" sz="2400" dirty="0" err="1" smtClean="0"/>
              <a:t>new_value</a:t>
            </a:r>
            <a:r>
              <a:rPr lang="zh-CN" altLang="en-US" sz="2400" dirty="0" smtClean="0"/>
              <a:t>。</a:t>
            </a:r>
            <a:endParaRPr lang="zh-CN" altLang="en-US" sz="2400" dirty="0"/>
          </a:p>
          <a:p>
            <a:endParaRPr lang="en-US" altLang="zh-CN" sz="2400" dirty="0" smtClean="0"/>
          </a:p>
          <a:p>
            <a:endParaRPr lang="en-US" altLang="zh-CN" sz="2400" dirty="0"/>
          </a:p>
          <a:p>
            <a:endParaRPr lang="en-US" altLang="zh-CN" sz="2400" dirty="0" smtClean="0"/>
          </a:p>
          <a:p>
            <a:endParaRPr lang="en-US" altLang="zh-CN" sz="2400" dirty="0" smtClean="0"/>
          </a:p>
          <a:p>
            <a:endParaRPr lang="en-US" altLang="zh-CN" sz="2400" dirty="0"/>
          </a:p>
          <a:p>
            <a:r>
              <a:rPr lang="en-US" altLang="zh-CN" sz="2400" dirty="0" smtClean="0"/>
              <a:t>4</a:t>
            </a:r>
            <a:r>
              <a:rPr lang="zh-CN" altLang="en-US" sz="2400" dirty="0" smtClean="0"/>
              <a:t>、删除字典元素。对于</a:t>
            </a:r>
            <a:r>
              <a:rPr lang="zh-CN" altLang="en-US" sz="2400" dirty="0"/>
              <a:t>不再需要的键值对，可以通过</a:t>
            </a:r>
            <a:r>
              <a:rPr lang="en-US" altLang="zh-CN" sz="2400" dirty="0" smtClean="0">
                <a:solidFill>
                  <a:srgbClr val="FF0000"/>
                </a:solidFill>
              </a:rPr>
              <a:t>del </a:t>
            </a:r>
            <a:r>
              <a:rPr lang="en-US" altLang="zh-CN" sz="2400" dirty="0" err="1" smtClean="0">
                <a:solidFill>
                  <a:srgbClr val="FF0000"/>
                </a:solidFill>
              </a:rPr>
              <a:t>dict</a:t>
            </a:r>
            <a:r>
              <a:rPr lang="en-US" altLang="zh-CN" sz="2400" dirty="0" smtClean="0">
                <a:solidFill>
                  <a:srgbClr val="FF0000"/>
                </a:solidFill>
              </a:rPr>
              <a:t>[key]</a:t>
            </a:r>
            <a:r>
              <a:rPr lang="zh-CN" altLang="en-US" sz="2400" dirty="0" smtClean="0"/>
              <a:t>来</a:t>
            </a:r>
            <a:r>
              <a:rPr lang="zh-CN" altLang="en-US" sz="2400" dirty="0"/>
              <a:t>删除，下面代码为删除</a:t>
            </a:r>
            <a:r>
              <a:rPr lang="en-US" altLang="zh-CN" sz="2400" dirty="0"/>
              <a:t>user</a:t>
            </a:r>
            <a:r>
              <a:rPr lang="zh-CN" altLang="en-US" sz="2400" dirty="0"/>
              <a:t>字典变量的</a:t>
            </a:r>
            <a:r>
              <a:rPr lang="en-US" altLang="zh-CN" sz="2400" dirty="0"/>
              <a:t>occupation</a:t>
            </a:r>
            <a:r>
              <a:rPr lang="zh-CN" altLang="en-US" sz="2400" dirty="0"/>
              <a:t>属性：</a:t>
            </a:r>
          </a:p>
          <a:p>
            <a:endParaRPr lang="zh-CN" altLang="en-US" sz="2400"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79</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7" name="矩形 6"/>
          <p:cNvSpPr/>
          <p:nvPr/>
        </p:nvSpPr>
        <p:spPr>
          <a:xfrm>
            <a:off x="1002223" y="2123458"/>
            <a:ext cx="10698995" cy="1323439"/>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user['Age'] = user['Age']+1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user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{'name': 'Wang Lin', 'Age': 19, 'Location': 'Wuhan', 'preference': 'sports', 'occupation': 'student'}</a:t>
            </a:r>
          </a:p>
        </p:txBody>
      </p:sp>
      <p:sp>
        <p:nvSpPr>
          <p:cNvPr id="8" name="矩形 7"/>
          <p:cNvSpPr/>
          <p:nvPr/>
        </p:nvSpPr>
        <p:spPr>
          <a:xfrm>
            <a:off x="1002223" y="5110490"/>
            <a:ext cx="10698995" cy="1015663"/>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del user['occupation']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user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{'name': 'Wang Lin', 'Age': 19, 'Location': 'Wuhan', 'preference': 'sports'}</a:t>
            </a:r>
          </a:p>
        </p:txBody>
      </p:sp>
    </p:spTree>
    <p:extLst>
      <p:ext uri="{BB962C8B-B14F-4D97-AF65-F5344CB8AC3E}">
        <p14:creationId xmlns:p14="http://schemas.microsoft.com/office/powerpoint/2010/main" val="188900678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7">
                                            <p:bg/>
                                          </p:spTgt>
                                        </p:tgtEl>
                                        <p:attrNameLst>
                                          <p:attrName>style.visibility</p:attrName>
                                        </p:attrNameLst>
                                      </p:cBhvr>
                                      <p:to>
                                        <p:strVal val="visible"/>
                                      </p:to>
                                    </p:set>
                                    <p:animEffect transition="in" filter="wipe(up)">
                                      <p:cBhvr>
                                        <p:cTn id="11" dur="500"/>
                                        <p:tgtEl>
                                          <p:spTgt spid="7">
                                            <p:bg/>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7">
                                            <p:txEl>
                                              <p:pRg st="0" end="0"/>
                                            </p:txEl>
                                          </p:spTgt>
                                        </p:tgtEl>
                                        <p:attrNameLst>
                                          <p:attrName>style.visibility</p:attrName>
                                        </p:attrNameLst>
                                      </p:cBhvr>
                                      <p:to>
                                        <p:strVal val="visible"/>
                                      </p:to>
                                    </p:set>
                                    <p:animEffect transition="in" filter="wipe(up)">
                                      <p:cBhvr>
                                        <p:cTn id="16" dur="500"/>
                                        <p:tgtEl>
                                          <p:spTgt spid="7">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7">
                                            <p:txEl>
                                              <p:pRg st="1" end="1"/>
                                            </p:txEl>
                                          </p:spTgt>
                                        </p:tgtEl>
                                        <p:attrNameLst>
                                          <p:attrName>style.visibility</p:attrName>
                                        </p:attrNameLst>
                                      </p:cBhvr>
                                      <p:to>
                                        <p:strVal val="visible"/>
                                      </p:to>
                                    </p:set>
                                    <p:animEffect transition="in" filter="wipe(up)">
                                      <p:cBhvr>
                                        <p:cTn id="21" dur="500"/>
                                        <p:tgtEl>
                                          <p:spTgt spid="7">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7">
                                            <p:txEl>
                                              <p:pRg st="2" end="2"/>
                                            </p:txEl>
                                          </p:spTgt>
                                        </p:tgtEl>
                                        <p:attrNameLst>
                                          <p:attrName>style.visibility</p:attrName>
                                        </p:attrNameLst>
                                      </p:cBhvr>
                                      <p:to>
                                        <p:strVal val="visible"/>
                                      </p:to>
                                    </p:set>
                                    <p:animEffect transition="in" filter="wipe(up)">
                                      <p:cBhvr>
                                        <p:cTn id="26" dur="500"/>
                                        <p:tgtEl>
                                          <p:spTgt spid="7">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8">
                                            <p:bg/>
                                          </p:spTgt>
                                        </p:tgtEl>
                                        <p:attrNameLst>
                                          <p:attrName>style.visibility</p:attrName>
                                        </p:attrNameLst>
                                      </p:cBhvr>
                                      <p:to>
                                        <p:strVal val="visible"/>
                                      </p:to>
                                    </p:set>
                                    <p:animEffect transition="in" filter="wipe(up)">
                                      <p:cBhvr>
                                        <p:cTn id="35" dur="500"/>
                                        <p:tgtEl>
                                          <p:spTgt spid="8">
                                            <p:bg/>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8">
                                            <p:txEl>
                                              <p:pRg st="0" end="0"/>
                                            </p:txEl>
                                          </p:spTgt>
                                        </p:tgtEl>
                                        <p:attrNameLst>
                                          <p:attrName>style.visibility</p:attrName>
                                        </p:attrNameLst>
                                      </p:cBhvr>
                                      <p:to>
                                        <p:strVal val="visible"/>
                                      </p:to>
                                    </p:set>
                                    <p:animEffect transition="in" filter="wipe(up)">
                                      <p:cBhvr>
                                        <p:cTn id="40" dur="500"/>
                                        <p:tgtEl>
                                          <p:spTgt spid="8">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8">
                                            <p:txEl>
                                              <p:pRg st="1" end="1"/>
                                            </p:txEl>
                                          </p:spTgt>
                                        </p:tgtEl>
                                        <p:attrNameLst>
                                          <p:attrName>style.visibility</p:attrName>
                                        </p:attrNameLst>
                                      </p:cBhvr>
                                      <p:to>
                                        <p:strVal val="visible"/>
                                      </p:to>
                                    </p:set>
                                    <p:animEffect transition="in" filter="wipe(up)">
                                      <p:cBhvr>
                                        <p:cTn id="45" dur="500"/>
                                        <p:tgtEl>
                                          <p:spTgt spid="8">
                                            <p:txEl>
                                              <p:pRg st="1" end="1"/>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grpId="0" nodeType="clickEffect">
                                  <p:stCondLst>
                                    <p:cond delay="0"/>
                                  </p:stCondLst>
                                  <p:childTnLst>
                                    <p:set>
                                      <p:cBhvr>
                                        <p:cTn id="49" dur="1" fill="hold">
                                          <p:stCondLst>
                                            <p:cond delay="0"/>
                                          </p:stCondLst>
                                        </p:cTn>
                                        <p:tgtEl>
                                          <p:spTgt spid="8">
                                            <p:txEl>
                                              <p:pRg st="2" end="2"/>
                                            </p:txEl>
                                          </p:spTgt>
                                        </p:tgtEl>
                                        <p:attrNameLst>
                                          <p:attrName>style.visibility</p:attrName>
                                        </p:attrNameLst>
                                      </p:cBhvr>
                                      <p:to>
                                        <p:strVal val="visible"/>
                                      </p:to>
                                    </p:set>
                                    <p:animEffect transition="in" filter="wipe(up)">
                                      <p:cBhvr>
                                        <p:cTn id="50"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P spid="8"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en-US" altLang="zh-CN" dirty="0"/>
              <a:t>2.2.1 </a:t>
            </a:r>
            <a:r>
              <a:rPr lang="zh-CN" altLang="en-US" dirty="0"/>
              <a:t>运行一个简单的</a:t>
            </a:r>
            <a:r>
              <a:rPr lang="zh-CN" altLang="en-US" dirty="0" smtClean="0"/>
              <a:t>项目</a:t>
            </a:r>
            <a:endParaRPr lang="zh-CN" altLang="en-US" dirty="0"/>
          </a:p>
        </p:txBody>
      </p:sp>
      <p:sp>
        <p:nvSpPr>
          <p:cNvPr id="3" name="内容占位符 2"/>
          <p:cNvSpPr>
            <a:spLocks noGrp="1"/>
          </p:cNvSpPr>
          <p:nvPr>
            <p:ph idx="1"/>
          </p:nvPr>
        </p:nvSpPr>
        <p:spPr/>
        <p:txBody>
          <a:bodyPr/>
          <a:lstStyle/>
          <a:p>
            <a:r>
              <a:rPr lang="zh-CN" altLang="zh-CN" dirty="0" smtClean="0"/>
              <a:t>下面来</a:t>
            </a:r>
            <a:r>
              <a:rPr lang="zh-CN" altLang="zh-CN" dirty="0"/>
              <a:t>运行一个简单的项目。</a:t>
            </a:r>
            <a:endParaRPr lang="en-US" altLang="zh-CN" dirty="0"/>
          </a:p>
          <a:p>
            <a:r>
              <a:rPr lang="zh-CN" altLang="zh-CN" dirty="0"/>
              <a:t>第</a:t>
            </a:r>
            <a:r>
              <a:rPr lang="en-US" altLang="zh-CN" dirty="0"/>
              <a:t>1</a:t>
            </a:r>
            <a:r>
              <a:rPr lang="zh-CN" altLang="zh-CN" dirty="0"/>
              <a:t>步：使用百度账号登录</a:t>
            </a:r>
            <a:r>
              <a:rPr lang="en-US" altLang="zh-CN" dirty="0"/>
              <a:t>AI Studio</a:t>
            </a:r>
            <a:r>
              <a:rPr lang="zh-CN" altLang="zh-CN" dirty="0"/>
              <a:t>平台。平台网址为</a:t>
            </a:r>
            <a:r>
              <a:rPr lang="en-US" altLang="zh-CN" dirty="0">
                <a:hlinkClick r:id="rId2"/>
              </a:rPr>
              <a:t>http://aistudio.baidu.com</a:t>
            </a:r>
            <a:r>
              <a:rPr lang="zh-CN" altLang="zh-CN" dirty="0"/>
              <a:t>。</a:t>
            </a:r>
          </a:p>
          <a:p>
            <a:endParaRPr lang="zh-CN" altLang="en-US"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8</a:t>
            </a:fld>
            <a:endParaRPr lang="en-US" altLang="zh-CN"/>
          </a:p>
        </p:txBody>
      </p:sp>
      <p:pic>
        <p:nvPicPr>
          <p:cNvPr id="5" name="图片 4"/>
          <p:cNvPicPr/>
          <p:nvPr/>
        </p:nvPicPr>
        <p:blipFill>
          <a:blip r:embed="rId3"/>
          <a:stretch>
            <a:fillRect/>
          </a:stretch>
        </p:blipFill>
        <p:spPr>
          <a:xfrm>
            <a:off x="1176771" y="2248473"/>
            <a:ext cx="9266555" cy="3182938"/>
          </a:xfrm>
          <a:prstGeom prst="rect">
            <a:avLst/>
          </a:prstGeom>
        </p:spPr>
      </p:pic>
    </p:spTree>
    <p:extLst>
      <p:ext uri="{BB962C8B-B14F-4D97-AF65-F5344CB8AC3E}">
        <p14:creationId xmlns:p14="http://schemas.microsoft.com/office/powerpoint/2010/main" val="176580170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2.4.6 </a:t>
            </a:r>
            <a:r>
              <a:rPr lang="zh-CN" altLang="en-US" dirty="0" smtClean="0"/>
              <a:t>字典</a:t>
            </a:r>
            <a:endParaRPr lang="zh-CN" altLang="en-US" dirty="0"/>
          </a:p>
        </p:txBody>
      </p:sp>
      <p:sp>
        <p:nvSpPr>
          <p:cNvPr id="3" name="内容占位符 2"/>
          <p:cNvSpPr>
            <a:spLocks noGrp="1"/>
          </p:cNvSpPr>
          <p:nvPr>
            <p:ph idx="1"/>
          </p:nvPr>
        </p:nvSpPr>
        <p:spPr/>
        <p:txBody>
          <a:bodyPr/>
          <a:lstStyle/>
          <a:p>
            <a:r>
              <a:rPr lang="en-US" altLang="zh-CN" sz="2400" dirty="0" smtClean="0"/>
              <a:t>5</a:t>
            </a:r>
            <a:r>
              <a:rPr lang="zh-CN" altLang="en-US" sz="2400" dirty="0" smtClean="0"/>
              <a:t>、遍历字典元素</a:t>
            </a:r>
            <a:endParaRPr lang="en-US" altLang="zh-CN" sz="2400" dirty="0" smtClean="0"/>
          </a:p>
          <a:p>
            <a:pPr lvl="1"/>
            <a:r>
              <a:rPr lang="en-US" altLang="zh-CN" sz="2400" dirty="0" smtClean="0"/>
              <a:t>for </a:t>
            </a:r>
            <a:r>
              <a:rPr lang="zh-CN" altLang="en-US" sz="2400" dirty="0" smtClean="0"/>
              <a:t>循环语句。</a:t>
            </a:r>
            <a:endParaRPr lang="en-US" altLang="zh-CN" sz="2400" dirty="0"/>
          </a:p>
          <a:p>
            <a:pPr lvl="1"/>
            <a:r>
              <a:rPr lang="zh-CN" altLang="zh-CN" sz="2400" dirty="0" smtClean="0"/>
              <a:t>字典</a:t>
            </a:r>
            <a:r>
              <a:rPr lang="zh-CN" altLang="zh-CN" sz="2400" dirty="0"/>
              <a:t>的常用操作</a:t>
            </a:r>
            <a:r>
              <a:rPr lang="zh-CN" altLang="zh-CN" sz="2400" dirty="0" smtClean="0"/>
              <a:t>方法</a:t>
            </a:r>
            <a:r>
              <a:rPr lang="zh-CN" altLang="en-US" sz="2400" dirty="0" smtClean="0"/>
              <a:t>。</a:t>
            </a:r>
            <a:endParaRPr lang="en-US" altLang="zh-CN" sz="2400" dirty="0" smtClean="0"/>
          </a:p>
          <a:p>
            <a:endParaRPr lang="en-US" altLang="zh-CN" sz="2400" dirty="0"/>
          </a:p>
          <a:p>
            <a:endParaRPr lang="en-US" altLang="zh-CN" sz="2400" dirty="0" smtClean="0"/>
          </a:p>
          <a:p>
            <a:endParaRPr lang="en-US" altLang="zh-CN" sz="2400" dirty="0"/>
          </a:p>
          <a:p>
            <a:endParaRPr lang="en-US" altLang="zh-CN" sz="2400" dirty="0" smtClean="0"/>
          </a:p>
          <a:p>
            <a:endParaRPr lang="en-US" altLang="zh-CN" sz="2400" dirty="0"/>
          </a:p>
          <a:p>
            <a:endParaRPr lang="en-US" altLang="zh-CN" sz="2400" dirty="0" smtClean="0"/>
          </a:p>
          <a:p>
            <a:endParaRPr lang="zh-CN" altLang="en-US" sz="2400"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80</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graphicFrame>
        <p:nvGraphicFramePr>
          <p:cNvPr id="5" name="表格 4"/>
          <p:cNvGraphicFramePr>
            <a:graphicFrameLocks noGrp="1"/>
          </p:cNvGraphicFramePr>
          <p:nvPr>
            <p:extLst>
              <p:ext uri="{D42A27DB-BD31-4B8C-83A1-F6EECF244321}">
                <p14:modId xmlns:p14="http://schemas.microsoft.com/office/powerpoint/2010/main" val="1951686689"/>
              </p:ext>
            </p:extLst>
          </p:nvPr>
        </p:nvGraphicFramePr>
        <p:xfrm>
          <a:off x="1041400" y="2568158"/>
          <a:ext cx="10541000" cy="3426242"/>
        </p:xfrm>
        <a:graphic>
          <a:graphicData uri="http://schemas.openxmlformats.org/drawingml/2006/table">
            <a:tbl>
              <a:tblPr firstRow="1" bandRow="1">
                <a:tableStyleId>{5C22544A-7EE6-4342-B048-85BDC9FD1C3A}</a:tableStyleId>
              </a:tblPr>
              <a:tblGrid>
                <a:gridCol w="2571820">
                  <a:extLst>
                    <a:ext uri="{9D8B030D-6E8A-4147-A177-3AD203B41FA5}">
                      <a16:colId xmlns:a16="http://schemas.microsoft.com/office/drawing/2014/main" val="20000"/>
                    </a:ext>
                  </a:extLst>
                </a:gridCol>
                <a:gridCol w="7969180">
                  <a:extLst>
                    <a:ext uri="{9D8B030D-6E8A-4147-A177-3AD203B41FA5}">
                      <a16:colId xmlns:a16="http://schemas.microsoft.com/office/drawing/2014/main" val="20001"/>
                    </a:ext>
                  </a:extLst>
                </a:gridCol>
              </a:tblGrid>
              <a:tr h="489463">
                <a:tc>
                  <a:txBody>
                    <a:bodyPr/>
                    <a:lstStyle/>
                    <a:p>
                      <a:pPr algn="l">
                        <a:spcAft>
                          <a:spcPts val="0"/>
                        </a:spcAft>
                      </a:pPr>
                      <a:r>
                        <a:rPr lang="zh-CN" sz="2400" kern="100" dirty="0">
                          <a:effectLst/>
                        </a:rPr>
                        <a:t>操作方法</a:t>
                      </a:r>
                      <a:endParaRPr lang="zh-CN" sz="2400" kern="100" dirty="0">
                        <a:effectLst/>
                        <a:latin typeface="Calibri"/>
                        <a:ea typeface="宋体"/>
                        <a:cs typeface="Times New Roman"/>
                      </a:endParaRPr>
                    </a:p>
                  </a:txBody>
                  <a:tcPr marL="68580" marR="68580" marT="0" marB="0"/>
                </a:tc>
                <a:tc>
                  <a:txBody>
                    <a:bodyPr/>
                    <a:lstStyle/>
                    <a:p>
                      <a:pPr algn="l">
                        <a:spcAft>
                          <a:spcPts val="0"/>
                        </a:spcAft>
                      </a:pPr>
                      <a:r>
                        <a:rPr lang="zh-CN" sz="2400" kern="100">
                          <a:effectLst/>
                        </a:rPr>
                        <a:t>描述</a:t>
                      </a:r>
                      <a:endParaRPr lang="zh-CN" sz="2400" kern="100">
                        <a:effectLst/>
                        <a:latin typeface="Calibri"/>
                        <a:ea typeface="宋体"/>
                        <a:cs typeface="Times New Roman"/>
                      </a:endParaRPr>
                    </a:p>
                  </a:txBody>
                  <a:tcPr marL="68580" marR="68580" marT="0" marB="0"/>
                </a:tc>
                <a:extLst>
                  <a:ext uri="{0D108BD9-81ED-4DB2-BD59-A6C34878D82A}">
                    <a16:rowId xmlns:a16="http://schemas.microsoft.com/office/drawing/2014/main" val="10000"/>
                  </a:ext>
                </a:extLst>
              </a:tr>
              <a:tr h="489463">
                <a:tc>
                  <a:txBody>
                    <a:bodyPr/>
                    <a:lstStyle/>
                    <a:p>
                      <a:pPr algn="l">
                        <a:spcAft>
                          <a:spcPts val="0"/>
                        </a:spcAft>
                      </a:pPr>
                      <a:r>
                        <a:rPr lang="en-US" sz="2400" kern="100">
                          <a:effectLst/>
                        </a:rPr>
                        <a:t>d.keys()</a:t>
                      </a:r>
                      <a:endParaRPr lang="zh-CN" sz="2400" kern="100">
                        <a:effectLst/>
                        <a:latin typeface="Calibri"/>
                        <a:ea typeface="宋体"/>
                        <a:cs typeface="Times New Roman"/>
                      </a:endParaRPr>
                    </a:p>
                  </a:txBody>
                  <a:tcPr marL="68580" marR="68580" marT="0" marB="0"/>
                </a:tc>
                <a:tc>
                  <a:txBody>
                    <a:bodyPr/>
                    <a:lstStyle/>
                    <a:p>
                      <a:pPr algn="l">
                        <a:spcAft>
                          <a:spcPts val="0"/>
                        </a:spcAft>
                      </a:pPr>
                      <a:r>
                        <a:rPr lang="zh-CN" sz="2400" kern="100">
                          <a:effectLst/>
                        </a:rPr>
                        <a:t>返回字典</a:t>
                      </a:r>
                      <a:r>
                        <a:rPr lang="en-US" sz="2400" kern="100">
                          <a:effectLst/>
                        </a:rPr>
                        <a:t>d</a:t>
                      </a:r>
                      <a:r>
                        <a:rPr lang="zh-CN" sz="2400" kern="100">
                          <a:effectLst/>
                        </a:rPr>
                        <a:t>的所有键信息</a:t>
                      </a:r>
                      <a:endParaRPr lang="zh-CN" sz="2400" kern="100">
                        <a:effectLst/>
                        <a:latin typeface="Calibri"/>
                        <a:ea typeface="宋体"/>
                        <a:cs typeface="Times New Roman"/>
                      </a:endParaRPr>
                    </a:p>
                  </a:txBody>
                  <a:tcPr marL="68580" marR="68580" marT="0" marB="0"/>
                </a:tc>
                <a:extLst>
                  <a:ext uri="{0D108BD9-81ED-4DB2-BD59-A6C34878D82A}">
                    <a16:rowId xmlns:a16="http://schemas.microsoft.com/office/drawing/2014/main" val="10001"/>
                  </a:ext>
                </a:extLst>
              </a:tr>
              <a:tr h="489463">
                <a:tc>
                  <a:txBody>
                    <a:bodyPr/>
                    <a:lstStyle/>
                    <a:p>
                      <a:pPr algn="l">
                        <a:spcAft>
                          <a:spcPts val="0"/>
                        </a:spcAft>
                      </a:pPr>
                      <a:r>
                        <a:rPr lang="en-US" sz="2400" kern="100">
                          <a:effectLst/>
                        </a:rPr>
                        <a:t>d.values()</a:t>
                      </a:r>
                      <a:endParaRPr lang="zh-CN" sz="2400" kern="100">
                        <a:effectLst/>
                        <a:latin typeface="Calibri"/>
                        <a:ea typeface="宋体"/>
                        <a:cs typeface="Times New Roman"/>
                      </a:endParaRPr>
                    </a:p>
                  </a:txBody>
                  <a:tcPr marL="68580" marR="68580" marT="0" marB="0"/>
                </a:tc>
                <a:tc>
                  <a:txBody>
                    <a:bodyPr/>
                    <a:lstStyle/>
                    <a:p>
                      <a:pPr algn="l">
                        <a:spcAft>
                          <a:spcPts val="0"/>
                        </a:spcAft>
                      </a:pPr>
                      <a:r>
                        <a:rPr lang="zh-CN" sz="2400" kern="100" dirty="0">
                          <a:effectLst/>
                        </a:rPr>
                        <a:t>返回字典</a:t>
                      </a:r>
                      <a:r>
                        <a:rPr lang="en-US" sz="2400" kern="100" dirty="0">
                          <a:effectLst/>
                        </a:rPr>
                        <a:t>d</a:t>
                      </a:r>
                      <a:r>
                        <a:rPr lang="zh-CN" sz="2400" kern="100" dirty="0">
                          <a:effectLst/>
                        </a:rPr>
                        <a:t>的所有值信息</a:t>
                      </a:r>
                      <a:endParaRPr lang="zh-CN" sz="2400" kern="100" dirty="0">
                        <a:effectLst/>
                        <a:latin typeface="Calibri"/>
                        <a:ea typeface="宋体"/>
                        <a:cs typeface="Times New Roman"/>
                      </a:endParaRPr>
                    </a:p>
                  </a:txBody>
                  <a:tcPr marL="68580" marR="68580" marT="0" marB="0"/>
                </a:tc>
                <a:extLst>
                  <a:ext uri="{0D108BD9-81ED-4DB2-BD59-A6C34878D82A}">
                    <a16:rowId xmlns:a16="http://schemas.microsoft.com/office/drawing/2014/main" val="10002"/>
                  </a:ext>
                </a:extLst>
              </a:tr>
              <a:tr h="489463">
                <a:tc>
                  <a:txBody>
                    <a:bodyPr/>
                    <a:lstStyle/>
                    <a:p>
                      <a:pPr algn="l">
                        <a:spcAft>
                          <a:spcPts val="0"/>
                        </a:spcAft>
                      </a:pPr>
                      <a:r>
                        <a:rPr lang="en-US" sz="2400" kern="100" dirty="0" err="1" smtClean="0">
                          <a:effectLst/>
                        </a:rPr>
                        <a:t>d.</a:t>
                      </a:r>
                      <a:r>
                        <a:rPr lang="en-US" altLang="zh-CN" sz="2400" kern="100" dirty="0" err="1" smtClean="0">
                          <a:effectLst/>
                        </a:rPr>
                        <a:t>i</a:t>
                      </a:r>
                      <a:r>
                        <a:rPr lang="en-US" sz="2400" kern="100" dirty="0" err="1" smtClean="0">
                          <a:effectLst/>
                        </a:rPr>
                        <a:t>tems</a:t>
                      </a:r>
                      <a:r>
                        <a:rPr lang="en-US" sz="2400" kern="100" dirty="0">
                          <a:effectLst/>
                        </a:rPr>
                        <a:t>()</a:t>
                      </a:r>
                      <a:endParaRPr lang="zh-CN" sz="2400" kern="100" dirty="0">
                        <a:effectLst/>
                        <a:latin typeface="Calibri"/>
                        <a:ea typeface="宋体"/>
                        <a:cs typeface="Times New Roman"/>
                      </a:endParaRPr>
                    </a:p>
                  </a:txBody>
                  <a:tcPr marL="68580" marR="68580" marT="0" marB="0"/>
                </a:tc>
                <a:tc>
                  <a:txBody>
                    <a:bodyPr/>
                    <a:lstStyle/>
                    <a:p>
                      <a:pPr algn="l">
                        <a:spcAft>
                          <a:spcPts val="0"/>
                        </a:spcAft>
                      </a:pPr>
                      <a:r>
                        <a:rPr lang="zh-CN" sz="2400" kern="100" dirty="0" smtClean="0">
                          <a:effectLst/>
                        </a:rPr>
                        <a:t>返回</a:t>
                      </a:r>
                      <a:r>
                        <a:rPr lang="zh-CN" altLang="zh-CN" sz="2400" kern="100" dirty="0" smtClean="0">
                          <a:effectLst/>
                        </a:rPr>
                        <a:t>字典</a:t>
                      </a:r>
                      <a:r>
                        <a:rPr lang="en-US" altLang="zh-CN" sz="2400" kern="100" dirty="0" smtClean="0">
                          <a:effectLst/>
                        </a:rPr>
                        <a:t>d</a:t>
                      </a:r>
                      <a:r>
                        <a:rPr lang="zh-CN" altLang="zh-CN" sz="2400" kern="100" dirty="0" smtClean="0">
                          <a:effectLst/>
                        </a:rPr>
                        <a:t>的</a:t>
                      </a:r>
                      <a:r>
                        <a:rPr lang="zh-CN" sz="2400" kern="100" dirty="0" smtClean="0">
                          <a:effectLst/>
                        </a:rPr>
                        <a:t>所有键</a:t>
                      </a:r>
                      <a:r>
                        <a:rPr lang="zh-CN" sz="2400" kern="100" dirty="0">
                          <a:effectLst/>
                        </a:rPr>
                        <a:t>值对</a:t>
                      </a:r>
                      <a:endParaRPr lang="zh-CN" sz="2400" kern="100" dirty="0">
                        <a:effectLst/>
                        <a:latin typeface="Calibri"/>
                        <a:ea typeface="宋体"/>
                        <a:cs typeface="Times New Roman"/>
                      </a:endParaRPr>
                    </a:p>
                  </a:txBody>
                  <a:tcPr marL="68580" marR="68580" marT="0" marB="0"/>
                </a:tc>
                <a:extLst>
                  <a:ext uri="{0D108BD9-81ED-4DB2-BD59-A6C34878D82A}">
                    <a16:rowId xmlns:a16="http://schemas.microsoft.com/office/drawing/2014/main" val="10003"/>
                  </a:ext>
                </a:extLst>
              </a:tr>
              <a:tr h="978927">
                <a:tc>
                  <a:txBody>
                    <a:bodyPr/>
                    <a:lstStyle/>
                    <a:p>
                      <a:pPr algn="l">
                        <a:spcAft>
                          <a:spcPts val="0"/>
                        </a:spcAft>
                      </a:pPr>
                      <a:r>
                        <a:rPr lang="en-US" sz="2400" kern="100" dirty="0" err="1">
                          <a:effectLst/>
                        </a:rPr>
                        <a:t>d.get</a:t>
                      </a:r>
                      <a:r>
                        <a:rPr lang="en-US" sz="2400" kern="100" dirty="0">
                          <a:effectLst/>
                        </a:rPr>
                        <a:t>(key, default)</a:t>
                      </a:r>
                      <a:endParaRPr lang="zh-CN" sz="2400" kern="100" dirty="0">
                        <a:effectLst/>
                        <a:latin typeface="Calibri"/>
                        <a:ea typeface="宋体"/>
                        <a:cs typeface="Times New Roman"/>
                      </a:endParaRPr>
                    </a:p>
                  </a:txBody>
                  <a:tcPr marL="68580" marR="68580" marT="0" marB="0"/>
                </a:tc>
                <a:tc>
                  <a:txBody>
                    <a:bodyPr/>
                    <a:lstStyle/>
                    <a:p>
                      <a:pPr algn="l">
                        <a:spcAft>
                          <a:spcPts val="0"/>
                        </a:spcAft>
                      </a:pPr>
                      <a:r>
                        <a:rPr lang="zh-CN" sz="2400" kern="100" dirty="0" smtClean="0">
                          <a:effectLst/>
                        </a:rPr>
                        <a:t>如果</a:t>
                      </a:r>
                      <a:r>
                        <a:rPr lang="zh-CN" altLang="zh-CN" sz="2400" kern="100" dirty="0" smtClean="0">
                          <a:effectLst/>
                        </a:rPr>
                        <a:t>字典</a:t>
                      </a:r>
                      <a:r>
                        <a:rPr lang="en-US" altLang="zh-CN" sz="2400" kern="100" dirty="0" smtClean="0">
                          <a:effectLst/>
                        </a:rPr>
                        <a:t>d</a:t>
                      </a:r>
                      <a:r>
                        <a:rPr lang="zh-CN" sz="2400" kern="100" dirty="0" smtClean="0">
                          <a:effectLst/>
                        </a:rPr>
                        <a:t>存在</a:t>
                      </a:r>
                      <a:r>
                        <a:rPr lang="zh-CN" altLang="zh-CN" sz="2400" kern="100" dirty="0" smtClean="0">
                          <a:effectLst/>
                        </a:rPr>
                        <a:t>键</a:t>
                      </a:r>
                      <a:r>
                        <a:rPr lang="en-US" altLang="zh-CN" sz="2400" kern="100" dirty="0" smtClean="0">
                          <a:effectLst/>
                        </a:rPr>
                        <a:t>key</a:t>
                      </a:r>
                      <a:r>
                        <a:rPr lang="zh-CN" altLang="en-US" sz="2400" kern="100" dirty="0" smtClean="0">
                          <a:effectLst/>
                        </a:rPr>
                        <a:t>，</a:t>
                      </a:r>
                      <a:r>
                        <a:rPr lang="zh-CN" sz="2400" kern="100" dirty="0" smtClean="0">
                          <a:effectLst/>
                        </a:rPr>
                        <a:t>则返回</a:t>
                      </a:r>
                      <a:r>
                        <a:rPr lang="zh-CN" altLang="en-US" sz="2400" kern="100" dirty="0" smtClean="0">
                          <a:effectLst/>
                        </a:rPr>
                        <a:t>键</a:t>
                      </a:r>
                      <a:r>
                        <a:rPr lang="en-US" altLang="zh-CN" sz="2400" kern="100" dirty="0" smtClean="0">
                          <a:effectLst/>
                        </a:rPr>
                        <a:t>key</a:t>
                      </a:r>
                      <a:r>
                        <a:rPr lang="zh-CN" altLang="en-US" sz="2400" kern="100" dirty="0" smtClean="0">
                          <a:effectLst/>
                        </a:rPr>
                        <a:t>对应的</a:t>
                      </a:r>
                      <a:r>
                        <a:rPr lang="zh-CN" sz="2400" kern="100" dirty="0" smtClean="0">
                          <a:effectLst/>
                        </a:rPr>
                        <a:t>值</a:t>
                      </a:r>
                      <a:r>
                        <a:rPr lang="en-US" altLang="zh-CN" sz="2400" kern="100" dirty="0" smtClean="0">
                          <a:effectLst/>
                        </a:rPr>
                        <a:t>d[key]</a:t>
                      </a:r>
                      <a:r>
                        <a:rPr lang="zh-CN" sz="2400" kern="100" dirty="0" smtClean="0">
                          <a:effectLst/>
                        </a:rPr>
                        <a:t>，否则返回默认值</a:t>
                      </a:r>
                      <a:r>
                        <a:rPr lang="en-US" altLang="zh-CN" sz="2400" kern="100" dirty="0" smtClean="0">
                          <a:effectLst/>
                        </a:rPr>
                        <a:t>default</a:t>
                      </a:r>
                      <a:endParaRPr lang="zh-CN" sz="2400" kern="100" dirty="0">
                        <a:effectLst/>
                        <a:latin typeface="Calibri"/>
                        <a:ea typeface="宋体"/>
                        <a:cs typeface="Times New Roman"/>
                      </a:endParaRPr>
                    </a:p>
                  </a:txBody>
                  <a:tcPr marL="68580" marR="68580" marT="0" marB="0"/>
                </a:tc>
                <a:extLst>
                  <a:ext uri="{0D108BD9-81ED-4DB2-BD59-A6C34878D82A}">
                    <a16:rowId xmlns:a16="http://schemas.microsoft.com/office/drawing/2014/main" val="10004"/>
                  </a:ext>
                </a:extLst>
              </a:tr>
              <a:tr h="489463">
                <a:tc>
                  <a:txBody>
                    <a:bodyPr/>
                    <a:lstStyle/>
                    <a:p>
                      <a:pPr algn="l">
                        <a:spcAft>
                          <a:spcPts val="0"/>
                        </a:spcAft>
                      </a:pPr>
                      <a:r>
                        <a:rPr lang="en-US" sz="2400" kern="100">
                          <a:effectLst/>
                        </a:rPr>
                        <a:t>d.clear()</a:t>
                      </a:r>
                      <a:endParaRPr lang="zh-CN" sz="2400" kern="100">
                        <a:effectLst/>
                        <a:latin typeface="Calibri"/>
                        <a:ea typeface="宋体"/>
                        <a:cs typeface="Times New Roman"/>
                      </a:endParaRPr>
                    </a:p>
                  </a:txBody>
                  <a:tcPr marL="68580" marR="68580" marT="0" marB="0"/>
                </a:tc>
                <a:tc>
                  <a:txBody>
                    <a:bodyPr/>
                    <a:lstStyle/>
                    <a:p>
                      <a:pPr algn="l">
                        <a:spcAft>
                          <a:spcPts val="0"/>
                        </a:spcAft>
                      </a:pPr>
                      <a:r>
                        <a:rPr lang="zh-CN" sz="2400" kern="100" dirty="0" smtClean="0">
                          <a:effectLst/>
                        </a:rPr>
                        <a:t>删除</a:t>
                      </a:r>
                      <a:r>
                        <a:rPr lang="zh-CN" altLang="zh-CN" sz="2400" kern="100" dirty="0" smtClean="0">
                          <a:effectLst/>
                        </a:rPr>
                        <a:t>字典</a:t>
                      </a:r>
                      <a:r>
                        <a:rPr lang="en-US" altLang="zh-CN" sz="2400" kern="100" dirty="0" smtClean="0">
                          <a:effectLst/>
                        </a:rPr>
                        <a:t>d</a:t>
                      </a:r>
                      <a:r>
                        <a:rPr lang="zh-CN" altLang="zh-CN" sz="2400" kern="100" dirty="0" smtClean="0">
                          <a:effectLst/>
                        </a:rPr>
                        <a:t>的</a:t>
                      </a:r>
                      <a:r>
                        <a:rPr lang="zh-CN" sz="2400" kern="100" dirty="0" smtClean="0">
                          <a:effectLst/>
                        </a:rPr>
                        <a:t>所有键</a:t>
                      </a:r>
                      <a:r>
                        <a:rPr lang="zh-CN" sz="2400" kern="100" dirty="0">
                          <a:effectLst/>
                        </a:rPr>
                        <a:t>值对</a:t>
                      </a:r>
                      <a:endParaRPr lang="zh-CN" sz="2400" kern="100" dirty="0">
                        <a:effectLst/>
                        <a:latin typeface="Calibri"/>
                        <a:ea typeface="宋体"/>
                        <a:cs typeface="Times New Roman"/>
                      </a:endParaRPr>
                    </a:p>
                  </a:txBody>
                  <a:tcPr marL="68580" marR="68580" marT="0" marB="0"/>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3622008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2.4.6 </a:t>
            </a:r>
            <a:r>
              <a:rPr lang="zh-CN" altLang="en-US" dirty="0" smtClean="0"/>
              <a:t>字典</a:t>
            </a:r>
            <a:endParaRPr lang="zh-CN" altLang="en-US" dirty="0"/>
          </a:p>
        </p:txBody>
      </p:sp>
      <p:sp>
        <p:nvSpPr>
          <p:cNvPr id="3" name="内容占位符 2"/>
          <p:cNvSpPr>
            <a:spLocks noGrp="1"/>
          </p:cNvSpPr>
          <p:nvPr>
            <p:ph idx="1"/>
          </p:nvPr>
        </p:nvSpPr>
        <p:spPr/>
        <p:txBody>
          <a:bodyPr/>
          <a:lstStyle/>
          <a:p>
            <a:r>
              <a:rPr lang="zh-CN" altLang="zh-CN" sz="2400" dirty="0" smtClean="0"/>
              <a:t>常见的</a:t>
            </a:r>
            <a:r>
              <a:rPr lang="zh-CN" altLang="en-US" sz="2400" dirty="0" smtClean="0"/>
              <a:t>遍历字典的三种方法</a:t>
            </a:r>
            <a:r>
              <a:rPr lang="zh-CN" altLang="zh-CN" sz="2400" dirty="0" smtClean="0"/>
              <a:t>：</a:t>
            </a:r>
            <a:endParaRPr lang="zh-CN" altLang="zh-CN" sz="2400" dirty="0"/>
          </a:p>
          <a:p>
            <a:pPr lvl="1"/>
            <a:r>
              <a:rPr lang="zh-CN" altLang="en-US" sz="2400" dirty="0" smtClean="0"/>
              <a:t>（</a:t>
            </a:r>
            <a:r>
              <a:rPr lang="en-US" altLang="zh-CN" sz="2400" dirty="0" smtClean="0"/>
              <a:t>1</a:t>
            </a:r>
            <a:r>
              <a:rPr lang="zh-CN" altLang="en-US" sz="2400" dirty="0" smtClean="0"/>
              <a:t>）依次</a:t>
            </a:r>
            <a:r>
              <a:rPr lang="zh-CN" altLang="zh-CN" sz="2400" dirty="0" smtClean="0"/>
              <a:t>访问字典</a:t>
            </a:r>
            <a:r>
              <a:rPr lang="zh-CN" altLang="zh-CN" sz="2400" dirty="0"/>
              <a:t>中的</a:t>
            </a:r>
            <a:r>
              <a:rPr lang="zh-CN" altLang="zh-CN" sz="2400" dirty="0" smtClean="0"/>
              <a:t>所有</a:t>
            </a:r>
            <a:r>
              <a:rPr lang="zh-CN" altLang="en-US" sz="2400" dirty="0" smtClean="0"/>
              <a:t>键值对</a:t>
            </a:r>
            <a:r>
              <a:rPr lang="zh-CN" altLang="zh-CN" sz="2400" dirty="0" smtClean="0"/>
              <a:t>信息。</a:t>
            </a:r>
            <a:r>
              <a:rPr lang="zh-CN" altLang="en-US" sz="2400" dirty="0" smtClean="0"/>
              <a:t>例如：</a:t>
            </a:r>
            <a:endParaRPr lang="en-US" altLang="zh-CN" sz="2400" dirty="0" smtClean="0"/>
          </a:p>
          <a:p>
            <a:pPr lvl="1"/>
            <a:endParaRPr lang="en-US" altLang="zh-CN" sz="2400" dirty="0"/>
          </a:p>
          <a:p>
            <a:pPr lvl="1"/>
            <a:endParaRPr lang="en-US" altLang="zh-CN" sz="2400" dirty="0" smtClean="0"/>
          </a:p>
          <a:p>
            <a:pPr lvl="1"/>
            <a:endParaRPr lang="en-US" altLang="zh-CN" sz="2400" dirty="0" smtClean="0"/>
          </a:p>
          <a:p>
            <a:pPr lvl="1"/>
            <a:r>
              <a:rPr lang="zh-CN" altLang="en-US" sz="2400" dirty="0" smtClean="0"/>
              <a:t>（</a:t>
            </a:r>
            <a:r>
              <a:rPr lang="en-US" altLang="zh-CN" sz="2400" dirty="0" smtClean="0"/>
              <a:t>2</a:t>
            </a:r>
            <a:r>
              <a:rPr lang="zh-CN" altLang="en-US" sz="2400" dirty="0" smtClean="0"/>
              <a:t>）依次访问字典的所有键信息。例如：</a:t>
            </a:r>
            <a:endParaRPr lang="en-US" altLang="zh-CN" sz="2400" dirty="0" smtClean="0"/>
          </a:p>
          <a:p>
            <a:pPr lvl="1"/>
            <a:endParaRPr lang="en-US" altLang="zh-CN" sz="2400" dirty="0"/>
          </a:p>
          <a:p>
            <a:pPr lvl="1"/>
            <a:endParaRPr lang="en-US" altLang="zh-CN" sz="2400" dirty="0" smtClean="0"/>
          </a:p>
          <a:p>
            <a:pPr lvl="1"/>
            <a:endParaRPr lang="en-US" altLang="zh-CN" sz="2400" dirty="0"/>
          </a:p>
          <a:p>
            <a:pPr lvl="1"/>
            <a:r>
              <a:rPr lang="zh-CN" altLang="en-US" sz="2400" dirty="0" smtClean="0"/>
              <a:t>（</a:t>
            </a:r>
            <a:r>
              <a:rPr lang="en-US" altLang="zh-CN" sz="2400" dirty="0" smtClean="0"/>
              <a:t>3</a:t>
            </a:r>
            <a:r>
              <a:rPr lang="zh-CN" altLang="en-US" sz="2400" dirty="0" smtClean="0"/>
              <a:t>）依次访问字典的所有值信息。例如：</a:t>
            </a:r>
            <a:endParaRPr lang="zh-CN" altLang="zh-CN" sz="2400" dirty="0"/>
          </a:p>
          <a:p>
            <a:endParaRPr lang="zh-CN" altLang="en-US" sz="2400"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81</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6" name="矩形 5"/>
          <p:cNvSpPr/>
          <p:nvPr/>
        </p:nvSpPr>
        <p:spPr>
          <a:xfrm>
            <a:off x="1250430" y="1983234"/>
            <a:ext cx="10420027" cy="1107996"/>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200" b="1" i="0" u="none" strike="noStrike" kern="1200" cap="none" spc="0" normalizeH="0" baseline="0" noProof="0" dirty="0">
                <a:ln>
                  <a:noFill/>
                </a:ln>
                <a:solidFill>
                  <a:prstClr val="black"/>
                </a:solidFill>
                <a:effectLst/>
                <a:uLnTx/>
                <a:uFillTx/>
                <a:latin typeface="Arial"/>
                <a:ea typeface="宋体"/>
                <a:cs typeface="+mn-cs"/>
              </a:rPr>
              <a:t>user = {'</a:t>
            </a:r>
            <a:r>
              <a:rPr kumimoji="0" lang="en-US" altLang="zh-CN" sz="2200" b="1" i="0" u="none" strike="noStrike" kern="1200" cap="none" spc="0" normalizeH="0" baseline="0" noProof="0" dirty="0" err="1">
                <a:ln>
                  <a:noFill/>
                </a:ln>
                <a:solidFill>
                  <a:prstClr val="black"/>
                </a:solidFill>
                <a:effectLst/>
                <a:uLnTx/>
                <a:uFillTx/>
                <a:latin typeface="Arial"/>
                <a:ea typeface="宋体"/>
                <a:cs typeface="+mn-cs"/>
              </a:rPr>
              <a:t>name':'Wang</a:t>
            </a:r>
            <a:r>
              <a:rPr kumimoji="0" lang="en-US" altLang="zh-CN" sz="2200" b="1" i="0" u="none" strike="noStrike" kern="1200" cap="none" spc="0" normalizeH="0" baseline="0" noProof="0" dirty="0">
                <a:ln>
                  <a:noFill/>
                </a:ln>
                <a:solidFill>
                  <a:prstClr val="black"/>
                </a:solidFill>
                <a:effectLst/>
                <a:uLnTx/>
                <a:uFillTx/>
                <a:latin typeface="Arial"/>
                <a:ea typeface="宋体"/>
                <a:cs typeface="+mn-cs"/>
              </a:rPr>
              <a:t> Lin', 'Age':18, '</a:t>
            </a:r>
            <a:r>
              <a:rPr kumimoji="0" lang="en-US" altLang="zh-CN" sz="2200" b="1" i="0" u="none" strike="noStrike" kern="1200" cap="none" spc="0" normalizeH="0" baseline="0" noProof="0" dirty="0" err="1">
                <a:ln>
                  <a:noFill/>
                </a:ln>
                <a:solidFill>
                  <a:prstClr val="black"/>
                </a:solidFill>
                <a:effectLst/>
                <a:uLnTx/>
                <a:uFillTx/>
                <a:latin typeface="Arial"/>
                <a:ea typeface="宋体"/>
                <a:cs typeface="+mn-cs"/>
              </a:rPr>
              <a:t>Location':'Wuhan</a:t>
            </a:r>
            <a:r>
              <a:rPr kumimoji="0" lang="en-US" altLang="zh-CN" sz="2200" b="1" i="0" u="none" strike="noStrike" kern="1200" cap="none" spc="0" normalizeH="0" baseline="0" noProof="0" dirty="0">
                <a:ln>
                  <a:noFill/>
                </a:ln>
                <a:solidFill>
                  <a:prstClr val="black"/>
                </a:solidFill>
                <a:effectLst/>
                <a:uLnTx/>
                <a:uFillTx/>
                <a:latin typeface="Arial"/>
                <a:ea typeface="宋体"/>
                <a:cs typeface="+mn-cs"/>
              </a:rPr>
              <a:t>'}</a:t>
            </a:r>
            <a:endParaRPr kumimoji="0" lang="zh-CN" altLang="zh-CN" sz="22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200" b="1" i="0" u="none" strike="noStrike" kern="1200" cap="none" spc="0" normalizeH="0" baseline="0" noProof="0" dirty="0">
                <a:ln>
                  <a:noFill/>
                </a:ln>
                <a:solidFill>
                  <a:prstClr val="black"/>
                </a:solidFill>
                <a:effectLst/>
                <a:uLnTx/>
                <a:uFillTx/>
                <a:latin typeface="Arial"/>
                <a:ea typeface="宋体"/>
                <a:cs typeface="+mn-cs"/>
              </a:rPr>
              <a:t>for key, value in </a:t>
            </a:r>
            <a:r>
              <a:rPr kumimoji="0" lang="en-US" altLang="zh-CN" sz="2200" b="1" i="0" u="none" strike="noStrike" kern="1200" cap="none" spc="0" normalizeH="0" baseline="0" noProof="0" dirty="0" err="1">
                <a:ln>
                  <a:noFill/>
                </a:ln>
                <a:solidFill>
                  <a:prstClr val="black"/>
                </a:solidFill>
                <a:effectLst/>
                <a:uLnTx/>
                <a:uFillTx/>
                <a:latin typeface="Arial"/>
                <a:ea typeface="宋体"/>
                <a:cs typeface="+mn-cs"/>
              </a:rPr>
              <a:t>user.items</a:t>
            </a:r>
            <a:r>
              <a:rPr kumimoji="0" lang="en-US" altLang="zh-CN" sz="2200" b="1" i="0" u="none" strike="noStrike" kern="1200" cap="none" spc="0" normalizeH="0" baseline="0" noProof="0" dirty="0">
                <a:ln>
                  <a:noFill/>
                </a:ln>
                <a:solidFill>
                  <a:prstClr val="black"/>
                </a:solidFill>
                <a:effectLst/>
                <a:uLnTx/>
                <a:uFillTx/>
                <a:latin typeface="Arial"/>
                <a:ea typeface="宋体"/>
                <a:cs typeface="+mn-cs"/>
              </a:rPr>
              <a:t>():</a:t>
            </a:r>
            <a:endParaRPr kumimoji="0" lang="zh-CN" altLang="zh-CN" sz="22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200" b="1" i="0" u="none" strike="noStrike" kern="1200" cap="none" spc="0" normalizeH="0" baseline="0" noProof="0" dirty="0">
                <a:ln>
                  <a:noFill/>
                </a:ln>
                <a:solidFill>
                  <a:prstClr val="black"/>
                </a:solidFill>
                <a:effectLst/>
                <a:uLnTx/>
                <a:uFillTx/>
                <a:latin typeface="Arial"/>
                <a:ea typeface="宋体"/>
                <a:cs typeface="+mn-cs"/>
              </a:rPr>
              <a:t>    print(</a:t>
            </a:r>
            <a:r>
              <a:rPr kumimoji="0" lang="en-US" altLang="zh-CN" sz="2200" b="1" i="0" u="none" strike="noStrike" kern="1200" cap="none" spc="0" normalizeH="0" baseline="0" noProof="0" dirty="0" err="1">
                <a:ln>
                  <a:noFill/>
                </a:ln>
                <a:solidFill>
                  <a:prstClr val="black"/>
                </a:solidFill>
                <a:effectLst/>
                <a:uLnTx/>
                <a:uFillTx/>
                <a:latin typeface="Arial"/>
                <a:ea typeface="宋体"/>
                <a:cs typeface="+mn-cs"/>
              </a:rPr>
              <a:t>key,':',value</a:t>
            </a:r>
            <a:r>
              <a:rPr kumimoji="0" lang="en-US" altLang="zh-CN" sz="2200" b="1" i="0" u="none" strike="noStrike" kern="1200" cap="none" spc="0" normalizeH="0" baseline="0" noProof="0" dirty="0">
                <a:ln>
                  <a:noFill/>
                </a:ln>
                <a:solidFill>
                  <a:prstClr val="black"/>
                </a:solidFill>
                <a:effectLst/>
                <a:uLnTx/>
                <a:uFillTx/>
                <a:latin typeface="Arial"/>
                <a:ea typeface="宋体"/>
                <a:cs typeface="+mn-cs"/>
              </a:rPr>
              <a:t>)</a:t>
            </a:r>
            <a:endParaRPr kumimoji="0" lang="zh-CN" altLang="zh-CN" sz="2200" b="1" i="0" u="none" strike="noStrike" kern="1200" cap="none" spc="0" normalizeH="0" baseline="0" noProof="0" dirty="0">
              <a:ln>
                <a:noFill/>
              </a:ln>
              <a:solidFill>
                <a:prstClr val="black"/>
              </a:solidFill>
              <a:effectLst/>
              <a:uLnTx/>
              <a:uFillTx/>
              <a:latin typeface="Arial"/>
              <a:ea typeface="宋体"/>
              <a:cs typeface="+mn-cs"/>
            </a:endParaRPr>
          </a:p>
        </p:txBody>
      </p:sp>
      <p:sp>
        <p:nvSpPr>
          <p:cNvPr id="7" name="圆角矩形标注 6"/>
          <p:cNvSpPr/>
          <p:nvPr/>
        </p:nvSpPr>
        <p:spPr>
          <a:xfrm>
            <a:off x="8963086" y="1265865"/>
            <a:ext cx="3071813" cy="1579174"/>
          </a:xfrm>
          <a:prstGeom prst="wedgeRoundRectCallout">
            <a:avLst>
              <a:gd name="adj1" fmla="val -66344"/>
              <a:gd name="adj2" fmla="val 30776"/>
              <a:gd name="adj3" fmla="val 16667"/>
            </a:avLst>
          </a:prstGeom>
          <a:solidFill>
            <a:schemeClr val="accent4">
              <a:lumMod val="60000"/>
              <a:lumOff val="40000"/>
            </a:schemeClr>
          </a:solidFill>
          <a:ln>
            <a:solidFill>
              <a:schemeClr val="accent4"/>
            </a:solidFill>
          </a:ln>
        </p:spPr>
        <p:style>
          <a:lnRef idx="1">
            <a:schemeClr val="dk1"/>
          </a:lnRef>
          <a:fillRef idx="2">
            <a:schemeClr val="dk1"/>
          </a:fillRef>
          <a:effectRef idx="1">
            <a:schemeClr val="dk1"/>
          </a:effectRef>
          <a:fontRef idx="minor">
            <a:schemeClr val="dk1"/>
          </a:fontRef>
        </p:style>
        <p:txBody>
          <a:bodyPr lIns="90000" tIns="45000" rIns="90000" bIns="450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2000" b="0" i="0" u="none" strike="noStrike" kern="1200" cap="none" spc="0" normalizeH="0" baseline="0" noProof="0" dirty="0">
                <a:ln>
                  <a:noFill/>
                </a:ln>
                <a:solidFill>
                  <a:prstClr val="black"/>
                </a:solidFill>
                <a:effectLst/>
                <a:uLnTx/>
                <a:uFillTx/>
                <a:latin typeface="Arial"/>
                <a:ea typeface="宋体"/>
                <a:cs typeface="+mn-cs"/>
              </a:rPr>
              <a:t>运行结果为：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name : Wang Lin</a:t>
            </a:r>
            <a:endParaRPr kumimoji="0" lang="zh-CN" altLang="zh-CN" sz="20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Age : 18</a:t>
            </a:r>
            <a:endParaRPr kumimoji="0" lang="zh-CN" altLang="zh-CN" sz="20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Location : Wuhan</a:t>
            </a:r>
            <a:endParaRPr kumimoji="0" lang="zh-CN" altLang="zh-CN" sz="20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ctr" defTabSz="0" rtl="0" eaLnBrk="1" fontAlgn="auto" latinLnBrk="0" hangingPunct="1">
              <a:lnSpc>
                <a:spcPct val="100000"/>
              </a:lnSpc>
              <a:spcBef>
                <a:spcPts val="0"/>
              </a:spcBef>
              <a:spcAft>
                <a:spcPts val="0"/>
              </a:spcAft>
              <a:buClrTx/>
              <a:buSzTx/>
              <a:buFontTx/>
              <a:buNone/>
              <a:tabLst>
                <a:tab pos="723900" algn="l"/>
                <a:tab pos="1447800" algn="l"/>
                <a:tab pos="2171700" algn="l"/>
                <a:tab pos="2895600" algn="l"/>
                <a:tab pos="3619500" algn="l"/>
                <a:tab pos="4343400" algn="l"/>
                <a:tab pos="5067300" algn="l"/>
                <a:tab pos="5791200" algn="l"/>
              </a:tabLst>
              <a:defRPr/>
            </a:pPr>
            <a:endParaRPr kumimoji="0" lang="zh-CN" altLang="en-US" sz="2000" b="0" i="0" u="none" strike="noStrike" kern="1200" cap="none" spc="0" normalizeH="0" baseline="0" noProof="0" dirty="0">
              <a:ln>
                <a:noFill/>
              </a:ln>
              <a:solidFill>
                <a:srgbClr val="FFFFFF"/>
              </a:solidFill>
              <a:effectLst/>
              <a:uLnTx/>
              <a:uFillTx/>
              <a:latin typeface="Arial" charset="0"/>
              <a:ea typeface="宋体" charset="-122"/>
              <a:cs typeface="+mn-cs"/>
            </a:endParaRPr>
          </a:p>
        </p:txBody>
      </p:sp>
      <p:sp>
        <p:nvSpPr>
          <p:cNvPr id="8" name="矩形 7"/>
          <p:cNvSpPr/>
          <p:nvPr/>
        </p:nvSpPr>
        <p:spPr>
          <a:xfrm>
            <a:off x="1250430" y="3824478"/>
            <a:ext cx="10420027" cy="769441"/>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200" b="1" i="0" u="none" strike="noStrike" kern="1200" cap="none" spc="0" normalizeH="0" baseline="0" noProof="0" dirty="0" smtClean="0">
                <a:ln>
                  <a:noFill/>
                </a:ln>
                <a:solidFill>
                  <a:prstClr val="black"/>
                </a:solidFill>
                <a:effectLst/>
                <a:uLnTx/>
                <a:uFillTx/>
                <a:latin typeface="Arial"/>
                <a:ea typeface="宋体"/>
                <a:cs typeface="+mn-cs"/>
              </a:rPr>
              <a:t>for key in </a:t>
            </a:r>
            <a:r>
              <a:rPr kumimoji="0" lang="en-US" altLang="zh-CN" sz="2200" b="1" i="0" u="none" strike="noStrike" kern="1200" cap="none" spc="0" normalizeH="0" baseline="0" noProof="0" dirty="0" err="1" smtClean="0">
                <a:ln>
                  <a:noFill/>
                </a:ln>
                <a:solidFill>
                  <a:prstClr val="black"/>
                </a:solidFill>
                <a:effectLst/>
                <a:uLnTx/>
                <a:uFillTx/>
                <a:latin typeface="Arial"/>
                <a:ea typeface="宋体"/>
                <a:cs typeface="+mn-cs"/>
              </a:rPr>
              <a:t>user.keys</a:t>
            </a:r>
            <a:r>
              <a:rPr kumimoji="0" lang="en-US" altLang="zh-CN" sz="2200" b="1" i="0" u="none" strike="noStrike" kern="1200" cap="none" spc="0" normalizeH="0" baseline="0" noProof="0" dirty="0">
                <a:ln>
                  <a:noFill/>
                </a:ln>
                <a:solidFill>
                  <a:prstClr val="black"/>
                </a:solidFill>
                <a:effectLst/>
                <a:uLnTx/>
                <a:uFillTx/>
                <a:latin typeface="Arial"/>
                <a:ea typeface="宋体"/>
                <a:cs typeface="+mn-cs"/>
              </a:rPr>
              <a:t>():</a:t>
            </a:r>
            <a:endParaRPr kumimoji="0" lang="zh-CN" altLang="zh-CN" sz="22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200" b="1" i="0" u="none" strike="noStrike" kern="1200" cap="none" spc="0" normalizeH="0" baseline="0" noProof="0" dirty="0">
                <a:ln>
                  <a:noFill/>
                </a:ln>
                <a:solidFill>
                  <a:prstClr val="black"/>
                </a:solidFill>
                <a:effectLst/>
                <a:uLnTx/>
                <a:uFillTx/>
                <a:latin typeface="Arial"/>
                <a:ea typeface="宋体"/>
                <a:cs typeface="+mn-cs"/>
              </a:rPr>
              <a:t>    </a:t>
            </a:r>
            <a:r>
              <a:rPr kumimoji="0" lang="en-US" altLang="zh-CN" sz="2200" b="1" i="0" u="none" strike="noStrike" kern="1200" cap="none" spc="0" normalizeH="0" baseline="0" noProof="0" dirty="0" smtClean="0">
                <a:ln>
                  <a:noFill/>
                </a:ln>
                <a:solidFill>
                  <a:prstClr val="black"/>
                </a:solidFill>
                <a:effectLst/>
                <a:uLnTx/>
                <a:uFillTx/>
                <a:latin typeface="Arial"/>
                <a:ea typeface="宋体"/>
                <a:cs typeface="+mn-cs"/>
              </a:rPr>
              <a:t>print(key)</a:t>
            </a:r>
            <a:endParaRPr kumimoji="0" lang="zh-CN" altLang="zh-CN" sz="2200" b="1" i="0" u="none" strike="noStrike" kern="1200" cap="none" spc="0" normalizeH="0" baseline="0" noProof="0" dirty="0">
              <a:ln>
                <a:noFill/>
              </a:ln>
              <a:solidFill>
                <a:prstClr val="black"/>
              </a:solidFill>
              <a:effectLst/>
              <a:uLnTx/>
              <a:uFillTx/>
              <a:latin typeface="Arial"/>
              <a:ea typeface="宋体"/>
              <a:cs typeface="+mn-cs"/>
            </a:endParaRPr>
          </a:p>
        </p:txBody>
      </p:sp>
      <p:sp>
        <p:nvSpPr>
          <p:cNvPr id="9" name="矩形 8"/>
          <p:cNvSpPr/>
          <p:nvPr/>
        </p:nvSpPr>
        <p:spPr>
          <a:xfrm>
            <a:off x="1250430" y="5520904"/>
            <a:ext cx="10420027" cy="769441"/>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200" b="1" i="0" u="none" strike="noStrike" kern="1200" cap="none" spc="0" normalizeH="0" baseline="0" noProof="0" dirty="0" smtClean="0">
                <a:ln>
                  <a:noFill/>
                </a:ln>
                <a:solidFill>
                  <a:prstClr val="black"/>
                </a:solidFill>
                <a:effectLst/>
                <a:uLnTx/>
                <a:uFillTx/>
                <a:latin typeface="Arial"/>
                <a:ea typeface="宋体"/>
                <a:cs typeface="+mn-cs"/>
              </a:rPr>
              <a:t>for value in </a:t>
            </a:r>
            <a:r>
              <a:rPr kumimoji="0" lang="en-US" altLang="zh-CN" sz="2200" b="1" i="0" u="none" strike="noStrike" kern="1200" cap="none" spc="0" normalizeH="0" baseline="0" noProof="0" dirty="0" err="1" smtClean="0">
                <a:ln>
                  <a:noFill/>
                </a:ln>
                <a:solidFill>
                  <a:prstClr val="black"/>
                </a:solidFill>
                <a:effectLst/>
                <a:uLnTx/>
                <a:uFillTx/>
                <a:latin typeface="Arial"/>
                <a:ea typeface="宋体"/>
                <a:cs typeface="+mn-cs"/>
              </a:rPr>
              <a:t>user.values</a:t>
            </a:r>
            <a:r>
              <a:rPr kumimoji="0" lang="en-US" altLang="zh-CN" sz="2200" b="1" i="0" u="none" strike="noStrike" kern="1200" cap="none" spc="0" normalizeH="0" baseline="0" noProof="0" dirty="0">
                <a:ln>
                  <a:noFill/>
                </a:ln>
                <a:solidFill>
                  <a:prstClr val="black"/>
                </a:solidFill>
                <a:effectLst/>
                <a:uLnTx/>
                <a:uFillTx/>
                <a:latin typeface="Arial"/>
                <a:ea typeface="宋体"/>
                <a:cs typeface="+mn-cs"/>
              </a:rPr>
              <a:t>():</a:t>
            </a:r>
            <a:endParaRPr kumimoji="0" lang="zh-CN" altLang="zh-CN" sz="22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200" b="1" i="0" u="none" strike="noStrike" kern="1200" cap="none" spc="0" normalizeH="0" baseline="0" noProof="0" dirty="0">
                <a:ln>
                  <a:noFill/>
                </a:ln>
                <a:solidFill>
                  <a:prstClr val="black"/>
                </a:solidFill>
                <a:effectLst/>
                <a:uLnTx/>
                <a:uFillTx/>
                <a:latin typeface="Arial"/>
                <a:ea typeface="宋体"/>
                <a:cs typeface="+mn-cs"/>
              </a:rPr>
              <a:t>    </a:t>
            </a:r>
            <a:r>
              <a:rPr kumimoji="0" lang="en-US" altLang="zh-CN" sz="2200" b="1" i="0" u="none" strike="noStrike" kern="1200" cap="none" spc="0" normalizeH="0" baseline="0" noProof="0" dirty="0" smtClean="0">
                <a:ln>
                  <a:noFill/>
                </a:ln>
                <a:solidFill>
                  <a:prstClr val="black"/>
                </a:solidFill>
                <a:effectLst/>
                <a:uLnTx/>
                <a:uFillTx/>
                <a:latin typeface="Arial"/>
                <a:ea typeface="宋体"/>
                <a:cs typeface="+mn-cs"/>
              </a:rPr>
              <a:t>print(value)</a:t>
            </a:r>
            <a:endParaRPr kumimoji="0" lang="zh-CN" altLang="zh-CN" sz="2200" b="1" i="0" u="none" strike="noStrike" kern="1200" cap="none" spc="0" normalizeH="0" baseline="0" noProof="0" dirty="0">
              <a:ln>
                <a:noFill/>
              </a:ln>
              <a:solidFill>
                <a:prstClr val="black"/>
              </a:solidFill>
              <a:effectLst/>
              <a:uLnTx/>
              <a:uFillTx/>
              <a:latin typeface="Arial"/>
              <a:ea typeface="宋体"/>
              <a:cs typeface="+mn-cs"/>
            </a:endParaRPr>
          </a:p>
        </p:txBody>
      </p:sp>
      <p:sp>
        <p:nvSpPr>
          <p:cNvPr id="13" name="圆角矩形标注 12"/>
          <p:cNvSpPr/>
          <p:nvPr/>
        </p:nvSpPr>
        <p:spPr>
          <a:xfrm>
            <a:off x="8963088" y="3133949"/>
            <a:ext cx="3071813" cy="1526745"/>
          </a:xfrm>
          <a:prstGeom prst="wedgeRoundRectCallout">
            <a:avLst>
              <a:gd name="adj1" fmla="val -65317"/>
              <a:gd name="adj2" fmla="val 28061"/>
              <a:gd name="adj3" fmla="val 16667"/>
            </a:avLst>
          </a:prstGeom>
          <a:solidFill>
            <a:schemeClr val="accent4">
              <a:lumMod val="60000"/>
              <a:lumOff val="40000"/>
            </a:schemeClr>
          </a:solidFill>
          <a:ln>
            <a:solidFill>
              <a:schemeClr val="accent4"/>
            </a:solidFill>
          </a:ln>
        </p:spPr>
        <p:style>
          <a:lnRef idx="1">
            <a:schemeClr val="dk1"/>
          </a:lnRef>
          <a:fillRef idx="2">
            <a:schemeClr val="dk1"/>
          </a:fillRef>
          <a:effectRef idx="1">
            <a:schemeClr val="dk1"/>
          </a:effectRef>
          <a:fontRef idx="minor">
            <a:schemeClr val="dk1"/>
          </a:fontRef>
        </p:style>
        <p:txBody>
          <a:bodyPr lIns="90000" tIns="45000" rIns="90000" bIns="450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2000" b="0" i="0" u="none" strike="noStrike" kern="1200" cap="none" spc="0" normalizeH="0" baseline="0" noProof="0" dirty="0">
                <a:ln>
                  <a:noFill/>
                </a:ln>
                <a:solidFill>
                  <a:prstClr val="black"/>
                </a:solidFill>
                <a:effectLst/>
                <a:uLnTx/>
                <a:uFillTx/>
                <a:latin typeface="Arial"/>
                <a:ea typeface="宋体"/>
                <a:cs typeface="+mn-cs"/>
              </a:rPr>
              <a:t>运行结果为：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prstClr val="black"/>
                </a:solidFill>
                <a:effectLst/>
                <a:uLnTx/>
                <a:uFillTx/>
                <a:latin typeface="Arial"/>
                <a:ea typeface="宋体"/>
                <a:cs typeface="+mn-cs"/>
              </a:rPr>
              <a:t>name</a:t>
            </a:r>
            <a:endParaRPr kumimoji="0" lang="zh-CN" altLang="zh-CN" sz="20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Age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prstClr val="black"/>
                </a:solidFill>
                <a:effectLst/>
                <a:uLnTx/>
                <a:uFillTx/>
                <a:latin typeface="Arial"/>
                <a:ea typeface="宋体"/>
                <a:cs typeface="+mn-cs"/>
              </a:rPr>
              <a:t>Location</a:t>
            </a:r>
            <a:endParaRPr kumimoji="0" lang="zh-CN" altLang="zh-CN" sz="20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ctr" defTabSz="0" rtl="0" eaLnBrk="1" fontAlgn="auto" latinLnBrk="0" hangingPunct="1">
              <a:lnSpc>
                <a:spcPct val="100000"/>
              </a:lnSpc>
              <a:spcBef>
                <a:spcPts val="0"/>
              </a:spcBef>
              <a:spcAft>
                <a:spcPts val="0"/>
              </a:spcAft>
              <a:buClrTx/>
              <a:buSzTx/>
              <a:buFontTx/>
              <a:buNone/>
              <a:tabLst>
                <a:tab pos="723900" algn="l"/>
                <a:tab pos="1447800" algn="l"/>
                <a:tab pos="2171700" algn="l"/>
                <a:tab pos="2895600" algn="l"/>
                <a:tab pos="3619500" algn="l"/>
                <a:tab pos="4343400" algn="l"/>
                <a:tab pos="5067300" algn="l"/>
                <a:tab pos="5791200" algn="l"/>
              </a:tabLst>
              <a:defRPr/>
            </a:pPr>
            <a:endParaRPr kumimoji="0" lang="zh-CN" altLang="en-US" sz="2000" b="0" i="0" u="none" strike="noStrike" kern="1200" cap="none" spc="0" normalizeH="0" baseline="0" noProof="0" dirty="0">
              <a:ln>
                <a:noFill/>
              </a:ln>
              <a:solidFill>
                <a:srgbClr val="FFFFFF"/>
              </a:solidFill>
              <a:effectLst/>
              <a:uLnTx/>
              <a:uFillTx/>
              <a:latin typeface="Arial" charset="0"/>
              <a:ea typeface="宋体" charset="-122"/>
              <a:cs typeface="+mn-cs"/>
            </a:endParaRPr>
          </a:p>
        </p:txBody>
      </p:sp>
      <p:sp>
        <p:nvSpPr>
          <p:cNvPr id="14" name="圆角矩形标注 13"/>
          <p:cNvSpPr/>
          <p:nvPr/>
        </p:nvSpPr>
        <p:spPr>
          <a:xfrm>
            <a:off x="8963087" y="4959595"/>
            <a:ext cx="3071813" cy="1565009"/>
          </a:xfrm>
          <a:prstGeom prst="wedgeRoundRectCallout">
            <a:avLst>
              <a:gd name="adj1" fmla="val -67993"/>
              <a:gd name="adj2" fmla="val 25446"/>
              <a:gd name="adj3" fmla="val 16667"/>
            </a:avLst>
          </a:prstGeom>
          <a:solidFill>
            <a:schemeClr val="accent4">
              <a:lumMod val="60000"/>
              <a:lumOff val="40000"/>
            </a:schemeClr>
          </a:solidFill>
          <a:ln>
            <a:solidFill>
              <a:schemeClr val="accent4"/>
            </a:solidFill>
          </a:ln>
        </p:spPr>
        <p:style>
          <a:lnRef idx="1">
            <a:schemeClr val="dk1"/>
          </a:lnRef>
          <a:fillRef idx="2">
            <a:schemeClr val="dk1"/>
          </a:fillRef>
          <a:effectRef idx="1">
            <a:schemeClr val="dk1"/>
          </a:effectRef>
          <a:fontRef idx="minor">
            <a:schemeClr val="dk1"/>
          </a:fontRef>
        </p:style>
        <p:txBody>
          <a:bodyPr lIns="90000" tIns="45000" rIns="90000" bIns="450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2000" b="0" i="0" u="none" strike="noStrike" kern="1200" cap="none" spc="0" normalizeH="0" baseline="0" noProof="0" dirty="0">
                <a:ln>
                  <a:noFill/>
                </a:ln>
                <a:solidFill>
                  <a:prstClr val="black"/>
                </a:solidFill>
                <a:effectLst/>
                <a:uLnTx/>
                <a:uFillTx/>
                <a:latin typeface="Arial"/>
                <a:ea typeface="宋体"/>
                <a:cs typeface="+mn-cs"/>
              </a:rPr>
              <a:t>运行结果为：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prstClr val="black"/>
                </a:solidFill>
                <a:effectLst/>
                <a:uLnTx/>
                <a:uFillTx/>
                <a:latin typeface="Arial"/>
                <a:ea typeface="宋体"/>
                <a:cs typeface="+mn-cs"/>
              </a:rPr>
              <a:t>Wang </a:t>
            </a: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Lin</a:t>
            </a:r>
            <a:endParaRPr kumimoji="0" lang="zh-CN" altLang="zh-CN" sz="20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prstClr val="black"/>
                </a:solidFill>
                <a:effectLst/>
                <a:uLnTx/>
                <a:uFillTx/>
                <a:latin typeface="Arial"/>
                <a:ea typeface="宋体"/>
                <a:cs typeface="+mn-cs"/>
              </a:rPr>
              <a:t>18</a:t>
            </a:r>
            <a:endParaRPr kumimoji="0" lang="zh-CN" altLang="zh-CN" sz="20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prstClr val="black"/>
                </a:solidFill>
                <a:effectLst/>
                <a:uLnTx/>
                <a:uFillTx/>
                <a:latin typeface="Arial"/>
                <a:ea typeface="宋体"/>
                <a:cs typeface="+mn-cs"/>
              </a:rPr>
              <a:t>Wuhan</a:t>
            </a:r>
            <a:endParaRPr kumimoji="0" lang="zh-CN" altLang="zh-CN" sz="20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ctr" defTabSz="0" rtl="0" eaLnBrk="1" fontAlgn="auto" latinLnBrk="0" hangingPunct="1">
              <a:lnSpc>
                <a:spcPct val="100000"/>
              </a:lnSpc>
              <a:spcBef>
                <a:spcPts val="0"/>
              </a:spcBef>
              <a:spcAft>
                <a:spcPts val="0"/>
              </a:spcAft>
              <a:buClrTx/>
              <a:buSzTx/>
              <a:buFontTx/>
              <a:buNone/>
              <a:tabLst>
                <a:tab pos="723900" algn="l"/>
                <a:tab pos="1447800" algn="l"/>
                <a:tab pos="2171700" algn="l"/>
                <a:tab pos="2895600" algn="l"/>
                <a:tab pos="3619500" algn="l"/>
                <a:tab pos="4343400" algn="l"/>
                <a:tab pos="5067300" algn="l"/>
                <a:tab pos="5791200" algn="l"/>
              </a:tabLst>
              <a:defRPr/>
            </a:pPr>
            <a:endParaRPr kumimoji="0" lang="zh-CN" altLang="en-US" sz="2000" b="0" i="0" u="none" strike="noStrike" kern="1200" cap="none" spc="0" normalizeH="0" baseline="0" noProof="0" dirty="0">
              <a:ln>
                <a:noFill/>
              </a:ln>
              <a:solidFill>
                <a:srgbClr val="FFFFFF"/>
              </a:solidFill>
              <a:effectLst/>
              <a:uLnTx/>
              <a:uFillTx/>
              <a:latin typeface="Arial" charset="0"/>
              <a:ea typeface="宋体" charset="-122"/>
              <a:cs typeface="+mn-cs"/>
            </a:endParaRPr>
          </a:p>
        </p:txBody>
      </p:sp>
    </p:spTree>
    <p:extLst>
      <p:ext uri="{BB962C8B-B14F-4D97-AF65-F5344CB8AC3E}">
        <p14:creationId xmlns:p14="http://schemas.microsoft.com/office/powerpoint/2010/main" val="7759137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up)">
                                      <p:cBhvr>
                                        <p:cTn id="15" dur="500"/>
                                        <p:tgtEl>
                                          <p:spTgt spid="6">
                                            <p:bg/>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6">
                                            <p:txEl>
                                              <p:pRg st="0" end="0"/>
                                            </p:txEl>
                                          </p:spTgt>
                                        </p:tgtEl>
                                        <p:attrNameLst>
                                          <p:attrName>style.visibility</p:attrName>
                                        </p:attrNameLst>
                                      </p:cBhvr>
                                      <p:to>
                                        <p:strVal val="visible"/>
                                      </p:to>
                                    </p:set>
                                    <p:animEffect transition="in" filter="wipe(up)">
                                      <p:cBhvr>
                                        <p:cTn id="20" dur="500"/>
                                        <p:tgtEl>
                                          <p:spTgt spid="6">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6">
                                            <p:txEl>
                                              <p:pRg st="1" end="1"/>
                                            </p:txEl>
                                          </p:spTgt>
                                        </p:tgtEl>
                                        <p:attrNameLst>
                                          <p:attrName>style.visibility</p:attrName>
                                        </p:attrNameLst>
                                      </p:cBhvr>
                                      <p:to>
                                        <p:strVal val="visible"/>
                                      </p:to>
                                    </p:set>
                                    <p:animEffect transition="in" filter="wipe(up)">
                                      <p:cBhvr>
                                        <p:cTn id="25" dur="500"/>
                                        <p:tgtEl>
                                          <p:spTgt spid="6">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6">
                                            <p:txEl>
                                              <p:pRg st="2" end="2"/>
                                            </p:txEl>
                                          </p:spTgt>
                                        </p:tgtEl>
                                        <p:attrNameLst>
                                          <p:attrName>style.visibility</p:attrName>
                                        </p:attrNameLst>
                                      </p:cBhvr>
                                      <p:to>
                                        <p:strVal val="visible"/>
                                      </p:to>
                                    </p:set>
                                    <p:animEffect transition="in" filter="wipe(up)">
                                      <p:cBhvr>
                                        <p:cTn id="30" dur="500"/>
                                        <p:tgtEl>
                                          <p:spTgt spid="6">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grpId="0" nodeType="clickEffect">
                                  <p:stCondLst>
                                    <p:cond delay="0"/>
                                  </p:stCondLst>
                                  <p:childTnLst>
                                    <p:set>
                                      <p:cBhvr>
                                        <p:cTn id="42" dur="1" fill="hold">
                                          <p:stCondLst>
                                            <p:cond delay="0"/>
                                          </p:stCondLst>
                                        </p:cTn>
                                        <p:tgtEl>
                                          <p:spTgt spid="8">
                                            <p:bg/>
                                          </p:spTgt>
                                        </p:tgtEl>
                                        <p:attrNameLst>
                                          <p:attrName>style.visibility</p:attrName>
                                        </p:attrNameLst>
                                      </p:cBhvr>
                                      <p:to>
                                        <p:strVal val="visible"/>
                                      </p:to>
                                    </p:set>
                                    <p:animEffect transition="in" filter="wipe(up)">
                                      <p:cBhvr>
                                        <p:cTn id="43" dur="500"/>
                                        <p:tgtEl>
                                          <p:spTgt spid="8">
                                            <p:bg/>
                                          </p:spTgt>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grpId="0" nodeType="clickEffect">
                                  <p:stCondLst>
                                    <p:cond delay="0"/>
                                  </p:stCondLst>
                                  <p:childTnLst>
                                    <p:set>
                                      <p:cBhvr>
                                        <p:cTn id="47" dur="1" fill="hold">
                                          <p:stCondLst>
                                            <p:cond delay="0"/>
                                          </p:stCondLst>
                                        </p:cTn>
                                        <p:tgtEl>
                                          <p:spTgt spid="8">
                                            <p:txEl>
                                              <p:pRg st="0" end="0"/>
                                            </p:txEl>
                                          </p:spTgt>
                                        </p:tgtEl>
                                        <p:attrNameLst>
                                          <p:attrName>style.visibility</p:attrName>
                                        </p:attrNameLst>
                                      </p:cBhvr>
                                      <p:to>
                                        <p:strVal val="visible"/>
                                      </p:to>
                                    </p:set>
                                    <p:animEffect transition="in" filter="wipe(up)">
                                      <p:cBhvr>
                                        <p:cTn id="48" dur="500"/>
                                        <p:tgtEl>
                                          <p:spTgt spid="8">
                                            <p:txEl>
                                              <p:pRg st="0" end="0"/>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grpId="0" nodeType="clickEffect">
                                  <p:stCondLst>
                                    <p:cond delay="0"/>
                                  </p:stCondLst>
                                  <p:childTnLst>
                                    <p:set>
                                      <p:cBhvr>
                                        <p:cTn id="52" dur="1" fill="hold">
                                          <p:stCondLst>
                                            <p:cond delay="0"/>
                                          </p:stCondLst>
                                        </p:cTn>
                                        <p:tgtEl>
                                          <p:spTgt spid="8">
                                            <p:txEl>
                                              <p:pRg st="1" end="1"/>
                                            </p:txEl>
                                          </p:spTgt>
                                        </p:tgtEl>
                                        <p:attrNameLst>
                                          <p:attrName>style.visibility</p:attrName>
                                        </p:attrNameLst>
                                      </p:cBhvr>
                                      <p:to>
                                        <p:strVal val="visible"/>
                                      </p:to>
                                    </p:set>
                                    <p:animEffect transition="in" filter="wipe(up)">
                                      <p:cBhvr>
                                        <p:cTn id="53" dur="500"/>
                                        <p:tgtEl>
                                          <p:spTgt spid="8">
                                            <p:txEl>
                                              <p:pRg st="1" end="1"/>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13"/>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22" presetClass="entr" presetSubtype="1" fill="hold" grpId="0" nodeType="clickEffect">
                                  <p:stCondLst>
                                    <p:cond delay="0"/>
                                  </p:stCondLst>
                                  <p:childTnLst>
                                    <p:set>
                                      <p:cBhvr>
                                        <p:cTn id="65" dur="1" fill="hold">
                                          <p:stCondLst>
                                            <p:cond delay="0"/>
                                          </p:stCondLst>
                                        </p:cTn>
                                        <p:tgtEl>
                                          <p:spTgt spid="9">
                                            <p:bg/>
                                          </p:spTgt>
                                        </p:tgtEl>
                                        <p:attrNameLst>
                                          <p:attrName>style.visibility</p:attrName>
                                        </p:attrNameLst>
                                      </p:cBhvr>
                                      <p:to>
                                        <p:strVal val="visible"/>
                                      </p:to>
                                    </p:set>
                                    <p:animEffect transition="in" filter="wipe(up)">
                                      <p:cBhvr>
                                        <p:cTn id="66" dur="500"/>
                                        <p:tgtEl>
                                          <p:spTgt spid="9">
                                            <p:bg/>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1" fill="hold" grpId="0" nodeType="clickEffect">
                                  <p:stCondLst>
                                    <p:cond delay="0"/>
                                  </p:stCondLst>
                                  <p:childTnLst>
                                    <p:set>
                                      <p:cBhvr>
                                        <p:cTn id="70" dur="1" fill="hold">
                                          <p:stCondLst>
                                            <p:cond delay="0"/>
                                          </p:stCondLst>
                                        </p:cTn>
                                        <p:tgtEl>
                                          <p:spTgt spid="9">
                                            <p:txEl>
                                              <p:pRg st="0" end="0"/>
                                            </p:txEl>
                                          </p:spTgt>
                                        </p:tgtEl>
                                        <p:attrNameLst>
                                          <p:attrName>style.visibility</p:attrName>
                                        </p:attrNameLst>
                                      </p:cBhvr>
                                      <p:to>
                                        <p:strVal val="visible"/>
                                      </p:to>
                                    </p:set>
                                    <p:animEffect transition="in" filter="wipe(up)">
                                      <p:cBhvr>
                                        <p:cTn id="71" dur="500"/>
                                        <p:tgtEl>
                                          <p:spTgt spid="9">
                                            <p:txEl>
                                              <p:pRg st="0" end="0"/>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1" fill="hold" grpId="0" nodeType="clickEffect">
                                  <p:stCondLst>
                                    <p:cond delay="0"/>
                                  </p:stCondLst>
                                  <p:childTnLst>
                                    <p:set>
                                      <p:cBhvr>
                                        <p:cTn id="75" dur="1" fill="hold">
                                          <p:stCondLst>
                                            <p:cond delay="0"/>
                                          </p:stCondLst>
                                        </p:cTn>
                                        <p:tgtEl>
                                          <p:spTgt spid="9">
                                            <p:txEl>
                                              <p:pRg st="1" end="1"/>
                                            </p:txEl>
                                          </p:spTgt>
                                        </p:tgtEl>
                                        <p:attrNameLst>
                                          <p:attrName>style.visibility</p:attrName>
                                        </p:attrNameLst>
                                      </p:cBhvr>
                                      <p:to>
                                        <p:strVal val="visible"/>
                                      </p:to>
                                    </p:set>
                                    <p:animEffect transition="in" filter="wipe(up)">
                                      <p:cBhvr>
                                        <p:cTn id="76" dur="500"/>
                                        <p:tgtEl>
                                          <p:spTgt spid="9">
                                            <p:txEl>
                                              <p:pRg st="1" end="1"/>
                                            </p:txEl>
                                          </p:spTgt>
                                        </p:tgtEl>
                                      </p:cBhvr>
                                    </p:animEffec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7" grpId="0" animBg="1"/>
      <p:bldP spid="8" grpId="0" build="p" animBg="1"/>
      <p:bldP spid="9" grpId="0" build="p" animBg="1"/>
      <p:bldP spid="13" grpId="0" animBg="1"/>
      <p:bldP spid="14"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2.4.6 </a:t>
            </a:r>
            <a:r>
              <a:rPr lang="zh-CN" altLang="en-US" dirty="0" smtClean="0"/>
              <a:t>字典</a:t>
            </a:r>
            <a:endParaRPr lang="zh-CN" altLang="en-US" dirty="0"/>
          </a:p>
        </p:txBody>
      </p:sp>
      <p:sp>
        <p:nvSpPr>
          <p:cNvPr id="3" name="内容占位符 2"/>
          <p:cNvSpPr>
            <a:spLocks noGrp="1"/>
          </p:cNvSpPr>
          <p:nvPr>
            <p:ph idx="1"/>
          </p:nvPr>
        </p:nvSpPr>
        <p:spPr/>
        <p:txBody>
          <a:bodyPr/>
          <a:lstStyle/>
          <a:p>
            <a:r>
              <a:rPr lang="zh-CN" altLang="en-US" sz="2400" dirty="0" smtClean="0"/>
              <a:t>重要方法：</a:t>
            </a:r>
            <a:endParaRPr lang="en-US" altLang="zh-CN" sz="2400" dirty="0" smtClean="0"/>
          </a:p>
          <a:p>
            <a:pPr lvl="1"/>
            <a:r>
              <a:rPr lang="en-US" altLang="zh-CN" sz="2400" dirty="0" err="1">
                <a:solidFill>
                  <a:srgbClr val="FF0000"/>
                </a:solidFill>
              </a:rPr>
              <a:t>d.get</a:t>
            </a:r>
            <a:r>
              <a:rPr lang="en-US" altLang="zh-CN" sz="2400" dirty="0">
                <a:solidFill>
                  <a:srgbClr val="FF0000"/>
                </a:solidFill>
              </a:rPr>
              <a:t>(key, default)</a:t>
            </a:r>
            <a:r>
              <a:rPr lang="zh-CN" altLang="en-US" sz="2400" dirty="0"/>
              <a:t>：如果字典</a:t>
            </a:r>
            <a:r>
              <a:rPr lang="en-US" altLang="zh-CN" sz="2400" dirty="0"/>
              <a:t>d</a:t>
            </a:r>
            <a:r>
              <a:rPr lang="zh-CN" altLang="en-US" sz="2400" dirty="0"/>
              <a:t>存在键</a:t>
            </a:r>
            <a:r>
              <a:rPr lang="en-US" altLang="zh-CN" sz="2400" dirty="0"/>
              <a:t>key</a:t>
            </a:r>
            <a:r>
              <a:rPr lang="zh-CN" altLang="en-US" sz="2400" dirty="0"/>
              <a:t>，则返回键</a:t>
            </a:r>
            <a:r>
              <a:rPr lang="en-US" altLang="zh-CN" sz="2400" dirty="0"/>
              <a:t>key</a:t>
            </a:r>
            <a:r>
              <a:rPr lang="zh-CN" altLang="en-US" sz="2400" dirty="0"/>
              <a:t>对应的值</a:t>
            </a:r>
            <a:r>
              <a:rPr lang="en-US" altLang="zh-CN" sz="2400" dirty="0"/>
              <a:t>d[key]</a:t>
            </a:r>
            <a:r>
              <a:rPr lang="zh-CN" altLang="en-US" sz="2400" dirty="0"/>
              <a:t>，</a:t>
            </a:r>
            <a:r>
              <a:rPr lang="zh-CN" altLang="en-US" sz="2400" dirty="0" smtClean="0"/>
              <a:t>否则返回</a:t>
            </a:r>
            <a:r>
              <a:rPr lang="zh-CN" altLang="en-US" sz="2400" dirty="0"/>
              <a:t>默认值</a:t>
            </a:r>
            <a:r>
              <a:rPr lang="en-US" altLang="zh-CN" sz="2400" dirty="0" smtClean="0"/>
              <a:t>default</a:t>
            </a:r>
            <a:r>
              <a:rPr lang="zh-CN" altLang="en-US" sz="2400" dirty="0" smtClean="0"/>
              <a:t>。</a:t>
            </a:r>
            <a:endParaRPr lang="en-US" altLang="zh-CN" sz="2400" dirty="0"/>
          </a:p>
          <a:p>
            <a:pPr lvl="1"/>
            <a:r>
              <a:rPr lang="zh-CN" altLang="en-US" sz="2000" dirty="0" smtClean="0"/>
              <a:t>例：下面代码所示为</a:t>
            </a:r>
            <a:r>
              <a:rPr lang="zh-CN" altLang="zh-CN" sz="2000" dirty="0" smtClean="0"/>
              <a:t>通过</a:t>
            </a:r>
            <a:r>
              <a:rPr lang="zh-CN" altLang="en-US" sz="2000" dirty="0" smtClean="0"/>
              <a:t>字典</a:t>
            </a:r>
            <a:r>
              <a:rPr lang="zh-CN" altLang="zh-CN" sz="2000" dirty="0" smtClean="0"/>
              <a:t>来统计</a:t>
            </a:r>
            <a:r>
              <a:rPr lang="zh-CN" altLang="en-US" sz="2000" dirty="0" smtClean="0"/>
              <a:t>英文字符串的</a:t>
            </a:r>
            <a:r>
              <a:rPr lang="zh-CN" altLang="zh-CN" sz="2000" dirty="0" smtClean="0"/>
              <a:t>词频</a:t>
            </a:r>
            <a:r>
              <a:rPr lang="zh-CN" altLang="en-US" sz="2000" dirty="0" smtClean="0"/>
              <a:t>情况</a:t>
            </a:r>
            <a:r>
              <a:rPr lang="zh-CN" altLang="zh-CN" sz="2000" dirty="0" smtClean="0"/>
              <a:t>。</a:t>
            </a:r>
            <a:endParaRPr lang="zh-CN" altLang="zh-CN" sz="2400" dirty="0"/>
          </a:p>
          <a:p>
            <a:endParaRPr lang="zh-CN" altLang="en-US" sz="2400"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82</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8" name="矩形 7"/>
          <p:cNvSpPr/>
          <p:nvPr/>
        </p:nvSpPr>
        <p:spPr>
          <a:xfrm>
            <a:off x="1334987" y="3009719"/>
            <a:ext cx="9107839" cy="3046988"/>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&gt;&gt;&gt;S = "a an a the an </a:t>
            </a:r>
            <a:r>
              <a:rPr kumimoji="0" lang="en-US" altLang="zh-CN" sz="2400" b="0" i="0" u="none" strike="noStrike" kern="1200" cap="none" spc="0" normalizeH="0" baseline="0" noProof="0" dirty="0" err="1">
                <a:ln>
                  <a:noFill/>
                </a:ln>
                <a:solidFill>
                  <a:prstClr val="black"/>
                </a:solidFill>
                <a:effectLst/>
                <a:uLnTx/>
                <a:uFillTx/>
                <a:latin typeface="Arial"/>
                <a:ea typeface="宋体"/>
                <a:cs typeface="+mn-cs"/>
              </a:rPr>
              <a:t>An</a:t>
            </a: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 A </a:t>
            </a:r>
            <a:r>
              <a:rPr kumimoji="0" lang="en-US" altLang="zh-CN" sz="2400" b="0" i="0" u="none" strike="noStrike" kern="1200" cap="none" spc="0" normalizeH="0" baseline="0" noProof="0" dirty="0" err="1">
                <a:ln>
                  <a:noFill/>
                </a:ln>
                <a:solidFill>
                  <a:prstClr val="black"/>
                </a:solidFill>
                <a:effectLst/>
                <a:uLnTx/>
                <a:uFillTx/>
                <a:latin typeface="Arial"/>
                <a:ea typeface="宋体"/>
                <a:cs typeface="+mn-cs"/>
              </a:rPr>
              <a:t>A</a:t>
            </a: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&gt;&gt;&gt; words = </a:t>
            </a:r>
            <a:r>
              <a:rPr kumimoji="0" lang="en-US" altLang="zh-CN" sz="2400" b="0" i="0" u="none" strike="noStrike" kern="1200" cap="none" spc="0" normalizeH="0" baseline="0" noProof="0" dirty="0" err="1">
                <a:ln>
                  <a:noFill/>
                </a:ln>
                <a:solidFill>
                  <a:prstClr val="black"/>
                </a:solidFill>
                <a:effectLst/>
                <a:uLnTx/>
                <a:uFillTx/>
                <a:latin typeface="Arial"/>
                <a:ea typeface="宋体"/>
                <a:cs typeface="+mn-cs"/>
              </a:rPr>
              <a:t>S.lower</a:t>
            </a: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().split()</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&gt;&gt;&gt; words</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['a', 'an', 'a', 'the', 'an', 'an', 'a', 'a']</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&gt;&gt;&gt; counts ={}</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&gt;&gt;&gt; for word in words: counts[word] = </a:t>
            </a:r>
            <a:r>
              <a:rPr kumimoji="0" lang="en-US" altLang="zh-CN" sz="2400" b="0" i="0" u="none" strike="noStrike" kern="1200" cap="none" spc="0" normalizeH="0" baseline="0" noProof="0" dirty="0" err="1">
                <a:ln>
                  <a:noFill/>
                </a:ln>
                <a:solidFill>
                  <a:prstClr val="black"/>
                </a:solidFill>
                <a:effectLst/>
                <a:uLnTx/>
                <a:uFillTx/>
                <a:latin typeface="Arial"/>
                <a:ea typeface="宋体"/>
                <a:cs typeface="+mn-cs"/>
              </a:rPr>
              <a:t>counts.get</a:t>
            </a: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(word,0) + 1</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 </a:t>
            </a:r>
            <a:r>
              <a:rPr kumimoji="0" lang="en-US" altLang="zh-CN" sz="2400" b="0" i="0" u="none" strike="noStrike" kern="1200" cap="none" spc="0" normalizeH="0" baseline="0" noProof="0" dirty="0" smtClean="0">
                <a:ln>
                  <a:noFill/>
                </a:ln>
                <a:solidFill>
                  <a:prstClr val="black"/>
                </a:solidFill>
                <a:effectLst/>
                <a:uLnTx/>
                <a:uFillTx/>
                <a:latin typeface="Arial"/>
                <a:ea typeface="宋体"/>
                <a:cs typeface="+mn-cs"/>
              </a:rPr>
              <a:t>&gt;&gt;&gt; </a:t>
            </a: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counts</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{'a': 4, 'an': 3, 'the': 1}</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p:txBody>
      </p:sp>
      <p:sp>
        <p:nvSpPr>
          <p:cNvPr id="9" name="圆角矩形标注 8"/>
          <p:cNvSpPr/>
          <p:nvPr/>
        </p:nvSpPr>
        <p:spPr bwMode="auto">
          <a:xfrm>
            <a:off x="7179022" y="2596243"/>
            <a:ext cx="5338879" cy="1841839"/>
          </a:xfrm>
          <a:prstGeom prst="wedgeRoundRectCallout">
            <a:avLst>
              <a:gd name="adj1" fmla="val -38592"/>
              <a:gd name="adj2" fmla="val 80454"/>
              <a:gd name="adj3" fmla="val 16667"/>
            </a:avLst>
          </a:prstGeom>
          <a:solidFill>
            <a:schemeClr val="accent1">
              <a:lumMod val="20000"/>
              <a:lumOff val="80000"/>
            </a:schemeClr>
          </a:solidFill>
          <a:ln>
            <a:solidFill>
              <a:schemeClr val="accent1"/>
            </a:solidFill>
            <a:headEnd type="none" w="med" len="med"/>
            <a:tailEnd type="none" w="med" len="med"/>
          </a:ln>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zh-CN" sz="2000" b="0" i="0" u="none" strike="noStrike" kern="1200" cap="none" spc="0" normalizeH="0" baseline="0" noProof="0" dirty="0">
                <a:ln>
                  <a:noFill/>
                </a:ln>
                <a:solidFill>
                  <a:prstClr val="black"/>
                </a:solidFill>
                <a:effectLst/>
                <a:uLnTx/>
                <a:uFillTx/>
                <a:latin typeface="Arial"/>
                <a:ea typeface="宋体"/>
                <a:cs typeface="+mn-cs"/>
              </a:rPr>
              <a:t>其中</a:t>
            </a:r>
            <a:r>
              <a:rPr kumimoji="0" lang="en-US" altLang="zh-CN" sz="2000" b="0" i="0" u="none" strike="noStrike" kern="1200" cap="none" spc="0" normalizeH="0" baseline="0" noProof="0" dirty="0" err="1">
                <a:ln>
                  <a:noFill/>
                </a:ln>
                <a:solidFill>
                  <a:prstClr val="black"/>
                </a:solidFill>
                <a:effectLst/>
                <a:uLnTx/>
                <a:uFillTx/>
                <a:latin typeface="Arial"/>
                <a:ea typeface="宋体"/>
                <a:cs typeface="+mn-cs"/>
              </a:rPr>
              <a:t>counts.get</a:t>
            </a: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(word,0)</a:t>
            </a:r>
            <a:r>
              <a:rPr kumimoji="0" lang="zh-CN" altLang="zh-CN" sz="2000" b="0" i="0" u="none" strike="noStrike" kern="1200" cap="none" spc="0" normalizeH="0" baseline="0" noProof="0" dirty="0">
                <a:ln>
                  <a:noFill/>
                </a:ln>
                <a:solidFill>
                  <a:prstClr val="black"/>
                </a:solidFill>
                <a:effectLst/>
                <a:uLnTx/>
                <a:uFillTx/>
                <a:latin typeface="Arial"/>
                <a:ea typeface="宋体"/>
                <a:cs typeface="+mn-cs"/>
              </a:rPr>
              <a:t>表示如果字典</a:t>
            </a: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counts</a:t>
            </a:r>
            <a:r>
              <a:rPr kumimoji="0" lang="zh-CN" altLang="zh-CN" sz="2000" b="0" i="0" u="none" strike="noStrike" kern="1200" cap="none" spc="0" normalizeH="0" baseline="0" noProof="0" dirty="0">
                <a:ln>
                  <a:noFill/>
                </a:ln>
                <a:solidFill>
                  <a:prstClr val="black"/>
                </a:solidFill>
                <a:effectLst/>
                <a:uLnTx/>
                <a:uFillTx/>
                <a:latin typeface="Arial"/>
                <a:ea typeface="宋体"/>
                <a:cs typeface="+mn-cs"/>
              </a:rPr>
              <a:t>中存在键</a:t>
            </a: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word</a:t>
            </a:r>
            <a:r>
              <a:rPr kumimoji="0" lang="zh-CN" altLang="zh-CN" sz="2000" b="0" i="0" u="none" strike="noStrike" kern="1200" cap="none" spc="0" normalizeH="0" baseline="0" noProof="0" dirty="0">
                <a:ln>
                  <a:noFill/>
                </a:ln>
                <a:solidFill>
                  <a:prstClr val="black"/>
                </a:solidFill>
                <a:effectLst/>
                <a:uLnTx/>
                <a:uFillTx/>
                <a:latin typeface="Arial"/>
                <a:ea typeface="宋体"/>
                <a:cs typeface="+mn-cs"/>
              </a:rPr>
              <a:t>，则返回对应的</a:t>
            </a:r>
            <a:r>
              <a:rPr kumimoji="0" lang="zh-CN" altLang="zh-CN" sz="2000" b="0" i="0" u="none" strike="noStrike" kern="1200" cap="none" spc="0" normalizeH="0" baseline="0" noProof="0" dirty="0" smtClean="0">
                <a:ln>
                  <a:noFill/>
                </a:ln>
                <a:solidFill>
                  <a:prstClr val="black"/>
                </a:solidFill>
                <a:effectLst/>
                <a:uLnTx/>
                <a:uFillTx/>
                <a:latin typeface="Arial"/>
                <a:ea typeface="宋体"/>
                <a:cs typeface="+mn-cs"/>
              </a:rPr>
              <a:t>值</a:t>
            </a:r>
            <a:r>
              <a:rPr kumimoji="0" lang="en-US" altLang="zh-CN" sz="2000" b="0" i="0" u="none" strike="noStrike" kern="1200" cap="none" spc="0" normalizeH="0" baseline="0" noProof="0" dirty="0" smtClean="0">
                <a:ln>
                  <a:noFill/>
                </a:ln>
                <a:solidFill>
                  <a:prstClr val="black"/>
                </a:solidFill>
                <a:effectLst/>
                <a:uLnTx/>
                <a:uFillTx/>
                <a:latin typeface="Arial"/>
                <a:ea typeface="宋体"/>
                <a:cs typeface="+mn-cs"/>
              </a:rPr>
              <a:t>counts[word]</a:t>
            </a:r>
            <a:r>
              <a:rPr kumimoji="0" lang="zh-CN" altLang="zh-CN" sz="2000" b="0" i="0" u="none" strike="noStrike" kern="1200" cap="none" spc="0" normalizeH="0" baseline="0" noProof="0" dirty="0" smtClean="0">
                <a:ln>
                  <a:noFill/>
                </a:ln>
                <a:solidFill>
                  <a:prstClr val="black"/>
                </a:solidFill>
                <a:effectLst/>
                <a:uLnTx/>
                <a:uFillTx/>
                <a:latin typeface="Arial"/>
                <a:ea typeface="宋体"/>
                <a:cs typeface="+mn-cs"/>
              </a:rPr>
              <a:t>，否则返回</a:t>
            </a:r>
            <a:r>
              <a:rPr kumimoji="0" lang="zh-CN" altLang="zh-CN" sz="2000" b="0" i="0" u="none" strike="noStrike" kern="1200" cap="none" spc="0" normalizeH="0" baseline="0" noProof="0" dirty="0">
                <a:ln>
                  <a:noFill/>
                </a:ln>
                <a:solidFill>
                  <a:prstClr val="black"/>
                </a:solidFill>
                <a:effectLst/>
                <a:uLnTx/>
                <a:uFillTx/>
                <a:latin typeface="Arial"/>
                <a:ea typeface="宋体"/>
                <a:cs typeface="+mn-cs"/>
              </a:rPr>
              <a:t>默认</a:t>
            </a:r>
            <a:r>
              <a:rPr kumimoji="0" lang="zh-CN" altLang="zh-CN" sz="2000" b="0" i="0" u="none" strike="noStrike" kern="1200" cap="none" spc="0" normalizeH="0" baseline="0" noProof="0" dirty="0" smtClean="0">
                <a:ln>
                  <a:noFill/>
                </a:ln>
                <a:solidFill>
                  <a:prstClr val="black"/>
                </a:solidFill>
                <a:effectLst/>
                <a:uLnTx/>
                <a:uFillTx/>
                <a:latin typeface="Arial"/>
                <a:ea typeface="宋体"/>
                <a:cs typeface="+mn-cs"/>
              </a:rPr>
              <a:t>值</a:t>
            </a:r>
            <a:r>
              <a:rPr kumimoji="0" lang="en-US" altLang="zh-CN" sz="2000" b="0" i="0" u="none" strike="noStrike" kern="1200" cap="none" spc="0" normalizeH="0" baseline="0" noProof="0" dirty="0" smtClean="0">
                <a:ln>
                  <a:noFill/>
                </a:ln>
                <a:solidFill>
                  <a:prstClr val="black"/>
                </a:solidFill>
                <a:effectLst/>
                <a:uLnTx/>
                <a:uFillTx/>
                <a:latin typeface="Arial"/>
                <a:ea typeface="宋体"/>
                <a:cs typeface="+mn-cs"/>
              </a:rPr>
              <a:t>0</a:t>
            </a:r>
            <a:r>
              <a:rPr kumimoji="0" lang="zh-CN" altLang="zh-CN" sz="2000" b="0" i="0" u="none" strike="noStrike" kern="1200" cap="none" spc="0" normalizeH="0" baseline="0" noProof="0" dirty="0" smtClean="0">
                <a:ln>
                  <a:noFill/>
                </a:ln>
                <a:solidFill>
                  <a:prstClr val="black"/>
                </a:solidFill>
                <a:effectLst/>
                <a:uLnTx/>
                <a:uFillTx/>
                <a:latin typeface="Arial"/>
                <a:ea typeface="宋体"/>
                <a:cs typeface="+mn-cs"/>
              </a:rPr>
              <a:t>。</a:t>
            </a:r>
            <a:endParaRPr kumimoji="0" lang="en-US" altLang="zh-CN" sz="2000" b="0" i="0" u="none" strike="noStrike" kern="1200" cap="none" spc="0" normalizeH="0" baseline="0" noProof="0" dirty="0" smtClean="0">
              <a:ln>
                <a:noFill/>
              </a:ln>
              <a:solidFill>
                <a:prstClr val="black"/>
              </a:solidFill>
              <a:effectLst/>
              <a:uLnTx/>
              <a:uFillTx/>
              <a:latin typeface="Arial"/>
              <a:ea typeface="宋体"/>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zh-CN" altLang="en-US" sz="2000" dirty="0" smtClean="0">
                <a:solidFill>
                  <a:prstClr val="black"/>
                </a:solidFill>
                <a:latin typeface="Arial"/>
                <a:ea typeface="宋体"/>
              </a:rPr>
              <a:t>当不存在键</a:t>
            </a:r>
            <a:r>
              <a:rPr lang="en-US" altLang="zh-CN" sz="2000" dirty="0" smtClean="0">
                <a:solidFill>
                  <a:prstClr val="black"/>
                </a:solidFill>
                <a:latin typeface="Arial"/>
                <a:ea typeface="宋体"/>
              </a:rPr>
              <a:t>word</a:t>
            </a:r>
            <a:r>
              <a:rPr lang="zh-CN" altLang="en-US" sz="2000" dirty="0" smtClean="0">
                <a:solidFill>
                  <a:prstClr val="black"/>
                </a:solidFill>
                <a:latin typeface="Arial"/>
                <a:ea typeface="宋体"/>
              </a:rPr>
              <a:t>时，</a:t>
            </a:r>
            <a:r>
              <a:rPr kumimoji="0" lang="zh-CN" altLang="en-US" sz="2000" b="0" i="0" u="none" strike="noStrike" kern="1200" cap="none" spc="0" normalizeH="0" baseline="0" noProof="0" dirty="0" smtClean="0">
                <a:ln>
                  <a:noFill/>
                </a:ln>
                <a:solidFill>
                  <a:prstClr val="black"/>
                </a:solidFill>
                <a:effectLst/>
                <a:uLnTx/>
                <a:uFillTx/>
                <a:latin typeface="Arial"/>
                <a:ea typeface="宋体"/>
                <a:cs typeface="+mn-cs"/>
              </a:rPr>
              <a:t>子语句为：</a:t>
            </a:r>
            <a:r>
              <a:rPr kumimoji="0" lang="en-US" altLang="zh-CN" sz="2000" b="0" i="0" u="none" strike="noStrike" kern="1200" cap="none" spc="0" normalizeH="0" baseline="0" noProof="0" dirty="0" smtClean="0">
                <a:ln>
                  <a:noFill/>
                </a:ln>
                <a:solidFill>
                  <a:prstClr val="black"/>
                </a:solidFill>
                <a:effectLst/>
                <a:uLnTx/>
                <a:uFillTx/>
                <a:latin typeface="Arial"/>
                <a:ea typeface="宋体"/>
                <a:cs typeface="+mn-cs"/>
              </a:rPr>
              <a:t>counts[word]=0+1</a:t>
            </a:r>
            <a:endParaRPr kumimoji="0" lang="zh-CN" altLang="en-US" sz="2000" b="1" i="0" u="none" strike="noStrike" kern="1200" cap="none" spc="0" normalizeH="0" baseline="0" noProof="0" dirty="0" smtClean="0">
              <a:ln>
                <a:noFill/>
              </a:ln>
              <a:solidFill>
                <a:prstClr val="black"/>
              </a:solidFill>
              <a:effectLst/>
              <a:uLnTx/>
              <a:uFillTx/>
              <a:latin typeface="Arial" charset="0"/>
              <a:ea typeface="宋体"/>
              <a:cs typeface="+mn-cs"/>
            </a:endParaRPr>
          </a:p>
        </p:txBody>
      </p:sp>
    </p:spTree>
    <p:extLst>
      <p:ext uri="{BB962C8B-B14F-4D97-AF65-F5344CB8AC3E}">
        <p14:creationId xmlns:p14="http://schemas.microsoft.com/office/powerpoint/2010/main" val="334498107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8">
                                            <p:bg/>
                                          </p:spTgt>
                                        </p:tgtEl>
                                        <p:attrNameLst>
                                          <p:attrName>style.visibility</p:attrName>
                                        </p:attrNameLst>
                                      </p:cBhvr>
                                      <p:to>
                                        <p:strVal val="visible"/>
                                      </p:to>
                                    </p:set>
                                    <p:animEffect transition="in" filter="wipe(up)">
                                      <p:cBhvr>
                                        <p:cTn id="19" dur="500"/>
                                        <p:tgtEl>
                                          <p:spTgt spid="8">
                                            <p:bg/>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8">
                                            <p:txEl>
                                              <p:pRg st="0" end="0"/>
                                            </p:txEl>
                                          </p:spTgt>
                                        </p:tgtEl>
                                        <p:attrNameLst>
                                          <p:attrName>style.visibility</p:attrName>
                                        </p:attrNameLst>
                                      </p:cBhvr>
                                      <p:to>
                                        <p:strVal val="visible"/>
                                      </p:to>
                                    </p:set>
                                    <p:animEffect transition="in" filter="wipe(up)">
                                      <p:cBhvr>
                                        <p:cTn id="24" dur="500"/>
                                        <p:tgtEl>
                                          <p:spTgt spid="8">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8">
                                            <p:txEl>
                                              <p:pRg st="1" end="1"/>
                                            </p:txEl>
                                          </p:spTgt>
                                        </p:tgtEl>
                                        <p:attrNameLst>
                                          <p:attrName>style.visibility</p:attrName>
                                        </p:attrNameLst>
                                      </p:cBhvr>
                                      <p:to>
                                        <p:strVal val="visible"/>
                                      </p:to>
                                    </p:set>
                                    <p:animEffect transition="in" filter="wipe(up)">
                                      <p:cBhvr>
                                        <p:cTn id="29" dur="500"/>
                                        <p:tgtEl>
                                          <p:spTgt spid="8">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8">
                                            <p:txEl>
                                              <p:pRg st="2" end="2"/>
                                            </p:txEl>
                                          </p:spTgt>
                                        </p:tgtEl>
                                        <p:attrNameLst>
                                          <p:attrName>style.visibility</p:attrName>
                                        </p:attrNameLst>
                                      </p:cBhvr>
                                      <p:to>
                                        <p:strVal val="visible"/>
                                      </p:to>
                                    </p:set>
                                    <p:animEffect transition="in" filter="wipe(up)">
                                      <p:cBhvr>
                                        <p:cTn id="34" dur="500"/>
                                        <p:tgtEl>
                                          <p:spTgt spid="8">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8">
                                            <p:txEl>
                                              <p:pRg st="3" end="3"/>
                                            </p:txEl>
                                          </p:spTgt>
                                        </p:tgtEl>
                                        <p:attrNameLst>
                                          <p:attrName>style.visibility</p:attrName>
                                        </p:attrNameLst>
                                      </p:cBhvr>
                                      <p:to>
                                        <p:strVal val="visible"/>
                                      </p:to>
                                    </p:set>
                                    <p:animEffect transition="in" filter="wipe(up)">
                                      <p:cBhvr>
                                        <p:cTn id="39" dur="500"/>
                                        <p:tgtEl>
                                          <p:spTgt spid="8">
                                            <p:txEl>
                                              <p:pRg st="3" end="3"/>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8">
                                            <p:txEl>
                                              <p:pRg st="4" end="4"/>
                                            </p:txEl>
                                          </p:spTgt>
                                        </p:tgtEl>
                                        <p:attrNameLst>
                                          <p:attrName>style.visibility</p:attrName>
                                        </p:attrNameLst>
                                      </p:cBhvr>
                                      <p:to>
                                        <p:strVal val="visible"/>
                                      </p:to>
                                    </p:set>
                                    <p:animEffect transition="in" filter="wipe(up)">
                                      <p:cBhvr>
                                        <p:cTn id="44" dur="500"/>
                                        <p:tgtEl>
                                          <p:spTgt spid="8">
                                            <p:txEl>
                                              <p:pRg st="4" end="4"/>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8">
                                            <p:txEl>
                                              <p:pRg st="5" end="5"/>
                                            </p:txEl>
                                          </p:spTgt>
                                        </p:tgtEl>
                                        <p:attrNameLst>
                                          <p:attrName>style.visibility</p:attrName>
                                        </p:attrNameLst>
                                      </p:cBhvr>
                                      <p:to>
                                        <p:strVal val="visible"/>
                                      </p:to>
                                    </p:set>
                                    <p:animEffect transition="in" filter="wipe(up)">
                                      <p:cBhvr>
                                        <p:cTn id="49" dur="500"/>
                                        <p:tgtEl>
                                          <p:spTgt spid="8">
                                            <p:txEl>
                                              <p:pRg st="5" end="5"/>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grpId="0" nodeType="clickEffect">
                                  <p:stCondLst>
                                    <p:cond delay="0"/>
                                  </p:stCondLst>
                                  <p:childTnLst>
                                    <p:set>
                                      <p:cBhvr>
                                        <p:cTn id="53" dur="1" fill="hold">
                                          <p:stCondLst>
                                            <p:cond delay="0"/>
                                          </p:stCondLst>
                                        </p:cTn>
                                        <p:tgtEl>
                                          <p:spTgt spid="8">
                                            <p:txEl>
                                              <p:pRg st="6" end="6"/>
                                            </p:txEl>
                                          </p:spTgt>
                                        </p:tgtEl>
                                        <p:attrNameLst>
                                          <p:attrName>style.visibility</p:attrName>
                                        </p:attrNameLst>
                                      </p:cBhvr>
                                      <p:to>
                                        <p:strVal val="visible"/>
                                      </p:to>
                                    </p:set>
                                    <p:animEffect transition="in" filter="wipe(up)">
                                      <p:cBhvr>
                                        <p:cTn id="54" dur="500"/>
                                        <p:tgtEl>
                                          <p:spTgt spid="8">
                                            <p:txEl>
                                              <p:pRg st="6" end="6"/>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grpId="0" nodeType="clickEffect">
                                  <p:stCondLst>
                                    <p:cond delay="0"/>
                                  </p:stCondLst>
                                  <p:childTnLst>
                                    <p:set>
                                      <p:cBhvr>
                                        <p:cTn id="58" dur="1" fill="hold">
                                          <p:stCondLst>
                                            <p:cond delay="0"/>
                                          </p:stCondLst>
                                        </p:cTn>
                                        <p:tgtEl>
                                          <p:spTgt spid="8">
                                            <p:txEl>
                                              <p:pRg st="7" end="7"/>
                                            </p:txEl>
                                          </p:spTgt>
                                        </p:tgtEl>
                                        <p:attrNameLst>
                                          <p:attrName>style.visibility</p:attrName>
                                        </p:attrNameLst>
                                      </p:cBhvr>
                                      <p:to>
                                        <p:strVal val="visible"/>
                                      </p:to>
                                    </p:set>
                                    <p:animEffect transition="in" filter="wipe(up)">
                                      <p:cBhvr>
                                        <p:cTn id="59" dur="500"/>
                                        <p:tgtEl>
                                          <p:spTgt spid="8">
                                            <p:txEl>
                                              <p:pRg st="7" end="7"/>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nimBg="1"/>
      <p:bldP spid="9"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2.4.6 </a:t>
            </a:r>
            <a:r>
              <a:rPr lang="zh-CN" altLang="en-US" dirty="0" smtClean="0"/>
              <a:t>字典</a:t>
            </a:r>
            <a:endParaRPr lang="zh-CN" altLang="en-US" dirty="0"/>
          </a:p>
        </p:txBody>
      </p:sp>
      <p:sp>
        <p:nvSpPr>
          <p:cNvPr id="3" name="内容占位符 2"/>
          <p:cNvSpPr>
            <a:spLocks noGrp="1"/>
          </p:cNvSpPr>
          <p:nvPr>
            <p:ph idx="1"/>
          </p:nvPr>
        </p:nvSpPr>
        <p:spPr/>
        <p:txBody>
          <a:bodyPr/>
          <a:lstStyle/>
          <a:p>
            <a:pPr marL="800100" lvl="1">
              <a:buClr>
                <a:schemeClr val="hlink"/>
              </a:buClr>
              <a:buFont typeface="Wingdings" pitchFamily="2" charset="2"/>
              <a:buChar char="p"/>
            </a:pPr>
            <a:r>
              <a:rPr lang="en-US" altLang="zh-CN" sz="2400" dirty="0" err="1"/>
              <a:t>d.get</a:t>
            </a:r>
            <a:r>
              <a:rPr lang="en-US" altLang="zh-CN" sz="2400" dirty="0"/>
              <a:t>(key, default)</a:t>
            </a:r>
            <a:r>
              <a:rPr lang="zh-CN" altLang="en-US" sz="2400" dirty="0"/>
              <a:t>：</a:t>
            </a:r>
            <a:r>
              <a:rPr lang="zh-CN" altLang="zh-CN" sz="2400" dirty="0"/>
              <a:t>如果键</a:t>
            </a:r>
            <a:r>
              <a:rPr lang="zh-CN" altLang="zh-CN" sz="2400" dirty="0" smtClean="0"/>
              <a:t>存在</a:t>
            </a:r>
            <a:r>
              <a:rPr lang="zh-CN" altLang="en-US" sz="2400" dirty="0"/>
              <a:t>，</a:t>
            </a:r>
            <a:r>
              <a:rPr lang="zh-CN" altLang="zh-CN" sz="2400" dirty="0" smtClean="0"/>
              <a:t>则</a:t>
            </a:r>
            <a:r>
              <a:rPr lang="zh-CN" altLang="zh-CN" sz="2400" dirty="0"/>
              <a:t>返回相应值，</a:t>
            </a:r>
            <a:r>
              <a:rPr lang="zh-CN" altLang="zh-CN" sz="2400" dirty="0" smtClean="0"/>
              <a:t>否则返回</a:t>
            </a:r>
            <a:r>
              <a:rPr lang="zh-CN" altLang="zh-CN" sz="2400" dirty="0"/>
              <a:t>默认值</a:t>
            </a:r>
            <a:r>
              <a:rPr lang="zh-CN" altLang="en-US" sz="2400" dirty="0"/>
              <a:t>。</a:t>
            </a:r>
            <a:endParaRPr lang="en-US" altLang="zh-CN" sz="2400" dirty="0"/>
          </a:p>
          <a:p>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83</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5" name="矩形 4"/>
          <p:cNvSpPr/>
          <p:nvPr/>
        </p:nvSpPr>
        <p:spPr>
          <a:xfrm>
            <a:off x="1402658" y="1724453"/>
            <a:ext cx="8877993" cy="4154984"/>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lvl="0">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 &gt;&gt;&gt; </a:t>
            </a:r>
            <a:r>
              <a:rPr kumimoji="0" lang="en-US" altLang="zh-CN" sz="2400" b="0" i="0" u="none" strike="noStrike" kern="1200" cap="none" spc="0" normalizeH="0" baseline="0" noProof="0" dirty="0" smtClean="0">
                <a:ln>
                  <a:noFill/>
                </a:ln>
                <a:solidFill>
                  <a:prstClr val="black"/>
                </a:solidFill>
                <a:effectLst/>
                <a:uLnTx/>
                <a:uFillTx/>
                <a:latin typeface="Arial"/>
                <a:ea typeface="宋体"/>
                <a:cs typeface="+mn-cs"/>
              </a:rPr>
              <a:t>counts       #</a:t>
            </a:r>
            <a:r>
              <a:rPr kumimoji="0" lang="zh-CN" altLang="en-US" sz="2400" b="0" i="0" u="none" strike="noStrike" kern="1200" cap="none" spc="0" normalizeH="0" baseline="0" noProof="0" dirty="0" smtClean="0">
                <a:ln>
                  <a:noFill/>
                </a:ln>
                <a:solidFill>
                  <a:prstClr val="black"/>
                </a:solidFill>
                <a:effectLst/>
                <a:uLnTx/>
                <a:uFillTx/>
                <a:latin typeface="Arial"/>
                <a:ea typeface="宋体"/>
                <a:cs typeface="+mn-cs"/>
              </a:rPr>
              <a:t>已知 </a:t>
            </a:r>
            <a:r>
              <a:rPr kumimoji="0" lang="en-US" altLang="zh-CN" sz="2400" b="0" i="0" u="none" strike="noStrike" kern="1200" cap="none" spc="0" normalizeH="0" baseline="0" noProof="0" dirty="0" smtClean="0">
                <a:ln>
                  <a:noFill/>
                </a:ln>
                <a:solidFill>
                  <a:prstClr val="black"/>
                </a:solidFill>
                <a:effectLst/>
                <a:uLnTx/>
                <a:uFillTx/>
                <a:latin typeface="Arial"/>
                <a:ea typeface="宋体"/>
                <a:cs typeface="+mn-cs"/>
              </a:rPr>
              <a:t>counts =</a:t>
            </a:r>
            <a:r>
              <a:rPr lang="en-US" altLang="zh-CN" sz="2400" dirty="0">
                <a:solidFill>
                  <a:prstClr val="black"/>
                </a:solidFill>
              </a:rPr>
              <a:t> {'a': 4, 'an': 3, 'the': 1</a:t>
            </a:r>
            <a:r>
              <a:rPr lang="en-US" altLang="zh-CN" sz="2400" dirty="0" smtClean="0">
                <a:solidFill>
                  <a:prstClr val="black"/>
                </a:solidFill>
              </a:rPr>
              <a:t>}</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{'a': 4, 'an': 3, 'the': 1}</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&gt;&gt;&gt; </a:t>
            </a:r>
            <a:r>
              <a:rPr kumimoji="0" lang="en-US" altLang="zh-CN" sz="2400" b="0" i="0" u="none" strike="noStrike" kern="1200" cap="none" spc="0" normalizeH="0" baseline="0" noProof="0" dirty="0" err="1">
                <a:ln>
                  <a:noFill/>
                </a:ln>
                <a:solidFill>
                  <a:prstClr val="black"/>
                </a:solidFill>
                <a:effectLst/>
                <a:uLnTx/>
                <a:uFillTx/>
                <a:latin typeface="Arial"/>
                <a:ea typeface="宋体"/>
                <a:cs typeface="+mn-cs"/>
              </a:rPr>
              <a:t>counts.get</a:t>
            </a: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('an',0</a:t>
            </a:r>
            <a:r>
              <a:rPr kumimoji="0" lang="en-US" altLang="zh-CN" sz="2400" b="0" i="0" u="none" strike="noStrike" kern="1200" cap="none" spc="0" normalizeH="0" baseline="0" noProof="0" dirty="0" smtClean="0">
                <a:ln>
                  <a:noFill/>
                </a:ln>
                <a:solidFill>
                  <a:prstClr val="black"/>
                </a:solidFill>
                <a:effectLst/>
                <a:uLnTx/>
                <a:uFillTx/>
                <a:latin typeface="Arial"/>
                <a:ea typeface="宋体"/>
                <a:cs typeface="+mn-cs"/>
              </a:rPr>
              <a:t>)  </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3</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&gt;&gt;&gt; </a:t>
            </a:r>
            <a:r>
              <a:rPr kumimoji="0" lang="en-US" altLang="zh-CN" sz="2400" b="0" i="0" u="none" strike="noStrike" kern="1200" cap="none" spc="0" normalizeH="0" baseline="0" noProof="0" dirty="0" err="1">
                <a:ln>
                  <a:noFill/>
                </a:ln>
                <a:solidFill>
                  <a:prstClr val="black"/>
                </a:solidFill>
                <a:effectLst/>
                <a:uLnTx/>
                <a:uFillTx/>
                <a:latin typeface="Arial"/>
                <a:ea typeface="宋体"/>
                <a:cs typeface="+mn-cs"/>
              </a:rPr>
              <a:t>counts.get</a:t>
            </a: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('one',0)</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0</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&gt;&gt;&gt; counts</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{'a': 4, 'an': 3, 'the': 1}</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&gt;&gt;&gt; counts</a:t>
            </a:r>
            <a:r>
              <a:rPr kumimoji="0" lang="en-US" altLang="zh-CN" sz="2400" b="0" i="0" u="none" strike="noStrike" kern="1200" cap="none" spc="0" normalizeH="0" baseline="0" noProof="0" dirty="0" smtClean="0">
                <a:ln>
                  <a:noFill/>
                </a:ln>
                <a:solidFill>
                  <a:prstClr val="black"/>
                </a:solidFill>
                <a:effectLst/>
                <a:uLnTx/>
                <a:uFillTx/>
                <a:latin typeface="Arial"/>
                <a:ea typeface="宋体"/>
                <a:cs typeface="+mn-cs"/>
              </a:rPr>
              <a:t>[‘one’] </a:t>
            </a: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 </a:t>
            </a:r>
            <a:r>
              <a:rPr kumimoji="0" lang="en-US" altLang="zh-CN" sz="2400" b="0" i="0" u="none" strike="noStrike" kern="1200" cap="none" spc="0" normalizeH="0" baseline="0" noProof="0" dirty="0" err="1">
                <a:ln>
                  <a:noFill/>
                </a:ln>
                <a:solidFill>
                  <a:prstClr val="black"/>
                </a:solidFill>
                <a:effectLst/>
                <a:uLnTx/>
                <a:uFillTx/>
                <a:latin typeface="Arial"/>
                <a:ea typeface="宋体"/>
                <a:cs typeface="+mn-cs"/>
              </a:rPr>
              <a:t>counts.get</a:t>
            </a:r>
            <a:r>
              <a:rPr kumimoji="0" lang="en-US" altLang="zh-CN" sz="2400" b="0" i="0" u="none" strike="noStrike" kern="1200" cap="none" spc="0" normalizeH="0" baseline="0" noProof="0" dirty="0" smtClean="0">
                <a:ln>
                  <a:noFill/>
                </a:ln>
                <a:solidFill>
                  <a:prstClr val="black"/>
                </a:solidFill>
                <a:effectLst/>
                <a:uLnTx/>
                <a:uFillTx/>
                <a:latin typeface="Arial"/>
                <a:ea typeface="宋体"/>
                <a:cs typeface="+mn-cs"/>
              </a:rPr>
              <a:t>(‘one’,</a:t>
            </a: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0)+</a:t>
            </a:r>
            <a:r>
              <a:rPr kumimoji="0" lang="en-US" altLang="zh-CN" sz="2400" b="0" i="0" u="none" strike="noStrike" kern="1200" cap="none" spc="0" normalizeH="0" baseline="0" noProof="0" dirty="0" smtClean="0">
                <a:ln>
                  <a:noFill/>
                </a:ln>
                <a:solidFill>
                  <a:prstClr val="black"/>
                </a:solidFill>
                <a:effectLst/>
                <a:uLnTx/>
                <a:uFillTx/>
                <a:latin typeface="Arial"/>
                <a:ea typeface="宋体"/>
                <a:cs typeface="+mn-cs"/>
              </a:rPr>
              <a:t>1   #</a:t>
            </a:r>
            <a:r>
              <a:rPr kumimoji="0" lang="zh-CN" altLang="en-US" sz="2400" b="0" i="0" u="none" strike="noStrike" kern="1200" cap="none" spc="0" normalizeH="0" baseline="0" noProof="0" dirty="0" smtClean="0">
                <a:ln>
                  <a:noFill/>
                </a:ln>
                <a:solidFill>
                  <a:prstClr val="black"/>
                </a:solidFill>
                <a:effectLst/>
                <a:uLnTx/>
                <a:uFillTx/>
                <a:latin typeface="Arial"/>
                <a:ea typeface="宋体"/>
                <a:cs typeface="+mn-cs"/>
              </a:rPr>
              <a:t>给 </a:t>
            </a:r>
            <a:r>
              <a:rPr kumimoji="0" lang="en-US" altLang="zh-CN" sz="2400" b="0" i="0" u="none" strike="noStrike" kern="1200" cap="none" spc="0" normalizeH="0" baseline="0" noProof="0" dirty="0" smtClean="0">
                <a:ln>
                  <a:noFill/>
                </a:ln>
                <a:solidFill>
                  <a:prstClr val="black"/>
                </a:solidFill>
                <a:effectLst/>
                <a:uLnTx/>
                <a:uFillTx/>
                <a:latin typeface="Arial"/>
                <a:ea typeface="宋体"/>
                <a:cs typeface="+mn-cs"/>
              </a:rPr>
              <a:t>’one’ </a:t>
            </a:r>
            <a:r>
              <a:rPr kumimoji="0" lang="zh-CN" altLang="en-US" sz="2400" b="0" i="0" u="none" strike="noStrike" kern="1200" cap="none" spc="0" normalizeH="0" baseline="0" noProof="0" dirty="0" smtClean="0">
                <a:ln>
                  <a:noFill/>
                </a:ln>
                <a:solidFill>
                  <a:prstClr val="black"/>
                </a:solidFill>
                <a:effectLst/>
                <a:uLnTx/>
                <a:uFillTx/>
                <a:latin typeface="Arial"/>
                <a:ea typeface="宋体"/>
                <a:cs typeface="+mn-cs"/>
              </a:rPr>
              <a:t>的值增加</a:t>
            </a:r>
            <a:r>
              <a:rPr kumimoji="0" lang="en-US" altLang="zh-CN" sz="2400" b="0" i="0" u="none" strike="noStrike" kern="1200" cap="none" spc="0" normalizeH="0" baseline="0" noProof="0" dirty="0" smtClean="0">
                <a:ln>
                  <a:noFill/>
                </a:ln>
                <a:solidFill>
                  <a:prstClr val="black"/>
                </a:solidFill>
                <a:effectLst/>
                <a:uLnTx/>
                <a:uFillTx/>
                <a:latin typeface="Arial"/>
                <a:ea typeface="宋体"/>
                <a:cs typeface="+mn-cs"/>
              </a:rPr>
              <a:t>1</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&gt;&gt;&gt; counts</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宋体"/>
                <a:cs typeface="+mn-cs"/>
              </a:rPr>
              <a:t>{'a': 4, 'an': 3, 'the': 1, 'one': 1}</a:t>
            </a:r>
            <a:endParaRPr kumimoji="0" lang="zh-CN" altLang="zh-CN" sz="2400" b="0" i="0" u="none" strike="noStrike" kern="1200" cap="none" spc="0" normalizeH="0" baseline="0" noProof="0" dirty="0">
              <a:ln>
                <a:noFill/>
              </a:ln>
              <a:solidFill>
                <a:prstClr val="black"/>
              </a:solidFill>
              <a:effectLst/>
              <a:uLnTx/>
              <a:uFillTx/>
              <a:latin typeface="Arial"/>
              <a:ea typeface="宋体"/>
              <a:cs typeface="+mn-cs"/>
            </a:endParaRPr>
          </a:p>
        </p:txBody>
      </p:sp>
    </p:spTree>
    <p:extLst>
      <p:ext uri="{BB962C8B-B14F-4D97-AF65-F5344CB8AC3E}">
        <p14:creationId xmlns:p14="http://schemas.microsoft.com/office/powerpoint/2010/main" val="63799915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bg/>
                                          </p:spTgt>
                                        </p:tgtEl>
                                        <p:attrNameLst>
                                          <p:attrName>style.visibility</p:attrName>
                                        </p:attrNameLst>
                                      </p:cBhvr>
                                      <p:to>
                                        <p:strVal val="visible"/>
                                      </p:to>
                                    </p:set>
                                    <p:animEffect transition="in" filter="wipe(up)">
                                      <p:cBhvr>
                                        <p:cTn id="12" dur="500"/>
                                        <p:tgtEl>
                                          <p:spTgt spid="5">
                                            <p:bg/>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wipe(up)">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Effect transition="in" filter="wipe(up)">
                                      <p:cBhvr>
                                        <p:cTn id="22" dur="500"/>
                                        <p:tgtEl>
                                          <p:spTgt spid="5">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5">
                                            <p:txEl>
                                              <p:pRg st="2" end="2"/>
                                            </p:txEl>
                                          </p:spTgt>
                                        </p:tgtEl>
                                        <p:attrNameLst>
                                          <p:attrName>style.visibility</p:attrName>
                                        </p:attrNameLst>
                                      </p:cBhvr>
                                      <p:to>
                                        <p:strVal val="visible"/>
                                      </p:to>
                                    </p:set>
                                    <p:animEffect transition="in" filter="wipe(up)">
                                      <p:cBhvr>
                                        <p:cTn id="27" dur="500"/>
                                        <p:tgtEl>
                                          <p:spTgt spid="5">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5">
                                            <p:txEl>
                                              <p:pRg st="3" end="3"/>
                                            </p:txEl>
                                          </p:spTgt>
                                        </p:tgtEl>
                                        <p:attrNameLst>
                                          <p:attrName>style.visibility</p:attrName>
                                        </p:attrNameLst>
                                      </p:cBhvr>
                                      <p:to>
                                        <p:strVal val="visible"/>
                                      </p:to>
                                    </p:set>
                                    <p:animEffect transition="in" filter="wipe(up)">
                                      <p:cBhvr>
                                        <p:cTn id="32" dur="500"/>
                                        <p:tgtEl>
                                          <p:spTgt spid="5">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Effect transition="in" filter="wipe(up)">
                                      <p:cBhvr>
                                        <p:cTn id="37" dur="500"/>
                                        <p:tgtEl>
                                          <p:spTgt spid="5">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5">
                                            <p:txEl>
                                              <p:pRg st="5" end="5"/>
                                            </p:txEl>
                                          </p:spTgt>
                                        </p:tgtEl>
                                        <p:attrNameLst>
                                          <p:attrName>style.visibility</p:attrName>
                                        </p:attrNameLst>
                                      </p:cBhvr>
                                      <p:to>
                                        <p:strVal val="visible"/>
                                      </p:to>
                                    </p:set>
                                    <p:animEffect transition="in" filter="wipe(up)">
                                      <p:cBhvr>
                                        <p:cTn id="42" dur="500"/>
                                        <p:tgtEl>
                                          <p:spTgt spid="5">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5">
                                            <p:txEl>
                                              <p:pRg st="6" end="6"/>
                                            </p:txEl>
                                          </p:spTgt>
                                        </p:tgtEl>
                                        <p:attrNameLst>
                                          <p:attrName>style.visibility</p:attrName>
                                        </p:attrNameLst>
                                      </p:cBhvr>
                                      <p:to>
                                        <p:strVal val="visible"/>
                                      </p:to>
                                    </p:set>
                                    <p:animEffect transition="in" filter="wipe(up)">
                                      <p:cBhvr>
                                        <p:cTn id="47" dur="500"/>
                                        <p:tgtEl>
                                          <p:spTgt spid="5">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5">
                                            <p:txEl>
                                              <p:pRg st="7" end="7"/>
                                            </p:txEl>
                                          </p:spTgt>
                                        </p:tgtEl>
                                        <p:attrNameLst>
                                          <p:attrName>style.visibility</p:attrName>
                                        </p:attrNameLst>
                                      </p:cBhvr>
                                      <p:to>
                                        <p:strVal val="visible"/>
                                      </p:to>
                                    </p:set>
                                    <p:animEffect transition="in" filter="wipe(up)">
                                      <p:cBhvr>
                                        <p:cTn id="52" dur="500"/>
                                        <p:tgtEl>
                                          <p:spTgt spid="5">
                                            <p:txEl>
                                              <p:pRg st="7" end="7"/>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5">
                                            <p:txEl>
                                              <p:pRg st="8" end="8"/>
                                            </p:txEl>
                                          </p:spTgt>
                                        </p:tgtEl>
                                        <p:attrNameLst>
                                          <p:attrName>style.visibility</p:attrName>
                                        </p:attrNameLst>
                                      </p:cBhvr>
                                      <p:to>
                                        <p:strVal val="visible"/>
                                      </p:to>
                                    </p:set>
                                    <p:animEffect transition="in" filter="wipe(up)">
                                      <p:cBhvr>
                                        <p:cTn id="57" dur="500"/>
                                        <p:tgtEl>
                                          <p:spTgt spid="5">
                                            <p:txEl>
                                              <p:pRg st="8" end="8"/>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grpId="0" nodeType="clickEffect">
                                  <p:stCondLst>
                                    <p:cond delay="0"/>
                                  </p:stCondLst>
                                  <p:childTnLst>
                                    <p:set>
                                      <p:cBhvr>
                                        <p:cTn id="61" dur="1" fill="hold">
                                          <p:stCondLst>
                                            <p:cond delay="0"/>
                                          </p:stCondLst>
                                        </p:cTn>
                                        <p:tgtEl>
                                          <p:spTgt spid="5">
                                            <p:txEl>
                                              <p:pRg st="9" end="9"/>
                                            </p:txEl>
                                          </p:spTgt>
                                        </p:tgtEl>
                                        <p:attrNameLst>
                                          <p:attrName>style.visibility</p:attrName>
                                        </p:attrNameLst>
                                      </p:cBhvr>
                                      <p:to>
                                        <p:strVal val="visible"/>
                                      </p:to>
                                    </p:set>
                                    <p:animEffect transition="in" filter="wipe(up)">
                                      <p:cBhvr>
                                        <p:cTn id="62" dur="500"/>
                                        <p:tgtEl>
                                          <p:spTgt spid="5">
                                            <p:txEl>
                                              <p:pRg st="9" end="9"/>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grpId="0" nodeType="clickEffect">
                                  <p:stCondLst>
                                    <p:cond delay="0"/>
                                  </p:stCondLst>
                                  <p:childTnLst>
                                    <p:set>
                                      <p:cBhvr>
                                        <p:cTn id="66" dur="1" fill="hold">
                                          <p:stCondLst>
                                            <p:cond delay="0"/>
                                          </p:stCondLst>
                                        </p:cTn>
                                        <p:tgtEl>
                                          <p:spTgt spid="5">
                                            <p:txEl>
                                              <p:pRg st="10" end="10"/>
                                            </p:txEl>
                                          </p:spTgt>
                                        </p:tgtEl>
                                        <p:attrNameLst>
                                          <p:attrName>style.visibility</p:attrName>
                                        </p:attrNameLst>
                                      </p:cBhvr>
                                      <p:to>
                                        <p:strVal val="visible"/>
                                      </p:to>
                                    </p:set>
                                    <p:animEffect transition="in" filter="wipe(up)">
                                      <p:cBhvr>
                                        <p:cTn id="67" dur="500"/>
                                        <p:tgtEl>
                                          <p:spTgt spid="5">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小测验</a:t>
            </a:r>
            <a:endParaRPr lang="zh-CN" altLang="en-US" dirty="0"/>
          </a:p>
        </p:txBody>
      </p:sp>
      <p:sp>
        <p:nvSpPr>
          <p:cNvPr id="3" name="内容占位符 2"/>
          <p:cNvSpPr>
            <a:spLocks noGrp="1"/>
          </p:cNvSpPr>
          <p:nvPr>
            <p:ph idx="1"/>
          </p:nvPr>
        </p:nvSpPr>
        <p:spPr/>
        <p:txBody>
          <a:bodyPr/>
          <a:lstStyle/>
          <a:p>
            <a:pPr marL="342900" lvl="0" indent="0" fontAlgn="ctr">
              <a:buNone/>
            </a:pPr>
            <a:r>
              <a:rPr lang="en-US" altLang="zh-CN" kern="1200" dirty="0" smtClean="0"/>
              <a:t>1</a:t>
            </a:r>
            <a:r>
              <a:rPr lang="zh-CN" altLang="en-US" kern="1200" dirty="0" smtClean="0"/>
              <a:t>、</a:t>
            </a:r>
            <a:r>
              <a:rPr lang="zh-CN" altLang="zh-CN" kern="1200" dirty="0" smtClean="0"/>
              <a:t>以下</a:t>
            </a:r>
            <a:r>
              <a:rPr lang="zh-CN" altLang="zh-CN" kern="1200" dirty="0"/>
              <a:t>关于字典的描述，错误的是：</a:t>
            </a:r>
            <a:r>
              <a:rPr lang="zh-CN" altLang="zh-CN" kern="1200" dirty="0" smtClean="0"/>
              <a:t>(</a:t>
            </a:r>
            <a:r>
              <a:rPr lang="en-US" altLang="zh-CN" kern="1200" dirty="0" smtClean="0"/>
              <a:t>            </a:t>
            </a:r>
            <a:r>
              <a:rPr lang="zh-CN" altLang="zh-CN" kern="1200" dirty="0" smtClean="0"/>
              <a:t>)</a:t>
            </a:r>
            <a:endParaRPr lang="zh-CN" altLang="zh-CN" kern="1200" dirty="0"/>
          </a:p>
          <a:p>
            <a:pPr marL="342900" lvl="0" indent="0" fontAlgn="ctr">
              <a:buNone/>
            </a:pPr>
            <a:r>
              <a:rPr lang="zh-CN" altLang="zh-CN" kern="1200" dirty="0"/>
              <a:t>A、字典中元素以键信息为索引访问</a:t>
            </a:r>
          </a:p>
          <a:p>
            <a:pPr marL="342900" lvl="0" indent="0" fontAlgn="ctr">
              <a:buNone/>
            </a:pPr>
            <a:r>
              <a:rPr lang="zh-CN" altLang="zh-CN" kern="1200" dirty="0"/>
              <a:t>B、字典长度是可变的</a:t>
            </a:r>
          </a:p>
          <a:p>
            <a:pPr marL="342900" lvl="0" indent="0" fontAlgn="ctr">
              <a:buNone/>
            </a:pPr>
            <a:r>
              <a:rPr lang="zh-CN" altLang="zh-CN" kern="1200" dirty="0"/>
              <a:t>C、字典是键值对的集合</a:t>
            </a:r>
          </a:p>
          <a:p>
            <a:pPr marL="342900" lvl="0" indent="0" fontAlgn="ctr">
              <a:buNone/>
            </a:pPr>
            <a:r>
              <a:rPr lang="zh-CN" altLang="zh-CN" kern="1200" dirty="0"/>
              <a:t>D、字典中的键可以对应多个值信息</a:t>
            </a:r>
          </a:p>
          <a:p>
            <a:pPr marL="342900" lvl="0" indent="0" fontAlgn="ctr">
              <a:buNone/>
            </a:pPr>
            <a:endParaRPr lang="en-US" altLang="zh-CN" kern="1200" dirty="0" smtClean="0"/>
          </a:p>
          <a:p>
            <a:pPr marL="342900" lvl="0" indent="0" fontAlgn="ctr">
              <a:buNone/>
            </a:pPr>
            <a:r>
              <a:rPr lang="en-US" altLang="zh-CN" kern="1200" dirty="0" smtClean="0"/>
              <a:t>2</a:t>
            </a:r>
            <a:r>
              <a:rPr lang="zh-CN" altLang="en-US" kern="1200" dirty="0" smtClean="0"/>
              <a:t>、</a:t>
            </a:r>
            <a:r>
              <a:rPr lang="zh-CN" altLang="zh-CN" kern="1200" dirty="0" smtClean="0"/>
              <a:t>以下</a:t>
            </a:r>
            <a:r>
              <a:rPr lang="zh-CN" altLang="zh-CN" kern="1200" dirty="0"/>
              <a:t>程序的输出结果</a:t>
            </a:r>
            <a:r>
              <a:rPr lang="zh-CN" altLang="zh-CN" kern="1200" dirty="0" smtClean="0"/>
              <a:t>是</a:t>
            </a:r>
            <a:r>
              <a:rPr lang="en-US" altLang="zh-CN" kern="1200" dirty="0" smtClean="0">
                <a:sym typeface="Wingdings" pitchFamily="2" charset="2"/>
              </a:rPr>
              <a:t>(           )</a:t>
            </a:r>
            <a:endParaRPr lang="zh-CN" altLang="zh-CN" kern="1200" dirty="0"/>
          </a:p>
          <a:p>
            <a:pPr marL="342900" lvl="0" indent="0" fontAlgn="ctr">
              <a:buNone/>
            </a:pPr>
            <a:r>
              <a:rPr lang="zh-CN" altLang="zh-CN" kern="1200" dirty="0"/>
              <a:t>Da = {"北美洲":"北极兔","南美洲":"托哥巨嘴鸟","亚洲":"大熊猫","非洲":"单峰驼","南极洲":"帝企鹅"}</a:t>
            </a:r>
          </a:p>
          <a:p>
            <a:pPr marL="342900" lvl="0" indent="0" fontAlgn="ctr">
              <a:buNone/>
            </a:pPr>
            <a:r>
              <a:rPr lang="en-US" altLang="zh-CN" kern="1200" dirty="0"/>
              <a:t>Da["</a:t>
            </a:r>
            <a:r>
              <a:rPr lang="zh-CN" altLang="zh-CN" kern="1200" dirty="0"/>
              <a:t>非洲</a:t>
            </a:r>
            <a:r>
              <a:rPr lang="en-US" altLang="zh-CN" kern="1200" dirty="0"/>
              <a:t>"] = "</a:t>
            </a:r>
            <a:r>
              <a:rPr lang="zh-CN" altLang="zh-CN" kern="1200" dirty="0"/>
              <a:t>大猩猩</a:t>
            </a:r>
            <a:r>
              <a:rPr lang="en-US" altLang="zh-CN" kern="1200" dirty="0"/>
              <a:t>"</a:t>
            </a:r>
            <a:endParaRPr lang="zh-CN" altLang="zh-CN" kern="1200" dirty="0"/>
          </a:p>
          <a:p>
            <a:pPr marL="342900" lvl="0" indent="0" fontAlgn="ctr">
              <a:buNone/>
            </a:pPr>
            <a:r>
              <a:rPr lang="en-US" altLang="zh-CN" kern="1200" dirty="0"/>
              <a:t>print(Da)</a:t>
            </a:r>
            <a:endParaRPr lang="zh-CN" altLang="zh-CN" kern="1200" dirty="0"/>
          </a:p>
          <a:p>
            <a:pPr marL="342900" lvl="0" indent="0" fontAlgn="ctr">
              <a:buNone/>
            </a:pPr>
            <a:r>
              <a:rPr lang="en-US" altLang="zh-CN" kern="1200" dirty="0"/>
              <a:t>A</a:t>
            </a:r>
            <a:r>
              <a:rPr lang="zh-CN" altLang="zh-CN" kern="1200" dirty="0"/>
              <a:t>、</a:t>
            </a:r>
            <a:r>
              <a:rPr lang="en-US" altLang="zh-CN" kern="1200" dirty="0"/>
              <a:t>('</a:t>
            </a:r>
            <a:r>
              <a:rPr lang="zh-CN" altLang="zh-CN" kern="1200" dirty="0"/>
              <a:t>北美洲</a:t>
            </a:r>
            <a:r>
              <a:rPr lang="en-US" altLang="zh-CN" kern="1200" dirty="0"/>
              <a:t>':'</a:t>
            </a:r>
            <a:r>
              <a:rPr lang="zh-CN" altLang="zh-CN" kern="1200" dirty="0"/>
              <a:t>北极兔</a:t>
            </a:r>
            <a:r>
              <a:rPr lang="en-US" altLang="zh-CN" kern="1200" dirty="0"/>
              <a:t>','</a:t>
            </a:r>
            <a:r>
              <a:rPr lang="zh-CN" altLang="zh-CN" kern="1200" dirty="0"/>
              <a:t>南美洲</a:t>
            </a:r>
            <a:r>
              <a:rPr lang="en-US" altLang="zh-CN" kern="1200" dirty="0"/>
              <a:t>':'</a:t>
            </a:r>
            <a:r>
              <a:rPr lang="zh-CN" altLang="zh-CN" kern="1200" dirty="0"/>
              <a:t>托哥巨嘴鸟</a:t>
            </a:r>
            <a:r>
              <a:rPr lang="en-US" altLang="zh-CN" kern="1200" dirty="0"/>
              <a:t>','</a:t>
            </a:r>
            <a:r>
              <a:rPr lang="zh-CN" altLang="zh-CN" kern="1200" dirty="0"/>
              <a:t>亚洲</a:t>
            </a:r>
            <a:r>
              <a:rPr lang="en-US" altLang="zh-CN" kern="1200" dirty="0"/>
              <a:t>':'</a:t>
            </a:r>
            <a:r>
              <a:rPr lang="zh-CN" altLang="zh-CN" kern="1200" dirty="0"/>
              <a:t>大熊猫</a:t>
            </a:r>
            <a:r>
              <a:rPr lang="en-US" altLang="zh-CN" kern="1200" dirty="0"/>
              <a:t>','</a:t>
            </a:r>
            <a:r>
              <a:rPr lang="zh-CN" altLang="zh-CN" kern="1200" dirty="0"/>
              <a:t>非洲</a:t>
            </a:r>
            <a:r>
              <a:rPr lang="en-US" altLang="zh-CN" kern="1200" dirty="0"/>
              <a:t>':'</a:t>
            </a:r>
            <a:r>
              <a:rPr lang="zh-CN" altLang="zh-CN" kern="1200" dirty="0"/>
              <a:t>大猩猩</a:t>
            </a:r>
            <a:r>
              <a:rPr lang="en-US" altLang="zh-CN" kern="1200" dirty="0"/>
              <a:t>','</a:t>
            </a:r>
            <a:r>
              <a:rPr lang="zh-CN" altLang="zh-CN" kern="1200" dirty="0"/>
              <a:t>南极洲</a:t>
            </a:r>
            <a:r>
              <a:rPr lang="en-US" altLang="zh-CN" kern="1200" dirty="0"/>
              <a:t>':'</a:t>
            </a:r>
            <a:r>
              <a:rPr lang="zh-CN" altLang="zh-CN" kern="1200" dirty="0"/>
              <a:t>帝企鹅</a:t>
            </a:r>
            <a:r>
              <a:rPr lang="en-US" altLang="zh-CN" kern="1200" dirty="0"/>
              <a:t>')</a:t>
            </a:r>
            <a:endParaRPr lang="zh-CN" altLang="zh-CN" kern="1200" dirty="0"/>
          </a:p>
          <a:p>
            <a:pPr marL="342900" lvl="0" indent="0" fontAlgn="ctr">
              <a:buNone/>
            </a:pPr>
            <a:r>
              <a:rPr lang="en-US" altLang="zh-CN" kern="1200" dirty="0"/>
              <a:t>B</a:t>
            </a:r>
            <a:r>
              <a:rPr lang="zh-CN" altLang="zh-CN" kern="1200" dirty="0"/>
              <a:t>、</a:t>
            </a:r>
            <a:r>
              <a:rPr lang="en-US" altLang="zh-CN" kern="1200" dirty="0"/>
              <a:t>['</a:t>
            </a:r>
            <a:r>
              <a:rPr lang="zh-CN" altLang="zh-CN" kern="1200" dirty="0"/>
              <a:t>北美洲</a:t>
            </a:r>
            <a:r>
              <a:rPr lang="en-US" altLang="zh-CN" kern="1200" dirty="0"/>
              <a:t>':'</a:t>
            </a:r>
            <a:r>
              <a:rPr lang="zh-CN" altLang="zh-CN" kern="1200" dirty="0"/>
              <a:t>北极兔</a:t>
            </a:r>
            <a:r>
              <a:rPr lang="en-US" altLang="zh-CN" kern="1200" dirty="0"/>
              <a:t>','</a:t>
            </a:r>
            <a:r>
              <a:rPr lang="zh-CN" altLang="zh-CN" kern="1200" dirty="0"/>
              <a:t>南美洲</a:t>
            </a:r>
            <a:r>
              <a:rPr lang="en-US" altLang="zh-CN" kern="1200" dirty="0"/>
              <a:t>':'</a:t>
            </a:r>
            <a:r>
              <a:rPr lang="zh-CN" altLang="zh-CN" kern="1200" dirty="0"/>
              <a:t>托哥巨嘴鸟</a:t>
            </a:r>
            <a:r>
              <a:rPr lang="en-US" altLang="zh-CN" kern="1200" dirty="0"/>
              <a:t>','</a:t>
            </a:r>
            <a:r>
              <a:rPr lang="zh-CN" altLang="zh-CN" kern="1200" dirty="0"/>
              <a:t>亚洲</a:t>
            </a:r>
            <a:r>
              <a:rPr lang="en-US" altLang="zh-CN" kern="1200" dirty="0"/>
              <a:t>':'</a:t>
            </a:r>
            <a:r>
              <a:rPr lang="zh-CN" altLang="zh-CN" kern="1200" dirty="0"/>
              <a:t>大熊猫</a:t>
            </a:r>
            <a:r>
              <a:rPr lang="en-US" altLang="zh-CN" kern="1200" dirty="0"/>
              <a:t>','</a:t>
            </a:r>
            <a:r>
              <a:rPr lang="zh-CN" altLang="zh-CN" kern="1200" dirty="0"/>
              <a:t>非洲</a:t>
            </a:r>
            <a:r>
              <a:rPr lang="en-US" altLang="zh-CN" kern="1200" dirty="0"/>
              <a:t>':'</a:t>
            </a:r>
            <a:r>
              <a:rPr lang="zh-CN" altLang="zh-CN" kern="1200" dirty="0"/>
              <a:t>大猩猩</a:t>
            </a:r>
            <a:r>
              <a:rPr lang="en-US" altLang="zh-CN" kern="1200" dirty="0"/>
              <a:t>','</a:t>
            </a:r>
            <a:r>
              <a:rPr lang="zh-CN" altLang="zh-CN" kern="1200" dirty="0"/>
              <a:t>南极洲</a:t>
            </a:r>
            <a:r>
              <a:rPr lang="en-US" altLang="zh-CN" kern="1200" dirty="0"/>
              <a:t>':'</a:t>
            </a:r>
            <a:r>
              <a:rPr lang="zh-CN" altLang="zh-CN" kern="1200" dirty="0"/>
              <a:t>帝企鹅</a:t>
            </a:r>
            <a:r>
              <a:rPr lang="en-US" altLang="zh-CN" kern="1200" dirty="0"/>
              <a:t>']</a:t>
            </a:r>
            <a:endParaRPr lang="zh-CN" altLang="zh-CN" kern="1200" dirty="0"/>
          </a:p>
          <a:p>
            <a:pPr marL="342900" lvl="0" indent="0" fontAlgn="ctr">
              <a:buNone/>
            </a:pPr>
            <a:r>
              <a:rPr lang="zh-CN" altLang="zh-CN" kern="1200" dirty="0"/>
              <a:t>C、{"北美洲":"北极兔","南美洲":"托哥巨嘴鸟","亚洲":"大熊猫","非洲":"单峰驼","南极洲":"帝企鹅"}</a:t>
            </a:r>
          </a:p>
          <a:p>
            <a:pPr marL="342900" lvl="0" indent="0" fontAlgn="ctr">
              <a:buNone/>
            </a:pPr>
            <a:r>
              <a:rPr lang="zh-CN" altLang="zh-CN" kern="1200" dirty="0"/>
              <a:t>D、{'北美洲':'北极兔','南美洲':'托哥巨嘴鸟','亚洲':'大熊猫','非洲':'大猩猩','南极洲':'帝企鹅'}</a:t>
            </a:r>
          </a:p>
          <a:p>
            <a:pPr marL="342900" indent="0">
              <a:buNone/>
            </a:pPr>
            <a:endParaRPr lang="zh-CN" altLang="en-US"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84</a:t>
            </a:fld>
            <a:endParaRPr lang="en-US" altLang="zh-CN"/>
          </a:p>
        </p:txBody>
      </p:sp>
      <p:sp>
        <p:nvSpPr>
          <p:cNvPr id="5" name="TextBox 4"/>
          <p:cNvSpPr txBox="1"/>
          <p:nvPr/>
        </p:nvSpPr>
        <p:spPr>
          <a:xfrm>
            <a:off x="5072081" y="1091119"/>
            <a:ext cx="452387" cy="369332"/>
          </a:xfrm>
          <a:prstGeom prst="rect">
            <a:avLst/>
          </a:prstGeom>
          <a:noFill/>
        </p:spPr>
        <p:txBody>
          <a:bodyPr wrap="square" rtlCol="0">
            <a:spAutoFit/>
          </a:bodyPr>
          <a:lstStyle/>
          <a:p>
            <a:r>
              <a:rPr lang="en-US" altLang="zh-CN" dirty="0" smtClean="0"/>
              <a:t>D</a:t>
            </a:r>
            <a:endParaRPr lang="zh-CN" altLang="en-US" dirty="0"/>
          </a:p>
        </p:txBody>
      </p:sp>
      <p:sp>
        <p:nvSpPr>
          <p:cNvPr id="6" name="TextBox 5"/>
          <p:cNvSpPr txBox="1"/>
          <p:nvPr/>
        </p:nvSpPr>
        <p:spPr>
          <a:xfrm>
            <a:off x="3910939" y="2975376"/>
            <a:ext cx="452387" cy="369332"/>
          </a:xfrm>
          <a:prstGeom prst="rect">
            <a:avLst/>
          </a:prstGeom>
          <a:noFill/>
        </p:spPr>
        <p:txBody>
          <a:bodyPr wrap="square" rtlCol="0">
            <a:spAutoFit/>
          </a:bodyPr>
          <a:lstStyle/>
          <a:p>
            <a:r>
              <a:rPr lang="en-US" altLang="zh-CN" dirty="0" smtClean="0"/>
              <a:t>D</a:t>
            </a:r>
            <a:endParaRPr lang="zh-CN" altLang="en-US" dirty="0"/>
          </a:p>
        </p:txBody>
      </p:sp>
    </p:spTree>
    <p:extLst>
      <p:ext uri="{BB962C8B-B14F-4D97-AF65-F5344CB8AC3E}">
        <p14:creationId xmlns:p14="http://schemas.microsoft.com/office/powerpoint/2010/main" val="256802040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小测验</a:t>
            </a:r>
          </a:p>
        </p:txBody>
      </p:sp>
      <p:sp>
        <p:nvSpPr>
          <p:cNvPr id="3" name="内容占位符 2"/>
          <p:cNvSpPr>
            <a:spLocks noGrp="1"/>
          </p:cNvSpPr>
          <p:nvPr>
            <p:ph idx="1"/>
          </p:nvPr>
        </p:nvSpPr>
        <p:spPr/>
        <p:txBody>
          <a:bodyPr/>
          <a:lstStyle/>
          <a:p>
            <a:pPr marL="342900" lvl="0" indent="0" fontAlgn="ctr">
              <a:buNone/>
            </a:pPr>
            <a:r>
              <a:rPr lang="zh-CN" altLang="zh-CN" kern="1200" dirty="0" smtClean="0"/>
              <a:t>3</a:t>
            </a:r>
            <a:r>
              <a:rPr lang="zh-CN" altLang="en-US" kern="1200" dirty="0"/>
              <a:t>、</a:t>
            </a:r>
            <a:r>
              <a:rPr lang="zh-CN" altLang="zh-CN" kern="1200" dirty="0" smtClean="0"/>
              <a:t>以下</a:t>
            </a:r>
            <a:r>
              <a:rPr lang="zh-CN" altLang="zh-CN" kern="1200" dirty="0"/>
              <a:t>程序的输出结果是：</a:t>
            </a:r>
            <a:r>
              <a:rPr lang="zh-CN" altLang="zh-CN" kern="1200" dirty="0" smtClean="0"/>
              <a:t>(</a:t>
            </a:r>
            <a:r>
              <a:rPr lang="en-US" altLang="zh-CN" kern="1200" dirty="0" smtClean="0"/>
              <a:t>            </a:t>
            </a:r>
            <a:r>
              <a:rPr lang="zh-CN" altLang="zh-CN" kern="1200" dirty="0" smtClean="0"/>
              <a:t>)</a:t>
            </a:r>
            <a:endParaRPr lang="zh-CN" altLang="zh-CN" kern="1200" dirty="0"/>
          </a:p>
          <a:p>
            <a:pPr marL="342900" lvl="0" indent="0" fontAlgn="ctr">
              <a:buNone/>
            </a:pPr>
            <a:r>
              <a:rPr lang="en-US" altLang="zh-CN" kern="1200" dirty="0"/>
              <a:t>d = {"</a:t>
            </a:r>
            <a:r>
              <a:rPr lang="en-US" altLang="zh-CN" kern="1200" dirty="0" err="1"/>
              <a:t>zhang</a:t>
            </a:r>
            <a:r>
              <a:rPr lang="en-US" altLang="zh-CN" kern="1200" dirty="0"/>
              <a:t>":"China","</a:t>
            </a:r>
            <a:r>
              <a:rPr lang="en-US" altLang="zh-CN" kern="1200" dirty="0" err="1"/>
              <a:t>Jone</a:t>
            </a:r>
            <a:r>
              <a:rPr lang="en-US" altLang="zh-CN" kern="1200" dirty="0"/>
              <a:t>":"America","</a:t>
            </a:r>
            <a:r>
              <a:rPr lang="en-US" altLang="zh-CN" kern="1200" dirty="0" err="1"/>
              <a:t>Natan</a:t>
            </a:r>
            <a:r>
              <a:rPr lang="en-US" altLang="zh-CN" kern="1200" dirty="0"/>
              <a:t>":"Japan"}</a:t>
            </a:r>
            <a:endParaRPr lang="zh-CN" altLang="zh-CN" kern="1200" dirty="0"/>
          </a:p>
          <a:p>
            <a:pPr marL="342900" lvl="0" indent="0" fontAlgn="ctr">
              <a:buNone/>
            </a:pPr>
            <a:r>
              <a:rPr lang="en-US" altLang="zh-CN" kern="1200" dirty="0"/>
              <a:t>for k in d:</a:t>
            </a:r>
            <a:endParaRPr lang="zh-CN" altLang="zh-CN" kern="1200" dirty="0"/>
          </a:p>
          <a:p>
            <a:pPr marL="342900" lvl="0" indent="0" fontAlgn="ctr">
              <a:buNone/>
            </a:pPr>
            <a:r>
              <a:rPr lang="en-US" altLang="zh-CN" kern="1200" dirty="0"/>
              <a:t>    print(k, end="")</a:t>
            </a:r>
            <a:endParaRPr lang="zh-CN" altLang="zh-CN" kern="1200" dirty="0"/>
          </a:p>
          <a:p>
            <a:pPr marL="342900" lvl="0" indent="0" fontAlgn="ctr">
              <a:buNone/>
            </a:pPr>
            <a:r>
              <a:rPr lang="en-US" altLang="zh-CN" kern="1200" dirty="0"/>
              <a:t>A</a:t>
            </a:r>
            <a:r>
              <a:rPr lang="zh-CN" altLang="zh-CN" kern="1200" dirty="0"/>
              <a:t>、</a:t>
            </a:r>
            <a:r>
              <a:rPr lang="en-US" altLang="zh-CN" kern="1200" dirty="0" err="1"/>
              <a:t>ChinaAmericaJapan</a:t>
            </a:r>
            <a:endParaRPr lang="zh-CN" altLang="zh-CN" kern="1200" dirty="0"/>
          </a:p>
          <a:p>
            <a:pPr marL="342900" lvl="0" indent="0" fontAlgn="ctr">
              <a:buNone/>
            </a:pPr>
            <a:r>
              <a:rPr lang="en-US" altLang="zh-CN" kern="1200" dirty="0"/>
              <a:t>B</a:t>
            </a:r>
            <a:r>
              <a:rPr lang="zh-CN" altLang="zh-CN" kern="1200" dirty="0"/>
              <a:t>、</a:t>
            </a:r>
            <a:r>
              <a:rPr lang="en-US" altLang="zh-CN" kern="1200" dirty="0" err="1"/>
              <a:t>zhang:ChinaJone:AmericaNatan:Japan</a:t>
            </a:r>
            <a:endParaRPr lang="zh-CN" altLang="zh-CN" kern="1200" dirty="0"/>
          </a:p>
          <a:p>
            <a:pPr marL="342900" lvl="0" indent="0" fontAlgn="ctr">
              <a:buNone/>
            </a:pPr>
            <a:r>
              <a:rPr lang="en-US" altLang="zh-CN" kern="1200" dirty="0"/>
              <a:t>C</a:t>
            </a:r>
            <a:r>
              <a:rPr lang="zh-CN" altLang="zh-CN" kern="1200" dirty="0"/>
              <a:t>、</a:t>
            </a:r>
            <a:r>
              <a:rPr lang="en-US" altLang="zh-CN" kern="1200" dirty="0"/>
              <a:t>"</a:t>
            </a:r>
            <a:r>
              <a:rPr lang="en-US" altLang="zh-CN" kern="1200" dirty="0" err="1"/>
              <a:t>zhang</a:t>
            </a:r>
            <a:r>
              <a:rPr lang="en-US" altLang="zh-CN" kern="1200" dirty="0"/>
              <a:t>""</a:t>
            </a:r>
            <a:r>
              <a:rPr lang="en-US" altLang="zh-CN" kern="1200" dirty="0" err="1"/>
              <a:t>Jone</a:t>
            </a:r>
            <a:r>
              <a:rPr lang="en-US" altLang="zh-CN" kern="1200" dirty="0"/>
              <a:t>""</a:t>
            </a:r>
            <a:r>
              <a:rPr lang="en-US" altLang="zh-CN" kern="1200" dirty="0" err="1"/>
              <a:t>Natan</a:t>
            </a:r>
            <a:r>
              <a:rPr lang="en-US" altLang="zh-CN" kern="1200" dirty="0"/>
              <a:t>"</a:t>
            </a:r>
            <a:endParaRPr lang="zh-CN" altLang="zh-CN" kern="1200" dirty="0"/>
          </a:p>
          <a:p>
            <a:pPr marL="342900" lvl="0" indent="0" fontAlgn="ctr">
              <a:buNone/>
            </a:pPr>
            <a:r>
              <a:rPr lang="en-US" altLang="zh-CN" kern="1200" dirty="0"/>
              <a:t>D</a:t>
            </a:r>
            <a:r>
              <a:rPr lang="zh-CN" altLang="zh-CN" kern="1200" dirty="0"/>
              <a:t>、</a:t>
            </a:r>
            <a:r>
              <a:rPr lang="en-US" altLang="zh-CN" kern="1200" dirty="0" err="1"/>
              <a:t>zhangJoneNatan</a:t>
            </a:r>
            <a:endParaRPr lang="zh-CN" altLang="zh-CN" kern="1200" dirty="0"/>
          </a:p>
          <a:p>
            <a:pPr marL="342900" lvl="0" indent="0" fontAlgn="ctr">
              <a:buNone/>
            </a:pPr>
            <a:endParaRPr lang="en-US" altLang="zh-CN" kern="1200" dirty="0" smtClean="0"/>
          </a:p>
          <a:p>
            <a:pPr marL="342900" lvl="0" indent="0" fontAlgn="ctr">
              <a:buNone/>
            </a:pPr>
            <a:r>
              <a:rPr lang="en-US" altLang="zh-CN" kern="1200" dirty="0" smtClean="0"/>
              <a:t>4</a:t>
            </a:r>
            <a:r>
              <a:rPr lang="zh-CN" altLang="en-US" kern="1200" dirty="0" smtClean="0"/>
              <a:t>、</a:t>
            </a:r>
            <a:r>
              <a:rPr lang="zh-CN" altLang="zh-CN" kern="1200" dirty="0" smtClean="0"/>
              <a:t>给</a:t>
            </a:r>
            <a:r>
              <a:rPr lang="zh-CN" altLang="zh-CN" kern="1200" dirty="0"/>
              <a:t>出如下代码： </a:t>
            </a:r>
          </a:p>
          <a:p>
            <a:pPr marL="342900" lvl="0" indent="0" fontAlgn="ctr">
              <a:buNone/>
            </a:pPr>
            <a:r>
              <a:rPr lang="zh-CN" altLang="zh-CN" kern="1200" dirty="0"/>
              <a:t>DictColor = {"seashell":"海贝色","gold":"金色","pink":"粉红色","brown":"棕色","purple":"紫色","tomato":"西红柿色"}</a:t>
            </a:r>
          </a:p>
          <a:p>
            <a:pPr marL="342900" lvl="0" indent="0" fontAlgn="ctr">
              <a:buNone/>
            </a:pPr>
            <a:r>
              <a:rPr lang="zh-CN" altLang="zh-CN" kern="1200" dirty="0"/>
              <a:t>以下选项中能输出"海贝色"的是</a:t>
            </a:r>
            <a:r>
              <a:rPr lang="zh-CN" altLang="zh-CN" kern="1200" dirty="0" smtClean="0"/>
              <a:t>(</a:t>
            </a:r>
            <a:r>
              <a:rPr lang="en-US" altLang="zh-CN" kern="1200" dirty="0" smtClean="0"/>
              <a:t>          </a:t>
            </a:r>
            <a:r>
              <a:rPr lang="zh-CN" altLang="zh-CN" kern="1200" dirty="0" smtClean="0"/>
              <a:t>)</a:t>
            </a:r>
            <a:endParaRPr lang="zh-CN" altLang="zh-CN" kern="1200" dirty="0"/>
          </a:p>
          <a:p>
            <a:pPr marL="342900" lvl="0" indent="0" fontAlgn="ctr">
              <a:buNone/>
            </a:pPr>
            <a:r>
              <a:rPr lang="en-US" altLang="zh-CN" kern="1200" dirty="0"/>
              <a:t>A</a:t>
            </a:r>
            <a:r>
              <a:rPr lang="zh-CN" altLang="zh-CN" kern="1200" dirty="0"/>
              <a:t>、</a:t>
            </a:r>
            <a:r>
              <a:rPr lang="en-US" altLang="zh-CN" kern="1200" dirty="0"/>
              <a:t>print(</a:t>
            </a:r>
            <a:r>
              <a:rPr lang="en-US" altLang="zh-CN" kern="1200" dirty="0" err="1"/>
              <a:t>DictColor.keys</a:t>
            </a:r>
            <a:r>
              <a:rPr lang="en-US" altLang="zh-CN" kern="1200" dirty="0"/>
              <a:t>())</a:t>
            </a:r>
            <a:endParaRPr lang="zh-CN" altLang="zh-CN" kern="1200" dirty="0"/>
          </a:p>
          <a:p>
            <a:pPr marL="342900" lvl="0" indent="0" fontAlgn="ctr">
              <a:buNone/>
            </a:pPr>
            <a:r>
              <a:rPr lang="en-US" altLang="zh-CN" kern="1200" dirty="0"/>
              <a:t>B</a:t>
            </a:r>
            <a:r>
              <a:rPr lang="zh-CN" altLang="zh-CN" kern="1200" dirty="0"/>
              <a:t>、</a:t>
            </a:r>
            <a:r>
              <a:rPr lang="en-US" altLang="zh-CN" kern="1200" dirty="0"/>
              <a:t>print(</a:t>
            </a:r>
            <a:r>
              <a:rPr lang="en-US" altLang="zh-CN" kern="1200" dirty="0" err="1"/>
              <a:t>DictColor</a:t>
            </a:r>
            <a:r>
              <a:rPr lang="en-US" altLang="zh-CN" kern="1200" dirty="0"/>
              <a:t>["</a:t>
            </a:r>
            <a:r>
              <a:rPr lang="zh-CN" altLang="zh-CN" kern="1200" dirty="0"/>
              <a:t>海贝色</a:t>
            </a:r>
            <a:r>
              <a:rPr lang="en-US" altLang="zh-CN" kern="1200" dirty="0"/>
              <a:t>"])</a:t>
            </a:r>
            <a:endParaRPr lang="zh-CN" altLang="zh-CN" kern="1200" dirty="0"/>
          </a:p>
          <a:p>
            <a:pPr marL="342900" lvl="0" indent="0" fontAlgn="ctr">
              <a:buNone/>
            </a:pPr>
            <a:r>
              <a:rPr lang="en-US" altLang="zh-CN" kern="1200" dirty="0"/>
              <a:t>C</a:t>
            </a:r>
            <a:r>
              <a:rPr lang="zh-CN" altLang="zh-CN" kern="1200" dirty="0"/>
              <a:t>、</a:t>
            </a:r>
            <a:r>
              <a:rPr lang="en-US" altLang="zh-CN" kern="1200" dirty="0"/>
              <a:t>print(</a:t>
            </a:r>
            <a:r>
              <a:rPr lang="en-US" altLang="zh-CN" kern="1200" dirty="0" err="1"/>
              <a:t>DictColor.values</a:t>
            </a:r>
            <a:r>
              <a:rPr lang="en-US" altLang="zh-CN" kern="1200" dirty="0"/>
              <a:t>())</a:t>
            </a:r>
            <a:endParaRPr lang="zh-CN" altLang="zh-CN" kern="1200" dirty="0"/>
          </a:p>
          <a:p>
            <a:pPr marL="342900" lvl="0" indent="0" fontAlgn="ctr">
              <a:buNone/>
            </a:pPr>
            <a:r>
              <a:rPr lang="en-US" altLang="zh-CN" kern="1200" dirty="0"/>
              <a:t>D</a:t>
            </a:r>
            <a:r>
              <a:rPr lang="zh-CN" altLang="zh-CN" kern="1200" dirty="0"/>
              <a:t>、</a:t>
            </a:r>
            <a:r>
              <a:rPr lang="en-US" altLang="zh-CN" kern="1200" dirty="0"/>
              <a:t>print(</a:t>
            </a:r>
            <a:r>
              <a:rPr lang="en-US" altLang="zh-CN" kern="1200" dirty="0" err="1"/>
              <a:t>DictColor</a:t>
            </a:r>
            <a:r>
              <a:rPr lang="en-US" altLang="zh-CN" kern="1200" dirty="0"/>
              <a:t>["seashell"])</a:t>
            </a:r>
            <a:endParaRPr lang="zh-CN" altLang="zh-CN" kern="1200" dirty="0"/>
          </a:p>
          <a:p>
            <a:pPr marL="342900" indent="0">
              <a:buNone/>
            </a:pPr>
            <a:endParaRPr lang="zh-CN" altLang="en-US"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85</a:t>
            </a:fld>
            <a:endParaRPr lang="en-US" altLang="zh-CN"/>
          </a:p>
        </p:txBody>
      </p:sp>
      <p:sp>
        <p:nvSpPr>
          <p:cNvPr id="5" name="TextBox 4"/>
          <p:cNvSpPr txBox="1"/>
          <p:nvPr/>
        </p:nvSpPr>
        <p:spPr>
          <a:xfrm>
            <a:off x="4137132" y="1091119"/>
            <a:ext cx="452387" cy="369332"/>
          </a:xfrm>
          <a:prstGeom prst="rect">
            <a:avLst/>
          </a:prstGeom>
          <a:noFill/>
        </p:spPr>
        <p:txBody>
          <a:bodyPr wrap="square" rtlCol="0">
            <a:spAutoFit/>
          </a:bodyPr>
          <a:lstStyle/>
          <a:p>
            <a:r>
              <a:rPr lang="en-US" altLang="zh-CN" dirty="0" smtClean="0"/>
              <a:t>D</a:t>
            </a:r>
            <a:endParaRPr lang="zh-CN" altLang="en-US" dirty="0"/>
          </a:p>
        </p:txBody>
      </p:sp>
      <p:sp>
        <p:nvSpPr>
          <p:cNvPr id="6" name="TextBox 5"/>
          <p:cNvSpPr txBox="1"/>
          <p:nvPr/>
        </p:nvSpPr>
        <p:spPr>
          <a:xfrm>
            <a:off x="4465743" y="4978836"/>
            <a:ext cx="452387" cy="369332"/>
          </a:xfrm>
          <a:prstGeom prst="rect">
            <a:avLst/>
          </a:prstGeom>
          <a:noFill/>
        </p:spPr>
        <p:txBody>
          <a:bodyPr wrap="square" rtlCol="0">
            <a:spAutoFit/>
          </a:bodyPr>
          <a:lstStyle/>
          <a:p>
            <a:r>
              <a:rPr lang="en-US" altLang="zh-CN" dirty="0" smtClean="0"/>
              <a:t>D</a:t>
            </a:r>
            <a:endParaRPr lang="zh-CN" altLang="en-US" dirty="0"/>
          </a:p>
        </p:txBody>
      </p:sp>
    </p:spTree>
    <p:extLst>
      <p:ext uri="{BB962C8B-B14F-4D97-AF65-F5344CB8AC3E}">
        <p14:creationId xmlns:p14="http://schemas.microsoft.com/office/powerpoint/2010/main" val="298868754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2.5 </a:t>
            </a:r>
            <a:r>
              <a:rPr lang="en-US" altLang="zh-CN" dirty="0"/>
              <a:t>python</a:t>
            </a:r>
            <a:r>
              <a:rPr lang="zh-CN" altLang="zh-CN" dirty="0"/>
              <a:t>程序</a:t>
            </a:r>
            <a:r>
              <a:rPr lang="zh-CN" altLang="zh-CN" dirty="0" smtClean="0"/>
              <a:t>的</a:t>
            </a:r>
            <a:r>
              <a:rPr lang="zh-CN" altLang="en-US" dirty="0"/>
              <a:t>输入输出</a:t>
            </a:r>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86</a:t>
            </a:fld>
            <a:endParaRPr lang="en-US" altLang="zh-CN"/>
          </a:p>
        </p:txBody>
      </p:sp>
      <p:pic>
        <p:nvPicPr>
          <p:cNvPr id="7" name="图片 6"/>
          <p:cNvPicPr>
            <a:picLocks noChangeAspect="1"/>
          </p:cNvPicPr>
          <p:nvPr/>
        </p:nvPicPr>
        <p:blipFill>
          <a:blip r:embed="rId2"/>
          <a:stretch>
            <a:fillRect/>
          </a:stretch>
        </p:blipFill>
        <p:spPr>
          <a:xfrm>
            <a:off x="1949223" y="1261257"/>
            <a:ext cx="6810427" cy="4653643"/>
          </a:xfrm>
          <a:prstGeom prst="rect">
            <a:avLst/>
          </a:prstGeom>
        </p:spPr>
      </p:pic>
      <p:sp>
        <p:nvSpPr>
          <p:cNvPr id="8" name="矩形 7"/>
          <p:cNvSpPr/>
          <p:nvPr/>
        </p:nvSpPr>
        <p:spPr>
          <a:xfrm>
            <a:off x="5261078" y="2600324"/>
            <a:ext cx="3195815" cy="75338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2074946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2.5 Python</a:t>
            </a:r>
            <a:r>
              <a:rPr lang="zh-CN" altLang="zh-CN" dirty="0"/>
              <a:t>程序</a:t>
            </a:r>
            <a:r>
              <a:rPr lang="zh-CN" altLang="zh-CN" dirty="0" smtClean="0"/>
              <a:t>的</a:t>
            </a:r>
            <a:r>
              <a:rPr lang="zh-CN" altLang="en-US" dirty="0"/>
              <a:t>输入输出</a:t>
            </a:r>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87</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pic>
        <p:nvPicPr>
          <p:cNvPr id="6" name="图片 5"/>
          <p:cNvPicPr>
            <a:picLocks noChangeAspect="1"/>
          </p:cNvPicPr>
          <p:nvPr/>
        </p:nvPicPr>
        <p:blipFill>
          <a:blip r:embed="rId3"/>
          <a:stretch>
            <a:fillRect/>
          </a:stretch>
        </p:blipFill>
        <p:spPr>
          <a:xfrm>
            <a:off x="1174751" y="1726129"/>
            <a:ext cx="9105900" cy="3171825"/>
          </a:xfrm>
          <a:prstGeom prst="rect">
            <a:avLst/>
          </a:prstGeom>
        </p:spPr>
      </p:pic>
    </p:spTree>
    <p:extLst>
      <p:ext uri="{BB962C8B-B14F-4D97-AF65-F5344CB8AC3E}">
        <p14:creationId xmlns:p14="http://schemas.microsoft.com/office/powerpoint/2010/main" val="335822065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3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2.5.1 Python</a:t>
            </a:r>
            <a:r>
              <a:rPr lang="zh-CN" altLang="zh-CN" dirty="0"/>
              <a:t>程序</a:t>
            </a:r>
            <a:r>
              <a:rPr lang="zh-CN" altLang="zh-CN" dirty="0" smtClean="0"/>
              <a:t>的</a:t>
            </a:r>
            <a:r>
              <a:rPr lang="zh-CN" altLang="en-US" dirty="0" smtClean="0"/>
              <a:t>输入</a:t>
            </a:r>
            <a:endParaRPr lang="zh-CN" altLang="en-US" dirty="0"/>
          </a:p>
        </p:txBody>
      </p:sp>
      <p:sp>
        <p:nvSpPr>
          <p:cNvPr id="3" name="内容占位符 2"/>
          <p:cNvSpPr>
            <a:spLocks noGrp="1"/>
          </p:cNvSpPr>
          <p:nvPr>
            <p:ph idx="1"/>
          </p:nvPr>
        </p:nvSpPr>
        <p:spPr/>
        <p:txBody>
          <a:bodyPr/>
          <a:lstStyle/>
          <a:p>
            <a:r>
              <a:rPr lang="en-US" altLang="zh-CN" sz="2000" dirty="0" smtClean="0"/>
              <a:t>1</a:t>
            </a:r>
            <a:r>
              <a:rPr lang="zh-CN" altLang="zh-CN" sz="2000" dirty="0"/>
              <a:t>、</a:t>
            </a:r>
            <a:r>
              <a:rPr lang="zh-CN" altLang="zh-CN" sz="2000" dirty="0" smtClean="0"/>
              <a:t>使用</a:t>
            </a:r>
            <a:r>
              <a:rPr lang="en-US" altLang="zh-CN" sz="2000" dirty="0" smtClean="0"/>
              <a:t> input() </a:t>
            </a:r>
            <a:r>
              <a:rPr lang="zh-CN" altLang="zh-CN" sz="2000" dirty="0" smtClean="0"/>
              <a:t>函数输入数据</a:t>
            </a:r>
            <a:endParaRPr lang="en-US" altLang="zh-CN" sz="2000" dirty="0" smtClean="0"/>
          </a:p>
          <a:p>
            <a:endParaRPr lang="en-US" altLang="zh-CN" dirty="0" smtClean="0"/>
          </a:p>
          <a:p>
            <a:endParaRPr lang="en-US" altLang="zh-CN" dirty="0"/>
          </a:p>
          <a:p>
            <a:endParaRPr lang="en-US" altLang="zh-CN" dirty="0" smtClean="0"/>
          </a:p>
          <a:p>
            <a:pPr marL="342900" indent="0">
              <a:buNone/>
            </a:pPr>
            <a:endParaRPr lang="en-US" altLang="zh-CN" dirty="0" smtClean="0"/>
          </a:p>
          <a:p>
            <a:r>
              <a:rPr lang="en-US" altLang="zh-CN" sz="2000" b="1" dirty="0" smtClean="0">
                <a:solidFill>
                  <a:srgbClr val="FF0000"/>
                </a:solidFill>
              </a:rPr>
              <a:t>&lt;</a:t>
            </a:r>
            <a:r>
              <a:rPr lang="zh-CN" altLang="en-US" sz="2000" b="1" dirty="0" smtClean="0">
                <a:solidFill>
                  <a:srgbClr val="FF0000"/>
                </a:solidFill>
              </a:rPr>
              <a:t>变量</a:t>
            </a:r>
            <a:r>
              <a:rPr lang="en-US" altLang="zh-CN" sz="2000" b="1" dirty="0" smtClean="0">
                <a:solidFill>
                  <a:srgbClr val="FF0000"/>
                </a:solidFill>
              </a:rPr>
              <a:t>&gt; = input(&lt;</a:t>
            </a:r>
            <a:r>
              <a:rPr lang="zh-CN" altLang="en-US" sz="2000" b="1" dirty="0" smtClean="0">
                <a:solidFill>
                  <a:srgbClr val="FF0000"/>
                </a:solidFill>
              </a:rPr>
              <a:t>提示性文字</a:t>
            </a:r>
            <a:r>
              <a:rPr lang="en-US" altLang="zh-CN" sz="2000" b="1" dirty="0" smtClean="0">
                <a:solidFill>
                  <a:srgbClr val="FF0000"/>
                </a:solidFill>
              </a:rPr>
              <a:t>&gt;)</a:t>
            </a:r>
            <a:endParaRPr lang="zh-CN" altLang="zh-CN" sz="2000" b="1" kern="1200" dirty="0" smtClean="0">
              <a:solidFill>
                <a:srgbClr val="FF0000"/>
              </a:solidFill>
            </a:endParaRPr>
          </a:p>
          <a:p>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88</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5" name="矩形 4"/>
          <p:cNvSpPr/>
          <p:nvPr/>
        </p:nvSpPr>
        <p:spPr>
          <a:xfrm>
            <a:off x="1412084" y="1512923"/>
            <a:ext cx="7223916" cy="1200329"/>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&gt;&gt;&gt; name = input("What's your name?")</a:t>
            </a:r>
            <a:endParaRPr kumimoji="0" lang="zh-CN" altLang="zh-CN" sz="18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What's </a:t>
            </a:r>
            <a:r>
              <a:rPr kumimoji="0" lang="en-US" altLang="zh-CN" sz="1800" b="1" i="0" u="none" strike="noStrike" kern="1200" cap="none" spc="0" normalizeH="0" baseline="0" noProof="0" dirty="0" smtClean="0">
                <a:ln>
                  <a:noFill/>
                </a:ln>
                <a:solidFill>
                  <a:prstClr val="black"/>
                </a:solidFill>
                <a:effectLst/>
                <a:uLnTx/>
                <a:uFillTx/>
                <a:latin typeface="Arial"/>
                <a:ea typeface="宋体"/>
                <a:cs typeface="+mn-cs"/>
              </a:rPr>
              <a:t>your </a:t>
            </a: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name? </a:t>
            </a:r>
            <a:endParaRPr kumimoji="0" lang="zh-CN" altLang="zh-CN" sz="1800" b="1" i="0" u="none" strike="noStrike" kern="1200" cap="none" spc="0" normalizeH="0" baseline="0" noProof="0" dirty="0" smtClean="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smtClean="0">
                <a:ln>
                  <a:noFill/>
                </a:ln>
                <a:solidFill>
                  <a:prstClr val="black"/>
                </a:solidFill>
                <a:effectLst/>
                <a:uLnTx/>
                <a:uFillTx/>
                <a:latin typeface="Arial"/>
                <a:ea typeface="宋体"/>
                <a:cs typeface="+mn-cs"/>
              </a:rPr>
              <a:t>&gt;&gt;&gt; name</a:t>
            </a:r>
            <a:endParaRPr kumimoji="0" lang="zh-CN" altLang="zh-CN" sz="1800" b="1" i="0" u="none" strike="noStrike" kern="1200" cap="none" spc="0" normalizeH="0" baseline="0" noProof="0" dirty="0" smtClean="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smtClean="0">
                <a:ln>
                  <a:noFill/>
                </a:ln>
                <a:solidFill>
                  <a:prstClr val="black"/>
                </a:solidFill>
                <a:effectLst/>
                <a:uLnTx/>
                <a:uFillTx/>
                <a:latin typeface="Arial"/>
                <a:ea typeface="宋体"/>
                <a:cs typeface="+mn-cs"/>
              </a:rPr>
              <a:t>' </a:t>
            </a: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Lily'</a:t>
            </a:r>
            <a:endParaRPr kumimoji="0" lang="zh-CN" altLang="zh-CN" sz="1800" b="1" i="0" u="none" strike="noStrike" kern="1200" cap="none" spc="0" normalizeH="0" baseline="0" noProof="0" dirty="0">
              <a:ln>
                <a:noFill/>
              </a:ln>
              <a:solidFill>
                <a:prstClr val="black"/>
              </a:solidFill>
              <a:effectLst/>
              <a:uLnTx/>
              <a:uFillTx/>
              <a:latin typeface="Arial"/>
              <a:ea typeface="宋体"/>
              <a:cs typeface="+mn-cs"/>
            </a:endParaRPr>
          </a:p>
        </p:txBody>
      </p:sp>
      <p:sp>
        <p:nvSpPr>
          <p:cNvPr id="6" name="矩形 5"/>
          <p:cNvSpPr/>
          <p:nvPr/>
        </p:nvSpPr>
        <p:spPr>
          <a:xfrm>
            <a:off x="1412084" y="3275270"/>
            <a:ext cx="7223916" cy="2862322"/>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34290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input()</a:t>
            </a:r>
          </a:p>
          <a:p>
            <a:pPr marL="34290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3</a:t>
            </a:r>
          </a:p>
          <a:p>
            <a:pPr marL="34290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'3'</a:t>
            </a:r>
          </a:p>
          <a:p>
            <a:pPr marL="34290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a =  input("</a:t>
            </a:r>
            <a:r>
              <a:rPr kumimoji="0" lang="zh-CN" altLang="en-US" sz="2000" b="1" i="0" u="none" strike="noStrike" kern="1200" cap="none" spc="0" normalizeH="0" baseline="0" noProof="0" dirty="0">
                <a:ln>
                  <a:noFill/>
                </a:ln>
                <a:solidFill>
                  <a:prstClr val="black"/>
                </a:solidFill>
                <a:effectLst/>
                <a:uLnTx/>
                <a:uFillTx/>
                <a:latin typeface="Arial"/>
                <a:ea typeface="宋体"/>
                <a:cs typeface="+mn-cs"/>
              </a:rPr>
              <a:t>请输入一个整数：</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t>
            </a:r>
          </a:p>
          <a:p>
            <a:pPr marL="34290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Arial"/>
                <a:ea typeface="宋体"/>
                <a:cs typeface="+mn-cs"/>
              </a:rPr>
              <a:t>请输入一个整数：</a:t>
            </a:r>
            <a:r>
              <a:rPr kumimoji="0" lang="en-US" altLang="zh-CN" sz="2000" b="1" i="0" u="none" strike="noStrike" kern="1200" cap="none" spc="0" normalizeH="0" baseline="0" noProof="0" dirty="0" smtClean="0">
                <a:ln>
                  <a:noFill/>
                </a:ln>
                <a:solidFill>
                  <a:prstClr val="black"/>
                </a:solidFill>
                <a:effectLst/>
                <a:uLnTx/>
                <a:uFillTx/>
                <a:latin typeface="Arial"/>
                <a:ea typeface="宋体"/>
                <a:cs typeface="+mn-cs"/>
              </a:rPr>
              <a:t>10</a:t>
            </a:r>
            <a:endParaRPr kumimoji="0" lang="en-US" altLang="zh-CN" sz="2000" b="1" i="0" u="none" strike="noStrike" kern="1200" cap="none" spc="0" normalizeH="0" baseline="0" noProof="0" dirty="0">
              <a:ln>
                <a:noFill/>
              </a:ln>
              <a:solidFill>
                <a:prstClr val="black"/>
              </a:solidFill>
              <a:effectLst/>
              <a:uLnTx/>
              <a:uFillTx/>
              <a:latin typeface="Arial"/>
              <a:ea typeface="宋体"/>
              <a:cs typeface="+mn-cs"/>
            </a:endParaRPr>
          </a:p>
          <a:p>
            <a:pPr marL="34290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smtClean="0">
                <a:ln>
                  <a:noFill/>
                </a:ln>
                <a:solidFill>
                  <a:prstClr val="black"/>
                </a:solidFill>
                <a:effectLst/>
                <a:uLnTx/>
                <a:uFillTx/>
                <a:latin typeface="Arial"/>
                <a:ea typeface="宋体"/>
                <a:cs typeface="+mn-cs"/>
              </a:rPr>
              <a:t>&gt;&gt;&gt; a </a:t>
            </a:r>
          </a:p>
          <a:p>
            <a:pPr marL="34290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smtClean="0">
                <a:ln>
                  <a:noFill/>
                </a:ln>
                <a:solidFill>
                  <a:prstClr val="black"/>
                </a:solidFill>
                <a:effectLst/>
                <a:uLnTx/>
                <a:uFillTx/>
                <a:latin typeface="Arial"/>
                <a:ea typeface="宋体"/>
                <a:cs typeface="+mn-cs"/>
              </a:rPr>
              <a:t>'10</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t>
            </a:r>
            <a:endParaRPr kumimoji="0" lang="en-US" altLang="zh-CN" sz="2000" b="1" i="0" u="none" strike="noStrike" kern="1200" cap="none" spc="0" normalizeH="0" baseline="0" noProof="0" dirty="0" smtClean="0">
              <a:ln>
                <a:noFill/>
              </a:ln>
              <a:solidFill>
                <a:prstClr val="black"/>
              </a:solidFill>
              <a:effectLst/>
              <a:uLnTx/>
              <a:uFillTx/>
              <a:latin typeface="Arial"/>
              <a:ea typeface="宋体"/>
              <a:cs typeface="+mn-cs"/>
            </a:endParaRPr>
          </a:p>
          <a:p>
            <a:pPr marL="34290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smtClean="0">
                <a:ln>
                  <a:noFill/>
                </a:ln>
                <a:solidFill>
                  <a:prstClr val="black"/>
                </a:solidFill>
                <a:effectLst/>
                <a:uLnTx/>
                <a:uFillTx/>
                <a:latin typeface="Arial"/>
                <a:ea typeface="宋体"/>
                <a:cs typeface="+mn-cs"/>
              </a:rPr>
              <a:t>&gt;&gt;&gt; </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type(a)</a:t>
            </a:r>
          </a:p>
          <a:p>
            <a:pPr marL="34290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&lt;class '</a:t>
            </a:r>
            <a:r>
              <a:rPr kumimoji="0" lang="en-US" altLang="zh-CN" sz="2000" b="1" i="0" u="none" strike="noStrike" kern="1200" cap="none" spc="0" normalizeH="0" baseline="0" noProof="0" dirty="0" err="1">
                <a:ln>
                  <a:noFill/>
                </a:ln>
                <a:solidFill>
                  <a:prstClr val="black"/>
                </a:solidFill>
                <a:effectLst/>
                <a:uLnTx/>
                <a:uFillTx/>
                <a:latin typeface="Arial"/>
                <a:ea typeface="宋体"/>
                <a:cs typeface="+mn-cs"/>
              </a:rPr>
              <a:t>str</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a:t>
            </a:r>
            <a:endParaRPr kumimoji="0" lang="zh-CN" altLang="en-US" sz="2000" b="1" i="0" u="none" strike="noStrike" kern="1200" cap="none" spc="0" normalizeH="0" baseline="0" noProof="0" dirty="0">
              <a:ln>
                <a:noFill/>
              </a:ln>
              <a:solidFill>
                <a:prstClr val="black"/>
              </a:solidFill>
              <a:effectLst/>
              <a:uLnTx/>
              <a:uFillTx/>
              <a:latin typeface="Arial"/>
              <a:ea typeface="宋体"/>
              <a:cs typeface="+mn-cs"/>
            </a:endParaRPr>
          </a:p>
        </p:txBody>
      </p:sp>
      <p:sp>
        <p:nvSpPr>
          <p:cNvPr id="7" name="矩形 6"/>
          <p:cNvSpPr/>
          <p:nvPr/>
        </p:nvSpPr>
        <p:spPr>
          <a:xfrm>
            <a:off x="3819977" y="1828130"/>
            <a:ext cx="582211"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Lily</a:t>
            </a:r>
            <a:endParaRPr kumimoji="0" lang="zh-CN" altLang="zh-CN" sz="1800" b="1" i="0" u="none" strike="noStrike" kern="1200" cap="none" spc="0" normalizeH="0" baseline="0" noProof="0" dirty="0">
              <a:ln>
                <a:noFill/>
              </a:ln>
              <a:solidFill>
                <a:prstClr val="black"/>
              </a:solidFill>
              <a:effectLst/>
              <a:uLnTx/>
              <a:uFillTx/>
              <a:latin typeface="Arial"/>
              <a:ea typeface="宋体"/>
              <a:cs typeface="+mn-cs"/>
            </a:endParaRPr>
          </a:p>
        </p:txBody>
      </p:sp>
      <p:sp>
        <p:nvSpPr>
          <p:cNvPr id="8" name="圆角矩形标注 7"/>
          <p:cNvSpPr/>
          <p:nvPr/>
        </p:nvSpPr>
        <p:spPr bwMode="auto">
          <a:xfrm>
            <a:off x="6450331" y="1980283"/>
            <a:ext cx="5506720" cy="1115589"/>
          </a:xfrm>
          <a:prstGeom prst="wedgeRoundRectCallout">
            <a:avLst>
              <a:gd name="adj1" fmla="val -58525"/>
              <a:gd name="adj2" fmla="val -32215"/>
              <a:gd name="adj3" fmla="val 16667"/>
            </a:avLst>
          </a:prstGeom>
          <a:solidFill>
            <a:schemeClr val="accent1">
              <a:lumMod val="20000"/>
              <a:lumOff val="80000"/>
            </a:schemeClr>
          </a:solidFill>
          <a:ln w="9525" cap="flat" cmpd="sng" algn="ctr">
            <a:solidFill>
              <a:schemeClr val="accent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input() </a:t>
            </a:r>
            <a:r>
              <a:rPr kumimoji="0" lang="zh-CN" altLang="en-US" sz="2000" b="0" i="0" u="none" strike="noStrike" kern="1200" cap="none" spc="0" normalizeH="0" baseline="0" noProof="0" dirty="0">
                <a:ln>
                  <a:noFill/>
                </a:ln>
                <a:solidFill>
                  <a:prstClr val="black"/>
                </a:solidFill>
                <a:effectLst/>
                <a:uLnTx/>
                <a:uFillTx/>
                <a:latin typeface="Arial"/>
                <a:ea typeface="宋体"/>
                <a:cs typeface="+mn-cs"/>
              </a:rPr>
              <a:t>函数从控制台获得用户的一行输入， </a:t>
            </a:r>
            <a:r>
              <a:rPr kumimoji="0" lang="en-US" altLang="zh-CN" sz="2000" b="0" i="0" u="none" strike="noStrike" kern="1200" cap="none" spc="0" normalizeH="0" baseline="0" noProof="0" dirty="0" smtClean="0">
                <a:ln>
                  <a:noFill/>
                </a:ln>
                <a:solidFill>
                  <a:prstClr val="black"/>
                </a:solidFill>
                <a:effectLst/>
                <a:uLnTx/>
                <a:uFillTx/>
                <a:latin typeface="Arial"/>
                <a:ea typeface="宋体"/>
                <a:cs typeface="+mn-cs"/>
              </a:rPr>
              <a:t>input</a:t>
            </a: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 </a:t>
            </a:r>
            <a:r>
              <a:rPr kumimoji="0" lang="zh-CN" altLang="zh-CN" sz="2000" b="0" i="0" u="none" strike="noStrike" kern="1200" cap="none" spc="0" normalizeH="0" baseline="0" noProof="0" dirty="0">
                <a:ln>
                  <a:noFill/>
                </a:ln>
                <a:solidFill>
                  <a:prstClr val="black"/>
                </a:solidFill>
                <a:effectLst/>
                <a:uLnTx/>
                <a:uFillTx/>
                <a:latin typeface="Arial"/>
                <a:ea typeface="宋体"/>
                <a:cs typeface="+mn-cs"/>
              </a:rPr>
              <a:t>函数里面的字符串只是起提示作用，提示用户此时需要输入什么样的数据信息</a:t>
            </a:r>
            <a:r>
              <a:rPr kumimoji="0" lang="zh-CN" altLang="zh-CN" sz="2000" b="0" i="0" u="none" strike="noStrike" kern="1200" cap="none" spc="0" normalizeH="0" baseline="0" noProof="0" dirty="0" smtClean="0">
                <a:ln>
                  <a:noFill/>
                </a:ln>
                <a:solidFill>
                  <a:prstClr val="black"/>
                </a:solidFill>
                <a:effectLst/>
                <a:uLnTx/>
                <a:uFillTx/>
                <a:latin typeface="Arial"/>
                <a:ea typeface="宋体"/>
                <a:cs typeface="+mn-cs"/>
              </a:rPr>
              <a:t>。</a:t>
            </a:r>
            <a:endParaRPr kumimoji="0" lang="en-US" altLang="zh-CN" sz="20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dirty="0" smtClean="0">
              <a:ln>
                <a:noFill/>
              </a:ln>
              <a:solidFill>
                <a:prstClr val="black"/>
              </a:solidFill>
              <a:effectLst/>
              <a:uLnTx/>
              <a:uFillTx/>
              <a:latin typeface="Arial" charset="0"/>
              <a:ea typeface="宋体"/>
              <a:cs typeface="+mn-cs"/>
            </a:endParaRPr>
          </a:p>
        </p:txBody>
      </p:sp>
      <p:sp>
        <p:nvSpPr>
          <p:cNvPr id="9" name="圆角矩形标注 8"/>
          <p:cNvSpPr/>
          <p:nvPr/>
        </p:nvSpPr>
        <p:spPr bwMode="auto">
          <a:xfrm>
            <a:off x="6450331" y="4924672"/>
            <a:ext cx="5506720" cy="1107078"/>
          </a:xfrm>
          <a:prstGeom prst="wedgeRoundRectCallout">
            <a:avLst>
              <a:gd name="adj1" fmla="val -62215"/>
              <a:gd name="adj2" fmla="val 11621"/>
              <a:gd name="adj3" fmla="val 16667"/>
            </a:avLst>
          </a:prstGeom>
          <a:solidFill>
            <a:schemeClr val="accent1">
              <a:lumMod val="20000"/>
              <a:lumOff val="80000"/>
            </a:schemeClr>
          </a:solidFill>
          <a:ln w="9525" cap="flat" cmpd="sng" algn="ctr">
            <a:solidFill>
              <a:schemeClr val="accent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prstClr val="black"/>
                </a:solidFill>
                <a:effectLst/>
                <a:uLnTx/>
                <a:uFillTx/>
                <a:latin typeface="Arial"/>
                <a:ea typeface="宋体"/>
                <a:cs typeface="+mn-cs"/>
              </a:rPr>
              <a:t>input</a:t>
            </a: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 </a:t>
            </a:r>
            <a:r>
              <a:rPr kumimoji="0" lang="zh-CN" altLang="en-US" sz="2000" b="0" i="0" u="none" strike="noStrike" kern="1200" cap="none" spc="0" normalizeH="0" baseline="0" noProof="0" dirty="0">
                <a:ln>
                  <a:noFill/>
                </a:ln>
                <a:solidFill>
                  <a:prstClr val="black"/>
                </a:solidFill>
                <a:effectLst/>
                <a:uLnTx/>
                <a:uFillTx/>
                <a:latin typeface="Arial"/>
                <a:ea typeface="宋体"/>
                <a:cs typeface="+mn-cs"/>
              </a:rPr>
              <a:t>函数从控制台获得用户的一行输入，无论用户输入什么内容，</a:t>
            </a: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input() </a:t>
            </a:r>
            <a:r>
              <a:rPr kumimoji="0" lang="zh-CN" altLang="en-US" sz="2000" b="0" i="0" u="none" strike="noStrike" kern="1200" cap="none" spc="0" normalizeH="0" baseline="0" noProof="0" dirty="0">
                <a:ln>
                  <a:noFill/>
                </a:ln>
                <a:solidFill>
                  <a:prstClr val="black"/>
                </a:solidFill>
                <a:effectLst/>
                <a:uLnTx/>
                <a:uFillTx/>
                <a:latin typeface="Arial"/>
                <a:ea typeface="宋体"/>
                <a:cs typeface="+mn-cs"/>
              </a:rPr>
              <a:t>函数都以字符串类型返回结果。</a:t>
            </a:r>
            <a:endParaRPr kumimoji="0" lang="en-US" altLang="zh-CN" sz="2000" b="0"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dirty="0" smtClean="0">
              <a:ln>
                <a:noFill/>
              </a:ln>
              <a:solidFill>
                <a:prstClr val="black"/>
              </a:solidFill>
              <a:effectLst/>
              <a:uLnTx/>
              <a:uFillTx/>
              <a:latin typeface="Arial" charset="0"/>
              <a:ea typeface="宋体"/>
              <a:cs typeface="+mn-cs"/>
            </a:endParaRPr>
          </a:p>
        </p:txBody>
      </p:sp>
    </p:spTree>
    <p:extLst>
      <p:ext uri="{BB962C8B-B14F-4D97-AF65-F5344CB8AC3E}">
        <p14:creationId xmlns:p14="http://schemas.microsoft.com/office/powerpoint/2010/main" val="370399338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5">
                                            <p:bg/>
                                          </p:spTgt>
                                        </p:tgtEl>
                                        <p:attrNameLst>
                                          <p:attrName>style.visibility</p:attrName>
                                        </p:attrNameLst>
                                      </p:cBhvr>
                                      <p:to>
                                        <p:strVal val="visible"/>
                                      </p:to>
                                    </p:set>
                                    <p:animEffect transition="in" filter="wipe(up)">
                                      <p:cBhvr>
                                        <p:cTn id="11" dur="500"/>
                                        <p:tgtEl>
                                          <p:spTgt spid="5">
                                            <p:bg/>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5">
                                            <p:txEl>
                                              <p:pRg st="0" end="0"/>
                                            </p:txEl>
                                          </p:spTgt>
                                        </p:tgtEl>
                                        <p:attrNameLst>
                                          <p:attrName>style.visibility</p:attrName>
                                        </p:attrNameLst>
                                      </p:cBhvr>
                                      <p:to>
                                        <p:strVal val="visible"/>
                                      </p:to>
                                    </p:set>
                                    <p:animEffect transition="in" filter="wipe(up)">
                                      <p:cBhvr>
                                        <p:cTn id="16" dur="500"/>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animEffect transition="in" filter="wipe(up)">
                                      <p:cBhvr>
                                        <p:cTn id="21" dur="500"/>
                                        <p:tgtEl>
                                          <p:spTgt spid="5">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5">
                                            <p:txEl>
                                              <p:pRg st="2" end="2"/>
                                            </p:txEl>
                                          </p:spTgt>
                                        </p:tgtEl>
                                        <p:attrNameLst>
                                          <p:attrName>style.visibility</p:attrName>
                                        </p:attrNameLst>
                                      </p:cBhvr>
                                      <p:to>
                                        <p:strVal val="visible"/>
                                      </p:to>
                                    </p:set>
                                    <p:animEffect transition="in" filter="wipe(up)">
                                      <p:cBhvr>
                                        <p:cTn id="31" dur="500"/>
                                        <p:tgtEl>
                                          <p:spTgt spid="5">
                                            <p:txEl>
                                              <p:pRg st="2" end="2"/>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5">
                                            <p:txEl>
                                              <p:pRg st="3" end="3"/>
                                            </p:txEl>
                                          </p:spTgt>
                                        </p:tgtEl>
                                        <p:attrNameLst>
                                          <p:attrName>style.visibility</p:attrName>
                                        </p:attrNameLst>
                                      </p:cBhvr>
                                      <p:to>
                                        <p:strVal val="visible"/>
                                      </p:to>
                                    </p:set>
                                    <p:animEffect transition="in" filter="wipe(up)">
                                      <p:cBhvr>
                                        <p:cTn id="36" dur="500"/>
                                        <p:tgtEl>
                                          <p:spTgt spid="5">
                                            <p:txEl>
                                              <p:pRg st="3" end="3"/>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6">
                                            <p:bg/>
                                          </p:spTgt>
                                        </p:tgtEl>
                                        <p:attrNameLst>
                                          <p:attrName>style.visibility</p:attrName>
                                        </p:attrNameLst>
                                      </p:cBhvr>
                                      <p:to>
                                        <p:strVal val="visible"/>
                                      </p:to>
                                    </p:set>
                                    <p:animEffect transition="in" filter="wipe(up)">
                                      <p:cBhvr>
                                        <p:cTn id="49" dur="500"/>
                                        <p:tgtEl>
                                          <p:spTgt spid="6">
                                            <p:bg/>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grpId="0" nodeType="clickEffect">
                                  <p:stCondLst>
                                    <p:cond delay="0"/>
                                  </p:stCondLst>
                                  <p:childTnLst>
                                    <p:set>
                                      <p:cBhvr>
                                        <p:cTn id="53" dur="1" fill="hold">
                                          <p:stCondLst>
                                            <p:cond delay="0"/>
                                          </p:stCondLst>
                                        </p:cTn>
                                        <p:tgtEl>
                                          <p:spTgt spid="6">
                                            <p:txEl>
                                              <p:pRg st="0" end="0"/>
                                            </p:txEl>
                                          </p:spTgt>
                                        </p:tgtEl>
                                        <p:attrNameLst>
                                          <p:attrName>style.visibility</p:attrName>
                                        </p:attrNameLst>
                                      </p:cBhvr>
                                      <p:to>
                                        <p:strVal val="visible"/>
                                      </p:to>
                                    </p:set>
                                    <p:animEffect transition="in" filter="wipe(up)">
                                      <p:cBhvr>
                                        <p:cTn id="54" dur="500"/>
                                        <p:tgtEl>
                                          <p:spTgt spid="6">
                                            <p:txEl>
                                              <p:pRg st="0" end="0"/>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grpId="0" nodeType="clickEffect">
                                  <p:stCondLst>
                                    <p:cond delay="0"/>
                                  </p:stCondLst>
                                  <p:childTnLst>
                                    <p:set>
                                      <p:cBhvr>
                                        <p:cTn id="58" dur="1" fill="hold">
                                          <p:stCondLst>
                                            <p:cond delay="0"/>
                                          </p:stCondLst>
                                        </p:cTn>
                                        <p:tgtEl>
                                          <p:spTgt spid="6">
                                            <p:txEl>
                                              <p:pRg st="1" end="1"/>
                                            </p:txEl>
                                          </p:spTgt>
                                        </p:tgtEl>
                                        <p:attrNameLst>
                                          <p:attrName>style.visibility</p:attrName>
                                        </p:attrNameLst>
                                      </p:cBhvr>
                                      <p:to>
                                        <p:strVal val="visible"/>
                                      </p:to>
                                    </p:set>
                                    <p:animEffect transition="in" filter="wipe(up)">
                                      <p:cBhvr>
                                        <p:cTn id="59" dur="500"/>
                                        <p:tgtEl>
                                          <p:spTgt spid="6">
                                            <p:txEl>
                                              <p:pRg st="1" end="1"/>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grpId="0" nodeType="clickEffect">
                                  <p:stCondLst>
                                    <p:cond delay="0"/>
                                  </p:stCondLst>
                                  <p:childTnLst>
                                    <p:set>
                                      <p:cBhvr>
                                        <p:cTn id="63" dur="1" fill="hold">
                                          <p:stCondLst>
                                            <p:cond delay="0"/>
                                          </p:stCondLst>
                                        </p:cTn>
                                        <p:tgtEl>
                                          <p:spTgt spid="6">
                                            <p:txEl>
                                              <p:pRg st="2" end="2"/>
                                            </p:txEl>
                                          </p:spTgt>
                                        </p:tgtEl>
                                        <p:attrNameLst>
                                          <p:attrName>style.visibility</p:attrName>
                                        </p:attrNameLst>
                                      </p:cBhvr>
                                      <p:to>
                                        <p:strVal val="visible"/>
                                      </p:to>
                                    </p:set>
                                    <p:animEffect transition="in" filter="wipe(up)">
                                      <p:cBhvr>
                                        <p:cTn id="64" dur="500"/>
                                        <p:tgtEl>
                                          <p:spTgt spid="6">
                                            <p:txEl>
                                              <p:pRg st="2" end="2"/>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1" fill="hold" grpId="0" nodeType="clickEffect">
                                  <p:stCondLst>
                                    <p:cond delay="0"/>
                                  </p:stCondLst>
                                  <p:childTnLst>
                                    <p:set>
                                      <p:cBhvr>
                                        <p:cTn id="68" dur="1" fill="hold">
                                          <p:stCondLst>
                                            <p:cond delay="0"/>
                                          </p:stCondLst>
                                        </p:cTn>
                                        <p:tgtEl>
                                          <p:spTgt spid="6">
                                            <p:txEl>
                                              <p:pRg st="3" end="3"/>
                                            </p:txEl>
                                          </p:spTgt>
                                        </p:tgtEl>
                                        <p:attrNameLst>
                                          <p:attrName>style.visibility</p:attrName>
                                        </p:attrNameLst>
                                      </p:cBhvr>
                                      <p:to>
                                        <p:strVal val="visible"/>
                                      </p:to>
                                    </p:set>
                                    <p:animEffect transition="in" filter="wipe(up)">
                                      <p:cBhvr>
                                        <p:cTn id="69" dur="500"/>
                                        <p:tgtEl>
                                          <p:spTgt spid="6">
                                            <p:txEl>
                                              <p:pRg st="3" end="3"/>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1" fill="hold" grpId="0" nodeType="clickEffect">
                                  <p:stCondLst>
                                    <p:cond delay="0"/>
                                  </p:stCondLst>
                                  <p:childTnLst>
                                    <p:set>
                                      <p:cBhvr>
                                        <p:cTn id="73" dur="1" fill="hold">
                                          <p:stCondLst>
                                            <p:cond delay="0"/>
                                          </p:stCondLst>
                                        </p:cTn>
                                        <p:tgtEl>
                                          <p:spTgt spid="6">
                                            <p:txEl>
                                              <p:pRg st="4" end="4"/>
                                            </p:txEl>
                                          </p:spTgt>
                                        </p:tgtEl>
                                        <p:attrNameLst>
                                          <p:attrName>style.visibility</p:attrName>
                                        </p:attrNameLst>
                                      </p:cBhvr>
                                      <p:to>
                                        <p:strVal val="visible"/>
                                      </p:to>
                                    </p:set>
                                    <p:animEffect transition="in" filter="wipe(up)">
                                      <p:cBhvr>
                                        <p:cTn id="74" dur="500"/>
                                        <p:tgtEl>
                                          <p:spTgt spid="6">
                                            <p:txEl>
                                              <p:pRg st="4" end="4"/>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1" fill="hold" grpId="0" nodeType="clickEffect">
                                  <p:stCondLst>
                                    <p:cond delay="0"/>
                                  </p:stCondLst>
                                  <p:childTnLst>
                                    <p:set>
                                      <p:cBhvr>
                                        <p:cTn id="78" dur="1" fill="hold">
                                          <p:stCondLst>
                                            <p:cond delay="0"/>
                                          </p:stCondLst>
                                        </p:cTn>
                                        <p:tgtEl>
                                          <p:spTgt spid="6">
                                            <p:txEl>
                                              <p:pRg st="5" end="5"/>
                                            </p:txEl>
                                          </p:spTgt>
                                        </p:tgtEl>
                                        <p:attrNameLst>
                                          <p:attrName>style.visibility</p:attrName>
                                        </p:attrNameLst>
                                      </p:cBhvr>
                                      <p:to>
                                        <p:strVal val="visible"/>
                                      </p:to>
                                    </p:set>
                                    <p:animEffect transition="in" filter="wipe(up)">
                                      <p:cBhvr>
                                        <p:cTn id="79" dur="500"/>
                                        <p:tgtEl>
                                          <p:spTgt spid="6">
                                            <p:txEl>
                                              <p:pRg st="5" end="5"/>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1" fill="hold" grpId="0" nodeType="clickEffect">
                                  <p:stCondLst>
                                    <p:cond delay="0"/>
                                  </p:stCondLst>
                                  <p:childTnLst>
                                    <p:set>
                                      <p:cBhvr>
                                        <p:cTn id="83" dur="1" fill="hold">
                                          <p:stCondLst>
                                            <p:cond delay="0"/>
                                          </p:stCondLst>
                                        </p:cTn>
                                        <p:tgtEl>
                                          <p:spTgt spid="6">
                                            <p:txEl>
                                              <p:pRg st="6" end="6"/>
                                            </p:txEl>
                                          </p:spTgt>
                                        </p:tgtEl>
                                        <p:attrNameLst>
                                          <p:attrName>style.visibility</p:attrName>
                                        </p:attrNameLst>
                                      </p:cBhvr>
                                      <p:to>
                                        <p:strVal val="visible"/>
                                      </p:to>
                                    </p:set>
                                    <p:animEffect transition="in" filter="wipe(up)">
                                      <p:cBhvr>
                                        <p:cTn id="84" dur="500"/>
                                        <p:tgtEl>
                                          <p:spTgt spid="6">
                                            <p:txEl>
                                              <p:pRg st="6" end="6"/>
                                            </p:txEl>
                                          </p:spTgt>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1" fill="hold" grpId="0" nodeType="clickEffect">
                                  <p:stCondLst>
                                    <p:cond delay="0"/>
                                  </p:stCondLst>
                                  <p:childTnLst>
                                    <p:set>
                                      <p:cBhvr>
                                        <p:cTn id="88" dur="1" fill="hold">
                                          <p:stCondLst>
                                            <p:cond delay="0"/>
                                          </p:stCondLst>
                                        </p:cTn>
                                        <p:tgtEl>
                                          <p:spTgt spid="6">
                                            <p:txEl>
                                              <p:pRg st="7" end="7"/>
                                            </p:txEl>
                                          </p:spTgt>
                                        </p:tgtEl>
                                        <p:attrNameLst>
                                          <p:attrName>style.visibility</p:attrName>
                                        </p:attrNameLst>
                                      </p:cBhvr>
                                      <p:to>
                                        <p:strVal val="visible"/>
                                      </p:to>
                                    </p:set>
                                    <p:animEffect transition="in" filter="wipe(up)">
                                      <p:cBhvr>
                                        <p:cTn id="89" dur="500"/>
                                        <p:tgtEl>
                                          <p:spTgt spid="6">
                                            <p:txEl>
                                              <p:pRg st="7" end="7"/>
                                            </p:txEl>
                                          </p:spTgt>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1" fill="hold" grpId="0" nodeType="clickEffect">
                                  <p:stCondLst>
                                    <p:cond delay="0"/>
                                  </p:stCondLst>
                                  <p:childTnLst>
                                    <p:set>
                                      <p:cBhvr>
                                        <p:cTn id="93" dur="1" fill="hold">
                                          <p:stCondLst>
                                            <p:cond delay="0"/>
                                          </p:stCondLst>
                                        </p:cTn>
                                        <p:tgtEl>
                                          <p:spTgt spid="6">
                                            <p:txEl>
                                              <p:pRg st="8" end="8"/>
                                            </p:txEl>
                                          </p:spTgt>
                                        </p:tgtEl>
                                        <p:attrNameLst>
                                          <p:attrName>style.visibility</p:attrName>
                                        </p:attrNameLst>
                                      </p:cBhvr>
                                      <p:to>
                                        <p:strVal val="visible"/>
                                      </p:to>
                                    </p:set>
                                    <p:animEffect transition="in" filter="wipe(up)">
                                      <p:cBhvr>
                                        <p:cTn id="94" dur="500"/>
                                        <p:tgtEl>
                                          <p:spTgt spid="6">
                                            <p:txEl>
                                              <p:pRg st="8" end="8"/>
                                            </p:txEl>
                                          </p:spTgt>
                                        </p:tgtEl>
                                      </p:cBhvr>
                                    </p:animEffec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animBg="1"/>
      <p:bldP spid="6" grpId="0" uiExpand="1" build="p" animBg="1"/>
      <p:bldP spid="7" grpId="0"/>
      <p:bldP spid="8" grpId="0" animBg="1"/>
      <p:bldP spid="9"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en-US" altLang="zh-CN" dirty="0"/>
              <a:t>2.5.1 Python</a:t>
            </a:r>
            <a:r>
              <a:rPr lang="zh-CN" altLang="zh-CN" dirty="0"/>
              <a:t>程序的</a:t>
            </a:r>
            <a:r>
              <a:rPr lang="zh-CN" altLang="en-US" dirty="0"/>
              <a:t>输入</a:t>
            </a:r>
          </a:p>
        </p:txBody>
      </p:sp>
      <p:sp>
        <p:nvSpPr>
          <p:cNvPr id="3" name="内容占位符 2"/>
          <p:cNvSpPr>
            <a:spLocks noGrp="1"/>
          </p:cNvSpPr>
          <p:nvPr>
            <p:ph idx="1"/>
          </p:nvPr>
        </p:nvSpPr>
        <p:spPr/>
        <p:txBody>
          <a:bodyPr>
            <a:normAutofit/>
          </a:bodyPr>
          <a:lstStyle/>
          <a:p>
            <a:pPr lvl="0"/>
            <a:r>
              <a:rPr lang="zh-CN" altLang="en-US" sz="2000" dirty="0"/>
              <a:t>如何</a:t>
            </a:r>
            <a:r>
              <a:rPr lang="zh-CN" altLang="en-US" sz="2000" dirty="0" smtClean="0"/>
              <a:t>将</a:t>
            </a:r>
            <a:r>
              <a:rPr lang="en-US" altLang="zh-CN" sz="2000" dirty="0" smtClean="0"/>
              <a:t>input() </a:t>
            </a:r>
            <a:r>
              <a:rPr lang="zh-CN" altLang="en-US" sz="2000" dirty="0" smtClean="0"/>
              <a:t>函数输入的字符串数据</a:t>
            </a:r>
            <a:r>
              <a:rPr lang="zh-CN" altLang="en-US" sz="2000" kern="1200" dirty="0" smtClean="0">
                <a:latin typeface="+mj-lt"/>
                <a:ea typeface="+mj-ea"/>
                <a:cs typeface="+mj-cs"/>
              </a:rPr>
              <a:t>转换为数字类型？</a:t>
            </a:r>
            <a:endParaRPr lang="en-US" altLang="zh-CN" sz="2000" kern="1200" dirty="0" smtClean="0">
              <a:latin typeface="+mj-lt"/>
              <a:ea typeface="+mj-ea"/>
              <a:cs typeface="+mj-cs"/>
            </a:endParaRPr>
          </a:p>
          <a:p>
            <a:pPr lvl="1"/>
            <a:r>
              <a:rPr lang="zh-CN" altLang="en-US" sz="2000" b="1" kern="1200" dirty="0" smtClean="0">
                <a:latin typeface="+mj-lt"/>
                <a:ea typeface="+mj-ea"/>
                <a:cs typeface="+mj-cs"/>
              </a:rPr>
              <a:t>方法一：用 </a:t>
            </a:r>
            <a:r>
              <a:rPr lang="en-US" altLang="zh-CN" sz="2000" b="1" kern="1200" dirty="0" err="1" smtClean="0">
                <a:solidFill>
                  <a:srgbClr val="FF0000"/>
                </a:solidFill>
                <a:latin typeface="+mj-lt"/>
                <a:ea typeface="+mj-ea"/>
                <a:cs typeface="+mj-cs"/>
              </a:rPr>
              <a:t>int</a:t>
            </a:r>
            <a:r>
              <a:rPr lang="en-US" altLang="zh-CN" sz="2000" b="1" kern="1200" dirty="0" smtClean="0">
                <a:solidFill>
                  <a:srgbClr val="FF0000"/>
                </a:solidFill>
                <a:latin typeface="+mj-lt"/>
                <a:ea typeface="+mj-ea"/>
                <a:cs typeface="+mj-cs"/>
              </a:rPr>
              <a:t>() </a:t>
            </a:r>
            <a:r>
              <a:rPr lang="zh-CN" altLang="en-US" sz="2000" b="1" kern="1200" dirty="0" smtClean="0">
                <a:latin typeface="+mj-lt"/>
                <a:ea typeface="+mj-ea"/>
                <a:cs typeface="+mj-cs"/>
              </a:rPr>
              <a:t>进行强制类型转换，如</a:t>
            </a:r>
            <a:endParaRPr lang="en-US" altLang="zh-CN" sz="2000" b="1" kern="1200" dirty="0" smtClean="0">
              <a:latin typeface="+mj-lt"/>
              <a:ea typeface="+mj-ea"/>
              <a:cs typeface="+mj-cs"/>
            </a:endParaRPr>
          </a:p>
          <a:p>
            <a:pPr lvl="1"/>
            <a:endParaRPr lang="en-US" altLang="zh-CN" sz="2000" kern="1200" dirty="0">
              <a:latin typeface="+mj-lt"/>
              <a:ea typeface="+mj-ea"/>
              <a:cs typeface="+mj-cs"/>
            </a:endParaRPr>
          </a:p>
          <a:p>
            <a:pPr lvl="1"/>
            <a:endParaRPr lang="en-US" altLang="zh-CN" sz="2000" kern="1200" dirty="0" smtClean="0">
              <a:latin typeface="+mj-lt"/>
              <a:ea typeface="+mj-ea"/>
              <a:cs typeface="+mj-cs"/>
            </a:endParaRPr>
          </a:p>
          <a:p>
            <a:pPr lvl="1"/>
            <a:endParaRPr lang="en-US" altLang="zh-CN" sz="2000" kern="1200" dirty="0">
              <a:latin typeface="+mj-lt"/>
              <a:ea typeface="+mj-ea"/>
              <a:cs typeface="+mj-cs"/>
            </a:endParaRPr>
          </a:p>
          <a:p>
            <a:pPr lvl="1"/>
            <a:endParaRPr lang="en-US" altLang="zh-CN" sz="2000" kern="1200" dirty="0" smtClean="0">
              <a:latin typeface="+mj-lt"/>
              <a:ea typeface="+mj-ea"/>
              <a:cs typeface="+mj-cs"/>
            </a:endParaRPr>
          </a:p>
          <a:p>
            <a:pPr lvl="1"/>
            <a:endParaRPr lang="en-US" altLang="zh-CN" sz="2000" b="1" kern="1200" dirty="0" smtClean="0">
              <a:solidFill>
                <a:schemeClr val="tx1"/>
              </a:solidFill>
              <a:effectLst/>
              <a:latin typeface="+mj-lt"/>
              <a:ea typeface="+mj-ea"/>
              <a:cs typeface="+mj-cs"/>
            </a:endParaRPr>
          </a:p>
          <a:p>
            <a:pPr lvl="1"/>
            <a:r>
              <a:rPr lang="zh-CN" altLang="en-US" sz="2000" b="1" kern="1200" dirty="0" smtClean="0">
                <a:latin typeface="+mj-lt"/>
                <a:ea typeface="+mj-ea"/>
                <a:cs typeface="+mj-cs"/>
              </a:rPr>
              <a:t>方法二：</a:t>
            </a:r>
            <a:r>
              <a:rPr lang="zh-CN" altLang="en-US" sz="2000" b="1" kern="1200" dirty="0" smtClean="0">
                <a:solidFill>
                  <a:schemeClr val="tx1"/>
                </a:solidFill>
                <a:effectLst/>
                <a:latin typeface="+mj-lt"/>
                <a:ea typeface="+mj-ea"/>
                <a:cs typeface="+mj-cs"/>
              </a:rPr>
              <a:t>用 </a:t>
            </a:r>
            <a:r>
              <a:rPr lang="en-US" altLang="zh-CN" sz="2000" b="1" kern="1200" dirty="0" err="1" smtClean="0">
                <a:solidFill>
                  <a:schemeClr val="tx1"/>
                </a:solidFill>
                <a:effectLst/>
                <a:latin typeface="+mj-lt"/>
                <a:ea typeface="+mj-ea"/>
                <a:cs typeface="+mj-cs"/>
              </a:rPr>
              <a:t>eval</a:t>
            </a:r>
            <a:r>
              <a:rPr lang="en-US" altLang="zh-CN" sz="2000" b="1" kern="1200" dirty="0" smtClean="0">
                <a:solidFill>
                  <a:schemeClr val="tx1"/>
                </a:solidFill>
                <a:effectLst/>
                <a:latin typeface="+mj-lt"/>
                <a:ea typeface="+mj-ea"/>
                <a:cs typeface="+mj-cs"/>
              </a:rPr>
              <a:t>() </a:t>
            </a:r>
            <a:r>
              <a:rPr lang="zh-CN" altLang="en-US" sz="2000" b="1" kern="1200" dirty="0" smtClean="0">
                <a:solidFill>
                  <a:schemeClr val="tx1"/>
                </a:solidFill>
                <a:effectLst/>
                <a:latin typeface="+mj-lt"/>
                <a:ea typeface="+mj-ea"/>
                <a:cs typeface="+mj-cs"/>
              </a:rPr>
              <a:t>函数去掉字符串最外层的引号，并按照</a:t>
            </a:r>
            <a:r>
              <a:rPr lang="en-US" altLang="zh-CN" sz="2000" b="1" kern="1200" dirty="0" smtClean="0">
                <a:solidFill>
                  <a:schemeClr val="tx1"/>
                </a:solidFill>
                <a:effectLst/>
                <a:latin typeface="+mj-lt"/>
                <a:ea typeface="+mj-ea"/>
                <a:cs typeface="+mj-cs"/>
              </a:rPr>
              <a:t>Python</a:t>
            </a:r>
            <a:r>
              <a:rPr lang="zh-CN" altLang="en-US" sz="2000" b="1" kern="1200" dirty="0" smtClean="0">
                <a:solidFill>
                  <a:schemeClr val="tx1"/>
                </a:solidFill>
                <a:effectLst/>
                <a:latin typeface="+mj-lt"/>
                <a:ea typeface="+mj-ea"/>
                <a:cs typeface="+mj-cs"/>
              </a:rPr>
              <a:t>语句方式执行去掉引号后的字符内容。</a:t>
            </a:r>
            <a:r>
              <a:rPr lang="en-US" altLang="zh-CN" sz="2000" b="1" dirty="0" smtClean="0">
                <a:solidFill>
                  <a:srgbClr val="FF0000"/>
                </a:solidFill>
              </a:rPr>
              <a:t>&lt;</a:t>
            </a:r>
            <a:r>
              <a:rPr lang="zh-CN" altLang="en-US" sz="2000" b="1" dirty="0">
                <a:solidFill>
                  <a:srgbClr val="FF0000"/>
                </a:solidFill>
              </a:rPr>
              <a:t>变量</a:t>
            </a:r>
            <a:r>
              <a:rPr lang="en-US" altLang="zh-CN" sz="2000" b="1" dirty="0" smtClean="0">
                <a:solidFill>
                  <a:srgbClr val="FF0000"/>
                </a:solidFill>
              </a:rPr>
              <a:t>&gt; = </a:t>
            </a:r>
            <a:r>
              <a:rPr lang="en-US" altLang="zh-CN" sz="2000" b="1" dirty="0" err="1" smtClean="0">
                <a:solidFill>
                  <a:srgbClr val="FF0000"/>
                </a:solidFill>
              </a:rPr>
              <a:t>eval</a:t>
            </a:r>
            <a:r>
              <a:rPr lang="en-US" altLang="zh-CN" sz="2000" b="1" dirty="0" smtClean="0">
                <a:solidFill>
                  <a:srgbClr val="FF0000"/>
                </a:solidFill>
              </a:rPr>
              <a:t>(&lt;</a:t>
            </a:r>
            <a:r>
              <a:rPr lang="zh-CN" altLang="en-US" sz="2000" b="1" dirty="0" smtClean="0">
                <a:solidFill>
                  <a:srgbClr val="FF0000"/>
                </a:solidFill>
              </a:rPr>
              <a:t>字符串</a:t>
            </a:r>
            <a:r>
              <a:rPr lang="en-US" altLang="zh-CN" sz="2000" b="1" dirty="0" smtClean="0">
                <a:solidFill>
                  <a:srgbClr val="FF0000"/>
                </a:solidFill>
              </a:rPr>
              <a:t>&gt;)</a:t>
            </a:r>
          </a:p>
          <a:p>
            <a:pPr lvl="1"/>
            <a:endParaRPr lang="en-US" altLang="zh-CN" sz="2000" b="1" dirty="0"/>
          </a:p>
          <a:p>
            <a:pPr lvl="1"/>
            <a:endParaRPr lang="en-US" altLang="zh-CN" sz="2000" b="1" dirty="0" smtClean="0"/>
          </a:p>
          <a:p>
            <a:pPr lvl="1"/>
            <a:endParaRPr lang="en-US" altLang="zh-CN" sz="2000" b="1" dirty="0"/>
          </a:p>
          <a:p>
            <a:pPr lvl="1"/>
            <a:endParaRPr lang="en-US" altLang="zh-CN" sz="2000" b="1" dirty="0" smtClean="0"/>
          </a:p>
          <a:p>
            <a:pPr lvl="1"/>
            <a:endParaRPr lang="en-US" altLang="zh-CN" sz="2000" b="1" dirty="0"/>
          </a:p>
          <a:p>
            <a:pPr lvl="1"/>
            <a:endParaRPr lang="en-US" altLang="zh-CN" sz="2000" b="1" dirty="0" smtClean="0"/>
          </a:p>
          <a:p>
            <a:pPr marL="542925" lvl="1" indent="0">
              <a:buNone/>
            </a:pPr>
            <a:endParaRPr lang="en-US" altLang="zh-CN" sz="2000" b="1" dirty="0"/>
          </a:p>
        </p:txBody>
      </p:sp>
      <p:sp>
        <p:nvSpPr>
          <p:cNvPr id="5" name="矩形 4"/>
          <p:cNvSpPr/>
          <p:nvPr/>
        </p:nvSpPr>
        <p:spPr>
          <a:xfrm>
            <a:off x="1616759" y="1805532"/>
            <a:ext cx="9270715" cy="1631216"/>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34290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a = input("</a:t>
            </a:r>
            <a:r>
              <a:rPr kumimoji="0" lang="zh-CN" altLang="en-US" sz="2000" b="1" i="0" u="none" strike="noStrike" kern="1200" cap="none" spc="0" normalizeH="0" baseline="0" noProof="0" dirty="0">
                <a:ln>
                  <a:noFill/>
                </a:ln>
                <a:solidFill>
                  <a:prstClr val="black"/>
                </a:solidFill>
                <a:effectLst/>
                <a:uLnTx/>
                <a:uFillTx/>
                <a:latin typeface="Arial"/>
                <a:ea typeface="宋体"/>
                <a:cs typeface="+mn-cs"/>
              </a:rPr>
              <a:t>请输入一个整数：</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t>
            </a:r>
          </a:p>
          <a:p>
            <a:pPr marL="34290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Arial"/>
                <a:ea typeface="宋体"/>
                <a:cs typeface="+mn-cs"/>
              </a:rPr>
              <a:t>请输入一个整数：</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10</a:t>
            </a:r>
          </a:p>
          <a:p>
            <a:pPr marL="34290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a = </a:t>
            </a:r>
            <a:r>
              <a:rPr kumimoji="0" lang="en-US" altLang="zh-CN" sz="2000" b="1" i="0" u="none" strike="noStrike" kern="1200" cap="none" spc="0" normalizeH="0" baseline="0" noProof="0" dirty="0" err="1">
                <a:ln>
                  <a:noFill/>
                </a:ln>
                <a:solidFill>
                  <a:prstClr val="black"/>
                </a:solidFill>
                <a:effectLst/>
                <a:uLnTx/>
                <a:uFillTx/>
                <a:latin typeface="Arial"/>
                <a:ea typeface="宋体"/>
                <a:cs typeface="+mn-cs"/>
              </a:rPr>
              <a:t>int</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a:t>
            </a:r>
          </a:p>
          <a:p>
            <a:pPr marL="34290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a</a:t>
            </a:r>
          </a:p>
          <a:p>
            <a:pPr marL="34290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10</a:t>
            </a:r>
            <a:endParaRPr kumimoji="0" lang="zh-CN" altLang="en-US" sz="2000" b="1" i="0" u="none" strike="noStrike" kern="1200" cap="none" spc="0" normalizeH="0" baseline="0" noProof="0" dirty="0">
              <a:ln>
                <a:noFill/>
              </a:ln>
              <a:solidFill>
                <a:prstClr val="black"/>
              </a:solidFill>
              <a:effectLst/>
              <a:uLnTx/>
              <a:uFillTx/>
              <a:latin typeface="Arial"/>
              <a:ea typeface="宋体"/>
              <a:cs typeface="+mn-cs"/>
            </a:endParaRPr>
          </a:p>
        </p:txBody>
      </p:sp>
      <p:sp>
        <p:nvSpPr>
          <p:cNvPr id="6" name="矩形 5"/>
          <p:cNvSpPr/>
          <p:nvPr/>
        </p:nvSpPr>
        <p:spPr>
          <a:xfrm>
            <a:off x="1616758" y="4436150"/>
            <a:ext cx="9270715" cy="2246769"/>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34290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a:t>
            </a:r>
            <a:r>
              <a:rPr kumimoji="0" lang="en-US" altLang="zh-CN" sz="2000" b="1" i="0" u="none" strike="noStrike" kern="1200" cap="none" spc="0" normalizeH="0" baseline="0" noProof="0" dirty="0" err="1">
                <a:ln>
                  <a:noFill/>
                </a:ln>
                <a:solidFill>
                  <a:prstClr val="black"/>
                </a:solidFill>
                <a:effectLst/>
                <a:uLnTx/>
                <a:uFillTx/>
                <a:latin typeface="Arial"/>
                <a:ea typeface="宋体"/>
                <a:cs typeface="+mn-cs"/>
              </a:rPr>
              <a:t>eval</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("print('Hello world!')")</a:t>
            </a:r>
          </a:p>
          <a:p>
            <a:pPr marL="34290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Hello world!</a:t>
            </a:r>
          </a:p>
          <a:p>
            <a:pPr marL="34290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a:t>
            </a:r>
            <a:r>
              <a:rPr kumimoji="0" lang="en-US" altLang="zh-CN" sz="2000" b="1" i="0" u="none" strike="noStrike" kern="1200" cap="none" spc="0" normalizeH="0" baseline="0" noProof="0" dirty="0" err="1">
                <a:ln>
                  <a:noFill/>
                </a:ln>
                <a:solidFill>
                  <a:prstClr val="black"/>
                </a:solidFill>
                <a:effectLst/>
                <a:uLnTx/>
                <a:uFillTx/>
                <a:latin typeface="Arial"/>
                <a:ea typeface="宋体"/>
                <a:cs typeface="+mn-cs"/>
              </a:rPr>
              <a:t>eval</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("1+1")</a:t>
            </a:r>
          </a:p>
          <a:p>
            <a:pPr marL="34290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2</a:t>
            </a:r>
          </a:p>
          <a:p>
            <a:pPr marL="34290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a:t>
            </a:r>
            <a:r>
              <a:rPr kumimoji="0" lang="en-US" altLang="zh-CN" sz="2000" b="1" i="0" u="none" strike="noStrike" kern="1200" cap="none" spc="0" normalizeH="0" baseline="0" noProof="0" dirty="0" err="1">
                <a:ln>
                  <a:noFill/>
                </a:ln>
                <a:solidFill>
                  <a:prstClr val="black"/>
                </a:solidFill>
                <a:effectLst/>
                <a:uLnTx/>
                <a:uFillTx/>
                <a:latin typeface="Arial"/>
                <a:ea typeface="宋体"/>
                <a:cs typeface="+mn-cs"/>
              </a:rPr>
              <a:t>eval</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(input())</a:t>
            </a:r>
          </a:p>
          <a:p>
            <a:pPr marL="34290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1+2</a:t>
            </a:r>
          </a:p>
          <a:p>
            <a:pPr marL="34290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3</a:t>
            </a:r>
            <a:endParaRPr kumimoji="0" lang="zh-CN" altLang="en-US" sz="2000" b="1" i="0" u="none" strike="noStrike" kern="1200" cap="none" spc="0" normalizeH="0" baseline="0" noProof="0" dirty="0">
              <a:ln>
                <a:noFill/>
              </a:ln>
              <a:solidFill>
                <a:prstClr val="black"/>
              </a:solidFill>
              <a:effectLst/>
              <a:uLnTx/>
              <a:uFillTx/>
              <a:latin typeface="Arial"/>
              <a:ea typeface="宋体"/>
              <a:cs typeface="+mn-cs"/>
            </a:endParaRPr>
          </a:p>
        </p:txBody>
      </p:sp>
    </p:spTree>
    <p:extLst>
      <p:ext uri="{BB962C8B-B14F-4D97-AF65-F5344CB8AC3E}">
        <p14:creationId xmlns:p14="http://schemas.microsoft.com/office/powerpoint/2010/main" val="56479376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up)">
                                      <p:cBhvr>
                                        <p:cTn id="15" dur="500"/>
                                        <p:tgtEl>
                                          <p:spTgt spid="5">
                                            <p:bg/>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wipe(up)">
                                      <p:cBhvr>
                                        <p:cTn id="20" dur="500"/>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Effect transition="in" filter="wipe(up)">
                                      <p:cBhvr>
                                        <p:cTn id="25" dur="500"/>
                                        <p:tgtEl>
                                          <p:spTgt spid="5">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5">
                                            <p:txEl>
                                              <p:pRg st="2" end="2"/>
                                            </p:txEl>
                                          </p:spTgt>
                                        </p:tgtEl>
                                        <p:attrNameLst>
                                          <p:attrName>style.visibility</p:attrName>
                                        </p:attrNameLst>
                                      </p:cBhvr>
                                      <p:to>
                                        <p:strVal val="visible"/>
                                      </p:to>
                                    </p:set>
                                    <p:animEffect transition="in" filter="wipe(up)">
                                      <p:cBhvr>
                                        <p:cTn id="30" dur="500"/>
                                        <p:tgtEl>
                                          <p:spTgt spid="5">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5">
                                            <p:txEl>
                                              <p:pRg st="3" end="3"/>
                                            </p:txEl>
                                          </p:spTgt>
                                        </p:tgtEl>
                                        <p:attrNameLst>
                                          <p:attrName>style.visibility</p:attrName>
                                        </p:attrNameLst>
                                      </p:cBhvr>
                                      <p:to>
                                        <p:strVal val="visible"/>
                                      </p:to>
                                    </p:set>
                                    <p:animEffect transition="in" filter="wipe(up)">
                                      <p:cBhvr>
                                        <p:cTn id="35" dur="500"/>
                                        <p:tgtEl>
                                          <p:spTgt spid="5">
                                            <p:txEl>
                                              <p:pRg st="3" end="3"/>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5">
                                            <p:txEl>
                                              <p:pRg st="4" end="4"/>
                                            </p:txEl>
                                          </p:spTgt>
                                        </p:tgtEl>
                                        <p:attrNameLst>
                                          <p:attrName>style.visibility</p:attrName>
                                        </p:attrNameLst>
                                      </p:cBhvr>
                                      <p:to>
                                        <p:strVal val="visible"/>
                                      </p:to>
                                    </p:set>
                                    <p:animEffect transition="in" filter="wipe(up)">
                                      <p:cBhvr>
                                        <p:cTn id="40" dur="500"/>
                                        <p:tgtEl>
                                          <p:spTgt spid="5">
                                            <p:txEl>
                                              <p:pRg st="4" end="4"/>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6">
                                            <p:bg/>
                                          </p:spTgt>
                                        </p:tgtEl>
                                        <p:attrNameLst>
                                          <p:attrName>style.visibility</p:attrName>
                                        </p:attrNameLst>
                                      </p:cBhvr>
                                      <p:to>
                                        <p:strVal val="visible"/>
                                      </p:to>
                                    </p:set>
                                    <p:animEffect transition="in" filter="wipe(up)">
                                      <p:cBhvr>
                                        <p:cTn id="49" dur="500"/>
                                        <p:tgtEl>
                                          <p:spTgt spid="6">
                                            <p:bg/>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grpId="0" nodeType="clickEffect">
                                  <p:stCondLst>
                                    <p:cond delay="0"/>
                                  </p:stCondLst>
                                  <p:childTnLst>
                                    <p:set>
                                      <p:cBhvr>
                                        <p:cTn id="53" dur="1" fill="hold">
                                          <p:stCondLst>
                                            <p:cond delay="0"/>
                                          </p:stCondLst>
                                        </p:cTn>
                                        <p:tgtEl>
                                          <p:spTgt spid="6">
                                            <p:txEl>
                                              <p:pRg st="0" end="0"/>
                                            </p:txEl>
                                          </p:spTgt>
                                        </p:tgtEl>
                                        <p:attrNameLst>
                                          <p:attrName>style.visibility</p:attrName>
                                        </p:attrNameLst>
                                      </p:cBhvr>
                                      <p:to>
                                        <p:strVal val="visible"/>
                                      </p:to>
                                    </p:set>
                                    <p:animEffect transition="in" filter="wipe(up)">
                                      <p:cBhvr>
                                        <p:cTn id="54" dur="500"/>
                                        <p:tgtEl>
                                          <p:spTgt spid="6">
                                            <p:txEl>
                                              <p:pRg st="0" end="0"/>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grpId="0" nodeType="clickEffect">
                                  <p:stCondLst>
                                    <p:cond delay="0"/>
                                  </p:stCondLst>
                                  <p:childTnLst>
                                    <p:set>
                                      <p:cBhvr>
                                        <p:cTn id="58" dur="1" fill="hold">
                                          <p:stCondLst>
                                            <p:cond delay="0"/>
                                          </p:stCondLst>
                                        </p:cTn>
                                        <p:tgtEl>
                                          <p:spTgt spid="6">
                                            <p:txEl>
                                              <p:pRg st="1" end="1"/>
                                            </p:txEl>
                                          </p:spTgt>
                                        </p:tgtEl>
                                        <p:attrNameLst>
                                          <p:attrName>style.visibility</p:attrName>
                                        </p:attrNameLst>
                                      </p:cBhvr>
                                      <p:to>
                                        <p:strVal val="visible"/>
                                      </p:to>
                                    </p:set>
                                    <p:animEffect transition="in" filter="wipe(up)">
                                      <p:cBhvr>
                                        <p:cTn id="59" dur="500"/>
                                        <p:tgtEl>
                                          <p:spTgt spid="6">
                                            <p:txEl>
                                              <p:pRg st="1" end="1"/>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grpId="0" nodeType="clickEffect">
                                  <p:stCondLst>
                                    <p:cond delay="0"/>
                                  </p:stCondLst>
                                  <p:childTnLst>
                                    <p:set>
                                      <p:cBhvr>
                                        <p:cTn id="63" dur="1" fill="hold">
                                          <p:stCondLst>
                                            <p:cond delay="0"/>
                                          </p:stCondLst>
                                        </p:cTn>
                                        <p:tgtEl>
                                          <p:spTgt spid="6">
                                            <p:txEl>
                                              <p:pRg st="2" end="2"/>
                                            </p:txEl>
                                          </p:spTgt>
                                        </p:tgtEl>
                                        <p:attrNameLst>
                                          <p:attrName>style.visibility</p:attrName>
                                        </p:attrNameLst>
                                      </p:cBhvr>
                                      <p:to>
                                        <p:strVal val="visible"/>
                                      </p:to>
                                    </p:set>
                                    <p:animEffect transition="in" filter="wipe(up)">
                                      <p:cBhvr>
                                        <p:cTn id="64" dur="500"/>
                                        <p:tgtEl>
                                          <p:spTgt spid="6">
                                            <p:txEl>
                                              <p:pRg st="2" end="2"/>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1" fill="hold" grpId="0" nodeType="clickEffect">
                                  <p:stCondLst>
                                    <p:cond delay="0"/>
                                  </p:stCondLst>
                                  <p:childTnLst>
                                    <p:set>
                                      <p:cBhvr>
                                        <p:cTn id="68" dur="1" fill="hold">
                                          <p:stCondLst>
                                            <p:cond delay="0"/>
                                          </p:stCondLst>
                                        </p:cTn>
                                        <p:tgtEl>
                                          <p:spTgt spid="6">
                                            <p:txEl>
                                              <p:pRg st="3" end="3"/>
                                            </p:txEl>
                                          </p:spTgt>
                                        </p:tgtEl>
                                        <p:attrNameLst>
                                          <p:attrName>style.visibility</p:attrName>
                                        </p:attrNameLst>
                                      </p:cBhvr>
                                      <p:to>
                                        <p:strVal val="visible"/>
                                      </p:to>
                                    </p:set>
                                    <p:animEffect transition="in" filter="wipe(up)">
                                      <p:cBhvr>
                                        <p:cTn id="69" dur="500"/>
                                        <p:tgtEl>
                                          <p:spTgt spid="6">
                                            <p:txEl>
                                              <p:pRg st="3" end="3"/>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1" fill="hold" grpId="0" nodeType="clickEffect">
                                  <p:stCondLst>
                                    <p:cond delay="0"/>
                                  </p:stCondLst>
                                  <p:childTnLst>
                                    <p:set>
                                      <p:cBhvr>
                                        <p:cTn id="73" dur="1" fill="hold">
                                          <p:stCondLst>
                                            <p:cond delay="0"/>
                                          </p:stCondLst>
                                        </p:cTn>
                                        <p:tgtEl>
                                          <p:spTgt spid="6">
                                            <p:txEl>
                                              <p:pRg st="4" end="4"/>
                                            </p:txEl>
                                          </p:spTgt>
                                        </p:tgtEl>
                                        <p:attrNameLst>
                                          <p:attrName>style.visibility</p:attrName>
                                        </p:attrNameLst>
                                      </p:cBhvr>
                                      <p:to>
                                        <p:strVal val="visible"/>
                                      </p:to>
                                    </p:set>
                                    <p:animEffect transition="in" filter="wipe(up)">
                                      <p:cBhvr>
                                        <p:cTn id="74" dur="500"/>
                                        <p:tgtEl>
                                          <p:spTgt spid="6">
                                            <p:txEl>
                                              <p:pRg st="4" end="4"/>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1" fill="hold" grpId="0" nodeType="clickEffect">
                                  <p:stCondLst>
                                    <p:cond delay="0"/>
                                  </p:stCondLst>
                                  <p:childTnLst>
                                    <p:set>
                                      <p:cBhvr>
                                        <p:cTn id="78" dur="1" fill="hold">
                                          <p:stCondLst>
                                            <p:cond delay="0"/>
                                          </p:stCondLst>
                                        </p:cTn>
                                        <p:tgtEl>
                                          <p:spTgt spid="6">
                                            <p:txEl>
                                              <p:pRg st="5" end="5"/>
                                            </p:txEl>
                                          </p:spTgt>
                                        </p:tgtEl>
                                        <p:attrNameLst>
                                          <p:attrName>style.visibility</p:attrName>
                                        </p:attrNameLst>
                                      </p:cBhvr>
                                      <p:to>
                                        <p:strVal val="visible"/>
                                      </p:to>
                                    </p:set>
                                    <p:animEffect transition="in" filter="wipe(up)">
                                      <p:cBhvr>
                                        <p:cTn id="79" dur="500"/>
                                        <p:tgtEl>
                                          <p:spTgt spid="6">
                                            <p:txEl>
                                              <p:pRg st="5" end="5"/>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1" fill="hold" grpId="0" nodeType="clickEffect">
                                  <p:stCondLst>
                                    <p:cond delay="0"/>
                                  </p:stCondLst>
                                  <p:childTnLst>
                                    <p:set>
                                      <p:cBhvr>
                                        <p:cTn id="83" dur="1" fill="hold">
                                          <p:stCondLst>
                                            <p:cond delay="0"/>
                                          </p:stCondLst>
                                        </p:cTn>
                                        <p:tgtEl>
                                          <p:spTgt spid="6">
                                            <p:txEl>
                                              <p:pRg st="6" end="6"/>
                                            </p:txEl>
                                          </p:spTgt>
                                        </p:tgtEl>
                                        <p:attrNameLst>
                                          <p:attrName>style.visibility</p:attrName>
                                        </p:attrNameLst>
                                      </p:cBhvr>
                                      <p:to>
                                        <p:strVal val="visible"/>
                                      </p:to>
                                    </p:set>
                                    <p:animEffect transition="in" filter="wipe(up)">
                                      <p:cBhvr>
                                        <p:cTn id="84"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2.2 AI Studio</a:t>
            </a:r>
            <a:r>
              <a:rPr lang="zh-CN" altLang="en-US" dirty="0" smtClean="0"/>
              <a:t>平台介绍</a:t>
            </a:r>
            <a:endParaRPr lang="zh-CN" altLang="en-US" dirty="0"/>
          </a:p>
        </p:txBody>
      </p:sp>
      <p:sp>
        <p:nvSpPr>
          <p:cNvPr id="3" name="内容占位符 2"/>
          <p:cNvSpPr>
            <a:spLocks noGrp="1"/>
          </p:cNvSpPr>
          <p:nvPr>
            <p:ph idx="1"/>
          </p:nvPr>
        </p:nvSpPr>
        <p:spPr/>
        <p:txBody>
          <a:bodyPr/>
          <a:lstStyle/>
          <a:p>
            <a:r>
              <a:rPr lang="zh-CN" altLang="zh-CN" dirty="0" smtClean="0"/>
              <a:t>第</a:t>
            </a:r>
            <a:r>
              <a:rPr lang="en-US" altLang="zh-CN" dirty="0"/>
              <a:t>2</a:t>
            </a:r>
            <a:r>
              <a:rPr lang="zh-CN" altLang="zh-CN" dirty="0"/>
              <a:t>步：找到要运行的项目并保存至“我的项目”</a:t>
            </a:r>
            <a:r>
              <a:rPr lang="zh-CN" altLang="zh-CN" dirty="0" smtClean="0"/>
              <a:t>。</a:t>
            </a:r>
            <a:endParaRPr lang="en-US" altLang="zh-CN" dirty="0" smtClean="0"/>
          </a:p>
          <a:p>
            <a:pPr lvl="1"/>
            <a:endParaRPr lang="zh-CN" altLang="en-US"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9</a:t>
            </a:fld>
            <a:endParaRPr lang="en-US" altLang="zh-CN"/>
          </a:p>
        </p:txBody>
      </p:sp>
      <p:pic>
        <p:nvPicPr>
          <p:cNvPr id="5" name="图片 4"/>
          <p:cNvPicPr/>
          <p:nvPr/>
        </p:nvPicPr>
        <p:blipFill>
          <a:blip r:embed="rId2"/>
          <a:stretch>
            <a:fillRect/>
          </a:stretch>
        </p:blipFill>
        <p:spPr>
          <a:xfrm>
            <a:off x="1099139" y="1797011"/>
            <a:ext cx="9677400" cy="3942080"/>
          </a:xfrm>
          <a:prstGeom prst="rect">
            <a:avLst/>
          </a:prstGeom>
        </p:spPr>
      </p:pic>
    </p:spTree>
    <p:extLst>
      <p:ext uri="{BB962C8B-B14F-4D97-AF65-F5344CB8AC3E}">
        <p14:creationId xmlns:p14="http://schemas.microsoft.com/office/powerpoint/2010/main" val="266274010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小测验</a:t>
            </a:r>
            <a:endParaRPr lang="zh-CN" altLang="en-US" dirty="0"/>
          </a:p>
        </p:txBody>
      </p:sp>
      <p:sp>
        <p:nvSpPr>
          <p:cNvPr id="3" name="内容占位符 2"/>
          <p:cNvSpPr>
            <a:spLocks noGrp="1"/>
          </p:cNvSpPr>
          <p:nvPr>
            <p:ph idx="1"/>
          </p:nvPr>
        </p:nvSpPr>
        <p:spPr/>
        <p:txBody>
          <a:bodyPr/>
          <a:lstStyle/>
          <a:p>
            <a:pPr marL="342900" lvl="0" indent="0" fontAlgn="ctr">
              <a:buNone/>
            </a:pPr>
            <a:r>
              <a:rPr lang="en-US" altLang="zh-CN" kern="1200" dirty="0" smtClean="0"/>
              <a:t>1</a:t>
            </a:r>
            <a:r>
              <a:rPr lang="zh-CN" altLang="en-US" kern="1200" dirty="0" smtClean="0"/>
              <a:t>、</a:t>
            </a:r>
            <a:r>
              <a:rPr lang="en-US" altLang="zh-CN" kern="1200" dirty="0" smtClean="0"/>
              <a:t>Python</a:t>
            </a:r>
            <a:r>
              <a:rPr lang="zh-CN" altLang="zh-CN" kern="1200" dirty="0" smtClean="0"/>
              <a:t>中</a:t>
            </a:r>
            <a:r>
              <a:rPr lang="zh-CN" altLang="zh-CN" kern="1200" dirty="0"/>
              <a:t>，以下表达式输出结果为11的选项是：</a:t>
            </a:r>
            <a:r>
              <a:rPr lang="zh-CN" altLang="zh-CN" kern="1200" dirty="0" smtClean="0"/>
              <a:t>(</a:t>
            </a:r>
            <a:r>
              <a:rPr lang="en-US" altLang="zh-CN" kern="1200" dirty="0" smtClean="0"/>
              <a:t>           </a:t>
            </a:r>
            <a:r>
              <a:rPr lang="zh-CN" altLang="zh-CN" kern="1200" dirty="0" smtClean="0"/>
              <a:t>)</a:t>
            </a:r>
            <a:endParaRPr lang="zh-CN" altLang="zh-CN" kern="1200" dirty="0"/>
          </a:p>
          <a:p>
            <a:pPr marL="342900" lvl="0" indent="0" fontAlgn="ctr">
              <a:buNone/>
            </a:pPr>
            <a:r>
              <a:rPr lang="en-US" altLang="zh-CN" kern="1200" dirty="0"/>
              <a:t>A</a:t>
            </a:r>
            <a:r>
              <a:rPr lang="zh-CN" altLang="zh-CN" kern="1200" dirty="0"/>
              <a:t>、</a:t>
            </a:r>
            <a:r>
              <a:rPr lang="en-US" altLang="zh-CN" kern="1200" dirty="0"/>
              <a:t>print("1+1")</a:t>
            </a:r>
            <a:endParaRPr lang="zh-CN" altLang="zh-CN" kern="1200" dirty="0"/>
          </a:p>
          <a:p>
            <a:pPr marL="342900" lvl="0" indent="0" fontAlgn="ctr">
              <a:buNone/>
            </a:pPr>
            <a:r>
              <a:rPr lang="en-US" altLang="zh-CN" kern="1200" dirty="0"/>
              <a:t>B</a:t>
            </a:r>
            <a:r>
              <a:rPr lang="zh-CN" altLang="zh-CN" kern="1200" dirty="0"/>
              <a:t>、</a:t>
            </a:r>
            <a:r>
              <a:rPr lang="en-US" altLang="zh-CN" kern="1200" dirty="0"/>
              <a:t>print(1+1)</a:t>
            </a:r>
            <a:endParaRPr lang="zh-CN" altLang="zh-CN" kern="1200" dirty="0"/>
          </a:p>
          <a:p>
            <a:pPr marL="342900" lvl="0" indent="0" fontAlgn="ctr">
              <a:buNone/>
            </a:pPr>
            <a:r>
              <a:rPr lang="en-US" altLang="zh-CN" kern="1200" dirty="0"/>
              <a:t>C</a:t>
            </a:r>
            <a:r>
              <a:rPr lang="zh-CN" altLang="zh-CN" kern="1200" dirty="0"/>
              <a:t>、</a:t>
            </a:r>
            <a:r>
              <a:rPr lang="en-US" altLang="zh-CN" kern="1200" dirty="0"/>
              <a:t>print(</a:t>
            </a:r>
            <a:r>
              <a:rPr lang="en-US" altLang="zh-CN" kern="1200" dirty="0" err="1"/>
              <a:t>eval</a:t>
            </a:r>
            <a:r>
              <a:rPr lang="en-US" altLang="zh-CN" kern="1200" dirty="0"/>
              <a:t>("1+1"))</a:t>
            </a:r>
            <a:endParaRPr lang="zh-CN" altLang="zh-CN" kern="1200" dirty="0"/>
          </a:p>
          <a:p>
            <a:pPr marL="342900" lvl="0" indent="0" fontAlgn="ctr">
              <a:buNone/>
            </a:pPr>
            <a:r>
              <a:rPr lang="en-US" altLang="zh-CN" kern="1200" dirty="0"/>
              <a:t>D</a:t>
            </a:r>
            <a:r>
              <a:rPr lang="zh-CN" altLang="zh-CN" kern="1200" dirty="0"/>
              <a:t>、</a:t>
            </a:r>
            <a:r>
              <a:rPr lang="en-US" altLang="zh-CN" kern="1200" dirty="0"/>
              <a:t>print(</a:t>
            </a:r>
            <a:r>
              <a:rPr lang="en-US" altLang="zh-CN" kern="1200" dirty="0" err="1"/>
              <a:t>eval</a:t>
            </a:r>
            <a:r>
              <a:rPr lang="en-US" altLang="zh-CN" kern="1200" dirty="0"/>
              <a:t>("1"+"1"))</a:t>
            </a:r>
            <a:endParaRPr lang="zh-CN" altLang="zh-CN" kern="1200" dirty="0"/>
          </a:p>
          <a:p>
            <a:pPr marL="342900" lvl="0" indent="0" fontAlgn="ctr">
              <a:buNone/>
            </a:pPr>
            <a:endParaRPr lang="en-US" altLang="zh-CN" kern="1200" dirty="0" smtClean="0"/>
          </a:p>
          <a:p>
            <a:pPr marL="342900" lvl="0" indent="0">
              <a:buNone/>
            </a:pPr>
            <a:r>
              <a:rPr lang="en-US" altLang="zh-CN" kern="1200" dirty="0" smtClean="0"/>
              <a:t>2</a:t>
            </a:r>
            <a:r>
              <a:rPr lang="zh-CN" altLang="en-US" kern="1200" dirty="0" smtClean="0"/>
              <a:t>、</a:t>
            </a:r>
            <a:r>
              <a:rPr lang="zh-CN" altLang="zh-CN" kern="1200" dirty="0" smtClean="0"/>
              <a:t>运行</a:t>
            </a:r>
            <a:r>
              <a:rPr lang="zh-CN" altLang="zh-CN" kern="1200" dirty="0"/>
              <a:t>以下程序，</a:t>
            </a:r>
          </a:p>
          <a:p>
            <a:pPr marL="342900" lvl="0" indent="0">
              <a:buNone/>
            </a:pPr>
            <a:r>
              <a:rPr lang="en-US" altLang="zh-CN" kern="1200" dirty="0"/>
              <a:t>x = </a:t>
            </a:r>
            <a:r>
              <a:rPr lang="en-US" altLang="zh-CN" kern="1200" dirty="0" err="1"/>
              <a:t>eval</a:t>
            </a:r>
            <a:r>
              <a:rPr lang="en-US" altLang="zh-CN" kern="1200" dirty="0"/>
              <a:t>(input())</a:t>
            </a:r>
            <a:endParaRPr lang="zh-CN" altLang="zh-CN" kern="1200" dirty="0"/>
          </a:p>
          <a:p>
            <a:pPr marL="342900" lvl="0" indent="0">
              <a:buNone/>
            </a:pPr>
            <a:r>
              <a:rPr lang="en-US" altLang="zh-CN" kern="1200" dirty="0"/>
              <a:t>y = </a:t>
            </a:r>
            <a:r>
              <a:rPr lang="en-US" altLang="zh-CN" kern="1200" dirty="0" err="1"/>
              <a:t>eval</a:t>
            </a:r>
            <a:r>
              <a:rPr lang="en-US" altLang="zh-CN" kern="1200" dirty="0"/>
              <a:t>(input())</a:t>
            </a:r>
            <a:endParaRPr lang="zh-CN" altLang="zh-CN" kern="1200" dirty="0"/>
          </a:p>
          <a:p>
            <a:pPr marL="342900" lvl="0" indent="0">
              <a:buNone/>
            </a:pPr>
            <a:r>
              <a:rPr lang="en-US" altLang="zh-CN" kern="1200" dirty="0" smtClean="0"/>
              <a:t>print(</a:t>
            </a:r>
            <a:r>
              <a:rPr lang="en-US" altLang="zh-CN" kern="1200" dirty="0" err="1" smtClean="0"/>
              <a:t>x+y</a:t>
            </a:r>
            <a:r>
              <a:rPr lang="en-US" altLang="zh-CN" kern="1200" dirty="0" smtClean="0"/>
              <a:t>)</a:t>
            </a:r>
            <a:endParaRPr lang="zh-CN" altLang="zh-CN" kern="1200" dirty="0"/>
          </a:p>
          <a:p>
            <a:pPr marL="342900" lvl="0" indent="0">
              <a:buNone/>
            </a:pPr>
            <a:r>
              <a:rPr lang="zh-CN" altLang="zh-CN" kern="1200" dirty="0"/>
              <a:t>从键盘输入</a:t>
            </a:r>
            <a:r>
              <a:rPr lang="en-US" altLang="zh-CN" kern="1200" dirty="0"/>
              <a:t> 1+2 </a:t>
            </a:r>
            <a:r>
              <a:rPr lang="zh-CN" altLang="zh-CN" kern="1200" dirty="0"/>
              <a:t>与</a:t>
            </a:r>
            <a:r>
              <a:rPr lang="en-US" altLang="zh-CN" kern="1200" dirty="0"/>
              <a:t> </a:t>
            </a:r>
            <a:r>
              <a:rPr lang="en-US" altLang="zh-CN" kern="1200" dirty="0" smtClean="0"/>
              <a:t>4 </a:t>
            </a:r>
            <a:r>
              <a:rPr lang="zh-CN" altLang="zh-CN" kern="1200" dirty="0"/>
              <a:t>，则输出结果是：</a:t>
            </a:r>
            <a:r>
              <a:rPr lang="en-US" altLang="zh-CN" kern="1200" dirty="0" smtClean="0"/>
              <a:t>(               )</a:t>
            </a:r>
            <a:endParaRPr lang="zh-CN" altLang="zh-CN" kern="1200" dirty="0"/>
          </a:p>
          <a:p>
            <a:pPr marL="342900" lvl="0" indent="0">
              <a:buNone/>
            </a:pPr>
            <a:r>
              <a:rPr lang="en-US" altLang="zh-CN" kern="1200" dirty="0"/>
              <a:t>A</a:t>
            </a:r>
            <a:r>
              <a:rPr lang="zh-CN" altLang="zh-CN" kern="1200" dirty="0" smtClean="0"/>
              <a:t>、</a:t>
            </a:r>
            <a:r>
              <a:rPr lang="en-US" altLang="zh-CN" kern="1200" dirty="0" smtClean="0"/>
              <a:t>1+24</a:t>
            </a:r>
            <a:endParaRPr lang="zh-CN" altLang="zh-CN" kern="1200" dirty="0"/>
          </a:p>
          <a:p>
            <a:pPr marL="342900" lvl="0" indent="0">
              <a:buNone/>
            </a:pPr>
            <a:r>
              <a:rPr lang="en-US" altLang="zh-CN" kern="1200" dirty="0"/>
              <a:t>B</a:t>
            </a:r>
            <a:r>
              <a:rPr lang="zh-CN" altLang="zh-CN" kern="1200" dirty="0" smtClean="0"/>
              <a:t>、</a:t>
            </a:r>
            <a:r>
              <a:rPr lang="en-US" altLang="zh-CN" kern="1200" dirty="0" smtClean="0"/>
              <a:t>25</a:t>
            </a:r>
            <a:endParaRPr lang="zh-CN" altLang="zh-CN" kern="1200" dirty="0"/>
          </a:p>
          <a:p>
            <a:pPr marL="342900" lvl="0" indent="0">
              <a:buNone/>
            </a:pPr>
            <a:r>
              <a:rPr lang="en-US" altLang="zh-CN" kern="1200" dirty="0"/>
              <a:t>C</a:t>
            </a:r>
            <a:r>
              <a:rPr lang="zh-CN" altLang="zh-CN" kern="1200" dirty="0" smtClean="0"/>
              <a:t>、</a:t>
            </a:r>
            <a:r>
              <a:rPr lang="en-US" altLang="zh-CN" kern="1200" dirty="0" smtClean="0"/>
              <a:t>7</a:t>
            </a:r>
            <a:endParaRPr lang="zh-CN" altLang="zh-CN" kern="1200" dirty="0"/>
          </a:p>
          <a:p>
            <a:pPr marL="342900" lvl="0" indent="0">
              <a:buNone/>
            </a:pPr>
            <a:r>
              <a:rPr lang="en-US" altLang="zh-CN" kern="1200" dirty="0"/>
              <a:t>D</a:t>
            </a:r>
            <a:r>
              <a:rPr lang="zh-CN" altLang="zh-CN" kern="1200" dirty="0" smtClean="0"/>
              <a:t>、</a:t>
            </a:r>
            <a:r>
              <a:rPr lang="en-US" altLang="zh-CN" kern="1200" dirty="0" smtClean="0"/>
              <a:t>124</a:t>
            </a:r>
            <a:endParaRPr lang="zh-CN" altLang="zh-CN" kern="1200"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90</a:t>
            </a:fld>
            <a:endParaRPr lang="en-US" altLang="zh-CN"/>
          </a:p>
        </p:txBody>
      </p:sp>
      <p:sp>
        <p:nvSpPr>
          <p:cNvPr id="5" name="TextBox 4"/>
          <p:cNvSpPr txBox="1"/>
          <p:nvPr/>
        </p:nvSpPr>
        <p:spPr>
          <a:xfrm>
            <a:off x="6612781" y="1095751"/>
            <a:ext cx="452387" cy="369332"/>
          </a:xfrm>
          <a:prstGeom prst="rect">
            <a:avLst/>
          </a:prstGeom>
          <a:noFill/>
        </p:spPr>
        <p:txBody>
          <a:bodyPr wrap="square" rtlCol="0">
            <a:spAutoFit/>
          </a:bodyPr>
          <a:lstStyle/>
          <a:p>
            <a:r>
              <a:rPr lang="en-US" altLang="zh-CN" dirty="0"/>
              <a:t>D</a:t>
            </a:r>
            <a:endParaRPr lang="zh-CN" altLang="en-US" dirty="0"/>
          </a:p>
        </p:txBody>
      </p:sp>
      <p:sp>
        <p:nvSpPr>
          <p:cNvPr id="6" name="TextBox 5"/>
          <p:cNvSpPr txBox="1"/>
          <p:nvPr/>
        </p:nvSpPr>
        <p:spPr>
          <a:xfrm>
            <a:off x="5410967" y="4383473"/>
            <a:ext cx="452387" cy="369332"/>
          </a:xfrm>
          <a:prstGeom prst="rect">
            <a:avLst/>
          </a:prstGeom>
          <a:noFill/>
        </p:spPr>
        <p:txBody>
          <a:bodyPr wrap="square" rtlCol="0">
            <a:spAutoFit/>
          </a:bodyPr>
          <a:lstStyle/>
          <a:p>
            <a:r>
              <a:rPr lang="en-US" altLang="zh-CN" dirty="0" smtClean="0"/>
              <a:t>C</a:t>
            </a:r>
            <a:endParaRPr lang="zh-CN" altLang="en-US" dirty="0"/>
          </a:p>
        </p:txBody>
      </p:sp>
    </p:spTree>
    <p:extLst>
      <p:ext uri="{BB962C8B-B14F-4D97-AF65-F5344CB8AC3E}">
        <p14:creationId xmlns:p14="http://schemas.microsoft.com/office/powerpoint/2010/main" val="41594002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2.5.1 Python</a:t>
            </a:r>
            <a:r>
              <a:rPr lang="zh-CN" altLang="zh-CN" dirty="0"/>
              <a:t>程序的</a:t>
            </a:r>
            <a:r>
              <a:rPr lang="zh-CN" altLang="en-US" dirty="0"/>
              <a:t>输入</a:t>
            </a:r>
          </a:p>
        </p:txBody>
      </p:sp>
      <p:sp>
        <p:nvSpPr>
          <p:cNvPr id="3" name="内容占位符 2"/>
          <p:cNvSpPr>
            <a:spLocks noGrp="1"/>
          </p:cNvSpPr>
          <p:nvPr>
            <p:ph idx="1"/>
          </p:nvPr>
        </p:nvSpPr>
        <p:spPr>
          <a:xfrm>
            <a:off x="578603" y="1091122"/>
            <a:ext cx="10972800" cy="5248275"/>
          </a:xfrm>
        </p:spPr>
        <p:txBody>
          <a:bodyPr/>
          <a:lstStyle/>
          <a:p>
            <a:r>
              <a:rPr lang="en-US" altLang="zh-CN" sz="2000" dirty="0"/>
              <a:t>2</a:t>
            </a:r>
            <a:r>
              <a:rPr lang="zh-CN" altLang="zh-CN" sz="2000" dirty="0"/>
              <a:t>、从文件读入相关的</a:t>
            </a:r>
            <a:r>
              <a:rPr lang="zh-CN" altLang="zh-CN" sz="2000" dirty="0" smtClean="0"/>
              <a:t>数据</a:t>
            </a:r>
            <a:endParaRPr lang="en-US" altLang="zh-CN" sz="2000" dirty="0" smtClean="0"/>
          </a:p>
          <a:p>
            <a:r>
              <a:rPr lang="zh-CN" altLang="zh-CN" sz="2000" dirty="0"/>
              <a:t>从文件中读取数据包括以下几个步骤：</a:t>
            </a:r>
          </a:p>
          <a:p>
            <a:pPr lvl="1"/>
            <a:r>
              <a:rPr lang="zh-CN" altLang="zh-CN" sz="2000" b="1" dirty="0"/>
              <a:t>（</a:t>
            </a:r>
            <a:r>
              <a:rPr lang="en-US" altLang="zh-CN" sz="2000" b="1" dirty="0"/>
              <a:t>1</a:t>
            </a:r>
            <a:r>
              <a:rPr lang="zh-CN" altLang="zh-CN" sz="2000" b="1" dirty="0"/>
              <a:t>）根据文件名和路径，用</a:t>
            </a:r>
            <a:r>
              <a:rPr lang="en-US" altLang="zh-CN" sz="2000" b="1" dirty="0"/>
              <a:t>open() </a:t>
            </a:r>
            <a:r>
              <a:rPr lang="zh-CN" altLang="zh-CN" sz="2000" b="1" dirty="0"/>
              <a:t>函数打开文件。</a:t>
            </a:r>
          </a:p>
          <a:p>
            <a:pPr lvl="1"/>
            <a:r>
              <a:rPr lang="zh-CN" altLang="zh-CN" sz="2000" b="1" dirty="0"/>
              <a:t>（</a:t>
            </a:r>
            <a:r>
              <a:rPr lang="en-US" altLang="zh-CN" sz="2000" b="1" dirty="0"/>
              <a:t>2</a:t>
            </a:r>
            <a:r>
              <a:rPr lang="zh-CN" altLang="zh-CN" sz="2000" b="1" dirty="0"/>
              <a:t>）用</a:t>
            </a:r>
            <a:r>
              <a:rPr lang="en-US" altLang="zh-CN" sz="2000" b="1" dirty="0"/>
              <a:t>read() </a:t>
            </a:r>
            <a:r>
              <a:rPr lang="zh-CN" altLang="zh-CN" sz="2000" b="1" dirty="0"/>
              <a:t>方法将文件内容全部读入到一个变量中。</a:t>
            </a:r>
          </a:p>
          <a:p>
            <a:pPr lvl="1"/>
            <a:r>
              <a:rPr lang="zh-CN" altLang="zh-CN" sz="2000" b="1" dirty="0"/>
              <a:t>（</a:t>
            </a:r>
            <a:r>
              <a:rPr lang="en-US" altLang="zh-CN" sz="2000" b="1" dirty="0"/>
              <a:t>3</a:t>
            </a:r>
            <a:r>
              <a:rPr lang="zh-CN" altLang="zh-CN" sz="2000" b="1" dirty="0"/>
              <a:t>）文件数据都存放在变量中，通过变量来处理文件</a:t>
            </a:r>
            <a:r>
              <a:rPr lang="zh-CN" altLang="zh-CN" sz="2000" b="1" dirty="0" smtClean="0"/>
              <a:t>数据。</a:t>
            </a:r>
            <a:endParaRPr lang="en-US" altLang="zh-CN" sz="2000" b="1" dirty="0" smtClean="0"/>
          </a:p>
          <a:p>
            <a:pPr lvl="1"/>
            <a:r>
              <a:rPr lang="zh-CN" altLang="en-US" sz="2000" b="1" dirty="0" smtClean="0"/>
              <a:t>（</a:t>
            </a:r>
            <a:r>
              <a:rPr lang="en-US" altLang="zh-CN" sz="2000" b="1" dirty="0" smtClean="0"/>
              <a:t>4</a:t>
            </a:r>
            <a:r>
              <a:rPr lang="zh-CN" altLang="en-US" sz="2000" b="1" dirty="0" smtClean="0"/>
              <a:t>）关闭文件</a:t>
            </a:r>
            <a:endParaRPr lang="en-US" altLang="zh-CN" sz="2000" b="1" dirty="0" smtClean="0"/>
          </a:p>
          <a:p>
            <a:r>
              <a:rPr lang="zh-CN" altLang="en-US" sz="2000" dirty="0"/>
              <a:t>例：已知一个文本文件“</a:t>
            </a:r>
            <a:r>
              <a:rPr lang="en-US" altLang="zh-CN" sz="2000" dirty="0"/>
              <a:t>movie.txt”</a:t>
            </a:r>
            <a:r>
              <a:rPr lang="zh-CN" altLang="en-US" sz="2000" dirty="0"/>
              <a:t>内容如下所示，</a:t>
            </a:r>
            <a:r>
              <a:rPr lang="zh-CN" altLang="zh-CN" sz="2000" dirty="0"/>
              <a:t>访问该文件的</a:t>
            </a:r>
            <a:r>
              <a:rPr lang="en-US" altLang="zh-CN" sz="2000" dirty="0" err="1"/>
              <a:t>py</a:t>
            </a:r>
            <a:r>
              <a:rPr lang="zh-CN" altLang="zh-CN" sz="2000" dirty="0"/>
              <a:t>程序文件“</a:t>
            </a:r>
            <a:r>
              <a:rPr lang="en-US" altLang="zh-CN" sz="2000" dirty="0"/>
              <a:t>read_file.py</a:t>
            </a:r>
            <a:r>
              <a:rPr lang="zh-CN" altLang="zh-CN" sz="2000" dirty="0"/>
              <a:t>”如下所示：</a:t>
            </a:r>
          </a:p>
          <a:p>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91</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5912" y="4038644"/>
            <a:ext cx="6400800" cy="174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5241074" y="5224430"/>
            <a:ext cx="6757638" cy="1323439"/>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kumimoji="0" lang="en-US" altLang="zh-CN" sz="2000" b="1" i="0" u="none" strike="noStrike" kern="1200" cap="none" spc="0" normalizeH="0" baseline="0" noProof="0" dirty="0" err="1">
                <a:ln>
                  <a:noFill/>
                </a:ln>
                <a:solidFill>
                  <a:prstClr val="black"/>
                </a:solidFill>
                <a:effectLst/>
                <a:uLnTx/>
                <a:uFillTx/>
                <a:latin typeface="Arial"/>
                <a:ea typeface="宋体"/>
                <a:cs typeface="+mn-cs"/>
              </a:rPr>
              <a:t>file_object</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 = open</a:t>
            </a:r>
            <a:r>
              <a:rPr kumimoji="0" lang="en-US" altLang="zh-CN" sz="2000" b="1" i="0" u="none" strike="noStrike" kern="1200" cap="none" spc="0" normalizeH="0" baseline="0" noProof="0" dirty="0" smtClean="0">
                <a:ln>
                  <a:noFill/>
                </a:ln>
                <a:solidFill>
                  <a:prstClr val="black"/>
                </a:solidFill>
                <a:effectLst/>
                <a:uLnTx/>
                <a:uFillTx/>
                <a:latin typeface="Arial"/>
                <a:ea typeface="宋体"/>
                <a:cs typeface="+mn-cs"/>
              </a:rPr>
              <a:t>(‘movie.txt</a:t>
            </a:r>
            <a:r>
              <a:rPr lang="en-US" altLang="zh-CN" sz="2000" b="1" dirty="0">
                <a:solidFill>
                  <a:prstClr val="black"/>
                </a:solidFill>
                <a:latin typeface="Arial"/>
                <a:ea typeface="宋体"/>
              </a:rPr>
              <a:t>’, '</a:t>
            </a:r>
            <a:r>
              <a:rPr lang="en-US" altLang="zh-CN" sz="2000" b="1" dirty="0" err="1">
                <a:solidFill>
                  <a:prstClr val="black"/>
                </a:solidFill>
                <a:latin typeface="Arial"/>
                <a:ea typeface="宋体"/>
              </a:rPr>
              <a:t>r',encoding</a:t>
            </a:r>
            <a:r>
              <a:rPr lang="en-US" altLang="zh-CN" sz="2000" b="1" dirty="0">
                <a:solidFill>
                  <a:prstClr val="black"/>
                </a:solidFill>
                <a:latin typeface="Arial"/>
                <a:ea typeface="宋体"/>
              </a:rPr>
              <a:t>='utf-8')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smtClean="0">
                <a:ln>
                  <a:noFill/>
                </a:ln>
                <a:solidFill>
                  <a:prstClr val="black"/>
                </a:solidFill>
                <a:effectLst/>
                <a:uLnTx/>
                <a:uFillTx/>
                <a:latin typeface="Arial"/>
                <a:ea typeface="宋体"/>
                <a:cs typeface="+mn-cs"/>
              </a:rPr>
              <a:t>contents = </a:t>
            </a:r>
            <a:r>
              <a:rPr kumimoji="0" lang="en-US" altLang="zh-CN" sz="2000" b="1" i="0" u="none" strike="noStrike" kern="1200" cap="none" spc="0" normalizeH="0" baseline="0" noProof="0" dirty="0" err="1" smtClean="0">
                <a:ln>
                  <a:noFill/>
                </a:ln>
                <a:solidFill>
                  <a:prstClr val="black"/>
                </a:solidFill>
                <a:effectLst/>
                <a:uLnTx/>
                <a:uFillTx/>
                <a:latin typeface="Arial"/>
                <a:ea typeface="宋体"/>
                <a:cs typeface="+mn-cs"/>
              </a:rPr>
              <a:t>file_object.read</a:t>
            </a:r>
            <a:r>
              <a:rPr kumimoji="0" lang="en-US" altLang="zh-CN" sz="2000" b="1" i="0" u="none" strike="noStrike" kern="1200" cap="none" spc="0" normalizeH="0" baseline="0" noProof="0" dirty="0" smtClean="0">
                <a:ln>
                  <a:noFill/>
                </a:ln>
                <a:solidFill>
                  <a:prstClr val="black"/>
                </a:solidFill>
                <a:effectLst/>
                <a:uLnTx/>
                <a:uFillTx/>
                <a:latin typeface="Arial"/>
                <a:ea typeface="宋体"/>
                <a:cs typeface="+mn-cs"/>
              </a:rPr>
              <a:t>()</a:t>
            </a:r>
            <a:endParaRPr kumimoji="0" lang="zh-CN" altLang="zh-CN" sz="2000" b="1" i="0" u="none" strike="noStrike" kern="1200" cap="none" spc="0" normalizeH="0" baseline="0" noProof="0" dirty="0" smtClean="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smtClean="0">
                <a:ln>
                  <a:noFill/>
                </a:ln>
                <a:solidFill>
                  <a:prstClr val="black"/>
                </a:solidFill>
                <a:effectLst/>
                <a:uLnTx/>
                <a:uFillTx/>
                <a:latin typeface="Arial"/>
                <a:ea typeface="宋体"/>
                <a:cs typeface="+mn-cs"/>
              </a:rPr>
              <a:t>print(contents)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err="1" smtClean="0">
                <a:ln>
                  <a:noFill/>
                </a:ln>
                <a:solidFill>
                  <a:prstClr val="black"/>
                </a:solidFill>
                <a:effectLst/>
                <a:uLnTx/>
                <a:uFillTx/>
                <a:latin typeface="Arial"/>
                <a:ea typeface="宋体"/>
                <a:cs typeface="+mn-cs"/>
              </a:rPr>
              <a:t>file_object.close</a:t>
            </a:r>
            <a:r>
              <a:rPr kumimoji="0" lang="en-US" altLang="zh-CN" sz="2000" b="1" i="0" u="none" strike="noStrike" kern="1200" cap="none" spc="0" normalizeH="0" baseline="0" noProof="0" dirty="0" smtClean="0">
                <a:ln>
                  <a:noFill/>
                </a:ln>
                <a:solidFill>
                  <a:prstClr val="black"/>
                </a:solidFill>
                <a:effectLst/>
                <a:uLnTx/>
                <a:uFillTx/>
                <a:latin typeface="Arial"/>
                <a:ea typeface="宋体"/>
                <a:cs typeface="+mn-cs"/>
              </a:rPr>
              <a:t>()</a:t>
            </a:r>
            <a:endParaRPr kumimoji="0" lang="zh-CN" altLang="en-US" sz="2000" b="1" i="0" u="none" strike="noStrike" kern="1200" cap="none" spc="0" normalizeH="0" baseline="0" noProof="0" dirty="0">
              <a:ln>
                <a:noFill/>
              </a:ln>
              <a:solidFill>
                <a:prstClr val="black"/>
              </a:solidFill>
              <a:effectLst/>
              <a:uLnTx/>
              <a:uFillTx/>
              <a:latin typeface="Arial"/>
              <a:ea typeface="宋体"/>
              <a:cs typeface="+mn-cs"/>
            </a:endParaRPr>
          </a:p>
        </p:txBody>
      </p:sp>
    </p:spTree>
    <p:extLst>
      <p:ext uri="{BB962C8B-B14F-4D97-AF65-F5344CB8AC3E}">
        <p14:creationId xmlns:p14="http://schemas.microsoft.com/office/powerpoint/2010/main" val="230837745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6">
                                            <p:bg/>
                                          </p:spTgt>
                                        </p:tgtEl>
                                        <p:attrNameLst>
                                          <p:attrName>style.visibility</p:attrName>
                                        </p:attrNameLst>
                                      </p:cBhvr>
                                      <p:to>
                                        <p:strVal val="visible"/>
                                      </p:to>
                                    </p:set>
                                    <p:animEffect transition="in" filter="wipe(up)">
                                      <p:cBhvr>
                                        <p:cTn id="35" dur="500"/>
                                        <p:tgtEl>
                                          <p:spTgt spid="6">
                                            <p:bg/>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6">
                                            <p:txEl>
                                              <p:pRg st="0" end="0"/>
                                            </p:txEl>
                                          </p:spTgt>
                                        </p:tgtEl>
                                        <p:attrNameLst>
                                          <p:attrName>style.visibility</p:attrName>
                                        </p:attrNameLst>
                                      </p:cBhvr>
                                      <p:to>
                                        <p:strVal val="visible"/>
                                      </p:to>
                                    </p:set>
                                    <p:animEffect transition="in" filter="wipe(up)">
                                      <p:cBhvr>
                                        <p:cTn id="40" dur="500"/>
                                        <p:tgtEl>
                                          <p:spTgt spid="6">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6">
                                            <p:txEl>
                                              <p:pRg st="1" end="1"/>
                                            </p:txEl>
                                          </p:spTgt>
                                        </p:tgtEl>
                                        <p:attrNameLst>
                                          <p:attrName>style.visibility</p:attrName>
                                        </p:attrNameLst>
                                      </p:cBhvr>
                                      <p:to>
                                        <p:strVal val="visible"/>
                                      </p:to>
                                    </p:set>
                                    <p:animEffect transition="in" filter="wipe(up)">
                                      <p:cBhvr>
                                        <p:cTn id="45" dur="500"/>
                                        <p:tgtEl>
                                          <p:spTgt spid="6">
                                            <p:txEl>
                                              <p:pRg st="1" end="1"/>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grpId="0" nodeType="clickEffect">
                                  <p:stCondLst>
                                    <p:cond delay="0"/>
                                  </p:stCondLst>
                                  <p:childTnLst>
                                    <p:set>
                                      <p:cBhvr>
                                        <p:cTn id="49" dur="1" fill="hold">
                                          <p:stCondLst>
                                            <p:cond delay="0"/>
                                          </p:stCondLst>
                                        </p:cTn>
                                        <p:tgtEl>
                                          <p:spTgt spid="6">
                                            <p:txEl>
                                              <p:pRg st="2" end="2"/>
                                            </p:txEl>
                                          </p:spTgt>
                                        </p:tgtEl>
                                        <p:attrNameLst>
                                          <p:attrName>style.visibility</p:attrName>
                                        </p:attrNameLst>
                                      </p:cBhvr>
                                      <p:to>
                                        <p:strVal val="visible"/>
                                      </p:to>
                                    </p:set>
                                    <p:animEffect transition="in" filter="wipe(up)">
                                      <p:cBhvr>
                                        <p:cTn id="50" dur="500"/>
                                        <p:tgtEl>
                                          <p:spTgt spid="6">
                                            <p:txEl>
                                              <p:pRg st="2" end="2"/>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grpId="0" nodeType="clickEffect">
                                  <p:stCondLst>
                                    <p:cond delay="0"/>
                                  </p:stCondLst>
                                  <p:childTnLst>
                                    <p:set>
                                      <p:cBhvr>
                                        <p:cTn id="54" dur="1" fill="hold">
                                          <p:stCondLst>
                                            <p:cond delay="0"/>
                                          </p:stCondLst>
                                        </p:cTn>
                                        <p:tgtEl>
                                          <p:spTgt spid="6">
                                            <p:txEl>
                                              <p:pRg st="3" end="3"/>
                                            </p:txEl>
                                          </p:spTgt>
                                        </p:tgtEl>
                                        <p:attrNameLst>
                                          <p:attrName>style.visibility</p:attrName>
                                        </p:attrNameLst>
                                      </p:cBhvr>
                                      <p:to>
                                        <p:strVal val="visible"/>
                                      </p:to>
                                    </p:set>
                                    <p:animEffect transition="in" filter="wipe(up)">
                                      <p:cBhvr>
                                        <p:cTn id="55"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2.5.1 Python</a:t>
            </a:r>
            <a:r>
              <a:rPr lang="zh-CN" altLang="zh-CN" dirty="0"/>
              <a:t>程序的</a:t>
            </a:r>
            <a:r>
              <a:rPr lang="zh-CN" altLang="en-US" dirty="0"/>
              <a:t>输入</a:t>
            </a:r>
          </a:p>
        </p:txBody>
      </p:sp>
      <p:sp>
        <p:nvSpPr>
          <p:cNvPr id="3" name="内容占位符 2"/>
          <p:cNvSpPr>
            <a:spLocks noGrp="1"/>
          </p:cNvSpPr>
          <p:nvPr>
            <p:ph idx="1"/>
          </p:nvPr>
        </p:nvSpPr>
        <p:spPr/>
        <p:txBody>
          <a:bodyPr/>
          <a:lstStyle/>
          <a:p>
            <a:r>
              <a:rPr lang="zh-CN" altLang="en-US" dirty="0"/>
              <a:t>读文件时要注意如下几点：</a:t>
            </a:r>
          </a:p>
          <a:p>
            <a:pPr lvl="1"/>
            <a:r>
              <a:rPr lang="zh-CN" altLang="en-US" dirty="0"/>
              <a:t>（</a:t>
            </a:r>
            <a:r>
              <a:rPr lang="en-US" altLang="zh-CN" dirty="0"/>
              <a:t>1</a:t>
            </a:r>
            <a:r>
              <a:rPr lang="zh-CN" altLang="en-US" dirty="0"/>
              <a:t>）因为“</a:t>
            </a:r>
            <a:r>
              <a:rPr lang="en-US" altLang="zh-CN" dirty="0"/>
              <a:t>read_file.py”</a:t>
            </a:r>
            <a:r>
              <a:rPr lang="zh-CN" altLang="en-US" dirty="0"/>
              <a:t>和“</a:t>
            </a:r>
            <a:r>
              <a:rPr lang="en-US" altLang="zh-CN" dirty="0"/>
              <a:t>movie.txt”</a:t>
            </a:r>
            <a:r>
              <a:rPr lang="zh-CN" altLang="en-US" dirty="0"/>
              <a:t>都在一个文件夹下面，所以读取文件时，并没有指定路径，当这两个文件不在同一个文件夹下面时，需要为“</a:t>
            </a:r>
            <a:r>
              <a:rPr lang="en-US" altLang="zh-CN" dirty="0"/>
              <a:t>movie.txt”</a:t>
            </a:r>
            <a:r>
              <a:rPr lang="zh-CN" altLang="en-US" dirty="0"/>
              <a:t>文件指定路径。</a:t>
            </a:r>
          </a:p>
          <a:p>
            <a:endParaRPr lang="en-US" altLang="zh-CN" dirty="0" smtClean="0"/>
          </a:p>
          <a:p>
            <a:endParaRPr lang="en-US" altLang="zh-CN" dirty="0"/>
          </a:p>
          <a:p>
            <a:pPr lvl="1"/>
            <a:r>
              <a:rPr lang="zh-CN" altLang="en-US" dirty="0" smtClean="0"/>
              <a:t>（</a:t>
            </a:r>
            <a:r>
              <a:rPr lang="en-US" altLang="zh-CN" dirty="0"/>
              <a:t>2</a:t>
            </a:r>
            <a:r>
              <a:rPr lang="zh-CN" altLang="en-US" dirty="0"/>
              <a:t>）</a:t>
            </a:r>
            <a:r>
              <a:rPr lang="en-US" altLang="zh-CN" dirty="0"/>
              <a:t>read() </a:t>
            </a:r>
            <a:r>
              <a:rPr lang="zh-CN" altLang="en-US" dirty="0"/>
              <a:t>方法一次性将文本文件所有的内容全部读入到</a:t>
            </a:r>
            <a:r>
              <a:rPr lang="en-US" altLang="zh-CN" dirty="0"/>
              <a:t>contents</a:t>
            </a:r>
            <a:r>
              <a:rPr lang="zh-CN" altLang="en-US" dirty="0"/>
              <a:t>变量中，这也是我们读取文件常用的方法，如果要一行一行的读取，可以使用</a:t>
            </a:r>
            <a:r>
              <a:rPr lang="en-US" altLang="zh-CN" dirty="0" err="1"/>
              <a:t>file_object</a:t>
            </a:r>
            <a:r>
              <a:rPr lang="zh-CN" altLang="en-US" dirty="0" smtClean="0"/>
              <a:t>文件</a:t>
            </a:r>
            <a:r>
              <a:rPr lang="zh-CN" altLang="en-US" dirty="0"/>
              <a:t>对象</a:t>
            </a:r>
            <a:r>
              <a:rPr lang="zh-CN" altLang="en-US" dirty="0" smtClean="0"/>
              <a:t>的</a:t>
            </a:r>
            <a:r>
              <a:rPr lang="en-US" altLang="zh-CN" dirty="0" err="1"/>
              <a:t>readline</a:t>
            </a:r>
            <a:r>
              <a:rPr lang="en-US" altLang="zh-CN" dirty="0"/>
              <a:t>()</a:t>
            </a:r>
            <a:r>
              <a:rPr lang="zh-CN" altLang="en-US" dirty="0"/>
              <a:t>方法。</a:t>
            </a:r>
          </a:p>
          <a:p>
            <a:endParaRPr lang="en-US" altLang="zh-CN" dirty="0" smtClean="0"/>
          </a:p>
          <a:p>
            <a:endParaRPr lang="en-US" altLang="zh-CN" dirty="0"/>
          </a:p>
          <a:p>
            <a:endParaRPr lang="en-US" altLang="zh-CN" dirty="0" smtClean="0"/>
          </a:p>
          <a:p>
            <a:endParaRPr lang="en-US" altLang="zh-CN" dirty="0" smtClean="0"/>
          </a:p>
          <a:p>
            <a:pPr lvl="1"/>
            <a:r>
              <a:rPr lang="zh-CN" altLang="zh-CN" dirty="0" smtClean="0"/>
              <a:t>如果</a:t>
            </a:r>
            <a:r>
              <a:rPr lang="zh-CN" altLang="zh-CN" dirty="0"/>
              <a:t>要每一行都读取出来，可以用如下</a:t>
            </a:r>
            <a:r>
              <a:rPr lang="en-US" altLang="zh-CN" dirty="0"/>
              <a:t>for</a:t>
            </a:r>
            <a:r>
              <a:rPr lang="zh-CN" altLang="zh-CN" dirty="0"/>
              <a:t>循环：</a:t>
            </a:r>
          </a:p>
          <a:p>
            <a:endParaRPr lang="en-US" altLang="zh-CN" dirty="0" smtClean="0"/>
          </a:p>
          <a:p>
            <a:endParaRPr lang="en-US" altLang="zh-CN" dirty="0"/>
          </a:p>
          <a:p>
            <a:endParaRPr lang="en-US" altLang="zh-CN" dirty="0" smtClean="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92</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5" name="矩形 4"/>
          <p:cNvSpPr/>
          <p:nvPr/>
        </p:nvSpPr>
        <p:spPr>
          <a:xfrm>
            <a:off x="1167999" y="2128456"/>
            <a:ext cx="10068271" cy="400110"/>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err="1">
                <a:ln>
                  <a:noFill/>
                </a:ln>
                <a:solidFill>
                  <a:prstClr val="black"/>
                </a:solidFill>
                <a:effectLst/>
                <a:uLnTx/>
                <a:uFillTx/>
                <a:latin typeface="Arial"/>
                <a:ea typeface="宋体"/>
                <a:cs typeface="+mn-cs"/>
              </a:rPr>
              <a:t>file_object</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 = open('C:/python/movie.txt')</a:t>
            </a:r>
          </a:p>
        </p:txBody>
      </p:sp>
      <p:sp>
        <p:nvSpPr>
          <p:cNvPr id="6" name="矩形 5"/>
          <p:cNvSpPr/>
          <p:nvPr/>
        </p:nvSpPr>
        <p:spPr>
          <a:xfrm>
            <a:off x="1167999" y="3479518"/>
            <a:ext cx="10068271" cy="1015663"/>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err="1">
                <a:ln>
                  <a:noFill/>
                </a:ln>
                <a:solidFill>
                  <a:prstClr val="black"/>
                </a:solidFill>
                <a:effectLst/>
                <a:uLnTx/>
                <a:uFillTx/>
                <a:latin typeface="Arial"/>
                <a:ea typeface="宋体"/>
                <a:cs typeface="+mn-cs"/>
              </a:rPr>
              <a:t>file_object</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 = open('C:/python/movie.txt')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contents = </a:t>
            </a:r>
            <a:r>
              <a:rPr kumimoji="0" lang="en-US" altLang="zh-CN" sz="2000" b="1" i="0" u="none" strike="noStrike" kern="1200" cap="none" spc="0" normalizeH="0" baseline="0" noProof="0" dirty="0" err="1">
                <a:ln>
                  <a:noFill/>
                </a:ln>
                <a:solidFill>
                  <a:prstClr val="black"/>
                </a:solidFill>
                <a:effectLst/>
                <a:uLnTx/>
                <a:uFillTx/>
                <a:latin typeface="Arial"/>
                <a:ea typeface="宋体"/>
                <a:cs typeface="+mn-cs"/>
              </a:rPr>
              <a:t>file_object.readline</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print(contents)</a:t>
            </a:r>
          </a:p>
        </p:txBody>
      </p:sp>
      <p:sp>
        <p:nvSpPr>
          <p:cNvPr id="7" name="矩形 6"/>
          <p:cNvSpPr/>
          <p:nvPr/>
        </p:nvSpPr>
        <p:spPr>
          <a:xfrm>
            <a:off x="1167999" y="5099850"/>
            <a:ext cx="10068270" cy="923330"/>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err="1">
                <a:ln>
                  <a:noFill/>
                </a:ln>
                <a:solidFill>
                  <a:prstClr val="black"/>
                </a:solidFill>
                <a:effectLst/>
                <a:uLnTx/>
                <a:uFillTx/>
                <a:latin typeface="Arial"/>
                <a:ea typeface="宋体"/>
                <a:cs typeface="+mn-cs"/>
              </a:rPr>
              <a:t>file_object</a:t>
            </a: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 = open('C:/python/movie.txt')</a:t>
            </a:r>
            <a:endParaRPr kumimoji="0" lang="zh-CN" altLang="zh-CN" sz="18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for line in </a:t>
            </a:r>
            <a:r>
              <a:rPr kumimoji="0" lang="en-US" altLang="zh-CN" sz="1800" b="1" i="0" u="none" strike="noStrike" kern="1200" cap="none" spc="0" normalizeH="0" baseline="0" noProof="0" dirty="0" err="1">
                <a:ln>
                  <a:noFill/>
                </a:ln>
                <a:solidFill>
                  <a:prstClr val="black"/>
                </a:solidFill>
                <a:effectLst/>
                <a:uLnTx/>
                <a:uFillTx/>
                <a:latin typeface="Arial"/>
                <a:ea typeface="宋体"/>
                <a:cs typeface="+mn-cs"/>
              </a:rPr>
              <a:t>file_object</a:t>
            </a: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a:t>
            </a:r>
            <a:endParaRPr kumimoji="0" lang="zh-CN" altLang="zh-CN" sz="18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solidFill>
                <a:effectLst/>
                <a:uLnTx/>
                <a:uFillTx/>
                <a:latin typeface="Arial"/>
                <a:ea typeface="宋体"/>
                <a:cs typeface="+mn-cs"/>
              </a:rPr>
              <a:t>    print(line)</a:t>
            </a:r>
            <a:endParaRPr kumimoji="0" lang="zh-CN" altLang="zh-CN" sz="1800" b="1" i="0" u="none" strike="noStrike" kern="1200" cap="none" spc="0" normalizeH="0" baseline="0" noProof="0" dirty="0">
              <a:ln>
                <a:noFill/>
              </a:ln>
              <a:solidFill>
                <a:prstClr val="black"/>
              </a:solidFill>
              <a:effectLst/>
              <a:uLnTx/>
              <a:uFillTx/>
              <a:latin typeface="Arial"/>
              <a:ea typeface="宋体"/>
              <a:cs typeface="+mn-cs"/>
            </a:endParaRPr>
          </a:p>
        </p:txBody>
      </p:sp>
    </p:spTree>
    <p:extLst>
      <p:ext uri="{BB962C8B-B14F-4D97-AF65-F5344CB8AC3E}">
        <p14:creationId xmlns:p14="http://schemas.microsoft.com/office/powerpoint/2010/main" val="168940151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5">
                                            <p:bg/>
                                          </p:spTgt>
                                        </p:tgtEl>
                                        <p:attrNameLst>
                                          <p:attrName>style.visibility</p:attrName>
                                        </p:attrNameLst>
                                      </p:cBhvr>
                                      <p:to>
                                        <p:strVal val="visible"/>
                                      </p:to>
                                    </p:set>
                                    <p:animEffect transition="in" filter="wipe(up)">
                                      <p:cBhvr>
                                        <p:cTn id="11" dur="500"/>
                                        <p:tgtEl>
                                          <p:spTgt spid="5">
                                            <p:bg/>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5">
                                            <p:txEl>
                                              <p:pRg st="0" end="0"/>
                                            </p:txEl>
                                          </p:spTgt>
                                        </p:tgtEl>
                                        <p:attrNameLst>
                                          <p:attrName>style.visibility</p:attrName>
                                        </p:attrNameLst>
                                      </p:cBhvr>
                                      <p:to>
                                        <p:strVal val="visible"/>
                                      </p:to>
                                    </p:set>
                                    <p:animEffect transition="in" filter="wipe(up)">
                                      <p:cBhvr>
                                        <p:cTn id="16" dur="500"/>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6">
                                            <p:bg/>
                                          </p:spTgt>
                                        </p:tgtEl>
                                        <p:attrNameLst>
                                          <p:attrName>style.visibility</p:attrName>
                                        </p:attrNameLst>
                                      </p:cBhvr>
                                      <p:to>
                                        <p:strVal val="visible"/>
                                      </p:to>
                                    </p:set>
                                    <p:animEffect transition="in" filter="wipe(up)">
                                      <p:cBhvr>
                                        <p:cTn id="25" dur="500"/>
                                        <p:tgtEl>
                                          <p:spTgt spid="6">
                                            <p:bg/>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6">
                                            <p:txEl>
                                              <p:pRg st="0" end="0"/>
                                            </p:txEl>
                                          </p:spTgt>
                                        </p:tgtEl>
                                        <p:attrNameLst>
                                          <p:attrName>style.visibility</p:attrName>
                                        </p:attrNameLst>
                                      </p:cBhvr>
                                      <p:to>
                                        <p:strVal val="visible"/>
                                      </p:to>
                                    </p:set>
                                    <p:animEffect transition="in" filter="wipe(up)">
                                      <p:cBhvr>
                                        <p:cTn id="30" dur="500"/>
                                        <p:tgtEl>
                                          <p:spTgt spid="6">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6">
                                            <p:txEl>
                                              <p:pRg st="1" end="1"/>
                                            </p:txEl>
                                          </p:spTgt>
                                        </p:tgtEl>
                                        <p:attrNameLst>
                                          <p:attrName>style.visibility</p:attrName>
                                        </p:attrNameLst>
                                      </p:cBhvr>
                                      <p:to>
                                        <p:strVal val="visible"/>
                                      </p:to>
                                    </p:set>
                                    <p:animEffect transition="in" filter="wipe(up)">
                                      <p:cBhvr>
                                        <p:cTn id="35" dur="500"/>
                                        <p:tgtEl>
                                          <p:spTgt spid="6">
                                            <p:txEl>
                                              <p:pRg st="1" end="1"/>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6">
                                            <p:txEl>
                                              <p:pRg st="2" end="2"/>
                                            </p:txEl>
                                          </p:spTgt>
                                        </p:tgtEl>
                                        <p:attrNameLst>
                                          <p:attrName>style.visibility</p:attrName>
                                        </p:attrNameLst>
                                      </p:cBhvr>
                                      <p:to>
                                        <p:strVal val="visible"/>
                                      </p:to>
                                    </p:set>
                                    <p:animEffect transition="in" filter="wipe(up)">
                                      <p:cBhvr>
                                        <p:cTn id="40" dur="500"/>
                                        <p:tgtEl>
                                          <p:spTgt spid="6">
                                            <p:txEl>
                                              <p:pRg st="2" end="2"/>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7">
                                            <p:bg/>
                                          </p:spTgt>
                                        </p:tgtEl>
                                        <p:attrNameLst>
                                          <p:attrName>style.visibility</p:attrName>
                                        </p:attrNameLst>
                                      </p:cBhvr>
                                      <p:to>
                                        <p:strVal val="visible"/>
                                      </p:to>
                                    </p:set>
                                    <p:animEffect transition="in" filter="wipe(up)">
                                      <p:cBhvr>
                                        <p:cTn id="49" dur="500"/>
                                        <p:tgtEl>
                                          <p:spTgt spid="7">
                                            <p:bg/>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grpId="0" nodeType="clickEffect">
                                  <p:stCondLst>
                                    <p:cond delay="0"/>
                                  </p:stCondLst>
                                  <p:childTnLst>
                                    <p:set>
                                      <p:cBhvr>
                                        <p:cTn id="53" dur="1" fill="hold">
                                          <p:stCondLst>
                                            <p:cond delay="0"/>
                                          </p:stCondLst>
                                        </p:cTn>
                                        <p:tgtEl>
                                          <p:spTgt spid="7">
                                            <p:txEl>
                                              <p:pRg st="0" end="0"/>
                                            </p:txEl>
                                          </p:spTgt>
                                        </p:tgtEl>
                                        <p:attrNameLst>
                                          <p:attrName>style.visibility</p:attrName>
                                        </p:attrNameLst>
                                      </p:cBhvr>
                                      <p:to>
                                        <p:strVal val="visible"/>
                                      </p:to>
                                    </p:set>
                                    <p:animEffect transition="in" filter="wipe(up)">
                                      <p:cBhvr>
                                        <p:cTn id="54" dur="500"/>
                                        <p:tgtEl>
                                          <p:spTgt spid="7">
                                            <p:txEl>
                                              <p:pRg st="0" end="0"/>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grpId="0" nodeType="clickEffect">
                                  <p:stCondLst>
                                    <p:cond delay="0"/>
                                  </p:stCondLst>
                                  <p:childTnLst>
                                    <p:set>
                                      <p:cBhvr>
                                        <p:cTn id="58" dur="1" fill="hold">
                                          <p:stCondLst>
                                            <p:cond delay="0"/>
                                          </p:stCondLst>
                                        </p:cTn>
                                        <p:tgtEl>
                                          <p:spTgt spid="7">
                                            <p:txEl>
                                              <p:pRg st="1" end="1"/>
                                            </p:txEl>
                                          </p:spTgt>
                                        </p:tgtEl>
                                        <p:attrNameLst>
                                          <p:attrName>style.visibility</p:attrName>
                                        </p:attrNameLst>
                                      </p:cBhvr>
                                      <p:to>
                                        <p:strVal val="visible"/>
                                      </p:to>
                                    </p:set>
                                    <p:animEffect transition="in" filter="wipe(up)">
                                      <p:cBhvr>
                                        <p:cTn id="59" dur="500"/>
                                        <p:tgtEl>
                                          <p:spTgt spid="7">
                                            <p:txEl>
                                              <p:pRg st="1" end="1"/>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grpId="0" nodeType="clickEffect">
                                  <p:stCondLst>
                                    <p:cond delay="0"/>
                                  </p:stCondLst>
                                  <p:childTnLst>
                                    <p:set>
                                      <p:cBhvr>
                                        <p:cTn id="63" dur="1" fill="hold">
                                          <p:stCondLst>
                                            <p:cond delay="0"/>
                                          </p:stCondLst>
                                        </p:cTn>
                                        <p:tgtEl>
                                          <p:spTgt spid="7">
                                            <p:txEl>
                                              <p:pRg st="2" end="2"/>
                                            </p:txEl>
                                          </p:spTgt>
                                        </p:tgtEl>
                                        <p:attrNameLst>
                                          <p:attrName>style.visibility</p:attrName>
                                        </p:attrNameLst>
                                      </p:cBhvr>
                                      <p:to>
                                        <p:strVal val="visible"/>
                                      </p:to>
                                    </p:set>
                                    <p:animEffect transition="in" filter="wipe(up)">
                                      <p:cBhvr>
                                        <p:cTn id="64"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7" grpId="0" build="p"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2.5.2 </a:t>
            </a:r>
            <a:r>
              <a:rPr lang="en-US" altLang="zh-CN" dirty="0"/>
              <a:t>Python</a:t>
            </a:r>
            <a:r>
              <a:rPr lang="zh-CN" altLang="zh-CN" dirty="0"/>
              <a:t>程序的</a:t>
            </a:r>
            <a:r>
              <a:rPr lang="zh-CN" altLang="en-US" dirty="0" smtClean="0"/>
              <a:t>输</a:t>
            </a:r>
            <a:r>
              <a:rPr lang="zh-CN" altLang="en-US" dirty="0"/>
              <a:t>出</a:t>
            </a:r>
          </a:p>
        </p:txBody>
      </p:sp>
      <p:sp>
        <p:nvSpPr>
          <p:cNvPr id="3" name="内容占位符 2"/>
          <p:cNvSpPr>
            <a:spLocks noGrp="1"/>
          </p:cNvSpPr>
          <p:nvPr>
            <p:ph idx="1"/>
          </p:nvPr>
        </p:nvSpPr>
        <p:spPr/>
        <p:txBody>
          <a:bodyPr/>
          <a:lstStyle/>
          <a:p>
            <a:r>
              <a:rPr lang="en-US" altLang="zh-CN" sz="2000" dirty="0"/>
              <a:t>1</a:t>
            </a:r>
            <a:r>
              <a:rPr lang="zh-CN" altLang="zh-CN" sz="2000" dirty="0" smtClean="0"/>
              <a:t>、</a:t>
            </a:r>
            <a:r>
              <a:rPr lang="zh-CN" altLang="zh-CN" sz="2000" dirty="0"/>
              <a:t>使用</a:t>
            </a:r>
            <a:r>
              <a:rPr lang="en-US" altLang="zh-CN" sz="2000" dirty="0"/>
              <a:t>print() </a:t>
            </a:r>
            <a:r>
              <a:rPr lang="zh-CN" altLang="zh-CN" sz="2000" dirty="0"/>
              <a:t>函数输出数据</a:t>
            </a:r>
          </a:p>
          <a:p>
            <a:pPr lvl="1"/>
            <a:r>
              <a:rPr lang="zh-CN" altLang="zh-CN" sz="2000" dirty="0"/>
              <a:t>使用</a:t>
            </a:r>
            <a:r>
              <a:rPr lang="en-US" altLang="zh-CN" sz="2000" dirty="0"/>
              <a:t>print() </a:t>
            </a:r>
            <a:r>
              <a:rPr lang="zh-CN" altLang="zh-CN" sz="2000" dirty="0"/>
              <a:t>函数进行数据输出时，经常会用到字符串的</a:t>
            </a:r>
            <a:r>
              <a:rPr lang="en-US" altLang="zh-CN" sz="2000" dirty="0"/>
              <a:t>format() </a:t>
            </a:r>
            <a:r>
              <a:rPr lang="zh-CN" altLang="zh-CN" sz="2000" dirty="0"/>
              <a:t>方法对输出内容进行格式化</a:t>
            </a:r>
            <a:r>
              <a:rPr lang="zh-CN" altLang="zh-CN" sz="2000" dirty="0" smtClean="0"/>
              <a:t>。</a:t>
            </a:r>
            <a:endParaRPr lang="en-US" altLang="zh-CN" sz="2000" dirty="0" smtClean="0"/>
          </a:p>
          <a:p>
            <a:pPr lvl="1"/>
            <a:r>
              <a:rPr lang="zh-CN" altLang="zh-CN" sz="2000" dirty="0" smtClean="0"/>
              <a:t>下面</a:t>
            </a:r>
            <a:r>
              <a:rPr lang="zh-CN" altLang="zh-CN" sz="2000" dirty="0"/>
              <a:t>的例子分别对输出的字符串和数字进行格式化</a:t>
            </a:r>
            <a:r>
              <a:rPr lang="zh-CN" altLang="zh-CN" sz="2000" dirty="0" smtClean="0"/>
              <a:t>。</a:t>
            </a:r>
            <a:endParaRPr lang="en-US" altLang="zh-CN" sz="2000" dirty="0" smtClean="0"/>
          </a:p>
          <a:p>
            <a:pPr lvl="1"/>
            <a:endParaRPr lang="en-US" altLang="zh-CN" sz="2000" dirty="0"/>
          </a:p>
          <a:p>
            <a:pPr lvl="1"/>
            <a:endParaRPr lang="en-US" altLang="zh-CN" sz="2000" dirty="0" smtClean="0"/>
          </a:p>
          <a:p>
            <a:pPr lvl="1"/>
            <a:endParaRPr lang="en-US" altLang="zh-CN" sz="2000" dirty="0"/>
          </a:p>
          <a:p>
            <a:pPr lvl="1"/>
            <a:endParaRPr lang="en-US" altLang="zh-CN" sz="2000" dirty="0" smtClean="0"/>
          </a:p>
          <a:p>
            <a:pPr lvl="1"/>
            <a:endParaRPr lang="en-US" altLang="zh-CN" sz="2000" dirty="0"/>
          </a:p>
          <a:p>
            <a:pPr lvl="1"/>
            <a:endParaRPr lang="en-US" altLang="zh-CN" sz="2000" dirty="0" smtClean="0"/>
          </a:p>
          <a:p>
            <a:pPr lvl="1"/>
            <a:endParaRPr lang="en-US" altLang="zh-CN" sz="2000" dirty="0"/>
          </a:p>
          <a:p>
            <a:pPr lvl="1"/>
            <a:endParaRPr lang="en-US" altLang="zh-CN" sz="2000" dirty="0" smtClean="0"/>
          </a:p>
          <a:p>
            <a:endParaRPr lang="zh-CN" altLang="zh-CN" dirty="0"/>
          </a:p>
          <a:p>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93</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5" name="矩形 4"/>
          <p:cNvSpPr/>
          <p:nvPr/>
        </p:nvSpPr>
        <p:spPr>
          <a:xfrm>
            <a:off x="1546261" y="2730966"/>
            <a:ext cx="9630310" cy="1938992"/>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print("{}</a:t>
            </a: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曰：学而时习之，不亦说乎。</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".format("</a:t>
            </a: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孔子</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孔子曰：学而时习之，不亦说乎。</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print("{}</a:t>
            </a: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曰：学而时习之，不亦</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t>
            </a: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".format("</a:t>
            </a: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孔子</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t>
            </a: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说乎</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孔子曰：学而时习之，不亦说乎。</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print("{}</a:t>
            </a: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曰：学而时习之，不亦</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t>
            </a: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".format(1,2))</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1</a:t>
            </a: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曰：学而时习之，不亦</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2</a:t>
            </a: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a:t>
            </a:r>
          </a:p>
        </p:txBody>
      </p:sp>
    </p:spTree>
    <p:extLst>
      <p:ext uri="{BB962C8B-B14F-4D97-AF65-F5344CB8AC3E}">
        <p14:creationId xmlns:p14="http://schemas.microsoft.com/office/powerpoint/2010/main" val="182446909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5">
                                            <p:bg/>
                                          </p:spTgt>
                                        </p:tgtEl>
                                        <p:attrNameLst>
                                          <p:attrName>style.visibility</p:attrName>
                                        </p:attrNameLst>
                                      </p:cBhvr>
                                      <p:to>
                                        <p:strVal val="visible"/>
                                      </p:to>
                                    </p:set>
                                    <p:animEffect transition="in" filter="wipe(up)">
                                      <p:cBhvr>
                                        <p:cTn id="11" dur="500"/>
                                        <p:tgtEl>
                                          <p:spTgt spid="5">
                                            <p:bg/>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5">
                                            <p:txEl>
                                              <p:pRg st="0" end="0"/>
                                            </p:txEl>
                                          </p:spTgt>
                                        </p:tgtEl>
                                        <p:attrNameLst>
                                          <p:attrName>style.visibility</p:attrName>
                                        </p:attrNameLst>
                                      </p:cBhvr>
                                      <p:to>
                                        <p:strVal val="visible"/>
                                      </p:to>
                                    </p:set>
                                    <p:animEffect transition="in" filter="wipe(up)">
                                      <p:cBhvr>
                                        <p:cTn id="16" dur="500"/>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animEffect transition="in" filter="wipe(up)">
                                      <p:cBhvr>
                                        <p:cTn id="21" dur="500"/>
                                        <p:tgtEl>
                                          <p:spTgt spid="5">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5">
                                            <p:txEl>
                                              <p:pRg st="2" end="2"/>
                                            </p:txEl>
                                          </p:spTgt>
                                        </p:tgtEl>
                                        <p:attrNameLst>
                                          <p:attrName>style.visibility</p:attrName>
                                        </p:attrNameLst>
                                      </p:cBhvr>
                                      <p:to>
                                        <p:strVal val="visible"/>
                                      </p:to>
                                    </p:set>
                                    <p:animEffect transition="in" filter="wipe(up)">
                                      <p:cBhvr>
                                        <p:cTn id="26" dur="500"/>
                                        <p:tgtEl>
                                          <p:spTgt spid="5">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Effect transition="in" filter="wipe(up)">
                                      <p:cBhvr>
                                        <p:cTn id="31" dur="500"/>
                                        <p:tgtEl>
                                          <p:spTgt spid="5">
                                            <p:txEl>
                                              <p:pRg st="3" end="3"/>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5">
                                            <p:txEl>
                                              <p:pRg st="4" end="4"/>
                                            </p:txEl>
                                          </p:spTgt>
                                        </p:tgtEl>
                                        <p:attrNameLst>
                                          <p:attrName>style.visibility</p:attrName>
                                        </p:attrNameLst>
                                      </p:cBhvr>
                                      <p:to>
                                        <p:strVal val="visible"/>
                                      </p:to>
                                    </p:set>
                                    <p:animEffect transition="in" filter="wipe(up)">
                                      <p:cBhvr>
                                        <p:cTn id="36" dur="500"/>
                                        <p:tgtEl>
                                          <p:spTgt spid="5">
                                            <p:txEl>
                                              <p:pRg st="4" end="4"/>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5">
                                            <p:txEl>
                                              <p:pRg st="5" end="5"/>
                                            </p:txEl>
                                          </p:spTgt>
                                        </p:tgtEl>
                                        <p:attrNameLst>
                                          <p:attrName>style.visibility</p:attrName>
                                        </p:attrNameLst>
                                      </p:cBhvr>
                                      <p:to>
                                        <p:strVal val="visible"/>
                                      </p:to>
                                    </p:set>
                                    <p:animEffect transition="in" filter="wipe(up)">
                                      <p:cBhvr>
                                        <p:cTn id="41"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2.5.2 Python</a:t>
            </a:r>
            <a:r>
              <a:rPr lang="zh-CN" altLang="zh-CN" dirty="0"/>
              <a:t>程序的</a:t>
            </a:r>
            <a:r>
              <a:rPr lang="zh-CN" altLang="en-US" dirty="0"/>
              <a:t>输出</a:t>
            </a:r>
          </a:p>
        </p:txBody>
      </p:sp>
      <p:sp>
        <p:nvSpPr>
          <p:cNvPr id="3" name="内容占位符 2"/>
          <p:cNvSpPr>
            <a:spLocks noGrp="1"/>
          </p:cNvSpPr>
          <p:nvPr>
            <p:ph idx="1"/>
          </p:nvPr>
        </p:nvSpPr>
        <p:spPr/>
        <p:txBody>
          <a:bodyPr/>
          <a:lstStyle/>
          <a:p>
            <a:r>
              <a:rPr lang="zh-CN" altLang="en-US" sz="2000" dirty="0" smtClean="0"/>
              <a:t>使用参数的两种方法：</a:t>
            </a:r>
            <a:endParaRPr lang="en-US" altLang="zh-CN" sz="2000" dirty="0" smtClean="0"/>
          </a:p>
          <a:p>
            <a:pPr lvl="1"/>
            <a:r>
              <a:rPr lang="zh-CN" altLang="en-US" sz="2000" dirty="0" smtClean="0"/>
              <a:t>通过关键词</a:t>
            </a:r>
            <a:endParaRPr lang="en-US" altLang="zh-CN" sz="2000" dirty="0" smtClean="0"/>
          </a:p>
          <a:p>
            <a:pPr lvl="1"/>
            <a:endParaRPr lang="en-US" altLang="zh-CN" sz="2000" dirty="0"/>
          </a:p>
          <a:p>
            <a:pPr lvl="1"/>
            <a:endParaRPr lang="en-US" altLang="zh-CN" sz="2000" dirty="0" smtClean="0"/>
          </a:p>
          <a:p>
            <a:pPr lvl="1"/>
            <a:endParaRPr lang="en-US" altLang="zh-CN" sz="2000" dirty="0"/>
          </a:p>
          <a:p>
            <a:pPr lvl="1"/>
            <a:r>
              <a:rPr lang="zh-CN" altLang="en-US" sz="2000" dirty="0" smtClean="0"/>
              <a:t>通过位置</a:t>
            </a:r>
            <a:endParaRPr lang="zh-CN" altLang="en-US" sz="2000"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94</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5" name="矩形 4"/>
          <p:cNvSpPr/>
          <p:nvPr/>
        </p:nvSpPr>
        <p:spPr>
          <a:xfrm>
            <a:off x="1393860" y="1852925"/>
            <a:ext cx="8120009" cy="707886"/>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print('{</a:t>
            </a: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名字</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t>
            </a: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今天</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t>
            </a: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动作</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}'.format(</a:t>
            </a: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名字</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t>
            </a: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陈某某</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t>
            </a: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动作</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t>
            </a: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拍视频</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陈某某今天拍</a:t>
            </a:r>
            <a:r>
              <a:rPr kumimoji="0" lang="zh-CN" altLang="zh-CN" sz="2000" b="1" i="0" u="none" strike="noStrike" kern="1200" cap="none" spc="0" normalizeH="0" baseline="0" noProof="0" dirty="0" smtClean="0">
                <a:ln>
                  <a:noFill/>
                </a:ln>
                <a:solidFill>
                  <a:prstClr val="black"/>
                </a:solidFill>
                <a:effectLst/>
                <a:uLnTx/>
                <a:uFillTx/>
                <a:latin typeface="Arial"/>
                <a:ea typeface="宋体"/>
                <a:cs typeface="+mn-cs"/>
              </a:rPr>
              <a:t>视频</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p:txBody>
      </p:sp>
      <p:sp>
        <p:nvSpPr>
          <p:cNvPr id="6" name="矩形 5"/>
          <p:cNvSpPr/>
          <p:nvPr/>
        </p:nvSpPr>
        <p:spPr>
          <a:xfrm>
            <a:off x="1393859" y="3422111"/>
            <a:ext cx="8120009" cy="1323439"/>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print('{1}</a:t>
            </a: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今天</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{0}'.format('</a:t>
            </a: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拍视频</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t>
            </a: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陈某某</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陈某某今天拍视频</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print('{0}</a:t>
            </a: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今天</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{1}'.format('</a:t>
            </a: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陈某某</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t>
            </a: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拍视频</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陈某某今天拍视频</a:t>
            </a:r>
          </a:p>
        </p:txBody>
      </p:sp>
    </p:spTree>
    <p:extLst>
      <p:ext uri="{BB962C8B-B14F-4D97-AF65-F5344CB8AC3E}">
        <p14:creationId xmlns:p14="http://schemas.microsoft.com/office/powerpoint/2010/main" val="198766985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animEffect transition="in" filter="wipe(up)">
                                      <p:cBhvr>
                                        <p:cTn id="17" dur="500"/>
                                        <p:tgtEl>
                                          <p:spTgt spid="5">
                                            <p:bg/>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wipe(up)">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5">
                                            <p:txEl>
                                              <p:pRg st="1" end="1"/>
                                            </p:txEl>
                                          </p:spTgt>
                                        </p:tgtEl>
                                        <p:attrNameLst>
                                          <p:attrName>style.visibility</p:attrName>
                                        </p:attrNameLst>
                                      </p:cBhvr>
                                      <p:to>
                                        <p:strVal val="visible"/>
                                      </p:to>
                                    </p:set>
                                    <p:animEffect transition="in" filter="wipe(up)">
                                      <p:cBhvr>
                                        <p:cTn id="27" dur="500"/>
                                        <p:tgtEl>
                                          <p:spTgt spid="5">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6">
                                            <p:bg/>
                                          </p:spTgt>
                                        </p:tgtEl>
                                        <p:attrNameLst>
                                          <p:attrName>style.visibility</p:attrName>
                                        </p:attrNameLst>
                                      </p:cBhvr>
                                      <p:to>
                                        <p:strVal val="visible"/>
                                      </p:to>
                                    </p:set>
                                    <p:animEffect transition="in" filter="wipe(up)">
                                      <p:cBhvr>
                                        <p:cTn id="32" dur="500"/>
                                        <p:tgtEl>
                                          <p:spTgt spid="6">
                                            <p:bg/>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6">
                                            <p:txEl>
                                              <p:pRg st="0" end="0"/>
                                            </p:txEl>
                                          </p:spTgt>
                                        </p:tgtEl>
                                        <p:attrNameLst>
                                          <p:attrName>style.visibility</p:attrName>
                                        </p:attrNameLst>
                                      </p:cBhvr>
                                      <p:to>
                                        <p:strVal val="visible"/>
                                      </p:to>
                                    </p:set>
                                    <p:animEffect transition="in" filter="wipe(up)">
                                      <p:cBhvr>
                                        <p:cTn id="37" dur="500"/>
                                        <p:tgtEl>
                                          <p:spTgt spid="6">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6">
                                            <p:txEl>
                                              <p:pRg st="1" end="1"/>
                                            </p:txEl>
                                          </p:spTgt>
                                        </p:tgtEl>
                                        <p:attrNameLst>
                                          <p:attrName>style.visibility</p:attrName>
                                        </p:attrNameLst>
                                      </p:cBhvr>
                                      <p:to>
                                        <p:strVal val="visible"/>
                                      </p:to>
                                    </p:set>
                                    <p:animEffect transition="in" filter="wipe(up)">
                                      <p:cBhvr>
                                        <p:cTn id="42" dur="500"/>
                                        <p:tgtEl>
                                          <p:spTgt spid="6">
                                            <p:txEl>
                                              <p:pRg st="1" end="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6">
                                            <p:txEl>
                                              <p:pRg st="2" end="2"/>
                                            </p:txEl>
                                          </p:spTgt>
                                        </p:tgtEl>
                                        <p:attrNameLst>
                                          <p:attrName>style.visibility</p:attrName>
                                        </p:attrNameLst>
                                      </p:cBhvr>
                                      <p:to>
                                        <p:strVal val="visible"/>
                                      </p:to>
                                    </p:set>
                                    <p:animEffect transition="in" filter="wipe(up)">
                                      <p:cBhvr>
                                        <p:cTn id="47" dur="500"/>
                                        <p:tgtEl>
                                          <p:spTgt spid="6">
                                            <p:txEl>
                                              <p:pRg st="2" end="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6">
                                            <p:txEl>
                                              <p:pRg st="3" end="3"/>
                                            </p:txEl>
                                          </p:spTgt>
                                        </p:tgtEl>
                                        <p:attrNameLst>
                                          <p:attrName>style.visibility</p:attrName>
                                        </p:attrNameLst>
                                      </p:cBhvr>
                                      <p:to>
                                        <p:strVal val="visible"/>
                                      </p:to>
                                    </p:set>
                                    <p:animEffect transition="in" filter="wipe(up)">
                                      <p:cBhvr>
                                        <p:cTn id="5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2.5.2 Python</a:t>
            </a:r>
            <a:r>
              <a:rPr lang="zh-CN" altLang="zh-CN" dirty="0"/>
              <a:t>程序的</a:t>
            </a:r>
            <a:r>
              <a:rPr lang="zh-CN" altLang="en-US" dirty="0"/>
              <a:t>输出</a:t>
            </a:r>
          </a:p>
        </p:txBody>
      </p:sp>
      <p:sp>
        <p:nvSpPr>
          <p:cNvPr id="3" name="内容占位符 2"/>
          <p:cNvSpPr>
            <a:spLocks noGrp="1"/>
          </p:cNvSpPr>
          <p:nvPr>
            <p:ph idx="1"/>
          </p:nvPr>
        </p:nvSpPr>
        <p:spPr/>
        <p:txBody>
          <a:bodyPr/>
          <a:lstStyle/>
          <a:p>
            <a:r>
              <a:rPr lang="en-US" altLang="zh-CN" dirty="0">
                <a:solidFill>
                  <a:srgbClr val="FF0000"/>
                </a:solidFill>
              </a:rPr>
              <a:t>&lt;</a:t>
            </a:r>
            <a:r>
              <a:rPr lang="zh-CN" altLang="en-US" dirty="0">
                <a:solidFill>
                  <a:srgbClr val="FF0000"/>
                </a:solidFill>
              </a:rPr>
              <a:t>模板字符串</a:t>
            </a:r>
            <a:r>
              <a:rPr lang="en-US" altLang="zh-CN" dirty="0">
                <a:solidFill>
                  <a:srgbClr val="FF0000"/>
                </a:solidFill>
              </a:rPr>
              <a:t>&gt;.format(&lt;</a:t>
            </a:r>
            <a:r>
              <a:rPr lang="zh-CN" altLang="en-US" dirty="0">
                <a:solidFill>
                  <a:srgbClr val="FF0000"/>
                </a:solidFill>
              </a:rPr>
              <a:t>逗号分隔的参数</a:t>
            </a:r>
            <a:r>
              <a:rPr lang="en-US" altLang="zh-CN" dirty="0">
                <a:solidFill>
                  <a:srgbClr val="FF0000"/>
                </a:solidFill>
              </a:rPr>
              <a:t>&gt;)</a:t>
            </a:r>
          </a:p>
          <a:p>
            <a:pPr lvl="1"/>
            <a:r>
              <a:rPr lang="zh-CN" altLang="en-US" dirty="0"/>
              <a:t> </a:t>
            </a:r>
            <a:r>
              <a:rPr lang="en-US" altLang="zh-CN" dirty="0"/>
              <a:t>&lt;</a:t>
            </a:r>
            <a:r>
              <a:rPr lang="zh-CN" altLang="en-US" dirty="0"/>
              <a:t>模板字符串</a:t>
            </a:r>
            <a:r>
              <a:rPr lang="en-US" altLang="zh-CN" dirty="0"/>
              <a:t>&gt;  </a:t>
            </a:r>
            <a:r>
              <a:rPr lang="zh-CN" altLang="en-US" dirty="0"/>
              <a:t>语法格式：</a:t>
            </a:r>
            <a:endParaRPr lang="en-US" altLang="zh-CN" dirty="0"/>
          </a:p>
          <a:p>
            <a:pPr lvl="2"/>
            <a:r>
              <a:rPr lang="en-US" altLang="zh-CN" sz="2800" b="1" dirty="0">
                <a:solidFill>
                  <a:srgbClr val="FF0000"/>
                </a:solidFill>
              </a:rPr>
              <a:t>{&lt;</a:t>
            </a:r>
            <a:r>
              <a:rPr lang="zh-CN" altLang="en-US" sz="2800" b="1" dirty="0">
                <a:solidFill>
                  <a:srgbClr val="FF0000"/>
                </a:solidFill>
              </a:rPr>
              <a:t>参数序号</a:t>
            </a:r>
            <a:r>
              <a:rPr lang="en-US" altLang="zh-CN" sz="2800" b="1" dirty="0">
                <a:solidFill>
                  <a:srgbClr val="FF0000"/>
                </a:solidFill>
              </a:rPr>
              <a:t>&gt;: &lt;</a:t>
            </a:r>
            <a:r>
              <a:rPr lang="zh-CN" altLang="en-US" sz="2800" b="1" dirty="0">
                <a:solidFill>
                  <a:srgbClr val="FF0000"/>
                </a:solidFill>
              </a:rPr>
              <a:t>格式控制标记</a:t>
            </a:r>
            <a:r>
              <a:rPr lang="en-US" altLang="zh-CN" sz="2800" b="1" dirty="0" smtClean="0">
                <a:solidFill>
                  <a:srgbClr val="FF0000"/>
                </a:solidFill>
              </a:rPr>
              <a:t>&gt;}</a:t>
            </a:r>
          </a:p>
          <a:p>
            <a:pPr lvl="1"/>
            <a:endParaRPr lang="en-US" altLang="zh-CN" sz="2000" dirty="0" smtClean="0"/>
          </a:p>
          <a:p>
            <a:pPr lvl="1"/>
            <a:r>
              <a:rPr lang="zh-CN" altLang="zh-CN" sz="2000" dirty="0" smtClean="0"/>
              <a:t>格式</a:t>
            </a:r>
            <a:r>
              <a:rPr lang="zh-CN" altLang="zh-CN" sz="2000" dirty="0"/>
              <a:t>控制标记包括填充、对齐和宽度。如果格式控制标记的位置出现字符 </a:t>
            </a:r>
            <a:r>
              <a:rPr lang="en-US" altLang="zh-CN" sz="2000" dirty="0"/>
              <a:t>^ </a:t>
            </a:r>
            <a:r>
              <a:rPr lang="zh-CN" altLang="zh-CN" sz="2000" dirty="0"/>
              <a:t>或 </a:t>
            </a:r>
            <a:r>
              <a:rPr lang="en-US" altLang="zh-CN" sz="2000" dirty="0"/>
              <a:t>&lt; </a:t>
            </a:r>
            <a:r>
              <a:rPr lang="zh-CN" altLang="zh-CN" sz="2000" dirty="0"/>
              <a:t>或 </a:t>
            </a:r>
            <a:r>
              <a:rPr lang="en-US" altLang="zh-CN" sz="2000" dirty="0"/>
              <a:t>&gt;</a:t>
            </a:r>
            <a:r>
              <a:rPr lang="zh-CN" altLang="zh-CN" sz="2000" dirty="0"/>
              <a:t>，则分别表示居中对齐、左对齐、右对齐；出现数字表示宽度；如果是其他的字符，一般表示填充。如下面例子所示：</a:t>
            </a:r>
          </a:p>
          <a:p>
            <a:pPr lvl="1"/>
            <a:endParaRPr lang="en-US" altLang="zh-CN" sz="3000" b="1" dirty="0">
              <a:solidFill>
                <a:srgbClr val="FF0000"/>
              </a:solidFill>
            </a:endParaRPr>
          </a:p>
          <a:p>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95</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5" name="矩形 4"/>
          <p:cNvSpPr/>
          <p:nvPr/>
        </p:nvSpPr>
        <p:spPr>
          <a:xfrm>
            <a:off x="1364965" y="3840241"/>
            <a:ext cx="8280971" cy="1938992"/>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print('{:^14}'.format('</a:t>
            </a: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陈某某</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     </a:t>
            </a: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陈某某</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      </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print('{:*&lt;14}'.format('</a:t>
            </a: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陈某某</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陈某某</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&gt;&gt;&gt; print('{:&amp;&gt;14}'.format('</a:t>
            </a: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陈某某</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&amp;&amp;&amp;&amp;&amp;&amp;&amp;&amp;&amp;&amp;&amp;</a:t>
            </a:r>
            <a:r>
              <a:rPr kumimoji="0" lang="zh-CN" altLang="zh-CN" sz="2000" b="1" i="0" u="none" strike="noStrike" kern="1200" cap="none" spc="0" normalizeH="0" baseline="0" noProof="0" dirty="0">
                <a:ln>
                  <a:noFill/>
                </a:ln>
                <a:solidFill>
                  <a:prstClr val="black"/>
                </a:solidFill>
                <a:effectLst/>
                <a:uLnTx/>
                <a:uFillTx/>
                <a:latin typeface="Arial"/>
                <a:ea typeface="宋体"/>
                <a:cs typeface="+mn-cs"/>
              </a:rPr>
              <a:t>陈某某</a:t>
            </a:r>
          </a:p>
        </p:txBody>
      </p:sp>
    </p:spTree>
    <p:extLst>
      <p:ext uri="{BB962C8B-B14F-4D97-AF65-F5344CB8AC3E}">
        <p14:creationId xmlns:p14="http://schemas.microsoft.com/office/powerpoint/2010/main" val="180408697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animEffect transition="in" filter="wipe(up)">
                                      <p:cBhvr>
                                        <p:cTn id="17" dur="500"/>
                                        <p:tgtEl>
                                          <p:spTgt spid="5">
                                            <p:bg/>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wipe(up)">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5">
                                            <p:txEl>
                                              <p:pRg st="1" end="1"/>
                                            </p:txEl>
                                          </p:spTgt>
                                        </p:tgtEl>
                                        <p:attrNameLst>
                                          <p:attrName>style.visibility</p:attrName>
                                        </p:attrNameLst>
                                      </p:cBhvr>
                                      <p:to>
                                        <p:strVal val="visible"/>
                                      </p:to>
                                    </p:set>
                                    <p:animEffect transition="in" filter="wipe(up)">
                                      <p:cBhvr>
                                        <p:cTn id="27" dur="500"/>
                                        <p:tgtEl>
                                          <p:spTgt spid="5">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5">
                                            <p:txEl>
                                              <p:pRg st="2" end="2"/>
                                            </p:txEl>
                                          </p:spTgt>
                                        </p:tgtEl>
                                        <p:attrNameLst>
                                          <p:attrName>style.visibility</p:attrName>
                                        </p:attrNameLst>
                                      </p:cBhvr>
                                      <p:to>
                                        <p:strVal val="visible"/>
                                      </p:to>
                                    </p:set>
                                    <p:animEffect transition="in" filter="wipe(up)">
                                      <p:cBhvr>
                                        <p:cTn id="32" dur="500"/>
                                        <p:tgtEl>
                                          <p:spTgt spid="5">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5">
                                            <p:txEl>
                                              <p:pRg st="3" end="3"/>
                                            </p:txEl>
                                          </p:spTgt>
                                        </p:tgtEl>
                                        <p:attrNameLst>
                                          <p:attrName>style.visibility</p:attrName>
                                        </p:attrNameLst>
                                      </p:cBhvr>
                                      <p:to>
                                        <p:strVal val="visible"/>
                                      </p:to>
                                    </p:set>
                                    <p:animEffect transition="in" filter="wipe(up)">
                                      <p:cBhvr>
                                        <p:cTn id="37" dur="500"/>
                                        <p:tgtEl>
                                          <p:spTgt spid="5">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5">
                                            <p:txEl>
                                              <p:pRg st="4" end="4"/>
                                            </p:txEl>
                                          </p:spTgt>
                                        </p:tgtEl>
                                        <p:attrNameLst>
                                          <p:attrName>style.visibility</p:attrName>
                                        </p:attrNameLst>
                                      </p:cBhvr>
                                      <p:to>
                                        <p:strVal val="visible"/>
                                      </p:to>
                                    </p:set>
                                    <p:animEffect transition="in" filter="wipe(up)">
                                      <p:cBhvr>
                                        <p:cTn id="42" dur="500"/>
                                        <p:tgtEl>
                                          <p:spTgt spid="5">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5">
                                            <p:txEl>
                                              <p:pRg st="5" end="5"/>
                                            </p:txEl>
                                          </p:spTgt>
                                        </p:tgtEl>
                                        <p:attrNameLst>
                                          <p:attrName>style.visibility</p:attrName>
                                        </p:attrNameLst>
                                      </p:cBhvr>
                                      <p:to>
                                        <p:strVal val="visible"/>
                                      </p:to>
                                    </p:set>
                                    <p:animEffect transition="in" filter="wipe(up)">
                                      <p:cBhvr>
                                        <p:cTn id="4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2.5.2 Python</a:t>
            </a:r>
            <a:r>
              <a:rPr lang="zh-CN" altLang="zh-CN" dirty="0"/>
              <a:t>程序的</a:t>
            </a:r>
            <a:r>
              <a:rPr lang="zh-CN" altLang="en-US" dirty="0"/>
              <a:t>输出</a:t>
            </a:r>
          </a:p>
        </p:txBody>
      </p:sp>
      <p:sp>
        <p:nvSpPr>
          <p:cNvPr id="3" name="内容占位符 2"/>
          <p:cNvSpPr>
            <a:spLocks noGrp="1"/>
          </p:cNvSpPr>
          <p:nvPr>
            <p:ph idx="1"/>
          </p:nvPr>
        </p:nvSpPr>
        <p:spPr>
          <a:xfrm>
            <a:off x="609599" y="1076325"/>
            <a:ext cx="11266449" cy="5248275"/>
          </a:xfrm>
        </p:spPr>
        <p:txBody>
          <a:bodyPr/>
          <a:lstStyle/>
          <a:p>
            <a:r>
              <a:rPr lang="en-US" altLang="zh-CN" sz="2000" dirty="0" smtClean="0"/>
              <a:t>2</a:t>
            </a:r>
            <a:r>
              <a:rPr lang="zh-CN" altLang="zh-CN" sz="2000" dirty="0" smtClean="0"/>
              <a:t>、</a:t>
            </a:r>
            <a:r>
              <a:rPr lang="zh-CN" altLang="zh-CN" sz="2000" dirty="0"/>
              <a:t>写入</a:t>
            </a:r>
            <a:r>
              <a:rPr lang="zh-CN" altLang="zh-CN" sz="2000" dirty="0" smtClean="0"/>
              <a:t>文件</a:t>
            </a:r>
            <a:endParaRPr lang="en-US" altLang="zh-CN" sz="2000" dirty="0" smtClean="0"/>
          </a:p>
          <a:p>
            <a:r>
              <a:rPr lang="zh-CN" altLang="zh-CN" sz="2000" dirty="0"/>
              <a:t>写入文件与读文件类似</a:t>
            </a:r>
            <a:r>
              <a:rPr lang="zh-CN" altLang="zh-CN" sz="2000" dirty="0" smtClean="0"/>
              <a:t>，</a:t>
            </a:r>
            <a:r>
              <a:rPr lang="zh-CN" altLang="en-US" sz="2000" dirty="0" smtClean="0"/>
              <a:t>包括</a:t>
            </a:r>
            <a:r>
              <a:rPr lang="zh-CN" altLang="en-US" sz="2000" dirty="0"/>
              <a:t>以</a:t>
            </a:r>
            <a:r>
              <a:rPr lang="zh-CN" altLang="en-US" sz="2000" dirty="0" smtClean="0"/>
              <a:t>下三</a:t>
            </a:r>
            <a:r>
              <a:rPr lang="zh-CN" altLang="zh-CN" sz="2000" dirty="0" smtClean="0"/>
              <a:t>个</a:t>
            </a:r>
            <a:r>
              <a:rPr lang="zh-CN" altLang="zh-CN" sz="2000" dirty="0"/>
              <a:t>步骤，</a:t>
            </a:r>
          </a:p>
          <a:p>
            <a:r>
              <a:rPr lang="zh-CN" altLang="zh-CN" sz="2000" dirty="0"/>
              <a:t>（</a:t>
            </a:r>
            <a:r>
              <a:rPr lang="en-US" altLang="zh-CN" sz="2000" dirty="0"/>
              <a:t>1</a:t>
            </a:r>
            <a:r>
              <a:rPr lang="zh-CN" altLang="zh-CN" sz="2000" dirty="0"/>
              <a:t>）根据文件名和路径，</a:t>
            </a:r>
            <a:r>
              <a:rPr lang="zh-CN" altLang="zh-CN" sz="2000" dirty="0" smtClean="0"/>
              <a:t>用</a:t>
            </a:r>
            <a:r>
              <a:rPr lang="en-US" altLang="zh-CN" sz="2000" dirty="0" smtClean="0"/>
              <a:t> open() </a:t>
            </a:r>
            <a:r>
              <a:rPr lang="zh-CN" altLang="en-US" sz="2000" dirty="0" smtClean="0"/>
              <a:t>函数</a:t>
            </a:r>
            <a:r>
              <a:rPr lang="zh-CN" altLang="zh-CN" sz="2000" dirty="0" smtClean="0"/>
              <a:t>打开</a:t>
            </a:r>
            <a:r>
              <a:rPr lang="zh-CN" altLang="zh-CN" sz="2000" dirty="0"/>
              <a:t>文件，打开时需要特别指出是写入的模式。</a:t>
            </a:r>
          </a:p>
          <a:p>
            <a:r>
              <a:rPr lang="zh-CN" altLang="zh-CN" sz="2000" dirty="0"/>
              <a:t>（</a:t>
            </a:r>
            <a:r>
              <a:rPr lang="en-US" altLang="zh-CN" sz="2000" dirty="0"/>
              <a:t>2</a:t>
            </a:r>
            <a:r>
              <a:rPr lang="zh-CN" altLang="zh-CN" sz="2000" dirty="0"/>
              <a:t>）</a:t>
            </a:r>
            <a:r>
              <a:rPr lang="zh-CN" altLang="zh-CN" sz="2000" dirty="0" smtClean="0"/>
              <a:t>通过</a:t>
            </a:r>
            <a:r>
              <a:rPr lang="en-US" altLang="zh-CN" sz="2000" dirty="0" smtClean="0"/>
              <a:t> write</a:t>
            </a:r>
            <a:r>
              <a:rPr lang="en-US" altLang="zh-CN" sz="2000" dirty="0"/>
              <a:t>() </a:t>
            </a:r>
            <a:r>
              <a:rPr lang="zh-CN" altLang="zh-CN" sz="2000" dirty="0"/>
              <a:t>方法将各种数据写入文件</a:t>
            </a:r>
            <a:r>
              <a:rPr lang="zh-CN" altLang="zh-CN" sz="2000" dirty="0" smtClean="0"/>
              <a:t>。</a:t>
            </a:r>
            <a:endParaRPr lang="en-US" altLang="zh-CN" sz="2000" dirty="0" smtClean="0"/>
          </a:p>
          <a:p>
            <a:r>
              <a:rPr lang="zh-CN" altLang="en-US" sz="2000" dirty="0" smtClean="0"/>
              <a:t>（</a:t>
            </a:r>
            <a:r>
              <a:rPr lang="en-US" altLang="zh-CN" sz="2000" dirty="0" smtClean="0"/>
              <a:t>3</a:t>
            </a:r>
            <a:r>
              <a:rPr lang="zh-CN" altLang="en-US" sz="2000" dirty="0" smtClean="0"/>
              <a:t>）用 </a:t>
            </a:r>
            <a:r>
              <a:rPr lang="en-US" altLang="zh-CN" sz="2000" dirty="0" smtClean="0"/>
              <a:t>close() </a:t>
            </a:r>
            <a:r>
              <a:rPr lang="zh-CN" altLang="en-US" sz="2000" dirty="0" smtClean="0"/>
              <a:t>方法关闭文件。</a:t>
            </a:r>
            <a:endParaRPr lang="en-US" altLang="zh-CN" sz="2000" dirty="0"/>
          </a:p>
          <a:p>
            <a:r>
              <a:rPr lang="zh-CN" altLang="zh-CN" sz="2000" dirty="0" smtClean="0"/>
              <a:t>下面</a:t>
            </a:r>
            <a:r>
              <a:rPr lang="zh-CN" altLang="zh-CN" sz="2000" dirty="0"/>
              <a:t>是将多种数据写入文件“</a:t>
            </a:r>
            <a:r>
              <a:rPr lang="en-US" altLang="zh-CN" sz="2000" dirty="0"/>
              <a:t>example.txt</a:t>
            </a:r>
            <a:r>
              <a:rPr lang="zh-CN" altLang="zh-CN" sz="2000" dirty="0"/>
              <a:t>”的代码示例</a:t>
            </a:r>
            <a:r>
              <a:rPr lang="zh-CN" altLang="zh-CN" sz="2000" dirty="0" smtClean="0"/>
              <a:t>：</a:t>
            </a:r>
            <a:endParaRPr lang="en-US" altLang="zh-CN" sz="2000" dirty="0" smtClean="0"/>
          </a:p>
          <a:p>
            <a:endParaRPr lang="zh-CN" altLang="zh-CN" sz="2000" dirty="0"/>
          </a:p>
          <a:p>
            <a:endParaRPr lang="en-US" altLang="zh-CN" dirty="0" smtClean="0"/>
          </a:p>
          <a:p>
            <a:endParaRPr lang="en-US" altLang="zh-CN" dirty="0"/>
          </a:p>
          <a:p>
            <a:endParaRPr lang="en-US" altLang="zh-CN" dirty="0" smtClean="0"/>
          </a:p>
          <a:p>
            <a:endParaRPr lang="en-US" altLang="zh-CN" dirty="0"/>
          </a:p>
          <a:p>
            <a:endParaRPr lang="en-US" altLang="zh-CN" dirty="0" smtClean="0"/>
          </a:p>
          <a:p>
            <a:r>
              <a:rPr lang="zh-CN" altLang="zh-CN" sz="2000" dirty="0" smtClean="0"/>
              <a:t>执行</a:t>
            </a:r>
            <a:r>
              <a:rPr lang="zh-CN" altLang="en-US" sz="2000" dirty="0"/>
              <a:t>代码</a:t>
            </a:r>
            <a:r>
              <a:rPr lang="zh-CN" altLang="zh-CN" sz="2000" dirty="0" smtClean="0"/>
              <a:t>后</a:t>
            </a:r>
            <a:r>
              <a:rPr lang="zh-CN" altLang="zh-CN" sz="2000" dirty="0"/>
              <a:t>，文件内容如下：</a:t>
            </a:r>
          </a:p>
          <a:p>
            <a:pPr marL="0" indent="0">
              <a:buNone/>
            </a:pPr>
            <a:r>
              <a:rPr lang="en-US" altLang="zh-CN" sz="2000" dirty="0"/>
              <a:t>Life is short, I use Python!3.14159Hello Python world</a:t>
            </a:r>
            <a:r>
              <a:rPr lang="en-US" altLang="zh-CN" sz="2000" dirty="0" smtClean="0"/>
              <a:t>!</a:t>
            </a:r>
          </a:p>
          <a:p>
            <a:endParaRPr lang="zh-CN" altLang="en-US"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96</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
        <p:nvSpPr>
          <p:cNvPr id="5" name="矩形 4"/>
          <p:cNvSpPr/>
          <p:nvPr/>
        </p:nvSpPr>
        <p:spPr>
          <a:xfrm>
            <a:off x="1357361" y="3343624"/>
            <a:ext cx="9102671" cy="1938992"/>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message = "Life is short, I use Python!"</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err="1">
                <a:ln>
                  <a:noFill/>
                </a:ln>
                <a:solidFill>
                  <a:prstClr val="black"/>
                </a:solidFill>
                <a:effectLst/>
                <a:uLnTx/>
                <a:uFillTx/>
                <a:latin typeface="Arial"/>
                <a:ea typeface="宋体"/>
                <a:cs typeface="+mn-cs"/>
              </a:rPr>
              <a:t>file_object</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 = open('C:/python/</a:t>
            </a:r>
            <a:r>
              <a:rPr kumimoji="0" lang="en-US" altLang="zh-CN" sz="2000" b="1" i="0" u="none" strike="noStrike" kern="1200" cap="none" spc="0" normalizeH="0" baseline="0" noProof="0" dirty="0" err="1">
                <a:ln>
                  <a:noFill/>
                </a:ln>
                <a:solidFill>
                  <a:prstClr val="black"/>
                </a:solidFill>
                <a:effectLst/>
                <a:uLnTx/>
                <a:uFillTx/>
                <a:latin typeface="Arial"/>
                <a:ea typeface="宋体"/>
                <a:cs typeface="+mn-cs"/>
              </a:rPr>
              <a:t>example.txt','w</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err="1">
                <a:ln>
                  <a:noFill/>
                </a:ln>
                <a:solidFill>
                  <a:prstClr val="black"/>
                </a:solidFill>
                <a:effectLst/>
                <a:uLnTx/>
                <a:uFillTx/>
                <a:latin typeface="Arial"/>
                <a:ea typeface="宋体"/>
                <a:cs typeface="+mn-cs"/>
              </a:rPr>
              <a:t>file_object.write</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(message)</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err="1">
                <a:ln>
                  <a:noFill/>
                </a:ln>
                <a:solidFill>
                  <a:prstClr val="black"/>
                </a:solidFill>
                <a:effectLst/>
                <a:uLnTx/>
                <a:uFillTx/>
                <a:latin typeface="Arial"/>
                <a:ea typeface="宋体"/>
                <a:cs typeface="+mn-cs"/>
              </a:rPr>
              <a:t>file_object.write</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("3.14159")</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err="1">
                <a:ln>
                  <a:noFill/>
                </a:ln>
                <a:solidFill>
                  <a:prstClr val="black"/>
                </a:solidFill>
                <a:effectLst/>
                <a:uLnTx/>
                <a:uFillTx/>
                <a:latin typeface="Arial"/>
                <a:ea typeface="宋体"/>
                <a:cs typeface="+mn-cs"/>
              </a:rPr>
              <a:t>file_object.write</a:t>
            </a:r>
            <a:r>
              <a:rPr kumimoji="0" lang="en-US" altLang="zh-CN" sz="2000" b="1" i="0" u="none" strike="noStrike" kern="1200" cap="none" spc="0" normalizeH="0" baseline="0" noProof="0" dirty="0">
                <a:ln>
                  <a:noFill/>
                </a:ln>
                <a:solidFill>
                  <a:prstClr val="black"/>
                </a:solidFill>
                <a:effectLst/>
                <a:uLnTx/>
                <a:uFillTx/>
                <a:latin typeface="Arial"/>
                <a:ea typeface="宋体"/>
                <a:cs typeface="+mn-cs"/>
              </a:rPr>
              <a:t>("Hello Python world</a:t>
            </a:r>
            <a:r>
              <a:rPr kumimoji="0" lang="en-US" altLang="zh-CN" sz="2000" b="1" i="0" u="none" strike="noStrike" kern="1200" cap="none" spc="0" normalizeH="0" baseline="0" noProof="0" dirty="0" smtClean="0">
                <a:ln>
                  <a:noFill/>
                </a:ln>
                <a:solidFill>
                  <a:prstClr val="black"/>
                </a:solidFill>
                <a:effectLst/>
                <a:uLnTx/>
                <a:uFillTx/>
                <a:latin typeface="Arial"/>
                <a:ea typeface="宋体"/>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err="1" smtClean="0">
                <a:ln>
                  <a:noFill/>
                </a:ln>
                <a:solidFill>
                  <a:prstClr val="black"/>
                </a:solidFill>
                <a:effectLst/>
                <a:uLnTx/>
                <a:uFillTx/>
                <a:latin typeface="Arial"/>
                <a:ea typeface="宋体"/>
                <a:cs typeface="+mn-cs"/>
              </a:rPr>
              <a:t>file_object.close</a:t>
            </a:r>
            <a:r>
              <a:rPr kumimoji="0" lang="en-US" altLang="zh-CN" sz="2000" b="1" i="0" u="none" strike="noStrike" kern="1200" cap="none" spc="0" normalizeH="0" baseline="0" noProof="0" dirty="0" smtClean="0">
                <a:ln>
                  <a:noFill/>
                </a:ln>
                <a:solidFill>
                  <a:prstClr val="black"/>
                </a:solidFill>
                <a:effectLst/>
                <a:uLnTx/>
                <a:uFillTx/>
                <a:latin typeface="Arial"/>
                <a:ea typeface="宋体"/>
                <a:cs typeface="+mn-cs"/>
              </a:rPr>
              <a:t>()</a:t>
            </a:r>
            <a:endParaRPr kumimoji="0" lang="zh-CN" altLang="zh-CN" sz="2000" b="1" i="0" u="none" strike="noStrike" kern="1200" cap="none" spc="0" normalizeH="0" baseline="0" noProof="0" dirty="0">
              <a:ln>
                <a:noFill/>
              </a:ln>
              <a:solidFill>
                <a:prstClr val="black"/>
              </a:solidFill>
              <a:effectLst/>
              <a:uLnTx/>
              <a:uFillTx/>
              <a:latin typeface="Arial"/>
              <a:ea typeface="宋体"/>
              <a:cs typeface="+mn-cs"/>
            </a:endParaRPr>
          </a:p>
        </p:txBody>
      </p:sp>
      <p:sp>
        <p:nvSpPr>
          <p:cNvPr id="6" name="圆角矩形标注 5"/>
          <p:cNvSpPr/>
          <p:nvPr/>
        </p:nvSpPr>
        <p:spPr bwMode="auto">
          <a:xfrm>
            <a:off x="7861610" y="5405106"/>
            <a:ext cx="4014439" cy="1113169"/>
          </a:xfrm>
          <a:prstGeom prst="wedgeRoundRectCallout">
            <a:avLst>
              <a:gd name="adj1" fmla="val -68191"/>
              <a:gd name="adj2" fmla="val -39162"/>
              <a:gd name="adj3" fmla="val 16667"/>
            </a:avLst>
          </a:prstGeom>
          <a:solidFill>
            <a:schemeClr val="accent1">
              <a:lumMod val="20000"/>
              <a:lumOff val="80000"/>
            </a:schemeClr>
          </a:solidFill>
          <a:ln w="9525" cap="flat" cmpd="sng" algn="ctr">
            <a:solidFill>
              <a:schemeClr val="accent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zh-CN" sz="2000" b="0" i="0" u="none" strike="noStrike" kern="1200" cap="none" spc="0" normalizeH="0" baseline="0" noProof="0" dirty="0">
                <a:ln>
                  <a:noFill/>
                </a:ln>
                <a:solidFill>
                  <a:prstClr val="black"/>
                </a:solidFill>
                <a:effectLst/>
                <a:uLnTx/>
                <a:uFillTx/>
                <a:latin typeface="Arial"/>
                <a:ea typeface="宋体"/>
                <a:cs typeface="+mn-cs"/>
              </a:rPr>
              <a:t>如果希望写入一句后自动换行，直接将转义字符 </a:t>
            </a:r>
            <a:r>
              <a:rPr kumimoji="0" lang="en-US" altLang="zh-CN" sz="2000" b="0" i="0" u="none" strike="noStrike" kern="1200" cap="none" spc="0" normalizeH="0" baseline="0" noProof="0" dirty="0">
                <a:ln>
                  <a:noFill/>
                </a:ln>
                <a:solidFill>
                  <a:prstClr val="black"/>
                </a:solidFill>
                <a:effectLst/>
                <a:uLnTx/>
                <a:uFillTx/>
                <a:latin typeface="Arial"/>
                <a:ea typeface="宋体"/>
                <a:cs typeface="+mn-cs"/>
              </a:rPr>
              <a:t>’\n’</a:t>
            </a:r>
            <a:r>
              <a:rPr kumimoji="0" lang="zh-CN" altLang="zh-CN" sz="2000" b="0" i="0" u="none" strike="noStrike" kern="1200" cap="none" spc="0" normalizeH="0" baseline="0" noProof="0" dirty="0">
                <a:ln>
                  <a:noFill/>
                </a:ln>
                <a:solidFill>
                  <a:prstClr val="black"/>
                </a:solidFill>
                <a:effectLst/>
                <a:uLnTx/>
                <a:uFillTx/>
                <a:latin typeface="Arial"/>
                <a:ea typeface="宋体"/>
                <a:cs typeface="+mn-cs"/>
              </a:rPr>
              <a:t>放在要换行的地方即可。</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000" b="1" i="0" u="none" strike="noStrike" kern="1200" cap="none" spc="0" normalizeH="0" baseline="0" noProof="0" dirty="0" smtClean="0">
              <a:ln>
                <a:noFill/>
              </a:ln>
              <a:solidFill>
                <a:prstClr val="black"/>
              </a:solidFill>
              <a:effectLst/>
              <a:uLnTx/>
              <a:uFillTx/>
              <a:latin typeface="Arial" charset="0"/>
              <a:ea typeface="宋体"/>
              <a:cs typeface="+mn-cs"/>
            </a:endParaRPr>
          </a:p>
        </p:txBody>
      </p:sp>
    </p:spTree>
    <p:extLst>
      <p:ext uri="{BB962C8B-B14F-4D97-AF65-F5344CB8AC3E}">
        <p14:creationId xmlns:p14="http://schemas.microsoft.com/office/powerpoint/2010/main" val="133927397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5">
                                            <p:bg/>
                                          </p:spTgt>
                                        </p:tgtEl>
                                        <p:attrNameLst>
                                          <p:attrName>style.visibility</p:attrName>
                                        </p:attrNameLst>
                                      </p:cBhvr>
                                      <p:to>
                                        <p:strVal val="visible"/>
                                      </p:to>
                                    </p:set>
                                    <p:animEffect transition="in" filter="wipe(up)">
                                      <p:cBhvr>
                                        <p:cTn id="27" dur="500"/>
                                        <p:tgtEl>
                                          <p:spTgt spid="5">
                                            <p:bg/>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5">
                                            <p:txEl>
                                              <p:pRg st="0" end="0"/>
                                            </p:txEl>
                                          </p:spTgt>
                                        </p:tgtEl>
                                        <p:attrNameLst>
                                          <p:attrName>style.visibility</p:attrName>
                                        </p:attrNameLst>
                                      </p:cBhvr>
                                      <p:to>
                                        <p:strVal val="visible"/>
                                      </p:to>
                                    </p:set>
                                    <p:animEffect transition="in" filter="wipe(up)">
                                      <p:cBhvr>
                                        <p:cTn id="32" dur="500"/>
                                        <p:tgtEl>
                                          <p:spTgt spid="5">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5">
                                            <p:txEl>
                                              <p:pRg st="1" end="1"/>
                                            </p:txEl>
                                          </p:spTgt>
                                        </p:tgtEl>
                                        <p:attrNameLst>
                                          <p:attrName>style.visibility</p:attrName>
                                        </p:attrNameLst>
                                      </p:cBhvr>
                                      <p:to>
                                        <p:strVal val="visible"/>
                                      </p:to>
                                    </p:set>
                                    <p:animEffect transition="in" filter="wipe(up)">
                                      <p:cBhvr>
                                        <p:cTn id="37" dur="500"/>
                                        <p:tgtEl>
                                          <p:spTgt spid="5">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5">
                                            <p:txEl>
                                              <p:pRg st="2" end="2"/>
                                            </p:txEl>
                                          </p:spTgt>
                                        </p:tgtEl>
                                        <p:attrNameLst>
                                          <p:attrName>style.visibility</p:attrName>
                                        </p:attrNameLst>
                                      </p:cBhvr>
                                      <p:to>
                                        <p:strVal val="visible"/>
                                      </p:to>
                                    </p:set>
                                    <p:animEffect transition="in" filter="wipe(up)">
                                      <p:cBhvr>
                                        <p:cTn id="42" dur="500"/>
                                        <p:tgtEl>
                                          <p:spTgt spid="5">
                                            <p:txEl>
                                              <p:pRg st="2" end="2"/>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5">
                                            <p:txEl>
                                              <p:pRg st="3" end="3"/>
                                            </p:txEl>
                                          </p:spTgt>
                                        </p:tgtEl>
                                        <p:attrNameLst>
                                          <p:attrName>style.visibility</p:attrName>
                                        </p:attrNameLst>
                                      </p:cBhvr>
                                      <p:to>
                                        <p:strVal val="visible"/>
                                      </p:to>
                                    </p:set>
                                    <p:animEffect transition="in" filter="wipe(up)">
                                      <p:cBhvr>
                                        <p:cTn id="47" dur="500"/>
                                        <p:tgtEl>
                                          <p:spTgt spid="5">
                                            <p:txEl>
                                              <p:pRg st="3" end="3"/>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5">
                                            <p:txEl>
                                              <p:pRg st="4" end="4"/>
                                            </p:txEl>
                                          </p:spTgt>
                                        </p:tgtEl>
                                        <p:attrNameLst>
                                          <p:attrName>style.visibility</p:attrName>
                                        </p:attrNameLst>
                                      </p:cBhvr>
                                      <p:to>
                                        <p:strVal val="visible"/>
                                      </p:to>
                                    </p:set>
                                    <p:animEffect transition="in" filter="wipe(up)">
                                      <p:cBhvr>
                                        <p:cTn id="52" dur="500"/>
                                        <p:tgtEl>
                                          <p:spTgt spid="5">
                                            <p:txEl>
                                              <p:pRg st="4" end="4"/>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5">
                                            <p:txEl>
                                              <p:pRg st="5" end="5"/>
                                            </p:txEl>
                                          </p:spTgt>
                                        </p:tgtEl>
                                        <p:attrNameLst>
                                          <p:attrName>style.visibility</p:attrName>
                                        </p:attrNameLst>
                                      </p:cBhvr>
                                      <p:to>
                                        <p:strVal val="visible"/>
                                      </p:to>
                                    </p:set>
                                    <p:animEffect transition="in" filter="wipe(up)">
                                      <p:cBhvr>
                                        <p:cTn id="57" dur="500"/>
                                        <p:tgtEl>
                                          <p:spTgt spid="5">
                                            <p:txEl>
                                              <p:pRg st="5" end="5"/>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0"/>
                                          </p:stCondLst>
                                        </p:cTn>
                                        <p:tgtEl>
                                          <p:spTgt spid="3">
                                            <p:txEl>
                                              <p:pRg st="12" end="12"/>
                                            </p:txEl>
                                          </p:spTgt>
                                        </p:tgtEl>
                                        <p:attrNameLst>
                                          <p:attrName>style.visibility</p:attrName>
                                        </p:attrNameLst>
                                      </p:cBhvr>
                                      <p:to>
                                        <p:strVal val="visible"/>
                                      </p:to>
                                    </p:set>
                                  </p:childTnLst>
                                </p:cTn>
                              </p:par>
                              <p:par>
                                <p:cTn id="62" presetID="1" presetClass="entr" presetSubtype="0" fill="hold" nodeType="withEffect">
                                  <p:stCondLst>
                                    <p:cond delay="0"/>
                                  </p:stCondLst>
                                  <p:childTnLst>
                                    <p:set>
                                      <p:cBhvr>
                                        <p:cTn id="63"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grpId="0" nodeType="clickEffect">
                                  <p:stCondLst>
                                    <p:cond delay="0"/>
                                  </p:stCondLst>
                                  <p:childTnLst>
                                    <p:set>
                                      <p:cBhvr>
                                        <p:cTn id="67"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小测验</a:t>
            </a:r>
            <a:endParaRPr lang="zh-CN" altLang="en-US" dirty="0"/>
          </a:p>
        </p:txBody>
      </p:sp>
      <p:sp>
        <p:nvSpPr>
          <p:cNvPr id="3" name="内容占位符 2"/>
          <p:cNvSpPr>
            <a:spLocks noGrp="1"/>
          </p:cNvSpPr>
          <p:nvPr>
            <p:ph idx="1"/>
          </p:nvPr>
        </p:nvSpPr>
        <p:spPr>
          <a:xfrm>
            <a:off x="568503" y="1055777"/>
            <a:ext cx="10972800" cy="5248275"/>
          </a:xfrm>
        </p:spPr>
        <p:style>
          <a:lnRef idx="2">
            <a:schemeClr val="accent4"/>
          </a:lnRef>
          <a:fillRef idx="1">
            <a:schemeClr val="lt1"/>
          </a:fillRef>
          <a:effectRef idx="0">
            <a:schemeClr val="accent4"/>
          </a:effectRef>
          <a:fontRef idx="minor">
            <a:schemeClr val="dk1"/>
          </a:fontRef>
        </p:style>
        <p:txBody>
          <a:bodyPr/>
          <a:lstStyle/>
          <a:p>
            <a:pPr marL="342900" lvl="0" indent="0" fontAlgn="ctr">
              <a:buNone/>
            </a:pPr>
            <a:r>
              <a:rPr lang="en-US" altLang="zh-CN" kern="1200" dirty="0" smtClean="0"/>
              <a:t>1</a:t>
            </a:r>
            <a:r>
              <a:rPr lang="zh-CN" altLang="en-US" kern="1200" dirty="0" smtClean="0"/>
              <a:t>、</a:t>
            </a:r>
            <a:r>
              <a:rPr lang="zh-CN" altLang="zh-CN" kern="1200" dirty="0" smtClean="0"/>
              <a:t>以下</a:t>
            </a:r>
            <a:r>
              <a:rPr lang="zh-CN" altLang="zh-CN" kern="1200" dirty="0"/>
              <a:t>程序的输出结果是：</a:t>
            </a:r>
            <a:r>
              <a:rPr lang="zh-CN" altLang="zh-CN" kern="1200" dirty="0" smtClean="0"/>
              <a:t>(</a:t>
            </a:r>
            <a:r>
              <a:rPr lang="en-US" altLang="zh-CN" kern="1200" dirty="0" smtClean="0"/>
              <a:t>         </a:t>
            </a:r>
            <a:r>
              <a:rPr lang="zh-CN" altLang="zh-CN" kern="1200" dirty="0" smtClean="0"/>
              <a:t>)</a:t>
            </a:r>
            <a:endParaRPr lang="zh-CN" altLang="zh-CN" kern="1200" dirty="0"/>
          </a:p>
          <a:p>
            <a:pPr marL="342900" lvl="0" indent="0" fontAlgn="ctr">
              <a:buNone/>
            </a:pPr>
            <a:r>
              <a:rPr lang="zh-CN" altLang="zh-CN" kern="1200" dirty="0"/>
              <a:t>s1 = "袋鼠"</a:t>
            </a:r>
          </a:p>
          <a:p>
            <a:pPr marL="342900" lvl="0" indent="0" fontAlgn="ctr">
              <a:buNone/>
            </a:pPr>
            <a:r>
              <a:rPr lang="zh-CN" altLang="zh-CN" kern="1200" dirty="0"/>
              <a:t>print("{0}生活在主要由母{0}和小{0}组成的较小的群体里。".format(s1))</a:t>
            </a:r>
          </a:p>
          <a:p>
            <a:pPr marL="342900" lvl="0" indent="0" fontAlgn="ctr">
              <a:buNone/>
            </a:pPr>
            <a:r>
              <a:rPr lang="zh-CN" altLang="zh-CN" kern="1200" dirty="0"/>
              <a:t>A、TypeError:tupleindexoutofrange</a:t>
            </a:r>
          </a:p>
          <a:p>
            <a:pPr marL="342900" lvl="0" indent="0" fontAlgn="ctr">
              <a:buNone/>
            </a:pPr>
            <a:r>
              <a:rPr lang="zh-CN" altLang="zh-CN" kern="1200" dirty="0"/>
              <a:t>B、{0}生活在主要由母{0}和小{0}组成的较小的群体里。</a:t>
            </a:r>
          </a:p>
          <a:p>
            <a:pPr marL="342900" lvl="0" indent="0" fontAlgn="ctr">
              <a:buNone/>
            </a:pPr>
            <a:r>
              <a:rPr lang="zh-CN" altLang="zh-CN" kern="1200" dirty="0"/>
              <a:t>C、IndexError:tupleindexoutofrange</a:t>
            </a:r>
          </a:p>
          <a:p>
            <a:pPr marL="342900" lvl="0" indent="0" fontAlgn="ctr">
              <a:buNone/>
            </a:pPr>
            <a:r>
              <a:rPr lang="zh-CN" altLang="zh-CN" kern="1200" dirty="0"/>
              <a:t>D、袋鼠生活在主要由母袋鼠和小袋鼠组成的较小的群体里</a:t>
            </a:r>
            <a:r>
              <a:rPr lang="zh-CN" altLang="zh-CN" kern="1200" dirty="0" smtClean="0"/>
              <a:t>。</a:t>
            </a:r>
            <a:endParaRPr lang="zh-CN" altLang="zh-CN" kern="1200" dirty="0"/>
          </a:p>
          <a:p>
            <a:pPr marL="342900" lvl="0" indent="0" fontAlgn="ctr">
              <a:buNone/>
            </a:pPr>
            <a:r>
              <a:rPr lang="en-US" altLang="zh-CN" kern="1200" dirty="0" smtClean="0"/>
              <a:t>2</a:t>
            </a:r>
            <a:r>
              <a:rPr lang="zh-CN" altLang="en-US" kern="1200" dirty="0" smtClean="0"/>
              <a:t>、</a:t>
            </a:r>
            <a:r>
              <a:rPr lang="zh-CN" altLang="zh-CN" kern="1200" dirty="0" smtClean="0"/>
              <a:t>以下</a:t>
            </a:r>
            <a:r>
              <a:rPr lang="zh-CN" altLang="zh-CN" kern="1200" dirty="0"/>
              <a:t>程序的输出结果是：</a:t>
            </a:r>
            <a:r>
              <a:rPr lang="zh-CN" altLang="zh-CN" kern="1200" dirty="0" smtClean="0"/>
              <a:t>(</a:t>
            </a:r>
            <a:r>
              <a:rPr lang="en-US" altLang="zh-CN" kern="1200" dirty="0" smtClean="0"/>
              <a:t>       </a:t>
            </a:r>
            <a:r>
              <a:rPr lang="zh-CN" altLang="zh-CN" kern="1200" dirty="0" smtClean="0"/>
              <a:t>)</a:t>
            </a:r>
            <a:endParaRPr lang="zh-CN" altLang="zh-CN" kern="1200" dirty="0"/>
          </a:p>
          <a:p>
            <a:pPr marL="342900" lvl="0" indent="0" fontAlgn="ctr">
              <a:buNone/>
            </a:pPr>
            <a:r>
              <a:rPr lang="zh-CN" altLang="zh-CN" kern="1200" dirty="0"/>
              <a:t>s1 = "企鹅"</a:t>
            </a:r>
          </a:p>
          <a:p>
            <a:pPr marL="342900" lvl="0" indent="0" fontAlgn="ctr">
              <a:buNone/>
            </a:pPr>
            <a:r>
              <a:rPr lang="zh-CN" altLang="zh-CN" kern="1200" dirty="0"/>
              <a:t>s2 = "超级游泳健将"</a:t>
            </a:r>
          </a:p>
          <a:p>
            <a:pPr marL="342900" lvl="0" indent="0" fontAlgn="ctr">
              <a:buNone/>
            </a:pPr>
            <a:r>
              <a:rPr lang="zh-CN" altLang="zh-CN" kern="1200" dirty="0"/>
              <a:t>print("{0:^4}:{1:!&lt;9}".format(s1,s2))</a:t>
            </a:r>
          </a:p>
          <a:p>
            <a:pPr marL="342900" lvl="0" indent="0" fontAlgn="ctr">
              <a:buNone/>
            </a:pPr>
            <a:r>
              <a:rPr lang="zh-CN" altLang="zh-CN" kern="1200" dirty="0"/>
              <a:t>A、企鹅</a:t>
            </a:r>
            <a:r>
              <a:rPr lang="en-US" altLang="zh-CN" kern="1200" dirty="0"/>
              <a:t>  </a:t>
            </a:r>
            <a:r>
              <a:rPr lang="zh-CN" altLang="zh-CN" kern="1200" dirty="0"/>
              <a:t>:超级游泳健将!!!</a:t>
            </a:r>
          </a:p>
          <a:p>
            <a:pPr marL="342900" lvl="0" indent="0" fontAlgn="ctr">
              <a:buNone/>
            </a:pPr>
            <a:r>
              <a:rPr lang="zh-CN" altLang="zh-CN" kern="1200" dirty="0"/>
              <a:t>B、</a:t>
            </a:r>
            <a:r>
              <a:rPr lang="en-US" altLang="zh-CN" kern="1200" dirty="0"/>
              <a:t>  </a:t>
            </a:r>
            <a:r>
              <a:rPr lang="zh-CN" altLang="zh-CN" kern="1200" dirty="0"/>
              <a:t>企鹅:超级游泳健将!!!</a:t>
            </a:r>
          </a:p>
          <a:p>
            <a:pPr marL="342900" lvl="0" indent="0" fontAlgn="ctr">
              <a:buNone/>
            </a:pPr>
            <a:r>
              <a:rPr lang="zh-CN" altLang="zh-CN" kern="1200" dirty="0"/>
              <a:t>C、企鹅</a:t>
            </a:r>
            <a:r>
              <a:rPr lang="en-US" altLang="zh-CN" kern="1200" dirty="0"/>
              <a:t>  </a:t>
            </a:r>
            <a:r>
              <a:rPr lang="zh-CN" altLang="zh-CN" kern="1200" dirty="0"/>
              <a:t>:!超级游泳健将!!</a:t>
            </a:r>
          </a:p>
          <a:p>
            <a:pPr marL="342900" lvl="0" indent="0" fontAlgn="ctr">
              <a:buNone/>
            </a:pPr>
            <a:r>
              <a:rPr lang="zh-CN" altLang="zh-CN" kern="1200" dirty="0"/>
              <a:t>D、</a:t>
            </a:r>
            <a:r>
              <a:rPr lang="en-US" altLang="zh-CN" kern="1200" dirty="0"/>
              <a:t> </a:t>
            </a:r>
            <a:r>
              <a:rPr lang="zh-CN" altLang="zh-CN" kern="1200" dirty="0"/>
              <a:t>企鹅</a:t>
            </a:r>
            <a:r>
              <a:rPr lang="en-US" altLang="zh-CN" kern="1200" dirty="0"/>
              <a:t> </a:t>
            </a:r>
            <a:r>
              <a:rPr lang="zh-CN" altLang="zh-CN" kern="1200" dirty="0"/>
              <a:t>:超级游泳健将!!</a:t>
            </a:r>
            <a:r>
              <a:rPr lang="zh-CN" altLang="zh-CN" kern="1200" dirty="0" smtClean="0"/>
              <a:t>!</a:t>
            </a:r>
            <a:endParaRPr lang="zh-CN" altLang="zh-CN" kern="1200"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97</a:t>
            </a:fld>
            <a:endParaRPr lang="en-US" altLang="zh-CN"/>
          </a:p>
        </p:txBody>
      </p:sp>
      <p:sp>
        <p:nvSpPr>
          <p:cNvPr id="5" name="矩形 4"/>
          <p:cNvSpPr/>
          <p:nvPr/>
        </p:nvSpPr>
        <p:spPr>
          <a:xfrm>
            <a:off x="5482975" y="3534028"/>
            <a:ext cx="6096000" cy="3139321"/>
          </a:xfrm>
          <a:prstGeom prst="rect">
            <a:avLst/>
          </a:prstGeom>
        </p:spPr>
        <p:style>
          <a:lnRef idx="2">
            <a:schemeClr val="accent4"/>
          </a:lnRef>
          <a:fillRef idx="1">
            <a:schemeClr val="lt1"/>
          </a:fillRef>
          <a:effectRef idx="0">
            <a:schemeClr val="accent4"/>
          </a:effectRef>
          <a:fontRef idx="minor">
            <a:schemeClr val="dk1"/>
          </a:fontRef>
        </p:style>
        <p:txBody>
          <a:bodyPr>
            <a:spAutoFit/>
          </a:bodyPr>
          <a:lstStyle/>
          <a:p>
            <a:pPr marL="342900" lvl="0" indent="0" fontAlgn="ctr">
              <a:buNone/>
            </a:pPr>
            <a:r>
              <a:rPr lang="en-US" altLang="zh-CN" b="1" dirty="0"/>
              <a:t>3</a:t>
            </a:r>
            <a:r>
              <a:rPr lang="zh-CN" altLang="en-US" b="1" dirty="0"/>
              <a:t>、</a:t>
            </a:r>
            <a:r>
              <a:rPr lang="zh-CN" altLang="zh-CN" b="1" dirty="0"/>
              <a:t>下面代码的执行结果是</a:t>
            </a:r>
            <a:r>
              <a:rPr lang="zh-CN" altLang="zh-CN" b="1" dirty="0" smtClean="0"/>
              <a:t>(</a:t>
            </a:r>
            <a:r>
              <a:rPr lang="en-US" altLang="zh-CN" b="1" dirty="0" smtClean="0"/>
              <a:t>         </a:t>
            </a:r>
            <a:r>
              <a:rPr lang="zh-CN" altLang="zh-CN" b="1" dirty="0" smtClean="0"/>
              <a:t>)</a:t>
            </a:r>
            <a:endParaRPr lang="zh-CN" altLang="zh-CN" b="1" dirty="0"/>
          </a:p>
          <a:p>
            <a:pPr marL="342900" lvl="0" indent="0" fontAlgn="ctr">
              <a:buNone/>
            </a:pPr>
            <a:r>
              <a:rPr lang="zh-CN" altLang="zh-CN" b="1" dirty="0"/>
              <a:t>a="Python等级考试"</a:t>
            </a:r>
          </a:p>
          <a:p>
            <a:pPr marL="342900" lvl="0" indent="0" fontAlgn="ctr">
              <a:buNone/>
            </a:pPr>
            <a:r>
              <a:rPr lang="zh-CN" altLang="zh-CN" b="1" dirty="0"/>
              <a:t>b="="</a:t>
            </a:r>
          </a:p>
          <a:p>
            <a:pPr marL="342900" lvl="0" indent="0" fontAlgn="ctr">
              <a:buNone/>
            </a:pPr>
            <a:r>
              <a:rPr lang="zh-CN" altLang="zh-CN" b="1" dirty="0"/>
              <a:t>c="&gt;"</a:t>
            </a:r>
            <a:endParaRPr lang="en-US" altLang="zh-CN" b="1" dirty="0"/>
          </a:p>
          <a:p>
            <a:pPr marL="342900" lvl="0" indent="0" fontAlgn="ctr">
              <a:buNone/>
            </a:pPr>
            <a:r>
              <a:rPr lang="zh-CN" altLang="zh-CN" b="1" dirty="0"/>
              <a:t>print("{0:{1}{3}{2}}".format(a,b,25,c))</a:t>
            </a:r>
          </a:p>
          <a:p>
            <a:pPr marL="342900" lvl="0" indent="0" fontAlgn="ctr">
              <a:buNone/>
            </a:pPr>
            <a:r>
              <a:rPr lang="zh-CN" altLang="zh-CN" b="1" dirty="0"/>
              <a:t> </a:t>
            </a:r>
          </a:p>
          <a:p>
            <a:pPr marL="342900" lvl="0" indent="0" fontAlgn="ctr">
              <a:buNone/>
            </a:pPr>
            <a:r>
              <a:rPr lang="zh-CN" altLang="zh-CN" b="1" dirty="0"/>
              <a:t>A、Python等级考试===============</a:t>
            </a:r>
          </a:p>
          <a:p>
            <a:pPr marL="342900" lvl="0" indent="0" fontAlgn="ctr">
              <a:buNone/>
            </a:pPr>
            <a:r>
              <a:rPr lang="zh-CN" altLang="zh-CN" b="1" dirty="0"/>
              <a:t>B、&gt;&gt;&gt;&gt;&gt;&gt;&gt;&gt;&gt;&gt;&gt;&gt;&gt;&gt;&gt;Python等级考试</a:t>
            </a:r>
          </a:p>
          <a:p>
            <a:pPr marL="342900" lvl="0" indent="0" fontAlgn="ctr">
              <a:buNone/>
            </a:pPr>
            <a:r>
              <a:rPr lang="zh-CN" altLang="zh-CN" b="1" dirty="0"/>
              <a:t>C、Python等级考试===============</a:t>
            </a:r>
          </a:p>
          <a:p>
            <a:pPr marL="342900" lvl="0" indent="0" fontAlgn="ctr">
              <a:buNone/>
            </a:pPr>
            <a:r>
              <a:rPr lang="zh-CN" altLang="zh-CN" b="1" dirty="0"/>
              <a:t>D、D、===============Python等级考试</a:t>
            </a:r>
          </a:p>
          <a:p>
            <a:pPr marL="342900" indent="0">
              <a:buNone/>
            </a:pPr>
            <a:endParaRPr lang="zh-CN" altLang="en-US" b="1" dirty="0"/>
          </a:p>
        </p:txBody>
      </p:sp>
      <p:sp>
        <p:nvSpPr>
          <p:cNvPr id="6" name="TextBox 5"/>
          <p:cNvSpPr txBox="1"/>
          <p:nvPr/>
        </p:nvSpPr>
        <p:spPr>
          <a:xfrm>
            <a:off x="4034391" y="1091119"/>
            <a:ext cx="452387" cy="369332"/>
          </a:xfrm>
          <a:prstGeom prst="rect">
            <a:avLst/>
          </a:prstGeom>
          <a:noFill/>
        </p:spPr>
        <p:txBody>
          <a:bodyPr wrap="square" rtlCol="0">
            <a:spAutoFit/>
          </a:bodyPr>
          <a:lstStyle/>
          <a:p>
            <a:r>
              <a:rPr lang="en-US" altLang="zh-CN" dirty="0" smtClean="0"/>
              <a:t>D</a:t>
            </a:r>
            <a:endParaRPr lang="zh-CN" altLang="en-US" dirty="0"/>
          </a:p>
        </p:txBody>
      </p:sp>
      <p:sp>
        <p:nvSpPr>
          <p:cNvPr id="7" name="TextBox 6"/>
          <p:cNvSpPr txBox="1"/>
          <p:nvPr/>
        </p:nvSpPr>
        <p:spPr>
          <a:xfrm>
            <a:off x="4000054" y="3360858"/>
            <a:ext cx="452387" cy="369332"/>
          </a:xfrm>
          <a:prstGeom prst="rect">
            <a:avLst/>
          </a:prstGeom>
          <a:noFill/>
        </p:spPr>
        <p:txBody>
          <a:bodyPr wrap="square" rtlCol="0">
            <a:spAutoFit/>
          </a:bodyPr>
          <a:lstStyle/>
          <a:p>
            <a:r>
              <a:rPr lang="en-US" altLang="zh-CN" dirty="0" smtClean="0"/>
              <a:t>D</a:t>
            </a:r>
            <a:endParaRPr lang="zh-CN" altLang="en-US" dirty="0"/>
          </a:p>
        </p:txBody>
      </p:sp>
      <p:sp>
        <p:nvSpPr>
          <p:cNvPr id="8" name="TextBox 7"/>
          <p:cNvSpPr txBox="1"/>
          <p:nvPr/>
        </p:nvSpPr>
        <p:spPr>
          <a:xfrm>
            <a:off x="8745002" y="3554757"/>
            <a:ext cx="452387" cy="369332"/>
          </a:xfrm>
          <a:prstGeom prst="rect">
            <a:avLst/>
          </a:prstGeom>
          <a:noFill/>
        </p:spPr>
        <p:txBody>
          <a:bodyPr wrap="square" rtlCol="0">
            <a:spAutoFit/>
          </a:bodyPr>
          <a:lstStyle/>
          <a:p>
            <a:r>
              <a:rPr lang="en-US" altLang="zh-CN" dirty="0" smtClean="0"/>
              <a:t>D</a:t>
            </a:r>
            <a:endParaRPr lang="zh-CN" altLang="en-US" dirty="0"/>
          </a:p>
        </p:txBody>
      </p:sp>
    </p:spTree>
    <p:extLst>
      <p:ext uri="{BB962C8B-B14F-4D97-AF65-F5344CB8AC3E}">
        <p14:creationId xmlns:p14="http://schemas.microsoft.com/office/powerpoint/2010/main" val="78993695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2.6 </a:t>
            </a:r>
            <a:r>
              <a:rPr lang="en-US" altLang="zh-CN" dirty="0"/>
              <a:t>P</a:t>
            </a:r>
            <a:r>
              <a:rPr lang="en-US" altLang="zh-CN" dirty="0" smtClean="0"/>
              <a:t>ython</a:t>
            </a:r>
            <a:r>
              <a:rPr lang="zh-CN" altLang="en-US" dirty="0" smtClean="0"/>
              <a:t>程序的控制结构</a:t>
            </a:r>
            <a:endParaRPr lang="zh-CN" altLang="en-US"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98</a:t>
            </a:fld>
            <a:endParaRPr lang="en-US" altLang="zh-CN"/>
          </a:p>
        </p:txBody>
      </p:sp>
      <p:pic>
        <p:nvPicPr>
          <p:cNvPr id="9" name="图片 8"/>
          <p:cNvPicPr>
            <a:picLocks noChangeAspect="1"/>
          </p:cNvPicPr>
          <p:nvPr/>
        </p:nvPicPr>
        <p:blipFill>
          <a:blip r:embed="rId2"/>
          <a:stretch>
            <a:fillRect/>
          </a:stretch>
        </p:blipFill>
        <p:spPr>
          <a:xfrm>
            <a:off x="2471737" y="1011874"/>
            <a:ext cx="6810427" cy="4653643"/>
          </a:xfrm>
          <a:prstGeom prst="rect">
            <a:avLst/>
          </a:prstGeom>
        </p:spPr>
      </p:pic>
      <p:sp>
        <p:nvSpPr>
          <p:cNvPr id="10" name="矩形 9"/>
          <p:cNvSpPr/>
          <p:nvPr/>
        </p:nvSpPr>
        <p:spPr>
          <a:xfrm>
            <a:off x="5765304" y="3457365"/>
            <a:ext cx="3195815" cy="75338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5233938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2.6 Python</a:t>
            </a:r>
            <a:r>
              <a:rPr lang="zh-CN" altLang="en-US" dirty="0" smtClean="0"/>
              <a:t>程序的控制结构</a:t>
            </a:r>
            <a:endParaRPr lang="zh-CN" altLang="en-US" dirty="0"/>
          </a:p>
        </p:txBody>
      </p:sp>
      <p:sp>
        <p:nvSpPr>
          <p:cNvPr id="3" name="内容占位符 2"/>
          <p:cNvSpPr>
            <a:spLocks noGrp="1"/>
          </p:cNvSpPr>
          <p:nvPr>
            <p:ph idx="1"/>
          </p:nvPr>
        </p:nvSpPr>
        <p:spPr>
          <a:xfrm>
            <a:off x="730251" y="1186522"/>
            <a:ext cx="10121900" cy="4544427"/>
          </a:xfrm>
        </p:spPr>
        <p:txBody>
          <a:bodyPr/>
          <a:lstStyle/>
          <a:p>
            <a:r>
              <a:rPr lang="zh-CN" altLang="en-US" sz="2000" dirty="0" smtClean="0"/>
              <a:t>程序的三种基本控制结构：</a:t>
            </a:r>
            <a:endParaRPr lang="en-US" altLang="zh-CN" sz="2000" dirty="0" smtClean="0"/>
          </a:p>
          <a:p>
            <a:endParaRPr lang="en-US" altLang="zh-CN" sz="2000" dirty="0"/>
          </a:p>
          <a:p>
            <a:endParaRPr lang="en-US" altLang="zh-CN" sz="2000" dirty="0"/>
          </a:p>
          <a:p>
            <a:endParaRPr lang="en-US" altLang="zh-CN" sz="2000" dirty="0"/>
          </a:p>
          <a:p>
            <a:endParaRPr lang="en-US" altLang="zh-CN" sz="2000" dirty="0"/>
          </a:p>
          <a:p>
            <a:endParaRPr lang="en-US" altLang="zh-CN" sz="2000" dirty="0"/>
          </a:p>
          <a:p>
            <a:endParaRPr lang="en-US" altLang="zh-CN" sz="2000" dirty="0"/>
          </a:p>
          <a:p>
            <a:endParaRPr lang="en-US" altLang="zh-CN" sz="2000" dirty="0"/>
          </a:p>
          <a:p>
            <a:pPr marL="342900" indent="0">
              <a:buNone/>
            </a:pPr>
            <a:endParaRPr lang="en-US" altLang="zh-CN" sz="2000" dirty="0"/>
          </a:p>
        </p:txBody>
      </p:sp>
      <p:sp>
        <p:nvSpPr>
          <p:cNvPr id="4" name="灯片编号占位符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75B3ED4-0E10-409F-A096-FDE93D218505}"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99</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graphicFrame>
        <p:nvGraphicFramePr>
          <p:cNvPr id="8" name="图示 7"/>
          <p:cNvGraphicFramePr/>
          <p:nvPr>
            <p:extLst/>
          </p:nvPr>
        </p:nvGraphicFramePr>
        <p:xfrm>
          <a:off x="85060" y="1679944"/>
          <a:ext cx="12106939" cy="43548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4653658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graphicEl>
                                              <a:dgm id="{7903920B-4791-43E1-8E70-1AEA9335106C}"/>
                                            </p:graphic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graphicEl>
                                              <a:dgm id="{C314B385-D91C-478C-A60B-AEEBCCC4872E}"/>
                                            </p:graphic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graphicEl>
                                              <a:dgm id="{F1DC2C0B-D9BB-45A2-A40A-BAFAEC75EB77}"/>
                                            </p:graphic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graphicEl>
                                              <a:dgm id="{555DE413-AB87-4811-9747-DCE96406922B}"/>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graphicEl>
                                              <a:dgm id="{8CE7C0DC-124E-4FE5-8EE3-1ED158646A46}"/>
                                            </p:graphic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graphicEl>
                                              <a:dgm id="{5B7C6C82-0DBD-46FC-86EB-9DD18C41598B}"/>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bld="lvlOne"/>
        </p:bldSub>
      </p:bldGraphic>
    </p:bldLst>
  </p:timing>
</p:sld>
</file>

<file path=ppt/theme/theme1.xml><?xml version="1.0" encoding="utf-8"?>
<a:theme xmlns:a="http://schemas.openxmlformats.org/drawingml/2006/main" name="ncre-visual basic">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ncre-visual basic">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ncre-visual basic 1">
        <a:dk1>
          <a:srgbClr val="1D4940"/>
        </a:dk1>
        <a:lt1>
          <a:srgbClr val="FFFFFF"/>
        </a:lt1>
        <a:dk2>
          <a:srgbClr val="3F716F"/>
        </a:dk2>
        <a:lt2>
          <a:srgbClr val="DDDDDD"/>
        </a:lt2>
        <a:accent1>
          <a:srgbClr val="669E86"/>
        </a:accent1>
        <a:accent2>
          <a:srgbClr val="A2CAB4"/>
        </a:accent2>
        <a:accent3>
          <a:srgbClr val="FFFFFF"/>
        </a:accent3>
        <a:accent4>
          <a:srgbClr val="173D35"/>
        </a:accent4>
        <a:accent5>
          <a:srgbClr val="B8CCC3"/>
        </a:accent5>
        <a:accent6>
          <a:srgbClr val="92B7A3"/>
        </a:accent6>
        <a:hlink>
          <a:srgbClr val="8CA35F"/>
        </a:hlink>
        <a:folHlink>
          <a:srgbClr val="C1B05D"/>
        </a:folHlink>
      </a:clrScheme>
      <a:clrMap bg1="lt1" tx1="dk1" bg2="lt2" tx2="dk2" accent1="accent1" accent2="accent2" accent3="accent3" accent4="accent4" accent5="accent5" accent6="accent6" hlink="hlink" folHlink="folHlink"/>
    </a:extraClrScheme>
    <a:extraClrScheme>
      <a:clrScheme name="ncre-visual basic 2">
        <a:dk1>
          <a:srgbClr val="23387D"/>
        </a:dk1>
        <a:lt1>
          <a:srgbClr val="FFFFFF"/>
        </a:lt1>
        <a:dk2>
          <a:srgbClr val="1A3D97"/>
        </a:dk2>
        <a:lt2>
          <a:srgbClr val="DDDDDD"/>
        </a:lt2>
        <a:accent1>
          <a:srgbClr val="4972BB"/>
        </a:accent1>
        <a:accent2>
          <a:srgbClr val="6A99D8"/>
        </a:accent2>
        <a:accent3>
          <a:srgbClr val="FFFFFF"/>
        </a:accent3>
        <a:accent4>
          <a:srgbClr val="1C2E6A"/>
        </a:accent4>
        <a:accent5>
          <a:srgbClr val="B1BCDA"/>
        </a:accent5>
        <a:accent6>
          <a:srgbClr val="5F8AC4"/>
        </a:accent6>
        <a:hlink>
          <a:srgbClr val="96B1E6"/>
        </a:hlink>
        <a:folHlink>
          <a:srgbClr val="99C25C"/>
        </a:folHlink>
      </a:clrScheme>
      <a:clrMap bg1="lt1" tx1="dk1" bg2="lt2" tx2="dk2" accent1="accent1" accent2="accent2" accent3="accent3" accent4="accent4" accent5="accent5" accent6="accent6" hlink="hlink" folHlink="folHlink"/>
    </a:extraClrScheme>
    <a:extraClrScheme>
      <a:clrScheme name="ncre-visual basic 3">
        <a:dk1>
          <a:srgbClr val="23387D"/>
        </a:dk1>
        <a:lt1>
          <a:srgbClr val="FFFFFF"/>
        </a:lt1>
        <a:dk2>
          <a:srgbClr val="1A3D97"/>
        </a:dk2>
        <a:lt2>
          <a:srgbClr val="DDDDDD"/>
        </a:lt2>
        <a:accent1>
          <a:srgbClr val="6E51A7"/>
        </a:accent1>
        <a:accent2>
          <a:srgbClr val="8C8EE0"/>
        </a:accent2>
        <a:accent3>
          <a:srgbClr val="FFFFFF"/>
        </a:accent3>
        <a:accent4>
          <a:srgbClr val="1C2E6A"/>
        </a:accent4>
        <a:accent5>
          <a:srgbClr val="BAB3D0"/>
        </a:accent5>
        <a:accent6>
          <a:srgbClr val="7E80CB"/>
        </a:accent6>
        <a:hlink>
          <a:srgbClr val="96B1E6"/>
        </a:hlink>
        <a:folHlink>
          <a:srgbClr val="7BB329"/>
        </a:folHlink>
      </a:clrScheme>
      <a:clrMap bg1="lt1" tx1="dk1" bg2="lt2" tx2="dk2" accent1="accent1" accent2="accent2" accent3="accent3" accent4="accent4" accent5="accent5" accent6="accent6" hlink="hlink" folHlink="folHlink"/>
    </a:extraClrScheme>
    <a:extraClrScheme>
      <a:clrScheme name="ncre-visual basic 4">
        <a:dk1>
          <a:srgbClr val="23387D"/>
        </a:dk1>
        <a:lt1>
          <a:srgbClr val="FFFFFF"/>
        </a:lt1>
        <a:dk2>
          <a:srgbClr val="1A3D97"/>
        </a:dk2>
        <a:lt2>
          <a:srgbClr val="DDDDDD"/>
        </a:lt2>
        <a:accent1>
          <a:srgbClr val="4972BB"/>
        </a:accent1>
        <a:accent2>
          <a:srgbClr val="FF3300"/>
        </a:accent2>
        <a:accent3>
          <a:srgbClr val="FFFFFF"/>
        </a:accent3>
        <a:accent4>
          <a:srgbClr val="1C2E6A"/>
        </a:accent4>
        <a:accent5>
          <a:srgbClr val="B1BCDA"/>
        </a:accent5>
        <a:accent6>
          <a:srgbClr val="E72D00"/>
        </a:accent6>
        <a:hlink>
          <a:srgbClr val="96B1E6"/>
        </a:hlink>
        <a:folHlink>
          <a:srgbClr val="00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ncre-visual basic">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ncre-visual basic">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ncre-visual basic 1">
        <a:dk1>
          <a:srgbClr val="1D4940"/>
        </a:dk1>
        <a:lt1>
          <a:srgbClr val="FFFFFF"/>
        </a:lt1>
        <a:dk2>
          <a:srgbClr val="3F716F"/>
        </a:dk2>
        <a:lt2>
          <a:srgbClr val="DDDDDD"/>
        </a:lt2>
        <a:accent1>
          <a:srgbClr val="669E86"/>
        </a:accent1>
        <a:accent2>
          <a:srgbClr val="A2CAB4"/>
        </a:accent2>
        <a:accent3>
          <a:srgbClr val="FFFFFF"/>
        </a:accent3>
        <a:accent4>
          <a:srgbClr val="173D35"/>
        </a:accent4>
        <a:accent5>
          <a:srgbClr val="B8CCC3"/>
        </a:accent5>
        <a:accent6>
          <a:srgbClr val="92B7A3"/>
        </a:accent6>
        <a:hlink>
          <a:srgbClr val="8CA35F"/>
        </a:hlink>
        <a:folHlink>
          <a:srgbClr val="C1B05D"/>
        </a:folHlink>
      </a:clrScheme>
      <a:clrMap bg1="lt1" tx1="dk1" bg2="lt2" tx2="dk2" accent1="accent1" accent2="accent2" accent3="accent3" accent4="accent4" accent5="accent5" accent6="accent6" hlink="hlink" folHlink="folHlink"/>
    </a:extraClrScheme>
    <a:extraClrScheme>
      <a:clrScheme name="ncre-visual basic 2">
        <a:dk1>
          <a:srgbClr val="23387D"/>
        </a:dk1>
        <a:lt1>
          <a:srgbClr val="FFFFFF"/>
        </a:lt1>
        <a:dk2>
          <a:srgbClr val="1A3D97"/>
        </a:dk2>
        <a:lt2>
          <a:srgbClr val="DDDDDD"/>
        </a:lt2>
        <a:accent1>
          <a:srgbClr val="4972BB"/>
        </a:accent1>
        <a:accent2>
          <a:srgbClr val="6A99D8"/>
        </a:accent2>
        <a:accent3>
          <a:srgbClr val="FFFFFF"/>
        </a:accent3>
        <a:accent4>
          <a:srgbClr val="1C2E6A"/>
        </a:accent4>
        <a:accent5>
          <a:srgbClr val="B1BCDA"/>
        </a:accent5>
        <a:accent6>
          <a:srgbClr val="5F8AC4"/>
        </a:accent6>
        <a:hlink>
          <a:srgbClr val="96B1E6"/>
        </a:hlink>
        <a:folHlink>
          <a:srgbClr val="99C25C"/>
        </a:folHlink>
      </a:clrScheme>
      <a:clrMap bg1="lt1" tx1="dk1" bg2="lt2" tx2="dk2" accent1="accent1" accent2="accent2" accent3="accent3" accent4="accent4" accent5="accent5" accent6="accent6" hlink="hlink" folHlink="folHlink"/>
    </a:extraClrScheme>
    <a:extraClrScheme>
      <a:clrScheme name="ncre-visual basic 3">
        <a:dk1>
          <a:srgbClr val="23387D"/>
        </a:dk1>
        <a:lt1>
          <a:srgbClr val="FFFFFF"/>
        </a:lt1>
        <a:dk2>
          <a:srgbClr val="1A3D97"/>
        </a:dk2>
        <a:lt2>
          <a:srgbClr val="DDDDDD"/>
        </a:lt2>
        <a:accent1>
          <a:srgbClr val="6E51A7"/>
        </a:accent1>
        <a:accent2>
          <a:srgbClr val="8C8EE0"/>
        </a:accent2>
        <a:accent3>
          <a:srgbClr val="FFFFFF"/>
        </a:accent3>
        <a:accent4>
          <a:srgbClr val="1C2E6A"/>
        </a:accent4>
        <a:accent5>
          <a:srgbClr val="BAB3D0"/>
        </a:accent5>
        <a:accent6>
          <a:srgbClr val="7E80CB"/>
        </a:accent6>
        <a:hlink>
          <a:srgbClr val="96B1E6"/>
        </a:hlink>
        <a:folHlink>
          <a:srgbClr val="7BB329"/>
        </a:folHlink>
      </a:clrScheme>
      <a:clrMap bg1="lt1" tx1="dk1" bg2="lt2" tx2="dk2" accent1="accent1" accent2="accent2" accent3="accent3" accent4="accent4" accent5="accent5" accent6="accent6" hlink="hlink" folHlink="folHlink"/>
    </a:extraClrScheme>
    <a:extraClrScheme>
      <a:clrScheme name="ncre-visual basic 4">
        <a:dk1>
          <a:srgbClr val="23387D"/>
        </a:dk1>
        <a:lt1>
          <a:srgbClr val="FFFFFF"/>
        </a:lt1>
        <a:dk2>
          <a:srgbClr val="1A3D97"/>
        </a:dk2>
        <a:lt2>
          <a:srgbClr val="DDDDDD"/>
        </a:lt2>
        <a:accent1>
          <a:srgbClr val="4972BB"/>
        </a:accent1>
        <a:accent2>
          <a:srgbClr val="FF3300"/>
        </a:accent2>
        <a:accent3>
          <a:srgbClr val="FFFFFF"/>
        </a:accent3>
        <a:accent4>
          <a:srgbClr val="1C2E6A"/>
        </a:accent4>
        <a:accent5>
          <a:srgbClr val="B1BCDA"/>
        </a:accent5>
        <a:accent6>
          <a:srgbClr val="E72D00"/>
        </a:accent6>
        <a:hlink>
          <a:srgbClr val="96B1E6"/>
        </a:hlink>
        <a:folHlink>
          <a:srgbClr val="00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6043</TotalTime>
  <Words>15690</Words>
  <Application>Microsoft Office PowerPoint</Application>
  <PresentationFormat>宽屏</PresentationFormat>
  <Paragraphs>2246</Paragraphs>
  <Slides>138</Slides>
  <Notes>61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138</vt:i4>
      </vt:variant>
    </vt:vector>
  </HeadingPairs>
  <TitlesOfParts>
    <vt:vector size="148" baseType="lpstr">
      <vt:lpstr>等线</vt:lpstr>
      <vt:lpstr>宋体</vt:lpstr>
      <vt:lpstr>微软雅黑</vt:lpstr>
      <vt:lpstr>Arial</vt:lpstr>
      <vt:lpstr>Calibri</vt:lpstr>
      <vt:lpstr>Times New Roman</vt:lpstr>
      <vt:lpstr>Verdana</vt:lpstr>
      <vt:lpstr>Wingdings</vt:lpstr>
      <vt:lpstr>ncre-visual basic</vt:lpstr>
      <vt:lpstr>1_ncre-visual basic</vt:lpstr>
      <vt:lpstr>第二章 大数据分析工具</vt:lpstr>
      <vt:lpstr>第二章 大数据分析工具</vt:lpstr>
      <vt:lpstr>2.1 大数据分析工具简介</vt:lpstr>
      <vt:lpstr>2.1 大数据分析工具简介</vt:lpstr>
      <vt:lpstr>2.1 大数据分析工具简介</vt:lpstr>
      <vt:lpstr>2.1 大数据分析工具简介</vt:lpstr>
      <vt:lpstr>2.2 百度AI Studio平台介绍</vt:lpstr>
      <vt:lpstr>2.2.1 运行一个简单的项目</vt:lpstr>
      <vt:lpstr>2.2 AI Studio平台介绍</vt:lpstr>
      <vt:lpstr>2.2 AI Studio平台介绍</vt:lpstr>
      <vt:lpstr>2.2 AI Studio平台介绍</vt:lpstr>
      <vt:lpstr>2.2 AI Studio平台介绍</vt:lpstr>
      <vt:lpstr>2.2 AI Studio平台介绍</vt:lpstr>
      <vt:lpstr>2.2.2 GPU算力</vt:lpstr>
      <vt:lpstr>2.2.2 GPU算力</vt:lpstr>
      <vt:lpstr>2.2.2 GPU算力</vt:lpstr>
      <vt:lpstr>2.2.2 GPU算力</vt:lpstr>
      <vt:lpstr>PowerPoint 演示文稿</vt:lpstr>
      <vt:lpstr>2.3  Python基础</vt:lpstr>
      <vt:lpstr>2.3.1 Python的特点和发展</vt:lpstr>
      <vt:lpstr>PowerPoint 演示文稿</vt:lpstr>
      <vt:lpstr>2.3.2 搭建Python编程环境</vt:lpstr>
      <vt:lpstr>2.3.2 搭建Python编程环境</vt:lpstr>
      <vt:lpstr>2.3.2 搭建Python编程环境</vt:lpstr>
      <vt:lpstr>2.3.3 运行简单的Python程序</vt:lpstr>
      <vt:lpstr>2.3.3 运行简单的Python程序</vt:lpstr>
      <vt:lpstr>小测验</vt:lpstr>
      <vt:lpstr>2.3.4 Python程序的语法结构 </vt:lpstr>
      <vt:lpstr>2.3.4 Python程序的语法结构 </vt:lpstr>
      <vt:lpstr>小测验</vt:lpstr>
      <vt:lpstr>2.4 变量及数据的使用</vt:lpstr>
      <vt:lpstr>2.4.1 变量的使用</vt:lpstr>
      <vt:lpstr>2.4.1 变量的使用</vt:lpstr>
      <vt:lpstr>2.4.1 变量的使用</vt:lpstr>
      <vt:lpstr>2.4.1 变量的使用</vt:lpstr>
      <vt:lpstr>2.4 变量及数据的使用</vt:lpstr>
      <vt:lpstr>2.4 变量及数据的使用</vt:lpstr>
      <vt:lpstr>2.4.2 字符串及字符串变量的使用</vt:lpstr>
      <vt:lpstr>2.4.2 字符串及字符串变量的使用</vt:lpstr>
      <vt:lpstr>2.4.2 字符串及字符串变量的使用</vt:lpstr>
      <vt:lpstr>2.4.2 字符串及字符串变量的使用</vt:lpstr>
      <vt:lpstr>2.4.2 字符串及字符串变量的使用</vt:lpstr>
      <vt:lpstr>小测验</vt:lpstr>
      <vt:lpstr>2.4 变量及数据的使用</vt:lpstr>
      <vt:lpstr>2.4.3 数字及数字变量的使用</vt:lpstr>
      <vt:lpstr>2.4.3 数字及数字变量的使用</vt:lpstr>
      <vt:lpstr>2.4.3 数字及数字变量的使用</vt:lpstr>
      <vt:lpstr>2.4.3 数字及数字变量的使用</vt:lpstr>
      <vt:lpstr>小测验</vt:lpstr>
      <vt:lpstr>小测验</vt:lpstr>
      <vt:lpstr>2.4 变量及数据的使用</vt:lpstr>
      <vt:lpstr>2.4.4 逻辑值和逻辑变量的使用</vt:lpstr>
      <vt:lpstr>2.4.4 逻辑值和逻辑变量的使用</vt:lpstr>
      <vt:lpstr>2.4.4 逻辑值和逻辑变量的使用</vt:lpstr>
      <vt:lpstr>2.4.4 逻辑值和逻辑变量的使用</vt:lpstr>
      <vt:lpstr>2.4.4 逻辑值和逻辑变量的使用</vt:lpstr>
      <vt:lpstr>小测验</vt:lpstr>
      <vt:lpstr>2.4 变量及数据的使用</vt:lpstr>
      <vt:lpstr>2.4.5 列表及其操作</vt:lpstr>
      <vt:lpstr>2.4.5 列表及其操作</vt:lpstr>
      <vt:lpstr>2.4.5 列表及其操作</vt:lpstr>
      <vt:lpstr>2.4.5 列表及其操作</vt:lpstr>
      <vt:lpstr>2.4.5 列表及其操作</vt:lpstr>
      <vt:lpstr>2.4.5 列表及其操作</vt:lpstr>
      <vt:lpstr>2.4.5 列表及其操作</vt:lpstr>
      <vt:lpstr>2.4.5 列表及其操作</vt:lpstr>
      <vt:lpstr>2.4.5 列表及其操作</vt:lpstr>
      <vt:lpstr>2.4.5 列表及其操作</vt:lpstr>
      <vt:lpstr>2.4.5 列表及其操作</vt:lpstr>
      <vt:lpstr>2.4.5 列表及其操作</vt:lpstr>
      <vt:lpstr>2.4.5 列表及其操作</vt:lpstr>
      <vt:lpstr>小测验</vt:lpstr>
      <vt:lpstr>小测验</vt:lpstr>
      <vt:lpstr>2.4 变量及数据的使用</vt:lpstr>
      <vt:lpstr>2.4.6 字典</vt:lpstr>
      <vt:lpstr>2.4.6 字典</vt:lpstr>
      <vt:lpstr>2.4.6 字典</vt:lpstr>
      <vt:lpstr>2.4.6 字典</vt:lpstr>
      <vt:lpstr>2.4.6 字典</vt:lpstr>
      <vt:lpstr>2.4.6 字典</vt:lpstr>
      <vt:lpstr>2.4.6 字典</vt:lpstr>
      <vt:lpstr>2.4.6 字典</vt:lpstr>
      <vt:lpstr>2.4.6 字典</vt:lpstr>
      <vt:lpstr>小测验</vt:lpstr>
      <vt:lpstr>小测验</vt:lpstr>
      <vt:lpstr>2.5 python程序的输入输出</vt:lpstr>
      <vt:lpstr>2.5 Python程序的输入输出</vt:lpstr>
      <vt:lpstr>2.5.1 Python程序的输入</vt:lpstr>
      <vt:lpstr>2.5.1 Python程序的输入</vt:lpstr>
      <vt:lpstr>小测验</vt:lpstr>
      <vt:lpstr>2.5.1 Python程序的输入</vt:lpstr>
      <vt:lpstr>2.5.1 Python程序的输入</vt:lpstr>
      <vt:lpstr>2.5.2 Python程序的输出</vt:lpstr>
      <vt:lpstr>2.5.2 Python程序的输出</vt:lpstr>
      <vt:lpstr>2.5.2 Python程序的输出</vt:lpstr>
      <vt:lpstr>2.5.2 Python程序的输出</vt:lpstr>
      <vt:lpstr>小测验</vt:lpstr>
      <vt:lpstr>2.6 Python程序的控制结构</vt:lpstr>
      <vt:lpstr>2.6 Python程序的控制结构</vt:lpstr>
      <vt:lpstr>2.6 Python程序的控制结构</vt:lpstr>
      <vt:lpstr>2.6 Python程序的控制结构</vt:lpstr>
      <vt:lpstr>2.6 Python程序的控制结构</vt:lpstr>
      <vt:lpstr>2.6 Python程序的控制结构</vt:lpstr>
      <vt:lpstr>小测验</vt:lpstr>
      <vt:lpstr>2.6 Python程序的控制结构</vt:lpstr>
      <vt:lpstr>2.6 Python程序的控制结构</vt:lpstr>
      <vt:lpstr>2.6 Python程序的控制结构</vt:lpstr>
      <vt:lpstr>2.6 Python程序的控制结构</vt:lpstr>
      <vt:lpstr>小测验</vt:lpstr>
      <vt:lpstr>小测验</vt:lpstr>
      <vt:lpstr>2.6 Python程序的控制结构</vt:lpstr>
      <vt:lpstr>2.6 Python程序的控制结构</vt:lpstr>
      <vt:lpstr>2.6 Python程序的控制结构</vt:lpstr>
      <vt:lpstr>2.7 函数和模块</vt:lpstr>
      <vt:lpstr>2.7 函数和模块</vt:lpstr>
      <vt:lpstr>2.7 函数和模块</vt:lpstr>
      <vt:lpstr>2.7 函数和模块</vt:lpstr>
      <vt:lpstr>2.7 函数和模块</vt:lpstr>
      <vt:lpstr>2.7 函数和模块</vt:lpstr>
      <vt:lpstr>2.7 函数和模块</vt:lpstr>
      <vt:lpstr>2.7 函数和模块</vt:lpstr>
      <vt:lpstr>2.7 函数和模块</vt:lpstr>
      <vt:lpstr>2.7 函数和模块</vt:lpstr>
      <vt:lpstr>2.8 大数据文本分析</vt:lpstr>
      <vt:lpstr>2.8 大数据文本分析</vt:lpstr>
      <vt:lpstr>2.8 大数据文本分析</vt:lpstr>
      <vt:lpstr>2.8 大数据文本分析</vt:lpstr>
      <vt:lpstr>2.8 大数据文本分析</vt:lpstr>
      <vt:lpstr>2.8 大数据文本分析</vt:lpstr>
      <vt:lpstr>2.8 大数据文本分析</vt:lpstr>
      <vt:lpstr>2.8 大数据文本分析</vt:lpstr>
      <vt:lpstr>2.5.7 大数据文本分析</vt:lpstr>
      <vt:lpstr>2.8 大数据文本分析</vt:lpstr>
      <vt:lpstr>2.5.7 大数据文本分析</vt:lpstr>
      <vt:lpstr>2.8 大数据文本分析</vt:lpstr>
      <vt:lpstr>2.5.7 大数据文本分析</vt:lpstr>
      <vt:lpstr>本章小结</vt:lpstr>
      <vt:lpstr>第二章 大数据分析基础</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数据分析的内功大法</dc:title>
  <dc:creator>172015025@qq.com</dc:creator>
  <cp:lastModifiedBy>鲁敏</cp:lastModifiedBy>
  <cp:revision>392</cp:revision>
  <cp:lastPrinted>2020-04-17T14:22:50Z</cp:lastPrinted>
  <dcterms:created xsi:type="dcterms:W3CDTF">2020-02-13T07:19:23Z</dcterms:created>
  <dcterms:modified xsi:type="dcterms:W3CDTF">2022-06-13T05:59:36Z</dcterms:modified>
</cp:coreProperties>
</file>