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sldIdLst>
    <p:sldId id="608" r:id="rId2"/>
    <p:sldId id="610" r:id="rId3"/>
    <p:sldId id="611" r:id="rId4"/>
    <p:sldId id="618" r:id="rId5"/>
    <p:sldId id="619" r:id="rId6"/>
    <p:sldId id="620" r:id="rId7"/>
    <p:sldId id="621" r:id="rId8"/>
    <p:sldId id="622" r:id="rId9"/>
    <p:sldId id="623" r:id="rId10"/>
    <p:sldId id="624" r:id="rId11"/>
    <p:sldId id="625" r:id="rId12"/>
    <p:sldId id="626" r:id="rId13"/>
    <p:sldId id="627" r:id="rId14"/>
    <p:sldId id="628" r:id="rId15"/>
    <p:sldId id="629" r:id="rId16"/>
    <p:sldId id="709" r:id="rId17"/>
    <p:sldId id="657" r:id="rId18"/>
    <p:sldId id="658" r:id="rId19"/>
    <p:sldId id="659" r:id="rId20"/>
    <p:sldId id="660" r:id="rId21"/>
    <p:sldId id="661" r:id="rId22"/>
    <p:sldId id="662" r:id="rId23"/>
    <p:sldId id="663" r:id="rId24"/>
    <p:sldId id="664" r:id="rId25"/>
    <p:sldId id="665" r:id="rId26"/>
    <p:sldId id="666" r:id="rId27"/>
    <p:sldId id="667" r:id="rId28"/>
    <p:sldId id="668" r:id="rId29"/>
    <p:sldId id="669" r:id="rId30"/>
    <p:sldId id="670" r:id="rId31"/>
    <p:sldId id="671" r:id="rId32"/>
    <p:sldId id="672" r:id="rId33"/>
    <p:sldId id="673" r:id="rId34"/>
    <p:sldId id="675" r:id="rId35"/>
    <p:sldId id="679" r:id="rId36"/>
    <p:sldId id="680" r:id="rId37"/>
    <p:sldId id="681" r:id="rId38"/>
    <p:sldId id="682" r:id="rId39"/>
    <p:sldId id="683" r:id="rId40"/>
    <p:sldId id="674" r:id="rId41"/>
    <p:sldId id="684" r:id="rId42"/>
    <p:sldId id="687" r:id="rId43"/>
    <p:sldId id="688" r:id="rId44"/>
    <p:sldId id="689" r:id="rId45"/>
    <p:sldId id="690" r:id="rId46"/>
    <p:sldId id="691" r:id="rId47"/>
    <p:sldId id="692" r:id="rId48"/>
    <p:sldId id="693" r:id="rId49"/>
    <p:sldId id="694" r:id="rId50"/>
    <p:sldId id="695" r:id="rId51"/>
    <p:sldId id="685" r:id="rId52"/>
    <p:sldId id="686" r:id="rId53"/>
    <p:sldId id="696" r:id="rId54"/>
    <p:sldId id="697" r:id="rId55"/>
    <p:sldId id="699" r:id="rId56"/>
    <p:sldId id="634" r:id="rId57"/>
    <p:sldId id="636" r:id="rId58"/>
    <p:sldId id="637" r:id="rId59"/>
    <p:sldId id="635" r:id="rId60"/>
    <p:sldId id="633" r:id="rId61"/>
    <p:sldId id="642" r:id="rId62"/>
    <p:sldId id="643" r:id="rId63"/>
    <p:sldId id="639" r:id="rId64"/>
    <p:sldId id="640" r:id="rId65"/>
    <p:sldId id="641" r:id="rId66"/>
    <p:sldId id="644" r:id="rId67"/>
    <p:sldId id="645" r:id="rId68"/>
    <p:sldId id="646" r:id="rId69"/>
    <p:sldId id="647" r:id="rId70"/>
    <p:sldId id="648" r:id="rId71"/>
    <p:sldId id="649" r:id="rId72"/>
    <p:sldId id="650" r:id="rId73"/>
    <p:sldId id="651" r:id="rId74"/>
    <p:sldId id="652" r:id="rId75"/>
    <p:sldId id="617" r:id="rId76"/>
    <p:sldId id="609" r:id="rId77"/>
    <p:sldId id="710" r:id="rId78"/>
    <p:sldId id="711" r:id="rId79"/>
    <p:sldId id="712" r:id="rId80"/>
    <p:sldId id="713" r:id="rId81"/>
    <p:sldId id="714" r:id="rId82"/>
    <p:sldId id="715" r:id="rId83"/>
    <p:sldId id="716" r:id="rId84"/>
    <p:sldId id="717" r:id="rId85"/>
    <p:sldId id="718" r:id="rId86"/>
    <p:sldId id="719" r:id="rId87"/>
    <p:sldId id="720" r:id="rId88"/>
    <p:sldId id="708" r:id="rId8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996" autoAdjust="0"/>
    <p:restoredTop sz="86461" autoAdjust="0"/>
  </p:normalViewPr>
  <p:slideViewPr>
    <p:cSldViewPr snapToGrid="0">
      <p:cViewPr varScale="1">
        <p:scale>
          <a:sx n="55" d="100"/>
          <a:sy n="55" d="100"/>
        </p:scale>
        <p:origin x="416" y="2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1" d="100"/>
          <a:sy n="51" d="100"/>
        </p:scale>
        <p:origin x="2692" y="4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2022/06/20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lang="en-US" altLang="zh-CN" sz="1200" b="0" i="0" kern="1200" dirty="0">
                <a:solidFill>
                  <a:schemeClr val="tx1"/>
                </a:solidFill>
                <a:effectLst/>
                <a:latin typeface="+mn-lt"/>
                <a:ea typeface="+mn-ea"/>
                <a:cs typeface="+mn-cs"/>
              </a:rPr>
              <a:t>ENIAC</a:t>
            </a:r>
            <a:r>
              <a:rPr lang="zh-CN" altLang="en-US" sz="1200" b="0" i="0" kern="1200" dirty="0">
                <a:solidFill>
                  <a:schemeClr val="tx1"/>
                </a:solidFill>
                <a:effectLst/>
                <a:latin typeface="+mn-lt"/>
                <a:ea typeface="+mn-ea"/>
                <a:cs typeface="+mn-cs"/>
              </a:rPr>
              <a:t>长</a:t>
            </a:r>
            <a:r>
              <a:rPr lang="en-US" altLang="zh-CN" sz="1200" b="0" i="0" kern="1200" dirty="0">
                <a:solidFill>
                  <a:schemeClr val="tx1"/>
                </a:solidFill>
                <a:effectLst/>
                <a:latin typeface="+mn-lt"/>
                <a:ea typeface="+mn-ea"/>
                <a:cs typeface="+mn-cs"/>
              </a:rPr>
              <a:t>30.48</a:t>
            </a:r>
            <a:r>
              <a:rPr lang="zh-CN" altLang="en-US" sz="1200" b="0" i="0" kern="1200" dirty="0">
                <a:solidFill>
                  <a:schemeClr val="tx1"/>
                </a:solidFill>
                <a:effectLst/>
                <a:latin typeface="+mn-lt"/>
                <a:ea typeface="+mn-ea"/>
                <a:cs typeface="+mn-cs"/>
              </a:rPr>
              <a:t>米，宽</a:t>
            </a:r>
            <a:r>
              <a:rPr lang="en-US" altLang="zh-CN" sz="1200" b="0" i="0" kern="1200" dirty="0">
                <a:solidFill>
                  <a:schemeClr val="tx1"/>
                </a:solidFill>
                <a:effectLst/>
                <a:latin typeface="+mn-lt"/>
                <a:ea typeface="+mn-ea"/>
                <a:cs typeface="+mn-cs"/>
              </a:rPr>
              <a:t>6</a:t>
            </a:r>
            <a:r>
              <a:rPr lang="zh-CN" altLang="en-US" sz="1200" b="0" i="0" kern="1200" dirty="0">
                <a:solidFill>
                  <a:schemeClr val="tx1"/>
                </a:solidFill>
                <a:effectLst/>
                <a:latin typeface="+mn-lt"/>
                <a:ea typeface="+mn-ea"/>
                <a:cs typeface="+mn-cs"/>
              </a:rPr>
              <a:t>米，高</a:t>
            </a:r>
            <a:r>
              <a:rPr lang="en-US" altLang="zh-CN" sz="1200" b="0" i="0" kern="1200" dirty="0">
                <a:solidFill>
                  <a:schemeClr val="tx1"/>
                </a:solidFill>
                <a:effectLst/>
                <a:latin typeface="+mn-lt"/>
                <a:ea typeface="+mn-ea"/>
                <a:cs typeface="+mn-cs"/>
              </a:rPr>
              <a:t>2.4</a:t>
            </a:r>
            <a:r>
              <a:rPr lang="zh-CN" altLang="en-US" sz="1200" b="0" i="0" kern="1200" dirty="0">
                <a:solidFill>
                  <a:schemeClr val="tx1"/>
                </a:solidFill>
                <a:effectLst/>
                <a:latin typeface="+mn-lt"/>
                <a:ea typeface="+mn-ea"/>
                <a:cs typeface="+mn-cs"/>
              </a:rPr>
              <a:t>米，占地面积约</a:t>
            </a:r>
            <a:r>
              <a:rPr lang="en-US" altLang="zh-CN" sz="1200" b="0" i="0" kern="1200" dirty="0">
                <a:solidFill>
                  <a:schemeClr val="tx1"/>
                </a:solidFill>
                <a:effectLst/>
                <a:latin typeface="+mn-lt"/>
                <a:ea typeface="+mn-ea"/>
                <a:cs typeface="+mn-cs"/>
              </a:rPr>
              <a:t>170</a:t>
            </a:r>
            <a:r>
              <a:rPr lang="zh-CN" altLang="en-US" sz="1200" b="0" i="0" kern="1200" dirty="0">
                <a:solidFill>
                  <a:schemeClr val="tx1"/>
                </a:solidFill>
                <a:effectLst/>
                <a:latin typeface="+mn-lt"/>
                <a:ea typeface="+mn-ea"/>
                <a:cs typeface="+mn-cs"/>
              </a:rPr>
              <a:t>平方米，</a:t>
            </a:r>
            <a:r>
              <a:rPr lang="en-US" altLang="zh-CN" sz="1200" b="0" i="0" kern="1200" dirty="0">
                <a:solidFill>
                  <a:schemeClr val="tx1"/>
                </a:solidFill>
                <a:effectLst/>
                <a:latin typeface="+mn-lt"/>
                <a:ea typeface="+mn-ea"/>
                <a:cs typeface="+mn-cs"/>
              </a:rPr>
              <a:t>30</a:t>
            </a:r>
            <a:r>
              <a:rPr lang="zh-CN" altLang="en-US" sz="1200" b="0" i="0" kern="1200" dirty="0">
                <a:solidFill>
                  <a:schemeClr val="tx1"/>
                </a:solidFill>
                <a:effectLst/>
                <a:latin typeface="+mn-lt"/>
                <a:ea typeface="+mn-ea"/>
                <a:cs typeface="+mn-cs"/>
              </a:rPr>
              <a:t>个操作台，重达</a:t>
            </a:r>
            <a:r>
              <a:rPr lang="en-US" altLang="zh-CN" sz="1200" b="0" i="0" kern="1200" dirty="0">
                <a:solidFill>
                  <a:schemeClr val="tx1"/>
                </a:solidFill>
                <a:effectLst/>
                <a:latin typeface="+mn-lt"/>
                <a:ea typeface="+mn-ea"/>
                <a:cs typeface="+mn-cs"/>
              </a:rPr>
              <a:t>30</a:t>
            </a:r>
            <a:r>
              <a:rPr lang="zh-CN" altLang="en-US" sz="1200" b="0" i="0" kern="1200" dirty="0">
                <a:solidFill>
                  <a:schemeClr val="tx1"/>
                </a:solidFill>
                <a:effectLst/>
                <a:latin typeface="+mn-lt"/>
                <a:ea typeface="+mn-ea"/>
                <a:cs typeface="+mn-cs"/>
              </a:rPr>
              <a:t>英吨，耗电量</a:t>
            </a:r>
            <a:r>
              <a:rPr lang="en-US" altLang="zh-CN" sz="1200" b="0" i="0" kern="1200" dirty="0">
                <a:solidFill>
                  <a:schemeClr val="tx1"/>
                </a:solidFill>
                <a:effectLst/>
                <a:latin typeface="+mn-lt"/>
                <a:ea typeface="+mn-ea"/>
                <a:cs typeface="+mn-cs"/>
              </a:rPr>
              <a:t>150</a:t>
            </a:r>
            <a:r>
              <a:rPr lang="zh-CN" altLang="en-US" sz="1200" b="0" i="0" kern="1200" dirty="0">
                <a:solidFill>
                  <a:schemeClr val="tx1"/>
                </a:solidFill>
                <a:effectLst/>
                <a:latin typeface="+mn-lt"/>
                <a:ea typeface="+mn-ea"/>
                <a:cs typeface="+mn-cs"/>
              </a:rPr>
              <a:t>千瓦，造价</a:t>
            </a:r>
            <a:r>
              <a:rPr lang="en-US" altLang="zh-CN" sz="1200" b="0" i="0" kern="1200" dirty="0">
                <a:solidFill>
                  <a:schemeClr val="tx1"/>
                </a:solidFill>
                <a:effectLst/>
                <a:latin typeface="+mn-lt"/>
                <a:ea typeface="+mn-ea"/>
                <a:cs typeface="+mn-cs"/>
              </a:rPr>
              <a:t>48</a:t>
            </a:r>
            <a:r>
              <a:rPr lang="zh-CN" altLang="en-US" sz="1200" b="0" i="0" kern="1200" dirty="0">
                <a:solidFill>
                  <a:schemeClr val="tx1"/>
                </a:solidFill>
                <a:effectLst/>
                <a:latin typeface="+mn-lt"/>
                <a:ea typeface="+mn-ea"/>
                <a:cs typeface="+mn-cs"/>
              </a:rPr>
              <a:t>万美元。</a:t>
            </a:r>
            <a:endParaRPr lang="en-US" altLang="zh-CN"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b="0" i="0" kern="1200" dirty="0">
                <a:solidFill>
                  <a:schemeClr val="tx1"/>
                </a:solidFill>
                <a:effectLst/>
                <a:latin typeface="+mn-lt"/>
                <a:ea typeface="+mn-ea"/>
                <a:cs typeface="+mn-cs"/>
              </a:rPr>
              <a:t>它包含了</a:t>
            </a:r>
            <a:r>
              <a:rPr lang="en-US" altLang="zh-CN" sz="1200" b="0" i="0" kern="1200" dirty="0">
                <a:solidFill>
                  <a:schemeClr val="tx1"/>
                </a:solidFill>
                <a:effectLst/>
                <a:latin typeface="+mn-lt"/>
                <a:ea typeface="+mn-ea"/>
                <a:cs typeface="+mn-cs"/>
              </a:rPr>
              <a:t>17,468</a:t>
            </a:r>
            <a:r>
              <a:rPr lang="zh-CN" altLang="en-US" sz="1200" b="0" i="0" kern="1200" dirty="0">
                <a:solidFill>
                  <a:schemeClr val="tx1"/>
                </a:solidFill>
                <a:effectLst/>
                <a:latin typeface="+mn-lt"/>
                <a:ea typeface="+mn-ea"/>
                <a:cs typeface="+mn-cs"/>
              </a:rPr>
              <a:t>根真空管（电子管）</a:t>
            </a:r>
            <a:r>
              <a:rPr lang="en-US" altLang="zh-CN" sz="1200" b="0" i="0" kern="1200" dirty="0">
                <a:solidFill>
                  <a:schemeClr val="tx1"/>
                </a:solidFill>
                <a:effectLst/>
                <a:latin typeface="+mn-lt"/>
                <a:ea typeface="+mn-ea"/>
                <a:cs typeface="+mn-cs"/>
              </a:rPr>
              <a:t>7,200</a:t>
            </a:r>
            <a:r>
              <a:rPr lang="zh-CN" altLang="en-US" sz="1200" b="0" i="0" kern="1200" dirty="0">
                <a:solidFill>
                  <a:schemeClr val="tx1"/>
                </a:solidFill>
                <a:effectLst/>
                <a:latin typeface="+mn-lt"/>
                <a:ea typeface="+mn-ea"/>
                <a:cs typeface="+mn-cs"/>
              </a:rPr>
              <a:t>根晶体二极管，</a:t>
            </a:r>
            <a:r>
              <a:rPr lang="en-US" altLang="zh-CN" sz="1200" b="0" i="0" kern="1200" dirty="0">
                <a:solidFill>
                  <a:schemeClr val="tx1"/>
                </a:solidFill>
                <a:effectLst/>
                <a:latin typeface="+mn-lt"/>
                <a:ea typeface="+mn-ea"/>
                <a:cs typeface="+mn-cs"/>
              </a:rPr>
              <a:t>1,500 </a:t>
            </a:r>
            <a:r>
              <a:rPr lang="zh-CN" altLang="en-US" sz="1200" b="0" i="0" kern="1200" dirty="0">
                <a:solidFill>
                  <a:schemeClr val="tx1"/>
                </a:solidFill>
                <a:effectLst/>
                <a:latin typeface="+mn-lt"/>
                <a:ea typeface="+mn-ea"/>
                <a:cs typeface="+mn-cs"/>
              </a:rPr>
              <a:t>个中转，</a:t>
            </a:r>
            <a:r>
              <a:rPr lang="en-US" altLang="zh-CN" sz="1200" b="0" i="0" kern="1200" dirty="0">
                <a:solidFill>
                  <a:schemeClr val="tx1"/>
                </a:solidFill>
                <a:effectLst/>
                <a:latin typeface="+mn-lt"/>
                <a:ea typeface="+mn-ea"/>
                <a:cs typeface="+mn-cs"/>
              </a:rPr>
              <a:t>70,000</a:t>
            </a:r>
            <a:r>
              <a:rPr lang="zh-CN" altLang="en-US" sz="1200" b="0" i="0" kern="1200" dirty="0">
                <a:solidFill>
                  <a:schemeClr val="tx1"/>
                </a:solidFill>
                <a:effectLst/>
                <a:latin typeface="+mn-lt"/>
                <a:ea typeface="+mn-ea"/>
                <a:cs typeface="+mn-cs"/>
              </a:rPr>
              <a:t>个电阻器，</a:t>
            </a:r>
            <a:r>
              <a:rPr lang="en-US" altLang="zh-CN" sz="1200" b="0" i="0" kern="1200" dirty="0">
                <a:solidFill>
                  <a:schemeClr val="tx1"/>
                </a:solidFill>
                <a:effectLst/>
                <a:latin typeface="+mn-lt"/>
                <a:ea typeface="+mn-ea"/>
                <a:cs typeface="+mn-cs"/>
              </a:rPr>
              <a:t>10,000</a:t>
            </a:r>
            <a:r>
              <a:rPr lang="zh-CN" altLang="en-US" sz="1200" b="0" i="0" kern="1200" dirty="0">
                <a:solidFill>
                  <a:schemeClr val="tx1"/>
                </a:solidFill>
                <a:effectLst/>
                <a:latin typeface="+mn-lt"/>
                <a:ea typeface="+mn-ea"/>
                <a:cs typeface="+mn-cs"/>
              </a:rPr>
              <a:t>个电容器，</a:t>
            </a:r>
            <a:r>
              <a:rPr lang="en-US" altLang="zh-CN" sz="1200" b="0" i="0" kern="1200" dirty="0">
                <a:solidFill>
                  <a:schemeClr val="tx1"/>
                </a:solidFill>
                <a:effectLst/>
                <a:latin typeface="+mn-lt"/>
                <a:ea typeface="+mn-ea"/>
                <a:cs typeface="+mn-cs"/>
              </a:rPr>
              <a:t>1500</a:t>
            </a:r>
            <a:r>
              <a:rPr lang="zh-CN" altLang="en-US" sz="1200" b="0" i="0" kern="1200" dirty="0">
                <a:solidFill>
                  <a:schemeClr val="tx1"/>
                </a:solidFill>
                <a:effectLst/>
                <a:latin typeface="+mn-lt"/>
                <a:ea typeface="+mn-ea"/>
                <a:cs typeface="+mn-cs"/>
              </a:rPr>
              <a:t>个继电器，</a:t>
            </a:r>
            <a:r>
              <a:rPr lang="en-US" altLang="zh-CN" sz="1200" b="0" i="0" kern="1200" dirty="0">
                <a:solidFill>
                  <a:schemeClr val="tx1"/>
                </a:solidFill>
                <a:effectLst/>
                <a:latin typeface="+mn-lt"/>
                <a:ea typeface="+mn-ea"/>
                <a:cs typeface="+mn-cs"/>
              </a:rPr>
              <a:t>6000</a:t>
            </a:r>
            <a:r>
              <a:rPr lang="zh-CN" altLang="en-US" sz="1200" b="0" i="0" kern="1200" dirty="0">
                <a:solidFill>
                  <a:schemeClr val="tx1"/>
                </a:solidFill>
                <a:effectLst/>
                <a:latin typeface="+mn-lt"/>
                <a:ea typeface="+mn-ea"/>
                <a:cs typeface="+mn-cs"/>
              </a:rPr>
              <a:t>多个开关。</a:t>
            </a:r>
            <a:endParaRPr lang="en-US" altLang="zh-CN"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b="0" i="0" kern="1200" dirty="0">
                <a:solidFill>
                  <a:schemeClr val="tx1"/>
                </a:solidFill>
                <a:effectLst/>
                <a:latin typeface="+mn-lt"/>
                <a:ea typeface="+mn-ea"/>
                <a:cs typeface="+mn-cs"/>
              </a:rPr>
              <a:t>计算速度是每秒</a:t>
            </a:r>
            <a:r>
              <a:rPr lang="en-US" altLang="zh-CN" sz="1200" b="0" i="0" kern="1200" dirty="0">
                <a:solidFill>
                  <a:schemeClr val="tx1"/>
                </a:solidFill>
                <a:effectLst/>
                <a:latin typeface="+mn-lt"/>
                <a:ea typeface="+mn-ea"/>
                <a:cs typeface="+mn-cs"/>
              </a:rPr>
              <a:t>5000</a:t>
            </a:r>
            <a:r>
              <a:rPr lang="zh-CN" altLang="en-US" sz="1200" b="0" i="0" kern="1200" dirty="0">
                <a:solidFill>
                  <a:schemeClr val="tx1"/>
                </a:solidFill>
                <a:effectLst/>
                <a:latin typeface="+mn-lt"/>
                <a:ea typeface="+mn-ea"/>
                <a:cs typeface="+mn-cs"/>
              </a:rPr>
              <a:t>次加法或</a:t>
            </a:r>
            <a:r>
              <a:rPr lang="en-US" altLang="zh-CN" sz="1200" b="0" i="0" kern="1200" dirty="0">
                <a:solidFill>
                  <a:schemeClr val="tx1"/>
                </a:solidFill>
                <a:effectLst/>
                <a:latin typeface="+mn-lt"/>
                <a:ea typeface="+mn-ea"/>
                <a:cs typeface="+mn-cs"/>
              </a:rPr>
              <a:t>400</a:t>
            </a:r>
            <a:r>
              <a:rPr lang="zh-CN" altLang="en-US" sz="1200" b="0" i="0" kern="1200" dirty="0">
                <a:solidFill>
                  <a:schemeClr val="tx1"/>
                </a:solidFill>
                <a:effectLst/>
                <a:latin typeface="+mn-lt"/>
                <a:ea typeface="+mn-ea"/>
                <a:cs typeface="+mn-cs"/>
              </a:rPr>
              <a:t>次乘法，是使用继电器运转的机电式计算机的</a:t>
            </a:r>
            <a:r>
              <a:rPr lang="en-US" altLang="zh-CN" sz="1200" b="0" i="0" kern="1200" dirty="0">
                <a:solidFill>
                  <a:schemeClr val="tx1"/>
                </a:solidFill>
                <a:effectLst/>
                <a:latin typeface="+mn-lt"/>
                <a:ea typeface="+mn-ea"/>
                <a:cs typeface="+mn-cs"/>
              </a:rPr>
              <a:t>1000</a:t>
            </a:r>
            <a:r>
              <a:rPr lang="zh-CN" altLang="en-US" sz="1200" b="0" i="0" kern="1200" dirty="0">
                <a:solidFill>
                  <a:schemeClr val="tx1"/>
                </a:solidFill>
                <a:effectLst/>
                <a:latin typeface="+mn-lt"/>
                <a:ea typeface="+mn-ea"/>
                <a:cs typeface="+mn-cs"/>
              </a:rPr>
              <a:t>倍、手工计算的</a:t>
            </a:r>
            <a:r>
              <a:rPr lang="en-US" altLang="zh-CN" sz="1200" b="0" i="0" kern="1200" dirty="0">
                <a:solidFill>
                  <a:schemeClr val="tx1"/>
                </a:solidFill>
                <a:effectLst/>
                <a:latin typeface="+mn-lt"/>
                <a:ea typeface="+mn-ea"/>
                <a:cs typeface="+mn-cs"/>
              </a:rPr>
              <a:t>20</a:t>
            </a:r>
            <a:r>
              <a:rPr lang="zh-CN" altLang="en-US" sz="1200" b="0" i="0" kern="1200" dirty="0">
                <a:solidFill>
                  <a:schemeClr val="tx1"/>
                </a:solidFill>
                <a:effectLst/>
                <a:latin typeface="+mn-lt"/>
                <a:ea typeface="+mn-ea"/>
                <a:cs typeface="+mn-cs"/>
              </a:rPr>
              <a:t>万倍。</a:t>
            </a:r>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6</a:t>
            </a:fld>
            <a:endParaRPr lang="zh-CN" altLang="en-US"/>
          </a:p>
        </p:txBody>
      </p:sp>
    </p:spTree>
    <p:extLst>
      <p:ext uri="{BB962C8B-B14F-4D97-AF65-F5344CB8AC3E}">
        <p14:creationId xmlns:p14="http://schemas.microsoft.com/office/powerpoint/2010/main" val="1555290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38</a:t>
            </a:fld>
            <a:endParaRPr lang="zh-CN" altLang="en-US"/>
          </a:p>
        </p:txBody>
      </p:sp>
    </p:spTree>
    <p:extLst>
      <p:ext uri="{BB962C8B-B14F-4D97-AF65-F5344CB8AC3E}">
        <p14:creationId xmlns:p14="http://schemas.microsoft.com/office/powerpoint/2010/main" val="1948234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69</a:t>
            </a:fld>
            <a:endParaRPr lang="zh-CN" altLang="en-US"/>
          </a:p>
        </p:txBody>
      </p:sp>
    </p:spTree>
    <p:extLst>
      <p:ext uri="{BB962C8B-B14F-4D97-AF65-F5344CB8AC3E}">
        <p14:creationId xmlns:p14="http://schemas.microsoft.com/office/powerpoint/2010/main" val="2130633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72</a:t>
            </a:fld>
            <a:endParaRPr lang="zh-CN" altLang="en-US"/>
          </a:p>
        </p:txBody>
      </p:sp>
    </p:spTree>
    <p:extLst>
      <p:ext uri="{BB962C8B-B14F-4D97-AF65-F5344CB8AC3E}">
        <p14:creationId xmlns:p14="http://schemas.microsoft.com/office/powerpoint/2010/main" val="1685322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 id="2147483677" r:id="rId16"/>
    <p:sldLayoutId id="2147483678" r:id="rId17"/>
    <p:sldLayoutId id="2147483679" r:id="rId18"/>
    <p:sldLayoutId id="2147483680" r:id="rId1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微软雅黑" panose="020B0503020204020204" pitchFamily="34" charset="-122"/>
          <a:ea typeface="微软雅黑" panose="020B0503020204020204" pitchFamily="34" charset="-122"/>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微软雅黑" panose="020B0503020204020204" pitchFamily="34" charset="-122"/>
          <a:ea typeface="微软雅黑" panose="020B0503020204020204" pitchFamily="34" charset="-122"/>
        </a:defRPr>
      </a:lvl2pPr>
      <a:lvl3pPr marL="1236663" indent="-228600" algn="l" rtl="0" eaLnBrk="0" fontAlgn="base" hangingPunct="0">
        <a:spcBef>
          <a:spcPct val="20000"/>
        </a:spcBef>
        <a:spcAft>
          <a:spcPct val="0"/>
        </a:spcAft>
        <a:buClr>
          <a:schemeClr val="tx1"/>
        </a:buClr>
        <a:defRPr sz="2400">
          <a:solidFill>
            <a:schemeClr val="tx1"/>
          </a:solidFill>
          <a:latin typeface="微软雅黑" panose="020B0503020204020204" pitchFamily="34" charset="-122"/>
          <a:ea typeface="微软雅黑" panose="020B0503020204020204" pitchFamily="34" charset="-122"/>
        </a:defRPr>
      </a:lvl3pPr>
      <a:lvl4pPr marL="1644650" indent="-228600" algn="l" rtl="0" eaLnBrk="0" fontAlgn="base" hangingPunct="0">
        <a:spcBef>
          <a:spcPct val="20000"/>
        </a:spcBef>
        <a:spcAft>
          <a:spcPct val="0"/>
        </a:spcAft>
        <a:defRPr sz="2000">
          <a:solidFill>
            <a:schemeClr val="tx1"/>
          </a:solidFill>
          <a:latin typeface="微软雅黑" panose="020B0503020204020204" pitchFamily="34" charset="-122"/>
          <a:ea typeface="微软雅黑" panose="020B0503020204020204" pitchFamily="34" charset="-122"/>
        </a:defRPr>
      </a:lvl4pPr>
      <a:lvl5pPr marL="2057400" indent="-228600" algn="l" rtl="0" eaLnBrk="0" fontAlgn="base" hangingPunct="0">
        <a:spcBef>
          <a:spcPct val="20000"/>
        </a:spcBef>
        <a:spcAft>
          <a:spcPct val="0"/>
        </a:spcAft>
        <a:defRPr sz="2000">
          <a:solidFill>
            <a:schemeClr val="tx1"/>
          </a:solidFill>
          <a:latin typeface="微软雅黑" panose="020B0503020204020204" pitchFamily="34" charset="-122"/>
          <a:ea typeface="微软雅黑" panose="020B0503020204020204" pitchFamily="34" charset="-122"/>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8.sv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8.xml"/><Relationship Id="rId4" Type="http://schemas.openxmlformats.org/officeDocument/2006/relationships/slide" Target="slide6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4.sv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5E03F74-DA19-4517-8627-E07A73690B98}"/>
              </a:ext>
            </a:extLst>
          </p:cNvPr>
          <p:cNvSpPr>
            <a:spLocks noGrp="1"/>
          </p:cNvSpPr>
          <p:nvPr>
            <p:ph type="sldNum" sz="quarter" idx="10"/>
          </p:nvPr>
        </p:nvSpPr>
        <p:spPr/>
        <p:txBody>
          <a:bodyPr/>
          <a:lstStyle/>
          <a:p>
            <a:pPr>
              <a:defRPr/>
            </a:pPr>
            <a:fld id="{CD7CB968-9832-4527-83CD-82BEB64A948B}" type="slidenum">
              <a:rPr lang="zh-CN" altLang="en-US" smtClean="0"/>
              <a:pPr>
                <a:defRPr/>
              </a:pPr>
              <a:t>1</a:t>
            </a:fld>
            <a:endParaRPr lang="en-US" altLang="zh-CN" dirty="0"/>
          </a:p>
        </p:txBody>
      </p:sp>
      <p:sp>
        <p:nvSpPr>
          <p:cNvPr id="4" name="文本框 3">
            <a:extLst>
              <a:ext uri="{FF2B5EF4-FFF2-40B4-BE49-F238E27FC236}">
                <a16:creationId xmlns:a16="http://schemas.microsoft.com/office/drawing/2014/main" id="{40769E40-BFE5-480A-9873-7C3CAECA2588}"/>
              </a:ext>
            </a:extLst>
          </p:cNvPr>
          <p:cNvSpPr txBox="1"/>
          <p:nvPr/>
        </p:nvSpPr>
        <p:spPr>
          <a:xfrm>
            <a:off x="3382177" y="2605752"/>
            <a:ext cx="3319751" cy="707886"/>
          </a:xfrm>
          <a:prstGeom prst="rect">
            <a:avLst/>
          </a:prstGeom>
          <a:noFill/>
        </p:spPr>
        <p:txBody>
          <a:bodyPr wrap="square" rtlCol="0">
            <a:spAutoFit/>
          </a:bodyPr>
          <a:lstStyle/>
          <a:p>
            <a:r>
              <a:rPr lang="zh-CN" altLang="en-US" sz="4000" b="1" dirty="0">
                <a:latin typeface="微软雅黑" panose="020B0503020204020204" pitchFamily="34" charset="-122"/>
                <a:ea typeface="微软雅黑" panose="020B0503020204020204" pitchFamily="34" charset="-122"/>
              </a:rPr>
              <a:t>第</a:t>
            </a:r>
            <a:r>
              <a:rPr lang="en-US" altLang="zh-CN" sz="4000" b="1" dirty="0">
                <a:latin typeface="微软雅黑" panose="020B0503020204020204" pitchFamily="34" charset="-122"/>
                <a:ea typeface="微软雅黑" panose="020B0503020204020204" pitchFamily="34" charset="-122"/>
              </a:rPr>
              <a:t>1</a:t>
            </a:r>
            <a:r>
              <a:rPr lang="zh-CN" altLang="en-US" sz="4000" b="1" dirty="0">
                <a:latin typeface="微软雅黑" panose="020B0503020204020204" pitchFamily="34" charset="-122"/>
                <a:ea typeface="微软雅黑" panose="020B0503020204020204" pitchFamily="34" charset="-122"/>
              </a:rPr>
              <a:t>章</a:t>
            </a:r>
          </a:p>
        </p:txBody>
      </p:sp>
      <p:sp>
        <p:nvSpPr>
          <p:cNvPr id="6" name="文本框 5">
            <a:extLst>
              <a:ext uri="{FF2B5EF4-FFF2-40B4-BE49-F238E27FC236}">
                <a16:creationId xmlns:a16="http://schemas.microsoft.com/office/drawing/2014/main" id="{D4FC836A-C4D6-4D89-AF8D-2B997F4533D5}"/>
              </a:ext>
            </a:extLst>
          </p:cNvPr>
          <p:cNvSpPr txBox="1"/>
          <p:nvPr/>
        </p:nvSpPr>
        <p:spPr>
          <a:xfrm>
            <a:off x="3382177" y="3478893"/>
            <a:ext cx="7105881" cy="707886"/>
          </a:xfrm>
          <a:prstGeom prst="rect">
            <a:avLst/>
          </a:prstGeom>
          <a:noFill/>
        </p:spPr>
        <p:txBody>
          <a:bodyPr wrap="square" rtlCol="0">
            <a:spAutoFit/>
          </a:bodyPr>
          <a:lstStyle/>
          <a:p>
            <a:r>
              <a:rPr lang="zh-CN" altLang="en-US" sz="4000" b="1" dirty="0">
                <a:latin typeface="微软雅黑" panose="020B0503020204020204" pitchFamily="34" charset="-122"/>
                <a:ea typeface="微软雅黑" panose="020B0503020204020204" pitchFamily="34" charset="-122"/>
              </a:rPr>
              <a:t>信息技术与大数据分析基础</a:t>
            </a:r>
          </a:p>
        </p:txBody>
      </p:sp>
      <p:sp>
        <p:nvSpPr>
          <p:cNvPr id="7" name="矩形 6">
            <a:extLst>
              <a:ext uri="{FF2B5EF4-FFF2-40B4-BE49-F238E27FC236}">
                <a16:creationId xmlns:a16="http://schemas.microsoft.com/office/drawing/2014/main" id="{475BDDDD-B077-409E-863F-3969CF59C6E3}"/>
              </a:ext>
            </a:extLst>
          </p:cNvPr>
          <p:cNvSpPr/>
          <p:nvPr/>
        </p:nvSpPr>
        <p:spPr bwMode="auto">
          <a:xfrm>
            <a:off x="3051672" y="2605752"/>
            <a:ext cx="176270" cy="1581027"/>
          </a:xfrm>
          <a:prstGeom prst="rect">
            <a:avLst/>
          </a:prstGeom>
          <a:solidFill>
            <a:schemeClr val="accent1"/>
          </a:solidFill>
          <a:ln w="9525" cap="flat" cmpd="sng" algn="ctr">
            <a:noFill/>
            <a:prstDash val="solid"/>
            <a:round/>
            <a:headEnd type="none" w="med" len="med"/>
            <a:tailEnd type="none" w="med" len="med"/>
          </a:ln>
          <a:effectLst>
            <a:outerShdw blurRad="50800" dist="38100" algn="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7612494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13E055F8-0A1D-4A9E-96BE-9805BBBA9EF3}"/>
              </a:ext>
            </a:extLst>
          </p:cNvPr>
          <p:cNvSpPr/>
          <p:nvPr/>
        </p:nvSpPr>
        <p:spPr>
          <a:xfrm>
            <a:off x="6057626" y="2200128"/>
            <a:ext cx="6038893" cy="2823564"/>
          </a:xfrm>
          <a:prstGeom prst="rect">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a:extLst>
              <a:ext uri="{FF2B5EF4-FFF2-40B4-BE49-F238E27FC236}">
                <a16:creationId xmlns:a16="http://schemas.microsoft.com/office/drawing/2014/main" id="{73CAC616-55F6-4DEC-A636-1F524D2DA524}"/>
              </a:ext>
            </a:extLst>
          </p:cNvPr>
          <p:cNvSpPr/>
          <p:nvPr/>
        </p:nvSpPr>
        <p:spPr>
          <a:xfrm>
            <a:off x="813387" y="2200128"/>
            <a:ext cx="4935230" cy="2823564"/>
          </a:xfrm>
          <a:prstGeom prst="rect">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 name="标题 1">
            <a:extLst>
              <a:ext uri="{FF2B5EF4-FFF2-40B4-BE49-F238E27FC236}">
                <a16:creationId xmlns:a16="http://schemas.microsoft.com/office/drawing/2014/main" id="{4F8648C7-3A6C-4693-93AB-CE910D13BD4D}"/>
              </a:ext>
            </a:extLst>
          </p:cNvPr>
          <p:cNvSpPr>
            <a:spLocks noGrp="1"/>
          </p:cNvSpPr>
          <p:nvPr>
            <p:ph type="title"/>
          </p:nvPr>
        </p:nvSpPr>
        <p:spPr/>
        <p:txBody>
          <a:bodyPr/>
          <a:lstStyle/>
          <a:p>
            <a:r>
              <a:rPr lang="zh-CN" altLang="en-US" dirty="0"/>
              <a:t>计算机的发展阶段</a:t>
            </a:r>
          </a:p>
        </p:txBody>
      </p:sp>
      <p:sp>
        <p:nvSpPr>
          <p:cNvPr id="3" name="灯片编号占位符 2">
            <a:extLst>
              <a:ext uri="{FF2B5EF4-FFF2-40B4-BE49-F238E27FC236}">
                <a16:creationId xmlns:a16="http://schemas.microsoft.com/office/drawing/2014/main" id="{085E84E9-77D9-4233-A331-FD96C5D030FD}"/>
              </a:ext>
            </a:extLst>
          </p:cNvPr>
          <p:cNvSpPr>
            <a:spLocks noGrp="1"/>
          </p:cNvSpPr>
          <p:nvPr>
            <p:ph type="sldNum" sz="quarter" idx="10"/>
          </p:nvPr>
        </p:nvSpPr>
        <p:spPr/>
        <p:txBody>
          <a:bodyPr/>
          <a:lstStyle/>
          <a:p>
            <a:pPr>
              <a:defRPr/>
            </a:pPr>
            <a:fld id="{2FCEA550-0632-41CF-92C9-23194848D089}" type="slidenum">
              <a:rPr lang="zh-CN" altLang="en-US" smtClean="0"/>
              <a:pPr>
                <a:defRPr/>
              </a:pPr>
              <a:t>10</a:t>
            </a:fld>
            <a:endParaRPr lang="en-US" altLang="zh-CN"/>
          </a:p>
        </p:txBody>
      </p:sp>
      <p:sp>
        <p:nvSpPr>
          <p:cNvPr id="5" name="矩形 4">
            <a:extLst>
              <a:ext uri="{FF2B5EF4-FFF2-40B4-BE49-F238E27FC236}">
                <a16:creationId xmlns:a16="http://schemas.microsoft.com/office/drawing/2014/main" id="{7DD0AE4D-F192-4B96-9DE3-C8C82CAADFE2}"/>
              </a:ext>
            </a:extLst>
          </p:cNvPr>
          <p:cNvSpPr/>
          <p:nvPr/>
        </p:nvSpPr>
        <p:spPr>
          <a:xfrm>
            <a:off x="6079640" y="2314811"/>
            <a:ext cx="6248235" cy="430887"/>
          </a:xfrm>
          <a:prstGeom prst="rect">
            <a:avLst/>
          </a:prstGeom>
        </p:spPr>
        <p:txBody>
          <a:bodyPr wrap="square">
            <a:spAutoFit/>
          </a:bodyPr>
          <a:lstStyle/>
          <a:p>
            <a:r>
              <a:rPr lang="zh-CN" altLang="en-US" sz="2200" dirty="0">
                <a:latin typeface="微软雅黑" panose="020B0503020204020204" pitchFamily="34" charset="-122"/>
                <a:ea typeface="微软雅黑" panose="020B0503020204020204" pitchFamily="34" charset="-122"/>
              </a:rPr>
              <a:t>第四代</a:t>
            </a:r>
            <a:r>
              <a:rPr lang="en-US" altLang="zh-CN" sz="2200" dirty="0">
                <a:latin typeface="微软雅黑" panose="020B0503020204020204" pitchFamily="34" charset="-122"/>
                <a:ea typeface="微软雅黑" panose="020B0503020204020204" pitchFamily="34" charset="-122"/>
              </a:rPr>
              <a:t>(1970~) </a:t>
            </a:r>
            <a:r>
              <a:rPr lang="zh-CN" altLang="en-US" sz="2200"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大规模或超大规模集成电路计算机</a:t>
            </a:r>
          </a:p>
        </p:txBody>
      </p:sp>
      <p:sp>
        <p:nvSpPr>
          <p:cNvPr id="7" name="TextBox 9">
            <a:extLst>
              <a:ext uri="{FF2B5EF4-FFF2-40B4-BE49-F238E27FC236}">
                <a16:creationId xmlns:a16="http://schemas.microsoft.com/office/drawing/2014/main" id="{F3711CE4-8F52-4E23-B482-BD20BFCED139}"/>
              </a:ext>
            </a:extLst>
          </p:cNvPr>
          <p:cNvSpPr txBox="1"/>
          <p:nvPr/>
        </p:nvSpPr>
        <p:spPr>
          <a:xfrm>
            <a:off x="6184136" y="2830966"/>
            <a:ext cx="5398265" cy="1350306"/>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以</a:t>
            </a:r>
            <a:r>
              <a:rPr lang="zh-CN" altLang="en-US" sz="2200" b="1" dirty="0">
                <a:solidFill>
                  <a:srgbClr val="C00000"/>
                </a:solidFill>
                <a:latin typeface="楷体" panose="02010609060101010101" pitchFamily="49" charset="-122"/>
                <a:ea typeface="楷体" panose="02010609060101010101" pitchFamily="49" charset="-122"/>
              </a:rPr>
              <a:t>大规模和超大规模</a:t>
            </a:r>
            <a:r>
              <a:rPr lang="en-US" altLang="zh-CN" sz="2200" b="1" dirty="0">
                <a:solidFill>
                  <a:srgbClr val="C00000"/>
                </a:solidFill>
                <a:latin typeface="楷体" panose="02010609060101010101" pitchFamily="49" charset="-122"/>
                <a:ea typeface="楷体" panose="02010609060101010101" pitchFamily="49" charset="-122"/>
              </a:rPr>
              <a:t>IC</a:t>
            </a:r>
            <a:r>
              <a:rPr lang="zh-CN" altLang="en-US" sz="2200" b="1" dirty="0">
                <a:latin typeface="楷体" panose="02010609060101010101" pitchFamily="49" charset="-122"/>
                <a:ea typeface="楷体" panose="02010609060101010101" pitchFamily="49" charset="-122"/>
              </a:rPr>
              <a:t>为元器件</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多机系统和网络化是重要特征</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软件系统向工程化和智能化迈进</a:t>
            </a:r>
          </a:p>
        </p:txBody>
      </p:sp>
      <p:sp>
        <p:nvSpPr>
          <p:cNvPr id="9" name="矩形 8">
            <a:extLst>
              <a:ext uri="{FF2B5EF4-FFF2-40B4-BE49-F238E27FC236}">
                <a16:creationId xmlns:a16="http://schemas.microsoft.com/office/drawing/2014/main" id="{140E9FC4-A715-4EC7-8A95-C1806E5A08A0}"/>
              </a:ext>
            </a:extLst>
          </p:cNvPr>
          <p:cNvSpPr/>
          <p:nvPr/>
        </p:nvSpPr>
        <p:spPr>
          <a:xfrm>
            <a:off x="833918" y="2283683"/>
            <a:ext cx="4892686" cy="430887"/>
          </a:xfrm>
          <a:prstGeom prst="rect">
            <a:avLst/>
          </a:prstGeom>
        </p:spPr>
        <p:txBody>
          <a:bodyPr wrap="none">
            <a:spAutoFit/>
          </a:bodyPr>
          <a:lstStyle/>
          <a:p>
            <a:r>
              <a:rPr lang="zh-CN" altLang="en-US" sz="2200" dirty="0">
                <a:latin typeface="微软雅黑" panose="020B0503020204020204" pitchFamily="34" charset="-122"/>
                <a:ea typeface="微软雅黑" panose="020B0503020204020204" pitchFamily="34" charset="-122"/>
              </a:rPr>
              <a:t>第三代</a:t>
            </a:r>
            <a:r>
              <a:rPr lang="en-US" altLang="zh-CN" sz="2200" dirty="0">
                <a:latin typeface="微软雅黑" panose="020B0503020204020204" pitchFamily="34" charset="-122"/>
                <a:ea typeface="微软雅黑" panose="020B0503020204020204" pitchFamily="34" charset="-122"/>
              </a:rPr>
              <a:t>(1965~1970)</a:t>
            </a:r>
            <a:r>
              <a:rPr lang="zh-CN" altLang="en-US" sz="2200" dirty="0">
                <a:latin typeface="微软雅黑" panose="020B0503020204020204" pitchFamily="34" charset="-122"/>
                <a:ea typeface="微软雅黑" panose="020B0503020204020204" pitchFamily="34" charset="-122"/>
              </a:rPr>
              <a:t>  </a:t>
            </a:r>
            <a:r>
              <a:rPr lang="zh-CN" altLang="en-US" sz="2200" b="1" dirty="0">
                <a:latin typeface="微软雅黑" panose="020B0503020204020204" pitchFamily="34" charset="-122"/>
                <a:ea typeface="微软雅黑" panose="020B0503020204020204" pitchFamily="34" charset="-122"/>
              </a:rPr>
              <a:t>集成电路计算机</a:t>
            </a:r>
          </a:p>
        </p:txBody>
      </p:sp>
      <p:sp>
        <p:nvSpPr>
          <p:cNvPr id="11" name="TextBox 8">
            <a:extLst>
              <a:ext uri="{FF2B5EF4-FFF2-40B4-BE49-F238E27FC236}">
                <a16:creationId xmlns:a16="http://schemas.microsoft.com/office/drawing/2014/main" id="{A2A59CAA-1543-45C7-92FC-21403390353A}"/>
              </a:ext>
            </a:extLst>
          </p:cNvPr>
          <p:cNvSpPr txBox="1"/>
          <p:nvPr/>
        </p:nvSpPr>
        <p:spPr>
          <a:xfrm>
            <a:off x="817557" y="2709918"/>
            <a:ext cx="4523177" cy="2230547"/>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以</a:t>
            </a:r>
            <a:r>
              <a:rPr lang="zh-CN" altLang="en-US" sz="2200" b="1" dirty="0">
                <a:solidFill>
                  <a:srgbClr val="C00000"/>
                </a:solidFill>
                <a:latin typeface="楷体" panose="02010609060101010101" pitchFamily="49" charset="-122"/>
                <a:ea typeface="楷体" panose="02010609060101010101" pitchFamily="49" charset="-122"/>
              </a:rPr>
              <a:t>集成电路</a:t>
            </a:r>
            <a:r>
              <a:rPr lang="zh-CN" altLang="en-US" sz="2200" b="1" dirty="0">
                <a:latin typeface="楷体" panose="02010609060101010101" pitchFamily="49" charset="-122"/>
                <a:ea typeface="楷体" panose="02010609060101010101" pitchFamily="49" charset="-122"/>
              </a:rPr>
              <a:t>为元器件，可靠性、运算速度大幅提高</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操作系统日臻完善；</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zh-CN" sz="2200" b="1" dirty="0">
                <a:latin typeface="楷体" panose="02010609060101010101" pitchFamily="49" charset="-122"/>
                <a:ea typeface="楷体" panose="02010609060101010101" pitchFamily="49" charset="-122"/>
              </a:rPr>
              <a:t>出现了多道程序、并行处理技术、虚拟存储系统等</a:t>
            </a:r>
            <a:endParaRPr lang="en-US" altLang="zh-CN" sz="2200" b="1" dirty="0">
              <a:latin typeface="楷体" panose="02010609060101010101" pitchFamily="49" charset="-122"/>
              <a:ea typeface="楷体" panose="02010609060101010101" pitchFamily="49" charset="-122"/>
            </a:endParaRPr>
          </a:p>
        </p:txBody>
      </p:sp>
      <p:sp>
        <p:nvSpPr>
          <p:cNvPr id="16" name="箭头: V 形 15">
            <a:extLst>
              <a:ext uri="{FF2B5EF4-FFF2-40B4-BE49-F238E27FC236}">
                <a16:creationId xmlns:a16="http://schemas.microsoft.com/office/drawing/2014/main" id="{349A1111-EB4A-458E-855E-39C146401C3B}"/>
              </a:ext>
            </a:extLst>
          </p:cNvPr>
          <p:cNvSpPr/>
          <p:nvPr/>
        </p:nvSpPr>
        <p:spPr bwMode="auto">
          <a:xfrm>
            <a:off x="5826270" y="3205909"/>
            <a:ext cx="147734" cy="300210"/>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989181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311E18-6989-4CA2-8DCB-6B27693BCD56}"/>
              </a:ext>
            </a:extLst>
          </p:cNvPr>
          <p:cNvSpPr>
            <a:spLocks noGrp="1"/>
          </p:cNvSpPr>
          <p:nvPr>
            <p:ph type="title"/>
          </p:nvPr>
        </p:nvSpPr>
        <p:spPr/>
        <p:txBody>
          <a:bodyPr/>
          <a:lstStyle/>
          <a:p>
            <a:r>
              <a:rPr lang="zh-CN" altLang="en-US" dirty="0"/>
              <a:t>摩尔定律</a:t>
            </a:r>
          </a:p>
        </p:txBody>
      </p:sp>
      <p:sp>
        <p:nvSpPr>
          <p:cNvPr id="3" name="灯片编号占位符 2">
            <a:extLst>
              <a:ext uri="{FF2B5EF4-FFF2-40B4-BE49-F238E27FC236}">
                <a16:creationId xmlns:a16="http://schemas.microsoft.com/office/drawing/2014/main" id="{B783BE54-684E-452D-AA42-9A74F2FD25A3}"/>
              </a:ext>
            </a:extLst>
          </p:cNvPr>
          <p:cNvSpPr>
            <a:spLocks noGrp="1"/>
          </p:cNvSpPr>
          <p:nvPr>
            <p:ph type="sldNum" sz="quarter" idx="10"/>
          </p:nvPr>
        </p:nvSpPr>
        <p:spPr/>
        <p:txBody>
          <a:bodyPr/>
          <a:lstStyle/>
          <a:p>
            <a:pPr>
              <a:defRPr/>
            </a:pPr>
            <a:fld id="{2FCEA550-0632-41CF-92C9-23194848D089}" type="slidenum">
              <a:rPr lang="zh-CN" altLang="en-US" smtClean="0"/>
              <a:pPr>
                <a:defRPr/>
              </a:pPr>
              <a:t>11</a:t>
            </a:fld>
            <a:endParaRPr lang="en-US" altLang="zh-CN"/>
          </a:p>
        </p:txBody>
      </p:sp>
      <p:sp>
        <p:nvSpPr>
          <p:cNvPr id="5" name="文本框 4">
            <a:extLst>
              <a:ext uri="{FF2B5EF4-FFF2-40B4-BE49-F238E27FC236}">
                <a16:creationId xmlns:a16="http://schemas.microsoft.com/office/drawing/2014/main" id="{26B4506A-8D45-442E-A732-E9CA01AB57E6}"/>
              </a:ext>
            </a:extLst>
          </p:cNvPr>
          <p:cNvSpPr txBox="1"/>
          <p:nvPr/>
        </p:nvSpPr>
        <p:spPr>
          <a:xfrm>
            <a:off x="867349" y="1379663"/>
            <a:ext cx="11089701" cy="900055"/>
          </a:xfrm>
          <a:prstGeom prst="rect">
            <a:avLst/>
          </a:prstGeom>
          <a:noFill/>
        </p:spPr>
        <p:txBody>
          <a:bodyPr wrap="square" rtlCol="0">
            <a:spAutoFit/>
          </a:bodyPr>
          <a:lstStyle/>
          <a:p>
            <a:pPr marL="342900" indent="-342900">
              <a:lnSpc>
                <a:spcPct val="125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1965</a:t>
            </a:r>
            <a:r>
              <a:rPr lang="zh-CN" altLang="zh-CN" sz="2200" dirty="0">
                <a:latin typeface="微软雅黑" panose="020B0503020204020204" pitchFamily="34" charset="-122"/>
                <a:ea typeface="微软雅黑" panose="020B0503020204020204" pitchFamily="34" charset="-122"/>
              </a:rPr>
              <a:t>年，英特尔（</a:t>
            </a:r>
            <a:r>
              <a:rPr lang="en-US" altLang="zh-CN" sz="2200" dirty="0">
                <a:latin typeface="微软雅黑" panose="020B0503020204020204" pitchFamily="34" charset="-122"/>
                <a:ea typeface="微软雅黑" panose="020B0503020204020204" pitchFamily="34" charset="-122"/>
              </a:rPr>
              <a:t>Intel</a:t>
            </a:r>
            <a:r>
              <a:rPr lang="zh-CN" altLang="zh-CN" sz="2200" dirty="0">
                <a:latin typeface="微软雅黑" panose="020B0503020204020204" pitchFamily="34" charset="-122"/>
                <a:ea typeface="微软雅黑" panose="020B0503020204020204" pitchFamily="34" charset="-122"/>
              </a:rPr>
              <a:t>）创始人之一戈登</a:t>
            </a:r>
            <a:r>
              <a:rPr lang="en-US" altLang="zh-CN" sz="2200" dirty="0">
                <a:latin typeface="微软雅黑" panose="020B0503020204020204" pitchFamily="34" charset="-122"/>
                <a:ea typeface="微软雅黑" panose="020B0503020204020204" pitchFamily="34" charset="-122"/>
                <a:sym typeface="Symbol" panose="05050102010706020507" pitchFamily="18" charset="2"/>
              </a:rPr>
              <a:t></a:t>
            </a:r>
            <a:r>
              <a:rPr lang="zh-CN" altLang="zh-CN" sz="2200" dirty="0">
                <a:latin typeface="微软雅黑" panose="020B0503020204020204" pitchFamily="34" charset="-122"/>
                <a:ea typeface="微软雅黑" panose="020B0503020204020204" pitchFamily="34" charset="-122"/>
              </a:rPr>
              <a:t>摩尔（</a:t>
            </a:r>
            <a:r>
              <a:rPr lang="en-US" altLang="zh-CN" sz="2200" dirty="0">
                <a:latin typeface="微软雅黑" panose="020B0503020204020204" pitchFamily="34" charset="-122"/>
                <a:ea typeface="微软雅黑" panose="020B0503020204020204" pitchFamily="34" charset="-122"/>
              </a:rPr>
              <a:t>Gordon Moore</a:t>
            </a:r>
            <a:r>
              <a:rPr lang="zh-CN" altLang="zh-CN" sz="2200" dirty="0">
                <a:latin typeface="微软雅黑" panose="020B0503020204020204" pitchFamily="34" charset="-122"/>
                <a:ea typeface="微软雅黑" panose="020B0503020204020204" pitchFamily="34" charset="-122"/>
              </a:rPr>
              <a:t>）提出了被称为计算机第一定律的</a:t>
            </a:r>
            <a:r>
              <a:rPr lang="zh-CN" altLang="zh-CN" sz="2200" b="1" dirty="0">
                <a:solidFill>
                  <a:srgbClr val="C00000"/>
                </a:solidFill>
                <a:latin typeface="微软雅黑" panose="020B0503020204020204" pitchFamily="34" charset="-122"/>
                <a:ea typeface="微软雅黑" panose="020B0503020204020204" pitchFamily="34" charset="-122"/>
              </a:rPr>
              <a:t>摩尔定律</a:t>
            </a:r>
            <a:r>
              <a:rPr lang="en-US" altLang="zh-CN" sz="2200" dirty="0">
                <a:latin typeface="微软雅黑" panose="020B0503020204020204" pitchFamily="34" charset="-122"/>
                <a:ea typeface="微软雅黑" panose="020B0503020204020204" pitchFamily="34" charset="-122"/>
              </a:rPr>
              <a:t>:</a:t>
            </a:r>
            <a:endParaRPr lang="zh-CN" altLang="en-US" sz="22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5B3954EF-3962-4273-8CED-6612BE8A4C2A}"/>
              </a:ext>
            </a:extLst>
          </p:cNvPr>
          <p:cNvSpPr txBox="1"/>
          <p:nvPr/>
        </p:nvSpPr>
        <p:spPr>
          <a:xfrm>
            <a:off x="1208873" y="2439147"/>
            <a:ext cx="7858010" cy="476862"/>
          </a:xfrm>
          <a:prstGeom prst="rect">
            <a:avLst/>
          </a:prstGeom>
          <a:noFill/>
        </p:spPr>
        <p:txBody>
          <a:bodyPr wrap="square" rtlCol="0">
            <a:spAutoFit/>
          </a:bodyPr>
          <a:lstStyle>
            <a:defPPr>
              <a:defRPr lang="zh-CN"/>
            </a:defPPr>
            <a:lvl1pPr>
              <a:lnSpc>
                <a:spcPct val="125000"/>
              </a:lnSpc>
              <a:defRPr sz="2200">
                <a:latin typeface="微软雅黑" panose="020B0503020204020204" pitchFamily="34" charset="-122"/>
                <a:ea typeface="微软雅黑" panose="020B0503020204020204" pitchFamily="34" charset="-122"/>
              </a:defRPr>
            </a:lvl1pPr>
          </a:lstStyle>
          <a:p>
            <a:r>
              <a:rPr lang="zh-CN" altLang="zh-CN" b="1" dirty="0">
                <a:solidFill>
                  <a:srgbClr val="C00000"/>
                </a:solidFill>
              </a:rPr>
              <a:t>集成电路芯片上</a:t>
            </a:r>
            <a:r>
              <a:rPr lang="zh-CN" altLang="en-US" b="1" dirty="0">
                <a:solidFill>
                  <a:srgbClr val="C00000"/>
                </a:solidFill>
              </a:rPr>
              <a:t>可容纳的晶体管和电阻</a:t>
            </a:r>
            <a:r>
              <a:rPr lang="zh-CN" altLang="zh-CN" b="1" dirty="0">
                <a:solidFill>
                  <a:srgbClr val="C00000"/>
                </a:solidFill>
              </a:rPr>
              <a:t>数目</a:t>
            </a:r>
            <a:r>
              <a:rPr lang="zh-CN" altLang="en-US" b="1" dirty="0">
                <a:solidFill>
                  <a:srgbClr val="C00000"/>
                </a:solidFill>
              </a:rPr>
              <a:t>将每年增加一倍。</a:t>
            </a:r>
          </a:p>
        </p:txBody>
      </p:sp>
      <p:sp>
        <p:nvSpPr>
          <p:cNvPr id="7" name="矩形 6">
            <a:extLst>
              <a:ext uri="{FF2B5EF4-FFF2-40B4-BE49-F238E27FC236}">
                <a16:creationId xmlns:a16="http://schemas.microsoft.com/office/drawing/2014/main" id="{E0715DCD-DE6C-467C-B680-BF6C1A32812A}"/>
              </a:ext>
            </a:extLst>
          </p:cNvPr>
          <p:cNvSpPr/>
          <p:nvPr/>
        </p:nvSpPr>
        <p:spPr>
          <a:xfrm>
            <a:off x="867349" y="5129598"/>
            <a:ext cx="11089700" cy="476862"/>
          </a:xfrm>
          <a:prstGeom prst="rect">
            <a:avLst/>
          </a:prstGeom>
          <a:noFill/>
        </p:spPr>
        <p:txBody>
          <a:bodyPr wrap="square" rtlCol="0">
            <a:spAutoFit/>
          </a:bodyPr>
          <a:lstStyle/>
          <a:p>
            <a:pPr marL="342900" indent="-342900">
              <a:lnSpc>
                <a:spcPct val="125000"/>
              </a:lnSpc>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rPr>
              <a:t>随着</a:t>
            </a:r>
            <a:r>
              <a:rPr lang="en-US" altLang="zh-CN" sz="2200" dirty="0">
                <a:latin typeface="微软雅黑" panose="020B0503020204020204" pitchFamily="34" charset="-122"/>
                <a:ea typeface="微软雅黑" panose="020B0503020204020204" pitchFamily="34" charset="-122"/>
              </a:rPr>
              <a:t>IC</a:t>
            </a:r>
            <a:r>
              <a:rPr lang="zh-CN" altLang="zh-CN" sz="2200" dirty="0">
                <a:latin typeface="微软雅黑" panose="020B0503020204020204" pitchFamily="34" charset="-122"/>
                <a:ea typeface="微软雅黑" panose="020B0503020204020204" pitchFamily="34" charset="-122"/>
              </a:rPr>
              <a:t>工艺的发展，芯片的集成度越来越高，但也越来越接近工艺甚至物理的极限。</a:t>
            </a:r>
            <a:endParaRPr lang="zh-CN" altLang="en-US" sz="220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AF70F24-F528-E0E0-3D1F-4A9875534CD5}"/>
              </a:ext>
            </a:extLst>
          </p:cNvPr>
          <p:cNvSpPr txBox="1"/>
          <p:nvPr/>
        </p:nvSpPr>
        <p:spPr>
          <a:xfrm>
            <a:off x="867349" y="3429000"/>
            <a:ext cx="11089701" cy="476862"/>
          </a:xfrm>
          <a:prstGeom prst="rect">
            <a:avLst/>
          </a:prstGeom>
          <a:noFill/>
        </p:spPr>
        <p:txBody>
          <a:bodyPr wrap="square" rtlCol="0">
            <a:spAutoFit/>
          </a:bodyPr>
          <a:lstStyle/>
          <a:p>
            <a:pPr marL="342900" indent="-342900">
              <a:lnSpc>
                <a:spcPct val="125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1975</a:t>
            </a:r>
            <a:r>
              <a:rPr lang="zh-CN" altLang="zh-CN" sz="2200" dirty="0">
                <a:latin typeface="微软雅黑" panose="020B0503020204020204" pitchFamily="34" charset="-122"/>
                <a:ea typeface="微软雅黑" panose="020B0503020204020204" pitchFamily="34" charset="-122"/>
              </a:rPr>
              <a:t>年，</a:t>
            </a:r>
            <a:r>
              <a:rPr lang="zh-CN" altLang="en-US" sz="2200" dirty="0">
                <a:latin typeface="微软雅黑" panose="020B0503020204020204" pitchFamily="34" charset="-122"/>
                <a:ea typeface="微软雅黑" panose="020B0503020204020204" pitchFamily="34" charset="-122"/>
              </a:rPr>
              <a:t>摩尔根据当时的实际情况进行了修正：每两年增加一倍。</a:t>
            </a:r>
          </a:p>
        </p:txBody>
      </p:sp>
      <p:sp>
        <p:nvSpPr>
          <p:cNvPr id="9" name="文本框 8">
            <a:extLst>
              <a:ext uri="{FF2B5EF4-FFF2-40B4-BE49-F238E27FC236}">
                <a16:creationId xmlns:a16="http://schemas.microsoft.com/office/drawing/2014/main" id="{CD9F1D95-C077-0FDF-FBF7-12AD929B9062}"/>
              </a:ext>
            </a:extLst>
          </p:cNvPr>
          <p:cNvSpPr txBox="1"/>
          <p:nvPr/>
        </p:nvSpPr>
        <p:spPr>
          <a:xfrm>
            <a:off x="867349" y="4279299"/>
            <a:ext cx="11089701" cy="476862"/>
          </a:xfrm>
          <a:prstGeom prst="rect">
            <a:avLst/>
          </a:prstGeom>
          <a:noFill/>
        </p:spPr>
        <p:txBody>
          <a:bodyPr wrap="square" rtlCol="0">
            <a:spAutoFit/>
          </a:bodyPr>
          <a:lstStyle/>
          <a:p>
            <a:pPr marL="342900" indent="-342900">
              <a:lnSpc>
                <a:spcPct val="125000"/>
              </a:lnSpc>
              <a:buFont typeface="Wingdings" panose="05000000000000000000" pitchFamily="2" charset="2"/>
              <a:buChar char="u"/>
            </a:pPr>
            <a:r>
              <a:rPr lang="zh-CN" altLang="en-US" sz="2200" b="1" dirty="0">
                <a:latin typeface="微软雅黑" panose="020B0503020204020204" pitchFamily="34" charset="-122"/>
                <a:ea typeface="微软雅黑" panose="020B0503020204020204" pitchFamily="34" charset="-122"/>
              </a:rPr>
              <a:t>普遍说法</a:t>
            </a:r>
            <a:r>
              <a:rPr lang="zh-CN" altLang="en-US" sz="2200" dirty="0">
                <a:latin typeface="微软雅黑" panose="020B0503020204020204" pitchFamily="34" charset="-122"/>
                <a:ea typeface="微软雅黑" panose="020B0503020204020204" pitchFamily="34" charset="-122"/>
              </a:rPr>
              <a:t>：</a:t>
            </a:r>
            <a:r>
              <a:rPr lang="zh-CN" altLang="en-US" sz="2200" b="1" dirty="0">
                <a:solidFill>
                  <a:srgbClr val="C00000"/>
                </a:solidFill>
                <a:latin typeface="微软雅黑" panose="020B0503020204020204" pitchFamily="34" charset="-122"/>
                <a:ea typeface="微软雅黑" panose="020B0503020204020204" pitchFamily="34" charset="-122"/>
              </a:rPr>
              <a:t>每</a:t>
            </a:r>
            <a:r>
              <a:rPr lang="en-US" altLang="zh-CN" sz="2200" b="1" dirty="0">
                <a:solidFill>
                  <a:srgbClr val="C00000"/>
                </a:solidFill>
                <a:latin typeface="微软雅黑" panose="020B0503020204020204" pitchFamily="34" charset="-122"/>
                <a:ea typeface="微软雅黑" panose="020B0503020204020204" pitchFamily="34" charset="-122"/>
              </a:rPr>
              <a:t>18</a:t>
            </a:r>
            <a:r>
              <a:rPr lang="zh-CN" altLang="en-US" sz="2200" b="1" dirty="0">
                <a:solidFill>
                  <a:srgbClr val="C00000"/>
                </a:solidFill>
                <a:latin typeface="微软雅黑" panose="020B0503020204020204" pitchFamily="34" charset="-122"/>
                <a:ea typeface="微软雅黑" panose="020B0503020204020204" pitchFamily="34" charset="-122"/>
              </a:rPr>
              <a:t>个月芯片的性能提高一倍</a:t>
            </a: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Intel</a:t>
            </a:r>
            <a:r>
              <a:rPr lang="zh-CN" altLang="en-US" sz="2200" dirty="0">
                <a:latin typeface="微软雅黑" panose="020B0503020204020204" pitchFamily="34" charset="-122"/>
                <a:ea typeface="微软雅黑" panose="020B0503020204020204" pitchFamily="34" charset="-122"/>
              </a:rPr>
              <a:t>首席执行官</a:t>
            </a:r>
            <a:r>
              <a:rPr lang="en-US" altLang="zh-CN" sz="2200" dirty="0">
                <a:latin typeface="微软雅黑" panose="020B0503020204020204" pitchFamily="34" charset="-122"/>
                <a:ea typeface="微软雅黑" panose="020B0503020204020204" pitchFamily="34" charset="-122"/>
              </a:rPr>
              <a:t>David House</a:t>
            </a:r>
            <a:r>
              <a:rPr lang="zh-CN" altLang="en-US" sz="22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3595656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8A04C5-0546-4773-8382-E1209D8A9A54}"/>
              </a:ext>
            </a:extLst>
          </p:cNvPr>
          <p:cNvSpPr>
            <a:spLocks noGrp="1"/>
          </p:cNvSpPr>
          <p:nvPr>
            <p:ph type="title"/>
          </p:nvPr>
        </p:nvSpPr>
        <p:spPr/>
        <p:txBody>
          <a:bodyPr/>
          <a:lstStyle/>
          <a:p>
            <a:r>
              <a:rPr lang="zh-CN" altLang="en-US" dirty="0"/>
              <a:t>未来的计算机</a:t>
            </a:r>
          </a:p>
        </p:txBody>
      </p:sp>
      <p:sp>
        <p:nvSpPr>
          <p:cNvPr id="3" name="灯片编号占位符 2">
            <a:extLst>
              <a:ext uri="{FF2B5EF4-FFF2-40B4-BE49-F238E27FC236}">
                <a16:creationId xmlns:a16="http://schemas.microsoft.com/office/drawing/2014/main" id="{0649FFCC-5EEA-4CFC-A194-EB9235DAD9A6}"/>
              </a:ext>
            </a:extLst>
          </p:cNvPr>
          <p:cNvSpPr>
            <a:spLocks noGrp="1"/>
          </p:cNvSpPr>
          <p:nvPr>
            <p:ph type="sldNum" sz="quarter" idx="10"/>
          </p:nvPr>
        </p:nvSpPr>
        <p:spPr/>
        <p:txBody>
          <a:bodyPr/>
          <a:lstStyle/>
          <a:p>
            <a:pPr>
              <a:defRPr/>
            </a:pPr>
            <a:fld id="{2FCEA550-0632-41CF-92C9-23194848D089}" type="slidenum">
              <a:rPr lang="zh-CN" altLang="en-US" smtClean="0"/>
              <a:pPr>
                <a:defRPr/>
              </a:pPr>
              <a:t>12</a:t>
            </a:fld>
            <a:endParaRPr lang="en-US" altLang="zh-CN"/>
          </a:p>
        </p:txBody>
      </p:sp>
      <p:sp>
        <p:nvSpPr>
          <p:cNvPr id="4" name="文本框 3">
            <a:extLst>
              <a:ext uri="{FF2B5EF4-FFF2-40B4-BE49-F238E27FC236}">
                <a16:creationId xmlns:a16="http://schemas.microsoft.com/office/drawing/2014/main" id="{0DD40374-FA98-4E1E-BC3E-4931FFE0FDE2}"/>
              </a:ext>
            </a:extLst>
          </p:cNvPr>
          <p:cNvSpPr txBox="1"/>
          <p:nvPr/>
        </p:nvSpPr>
        <p:spPr>
          <a:xfrm>
            <a:off x="2236424" y="1707614"/>
            <a:ext cx="6962660" cy="523220"/>
          </a:xfrm>
          <a:prstGeom prst="rect">
            <a:avLst/>
          </a:prstGeom>
          <a:noFill/>
        </p:spPr>
        <p:txBody>
          <a:bodyPr wrap="square" rtlCol="0">
            <a:spAutoFit/>
          </a:bodyPr>
          <a:lstStyle/>
          <a:p>
            <a:pPr marL="342900" indent="-342900">
              <a:buFont typeface="Wingdings" panose="05000000000000000000" pitchFamily="2" charset="2"/>
              <a:buChar char="u"/>
            </a:pPr>
            <a:r>
              <a:rPr lang="zh-CN" altLang="en-US" sz="2800" dirty="0">
                <a:latin typeface="微软雅黑" panose="020B0503020204020204" pitchFamily="34" charset="-122"/>
                <a:ea typeface="微软雅黑" panose="020B0503020204020204" pitchFamily="34" charset="-122"/>
              </a:rPr>
              <a:t>超导计算机</a:t>
            </a:r>
          </a:p>
        </p:txBody>
      </p:sp>
      <p:sp>
        <p:nvSpPr>
          <p:cNvPr id="5" name="文本框 4">
            <a:extLst>
              <a:ext uri="{FF2B5EF4-FFF2-40B4-BE49-F238E27FC236}">
                <a16:creationId xmlns:a16="http://schemas.microsoft.com/office/drawing/2014/main" id="{888A8D7D-682A-472C-9183-27899C9CA48F}"/>
              </a:ext>
            </a:extLst>
          </p:cNvPr>
          <p:cNvSpPr txBox="1"/>
          <p:nvPr/>
        </p:nvSpPr>
        <p:spPr>
          <a:xfrm>
            <a:off x="2236424" y="2412772"/>
            <a:ext cx="6962660" cy="523220"/>
          </a:xfrm>
          <a:prstGeom prst="rect">
            <a:avLst/>
          </a:prstGeom>
          <a:noFill/>
        </p:spPr>
        <p:txBody>
          <a:bodyPr wrap="square" rtlCol="0">
            <a:spAutoFit/>
          </a:bodyPr>
          <a:lstStyle/>
          <a:p>
            <a:pPr marL="342900" indent="-342900">
              <a:buFont typeface="Wingdings" panose="05000000000000000000" pitchFamily="2" charset="2"/>
              <a:buChar char="u"/>
            </a:pPr>
            <a:r>
              <a:rPr lang="zh-CN" altLang="en-US" sz="2800" dirty="0">
                <a:latin typeface="微软雅黑" panose="020B0503020204020204" pitchFamily="34" charset="-122"/>
                <a:ea typeface="微软雅黑" panose="020B0503020204020204" pitchFamily="34" charset="-122"/>
              </a:rPr>
              <a:t>分子计算机</a:t>
            </a:r>
          </a:p>
        </p:txBody>
      </p:sp>
      <p:sp>
        <p:nvSpPr>
          <p:cNvPr id="6" name="文本框 5">
            <a:extLst>
              <a:ext uri="{FF2B5EF4-FFF2-40B4-BE49-F238E27FC236}">
                <a16:creationId xmlns:a16="http://schemas.microsoft.com/office/drawing/2014/main" id="{58D470E1-38D2-499C-BE3E-7B8F953B51B9}"/>
              </a:ext>
            </a:extLst>
          </p:cNvPr>
          <p:cNvSpPr txBox="1"/>
          <p:nvPr/>
        </p:nvSpPr>
        <p:spPr>
          <a:xfrm>
            <a:off x="2236424" y="3117930"/>
            <a:ext cx="6962660" cy="523220"/>
          </a:xfrm>
          <a:prstGeom prst="rect">
            <a:avLst/>
          </a:prstGeom>
          <a:noFill/>
        </p:spPr>
        <p:txBody>
          <a:bodyPr wrap="square" rtlCol="0">
            <a:spAutoFit/>
          </a:bodyPr>
          <a:lstStyle/>
          <a:p>
            <a:pPr marL="342900" indent="-342900">
              <a:buFont typeface="Wingdings" panose="05000000000000000000" pitchFamily="2" charset="2"/>
              <a:buChar char="u"/>
            </a:pPr>
            <a:r>
              <a:rPr lang="zh-CN" altLang="en-US" sz="2800" dirty="0">
                <a:latin typeface="微软雅黑" panose="020B0503020204020204" pitchFamily="34" charset="-122"/>
                <a:ea typeface="微软雅黑" panose="020B0503020204020204" pitchFamily="34" charset="-122"/>
              </a:rPr>
              <a:t>光子计算机</a:t>
            </a:r>
          </a:p>
        </p:txBody>
      </p:sp>
      <p:sp>
        <p:nvSpPr>
          <p:cNvPr id="7" name="文本框 6">
            <a:extLst>
              <a:ext uri="{FF2B5EF4-FFF2-40B4-BE49-F238E27FC236}">
                <a16:creationId xmlns:a16="http://schemas.microsoft.com/office/drawing/2014/main" id="{4F7C5884-8E1E-4F12-A9F2-72650258D8A3}"/>
              </a:ext>
            </a:extLst>
          </p:cNvPr>
          <p:cNvSpPr txBox="1"/>
          <p:nvPr/>
        </p:nvSpPr>
        <p:spPr>
          <a:xfrm>
            <a:off x="2236424" y="3823087"/>
            <a:ext cx="6962660" cy="523220"/>
          </a:xfrm>
          <a:prstGeom prst="rect">
            <a:avLst/>
          </a:prstGeom>
          <a:noFill/>
        </p:spPr>
        <p:txBody>
          <a:bodyPr wrap="square" rtlCol="0">
            <a:spAutoFit/>
          </a:bodyPr>
          <a:lstStyle/>
          <a:p>
            <a:pPr marL="342900" indent="-342900">
              <a:buFont typeface="Wingdings" panose="05000000000000000000" pitchFamily="2" charset="2"/>
              <a:buChar char="u"/>
            </a:pPr>
            <a:r>
              <a:rPr lang="zh-CN" altLang="en-US" sz="2800" dirty="0">
                <a:latin typeface="微软雅黑" panose="020B0503020204020204" pitchFamily="34" charset="-122"/>
                <a:ea typeface="微软雅黑" panose="020B0503020204020204" pitchFamily="34" charset="-122"/>
              </a:rPr>
              <a:t>量子计算机</a:t>
            </a:r>
          </a:p>
        </p:txBody>
      </p:sp>
    </p:spTree>
    <p:extLst>
      <p:ext uri="{BB962C8B-B14F-4D97-AF65-F5344CB8AC3E}">
        <p14:creationId xmlns:p14="http://schemas.microsoft.com/office/powerpoint/2010/main" val="30967157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229775-C5CF-4CD0-A6A7-0C52C2B937FB}"/>
              </a:ext>
            </a:extLst>
          </p:cNvPr>
          <p:cNvSpPr>
            <a:spLocks noGrp="1"/>
          </p:cNvSpPr>
          <p:nvPr>
            <p:ph type="title"/>
          </p:nvPr>
        </p:nvSpPr>
        <p:spPr/>
        <p:txBody>
          <a:bodyPr/>
          <a:lstStyle/>
          <a:p>
            <a:r>
              <a:rPr lang="zh-CN" altLang="en-US" dirty="0"/>
              <a:t>计算机的分类</a:t>
            </a:r>
            <a:r>
              <a:rPr lang="en-US" altLang="zh-CN" dirty="0"/>
              <a:t>——</a:t>
            </a:r>
            <a:r>
              <a:rPr lang="zh-CN" altLang="en-US" dirty="0"/>
              <a:t>按功能和用途来分</a:t>
            </a:r>
          </a:p>
        </p:txBody>
      </p:sp>
      <p:sp>
        <p:nvSpPr>
          <p:cNvPr id="3" name="灯片编号占位符 2">
            <a:extLst>
              <a:ext uri="{FF2B5EF4-FFF2-40B4-BE49-F238E27FC236}">
                <a16:creationId xmlns:a16="http://schemas.microsoft.com/office/drawing/2014/main" id="{2579E149-56EC-4327-8EF5-738957F6EEF2}"/>
              </a:ext>
            </a:extLst>
          </p:cNvPr>
          <p:cNvSpPr>
            <a:spLocks noGrp="1"/>
          </p:cNvSpPr>
          <p:nvPr>
            <p:ph type="sldNum" sz="quarter" idx="10"/>
          </p:nvPr>
        </p:nvSpPr>
        <p:spPr/>
        <p:txBody>
          <a:bodyPr/>
          <a:lstStyle/>
          <a:p>
            <a:pPr>
              <a:defRPr/>
            </a:pPr>
            <a:fld id="{2FCEA550-0632-41CF-92C9-23194848D089}" type="slidenum">
              <a:rPr lang="zh-CN" altLang="en-US" smtClean="0"/>
              <a:pPr>
                <a:defRPr/>
              </a:pPr>
              <a:t>13</a:t>
            </a:fld>
            <a:endParaRPr lang="en-US" altLang="zh-CN"/>
          </a:p>
        </p:txBody>
      </p:sp>
      <p:sp>
        <p:nvSpPr>
          <p:cNvPr id="5" name="TextBox 2">
            <a:extLst>
              <a:ext uri="{FF2B5EF4-FFF2-40B4-BE49-F238E27FC236}">
                <a16:creationId xmlns:a16="http://schemas.microsoft.com/office/drawing/2014/main" id="{F54D3DBD-8B36-440E-A809-6451DCDCC274}"/>
              </a:ext>
            </a:extLst>
          </p:cNvPr>
          <p:cNvSpPr txBox="1"/>
          <p:nvPr/>
        </p:nvSpPr>
        <p:spPr>
          <a:xfrm>
            <a:off x="1910754" y="1954076"/>
            <a:ext cx="5328592" cy="523220"/>
          </a:xfrm>
          <a:prstGeom prst="rect">
            <a:avLst/>
          </a:prstGeom>
          <a:noFill/>
        </p:spPr>
        <p:txBody>
          <a:bodyPr wrap="square" rtlCol="0">
            <a:spAutoFit/>
          </a:bodyPr>
          <a:lstStyle/>
          <a:p>
            <a:pPr marL="457200" indent="-457200">
              <a:buFont typeface="Wingdings" panose="05000000000000000000" pitchFamily="2" charset="2"/>
              <a:buChar char="u"/>
            </a:pPr>
            <a:r>
              <a:rPr lang="zh-CN" altLang="en-US" sz="2800" dirty="0">
                <a:latin typeface="微软雅黑" panose="020B0503020204020204" pitchFamily="34" charset="-122"/>
                <a:ea typeface="微软雅黑" panose="020B0503020204020204" pitchFamily="34" charset="-122"/>
              </a:rPr>
              <a:t>通用计算机</a:t>
            </a:r>
          </a:p>
        </p:txBody>
      </p:sp>
      <p:sp>
        <p:nvSpPr>
          <p:cNvPr id="7" name="TextBox 3">
            <a:extLst>
              <a:ext uri="{FF2B5EF4-FFF2-40B4-BE49-F238E27FC236}">
                <a16:creationId xmlns:a16="http://schemas.microsoft.com/office/drawing/2014/main" id="{ADA59975-3BCD-4525-BB23-6C1197E4806C}"/>
              </a:ext>
            </a:extLst>
          </p:cNvPr>
          <p:cNvSpPr txBox="1"/>
          <p:nvPr/>
        </p:nvSpPr>
        <p:spPr>
          <a:xfrm>
            <a:off x="1910754" y="2659088"/>
            <a:ext cx="5328592" cy="523220"/>
          </a:xfrm>
          <a:prstGeom prst="rect">
            <a:avLst/>
          </a:prstGeom>
          <a:noFill/>
        </p:spPr>
        <p:txBody>
          <a:bodyPr wrap="square" rtlCol="0">
            <a:spAutoFit/>
          </a:bodyPr>
          <a:lstStyle>
            <a:defPPr>
              <a:defRPr lang="zh-CN"/>
            </a:defPPr>
            <a:lvl1pPr marL="457200" indent="-457200">
              <a:buFont typeface="Wingdings" panose="05000000000000000000" pitchFamily="2" charset="2"/>
              <a:buChar char="u"/>
              <a:defRPr sz="2800">
                <a:latin typeface="微软雅黑" panose="020B0503020204020204" pitchFamily="34" charset="-122"/>
                <a:ea typeface="微软雅黑" panose="020B0503020204020204" pitchFamily="34" charset="-122"/>
              </a:defRPr>
            </a:lvl1pPr>
          </a:lstStyle>
          <a:p>
            <a:r>
              <a:rPr lang="zh-CN" altLang="en-US" dirty="0"/>
              <a:t>专用计算机</a:t>
            </a:r>
          </a:p>
        </p:txBody>
      </p:sp>
    </p:spTree>
    <p:extLst>
      <p:ext uri="{BB962C8B-B14F-4D97-AF65-F5344CB8AC3E}">
        <p14:creationId xmlns:p14="http://schemas.microsoft.com/office/powerpoint/2010/main" val="7650053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7D250F-80A9-4F37-B223-DAB2A60C78A7}"/>
              </a:ext>
            </a:extLst>
          </p:cNvPr>
          <p:cNvSpPr>
            <a:spLocks noGrp="1"/>
          </p:cNvSpPr>
          <p:nvPr>
            <p:ph type="title"/>
          </p:nvPr>
        </p:nvSpPr>
        <p:spPr/>
        <p:txBody>
          <a:bodyPr/>
          <a:lstStyle/>
          <a:p>
            <a:r>
              <a:rPr lang="zh-CN" altLang="en-US" dirty="0"/>
              <a:t>计算机的分类</a:t>
            </a:r>
            <a:r>
              <a:rPr lang="en-US" altLang="zh-CN" dirty="0"/>
              <a:t>——</a:t>
            </a:r>
            <a:r>
              <a:rPr lang="zh-CN" altLang="en-US" dirty="0"/>
              <a:t>按规模和性能来分</a:t>
            </a:r>
          </a:p>
        </p:txBody>
      </p:sp>
      <p:sp>
        <p:nvSpPr>
          <p:cNvPr id="3" name="灯片编号占位符 2">
            <a:extLst>
              <a:ext uri="{FF2B5EF4-FFF2-40B4-BE49-F238E27FC236}">
                <a16:creationId xmlns:a16="http://schemas.microsoft.com/office/drawing/2014/main" id="{8F5B8D23-CF65-4AFD-8C03-8B61056C1FBC}"/>
              </a:ext>
            </a:extLst>
          </p:cNvPr>
          <p:cNvSpPr>
            <a:spLocks noGrp="1"/>
          </p:cNvSpPr>
          <p:nvPr>
            <p:ph type="sldNum" sz="quarter" idx="10"/>
          </p:nvPr>
        </p:nvSpPr>
        <p:spPr/>
        <p:txBody>
          <a:bodyPr/>
          <a:lstStyle/>
          <a:p>
            <a:pPr>
              <a:defRPr/>
            </a:pPr>
            <a:fld id="{2FCEA550-0632-41CF-92C9-23194848D089}" type="slidenum">
              <a:rPr lang="zh-CN" altLang="en-US" smtClean="0"/>
              <a:pPr>
                <a:defRPr/>
              </a:pPr>
              <a:t>14</a:t>
            </a:fld>
            <a:endParaRPr lang="en-US" altLang="zh-CN"/>
          </a:p>
        </p:txBody>
      </p:sp>
      <p:sp>
        <p:nvSpPr>
          <p:cNvPr id="5" name="TextBox 2">
            <a:extLst>
              <a:ext uri="{FF2B5EF4-FFF2-40B4-BE49-F238E27FC236}">
                <a16:creationId xmlns:a16="http://schemas.microsoft.com/office/drawing/2014/main" id="{C11BC60C-88BF-4CDD-8825-A136BA1FCF88}"/>
              </a:ext>
            </a:extLst>
          </p:cNvPr>
          <p:cNvSpPr txBox="1"/>
          <p:nvPr/>
        </p:nvSpPr>
        <p:spPr>
          <a:xfrm>
            <a:off x="1867484" y="1562842"/>
            <a:ext cx="5544616" cy="3655744"/>
          </a:xfrm>
          <a:prstGeom prst="rect">
            <a:avLst/>
          </a:prstGeom>
          <a:noFill/>
        </p:spPr>
        <p:txBody>
          <a:bodyPr wrap="square" rtlCol="0">
            <a:spAutoFit/>
          </a:bodyPr>
          <a:lstStyle/>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微型计算机</a:t>
            </a:r>
            <a:endParaRPr lang="en-US" altLang="zh-CN" sz="2400" dirty="0">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工作站</a:t>
            </a:r>
            <a:endParaRPr lang="en-US" altLang="zh-CN" sz="2400" dirty="0">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服务器</a:t>
            </a:r>
            <a:endParaRPr lang="en-US" altLang="zh-CN" sz="2400" dirty="0">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大型计算机</a:t>
            </a:r>
            <a:endParaRPr lang="en-US" altLang="zh-CN" sz="2400" dirty="0">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巨型计算机</a:t>
            </a:r>
            <a:endParaRPr lang="en-US" altLang="zh-CN" sz="2400" dirty="0">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手持计算机</a:t>
            </a:r>
            <a:endParaRPr lang="en-US" altLang="zh-CN" sz="2400" dirty="0">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可穿戴计算机</a:t>
            </a:r>
          </a:p>
        </p:txBody>
      </p:sp>
    </p:spTree>
    <p:extLst>
      <p:ext uri="{BB962C8B-B14F-4D97-AF65-F5344CB8AC3E}">
        <p14:creationId xmlns:p14="http://schemas.microsoft.com/office/powerpoint/2010/main" val="12575499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106DBA-39BA-4022-B06D-9FCD78CF3AA4}"/>
              </a:ext>
            </a:extLst>
          </p:cNvPr>
          <p:cNvSpPr>
            <a:spLocks noGrp="1"/>
          </p:cNvSpPr>
          <p:nvPr>
            <p:ph type="title"/>
          </p:nvPr>
        </p:nvSpPr>
        <p:spPr/>
        <p:txBody>
          <a:bodyPr/>
          <a:lstStyle/>
          <a:p>
            <a:r>
              <a:rPr lang="zh-CN" altLang="en-US" dirty="0"/>
              <a:t>计算机的应用</a:t>
            </a:r>
          </a:p>
        </p:txBody>
      </p:sp>
      <p:sp>
        <p:nvSpPr>
          <p:cNvPr id="3" name="灯片编号占位符 2">
            <a:extLst>
              <a:ext uri="{FF2B5EF4-FFF2-40B4-BE49-F238E27FC236}">
                <a16:creationId xmlns:a16="http://schemas.microsoft.com/office/drawing/2014/main" id="{F15F6A4F-B5B6-4AED-810D-604AB9037ED5}"/>
              </a:ext>
            </a:extLst>
          </p:cNvPr>
          <p:cNvSpPr>
            <a:spLocks noGrp="1"/>
          </p:cNvSpPr>
          <p:nvPr>
            <p:ph type="sldNum" sz="quarter" idx="10"/>
          </p:nvPr>
        </p:nvSpPr>
        <p:spPr/>
        <p:txBody>
          <a:bodyPr/>
          <a:lstStyle/>
          <a:p>
            <a:pPr>
              <a:defRPr/>
            </a:pPr>
            <a:fld id="{2FCEA550-0632-41CF-92C9-23194848D089}" type="slidenum">
              <a:rPr lang="zh-CN" altLang="en-US" smtClean="0"/>
              <a:pPr>
                <a:defRPr/>
              </a:pPr>
              <a:t>15</a:t>
            </a:fld>
            <a:endParaRPr lang="en-US" altLang="zh-CN"/>
          </a:p>
        </p:txBody>
      </p:sp>
      <p:sp>
        <p:nvSpPr>
          <p:cNvPr id="5" name="TextBox 2">
            <a:extLst>
              <a:ext uri="{FF2B5EF4-FFF2-40B4-BE49-F238E27FC236}">
                <a16:creationId xmlns:a16="http://schemas.microsoft.com/office/drawing/2014/main" id="{C4B3C22F-E55B-4986-A999-B5C4A060C23B}"/>
              </a:ext>
            </a:extLst>
          </p:cNvPr>
          <p:cNvSpPr txBox="1"/>
          <p:nvPr/>
        </p:nvSpPr>
        <p:spPr>
          <a:xfrm>
            <a:off x="1905051" y="1562045"/>
            <a:ext cx="7200800" cy="4172809"/>
          </a:xfrm>
          <a:prstGeom prst="rect">
            <a:avLst/>
          </a:prstGeom>
          <a:noFill/>
        </p:spPr>
        <p:txBody>
          <a:bodyPr wrap="square" rtlCol="0">
            <a:spAutoFit/>
          </a:bodyPr>
          <a:lstStyle/>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科学计算</a:t>
            </a:r>
            <a:endParaRPr lang="en-US" altLang="zh-CN" sz="2400" dirty="0">
              <a:latin typeface="微软雅黑" panose="020B0503020204020204" pitchFamily="34" charset="-122"/>
              <a:ea typeface="微软雅黑" panose="020B0503020204020204" pitchFamily="34" charset="-122"/>
            </a:endParaRP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数据处理</a:t>
            </a:r>
            <a:endParaRPr lang="en-US" altLang="zh-CN" sz="2400" dirty="0">
              <a:latin typeface="微软雅黑" panose="020B0503020204020204" pitchFamily="34" charset="-122"/>
              <a:ea typeface="微软雅黑" panose="020B0503020204020204" pitchFamily="34" charset="-122"/>
            </a:endParaRP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过程控制</a:t>
            </a:r>
            <a:endParaRPr lang="en-US" altLang="zh-CN" sz="2400" dirty="0">
              <a:latin typeface="微软雅黑" panose="020B0503020204020204" pitchFamily="34" charset="-122"/>
              <a:ea typeface="微软雅黑" panose="020B0503020204020204" pitchFamily="34" charset="-122"/>
            </a:endParaRP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计算机辅助系统</a:t>
            </a:r>
            <a:endParaRPr lang="en-US" altLang="zh-CN" sz="2400" dirty="0">
              <a:latin typeface="微软雅黑" panose="020B0503020204020204" pitchFamily="34" charset="-122"/>
              <a:ea typeface="微软雅黑" panose="020B0503020204020204" pitchFamily="34" charset="-122"/>
            </a:endParaRP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人工智能</a:t>
            </a:r>
            <a:r>
              <a:rPr lang="en-US" altLang="zh-CN" sz="2400" dirty="0">
                <a:latin typeface="微软雅黑" panose="020B0503020204020204" pitchFamily="34" charset="-122"/>
                <a:ea typeface="微软雅黑" panose="020B0503020204020204" pitchFamily="34" charset="-122"/>
              </a:rPr>
              <a:t>(AI)</a:t>
            </a: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多媒体技术</a:t>
            </a:r>
            <a:endParaRPr lang="en-US" altLang="zh-CN" sz="2400" dirty="0">
              <a:latin typeface="微软雅黑" panose="020B0503020204020204" pitchFamily="34" charset="-122"/>
              <a:ea typeface="微软雅黑" panose="020B0503020204020204" pitchFamily="34" charset="-122"/>
            </a:endParaRP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虚拟现实</a:t>
            </a:r>
            <a:r>
              <a:rPr lang="en-US" altLang="zh-CN" sz="2400" dirty="0">
                <a:latin typeface="微软雅黑" panose="020B0503020204020204" pitchFamily="34" charset="-122"/>
                <a:ea typeface="微软雅黑" panose="020B0503020204020204" pitchFamily="34" charset="-122"/>
              </a:rPr>
              <a:t>(VR)</a:t>
            </a:r>
          </a:p>
          <a:p>
            <a:pPr marL="342900" indent="-342900">
              <a:lnSpc>
                <a:spcPct val="14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网络应用</a:t>
            </a:r>
          </a:p>
        </p:txBody>
      </p:sp>
    </p:spTree>
    <p:extLst>
      <p:ext uri="{BB962C8B-B14F-4D97-AF65-F5344CB8AC3E}">
        <p14:creationId xmlns:p14="http://schemas.microsoft.com/office/powerpoint/2010/main" val="16964928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BD18D67-61E2-4F66-82BC-C21A96A73193}"/>
              </a:ext>
            </a:extLst>
          </p:cNvPr>
          <p:cNvSpPr>
            <a:spLocks noGrp="1"/>
          </p:cNvSpPr>
          <p:nvPr>
            <p:ph type="sldNum" sz="quarter" idx="10"/>
          </p:nvPr>
        </p:nvSpPr>
        <p:spPr/>
        <p:txBody>
          <a:bodyPr/>
          <a:lstStyle/>
          <a:p>
            <a:pPr>
              <a:defRPr/>
            </a:pPr>
            <a:fld id="{CD7CB968-9832-4527-83CD-82BEB64A948B}" type="slidenum">
              <a:rPr lang="zh-CN" altLang="en-US" smtClean="0"/>
              <a:pPr>
                <a:defRPr/>
              </a:pPr>
              <a:t>16</a:t>
            </a:fld>
            <a:endParaRPr lang="en-US" altLang="zh-CN" dirty="0"/>
          </a:p>
        </p:txBody>
      </p:sp>
      <p:sp>
        <p:nvSpPr>
          <p:cNvPr id="4" name="文本框 3">
            <a:extLst>
              <a:ext uri="{FF2B5EF4-FFF2-40B4-BE49-F238E27FC236}">
                <a16:creationId xmlns:a16="http://schemas.microsoft.com/office/drawing/2014/main" id="{1912649B-7575-4DAC-A400-5A2B5E39ACCE}"/>
              </a:ext>
            </a:extLst>
          </p:cNvPr>
          <p:cNvSpPr txBox="1"/>
          <p:nvPr/>
        </p:nvSpPr>
        <p:spPr>
          <a:xfrm>
            <a:off x="4440849" y="2828004"/>
            <a:ext cx="4942481" cy="707886"/>
          </a:xfrm>
          <a:prstGeom prst="rect">
            <a:avLst/>
          </a:prstGeom>
          <a:noFill/>
        </p:spPr>
        <p:txBody>
          <a:bodyPr wrap="square" rtlCol="0">
            <a:spAutoFit/>
          </a:bodyPr>
          <a:lstStyle/>
          <a:p>
            <a:r>
              <a:rPr lang="en-US" altLang="zh-CN"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 </a:t>
            </a:r>
            <a:r>
              <a:rPr lang="zh-CN" altLang="en-US"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计算机基础知识</a:t>
            </a:r>
          </a:p>
        </p:txBody>
      </p:sp>
    </p:spTree>
    <p:extLst>
      <p:ext uri="{BB962C8B-B14F-4D97-AF65-F5344CB8AC3E}">
        <p14:creationId xmlns:p14="http://schemas.microsoft.com/office/powerpoint/2010/main" val="20632427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31BA76-C487-43AC-AE83-D3CC34F6FA0B}"/>
              </a:ext>
            </a:extLst>
          </p:cNvPr>
          <p:cNvSpPr>
            <a:spLocks noGrp="1"/>
          </p:cNvSpPr>
          <p:nvPr>
            <p:ph type="title"/>
          </p:nvPr>
        </p:nvSpPr>
        <p:spPr/>
        <p:txBody>
          <a:bodyPr/>
          <a:lstStyle/>
          <a:p>
            <a:r>
              <a:rPr lang="zh-CN" altLang="en-US" dirty="0"/>
              <a:t>计算机的信息编码</a:t>
            </a:r>
          </a:p>
        </p:txBody>
      </p:sp>
      <p:sp>
        <p:nvSpPr>
          <p:cNvPr id="3" name="灯片编号占位符 2">
            <a:extLst>
              <a:ext uri="{FF2B5EF4-FFF2-40B4-BE49-F238E27FC236}">
                <a16:creationId xmlns:a16="http://schemas.microsoft.com/office/drawing/2014/main" id="{49B5560A-0242-4C9E-A9B7-45115D3FD9E3}"/>
              </a:ext>
            </a:extLst>
          </p:cNvPr>
          <p:cNvSpPr>
            <a:spLocks noGrp="1"/>
          </p:cNvSpPr>
          <p:nvPr>
            <p:ph type="sldNum" sz="quarter" idx="10"/>
          </p:nvPr>
        </p:nvSpPr>
        <p:spPr/>
        <p:txBody>
          <a:bodyPr/>
          <a:lstStyle/>
          <a:p>
            <a:pPr>
              <a:defRPr/>
            </a:pPr>
            <a:fld id="{2FCEA550-0632-41CF-92C9-23194848D089}" type="slidenum">
              <a:rPr lang="zh-CN" altLang="en-US" smtClean="0"/>
              <a:pPr>
                <a:defRPr/>
              </a:pPr>
              <a:t>17</a:t>
            </a:fld>
            <a:endParaRPr lang="en-US" altLang="zh-CN"/>
          </a:p>
        </p:txBody>
      </p:sp>
      <p:sp>
        <p:nvSpPr>
          <p:cNvPr id="4" name="文本框 3">
            <a:extLst>
              <a:ext uri="{FF2B5EF4-FFF2-40B4-BE49-F238E27FC236}">
                <a16:creationId xmlns:a16="http://schemas.microsoft.com/office/drawing/2014/main" id="{592B8D9C-FE9B-443D-ADDD-70347E5B7263}"/>
              </a:ext>
            </a:extLst>
          </p:cNvPr>
          <p:cNvSpPr txBox="1"/>
          <p:nvPr/>
        </p:nvSpPr>
        <p:spPr>
          <a:xfrm>
            <a:off x="2307768" y="1795084"/>
            <a:ext cx="947057"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数字</a:t>
            </a:r>
          </a:p>
        </p:txBody>
      </p:sp>
      <p:sp>
        <p:nvSpPr>
          <p:cNvPr id="5" name="文本框 4">
            <a:extLst>
              <a:ext uri="{FF2B5EF4-FFF2-40B4-BE49-F238E27FC236}">
                <a16:creationId xmlns:a16="http://schemas.microsoft.com/office/drawing/2014/main" id="{DDFE3DF9-B9E6-461A-B85D-C97A8823A604}"/>
              </a:ext>
            </a:extLst>
          </p:cNvPr>
          <p:cNvSpPr txBox="1"/>
          <p:nvPr/>
        </p:nvSpPr>
        <p:spPr>
          <a:xfrm>
            <a:off x="2307768" y="2447998"/>
            <a:ext cx="947057"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文本</a:t>
            </a:r>
          </a:p>
        </p:txBody>
      </p:sp>
      <p:sp>
        <p:nvSpPr>
          <p:cNvPr id="6" name="文本框 5">
            <a:extLst>
              <a:ext uri="{FF2B5EF4-FFF2-40B4-BE49-F238E27FC236}">
                <a16:creationId xmlns:a16="http://schemas.microsoft.com/office/drawing/2014/main" id="{63E88CC4-9FAD-4662-B724-47D588A09224}"/>
              </a:ext>
            </a:extLst>
          </p:cNvPr>
          <p:cNvSpPr txBox="1"/>
          <p:nvPr/>
        </p:nvSpPr>
        <p:spPr>
          <a:xfrm>
            <a:off x="2307768" y="3100912"/>
            <a:ext cx="947057"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声音</a:t>
            </a:r>
          </a:p>
        </p:txBody>
      </p:sp>
      <p:sp>
        <p:nvSpPr>
          <p:cNvPr id="7" name="文本框 6">
            <a:extLst>
              <a:ext uri="{FF2B5EF4-FFF2-40B4-BE49-F238E27FC236}">
                <a16:creationId xmlns:a16="http://schemas.microsoft.com/office/drawing/2014/main" id="{F23D82FE-5923-4843-819A-444B3B831481}"/>
              </a:ext>
            </a:extLst>
          </p:cNvPr>
          <p:cNvSpPr txBox="1"/>
          <p:nvPr/>
        </p:nvSpPr>
        <p:spPr>
          <a:xfrm>
            <a:off x="2307768" y="3753826"/>
            <a:ext cx="947057"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图形</a:t>
            </a:r>
          </a:p>
        </p:txBody>
      </p:sp>
      <p:sp>
        <p:nvSpPr>
          <p:cNvPr id="8" name="文本框 7">
            <a:extLst>
              <a:ext uri="{FF2B5EF4-FFF2-40B4-BE49-F238E27FC236}">
                <a16:creationId xmlns:a16="http://schemas.microsoft.com/office/drawing/2014/main" id="{860836D9-9B89-4C35-9253-102D07C4C42E}"/>
              </a:ext>
            </a:extLst>
          </p:cNvPr>
          <p:cNvSpPr txBox="1"/>
          <p:nvPr/>
        </p:nvSpPr>
        <p:spPr>
          <a:xfrm>
            <a:off x="2307768" y="4406740"/>
            <a:ext cx="947057"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图像</a:t>
            </a:r>
          </a:p>
        </p:txBody>
      </p:sp>
      <p:sp>
        <p:nvSpPr>
          <p:cNvPr id="9" name="文本框 8">
            <a:extLst>
              <a:ext uri="{FF2B5EF4-FFF2-40B4-BE49-F238E27FC236}">
                <a16:creationId xmlns:a16="http://schemas.microsoft.com/office/drawing/2014/main" id="{0904AA1F-9B66-410B-BB4D-DC524B90516B}"/>
              </a:ext>
            </a:extLst>
          </p:cNvPr>
          <p:cNvSpPr txBox="1"/>
          <p:nvPr/>
        </p:nvSpPr>
        <p:spPr>
          <a:xfrm>
            <a:off x="2307768" y="5059653"/>
            <a:ext cx="947057"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视频</a:t>
            </a:r>
          </a:p>
        </p:txBody>
      </p:sp>
      <p:pic>
        <p:nvPicPr>
          <p:cNvPr id="11" name="图形 10" descr="计算机">
            <a:extLst>
              <a:ext uri="{FF2B5EF4-FFF2-40B4-BE49-F238E27FC236}">
                <a16:creationId xmlns:a16="http://schemas.microsoft.com/office/drawing/2014/main" id="{FA9E1193-3A05-448C-A9F1-8B7B9EEA8F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65169" y="3185675"/>
            <a:ext cx="914400" cy="914400"/>
          </a:xfrm>
          <a:prstGeom prst="rect">
            <a:avLst/>
          </a:prstGeom>
        </p:spPr>
      </p:pic>
      <p:cxnSp>
        <p:nvCxnSpPr>
          <p:cNvPr id="13" name="直接连接符 12">
            <a:extLst>
              <a:ext uri="{FF2B5EF4-FFF2-40B4-BE49-F238E27FC236}">
                <a16:creationId xmlns:a16="http://schemas.microsoft.com/office/drawing/2014/main" id="{69A402D4-3B53-460E-846E-88394F8D2AE5}"/>
              </a:ext>
            </a:extLst>
          </p:cNvPr>
          <p:cNvCxnSpPr/>
          <p:nvPr/>
        </p:nvCxnSpPr>
        <p:spPr bwMode="auto">
          <a:xfrm>
            <a:off x="4082143" y="1360714"/>
            <a:ext cx="0" cy="4452257"/>
          </a:xfrm>
          <a:prstGeom prst="line">
            <a:avLst/>
          </a:prstGeom>
          <a:solidFill>
            <a:schemeClr val="accent1"/>
          </a:solidFill>
          <a:ln w="9525"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a:extLst>
              <a:ext uri="{FF2B5EF4-FFF2-40B4-BE49-F238E27FC236}">
                <a16:creationId xmlns:a16="http://schemas.microsoft.com/office/drawing/2014/main" id="{4418C276-90AF-41F2-B207-FACF35ED1261}"/>
              </a:ext>
            </a:extLst>
          </p:cNvPr>
          <p:cNvCxnSpPr>
            <a:stCxn id="4" idx="3"/>
          </p:cNvCxnSpPr>
          <p:nvPr/>
        </p:nvCxnSpPr>
        <p:spPr bwMode="auto">
          <a:xfrm>
            <a:off x="3254825" y="2025917"/>
            <a:ext cx="827318" cy="153666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a:extLst>
              <a:ext uri="{FF2B5EF4-FFF2-40B4-BE49-F238E27FC236}">
                <a16:creationId xmlns:a16="http://schemas.microsoft.com/office/drawing/2014/main" id="{0C834145-2205-4896-A7BA-FDE832A70B63}"/>
              </a:ext>
            </a:extLst>
          </p:cNvPr>
          <p:cNvCxnSpPr>
            <a:stCxn id="5" idx="3"/>
          </p:cNvCxnSpPr>
          <p:nvPr/>
        </p:nvCxnSpPr>
        <p:spPr bwMode="auto">
          <a:xfrm>
            <a:off x="3254825" y="2678831"/>
            <a:ext cx="827318" cy="88374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a:extLst>
              <a:ext uri="{FF2B5EF4-FFF2-40B4-BE49-F238E27FC236}">
                <a16:creationId xmlns:a16="http://schemas.microsoft.com/office/drawing/2014/main" id="{E24A4D9C-7B2F-4DFA-ABEB-094DE3A71AA7}"/>
              </a:ext>
            </a:extLst>
          </p:cNvPr>
          <p:cNvCxnSpPr>
            <a:stCxn id="6" idx="3"/>
          </p:cNvCxnSpPr>
          <p:nvPr/>
        </p:nvCxnSpPr>
        <p:spPr bwMode="auto">
          <a:xfrm>
            <a:off x="3254825" y="3331745"/>
            <a:ext cx="827318" cy="23083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a:extLst>
              <a:ext uri="{FF2B5EF4-FFF2-40B4-BE49-F238E27FC236}">
                <a16:creationId xmlns:a16="http://schemas.microsoft.com/office/drawing/2014/main" id="{8CB1FC94-6F5C-480E-A2D8-F94809BC4191}"/>
              </a:ext>
            </a:extLst>
          </p:cNvPr>
          <p:cNvCxnSpPr>
            <a:stCxn id="7" idx="3"/>
          </p:cNvCxnSpPr>
          <p:nvPr/>
        </p:nvCxnSpPr>
        <p:spPr bwMode="auto">
          <a:xfrm flipV="1">
            <a:off x="3254825" y="3586842"/>
            <a:ext cx="827318" cy="39781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a:extLst>
              <a:ext uri="{FF2B5EF4-FFF2-40B4-BE49-F238E27FC236}">
                <a16:creationId xmlns:a16="http://schemas.microsoft.com/office/drawing/2014/main" id="{1F9AFE9C-214D-4F5A-A9D7-B1784652454A}"/>
              </a:ext>
            </a:extLst>
          </p:cNvPr>
          <p:cNvCxnSpPr>
            <a:stCxn id="8" idx="3"/>
          </p:cNvCxnSpPr>
          <p:nvPr/>
        </p:nvCxnSpPr>
        <p:spPr bwMode="auto">
          <a:xfrm flipV="1">
            <a:off x="3254825" y="3562577"/>
            <a:ext cx="827318" cy="107499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28">
            <a:extLst>
              <a:ext uri="{FF2B5EF4-FFF2-40B4-BE49-F238E27FC236}">
                <a16:creationId xmlns:a16="http://schemas.microsoft.com/office/drawing/2014/main" id="{20B8FFCC-B425-46D6-9734-40BBF79A170D}"/>
              </a:ext>
            </a:extLst>
          </p:cNvPr>
          <p:cNvCxnSpPr>
            <a:stCxn id="9" idx="3"/>
          </p:cNvCxnSpPr>
          <p:nvPr/>
        </p:nvCxnSpPr>
        <p:spPr bwMode="auto">
          <a:xfrm flipV="1">
            <a:off x="3254825" y="3562577"/>
            <a:ext cx="827318" cy="172790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a:extLst>
              <a:ext uri="{FF2B5EF4-FFF2-40B4-BE49-F238E27FC236}">
                <a16:creationId xmlns:a16="http://schemas.microsoft.com/office/drawing/2014/main" id="{4F49745A-95D9-4F82-8C91-9D9CDB779049}"/>
              </a:ext>
            </a:extLst>
          </p:cNvPr>
          <p:cNvCxnSpPr/>
          <p:nvPr/>
        </p:nvCxnSpPr>
        <p:spPr bwMode="auto">
          <a:xfrm>
            <a:off x="4234543" y="4637572"/>
            <a:ext cx="28302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a:extLst>
              <a:ext uri="{FF2B5EF4-FFF2-40B4-BE49-F238E27FC236}">
                <a16:creationId xmlns:a16="http://schemas.microsoft.com/office/drawing/2014/main" id="{A00FAA2D-2CD1-463B-A97A-D6CF6AA4A119}"/>
              </a:ext>
            </a:extLst>
          </p:cNvPr>
          <p:cNvCxnSpPr/>
          <p:nvPr/>
        </p:nvCxnSpPr>
        <p:spPr bwMode="auto">
          <a:xfrm flipV="1">
            <a:off x="4517571" y="4215491"/>
            <a:ext cx="0" cy="42208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连接符: 肘形 34">
            <a:extLst>
              <a:ext uri="{FF2B5EF4-FFF2-40B4-BE49-F238E27FC236}">
                <a16:creationId xmlns:a16="http://schemas.microsoft.com/office/drawing/2014/main" id="{0A86F39B-FCFA-4DCD-A92D-525A1B038499}"/>
              </a:ext>
            </a:extLst>
          </p:cNvPr>
          <p:cNvCxnSpPr/>
          <p:nvPr/>
        </p:nvCxnSpPr>
        <p:spPr bwMode="auto">
          <a:xfrm>
            <a:off x="4517571" y="4215491"/>
            <a:ext cx="598715" cy="422081"/>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a:extLst>
              <a:ext uri="{FF2B5EF4-FFF2-40B4-BE49-F238E27FC236}">
                <a16:creationId xmlns:a16="http://schemas.microsoft.com/office/drawing/2014/main" id="{0BBD2F00-2A22-46D0-A91A-2A2F07A6873C}"/>
              </a:ext>
            </a:extLst>
          </p:cNvPr>
          <p:cNvCxnSpPr/>
          <p:nvPr/>
        </p:nvCxnSpPr>
        <p:spPr bwMode="auto">
          <a:xfrm>
            <a:off x="4833258" y="4637572"/>
            <a:ext cx="28302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a:extLst>
              <a:ext uri="{FF2B5EF4-FFF2-40B4-BE49-F238E27FC236}">
                <a16:creationId xmlns:a16="http://schemas.microsoft.com/office/drawing/2014/main" id="{0C0B78D0-F97C-40C9-91C9-92AF191B1AF1}"/>
              </a:ext>
            </a:extLst>
          </p:cNvPr>
          <p:cNvCxnSpPr/>
          <p:nvPr/>
        </p:nvCxnSpPr>
        <p:spPr bwMode="auto">
          <a:xfrm flipV="1">
            <a:off x="5116286" y="4215491"/>
            <a:ext cx="0" cy="42208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连接符: 肘形 39">
            <a:extLst>
              <a:ext uri="{FF2B5EF4-FFF2-40B4-BE49-F238E27FC236}">
                <a16:creationId xmlns:a16="http://schemas.microsoft.com/office/drawing/2014/main" id="{A0243EC7-F296-43A4-933A-8023E82C1D8E}"/>
              </a:ext>
            </a:extLst>
          </p:cNvPr>
          <p:cNvCxnSpPr/>
          <p:nvPr/>
        </p:nvCxnSpPr>
        <p:spPr bwMode="auto">
          <a:xfrm>
            <a:off x="5116285" y="4215749"/>
            <a:ext cx="598715" cy="422081"/>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40">
            <a:extLst>
              <a:ext uri="{FF2B5EF4-FFF2-40B4-BE49-F238E27FC236}">
                <a16:creationId xmlns:a16="http://schemas.microsoft.com/office/drawing/2014/main" id="{39CFE8FD-731A-49A0-BB08-B429E2D99DF9}"/>
              </a:ext>
            </a:extLst>
          </p:cNvPr>
          <p:cNvCxnSpPr/>
          <p:nvPr/>
        </p:nvCxnSpPr>
        <p:spPr bwMode="auto">
          <a:xfrm>
            <a:off x="5431972" y="4637830"/>
            <a:ext cx="28302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文本框 41">
            <a:extLst>
              <a:ext uri="{FF2B5EF4-FFF2-40B4-BE49-F238E27FC236}">
                <a16:creationId xmlns:a16="http://schemas.microsoft.com/office/drawing/2014/main" id="{BC6005CF-9136-43A5-8E12-6E4BFAE150F6}"/>
              </a:ext>
            </a:extLst>
          </p:cNvPr>
          <p:cNvSpPr txBox="1"/>
          <p:nvPr/>
        </p:nvSpPr>
        <p:spPr>
          <a:xfrm>
            <a:off x="6912433" y="2960530"/>
            <a:ext cx="4691735" cy="1005788"/>
          </a:xfrm>
          <a:prstGeom prst="rect">
            <a:avLst/>
          </a:prstGeom>
          <a:noFill/>
        </p:spPr>
        <p:txBody>
          <a:bodyPr wrap="square" rtlCol="0">
            <a:spAutoFit/>
          </a:bodyPr>
          <a:lstStyle/>
          <a:p>
            <a:pPr>
              <a:lnSpc>
                <a:spcPct val="130000"/>
              </a:lnSpc>
            </a:pPr>
            <a:r>
              <a:rPr lang="zh-CN" altLang="zh-CN" sz="2400" b="1" dirty="0">
                <a:latin typeface="微软雅黑" panose="020B0503020204020204" pitchFamily="34" charset="-122"/>
                <a:ea typeface="微软雅黑" panose="020B0503020204020204" pitchFamily="34" charset="-122"/>
              </a:rPr>
              <a:t>将信息只用</a:t>
            </a:r>
            <a:r>
              <a:rPr lang="en-US" altLang="zh-CN" sz="2400" b="1" dirty="0">
                <a:latin typeface="微软雅黑" panose="020B0503020204020204" pitchFamily="34" charset="-122"/>
                <a:ea typeface="微软雅黑" panose="020B0503020204020204" pitchFamily="34" charset="-122"/>
              </a:rPr>
              <a:t>0</a:t>
            </a:r>
            <a:r>
              <a:rPr lang="zh-CN" altLang="zh-CN"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1</a:t>
            </a:r>
            <a:r>
              <a:rPr lang="zh-CN" altLang="zh-CN" sz="2400" b="1" dirty="0">
                <a:latin typeface="微软雅黑" panose="020B0503020204020204" pitchFamily="34" charset="-122"/>
                <a:ea typeface="微软雅黑" panose="020B0503020204020204" pitchFamily="34" charset="-122"/>
              </a:rPr>
              <a:t>这两个符号构成的符号串来表示的过程称为</a:t>
            </a:r>
            <a:r>
              <a:rPr lang="zh-CN" altLang="zh-CN" sz="2400" b="1" dirty="0">
                <a:solidFill>
                  <a:srgbClr val="C00000"/>
                </a:solidFill>
                <a:latin typeface="微软雅黑" panose="020B0503020204020204" pitchFamily="34" charset="-122"/>
                <a:ea typeface="微软雅黑" panose="020B0503020204020204" pitchFamily="34" charset="-122"/>
              </a:rPr>
              <a:t>编码</a:t>
            </a:r>
            <a:r>
              <a:rPr lang="zh-CN" altLang="zh-CN"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E88FE51D-1BA0-45D9-BB4D-0CC1A8585596}"/>
              </a:ext>
            </a:extLst>
          </p:cNvPr>
          <p:cNvSpPr txBox="1"/>
          <p:nvPr/>
        </p:nvSpPr>
        <p:spPr>
          <a:xfrm>
            <a:off x="4234543" y="4737799"/>
            <a:ext cx="283027" cy="369332"/>
          </a:xfrm>
          <a:prstGeom prst="rect">
            <a:avLst/>
          </a:prstGeom>
          <a:noFill/>
        </p:spPr>
        <p:txBody>
          <a:bodyPr wrap="square" rtlCol="0">
            <a:spAutoFit/>
          </a:bodyPr>
          <a:lstStyle/>
          <a:p>
            <a:r>
              <a:rPr lang="en-US" altLang="zh-CN" dirty="0"/>
              <a:t>0</a:t>
            </a:r>
            <a:endParaRPr lang="zh-CN" altLang="en-US" dirty="0"/>
          </a:p>
        </p:txBody>
      </p:sp>
      <p:sp>
        <p:nvSpPr>
          <p:cNvPr id="44" name="文本框 43">
            <a:extLst>
              <a:ext uri="{FF2B5EF4-FFF2-40B4-BE49-F238E27FC236}">
                <a16:creationId xmlns:a16="http://schemas.microsoft.com/office/drawing/2014/main" id="{36DCA3B4-B5F4-4453-B12E-60369A9AA83B}"/>
              </a:ext>
            </a:extLst>
          </p:cNvPr>
          <p:cNvSpPr txBox="1"/>
          <p:nvPr/>
        </p:nvSpPr>
        <p:spPr>
          <a:xfrm>
            <a:off x="4517570" y="4737799"/>
            <a:ext cx="283027" cy="369332"/>
          </a:xfrm>
          <a:prstGeom prst="rect">
            <a:avLst/>
          </a:prstGeom>
          <a:noFill/>
        </p:spPr>
        <p:txBody>
          <a:bodyPr wrap="square" rtlCol="0">
            <a:spAutoFit/>
          </a:bodyPr>
          <a:lstStyle/>
          <a:p>
            <a:r>
              <a:rPr lang="en-US" altLang="zh-CN" dirty="0"/>
              <a:t>1</a:t>
            </a:r>
            <a:endParaRPr lang="zh-CN" altLang="en-US" dirty="0"/>
          </a:p>
        </p:txBody>
      </p:sp>
      <p:sp>
        <p:nvSpPr>
          <p:cNvPr id="45" name="文本框 44">
            <a:extLst>
              <a:ext uri="{FF2B5EF4-FFF2-40B4-BE49-F238E27FC236}">
                <a16:creationId xmlns:a16="http://schemas.microsoft.com/office/drawing/2014/main" id="{FF48DCAA-E180-42C5-A9EB-8302EECD3801}"/>
              </a:ext>
            </a:extLst>
          </p:cNvPr>
          <p:cNvSpPr txBox="1"/>
          <p:nvPr/>
        </p:nvSpPr>
        <p:spPr>
          <a:xfrm>
            <a:off x="4822369" y="4737799"/>
            <a:ext cx="283027" cy="369332"/>
          </a:xfrm>
          <a:prstGeom prst="rect">
            <a:avLst/>
          </a:prstGeom>
          <a:noFill/>
        </p:spPr>
        <p:txBody>
          <a:bodyPr wrap="square" rtlCol="0">
            <a:spAutoFit/>
          </a:bodyPr>
          <a:lstStyle/>
          <a:p>
            <a:r>
              <a:rPr lang="en-US" altLang="zh-CN" dirty="0"/>
              <a:t>0</a:t>
            </a:r>
            <a:endParaRPr lang="zh-CN" altLang="en-US" dirty="0"/>
          </a:p>
        </p:txBody>
      </p:sp>
      <p:sp>
        <p:nvSpPr>
          <p:cNvPr id="46" name="文本框 45">
            <a:extLst>
              <a:ext uri="{FF2B5EF4-FFF2-40B4-BE49-F238E27FC236}">
                <a16:creationId xmlns:a16="http://schemas.microsoft.com/office/drawing/2014/main" id="{98AF2988-5B97-456F-8C0D-1A6F72296E4B}"/>
              </a:ext>
            </a:extLst>
          </p:cNvPr>
          <p:cNvSpPr txBox="1"/>
          <p:nvPr/>
        </p:nvSpPr>
        <p:spPr>
          <a:xfrm>
            <a:off x="5116282" y="4737799"/>
            <a:ext cx="283027" cy="369332"/>
          </a:xfrm>
          <a:prstGeom prst="rect">
            <a:avLst/>
          </a:prstGeom>
          <a:noFill/>
        </p:spPr>
        <p:txBody>
          <a:bodyPr wrap="square" rtlCol="0">
            <a:spAutoFit/>
          </a:bodyPr>
          <a:lstStyle/>
          <a:p>
            <a:r>
              <a:rPr lang="en-US" altLang="zh-CN" dirty="0"/>
              <a:t>1</a:t>
            </a:r>
            <a:endParaRPr lang="zh-CN" altLang="en-US" dirty="0"/>
          </a:p>
        </p:txBody>
      </p:sp>
      <p:pic>
        <p:nvPicPr>
          <p:cNvPr id="48" name="图形 47" descr="用户">
            <a:extLst>
              <a:ext uri="{FF2B5EF4-FFF2-40B4-BE49-F238E27FC236}">
                <a16:creationId xmlns:a16="http://schemas.microsoft.com/office/drawing/2014/main" id="{54E8746B-CD0E-40FB-8E61-02585B862E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73626" y="3318397"/>
            <a:ext cx="914400" cy="870857"/>
          </a:xfrm>
          <a:prstGeom prst="rect">
            <a:avLst/>
          </a:prstGeom>
        </p:spPr>
      </p:pic>
      <p:sp>
        <p:nvSpPr>
          <p:cNvPr id="32" name="文本框 31">
            <a:extLst>
              <a:ext uri="{FF2B5EF4-FFF2-40B4-BE49-F238E27FC236}">
                <a16:creationId xmlns:a16="http://schemas.microsoft.com/office/drawing/2014/main" id="{F9D1993E-0FDB-42D2-A6C3-549BA821BEBF}"/>
              </a:ext>
            </a:extLst>
          </p:cNvPr>
          <p:cNvSpPr txBox="1"/>
          <p:nvPr/>
        </p:nvSpPr>
        <p:spPr>
          <a:xfrm>
            <a:off x="6912433" y="4189254"/>
            <a:ext cx="4691735" cy="1005788"/>
          </a:xfrm>
          <a:prstGeom prst="rect">
            <a:avLst/>
          </a:prstGeom>
          <a:noFill/>
        </p:spPr>
        <p:txBody>
          <a:bodyPr wrap="square" rtlCol="0">
            <a:spAutoFit/>
          </a:bodyPr>
          <a:lstStyle/>
          <a:p>
            <a:pPr>
              <a:lnSpc>
                <a:spcPct val="130000"/>
              </a:lnSpc>
            </a:pPr>
            <a:r>
              <a:rPr lang="zh-CN" altLang="en-US" sz="2400" dirty="0">
                <a:latin typeface="楷体" panose="02010609060101010101" pitchFamily="49" charset="-122"/>
                <a:ea typeface="楷体" panose="02010609060101010101" pitchFamily="49" charset="-122"/>
              </a:rPr>
              <a:t>即计算机对各类信息均采用二进制编码</a:t>
            </a:r>
          </a:p>
        </p:txBody>
      </p:sp>
    </p:spTree>
    <p:extLst>
      <p:ext uri="{BB962C8B-B14F-4D97-AF65-F5344CB8AC3E}">
        <p14:creationId xmlns:p14="http://schemas.microsoft.com/office/powerpoint/2010/main" val="389086128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F547D9-F988-4F21-BB0C-B9993BE527C4}"/>
              </a:ext>
            </a:extLst>
          </p:cNvPr>
          <p:cNvSpPr>
            <a:spLocks noGrp="1"/>
          </p:cNvSpPr>
          <p:nvPr>
            <p:ph type="title"/>
          </p:nvPr>
        </p:nvSpPr>
        <p:spPr/>
        <p:txBody>
          <a:bodyPr/>
          <a:lstStyle/>
          <a:p>
            <a:r>
              <a:rPr lang="zh-CN" altLang="en-US" dirty="0"/>
              <a:t>数的进制</a:t>
            </a:r>
          </a:p>
        </p:txBody>
      </p:sp>
      <p:sp>
        <p:nvSpPr>
          <p:cNvPr id="3" name="灯片编号占位符 2">
            <a:extLst>
              <a:ext uri="{FF2B5EF4-FFF2-40B4-BE49-F238E27FC236}">
                <a16:creationId xmlns:a16="http://schemas.microsoft.com/office/drawing/2014/main" id="{5955C69B-275E-4322-8EA4-77152463C65A}"/>
              </a:ext>
            </a:extLst>
          </p:cNvPr>
          <p:cNvSpPr>
            <a:spLocks noGrp="1"/>
          </p:cNvSpPr>
          <p:nvPr>
            <p:ph type="sldNum" sz="quarter" idx="10"/>
          </p:nvPr>
        </p:nvSpPr>
        <p:spPr/>
        <p:txBody>
          <a:bodyPr/>
          <a:lstStyle/>
          <a:p>
            <a:pPr>
              <a:defRPr/>
            </a:pPr>
            <a:fld id="{2FCEA550-0632-41CF-92C9-23194848D089}" type="slidenum">
              <a:rPr lang="zh-CN" altLang="en-US" smtClean="0"/>
              <a:pPr>
                <a:defRPr/>
              </a:pPr>
              <a:t>18</a:t>
            </a:fld>
            <a:endParaRPr lang="en-US" altLang="zh-CN"/>
          </a:p>
        </p:txBody>
      </p:sp>
      <p:sp>
        <p:nvSpPr>
          <p:cNvPr id="5" name="TextBox 2">
            <a:extLst>
              <a:ext uri="{FF2B5EF4-FFF2-40B4-BE49-F238E27FC236}">
                <a16:creationId xmlns:a16="http://schemas.microsoft.com/office/drawing/2014/main" id="{40E05BE0-D933-4768-8E75-ED4314666816}"/>
              </a:ext>
            </a:extLst>
          </p:cNvPr>
          <p:cNvSpPr txBox="1"/>
          <p:nvPr/>
        </p:nvSpPr>
        <p:spPr>
          <a:xfrm>
            <a:off x="1285479" y="1388447"/>
            <a:ext cx="6552728" cy="461665"/>
          </a:xfrm>
          <a:prstGeom prst="rect">
            <a:avLst/>
          </a:prstGeom>
          <a:noFill/>
        </p:spPr>
        <p:txBody>
          <a:bodyPr wrap="square" rtlCol="0">
            <a:spAutoFit/>
          </a:bodyPr>
          <a:lstStyle/>
          <a:p>
            <a:pPr marL="457200" indent="-457200">
              <a:buFont typeface="Wingdings" panose="05000000000000000000" pitchFamily="2" charset="2"/>
              <a:buChar char="u"/>
            </a:pPr>
            <a:r>
              <a:rPr lang="zh-CN" altLang="en-US" sz="2400" b="1" dirty="0">
                <a:latin typeface="Times New Roman" panose="02020603050405020304" pitchFamily="18" charset="0"/>
                <a:ea typeface="微软雅黑" panose="020B0503020204020204" pitchFamily="34" charset="-122"/>
              </a:rPr>
              <a:t>基数</a:t>
            </a:r>
          </a:p>
        </p:txBody>
      </p:sp>
      <p:sp>
        <p:nvSpPr>
          <p:cNvPr id="7" name="TextBox 3">
            <a:extLst>
              <a:ext uri="{FF2B5EF4-FFF2-40B4-BE49-F238E27FC236}">
                <a16:creationId xmlns:a16="http://schemas.microsoft.com/office/drawing/2014/main" id="{E99C3A35-9E41-4CC4-B7F4-6BE2070FD523}"/>
              </a:ext>
            </a:extLst>
          </p:cNvPr>
          <p:cNvSpPr txBox="1"/>
          <p:nvPr/>
        </p:nvSpPr>
        <p:spPr>
          <a:xfrm>
            <a:off x="1285479" y="3226308"/>
            <a:ext cx="6552728" cy="461665"/>
          </a:xfrm>
          <a:prstGeom prst="rect">
            <a:avLst/>
          </a:prstGeom>
          <a:noFill/>
        </p:spPr>
        <p:txBody>
          <a:bodyPr wrap="square" rtlCol="0">
            <a:spAutoFit/>
          </a:bodyPr>
          <a:lstStyle>
            <a:defPPr>
              <a:defRPr lang="zh-CN"/>
            </a:defPPr>
            <a:lvl1pPr marL="457200" indent="-457200">
              <a:buFont typeface="Wingdings" panose="05000000000000000000" pitchFamily="2" charset="2"/>
              <a:buChar char="u"/>
              <a:defRPr sz="2400" b="1">
                <a:latin typeface="Times New Roman" panose="02020603050405020304" pitchFamily="18" charset="0"/>
                <a:ea typeface="微软雅黑" panose="020B0503020204020204" pitchFamily="34" charset="-122"/>
              </a:defRPr>
            </a:lvl1pPr>
          </a:lstStyle>
          <a:p>
            <a:r>
              <a:rPr lang="zh-CN" altLang="en-US" dirty="0"/>
              <a:t>数码</a:t>
            </a:r>
          </a:p>
        </p:txBody>
      </p:sp>
      <p:sp>
        <p:nvSpPr>
          <p:cNvPr id="9" name="TextBox 4">
            <a:extLst>
              <a:ext uri="{FF2B5EF4-FFF2-40B4-BE49-F238E27FC236}">
                <a16:creationId xmlns:a16="http://schemas.microsoft.com/office/drawing/2014/main" id="{2CC417A1-6A4A-40A7-B7BE-6D228B6B6829}"/>
              </a:ext>
            </a:extLst>
          </p:cNvPr>
          <p:cNvSpPr txBox="1"/>
          <p:nvPr/>
        </p:nvSpPr>
        <p:spPr>
          <a:xfrm>
            <a:off x="1285479" y="4500714"/>
            <a:ext cx="6552728" cy="461665"/>
          </a:xfrm>
          <a:prstGeom prst="rect">
            <a:avLst/>
          </a:prstGeom>
          <a:noFill/>
        </p:spPr>
        <p:txBody>
          <a:bodyPr wrap="square" rtlCol="0">
            <a:spAutoFit/>
          </a:bodyPr>
          <a:lstStyle/>
          <a:p>
            <a:pPr marL="457200" indent="-457200">
              <a:buFont typeface="Wingdings" panose="05000000000000000000" pitchFamily="2" charset="2"/>
              <a:buChar char="u"/>
            </a:pPr>
            <a:r>
              <a:rPr lang="zh-CN" altLang="en-US" sz="2400" b="1" dirty="0">
                <a:latin typeface="Times New Roman" panose="02020603050405020304" pitchFamily="18" charset="0"/>
                <a:ea typeface="微软雅黑" panose="020B0503020204020204" pitchFamily="34" charset="-122"/>
              </a:rPr>
              <a:t>权</a:t>
            </a:r>
          </a:p>
        </p:txBody>
      </p:sp>
      <p:sp>
        <p:nvSpPr>
          <p:cNvPr id="11" name="TextBox 5">
            <a:extLst>
              <a:ext uri="{FF2B5EF4-FFF2-40B4-BE49-F238E27FC236}">
                <a16:creationId xmlns:a16="http://schemas.microsoft.com/office/drawing/2014/main" id="{5978BD71-0312-4C80-A273-6ED99235CE74}"/>
              </a:ext>
            </a:extLst>
          </p:cNvPr>
          <p:cNvSpPr txBox="1"/>
          <p:nvPr/>
        </p:nvSpPr>
        <p:spPr>
          <a:xfrm>
            <a:off x="1648817" y="1980843"/>
            <a:ext cx="7848872" cy="461665"/>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sz="2400" dirty="0"/>
              <a:t>一种进位制中可以使用的数字符号的数目。</a:t>
            </a:r>
          </a:p>
        </p:txBody>
      </p:sp>
      <p:sp>
        <p:nvSpPr>
          <p:cNvPr id="13" name="TextBox 6">
            <a:extLst>
              <a:ext uri="{FF2B5EF4-FFF2-40B4-BE49-F238E27FC236}">
                <a16:creationId xmlns:a16="http://schemas.microsoft.com/office/drawing/2014/main" id="{62E38F9C-8B1E-4F75-B954-98889F343656}"/>
              </a:ext>
            </a:extLst>
          </p:cNvPr>
          <p:cNvSpPr txBox="1"/>
          <p:nvPr/>
        </p:nvSpPr>
        <p:spPr>
          <a:xfrm>
            <a:off x="1735905" y="3783966"/>
            <a:ext cx="7848872" cy="430887"/>
          </a:xfrm>
          <a:prstGeom prst="rect">
            <a:avLst/>
          </a:prstGeom>
          <a:noFill/>
        </p:spPr>
        <p:txBody>
          <a:bodyPr wrap="square" rtlCol="0">
            <a:spAutoFit/>
          </a:bodyPr>
          <a:lstStyle/>
          <a:p>
            <a:pPr>
              <a:spcBef>
                <a:spcPct val="50000"/>
              </a:spcBef>
              <a:buClr>
                <a:srgbClr val="0F65CD"/>
              </a:buClr>
            </a:pPr>
            <a:r>
              <a:rPr lang="zh-CN" altLang="en-US" sz="2200" dirty="0">
                <a:latin typeface="Arial" charset="0"/>
                <a:ea typeface="微软雅黑" pitchFamily="34" charset="-122"/>
              </a:rPr>
              <a:t>数值中每一位置上的数字符号称为数码。</a:t>
            </a:r>
          </a:p>
        </p:txBody>
      </p:sp>
      <p:sp>
        <p:nvSpPr>
          <p:cNvPr id="15" name="TextBox 7">
            <a:extLst>
              <a:ext uri="{FF2B5EF4-FFF2-40B4-BE49-F238E27FC236}">
                <a16:creationId xmlns:a16="http://schemas.microsoft.com/office/drawing/2014/main" id="{2871A03B-D622-47D3-A691-C793DEB58B5F}"/>
              </a:ext>
            </a:extLst>
          </p:cNvPr>
          <p:cNvSpPr txBox="1"/>
          <p:nvPr/>
        </p:nvSpPr>
        <p:spPr>
          <a:xfrm>
            <a:off x="1714133" y="5019789"/>
            <a:ext cx="7848872" cy="461665"/>
          </a:xfrm>
          <a:prstGeom prst="rect">
            <a:avLst/>
          </a:prstGeom>
          <a:noFill/>
        </p:spPr>
        <p:txBody>
          <a:bodyPr wrap="square" rtlCol="0">
            <a:spAutoFit/>
          </a:bodyPr>
          <a:lstStyle/>
          <a:p>
            <a:pPr>
              <a:spcBef>
                <a:spcPct val="50000"/>
              </a:spcBef>
              <a:buClr>
                <a:srgbClr val="0F65CD"/>
              </a:buClr>
            </a:pPr>
            <a:r>
              <a:rPr lang="zh-CN" altLang="zh-CN" sz="2400" dirty="0">
                <a:latin typeface="Arial" charset="0"/>
                <a:ea typeface="微软雅黑" pitchFamily="34" charset="-122"/>
              </a:rPr>
              <a:t>数值中每一固定位置对应的单位值</a:t>
            </a:r>
            <a:r>
              <a:rPr lang="zh-CN" altLang="en-US" sz="2400" dirty="0">
                <a:latin typeface="Arial" charset="0"/>
                <a:ea typeface="微软雅黑" pitchFamily="34" charset="-122"/>
              </a:rPr>
              <a:t>。</a:t>
            </a:r>
          </a:p>
        </p:txBody>
      </p:sp>
      <p:sp>
        <p:nvSpPr>
          <p:cNvPr id="17" name="矩形 16">
            <a:extLst>
              <a:ext uri="{FF2B5EF4-FFF2-40B4-BE49-F238E27FC236}">
                <a16:creationId xmlns:a16="http://schemas.microsoft.com/office/drawing/2014/main" id="{F79091D8-164A-44BE-A02F-24AB7933A8F0}"/>
              </a:ext>
            </a:extLst>
          </p:cNvPr>
          <p:cNvSpPr/>
          <p:nvPr/>
        </p:nvSpPr>
        <p:spPr>
          <a:xfrm>
            <a:off x="1648817" y="2409923"/>
            <a:ext cx="6327158"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进制的基数是</a:t>
            </a:r>
            <a:r>
              <a:rPr lang="en-US" altLang="zh-CN" sz="2400" b="1" dirty="0">
                <a:latin typeface="楷体" panose="02010609060101010101" pitchFamily="49" charset="-122"/>
                <a:ea typeface="楷体" panose="02010609060101010101" pitchFamily="49" charset="-122"/>
              </a:rPr>
              <a:t>10,2</a:t>
            </a:r>
            <a:r>
              <a:rPr lang="zh-CN" altLang="en-US" sz="2400" b="1" dirty="0">
                <a:latin typeface="楷体" panose="02010609060101010101" pitchFamily="49" charset="-122"/>
                <a:ea typeface="楷体" panose="02010609060101010101" pitchFamily="49" charset="-122"/>
              </a:rPr>
              <a:t>进制的基数是</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19" name="矩形 18">
            <a:extLst>
              <a:ext uri="{FF2B5EF4-FFF2-40B4-BE49-F238E27FC236}">
                <a16:creationId xmlns:a16="http://schemas.microsoft.com/office/drawing/2014/main" id="{56C09F80-3D45-403A-8B5B-0EEC21F48032}"/>
              </a:ext>
            </a:extLst>
          </p:cNvPr>
          <p:cNvSpPr/>
          <p:nvPr/>
        </p:nvSpPr>
        <p:spPr>
          <a:xfrm>
            <a:off x="1692361" y="5511985"/>
            <a:ext cx="8277806" cy="400110"/>
          </a:xfrm>
          <a:prstGeom prst="rect">
            <a:avLst/>
          </a:prstGeom>
          <a:solidFill>
            <a:schemeClr val="bg1"/>
          </a:solidFill>
        </p:spPr>
        <p:txBody>
          <a:bodyPr wrap="square">
            <a:spAutoFit/>
          </a:bodyPr>
          <a:lstStyle/>
          <a:p>
            <a:r>
              <a:rPr lang="zh-CN" altLang="en-US" sz="2000" b="1" dirty="0">
                <a:latin typeface="楷体" panose="02010609060101010101" pitchFamily="49" charset="-122"/>
                <a:ea typeface="楷体" panose="02010609060101010101" pitchFamily="49" charset="-122"/>
              </a:rPr>
              <a:t>对于</a:t>
            </a:r>
            <a:r>
              <a:rPr lang="en-US" altLang="zh-CN" sz="2000" b="1" dirty="0">
                <a:latin typeface="楷体" panose="02010609060101010101" pitchFamily="49" charset="-122"/>
                <a:ea typeface="楷体" panose="02010609060101010101" pitchFamily="49" charset="-122"/>
              </a:rPr>
              <a:t>N</a:t>
            </a:r>
            <a:r>
              <a:rPr lang="zh-CN" altLang="en-US" sz="2000" b="1" dirty="0">
                <a:latin typeface="楷体" panose="02010609060101010101" pitchFamily="49" charset="-122"/>
                <a:ea typeface="楷体" panose="02010609060101010101" pitchFamily="49" charset="-122"/>
              </a:rPr>
              <a:t>进制数，整数部分第</a:t>
            </a:r>
            <a:r>
              <a:rPr lang="en-US" altLang="zh-CN" sz="2000" b="1" dirty="0" err="1">
                <a:latin typeface="楷体" panose="02010609060101010101" pitchFamily="49" charset="-122"/>
                <a:ea typeface="楷体" panose="02010609060101010101" pitchFamily="49" charset="-122"/>
              </a:rPr>
              <a:t>i</a:t>
            </a:r>
            <a:r>
              <a:rPr lang="zh-CN" altLang="en-US" sz="2000" b="1" dirty="0">
                <a:latin typeface="楷体" panose="02010609060101010101" pitchFamily="49" charset="-122"/>
                <a:ea typeface="楷体" panose="02010609060101010101" pitchFamily="49" charset="-122"/>
              </a:rPr>
              <a:t>位的位权为</a:t>
            </a:r>
            <a:r>
              <a:rPr lang="en-US" altLang="zh-CN" sz="2000" b="1" dirty="0">
                <a:latin typeface="楷体" panose="02010609060101010101" pitchFamily="49" charset="-122"/>
                <a:ea typeface="楷体" panose="02010609060101010101" pitchFamily="49" charset="-122"/>
              </a:rPr>
              <a:t>N</a:t>
            </a:r>
            <a:r>
              <a:rPr lang="en-US" altLang="zh-CN" sz="2000" b="1" baseline="30000" dirty="0">
                <a:latin typeface="楷体" panose="02010609060101010101" pitchFamily="49" charset="-122"/>
                <a:ea typeface="楷体" panose="02010609060101010101" pitchFamily="49" charset="-122"/>
              </a:rPr>
              <a:t>i-1</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小数部分第</a:t>
            </a:r>
            <a:r>
              <a:rPr lang="en-US" altLang="zh-CN" sz="2000" b="1" dirty="0">
                <a:latin typeface="楷体" panose="02010609060101010101" pitchFamily="49" charset="-122"/>
                <a:ea typeface="楷体" panose="02010609060101010101" pitchFamily="49" charset="-122"/>
              </a:rPr>
              <a:t>j</a:t>
            </a:r>
            <a:r>
              <a:rPr lang="zh-CN" altLang="en-US" sz="2000" b="1" dirty="0">
                <a:latin typeface="楷体" panose="02010609060101010101" pitchFamily="49" charset="-122"/>
                <a:ea typeface="楷体" panose="02010609060101010101" pitchFamily="49" charset="-122"/>
              </a:rPr>
              <a:t>位的位权为</a:t>
            </a:r>
            <a:r>
              <a:rPr lang="en-US" altLang="zh-CN" sz="2000" b="1" dirty="0">
                <a:latin typeface="楷体" panose="02010609060101010101" pitchFamily="49" charset="-122"/>
                <a:ea typeface="楷体" panose="02010609060101010101" pitchFamily="49" charset="-122"/>
              </a:rPr>
              <a:t>N</a:t>
            </a:r>
            <a:r>
              <a:rPr lang="en-US" altLang="zh-CN" sz="2000" b="1" baseline="30000" dirty="0">
                <a:latin typeface="楷体" panose="02010609060101010101" pitchFamily="49" charset="-122"/>
                <a:ea typeface="楷体" panose="02010609060101010101" pitchFamily="49" charset="-122"/>
              </a:rPr>
              <a:t>-j</a:t>
            </a:r>
            <a:r>
              <a:rPr lang="zh-CN" altLang="en-US" sz="2000" b="1"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9786518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F2E2F8-937C-43BF-B9D1-D3D7C63C3D9D}"/>
              </a:ext>
            </a:extLst>
          </p:cNvPr>
          <p:cNvSpPr>
            <a:spLocks noGrp="1"/>
          </p:cNvSpPr>
          <p:nvPr>
            <p:ph type="title"/>
          </p:nvPr>
        </p:nvSpPr>
        <p:spPr/>
        <p:txBody>
          <a:bodyPr/>
          <a:lstStyle/>
          <a:p>
            <a:r>
              <a:rPr lang="zh-CN" altLang="en-US" dirty="0"/>
              <a:t>数的进制</a:t>
            </a:r>
          </a:p>
        </p:txBody>
      </p:sp>
      <p:sp>
        <p:nvSpPr>
          <p:cNvPr id="3" name="灯片编号占位符 2">
            <a:extLst>
              <a:ext uri="{FF2B5EF4-FFF2-40B4-BE49-F238E27FC236}">
                <a16:creationId xmlns:a16="http://schemas.microsoft.com/office/drawing/2014/main" id="{B96F69EE-5D0C-46D5-85F5-B5DC90B467B0}"/>
              </a:ext>
            </a:extLst>
          </p:cNvPr>
          <p:cNvSpPr>
            <a:spLocks noGrp="1"/>
          </p:cNvSpPr>
          <p:nvPr>
            <p:ph type="sldNum" sz="quarter" idx="10"/>
          </p:nvPr>
        </p:nvSpPr>
        <p:spPr/>
        <p:txBody>
          <a:bodyPr/>
          <a:lstStyle/>
          <a:p>
            <a:pPr>
              <a:defRPr/>
            </a:pPr>
            <a:fld id="{2FCEA550-0632-41CF-92C9-23194848D089}" type="slidenum">
              <a:rPr lang="zh-CN" altLang="en-US" smtClean="0"/>
              <a:pPr>
                <a:defRPr/>
              </a:pPr>
              <a:t>19</a:t>
            </a:fld>
            <a:endParaRPr lang="en-US" altLang="zh-CN"/>
          </a:p>
        </p:txBody>
      </p:sp>
      <p:sp>
        <p:nvSpPr>
          <p:cNvPr id="5" name="矩形 4">
            <a:extLst>
              <a:ext uri="{FF2B5EF4-FFF2-40B4-BE49-F238E27FC236}">
                <a16:creationId xmlns:a16="http://schemas.microsoft.com/office/drawing/2014/main" id="{87F1A7A8-6918-4677-AFA4-2150F775394B}"/>
              </a:ext>
            </a:extLst>
          </p:cNvPr>
          <p:cNvSpPr/>
          <p:nvPr/>
        </p:nvSpPr>
        <p:spPr>
          <a:xfrm>
            <a:off x="2020009" y="1697134"/>
            <a:ext cx="7303045" cy="461665"/>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rPr>
              <a:t>同一个数可以用不同的进位制来表示：</a:t>
            </a:r>
          </a:p>
        </p:txBody>
      </p:sp>
      <p:sp>
        <p:nvSpPr>
          <p:cNvPr id="7" name="矩形 6">
            <a:extLst>
              <a:ext uri="{FF2B5EF4-FFF2-40B4-BE49-F238E27FC236}">
                <a16:creationId xmlns:a16="http://schemas.microsoft.com/office/drawing/2014/main" id="{D55FBB3F-F133-4C3D-A807-FC09F3D788A3}"/>
              </a:ext>
            </a:extLst>
          </p:cNvPr>
          <p:cNvSpPr/>
          <p:nvPr/>
        </p:nvSpPr>
        <p:spPr>
          <a:xfrm>
            <a:off x="2051459" y="2341908"/>
            <a:ext cx="7303045" cy="523220"/>
          </a:xfrm>
          <a:prstGeom prst="rect">
            <a:avLst/>
          </a:prstGeom>
        </p:spPr>
        <p:txBody>
          <a:bodyPr wrap="square">
            <a:spAutoFit/>
          </a:bodyPr>
          <a:lstStyle/>
          <a:p>
            <a:r>
              <a:rPr lang="en-US" altLang="zh-CN" sz="2800" dirty="0"/>
              <a:t>(57)</a:t>
            </a:r>
            <a:r>
              <a:rPr lang="en-US" altLang="zh-CN" sz="2800" baseline="-25000" dirty="0"/>
              <a:t>10</a:t>
            </a:r>
            <a:r>
              <a:rPr lang="en-US" altLang="zh-CN" sz="2800" dirty="0"/>
              <a:t> = (111001)</a:t>
            </a:r>
            <a:r>
              <a:rPr lang="en-US" altLang="zh-CN" sz="2800" baseline="-25000" dirty="0"/>
              <a:t>2</a:t>
            </a:r>
            <a:r>
              <a:rPr lang="en-US" altLang="zh-CN" sz="2800" dirty="0"/>
              <a:t> = (71)</a:t>
            </a:r>
            <a:r>
              <a:rPr lang="en-US" altLang="zh-CN" sz="2800" baseline="-25000" dirty="0"/>
              <a:t>8</a:t>
            </a:r>
            <a:r>
              <a:rPr lang="en-US" altLang="zh-CN" sz="2800" dirty="0"/>
              <a:t> = (39)</a:t>
            </a:r>
            <a:r>
              <a:rPr lang="en-US" altLang="zh-CN" sz="2800" baseline="-25000" dirty="0"/>
              <a:t>16</a:t>
            </a:r>
            <a:endParaRPr lang="zh-CN" altLang="en-US" sz="2800" baseline="-25000" dirty="0"/>
          </a:p>
        </p:txBody>
      </p:sp>
      <p:sp>
        <p:nvSpPr>
          <p:cNvPr id="9" name="矩形 8">
            <a:extLst>
              <a:ext uri="{FF2B5EF4-FFF2-40B4-BE49-F238E27FC236}">
                <a16:creationId xmlns:a16="http://schemas.microsoft.com/office/drawing/2014/main" id="{195F4566-6D96-43EA-8B0E-CE0BAEB58266}"/>
              </a:ext>
            </a:extLst>
          </p:cNvPr>
          <p:cNvSpPr/>
          <p:nvPr/>
        </p:nvSpPr>
        <p:spPr>
          <a:xfrm>
            <a:off x="2002472" y="3435939"/>
            <a:ext cx="7303045" cy="523220"/>
          </a:xfrm>
          <a:prstGeom prst="rect">
            <a:avLst/>
          </a:prstGeom>
        </p:spPr>
        <p:txBody>
          <a:bodyPr wrap="square">
            <a:spAutoFit/>
          </a:bodyPr>
          <a:lstStyle/>
          <a:p>
            <a:r>
              <a:rPr lang="en-US" altLang="zh-CN" sz="2800" dirty="0"/>
              <a:t>(57)</a:t>
            </a:r>
            <a:r>
              <a:rPr lang="en-US" altLang="zh-CN" sz="2800" baseline="-25000" dirty="0"/>
              <a:t>D</a:t>
            </a:r>
            <a:r>
              <a:rPr lang="en-US" altLang="zh-CN" sz="2800" dirty="0"/>
              <a:t> = (111001)</a:t>
            </a:r>
            <a:r>
              <a:rPr lang="en-US" altLang="zh-CN" sz="2800" baseline="-25000" dirty="0"/>
              <a:t>B</a:t>
            </a:r>
            <a:r>
              <a:rPr lang="en-US" altLang="zh-CN" sz="2800" dirty="0"/>
              <a:t> = (71)</a:t>
            </a:r>
            <a:r>
              <a:rPr lang="en-US" altLang="zh-CN" sz="2800" baseline="-25000" dirty="0"/>
              <a:t>O</a:t>
            </a:r>
            <a:r>
              <a:rPr lang="en-US" altLang="zh-CN" sz="2800" dirty="0"/>
              <a:t> = (39)</a:t>
            </a:r>
            <a:r>
              <a:rPr lang="en-US" altLang="zh-CN" sz="2800" baseline="-25000" dirty="0"/>
              <a:t>H</a:t>
            </a:r>
            <a:endParaRPr lang="zh-CN" altLang="en-US" sz="2800" baseline="-25000" dirty="0"/>
          </a:p>
        </p:txBody>
      </p:sp>
      <p:sp>
        <p:nvSpPr>
          <p:cNvPr id="11" name="矩形 10">
            <a:extLst>
              <a:ext uri="{FF2B5EF4-FFF2-40B4-BE49-F238E27FC236}">
                <a16:creationId xmlns:a16="http://schemas.microsoft.com/office/drawing/2014/main" id="{B1929EDE-770D-45C2-B034-9B2BFD1B3EAD}"/>
              </a:ext>
            </a:extLst>
          </p:cNvPr>
          <p:cNvSpPr/>
          <p:nvPr/>
        </p:nvSpPr>
        <p:spPr>
          <a:xfrm>
            <a:off x="2028153" y="3023720"/>
            <a:ext cx="7303045" cy="369332"/>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或写成：</a:t>
            </a:r>
          </a:p>
        </p:txBody>
      </p:sp>
      <p:sp>
        <p:nvSpPr>
          <p:cNvPr id="13" name="矩形 12">
            <a:extLst>
              <a:ext uri="{FF2B5EF4-FFF2-40B4-BE49-F238E27FC236}">
                <a16:creationId xmlns:a16="http://schemas.microsoft.com/office/drawing/2014/main" id="{10432E48-C527-4302-AE5E-8AFCB16B1E08}"/>
              </a:ext>
            </a:extLst>
          </p:cNvPr>
          <p:cNvSpPr/>
          <p:nvPr/>
        </p:nvSpPr>
        <p:spPr>
          <a:xfrm>
            <a:off x="2002471" y="4631244"/>
            <a:ext cx="7303045" cy="461665"/>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rPr>
              <a:t>数值在计算机中均采用二进制表示。</a:t>
            </a:r>
          </a:p>
        </p:txBody>
      </p:sp>
    </p:spTree>
    <p:extLst>
      <p:ext uri="{BB962C8B-B14F-4D97-AF65-F5344CB8AC3E}">
        <p14:creationId xmlns:p14="http://schemas.microsoft.com/office/powerpoint/2010/main" val="39557141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2E8A5B-0BD5-4DE5-9AB9-3264D6C7239B}"/>
              </a:ext>
            </a:extLst>
          </p:cNvPr>
          <p:cNvSpPr>
            <a:spLocks noGrp="1"/>
          </p:cNvSpPr>
          <p:nvPr>
            <p:ph type="title"/>
          </p:nvPr>
        </p:nvSpPr>
        <p:spPr/>
        <p:txBody>
          <a:bodyPr/>
          <a:lstStyle/>
          <a:p>
            <a:r>
              <a:rPr lang="zh-CN" altLang="en-US" dirty="0"/>
              <a:t>本章主要内容</a:t>
            </a:r>
          </a:p>
        </p:txBody>
      </p:sp>
      <p:sp>
        <p:nvSpPr>
          <p:cNvPr id="3" name="灯片编号占位符 2">
            <a:extLst>
              <a:ext uri="{FF2B5EF4-FFF2-40B4-BE49-F238E27FC236}">
                <a16:creationId xmlns:a16="http://schemas.microsoft.com/office/drawing/2014/main" id="{DA556493-AF32-4B4C-942A-9B83CBC717CB}"/>
              </a:ext>
            </a:extLst>
          </p:cNvPr>
          <p:cNvSpPr>
            <a:spLocks noGrp="1"/>
          </p:cNvSpPr>
          <p:nvPr>
            <p:ph type="sldNum" sz="quarter" idx="10"/>
          </p:nvPr>
        </p:nvSpPr>
        <p:spPr/>
        <p:txBody>
          <a:bodyPr/>
          <a:lstStyle/>
          <a:p>
            <a:pPr>
              <a:defRPr/>
            </a:pPr>
            <a:fld id="{2FCEA550-0632-41CF-92C9-23194848D089}" type="slidenum">
              <a:rPr lang="zh-CN" altLang="en-US" smtClean="0"/>
              <a:pPr>
                <a:defRPr/>
              </a:pPr>
              <a:t>2</a:t>
            </a:fld>
            <a:endParaRPr lang="en-US" altLang="zh-CN"/>
          </a:p>
        </p:txBody>
      </p:sp>
      <p:sp>
        <p:nvSpPr>
          <p:cNvPr id="4" name="文本框 3">
            <a:hlinkClick r:id="rId2" action="ppaction://hlinksldjump"/>
            <a:extLst>
              <a:ext uri="{FF2B5EF4-FFF2-40B4-BE49-F238E27FC236}">
                <a16:creationId xmlns:a16="http://schemas.microsoft.com/office/drawing/2014/main" id="{15DD49E1-2597-4F7F-ABA3-9412A2F3A62D}"/>
              </a:ext>
            </a:extLst>
          </p:cNvPr>
          <p:cNvSpPr txBox="1"/>
          <p:nvPr/>
        </p:nvSpPr>
        <p:spPr>
          <a:xfrm>
            <a:off x="3227936" y="1826710"/>
            <a:ext cx="45830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信息社会与计算机</a:t>
            </a:r>
          </a:p>
        </p:txBody>
      </p:sp>
      <p:sp>
        <p:nvSpPr>
          <p:cNvPr id="6" name="文本框 5">
            <a:hlinkClick r:id="rId3" action="ppaction://hlinksldjump"/>
            <a:extLst>
              <a:ext uri="{FF2B5EF4-FFF2-40B4-BE49-F238E27FC236}">
                <a16:creationId xmlns:a16="http://schemas.microsoft.com/office/drawing/2014/main" id="{B43685B0-92EE-497A-A4AF-2C64A1BF5CAD}"/>
              </a:ext>
            </a:extLst>
          </p:cNvPr>
          <p:cNvSpPr txBox="1"/>
          <p:nvPr/>
        </p:nvSpPr>
        <p:spPr>
          <a:xfrm>
            <a:off x="3227936" y="2526203"/>
            <a:ext cx="45830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计算机基础知识</a:t>
            </a:r>
          </a:p>
        </p:txBody>
      </p:sp>
      <p:sp>
        <p:nvSpPr>
          <p:cNvPr id="7" name="文本框 6">
            <a:hlinkClick r:id="rId4" action="ppaction://hlinksldjump"/>
            <a:extLst>
              <a:ext uri="{FF2B5EF4-FFF2-40B4-BE49-F238E27FC236}">
                <a16:creationId xmlns:a16="http://schemas.microsoft.com/office/drawing/2014/main" id="{464CF1A3-0E15-4A3E-A05D-E207E11D9B1A}"/>
              </a:ext>
            </a:extLst>
          </p:cNvPr>
          <p:cNvSpPr txBox="1"/>
          <p:nvPr/>
        </p:nvSpPr>
        <p:spPr>
          <a:xfrm>
            <a:off x="3227935" y="3267248"/>
            <a:ext cx="45830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大数据基础知识</a:t>
            </a:r>
          </a:p>
        </p:txBody>
      </p:sp>
      <p:sp>
        <p:nvSpPr>
          <p:cNvPr id="8" name="文本框 7">
            <a:hlinkClick r:id="rId5" action="ppaction://hlinksldjump"/>
            <a:extLst>
              <a:ext uri="{FF2B5EF4-FFF2-40B4-BE49-F238E27FC236}">
                <a16:creationId xmlns:a16="http://schemas.microsoft.com/office/drawing/2014/main" id="{83E38287-4414-4721-85AC-654B78BBAFF6}"/>
              </a:ext>
            </a:extLst>
          </p:cNvPr>
          <p:cNvSpPr txBox="1"/>
          <p:nvPr/>
        </p:nvSpPr>
        <p:spPr>
          <a:xfrm>
            <a:off x="3227935" y="3982044"/>
            <a:ext cx="45830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大数据分析理论方法</a:t>
            </a:r>
          </a:p>
        </p:txBody>
      </p:sp>
      <p:sp>
        <p:nvSpPr>
          <p:cNvPr id="9" name="文本框 8">
            <a:hlinkClick r:id="rId6" action="ppaction://hlinksldjump"/>
            <a:extLst>
              <a:ext uri="{FF2B5EF4-FFF2-40B4-BE49-F238E27FC236}">
                <a16:creationId xmlns:a16="http://schemas.microsoft.com/office/drawing/2014/main" id="{763B19BC-5CB4-4CC5-97C7-255C10D78D3D}"/>
              </a:ext>
            </a:extLst>
          </p:cNvPr>
          <p:cNvSpPr txBox="1"/>
          <p:nvPr/>
        </p:nvSpPr>
        <p:spPr>
          <a:xfrm>
            <a:off x="3227935" y="4685752"/>
            <a:ext cx="45830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大数据分析应用前沿</a:t>
            </a:r>
          </a:p>
        </p:txBody>
      </p:sp>
      <p:sp>
        <p:nvSpPr>
          <p:cNvPr id="11" name="矩形 10">
            <a:extLst>
              <a:ext uri="{FF2B5EF4-FFF2-40B4-BE49-F238E27FC236}">
                <a16:creationId xmlns:a16="http://schemas.microsoft.com/office/drawing/2014/main" id="{666B9C22-9D4C-47D4-8B48-C182B118D224}"/>
              </a:ext>
            </a:extLst>
          </p:cNvPr>
          <p:cNvSpPr/>
          <p:nvPr/>
        </p:nvSpPr>
        <p:spPr bwMode="auto">
          <a:xfrm>
            <a:off x="2798279" y="1815692"/>
            <a:ext cx="429655" cy="516420"/>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rPr>
              <a:t>1</a:t>
            </a:r>
            <a:endParaRPr kumimoji="0" lang="zh-CN" altLang="en-US"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endParaRPr>
          </a:p>
        </p:txBody>
      </p:sp>
      <p:cxnSp>
        <p:nvCxnSpPr>
          <p:cNvPr id="13" name="直接连接符 12">
            <a:extLst>
              <a:ext uri="{FF2B5EF4-FFF2-40B4-BE49-F238E27FC236}">
                <a16:creationId xmlns:a16="http://schemas.microsoft.com/office/drawing/2014/main" id="{CA86C3FE-F8EF-43C2-9EF9-024D0598DFA0}"/>
              </a:ext>
            </a:extLst>
          </p:cNvPr>
          <p:cNvCxnSpPr/>
          <p:nvPr/>
        </p:nvCxnSpPr>
        <p:spPr bwMode="auto">
          <a:xfrm>
            <a:off x="3227934" y="2338913"/>
            <a:ext cx="3231617" cy="0"/>
          </a:xfrm>
          <a:prstGeom prst="line">
            <a:avLst/>
          </a:prstGeom>
          <a:solidFill>
            <a:schemeClr val="accent1"/>
          </a:solidFill>
          <a:ln w="19050"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13">
            <a:extLst>
              <a:ext uri="{FF2B5EF4-FFF2-40B4-BE49-F238E27FC236}">
                <a16:creationId xmlns:a16="http://schemas.microsoft.com/office/drawing/2014/main" id="{BC22D12A-4DE6-44CE-A2D9-703CCF671637}"/>
              </a:ext>
            </a:extLst>
          </p:cNvPr>
          <p:cNvSpPr/>
          <p:nvPr/>
        </p:nvSpPr>
        <p:spPr bwMode="auto">
          <a:xfrm>
            <a:off x="2798279" y="2540142"/>
            <a:ext cx="429655" cy="516420"/>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rPr>
              <a:t>2</a:t>
            </a:r>
            <a:endParaRPr kumimoji="0" lang="zh-CN" altLang="en-US"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endParaRPr>
          </a:p>
        </p:txBody>
      </p:sp>
      <p:cxnSp>
        <p:nvCxnSpPr>
          <p:cNvPr id="15" name="直接连接符 14">
            <a:extLst>
              <a:ext uri="{FF2B5EF4-FFF2-40B4-BE49-F238E27FC236}">
                <a16:creationId xmlns:a16="http://schemas.microsoft.com/office/drawing/2014/main" id="{4574B6A9-D83D-4010-B818-049161785630}"/>
              </a:ext>
            </a:extLst>
          </p:cNvPr>
          <p:cNvCxnSpPr/>
          <p:nvPr/>
        </p:nvCxnSpPr>
        <p:spPr bwMode="auto">
          <a:xfrm>
            <a:off x="3227934" y="3063363"/>
            <a:ext cx="3231617" cy="0"/>
          </a:xfrm>
          <a:prstGeom prst="line">
            <a:avLst/>
          </a:prstGeom>
          <a:solidFill>
            <a:schemeClr val="accent1"/>
          </a:solidFill>
          <a:ln w="19050"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a:extLst>
              <a:ext uri="{FF2B5EF4-FFF2-40B4-BE49-F238E27FC236}">
                <a16:creationId xmlns:a16="http://schemas.microsoft.com/office/drawing/2014/main" id="{ED79C608-A7A6-46D7-9509-971EE6D35211}"/>
              </a:ext>
            </a:extLst>
          </p:cNvPr>
          <p:cNvSpPr/>
          <p:nvPr/>
        </p:nvSpPr>
        <p:spPr bwMode="auto">
          <a:xfrm>
            <a:off x="2798279" y="3279749"/>
            <a:ext cx="429655" cy="516420"/>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rPr>
              <a:t>3</a:t>
            </a:r>
            <a:endParaRPr kumimoji="0" lang="zh-CN" altLang="en-US"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endParaRPr>
          </a:p>
        </p:txBody>
      </p:sp>
      <p:cxnSp>
        <p:nvCxnSpPr>
          <p:cNvPr id="17" name="直接连接符 16">
            <a:extLst>
              <a:ext uri="{FF2B5EF4-FFF2-40B4-BE49-F238E27FC236}">
                <a16:creationId xmlns:a16="http://schemas.microsoft.com/office/drawing/2014/main" id="{A2BE6EBC-98D8-4AF0-901D-ADC19BA045B4}"/>
              </a:ext>
            </a:extLst>
          </p:cNvPr>
          <p:cNvCxnSpPr/>
          <p:nvPr/>
        </p:nvCxnSpPr>
        <p:spPr bwMode="auto">
          <a:xfrm>
            <a:off x="3227934" y="3802970"/>
            <a:ext cx="3231617" cy="0"/>
          </a:xfrm>
          <a:prstGeom prst="line">
            <a:avLst/>
          </a:prstGeom>
          <a:solidFill>
            <a:schemeClr val="accent1"/>
          </a:solidFill>
          <a:ln w="19050"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17">
            <a:extLst>
              <a:ext uri="{FF2B5EF4-FFF2-40B4-BE49-F238E27FC236}">
                <a16:creationId xmlns:a16="http://schemas.microsoft.com/office/drawing/2014/main" id="{48A075CC-A307-443D-BFD8-4D7213677430}"/>
              </a:ext>
            </a:extLst>
          </p:cNvPr>
          <p:cNvSpPr/>
          <p:nvPr/>
        </p:nvSpPr>
        <p:spPr bwMode="auto">
          <a:xfrm>
            <a:off x="2798279" y="3994657"/>
            <a:ext cx="429655" cy="516420"/>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rPr>
              <a:t>4</a:t>
            </a:r>
            <a:endParaRPr kumimoji="0" lang="zh-CN" altLang="en-US"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endParaRPr>
          </a:p>
        </p:txBody>
      </p:sp>
      <p:cxnSp>
        <p:nvCxnSpPr>
          <p:cNvPr id="19" name="直接连接符 18">
            <a:extLst>
              <a:ext uri="{FF2B5EF4-FFF2-40B4-BE49-F238E27FC236}">
                <a16:creationId xmlns:a16="http://schemas.microsoft.com/office/drawing/2014/main" id="{67D54451-A1A6-4CD2-A309-8353355020B6}"/>
              </a:ext>
            </a:extLst>
          </p:cNvPr>
          <p:cNvCxnSpPr/>
          <p:nvPr/>
        </p:nvCxnSpPr>
        <p:spPr bwMode="auto">
          <a:xfrm>
            <a:off x="3227934" y="4517878"/>
            <a:ext cx="3231617" cy="0"/>
          </a:xfrm>
          <a:prstGeom prst="line">
            <a:avLst/>
          </a:prstGeom>
          <a:solidFill>
            <a:schemeClr val="accent1"/>
          </a:solidFill>
          <a:ln w="19050"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矩形 19">
            <a:extLst>
              <a:ext uri="{FF2B5EF4-FFF2-40B4-BE49-F238E27FC236}">
                <a16:creationId xmlns:a16="http://schemas.microsoft.com/office/drawing/2014/main" id="{EFA5F1D3-7B5E-4B3A-9F36-EA35A23F50D7}"/>
              </a:ext>
            </a:extLst>
          </p:cNvPr>
          <p:cNvSpPr/>
          <p:nvPr/>
        </p:nvSpPr>
        <p:spPr bwMode="auto">
          <a:xfrm>
            <a:off x="2798279" y="4696950"/>
            <a:ext cx="429655" cy="516420"/>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rPr>
              <a:t>5</a:t>
            </a:r>
            <a:endParaRPr kumimoji="0" lang="zh-CN" altLang="en-US" sz="28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endParaRPr>
          </a:p>
        </p:txBody>
      </p:sp>
      <p:cxnSp>
        <p:nvCxnSpPr>
          <p:cNvPr id="21" name="直接连接符 20">
            <a:extLst>
              <a:ext uri="{FF2B5EF4-FFF2-40B4-BE49-F238E27FC236}">
                <a16:creationId xmlns:a16="http://schemas.microsoft.com/office/drawing/2014/main" id="{DCA9DB8D-7F7A-42D6-B81F-F07ED8171966}"/>
              </a:ext>
            </a:extLst>
          </p:cNvPr>
          <p:cNvCxnSpPr/>
          <p:nvPr/>
        </p:nvCxnSpPr>
        <p:spPr bwMode="auto">
          <a:xfrm>
            <a:off x="3227934" y="5220171"/>
            <a:ext cx="3231617" cy="0"/>
          </a:xfrm>
          <a:prstGeom prst="line">
            <a:avLst/>
          </a:prstGeom>
          <a:solidFill>
            <a:schemeClr val="accent1"/>
          </a:solidFill>
          <a:ln w="19050"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13551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F08557-D052-4A77-BB43-196DDD96AC6E}"/>
              </a:ext>
            </a:extLst>
          </p:cNvPr>
          <p:cNvSpPr>
            <a:spLocks noGrp="1"/>
          </p:cNvSpPr>
          <p:nvPr>
            <p:ph type="title"/>
          </p:nvPr>
        </p:nvSpPr>
        <p:spPr/>
        <p:txBody>
          <a:bodyPr/>
          <a:lstStyle/>
          <a:p>
            <a:r>
              <a:rPr lang="zh-CN" altLang="en-US" dirty="0"/>
              <a:t>计算机中采用二进制</a:t>
            </a:r>
          </a:p>
        </p:txBody>
      </p:sp>
      <p:sp>
        <p:nvSpPr>
          <p:cNvPr id="3" name="灯片编号占位符 2">
            <a:extLst>
              <a:ext uri="{FF2B5EF4-FFF2-40B4-BE49-F238E27FC236}">
                <a16:creationId xmlns:a16="http://schemas.microsoft.com/office/drawing/2014/main" id="{E50F4739-21B3-4AD4-B2BA-2249B78E8405}"/>
              </a:ext>
            </a:extLst>
          </p:cNvPr>
          <p:cNvSpPr>
            <a:spLocks noGrp="1"/>
          </p:cNvSpPr>
          <p:nvPr>
            <p:ph type="sldNum" sz="quarter" idx="10"/>
          </p:nvPr>
        </p:nvSpPr>
        <p:spPr/>
        <p:txBody>
          <a:bodyPr/>
          <a:lstStyle/>
          <a:p>
            <a:pPr>
              <a:defRPr/>
            </a:pPr>
            <a:fld id="{2FCEA550-0632-41CF-92C9-23194848D089}" type="slidenum">
              <a:rPr lang="zh-CN" altLang="en-US" smtClean="0"/>
              <a:pPr>
                <a:defRPr/>
              </a:pPr>
              <a:t>20</a:t>
            </a:fld>
            <a:endParaRPr lang="en-US" altLang="zh-CN"/>
          </a:p>
        </p:txBody>
      </p:sp>
      <p:sp>
        <p:nvSpPr>
          <p:cNvPr id="5" name="TextBox 3">
            <a:extLst>
              <a:ext uri="{FF2B5EF4-FFF2-40B4-BE49-F238E27FC236}">
                <a16:creationId xmlns:a16="http://schemas.microsoft.com/office/drawing/2014/main" id="{5829FA18-ACB8-400D-9197-C1D5AC3E82AD}"/>
              </a:ext>
            </a:extLst>
          </p:cNvPr>
          <p:cNvSpPr txBox="1"/>
          <p:nvPr/>
        </p:nvSpPr>
        <p:spPr>
          <a:xfrm>
            <a:off x="1568691" y="1734035"/>
            <a:ext cx="4824536" cy="461665"/>
          </a:xfrm>
          <a:prstGeom prst="rect">
            <a:avLst/>
          </a:prstGeom>
          <a:noFill/>
        </p:spPr>
        <p:txBody>
          <a:bodyPr wrap="square" rtlCol="0">
            <a:spAutoFit/>
          </a:bodyPr>
          <a:lstStyle/>
          <a:p>
            <a:pPr marL="342900" indent="-342900">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物理实现简单</a:t>
            </a:r>
          </a:p>
        </p:txBody>
      </p:sp>
      <p:sp>
        <p:nvSpPr>
          <p:cNvPr id="7" name="TextBox 4">
            <a:extLst>
              <a:ext uri="{FF2B5EF4-FFF2-40B4-BE49-F238E27FC236}">
                <a16:creationId xmlns:a16="http://schemas.microsoft.com/office/drawing/2014/main" id="{7E5415EC-5CDB-48F6-9F8C-D7E166F3DE47}"/>
              </a:ext>
            </a:extLst>
          </p:cNvPr>
          <p:cNvSpPr txBox="1"/>
          <p:nvPr/>
        </p:nvSpPr>
        <p:spPr>
          <a:xfrm>
            <a:off x="1568691" y="2418547"/>
            <a:ext cx="4824536" cy="461665"/>
          </a:xfrm>
          <a:prstGeom prst="rect">
            <a:avLst/>
          </a:prstGeom>
          <a:noFill/>
        </p:spPr>
        <p:txBody>
          <a:bodyPr wrap="square" rtlCol="0">
            <a:spAutoFit/>
          </a:bodyPr>
          <a:lstStyle/>
          <a:p>
            <a:pPr marL="342900" indent="-342900">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运算规则简单</a:t>
            </a:r>
          </a:p>
        </p:txBody>
      </p:sp>
      <p:sp>
        <p:nvSpPr>
          <p:cNvPr id="9" name="TextBox 5">
            <a:extLst>
              <a:ext uri="{FF2B5EF4-FFF2-40B4-BE49-F238E27FC236}">
                <a16:creationId xmlns:a16="http://schemas.microsoft.com/office/drawing/2014/main" id="{86988DF5-D267-4335-B65D-87F515BC8D81}"/>
              </a:ext>
            </a:extLst>
          </p:cNvPr>
          <p:cNvSpPr txBox="1"/>
          <p:nvPr/>
        </p:nvSpPr>
        <p:spPr>
          <a:xfrm>
            <a:off x="1811524" y="3141983"/>
            <a:ext cx="8568952" cy="984500"/>
          </a:xfrm>
          <a:prstGeom prst="rect">
            <a:avLst/>
          </a:prstGeom>
          <a:noFill/>
        </p:spPr>
        <p:txBody>
          <a:bodyPr wrap="square" rtlCol="0">
            <a:spAutoFit/>
          </a:bodyPr>
          <a:lstStyle/>
          <a:p>
            <a:pPr>
              <a:lnSpc>
                <a:spcPct val="130000"/>
              </a:lnSpc>
            </a:pPr>
            <a:r>
              <a:rPr lang="zh-CN" altLang="en-US" sz="2400" b="1" dirty="0">
                <a:latin typeface="楷体" panose="02010609060101010101" pitchFamily="49" charset="-122"/>
                <a:ea typeface="楷体" panose="02010609060101010101" pitchFamily="49" charset="-122"/>
              </a:rPr>
              <a:t>通常在计算机内部采用二进制数，输入和输出采用十进制数，由计算机自己完成二进制与十进制之间的转换。</a:t>
            </a:r>
          </a:p>
        </p:txBody>
      </p:sp>
    </p:spTree>
    <p:extLst>
      <p:ext uri="{BB962C8B-B14F-4D97-AF65-F5344CB8AC3E}">
        <p14:creationId xmlns:p14="http://schemas.microsoft.com/office/powerpoint/2010/main" val="41912101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1C1AED-13F7-4606-838D-8014C3F6DF25}"/>
              </a:ext>
            </a:extLst>
          </p:cNvPr>
          <p:cNvSpPr>
            <a:spLocks noGrp="1"/>
          </p:cNvSpPr>
          <p:nvPr>
            <p:ph type="title"/>
          </p:nvPr>
        </p:nvSpPr>
        <p:spPr/>
        <p:txBody>
          <a:bodyPr/>
          <a:lstStyle/>
          <a:p>
            <a:r>
              <a:rPr lang="zh-CN" altLang="en-US" dirty="0"/>
              <a:t>进制转换</a:t>
            </a:r>
            <a:r>
              <a:rPr lang="en-US" altLang="zh-CN" dirty="0"/>
              <a:t>——R</a:t>
            </a:r>
            <a:r>
              <a:rPr lang="zh-CN" altLang="en-US" dirty="0"/>
              <a:t>进制转换为十进制</a:t>
            </a:r>
          </a:p>
        </p:txBody>
      </p:sp>
      <p:sp>
        <p:nvSpPr>
          <p:cNvPr id="3" name="灯片编号占位符 2">
            <a:extLst>
              <a:ext uri="{FF2B5EF4-FFF2-40B4-BE49-F238E27FC236}">
                <a16:creationId xmlns:a16="http://schemas.microsoft.com/office/drawing/2014/main" id="{FA7CE620-0E82-4B98-A7B1-C0BA97258874}"/>
              </a:ext>
            </a:extLst>
          </p:cNvPr>
          <p:cNvSpPr>
            <a:spLocks noGrp="1"/>
          </p:cNvSpPr>
          <p:nvPr>
            <p:ph type="sldNum" sz="quarter" idx="10"/>
          </p:nvPr>
        </p:nvSpPr>
        <p:spPr/>
        <p:txBody>
          <a:bodyPr/>
          <a:lstStyle/>
          <a:p>
            <a:pPr>
              <a:defRPr/>
            </a:pPr>
            <a:fld id="{2FCEA550-0632-41CF-92C9-23194848D089}" type="slidenum">
              <a:rPr lang="zh-CN" altLang="en-US" smtClean="0"/>
              <a:pPr>
                <a:defRPr/>
              </a:pPr>
              <a:t>21</a:t>
            </a:fld>
            <a:endParaRPr lang="en-US" altLang="zh-CN"/>
          </a:p>
        </p:txBody>
      </p:sp>
      <p:sp>
        <p:nvSpPr>
          <p:cNvPr id="5" name="矩形 4">
            <a:extLst>
              <a:ext uri="{FF2B5EF4-FFF2-40B4-BE49-F238E27FC236}">
                <a16:creationId xmlns:a16="http://schemas.microsoft.com/office/drawing/2014/main" id="{B1D7905B-D207-451A-B53A-18D65F162B4A}"/>
              </a:ext>
            </a:extLst>
          </p:cNvPr>
          <p:cNvSpPr/>
          <p:nvPr/>
        </p:nvSpPr>
        <p:spPr>
          <a:xfrm>
            <a:off x="1155035" y="1456472"/>
            <a:ext cx="8208912" cy="1005788"/>
          </a:xfrm>
          <a:prstGeom prst="rect">
            <a:avLst/>
          </a:prstGeom>
        </p:spPr>
        <p:txBody>
          <a:bodyPr wrap="square">
            <a:spAutoFit/>
          </a:bodyPr>
          <a:lstStyle/>
          <a:p>
            <a:pPr>
              <a:lnSpc>
                <a:spcPct val="130000"/>
              </a:lnSpc>
            </a:pPr>
            <a:r>
              <a:rPr lang="zh-CN" altLang="zh-CN" sz="2400" dirty="0">
                <a:latin typeface="微软雅黑" panose="020B0503020204020204" pitchFamily="34" charset="-122"/>
                <a:ea typeface="微软雅黑" panose="020B0503020204020204" pitchFamily="34" charset="-122"/>
              </a:rPr>
              <a:t>将各位数码与它的权相乘，其积相加，和数就是十进制数。展开式为：</a:t>
            </a:r>
          </a:p>
        </p:txBody>
      </p:sp>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8B9D11E1-5543-4749-B5ED-0745607A6463}"/>
                  </a:ext>
                </a:extLst>
              </p:cNvPr>
              <p:cNvSpPr/>
              <p:nvPr/>
            </p:nvSpPr>
            <p:spPr>
              <a:xfrm>
                <a:off x="2275113" y="2963005"/>
                <a:ext cx="5845628" cy="87055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i="1">
                          <a:latin typeface="Cambria Math"/>
                        </a:rPr>
                        <m:t>𝑁</m:t>
                      </m:r>
                      <m:r>
                        <a:rPr lang="en-US" altLang="zh-CN" i="1">
                          <a:latin typeface="Cambria Math"/>
                        </a:rPr>
                        <m:t>=</m:t>
                      </m:r>
                      <m:nary>
                        <m:naryPr>
                          <m:chr m:val="∑"/>
                          <m:limLoc m:val="undOvr"/>
                          <m:ctrlPr>
                            <a:rPr lang="zh-CN" altLang="zh-CN" i="1">
                              <a:latin typeface="Cambria Math" panose="02040503050406030204" pitchFamily="18" charset="0"/>
                            </a:rPr>
                          </m:ctrlPr>
                        </m:naryPr>
                        <m:sub>
                          <m:r>
                            <a:rPr lang="en-US" altLang="zh-CN" i="1">
                              <a:latin typeface="Cambria Math"/>
                            </a:rPr>
                            <m:t>𝑖</m:t>
                          </m:r>
                          <m:r>
                            <a:rPr lang="en-US" altLang="zh-CN" i="1">
                              <a:latin typeface="Cambria Math"/>
                            </a:rPr>
                            <m:t>=−</m:t>
                          </m:r>
                          <m:r>
                            <a:rPr lang="en-US" altLang="zh-CN" i="1">
                              <a:latin typeface="Cambria Math"/>
                            </a:rPr>
                            <m:t>𝑚</m:t>
                          </m:r>
                        </m:sub>
                        <m:sup>
                          <m:r>
                            <a:rPr lang="en-US" altLang="zh-CN" i="1">
                              <a:latin typeface="Cambria Math"/>
                            </a:rPr>
                            <m:t>𝑛</m:t>
                          </m:r>
                          <m:r>
                            <a:rPr lang="en-US" altLang="zh-CN" i="1">
                              <a:latin typeface="Cambria Math"/>
                            </a:rPr>
                            <m:t>−1</m:t>
                          </m:r>
                        </m:sup>
                        <m:e>
                          <m:sSub>
                            <m:sSubPr>
                              <m:ctrlPr>
                                <a:rPr lang="zh-CN" altLang="zh-CN" i="1">
                                  <a:latin typeface="Cambria Math" panose="02040503050406030204" pitchFamily="18" charset="0"/>
                                </a:rPr>
                              </m:ctrlPr>
                            </m:sSubPr>
                            <m:e>
                              <m:r>
                                <a:rPr lang="en-US" altLang="zh-CN" i="1">
                                  <a:latin typeface="Cambria Math"/>
                                </a:rPr>
                                <m:t>𝑎</m:t>
                              </m:r>
                            </m:e>
                            <m:sub>
                              <m:r>
                                <a:rPr lang="en-US" altLang="zh-CN" i="1">
                                  <a:latin typeface="Cambria Math"/>
                                </a:rPr>
                                <m:t>𝑖</m:t>
                              </m:r>
                            </m:sub>
                          </m:sSub>
                          <m:r>
                            <a:rPr lang="en-US" altLang="zh-CN" i="1">
                              <a:latin typeface="Cambria Math"/>
                            </a:rPr>
                            <m:t>×</m:t>
                          </m:r>
                          <m:sSup>
                            <m:sSupPr>
                              <m:ctrlPr>
                                <a:rPr lang="zh-CN" altLang="zh-CN" i="1">
                                  <a:latin typeface="Cambria Math" panose="02040503050406030204" pitchFamily="18" charset="0"/>
                                </a:rPr>
                              </m:ctrlPr>
                            </m:sSupPr>
                            <m:e>
                              <m:r>
                                <a:rPr lang="en-US" altLang="zh-CN" i="1">
                                  <a:latin typeface="Cambria Math"/>
                                </a:rPr>
                                <m:t>𝑅</m:t>
                              </m:r>
                            </m:e>
                            <m:sup>
                              <m:r>
                                <a:rPr lang="en-US" altLang="zh-CN" i="1">
                                  <a:latin typeface="Cambria Math"/>
                                </a:rPr>
                                <m:t>𝑖</m:t>
                              </m:r>
                            </m:sup>
                          </m:sSup>
                        </m:e>
                      </m:nary>
                    </m:oMath>
                  </m:oMathPara>
                </a14:m>
                <a:endParaRPr lang="zh-CN" altLang="en-US" dirty="0"/>
              </a:p>
            </p:txBody>
          </p:sp>
        </mc:Choice>
        <mc:Fallback xmlns="">
          <p:sp>
            <p:nvSpPr>
              <p:cNvPr id="7" name="矩形 6">
                <a:extLst>
                  <a:ext uri="{FF2B5EF4-FFF2-40B4-BE49-F238E27FC236}">
                    <a16:creationId xmlns:a16="http://schemas.microsoft.com/office/drawing/2014/main" id="{8B9D11E1-5543-4749-B5ED-0745607A6463}"/>
                  </a:ext>
                </a:extLst>
              </p:cNvPr>
              <p:cNvSpPr>
                <a:spLocks noRot="1" noChangeAspect="1" noMove="1" noResize="1" noEditPoints="1" noAdjustHandles="1" noChangeArrowheads="1" noChangeShapeType="1" noTextEdit="1"/>
              </p:cNvSpPr>
              <p:nvPr/>
            </p:nvSpPr>
            <p:spPr>
              <a:xfrm>
                <a:off x="2275113" y="2963005"/>
                <a:ext cx="5845628" cy="870559"/>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7758712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8D3525-6D04-47C3-9FDE-F7F9F0FFE0E9}"/>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222D96DD-A778-40E8-A7A9-0A7251615C44}"/>
              </a:ext>
            </a:extLst>
          </p:cNvPr>
          <p:cNvSpPr>
            <a:spLocks noGrp="1"/>
          </p:cNvSpPr>
          <p:nvPr>
            <p:ph type="sldNum" sz="quarter" idx="10"/>
          </p:nvPr>
        </p:nvSpPr>
        <p:spPr/>
        <p:txBody>
          <a:bodyPr/>
          <a:lstStyle/>
          <a:p>
            <a:pPr>
              <a:defRPr/>
            </a:pPr>
            <a:fld id="{2FCEA550-0632-41CF-92C9-23194848D089}" type="slidenum">
              <a:rPr lang="zh-CN" altLang="en-US" smtClean="0"/>
              <a:pPr>
                <a:defRPr/>
              </a:pPr>
              <a:t>22</a:t>
            </a:fld>
            <a:endParaRPr lang="en-US" altLang="zh-CN"/>
          </a:p>
        </p:txBody>
      </p:sp>
      <p:sp>
        <p:nvSpPr>
          <p:cNvPr id="9" name="矩形 8">
            <a:extLst>
              <a:ext uri="{FF2B5EF4-FFF2-40B4-BE49-F238E27FC236}">
                <a16:creationId xmlns:a16="http://schemas.microsoft.com/office/drawing/2014/main" id="{BFB72F60-098E-411E-A94D-BFA57DDD4DA6}"/>
              </a:ext>
            </a:extLst>
          </p:cNvPr>
          <p:cNvSpPr/>
          <p:nvPr/>
        </p:nvSpPr>
        <p:spPr>
          <a:xfrm>
            <a:off x="1732313" y="1651139"/>
            <a:ext cx="4397274" cy="461665"/>
          </a:xfrm>
          <a:prstGeom prst="rect">
            <a:avLst/>
          </a:prstGeom>
        </p:spPr>
        <p:txBody>
          <a:bodyPr wrap="square">
            <a:spAutoFit/>
          </a:bodyPr>
          <a:lstStyle/>
          <a:p>
            <a:r>
              <a:rPr lang="en-US" altLang="zh-CN" sz="2400" b="1" dirty="0">
                <a:latin typeface="Times New Roman" panose="02020603050405020304" pitchFamily="18" charset="0"/>
                <a:cs typeface="Times New Roman" panose="02020603050405020304" pitchFamily="18" charset="0"/>
              </a:rPr>
              <a:t>(10001100.101)</a:t>
            </a:r>
            <a:r>
              <a:rPr lang="en-US" altLang="zh-CN" sz="2400" b="1" baseline="-25000"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 </a:t>
            </a:r>
            <a:endParaRPr lang="zh-CN" altLang="zh-CN" sz="2400" b="1" dirty="0">
              <a:latin typeface="Times New Roman" panose="02020603050405020304" pitchFamily="18" charset="0"/>
              <a:cs typeface="Times New Roman" panose="02020603050405020304" pitchFamily="18" charset="0"/>
            </a:endParaRPr>
          </a:p>
        </p:txBody>
      </p:sp>
      <p:sp>
        <p:nvSpPr>
          <p:cNvPr id="11" name="矩形 10">
            <a:extLst>
              <a:ext uri="{FF2B5EF4-FFF2-40B4-BE49-F238E27FC236}">
                <a16:creationId xmlns:a16="http://schemas.microsoft.com/office/drawing/2014/main" id="{599273B6-C991-4C0C-AB68-6F8D6CB632CE}"/>
              </a:ext>
            </a:extLst>
          </p:cNvPr>
          <p:cNvSpPr/>
          <p:nvPr/>
        </p:nvSpPr>
        <p:spPr>
          <a:xfrm>
            <a:off x="1567683" y="2685315"/>
            <a:ext cx="6768752" cy="461665"/>
          </a:xfrm>
          <a:prstGeom prst="rect">
            <a:avLst/>
          </a:prstGeom>
        </p:spPr>
        <p:txBody>
          <a:bodyPr wrap="square">
            <a:spAutoFit/>
          </a:bodyPr>
          <a:lstStyle/>
          <a:p>
            <a:r>
              <a:rPr lang="en-US" altLang="zh-CN" sz="2400" b="1" dirty="0">
                <a:latin typeface="Times New Roman" panose="02020603050405020304" pitchFamily="18" charset="0"/>
                <a:cs typeface="Times New Roman" panose="02020603050405020304" pitchFamily="18" charset="0"/>
              </a:rPr>
              <a:t>= 128+0+0+0+8+4+0+0+0.5+0+0.125</a:t>
            </a:r>
            <a:endParaRPr lang="zh-CN" altLang="zh-CN" sz="2400" b="1" dirty="0">
              <a:latin typeface="Times New Roman" panose="02020603050405020304" pitchFamily="18" charset="0"/>
              <a:cs typeface="Times New Roman" panose="02020603050405020304" pitchFamily="18" charset="0"/>
            </a:endParaRPr>
          </a:p>
        </p:txBody>
      </p:sp>
      <p:sp>
        <p:nvSpPr>
          <p:cNvPr id="13" name="矩形 12">
            <a:extLst>
              <a:ext uri="{FF2B5EF4-FFF2-40B4-BE49-F238E27FC236}">
                <a16:creationId xmlns:a16="http://schemas.microsoft.com/office/drawing/2014/main" id="{6E0326FA-3512-4D28-9676-5002DA499605}"/>
              </a:ext>
            </a:extLst>
          </p:cNvPr>
          <p:cNvSpPr/>
          <p:nvPr/>
        </p:nvSpPr>
        <p:spPr>
          <a:xfrm>
            <a:off x="1567683" y="3196054"/>
            <a:ext cx="4572000" cy="461665"/>
          </a:xfrm>
          <a:prstGeom prst="rect">
            <a:avLst/>
          </a:prstGeom>
        </p:spPr>
        <p:txBody>
          <a:bodyPr>
            <a:spAutoFit/>
          </a:bodyPr>
          <a:lstStyle/>
          <a:p>
            <a:r>
              <a:rPr lang="en-US" altLang="zh-CN" sz="2400" b="1" dirty="0">
                <a:latin typeface="Times New Roman" panose="02020603050405020304" pitchFamily="18" charset="0"/>
                <a:cs typeface="Times New Roman" panose="02020603050405020304" pitchFamily="18" charset="0"/>
              </a:rPr>
              <a:t>= 140.625 </a:t>
            </a:r>
            <a:endParaRPr lang="zh-CN" altLang="zh-CN" sz="2400" b="1" dirty="0">
              <a:latin typeface="Times New Roman" panose="02020603050405020304" pitchFamily="18" charset="0"/>
              <a:cs typeface="Times New Roman" panose="02020603050405020304" pitchFamily="18" charset="0"/>
            </a:endParaRPr>
          </a:p>
        </p:txBody>
      </p:sp>
      <p:sp>
        <p:nvSpPr>
          <p:cNvPr id="15" name="矩形 14">
            <a:extLst>
              <a:ext uri="{FF2B5EF4-FFF2-40B4-BE49-F238E27FC236}">
                <a16:creationId xmlns:a16="http://schemas.microsoft.com/office/drawing/2014/main" id="{79ED3C24-D9B6-43A3-9F26-64F55BB01666}"/>
              </a:ext>
            </a:extLst>
          </p:cNvPr>
          <p:cNvSpPr/>
          <p:nvPr/>
        </p:nvSpPr>
        <p:spPr>
          <a:xfrm>
            <a:off x="1567683" y="2174577"/>
            <a:ext cx="8712968" cy="461665"/>
          </a:xfrm>
          <a:prstGeom prst="rect">
            <a:avLst/>
          </a:prstGeom>
        </p:spPr>
        <p:txBody>
          <a:bodyPr wrap="square">
            <a:spAutoFit/>
          </a:bodyPr>
          <a:lstStyle/>
          <a:p>
            <a:r>
              <a:rPr lang="en-US" altLang="zh-CN" sz="24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1×2</a:t>
            </a:r>
            <a:r>
              <a:rPr lang="en-US" altLang="zh-CN" sz="2000" b="1" baseline="30000" dirty="0">
                <a:latin typeface="Times New Roman" panose="02020603050405020304" pitchFamily="18" charset="0"/>
                <a:cs typeface="Times New Roman" panose="02020603050405020304" pitchFamily="18" charset="0"/>
              </a:rPr>
              <a:t>7</a:t>
            </a:r>
            <a:r>
              <a:rPr lang="en-US" altLang="zh-CN" sz="2000" b="1" dirty="0">
                <a:latin typeface="Times New Roman" panose="02020603050405020304" pitchFamily="18" charset="0"/>
                <a:cs typeface="Times New Roman" panose="02020603050405020304" pitchFamily="18" charset="0"/>
              </a:rPr>
              <a:t>+0×2</a:t>
            </a:r>
            <a:r>
              <a:rPr lang="en-US" altLang="zh-CN" sz="2000" b="1" baseline="30000" dirty="0">
                <a:latin typeface="Times New Roman" panose="02020603050405020304" pitchFamily="18" charset="0"/>
                <a:cs typeface="Times New Roman" panose="02020603050405020304" pitchFamily="18" charset="0"/>
              </a:rPr>
              <a:t>6</a:t>
            </a:r>
            <a:r>
              <a:rPr lang="en-US" altLang="zh-CN" sz="2000" b="1" dirty="0">
                <a:latin typeface="Times New Roman" panose="02020603050405020304" pitchFamily="18" charset="0"/>
                <a:cs typeface="Times New Roman" panose="02020603050405020304" pitchFamily="18" charset="0"/>
              </a:rPr>
              <a:t>+0×2</a:t>
            </a:r>
            <a:r>
              <a:rPr lang="en-US" altLang="zh-CN" sz="2000" b="1" baseline="30000" dirty="0">
                <a:latin typeface="Times New Roman" panose="02020603050405020304" pitchFamily="18" charset="0"/>
                <a:cs typeface="Times New Roman" panose="02020603050405020304" pitchFamily="18" charset="0"/>
              </a:rPr>
              <a:t>5</a:t>
            </a:r>
            <a:r>
              <a:rPr lang="en-US" altLang="zh-CN" sz="2000" b="1" dirty="0">
                <a:latin typeface="Times New Roman" panose="02020603050405020304" pitchFamily="18" charset="0"/>
                <a:cs typeface="Times New Roman" panose="02020603050405020304" pitchFamily="18" charset="0"/>
              </a:rPr>
              <a:t>+0×2</a:t>
            </a:r>
            <a:r>
              <a:rPr lang="en-US" altLang="zh-CN" sz="2000" b="1" baseline="30000" dirty="0">
                <a:latin typeface="Times New Roman" panose="02020603050405020304" pitchFamily="18" charset="0"/>
                <a:cs typeface="Times New Roman" panose="02020603050405020304" pitchFamily="18" charset="0"/>
              </a:rPr>
              <a:t>4</a:t>
            </a:r>
            <a:r>
              <a:rPr lang="en-US" altLang="zh-CN" sz="2000" b="1" dirty="0">
                <a:latin typeface="Times New Roman" panose="02020603050405020304" pitchFamily="18" charset="0"/>
                <a:cs typeface="Times New Roman" panose="02020603050405020304" pitchFamily="18" charset="0"/>
              </a:rPr>
              <a:t>+1×2</a:t>
            </a:r>
            <a:r>
              <a:rPr lang="en-US" altLang="zh-CN" sz="2000" b="1" baseline="30000" dirty="0">
                <a:latin typeface="Times New Roman" panose="02020603050405020304" pitchFamily="18" charset="0"/>
                <a:cs typeface="Times New Roman" panose="02020603050405020304" pitchFamily="18" charset="0"/>
              </a:rPr>
              <a:t>3</a:t>
            </a:r>
            <a:r>
              <a:rPr lang="en-US" altLang="zh-CN" sz="2000" b="1" dirty="0">
                <a:latin typeface="Times New Roman" panose="02020603050405020304" pitchFamily="18" charset="0"/>
                <a:cs typeface="Times New Roman" panose="02020603050405020304" pitchFamily="18" charset="0"/>
              </a:rPr>
              <a:t>+1×2</a:t>
            </a:r>
            <a:r>
              <a:rPr lang="en-US" altLang="zh-CN" sz="2000" b="1" baseline="30000" dirty="0">
                <a:latin typeface="Times New Roman" panose="02020603050405020304" pitchFamily="18" charset="0"/>
                <a:cs typeface="Times New Roman" panose="02020603050405020304" pitchFamily="18" charset="0"/>
              </a:rPr>
              <a:t>2</a:t>
            </a:r>
            <a:r>
              <a:rPr lang="en-US" altLang="zh-CN" sz="2000" b="1" dirty="0">
                <a:latin typeface="Times New Roman" panose="02020603050405020304" pitchFamily="18" charset="0"/>
                <a:cs typeface="Times New Roman" panose="02020603050405020304" pitchFamily="18" charset="0"/>
              </a:rPr>
              <a:t>+0×2</a:t>
            </a:r>
            <a:r>
              <a:rPr lang="en-US" altLang="zh-CN" sz="2000" b="1" baseline="30000" dirty="0">
                <a:latin typeface="Times New Roman" panose="02020603050405020304" pitchFamily="18" charset="0"/>
                <a:cs typeface="Times New Roman" panose="02020603050405020304" pitchFamily="18" charset="0"/>
              </a:rPr>
              <a:t>1</a:t>
            </a:r>
            <a:r>
              <a:rPr lang="en-US" altLang="zh-CN" sz="2000" b="1" dirty="0">
                <a:latin typeface="Times New Roman" panose="02020603050405020304" pitchFamily="18" charset="0"/>
                <a:cs typeface="Times New Roman" panose="02020603050405020304" pitchFamily="18" charset="0"/>
              </a:rPr>
              <a:t>+0×2</a:t>
            </a:r>
            <a:r>
              <a:rPr lang="en-US" altLang="zh-CN" sz="2000" b="1" baseline="30000" dirty="0">
                <a:latin typeface="Times New Roman" panose="02020603050405020304" pitchFamily="18" charset="0"/>
                <a:cs typeface="Times New Roman" panose="02020603050405020304" pitchFamily="18" charset="0"/>
              </a:rPr>
              <a:t>0</a:t>
            </a:r>
            <a:r>
              <a:rPr lang="en-US" altLang="zh-CN" sz="2000" b="1" dirty="0">
                <a:latin typeface="Times New Roman" panose="02020603050405020304" pitchFamily="18" charset="0"/>
                <a:cs typeface="Times New Roman" panose="02020603050405020304" pitchFamily="18" charset="0"/>
              </a:rPr>
              <a:t>+1×2</a:t>
            </a:r>
            <a:r>
              <a:rPr lang="en-US" altLang="zh-CN" sz="2000" b="1" baseline="30000" dirty="0">
                <a:latin typeface="Times New Roman" panose="02020603050405020304" pitchFamily="18" charset="0"/>
                <a:cs typeface="Times New Roman" panose="02020603050405020304" pitchFamily="18" charset="0"/>
              </a:rPr>
              <a:t>-1</a:t>
            </a:r>
            <a:r>
              <a:rPr lang="en-US" altLang="zh-CN" sz="2000" b="1" dirty="0">
                <a:latin typeface="Times New Roman" panose="02020603050405020304" pitchFamily="18" charset="0"/>
                <a:cs typeface="Times New Roman" panose="02020603050405020304" pitchFamily="18" charset="0"/>
              </a:rPr>
              <a:t>+0×2</a:t>
            </a:r>
            <a:r>
              <a:rPr lang="en-US" altLang="zh-CN" sz="2000" b="1" baseline="30000" dirty="0">
                <a:latin typeface="Times New Roman" panose="02020603050405020304" pitchFamily="18" charset="0"/>
                <a:cs typeface="Times New Roman" panose="02020603050405020304" pitchFamily="18" charset="0"/>
              </a:rPr>
              <a:t>-2</a:t>
            </a:r>
            <a:r>
              <a:rPr lang="en-US" altLang="zh-CN" sz="2000" b="1" dirty="0">
                <a:latin typeface="Times New Roman" panose="02020603050405020304" pitchFamily="18" charset="0"/>
                <a:cs typeface="Times New Roman" panose="02020603050405020304" pitchFamily="18" charset="0"/>
              </a:rPr>
              <a:t>+1×2</a:t>
            </a:r>
            <a:r>
              <a:rPr lang="en-US" altLang="zh-CN" sz="2000" b="1" baseline="30000" dirty="0">
                <a:latin typeface="Times New Roman" panose="02020603050405020304" pitchFamily="18" charset="0"/>
                <a:cs typeface="Times New Roman" panose="02020603050405020304" pitchFamily="18" charset="0"/>
              </a:rPr>
              <a:t>-3</a:t>
            </a:r>
            <a:endParaRPr lang="zh-CN" altLang="zh-CN" sz="2000" b="1" dirty="0">
              <a:latin typeface="Times New Roman" panose="02020603050405020304" pitchFamily="18" charset="0"/>
              <a:cs typeface="Times New Roman" panose="02020603050405020304" pitchFamily="18" charset="0"/>
            </a:endParaRPr>
          </a:p>
        </p:txBody>
      </p:sp>
      <p:sp>
        <p:nvSpPr>
          <p:cNvPr id="17" name="矩形 16">
            <a:extLst>
              <a:ext uri="{FF2B5EF4-FFF2-40B4-BE49-F238E27FC236}">
                <a16:creationId xmlns:a16="http://schemas.microsoft.com/office/drawing/2014/main" id="{7536EAF9-8289-4E79-AAEC-A2C8091C6839}"/>
              </a:ext>
            </a:extLst>
          </p:cNvPr>
          <p:cNvSpPr/>
          <p:nvPr/>
        </p:nvSpPr>
        <p:spPr>
          <a:xfrm>
            <a:off x="1972217" y="3968095"/>
            <a:ext cx="7804378" cy="461665"/>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2400" b="1" dirty="0">
                <a:latin typeface="Times New Roman" panose="02020603050405020304" pitchFamily="18" charset="0"/>
                <a:cs typeface="Times New Roman" panose="02020603050405020304" pitchFamily="18" charset="0"/>
              </a:rPr>
              <a:t>(10001100.101)</a:t>
            </a:r>
            <a:r>
              <a:rPr lang="en-US" altLang="zh-CN" sz="2400" b="1" baseline="-25000"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  = (140.625 )</a:t>
            </a:r>
            <a:r>
              <a:rPr lang="en-US" altLang="zh-CN" sz="2400" b="1" baseline="-25000" dirty="0">
                <a:latin typeface="Times New Roman" panose="02020603050405020304" pitchFamily="18" charset="0"/>
                <a:cs typeface="Times New Roman" panose="02020603050405020304" pitchFamily="18" charset="0"/>
              </a:rPr>
              <a:t>D</a:t>
            </a:r>
            <a:endParaRPr lang="zh-CN" altLang="zh-CN" sz="2400" b="1"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4190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id="{7BC86F0E-83D6-4524-B9CE-FF9ED6DE42FF}"/>
              </a:ext>
            </a:extLst>
          </p:cNvPr>
          <p:cNvSpPr>
            <a:spLocks noGrp="1"/>
          </p:cNvSpPr>
          <p:nvPr>
            <p:ph type="title"/>
          </p:nvPr>
        </p:nvSpPr>
        <p:spPr/>
        <p:txBody>
          <a:bodyPr/>
          <a:lstStyle/>
          <a:p>
            <a:endParaRPr lang="zh-CN" altLang="en-US" dirty="0"/>
          </a:p>
        </p:txBody>
      </p:sp>
      <p:sp>
        <p:nvSpPr>
          <p:cNvPr id="2" name="灯片编号占位符 1">
            <a:extLst>
              <a:ext uri="{FF2B5EF4-FFF2-40B4-BE49-F238E27FC236}">
                <a16:creationId xmlns:a16="http://schemas.microsoft.com/office/drawing/2014/main" id="{ABFB57B6-974E-48DD-8D72-FFFDDCC90B3D}"/>
              </a:ext>
            </a:extLst>
          </p:cNvPr>
          <p:cNvSpPr>
            <a:spLocks noGrp="1"/>
          </p:cNvSpPr>
          <p:nvPr>
            <p:ph type="sldNum" sz="quarter" idx="10"/>
          </p:nvPr>
        </p:nvSpPr>
        <p:spPr/>
        <p:txBody>
          <a:bodyPr/>
          <a:lstStyle/>
          <a:p>
            <a:pPr>
              <a:defRPr/>
            </a:pPr>
            <a:fld id="{CD7CB968-9832-4527-83CD-82BEB64A948B}" type="slidenum">
              <a:rPr lang="zh-CN" altLang="en-US" smtClean="0"/>
              <a:pPr>
                <a:defRPr/>
              </a:pPr>
              <a:t>23</a:t>
            </a:fld>
            <a:endParaRPr lang="en-US" altLang="zh-CN"/>
          </a:p>
        </p:txBody>
      </p:sp>
      <p:sp>
        <p:nvSpPr>
          <p:cNvPr id="4" name="矩形 3">
            <a:extLst>
              <a:ext uri="{FF2B5EF4-FFF2-40B4-BE49-F238E27FC236}">
                <a16:creationId xmlns:a16="http://schemas.microsoft.com/office/drawing/2014/main" id="{4C0E2DF1-62AE-4FD7-9389-18F1A381083F}"/>
              </a:ext>
            </a:extLst>
          </p:cNvPr>
          <p:cNvSpPr/>
          <p:nvPr/>
        </p:nvSpPr>
        <p:spPr>
          <a:xfrm>
            <a:off x="1487421" y="2609905"/>
            <a:ext cx="4975080" cy="461665"/>
          </a:xfrm>
          <a:prstGeom prst="rect">
            <a:avLst/>
          </a:prstGeom>
        </p:spPr>
        <p:txBody>
          <a:bodyPr wrap="none">
            <a:spAutoFit/>
          </a:bodyPr>
          <a:lstStyle/>
          <a:p>
            <a:r>
              <a:rPr lang="en-US" altLang="zh-CN" sz="2400" b="1" dirty="0">
                <a:latin typeface="Times New Roman" panose="02020603050405020304" pitchFamily="18" charset="0"/>
                <a:cs typeface="Times New Roman" panose="02020603050405020304" pitchFamily="18" charset="0"/>
              </a:rPr>
              <a:t>(167)</a:t>
            </a:r>
            <a:r>
              <a:rPr lang="en-US" altLang="zh-CN" sz="2400" b="1" baseline="-25000" dirty="0">
                <a:latin typeface="Times New Roman" panose="02020603050405020304" pitchFamily="18" charset="0"/>
                <a:cs typeface="Times New Roman" panose="02020603050405020304" pitchFamily="18" charset="0"/>
              </a:rPr>
              <a:t>O</a:t>
            </a:r>
            <a:r>
              <a:rPr lang="en-US" altLang="zh-CN" sz="2400" b="1" dirty="0">
                <a:latin typeface="Times New Roman" panose="02020603050405020304" pitchFamily="18" charset="0"/>
                <a:cs typeface="Times New Roman" panose="02020603050405020304" pitchFamily="18" charset="0"/>
              </a:rPr>
              <a:t> = 1×8</a:t>
            </a:r>
            <a:r>
              <a:rPr lang="en-US" altLang="zh-CN" sz="2400" b="1" baseline="30000" dirty="0">
                <a:latin typeface="Times New Roman" panose="02020603050405020304" pitchFamily="18" charset="0"/>
                <a:cs typeface="Times New Roman" panose="02020603050405020304" pitchFamily="18" charset="0"/>
              </a:rPr>
              <a:t>2</a:t>
            </a:r>
            <a:r>
              <a:rPr lang="en-US" altLang="zh-CN" sz="2400" b="1" dirty="0">
                <a:latin typeface="Times New Roman" panose="02020603050405020304" pitchFamily="18" charset="0"/>
                <a:cs typeface="Times New Roman" panose="02020603050405020304" pitchFamily="18" charset="0"/>
              </a:rPr>
              <a:t>+6×8</a:t>
            </a:r>
            <a:r>
              <a:rPr lang="en-US" altLang="zh-CN" sz="2400" b="1" baseline="30000" dirty="0">
                <a:latin typeface="Times New Roman" panose="02020603050405020304" pitchFamily="18" charset="0"/>
                <a:cs typeface="Times New Roman" panose="02020603050405020304" pitchFamily="18" charset="0"/>
              </a:rPr>
              <a:t>1</a:t>
            </a:r>
            <a:r>
              <a:rPr lang="en-US" altLang="zh-CN" sz="2400" b="1" dirty="0">
                <a:latin typeface="Times New Roman" panose="02020603050405020304" pitchFamily="18" charset="0"/>
                <a:cs typeface="Times New Roman" panose="02020603050405020304" pitchFamily="18" charset="0"/>
              </a:rPr>
              <a:t>+7×8</a:t>
            </a:r>
            <a:r>
              <a:rPr lang="en-US" altLang="zh-CN" sz="2400" b="1" baseline="30000" dirty="0">
                <a:latin typeface="Times New Roman" panose="02020603050405020304" pitchFamily="18" charset="0"/>
                <a:cs typeface="Times New Roman" panose="02020603050405020304" pitchFamily="18" charset="0"/>
              </a:rPr>
              <a:t>0</a:t>
            </a:r>
            <a:r>
              <a:rPr lang="en-US" altLang="zh-CN" sz="2400" b="1" dirty="0">
                <a:latin typeface="Times New Roman" panose="02020603050405020304" pitchFamily="18" charset="0"/>
                <a:cs typeface="Times New Roman" panose="02020603050405020304" pitchFamily="18" charset="0"/>
              </a:rPr>
              <a:t> = (119)</a:t>
            </a:r>
            <a:r>
              <a:rPr lang="en-US" altLang="zh-CN" sz="2400" b="1" baseline="-25000" dirty="0">
                <a:latin typeface="Times New Roman" panose="02020603050405020304" pitchFamily="18" charset="0"/>
                <a:cs typeface="Times New Roman" panose="02020603050405020304" pitchFamily="18" charset="0"/>
              </a:rPr>
              <a:t>D</a:t>
            </a:r>
            <a:endParaRPr lang="zh-CN" altLang="en-US" sz="2400" b="1" dirty="0">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9A0EE854-2331-4A69-BBC8-35B3165E4C92}"/>
              </a:ext>
            </a:extLst>
          </p:cNvPr>
          <p:cNvSpPr/>
          <p:nvPr/>
        </p:nvSpPr>
        <p:spPr>
          <a:xfrm>
            <a:off x="1487421" y="3198167"/>
            <a:ext cx="5591595" cy="461665"/>
          </a:xfrm>
          <a:prstGeom prst="rect">
            <a:avLst/>
          </a:prstGeom>
        </p:spPr>
        <p:txBody>
          <a:bodyPr wrap="none">
            <a:spAutoFit/>
          </a:bodyPr>
          <a:lstStyle/>
          <a:p>
            <a:r>
              <a:rPr lang="en-US" altLang="zh-CN" sz="2400" b="1" dirty="0">
                <a:latin typeface="Times New Roman" panose="02020603050405020304" pitchFamily="18" charset="0"/>
                <a:cs typeface="Times New Roman" panose="02020603050405020304" pitchFamily="18" charset="0"/>
              </a:rPr>
              <a:t>(3A7)</a:t>
            </a:r>
            <a:r>
              <a:rPr lang="en-US" altLang="zh-CN" sz="2400" b="1" baseline="-25000" dirty="0">
                <a:latin typeface="Times New Roman" panose="02020603050405020304" pitchFamily="18" charset="0"/>
                <a:cs typeface="Times New Roman" panose="02020603050405020304" pitchFamily="18" charset="0"/>
              </a:rPr>
              <a:t>H</a:t>
            </a:r>
            <a:r>
              <a:rPr lang="en-US" altLang="zh-CN" sz="2400" b="1" dirty="0">
                <a:latin typeface="Times New Roman" panose="02020603050405020304" pitchFamily="18" charset="0"/>
                <a:cs typeface="Times New Roman" panose="02020603050405020304" pitchFamily="18" charset="0"/>
              </a:rPr>
              <a:t> = 3×16</a:t>
            </a:r>
            <a:r>
              <a:rPr lang="en-US" altLang="zh-CN" sz="2400" b="1" baseline="30000" dirty="0">
                <a:latin typeface="Times New Roman" panose="02020603050405020304" pitchFamily="18" charset="0"/>
                <a:cs typeface="Times New Roman" panose="02020603050405020304" pitchFamily="18" charset="0"/>
              </a:rPr>
              <a:t>2</a:t>
            </a:r>
            <a:r>
              <a:rPr lang="en-US" altLang="zh-CN" sz="2400" b="1" dirty="0">
                <a:latin typeface="Times New Roman" panose="02020603050405020304" pitchFamily="18" charset="0"/>
                <a:cs typeface="Times New Roman" panose="02020603050405020304" pitchFamily="18" charset="0"/>
              </a:rPr>
              <a:t>+A×16</a:t>
            </a:r>
            <a:r>
              <a:rPr lang="en-US" altLang="zh-CN" sz="2400" b="1" baseline="30000" dirty="0">
                <a:latin typeface="Times New Roman" panose="02020603050405020304" pitchFamily="18" charset="0"/>
                <a:cs typeface="Times New Roman" panose="02020603050405020304" pitchFamily="18" charset="0"/>
              </a:rPr>
              <a:t>1</a:t>
            </a:r>
            <a:r>
              <a:rPr lang="en-US" altLang="zh-CN" sz="2400" b="1" dirty="0">
                <a:latin typeface="Times New Roman" panose="02020603050405020304" pitchFamily="18" charset="0"/>
                <a:cs typeface="Times New Roman" panose="02020603050405020304" pitchFamily="18" charset="0"/>
              </a:rPr>
              <a:t>+7×16</a:t>
            </a:r>
            <a:r>
              <a:rPr lang="en-US" altLang="zh-CN" sz="2400" b="1" baseline="30000" dirty="0">
                <a:latin typeface="Times New Roman" panose="02020603050405020304" pitchFamily="18" charset="0"/>
                <a:cs typeface="Times New Roman" panose="02020603050405020304" pitchFamily="18" charset="0"/>
              </a:rPr>
              <a:t>0</a:t>
            </a:r>
            <a:r>
              <a:rPr lang="en-US" altLang="zh-CN" sz="2400" b="1" dirty="0">
                <a:latin typeface="Times New Roman" panose="02020603050405020304" pitchFamily="18" charset="0"/>
                <a:cs typeface="Times New Roman" panose="02020603050405020304" pitchFamily="18" charset="0"/>
              </a:rPr>
              <a:t> = (935)</a:t>
            </a:r>
            <a:r>
              <a:rPr lang="en-US" altLang="zh-CN" sz="2400" b="1" baseline="-25000" dirty="0">
                <a:latin typeface="Times New Roman" panose="02020603050405020304" pitchFamily="18" charset="0"/>
                <a:cs typeface="Times New Roman" panose="02020603050405020304" pitchFamily="18" charset="0"/>
              </a:rPr>
              <a:t>D</a:t>
            </a:r>
            <a:endParaRPr lang="zh-CN" altLang="en-US" sz="2400" b="1" dirty="0">
              <a:latin typeface="Times New Roman" panose="02020603050405020304" pitchFamily="18" charset="0"/>
              <a:cs typeface="Times New Roman" panose="02020603050405020304" pitchFamily="18" charset="0"/>
            </a:endParaRPr>
          </a:p>
        </p:txBody>
      </p:sp>
      <p:sp>
        <p:nvSpPr>
          <p:cNvPr id="8" name="TextBox 3">
            <a:extLst>
              <a:ext uri="{FF2B5EF4-FFF2-40B4-BE49-F238E27FC236}">
                <a16:creationId xmlns:a16="http://schemas.microsoft.com/office/drawing/2014/main" id="{F6194F42-35B5-43CE-BFD5-AE29D6A7161E}"/>
              </a:ext>
            </a:extLst>
          </p:cNvPr>
          <p:cNvSpPr txBox="1"/>
          <p:nvPr/>
        </p:nvSpPr>
        <p:spPr>
          <a:xfrm>
            <a:off x="1487421" y="1787624"/>
            <a:ext cx="279579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同理：</a:t>
            </a:r>
          </a:p>
        </p:txBody>
      </p:sp>
    </p:spTree>
    <p:extLst>
      <p:ext uri="{BB962C8B-B14F-4D97-AF65-F5344CB8AC3E}">
        <p14:creationId xmlns:p14="http://schemas.microsoft.com/office/powerpoint/2010/main" val="24837234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02E85194-6FBD-4AC9-BBA7-F9CA82C1EBD8}"/>
              </a:ext>
            </a:extLst>
          </p:cNvPr>
          <p:cNvSpPr>
            <a:spLocks noGrp="1"/>
          </p:cNvSpPr>
          <p:nvPr>
            <p:ph type="title"/>
          </p:nvPr>
        </p:nvSpPr>
        <p:spPr/>
        <p:txBody>
          <a:bodyPr/>
          <a:lstStyle/>
          <a:p>
            <a:r>
              <a:rPr lang="zh-CN" altLang="en-US" dirty="0"/>
              <a:t>进制转换</a:t>
            </a:r>
            <a:r>
              <a:rPr lang="en-US" altLang="zh-CN" dirty="0"/>
              <a:t>——</a:t>
            </a:r>
            <a:r>
              <a:rPr lang="zh-CN" altLang="en-US" dirty="0"/>
              <a:t>十进制转</a:t>
            </a:r>
            <a:r>
              <a:rPr lang="en-US" altLang="zh-CN" dirty="0"/>
              <a:t>R</a:t>
            </a:r>
            <a:r>
              <a:rPr lang="zh-CN" altLang="en-US" dirty="0"/>
              <a:t>进制</a:t>
            </a:r>
          </a:p>
        </p:txBody>
      </p:sp>
      <p:sp>
        <p:nvSpPr>
          <p:cNvPr id="2" name="灯片编号占位符 1">
            <a:extLst>
              <a:ext uri="{FF2B5EF4-FFF2-40B4-BE49-F238E27FC236}">
                <a16:creationId xmlns:a16="http://schemas.microsoft.com/office/drawing/2014/main" id="{B248DA4D-C5CF-4F13-92E0-940C0E85ADCF}"/>
              </a:ext>
            </a:extLst>
          </p:cNvPr>
          <p:cNvSpPr>
            <a:spLocks noGrp="1"/>
          </p:cNvSpPr>
          <p:nvPr>
            <p:ph type="sldNum" sz="quarter" idx="10"/>
          </p:nvPr>
        </p:nvSpPr>
        <p:spPr/>
        <p:txBody>
          <a:bodyPr/>
          <a:lstStyle/>
          <a:p>
            <a:pPr>
              <a:defRPr/>
            </a:pPr>
            <a:fld id="{8ED457E9-9426-4530-A133-CE82CAB4E8C5}" type="slidenum">
              <a:rPr lang="zh-CN" altLang="en-US" smtClean="0"/>
              <a:pPr>
                <a:defRPr/>
              </a:pPr>
              <a:t>24</a:t>
            </a:fld>
            <a:endParaRPr lang="en-US" altLang="zh-CN"/>
          </a:p>
        </p:txBody>
      </p:sp>
      <p:sp>
        <p:nvSpPr>
          <p:cNvPr id="5" name="矩形 4">
            <a:extLst>
              <a:ext uri="{FF2B5EF4-FFF2-40B4-BE49-F238E27FC236}">
                <a16:creationId xmlns:a16="http://schemas.microsoft.com/office/drawing/2014/main" id="{B326BA0F-1329-4277-A8BC-59B436A89261}"/>
              </a:ext>
            </a:extLst>
          </p:cNvPr>
          <p:cNvSpPr/>
          <p:nvPr/>
        </p:nvSpPr>
        <p:spPr>
          <a:xfrm>
            <a:off x="1207084" y="2271407"/>
            <a:ext cx="10212029" cy="1005596"/>
          </a:xfrm>
          <a:prstGeom prst="rect">
            <a:avLst/>
          </a:prstGeom>
        </p:spPr>
        <p:txBody>
          <a:bodyPr wrap="square">
            <a:spAutoFit/>
          </a:bodyPr>
          <a:lstStyle/>
          <a:p>
            <a:pPr>
              <a:lnSpc>
                <a:spcPct val="130000"/>
              </a:lnSpc>
            </a:pPr>
            <a:r>
              <a:rPr lang="zh-CN" altLang="zh-CN" sz="2400" dirty="0">
                <a:latin typeface="Times New Roman" panose="02020603050405020304" pitchFamily="18" charset="0"/>
                <a:ea typeface="微软雅黑" panose="020B0503020204020204" pitchFamily="34" charset="-122"/>
              </a:rPr>
              <a:t>“</a:t>
            </a:r>
            <a:r>
              <a:rPr lang="zh-CN" altLang="zh-CN" sz="2400" b="1" dirty="0">
                <a:latin typeface="Times New Roman" panose="02020603050405020304" pitchFamily="18" charset="0"/>
                <a:ea typeface="微软雅黑" panose="020B0503020204020204" pitchFamily="34" charset="-122"/>
              </a:rPr>
              <a:t>除</a:t>
            </a:r>
            <a:r>
              <a:rPr lang="en-US" altLang="zh-CN" sz="2400" b="1" dirty="0">
                <a:latin typeface="Times New Roman" panose="02020603050405020304" pitchFamily="18" charset="0"/>
                <a:ea typeface="微软雅黑" panose="020B0503020204020204" pitchFamily="34" charset="-122"/>
              </a:rPr>
              <a:t>R</a:t>
            </a:r>
            <a:r>
              <a:rPr lang="zh-CN" altLang="zh-CN" sz="2400" b="1" dirty="0">
                <a:latin typeface="Times New Roman" panose="02020603050405020304" pitchFamily="18" charset="0"/>
                <a:ea typeface="微软雅黑" panose="020B0503020204020204" pitchFamily="34" charset="-122"/>
              </a:rPr>
              <a:t>取余</a:t>
            </a:r>
            <a:r>
              <a:rPr lang="zh-CN" altLang="zh-CN" sz="2400" dirty="0">
                <a:latin typeface="Times New Roman" panose="02020603050405020304" pitchFamily="18" charset="0"/>
                <a:ea typeface="微软雅黑" panose="020B0503020204020204" pitchFamily="34" charset="-122"/>
              </a:rPr>
              <a:t>”法：用十进制整数连续的除以</a:t>
            </a:r>
            <a:r>
              <a:rPr lang="en-US" altLang="zh-CN" sz="2400" dirty="0">
                <a:latin typeface="Times New Roman" panose="02020603050405020304" pitchFamily="18" charset="0"/>
                <a:ea typeface="微软雅黑" panose="020B0503020204020204" pitchFamily="34" charset="-122"/>
              </a:rPr>
              <a:t>R</a:t>
            </a:r>
            <a:r>
              <a:rPr lang="zh-CN" altLang="zh-CN" sz="2400" dirty="0">
                <a:latin typeface="Times New Roman" panose="02020603050405020304" pitchFamily="18" charset="0"/>
                <a:ea typeface="微软雅黑" panose="020B0503020204020204" pitchFamily="34" charset="-122"/>
              </a:rPr>
              <a:t>取余数，直到商为</a:t>
            </a:r>
            <a:r>
              <a:rPr lang="en-US" altLang="zh-CN" sz="2400" dirty="0">
                <a:latin typeface="Times New Roman" panose="02020603050405020304" pitchFamily="18" charset="0"/>
                <a:ea typeface="微软雅黑" panose="020B0503020204020204" pitchFamily="34" charset="-122"/>
              </a:rPr>
              <a:t>0</a:t>
            </a:r>
            <a:r>
              <a:rPr lang="zh-CN" altLang="zh-CN" sz="2400" dirty="0">
                <a:latin typeface="Times New Roman" panose="02020603050405020304" pitchFamily="18" charset="0"/>
                <a:ea typeface="微软雅黑" panose="020B0503020204020204" pitchFamily="34" charset="-122"/>
              </a:rPr>
              <a:t>，余数从</a:t>
            </a:r>
            <a:r>
              <a:rPr lang="zh-CN" altLang="en-US" sz="2400" dirty="0">
                <a:latin typeface="Times New Roman" panose="02020603050405020304" pitchFamily="18" charset="0"/>
                <a:ea typeface="微软雅黑" panose="020B0503020204020204" pitchFamily="34" charset="-122"/>
              </a:rPr>
              <a:t>低</a:t>
            </a:r>
            <a:r>
              <a:rPr lang="zh-CN" altLang="zh-CN" sz="2400" dirty="0">
                <a:latin typeface="Times New Roman" panose="02020603050405020304" pitchFamily="18" charset="0"/>
                <a:ea typeface="微软雅黑" panose="020B0503020204020204" pitchFamily="34" charset="-122"/>
              </a:rPr>
              <a:t>到</a:t>
            </a:r>
            <a:r>
              <a:rPr lang="zh-CN" altLang="en-US" sz="2400" dirty="0">
                <a:latin typeface="Times New Roman" panose="02020603050405020304" pitchFamily="18" charset="0"/>
                <a:ea typeface="微软雅黑" panose="020B0503020204020204" pitchFamily="34" charset="-122"/>
              </a:rPr>
              <a:t>高</a:t>
            </a:r>
            <a:r>
              <a:rPr lang="zh-CN" altLang="zh-CN" sz="2400" dirty="0">
                <a:latin typeface="Times New Roman" panose="02020603050405020304" pitchFamily="18" charset="0"/>
                <a:ea typeface="微软雅黑" panose="020B0503020204020204" pitchFamily="34" charset="-122"/>
              </a:rPr>
              <a:t>排列，第一次取得的余数为最低位，最后所得余数为最高位。</a:t>
            </a:r>
          </a:p>
        </p:txBody>
      </p:sp>
      <p:sp>
        <p:nvSpPr>
          <p:cNvPr id="7" name="矩形 6">
            <a:extLst>
              <a:ext uri="{FF2B5EF4-FFF2-40B4-BE49-F238E27FC236}">
                <a16:creationId xmlns:a16="http://schemas.microsoft.com/office/drawing/2014/main" id="{F2B303FD-E7C4-4CE3-BE41-5B500634B76E}"/>
              </a:ext>
            </a:extLst>
          </p:cNvPr>
          <p:cNvSpPr/>
          <p:nvPr/>
        </p:nvSpPr>
        <p:spPr>
          <a:xfrm>
            <a:off x="1207084" y="4338272"/>
            <a:ext cx="10212029" cy="1005596"/>
          </a:xfrm>
          <a:prstGeom prst="rect">
            <a:avLst/>
          </a:prstGeom>
        </p:spPr>
        <p:txBody>
          <a:bodyPr wrap="square">
            <a:spAutoFit/>
          </a:bodyPr>
          <a:lstStyle/>
          <a:p>
            <a:pPr>
              <a:lnSpc>
                <a:spcPct val="130000"/>
              </a:lnSpc>
            </a:pPr>
            <a:r>
              <a:rPr lang="zh-CN" altLang="zh-CN" sz="2400" dirty="0">
                <a:latin typeface="Times New Roman" panose="02020603050405020304" pitchFamily="18" charset="0"/>
                <a:ea typeface="微软雅黑" panose="020B0503020204020204" pitchFamily="34" charset="-122"/>
              </a:rPr>
              <a:t>“</a:t>
            </a:r>
            <a:r>
              <a:rPr lang="zh-CN" altLang="zh-CN" sz="2400" b="1" dirty="0">
                <a:latin typeface="Times New Roman" panose="02020603050405020304" pitchFamily="18" charset="0"/>
                <a:ea typeface="微软雅黑" panose="020B0503020204020204" pitchFamily="34" charset="-122"/>
              </a:rPr>
              <a:t>乘</a:t>
            </a:r>
            <a:r>
              <a:rPr lang="en-US" altLang="zh-CN" sz="2400" b="1" dirty="0">
                <a:latin typeface="Times New Roman" panose="02020603050405020304" pitchFamily="18" charset="0"/>
                <a:ea typeface="微软雅黑" panose="020B0503020204020204" pitchFamily="34" charset="-122"/>
              </a:rPr>
              <a:t>R</a:t>
            </a:r>
            <a:r>
              <a:rPr lang="zh-CN" altLang="zh-CN" sz="2400" b="1" dirty="0">
                <a:latin typeface="Times New Roman" panose="02020603050405020304" pitchFamily="18" charset="0"/>
                <a:ea typeface="微软雅黑" panose="020B0503020204020204" pitchFamily="34" charset="-122"/>
              </a:rPr>
              <a:t>取整</a:t>
            </a:r>
            <a:r>
              <a:rPr lang="zh-CN" altLang="zh-CN" sz="2400" dirty="0">
                <a:latin typeface="Times New Roman" panose="02020603050405020304" pitchFamily="18" charset="0"/>
                <a:ea typeface="微软雅黑" panose="020B0503020204020204" pitchFamily="34" charset="-122"/>
              </a:rPr>
              <a:t>”法：将十进制小数不断乘以</a:t>
            </a:r>
            <a:r>
              <a:rPr lang="en-US" altLang="zh-CN" sz="2400" dirty="0">
                <a:latin typeface="Times New Roman" panose="02020603050405020304" pitchFamily="18" charset="0"/>
                <a:ea typeface="微软雅黑" panose="020B0503020204020204" pitchFamily="34" charset="-122"/>
              </a:rPr>
              <a:t>R</a:t>
            </a:r>
            <a:r>
              <a:rPr lang="zh-CN" altLang="zh-CN" sz="2400" dirty="0">
                <a:latin typeface="Times New Roman" panose="02020603050405020304" pitchFamily="18" charset="0"/>
                <a:ea typeface="微软雅黑" panose="020B0503020204020204" pitchFamily="34" charset="-122"/>
              </a:rPr>
              <a:t>取整数，直到小数部分为</a:t>
            </a:r>
            <a:r>
              <a:rPr lang="en-US" altLang="zh-CN" sz="2400" dirty="0">
                <a:latin typeface="Times New Roman" panose="02020603050405020304" pitchFamily="18" charset="0"/>
                <a:ea typeface="微软雅黑" panose="020B0503020204020204" pitchFamily="34" charset="-122"/>
              </a:rPr>
              <a:t>0</a:t>
            </a:r>
            <a:r>
              <a:rPr lang="zh-CN" altLang="zh-CN" sz="2400" dirty="0">
                <a:latin typeface="Times New Roman" panose="02020603050405020304" pitchFamily="18" charset="0"/>
                <a:ea typeface="微软雅黑" panose="020B0503020204020204" pitchFamily="34" charset="-122"/>
              </a:rPr>
              <a:t>或达到所要求的精度为止，所得的整数从小数点自</a:t>
            </a:r>
            <a:r>
              <a:rPr lang="zh-CN" altLang="en-US" sz="2400" dirty="0">
                <a:latin typeface="Times New Roman" panose="02020603050405020304" pitchFamily="18" charset="0"/>
                <a:ea typeface="微软雅黑" panose="020B0503020204020204" pitchFamily="34" charset="-122"/>
              </a:rPr>
              <a:t>高</a:t>
            </a:r>
            <a:r>
              <a:rPr lang="zh-CN" altLang="zh-CN" sz="2400" dirty="0">
                <a:latin typeface="Times New Roman" panose="02020603050405020304" pitchFamily="18" charset="0"/>
                <a:ea typeface="微软雅黑" panose="020B0503020204020204" pitchFamily="34" charset="-122"/>
              </a:rPr>
              <a:t>向</a:t>
            </a:r>
            <a:r>
              <a:rPr lang="zh-CN" altLang="en-US" sz="2400" dirty="0">
                <a:latin typeface="Times New Roman" panose="02020603050405020304" pitchFamily="18" charset="0"/>
                <a:ea typeface="微软雅黑" panose="020B0503020204020204" pitchFamily="34" charset="-122"/>
              </a:rPr>
              <a:t>低</a:t>
            </a:r>
            <a:r>
              <a:rPr lang="zh-CN" altLang="zh-CN" sz="2400" dirty="0">
                <a:latin typeface="Times New Roman" panose="02020603050405020304" pitchFamily="18" charset="0"/>
                <a:ea typeface="微软雅黑" panose="020B0503020204020204" pitchFamily="34" charset="-122"/>
              </a:rPr>
              <a:t>排列。</a:t>
            </a:r>
          </a:p>
        </p:txBody>
      </p:sp>
      <p:sp>
        <p:nvSpPr>
          <p:cNvPr id="9" name="对角圆角矩形 14">
            <a:extLst>
              <a:ext uri="{FF2B5EF4-FFF2-40B4-BE49-F238E27FC236}">
                <a16:creationId xmlns:a16="http://schemas.microsoft.com/office/drawing/2014/main" id="{E095AA2C-217C-4911-A7D5-8FCE470B0A23}"/>
              </a:ext>
            </a:extLst>
          </p:cNvPr>
          <p:cNvSpPr/>
          <p:nvPr/>
        </p:nvSpPr>
        <p:spPr>
          <a:xfrm>
            <a:off x="1321461" y="1610561"/>
            <a:ext cx="1944216" cy="497021"/>
          </a:xfrm>
          <a:prstGeom prst="round2Diag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34" charset="-122"/>
                <a:ea typeface="微软雅黑" panose="020B0503020204020204" pitchFamily="34" charset="-122"/>
              </a:rPr>
              <a:t>整数部分</a:t>
            </a:r>
          </a:p>
        </p:txBody>
      </p:sp>
      <p:sp>
        <p:nvSpPr>
          <p:cNvPr id="11" name="对角圆角矩形 15">
            <a:extLst>
              <a:ext uri="{FF2B5EF4-FFF2-40B4-BE49-F238E27FC236}">
                <a16:creationId xmlns:a16="http://schemas.microsoft.com/office/drawing/2014/main" id="{74117192-CC59-4D92-8175-F6EE33AA76A9}"/>
              </a:ext>
            </a:extLst>
          </p:cNvPr>
          <p:cNvSpPr/>
          <p:nvPr/>
        </p:nvSpPr>
        <p:spPr>
          <a:xfrm>
            <a:off x="1336865" y="3682782"/>
            <a:ext cx="1944216" cy="497021"/>
          </a:xfrm>
          <a:prstGeom prst="round2Diag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34" charset="-122"/>
                <a:ea typeface="微软雅黑" panose="020B0503020204020204" pitchFamily="34" charset="-122"/>
              </a:rPr>
              <a:t>小数部分</a:t>
            </a:r>
          </a:p>
        </p:txBody>
      </p:sp>
    </p:spTree>
    <p:extLst>
      <p:ext uri="{BB962C8B-B14F-4D97-AF65-F5344CB8AC3E}">
        <p14:creationId xmlns:p14="http://schemas.microsoft.com/office/powerpoint/2010/main" val="8711137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9293FD-DE99-4F93-9E64-BC668961559E}"/>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41A4F350-492B-477D-90CA-4A584C4990AE}"/>
              </a:ext>
            </a:extLst>
          </p:cNvPr>
          <p:cNvSpPr>
            <a:spLocks noGrp="1"/>
          </p:cNvSpPr>
          <p:nvPr>
            <p:ph type="sldNum" sz="quarter" idx="10"/>
          </p:nvPr>
        </p:nvSpPr>
        <p:spPr/>
        <p:txBody>
          <a:bodyPr/>
          <a:lstStyle/>
          <a:p>
            <a:pPr>
              <a:defRPr/>
            </a:pPr>
            <a:fld id="{2FCEA550-0632-41CF-92C9-23194848D089}" type="slidenum">
              <a:rPr lang="zh-CN" altLang="en-US" smtClean="0"/>
              <a:pPr>
                <a:defRPr/>
              </a:pPr>
              <a:t>25</a:t>
            </a:fld>
            <a:endParaRPr lang="en-US" altLang="zh-CN"/>
          </a:p>
        </p:txBody>
      </p:sp>
      <p:grpSp>
        <p:nvGrpSpPr>
          <p:cNvPr id="4" name="组合 3">
            <a:extLst>
              <a:ext uri="{FF2B5EF4-FFF2-40B4-BE49-F238E27FC236}">
                <a16:creationId xmlns:a16="http://schemas.microsoft.com/office/drawing/2014/main" id="{8F9EB106-039D-4C18-AED2-6D04DC43E723}"/>
              </a:ext>
            </a:extLst>
          </p:cNvPr>
          <p:cNvGrpSpPr/>
          <p:nvPr/>
        </p:nvGrpSpPr>
        <p:grpSpPr>
          <a:xfrm>
            <a:off x="1358482" y="1340210"/>
            <a:ext cx="3211624" cy="4177580"/>
            <a:chOff x="683568" y="829614"/>
            <a:chExt cx="3211624" cy="4177580"/>
          </a:xfrm>
        </p:grpSpPr>
        <p:sp>
          <p:nvSpPr>
            <p:cNvPr id="5" name="TextBox 2">
              <a:extLst>
                <a:ext uri="{FF2B5EF4-FFF2-40B4-BE49-F238E27FC236}">
                  <a16:creationId xmlns:a16="http://schemas.microsoft.com/office/drawing/2014/main" id="{6347D96F-7482-4E5D-8498-2DBA0A9488A6}"/>
                </a:ext>
              </a:extLst>
            </p:cNvPr>
            <p:cNvSpPr txBox="1"/>
            <p:nvPr/>
          </p:nvSpPr>
          <p:spPr>
            <a:xfrm>
              <a:off x="1475656" y="829614"/>
              <a:ext cx="972108"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123</a:t>
              </a:r>
              <a:endParaRPr lang="zh-CN" altLang="en-US" sz="2800" b="1" dirty="0">
                <a:latin typeface="Times New Roman" panose="02020603050405020304" pitchFamily="18" charset="0"/>
                <a:cs typeface="Times New Roman" panose="02020603050405020304" pitchFamily="18" charset="0"/>
              </a:endParaRPr>
            </a:p>
          </p:txBody>
        </p:sp>
        <p:cxnSp>
          <p:nvCxnSpPr>
            <p:cNvPr id="6" name="直接连接符 5">
              <a:extLst>
                <a:ext uri="{FF2B5EF4-FFF2-40B4-BE49-F238E27FC236}">
                  <a16:creationId xmlns:a16="http://schemas.microsoft.com/office/drawing/2014/main" id="{B811E98C-C940-4959-A9B8-8AE235BE430B}"/>
                </a:ext>
              </a:extLst>
            </p:cNvPr>
            <p:cNvCxnSpPr/>
            <p:nvPr/>
          </p:nvCxnSpPr>
          <p:spPr>
            <a:xfrm>
              <a:off x="1331640" y="829614"/>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BAE79652-7050-46C7-9177-255BCA0EB947}"/>
                </a:ext>
              </a:extLst>
            </p:cNvPr>
            <p:cNvCxnSpPr/>
            <p:nvPr/>
          </p:nvCxnSpPr>
          <p:spPr>
            <a:xfrm>
              <a:off x="1331640" y="1352834"/>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TextBox 5">
              <a:extLst>
                <a:ext uri="{FF2B5EF4-FFF2-40B4-BE49-F238E27FC236}">
                  <a16:creationId xmlns:a16="http://schemas.microsoft.com/office/drawing/2014/main" id="{922BDBBA-9AB0-4D31-93A6-6632F3962414}"/>
                </a:ext>
              </a:extLst>
            </p:cNvPr>
            <p:cNvSpPr txBox="1"/>
            <p:nvPr/>
          </p:nvSpPr>
          <p:spPr>
            <a:xfrm>
              <a:off x="683568" y="829614"/>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9" name="TextBox 6">
              <a:extLst>
                <a:ext uri="{FF2B5EF4-FFF2-40B4-BE49-F238E27FC236}">
                  <a16:creationId xmlns:a16="http://schemas.microsoft.com/office/drawing/2014/main" id="{6DD22F33-7F2E-4E3C-A182-D9271BCCE7DD}"/>
                </a:ext>
              </a:extLst>
            </p:cNvPr>
            <p:cNvSpPr txBox="1"/>
            <p:nvPr/>
          </p:nvSpPr>
          <p:spPr>
            <a:xfrm>
              <a:off x="1619672" y="1352834"/>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61</a:t>
              </a:r>
              <a:endParaRPr lang="zh-CN" altLang="en-US" sz="2800" b="1" dirty="0">
                <a:latin typeface="Times New Roman" panose="02020603050405020304" pitchFamily="18" charset="0"/>
                <a:cs typeface="Times New Roman" panose="02020603050405020304" pitchFamily="18" charset="0"/>
              </a:endParaRPr>
            </a:p>
          </p:txBody>
        </p:sp>
        <p:cxnSp>
          <p:nvCxnSpPr>
            <p:cNvPr id="10" name="直接连接符 9">
              <a:extLst>
                <a:ext uri="{FF2B5EF4-FFF2-40B4-BE49-F238E27FC236}">
                  <a16:creationId xmlns:a16="http://schemas.microsoft.com/office/drawing/2014/main" id="{41C44B7B-E97C-40F4-A6D2-590E047A687C}"/>
                </a:ext>
              </a:extLst>
            </p:cNvPr>
            <p:cNvCxnSpPr/>
            <p:nvPr/>
          </p:nvCxnSpPr>
          <p:spPr>
            <a:xfrm>
              <a:off x="1475656" y="1352834"/>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119CE47-13EF-493A-9AB7-6A936C8B8837}"/>
                </a:ext>
              </a:extLst>
            </p:cNvPr>
            <p:cNvCxnSpPr/>
            <p:nvPr/>
          </p:nvCxnSpPr>
          <p:spPr>
            <a:xfrm>
              <a:off x="1475656" y="1876054"/>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TextBox 9">
              <a:extLst>
                <a:ext uri="{FF2B5EF4-FFF2-40B4-BE49-F238E27FC236}">
                  <a16:creationId xmlns:a16="http://schemas.microsoft.com/office/drawing/2014/main" id="{D763F1FD-68B7-4174-B2A5-3A183C3E4F1D}"/>
                </a:ext>
              </a:extLst>
            </p:cNvPr>
            <p:cNvSpPr txBox="1"/>
            <p:nvPr/>
          </p:nvSpPr>
          <p:spPr>
            <a:xfrm>
              <a:off x="809725" y="1358678"/>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13" name="TextBox 10">
              <a:extLst>
                <a:ext uri="{FF2B5EF4-FFF2-40B4-BE49-F238E27FC236}">
                  <a16:creationId xmlns:a16="http://schemas.microsoft.com/office/drawing/2014/main" id="{E1C468A7-0932-4937-B93C-E0DC0FFC6324}"/>
                </a:ext>
              </a:extLst>
            </p:cNvPr>
            <p:cNvSpPr txBox="1"/>
            <p:nvPr/>
          </p:nvSpPr>
          <p:spPr>
            <a:xfrm>
              <a:off x="3247120" y="1358678"/>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sp>
          <p:nvSpPr>
            <p:cNvPr id="14" name="TextBox 11">
              <a:extLst>
                <a:ext uri="{FF2B5EF4-FFF2-40B4-BE49-F238E27FC236}">
                  <a16:creationId xmlns:a16="http://schemas.microsoft.com/office/drawing/2014/main" id="{F6590095-8FF0-46D2-ABBB-BFC8AEBB8C46}"/>
                </a:ext>
              </a:extLst>
            </p:cNvPr>
            <p:cNvSpPr txBox="1"/>
            <p:nvPr/>
          </p:nvSpPr>
          <p:spPr>
            <a:xfrm>
              <a:off x="1793869" y="1876054"/>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30</a:t>
              </a:r>
              <a:endParaRPr lang="zh-CN" altLang="en-US" sz="2800" b="1" dirty="0">
                <a:latin typeface="Times New Roman" panose="02020603050405020304" pitchFamily="18" charset="0"/>
                <a:cs typeface="Times New Roman" panose="02020603050405020304" pitchFamily="18" charset="0"/>
              </a:endParaRPr>
            </a:p>
          </p:txBody>
        </p:sp>
        <p:cxnSp>
          <p:nvCxnSpPr>
            <p:cNvPr id="15" name="直接连接符 14">
              <a:extLst>
                <a:ext uri="{FF2B5EF4-FFF2-40B4-BE49-F238E27FC236}">
                  <a16:creationId xmlns:a16="http://schemas.microsoft.com/office/drawing/2014/main" id="{FE3D8BA5-6645-4164-B746-2DD5D05B4CA8}"/>
                </a:ext>
              </a:extLst>
            </p:cNvPr>
            <p:cNvCxnSpPr/>
            <p:nvPr/>
          </p:nvCxnSpPr>
          <p:spPr>
            <a:xfrm>
              <a:off x="1649853" y="1876054"/>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0A069EC-2184-43F7-87F6-6641ABE93AA1}"/>
                </a:ext>
              </a:extLst>
            </p:cNvPr>
            <p:cNvCxnSpPr/>
            <p:nvPr/>
          </p:nvCxnSpPr>
          <p:spPr>
            <a:xfrm>
              <a:off x="1649853" y="2399274"/>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TextBox 14">
              <a:extLst>
                <a:ext uri="{FF2B5EF4-FFF2-40B4-BE49-F238E27FC236}">
                  <a16:creationId xmlns:a16="http://schemas.microsoft.com/office/drawing/2014/main" id="{682A98B3-6993-419F-BF73-E2DB6926B644}"/>
                </a:ext>
              </a:extLst>
            </p:cNvPr>
            <p:cNvSpPr txBox="1"/>
            <p:nvPr/>
          </p:nvSpPr>
          <p:spPr>
            <a:xfrm>
              <a:off x="983922" y="1881898"/>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18" name="TextBox 15">
              <a:extLst>
                <a:ext uri="{FF2B5EF4-FFF2-40B4-BE49-F238E27FC236}">
                  <a16:creationId xmlns:a16="http://schemas.microsoft.com/office/drawing/2014/main" id="{DE947C26-039B-4206-A998-EE52C4823F1E}"/>
                </a:ext>
              </a:extLst>
            </p:cNvPr>
            <p:cNvSpPr txBox="1"/>
            <p:nvPr/>
          </p:nvSpPr>
          <p:spPr>
            <a:xfrm>
              <a:off x="3247120" y="1881898"/>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sp>
          <p:nvSpPr>
            <p:cNvPr id="19" name="TextBox 16">
              <a:extLst>
                <a:ext uri="{FF2B5EF4-FFF2-40B4-BE49-F238E27FC236}">
                  <a16:creationId xmlns:a16="http://schemas.microsoft.com/office/drawing/2014/main" id="{A082DEE8-D486-4591-99E2-B69E35571A83}"/>
                </a:ext>
              </a:extLst>
            </p:cNvPr>
            <p:cNvSpPr txBox="1"/>
            <p:nvPr/>
          </p:nvSpPr>
          <p:spPr>
            <a:xfrm>
              <a:off x="1943708" y="2407946"/>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15</a:t>
              </a:r>
              <a:endParaRPr lang="zh-CN" altLang="en-US" sz="2800" b="1" dirty="0">
                <a:latin typeface="Times New Roman" panose="02020603050405020304" pitchFamily="18" charset="0"/>
                <a:cs typeface="Times New Roman" panose="02020603050405020304" pitchFamily="18" charset="0"/>
              </a:endParaRPr>
            </a:p>
          </p:txBody>
        </p:sp>
        <p:cxnSp>
          <p:nvCxnSpPr>
            <p:cNvPr id="20" name="直接连接符 19">
              <a:extLst>
                <a:ext uri="{FF2B5EF4-FFF2-40B4-BE49-F238E27FC236}">
                  <a16:creationId xmlns:a16="http://schemas.microsoft.com/office/drawing/2014/main" id="{5BF0FBC6-060B-43F8-AA55-0DD46201C762}"/>
                </a:ext>
              </a:extLst>
            </p:cNvPr>
            <p:cNvCxnSpPr/>
            <p:nvPr/>
          </p:nvCxnSpPr>
          <p:spPr>
            <a:xfrm>
              <a:off x="1799692" y="2407946"/>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8B6498A-292B-461F-A15B-B5AB34CF089D}"/>
                </a:ext>
              </a:extLst>
            </p:cNvPr>
            <p:cNvCxnSpPr/>
            <p:nvPr/>
          </p:nvCxnSpPr>
          <p:spPr>
            <a:xfrm>
              <a:off x="1799692" y="2931166"/>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19">
              <a:extLst>
                <a:ext uri="{FF2B5EF4-FFF2-40B4-BE49-F238E27FC236}">
                  <a16:creationId xmlns:a16="http://schemas.microsoft.com/office/drawing/2014/main" id="{FA948FDA-7C67-410D-8F65-536C6B153DC3}"/>
                </a:ext>
              </a:extLst>
            </p:cNvPr>
            <p:cNvSpPr txBox="1"/>
            <p:nvPr/>
          </p:nvSpPr>
          <p:spPr>
            <a:xfrm>
              <a:off x="1133761" y="2413790"/>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23" name="TextBox 20">
              <a:extLst>
                <a:ext uri="{FF2B5EF4-FFF2-40B4-BE49-F238E27FC236}">
                  <a16:creationId xmlns:a16="http://schemas.microsoft.com/office/drawing/2014/main" id="{77C23881-DFD5-467D-A073-53A1DCE57EA6}"/>
                </a:ext>
              </a:extLst>
            </p:cNvPr>
            <p:cNvSpPr txBox="1"/>
            <p:nvPr/>
          </p:nvSpPr>
          <p:spPr>
            <a:xfrm>
              <a:off x="3247120" y="2413790"/>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0</a:t>
              </a:r>
              <a:endParaRPr lang="zh-CN" altLang="en-US" sz="2800" b="1" dirty="0">
                <a:latin typeface="Times New Roman" panose="02020603050405020304" pitchFamily="18" charset="0"/>
                <a:cs typeface="Times New Roman" panose="02020603050405020304" pitchFamily="18" charset="0"/>
              </a:endParaRPr>
            </a:p>
          </p:txBody>
        </p:sp>
        <p:sp>
          <p:nvSpPr>
            <p:cNvPr id="24" name="TextBox 21">
              <a:extLst>
                <a:ext uri="{FF2B5EF4-FFF2-40B4-BE49-F238E27FC236}">
                  <a16:creationId xmlns:a16="http://schemas.microsoft.com/office/drawing/2014/main" id="{74259B2C-AD43-49E3-83CE-F707C48BD47A}"/>
                </a:ext>
              </a:extLst>
            </p:cNvPr>
            <p:cNvSpPr txBox="1"/>
            <p:nvPr/>
          </p:nvSpPr>
          <p:spPr>
            <a:xfrm>
              <a:off x="2103934" y="2920986"/>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7</a:t>
              </a:r>
              <a:endParaRPr lang="zh-CN" altLang="en-US" sz="2800" b="1" dirty="0">
                <a:latin typeface="Times New Roman" panose="02020603050405020304" pitchFamily="18" charset="0"/>
                <a:cs typeface="Times New Roman" panose="02020603050405020304" pitchFamily="18" charset="0"/>
              </a:endParaRPr>
            </a:p>
          </p:txBody>
        </p:sp>
        <p:cxnSp>
          <p:nvCxnSpPr>
            <p:cNvPr id="25" name="直接连接符 24">
              <a:extLst>
                <a:ext uri="{FF2B5EF4-FFF2-40B4-BE49-F238E27FC236}">
                  <a16:creationId xmlns:a16="http://schemas.microsoft.com/office/drawing/2014/main" id="{A57692BF-7FE9-4C49-9231-C54D9F2A4B02}"/>
                </a:ext>
              </a:extLst>
            </p:cNvPr>
            <p:cNvCxnSpPr/>
            <p:nvPr/>
          </p:nvCxnSpPr>
          <p:spPr>
            <a:xfrm>
              <a:off x="1959918" y="2920986"/>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D797BCB-6540-4446-A040-F80A0A1EAD2E}"/>
                </a:ext>
              </a:extLst>
            </p:cNvPr>
            <p:cNvCxnSpPr/>
            <p:nvPr/>
          </p:nvCxnSpPr>
          <p:spPr>
            <a:xfrm>
              <a:off x="1959918" y="3444206"/>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4">
              <a:extLst>
                <a:ext uri="{FF2B5EF4-FFF2-40B4-BE49-F238E27FC236}">
                  <a16:creationId xmlns:a16="http://schemas.microsoft.com/office/drawing/2014/main" id="{A200846C-10CF-4D1F-ABFF-FBC726CDAC31}"/>
                </a:ext>
              </a:extLst>
            </p:cNvPr>
            <p:cNvSpPr txBox="1"/>
            <p:nvPr/>
          </p:nvSpPr>
          <p:spPr>
            <a:xfrm>
              <a:off x="1293987" y="2926830"/>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28" name="TextBox 25">
              <a:extLst>
                <a:ext uri="{FF2B5EF4-FFF2-40B4-BE49-F238E27FC236}">
                  <a16:creationId xmlns:a16="http://schemas.microsoft.com/office/drawing/2014/main" id="{43A3B552-76FE-42D2-ADEC-9D6415DC6389}"/>
                </a:ext>
              </a:extLst>
            </p:cNvPr>
            <p:cNvSpPr txBox="1"/>
            <p:nvPr/>
          </p:nvSpPr>
          <p:spPr>
            <a:xfrm>
              <a:off x="3247120" y="2926830"/>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sp>
          <p:nvSpPr>
            <p:cNvPr id="29" name="TextBox 26">
              <a:extLst>
                <a:ext uri="{FF2B5EF4-FFF2-40B4-BE49-F238E27FC236}">
                  <a16:creationId xmlns:a16="http://schemas.microsoft.com/office/drawing/2014/main" id="{E08700F3-2BEE-4CB3-B7D1-F4ADE53D01C2}"/>
                </a:ext>
              </a:extLst>
            </p:cNvPr>
            <p:cNvSpPr txBox="1"/>
            <p:nvPr/>
          </p:nvSpPr>
          <p:spPr>
            <a:xfrm>
              <a:off x="2267744" y="3450050"/>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3</a:t>
              </a:r>
              <a:endParaRPr lang="zh-CN" altLang="en-US" sz="2800" b="1" dirty="0">
                <a:latin typeface="Times New Roman" panose="02020603050405020304" pitchFamily="18" charset="0"/>
                <a:cs typeface="Times New Roman" panose="02020603050405020304" pitchFamily="18" charset="0"/>
              </a:endParaRPr>
            </a:p>
          </p:txBody>
        </p:sp>
        <p:cxnSp>
          <p:nvCxnSpPr>
            <p:cNvPr id="30" name="直接连接符 29">
              <a:extLst>
                <a:ext uri="{FF2B5EF4-FFF2-40B4-BE49-F238E27FC236}">
                  <a16:creationId xmlns:a16="http://schemas.microsoft.com/office/drawing/2014/main" id="{384E3DB4-AF6A-4C40-808A-3E2A96AFF5A4}"/>
                </a:ext>
              </a:extLst>
            </p:cNvPr>
            <p:cNvCxnSpPr/>
            <p:nvPr/>
          </p:nvCxnSpPr>
          <p:spPr>
            <a:xfrm>
              <a:off x="2123728" y="3450050"/>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DB7805A-8D12-4BEA-82DE-EF304E8638FB}"/>
                </a:ext>
              </a:extLst>
            </p:cNvPr>
            <p:cNvCxnSpPr/>
            <p:nvPr/>
          </p:nvCxnSpPr>
          <p:spPr>
            <a:xfrm>
              <a:off x="2123728" y="3973270"/>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TextBox 29">
              <a:extLst>
                <a:ext uri="{FF2B5EF4-FFF2-40B4-BE49-F238E27FC236}">
                  <a16:creationId xmlns:a16="http://schemas.microsoft.com/office/drawing/2014/main" id="{56DC2F82-E12F-40F0-A9CE-8B77B4DDA3CB}"/>
                </a:ext>
              </a:extLst>
            </p:cNvPr>
            <p:cNvSpPr txBox="1"/>
            <p:nvPr/>
          </p:nvSpPr>
          <p:spPr>
            <a:xfrm>
              <a:off x="1457797" y="3455894"/>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33" name="TextBox 30">
              <a:extLst>
                <a:ext uri="{FF2B5EF4-FFF2-40B4-BE49-F238E27FC236}">
                  <a16:creationId xmlns:a16="http://schemas.microsoft.com/office/drawing/2014/main" id="{11080977-5CDA-42FB-8794-F2CCA328CAB0}"/>
                </a:ext>
              </a:extLst>
            </p:cNvPr>
            <p:cNvSpPr txBox="1"/>
            <p:nvPr/>
          </p:nvSpPr>
          <p:spPr>
            <a:xfrm>
              <a:off x="3247120" y="3455894"/>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sp>
          <p:nvSpPr>
            <p:cNvPr id="34" name="TextBox 31">
              <a:extLst>
                <a:ext uri="{FF2B5EF4-FFF2-40B4-BE49-F238E27FC236}">
                  <a16:creationId xmlns:a16="http://schemas.microsoft.com/office/drawing/2014/main" id="{8F01B42C-600B-4E7F-832C-15803F0A70D1}"/>
                </a:ext>
              </a:extLst>
            </p:cNvPr>
            <p:cNvSpPr txBox="1"/>
            <p:nvPr/>
          </p:nvSpPr>
          <p:spPr>
            <a:xfrm>
              <a:off x="2441941" y="3973270"/>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cxnSp>
          <p:nvCxnSpPr>
            <p:cNvPr id="35" name="直接连接符 34">
              <a:extLst>
                <a:ext uri="{FF2B5EF4-FFF2-40B4-BE49-F238E27FC236}">
                  <a16:creationId xmlns:a16="http://schemas.microsoft.com/office/drawing/2014/main" id="{09CE1EFE-57E7-439A-ADD0-BE5240F461BA}"/>
                </a:ext>
              </a:extLst>
            </p:cNvPr>
            <p:cNvCxnSpPr/>
            <p:nvPr/>
          </p:nvCxnSpPr>
          <p:spPr>
            <a:xfrm>
              <a:off x="2297925" y="3973270"/>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6244ECF-1134-48D4-9DAF-C8970DACCCC8}"/>
                </a:ext>
              </a:extLst>
            </p:cNvPr>
            <p:cNvCxnSpPr/>
            <p:nvPr/>
          </p:nvCxnSpPr>
          <p:spPr>
            <a:xfrm>
              <a:off x="2297925" y="4496490"/>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7" name="TextBox 34">
              <a:extLst>
                <a:ext uri="{FF2B5EF4-FFF2-40B4-BE49-F238E27FC236}">
                  <a16:creationId xmlns:a16="http://schemas.microsoft.com/office/drawing/2014/main" id="{27491DAC-13CB-42AB-9D17-8799D75689FA}"/>
                </a:ext>
              </a:extLst>
            </p:cNvPr>
            <p:cNvSpPr txBox="1"/>
            <p:nvPr/>
          </p:nvSpPr>
          <p:spPr>
            <a:xfrm>
              <a:off x="1631994" y="3979114"/>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2</a:t>
              </a:r>
              <a:endParaRPr lang="zh-CN" altLang="en-US" sz="2800" b="1" dirty="0">
                <a:latin typeface="Times New Roman" panose="02020603050405020304" pitchFamily="18" charset="0"/>
                <a:cs typeface="Times New Roman" panose="02020603050405020304" pitchFamily="18" charset="0"/>
              </a:endParaRPr>
            </a:p>
          </p:txBody>
        </p:sp>
        <p:sp>
          <p:nvSpPr>
            <p:cNvPr id="38" name="TextBox 35">
              <a:extLst>
                <a:ext uri="{FF2B5EF4-FFF2-40B4-BE49-F238E27FC236}">
                  <a16:creationId xmlns:a16="http://schemas.microsoft.com/office/drawing/2014/main" id="{5E1AD573-4D73-485B-99E7-874D3BB7A867}"/>
                </a:ext>
              </a:extLst>
            </p:cNvPr>
            <p:cNvSpPr txBox="1"/>
            <p:nvPr/>
          </p:nvSpPr>
          <p:spPr>
            <a:xfrm>
              <a:off x="3247120" y="3979114"/>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sp>
          <p:nvSpPr>
            <p:cNvPr id="39" name="TextBox 36">
              <a:extLst>
                <a:ext uri="{FF2B5EF4-FFF2-40B4-BE49-F238E27FC236}">
                  <a16:creationId xmlns:a16="http://schemas.microsoft.com/office/drawing/2014/main" id="{13DCE623-96FE-4527-AAF5-F82AC342EEC9}"/>
                </a:ext>
              </a:extLst>
            </p:cNvPr>
            <p:cNvSpPr txBox="1"/>
            <p:nvPr/>
          </p:nvSpPr>
          <p:spPr>
            <a:xfrm>
              <a:off x="2441941" y="4483974"/>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0</a:t>
              </a:r>
              <a:endParaRPr lang="zh-CN" altLang="en-US" sz="2800" b="1" dirty="0">
                <a:latin typeface="Times New Roman" panose="02020603050405020304" pitchFamily="18" charset="0"/>
                <a:cs typeface="Times New Roman" panose="02020603050405020304" pitchFamily="18" charset="0"/>
              </a:endParaRPr>
            </a:p>
          </p:txBody>
        </p:sp>
        <p:sp>
          <p:nvSpPr>
            <p:cNvPr id="40" name="TextBox 37">
              <a:extLst>
                <a:ext uri="{FF2B5EF4-FFF2-40B4-BE49-F238E27FC236}">
                  <a16:creationId xmlns:a16="http://schemas.microsoft.com/office/drawing/2014/main" id="{EEA0C99B-B52A-4343-A270-8616A07E7604}"/>
                </a:ext>
              </a:extLst>
            </p:cNvPr>
            <p:cNvSpPr txBox="1"/>
            <p:nvPr/>
          </p:nvSpPr>
          <p:spPr>
            <a:xfrm>
              <a:off x="3247120" y="4483974"/>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grpSp>
      <p:cxnSp>
        <p:nvCxnSpPr>
          <p:cNvPr id="41" name="直接箭头连接符 40">
            <a:extLst>
              <a:ext uri="{FF2B5EF4-FFF2-40B4-BE49-F238E27FC236}">
                <a16:creationId xmlns:a16="http://schemas.microsoft.com/office/drawing/2014/main" id="{3DEEE0BA-C131-4835-AFC8-5B9B50281594}"/>
              </a:ext>
            </a:extLst>
          </p:cNvPr>
          <p:cNvCxnSpPr/>
          <p:nvPr/>
        </p:nvCxnSpPr>
        <p:spPr>
          <a:xfrm flipV="1">
            <a:off x="4776766" y="1898133"/>
            <a:ext cx="0" cy="349266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a16="http://schemas.microsoft.com/office/drawing/2014/main" id="{2BBE73C9-64E2-4649-BE5F-C005756BE555}"/>
              </a:ext>
            </a:extLst>
          </p:cNvPr>
          <p:cNvCxnSpPr/>
          <p:nvPr/>
        </p:nvCxnSpPr>
        <p:spPr>
          <a:xfrm>
            <a:off x="8991330" y="2218250"/>
            <a:ext cx="0" cy="244827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1BCF1C73-21E0-4DDC-90AE-36C92EC89683}"/>
              </a:ext>
            </a:extLst>
          </p:cNvPr>
          <p:cNvSpPr/>
          <p:nvPr/>
        </p:nvSpPr>
        <p:spPr>
          <a:xfrm>
            <a:off x="6216925" y="5355835"/>
            <a:ext cx="4608291" cy="523220"/>
          </a:xfrm>
          <a:prstGeom prst="rect">
            <a:avLst/>
          </a:prstGeom>
          <a:solidFill>
            <a:schemeClr val="bg1"/>
          </a:solidFill>
        </p:spPr>
        <p:txBody>
          <a:bodyPr wrap="square">
            <a:spAutoFit/>
          </a:bodyPr>
          <a:lstStyle/>
          <a:p>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(123.125)</a:t>
            </a:r>
            <a:r>
              <a:rPr lang="en-US" altLang="zh-CN" sz="2800" b="1" baseline="-25000" dirty="0">
                <a:latin typeface="Times New Roman" panose="02020603050405020304" pitchFamily="18" charset="0"/>
                <a:ea typeface="微软雅黑" panose="020B0503020204020204" pitchFamily="34" charset="-122"/>
                <a:cs typeface="Times New Roman" panose="02020603050405020304" pitchFamily="18" charset="0"/>
              </a:rPr>
              <a:t>D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 (1111011.001)</a:t>
            </a:r>
            <a:r>
              <a:rPr lang="en-US" altLang="zh-CN" sz="2800" b="1" baseline="-25000" dirty="0">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800" b="1" baseline="-25000" dirty="0">
              <a:latin typeface="Times New Roman" panose="02020603050405020304" pitchFamily="18" charset="0"/>
              <a:cs typeface="Times New Roman" panose="02020603050405020304" pitchFamily="18" charset="0"/>
            </a:endParaRPr>
          </a:p>
        </p:txBody>
      </p:sp>
      <p:grpSp>
        <p:nvGrpSpPr>
          <p:cNvPr id="44" name="组合 43">
            <a:extLst>
              <a:ext uri="{FF2B5EF4-FFF2-40B4-BE49-F238E27FC236}">
                <a16:creationId xmlns:a16="http://schemas.microsoft.com/office/drawing/2014/main" id="{8AEF24E3-BDF7-4836-94A3-B1C2C1BC479B}"/>
              </a:ext>
            </a:extLst>
          </p:cNvPr>
          <p:cNvGrpSpPr/>
          <p:nvPr/>
        </p:nvGrpSpPr>
        <p:grpSpPr>
          <a:xfrm>
            <a:off x="6327034" y="1340210"/>
            <a:ext cx="2549971" cy="3398495"/>
            <a:chOff x="5652120" y="829614"/>
            <a:chExt cx="2549971" cy="3398495"/>
          </a:xfrm>
        </p:grpSpPr>
        <p:sp>
          <p:nvSpPr>
            <p:cNvPr id="45" name="TextBox 38">
              <a:extLst>
                <a:ext uri="{FF2B5EF4-FFF2-40B4-BE49-F238E27FC236}">
                  <a16:creationId xmlns:a16="http://schemas.microsoft.com/office/drawing/2014/main" id="{45CC0294-62D2-4DFE-84CE-8D1E9657E3EA}"/>
                </a:ext>
              </a:extLst>
            </p:cNvPr>
            <p:cNvSpPr txBox="1"/>
            <p:nvPr/>
          </p:nvSpPr>
          <p:spPr>
            <a:xfrm>
              <a:off x="6156176" y="829614"/>
              <a:ext cx="100811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0.125</a:t>
              </a:r>
              <a:endParaRPr lang="zh-CN" altLang="en-US" sz="2800" b="1" dirty="0">
                <a:latin typeface="Times New Roman" panose="02020603050405020304" pitchFamily="18" charset="0"/>
                <a:cs typeface="Times New Roman" panose="02020603050405020304" pitchFamily="18" charset="0"/>
              </a:endParaRPr>
            </a:p>
          </p:txBody>
        </p:sp>
        <p:sp>
          <p:nvSpPr>
            <p:cNvPr id="46" name="TextBox 39">
              <a:extLst>
                <a:ext uri="{FF2B5EF4-FFF2-40B4-BE49-F238E27FC236}">
                  <a16:creationId xmlns:a16="http://schemas.microsoft.com/office/drawing/2014/main" id="{0AAEE6C8-1480-4E1E-AA12-F1E5C5127E67}"/>
                </a:ext>
              </a:extLst>
            </p:cNvPr>
            <p:cNvSpPr txBox="1"/>
            <p:nvPr/>
          </p:nvSpPr>
          <p:spPr>
            <a:xfrm>
              <a:off x="6203801" y="1311337"/>
              <a:ext cx="936104"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sym typeface="Symbol"/>
                </a:rPr>
                <a:t>2</a:t>
              </a:r>
              <a:endParaRPr lang="zh-CN" altLang="en-US" sz="2800" b="1" dirty="0">
                <a:latin typeface="Times New Roman" panose="02020603050405020304" pitchFamily="18" charset="0"/>
                <a:cs typeface="Times New Roman" panose="02020603050405020304" pitchFamily="18" charset="0"/>
              </a:endParaRPr>
            </a:p>
          </p:txBody>
        </p:sp>
        <p:sp>
          <p:nvSpPr>
            <p:cNvPr id="47" name="TextBox 40">
              <a:extLst>
                <a:ext uri="{FF2B5EF4-FFF2-40B4-BE49-F238E27FC236}">
                  <a16:creationId xmlns:a16="http://schemas.microsoft.com/office/drawing/2014/main" id="{72812A41-D92A-4203-95B1-8AF1D5C46E2E}"/>
                </a:ext>
              </a:extLst>
            </p:cNvPr>
            <p:cNvSpPr txBox="1"/>
            <p:nvPr/>
          </p:nvSpPr>
          <p:spPr>
            <a:xfrm>
              <a:off x="6131793" y="1863132"/>
              <a:ext cx="100811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0.250</a:t>
              </a:r>
              <a:endParaRPr lang="zh-CN" altLang="en-US" sz="2800" b="1" dirty="0">
                <a:latin typeface="Times New Roman" panose="02020603050405020304" pitchFamily="18" charset="0"/>
                <a:cs typeface="Times New Roman" panose="02020603050405020304" pitchFamily="18" charset="0"/>
              </a:endParaRPr>
            </a:p>
          </p:txBody>
        </p:sp>
        <p:sp>
          <p:nvSpPr>
            <p:cNvPr id="48" name="TextBox 41">
              <a:extLst>
                <a:ext uri="{FF2B5EF4-FFF2-40B4-BE49-F238E27FC236}">
                  <a16:creationId xmlns:a16="http://schemas.microsoft.com/office/drawing/2014/main" id="{AFE45D4F-B530-4A00-A3C3-3DD5AD0396DF}"/>
                </a:ext>
              </a:extLst>
            </p:cNvPr>
            <p:cNvSpPr txBox="1"/>
            <p:nvPr/>
          </p:nvSpPr>
          <p:spPr>
            <a:xfrm>
              <a:off x="7193979" y="1863132"/>
              <a:ext cx="100811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0</a:t>
              </a:r>
              <a:endParaRPr lang="zh-CN" altLang="en-US" sz="2800" b="1" dirty="0">
                <a:latin typeface="Times New Roman" panose="02020603050405020304" pitchFamily="18" charset="0"/>
                <a:cs typeface="Times New Roman" panose="02020603050405020304" pitchFamily="18" charset="0"/>
              </a:endParaRPr>
            </a:p>
          </p:txBody>
        </p:sp>
        <p:sp>
          <p:nvSpPr>
            <p:cNvPr id="49" name="TextBox 42">
              <a:extLst>
                <a:ext uri="{FF2B5EF4-FFF2-40B4-BE49-F238E27FC236}">
                  <a16:creationId xmlns:a16="http://schemas.microsoft.com/office/drawing/2014/main" id="{E0507377-5C09-46D1-BCF1-5BC8495BDD0C}"/>
                </a:ext>
              </a:extLst>
            </p:cNvPr>
            <p:cNvSpPr txBox="1"/>
            <p:nvPr/>
          </p:nvSpPr>
          <p:spPr>
            <a:xfrm>
              <a:off x="6203801" y="2292991"/>
              <a:ext cx="936104"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sym typeface="Symbol"/>
                </a:rPr>
                <a:t>2</a:t>
              </a:r>
              <a:endParaRPr lang="zh-CN" altLang="en-US" sz="2800" b="1" dirty="0">
                <a:latin typeface="Times New Roman" panose="02020603050405020304" pitchFamily="18" charset="0"/>
                <a:cs typeface="Times New Roman" panose="02020603050405020304" pitchFamily="18" charset="0"/>
              </a:endParaRPr>
            </a:p>
          </p:txBody>
        </p:sp>
        <p:sp>
          <p:nvSpPr>
            <p:cNvPr id="50" name="TextBox 43">
              <a:extLst>
                <a:ext uri="{FF2B5EF4-FFF2-40B4-BE49-F238E27FC236}">
                  <a16:creationId xmlns:a16="http://schemas.microsoft.com/office/drawing/2014/main" id="{AD6B0F66-F659-41A3-99DF-32674C9991D9}"/>
                </a:ext>
              </a:extLst>
            </p:cNvPr>
            <p:cNvSpPr txBox="1"/>
            <p:nvPr/>
          </p:nvSpPr>
          <p:spPr>
            <a:xfrm>
              <a:off x="6131793" y="2759061"/>
              <a:ext cx="100811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0.500</a:t>
              </a:r>
              <a:endParaRPr lang="zh-CN" altLang="en-US" sz="2800" b="1" dirty="0">
                <a:latin typeface="Times New Roman" panose="02020603050405020304" pitchFamily="18" charset="0"/>
                <a:cs typeface="Times New Roman" panose="02020603050405020304" pitchFamily="18" charset="0"/>
              </a:endParaRPr>
            </a:p>
          </p:txBody>
        </p:sp>
        <p:sp>
          <p:nvSpPr>
            <p:cNvPr id="51" name="TextBox 44">
              <a:extLst>
                <a:ext uri="{FF2B5EF4-FFF2-40B4-BE49-F238E27FC236}">
                  <a16:creationId xmlns:a16="http://schemas.microsoft.com/office/drawing/2014/main" id="{39FFCC68-8083-41CB-9CDB-8D87A7F85F9C}"/>
                </a:ext>
              </a:extLst>
            </p:cNvPr>
            <p:cNvSpPr txBox="1"/>
            <p:nvPr/>
          </p:nvSpPr>
          <p:spPr>
            <a:xfrm>
              <a:off x="7183263" y="2814332"/>
              <a:ext cx="100811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0</a:t>
              </a:r>
              <a:endParaRPr lang="zh-CN" altLang="en-US" sz="2800" b="1" dirty="0">
                <a:latin typeface="Times New Roman" panose="02020603050405020304" pitchFamily="18" charset="0"/>
                <a:cs typeface="Times New Roman" panose="02020603050405020304" pitchFamily="18" charset="0"/>
              </a:endParaRPr>
            </a:p>
          </p:txBody>
        </p:sp>
        <p:sp>
          <p:nvSpPr>
            <p:cNvPr id="52" name="TextBox 45">
              <a:extLst>
                <a:ext uri="{FF2B5EF4-FFF2-40B4-BE49-F238E27FC236}">
                  <a16:creationId xmlns:a16="http://schemas.microsoft.com/office/drawing/2014/main" id="{A575ECBF-1B3F-46B8-8308-AB418CB3C073}"/>
                </a:ext>
              </a:extLst>
            </p:cNvPr>
            <p:cNvSpPr txBox="1"/>
            <p:nvPr/>
          </p:nvSpPr>
          <p:spPr>
            <a:xfrm>
              <a:off x="6188943" y="3194284"/>
              <a:ext cx="936104"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sym typeface="Symbol"/>
                </a:rPr>
                <a:t>2</a:t>
              </a:r>
              <a:endParaRPr lang="zh-CN" altLang="en-US" sz="2800" b="1" dirty="0">
                <a:latin typeface="Times New Roman" panose="02020603050405020304" pitchFamily="18" charset="0"/>
                <a:cs typeface="Times New Roman" panose="02020603050405020304" pitchFamily="18" charset="0"/>
              </a:endParaRPr>
            </a:p>
          </p:txBody>
        </p:sp>
        <p:sp>
          <p:nvSpPr>
            <p:cNvPr id="53" name="TextBox 46">
              <a:extLst>
                <a:ext uri="{FF2B5EF4-FFF2-40B4-BE49-F238E27FC236}">
                  <a16:creationId xmlns:a16="http://schemas.microsoft.com/office/drawing/2014/main" id="{80C28302-F291-4ED4-9768-CD11E647250D}"/>
                </a:ext>
              </a:extLst>
            </p:cNvPr>
            <p:cNvSpPr txBox="1"/>
            <p:nvPr/>
          </p:nvSpPr>
          <p:spPr>
            <a:xfrm>
              <a:off x="6069310" y="3704889"/>
              <a:ext cx="1112887" cy="523220"/>
            </a:xfrm>
            <a:prstGeom prst="rect">
              <a:avLst/>
            </a:prstGeom>
            <a:noFill/>
          </p:spPr>
          <p:txBody>
            <a:bodyPr wrap="square" rtlCol="0">
              <a:spAutoFit/>
            </a:bodyPr>
            <a:lstStyle/>
            <a:p>
              <a:pPr algn="ctr"/>
              <a:r>
                <a:rPr lang="en-US" altLang="zh-CN" sz="2800" b="1" dirty="0">
                  <a:latin typeface="Times New Roman" panose="02020603050405020304" pitchFamily="18" charset="0"/>
                  <a:cs typeface="Times New Roman" panose="02020603050405020304" pitchFamily="18" charset="0"/>
                  <a:sym typeface="Symbol"/>
                </a:rPr>
                <a:t>1.000</a:t>
              </a:r>
              <a:endParaRPr lang="zh-CN" altLang="en-US" sz="2800" b="1" dirty="0">
                <a:latin typeface="Times New Roman" panose="02020603050405020304" pitchFamily="18" charset="0"/>
                <a:cs typeface="Times New Roman" panose="02020603050405020304" pitchFamily="18" charset="0"/>
              </a:endParaRPr>
            </a:p>
          </p:txBody>
        </p:sp>
        <p:sp>
          <p:nvSpPr>
            <p:cNvPr id="54" name="TextBox 47">
              <a:extLst>
                <a:ext uri="{FF2B5EF4-FFF2-40B4-BE49-F238E27FC236}">
                  <a16:creationId xmlns:a16="http://schemas.microsoft.com/office/drawing/2014/main" id="{3CBA496C-4B24-4F54-A707-20BE03D9C058}"/>
                </a:ext>
              </a:extLst>
            </p:cNvPr>
            <p:cNvSpPr txBox="1"/>
            <p:nvPr/>
          </p:nvSpPr>
          <p:spPr>
            <a:xfrm>
              <a:off x="7193979" y="3699495"/>
              <a:ext cx="100811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cxnSp>
          <p:nvCxnSpPr>
            <p:cNvPr id="55" name="直接连接符 54">
              <a:extLst>
                <a:ext uri="{FF2B5EF4-FFF2-40B4-BE49-F238E27FC236}">
                  <a16:creationId xmlns:a16="http://schemas.microsoft.com/office/drawing/2014/main" id="{124CCCBA-86A8-434B-9C96-60F3E762609A}"/>
                </a:ext>
              </a:extLst>
            </p:cNvPr>
            <p:cNvCxnSpPr/>
            <p:nvPr/>
          </p:nvCxnSpPr>
          <p:spPr>
            <a:xfrm>
              <a:off x="5652120" y="1805982"/>
              <a:ext cx="18002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1E64D597-CD42-428D-8029-4DA07076D388}"/>
                </a:ext>
              </a:extLst>
            </p:cNvPr>
            <p:cNvCxnSpPr/>
            <p:nvPr/>
          </p:nvCxnSpPr>
          <p:spPr>
            <a:xfrm>
              <a:off x="5672658" y="2764818"/>
              <a:ext cx="18002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3D55B47F-EE8F-4B05-A570-661F004E3216}"/>
                </a:ext>
              </a:extLst>
            </p:cNvPr>
            <p:cNvCxnSpPr/>
            <p:nvPr/>
          </p:nvCxnSpPr>
          <p:spPr>
            <a:xfrm>
              <a:off x="5652120" y="3692538"/>
              <a:ext cx="1800200" cy="0"/>
            </a:xfrm>
            <a:prstGeom prst="line">
              <a:avLst/>
            </a:prstGeom>
            <a:ln w="1905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89740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0C0DF5-DDB0-483E-ADB2-455178047B15}"/>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EBF9D47F-21EB-48E5-B2D3-8EE5B7B2442F}"/>
              </a:ext>
            </a:extLst>
          </p:cNvPr>
          <p:cNvSpPr>
            <a:spLocks noGrp="1"/>
          </p:cNvSpPr>
          <p:nvPr>
            <p:ph type="sldNum" sz="quarter" idx="10"/>
          </p:nvPr>
        </p:nvSpPr>
        <p:spPr/>
        <p:txBody>
          <a:bodyPr/>
          <a:lstStyle/>
          <a:p>
            <a:pPr>
              <a:defRPr/>
            </a:pPr>
            <a:fld id="{2FCEA550-0632-41CF-92C9-23194848D089}" type="slidenum">
              <a:rPr lang="zh-CN" altLang="en-US" smtClean="0"/>
              <a:pPr>
                <a:defRPr/>
              </a:pPr>
              <a:t>26</a:t>
            </a:fld>
            <a:endParaRPr lang="en-US" altLang="zh-CN"/>
          </a:p>
        </p:txBody>
      </p:sp>
      <p:sp>
        <p:nvSpPr>
          <p:cNvPr id="4" name="TextBox 2">
            <a:extLst>
              <a:ext uri="{FF2B5EF4-FFF2-40B4-BE49-F238E27FC236}">
                <a16:creationId xmlns:a16="http://schemas.microsoft.com/office/drawing/2014/main" id="{1D06DFB7-88BC-4DE4-9DAC-E64DC38EDFB6}"/>
              </a:ext>
            </a:extLst>
          </p:cNvPr>
          <p:cNvSpPr txBox="1"/>
          <p:nvPr/>
        </p:nvSpPr>
        <p:spPr>
          <a:xfrm>
            <a:off x="3195599" y="1996671"/>
            <a:ext cx="972108"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123</a:t>
            </a:r>
            <a:endParaRPr lang="zh-CN" altLang="en-US" sz="2800" b="1" dirty="0">
              <a:latin typeface="Times New Roman" panose="02020603050405020304" pitchFamily="18" charset="0"/>
              <a:cs typeface="Times New Roman" panose="02020603050405020304" pitchFamily="18" charset="0"/>
            </a:endParaRPr>
          </a:p>
        </p:txBody>
      </p:sp>
      <p:cxnSp>
        <p:nvCxnSpPr>
          <p:cNvPr id="5" name="直接连接符 4">
            <a:extLst>
              <a:ext uri="{FF2B5EF4-FFF2-40B4-BE49-F238E27FC236}">
                <a16:creationId xmlns:a16="http://schemas.microsoft.com/office/drawing/2014/main" id="{9A9D6D21-A1E6-4739-9778-D5C473BE369B}"/>
              </a:ext>
            </a:extLst>
          </p:cNvPr>
          <p:cNvCxnSpPr/>
          <p:nvPr/>
        </p:nvCxnSpPr>
        <p:spPr>
          <a:xfrm>
            <a:off x="3051583" y="1996671"/>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820BD6AE-2E3C-492A-AC39-69A1984650A2}"/>
              </a:ext>
            </a:extLst>
          </p:cNvPr>
          <p:cNvCxnSpPr/>
          <p:nvPr/>
        </p:nvCxnSpPr>
        <p:spPr>
          <a:xfrm>
            <a:off x="3051583" y="2519891"/>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5">
            <a:extLst>
              <a:ext uri="{FF2B5EF4-FFF2-40B4-BE49-F238E27FC236}">
                <a16:creationId xmlns:a16="http://schemas.microsoft.com/office/drawing/2014/main" id="{3910759C-9390-4691-8415-780BEBD49932}"/>
              </a:ext>
            </a:extLst>
          </p:cNvPr>
          <p:cNvSpPr txBox="1"/>
          <p:nvPr/>
        </p:nvSpPr>
        <p:spPr>
          <a:xfrm>
            <a:off x="3339615" y="2519891"/>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15</a:t>
            </a:r>
            <a:endParaRPr lang="zh-CN" altLang="en-US" sz="2800" b="1" dirty="0">
              <a:latin typeface="Times New Roman" panose="02020603050405020304" pitchFamily="18" charset="0"/>
              <a:cs typeface="Times New Roman" panose="02020603050405020304" pitchFamily="18" charset="0"/>
            </a:endParaRPr>
          </a:p>
        </p:txBody>
      </p:sp>
      <p:cxnSp>
        <p:nvCxnSpPr>
          <p:cNvPr id="8" name="直接连接符 7">
            <a:extLst>
              <a:ext uri="{FF2B5EF4-FFF2-40B4-BE49-F238E27FC236}">
                <a16:creationId xmlns:a16="http://schemas.microsoft.com/office/drawing/2014/main" id="{169AD56C-4D11-4B62-B520-F194938A1E45}"/>
              </a:ext>
            </a:extLst>
          </p:cNvPr>
          <p:cNvCxnSpPr/>
          <p:nvPr/>
        </p:nvCxnSpPr>
        <p:spPr>
          <a:xfrm>
            <a:off x="3195599" y="2519891"/>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055951C-FFDD-4C76-ABEA-110ACE5A000E}"/>
              </a:ext>
            </a:extLst>
          </p:cNvPr>
          <p:cNvCxnSpPr/>
          <p:nvPr/>
        </p:nvCxnSpPr>
        <p:spPr>
          <a:xfrm>
            <a:off x="3195599" y="3043111"/>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8">
            <a:extLst>
              <a:ext uri="{FF2B5EF4-FFF2-40B4-BE49-F238E27FC236}">
                <a16:creationId xmlns:a16="http://schemas.microsoft.com/office/drawing/2014/main" id="{C3BB61D5-AE9B-441A-BFB9-FCBD306AD6D6}"/>
              </a:ext>
            </a:extLst>
          </p:cNvPr>
          <p:cNvSpPr txBox="1"/>
          <p:nvPr/>
        </p:nvSpPr>
        <p:spPr>
          <a:xfrm>
            <a:off x="2529668" y="2525735"/>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8</a:t>
            </a:r>
            <a:endParaRPr lang="zh-CN" altLang="en-US" sz="2800" b="1" dirty="0">
              <a:latin typeface="Times New Roman" panose="02020603050405020304" pitchFamily="18" charset="0"/>
              <a:cs typeface="Times New Roman" panose="02020603050405020304" pitchFamily="18" charset="0"/>
            </a:endParaRPr>
          </a:p>
        </p:txBody>
      </p:sp>
      <p:sp>
        <p:nvSpPr>
          <p:cNvPr id="11" name="TextBox 9">
            <a:extLst>
              <a:ext uri="{FF2B5EF4-FFF2-40B4-BE49-F238E27FC236}">
                <a16:creationId xmlns:a16="http://schemas.microsoft.com/office/drawing/2014/main" id="{204D7BD5-AF32-4566-8984-AC93FEE4B276}"/>
              </a:ext>
            </a:extLst>
          </p:cNvPr>
          <p:cNvSpPr txBox="1"/>
          <p:nvPr/>
        </p:nvSpPr>
        <p:spPr>
          <a:xfrm>
            <a:off x="4967063" y="2525735"/>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3</a:t>
            </a:r>
            <a:endParaRPr lang="zh-CN" altLang="en-US" sz="2800" b="1" dirty="0">
              <a:latin typeface="Times New Roman" panose="02020603050405020304" pitchFamily="18" charset="0"/>
              <a:cs typeface="Times New Roman" panose="02020603050405020304" pitchFamily="18" charset="0"/>
            </a:endParaRPr>
          </a:p>
        </p:txBody>
      </p:sp>
      <p:sp>
        <p:nvSpPr>
          <p:cNvPr id="12" name="TextBox 10">
            <a:extLst>
              <a:ext uri="{FF2B5EF4-FFF2-40B4-BE49-F238E27FC236}">
                <a16:creationId xmlns:a16="http://schemas.microsoft.com/office/drawing/2014/main" id="{F59274CD-2859-478A-B886-A604CA546C3D}"/>
              </a:ext>
            </a:extLst>
          </p:cNvPr>
          <p:cNvSpPr txBox="1"/>
          <p:nvPr/>
        </p:nvSpPr>
        <p:spPr>
          <a:xfrm>
            <a:off x="3513812" y="3043111"/>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cxnSp>
        <p:nvCxnSpPr>
          <p:cNvPr id="13" name="直接连接符 12">
            <a:extLst>
              <a:ext uri="{FF2B5EF4-FFF2-40B4-BE49-F238E27FC236}">
                <a16:creationId xmlns:a16="http://schemas.microsoft.com/office/drawing/2014/main" id="{D47A1F6B-25B9-40B3-B4F0-E7F9601FD4E4}"/>
              </a:ext>
            </a:extLst>
          </p:cNvPr>
          <p:cNvCxnSpPr/>
          <p:nvPr/>
        </p:nvCxnSpPr>
        <p:spPr>
          <a:xfrm>
            <a:off x="3369796" y="3043111"/>
            <a:ext cx="0" cy="5232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5BEC699-06A4-4A05-ADC8-37F53E5255E2}"/>
              </a:ext>
            </a:extLst>
          </p:cNvPr>
          <p:cNvCxnSpPr/>
          <p:nvPr/>
        </p:nvCxnSpPr>
        <p:spPr>
          <a:xfrm>
            <a:off x="3369796" y="3566331"/>
            <a:ext cx="11161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TextBox 13">
            <a:extLst>
              <a:ext uri="{FF2B5EF4-FFF2-40B4-BE49-F238E27FC236}">
                <a16:creationId xmlns:a16="http://schemas.microsoft.com/office/drawing/2014/main" id="{B7FA410C-1053-4420-90B1-F365BAC73936}"/>
              </a:ext>
            </a:extLst>
          </p:cNvPr>
          <p:cNvSpPr txBox="1"/>
          <p:nvPr/>
        </p:nvSpPr>
        <p:spPr>
          <a:xfrm>
            <a:off x="2703865" y="3048955"/>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8</a:t>
            </a:r>
            <a:endParaRPr lang="zh-CN" altLang="en-US" sz="2800" b="1" dirty="0">
              <a:latin typeface="Times New Roman" panose="02020603050405020304" pitchFamily="18" charset="0"/>
              <a:cs typeface="Times New Roman" panose="02020603050405020304" pitchFamily="18" charset="0"/>
            </a:endParaRPr>
          </a:p>
        </p:txBody>
      </p:sp>
      <p:sp>
        <p:nvSpPr>
          <p:cNvPr id="16" name="TextBox 14">
            <a:extLst>
              <a:ext uri="{FF2B5EF4-FFF2-40B4-BE49-F238E27FC236}">
                <a16:creationId xmlns:a16="http://schemas.microsoft.com/office/drawing/2014/main" id="{D84C8E02-18B9-470E-8074-4C8734312616}"/>
              </a:ext>
            </a:extLst>
          </p:cNvPr>
          <p:cNvSpPr txBox="1"/>
          <p:nvPr/>
        </p:nvSpPr>
        <p:spPr>
          <a:xfrm>
            <a:off x="4967063" y="3048955"/>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7</a:t>
            </a:r>
            <a:endParaRPr lang="zh-CN" altLang="en-US" sz="2800" b="1" dirty="0">
              <a:latin typeface="Times New Roman" panose="02020603050405020304" pitchFamily="18" charset="0"/>
              <a:cs typeface="Times New Roman" panose="02020603050405020304" pitchFamily="18" charset="0"/>
            </a:endParaRPr>
          </a:p>
        </p:txBody>
      </p:sp>
      <p:sp>
        <p:nvSpPr>
          <p:cNvPr id="17" name="TextBox 15">
            <a:extLst>
              <a:ext uri="{FF2B5EF4-FFF2-40B4-BE49-F238E27FC236}">
                <a16:creationId xmlns:a16="http://schemas.microsoft.com/office/drawing/2014/main" id="{30782C10-6C78-45BA-947E-671559AE5B49}"/>
              </a:ext>
            </a:extLst>
          </p:cNvPr>
          <p:cNvSpPr txBox="1"/>
          <p:nvPr/>
        </p:nvSpPr>
        <p:spPr>
          <a:xfrm>
            <a:off x="3555639" y="3575003"/>
            <a:ext cx="64807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0</a:t>
            </a:r>
            <a:endParaRPr lang="zh-CN" altLang="en-US" sz="2800" b="1" dirty="0">
              <a:latin typeface="Times New Roman" panose="02020603050405020304" pitchFamily="18" charset="0"/>
              <a:cs typeface="Times New Roman" panose="02020603050405020304" pitchFamily="18" charset="0"/>
            </a:endParaRPr>
          </a:p>
        </p:txBody>
      </p:sp>
      <p:sp>
        <p:nvSpPr>
          <p:cNvPr id="18" name="TextBox 16">
            <a:extLst>
              <a:ext uri="{FF2B5EF4-FFF2-40B4-BE49-F238E27FC236}">
                <a16:creationId xmlns:a16="http://schemas.microsoft.com/office/drawing/2014/main" id="{57080D58-B701-4385-B0A3-0B8022458C36}"/>
              </a:ext>
            </a:extLst>
          </p:cNvPr>
          <p:cNvSpPr txBox="1"/>
          <p:nvPr/>
        </p:nvSpPr>
        <p:spPr>
          <a:xfrm>
            <a:off x="4967063" y="3580847"/>
            <a:ext cx="64807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cxnSp>
        <p:nvCxnSpPr>
          <p:cNvPr id="19" name="直接箭头连接符 18">
            <a:extLst>
              <a:ext uri="{FF2B5EF4-FFF2-40B4-BE49-F238E27FC236}">
                <a16:creationId xmlns:a16="http://schemas.microsoft.com/office/drawing/2014/main" id="{1177D1EE-E089-486B-91B8-12C3CB5E9C9B}"/>
              </a:ext>
            </a:extLst>
          </p:cNvPr>
          <p:cNvCxnSpPr/>
          <p:nvPr/>
        </p:nvCxnSpPr>
        <p:spPr>
          <a:xfrm flipV="1">
            <a:off x="5821795" y="2127767"/>
            <a:ext cx="0" cy="190429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0" name="TextBox 18">
            <a:extLst>
              <a:ext uri="{FF2B5EF4-FFF2-40B4-BE49-F238E27FC236}">
                <a16:creationId xmlns:a16="http://schemas.microsoft.com/office/drawing/2014/main" id="{3B68692E-E250-4A05-8A41-C0769F266D5F}"/>
              </a:ext>
            </a:extLst>
          </p:cNvPr>
          <p:cNvSpPr txBox="1"/>
          <p:nvPr/>
        </p:nvSpPr>
        <p:spPr>
          <a:xfrm>
            <a:off x="7790394" y="1984982"/>
            <a:ext cx="100811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0.125</a:t>
            </a:r>
            <a:endParaRPr lang="zh-CN" altLang="en-US" sz="2800" b="1" dirty="0">
              <a:latin typeface="Times New Roman" panose="02020603050405020304" pitchFamily="18" charset="0"/>
              <a:cs typeface="Times New Roman" panose="02020603050405020304" pitchFamily="18" charset="0"/>
            </a:endParaRPr>
          </a:p>
        </p:txBody>
      </p:sp>
      <p:sp>
        <p:nvSpPr>
          <p:cNvPr id="21" name="TextBox 19">
            <a:extLst>
              <a:ext uri="{FF2B5EF4-FFF2-40B4-BE49-F238E27FC236}">
                <a16:creationId xmlns:a16="http://schemas.microsoft.com/office/drawing/2014/main" id="{364A3FCC-B0C3-4D93-B524-58931A83E007}"/>
              </a:ext>
            </a:extLst>
          </p:cNvPr>
          <p:cNvSpPr txBox="1"/>
          <p:nvPr/>
        </p:nvSpPr>
        <p:spPr>
          <a:xfrm>
            <a:off x="7838019" y="2466705"/>
            <a:ext cx="936104"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sym typeface="Symbol"/>
              </a:rPr>
              <a:t>8</a:t>
            </a:r>
            <a:endParaRPr lang="zh-CN" altLang="en-US" sz="2800" b="1" dirty="0">
              <a:latin typeface="Times New Roman" panose="02020603050405020304" pitchFamily="18" charset="0"/>
              <a:cs typeface="Times New Roman" panose="02020603050405020304" pitchFamily="18" charset="0"/>
            </a:endParaRPr>
          </a:p>
        </p:txBody>
      </p:sp>
      <p:sp>
        <p:nvSpPr>
          <p:cNvPr id="22" name="TextBox 20">
            <a:extLst>
              <a:ext uri="{FF2B5EF4-FFF2-40B4-BE49-F238E27FC236}">
                <a16:creationId xmlns:a16="http://schemas.microsoft.com/office/drawing/2014/main" id="{09B3D774-6FAB-408D-BD02-91C14447F19B}"/>
              </a:ext>
            </a:extLst>
          </p:cNvPr>
          <p:cNvSpPr txBox="1"/>
          <p:nvPr/>
        </p:nvSpPr>
        <p:spPr>
          <a:xfrm>
            <a:off x="7766011" y="3018500"/>
            <a:ext cx="1008112"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1.000</a:t>
            </a:r>
            <a:endParaRPr lang="zh-CN" altLang="en-US" sz="2800" b="1" dirty="0">
              <a:latin typeface="Times New Roman" panose="02020603050405020304" pitchFamily="18" charset="0"/>
              <a:cs typeface="Times New Roman" panose="02020603050405020304" pitchFamily="18" charset="0"/>
            </a:endParaRPr>
          </a:p>
        </p:txBody>
      </p:sp>
      <p:sp>
        <p:nvSpPr>
          <p:cNvPr id="23" name="TextBox 21">
            <a:extLst>
              <a:ext uri="{FF2B5EF4-FFF2-40B4-BE49-F238E27FC236}">
                <a16:creationId xmlns:a16="http://schemas.microsoft.com/office/drawing/2014/main" id="{64959884-6065-4FBA-8E1B-1196A9F2C24F}"/>
              </a:ext>
            </a:extLst>
          </p:cNvPr>
          <p:cNvSpPr txBox="1"/>
          <p:nvPr/>
        </p:nvSpPr>
        <p:spPr>
          <a:xfrm>
            <a:off x="8828197" y="3018500"/>
            <a:ext cx="1008112" cy="523220"/>
          </a:xfrm>
          <a:prstGeom prst="rect">
            <a:avLst/>
          </a:prstGeom>
          <a:noFill/>
        </p:spPr>
        <p:txBody>
          <a:bodyPr wrap="square" rtlCol="0">
            <a:spAutoFit/>
          </a:bodyPr>
          <a:lstStyle/>
          <a:p>
            <a:pPr algn="r"/>
            <a:r>
              <a:rPr lang="en-US" altLang="zh-CN" sz="2800" b="1" dirty="0">
                <a:latin typeface="Times New Roman" panose="02020603050405020304" pitchFamily="18" charset="0"/>
                <a:cs typeface="Times New Roman" panose="02020603050405020304" pitchFamily="18" charset="0"/>
              </a:rPr>
              <a:t>1</a:t>
            </a:r>
            <a:endParaRPr lang="zh-CN" altLang="en-US" sz="2800" b="1" dirty="0">
              <a:latin typeface="Times New Roman" panose="02020603050405020304" pitchFamily="18" charset="0"/>
              <a:cs typeface="Times New Roman" panose="02020603050405020304" pitchFamily="18" charset="0"/>
            </a:endParaRPr>
          </a:p>
        </p:txBody>
      </p:sp>
      <p:cxnSp>
        <p:nvCxnSpPr>
          <p:cNvPr id="24" name="直接箭头连接符 23">
            <a:extLst>
              <a:ext uri="{FF2B5EF4-FFF2-40B4-BE49-F238E27FC236}">
                <a16:creationId xmlns:a16="http://schemas.microsoft.com/office/drawing/2014/main" id="{B464D2FD-FBDB-448F-9B89-7657DA445C2B}"/>
              </a:ext>
            </a:extLst>
          </p:cNvPr>
          <p:cNvCxnSpPr/>
          <p:nvPr/>
        </p:nvCxnSpPr>
        <p:spPr>
          <a:xfrm>
            <a:off x="10036359" y="2447883"/>
            <a:ext cx="0" cy="10081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447A42E-C8F5-44AA-9A1E-627493689428}"/>
              </a:ext>
            </a:extLst>
          </p:cNvPr>
          <p:cNvCxnSpPr/>
          <p:nvPr/>
        </p:nvCxnSpPr>
        <p:spPr>
          <a:xfrm>
            <a:off x="7286338" y="2961350"/>
            <a:ext cx="1800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7628348F-3FEB-4C32-9098-57C964EA2A58}"/>
              </a:ext>
            </a:extLst>
          </p:cNvPr>
          <p:cNvSpPr/>
          <p:nvPr/>
        </p:nvSpPr>
        <p:spPr>
          <a:xfrm>
            <a:off x="7057082" y="4835591"/>
            <a:ext cx="4058911" cy="523220"/>
          </a:xfrm>
          <a:prstGeom prst="rect">
            <a:avLst/>
          </a:prstGeom>
          <a:solidFill>
            <a:schemeClr val="bg1"/>
          </a:solidFill>
        </p:spPr>
        <p:txBody>
          <a:bodyPr wrap="square">
            <a:spAutoFit/>
          </a:bodyPr>
          <a:lstStyle/>
          <a:p>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(123.125)</a:t>
            </a:r>
            <a:r>
              <a:rPr lang="en-US" altLang="zh-CN" sz="2800" b="1" baseline="-25000" dirty="0">
                <a:latin typeface="Times New Roman" panose="02020603050405020304" pitchFamily="18" charset="0"/>
                <a:ea typeface="微软雅黑" panose="020B0503020204020204" pitchFamily="34" charset="-122"/>
                <a:cs typeface="Times New Roman" panose="02020603050405020304" pitchFamily="18" charset="0"/>
              </a:rPr>
              <a:t>D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 (173. 1)</a:t>
            </a:r>
            <a:r>
              <a:rPr lang="en-US" altLang="zh-CN" sz="2800" b="1" baseline="-25000" dirty="0">
                <a:latin typeface="Times New Roman" panose="02020603050405020304" pitchFamily="18" charset="0"/>
                <a:ea typeface="微软雅黑" panose="020B0503020204020204" pitchFamily="34" charset="-122"/>
                <a:cs typeface="Times New Roman" panose="02020603050405020304" pitchFamily="18" charset="0"/>
              </a:rPr>
              <a:t>O</a:t>
            </a:r>
            <a:endParaRPr lang="zh-CN" altLang="en-US" sz="2800" b="1"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69586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821DE-D9C8-42B0-9308-310A43B1BFE5}"/>
              </a:ext>
            </a:extLst>
          </p:cNvPr>
          <p:cNvSpPr>
            <a:spLocks noGrp="1"/>
          </p:cNvSpPr>
          <p:nvPr>
            <p:ph type="title"/>
          </p:nvPr>
        </p:nvSpPr>
        <p:spPr/>
        <p:txBody>
          <a:bodyPr/>
          <a:lstStyle/>
          <a:p>
            <a:r>
              <a:rPr lang="zh-CN" altLang="en-US" dirty="0"/>
              <a:t>进制转换</a:t>
            </a:r>
            <a:r>
              <a:rPr lang="en-US" altLang="zh-CN" dirty="0"/>
              <a:t>——</a:t>
            </a:r>
            <a:r>
              <a:rPr lang="zh-CN" altLang="en-US" dirty="0"/>
              <a:t>二、八、十六进制转换</a:t>
            </a:r>
          </a:p>
        </p:txBody>
      </p:sp>
      <p:sp>
        <p:nvSpPr>
          <p:cNvPr id="3" name="灯片编号占位符 2">
            <a:extLst>
              <a:ext uri="{FF2B5EF4-FFF2-40B4-BE49-F238E27FC236}">
                <a16:creationId xmlns:a16="http://schemas.microsoft.com/office/drawing/2014/main" id="{BBE083EA-866F-4389-9EF3-AB679AC509B9}"/>
              </a:ext>
            </a:extLst>
          </p:cNvPr>
          <p:cNvSpPr>
            <a:spLocks noGrp="1"/>
          </p:cNvSpPr>
          <p:nvPr>
            <p:ph type="sldNum" sz="quarter" idx="10"/>
          </p:nvPr>
        </p:nvSpPr>
        <p:spPr/>
        <p:txBody>
          <a:bodyPr/>
          <a:lstStyle/>
          <a:p>
            <a:pPr>
              <a:defRPr/>
            </a:pPr>
            <a:fld id="{2FCEA550-0632-41CF-92C9-23194848D089}" type="slidenum">
              <a:rPr lang="zh-CN" altLang="en-US" smtClean="0"/>
              <a:pPr>
                <a:defRPr/>
              </a:pPr>
              <a:t>27</a:t>
            </a:fld>
            <a:endParaRPr lang="en-US" altLang="zh-CN"/>
          </a:p>
        </p:txBody>
      </p:sp>
      <p:sp>
        <p:nvSpPr>
          <p:cNvPr id="5" name="矩形 4">
            <a:extLst>
              <a:ext uri="{FF2B5EF4-FFF2-40B4-BE49-F238E27FC236}">
                <a16:creationId xmlns:a16="http://schemas.microsoft.com/office/drawing/2014/main" id="{76B72031-AC8A-4D90-947F-282654FE4E02}"/>
              </a:ext>
            </a:extLst>
          </p:cNvPr>
          <p:cNvSpPr/>
          <p:nvPr/>
        </p:nvSpPr>
        <p:spPr>
          <a:xfrm>
            <a:off x="1335900" y="2156505"/>
            <a:ext cx="8424936" cy="461665"/>
          </a:xfrm>
          <a:prstGeom prst="rect">
            <a:avLst/>
          </a:prstGeom>
        </p:spPr>
        <p:txBody>
          <a:bodyPr wrap="square">
            <a:spAutoFit/>
          </a:bodyPr>
          <a:lstStyle/>
          <a:p>
            <a:r>
              <a:rPr lang="zh-CN" altLang="zh-CN" sz="2400" dirty="0">
                <a:latin typeface="Times New Roman" panose="02020603050405020304" pitchFamily="18" charset="0"/>
                <a:ea typeface="微软雅黑" panose="020B0503020204020204" pitchFamily="34" charset="-122"/>
              </a:rPr>
              <a:t>二进制、八进制和十六进制间存在</a:t>
            </a:r>
            <a:r>
              <a:rPr lang="zh-CN" altLang="en-US" sz="2400" dirty="0">
                <a:latin typeface="Times New Roman" panose="02020603050405020304" pitchFamily="18" charset="0"/>
                <a:ea typeface="微软雅黑" panose="020B0503020204020204" pitchFamily="34" charset="-122"/>
              </a:rPr>
              <a:t>的</a:t>
            </a:r>
            <a:r>
              <a:rPr lang="zh-CN" altLang="zh-CN" sz="2400" b="1" dirty="0">
                <a:latin typeface="Times New Roman" panose="02020603050405020304" pitchFamily="18" charset="0"/>
                <a:ea typeface="微软雅黑" panose="020B0503020204020204" pitchFamily="34" charset="-122"/>
              </a:rPr>
              <a:t>关系</a:t>
            </a:r>
            <a:r>
              <a:rPr lang="zh-CN" altLang="zh-CN" sz="2400" dirty="0">
                <a:latin typeface="Times New Roman" panose="02020603050405020304" pitchFamily="18" charset="0"/>
                <a:ea typeface="微软雅黑" panose="020B0503020204020204" pitchFamily="34" charset="-122"/>
              </a:rPr>
              <a:t>：</a:t>
            </a:r>
            <a:endParaRPr lang="zh-CN" altLang="en-US" sz="2400" dirty="0">
              <a:latin typeface="Times New Roman" panose="02020603050405020304" pitchFamily="18" charset="0"/>
              <a:ea typeface="微软雅黑" panose="020B0503020204020204" pitchFamily="34" charset="-122"/>
            </a:endParaRPr>
          </a:p>
        </p:txBody>
      </p:sp>
      <p:sp>
        <p:nvSpPr>
          <p:cNvPr id="7" name="矩形 6">
            <a:extLst>
              <a:ext uri="{FF2B5EF4-FFF2-40B4-BE49-F238E27FC236}">
                <a16:creationId xmlns:a16="http://schemas.microsoft.com/office/drawing/2014/main" id="{FECC61D8-1B03-4E8E-8440-7F637606EA99}"/>
              </a:ext>
            </a:extLst>
          </p:cNvPr>
          <p:cNvSpPr/>
          <p:nvPr/>
        </p:nvSpPr>
        <p:spPr>
          <a:xfrm>
            <a:off x="2704052" y="2768572"/>
            <a:ext cx="3168352" cy="584775"/>
          </a:xfrm>
          <a:prstGeom prst="rect">
            <a:avLst/>
          </a:prstGeom>
        </p:spPr>
        <p:txBody>
          <a:bodyPr wrap="square">
            <a:spAutoFit/>
          </a:bodyPr>
          <a:lstStyle/>
          <a:p>
            <a:r>
              <a:rPr lang="en-US" altLang="zh-CN" sz="3200" b="1" dirty="0">
                <a:latin typeface="Times New Roman" panose="02020603050405020304" pitchFamily="18" charset="0"/>
                <a:ea typeface="微软雅黑" panose="020B0503020204020204" pitchFamily="34" charset="-122"/>
              </a:rPr>
              <a:t>2</a:t>
            </a:r>
            <a:r>
              <a:rPr lang="en-US" altLang="zh-CN" sz="3200" b="1" baseline="30000" dirty="0">
                <a:latin typeface="Times New Roman" panose="02020603050405020304" pitchFamily="18" charset="0"/>
                <a:ea typeface="微软雅黑" panose="020B0503020204020204" pitchFamily="34" charset="-122"/>
              </a:rPr>
              <a:t>3</a:t>
            </a:r>
            <a:r>
              <a:rPr lang="en-US" altLang="zh-CN" sz="3200" b="1" dirty="0">
                <a:latin typeface="Times New Roman" panose="02020603050405020304" pitchFamily="18" charset="0"/>
                <a:ea typeface="微软雅黑" panose="020B0503020204020204" pitchFamily="34" charset="-122"/>
              </a:rPr>
              <a:t> = 8</a:t>
            </a:r>
            <a:r>
              <a:rPr lang="zh-CN" altLang="zh-CN" sz="3200" b="1" dirty="0">
                <a:latin typeface="Times New Roman" panose="02020603050405020304" pitchFamily="18" charset="0"/>
                <a:ea typeface="微软雅黑" panose="020B0503020204020204" pitchFamily="34" charset="-122"/>
              </a:rPr>
              <a:t>，</a:t>
            </a:r>
            <a:r>
              <a:rPr lang="en-US" altLang="zh-CN" sz="3200" b="1" dirty="0">
                <a:latin typeface="Times New Roman" panose="02020603050405020304" pitchFamily="18" charset="0"/>
                <a:ea typeface="微软雅黑" panose="020B0503020204020204" pitchFamily="34" charset="-122"/>
              </a:rPr>
              <a:t>2</a:t>
            </a:r>
            <a:r>
              <a:rPr lang="en-US" altLang="zh-CN" sz="3200" b="1" baseline="30000" dirty="0">
                <a:latin typeface="Times New Roman" panose="02020603050405020304" pitchFamily="18" charset="0"/>
                <a:ea typeface="微软雅黑" panose="020B0503020204020204" pitchFamily="34" charset="-122"/>
              </a:rPr>
              <a:t>4</a:t>
            </a:r>
            <a:r>
              <a:rPr lang="en-US" altLang="zh-CN" sz="3200" b="1" dirty="0">
                <a:latin typeface="Times New Roman" panose="02020603050405020304" pitchFamily="18" charset="0"/>
                <a:ea typeface="微软雅黑" panose="020B0503020204020204" pitchFamily="34" charset="-122"/>
              </a:rPr>
              <a:t> = 16</a:t>
            </a:r>
            <a:endParaRPr lang="zh-CN" altLang="en-US" sz="3200" b="1" dirty="0">
              <a:latin typeface="Times New Roman" panose="02020603050405020304" pitchFamily="18" charset="0"/>
              <a:ea typeface="微软雅黑" panose="020B0503020204020204" pitchFamily="34" charset="-122"/>
            </a:endParaRPr>
          </a:p>
        </p:txBody>
      </p:sp>
      <p:sp>
        <p:nvSpPr>
          <p:cNvPr id="9" name="矩形 8">
            <a:extLst>
              <a:ext uri="{FF2B5EF4-FFF2-40B4-BE49-F238E27FC236}">
                <a16:creationId xmlns:a16="http://schemas.microsoft.com/office/drawing/2014/main" id="{AE6FC5E9-9190-4650-88B5-33EFF30D4BF6}"/>
              </a:ext>
            </a:extLst>
          </p:cNvPr>
          <p:cNvSpPr/>
          <p:nvPr/>
        </p:nvSpPr>
        <p:spPr>
          <a:xfrm>
            <a:off x="1335899" y="3657593"/>
            <a:ext cx="9821957" cy="461665"/>
          </a:xfrm>
          <a:prstGeom prst="rect">
            <a:avLst/>
          </a:prstGeom>
        </p:spPr>
        <p:txBody>
          <a:bodyPr wrap="square">
            <a:spAutoFit/>
          </a:bodyPr>
          <a:lstStyle/>
          <a:p>
            <a:r>
              <a:rPr lang="zh-CN" altLang="zh-CN" sz="2400" dirty="0">
                <a:latin typeface="Times New Roman" panose="02020603050405020304" pitchFamily="18" charset="0"/>
                <a:ea typeface="微软雅黑" panose="020B0503020204020204" pitchFamily="34" charset="-122"/>
              </a:rPr>
              <a:t>即</a:t>
            </a:r>
            <a:r>
              <a:rPr lang="en-US" altLang="zh-CN" sz="2400" dirty="0">
                <a:latin typeface="Times New Roman" panose="02020603050405020304" pitchFamily="18" charset="0"/>
                <a:ea typeface="微软雅黑" panose="020B0503020204020204" pitchFamily="34" charset="-122"/>
              </a:rPr>
              <a:t>1</a:t>
            </a:r>
            <a:r>
              <a:rPr lang="zh-CN" altLang="zh-CN" sz="2400" dirty="0">
                <a:latin typeface="Times New Roman" panose="02020603050405020304" pitchFamily="18" charset="0"/>
                <a:ea typeface="微软雅黑" panose="020B0503020204020204" pitchFamily="34" charset="-122"/>
              </a:rPr>
              <a:t>位八进制数相当于</a:t>
            </a:r>
            <a:r>
              <a:rPr lang="en-US" altLang="zh-CN" sz="2400" b="1" dirty="0">
                <a:latin typeface="Times New Roman" panose="02020603050405020304" pitchFamily="18" charset="0"/>
                <a:ea typeface="微软雅黑" panose="020B0503020204020204" pitchFamily="34" charset="-122"/>
              </a:rPr>
              <a:t>3</a:t>
            </a:r>
            <a:r>
              <a:rPr lang="zh-CN" altLang="zh-CN" sz="2400" b="1" dirty="0">
                <a:latin typeface="Times New Roman" panose="02020603050405020304" pitchFamily="18" charset="0"/>
                <a:ea typeface="微软雅黑" panose="020B0503020204020204" pitchFamily="34" charset="-122"/>
              </a:rPr>
              <a:t>位二进制数</a:t>
            </a:r>
            <a:r>
              <a:rPr lang="zh-CN" altLang="zh-CN" sz="2400" dirty="0">
                <a:latin typeface="Times New Roman" panose="02020603050405020304" pitchFamily="18" charset="0"/>
                <a:ea typeface="微软雅黑" panose="020B0503020204020204" pitchFamily="34" charset="-122"/>
              </a:rPr>
              <a:t>，</a:t>
            </a:r>
            <a:r>
              <a:rPr lang="en-US" altLang="zh-CN" sz="2400" dirty="0">
                <a:latin typeface="Times New Roman" panose="02020603050405020304" pitchFamily="18" charset="0"/>
                <a:ea typeface="微软雅黑" panose="020B0503020204020204" pitchFamily="34" charset="-122"/>
              </a:rPr>
              <a:t>1</a:t>
            </a:r>
            <a:r>
              <a:rPr lang="zh-CN" altLang="zh-CN" sz="2400" dirty="0">
                <a:latin typeface="Times New Roman" panose="02020603050405020304" pitchFamily="18" charset="0"/>
                <a:ea typeface="微软雅黑" panose="020B0503020204020204" pitchFamily="34" charset="-122"/>
              </a:rPr>
              <a:t>位十六进制数相当于</a:t>
            </a:r>
            <a:r>
              <a:rPr lang="en-US" altLang="zh-CN" sz="2400" b="1" dirty="0">
                <a:latin typeface="Times New Roman" panose="02020603050405020304" pitchFamily="18" charset="0"/>
                <a:ea typeface="微软雅黑" panose="020B0503020204020204" pitchFamily="34" charset="-122"/>
              </a:rPr>
              <a:t>4</a:t>
            </a:r>
            <a:r>
              <a:rPr lang="zh-CN" altLang="zh-CN" sz="2400" b="1" dirty="0">
                <a:latin typeface="Times New Roman" panose="02020603050405020304" pitchFamily="18" charset="0"/>
                <a:ea typeface="微软雅黑" panose="020B0503020204020204" pitchFamily="34" charset="-122"/>
              </a:rPr>
              <a:t>位二进制数</a:t>
            </a:r>
            <a:r>
              <a:rPr lang="zh-CN" altLang="en-US" sz="2400" b="1" dirty="0">
                <a:latin typeface="Times New Roman" panose="02020603050405020304" pitchFamily="18" charset="0"/>
                <a:ea typeface="微软雅黑" panose="020B0503020204020204" pitchFamily="34" charset="-122"/>
              </a:rPr>
              <a:t>。</a:t>
            </a:r>
          </a:p>
        </p:txBody>
      </p:sp>
    </p:spTree>
    <p:extLst>
      <p:ext uri="{BB962C8B-B14F-4D97-AF65-F5344CB8AC3E}">
        <p14:creationId xmlns:p14="http://schemas.microsoft.com/office/powerpoint/2010/main" val="15801782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D823EA-2093-4BEF-A0A1-F186DF2A6E32}"/>
              </a:ext>
            </a:extLst>
          </p:cNvPr>
          <p:cNvSpPr>
            <a:spLocks noGrp="1"/>
          </p:cNvSpPr>
          <p:nvPr>
            <p:ph type="title"/>
          </p:nvPr>
        </p:nvSpPr>
        <p:spPr/>
        <p:txBody>
          <a:bodyPr/>
          <a:lstStyle/>
          <a:p>
            <a:r>
              <a:rPr lang="zh-CN" altLang="en-US" dirty="0"/>
              <a:t>进制转换</a:t>
            </a:r>
            <a:r>
              <a:rPr lang="en-US" altLang="zh-CN" dirty="0"/>
              <a:t>——</a:t>
            </a:r>
            <a:r>
              <a:rPr lang="zh-CN" altLang="en-US" dirty="0"/>
              <a:t>二进制转八、十六进制</a:t>
            </a:r>
          </a:p>
        </p:txBody>
      </p:sp>
      <p:sp>
        <p:nvSpPr>
          <p:cNvPr id="3" name="灯片编号占位符 2">
            <a:extLst>
              <a:ext uri="{FF2B5EF4-FFF2-40B4-BE49-F238E27FC236}">
                <a16:creationId xmlns:a16="http://schemas.microsoft.com/office/drawing/2014/main" id="{475DBA6B-89E5-4690-BDA9-D586E5F4CD77}"/>
              </a:ext>
            </a:extLst>
          </p:cNvPr>
          <p:cNvSpPr>
            <a:spLocks noGrp="1"/>
          </p:cNvSpPr>
          <p:nvPr>
            <p:ph type="sldNum" sz="quarter" idx="10"/>
          </p:nvPr>
        </p:nvSpPr>
        <p:spPr/>
        <p:txBody>
          <a:bodyPr/>
          <a:lstStyle/>
          <a:p>
            <a:pPr>
              <a:defRPr/>
            </a:pPr>
            <a:fld id="{2FCEA550-0632-41CF-92C9-23194848D089}" type="slidenum">
              <a:rPr lang="zh-CN" altLang="en-US" smtClean="0"/>
              <a:pPr>
                <a:defRPr/>
              </a:pPr>
              <a:t>28</a:t>
            </a:fld>
            <a:endParaRPr lang="en-US" altLang="zh-CN"/>
          </a:p>
        </p:txBody>
      </p:sp>
      <p:sp>
        <p:nvSpPr>
          <p:cNvPr id="4" name="矩形 3">
            <a:extLst>
              <a:ext uri="{FF2B5EF4-FFF2-40B4-BE49-F238E27FC236}">
                <a16:creationId xmlns:a16="http://schemas.microsoft.com/office/drawing/2014/main" id="{B8A829EB-5F39-43E7-8952-FFEF5640185C}"/>
              </a:ext>
            </a:extLst>
          </p:cNvPr>
          <p:cNvSpPr/>
          <p:nvPr/>
        </p:nvSpPr>
        <p:spPr>
          <a:xfrm>
            <a:off x="774037" y="1336003"/>
            <a:ext cx="8280920" cy="461665"/>
          </a:xfrm>
          <a:prstGeom prst="rect">
            <a:avLst/>
          </a:prstGeom>
        </p:spPr>
        <p:txBody>
          <a:bodyPr wrap="square">
            <a:spAutoFit/>
          </a:bodyPr>
          <a:lstStyle/>
          <a:p>
            <a:pPr marL="342900" indent="-342900">
              <a:buClr>
                <a:schemeClr val="tx1"/>
              </a:buClr>
              <a:buFont typeface="Wingdings" panose="05000000000000000000" pitchFamily="2" charset="2"/>
              <a:buChar char="u"/>
            </a:pPr>
            <a:r>
              <a:rPr lang="zh-CN" altLang="zh-CN" sz="2400" b="1" dirty="0">
                <a:solidFill>
                  <a:schemeClr val="tx1">
                    <a:lumMod val="95000"/>
                    <a:lumOff val="5000"/>
                  </a:schemeClr>
                </a:solidFill>
                <a:latin typeface="微软雅黑" panose="020B0503020204020204" pitchFamily="34" charset="-122"/>
                <a:ea typeface="微软雅黑" panose="020B0503020204020204" pitchFamily="34" charset="-122"/>
              </a:rPr>
              <a:t>二进制数</a:t>
            </a:r>
            <a:r>
              <a:rPr lang="en-US" altLang="zh-CN" sz="2400" b="1" dirty="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a:t>
            </a:r>
            <a:r>
              <a:rPr lang="zh-CN" altLang="zh-CN" sz="2400" b="1" dirty="0">
                <a:solidFill>
                  <a:schemeClr val="tx1">
                    <a:lumMod val="95000"/>
                    <a:lumOff val="5000"/>
                  </a:schemeClr>
                </a:solidFill>
                <a:latin typeface="微软雅黑" panose="020B0503020204020204" pitchFamily="34" charset="-122"/>
                <a:ea typeface="微软雅黑" panose="020B0503020204020204" pitchFamily="34" charset="-122"/>
              </a:rPr>
              <a:t>八进制数</a:t>
            </a:r>
          </a:p>
        </p:txBody>
      </p:sp>
      <p:sp>
        <p:nvSpPr>
          <p:cNvPr id="5" name="矩形 4">
            <a:extLst>
              <a:ext uri="{FF2B5EF4-FFF2-40B4-BE49-F238E27FC236}">
                <a16:creationId xmlns:a16="http://schemas.microsoft.com/office/drawing/2014/main" id="{F20A760D-C3E3-4217-B16B-F24E9014D162}"/>
              </a:ext>
            </a:extLst>
          </p:cNvPr>
          <p:cNvSpPr/>
          <p:nvPr/>
        </p:nvSpPr>
        <p:spPr>
          <a:xfrm>
            <a:off x="771780" y="2584394"/>
            <a:ext cx="8280920" cy="461665"/>
          </a:xfrm>
          <a:prstGeom prst="rect">
            <a:avLst/>
          </a:prstGeom>
        </p:spPr>
        <p:txBody>
          <a:bodyPr wrap="square">
            <a:spAutoFit/>
          </a:bodyPr>
          <a:lstStyle/>
          <a:p>
            <a:pPr marL="342900" indent="-342900">
              <a:buClr>
                <a:schemeClr val="tx1"/>
              </a:buClr>
              <a:buFont typeface="Wingdings" panose="05000000000000000000" pitchFamily="2" charset="2"/>
              <a:buChar char="u"/>
            </a:pPr>
            <a:r>
              <a:rPr lang="zh-CN" altLang="zh-CN" sz="2400" b="1" dirty="0">
                <a:latin typeface="微软雅黑" panose="020B0503020204020204" pitchFamily="34" charset="-122"/>
                <a:ea typeface="微软雅黑" panose="020B0503020204020204" pitchFamily="34" charset="-122"/>
              </a:rPr>
              <a:t>二进制数</a:t>
            </a:r>
            <a:r>
              <a:rPr lang="en-US" altLang="zh-CN" sz="24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b="1" dirty="0">
                <a:latin typeface="微软雅黑" panose="020B0503020204020204" pitchFamily="34" charset="-122"/>
                <a:ea typeface="微软雅黑" panose="020B0503020204020204" pitchFamily="34" charset="-122"/>
              </a:rPr>
              <a:t>十六</a:t>
            </a:r>
            <a:r>
              <a:rPr lang="zh-CN" altLang="zh-CN" sz="2400" b="1" dirty="0">
                <a:latin typeface="微软雅黑" panose="020B0503020204020204" pitchFamily="34" charset="-122"/>
                <a:ea typeface="微软雅黑" panose="020B0503020204020204" pitchFamily="34" charset="-122"/>
              </a:rPr>
              <a:t>进制数</a:t>
            </a:r>
          </a:p>
        </p:txBody>
      </p:sp>
      <p:sp>
        <p:nvSpPr>
          <p:cNvPr id="6" name="矩形 5">
            <a:extLst>
              <a:ext uri="{FF2B5EF4-FFF2-40B4-BE49-F238E27FC236}">
                <a16:creationId xmlns:a16="http://schemas.microsoft.com/office/drawing/2014/main" id="{36E37959-1129-47CA-8F81-F152302E21C2}"/>
              </a:ext>
            </a:extLst>
          </p:cNvPr>
          <p:cNvSpPr/>
          <p:nvPr/>
        </p:nvSpPr>
        <p:spPr>
          <a:xfrm>
            <a:off x="1089725" y="1896781"/>
            <a:ext cx="8280920" cy="400110"/>
          </a:xfrm>
          <a:prstGeom prst="rect">
            <a:avLst/>
          </a:prstGeom>
        </p:spPr>
        <p:txBody>
          <a:bodyPr wrap="square">
            <a:spAutoFit/>
          </a:bodyPr>
          <a:lstStyle/>
          <a:p>
            <a:r>
              <a:rPr lang="zh-CN" altLang="zh-CN" sz="2000" dirty="0">
                <a:latin typeface="Times New Roman" panose="02020603050405020304" pitchFamily="18" charset="0"/>
                <a:ea typeface="微软雅黑" panose="020B0503020204020204" pitchFamily="34" charset="-122"/>
              </a:rPr>
              <a:t>以小数点为中心向左右两边分组，每</a:t>
            </a:r>
            <a:r>
              <a:rPr lang="en-US" altLang="zh-CN" sz="2000" dirty="0">
                <a:latin typeface="Times New Roman" panose="02020603050405020304" pitchFamily="18" charset="0"/>
                <a:ea typeface="微软雅黑" panose="020B0503020204020204" pitchFamily="34" charset="-122"/>
              </a:rPr>
              <a:t>3</a:t>
            </a:r>
            <a:r>
              <a:rPr lang="zh-CN" altLang="zh-CN" sz="2000" dirty="0">
                <a:latin typeface="Times New Roman" panose="02020603050405020304" pitchFamily="18" charset="0"/>
                <a:ea typeface="微软雅黑" panose="020B0503020204020204" pitchFamily="34" charset="-122"/>
              </a:rPr>
              <a:t>位为一组，两头不足</a:t>
            </a:r>
            <a:r>
              <a:rPr lang="en-US" altLang="zh-CN" sz="2000" dirty="0">
                <a:latin typeface="Times New Roman" panose="02020603050405020304" pitchFamily="18" charset="0"/>
                <a:ea typeface="微软雅黑" panose="020B0503020204020204" pitchFamily="34" charset="-122"/>
              </a:rPr>
              <a:t>3</a:t>
            </a:r>
            <a:r>
              <a:rPr lang="zh-CN" altLang="zh-CN" sz="2000" dirty="0">
                <a:latin typeface="Times New Roman" panose="02020603050405020304" pitchFamily="18" charset="0"/>
                <a:ea typeface="微软雅黑" panose="020B0503020204020204" pitchFamily="34" charset="-122"/>
              </a:rPr>
              <a:t>位补</a:t>
            </a:r>
            <a:r>
              <a:rPr lang="en-US" altLang="zh-CN" sz="2000" dirty="0">
                <a:latin typeface="Times New Roman" panose="02020603050405020304" pitchFamily="18" charset="0"/>
                <a:ea typeface="微软雅黑" panose="020B0503020204020204" pitchFamily="34" charset="-122"/>
              </a:rPr>
              <a:t>0</a:t>
            </a:r>
            <a:r>
              <a:rPr lang="zh-CN" altLang="zh-CN" sz="2000" dirty="0">
                <a:latin typeface="Times New Roman" panose="02020603050405020304" pitchFamily="18" charset="0"/>
                <a:ea typeface="微软雅黑" panose="020B0503020204020204" pitchFamily="34" charset="-122"/>
              </a:rPr>
              <a:t>即可。</a:t>
            </a:r>
          </a:p>
        </p:txBody>
      </p:sp>
      <p:sp>
        <p:nvSpPr>
          <p:cNvPr id="7" name="矩形 6">
            <a:extLst>
              <a:ext uri="{FF2B5EF4-FFF2-40B4-BE49-F238E27FC236}">
                <a16:creationId xmlns:a16="http://schemas.microsoft.com/office/drawing/2014/main" id="{1E4F948A-A411-4303-A170-01510A4B018A}"/>
              </a:ext>
            </a:extLst>
          </p:cNvPr>
          <p:cNvSpPr/>
          <p:nvPr/>
        </p:nvSpPr>
        <p:spPr>
          <a:xfrm>
            <a:off x="1098354" y="3102429"/>
            <a:ext cx="8280920" cy="400110"/>
          </a:xfrm>
          <a:prstGeom prst="rect">
            <a:avLst/>
          </a:prstGeom>
        </p:spPr>
        <p:txBody>
          <a:bodyPr wrap="square">
            <a:spAutoFit/>
          </a:bodyPr>
          <a:lstStyle/>
          <a:p>
            <a:r>
              <a:rPr lang="zh-CN" altLang="zh-CN" sz="2000" dirty="0">
                <a:latin typeface="Times New Roman" panose="02020603050405020304" pitchFamily="18" charset="0"/>
                <a:ea typeface="微软雅黑" panose="020B0503020204020204" pitchFamily="34" charset="-122"/>
              </a:rPr>
              <a:t>以小数点为中心向左右两边分组，每</a:t>
            </a:r>
            <a:r>
              <a:rPr lang="en-US" altLang="zh-CN" sz="2000" dirty="0">
                <a:latin typeface="Times New Roman" panose="02020603050405020304" pitchFamily="18" charset="0"/>
                <a:ea typeface="微软雅黑" panose="020B0503020204020204" pitchFamily="34" charset="-122"/>
              </a:rPr>
              <a:t>4</a:t>
            </a:r>
            <a:r>
              <a:rPr lang="zh-CN" altLang="zh-CN" sz="2000" dirty="0">
                <a:latin typeface="Times New Roman" panose="02020603050405020304" pitchFamily="18" charset="0"/>
                <a:ea typeface="微软雅黑" panose="020B0503020204020204" pitchFamily="34" charset="-122"/>
              </a:rPr>
              <a:t>位为一组，两头不足</a:t>
            </a:r>
            <a:r>
              <a:rPr lang="en-US" altLang="zh-CN" sz="2000" dirty="0">
                <a:latin typeface="Times New Roman" panose="02020603050405020304" pitchFamily="18" charset="0"/>
                <a:ea typeface="微软雅黑" panose="020B0503020204020204" pitchFamily="34" charset="-122"/>
              </a:rPr>
              <a:t>4</a:t>
            </a:r>
            <a:r>
              <a:rPr lang="zh-CN" altLang="zh-CN" sz="2000" dirty="0">
                <a:latin typeface="Times New Roman" panose="02020603050405020304" pitchFamily="18" charset="0"/>
                <a:ea typeface="微软雅黑" panose="020B0503020204020204" pitchFamily="34" charset="-122"/>
              </a:rPr>
              <a:t>位补</a:t>
            </a:r>
            <a:r>
              <a:rPr lang="en-US" altLang="zh-CN" sz="2000" dirty="0">
                <a:latin typeface="Times New Roman" panose="02020603050405020304" pitchFamily="18" charset="0"/>
                <a:ea typeface="微软雅黑" panose="020B0503020204020204" pitchFamily="34" charset="-122"/>
              </a:rPr>
              <a:t>0</a:t>
            </a:r>
            <a:r>
              <a:rPr lang="zh-CN" altLang="zh-CN" sz="2000" dirty="0">
                <a:latin typeface="Times New Roman" panose="02020603050405020304" pitchFamily="18" charset="0"/>
                <a:ea typeface="微软雅黑" panose="020B0503020204020204" pitchFamily="34" charset="-122"/>
              </a:rPr>
              <a:t>即可。</a:t>
            </a:r>
          </a:p>
        </p:txBody>
      </p:sp>
      <p:sp>
        <p:nvSpPr>
          <p:cNvPr id="39" name="矩形 38">
            <a:extLst>
              <a:ext uri="{FF2B5EF4-FFF2-40B4-BE49-F238E27FC236}">
                <a16:creationId xmlns:a16="http://schemas.microsoft.com/office/drawing/2014/main" id="{67D794AE-CEA3-4A81-B40C-4A2A478FE395}"/>
              </a:ext>
            </a:extLst>
          </p:cNvPr>
          <p:cNvSpPr/>
          <p:nvPr/>
        </p:nvSpPr>
        <p:spPr>
          <a:xfrm>
            <a:off x="870428" y="5218586"/>
            <a:ext cx="4964315" cy="461665"/>
          </a:xfrm>
          <a:prstGeom prst="rect">
            <a:avLst/>
          </a:prstGeom>
        </p:spPr>
        <p:txBody>
          <a:bodyPr wrap="square">
            <a:spAutoFit/>
          </a:bodyPr>
          <a:lstStyle/>
          <a:p>
            <a:r>
              <a:rPr lang="en-US" altLang="zh-CN" sz="2400" b="1" dirty="0">
                <a:latin typeface="Times New Roman" panose="02020603050405020304" pitchFamily="18" charset="0"/>
                <a:cs typeface="Times New Roman" panose="02020603050405020304" pitchFamily="18" charset="0"/>
              </a:rPr>
              <a:t>(1011111011.0011001)</a:t>
            </a:r>
            <a:r>
              <a:rPr lang="en-US" altLang="zh-CN" sz="2400" b="1" baseline="-25000"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 = (1373.144)</a:t>
            </a:r>
            <a:r>
              <a:rPr lang="en-US" altLang="zh-CN" sz="2400" b="1" baseline="-25000" dirty="0">
                <a:latin typeface="Times New Roman" panose="02020603050405020304" pitchFamily="18" charset="0"/>
                <a:cs typeface="Times New Roman" panose="02020603050405020304" pitchFamily="18" charset="0"/>
              </a:rPr>
              <a:t>O</a:t>
            </a:r>
            <a:r>
              <a:rPr lang="en-US" altLang="zh-CN" sz="2400" b="1" dirty="0">
                <a:latin typeface="Times New Roman" panose="02020603050405020304" pitchFamily="18" charset="0"/>
                <a:cs typeface="Times New Roman" panose="02020603050405020304" pitchFamily="18" charset="0"/>
              </a:rPr>
              <a:t> </a:t>
            </a:r>
            <a:endParaRPr lang="zh-CN" altLang="en-US" sz="2400" b="1" dirty="0">
              <a:latin typeface="Times New Roman" panose="02020603050405020304" pitchFamily="18" charset="0"/>
              <a:cs typeface="Times New Roman" panose="02020603050405020304" pitchFamily="18" charset="0"/>
            </a:endParaRPr>
          </a:p>
        </p:txBody>
      </p:sp>
      <p:grpSp>
        <p:nvGrpSpPr>
          <p:cNvPr id="40" name="组合 39">
            <a:extLst>
              <a:ext uri="{FF2B5EF4-FFF2-40B4-BE49-F238E27FC236}">
                <a16:creationId xmlns:a16="http://schemas.microsoft.com/office/drawing/2014/main" id="{445A3A0E-DACE-4B4E-B7D7-4133C865ABA1}"/>
              </a:ext>
            </a:extLst>
          </p:cNvPr>
          <p:cNvGrpSpPr/>
          <p:nvPr/>
        </p:nvGrpSpPr>
        <p:grpSpPr>
          <a:xfrm>
            <a:off x="6415004" y="3609597"/>
            <a:ext cx="4117238" cy="1446494"/>
            <a:chOff x="5076056" y="2608109"/>
            <a:chExt cx="3678857" cy="1419833"/>
          </a:xfrm>
        </p:grpSpPr>
        <p:sp>
          <p:nvSpPr>
            <p:cNvPr id="41" name="矩形 40">
              <a:extLst>
                <a:ext uri="{FF2B5EF4-FFF2-40B4-BE49-F238E27FC236}">
                  <a16:creationId xmlns:a16="http://schemas.microsoft.com/office/drawing/2014/main" id="{BDE41C4E-1EDC-4527-88A4-47A12F44CDDF}"/>
                </a:ext>
              </a:extLst>
            </p:cNvPr>
            <p:cNvSpPr/>
            <p:nvPr/>
          </p:nvSpPr>
          <p:spPr>
            <a:xfrm>
              <a:off x="5076056" y="2608109"/>
              <a:ext cx="3678857" cy="523220"/>
            </a:xfrm>
            <a:prstGeom prst="rect">
              <a:avLst/>
            </a:prstGeom>
          </p:spPr>
          <p:txBody>
            <a:bodyPr wrap="square">
              <a:spAutoFit/>
            </a:bodyPr>
            <a:lstStyle/>
            <a:p>
              <a:pPr algn="ctr"/>
              <a:r>
                <a:rPr lang="en-US" altLang="zh-CN" sz="2800" b="1" dirty="0">
                  <a:latin typeface="Times New Roman" panose="02020603050405020304" pitchFamily="18" charset="0"/>
                  <a:cs typeface="Times New Roman" panose="02020603050405020304" pitchFamily="18" charset="0"/>
                </a:rPr>
                <a:t>1011111011.0011001</a:t>
              </a:r>
              <a:endParaRPr lang="zh-CN" altLang="en-US" sz="2800" b="1" dirty="0">
                <a:latin typeface="Times New Roman" panose="02020603050405020304" pitchFamily="18" charset="0"/>
                <a:cs typeface="Times New Roman" panose="02020603050405020304" pitchFamily="18" charset="0"/>
              </a:endParaRPr>
            </a:p>
          </p:txBody>
        </p:sp>
        <p:cxnSp>
          <p:nvCxnSpPr>
            <p:cNvPr id="42" name="直接连接符 41">
              <a:extLst>
                <a:ext uri="{FF2B5EF4-FFF2-40B4-BE49-F238E27FC236}">
                  <a16:creationId xmlns:a16="http://schemas.microsoft.com/office/drawing/2014/main" id="{73C4734F-2A91-4B08-9D37-BA101254362A}"/>
                </a:ext>
              </a:extLst>
            </p:cNvPr>
            <p:cNvCxnSpPr/>
            <p:nvPr/>
          </p:nvCxnSpPr>
          <p:spPr>
            <a:xfrm flipH="1" flipV="1">
              <a:off x="6535266" y="3068384"/>
              <a:ext cx="461623" cy="13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FE36D2C-3A01-441F-8F37-C4033F8D9BBC}"/>
                </a:ext>
              </a:extLst>
            </p:cNvPr>
            <p:cNvCxnSpPr/>
            <p:nvPr/>
          </p:nvCxnSpPr>
          <p:spPr>
            <a:xfrm flipH="1">
              <a:off x="6012160" y="3068384"/>
              <a:ext cx="4255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5668749-5AEB-42D9-8196-069CC5B4276A}"/>
                </a:ext>
              </a:extLst>
            </p:cNvPr>
            <p:cNvCxnSpPr/>
            <p:nvPr/>
          </p:nvCxnSpPr>
          <p:spPr>
            <a:xfrm flipH="1">
              <a:off x="7152699" y="3068384"/>
              <a:ext cx="51564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E3884B0F-8900-4869-AE23-D5F63FD9AE3D}"/>
                </a:ext>
              </a:extLst>
            </p:cNvPr>
            <p:cNvCxnSpPr/>
            <p:nvPr/>
          </p:nvCxnSpPr>
          <p:spPr>
            <a:xfrm flipH="1" flipV="1">
              <a:off x="7762635" y="3068384"/>
              <a:ext cx="524090" cy="13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a16="http://schemas.microsoft.com/office/drawing/2014/main" id="{2F31648A-70D7-491D-BF39-C00FC54E781F}"/>
                </a:ext>
              </a:extLst>
            </p:cNvPr>
            <p:cNvCxnSpPr/>
            <p:nvPr/>
          </p:nvCxnSpPr>
          <p:spPr>
            <a:xfrm flipH="1">
              <a:off x="6766076" y="3090473"/>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7" name="TextBox 36">
              <a:extLst>
                <a:ext uri="{FF2B5EF4-FFF2-40B4-BE49-F238E27FC236}">
                  <a16:creationId xmlns:a16="http://schemas.microsoft.com/office/drawing/2014/main" id="{4CB6A144-04C1-42AD-8888-41BA944B36AC}"/>
                </a:ext>
              </a:extLst>
            </p:cNvPr>
            <p:cNvSpPr txBox="1"/>
            <p:nvPr/>
          </p:nvSpPr>
          <p:spPr>
            <a:xfrm>
              <a:off x="5133206" y="2608109"/>
              <a:ext cx="57832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solidFill>
                    <a:srgbClr val="FF0000"/>
                  </a:solidFill>
                </a:rPr>
                <a:t>00</a:t>
              </a:r>
              <a:endParaRPr lang="zh-CN" altLang="en-US" sz="2800" dirty="0">
                <a:solidFill>
                  <a:srgbClr val="FF0000"/>
                </a:solidFill>
              </a:endParaRPr>
            </a:p>
          </p:txBody>
        </p:sp>
        <p:sp>
          <p:nvSpPr>
            <p:cNvPr id="48" name="TextBox 37">
              <a:extLst>
                <a:ext uri="{FF2B5EF4-FFF2-40B4-BE49-F238E27FC236}">
                  <a16:creationId xmlns:a16="http://schemas.microsoft.com/office/drawing/2014/main" id="{8D0574FC-B7B4-478F-8411-56342768DB53}"/>
                </a:ext>
              </a:extLst>
            </p:cNvPr>
            <p:cNvSpPr txBox="1"/>
            <p:nvPr/>
          </p:nvSpPr>
          <p:spPr>
            <a:xfrm>
              <a:off x="7997564" y="2608109"/>
              <a:ext cx="57832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solidFill>
                    <a:srgbClr val="FF0000"/>
                  </a:solidFill>
                </a:rPr>
                <a:t>0</a:t>
              </a:r>
              <a:endParaRPr lang="zh-CN" altLang="en-US" sz="2800" dirty="0">
                <a:solidFill>
                  <a:srgbClr val="FF0000"/>
                </a:solidFill>
              </a:endParaRPr>
            </a:p>
          </p:txBody>
        </p:sp>
        <p:cxnSp>
          <p:nvCxnSpPr>
            <p:cNvPr id="49" name="直接连接符 48">
              <a:extLst>
                <a:ext uri="{FF2B5EF4-FFF2-40B4-BE49-F238E27FC236}">
                  <a16:creationId xmlns:a16="http://schemas.microsoft.com/office/drawing/2014/main" id="{1ED3904A-306B-4A43-B56A-2B0BC94DED91}"/>
                </a:ext>
              </a:extLst>
            </p:cNvPr>
            <p:cNvCxnSpPr/>
            <p:nvPr/>
          </p:nvCxnSpPr>
          <p:spPr>
            <a:xfrm flipH="1">
              <a:off x="5292080" y="3068384"/>
              <a:ext cx="63224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TextBox 39">
              <a:extLst>
                <a:ext uri="{FF2B5EF4-FFF2-40B4-BE49-F238E27FC236}">
                  <a16:creationId xmlns:a16="http://schemas.microsoft.com/office/drawing/2014/main" id="{3D6D485D-DA4A-498D-BFF4-D79E6D9ED2D2}"/>
                </a:ext>
              </a:extLst>
            </p:cNvPr>
            <p:cNvSpPr txBox="1"/>
            <p:nvPr/>
          </p:nvSpPr>
          <p:spPr>
            <a:xfrm>
              <a:off x="6606241" y="3504722"/>
              <a:ext cx="31967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t>B</a:t>
              </a:r>
              <a:endParaRPr lang="zh-CN" altLang="en-US" sz="2800" dirty="0"/>
            </a:p>
          </p:txBody>
        </p:sp>
        <p:cxnSp>
          <p:nvCxnSpPr>
            <p:cNvPr id="51" name="直接箭头连接符 50">
              <a:extLst>
                <a:ext uri="{FF2B5EF4-FFF2-40B4-BE49-F238E27FC236}">
                  <a16:creationId xmlns:a16="http://schemas.microsoft.com/office/drawing/2014/main" id="{0EEE013C-8808-425A-A905-FF0653E096A8}"/>
                </a:ext>
              </a:extLst>
            </p:cNvPr>
            <p:cNvCxnSpPr/>
            <p:nvPr/>
          </p:nvCxnSpPr>
          <p:spPr>
            <a:xfrm flipH="1">
              <a:off x="6224953" y="3090473"/>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2" name="TextBox 41">
              <a:extLst>
                <a:ext uri="{FF2B5EF4-FFF2-40B4-BE49-F238E27FC236}">
                  <a16:creationId xmlns:a16="http://schemas.microsoft.com/office/drawing/2014/main" id="{7BF0FB07-B2F0-4E3A-B166-121992239FC4}"/>
                </a:ext>
              </a:extLst>
            </p:cNvPr>
            <p:cNvSpPr txBox="1"/>
            <p:nvPr/>
          </p:nvSpPr>
          <p:spPr>
            <a:xfrm>
              <a:off x="6065118" y="3504722"/>
              <a:ext cx="31967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t>F</a:t>
              </a:r>
              <a:endParaRPr lang="zh-CN" altLang="en-US" sz="2800" dirty="0"/>
            </a:p>
          </p:txBody>
        </p:sp>
        <p:cxnSp>
          <p:nvCxnSpPr>
            <p:cNvPr id="53" name="直接箭头连接符 52">
              <a:extLst>
                <a:ext uri="{FF2B5EF4-FFF2-40B4-BE49-F238E27FC236}">
                  <a16:creationId xmlns:a16="http://schemas.microsoft.com/office/drawing/2014/main" id="{A3771DC5-F825-45AA-95BF-60DE1F28CA5C}"/>
                </a:ext>
              </a:extLst>
            </p:cNvPr>
            <p:cNvCxnSpPr/>
            <p:nvPr/>
          </p:nvCxnSpPr>
          <p:spPr>
            <a:xfrm flipH="1">
              <a:off x="5582201" y="3090473"/>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4" name="TextBox 43">
              <a:extLst>
                <a:ext uri="{FF2B5EF4-FFF2-40B4-BE49-F238E27FC236}">
                  <a16:creationId xmlns:a16="http://schemas.microsoft.com/office/drawing/2014/main" id="{0CAAC538-B30A-4963-9774-7507E3E66A99}"/>
                </a:ext>
              </a:extLst>
            </p:cNvPr>
            <p:cNvSpPr txBox="1"/>
            <p:nvPr/>
          </p:nvSpPr>
          <p:spPr>
            <a:xfrm>
              <a:off x="5422366" y="3504722"/>
              <a:ext cx="31967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t>2</a:t>
              </a:r>
              <a:endParaRPr lang="zh-CN" altLang="en-US" sz="2800" dirty="0"/>
            </a:p>
          </p:txBody>
        </p:sp>
        <p:cxnSp>
          <p:nvCxnSpPr>
            <p:cNvPr id="55" name="直接箭头连接符 54">
              <a:extLst>
                <a:ext uri="{FF2B5EF4-FFF2-40B4-BE49-F238E27FC236}">
                  <a16:creationId xmlns:a16="http://schemas.microsoft.com/office/drawing/2014/main" id="{379426CB-8A10-4DAC-A515-9A994B9FF7DB}"/>
                </a:ext>
              </a:extLst>
            </p:cNvPr>
            <p:cNvCxnSpPr/>
            <p:nvPr/>
          </p:nvCxnSpPr>
          <p:spPr>
            <a:xfrm flipH="1">
              <a:off x="7410520" y="3079559"/>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6" name="TextBox 45">
              <a:extLst>
                <a:ext uri="{FF2B5EF4-FFF2-40B4-BE49-F238E27FC236}">
                  <a16:creationId xmlns:a16="http://schemas.microsoft.com/office/drawing/2014/main" id="{AFC80F43-1673-4D70-A1A0-F90D14021D56}"/>
                </a:ext>
              </a:extLst>
            </p:cNvPr>
            <p:cNvSpPr txBox="1"/>
            <p:nvPr/>
          </p:nvSpPr>
          <p:spPr>
            <a:xfrm>
              <a:off x="7250685" y="3504722"/>
              <a:ext cx="31967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t>3</a:t>
              </a:r>
              <a:endParaRPr lang="zh-CN" altLang="en-US" sz="2800" dirty="0"/>
            </a:p>
          </p:txBody>
        </p:sp>
        <p:cxnSp>
          <p:nvCxnSpPr>
            <p:cNvPr id="57" name="直接箭头连接符 56">
              <a:extLst>
                <a:ext uri="{FF2B5EF4-FFF2-40B4-BE49-F238E27FC236}">
                  <a16:creationId xmlns:a16="http://schemas.microsoft.com/office/drawing/2014/main" id="{11FBC13C-40D8-491D-BDEC-3B83E43E3818}"/>
                </a:ext>
              </a:extLst>
            </p:cNvPr>
            <p:cNvCxnSpPr/>
            <p:nvPr/>
          </p:nvCxnSpPr>
          <p:spPr>
            <a:xfrm flipH="1">
              <a:off x="8024679" y="3068383"/>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8" name="TextBox 47">
              <a:extLst>
                <a:ext uri="{FF2B5EF4-FFF2-40B4-BE49-F238E27FC236}">
                  <a16:creationId xmlns:a16="http://schemas.microsoft.com/office/drawing/2014/main" id="{D9539BC5-DF3E-486D-9907-68122EB92831}"/>
                </a:ext>
              </a:extLst>
            </p:cNvPr>
            <p:cNvSpPr txBox="1"/>
            <p:nvPr/>
          </p:nvSpPr>
          <p:spPr>
            <a:xfrm>
              <a:off x="7864844" y="3504722"/>
              <a:ext cx="319671" cy="523220"/>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sz="2800" dirty="0"/>
                <a:t>2</a:t>
              </a:r>
              <a:endParaRPr lang="zh-CN" altLang="en-US" sz="2800" dirty="0"/>
            </a:p>
          </p:txBody>
        </p:sp>
      </p:grpSp>
      <p:sp>
        <p:nvSpPr>
          <p:cNvPr id="59" name="矩形 58">
            <a:extLst>
              <a:ext uri="{FF2B5EF4-FFF2-40B4-BE49-F238E27FC236}">
                <a16:creationId xmlns:a16="http://schemas.microsoft.com/office/drawing/2014/main" id="{261C245A-029A-4E24-980D-F63A0A304FA4}"/>
              </a:ext>
            </a:extLst>
          </p:cNvPr>
          <p:cNvSpPr/>
          <p:nvPr/>
        </p:nvSpPr>
        <p:spPr>
          <a:xfrm>
            <a:off x="6231425" y="5218586"/>
            <a:ext cx="5642550" cy="461665"/>
          </a:xfrm>
          <a:prstGeom prst="rect">
            <a:avLst/>
          </a:prstGeom>
          <a:solidFill>
            <a:schemeClr val="bg1"/>
          </a:solidFill>
          <a:ln>
            <a:solidFill>
              <a:schemeClr val="bg1"/>
            </a:solidFill>
          </a:ln>
        </p:spPr>
        <p:txBody>
          <a:bodyPr wrap="square">
            <a:spAutoFit/>
          </a:bodyPr>
          <a:lstStyle/>
          <a:p>
            <a:r>
              <a:rPr lang="en-US" altLang="zh-CN" sz="2400" b="1" dirty="0">
                <a:latin typeface="Times New Roman" panose="02020603050405020304" pitchFamily="18" charset="0"/>
                <a:cs typeface="Times New Roman" panose="02020603050405020304" pitchFamily="18" charset="0"/>
              </a:rPr>
              <a:t>(1011111011.0011001)</a:t>
            </a:r>
            <a:r>
              <a:rPr lang="en-US" altLang="zh-CN" sz="2400" b="1" baseline="-25000" dirty="0">
                <a:latin typeface="Times New Roman" panose="02020603050405020304" pitchFamily="18" charset="0"/>
                <a:cs typeface="Times New Roman" panose="02020603050405020304" pitchFamily="18" charset="0"/>
              </a:rPr>
              <a:t>B</a:t>
            </a:r>
            <a:r>
              <a:rPr lang="en-US" altLang="zh-CN" sz="2400" b="1" dirty="0">
                <a:latin typeface="Times New Roman" panose="02020603050405020304" pitchFamily="18" charset="0"/>
                <a:cs typeface="Times New Roman" panose="02020603050405020304" pitchFamily="18" charset="0"/>
              </a:rPr>
              <a:t> = (2FB.32)</a:t>
            </a:r>
            <a:r>
              <a:rPr lang="en-US" altLang="zh-CN" sz="2400" b="1" baseline="-25000" dirty="0">
                <a:latin typeface="Times New Roman" panose="02020603050405020304" pitchFamily="18" charset="0"/>
                <a:cs typeface="Times New Roman" panose="02020603050405020304" pitchFamily="18" charset="0"/>
              </a:rPr>
              <a:t>H</a:t>
            </a:r>
            <a:r>
              <a:rPr lang="en-US" altLang="zh-CN" sz="2400" b="1" dirty="0">
                <a:latin typeface="Times New Roman" panose="02020603050405020304" pitchFamily="18" charset="0"/>
                <a:cs typeface="Times New Roman" panose="02020603050405020304" pitchFamily="18" charset="0"/>
              </a:rPr>
              <a:t> </a:t>
            </a:r>
            <a:endParaRPr lang="zh-CN" altLang="en-US" sz="2400" b="1" dirty="0">
              <a:latin typeface="Times New Roman" panose="02020603050405020304" pitchFamily="18" charset="0"/>
              <a:cs typeface="Times New Roman" panose="02020603050405020304" pitchFamily="18" charset="0"/>
            </a:endParaRPr>
          </a:p>
        </p:txBody>
      </p:sp>
      <p:sp>
        <p:nvSpPr>
          <p:cNvPr id="60" name="矩形 59">
            <a:extLst>
              <a:ext uri="{FF2B5EF4-FFF2-40B4-BE49-F238E27FC236}">
                <a16:creationId xmlns:a16="http://schemas.microsoft.com/office/drawing/2014/main" id="{3EAF991E-08FC-44F7-B78C-9985E14D924A}"/>
              </a:ext>
            </a:extLst>
          </p:cNvPr>
          <p:cNvSpPr/>
          <p:nvPr/>
        </p:nvSpPr>
        <p:spPr>
          <a:xfrm>
            <a:off x="908842" y="3655079"/>
            <a:ext cx="3678857" cy="461665"/>
          </a:xfrm>
          <a:prstGeom prst="rect">
            <a:avLst/>
          </a:prstGeom>
        </p:spPr>
        <p:txBody>
          <a:bodyPr wrap="square">
            <a:spAutoFit/>
          </a:bodyPr>
          <a:lstStyle/>
          <a:p>
            <a:pPr algn="ctr"/>
            <a:r>
              <a:rPr lang="en-US" altLang="zh-CN" sz="2400" b="1" dirty="0">
                <a:latin typeface="Times New Roman" panose="02020603050405020304" pitchFamily="18" charset="0"/>
                <a:cs typeface="Times New Roman" panose="02020603050405020304" pitchFamily="18" charset="0"/>
              </a:rPr>
              <a:t>1011111011.0011001</a:t>
            </a:r>
            <a:endParaRPr lang="zh-CN" altLang="en-US" sz="2400" b="1" dirty="0">
              <a:latin typeface="Times New Roman" panose="02020603050405020304" pitchFamily="18" charset="0"/>
              <a:cs typeface="Times New Roman" panose="02020603050405020304" pitchFamily="18" charset="0"/>
            </a:endParaRPr>
          </a:p>
        </p:txBody>
      </p:sp>
      <p:sp>
        <p:nvSpPr>
          <p:cNvPr id="61" name="TextBox 10">
            <a:extLst>
              <a:ext uri="{FF2B5EF4-FFF2-40B4-BE49-F238E27FC236}">
                <a16:creationId xmlns:a16="http://schemas.microsoft.com/office/drawing/2014/main" id="{0C3E0A12-E0E3-4A4C-920C-278627352BCA}"/>
              </a:ext>
            </a:extLst>
          </p:cNvPr>
          <p:cNvSpPr txBox="1"/>
          <p:nvPr/>
        </p:nvSpPr>
        <p:spPr>
          <a:xfrm>
            <a:off x="985042" y="3655079"/>
            <a:ext cx="57832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solidFill>
                  <a:srgbClr val="FF0000"/>
                </a:solidFill>
              </a:rPr>
              <a:t>00</a:t>
            </a:r>
            <a:endParaRPr lang="zh-CN" altLang="en-US" dirty="0">
              <a:solidFill>
                <a:srgbClr val="FF0000"/>
              </a:solidFill>
            </a:endParaRPr>
          </a:p>
        </p:txBody>
      </p:sp>
      <p:sp>
        <p:nvSpPr>
          <p:cNvPr id="62" name="TextBox 14">
            <a:extLst>
              <a:ext uri="{FF2B5EF4-FFF2-40B4-BE49-F238E27FC236}">
                <a16:creationId xmlns:a16="http://schemas.microsoft.com/office/drawing/2014/main" id="{5C0FCC6D-F296-4DC5-AEDD-D453B8CC2F4A}"/>
              </a:ext>
            </a:extLst>
          </p:cNvPr>
          <p:cNvSpPr txBox="1"/>
          <p:nvPr/>
        </p:nvSpPr>
        <p:spPr>
          <a:xfrm>
            <a:off x="3918320" y="3655079"/>
            <a:ext cx="57832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solidFill>
                  <a:srgbClr val="FF0000"/>
                </a:solidFill>
              </a:rPr>
              <a:t>00</a:t>
            </a:r>
            <a:endParaRPr lang="zh-CN" altLang="en-US" dirty="0">
              <a:solidFill>
                <a:srgbClr val="FF0000"/>
              </a:solidFill>
            </a:endParaRPr>
          </a:p>
        </p:txBody>
      </p:sp>
      <p:grpSp>
        <p:nvGrpSpPr>
          <p:cNvPr id="63" name="组合 62">
            <a:extLst>
              <a:ext uri="{FF2B5EF4-FFF2-40B4-BE49-F238E27FC236}">
                <a16:creationId xmlns:a16="http://schemas.microsoft.com/office/drawing/2014/main" id="{906E1C48-2EE3-49FF-A48A-D3FC10633963}"/>
              </a:ext>
            </a:extLst>
          </p:cNvPr>
          <p:cNvGrpSpPr/>
          <p:nvPr/>
        </p:nvGrpSpPr>
        <p:grpSpPr>
          <a:xfrm>
            <a:off x="2523850" y="4116744"/>
            <a:ext cx="319671" cy="898004"/>
            <a:chOff x="1864271" y="3069774"/>
            <a:chExt cx="319671" cy="898004"/>
          </a:xfrm>
        </p:grpSpPr>
        <p:cxnSp>
          <p:nvCxnSpPr>
            <p:cNvPr id="64" name="直接连接符 63">
              <a:extLst>
                <a:ext uri="{FF2B5EF4-FFF2-40B4-BE49-F238E27FC236}">
                  <a16:creationId xmlns:a16="http://schemas.microsoft.com/office/drawing/2014/main" id="{73F09104-FFA5-4B5B-97AB-54C46308FAEE}"/>
                </a:ext>
              </a:extLst>
            </p:cNvPr>
            <p:cNvCxnSpPr/>
            <p:nvPr/>
          </p:nvCxnSpPr>
          <p:spPr>
            <a:xfrm flipH="1">
              <a:off x="1864271" y="3069774"/>
              <a:ext cx="31967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 name="直接箭头连接符 64">
              <a:extLst>
                <a:ext uri="{FF2B5EF4-FFF2-40B4-BE49-F238E27FC236}">
                  <a16:creationId xmlns:a16="http://schemas.microsoft.com/office/drawing/2014/main" id="{8FD2BEBF-2677-4BA0-A58B-B4AFCA0839A9}"/>
                </a:ext>
              </a:extLst>
            </p:cNvPr>
            <p:cNvCxnSpPr/>
            <p:nvPr/>
          </p:nvCxnSpPr>
          <p:spPr>
            <a:xfrm flipH="1">
              <a:off x="2041067" y="3069774"/>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6" name="TextBox 17">
              <a:extLst>
                <a:ext uri="{FF2B5EF4-FFF2-40B4-BE49-F238E27FC236}">
                  <a16:creationId xmlns:a16="http://schemas.microsoft.com/office/drawing/2014/main" id="{8ED10021-1275-47B1-A2DB-A1604B356559}"/>
                </a:ext>
              </a:extLst>
            </p:cNvPr>
            <p:cNvSpPr txBox="1"/>
            <p:nvPr/>
          </p:nvSpPr>
          <p:spPr>
            <a:xfrm>
              <a:off x="1864271" y="3506113"/>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3</a:t>
              </a:r>
              <a:endParaRPr lang="zh-CN" altLang="en-US" dirty="0"/>
            </a:p>
          </p:txBody>
        </p:sp>
      </p:grpSp>
      <p:grpSp>
        <p:nvGrpSpPr>
          <p:cNvPr id="67" name="组合 66">
            <a:extLst>
              <a:ext uri="{FF2B5EF4-FFF2-40B4-BE49-F238E27FC236}">
                <a16:creationId xmlns:a16="http://schemas.microsoft.com/office/drawing/2014/main" id="{52A9CFAE-F056-4E6E-AA44-46CE9DC103E6}"/>
              </a:ext>
            </a:extLst>
          </p:cNvPr>
          <p:cNvGrpSpPr/>
          <p:nvPr/>
        </p:nvGrpSpPr>
        <p:grpSpPr>
          <a:xfrm>
            <a:off x="2072751" y="4116744"/>
            <a:ext cx="329197" cy="902072"/>
            <a:chOff x="1413172" y="3069774"/>
            <a:chExt cx="329197" cy="902072"/>
          </a:xfrm>
        </p:grpSpPr>
        <p:cxnSp>
          <p:nvCxnSpPr>
            <p:cNvPr id="68" name="直接连接符 67">
              <a:extLst>
                <a:ext uri="{FF2B5EF4-FFF2-40B4-BE49-F238E27FC236}">
                  <a16:creationId xmlns:a16="http://schemas.microsoft.com/office/drawing/2014/main" id="{84EC5F45-85B3-4FD5-9E87-CF3844FF0AB7}"/>
                </a:ext>
              </a:extLst>
            </p:cNvPr>
            <p:cNvCxnSpPr/>
            <p:nvPr/>
          </p:nvCxnSpPr>
          <p:spPr>
            <a:xfrm flipH="1">
              <a:off x="1422698" y="3069774"/>
              <a:ext cx="31967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直接箭头连接符 68">
              <a:extLst>
                <a:ext uri="{FF2B5EF4-FFF2-40B4-BE49-F238E27FC236}">
                  <a16:creationId xmlns:a16="http://schemas.microsoft.com/office/drawing/2014/main" id="{220EC129-778B-49B3-B2AD-EC709469D35B}"/>
                </a:ext>
              </a:extLst>
            </p:cNvPr>
            <p:cNvCxnSpPr/>
            <p:nvPr/>
          </p:nvCxnSpPr>
          <p:spPr>
            <a:xfrm flipH="1">
              <a:off x="1589968" y="3073842"/>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0" name="TextBox 19">
              <a:extLst>
                <a:ext uri="{FF2B5EF4-FFF2-40B4-BE49-F238E27FC236}">
                  <a16:creationId xmlns:a16="http://schemas.microsoft.com/office/drawing/2014/main" id="{2433C22D-CA0C-440F-AA0D-A682BD9349B0}"/>
                </a:ext>
              </a:extLst>
            </p:cNvPr>
            <p:cNvSpPr txBox="1"/>
            <p:nvPr/>
          </p:nvSpPr>
          <p:spPr>
            <a:xfrm>
              <a:off x="1413172" y="3510181"/>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7</a:t>
              </a:r>
              <a:endParaRPr lang="zh-CN" altLang="en-US" dirty="0"/>
            </a:p>
          </p:txBody>
        </p:sp>
      </p:grpSp>
      <p:grpSp>
        <p:nvGrpSpPr>
          <p:cNvPr id="71" name="组合 70">
            <a:extLst>
              <a:ext uri="{FF2B5EF4-FFF2-40B4-BE49-F238E27FC236}">
                <a16:creationId xmlns:a16="http://schemas.microsoft.com/office/drawing/2014/main" id="{FBC7E34D-B0B2-473D-9D9F-65A09F997235}"/>
              </a:ext>
            </a:extLst>
          </p:cNvPr>
          <p:cNvGrpSpPr/>
          <p:nvPr/>
        </p:nvGrpSpPr>
        <p:grpSpPr>
          <a:xfrm>
            <a:off x="1659754" y="4116744"/>
            <a:ext cx="319671" cy="911597"/>
            <a:chOff x="1000175" y="3069774"/>
            <a:chExt cx="319671" cy="911597"/>
          </a:xfrm>
        </p:grpSpPr>
        <p:cxnSp>
          <p:nvCxnSpPr>
            <p:cNvPr id="72" name="直接连接符 71">
              <a:extLst>
                <a:ext uri="{FF2B5EF4-FFF2-40B4-BE49-F238E27FC236}">
                  <a16:creationId xmlns:a16="http://schemas.microsoft.com/office/drawing/2014/main" id="{E6425D54-B484-4FB2-A0B9-F0E63368E853}"/>
                </a:ext>
              </a:extLst>
            </p:cNvPr>
            <p:cNvCxnSpPr/>
            <p:nvPr/>
          </p:nvCxnSpPr>
          <p:spPr>
            <a:xfrm flipH="1">
              <a:off x="1000175" y="3069774"/>
              <a:ext cx="31967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直接箭头连接符 72">
              <a:extLst>
                <a:ext uri="{FF2B5EF4-FFF2-40B4-BE49-F238E27FC236}">
                  <a16:creationId xmlns:a16="http://schemas.microsoft.com/office/drawing/2014/main" id="{24B1F34A-3EE4-482E-898F-D5895F0DC12F}"/>
                </a:ext>
              </a:extLst>
            </p:cNvPr>
            <p:cNvCxnSpPr/>
            <p:nvPr/>
          </p:nvCxnSpPr>
          <p:spPr>
            <a:xfrm flipH="1">
              <a:off x="1176971" y="3083367"/>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4" name="TextBox 21">
              <a:extLst>
                <a:ext uri="{FF2B5EF4-FFF2-40B4-BE49-F238E27FC236}">
                  <a16:creationId xmlns:a16="http://schemas.microsoft.com/office/drawing/2014/main" id="{3F690179-F3ED-4116-AD68-2211BD5B00A8}"/>
                </a:ext>
              </a:extLst>
            </p:cNvPr>
            <p:cNvSpPr txBox="1"/>
            <p:nvPr/>
          </p:nvSpPr>
          <p:spPr>
            <a:xfrm>
              <a:off x="1000175" y="3519706"/>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3</a:t>
              </a:r>
              <a:endParaRPr lang="zh-CN" altLang="en-US" dirty="0"/>
            </a:p>
          </p:txBody>
        </p:sp>
      </p:grpSp>
      <p:grpSp>
        <p:nvGrpSpPr>
          <p:cNvPr id="75" name="组合 74">
            <a:extLst>
              <a:ext uri="{FF2B5EF4-FFF2-40B4-BE49-F238E27FC236}">
                <a16:creationId xmlns:a16="http://schemas.microsoft.com/office/drawing/2014/main" id="{B25BCC32-CFDF-4F1A-8A0B-FE32C1CFD876}"/>
              </a:ext>
            </a:extLst>
          </p:cNvPr>
          <p:cNvGrpSpPr/>
          <p:nvPr/>
        </p:nvGrpSpPr>
        <p:grpSpPr>
          <a:xfrm>
            <a:off x="1127123" y="4116744"/>
            <a:ext cx="436241" cy="911597"/>
            <a:chOff x="467544" y="3069774"/>
            <a:chExt cx="436241" cy="911597"/>
          </a:xfrm>
        </p:grpSpPr>
        <p:cxnSp>
          <p:nvCxnSpPr>
            <p:cNvPr id="76" name="直接连接符 75">
              <a:extLst>
                <a:ext uri="{FF2B5EF4-FFF2-40B4-BE49-F238E27FC236}">
                  <a16:creationId xmlns:a16="http://schemas.microsoft.com/office/drawing/2014/main" id="{3C80AB8A-521C-41C5-9E2A-71802F7FFDD4}"/>
                </a:ext>
              </a:extLst>
            </p:cNvPr>
            <p:cNvCxnSpPr/>
            <p:nvPr/>
          </p:nvCxnSpPr>
          <p:spPr>
            <a:xfrm flipH="1">
              <a:off x="467544" y="3069774"/>
              <a:ext cx="436241" cy="9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直接箭头连接符 76">
              <a:extLst>
                <a:ext uri="{FF2B5EF4-FFF2-40B4-BE49-F238E27FC236}">
                  <a16:creationId xmlns:a16="http://schemas.microsoft.com/office/drawing/2014/main" id="{2DE72D29-1651-40D0-820F-CBE5D7B57B3B}"/>
                </a:ext>
              </a:extLst>
            </p:cNvPr>
            <p:cNvCxnSpPr/>
            <p:nvPr/>
          </p:nvCxnSpPr>
          <p:spPr>
            <a:xfrm flipH="1">
              <a:off x="702624" y="3083367"/>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8" name="TextBox 23">
              <a:extLst>
                <a:ext uri="{FF2B5EF4-FFF2-40B4-BE49-F238E27FC236}">
                  <a16:creationId xmlns:a16="http://schemas.microsoft.com/office/drawing/2014/main" id="{1840E240-1E2A-46B0-942D-EF1D165B0D43}"/>
                </a:ext>
              </a:extLst>
            </p:cNvPr>
            <p:cNvSpPr txBox="1"/>
            <p:nvPr/>
          </p:nvSpPr>
          <p:spPr>
            <a:xfrm>
              <a:off x="525828" y="3519706"/>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1</a:t>
              </a:r>
              <a:endParaRPr lang="zh-CN" altLang="en-US" dirty="0"/>
            </a:p>
          </p:txBody>
        </p:sp>
      </p:grpSp>
      <p:grpSp>
        <p:nvGrpSpPr>
          <p:cNvPr id="79" name="组合 78">
            <a:extLst>
              <a:ext uri="{FF2B5EF4-FFF2-40B4-BE49-F238E27FC236}">
                <a16:creationId xmlns:a16="http://schemas.microsoft.com/office/drawing/2014/main" id="{FC5AB7A9-E872-48DF-B556-405B16349539}"/>
              </a:ext>
            </a:extLst>
          </p:cNvPr>
          <p:cNvGrpSpPr/>
          <p:nvPr/>
        </p:nvGrpSpPr>
        <p:grpSpPr>
          <a:xfrm>
            <a:off x="3018380" y="4115355"/>
            <a:ext cx="319672" cy="898004"/>
            <a:chOff x="2358801" y="3068385"/>
            <a:chExt cx="319672" cy="898004"/>
          </a:xfrm>
        </p:grpSpPr>
        <p:cxnSp>
          <p:nvCxnSpPr>
            <p:cNvPr id="80" name="直接连接符 79">
              <a:extLst>
                <a:ext uri="{FF2B5EF4-FFF2-40B4-BE49-F238E27FC236}">
                  <a16:creationId xmlns:a16="http://schemas.microsoft.com/office/drawing/2014/main" id="{4765DBA8-B77B-46DC-9E19-8F4DCCA221CC}"/>
                </a:ext>
              </a:extLst>
            </p:cNvPr>
            <p:cNvCxnSpPr/>
            <p:nvPr/>
          </p:nvCxnSpPr>
          <p:spPr>
            <a:xfrm flipH="1">
              <a:off x="2358802" y="3069774"/>
              <a:ext cx="31967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直接箭头连接符 80">
              <a:extLst>
                <a:ext uri="{FF2B5EF4-FFF2-40B4-BE49-F238E27FC236}">
                  <a16:creationId xmlns:a16="http://schemas.microsoft.com/office/drawing/2014/main" id="{7307533E-35B3-44A4-988C-C329BF524C26}"/>
                </a:ext>
              </a:extLst>
            </p:cNvPr>
            <p:cNvCxnSpPr/>
            <p:nvPr/>
          </p:nvCxnSpPr>
          <p:spPr>
            <a:xfrm flipH="1">
              <a:off x="2535597" y="3068385"/>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2" name="TextBox 25">
              <a:extLst>
                <a:ext uri="{FF2B5EF4-FFF2-40B4-BE49-F238E27FC236}">
                  <a16:creationId xmlns:a16="http://schemas.microsoft.com/office/drawing/2014/main" id="{2AD133B0-AA41-45F3-B8B4-9C2D23887C4D}"/>
                </a:ext>
              </a:extLst>
            </p:cNvPr>
            <p:cNvSpPr txBox="1"/>
            <p:nvPr/>
          </p:nvSpPr>
          <p:spPr>
            <a:xfrm>
              <a:off x="2358801" y="3504724"/>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1</a:t>
              </a:r>
              <a:endParaRPr lang="zh-CN" altLang="en-US" dirty="0"/>
            </a:p>
          </p:txBody>
        </p:sp>
      </p:grpSp>
      <p:grpSp>
        <p:nvGrpSpPr>
          <p:cNvPr id="83" name="组合 82">
            <a:extLst>
              <a:ext uri="{FF2B5EF4-FFF2-40B4-BE49-F238E27FC236}">
                <a16:creationId xmlns:a16="http://schemas.microsoft.com/office/drawing/2014/main" id="{7E24DC3E-3312-45B0-AE28-42FCBEEB435C}"/>
              </a:ext>
            </a:extLst>
          </p:cNvPr>
          <p:cNvGrpSpPr/>
          <p:nvPr/>
        </p:nvGrpSpPr>
        <p:grpSpPr>
          <a:xfrm>
            <a:off x="3484337" y="4115355"/>
            <a:ext cx="319671" cy="898004"/>
            <a:chOff x="2824758" y="3068385"/>
            <a:chExt cx="319671" cy="898004"/>
          </a:xfrm>
        </p:grpSpPr>
        <p:cxnSp>
          <p:nvCxnSpPr>
            <p:cNvPr id="84" name="直接连接符 83">
              <a:extLst>
                <a:ext uri="{FF2B5EF4-FFF2-40B4-BE49-F238E27FC236}">
                  <a16:creationId xmlns:a16="http://schemas.microsoft.com/office/drawing/2014/main" id="{739AE890-BD05-477B-89E6-C9D73CCB757F}"/>
                </a:ext>
              </a:extLst>
            </p:cNvPr>
            <p:cNvCxnSpPr/>
            <p:nvPr/>
          </p:nvCxnSpPr>
          <p:spPr>
            <a:xfrm flipH="1">
              <a:off x="2824759" y="3069774"/>
              <a:ext cx="319670" cy="14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直接箭头连接符 84">
              <a:extLst>
                <a:ext uri="{FF2B5EF4-FFF2-40B4-BE49-F238E27FC236}">
                  <a16:creationId xmlns:a16="http://schemas.microsoft.com/office/drawing/2014/main" id="{CFA8866D-24B3-499F-A02E-209E5BACBAAD}"/>
                </a:ext>
              </a:extLst>
            </p:cNvPr>
            <p:cNvCxnSpPr/>
            <p:nvPr/>
          </p:nvCxnSpPr>
          <p:spPr>
            <a:xfrm flipH="1">
              <a:off x="3001554" y="3068385"/>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6" name="TextBox 27">
              <a:extLst>
                <a:ext uri="{FF2B5EF4-FFF2-40B4-BE49-F238E27FC236}">
                  <a16:creationId xmlns:a16="http://schemas.microsoft.com/office/drawing/2014/main" id="{1F0F434C-DF74-4FBC-80EE-4E441CD76137}"/>
                </a:ext>
              </a:extLst>
            </p:cNvPr>
            <p:cNvSpPr txBox="1"/>
            <p:nvPr/>
          </p:nvSpPr>
          <p:spPr>
            <a:xfrm>
              <a:off x="2824758" y="3504724"/>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4</a:t>
              </a:r>
              <a:endParaRPr lang="zh-CN" altLang="en-US" dirty="0"/>
            </a:p>
          </p:txBody>
        </p:sp>
      </p:grpSp>
      <p:grpSp>
        <p:nvGrpSpPr>
          <p:cNvPr id="87" name="组合 86">
            <a:extLst>
              <a:ext uri="{FF2B5EF4-FFF2-40B4-BE49-F238E27FC236}">
                <a16:creationId xmlns:a16="http://schemas.microsoft.com/office/drawing/2014/main" id="{F24B40FF-0C79-4A30-8B8C-924763382963}"/>
              </a:ext>
            </a:extLst>
          </p:cNvPr>
          <p:cNvGrpSpPr/>
          <p:nvPr/>
        </p:nvGrpSpPr>
        <p:grpSpPr>
          <a:xfrm>
            <a:off x="3918320" y="4115354"/>
            <a:ext cx="449163" cy="898004"/>
            <a:chOff x="3258741" y="3068384"/>
            <a:chExt cx="449163" cy="898004"/>
          </a:xfrm>
        </p:grpSpPr>
        <p:cxnSp>
          <p:nvCxnSpPr>
            <p:cNvPr id="88" name="直接连接符 87">
              <a:extLst>
                <a:ext uri="{FF2B5EF4-FFF2-40B4-BE49-F238E27FC236}">
                  <a16:creationId xmlns:a16="http://schemas.microsoft.com/office/drawing/2014/main" id="{817E12E1-5B6C-4F77-AE10-0DB89B09D0F8}"/>
                </a:ext>
              </a:extLst>
            </p:cNvPr>
            <p:cNvCxnSpPr/>
            <p:nvPr/>
          </p:nvCxnSpPr>
          <p:spPr>
            <a:xfrm flipH="1">
              <a:off x="3258741" y="3069774"/>
              <a:ext cx="449163" cy="14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直接箭头连接符 88">
              <a:extLst>
                <a:ext uri="{FF2B5EF4-FFF2-40B4-BE49-F238E27FC236}">
                  <a16:creationId xmlns:a16="http://schemas.microsoft.com/office/drawing/2014/main" id="{33AF1CEB-DF7C-43C6-9411-A1E2E007E7B1}"/>
                </a:ext>
              </a:extLst>
            </p:cNvPr>
            <p:cNvCxnSpPr/>
            <p:nvPr/>
          </p:nvCxnSpPr>
          <p:spPr>
            <a:xfrm flipH="1">
              <a:off x="3500282" y="3068384"/>
              <a:ext cx="1" cy="4363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0" name="TextBox 29">
              <a:extLst>
                <a:ext uri="{FF2B5EF4-FFF2-40B4-BE49-F238E27FC236}">
                  <a16:creationId xmlns:a16="http://schemas.microsoft.com/office/drawing/2014/main" id="{32F38EBE-3703-41A3-89E3-A8C92B797D6E}"/>
                </a:ext>
              </a:extLst>
            </p:cNvPr>
            <p:cNvSpPr txBox="1"/>
            <p:nvPr/>
          </p:nvSpPr>
          <p:spPr>
            <a:xfrm>
              <a:off x="3323486" y="3504723"/>
              <a:ext cx="319671" cy="461665"/>
            </a:xfrm>
            <a:prstGeom prst="rect">
              <a:avLst/>
            </a:prstGeom>
          </p:spPr>
          <p:txBody>
            <a:bodyPr wrap="square">
              <a:spAutoFit/>
            </a:bodyPr>
            <a:lstStyle>
              <a:defPPr>
                <a:defRPr lang="zh-CN"/>
              </a:defPPr>
              <a:lvl1pPr algn="ctr">
                <a:defRPr sz="2400" b="1">
                  <a:latin typeface="Times New Roman" panose="02020603050405020304" pitchFamily="18" charset="0"/>
                  <a:cs typeface="Times New Roman" panose="02020603050405020304" pitchFamily="18" charset="0"/>
                </a:defRPr>
              </a:lvl1pPr>
            </a:lstStyle>
            <a:p>
              <a:r>
                <a:rPr lang="en-US" altLang="zh-CN" dirty="0"/>
                <a:t>4</a:t>
              </a:r>
              <a:endParaRPr lang="zh-CN" altLang="en-US" dirty="0"/>
            </a:p>
          </p:txBody>
        </p:sp>
      </p:grpSp>
    </p:spTree>
    <p:extLst>
      <p:ext uri="{BB962C8B-B14F-4D97-AF65-F5344CB8AC3E}">
        <p14:creationId xmlns:p14="http://schemas.microsoft.com/office/powerpoint/2010/main" val="36161549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up)">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wipe(up)">
                                      <p:cBhvr>
                                        <p:cTn id="22" dur="500"/>
                                        <p:tgtEl>
                                          <p:spTgt spid="7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right)">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wipe(up)">
                                      <p:cBhvr>
                                        <p:cTn id="32" dur="500"/>
                                        <p:tgtEl>
                                          <p:spTgt spid="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up)">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up)">
                                      <p:cBhvr>
                                        <p:cTn id="42" dur="500"/>
                                        <p:tgtEl>
                                          <p:spTgt spid="8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wipe(up)">
                                      <p:cBhvr>
                                        <p:cTn id="52" dur="500"/>
                                        <p:tgtEl>
                                          <p:spTgt spid="8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75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up)">
                                      <p:cBhvr>
                                        <p:cTn id="62" dur="750"/>
                                        <p:tgtEl>
                                          <p:spTgt spid="4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9" grpId="0" animBg="1"/>
      <p:bldP spid="60" grpId="0"/>
      <p:bldP spid="61" grpId="0"/>
      <p:bldP spid="6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0587F5-2664-45DB-97C1-1DCB5CD7A3FE}"/>
              </a:ext>
            </a:extLst>
          </p:cNvPr>
          <p:cNvSpPr>
            <a:spLocks noGrp="1"/>
          </p:cNvSpPr>
          <p:nvPr>
            <p:ph type="title"/>
          </p:nvPr>
        </p:nvSpPr>
        <p:spPr/>
        <p:txBody>
          <a:bodyPr/>
          <a:lstStyle/>
          <a:p>
            <a:r>
              <a:rPr lang="zh-CN" altLang="en-US" dirty="0"/>
              <a:t>进制转换</a:t>
            </a:r>
            <a:r>
              <a:rPr lang="en-US" altLang="zh-CN" dirty="0"/>
              <a:t>——</a:t>
            </a:r>
            <a:r>
              <a:rPr lang="zh-CN" altLang="en-US" dirty="0"/>
              <a:t>八、十六进制转二进制</a:t>
            </a:r>
          </a:p>
        </p:txBody>
      </p:sp>
      <p:sp>
        <p:nvSpPr>
          <p:cNvPr id="3" name="灯片编号占位符 2">
            <a:extLst>
              <a:ext uri="{FF2B5EF4-FFF2-40B4-BE49-F238E27FC236}">
                <a16:creationId xmlns:a16="http://schemas.microsoft.com/office/drawing/2014/main" id="{B4AF77B2-0E2E-44FD-AFF3-A7A4F2FD807C}"/>
              </a:ext>
            </a:extLst>
          </p:cNvPr>
          <p:cNvSpPr>
            <a:spLocks noGrp="1"/>
          </p:cNvSpPr>
          <p:nvPr>
            <p:ph type="sldNum" sz="quarter" idx="10"/>
          </p:nvPr>
        </p:nvSpPr>
        <p:spPr/>
        <p:txBody>
          <a:bodyPr/>
          <a:lstStyle/>
          <a:p>
            <a:pPr>
              <a:defRPr/>
            </a:pPr>
            <a:fld id="{2FCEA550-0632-41CF-92C9-23194848D089}" type="slidenum">
              <a:rPr lang="zh-CN" altLang="en-US" smtClean="0"/>
              <a:pPr>
                <a:defRPr/>
              </a:pPr>
              <a:t>29</a:t>
            </a:fld>
            <a:endParaRPr lang="en-US" altLang="zh-CN"/>
          </a:p>
        </p:txBody>
      </p:sp>
      <p:sp>
        <p:nvSpPr>
          <p:cNvPr id="5" name="矩形 4">
            <a:extLst>
              <a:ext uri="{FF2B5EF4-FFF2-40B4-BE49-F238E27FC236}">
                <a16:creationId xmlns:a16="http://schemas.microsoft.com/office/drawing/2014/main" id="{82925868-FDE3-4EE7-82A0-D47BB30FFE8C}"/>
              </a:ext>
            </a:extLst>
          </p:cNvPr>
          <p:cNvSpPr/>
          <p:nvPr/>
        </p:nvSpPr>
        <p:spPr>
          <a:xfrm>
            <a:off x="1290771" y="1465947"/>
            <a:ext cx="8458262" cy="461665"/>
          </a:xfrm>
          <a:prstGeom prst="rect">
            <a:avLst/>
          </a:prstGeom>
        </p:spPr>
        <p:txBody>
          <a:bodyPr wrap="square">
            <a:spAutoFit/>
          </a:bodyPr>
          <a:lstStyle/>
          <a:p>
            <a:pPr marL="342900" indent="-342900">
              <a:buClr>
                <a:schemeClr val="tx1"/>
              </a:buClr>
              <a:buFont typeface="Wingdings" panose="05000000000000000000" pitchFamily="2" charset="2"/>
              <a:buChar char="u"/>
            </a:pPr>
            <a:r>
              <a:rPr lang="zh-CN" altLang="zh-CN" sz="2400" b="1" dirty="0">
                <a:latin typeface="微软雅黑" panose="020B0503020204020204" pitchFamily="34" charset="-122"/>
                <a:ea typeface="微软雅黑" panose="020B0503020204020204" pitchFamily="34" charset="-122"/>
              </a:rPr>
              <a:t>将八（十六）进制数转换为二进制数</a:t>
            </a:r>
            <a:endParaRPr lang="zh-CN" altLang="en-US" sz="2400" b="1"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1E294913-31CA-4F20-B084-51ED58798C75}"/>
              </a:ext>
            </a:extLst>
          </p:cNvPr>
          <p:cNvSpPr/>
          <p:nvPr/>
        </p:nvSpPr>
        <p:spPr>
          <a:xfrm>
            <a:off x="1606777" y="2084221"/>
            <a:ext cx="9855879" cy="853375"/>
          </a:xfrm>
          <a:prstGeom prst="rect">
            <a:avLst/>
          </a:prstGeom>
        </p:spPr>
        <p:txBody>
          <a:bodyPr wrap="square">
            <a:spAutoFit/>
          </a:bodyPr>
          <a:lstStyle/>
          <a:p>
            <a:pPr>
              <a:lnSpc>
                <a:spcPct val="130000"/>
              </a:lnSpc>
            </a:pPr>
            <a:r>
              <a:rPr lang="zh-CN" altLang="zh-CN" sz="2000" dirty="0">
                <a:latin typeface="Times New Roman" panose="02020603050405020304" pitchFamily="18" charset="0"/>
                <a:ea typeface="微软雅黑" panose="020B0503020204020204" pitchFamily="34" charset="-122"/>
              </a:rPr>
              <a:t>只要将一位化为三（四）位即可，中间的零不能省略，整数前的高位</a:t>
            </a:r>
            <a:r>
              <a:rPr lang="en-US" altLang="zh-CN" sz="2000" dirty="0">
                <a:latin typeface="Times New Roman" panose="02020603050405020304" pitchFamily="18" charset="0"/>
                <a:ea typeface="微软雅黑" panose="020B0503020204020204" pitchFamily="34" charset="-122"/>
              </a:rPr>
              <a:t>0</a:t>
            </a:r>
            <a:r>
              <a:rPr lang="zh-CN" altLang="zh-CN" sz="2000" dirty="0">
                <a:latin typeface="Times New Roman" panose="02020603050405020304" pitchFamily="18" charset="0"/>
                <a:ea typeface="微软雅黑" panose="020B0503020204020204" pitchFamily="34" charset="-122"/>
              </a:rPr>
              <a:t>和小数后的低位</a:t>
            </a:r>
            <a:r>
              <a:rPr lang="en-US" altLang="zh-CN" sz="2000" dirty="0">
                <a:latin typeface="Times New Roman" panose="02020603050405020304" pitchFamily="18" charset="0"/>
                <a:ea typeface="微软雅黑" panose="020B0503020204020204" pitchFamily="34" charset="-122"/>
              </a:rPr>
              <a:t>0</a:t>
            </a:r>
            <a:r>
              <a:rPr lang="zh-CN" altLang="zh-CN" sz="2000" dirty="0">
                <a:latin typeface="Times New Roman" panose="02020603050405020304" pitchFamily="18" charset="0"/>
                <a:ea typeface="微软雅黑" panose="020B0503020204020204" pitchFamily="34" charset="-122"/>
              </a:rPr>
              <a:t>可以去掉。</a:t>
            </a:r>
            <a:endParaRPr lang="zh-CN" altLang="en-US" sz="2000" dirty="0">
              <a:latin typeface="Times New Roman" panose="02020603050405020304" pitchFamily="18" charset="0"/>
              <a:ea typeface="微软雅黑" panose="020B0503020204020204" pitchFamily="34" charset="-122"/>
            </a:endParaRPr>
          </a:p>
        </p:txBody>
      </p:sp>
      <p:sp>
        <p:nvSpPr>
          <p:cNvPr id="9" name="矩形 8">
            <a:extLst>
              <a:ext uri="{FF2B5EF4-FFF2-40B4-BE49-F238E27FC236}">
                <a16:creationId xmlns:a16="http://schemas.microsoft.com/office/drawing/2014/main" id="{41A3234C-8FF1-4585-867F-68F78A274C8C}"/>
              </a:ext>
            </a:extLst>
          </p:cNvPr>
          <p:cNvSpPr/>
          <p:nvPr/>
        </p:nvSpPr>
        <p:spPr>
          <a:xfrm>
            <a:off x="4197593" y="3409946"/>
            <a:ext cx="1763734" cy="461665"/>
          </a:xfrm>
          <a:prstGeom prst="rect">
            <a:avLst/>
          </a:prstGeom>
        </p:spPr>
        <p:txBody>
          <a:bodyPr wrap="square">
            <a:spAutoFit/>
          </a:bodyPr>
          <a:lstStyle/>
          <a:p>
            <a:r>
              <a:rPr lang="en-US" altLang="zh-CN" sz="2400" b="1" dirty="0">
                <a:latin typeface="Times New Roman" panose="02020603050405020304" pitchFamily="18" charset="0"/>
                <a:cs typeface="Times New Roman" panose="02020603050405020304" pitchFamily="18" charset="0"/>
              </a:rPr>
              <a:t>(1A3D.B2)</a:t>
            </a:r>
            <a:r>
              <a:rPr lang="en-US" altLang="zh-CN" sz="2400" b="1" baseline="-25000" dirty="0">
                <a:latin typeface="Times New Roman" panose="02020603050405020304" pitchFamily="18" charset="0"/>
                <a:cs typeface="Times New Roman" panose="02020603050405020304" pitchFamily="18" charset="0"/>
              </a:rPr>
              <a:t>H</a:t>
            </a:r>
            <a:endParaRPr lang="zh-CN" altLang="en-US" sz="2400" b="1" dirty="0">
              <a:latin typeface="Times New Roman" panose="02020603050405020304" pitchFamily="18" charset="0"/>
              <a:cs typeface="Times New Roman" panose="02020603050405020304" pitchFamily="18" charset="0"/>
            </a:endParaRPr>
          </a:p>
        </p:txBody>
      </p:sp>
      <p:sp>
        <p:nvSpPr>
          <p:cNvPr id="11" name="矩形 10">
            <a:extLst>
              <a:ext uri="{FF2B5EF4-FFF2-40B4-BE49-F238E27FC236}">
                <a16:creationId xmlns:a16="http://schemas.microsoft.com/office/drawing/2014/main" id="{E3194796-1ABA-4351-A8F9-B45DFB46D9D5}"/>
              </a:ext>
            </a:extLst>
          </p:cNvPr>
          <p:cNvSpPr/>
          <p:nvPr/>
        </p:nvSpPr>
        <p:spPr>
          <a:xfrm>
            <a:off x="3067105" y="4356948"/>
            <a:ext cx="4265906" cy="461665"/>
          </a:xfrm>
          <a:prstGeom prst="rect">
            <a:avLst/>
          </a:prstGeom>
        </p:spPr>
        <p:txBody>
          <a:bodyPr wrap="square">
            <a:spAutoFit/>
          </a:bodyPr>
          <a:lstStyle/>
          <a:p>
            <a:pPr algn="ctr"/>
            <a:r>
              <a:rPr lang="en-US" altLang="zh-CN" sz="2400" b="1" dirty="0">
                <a:latin typeface="Times New Roman" panose="02020603050405020304" pitchFamily="18" charset="0"/>
                <a:cs typeface="Times New Roman" panose="02020603050405020304" pitchFamily="18" charset="0"/>
              </a:rPr>
              <a:t>0001101000111101.10110010</a:t>
            </a:r>
            <a:endParaRPr lang="zh-CN" altLang="en-US" sz="2400" b="1" baseline="-25000" dirty="0">
              <a:latin typeface="Times New Roman" panose="02020603050405020304" pitchFamily="18" charset="0"/>
              <a:cs typeface="Times New Roman" panose="02020603050405020304" pitchFamily="18" charset="0"/>
            </a:endParaRPr>
          </a:p>
        </p:txBody>
      </p:sp>
      <p:sp>
        <p:nvSpPr>
          <p:cNvPr id="13" name="矩形 12">
            <a:extLst>
              <a:ext uri="{FF2B5EF4-FFF2-40B4-BE49-F238E27FC236}">
                <a16:creationId xmlns:a16="http://schemas.microsoft.com/office/drawing/2014/main" id="{A080BAD9-49A6-44D1-BCDF-7A8D22BFBD4E}"/>
              </a:ext>
            </a:extLst>
          </p:cNvPr>
          <p:cNvSpPr/>
          <p:nvPr/>
        </p:nvSpPr>
        <p:spPr>
          <a:xfrm>
            <a:off x="3368238" y="5220002"/>
            <a:ext cx="3743270" cy="461665"/>
          </a:xfrm>
          <a:prstGeom prst="rect">
            <a:avLst/>
          </a:prstGeom>
        </p:spPr>
        <p:txBody>
          <a:bodyPr wrap="square">
            <a:spAutoFit/>
          </a:bodyPr>
          <a:lstStyle/>
          <a:p>
            <a:r>
              <a:rPr lang="en-US" altLang="zh-CN" sz="2400" b="1" dirty="0">
                <a:latin typeface="Times New Roman" panose="02020603050405020304" pitchFamily="18" charset="0"/>
                <a:cs typeface="Times New Roman" panose="02020603050405020304" pitchFamily="18" charset="0"/>
              </a:rPr>
              <a:t>(1101000111101.1011001)</a:t>
            </a:r>
            <a:r>
              <a:rPr lang="en-US" altLang="zh-CN" sz="2400" b="1" baseline="-25000" dirty="0">
                <a:latin typeface="Times New Roman" panose="02020603050405020304" pitchFamily="18" charset="0"/>
                <a:cs typeface="Times New Roman" panose="02020603050405020304" pitchFamily="18" charset="0"/>
              </a:rPr>
              <a:t>B</a:t>
            </a:r>
            <a:endParaRPr lang="zh-CN" altLang="en-US" sz="2400" b="1" baseline="-25000" dirty="0">
              <a:latin typeface="Times New Roman" panose="02020603050405020304" pitchFamily="18" charset="0"/>
              <a:cs typeface="Times New Roman" panose="02020603050405020304" pitchFamily="18" charset="0"/>
            </a:endParaRPr>
          </a:p>
        </p:txBody>
      </p:sp>
      <p:sp>
        <p:nvSpPr>
          <p:cNvPr id="15" name="下箭头 6">
            <a:extLst>
              <a:ext uri="{FF2B5EF4-FFF2-40B4-BE49-F238E27FC236}">
                <a16:creationId xmlns:a16="http://schemas.microsoft.com/office/drawing/2014/main" id="{29BA814D-4F2D-4E4D-9206-0FB45C7C0CDF}"/>
              </a:ext>
            </a:extLst>
          </p:cNvPr>
          <p:cNvSpPr/>
          <p:nvPr/>
        </p:nvSpPr>
        <p:spPr>
          <a:xfrm>
            <a:off x="4952209" y="3882590"/>
            <a:ext cx="128598" cy="497716"/>
          </a:xfrm>
          <a:prstGeom prst="down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7">
            <a:extLst>
              <a:ext uri="{FF2B5EF4-FFF2-40B4-BE49-F238E27FC236}">
                <a16:creationId xmlns:a16="http://schemas.microsoft.com/office/drawing/2014/main" id="{F0E1FB37-804C-4E48-BE02-92435C470D2D}"/>
              </a:ext>
            </a:extLst>
          </p:cNvPr>
          <p:cNvSpPr/>
          <p:nvPr/>
        </p:nvSpPr>
        <p:spPr>
          <a:xfrm>
            <a:off x="4952209" y="4829592"/>
            <a:ext cx="128598" cy="497716"/>
          </a:xfrm>
          <a:prstGeom prst="down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85556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F534BB4-8BE9-4ED4-A1C6-4EF938FA497D}"/>
              </a:ext>
            </a:extLst>
          </p:cNvPr>
          <p:cNvSpPr>
            <a:spLocks noGrp="1"/>
          </p:cNvSpPr>
          <p:nvPr>
            <p:ph type="sldNum" sz="quarter" idx="10"/>
          </p:nvPr>
        </p:nvSpPr>
        <p:spPr/>
        <p:txBody>
          <a:bodyPr/>
          <a:lstStyle/>
          <a:p>
            <a:pPr>
              <a:defRPr/>
            </a:pPr>
            <a:fld id="{CD7CB968-9832-4527-83CD-82BEB64A948B}" type="slidenum">
              <a:rPr lang="zh-CN" altLang="en-US" smtClean="0"/>
              <a:pPr>
                <a:defRPr/>
              </a:pPr>
              <a:t>3</a:t>
            </a:fld>
            <a:endParaRPr lang="en-US" altLang="zh-CN" dirty="0"/>
          </a:p>
        </p:txBody>
      </p:sp>
      <p:sp>
        <p:nvSpPr>
          <p:cNvPr id="3" name="文本框 2">
            <a:extLst>
              <a:ext uri="{FF2B5EF4-FFF2-40B4-BE49-F238E27FC236}">
                <a16:creationId xmlns:a16="http://schemas.microsoft.com/office/drawing/2014/main" id="{60BEC5F5-8CED-4996-A32A-75A26C0DE1EF}"/>
              </a:ext>
            </a:extLst>
          </p:cNvPr>
          <p:cNvSpPr txBox="1"/>
          <p:nvPr/>
        </p:nvSpPr>
        <p:spPr>
          <a:xfrm>
            <a:off x="3793429" y="2820894"/>
            <a:ext cx="7923572" cy="707886"/>
          </a:xfrm>
          <a:prstGeom prst="rect">
            <a:avLst/>
          </a:prstGeom>
          <a:noFill/>
        </p:spPr>
        <p:txBody>
          <a:bodyPr wrap="square" rtlCol="0">
            <a:spAutoFit/>
          </a:bodyPr>
          <a:lstStyle/>
          <a:p>
            <a:r>
              <a:rPr lang="en-US" altLang="zh-CN"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 </a:t>
            </a:r>
            <a:r>
              <a:rPr lang="zh-CN" altLang="en-US"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信息社会与计算机</a:t>
            </a:r>
          </a:p>
        </p:txBody>
      </p:sp>
    </p:spTree>
    <p:extLst>
      <p:ext uri="{BB962C8B-B14F-4D97-AF65-F5344CB8AC3E}">
        <p14:creationId xmlns:p14="http://schemas.microsoft.com/office/powerpoint/2010/main" val="3796858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9147D6-30C5-4C7B-A8A7-B70F2BA73D1E}"/>
              </a:ext>
            </a:extLst>
          </p:cNvPr>
          <p:cNvSpPr>
            <a:spLocks noGrp="1"/>
          </p:cNvSpPr>
          <p:nvPr>
            <p:ph type="title"/>
          </p:nvPr>
        </p:nvSpPr>
        <p:spPr/>
        <p:txBody>
          <a:bodyPr/>
          <a:lstStyle/>
          <a:p>
            <a:r>
              <a:rPr lang="zh-CN" altLang="en-US" dirty="0"/>
              <a:t>计算机中数据的存储和处理单位</a:t>
            </a:r>
          </a:p>
        </p:txBody>
      </p:sp>
      <p:sp>
        <p:nvSpPr>
          <p:cNvPr id="3" name="灯片编号占位符 2">
            <a:extLst>
              <a:ext uri="{FF2B5EF4-FFF2-40B4-BE49-F238E27FC236}">
                <a16:creationId xmlns:a16="http://schemas.microsoft.com/office/drawing/2014/main" id="{4FFFB1A4-3259-498F-B7EA-24A74302A889}"/>
              </a:ext>
            </a:extLst>
          </p:cNvPr>
          <p:cNvSpPr>
            <a:spLocks noGrp="1"/>
          </p:cNvSpPr>
          <p:nvPr>
            <p:ph type="sldNum" sz="quarter" idx="10"/>
          </p:nvPr>
        </p:nvSpPr>
        <p:spPr/>
        <p:txBody>
          <a:bodyPr/>
          <a:lstStyle/>
          <a:p>
            <a:pPr>
              <a:defRPr/>
            </a:pPr>
            <a:fld id="{2FCEA550-0632-41CF-92C9-23194848D089}" type="slidenum">
              <a:rPr lang="zh-CN" altLang="en-US" smtClean="0"/>
              <a:pPr>
                <a:defRPr/>
              </a:pPr>
              <a:t>30</a:t>
            </a:fld>
            <a:endParaRPr lang="en-US" altLang="zh-CN"/>
          </a:p>
        </p:txBody>
      </p:sp>
      <p:sp>
        <p:nvSpPr>
          <p:cNvPr id="5" name="TextBox 2">
            <a:extLst>
              <a:ext uri="{FF2B5EF4-FFF2-40B4-BE49-F238E27FC236}">
                <a16:creationId xmlns:a16="http://schemas.microsoft.com/office/drawing/2014/main" id="{8805D8C8-17F9-44B5-B06E-BC61A2DCFA33}"/>
              </a:ext>
            </a:extLst>
          </p:cNvPr>
          <p:cNvSpPr txBox="1"/>
          <p:nvPr/>
        </p:nvSpPr>
        <p:spPr>
          <a:xfrm>
            <a:off x="2491928" y="1958509"/>
            <a:ext cx="5256584" cy="1836721"/>
          </a:xfrm>
          <a:prstGeom prst="rect">
            <a:avLst/>
          </a:prstGeom>
          <a:noFill/>
        </p:spPr>
        <p:txBody>
          <a:bodyPr wrap="square" rtlCol="0">
            <a:spAutoFit/>
          </a:bodyPr>
          <a:lstStyle/>
          <a:p>
            <a:pPr marL="457200" indent="-457200">
              <a:lnSpc>
                <a:spcPct val="140000"/>
              </a:lnSpc>
              <a:buFont typeface="Wingdings" panose="05000000000000000000" pitchFamily="2" charset="2"/>
              <a:buChar char="u"/>
            </a:pPr>
            <a:r>
              <a:rPr lang="zh-CN" altLang="en-US" sz="2800" b="1" dirty="0">
                <a:latin typeface="微软雅黑" panose="020B0503020204020204" pitchFamily="34" charset="-122"/>
                <a:ea typeface="微软雅黑" panose="020B0503020204020204" pitchFamily="34" charset="-122"/>
              </a:rPr>
              <a:t>比特</a:t>
            </a:r>
            <a:endParaRPr lang="en-US" altLang="zh-CN" sz="2800" b="1" dirty="0">
              <a:latin typeface="微软雅黑" panose="020B0503020204020204" pitchFamily="34" charset="-122"/>
              <a:ea typeface="微软雅黑" panose="020B0503020204020204" pitchFamily="34" charset="-122"/>
            </a:endParaRPr>
          </a:p>
          <a:p>
            <a:pPr marL="457200" indent="-457200">
              <a:lnSpc>
                <a:spcPct val="140000"/>
              </a:lnSpc>
              <a:buFont typeface="Wingdings" panose="05000000000000000000" pitchFamily="2" charset="2"/>
              <a:buChar char="u"/>
            </a:pPr>
            <a:r>
              <a:rPr lang="zh-CN" altLang="en-US" sz="2800" b="1" dirty="0">
                <a:latin typeface="微软雅黑" panose="020B0503020204020204" pitchFamily="34" charset="-122"/>
                <a:ea typeface="微软雅黑" panose="020B0503020204020204" pitchFamily="34" charset="-122"/>
              </a:rPr>
              <a:t>字节</a:t>
            </a:r>
            <a:endParaRPr lang="en-US" altLang="zh-CN" sz="2800" b="1" dirty="0">
              <a:latin typeface="微软雅黑" panose="020B0503020204020204" pitchFamily="34" charset="-122"/>
              <a:ea typeface="微软雅黑" panose="020B0503020204020204" pitchFamily="34" charset="-122"/>
            </a:endParaRPr>
          </a:p>
          <a:p>
            <a:pPr marL="457200" indent="-457200">
              <a:lnSpc>
                <a:spcPct val="140000"/>
              </a:lnSpc>
              <a:buFont typeface="Wingdings" panose="05000000000000000000" pitchFamily="2" charset="2"/>
              <a:buChar char="u"/>
            </a:pPr>
            <a:r>
              <a:rPr lang="zh-CN" altLang="en-US" sz="2800" b="1" dirty="0">
                <a:latin typeface="微软雅黑" panose="020B0503020204020204" pitchFamily="34" charset="-122"/>
                <a:ea typeface="微软雅黑" panose="020B0503020204020204" pitchFamily="34" charset="-122"/>
              </a:rPr>
              <a:t>字长</a:t>
            </a:r>
          </a:p>
        </p:txBody>
      </p:sp>
    </p:spTree>
    <p:extLst>
      <p:ext uri="{BB962C8B-B14F-4D97-AF65-F5344CB8AC3E}">
        <p14:creationId xmlns:p14="http://schemas.microsoft.com/office/powerpoint/2010/main" val="22169863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0857B9-8C04-4D9D-A81E-81297DEE6D60}"/>
              </a:ext>
            </a:extLst>
          </p:cNvPr>
          <p:cNvSpPr>
            <a:spLocks noGrp="1"/>
          </p:cNvSpPr>
          <p:nvPr>
            <p:ph type="title"/>
          </p:nvPr>
        </p:nvSpPr>
        <p:spPr/>
        <p:txBody>
          <a:bodyPr/>
          <a:lstStyle/>
          <a:p>
            <a:r>
              <a:rPr lang="zh-CN" altLang="en-US" dirty="0"/>
              <a:t>计算机中的存储单位</a:t>
            </a:r>
            <a:r>
              <a:rPr lang="en-US" altLang="zh-CN" dirty="0"/>
              <a:t>——</a:t>
            </a:r>
            <a:r>
              <a:rPr lang="zh-CN" altLang="en-US" dirty="0"/>
              <a:t>比特</a:t>
            </a:r>
          </a:p>
        </p:txBody>
      </p:sp>
      <p:sp>
        <p:nvSpPr>
          <p:cNvPr id="3" name="灯片编号占位符 2">
            <a:extLst>
              <a:ext uri="{FF2B5EF4-FFF2-40B4-BE49-F238E27FC236}">
                <a16:creationId xmlns:a16="http://schemas.microsoft.com/office/drawing/2014/main" id="{850BBA51-22D9-43BD-A89F-45223D62525E}"/>
              </a:ext>
            </a:extLst>
          </p:cNvPr>
          <p:cNvSpPr>
            <a:spLocks noGrp="1"/>
          </p:cNvSpPr>
          <p:nvPr>
            <p:ph type="sldNum" sz="quarter" idx="10"/>
          </p:nvPr>
        </p:nvSpPr>
        <p:spPr/>
        <p:txBody>
          <a:bodyPr/>
          <a:lstStyle/>
          <a:p>
            <a:pPr>
              <a:defRPr/>
            </a:pPr>
            <a:fld id="{2FCEA550-0632-41CF-92C9-23194848D089}" type="slidenum">
              <a:rPr lang="zh-CN" altLang="en-US" smtClean="0"/>
              <a:pPr>
                <a:defRPr/>
              </a:pPr>
              <a:t>31</a:t>
            </a:fld>
            <a:endParaRPr lang="en-US" altLang="zh-CN"/>
          </a:p>
        </p:txBody>
      </p:sp>
      <p:sp>
        <p:nvSpPr>
          <p:cNvPr id="7" name="TextBox 2">
            <a:extLst>
              <a:ext uri="{FF2B5EF4-FFF2-40B4-BE49-F238E27FC236}">
                <a16:creationId xmlns:a16="http://schemas.microsoft.com/office/drawing/2014/main" id="{89FFEAED-CB5B-4F74-A6E7-887D36B4EF76}"/>
              </a:ext>
            </a:extLst>
          </p:cNvPr>
          <p:cNvSpPr txBox="1"/>
          <p:nvPr/>
        </p:nvSpPr>
        <p:spPr>
          <a:xfrm>
            <a:off x="2026221" y="1691790"/>
            <a:ext cx="8064896"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位，</a:t>
            </a:r>
            <a:r>
              <a:rPr lang="en-US" altLang="zh-CN" sz="2800" dirty="0">
                <a:latin typeface="微软雅黑" panose="020B0503020204020204" pitchFamily="34" charset="-122"/>
                <a:ea typeface="微软雅黑" panose="020B0503020204020204" pitchFamily="34" charset="-122"/>
              </a:rPr>
              <a:t>bit</a:t>
            </a:r>
            <a:r>
              <a:rPr lang="zh-CN" altLang="en-US" sz="2800" dirty="0">
                <a:latin typeface="微软雅黑" panose="020B0503020204020204" pitchFamily="34" charset="-122"/>
                <a:ea typeface="微软雅黑" panose="020B0503020204020204" pitchFamily="34" charset="-122"/>
              </a:rPr>
              <a:t>，缩写为</a:t>
            </a:r>
            <a:r>
              <a:rPr lang="en-US" altLang="zh-CN" sz="2800" dirty="0">
                <a:latin typeface="微软雅黑" panose="020B0503020204020204" pitchFamily="34" charset="-122"/>
                <a:ea typeface="微软雅黑" panose="020B0503020204020204" pitchFamily="34" charset="-122"/>
              </a:rPr>
              <a:t>b</a:t>
            </a:r>
            <a:r>
              <a:rPr lang="zh-CN" altLang="en-US" sz="2800" dirty="0">
                <a:latin typeface="微软雅黑" panose="020B0503020204020204" pitchFamily="34" charset="-122"/>
                <a:ea typeface="微软雅黑" panose="020B0503020204020204" pitchFamily="34" charset="-122"/>
              </a:rPr>
              <a:t>，比特。</a:t>
            </a:r>
          </a:p>
        </p:txBody>
      </p:sp>
      <p:sp>
        <p:nvSpPr>
          <p:cNvPr id="9" name="TextBox 3">
            <a:extLst>
              <a:ext uri="{FF2B5EF4-FFF2-40B4-BE49-F238E27FC236}">
                <a16:creationId xmlns:a16="http://schemas.microsoft.com/office/drawing/2014/main" id="{3B393E65-0325-4EB3-93D8-D6BA23F6D237}"/>
              </a:ext>
            </a:extLst>
          </p:cNvPr>
          <p:cNvSpPr txBox="1"/>
          <p:nvPr/>
        </p:nvSpPr>
        <p:spPr>
          <a:xfrm>
            <a:off x="1843603" y="2549716"/>
            <a:ext cx="8430132" cy="461665"/>
          </a:xfrm>
          <a:prstGeom prst="rect">
            <a:avLst/>
          </a:prstGeom>
          <a:noFill/>
        </p:spPr>
        <p:txBody>
          <a:bodyPr wrap="square" rtlCol="0">
            <a:spAutoFit/>
          </a:bodyPr>
          <a:lstStyle/>
          <a:p>
            <a:pPr marL="342900" indent="-342900">
              <a:buClr>
                <a:schemeClr val="tx1"/>
              </a:buClr>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 计算机中</a:t>
            </a:r>
            <a:r>
              <a:rPr lang="zh-CN" altLang="en-US" sz="2400" b="1" dirty="0">
                <a:latin typeface="微软雅黑" panose="020B0503020204020204" pitchFamily="34" charset="-122"/>
                <a:ea typeface="微软雅黑" panose="020B0503020204020204" pitchFamily="34" charset="-122"/>
              </a:rPr>
              <a:t>表示信息的最小单位</a:t>
            </a:r>
            <a:r>
              <a:rPr lang="zh-CN" altLang="en-US" sz="2400" dirty="0">
                <a:latin typeface="微软雅黑" panose="020B0503020204020204" pitchFamily="34" charset="-122"/>
                <a:ea typeface="微软雅黑" panose="020B0503020204020204" pitchFamily="34" charset="-122"/>
              </a:rPr>
              <a:t>，代码为</a:t>
            </a:r>
            <a:r>
              <a:rPr lang="en-US" altLang="zh-CN" sz="2400" dirty="0">
                <a:latin typeface="微软雅黑" panose="020B0503020204020204" pitchFamily="34" charset="-122"/>
                <a:ea typeface="微软雅黑" panose="020B0503020204020204" pitchFamily="34" charset="-122"/>
              </a:rPr>
              <a:t>0</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a:t>
            </a:r>
          </a:p>
        </p:txBody>
      </p:sp>
      <p:sp>
        <p:nvSpPr>
          <p:cNvPr id="11" name="TextBox 4">
            <a:extLst>
              <a:ext uri="{FF2B5EF4-FFF2-40B4-BE49-F238E27FC236}">
                <a16:creationId xmlns:a16="http://schemas.microsoft.com/office/drawing/2014/main" id="{9C10238C-083A-4914-9BE2-6CDF64C4AF06}"/>
              </a:ext>
            </a:extLst>
          </p:cNvPr>
          <p:cNvSpPr txBox="1"/>
          <p:nvPr/>
        </p:nvSpPr>
        <p:spPr>
          <a:xfrm>
            <a:off x="1850519" y="3112588"/>
            <a:ext cx="8430132" cy="461665"/>
          </a:xfrm>
          <a:prstGeom prst="rect">
            <a:avLst/>
          </a:prstGeom>
          <a:noFill/>
        </p:spPr>
        <p:txBody>
          <a:bodyPr wrap="square" rtlCol="0">
            <a:spAutoFit/>
          </a:bodyPr>
          <a:lstStyle/>
          <a:p>
            <a:pPr marL="342900" indent="-342900">
              <a:buClr>
                <a:schemeClr val="tx1"/>
              </a:buClr>
              <a:buFont typeface="Wingdings" panose="05000000000000000000" pitchFamily="2" charset="2"/>
              <a:buChar char="u"/>
            </a:pPr>
            <a:r>
              <a:rPr lang="en-US" altLang="zh-CN" sz="2400" dirty="0">
                <a:latin typeface="微软雅黑" panose="020B0503020204020204" pitchFamily="34" charset="-122"/>
                <a:ea typeface="微软雅黑" panose="020B0503020204020204" pitchFamily="34" charset="-122"/>
              </a:rPr>
              <a:t> n</a:t>
            </a:r>
            <a:r>
              <a:rPr lang="zh-CN" altLang="en-US" sz="2400" dirty="0">
                <a:latin typeface="微软雅黑" panose="020B0503020204020204" pitchFamily="34" charset="-122"/>
                <a:ea typeface="微软雅黑" panose="020B0503020204020204" pitchFamily="34" charset="-122"/>
              </a:rPr>
              <a:t>位二进制数表示</a:t>
            </a:r>
            <a:r>
              <a:rPr lang="en-US" altLang="zh-CN" sz="2400" dirty="0">
                <a:latin typeface="微软雅黑" panose="020B0503020204020204" pitchFamily="34" charset="-122"/>
                <a:ea typeface="微软雅黑" panose="020B0503020204020204" pitchFamily="34" charset="-122"/>
              </a:rPr>
              <a:t>2</a:t>
            </a:r>
            <a:r>
              <a:rPr lang="en-US" altLang="zh-CN" sz="2400" baseline="30000" dirty="0">
                <a:latin typeface="微软雅黑" panose="020B0503020204020204" pitchFamily="34" charset="-122"/>
                <a:ea typeface="微软雅黑" panose="020B0503020204020204" pitchFamily="34" charset="-122"/>
              </a:rPr>
              <a:t>n</a:t>
            </a:r>
            <a:r>
              <a:rPr lang="zh-CN" altLang="en-US" sz="2400" dirty="0">
                <a:latin typeface="微软雅黑" panose="020B0503020204020204" pitchFamily="34" charset="-122"/>
                <a:ea typeface="微软雅黑" panose="020B0503020204020204" pitchFamily="34" charset="-122"/>
              </a:rPr>
              <a:t>种状态。</a:t>
            </a:r>
          </a:p>
        </p:txBody>
      </p:sp>
    </p:spTree>
    <p:extLst>
      <p:ext uri="{BB962C8B-B14F-4D97-AF65-F5344CB8AC3E}">
        <p14:creationId xmlns:p14="http://schemas.microsoft.com/office/powerpoint/2010/main" val="42324157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7C1E77-0562-4257-B859-E19CF72B5A7C}"/>
              </a:ext>
            </a:extLst>
          </p:cNvPr>
          <p:cNvSpPr>
            <a:spLocks noGrp="1"/>
          </p:cNvSpPr>
          <p:nvPr>
            <p:ph type="title"/>
          </p:nvPr>
        </p:nvSpPr>
        <p:spPr/>
        <p:txBody>
          <a:bodyPr/>
          <a:lstStyle/>
          <a:p>
            <a:r>
              <a:rPr lang="zh-CN" altLang="en-US" dirty="0"/>
              <a:t>计算机中的存储单位</a:t>
            </a:r>
            <a:r>
              <a:rPr lang="en-US" altLang="zh-CN" dirty="0"/>
              <a:t>——</a:t>
            </a:r>
            <a:r>
              <a:rPr lang="zh-CN" altLang="en-US" dirty="0"/>
              <a:t>字节</a:t>
            </a:r>
          </a:p>
        </p:txBody>
      </p:sp>
      <p:sp>
        <p:nvSpPr>
          <p:cNvPr id="3" name="灯片编号占位符 2">
            <a:extLst>
              <a:ext uri="{FF2B5EF4-FFF2-40B4-BE49-F238E27FC236}">
                <a16:creationId xmlns:a16="http://schemas.microsoft.com/office/drawing/2014/main" id="{F0EF20FB-A590-44CA-90B3-89D3407DC346}"/>
              </a:ext>
            </a:extLst>
          </p:cNvPr>
          <p:cNvSpPr>
            <a:spLocks noGrp="1"/>
          </p:cNvSpPr>
          <p:nvPr>
            <p:ph type="sldNum" sz="quarter" idx="10"/>
          </p:nvPr>
        </p:nvSpPr>
        <p:spPr/>
        <p:txBody>
          <a:bodyPr/>
          <a:lstStyle/>
          <a:p>
            <a:pPr>
              <a:defRPr/>
            </a:pPr>
            <a:fld id="{2FCEA550-0632-41CF-92C9-23194848D089}" type="slidenum">
              <a:rPr lang="zh-CN" altLang="en-US" smtClean="0"/>
              <a:pPr>
                <a:defRPr/>
              </a:pPr>
              <a:t>32</a:t>
            </a:fld>
            <a:endParaRPr lang="en-US" altLang="zh-CN"/>
          </a:p>
        </p:txBody>
      </p:sp>
      <p:sp>
        <p:nvSpPr>
          <p:cNvPr id="4" name="矩形 3">
            <a:extLst>
              <a:ext uri="{FF2B5EF4-FFF2-40B4-BE49-F238E27FC236}">
                <a16:creationId xmlns:a16="http://schemas.microsoft.com/office/drawing/2014/main" id="{9F68E67A-DDA2-4819-BE36-CFF95760F861}"/>
              </a:ext>
            </a:extLst>
          </p:cNvPr>
          <p:cNvSpPr/>
          <p:nvPr/>
        </p:nvSpPr>
        <p:spPr>
          <a:xfrm>
            <a:off x="1274284" y="1365167"/>
            <a:ext cx="9973937" cy="461665"/>
          </a:xfrm>
          <a:prstGeom prst="rect">
            <a:avLst/>
          </a:prstGeom>
          <a:noFill/>
        </p:spPr>
        <p:txBody>
          <a:bodyPr wrap="square" rtlCol="0">
            <a:spAutoFit/>
          </a:bodyPr>
          <a:lstStyle/>
          <a:p>
            <a:pPr marL="342900" indent="-342900">
              <a:buClr>
                <a:schemeClr val="tx1"/>
              </a:buClr>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计算机中</a:t>
            </a:r>
            <a:r>
              <a:rPr lang="zh-CN" altLang="zh-CN" sz="2400" b="1" dirty="0">
                <a:latin typeface="微软雅黑" panose="020B0503020204020204" pitchFamily="34" charset="-122"/>
                <a:ea typeface="微软雅黑" panose="020B0503020204020204" pitchFamily="34" charset="-122"/>
              </a:rPr>
              <a:t>存储信息的基本单位</a:t>
            </a:r>
            <a:r>
              <a:rPr lang="zh-CN" altLang="zh-CN" sz="2400" dirty="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rPr>
              <a:t>每个字节由</a:t>
            </a:r>
            <a:r>
              <a:rPr lang="en-US" altLang="zh-CN" sz="2400" b="1" dirty="0">
                <a:latin typeface="微软雅黑" panose="020B0503020204020204" pitchFamily="34" charset="-122"/>
                <a:ea typeface="微软雅黑" panose="020B0503020204020204" pitchFamily="34" charset="-122"/>
              </a:rPr>
              <a:t>8</a:t>
            </a:r>
            <a:r>
              <a:rPr lang="zh-CN" altLang="zh-CN" sz="2400" b="1" dirty="0">
                <a:latin typeface="微软雅黑" panose="020B0503020204020204" pitchFamily="34" charset="-122"/>
                <a:ea typeface="微软雅黑" panose="020B0503020204020204" pitchFamily="34" charset="-122"/>
              </a:rPr>
              <a:t>位二进制数</a:t>
            </a:r>
            <a:r>
              <a:rPr lang="zh-CN" altLang="zh-CN" sz="2400" dirty="0">
                <a:latin typeface="微软雅黑" panose="020B0503020204020204" pitchFamily="34" charset="-122"/>
                <a:ea typeface="微软雅黑" panose="020B0503020204020204" pitchFamily="34" charset="-122"/>
              </a:rPr>
              <a:t>组成。</a:t>
            </a:r>
            <a:endParaRPr lang="zh-CN" altLang="en-US" sz="24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8C33102D-CF9B-4883-8BF0-880EE75B0252}"/>
              </a:ext>
            </a:extLst>
          </p:cNvPr>
          <p:cNvSpPr/>
          <p:nvPr/>
        </p:nvSpPr>
        <p:spPr>
          <a:xfrm>
            <a:off x="1274283" y="1938042"/>
            <a:ext cx="9973937" cy="461665"/>
          </a:xfrm>
          <a:prstGeom prst="rect">
            <a:avLst/>
          </a:prstGeom>
          <a:noFill/>
        </p:spPr>
        <p:txBody>
          <a:bodyPr wrap="square" rtlCol="0">
            <a:spAutoFit/>
          </a:bodyPr>
          <a:lstStyle/>
          <a:p>
            <a:pPr marL="342900" indent="-342900">
              <a:buClr>
                <a:schemeClr val="tx1"/>
              </a:buClr>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计算机是</a:t>
            </a:r>
            <a:r>
              <a:rPr lang="zh-CN" altLang="zh-CN" sz="2400" b="1" dirty="0">
                <a:latin typeface="微软雅黑" panose="020B0503020204020204" pitchFamily="34" charset="-122"/>
                <a:ea typeface="微软雅黑" panose="020B0503020204020204" pitchFamily="34" charset="-122"/>
              </a:rPr>
              <a:t>以字节来计算存储容量</a:t>
            </a:r>
            <a:r>
              <a:rPr lang="zh-CN" altLang="zh-CN" sz="2400" dirty="0">
                <a:latin typeface="微软雅黑" panose="020B0503020204020204" pitchFamily="34" charset="-122"/>
                <a:ea typeface="微软雅黑" panose="020B0503020204020204" pitchFamily="34" charset="-122"/>
              </a:rPr>
              <a:t>的。</a:t>
            </a:r>
            <a:endParaRPr lang="zh-CN" altLang="en-US" sz="2400" dirty="0">
              <a:latin typeface="微软雅黑" panose="020B0503020204020204" pitchFamily="34" charset="-122"/>
              <a:ea typeface="微软雅黑" panose="020B0503020204020204" pitchFamily="34" charset="-122"/>
            </a:endParaRPr>
          </a:p>
        </p:txBody>
      </p:sp>
      <p:sp>
        <p:nvSpPr>
          <p:cNvPr id="7" name="TextBox 1">
            <a:extLst>
              <a:ext uri="{FF2B5EF4-FFF2-40B4-BE49-F238E27FC236}">
                <a16:creationId xmlns:a16="http://schemas.microsoft.com/office/drawing/2014/main" id="{4DE90850-45E7-488D-B463-0C784116E8F5}"/>
              </a:ext>
            </a:extLst>
          </p:cNvPr>
          <p:cNvSpPr txBox="1"/>
          <p:nvPr/>
        </p:nvSpPr>
        <p:spPr>
          <a:xfrm>
            <a:off x="2357978" y="2709726"/>
            <a:ext cx="2592288" cy="461665"/>
          </a:xfrm>
          <a:prstGeom prst="rect">
            <a:avLst/>
          </a:prstGeom>
          <a:noFill/>
        </p:spPr>
        <p:txBody>
          <a:bodyPr wrap="square" rtlCol="0">
            <a:spAutoFit/>
          </a:bodyPr>
          <a:lstStyle/>
          <a:p>
            <a:r>
              <a:rPr lang="en-US" altLang="zh-CN" sz="2400" dirty="0"/>
              <a:t>1B = 8b</a:t>
            </a:r>
            <a:endParaRPr lang="zh-CN" altLang="en-US" sz="2400" dirty="0"/>
          </a:p>
        </p:txBody>
      </p:sp>
      <p:sp>
        <p:nvSpPr>
          <p:cNvPr id="9" name="TextBox 2">
            <a:extLst>
              <a:ext uri="{FF2B5EF4-FFF2-40B4-BE49-F238E27FC236}">
                <a16:creationId xmlns:a16="http://schemas.microsoft.com/office/drawing/2014/main" id="{45437B63-FD07-408F-B0AA-B08949D157C6}"/>
              </a:ext>
            </a:extLst>
          </p:cNvPr>
          <p:cNvSpPr txBox="1"/>
          <p:nvPr/>
        </p:nvSpPr>
        <p:spPr>
          <a:xfrm>
            <a:off x="2357978" y="3251946"/>
            <a:ext cx="4320480" cy="461665"/>
          </a:xfrm>
          <a:prstGeom prst="rect">
            <a:avLst/>
          </a:prstGeom>
          <a:noFill/>
        </p:spPr>
        <p:txBody>
          <a:bodyPr wrap="square" rtlCol="0">
            <a:spAutoFit/>
          </a:bodyPr>
          <a:lstStyle/>
          <a:p>
            <a:r>
              <a:rPr lang="en-US" altLang="zh-CN" sz="2400" dirty="0"/>
              <a:t>1KB = 1024B = 2</a:t>
            </a:r>
            <a:r>
              <a:rPr lang="en-US" altLang="zh-CN" sz="2400" baseline="30000" dirty="0"/>
              <a:t>10</a:t>
            </a:r>
            <a:r>
              <a:rPr lang="en-US" altLang="zh-CN" sz="2400" dirty="0"/>
              <a:t>B</a:t>
            </a:r>
            <a:endParaRPr lang="zh-CN" altLang="en-US" sz="2400" dirty="0"/>
          </a:p>
        </p:txBody>
      </p:sp>
      <p:sp>
        <p:nvSpPr>
          <p:cNvPr id="11" name="TextBox 3">
            <a:extLst>
              <a:ext uri="{FF2B5EF4-FFF2-40B4-BE49-F238E27FC236}">
                <a16:creationId xmlns:a16="http://schemas.microsoft.com/office/drawing/2014/main" id="{B3F2266A-0C75-421B-AD7C-C69BAE69D79A}"/>
              </a:ext>
            </a:extLst>
          </p:cNvPr>
          <p:cNvSpPr txBox="1"/>
          <p:nvPr/>
        </p:nvSpPr>
        <p:spPr>
          <a:xfrm>
            <a:off x="2357978" y="3794166"/>
            <a:ext cx="4320480" cy="461665"/>
          </a:xfrm>
          <a:prstGeom prst="rect">
            <a:avLst/>
          </a:prstGeom>
          <a:noFill/>
        </p:spPr>
        <p:txBody>
          <a:bodyPr wrap="square" rtlCol="0">
            <a:spAutoFit/>
          </a:bodyPr>
          <a:lstStyle/>
          <a:p>
            <a:r>
              <a:rPr lang="en-US" altLang="zh-CN" sz="2400" dirty="0"/>
              <a:t>1MB = 1024KB = 2</a:t>
            </a:r>
            <a:r>
              <a:rPr lang="en-US" altLang="zh-CN" sz="2400" baseline="30000" dirty="0"/>
              <a:t>20</a:t>
            </a:r>
            <a:r>
              <a:rPr lang="en-US" altLang="zh-CN" sz="2400" dirty="0"/>
              <a:t>B</a:t>
            </a:r>
            <a:endParaRPr lang="zh-CN" altLang="en-US" sz="2400" dirty="0"/>
          </a:p>
        </p:txBody>
      </p:sp>
      <p:sp>
        <p:nvSpPr>
          <p:cNvPr id="13" name="TextBox 4">
            <a:extLst>
              <a:ext uri="{FF2B5EF4-FFF2-40B4-BE49-F238E27FC236}">
                <a16:creationId xmlns:a16="http://schemas.microsoft.com/office/drawing/2014/main" id="{30792001-8C0A-4EFC-96A2-DB8A7974E73A}"/>
              </a:ext>
            </a:extLst>
          </p:cNvPr>
          <p:cNvSpPr txBox="1"/>
          <p:nvPr/>
        </p:nvSpPr>
        <p:spPr>
          <a:xfrm>
            <a:off x="2357978" y="4336386"/>
            <a:ext cx="4320480" cy="461665"/>
          </a:xfrm>
          <a:prstGeom prst="rect">
            <a:avLst/>
          </a:prstGeom>
          <a:noFill/>
        </p:spPr>
        <p:txBody>
          <a:bodyPr wrap="square" rtlCol="0">
            <a:spAutoFit/>
          </a:bodyPr>
          <a:lstStyle/>
          <a:p>
            <a:r>
              <a:rPr lang="en-US" altLang="zh-CN" sz="2400" dirty="0"/>
              <a:t>1GB = 1024MB = 2</a:t>
            </a:r>
            <a:r>
              <a:rPr lang="en-US" altLang="zh-CN" sz="2400" baseline="30000" dirty="0"/>
              <a:t>30</a:t>
            </a:r>
            <a:r>
              <a:rPr lang="en-US" altLang="zh-CN" sz="2400" dirty="0"/>
              <a:t>B</a:t>
            </a:r>
            <a:endParaRPr lang="zh-CN" altLang="en-US" sz="2400" dirty="0"/>
          </a:p>
        </p:txBody>
      </p:sp>
      <p:sp>
        <p:nvSpPr>
          <p:cNvPr id="15" name="TextBox 5">
            <a:extLst>
              <a:ext uri="{FF2B5EF4-FFF2-40B4-BE49-F238E27FC236}">
                <a16:creationId xmlns:a16="http://schemas.microsoft.com/office/drawing/2014/main" id="{DC5F59C1-EAA1-45A2-94B7-C4AED719A215}"/>
              </a:ext>
            </a:extLst>
          </p:cNvPr>
          <p:cNvSpPr txBox="1"/>
          <p:nvPr/>
        </p:nvSpPr>
        <p:spPr>
          <a:xfrm>
            <a:off x="2357978" y="4878606"/>
            <a:ext cx="4320480" cy="461665"/>
          </a:xfrm>
          <a:prstGeom prst="rect">
            <a:avLst/>
          </a:prstGeom>
          <a:noFill/>
        </p:spPr>
        <p:txBody>
          <a:bodyPr wrap="square" rtlCol="0">
            <a:spAutoFit/>
          </a:bodyPr>
          <a:lstStyle/>
          <a:p>
            <a:r>
              <a:rPr lang="en-US" altLang="zh-CN" sz="2400" dirty="0"/>
              <a:t>1TB = 1024GB = 2</a:t>
            </a:r>
            <a:r>
              <a:rPr lang="en-US" altLang="zh-CN" sz="2400" baseline="30000" dirty="0"/>
              <a:t>40</a:t>
            </a:r>
            <a:r>
              <a:rPr lang="en-US" altLang="zh-CN" sz="2400" dirty="0"/>
              <a:t>B</a:t>
            </a:r>
            <a:endParaRPr lang="zh-CN" altLang="en-US" sz="2400" dirty="0"/>
          </a:p>
        </p:txBody>
      </p:sp>
      <p:sp>
        <p:nvSpPr>
          <p:cNvPr id="17" name="TextBox 6">
            <a:extLst>
              <a:ext uri="{FF2B5EF4-FFF2-40B4-BE49-F238E27FC236}">
                <a16:creationId xmlns:a16="http://schemas.microsoft.com/office/drawing/2014/main" id="{3421D3BB-F91E-436A-B40E-E98AA7B2D86E}"/>
              </a:ext>
            </a:extLst>
          </p:cNvPr>
          <p:cNvSpPr txBox="1"/>
          <p:nvPr/>
        </p:nvSpPr>
        <p:spPr>
          <a:xfrm>
            <a:off x="2357978" y="5420826"/>
            <a:ext cx="4320480" cy="461665"/>
          </a:xfrm>
          <a:prstGeom prst="rect">
            <a:avLst/>
          </a:prstGeom>
          <a:noFill/>
        </p:spPr>
        <p:txBody>
          <a:bodyPr wrap="square" rtlCol="0">
            <a:spAutoFit/>
          </a:bodyPr>
          <a:lstStyle/>
          <a:p>
            <a:r>
              <a:rPr lang="en-US" altLang="zh-CN" sz="2400" dirty="0"/>
              <a:t>1PB = 1024TB = 2</a:t>
            </a:r>
            <a:r>
              <a:rPr lang="en-US" altLang="zh-CN" sz="2400" baseline="30000" dirty="0"/>
              <a:t>50</a:t>
            </a:r>
            <a:r>
              <a:rPr lang="en-US" altLang="zh-CN" sz="2400" dirty="0"/>
              <a:t>B</a:t>
            </a:r>
            <a:endParaRPr lang="zh-CN" altLang="en-US" sz="2400" dirty="0"/>
          </a:p>
        </p:txBody>
      </p:sp>
      <p:sp>
        <p:nvSpPr>
          <p:cNvPr id="19" name="TextBox 7">
            <a:extLst>
              <a:ext uri="{FF2B5EF4-FFF2-40B4-BE49-F238E27FC236}">
                <a16:creationId xmlns:a16="http://schemas.microsoft.com/office/drawing/2014/main" id="{A5084AFA-549B-48F9-AB1A-4E2560D426F0}"/>
              </a:ext>
            </a:extLst>
          </p:cNvPr>
          <p:cNvSpPr txBox="1"/>
          <p:nvPr/>
        </p:nvSpPr>
        <p:spPr>
          <a:xfrm>
            <a:off x="2357978" y="5963048"/>
            <a:ext cx="4320480" cy="461665"/>
          </a:xfrm>
          <a:prstGeom prst="rect">
            <a:avLst/>
          </a:prstGeom>
          <a:noFill/>
        </p:spPr>
        <p:txBody>
          <a:bodyPr wrap="square" rtlCol="0">
            <a:spAutoFit/>
          </a:bodyPr>
          <a:lstStyle/>
          <a:p>
            <a:r>
              <a:rPr lang="en-US" altLang="zh-CN" sz="2400" dirty="0"/>
              <a:t>1EB = 1024PB = 2</a:t>
            </a:r>
            <a:r>
              <a:rPr lang="en-US" altLang="zh-CN" sz="2400" baseline="30000" dirty="0"/>
              <a:t>60</a:t>
            </a:r>
            <a:r>
              <a:rPr lang="en-US" altLang="zh-CN" sz="2400" dirty="0"/>
              <a:t>B</a:t>
            </a:r>
            <a:endParaRPr lang="zh-CN" altLang="en-US" sz="2400" dirty="0"/>
          </a:p>
        </p:txBody>
      </p:sp>
    </p:spTree>
    <p:extLst>
      <p:ext uri="{BB962C8B-B14F-4D97-AF65-F5344CB8AC3E}">
        <p14:creationId xmlns:p14="http://schemas.microsoft.com/office/powerpoint/2010/main" val="3904133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8E1B9C-A749-4A06-BF97-B69A3D087669}"/>
              </a:ext>
            </a:extLst>
          </p:cNvPr>
          <p:cNvSpPr>
            <a:spLocks noGrp="1"/>
          </p:cNvSpPr>
          <p:nvPr>
            <p:ph type="title"/>
          </p:nvPr>
        </p:nvSpPr>
        <p:spPr/>
        <p:txBody>
          <a:bodyPr/>
          <a:lstStyle/>
          <a:p>
            <a:r>
              <a:rPr lang="zh-CN" altLang="en-US" dirty="0"/>
              <a:t>计算机处理和运算的单位</a:t>
            </a:r>
            <a:r>
              <a:rPr lang="en-US" altLang="zh-CN" dirty="0"/>
              <a:t>——</a:t>
            </a:r>
            <a:r>
              <a:rPr lang="zh-CN" altLang="en-US" dirty="0"/>
              <a:t>字长</a:t>
            </a:r>
          </a:p>
        </p:txBody>
      </p:sp>
      <p:sp>
        <p:nvSpPr>
          <p:cNvPr id="3" name="灯片编号占位符 2">
            <a:extLst>
              <a:ext uri="{FF2B5EF4-FFF2-40B4-BE49-F238E27FC236}">
                <a16:creationId xmlns:a16="http://schemas.microsoft.com/office/drawing/2014/main" id="{578F4B7F-2195-4DCE-8756-A1778B070222}"/>
              </a:ext>
            </a:extLst>
          </p:cNvPr>
          <p:cNvSpPr>
            <a:spLocks noGrp="1"/>
          </p:cNvSpPr>
          <p:nvPr>
            <p:ph type="sldNum" sz="quarter" idx="10"/>
          </p:nvPr>
        </p:nvSpPr>
        <p:spPr/>
        <p:txBody>
          <a:bodyPr/>
          <a:lstStyle/>
          <a:p>
            <a:pPr>
              <a:defRPr/>
            </a:pPr>
            <a:fld id="{2FCEA550-0632-41CF-92C9-23194848D089}" type="slidenum">
              <a:rPr lang="zh-CN" altLang="en-US" smtClean="0"/>
              <a:pPr>
                <a:defRPr/>
              </a:pPr>
              <a:t>33</a:t>
            </a:fld>
            <a:endParaRPr lang="en-US" altLang="zh-CN"/>
          </a:p>
        </p:txBody>
      </p:sp>
      <p:sp>
        <p:nvSpPr>
          <p:cNvPr id="31" name="TextBox 2">
            <a:extLst>
              <a:ext uri="{FF2B5EF4-FFF2-40B4-BE49-F238E27FC236}">
                <a16:creationId xmlns:a16="http://schemas.microsoft.com/office/drawing/2014/main" id="{3AEABE55-5057-4542-AA10-FE2E4FDBE720}"/>
              </a:ext>
            </a:extLst>
          </p:cNvPr>
          <p:cNvSpPr txBox="1"/>
          <p:nvPr/>
        </p:nvSpPr>
        <p:spPr>
          <a:xfrm>
            <a:off x="1380304" y="1618516"/>
            <a:ext cx="8646156" cy="525657"/>
          </a:xfrm>
          <a:prstGeom prst="rect">
            <a:avLst/>
          </a:prstGeom>
          <a:noFill/>
        </p:spPr>
        <p:txBody>
          <a:bodyPr wrap="square" rtlCol="0">
            <a:spAutoFit/>
          </a:bodyPr>
          <a:lstStyle/>
          <a:p>
            <a:pPr>
              <a:lnSpc>
                <a:spcPct val="130000"/>
              </a:lnSpc>
            </a:pPr>
            <a:r>
              <a:rPr lang="en-US" altLang="zh-CN" sz="2400" b="1" dirty="0">
                <a:latin typeface="微软雅黑" panose="020B0503020204020204" pitchFamily="34" charset="-122"/>
                <a:ea typeface="微软雅黑" panose="020B0503020204020204" pitchFamily="34" charset="-122"/>
              </a:rPr>
              <a:t>CPU</a:t>
            </a:r>
            <a:r>
              <a:rPr lang="zh-CN" altLang="en-US" sz="2400" b="1" dirty="0">
                <a:latin typeface="微软雅黑" panose="020B0503020204020204" pitchFamily="34" charset="-122"/>
                <a:ea typeface="微软雅黑" panose="020B0503020204020204" pitchFamily="34" charset="-122"/>
              </a:rPr>
              <a:t>在单位时间内能一次处理的二进制数据的位数。</a:t>
            </a:r>
          </a:p>
        </p:txBody>
      </p:sp>
      <p:sp>
        <p:nvSpPr>
          <p:cNvPr id="33" name="TextBox 3">
            <a:extLst>
              <a:ext uri="{FF2B5EF4-FFF2-40B4-BE49-F238E27FC236}">
                <a16:creationId xmlns:a16="http://schemas.microsoft.com/office/drawing/2014/main" id="{EF688B1B-9E41-4035-B744-FC4F525BF303}"/>
              </a:ext>
            </a:extLst>
          </p:cNvPr>
          <p:cNvSpPr txBox="1"/>
          <p:nvPr/>
        </p:nvSpPr>
        <p:spPr>
          <a:xfrm>
            <a:off x="1382077" y="2376404"/>
            <a:ext cx="8646156" cy="1005788"/>
          </a:xfrm>
          <a:prstGeom prst="rect">
            <a:avLst/>
          </a:prstGeom>
          <a:noFill/>
        </p:spPr>
        <p:txBody>
          <a:bodyPr wrap="square" rtlCol="0">
            <a:spAutoFit/>
          </a:bodyPr>
          <a:lstStyle/>
          <a:p>
            <a:pPr marL="342900" indent="-342900">
              <a:lnSpc>
                <a:spcPct val="130000"/>
              </a:lnSpc>
              <a:buClr>
                <a:schemeClr val="tx1"/>
              </a:buClr>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字长由若干字节组成，如</a:t>
            </a:r>
            <a:r>
              <a:rPr lang="en-US" altLang="zh-CN" sz="2400" dirty="0">
                <a:latin typeface="微软雅黑" panose="020B0503020204020204" pitchFamily="34" charset="-122"/>
                <a:ea typeface="微软雅黑" panose="020B0503020204020204" pitchFamily="34" charset="-122"/>
              </a:rPr>
              <a:t>16</a:t>
            </a:r>
            <a:r>
              <a:rPr lang="zh-CN" altLang="en-US" sz="2400" dirty="0">
                <a:latin typeface="微软雅黑" panose="020B0503020204020204" pitchFamily="34" charset="-122"/>
                <a:ea typeface="微软雅黑" panose="020B0503020204020204" pitchFamily="34" charset="-122"/>
              </a:rPr>
              <a:t>位、</a:t>
            </a:r>
            <a:r>
              <a:rPr lang="en-US" altLang="zh-CN" sz="2400" dirty="0">
                <a:latin typeface="微软雅黑" panose="020B0503020204020204" pitchFamily="34" charset="-122"/>
                <a:ea typeface="微软雅黑" panose="020B0503020204020204" pitchFamily="34" charset="-122"/>
              </a:rPr>
              <a:t>32</a:t>
            </a:r>
            <a:r>
              <a:rPr lang="zh-CN" altLang="en-US" sz="2400" dirty="0">
                <a:latin typeface="微软雅黑" panose="020B0503020204020204" pitchFamily="34" charset="-122"/>
                <a:ea typeface="微软雅黑" panose="020B0503020204020204" pitchFamily="34" charset="-122"/>
              </a:rPr>
              <a:t>位、</a:t>
            </a:r>
            <a:r>
              <a:rPr lang="en-US" altLang="zh-CN" sz="2400" dirty="0">
                <a:latin typeface="微软雅黑" panose="020B0503020204020204" pitchFamily="34" charset="-122"/>
                <a:ea typeface="微软雅黑" panose="020B0503020204020204" pitchFamily="34" charset="-122"/>
              </a:rPr>
              <a:t>64</a:t>
            </a:r>
            <a:r>
              <a:rPr lang="zh-CN" altLang="en-US" sz="2400" dirty="0">
                <a:latin typeface="微软雅黑" panose="020B0503020204020204" pitchFamily="34" charset="-122"/>
                <a:ea typeface="微软雅黑" panose="020B0503020204020204" pitchFamily="34" charset="-122"/>
              </a:rPr>
              <a:t>位等。目前常用的是</a:t>
            </a:r>
            <a:r>
              <a:rPr lang="en-US" altLang="zh-CN" sz="2400" dirty="0">
                <a:latin typeface="微软雅黑" panose="020B0503020204020204" pitchFamily="34" charset="-122"/>
                <a:ea typeface="微软雅黑" panose="020B0503020204020204" pitchFamily="34" charset="-122"/>
              </a:rPr>
              <a:t>32</a:t>
            </a:r>
            <a:r>
              <a:rPr lang="zh-CN" altLang="en-US" sz="2400" dirty="0">
                <a:latin typeface="微软雅黑" panose="020B0503020204020204" pitchFamily="34" charset="-122"/>
                <a:ea typeface="微软雅黑" panose="020B0503020204020204" pitchFamily="34" charset="-122"/>
              </a:rPr>
              <a:t>位和</a:t>
            </a:r>
            <a:r>
              <a:rPr lang="en-US" altLang="zh-CN" sz="2400" dirty="0">
                <a:latin typeface="微软雅黑" panose="020B0503020204020204" pitchFamily="34" charset="-122"/>
                <a:ea typeface="微软雅黑" panose="020B0503020204020204" pitchFamily="34" charset="-122"/>
              </a:rPr>
              <a:t>64</a:t>
            </a:r>
            <a:r>
              <a:rPr lang="zh-CN" altLang="en-US" sz="2400" dirty="0">
                <a:latin typeface="微软雅黑" panose="020B0503020204020204" pitchFamily="34" charset="-122"/>
                <a:ea typeface="微软雅黑" panose="020B0503020204020204" pitchFamily="34" charset="-122"/>
              </a:rPr>
              <a:t>位计算机。</a:t>
            </a:r>
          </a:p>
        </p:txBody>
      </p:sp>
      <p:sp>
        <p:nvSpPr>
          <p:cNvPr id="35" name="TextBox 4">
            <a:extLst>
              <a:ext uri="{FF2B5EF4-FFF2-40B4-BE49-F238E27FC236}">
                <a16:creationId xmlns:a16="http://schemas.microsoft.com/office/drawing/2014/main" id="{C6D57124-FE9E-4219-A15D-8A7D9C6E6399}"/>
              </a:ext>
            </a:extLst>
          </p:cNvPr>
          <p:cNvSpPr txBox="1"/>
          <p:nvPr/>
        </p:nvSpPr>
        <p:spPr>
          <a:xfrm>
            <a:off x="1380304" y="3456340"/>
            <a:ext cx="8646156" cy="525657"/>
          </a:xfrm>
          <a:prstGeom prst="rect">
            <a:avLst/>
          </a:prstGeom>
          <a:noFill/>
        </p:spPr>
        <p:txBody>
          <a:bodyPr wrap="square" rtlCol="0">
            <a:spAutoFit/>
          </a:bodyPr>
          <a:lstStyle/>
          <a:p>
            <a:pPr marL="342900" indent="-342900">
              <a:lnSpc>
                <a:spcPct val="130000"/>
              </a:lnSpc>
              <a:buClr>
                <a:schemeClr val="tx1"/>
              </a:buClr>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字长较长的计算机在相同时间内能处理更多的数据。</a:t>
            </a:r>
          </a:p>
        </p:txBody>
      </p:sp>
    </p:spTree>
    <p:extLst>
      <p:ext uri="{BB962C8B-B14F-4D97-AF65-F5344CB8AC3E}">
        <p14:creationId xmlns:p14="http://schemas.microsoft.com/office/powerpoint/2010/main" val="39851990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6B8551-7CC3-4B7B-9FA3-10E7AC628916}"/>
              </a:ext>
            </a:extLst>
          </p:cNvPr>
          <p:cNvSpPr>
            <a:spLocks noGrp="1"/>
          </p:cNvSpPr>
          <p:nvPr>
            <p:ph type="title"/>
          </p:nvPr>
        </p:nvSpPr>
        <p:spPr/>
        <p:txBody>
          <a:bodyPr/>
          <a:lstStyle/>
          <a:p>
            <a:r>
              <a:rPr lang="zh-CN" altLang="en-US" dirty="0"/>
              <a:t>数值信息编码</a:t>
            </a:r>
            <a:r>
              <a:rPr lang="en-US" altLang="zh-CN" dirty="0"/>
              <a:t>——</a:t>
            </a:r>
            <a:r>
              <a:rPr lang="zh-CN" altLang="en-US" dirty="0"/>
              <a:t>机器数</a:t>
            </a:r>
          </a:p>
        </p:txBody>
      </p:sp>
      <p:sp>
        <p:nvSpPr>
          <p:cNvPr id="3" name="灯片编号占位符 2">
            <a:extLst>
              <a:ext uri="{FF2B5EF4-FFF2-40B4-BE49-F238E27FC236}">
                <a16:creationId xmlns:a16="http://schemas.microsoft.com/office/drawing/2014/main" id="{79CF4ADE-5291-4C36-998D-932DBCB26B03}"/>
              </a:ext>
            </a:extLst>
          </p:cNvPr>
          <p:cNvSpPr>
            <a:spLocks noGrp="1"/>
          </p:cNvSpPr>
          <p:nvPr>
            <p:ph type="sldNum" sz="quarter" idx="10"/>
          </p:nvPr>
        </p:nvSpPr>
        <p:spPr/>
        <p:txBody>
          <a:bodyPr/>
          <a:lstStyle/>
          <a:p>
            <a:pPr>
              <a:defRPr/>
            </a:pPr>
            <a:fld id="{2FCEA550-0632-41CF-92C9-23194848D089}" type="slidenum">
              <a:rPr lang="zh-CN" altLang="en-US" smtClean="0"/>
              <a:pPr>
                <a:defRPr/>
              </a:pPr>
              <a:t>34</a:t>
            </a:fld>
            <a:endParaRPr lang="en-US" altLang="zh-CN"/>
          </a:p>
        </p:txBody>
      </p:sp>
      <p:sp>
        <p:nvSpPr>
          <p:cNvPr id="5" name="TextBox 3">
            <a:extLst>
              <a:ext uri="{FF2B5EF4-FFF2-40B4-BE49-F238E27FC236}">
                <a16:creationId xmlns:a16="http://schemas.microsoft.com/office/drawing/2014/main" id="{A02D8DDF-B12C-4E8B-99DB-EDAAE500DF8B}"/>
              </a:ext>
            </a:extLst>
          </p:cNvPr>
          <p:cNvSpPr txBox="1"/>
          <p:nvPr/>
        </p:nvSpPr>
        <p:spPr>
          <a:xfrm>
            <a:off x="813350" y="1333130"/>
            <a:ext cx="10971026" cy="525657"/>
          </a:xfrm>
          <a:prstGeom prst="rect">
            <a:avLst/>
          </a:prstGeom>
          <a:noFill/>
        </p:spPr>
        <p:txBody>
          <a:bodyPr wrap="square" rtlCol="0">
            <a:spAutoFit/>
          </a:bodyPr>
          <a:lstStyle/>
          <a:p>
            <a:pPr marL="342900" indent="-342900">
              <a:lnSpc>
                <a:spcPct val="130000"/>
              </a:lnSpc>
              <a:buClr>
                <a:schemeClr val="tx1"/>
              </a:buClr>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一个数在计算机内二进制的表示形式称为</a:t>
            </a:r>
            <a:r>
              <a:rPr lang="zh-CN" altLang="en-US" sz="2400" b="1" dirty="0">
                <a:solidFill>
                  <a:srgbClr val="C00000"/>
                </a:solidFill>
                <a:latin typeface="微软雅黑" panose="020B0503020204020204" pitchFamily="34" charset="-122"/>
                <a:ea typeface="微软雅黑" panose="020B0503020204020204" pitchFamily="34" charset="-122"/>
              </a:rPr>
              <a:t>机器数</a:t>
            </a:r>
            <a:r>
              <a:rPr lang="zh-CN" altLang="en-US" sz="2400" dirty="0">
                <a:latin typeface="微软雅黑" panose="020B0503020204020204" pitchFamily="34" charset="-122"/>
                <a:ea typeface="微软雅黑" panose="020B0503020204020204" pitchFamily="34" charset="-122"/>
              </a:rPr>
              <a:t>。该数称为这个机器数的真值。</a:t>
            </a:r>
          </a:p>
        </p:txBody>
      </p:sp>
      <p:sp>
        <p:nvSpPr>
          <p:cNvPr id="6" name="TextBox 3">
            <a:extLst>
              <a:ext uri="{FF2B5EF4-FFF2-40B4-BE49-F238E27FC236}">
                <a16:creationId xmlns:a16="http://schemas.microsoft.com/office/drawing/2014/main" id="{21B0C130-9562-48E0-B962-A08A58DF0587}"/>
              </a:ext>
            </a:extLst>
          </p:cNvPr>
          <p:cNvSpPr txBox="1"/>
          <p:nvPr/>
        </p:nvSpPr>
        <p:spPr>
          <a:xfrm>
            <a:off x="813350" y="2092475"/>
            <a:ext cx="10971026" cy="525657"/>
          </a:xfrm>
          <a:prstGeom prst="rect">
            <a:avLst/>
          </a:prstGeom>
          <a:noFill/>
        </p:spPr>
        <p:txBody>
          <a:bodyPr wrap="square" rtlCol="0">
            <a:spAutoFit/>
          </a:bodyPr>
          <a:lstStyle/>
          <a:p>
            <a:pPr marL="342900" indent="-342900">
              <a:lnSpc>
                <a:spcPct val="130000"/>
              </a:lnSpc>
              <a:buClr>
                <a:schemeClr val="tx1"/>
              </a:buClr>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机器数的特点</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709A453D-35BD-4A65-ACBF-FCDC92FDE692}"/>
              </a:ext>
            </a:extLst>
          </p:cNvPr>
          <p:cNvSpPr txBox="1"/>
          <p:nvPr/>
        </p:nvSpPr>
        <p:spPr>
          <a:xfrm>
            <a:off x="1233885" y="2864386"/>
            <a:ext cx="7480453" cy="461665"/>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有固定的位数</a:t>
            </a:r>
          </a:p>
        </p:txBody>
      </p:sp>
      <p:sp>
        <p:nvSpPr>
          <p:cNvPr id="8" name="文本框 7">
            <a:extLst>
              <a:ext uri="{FF2B5EF4-FFF2-40B4-BE49-F238E27FC236}">
                <a16:creationId xmlns:a16="http://schemas.microsoft.com/office/drawing/2014/main" id="{A9B58438-3DA7-4E41-BDEE-B89087D3941C}"/>
              </a:ext>
            </a:extLst>
          </p:cNvPr>
          <p:cNvSpPr txBox="1"/>
          <p:nvPr/>
        </p:nvSpPr>
        <p:spPr>
          <a:xfrm>
            <a:off x="1233885" y="4050200"/>
            <a:ext cx="7480453"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Ø"/>
              <a:defRPr sz="2400">
                <a:latin typeface="微软雅黑" panose="020B0503020204020204" pitchFamily="34" charset="-122"/>
                <a:ea typeface="微软雅黑" panose="020B0503020204020204" pitchFamily="34" charset="-122"/>
              </a:defRPr>
            </a:lvl1pPr>
          </a:lstStyle>
          <a:p>
            <a:r>
              <a:rPr lang="zh-CN" altLang="en-US" dirty="0"/>
              <a:t>符号数字化</a:t>
            </a:r>
          </a:p>
        </p:txBody>
      </p:sp>
      <p:sp>
        <p:nvSpPr>
          <p:cNvPr id="9" name="文本框 8">
            <a:extLst>
              <a:ext uri="{FF2B5EF4-FFF2-40B4-BE49-F238E27FC236}">
                <a16:creationId xmlns:a16="http://schemas.microsoft.com/office/drawing/2014/main" id="{4E2CB752-FB7B-44D5-A1C1-05DE377573A0}"/>
              </a:ext>
            </a:extLst>
          </p:cNvPr>
          <p:cNvSpPr txBox="1"/>
          <p:nvPr/>
        </p:nvSpPr>
        <p:spPr>
          <a:xfrm>
            <a:off x="1233885" y="5184392"/>
            <a:ext cx="7480453" cy="461665"/>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用</a:t>
            </a:r>
            <a:r>
              <a:rPr lang="zh-CN" altLang="en-US" sz="2400" b="1" dirty="0">
                <a:latin typeface="微软雅黑" panose="020B0503020204020204" pitchFamily="34" charset="-122"/>
                <a:ea typeface="微软雅黑" panose="020B0503020204020204" pitchFamily="34" charset="-122"/>
              </a:rPr>
              <a:t>定点</a:t>
            </a:r>
            <a:r>
              <a:rPr lang="zh-CN" altLang="en-US" sz="2400" dirty="0">
                <a:latin typeface="微软雅黑" panose="020B0503020204020204" pitchFamily="34" charset="-122"/>
                <a:ea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rPr>
              <a:t>浮点</a:t>
            </a:r>
            <a:r>
              <a:rPr lang="zh-CN" altLang="en-US" sz="2400" dirty="0">
                <a:latin typeface="微软雅黑" panose="020B0503020204020204" pitchFamily="34" charset="-122"/>
                <a:ea typeface="微软雅黑" panose="020B0503020204020204" pitchFamily="34" charset="-122"/>
              </a:rPr>
              <a:t>两种方式来表示小数点的位置</a:t>
            </a:r>
          </a:p>
        </p:txBody>
      </p:sp>
      <p:sp>
        <p:nvSpPr>
          <p:cNvPr id="10" name="文本框 9">
            <a:extLst>
              <a:ext uri="{FF2B5EF4-FFF2-40B4-BE49-F238E27FC236}">
                <a16:creationId xmlns:a16="http://schemas.microsoft.com/office/drawing/2014/main" id="{7938857C-557E-4B73-9410-CB6FBDC5589C}"/>
              </a:ext>
            </a:extLst>
          </p:cNvPr>
          <p:cNvSpPr txBox="1"/>
          <p:nvPr/>
        </p:nvSpPr>
        <p:spPr>
          <a:xfrm>
            <a:off x="1586426" y="3409270"/>
            <a:ext cx="9265185" cy="402098"/>
          </a:xfrm>
          <a:prstGeom prst="rect">
            <a:avLst/>
          </a:prstGeom>
          <a:noFill/>
        </p:spPr>
        <p:txBody>
          <a:bodyPr wrap="square" rtlCol="0">
            <a:spAutoFit/>
          </a:bodyPr>
          <a:lstStyle/>
          <a:p>
            <a:pPr>
              <a:lnSpc>
                <a:spcPct val="125000"/>
              </a:lnSpc>
            </a:pPr>
            <a:r>
              <a:rPr lang="zh-CN" altLang="en-US" b="1" dirty="0">
                <a:latin typeface="楷体" panose="02010609060101010101" pitchFamily="49" charset="-122"/>
                <a:ea typeface="楷体" panose="02010609060101010101" pitchFamily="49" charset="-122"/>
              </a:rPr>
              <a:t>一个</a:t>
            </a:r>
            <a:r>
              <a:rPr lang="en-US" altLang="zh-CN" b="1" dirty="0">
                <a:latin typeface="楷体" panose="02010609060101010101" pitchFamily="49" charset="-122"/>
                <a:ea typeface="楷体" panose="02010609060101010101" pitchFamily="49" charset="-122"/>
              </a:rPr>
              <a:t>8</a:t>
            </a:r>
            <a:r>
              <a:rPr lang="zh-CN" altLang="en-US" b="1" dirty="0">
                <a:latin typeface="楷体" panose="02010609060101010101" pitchFamily="49" charset="-122"/>
                <a:ea typeface="楷体" panose="02010609060101010101" pitchFamily="49" charset="-122"/>
              </a:rPr>
              <a:t>位的机器数，所能表示的无符号整数的范围是：</a:t>
            </a:r>
            <a:r>
              <a:rPr lang="en-US" altLang="zh-CN" b="1" dirty="0">
                <a:latin typeface="楷体" panose="02010609060101010101" pitchFamily="49" charset="-122"/>
                <a:ea typeface="楷体" panose="02010609060101010101" pitchFamily="49" charset="-122"/>
              </a:rPr>
              <a:t>00000000~11111111</a:t>
            </a:r>
            <a:r>
              <a:rPr lang="zh-CN" altLang="en-US" b="1" dirty="0">
                <a:latin typeface="楷体" panose="02010609060101010101" pitchFamily="49" charset="-122"/>
                <a:ea typeface="楷体" panose="02010609060101010101" pitchFamily="49" charset="-122"/>
              </a:rPr>
              <a:t>，即</a:t>
            </a:r>
            <a:r>
              <a:rPr lang="en-US" altLang="zh-CN" b="1" dirty="0">
                <a:latin typeface="楷体" panose="02010609060101010101" pitchFamily="49" charset="-122"/>
                <a:ea typeface="楷体" panose="02010609060101010101" pitchFamily="49" charset="-122"/>
              </a:rPr>
              <a:t>0~255</a:t>
            </a:r>
            <a:r>
              <a:rPr lang="zh-CN" altLang="en-US" b="1" dirty="0">
                <a:latin typeface="楷体" panose="02010609060101010101" pitchFamily="49" charset="-122"/>
                <a:ea typeface="楷体" panose="02010609060101010101" pitchFamily="49" charset="-122"/>
              </a:rPr>
              <a:t>。</a:t>
            </a:r>
            <a:endParaRPr lang="zh-CN" altLang="en-US" dirty="0"/>
          </a:p>
        </p:txBody>
      </p:sp>
      <p:sp>
        <p:nvSpPr>
          <p:cNvPr id="11" name="文本框 10">
            <a:extLst>
              <a:ext uri="{FF2B5EF4-FFF2-40B4-BE49-F238E27FC236}">
                <a16:creationId xmlns:a16="http://schemas.microsoft.com/office/drawing/2014/main" id="{4D21FF26-1447-44D3-8B4E-CABF909B777E}"/>
              </a:ext>
            </a:extLst>
          </p:cNvPr>
          <p:cNvSpPr txBox="1"/>
          <p:nvPr/>
        </p:nvSpPr>
        <p:spPr>
          <a:xfrm>
            <a:off x="1586425" y="4533899"/>
            <a:ext cx="9265185" cy="402098"/>
          </a:xfrm>
          <a:prstGeom prst="rect">
            <a:avLst/>
          </a:prstGeom>
          <a:noFill/>
        </p:spPr>
        <p:txBody>
          <a:bodyPr wrap="square" rtlCol="0">
            <a:spAutoFit/>
          </a:bodyPr>
          <a:lstStyle/>
          <a:p>
            <a:pPr>
              <a:lnSpc>
                <a:spcPct val="125000"/>
              </a:lnSpc>
            </a:pPr>
            <a:r>
              <a:rPr lang="zh-CN" altLang="en-US" b="1" dirty="0">
                <a:latin typeface="楷体" panose="02010609060101010101" pitchFamily="49" charset="-122"/>
                <a:ea typeface="楷体" panose="02010609060101010101" pitchFamily="49" charset="-122"/>
              </a:rPr>
              <a:t>数的符号位</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最高位）用</a:t>
            </a:r>
            <a:r>
              <a:rPr lang="en-US" altLang="zh-CN" b="1" dirty="0">
                <a:latin typeface="楷体" panose="02010609060101010101" pitchFamily="49" charset="-122"/>
                <a:ea typeface="楷体" panose="02010609060101010101" pitchFamily="49" charset="-122"/>
              </a:rPr>
              <a:t>0(</a:t>
            </a:r>
            <a:r>
              <a:rPr lang="zh-CN" altLang="en-US" b="1" dirty="0">
                <a:latin typeface="楷体" panose="02010609060101010101" pitchFamily="49" charset="-122"/>
                <a:ea typeface="楷体" panose="02010609060101010101" pitchFamily="49" charset="-122"/>
              </a:rPr>
              <a:t>表示正数）和</a:t>
            </a:r>
            <a:r>
              <a:rPr lang="en-US" altLang="zh-CN" b="1" dirty="0">
                <a:latin typeface="楷体" panose="02010609060101010101" pitchFamily="49" charset="-122"/>
                <a:ea typeface="楷体" panose="02010609060101010101" pitchFamily="49" charset="-122"/>
              </a:rPr>
              <a:t>1</a:t>
            </a:r>
            <a:r>
              <a:rPr lang="zh-CN" altLang="en-US" b="1" dirty="0">
                <a:latin typeface="楷体" panose="02010609060101010101" pitchFamily="49" charset="-122"/>
                <a:ea typeface="楷体" panose="02010609060101010101" pitchFamily="49" charset="-122"/>
              </a:rPr>
              <a:t>（表示负数）来表示。</a:t>
            </a:r>
            <a:endParaRPr lang="zh-CN" altLang="en-US" dirty="0"/>
          </a:p>
        </p:txBody>
      </p:sp>
    </p:spTree>
    <p:extLst>
      <p:ext uri="{BB962C8B-B14F-4D97-AF65-F5344CB8AC3E}">
        <p14:creationId xmlns:p14="http://schemas.microsoft.com/office/powerpoint/2010/main" val="37107954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F2CDCA-E712-4476-A3C3-0BBF1D6B6A06}"/>
              </a:ext>
            </a:extLst>
          </p:cNvPr>
          <p:cNvSpPr>
            <a:spLocks noGrp="1"/>
          </p:cNvSpPr>
          <p:nvPr>
            <p:ph type="title"/>
          </p:nvPr>
        </p:nvSpPr>
        <p:spPr/>
        <p:txBody>
          <a:bodyPr/>
          <a:lstStyle/>
          <a:p>
            <a:r>
              <a:rPr lang="zh-CN" altLang="en-US" dirty="0"/>
              <a:t>数的原码、反码和补码</a:t>
            </a:r>
          </a:p>
        </p:txBody>
      </p:sp>
      <p:sp>
        <p:nvSpPr>
          <p:cNvPr id="3" name="灯片编号占位符 2">
            <a:extLst>
              <a:ext uri="{FF2B5EF4-FFF2-40B4-BE49-F238E27FC236}">
                <a16:creationId xmlns:a16="http://schemas.microsoft.com/office/drawing/2014/main" id="{BEF1ED9B-CA7E-4B28-800A-9B117F2EEBED}"/>
              </a:ext>
            </a:extLst>
          </p:cNvPr>
          <p:cNvSpPr>
            <a:spLocks noGrp="1"/>
          </p:cNvSpPr>
          <p:nvPr>
            <p:ph type="sldNum" sz="quarter" idx="10"/>
          </p:nvPr>
        </p:nvSpPr>
        <p:spPr/>
        <p:txBody>
          <a:bodyPr/>
          <a:lstStyle/>
          <a:p>
            <a:pPr>
              <a:defRPr/>
            </a:pPr>
            <a:fld id="{2FCEA550-0632-41CF-92C9-23194848D089}" type="slidenum">
              <a:rPr lang="zh-CN" altLang="en-US" smtClean="0"/>
              <a:pPr>
                <a:defRPr/>
              </a:pPr>
              <a:t>35</a:t>
            </a:fld>
            <a:endParaRPr lang="en-US" altLang="zh-CN"/>
          </a:p>
        </p:txBody>
      </p:sp>
      <p:sp>
        <p:nvSpPr>
          <p:cNvPr id="4" name="TextBox 3">
            <a:extLst>
              <a:ext uri="{FF2B5EF4-FFF2-40B4-BE49-F238E27FC236}">
                <a16:creationId xmlns:a16="http://schemas.microsoft.com/office/drawing/2014/main" id="{87328323-E480-45FC-9750-EB054A8F9A67}"/>
              </a:ext>
            </a:extLst>
          </p:cNvPr>
          <p:cNvSpPr txBox="1"/>
          <p:nvPr/>
        </p:nvSpPr>
        <p:spPr>
          <a:xfrm>
            <a:off x="1070812" y="1249391"/>
            <a:ext cx="10044092" cy="430887"/>
          </a:xfrm>
          <a:prstGeom prst="rect">
            <a:avLst/>
          </a:prstGeom>
          <a:noFill/>
        </p:spPr>
        <p:txBody>
          <a:bodyPr wrap="square" rtlCol="0">
            <a:spAutoFit/>
          </a:bodyPr>
          <a:lstStyle>
            <a:defPPr>
              <a:defRPr lang="zh-CN"/>
            </a:defPPr>
            <a:lvl1pPr>
              <a:defRPr>
                <a:latin typeface="Times New Roman" panose="02020603050405020304" pitchFamily="18" charset="0"/>
                <a:ea typeface="微软雅黑" panose="020B0503020204020204" pitchFamily="34" charset="-122"/>
              </a:defRPr>
            </a:lvl1pPr>
          </a:lstStyle>
          <a:p>
            <a:r>
              <a:rPr lang="zh-CN" altLang="en-US" sz="2200" dirty="0"/>
              <a:t>计算时若将符号位同时和数值参加运算，有时会产生错误的结果</a:t>
            </a:r>
          </a:p>
        </p:txBody>
      </p:sp>
      <p:sp>
        <p:nvSpPr>
          <p:cNvPr id="5" name="TextBox 5">
            <a:extLst>
              <a:ext uri="{FF2B5EF4-FFF2-40B4-BE49-F238E27FC236}">
                <a16:creationId xmlns:a16="http://schemas.microsoft.com/office/drawing/2014/main" id="{2FFA2A57-C430-4755-90E5-EA7759AF1E77}"/>
              </a:ext>
            </a:extLst>
          </p:cNvPr>
          <p:cNvSpPr txBox="1"/>
          <p:nvPr/>
        </p:nvSpPr>
        <p:spPr>
          <a:xfrm>
            <a:off x="1077096" y="1834747"/>
            <a:ext cx="8208912" cy="430887"/>
          </a:xfrm>
          <a:prstGeom prst="rect">
            <a:avLst/>
          </a:prstGeom>
          <a:noFill/>
        </p:spPr>
        <p:txBody>
          <a:bodyPr wrap="square" rtlCol="0">
            <a:spAutoFit/>
          </a:bodyPr>
          <a:lstStyle>
            <a:defPPr>
              <a:defRPr lang="zh-CN"/>
            </a:defPPr>
            <a:lvl1pPr>
              <a:defRPr sz="2400">
                <a:latin typeface="Times New Roman" panose="02020603050405020304" pitchFamily="18" charset="0"/>
                <a:ea typeface="微软雅黑" panose="020B0503020204020204" pitchFamily="34" charset="-122"/>
              </a:defRPr>
            </a:lvl1pPr>
          </a:lstStyle>
          <a:p>
            <a:r>
              <a:rPr lang="zh-CN" altLang="en-US" sz="2200" dirty="0"/>
              <a:t>例如：</a:t>
            </a:r>
            <a:r>
              <a:rPr lang="en-US" altLang="zh-CN" sz="2200" dirty="0"/>
              <a:t>-6+5 </a:t>
            </a:r>
            <a:endParaRPr lang="zh-CN" altLang="en-US" sz="2200" dirty="0"/>
          </a:p>
        </p:txBody>
      </p:sp>
      <p:sp>
        <p:nvSpPr>
          <p:cNvPr id="6" name="TextBox 6">
            <a:extLst>
              <a:ext uri="{FF2B5EF4-FFF2-40B4-BE49-F238E27FC236}">
                <a16:creationId xmlns:a16="http://schemas.microsoft.com/office/drawing/2014/main" id="{C6A012B5-0201-4F69-A09F-BD441C2C6E4E}"/>
              </a:ext>
            </a:extLst>
          </p:cNvPr>
          <p:cNvSpPr txBox="1"/>
          <p:nvPr/>
        </p:nvSpPr>
        <p:spPr>
          <a:xfrm>
            <a:off x="2595860" y="2466691"/>
            <a:ext cx="2016224" cy="523220"/>
          </a:xfrm>
          <a:prstGeom prst="rect">
            <a:avLst/>
          </a:prstGeom>
          <a:noFill/>
        </p:spPr>
        <p:txBody>
          <a:bodyPr wrap="square" rtlCol="0">
            <a:spAutoFit/>
          </a:bodyPr>
          <a:lstStyle/>
          <a:p>
            <a:r>
              <a:rPr lang="en-US" altLang="zh-CN" sz="2800" b="1" dirty="0">
                <a:latin typeface="Times New Roman" panose="02020603050405020304" pitchFamily="18" charset="0"/>
                <a:cs typeface="Times New Roman" panose="02020603050405020304" pitchFamily="18" charset="0"/>
              </a:rPr>
              <a:t>10000110</a:t>
            </a:r>
            <a:endParaRPr lang="zh-CN" altLang="en-US" sz="2800" b="1" dirty="0">
              <a:latin typeface="Times New Roman" panose="02020603050405020304" pitchFamily="18" charset="0"/>
              <a:cs typeface="Times New Roman" panose="02020603050405020304" pitchFamily="18" charset="0"/>
            </a:endParaRPr>
          </a:p>
        </p:txBody>
      </p:sp>
      <p:sp>
        <p:nvSpPr>
          <p:cNvPr id="7" name="TextBox 7">
            <a:extLst>
              <a:ext uri="{FF2B5EF4-FFF2-40B4-BE49-F238E27FC236}">
                <a16:creationId xmlns:a16="http://schemas.microsoft.com/office/drawing/2014/main" id="{9A1F9D17-37AC-4537-BD07-D8ABD7A96474}"/>
              </a:ext>
            </a:extLst>
          </p:cNvPr>
          <p:cNvSpPr txBox="1"/>
          <p:nvPr/>
        </p:nvSpPr>
        <p:spPr>
          <a:xfrm>
            <a:off x="2595860" y="3022720"/>
            <a:ext cx="2736304"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t>00000101</a:t>
            </a:r>
            <a:endParaRPr lang="zh-CN" altLang="en-US" dirty="0"/>
          </a:p>
        </p:txBody>
      </p:sp>
      <p:sp>
        <p:nvSpPr>
          <p:cNvPr id="8" name="TextBox 8">
            <a:extLst>
              <a:ext uri="{FF2B5EF4-FFF2-40B4-BE49-F238E27FC236}">
                <a16:creationId xmlns:a16="http://schemas.microsoft.com/office/drawing/2014/main" id="{8F5BCADB-4E62-4B5E-A236-AABAC582B512}"/>
              </a:ext>
            </a:extLst>
          </p:cNvPr>
          <p:cNvSpPr txBox="1"/>
          <p:nvPr/>
        </p:nvSpPr>
        <p:spPr>
          <a:xfrm>
            <a:off x="2595860" y="3578749"/>
            <a:ext cx="2736304"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t>10001011</a:t>
            </a:r>
            <a:endParaRPr lang="zh-CN" altLang="en-US" dirty="0"/>
          </a:p>
        </p:txBody>
      </p:sp>
      <p:sp>
        <p:nvSpPr>
          <p:cNvPr id="9" name="TextBox 9">
            <a:extLst>
              <a:ext uri="{FF2B5EF4-FFF2-40B4-BE49-F238E27FC236}">
                <a16:creationId xmlns:a16="http://schemas.microsoft.com/office/drawing/2014/main" id="{4F1F5D34-A164-4020-AE02-19C28797BD5B}"/>
              </a:ext>
            </a:extLst>
          </p:cNvPr>
          <p:cNvSpPr txBox="1"/>
          <p:nvPr/>
        </p:nvSpPr>
        <p:spPr>
          <a:xfrm>
            <a:off x="4665874" y="2525581"/>
            <a:ext cx="2016224" cy="400110"/>
          </a:xfrm>
          <a:prstGeom prst="rect">
            <a:avLst/>
          </a:prstGeom>
          <a:noFill/>
        </p:spPr>
        <p:txBody>
          <a:bodyPr wrap="square" rtlCol="0">
            <a:spAutoFit/>
          </a:bodyPr>
          <a:lstStyle/>
          <a:p>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rPr>
              <a:t>的机器数</a:t>
            </a:r>
          </a:p>
        </p:txBody>
      </p:sp>
      <p:sp>
        <p:nvSpPr>
          <p:cNvPr id="10" name="TextBox 10">
            <a:extLst>
              <a:ext uri="{FF2B5EF4-FFF2-40B4-BE49-F238E27FC236}">
                <a16:creationId xmlns:a16="http://schemas.microsoft.com/office/drawing/2014/main" id="{6900CF0A-B023-4B8F-A04C-360EA759397F}"/>
              </a:ext>
            </a:extLst>
          </p:cNvPr>
          <p:cNvSpPr txBox="1"/>
          <p:nvPr/>
        </p:nvSpPr>
        <p:spPr>
          <a:xfrm>
            <a:off x="4742993" y="3098561"/>
            <a:ext cx="2016224" cy="400110"/>
          </a:xfrm>
          <a:prstGeom prst="rect">
            <a:avLst/>
          </a:prstGeom>
          <a:noFill/>
        </p:spPr>
        <p:txBody>
          <a:bodyPr wrap="square" rtlCol="0">
            <a:spAutoFit/>
          </a:bodyPr>
          <a:lstStyle/>
          <a:p>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rPr>
              <a:t>的机器数</a:t>
            </a:r>
          </a:p>
        </p:txBody>
      </p:sp>
      <p:sp>
        <p:nvSpPr>
          <p:cNvPr id="11" name="TextBox 11">
            <a:extLst>
              <a:ext uri="{FF2B5EF4-FFF2-40B4-BE49-F238E27FC236}">
                <a16:creationId xmlns:a16="http://schemas.microsoft.com/office/drawing/2014/main" id="{9F2E32B8-0755-4193-AB6D-0B88233CF1DC}"/>
              </a:ext>
            </a:extLst>
          </p:cNvPr>
          <p:cNvSpPr txBox="1"/>
          <p:nvPr/>
        </p:nvSpPr>
        <p:spPr>
          <a:xfrm>
            <a:off x="2264364" y="3096545"/>
            <a:ext cx="324036" cy="400110"/>
          </a:xfrm>
          <a:prstGeom prst="rect">
            <a:avLst/>
          </a:prstGeom>
          <a:noFill/>
        </p:spPr>
        <p:txBody>
          <a:bodyPr wrap="square" rtlCol="0">
            <a:spAutoFit/>
          </a:bodyPr>
          <a:lstStyle/>
          <a:p>
            <a:r>
              <a:rPr lang="en-US" altLang="zh-CN" sz="2000" b="1" dirty="0"/>
              <a:t>+</a:t>
            </a:r>
            <a:endParaRPr lang="zh-CN" altLang="en-US" sz="2000" b="1" dirty="0"/>
          </a:p>
        </p:txBody>
      </p:sp>
      <p:cxnSp>
        <p:nvCxnSpPr>
          <p:cNvPr id="12" name="直接连接符 11">
            <a:extLst>
              <a:ext uri="{FF2B5EF4-FFF2-40B4-BE49-F238E27FC236}">
                <a16:creationId xmlns:a16="http://schemas.microsoft.com/office/drawing/2014/main" id="{15C5CAF6-5061-466A-B0CE-CDD35133427B}"/>
              </a:ext>
            </a:extLst>
          </p:cNvPr>
          <p:cNvCxnSpPr/>
          <p:nvPr/>
        </p:nvCxnSpPr>
        <p:spPr>
          <a:xfrm>
            <a:off x="2163812" y="3557233"/>
            <a:ext cx="244827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4">
            <a:extLst>
              <a:ext uri="{FF2B5EF4-FFF2-40B4-BE49-F238E27FC236}">
                <a16:creationId xmlns:a16="http://schemas.microsoft.com/office/drawing/2014/main" id="{B8F5E1EA-7CCA-4C97-90A4-528B26E16F0E}"/>
              </a:ext>
            </a:extLst>
          </p:cNvPr>
          <p:cNvSpPr txBox="1"/>
          <p:nvPr/>
        </p:nvSpPr>
        <p:spPr>
          <a:xfrm>
            <a:off x="4794970" y="3578749"/>
            <a:ext cx="1458378"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t>-11</a:t>
            </a:r>
            <a:endParaRPr lang="zh-CN" altLang="en-US" dirty="0"/>
          </a:p>
        </p:txBody>
      </p:sp>
      <p:sp>
        <p:nvSpPr>
          <p:cNvPr id="15" name="TextBox 1">
            <a:extLst>
              <a:ext uri="{FF2B5EF4-FFF2-40B4-BE49-F238E27FC236}">
                <a16:creationId xmlns:a16="http://schemas.microsoft.com/office/drawing/2014/main" id="{5104B7C9-1E88-4F1B-A19A-348E9B2C2AC2}"/>
              </a:ext>
            </a:extLst>
          </p:cNvPr>
          <p:cNvSpPr txBox="1"/>
          <p:nvPr/>
        </p:nvSpPr>
        <p:spPr>
          <a:xfrm>
            <a:off x="1070812" y="4440353"/>
            <a:ext cx="9935039" cy="929485"/>
          </a:xfrm>
          <a:prstGeom prst="rect">
            <a:avLst/>
          </a:prstGeom>
          <a:noFill/>
        </p:spPr>
        <p:txBody>
          <a:bodyPr wrap="square" rtlCol="0">
            <a:spAutoFit/>
          </a:bodyPr>
          <a:lstStyle>
            <a:defPPr>
              <a:defRPr lang="zh-CN"/>
            </a:defPPr>
            <a:lvl1pPr>
              <a:defRPr sz="2400">
                <a:latin typeface="Times New Roman" panose="02020603050405020304" pitchFamily="18" charset="0"/>
                <a:ea typeface="微软雅黑" panose="020B0503020204020204" pitchFamily="34" charset="-122"/>
              </a:defRPr>
            </a:lvl1pPr>
          </a:lstStyle>
          <a:p>
            <a:pPr>
              <a:lnSpc>
                <a:spcPct val="130000"/>
              </a:lnSpc>
            </a:pPr>
            <a:r>
              <a:rPr lang="zh-CN" altLang="zh-CN" sz="2200" dirty="0"/>
              <a:t>为了运算方便，计算机中引入了反码和补码的概念，</a:t>
            </a:r>
            <a:r>
              <a:rPr lang="zh-CN" altLang="zh-CN" sz="2200" b="1" dirty="0"/>
              <a:t>将加减法运算统一转换为补码的加法运算</a:t>
            </a:r>
            <a:r>
              <a:rPr lang="zh-CN" altLang="zh-CN" sz="2200" dirty="0"/>
              <a:t>。</a:t>
            </a:r>
          </a:p>
        </p:txBody>
      </p:sp>
      <p:sp>
        <p:nvSpPr>
          <p:cNvPr id="17" name="TextBox 3">
            <a:extLst>
              <a:ext uri="{FF2B5EF4-FFF2-40B4-BE49-F238E27FC236}">
                <a16:creationId xmlns:a16="http://schemas.microsoft.com/office/drawing/2014/main" id="{F84073C3-F51B-407F-8358-83DC3CFFCC09}"/>
              </a:ext>
            </a:extLst>
          </p:cNvPr>
          <p:cNvSpPr txBox="1"/>
          <p:nvPr/>
        </p:nvSpPr>
        <p:spPr>
          <a:xfrm>
            <a:off x="1070811" y="5608609"/>
            <a:ext cx="10750287" cy="489365"/>
          </a:xfrm>
          <a:prstGeom prst="rect">
            <a:avLst/>
          </a:prstGeom>
          <a:noFill/>
        </p:spPr>
        <p:txBody>
          <a:bodyPr wrap="square" rtlCol="0">
            <a:spAutoFit/>
          </a:bodyPr>
          <a:lstStyle>
            <a:defPPr>
              <a:defRPr lang="zh-CN"/>
            </a:defPPr>
            <a:lvl1pPr>
              <a:defRPr sz="2400">
                <a:latin typeface="Times New Roman" panose="02020603050405020304" pitchFamily="18" charset="0"/>
                <a:ea typeface="微软雅黑" panose="020B0503020204020204" pitchFamily="34" charset="-122"/>
              </a:defRPr>
            </a:lvl1pPr>
          </a:lstStyle>
          <a:p>
            <a:pPr>
              <a:lnSpc>
                <a:spcPct val="130000"/>
              </a:lnSpc>
            </a:pPr>
            <a:r>
              <a:rPr lang="zh-CN" altLang="en-US" sz="2200" b="1" dirty="0">
                <a:solidFill>
                  <a:schemeClr val="accent1"/>
                </a:solidFill>
              </a:rPr>
              <a:t>正数的原码、反码和补码均相同，而负数则有不同的表示形式</a:t>
            </a:r>
            <a:r>
              <a:rPr lang="zh-CN" altLang="zh-CN" sz="2200" b="1" dirty="0">
                <a:solidFill>
                  <a:schemeClr val="accent1"/>
                </a:solidFill>
              </a:rPr>
              <a:t>。</a:t>
            </a:r>
          </a:p>
        </p:txBody>
      </p:sp>
    </p:spTree>
    <p:extLst>
      <p:ext uri="{BB962C8B-B14F-4D97-AF65-F5344CB8AC3E}">
        <p14:creationId xmlns:p14="http://schemas.microsoft.com/office/powerpoint/2010/main" val="17647450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8E8EB2-D423-4000-A0A2-51BE1F1EAA1F}"/>
              </a:ext>
            </a:extLst>
          </p:cNvPr>
          <p:cNvSpPr>
            <a:spLocks noGrp="1"/>
          </p:cNvSpPr>
          <p:nvPr>
            <p:ph type="title"/>
          </p:nvPr>
        </p:nvSpPr>
        <p:spPr/>
        <p:txBody>
          <a:bodyPr/>
          <a:lstStyle/>
          <a:p>
            <a:r>
              <a:rPr lang="zh-CN" altLang="en-US" dirty="0"/>
              <a:t>原码</a:t>
            </a:r>
          </a:p>
        </p:txBody>
      </p:sp>
      <p:sp>
        <p:nvSpPr>
          <p:cNvPr id="3" name="灯片编号占位符 2">
            <a:extLst>
              <a:ext uri="{FF2B5EF4-FFF2-40B4-BE49-F238E27FC236}">
                <a16:creationId xmlns:a16="http://schemas.microsoft.com/office/drawing/2014/main" id="{5B57862E-3FB2-4294-98A0-83ACBF8F3420}"/>
              </a:ext>
            </a:extLst>
          </p:cNvPr>
          <p:cNvSpPr>
            <a:spLocks noGrp="1"/>
          </p:cNvSpPr>
          <p:nvPr>
            <p:ph type="sldNum" sz="quarter" idx="10"/>
          </p:nvPr>
        </p:nvSpPr>
        <p:spPr/>
        <p:txBody>
          <a:bodyPr/>
          <a:lstStyle/>
          <a:p>
            <a:pPr>
              <a:defRPr/>
            </a:pPr>
            <a:fld id="{2FCEA550-0632-41CF-92C9-23194848D089}" type="slidenum">
              <a:rPr lang="zh-CN" altLang="en-US" smtClean="0"/>
              <a:pPr>
                <a:defRPr/>
              </a:pPr>
              <a:t>36</a:t>
            </a:fld>
            <a:endParaRPr lang="en-US" altLang="zh-CN"/>
          </a:p>
        </p:txBody>
      </p:sp>
      <p:sp>
        <p:nvSpPr>
          <p:cNvPr id="5" name="TextBox 2">
            <a:extLst>
              <a:ext uri="{FF2B5EF4-FFF2-40B4-BE49-F238E27FC236}">
                <a16:creationId xmlns:a16="http://schemas.microsoft.com/office/drawing/2014/main" id="{3051A06A-4017-42F0-80EA-A1EFA9663D35}"/>
              </a:ext>
            </a:extLst>
          </p:cNvPr>
          <p:cNvSpPr txBox="1"/>
          <p:nvPr/>
        </p:nvSpPr>
        <p:spPr>
          <a:xfrm>
            <a:off x="1250383" y="1420145"/>
            <a:ext cx="10317328" cy="929485"/>
          </a:xfrm>
          <a:prstGeom prst="rect">
            <a:avLst/>
          </a:prstGeom>
          <a:noFill/>
        </p:spPr>
        <p:txBody>
          <a:bodyPr wrap="square" rtlCol="0">
            <a:spAutoFit/>
          </a:bodyPr>
          <a:lstStyle/>
          <a:p>
            <a:pPr>
              <a:lnSpc>
                <a:spcPct val="130000"/>
              </a:lnSpc>
            </a:pPr>
            <a:r>
              <a:rPr lang="zh-CN" altLang="en-US" sz="2200" dirty="0">
                <a:latin typeface="Times New Roman" panose="02020603050405020304" pitchFamily="18" charset="0"/>
                <a:ea typeface="微软雅黑" panose="020B0503020204020204" pitchFamily="34" charset="-122"/>
              </a:rPr>
              <a:t>整数</a:t>
            </a:r>
            <a:r>
              <a:rPr lang="en-US" altLang="zh-CN" sz="2200" dirty="0">
                <a:latin typeface="Times New Roman" panose="02020603050405020304" pitchFamily="18" charset="0"/>
                <a:ea typeface="微软雅黑" panose="020B0503020204020204" pitchFamily="34" charset="-122"/>
              </a:rPr>
              <a:t>X</a:t>
            </a:r>
            <a:r>
              <a:rPr lang="zh-CN" altLang="en-US" sz="2200" dirty="0">
                <a:latin typeface="Times New Roman" panose="02020603050405020304" pitchFamily="18" charset="0"/>
                <a:ea typeface="微软雅黑" panose="020B0503020204020204" pitchFamily="34" charset="-122"/>
              </a:rPr>
              <a:t>的原码是指：符号位</a:t>
            </a:r>
            <a:r>
              <a:rPr lang="en-US" altLang="zh-CN" sz="2200" dirty="0">
                <a:latin typeface="Times New Roman" panose="02020603050405020304" pitchFamily="18" charset="0"/>
                <a:ea typeface="微软雅黑" panose="020B0503020204020204" pitchFamily="34" charset="-122"/>
              </a:rPr>
              <a:t>0</a:t>
            </a:r>
            <a:r>
              <a:rPr lang="zh-CN" altLang="en-US" sz="2200" dirty="0">
                <a:latin typeface="Times New Roman" panose="02020603050405020304" pitchFamily="18" charset="0"/>
                <a:ea typeface="微软雅黑" panose="020B0503020204020204" pitchFamily="34" charset="-122"/>
              </a:rPr>
              <a:t>表示正，</a:t>
            </a:r>
            <a:r>
              <a:rPr lang="en-US" altLang="zh-CN" sz="2200" dirty="0">
                <a:latin typeface="Times New Roman" panose="02020603050405020304" pitchFamily="18" charset="0"/>
                <a:ea typeface="微软雅黑" panose="020B0503020204020204" pitchFamily="34" charset="-122"/>
              </a:rPr>
              <a:t>1</a:t>
            </a:r>
            <a:r>
              <a:rPr lang="zh-CN" altLang="en-US" sz="2200" dirty="0">
                <a:latin typeface="Times New Roman" panose="02020603050405020304" pitchFamily="18" charset="0"/>
                <a:ea typeface="微软雅黑" panose="020B0503020204020204" pitchFamily="34" charset="-122"/>
              </a:rPr>
              <a:t>表示负；其数值部分就是</a:t>
            </a:r>
            <a:r>
              <a:rPr lang="en-US" altLang="zh-CN" sz="2200" dirty="0">
                <a:latin typeface="Times New Roman" panose="02020603050405020304" pitchFamily="18" charset="0"/>
                <a:ea typeface="微软雅黑" panose="020B0503020204020204" pitchFamily="34" charset="-122"/>
              </a:rPr>
              <a:t>X</a:t>
            </a:r>
            <a:r>
              <a:rPr lang="zh-CN" altLang="en-US" sz="2200" dirty="0">
                <a:latin typeface="Times New Roman" panose="02020603050405020304" pitchFamily="18" charset="0"/>
                <a:ea typeface="微软雅黑" panose="020B0503020204020204" pitchFamily="34" charset="-122"/>
              </a:rPr>
              <a:t>绝对值的二进制表示。通常</a:t>
            </a:r>
            <a:r>
              <a:rPr lang="en-US" altLang="zh-CN" sz="2200" dirty="0">
                <a:latin typeface="Times New Roman" panose="02020603050405020304" pitchFamily="18" charset="0"/>
                <a:ea typeface="微软雅黑" panose="020B0503020204020204" pitchFamily="34" charset="-122"/>
              </a:rPr>
              <a:t>[X]</a:t>
            </a:r>
            <a:r>
              <a:rPr lang="zh-CN" altLang="en-US" sz="2200" baseline="-25000" dirty="0">
                <a:latin typeface="Times New Roman" panose="02020603050405020304" pitchFamily="18" charset="0"/>
                <a:ea typeface="微软雅黑" panose="020B0503020204020204" pitchFamily="34" charset="-122"/>
              </a:rPr>
              <a:t>原</a:t>
            </a:r>
            <a:r>
              <a:rPr lang="zh-CN" altLang="en-US" sz="2200" dirty="0">
                <a:latin typeface="Times New Roman" panose="02020603050405020304" pitchFamily="18" charset="0"/>
                <a:ea typeface="微软雅黑" panose="020B0503020204020204" pitchFamily="34" charset="-122"/>
              </a:rPr>
              <a:t>表示</a:t>
            </a:r>
            <a:r>
              <a:rPr lang="en-US" altLang="zh-CN" sz="2200" dirty="0">
                <a:latin typeface="Times New Roman" panose="02020603050405020304" pitchFamily="18" charset="0"/>
                <a:ea typeface="微软雅黑" panose="020B0503020204020204" pitchFamily="34" charset="-122"/>
              </a:rPr>
              <a:t>X</a:t>
            </a:r>
            <a:r>
              <a:rPr lang="zh-CN" altLang="en-US" sz="2200" dirty="0">
                <a:latin typeface="Times New Roman" panose="02020603050405020304" pitchFamily="18" charset="0"/>
                <a:ea typeface="微软雅黑" panose="020B0503020204020204" pitchFamily="34" charset="-122"/>
              </a:rPr>
              <a:t>的原码。</a:t>
            </a:r>
          </a:p>
        </p:txBody>
      </p:sp>
      <p:sp>
        <p:nvSpPr>
          <p:cNvPr id="7" name="TextBox 4">
            <a:extLst>
              <a:ext uri="{FF2B5EF4-FFF2-40B4-BE49-F238E27FC236}">
                <a16:creationId xmlns:a16="http://schemas.microsoft.com/office/drawing/2014/main" id="{0B6C8BA7-FDDE-4592-A7FF-1F43B6B69D2A}"/>
              </a:ext>
            </a:extLst>
          </p:cNvPr>
          <p:cNvSpPr txBox="1"/>
          <p:nvPr/>
        </p:nvSpPr>
        <p:spPr>
          <a:xfrm>
            <a:off x="1600039" y="2587147"/>
            <a:ext cx="3758472" cy="523220"/>
          </a:xfrm>
          <a:prstGeom prst="rect">
            <a:avLst/>
          </a:prstGeom>
          <a:noFill/>
        </p:spPr>
        <p:txBody>
          <a:bodyPr wrap="square" rtlCol="0">
            <a:spAutoFit/>
          </a:bodyPr>
          <a:lstStyle/>
          <a:p>
            <a:r>
              <a:rPr lang="en-US" altLang="zh-CN" sz="2800" b="1" dirty="0"/>
              <a:t>[+7]</a:t>
            </a:r>
            <a:r>
              <a:rPr lang="zh-CN" altLang="en-US" sz="2800" b="1" baseline="-25000" dirty="0"/>
              <a:t>原</a:t>
            </a:r>
            <a:r>
              <a:rPr lang="zh-CN" altLang="en-US" sz="2800" b="1" dirty="0"/>
              <a:t> </a:t>
            </a:r>
            <a:r>
              <a:rPr lang="en-US" altLang="zh-CN" sz="2800" b="1" dirty="0"/>
              <a:t>= </a:t>
            </a:r>
            <a:r>
              <a:rPr lang="en-US" altLang="zh-CN" sz="2800" b="1" dirty="0">
                <a:solidFill>
                  <a:srgbClr val="FF0000"/>
                </a:solidFill>
              </a:rPr>
              <a:t>0</a:t>
            </a:r>
            <a:r>
              <a:rPr lang="en-US" altLang="zh-CN" sz="2800" b="1" dirty="0"/>
              <a:t> 000 0111</a:t>
            </a:r>
            <a:endParaRPr lang="zh-CN" altLang="en-US" sz="2800" b="1" dirty="0"/>
          </a:p>
        </p:txBody>
      </p:sp>
      <p:sp>
        <p:nvSpPr>
          <p:cNvPr id="9" name="TextBox 5">
            <a:extLst>
              <a:ext uri="{FF2B5EF4-FFF2-40B4-BE49-F238E27FC236}">
                <a16:creationId xmlns:a16="http://schemas.microsoft.com/office/drawing/2014/main" id="{B750B233-C5AE-40C6-B8F6-5C7CE55C21E6}"/>
              </a:ext>
            </a:extLst>
          </p:cNvPr>
          <p:cNvSpPr txBox="1"/>
          <p:nvPr/>
        </p:nvSpPr>
        <p:spPr>
          <a:xfrm>
            <a:off x="1675345" y="3020059"/>
            <a:ext cx="3179110" cy="523220"/>
          </a:xfrm>
          <a:prstGeom prst="rect">
            <a:avLst/>
          </a:prstGeom>
          <a:noFill/>
        </p:spPr>
        <p:txBody>
          <a:bodyPr wrap="square" rtlCol="0">
            <a:spAutoFit/>
          </a:bodyPr>
          <a:lstStyle/>
          <a:p>
            <a:r>
              <a:rPr lang="en-US" altLang="zh-CN" sz="2800" b="1" dirty="0"/>
              <a:t>[-7]</a:t>
            </a:r>
            <a:r>
              <a:rPr lang="zh-CN" altLang="en-US" sz="2800" b="1" baseline="-25000" dirty="0"/>
              <a:t>原</a:t>
            </a:r>
            <a:r>
              <a:rPr lang="zh-CN" altLang="en-US" sz="2800" b="1" dirty="0"/>
              <a:t> </a:t>
            </a:r>
            <a:r>
              <a:rPr lang="en-US" altLang="zh-CN" sz="2800" b="1" dirty="0"/>
              <a:t>= </a:t>
            </a:r>
            <a:r>
              <a:rPr lang="en-US" altLang="zh-CN" sz="2800" b="1" dirty="0">
                <a:solidFill>
                  <a:srgbClr val="FF0000"/>
                </a:solidFill>
              </a:rPr>
              <a:t>1</a:t>
            </a:r>
            <a:r>
              <a:rPr lang="en-US" altLang="zh-CN" sz="2800" b="1" dirty="0"/>
              <a:t> 000 0111</a:t>
            </a:r>
            <a:endParaRPr lang="zh-CN" altLang="en-US" sz="2800" b="1" dirty="0"/>
          </a:p>
        </p:txBody>
      </p:sp>
      <p:sp>
        <p:nvSpPr>
          <p:cNvPr id="11" name="TextBox 6">
            <a:extLst>
              <a:ext uri="{FF2B5EF4-FFF2-40B4-BE49-F238E27FC236}">
                <a16:creationId xmlns:a16="http://schemas.microsoft.com/office/drawing/2014/main" id="{07368482-66B1-49EF-9077-A8B510EBC0DD}"/>
              </a:ext>
            </a:extLst>
          </p:cNvPr>
          <p:cNvSpPr txBox="1"/>
          <p:nvPr/>
        </p:nvSpPr>
        <p:spPr>
          <a:xfrm>
            <a:off x="5621355" y="2587147"/>
            <a:ext cx="4194674" cy="523220"/>
          </a:xfrm>
          <a:prstGeom prst="rect">
            <a:avLst/>
          </a:prstGeom>
          <a:noFill/>
        </p:spPr>
        <p:txBody>
          <a:bodyPr wrap="square" rtlCol="0">
            <a:spAutoFit/>
          </a:bodyPr>
          <a:lstStyle/>
          <a:p>
            <a:r>
              <a:rPr lang="en-US" altLang="zh-CN" sz="2800" b="1" dirty="0"/>
              <a:t>[+127]</a:t>
            </a:r>
            <a:r>
              <a:rPr lang="zh-CN" altLang="en-US" sz="2800" b="1" baseline="-25000" dirty="0"/>
              <a:t>原</a:t>
            </a:r>
            <a:r>
              <a:rPr lang="zh-CN" altLang="en-US" sz="2800" b="1" dirty="0"/>
              <a:t> </a:t>
            </a:r>
            <a:r>
              <a:rPr lang="en-US" altLang="zh-CN" sz="2800" b="1" dirty="0"/>
              <a:t>= </a:t>
            </a:r>
            <a:r>
              <a:rPr lang="en-US" altLang="zh-CN" sz="2800" b="1" dirty="0">
                <a:solidFill>
                  <a:srgbClr val="FF0000"/>
                </a:solidFill>
              </a:rPr>
              <a:t>0</a:t>
            </a:r>
            <a:r>
              <a:rPr lang="en-US" altLang="zh-CN" sz="2800" b="1" dirty="0"/>
              <a:t> 111 1111</a:t>
            </a:r>
            <a:endParaRPr lang="zh-CN" altLang="en-US" sz="2800" b="1" dirty="0"/>
          </a:p>
        </p:txBody>
      </p:sp>
      <p:sp>
        <p:nvSpPr>
          <p:cNvPr id="13" name="TextBox 7">
            <a:extLst>
              <a:ext uri="{FF2B5EF4-FFF2-40B4-BE49-F238E27FC236}">
                <a16:creationId xmlns:a16="http://schemas.microsoft.com/office/drawing/2014/main" id="{06FFE795-06DF-47BC-942D-378C69DD1668}"/>
              </a:ext>
            </a:extLst>
          </p:cNvPr>
          <p:cNvSpPr txBox="1"/>
          <p:nvPr/>
        </p:nvSpPr>
        <p:spPr>
          <a:xfrm>
            <a:off x="5696661" y="3020059"/>
            <a:ext cx="4414004" cy="523220"/>
          </a:xfrm>
          <a:prstGeom prst="rect">
            <a:avLst/>
          </a:prstGeom>
          <a:noFill/>
        </p:spPr>
        <p:txBody>
          <a:bodyPr wrap="square" rtlCol="0">
            <a:spAutoFit/>
          </a:bodyPr>
          <a:lstStyle/>
          <a:p>
            <a:r>
              <a:rPr lang="en-US" altLang="zh-CN" sz="2800" b="1" dirty="0"/>
              <a:t>[-127]</a:t>
            </a:r>
            <a:r>
              <a:rPr lang="zh-CN" altLang="en-US" sz="2800" b="1" baseline="-25000" dirty="0"/>
              <a:t>原</a:t>
            </a:r>
            <a:r>
              <a:rPr lang="zh-CN" altLang="en-US" sz="2800" b="1" dirty="0"/>
              <a:t> </a:t>
            </a:r>
            <a:r>
              <a:rPr lang="en-US" altLang="zh-CN" sz="2800" b="1" dirty="0"/>
              <a:t>= </a:t>
            </a:r>
            <a:r>
              <a:rPr lang="en-US" altLang="zh-CN" sz="2800" b="1" dirty="0">
                <a:solidFill>
                  <a:srgbClr val="FF0000"/>
                </a:solidFill>
              </a:rPr>
              <a:t>1</a:t>
            </a:r>
            <a:r>
              <a:rPr lang="en-US" altLang="zh-CN" sz="2800" b="1" dirty="0"/>
              <a:t> 111 1111</a:t>
            </a:r>
            <a:endParaRPr lang="zh-CN" altLang="en-US" sz="2800" b="1" dirty="0"/>
          </a:p>
        </p:txBody>
      </p:sp>
      <p:sp>
        <p:nvSpPr>
          <p:cNvPr id="15" name="TextBox 8">
            <a:extLst>
              <a:ext uri="{FF2B5EF4-FFF2-40B4-BE49-F238E27FC236}">
                <a16:creationId xmlns:a16="http://schemas.microsoft.com/office/drawing/2014/main" id="{90225F63-E6A5-4D07-96A8-BE8259886E1C}"/>
              </a:ext>
            </a:extLst>
          </p:cNvPr>
          <p:cNvSpPr txBox="1"/>
          <p:nvPr/>
        </p:nvSpPr>
        <p:spPr>
          <a:xfrm>
            <a:off x="1592011" y="4370386"/>
            <a:ext cx="4104650" cy="523220"/>
          </a:xfrm>
          <a:prstGeom prst="rect">
            <a:avLst/>
          </a:prstGeom>
          <a:noFill/>
        </p:spPr>
        <p:txBody>
          <a:bodyPr wrap="square" rtlCol="0">
            <a:spAutoFit/>
          </a:bodyPr>
          <a:lstStyle/>
          <a:p>
            <a:r>
              <a:rPr lang="en-US" altLang="zh-CN" sz="2800" b="1" dirty="0"/>
              <a:t>[+0]</a:t>
            </a:r>
            <a:r>
              <a:rPr lang="zh-CN" altLang="en-US" sz="2800" b="1" baseline="-25000" dirty="0"/>
              <a:t>原</a:t>
            </a:r>
            <a:r>
              <a:rPr lang="zh-CN" altLang="en-US" sz="2800" b="1" dirty="0"/>
              <a:t> </a:t>
            </a:r>
            <a:r>
              <a:rPr lang="en-US" altLang="zh-CN" sz="2800" b="1" dirty="0"/>
              <a:t>= </a:t>
            </a:r>
            <a:r>
              <a:rPr lang="en-US" altLang="zh-CN" sz="2800" b="1" dirty="0">
                <a:solidFill>
                  <a:srgbClr val="FF0000"/>
                </a:solidFill>
              </a:rPr>
              <a:t>0</a:t>
            </a:r>
            <a:r>
              <a:rPr lang="en-US" altLang="zh-CN" sz="2800" b="1" dirty="0"/>
              <a:t> 000 0000</a:t>
            </a:r>
            <a:endParaRPr lang="zh-CN" altLang="en-US" sz="2800" b="1" dirty="0"/>
          </a:p>
        </p:txBody>
      </p:sp>
      <p:sp>
        <p:nvSpPr>
          <p:cNvPr id="17" name="TextBox 9">
            <a:extLst>
              <a:ext uri="{FF2B5EF4-FFF2-40B4-BE49-F238E27FC236}">
                <a16:creationId xmlns:a16="http://schemas.microsoft.com/office/drawing/2014/main" id="{D5239A89-B855-47AA-AA73-8CB2F8141C8F}"/>
              </a:ext>
            </a:extLst>
          </p:cNvPr>
          <p:cNvSpPr txBox="1"/>
          <p:nvPr/>
        </p:nvSpPr>
        <p:spPr>
          <a:xfrm>
            <a:off x="1667317" y="4799136"/>
            <a:ext cx="3179110" cy="523220"/>
          </a:xfrm>
          <a:prstGeom prst="rect">
            <a:avLst/>
          </a:prstGeom>
          <a:noFill/>
        </p:spPr>
        <p:txBody>
          <a:bodyPr wrap="square" rtlCol="0">
            <a:spAutoFit/>
          </a:bodyPr>
          <a:lstStyle/>
          <a:p>
            <a:r>
              <a:rPr lang="en-US" altLang="zh-CN" sz="2800" b="1" dirty="0"/>
              <a:t>[-0]</a:t>
            </a:r>
            <a:r>
              <a:rPr lang="zh-CN" altLang="en-US" sz="2800" b="1" baseline="-25000" dirty="0"/>
              <a:t>原</a:t>
            </a:r>
            <a:r>
              <a:rPr lang="zh-CN" altLang="en-US" sz="2800" b="1" dirty="0"/>
              <a:t> </a:t>
            </a:r>
            <a:r>
              <a:rPr lang="en-US" altLang="zh-CN" sz="2800" b="1" dirty="0"/>
              <a:t>= </a:t>
            </a:r>
            <a:r>
              <a:rPr lang="en-US" altLang="zh-CN" sz="2800" b="1" dirty="0">
                <a:solidFill>
                  <a:srgbClr val="FF0000"/>
                </a:solidFill>
              </a:rPr>
              <a:t>1</a:t>
            </a:r>
            <a:r>
              <a:rPr lang="en-US" altLang="zh-CN" sz="2800" b="1" dirty="0"/>
              <a:t> 000 0000</a:t>
            </a:r>
            <a:endParaRPr lang="zh-CN" altLang="en-US" sz="2800" b="1" dirty="0"/>
          </a:p>
        </p:txBody>
      </p:sp>
      <p:sp>
        <p:nvSpPr>
          <p:cNvPr id="19" name="TextBox 10">
            <a:extLst>
              <a:ext uri="{FF2B5EF4-FFF2-40B4-BE49-F238E27FC236}">
                <a16:creationId xmlns:a16="http://schemas.microsoft.com/office/drawing/2014/main" id="{DE01BAD4-71E9-4C23-89CC-ADFEBA9DF488}"/>
              </a:ext>
            </a:extLst>
          </p:cNvPr>
          <p:cNvSpPr txBox="1"/>
          <p:nvPr/>
        </p:nvSpPr>
        <p:spPr>
          <a:xfrm>
            <a:off x="1250383" y="3796079"/>
            <a:ext cx="8784976" cy="489365"/>
          </a:xfrm>
          <a:prstGeom prst="rect">
            <a:avLst/>
          </a:prstGeom>
          <a:noFill/>
        </p:spPr>
        <p:txBody>
          <a:bodyPr wrap="square" rtlCol="0">
            <a:spAutoFit/>
          </a:bodyPr>
          <a:lstStyle/>
          <a:p>
            <a:pPr>
              <a:lnSpc>
                <a:spcPct val="130000"/>
              </a:lnSpc>
            </a:pPr>
            <a:r>
              <a:rPr lang="en-US" altLang="zh-CN" sz="2200" dirty="0">
                <a:latin typeface="Times New Roman" panose="02020603050405020304" pitchFamily="18" charset="0"/>
                <a:ea typeface="微软雅黑" panose="020B0503020204020204" pitchFamily="34" charset="-122"/>
              </a:rPr>
              <a:t>0</a:t>
            </a:r>
            <a:r>
              <a:rPr lang="zh-CN" altLang="en-US" sz="2200" dirty="0">
                <a:latin typeface="Times New Roman" panose="02020603050405020304" pitchFamily="18" charset="0"/>
                <a:ea typeface="微软雅黑" panose="020B0503020204020204" pitchFamily="34" charset="-122"/>
              </a:rPr>
              <a:t>的原码有两种方式：</a:t>
            </a:r>
          </a:p>
        </p:txBody>
      </p:sp>
      <p:sp>
        <p:nvSpPr>
          <p:cNvPr id="21" name="TextBox 11">
            <a:extLst>
              <a:ext uri="{FF2B5EF4-FFF2-40B4-BE49-F238E27FC236}">
                <a16:creationId xmlns:a16="http://schemas.microsoft.com/office/drawing/2014/main" id="{26B40988-060D-4533-8021-57A6E1C71D81}"/>
              </a:ext>
            </a:extLst>
          </p:cNvPr>
          <p:cNvSpPr txBox="1"/>
          <p:nvPr/>
        </p:nvSpPr>
        <p:spPr>
          <a:xfrm>
            <a:off x="5642871" y="5479938"/>
            <a:ext cx="4681735" cy="400110"/>
          </a:xfrm>
          <a:prstGeom prst="rect">
            <a:avLst/>
          </a:prstGeom>
          <a:solidFill>
            <a:schemeClr val="bg1"/>
          </a:solidFill>
        </p:spPr>
        <p:txBody>
          <a:bodyPr wrap="square" rtlCol="0">
            <a:spAutoFit/>
          </a:bodyPr>
          <a:lstStyle/>
          <a:p>
            <a:r>
              <a:rPr lang="en-US" altLang="zh-CN" sz="2000" b="1" dirty="0">
                <a:solidFill>
                  <a:srgbClr val="FF0000"/>
                </a:solidFill>
                <a:latin typeface="微软雅黑" panose="020B0503020204020204" pitchFamily="34" charset="-122"/>
                <a:ea typeface="微软雅黑" panose="020B0503020204020204" pitchFamily="34" charset="-122"/>
              </a:rPr>
              <a:t>8</a:t>
            </a:r>
            <a:r>
              <a:rPr lang="zh-CN" altLang="en-US" sz="2000" b="1" dirty="0">
                <a:solidFill>
                  <a:srgbClr val="FF0000"/>
                </a:solidFill>
                <a:latin typeface="微软雅黑" panose="020B0503020204020204" pitchFamily="34" charset="-122"/>
                <a:ea typeface="微软雅黑" panose="020B0503020204020204" pitchFamily="34" charset="-122"/>
              </a:rPr>
              <a:t>位原码表示的范围为：</a:t>
            </a:r>
            <a:r>
              <a:rPr lang="en-US" altLang="zh-CN" sz="2000" b="1" dirty="0">
                <a:solidFill>
                  <a:srgbClr val="FF0000"/>
                </a:solidFill>
                <a:latin typeface="微软雅黑" panose="020B0503020204020204" pitchFamily="34" charset="-122"/>
                <a:ea typeface="微软雅黑" panose="020B0503020204020204" pitchFamily="34" charset="-122"/>
              </a:rPr>
              <a:t>-127~127</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52933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D8F6C1-EC11-4EB0-A4BE-03FE19575B50}"/>
              </a:ext>
            </a:extLst>
          </p:cNvPr>
          <p:cNvSpPr>
            <a:spLocks noGrp="1"/>
          </p:cNvSpPr>
          <p:nvPr>
            <p:ph type="title"/>
          </p:nvPr>
        </p:nvSpPr>
        <p:spPr/>
        <p:txBody>
          <a:bodyPr/>
          <a:lstStyle/>
          <a:p>
            <a:r>
              <a:rPr lang="zh-CN" altLang="en-US" dirty="0"/>
              <a:t>反码</a:t>
            </a:r>
          </a:p>
        </p:txBody>
      </p:sp>
      <p:sp>
        <p:nvSpPr>
          <p:cNvPr id="3" name="灯片编号占位符 2">
            <a:extLst>
              <a:ext uri="{FF2B5EF4-FFF2-40B4-BE49-F238E27FC236}">
                <a16:creationId xmlns:a16="http://schemas.microsoft.com/office/drawing/2014/main" id="{85734FA5-F489-4803-8426-35560D623095}"/>
              </a:ext>
            </a:extLst>
          </p:cNvPr>
          <p:cNvSpPr>
            <a:spLocks noGrp="1"/>
          </p:cNvSpPr>
          <p:nvPr>
            <p:ph type="sldNum" sz="quarter" idx="10"/>
          </p:nvPr>
        </p:nvSpPr>
        <p:spPr/>
        <p:txBody>
          <a:bodyPr/>
          <a:lstStyle/>
          <a:p>
            <a:pPr>
              <a:defRPr/>
            </a:pPr>
            <a:fld id="{2FCEA550-0632-41CF-92C9-23194848D089}" type="slidenum">
              <a:rPr lang="zh-CN" altLang="en-US" smtClean="0"/>
              <a:pPr>
                <a:defRPr/>
              </a:pPr>
              <a:t>37</a:t>
            </a:fld>
            <a:endParaRPr lang="en-US" altLang="zh-CN"/>
          </a:p>
        </p:txBody>
      </p:sp>
      <p:sp>
        <p:nvSpPr>
          <p:cNvPr id="5" name="TextBox 2">
            <a:extLst>
              <a:ext uri="{FF2B5EF4-FFF2-40B4-BE49-F238E27FC236}">
                <a16:creationId xmlns:a16="http://schemas.microsoft.com/office/drawing/2014/main" id="{3DC92783-6D02-4A51-BF01-15932780B88B}"/>
              </a:ext>
            </a:extLst>
          </p:cNvPr>
          <p:cNvSpPr txBox="1"/>
          <p:nvPr/>
        </p:nvSpPr>
        <p:spPr>
          <a:xfrm>
            <a:off x="1533938" y="2182176"/>
            <a:ext cx="3179110" cy="461665"/>
          </a:xfrm>
          <a:prstGeom prst="rect">
            <a:avLst/>
          </a:prstGeom>
          <a:noFill/>
        </p:spPr>
        <p:txBody>
          <a:bodyPr wrap="square" rtlCol="0">
            <a:spAutoFit/>
          </a:bodyPr>
          <a:lstStyle/>
          <a:p>
            <a:r>
              <a:rPr lang="en-US" altLang="zh-CN" sz="2400" b="1" dirty="0"/>
              <a:t>[+7]</a:t>
            </a:r>
            <a:r>
              <a:rPr lang="zh-CN" altLang="en-US" sz="2400" b="1" baseline="-25000" dirty="0"/>
              <a:t>反</a:t>
            </a:r>
            <a:r>
              <a:rPr lang="zh-CN" altLang="en-US" sz="2400" b="1" dirty="0"/>
              <a:t> </a:t>
            </a:r>
            <a:r>
              <a:rPr lang="en-US" altLang="zh-CN" sz="2400" b="1" dirty="0"/>
              <a:t>= </a:t>
            </a:r>
            <a:r>
              <a:rPr lang="en-US" altLang="zh-CN" sz="2400" b="1" dirty="0">
                <a:solidFill>
                  <a:srgbClr val="FF0000"/>
                </a:solidFill>
              </a:rPr>
              <a:t>0</a:t>
            </a:r>
            <a:r>
              <a:rPr lang="en-US" altLang="zh-CN" sz="2400" b="1" dirty="0"/>
              <a:t> 000 0111</a:t>
            </a:r>
            <a:endParaRPr lang="zh-CN" altLang="en-US" sz="2400" b="1" dirty="0"/>
          </a:p>
        </p:txBody>
      </p:sp>
      <p:sp>
        <p:nvSpPr>
          <p:cNvPr id="7" name="TextBox 3">
            <a:extLst>
              <a:ext uri="{FF2B5EF4-FFF2-40B4-BE49-F238E27FC236}">
                <a16:creationId xmlns:a16="http://schemas.microsoft.com/office/drawing/2014/main" id="{9E23FBAD-65C6-4FBC-A21C-26E3A8399D45}"/>
              </a:ext>
            </a:extLst>
          </p:cNvPr>
          <p:cNvSpPr txBox="1"/>
          <p:nvPr/>
        </p:nvSpPr>
        <p:spPr>
          <a:xfrm>
            <a:off x="1609244" y="2680154"/>
            <a:ext cx="3179110" cy="461665"/>
          </a:xfrm>
          <a:prstGeom prst="rect">
            <a:avLst/>
          </a:prstGeom>
          <a:noFill/>
        </p:spPr>
        <p:txBody>
          <a:bodyPr wrap="square" rtlCol="0">
            <a:spAutoFit/>
          </a:bodyPr>
          <a:lstStyle/>
          <a:p>
            <a:r>
              <a:rPr lang="en-US" altLang="zh-CN" sz="2400" b="1" dirty="0"/>
              <a:t>[-7]</a:t>
            </a:r>
            <a:r>
              <a:rPr lang="zh-CN" altLang="en-US" sz="2400" b="1" baseline="-25000" dirty="0"/>
              <a:t>反</a:t>
            </a:r>
            <a:r>
              <a:rPr lang="zh-CN" altLang="en-US" sz="2400" b="1" dirty="0"/>
              <a:t> </a:t>
            </a:r>
            <a:r>
              <a:rPr lang="en-US" altLang="zh-CN" sz="2400" b="1" dirty="0"/>
              <a:t>= </a:t>
            </a:r>
            <a:r>
              <a:rPr lang="en-US" altLang="zh-CN" sz="2400" b="1" dirty="0">
                <a:solidFill>
                  <a:srgbClr val="FF0000"/>
                </a:solidFill>
              </a:rPr>
              <a:t>1</a:t>
            </a:r>
            <a:r>
              <a:rPr lang="en-US" altLang="zh-CN" sz="2400" b="1" dirty="0"/>
              <a:t> 111 1000</a:t>
            </a:r>
            <a:endParaRPr lang="zh-CN" altLang="en-US" sz="2400" b="1" dirty="0"/>
          </a:p>
        </p:txBody>
      </p:sp>
      <p:sp>
        <p:nvSpPr>
          <p:cNvPr id="9" name="TextBox 4">
            <a:extLst>
              <a:ext uri="{FF2B5EF4-FFF2-40B4-BE49-F238E27FC236}">
                <a16:creationId xmlns:a16="http://schemas.microsoft.com/office/drawing/2014/main" id="{81B1F930-75DA-4D1E-BAA4-D6186E4F7280}"/>
              </a:ext>
            </a:extLst>
          </p:cNvPr>
          <p:cNvSpPr txBox="1"/>
          <p:nvPr/>
        </p:nvSpPr>
        <p:spPr>
          <a:xfrm>
            <a:off x="1533938" y="3585900"/>
            <a:ext cx="3179110" cy="461665"/>
          </a:xfrm>
          <a:prstGeom prst="rect">
            <a:avLst/>
          </a:prstGeom>
          <a:noFill/>
        </p:spPr>
        <p:txBody>
          <a:bodyPr wrap="square" rtlCol="0">
            <a:spAutoFit/>
          </a:bodyPr>
          <a:lstStyle/>
          <a:p>
            <a:r>
              <a:rPr lang="en-US" altLang="zh-CN" sz="2400" b="1" dirty="0"/>
              <a:t>[+0]</a:t>
            </a:r>
            <a:r>
              <a:rPr lang="zh-CN" altLang="en-US" sz="2400" b="1" baseline="-25000" dirty="0"/>
              <a:t>反</a:t>
            </a:r>
            <a:r>
              <a:rPr lang="zh-CN" altLang="en-US" sz="2400" b="1" dirty="0"/>
              <a:t> </a:t>
            </a:r>
            <a:r>
              <a:rPr lang="en-US" altLang="zh-CN" sz="2400" b="1" dirty="0"/>
              <a:t>= </a:t>
            </a:r>
            <a:r>
              <a:rPr lang="en-US" altLang="zh-CN" sz="2400" b="1" dirty="0">
                <a:solidFill>
                  <a:srgbClr val="FF0000"/>
                </a:solidFill>
              </a:rPr>
              <a:t>0</a:t>
            </a:r>
            <a:r>
              <a:rPr lang="en-US" altLang="zh-CN" sz="2400" b="1" dirty="0"/>
              <a:t> 000 0000</a:t>
            </a:r>
            <a:endParaRPr lang="zh-CN" altLang="en-US" sz="2400" b="1" dirty="0"/>
          </a:p>
        </p:txBody>
      </p:sp>
      <p:sp>
        <p:nvSpPr>
          <p:cNvPr id="11" name="TextBox 5">
            <a:extLst>
              <a:ext uri="{FF2B5EF4-FFF2-40B4-BE49-F238E27FC236}">
                <a16:creationId xmlns:a16="http://schemas.microsoft.com/office/drawing/2014/main" id="{C54BDBA2-A693-4AB4-8747-51D88206970A}"/>
              </a:ext>
            </a:extLst>
          </p:cNvPr>
          <p:cNvSpPr txBox="1"/>
          <p:nvPr/>
        </p:nvSpPr>
        <p:spPr>
          <a:xfrm>
            <a:off x="1609244" y="4061844"/>
            <a:ext cx="3179110" cy="461665"/>
          </a:xfrm>
          <a:prstGeom prst="rect">
            <a:avLst/>
          </a:prstGeom>
          <a:noFill/>
        </p:spPr>
        <p:txBody>
          <a:bodyPr wrap="square" rtlCol="0">
            <a:spAutoFit/>
          </a:bodyPr>
          <a:lstStyle/>
          <a:p>
            <a:r>
              <a:rPr lang="en-US" altLang="zh-CN" sz="2400" b="1" dirty="0"/>
              <a:t>[-0]</a:t>
            </a:r>
            <a:r>
              <a:rPr lang="zh-CN" altLang="en-US" sz="2400" b="1" baseline="-25000" dirty="0"/>
              <a:t>反</a:t>
            </a:r>
            <a:r>
              <a:rPr lang="zh-CN" altLang="en-US" sz="2400" b="1" dirty="0"/>
              <a:t> </a:t>
            </a:r>
            <a:r>
              <a:rPr lang="en-US" altLang="zh-CN" sz="2400" b="1" dirty="0"/>
              <a:t>= </a:t>
            </a:r>
            <a:r>
              <a:rPr lang="en-US" altLang="zh-CN" sz="2400" b="1" dirty="0">
                <a:solidFill>
                  <a:srgbClr val="FF0000"/>
                </a:solidFill>
              </a:rPr>
              <a:t>1</a:t>
            </a:r>
            <a:r>
              <a:rPr lang="en-US" altLang="zh-CN" sz="2400" b="1" dirty="0"/>
              <a:t> 111 1111</a:t>
            </a:r>
            <a:endParaRPr lang="zh-CN" altLang="en-US" sz="2400" b="1" dirty="0"/>
          </a:p>
        </p:txBody>
      </p:sp>
      <p:sp>
        <p:nvSpPr>
          <p:cNvPr id="13" name="TextBox 6">
            <a:extLst>
              <a:ext uri="{FF2B5EF4-FFF2-40B4-BE49-F238E27FC236}">
                <a16:creationId xmlns:a16="http://schemas.microsoft.com/office/drawing/2014/main" id="{0D65922C-27AA-49D0-BC93-A4D90FC8A6E2}"/>
              </a:ext>
            </a:extLst>
          </p:cNvPr>
          <p:cNvSpPr txBox="1"/>
          <p:nvPr/>
        </p:nvSpPr>
        <p:spPr>
          <a:xfrm>
            <a:off x="1187953" y="1459662"/>
            <a:ext cx="10258571" cy="489365"/>
          </a:xfrm>
          <a:prstGeom prst="rect">
            <a:avLst/>
          </a:prstGeom>
          <a:noFill/>
        </p:spPr>
        <p:txBody>
          <a:bodyPr wrap="square" rtlCol="0">
            <a:spAutoFit/>
          </a:bodyPr>
          <a:lstStyle/>
          <a:p>
            <a:pPr>
              <a:lnSpc>
                <a:spcPct val="130000"/>
              </a:lnSpc>
            </a:pPr>
            <a:r>
              <a:rPr lang="zh-CN" altLang="en-US" sz="2200" dirty="0">
                <a:latin typeface="Times New Roman" panose="02020603050405020304" pitchFamily="18" charset="0"/>
                <a:ea typeface="微软雅黑" panose="020B0503020204020204" pitchFamily="34" charset="-122"/>
              </a:rPr>
              <a:t>负数的反码是对该数的原码除了符号位外各位取反。通常</a:t>
            </a:r>
            <a:r>
              <a:rPr lang="en-US" altLang="zh-CN" sz="2200" dirty="0">
                <a:latin typeface="Times New Roman" panose="02020603050405020304" pitchFamily="18" charset="0"/>
                <a:ea typeface="微软雅黑" panose="020B0503020204020204" pitchFamily="34" charset="-122"/>
              </a:rPr>
              <a:t>[X]</a:t>
            </a:r>
            <a:r>
              <a:rPr lang="zh-CN" altLang="en-US" sz="2200" baseline="-25000" dirty="0">
                <a:latin typeface="Times New Roman" panose="02020603050405020304" pitchFamily="18" charset="0"/>
                <a:ea typeface="微软雅黑" panose="020B0503020204020204" pitchFamily="34" charset="-122"/>
              </a:rPr>
              <a:t>反</a:t>
            </a:r>
            <a:r>
              <a:rPr lang="zh-CN" altLang="en-US" sz="2200" dirty="0">
                <a:latin typeface="Times New Roman" panose="02020603050405020304" pitchFamily="18" charset="0"/>
                <a:ea typeface="微软雅黑" panose="020B0503020204020204" pitchFamily="34" charset="-122"/>
              </a:rPr>
              <a:t>表示</a:t>
            </a:r>
            <a:r>
              <a:rPr lang="en-US" altLang="zh-CN" sz="2200" dirty="0">
                <a:latin typeface="Times New Roman" panose="02020603050405020304" pitchFamily="18" charset="0"/>
                <a:ea typeface="微软雅黑" panose="020B0503020204020204" pitchFamily="34" charset="-122"/>
              </a:rPr>
              <a:t>X</a:t>
            </a:r>
            <a:r>
              <a:rPr lang="zh-CN" altLang="en-US" sz="2200" dirty="0">
                <a:latin typeface="Times New Roman" panose="02020603050405020304" pitchFamily="18" charset="0"/>
                <a:ea typeface="微软雅黑" panose="020B0503020204020204" pitchFamily="34" charset="-122"/>
              </a:rPr>
              <a:t>的反码。</a:t>
            </a:r>
          </a:p>
        </p:txBody>
      </p:sp>
      <p:sp>
        <p:nvSpPr>
          <p:cNvPr id="15" name="TextBox 7">
            <a:extLst>
              <a:ext uri="{FF2B5EF4-FFF2-40B4-BE49-F238E27FC236}">
                <a16:creationId xmlns:a16="http://schemas.microsoft.com/office/drawing/2014/main" id="{E270AA19-23C4-4712-A101-6861805DEF22}"/>
              </a:ext>
            </a:extLst>
          </p:cNvPr>
          <p:cNvSpPr txBox="1"/>
          <p:nvPr/>
        </p:nvSpPr>
        <p:spPr>
          <a:xfrm>
            <a:off x="5505451" y="5040096"/>
            <a:ext cx="4681735" cy="400110"/>
          </a:xfrm>
          <a:prstGeom prst="rect">
            <a:avLst/>
          </a:prstGeom>
          <a:solidFill>
            <a:schemeClr val="bg1"/>
          </a:solidFill>
        </p:spPr>
        <p:txBody>
          <a:bodyPr wrap="square" rtlCol="0">
            <a:spAutoFit/>
          </a:bodyPr>
          <a:lstStyle/>
          <a:p>
            <a:r>
              <a:rPr lang="en-US" altLang="zh-CN" sz="2000" b="1" dirty="0">
                <a:solidFill>
                  <a:srgbClr val="FF0000"/>
                </a:solidFill>
                <a:latin typeface="微软雅黑" panose="020B0503020204020204" pitchFamily="34" charset="-122"/>
                <a:ea typeface="微软雅黑" panose="020B0503020204020204" pitchFamily="34" charset="-122"/>
              </a:rPr>
              <a:t>8</a:t>
            </a:r>
            <a:r>
              <a:rPr lang="zh-CN" altLang="en-US" sz="2000" b="1" dirty="0">
                <a:solidFill>
                  <a:srgbClr val="FF0000"/>
                </a:solidFill>
                <a:latin typeface="微软雅黑" panose="020B0503020204020204" pitchFamily="34" charset="-122"/>
                <a:ea typeface="微软雅黑" panose="020B0503020204020204" pitchFamily="34" charset="-122"/>
              </a:rPr>
              <a:t>位反码表示的范围为：</a:t>
            </a:r>
            <a:r>
              <a:rPr lang="en-US" altLang="zh-CN" sz="2000" b="1" dirty="0">
                <a:solidFill>
                  <a:srgbClr val="FF0000"/>
                </a:solidFill>
                <a:latin typeface="微软雅黑" panose="020B0503020204020204" pitchFamily="34" charset="-122"/>
                <a:ea typeface="微软雅黑" panose="020B0503020204020204" pitchFamily="34" charset="-122"/>
              </a:rPr>
              <a:t>-127~127</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7" name="TextBox 8">
            <a:extLst>
              <a:ext uri="{FF2B5EF4-FFF2-40B4-BE49-F238E27FC236}">
                <a16:creationId xmlns:a16="http://schemas.microsoft.com/office/drawing/2014/main" id="{97BB3E2F-E154-44A9-8721-27FA4D8525B3}"/>
              </a:ext>
            </a:extLst>
          </p:cNvPr>
          <p:cNvSpPr txBox="1"/>
          <p:nvPr/>
        </p:nvSpPr>
        <p:spPr>
          <a:xfrm>
            <a:off x="5555254" y="2182176"/>
            <a:ext cx="3179110" cy="461665"/>
          </a:xfrm>
          <a:prstGeom prst="rect">
            <a:avLst/>
          </a:prstGeom>
          <a:noFill/>
        </p:spPr>
        <p:txBody>
          <a:bodyPr wrap="square" rtlCol="0">
            <a:spAutoFit/>
          </a:bodyPr>
          <a:lstStyle/>
          <a:p>
            <a:r>
              <a:rPr lang="en-US" altLang="zh-CN" sz="2400" b="1" dirty="0"/>
              <a:t>[+127]</a:t>
            </a:r>
            <a:r>
              <a:rPr lang="zh-CN" altLang="en-US" sz="2400" b="1" baseline="-25000" dirty="0"/>
              <a:t>反</a:t>
            </a:r>
            <a:r>
              <a:rPr lang="en-US" altLang="zh-CN" sz="2400" b="1" dirty="0"/>
              <a:t>= </a:t>
            </a:r>
            <a:r>
              <a:rPr lang="en-US" altLang="zh-CN" sz="2400" b="1" dirty="0">
                <a:solidFill>
                  <a:srgbClr val="FF0000"/>
                </a:solidFill>
              </a:rPr>
              <a:t>0</a:t>
            </a:r>
            <a:r>
              <a:rPr lang="en-US" altLang="zh-CN" sz="2400" b="1" dirty="0"/>
              <a:t> 111 1111</a:t>
            </a:r>
            <a:endParaRPr lang="zh-CN" altLang="en-US" sz="2400" b="1" dirty="0"/>
          </a:p>
        </p:txBody>
      </p:sp>
      <p:sp>
        <p:nvSpPr>
          <p:cNvPr id="19" name="TextBox 9">
            <a:extLst>
              <a:ext uri="{FF2B5EF4-FFF2-40B4-BE49-F238E27FC236}">
                <a16:creationId xmlns:a16="http://schemas.microsoft.com/office/drawing/2014/main" id="{8BB0287F-C2CF-4D76-A046-DB5BCDDBB7F9}"/>
              </a:ext>
            </a:extLst>
          </p:cNvPr>
          <p:cNvSpPr txBox="1"/>
          <p:nvPr/>
        </p:nvSpPr>
        <p:spPr>
          <a:xfrm>
            <a:off x="5630560" y="2680154"/>
            <a:ext cx="3179110" cy="461665"/>
          </a:xfrm>
          <a:prstGeom prst="rect">
            <a:avLst/>
          </a:prstGeom>
          <a:noFill/>
        </p:spPr>
        <p:txBody>
          <a:bodyPr wrap="square" rtlCol="0">
            <a:spAutoFit/>
          </a:bodyPr>
          <a:lstStyle/>
          <a:p>
            <a:r>
              <a:rPr lang="en-US" altLang="zh-CN" sz="2400" b="1" dirty="0"/>
              <a:t>[-127]</a:t>
            </a:r>
            <a:r>
              <a:rPr lang="zh-CN" altLang="en-US" sz="2400" b="1" baseline="-25000" dirty="0"/>
              <a:t>反</a:t>
            </a:r>
            <a:r>
              <a:rPr lang="en-US" altLang="zh-CN" sz="2400" b="1" dirty="0"/>
              <a:t>= </a:t>
            </a:r>
            <a:r>
              <a:rPr lang="en-US" altLang="zh-CN" sz="2400" b="1" dirty="0">
                <a:solidFill>
                  <a:srgbClr val="FF0000"/>
                </a:solidFill>
              </a:rPr>
              <a:t>1</a:t>
            </a:r>
            <a:r>
              <a:rPr lang="en-US" altLang="zh-CN" sz="2400" b="1" dirty="0"/>
              <a:t> 000 0000</a:t>
            </a:r>
            <a:endParaRPr lang="zh-CN" altLang="en-US" sz="2400" b="1" dirty="0"/>
          </a:p>
        </p:txBody>
      </p:sp>
    </p:spTree>
    <p:extLst>
      <p:ext uri="{BB962C8B-B14F-4D97-AF65-F5344CB8AC3E}">
        <p14:creationId xmlns:p14="http://schemas.microsoft.com/office/powerpoint/2010/main" val="19638696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771680-86F3-4774-A1F3-5ED156B46742}"/>
              </a:ext>
            </a:extLst>
          </p:cNvPr>
          <p:cNvSpPr>
            <a:spLocks noGrp="1"/>
          </p:cNvSpPr>
          <p:nvPr>
            <p:ph type="title"/>
          </p:nvPr>
        </p:nvSpPr>
        <p:spPr/>
        <p:txBody>
          <a:bodyPr/>
          <a:lstStyle/>
          <a:p>
            <a:r>
              <a:rPr lang="zh-CN" altLang="en-US" dirty="0"/>
              <a:t>补码</a:t>
            </a:r>
          </a:p>
        </p:txBody>
      </p:sp>
      <p:sp>
        <p:nvSpPr>
          <p:cNvPr id="3" name="灯片编号占位符 2">
            <a:extLst>
              <a:ext uri="{FF2B5EF4-FFF2-40B4-BE49-F238E27FC236}">
                <a16:creationId xmlns:a16="http://schemas.microsoft.com/office/drawing/2014/main" id="{BABEDAEA-54A1-45B0-AD16-B4A26496345A}"/>
              </a:ext>
            </a:extLst>
          </p:cNvPr>
          <p:cNvSpPr>
            <a:spLocks noGrp="1"/>
          </p:cNvSpPr>
          <p:nvPr>
            <p:ph type="sldNum" sz="quarter" idx="10"/>
          </p:nvPr>
        </p:nvSpPr>
        <p:spPr/>
        <p:txBody>
          <a:bodyPr/>
          <a:lstStyle/>
          <a:p>
            <a:pPr>
              <a:defRPr/>
            </a:pPr>
            <a:fld id="{2FCEA550-0632-41CF-92C9-23194848D089}" type="slidenum">
              <a:rPr lang="zh-CN" altLang="en-US" smtClean="0"/>
              <a:pPr>
                <a:defRPr/>
              </a:pPr>
              <a:t>38</a:t>
            </a:fld>
            <a:endParaRPr lang="en-US" altLang="zh-CN"/>
          </a:p>
        </p:txBody>
      </p:sp>
      <p:sp>
        <p:nvSpPr>
          <p:cNvPr id="5" name="TextBox 2">
            <a:extLst>
              <a:ext uri="{FF2B5EF4-FFF2-40B4-BE49-F238E27FC236}">
                <a16:creationId xmlns:a16="http://schemas.microsoft.com/office/drawing/2014/main" id="{D092724E-CA0D-4413-B7B9-C4D5943C4FD4}"/>
              </a:ext>
            </a:extLst>
          </p:cNvPr>
          <p:cNvSpPr txBox="1"/>
          <p:nvPr/>
        </p:nvSpPr>
        <p:spPr>
          <a:xfrm>
            <a:off x="1243038" y="1547797"/>
            <a:ext cx="8784976" cy="452432"/>
          </a:xfrm>
          <a:prstGeom prst="rect">
            <a:avLst/>
          </a:prstGeom>
          <a:noFill/>
        </p:spPr>
        <p:txBody>
          <a:bodyPr wrap="square" rtlCol="0">
            <a:spAutoFit/>
          </a:bodyPr>
          <a:lstStyle/>
          <a:p>
            <a:pPr>
              <a:lnSpc>
                <a:spcPct val="130000"/>
              </a:lnSpc>
            </a:pPr>
            <a:r>
              <a:rPr lang="zh-CN" altLang="en-US" sz="2000" dirty="0">
                <a:latin typeface="Times New Roman" panose="02020603050405020304" pitchFamily="18" charset="0"/>
                <a:ea typeface="微软雅黑" panose="020B0503020204020204" pitchFamily="34" charset="-122"/>
              </a:rPr>
              <a:t>负数的补码是在该数的反码末位加</a:t>
            </a:r>
            <a:r>
              <a:rPr lang="en-US" altLang="zh-CN" sz="2000" dirty="0">
                <a:latin typeface="Times New Roman" panose="02020603050405020304" pitchFamily="18" charset="0"/>
                <a:ea typeface="微软雅黑" panose="020B0503020204020204" pitchFamily="34" charset="-122"/>
              </a:rPr>
              <a:t>1</a:t>
            </a:r>
            <a:r>
              <a:rPr lang="zh-CN" altLang="en-US" sz="2000" dirty="0">
                <a:latin typeface="Times New Roman" panose="02020603050405020304" pitchFamily="18" charset="0"/>
                <a:ea typeface="微软雅黑" panose="020B0503020204020204" pitchFamily="34" charset="-122"/>
              </a:rPr>
              <a:t>。通常</a:t>
            </a:r>
            <a:r>
              <a:rPr lang="en-US" altLang="zh-CN" sz="2000" dirty="0">
                <a:latin typeface="Times New Roman" panose="02020603050405020304" pitchFamily="18" charset="0"/>
                <a:ea typeface="微软雅黑" panose="020B0503020204020204" pitchFamily="34" charset="-122"/>
              </a:rPr>
              <a:t>[X]</a:t>
            </a:r>
            <a:r>
              <a:rPr lang="zh-CN" altLang="en-US" sz="2000" baseline="-25000" dirty="0">
                <a:latin typeface="Times New Roman" panose="02020603050405020304" pitchFamily="18" charset="0"/>
                <a:ea typeface="微软雅黑" panose="020B0503020204020204" pitchFamily="34" charset="-122"/>
              </a:rPr>
              <a:t>补</a:t>
            </a:r>
            <a:r>
              <a:rPr lang="zh-CN" altLang="en-US" sz="2000" dirty="0">
                <a:latin typeface="Times New Roman" panose="02020603050405020304" pitchFamily="18" charset="0"/>
                <a:ea typeface="微软雅黑" panose="020B0503020204020204" pitchFamily="34" charset="-122"/>
              </a:rPr>
              <a:t>表示</a:t>
            </a:r>
            <a:r>
              <a:rPr lang="en-US" altLang="zh-CN" sz="2000" dirty="0">
                <a:latin typeface="Times New Roman" panose="02020603050405020304" pitchFamily="18" charset="0"/>
                <a:ea typeface="微软雅黑" panose="020B0503020204020204" pitchFamily="34" charset="-122"/>
              </a:rPr>
              <a:t>X</a:t>
            </a:r>
            <a:r>
              <a:rPr lang="zh-CN" altLang="en-US" sz="2000" dirty="0">
                <a:latin typeface="Times New Roman" panose="02020603050405020304" pitchFamily="18" charset="0"/>
                <a:ea typeface="微软雅黑" panose="020B0503020204020204" pitchFamily="34" charset="-122"/>
              </a:rPr>
              <a:t>的补码。</a:t>
            </a:r>
          </a:p>
        </p:txBody>
      </p:sp>
      <p:sp>
        <p:nvSpPr>
          <p:cNvPr id="7" name="TextBox 3">
            <a:extLst>
              <a:ext uri="{FF2B5EF4-FFF2-40B4-BE49-F238E27FC236}">
                <a16:creationId xmlns:a16="http://schemas.microsoft.com/office/drawing/2014/main" id="{D707F148-0EA1-4BB6-9439-82ECC2B6BC1D}"/>
              </a:ext>
            </a:extLst>
          </p:cNvPr>
          <p:cNvSpPr txBox="1"/>
          <p:nvPr/>
        </p:nvSpPr>
        <p:spPr>
          <a:xfrm>
            <a:off x="1589022" y="2270311"/>
            <a:ext cx="3179110" cy="461665"/>
          </a:xfrm>
          <a:prstGeom prst="rect">
            <a:avLst/>
          </a:prstGeom>
          <a:noFill/>
        </p:spPr>
        <p:txBody>
          <a:bodyPr wrap="square" rtlCol="0">
            <a:spAutoFit/>
          </a:bodyPr>
          <a:lstStyle/>
          <a:p>
            <a:r>
              <a:rPr lang="en-US" altLang="zh-CN" sz="2400" b="1" dirty="0"/>
              <a:t>[+7]</a:t>
            </a:r>
            <a:r>
              <a:rPr lang="zh-CN" altLang="en-US" sz="2400" b="1" baseline="-25000" dirty="0"/>
              <a:t>补</a:t>
            </a:r>
            <a:r>
              <a:rPr lang="zh-CN" altLang="en-US" sz="2400" b="1" dirty="0"/>
              <a:t> </a:t>
            </a:r>
            <a:r>
              <a:rPr lang="en-US" altLang="zh-CN" sz="2400" b="1" dirty="0"/>
              <a:t>= </a:t>
            </a:r>
            <a:r>
              <a:rPr lang="en-US" altLang="zh-CN" sz="2400" b="1" dirty="0">
                <a:solidFill>
                  <a:srgbClr val="FF0000"/>
                </a:solidFill>
              </a:rPr>
              <a:t>0</a:t>
            </a:r>
            <a:r>
              <a:rPr lang="en-US" altLang="zh-CN" sz="2400" b="1" dirty="0"/>
              <a:t> 000 0111</a:t>
            </a:r>
            <a:endParaRPr lang="zh-CN" altLang="en-US" sz="2400" b="1" dirty="0"/>
          </a:p>
        </p:txBody>
      </p:sp>
      <p:sp>
        <p:nvSpPr>
          <p:cNvPr id="9" name="TextBox 4">
            <a:extLst>
              <a:ext uri="{FF2B5EF4-FFF2-40B4-BE49-F238E27FC236}">
                <a16:creationId xmlns:a16="http://schemas.microsoft.com/office/drawing/2014/main" id="{48330271-E284-48FB-9D93-18FC51F6DCAE}"/>
              </a:ext>
            </a:extLst>
          </p:cNvPr>
          <p:cNvSpPr txBox="1"/>
          <p:nvPr/>
        </p:nvSpPr>
        <p:spPr>
          <a:xfrm>
            <a:off x="1664328" y="2703223"/>
            <a:ext cx="3179110" cy="461665"/>
          </a:xfrm>
          <a:prstGeom prst="rect">
            <a:avLst/>
          </a:prstGeom>
          <a:noFill/>
        </p:spPr>
        <p:txBody>
          <a:bodyPr wrap="square" rtlCol="0">
            <a:spAutoFit/>
          </a:bodyPr>
          <a:lstStyle/>
          <a:p>
            <a:r>
              <a:rPr lang="en-US" altLang="zh-CN" sz="2400" b="1" dirty="0"/>
              <a:t>[-7]</a:t>
            </a:r>
            <a:r>
              <a:rPr lang="zh-CN" altLang="en-US" sz="2400" b="1" baseline="-25000" dirty="0"/>
              <a:t>补</a:t>
            </a:r>
            <a:r>
              <a:rPr lang="en-US" altLang="zh-CN" sz="2400" b="1" dirty="0"/>
              <a:t>= </a:t>
            </a:r>
            <a:r>
              <a:rPr lang="en-US" altLang="zh-CN" sz="2400" b="1" dirty="0">
                <a:solidFill>
                  <a:srgbClr val="FF0000"/>
                </a:solidFill>
              </a:rPr>
              <a:t>1</a:t>
            </a:r>
            <a:r>
              <a:rPr lang="en-US" altLang="zh-CN" sz="2400" b="1" dirty="0"/>
              <a:t> 111 1001</a:t>
            </a:r>
            <a:endParaRPr lang="zh-CN" altLang="en-US" sz="2400" b="1" dirty="0"/>
          </a:p>
        </p:txBody>
      </p:sp>
      <p:sp>
        <p:nvSpPr>
          <p:cNvPr id="11" name="TextBox 5">
            <a:extLst>
              <a:ext uri="{FF2B5EF4-FFF2-40B4-BE49-F238E27FC236}">
                <a16:creationId xmlns:a16="http://schemas.microsoft.com/office/drawing/2014/main" id="{4A425B1C-822F-4DBD-99CF-FEC9F8FDFBAB}"/>
              </a:ext>
            </a:extLst>
          </p:cNvPr>
          <p:cNvSpPr txBox="1"/>
          <p:nvPr/>
        </p:nvSpPr>
        <p:spPr>
          <a:xfrm>
            <a:off x="5610338" y="2270311"/>
            <a:ext cx="3179110" cy="461665"/>
          </a:xfrm>
          <a:prstGeom prst="rect">
            <a:avLst/>
          </a:prstGeom>
          <a:noFill/>
        </p:spPr>
        <p:txBody>
          <a:bodyPr wrap="square" rtlCol="0">
            <a:spAutoFit/>
          </a:bodyPr>
          <a:lstStyle/>
          <a:p>
            <a:r>
              <a:rPr lang="en-US" altLang="zh-CN" sz="2400" b="1" dirty="0"/>
              <a:t>[+127]</a:t>
            </a:r>
            <a:r>
              <a:rPr lang="zh-CN" altLang="en-US" sz="2400" b="1" baseline="-25000" dirty="0"/>
              <a:t>补</a:t>
            </a:r>
            <a:r>
              <a:rPr lang="en-US" altLang="zh-CN" sz="2400" b="1" dirty="0"/>
              <a:t>= </a:t>
            </a:r>
            <a:r>
              <a:rPr lang="en-US" altLang="zh-CN" sz="2400" b="1" dirty="0">
                <a:solidFill>
                  <a:srgbClr val="FF0000"/>
                </a:solidFill>
              </a:rPr>
              <a:t>0</a:t>
            </a:r>
            <a:r>
              <a:rPr lang="en-US" altLang="zh-CN" sz="2400" b="1" dirty="0"/>
              <a:t> 111 1111</a:t>
            </a:r>
            <a:endParaRPr lang="zh-CN" altLang="en-US" sz="2400" b="1" dirty="0"/>
          </a:p>
        </p:txBody>
      </p:sp>
      <p:sp>
        <p:nvSpPr>
          <p:cNvPr id="13" name="TextBox 6">
            <a:extLst>
              <a:ext uri="{FF2B5EF4-FFF2-40B4-BE49-F238E27FC236}">
                <a16:creationId xmlns:a16="http://schemas.microsoft.com/office/drawing/2014/main" id="{0A57A470-EE3D-4A05-8A8A-0E3BA9258880}"/>
              </a:ext>
            </a:extLst>
          </p:cNvPr>
          <p:cNvSpPr txBox="1"/>
          <p:nvPr/>
        </p:nvSpPr>
        <p:spPr>
          <a:xfrm>
            <a:off x="5685644" y="2703223"/>
            <a:ext cx="3179110" cy="461665"/>
          </a:xfrm>
          <a:prstGeom prst="rect">
            <a:avLst/>
          </a:prstGeom>
          <a:noFill/>
        </p:spPr>
        <p:txBody>
          <a:bodyPr wrap="square" rtlCol="0">
            <a:spAutoFit/>
          </a:bodyPr>
          <a:lstStyle/>
          <a:p>
            <a:r>
              <a:rPr lang="en-US" altLang="zh-CN" sz="2400" b="1" dirty="0"/>
              <a:t>[-127]</a:t>
            </a:r>
            <a:r>
              <a:rPr lang="zh-CN" altLang="en-US" sz="2400" b="1" baseline="-25000" dirty="0"/>
              <a:t>补</a:t>
            </a:r>
            <a:r>
              <a:rPr lang="en-US" altLang="zh-CN" sz="2400" b="1" dirty="0"/>
              <a:t>= </a:t>
            </a:r>
            <a:r>
              <a:rPr lang="en-US" altLang="zh-CN" sz="2400" b="1" dirty="0">
                <a:solidFill>
                  <a:srgbClr val="FF0000"/>
                </a:solidFill>
              </a:rPr>
              <a:t>1</a:t>
            </a:r>
            <a:r>
              <a:rPr lang="en-US" altLang="zh-CN" sz="2400" b="1" dirty="0"/>
              <a:t> 000 0001</a:t>
            </a:r>
            <a:endParaRPr lang="zh-CN" altLang="en-US" sz="2400" b="1" dirty="0"/>
          </a:p>
        </p:txBody>
      </p:sp>
      <p:sp>
        <p:nvSpPr>
          <p:cNvPr id="15" name="TextBox 7">
            <a:extLst>
              <a:ext uri="{FF2B5EF4-FFF2-40B4-BE49-F238E27FC236}">
                <a16:creationId xmlns:a16="http://schemas.microsoft.com/office/drawing/2014/main" id="{FB589A80-C3A3-41BA-B059-ED3831C4E7E0}"/>
              </a:ext>
            </a:extLst>
          </p:cNvPr>
          <p:cNvSpPr txBox="1"/>
          <p:nvPr/>
        </p:nvSpPr>
        <p:spPr>
          <a:xfrm>
            <a:off x="1589022" y="3666324"/>
            <a:ext cx="3974496" cy="461665"/>
          </a:xfrm>
          <a:prstGeom prst="rect">
            <a:avLst/>
          </a:prstGeom>
          <a:noFill/>
        </p:spPr>
        <p:txBody>
          <a:bodyPr wrap="square" rtlCol="0">
            <a:spAutoFit/>
          </a:bodyPr>
          <a:lstStyle/>
          <a:p>
            <a:r>
              <a:rPr lang="en-US" altLang="zh-CN" sz="2400" b="1" dirty="0"/>
              <a:t>[+0]</a:t>
            </a:r>
            <a:r>
              <a:rPr lang="zh-CN" altLang="en-US" sz="2400" b="1" baseline="-25000" dirty="0"/>
              <a:t>补</a:t>
            </a:r>
            <a:r>
              <a:rPr lang="en-US" altLang="zh-CN" sz="2400" b="1" dirty="0"/>
              <a:t>= [-0]</a:t>
            </a:r>
            <a:r>
              <a:rPr lang="zh-CN" altLang="en-US" sz="2400" b="1" baseline="-25000" dirty="0"/>
              <a:t>补 </a:t>
            </a:r>
            <a:r>
              <a:rPr lang="en-US" altLang="zh-CN" sz="2400" b="1" dirty="0"/>
              <a:t>= </a:t>
            </a:r>
            <a:r>
              <a:rPr lang="en-US" altLang="zh-CN" sz="2400" b="1" dirty="0">
                <a:solidFill>
                  <a:srgbClr val="FF0000"/>
                </a:solidFill>
              </a:rPr>
              <a:t>0</a:t>
            </a:r>
            <a:r>
              <a:rPr lang="en-US" altLang="zh-CN" sz="2400" b="1" dirty="0"/>
              <a:t> 000 0000</a:t>
            </a:r>
            <a:endParaRPr lang="zh-CN" altLang="en-US" sz="2400" b="1" dirty="0"/>
          </a:p>
        </p:txBody>
      </p:sp>
      <p:sp>
        <p:nvSpPr>
          <p:cNvPr id="17" name="TextBox 8">
            <a:extLst>
              <a:ext uri="{FF2B5EF4-FFF2-40B4-BE49-F238E27FC236}">
                <a16:creationId xmlns:a16="http://schemas.microsoft.com/office/drawing/2014/main" id="{A70541F3-A53A-4884-9479-43E22D0B1B5F}"/>
              </a:ext>
            </a:extLst>
          </p:cNvPr>
          <p:cNvSpPr txBox="1"/>
          <p:nvPr/>
        </p:nvSpPr>
        <p:spPr>
          <a:xfrm>
            <a:off x="5685644" y="3666324"/>
            <a:ext cx="3179110" cy="461665"/>
          </a:xfrm>
          <a:prstGeom prst="rect">
            <a:avLst/>
          </a:prstGeom>
          <a:noFill/>
        </p:spPr>
        <p:txBody>
          <a:bodyPr wrap="square" rtlCol="0">
            <a:spAutoFit/>
          </a:bodyPr>
          <a:lstStyle/>
          <a:p>
            <a:r>
              <a:rPr lang="en-US" altLang="zh-CN" sz="2400" b="1" dirty="0"/>
              <a:t>[-128]</a:t>
            </a:r>
            <a:r>
              <a:rPr lang="zh-CN" altLang="en-US" sz="2400" b="1" baseline="-25000" dirty="0"/>
              <a:t>补</a:t>
            </a:r>
            <a:r>
              <a:rPr lang="en-US" altLang="zh-CN" sz="2400" b="1" dirty="0"/>
              <a:t>= </a:t>
            </a:r>
            <a:r>
              <a:rPr lang="en-US" altLang="zh-CN" sz="2400" b="1" dirty="0">
                <a:solidFill>
                  <a:srgbClr val="FF0000"/>
                </a:solidFill>
              </a:rPr>
              <a:t>1</a:t>
            </a:r>
            <a:r>
              <a:rPr lang="en-US" altLang="zh-CN" sz="2400" b="1" dirty="0"/>
              <a:t> 000 0000</a:t>
            </a:r>
            <a:endParaRPr lang="zh-CN" altLang="en-US" sz="2400" b="1" dirty="0"/>
          </a:p>
        </p:txBody>
      </p:sp>
      <p:sp>
        <p:nvSpPr>
          <p:cNvPr id="19" name="TextBox 9">
            <a:extLst>
              <a:ext uri="{FF2B5EF4-FFF2-40B4-BE49-F238E27FC236}">
                <a16:creationId xmlns:a16="http://schemas.microsoft.com/office/drawing/2014/main" id="{022C0F3C-8944-4624-90BC-F6AD0D1772C5}"/>
              </a:ext>
            </a:extLst>
          </p:cNvPr>
          <p:cNvSpPr txBox="1"/>
          <p:nvPr/>
        </p:nvSpPr>
        <p:spPr>
          <a:xfrm>
            <a:off x="5505451" y="5079370"/>
            <a:ext cx="4681735" cy="400110"/>
          </a:xfrm>
          <a:prstGeom prst="rect">
            <a:avLst/>
          </a:prstGeom>
          <a:solidFill>
            <a:schemeClr val="bg1"/>
          </a:solidFill>
        </p:spPr>
        <p:txBody>
          <a:bodyPr wrap="square" rtlCol="0">
            <a:spAutoFit/>
          </a:bodyPr>
          <a:lstStyle/>
          <a:p>
            <a:r>
              <a:rPr lang="en-US" altLang="zh-CN" sz="2000" b="1" dirty="0">
                <a:solidFill>
                  <a:srgbClr val="FF0000"/>
                </a:solidFill>
                <a:latin typeface="微软雅黑" panose="020B0503020204020204" pitchFamily="34" charset="-122"/>
                <a:ea typeface="微软雅黑" panose="020B0503020204020204" pitchFamily="34" charset="-122"/>
              </a:rPr>
              <a:t>8</a:t>
            </a:r>
            <a:r>
              <a:rPr lang="zh-CN" altLang="en-US" sz="2000" b="1" dirty="0">
                <a:solidFill>
                  <a:srgbClr val="FF0000"/>
                </a:solidFill>
                <a:latin typeface="微软雅黑" panose="020B0503020204020204" pitchFamily="34" charset="-122"/>
                <a:ea typeface="微软雅黑" panose="020B0503020204020204" pitchFamily="34" charset="-122"/>
              </a:rPr>
              <a:t>位补码表示的范围为：</a:t>
            </a:r>
            <a:r>
              <a:rPr lang="en-US" altLang="zh-CN" sz="2000" b="1" dirty="0">
                <a:solidFill>
                  <a:srgbClr val="FF0000"/>
                </a:solidFill>
                <a:latin typeface="微软雅黑" panose="020B0503020204020204" pitchFamily="34" charset="-122"/>
                <a:ea typeface="微软雅黑" panose="020B0503020204020204" pitchFamily="34" charset="-122"/>
              </a:rPr>
              <a:t>-128~127</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27241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56062A-5C69-4189-9B94-60EDF149E164}"/>
              </a:ext>
            </a:extLst>
          </p:cNvPr>
          <p:cNvSpPr>
            <a:spLocks noGrp="1"/>
          </p:cNvSpPr>
          <p:nvPr>
            <p:ph type="title"/>
          </p:nvPr>
        </p:nvSpPr>
        <p:spPr/>
        <p:txBody>
          <a:bodyPr/>
          <a:lstStyle/>
          <a:p>
            <a:r>
              <a:rPr lang="zh-CN" altLang="en-US" dirty="0"/>
              <a:t>用补码来参与运算</a:t>
            </a:r>
          </a:p>
        </p:txBody>
      </p:sp>
      <p:sp>
        <p:nvSpPr>
          <p:cNvPr id="3" name="灯片编号占位符 2">
            <a:extLst>
              <a:ext uri="{FF2B5EF4-FFF2-40B4-BE49-F238E27FC236}">
                <a16:creationId xmlns:a16="http://schemas.microsoft.com/office/drawing/2014/main" id="{4A93119F-D2D2-457D-B2D3-5F52CE87A695}"/>
              </a:ext>
            </a:extLst>
          </p:cNvPr>
          <p:cNvSpPr>
            <a:spLocks noGrp="1"/>
          </p:cNvSpPr>
          <p:nvPr>
            <p:ph type="sldNum" sz="quarter" idx="10"/>
          </p:nvPr>
        </p:nvSpPr>
        <p:spPr/>
        <p:txBody>
          <a:bodyPr/>
          <a:lstStyle/>
          <a:p>
            <a:pPr>
              <a:defRPr/>
            </a:pPr>
            <a:fld id="{2FCEA550-0632-41CF-92C9-23194848D089}" type="slidenum">
              <a:rPr lang="zh-CN" altLang="en-US" smtClean="0"/>
              <a:pPr>
                <a:defRPr/>
              </a:pPr>
              <a:t>39</a:t>
            </a:fld>
            <a:endParaRPr lang="en-US" altLang="zh-CN"/>
          </a:p>
        </p:txBody>
      </p:sp>
      <p:sp>
        <p:nvSpPr>
          <p:cNvPr id="5" name="TextBox 2">
            <a:extLst>
              <a:ext uri="{FF2B5EF4-FFF2-40B4-BE49-F238E27FC236}">
                <a16:creationId xmlns:a16="http://schemas.microsoft.com/office/drawing/2014/main" id="{A2D72B6B-C281-4AF9-B7CC-8EC4B83C8717}"/>
              </a:ext>
            </a:extLst>
          </p:cNvPr>
          <p:cNvSpPr txBox="1"/>
          <p:nvPr/>
        </p:nvSpPr>
        <p:spPr>
          <a:xfrm>
            <a:off x="1999731" y="1800750"/>
            <a:ext cx="2016224"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1</a:t>
            </a:r>
            <a:r>
              <a:rPr lang="en-US" altLang="zh-CN" sz="2800" b="1" dirty="0">
                <a:latin typeface="Times New Roman" panose="02020603050405020304" pitchFamily="18" charset="0"/>
                <a:cs typeface="Times New Roman" panose="02020603050405020304" pitchFamily="18" charset="0"/>
              </a:rPr>
              <a:t>1111010</a:t>
            </a:r>
            <a:endParaRPr lang="zh-CN" altLang="en-US" sz="2800" b="1" dirty="0">
              <a:latin typeface="Times New Roman" panose="02020603050405020304" pitchFamily="18" charset="0"/>
              <a:cs typeface="Times New Roman" panose="02020603050405020304" pitchFamily="18" charset="0"/>
            </a:endParaRPr>
          </a:p>
        </p:txBody>
      </p:sp>
      <p:sp>
        <p:nvSpPr>
          <p:cNvPr id="6" name="TextBox 3">
            <a:extLst>
              <a:ext uri="{FF2B5EF4-FFF2-40B4-BE49-F238E27FC236}">
                <a16:creationId xmlns:a16="http://schemas.microsoft.com/office/drawing/2014/main" id="{3E0966FB-D2D5-4F67-B1C5-02178D7E89A1}"/>
              </a:ext>
            </a:extLst>
          </p:cNvPr>
          <p:cNvSpPr txBox="1"/>
          <p:nvPr/>
        </p:nvSpPr>
        <p:spPr>
          <a:xfrm>
            <a:off x="1999731" y="2356779"/>
            <a:ext cx="2736304"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solidFill>
                  <a:srgbClr val="FF0000"/>
                </a:solidFill>
              </a:rPr>
              <a:t>0</a:t>
            </a:r>
            <a:r>
              <a:rPr lang="en-US" altLang="zh-CN" dirty="0"/>
              <a:t>0000101</a:t>
            </a:r>
            <a:endParaRPr lang="zh-CN" altLang="en-US" dirty="0"/>
          </a:p>
        </p:txBody>
      </p:sp>
      <p:sp>
        <p:nvSpPr>
          <p:cNvPr id="7" name="TextBox 4">
            <a:extLst>
              <a:ext uri="{FF2B5EF4-FFF2-40B4-BE49-F238E27FC236}">
                <a16:creationId xmlns:a16="http://schemas.microsoft.com/office/drawing/2014/main" id="{D9B53C2D-9693-4E39-A069-249A63010EBA}"/>
              </a:ext>
            </a:extLst>
          </p:cNvPr>
          <p:cNvSpPr txBox="1"/>
          <p:nvPr/>
        </p:nvSpPr>
        <p:spPr>
          <a:xfrm>
            <a:off x="1999731" y="2912808"/>
            <a:ext cx="2736304"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t>11111111</a:t>
            </a:r>
            <a:endParaRPr lang="zh-CN" altLang="en-US" dirty="0"/>
          </a:p>
        </p:txBody>
      </p:sp>
      <p:sp>
        <p:nvSpPr>
          <p:cNvPr id="8" name="TextBox 5">
            <a:extLst>
              <a:ext uri="{FF2B5EF4-FFF2-40B4-BE49-F238E27FC236}">
                <a16:creationId xmlns:a16="http://schemas.microsoft.com/office/drawing/2014/main" id="{E815DC68-1A93-4250-BF63-63BA5883FCC6}"/>
              </a:ext>
            </a:extLst>
          </p:cNvPr>
          <p:cNvSpPr txBox="1"/>
          <p:nvPr/>
        </p:nvSpPr>
        <p:spPr>
          <a:xfrm>
            <a:off x="4303987" y="1859640"/>
            <a:ext cx="1584176" cy="400110"/>
          </a:xfrm>
          <a:prstGeom prst="rect">
            <a:avLst/>
          </a:prstGeom>
          <a:noFill/>
        </p:spPr>
        <p:txBody>
          <a:bodyPr wrap="square" rtlCol="0">
            <a:spAutoFit/>
          </a:bodyPr>
          <a:lstStyle/>
          <a:p>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rPr>
              <a:t>的补码</a:t>
            </a:r>
          </a:p>
        </p:txBody>
      </p:sp>
      <p:sp>
        <p:nvSpPr>
          <p:cNvPr id="9" name="TextBox 6">
            <a:extLst>
              <a:ext uri="{FF2B5EF4-FFF2-40B4-BE49-F238E27FC236}">
                <a16:creationId xmlns:a16="http://schemas.microsoft.com/office/drawing/2014/main" id="{2E87C0F9-4AEF-4998-B29E-A9CBA32BF84A}"/>
              </a:ext>
            </a:extLst>
          </p:cNvPr>
          <p:cNvSpPr txBox="1"/>
          <p:nvPr/>
        </p:nvSpPr>
        <p:spPr>
          <a:xfrm>
            <a:off x="4303987" y="2432620"/>
            <a:ext cx="1584176" cy="400110"/>
          </a:xfrm>
          <a:prstGeom prst="rect">
            <a:avLst/>
          </a:prstGeom>
          <a:noFill/>
        </p:spPr>
        <p:txBody>
          <a:bodyPr wrap="square" rtlCol="0">
            <a:spAutoFit/>
          </a:bodyPr>
          <a:lstStyle/>
          <a:p>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rPr>
              <a:t>的补码</a:t>
            </a:r>
          </a:p>
        </p:txBody>
      </p:sp>
      <p:sp>
        <p:nvSpPr>
          <p:cNvPr id="10" name="TextBox 7">
            <a:extLst>
              <a:ext uri="{FF2B5EF4-FFF2-40B4-BE49-F238E27FC236}">
                <a16:creationId xmlns:a16="http://schemas.microsoft.com/office/drawing/2014/main" id="{1CD16387-1FEA-4B88-AB87-98B2E0B2C196}"/>
              </a:ext>
            </a:extLst>
          </p:cNvPr>
          <p:cNvSpPr txBox="1"/>
          <p:nvPr/>
        </p:nvSpPr>
        <p:spPr>
          <a:xfrm>
            <a:off x="1668235" y="2430604"/>
            <a:ext cx="324036" cy="400110"/>
          </a:xfrm>
          <a:prstGeom prst="rect">
            <a:avLst/>
          </a:prstGeom>
          <a:noFill/>
        </p:spPr>
        <p:txBody>
          <a:bodyPr wrap="square" rtlCol="0">
            <a:spAutoFit/>
          </a:bodyPr>
          <a:lstStyle/>
          <a:p>
            <a:r>
              <a:rPr lang="en-US" altLang="zh-CN" sz="2000" b="1" dirty="0"/>
              <a:t>+</a:t>
            </a:r>
            <a:endParaRPr lang="zh-CN" altLang="en-US" sz="2000" b="1" dirty="0"/>
          </a:p>
        </p:txBody>
      </p:sp>
      <p:cxnSp>
        <p:nvCxnSpPr>
          <p:cNvPr id="11" name="直接连接符 10">
            <a:extLst>
              <a:ext uri="{FF2B5EF4-FFF2-40B4-BE49-F238E27FC236}">
                <a16:creationId xmlns:a16="http://schemas.microsoft.com/office/drawing/2014/main" id="{CAE6B6BE-1C1C-4F6E-A743-865BECBBC294}"/>
              </a:ext>
            </a:extLst>
          </p:cNvPr>
          <p:cNvCxnSpPr/>
          <p:nvPr/>
        </p:nvCxnSpPr>
        <p:spPr>
          <a:xfrm>
            <a:off x="1567683" y="2891292"/>
            <a:ext cx="244827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TextBox 9">
            <a:extLst>
              <a:ext uri="{FF2B5EF4-FFF2-40B4-BE49-F238E27FC236}">
                <a16:creationId xmlns:a16="http://schemas.microsoft.com/office/drawing/2014/main" id="{5640C316-0A56-48E9-8B38-2740C8B41B48}"/>
              </a:ext>
            </a:extLst>
          </p:cNvPr>
          <p:cNvSpPr txBox="1"/>
          <p:nvPr/>
        </p:nvSpPr>
        <p:spPr>
          <a:xfrm>
            <a:off x="4303987" y="2963910"/>
            <a:ext cx="1458378" cy="400110"/>
          </a:xfrm>
          <a:prstGeom prst="rect">
            <a:avLst/>
          </a:prstGeom>
          <a:noFill/>
        </p:spPr>
        <p:txBody>
          <a:bodyPr wrap="square" rtlCol="0">
            <a:spAutoFit/>
          </a:bodyPr>
          <a:lstStyle>
            <a:defPPr>
              <a:defRPr lang="zh-CN"/>
            </a:defPPr>
            <a:lvl1pPr>
              <a:defRPr sz="2000" b="1">
                <a:latin typeface="Times New Roman" panose="02020603050405020304" pitchFamily="18" charset="0"/>
                <a:ea typeface="微软雅黑" panose="020B0503020204020204" pitchFamily="34" charset="-122"/>
                <a:cs typeface="Times New Roman" panose="02020603050405020304" pitchFamily="18" charset="0"/>
              </a:defRPr>
            </a:lvl1pPr>
          </a:lstStyle>
          <a:p>
            <a:r>
              <a:rPr lang="en-US" altLang="zh-CN" dirty="0"/>
              <a:t>-1</a:t>
            </a:r>
            <a:r>
              <a:rPr lang="zh-CN" altLang="en-US" dirty="0"/>
              <a:t>的补码</a:t>
            </a:r>
          </a:p>
        </p:txBody>
      </p:sp>
      <p:sp>
        <p:nvSpPr>
          <p:cNvPr id="13" name="TextBox 10">
            <a:extLst>
              <a:ext uri="{FF2B5EF4-FFF2-40B4-BE49-F238E27FC236}">
                <a16:creationId xmlns:a16="http://schemas.microsoft.com/office/drawing/2014/main" id="{16544161-AE6C-443D-9A9F-DF5E75B5370C}"/>
              </a:ext>
            </a:extLst>
          </p:cNvPr>
          <p:cNvSpPr txBox="1"/>
          <p:nvPr/>
        </p:nvSpPr>
        <p:spPr>
          <a:xfrm>
            <a:off x="6392219" y="1800750"/>
            <a:ext cx="2016224"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1</a:t>
            </a:r>
            <a:r>
              <a:rPr lang="en-US" altLang="zh-CN" sz="2800" b="1" dirty="0">
                <a:latin typeface="Times New Roman" panose="02020603050405020304" pitchFamily="18" charset="0"/>
                <a:cs typeface="Times New Roman" panose="02020603050405020304" pitchFamily="18" charset="0"/>
              </a:rPr>
              <a:t>1111010</a:t>
            </a:r>
            <a:endParaRPr lang="zh-CN" altLang="en-US" sz="2800" b="1" dirty="0">
              <a:latin typeface="Times New Roman" panose="02020603050405020304" pitchFamily="18" charset="0"/>
              <a:cs typeface="Times New Roman" panose="02020603050405020304" pitchFamily="18" charset="0"/>
            </a:endParaRPr>
          </a:p>
        </p:txBody>
      </p:sp>
      <p:sp>
        <p:nvSpPr>
          <p:cNvPr id="14" name="TextBox 11">
            <a:extLst>
              <a:ext uri="{FF2B5EF4-FFF2-40B4-BE49-F238E27FC236}">
                <a16:creationId xmlns:a16="http://schemas.microsoft.com/office/drawing/2014/main" id="{E3DFED40-9813-40B4-B423-24D2BA4C24F9}"/>
              </a:ext>
            </a:extLst>
          </p:cNvPr>
          <p:cNvSpPr txBox="1"/>
          <p:nvPr/>
        </p:nvSpPr>
        <p:spPr>
          <a:xfrm>
            <a:off x="6392219" y="2356779"/>
            <a:ext cx="2736304"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solidFill>
                  <a:srgbClr val="FF0000"/>
                </a:solidFill>
              </a:rPr>
              <a:t>0</a:t>
            </a:r>
            <a:r>
              <a:rPr lang="en-US" altLang="zh-CN" dirty="0"/>
              <a:t>0000110</a:t>
            </a:r>
            <a:endParaRPr lang="zh-CN" altLang="en-US" dirty="0"/>
          </a:p>
        </p:txBody>
      </p:sp>
      <p:sp>
        <p:nvSpPr>
          <p:cNvPr id="15" name="TextBox 12">
            <a:extLst>
              <a:ext uri="{FF2B5EF4-FFF2-40B4-BE49-F238E27FC236}">
                <a16:creationId xmlns:a16="http://schemas.microsoft.com/office/drawing/2014/main" id="{AE69C7E3-50DE-44CD-81F3-5CC92E842694}"/>
              </a:ext>
            </a:extLst>
          </p:cNvPr>
          <p:cNvSpPr txBox="1"/>
          <p:nvPr/>
        </p:nvSpPr>
        <p:spPr>
          <a:xfrm>
            <a:off x="6222741" y="2912808"/>
            <a:ext cx="1855151" cy="523220"/>
          </a:xfrm>
          <a:prstGeom prst="rect">
            <a:avLst/>
          </a:prstGeom>
          <a:noFill/>
        </p:spPr>
        <p:txBody>
          <a:bodyPr wrap="square" rtlCol="0">
            <a:spAutoFit/>
          </a:bodyPr>
          <a:lstStyle>
            <a:defPPr>
              <a:defRPr lang="zh-CN"/>
            </a:defPPr>
            <a:lvl1pPr>
              <a:defRPr sz="2800" b="1">
                <a:latin typeface="Times New Roman" panose="02020603050405020304" pitchFamily="18" charset="0"/>
                <a:cs typeface="Times New Roman" panose="02020603050405020304" pitchFamily="18" charset="0"/>
              </a:defRPr>
            </a:lvl1pPr>
          </a:lstStyle>
          <a:p>
            <a:r>
              <a:rPr lang="en-US" altLang="zh-CN" dirty="0"/>
              <a:t>100000000</a:t>
            </a:r>
            <a:endParaRPr lang="zh-CN" altLang="en-US" dirty="0"/>
          </a:p>
        </p:txBody>
      </p:sp>
      <p:sp>
        <p:nvSpPr>
          <p:cNvPr id="16" name="TextBox 13">
            <a:extLst>
              <a:ext uri="{FF2B5EF4-FFF2-40B4-BE49-F238E27FC236}">
                <a16:creationId xmlns:a16="http://schemas.microsoft.com/office/drawing/2014/main" id="{E96DA75D-92F2-4CBC-A0EC-45A1F8577FD0}"/>
              </a:ext>
            </a:extLst>
          </p:cNvPr>
          <p:cNvSpPr txBox="1"/>
          <p:nvPr/>
        </p:nvSpPr>
        <p:spPr>
          <a:xfrm>
            <a:off x="8696475" y="1859640"/>
            <a:ext cx="1584176" cy="400110"/>
          </a:xfrm>
          <a:prstGeom prst="rect">
            <a:avLst/>
          </a:prstGeom>
          <a:noFill/>
        </p:spPr>
        <p:txBody>
          <a:bodyPr wrap="square" rtlCol="0">
            <a:spAutoFit/>
          </a:bodyPr>
          <a:lstStyle/>
          <a:p>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rPr>
              <a:t>的补码</a:t>
            </a:r>
          </a:p>
        </p:txBody>
      </p:sp>
      <p:sp>
        <p:nvSpPr>
          <p:cNvPr id="17" name="TextBox 14">
            <a:extLst>
              <a:ext uri="{FF2B5EF4-FFF2-40B4-BE49-F238E27FC236}">
                <a16:creationId xmlns:a16="http://schemas.microsoft.com/office/drawing/2014/main" id="{9406CCF5-DBE0-481F-AA80-91CCF7921F54}"/>
              </a:ext>
            </a:extLst>
          </p:cNvPr>
          <p:cNvSpPr txBox="1"/>
          <p:nvPr/>
        </p:nvSpPr>
        <p:spPr>
          <a:xfrm>
            <a:off x="8696475" y="2432620"/>
            <a:ext cx="1584176" cy="400110"/>
          </a:xfrm>
          <a:prstGeom prst="rect">
            <a:avLst/>
          </a:prstGeom>
          <a:noFill/>
        </p:spPr>
        <p:txBody>
          <a:bodyPr wrap="square" rtlCol="0">
            <a:spAutoFit/>
          </a:bodyPr>
          <a:lstStyle/>
          <a:p>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rPr>
              <a:t>的补码</a:t>
            </a:r>
          </a:p>
        </p:txBody>
      </p:sp>
      <p:sp>
        <p:nvSpPr>
          <p:cNvPr id="18" name="TextBox 15">
            <a:extLst>
              <a:ext uri="{FF2B5EF4-FFF2-40B4-BE49-F238E27FC236}">
                <a16:creationId xmlns:a16="http://schemas.microsoft.com/office/drawing/2014/main" id="{D6272328-95B0-4950-B96A-8BFE37DFCD37}"/>
              </a:ext>
            </a:extLst>
          </p:cNvPr>
          <p:cNvSpPr txBox="1"/>
          <p:nvPr/>
        </p:nvSpPr>
        <p:spPr>
          <a:xfrm>
            <a:off x="6060723" y="2430604"/>
            <a:ext cx="324036" cy="400110"/>
          </a:xfrm>
          <a:prstGeom prst="rect">
            <a:avLst/>
          </a:prstGeom>
          <a:noFill/>
        </p:spPr>
        <p:txBody>
          <a:bodyPr wrap="square" rtlCol="0">
            <a:spAutoFit/>
          </a:bodyPr>
          <a:lstStyle/>
          <a:p>
            <a:r>
              <a:rPr lang="en-US" altLang="zh-CN" sz="2000" b="1" dirty="0"/>
              <a:t>+</a:t>
            </a:r>
            <a:endParaRPr lang="zh-CN" altLang="en-US" sz="2000" b="1" dirty="0"/>
          </a:p>
        </p:txBody>
      </p:sp>
      <p:cxnSp>
        <p:nvCxnSpPr>
          <p:cNvPr id="19" name="直接连接符 18">
            <a:extLst>
              <a:ext uri="{FF2B5EF4-FFF2-40B4-BE49-F238E27FC236}">
                <a16:creationId xmlns:a16="http://schemas.microsoft.com/office/drawing/2014/main" id="{55305672-C53D-4F51-BA12-066EB0E72358}"/>
              </a:ext>
            </a:extLst>
          </p:cNvPr>
          <p:cNvCxnSpPr/>
          <p:nvPr/>
        </p:nvCxnSpPr>
        <p:spPr>
          <a:xfrm>
            <a:off x="5960171" y="2891292"/>
            <a:ext cx="244827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7">
            <a:extLst>
              <a:ext uri="{FF2B5EF4-FFF2-40B4-BE49-F238E27FC236}">
                <a16:creationId xmlns:a16="http://schemas.microsoft.com/office/drawing/2014/main" id="{CAD9EE4B-F12A-44F8-B1DF-725007EAF152}"/>
              </a:ext>
            </a:extLst>
          </p:cNvPr>
          <p:cNvSpPr txBox="1"/>
          <p:nvPr/>
        </p:nvSpPr>
        <p:spPr>
          <a:xfrm>
            <a:off x="8696475" y="2963910"/>
            <a:ext cx="1458378" cy="400110"/>
          </a:xfrm>
          <a:prstGeom prst="rect">
            <a:avLst/>
          </a:prstGeom>
          <a:noFill/>
        </p:spPr>
        <p:txBody>
          <a:bodyPr wrap="square" rtlCol="0">
            <a:spAutoFit/>
          </a:bodyPr>
          <a:lstStyle>
            <a:defPPr>
              <a:defRPr lang="zh-CN"/>
            </a:defPPr>
            <a:lvl1pPr>
              <a:defRPr sz="2000" b="1">
                <a:latin typeface="Times New Roman" panose="02020603050405020304" pitchFamily="18" charset="0"/>
                <a:ea typeface="微软雅黑" panose="020B0503020204020204" pitchFamily="34" charset="-122"/>
                <a:cs typeface="Times New Roman" panose="02020603050405020304" pitchFamily="18" charset="0"/>
              </a:defRPr>
            </a:lvl1pPr>
          </a:lstStyle>
          <a:p>
            <a:r>
              <a:rPr lang="en-US" altLang="zh-CN" dirty="0"/>
              <a:t>0</a:t>
            </a:r>
            <a:r>
              <a:rPr lang="zh-CN" altLang="en-US" dirty="0"/>
              <a:t>的补码</a:t>
            </a:r>
          </a:p>
        </p:txBody>
      </p:sp>
      <p:sp>
        <p:nvSpPr>
          <p:cNvPr id="21" name="矩形 20">
            <a:extLst>
              <a:ext uri="{FF2B5EF4-FFF2-40B4-BE49-F238E27FC236}">
                <a16:creationId xmlns:a16="http://schemas.microsoft.com/office/drawing/2014/main" id="{8714A929-4DB7-4B25-9BC0-485D578850A4}"/>
              </a:ext>
            </a:extLst>
          </p:cNvPr>
          <p:cNvSpPr/>
          <p:nvPr/>
        </p:nvSpPr>
        <p:spPr>
          <a:xfrm>
            <a:off x="6234773" y="2924840"/>
            <a:ext cx="270975" cy="523220"/>
          </a:xfrm>
          <a:prstGeom prst="rect">
            <a:avLst/>
          </a:prstGeom>
          <a:noFill/>
          <a:ln w="19050">
            <a:solidFill>
              <a:srgbClr val="FF0000"/>
            </a:solidFill>
          </a:ln>
        </p:spPr>
        <p:txBody>
          <a:bodyPr lIns="90000" tIns="45000" rIns="90000" bIns="45000" rtlCol="0" anchor="ctr"/>
          <a:lstStyle/>
          <a:p>
            <a:pPr algn="ctr" defTabSz="0" eaLnBrk="1">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cxnSp>
        <p:nvCxnSpPr>
          <p:cNvPr id="22" name="直接箭头连接符 21">
            <a:extLst>
              <a:ext uri="{FF2B5EF4-FFF2-40B4-BE49-F238E27FC236}">
                <a16:creationId xmlns:a16="http://schemas.microsoft.com/office/drawing/2014/main" id="{A2C97FBA-C719-4108-B4A0-804516D76131}"/>
              </a:ext>
            </a:extLst>
          </p:cNvPr>
          <p:cNvCxnSpPr>
            <a:stCxn id="15" idx="2"/>
          </p:cNvCxnSpPr>
          <p:nvPr/>
        </p:nvCxnSpPr>
        <p:spPr>
          <a:xfrm flipH="1">
            <a:off x="6505748" y="3436028"/>
            <a:ext cx="644569"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1">
            <a:extLst>
              <a:ext uri="{FF2B5EF4-FFF2-40B4-BE49-F238E27FC236}">
                <a16:creationId xmlns:a16="http://schemas.microsoft.com/office/drawing/2014/main" id="{F8F86F10-F273-4E89-8E3E-DFAA597A54DF}"/>
              </a:ext>
            </a:extLst>
          </p:cNvPr>
          <p:cNvSpPr txBox="1"/>
          <p:nvPr/>
        </p:nvSpPr>
        <p:spPr>
          <a:xfrm>
            <a:off x="7165484" y="3339772"/>
            <a:ext cx="1122639" cy="369332"/>
          </a:xfrm>
          <a:prstGeom prst="rect">
            <a:avLst/>
          </a:prstGeom>
          <a:noFill/>
        </p:spPr>
        <p:txBody>
          <a:bodyPr wrap="square" rtlCol="0">
            <a:spAutoFit/>
          </a:bodyPr>
          <a:lstStyle/>
          <a:p>
            <a:r>
              <a:rPr lang="zh-CN" altLang="en-US" dirty="0">
                <a:solidFill>
                  <a:srgbClr val="FF0000"/>
                </a:solidFill>
                <a:latin typeface="微软雅黑" panose="020B0503020204020204" pitchFamily="34" charset="-122"/>
                <a:ea typeface="微软雅黑" panose="020B0503020204020204" pitchFamily="34" charset="-122"/>
              </a:rPr>
              <a:t>溢出丢弃</a:t>
            </a:r>
          </a:p>
        </p:txBody>
      </p:sp>
      <p:sp>
        <p:nvSpPr>
          <p:cNvPr id="26" name="矩形 25">
            <a:extLst>
              <a:ext uri="{FF2B5EF4-FFF2-40B4-BE49-F238E27FC236}">
                <a16:creationId xmlns:a16="http://schemas.microsoft.com/office/drawing/2014/main" id="{35C170A7-640C-422A-918D-80908143ED6D}"/>
              </a:ext>
            </a:extLst>
          </p:cNvPr>
          <p:cNvSpPr/>
          <p:nvPr/>
        </p:nvSpPr>
        <p:spPr>
          <a:xfrm>
            <a:off x="1330376" y="4460721"/>
            <a:ext cx="10479705" cy="489558"/>
          </a:xfrm>
          <a:prstGeom prst="rect">
            <a:avLst/>
          </a:prstGeom>
        </p:spPr>
        <p:txBody>
          <a:bodyPr wrap="square">
            <a:spAutoFit/>
          </a:bodyPr>
          <a:lstStyle/>
          <a:p>
            <a:pPr marL="342900" indent="-342900">
              <a:lnSpc>
                <a:spcPct val="130000"/>
              </a:lnSpc>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rPr>
              <a:t>利用补码可以很方便的实现正、负数的加法运算，规则简单；</a:t>
            </a:r>
          </a:p>
        </p:txBody>
      </p:sp>
      <p:sp>
        <p:nvSpPr>
          <p:cNvPr id="28" name="矩形 27">
            <a:extLst>
              <a:ext uri="{FF2B5EF4-FFF2-40B4-BE49-F238E27FC236}">
                <a16:creationId xmlns:a16="http://schemas.microsoft.com/office/drawing/2014/main" id="{07F488D2-DDEA-44F2-9D95-BFFE9A7CE75A}"/>
              </a:ext>
            </a:extLst>
          </p:cNvPr>
          <p:cNvSpPr/>
          <p:nvPr/>
        </p:nvSpPr>
        <p:spPr>
          <a:xfrm>
            <a:off x="1330376" y="5065161"/>
            <a:ext cx="10479705" cy="929678"/>
          </a:xfrm>
          <a:prstGeom prst="rect">
            <a:avLst/>
          </a:prstGeom>
        </p:spPr>
        <p:txBody>
          <a:bodyPr wrap="square">
            <a:spAutoFit/>
          </a:bodyPr>
          <a:lstStyle/>
          <a:p>
            <a:pPr marL="342900" indent="-342900">
              <a:lnSpc>
                <a:spcPct val="130000"/>
              </a:lnSpc>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rPr>
              <a:t>在数的有效存放范围内，符号位如同数值一样参与运算，也允许产生最高位的进位（被丢失）。</a:t>
            </a:r>
          </a:p>
        </p:txBody>
      </p:sp>
    </p:spTree>
    <p:extLst>
      <p:ext uri="{BB962C8B-B14F-4D97-AF65-F5344CB8AC3E}">
        <p14:creationId xmlns:p14="http://schemas.microsoft.com/office/powerpoint/2010/main" val="42334179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F17441-18CE-419D-90D8-2D7E82443507}"/>
              </a:ext>
            </a:extLst>
          </p:cNvPr>
          <p:cNvSpPr>
            <a:spLocks noGrp="1"/>
          </p:cNvSpPr>
          <p:nvPr>
            <p:ph type="title"/>
          </p:nvPr>
        </p:nvSpPr>
        <p:spPr/>
        <p:txBody>
          <a:bodyPr/>
          <a:lstStyle/>
          <a:p>
            <a:r>
              <a:rPr lang="en-US" altLang="zh-CN" dirty="0"/>
              <a:t>DIKW</a:t>
            </a:r>
            <a:r>
              <a:rPr lang="zh-CN" altLang="en-US" dirty="0"/>
              <a:t>体系</a:t>
            </a:r>
          </a:p>
        </p:txBody>
      </p:sp>
      <p:sp>
        <p:nvSpPr>
          <p:cNvPr id="3" name="灯片编号占位符 2">
            <a:extLst>
              <a:ext uri="{FF2B5EF4-FFF2-40B4-BE49-F238E27FC236}">
                <a16:creationId xmlns:a16="http://schemas.microsoft.com/office/drawing/2014/main" id="{8205A3BD-8C48-4AE3-B84F-72B759FD863C}"/>
              </a:ext>
            </a:extLst>
          </p:cNvPr>
          <p:cNvSpPr>
            <a:spLocks noGrp="1"/>
          </p:cNvSpPr>
          <p:nvPr>
            <p:ph type="sldNum" sz="quarter" idx="10"/>
          </p:nvPr>
        </p:nvSpPr>
        <p:spPr/>
        <p:txBody>
          <a:bodyPr/>
          <a:lstStyle/>
          <a:p>
            <a:pPr>
              <a:defRPr/>
            </a:pPr>
            <a:fld id="{2FCEA550-0632-41CF-92C9-23194848D089}" type="slidenum">
              <a:rPr lang="zh-CN" altLang="en-US" smtClean="0"/>
              <a:pPr>
                <a:defRPr/>
              </a:pPr>
              <a:t>4</a:t>
            </a:fld>
            <a:endParaRPr lang="en-US" altLang="zh-CN"/>
          </a:p>
        </p:txBody>
      </p:sp>
      <p:sp>
        <p:nvSpPr>
          <p:cNvPr id="6" name="直接连接符 16">
            <a:extLst>
              <a:ext uri="{FF2B5EF4-FFF2-40B4-BE49-F238E27FC236}">
                <a16:creationId xmlns:a16="http://schemas.microsoft.com/office/drawing/2014/main" id="{2E7B4802-B078-44C2-A4BB-3AADBD4669C9}"/>
              </a:ext>
            </a:extLst>
          </p:cNvPr>
          <p:cNvSpPr>
            <a:spLocks noChangeShapeType="1"/>
          </p:cNvSpPr>
          <p:nvPr/>
        </p:nvSpPr>
        <p:spPr bwMode="auto">
          <a:xfrm>
            <a:off x="4010300" y="3309763"/>
            <a:ext cx="200156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直接连接符 17">
            <a:extLst>
              <a:ext uri="{FF2B5EF4-FFF2-40B4-BE49-F238E27FC236}">
                <a16:creationId xmlns:a16="http://schemas.microsoft.com/office/drawing/2014/main" id="{68CEF8C4-B93D-4C94-8650-9855BF9FA20B}"/>
              </a:ext>
            </a:extLst>
          </p:cNvPr>
          <p:cNvSpPr>
            <a:spLocks noChangeShapeType="1"/>
          </p:cNvSpPr>
          <p:nvPr/>
        </p:nvSpPr>
        <p:spPr bwMode="auto">
          <a:xfrm>
            <a:off x="4449214" y="2569956"/>
            <a:ext cx="10791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直接连接符 26">
            <a:extLst>
              <a:ext uri="{FF2B5EF4-FFF2-40B4-BE49-F238E27FC236}">
                <a16:creationId xmlns:a16="http://schemas.microsoft.com/office/drawing/2014/main" id="{C167EFDE-0F6D-4F32-8BE1-12B48677977B}"/>
              </a:ext>
            </a:extLst>
          </p:cNvPr>
          <p:cNvSpPr>
            <a:spLocks noChangeShapeType="1"/>
          </p:cNvSpPr>
          <p:nvPr/>
        </p:nvSpPr>
        <p:spPr bwMode="auto">
          <a:xfrm>
            <a:off x="3597562" y="3968025"/>
            <a:ext cx="28093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直接连接符 27">
            <a:extLst>
              <a:ext uri="{FF2B5EF4-FFF2-40B4-BE49-F238E27FC236}">
                <a16:creationId xmlns:a16="http://schemas.microsoft.com/office/drawing/2014/main" id="{7ADADD02-BCB7-4DA2-9B41-8284038A4FFD}"/>
              </a:ext>
            </a:extLst>
          </p:cNvPr>
          <p:cNvSpPr>
            <a:spLocks noChangeShapeType="1"/>
          </p:cNvSpPr>
          <p:nvPr/>
        </p:nvSpPr>
        <p:spPr bwMode="auto">
          <a:xfrm>
            <a:off x="797066" y="3968025"/>
            <a:ext cx="3677771"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等腰三角形 47120">
            <a:extLst>
              <a:ext uri="{FF2B5EF4-FFF2-40B4-BE49-F238E27FC236}">
                <a16:creationId xmlns:a16="http://schemas.microsoft.com/office/drawing/2014/main" id="{959C1EF6-E4D2-47F6-B5D2-B51630C00417}"/>
              </a:ext>
            </a:extLst>
          </p:cNvPr>
          <p:cNvSpPr>
            <a:spLocks noChangeArrowheads="1"/>
          </p:cNvSpPr>
          <p:nvPr/>
        </p:nvSpPr>
        <p:spPr bwMode="auto">
          <a:xfrm>
            <a:off x="3141136" y="1719248"/>
            <a:ext cx="3745792" cy="2971809"/>
          </a:xfrm>
          <a:prstGeom prst="triangle">
            <a:avLst>
              <a:gd name="adj" fmla="val 50000"/>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127000" algn="ctr"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1" name="文本框 91201">
            <a:extLst>
              <a:ext uri="{FF2B5EF4-FFF2-40B4-BE49-F238E27FC236}">
                <a16:creationId xmlns:a16="http://schemas.microsoft.com/office/drawing/2014/main" id="{1520BEFD-BCF4-4F22-8BE7-FD24F369FEAC}"/>
              </a:ext>
            </a:extLst>
          </p:cNvPr>
          <p:cNvSpPr txBox="1">
            <a:spLocks noChangeArrowheads="1"/>
          </p:cNvSpPr>
          <p:nvPr/>
        </p:nvSpPr>
        <p:spPr bwMode="auto">
          <a:xfrm>
            <a:off x="3808263" y="4123349"/>
            <a:ext cx="2396238" cy="45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Data</a:t>
            </a:r>
            <a:endParaRPr kumimoji="0" lang="en-US" altLang="zh-CN" sz="1600" b="0" i="0" u="none" strike="noStrike" cap="none" normalizeH="0" baseline="0" dirty="0">
              <a:ln>
                <a:noFill/>
              </a:ln>
              <a:solidFill>
                <a:schemeClr val="tx1"/>
              </a:solidFill>
              <a:effectLst/>
              <a:latin typeface="Arial" panose="020B0604020202020204" pitchFamily="34" charset="0"/>
            </a:endParaRPr>
          </a:p>
        </p:txBody>
      </p:sp>
      <p:sp>
        <p:nvSpPr>
          <p:cNvPr id="12" name="文本框 91224">
            <a:extLst>
              <a:ext uri="{FF2B5EF4-FFF2-40B4-BE49-F238E27FC236}">
                <a16:creationId xmlns:a16="http://schemas.microsoft.com/office/drawing/2014/main" id="{CFDA0C8C-C1FC-4113-9603-1B824D66699C}"/>
              </a:ext>
            </a:extLst>
          </p:cNvPr>
          <p:cNvSpPr txBox="1">
            <a:spLocks noChangeArrowheads="1"/>
          </p:cNvSpPr>
          <p:nvPr/>
        </p:nvSpPr>
        <p:spPr bwMode="auto">
          <a:xfrm>
            <a:off x="4018964" y="3442876"/>
            <a:ext cx="1966541" cy="40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Information</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3" name="文本框 91230">
            <a:extLst>
              <a:ext uri="{FF2B5EF4-FFF2-40B4-BE49-F238E27FC236}">
                <a16:creationId xmlns:a16="http://schemas.microsoft.com/office/drawing/2014/main" id="{0B59CCB7-44A6-4B0A-918F-614451206355}"/>
              </a:ext>
            </a:extLst>
          </p:cNvPr>
          <p:cNvSpPr txBox="1">
            <a:spLocks noChangeArrowheads="1"/>
          </p:cNvSpPr>
          <p:nvPr/>
        </p:nvSpPr>
        <p:spPr bwMode="auto">
          <a:xfrm>
            <a:off x="4238513" y="2777158"/>
            <a:ext cx="1527627" cy="40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Knowledge</a:t>
            </a:r>
            <a:endParaRPr kumimoji="0" lang="en-US" altLang="zh-CN" sz="1600" b="0" i="0" u="none" strike="noStrike" cap="none" normalizeH="0" baseline="0" dirty="0">
              <a:ln>
                <a:noFill/>
              </a:ln>
              <a:solidFill>
                <a:schemeClr val="tx1"/>
              </a:solidFill>
              <a:effectLst/>
              <a:latin typeface="Arial" panose="020B0604020202020204" pitchFamily="34" charset="0"/>
            </a:endParaRPr>
          </a:p>
        </p:txBody>
      </p:sp>
      <p:sp>
        <p:nvSpPr>
          <p:cNvPr id="14" name="文本框 91318">
            <a:extLst>
              <a:ext uri="{FF2B5EF4-FFF2-40B4-BE49-F238E27FC236}">
                <a16:creationId xmlns:a16="http://schemas.microsoft.com/office/drawing/2014/main" id="{6966CAF7-5F8A-432A-BCC3-000CB10FC1D2}"/>
              </a:ext>
            </a:extLst>
          </p:cNvPr>
          <p:cNvSpPr txBox="1">
            <a:spLocks noChangeArrowheads="1"/>
          </p:cNvSpPr>
          <p:nvPr/>
        </p:nvSpPr>
        <p:spPr bwMode="auto">
          <a:xfrm>
            <a:off x="4361468" y="2126196"/>
            <a:ext cx="1299229" cy="40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Wisdom</a:t>
            </a:r>
            <a:endParaRPr kumimoji="0" lang="en-US" altLang="zh-CN" sz="1600" b="0" i="0" u="none" strike="noStrike" cap="none" normalizeH="0" baseline="0" dirty="0">
              <a:ln>
                <a:noFill/>
              </a:ln>
              <a:solidFill>
                <a:schemeClr val="tx1"/>
              </a:solidFill>
              <a:effectLst/>
              <a:latin typeface="Arial" panose="020B0604020202020204" pitchFamily="34" charset="0"/>
            </a:endParaRPr>
          </a:p>
        </p:txBody>
      </p:sp>
      <p:sp>
        <p:nvSpPr>
          <p:cNvPr id="15" name="直接连接符 91322">
            <a:extLst>
              <a:ext uri="{FF2B5EF4-FFF2-40B4-BE49-F238E27FC236}">
                <a16:creationId xmlns:a16="http://schemas.microsoft.com/office/drawing/2014/main" id="{7216F1B9-6196-4ACE-9CE0-3174063441CD}"/>
              </a:ext>
            </a:extLst>
          </p:cNvPr>
          <p:cNvSpPr>
            <a:spLocks noChangeShapeType="1"/>
          </p:cNvSpPr>
          <p:nvPr/>
        </p:nvSpPr>
        <p:spPr bwMode="auto">
          <a:xfrm>
            <a:off x="779554" y="1711948"/>
            <a:ext cx="4205721"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直接连接符 91323">
            <a:extLst>
              <a:ext uri="{FF2B5EF4-FFF2-40B4-BE49-F238E27FC236}">
                <a16:creationId xmlns:a16="http://schemas.microsoft.com/office/drawing/2014/main" id="{3108C88A-3CBA-4FC2-BB62-9B333668815D}"/>
              </a:ext>
            </a:extLst>
          </p:cNvPr>
          <p:cNvSpPr>
            <a:spLocks noChangeShapeType="1"/>
          </p:cNvSpPr>
          <p:nvPr/>
        </p:nvSpPr>
        <p:spPr bwMode="auto">
          <a:xfrm>
            <a:off x="779554" y="4694785"/>
            <a:ext cx="3677771"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直接连接符 91324">
            <a:extLst>
              <a:ext uri="{FF2B5EF4-FFF2-40B4-BE49-F238E27FC236}">
                <a16:creationId xmlns:a16="http://schemas.microsoft.com/office/drawing/2014/main" id="{CD3E6456-3913-49F8-A843-9DFDB1758118}"/>
              </a:ext>
            </a:extLst>
          </p:cNvPr>
          <p:cNvSpPr>
            <a:spLocks noChangeShapeType="1"/>
          </p:cNvSpPr>
          <p:nvPr/>
        </p:nvSpPr>
        <p:spPr bwMode="auto">
          <a:xfrm>
            <a:off x="779554" y="3309763"/>
            <a:ext cx="3677771"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直接连接符 91325">
            <a:extLst>
              <a:ext uri="{FF2B5EF4-FFF2-40B4-BE49-F238E27FC236}">
                <a16:creationId xmlns:a16="http://schemas.microsoft.com/office/drawing/2014/main" id="{30E3AB1F-138D-4D82-A203-02EFA151F5E3}"/>
              </a:ext>
            </a:extLst>
          </p:cNvPr>
          <p:cNvSpPr>
            <a:spLocks noChangeShapeType="1"/>
          </p:cNvSpPr>
          <p:nvPr/>
        </p:nvSpPr>
        <p:spPr bwMode="auto">
          <a:xfrm>
            <a:off x="779554" y="2569956"/>
            <a:ext cx="3677771"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文本框 91326">
            <a:extLst>
              <a:ext uri="{FF2B5EF4-FFF2-40B4-BE49-F238E27FC236}">
                <a16:creationId xmlns:a16="http://schemas.microsoft.com/office/drawing/2014/main" id="{FABDF494-8080-47D0-9F27-14DBF586F3CA}"/>
              </a:ext>
            </a:extLst>
          </p:cNvPr>
          <p:cNvSpPr txBox="1">
            <a:spLocks noChangeArrowheads="1"/>
          </p:cNvSpPr>
          <p:nvPr/>
        </p:nvSpPr>
        <p:spPr bwMode="auto">
          <a:xfrm>
            <a:off x="937534" y="4123349"/>
            <a:ext cx="2396053" cy="45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数据</a:t>
            </a: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：原始素材</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20" name="文本框 91327">
            <a:extLst>
              <a:ext uri="{FF2B5EF4-FFF2-40B4-BE49-F238E27FC236}">
                <a16:creationId xmlns:a16="http://schemas.microsoft.com/office/drawing/2014/main" id="{9DF91D41-D8C9-485E-9003-8913A0E6D312}"/>
              </a:ext>
            </a:extLst>
          </p:cNvPr>
          <p:cNvSpPr txBox="1">
            <a:spLocks noChangeArrowheads="1"/>
          </p:cNvSpPr>
          <p:nvPr/>
        </p:nvSpPr>
        <p:spPr bwMode="auto">
          <a:xfrm>
            <a:off x="937534" y="3338910"/>
            <a:ext cx="2255586" cy="6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信息</a:t>
            </a: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：加工处理后</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有逻辑的数据</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127000" algn="l" defTabSz="914400" rtl="0" eaLnBrk="0" fontAlgn="base" latinLnBrk="0" hangingPunct="0">
              <a:lnSpc>
                <a:spcPct val="100000"/>
              </a:lnSpc>
              <a:spcBef>
                <a:spcPct val="0"/>
              </a:spcBef>
              <a:spcAft>
                <a:spcPct val="0"/>
              </a:spcAft>
              <a:buClrTx/>
              <a:buSzTx/>
              <a:buFontTx/>
              <a:buNone/>
              <a:tabLst/>
            </a:pP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21" name="文本框 608">
            <a:extLst>
              <a:ext uri="{FF2B5EF4-FFF2-40B4-BE49-F238E27FC236}">
                <a16:creationId xmlns:a16="http://schemas.microsoft.com/office/drawing/2014/main" id="{08A68C22-0DDE-4AF0-838C-ED246667B0AE}"/>
              </a:ext>
            </a:extLst>
          </p:cNvPr>
          <p:cNvSpPr txBox="1">
            <a:spLocks noChangeArrowheads="1"/>
          </p:cNvSpPr>
          <p:nvPr/>
        </p:nvSpPr>
        <p:spPr bwMode="auto">
          <a:xfrm>
            <a:off x="937534" y="2635287"/>
            <a:ext cx="3081430" cy="5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知识</a:t>
            </a: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：提炼信息之间的联系，</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行动的能力，完成当下任务</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23" name="直接连接符 610">
            <a:extLst>
              <a:ext uri="{FF2B5EF4-FFF2-40B4-BE49-F238E27FC236}">
                <a16:creationId xmlns:a16="http://schemas.microsoft.com/office/drawing/2014/main" id="{484AE9EE-5163-4114-906C-E773BBE95BCE}"/>
              </a:ext>
            </a:extLst>
          </p:cNvPr>
          <p:cNvSpPr>
            <a:spLocks noChangeShapeType="1"/>
          </p:cNvSpPr>
          <p:nvPr/>
        </p:nvSpPr>
        <p:spPr bwMode="auto">
          <a:xfrm>
            <a:off x="823427" y="1711948"/>
            <a:ext cx="0" cy="858008"/>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直接连接符 611">
            <a:extLst>
              <a:ext uri="{FF2B5EF4-FFF2-40B4-BE49-F238E27FC236}">
                <a16:creationId xmlns:a16="http://schemas.microsoft.com/office/drawing/2014/main" id="{D3D8E7C7-7324-4AE1-BB75-266F789B1A41}"/>
              </a:ext>
            </a:extLst>
          </p:cNvPr>
          <p:cNvSpPr>
            <a:spLocks noChangeShapeType="1"/>
          </p:cNvSpPr>
          <p:nvPr/>
        </p:nvSpPr>
        <p:spPr bwMode="auto">
          <a:xfrm>
            <a:off x="823427" y="2569956"/>
            <a:ext cx="0" cy="731886"/>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直接连接符 612">
            <a:extLst>
              <a:ext uri="{FF2B5EF4-FFF2-40B4-BE49-F238E27FC236}">
                <a16:creationId xmlns:a16="http://schemas.microsoft.com/office/drawing/2014/main" id="{924F1C5F-8F06-430A-8953-F0B9AC039B4C}"/>
              </a:ext>
            </a:extLst>
          </p:cNvPr>
          <p:cNvSpPr>
            <a:spLocks noChangeShapeType="1"/>
          </p:cNvSpPr>
          <p:nvPr/>
        </p:nvSpPr>
        <p:spPr bwMode="auto">
          <a:xfrm>
            <a:off x="823427" y="3280097"/>
            <a:ext cx="0" cy="695384"/>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直接连接符 613">
            <a:extLst>
              <a:ext uri="{FF2B5EF4-FFF2-40B4-BE49-F238E27FC236}">
                <a16:creationId xmlns:a16="http://schemas.microsoft.com/office/drawing/2014/main" id="{FB8CE340-A014-4A55-8E19-3B67AB7C264E}"/>
              </a:ext>
            </a:extLst>
          </p:cNvPr>
          <p:cNvSpPr>
            <a:spLocks noChangeShapeType="1"/>
          </p:cNvSpPr>
          <p:nvPr/>
        </p:nvSpPr>
        <p:spPr bwMode="auto">
          <a:xfrm>
            <a:off x="823427" y="3968025"/>
            <a:ext cx="0" cy="731886"/>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文本框 608">
            <a:extLst>
              <a:ext uri="{FF2B5EF4-FFF2-40B4-BE49-F238E27FC236}">
                <a16:creationId xmlns:a16="http://schemas.microsoft.com/office/drawing/2014/main" id="{B95BDBBA-0E16-454E-8791-8FEC06F3B58E}"/>
              </a:ext>
            </a:extLst>
          </p:cNvPr>
          <p:cNvSpPr txBox="1">
            <a:spLocks noChangeArrowheads="1"/>
          </p:cNvSpPr>
          <p:nvPr/>
        </p:nvSpPr>
        <p:spPr bwMode="auto">
          <a:xfrm>
            <a:off x="937534" y="1846428"/>
            <a:ext cx="3081430" cy="627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智慧</a:t>
            </a: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关心未来</a:t>
            </a:r>
            <a:r>
              <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1270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具有预测的能力完成当下任务</a:t>
            </a:r>
            <a:endParaRPr kumimoji="0" lang="zh-CN"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4B4F200E-0B5E-4F91-96CC-1E2379DFD2F9}"/>
              </a:ext>
            </a:extLst>
          </p:cNvPr>
          <p:cNvSpPr txBox="1"/>
          <p:nvPr/>
        </p:nvSpPr>
        <p:spPr>
          <a:xfrm>
            <a:off x="7163368" y="1548521"/>
            <a:ext cx="5028631" cy="430887"/>
          </a:xfrm>
          <a:prstGeom prst="rect">
            <a:avLst/>
          </a:prstGeom>
          <a:noFill/>
        </p:spPr>
        <p:txBody>
          <a:bodyPr wrap="square" rtlCol="0">
            <a:spAutoFit/>
          </a:bodyPr>
          <a:lstStyle/>
          <a:p>
            <a:pPr marL="342900" indent="-342900">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rPr>
              <a:t>数据</a:t>
            </a:r>
            <a:r>
              <a:rPr lang="zh-CN" altLang="zh-CN" sz="2200" dirty="0">
                <a:latin typeface="微软雅黑" panose="020B0503020204020204" pitchFamily="34" charset="-122"/>
                <a:ea typeface="微软雅黑" panose="020B0503020204020204" pitchFamily="34" charset="-122"/>
              </a:rPr>
              <a:t>是形成信息、知识和智慧的源泉</a:t>
            </a:r>
            <a:endParaRPr lang="zh-CN" altLang="en-US" sz="2200" dirty="0">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D42EB39A-8407-474D-B86A-E7B96270F74D}"/>
              </a:ext>
            </a:extLst>
          </p:cNvPr>
          <p:cNvSpPr txBox="1"/>
          <p:nvPr/>
        </p:nvSpPr>
        <p:spPr>
          <a:xfrm>
            <a:off x="7163369" y="2240369"/>
            <a:ext cx="4794974" cy="427931"/>
          </a:xfrm>
          <a:prstGeom prst="rect">
            <a:avLst/>
          </a:prstGeom>
          <a:noFill/>
        </p:spPr>
        <p:txBody>
          <a:bodyPr wrap="square" rtlCol="0">
            <a:spAutoFit/>
          </a:bodyPr>
          <a:lstStyle>
            <a:defPPr>
              <a:defRPr lang="zh-CN"/>
            </a:defPPr>
            <a:lvl1pPr>
              <a:defRPr sz="2200">
                <a:latin typeface="微软雅黑" panose="020B0503020204020204" pitchFamily="34" charset="-122"/>
                <a:ea typeface="微软雅黑" panose="020B0503020204020204" pitchFamily="34" charset="-122"/>
              </a:defRPr>
            </a:lvl1pPr>
          </a:lstStyle>
          <a:p>
            <a:pPr marL="342900" indent="-342900">
              <a:buFont typeface="Wingdings" panose="05000000000000000000" pitchFamily="2" charset="2"/>
              <a:buChar char="u"/>
            </a:pPr>
            <a:r>
              <a:rPr lang="zh-CN" altLang="zh-CN" dirty="0"/>
              <a:t>信息＝数据＋处理</a:t>
            </a:r>
            <a:endParaRPr lang="zh-CN" altLang="en-US" dirty="0"/>
          </a:p>
        </p:txBody>
      </p:sp>
      <p:sp>
        <p:nvSpPr>
          <p:cNvPr id="31" name="文本框 30">
            <a:extLst>
              <a:ext uri="{FF2B5EF4-FFF2-40B4-BE49-F238E27FC236}">
                <a16:creationId xmlns:a16="http://schemas.microsoft.com/office/drawing/2014/main" id="{ECABBF62-2247-45ED-B1A1-C01FB61D9611}"/>
              </a:ext>
            </a:extLst>
          </p:cNvPr>
          <p:cNvSpPr txBox="1"/>
          <p:nvPr/>
        </p:nvSpPr>
        <p:spPr>
          <a:xfrm>
            <a:off x="7163369" y="2932216"/>
            <a:ext cx="4947606" cy="1746440"/>
          </a:xfrm>
          <a:prstGeom prst="rect">
            <a:avLst/>
          </a:prstGeom>
          <a:noFill/>
        </p:spPr>
        <p:txBody>
          <a:bodyPr wrap="square" rtlCol="0">
            <a:spAutoFit/>
          </a:bodyPr>
          <a:lstStyle>
            <a:defPPr>
              <a:defRPr lang="zh-CN"/>
            </a:defPPr>
            <a:lvl1pPr>
              <a:defRPr sz="2200">
                <a:latin typeface="微软雅黑" panose="020B0503020204020204" pitchFamily="34" charset="-122"/>
                <a:ea typeface="微软雅黑" panose="020B0503020204020204" pitchFamily="34" charset="-122"/>
              </a:defRPr>
            </a:lvl1pPr>
          </a:lstStyle>
          <a:p>
            <a:pPr marL="342900" indent="-342900">
              <a:lnSpc>
                <a:spcPct val="125000"/>
              </a:lnSpc>
              <a:buFont typeface="Wingdings" panose="05000000000000000000" pitchFamily="2" charset="2"/>
              <a:buChar char="u"/>
            </a:pPr>
            <a:r>
              <a:rPr lang="zh-CN" altLang="zh-CN" dirty="0"/>
              <a:t>信息处理就是对数据的处理，</a:t>
            </a:r>
            <a:r>
              <a:rPr lang="zh-CN" altLang="en-US" dirty="0"/>
              <a:t>其</a:t>
            </a:r>
            <a:r>
              <a:rPr lang="zh-CN" altLang="zh-CN" dirty="0"/>
              <a:t>技术基础是构建在数字电子器件之上的，即</a:t>
            </a:r>
            <a:r>
              <a:rPr lang="zh-CN" altLang="zh-CN" b="1" dirty="0"/>
              <a:t>利用计算机对各种类型的数据进行处理</a:t>
            </a:r>
            <a:r>
              <a:rPr lang="zh-CN" altLang="zh-CN" dirty="0"/>
              <a:t>。</a:t>
            </a:r>
            <a:endParaRPr lang="zh-CN" altLang="en-US" dirty="0"/>
          </a:p>
        </p:txBody>
      </p:sp>
      <p:sp>
        <p:nvSpPr>
          <p:cNvPr id="32" name="文本框 31">
            <a:extLst>
              <a:ext uri="{FF2B5EF4-FFF2-40B4-BE49-F238E27FC236}">
                <a16:creationId xmlns:a16="http://schemas.microsoft.com/office/drawing/2014/main" id="{22184000-F361-42B4-8680-22F95602178B}"/>
              </a:ext>
            </a:extLst>
          </p:cNvPr>
          <p:cNvSpPr txBox="1"/>
          <p:nvPr/>
        </p:nvSpPr>
        <p:spPr>
          <a:xfrm>
            <a:off x="965221" y="4961542"/>
            <a:ext cx="5295739"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信息金字塔</a:t>
            </a:r>
          </a:p>
        </p:txBody>
      </p:sp>
    </p:spTree>
    <p:extLst>
      <p:ext uri="{BB962C8B-B14F-4D97-AF65-F5344CB8AC3E}">
        <p14:creationId xmlns:p14="http://schemas.microsoft.com/office/powerpoint/2010/main" val="2202752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183AD5-5EC8-4848-9218-51FA02CA0DC8}"/>
              </a:ext>
            </a:extLst>
          </p:cNvPr>
          <p:cNvSpPr>
            <a:spLocks noGrp="1"/>
          </p:cNvSpPr>
          <p:nvPr>
            <p:ph type="title"/>
          </p:nvPr>
        </p:nvSpPr>
        <p:spPr/>
        <p:txBody>
          <a:bodyPr/>
          <a:lstStyle/>
          <a:p>
            <a:r>
              <a:rPr lang="zh-CN" altLang="en-US" dirty="0"/>
              <a:t>字符信息编码</a:t>
            </a:r>
          </a:p>
        </p:txBody>
      </p:sp>
      <p:sp>
        <p:nvSpPr>
          <p:cNvPr id="3" name="灯片编号占位符 2">
            <a:extLst>
              <a:ext uri="{FF2B5EF4-FFF2-40B4-BE49-F238E27FC236}">
                <a16:creationId xmlns:a16="http://schemas.microsoft.com/office/drawing/2014/main" id="{7D761D2C-BF4E-48AF-B33A-7DD3ACD62A81}"/>
              </a:ext>
            </a:extLst>
          </p:cNvPr>
          <p:cNvSpPr>
            <a:spLocks noGrp="1"/>
          </p:cNvSpPr>
          <p:nvPr>
            <p:ph type="sldNum" sz="quarter" idx="10"/>
          </p:nvPr>
        </p:nvSpPr>
        <p:spPr/>
        <p:txBody>
          <a:bodyPr/>
          <a:lstStyle/>
          <a:p>
            <a:pPr>
              <a:defRPr/>
            </a:pPr>
            <a:fld id="{2FCEA550-0632-41CF-92C9-23194848D089}" type="slidenum">
              <a:rPr lang="zh-CN" altLang="en-US" smtClean="0"/>
              <a:pPr>
                <a:defRPr/>
              </a:pPr>
              <a:t>40</a:t>
            </a:fld>
            <a:endParaRPr lang="en-US" altLang="zh-CN"/>
          </a:p>
        </p:txBody>
      </p:sp>
      <p:sp>
        <p:nvSpPr>
          <p:cNvPr id="4" name="文本框 3">
            <a:extLst>
              <a:ext uri="{FF2B5EF4-FFF2-40B4-BE49-F238E27FC236}">
                <a16:creationId xmlns:a16="http://schemas.microsoft.com/office/drawing/2014/main" id="{82D2BF4B-7EB5-485A-BEB0-3C8C80FF0021}"/>
              </a:ext>
            </a:extLst>
          </p:cNvPr>
          <p:cNvSpPr txBox="1"/>
          <p:nvPr/>
        </p:nvSpPr>
        <p:spPr>
          <a:xfrm>
            <a:off x="2203373" y="1850834"/>
            <a:ext cx="1531345" cy="461665"/>
          </a:xfrm>
          <a:prstGeom prst="rect">
            <a:avLst/>
          </a:prstGeom>
          <a:solidFill>
            <a:srgbClr val="CCECFF"/>
          </a:solid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西文字符</a:t>
            </a:r>
          </a:p>
        </p:txBody>
      </p:sp>
      <p:sp>
        <p:nvSpPr>
          <p:cNvPr id="5" name="文本框 4">
            <a:extLst>
              <a:ext uri="{FF2B5EF4-FFF2-40B4-BE49-F238E27FC236}">
                <a16:creationId xmlns:a16="http://schemas.microsoft.com/office/drawing/2014/main" id="{A5E815D1-6461-4F09-9E37-A5F292662CF8}"/>
              </a:ext>
            </a:extLst>
          </p:cNvPr>
          <p:cNvSpPr txBox="1"/>
          <p:nvPr/>
        </p:nvSpPr>
        <p:spPr>
          <a:xfrm>
            <a:off x="4627084" y="1850834"/>
            <a:ext cx="1531345" cy="461665"/>
          </a:xfrm>
          <a:prstGeom prst="rect">
            <a:avLst/>
          </a:prstGeom>
          <a:solidFill>
            <a:srgbClr val="CCECFF"/>
          </a:solidFill>
        </p:spPr>
        <p:txBody>
          <a:bodyPr wrap="square" rtlCol="0">
            <a:spAutoFit/>
          </a:bodyPr>
          <a:lstStyle>
            <a:defPPr>
              <a:defRPr lang="zh-CN"/>
            </a:defPPr>
            <a:lvl1pPr algn="ctr">
              <a:defRPr sz="2400">
                <a:latin typeface="微软雅黑" panose="020B0503020204020204" pitchFamily="34" charset="-122"/>
                <a:ea typeface="微软雅黑" panose="020B0503020204020204" pitchFamily="34" charset="-122"/>
              </a:defRPr>
            </a:lvl1pPr>
          </a:lstStyle>
          <a:p>
            <a:r>
              <a:rPr lang="zh-CN" altLang="en-US" dirty="0"/>
              <a:t>汉字字符</a:t>
            </a:r>
          </a:p>
        </p:txBody>
      </p:sp>
      <p:sp>
        <p:nvSpPr>
          <p:cNvPr id="6" name="文本框 5">
            <a:extLst>
              <a:ext uri="{FF2B5EF4-FFF2-40B4-BE49-F238E27FC236}">
                <a16:creationId xmlns:a16="http://schemas.microsoft.com/office/drawing/2014/main" id="{11FFD908-36F9-4EF5-9993-5532A01FD96C}"/>
              </a:ext>
            </a:extLst>
          </p:cNvPr>
          <p:cNvSpPr txBox="1"/>
          <p:nvPr/>
        </p:nvSpPr>
        <p:spPr>
          <a:xfrm>
            <a:off x="7074669" y="1850834"/>
            <a:ext cx="1531345" cy="461665"/>
          </a:xfrm>
          <a:prstGeom prst="rect">
            <a:avLst/>
          </a:prstGeom>
          <a:solidFill>
            <a:srgbClr val="CCECFF"/>
          </a:solidFill>
        </p:spPr>
        <p:txBody>
          <a:bodyPr wrap="square" rtlCol="0">
            <a:spAutoFit/>
          </a:bodyPr>
          <a:lstStyle>
            <a:defPPr>
              <a:defRPr lang="zh-CN"/>
            </a:defPPr>
            <a:lvl1pPr algn="ctr">
              <a:defRPr sz="2400">
                <a:latin typeface="微软雅黑" panose="020B0503020204020204" pitchFamily="34" charset="-122"/>
                <a:ea typeface="微软雅黑" panose="020B0503020204020204" pitchFamily="34" charset="-122"/>
              </a:defRPr>
            </a:lvl1pPr>
          </a:lstStyle>
          <a:p>
            <a:r>
              <a:rPr lang="zh-CN" altLang="en-US" dirty="0"/>
              <a:t>其它字符</a:t>
            </a:r>
          </a:p>
        </p:txBody>
      </p:sp>
      <p:sp>
        <p:nvSpPr>
          <p:cNvPr id="7" name="文本框 6">
            <a:extLst>
              <a:ext uri="{FF2B5EF4-FFF2-40B4-BE49-F238E27FC236}">
                <a16:creationId xmlns:a16="http://schemas.microsoft.com/office/drawing/2014/main" id="{15AFAACD-9578-4299-BB29-8CAD919DDE08}"/>
              </a:ext>
            </a:extLst>
          </p:cNvPr>
          <p:cNvSpPr txBox="1"/>
          <p:nvPr/>
        </p:nvSpPr>
        <p:spPr>
          <a:xfrm>
            <a:off x="2203373" y="2434728"/>
            <a:ext cx="1531345" cy="400110"/>
          </a:xfrm>
          <a:prstGeom prst="rect">
            <a:avLst/>
          </a:prstGeom>
          <a:noFill/>
        </p:spPr>
        <p:txBody>
          <a:bodyPr wrap="square" rtlCol="0">
            <a:spAutoFit/>
          </a:bodyPr>
          <a:lstStyle/>
          <a:p>
            <a:pPr algn="ctr"/>
            <a:r>
              <a:rPr lang="en-US" altLang="zh-CN" sz="2000" dirty="0"/>
              <a:t>ASCII</a:t>
            </a:r>
            <a:endParaRPr lang="zh-CN" altLang="en-US" sz="2000" dirty="0"/>
          </a:p>
        </p:txBody>
      </p:sp>
      <p:sp>
        <p:nvSpPr>
          <p:cNvPr id="8" name="文本框 7">
            <a:extLst>
              <a:ext uri="{FF2B5EF4-FFF2-40B4-BE49-F238E27FC236}">
                <a16:creationId xmlns:a16="http://schemas.microsoft.com/office/drawing/2014/main" id="{7CAB5C14-CBFD-4B5A-98C2-09FC306F9DB1}"/>
              </a:ext>
            </a:extLst>
          </p:cNvPr>
          <p:cNvSpPr txBox="1"/>
          <p:nvPr/>
        </p:nvSpPr>
        <p:spPr>
          <a:xfrm>
            <a:off x="4564655" y="2471282"/>
            <a:ext cx="1531345" cy="400110"/>
          </a:xfrm>
          <a:prstGeom prst="rect">
            <a:avLst/>
          </a:prstGeom>
          <a:noFill/>
        </p:spPr>
        <p:txBody>
          <a:bodyPr wrap="square" rtlCol="0">
            <a:spAutoFit/>
          </a:bodyPr>
          <a:lstStyle/>
          <a:p>
            <a:pPr algn="ctr"/>
            <a:r>
              <a:rPr lang="en-US" altLang="zh-CN" sz="2000" dirty="0"/>
              <a:t>GB2312</a:t>
            </a:r>
            <a:endParaRPr lang="zh-CN" altLang="en-US" sz="2000" dirty="0"/>
          </a:p>
        </p:txBody>
      </p:sp>
      <p:sp>
        <p:nvSpPr>
          <p:cNvPr id="9" name="文本框 8">
            <a:extLst>
              <a:ext uri="{FF2B5EF4-FFF2-40B4-BE49-F238E27FC236}">
                <a16:creationId xmlns:a16="http://schemas.microsoft.com/office/drawing/2014/main" id="{885A12F4-B515-4DAA-A0A8-76F1467A5686}"/>
              </a:ext>
            </a:extLst>
          </p:cNvPr>
          <p:cNvSpPr txBox="1"/>
          <p:nvPr/>
        </p:nvSpPr>
        <p:spPr>
          <a:xfrm>
            <a:off x="4564655" y="2880573"/>
            <a:ext cx="1531345" cy="400110"/>
          </a:xfrm>
          <a:prstGeom prst="rect">
            <a:avLst/>
          </a:prstGeom>
          <a:noFill/>
        </p:spPr>
        <p:txBody>
          <a:bodyPr wrap="square" rtlCol="0">
            <a:spAutoFit/>
          </a:bodyPr>
          <a:lstStyle/>
          <a:p>
            <a:pPr algn="ctr"/>
            <a:r>
              <a:rPr lang="en-US" altLang="zh-CN" sz="2000" dirty="0"/>
              <a:t>Big5</a:t>
            </a:r>
            <a:endParaRPr lang="zh-CN" altLang="en-US" sz="2000" dirty="0"/>
          </a:p>
        </p:txBody>
      </p:sp>
      <p:sp>
        <p:nvSpPr>
          <p:cNvPr id="10" name="文本框 9">
            <a:extLst>
              <a:ext uri="{FF2B5EF4-FFF2-40B4-BE49-F238E27FC236}">
                <a16:creationId xmlns:a16="http://schemas.microsoft.com/office/drawing/2014/main" id="{C6075A20-8AD7-4B28-BE56-46DC68BFFDE7}"/>
              </a:ext>
            </a:extLst>
          </p:cNvPr>
          <p:cNvSpPr txBox="1"/>
          <p:nvPr/>
        </p:nvSpPr>
        <p:spPr>
          <a:xfrm>
            <a:off x="4564654" y="3289864"/>
            <a:ext cx="1531345" cy="400110"/>
          </a:xfrm>
          <a:prstGeom prst="rect">
            <a:avLst/>
          </a:prstGeom>
          <a:noFill/>
        </p:spPr>
        <p:txBody>
          <a:bodyPr wrap="square" rtlCol="0">
            <a:spAutoFit/>
          </a:bodyPr>
          <a:lstStyle/>
          <a:p>
            <a:pPr algn="ctr"/>
            <a:r>
              <a:rPr lang="en-US" altLang="zh-CN" sz="2000" dirty="0"/>
              <a:t>GBK</a:t>
            </a:r>
            <a:endParaRPr lang="zh-CN" altLang="en-US" sz="2000" dirty="0"/>
          </a:p>
        </p:txBody>
      </p:sp>
      <p:sp>
        <p:nvSpPr>
          <p:cNvPr id="11" name="文本框 10">
            <a:extLst>
              <a:ext uri="{FF2B5EF4-FFF2-40B4-BE49-F238E27FC236}">
                <a16:creationId xmlns:a16="http://schemas.microsoft.com/office/drawing/2014/main" id="{2F05282E-E60E-45EF-8C4C-97857CAA90CF}"/>
              </a:ext>
            </a:extLst>
          </p:cNvPr>
          <p:cNvSpPr txBox="1"/>
          <p:nvPr/>
        </p:nvSpPr>
        <p:spPr>
          <a:xfrm>
            <a:off x="4564653" y="3687462"/>
            <a:ext cx="1531345" cy="400110"/>
          </a:xfrm>
          <a:prstGeom prst="rect">
            <a:avLst/>
          </a:prstGeom>
          <a:noFill/>
        </p:spPr>
        <p:txBody>
          <a:bodyPr wrap="square" rtlCol="0">
            <a:spAutoFit/>
          </a:bodyPr>
          <a:lstStyle/>
          <a:p>
            <a:pPr algn="ctr"/>
            <a:r>
              <a:rPr lang="en-US" altLang="zh-CN" sz="2000" dirty="0"/>
              <a:t>GB18030</a:t>
            </a:r>
            <a:endParaRPr lang="zh-CN" altLang="en-US" sz="2000" dirty="0"/>
          </a:p>
        </p:txBody>
      </p:sp>
      <p:sp>
        <p:nvSpPr>
          <p:cNvPr id="12" name="左大括号 11">
            <a:extLst>
              <a:ext uri="{FF2B5EF4-FFF2-40B4-BE49-F238E27FC236}">
                <a16:creationId xmlns:a16="http://schemas.microsoft.com/office/drawing/2014/main" id="{B49C8BD0-DB92-447F-BBB1-AE3F817AE65B}"/>
              </a:ext>
            </a:extLst>
          </p:cNvPr>
          <p:cNvSpPr/>
          <p:nvPr/>
        </p:nvSpPr>
        <p:spPr bwMode="auto">
          <a:xfrm rot="16200000">
            <a:off x="5275328" y="1690382"/>
            <a:ext cx="400110" cy="5310128"/>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3" name="箭头: 下 12">
            <a:extLst>
              <a:ext uri="{FF2B5EF4-FFF2-40B4-BE49-F238E27FC236}">
                <a16:creationId xmlns:a16="http://schemas.microsoft.com/office/drawing/2014/main" id="{384735BE-BF6D-41BF-95A9-E5EADCF5838C}"/>
              </a:ext>
            </a:extLst>
          </p:cNvPr>
          <p:cNvSpPr/>
          <p:nvPr/>
        </p:nvSpPr>
        <p:spPr bwMode="auto">
          <a:xfrm>
            <a:off x="5387248" y="4347195"/>
            <a:ext cx="198304" cy="568073"/>
          </a:xfrm>
          <a:prstGeom prst="downArrow">
            <a:avLst/>
          </a:prstGeom>
          <a:solidFill>
            <a:srgbClr val="CCEC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4" name="文本框 13">
            <a:extLst>
              <a:ext uri="{FF2B5EF4-FFF2-40B4-BE49-F238E27FC236}">
                <a16:creationId xmlns:a16="http://schemas.microsoft.com/office/drawing/2014/main" id="{86E7F1C3-F787-4B79-BF28-4DEE4314F5E6}"/>
              </a:ext>
            </a:extLst>
          </p:cNvPr>
          <p:cNvSpPr txBox="1"/>
          <p:nvPr/>
        </p:nvSpPr>
        <p:spPr>
          <a:xfrm>
            <a:off x="4731744" y="5049907"/>
            <a:ext cx="3497856" cy="400110"/>
          </a:xfrm>
          <a:prstGeom prst="rect">
            <a:avLst/>
          </a:prstGeom>
          <a:noFill/>
        </p:spPr>
        <p:txBody>
          <a:bodyPr wrap="square" rtlCol="0">
            <a:spAutoFit/>
          </a:bodyPr>
          <a:lstStyle/>
          <a:p>
            <a:pPr algn="ctr"/>
            <a:r>
              <a:rPr lang="en-US" altLang="zh-CN" sz="2000" b="1" dirty="0"/>
              <a:t>Unicode(</a:t>
            </a:r>
            <a:r>
              <a:rPr lang="zh-CN" altLang="en-US" sz="2000" b="1" dirty="0">
                <a:latin typeface="微软雅黑" panose="020B0503020204020204" pitchFamily="34" charset="-122"/>
                <a:ea typeface="微软雅黑" panose="020B0503020204020204" pitchFamily="34" charset="-122"/>
              </a:rPr>
              <a:t>万国码，统一码</a:t>
            </a:r>
            <a:r>
              <a:rPr lang="zh-CN" altLang="en-US" sz="2000" b="1" dirty="0"/>
              <a:t>）</a:t>
            </a:r>
          </a:p>
        </p:txBody>
      </p:sp>
      <p:sp>
        <p:nvSpPr>
          <p:cNvPr id="15" name="文本框 14">
            <a:extLst>
              <a:ext uri="{FF2B5EF4-FFF2-40B4-BE49-F238E27FC236}">
                <a16:creationId xmlns:a16="http://schemas.microsoft.com/office/drawing/2014/main" id="{3D224A12-9A72-4C71-9831-4F0E04087D11}"/>
              </a:ext>
            </a:extLst>
          </p:cNvPr>
          <p:cNvSpPr txBox="1"/>
          <p:nvPr/>
        </p:nvSpPr>
        <p:spPr>
          <a:xfrm>
            <a:off x="7074669" y="2425460"/>
            <a:ext cx="1342218" cy="369332"/>
          </a:xfrm>
          <a:prstGeom prst="rect">
            <a:avLst/>
          </a:prstGeom>
          <a:noFill/>
        </p:spPr>
        <p:txBody>
          <a:bodyPr wrap="square" rtlCol="0">
            <a:spAutoFit/>
          </a:bodyPr>
          <a:lstStyle/>
          <a:p>
            <a:pPr algn="ctr"/>
            <a:r>
              <a:rPr lang="en-US" altLang="zh-CN" dirty="0"/>
              <a:t>……</a:t>
            </a:r>
            <a:endParaRPr lang="zh-CN" altLang="en-US" dirty="0"/>
          </a:p>
        </p:txBody>
      </p:sp>
    </p:spTree>
    <p:extLst>
      <p:ext uri="{BB962C8B-B14F-4D97-AF65-F5344CB8AC3E}">
        <p14:creationId xmlns:p14="http://schemas.microsoft.com/office/powerpoint/2010/main" val="8786963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3A6768-B3F9-41C3-81B5-6225C5356942}"/>
              </a:ext>
            </a:extLst>
          </p:cNvPr>
          <p:cNvSpPr>
            <a:spLocks noGrp="1"/>
          </p:cNvSpPr>
          <p:nvPr>
            <p:ph type="title"/>
          </p:nvPr>
        </p:nvSpPr>
        <p:spPr/>
        <p:txBody>
          <a:bodyPr/>
          <a:lstStyle/>
          <a:p>
            <a:r>
              <a:rPr lang="en-US" altLang="zh-CN" dirty="0"/>
              <a:t>ASCII</a:t>
            </a:r>
            <a:r>
              <a:rPr lang="zh-CN" altLang="en-US" dirty="0"/>
              <a:t>码</a:t>
            </a:r>
          </a:p>
        </p:txBody>
      </p:sp>
      <p:sp>
        <p:nvSpPr>
          <p:cNvPr id="3" name="灯片编号占位符 2">
            <a:extLst>
              <a:ext uri="{FF2B5EF4-FFF2-40B4-BE49-F238E27FC236}">
                <a16:creationId xmlns:a16="http://schemas.microsoft.com/office/drawing/2014/main" id="{A2BA72F7-A255-4489-9DD9-0786DB3B6FFD}"/>
              </a:ext>
            </a:extLst>
          </p:cNvPr>
          <p:cNvSpPr>
            <a:spLocks noGrp="1"/>
          </p:cNvSpPr>
          <p:nvPr>
            <p:ph type="sldNum" sz="quarter" idx="10"/>
          </p:nvPr>
        </p:nvSpPr>
        <p:spPr/>
        <p:txBody>
          <a:bodyPr/>
          <a:lstStyle/>
          <a:p>
            <a:pPr>
              <a:defRPr/>
            </a:pPr>
            <a:fld id="{2FCEA550-0632-41CF-92C9-23194848D089}" type="slidenum">
              <a:rPr lang="zh-CN" altLang="en-US" smtClean="0"/>
              <a:pPr>
                <a:defRPr/>
              </a:pPr>
              <a:t>41</a:t>
            </a:fld>
            <a:endParaRPr lang="en-US" altLang="zh-CN"/>
          </a:p>
        </p:txBody>
      </p:sp>
      <p:sp>
        <p:nvSpPr>
          <p:cNvPr id="5" name="TextBox 9">
            <a:extLst>
              <a:ext uri="{FF2B5EF4-FFF2-40B4-BE49-F238E27FC236}">
                <a16:creationId xmlns:a16="http://schemas.microsoft.com/office/drawing/2014/main" id="{3BB59E41-AD7E-44D2-B3DB-D940211D27B2}"/>
              </a:ext>
            </a:extLst>
          </p:cNvPr>
          <p:cNvSpPr txBox="1"/>
          <p:nvPr/>
        </p:nvSpPr>
        <p:spPr>
          <a:xfrm>
            <a:off x="957414" y="1339406"/>
            <a:ext cx="10797582" cy="1005788"/>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en-US" altLang="zh-CN" sz="2400" dirty="0">
                <a:latin typeface="微软雅黑" panose="020B0503020204020204" pitchFamily="34" charset="-122"/>
                <a:ea typeface="微软雅黑" panose="020B0503020204020204" pitchFamily="34" charset="-122"/>
                <a:cs typeface="Arial Unicode MS" panose="020B0604020202020204" pitchFamily="34" charset="-122"/>
              </a:rPr>
              <a:t>American Standard Code for Information Interchange,</a:t>
            </a:r>
            <a:r>
              <a:rPr lang="zh-CN" altLang="en-US" sz="2400" dirty="0">
                <a:latin typeface="微软雅黑" panose="020B0503020204020204" pitchFamily="34" charset="-122"/>
                <a:ea typeface="微软雅黑" panose="020B0503020204020204" pitchFamily="34" charset="-122"/>
                <a:cs typeface="Arial Unicode MS" panose="020B0604020202020204" pitchFamily="34" charset="-122"/>
              </a:rPr>
              <a:t>简称</a:t>
            </a:r>
            <a:r>
              <a:rPr lang="en-US" altLang="zh-CN" sz="2400" b="1"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2"/>
              </a:rPr>
              <a:t>ASCII</a:t>
            </a:r>
            <a:r>
              <a:rPr lang="zh-CN" altLang="en-US" sz="2400" b="1"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2"/>
              </a:rPr>
              <a:t>码</a:t>
            </a:r>
            <a:r>
              <a:rPr lang="zh-CN" altLang="en-US" sz="2400" dirty="0">
                <a:latin typeface="微软雅黑" panose="020B0503020204020204" pitchFamily="34" charset="-122"/>
                <a:ea typeface="微软雅黑" panose="020B0503020204020204" pitchFamily="34" charset="-122"/>
                <a:cs typeface="Arial Unicode MS" panose="020B0604020202020204" pitchFamily="34" charset="-122"/>
              </a:rPr>
              <a:t>，原为美国国家标准，</a:t>
            </a:r>
            <a:r>
              <a:rPr lang="en-US" altLang="zh-CN" sz="2400" dirty="0">
                <a:latin typeface="微软雅黑" panose="020B0503020204020204" pitchFamily="34" charset="-122"/>
                <a:ea typeface="微软雅黑" panose="020B0503020204020204" pitchFamily="34" charset="-122"/>
                <a:cs typeface="Arial Unicode MS" panose="020B0604020202020204" pitchFamily="34" charset="-122"/>
              </a:rPr>
              <a:t>1967</a:t>
            </a:r>
            <a:r>
              <a:rPr lang="zh-CN" altLang="en-US" sz="2400" dirty="0">
                <a:latin typeface="微软雅黑" panose="020B0503020204020204" pitchFamily="34" charset="-122"/>
                <a:ea typeface="微软雅黑" panose="020B0503020204020204" pitchFamily="34" charset="-122"/>
                <a:cs typeface="Arial Unicode MS" panose="020B0604020202020204" pitchFamily="34" charset="-122"/>
              </a:rPr>
              <a:t>年确定为国际标准。</a:t>
            </a:r>
          </a:p>
        </p:txBody>
      </p:sp>
      <p:sp>
        <p:nvSpPr>
          <p:cNvPr id="6" name="矩形 5">
            <a:extLst>
              <a:ext uri="{FF2B5EF4-FFF2-40B4-BE49-F238E27FC236}">
                <a16:creationId xmlns:a16="http://schemas.microsoft.com/office/drawing/2014/main" id="{0F096FD6-8A37-4FCF-9EC8-CBCECB3AB3AD}"/>
              </a:ext>
            </a:extLst>
          </p:cNvPr>
          <p:cNvSpPr/>
          <p:nvPr/>
        </p:nvSpPr>
        <p:spPr>
          <a:xfrm>
            <a:off x="957414" y="2614066"/>
            <a:ext cx="10588261" cy="1005788"/>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en-US" altLang="zh-CN" sz="2400" dirty="0">
                <a:latin typeface="微软雅黑" panose="020B0503020204020204" pitchFamily="34" charset="-122"/>
                <a:ea typeface="微软雅黑" panose="020B0503020204020204" pitchFamily="34" charset="-122"/>
              </a:rPr>
              <a:t>ASCII</a:t>
            </a:r>
            <a:r>
              <a:rPr lang="zh-CN" altLang="zh-CN" sz="2400" dirty="0">
                <a:latin typeface="微软雅黑" panose="020B0503020204020204" pitchFamily="34" charset="-122"/>
                <a:ea typeface="微软雅黑" panose="020B0503020204020204" pitchFamily="34" charset="-122"/>
              </a:rPr>
              <a:t>码是</a:t>
            </a:r>
            <a:r>
              <a:rPr lang="en-US" altLang="zh-CN" sz="2400" b="1" dirty="0">
                <a:latin typeface="微软雅黑" panose="020B0503020204020204" pitchFamily="34" charset="-122"/>
                <a:ea typeface="微软雅黑" panose="020B0503020204020204" pitchFamily="34" charset="-122"/>
              </a:rPr>
              <a:t>1</a:t>
            </a:r>
            <a:r>
              <a:rPr lang="zh-CN" altLang="zh-CN" sz="2400" b="1" dirty="0">
                <a:latin typeface="微软雅黑" panose="020B0503020204020204" pitchFamily="34" charset="-122"/>
                <a:ea typeface="微软雅黑" panose="020B0503020204020204" pitchFamily="34" charset="-122"/>
              </a:rPr>
              <a:t>字节编码，编码范围是</a:t>
            </a:r>
            <a:r>
              <a:rPr lang="en-US" altLang="zh-CN" sz="2400" b="1" dirty="0">
                <a:latin typeface="微软雅黑" panose="020B0503020204020204" pitchFamily="34" charset="-122"/>
                <a:ea typeface="微软雅黑" panose="020B0503020204020204" pitchFamily="34" charset="-122"/>
              </a:rPr>
              <a:t>0~255</a:t>
            </a:r>
            <a:r>
              <a:rPr lang="zh-CN" altLang="zh-CN" sz="2400" dirty="0">
                <a:latin typeface="微软雅黑" panose="020B0503020204020204" pitchFamily="34" charset="-122"/>
                <a:ea typeface="微软雅黑" panose="020B0503020204020204" pitchFamily="34" charset="-122"/>
              </a:rPr>
              <a:t>。这样</a:t>
            </a:r>
            <a:r>
              <a:rPr lang="en-US" altLang="zh-CN" sz="2400" dirty="0">
                <a:latin typeface="微软雅黑" panose="020B0503020204020204" pitchFamily="34" charset="-122"/>
                <a:ea typeface="微软雅黑" panose="020B0503020204020204" pitchFamily="34" charset="-122"/>
              </a:rPr>
              <a:t>ASCII</a:t>
            </a:r>
            <a:r>
              <a:rPr lang="zh-CN" altLang="zh-CN" sz="2400" dirty="0">
                <a:latin typeface="微软雅黑" panose="020B0503020204020204" pitchFamily="34" charset="-122"/>
                <a:ea typeface="微软雅黑" panose="020B0503020204020204" pitchFamily="34" charset="-122"/>
              </a:rPr>
              <a:t>码最多可表示</a:t>
            </a:r>
            <a:r>
              <a:rPr lang="en-US" altLang="zh-CN" sz="2400" dirty="0">
                <a:latin typeface="微软雅黑" panose="020B0503020204020204" pitchFamily="34" charset="-122"/>
                <a:ea typeface="微软雅黑" panose="020B0503020204020204" pitchFamily="34" charset="-122"/>
              </a:rPr>
              <a:t>256</a:t>
            </a:r>
            <a:r>
              <a:rPr lang="zh-CN" altLang="zh-CN" sz="2400" dirty="0">
                <a:latin typeface="微软雅黑" panose="020B0503020204020204" pitchFamily="34" charset="-122"/>
                <a:ea typeface="微软雅黑" panose="020B0503020204020204" pitchFamily="34" charset="-122"/>
              </a:rPr>
              <a:t>个不同字符。</a:t>
            </a:r>
            <a:endParaRPr lang="zh-CN" altLang="en-US" sz="24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473C81B-7801-4517-A7A7-B86703A9F21D}"/>
              </a:ext>
            </a:extLst>
          </p:cNvPr>
          <p:cNvSpPr/>
          <p:nvPr/>
        </p:nvSpPr>
        <p:spPr>
          <a:xfrm>
            <a:off x="957414" y="3888726"/>
            <a:ext cx="10588261"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具有</a:t>
            </a:r>
            <a:r>
              <a:rPr lang="en-US" altLang="zh-CN" sz="2400" dirty="0">
                <a:latin typeface="微软雅黑" panose="020B0503020204020204" pitchFamily="34" charset="-122"/>
                <a:ea typeface="微软雅黑" panose="020B0503020204020204" pitchFamily="34" charset="-122"/>
              </a:rPr>
              <a:t>256</a:t>
            </a:r>
            <a:r>
              <a:rPr lang="zh-CN" altLang="zh-CN" sz="2400" dirty="0">
                <a:latin typeface="微软雅黑" panose="020B0503020204020204" pitchFamily="34" charset="-122"/>
                <a:ea typeface="微软雅黑" panose="020B0503020204020204" pitchFamily="34" charset="-122"/>
              </a:rPr>
              <a:t>组编码的</a:t>
            </a:r>
            <a:r>
              <a:rPr lang="en-US" altLang="zh-CN" sz="2400" dirty="0">
                <a:latin typeface="微软雅黑" panose="020B0503020204020204" pitchFamily="34" charset="-122"/>
                <a:ea typeface="微软雅黑" panose="020B0503020204020204" pitchFamily="34" charset="-122"/>
              </a:rPr>
              <a:t>ASCII</a:t>
            </a:r>
            <a:r>
              <a:rPr lang="zh-CN" altLang="zh-CN" sz="2400" dirty="0">
                <a:latin typeface="微软雅黑" panose="020B0503020204020204" pitchFamily="34" charset="-122"/>
                <a:ea typeface="微软雅黑" panose="020B0503020204020204" pitchFamily="34" charset="-122"/>
              </a:rPr>
              <a:t>码分为两大部分</a:t>
            </a:r>
            <a:r>
              <a:rPr lang="zh-CN" altLang="en-US" sz="2400" dirty="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rPr>
              <a:t>标准</a:t>
            </a:r>
            <a:r>
              <a:rPr lang="en-US" altLang="zh-CN" sz="2400" b="1" dirty="0">
                <a:latin typeface="微软雅黑" panose="020B0503020204020204" pitchFamily="34" charset="-122"/>
                <a:ea typeface="微软雅黑" panose="020B0503020204020204" pitchFamily="34" charset="-122"/>
              </a:rPr>
              <a:t>ASCII</a:t>
            </a:r>
            <a:r>
              <a:rPr lang="zh-CN" altLang="zh-CN" sz="2400" b="1" dirty="0">
                <a:latin typeface="微软雅黑" panose="020B0503020204020204" pitchFamily="34" charset="-122"/>
                <a:ea typeface="微软雅黑" panose="020B0503020204020204" pitchFamily="34" charset="-122"/>
              </a:rPr>
              <a:t>码</a:t>
            </a:r>
            <a:r>
              <a:rPr lang="zh-CN" altLang="zh-CN" sz="2400" dirty="0">
                <a:latin typeface="微软雅黑" panose="020B0503020204020204" pitchFamily="34" charset="-122"/>
                <a:ea typeface="微软雅黑" panose="020B0503020204020204" pitchFamily="34" charset="-122"/>
              </a:rPr>
              <a:t>和</a:t>
            </a:r>
            <a:r>
              <a:rPr lang="zh-CN" altLang="zh-CN" sz="2400" b="1" dirty="0">
                <a:latin typeface="微软雅黑" panose="020B0503020204020204" pitchFamily="34" charset="-122"/>
                <a:ea typeface="微软雅黑" panose="020B0503020204020204" pitchFamily="34" charset="-122"/>
              </a:rPr>
              <a:t>扩充</a:t>
            </a:r>
            <a:r>
              <a:rPr lang="en-US" altLang="zh-CN" sz="2400" b="1" dirty="0">
                <a:latin typeface="微软雅黑" panose="020B0503020204020204" pitchFamily="34" charset="-122"/>
                <a:ea typeface="微软雅黑" panose="020B0503020204020204" pitchFamily="34" charset="-122"/>
              </a:rPr>
              <a:t>ASCII</a:t>
            </a:r>
            <a:r>
              <a:rPr lang="zh-CN" altLang="zh-CN" sz="2400" b="1" dirty="0">
                <a:latin typeface="微软雅黑" panose="020B0503020204020204" pitchFamily="34" charset="-122"/>
                <a:ea typeface="微软雅黑" panose="020B0503020204020204" pitchFamily="34" charset="-122"/>
              </a:rPr>
              <a:t>码</a:t>
            </a:r>
            <a:r>
              <a:rPr lang="zh-CN"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73783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322C49-4A6D-4295-9C51-547A899DBFE7}"/>
              </a:ext>
            </a:extLst>
          </p:cNvPr>
          <p:cNvSpPr>
            <a:spLocks noGrp="1"/>
          </p:cNvSpPr>
          <p:nvPr>
            <p:ph type="title"/>
          </p:nvPr>
        </p:nvSpPr>
        <p:spPr/>
        <p:txBody>
          <a:bodyPr/>
          <a:lstStyle/>
          <a:p>
            <a:r>
              <a:rPr lang="zh-CN" altLang="en-US" dirty="0"/>
              <a:t>标准</a:t>
            </a:r>
            <a:r>
              <a:rPr lang="en-US" altLang="zh-CN" dirty="0"/>
              <a:t>ASCII</a:t>
            </a:r>
            <a:r>
              <a:rPr lang="zh-CN" altLang="en-US" dirty="0"/>
              <a:t>码</a:t>
            </a:r>
          </a:p>
        </p:txBody>
      </p:sp>
      <p:sp>
        <p:nvSpPr>
          <p:cNvPr id="3" name="灯片编号占位符 2">
            <a:extLst>
              <a:ext uri="{FF2B5EF4-FFF2-40B4-BE49-F238E27FC236}">
                <a16:creationId xmlns:a16="http://schemas.microsoft.com/office/drawing/2014/main" id="{93A6F496-4197-421C-A739-D42019013048}"/>
              </a:ext>
            </a:extLst>
          </p:cNvPr>
          <p:cNvSpPr>
            <a:spLocks noGrp="1"/>
          </p:cNvSpPr>
          <p:nvPr>
            <p:ph type="sldNum" sz="quarter" idx="10"/>
          </p:nvPr>
        </p:nvSpPr>
        <p:spPr/>
        <p:txBody>
          <a:bodyPr/>
          <a:lstStyle/>
          <a:p>
            <a:pPr>
              <a:defRPr/>
            </a:pPr>
            <a:fld id="{2FCEA550-0632-41CF-92C9-23194848D089}" type="slidenum">
              <a:rPr lang="zh-CN" altLang="en-US" smtClean="0"/>
              <a:pPr>
                <a:defRPr/>
              </a:pPr>
              <a:t>42</a:t>
            </a:fld>
            <a:endParaRPr lang="en-US" altLang="zh-CN"/>
          </a:p>
        </p:txBody>
      </p:sp>
      <p:sp>
        <p:nvSpPr>
          <p:cNvPr id="5" name="矩形 4">
            <a:extLst>
              <a:ext uri="{FF2B5EF4-FFF2-40B4-BE49-F238E27FC236}">
                <a16:creationId xmlns:a16="http://schemas.microsoft.com/office/drawing/2014/main" id="{954730E8-F3A3-40AD-9CB2-96E5F5D9899A}"/>
              </a:ext>
            </a:extLst>
          </p:cNvPr>
          <p:cNvSpPr/>
          <p:nvPr/>
        </p:nvSpPr>
        <p:spPr>
          <a:xfrm>
            <a:off x="840421" y="1451727"/>
            <a:ext cx="10947630" cy="929678"/>
          </a:xfrm>
          <a:prstGeom prst="rect">
            <a:avLst/>
          </a:prstGeom>
        </p:spPr>
        <p:txBody>
          <a:bodyPr wrap="square">
            <a:spAutoFit/>
          </a:bodyPr>
          <a:lstStyle/>
          <a:p>
            <a:pPr marL="342900" indent="-342900">
              <a:lnSpc>
                <a:spcPct val="130000"/>
              </a:lnSpc>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rPr>
              <a:t>又称为</a:t>
            </a:r>
            <a:r>
              <a:rPr lang="en-US" altLang="zh-CN" sz="2200" b="1" dirty="0">
                <a:latin typeface="微软雅黑" panose="020B0503020204020204" pitchFamily="34" charset="-122"/>
                <a:ea typeface="微软雅黑" panose="020B0503020204020204" pitchFamily="34" charset="-122"/>
              </a:rPr>
              <a:t>7</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位字符编码</a:t>
            </a:r>
            <a:r>
              <a:rPr lang="zh-CN" altLang="en-US" sz="2200" dirty="0">
                <a:latin typeface="微软雅黑" panose="020B0503020204020204" pitchFamily="34" charset="-122"/>
                <a:ea typeface="微软雅黑" panose="020B0503020204020204" pitchFamily="34" charset="-122"/>
                <a:cs typeface="Times New Roman" panose="02020603050405020304" pitchFamily="18" charset="0"/>
              </a:rPr>
              <a:t>，即</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最高位为</a:t>
            </a:r>
            <a:r>
              <a:rPr lang="en-US" altLang="zh-CN" sz="2200" b="1" dirty="0">
                <a:latin typeface="微软雅黑" panose="020B0503020204020204" pitchFamily="34" charset="-122"/>
                <a:ea typeface="微软雅黑" panose="020B0503020204020204" pitchFamily="34" charset="-122"/>
              </a:rPr>
              <a:t>0</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2200" b="1" dirty="0">
                <a:latin typeface="微软雅黑" panose="020B0503020204020204" pitchFamily="34" charset="-122"/>
                <a:ea typeface="微软雅黑" panose="020B0503020204020204" pitchFamily="34" charset="-122"/>
              </a:rPr>
              <a:t>7</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位二进制进行编码</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，其编码范围是十进制</a:t>
            </a:r>
            <a:r>
              <a:rPr lang="en-US" altLang="zh-CN" sz="2200" dirty="0">
                <a:latin typeface="微软雅黑" panose="020B0503020204020204" pitchFamily="34" charset="-122"/>
                <a:ea typeface="微软雅黑" panose="020B0503020204020204" pitchFamily="34" charset="-122"/>
              </a:rPr>
              <a:t>0~127</a:t>
            </a:r>
            <a:r>
              <a:rPr lang="zh-CN" altLang="en-US" sz="2200" dirty="0">
                <a:latin typeface="微软雅黑" panose="020B0503020204020204" pitchFamily="34" charset="-122"/>
                <a:ea typeface="微软雅黑" panose="020B0503020204020204" pitchFamily="34" charset="-122"/>
              </a:rPr>
              <a:t>。</a:t>
            </a:r>
          </a:p>
        </p:txBody>
      </p:sp>
      <p:sp>
        <p:nvSpPr>
          <p:cNvPr id="8" name="TextBox 2">
            <a:extLst>
              <a:ext uri="{FF2B5EF4-FFF2-40B4-BE49-F238E27FC236}">
                <a16:creationId xmlns:a16="http://schemas.microsoft.com/office/drawing/2014/main" id="{B7554945-F170-48D0-9704-1C1A55696164}"/>
              </a:ext>
            </a:extLst>
          </p:cNvPr>
          <p:cNvSpPr txBox="1"/>
          <p:nvPr/>
        </p:nvSpPr>
        <p:spPr>
          <a:xfrm>
            <a:off x="3369296" y="2818916"/>
            <a:ext cx="3600400" cy="430887"/>
          </a:xfrm>
          <a:prstGeom prst="rect">
            <a:avLst/>
          </a:prstGeom>
          <a:noFill/>
        </p:spPr>
        <p:txBody>
          <a:bodyPr wrap="square" rtlCol="0">
            <a:spAutoFit/>
          </a:bodyPr>
          <a:lstStyle/>
          <a:p>
            <a:pPr marL="457200" indent="-457200">
              <a:buClr>
                <a:schemeClr val="tx1"/>
              </a:buClr>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rPr>
              <a:t>字母</a:t>
            </a:r>
            <a:r>
              <a:rPr lang="en-US" altLang="zh-CN" sz="2200" dirty="0">
                <a:latin typeface="微软雅黑" panose="020B0503020204020204" pitchFamily="34" charset="-122"/>
                <a:ea typeface="微软雅黑" panose="020B0503020204020204" pitchFamily="34" charset="-122"/>
              </a:rPr>
              <a:t>: </a:t>
            </a:r>
            <a:r>
              <a:rPr lang="en-US" altLang="zh-CN" sz="2200" dirty="0" err="1">
                <a:latin typeface="微软雅黑" panose="020B0503020204020204" pitchFamily="34" charset="-122"/>
                <a:ea typeface="微软雅黑" panose="020B0503020204020204" pitchFamily="34" charset="-122"/>
              </a:rPr>
              <a:t>A~Z,a~z</a:t>
            </a:r>
            <a:endParaRPr lang="en-US" altLang="zh-CN" sz="2200" dirty="0">
              <a:latin typeface="微软雅黑" panose="020B0503020204020204" pitchFamily="34" charset="-122"/>
              <a:ea typeface="微软雅黑" panose="020B0503020204020204" pitchFamily="34" charset="-122"/>
            </a:endParaRPr>
          </a:p>
        </p:txBody>
      </p:sp>
      <p:sp>
        <p:nvSpPr>
          <p:cNvPr id="10" name="TextBox 3">
            <a:extLst>
              <a:ext uri="{FF2B5EF4-FFF2-40B4-BE49-F238E27FC236}">
                <a16:creationId xmlns:a16="http://schemas.microsoft.com/office/drawing/2014/main" id="{F3D29BDA-66A7-476A-A8CF-3909E945A64B}"/>
              </a:ext>
            </a:extLst>
          </p:cNvPr>
          <p:cNvSpPr txBox="1"/>
          <p:nvPr/>
        </p:nvSpPr>
        <p:spPr>
          <a:xfrm>
            <a:off x="3369296" y="3491851"/>
            <a:ext cx="3600400" cy="430887"/>
          </a:xfrm>
          <a:prstGeom prst="rect">
            <a:avLst/>
          </a:prstGeom>
          <a:noFill/>
        </p:spPr>
        <p:txBody>
          <a:bodyPr wrap="square" rtlCol="0">
            <a:spAutoFit/>
          </a:bodyPr>
          <a:lstStyle>
            <a:defPPr>
              <a:defRPr lang="zh-CN"/>
            </a:defPPr>
            <a:lvl1pPr marL="457200" indent="-457200">
              <a:buClr>
                <a:srgbClr val="00B0F0"/>
              </a:buClr>
              <a:buFont typeface="Wingdings" panose="05000000000000000000" pitchFamily="2" charset="2"/>
              <a:buChar char="n"/>
              <a:defRPr sz="2800">
                <a:latin typeface="微软雅黑" panose="020B0503020204020204" pitchFamily="34" charset="-122"/>
                <a:ea typeface="微软雅黑" panose="020B0503020204020204" pitchFamily="34" charset="-122"/>
              </a:defRPr>
            </a:lvl1pPr>
          </a:lstStyle>
          <a:p>
            <a:pPr>
              <a:buClr>
                <a:schemeClr val="tx1"/>
              </a:buClr>
              <a:buFont typeface="Arial" panose="020B0604020202020204" pitchFamily="34" charset="0"/>
              <a:buChar char="•"/>
            </a:pPr>
            <a:r>
              <a:rPr lang="zh-CN" altLang="en-US" sz="2200" dirty="0"/>
              <a:t>数字</a:t>
            </a:r>
            <a:r>
              <a:rPr lang="en-US" altLang="zh-CN" sz="2200" dirty="0"/>
              <a:t>: 0~9</a:t>
            </a:r>
            <a:endParaRPr lang="zh-CN" altLang="en-US" sz="2200" dirty="0"/>
          </a:p>
        </p:txBody>
      </p:sp>
      <p:sp>
        <p:nvSpPr>
          <p:cNvPr id="12" name="TextBox 4">
            <a:extLst>
              <a:ext uri="{FF2B5EF4-FFF2-40B4-BE49-F238E27FC236}">
                <a16:creationId xmlns:a16="http://schemas.microsoft.com/office/drawing/2014/main" id="{2781058C-A4E8-4B0E-8FE0-CE101144F074}"/>
              </a:ext>
            </a:extLst>
          </p:cNvPr>
          <p:cNvSpPr txBox="1"/>
          <p:nvPr/>
        </p:nvSpPr>
        <p:spPr>
          <a:xfrm>
            <a:off x="3369296" y="4164786"/>
            <a:ext cx="5759824" cy="430887"/>
          </a:xfrm>
          <a:prstGeom prst="rect">
            <a:avLst/>
          </a:prstGeom>
          <a:noFill/>
        </p:spPr>
        <p:txBody>
          <a:bodyPr wrap="square" rtlCol="0">
            <a:spAutoFit/>
          </a:bodyPr>
          <a:lstStyle>
            <a:defPPr>
              <a:defRPr lang="zh-CN"/>
            </a:defPPr>
            <a:lvl1pPr marL="457200" indent="-457200">
              <a:buClr>
                <a:srgbClr val="00B0F0"/>
              </a:buClr>
              <a:buFont typeface="Wingdings" panose="05000000000000000000" pitchFamily="2" charset="2"/>
              <a:buChar char="n"/>
              <a:defRPr sz="2800">
                <a:latin typeface="微软雅黑" panose="020B0503020204020204" pitchFamily="34" charset="-122"/>
                <a:ea typeface="微软雅黑" panose="020B0503020204020204" pitchFamily="34" charset="-122"/>
              </a:defRPr>
            </a:lvl1pPr>
          </a:lstStyle>
          <a:p>
            <a:pPr>
              <a:buClr>
                <a:schemeClr val="tx1"/>
              </a:buClr>
              <a:buFont typeface="Arial" panose="020B0604020202020204" pitchFamily="34" charset="0"/>
              <a:buChar char="•"/>
            </a:pPr>
            <a:r>
              <a:rPr lang="zh-CN" altLang="en-US" sz="2200" dirty="0"/>
              <a:t>可打印显示的字符</a:t>
            </a:r>
          </a:p>
        </p:txBody>
      </p:sp>
      <p:sp>
        <p:nvSpPr>
          <p:cNvPr id="14" name="TextBox 5">
            <a:extLst>
              <a:ext uri="{FF2B5EF4-FFF2-40B4-BE49-F238E27FC236}">
                <a16:creationId xmlns:a16="http://schemas.microsoft.com/office/drawing/2014/main" id="{4AFAE01C-A9D7-465F-84C0-4CBE87A4D0E1}"/>
              </a:ext>
            </a:extLst>
          </p:cNvPr>
          <p:cNvSpPr txBox="1"/>
          <p:nvPr/>
        </p:nvSpPr>
        <p:spPr>
          <a:xfrm>
            <a:off x="3369296" y="4837722"/>
            <a:ext cx="6047856" cy="430887"/>
          </a:xfrm>
          <a:prstGeom prst="rect">
            <a:avLst/>
          </a:prstGeom>
          <a:noFill/>
        </p:spPr>
        <p:txBody>
          <a:bodyPr wrap="square" rtlCol="0">
            <a:spAutoFit/>
          </a:bodyPr>
          <a:lstStyle>
            <a:defPPr>
              <a:defRPr lang="zh-CN"/>
            </a:defPPr>
            <a:lvl1pPr marL="457200" indent="-457200">
              <a:buClr>
                <a:srgbClr val="00B0F0"/>
              </a:buClr>
              <a:buFont typeface="Wingdings" panose="05000000000000000000" pitchFamily="2" charset="2"/>
              <a:buChar char="n"/>
              <a:defRPr sz="2800">
                <a:latin typeface="微软雅黑" panose="020B0503020204020204" pitchFamily="34" charset="-122"/>
                <a:ea typeface="微软雅黑" panose="020B0503020204020204" pitchFamily="34" charset="-122"/>
              </a:defRPr>
            </a:lvl1pPr>
          </a:lstStyle>
          <a:p>
            <a:pPr>
              <a:buClr>
                <a:schemeClr val="tx1"/>
              </a:buClr>
              <a:buFont typeface="Arial" panose="020B0604020202020204" pitchFamily="34" charset="0"/>
              <a:buChar char="•"/>
            </a:pPr>
            <a:r>
              <a:rPr lang="zh-CN" altLang="en-US" sz="2200" dirty="0"/>
              <a:t>控制字符</a:t>
            </a:r>
          </a:p>
        </p:txBody>
      </p:sp>
      <p:sp>
        <p:nvSpPr>
          <p:cNvPr id="15" name="文本框 14">
            <a:extLst>
              <a:ext uri="{FF2B5EF4-FFF2-40B4-BE49-F238E27FC236}">
                <a16:creationId xmlns:a16="http://schemas.microsoft.com/office/drawing/2014/main" id="{B65EF980-7D2A-4F63-A260-3499FD42E5B2}"/>
              </a:ext>
            </a:extLst>
          </p:cNvPr>
          <p:cNvSpPr txBox="1"/>
          <p:nvPr/>
        </p:nvSpPr>
        <p:spPr>
          <a:xfrm>
            <a:off x="1652530" y="3136612"/>
            <a:ext cx="1068636" cy="1446550"/>
          </a:xfrm>
          <a:prstGeom prst="rect">
            <a:avLst/>
          </a:prstGeom>
          <a:noFill/>
        </p:spPr>
        <p:txBody>
          <a:bodyPr wrap="square" rtlCol="0">
            <a:spAutoFit/>
          </a:bodyPr>
          <a:lstStyle/>
          <a:p>
            <a:pPr algn="ctr"/>
            <a:r>
              <a:rPr lang="zh-CN" altLang="en-US" sz="2200" dirty="0">
                <a:latin typeface="微软雅黑" panose="020B0503020204020204" pitchFamily="34" charset="-122"/>
                <a:ea typeface="微软雅黑" panose="020B0503020204020204" pitchFamily="34" charset="-122"/>
              </a:rPr>
              <a:t>标</a:t>
            </a:r>
            <a:endParaRPr lang="en-US" altLang="zh-CN" sz="2200" dirty="0">
              <a:latin typeface="微软雅黑" panose="020B0503020204020204" pitchFamily="34" charset="-122"/>
              <a:ea typeface="微软雅黑" panose="020B0503020204020204" pitchFamily="34" charset="-122"/>
            </a:endParaRPr>
          </a:p>
          <a:p>
            <a:pPr algn="ctr"/>
            <a:r>
              <a:rPr lang="zh-CN" altLang="en-US" sz="2200" dirty="0">
                <a:latin typeface="微软雅黑" panose="020B0503020204020204" pitchFamily="34" charset="-122"/>
                <a:ea typeface="微软雅黑" panose="020B0503020204020204" pitchFamily="34" charset="-122"/>
              </a:rPr>
              <a:t>准</a:t>
            </a:r>
            <a:r>
              <a:rPr lang="en-US" altLang="zh-CN" sz="2200" dirty="0">
                <a:latin typeface="微软雅黑" panose="020B0503020204020204" pitchFamily="34" charset="-122"/>
                <a:ea typeface="微软雅黑" panose="020B0503020204020204" pitchFamily="34" charset="-122"/>
              </a:rPr>
              <a:t>ASCII</a:t>
            </a:r>
          </a:p>
          <a:p>
            <a:pPr algn="ctr"/>
            <a:r>
              <a:rPr lang="zh-CN" altLang="en-US" sz="2200" dirty="0">
                <a:latin typeface="微软雅黑" panose="020B0503020204020204" pitchFamily="34" charset="-122"/>
                <a:ea typeface="微软雅黑" panose="020B0503020204020204" pitchFamily="34" charset="-122"/>
              </a:rPr>
              <a:t>码</a:t>
            </a:r>
          </a:p>
        </p:txBody>
      </p:sp>
      <p:sp>
        <p:nvSpPr>
          <p:cNvPr id="16" name="左大括号 15">
            <a:extLst>
              <a:ext uri="{FF2B5EF4-FFF2-40B4-BE49-F238E27FC236}">
                <a16:creationId xmlns:a16="http://schemas.microsoft.com/office/drawing/2014/main" id="{A6E013DC-0182-4272-BADF-804A45EAF9BA}"/>
              </a:ext>
            </a:extLst>
          </p:cNvPr>
          <p:cNvSpPr/>
          <p:nvPr/>
        </p:nvSpPr>
        <p:spPr bwMode="auto">
          <a:xfrm>
            <a:off x="2721165" y="2996519"/>
            <a:ext cx="462709" cy="1931147"/>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7754557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D6B5A6-96EF-4639-A839-4D8F5063ACB5}"/>
              </a:ext>
            </a:extLst>
          </p:cNvPr>
          <p:cNvSpPr>
            <a:spLocks noGrp="1"/>
          </p:cNvSpPr>
          <p:nvPr>
            <p:ph type="title"/>
          </p:nvPr>
        </p:nvSpPr>
        <p:spPr/>
        <p:txBody>
          <a:bodyPr/>
          <a:lstStyle/>
          <a:p>
            <a:r>
              <a:rPr lang="zh-CN" altLang="en-US" dirty="0"/>
              <a:t>标准</a:t>
            </a:r>
            <a:r>
              <a:rPr lang="en-US" altLang="zh-CN" dirty="0"/>
              <a:t>ASCII</a:t>
            </a:r>
            <a:r>
              <a:rPr lang="zh-CN" altLang="en-US" dirty="0"/>
              <a:t>码字符集</a:t>
            </a:r>
          </a:p>
        </p:txBody>
      </p:sp>
      <p:sp>
        <p:nvSpPr>
          <p:cNvPr id="3" name="灯片编号占位符 2">
            <a:extLst>
              <a:ext uri="{FF2B5EF4-FFF2-40B4-BE49-F238E27FC236}">
                <a16:creationId xmlns:a16="http://schemas.microsoft.com/office/drawing/2014/main" id="{7204E18B-2495-4FB0-867C-46C9880E162A}"/>
              </a:ext>
            </a:extLst>
          </p:cNvPr>
          <p:cNvSpPr>
            <a:spLocks noGrp="1"/>
          </p:cNvSpPr>
          <p:nvPr>
            <p:ph type="sldNum" sz="quarter" idx="10"/>
          </p:nvPr>
        </p:nvSpPr>
        <p:spPr/>
        <p:txBody>
          <a:bodyPr/>
          <a:lstStyle/>
          <a:p>
            <a:pPr>
              <a:defRPr/>
            </a:pPr>
            <a:fld id="{2FCEA550-0632-41CF-92C9-23194848D089}" type="slidenum">
              <a:rPr lang="zh-CN" altLang="en-US" smtClean="0"/>
              <a:pPr>
                <a:defRPr/>
              </a:pPr>
              <a:t>43</a:t>
            </a:fld>
            <a:endParaRPr lang="en-US" altLang="zh-CN"/>
          </a:p>
        </p:txBody>
      </p:sp>
      <p:graphicFrame>
        <p:nvGraphicFramePr>
          <p:cNvPr id="5" name="Group 298">
            <a:extLst>
              <a:ext uri="{FF2B5EF4-FFF2-40B4-BE49-F238E27FC236}">
                <a16:creationId xmlns:a16="http://schemas.microsoft.com/office/drawing/2014/main" id="{D2ECD3D3-647E-4B5D-ADF4-C2B8954A79A1}"/>
              </a:ext>
            </a:extLst>
          </p:cNvPr>
          <p:cNvGraphicFramePr>
            <a:graphicFrameLocks/>
          </p:cNvGraphicFramePr>
          <p:nvPr>
            <p:extLst>
              <p:ext uri="{D42A27DB-BD31-4B8C-83A1-F6EECF244321}">
                <p14:modId xmlns:p14="http://schemas.microsoft.com/office/powerpoint/2010/main" val="2811914002"/>
              </p:ext>
            </p:extLst>
          </p:nvPr>
        </p:nvGraphicFramePr>
        <p:xfrm>
          <a:off x="1619754" y="1457689"/>
          <a:ext cx="8229600" cy="364451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solidFill>
                          <a:effectLst/>
                          <a:latin typeface="Arial" charset="0"/>
                          <a:ea typeface="微软雅黑" pitchFamily="34" charset="-122"/>
                        </a:rPr>
                        <a:t>字  符</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solidFill>
                          <a:effectLst/>
                          <a:latin typeface="Arial" charset="0"/>
                          <a:ea typeface="微软雅黑" pitchFamily="34" charset="-122"/>
                        </a:rPr>
                        <a:t>字 符</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extLst>
                  <a:ext uri="{0D108BD9-81ED-4DB2-BD59-A6C34878D82A}">
                    <a16:rowId xmlns:a16="http://schemas.microsoft.com/office/drawing/2014/main" val="1000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NUL</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FF</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SOH</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CR</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STX</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3</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SO</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14</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EOT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SI</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ENQ</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5</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DLE</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16</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ACK</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DC1</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BEL</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DC2</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18</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BS</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DC3</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19</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HT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DC4</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20</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LF</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NAK</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21</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VT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SYN</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22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1074966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5EE0A2-170D-4FC5-96FE-386C06BB2041}"/>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1C8AEFED-9C11-45B2-83B2-1F5DBAF25088}"/>
              </a:ext>
            </a:extLst>
          </p:cNvPr>
          <p:cNvSpPr>
            <a:spLocks noGrp="1"/>
          </p:cNvSpPr>
          <p:nvPr>
            <p:ph type="sldNum" sz="quarter" idx="10"/>
          </p:nvPr>
        </p:nvSpPr>
        <p:spPr/>
        <p:txBody>
          <a:bodyPr/>
          <a:lstStyle/>
          <a:p>
            <a:pPr>
              <a:defRPr/>
            </a:pPr>
            <a:fld id="{2FCEA550-0632-41CF-92C9-23194848D089}" type="slidenum">
              <a:rPr lang="zh-CN" altLang="en-US" smtClean="0"/>
              <a:pPr>
                <a:defRPr/>
              </a:pPr>
              <a:t>44</a:t>
            </a:fld>
            <a:endParaRPr lang="en-US" altLang="zh-CN"/>
          </a:p>
        </p:txBody>
      </p:sp>
      <p:graphicFrame>
        <p:nvGraphicFramePr>
          <p:cNvPr id="5" name="Group 94">
            <a:extLst>
              <a:ext uri="{FF2B5EF4-FFF2-40B4-BE49-F238E27FC236}">
                <a16:creationId xmlns:a16="http://schemas.microsoft.com/office/drawing/2014/main" id="{D4B2A23A-7C30-4752-A100-2A9D222996EE}"/>
              </a:ext>
            </a:extLst>
          </p:cNvPr>
          <p:cNvGraphicFramePr>
            <a:graphicFrameLocks noGrp="1"/>
          </p:cNvGraphicFramePr>
          <p:nvPr>
            <p:extLst>
              <p:ext uri="{D42A27DB-BD31-4B8C-83A1-F6EECF244321}">
                <p14:modId xmlns:p14="http://schemas.microsoft.com/office/powerpoint/2010/main" val="877413096"/>
              </p:ext>
            </p:extLst>
          </p:nvPr>
        </p:nvGraphicFramePr>
        <p:xfrm>
          <a:off x="1558886" y="1471972"/>
          <a:ext cx="8229600" cy="303729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solidFill>
                          <a:effectLst/>
                          <a:latin typeface="Arial" charset="0"/>
                          <a:ea typeface="微软雅黑" pitchFamily="34" charset="-122"/>
                        </a:rPr>
                        <a:t>字  符</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solidFill>
                          <a:effectLst/>
                          <a:latin typeface="Arial" charset="0"/>
                          <a:ea typeface="微软雅黑" pitchFamily="34" charset="-122"/>
                        </a:rPr>
                        <a:t>字 符</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extLst>
                  <a:ext uri="{0D108BD9-81ED-4DB2-BD59-A6C34878D82A}">
                    <a16:rowId xmlns:a16="http://schemas.microsoft.com/office/drawing/2014/main" val="1000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ETB</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23</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dirty="0">
                          <a:ln>
                            <a:noFill/>
                          </a:ln>
                          <a:solidFill>
                            <a:schemeClr val="tx1"/>
                          </a:solidFill>
                          <a:effectLst/>
                          <a:latin typeface="Arial" charset="0"/>
                          <a:ea typeface="微软雅黑" pitchFamily="34" charset="-122"/>
                        </a:rPr>
                        <a:t>Space</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dirty="0">
                          <a:ln>
                            <a:noFill/>
                          </a:ln>
                          <a:solidFill>
                            <a:schemeClr val="tx1"/>
                          </a:solidFill>
                          <a:effectLst/>
                          <a:latin typeface="Arial" charset="0"/>
                          <a:ea typeface="微软雅黑" pitchFamily="34" charset="-122"/>
                        </a:rPr>
                        <a:t>32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CAN</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EM</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25</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a:ea typeface="微软雅黑" pitchFamily="34" charset="-122"/>
                        </a:rPr>
                        <a:t>“</a:t>
                      </a:r>
                      <a:endParaRPr kumimoji="0" lang="en-US" altLang="zh-CN" sz="1400" b="0" i="0" u="none" strike="noStrike" cap="none" normalizeH="0" baseline="0">
                        <a:ln>
                          <a:noFill/>
                        </a:ln>
                        <a:solidFill>
                          <a:schemeClr val="tx1"/>
                        </a:solidFill>
                        <a:effectLst/>
                        <a:latin typeface="Arial" charset="0"/>
                        <a:ea typeface="微软雅黑" pitchFamily="34" charset="-122"/>
                      </a:endParaRP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34</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SUB</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ESC</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27</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36</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FS</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28</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GS</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29</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&amp;</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38</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RS</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30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微软雅黑"/>
                          <a:ea typeface="微软雅黑" pitchFamily="34" charset="-122"/>
                        </a:rPr>
                        <a:t>‘</a:t>
                      </a:r>
                      <a:endParaRPr kumimoji="0" lang="en-US" altLang="zh-CN" sz="1400" b="0" i="0" u="none" strike="noStrike" cap="none" normalizeH="0" baseline="0">
                        <a:ln>
                          <a:noFill/>
                        </a:ln>
                        <a:solidFill>
                          <a:schemeClr val="tx1"/>
                        </a:solidFill>
                        <a:effectLst/>
                        <a:latin typeface="Arial" charset="0"/>
                        <a:ea typeface="微软雅黑" pitchFamily="34" charset="-122"/>
                      </a:endParaRP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39</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US</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31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40</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7806611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029851-A8DC-4240-9A08-58D41CD5CEE9}"/>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721C2A64-3E5F-4B31-BEEE-1BFCD4B2C604}"/>
              </a:ext>
            </a:extLst>
          </p:cNvPr>
          <p:cNvSpPr>
            <a:spLocks noGrp="1"/>
          </p:cNvSpPr>
          <p:nvPr>
            <p:ph type="sldNum" sz="quarter" idx="10"/>
          </p:nvPr>
        </p:nvSpPr>
        <p:spPr/>
        <p:txBody>
          <a:bodyPr/>
          <a:lstStyle/>
          <a:p>
            <a:pPr>
              <a:defRPr/>
            </a:pPr>
            <a:fld id="{2FCEA550-0632-41CF-92C9-23194848D089}" type="slidenum">
              <a:rPr lang="zh-CN" altLang="en-US" smtClean="0"/>
              <a:pPr>
                <a:defRPr/>
              </a:pPr>
              <a:t>45</a:t>
            </a:fld>
            <a:endParaRPr lang="en-US" altLang="zh-CN"/>
          </a:p>
        </p:txBody>
      </p:sp>
      <p:graphicFrame>
        <p:nvGraphicFramePr>
          <p:cNvPr id="5" name="Group 96">
            <a:extLst>
              <a:ext uri="{FF2B5EF4-FFF2-40B4-BE49-F238E27FC236}">
                <a16:creationId xmlns:a16="http://schemas.microsoft.com/office/drawing/2014/main" id="{D83D3005-B07F-411B-A9E1-55F437E99569}"/>
              </a:ext>
            </a:extLst>
          </p:cNvPr>
          <p:cNvGraphicFramePr>
            <a:graphicFrameLocks noGrp="1"/>
          </p:cNvGraphicFramePr>
          <p:nvPr>
            <p:extLst>
              <p:ext uri="{D42A27DB-BD31-4B8C-83A1-F6EECF244321}">
                <p14:modId xmlns:p14="http://schemas.microsoft.com/office/powerpoint/2010/main" val="421526073"/>
              </p:ext>
            </p:extLst>
          </p:nvPr>
        </p:nvGraphicFramePr>
        <p:xfrm>
          <a:off x="1691089" y="1606745"/>
          <a:ext cx="8229600" cy="364451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solidFill>
                          <a:effectLst/>
                          <a:latin typeface="Arial" charset="0"/>
                          <a:ea typeface="微软雅黑" pitchFamily="34" charset="-122"/>
                        </a:rPr>
                        <a:t>字  符</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solidFill>
                          <a:effectLst/>
                          <a:latin typeface="Arial" charset="0"/>
                          <a:ea typeface="微软雅黑" pitchFamily="34" charset="-122"/>
                        </a:rPr>
                        <a:t>字 符</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extLst>
                  <a:ext uri="{0D108BD9-81ED-4DB2-BD59-A6C34878D82A}">
                    <a16:rowId xmlns:a16="http://schemas.microsoft.com/office/drawing/2014/main" val="1000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42</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43</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6</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54</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44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7</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45</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8</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56</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46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9</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47</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58</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0</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48</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59</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1</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49</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&lt;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60</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2</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61</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3</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&gt;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4</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52</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63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6390690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36B3B9-0BF6-43E4-952A-031498E59AE3}"/>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EF548468-B099-4BCB-90C8-1189FAA5272C}"/>
              </a:ext>
            </a:extLst>
          </p:cNvPr>
          <p:cNvSpPr>
            <a:spLocks noGrp="1"/>
          </p:cNvSpPr>
          <p:nvPr>
            <p:ph type="sldNum" sz="quarter" idx="10"/>
          </p:nvPr>
        </p:nvSpPr>
        <p:spPr/>
        <p:txBody>
          <a:bodyPr/>
          <a:lstStyle/>
          <a:p>
            <a:pPr>
              <a:defRPr/>
            </a:pPr>
            <a:fld id="{2FCEA550-0632-41CF-92C9-23194848D089}" type="slidenum">
              <a:rPr lang="zh-CN" altLang="en-US" smtClean="0"/>
              <a:pPr>
                <a:defRPr/>
              </a:pPr>
              <a:t>46</a:t>
            </a:fld>
            <a:endParaRPr lang="en-US" altLang="zh-CN"/>
          </a:p>
        </p:txBody>
      </p:sp>
      <p:graphicFrame>
        <p:nvGraphicFramePr>
          <p:cNvPr id="5" name="Group 4">
            <a:extLst>
              <a:ext uri="{FF2B5EF4-FFF2-40B4-BE49-F238E27FC236}">
                <a16:creationId xmlns:a16="http://schemas.microsoft.com/office/drawing/2014/main" id="{0EC28BE7-0E7B-4FB3-9566-63FAEEF616B5}"/>
              </a:ext>
            </a:extLst>
          </p:cNvPr>
          <p:cNvGraphicFramePr>
            <a:graphicFrameLocks noGrp="1"/>
          </p:cNvGraphicFramePr>
          <p:nvPr>
            <p:extLst>
              <p:ext uri="{D42A27DB-BD31-4B8C-83A1-F6EECF244321}">
                <p14:modId xmlns:p14="http://schemas.microsoft.com/office/powerpoint/2010/main" val="2406669142"/>
              </p:ext>
            </p:extLst>
          </p:nvPr>
        </p:nvGraphicFramePr>
        <p:xfrm>
          <a:off x="1981200" y="1711474"/>
          <a:ext cx="8229600" cy="364451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solidFill>
                          <a:effectLst/>
                          <a:latin typeface="Arial" charset="0"/>
                          <a:ea typeface="微软雅黑" pitchFamily="34" charset="-122"/>
                        </a:rPr>
                        <a:t>字  符</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solidFill>
                          <a:effectLst/>
                          <a:latin typeface="Arial" charset="0"/>
                          <a:ea typeface="微软雅黑" pitchFamily="34" charset="-122"/>
                        </a:rPr>
                        <a:t>字 符</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extLst>
                  <a:ext uri="{0D108BD9-81ED-4DB2-BD59-A6C34878D82A}">
                    <a16:rowId xmlns:a16="http://schemas.microsoft.com/office/drawing/2014/main" val="1000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K</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A</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65</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L</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76</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B</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M</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C</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67</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N</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78</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68</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O</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79</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69</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P</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80</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F</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Q</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81</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G</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R</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H</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72</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I</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73</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84</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J</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74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U</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85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732038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AB9E3C-B801-436E-8989-6D17A247A2E1}"/>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F97AD1A0-4D6D-4766-8BC2-8E84BB63FDE3}"/>
              </a:ext>
            </a:extLst>
          </p:cNvPr>
          <p:cNvSpPr>
            <a:spLocks noGrp="1"/>
          </p:cNvSpPr>
          <p:nvPr>
            <p:ph type="sldNum" sz="quarter" idx="10"/>
          </p:nvPr>
        </p:nvSpPr>
        <p:spPr/>
        <p:txBody>
          <a:bodyPr/>
          <a:lstStyle/>
          <a:p>
            <a:pPr>
              <a:defRPr/>
            </a:pPr>
            <a:fld id="{2FCEA550-0632-41CF-92C9-23194848D089}" type="slidenum">
              <a:rPr lang="zh-CN" altLang="en-US" smtClean="0"/>
              <a:pPr>
                <a:defRPr/>
              </a:pPr>
              <a:t>47</a:t>
            </a:fld>
            <a:endParaRPr lang="en-US" altLang="zh-CN"/>
          </a:p>
        </p:txBody>
      </p:sp>
      <p:graphicFrame>
        <p:nvGraphicFramePr>
          <p:cNvPr id="5" name="Group 4">
            <a:extLst>
              <a:ext uri="{FF2B5EF4-FFF2-40B4-BE49-F238E27FC236}">
                <a16:creationId xmlns:a16="http://schemas.microsoft.com/office/drawing/2014/main" id="{019BA2D5-612C-4D39-B111-92DF810CAFB7}"/>
              </a:ext>
            </a:extLst>
          </p:cNvPr>
          <p:cNvGraphicFramePr>
            <a:graphicFrameLocks noGrp="1"/>
          </p:cNvGraphicFramePr>
          <p:nvPr>
            <p:extLst>
              <p:ext uri="{D42A27DB-BD31-4B8C-83A1-F6EECF244321}">
                <p14:modId xmlns:p14="http://schemas.microsoft.com/office/powerpoint/2010/main" val="1146237458"/>
              </p:ext>
            </p:extLst>
          </p:nvPr>
        </p:nvGraphicFramePr>
        <p:xfrm>
          <a:off x="1981200" y="1799515"/>
          <a:ext cx="8229600" cy="364451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solidFill>
                          <a:effectLst/>
                          <a:latin typeface="Arial" charset="0"/>
                          <a:ea typeface="微软雅黑" pitchFamily="34" charset="-122"/>
                        </a:rPr>
                        <a:t>字  符</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solidFill>
                          <a:effectLst/>
                          <a:latin typeface="Arial" charset="0"/>
                          <a:ea typeface="微软雅黑" pitchFamily="34" charset="-122"/>
                        </a:rPr>
                        <a:t>字 符</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extLst>
                  <a:ext uri="{0D108BD9-81ED-4DB2-BD59-A6C34878D82A}">
                    <a16:rowId xmlns:a16="http://schemas.microsoft.com/office/drawing/2014/main" val="1000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V</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a</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97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W</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87</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b</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98</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X</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88</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c</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99</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Y</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89</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100</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Z</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90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e</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101</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f</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92</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g</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93</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h</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104</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I</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_</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95</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j</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106</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96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k</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107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6362990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2A7280-69F7-4925-8698-D28BE5DBE060}"/>
              </a:ext>
            </a:extLst>
          </p:cNvPr>
          <p:cNvSpPr>
            <a:spLocks noGrp="1"/>
          </p:cNvSpPr>
          <p:nvPr>
            <p:ph type="title"/>
          </p:nvPr>
        </p:nvSpPr>
        <p:spPr/>
        <p:txBody>
          <a:bodyPr/>
          <a:lstStyle/>
          <a:p>
            <a:endParaRPr lang="zh-CN" altLang="en-US" dirty="0"/>
          </a:p>
        </p:txBody>
      </p:sp>
      <p:sp>
        <p:nvSpPr>
          <p:cNvPr id="3" name="灯片编号占位符 2">
            <a:extLst>
              <a:ext uri="{FF2B5EF4-FFF2-40B4-BE49-F238E27FC236}">
                <a16:creationId xmlns:a16="http://schemas.microsoft.com/office/drawing/2014/main" id="{2F750B21-6114-4D0D-A750-E25C61D65AFE}"/>
              </a:ext>
            </a:extLst>
          </p:cNvPr>
          <p:cNvSpPr>
            <a:spLocks noGrp="1"/>
          </p:cNvSpPr>
          <p:nvPr>
            <p:ph type="sldNum" sz="quarter" idx="10"/>
          </p:nvPr>
        </p:nvSpPr>
        <p:spPr/>
        <p:txBody>
          <a:bodyPr/>
          <a:lstStyle/>
          <a:p>
            <a:pPr>
              <a:defRPr/>
            </a:pPr>
            <a:fld id="{2FCEA550-0632-41CF-92C9-23194848D089}" type="slidenum">
              <a:rPr lang="zh-CN" altLang="en-US" smtClean="0"/>
              <a:pPr>
                <a:defRPr/>
              </a:pPr>
              <a:t>48</a:t>
            </a:fld>
            <a:endParaRPr lang="en-US" altLang="zh-CN"/>
          </a:p>
        </p:txBody>
      </p:sp>
      <p:graphicFrame>
        <p:nvGraphicFramePr>
          <p:cNvPr id="5" name="Group 90">
            <a:extLst>
              <a:ext uri="{FF2B5EF4-FFF2-40B4-BE49-F238E27FC236}">
                <a16:creationId xmlns:a16="http://schemas.microsoft.com/office/drawing/2014/main" id="{A2A090C6-CAFC-4FA3-8FC8-5CA533AA2A34}"/>
              </a:ext>
            </a:extLst>
          </p:cNvPr>
          <p:cNvGraphicFramePr>
            <a:graphicFrameLocks noGrp="1"/>
          </p:cNvGraphicFramePr>
          <p:nvPr>
            <p:extLst>
              <p:ext uri="{D42A27DB-BD31-4B8C-83A1-F6EECF244321}">
                <p14:modId xmlns:p14="http://schemas.microsoft.com/office/powerpoint/2010/main" val="2128378587"/>
              </p:ext>
            </p:extLst>
          </p:nvPr>
        </p:nvGraphicFramePr>
        <p:xfrm>
          <a:off x="2051051" y="1935230"/>
          <a:ext cx="8229600" cy="334090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dirty="0">
                          <a:ln>
                            <a:noFill/>
                          </a:ln>
                          <a:solidFill>
                            <a:schemeClr val="tx1"/>
                          </a:solidFill>
                          <a:effectLst/>
                          <a:latin typeface="Arial" charset="0"/>
                          <a:ea typeface="微软雅黑" pitchFamily="34" charset="-122"/>
                        </a:rPr>
                        <a:t>字  符</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a:ln>
                            <a:noFill/>
                          </a:ln>
                          <a:solidFill>
                            <a:schemeClr val="tx1"/>
                          </a:solidFill>
                          <a:effectLst/>
                          <a:latin typeface="Arial" charset="0"/>
                          <a:ea typeface="微软雅黑" pitchFamily="34" charset="-122"/>
                        </a:rPr>
                        <a:t>字 符</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ASCII</a:t>
                      </a:r>
                      <a:r>
                        <a:rPr kumimoji="0" lang="zh-CN" altLang="en-US" sz="1400" b="0" i="0" u="none" strike="noStrike" cap="none" normalizeH="0" baseline="0">
                          <a:ln>
                            <a:noFill/>
                          </a:ln>
                          <a:solidFill>
                            <a:schemeClr val="tx1"/>
                          </a:solidFill>
                          <a:effectLst/>
                          <a:latin typeface="Arial" charset="0"/>
                          <a:ea typeface="微软雅黑" pitchFamily="34" charset="-122"/>
                        </a:rPr>
                        <a:t>码</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E6"/>
                    </a:solidFill>
                  </a:tcPr>
                </a:tc>
                <a:extLst>
                  <a:ext uri="{0D108BD9-81ED-4DB2-BD59-A6C34878D82A}">
                    <a16:rowId xmlns:a16="http://schemas.microsoft.com/office/drawing/2014/main" val="10000"/>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l</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108</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v</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118</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m</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109</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w</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119</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n</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110</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x</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120</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o</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111</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y</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121</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p</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112</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z</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a:ln>
                            <a:noFill/>
                          </a:ln>
                          <a:solidFill>
                            <a:srgbClr val="FF0000"/>
                          </a:solidFill>
                          <a:effectLst/>
                          <a:latin typeface="Arial" charset="0"/>
                          <a:ea typeface="微软雅黑" pitchFamily="34" charset="-122"/>
                        </a:rPr>
                        <a:t>122</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q</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113</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123</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r</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114</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124</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s</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115</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125</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t</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116</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dirty="0">
                          <a:ln>
                            <a:noFill/>
                          </a:ln>
                          <a:solidFill>
                            <a:schemeClr val="tx1"/>
                          </a:solidFill>
                          <a:effectLst/>
                          <a:latin typeface="Arial" charset="0"/>
                          <a:ea typeface="微软雅黑" pitchFamily="34" charset="-122"/>
                        </a:rPr>
                        <a:t>.</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dirty="0">
                          <a:ln>
                            <a:noFill/>
                          </a:ln>
                          <a:solidFill>
                            <a:schemeClr val="tx1"/>
                          </a:solidFill>
                          <a:effectLst/>
                          <a:latin typeface="Arial" charset="0"/>
                          <a:ea typeface="微软雅黑" pitchFamily="34" charset="-122"/>
                        </a:rPr>
                        <a:t>126</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03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u</a:t>
                      </a:r>
                    </a:p>
                  </a:txBody>
                  <a:tcPr marL="90000" marR="90000" marT="35100" marB="35100" anchor="ctr" anchorCtr="1"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117</a:t>
                      </a:r>
                    </a:p>
                  </a:txBody>
                  <a:tcPr marL="90000" marR="90000" marT="35100" marB="35100" anchor="ctr" anchorCtr="1"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a:ln>
                            <a:noFill/>
                          </a:ln>
                          <a:solidFill>
                            <a:schemeClr val="tx1"/>
                          </a:solidFill>
                          <a:effectLst/>
                          <a:latin typeface="Arial" charset="0"/>
                          <a:ea typeface="微软雅黑" pitchFamily="34" charset="-122"/>
                        </a:rPr>
                        <a:t>del</a:t>
                      </a:r>
                    </a:p>
                  </a:txBody>
                  <a:tcPr marL="90000" marR="90000" marT="35100" marB="35100" anchor="ctr" anchorCtr="1"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Arial" charset="0"/>
                          <a:ea typeface="微软雅黑" pitchFamily="34" charset="-122"/>
                        </a:rPr>
                        <a:t>127</a:t>
                      </a:r>
                    </a:p>
                  </a:txBody>
                  <a:tcPr marL="90000" marR="90000" marT="35100" marB="35100" anchor="ctr" anchorCtr="1"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7158568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DE6979-152B-4FE7-BDB0-910AE5186F09}"/>
              </a:ext>
            </a:extLst>
          </p:cNvPr>
          <p:cNvSpPr>
            <a:spLocks noGrp="1"/>
          </p:cNvSpPr>
          <p:nvPr>
            <p:ph type="title"/>
          </p:nvPr>
        </p:nvSpPr>
        <p:spPr/>
        <p:txBody>
          <a:bodyPr/>
          <a:lstStyle/>
          <a:p>
            <a:r>
              <a:rPr lang="zh-CN" altLang="en-US" dirty="0"/>
              <a:t>标准</a:t>
            </a:r>
            <a:r>
              <a:rPr lang="en-US" altLang="zh-CN" dirty="0"/>
              <a:t>ASCII</a:t>
            </a:r>
            <a:r>
              <a:rPr lang="zh-CN" altLang="en-US" dirty="0"/>
              <a:t>码说明</a:t>
            </a:r>
          </a:p>
        </p:txBody>
      </p:sp>
      <p:sp>
        <p:nvSpPr>
          <p:cNvPr id="3" name="灯片编号占位符 2">
            <a:extLst>
              <a:ext uri="{FF2B5EF4-FFF2-40B4-BE49-F238E27FC236}">
                <a16:creationId xmlns:a16="http://schemas.microsoft.com/office/drawing/2014/main" id="{32D30B59-32F0-4357-BBDD-C73B51AD18F0}"/>
              </a:ext>
            </a:extLst>
          </p:cNvPr>
          <p:cNvSpPr>
            <a:spLocks noGrp="1"/>
          </p:cNvSpPr>
          <p:nvPr>
            <p:ph type="sldNum" sz="quarter" idx="10"/>
          </p:nvPr>
        </p:nvSpPr>
        <p:spPr/>
        <p:txBody>
          <a:bodyPr/>
          <a:lstStyle/>
          <a:p>
            <a:pPr>
              <a:defRPr/>
            </a:pPr>
            <a:fld id="{2FCEA550-0632-41CF-92C9-23194848D089}" type="slidenum">
              <a:rPr lang="zh-CN" altLang="en-US" smtClean="0"/>
              <a:pPr>
                <a:defRPr/>
              </a:pPr>
              <a:t>49</a:t>
            </a:fld>
            <a:endParaRPr lang="en-US" altLang="zh-CN"/>
          </a:p>
        </p:txBody>
      </p:sp>
      <p:sp>
        <p:nvSpPr>
          <p:cNvPr id="5" name="TextBox 2">
            <a:extLst>
              <a:ext uri="{FF2B5EF4-FFF2-40B4-BE49-F238E27FC236}">
                <a16:creationId xmlns:a16="http://schemas.microsoft.com/office/drawing/2014/main" id="{D07A2B55-43DB-4324-BEFC-D3DCD94006DE}"/>
              </a:ext>
            </a:extLst>
          </p:cNvPr>
          <p:cNvSpPr txBox="1"/>
          <p:nvPr/>
        </p:nvSpPr>
        <p:spPr>
          <a:xfrm>
            <a:off x="1049849" y="1843998"/>
            <a:ext cx="9936222" cy="489558"/>
          </a:xfrm>
          <a:prstGeom prst="rect">
            <a:avLst/>
          </a:prstGeom>
          <a:noFill/>
        </p:spPr>
        <p:txBody>
          <a:bodyPr wrap="square" rtlCol="0">
            <a:spAutoFit/>
          </a:bodyPr>
          <a:lstStyle>
            <a:defPPr>
              <a:defRPr lang="zh-CN"/>
            </a:defPPr>
            <a:lvl1pPr marL="342900" indent="-342900">
              <a:lnSpc>
                <a:spcPct val="130000"/>
              </a:lnSpc>
              <a:buClr>
                <a:srgbClr val="00B0F0"/>
              </a:buClr>
              <a:buFont typeface="Wingdings" panose="05000000000000000000" pitchFamily="2" charset="2"/>
              <a:buChar char="n"/>
              <a:defRPr sz="2400" b="1">
                <a:solidFill>
                  <a:srgbClr val="000000"/>
                </a:solidFill>
                <a:latin typeface="微软雅黑" panose="020B0503020204020204" pitchFamily="34" charset="-122"/>
                <a:ea typeface="微软雅黑" panose="020B0503020204020204" pitchFamily="34" charset="-122"/>
              </a:defRPr>
            </a:lvl1pPr>
          </a:lstStyle>
          <a:p>
            <a:pPr>
              <a:buClr>
                <a:schemeClr val="tx1"/>
              </a:buClr>
              <a:buFont typeface="Wingdings" panose="05000000000000000000" pitchFamily="2" charset="2"/>
              <a:buChar char="u"/>
            </a:pPr>
            <a:r>
              <a:rPr lang="zh-CN" altLang="en-US" sz="2200" b="0" dirty="0"/>
              <a:t>在标准</a:t>
            </a:r>
            <a:r>
              <a:rPr lang="en-US" altLang="zh-CN" sz="2200" b="0" dirty="0"/>
              <a:t>ASCII</a:t>
            </a:r>
            <a:r>
              <a:rPr lang="zh-CN" altLang="en-US" sz="2200" b="0" dirty="0"/>
              <a:t>中，用</a:t>
            </a:r>
            <a:r>
              <a:rPr lang="en-US" altLang="zh-CN" sz="2200" dirty="0"/>
              <a:t>7</a:t>
            </a:r>
            <a:r>
              <a:rPr lang="zh-CN" altLang="en-US" sz="2200" dirty="0"/>
              <a:t>位二进制位表示一个字符</a:t>
            </a:r>
            <a:r>
              <a:rPr lang="zh-CN" altLang="en-US" sz="2200" b="0" dirty="0"/>
              <a:t>，一共可表示</a:t>
            </a:r>
            <a:r>
              <a:rPr lang="en-US" altLang="zh-CN" sz="2200" b="0" dirty="0"/>
              <a:t>128</a:t>
            </a:r>
            <a:r>
              <a:rPr lang="zh-CN" altLang="en-US" sz="2200" b="0" dirty="0"/>
              <a:t>个字符。</a:t>
            </a:r>
          </a:p>
        </p:txBody>
      </p:sp>
      <p:sp>
        <p:nvSpPr>
          <p:cNvPr id="6" name="TextBox 3">
            <a:extLst>
              <a:ext uri="{FF2B5EF4-FFF2-40B4-BE49-F238E27FC236}">
                <a16:creationId xmlns:a16="http://schemas.microsoft.com/office/drawing/2014/main" id="{13ADF765-4E91-4631-A575-16A680F9C55D}"/>
              </a:ext>
            </a:extLst>
          </p:cNvPr>
          <p:cNvSpPr txBox="1"/>
          <p:nvPr/>
        </p:nvSpPr>
        <p:spPr>
          <a:xfrm>
            <a:off x="1042036" y="2553948"/>
            <a:ext cx="10478368" cy="489558"/>
          </a:xfrm>
          <a:prstGeom prst="rect">
            <a:avLst/>
          </a:prstGeom>
          <a:noFill/>
        </p:spPr>
        <p:txBody>
          <a:bodyPr wrap="square" rtlCol="0">
            <a:spAutoFit/>
          </a:bodyPr>
          <a:lstStyle>
            <a:defPPr>
              <a:defRPr lang="zh-CN"/>
            </a:defPPr>
            <a:lvl1pPr marL="342900" indent="-342900">
              <a:lnSpc>
                <a:spcPct val="130000"/>
              </a:lnSpc>
              <a:buClr>
                <a:srgbClr val="00B0F0"/>
              </a:buClr>
              <a:buFont typeface="Wingdings" panose="05000000000000000000" pitchFamily="2" charset="2"/>
              <a:buChar char="n"/>
              <a:defRPr sz="2400" b="1">
                <a:solidFill>
                  <a:srgbClr val="000000"/>
                </a:solidFill>
                <a:latin typeface="微软雅黑" panose="020B0503020204020204" pitchFamily="34" charset="-122"/>
                <a:ea typeface="微软雅黑" panose="020B0503020204020204" pitchFamily="34" charset="-122"/>
              </a:defRPr>
            </a:lvl1pPr>
          </a:lstStyle>
          <a:p>
            <a:pPr>
              <a:buClr>
                <a:schemeClr val="tx1"/>
              </a:buClr>
              <a:buFont typeface="Wingdings" panose="05000000000000000000" pitchFamily="2" charset="2"/>
              <a:buChar char="u"/>
            </a:pPr>
            <a:r>
              <a:rPr lang="zh-CN" altLang="en-US" sz="2200" b="0" dirty="0"/>
              <a:t>英文中每个字符都有一个固定的编码，保存字符时只需保存它的</a:t>
            </a:r>
            <a:r>
              <a:rPr lang="en-US" altLang="zh-CN" sz="2200" b="0" dirty="0"/>
              <a:t>ASCII</a:t>
            </a:r>
            <a:r>
              <a:rPr lang="zh-CN" altLang="en-US" sz="2200" b="0" dirty="0"/>
              <a:t>码。</a:t>
            </a:r>
          </a:p>
        </p:txBody>
      </p:sp>
      <p:sp>
        <p:nvSpPr>
          <p:cNvPr id="7" name="TextBox 4">
            <a:extLst>
              <a:ext uri="{FF2B5EF4-FFF2-40B4-BE49-F238E27FC236}">
                <a16:creationId xmlns:a16="http://schemas.microsoft.com/office/drawing/2014/main" id="{9A63CF01-B551-405B-89BC-777548EBDE4F}"/>
              </a:ext>
            </a:extLst>
          </p:cNvPr>
          <p:cNvSpPr txBox="1"/>
          <p:nvPr/>
        </p:nvSpPr>
        <p:spPr>
          <a:xfrm>
            <a:off x="1048973" y="3263898"/>
            <a:ext cx="10320432" cy="929678"/>
          </a:xfrm>
          <a:prstGeom prst="rect">
            <a:avLst/>
          </a:prstGeom>
          <a:noFill/>
        </p:spPr>
        <p:txBody>
          <a:bodyPr wrap="square" rtlCol="0">
            <a:spAutoFit/>
          </a:bodyPr>
          <a:lstStyle>
            <a:defPPr>
              <a:defRPr lang="zh-CN"/>
            </a:defPPr>
            <a:lvl1pPr marL="342900" indent="-342900">
              <a:lnSpc>
                <a:spcPct val="130000"/>
              </a:lnSpc>
              <a:buClr>
                <a:srgbClr val="00B0F0"/>
              </a:buClr>
              <a:buFont typeface="Wingdings" panose="05000000000000000000" pitchFamily="2" charset="2"/>
              <a:buChar char="n"/>
              <a:defRPr sz="2400" b="1">
                <a:solidFill>
                  <a:srgbClr val="000000"/>
                </a:solidFill>
                <a:latin typeface="微软雅黑" panose="020B0503020204020204" pitchFamily="34" charset="-122"/>
                <a:ea typeface="微软雅黑" panose="020B0503020204020204" pitchFamily="34" charset="-122"/>
              </a:defRPr>
            </a:lvl1pPr>
          </a:lstStyle>
          <a:p>
            <a:pPr>
              <a:buClr>
                <a:schemeClr val="tx1"/>
              </a:buClr>
              <a:buFont typeface="Wingdings" panose="05000000000000000000" pitchFamily="2" charset="2"/>
              <a:buChar char="u"/>
            </a:pPr>
            <a:r>
              <a:rPr lang="en-US" altLang="zh-CN" sz="2200" b="0" dirty="0"/>
              <a:t>ASCII</a:t>
            </a:r>
            <a:r>
              <a:rPr lang="zh-CN" altLang="en-US" sz="2200" b="0" dirty="0"/>
              <a:t>码表中有</a:t>
            </a:r>
            <a:r>
              <a:rPr lang="en-US" altLang="zh-CN" sz="2200" dirty="0"/>
              <a:t>33</a:t>
            </a:r>
            <a:r>
              <a:rPr lang="zh-CN" altLang="en-US" sz="2200" dirty="0"/>
              <a:t>个控制字符</a:t>
            </a:r>
            <a:r>
              <a:rPr lang="zh-CN" altLang="en-US" sz="2200" b="0" dirty="0"/>
              <a:t>编码和</a:t>
            </a:r>
            <a:r>
              <a:rPr lang="en-US" altLang="zh-CN" sz="2200" dirty="0"/>
              <a:t>95</a:t>
            </a:r>
            <a:r>
              <a:rPr lang="zh-CN" altLang="en-US" sz="2200" dirty="0"/>
              <a:t>个可显示字符编码（</a:t>
            </a:r>
            <a:r>
              <a:rPr lang="en-US" altLang="zh-CN" sz="2200" dirty="0"/>
              <a:t>20H~7EH</a:t>
            </a:r>
            <a:r>
              <a:rPr lang="zh-CN" altLang="en-US" sz="2200" dirty="0"/>
              <a:t>）</a:t>
            </a:r>
            <a:r>
              <a:rPr lang="zh-CN" altLang="en-US" sz="2200" b="0" dirty="0"/>
              <a:t>，它确定了西文字符的大小顺序。</a:t>
            </a:r>
          </a:p>
        </p:txBody>
      </p:sp>
      <p:sp>
        <p:nvSpPr>
          <p:cNvPr id="8" name="TextBox 5">
            <a:extLst>
              <a:ext uri="{FF2B5EF4-FFF2-40B4-BE49-F238E27FC236}">
                <a16:creationId xmlns:a16="http://schemas.microsoft.com/office/drawing/2014/main" id="{0F607929-EAC5-4BBC-9BD8-B853E1CA3F54}"/>
              </a:ext>
            </a:extLst>
          </p:cNvPr>
          <p:cNvSpPr txBox="1"/>
          <p:nvPr/>
        </p:nvSpPr>
        <p:spPr>
          <a:xfrm>
            <a:off x="1084169" y="4413969"/>
            <a:ext cx="10320432" cy="492443"/>
          </a:xfrm>
          <a:prstGeom prst="rect">
            <a:avLst/>
          </a:prstGeom>
          <a:noFill/>
        </p:spPr>
        <p:txBody>
          <a:bodyPr wrap="square" rtlCol="0">
            <a:spAutoFit/>
          </a:bodyPr>
          <a:lstStyle>
            <a:defPPr>
              <a:defRPr lang="zh-CN"/>
            </a:defPPr>
            <a:lvl1pPr marL="342900" indent="-342900">
              <a:lnSpc>
                <a:spcPct val="130000"/>
              </a:lnSpc>
              <a:buClr>
                <a:srgbClr val="00B0F0"/>
              </a:buClr>
              <a:buFont typeface="Wingdings" panose="05000000000000000000" pitchFamily="2" charset="2"/>
              <a:buChar char="n"/>
              <a:defRPr sz="2400" b="1">
                <a:solidFill>
                  <a:srgbClr val="000000"/>
                </a:solidFill>
                <a:latin typeface="微软雅黑" panose="020B0503020204020204" pitchFamily="34" charset="-122"/>
                <a:ea typeface="微软雅黑" panose="020B0503020204020204" pitchFamily="34" charset="-122"/>
              </a:defRPr>
            </a:lvl1pPr>
          </a:lstStyle>
          <a:p>
            <a:pPr>
              <a:buClr>
                <a:schemeClr val="tx1"/>
              </a:buClr>
              <a:buFont typeface="Wingdings" panose="05000000000000000000" pitchFamily="2" charset="2"/>
              <a:buChar char="u"/>
            </a:pPr>
            <a:r>
              <a:rPr lang="zh-CN" altLang="en-US" sz="2200" b="0" dirty="0"/>
              <a:t>用</a:t>
            </a:r>
            <a:r>
              <a:rPr lang="zh-CN" altLang="en-US" sz="2200" dirty="0"/>
              <a:t>一个字节</a:t>
            </a:r>
            <a:r>
              <a:rPr lang="zh-CN" altLang="en-US" sz="2200" b="0" dirty="0"/>
              <a:t>来存放一个</a:t>
            </a:r>
            <a:r>
              <a:rPr lang="en-US" altLang="zh-CN" sz="2200" b="0" dirty="0"/>
              <a:t>ASCII</a:t>
            </a:r>
            <a:r>
              <a:rPr lang="zh-CN" altLang="en-US" sz="2200" b="0" dirty="0"/>
              <a:t>字符，</a:t>
            </a:r>
            <a:r>
              <a:rPr lang="zh-CN" altLang="en-US" sz="2200" dirty="0"/>
              <a:t>最高位通常设置为</a:t>
            </a:r>
            <a:r>
              <a:rPr lang="en-US" altLang="zh-CN" sz="2200" dirty="0"/>
              <a:t>0</a:t>
            </a:r>
            <a:r>
              <a:rPr lang="zh-CN" altLang="en-US" sz="2200" b="0" dirty="0"/>
              <a:t>。</a:t>
            </a:r>
          </a:p>
        </p:txBody>
      </p:sp>
    </p:spTree>
    <p:extLst>
      <p:ext uri="{BB962C8B-B14F-4D97-AF65-F5344CB8AC3E}">
        <p14:creationId xmlns:p14="http://schemas.microsoft.com/office/powerpoint/2010/main" val="8206301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6C14BA-5386-43F9-9607-C4093906E060}"/>
              </a:ext>
            </a:extLst>
          </p:cNvPr>
          <p:cNvSpPr>
            <a:spLocks noGrp="1"/>
          </p:cNvSpPr>
          <p:nvPr>
            <p:ph type="title"/>
          </p:nvPr>
        </p:nvSpPr>
        <p:spPr/>
        <p:txBody>
          <a:bodyPr/>
          <a:lstStyle/>
          <a:p>
            <a:r>
              <a:rPr lang="zh-CN" altLang="en-US" dirty="0"/>
              <a:t>计算机信息处理的过程</a:t>
            </a:r>
          </a:p>
        </p:txBody>
      </p:sp>
      <p:sp>
        <p:nvSpPr>
          <p:cNvPr id="3" name="灯片编号占位符 2">
            <a:extLst>
              <a:ext uri="{FF2B5EF4-FFF2-40B4-BE49-F238E27FC236}">
                <a16:creationId xmlns:a16="http://schemas.microsoft.com/office/drawing/2014/main" id="{DC4E1F5B-7F57-4C24-8CAA-F3BDDC9FA54F}"/>
              </a:ext>
            </a:extLst>
          </p:cNvPr>
          <p:cNvSpPr>
            <a:spLocks noGrp="1"/>
          </p:cNvSpPr>
          <p:nvPr>
            <p:ph type="sldNum" sz="quarter" idx="10"/>
          </p:nvPr>
        </p:nvSpPr>
        <p:spPr/>
        <p:txBody>
          <a:bodyPr/>
          <a:lstStyle/>
          <a:p>
            <a:pPr>
              <a:defRPr/>
            </a:pPr>
            <a:fld id="{2FCEA550-0632-41CF-92C9-23194848D089}" type="slidenum">
              <a:rPr lang="zh-CN" altLang="en-US" smtClean="0"/>
              <a:pPr>
                <a:defRPr/>
              </a:pPr>
              <a:t>5</a:t>
            </a:fld>
            <a:endParaRPr lang="en-US" altLang="zh-CN"/>
          </a:p>
        </p:txBody>
      </p:sp>
      <p:sp>
        <p:nvSpPr>
          <p:cNvPr id="5" name="文本框 4">
            <a:extLst>
              <a:ext uri="{FF2B5EF4-FFF2-40B4-BE49-F238E27FC236}">
                <a16:creationId xmlns:a16="http://schemas.microsoft.com/office/drawing/2014/main" id="{8F9A4D46-5951-44EA-9725-584FDFFBC210}"/>
              </a:ext>
            </a:extLst>
          </p:cNvPr>
          <p:cNvSpPr txBox="1"/>
          <p:nvPr/>
        </p:nvSpPr>
        <p:spPr>
          <a:xfrm>
            <a:off x="1806763" y="2311104"/>
            <a:ext cx="1762700" cy="430887"/>
          </a:xfrm>
          <a:prstGeom prst="rect">
            <a:avLst/>
          </a:prstGeom>
          <a:noFill/>
        </p:spPr>
        <p:txBody>
          <a:bodyPr wrap="square" rtlCol="0">
            <a:spAutoFit/>
          </a:bodyPr>
          <a:lstStyle/>
          <a:p>
            <a:pPr algn="ct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数据输入</a:t>
            </a:r>
          </a:p>
        </p:txBody>
      </p:sp>
      <p:sp>
        <p:nvSpPr>
          <p:cNvPr id="6" name="文本框 5">
            <a:extLst>
              <a:ext uri="{FF2B5EF4-FFF2-40B4-BE49-F238E27FC236}">
                <a16:creationId xmlns:a16="http://schemas.microsoft.com/office/drawing/2014/main" id="{8927241C-2DF4-438F-BAF0-5539DF61ADE0}"/>
              </a:ext>
            </a:extLst>
          </p:cNvPr>
          <p:cNvSpPr txBox="1"/>
          <p:nvPr/>
        </p:nvSpPr>
        <p:spPr>
          <a:xfrm>
            <a:off x="4298409" y="2311104"/>
            <a:ext cx="1685587" cy="430887"/>
          </a:xfrm>
          <a:prstGeom prst="rect">
            <a:avLst/>
          </a:prstGeom>
          <a:noFill/>
        </p:spPr>
        <p:txBody>
          <a:bodyPr wrap="square" rtlCol="0">
            <a:spAutoFit/>
          </a:bodyPr>
          <a:lstStyle/>
          <a:p>
            <a:pPr algn="ct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数据加工</a:t>
            </a:r>
          </a:p>
        </p:txBody>
      </p:sp>
      <p:sp>
        <p:nvSpPr>
          <p:cNvPr id="7" name="文本框 6">
            <a:extLst>
              <a:ext uri="{FF2B5EF4-FFF2-40B4-BE49-F238E27FC236}">
                <a16:creationId xmlns:a16="http://schemas.microsoft.com/office/drawing/2014/main" id="{3B01B7F7-663A-4516-84B7-50867309DA75}"/>
              </a:ext>
            </a:extLst>
          </p:cNvPr>
          <p:cNvSpPr txBox="1"/>
          <p:nvPr/>
        </p:nvSpPr>
        <p:spPr>
          <a:xfrm>
            <a:off x="6712941" y="2311104"/>
            <a:ext cx="1553376" cy="430887"/>
          </a:xfrm>
          <a:prstGeom prst="rect">
            <a:avLst/>
          </a:prstGeom>
          <a:noFill/>
        </p:spPr>
        <p:txBody>
          <a:bodyPr wrap="square" rtlCol="0">
            <a:spAutoFit/>
          </a:bodyPr>
          <a:lstStyle/>
          <a:p>
            <a:pPr algn="ct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结果输出</a:t>
            </a:r>
          </a:p>
        </p:txBody>
      </p:sp>
      <p:sp>
        <p:nvSpPr>
          <p:cNvPr id="8" name="箭头: V 形 7">
            <a:extLst>
              <a:ext uri="{FF2B5EF4-FFF2-40B4-BE49-F238E27FC236}">
                <a16:creationId xmlns:a16="http://schemas.microsoft.com/office/drawing/2014/main" id="{FB44323D-C70F-4CED-87D6-7839B1424184}"/>
              </a:ext>
            </a:extLst>
          </p:cNvPr>
          <p:cNvSpPr/>
          <p:nvPr/>
        </p:nvSpPr>
        <p:spPr bwMode="auto">
          <a:xfrm>
            <a:off x="3767766" y="2401683"/>
            <a:ext cx="308472" cy="286438"/>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9" name="箭头: V 形 8">
            <a:extLst>
              <a:ext uri="{FF2B5EF4-FFF2-40B4-BE49-F238E27FC236}">
                <a16:creationId xmlns:a16="http://schemas.microsoft.com/office/drawing/2014/main" id="{390AEC5F-AB87-49B9-A24B-B0C4AEC706A2}"/>
              </a:ext>
            </a:extLst>
          </p:cNvPr>
          <p:cNvSpPr/>
          <p:nvPr/>
        </p:nvSpPr>
        <p:spPr bwMode="auto">
          <a:xfrm>
            <a:off x="6125385" y="2412700"/>
            <a:ext cx="308472" cy="286438"/>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0" name="文本框 9">
            <a:extLst>
              <a:ext uri="{FF2B5EF4-FFF2-40B4-BE49-F238E27FC236}">
                <a16:creationId xmlns:a16="http://schemas.microsoft.com/office/drawing/2014/main" id="{B82EF2CA-009A-4D48-8B23-30F280CD8C3B}"/>
              </a:ext>
            </a:extLst>
          </p:cNvPr>
          <p:cNvSpPr txBox="1"/>
          <p:nvPr/>
        </p:nvSpPr>
        <p:spPr>
          <a:xfrm>
            <a:off x="859316" y="1432194"/>
            <a:ext cx="5717754" cy="461665"/>
          </a:xfrm>
          <a:prstGeom prst="rect">
            <a:avLst/>
          </a:prstGeom>
          <a:noFill/>
        </p:spPr>
        <p:txBody>
          <a:bodyPr wrap="square" rtlCol="0">
            <a:spAutoFit/>
          </a:bodyPr>
          <a:lstStyle/>
          <a:p>
            <a:pPr marL="342900" indent="-342900">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计算机处理信息的</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个步骤：</a:t>
            </a:r>
          </a:p>
        </p:txBody>
      </p:sp>
      <p:sp>
        <p:nvSpPr>
          <p:cNvPr id="11" name="文本框 10">
            <a:extLst>
              <a:ext uri="{FF2B5EF4-FFF2-40B4-BE49-F238E27FC236}">
                <a16:creationId xmlns:a16="http://schemas.microsoft.com/office/drawing/2014/main" id="{ED1B36C8-F296-4DBD-9535-13A3A2AE4384}"/>
              </a:ext>
            </a:extLst>
          </p:cNvPr>
          <p:cNvSpPr txBox="1"/>
          <p:nvPr/>
        </p:nvSpPr>
        <p:spPr>
          <a:xfrm>
            <a:off x="859316" y="3271849"/>
            <a:ext cx="8163498" cy="461665"/>
          </a:xfrm>
          <a:prstGeom prst="rect">
            <a:avLst/>
          </a:prstGeom>
          <a:noFill/>
        </p:spPr>
        <p:txBody>
          <a:bodyPr wrap="square" rtlCol="0">
            <a:spAutoFit/>
          </a:bodyPr>
          <a:lstStyle/>
          <a:p>
            <a:pPr marL="342900" indent="-342900">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计算机与人处理信息的过程有本质的区别：</a:t>
            </a:r>
          </a:p>
        </p:txBody>
      </p:sp>
      <p:sp>
        <p:nvSpPr>
          <p:cNvPr id="12" name="矩形 11">
            <a:extLst>
              <a:ext uri="{FF2B5EF4-FFF2-40B4-BE49-F238E27FC236}">
                <a16:creationId xmlns:a16="http://schemas.microsoft.com/office/drawing/2014/main" id="{99879BD4-F3C5-4868-B025-60F9C9F00D4D}"/>
              </a:ext>
            </a:extLst>
          </p:cNvPr>
          <p:cNvSpPr/>
          <p:nvPr/>
        </p:nvSpPr>
        <p:spPr>
          <a:xfrm>
            <a:off x="1206340" y="4011026"/>
            <a:ext cx="10438487" cy="1369799"/>
          </a:xfrm>
          <a:prstGeom prst="rect">
            <a:avLst/>
          </a:prstGeom>
        </p:spPr>
        <p:txBody>
          <a:bodyPr wrap="square">
            <a:spAutoFit/>
          </a:bodyPr>
          <a:lstStyle/>
          <a:p>
            <a:pPr>
              <a:lnSpc>
                <a:spcPct val="130000"/>
              </a:lnSpc>
            </a:pP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计算机对信息的处理能力不是自发产生或学习形成的，而是人事先赋予的。即</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人设计好程序</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，再将程序</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输入计算机</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，计算机按照程序的规定，</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一步一步完成程序设计者交给的任务</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62651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FB04C7-7378-42F7-AE79-343C556903FE}"/>
              </a:ext>
            </a:extLst>
          </p:cNvPr>
          <p:cNvSpPr>
            <a:spLocks noGrp="1"/>
          </p:cNvSpPr>
          <p:nvPr>
            <p:ph type="title"/>
          </p:nvPr>
        </p:nvSpPr>
        <p:spPr/>
        <p:txBody>
          <a:bodyPr/>
          <a:lstStyle/>
          <a:p>
            <a:r>
              <a:rPr lang="zh-CN" altLang="en-US" dirty="0"/>
              <a:t>扩充</a:t>
            </a:r>
            <a:r>
              <a:rPr lang="en-US" altLang="zh-CN" dirty="0"/>
              <a:t>ASCII</a:t>
            </a:r>
            <a:r>
              <a:rPr lang="zh-CN" altLang="en-US" dirty="0"/>
              <a:t>码</a:t>
            </a:r>
          </a:p>
        </p:txBody>
      </p:sp>
      <p:sp>
        <p:nvSpPr>
          <p:cNvPr id="3" name="灯片编号占位符 2">
            <a:extLst>
              <a:ext uri="{FF2B5EF4-FFF2-40B4-BE49-F238E27FC236}">
                <a16:creationId xmlns:a16="http://schemas.microsoft.com/office/drawing/2014/main" id="{E028C721-9784-4700-89E8-B96DA67429A5}"/>
              </a:ext>
            </a:extLst>
          </p:cNvPr>
          <p:cNvSpPr>
            <a:spLocks noGrp="1"/>
          </p:cNvSpPr>
          <p:nvPr>
            <p:ph type="sldNum" sz="quarter" idx="10"/>
          </p:nvPr>
        </p:nvSpPr>
        <p:spPr/>
        <p:txBody>
          <a:bodyPr/>
          <a:lstStyle/>
          <a:p>
            <a:pPr>
              <a:defRPr/>
            </a:pPr>
            <a:fld id="{2FCEA550-0632-41CF-92C9-23194848D089}" type="slidenum">
              <a:rPr lang="zh-CN" altLang="en-US" smtClean="0"/>
              <a:pPr>
                <a:defRPr/>
              </a:pPr>
              <a:t>50</a:t>
            </a:fld>
            <a:endParaRPr lang="en-US" altLang="zh-CN"/>
          </a:p>
        </p:txBody>
      </p:sp>
      <p:sp>
        <p:nvSpPr>
          <p:cNvPr id="4" name="矩形 3">
            <a:extLst>
              <a:ext uri="{FF2B5EF4-FFF2-40B4-BE49-F238E27FC236}">
                <a16:creationId xmlns:a16="http://schemas.microsoft.com/office/drawing/2014/main" id="{E2BF149F-6A97-4452-A30E-82D01FA62B12}"/>
              </a:ext>
            </a:extLst>
          </p:cNvPr>
          <p:cNvSpPr/>
          <p:nvPr/>
        </p:nvSpPr>
        <p:spPr>
          <a:xfrm>
            <a:off x="1031913" y="1599197"/>
            <a:ext cx="10590882" cy="540341"/>
          </a:xfrm>
          <a:prstGeom prst="rect">
            <a:avLst/>
          </a:prstGeom>
        </p:spPr>
        <p:txBody>
          <a:bodyPr wrap="square">
            <a:spAutoFit/>
          </a:bodyPr>
          <a:lstStyle/>
          <a:p>
            <a:pPr marL="342900" indent="-342900" algn="just" fontAlgn="auto">
              <a:lnSpc>
                <a:spcPct val="150000"/>
              </a:lnSpc>
              <a:spcAft>
                <a:spcPts val="0"/>
              </a:spcAft>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扩充</a:t>
            </a:r>
            <a:r>
              <a:rPr lang="en-US" altLang="zh-CN" sz="2200" dirty="0">
                <a:latin typeface="微软雅黑" panose="020B0503020204020204" pitchFamily="34" charset="-122"/>
                <a:ea typeface="微软雅黑" panose="020B0503020204020204" pitchFamily="34" charset="-122"/>
                <a:cs typeface="Times New Roman" panose="02020603050405020304" pitchFamily="18" charset="0"/>
              </a:rPr>
              <a:t>ASCII</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码的二进制</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最高位为</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，其范围为</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128~255</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。扩充</a:t>
            </a:r>
            <a:r>
              <a:rPr lang="en-US" altLang="zh-CN" sz="2200" dirty="0">
                <a:latin typeface="微软雅黑" panose="020B0503020204020204" pitchFamily="34" charset="-122"/>
                <a:ea typeface="微软雅黑" panose="020B0503020204020204" pitchFamily="34" charset="-122"/>
                <a:cs typeface="Times New Roman" panose="02020603050405020304" pitchFamily="18" charset="0"/>
              </a:rPr>
              <a:t>ASCII</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码也是</a:t>
            </a:r>
            <a:r>
              <a:rPr lang="en-US" altLang="zh-CN" sz="2200" dirty="0">
                <a:latin typeface="微软雅黑" panose="020B0503020204020204" pitchFamily="34" charset="-122"/>
                <a:ea typeface="微软雅黑" panose="020B0503020204020204" pitchFamily="34" charset="-122"/>
                <a:cs typeface="Times New Roman" panose="02020603050405020304" pitchFamily="18" charset="0"/>
              </a:rPr>
              <a:t>128</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个</a:t>
            </a: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矩形 4">
            <a:extLst>
              <a:ext uri="{FF2B5EF4-FFF2-40B4-BE49-F238E27FC236}">
                <a16:creationId xmlns:a16="http://schemas.microsoft.com/office/drawing/2014/main" id="{22F844CA-F0D3-4FB2-8272-2EFA3582B441}"/>
              </a:ext>
            </a:extLst>
          </p:cNvPr>
          <p:cNvSpPr/>
          <p:nvPr/>
        </p:nvSpPr>
        <p:spPr>
          <a:xfrm>
            <a:off x="1031913" y="2321167"/>
            <a:ext cx="10590882" cy="1048172"/>
          </a:xfrm>
          <a:prstGeom prst="rect">
            <a:avLst/>
          </a:prstGeom>
        </p:spPr>
        <p:txBody>
          <a:bodyPr wrap="square">
            <a:spAutoFit/>
          </a:bodyPr>
          <a:lstStyle/>
          <a:p>
            <a:pPr marL="342900" indent="-342900" algn="just" fontAlgn="auto">
              <a:lnSpc>
                <a:spcPct val="150000"/>
              </a:lnSpc>
              <a:spcAft>
                <a:spcPts val="0"/>
              </a:spcAft>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虽然这些代码也有国际标准，但它们是</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可变字符</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。各国都利用扩充</a:t>
            </a:r>
            <a:r>
              <a:rPr lang="en-US" altLang="zh-CN" sz="2200" dirty="0">
                <a:latin typeface="微软雅黑" panose="020B0503020204020204" pitchFamily="34" charset="-122"/>
                <a:ea typeface="微软雅黑" panose="020B0503020204020204" pitchFamily="34" charset="-122"/>
                <a:cs typeface="Times New Roman" panose="02020603050405020304" pitchFamily="18" charset="0"/>
              </a:rPr>
              <a:t>ASCII</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码来定义自己国家的文字代码。</a:t>
            </a: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16468725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CF4A03-AE54-4EA1-A4DE-5EE4F992F4A4}"/>
              </a:ext>
            </a:extLst>
          </p:cNvPr>
          <p:cNvSpPr>
            <a:spLocks noGrp="1"/>
          </p:cNvSpPr>
          <p:nvPr>
            <p:ph type="title"/>
          </p:nvPr>
        </p:nvSpPr>
        <p:spPr/>
        <p:txBody>
          <a:bodyPr/>
          <a:lstStyle/>
          <a:p>
            <a:r>
              <a:rPr lang="zh-CN" altLang="en-US" dirty="0"/>
              <a:t>汉字编码</a:t>
            </a:r>
          </a:p>
        </p:txBody>
      </p:sp>
      <p:sp>
        <p:nvSpPr>
          <p:cNvPr id="3" name="灯片编号占位符 2">
            <a:extLst>
              <a:ext uri="{FF2B5EF4-FFF2-40B4-BE49-F238E27FC236}">
                <a16:creationId xmlns:a16="http://schemas.microsoft.com/office/drawing/2014/main" id="{175A9028-DC73-44E2-8E6C-F5F09EB9197D}"/>
              </a:ext>
            </a:extLst>
          </p:cNvPr>
          <p:cNvSpPr>
            <a:spLocks noGrp="1"/>
          </p:cNvSpPr>
          <p:nvPr>
            <p:ph type="sldNum" sz="quarter" idx="10"/>
          </p:nvPr>
        </p:nvSpPr>
        <p:spPr/>
        <p:txBody>
          <a:bodyPr/>
          <a:lstStyle/>
          <a:p>
            <a:pPr>
              <a:defRPr/>
            </a:pPr>
            <a:fld id="{2FCEA550-0632-41CF-92C9-23194848D089}" type="slidenum">
              <a:rPr lang="zh-CN" altLang="en-US" smtClean="0"/>
              <a:pPr>
                <a:defRPr/>
              </a:pPr>
              <a:t>51</a:t>
            </a:fld>
            <a:endParaRPr lang="en-US" altLang="zh-CN"/>
          </a:p>
        </p:txBody>
      </p:sp>
      <p:cxnSp>
        <p:nvCxnSpPr>
          <p:cNvPr id="5" name="直接箭头连接符 4">
            <a:extLst>
              <a:ext uri="{FF2B5EF4-FFF2-40B4-BE49-F238E27FC236}">
                <a16:creationId xmlns:a16="http://schemas.microsoft.com/office/drawing/2014/main" id="{1E240B51-1863-4BE0-A951-D356E478F710}"/>
              </a:ext>
            </a:extLst>
          </p:cNvPr>
          <p:cNvCxnSpPr/>
          <p:nvPr/>
        </p:nvCxnSpPr>
        <p:spPr bwMode="auto">
          <a:xfrm>
            <a:off x="3260994" y="2489812"/>
            <a:ext cx="0" cy="484743"/>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文本框 5">
            <a:extLst>
              <a:ext uri="{FF2B5EF4-FFF2-40B4-BE49-F238E27FC236}">
                <a16:creationId xmlns:a16="http://schemas.microsoft.com/office/drawing/2014/main" id="{957C400F-0900-41E6-BAD2-3BB91B74BF1D}"/>
              </a:ext>
            </a:extLst>
          </p:cNvPr>
          <p:cNvSpPr txBox="1"/>
          <p:nvPr/>
        </p:nvSpPr>
        <p:spPr>
          <a:xfrm>
            <a:off x="2522864" y="1751681"/>
            <a:ext cx="1476260" cy="707886"/>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输入码</a:t>
            </a:r>
            <a:endParaRPr lang="en-US" altLang="zh-CN" sz="2000" b="1" dirty="0">
              <a:latin typeface="微软雅黑" panose="020B0503020204020204" pitchFamily="34" charset="-122"/>
              <a:ea typeface="微软雅黑" panose="020B0503020204020204" pitchFamily="34" charset="-122"/>
            </a:endParaRPr>
          </a:p>
          <a:p>
            <a:pPr algn="ctr"/>
            <a:r>
              <a:rPr lang="zh-CN" altLang="en-US" sz="2000" dirty="0">
                <a:latin typeface="微软雅黑" panose="020B0503020204020204" pitchFamily="34" charset="-122"/>
                <a:ea typeface="微软雅黑" panose="020B0503020204020204" pitchFamily="34" charset="-122"/>
              </a:rPr>
              <a:t>（外码）</a:t>
            </a:r>
          </a:p>
        </p:txBody>
      </p:sp>
      <p:sp>
        <p:nvSpPr>
          <p:cNvPr id="7" name="文本框 6">
            <a:extLst>
              <a:ext uri="{FF2B5EF4-FFF2-40B4-BE49-F238E27FC236}">
                <a16:creationId xmlns:a16="http://schemas.microsoft.com/office/drawing/2014/main" id="{D22120F7-2995-4ECB-87B9-3EFB7154A2D9}"/>
              </a:ext>
            </a:extLst>
          </p:cNvPr>
          <p:cNvSpPr txBox="1"/>
          <p:nvPr/>
        </p:nvSpPr>
        <p:spPr>
          <a:xfrm>
            <a:off x="2522864" y="3096189"/>
            <a:ext cx="1476260" cy="707886"/>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交换码</a:t>
            </a:r>
            <a:endParaRPr lang="en-US" altLang="zh-CN" sz="2000" b="1" dirty="0">
              <a:latin typeface="微软雅黑" panose="020B0503020204020204" pitchFamily="34" charset="-122"/>
              <a:ea typeface="微软雅黑" panose="020B0503020204020204" pitchFamily="34" charset="-122"/>
            </a:endParaRPr>
          </a:p>
          <a:p>
            <a:pPr algn="ctr"/>
            <a:r>
              <a:rPr lang="zh-CN" altLang="en-US" sz="2000" dirty="0">
                <a:latin typeface="微软雅黑" panose="020B0503020204020204" pitchFamily="34" charset="-122"/>
                <a:ea typeface="微软雅黑" panose="020B0503020204020204" pitchFamily="34" charset="-122"/>
              </a:rPr>
              <a:t>（国标码）</a:t>
            </a:r>
          </a:p>
        </p:txBody>
      </p:sp>
      <p:sp>
        <p:nvSpPr>
          <p:cNvPr id="8" name="文本框 7">
            <a:extLst>
              <a:ext uri="{FF2B5EF4-FFF2-40B4-BE49-F238E27FC236}">
                <a16:creationId xmlns:a16="http://schemas.microsoft.com/office/drawing/2014/main" id="{3A2C1AC5-1EFB-4455-8591-B99D22AE95CE}"/>
              </a:ext>
            </a:extLst>
          </p:cNvPr>
          <p:cNvSpPr txBox="1"/>
          <p:nvPr/>
        </p:nvSpPr>
        <p:spPr>
          <a:xfrm>
            <a:off x="2592326" y="4340460"/>
            <a:ext cx="1340695"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机内码</a:t>
            </a:r>
          </a:p>
        </p:txBody>
      </p:sp>
      <p:sp>
        <p:nvSpPr>
          <p:cNvPr id="9" name="文本框 8">
            <a:extLst>
              <a:ext uri="{FF2B5EF4-FFF2-40B4-BE49-F238E27FC236}">
                <a16:creationId xmlns:a16="http://schemas.microsoft.com/office/drawing/2014/main" id="{AC421A1D-0A1E-4413-8372-496E84B941A5}"/>
              </a:ext>
            </a:extLst>
          </p:cNvPr>
          <p:cNvSpPr txBox="1"/>
          <p:nvPr/>
        </p:nvSpPr>
        <p:spPr>
          <a:xfrm>
            <a:off x="2658429" y="5441510"/>
            <a:ext cx="1219507"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字形码</a:t>
            </a:r>
          </a:p>
        </p:txBody>
      </p:sp>
      <p:cxnSp>
        <p:nvCxnSpPr>
          <p:cNvPr id="11" name="直接箭头连接符 10">
            <a:extLst>
              <a:ext uri="{FF2B5EF4-FFF2-40B4-BE49-F238E27FC236}">
                <a16:creationId xmlns:a16="http://schemas.microsoft.com/office/drawing/2014/main" id="{47384E9F-7EC3-4785-94BC-D0C6B5244D88}"/>
              </a:ext>
            </a:extLst>
          </p:cNvPr>
          <p:cNvCxnSpPr>
            <a:stCxn id="7" idx="2"/>
            <a:endCxn id="8" idx="0"/>
          </p:cNvCxnSpPr>
          <p:nvPr/>
        </p:nvCxnSpPr>
        <p:spPr bwMode="auto">
          <a:xfrm>
            <a:off x="3260994" y="3804075"/>
            <a:ext cx="1680" cy="536385"/>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a:extLst>
              <a:ext uri="{FF2B5EF4-FFF2-40B4-BE49-F238E27FC236}">
                <a16:creationId xmlns:a16="http://schemas.microsoft.com/office/drawing/2014/main" id="{19F5FF27-ADAB-456D-B35C-53D5C3A41F7B}"/>
              </a:ext>
            </a:extLst>
          </p:cNvPr>
          <p:cNvCxnSpPr/>
          <p:nvPr/>
        </p:nvCxnSpPr>
        <p:spPr bwMode="auto">
          <a:xfrm>
            <a:off x="3260994" y="4861757"/>
            <a:ext cx="0" cy="491617"/>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文本框 14">
            <a:extLst>
              <a:ext uri="{FF2B5EF4-FFF2-40B4-BE49-F238E27FC236}">
                <a16:creationId xmlns:a16="http://schemas.microsoft.com/office/drawing/2014/main" id="{E60F1F86-5189-4C5F-AD5C-15E42EE447B8}"/>
              </a:ext>
            </a:extLst>
          </p:cNvPr>
          <p:cNvSpPr txBox="1"/>
          <p:nvPr/>
        </p:nvSpPr>
        <p:spPr>
          <a:xfrm>
            <a:off x="4759284" y="1355075"/>
            <a:ext cx="578385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数字编码：</a:t>
            </a:r>
            <a:r>
              <a:rPr lang="zh-CN" altLang="en-US" dirty="0">
                <a:latin typeface="楷体" panose="02010609060101010101" pitchFamily="49" charset="-122"/>
                <a:ea typeface="楷体" panose="02010609060101010101" pitchFamily="49" charset="-122"/>
              </a:rPr>
              <a:t>电报码</a:t>
            </a:r>
            <a:r>
              <a:rPr lang="zh-CN" altLang="en-US" dirty="0">
                <a:latin typeface="微软雅黑" panose="020B0503020204020204" pitchFamily="34" charset="-122"/>
                <a:ea typeface="微软雅黑" panose="020B0503020204020204" pitchFamily="34" charset="-122"/>
              </a:rPr>
              <a:t>、</a:t>
            </a:r>
            <a:r>
              <a:rPr lang="zh-CN" altLang="en-US" dirty="0">
                <a:latin typeface="楷体" panose="02010609060101010101" pitchFamily="49" charset="-122"/>
                <a:ea typeface="楷体" panose="02010609060101010101" pitchFamily="49" charset="-122"/>
              </a:rPr>
              <a:t>区位码（一字一码，无重码）</a:t>
            </a:r>
          </a:p>
        </p:txBody>
      </p:sp>
      <p:sp>
        <p:nvSpPr>
          <p:cNvPr id="16" name="文本框 15">
            <a:extLst>
              <a:ext uri="{FF2B5EF4-FFF2-40B4-BE49-F238E27FC236}">
                <a16:creationId xmlns:a16="http://schemas.microsoft.com/office/drawing/2014/main" id="{55C762D2-5884-48CC-927B-C35ABEAC6EE6}"/>
              </a:ext>
            </a:extLst>
          </p:cNvPr>
          <p:cNvSpPr txBox="1"/>
          <p:nvPr/>
        </p:nvSpPr>
        <p:spPr>
          <a:xfrm>
            <a:off x="4759285" y="1808514"/>
            <a:ext cx="2919470"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字音编码：</a:t>
            </a:r>
            <a:r>
              <a:rPr lang="zh-CN" altLang="en-US" dirty="0">
                <a:latin typeface="楷体" panose="02010609060101010101" pitchFamily="49" charset="-122"/>
                <a:ea typeface="楷体" panose="02010609060101010101" pitchFamily="49" charset="-122"/>
              </a:rPr>
              <a:t>拼音码</a:t>
            </a:r>
          </a:p>
        </p:txBody>
      </p:sp>
      <p:sp>
        <p:nvSpPr>
          <p:cNvPr id="17" name="文本框 16">
            <a:extLst>
              <a:ext uri="{FF2B5EF4-FFF2-40B4-BE49-F238E27FC236}">
                <a16:creationId xmlns:a16="http://schemas.microsoft.com/office/drawing/2014/main" id="{424A90F8-1E2C-44C3-897E-F07F9F34118D}"/>
              </a:ext>
            </a:extLst>
          </p:cNvPr>
          <p:cNvSpPr txBox="1"/>
          <p:nvPr/>
        </p:nvSpPr>
        <p:spPr>
          <a:xfrm>
            <a:off x="4759285" y="2239921"/>
            <a:ext cx="3426245"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字形编码：</a:t>
            </a:r>
            <a:r>
              <a:rPr lang="zh-CN" altLang="en-US" dirty="0">
                <a:latin typeface="楷体" panose="02010609060101010101" pitchFamily="49" charset="-122"/>
                <a:ea typeface="楷体" panose="02010609060101010101" pitchFamily="49" charset="-122"/>
              </a:rPr>
              <a:t>五笔</a:t>
            </a:r>
          </a:p>
        </p:txBody>
      </p:sp>
      <p:cxnSp>
        <p:nvCxnSpPr>
          <p:cNvPr id="19" name="连接符: 肘形 18">
            <a:extLst>
              <a:ext uri="{FF2B5EF4-FFF2-40B4-BE49-F238E27FC236}">
                <a16:creationId xmlns:a16="http://schemas.microsoft.com/office/drawing/2014/main" id="{5CCDCAB5-3547-46B8-B5BF-7C2F1D7A35DE}"/>
              </a:ext>
            </a:extLst>
          </p:cNvPr>
          <p:cNvCxnSpPr>
            <a:stCxn id="6" idx="3"/>
            <a:endCxn id="15" idx="1"/>
          </p:cNvCxnSpPr>
          <p:nvPr/>
        </p:nvCxnSpPr>
        <p:spPr bwMode="auto">
          <a:xfrm flipV="1">
            <a:off x="3999124" y="1539741"/>
            <a:ext cx="760160" cy="565883"/>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连接符: 肘形 20">
            <a:extLst>
              <a:ext uri="{FF2B5EF4-FFF2-40B4-BE49-F238E27FC236}">
                <a16:creationId xmlns:a16="http://schemas.microsoft.com/office/drawing/2014/main" id="{0404785C-4519-41B8-9A5D-5562DE68CB43}"/>
              </a:ext>
            </a:extLst>
          </p:cNvPr>
          <p:cNvCxnSpPr>
            <a:stCxn id="6" idx="3"/>
            <a:endCxn id="16" idx="1"/>
          </p:cNvCxnSpPr>
          <p:nvPr/>
        </p:nvCxnSpPr>
        <p:spPr bwMode="auto">
          <a:xfrm flipV="1">
            <a:off x="3999124" y="1993180"/>
            <a:ext cx="760161" cy="112444"/>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连接符: 肘形 22">
            <a:extLst>
              <a:ext uri="{FF2B5EF4-FFF2-40B4-BE49-F238E27FC236}">
                <a16:creationId xmlns:a16="http://schemas.microsoft.com/office/drawing/2014/main" id="{8D88F5EC-53FD-4FC8-AB4F-64ED1A15F075}"/>
              </a:ext>
            </a:extLst>
          </p:cNvPr>
          <p:cNvCxnSpPr>
            <a:stCxn id="6" idx="3"/>
            <a:endCxn id="17" idx="1"/>
          </p:cNvCxnSpPr>
          <p:nvPr/>
        </p:nvCxnSpPr>
        <p:spPr bwMode="auto">
          <a:xfrm>
            <a:off x="3999124" y="2105624"/>
            <a:ext cx="760161" cy="318963"/>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矩形 24">
            <a:extLst>
              <a:ext uri="{FF2B5EF4-FFF2-40B4-BE49-F238E27FC236}">
                <a16:creationId xmlns:a16="http://schemas.microsoft.com/office/drawing/2014/main" id="{A188815D-65EC-42E3-9B24-272934BA4F5F}"/>
              </a:ext>
            </a:extLst>
          </p:cNvPr>
          <p:cNvSpPr/>
          <p:nvPr/>
        </p:nvSpPr>
        <p:spPr>
          <a:xfrm>
            <a:off x="4219465" y="2962267"/>
            <a:ext cx="7766892" cy="458908"/>
          </a:xfrm>
          <a:prstGeom prst="rect">
            <a:avLst/>
          </a:prstGeom>
        </p:spPr>
        <p:txBody>
          <a:bodyPr wrap="square">
            <a:spAutoFit/>
          </a:bodyPr>
          <a:lstStyle/>
          <a:p>
            <a:pPr>
              <a:lnSpc>
                <a:spcPct val="150000"/>
              </a:lnSpc>
            </a:pPr>
            <a:r>
              <a:rPr lang="zh-CN" altLang="zh-CN" dirty="0">
                <a:latin typeface="微软雅黑" panose="020B0503020204020204" pitchFamily="34" charset="-122"/>
                <a:ea typeface="微软雅黑" panose="020B0503020204020204" pitchFamily="34" charset="-122"/>
                <a:cs typeface="Times New Roman" panose="02020603050405020304" pitchFamily="18" charset="0"/>
              </a:rPr>
              <a:t>不同的计算机系统之间在交换汉字信息时所使用的编码标准</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GB2312-80</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6" name="矩形 25">
            <a:extLst>
              <a:ext uri="{FF2B5EF4-FFF2-40B4-BE49-F238E27FC236}">
                <a16:creationId xmlns:a16="http://schemas.microsoft.com/office/drawing/2014/main" id="{21A9AA65-7B87-43B1-9C39-D45A4AF32E12}"/>
              </a:ext>
            </a:extLst>
          </p:cNvPr>
          <p:cNvSpPr/>
          <p:nvPr/>
        </p:nvSpPr>
        <p:spPr>
          <a:xfrm>
            <a:off x="4219464" y="3404828"/>
            <a:ext cx="7546553" cy="458908"/>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国标码 </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区位码 </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+ 2020H</a:t>
            </a:r>
            <a:endParaRPr lang="zh-CN" altLang="zh-CN"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矩形 26">
            <a:extLst>
              <a:ext uri="{FF2B5EF4-FFF2-40B4-BE49-F238E27FC236}">
                <a16:creationId xmlns:a16="http://schemas.microsoft.com/office/drawing/2014/main" id="{C81A4932-C82B-4DE5-8583-DD8D93CEAEB6}"/>
              </a:ext>
            </a:extLst>
          </p:cNvPr>
          <p:cNvSpPr/>
          <p:nvPr/>
        </p:nvSpPr>
        <p:spPr>
          <a:xfrm>
            <a:off x="4230481" y="4016403"/>
            <a:ext cx="3833866" cy="458908"/>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两字节最高位都为</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的编码</a:t>
            </a:r>
            <a:endParaRPr lang="zh-CN" altLang="zh-CN"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8" name="矩形 27">
            <a:extLst>
              <a:ext uri="{FF2B5EF4-FFF2-40B4-BE49-F238E27FC236}">
                <a16:creationId xmlns:a16="http://schemas.microsoft.com/office/drawing/2014/main" id="{E5E6BA09-016A-4988-979D-0CB9EBDBB6C5}"/>
              </a:ext>
            </a:extLst>
          </p:cNvPr>
          <p:cNvSpPr/>
          <p:nvPr/>
        </p:nvSpPr>
        <p:spPr>
          <a:xfrm>
            <a:off x="4230481" y="4477468"/>
            <a:ext cx="3833866" cy="458908"/>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机内码 </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国标码 </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+ 8080H</a:t>
            </a:r>
            <a:endParaRPr lang="zh-CN" altLang="zh-CN"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矩形 28">
            <a:extLst>
              <a:ext uri="{FF2B5EF4-FFF2-40B4-BE49-F238E27FC236}">
                <a16:creationId xmlns:a16="http://schemas.microsoft.com/office/drawing/2014/main" id="{1975CC66-2612-4E07-AEAB-E143D573BF8C}"/>
              </a:ext>
            </a:extLst>
          </p:cNvPr>
          <p:cNvSpPr/>
          <p:nvPr/>
        </p:nvSpPr>
        <p:spPr>
          <a:xfrm>
            <a:off x="4241497" y="5220125"/>
            <a:ext cx="5971142" cy="458908"/>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点阵：使用方便、易于理解，占用空间大、易失真</a:t>
            </a:r>
            <a:endParaRPr lang="zh-CN" altLang="zh-CN"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30" name="矩形 29">
            <a:extLst>
              <a:ext uri="{FF2B5EF4-FFF2-40B4-BE49-F238E27FC236}">
                <a16:creationId xmlns:a16="http://schemas.microsoft.com/office/drawing/2014/main" id="{34397788-DE05-42D7-B565-EFDA6F662B4C}"/>
              </a:ext>
            </a:extLst>
          </p:cNvPr>
          <p:cNvSpPr/>
          <p:nvPr/>
        </p:nvSpPr>
        <p:spPr>
          <a:xfrm>
            <a:off x="4241497" y="5656209"/>
            <a:ext cx="5563517" cy="458908"/>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矢量：占用空间少，显示效果好，但需转换后输出</a:t>
            </a:r>
            <a:endParaRPr lang="zh-CN" altLang="zh-CN" dirty="0">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34" name="连接符: 肘形 33">
            <a:extLst>
              <a:ext uri="{FF2B5EF4-FFF2-40B4-BE49-F238E27FC236}">
                <a16:creationId xmlns:a16="http://schemas.microsoft.com/office/drawing/2014/main" id="{50DAC39A-0E0A-4D60-ADCD-1AAA13A266BD}"/>
              </a:ext>
            </a:extLst>
          </p:cNvPr>
          <p:cNvCxnSpPr>
            <a:stCxn id="9" idx="3"/>
            <a:endCxn id="29" idx="1"/>
          </p:cNvCxnSpPr>
          <p:nvPr/>
        </p:nvCxnSpPr>
        <p:spPr bwMode="auto">
          <a:xfrm flipV="1">
            <a:off x="3877936" y="5449579"/>
            <a:ext cx="363561" cy="191986"/>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连接符: 肘形 36">
            <a:extLst>
              <a:ext uri="{FF2B5EF4-FFF2-40B4-BE49-F238E27FC236}">
                <a16:creationId xmlns:a16="http://schemas.microsoft.com/office/drawing/2014/main" id="{7E7B8C4F-F9CD-423C-8E5D-97E064E9CF84}"/>
              </a:ext>
            </a:extLst>
          </p:cNvPr>
          <p:cNvCxnSpPr>
            <a:stCxn id="9" idx="3"/>
            <a:endCxn id="30" idx="1"/>
          </p:cNvCxnSpPr>
          <p:nvPr/>
        </p:nvCxnSpPr>
        <p:spPr bwMode="auto">
          <a:xfrm>
            <a:off x="3877936" y="5641565"/>
            <a:ext cx="363561" cy="244098"/>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连接符: 肘形 40">
            <a:extLst>
              <a:ext uri="{FF2B5EF4-FFF2-40B4-BE49-F238E27FC236}">
                <a16:creationId xmlns:a16="http://schemas.microsoft.com/office/drawing/2014/main" id="{BEA7C7DF-A370-4CE9-8ECF-648EA4952A13}"/>
              </a:ext>
            </a:extLst>
          </p:cNvPr>
          <p:cNvCxnSpPr>
            <a:stCxn id="8" idx="3"/>
            <a:endCxn id="27" idx="1"/>
          </p:cNvCxnSpPr>
          <p:nvPr/>
        </p:nvCxnSpPr>
        <p:spPr bwMode="auto">
          <a:xfrm flipV="1">
            <a:off x="3933021" y="4245857"/>
            <a:ext cx="297460" cy="294658"/>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连接符: 肘形 43">
            <a:extLst>
              <a:ext uri="{FF2B5EF4-FFF2-40B4-BE49-F238E27FC236}">
                <a16:creationId xmlns:a16="http://schemas.microsoft.com/office/drawing/2014/main" id="{1477DA09-4C58-4BBC-A737-EF15A966DD12}"/>
              </a:ext>
            </a:extLst>
          </p:cNvPr>
          <p:cNvCxnSpPr>
            <a:stCxn id="8" idx="3"/>
            <a:endCxn id="28" idx="1"/>
          </p:cNvCxnSpPr>
          <p:nvPr/>
        </p:nvCxnSpPr>
        <p:spPr bwMode="auto">
          <a:xfrm>
            <a:off x="3933021" y="4540515"/>
            <a:ext cx="297460" cy="166407"/>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连接符: 肘形 45">
            <a:extLst>
              <a:ext uri="{FF2B5EF4-FFF2-40B4-BE49-F238E27FC236}">
                <a16:creationId xmlns:a16="http://schemas.microsoft.com/office/drawing/2014/main" id="{E9597992-6DAE-4117-84A3-257917027F6C}"/>
              </a:ext>
            </a:extLst>
          </p:cNvPr>
          <p:cNvCxnSpPr>
            <a:stCxn id="7" idx="3"/>
            <a:endCxn id="25" idx="1"/>
          </p:cNvCxnSpPr>
          <p:nvPr/>
        </p:nvCxnSpPr>
        <p:spPr bwMode="auto">
          <a:xfrm flipV="1">
            <a:off x="3999124" y="3191721"/>
            <a:ext cx="220341" cy="258411"/>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连接符: 肘形 47">
            <a:extLst>
              <a:ext uri="{FF2B5EF4-FFF2-40B4-BE49-F238E27FC236}">
                <a16:creationId xmlns:a16="http://schemas.microsoft.com/office/drawing/2014/main" id="{64B91560-9741-4C5F-9226-027C28FA21AF}"/>
              </a:ext>
            </a:extLst>
          </p:cNvPr>
          <p:cNvCxnSpPr>
            <a:stCxn id="7" idx="3"/>
            <a:endCxn id="26" idx="1"/>
          </p:cNvCxnSpPr>
          <p:nvPr/>
        </p:nvCxnSpPr>
        <p:spPr bwMode="auto">
          <a:xfrm>
            <a:off x="3999124" y="3450132"/>
            <a:ext cx="220340" cy="184150"/>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382478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204111-B572-4572-B81B-38563F3559F4}"/>
              </a:ext>
            </a:extLst>
          </p:cNvPr>
          <p:cNvSpPr>
            <a:spLocks noGrp="1"/>
          </p:cNvSpPr>
          <p:nvPr>
            <p:ph type="title"/>
          </p:nvPr>
        </p:nvSpPr>
        <p:spPr/>
        <p:txBody>
          <a:bodyPr/>
          <a:lstStyle/>
          <a:p>
            <a:r>
              <a:rPr lang="en-US" altLang="zh-CN" dirty="0"/>
              <a:t>Unicode</a:t>
            </a:r>
            <a:endParaRPr lang="zh-CN" altLang="en-US" dirty="0"/>
          </a:p>
        </p:txBody>
      </p:sp>
      <p:sp>
        <p:nvSpPr>
          <p:cNvPr id="3" name="灯片编号占位符 2">
            <a:extLst>
              <a:ext uri="{FF2B5EF4-FFF2-40B4-BE49-F238E27FC236}">
                <a16:creationId xmlns:a16="http://schemas.microsoft.com/office/drawing/2014/main" id="{21396053-3356-4ABC-A3BC-67F20B2FB8EE}"/>
              </a:ext>
            </a:extLst>
          </p:cNvPr>
          <p:cNvSpPr>
            <a:spLocks noGrp="1"/>
          </p:cNvSpPr>
          <p:nvPr>
            <p:ph type="sldNum" sz="quarter" idx="10"/>
          </p:nvPr>
        </p:nvSpPr>
        <p:spPr/>
        <p:txBody>
          <a:bodyPr/>
          <a:lstStyle/>
          <a:p>
            <a:pPr>
              <a:defRPr/>
            </a:pPr>
            <a:fld id="{2FCEA550-0632-41CF-92C9-23194848D089}" type="slidenum">
              <a:rPr lang="zh-CN" altLang="en-US" smtClean="0"/>
              <a:pPr>
                <a:defRPr/>
              </a:pPr>
              <a:t>52</a:t>
            </a:fld>
            <a:endParaRPr lang="en-US" altLang="zh-CN"/>
          </a:p>
        </p:txBody>
      </p:sp>
      <p:sp>
        <p:nvSpPr>
          <p:cNvPr id="4" name="矩形 3">
            <a:extLst>
              <a:ext uri="{FF2B5EF4-FFF2-40B4-BE49-F238E27FC236}">
                <a16:creationId xmlns:a16="http://schemas.microsoft.com/office/drawing/2014/main" id="{A91C1204-0DAB-4F91-8EA5-BF61930A3099}"/>
              </a:ext>
            </a:extLst>
          </p:cNvPr>
          <p:cNvSpPr/>
          <p:nvPr/>
        </p:nvSpPr>
        <p:spPr>
          <a:xfrm>
            <a:off x="965807" y="1522548"/>
            <a:ext cx="10778173" cy="929678"/>
          </a:xfrm>
          <a:prstGeom prst="rect">
            <a:avLst/>
          </a:prstGeom>
        </p:spPr>
        <p:txBody>
          <a:bodyPr wrap="square">
            <a:spAutoFit/>
          </a:bodyPr>
          <a:lstStyle/>
          <a:p>
            <a:pPr marL="342900" indent="-342900">
              <a:lnSpc>
                <a:spcPct val="130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（统一码、国际码、万国码、单一码），它是由多家硬件及软件主导厂商共同研制开发，可以</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容纳全世界所有语言文字的编码方案</a:t>
            </a:r>
            <a:r>
              <a:rPr lang="zh-CN" altLang="zh-CN" sz="22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2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B3389EF2-1C5B-4B65-9B78-59477D4056FB}"/>
              </a:ext>
            </a:extLst>
          </p:cNvPr>
          <p:cNvSpPr/>
          <p:nvPr/>
        </p:nvSpPr>
        <p:spPr>
          <a:xfrm>
            <a:off x="965807" y="2742211"/>
            <a:ext cx="10690038" cy="929678"/>
          </a:xfrm>
          <a:prstGeom prst="rect">
            <a:avLst/>
          </a:prstGeom>
        </p:spPr>
        <p:txBody>
          <a:bodyPr wrap="square">
            <a:spAutoFit/>
          </a:bodyPr>
          <a:lstStyle/>
          <a:p>
            <a:pPr marL="342900" indent="-342900">
              <a:lnSpc>
                <a:spcPct val="130000"/>
              </a:lnSpc>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rPr>
              <a:t>它</a:t>
            </a:r>
            <a:r>
              <a:rPr lang="zh-CN" altLang="zh-CN" sz="2200" b="1" dirty="0">
                <a:latin typeface="微软雅黑" panose="020B0503020204020204" pitchFamily="34" charset="-122"/>
                <a:ea typeface="微软雅黑" panose="020B0503020204020204" pitchFamily="34" charset="-122"/>
              </a:rPr>
              <a:t>为每种语言中的每个字符设定了统一并且唯一的二进制编码</a:t>
            </a:r>
            <a:r>
              <a:rPr lang="zh-CN" altLang="zh-CN" sz="2200" dirty="0">
                <a:latin typeface="微软雅黑" panose="020B0503020204020204" pitchFamily="34" charset="-122"/>
                <a:ea typeface="微软雅黑" panose="020B0503020204020204" pitchFamily="34" charset="-122"/>
              </a:rPr>
              <a:t>，以满足</a:t>
            </a:r>
            <a:r>
              <a:rPr lang="zh-CN" altLang="zh-CN" sz="2200" b="1" dirty="0">
                <a:latin typeface="微软雅黑" panose="020B0503020204020204" pitchFamily="34" charset="-122"/>
                <a:ea typeface="微软雅黑" panose="020B0503020204020204" pitchFamily="34" charset="-122"/>
              </a:rPr>
              <a:t>跨语言，跨平台</a:t>
            </a:r>
            <a:r>
              <a:rPr lang="zh-CN" altLang="zh-CN" sz="2200" dirty="0">
                <a:latin typeface="微软雅黑" panose="020B0503020204020204" pitchFamily="34" charset="-122"/>
                <a:ea typeface="微软雅黑" panose="020B0503020204020204" pitchFamily="34" charset="-122"/>
              </a:rPr>
              <a:t>进行文本转换、处理的要求。</a:t>
            </a:r>
            <a:endParaRPr lang="zh-CN" altLang="en-US" sz="22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5BED2A28-DAB2-4FCD-B3B9-47B592AF9E82}"/>
              </a:ext>
            </a:extLst>
          </p:cNvPr>
          <p:cNvSpPr/>
          <p:nvPr/>
        </p:nvSpPr>
        <p:spPr>
          <a:xfrm>
            <a:off x="965807" y="3961874"/>
            <a:ext cx="10690038" cy="489558"/>
          </a:xfrm>
          <a:prstGeom prst="rect">
            <a:avLst/>
          </a:prstGeom>
        </p:spPr>
        <p:txBody>
          <a:bodyPr wrap="square">
            <a:spAutoFit/>
          </a:bodyPr>
          <a:lstStyle/>
          <a:p>
            <a:pPr marL="342900" indent="-342900">
              <a:lnSpc>
                <a:spcPct val="130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rPr>
              <a:t>编码系统可分为</a:t>
            </a:r>
            <a:r>
              <a:rPr lang="zh-CN" altLang="zh-CN" sz="2200" b="1" dirty="0">
                <a:latin typeface="微软雅黑" panose="020B0503020204020204" pitchFamily="34" charset="-122"/>
                <a:ea typeface="微软雅黑" panose="020B0503020204020204" pitchFamily="34" charset="-122"/>
              </a:rPr>
              <a:t>编码方式</a:t>
            </a:r>
            <a:r>
              <a:rPr lang="zh-CN" altLang="zh-CN" sz="2200" dirty="0">
                <a:latin typeface="微软雅黑" panose="020B0503020204020204" pitchFamily="34" charset="-122"/>
                <a:ea typeface="微软雅黑" panose="020B0503020204020204" pitchFamily="34" charset="-122"/>
              </a:rPr>
              <a:t>和</a:t>
            </a:r>
            <a:r>
              <a:rPr lang="zh-CN" altLang="zh-CN" sz="2200" b="1" dirty="0">
                <a:latin typeface="微软雅黑" panose="020B0503020204020204" pitchFamily="34" charset="-122"/>
                <a:ea typeface="微软雅黑" panose="020B0503020204020204" pitchFamily="34" charset="-122"/>
              </a:rPr>
              <a:t>实现方式</a:t>
            </a:r>
            <a:r>
              <a:rPr lang="zh-CN" altLang="zh-CN" sz="2200" dirty="0">
                <a:latin typeface="微软雅黑" panose="020B0503020204020204" pitchFamily="34" charset="-122"/>
                <a:ea typeface="微软雅黑" panose="020B0503020204020204" pitchFamily="34" charset="-122"/>
              </a:rPr>
              <a:t>两个层次。</a:t>
            </a:r>
          </a:p>
        </p:txBody>
      </p:sp>
    </p:spTree>
    <p:extLst>
      <p:ext uri="{BB962C8B-B14F-4D97-AF65-F5344CB8AC3E}">
        <p14:creationId xmlns:p14="http://schemas.microsoft.com/office/powerpoint/2010/main" val="26962556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折角 8">
            <a:extLst>
              <a:ext uri="{FF2B5EF4-FFF2-40B4-BE49-F238E27FC236}">
                <a16:creationId xmlns:a16="http://schemas.microsoft.com/office/drawing/2014/main" id="{0D970532-BA93-4DE1-A11C-5D8B2426D02A}"/>
              </a:ext>
            </a:extLst>
          </p:cNvPr>
          <p:cNvSpPr/>
          <p:nvPr/>
        </p:nvSpPr>
        <p:spPr bwMode="auto">
          <a:xfrm>
            <a:off x="3393196" y="3277607"/>
            <a:ext cx="1123720" cy="1938969"/>
          </a:xfrm>
          <a:prstGeom prst="foldedCorner">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2" name="标题 1">
            <a:extLst>
              <a:ext uri="{FF2B5EF4-FFF2-40B4-BE49-F238E27FC236}">
                <a16:creationId xmlns:a16="http://schemas.microsoft.com/office/drawing/2014/main" id="{E5962D7C-2184-4FB7-B3FD-71C1F90CA2D5}"/>
              </a:ext>
            </a:extLst>
          </p:cNvPr>
          <p:cNvSpPr>
            <a:spLocks noGrp="1"/>
          </p:cNvSpPr>
          <p:nvPr>
            <p:ph type="title"/>
          </p:nvPr>
        </p:nvSpPr>
        <p:spPr/>
        <p:txBody>
          <a:bodyPr/>
          <a:lstStyle/>
          <a:p>
            <a:r>
              <a:rPr lang="en-US" altLang="zh-CN" dirty="0"/>
              <a:t>Unicode——</a:t>
            </a:r>
            <a:r>
              <a:rPr lang="zh-CN" altLang="en-US" dirty="0"/>
              <a:t>编码方式</a:t>
            </a:r>
          </a:p>
        </p:txBody>
      </p:sp>
      <p:sp>
        <p:nvSpPr>
          <p:cNvPr id="3" name="灯片编号占位符 2">
            <a:extLst>
              <a:ext uri="{FF2B5EF4-FFF2-40B4-BE49-F238E27FC236}">
                <a16:creationId xmlns:a16="http://schemas.microsoft.com/office/drawing/2014/main" id="{E883C577-655A-489A-A9A7-D20092C6BDFC}"/>
              </a:ext>
            </a:extLst>
          </p:cNvPr>
          <p:cNvSpPr>
            <a:spLocks noGrp="1"/>
          </p:cNvSpPr>
          <p:nvPr>
            <p:ph type="sldNum" sz="quarter" idx="10"/>
          </p:nvPr>
        </p:nvSpPr>
        <p:spPr/>
        <p:txBody>
          <a:bodyPr/>
          <a:lstStyle/>
          <a:p>
            <a:pPr>
              <a:defRPr/>
            </a:pPr>
            <a:fld id="{2FCEA550-0632-41CF-92C9-23194848D089}" type="slidenum">
              <a:rPr lang="zh-CN" altLang="en-US" smtClean="0"/>
              <a:pPr>
                <a:defRPr/>
              </a:pPr>
              <a:t>53</a:t>
            </a:fld>
            <a:endParaRPr lang="en-US" altLang="zh-CN"/>
          </a:p>
        </p:txBody>
      </p:sp>
      <p:sp>
        <p:nvSpPr>
          <p:cNvPr id="5" name="文本框 4">
            <a:extLst>
              <a:ext uri="{FF2B5EF4-FFF2-40B4-BE49-F238E27FC236}">
                <a16:creationId xmlns:a16="http://schemas.microsoft.com/office/drawing/2014/main" id="{C584126B-7A1E-4A0F-BF02-52A425E4E72A}"/>
              </a:ext>
            </a:extLst>
          </p:cNvPr>
          <p:cNvSpPr txBox="1"/>
          <p:nvPr/>
        </p:nvSpPr>
        <p:spPr>
          <a:xfrm>
            <a:off x="1028240" y="1346678"/>
            <a:ext cx="10135519" cy="853567"/>
          </a:xfrm>
          <a:prstGeom prst="rect">
            <a:avLst/>
          </a:prstGeom>
        </p:spPr>
        <p:txBody>
          <a:bodyPr wrap="square">
            <a:spAutoFit/>
          </a:bodyPr>
          <a:lstStyle>
            <a:defPPr>
              <a:defRPr lang="zh-CN"/>
            </a:defPPr>
            <a:lvl1pPr marL="342900" indent="-342900">
              <a:lnSpc>
                <a:spcPct val="130000"/>
              </a:lnSpc>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r>
              <a:rPr lang="en-US" altLang="zh-CN" sz="2000" dirty="0"/>
              <a:t>Unicode</a:t>
            </a:r>
            <a:r>
              <a:rPr lang="zh-CN" altLang="zh-CN" sz="2000" dirty="0"/>
              <a:t>的编码方式与</a:t>
            </a:r>
            <a:r>
              <a:rPr lang="en-US" altLang="zh-CN" sz="2000" dirty="0"/>
              <a:t>ISO 10646</a:t>
            </a:r>
            <a:r>
              <a:rPr lang="zh-CN" altLang="zh-CN" sz="2000" dirty="0"/>
              <a:t>的通用字符集（</a:t>
            </a:r>
            <a:r>
              <a:rPr lang="en-US" altLang="zh-CN" sz="2000" dirty="0"/>
              <a:t>Universal Character Set</a:t>
            </a:r>
            <a:r>
              <a:rPr lang="zh-CN" altLang="zh-CN" sz="2000" dirty="0"/>
              <a:t>，</a:t>
            </a:r>
            <a:r>
              <a:rPr lang="en-US" altLang="zh-CN" sz="2000" dirty="0"/>
              <a:t>UCS</a:t>
            </a:r>
            <a:r>
              <a:rPr lang="zh-CN" altLang="zh-CN" sz="2000" dirty="0"/>
              <a:t>）概念相对应</a:t>
            </a:r>
            <a:r>
              <a:rPr lang="zh-CN" altLang="en-US" sz="2000" dirty="0"/>
              <a:t>。</a:t>
            </a:r>
          </a:p>
        </p:txBody>
      </p:sp>
      <p:sp>
        <p:nvSpPr>
          <p:cNvPr id="6" name="文本框 5">
            <a:extLst>
              <a:ext uri="{FF2B5EF4-FFF2-40B4-BE49-F238E27FC236}">
                <a16:creationId xmlns:a16="http://schemas.microsoft.com/office/drawing/2014/main" id="{0171A345-D1D0-4DEA-A9D4-554220A20202}"/>
              </a:ext>
            </a:extLst>
          </p:cNvPr>
          <p:cNvSpPr txBox="1"/>
          <p:nvPr/>
        </p:nvSpPr>
        <p:spPr>
          <a:xfrm>
            <a:off x="1028240" y="2288531"/>
            <a:ext cx="10135519" cy="853567"/>
          </a:xfrm>
          <a:prstGeom prst="rect">
            <a:avLst/>
          </a:prstGeom>
        </p:spPr>
        <p:txBody>
          <a:bodyPr wrap="square">
            <a:spAutoFit/>
          </a:bodyPr>
          <a:lstStyle>
            <a:defPPr>
              <a:defRPr lang="zh-CN"/>
            </a:defPPr>
            <a:lvl1pPr marL="342900" indent="-342900">
              <a:lnSpc>
                <a:spcPct val="130000"/>
              </a:lnSpc>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r>
              <a:rPr lang="en-US" altLang="zh-CN" sz="2000" dirty="0"/>
              <a:t>Unicode</a:t>
            </a:r>
            <a:r>
              <a:rPr lang="zh-CN" altLang="zh-CN" sz="2000" dirty="0"/>
              <a:t>为每个字符分配唯一的字符编号即代码点（</a:t>
            </a:r>
            <a:r>
              <a:rPr lang="en-US" altLang="zh-CN" sz="2000" dirty="0"/>
              <a:t>Code Point</a:t>
            </a:r>
            <a:r>
              <a:rPr lang="zh-CN" altLang="zh-CN" sz="2000" dirty="0"/>
              <a:t>，也即字符的数字表示），用</a:t>
            </a:r>
            <a:r>
              <a:rPr lang="en-US" altLang="zh-CN" sz="2000" dirty="0"/>
              <a:t>U+</a:t>
            </a:r>
            <a:r>
              <a:rPr lang="zh-CN" altLang="zh-CN" sz="2000" dirty="0"/>
              <a:t>紧跟着十六进制数表示。</a:t>
            </a:r>
            <a:endParaRPr lang="zh-CN" altLang="en-US" sz="2000" dirty="0"/>
          </a:p>
        </p:txBody>
      </p:sp>
      <p:sp>
        <p:nvSpPr>
          <p:cNvPr id="11" name="矩形: 折角 10">
            <a:extLst>
              <a:ext uri="{FF2B5EF4-FFF2-40B4-BE49-F238E27FC236}">
                <a16:creationId xmlns:a16="http://schemas.microsoft.com/office/drawing/2014/main" id="{EDD202E8-6F7C-430C-84D2-39DEA2B030B5}"/>
              </a:ext>
            </a:extLst>
          </p:cNvPr>
          <p:cNvSpPr/>
          <p:nvPr/>
        </p:nvSpPr>
        <p:spPr bwMode="auto">
          <a:xfrm>
            <a:off x="2963539" y="3782004"/>
            <a:ext cx="1123720" cy="1938969"/>
          </a:xfrm>
          <a:prstGeom prst="foldedCorner">
            <a:avLst/>
          </a:prstGeom>
          <a:solidFill>
            <a:schemeClr val="bg1"/>
          </a:solidFill>
          <a:ln w="9525"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8" name="矩形: 折角 7">
            <a:extLst>
              <a:ext uri="{FF2B5EF4-FFF2-40B4-BE49-F238E27FC236}">
                <a16:creationId xmlns:a16="http://schemas.microsoft.com/office/drawing/2014/main" id="{4930D27D-8912-4896-9AC5-61651D21AAFC}"/>
              </a:ext>
            </a:extLst>
          </p:cNvPr>
          <p:cNvSpPr/>
          <p:nvPr/>
        </p:nvSpPr>
        <p:spPr bwMode="auto">
          <a:xfrm>
            <a:off x="2666083" y="4109292"/>
            <a:ext cx="1123720" cy="1938969"/>
          </a:xfrm>
          <a:prstGeom prst="foldedCorner">
            <a:avLst/>
          </a:prstGeom>
          <a:solidFill>
            <a:schemeClr val="bg1"/>
          </a:solidFill>
          <a:ln w="9525"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7" name="矩形: 折角 6">
            <a:extLst>
              <a:ext uri="{FF2B5EF4-FFF2-40B4-BE49-F238E27FC236}">
                <a16:creationId xmlns:a16="http://schemas.microsoft.com/office/drawing/2014/main" id="{1173EB62-83FD-488E-8A32-44609A9710CC}"/>
              </a:ext>
            </a:extLst>
          </p:cNvPr>
          <p:cNvSpPr/>
          <p:nvPr/>
        </p:nvSpPr>
        <p:spPr bwMode="auto">
          <a:xfrm>
            <a:off x="2368627" y="4329630"/>
            <a:ext cx="1123720" cy="1938969"/>
          </a:xfrm>
          <a:prstGeom prst="foldedCorner">
            <a:avLst/>
          </a:prstGeom>
          <a:solidFill>
            <a:srgbClr val="CCEC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3" name="文本框 12">
            <a:extLst>
              <a:ext uri="{FF2B5EF4-FFF2-40B4-BE49-F238E27FC236}">
                <a16:creationId xmlns:a16="http://schemas.microsoft.com/office/drawing/2014/main" id="{0751AD36-02FC-4B32-877A-DED58C6445EA}"/>
              </a:ext>
            </a:extLst>
          </p:cNvPr>
          <p:cNvSpPr txBox="1"/>
          <p:nvPr/>
        </p:nvSpPr>
        <p:spPr>
          <a:xfrm>
            <a:off x="3563963" y="3407891"/>
            <a:ext cx="313976" cy="369332"/>
          </a:xfrm>
          <a:prstGeom prst="rect">
            <a:avLst/>
          </a:prstGeom>
          <a:noFill/>
        </p:spPr>
        <p:txBody>
          <a:bodyPr wrap="square" rtlCol="0">
            <a:spAutoFit/>
          </a:bodyPr>
          <a:lstStyle/>
          <a:p>
            <a:r>
              <a:rPr lang="en-US" altLang="zh-CN" dirty="0"/>
              <a:t>.</a:t>
            </a:r>
            <a:endParaRPr lang="zh-CN" altLang="en-US" dirty="0"/>
          </a:p>
        </p:txBody>
      </p:sp>
      <p:sp>
        <p:nvSpPr>
          <p:cNvPr id="14" name="文本框 13">
            <a:extLst>
              <a:ext uri="{FF2B5EF4-FFF2-40B4-BE49-F238E27FC236}">
                <a16:creationId xmlns:a16="http://schemas.microsoft.com/office/drawing/2014/main" id="{7239D78C-6AB8-47A7-8BA3-8EE4746F7259}"/>
              </a:ext>
            </a:extLst>
          </p:cNvPr>
          <p:cNvSpPr txBox="1"/>
          <p:nvPr/>
        </p:nvSpPr>
        <p:spPr>
          <a:xfrm>
            <a:off x="3619048" y="3349003"/>
            <a:ext cx="313976" cy="369332"/>
          </a:xfrm>
          <a:prstGeom prst="rect">
            <a:avLst/>
          </a:prstGeom>
          <a:noFill/>
        </p:spPr>
        <p:txBody>
          <a:bodyPr wrap="square" rtlCol="0">
            <a:spAutoFit/>
          </a:bodyPr>
          <a:lstStyle/>
          <a:p>
            <a:r>
              <a:rPr lang="en-US" altLang="zh-CN" dirty="0"/>
              <a:t>.</a:t>
            </a:r>
            <a:endParaRPr lang="zh-CN" altLang="en-US" dirty="0"/>
          </a:p>
        </p:txBody>
      </p:sp>
      <p:sp>
        <p:nvSpPr>
          <p:cNvPr id="15" name="文本框 14">
            <a:extLst>
              <a:ext uri="{FF2B5EF4-FFF2-40B4-BE49-F238E27FC236}">
                <a16:creationId xmlns:a16="http://schemas.microsoft.com/office/drawing/2014/main" id="{2DE3842B-A72A-4649-B683-E4B6EF905E07}"/>
              </a:ext>
            </a:extLst>
          </p:cNvPr>
          <p:cNvSpPr txBox="1"/>
          <p:nvPr/>
        </p:nvSpPr>
        <p:spPr>
          <a:xfrm>
            <a:off x="3679640" y="3292445"/>
            <a:ext cx="313976" cy="369332"/>
          </a:xfrm>
          <a:prstGeom prst="rect">
            <a:avLst/>
          </a:prstGeom>
          <a:noFill/>
        </p:spPr>
        <p:txBody>
          <a:bodyPr wrap="square" rtlCol="0">
            <a:spAutoFit/>
          </a:bodyPr>
          <a:lstStyle/>
          <a:p>
            <a:r>
              <a:rPr lang="en-US" altLang="zh-CN" dirty="0"/>
              <a:t>.</a:t>
            </a:r>
            <a:endParaRPr lang="zh-CN" altLang="en-US" dirty="0"/>
          </a:p>
        </p:txBody>
      </p:sp>
      <p:sp>
        <p:nvSpPr>
          <p:cNvPr id="16" name="文本框 15">
            <a:extLst>
              <a:ext uri="{FF2B5EF4-FFF2-40B4-BE49-F238E27FC236}">
                <a16:creationId xmlns:a16="http://schemas.microsoft.com/office/drawing/2014/main" id="{F9D56C00-B373-47E5-8B8F-D76991A289C8}"/>
              </a:ext>
            </a:extLst>
          </p:cNvPr>
          <p:cNvSpPr txBox="1"/>
          <p:nvPr/>
        </p:nvSpPr>
        <p:spPr>
          <a:xfrm>
            <a:off x="2445745" y="4395730"/>
            <a:ext cx="341522" cy="369332"/>
          </a:xfrm>
          <a:prstGeom prst="rect">
            <a:avLst/>
          </a:prstGeom>
          <a:noFill/>
        </p:spPr>
        <p:txBody>
          <a:bodyPr wrap="square" rtlCol="0">
            <a:spAutoFit/>
          </a:bodyPr>
          <a:lstStyle/>
          <a:p>
            <a:r>
              <a:rPr lang="en-US" altLang="zh-CN" dirty="0"/>
              <a:t>0</a:t>
            </a:r>
            <a:endParaRPr lang="zh-CN" altLang="en-US" dirty="0"/>
          </a:p>
        </p:txBody>
      </p:sp>
      <p:sp>
        <p:nvSpPr>
          <p:cNvPr id="17" name="文本框 16">
            <a:extLst>
              <a:ext uri="{FF2B5EF4-FFF2-40B4-BE49-F238E27FC236}">
                <a16:creationId xmlns:a16="http://schemas.microsoft.com/office/drawing/2014/main" id="{7A0D467C-A60C-4FB5-9B6B-C1E80DCFB17B}"/>
              </a:ext>
            </a:extLst>
          </p:cNvPr>
          <p:cNvSpPr txBox="1"/>
          <p:nvPr/>
        </p:nvSpPr>
        <p:spPr>
          <a:xfrm>
            <a:off x="2412694" y="4034794"/>
            <a:ext cx="341522" cy="369332"/>
          </a:xfrm>
          <a:prstGeom prst="rect">
            <a:avLst/>
          </a:prstGeom>
          <a:noFill/>
        </p:spPr>
        <p:txBody>
          <a:bodyPr wrap="square" rtlCol="0">
            <a:spAutoFit/>
          </a:bodyPr>
          <a:lstStyle/>
          <a:p>
            <a:r>
              <a:rPr lang="en-US" altLang="zh-CN" dirty="0"/>
              <a:t>1</a:t>
            </a:r>
            <a:endParaRPr lang="zh-CN" altLang="en-US" dirty="0"/>
          </a:p>
        </p:txBody>
      </p:sp>
      <p:sp>
        <p:nvSpPr>
          <p:cNvPr id="18" name="文本框 17">
            <a:extLst>
              <a:ext uri="{FF2B5EF4-FFF2-40B4-BE49-F238E27FC236}">
                <a16:creationId xmlns:a16="http://schemas.microsoft.com/office/drawing/2014/main" id="{71364308-8953-4147-9ED7-2708F1931530}"/>
              </a:ext>
            </a:extLst>
          </p:cNvPr>
          <p:cNvSpPr txBox="1"/>
          <p:nvPr/>
        </p:nvSpPr>
        <p:spPr>
          <a:xfrm>
            <a:off x="2677098" y="3761994"/>
            <a:ext cx="341522" cy="369332"/>
          </a:xfrm>
          <a:prstGeom prst="rect">
            <a:avLst/>
          </a:prstGeom>
          <a:noFill/>
        </p:spPr>
        <p:txBody>
          <a:bodyPr wrap="square" rtlCol="0">
            <a:spAutoFit/>
          </a:bodyPr>
          <a:lstStyle/>
          <a:p>
            <a:r>
              <a:rPr lang="en-US" altLang="zh-CN" dirty="0"/>
              <a:t>2</a:t>
            </a:r>
            <a:endParaRPr lang="zh-CN" altLang="en-US" dirty="0"/>
          </a:p>
        </p:txBody>
      </p:sp>
      <p:sp>
        <p:nvSpPr>
          <p:cNvPr id="19" name="文本框 18">
            <a:extLst>
              <a:ext uri="{FF2B5EF4-FFF2-40B4-BE49-F238E27FC236}">
                <a16:creationId xmlns:a16="http://schemas.microsoft.com/office/drawing/2014/main" id="{3AC1DC4C-CFCE-4AF1-8998-A0D261C9AE25}"/>
              </a:ext>
            </a:extLst>
          </p:cNvPr>
          <p:cNvSpPr txBox="1"/>
          <p:nvPr/>
        </p:nvSpPr>
        <p:spPr>
          <a:xfrm>
            <a:off x="2993836" y="3287288"/>
            <a:ext cx="581133" cy="369332"/>
          </a:xfrm>
          <a:prstGeom prst="rect">
            <a:avLst/>
          </a:prstGeom>
          <a:noFill/>
        </p:spPr>
        <p:txBody>
          <a:bodyPr wrap="square" rtlCol="0">
            <a:spAutoFit/>
          </a:bodyPr>
          <a:lstStyle/>
          <a:p>
            <a:r>
              <a:rPr lang="en-US" altLang="zh-CN" dirty="0"/>
              <a:t>16</a:t>
            </a:r>
            <a:endParaRPr lang="zh-CN" altLang="en-US" dirty="0"/>
          </a:p>
        </p:txBody>
      </p:sp>
      <p:sp>
        <p:nvSpPr>
          <p:cNvPr id="20" name="文本框 19">
            <a:extLst>
              <a:ext uri="{FF2B5EF4-FFF2-40B4-BE49-F238E27FC236}">
                <a16:creationId xmlns:a16="http://schemas.microsoft.com/office/drawing/2014/main" id="{540A94C7-5E51-4723-B78C-F1A3B0D5039C}"/>
              </a:ext>
            </a:extLst>
          </p:cNvPr>
          <p:cNvSpPr txBox="1"/>
          <p:nvPr/>
        </p:nvSpPr>
        <p:spPr>
          <a:xfrm>
            <a:off x="5144874" y="5695733"/>
            <a:ext cx="6955393" cy="646331"/>
          </a:xfrm>
          <a:prstGeom prst="rect">
            <a:avLst/>
          </a:prstGeom>
          <a:noFill/>
        </p:spPr>
        <p:txBody>
          <a:bodyPr wrap="square" rtlCol="0">
            <a:spAutoFit/>
          </a:bodyPr>
          <a:lstStyle/>
          <a:p>
            <a:pPr marL="285750" indent="-285750">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平面</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BMP</a:t>
            </a:r>
            <a:r>
              <a:rPr lang="zh-CN" altLang="en-US" dirty="0">
                <a:latin typeface="微软雅黑" panose="020B0503020204020204" pitchFamily="34" charset="-122"/>
                <a:ea typeface="微软雅黑" panose="020B0503020204020204" pitchFamily="34" charset="-122"/>
              </a:rPr>
              <a:t>（基本多语言平面），</a:t>
            </a:r>
            <a:r>
              <a:rPr lang="zh-CN" altLang="zh-CN" dirty="0">
                <a:latin typeface="微软雅黑" panose="020B0503020204020204" pitchFamily="34" charset="-122"/>
                <a:ea typeface="微软雅黑" panose="020B0503020204020204" pitchFamily="34" charset="-122"/>
              </a:rPr>
              <a:t>收集了使用最广泛的字符，代码点从</a:t>
            </a:r>
            <a:r>
              <a:rPr lang="en-US" altLang="zh-CN" dirty="0">
                <a:latin typeface="微软雅黑" panose="020B0503020204020204" pitchFamily="34" charset="-122"/>
                <a:ea typeface="微软雅黑" panose="020B0503020204020204" pitchFamily="34" charset="-122"/>
              </a:rPr>
              <a:t>U+0000</a:t>
            </a:r>
            <a:r>
              <a:rPr lang="zh-CN" altLang="zh-CN" dirty="0">
                <a:latin typeface="微软雅黑" panose="020B0503020204020204" pitchFamily="34" charset="-122"/>
                <a:ea typeface="微软雅黑" panose="020B0503020204020204" pitchFamily="34" charset="-122"/>
              </a:rPr>
              <a:t>到</a:t>
            </a:r>
            <a:r>
              <a:rPr lang="en-US" altLang="zh-CN" dirty="0">
                <a:latin typeface="微软雅黑" panose="020B0503020204020204" pitchFamily="34" charset="-122"/>
                <a:ea typeface="微软雅黑" panose="020B0503020204020204" pitchFamily="34" charset="-122"/>
              </a:rPr>
              <a:t>U+FFFF</a:t>
            </a:r>
            <a:endParaRPr lang="zh-CN" altLang="en-US" dirty="0">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DF4EF7CF-4273-4A87-84A5-FEB32D64ACEB}"/>
              </a:ext>
            </a:extLst>
          </p:cNvPr>
          <p:cNvSpPr txBox="1"/>
          <p:nvPr/>
        </p:nvSpPr>
        <p:spPr>
          <a:xfrm>
            <a:off x="5144874" y="5148252"/>
            <a:ext cx="6955393" cy="369332"/>
          </a:xfrm>
          <a:prstGeom prst="rect">
            <a:avLst/>
          </a:prstGeom>
          <a:noFill/>
        </p:spPr>
        <p:txBody>
          <a:bodyPr wrap="square" rtlCol="0">
            <a:spAutoFit/>
          </a:bodyPr>
          <a:lstStyle/>
          <a:p>
            <a:pPr marL="285750" indent="-285750">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平面</a:t>
            </a:r>
            <a:r>
              <a:rPr lang="en-US" altLang="zh-CN" dirty="0">
                <a:latin typeface="微软雅黑" panose="020B0503020204020204" pitchFamily="34" charset="-122"/>
                <a:ea typeface="微软雅黑" panose="020B0503020204020204" pitchFamily="34" charset="-122"/>
              </a:rPr>
              <a:t>1-16</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SMP</a:t>
            </a:r>
            <a:r>
              <a:rPr lang="zh-CN" altLang="en-US" dirty="0">
                <a:latin typeface="微软雅黑" panose="020B0503020204020204" pitchFamily="34" charset="-122"/>
                <a:ea typeface="微软雅黑" panose="020B0503020204020204" pitchFamily="34" charset="-122"/>
              </a:rPr>
              <a:t>（增补多语言平面）</a:t>
            </a:r>
          </a:p>
        </p:txBody>
      </p:sp>
      <p:sp>
        <p:nvSpPr>
          <p:cNvPr id="22" name="文本框 21">
            <a:extLst>
              <a:ext uri="{FF2B5EF4-FFF2-40B4-BE49-F238E27FC236}">
                <a16:creationId xmlns:a16="http://schemas.microsoft.com/office/drawing/2014/main" id="{7ACF9958-9BA7-4411-B468-D7947568E02E}"/>
              </a:ext>
            </a:extLst>
          </p:cNvPr>
          <p:cNvSpPr txBox="1"/>
          <p:nvPr/>
        </p:nvSpPr>
        <p:spPr>
          <a:xfrm>
            <a:off x="5144874" y="4053290"/>
            <a:ext cx="6955393" cy="369332"/>
          </a:xfrm>
          <a:prstGeom prst="rect">
            <a:avLst/>
          </a:prstGeom>
          <a:noFill/>
        </p:spPr>
        <p:txBody>
          <a:bodyPr wrap="square" rtlCol="0">
            <a:spAutoFit/>
          </a:bodyPr>
          <a:lstStyle>
            <a:defPPr>
              <a:defRPr lang="zh-CN"/>
            </a:defPPr>
            <a:lvl1pPr marL="285750" indent="-285750">
              <a:buFont typeface="Wingdings" panose="05000000000000000000" pitchFamily="2" charset="2"/>
              <a:buChar char="Ø"/>
              <a:defRPr>
                <a:latin typeface="微软雅黑" panose="020B0503020204020204" pitchFamily="34" charset="-122"/>
                <a:ea typeface="微软雅黑" panose="020B0503020204020204" pitchFamily="34" charset="-122"/>
              </a:defRPr>
            </a:lvl1pPr>
          </a:lstStyle>
          <a:p>
            <a:r>
              <a:rPr lang="zh-CN" altLang="zh-CN" dirty="0"/>
              <a:t>每个平面有</a:t>
            </a:r>
            <a:r>
              <a:rPr lang="en-US" altLang="zh-CN" dirty="0"/>
              <a:t>216=65536</a:t>
            </a:r>
            <a:r>
              <a:rPr lang="zh-CN" altLang="zh-CN" dirty="0"/>
              <a:t>个码点</a:t>
            </a:r>
            <a:endParaRPr lang="zh-CN" altLang="en-US" dirty="0"/>
          </a:p>
        </p:txBody>
      </p:sp>
      <p:sp>
        <p:nvSpPr>
          <p:cNvPr id="32" name="文本框 31">
            <a:extLst>
              <a:ext uri="{FF2B5EF4-FFF2-40B4-BE49-F238E27FC236}">
                <a16:creationId xmlns:a16="http://schemas.microsoft.com/office/drawing/2014/main" id="{324A9ECB-EAC6-4940-BD11-0A8C7200B04D}"/>
              </a:ext>
            </a:extLst>
          </p:cNvPr>
          <p:cNvSpPr txBox="1"/>
          <p:nvPr/>
        </p:nvSpPr>
        <p:spPr>
          <a:xfrm>
            <a:off x="5144874" y="4600771"/>
            <a:ext cx="6955393" cy="369332"/>
          </a:xfrm>
          <a:prstGeom prst="rect">
            <a:avLst/>
          </a:prstGeom>
          <a:noFill/>
        </p:spPr>
        <p:txBody>
          <a:bodyPr wrap="square" rtlCol="0">
            <a:spAutoFit/>
          </a:bodyPr>
          <a:lstStyle>
            <a:defPPr>
              <a:defRPr lang="zh-CN"/>
            </a:defPPr>
            <a:lvl1pPr marL="285750" indent="-285750">
              <a:buFont typeface="Wingdings" panose="05000000000000000000" pitchFamily="2" charset="2"/>
              <a:buChar char="Ø"/>
              <a:defRPr>
                <a:latin typeface="微软雅黑" panose="020B0503020204020204" pitchFamily="34" charset="-122"/>
                <a:ea typeface="微软雅黑" panose="020B0503020204020204" pitchFamily="34" charset="-122"/>
              </a:defRPr>
            </a:lvl1pPr>
          </a:lstStyle>
          <a:p>
            <a:r>
              <a:rPr lang="en-US" altLang="zh-CN" dirty="0"/>
              <a:t>17</a:t>
            </a:r>
            <a:r>
              <a:rPr lang="zh-CN" altLang="zh-CN" dirty="0"/>
              <a:t>个平面总计有</a:t>
            </a:r>
            <a:r>
              <a:rPr lang="en-US" altLang="zh-CN" dirty="0"/>
              <a:t>17 × 65536 = 1114112</a:t>
            </a:r>
            <a:r>
              <a:rPr lang="zh-CN" altLang="zh-CN" dirty="0"/>
              <a:t>个码点</a:t>
            </a:r>
            <a:endParaRPr lang="zh-CN" altLang="en-US" dirty="0"/>
          </a:p>
        </p:txBody>
      </p:sp>
      <p:sp>
        <p:nvSpPr>
          <p:cNvPr id="33" name="文本框 32">
            <a:extLst>
              <a:ext uri="{FF2B5EF4-FFF2-40B4-BE49-F238E27FC236}">
                <a16:creationId xmlns:a16="http://schemas.microsoft.com/office/drawing/2014/main" id="{10970A2D-62B2-4BD2-B5B8-E30729731703}"/>
              </a:ext>
            </a:extLst>
          </p:cNvPr>
          <p:cNvSpPr txBox="1"/>
          <p:nvPr/>
        </p:nvSpPr>
        <p:spPr>
          <a:xfrm>
            <a:off x="5144874" y="3505809"/>
            <a:ext cx="6955393" cy="369332"/>
          </a:xfrm>
          <a:prstGeom prst="rect">
            <a:avLst/>
          </a:prstGeom>
          <a:noFill/>
        </p:spPr>
        <p:txBody>
          <a:bodyPr wrap="square" rtlCol="0">
            <a:spAutoFit/>
          </a:bodyPr>
          <a:lstStyle>
            <a:defPPr>
              <a:defRPr lang="zh-CN"/>
            </a:defPPr>
            <a:lvl1pPr marL="285750" indent="-285750">
              <a:buFont typeface="Wingdings" panose="05000000000000000000" pitchFamily="2" charset="2"/>
              <a:buChar char="Ø"/>
              <a:defRPr>
                <a:latin typeface="微软雅黑" panose="020B0503020204020204" pitchFamily="34" charset="-122"/>
                <a:ea typeface="微软雅黑" panose="020B0503020204020204" pitchFamily="34" charset="-122"/>
              </a:defRPr>
            </a:lvl1pPr>
          </a:lstStyle>
          <a:p>
            <a:r>
              <a:rPr lang="zh-CN" altLang="zh-CN" dirty="0"/>
              <a:t>所有字符按照使用频繁度划分为</a:t>
            </a:r>
            <a:r>
              <a:rPr lang="en-US" altLang="zh-CN" dirty="0"/>
              <a:t>17</a:t>
            </a:r>
            <a:r>
              <a:rPr lang="zh-CN" altLang="zh-CN" dirty="0"/>
              <a:t>个平面</a:t>
            </a:r>
            <a:endParaRPr lang="zh-CN" altLang="en-US" dirty="0"/>
          </a:p>
        </p:txBody>
      </p:sp>
    </p:spTree>
    <p:extLst>
      <p:ext uri="{BB962C8B-B14F-4D97-AF65-F5344CB8AC3E}">
        <p14:creationId xmlns:p14="http://schemas.microsoft.com/office/powerpoint/2010/main" val="6228793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20B388-D914-42DF-80A1-913F792BE743}"/>
              </a:ext>
            </a:extLst>
          </p:cNvPr>
          <p:cNvSpPr>
            <a:spLocks noGrp="1"/>
          </p:cNvSpPr>
          <p:nvPr>
            <p:ph type="title"/>
          </p:nvPr>
        </p:nvSpPr>
        <p:spPr/>
        <p:txBody>
          <a:bodyPr/>
          <a:lstStyle/>
          <a:p>
            <a:r>
              <a:rPr lang="en-US" altLang="zh-CN" sz="2200" dirty="0"/>
              <a:t>Unicode——</a:t>
            </a:r>
            <a:r>
              <a:rPr lang="zh-CN" altLang="en-US" sz="2200" dirty="0"/>
              <a:t>实现方式</a:t>
            </a:r>
          </a:p>
        </p:txBody>
      </p:sp>
      <p:sp>
        <p:nvSpPr>
          <p:cNvPr id="3" name="灯片编号占位符 2">
            <a:extLst>
              <a:ext uri="{FF2B5EF4-FFF2-40B4-BE49-F238E27FC236}">
                <a16:creationId xmlns:a16="http://schemas.microsoft.com/office/drawing/2014/main" id="{EE582F57-E786-4339-9D95-61C5245A5FDB}"/>
              </a:ext>
            </a:extLst>
          </p:cNvPr>
          <p:cNvSpPr>
            <a:spLocks noGrp="1"/>
          </p:cNvSpPr>
          <p:nvPr>
            <p:ph type="sldNum" sz="quarter" idx="10"/>
          </p:nvPr>
        </p:nvSpPr>
        <p:spPr/>
        <p:txBody>
          <a:bodyPr/>
          <a:lstStyle/>
          <a:p>
            <a:pPr>
              <a:defRPr/>
            </a:pPr>
            <a:fld id="{2FCEA550-0632-41CF-92C9-23194848D089}" type="slidenum">
              <a:rPr lang="zh-CN" altLang="en-US" sz="2200" smtClean="0"/>
              <a:pPr>
                <a:defRPr/>
              </a:pPr>
              <a:t>54</a:t>
            </a:fld>
            <a:endParaRPr lang="en-US" altLang="zh-CN" sz="2200"/>
          </a:p>
        </p:txBody>
      </p:sp>
      <p:sp>
        <p:nvSpPr>
          <p:cNvPr id="5" name="矩形 4">
            <a:extLst>
              <a:ext uri="{FF2B5EF4-FFF2-40B4-BE49-F238E27FC236}">
                <a16:creationId xmlns:a16="http://schemas.microsoft.com/office/drawing/2014/main" id="{03CB368F-D93A-4623-98B5-4BE06919C307}"/>
              </a:ext>
            </a:extLst>
          </p:cNvPr>
          <p:cNvSpPr/>
          <p:nvPr/>
        </p:nvSpPr>
        <p:spPr>
          <a:xfrm>
            <a:off x="1020895" y="1417098"/>
            <a:ext cx="10568848" cy="1369799"/>
          </a:xfrm>
          <a:prstGeom prst="rect">
            <a:avLst/>
          </a:prstGeom>
        </p:spPr>
        <p:txBody>
          <a:bodyPr wrap="square">
            <a:spAutoFit/>
          </a:bodyPr>
          <a:lstStyle/>
          <a:p>
            <a:pPr marL="342900" indent="-342900">
              <a:lnSpc>
                <a:spcPct val="130000"/>
              </a:lnSpc>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rPr>
              <a:t>一个字符的</a:t>
            </a: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rPr>
              <a:t>编码是确定的，但是在实际传输过程中，由于</a:t>
            </a:r>
            <a:r>
              <a:rPr lang="zh-CN" altLang="zh-CN" sz="2200" b="1" dirty="0">
                <a:latin typeface="微软雅黑" panose="020B0503020204020204" pitchFamily="34" charset="-122"/>
                <a:ea typeface="微软雅黑" panose="020B0503020204020204" pitchFamily="34" charset="-122"/>
              </a:rPr>
              <a:t>不同系统平台的设计不一定一致，以及出于节省空间的目的</a:t>
            </a:r>
            <a:r>
              <a:rPr lang="zh-CN" altLang="zh-CN" sz="2200" dirty="0">
                <a:latin typeface="微软雅黑" panose="020B0503020204020204" pitchFamily="34" charset="-122"/>
                <a:ea typeface="微软雅黑" panose="020B0503020204020204" pitchFamily="34" charset="-122"/>
              </a:rPr>
              <a:t>，对</a:t>
            </a: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rPr>
              <a:t>编码的实现方式有所不同。</a:t>
            </a:r>
            <a:endParaRPr lang="zh-CN" altLang="en-US" sz="22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F2B9EBFB-201F-43D4-801C-D8BFD5B9E7B0}"/>
              </a:ext>
            </a:extLst>
          </p:cNvPr>
          <p:cNvSpPr/>
          <p:nvPr/>
        </p:nvSpPr>
        <p:spPr>
          <a:xfrm>
            <a:off x="1020895" y="2863445"/>
            <a:ext cx="10568848" cy="929678"/>
          </a:xfrm>
          <a:prstGeom prst="rect">
            <a:avLst/>
          </a:prstGeom>
        </p:spPr>
        <p:txBody>
          <a:bodyPr wrap="square">
            <a:spAutoFit/>
          </a:bodyPr>
          <a:lstStyle/>
          <a:p>
            <a:pPr marL="342900" indent="-342900">
              <a:lnSpc>
                <a:spcPct val="130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rPr>
              <a:t>的实现方式称为</a:t>
            </a:r>
            <a:r>
              <a:rPr lang="en-US" altLang="zh-CN" sz="2200" b="1" dirty="0">
                <a:latin typeface="微软雅黑" panose="020B0503020204020204" pitchFamily="34" charset="-122"/>
                <a:ea typeface="微软雅黑" panose="020B0503020204020204" pitchFamily="34" charset="-122"/>
              </a:rPr>
              <a:t>UTF</a:t>
            </a:r>
            <a:r>
              <a:rPr lang="zh-CN" altLang="zh-CN"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Unicode Transformation Format</a:t>
            </a:r>
            <a:r>
              <a:rPr lang="zh-CN" altLang="zh-CN"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rPr>
              <a:t>转换格式）。</a:t>
            </a:r>
            <a:endParaRPr lang="zh-CN" altLang="en-US" sz="22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488BB26C-19F5-4433-9E7A-3E8E43319494}"/>
              </a:ext>
            </a:extLst>
          </p:cNvPr>
          <p:cNvSpPr/>
          <p:nvPr/>
        </p:nvSpPr>
        <p:spPr>
          <a:xfrm>
            <a:off x="1020895" y="3964766"/>
            <a:ext cx="10568848" cy="489558"/>
          </a:xfrm>
          <a:prstGeom prst="rect">
            <a:avLst/>
          </a:prstGeom>
        </p:spPr>
        <p:txBody>
          <a:bodyPr wrap="square">
            <a:spAutoFit/>
          </a:bodyPr>
          <a:lstStyle/>
          <a:p>
            <a:pPr marL="342900" indent="-342900">
              <a:lnSpc>
                <a:spcPct val="130000"/>
              </a:lnSpc>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rPr>
              <a:t>常见的</a:t>
            </a:r>
            <a:r>
              <a:rPr lang="en-US" altLang="zh-CN" sz="2200" dirty="0">
                <a:latin typeface="微软雅黑" panose="020B0503020204020204" pitchFamily="34" charset="-122"/>
                <a:ea typeface="微软雅黑" panose="020B0503020204020204" pitchFamily="34" charset="-122"/>
              </a:rPr>
              <a:t>UTF</a:t>
            </a:r>
            <a:r>
              <a:rPr lang="zh-CN" altLang="zh-CN" sz="2200" dirty="0">
                <a:latin typeface="微软雅黑" panose="020B0503020204020204" pitchFamily="34" charset="-122"/>
                <a:ea typeface="微软雅黑" panose="020B0503020204020204" pitchFamily="34" charset="-122"/>
              </a:rPr>
              <a:t>格式有</a:t>
            </a:r>
            <a:r>
              <a:rPr lang="en-US" altLang="zh-CN" sz="2200" b="1" dirty="0">
                <a:latin typeface="微软雅黑" panose="020B0503020204020204" pitchFamily="34" charset="-122"/>
                <a:ea typeface="微软雅黑" panose="020B0503020204020204" pitchFamily="34" charset="-122"/>
              </a:rPr>
              <a:t>UTF-8</a:t>
            </a:r>
            <a:r>
              <a:rPr lang="zh-CN" altLang="zh-CN" sz="2200" dirty="0">
                <a:latin typeface="微软雅黑" panose="020B0503020204020204" pitchFamily="34" charset="-122"/>
                <a:ea typeface="微软雅黑" panose="020B0503020204020204" pitchFamily="34" charset="-122"/>
              </a:rPr>
              <a:t>，</a:t>
            </a:r>
            <a:r>
              <a:rPr lang="en-US" altLang="zh-CN" sz="2200" b="1" dirty="0">
                <a:latin typeface="微软雅黑" panose="020B0503020204020204" pitchFamily="34" charset="-122"/>
                <a:ea typeface="微软雅黑" panose="020B0503020204020204" pitchFamily="34" charset="-122"/>
              </a:rPr>
              <a:t>UTF-16</a:t>
            </a:r>
            <a:r>
              <a:rPr lang="zh-CN" altLang="zh-CN" sz="2200" dirty="0">
                <a:latin typeface="微软雅黑" panose="020B0503020204020204" pitchFamily="34" charset="-122"/>
                <a:ea typeface="微软雅黑" panose="020B0503020204020204" pitchFamily="34" charset="-122"/>
              </a:rPr>
              <a:t>以及</a:t>
            </a:r>
            <a:r>
              <a:rPr lang="en-US" altLang="zh-CN" sz="2200" b="1" dirty="0">
                <a:latin typeface="微软雅黑" panose="020B0503020204020204" pitchFamily="34" charset="-122"/>
                <a:ea typeface="微软雅黑" panose="020B0503020204020204" pitchFamily="34" charset="-122"/>
              </a:rPr>
              <a:t>UTF-32</a:t>
            </a:r>
            <a:r>
              <a:rPr lang="zh-CN" altLang="zh-CN" sz="2200" dirty="0">
                <a:latin typeface="微软雅黑" panose="020B0503020204020204" pitchFamily="34" charset="-122"/>
                <a:ea typeface="微软雅黑" panose="020B0503020204020204" pitchFamily="34" charset="-122"/>
              </a:rPr>
              <a:t>。</a:t>
            </a:r>
            <a:endParaRPr lang="zh-CN" altLang="en-US" sz="2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47774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CFE85F-BCE7-4332-BA11-0ADB98E26274}"/>
              </a:ext>
            </a:extLst>
          </p:cNvPr>
          <p:cNvSpPr>
            <a:spLocks noGrp="1"/>
          </p:cNvSpPr>
          <p:nvPr>
            <p:ph type="title"/>
          </p:nvPr>
        </p:nvSpPr>
        <p:spPr/>
        <p:txBody>
          <a:bodyPr/>
          <a:lstStyle/>
          <a:p>
            <a:r>
              <a:rPr lang="en-US" altLang="zh-CN" dirty="0"/>
              <a:t>Unicode</a:t>
            </a:r>
            <a:r>
              <a:rPr lang="zh-CN" altLang="en-US" dirty="0"/>
              <a:t>实现方式</a:t>
            </a:r>
            <a:r>
              <a:rPr lang="en-US" altLang="zh-CN" dirty="0"/>
              <a:t>——UTF-8</a:t>
            </a:r>
            <a:endParaRPr lang="zh-CN" altLang="en-US" dirty="0"/>
          </a:p>
        </p:txBody>
      </p:sp>
      <p:sp>
        <p:nvSpPr>
          <p:cNvPr id="3" name="灯片编号占位符 2">
            <a:extLst>
              <a:ext uri="{FF2B5EF4-FFF2-40B4-BE49-F238E27FC236}">
                <a16:creationId xmlns:a16="http://schemas.microsoft.com/office/drawing/2014/main" id="{8B26EDF8-04AA-4ED5-B99C-AA47633F6611}"/>
              </a:ext>
            </a:extLst>
          </p:cNvPr>
          <p:cNvSpPr>
            <a:spLocks noGrp="1"/>
          </p:cNvSpPr>
          <p:nvPr>
            <p:ph type="sldNum" sz="quarter" idx="10"/>
          </p:nvPr>
        </p:nvSpPr>
        <p:spPr/>
        <p:txBody>
          <a:bodyPr/>
          <a:lstStyle/>
          <a:p>
            <a:pPr>
              <a:defRPr/>
            </a:pPr>
            <a:fld id="{2FCEA550-0632-41CF-92C9-23194848D089}" type="slidenum">
              <a:rPr lang="zh-CN" altLang="en-US" smtClean="0"/>
              <a:pPr>
                <a:defRPr/>
              </a:pPr>
              <a:t>55</a:t>
            </a:fld>
            <a:endParaRPr lang="en-US" altLang="zh-CN"/>
          </a:p>
        </p:txBody>
      </p:sp>
      <p:sp>
        <p:nvSpPr>
          <p:cNvPr id="5" name="矩形 4">
            <a:extLst>
              <a:ext uri="{FF2B5EF4-FFF2-40B4-BE49-F238E27FC236}">
                <a16:creationId xmlns:a16="http://schemas.microsoft.com/office/drawing/2014/main" id="{517045E6-BC8E-41C8-8B86-3F43E41D695B}"/>
              </a:ext>
            </a:extLst>
          </p:cNvPr>
          <p:cNvSpPr/>
          <p:nvPr/>
        </p:nvSpPr>
        <p:spPr>
          <a:xfrm>
            <a:off x="987844" y="1564741"/>
            <a:ext cx="10568848" cy="489558"/>
          </a:xfrm>
          <a:prstGeom prst="rect">
            <a:avLst/>
          </a:prstGeom>
        </p:spPr>
        <p:txBody>
          <a:bodyPr wrap="square">
            <a:spAutoFit/>
          </a:bodyPr>
          <a:lstStyle/>
          <a:p>
            <a:pPr marL="342900" indent="-342900">
              <a:lnSpc>
                <a:spcPct val="130000"/>
              </a:lnSpc>
              <a:buFont typeface="Wingdings" panose="05000000000000000000" pitchFamily="2" charset="2"/>
              <a:buChar char="u"/>
            </a:pPr>
            <a:r>
              <a:rPr lang="en-US" altLang="zh-CN" sz="2200" b="1" dirty="0">
                <a:latin typeface="微软雅黑" panose="020B0503020204020204" pitchFamily="34" charset="-122"/>
                <a:ea typeface="微软雅黑" panose="020B0503020204020204" pitchFamily="34" charset="-122"/>
              </a:rPr>
              <a:t>UTF-8</a:t>
            </a:r>
            <a:endParaRPr lang="zh-CN" altLang="en-US" sz="22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C1F27250-29CD-4F6B-89C7-0530F7A8AC33}"/>
              </a:ext>
            </a:extLst>
          </p:cNvPr>
          <p:cNvSpPr/>
          <p:nvPr/>
        </p:nvSpPr>
        <p:spPr>
          <a:xfrm>
            <a:off x="1267017" y="2190091"/>
            <a:ext cx="10568848" cy="929678"/>
          </a:xfrm>
          <a:prstGeom prst="rect">
            <a:avLst/>
          </a:prstGeom>
        </p:spPr>
        <p:txBody>
          <a:bodyPr wrap="square">
            <a:spAutoFit/>
          </a:bodyPr>
          <a:lstStyle/>
          <a:p>
            <a:pPr>
              <a:lnSpc>
                <a:spcPct val="130000"/>
              </a:lnSpc>
            </a:pPr>
            <a:r>
              <a:rPr lang="zh-CN" altLang="zh-CN" sz="2200" dirty="0">
                <a:latin typeface="微软雅黑" panose="020B0503020204020204" pitchFamily="34" charset="-122"/>
                <a:ea typeface="微软雅黑" panose="020B0503020204020204" pitchFamily="34" charset="-122"/>
              </a:rPr>
              <a:t>使用</a:t>
            </a:r>
            <a:r>
              <a:rPr lang="zh-CN" altLang="zh-CN" sz="2200" b="1" dirty="0">
                <a:solidFill>
                  <a:srgbClr val="C00000"/>
                </a:solidFill>
                <a:latin typeface="微软雅黑" panose="020B0503020204020204" pitchFamily="34" charset="-122"/>
                <a:ea typeface="微软雅黑" panose="020B0503020204020204" pitchFamily="34" charset="-122"/>
              </a:rPr>
              <a:t>变长字节</a:t>
            </a:r>
            <a:r>
              <a:rPr lang="zh-CN" altLang="zh-CN" sz="2200" dirty="0">
                <a:latin typeface="微软雅黑" panose="020B0503020204020204" pitchFamily="34" charset="-122"/>
                <a:ea typeface="微软雅黑" panose="020B0503020204020204" pitchFamily="34" charset="-122"/>
              </a:rPr>
              <a:t>表示。字节数的变化与</a:t>
            </a:r>
            <a:r>
              <a:rPr lang="en-US" altLang="zh-CN" sz="2200" dirty="0">
                <a:latin typeface="微软雅黑" panose="020B0503020204020204" pitchFamily="34" charset="-122"/>
                <a:ea typeface="微软雅黑" panose="020B0503020204020204" pitchFamily="34" charset="-122"/>
              </a:rPr>
              <a:t>Unicode</a:t>
            </a:r>
            <a:r>
              <a:rPr lang="zh-CN" altLang="zh-CN" sz="2200" dirty="0">
                <a:latin typeface="微软雅黑" panose="020B0503020204020204" pitchFamily="34" charset="-122"/>
                <a:ea typeface="微软雅黑" panose="020B0503020204020204" pitchFamily="34" charset="-122"/>
              </a:rPr>
              <a:t>编号的大小有关，编号小的使用的字节数就少，编号大</a:t>
            </a:r>
            <a:r>
              <a:rPr lang="zh-CN" altLang="en-US" sz="2200" dirty="0">
                <a:latin typeface="微软雅黑" panose="020B0503020204020204" pitchFamily="34" charset="-122"/>
                <a:ea typeface="微软雅黑" panose="020B0503020204020204" pitchFamily="34" charset="-122"/>
              </a:rPr>
              <a:t>的</a:t>
            </a:r>
            <a:r>
              <a:rPr lang="zh-CN" altLang="zh-CN" sz="2200" dirty="0">
                <a:latin typeface="微软雅黑" panose="020B0503020204020204" pitchFamily="34" charset="-122"/>
                <a:ea typeface="微软雅黑" panose="020B0503020204020204" pitchFamily="34" charset="-122"/>
              </a:rPr>
              <a:t>字节数就多。</a:t>
            </a:r>
            <a:endParaRPr lang="zh-CN" altLang="en-US" sz="22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DCA61940-7AAE-4F9C-A17A-4D59EC3B8C5F}"/>
              </a:ext>
            </a:extLst>
          </p:cNvPr>
          <p:cNvSpPr/>
          <p:nvPr/>
        </p:nvSpPr>
        <p:spPr>
          <a:xfrm>
            <a:off x="1267017" y="3455433"/>
            <a:ext cx="10568848" cy="2684838"/>
          </a:xfrm>
          <a:prstGeom prst="rect">
            <a:avLst/>
          </a:prstGeom>
        </p:spPr>
        <p:txBody>
          <a:bodyPr wrap="square">
            <a:spAutoFit/>
          </a:bodyPr>
          <a:lstStyle/>
          <a:p>
            <a:pPr marL="285750" lvl="0" indent="-285750" fontAlgn="auto">
              <a:lnSpc>
                <a:spcPct val="130000"/>
              </a:lnSpc>
              <a:spcAft>
                <a:spcPts val="600"/>
              </a:spcAft>
              <a:buFont typeface="Wingdings" panose="05000000000000000000" pitchFamily="2" charset="2"/>
              <a:buChar char="Ø"/>
            </a:pPr>
            <a:r>
              <a:rPr lang="zh-CN" altLang="zh-CN" sz="2000" dirty="0">
                <a:latin typeface="微软雅黑" panose="020B0503020204020204" pitchFamily="34" charset="-122"/>
                <a:ea typeface="微软雅黑" panose="020B0503020204020204" pitchFamily="34" charset="-122"/>
              </a:rPr>
              <a:t>一个</a:t>
            </a:r>
            <a:r>
              <a:rPr lang="en-US" altLang="zh-CN" sz="2000" b="1" dirty="0">
                <a:latin typeface="微软雅黑" panose="020B0503020204020204" pitchFamily="34" charset="-122"/>
                <a:ea typeface="微软雅黑" panose="020B0503020204020204" pitchFamily="34" charset="-122"/>
              </a:rPr>
              <a:t>ASCII</a:t>
            </a:r>
            <a:r>
              <a:rPr lang="zh-CN" altLang="zh-CN" sz="2000" b="1" dirty="0">
                <a:latin typeface="微软雅黑" panose="020B0503020204020204" pitchFamily="34" charset="-122"/>
                <a:ea typeface="微软雅黑" panose="020B0503020204020204" pitchFamily="34" charset="-122"/>
              </a:rPr>
              <a:t>字符只需</a:t>
            </a:r>
            <a:r>
              <a:rPr lang="en-US" altLang="zh-CN" sz="2000" b="1" dirty="0">
                <a:latin typeface="微软雅黑" panose="020B0503020204020204" pitchFamily="34" charset="-122"/>
                <a:ea typeface="微软雅黑" panose="020B0503020204020204" pitchFamily="34" charset="-122"/>
              </a:rPr>
              <a:t>1</a:t>
            </a:r>
            <a:r>
              <a:rPr lang="zh-CN" altLang="zh-CN" sz="2000" b="1" dirty="0">
                <a:latin typeface="微软雅黑" panose="020B0503020204020204" pitchFamily="34" charset="-122"/>
                <a:ea typeface="微软雅黑" panose="020B0503020204020204" pitchFamily="34" charset="-122"/>
              </a:rPr>
              <a:t>字节</a:t>
            </a:r>
            <a:r>
              <a:rPr lang="zh-CN" altLang="zh-CN" sz="2000" dirty="0">
                <a:latin typeface="微软雅黑" panose="020B0503020204020204" pitchFamily="34" charset="-122"/>
                <a:ea typeface="微软雅黑" panose="020B0503020204020204" pitchFamily="34" charset="-122"/>
              </a:rPr>
              <a:t>编码；</a:t>
            </a:r>
          </a:p>
          <a:p>
            <a:pPr marL="285750" lvl="0" indent="-285750" fontAlgn="auto">
              <a:lnSpc>
                <a:spcPct val="130000"/>
              </a:lnSpc>
              <a:spcAft>
                <a:spcPts val="600"/>
              </a:spcAft>
              <a:buFont typeface="Wingdings" panose="05000000000000000000" pitchFamily="2" charset="2"/>
              <a:buChar char="Ø"/>
            </a:pPr>
            <a:r>
              <a:rPr lang="zh-CN" altLang="zh-CN" sz="2000" dirty="0">
                <a:latin typeface="微软雅黑" panose="020B0503020204020204" pitchFamily="34" charset="-122"/>
                <a:ea typeface="微软雅黑" panose="020B0503020204020204" pitchFamily="34" charset="-122"/>
              </a:rPr>
              <a:t>带有变音符号的拉丁文、希腊文、西里尔字母、亚美尼亚语、希伯来文、阿拉伯文、叙利亚文等字母则需要</a:t>
            </a:r>
            <a:r>
              <a:rPr lang="en-US" altLang="zh-CN" sz="2000" b="1" dirty="0">
                <a:latin typeface="微软雅黑" panose="020B0503020204020204" pitchFamily="34" charset="-122"/>
                <a:ea typeface="微软雅黑" panose="020B0503020204020204" pitchFamily="34" charset="-122"/>
              </a:rPr>
              <a:t>2</a:t>
            </a:r>
            <a:r>
              <a:rPr lang="zh-CN" altLang="zh-CN" sz="2000" b="1" dirty="0">
                <a:latin typeface="微软雅黑" panose="020B0503020204020204" pitchFamily="34" charset="-122"/>
                <a:ea typeface="微软雅黑" panose="020B0503020204020204" pitchFamily="34" charset="-122"/>
              </a:rPr>
              <a:t>字节编码</a:t>
            </a:r>
            <a:r>
              <a:rPr lang="zh-CN" altLang="zh-CN" sz="2000" dirty="0">
                <a:latin typeface="微软雅黑" panose="020B0503020204020204" pitchFamily="34" charset="-122"/>
                <a:ea typeface="微软雅黑" panose="020B0503020204020204" pitchFamily="34" charset="-122"/>
              </a:rPr>
              <a:t>；</a:t>
            </a:r>
          </a:p>
          <a:p>
            <a:pPr marL="285750" lvl="0" indent="-285750" fontAlgn="auto">
              <a:lnSpc>
                <a:spcPct val="130000"/>
              </a:lnSpc>
              <a:spcAft>
                <a:spcPts val="600"/>
              </a:spcAft>
              <a:buFont typeface="Wingdings" panose="05000000000000000000" pitchFamily="2" charset="2"/>
              <a:buChar char="Ø"/>
            </a:pPr>
            <a:r>
              <a:rPr lang="zh-CN" altLang="zh-CN" sz="2000" dirty="0">
                <a:latin typeface="微软雅黑" panose="020B0503020204020204" pitchFamily="34" charset="-122"/>
                <a:ea typeface="微软雅黑" panose="020B0503020204020204" pitchFamily="34" charset="-122"/>
              </a:rPr>
              <a:t>其他</a:t>
            </a:r>
            <a:r>
              <a:rPr lang="en-US" altLang="zh-CN" sz="2000" dirty="0">
                <a:latin typeface="微软雅黑" panose="020B0503020204020204" pitchFamily="34" charset="-122"/>
                <a:ea typeface="微软雅黑" panose="020B0503020204020204" pitchFamily="34" charset="-122"/>
              </a:rPr>
              <a:t>BMP</a:t>
            </a:r>
            <a:r>
              <a:rPr lang="zh-CN" altLang="zh-CN" sz="2000" dirty="0">
                <a:latin typeface="微软雅黑" panose="020B0503020204020204" pitchFamily="34" charset="-122"/>
                <a:ea typeface="微软雅黑" panose="020B0503020204020204" pitchFamily="34" charset="-122"/>
              </a:rPr>
              <a:t>的字符（包括中日韩文字、东南亚文字、中东文字等）包含了大部分常用字，使用</a:t>
            </a:r>
            <a:r>
              <a:rPr lang="en-US" altLang="zh-CN" sz="2000" b="1" dirty="0">
                <a:latin typeface="微软雅黑" panose="020B0503020204020204" pitchFamily="34" charset="-122"/>
                <a:ea typeface="微软雅黑" panose="020B0503020204020204" pitchFamily="34" charset="-122"/>
              </a:rPr>
              <a:t>3</a:t>
            </a:r>
            <a:r>
              <a:rPr lang="zh-CN" altLang="zh-CN" sz="2000" b="1" dirty="0">
                <a:latin typeface="微软雅黑" panose="020B0503020204020204" pitchFamily="34" charset="-122"/>
                <a:ea typeface="微软雅黑" panose="020B0503020204020204" pitchFamily="34" charset="-122"/>
              </a:rPr>
              <a:t>字节编码</a:t>
            </a:r>
            <a:r>
              <a:rPr lang="zh-CN" altLang="zh-CN" sz="2000" dirty="0">
                <a:latin typeface="微软雅黑" panose="020B0503020204020204" pitchFamily="34" charset="-122"/>
                <a:ea typeface="微软雅黑" panose="020B0503020204020204" pitchFamily="34" charset="-122"/>
              </a:rPr>
              <a:t>。</a:t>
            </a:r>
          </a:p>
          <a:p>
            <a:pPr marL="285750" indent="-285750">
              <a:lnSpc>
                <a:spcPct val="130000"/>
              </a:lnSpc>
              <a:spcAft>
                <a:spcPts val="600"/>
              </a:spcAft>
              <a:buFont typeface="Wingdings" panose="05000000000000000000" pitchFamily="2" charset="2"/>
              <a:buChar char="Ø"/>
            </a:pPr>
            <a:r>
              <a:rPr lang="zh-CN" altLang="zh-CN" sz="2000" dirty="0">
                <a:latin typeface="微软雅黑" panose="020B0503020204020204" pitchFamily="34" charset="-122"/>
                <a:ea typeface="微软雅黑" panose="020B0503020204020204" pitchFamily="34" charset="-122"/>
              </a:rPr>
              <a:t>其他极少使用的辅助平面的字符使用</a:t>
            </a:r>
            <a:r>
              <a:rPr lang="en-US" altLang="zh-CN" sz="2000" b="1" dirty="0">
                <a:latin typeface="微软雅黑" panose="020B0503020204020204" pitchFamily="34" charset="-122"/>
                <a:ea typeface="微软雅黑" panose="020B0503020204020204" pitchFamily="34" charset="-122"/>
              </a:rPr>
              <a:t>4</a:t>
            </a:r>
            <a:r>
              <a:rPr lang="zh-CN" altLang="zh-CN" sz="2000" b="1" dirty="0">
                <a:latin typeface="微软雅黑" panose="020B0503020204020204" pitchFamily="34" charset="-122"/>
                <a:ea typeface="微软雅黑" panose="020B0503020204020204" pitchFamily="34" charset="-122"/>
              </a:rPr>
              <a:t>至</a:t>
            </a:r>
            <a:r>
              <a:rPr lang="en-US" altLang="zh-CN" sz="2000" b="1" dirty="0">
                <a:latin typeface="微软雅黑" panose="020B0503020204020204" pitchFamily="34" charset="-122"/>
                <a:ea typeface="微软雅黑" panose="020B0503020204020204" pitchFamily="34" charset="-122"/>
              </a:rPr>
              <a:t>6</a:t>
            </a:r>
            <a:r>
              <a:rPr lang="zh-CN" altLang="zh-CN" sz="2000" b="1" dirty="0">
                <a:latin typeface="微软雅黑" panose="020B0503020204020204" pitchFamily="34" charset="-122"/>
                <a:ea typeface="微软雅黑" panose="020B0503020204020204" pitchFamily="34" charset="-122"/>
              </a:rPr>
              <a:t>位字节编码</a:t>
            </a:r>
            <a:r>
              <a:rPr lang="zh-CN"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528A9324-EEEB-43BE-9D71-4722AB2DE800}"/>
              </a:ext>
            </a:extLst>
          </p:cNvPr>
          <p:cNvSpPr txBox="1"/>
          <p:nvPr/>
        </p:nvSpPr>
        <p:spPr>
          <a:xfrm>
            <a:off x="2743200" y="1592634"/>
            <a:ext cx="5607586"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（万维网最主要的编码形式）</a:t>
            </a:r>
          </a:p>
        </p:txBody>
      </p:sp>
    </p:spTree>
    <p:extLst>
      <p:ext uri="{BB962C8B-B14F-4D97-AF65-F5344CB8AC3E}">
        <p14:creationId xmlns:p14="http://schemas.microsoft.com/office/powerpoint/2010/main" val="29774847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E01DED-BE2D-4AAE-A0D7-AD5FD8FA2416}"/>
              </a:ext>
            </a:extLst>
          </p:cNvPr>
          <p:cNvSpPr>
            <a:spLocks noGrp="1"/>
          </p:cNvSpPr>
          <p:nvPr>
            <p:ph type="title"/>
          </p:nvPr>
        </p:nvSpPr>
        <p:spPr/>
        <p:txBody>
          <a:bodyPr/>
          <a:lstStyle/>
          <a:p>
            <a:r>
              <a:rPr lang="zh-CN" altLang="en-US" dirty="0"/>
              <a:t>计算机系统组成</a:t>
            </a:r>
            <a:r>
              <a:rPr lang="en-US" altLang="zh-CN" dirty="0"/>
              <a:t>——</a:t>
            </a:r>
            <a:r>
              <a:rPr lang="zh-CN" altLang="en-US" dirty="0"/>
              <a:t>冯诺依曼原理</a:t>
            </a:r>
          </a:p>
        </p:txBody>
      </p:sp>
      <p:sp>
        <p:nvSpPr>
          <p:cNvPr id="3" name="灯片编号占位符 2">
            <a:extLst>
              <a:ext uri="{FF2B5EF4-FFF2-40B4-BE49-F238E27FC236}">
                <a16:creationId xmlns:a16="http://schemas.microsoft.com/office/drawing/2014/main" id="{6D593A98-4444-4D4E-B051-4B02679A5033}"/>
              </a:ext>
            </a:extLst>
          </p:cNvPr>
          <p:cNvSpPr>
            <a:spLocks noGrp="1"/>
          </p:cNvSpPr>
          <p:nvPr>
            <p:ph type="sldNum" sz="quarter" idx="10"/>
          </p:nvPr>
        </p:nvSpPr>
        <p:spPr/>
        <p:txBody>
          <a:bodyPr/>
          <a:lstStyle/>
          <a:p>
            <a:pPr>
              <a:defRPr/>
            </a:pPr>
            <a:fld id="{2FCEA550-0632-41CF-92C9-23194848D089}" type="slidenum">
              <a:rPr lang="zh-CN" altLang="en-US" smtClean="0"/>
              <a:pPr>
                <a:defRPr/>
              </a:pPr>
              <a:t>56</a:t>
            </a:fld>
            <a:endParaRPr lang="en-US" altLang="zh-CN"/>
          </a:p>
        </p:txBody>
      </p:sp>
      <p:sp>
        <p:nvSpPr>
          <p:cNvPr id="5" name="矩形 4">
            <a:extLst>
              <a:ext uri="{FF2B5EF4-FFF2-40B4-BE49-F238E27FC236}">
                <a16:creationId xmlns:a16="http://schemas.microsoft.com/office/drawing/2014/main" id="{8C91EE97-7902-417B-8A5E-8B51A6071CDB}"/>
              </a:ext>
            </a:extLst>
          </p:cNvPr>
          <p:cNvSpPr/>
          <p:nvPr/>
        </p:nvSpPr>
        <p:spPr>
          <a:xfrm>
            <a:off x="964633" y="1722188"/>
            <a:ext cx="9887518" cy="1435136"/>
          </a:xfrm>
          <a:prstGeom prst="rect">
            <a:avLst/>
          </a:prstGeom>
        </p:spPr>
        <p:txBody>
          <a:bodyPr wrap="square">
            <a:spAutoFit/>
          </a:bodyPr>
          <a:lstStyle/>
          <a:p>
            <a:pPr>
              <a:lnSpc>
                <a:spcPct val="125000"/>
              </a:lnSpc>
            </a:pPr>
            <a:r>
              <a:rPr lang="zh-CN" altLang="en-US" sz="2400" b="1" dirty="0">
                <a:latin typeface="微软雅黑" panose="020B0503020204020204" pitchFamily="34" charset="-122"/>
                <a:ea typeface="微软雅黑" panose="020B0503020204020204" pitchFamily="34" charset="-122"/>
              </a:rPr>
              <a:t>存储程序</a:t>
            </a:r>
            <a:r>
              <a:rPr lang="zh-CN" altLang="en-US" sz="2400" dirty="0">
                <a:latin typeface="微软雅黑" panose="020B0503020204020204" pitchFamily="34" charset="-122"/>
                <a:ea typeface="微软雅黑" panose="020B0503020204020204" pitchFamily="34" charset="-122"/>
              </a:rPr>
              <a:t>工作原理（也称冯诺依曼原理）：</a:t>
            </a:r>
            <a:r>
              <a:rPr lang="zh-CN" altLang="zh-CN" sz="2400" dirty="0">
                <a:latin typeface="微软雅黑" panose="020B0503020204020204" pitchFamily="34" charset="-122"/>
                <a:ea typeface="微软雅黑" panose="020B0503020204020204" pitchFamily="34" charset="-122"/>
              </a:rPr>
              <a:t>将程序和数据存放到计算机内部的存储器中，计算机在程序的控制下一步一步的进行处理，直到得出结果。</a:t>
            </a:r>
          </a:p>
        </p:txBody>
      </p:sp>
    </p:spTree>
    <p:extLst>
      <p:ext uri="{BB962C8B-B14F-4D97-AF65-F5344CB8AC3E}">
        <p14:creationId xmlns:p14="http://schemas.microsoft.com/office/powerpoint/2010/main" val="15682693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AF49F8-70AC-42CC-BD6B-DBF9BE2306AC}"/>
              </a:ext>
            </a:extLst>
          </p:cNvPr>
          <p:cNvSpPr>
            <a:spLocks noGrp="1"/>
          </p:cNvSpPr>
          <p:nvPr>
            <p:ph type="title"/>
          </p:nvPr>
        </p:nvSpPr>
        <p:spPr/>
        <p:txBody>
          <a:bodyPr/>
          <a:lstStyle/>
          <a:p>
            <a:r>
              <a:rPr lang="zh-CN" altLang="en-US" dirty="0"/>
              <a:t>冯诺依曼计算机型的体系结构</a:t>
            </a:r>
          </a:p>
        </p:txBody>
      </p:sp>
      <p:sp>
        <p:nvSpPr>
          <p:cNvPr id="3" name="灯片编号占位符 2">
            <a:extLst>
              <a:ext uri="{FF2B5EF4-FFF2-40B4-BE49-F238E27FC236}">
                <a16:creationId xmlns:a16="http://schemas.microsoft.com/office/drawing/2014/main" id="{FB419A23-DAE0-43B1-9B99-C369872635CC}"/>
              </a:ext>
            </a:extLst>
          </p:cNvPr>
          <p:cNvSpPr>
            <a:spLocks noGrp="1"/>
          </p:cNvSpPr>
          <p:nvPr>
            <p:ph type="sldNum" sz="quarter" idx="10"/>
          </p:nvPr>
        </p:nvSpPr>
        <p:spPr/>
        <p:txBody>
          <a:bodyPr/>
          <a:lstStyle/>
          <a:p>
            <a:pPr>
              <a:defRPr/>
            </a:pPr>
            <a:fld id="{2FCEA550-0632-41CF-92C9-23194848D089}" type="slidenum">
              <a:rPr lang="zh-CN" altLang="en-US" smtClean="0"/>
              <a:pPr>
                <a:defRPr/>
              </a:pPr>
              <a:t>57</a:t>
            </a:fld>
            <a:endParaRPr lang="en-US" altLang="zh-CN"/>
          </a:p>
        </p:txBody>
      </p:sp>
      <p:sp>
        <p:nvSpPr>
          <p:cNvPr id="4" name="矩形 3">
            <a:extLst>
              <a:ext uri="{FF2B5EF4-FFF2-40B4-BE49-F238E27FC236}">
                <a16:creationId xmlns:a16="http://schemas.microsoft.com/office/drawing/2014/main" id="{45C829DC-F2F3-4C7C-AF4A-1DA9EF89FF2F}"/>
              </a:ext>
            </a:extLst>
          </p:cNvPr>
          <p:cNvSpPr/>
          <p:nvPr/>
        </p:nvSpPr>
        <p:spPr>
          <a:xfrm>
            <a:off x="4439817" y="2459812"/>
            <a:ext cx="1656183" cy="432048"/>
          </a:xfrm>
          <a:prstGeom prst="rect">
            <a:avLst/>
          </a:prstGeom>
          <a:no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运算器</a:t>
            </a:r>
          </a:p>
        </p:txBody>
      </p:sp>
      <p:sp>
        <p:nvSpPr>
          <p:cNvPr id="5" name="矩形 4">
            <a:extLst>
              <a:ext uri="{FF2B5EF4-FFF2-40B4-BE49-F238E27FC236}">
                <a16:creationId xmlns:a16="http://schemas.microsoft.com/office/drawing/2014/main" id="{9EF195D0-B600-4AFE-B76D-0A5C090198DB}"/>
              </a:ext>
            </a:extLst>
          </p:cNvPr>
          <p:cNvSpPr/>
          <p:nvPr/>
        </p:nvSpPr>
        <p:spPr>
          <a:xfrm>
            <a:off x="4439816" y="3107884"/>
            <a:ext cx="1656183" cy="432048"/>
          </a:xfrm>
          <a:prstGeom prst="rect">
            <a:avLst/>
          </a:prstGeom>
          <a:no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控制器</a:t>
            </a:r>
          </a:p>
        </p:txBody>
      </p:sp>
      <p:sp>
        <p:nvSpPr>
          <p:cNvPr id="6" name="矩形 5">
            <a:extLst>
              <a:ext uri="{FF2B5EF4-FFF2-40B4-BE49-F238E27FC236}">
                <a16:creationId xmlns:a16="http://schemas.microsoft.com/office/drawing/2014/main" id="{E66EA2BA-1A3D-4EED-BB5D-5E1E29231D29}"/>
              </a:ext>
            </a:extLst>
          </p:cNvPr>
          <p:cNvSpPr/>
          <p:nvPr/>
        </p:nvSpPr>
        <p:spPr>
          <a:xfrm>
            <a:off x="4439815" y="3755956"/>
            <a:ext cx="1656183" cy="432048"/>
          </a:xfrm>
          <a:prstGeom prst="rect">
            <a:avLst/>
          </a:prstGeom>
          <a:no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存储器</a:t>
            </a:r>
          </a:p>
        </p:txBody>
      </p:sp>
      <p:sp>
        <p:nvSpPr>
          <p:cNvPr id="7" name="矩形 6">
            <a:extLst>
              <a:ext uri="{FF2B5EF4-FFF2-40B4-BE49-F238E27FC236}">
                <a16:creationId xmlns:a16="http://schemas.microsoft.com/office/drawing/2014/main" id="{7F2DA226-9C8C-44D7-89FC-CB8646462729}"/>
              </a:ext>
            </a:extLst>
          </p:cNvPr>
          <p:cNvSpPr/>
          <p:nvPr/>
        </p:nvSpPr>
        <p:spPr>
          <a:xfrm>
            <a:off x="4151785" y="2171780"/>
            <a:ext cx="2304256" cy="2304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E3ED034-2CB9-4A16-82E6-A643727AF71E}"/>
              </a:ext>
            </a:extLst>
          </p:cNvPr>
          <p:cNvSpPr/>
          <p:nvPr/>
        </p:nvSpPr>
        <p:spPr>
          <a:xfrm>
            <a:off x="2207569" y="3071972"/>
            <a:ext cx="1152128"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输入</a:t>
            </a:r>
          </a:p>
        </p:txBody>
      </p:sp>
      <p:cxnSp>
        <p:nvCxnSpPr>
          <p:cNvPr id="9" name="直接箭头连接符 8">
            <a:extLst>
              <a:ext uri="{FF2B5EF4-FFF2-40B4-BE49-F238E27FC236}">
                <a16:creationId xmlns:a16="http://schemas.microsoft.com/office/drawing/2014/main" id="{249180D2-0BCC-4582-BD22-8B9AFDDF224A}"/>
              </a:ext>
            </a:extLst>
          </p:cNvPr>
          <p:cNvCxnSpPr>
            <a:stCxn id="8" idx="3"/>
            <a:endCxn id="7" idx="1"/>
          </p:cNvCxnSpPr>
          <p:nvPr/>
        </p:nvCxnSpPr>
        <p:spPr>
          <a:xfrm flipV="1">
            <a:off x="3359697" y="3323908"/>
            <a:ext cx="792088" cy="9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30D2B44B-BB50-4DEA-98AB-16BF7B68CB41}"/>
              </a:ext>
            </a:extLst>
          </p:cNvPr>
          <p:cNvSpPr/>
          <p:nvPr/>
        </p:nvSpPr>
        <p:spPr>
          <a:xfrm>
            <a:off x="7272009" y="3068421"/>
            <a:ext cx="1152128" cy="5040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输出</a:t>
            </a:r>
          </a:p>
        </p:txBody>
      </p:sp>
      <p:cxnSp>
        <p:nvCxnSpPr>
          <p:cNvPr id="11" name="直接箭头连接符 10">
            <a:extLst>
              <a:ext uri="{FF2B5EF4-FFF2-40B4-BE49-F238E27FC236}">
                <a16:creationId xmlns:a16="http://schemas.microsoft.com/office/drawing/2014/main" id="{D68ADA71-30D2-4356-9528-0DDD3419EFAE}"/>
              </a:ext>
            </a:extLst>
          </p:cNvPr>
          <p:cNvCxnSpPr/>
          <p:nvPr/>
        </p:nvCxnSpPr>
        <p:spPr>
          <a:xfrm flipV="1">
            <a:off x="6456041" y="3323908"/>
            <a:ext cx="792088" cy="9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EBEEBC35-C3A0-4A17-A605-064687AFD4F3}"/>
              </a:ext>
            </a:extLst>
          </p:cNvPr>
          <p:cNvSpPr/>
          <p:nvPr/>
        </p:nvSpPr>
        <p:spPr>
          <a:xfrm>
            <a:off x="7216987" y="1714746"/>
            <a:ext cx="2874629" cy="4570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tx1"/>
                </a:solidFill>
                <a:latin typeface="微软雅黑" panose="020B0503020204020204" pitchFamily="34" charset="-122"/>
                <a:ea typeface="微软雅黑" panose="020B0503020204020204" pitchFamily="34" charset="-122"/>
              </a:rPr>
              <a:t>算术运算、逻辑运算及数据传输等</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13" name="肘形连接符 16">
            <a:extLst>
              <a:ext uri="{FF2B5EF4-FFF2-40B4-BE49-F238E27FC236}">
                <a16:creationId xmlns:a16="http://schemas.microsoft.com/office/drawing/2014/main" id="{887C64EB-9D33-4CEA-9955-311C57EB3F17}"/>
              </a:ext>
            </a:extLst>
          </p:cNvPr>
          <p:cNvCxnSpPr>
            <a:stCxn id="4" idx="3"/>
            <a:endCxn id="12" idx="1"/>
          </p:cNvCxnSpPr>
          <p:nvPr/>
        </p:nvCxnSpPr>
        <p:spPr>
          <a:xfrm flipV="1">
            <a:off x="6096000" y="1943263"/>
            <a:ext cx="1120987" cy="732573"/>
          </a:xfrm>
          <a:prstGeom prst="bentConnector3">
            <a:avLst/>
          </a:prstGeom>
          <a:ln>
            <a:prstDash val="sysDot"/>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B157BF15-E334-4482-83E2-F63A3B2A7F8D}"/>
              </a:ext>
            </a:extLst>
          </p:cNvPr>
          <p:cNvSpPr/>
          <p:nvPr/>
        </p:nvSpPr>
        <p:spPr>
          <a:xfrm>
            <a:off x="7211181" y="2231294"/>
            <a:ext cx="2874629" cy="564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tx1"/>
                </a:solidFill>
                <a:latin typeface="微软雅黑" panose="020B0503020204020204" pitchFamily="34" charset="-122"/>
                <a:ea typeface="微软雅黑" panose="020B0503020204020204" pitchFamily="34" charset="-122"/>
              </a:rPr>
              <a:t>控制程序的执行顺序及计算机各部件之间的协调工作</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15" name="肘形连接符 23">
            <a:extLst>
              <a:ext uri="{FF2B5EF4-FFF2-40B4-BE49-F238E27FC236}">
                <a16:creationId xmlns:a16="http://schemas.microsoft.com/office/drawing/2014/main" id="{F64F1AC5-DE3C-40D1-B3E3-E0ED92687712}"/>
              </a:ext>
            </a:extLst>
          </p:cNvPr>
          <p:cNvCxnSpPr>
            <a:stCxn id="5" idx="3"/>
            <a:endCxn id="14" idx="1"/>
          </p:cNvCxnSpPr>
          <p:nvPr/>
        </p:nvCxnSpPr>
        <p:spPr>
          <a:xfrm flipV="1">
            <a:off x="6095999" y="2513449"/>
            <a:ext cx="1115182" cy="810459"/>
          </a:xfrm>
          <a:prstGeom prst="bentConnector3">
            <a:avLst>
              <a:gd name="adj1" fmla="val 75893"/>
            </a:avLst>
          </a:prstGeom>
          <a:ln>
            <a:prstDash val="sysDot"/>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D8497B11-6B13-4656-881B-AE22F3B77C05}"/>
              </a:ext>
            </a:extLst>
          </p:cNvPr>
          <p:cNvSpPr/>
          <p:nvPr/>
        </p:nvSpPr>
        <p:spPr>
          <a:xfrm>
            <a:off x="3838769" y="4859588"/>
            <a:ext cx="2874629" cy="528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tx1"/>
                </a:solidFill>
                <a:latin typeface="微软雅黑" panose="020B0503020204020204" pitchFamily="34" charset="-122"/>
                <a:ea typeface="微软雅黑" panose="020B0503020204020204" pitchFamily="34" charset="-122"/>
              </a:rPr>
              <a:t>控制程序的执行顺序及计算机各部件之间的协调工作</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id="{AC5C73A7-C8D7-4049-AC2F-E9CD3FC643EC}"/>
              </a:ext>
            </a:extLst>
          </p:cNvPr>
          <p:cNvCxnSpPr>
            <a:stCxn id="6" idx="2"/>
            <a:endCxn id="16" idx="0"/>
          </p:cNvCxnSpPr>
          <p:nvPr/>
        </p:nvCxnSpPr>
        <p:spPr>
          <a:xfrm>
            <a:off x="5267907" y="4188004"/>
            <a:ext cx="8177" cy="671584"/>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C4D836F8-984D-4AD8-9496-F4F9FB52E4FE}"/>
              </a:ext>
            </a:extLst>
          </p:cNvPr>
          <p:cNvSpPr/>
          <p:nvPr/>
        </p:nvSpPr>
        <p:spPr>
          <a:xfrm>
            <a:off x="1810697" y="2116843"/>
            <a:ext cx="1945044" cy="5714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tx1"/>
                </a:solidFill>
                <a:latin typeface="微软雅黑" panose="020B0503020204020204" pitchFamily="34" charset="-122"/>
                <a:ea typeface="微软雅黑" panose="020B0503020204020204" pitchFamily="34" charset="-122"/>
              </a:rPr>
              <a:t>将程序和数据送到计算机的存储器</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19" name="直接连接符 18">
            <a:extLst>
              <a:ext uri="{FF2B5EF4-FFF2-40B4-BE49-F238E27FC236}">
                <a16:creationId xmlns:a16="http://schemas.microsoft.com/office/drawing/2014/main" id="{A2EB9303-CC74-4F62-8484-745BE0F6B492}"/>
              </a:ext>
            </a:extLst>
          </p:cNvPr>
          <p:cNvCxnSpPr>
            <a:stCxn id="8" idx="0"/>
            <a:endCxn id="18" idx="2"/>
          </p:cNvCxnSpPr>
          <p:nvPr/>
        </p:nvCxnSpPr>
        <p:spPr>
          <a:xfrm flipH="1" flipV="1">
            <a:off x="2783219" y="2688328"/>
            <a:ext cx="414" cy="383644"/>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4FA330F5-DA2A-42BD-A9F1-510B3FB84714}"/>
              </a:ext>
            </a:extLst>
          </p:cNvPr>
          <p:cNvSpPr/>
          <p:nvPr/>
        </p:nvSpPr>
        <p:spPr>
          <a:xfrm>
            <a:off x="6731765" y="4065670"/>
            <a:ext cx="2231419" cy="60214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tx1"/>
                </a:solidFill>
                <a:latin typeface="微软雅黑" panose="020B0503020204020204" pitchFamily="34" charset="-122"/>
                <a:ea typeface="微软雅黑" panose="020B0503020204020204" pitchFamily="34" charset="-122"/>
              </a:rPr>
              <a:t>将程序、数据及结果</a:t>
            </a:r>
            <a:r>
              <a:rPr lang="zh-CN" altLang="en-US" sz="1400" dirty="0">
                <a:solidFill>
                  <a:schemeClr val="tx1"/>
                </a:solidFill>
                <a:latin typeface="微软雅黑" panose="020B0503020204020204" pitchFamily="34" charset="-122"/>
                <a:ea typeface="微软雅黑" panose="020B0503020204020204" pitchFamily="34" charset="-122"/>
              </a:rPr>
              <a:t>按格式要求输出</a:t>
            </a:r>
            <a:r>
              <a:rPr lang="zh-CN" altLang="zh-CN" sz="1400" dirty="0">
                <a:solidFill>
                  <a:schemeClr val="tx1"/>
                </a:solidFill>
                <a:latin typeface="微软雅黑" panose="020B0503020204020204" pitchFamily="34" charset="-122"/>
                <a:ea typeface="微软雅黑" panose="020B0503020204020204" pitchFamily="34" charset="-122"/>
              </a:rPr>
              <a:t>给操作人员</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21" name="直接连接符 20">
            <a:extLst>
              <a:ext uri="{FF2B5EF4-FFF2-40B4-BE49-F238E27FC236}">
                <a16:creationId xmlns:a16="http://schemas.microsoft.com/office/drawing/2014/main" id="{9F4A6DB4-2DAE-4E43-BAD8-BE0BA87FCD82}"/>
              </a:ext>
            </a:extLst>
          </p:cNvPr>
          <p:cNvCxnSpPr>
            <a:stCxn id="10" idx="2"/>
            <a:endCxn id="20" idx="0"/>
          </p:cNvCxnSpPr>
          <p:nvPr/>
        </p:nvCxnSpPr>
        <p:spPr>
          <a:xfrm flipH="1">
            <a:off x="7847475" y="3572477"/>
            <a:ext cx="598" cy="49319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80885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485623-BF8B-449D-8018-80515EA4F61C}"/>
              </a:ext>
            </a:extLst>
          </p:cNvPr>
          <p:cNvSpPr>
            <a:spLocks noGrp="1"/>
          </p:cNvSpPr>
          <p:nvPr>
            <p:ph type="title"/>
          </p:nvPr>
        </p:nvSpPr>
        <p:spPr/>
        <p:txBody>
          <a:bodyPr/>
          <a:lstStyle/>
          <a:p>
            <a:r>
              <a:rPr lang="zh-CN" altLang="en-US" dirty="0"/>
              <a:t>冯诺依曼结构的特点</a:t>
            </a:r>
          </a:p>
        </p:txBody>
      </p:sp>
      <p:sp>
        <p:nvSpPr>
          <p:cNvPr id="3" name="灯片编号占位符 2">
            <a:extLst>
              <a:ext uri="{FF2B5EF4-FFF2-40B4-BE49-F238E27FC236}">
                <a16:creationId xmlns:a16="http://schemas.microsoft.com/office/drawing/2014/main" id="{8ABEFBA6-7C4B-4CE3-AADE-C960A1141268}"/>
              </a:ext>
            </a:extLst>
          </p:cNvPr>
          <p:cNvSpPr>
            <a:spLocks noGrp="1"/>
          </p:cNvSpPr>
          <p:nvPr>
            <p:ph type="sldNum" sz="quarter" idx="10"/>
          </p:nvPr>
        </p:nvSpPr>
        <p:spPr/>
        <p:txBody>
          <a:bodyPr/>
          <a:lstStyle/>
          <a:p>
            <a:pPr>
              <a:defRPr/>
            </a:pPr>
            <a:fld id="{2FCEA550-0632-41CF-92C9-23194848D089}" type="slidenum">
              <a:rPr lang="zh-CN" altLang="en-US" smtClean="0"/>
              <a:pPr>
                <a:defRPr/>
              </a:pPr>
              <a:t>58</a:t>
            </a:fld>
            <a:endParaRPr lang="en-US" altLang="zh-CN"/>
          </a:p>
        </p:txBody>
      </p:sp>
      <p:sp>
        <p:nvSpPr>
          <p:cNvPr id="5" name="矩形 4">
            <a:extLst>
              <a:ext uri="{FF2B5EF4-FFF2-40B4-BE49-F238E27FC236}">
                <a16:creationId xmlns:a16="http://schemas.microsoft.com/office/drawing/2014/main" id="{38BAC02C-3696-4372-ABAF-D845433CD881}"/>
              </a:ext>
            </a:extLst>
          </p:cNvPr>
          <p:cNvSpPr/>
          <p:nvPr/>
        </p:nvSpPr>
        <p:spPr>
          <a:xfrm>
            <a:off x="966881" y="1309734"/>
            <a:ext cx="9708464" cy="959302"/>
          </a:xfrm>
          <a:prstGeom prst="rect">
            <a:avLst/>
          </a:prstGeom>
        </p:spPr>
        <p:txBody>
          <a:bodyPr wrap="square">
            <a:spAutoFit/>
          </a:bodyPr>
          <a:lstStyle/>
          <a:p>
            <a:pPr hangingPunct="0">
              <a:lnSpc>
                <a:spcPct val="135000"/>
              </a:lnSpc>
              <a:spcAft>
                <a:spcPts val="600"/>
              </a:spcAft>
            </a:pPr>
            <a:r>
              <a:rPr lang="en-US" altLang="zh-CN" sz="2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en-US" altLang="zh-CN" sz="2200" dirty="0">
                <a:latin typeface="微软雅黑" panose="020B0503020204020204" pitchFamily="34" charset="-122"/>
                <a:ea typeface="微软雅黑" panose="020B0503020204020204" pitchFamily="34" charset="-122"/>
              </a:rPr>
              <a:t>) </a:t>
            </a:r>
            <a:r>
              <a:rPr lang="zh-CN" altLang="zh-CN" sz="2200" dirty="0">
                <a:latin typeface="微软雅黑" panose="020B0503020204020204" pitchFamily="34" charset="-122"/>
                <a:ea typeface="微软雅黑" panose="020B0503020204020204" pitchFamily="34" charset="-122"/>
              </a:rPr>
              <a:t>由</a:t>
            </a:r>
            <a:r>
              <a:rPr lang="zh-CN" altLang="zh-CN" sz="2200" b="1" dirty="0">
                <a:latin typeface="微软雅黑" panose="020B0503020204020204" pitchFamily="34" charset="-122"/>
                <a:ea typeface="微软雅黑" panose="020B0503020204020204" pitchFamily="34" charset="-122"/>
              </a:rPr>
              <a:t>运算器、控制器、存储器、输入设备和输出设备</a:t>
            </a:r>
            <a:r>
              <a:rPr lang="zh-CN" altLang="zh-CN" sz="2200" dirty="0">
                <a:latin typeface="微软雅黑" panose="020B0503020204020204" pitchFamily="34" charset="-122"/>
                <a:ea typeface="微软雅黑" panose="020B0503020204020204" pitchFamily="34" charset="-122"/>
              </a:rPr>
              <a:t>五大部分组成，依次对应着计算机的五大功能</a:t>
            </a:r>
            <a:r>
              <a:rPr lang="zh-CN" altLang="en-US" sz="2200" dirty="0">
                <a:latin typeface="微软雅黑" panose="020B0503020204020204" pitchFamily="34" charset="-122"/>
                <a:ea typeface="微软雅黑" panose="020B0503020204020204" pitchFamily="34" charset="-122"/>
              </a:rPr>
              <a:t>。</a:t>
            </a:r>
            <a:endParaRPr lang="zh-CN" altLang="zh-CN" sz="22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7B8B9E8-F11C-4B0B-91E3-FCFC8BF3A405}"/>
              </a:ext>
            </a:extLst>
          </p:cNvPr>
          <p:cNvSpPr/>
          <p:nvPr/>
        </p:nvSpPr>
        <p:spPr>
          <a:xfrm>
            <a:off x="966881" y="2556237"/>
            <a:ext cx="9708464" cy="959302"/>
          </a:xfrm>
          <a:prstGeom prst="rect">
            <a:avLst/>
          </a:prstGeom>
        </p:spPr>
        <p:txBody>
          <a:bodyPr wrap="square">
            <a:spAutoFit/>
          </a:bodyPr>
          <a:lstStyle/>
          <a:p>
            <a:pPr hangingPunct="0">
              <a:lnSpc>
                <a:spcPct val="135000"/>
              </a:lnSpc>
              <a:spcAft>
                <a:spcPts val="600"/>
              </a:spcAft>
            </a:pPr>
            <a:r>
              <a:rPr lang="en-US" altLang="zh-CN" sz="2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r>
              <a:rPr lang="en-US" altLang="zh-CN" sz="2200" dirty="0">
                <a:latin typeface="微软雅黑" panose="020B0503020204020204" pitchFamily="34" charset="-122"/>
                <a:ea typeface="微软雅黑" panose="020B0503020204020204" pitchFamily="34" charset="-122"/>
              </a:rPr>
              <a:t>) </a:t>
            </a:r>
            <a:r>
              <a:rPr lang="zh-CN" altLang="zh-CN" sz="2200" dirty="0">
                <a:latin typeface="微软雅黑" panose="020B0503020204020204" pitchFamily="34" charset="-122"/>
                <a:ea typeface="微软雅黑" panose="020B0503020204020204" pitchFamily="34" charset="-122"/>
              </a:rPr>
              <a:t>数据和程序以</a:t>
            </a:r>
            <a:r>
              <a:rPr lang="zh-CN" altLang="zh-CN" sz="2200" b="1" dirty="0">
                <a:latin typeface="微软雅黑" panose="020B0503020204020204" pitchFamily="34" charset="-122"/>
                <a:ea typeface="微软雅黑" panose="020B0503020204020204" pitchFamily="34" charset="-122"/>
              </a:rPr>
              <a:t>二进制代码</a:t>
            </a:r>
            <a:r>
              <a:rPr lang="zh-CN" altLang="zh-CN" sz="2200" dirty="0">
                <a:latin typeface="微软雅黑" panose="020B0503020204020204" pitchFamily="34" charset="-122"/>
                <a:ea typeface="微软雅黑" panose="020B0503020204020204" pitchFamily="34" charset="-122"/>
              </a:rPr>
              <a:t>形式存放在存储器中，存放位置由地址指定，地址码也为二进制形式。</a:t>
            </a:r>
          </a:p>
        </p:txBody>
      </p:sp>
      <p:sp>
        <p:nvSpPr>
          <p:cNvPr id="7" name="矩形 6">
            <a:extLst>
              <a:ext uri="{FF2B5EF4-FFF2-40B4-BE49-F238E27FC236}">
                <a16:creationId xmlns:a16="http://schemas.microsoft.com/office/drawing/2014/main" id="{5C4768A6-5704-4E80-B610-D5BB42E43C2F}"/>
              </a:ext>
            </a:extLst>
          </p:cNvPr>
          <p:cNvSpPr/>
          <p:nvPr/>
        </p:nvSpPr>
        <p:spPr>
          <a:xfrm>
            <a:off x="966881" y="3802739"/>
            <a:ext cx="9708464" cy="1416350"/>
          </a:xfrm>
          <a:prstGeom prst="rect">
            <a:avLst/>
          </a:prstGeom>
        </p:spPr>
        <p:txBody>
          <a:bodyPr wrap="square">
            <a:spAutoFit/>
          </a:bodyPr>
          <a:lstStyle/>
          <a:p>
            <a:pPr>
              <a:lnSpc>
                <a:spcPct val="135000"/>
              </a:lnSpc>
            </a:pPr>
            <a:r>
              <a:rPr lang="en-US" altLang="zh-CN" sz="2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r>
              <a:rPr lang="en-US" altLang="zh-CN" sz="2200" dirty="0">
                <a:latin typeface="微软雅黑" panose="020B0503020204020204" pitchFamily="34" charset="-122"/>
                <a:ea typeface="微软雅黑" panose="020B0503020204020204" pitchFamily="34" charset="-122"/>
              </a:rPr>
              <a:t>) </a:t>
            </a:r>
            <a:r>
              <a:rPr lang="zh-CN" altLang="zh-CN" sz="2200" dirty="0">
                <a:latin typeface="微软雅黑" panose="020B0503020204020204" pitchFamily="34" charset="-122"/>
                <a:ea typeface="微软雅黑" panose="020B0503020204020204" pitchFamily="34" charset="-122"/>
              </a:rPr>
              <a:t>控制器是根据存放在存储器中的指令序列即</a:t>
            </a:r>
            <a:r>
              <a:rPr lang="zh-CN" altLang="en-US" sz="2200" b="1" dirty="0">
                <a:latin typeface="微软雅黑" panose="020B0503020204020204" pitchFamily="34" charset="-122"/>
                <a:ea typeface="微软雅黑" panose="020B0503020204020204" pitchFamily="34" charset="-122"/>
              </a:rPr>
              <a:t>存储</a:t>
            </a:r>
            <a:r>
              <a:rPr lang="zh-CN" altLang="zh-CN" sz="2200" b="1" dirty="0">
                <a:latin typeface="微软雅黑" panose="020B0503020204020204" pitchFamily="34" charset="-122"/>
                <a:ea typeface="微软雅黑" panose="020B0503020204020204" pitchFamily="34" charset="-122"/>
              </a:rPr>
              <a:t>程序</a:t>
            </a:r>
            <a:r>
              <a:rPr lang="zh-CN" altLang="zh-CN" sz="2200" dirty="0">
                <a:latin typeface="微软雅黑" panose="020B0503020204020204" pitchFamily="34" charset="-122"/>
                <a:ea typeface="微软雅黑" panose="020B0503020204020204" pitchFamily="34" charset="-122"/>
              </a:rPr>
              <a:t>来工作的，并由一个程序计数器</a:t>
            </a:r>
            <a:r>
              <a:rPr lang="en-US" altLang="zh-CN" sz="2200" dirty="0">
                <a:latin typeface="微软雅黑" panose="020B0503020204020204" pitchFamily="34" charset="-122"/>
                <a:ea typeface="微软雅黑" panose="020B0503020204020204" pitchFamily="34" charset="-122"/>
              </a:rPr>
              <a:t>PC</a:t>
            </a:r>
            <a:r>
              <a:rPr lang="zh-CN" altLang="zh-CN" sz="2200" dirty="0">
                <a:latin typeface="微软雅黑" panose="020B0503020204020204" pitchFamily="34" charset="-122"/>
                <a:ea typeface="微软雅黑" panose="020B0503020204020204" pitchFamily="34" charset="-122"/>
              </a:rPr>
              <a:t>（即指令地址计数器）控制指令的执行。控制器有判断能力，能按计算结果选择不同的动作流程。</a:t>
            </a:r>
          </a:p>
        </p:txBody>
      </p:sp>
    </p:spTree>
    <p:extLst>
      <p:ext uri="{BB962C8B-B14F-4D97-AF65-F5344CB8AC3E}">
        <p14:creationId xmlns:p14="http://schemas.microsoft.com/office/powerpoint/2010/main" val="22270955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AD4863-A1C6-4F72-A9D9-AAC1315BCA9B}"/>
              </a:ext>
            </a:extLst>
          </p:cNvPr>
          <p:cNvSpPr>
            <a:spLocks noGrp="1"/>
          </p:cNvSpPr>
          <p:nvPr>
            <p:ph type="title"/>
          </p:nvPr>
        </p:nvSpPr>
        <p:spPr/>
        <p:txBody>
          <a:bodyPr/>
          <a:lstStyle/>
          <a:p>
            <a:r>
              <a:rPr lang="zh-CN" altLang="en-US" dirty="0"/>
              <a:t>计算机工作原理和基本结构</a:t>
            </a:r>
          </a:p>
        </p:txBody>
      </p:sp>
      <p:sp>
        <p:nvSpPr>
          <p:cNvPr id="3" name="灯片编号占位符 2">
            <a:extLst>
              <a:ext uri="{FF2B5EF4-FFF2-40B4-BE49-F238E27FC236}">
                <a16:creationId xmlns:a16="http://schemas.microsoft.com/office/drawing/2014/main" id="{E7926B78-6CE9-4393-9F56-E7BF34751F6D}"/>
              </a:ext>
            </a:extLst>
          </p:cNvPr>
          <p:cNvSpPr>
            <a:spLocks noGrp="1"/>
          </p:cNvSpPr>
          <p:nvPr>
            <p:ph type="sldNum" sz="quarter" idx="10"/>
          </p:nvPr>
        </p:nvSpPr>
        <p:spPr/>
        <p:txBody>
          <a:bodyPr/>
          <a:lstStyle/>
          <a:p>
            <a:pPr>
              <a:defRPr/>
            </a:pPr>
            <a:fld id="{2FCEA550-0632-41CF-92C9-23194848D089}" type="slidenum">
              <a:rPr lang="zh-CN" altLang="en-US" smtClean="0"/>
              <a:pPr>
                <a:defRPr/>
              </a:pPr>
              <a:t>59</a:t>
            </a:fld>
            <a:endParaRPr lang="en-US" altLang="zh-CN"/>
          </a:p>
        </p:txBody>
      </p:sp>
      <p:graphicFrame>
        <p:nvGraphicFramePr>
          <p:cNvPr id="5" name="对象 4">
            <a:extLst>
              <a:ext uri="{FF2B5EF4-FFF2-40B4-BE49-F238E27FC236}">
                <a16:creationId xmlns:a16="http://schemas.microsoft.com/office/drawing/2014/main" id="{DF3C4DBD-5A17-47EB-8A68-2F5FD88715E6}"/>
              </a:ext>
            </a:extLst>
          </p:cNvPr>
          <p:cNvGraphicFramePr>
            <a:graphicFrameLocks noChangeAspect="1"/>
          </p:cNvGraphicFramePr>
          <p:nvPr>
            <p:extLst>
              <p:ext uri="{D42A27DB-BD31-4B8C-83A1-F6EECF244321}">
                <p14:modId xmlns:p14="http://schemas.microsoft.com/office/powerpoint/2010/main" val="3324226653"/>
              </p:ext>
            </p:extLst>
          </p:nvPr>
        </p:nvGraphicFramePr>
        <p:xfrm>
          <a:off x="2081775" y="1743453"/>
          <a:ext cx="7884879" cy="3294043"/>
        </p:xfrm>
        <a:graphic>
          <a:graphicData uri="http://schemas.openxmlformats.org/presentationml/2006/ole">
            <mc:AlternateContent xmlns:mc="http://schemas.openxmlformats.org/markup-compatibility/2006">
              <mc:Choice xmlns:v="urn:schemas-microsoft-com:vml" Requires="v">
                <p:oleObj r:id="rId2" imgW="7810894" imgH="3279150" progId="Visio.Drawing.11">
                  <p:embed/>
                </p:oleObj>
              </mc:Choice>
              <mc:Fallback>
                <p:oleObj r:id="rId2" imgW="7810894" imgH="3279150"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1775" y="1743453"/>
                        <a:ext cx="7884879" cy="3294043"/>
                      </a:xfrm>
                      <a:prstGeom prst="rect">
                        <a:avLst/>
                      </a:prstGeom>
                      <a:noFill/>
                    </p:spPr>
                  </p:pic>
                </p:oleObj>
              </mc:Fallback>
            </mc:AlternateContent>
          </a:graphicData>
        </a:graphic>
      </p:graphicFrame>
    </p:spTree>
    <p:extLst>
      <p:ext uri="{BB962C8B-B14F-4D97-AF65-F5344CB8AC3E}">
        <p14:creationId xmlns:p14="http://schemas.microsoft.com/office/powerpoint/2010/main" val="29856057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995ACD-D4C9-41C0-9AFB-01A31E6BF611}"/>
              </a:ext>
            </a:extLst>
          </p:cNvPr>
          <p:cNvSpPr>
            <a:spLocks noGrp="1"/>
          </p:cNvSpPr>
          <p:nvPr>
            <p:ph type="title"/>
          </p:nvPr>
        </p:nvSpPr>
        <p:spPr/>
        <p:txBody>
          <a:bodyPr/>
          <a:lstStyle/>
          <a:p>
            <a:r>
              <a:rPr lang="zh-CN" altLang="en-US" dirty="0"/>
              <a:t>计算机的起源</a:t>
            </a:r>
            <a:r>
              <a:rPr lang="en-US" altLang="zh-CN" dirty="0"/>
              <a:t>——</a:t>
            </a:r>
            <a:r>
              <a:rPr lang="zh-CN" altLang="en-US" dirty="0"/>
              <a:t>第一台数字电子计算机</a:t>
            </a:r>
            <a:r>
              <a:rPr lang="en-US" altLang="zh-CN" dirty="0"/>
              <a:t>ENIAC</a:t>
            </a:r>
            <a:endParaRPr lang="zh-CN" altLang="en-US" dirty="0"/>
          </a:p>
        </p:txBody>
      </p:sp>
      <p:sp>
        <p:nvSpPr>
          <p:cNvPr id="3" name="灯片编号占位符 2">
            <a:extLst>
              <a:ext uri="{FF2B5EF4-FFF2-40B4-BE49-F238E27FC236}">
                <a16:creationId xmlns:a16="http://schemas.microsoft.com/office/drawing/2014/main" id="{807CF6E5-3E29-4F68-8AF6-DCFD9D76E993}"/>
              </a:ext>
            </a:extLst>
          </p:cNvPr>
          <p:cNvSpPr>
            <a:spLocks noGrp="1"/>
          </p:cNvSpPr>
          <p:nvPr>
            <p:ph type="sldNum" sz="quarter" idx="10"/>
          </p:nvPr>
        </p:nvSpPr>
        <p:spPr/>
        <p:txBody>
          <a:bodyPr/>
          <a:lstStyle/>
          <a:p>
            <a:pPr>
              <a:defRPr/>
            </a:pPr>
            <a:fld id="{2FCEA550-0632-41CF-92C9-23194848D089}" type="slidenum">
              <a:rPr lang="zh-CN" altLang="en-US" smtClean="0"/>
              <a:pPr>
                <a:defRPr/>
              </a:pPr>
              <a:t>6</a:t>
            </a:fld>
            <a:endParaRPr lang="en-US" altLang="zh-CN"/>
          </a:p>
        </p:txBody>
      </p:sp>
      <p:sp>
        <p:nvSpPr>
          <p:cNvPr id="5" name="TextBox 2">
            <a:extLst>
              <a:ext uri="{FF2B5EF4-FFF2-40B4-BE49-F238E27FC236}">
                <a16:creationId xmlns:a16="http://schemas.microsoft.com/office/drawing/2014/main" id="{34617B09-E801-4C4A-A338-7F4B612730D7}"/>
              </a:ext>
            </a:extLst>
          </p:cNvPr>
          <p:cNvSpPr txBox="1"/>
          <p:nvPr/>
        </p:nvSpPr>
        <p:spPr>
          <a:xfrm>
            <a:off x="6096000" y="1686138"/>
            <a:ext cx="5104752" cy="870431"/>
          </a:xfrm>
          <a:prstGeom prst="rect">
            <a:avLst/>
          </a:prstGeom>
          <a:noFill/>
        </p:spPr>
        <p:txBody>
          <a:bodyPr wrap="square" rtlCol="0">
            <a:spAutoFit/>
          </a:bodyPr>
          <a:lstStyle/>
          <a:p>
            <a:pPr marL="285750" indent="-285750">
              <a:lnSpc>
                <a:spcPct val="120000"/>
              </a:lnSpc>
              <a:buFont typeface="Wingdings" panose="05000000000000000000" pitchFamily="2" charset="2"/>
              <a:buChar char="u"/>
            </a:pPr>
            <a:r>
              <a:rPr lang="en-US" altLang="zh-CN" sz="2200" b="1" dirty="0">
                <a:latin typeface="微软雅黑" panose="020B0503020204020204" pitchFamily="34" charset="-122"/>
                <a:ea typeface="微软雅黑" panose="020B0503020204020204" pitchFamily="34" charset="-122"/>
              </a:rPr>
              <a:t>1946</a:t>
            </a:r>
            <a:r>
              <a:rPr lang="zh-CN" altLang="en-US" sz="2200" b="1" dirty="0">
                <a:latin typeface="微软雅黑" panose="020B0503020204020204" pitchFamily="34" charset="-122"/>
                <a:ea typeface="微软雅黑" panose="020B0503020204020204" pitchFamily="34" charset="-122"/>
              </a:rPr>
              <a:t>年</a:t>
            </a:r>
            <a:r>
              <a:rPr lang="en-US" altLang="zh-CN" sz="2200" b="1" dirty="0">
                <a:latin typeface="微软雅黑" panose="020B0503020204020204" pitchFamily="34" charset="-122"/>
                <a:ea typeface="微软雅黑" panose="020B0503020204020204" pitchFamily="34" charset="-122"/>
              </a:rPr>
              <a:t>2</a:t>
            </a:r>
            <a:r>
              <a:rPr lang="zh-CN" altLang="en-US" sz="2200" b="1" dirty="0">
                <a:latin typeface="微软雅黑" panose="020B0503020204020204" pitchFamily="34" charset="-122"/>
                <a:ea typeface="微软雅黑" panose="020B0503020204020204" pitchFamily="34" charset="-122"/>
              </a:rPr>
              <a:t>月</a:t>
            </a:r>
            <a:r>
              <a:rPr lang="zh-CN" altLang="en-US" sz="2200" dirty="0">
                <a:latin typeface="微软雅黑" panose="020B0503020204020204" pitchFamily="34" charset="-122"/>
                <a:ea typeface="微软雅黑" panose="020B0503020204020204" pitchFamily="34" charset="-122"/>
              </a:rPr>
              <a:t>，在美国</a:t>
            </a:r>
            <a:r>
              <a:rPr lang="zh-CN" altLang="en-US" sz="2200" b="1" dirty="0">
                <a:latin typeface="微软雅黑" panose="020B0503020204020204" pitchFamily="34" charset="-122"/>
                <a:ea typeface="微软雅黑" panose="020B0503020204020204" pitchFamily="34" charset="-122"/>
              </a:rPr>
              <a:t>宾夕法尼亚大学</a:t>
            </a:r>
            <a:r>
              <a:rPr lang="zh-CN" altLang="en-US" sz="2200" dirty="0">
                <a:latin typeface="微软雅黑" panose="020B0503020204020204" pitchFamily="34" charset="-122"/>
                <a:ea typeface="微软雅黑" panose="020B0503020204020204" pitchFamily="34" charset="-122"/>
              </a:rPr>
              <a:t>诞生第一台数字电子计算机</a:t>
            </a:r>
            <a:r>
              <a:rPr lang="en-US" altLang="zh-CN" sz="2200" b="1" dirty="0">
                <a:latin typeface="微软雅黑" panose="020B0503020204020204" pitchFamily="34" charset="-122"/>
                <a:ea typeface="微软雅黑" panose="020B0503020204020204" pitchFamily="34" charset="-122"/>
              </a:rPr>
              <a:t>ENIAC</a:t>
            </a:r>
            <a:r>
              <a:rPr lang="zh-CN" altLang="en-US" sz="2200" dirty="0">
                <a:latin typeface="微软雅黑" panose="020B0503020204020204" pitchFamily="34" charset="-122"/>
                <a:ea typeface="微软雅黑" panose="020B0503020204020204" pitchFamily="34" charset="-122"/>
              </a:rPr>
              <a:t>。</a:t>
            </a:r>
          </a:p>
        </p:txBody>
      </p:sp>
      <p:pic>
        <p:nvPicPr>
          <p:cNvPr id="7" name="图片 6" descr="ENIAC3">
            <a:extLst>
              <a:ext uri="{FF2B5EF4-FFF2-40B4-BE49-F238E27FC236}">
                <a16:creationId xmlns:a16="http://schemas.microsoft.com/office/drawing/2014/main" id="{2492A55B-0BD3-4F22-BAB4-A52DAB9AF10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91248" y="1686137"/>
            <a:ext cx="4682439" cy="3480773"/>
          </a:xfrm>
          <a:prstGeom prst="rect">
            <a:avLst/>
          </a:prstGeom>
          <a:noFill/>
          <a:ln>
            <a:noFill/>
          </a:ln>
        </p:spPr>
      </p:pic>
      <p:sp>
        <p:nvSpPr>
          <p:cNvPr id="9" name="TextBox 4">
            <a:extLst>
              <a:ext uri="{FF2B5EF4-FFF2-40B4-BE49-F238E27FC236}">
                <a16:creationId xmlns:a16="http://schemas.microsoft.com/office/drawing/2014/main" id="{89FDAEFC-DDCD-4679-B41C-1F2FF1C13CDC}"/>
              </a:ext>
            </a:extLst>
          </p:cNvPr>
          <p:cNvSpPr txBox="1"/>
          <p:nvPr/>
        </p:nvSpPr>
        <p:spPr>
          <a:xfrm>
            <a:off x="6096000" y="3075097"/>
            <a:ext cx="5104752" cy="1353640"/>
          </a:xfrm>
          <a:prstGeom prst="rect">
            <a:avLst/>
          </a:prstGeom>
          <a:noFill/>
        </p:spPr>
        <p:txBody>
          <a:bodyPr wrap="square" rtlCol="0">
            <a:spAutoFit/>
          </a:bodyPr>
          <a:lstStyle/>
          <a:p>
            <a:pPr marL="285750" indent="-285750">
              <a:lnSpc>
                <a:spcPct val="120000"/>
              </a:lnSpc>
              <a:spcAft>
                <a:spcPts val="600"/>
              </a:spcAft>
              <a:buFont typeface="Wingdings" panose="05000000000000000000" pitchFamily="2" charset="2"/>
              <a:buChar char="u"/>
            </a:pPr>
            <a:r>
              <a:rPr lang="zh-CN" altLang="en-US" sz="2200" b="1" dirty="0">
                <a:latin typeface="微软雅黑" panose="020B0503020204020204" pitchFamily="34" charset="-122"/>
                <a:ea typeface="微软雅黑" panose="020B0503020204020204" pitchFamily="34" charset="-122"/>
              </a:rPr>
              <a:t>主要缺点</a:t>
            </a:r>
            <a:r>
              <a:rPr lang="zh-CN" altLang="en-US" sz="2200" dirty="0">
                <a:latin typeface="微软雅黑" panose="020B0503020204020204" pitchFamily="34" charset="-122"/>
                <a:ea typeface="微软雅黑" panose="020B0503020204020204" pitchFamily="34" charset="-122"/>
              </a:rPr>
              <a:t>：</a:t>
            </a:r>
            <a:endParaRPr lang="en-US" altLang="zh-CN" sz="2200" dirty="0">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rPr>
              <a:t>没有存储器；</a:t>
            </a:r>
            <a:endParaRPr lang="en-US" altLang="zh-CN" sz="2200" dirty="0">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rPr>
              <a:t>布线进行控制繁琐</a:t>
            </a:r>
          </a:p>
        </p:txBody>
      </p:sp>
    </p:spTree>
    <p:extLst>
      <p:ext uri="{BB962C8B-B14F-4D97-AF65-F5344CB8AC3E}">
        <p14:creationId xmlns:p14="http://schemas.microsoft.com/office/powerpoint/2010/main" val="35176949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EA3730-E0B1-482F-ADB9-2E6A85EFFB1B}"/>
              </a:ext>
            </a:extLst>
          </p:cNvPr>
          <p:cNvSpPr>
            <a:spLocks noGrp="1"/>
          </p:cNvSpPr>
          <p:nvPr>
            <p:ph type="title"/>
          </p:nvPr>
        </p:nvSpPr>
        <p:spPr>
          <a:xfrm>
            <a:off x="914400" y="266700"/>
            <a:ext cx="9441455" cy="647700"/>
          </a:xfrm>
          <a:noFill/>
          <a:ln>
            <a:noFill/>
          </a:ln>
          <a:effectLst/>
        </p:spPr>
        <p:txBody>
          <a:bodyPr vert="horz" wrap="square" lIns="91440" tIns="45720" rIns="91440" bIns="45720" numCol="1" anchor="t" anchorCtr="0" compatLnSpc="1">
            <a:prstTxWarp prst="textNoShape">
              <a:avLst/>
            </a:prstTxWarp>
          </a:bodyPr>
          <a:lstStyle/>
          <a:p>
            <a:pPr algn="ctr"/>
            <a:r>
              <a:rPr lang="zh-CN" altLang="en-US" sz="3600" b="0" dirty="0">
                <a:solidFill>
                  <a:schemeClr val="bg1"/>
                </a:solidFill>
              </a:rPr>
              <a:t>计算机的系统构成</a:t>
            </a:r>
          </a:p>
        </p:txBody>
      </p:sp>
      <p:sp>
        <p:nvSpPr>
          <p:cNvPr id="4" name="灯片编号占位符 3">
            <a:extLst>
              <a:ext uri="{FF2B5EF4-FFF2-40B4-BE49-F238E27FC236}">
                <a16:creationId xmlns:a16="http://schemas.microsoft.com/office/drawing/2014/main" id="{355F6491-BAC4-418D-8413-CCD04F7AFF36}"/>
              </a:ext>
            </a:extLst>
          </p:cNvPr>
          <p:cNvSpPr>
            <a:spLocks noGrp="1"/>
          </p:cNvSpPr>
          <p:nvPr>
            <p:ph type="sldNum" sz="quarter" idx="10"/>
          </p:nvPr>
        </p:nvSpPr>
        <p:spPr/>
        <p:txBody>
          <a:bodyPr/>
          <a:lstStyle/>
          <a:p>
            <a:pPr>
              <a:defRPr/>
            </a:pPr>
            <a:fld id="{C7E18721-FAE0-41E0-B0FC-8F24E5618138}" type="slidenum">
              <a:rPr lang="zh-CN" altLang="en-US" smtClean="0"/>
              <a:pPr>
                <a:defRPr/>
              </a:pPr>
              <a:t>60</a:t>
            </a:fld>
            <a:endParaRPr lang="en-US" altLang="zh-CN"/>
          </a:p>
        </p:txBody>
      </p:sp>
      <p:sp>
        <p:nvSpPr>
          <p:cNvPr id="49" name="TextBox 2">
            <a:extLst>
              <a:ext uri="{FF2B5EF4-FFF2-40B4-BE49-F238E27FC236}">
                <a16:creationId xmlns:a16="http://schemas.microsoft.com/office/drawing/2014/main" id="{207F9263-CF11-4655-B2BF-D01FE08A2DE4}"/>
              </a:ext>
            </a:extLst>
          </p:cNvPr>
          <p:cNvSpPr txBox="1"/>
          <p:nvPr/>
        </p:nvSpPr>
        <p:spPr>
          <a:xfrm>
            <a:off x="1203744" y="1937525"/>
            <a:ext cx="769441" cy="3202360"/>
          </a:xfrm>
          <a:prstGeom prst="rect">
            <a:avLst/>
          </a:prstGeom>
          <a:noFill/>
          <a:ln w="9525">
            <a:noFill/>
          </a:ln>
        </p:spPr>
        <p:txBody>
          <a:bodyPr vert="eaVert" wrap="square" rtlCol="0" anchor="ctr">
            <a:spAutoFit/>
          </a:bodyPr>
          <a:lstStyle/>
          <a:p>
            <a:pPr algn="ctr"/>
            <a:r>
              <a:rPr lang="zh-CN" altLang="en-US" sz="38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计 算 机 系 统</a:t>
            </a:r>
          </a:p>
        </p:txBody>
      </p:sp>
      <p:sp>
        <p:nvSpPr>
          <p:cNvPr id="50" name="矩形 49">
            <a:extLst>
              <a:ext uri="{FF2B5EF4-FFF2-40B4-BE49-F238E27FC236}">
                <a16:creationId xmlns:a16="http://schemas.microsoft.com/office/drawing/2014/main" id="{A0B32C67-B8BB-4FB0-B939-107CE92AB90F}"/>
              </a:ext>
            </a:extLst>
          </p:cNvPr>
          <p:cNvSpPr/>
          <p:nvPr/>
        </p:nvSpPr>
        <p:spPr>
          <a:xfrm>
            <a:off x="2441853" y="1997468"/>
            <a:ext cx="859323" cy="648072"/>
          </a:xfrm>
          <a:prstGeom prst="rect">
            <a:avLst/>
          </a:prstGeom>
          <a:solidFill>
            <a:srgbClr val="CCE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2060"/>
                </a:solidFill>
                <a:latin typeface="微软雅黑" panose="020B0503020204020204" pitchFamily="34" charset="-122"/>
                <a:ea typeface="微软雅黑" panose="020B0503020204020204" pitchFamily="34" charset="-122"/>
              </a:rPr>
              <a:t>硬 件</a:t>
            </a:r>
            <a:endParaRPr lang="en-US" altLang="zh-CN" dirty="0">
              <a:solidFill>
                <a:srgbClr val="002060"/>
              </a:solidFill>
              <a:latin typeface="微软雅黑" panose="020B0503020204020204" pitchFamily="34" charset="-122"/>
              <a:ea typeface="微软雅黑" panose="020B0503020204020204" pitchFamily="34" charset="-122"/>
            </a:endParaRPr>
          </a:p>
          <a:p>
            <a:pPr algn="ctr"/>
            <a:r>
              <a:rPr lang="zh-CN" altLang="en-US" dirty="0">
                <a:solidFill>
                  <a:srgbClr val="002060"/>
                </a:solidFill>
                <a:latin typeface="微软雅黑" panose="020B0503020204020204" pitchFamily="34" charset="-122"/>
                <a:ea typeface="微软雅黑" panose="020B0503020204020204" pitchFamily="34" charset="-122"/>
              </a:rPr>
              <a:t>系 统</a:t>
            </a:r>
          </a:p>
        </p:txBody>
      </p:sp>
      <p:sp>
        <p:nvSpPr>
          <p:cNvPr id="51" name="矩形 50">
            <a:extLst>
              <a:ext uri="{FF2B5EF4-FFF2-40B4-BE49-F238E27FC236}">
                <a16:creationId xmlns:a16="http://schemas.microsoft.com/office/drawing/2014/main" id="{2976BA79-863B-496F-9B8F-E9616E0270BA}"/>
              </a:ext>
            </a:extLst>
          </p:cNvPr>
          <p:cNvSpPr/>
          <p:nvPr/>
        </p:nvSpPr>
        <p:spPr>
          <a:xfrm>
            <a:off x="2441853" y="4707807"/>
            <a:ext cx="845350" cy="648072"/>
          </a:xfrm>
          <a:prstGeom prst="rect">
            <a:avLst/>
          </a:prstGeom>
          <a:solidFill>
            <a:srgbClr val="CCE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2060"/>
                </a:solidFill>
                <a:latin typeface="微软雅黑" panose="020B0503020204020204" pitchFamily="34" charset="-122"/>
                <a:ea typeface="微软雅黑" panose="020B0503020204020204" pitchFamily="34" charset="-122"/>
              </a:rPr>
              <a:t>软 件</a:t>
            </a:r>
            <a:endParaRPr lang="en-US" altLang="zh-CN" dirty="0">
              <a:solidFill>
                <a:srgbClr val="002060"/>
              </a:solidFill>
              <a:latin typeface="微软雅黑" panose="020B0503020204020204" pitchFamily="34" charset="-122"/>
              <a:ea typeface="微软雅黑" panose="020B0503020204020204" pitchFamily="34" charset="-122"/>
            </a:endParaRPr>
          </a:p>
          <a:p>
            <a:pPr algn="ctr"/>
            <a:r>
              <a:rPr lang="zh-CN" altLang="en-US" dirty="0">
                <a:solidFill>
                  <a:srgbClr val="002060"/>
                </a:solidFill>
                <a:latin typeface="微软雅黑" panose="020B0503020204020204" pitchFamily="34" charset="-122"/>
                <a:ea typeface="微软雅黑" panose="020B0503020204020204" pitchFamily="34" charset="-122"/>
              </a:rPr>
              <a:t>系 统</a:t>
            </a:r>
          </a:p>
        </p:txBody>
      </p:sp>
      <p:sp>
        <p:nvSpPr>
          <p:cNvPr id="52" name="矩形 51">
            <a:extLst>
              <a:ext uri="{FF2B5EF4-FFF2-40B4-BE49-F238E27FC236}">
                <a16:creationId xmlns:a16="http://schemas.microsoft.com/office/drawing/2014/main" id="{597B173B-C3B0-4B19-910A-31E60AA81062}"/>
              </a:ext>
            </a:extLst>
          </p:cNvPr>
          <p:cNvSpPr/>
          <p:nvPr/>
        </p:nvSpPr>
        <p:spPr>
          <a:xfrm>
            <a:off x="3836625" y="1419039"/>
            <a:ext cx="927052" cy="48284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2060"/>
                </a:solidFill>
                <a:latin typeface="微软雅黑" panose="020B0503020204020204" pitchFamily="34" charset="-122"/>
                <a:ea typeface="微软雅黑" panose="020B0503020204020204" pitchFamily="34" charset="-122"/>
              </a:rPr>
              <a:t>主机</a:t>
            </a:r>
          </a:p>
        </p:txBody>
      </p:sp>
      <p:sp>
        <p:nvSpPr>
          <p:cNvPr id="53" name="矩形 52">
            <a:extLst>
              <a:ext uri="{FF2B5EF4-FFF2-40B4-BE49-F238E27FC236}">
                <a16:creationId xmlns:a16="http://schemas.microsoft.com/office/drawing/2014/main" id="{76CCB9A3-7744-4948-9D8F-A4B9505EDFDC}"/>
              </a:ext>
            </a:extLst>
          </p:cNvPr>
          <p:cNvSpPr/>
          <p:nvPr/>
        </p:nvSpPr>
        <p:spPr>
          <a:xfrm>
            <a:off x="3836625" y="2481571"/>
            <a:ext cx="927052" cy="39918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2060"/>
                </a:solidFill>
                <a:latin typeface="微软雅黑" panose="020B0503020204020204" pitchFamily="34" charset="-122"/>
                <a:ea typeface="微软雅黑" panose="020B0503020204020204" pitchFamily="34" charset="-122"/>
              </a:rPr>
              <a:t>外设</a:t>
            </a:r>
          </a:p>
        </p:txBody>
      </p:sp>
      <p:sp>
        <p:nvSpPr>
          <p:cNvPr id="54" name="矩形 53">
            <a:extLst>
              <a:ext uri="{FF2B5EF4-FFF2-40B4-BE49-F238E27FC236}">
                <a16:creationId xmlns:a16="http://schemas.microsoft.com/office/drawing/2014/main" id="{0B466A06-B8C3-4F71-B548-B2F02B09DEC3}"/>
              </a:ext>
            </a:extLst>
          </p:cNvPr>
          <p:cNvSpPr/>
          <p:nvPr/>
        </p:nvSpPr>
        <p:spPr>
          <a:xfrm>
            <a:off x="3711030" y="4311013"/>
            <a:ext cx="1161800" cy="49516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2060"/>
                </a:solidFill>
                <a:latin typeface="微软雅黑" panose="020B0503020204020204" pitchFamily="34" charset="-122"/>
                <a:ea typeface="微软雅黑" panose="020B0503020204020204" pitchFamily="34" charset="-122"/>
              </a:rPr>
              <a:t>系统软件</a:t>
            </a:r>
          </a:p>
        </p:txBody>
      </p:sp>
      <p:sp>
        <p:nvSpPr>
          <p:cNvPr id="55" name="矩形 54">
            <a:extLst>
              <a:ext uri="{FF2B5EF4-FFF2-40B4-BE49-F238E27FC236}">
                <a16:creationId xmlns:a16="http://schemas.microsoft.com/office/drawing/2014/main" id="{95F0B4B6-C52D-4777-A191-3292BC6563D7}"/>
              </a:ext>
            </a:extLst>
          </p:cNvPr>
          <p:cNvSpPr/>
          <p:nvPr/>
        </p:nvSpPr>
        <p:spPr>
          <a:xfrm>
            <a:off x="3719251" y="5254387"/>
            <a:ext cx="1161800" cy="4390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2060"/>
                </a:solidFill>
                <a:latin typeface="微软雅黑" panose="020B0503020204020204" pitchFamily="34" charset="-122"/>
                <a:ea typeface="微软雅黑" panose="020B0503020204020204" pitchFamily="34" charset="-122"/>
              </a:rPr>
              <a:t>应用软件</a:t>
            </a:r>
          </a:p>
        </p:txBody>
      </p:sp>
      <p:sp>
        <p:nvSpPr>
          <p:cNvPr id="56" name="矩形 55">
            <a:extLst>
              <a:ext uri="{FF2B5EF4-FFF2-40B4-BE49-F238E27FC236}">
                <a16:creationId xmlns:a16="http://schemas.microsoft.com/office/drawing/2014/main" id="{42F15C20-E4BA-48EC-99EB-84F84A7BF18C}"/>
              </a:ext>
            </a:extLst>
          </p:cNvPr>
          <p:cNvSpPr/>
          <p:nvPr/>
        </p:nvSpPr>
        <p:spPr>
          <a:xfrm>
            <a:off x="5653802" y="1439828"/>
            <a:ext cx="1728192" cy="23095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中央处理器</a:t>
            </a:r>
            <a:r>
              <a:rPr lang="en-US" altLang="zh-CN" sz="1400" dirty="0">
                <a:solidFill>
                  <a:srgbClr val="002060"/>
                </a:solidFill>
                <a:latin typeface="微软雅黑" panose="020B0503020204020204" pitchFamily="34" charset="-122"/>
                <a:ea typeface="微软雅黑" panose="020B0503020204020204" pitchFamily="34" charset="-122"/>
              </a:rPr>
              <a:t>(CPU)</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57" name="矩形 56">
            <a:extLst>
              <a:ext uri="{FF2B5EF4-FFF2-40B4-BE49-F238E27FC236}">
                <a16:creationId xmlns:a16="http://schemas.microsoft.com/office/drawing/2014/main" id="{52B0EB70-D1BD-4C3E-8E20-4F387BFCF570}"/>
              </a:ext>
            </a:extLst>
          </p:cNvPr>
          <p:cNvSpPr/>
          <p:nvPr/>
        </p:nvSpPr>
        <p:spPr>
          <a:xfrm>
            <a:off x="5652581" y="1791193"/>
            <a:ext cx="1729004" cy="23157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内存储器</a:t>
            </a:r>
            <a:r>
              <a:rPr lang="en-US" altLang="zh-CN" sz="1400" dirty="0">
                <a:solidFill>
                  <a:srgbClr val="002060"/>
                </a:solidFill>
                <a:latin typeface="微软雅黑" panose="020B0503020204020204" pitchFamily="34" charset="-122"/>
                <a:ea typeface="微软雅黑" panose="020B0503020204020204" pitchFamily="34" charset="-122"/>
              </a:rPr>
              <a:t>(</a:t>
            </a:r>
            <a:r>
              <a:rPr lang="zh-CN" altLang="en-US" sz="1400" dirty="0">
                <a:solidFill>
                  <a:srgbClr val="002060"/>
                </a:solidFill>
                <a:latin typeface="微软雅黑" panose="020B0503020204020204" pitchFamily="34" charset="-122"/>
                <a:ea typeface="微软雅黑" panose="020B0503020204020204" pitchFamily="34" charset="-122"/>
              </a:rPr>
              <a:t>主存储器</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id="{01A6006C-BB52-459A-9826-D73F13F03947}"/>
              </a:ext>
            </a:extLst>
          </p:cNvPr>
          <p:cNvSpPr/>
          <p:nvPr/>
        </p:nvSpPr>
        <p:spPr>
          <a:xfrm>
            <a:off x="8753429" y="1318960"/>
            <a:ext cx="1230518" cy="2472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运算器</a:t>
            </a:r>
          </a:p>
        </p:txBody>
      </p:sp>
      <p:sp>
        <p:nvSpPr>
          <p:cNvPr id="59" name="矩形 58">
            <a:extLst>
              <a:ext uri="{FF2B5EF4-FFF2-40B4-BE49-F238E27FC236}">
                <a16:creationId xmlns:a16="http://schemas.microsoft.com/office/drawing/2014/main" id="{55E1266F-9C48-4737-8989-CA5649F5F36E}"/>
              </a:ext>
            </a:extLst>
          </p:cNvPr>
          <p:cNvSpPr/>
          <p:nvPr/>
        </p:nvSpPr>
        <p:spPr>
          <a:xfrm>
            <a:off x="8753429" y="1650713"/>
            <a:ext cx="1230518" cy="25405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控制器</a:t>
            </a:r>
          </a:p>
        </p:txBody>
      </p:sp>
      <p:cxnSp>
        <p:nvCxnSpPr>
          <p:cNvPr id="60" name="肘形连接符 13">
            <a:extLst>
              <a:ext uri="{FF2B5EF4-FFF2-40B4-BE49-F238E27FC236}">
                <a16:creationId xmlns:a16="http://schemas.microsoft.com/office/drawing/2014/main" id="{9AE871CF-03CB-4D3A-A48C-0E4EF543F948}"/>
              </a:ext>
            </a:extLst>
          </p:cNvPr>
          <p:cNvCxnSpPr>
            <a:stCxn id="52" idx="3"/>
            <a:endCxn id="56" idx="1"/>
          </p:cNvCxnSpPr>
          <p:nvPr/>
        </p:nvCxnSpPr>
        <p:spPr>
          <a:xfrm flipV="1">
            <a:off x="4763677" y="1555307"/>
            <a:ext cx="890125" cy="10515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肘形连接符 14">
            <a:extLst>
              <a:ext uri="{FF2B5EF4-FFF2-40B4-BE49-F238E27FC236}">
                <a16:creationId xmlns:a16="http://schemas.microsoft.com/office/drawing/2014/main" id="{0E5C0865-1780-4397-BEF6-C332D70051B3}"/>
              </a:ext>
            </a:extLst>
          </p:cNvPr>
          <p:cNvCxnSpPr>
            <a:stCxn id="52" idx="3"/>
            <a:endCxn id="57" idx="1"/>
          </p:cNvCxnSpPr>
          <p:nvPr/>
        </p:nvCxnSpPr>
        <p:spPr>
          <a:xfrm>
            <a:off x="4763677" y="1660460"/>
            <a:ext cx="888904" cy="246521"/>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肘形连接符 15">
            <a:extLst>
              <a:ext uri="{FF2B5EF4-FFF2-40B4-BE49-F238E27FC236}">
                <a16:creationId xmlns:a16="http://schemas.microsoft.com/office/drawing/2014/main" id="{71042631-8CD1-40F8-BB11-D630DEE16C2B}"/>
              </a:ext>
            </a:extLst>
          </p:cNvPr>
          <p:cNvCxnSpPr>
            <a:stCxn id="49" idx="3"/>
            <a:endCxn id="50" idx="1"/>
          </p:cNvCxnSpPr>
          <p:nvPr/>
        </p:nvCxnSpPr>
        <p:spPr>
          <a:xfrm flipV="1">
            <a:off x="1973185" y="2321504"/>
            <a:ext cx="468668" cy="121720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肘形连接符 16">
            <a:extLst>
              <a:ext uri="{FF2B5EF4-FFF2-40B4-BE49-F238E27FC236}">
                <a16:creationId xmlns:a16="http://schemas.microsoft.com/office/drawing/2014/main" id="{AD5AA1F5-76C6-44B6-8DDD-58A3DB315C88}"/>
              </a:ext>
            </a:extLst>
          </p:cNvPr>
          <p:cNvCxnSpPr>
            <a:stCxn id="49" idx="3"/>
            <a:endCxn id="51" idx="1"/>
          </p:cNvCxnSpPr>
          <p:nvPr/>
        </p:nvCxnSpPr>
        <p:spPr>
          <a:xfrm>
            <a:off x="1973185" y="3538705"/>
            <a:ext cx="468668" cy="1493138"/>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肘形连接符 17">
            <a:extLst>
              <a:ext uri="{FF2B5EF4-FFF2-40B4-BE49-F238E27FC236}">
                <a16:creationId xmlns:a16="http://schemas.microsoft.com/office/drawing/2014/main" id="{921FC256-94F3-4969-96D1-FFFB222DC7DF}"/>
              </a:ext>
            </a:extLst>
          </p:cNvPr>
          <p:cNvCxnSpPr>
            <a:stCxn id="50" idx="3"/>
            <a:endCxn id="52" idx="1"/>
          </p:cNvCxnSpPr>
          <p:nvPr/>
        </p:nvCxnSpPr>
        <p:spPr>
          <a:xfrm flipV="1">
            <a:off x="3301176" y="1660460"/>
            <a:ext cx="535449" cy="661044"/>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肘形连接符 18">
            <a:extLst>
              <a:ext uri="{FF2B5EF4-FFF2-40B4-BE49-F238E27FC236}">
                <a16:creationId xmlns:a16="http://schemas.microsoft.com/office/drawing/2014/main" id="{468BE4E8-AD4F-40B2-9983-DCD6E0E915E0}"/>
              </a:ext>
            </a:extLst>
          </p:cNvPr>
          <p:cNvCxnSpPr>
            <a:stCxn id="50" idx="3"/>
            <a:endCxn id="53" idx="1"/>
          </p:cNvCxnSpPr>
          <p:nvPr/>
        </p:nvCxnSpPr>
        <p:spPr>
          <a:xfrm>
            <a:off x="3301176" y="2321504"/>
            <a:ext cx="535449" cy="35966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肘形连接符 19">
            <a:extLst>
              <a:ext uri="{FF2B5EF4-FFF2-40B4-BE49-F238E27FC236}">
                <a16:creationId xmlns:a16="http://schemas.microsoft.com/office/drawing/2014/main" id="{E0A16993-4EE4-430C-828B-38F8E447C3D8}"/>
              </a:ext>
            </a:extLst>
          </p:cNvPr>
          <p:cNvCxnSpPr>
            <a:stCxn id="51" idx="3"/>
            <a:endCxn id="54" idx="1"/>
          </p:cNvCxnSpPr>
          <p:nvPr/>
        </p:nvCxnSpPr>
        <p:spPr>
          <a:xfrm flipV="1">
            <a:off x="3287203" y="4558595"/>
            <a:ext cx="423827" cy="473248"/>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肘形连接符 20">
            <a:extLst>
              <a:ext uri="{FF2B5EF4-FFF2-40B4-BE49-F238E27FC236}">
                <a16:creationId xmlns:a16="http://schemas.microsoft.com/office/drawing/2014/main" id="{CD9497CC-B61A-4348-800B-CFA08DF9A220}"/>
              </a:ext>
            </a:extLst>
          </p:cNvPr>
          <p:cNvCxnSpPr>
            <a:stCxn id="51" idx="3"/>
            <a:endCxn id="55" idx="1"/>
          </p:cNvCxnSpPr>
          <p:nvPr/>
        </p:nvCxnSpPr>
        <p:spPr>
          <a:xfrm>
            <a:off x="3287203" y="5031843"/>
            <a:ext cx="432048" cy="442054"/>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肘形连接符 21">
            <a:extLst>
              <a:ext uri="{FF2B5EF4-FFF2-40B4-BE49-F238E27FC236}">
                <a16:creationId xmlns:a16="http://schemas.microsoft.com/office/drawing/2014/main" id="{717F8AA9-14E8-438B-955B-F4BB00A26781}"/>
              </a:ext>
            </a:extLst>
          </p:cNvPr>
          <p:cNvCxnSpPr>
            <a:stCxn id="56" idx="3"/>
            <a:endCxn id="58" idx="1"/>
          </p:cNvCxnSpPr>
          <p:nvPr/>
        </p:nvCxnSpPr>
        <p:spPr>
          <a:xfrm flipV="1">
            <a:off x="7381994" y="1442588"/>
            <a:ext cx="1371435" cy="112719"/>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肘形连接符 22">
            <a:extLst>
              <a:ext uri="{FF2B5EF4-FFF2-40B4-BE49-F238E27FC236}">
                <a16:creationId xmlns:a16="http://schemas.microsoft.com/office/drawing/2014/main" id="{E3B885FA-CD11-4867-9FBD-88D045CA300C}"/>
              </a:ext>
            </a:extLst>
          </p:cNvPr>
          <p:cNvCxnSpPr>
            <a:stCxn id="56" idx="3"/>
            <a:endCxn id="59" idx="1"/>
          </p:cNvCxnSpPr>
          <p:nvPr/>
        </p:nvCxnSpPr>
        <p:spPr>
          <a:xfrm>
            <a:off x="7381994" y="1555307"/>
            <a:ext cx="1371435" cy="22243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333AF403-06A7-4220-BF2A-FD6921E8DF0E}"/>
              </a:ext>
            </a:extLst>
          </p:cNvPr>
          <p:cNvSpPr/>
          <p:nvPr/>
        </p:nvSpPr>
        <p:spPr>
          <a:xfrm>
            <a:off x="5640704" y="2107717"/>
            <a:ext cx="3478929" cy="27801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输入设备</a:t>
            </a:r>
            <a:r>
              <a:rPr lang="en-US" altLang="zh-CN" sz="1400" dirty="0">
                <a:solidFill>
                  <a:srgbClr val="002060"/>
                </a:solidFill>
                <a:latin typeface="微软雅黑" panose="020B0503020204020204" pitchFamily="34" charset="-122"/>
                <a:ea typeface="微软雅黑" panose="020B0503020204020204" pitchFamily="34" charset="-122"/>
              </a:rPr>
              <a:t>(</a:t>
            </a:r>
            <a:r>
              <a:rPr lang="zh-CN" altLang="en-US" sz="1400" dirty="0">
                <a:solidFill>
                  <a:srgbClr val="002060"/>
                </a:solidFill>
                <a:latin typeface="微软雅黑" panose="020B0503020204020204" pitchFamily="34" charset="-122"/>
                <a:ea typeface="微软雅黑" panose="020B0503020204020204" pitchFamily="34" charset="-122"/>
              </a:rPr>
              <a:t>键盘、鼠标、扫描仪</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a16="http://schemas.microsoft.com/office/drawing/2014/main" id="{7131D32F-BAE6-4867-BE60-8345832613D0}"/>
              </a:ext>
            </a:extLst>
          </p:cNvPr>
          <p:cNvSpPr/>
          <p:nvPr/>
        </p:nvSpPr>
        <p:spPr>
          <a:xfrm>
            <a:off x="5643319" y="2473948"/>
            <a:ext cx="3476533" cy="29746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输出设备</a:t>
            </a:r>
            <a:r>
              <a:rPr lang="en-US" altLang="zh-CN" sz="1400" dirty="0">
                <a:solidFill>
                  <a:srgbClr val="002060"/>
                </a:solidFill>
                <a:latin typeface="微软雅黑" panose="020B0503020204020204" pitchFamily="34" charset="-122"/>
                <a:ea typeface="微软雅黑" panose="020B0503020204020204" pitchFamily="34" charset="-122"/>
              </a:rPr>
              <a:t>(</a:t>
            </a:r>
            <a:r>
              <a:rPr lang="zh-CN" altLang="en-US" sz="1400" dirty="0">
                <a:solidFill>
                  <a:srgbClr val="002060"/>
                </a:solidFill>
                <a:latin typeface="微软雅黑" panose="020B0503020204020204" pitchFamily="34" charset="-122"/>
                <a:ea typeface="微软雅黑" panose="020B0503020204020204" pitchFamily="34" charset="-122"/>
              </a:rPr>
              <a:t>显示器、打印机、绘图仪</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72" name="矩形 71">
            <a:extLst>
              <a:ext uri="{FF2B5EF4-FFF2-40B4-BE49-F238E27FC236}">
                <a16:creationId xmlns:a16="http://schemas.microsoft.com/office/drawing/2014/main" id="{A87DF985-A2E8-4C84-8BD9-91AB7F9FD696}"/>
              </a:ext>
            </a:extLst>
          </p:cNvPr>
          <p:cNvSpPr/>
          <p:nvPr/>
        </p:nvSpPr>
        <p:spPr>
          <a:xfrm>
            <a:off x="5643319" y="2880907"/>
            <a:ext cx="3476533" cy="24638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外存储器</a:t>
            </a:r>
            <a:r>
              <a:rPr lang="en-US" altLang="zh-CN" sz="1400" dirty="0">
                <a:solidFill>
                  <a:srgbClr val="002060"/>
                </a:solidFill>
                <a:latin typeface="微软雅黑" panose="020B0503020204020204" pitchFamily="34" charset="-122"/>
                <a:ea typeface="微软雅黑" panose="020B0503020204020204" pitchFamily="34" charset="-122"/>
              </a:rPr>
              <a:t>(</a:t>
            </a:r>
            <a:r>
              <a:rPr lang="zh-CN" altLang="en-US" sz="1400" dirty="0">
                <a:solidFill>
                  <a:srgbClr val="002060"/>
                </a:solidFill>
                <a:latin typeface="微软雅黑" panose="020B0503020204020204" pitchFamily="34" charset="-122"/>
                <a:ea typeface="微软雅黑" panose="020B0503020204020204" pitchFamily="34" charset="-122"/>
              </a:rPr>
              <a:t>硬盘、光盘、</a:t>
            </a:r>
            <a:r>
              <a:rPr lang="en-US" altLang="zh-CN" sz="1400" dirty="0">
                <a:solidFill>
                  <a:srgbClr val="002060"/>
                </a:solidFill>
                <a:latin typeface="微软雅黑" panose="020B0503020204020204" pitchFamily="34" charset="-122"/>
                <a:ea typeface="微软雅黑" panose="020B0503020204020204" pitchFamily="34" charset="-122"/>
              </a:rPr>
              <a:t>u</a:t>
            </a:r>
            <a:r>
              <a:rPr lang="zh-CN" altLang="en-US" sz="1400" dirty="0">
                <a:solidFill>
                  <a:srgbClr val="002060"/>
                </a:solidFill>
                <a:latin typeface="微软雅黑" panose="020B0503020204020204" pitchFamily="34" charset="-122"/>
                <a:ea typeface="微软雅黑" panose="020B0503020204020204" pitchFamily="34" charset="-122"/>
              </a:rPr>
              <a:t>盘</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73" name="矩形 72">
            <a:extLst>
              <a:ext uri="{FF2B5EF4-FFF2-40B4-BE49-F238E27FC236}">
                <a16:creationId xmlns:a16="http://schemas.microsoft.com/office/drawing/2014/main" id="{86F0B422-66B9-4F66-9529-1A8FC8DBEF07}"/>
              </a:ext>
            </a:extLst>
          </p:cNvPr>
          <p:cNvSpPr/>
          <p:nvPr/>
        </p:nvSpPr>
        <p:spPr>
          <a:xfrm>
            <a:off x="5633810" y="3251244"/>
            <a:ext cx="3485245" cy="24915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其他设备</a:t>
            </a:r>
            <a:r>
              <a:rPr lang="en-US" altLang="zh-CN" sz="1400" dirty="0">
                <a:solidFill>
                  <a:srgbClr val="002060"/>
                </a:solidFill>
                <a:latin typeface="微软雅黑" panose="020B0503020204020204" pitchFamily="34" charset="-122"/>
                <a:ea typeface="微软雅黑" panose="020B0503020204020204" pitchFamily="34" charset="-122"/>
              </a:rPr>
              <a:t>(</a:t>
            </a:r>
            <a:r>
              <a:rPr lang="zh-CN" altLang="en-US" sz="1400" dirty="0">
                <a:solidFill>
                  <a:srgbClr val="002060"/>
                </a:solidFill>
                <a:latin typeface="微软雅黑" panose="020B0503020204020204" pitchFamily="34" charset="-122"/>
                <a:ea typeface="微软雅黑" panose="020B0503020204020204" pitchFamily="34" charset="-122"/>
              </a:rPr>
              <a:t>网卡、声卡、显卡</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cxnSp>
        <p:nvCxnSpPr>
          <p:cNvPr id="74" name="肘形连接符 27">
            <a:extLst>
              <a:ext uri="{FF2B5EF4-FFF2-40B4-BE49-F238E27FC236}">
                <a16:creationId xmlns:a16="http://schemas.microsoft.com/office/drawing/2014/main" id="{E604B6C1-AEE4-4CC7-8389-6F2821063DCB}"/>
              </a:ext>
            </a:extLst>
          </p:cNvPr>
          <p:cNvCxnSpPr>
            <a:stCxn id="53" idx="3"/>
            <a:endCxn id="70" idx="1"/>
          </p:cNvCxnSpPr>
          <p:nvPr/>
        </p:nvCxnSpPr>
        <p:spPr>
          <a:xfrm flipV="1">
            <a:off x="4763677" y="2246725"/>
            <a:ext cx="877027" cy="43444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肘形连接符 28">
            <a:extLst>
              <a:ext uri="{FF2B5EF4-FFF2-40B4-BE49-F238E27FC236}">
                <a16:creationId xmlns:a16="http://schemas.microsoft.com/office/drawing/2014/main" id="{0DCF34E2-8569-4737-9289-D99ACEC338CF}"/>
              </a:ext>
            </a:extLst>
          </p:cNvPr>
          <p:cNvCxnSpPr>
            <a:stCxn id="53" idx="3"/>
            <a:endCxn id="71" idx="1"/>
          </p:cNvCxnSpPr>
          <p:nvPr/>
        </p:nvCxnSpPr>
        <p:spPr>
          <a:xfrm flipV="1">
            <a:off x="4763677" y="2622680"/>
            <a:ext cx="879642" cy="58485"/>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肘形连接符 29">
            <a:extLst>
              <a:ext uri="{FF2B5EF4-FFF2-40B4-BE49-F238E27FC236}">
                <a16:creationId xmlns:a16="http://schemas.microsoft.com/office/drawing/2014/main" id="{15779E71-6757-4C04-AF45-89C2A861A934}"/>
              </a:ext>
            </a:extLst>
          </p:cNvPr>
          <p:cNvCxnSpPr>
            <a:stCxn id="53" idx="3"/>
            <a:endCxn id="72" idx="1"/>
          </p:cNvCxnSpPr>
          <p:nvPr/>
        </p:nvCxnSpPr>
        <p:spPr>
          <a:xfrm>
            <a:off x="4763677" y="2681165"/>
            <a:ext cx="879642" cy="322935"/>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肘形连接符 30">
            <a:extLst>
              <a:ext uri="{FF2B5EF4-FFF2-40B4-BE49-F238E27FC236}">
                <a16:creationId xmlns:a16="http://schemas.microsoft.com/office/drawing/2014/main" id="{DDA6E60C-A239-415A-B89B-16C1AFF26770}"/>
              </a:ext>
            </a:extLst>
          </p:cNvPr>
          <p:cNvCxnSpPr>
            <a:stCxn id="53" idx="3"/>
            <a:endCxn id="73" idx="1"/>
          </p:cNvCxnSpPr>
          <p:nvPr/>
        </p:nvCxnSpPr>
        <p:spPr>
          <a:xfrm>
            <a:off x="4763677" y="2681165"/>
            <a:ext cx="870133" cy="694657"/>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矩形 77">
            <a:extLst>
              <a:ext uri="{FF2B5EF4-FFF2-40B4-BE49-F238E27FC236}">
                <a16:creationId xmlns:a16="http://schemas.microsoft.com/office/drawing/2014/main" id="{C56E1161-8B4D-4889-8532-72B9E3295088}"/>
              </a:ext>
            </a:extLst>
          </p:cNvPr>
          <p:cNvSpPr/>
          <p:nvPr/>
        </p:nvSpPr>
        <p:spPr>
          <a:xfrm>
            <a:off x="5603620" y="4083797"/>
            <a:ext cx="3516232" cy="25576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操作系统</a:t>
            </a:r>
            <a:r>
              <a:rPr lang="en-US" altLang="zh-CN" sz="1400" dirty="0">
                <a:solidFill>
                  <a:srgbClr val="002060"/>
                </a:solidFill>
                <a:latin typeface="微软雅黑" panose="020B0503020204020204" pitchFamily="34" charset="-122"/>
                <a:ea typeface="微软雅黑" panose="020B0503020204020204" pitchFamily="34" charset="-122"/>
              </a:rPr>
              <a:t>(</a:t>
            </a:r>
            <a:r>
              <a:rPr lang="en-US" altLang="zh-CN" sz="1400" dirty="0" err="1">
                <a:solidFill>
                  <a:srgbClr val="002060"/>
                </a:solidFill>
                <a:latin typeface="微软雅黑" panose="020B0503020204020204" pitchFamily="34" charset="-122"/>
                <a:ea typeface="微软雅黑" panose="020B0503020204020204" pitchFamily="34" charset="-122"/>
              </a:rPr>
              <a:t>DOS,Windows,UNIX,Linux</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79" name="矩形 78">
            <a:extLst>
              <a:ext uri="{FF2B5EF4-FFF2-40B4-BE49-F238E27FC236}">
                <a16:creationId xmlns:a16="http://schemas.microsoft.com/office/drawing/2014/main" id="{616C7BD1-077A-41A1-A304-9B94EEFF5024}"/>
              </a:ext>
            </a:extLst>
          </p:cNvPr>
          <p:cNvSpPr/>
          <p:nvPr/>
        </p:nvSpPr>
        <p:spPr>
          <a:xfrm>
            <a:off x="5603620" y="4437843"/>
            <a:ext cx="3516232" cy="29208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语言处理程序</a:t>
            </a:r>
            <a:r>
              <a:rPr lang="en-US" altLang="zh-CN" sz="1400" dirty="0">
                <a:solidFill>
                  <a:srgbClr val="002060"/>
                </a:solidFill>
                <a:latin typeface="微软雅黑" panose="020B0503020204020204" pitchFamily="34" charset="-122"/>
                <a:ea typeface="微软雅黑" panose="020B0503020204020204" pitchFamily="34" charset="-122"/>
              </a:rPr>
              <a:t>(</a:t>
            </a:r>
            <a:r>
              <a:rPr lang="zh-CN" altLang="en-US" sz="1400" dirty="0">
                <a:solidFill>
                  <a:srgbClr val="002060"/>
                </a:solidFill>
                <a:latin typeface="微软雅黑" panose="020B0503020204020204" pitchFamily="34" charset="-122"/>
                <a:ea typeface="微软雅黑" panose="020B0503020204020204" pitchFamily="34" charset="-122"/>
              </a:rPr>
              <a:t>汇编、编译、解释程序</a:t>
            </a:r>
            <a:r>
              <a:rPr lang="en-US" altLang="zh-CN" sz="1400" dirty="0">
                <a:solidFill>
                  <a:srgbClr val="002060"/>
                </a:solidFill>
                <a:latin typeface="微软雅黑" panose="020B0503020204020204" pitchFamily="34" charset="-122"/>
                <a:ea typeface="微软雅黑" panose="020B0503020204020204" pitchFamily="34" charset="-122"/>
              </a:rPr>
              <a:t>)</a:t>
            </a:r>
            <a:endParaRPr lang="zh-CN" altLang="en-US" sz="1400" dirty="0">
              <a:solidFill>
                <a:srgbClr val="002060"/>
              </a:solidFill>
              <a:latin typeface="微软雅黑" panose="020B0503020204020204" pitchFamily="34" charset="-122"/>
              <a:ea typeface="微软雅黑" panose="020B0503020204020204" pitchFamily="34" charset="-122"/>
            </a:endParaRPr>
          </a:p>
        </p:txBody>
      </p:sp>
      <p:cxnSp>
        <p:nvCxnSpPr>
          <p:cNvPr id="80" name="肘形连接符 33">
            <a:extLst>
              <a:ext uri="{FF2B5EF4-FFF2-40B4-BE49-F238E27FC236}">
                <a16:creationId xmlns:a16="http://schemas.microsoft.com/office/drawing/2014/main" id="{5E8F2222-48AF-45A7-B5BF-38B7749BC8E4}"/>
              </a:ext>
            </a:extLst>
          </p:cNvPr>
          <p:cNvCxnSpPr>
            <a:stCxn id="54" idx="3"/>
            <a:endCxn id="78" idx="1"/>
          </p:cNvCxnSpPr>
          <p:nvPr/>
        </p:nvCxnSpPr>
        <p:spPr>
          <a:xfrm flipV="1">
            <a:off x="4872830" y="4211679"/>
            <a:ext cx="730790" cy="346916"/>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肘形连接符 34">
            <a:extLst>
              <a:ext uri="{FF2B5EF4-FFF2-40B4-BE49-F238E27FC236}">
                <a16:creationId xmlns:a16="http://schemas.microsoft.com/office/drawing/2014/main" id="{287E13CE-D823-464C-A01F-E87AAF278898}"/>
              </a:ext>
            </a:extLst>
          </p:cNvPr>
          <p:cNvCxnSpPr>
            <a:stCxn id="54" idx="3"/>
            <a:endCxn id="79" idx="1"/>
          </p:cNvCxnSpPr>
          <p:nvPr/>
        </p:nvCxnSpPr>
        <p:spPr>
          <a:xfrm>
            <a:off x="4872830" y="4558595"/>
            <a:ext cx="730790" cy="2529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矩形 81">
            <a:extLst>
              <a:ext uri="{FF2B5EF4-FFF2-40B4-BE49-F238E27FC236}">
                <a16:creationId xmlns:a16="http://schemas.microsoft.com/office/drawing/2014/main" id="{602AB397-8703-468F-91FC-282BA3D0D64B}"/>
              </a:ext>
            </a:extLst>
          </p:cNvPr>
          <p:cNvSpPr/>
          <p:nvPr/>
        </p:nvSpPr>
        <p:spPr>
          <a:xfrm>
            <a:off x="5603620" y="4823526"/>
            <a:ext cx="3516232" cy="26945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数据库管理系统</a:t>
            </a:r>
          </a:p>
        </p:txBody>
      </p:sp>
      <p:cxnSp>
        <p:nvCxnSpPr>
          <p:cNvPr id="83" name="肘形连接符 36">
            <a:extLst>
              <a:ext uri="{FF2B5EF4-FFF2-40B4-BE49-F238E27FC236}">
                <a16:creationId xmlns:a16="http://schemas.microsoft.com/office/drawing/2014/main" id="{F10279E2-2D7D-44EC-92A9-3502C52176E4}"/>
              </a:ext>
            </a:extLst>
          </p:cNvPr>
          <p:cNvCxnSpPr>
            <a:stCxn id="54" idx="3"/>
            <a:endCxn id="82" idx="1"/>
          </p:cNvCxnSpPr>
          <p:nvPr/>
        </p:nvCxnSpPr>
        <p:spPr>
          <a:xfrm>
            <a:off x="4872830" y="4558595"/>
            <a:ext cx="730790" cy="399658"/>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a:extLst>
              <a:ext uri="{FF2B5EF4-FFF2-40B4-BE49-F238E27FC236}">
                <a16:creationId xmlns:a16="http://schemas.microsoft.com/office/drawing/2014/main" id="{BA55893D-2B1B-45AE-B9C9-D0E289C2A1EF}"/>
              </a:ext>
            </a:extLst>
          </p:cNvPr>
          <p:cNvSpPr/>
          <p:nvPr/>
        </p:nvSpPr>
        <p:spPr>
          <a:xfrm>
            <a:off x="5613866" y="5200425"/>
            <a:ext cx="3505978" cy="24407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应用软件包</a:t>
            </a:r>
          </a:p>
        </p:txBody>
      </p:sp>
      <p:sp>
        <p:nvSpPr>
          <p:cNvPr id="85" name="矩形 84">
            <a:extLst>
              <a:ext uri="{FF2B5EF4-FFF2-40B4-BE49-F238E27FC236}">
                <a16:creationId xmlns:a16="http://schemas.microsoft.com/office/drawing/2014/main" id="{8CD31B8C-1009-4274-B735-5C1B65E129A1}"/>
              </a:ext>
            </a:extLst>
          </p:cNvPr>
          <p:cNvSpPr/>
          <p:nvPr/>
        </p:nvSpPr>
        <p:spPr>
          <a:xfrm>
            <a:off x="5613694" y="5556581"/>
            <a:ext cx="3506158" cy="22457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002060"/>
                </a:solidFill>
                <a:latin typeface="微软雅黑" panose="020B0503020204020204" pitchFamily="34" charset="-122"/>
                <a:ea typeface="微软雅黑" panose="020B0503020204020204" pitchFamily="34" charset="-122"/>
              </a:rPr>
              <a:t>用户程序</a:t>
            </a:r>
          </a:p>
        </p:txBody>
      </p:sp>
      <p:cxnSp>
        <p:nvCxnSpPr>
          <p:cNvPr id="86" name="肘形连接符 39">
            <a:extLst>
              <a:ext uri="{FF2B5EF4-FFF2-40B4-BE49-F238E27FC236}">
                <a16:creationId xmlns:a16="http://schemas.microsoft.com/office/drawing/2014/main" id="{FE1038A5-E701-45AD-A5CB-732251C13445}"/>
              </a:ext>
            </a:extLst>
          </p:cNvPr>
          <p:cNvCxnSpPr>
            <a:stCxn id="55" idx="3"/>
            <a:endCxn id="84" idx="1"/>
          </p:cNvCxnSpPr>
          <p:nvPr/>
        </p:nvCxnSpPr>
        <p:spPr>
          <a:xfrm flipV="1">
            <a:off x="4881051" y="5322461"/>
            <a:ext cx="732815" cy="151436"/>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肘形连接符 40">
            <a:extLst>
              <a:ext uri="{FF2B5EF4-FFF2-40B4-BE49-F238E27FC236}">
                <a16:creationId xmlns:a16="http://schemas.microsoft.com/office/drawing/2014/main" id="{EEC50ADC-6DE2-4988-94F1-AEB70526443E}"/>
              </a:ext>
            </a:extLst>
          </p:cNvPr>
          <p:cNvCxnSpPr>
            <a:stCxn id="55" idx="3"/>
            <a:endCxn id="85" idx="1"/>
          </p:cNvCxnSpPr>
          <p:nvPr/>
        </p:nvCxnSpPr>
        <p:spPr>
          <a:xfrm>
            <a:off x="4881051" y="5473897"/>
            <a:ext cx="732643" cy="19497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4059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6A201A-8D57-4A02-8482-30B99841BC14}"/>
              </a:ext>
            </a:extLst>
          </p:cNvPr>
          <p:cNvSpPr>
            <a:spLocks noGrp="1"/>
          </p:cNvSpPr>
          <p:nvPr>
            <p:ph type="title"/>
          </p:nvPr>
        </p:nvSpPr>
        <p:spPr/>
        <p:txBody>
          <a:bodyPr/>
          <a:lstStyle/>
          <a:p>
            <a:r>
              <a:rPr lang="zh-CN" altLang="en-US" dirty="0"/>
              <a:t>微型计算机的硬件系统</a:t>
            </a:r>
          </a:p>
        </p:txBody>
      </p:sp>
      <p:sp>
        <p:nvSpPr>
          <p:cNvPr id="3" name="灯片编号占位符 2">
            <a:extLst>
              <a:ext uri="{FF2B5EF4-FFF2-40B4-BE49-F238E27FC236}">
                <a16:creationId xmlns:a16="http://schemas.microsoft.com/office/drawing/2014/main" id="{4F63EF32-3F3A-4EE4-A05B-58BD10D942F2}"/>
              </a:ext>
            </a:extLst>
          </p:cNvPr>
          <p:cNvSpPr>
            <a:spLocks noGrp="1"/>
          </p:cNvSpPr>
          <p:nvPr>
            <p:ph type="sldNum" sz="quarter" idx="10"/>
          </p:nvPr>
        </p:nvSpPr>
        <p:spPr/>
        <p:txBody>
          <a:bodyPr/>
          <a:lstStyle/>
          <a:p>
            <a:pPr>
              <a:defRPr/>
            </a:pPr>
            <a:fld id="{2FCEA550-0632-41CF-92C9-23194848D089}" type="slidenum">
              <a:rPr lang="zh-CN" altLang="en-US" smtClean="0"/>
              <a:pPr>
                <a:defRPr/>
              </a:pPr>
              <a:t>61</a:t>
            </a:fld>
            <a:endParaRPr lang="en-US" altLang="zh-CN"/>
          </a:p>
        </p:txBody>
      </p:sp>
      <p:sp>
        <p:nvSpPr>
          <p:cNvPr id="4" name="文本框 3">
            <a:extLst>
              <a:ext uri="{FF2B5EF4-FFF2-40B4-BE49-F238E27FC236}">
                <a16:creationId xmlns:a16="http://schemas.microsoft.com/office/drawing/2014/main" id="{133A32FD-C20E-496B-A4FA-31F3AFF26E52}"/>
              </a:ext>
            </a:extLst>
          </p:cNvPr>
          <p:cNvSpPr txBox="1"/>
          <p:nvPr/>
        </p:nvSpPr>
        <p:spPr>
          <a:xfrm>
            <a:off x="2045467" y="2598003"/>
            <a:ext cx="374574" cy="1938992"/>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微机的硬件</a:t>
            </a:r>
          </a:p>
        </p:txBody>
      </p:sp>
      <p:sp>
        <p:nvSpPr>
          <p:cNvPr id="5" name="文本框 4">
            <a:extLst>
              <a:ext uri="{FF2B5EF4-FFF2-40B4-BE49-F238E27FC236}">
                <a16:creationId xmlns:a16="http://schemas.microsoft.com/office/drawing/2014/main" id="{47B45ADF-9885-4F84-8126-25C9970C25E9}"/>
              </a:ext>
            </a:extLst>
          </p:cNvPr>
          <p:cNvSpPr txBox="1"/>
          <p:nvPr/>
        </p:nvSpPr>
        <p:spPr>
          <a:xfrm>
            <a:off x="3869098" y="1354256"/>
            <a:ext cx="3040655"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主板</a:t>
            </a:r>
          </a:p>
        </p:txBody>
      </p:sp>
      <p:sp>
        <p:nvSpPr>
          <p:cNvPr id="6" name="文本框 5">
            <a:extLst>
              <a:ext uri="{FF2B5EF4-FFF2-40B4-BE49-F238E27FC236}">
                <a16:creationId xmlns:a16="http://schemas.microsoft.com/office/drawing/2014/main" id="{37CDA481-D80A-4E02-BDD7-F19F77BEBB40}"/>
              </a:ext>
            </a:extLst>
          </p:cNvPr>
          <p:cNvSpPr txBox="1"/>
          <p:nvPr/>
        </p:nvSpPr>
        <p:spPr>
          <a:xfrm>
            <a:off x="3869098" y="1928243"/>
            <a:ext cx="3040655" cy="46166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rPr>
              <a:t>CPU</a:t>
            </a:r>
            <a:endParaRPr lang="zh-CN" altLang="en-US" sz="24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87A63CED-3817-492B-8EC0-63B9A3A87E3A}"/>
              </a:ext>
            </a:extLst>
          </p:cNvPr>
          <p:cNvSpPr txBox="1"/>
          <p:nvPr/>
        </p:nvSpPr>
        <p:spPr>
          <a:xfrm>
            <a:off x="3869098" y="3291970"/>
            <a:ext cx="113404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存储器</a:t>
            </a:r>
          </a:p>
        </p:txBody>
      </p:sp>
      <p:sp>
        <p:nvSpPr>
          <p:cNvPr id="8" name="文本框 7">
            <a:extLst>
              <a:ext uri="{FF2B5EF4-FFF2-40B4-BE49-F238E27FC236}">
                <a16:creationId xmlns:a16="http://schemas.microsoft.com/office/drawing/2014/main" id="{B1BBF8BE-1741-4111-86CB-FF7F55F974B1}"/>
              </a:ext>
            </a:extLst>
          </p:cNvPr>
          <p:cNvSpPr txBox="1"/>
          <p:nvPr/>
        </p:nvSpPr>
        <p:spPr>
          <a:xfrm>
            <a:off x="3869099" y="4821765"/>
            <a:ext cx="144905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输入设备</a:t>
            </a:r>
          </a:p>
        </p:txBody>
      </p:sp>
      <p:sp>
        <p:nvSpPr>
          <p:cNvPr id="9" name="文本框 8">
            <a:extLst>
              <a:ext uri="{FF2B5EF4-FFF2-40B4-BE49-F238E27FC236}">
                <a16:creationId xmlns:a16="http://schemas.microsoft.com/office/drawing/2014/main" id="{A2C7E37D-D5E6-45F4-9D7A-9AA13A7CD1E7}"/>
              </a:ext>
            </a:extLst>
          </p:cNvPr>
          <p:cNvSpPr txBox="1"/>
          <p:nvPr/>
        </p:nvSpPr>
        <p:spPr>
          <a:xfrm>
            <a:off x="3869098" y="5502929"/>
            <a:ext cx="1449059"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输出设备</a:t>
            </a:r>
          </a:p>
        </p:txBody>
      </p:sp>
      <p:cxnSp>
        <p:nvCxnSpPr>
          <p:cNvPr id="11" name="连接符: 肘形 10">
            <a:extLst>
              <a:ext uri="{FF2B5EF4-FFF2-40B4-BE49-F238E27FC236}">
                <a16:creationId xmlns:a16="http://schemas.microsoft.com/office/drawing/2014/main" id="{372820E1-19BF-4427-985D-65046A67C8A9}"/>
              </a:ext>
            </a:extLst>
          </p:cNvPr>
          <p:cNvCxnSpPr>
            <a:stCxn id="4" idx="3"/>
            <a:endCxn id="5" idx="1"/>
          </p:cNvCxnSpPr>
          <p:nvPr/>
        </p:nvCxnSpPr>
        <p:spPr bwMode="auto">
          <a:xfrm flipV="1">
            <a:off x="2420041" y="1585089"/>
            <a:ext cx="1449057" cy="198241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连接符: 肘形 12">
            <a:extLst>
              <a:ext uri="{FF2B5EF4-FFF2-40B4-BE49-F238E27FC236}">
                <a16:creationId xmlns:a16="http://schemas.microsoft.com/office/drawing/2014/main" id="{01973658-A81B-4C04-9CFA-8F086E5B25E6}"/>
              </a:ext>
            </a:extLst>
          </p:cNvPr>
          <p:cNvCxnSpPr>
            <a:stCxn id="4" idx="3"/>
            <a:endCxn id="6" idx="1"/>
          </p:cNvCxnSpPr>
          <p:nvPr/>
        </p:nvCxnSpPr>
        <p:spPr bwMode="auto">
          <a:xfrm flipV="1">
            <a:off x="2420041" y="2159076"/>
            <a:ext cx="1449057" cy="1408423"/>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连接符: 肘形 14">
            <a:extLst>
              <a:ext uri="{FF2B5EF4-FFF2-40B4-BE49-F238E27FC236}">
                <a16:creationId xmlns:a16="http://schemas.microsoft.com/office/drawing/2014/main" id="{D974B5CF-5A41-4D69-B770-555089393D3D}"/>
              </a:ext>
            </a:extLst>
          </p:cNvPr>
          <p:cNvCxnSpPr>
            <a:stCxn id="4" idx="3"/>
          </p:cNvCxnSpPr>
          <p:nvPr/>
        </p:nvCxnSpPr>
        <p:spPr bwMode="auto">
          <a:xfrm>
            <a:off x="2420041" y="3567499"/>
            <a:ext cx="1565081" cy="77330"/>
          </a:xfrm>
          <a:prstGeom prst="bentConnector3">
            <a:avLst>
              <a:gd name="adj1" fmla="val 45777"/>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连接符: 肘形 16">
            <a:extLst>
              <a:ext uri="{FF2B5EF4-FFF2-40B4-BE49-F238E27FC236}">
                <a16:creationId xmlns:a16="http://schemas.microsoft.com/office/drawing/2014/main" id="{24B952A6-0904-470F-8C27-82EB2DB1E77E}"/>
              </a:ext>
            </a:extLst>
          </p:cNvPr>
          <p:cNvCxnSpPr>
            <a:stCxn id="4" idx="3"/>
            <a:endCxn id="8" idx="1"/>
          </p:cNvCxnSpPr>
          <p:nvPr/>
        </p:nvCxnSpPr>
        <p:spPr bwMode="auto">
          <a:xfrm>
            <a:off x="2420041" y="3567499"/>
            <a:ext cx="1449058" cy="1485099"/>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连接符: 肘形 18">
            <a:extLst>
              <a:ext uri="{FF2B5EF4-FFF2-40B4-BE49-F238E27FC236}">
                <a16:creationId xmlns:a16="http://schemas.microsoft.com/office/drawing/2014/main" id="{FC8AF697-C2A1-4555-B9F7-47BF1533C665}"/>
              </a:ext>
            </a:extLst>
          </p:cNvPr>
          <p:cNvCxnSpPr>
            <a:stCxn id="4" idx="3"/>
            <a:endCxn id="9" idx="1"/>
          </p:cNvCxnSpPr>
          <p:nvPr/>
        </p:nvCxnSpPr>
        <p:spPr bwMode="auto">
          <a:xfrm>
            <a:off x="2420041" y="3567499"/>
            <a:ext cx="1449057" cy="2166263"/>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文本框 20">
            <a:extLst>
              <a:ext uri="{FF2B5EF4-FFF2-40B4-BE49-F238E27FC236}">
                <a16:creationId xmlns:a16="http://schemas.microsoft.com/office/drawing/2014/main" id="{5F5052F6-9771-4E3C-B487-FF154E2A5847}"/>
              </a:ext>
            </a:extLst>
          </p:cNvPr>
          <p:cNvSpPr txBox="1"/>
          <p:nvPr/>
        </p:nvSpPr>
        <p:spPr>
          <a:xfrm>
            <a:off x="4796156" y="1396260"/>
            <a:ext cx="458355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微机上各部件的</a:t>
            </a:r>
            <a:r>
              <a:rPr lang="zh-CN" altLang="en-US" dirty="0">
                <a:solidFill>
                  <a:srgbClr val="C00000"/>
                </a:solidFill>
                <a:latin typeface="微软雅黑" panose="020B0503020204020204" pitchFamily="34" charset="-122"/>
                <a:ea typeface="微软雅黑" panose="020B0503020204020204" pitchFamily="34" charset="-122"/>
              </a:rPr>
              <a:t>物理通路</a:t>
            </a:r>
            <a:r>
              <a:rPr lang="zh-CN" altLang="en-US" dirty="0">
                <a:latin typeface="微软雅黑" panose="020B0503020204020204" pitchFamily="34" charset="-122"/>
                <a:ea typeface="微软雅黑" panose="020B0503020204020204" pitchFamily="34" charset="-122"/>
              </a:rPr>
              <a:t>和</a:t>
            </a:r>
            <a:r>
              <a:rPr lang="zh-CN" altLang="en-US" dirty="0">
                <a:solidFill>
                  <a:srgbClr val="C00000"/>
                </a:solidFill>
                <a:latin typeface="微软雅黑" panose="020B0503020204020204" pitchFamily="34" charset="-122"/>
                <a:ea typeface="微软雅黑" panose="020B0503020204020204" pitchFamily="34" charset="-122"/>
              </a:rPr>
              <a:t>逻辑通路</a:t>
            </a:r>
          </a:p>
        </p:txBody>
      </p:sp>
      <p:sp>
        <p:nvSpPr>
          <p:cNvPr id="22" name="文本框 21">
            <a:hlinkClick r:id="rId2" action="ppaction://hlinksldjump"/>
            <a:extLst>
              <a:ext uri="{FF2B5EF4-FFF2-40B4-BE49-F238E27FC236}">
                <a16:creationId xmlns:a16="http://schemas.microsoft.com/office/drawing/2014/main" id="{61A6F05D-8C0C-4CC8-8C2A-377AA5E33D48}"/>
              </a:ext>
            </a:extLst>
          </p:cNvPr>
          <p:cNvSpPr txBox="1"/>
          <p:nvPr/>
        </p:nvSpPr>
        <p:spPr>
          <a:xfrm>
            <a:off x="4796156" y="1954406"/>
            <a:ext cx="5909251"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微机的</a:t>
            </a:r>
            <a:r>
              <a:rPr lang="zh-CN" altLang="en-US" dirty="0">
                <a:solidFill>
                  <a:srgbClr val="C00000"/>
                </a:solidFill>
                <a:latin typeface="微软雅黑" panose="020B0503020204020204" pitchFamily="34" charset="-122"/>
                <a:ea typeface="微软雅黑" panose="020B0503020204020204" pitchFamily="34" charset="-122"/>
              </a:rPr>
              <a:t>运算核心</a:t>
            </a:r>
            <a:r>
              <a:rPr lang="zh-CN" altLang="en-US" dirty="0">
                <a:latin typeface="微软雅黑" panose="020B0503020204020204" pitchFamily="34" charset="-122"/>
                <a:ea typeface="微软雅黑" panose="020B0503020204020204" pitchFamily="34" charset="-122"/>
              </a:rPr>
              <a:t>和</a:t>
            </a:r>
            <a:r>
              <a:rPr lang="zh-CN" altLang="en-US" dirty="0">
                <a:solidFill>
                  <a:srgbClr val="C00000"/>
                </a:solidFill>
                <a:latin typeface="微软雅黑" panose="020B0503020204020204" pitchFamily="34" charset="-122"/>
                <a:ea typeface="微软雅黑" panose="020B0503020204020204" pitchFamily="34" charset="-122"/>
              </a:rPr>
              <a:t>控制核心。</a:t>
            </a:r>
            <a:r>
              <a:rPr lang="zh-CN" altLang="en-US" dirty="0">
                <a:latin typeface="微软雅黑" panose="020B0503020204020204" pitchFamily="34" charset="-122"/>
                <a:ea typeface="微软雅黑" panose="020B0503020204020204" pitchFamily="34" charset="-122"/>
              </a:rPr>
              <a:t>性能指标：</a:t>
            </a:r>
            <a:r>
              <a:rPr lang="zh-CN" altLang="en-US" b="1" dirty="0">
                <a:solidFill>
                  <a:srgbClr val="C00000"/>
                </a:solidFill>
                <a:latin typeface="微软雅黑" panose="020B0503020204020204" pitchFamily="34" charset="-122"/>
                <a:ea typeface="微软雅黑" panose="020B0503020204020204" pitchFamily="34" charset="-122"/>
              </a:rPr>
              <a:t>字长</a:t>
            </a:r>
            <a:r>
              <a:rPr lang="zh-CN" altLang="en-US" dirty="0">
                <a:solidFill>
                  <a:srgbClr val="C00000"/>
                </a:solidFill>
                <a:latin typeface="微软雅黑" panose="020B0503020204020204" pitchFamily="34" charset="-122"/>
                <a:ea typeface="微软雅黑" panose="020B0503020204020204" pitchFamily="34" charset="-122"/>
              </a:rPr>
              <a:t>和</a:t>
            </a:r>
            <a:r>
              <a:rPr lang="zh-CN" altLang="en-US" b="1" dirty="0">
                <a:solidFill>
                  <a:srgbClr val="C00000"/>
                </a:solidFill>
                <a:latin typeface="微软雅黑" panose="020B0503020204020204" pitchFamily="34" charset="-122"/>
                <a:ea typeface="微软雅黑" panose="020B0503020204020204" pitchFamily="34" charset="-122"/>
              </a:rPr>
              <a:t>主频</a:t>
            </a:r>
          </a:p>
        </p:txBody>
      </p:sp>
      <p:sp>
        <p:nvSpPr>
          <p:cNvPr id="23" name="文本框 22">
            <a:extLst>
              <a:ext uri="{FF2B5EF4-FFF2-40B4-BE49-F238E27FC236}">
                <a16:creationId xmlns:a16="http://schemas.microsoft.com/office/drawing/2014/main" id="{7CCF0C78-E39D-45A2-AA95-CE669C5CF311}"/>
              </a:ext>
            </a:extLst>
          </p:cNvPr>
          <p:cNvSpPr txBox="1"/>
          <p:nvPr/>
        </p:nvSpPr>
        <p:spPr>
          <a:xfrm>
            <a:off x="5521274" y="2936279"/>
            <a:ext cx="681233" cy="378538"/>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内存</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08141761-6D6D-459E-BE38-6E6EBE046EA1}"/>
              </a:ext>
            </a:extLst>
          </p:cNvPr>
          <p:cNvSpPr txBox="1"/>
          <p:nvPr/>
        </p:nvSpPr>
        <p:spPr>
          <a:xfrm>
            <a:off x="5511569" y="4288522"/>
            <a:ext cx="201959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外存</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辅助存储器</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1868820A-25D9-4242-B197-40A4502DBEF4}"/>
              </a:ext>
            </a:extLst>
          </p:cNvPr>
          <p:cNvSpPr txBox="1"/>
          <p:nvPr/>
        </p:nvSpPr>
        <p:spPr>
          <a:xfrm>
            <a:off x="6397122" y="2615238"/>
            <a:ext cx="1134040"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按位置分</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665139E2-8237-427A-B7C4-E8E23ABC1AA2}"/>
              </a:ext>
            </a:extLst>
          </p:cNvPr>
          <p:cNvSpPr txBox="1"/>
          <p:nvPr/>
        </p:nvSpPr>
        <p:spPr>
          <a:xfrm>
            <a:off x="6397122" y="3386492"/>
            <a:ext cx="1417352"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按工作方式</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C6DEB559-1E72-4324-869F-F2722F128A82}"/>
              </a:ext>
            </a:extLst>
          </p:cNvPr>
          <p:cNvSpPr txBox="1"/>
          <p:nvPr/>
        </p:nvSpPr>
        <p:spPr>
          <a:xfrm>
            <a:off x="8206880" y="2465557"/>
            <a:ext cx="1645192"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系统内存</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D09D7756-7935-447E-8504-B45EAEAFA690}"/>
              </a:ext>
            </a:extLst>
          </p:cNvPr>
          <p:cNvSpPr txBox="1"/>
          <p:nvPr/>
        </p:nvSpPr>
        <p:spPr>
          <a:xfrm>
            <a:off x="8206880" y="2866982"/>
            <a:ext cx="1645192"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显示内存</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2E09AFFB-C72A-4124-A0D8-CE56FC7FE440}"/>
              </a:ext>
            </a:extLst>
          </p:cNvPr>
          <p:cNvSpPr txBox="1"/>
          <p:nvPr/>
        </p:nvSpPr>
        <p:spPr>
          <a:xfrm>
            <a:off x="8206880" y="3275497"/>
            <a:ext cx="1645192"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ROM</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AFE9A444-33D4-49D7-B4EF-908FC347BCA0}"/>
              </a:ext>
            </a:extLst>
          </p:cNvPr>
          <p:cNvSpPr txBox="1"/>
          <p:nvPr/>
        </p:nvSpPr>
        <p:spPr>
          <a:xfrm>
            <a:off x="8206880" y="3655635"/>
            <a:ext cx="1645192"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RAM</a:t>
            </a:r>
            <a:endParaRPr lang="zh-CN" altLang="en-US" dirty="0">
              <a:solidFill>
                <a:srgbClr val="C00000"/>
              </a:solidFill>
              <a:latin typeface="微软雅黑" panose="020B0503020204020204" pitchFamily="34" charset="-122"/>
              <a:ea typeface="微软雅黑" panose="020B0503020204020204" pitchFamily="34" charset="-122"/>
            </a:endParaRPr>
          </a:p>
        </p:txBody>
      </p:sp>
      <p:cxnSp>
        <p:nvCxnSpPr>
          <p:cNvPr id="40" name="连接符: 肘形 39">
            <a:extLst>
              <a:ext uri="{FF2B5EF4-FFF2-40B4-BE49-F238E27FC236}">
                <a16:creationId xmlns:a16="http://schemas.microsoft.com/office/drawing/2014/main" id="{04B02A57-F123-4581-851E-F562E2DC1DEB}"/>
              </a:ext>
            </a:extLst>
          </p:cNvPr>
          <p:cNvCxnSpPr>
            <a:stCxn id="7" idx="3"/>
            <a:endCxn id="23" idx="1"/>
          </p:cNvCxnSpPr>
          <p:nvPr/>
        </p:nvCxnSpPr>
        <p:spPr bwMode="auto">
          <a:xfrm flipV="1">
            <a:off x="5003138" y="3125548"/>
            <a:ext cx="518136" cy="397255"/>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连接符: 肘形 41">
            <a:extLst>
              <a:ext uri="{FF2B5EF4-FFF2-40B4-BE49-F238E27FC236}">
                <a16:creationId xmlns:a16="http://schemas.microsoft.com/office/drawing/2014/main" id="{081CADC4-2053-4610-8876-8D77F20C82B9}"/>
              </a:ext>
            </a:extLst>
          </p:cNvPr>
          <p:cNvCxnSpPr>
            <a:stCxn id="7" idx="3"/>
            <a:endCxn id="24" idx="1"/>
          </p:cNvCxnSpPr>
          <p:nvPr/>
        </p:nvCxnSpPr>
        <p:spPr bwMode="auto">
          <a:xfrm>
            <a:off x="5003138" y="3522803"/>
            <a:ext cx="508431" cy="950385"/>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连接符: 肘形 44">
            <a:extLst>
              <a:ext uri="{FF2B5EF4-FFF2-40B4-BE49-F238E27FC236}">
                <a16:creationId xmlns:a16="http://schemas.microsoft.com/office/drawing/2014/main" id="{D4B20AA8-2D02-4E05-8742-861DF212BC48}"/>
              </a:ext>
            </a:extLst>
          </p:cNvPr>
          <p:cNvCxnSpPr>
            <a:stCxn id="23" idx="3"/>
            <a:endCxn id="27" idx="1"/>
          </p:cNvCxnSpPr>
          <p:nvPr/>
        </p:nvCxnSpPr>
        <p:spPr bwMode="auto">
          <a:xfrm flipV="1">
            <a:off x="6202507" y="2799904"/>
            <a:ext cx="194615" cy="325644"/>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连接符: 肘形 46">
            <a:extLst>
              <a:ext uri="{FF2B5EF4-FFF2-40B4-BE49-F238E27FC236}">
                <a16:creationId xmlns:a16="http://schemas.microsoft.com/office/drawing/2014/main" id="{9F74D8BB-479E-4017-9410-47FB80C41D2F}"/>
              </a:ext>
            </a:extLst>
          </p:cNvPr>
          <p:cNvCxnSpPr>
            <a:stCxn id="23" idx="3"/>
            <a:endCxn id="28" idx="1"/>
          </p:cNvCxnSpPr>
          <p:nvPr/>
        </p:nvCxnSpPr>
        <p:spPr bwMode="auto">
          <a:xfrm>
            <a:off x="6202507" y="3125548"/>
            <a:ext cx="194615" cy="44561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连接符: 肘形 48">
            <a:extLst>
              <a:ext uri="{FF2B5EF4-FFF2-40B4-BE49-F238E27FC236}">
                <a16:creationId xmlns:a16="http://schemas.microsoft.com/office/drawing/2014/main" id="{2D3C7044-69D1-4619-8D1C-02257E6689F1}"/>
              </a:ext>
            </a:extLst>
          </p:cNvPr>
          <p:cNvCxnSpPr>
            <a:stCxn id="27" idx="3"/>
            <a:endCxn id="29" idx="1"/>
          </p:cNvCxnSpPr>
          <p:nvPr/>
        </p:nvCxnSpPr>
        <p:spPr bwMode="auto">
          <a:xfrm flipV="1">
            <a:off x="7531162" y="2650223"/>
            <a:ext cx="675718" cy="149681"/>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连接符: 肘形 50">
            <a:extLst>
              <a:ext uri="{FF2B5EF4-FFF2-40B4-BE49-F238E27FC236}">
                <a16:creationId xmlns:a16="http://schemas.microsoft.com/office/drawing/2014/main" id="{98EB6498-7A09-459B-8CE3-ED6FBFE6E7AB}"/>
              </a:ext>
            </a:extLst>
          </p:cNvPr>
          <p:cNvCxnSpPr>
            <a:stCxn id="27" idx="3"/>
            <a:endCxn id="30" idx="1"/>
          </p:cNvCxnSpPr>
          <p:nvPr/>
        </p:nvCxnSpPr>
        <p:spPr bwMode="auto">
          <a:xfrm>
            <a:off x="7531162" y="2799904"/>
            <a:ext cx="675718" cy="251744"/>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连接符: 肘形 52">
            <a:extLst>
              <a:ext uri="{FF2B5EF4-FFF2-40B4-BE49-F238E27FC236}">
                <a16:creationId xmlns:a16="http://schemas.microsoft.com/office/drawing/2014/main" id="{9FC214D4-9B6E-4A99-A16D-E033F3E31435}"/>
              </a:ext>
            </a:extLst>
          </p:cNvPr>
          <p:cNvCxnSpPr>
            <a:stCxn id="28" idx="3"/>
            <a:endCxn id="31" idx="1"/>
          </p:cNvCxnSpPr>
          <p:nvPr/>
        </p:nvCxnSpPr>
        <p:spPr bwMode="auto">
          <a:xfrm flipV="1">
            <a:off x="7814474" y="3460163"/>
            <a:ext cx="392406" cy="110995"/>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连接符: 肘形 54">
            <a:extLst>
              <a:ext uri="{FF2B5EF4-FFF2-40B4-BE49-F238E27FC236}">
                <a16:creationId xmlns:a16="http://schemas.microsoft.com/office/drawing/2014/main" id="{E01913E9-B23A-40D0-AE9E-E3DBA7864352}"/>
              </a:ext>
            </a:extLst>
          </p:cNvPr>
          <p:cNvCxnSpPr>
            <a:stCxn id="28" idx="3"/>
            <a:endCxn id="32" idx="1"/>
          </p:cNvCxnSpPr>
          <p:nvPr/>
        </p:nvCxnSpPr>
        <p:spPr bwMode="auto">
          <a:xfrm>
            <a:off x="7814474" y="3571158"/>
            <a:ext cx="392406" cy="269143"/>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文本框 60">
            <a:extLst>
              <a:ext uri="{FF2B5EF4-FFF2-40B4-BE49-F238E27FC236}">
                <a16:creationId xmlns:a16="http://schemas.microsoft.com/office/drawing/2014/main" id="{8604F041-8362-4625-899B-423BB9C351FF}"/>
              </a:ext>
            </a:extLst>
          </p:cNvPr>
          <p:cNvSpPr txBox="1"/>
          <p:nvPr/>
        </p:nvSpPr>
        <p:spPr>
          <a:xfrm>
            <a:off x="8206880" y="4103856"/>
            <a:ext cx="245744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磁存储（硬磁盘）</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62" name="文本框 61">
            <a:extLst>
              <a:ext uri="{FF2B5EF4-FFF2-40B4-BE49-F238E27FC236}">
                <a16:creationId xmlns:a16="http://schemas.microsoft.com/office/drawing/2014/main" id="{56EB3762-300F-4A1E-A301-D4CB232A3EFD}"/>
              </a:ext>
            </a:extLst>
          </p:cNvPr>
          <p:cNvSpPr txBox="1"/>
          <p:nvPr/>
        </p:nvSpPr>
        <p:spPr>
          <a:xfrm>
            <a:off x="8206880" y="4552077"/>
            <a:ext cx="245744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光存储（</a:t>
            </a:r>
            <a:r>
              <a:rPr lang="en-US" altLang="zh-CN" dirty="0">
                <a:latin typeface="微软雅黑" panose="020B0503020204020204" pitchFamily="34" charset="-122"/>
                <a:ea typeface="微软雅黑" panose="020B0503020204020204" pitchFamily="34" charset="-122"/>
              </a:rPr>
              <a:t>CD,DVD</a:t>
            </a:r>
            <a:r>
              <a:rPr lang="zh-CN" altLang="en-US" dirty="0">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63" name="文本框 62">
            <a:extLst>
              <a:ext uri="{FF2B5EF4-FFF2-40B4-BE49-F238E27FC236}">
                <a16:creationId xmlns:a16="http://schemas.microsoft.com/office/drawing/2014/main" id="{DD708551-D5B3-4C24-BECB-160DE11C63F7}"/>
              </a:ext>
            </a:extLst>
          </p:cNvPr>
          <p:cNvSpPr txBox="1"/>
          <p:nvPr/>
        </p:nvSpPr>
        <p:spPr>
          <a:xfrm>
            <a:off x="8206880" y="5000298"/>
            <a:ext cx="3889640"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固态存储（内存卡，</a:t>
            </a:r>
            <a:r>
              <a:rPr lang="en-US" altLang="zh-CN" dirty="0">
                <a:latin typeface="微软雅黑" panose="020B0503020204020204" pitchFamily="34" charset="-122"/>
                <a:ea typeface="微软雅黑" panose="020B0503020204020204" pitchFamily="34" charset="-122"/>
              </a:rPr>
              <a:t>U</a:t>
            </a:r>
            <a:r>
              <a:rPr lang="zh-CN" altLang="en-US" dirty="0">
                <a:latin typeface="微软雅黑" panose="020B0503020204020204" pitchFamily="34" charset="-122"/>
                <a:ea typeface="微软雅黑" panose="020B0503020204020204" pitchFamily="34" charset="-122"/>
              </a:rPr>
              <a:t>盘，固态硬盘）</a:t>
            </a:r>
            <a:endParaRPr lang="zh-CN" altLang="en-US" dirty="0">
              <a:solidFill>
                <a:srgbClr val="C00000"/>
              </a:solidFill>
              <a:latin typeface="微软雅黑" panose="020B0503020204020204" pitchFamily="34" charset="-122"/>
              <a:ea typeface="微软雅黑" panose="020B0503020204020204" pitchFamily="34" charset="-122"/>
            </a:endParaRPr>
          </a:p>
        </p:txBody>
      </p:sp>
      <p:cxnSp>
        <p:nvCxnSpPr>
          <p:cNvPr id="65" name="连接符: 肘形 64">
            <a:extLst>
              <a:ext uri="{FF2B5EF4-FFF2-40B4-BE49-F238E27FC236}">
                <a16:creationId xmlns:a16="http://schemas.microsoft.com/office/drawing/2014/main" id="{762BBB0E-8F57-4F3A-937A-9FCA58BCC21B}"/>
              </a:ext>
            </a:extLst>
          </p:cNvPr>
          <p:cNvCxnSpPr>
            <a:stCxn id="24" idx="3"/>
            <a:endCxn id="61" idx="1"/>
          </p:cNvCxnSpPr>
          <p:nvPr/>
        </p:nvCxnSpPr>
        <p:spPr bwMode="auto">
          <a:xfrm flipV="1">
            <a:off x="7531162" y="4288522"/>
            <a:ext cx="675718" cy="184666"/>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连接符: 肘形 66">
            <a:extLst>
              <a:ext uri="{FF2B5EF4-FFF2-40B4-BE49-F238E27FC236}">
                <a16:creationId xmlns:a16="http://schemas.microsoft.com/office/drawing/2014/main" id="{4324FA4A-76D1-4D6F-B1F5-CD5F8B00F1D0}"/>
              </a:ext>
            </a:extLst>
          </p:cNvPr>
          <p:cNvCxnSpPr>
            <a:stCxn id="24" idx="3"/>
            <a:endCxn id="62" idx="1"/>
          </p:cNvCxnSpPr>
          <p:nvPr/>
        </p:nvCxnSpPr>
        <p:spPr bwMode="auto">
          <a:xfrm>
            <a:off x="7531162" y="4473188"/>
            <a:ext cx="675718" cy="263555"/>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连接符: 肘形 68">
            <a:extLst>
              <a:ext uri="{FF2B5EF4-FFF2-40B4-BE49-F238E27FC236}">
                <a16:creationId xmlns:a16="http://schemas.microsoft.com/office/drawing/2014/main" id="{F19D0DCF-AE66-4500-AD9A-A6D10DFAC3E1}"/>
              </a:ext>
            </a:extLst>
          </p:cNvPr>
          <p:cNvCxnSpPr>
            <a:stCxn id="24" idx="3"/>
            <a:endCxn id="63" idx="1"/>
          </p:cNvCxnSpPr>
          <p:nvPr/>
        </p:nvCxnSpPr>
        <p:spPr bwMode="auto">
          <a:xfrm>
            <a:off x="7531162" y="4473188"/>
            <a:ext cx="675718" cy="711776"/>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文本框 80">
            <a:extLst>
              <a:ext uri="{FF2B5EF4-FFF2-40B4-BE49-F238E27FC236}">
                <a16:creationId xmlns:a16="http://schemas.microsoft.com/office/drawing/2014/main" id="{73F5A726-4AAC-45EC-AE88-465C75676BEF}"/>
              </a:ext>
            </a:extLst>
          </p:cNvPr>
          <p:cNvSpPr txBox="1"/>
          <p:nvPr/>
        </p:nvSpPr>
        <p:spPr>
          <a:xfrm>
            <a:off x="5213434" y="4887086"/>
            <a:ext cx="4583553"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键盘，鼠标等</a:t>
            </a:r>
            <a:r>
              <a:rPr lang="en-US" altLang="zh-CN" dirty="0">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82" name="文本框 81">
            <a:extLst>
              <a:ext uri="{FF2B5EF4-FFF2-40B4-BE49-F238E27FC236}">
                <a16:creationId xmlns:a16="http://schemas.microsoft.com/office/drawing/2014/main" id="{B32D312D-9EBA-4266-92F7-D7C5F805793A}"/>
              </a:ext>
            </a:extLst>
          </p:cNvPr>
          <p:cNvSpPr txBox="1"/>
          <p:nvPr/>
        </p:nvSpPr>
        <p:spPr>
          <a:xfrm>
            <a:off x="5210440" y="5584007"/>
            <a:ext cx="4583553"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显示器、打印机等</a:t>
            </a:r>
            <a:r>
              <a:rPr lang="en-US" altLang="zh-CN" dirty="0">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45444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529333-17CF-4255-A4D9-1339710B761D}"/>
              </a:ext>
            </a:extLst>
          </p:cNvPr>
          <p:cNvSpPr>
            <a:spLocks noGrp="1"/>
          </p:cNvSpPr>
          <p:nvPr>
            <p:ph type="title"/>
          </p:nvPr>
        </p:nvSpPr>
        <p:spPr/>
        <p:txBody>
          <a:bodyPr/>
          <a:lstStyle/>
          <a:p>
            <a:r>
              <a:rPr lang="en-US" altLang="zh-CN" dirty="0"/>
              <a:t>CPU</a:t>
            </a:r>
            <a:r>
              <a:rPr lang="zh-CN" altLang="en-US" dirty="0"/>
              <a:t>的性能指标</a:t>
            </a:r>
            <a:r>
              <a:rPr lang="en-US" altLang="zh-CN" dirty="0"/>
              <a:t>——</a:t>
            </a:r>
            <a:r>
              <a:rPr lang="zh-CN" altLang="en-US" dirty="0"/>
              <a:t>主频和字长</a:t>
            </a:r>
          </a:p>
        </p:txBody>
      </p:sp>
      <p:sp>
        <p:nvSpPr>
          <p:cNvPr id="3" name="灯片编号占位符 2">
            <a:extLst>
              <a:ext uri="{FF2B5EF4-FFF2-40B4-BE49-F238E27FC236}">
                <a16:creationId xmlns:a16="http://schemas.microsoft.com/office/drawing/2014/main" id="{B19F241B-F2ED-4102-8894-FB6A79657879}"/>
              </a:ext>
            </a:extLst>
          </p:cNvPr>
          <p:cNvSpPr>
            <a:spLocks noGrp="1"/>
          </p:cNvSpPr>
          <p:nvPr>
            <p:ph type="sldNum" sz="quarter" idx="10"/>
          </p:nvPr>
        </p:nvSpPr>
        <p:spPr/>
        <p:txBody>
          <a:bodyPr/>
          <a:lstStyle/>
          <a:p>
            <a:pPr>
              <a:defRPr/>
            </a:pPr>
            <a:fld id="{2FCEA550-0632-41CF-92C9-23194848D089}" type="slidenum">
              <a:rPr lang="zh-CN" altLang="en-US" sz="2200" smtClean="0"/>
              <a:pPr>
                <a:defRPr/>
              </a:pPr>
              <a:t>62</a:t>
            </a:fld>
            <a:endParaRPr lang="en-US" altLang="zh-CN" sz="2200"/>
          </a:p>
        </p:txBody>
      </p:sp>
      <p:sp>
        <p:nvSpPr>
          <p:cNvPr id="5" name="内容占位符 2">
            <a:extLst>
              <a:ext uri="{FF2B5EF4-FFF2-40B4-BE49-F238E27FC236}">
                <a16:creationId xmlns:a16="http://schemas.microsoft.com/office/drawing/2014/main" id="{0C87A4AA-CECC-4709-911F-4C2D0291D359}"/>
              </a:ext>
            </a:extLst>
          </p:cNvPr>
          <p:cNvSpPr txBox="1">
            <a:spLocks/>
          </p:cNvSpPr>
          <p:nvPr/>
        </p:nvSpPr>
        <p:spPr>
          <a:xfrm>
            <a:off x="1243039" y="1573061"/>
            <a:ext cx="10225520" cy="1291325"/>
          </a:xfrm>
          <a:prstGeom prst="rect">
            <a:avLst/>
          </a:prstGeom>
        </p:spPr>
        <p:txBody>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30000"/>
              </a:lnSpc>
              <a:buClr>
                <a:srgbClr val="C00000"/>
              </a:buClr>
              <a:buFont typeface="Wingdings" panose="05000000000000000000" pitchFamily="2" charset="2"/>
              <a:buChar char="u"/>
            </a:pPr>
            <a:r>
              <a:rPr lang="zh-CN" altLang="zh-CN" sz="2200" b="1" dirty="0">
                <a:solidFill>
                  <a:srgbClr val="C00000"/>
                </a:solidFill>
                <a:latin typeface="微软雅黑" panose="020B0503020204020204" pitchFamily="34" charset="-122"/>
                <a:ea typeface="微软雅黑" panose="020B0503020204020204" pitchFamily="34" charset="-122"/>
              </a:rPr>
              <a:t>机器字长</a:t>
            </a:r>
            <a:r>
              <a:rPr lang="zh-CN" altLang="en-US" sz="2200" b="1" dirty="0">
                <a:solidFill>
                  <a:srgbClr val="C00000"/>
                </a:solidFill>
                <a:latin typeface="微软雅黑" panose="020B0503020204020204" pitchFamily="34" charset="-122"/>
                <a:ea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rPr>
              <a:t>计算机的运算部件能</a:t>
            </a:r>
            <a:r>
              <a:rPr lang="zh-CN" altLang="zh-CN" sz="2200" dirty="0">
                <a:solidFill>
                  <a:srgbClr val="C00000"/>
                </a:solidFill>
                <a:latin typeface="微软雅黑" panose="020B0503020204020204" pitchFamily="34" charset="-122"/>
                <a:ea typeface="微软雅黑" panose="020B0503020204020204" pitchFamily="34" charset="-122"/>
              </a:rPr>
              <a:t>同时处理的二进制数据的位数</a:t>
            </a:r>
            <a:r>
              <a:rPr lang="zh-CN" altLang="zh-CN" sz="2200" dirty="0">
                <a:latin typeface="微软雅黑" panose="020B0503020204020204" pitchFamily="34" charset="-122"/>
                <a:ea typeface="微软雅黑" panose="020B0503020204020204" pitchFamily="34" charset="-122"/>
              </a:rPr>
              <a:t>。字长越长，计算机的运算</a:t>
            </a:r>
            <a:r>
              <a:rPr lang="zh-CN" altLang="zh-CN" sz="2200" b="1" dirty="0">
                <a:latin typeface="微软雅黑" panose="020B0503020204020204" pitchFamily="34" charset="-122"/>
                <a:ea typeface="微软雅黑" panose="020B0503020204020204" pitchFamily="34" charset="-122"/>
              </a:rPr>
              <a:t>精度就越高</a:t>
            </a:r>
            <a:r>
              <a:rPr lang="en-US" altLang="zh-CN" sz="2200" dirty="0">
                <a:latin typeface="微软雅黑" panose="020B0503020204020204" pitchFamily="34" charset="-122"/>
                <a:ea typeface="微软雅黑" panose="020B0503020204020204" pitchFamily="34" charset="-122"/>
              </a:rPr>
              <a:t>; </a:t>
            </a:r>
            <a:r>
              <a:rPr lang="zh-CN" altLang="zh-CN" sz="2200" dirty="0">
                <a:latin typeface="微软雅黑" panose="020B0503020204020204" pitchFamily="34" charset="-122"/>
                <a:ea typeface="微软雅黑" panose="020B0503020204020204" pitchFamily="34" charset="-122"/>
              </a:rPr>
              <a:t>计算机在一个周期内处理的数据位数就越多，</a:t>
            </a:r>
            <a:r>
              <a:rPr lang="zh-CN" altLang="zh-CN" sz="2200" b="1" dirty="0">
                <a:latin typeface="微软雅黑" panose="020B0503020204020204" pitchFamily="34" charset="-122"/>
                <a:ea typeface="微软雅黑" panose="020B0503020204020204" pitchFamily="34" charset="-122"/>
              </a:rPr>
              <a:t>运算速度就越快</a:t>
            </a:r>
            <a:r>
              <a:rPr lang="zh-CN" altLang="zh-CN" sz="2200" dirty="0">
                <a:latin typeface="微软雅黑" panose="020B0503020204020204" pitchFamily="34" charset="-122"/>
                <a:ea typeface="微软雅黑" panose="020B0503020204020204" pitchFamily="34" charset="-122"/>
              </a:rPr>
              <a:t>。</a:t>
            </a:r>
            <a:endParaRPr lang="zh-CN" altLang="en-US" sz="2200" dirty="0">
              <a:latin typeface="微软雅黑" panose="020B0503020204020204" pitchFamily="34" charset="-122"/>
              <a:ea typeface="微软雅黑" panose="020B0503020204020204" pitchFamily="34" charset="-122"/>
            </a:endParaRPr>
          </a:p>
        </p:txBody>
      </p:sp>
      <p:sp>
        <p:nvSpPr>
          <p:cNvPr id="7" name="内容占位符 3">
            <a:extLst>
              <a:ext uri="{FF2B5EF4-FFF2-40B4-BE49-F238E27FC236}">
                <a16:creationId xmlns:a16="http://schemas.microsoft.com/office/drawing/2014/main" id="{3126F902-019D-4EFD-A81C-4AF5D6E7F0BF}"/>
              </a:ext>
            </a:extLst>
          </p:cNvPr>
          <p:cNvSpPr txBox="1">
            <a:spLocks/>
          </p:cNvSpPr>
          <p:nvPr/>
        </p:nvSpPr>
        <p:spPr>
          <a:xfrm>
            <a:off x="1243038" y="3241572"/>
            <a:ext cx="10225519" cy="1656184"/>
          </a:xfrm>
          <a:prstGeom prst="rect">
            <a:avLst/>
          </a:prstGeom>
        </p:spPr>
        <p:txBody>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30000"/>
              </a:lnSpc>
              <a:buClr>
                <a:srgbClr val="C00000"/>
              </a:buClr>
              <a:buFont typeface="Wingdings" panose="05000000000000000000" pitchFamily="2" charset="2"/>
              <a:buChar char="u"/>
            </a:pPr>
            <a:r>
              <a:rPr lang="zh-CN" altLang="zh-CN" sz="2200" b="1" dirty="0">
                <a:solidFill>
                  <a:srgbClr val="C00000"/>
                </a:solidFill>
                <a:latin typeface="微软雅黑" panose="020B0503020204020204" pitchFamily="34" charset="-122"/>
                <a:ea typeface="微软雅黑" panose="020B0503020204020204" pitchFamily="34" charset="-122"/>
              </a:rPr>
              <a:t>主频</a:t>
            </a:r>
            <a:r>
              <a:rPr lang="zh-CN" altLang="en-US" sz="2200" b="1" dirty="0">
                <a:solidFill>
                  <a:srgbClr val="C00000"/>
                </a:solidFill>
                <a:latin typeface="微软雅黑" panose="020B0503020204020204" pitchFamily="34" charset="-122"/>
                <a:ea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rPr>
              <a:t>计算机</a:t>
            </a:r>
            <a:r>
              <a:rPr lang="en-US" altLang="zh-CN" sz="2200" dirty="0">
                <a:latin typeface="微软雅黑" panose="020B0503020204020204" pitchFamily="34" charset="-122"/>
                <a:ea typeface="微软雅黑" panose="020B0503020204020204" pitchFamily="34" charset="-122"/>
              </a:rPr>
              <a:t>CPU</a:t>
            </a:r>
            <a:r>
              <a:rPr lang="zh-CN" altLang="zh-CN" sz="2200" dirty="0">
                <a:latin typeface="微软雅黑" panose="020B0503020204020204" pitchFamily="34" charset="-122"/>
                <a:ea typeface="微软雅黑" panose="020B0503020204020204" pitchFamily="34" charset="-122"/>
              </a:rPr>
              <a:t>的时钟频率，又称时钟周期和机器周期，单位是兆赫（</a:t>
            </a:r>
            <a:r>
              <a:rPr lang="en-US" altLang="zh-CN" sz="2200" dirty="0">
                <a:latin typeface="微软雅黑" panose="020B0503020204020204" pitchFamily="34" charset="-122"/>
                <a:ea typeface="微软雅黑" panose="020B0503020204020204" pitchFamily="34" charset="-122"/>
              </a:rPr>
              <a:t>MHz</a:t>
            </a:r>
            <a:r>
              <a:rPr lang="zh-CN" altLang="zh-CN" sz="2200" dirty="0">
                <a:latin typeface="微软雅黑" panose="020B0503020204020204" pitchFamily="34" charset="-122"/>
                <a:ea typeface="微软雅黑" panose="020B0503020204020204" pitchFamily="34" charset="-122"/>
              </a:rPr>
              <a:t>）或千兆赫（</a:t>
            </a:r>
            <a:r>
              <a:rPr lang="en-US" altLang="zh-CN" sz="2200" dirty="0">
                <a:latin typeface="微软雅黑" panose="020B0503020204020204" pitchFamily="34" charset="-122"/>
                <a:ea typeface="微软雅黑" panose="020B0503020204020204" pitchFamily="34" charset="-122"/>
              </a:rPr>
              <a:t>GHz</a:t>
            </a:r>
            <a:r>
              <a:rPr lang="zh-CN" altLang="zh-CN" sz="2200" dirty="0">
                <a:latin typeface="微软雅黑" panose="020B0503020204020204" pitchFamily="34" charset="-122"/>
                <a:ea typeface="微软雅黑" panose="020B0503020204020204" pitchFamily="34" charset="-122"/>
              </a:rPr>
              <a:t>），它反映了</a:t>
            </a:r>
            <a:r>
              <a:rPr lang="en-US" altLang="zh-CN" sz="2200" dirty="0">
                <a:latin typeface="微软雅黑" panose="020B0503020204020204" pitchFamily="34" charset="-122"/>
                <a:ea typeface="微软雅黑" panose="020B0503020204020204" pitchFamily="34" charset="-122"/>
              </a:rPr>
              <a:t>CPU</a:t>
            </a:r>
            <a:r>
              <a:rPr lang="zh-CN" altLang="zh-CN" sz="2200" dirty="0">
                <a:latin typeface="微软雅黑" panose="020B0503020204020204" pitchFamily="34" charset="-122"/>
                <a:ea typeface="微软雅黑" panose="020B0503020204020204" pitchFamily="34" charset="-122"/>
              </a:rPr>
              <a:t>的基本工作节拍。</a:t>
            </a:r>
            <a:r>
              <a:rPr lang="zh-CN" altLang="zh-CN" sz="2200" b="1" dirty="0">
                <a:latin typeface="微软雅黑" panose="020B0503020204020204" pitchFamily="34" charset="-122"/>
                <a:ea typeface="微软雅黑" panose="020B0503020204020204" pitchFamily="34" charset="-122"/>
              </a:rPr>
              <a:t>主频越高</a:t>
            </a:r>
            <a:r>
              <a:rPr lang="zh-CN" altLang="zh-CN" sz="2200" dirty="0">
                <a:latin typeface="微软雅黑" panose="020B0503020204020204" pitchFamily="34" charset="-122"/>
                <a:ea typeface="微软雅黑" panose="020B0503020204020204" pitchFamily="34" charset="-122"/>
              </a:rPr>
              <a:t>，表明指令的执行速度越快，指令的执行时间也就越短，对信息的</a:t>
            </a:r>
            <a:r>
              <a:rPr lang="zh-CN" altLang="zh-CN" sz="2200" b="1" dirty="0">
                <a:latin typeface="微软雅黑" panose="020B0503020204020204" pitchFamily="34" charset="-122"/>
                <a:ea typeface="微软雅黑" panose="020B0503020204020204" pitchFamily="34" charset="-122"/>
              </a:rPr>
              <a:t>处理能力和效率就越高</a:t>
            </a:r>
            <a:r>
              <a:rPr lang="zh-CN" altLang="zh-CN" sz="2200" dirty="0">
                <a:latin typeface="微软雅黑" panose="020B0503020204020204" pitchFamily="34" charset="-122"/>
                <a:ea typeface="微软雅黑" panose="020B0503020204020204" pitchFamily="34" charset="-122"/>
              </a:rPr>
              <a:t>。</a:t>
            </a:r>
            <a:endParaRPr lang="zh-CN" altLang="en-US" sz="2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4012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A4A6C-74DF-45D0-8D25-48328BC0C576}"/>
              </a:ext>
            </a:extLst>
          </p:cNvPr>
          <p:cNvSpPr>
            <a:spLocks noGrp="1"/>
          </p:cNvSpPr>
          <p:nvPr>
            <p:ph type="title"/>
          </p:nvPr>
        </p:nvSpPr>
        <p:spPr/>
        <p:txBody>
          <a:bodyPr/>
          <a:lstStyle/>
          <a:p>
            <a:r>
              <a:rPr lang="zh-CN" altLang="en-US" dirty="0"/>
              <a:t>计算机系统的层次结构</a:t>
            </a:r>
          </a:p>
        </p:txBody>
      </p:sp>
      <p:sp>
        <p:nvSpPr>
          <p:cNvPr id="3" name="灯片编号占位符 2">
            <a:extLst>
              <a:ext uri="{FF2B5EF4-FFF2-40B4-BE49-F238E27FC236}">
                <a16:creationId xmlns:a16="http://schemas.microsoft.com/office/drawing/2014/main" id="{DB824EB9-7AC5-4172-8E73-2A0FA3ADF3CB}"/>
              </a:ext>
            </a:extLst>
          </p:cNvPr>
          <p:cNvSpPr>
            <a:spLocks noGrp="1"/>
          </p:cNvSpPr>
          <p:nvPr>
            <p:ph type="sldNum" sz="quarter" idx="10"/>
          </p:nvPr>
        </p:nvSpPr>
        <p:spPr/>
        <p:txBody>
          <a:bodyPr/>
          <a:lstStyle/>
          <a:p>
            <a:pPr>
              <a:defRPr/>
            </a:pPr>
            <a:fld id="{2FCEA550-0632-41CF-92C9-23194848D089}" type="slidenum">
              <a:rPr lang="zh-CN" altLang="en-US" smtClean="0"/>
              <a:pPr>
                <a:defRPr/>
              </a:pPr>
              <a:t>63</a:t>
            </a:fld>
            <a:endParaRPr lang="en-US" altLang="zh-CN"/>
          </a:p>
        </p:txBody>
      </p:sp>
      <p:sp>
        <p:nvSpPr>
          <p:cNvPr id="4" name="椭圆 3">
            <a:extLst>
              <a:ext uri="{FF2B5EF4-FFF2-40B4-BE49-F238E27FC236}">
                <a16:creationId xmlns:a16="http://schemas.microsoft.com/office/drawing/2014/main" id="{46486BBF-B34D-4688-82DB-0F8C107D1C08}"/>
              </a:ext>
            </a:extLst>
          </p:cNvPr>
          <p:cNvSpPr/>
          <p:nvPr/>
        </p:nvSpPr>
        <p:spPr>
          <a:xfrm>
            <a:off x="2991882" y="2965275"/>
            <a:ext cx="1008112" cy="64807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硬件</a:t>
            </a:r>
          </a:p>
        </p:txBody>
      </p:sp>
      <p:sp>
        <p:nvSpPr>
          <p:cNvPr id="5" name="椭圆 4">
            <a:extLst>
              <a:ext uri="{FF2B5EF4-FFF2-40B4-BE49-F238E27FC236}">
                <a16:creationId xmlns:a16="http://schemas.microsoft.com/office/drawing/2014/main" id="{B0625E15-4A63-4469-A72F-E39D84440980}"/>
              </a:ext>
            </a:extLst>
          </p:cNvPr>
          <p:cNvSpPr/>
          <p:nvPr/>
        </p:nvSpPr>
        <p:spPr>
          <a:xfrm>
            <a:off x="2631842" y="2605235"/>
            <a:ext cx="1872208" cy="14401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a:extLst>
              <a:ext uri="{FF2B5EF4-FFF2-40B4-BE49-F238E27FC236}">
                <a16:creationId xmlns:a16="http://schemas.microsoft.com/office/drawing/2014/main" id="{D7FBF1C1-32DD-4365-9383-37B0755F5B45}"/>
              </a:ext>
            </a:extLst>
          </p:cNvPr>
          <p:cNvSpPr txBox="1"/>
          <p:nvPr/>
        </p:nvSpPr>
        <p:spPr>
          <a:xfrm>
            <a:off x="2625383" y="3168381"/>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系</a:t>
            </a:r>
          </a:p>
        </p:txBody>
      </p:sp>
      <p:sp>
        <p:nvSpPr>
          <p:cNvPr id="7" name="TextBox 6">
            <a:extLst>
              <a:ext uri="{FF2B5EF4-FFF2-40B4-BE49-F238E27FC236}">
                <a16:creationId xmlns:a16="http://schemas.microsoft.com/office/drawing/2014/main" id="{DC658FF2-F07F-4641-82DA-CDAE6C898C70}"/>
              </a:ext>
            </a:extLst>
          </p:cNvPr>
          <p:cNvSpPr txBox="1"/>
          <p:nvPr/>
        </p:nvSpPr>
        <p:spPr>
          <a:xfrm>
            <a:off x="2991882" y="3557239"/>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统</a:t>
            </a:r>
          </a:p>
        </p:txBody>
      </p:sp>
      <p:sp>
        <p:nvSpPr>
          <p:cNvPr id="8" name="TextBox 7">
            <a:extLst>
              <a:ext uri="{FF2B5EF4-FFF2-40B4-BE49-F238E27FC236}">
                <a16:creationId xmlns:a16="http://schemas.microsoft.com/office/drawing/2014/main" id="{1815B2D0-DA8F-4378-A71A-AAF965F59A1F}"/>
              </a:ext>
            </a:extLst>
          </p:cNvPr>
          <p:cNvSpPr txBox="1"/>
          <p:nvPr/>
        </p:nvSpPr>
        <p:spPr>
          <a:xfrm>
            <a:off x="3679686" y="3543897"/>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软</a:t>
            </a:r>
          </a:p>
        </p:txBody>
      </p:sp>
      <p:sp>
        <p:nvSpPr>
          <p:cNvPr id="9" name="TextBox 8">
            <a:extLst>
              <a:ext uri="{FF2B5EF4-FFF2-40B4-BE49-F238E27FC236}">
                <a16:creationId xmlns:a16="http://schemas.microsoft.com/office/drawing/2014/main" id="{87C215F1-5EFC-40C3-88EF-6B383838FDA7}"/>
              </a:ext>
            </a:extLst>
          </p:cNvPr>
          <p:cNvSpPr txBox="1"/>
          <p:nvPr/>
        </p:nvSpPr>
        <p:spPr>
          <a:xfrm>
            <a:off x="3999994" y="3162520"/>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件</a:t>
            </a:r>
          </a:p>
        </p:txBody>
      </p:sp>
      <p:sp>
        <p:nvSpPr>
          <p:cNvPr id="10" name="椭圆 9">
            <a:extLst>
              <a:ext uri="{FF2B5EF4-FFF2-40B4-BE49-F238E27FC236}">
                <a16:creationId xmlns:a16="http://schemas.microsoft.com/office/drawing/2014/main" id="{0E9ADDC3-B845-4ED9-BB08-8706E5B623F6}"/>
              </a:ext>
            </a:extLst>
          </p:cNvPr>
          <p:cNvSpPr/>
          <p:nvPr/>
        </p:nvSpPr>
        <p:spPr>
          <a:xfrm>
            <a:off x="2127786" y="2101179"/>
            <a:ext cx="2808311" cy="22322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a:extLst>
              <a:ext uri="{FF2B5EF4-FFF2-40B4-BE49-F238E27FC236}">
                <a16:creationId xmlns:a16="http://schemas.microsoft.com/office/drawing/2014/main" id="{DDC5CE50-CE82-42D5-A516-D48BBCF34FC1}"/>
              </a:ext>
            </a:extLst>
          </p:cNvPr>
          <p:cNvSpPr txBox="1"/>
          <p:nvPr/>
        </p:nvSpPr>
        <p:spPr>
          <a:xfrm>
            <a:off x="2203576" y="2821259"/>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应</a:t>
            </a:r>
          </a:p>
        </p:txBody>
      </p:sp>
      <p:sp>
        <p:nvSpPr>
          <p:cNvPr id="12" name="TextBox 11">
            <a:extLst>
              <a:ext uri="{FF2B5EF4-FFF2-40B4-BE49-F238E27FC236}">
                <a16:creationId xmlns:a16="http://schemas.microsoft.com/office/drawing/2014/main" id="{36E2312F-7675-41C8-9DB5-854FF028148A}"/>
              </a:ext>
            </a:extLst>
          </p:cNvPr>
          <p:cNvSpPr txBox="1"/>
          <p:nvPr/>
        </p:nvSpPr>
        <p:spPr>
          <a:xfrm>
            <a:off x="2729558" y="2281732"/>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用</a:t>
            </a:r>
          </a:p>
        </p:txBody>
      </p:sp>
      <p:sp>
        <p:nvSpPr>
          <p:cNvPr id="13" name="TextBox 12">
            <a:extLst>
              <a:ext uri="{FF2B5EF4-FFF2-40B4-BE49-F238E27FC236}">
                <a16:creationId xmlns:a16="http://schemas.microsoft.com/office/drawing/2014/main" id="{1E7E6F31-A1DB-4C83-8B64-57F8BD72EC2C}"/>
              </a:ext>
            </a:extLst>
          </p:cNvPr>
          <p:cNvSpPr txBox="1"/>
          <p:nvPr/>
        </p:nvSpPr>
        <p:spPr>
          <a:xfrm>
            <a:off x="3516530" y="2173583"/>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软</a:t>
            </a:r>
          </a:p>
        </p:txBody>
      </p:sp>
      <p:sp>
        <p:nvSpPr>
          <p:cNvPr id="14" name="TextBox 13">
            <a:extLst>
              <a:ext uri="{FF2B5EF4-FFF2-40B4-BE49-F238E27FC236}">
                <a16:creationId xmlns:a16="http://schemas.microsoft.com/office/drawing/2014/main" id="{17464DD3-456C-4A9D-AC0D-A3EC13F9D460}"/>
              </a:ext>
            </a:extLst>
          </p:cNvPr>
          <p:cNvSpPr txBox="1"/>
          <p:nvPr/>
        </p:nvSpPr>
        <p:spPr>
          <a:xfrm>
            <a:off x="4339223" y="2663305"/>
            <a:ext cx="57606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件</a:t>
            </a:r>
          </a:p>
        </p:txBody>
      </p:sp>
      <p:cxnSp>
        <p:nvCxnSpPr>
          <p:cNvPr id="15" name="直接箭头连接符 14">
            <a:extLst>
              <a:ext uri="{FF2B5EF4-FFF2-40B4-BE49-F238E27FC236}">
                <a16:creationId xmlns:a16="http://schemas.microsoft.com/office/drawing/2014/main" id="{ED506625-2984-474B-978F-B7EEF050922B}"/>
              </a:ext>
            </a:extLst>
          </p:cNvPr>
          <p:cNvCxnSpPr>
            <a:endCxn id="10" idx="1"/>
          </p:cNvCxnSpPr>
          <p:nvPr/>
        </p:nvCxnSpPr>
        <p:spPr>
          <a:xfrm>
            <a:off x="1983770" y="2281732"/>
            <a:ext cx="555284" cy="1463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F8BB5BE-D129-4C3B-B4CE-0A7ED232E559}"/>
              </a:ext>
            </a:extLst>
          </p:cNvPr>
          <p:cNvSpPr txBox="1"/>
          <p:nvPr/>
        </p:nvSpPr>
        <p:spPr>
          <a:xfrm>
            <a:off x="1284283" y="2101179"/>
            <a:ext cx="780512"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用户</a:t>
            </a:r>
          </a:p>
        </p:txBody>
      </p:sp>
      <p:sp>
        <p:nvSpPr>
          <p:cNvPr id="17" name="TextBox 16">
            <a:extLst>
              <a:ext uri="{FF2B5EF4-FFF2-40B4-BE49-F238E27FC236}">
                <a16:creationId xmlns:a16="http://schemas.microsoft.com/office/drawing/2014/main" id="{730040CF-454B-41E2-A75B-3404278AA7F6}"/>
              </a:ext>
            </a:extLst>
          </p:cNvPr>
          <p:cNvSpPr txBox="1"/>
          <p:nvPr/>
        </p:nvSpPr>
        <p:spPr>
          <a:xfrm>
            <a:off x="2064795" y="4569083"/>
            <a:ext cx="3173587" cy="369332"/>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计算机系统的层次结构</a:t>
            </a:r>
          </a:p>
        </p:txBody>
      </p:sp>
      <p:sp>
        <p:nvSpPr>
          <p:cNvPr id="19" name="内容占位符 2">
            <a:extLst>
              <a:ext uri="{FF2B5EF4-FFF2-40B4-BE49-F238E27FC236}">
                <a16:creationId xmlns:a16="http://schemas.microsoft.com/office/drawing/2014/main" id="{96302E35-8B17-4827-B261-EDE3BCD4FF42}"/>
              </a:ext>
            </a:extLst>
          </p:cNvPr>
          <p:cNvSpPr txBox="1">
            <a:spLocks/>
          </p:cNvSpPr>
          <p:nvPr/>
        </p:nvSpPr>
        <p:spPr>
          <a:xfrm>
            <a:off x="5238382" y="1959561"/>
            <a:ext cx="6321370" cy="1369799"/>
          </a:xfrm>
          <a:prstGeom prst="rect">
            <a:avLst/>
          </a:prstGeom>
        </p:spPr>
        <p:txBody>
          <a:bodyPr wrap="square">
            <a:spAutoFit/>
          </a:bodyPr>
          <a:lstStyle>
            <a:defPPr>
              <a:defRPr lang="zh-CN"/>
            </a:defPPr>
            <a:lvl1pPr marL="457200" indent="-457200">
              <a:lnSpc>
                <a:spcPct val="130000"/>
              </a:lnSpc>
              <a:buClr>
                <a:srgbClr val="00B0F0"/>
              </a:buClr>
              <a:buFont typeface="Wingdings" panose="05000000000000000000" pitchFamily="2" charset="2"/>
              <a:buChar char="n"/>
              <a:defRPr sz="2800">
                <a:latin typeface="微软雅黑" panose="020B0503020204020204" pitchFamily="34" charset="-122"/>
                <a:ea typeface="微软雅黑" panose="020B0503020204020204" pitchFamily="34" charset="-122"/>
              </a:defRPr>
            </a:lvl1pPr>
          </a:lstStyle>
          <a:p>
            <a:pPr>
              <a:buClr>
                <a:schemeClr val="tx1"/>
              </a:buClr>
              <a:buFont typeface="Wingdings" panose="05000000000000000000" pitchFamily="2" charset="2"/>
              <a:buChar char="u"/>
            </a:pPr>
            <a:r>
              <a:rPr lang="zh-CN" altLang="zh-CN" sz="2200" dirty="0"/>
              <a:t>计算机软件系统就是指支持计算机运行或解决某些特定问题而需要的</a:t>
            </a:r>
            <a:r>
              <a:rPr lang="zh-CN" altLang="zh-CN" sz="2200" b="1" dirty="0">
                <a:solidFill>
                  <a:srgbClr val="C00000"/>
                </a:solidFill>
              </a:rPr>
              <a:t>程序、数据以及相关的文档的集合</a:t>
            </a:r>
            <a:r>
              <a:rPr lang="zh-CN" altLang="zh-CN" sz="2200" dirty="0"/>
              <a:t>。</a:t>
            </a:r>
          </a:p>
        </p:txBody>
      </p:sp>
      <p:sp>
        <p:nvSpPr>
          <p:cNvPr id="20" name="内容占位符 2">
            <a:extLst>
              <a:ext uri="{FF2B5EF4-FFF2-40B4-BE49-F238E27FC236}">
                <a16:creationId xmlns:a16="http://schemas.microsoft.com/office/drawing/2014/main" id="{DF3B9AAB-22F8-4089-81A8-66C878F671A6}"/>
              </a:ext>
            </a:extLst>
          </p:cNvPr>
          <p:cNvSpPr txBox="1">
            <a:spLocks/>
          </p:cNvSpPr>
          <p:nvPr/>
        </p:nvSpPr>
        <p:spPr>
          <a:xfrm>
            <a:off x="5238382" y="3715604"/>
            <a:ext cx="6321370" cy="929678"/>
          </a:xfrm>
          <a:prstGeom prst="rect">
            <a:avLst/>
          </a:prstGeom>
        </p:spPr>
        <p:txBody>
          <a:bodyPr wrap="square">
            <a:spAutoFit/>
          </a:bodyPr>
          <a:lstStyle>
            <a:defPPr>
              <a:defRPr lang="zh-CN"/>
            </a:defPPr>
            <a:lvl1pPr marL="457200" indent="-457200">
              <a:lnSpc>
                <a:spcPct val="130000"/>
              </a:lnSpc>
              <a:buClr>
                <a:srgbClr val="00B0F0"/>
              </a:buClr>
              <a:buFont typeface="Wingdings" panose="05000000000000000000" pitchFamily="2" charset="2"/>
              <a:buChar char="n"/>
              <a:defRPr sz="2800">
                <a:latin typeface="微软雅黑" panose="020B0503020204020204" pitchFamily="34" charset="-122"/>
                <a:ea typeface="微软雅黑" panose="020B0503020204020204" pitchFamily="34" charset="-122"/>
              </a:defRPr>
            </a:lvl1pPr>
          </a:lstStyle>
          <a:p>
            <a:pPr>
              <a:buClr>
                <a:schemeClr val="tx1"/>
              </a:buClr>
              <a:buFont typeface="Wingdings" panose="05000000000000000000" pitchFamily="2" charset="2"/>
              <a:buChar char="u"/>
            </a:pPr>
            <a:r>
              <a:rPr lang="zh-CN" altLang="en-US" sz="2200" dirty="0"/>
              <a:t>计算机软件系统按功能划分为</a:t>
            </a:r>
            <a:r>
              <a:rPr lang="zh-CN" altLang="en-US" sz="2200" b="1" dirty="0">
                <a:solidFill>
                  <a:srgbClr val="C00000"/>
                </a:solidFill>
              </a:rPr>
              <a:t>系统软件</a:t>
            </a:r>
            <a:r>
              <a:rPr lang="zh-CN" altLang="en-US" sz="2200" dirty="0"/>
              <a:t>和</a:t>
            </a:r>
            <a:r>
              <a:rPr lang="zh-CN" altLang="en-US" sz="2200" b="1" dirty="0">
                <a:solidFill>
                  <a:srgbClr val="C00000"/>
                </a:solidFill>
              </a:rPr>
              <a:t>应用软件</a:t>
            </a:r>
            <a:r>
              <a:rPr lang="zh-CN" altLang="en-US" sz="2200" dirty="0"/>
              <a:t>。</a:t>
            </a:r>
            <a:endParaRPr lang="zh-CN" altLang="zh-CN" sz="2200" dirty="0"/>
          </a:p>
        </p:txBody>
      </p:sp>
    </p:spTree>
    <p:extLst>
      <p:ext uri="{BB962C8B-B14F-4D97-AF65-F5344CB8AC3E}">
        <p14:creationId xmlns:p14="http://schemas.microsoft.com/office/powerpoint/2010/main" val="29363029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F4D1C9-598C-49B6-998E-D50411E288F3}"/>
              </a:ext>
            </a:extLst>
          </p:cNvPr>
          <p:cNvSpPr>
            <a:spLocks noGrp="1"/>
          </p:cNvSpPr>
          <p:nvPr>
            <p:ph type="title"/>
          </p:nvPr>
        </p:nvSpPr>
        <p:spPr/>
        <p:txBody>
          <a:bodyPr/>
          <a:lstStyle/>
          <a:p>
            <a:r>
              <a:rPr lang="zh-CN" altLang="en-US" dirty="0"/>
              <a:t>软件的特点</a:t>
            </a:r>
          </a:p>
        </p:txBody>
      </p:sp>
      <p:sp>
        <p:nvSpPr>
          <p:cNvPr id="3" name="灯片编号占位符 2">
            <a:extLst>
              <a:ext uri="{FF2B5EF4-FFF2-40B4-BE49-F238E27FC236}">
                <a16:creationId xmlns:a16="http://schemas.microsoft.com/office/drawing/2014/main" id="{31F85B13-1E37-4C83-8C25-E06B09281681}"/>
              </a:ext>
            </a:extLst>
          </p:cNvPr>
          <p:cNvSpPr>
            <a:spLocks noGrp="1"/>
          </p:cNvSpPr>
          <p:nvPr>
            <p:ph type="sldNum" sz="quarter" idx="10"/>
          </p:nvPr>
        </p:nvSpPr>
        <p:spPr/>
        <p:txBody>
          <a:bodyPr/>
          <a:lstStyle/>
          <a:p>
            <a:pPr>
              <a:defRPr/>
            </a:pPr>
            <a:fld id="{2FCEA550-0632-41CF-92C9-23194848D089}" type="slidenum">
              <a:rPr lang="zh-CN" altLang="en-US" smtClean="0"/>
              <a:pPr>
                <a:defRPr/>
              </a:pPr>
              <a:t>64</a:t>
            </a:fld>
            <a:endParaRPr lang="en-US" altLang="zh-CN"/>
          </a:p>
        </p:txBody>
      </p:sp>
      <p:sp>
        <p:nvSpPr>
          <p:cNvPr id="4" name="文本框 3">
            <a:extLst>
              <a:ext uri="{FF2B5EF4-FFF2-40B4-BE49-F238E27FC236}">
                <a16:creationId xmlns:a16="http://schemas.microsoft.com/office/drawing/2014/main" id="{3DDAA3F2-20CB-41FE-AD95-5F71C6AAA3FB}"/>
              </a:ext>
            </a:extLst>
          </p:cNvPr>
          <p:cNvSpPr txBox="1"/>
          <p:nvPr/>
        </p:nvSpPr>
        <p:spPr>
          <a:xfrm>
            <a:off x="1498289" y="1453389"/>
            <a:ext cx="9760945" cy="430887"/>
          </a:xfrm>
          <a:prstGeom prst="rect">
            <a:avLst/>
          </a:prstGeom>
          <a:noFill/>
        </p:spPr>
        <p:txBody>
          <a:bodyPr wrap="square" rtlCol="0">
            <a:spAutoFit/>
          </a:bodyPr>
          <a:lstStyle/>
          <a:p>
            <a:pPr marL="342900" indent="-342900" fontAlgn="auto">
              <a:buFont typeface="Wingdings" panose="05000000000000000000" pitchFamily="2" charset="2"/>
              <a:buChar char="u"/>
            </a:pPr>
            <a:r>
              <a:rPr lang="zh-CN" altLang="zh-CN" sz="2200" dirty="0">
                <a:latin typeface="微软雅黑" panose="020B0503020204020204" pitchFamily="34" charset="-122"/>
                <a:ea typeface="微软雅黑" panose="020B0503020204020204" pitchFamily="34" charset="-122"/>
              </a:rPr>
              <a:t>具有</a:t>
            </a:r>
            <a:r>
              <a:rPr lang="zh-CN" altLang="zh-CN" sz="2200" b="1" dirty="0">
                <a:latin typeface="微软雅黑" panose="020B0503020204020204" pitchFamily="34" charset="-122"/>
                <a:ea typeface="微软雅黑" panose="020B0503020204020204" pitchFamily="34" charset="-122"/>
              </a:rPr>
              <a:t>抽象性</a:t>
            </a:r>
            <a:r>
              <a:rPr lang="zh-CN" altLang="zh-CN" sz="2200" dirty="0">
                <a:latin typeface="微软雅黑" panose="020B0503020204020204" pitchFamily="34" charset="-122"/>
                <a:ea typeface="微软雅黑" panose="020B0503020204020204" pitchFamily="34" charset="-122"/>
              </a:rPr>
              <a:t>，是一种逻辑实体</a:t>
            </a:r>
            <a:r>
              <a:rPr lang="zh-CN" altLang="en-US" sz="2200" dirty="0">
                <a:latin typeface="微软雅黑" panose="020B0503020204020204" pitchFamily="34" charset="-122"/>
                <a:ea typeface="微软雅黑" panose="020B0503020204020204" pitchFamily="34" charset="-122"/>
              </a:rPr>
              <a:t>。</a:t>
            </a:r>
            <a:endParaRPr lang="zh-CN" altLang="zh-CN" sz="220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1A92FE6-FC1C-412A-AE0F-8FBF3575C694}"/>
              </a:ext>
            </a:extLst>
          </p:cNvPr>
          <p:cNvSpPr txBox="1"/>
          <p:nvPr/>
        </p:nvSpPr>
        <p:spPr>
          <a:xfrm>
            <a:off x="1498289" y="2050596"/>
            <a:ext cx="9760945" cy="430887"/>
          </a:xfrm>
          <a:prstGeom prst="rect">
            <a:avLst/>
          </a:prstGeom>
          <a:noFill/>
        </p:spPr>
        <p:txBody>
          <a:bodyPr wrap="square" rtlCol="0">
            <a:spAutoFit/>
          </a:bodyPr>
          <a:lstStyle>
            <a:defPPr>
              <a:defRPr lang="zh-CN"/>
            </a:defPPr>
            <a:lvl1pPr marL="342900" indent="-342900" fontAlgn="auto">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r>
              <a:rPr lang="zh-CN" altLang="zh-CN" dirty="0"/>
              <a:t>软件</a:t>
            </a:r>
            <a:r>
              <a:rPr lang="zh-CN" altLang="zh-CN" b="1" dirty="0"/>
              <a:t>没有明显的制作过程</a:t>
            </a:r>
            <a:r>
              <a:rPr lang="zh-CN" altLang="zh-CN" dirty="0"/>
              <a:t>。</a:t>
            </a:r>
          </a:p>
        </p:txBody>
      </p:sp>
      <p:sp>
        <p:nvSpPr>
          <p:cNvPr id="6" name="文本框 5">
            <a:extLst>
              <a:ext uri="{FF2B5EF4-FFF2-40B4-BE49-F238E27FC236}">
                <a16:creationId xmlns:a16="http://schemas.microsoft.com/office/drawing/2014/main" id="{D414DE81-D359-4387-AFEC-1D2C61E5273C}"/>
              </a:ext>
            </a:extLst>
          </p:cNvPr>
          <p:cNvSpPr txBox="1"/>
          <p:nvPr/>
        </p:nvSpPr>
        <p:spPr>
          <a:xfrm>
            <a:off x="1498289" y="2647803"/>
            <a:ext cx="9760945" cy="430887"/>
          </a:xfrm>
          <a:prstGeom prst="rect">
            <a:avLst/>
          </a:prstGeom>
          <a:noFill/>
        </p:spPr>
        <p:txBody>
          <a:bodyPr wrap="square" rtlCol="0">
            <a:spAutoFit/>
          </a:bodyPr>
          <a:lstStyle>
            <a:defPPr>
              <a:defRPr lang="zh-CN"/>
            </a:defPPr>
            <a:lvl1pPr marL="342900" indent="-342900" fontAlgn="auto">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r>
              <a:rPr lang="zh-CN" altLang="zh-CN" dirty="0"/>
              <a:t>软件</a:t>
            </a:r>
            <a:r>
              <a:rPr lang="zh-CN" altLang="zh-CN" b="1" dirty="0"/>
              <a:t>不存在磨损、老化问题</a:t>
            </a:r>
            <a:r>
              <a:rPr lang="zh-CN" altLang="zh-CN" dirty="0"/>
              <a:t>，但存在缺陷维护和技术更新。</a:t>
            </a:r>
          </a:p>
        </p:txBody>
      </p:sp>
      <p:sp>
        <p:nvSpPr>
          <p:cNvPr id="7" name="文本框 6">
            <a:extLst>
              <a:ext uri="{FF2B5EF4-FFF2-40B4-BE49-F238E27FC236}">
                <a16:creationId xmlns:a16="http://schemas.microsoft.com/office/drawing/2014/main" id="{486A4D84-3398-49CF-B519-09BBCA188BF9}"/>
              </a:ext>
            </a:extLst>
          </p:cNvPr>
          <p:cNvSpPr txBox="1"/>
          <p:nvPr/>
        </p:nvSpPr>
        <p:spPr>
          <a:xfrm>
            <a:off x="1498289" y="3245010"/>
            <a:ext cx="9760945" cy="929678"/>
          </a:xfrm>
          <a:prstGeom prst="rect">
            <a:avLst/>
          </a:prstGeom>
          <a:noFill/>
        </p:spPr>
        <p:txBody>
          <a:bodyPr wrap="square" rtlCol="0">
            <a:spAutoFit/>
          </a:bodyPr>
          <a:lstStyle>
            <a:defPPr>
              <a:defRPr lang="zh-CN"/>
            </a:defPPr>
            <a:lvl1pPr marL="342900" indent="-342900" fontAlgn="auto">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pPr>
              <a:lnSpc>
                <a:spcPct val="130000"/>
              </a:lnSpc>
            </a:pPr>
            <a:r>
              <a:rPr lang="zh-CN" altLang="zh-CN" dirty="0"/>
              <a:t>软件的开发和运行必须依赖于特定的计算机系统环境，</a:t>
            </a:r>
            <a:r>
              <a:rPr lang="zh-CN" altLang="zh-CN" b="1" dirty="0"/>
              <a:t>对于硬件有依赖性</a:t>
            </a:r>
            <a:r>
              <a:rPr lang="en-US" altLang="zh-CN" dirty="0"/>
              <a:t>,</a:t>
            </a:r>
            <a:r>
              <a:rPr lang="zh-CN" altLang="zh-CN" dirty="0"/>
              <a:t>为了减少依赖，开发中提出了软件的可移植性。</a:t>
            </a:r>
          </a:p>
        </p:txBody>
      </p:sp>
      <p:sp>
        <p:nvSpPr>
          <p:cNvPr id="8" name="文本框 7">
            <a:extLst>
              <a:ext uri="{FF2B5EF4-FFF2-40B4-BE49-F238E27FC236}">
                <a16:creationId xmlns:a16="http://schemas.microsoft.com/office/drawing/2014/main" id="{A393C1A1-E30C-486F-A5DA-DF443966B11C}"/>
              </a:ext>
            </a:extLst>
          </p:cNvPr>
          <p:cNvSpPr txBox="1"/>
          <p:nvPr/>
        </p:nvSpPr>
        <p:spPr>
          <a:xfrm>
            <a:off x="1498289" y="4341008"/>
            <a:ext cx="9760945" cy="769441"/>
          </a:xfrm>
          <a:prstGeom prst="rect">
            <a:avLst/>
          </a:prstGeom>
          <a:noFill/>
        </p:spPr>
        <p:txBody>
          <a:bodyPr wrap="square" rtlCol="0">
            <a:spAutoFit/>
          </a:bodyPr>
          <a:lstStyle>
            <a:defPPr>
              <a:defRPr lang="zh-CN"/>
            </a:defPPr>
            <a:lvl1pPr marL="342900" indent="-342900" fontAlgn="auto">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r>
              <a:rPr lang="zh-CN" altLang="zh-CN" b="1" dirty="0"/>
              <a:t>复杂性高、成本高</a:t>
            </a:r>
            <a:r>
              <a:rPr lang="zh-CN" altLang="zh-CN" dirty="0"/>
              <a:t>，软件的开发渗透了大量的脑力劳动、人的逻辑思维、智能活动和技术水平。</a:t>
            </a:r>
          </a:p>
        </p:txBody>
      </p:sp>
      <p:sp>
        <p:nvSpPr>
          <p:cNvPr id="9" name="文本框 8">
            <a:extLst>
              <a:ext uri="{FF2B5EF4-FFF2-40B4-BE49-F238E27FC236}">
                <a16:creationId xmlns:a16="http://schemas.microsoft.com/office/drawing/2014/main" id="{FB7D29C1-506F-4BD5-B37D-07B465AF29E9}"/>
              </a:ext>
            </a:extLst>
          </p:cNvPr>
          <p:cNvSpPr txBox="1"/>
          <p:nvPr/>
        </p:nvSpPr>
        <p:spPr>
          <a:xfrm>
            <a:off x="1498289" y="5276770"/>
            <a:ext cx="9760945" cy="489558"/>
          </a:xfrm>
          <a:prstGeom prst="rect">
            <a:avLst/>
          </a:prstGeom>
          <a:noFill/>
        </p:spPr>
        <p:txBody>
          <a:bodyPr wrap="square" rtlCol="0">
            <a:spAutoFit/>
          </a:bodyPr>
          <a:lstStyle>
            <a:defPPr>
              <a:defRPr lang="zh-CN"/>
            </a:defPPr>
            <a:lvl1pPr marL="342900" indent="-342900" fontAlgn="auto">
              <a:buFont typeface="Wingdings" panose="05000000000000000000" pitchFamily="2" charset="2"/>
              <a:buChar char="u"/>
              <a:defRPr sz="2200">
                <a:latin typeface="微软雅黑" panose="020B0503020204020204" pitchFamily="34" charset="-122"/>
                <a:ea typeface="微软雅黑" panose="020B0503020204020204" pitchFamily="34" charset="-122"/>
              </a:defRPr>
            </a:lvl1pPr>
          </a:lstStyle>
          <a:p>
            <a:pPr>
              <a:lnSpc>
                <a:spcPct val="130000"/>
              </a:lnSpc>
            </a:pPr>
            <a:r>
              <a:rPr lang="zh-CN" altLang="zh-CN" dirty="0"/>
              <a:t>软件的开发</a:t>
            </a:r>
            <a:r>
              <a:rPr lang="zh-CN" altLang="zh-CN" b="1" dirty="0"/>
              <a:t>涉及诸多社会因素</a:t>
            </a:r>
            <a:r>
              <a:rPr lang="zh-CN" altLang="zh-CN" dirty="0"/>
              <a:t>，如知识产权等。</a:t>
            </a:r>
          </a:p>
        </p:txBody>
      </p:sp>
    </p:spTree>
    <p:extLst>
      <p:ext uri="{BB962C8B-B14F-4D97-AF65-F5344CB8AC3E}">
        <p14:creationId xmlns:p14="http://schemas.microsoft.com/office/powerpoint/2010/main" val="6869945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7729C2-3FD7-4A22-BD2A-3CA6C12CAD96}"/>
              </a:ext>
            </a:extLst>
          </p:cNvPr>
          <p:cNvSpPr>
            <a:spLocks noGrp="1"/>
          </p:cNvSpPr>
          <p:nvPr>
            <p:ph type="title"/>
          </p:nvPr>
        </p:nvSpPr>
        <p:spPr/>
        <p:txBody>
          <a:bodyPr/>
          <a:lstStyle/>
          <a:p>
            <a:r>
              <a:rPr lang="zh-CN" altLang="en-US" dirty="0"/>
              <a:t>软件的分类</a:t>
            </a:r>
          </a:p>
        </p:txBody>
      </p:sp>
      <p:sp>
        <p:nvSpPr>
          <p:cNvPr id="3" name="灯片编号占位符 2">
            <a:extLst>
              <a:ext uri="{FF2B5EF4-FFF2-40B4-BE49-F238E27FC236}">
                <a16:creationId xmlns:a16="http://schemas.microsoft.com/office/drawing/2014/main" id="{5CF4AC72-F6AB-4121-92DA-A19F5131D562}"/>
              </a:ext>
            </a:extLst>
          </p:cNvPr>
          <p:cNvSpPr>
            <a:spLocks noGrp="1"/>
          </p:cNvSpPr>
          <p:nvPr>
            <p:ph type="sldNum" sz="quarter" idx="10"/>
          </p:nvPr>
        </p:nvSpPr>
        <p:spPr/>
        <p:txBody>
          <a:bodyPr/>
          <a:lstStyle/>
          <a:p>
            <a:pPr>
              <a:defRPr/>
            </a:pPr>
            <a:fld id="{2FCEA550-0632-41CF-92C9-23194848D089}" type="slidenum">
              <a:rPr lang="zh-CN" altLang="en-US" smtClean="0"/>
              <a:pPr>
                <a:defRPr/>
              </a:pPr>
              <a:t>65</a:t>
            </a:fld>
            <a:endParaRPr lang="en-US" altLang="zh-CN"/>
          </a:p>
        </p:txBody>
      </p:sp>
      <p:sp>
        <p:nvSpPr>
          <p:cNvPr id="4" name="文本框 3">
            <a:extLst>
              <a:ext uri="{FF2B5EF4-FFF2-40B4-BE49-F238E27FC236}">
                <a16:creationId xmlns:a16="http://schemas.microsoft.com/office/drawing/2014/main" id="{118E4DC6-22C9-4EA9-A20E-4592DFE26B7D}"/>
              </a:ext>
            </a:extLst>
          </p:cNvPr>
          <p:cNvSpPr txBox="1"/>
          <p:nvPr/>
        </p:nvSpPr>
        <p:spPr>
          <a:xfrm>
            <a:off x="1729648" y="2633031"/>
            <a:ext cx="672029" cy="1938992"/>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计算机软件</a:t>
            </a:r>
          </a:p>
        </p:txBody>
      </p:sp>
      <p:sp>
        <p:nvSpPr>
          <p:cNvPr id="5" name="文本框 4">
            <a:extLst>
              <a:ext uri="{FF2B5EF4-FFF2-40B4-BE49-F238E27FC236}">
                <a16:creationId xmlns:a16="http://schemas.microsoft.com/office/drawing/2014/main" id="{E4592C17-55CB-49BC-8462-5C0AA6DBDD20}"/>
              </a:ext>
            </a:extLst>
          </p:cNvPr>
          <p:cNvSpPr txBox="1"/>
          <p:nvPr/>
        </p:nvSpPr>
        <p:spPr>
          <a:xfrm>
            <a:off x="3062686" y="2171366"/>
            <a:ext cx="1454230"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系统软件</a:t>
            </a:r>
          </a:p>
        </p:txBody>
      </p:sp>
      <p:sp>
        <p:nvSpPr>
          <p:cNvPr id="6" name="文本框 5">
            <a:extLst>
              <a:ext uri="{FF2B5EF4-FFF2-40B4-BE49-F238E27FC236}">
                <a16:creationId xmlns:a16="http://schemas.microsoft.com/office/drawing/2014/main" id="{C82AE563-4999-41D8-B1A5-660B0AD05580}"/>
              </a:ext>
            </a:extLst>
          </p:cNvPr>
          <p:cNvSpPr txBox="1"/>
          <p:nvPr/>
        </p:nvSpPr>
        <p:spPr>
          <a:xfrm>
            <a:off x="3062687" y="4433757"/>
            <a:ext cx="1454230" cy="461665"/>
          </a:xfrm>
          <a:prstGeom prst="rect">
            <a:avLst/>
          </a:prstGeom>
          <a:noFill/>
        </p:spPr>
        <p:txBody>
          <a:bodyPr wrap="square" rtlCol="0">
            <a:spAutoFit/>
          </a:bodyPr>
          <a:lstStyle>
            <a:defPPr>
              <a:defRPr lang="zh-CN"/>
            </a:defPPr>
            <a:lvl1pPr>
              <a:defRPr sz="2400">
                <a:latin typeface="微软雅黑" panose="020B0503020204020204" pitchFamily="34" charset="-122"/>
                <a:ea typeface="微软雅黑" panose="020B0503020204020204" pitchFamily="34" charset="-122"/>
              </a:defRPr>
            </a:lvl1pPr>
          </a:lstStyle>
          <a:p>
            <a:r>
              <a:rPr lang="zh-CN" altLang="en-US" b="1" dirty="0"/>
              <a:t>应用软件</a:t>
            </a:r>
          </a:p>
        </p:txBody>
      </p:sp>
      <p:sp>
        <p:nvSpPr>
          <p:cNvPr id="7" name="文本框 6">
            <a:extLst>
              <a:ext uri="{FF2B5EF4-FFF2-40B4-BE49-F238E27FC236}">
                <a16:creationId xmlns:a16="http://schemas.microsoft.com/office/drawing/2014/main" id="{D8176093-576A-4932-A41D-F439EBD3D881}"/>
              </a:ext>
            </a:extLst>
          </p:cNvPr>
          <p:cNvSpPr txBox="1"/>
          <p:nvPr/>
        </p:nvSpPr>
        <p:spPr>
          <a:xfrm>
            <a:off x="5056738" y="1401060"/>
            <a:ext cx="6444872" cy="430887"/>
          </a:xfrm>
          <a:prstGeom prst="rect">
            <a:avLst/>
          </a:prstGeom>
          <a:noFill/>
        </p:spPr>
        <p:txBody>
          <a:bodyPr wrap="square" rtlCol="0">
            <a:spAutoFit/>
          </a:bodyPr>
          <a:lstStyle/>
          <a:p>
            <a:r>
              <a:rPr lang="zh-CN" altLang="en-US" sz="2200" dirty="0">
                <a:latin typeface="微软雅黑" panose="020B0503020204020204" pitchFamily="34" charset="-122"/>
                <a:ea typeface="微软雅黑" panose="020B0503020204020204" pitchFamily="34" charset="-122"/>
              </a:rPr>
              <a:t>操作系统（</a:t>
            </a:r>
            <a:r>
              <a:rPr lang="en-US" altLang="zh-CN" sz="2200" dirty="0">
                <a:latin typeface="微软雅黑" panose="020B0503020204020204" pitchFamily="34" charset="-122"/>
                <a:ea typeface="微软雅黑" panose="020B0503020204020204" pitchFamily="34" charset="-122"/>
              </a:rPr>
              <a:t>OS</a:t>
            </a:r>
            <a:r>
              <a:rPr lang="zh-CN" altLang="en-US" sz="22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windows,unix,linux,ios,android</a:t>
            </a:r>
            <a:endParaRPr lang="zh-CN" altLang="en-US" sz="200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4D570F95-3BD1-4DE7-B466-CFC3995ACAA6}"/>
              </a:ext>
            </a:extLst>
          </p:cNvPr>
          <p:cNvSpPr txBox="1"/>
          <p:nvPr/>
        </p:nvSpPr>
        <p:spPr>
          <a:xfrm>
            <a:off x="5056738" y="1993610"/>
            <a:ext cx="5706739" cy="430887"/>
          </a:xfrm>
          <a:prstGeom prst="rect">
            <a:avLst/>
          </a:prstGeom>
          <a:noFill/>
        </p:spPr>
        <p:txBody>
          <a:bodyPr wrap="square" rtlCol="0">
            <a:spAutoFit/>
          </a:bodyPr>
          <a:lstStyle>
            <a:defPPr>
              <a:defRPr lang="zh-CN"/>
            </a:defPPr>
            <a:lvl1pPr>
              <a:defRPr sz="2400">
                <a:latin typeface="微软雅黑" panose="020B0503020204020204" pitchFamily="34" charset="-122"/>
                <a:ea typeface="微软雅黑" panose="020B0503020204020204" pitchFamily="34" charset="-122"/>
              </a:defRPr>
            </a:lvl1pPr>
          </a:lstStyle>
          <a:p>
            <a:r>
              <a:rPr lang="zh-CN" altLang="zh-CN" sz="2200" dirty="0"/>
              <a:t>计算机语言</a:t>
            </a:r>
            <a:r>
              <a:rPr lang="zh-CN" altLang="en-US" sz="2200" dirty="0"/>
              <a:t>处理系统  </a:t>
            </a:r>
            <a:r>
              <a:rPr lang="zh-CN" altLang="en-US" sz="1800" dirty="0"/>
              <a:t>编译、解释系统</a:t>
            </a:r>
          </a:p>
        </p:txBody>
      </p:sp>
      <p:sp>
        <p:nvSpPr>
          <p:cNvPr id="9" name="文本框 8">
            <a:extLst>
              <a:ext uri="{FF2B5EF4-FFF2-40B4-BE49-F238E27FC236}">
                <a16:creationId xmlns:a16="http://schemas.microsoft.com/office/drawing/2014/main" id="{C2B9791B-2595-41B6-8700-3816EB8A7C3B}"/>
              </a:ext>
            </a:extLst>
          </p:cNvPr>
          <p:cNvSpPr txBox="1"/>
          <p:nvPr/>
        </p:nvSpPr>
        <p:spPr>
          <a:xfrm>
            <a:off x="5056738" y="2580372"/>
            <a:ext cx="6444872" cy="430887"/>
          </a:xfrm>
          <a:prstGeom prst="rect">
            <a:avLst/>
          </a:prstGeom>
          <a:noFill/>
        </p:spPr>
        <p:txBody>
          <a:bodyPr wrap="square" rtlCol="0">
            <a:spAutoFit/>
          </a:bodyPr>
          <a:lstStyle/>
          <a:p>
            <a:r>
              <a:rPr lang="zh-CN" altLang="en-US" sz="2200" dirty="0">
                <a:latin typeface="微软雅黑" panose="020B0503020204020204" pitchFamily="34" charset="-122"/>
                <a:ea typeface="微软雅黑" panose="020B0503020204020204" pitchFamily="34" charset="-122"/>
              </a:rPr>
              <a:t>数据库管理系统（</a:t>
            </a:r>
            <a:r>
              <a:rPr lang="en-US" altLang="zh-CN" sz="2200" dirty="0">
                <a:latin typeface="微软雅黑" panose="020B0503020204020204" pitchFamily="34" charset="-122"/>
                <a:ea typeface="微软雅黑" panose="020B0503020204020204" pitchFamily="34" charset="-122"/>
              </a:rPr>
              <a:t>DBMS)</a:t>
            </a:r>
            <a:r>
              <a:rPr lang="zh-CN" altLang="en-US" sz="2200"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Access,Oracle</a:t>
            </a:r>
            <a:r>
              <a:rPr lang="zh-CN" altLang="en-US" dirty="0">
                <a:latin typeface="微软雅黑" panose="020B0503020204020204" pitchFamily="34" charset="-122"/>
                <a:ea typeface="微软雅黑" panose="020B0503020204020204" pitchFamily="34" charset="-122"/>
              </a:rPr>
              <a:t>等</a:t>
            </a:r>
            <a:endParaRPr lang="zh-CN" altLang="en-US" sz="2200"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9A55AE74-7AD7-45DC-A093-6C2617346D48}"/>
              </a:ext>
            </a:extLst>
          </p:cNvPr>
          <p:cNvSpPr txBox="1"/>
          <p:nvPr/>
        </p:nvSpPr>
        <p:spPr>
          <a:xfrm>
            <a:off x="5056738" y="3218654"/>
            <a:ext cx="5883011" cy="430887"/>
          </a:xfrm>
          <a:prstGeom prst="rect">
            <a:avLst/>
          </a:prstGeom>
          <a:noFill/>
        </p:spPr>
        <p:txBody>
          <a:bodyPr wrap="square" rtlCol="0">
            <a:spAutoFit/>
          </a:bodyPr>
          <a:lstStyle/>
          <a:p>
            <a:r>
              <a:rPr lang="zh-CN" altLang="en-US" sz="2200" dirty="0">
                <a:latin typeface="微软雅黑" panose="020B0503020204020204" pitchFamily="34" charset="-122"/>
                <a:ea typeface="微软雅黑" panose="020B0503020204020204" pitchFamily="34" charset="-122"/>
              </a:rPr>
              <a:t>系统工具软件  </a:t>
            </a:r>
            <a:r>
              <a:rPr lang="zh-CN" altLang="en-US" dirty="0">
                <a:latin typeface="微软雅黑" panose="020B0503020204020204" pitchFamily="34" charset="-122"/>
                <a:ea typeface="微软雅黑" panose="020B0503020204020204" pitchFamily="34" charset="-122"/>
              </a:rPr>
              <a:t>诊断和修复工具、磁盘管理工具等</a:t>
            </a:r>
            <a:endParaRPr lang="zh-CN" altLang="en-US" sz="22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B7ACAC88-B745-45BD-BCC5-E87E1F3988A1}"/>
              </a:ext>
            </a:extLst>
          </p:cNvPr>
          <p:cNvSpPr txBox="1"/>
          <p:nvPr/>
        </p:nvSpPr>
        <p:spPr>
          <a:xfrm>
            <a:off x="5056737" y="4141136"/>
            <a:ext cx="6900314" cy="430887"/>
          </a:xfrm>
          <a:prstGeom prst="rect">
            <a:avLst/>
          </a:prstGeom>
          <a:noFill/>
        </p:spPr>
        <p:txBody>
          <a:bodyPr wrap="square" rtlCol="0">
            <a:spAutoFit/>
          </a:bodyPr>
          <a:lstStyle/>
          <a:p>
            <a:r>
              <a:rPr lang="zh-CN" altLang="en-US" sz="2200" dirty="0">
                <a:latin typeface="微软雅黑" panose="020B0503020204020204" pitchFamily="34" charset="-122"/>
                <a:ea typeface="微软雅黑" panose="020B0503020204020204" pitchFamily="34" charset="-122"/>
              </a:rPr>
              <a:t>通用应用软件  </a:t>
            </a:r>
            <a:r>
              <a:rPr lang="zh-CN" altLang="en-US" dirty="0">
                <a:latin typeface="微软雅黑" panose="020B0503020204020204" pitchFamily="34" charset="-122"/>
                <a:ea typeface="微软雅黑" panose="020B0503020204020204" pitchFamily="34" charset="-122"/>
              </a:rPr>
              <a:t>字处理软件</a:t>
            </a:r>
            <a:r>
              <a:rPr lang="en-US" altLang="zh-CN" dirty="0">
                <a:latin typeface="微软雅黑" panose="020B0503020204020204" pitchFamily="34" charset="-122"/>
                <a:ea typeface="微软雅黑" panose="020B0503020204020204" pitchFamily="34" charset="-122"/>
              </a:rPr>
              <a:t>Word</a:t>
            </a:r>
            <a:r>
              <a:rPr lang="zh-CN" altLang="en-US" dirty="0">
                <a:latin typeface="微软雅黑" panose="020B0503020204020204" pitchFamily="34" charset="-122"/>
                <a:ea typeface="微软雅黑" panose="020B0503020204020204" pitchFamily="34" charset="-122"/>
              </a:rPr>
              <a:t>、图像处理软件</a:t>
            </a:r>
            <a:r>
              <a:rPr lang="en-US" altLang="zh-CN" dirty="0" err="1">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等</a:t>
            </a:r>
            <a:endParaRPr lang="zh-CN" altLang="en-US" sz="22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5B8754D-9BDF-4135-A624-1E585DDAB0E6}"/>
              </a:ext>
            </a:extLst>
          </p:cNvPr>
          <p:cNvSpPr txBox="1"/>
          <p:nvPr/>
        </p:nvSpPr>
        <p:spPr>
          <a:xfrm>
            <a:off x="5045714" y="4842610"/>
            <a:ext cx="5883011" cy="430887"/>
          </a:xfrm>
          <a:prstGeom prst="rect">
            <a:avLst/>
          </a:prstGeom>
          <a:noFill/>
        </p:spPr>
        <p:txBody>
          <a:bodyPr wrap="square" rtlCol="0">
            <a:spAutoFit/>
          </a:bodyPr>
          <a:lstStyle/>
          <a:p>
            <a:r>
              <a:rPr lang="zh-CN" altLang="en-US" sz="2200" dirty="0">
                <a:latin typeface="微软雅黑" panose="020B0503020204020204" pitchFamily="34" charset="-122"/>
                <a:ea typeface="微软雅黑" panose="020B0503020204020204" pitchFamily="34" charset="-122"/>
              </a:rPr>
              <a:t>专用应用软件  </a:t>
            </a:r>
            <a:r>
              <a:rPr lang="zh-CN" altLang="en-US" dirty="0">
                <a:latin typeface="微软雅黑" panose="020B0503020204020204" pitchFamily="34" charset="-122"/>
                <a:ea typeface="微软雅黑" panose="020B0503020204020204" pitchFamily="34" charset="-122"/>
              </a:rPr>
              <a:t>股票分析软件、各种</a:t>
            </a:r>
            <a:r>
              <a:rPr lang="en-US" altLang="zh-CN" dirty="0">
                <a:latin typeface="微软雅黑" panose="020B0503020204020204" pitchFamily="34" charset="-122"/>
                <a:ea typeface="微软雅黑" panose="020B0503020204020204" pitchFamily="34" charset="-122"/>
              </a:rPr>
              <a:t>MIS</a:t>
            </a:r>
            <a:r>
              <a:rPr lang="zh-CN" altLang="en-US" dirty="0">
                <a:latin typeface="微软雅黑" panose="020B0503020204020204" pitchFamily="34" charset="-122"/>
                <a:ea typeface="微软雅黑" panose="020B0503020204020204" pitchFamily="34" charset="-122"/>
              </a:rPr>
              <a:t>等</a:t>
            </a:r>
            <a:endParaRPr lang="zh-CN" altLang="en-US" sz="2200" dirty="0">
              <a:latin typeface="微软雅黑" panose="020B0503020204020204" pitchFamily="34" charset="-122"/>
              <a:ea typeface="微软雅黑" panose="020B0503020204020204" pitchFamily="34" charset="-122"/>
            </a:endParaRPr>
          </a:p>
        </p:txBody>
      </p:sp>
      <p:cxnSp>
        <p:nvCxnSpPr>
          <p:cNvPr id="14" name="连接符: 肘形 13">
            <a:extLst>
              <a:ext uri="{FF2B5EF4-FFF2-40B4-BE49-F238E27FC236}">
                <a16:creationId xmlns:a16="http://schemas.microsoft.com/office/drawing/2014/main" id="{4C0D4403-5256-4D8D-BA62-67BC73706C21}"/>
              </a:ext>
            </a:extLst>
          </p:cNvPr>
          <p:cNvCxnSpPr>
            <a:stCxn id="4" idx="3"/>
            <a:endCxn id="5" idx="1"/>
          </p:cNvCxnSpPr>
          <p:nvPr/>
        </p:nvCxnSpPr>
        <p:spPr bwMode="auto">
          <a:xfrm flipV="1">
            <a:off x="2401677" y="2402199"/>
            <a:ext cx="661009" cy="1200328"/>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连接符: 肘形 15">
            <a:extLst>
              <a:ext uri="{FF2B5EF4-FFF2-40B4-BE49-F238E27FC236}">
                <a16:creationId xmlns:a16="http://schemas.microsoft.com/office/drawing/2014/main" id="{ADC3BEAA-5254-40E9-8D13-D854D3E1E403}"/>
              </a:ext>
            </a:extLst>
          </p:cNvPr>
          <p:cNvCxnSpPr>
            <a:stCxn id="4" idx="3"/>
            <a:endCxn id="6" idx="1"/>
          </p:cNvCxnSpPr>
          <p:nvPr/>
        </p:nvCxnSpPr>
        <p:spPr bwMode="auto">
          <a:xfrm>
            <a:off x="2401677" y="3602527"/>
            <a:ext cx="661010" cy="1062063"/>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连接符: 肘形 19">
            <a:extLst>
              <a:ext uri="{FF2B5EF4-FFF2-40B4-BE49-F238E27FC236}">
                <a16:creationId xmlns:a16="http://schemas.microsoft.com/office/drawing/2014/main" id="{952BEC15-94BC-4FAF-B7F0-A19BBF09F60B}"/>
              </a:ext>
            </a:extLst>
          </p:cNvPr>
          <p:cNvCxnSpPr>
            <a:stCxn id="5" idx="3"/>
            <a:endCxn id="7" idx="1"/>
          </p:cNvCxnSpPr>
          <p:nvPr/>
        </p:nvCxnSpPr>
        <p:spPr bwMode="auto">
          <a:xfrm flipV="1">
            <a:off x="4516916" y="1616504"/>
            <a:ext cx="539822" cy="785695"/>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连接符: 肘形 21">
            <a:extLst>
              <a:ext uri="{FF2B5EF4-FFF2-40B4-BE49-F238E27FC236}">
                <a16:creationId xmlns:a16="http://schemas.microsoft.com/office/drawing/2014/main" id="{D63D430D-A0C3-417F-BFAD-57383BEAE294}"/>
              </a:ext>
            </a:extLst>
          </p:cNvPr>
          <p:cNvCxnSpPr>
            <a:stCxn id="5" idx="3"/>
            <a:endCxn id="8" idx="1"/>
          </p:cNvCxnSpPr>
          <p:nvPr/>
        </p:nvCxnSpPr>
        <p:spPr bwMode="auto">
          <a:xfrm flipV="1">
            <a:off x="4516916" y="2209054"/>
            <a:ext cx="539822" cy="193145"/>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连接符: 肘形 23">
            <a:extLst>
              <a:ext uri="{FF2B5EF4-FFF2-40B4-BE49-F238E27FC236}">
                <a16:creationId xmlns:a16="http://schemas.microsoft.com/office/drawing/2014/main" id="{F202200C-7E18-41E4-81E1-60A455BD7943}"/>
              </a:ext>
            </a:extLst>
          </p:cNvPr>
          <p:cNvCxnSpPr>
            <a:stCxn id="5" idx="3"/>
            <a:endCxn id="9" idx="1"/>
          </p:cNvCxnSpPr>
          <p:nvPr/>
        </p:nvCxnSpPr>
        <p:spPr bwMode="auto">
          <a:xfrm>
            <a:off x="4516916" y="2402199"/>
            <a:ext cx="539822" cy="393617"/>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连接符: 肘形 25">
            <a:extLst>
              <a:ext uri="{FF2B5EF4-FFF2-40B4-BE49-F238E27FC236}">
                <a16:creationId xmlns:a16="http://schemas.microsoft.com/office/drawing/2014/main" id="{2E36F2DE-8F3A-4B74-9167-53974617B9C6}"/>
              </a:ext>
            </a:extLst>
          </p:cNvPr>
          <p:cNvCxnSpPr>
            <a:stCxn id="5" idx="3"/>
            <a:endCxn id="10" idx="1"/>
          </p:cNvCxnSpPr>
          <p:nvPr/>
        </p:nvCxnSpPr>
        <p:spPr bwMode="auto">
          <a:xfrm>
            <a:off x="4516916" y="2402199"/>
            <a:ext cx="539822" cy="1031899"/>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连接符: 肘形 27">
            <a:extLst>
              <a:ext uri="{FF2B5EF4-FFF2-40B4-BE49-F238E27FC236}">
                <a16:creationId xmlns:a16="http://schemas.microsoft.com/office/drawing/2014/main" id="{305F3373-A492-4620-80A8-C64CEB0E7596}"/>
              </a:ext>
            </a:extLst>
          </p:cNvPr>
          <p:cNvCxnSpPr>
            <a:stCxn id="6" idx="3"/>
            <a:endCxn id="11" idx="1"/>
          </p:cNvCxnSpPr>
          <p:nvPr/>
        </p:nvCxnSpPr>
        <p:spPr bwMode="auto">
          <a:xfrm flipV="1">
            <a:off x="4516917" y="4356580"/>
            <a:ext cx="539820" cy="308010"/>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连接符: 肘形 29">
            <a:extLst>
              <a:ext uri="{FF2B5EF4-FFF2-40B4-BE49-F238E27FC236}">
                <a16:creationId xmlns:a16="http://schemas.microsoft.com/office/drawing/2014/main" id="{6061098F-C94F-4FB9-8C8A-244547149ABB}"/>
              </a:ext>
            </a:extLst>
          </p:cNvPr>
          <p:cNvCxnSpPr>
            <a:stCxn id="6" idx="3"/>
            <a:endCxn id="12" idx="1"/>
          </p:cNvCxnSpPr>
          <p:nvPr/>
        </p:nvCxnSpPr>
        <p:spPr bwMode="auto">
          <a:xfrm>
            <a:off x="4516917" y="4664590"/>
            <a:ext cx="528797" cy="393464"/>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980875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39A93A-E90F-42F1-B66E-47A93AA72EE8}"/>
              </a:ext>
            </a:extLst>
          </p:cNvPr>
          <p:cNvSpPr>
            <a:spLocks noGrp="1"/>
          </p:cNvSpPr>
          <p:nvPr>
            <p:ph type="title"/>
          </p:nvPr>
        </p:nvSpPr>
        <p:spPr/>
        <p:txBody>
          <a:bodyPr/>
          <a:lstStyle/>
          <a:p>
            <a:r>
              <a:rPr lang="zh-CN" altLang="en-US" dirty="0"/>
              <a:t>操作系统的概念</a:t>
            </a:r>
          </a:p>
        </p:txBody>
      </p:sp>
      <p:sp>
        <p:nvSpPr>
          <p:cNvPr id="3" name="灯片编号占位符 2">
            <a:extLst>
              <a:ext uri="{FF2B5EF4-FFF2-40B4-BE49-F238E27FC236}">
                <a16:creationId xmlns:a16="http://schemas.microsoft.com/office/drawing/2014/main" id="{5F4DA859-74BA-4ADB-9F3C-510517CF653A}"/>
              </a:ext>
            </a:extLst>
          </p:cNvPr>
          <p:cNvSpPr>
            <a:spLocks noGrp="1"/>
          </p:cNvSpPr>
          <p:nvPr>
            <p:ph type="sldNum" sz="quarter" idx="10"/>
          </p:nvPr>
        </p:nvSpPr>
        <p:spPr/>
        <p:txBody>
          <a:bodyPr/>
          <a:lstStyle/>
          <a:p>
            <a:pPr>
              <a:defRPr/>
            </a:pPr>
            <a:fld id="{2FCEA550-0632-41CF-92C9-23194848D089}" type="slidenum">
              <a:rPr lang="zh-CN" altLang="en-US" smtClean="0"/>
              <a:pPr>
                <a:defRPr/>
              </a:pPr>
              <a:t>66</a:t>
            </a:fld>
            <a:endParaRPr lang="en-US" altLang="zh-CN"/>
          </a:p>
        </p:txBody>
      </p:sp>
      <p:sp>
        <p:nvSpPr>
          <p:cNvPr id="4" name="文本框 3">
            <a:extLst>
              <a:ext uri="{FF2B5EF4-FFF2-40B4-BE49-F238E27FC236}">
                <a16:creationId xmlns:a16="http://schemas.microsoft.com/office/drawing/2014/main" id="{DB79CBB0-45EC-4BFA-9B86-E445C3157746}"/>
              </a:ext>
            </a:extLst>
          </p:cNvPr>
          <p:cNvSpPr txBox="1"/>
          <p:nvPr/>
        </p:nvSpPr>
        <p:spPr>
          <a:xfrm>
            <a:off x="730251" y="1835096"/>
            <a:ext cx="11145932" cy="1809919"/>
          </a:xfrm>
          <a:prstGeom prst="rect">
            <a:avLst/>
          </a:prstGeom>
          <a:noFill/>
        </p:spPr>
        <p:txBody>
          <a:bodyPr wrap="square" rtlCol="0">
            <a:spAutoFit/>
          </a:bodyPr>
          <a:lstStyle/>
          <a:p>
            <a:pPr>
              <a:lnSpc>
                <a:spcPct val="130000"/>
              </a:lnSpc>
            </a:pPr>
            <a:r>
              <a:rPr lang="zh-CN" altLang="zh-CN" sz="2200" b="1" dirty="0">
                <a:solidFill>
                  <a:srgbClr val="C00000"/>
                </a:solidFill>
                <a:latin typeface="微软雅黑" panose="020B0503020204020204" pitchFamily="34" charset="-122"/>
                <a:ea typeface="微软雅黑" panose="020B0503020204020204" pitchFamily="34" charset="-122"/>
              </a:rPr>
              <a:t>操作系统</a:t>
            </a:r>
            <a:r>
              <a:rPr lang="zh-CN" altLang="zh-CN"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Operating System</a:t>
            </a:r>
            <a:r>
              <a:rPr lang="zh-CN" altLang="zh-CN"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OS</a:t>
            </a:r>
            <a:r>
              <a:rPr lang="zh-CN" altLang="zh-CN" sz="2200" dirty="0">
                <a:latin typeface="微软雅黑" panose="020B0503020204020204" pitchFamily="34" charset="-122"/>
                <a:ea typeface="微软雅黑" panose="020B0503020204020204" pitchFamily="34" charset="-122"/>
              </a:rPr>
              <a:t>）是计算机系统中的一个系统软件，它是这样一些程序模块的集合</a:t>
            </a:r>
            <a:r>
              <a:rPr lang="en-US" altLang="zh-CN" sz="2200" dirty="0">
                <a:latin typeface="微软雅黑" panose="020B0503020204020204" pitchFamily="34" charset="-122"/>
                <a:ea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rPr>
              <a:t>它们</a:t>
            </a:r>
            <a:r>
              <a:rPr lang="zh-CN" altLang="zh-CN" sz="2200" b="1" dirty="0">
                <a:latin typeface="微软雅黑" panose="020B0503020204020204" pitchFamily="34" charset="-122"/>
                <a:ea typeface="微软雅黑" panose="020B0503020204020204" pitchFamily="34" charset="-122"/>
              </a:rPr>
              <a:t>管理和控制计算机系统中的软件和硬件资源，合理地组织计算机工作流程</a:t>
            </a:r>
            <a:r>
              <a:rPr lang="zh-CN" altLang="zh-CN" sz="2200" dirty="0">
                <a:latin typeface="微软雅黑" panose="020B0503020204020204" pitchFamily="34" charset="-122"/>
                <a:ea typeface="微软雅黑" panose="020B0503020204020204" pitchFamily="34" charset="-122"/>
              </a:rPr>
              <a:t>，以便有效地利用这些资源为用户提供一个功能强大、使用方便和可扩展的工作环境，从而</a:t>
            </a:r>
            <a:r>
              <a:rPr lang="zh-CN" altLang="zh-CN" sz="2200" b="1" dirty="0">
                <a:latin typeface="微软雅黑" panose="020B0503020204020204" pitchFamily="34" charset="-122"/>
                <a:ea typeface="微软雅黑" panose="020B0503020204020204" pitchFamily="34" charset="-122"/>
              </a:rPr>
              <a:t>在计算机与其用户之间起到接口的作用</a:t>
            </a:r>
            <a:r>
              <a:rPr lang="zh-CN" altLang="zh-CN" sz="2200" dirty="0">
                <a:latin typeface="微软雅黑" panose="020B0503020204020204" pitchFamily="34" charset="-122"/>
                <a:ea typeface="微软雅黑" panose="020B0503020204020204" pitchFamily="34" charset="-122"/>
              </a:rPr>
              <a:t>。</a:t>
            </a:r>
            <a:endParaRPr lang="zh-CN" altLang="en-US" sz="2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11304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A5335D-EE52-4922-87C9-B23E817CD7E0}"/>
              </a:ext>
            </a:extLst>
          </p:cNvPr>
          <p:cNvSpPr>
            <a:spLocks noGrp="1"/>
          </p:cNvSpPr>
          <p:nvPr>
            <p:ph type="title"/>
          </p:nvPr>
        </p:nvSpPr>
        <p:spPr/>
        <p:txBody>
          <a:bodyPr/>
          <a:lstStyle/>
          <a:p>
            <a:r>
              <a:rPr lang="zh-CN" altLang="en-US" dirty="0"/>
              <a:t>操作系统的功能</a:t>
            </a:r>
          </a:p>
        </p:txBody>
      </p:sp>
      <p:sp>
        <p:nvSpPr>
          <p:cNvPr id="3" name="灯片编号占位符 2">
            <a:extLst>
              <a:ext uri="{FF2B5EF4-FFF2-40B4-BE49-F238E27FC236}">
                <a16:creationId xmlns:a16="http://schemas.microsoft.com/office/drawing/2014/main" id="{EAD3DF4F-AA5C-4172-A03D-B40C4FBA45CB}"/>
              </a:ext>
            </a:extLst>
          </p:cNvPr>
          <p:cNvSpPr>
            <a:spLocks noGrp="1"/>
          </p:cNvSpPr>
          <p:nvPr>
            <p:ph type="sldNum" sz="quarter" idx="10"/>
          </p:nvPr>
        </p:nvSpPr>
        <p:spPr/>
        <p:txBody>
          <a:bodyPr/>
          <a:lstStyle/>
          <a:p>
            <a:pPr>
              <a:defRPr/>
            </a:pPr>
            <a:fld id="{2FCEA550-0632-41CF-92C9-23194848D089}" type="slidenum">
              <a:rPr lang="zh-CN" altLang="en-US" smtClean="0"/>
              <a:pPr>
                <a:defRPr/>
              </a:pPr>
              <a:t>67</a:t>
            </a:fld>
            <a:endParaRPr lang="en-US" altLang="zh-CN"/>
          </a:p>
        </p:txBody>
      </p:sp>
      <p:sp>
        <p:nvSpPr>
          <p:cNvPr id="6" name="TextBox 2">
            <a:extLst>
              <a:ext uri="{FF2B5EF4-FFF2-40B4-BE49-F238E27FC236}">
                <a16:creationId xmlns:a16="http://schemas.microsoft.com/office/drawing/2014/main" id="{C71CC457-CEE1-49A5-B5BC-7C6CDB91166C}"/>
              </a:ext>
            </a:extLst>
          </p:cNvPr>
          <p:cNvSpPr txBox="1"/>
          <p:nvPr/>
        </p:nvSpPr>
        <p:spPr>
          <a:xfrm>
            <a:off x="2109854" y="1671027"/>
            <a:ext cx="6264696"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处理机</a:t>
            </a:r>
            <a:r>
              <a:rPr lang="en-US" altLang="zh-CN" sz="2400" dirty="0">
                <a:latin typeface="微软雅黑" panose="020B0503020204020204" pitchFamily="34" charset="-122"/>
                <a:ea typeface="微软雅黑" panose="020B0503020204020204" pitchFamily="34" charset="-122"/>
              </a:rPr>
              <a:t>(CPU)</a:t>
            </a:r>
            <a:r>
              <a:rPr lang="zh-CN" altLang="en-US" sz="2400" dirty="0">
                <a:latin typeface="微软雅黑" panose="020B0503020204020204" pitchFamily="34" charset="-122"/>
                <a:ea typeface="微软雅黑" panose="020B0503020204020204" pitchFamily="34" charset="-122"/>
              </a:rPr>
              <a:t>管理</a:t>
            </a:r>
            <a:endParaRPr lang="en-US" altLang="zh-CN" sz="2400" dirty="0">
              <a:latin typeface="微软雅黑" panose="020B0503020204020204" pitchFamily="34" charset="-122"/>
              <a:ea typeface="微软雅黑" panose="020B0503020204020204" pitchFamily="34" charset="-122"/>
            </a:endParaRPr>
          </a:p>
        </p:txBody>
      </p:sp>
      <p:sp>
        <p:nvSpPr>
          <p:cNvPr id="7" name="TextBox 2">
            <a:extLst>
              <a:ext uri="{FF2B5EF4-FFF2-40B4-BE49-F238E27FC236}">
                <a16:creationId xmlns:a16="http://schemas.microsoft.com/office/drawing/2014/main" id="{6D3A82AE-8882-479A-8D63-0298F8E740E4}"/>
              </a:ext>
            </a:extLst>
          </p:cNvPr>
          <p:cNvSpPr txBox="1"/>
          <p:nvPr/>
        </p:nvSpPr>
        <p:spPr>
          <a:xfrm>
            <a:off x="2109854" y="2452234"/>
            <a:ext cx="6264696"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存储管理</a:t>
            </a:r>
            <a:endParaRPr lang="en-US" altLang="zh-CN" sz="2400" dirty="0">
              <a:latin typeface="微软雅黑" panose="020B0503020204020204" pitchFamily="34" charset="-122"/>
              <a:ea typeface="微软雅黑" panose="020B0503020204020204" pitchFamily="34" charset="-122"/>
            </a:endParaRPr>
          </a:p>
        </p:txBody>
      </p:sp>
      <p:sp>
        <p:nvSpPr>
          <p:cNvPr id="8" name="TextBox 2">
            <a:extLst>
              <a:ext uri="{FF2B5EF4-FFF2-40B4-BE49-F238E27FC236}">
                <a16:creationId xmlns:a16="http://schemas.microsoft.com/office/drawing/2014/main" id="{DC8EEC9C-6215-4483-9226-1955808A90CF}"/>
              </a:ext>
            </a:extLst>
          </p:cNvPr>
          <p:cNvSpPr txBox="1"/>
          <p:nvPr/>
        </p:nvSpPr>
        <p:spPr>
          <a:xfrm>
            <a:off x="2109854" y="3233441"/>
            <a:ext cx="6264696"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设备管理</a:t>
            </a:r>
            <a:endParaRPr lang="en-US" altLang="zh-CN" sz="2400" dirty="0">
              <a:latin typeface="微软雅黑" panose="020B0503020204020204" pitchFamily="34" charset="-122"/>
              <a:ea typeface="微软雅黑" panose="020B0503020204020204" pitchFamily="34" charset="-122"/>
            </a:endParaRPr>
          </a:p>
        </p:txBody>
      </p:sp>
      <p:sp>
        <p:nvSpPr>
          <p:cNvPr id="9" name="TextBox 2">
            <a:extLst>
              <a:ext uri="{FF2B5EF4-FFF2-40B4-BE49-F238E27FC236}">
                <a16:creationId xmlns:a16="http://schemas.microsoft.com/office/drawing/2014/main" id="{F258A405-A44A-4AD2-B3FC-47966B2C2E9C}"/>
              </a:ext>
            </a:extLst>
          </p:cNvPr>
          <p:cNvSpPr txBox="1"/>
          <p:nvPr/>
        </p:nvSpPr>
        <p:spPr>
          <a:xfrm>
            <a:off x="2109854" y="4014648"/>
            <a:ext cx="6264696"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文件管理</a:t>
            </a:r>
            <a:endParaRPr lang="en-US" altLang="zh-CN" sz="2400" dirty="0">
              <a:latin typeface="微软雅黑" panose="020B0503020204020204" pitchFamily="34" charset="-122"/>
              <a:ea typeface="微软雅黑" panose="020B0503020204020204" pitchFamily="34" charset="-122"/>
            </a:endParaRPr>
          </a:p>
        </p:txBody>
      </p:sp>
      <p:sp>
        <p:nvSpPr>
          <p:cNvPr id="10" name="TextBox 2">
            <a:extLst>
              <a:ext uri="{FF2B5EF4-FFF2-40B4-BE49-F238E27FC236}">
                <a16:creationId xmlns:a16="http://schemas.microsoft.com/office/drawing/2014/main" id="{36334267-A972-4BC0-8ED6-D228D4FE442D}"/>
              </a:ext>
            </a:extLst>
          </p:cNvPr>
          <p:cNvSpPr txBox="1"/>
          <p:nvPr/>
        </p:nvSpPr>
        <p:spPr>
          <a:xfrm>
            <a:off x="2109854" y="4795853"/>
            <a:ext cx="6264696"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作业管理</a:t>
            </a:r>
          </a:p>
        </p:txBody>
      </p:sp>
    </p:spTree>
    <p:extLst>
      <p:ext uri="{BB962C8B-B14F-4D97-AF65-F5344CB8AC3E}">
        <p14:creationId xmlns:p14="http://schemas.microsoft.com/office/powerpoint/2010/main" val="37016840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376AF6-F881-47EF-AD6E-D123B587CB82}"/>
              </a:ext>
            </a:extLst>
          </p:cNvPr>
          <p:cNvSpPr>
            <a:spLocks noGrp="1"/>
          </p:cNvSpPr>
          <p:nvPr>
            <p:ph type="title"/>
          </p:nvPr>
        </p:nvSpPr>
        <p:spPr/>
        <p:txBody>
          <a:bodyPr/>
          <a:lstStyle/>
          <a:p>
            <a:r>
              <a:rPr lang="zh-CN" altLang="en-US" dirty="0"/>
              <a:t>文件基础知识</a:t>
            </a:r>
            <a:r>
              <a:rPr lang="en-US" altLang="zh-CN" dirty="0"/>
              <a:t>——</a:t>
            </a:r>
            <a:r>
              <a:rPr lang="zh-CN" altLang="en-US" dirty="0"/>
              <a:t>文件</a:t>
            </a:r>
          </a:p>
        </p:txBody>
      </p:sp>
      <p:sp>
        <p:nvSpPr>
          <p:cNvPr id="3" name="灯片编号占位符 2">
            <a:extLst>
              <a:ext uri="{FF2B5EF4-FFF2-40B4-BE49-F238E27FC236}">
                <a16:creationId xmlns:a16="http://schemas.microsoft.com/office/drawing/2014/main" id="{83D94C87-B98E-48D0-9C1A-E47FD9730B64}"/>
              </a:ext>
            </a:extLst>
          </p:cNvPr>
          <p:cNvSpPr>
            <a:spLocks noGrp="1"/>
          </p:cNvSpPr>
          <p:nvPr>
            <p:ph type="sldNum" sz="quarter" idx="10"/>
          </p:nvPr>
        </p:nvSpPr>
        <p:spPr/>
        <p:txBody>
          <a:bodyPr/>
          <a:lstStyle/>
          <a:p>
            <a:pPr>
              <a:defRPr/>
            </a:pPr>
            <a:fld id="{2FCEA550-0632-41CF-92C9-23194848D089}" type="slidenum">
              <a:rPr lang="zh-CN" altLang="en-US" smtClean="0"/>
              <a:pPr>
                <a:defRPr/>
              </a:pPr>
              <a:t>68</a:t>
            </a:fld>
            <a:endParaRPr lang="en-US" altLang="zh-CN"/>
          </a:p>
        </p:txBody>
      </p:sp>
      <p:sp>
        <p:nvSpPr>
          <p:cNvPr id="5" name="矩形 4">
            <a:extLst>
              <a:ext uri="{FF2B5EF4-FFF2-40B4-BE49-F238E27FC236}">
                <a16:creationId xmlns:a16="http://schemas.microsoft.com/office/drawing/2014/main" id="{E6AE121A-937E-4849-A54B-3011BFBA7E4E}"/>
              </a:ext>
            </a:extLst>
          </p:cNvPr>
          <p:cNvSpPr/>
          <p:nvPr/>
        </p:nvSpPr>
        <p:spPr>
          <a:xfrm>
            <a:off x="1287105" y="1684024"/>
            <a:ext cx="8640960" cy="497957"/>
          </a:xfrm>
          <a:prstGeom prst="rect">
            <a:avLst/>
          </a:prstGeom>
        </p:spPr>
        <p:txBody>
          <a:bodyPr wrap="square">
            <a:spAutoFit/>
          </a:bodyPr>
          <a:lstStyle/>
          <a:p>
            <a:pPr marL="342900" indent="-342900">
              <a:lnSpc>
                <a:spcPct val="120000"/>
              </a:lnSpc>
              <a:buClr>
                <a:schemeClr val="tx1"/>
              </a:buClr>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文件是具有文件名的一组</a:t>
            </a:r>
            <a:r>
              <a:rPr lang="zh-CN" altLang="zh-CN" sz="2400" b="1" dirty="0">
                <a:latin typeface="微软雅黑" panose="020B0503020204020204" pitchFamily="34" charset="-122"/>
                <a:ea typeface="微软雅黑" panose="020B0503020204020204" pitchFamily="34" charset="-122"/>
              </a:rPr>
              <a:t>相关信息的集合</a:t>
            </a:r>
            <a:endParaRPr lang="zh-CN" altLang="en-US" sz="24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84900B47-0C2C-49AF-BF82-7174472887A5}"/>
              </a:ext>
            </a:extLst>
          </p:cNvPr>
          <p:cNvSpPr/>
          <p:nvPr/>
        </p:nvSpPr>
        <p:spPr>
          <a:xfrm>
            <a:off x="1287105" y="2296092"/>
            <a:ext cx="8640960" cy="497957"/>
          </a:xfrm>
          <a:prstGeom prst="rect">
            <a:avLst/>
          </a:prstGeom>
        </p:spPr>
        <p:txBody>
          <a:bodyPr wrap="square">
            <a:spAutoFit/>
          </a:bodyPr>
          <a:lstStyle/>
          <a:p>
            <a:pPr marL="342900" indent="-342900">
              <a:lnSpc>
                <a:spcPct val="120000"/>
              </a:lnSpc>
              <a:buClr>
                <a:schemeClr val="tx1"/>
              </a:buClr>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所有的程序和数据都以文件的形式存放在外存储器上</a:t>
            </a:r>
            <a:endParaRPr lang="zh-CN" altLang="en-US" sz="2400"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F1F36918-B73F-4CB2-91EC-C3476DF159ED}"/>
              </a:ext>
            </a:extLst>
          </p:cNvPr>
          <p:cNvSpPr/>
          <p:nvPr/>
        </p:nvSpPr>
        <p:spPr>
          <a:xfrm>
            <a:off x="1282980" y="2908160"/>
            <a:ext cx="8640960" cy="497957"/>
          </a:xfrm>
          <a:prstGeom prst="rect">
            <a:avLst/>
          </a:prstGeom>
        </p:spPr>
        <p:txBody>
          <a:bodyPr wrap="square">
            <a:spAutoFit/>
          </a:bodyPr>
          <a:lstStyle/>
          <a:p>
            <a:pPr marL="342900" indent="-342900">
              <a:lnSpc>
                <a:spcPct val="120000"/>
              </a:lnSpc>
              <a:buClr>
                <a:schemeClr val="tx1"/>
              </a:buClr>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操作系统对文件实行“按名存取”</a:t>
            </a:r>
          </a:p>
        </p:txBody>
      </p:sp>
    </p:spTree>
    <p:extLst>
      <p:ext uri="{BB962C8B-B14F-4D97-AF65-F5344CB8AC3E}">
        <p14:creationId xmlns:p14="http://schemas.microsoft.com/office/powerpoint/2010/main" val="13870621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1F565-3D74-4635-86A0-30F3E6F3654F}"/>
              </a:ext>
            </a:extLst>
          </p:cNvPr>
          <p:cNvSpPr>
            <a:spLocks noGrp="1"/>
          </p:cNvSpPr>
          <p:nvPr>
            <p:ph type="title"/>
          </p:nvPr>
        </p:nvSpPr>
        <p:spPr/>
        <p:txBody>
          <a:bodyPr/>
          <a:lstStyle/>
          <a:p>
            <a:r>
              <a:rPr lang="zh-CN" altLang="en-US" dirty="0"/>
              <a:t>文件基础知识</a:t>
            </a:r>
            <a:r>
              <a:rPr lang="en-US" altLang="zh-CN" dirty="0"/>
              <a:t>——</a:t>
            </a:r>
            <a:r>
              <a:rPr lang="zh-CN" altLang="en-US" dirty="0"/>
              <a:t>文件的命名规则</a:t>
            </a:r>
          </a:p>
        </p:txBody>
      </p:sp>
      <p:sp>
        <p:nvSpPr>
          <p:cNvPr id="3" name="灯片编号占位符 2">
            <a:extLst>
              <a:ext uri="{FF2B5EF4-FFF2-40B4-BE49-F238E27FC236}">
                <a16:creationId xmlns:a16="http://schemas.microsoft.com/office/drawing/2014/main" id="{7DD02369-E8A5-4E4F-814F-6FB6F52A201E}"/>
              </a:ext>
            </a:extLst>
          </p:cNvPr>
          <p:cNvSpPr>
            <a:spLocks noGrp="1"/>
          </p:cNvSpPr>
          <p:nvPr>
            <p:ph type="sldNum" sz="quarter" idx="10"/>
          </p:nvPr>
        </p:nvSpPr>
        <p:spPr/>
        <p:txBody>
          <a:bodyPr/>
          <a:lstStyle/>
          <a:p>
            <a:pPr>
              <a:defRPr/>
            </a:pPr>
            <a:fld id="{2FCEA550-0632-41CF-92C9-23194848D089}" type="slidenum">
              <a:rPr lang="zh-CN" altLang="en-US" smtClean="0"/>
              <a:pPr>
                <a:defRPr/>
              </a:pPr>
              <a:t>69</a:t>
            </a:fld>
            <a:endParaRPr lang="en-US" altLang="zh-CN"/>
          </a:p>
        </p:txBody>
      </p:sp>
      <p:sp>
        <p:nvSpPr>
          <p:cNvPr id="5" name="矩形 4">
            <a:extLst>
              <a:ext uri="{FF2B5EF4-FFF2-40B4-BE49-F238E27FC236}">
                <a16:creationId xmlns:a16="http://schemas.microsoft.com/office/drawing/2014/main" id="{0A8D7D02-5670-4527-A314-D2863288F514}"/>
              </a:ext>
            </a:extLst>
          </p:cNvPr>
          <p:cNvSpPr/>
          <p:nvPr/>
        </p:nvSpPr>
        <p:spPr>
          <a:xfrm>
            <a:off x="906519" y="1829816"/>
            <a:ext cx="10837859" cy="511807"/>
          </a:xfrm>
          <a:prstGeom prst="rect">
            <a:avLst/>
          </a:prstGeom>
        </p:spPr>
        <p:txBody>
          <a:bodyPr wrap="square">
            <a:spAutoFit/>
          </a:bodyPr>
          <a:lstStyle/>
          <a:p>
            <a:pPr marL="285750" indent="-285750">
              <a:lnSpc>
                <a:spcPct val="125000"/>
              </a:lnSpc>
              <a:spcAft>
                <a:spcPts val="1200"/>
              </a:spcAft>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在文件和文件夹的名字中，用户</a:t>
            </a:r>
            <a:r>
              <a:rPr lang="zh-CN" altLang="zh-CN" sz="2400" b="1" dirty="0">
                <a:latin typeface="微软雅黑" panose="020B0503020204020204" pitchFamily="34" charset="-122"/>
                <a:ea typeface="微软雅黑" panose="020B0503020204020204" pitchFamily="34" charset="-122"/>
              </a:rPr>
              <a:t>最多可使用</a:t>
            </a:r>
            <a:r>
              <a:rPr lang="en-US" altLang="zh-CN" sz="2400" b="1" dirty="0">
                <a:latin typeface="微软雅黑" panose="020B0503020204020204" pitchFamily="34" charset="-122"/>
                <a:ea typeface="微软雅黑" panose="020B0503020204020204" pitchFamily="34" charset="-122"/>
              </a:rPr>
              <a:t>255</a:t>
            </a:r>
            <a:r>
              <a:rPr lang="zh-CN" altLang="zh-CN" sz="2400" b="1" dirty="0">
                <a:latin typeface="微软雅黑" panose="020B0503020204020204" pitchFamily="34" charset="-122"/>
                <a:ea typeface="微软雅黑" panose="020B0503020204020204" pitchFamily="34" charset="-122"/>
              </a:rPr>
              <a:t>个字符</a:t>
            </a:r>
            <a:r>
              <a:rPr lang="zh-CN" altLang="zh-CN" sz="2400" dirty="0">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A10C52E5-79C6-45BD-975A-7B248E4D5263}"/>
              </a:ext>
            </a:extLst>
          </p:cNvPr>
          <p:cNvSpPr/>
          <p:nvPr/>
        </p:nvSpPr>
        <p:spPr>
          <a:xfrm>
            <a:off x="906519" y="2712018"/>
            <a:ext cx="10837859" cy="511807"/>
          </a:xfrm>
          <a:prstGeom prst="rect">
            <a:avLst/>
          </a:prstGeom>
        </p:spPr>
        <p:txBody>
          <a:bodyPr wrap="square">
            <a:spAutoFit/>
          </a:bodyPr>
          <a:lstStyle/>
          <a:p>
            <a:pPr marL="285750" indent="-285750">
              <a:lnSpc>
                <a:spcPct val="125000"/>
              </a:lnSpc>
              <a:spcAft>
                <a:spcPts val="1200"/>
              </a:spcAft>
              <a:buFont typeface="Wingdings" panose="05000000000000000000" pitchFamily="2" charset="2"/>
              <a:buChar char="u"/>
            </a:pPr>
            <a:r>
              <a:rPr lang="zh-CN" altLang="zh-CN" sz="2400" b="1" dirty="0">
                <a:latin typeface="微软雅黑" panose="020B0503020204020204" pitchFamily="34" charset="-122"/>
                <a:ea typeface="微软雅黑" panose="020B0503020204020204" pitchFamily="34" charset="-122"/>
              </a:rPr>
              <a:t>可使用多个间隔符“</a:t>
            </a:r>
            <a:r>
              <a:rPr lang="en-US" altLang="zh-CN" sz="2400" b="1" dirty="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的文件名，如</a:t>
            </a:r>
            <a:r>
              <a:rPr lang="en-US" altLang="zh-CN" sz="2400" dirty="0">
                <a:latin typeface="微软雅黑" panose="020B0503020204020204" pitchFamily="34" charset="-122"/>
                <a:ea typeface="微软雅黑" panose="020B0503020204020204" pitchFamily="34" charset="-122"/>
              </a:rPr>
              <a:t>jsj.jsj.docx</a:t>
            </a:r>
            <a:r>
              <a:rPr lang="zh-CN" altLang="zh-CN" sz="2400" dirty="0">
                <a:latin typeface="微软雅黑" panose="020B0503020204020204" pitchFamily="34" charset="-122"/>
                <a:ea typeface="微软雅黑" panose="020B0503020204020204" pitchFamily="34" charset="-122"/>
              </a:rPr>
              <a:t>。</a:t>
            </a:r>
          </a:p>
        </p:txBody>
      </p:sp>
      <p:sp>
        <p:nvSpPr>
          <p:cNvPr id="7" name="矩形 6">
            <a:extLst>
              <a:ext uri="{FF2B5EF4-FFF2-40B4-BE49-F238E27FC236}">
                <a16:creationId xmlns:a16="http://schemas.microsoft.com/office/drawing/2014/main" id="{2CFBBF1D-668D-49F6-B4DB-8C77718AF6E2}"/>
              </a:ext>
            </a:extLst>
          </p:cNvPr>
          <p:cNvSpPr/>
          <p:nvPr/>
        </p:nvSpPr>
        <p:spPr>
          <a:xfrm>
            <a:off x="906519" y="3594220"/>
            <a:ext cx="10837859" cy="973472"/>
          </a:xfrm>
          <a:prstGeom prst="rect">
            <a:avLst/>
          </a:prstGeom>
        </p:spPr>
        <p:txBody>
          <a:bodyPr wrap="square">
            <a:spAutoFit/>
          </a:bodyPr>
          <a:lstStyle/>
          <a:p>
            <a:pPr marL="285750" indent="-285750">
              <a:lnSpc>
                <a:spcPct val="125000"/>
              </a:lnSpc>
              <a:spcAft>
                <a:spcPts val="600"/>
              </a:spcAft>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文件名</a:t>
            </a:r>
            <a:r>
              <a:rPr lang="zh-CN" altLang="zh-CN" sz="2400" b="1" dirty="0">
                <a:latin typeface="微软雅黑" panose="020B0503020204020204" pitchFamily="34" charset="-122"/>
                <a:ea typeface="微软雅黑" panose="020B0503020204020204" pitchFamily="34" charset="-122"/>
              </a:rPr>
              <a:t>可以有空格但不能有</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&lt;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&gt;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”等。</a:t>
            </a: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70891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C82916-F380-4D09-9FDC-6CF60A5554CA}"/>
              </a:ext>
            </a:extLst>
          </p:cNvPr>
          <p:cNvSpPr>
            <a:spLocks noGrp="1"/>
          </p:cNvSpPr>
          <p:nvPr>
            <p:ph type="title"/>
          </p:nvPr>
        </p:nvSpPr>
        <p:spPr/>
        <p:txBody>
          <a:bodyPr/>
          <a:lstStyle/>
          <a:p>
            <a:r>
              <a:rPr lang="zh-CN" altLang="en-US" dirty="0"/>
              <a:t>现代计算机之父</a:t>
            </a:r>
            <a:r>
              <a:rPr lang="en-US" altLang="zh-CN" dirty="0"/>
              <a:t>——</a:t>
            </a:r>
            <a:r>
              <a:rPr lang="zh-CN" altLang="en-US" dirty="0"/>
              <a:t>冯诺依曼</a:t>
            </a:r>
          </a:p>
        </p:txBody>
      </p:sp>
      <p:sp>
        <p:nvSpPr>
          <p:cNvPr id="3" name="灯片编号占位符 2">
            <a:extLst>
              <a:ext uri="{FF2B5EF4-FFF2-40B4-BE49-F238E27FC236}">
                <a16:creationId xmlns:a16="http://schemas.microsoft.com/office/drawing/2014/main" id="{20F3E272-7892-45AD-B834-43B6C4B176A4}"/>
              </a:ext>
            </a:extLst>
          </p:cNvPr>
          <p:cNvSpPr>
            <a:spLocks noGrp="1"/>
          </p:cNvSpPr>
          <p:nvPr>
            <p:ph type="sldNum" sz="quarter" idx="10"/>
          </p:nvPr>
        </p:nvSpPr>
        <p:spPr/>
        <p:txBody>
          <a:bodyPr/>
          <a:lstStyle/>
          <a:p>
            <a:pPr>
              <a:defRPr/>
            </a:pPr>
            <a:fld id="{2FCEA550-0632-41CF-92C9-23194848D089}" type="slidenum">
              <a:rPr lang="zh-CN" altLang="en-US" smtClean="0"/>
              <a:pPr>
                <a:defRPr/>
              </a:pPr>
              <a:t>7</a:t>
            </a:fld>
            <a:endParaRPr lang="en-US" altLang="zh-CN"/>
          </a:p>
        </p:txBody>
      </p:sp>
      <p:pic>
        <p:nvPicPr>
          <p:cNvPr id="5" name="图片 4">
            <a:extLst>
              <a:ext uri="{FF2B5EF4-FFF2-40B4-BE49-F238E27FC236}">
                <a16:creationId xmlns:a16="http://schemas.microsoft.com/office/drawing/2014/main" id="{AEFA089C-9F35-4236-A031-54905080AF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9763" y="1722188"/>
            <a:ext cx="2045935" cy="2664296"/>
          </a:xfrm>
          <a:prstGeom prst="rect">
            <a:avLst/>
          </a:prstGeom>
        </p:spPr>
      </p:pic>
      <p:sp>
        <p:nvSpPr>
          <p:cNvPr id="7" name="TextBox 3">
            <a:extLst>
              <a:ext uri="{FF2B5EF4-FFF2-40B4-BE49-F238E27FC236}">
                <a16:creationId xmlns:a16="http://schemas.microsoft.com/office/drawing/2014/main" id="{9AFFDA5C-3858-477C-9B6D-A1AB67779910}"/>
              </a:ext>
            </a:extLst>
          </p:cNvPr>
          <p:cNvSpPr txBox="1"/>
          <p:nvPr/>
        </p:nvSpPr>
        <p:spPr>
          <a:xfrm>
            <a:off x="8703471" y="4489774"/>
            <a:ext cx="2598518" cy="646331"/>
          </a:xfrm>
          <a:prstGeom prst="rect">
            <a:avLst/>
          </a:prstGeom>
          <a:noFill/>
        </p:spPr>
        <p:txBody>
          <a:bodyPr wrap="square" rtlCol="0">
            <a:spAutoFit/>
          </a:bodyPr>
          <a:lstStyle/>
          <a:p>
            <a:pPr algn="ctr"/>
            <a:r>
              <a:rPr lang="en-US" altLang="zh-CN" dirty="0">
                <a:latin typeface="微软雅黑" panose="020B0503020204020204" pitchFamily="34" charset="-122"/>
                <a:ea typeface="微软雅黑" panose="020B0503020204020204" pitchFamily="34" charset="-122"/>
              </a:rPr>
              <a:t>John Von </a:t>
            </a:r>
            <a:r>
              <a:rPr lang="en-US" altLang="zh-CN" dirty="0" err="1">
                <a:latin typeface="微软雅黑" panose="020B0503020204020204" pitchFamily="34" charset="-122"/>
                <a:ea typeface="微软雅黑" panose="020B0503020204020204" pitchFamily="34" charset="-122"/>
              </a:rPr>
              <a:t>Naueman</a:t>
            </a:r>
            <a:endParaRPr lang="en-US" altLang="zh-CN" dirty="0">
              <a:latin typeface="微软雅黑" panose="020B0503020204020204" pitchFamily="34" charset="-122"/>
              <a:ea typeface="微软雅黑" panose="020B0503020204020204" pitchFamily="34" charset="-122"/>
            </a:endParaRPr>
          </a:p>
          <a:p>
            <a:pPr algn="ctr"/>
            <a:r>
              <a:rPr lang="en-US" altLang="zh-CN" dirty="0">
                <a:latin typeface="微软雅黑" panose="020B0503020204020204" pitchFamily="34" charset="-122"/>
                <a:ea typeface="微软雅黑" panose="020B0503020204020204" pitchFamily="34" charset="-122"/>
              </a:rPr>
              <a:t>(1903-1957)</a:t>
            </a:r>
            <a:endParaRPr lang="zh-CN" altLang="en-US"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D6E9D9EA-7F93-48F0-B81B-EF53BEC4ED2B}"/>
              </a:ext>
            </a:extLst>
          </p:cNvPr>
          <p:cNvSpPr/>
          <p:nvPr/>
        </p:nvSpPr>
        <p:spPr>
          <a:xfrm>
            <a:off x="1198970" y="1678120"/>
            <a:ext cx="6876394" cy="1682961"/>
          </a:xfrm>
          <a:prstGeom prst="rect">
            <a:avLst/>
          </a:prstGeom>
        </p:spPr>
        <p:txBody>
          <a:bodyPr wrap="square">
            <a:spAutoFit/>
          </a:bodyPr>
          <a:lstStyle/>
          <a:p>
            <a:pPr marL="285750" indent="-285750">
              <a:lnSpc>
                <a:spcPct val="120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1945</a:t>
            </a:r>
            <a:r>
              <a:rPr lang="zh-CN" altLang="en-US" sz="2200" dirty="0">
                <a:latin typeface="微软雅黑" panose="020B0503020204020204" pitchFamily="34" charset="-122"/>
                <a:ea typeface="微软雅黑" panose="020B0503020204020204" pitchFamily="34" charset="-122"/>
              </a:rPr>
              <a:t>年</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月冯</a:t>
            </a:r>
            <a:r>
              <a:rPr lang="zh-CN" altLang="en-US" sz="2200" dirty="0">
                <a:latin typeface="微软雅黑" panose="020B0503020204020204" pitchFamily="34" charset="-122"/>
                <a:ea typeface="微软雅黑" panose="020B0503020204020204" pitchFamily="34" charset="-122"/>
                <a:sym typeface="Symbol"/>
              </a:rPr>
              <a:t></a:t>
            </a:r>
            <a:r>
              <a:rPr lang="zh-CN" altLang="en-US" sz="2200" dirty="0">
                <a:latin typeface="微软雅黑" panose="020B0503020204020204" pitchFamily="34" charset="-122"/>
                <a:ea typeface="微软雅黑" panose="020B0503020204020204" pitchFamily="34" charset="-122"/>
              </a:rPr>
              <a:t>诺依曼在共同讨论的基础上起草了一个全新的“存储程序通用电子计算机方案”</a:t>
            </a:r>
            <a:r>
              <a:rPr lang="en-US" altLang="zh-CN" sz="2200" dirty="0">
                <a:latin typeface="微软雅黑" panose="020B0503020204020204" pitchFamily="34" charset="-122"/>
                <a:ea typeface="微软雅黑" panose="020B0503020204020204" pitchFamily="34" charset="-122"/>
              </a:rPr>
              <a:t>--</a:t>
            </a:r>
            <a:r>
              <a:rPr lang="en-US" altLang="zh-CN" sz="2200" b="1" dirty="0">
                <a:latin typeface="微软雅黑" panose="020B0503020204020204" pitchFamily="34" charset="-122"/>
                <a:ea typeface="微软雅黑" panose="020B0503020204020204" pitchFamily="34" charset="-122"/>
              </a:rPr>
              <a:t>EDVAC</a:t>
            </a: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Electronic Discrete Variable Automatic Computer</a:t>
            </a:r>
            <a:r>
              <a:rPr lang="zh-CN" altLang="en-US" sz="2200" dirty="0">
                <a:latin typeface="微软雅黑" panose="020B0503020204020204" pitchFamily="34" charset="-122"/>
                <a:ea typeface="微软雅黑" panose="020B0503020204020204" pitchFamily="34" charset="-122"/>
              </a:rPr>
              <a:t>）。</a:t>
            </a:r>
          </a:p>
        </p:txBody>
      </p:sp>
      <p:sp>
        <p:nvSpPr>
          <p:cNvPr id="11" name="矩形 10">
            <a:extLst>
              <a:ext uri="{FF2B5EF4-FFF2-40B4-BE49-F238E27FC236}">
                <a16:creationId xmlns:a16="http://schemas.microsoft.com/office/drawing/2014/main" id="{4DDBB2C6-F3F2-428C-9C3B-6D237334B390}"/>
              </a:ext>
            </a:extLst>
          </p:cNvPr>
          <p:cNvSpPr/>
          <p:nvPr/>
        </p:nvSpPr>
        <p:spPr>
          <a:xfrm>
            <a:off x="1198970" y="3499692"/>
            <a:ext cx="6331811" cy="464166"/>
          </a:xfrm>
          <a:prstGeom prst="rect">
            <a:avLst/>
          </a:prstGeom>
        </p:spPr>
        <p:txBody>
          <a:bodyPr wrap="square">
            <a:spAutoFit/>
          </a:bodyPr>
          <a:lstStyle/>
          <a:p>
            <a:pPr marL="285750" indent="-285750">
              <a:lnSpc>
                <a:spcPct val="120000"/>
              </a:lnSpc>
              <a:buFont typeface="Wingdings" panose="05000000000000000000" pitchFamily="2" charset="2"/>
              <a:buChar char="u"/>
            </a:pPr>
            <a:r>
              <a:rPr lang="en-US" altLang="zh-CN" sz="2200" dirty="0">
                <a:latin typeface="微软雅黑" panose="020B0503020204020204" pitchFamily="34" charset="-122"/>
                <a:ea typeface="微软雅黑" panose="020B0503020204020204" pitchFamily="34" charset="-122"/>
              </a:rPr>
              <a:t>EDVAC</a:t>
            </a:r>
            <a:r>
              <a:rPr lang="zh-CN" altLang="en-US" sz="2200" dirty="0">
                <a:latin typeface="微软雅黑" panose="020B0503020204020204" pitchFamily="34" charset="-122"/>
                <a:ea typeface="微软雅黑" panose="020B0503020204020204" pitchFamily="34" charset="-122"/>
              </a:rPr>
              <a:t>采用</a:t>
            </a:r>
            <a:r>
              <a:rPr lang="zh-CN" altLang="en-US" sz="2200" b="1" dirty="0">
                <a:latin typeface="微软雅黑" panose="020B0503020204020204" pitchFamily="34" charset="-122"/>
                <a:ea typeface="微软雅黑" panose="020B0503020204020204" pitchFamily="34" charset="-122"/>
              </a:rPr>
              <a:t>存储程序</a:t>
            </a:r>
            <a:r>
              <a:rPr lang="zh-CN" altLang="en-US" sz="2200" dirty="0">
                <a:latin typeface="微软雅黑" panose="020B0503020204020204" pitchFamily="34" charset="-122"/>
                <a:ea typeface="微软雅黑" panose="020B0503020204020204" pitchFamily="34" charset="-122"/>
              </a:rPr>
              <a:t>以及</a:t>
            </a:r>
            <a:r>
              <a:rPr lang="zh-CN" altLang="en-US" sz="2200" b="1" dirty="0">
                <a:latin typeface="微软雅黑" panose="020B0503020204020204" pitchFamily="34" charset="-122"/>
                <a:ea typeface="微软雅黑" panose="020B0503020204020204" pitchFamily="34" charset="-122"/>
              </a:rPr>
              <a:t>二进制编码</a:t>
            </a:r>
          </a:p>
        </p:txBody>
      </p:sp>
      <p:sp>
        <p:nvSpPr>
          <p:cNvPr id="13" name="矩形 12">
            <a:extLst>
              <a:ext uri="{FF2B5EF4-FFF2-40B4-BE49-F238E27FC236}">
                <a16:creationId xmlns:a16="http://schemas.microsoft.com/office/drawing/2014/main" id="{741A3235-43F1-451B-AA46-FA922744BEBC}"/>
              </a:ext>
            </a:extLst>
          </p:cNvPr>
          <p:cNvSpPr/>
          <p:nvPr/>
        </p:nvSpPr>
        <p:spPr>
          <a:xfrm>
            <a:off x="1187044" y="4169827"/>
            <a:ext cx="6535779" cy="869212"/>
          </a:xfrm>
          <a:prstGeom prst="rect">
            <a:avLst/>
          </a:prstGeom>
        </p:spPr>
        <p:txBody>
          <a:bodyPr wrap="square">
            <a:spAutoFit/>
          </a:bodyPr>
          <a:lstStyle/>
          <a:p>
            <a:pPr marL="285750" indent="-285750">
              <a:lnSpc>
                <a:spcPct val="120000"/>
              </a:lnSpc>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rPr>
              <a:t>以</a:t>
            </a:r>
            <a:r>
              <a:rPr lang="zh-CN" altLang="en-US" sz="2200" b="1" dirty="0">
                <a:latin typeface="微软雅黑" panose="020B0503020204020204" pitchFamily="34" charset="-122"/>
                <a:ea typeface="微软雅黑" panose="020B0503020204020204" pitchFamily="34" charset="-122"/>
              </a:rPr>
              <a:t>存储程序</a:t>
            </a:r>
            <a:r>
              <a:rPr lang="zh-CN" altLang="en-US" sz="2200" dirty="0">
                <a:latin typeface="微软雅黑" panose="020B0503020204020204" pitchFamily="34" charset="-122"/>
                <a:ea typeface="微软雅黑" panose="020B0503020204020204" pitchFamily="34" charset="-122"/>
              </a:rPr>
              <a:t>和</a:t>
            </a:r>
            <a:r>
              <a:rPr lang="zh-CN" altLang="en-US" sz="2200" b="1" dirty="0">
                <a:latin typeface="微软雅黑" panose="020B0503020204020204" pitchFamily="34" charset="-122"/>
                <a:ea typeface="微软雅黑" panose="020B0503020204020204" pitchFamily="34" charset="-122"/>
              </a:rPr>
              <a:t>程序控制</a:t>
            </a:r>
            <a:r>
              <a:rPr lang="zh-CN" altLang="en-US" sz="2200" dirty="0">
                <a:latin typeface="微软雅黑" panose="020B0503020204020204" pitchFamily="34" charset="-122"/>
                <a:ea typeface="微软雅黑" panose="020B0503020204020204" pitchFamily="34" charset="-122"/>
              </a:rPr>
              <a:t>为基本工作原理，采用这种体系结构的计算机均称为“</a:t>
            </a:r>
            <a:r>
              <a:rPr lang="zh-CN" altLang="en-US" sz="2200" b="1" dirty="0">
                <a:latin typeface="微软雅黑" panose="020B0503020204020204" pitchFamily="34" charset="-122"/>
                <a:ea typeface="微软雅黑" panose="020B0503020204020204" pitchFamily="34" charset="-122"/>
              </a:rPr>
              <a:t>冯</a:t>
            </a:r>
            <a:r>
              <a:rPr lang="zh-CN" altLang="en-US" sz="2200" b="1" dirty="0">
                <a:latin typeface="微软雅黑" panose="020B0503020204020204" pitchFamily="34" charset="-122"/>
                <a:ea typeface="微软雅黑" panose="020B0503020204020204" pitchFamily="34" charset="-122"/>
                <a:sym typeface="Symbol"/>
              </a:rPr>
              <a:t></a:t>
            </a:r>
            <a:r>
              <a:rPr lang="zh-CN" altLang="en-US" sz="2200" b="1" dirty="0">
                <a:latin typeface="微软雅黑" panose="020B0503020204020204" pitchFamily="34" charset="-122"/>
                <a:ea typeface="微软雅黑" panose="020B0503020204020204" pitchFamily="34" charset="-122"/>
              </a:rPr>
              <a:t>诺依曼机</a:t>
            </a:r>
            <a:r>
              <a:rPr lang="zh-CN" altLang="en-US" sz="22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0810352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4E4EDB-9D6B-4C70-8E69-5F06090A7F8F}"/>
              </a:ext>
            </a:extLst>
          </p:cNvPr>
          <p:cNvSpPr>
            <a:spLocks noGrp="1"/>
          </p:cNvSpPr>
          <p:nvPr>
            <p:ph type="title"/>
          </p:nvPr>
        </p:nvSpPr>
        <p:spPr/>
        <p:txBody>
          <a:bodyPr/>
          <a:lstStyle/>
          <a:p>
            <a:r>
              <a:rPr lang="zh-CN" altLang="en-US" dirty="0"/>
              <a:t>文件基础知识</a:t>
            </a:r>
            <a:r>
              <a:rPr lang="en-US" altLang="zh-CN" dirty="0"/>
              <a:t>——</a:t>
            </a:r>
            <a:r>
              <a:rPr lang="zh-CN" altLang="en-US" dirty="0"/>
              <a:t>文件的命名规则（续）</a:t>
            </a:r>
          </a:p>
        </p:txBody>
      </p:sp>
      <p:sp>
        <p:nvSpPr>
          <p:cNvPr id="3" name="灯片编号占位符 2">
            <a:extLst>
              <a:ext uri="{FF2B5EF4-FFF2-40B4-BE49-F238E27FC236}">
                <a16:creationId xmlns:a16="http://schemas.microsoft.com/office/drawing/2014/main" id="{8054D1D1-E4C4-4AFA-850E-31FF0F06936D}"/>
              </a:ext>
            </a:extLst>
          </p:cNvPr>
          <p:cNvSpPr>
            <a:spLocks noGrp="1"/>
          </p:cNvSpPr>
          <p:nvPr>
            <p:ph type="sldNum" sz="quarter" idx="10"/>
          </p:nvPr>
        </p:nvSpPr>
        <p:spPr/>
        <p:txBody>
          <a:bodyPr/>
          <a:lstStyle/>
          <a:p>
            <a:pPr>
              <a:defRPr/>
            </a:pPr>
            <a:fld id="{2FCEA550-0632-41CF-92C9-23194848D089}" type="slidenum">
              <a:rPr lang="zh-CN" altLang="en-US" smtClean="0"/>
              <a:pPr>
                <a:defRPr/>
              </a:pPr>
              <a:t>70</a:t>
            </a:fld>
            <a:endParaRPr lang="en-US" altLang="zh-CN"/>
          </a:p>
        </p:txBody>
      </p:sp>
      <p:sp>
        <p:nvSpPr>
          <p:cNvPr id="4" name="矩形 3">
            <a:extLst>
              <a:ext uri="{FF2B5EF4-FFF2-40B4-BE49-F238E27FC236}">
                <a16:creationId xmlns:a16="http://schemas.microsoft.com/office/drawing/2014/main" id="{4ABEA1AB-4DA0-4469-B1F3-7E2D065391B3}"/>
              </a:ext>
            </a:extLst>
          </p:cNvPr>
          <p:cNvSpPr/>
          <p:nvPr/>
        </p:nvSpPr>
        <p:spPr>
          <a:xfrm>
            <a:off x="1109027" y="1818934"/>
            <a:ext cx="10737851" cy="973280"/>
          </a:xfrm>
          <a:prstGeom prst="rect">
            <a:avLst/>
          </a:prstGeom>
        </p:spPr>
        <p:txBody>
          <a:bodyPr wrap="square">
            <a:spAutoFit/>
          </a:bodyPr>
          <a:lstStyle/>
          <a:p>
            <a:pPr marL="285750" indent="-285750">
              <a:lnSpc>
                <a:spcPct val="125000"/>
              </a:lnSpc>
              <a:spcAft>
                <a:spcPts val="1200"/>
              </a:spcAft>
              <a:buFont typeface="Wingdings" panose="05000000000000000000" pitchFamily="2" charset="2"/>
              <a:buChar char="u"/>
            </a:pPr>
            <a:r>
              <a:rPr lang="en-US" altLang="zh-CN" sz="2400" dirty="0">
                <a:latin typeface="Times New Roman" panose="02020603050405020304" pitchFamily="18" charset="0"/>
                <a:ea typeface="微软雅黑" panose="020B0503020204020204" pitchFamily="34" charset="-122"/>
              </a:rPr>
              <a:t>Windows</a:t>
            </a:r>
            <a:r>
              <a:rPr lang="zh-CN" altLang="zh-CN" sz="2400" dirty="0">
                <a:latin typeface="Times New Roman" panose="02020603050405020304" pitchFamily="18" charset="0"/>
                <a:ea typeface="微软雅黑" panose="020B0503020204020204" pitchFamily="34" charset="-122"/>
              </a:rPr>
              <a:t>保留文件名的大小写格式，但</a:t>
            </a:r>
            <a:r>
              <a:rPr lang="zh-CN" altLang="zh-CN" sz="2400" b="1" dirty="0">
                <a:latin typeface="Times New Roman" panose="02020603050405020304" pitchFamily="18" charset="0"/>
                <a:ea typeface="微软雅黑" panose="020B0503020204020204" pitchFamily="34" charset="-122"/>
              </a:rPr>
              <a:t>不能利用大小写区分文件名</a:t>
            </a:r>
            <a:r>
              <a:rPr lang="zh-CN" altLang="zh-CN" sz="2400" dirty="0">
                <a:latin typeface="Times New Roman" panose="02020603050405020304" pitchFamily="18" charset="0"/>
                <a:ea typeface="微软雅黑" panose="020B0503020204020204" pitchFamily="34" charset="-122"/>
              </a:rPr>
              <a:t>。例如，</a:t>
            </a:r>
            <a:r>
              <a:rPr lang="en-US" altLang="zh-CN" sz="2400" dirty="0">
                <a:latin typeface="Times New Roman" panose="02020603050405020304" pitchFamily="18" charset="0"/>
                <a:ea typeface="微软雅黑" panose="020B0503020204020204" pitchFamily="34" charset="-122"/>
              </a:rPr>
              <a:t> JSJ.TXT</a:t>
            </a:r>
            <a:r>
              <a:rPr lang="zh-CN" altLang="zh-CN" sz="2400" dirty="0">
                <a:latin typeface="Times New Roman" panose="02020603050405020304" pitchFamily="18" charset="0"/>
                <a:ea typeface="微软雅黑" panose="020B0503020204020204" pitchFamily="34" charset="-122"/>
              </a:rPr>
              <a:t>和</a:t>
            </a:r>
            <a:r>
              <a:rPr lang="en-US" altLang="zh-CN" sz="2400" dirty="0">
                <a:latin typeface="Times New Roman" panose="02020603050405020304" pitchFamily="18" charset="0"/>
                <a:ea typeface="微软雅黑" panose="020B0503020204020204" pitchFamily="34" charset="-122"/>
              </a:rPr>
              <a:t>jsj.txt</a:t>
            </a:r>
            <a:r>
              <a:rPr lang="zh-CN" altLang="zh-CN" sz="2400" dirty="0">
                <a:latin typeface="Times New Roman" panose="02020603050405020304" pitchFamily="18" charset="0"/>
                <a:ea typeface="微软雅黑" panose="020B0503020204020204" pitchFamily="34" charset="-122"/>
              </a:rPr>
              <a:t>被认为是同一文件名。</a:t>
            </a:r>
            <a:endParaRPr lang="en-US" altLang="zh-CN" sz="2400" dirty="0">
              <a:latin typeface="Times New Roman" panose="02020603050405020304" pitchFamily="18" charset="0"/>
              <a:ea typeface="微软雅黑" panose="020B0503020204020204" pitchFamily="34" charset="-122"/>
            </a:endParaRPr>
          </a:p>
        </p:txBody>
      </p:sp>
      <p:sp>
        <p:nvSpPr>
          <p:cNvPr id="5" name="矩形 4">
            <a:extLst>
              <a:ext uri="{FF2B5EF4-FFF2-40B4-BE49-F238E27FC236}">
                <a16:creationId xmlns:a16="http://schemas.microsoft.com/office/drawing/2014/main" id="{75EA9AE9-0856-4908-8C70-FC80E6031D5E}"/>
              </a:ext>
            </a:extLst>
          </p:cNvPr>
          <p:cNvSpPr/>
          <p:nvPr/>
        </p:nvSpPr>
        <p:spPr>
          <a:xfrm>
            <a:off x="1109027" y="3085902"/>
            <a:ext cx="10737851" cy="973280"/>
          </a:xfrm>
          <a:prstGeom prst="rect">
            <a:avLst/>
          </a:prstGeom>
        </p:spPr>
        <p:txBody>
          <a:bodyPr wrap="square">
            <a:spAutoFit/>
          </a:bodyPr>
          <a:lstStyle/>
          <a:p>
            <a:pPr marL="285750" indent="-285750">
              <a:lnSpc>
                <a:spcPct val="125000"/>
              </a:lnSpc>
              <a:spcAft>
                <a:spcPts val="1200"/>
              </a:spcAft>
              <a:buFont typeface="Wingdings" panose="05000000000000000000" pitchFamily="2" charset="2"/>
              <a:buChar char="u"/>
            </a:pPr>
            <a:r>
              <a:rPr lang="zh-CN" altLang="zh-CN" sz="2400" b="1" dirty="0">
                <a:latin typeface="Times New Roman" panose="02020603050405020304" pitchFamily="18" charset="0"/>
                <a:ea typeface="微软雅黑" panose="020B0503020204020204" pitchFamily="34" charset="-122"/>
              </a:rPr>
              <a:t>可以使用通配符“？”和“</a:t>
            </a:r>
            <a:r>
              <a:rPr lang="en-US" altLang="zh-CN" sz="2400" b="1" dirty="0">
                <a:latin typeface="Times New Roman" panose="02020603050405020304" pitchFamily="18" charset="0"/>
                <a:ea typeface="微软雅黑" panose="020B0503020204020204" pitchFamily="34" charset="-122"/>
              </a:rPr>
              <a:t>*</a:t>
            </a:r>
            <a:r>
              <a:rPr lang="zh-CN" altLang="zh-CN" sz="2400" b="1" dirty="0">
                <a:latin typeface="Times New Roman" panose="02020603050405020304" pitchFamily="18" charset="0"/>
                <a:ea typeface="微软雅黑" panose="020B0503020204020204" pitchFamily="34" charset="-122"/>
              </a:rPr>
              <a:t>”</a:t>
            </a:r>
            <a:r>
              <a:rPr lang="zh-CN" altLang="zh-CN" sz="2400" dirty="0">
                <a:latin typeface="Times New Roman" panose="02020603050405020304" pitchFamily="18" charset="0"/>
                <a:ea typeface="微软雅黑" panose="020B0503020204020204" pitchFamily="34" charset="-122"/>
              </a:rPr>
              <a:t>搜索和显示文件。其中：问号“？”代表一个任意字符，星号“</a:t>
            </a:r>
            <a:r>
              <a:rPr lang="en-US" altLang="zh-CN" sz="2400" dirty="0">
                <a:latin typeface="Times New Roman" panose="02020603050405020304" pitchFamily="18" charset="0"/>
                <a:ea typeface="微软雅黑" panose="020B0503020204020204" pitchFamily="34" charset="-122"/>
              </a:rPr>
              <a:t>*</a:t>
            </a:r>
            <a:r>
              <a:rPr lang="zh-CN" altLang="zh-CN" sz="2400" dirty="0">
                <a:latin typeface="Times New Roman" panose="02020603050405020304" pitchFamily="18" charset="0"/>
                <a:ea typeface="微软雅黑" panose="020B0503020204020204" pitchFamily="34" charset="-122"/>
              </a:rPr>
              <a:t>”代表任意个任意字符。</a:t>
            </a:r>
          </a:p>
        </p:txBody>
      </p:sp>
      <p:sp>
        <p:nvSpPr>
          <p:cNvPr id="6" name="矩形 5">
            <a:extLst>
              <a:ext uri="{FF2B5EF4-FFF2-40B4-BE49-F238E27FC236}">
                <a16:creationId xmlns:a16="http://schemas.microsoft.com/office/drawing/2014/main" id="{3F356ED0-BF60-49BF-A179-1DB269DEC07D}"/>
              </a:ext>
            </a:extLst>
          </p:cNvPr>
          <p:cNvSpPr/>
          <p:nvPr/>
        </p:nvSpPr>
        <p:spPr>
          <a:xfrm>
            <a:off x="1109027" y="4308802"/>
            <a:ext cx="10737851" cy="973280"/>
          </a:xfrm>
          <a:prstGeom prst="rect">
            <a:avLst/>
          </a:prstGeom>
        </p:spPr>
        <p:txBody>
          <a:bodyPr wrap="square">
            <a:spAutoFit/>
          </a:bodyPr>
          <a:lstStyle/>
          <a:p>
            <a:pPr marL="285750" indent="-285750">
              <a:lnSpc>
                <a:spcPct val="125000"/>
              </a:lnSpc>
              <a:buFont typeface="Wingdings" panose="05000000000000000000" pitchFamily="2" charset="2"/>
              <a:buChar char="u"/>
            </a:pPr>
            <a:r>
              <a:rPr lang="zh-CN" altLang="zh-CN" sz="2400" dirty="0">
                <a:latin typeface="Times New Roman" panose="02020603050405020304" pitchFamily="18" charset="0"/>
                <a:ea typeface="微软雅黑" panose="020B0503020204020204" pitchFamily="34" charset="-122"/>
              </a:rPr>
              <a:t>文件名中</a:t>
            </a:r>
            <a:r>
              <a:rPr lang="zh-CN" altLang="zh-CN" sz="2400" b="1" dirty="0">
                <a:latin typeface="Times New Roman" panose="02020603050405020304" pitchFamily="18" charset="0"/>
                <a:ea typeface="微软雅黑" panose="020B0503020204020204" pitchFamily="34" charset="-122"/>
              </a:rPr>
              <a:t>最后一个“</a:t>
            </a:r>
            <a:r>
              <a:rPr lang="en-US" altLang="zh-CN" sz="2400" b="1" dirty="0">
                <a:latin typeface="Times New Roman" panose="02020603050405020304" pitchFamily="18" charset="0"/>
                <a:ea typeface="微软雅黑" panose="020B0503020204020204" pitchFamily="34" charset="-122"/>
              </a:rPr>
              <a:t>.</a:t>
            </a:r>
            <a:r>
              <a:rPr lang="zh-CN" altLang="zh-CN" sz="2400" b="1" dirty="0">
                <a:latin typeface="Times New Roman" panose="02020603050405020304" pitchFamily="18" charset="0"/>
                <a:ea typeface="微软雅黑" panose="020B0503020204020204" pitchFamily="34" charset="-122"/>
              </a:rPr>
              <a:t>”后的字符串被称为扩展名</a:t>
            </a:r>
            <a:r>
              <a:rPr lang="zh-CN" altLang="zh-CN" sz="2400" dirty="0">
                <a:latin typeface="Times New Roman" panose="02020603050405020304" pitchFamily="18" charset="0"/>
                <a:ea typeface="微软雅黑" panose="020B0503020204020204" pitchFamily="34" charset="-122"/>
              </a:rPr>
              <a:t>，用以标识文件类型。如</a:t>
            </a:r>
            <a:r>
              <a:rPr lang="en-US" altLang="zh-CN" sz="2400" dirty="0">
                <a:latin typeface="Times New Roman" panose="02020603050405020304" pitchFamily="18" charset="0"/>
                <a:ea typeface="微软雅黑" panose="020B0503020204020204" pitchFamily="34" charset="-122"/>
              </a:rPr>
              <a:t>jsj.jsj.docx</a:t>
            </a:r>
            <a:r>
              <a:rPr lang="zh-CN" altLang="zh-CN" sz="2400" dirty="0">
                <a:latin typeface="Times New Roman" panose="02020603050405020304" pitchFamily="18" charset="0"/>
                <a:ea typeface="微软雅黑" panose="020B0503020204020204" pitchFamily="34" charset="-122"/>
              </a:rPr>
              <a:t>的扩展名为</a:t>
            </a:r>
            <a:r>
              <a:rPr lang="en-US" altLang="zh-CN" sz="2400" dirty="0">
                <a:latin typeface="Times New Roman" panose="02020603050405020304" pitchFamily="18" charset="0"/>
                <a:ea typeface="微软雅黑" panose="020B0503020204020204" pitchFamily="34" charset="-122"/>
              </a:rPr>
              <a:t>docx</a:t>
            </a:r>
            <a:r>
              <a:rPr lang="zh-CN" altLang="zh-CN" sz="2400" dirty="0">
                <a:latin typeface="Times New Roman" panose="02020603050405020304" pitchFamily="18" charset="0"/>
                <a:ea typeface="微软雅黑" panose="020B0503020204020204" pitchFamily="34" charset="-122"/>
              </a:rPr>
              <a:t>，该文件是一个</a:t>
            </a:r>
            <a:r>
              <a:rPr lang="en-US" altLang="zh-CN" sz="2400" dirty="0">
                <a:latin typeface="Times New Roman" panose="02020603050405020304" pitchFamily="18" charset="0"/>
                <a:ea typeface="微软雅黑" panose="020B0503020204020204" pitchFamily="34" charset="-122"/>
              </a:rPr>
              <a:t>word</a:t>
            </a:r>
            <a:r>
              <a:rPr lang="zh-CN" altLang="zh-CN" sz="2400" dirty="0">
                <a:latin typeface="Times New Roman" panose="02020603050405020304" pitchFamily="18" charset="0"/>
                <a:ea typeface="微软雅黑" panose="020B0503020204020204" pitchFamily="34" charset="-122"/>
              </a:rPr>
              <a:t>文档。</a:t>
            </a:r>
            <a:endParaRPr lang="zh-CN" altLang="en-US" sz="2400" dirty="0">
              <a:latin typeface="Times New Roman" panose="02020603050405020304" pitchFamily="18" charset="0"/>
              <a:ea typeface="微软雅黑" panose="020B0503020204020204" pitchFamily="34" charset="-122"/>
            </a:endParaRPr>
          </a:p>
        </p:txBody>
      </p:sp>
    </p:spTree>
    <p:extLst>
      <p:ext uri="{BB962C8B-B14F-4D97-AF65-F5344CB8AC3E}">
        <p14:creationId xmlns:p14="http://schemas.microsoft.com/office/powerpoint/2010/main" val="6659492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1C80FC-E25C-48EC-A992-E6EE533409AE}"/>
              </a:ext>
            </a:extLst>
          </p:cNvPr>
          <p:cNvSpPr>
            <a:spLocks noGrp="1"/>
          </p:cNvSpPr>
          <p:nvPr>
            <p:ph type="title"/>
          </p:nvPr>
        </p:nvSpPr>
        <p:spPr/>
        <p:txBody>
          <a:bodyPr/>
          <a:lstStyle/>
          <a:p>
            <a:r>
              <a:rPr lang="zh-CN" altLang="en-US" dirty="0"/>
              <a:t>文件的组成</a:t>
            </a:r>
            <a:r>
              <a:rPr lang="en-US" altLang="zh-CN" dirty="0"/>
              <a:t>——windows10</a:t>
            </a:r>
            <a:r>
              <a:rPr lang="zh-CN" altLang="en-US" dirty="0"/>
              <a:t>平铺方式</a:t>
            </a:r>
          </a:p>
        </p:txBody>
      </p:sp>
      <p:sp>
        <p:nvSpPr>
          <p:cNvPr id="3" name="灯片编号占位符 2">
            <a:extLst>
              <a:ext uri="{FF2B5EF4-FFF2-40B4-BE49-F238E27FC236}">
                <a16:creationId xmlns:a16="http://schemas.microsoft.com/office/drawing/2014/main" id="{1345366D-19D0-4021-92FC-17B569D0AA07}"/>
              </a:ext>
            </a:extLst>
          </p:cNvPr>
          <p:cNvSpPr>
            <a:spLocks noGrp="1"/>
          </p:cNvSpPr>
          <p:nvPr>
            <p:ph type="sldNum" sz="quarter" idx="10"/>
          </p:nvPr>
        </p:nvSpPr>
        <p:spPr/>
        <p:txBody>
          <a:bodyPr/>
          <a:lstStyle/>
          <a:p>
            <a:pPr>
              <a:defRPr/>
            </a:pPr>
            <a:fld id="{2FCEA550-0632-41CF-92C9-23194848D089}" type="slidenum">
              <a:rPr lang="zh-CN" altLang="en-US" smtClean="0"/>
              <a:pPr>
                <a:defRPr/>
              </a:pPr>
              <a:t>71</a:t>
            </a:fld>
            <a:endParaRPr lang="en-US" altLang="zh-CN"/>
          </a:p>
        </p:txBody>
      </p:sp>
      <p:pic>
        <p:nvPicPr>
          <p:cNvPr id="5" name="图片 4">
            <a:extLst>
              <a:ext uri="{FF2B5EF4-FFF2-40B4-BE49-F238E27FC236}">
                <a16:creationId xmlns:a16="http://schemas.microsoft.com/office/drawing/2014/main" id="{29C5BB8C-9D7B-4C79-A2A9-C8C396C4F7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4564" y="2259022"/>
            <a:ext cx="8452645" cy="1609221"/>
          </a:xfrm>
          <a:prstGeom prst="rect">
            <a:avLst/>
          </a:prstGeom>
        </p:spPr>
      </p:pic>
    </p:spTree>
    <p:extLst>
      <p:ext uri="{BB962C8B-B14F-4D97-AF65-F5344CB8AC3E}">
        <p14:creationId xmlns:p14="http://schemas.microsoft.com/office/powerpoint/2010/main" val="14200508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5C843A-E36C-4477-B3BC-AC7F6E8D16E2}"/>
              </a:ext>
            </a:extLst>
          </p:cNvPr>
          <p:cNvSpPr>
            <a:spLocks noGrp="1"/>
          </p:cNvSpPr>
          <p:nvPr>
            <p:ph type="title"/>
          </p:nvPr>
        </p:nvSpPr>
        <p:spPr/>
        <p:txBody>
          <a:bodyPr/>
          <a:lstStyle/>
          <a:p>
            <a:r>
              <a:rPr lang="zh-CN" altLang="en-US" dirty="0"/>
              <a:t>文件夹</a:t>
            </a:r>
          </a:p>
        </p:txBody>
      </p:sp>
      <p:sp>
        <p:nvSpPr>
          <p:cNvPr id="3" name="灯片编号占位符 2">
            <a:extLst>
              <a:ext uri="{FF2B5EF4-FFF2-40B4-BE49-F238E27FC236}">
                <a16:creationId xmlns:a16="http://schemas.microsoft.com/office/drawing/2014/main" id="{81EA8AA1-13A3-4423-B2CF-6F8F5E8ACA43}"/>
              </a:ext>
            </a:extLst>
          </p:cNvPr>
          <p:cNvSpPr>
            <a:spLocks noGrp="1"/>
          </p:cNvSpPr>
          <p:nvPr>
            <p:ph type="sldNum" sz="quarter" idx="10"/>
          </p:nvPr>
        </p:nvSpPr>
        <p:spPr/>
        <p:txBody>
          <a:bodyPr/>
          <a:lstStyle/>
          <a:p>
            <a:pPr>
              <a:defRPr/>
            </a:pPr>
            <a:fld id="{2FCEA550-0632-41CF-92C9-23194848D089}" type="slidenum">
              <a:rPr lang="zh-CN" altLang="en-US" smtClean="0"/>
              <a:pPr>
                <a:defRPr/>
              </a:pPr>
              <a:t>72</a:t>
            </a:fld>
            <a:endParaRPr lang="en-US" altLang="zh-CN"/>
          </a:p>
        </p:txBody>
      </p:sp>
      <p:sp>
        <p:nvSpPr>
          <p:cNvPr id="5" name="矩形 4">
            <a:extLst>
              <a:ext uri="{FF2B5EF4-FFF2-40B4-BE49-F238E27FC236}">
                <a16:creationId xmlns:a16="http://schemas.microsoft.com/office/drawing/2014/main" id="{4A9CFBCF-9518-4DE5-BFCD-B9B37F0778A8}"/>
              </a:ext>
            </a:extLst>
          </p:cNvPr>
          <p:cNvSpPr/>
          <p:nvPr/>
        </p:nvSpPr>
        <p:spPr>
          <a:xfrm>
            <a:off x="1165919" y="1921288"/>
            <a:ext cx="4280025" cy="461665"/>
          </a:xfrm>
          <a:prstGeom prst="rect">
            <a:avLst/>
          </a:prstGeom>
        </p:spPr>
        <p:txBody>
          <a:bodyPr wrap="square">
            <a:spAutoFit/>
          </a:bodyPr>
          <a:lstStyle/>
          <a:p>
            <a:pPr marL="342900" indent="-342900">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文件夹就是</a:t>
            </a:r>
            <a:r>
              <a:rPr lang="zh-CN" altLang="zh-CN" sz="2400" b="1" dirty="0">
                <a:latin typeface="微软雅黑" panose="020B0503020204020204" pitchFamily="34" charset="-122"/>
                <a:ea typeface="微软雅黑" panose="020B0503020204020204" pitchFamily="34" charset="-122"/>
              </a:rPr>
              <a:t>文件的集合</a:t>
            </a:r>
            <a:endParaRPr lang="zh-CN" altLang="en-US" sz="2400" b="1"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DB8DF6BE-1695-4CB3-B7F6-EE9224945FA4}"/>
              </a:ext>
            </a:extLst>
          </p:cNvPr>
          <p:cNvSpPr/>
          <p:nvPr/>
        </p:nvSpPr>
        <p:spPr>
          <a:xfrm>
            <a:off x="1165919" y="2668359"/>
            <a:ext cx="6832326" cy="1384353"/>
          </a:xfrm>
          <a:prstGeom prst="rect">
            <a:avLst/>
          </a:prstGeom>
        </p:spPr>
        <p:txBody>
          <a:bodyPr wrap="square">
            <a:spAutoFit/>
          </a:bodyPr>
          <a:lstStyle/>
          <a:p>
            <a:pPr marL="342900" indent="-342900">
              <a:lnSpc>
                <a:spcPct val="120000"/>
              </a:lnSpc>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文件夹可以包含文件和子文件夹，子文件夹内又可以包含文件和子文件夹，依次类推，即可形成文件和文件夹的</a:t>
            </a:r>
            <a:r>
              <a:rPr lang="zh-CN" altLang="zh-CN" sz="2400" b="1" dirty="0">
                <a:latin typeface="微软雅黑" panose="020B0503020204020204" pitchFamily="34" charset="-122"/>
                <a:ea typeface="微软雅黑" panose="020B0503020204020204" pitchFamily="34" charset="-122"/>
              </a:rPr>
              <a:t>树形关系</a:t>
            </a:r>
            <a:endParaRPr lang="zh-CN" altLang="en-US" sz="2400" b="1"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1C546981-CE72-43F2-A342-41EDE5A7FB94}"/>
              </a:ext>
            </a:extLst>
          </p:cNvPr>
          <p:cNvSpPr/>
          <p:nvPr/>
        </p:nvSpPr>
        <p:spPr>
          <a:xfrm>
            <a:off x="1165919" y="4338118"/>
            <a:ext cx="7600963" cy="461665"/>
          </a:xfrm>
          <a:prstGeom prst="rect">
            <a:avLst/>
          </a:prstGeom>
        </p:spPr>
        <p:txBody>
          <a:bodyPr wrap="square">
            <a:spAutoFit/>
          </a:bodyPr>
          <a:lstStyle/>
          <a:p>
            <a:pPr marL="342900" indent="-342900">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不包含任何文件和文件夹的文件夹称为</a:t>
            </a:r>
            <a:r>
              <a:rPr lang="zh-CN" altLang="zh-CN" sz="2400" b="1" dirty="0">
                <a:latin typeface="微软雅黑" panose="020B0503020204020204" pitchFamily="34" charset="-122"/>
                <a:ea typeface="微软雅黑" panose="020B0503020204020204" pitchFamily="34" charset="-122"/>
              </a:rPr>
              <a:t>空文件夹</a:t>
            </a:r>
            <a:endParaRPr lang="zh-CN" altLang="en-US" sz="2400" dirty="0">
              <a:latin typeface="微软雅黑" panose="020B0503020204020204" pitchFamily="34" charset="-122"/>
              <a:ea typeface="微软雅黑" panose="020B0503020204020204" pitchFamily="34" charset="-122"/>
            </a:endParaRPr>
          </a:p>
        </p:txBody>
      </p:sp>
      <p:sp>
        <p:nvSpPr>
          <p:cNvPr id="13" name="TextBox 8">
            <a:extLst>
              <a:ext uri="{FF2B5EF4-FFF2-40B4-BE49-F238E27FC236}">
                <a16:creationId xmlns:a16="http://schemas.microsoft.com/office/drawing/2014/main" id="{3D83A42A-3129-4686-88FE-BA19329B8201}"/>
              </a:ext>
            </a:extLst>
          </p:cNvPr>
          <p:cNvSpPr txBox="1"/>
          <p:nvPr/>
        </p:nvSpPr>
        <p:spPr>
          <a:xfrm>
            <a:off x="8408443" y="2412155"/>
            <a:ext cx="1872208" cy="338554"/>
          </a:xfrm>
          <a:prstGeom prst="rect">
            <a:avLst/>
          </a:prstGeom>
          <a:noFill/>
        </p:spPr>
        <p:txBody>
          <a:bodyPr wrap="square" rtlCol="0">
            <a:spAutoFit/>
          </a:bodyPr>
          <a:lstStyle/>
          <a:p>
            <a:pPr algn="ctr"/>
            <a:r>
              <a:rPr lang="zh-CN" altLang="en-US" sz="1600" dirty="0">
                <a:latin typeface="楷体" panose="02010609060101010101" pitchFamily="49" charset="-122"/>
                <a:ea typeface="楷体" panose="02010609060101010101" pitchFamily="49" charset="-122"/>
              </a:rPr>
              <a:t>文件夹图标</a:t>
            </a:r>
          </a:p>
        </p:txBody>
      </p:sp>
      <p:sp>
        <p:nvSpPr>
          <p:cNvPr id="15" name="TextBox 11">
            <a:extLst>
              <a:ext uri="{FF2B5EF4-FFF2-40B4-BE49-F238E27FC236}">
                <a16:creationId xmlns:a16="http://schemas.microsoft.com/office/drawing/2014/main" id="{058A37CD-A3F8-4D2A-9FA3-4101AD34BBE8}"/>
              </a:ext>
            </a:extLst>
          </p:cNvPr>
          <p:cNvSpPr txBox="1"/>
          <p:nvPr/>
        </p:nvSpPr>
        <p:spPr>
          <a:xfrm>
            <a:off x="9344547" y="4051676"/>
            <a:ext cx="1872208" cy="338554"/>
          </a:xfrm>
          <a:prstGeom prst="rect">
            <a:avLst/>
          </a:prstGeom>
          <a:noFill/>
        </p:spPr>
        <p:txBody>
          <a:bodyPr wrap="square" rtlCol="0">
            <a:spAutoFit/>
          </a:bodyPr>
          <a:lstStyle/>
          <a:p>
            <a:pPr algn="ctr"/>
            <a:r>
              <a:rPr lang="zh-CN" altLang="en-US" sz="1600" dirty="0">
                <a:latin typeface="楷体" panose="02010609060101010101" pitchFamily="49" charset="-122"/>
                <a:ea typeface="楷体" panose="02010609060101010101" pitchFamily="49" charset="-122"/>
              </a:rPr>
              <a:t>文件夹名称</a:t>
            </a:r>
          </a:p>
        </p:txBody>
      </p:sp>
      <p:pic>
        <p:nvPicPr>
          <p:cNvPr id="4" name="图片 3">
            <a:extLst>
              <a:ext uri="{FF2B5EF4-FFF2-40B4-BE49-F238E27FC236}">
                <a16:creationId xmlns:a16="http://schemas.microsoft.com/office/drawing/2014/main" id="{491945A2-9CE2-4F5F-8E29-581FA4B1BCED}"/>
              </a:ext>
            </a:extLst>
          </p:cNvPr>
          <p:cNvPicPr>
            <a:picLocks noChangeAspect="1"/>
          </p:cNvPicPr>
          <p:nvPr/>
        </p:nvPicPr>
        <p:blipFill rotWithShape="1">
          <a:blip r:embed="rId3"/>
          <a:srcRect l="73448" t="28351" r="16720" b="64880"/>
          <a:stretch/>
        </p:blipFill>
        <p:spPr>
          <a:xfrm>
            <a:off x="8794492" y="3062689"/>
            <a:ext cx="2243110" cy="820567"/>
          </a:xfrm>
          <a:prstGeom prst="rect">
            <a:avLst/>
          </a:prstGeom>
        </p:spPr>
      </p:pic>
      <p:cxnSp>
        <p:nvCxnSpPr>
          <p:cNvPr id="8" name="直接连接符 7">
            <a:extLst>
              <a:ext uri="{FF2B5EF4-FFF2-40B4-BE49-F238E27FC236}">
                <a16:creationId xmlns:a16="http://schemas.microsoft.com/office/drawing/2014/main" id="{E518E466-7019-405A-86CF-D229B3C53D05}"/>
              </a:ext>
            </a:extLst>
          </p:cNvPr>
          <p:cNvCxnSpPr/>
          <p:nvPr/>
        </p:nvCxnSpPr>
        <p:spPr bwMode="auto">
          <a:xfrm flipV="1">
            <a:off x="9210101" y="2750709"/>
            <a:ext cx="0" cy="31198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a:extLst>
              <a:ext uri="{FF2B5EF4-FFF2-40B4-BE49-F238E27FC236}">
                <a16:creationId xmlns:a16="http://schemas.microsoft.com/office/drawing/2014/main" id="{A1FE816B-0C68-49DB-B43E-7EB24A3F8F18}"/>
              </a:ext>
            </a:extLst>
          </p:cNvPr>
          <p:cNvCxnSpPr>
            <a:stCxn id="15" idx="0"/>
          </p:cNvCxnSpPr>
          <p:nvPr/>
        </p:nvCxnSpPr>
        <p:spPr bwMode="auto">
          <a:xfrm flipV="1">
            <a:off x="10280651" y="3472972"/>
            <a:ext cx="0" cy="57870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53113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B16756-25F1-4A52-89FF-21E3B3EE2971}"/>
              </a:ext>
            </a:extLst>
          </p:cNvPr>
          <p:cNvSpPr>
            <a:spLocks noGrp="1"/>
          </p:cNvSpPr>
          <p:nvPr>
            <p:ph type="title"/>
          </p:nvPr>
        </p:nvSpPr>
        <p:spPr/>
        <p:txBody>
          <a:bodyPr/>
          <a:lstStyle/>
          <a:p>
            <a:r>
              <a:rPr lang="zh-CN" altLang="en-US" dirty="0"/>
              <a:t>路径</a:t>
            </a:r>
          </a:p>
        </p:txBody>
      </p:sp>
      <p:sp>
        <p:nvSpPr>
          <p:cNvPr id="3" name="灯片编号占位符 2">
            <a:extLst>
              <a:ext uri="{FF2B5EF4-FFF2-40B4-BE49-F238E27FC236}">
                <a16:creationId xmlns:a16="http://schemas.microsoft.com/office/drawing/2014/main" id="{048F4BE2-4C6F-4A1F-91F8-A9CF682BD95B}"/>
              </a:ext>
            </a:extLst>
          </p:cNvPr>
          <p:cNvSpPr>
            <a:spLocks noGrp="1"/>
          </p:cNvSpPr>
          <p:nvPr>
            <p:ph type="sldNum" sz="quarter" idx="10"/>
          </p:nvPr>
        </p:nvSpPr>
        <p:spPr/>
        <p:txBody>
          <a:bodyPr/>
          <a:lstStyle/>
          <a:p>
            <a:pPr>
              <a:defRPr/>
            </a:pPr>
            <a:fld id="{2FCEA550-0632-41CF-92C9-23194848D089}" type="slidenum">
              <a:rPr lang="zh-CN" altLang="en-US" smtClean="0"/>
              <a:pPr>
                <a:defRPr/>
              </a:pPr>
              <a:t>73</a:t>
            </a:fld>
            <a:endParaRPr lang="en-US" altLang="zh-CN"/>
          </a:p>
        </p:txBody>
      </p:sp>
      <p:sp>
        <p:nvSpPr>
          <p:cNvPr id="5" name="矩形 4">
            <a:extLst>
              <a:ext uri="{FF2B5EF4-FFF2-40B4-BE49-F238E27FC236}">
                <a16:creationId xmlns:a16="http://schemas.microsoft.com/office/drawing/2014/main" id="{1D2E0E9F-80B0-47EF-8E56-64D07068AB45}"/>
              </a:ext>
            </a:extLst>
          </p:cNvPr>
          <p:cNvSpPr/>
          <p:nvPr/>
        </p:nvSpPr>
        <p:spPr>
          <a:xfrm>
            <a:off x="989649" y="1700154"/>
            <a:ext cx="8075203" cy="497957"/>
          </a:xfrm>
          <a:prstGeom prst="rect">
            <a:avLst/>
          </a:prstGeom>
        </p:spPr>
        <p:txBody>
          <a:bodyPr wrap="square">
            <a:spAutoFit/>
          </a:bodyPr>
          <a:lstStyle/>
          <a:p>
            <a:pPr marL="342900" indent="-342900">
              <a:lnSpc>
                <a:spcPct val="120000"/>
              </a:lnSpc>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路径指的是文件或文件夹在电脑中存储的位置</a:t>
            </a:r>
            <a:endParaRPr lang="zh-CN" altLang="en-US" sz="24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2C185A98-84E4-49BA-A670-C4F069876221}"/>
              </a:ext>
            </a:extLst>
          </p:cNvPr>
          <p:cNvSpPr/>
          <p:nvPr/>
        </p:nvSpPr>
        <p:spPr>
          <a:xfrm>
            <a:off x="989649" y="2376026"/>
            <a:ext cx="10677213" cy="497957"/>
          </a:xfrm>
          <a:prstGeom prst="rect">
            <a:avLst/>
          </a:prstGeom>
        </p:spPr>
        <p:txBody>
          <a:bodyPr wrap="square">
            <a:spAutoFit/>
          </a:bodyPr>
          <a:lstStyle/>
          <a:p>
            <a:pPr marL="342900" indent="-342900">
              <a:lnSpc>
                <a:spcPct val="120000"/>
              </a:lnSpc>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当打开某个文件夹时，在地址栏中即可看到进入的文件夹的层次结构</a:t>
            </a:r>
            <a:endParaRPr lang="zh-CN" altLang="en-US" sz="24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BB0DAB28-B179-43E6-B733-90C0F8827041}"/>
              </a:ext>
            </a:extLst>
          </p:cNvPr>
          <p:cNvPicPr/>
          <p:nvPr/>
        </p:nvPicPr>
        <p:blipFill rotWithShape="1">
          <a:blip r:embed="rId2"/>
          <a:srcRect t="13882" b="78188"/>
          <a:stretch/>
        </p:blipFill>
        <p:spPr bwMode="auto">
          <a:xfrm>
            <a:off x="1453774" y="3429000"/>
            <a:ext cx="8582591" cy="346980"/>
          </a:xfrm>
          <a:prstGeom prst="rect">
            <a:avLst/>
          </a:prstGeom>
          <a:ln>
            <a:noFill/>
          </a:ln>
          <a:extLst>
            <a:ext uri="{53640926-AAD7-44D8-BBD7-CCE9431645EC}">
              <a14:shadowObscured xmlns:a14="http://schemas.microsoft.com/office/drawing/2010/main"/>
            </a:ext>
          </a:extLst>
        </p:spPr>
      </p:pic>
      <p:sp>
        <p:nvSpPr>
          <p:cNvPr id="10" name="TextBox 7">
            <a:extLst>
              <a:ext uri="{FF2B5EF4-FFF2-40B4-BE49-F238E27FC236}">
                <a16:creationId xmlns:a16="http://schemas.microsoft.com/office/drawing/2014/main" id="{2C02E017-28EA-45FF-9859-C7FED2B7C546}"/>
              </a:ext>
            </a:extLst>
          </p:cNvPr>
          <p:cNvSpPr txBox="1"/>
          <p:nvPr/>
        </p:nvSpPr>
        <p:spPr>
          <a:xfrm>
            <a:off x="1453774" y="4332365"/>
            <a:ext cx="525658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该文件夹路径为 </a:t>
            </a:r>
            <a:r>
              <a:rPr lang="en-US" altLang="zh-CN" dirty="0">
                <a:latin typeface="微软雅黑" panose="020B0503020204020204" pitchFamily="34" charset="-122"/>
                <a:ea typeface="微软雅黑" panose="020B0503020204020204" pitchFamily="34" charset="-122"/>
              </a:rPr>
              <a:t>F:\Downloads\WinRAR</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50871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F161BF-0CCD-46B5-BECE-55B46B4D2543}"/>
              </a:ext>
            </a:extLst>
          </p:cNvPr>
          <p:cNvSpPr>
            <a:spLocks noGrp="1"/>
          </p:cNvSpPr>
          <p:nvPr>
            <p:ph type="title"/>
          </p:nvPr>
        </p:nvSpPr>
        <p:spPr/>
        <p:txBody>
          <a:bodyPr/>
          <a:lstStyle/>
          <a:p>
            <a:r>
              <a:rPr lang="zh-CN" altLang="en-US" dirty="0"/>
              <a:t>文件格式</a:t>
            </a:r>
          </a:p>
        </p:txBody>
      </p:sp>
      <p:sp>
        <p:nvSpPr>
          <p:cNvPr id="3" name="灯片编号占位符 2">
            <a:extLst>
              <a:ext uri="{FF2B5EF4-FFF2-40B4-BE49-F238E27FC236}">
                <a16:creationId xmlns:a16="http://schemas.microsoft.com/office/drawing/2014/main" id="{4C7D3090-FF6F-4E67-82E2-03ECE0FE39C8}"/>
              </a:ext>
            </a:extLst>
          </p:cNvPr>
          <p:cNvSpPr>
            <a:spLocks noGrp="1"/>
          </p:cNvSpPr>
          <p:nvPr>
            <p:ph type="sldNum" sz="quarter" idx="10"/>
          </p:nvPr>
        </p:nvSpPr>
        <p:spPr/>
        <p:txBody>
          <a:bodyPr/>
          <a:lstStyle/>
          <a:p>
            <a:pPr>
              <a:defRPr/>
            </a:pPr>
            <a:fld id="{2FCEA550-0632-41CF-92C9-23194848D089}" type="slidenum">
              <a:rPr lang="zh-CN" altLang="en-US" smtClean="0"/>
              <a:pPr>
                <a:defRPr/>
              </a:pPr>
              <a:t>74</a:t>
            </a:fld>
            <a:endParaRPr lang="en-US" altLang="zh-CN"/>
          </a:p>
        </p:txBody>
      </p:sp>
      <p:sp>
        <p:nvSpPr>
          <p:cNvPr id="5" name="矩形 4">
            <a:extLst>
              <a:ext uri="{FF2B5EF4-FFF2-40B4-BE49-F238E27FC236}">
                <a16:creationId xmlns:a16="http://schemas.microsoft.com/office/drawing/2014/main" id="{E814D46E-8230-4736-8841-DA4952D5FD19}"/>
              </a:ext>
            </a:extLst>
          </p:cNvPr>
          <p:cNvSpPr/>
          <p:nvPr/>
        </p:nvSpPr>
        <p:spPr>
          <a:xfrm>
            <a:off x="1300986" y="1518512"/>
            <a:ext cx="6070893" cy="461665"/>
          </a:xfrm>
          <a:prstGeom prst="rect">
            <a:avLst/>
          </a:prstGeom>
        </p:spPr>
        <p:txBody>
          <a:bodyPr wrap="none">
            <a:spAutoFit/>
          </a:bodyPr>
          <a:lstStyle/>
          <a:p>
            <a:pPr marL="342900" indent="-342900">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指存储在文件中的数据的组织和排列方式</a:t>
            </a:r>
            <a:endParaRPr lang="zh-CN" altLang="en-US" sz="24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71C16EF4-70A6-4846-8533-96928DFFB288}"/>
              </a:ext>
            </a:extLst>
          </p:cNvPr>
          <p:cNvSpPr/>
          <p:nvPr/>
        </p:nvSpPr>
        <p:spPr>
          <a:xfrm>
            <a:off x="1316267" y="2339139"/>
            <a:ext cx="6070893" cy="346855"/>
          </a:xfrm>
          <a:prstGeom prst="rect">
            <a:avLst/>
          </a:prstGeom>
        </p:spPr>
        <p:txBody>
          <a:bodyPr wrap="none">
            <a:spAutoFit/>
          </a:bodyPr>
          <a:lstStyle/>
          <a:p>
            <a:pPr marL="342900" indent="-342900">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对不同类型的文件，数据的存储方式不同</a:t>
            </a:r>
          </a:p>
        </p:txBody>
      </p:sp>
      <p:sp>
        <p:nvSpPr>
          <p:cNvPr id="9" name="矩形 8">
            <a:extLst>
              <a:ext uri="{FF2B5EF4-FFF2-40B4-BE49-F238E27FC236}">
                <a16:creationId xmlns:a16="http://schemas.microsoft.com/office/drawing/2014/main" id="{B3E248DD-8410-44BC-B28D-A8941D16E63D}"/>
              </a:ext>
            </a:extLst>
          </p:cNvPr>
          <p:cNvSpPr/>
          <p:nvPr/>
        </p:nvSpPr>
        <p:spPr>
          <a:xfrm>
            <a:off x="1320156" y="3594255"/>
            <a:ext cx="6378669" cy="461665"/>
          </a:xfrm>
          <a:prstGeom prst="rect">
            <a:avLst/>
          </a:prstGeom>
        </p:spPr>
        <p:txBody>
          <a:bodyPr wrap="none">
            <a:spAutoFit/>
          </a:bodyPr>
          <a:lstStyle/>
          <a:p>
            <a:pPr marL="342900" indent="-342900">
              <a:buFont typeface="Wingdings" panose="05000000000000000000" pitchFamily="2" charset="2"/>
              <a:buChar char="u"/>
            </a:pPr>
            <a:r>
              <a:rPr lang="zh-CN" altLang="en-US" sz="2400" dirty="0">
                <a:latin typeface="微软雅黑" panose="020B0503020204020204" pitchFamily="34" charset="-122"/>
                <a:ea typeface="微软雅黑" panose="020B0503020204020204" pitchFamily="34" charset="-122"/>
              </a:rPr>
              <a:t>对同一类型的数据，也可以不同的文件格式</a:t>
            </a:r>
          </a:p>
        </p:txBody>
      </p:sp>
      <p:sp>
        <p:nvSpPr>
          <p:cNvPr id="11" name="矩形 10">
            <a:extLst>
              <a:ext uri="{FF2B5EF4-FFF2-40B4-BE49-F238E27FC236}">
                <a16:creationId xmlns:a16="http://schemas.microsoft.com/office/drawing/2014/main" id="{F9386EF5-DD8F-4D67-8175-F224441B47E5}"/>
              </a:ext>
            </a:extLst>
          </p:cNvPr>
          <p:cNvSpPr/>
          <p:nvPr/>
        </p:nvSpPr>
        <p:spPr>
          <a:xfrm>
            <a:off x="1645040" y="2847212"/>
            <a:ext cx="7574224"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如音乐文件与文本文件、图形文件存储方式均不相同</a:t>
            </a:r>
          </a:p>
        </p:txBody>
      </p:sp>
      <p:sp>
        <p:nvSpPr>
          <p:cNvPr id="13" name="矩形 12">
            <a:extLst>
              <a:ext uri="{FF2B5EF4-FFF2-40B4-BE49-F238E27FC236}">
                <a16:creationId xmlns:a16="http://schemas.microsoft.com/office/drawing/2014/main" id="{58F5F257-BCA0-4390-BA07-86A210EDED71}"/>
              </a:ext>
            </a:extLst>
          </p:cNvPr>
          <p:cNvSpPr/>
          <p:nvPr/>
        </p:nvSpPr>
        <p:spPr>
          <a:xfrm>
            <a:off x="1623268" y="4115290"/>
            <a:ext cx="7595996" cy="400110"/>
          </a:xfrm>
          <a:prstGeom prst="rect">
            <a:avLst/>
          </a:prstGeom>
        </p:spPr>
        <p:txBody>
          <a:bodyPr wrap="square">
            <a:spAutoFit/>
          </a:bodyPr>
          <a:lstStyle/>
          <a:p>
            <a:r>
              <a:rPr lang="zh-CN" altLang="zh-CN" sz="2000" b="1" dirty="0">
                <a:latin typeface="Times New Roman" panose="02020603050405020304" pitchFamily="18" charset="0"/>
                <a:ea typeface="楷体" panose="02010609060101010101" pitchFamily="49" charset="-122"/>
              </a:rPr>
              <a:t>图形数据可存储为</a:t>
            </a:r>
            <a:r>
              <a:rPr lang="en-US" altLang="zh-CN" sz="2000" b="1" dirty="0">
                <a:latin typeface="Times New Roman" panose="02020603050405020304" pitchFamily="18" charset="0"/>
                <a:ea typeface="楷体" panose="02010609060101010101" pitchFamily="49" charset="-122"/>
              </a:rPr>
              <a:t>BMP</a:t>
            </a:r>
            <a:r>
              <a:rPr lang="zh-CN"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rPr>
              <a:t>GIF</a:t>
            </a:r>
            <a:r>
              <a:rPr lang="zh-CN" altLang="zh-CN" sz="2000" b="1" dirty="0">
                <a:latin typeface="Times New Roman" panose="02020603050405020304" pitchFamily="18" charset="0"/>
                <a:ea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rPr>
              <a:t>JPEG</a:t>
            </a:r>
            <a:r>
              <a:rPr lang="zh-CN" altLang="zh-CN" sz="2000" b="1" dirty="0">
                <a:latin typeface="Times New Roman" panose="02020603050405020304" pitchFamily="18" charset="0"/>
                <a:ea typeface="楷体" panose="02010609060101010101" pitchFamily="49" charset="-122"/>
              </a:rPr>
              <a:t>或</a:t>
            </a:r>
            <a:r>
              <a:rPr lang="en-US" altLang="zh-CN" sz="2000" b="1" dirty="0">
                <a:latin typeface="Times New Roman" panose="02020603050405020304" pitchFamily="18" charset="0"/>
                <a:ea typeface="楷体" panose="02010609060101010101" pitchFamily="49" charset="-122"/>
              </a:rPr>
              <a:t>PNG</a:t>
            </a:r>
            <a:r>
              <a:rPr lang="zh-CN" altLang="zh-CN" sz="2000" b="1" dirty="0">
                <a:latin typeface="Times New Roman" panose="02020603050405020304" pitchFamily="18" charset="0"/>
                <a:ea typeface="楷体" panose="02010609060101010101" pitchFamily="49" charset="-122"/>
              </a:rPr>
              <a:t>这样的文件格式</a:t>
            </a:r>
            <a:endParaRPr lang="zh-CN" altLang="en-US" sz="2000" b="1" dirty="0">
              <a:latin typeface="Times New Roman" panose="02020603050405020304" pitchFamily="18" charset="0"/>
              <a:ea typeface="楷体" panose="02010609060101010101" pitchFamily="49" charset="-122"/>
            </a:endParaRPr>
          </a:p>
        </p:txBody>
      </p:sp>
      <p:sp>
        <p:nvSpPr>
          <p:cNvPr id="15" name="矩形 14">
            <a:extLst>
              <a:ext uri="{FF2B5EF4-FFF2-40B4-BE49-F238E27FC236}">
                <a16:creationId xmlns:a16="http://schemas.microsoft.com/office/drawing/2014/main" id="{0AB12B5C-C457-497A-9B83-5BAED4592361}"/>
              </a:ext>
            </a:extLst>
          </p:cNvPr>
          <p:cNvSpPr/>
          <p:nvPr/>
        </p:nvSpPr>
        <p:spPr>
          <a:xfrm>
            <a:off x="1316267" y="4985544"/>
            <a:ext cx="10361613" cy="835806"/>
          </a:xfrm>
          <a:prstGeom prst="rect">
            <a:avLst/>
          </a:prstGeom>
        </p:spPr>
        <p:txBody>
          <a:bodyPr wrap="square">
            <a:spAutoFit/>
          </a:bodyPr>
          <a:lstStyle/>
          <a:p>
            <a:pPr>
              <a:lnSpc>
                <a:spcPct val="130000"/>
              </a:lnSpc>
            </a:pPr>
            <a:r>
              <a:rPr lang="zh-CN" altLang="zh-CN" sz="2000" b="1" dirty="0">
                <a:latin typeface="楷体" panose="02010609060101010101" pitchFamily="49" charset="-122"/>
                <a:ea typeface="楷体" panose="02010609060101010101" pitchFamily="49" charset="-122"/>
              </a:rPr>
              <a:t>每一种应用软件都可以处理特定的文件格式。应用软件可以打开其原生文件格式的文件，以及一些其他格式的文件。也可以对文件格式进行转换。</a:t>
            </a:r>
            <a:endParaRPr lang="zh-CN" altLang="en-US" sz="2000" b="1" dirty="0">
              <a:latin typeface="楷体" panose="02010609060101010101" pitchFamily="49" charset="-122"/>
              <a:ea typeface="楷体" panose="02010609060101010101" pitchFamily="49" charset="-122"/>
            </a:endParaRPr>
          </a:p>
        </p:txBody>
      </p:sp>
      <p:pic>
        <p:nvPicPr>
          <p:cNvPr id="10" name="图形 9" descr="水平 U 形转弯箭头">
            <a:hlinkClick r:id="rId2" action="ppaction://hlinksldjump"/>
            <a:extLst>
              <a:ext uri="{FF2B5EF4-FFF2-40B4-BE49-F238E27FC236}">
                <a16:creationId xmlns:a16="http://schemas.microsoft.com/office/drawing/2014/main" id="{2B902C71-EA5B-4A62-8F8E-FF89A5B686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52151" y="5505679"/>
            <a:ext cx="914400" cy="914400"/>
          </a:xfrm>
          <a:prstGeom prst="rect">
            <a:avLst/>
          </a:prstGeom>
        </p:spPr>
      </p:pic>
    </p:spTree>
    <p:extLst>
      <p:ext uri="{BB962C8B-B14F-4D97-AF65-F5344CB8AC3E}">
        <p14:creationId xmlns:p14="http://schemas.microsoft.com/office/powerpoint/2010/main" val="25650894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6D590B2-56C4-4530-982C-5D414A04A11F}"/>
              </a:ext>
            </a:extLst>
          </p:cNvPr>
          <p:cNvSpPr>
            <a:spLocks noGrp="1"/>
          </p:cNvSpPr>
          <p:nvPr>
            <p:ph type="sldNum" sz="quarter" idx="10"/>
          </p:nvPr>
        </p:nvSpPr>
        <p:spPr/>
        <p:txBody>
          <a:bodyPr/>
          <a:lstStyle/>
          <a:p>
            <a:pPr>
              <a:defRPr/>
            </a:pPr>
            <a:fld id="{CD7CB968-9832-4527-83CD-82BEB64A948B}" type="slidenum">
              <a:rPr lang="zh-CN" altLang="en-US" smtClean="0"/>
              <a:pPr>
                <a:defRPr/>
              </a:pPr>
              <a:t>75</a:t>
            </a:fld>
            <a:endParaRPr lang="en-US" altLang="zh-CN" dirty="0"/>
          </a:p>
        </p:txBody>
      </p:sp>
      <p:sp>
        <p:nvSpPr>
          <p:cNvPr id="4" name="文本框 3">
            <a:extLst>
              <a:ext uri="{FF2B5EF4-FFF2-40B4-BE49-F238E27FC236}">
                <a16:creationId xmlns:a16="http://schemas.microsoft.com/office/drawing/2014/main" id="{95B51C83-0F33-4A15-B099-0C3E18F114DD}"/>
              </a:ext>
            </a:extLst>
          </p:cNvPr>
          <p:cNvSpPr txBox="1"/>
          <p:nvPr/>
        </p:nvSpPr>
        <p:spPr>
          <a:xfrm>
            <a:off x="3888010" y="2721114"/>
            <a:ext cx="6666778" cy="707886"/>
          </a:xfrm>
          <a:prstGeom prst="rect">
            <a:avLst/>
          </a:prstGeom>
          <a:noFill/>
        </p:spPr>
        <p:txBody>
          <a:bodyPr wrap="square" rtlCol="0">
            <a:spAutoFit/>
          </a:bodyPr>
          <a:lstStyle/>
          <a:p>
            <a:r>
              <a:rPr lang="en-US" altLang="zh-CN"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 </a:t>
            </a:r>
            <a:r>
              <a:rPr lang="zh-CN" altLang="en-US"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大数据基础知识</a:t>
            </a:r>
          </a:p>
        </p:txBody>
      </p:sp>
    </p:spTree>
    <p:extLst>
      <p:ext uri="{BB962C8B-B14F-4D97-AF65-F5344CB8AC3E}">
        <p14:creationId xmlns:p14="http://schemas.microsoft.com/office/powerpoint/2010/main" val="28542816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F55396-6362-459F-AD03-D4B27A514B2A}"/>
              </a:ext>
            </a:extLst>
          </p:cNvPr>
          <p:cNvSpPr>
            <a:spLocks noGrp="1"/>
          </p:cNvSpPr>
          <p:nvPr>
            <p:ph type="title"/>
          </p:nvPr>
        </p:nvSpPr>
        <p:spPr/>
        <p:txBody>
          <a:bodyPr/>
          <a:lstStyle/>
          <a:p>
            <a:r>
              <a:rPr lang="zh-CN" altLang="en-US" dirty="0"/>
              <a:t>大数据</a:t>
            </a:r>
          </a:p>
        </p:txBody>
      </p:sp>
      <p:sp>
        <p:nvSpPr>
          <p:cNvPr id="3" name="灯片编号占位符 2">
            <a:extLst>
              <a:ext uri="{FF2B5EF4-FFF2-40B4-BE49-F238E27FC236}">
                <a16:creationId xmlns:a16="http://schemas.microsoft.com/office/drawing/2014/main" id="{4D9CB150-07CC-4970-A585-2CE1BF01B2CE}"/>
              </a:ext>
            </a:extLst>
          </p:cNvPr>
          <p:cNvSpPr>
            <a:spLocks noGrp="1"/>
          </p:cNvSpPr>
          <p:nvPr>
            <p:ph type="sldNum" sz="quarter" idx="10"/>
          </p:nvPr>
        </p:nvSpPr>
        <p:spPr/>
        <p:txBody>
          <a:bodyPr/>
          <a:lstStyle/>
          <a:p>
            <a:pPr>
              <a:defRPr/>
            </a:pPr>
            <a:fld id="{2FCEA550-0632-41CF-92C9-23194848D089}" type="slidenum">
              <a:rPr lang="zh-CN" altLang="en-US" smtClean="0"/>
              <a:pPr>
                <a:defRPr/>
              </a:pPr>
              <a:t>76</a:t>
            </a:fld>
            <a:endParaRPr lang="en-US" altLang="zh-CN"/>
          </a:p>
        </p:txBody>
      </p:sp>
      <p:sp>
        <p:nvSpPr>
          <p:cNvPr id="4" name="文本框 3">
            <a:extLst>
              <a:ext uri="{FF2B5EF4-FFF2-40B4-BE49-F238E27FC236}">
                <a16:creationId xmlns:a16="http://schemas.microsoft.com/office/drawing/2014/main" id="{3D5F4E7C-788C-4FE9-9216-68ABE2CC573D}"/>
              </a:ext>
            </a:extLst>
          </p:cNvPr>
          <p:cNvSpPr txBox="1"/>
          <p:nvPr/>
        </p:nvSpPr>
        <p:spPr>
          <a:xfrm>
            <a:off x="914400" y="1626092"/>
            <a:ext cx="11127036" cy="1005788"/>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big data，又称为巨量资料，指的是传统数据处理应用软件不足以处理的</a:t>
            </a:r>
            <a:r>
              <a:rPr lang="zh-CN" altLang="zh-CN" sz="2400" b="1" dirty="0">
                <a:latin typeface="微软雅黑" panose="020B0503020204020204" pitchFamily="34" charset="-122"/>
                <a:ea typeface="微软雅黑" panose="020B0503020204020204" pitchFamily="34" charset="-122"/>
              </a:rPr>
              <a:t>大或复杂的数据集</a:t>
            </a:r>
            <a:r>
              <a:rPr lang="zh-CN" altLang="zh-CN" sz="2400" dirty="0">
                <a:latin typeface="微软雅黑" panose="020B0503020204020204" pitchFamily="34" charset="-122"/>
                <a:ea typeface="微软雅黑" panose="020B0503020204020204" pitchFamily="34" charset="-122"/>
              </a:rPr>
              <a:t>的术语。</a:t>
            </a:r>
            <a:endParaRPr lang="zh-CN" altLang="en-US" sz="240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7E9DD14B-3D25-413E-8446-86739D0610B4}"/>
              </a:ext>
            </a:extLst>
          </p:cNvPr>
          <p:cNvSpPr txBox="1"/>
          <p:nvPr/>
        </p:nvSpPr>
        <p:spPr>
          <a:xfrm>
            <a:off x="914400" y="2975648"/>
            <a:ext cx="11127036" cy="525657"/>
          </a:xfrm>
          <a:prstGeom prst="rect">
            <a:avLst/>
          </a:prstGeom>
          <a:noFill/>
        </p:spPr>
        <p:txBody>
          <a:bodyPr wrap="square" rtlCol="0">
            <a:spAutoFit/>
          </a:bodyPr>
          <a:lstStyle/>
          <a:p>
            <a:pPr marL="342900" indent="-342900">
              <a:lnSpc>
                <a:spcPct val="130000"/>
              </a:lnSpc>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也可以定义为来自各种来源的</a:t>
            </a:r>
            <a:r>
              <a:rPr lang="zh-CN" altLang="zh-CN" sz="2400" b="1" dirty="0">
                <a:latin typeface="微软雅黑" panose="020B0503020204020204" pitchFamily="34" charset="-122"/>
                <a:ea typeface="微软雅黑" panose="020B0503020204020204" pitchFamily="34" charset="-122"/>
              </a:rPr>
              <a:t>大量非结构化或结构化数据</a:t>
            </a:r>
            <a:r>
              <a:rPr lang="zh-CN" altLang="zh-CN" sz="2400" dirty="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08541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CD6DD4-2DB2-ED98-58B5-F002FD3CC859}"/>
              </a:ext>
            </a:extLst>
          </p:cNvPr>
          <p:cNvSpPr>
            <a:spLocks noGrp="1"/>
          </p:cNvSpPr>
          <p:nvPr>
            <p:ph type="title"/>
          </p:nvPr>
        </p:nvSpPr>
        <p:spPr/>
        <p:txBody>
          <a:bodyPr/>
          <a:lstStyle/>
          <a:p>
            <a:r>
              <a:rPr lang="zh-CN" altLang="en-US" dirty="0"/>
              <a:t>大数据的特征</a:t>
            </a:r>
          </a:p>
        </p:txBody>
      </p:sp>
      <p:sp>
        <p:nvSpPr>
          <p:cNvPr id="3" name="灯片编号占位符 2">
            <a:extLst>
              <a:ext uri="{FF2B5EF4-FFF2-40B4-BE49-F238E27FC236}">
                <a16:creationId xmlns:a16="http://schemas.microsoft.com/office/drawing/2014/main" id="{6282E55D-AB3A-E476-5DDC-031C04B14AD2}"/>
              </a:ext>
            </a:extLst>
          </p:cNvPr>
          <p:cNvSpPr>
            <a:spLocks noGrp="1"/>
          </p:cNvSpPr>
          <p:nvPr>
            <p:ph type="sldNum" sz="quarter" idx="10"/>
          </p:nvPr>
        </p:nvSpPr>
        <p:spPr/>
        <p:txBody>
          <a:bodyPr/>
          <a:lstStyle/>
          <a:p>
            <a:pPr>
              <a:defRPr/>
            </a:pPr>
            <a:fld id="{2FCEA550-0632-41CF-92C9-23194848D089}" type="slidenum">
              <a:rPr lang="zh-CN" altLang="en-US" smtClean="0"/>
              <a:pPr>
                <a:defRPr/>
              </a:pPr>
              <a:t>77</a:t>
            </a:fld>
            <a:endParaRPr lang="en-US" altLang="zh-CN"/>
          </a:p>
        </p:txBody>
      </p:sp>
      <p:sp>
        <p:nvSpPr>
          <p:cNvPr id="4" name="文本框 3">
            <a:extLst>
              <a:ext uri="{FF2B5EF4-FFF2-40B4-BE49-F238E27FC236}">
                <a16:creationId xmlns:a16="http://schemas.microsoft.com/office/drawing/2014/main" id="{D0E365C6-8842-EB3D-B6DA-A713B1C6BCF9}"/>
              </a:ext>
            </a:extLst>
          </p:cNvPr>
          <p:cNvSpPr txBox="1"/>
          <p:nvPr/>
        </p:nvSpPr>
        <p:spPr>
          <a:xfrm>
            <a:off x="1377387" y="1687629"/>
            <a:ext cx="5497974" cy="461665"/>
          </a:xfrm>
          <a:prstGeom prst="rect">
            <a:avLst/>
          </a:prstGeom>
          <a:noFill/>
        </p:spPr>
        <p:txBody>
          <a:bodyPr wrap="square" rtlCol="0">
            <a:spAutoFit/>
          </a:bodyPr>
          <a:lstStyle/>
          <a:p>
            <a:pPr marL="342900" indent="-342900">
              <a:buFont typeface="Arial" panose="020B0604020202020204" pitchFamily="34" charset="0"/>
              <a:buChar char="•"/>
            </a:pPr>
            <a:r>
              <a:rPr lang="en-US" altLang="zh-CN" sz="2400" dirty="0">
                <a:latin typeface="微软雅黑" panose="020B0503020204020204" pitchFamily="34" charset="-122"/>
                <a:ea typeface="微软雅黑" panose="020B0503020204020204" pitchFamily="34" charset="-122"/>
              </a:rPr>
              <a:t>Volume</a:t>
            </a:r>
            <a:r>
              <a:rPr lang="zh-CN" altLang="en-US" sz="2400" dirty="0">
                <a:latin typeface="微软雅黑" panose="020B0503020204020204" pitchFamily="34" charset="-122"/>
                <a:ea typeface="微软雅黑" panose="020B0503020204020204" pitchFamily="34" charset="-122"/>
              </a:rPr>
              <a:t>：数据体量巨大</a:t>
            </a:r>
          </a:p>
        </p:txBody>
      </p:sp>
      <p:sp>
        <p:nvSpPr>
          <p:cNvPr id="5" name="文本框 4">
            <a:extLst>
              <a:ext uri="{FF2B5EF4-FFF2-40B4-BE49-F238E27FC236}">
                <a16:creationId xmlns:a16="http://schemas.microsoft.com/office/drawing/2014/main" id="{9AB4230C-40BF-D39B-EAF0-5680B2A66160}"/>
              </a:ext>
            </a:extLst>
          </p:cNvPr>
          <p:cNvSpPr txBox="1"/>
          <p:nvPr/>
        </p:nvSpPr>
        <p:spPr>
          <a:xfrm>
            <a:off x="1377387" y="2575595"/>
            <a:ext cx="5497974" cy="461665"/>
          </a:xfrm>
          <a:prstGeom prst="rect">
            <a:avLst/>
          </a:prstGeom>
          <a:noFill/>
        </p:spPr>
        <p:txBody>
          <a:bodyPr wrap="square" rtlCol="0">
            <a:spAutoFit/>
          </a:bodyPr>
          <a:lstStyle/>
          <a:p>
            <a:pPr marL="342900" indent="-342900">
              <a:buFont typeface="Arial" panose="020B0604020202020204" pitchFamily="34" charset="0"/>
              <a:buChar char="•"/>
            </a:pPr>
            <a:r>
              <a:rPr lang="en-US" altLang="zh-CN" sz="2400" dirty="0">
                <a:latin typeface="微软雅黑" panose="020B0503020204020204" pitchFamily="34" charset="-122"/>
                <a:ea typeface="微软雅黑" panose="020B0503020204020204" pitchFamily="34" charset="-122"/>
              </a:rPr>
              <a:t>Variety</a:t>
            </a:r>
            <a:r>
              <a:rPr lang="zh-CN" altLang="en-US" sz="2400" dirty="0">
                <a:latin typeface="微软雅黑" panose="020B0503020204020204" pitchFamily="34" charset="-122"/>
                <a:ea typeface="微软雅黑" panose="020B0503020204020204" pitchFamily="34" charset="-122"/>
              </a:rPr>
              <a:t>：数据多样性</a:t>
            </a:r>
          </a:p>
        </p:txBody>
      </p:sp>
      <p:sp>
        <p:nvSpPr>
          <p:cNvPr id="6" name="文本框 5">
            <a:extLst>
              <a:ext uri="{FF2B5EF4-FFF2-40B4-BE49-F238E27FC236}">
                <a16:creationId xmlns:a16="http://schemas.microsoft.com/office/drawing/2014/main" id="{1E9C967F-D66F-8439-C215-8846CAFEC91D}"/>
              </a:ext>
            </a:extLst>
          </p:cNvPr>
          <p:cNvSpPr txBox="1"/>
          <p:nvPr/>
        </p:nvSpPr>
        <p:spPr>
          <a:xfrm>
            <a:off x="1377387" y="3463561"/>
            <a:ext cx="5497974" cy="461665"/>
          </a:xfrm>
          <a:prstGeom prst="rect">
            <a:avLst/>
          </a:prstGeom>
          <a:noFill/>
        </p:spPr>
        <p:txBody>
          <a:bodyPr wrap="square" rtlCol="0">
            <a:spAutoFit/>
          </a:bodyPr>
          <a:lstStyle/>
          <a:p>
            <a:pPr marL="342900" indent="-342900">
              <a:buFont typeface="Arial" panose="020B0604020202020204" pitchFamily="34" charset="0"/>
              <a:buChar char="•"/>
            </a:pPr>
            <a:r>
              <a:rPr lang="en-US" altLang="zh-CN" sz="2400" dirty="0">
                <a:latin typeface="微软雅黑" panose="020B0503020204020204" pitchFamily="34" charset="-122"/>
                <a:ea typeface="微软雅黑" panose="020B0503020204020204" pitchFamily="34" charset="-122"/>
              </a:rPr>
              <a:t>Value</a:t>
            </a:r>
            <a:r>
              <a:rPr lang="zh-CN" altLang="en-US" sz="2400" dirty="0">
                <a:latin typeface="微软雅黑" panose="020B0503020204020204" pitchFamily="34" charset="-122"/>
                <a:ea typeface="微软雅黑" panose="020B0503020204020204" pitchFamily="34" charset="-122"/>
              </a:rPr>
              <a:t>：价值密度低</a:t>
            </a:r>
          </a:p>
        </p:txBody>
      </p:sp>
      <p:sp>
        <p:nvSpPr>
          <p:cNvPr id="7" name="文本框 6">
            <a:extLst>
              <a:ext uri="{FF2B5EF4-FFF2-40B4-BE49-F238E27FC236}">
                <a16:creationId xmlns:a16="http://schemas.microsoft.com/office/drawing/2014/main" id="{58453D67-F4A9-C331-2C3A-F41184D02848}"/>
              </a:ext>
            </a:extLst>
          </p:cNvPr>
          <p:cNvSpPr txBox="1"/>
          <p:nvPr/>
        </p:nvSpPr>
        <p:spPr>
          <a:xfrm>
            <a:off x="1377387" y="4351528"/>
            <a:ext cx="5497974" cy="461665"/>
          </a:xfrm>
          <a:prstGeom prst="rect">
            <a:avLst/>
          </a:prstGeom>
          <a:noFill/>
        </p:spPr>
        <p:txBody>
          <a:bodyPr wrap="square" rtlCol="0">
            <a:spAutoFit/>
          </a:bodyPr>
          <a:lstStyle/>
          <a:p>
            <a:pPr marL="342900" indent="-342900">
              <a:buFont typeface="Arial" panose="020B0604020202020204" pitchFamily="34" charset="0"/>
              <a:buChar char="•"/>
            </a:pPr>
            <a:r>
              <a:rPr lang="en-US" altLang="zh-CN" sz="2400" dirty="0">
                <a:latin typeface="微软雅黑" panose="020B0503020204020204" pitchFamily="34" charset="-122"/>
                <a:ea typeface="微软雅黑" panose="020B0503020204020204" pitchFamily="34" charset="-122"/>
              </a:rPr>
              <a:t>Velocity</a:t>
            </a:r>
            <a:r>
              <a:rPr lang="zh-CN" altLang="en-US" sz="2400" dirty="0">
                <a:latin typeface="微软雅黑" panose="020B0503020204020204" pitchFamily="34" charset="-122"/>
                <a:ea typeface="微软雅黑" panose="020B0503020204020204" pitchFamily="34" charset="-122"/>
              </a:rPr>
              <a:t>：处理速度快</a:t>
            </a:r>
          </a:p>
        </p:txBody>
      </p:sp>
    </p:spTree>
    <p:extLst>
      <p:ext uri="{BB962C8B-B14F-4D97-AF65-F5344CB8AC3E}">
        <p14:creationId xmlns:p14="http://schemas.microsoft.com/office/powerpoint/2010/main" val="42521831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F3CF36-8264-56BC-C1EF-E39014AD8D58}"/>
              </a:ext>
            </a:extLst>
          </p:cNvPr>
          <p:cNvSpPr>
            <a:spLocks noGrp="1"/>
          </p:cNvSpPr>
          <p:nvPr>
            <p:ph type="title"/>
          </p:nvPr>
        </p:nvSpPr>
        <p:spPr/>
        <p:txBody>
          <a:bodyPr/>
          <a:lstStyle/>
          <a:p>
            <a:r>
              <a:rPr lang="zh-CN" altLang="en-US" dirty="0"/>
              <a:t>大数据发展现状</a:t>
            </a:r>
          </a:p>
        </p:txBody>
      </p:sp>
      <p:sp>
        <p:nvSpPr>
          <p:cNvPr id="3" name="灯片编号占位符 2">
            <a:extLst>
              <a:ext uri="{FF2B5EF4-FFF2-40B4-BE49-F238E27FC236}">
                <a16:creationId xmlns:a16="http://schemas.microsoft.com/office/drawing/2014/main" id="{876A7267-9C0E-E202-3E65-7D26C3B065D4}"/>
              </a:ext>
            </a:extLst>
          </p:cNvPr>
          <p:cNvSpPr>
            <a:spLocks noGrp="1"/>
          </p:cNvSpPr>
          <p:nvPr>
            <p:ph type="sldNum" sz="quarter" idx="10"/>
          </p:nvPr>
        </p:nvSpPr>
        <p:spPr/>
        <p:txBody>
          <a:bodyPr/>
          <a:lstStyle/>
          <a:p>
            <a:pPr>
              <a:defRPr/>
            </a:pPr>
            <a:fld id="{2FCEA550-0632-41CF-92C9-23194848D089}" type="slidenum">
              <a:rPr lang="zh-CN" altLang="en-US" smtClean="0"/>
              <a:pPr>
                <a:defRPr/>
              </a:pPr>
              <a:t>78</a:t>
            </a:fld>
            <a:endParaRPr lang="en-US" altLang="zh-CN"/>
          </a:p>
        </p:txBody>
      </p:sp>
      <p:sp>
        <p:nvSpPr>
          <p:cNvPr id="4" name="文本框 3">
            <a:extLst>
              <a:ext uri="{FF2B5EF4-FFF2-40B4-BE49-F238E27FC236}">
                <a16:creationId xmlns:a16="http://schemas.microsoft.com/office/drawing/2014/main" id="{00FD4E9F-5A4E-2C72-C35B-351F801914CA}"/>
              </a:ext>
            </a:extLst>
          </p:cNvPr>
          <p:cNvSpPr txBox="1"/>
          <p:nvPr/>
        </p:nvSpPr>
        <p:spPr>
          <a:xfrm>
            <a:off x="1539432" y="1953847"/>
            <a:ext cx="5497974"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大数据政策法规日益完善</a:t>
            </a:r>
          </a:p>
        </p:txBody>
      </p:sp>
      <p:sp>
        <p:nvSpPr>
          <p:cNvPr id="5" name="文本框 4">
            <a:extLst>
              <a:ext uri="{FF2B5EF4-FFF2-40B4-BE49-F238E27FC236}">
                <a16:creationId xmlns:a16="http://schemas.microsoft.com/office/drawing/2014/main" id="{8142CF96-DBAF-65CF-2382-A1BD6FD9F6D5}"/>
              </a:ext>
            </a:extLst>
          </p:cNvPr>
          <p:cNvSpPr txBox="1"/>
          <p:nvPr/>
        </p:nvSpPr>
        <p:spPr>
          <a:xfrm>
            <a:off x="1539432" y="2824532"/>
            <a:ext cx="5497974"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大数据的开放共享与隐私保护</a:t>
            </a:r>
          </a:p>
        </p:txBody>
      </p:sp>
      <p:sp>
        <p:nvSpPr>
          <p:cNvPr id="6" name="文本框 5">
            <a:extLst>
              <a:ext uri="{FF2B5EF4-FFF2-40B4-BE49-F238E27FC236}">
                <a16:creationId xmlns:a16="http://schemas.microsoft.com/office/drawing/2014/main" id="{C2E3535E-7110-9F12-A976-47D99AD05351}"/>
              </a:ext>
            </a:extLst>
          </p:cNvPr>
          <p:cNvSpPr txBox="1"/>
          <p:nvPr/>
        </p:nvSpPr>
        <p:spPr>
          <a:xfrm>
            <a:off x="1539432" y="3695218"/>
            <a:ext cx="9474764"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云数融合和数智融合成为大数据技术发展的重要特征</a:t>
            </a:r>
          </a:p>
        </p:txBody>
      </p:sp>
    </p:spTree>
    <p:extLst>
      <p:ext uri="{BB962C8B-B14F-4D97-AF65-F5344CB8AC3E}">
        <p14:creationId xmlns:p14="http://schemas.microsoft.com/office/powerpoint/2010/main" val="28490260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6D590B2-56C4-4530-982C-5D414A04A11F}"/>
              </a:ext>
            </a:extLst>
          </p:cNvPr>
          <p:cNvSpPr>
            <a:spLocks noGrp="1"/>
          </p:cNvSpPr>
          <p:nvPr>
            <p:ph type="sldNum" sz="quarter" idx="10"/>
          </p:nvPr>
        </p:nvSpPr>
        <p:spPr/>
        <p:txBody>
          <a:bodyPr/>
          <a:lstStyle/>
          <a:p>
            <a:pPr>
              <a:defRPr/>
            </a:pPr>
            <a:fld id="{CD7CB968-9832-4527-83CD-82BEB64A948B}" type="slidenum">
              <a:rPr lang="zh-CN" altLang="en-US" smtClean="0"/>
              <a:pPr>
                <a:defRPr/>
              </a:pPr>
              <a:t>79</a:t>
            </a:fld>
            <a:endParaRPr lang="en-US" altLang="zh-CN" dirty="0"/>
          </a:p>
        </p:txBody>
      </p:sp>
      <p:sp>
        <p:nvSpPr>
          <p:cNvPr id="4" name="文本框 3">
            <a:extLst>
              <a:ext uri="{FF2B5EF4-FFF2-40B4-BE49-F238E27FC236}">
                <a16:creationId xmlns:a16="http://schemas.microsoft.com/office/drawing/2014/main" id="{95B51C83-0F33-4A15-B099-0C3E18F114DD}"/>
              </a:ext>
            </a:extLst>
          </p:cNvPr>
          <p:cNvSpPr txBox="1"/>
          <p:nvPr/>
        </p:nvSpPr>
        <p:spPr>
          <a:xfrm>
            <a:off x="3260993" y="2867192"/>
            <a:ext cx="7923572" cy="707886"/>
          </a:xfrm>
          <a:prstGeom prst="rect">
            <a:avLst/>
          </a:prstGeom>
          <a:noFill/>
        </p:spPr>
        <p:txBody>
          <a:bodyPr wrap="square" rtlCol="0">
            <a:spAutoFit/>
          </a:bodyPr>
          <a:lstStyle/>
          <a:p>
            <a:r>
              <a:rPr lang="en-US" altLang="zh-CN"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 </a:t>
            </a:r>
            <a:r>
              <a:rPr lang="zh-CN" altLang="en-US"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大数据分析理论方法</a:t>
            </a:r>
          </a:p>
        </p:txBody>
      </p:sp>
    </p:spTree>
    <p:extLst>
      <p:ext uri="{BB962C8B-B14F-4D97-AF65-F5344CB8AC3E}">
        <p14:creationId xmlns:p14="http://schemas.microsoft.com/office/powerpoint/2010/main" val="42930405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AF5A1D-510E-4A98-9035-65867814A60E}"/>
              </a:ext>
            </a:extLst>
          </p:cNvPr>
          <p:cNvSpPr>
            <a:spLocks noGrp="1"/>
          </p:cNvSpPr>
          <p:nvPr>
            <p:ph type="title"/>
          </p:nvPr>
        </p:nvSpPr>
        <p:spPr/>
        <p:txBody>
          <a:bodyPr/>
          <a:lstStyle/>
          <a:p>
            <a:r>
              <a:rPr lang="zh-CN" altLang="en-US" dirty="0"/>
              <a:t>计算机科学和人工智能之父</a:t>
            </a:r>
            <a:r>
              <a:rPr lang="en-US" altLang="zh-CN" dirty="0"/>
              <a:t>——</a:t>
            </a:r>
            <a:r>
              <a:rPr lang="zh-CN" altLang="en-US" dirty="0"/>
              <a:t>图灵</a:t>
            </a:r>
          </a:p>
        </p:txBody>
      </p:sp>
      <p:sp>
        <p:nvSpPr>
          <p:cNvPr id="3" name="灯片编号占位符 2">
            <a:extLst>
              <a:ext uri="{FF2B5EF4-FFF2-40B4-BE49-F238E27FC236}">
                <a16:creationId xmlns:a16="http://schemas.microsoft.com/office/drawing/2014/main" id="{BF47A599-6B8D-4803-B1CD-E41AB2121CE6}"/>
              </a:ext>
            </a:extLst>
          </p:cNvPr>
          <p:cNvSpPr>
            <a:spLocks noGrp="1"/>
          </p:cNvSpPr>
          <p:nvPr>
            <p:ph type="sldNum" sz="quarter" idx="10"/>
          </p:nvPr>
        </p:nvSpPr>
        <p:spPr/>
        <p:txBody>
          <a:bodyPr/>
          <a:lstStyle/>
          <a:p>
            <a:pPr>
              <a:defRPr/>
            </a:pPr>
            <a:fld id="{2FCEA550-0632-41CF-92C9-23194848D089}" type="slidenum">
              <a:rPr lang="zh-CN" altLang="en-US" smtClean="0"/>
              <a:pPr>
                <a:defRPr/>
              </a:pPr>
              <a:t>8</a:t>
            </a:fld>
            <a:endParaRPr lang="en-US" altLang="zh-CN"/>
          </a:p>
        </p:txBody>
      </p:sp>
      <p:pic>
        <p:nvPicPr>
          <p:cNvPr id="5" name="图片 4">
            <a:extLst>
              <a:ext uri="{FF2B5EF4-FFF2-40B4-BE49-F238E27FC236}">
                <a16:creationId xmlns:a16="http://schemas.microsoft.com/office/drawing/2014/main" id="{01F4D0B8-66DF-40B1-AE93-AC71FABCB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5095" y="1718778"/>
            <a:ext cx="1898703" cy="2571750"/>
          </a:xfrm>
          <a:prstGeom prst="rect">
            <a:avLst/>
          </a:prstGeom>
        </p:spPr>
      </p:pic>
      <p:sp>
        <p:nvSpPr>
          <p:cNvPr id="7" name="矩形 6">
            <a:extLst>
              <a:ext uri="{FF2B5EF4-FFF2-40B4-BE49-F238E27FC236}">
                <a16:creationId xmlns:a16="http://schemas.microsoft.com/office/drawing/2014/main" id="{9CA76FB9-17FD-4AC9-83E1-2E37B38EBBB2}"/>
              </a:ext>
            </a:extLst>
          </p:cNvPr>
          <p:cNvSpPr/>
          <p:nvPr/>
        </p:nvSpPr>
        <p:spPr>
          <a:xfrm>
            <a:off x="8919822" y="4466798"/>
            <a:ext cx="2183226" cy="646331"/>
          </a:xfrm>
          <a:prstGeom prst="rect">
            <a:avLst/>
          </a:prstGeom>
        </p:spPr>
        <p:txBody>
          <a:bodyPr wrap="none">
            <a:spAutoFit/>
          </a:bodyPr>
          <a:lstStyle/>
          <a:p>
            <a:pPr algn="ctr"/>
            <a:r>
              <a:rPr lang="en-US" altLang="zh-CN" dirty="0"/>
              <a:t>Alan </a:t>
            </a:r>
            <a:r>
              <a:rPr lang="en-US" altLang="zh-CN" dirty="0" err="1"/>
              <a:t>Mathison</a:t>
            </a:r>
            <a:r>
              <a:rPr lang="en-US" altLang="zh-CN" dirty="0"/>
              <a:t> Turing</a:t>
            </a:r>
          </a:p>
          <a:p>
            <a:pPr algn="ctr"/>
            <a:r>
              <a:rPr lang="en-US" altLang="zh-CN" dirty="0"/>
              <a:t>(1912-1954)</a:t>
            </a:r>
            <a:endParaRPr lang="zh-CN" altLang="en-US" dirty="0"/>
          </a:p>
        </p:txBody>
      </p:sp>
      <p:sp>
        <p:nvSpPr>
          <p:cNvPr id="9" name="矩形 8">
            <a:extLst>
              <a:ext uri="{FF2B5EF4-FFF2-40B4-BE49-F238E27FC236}">
                <a16:creationId xmlns:a16="http://schemas.microsoft.com/office/drawing/2014/main" id="{70C6BDCF-F1A6-4A36-87E9-6D26D6894811}"/>
              </a:ext>
            </a:extLst>
          </p:cNvPr>
          <p:cNvSpPr/>
          <p:nvPr/>
        </p:nvSpPr>
        <p:spPr>
          <a:xfrm>
            <a:off x="1408291" y="1825212"/>
            <a:ext cx="6865376" cy="430887"/>
          </a:xfrm>
          <a:prstGeom prst="rect">
            <a:avLst/>
          </a:prstGeom>
        </p:spPr>
        <p:txBody>
          <a:bodyPr wrap="square">
            <a:spAutoFit/>
          </a:bodyPr>
          <a:lstStyle/>
          <a:p>
            <a:r>
              <a:rPr lang="zh-CN" altLang="en-US" sz="2200" dirty="0">
                <a:latin typeface="微软雅黑" panose="020B0503020204020204" pitchFamily="34" charset="-122"/>
                <a:ea typeface="微软雅黑" panose="020B0503020204020204" pitchFamily="34" charset="-122"/>
              </a:rPr>
              <a:t>图灵</a:t>
            </a:r>
            <a:r>
              <a:rPr lang="zh-CN" altLang="zh-CN" sz="2200" dirty="0">
                <a:latin typeface="微软雅黑" panose="020B0503020204020204" pitchFamily="34" charset="-122"/>
                <a:ea typeface="微软雅黑" panose="020B0503020204020204" pitchFamily="34" charset="-122"/>
              </a:rPr>
              <a:t>在计算机科学领域的主要贡献有两个：</a:t>
            </a:r>
          </a:p>
        </p:txBody>
      </p:sp>
      <p:sp>
        <p:nvSpPr>
          <p:cNvPr id="11" name="矩形 10">
            <a:extLst>
              <a:ext uri="{FF2B5EF4-FFF2-40B4-BE49-F238E27FC236}">
                <a16:creationId xmlns:a16="http://schemas.microsoft.com/office/drawing/2014/main" id="{2404E16A-B384-4A80-B4E2-0BB8E58D438F}"/>
              </a:ext>
            </a:extLst>
          </p:cNvPr>
          <p:cNvSpPr/>
          <p:nvPr/>
        </p:nvSpPr>
        <p:spPr>
          <a:xfrm>
            <a:off x="1408291" y="2544982"/>
            <a:ext cx="6865376" cy="870431"/>
          </a:xfrm>
          <a:prstGeom prst="rect">
            <a:avLst/>
          </a:prstGeom>
        </p:spPr>
        <p:txBody>
          <a:bodyPr wrap="square">
            <a:spAutoFit/>
          </a:bodyPr>
          <a:lstStyle/>
          <a:p>
            <a:pPr>
              <a:lnSpc>
                <a:spcPct val="120000"/>
              </a:lnSpc>
            </a:pPr>
            <a:r>
              <a:rPr lang="en-US" altLang="zh-CN" sz="2200" b="1" dirty="0">
                <a:solidFill>
                  <a:schemeClr val="tx1">
                    <a:lumMod val="95000"/>
                    <a:lumOff val="5000"/>
                  </a:schemeClr>
                </a:solidFill>
                <a:latin typeface="微软雅黑" panose="020B0503020204020204" pitchFamily="34" charset="-122"/>
                <a:ea typeface="微软雅黑" panose="020B0503020204020204" pitchFamily="34" charset="-122"/>
              </a:rPr>
              <a:t>1</a:t>
            </a:r>
            <a:r>
              <a:rPr lang="en-US" altLang="zh-CN" sz="2200" dirty="0">
                <a:latin typeface="微软雅黑" panose="020B0503020204020204" pitchFamily="34" charset="-122"/>
                <a:ea typeface="微软雅黑" panose="020B0503020204020204" pitchFamily="34" charset="-122"/>
              </a:rPr>
              <a:t> </a:t>
            </a:r>
            <a:r>
              <a:rPr lang="zh-CN" altLang="zh-CN" sz="2200" dirty="0">
                <a:latin typeface="微软雅黑" panose="020B0503020204020204" pitchFamily="34" charset="-122"/>
                <a:ea typeface="微软雅黑" panose="020B0503020204020204" pitchFamily="34" charset="-122"/>
              </a:rPr>
              <a:t>建立</a:t>
            </a:r>
            <a:r>
              <a:rPr lang="zh-CN" altLang="zh-CN" sz="2200" b="1" dirty="0">
                <a:latin typeface="微软雅黑" panose="020B0503020204020204" pitchFamily="34" charset="-122"/>
                <a:ea typeface="微软雅黑" panose="020B0503020204020204" pitchFamily="34" charset="-122"/>
              </a:rPr>
              <a:t>图灵机模型</a:t>
            </a:r>
            <a:r>
              <a:rPr lang="zh-CN" altLang="zh-CN"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Turing Machine</a:t>
            </a:r>
            <a:r>
              <a:rPr lang="zh-CN" altLang="zh-CN"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TM</a:t>
            </a:r>
            <a:r>
              <a:rPr lang="zh-CN" altLang="zh-CN" sz="2200" dirty="0">
                <a:latin typeface="微软雅黑" panose="020B0503020204020204" pitchFamily="34" charset="-122"/>
                <a:ea typeface="微软雅黑" panose="020B0503020204020204" pitchFamily="34" charset="-122"/>
              </a:rPr>
              <a:t>），奠定了可计算理论的基础；</a:t>
            </a:r>
          </a:p>
        </p:txBody>
      </p:sp>
      <p:sp>
        <p:nvSpPr>
          <p:cNvPr id="13" name="矩形 12">
            <a:extLst>
              <a:ext uri="{FF2B5EF4-FFF2-40B4-BE49-F238E27FC236}">
                <a16:creationId xmlns:a16="http://schemas.microsoft.com/office/drawing/2014/main" id="{3AA6BF96-6BDA-447C-873F-A0897F087F74}"/>
              </a:ext>
            </a:extLst>
          </p:cNvPr>
          <p:cNvSpPr/>
          <p:nvPr/>
        </p:nvSpPr>
        <p:spPr>
          <a:xfrm>
            <a:off x="1408291" y="3540242"/>
            <a:ext cx="6865376" cy="430887"/>
          </a:xfrm>
          <a:prstGeom prst="rect">
            <a:avLst/>
          </a:prstGeom>
        </p:spPr>
        <p:txBody>
          <a:bodyPr wrap="square">
            <a:spAutoFit/>
          </a:bodyPr>
          <a:lstStyle/>
          <a:p>
            <a:r>
              <a:rPr lang="en-US" altLang="zh-CN" sz="2200" b="1" dirty="0">
                <a:solidFill>
                  <a:schemeClr val="tx1">
                    <a:lumMod val="95000"/>
                    <a:lumOff val="5000"/>
                  </a:schemeClr>
                </a:solidFill>
                <a:latin typeface="微软雅黑" panose="020B0503020204020204" pitchFamily="34" charset="-122"/>
                <a:ea typeface="微软雅黑" panose="020B0503020204020204" pitchFamily="34" charset="-122"/>
              </a:rPr>
              <a:t>2</a:t>
            </a:r>
            <a:r>
              <a:rPr lang="en-US" altLang="zh-CN" sz="2200" dirty="0">
                <a:latin typeface="微软雅黑" panose="020B0503020204020204" pitchFamily="34" charset="-122"/>
                <a:ea typeface="微软雅黑" panose="020B0503020204020204" pitchFamily="34" charset="-122"/>
              </a:rPr>
              <a:t> </a:t>
            </a:r>
            <a:r>
              <a:rPr lang="zh-CN" altLang="zh-CN" sz="2200" dirty="0">
                <a:latin typeface="微软雅黑" panose="020B0503020204020204" pitchFamily="34" charset="-122"/>
                <a:ea typeface="微软雅黑" panose="020B0503020204020204" pitchFamily="34" charset="-122"/>
              </a:rPr>
              <a:t>提出</a:t>
            </a:r>
            <a:r>
              <a:rPr lang="zh-CN" altLang="zh-CN" sz="2200" b="1" dirty="0">
                <a:latin typeface="微软雅黑" panose="020B0503020204020204" pitchFamily="34" charset="-122"/>
                <a:ea typeface="微软雅黑" panose="020B0503020204020204" pitchFamily="34" charset="-122"/>
              </a:rPr>
              <a:t>图灵测试</a:t>
            </a:r>
            <a:r>
              <a:rPr lang="zh-CN" altLang="zh-CN" sz="2200" dirty="0">
                <a:latin typeface="微软雅黑" panose="020B0503020204020204" pitchFamily="34" charset="-122"/>
                <a:ea typeface="微软雅黑" panose="020B0503020204020204" pitchFamily="34" charset="-122"/>
              </a:rPr>
              <a:t>，阐述了机器智能的概念。</a:t>
            </a:r>
          </a:p>
        </p:txBody>
      </p:sp>
    </p:spTree>
    <p:extLst>
      <p:ext uri="{BB962C8B-B14F-4D97-AF65-F5344CB8AC3E}">
        <p14:creationId xmlns:p14="http://schemas.microsoft.com/office/powerpoint/2010/main" val="22347912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1CD0EF-FDC8-B45E-224D-88A914354813}"/>
              </a:ext>
            </a:extLst>
          </p:cNvPr>
          <p:cNvSpPr>
            <a:spLocks noGrp="1"/>
          </p:cNvSpPr>
          <p:nvPr>
            <p:ph type="title"/>
          </p:nvPr>
        </p:nvSpPr>
        <p:spPr/>
        <p:txBody>
          <a:bodyPr/>
          <a:lstStyle/>
          <a:p>
            <a:r>
              <a:rPr lang="zh-CN" altLang="en-US" dirty="0"/>
              <a:t>大数据处理的流程</a:t>
            </a:r>
          </a:p>
        </p:txBody>
      </p:sp>
      <p:sp>
        <p:nvSpPr>
          <p:cNvPr id="3" name="灯片编号占位符 2">
            <a:extLst>
              <a:ext uri="{FF2B5EF4-FFF2-40B4-BE49-F238E27FC236}">
                <a16:creationId xmlns:a16="http://schemas.microsoft.com/office/drawing/2014/main" id="{C6D969BD-A024-BB3A-6259-EE636E214568}"/>
              </a:ext>
            </a:extLst>
          </p:cNvPr>
          <p:cNvSpPr>
            <a:spLocks noGrp="1"/>
          </p:cNvSpPr>
          <p:nvPr>
            <p:ph type="sldNum" sz="quarter" idx="10"/>
          </p:nvPr>
        </p:nvSpPr>
        <p:spPr/>
        <p:txBody>
          <a:bodyPr/>
          <a:lstStyle/>
          <a:p>
            <a:pPr>
              <a:defRPr/>
            </a:pPr>
            <a:fld id="{2FCEA550-0632-41CF-92C9-23194848D089}" type="slidenum">
              <a:rPr lang="zh-CN" altLang="en-US" smtClean="0"/>
              <a:pPr>
                <a:defRPr/>
              </a:pPr>
              <a:t>80</a:t>
            </a:fld>
            <a:endParaRPr lang="en-US" altLang="zh-CN"/>
          </a:p>
        </p:txBody>
      </p:sp>
      <p:sp>
        <p:nvSpPr>
          <p:cNvPr id="5" name="文本框 4">
            <a:extLst>
              <a:ext uri="{FF2B5EF4-FFF2-40B4-BE49-F238E27FC236}">
                <a16:creationId xmlns:a16="http://schemas.microsoft.com/office/drawing/2014/main" id="{7F374151-DD39-2B66-43AD-09BFB41C9D1D}"/>
              </a:ext>
            </a:extLst>
          </p:cNvPr>
          <p:cNvSpPr txBox="1"/>
          <p:nvPr/>
        </p:nvSpPr>
        <p:spPr>
          <a:xfrm>
            <a:off x="1342664" y="2844225"/>
            <a:ext cx="2500131" cy="584775"/>
          </a:xfrm>
          <a:prstGeom prst="rect">
            <a:avLst/>
          </a:prstGeom>
          <a:noFill/>
          <a:ln>
            <a:solidFill>
              <a:schemeClr val="accent1"/>
            </a:solidFill>
          </a:ln>
        </p:spPr>
        <p:txBody>
          <a:bodyPr wrap="square" rtlCol="0">
            <a:spAutoFit/>
          </a:bodyPr>
          <a:lstStyle/>
          <a:p>
            <a:pPr algn="ctr"/>
            <a:r>
              <a:rPr lang="zh-CN" altLang="en-US" sz="3200" dirty="0">
                <a:latin typeface="微软雅黑" panose="020B0503020204020204" pitchFamily="34" charset="-122"/>
                <a:ea typeface="微软雅黑" panose="020B0503020204020204" pitchFamily="34" charset="-122"/>
              </a:rPr>
              <a:t>大数据</a:t>
            </a:r>
            <a:r>
              <a:rPr lang="zh-CN" altLang="en-US" sz="3200" b="1" dirty="0">
                <a:latin typeface="微软雅黑" panose="020B0503020204020204" pitchFamily="34" charset="-122"/>
                <a:ea typeface="微软雅黑" panose="020B0503020204020204" pitchFamily="34" charset="-122"/>
              </a:rPr>
              <a:t>收集</a:t>
            </a:r>
          </a:p>
        </p:txBody>
      </p:sp>
      <p:sp>
        <p:nvSpPr>
          <p:cNvPr id="6" name="文本框 5">
            <a:extLst>
              <a:ext uri="{FF2B5EF4-FFF2-40B4-BE49-F238E27FC236}">
                <a16:creationId xmlns:a16="http://schemas.microsoft.com/office/drawing/2014/main" id="{BDC458F7-9B6E-F1A3-C653-B8E6C310A41E}"/>
              </a:ext>
            </a:extLst>
          </p:cNvPr>
          <p:cNvSpPr txBox="1"/>
          <p:nvPr/>
        </p:nvSpPr>
        <p:spPr>
          <a:xfrm>
            <a:off x="4664598" y="2844225"/>
            <a:ext cx="2500131" cy="584775"/>
          </a:xfrm>
          <a:prstGeom prst="rect">
            <a:avLst/>
          </a:prstGeom>
          <a:noFill/>
          <a:ln>
            <a:solidFill>
              <a:schemeClr val="accent1"/>
            </a:solidFill>
          </a:ln>
        </p:spPr>
        <p:txBody>
          <a:bodyPr wrap="square" rtlCol="0">
            <a:spAutoFit/>
          </a:bodyPr>
          <a:lstStyle/>
          <a:p>
            <a:pPr algn="ctr"/>
            <a:r>
              <a:rPr lang="zh-CN" altLang="en-US" sz="3200" dirty="0">
                <a:latin typeface="微软雅黑" panose="020B0503020204020204" pitchFamily="34" charset="-122"/>
                <a:ea typeface="微软雅黑" panose="020B0503020204020204" pitchFamily="34" charset="-122"/>
              </a:rPr>
              <a:t>大数据</a:t>
            </a:r>
            <a:r>
              <a:rPr lang="zh-CN" altLang="en-US" sz="3200" b="1" dirty="0">
                <a:latin typeface="微软雅黑" panose="020B0503020204020204" pitchFamily="34" charset="-122"/>
                <a:ea typeface="微软雅黑" panose="020B0503020204020204" pitchFamily="34" charset="-122"/>
              </a:rPr>
              <a:t>分析</a:t>
            </a:r>
          </a:p>
        </p:txBody>
      </p:sp>
      <p:sp>
        <p:nvSpPr>
          <p:cNvPr id="7" name="文本框 6">
            <a:extLst>
              <a:ext uri="{FF2B5EF4-FFF2-40B4-BE49-F238E27FC236}">
                <a16:creationId xmlns:a16="http://schemas.microsoft.com/office/drawing/2014/main" id="{B7866BBC-E3FC-DF7F-11E4-92D7CCCCC2CC}"/>
              </a:ext>
            </a:extLst>
          </p:cNvPr>
          <p:cNvSpPr txBox="1"/>
          <p:nvPr/>
        </p:nvSpPr>
        <p:spPr>
          <a:xfrm>
            <a:off x="7986532" y="2810178"/>
            <a:ext cx="3180821" cy="584775"/>
          </a:xfrm>
          <a:prstGeom prst="rect">
            <a:avLst/>
          </a:prstGeom>
          <a:noFill/>
          <a:ln>
            <a:solidFill>
              <a:schemeClr val="accent1"/>
            </a:solidFill>
          </a:ln>
        </p:spPr>
        <p:txBody>
          <a:bodyPr wrap="square" rtlCol="0">
            <a:spAutoFit/>
          </a:bodyPr>
          <a:lstStyle/>
          <a:p>
            <a:pPr algn="ctr"/>
            <a:r>
              <a:rPr lang="zh-CN" altLang="en-US" sz="3200" dirty="0">
                <a:latin typeface="微软雅黑" panose="020B0503020204020204" pitchFamily="34" charset="-122"/>
                <a:ea typeface="微软雅黑" panose="020B0503020204020204" pitchFamily="34" charset="-122"/>
              </a:rPr>
              <a:t>大数据</a:t>
            </a:r>
            <a:r>
              <a:rPr lang="zh-CN" altLang="en-US" sz="3200" b="1" dirty="0">
                <a:latin typeface="微软雅黑" panose="020B0503020204020204" pitchFamily="34" charset="-122"/>
                <a:ea typeface="微软雅黑" panose="020B0503020204020204" pitchFamily="34" charset="-122"/>
              </a:rPr>
              <a:t>可视化</a:t>
            </a:r>
          </a:p>
        </p:txBody>
      </p:sp>
      <p:sp>
        <p:nvSpPr>
          <p:cNvPr id="8" name="箭头: V 形 7">
            <a:extLst>
              <a:ext uri="{FF2B5EF4-FFF2-40B4-BE49-F238E27FC236}">
                <a16:creationId xmlns:a16="http://schemas.microsoft.com/office/drawing/2014/main" id="{D3695224-0A43-04ED-BD88-1A5E6B9F7D8A}"/>
              </a:ext>
            </a:extLst>
          </p:cNvPr>
          <p:cNvSpPr/>
          <p:nvPr/>
        </p:nvSpPr>
        <p:spPr bwMode="auto">
          <a:xfrm>
            <a:off x="3923817" y="3020992"/>
            <a:ext cx="625033" cy="243069"/>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9" name="箭头: V 形 8">
            <a:extLst>
              <a:ext uri="{FF2B5EF4-FFF2-40B4-BE49-F238E27FC236}">
                <a16:creationId xmlns:a16="http://schemas.microsoft.com/office/drawing/2014/main" id="{04232F53-AF07-B78C-D998-01326E75919F}"/>
              </a:ext>
            </a:extLst>
          </p:cNvPr>
          <p:cNvSpPr/>
          <p:nvPr/>
        </p:nvSpPr>
        <p:spPr bwMode="auto">
          <a:xfrm>
            <a:off x="7263114" y="3020992"/>
            <a:ext cx="625033" cy="243069"/>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742769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364894-5387-CBAB-CF85-ABC757FEB8C6}"/>
              </a:ext>
            </a:extLst>
          </p:cNvPr>
          <p:cNvSpPr>
            <a:spLocks noGrp="1"/>
          </p:cNvSpPr>
          <p:nvPr>
            <p:ph type="title"/>
          </p:nvPr>
        </p:nvSpPr>
        <p:spPr/>
        <p:txBody>
          <a:bodyPr/>
          <a:lstStyle/>
          <a:p>
            <a:r>
              <a:rPr lang="zh-CN" altLang="en-US" dirty="0"/>
              <a:t>大数据分析的基本理念</a:t>
            </a:r>
          </a:p>
        </p:txBody>
      </p:sp>
      <p:sp>
        <p:nvSpPr>
          <p:cNvPr id="3" name="灯片编号占位符 2">
            <a:extLst>
              <a:ext uri="{FF2B5EF4-FFF2-40B4-BE49-F238E27FC236}">
                <a16:creationId xmlns:a16="http://schemas.microsoft.com/office/drawing/2014/main" id="{5C03CDA3-4615-DD1B-8573-44B66221C2F7}"/>
              </a:ext>
            </a:extLst>
          </p:cNvPr>
          <p:cNvSpPr>
            <a:spLocks noGrp="1"/>
          </p:cNvSpPr>
          <p:nvPr>
            <p:ph type="sldNum" sz="quarter" idx="10"/>
          </p:nvPr>
        </p:nvSpPr>
        <p:spPr/>
        <p:txBody>
          <a:bodyPr/>
          <a:lstStyle/>
          <a:p>
            <a:pPr>
              <a:defRPr/>
            </a:pPr>
            <a:fld id="{2FCEA550-0632-41CF-92C9-23194848D089}" type="slidenum">
              <a:rPr lang="zh-CN" altLang="en-US" smtClean="0"/>
              <a:pPr>
                <a:defRPr/>
              </a:pPr>
              <a:t>81</a:t>
            </a:fld>
            <a:endParaRPr lang="en-US" altLang="zh-CN"/>
          </a:p>
        </p:txBody>
      </p:sp>
      <p:sp>
        <p:nvSpPr>
          <p:cNvPr id="4" name="文本框 3">
            <a:extLst>
              <a:ext uri="{FF2B5EF4-FFF2-40B4-BE49-F238E27FC236}">
                <a16:creationId xmlns:a16="http://schemas.microsoft.com/office/drawing/2014/main" id="{3FE6FDC6-19CB-DC84-4CF7-01E8FD5052B6}"/>
              </a:ext>
            </a:extLst>
          </p:cNvPr>
          <p:cNvSpPr txBox="1"/>
          <p:nvPr/>
        </p:nvSpPr>
        <p:spPr>
          <a:xfrm>
            <a:off x="1626120" y="2017811"/>
            <a:ext cx="6615056"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全量数据代替随机采样</a:t>
            </a:r>
          </a:p>
        </p:txBody>
      </p:sp>
      <p:sp>
        <p:nvSpPr>
          <p:cNvPr id="5" name="文本框 4">
            <a:extLst>
              <a:ext uri="{FF2B5EF4-FFF2-40B4-BE49-F238E27FC236}">
                <a16:creationId xmlns:a16="http://schemas.microsoft.com/office/drawing/2014/main" id="{BF75557A-2953-3FAD-7DF7-A2992F89220E}"/>
              </a:ext>
            </a:extLst>
          </p:cNvPr>
          <p:cNvSpPr txBox="1"/>
          <p:nvPr/>
        </p:nvSpPr>
        <p:spPr>
          <a:xfrm>
            <a:off x="1626120" y="2820343"/>
            <a:ext cx="6615056"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混杂性难以避免</a:t>
            </a:r>
          </a:p>
        </p:txBody>
      </p:sp>
      <p:sp>
        <p:nvSpPr>
          <p:cNvPr id="6" name="文本框 5">
            <a:extLst>
              <a:ext uri="{FF2B5EF4-FFF2-40B4-BE49-F238E27FC236}">
                <a16:creationId xmlns:a16="http://schemas.microsoft.com/office/drawing/2014/main" id="{B63E0742-9337-B7A0-ADC3-E91D76CECB41}"/>
              </a:ext>
            </a:extLst>
          </p:cNvPr>
          <p:cNvSpPr txBox="1"/>
          <p:nvPr/>
        </p:nvSpPr>
        <p:spPr>
          <a:xfrm>
            <a:off x="1626120" y="3622876"/>
            <a:ext cx="6615056"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注重相关性而非因果性</a:t>
            </a:r>
          </a:p>
        </p:txBody>
      </p:sp>
    </p:spTree>
    <p:extLst>
      <p:ext uri="{BB962C8B-B14F-4D97-AF65-F5344CB8AC3E}">
        <p14:creationId xmlns:p14="http://schemas.microsoft.com/office/powerpoint/2010/main" val="24563718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D7C31C-BC5B-302F-5B72-8299F0CB903A}"/>
              </a:ext>
            </a:extLst>
          </p:cNvPr>
          <p:cNvSpPr>
            <a:spLocks noGrp="1"/>
          </p:cNvSpPr>
          <p:nvPr>
            <p:ph type="title"/>
          </p:nvPr>
        </p:nvSpPr>
        <p:spPr/>
        <p:txBody>
          <a:bodyPr/>
          <a:lstStyle/>
          <a:p>
            <a:r>
              <a:rPr lang="zh-CN" altLang="en-US" dirty="0"/>
              <a:t>大数据分析的主要步骤</a:t>
            </a:r>
          </a:p>
        </p:txBody>
      </p:sp>
      <p:sp>
        <p:nvSpPr>
          <p:cNvPr id="3" name="灯片编号占位符 2">
            <a:extLst>
              <a:ext uri="{FF2B5EF4-FFF2-40B4-BE49-F238E27FC236}">
                <a16:creationId xmlns:a16="http://schemas.microsoft.com/office/drawing/2014/main" id="{FD322972-E171-4114-BF0B-AA7E1CADF0BD}"/>
              </a:ext>
            </a:extLst>
          </p:cNvPr>
          <p:cNvSpPr>
            <a:spLocks noGrp="1"/>
          </p:cNvSpPr>
          <p:nvPr>
            <p:ph type="sldNum" sz="quarter" idx="10"/>
          </p:nvPr>
        </p:nvSpPr>
        <p:spPr/>
        <p:txBody>
          <a:bodyPr/>
          <a:lstStyle/>
          <a:p>
            <a:pPr>
              <a:defRPr/>
            </a:pPr>
            <a:fld id="{2FCEA550-0632-41CF-92C9-23194848D089}" type="slidenum">
              <a:rPr lang="zh-CN" altLang="en-US" smtClean="0"/>
              <a:pPr>
                <a:defRPr/>
              </a:pPr>
              <a:t>82</a:t>
            </a:fld>
            <a:endParaRPr lang="en-US" altLang="zh-CN"/>
          </a:p>
        </p:txBody>
      </p:sp>
      <p:sp>
        <p:nvSpPr>
          <p:cNvPr id="5" name="矩形 4">
            <a:extLst>
              <a:ext uri="{FF2B5EF4-FFF2-40B4-BE49-F238E27FC236}">
                <a16:creationId xmlns:a16="http://schemas.microsoft.com/office/drawing/2014/main" id="{EC8F1764-CD39-C2A7-5217-624359FD912B}"/>
              </a:ext>
            </a:extLst>
          </p:cNvPr>
          <p:cNvSpPr/>
          <p:nvPr/>
        </p:nvSpPr>
        <p:spPr bwMode="auto">
          <a:xfrm>
            <a:off x="1205397" y="2366518"/>
            <a:ext cx="1789889" cy="661164"/>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需求分析</a:t>
            </a:r>
          </a:p>
        </p:txBody>
      </p:sp>
      <p:sp>
        <p:nvSpPr>
          <p:cNvPr id="6" name="矩形 5">
            <a:extLst>
              <a:ext uri="{FF2B5EF4-FFF2-40B4-BE49-F238E27FC236}">
                <a16:creationId xmlns:a16="http://schemas.microsoft.com/office/drawing/2014/main" id="{0CF2A454-352E-0961-4BC8-257314ECF775}"/>
              </a:ext>
            </a:extLst>
          </p:cNvPr>
          <p:cNvSpPr/>
          <p:nvPr/>
        </p:nvSpPr>
        <p:spPr bwMode="auto">
          <a:xfrm>
            <a:off x="3715562" y="2366518"/>
            <a:ext cx="1789889" cy="661164"/>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数据收集</a:t>
            </a:r>
          </a:p>
        </p:txBody>
      </p:sp>
      <p:sp>
        <p:nvSpPr>
          <p:cNvPr id="7" name="矩形 6">
            <a:extLst>
              <a:ext uri="{FF2B5EF4-FFF2-40B4-BE49-F238E27FC236}">
                <a16:creationId xmlns:a16="http://schemas.microsoft.com/office/drawing/2014/main" id="{79E65E79-7D3B-C8D8-F92F-E8B792E03F42}"/>
              </a:ext>
            </a:extLst>
          </p:cNvPr>
          <p:cNvSpPr/>
          <p:nvPr/>
        </p:nvSpPr>
        <p:spPr bwMode="auto">
          <a:xfrm>
            <a:off x="6174378" y="2366517"/>
            <a:ext cx="1789889" cy="795987"/>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数据预处理</a:t>
            </a:r>
          </a:p>
        </p:txBody>
      </p:sp>
      <p:sp>
        <p:nvSpPr>
          <p:cNvPr id="8" name="矩形 7">
            <a:extLst>
              <a:ext uri="{FF2B5EF4-FFF2-40B4-BE49-F238E27FC236}">
                <a16:creationId xmlns:a16="http://schemas.microsoft.com/office/drawing/2014/main" id="{8197F11B-334E-3F1F-444E-C82154C70549}"/>
              </a:ext>
            </a:extLst>
          </p:cNvPr>
          <p:cNvSpPr/>
          <p:nvPr/>
        </p:nvSpPr>
        <p:spPr bwMode="auto">
          <a:xfrm>
            <a:off x="8641718" y="2351926"/>
            <a:ext cx="1789889" cy="795987"/>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数据分析</a:t>
            </a:r>
          </a:p>
        </p:txBody>
      </p:sp>
      <p:sp>
        <p:nvSpPr>
          <p:cNvPr id="9" name="矩形 8">
            <a:extLst>
              <a:ext uri="{FF2B5EF4-FFF2-40B4-BE49-F238E27FC236}">
                <a16:creationId xmlns:a16="http://schemas.microsoft.com/office/drawing/2014/main" id="{E08A6B58-652D-3848-D819-50A4B07B52E3}"/>
              </a:ext>
            </a:extLst>
          </p:cNvPr>
          <p:cNvSpPr/>
          <p:nvPr/>
        </p:nvSpPr>
        <p:spPr bwMode="auto">
          <a:xfrm>
            <a:off x="8631165" y="3776931"/>
            <a:ext cx="1789889" cy="795987"/>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数据展现</a:t>
            </a:r>
          </a:p>
        </p:txBody>
      </p:sp>
      <p:sp>
        <p:nvSpPr>
          <p:cNvPr id="11" name="矩形 10">
            <a:extLst>
              <a:ext uri="{FF2B5EF4-FFF2-40B4-BE49-F238E27FC236}">
                <a16:creationId xmlns:a16="http://schemas.microsoft.com/office/drawing/2014/main" id="{3CAC87EA-92AD-37FF-6E29-0282C2210C6F}"/>
              </a:ext>
            </a:extLst>
          </p:cNvPr>
          <p:cNvSpPr/>
          <p:nvPr/>
        </p:nvSpPr>
        <p:spPr bwMode="auto">
          <a:xfrm>
            <a:off x="6174378" y="3763868"/>
            <a:ext cx="1789889" cy="795987"/>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报告撰写</a:t>
            </a:r>
          </a:p>
        </p:txBody>
      </p:sp>
      <p:sp>
        <p:nvSpPr>
          <p:cNvPr id="12" name="箭头: 右 11">
            <a:extLst>
              <a:ext uri="{FF2B5EF4-FFF2-40B4-BE49-F238E27FC236}">
                <a16:creationId xmlns:a16="http://schemas.microsoft.com/office/drawing/2014/main" id="{7BDC5F41-1DAA-B99F-1669-A995D058BAE7}"/>
              </a:ext>
            </a:extLst>
          </p:cNvPr>
          <p:cNvSpPr/>
          <p:nvPr/>
        </p:nvSpPr>
        <p:spPr bwMode="auto">
          <a:xfrm>
            <a:off x="3052169" y="2612571"/>
            <a:ext cx="637267" cy="300446"/>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4" name="箭头: 右 13">
            <a:extLst>
              <a:ext uri="{FF2B5EF4-FFF2-40B4-BE49-F238E27FC236}">
                <a16:creationId xmlns:a16="http://schemas.microsoft.com/office/drawing/2014/main" id="{B5E71597-A1A7-1697-E459-D202B64AF16B}"/>
              </a:ext>
            </a:extLst>
          </p:cNvPr>
          <p:cNvSpPr/>
          <p:nvPr/>
        </p:nvSpPr>
        <p:spPr bwMode="auto">
          <a:xfrm>
            <a:off x="5538189" y="2596607"/>
            <a:ext cx="637267" cy="300446"/>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5" name="箭头: 右 14">
            <a:extLst>
              <a:ext uri="{FF2B5EF4-FFF2-40B4-BE49-F238E27FC236}">
                <a16:creationId xmlns:a16="http://schemas.microsoft.com/office/drawing/2014/main" id="{D75FDDEF-7C38-9056-8806-A77B7FD81148}"/>
              </a:ext>
            </a:extLst>
          </p:cNvPr>
          <p:cNvSpPr/>
          <p:nvPr/>
        </p:nvSpPr>
        <p:spPr bwMode="auto">
          <a:xfrm>
            <a:off x="8015441" y="2596607"/>
            <a:ext cx="637267" cy="300446"/>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6" name="箭头: 下 15">
            <a:extLst>
              <a:ext uri="{FF2B5EF4-FFF2-40B4-BE49-F238E27FC236}">
                <a16:creationId xmlns:a16="http://schemas.microsoft.com/office/drawing/2014/main" id="{3D5D562B-EEEF-1B9B-5893-F1E5C60ED2C4}"/>
              </a:ext>
            </a:extLst>
          </p:cNvPr>
          <p:cNvSpPr/>
          <p:nvPr/>
        </p:nvSpPr>
        <p:spPr bwMode="auto">
          <a:xfrm>
            <a:off x="9385706" y="3188630"/>
            <a:ext cx="280808" cy="547584"/>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7" name="箭头: 左 16">
            <a:extLst>
              <a:ext uri="{FF2B5EF4-FFF2-40B4-BE49-F238E27FC236}">
                <a16:creationId xmlns:a16="http://schemas.microsoft.com/office/drawing/2014/main" id="{C74FDCDA-C584-2453-46BD-1E3DF425CB5C}"/>
              </a:ext>
            </a:extLst>
          </p:cNvPr>
          <p:cNvSpPr/>
          <p:nvPr/>
        </p:nvSpPr>
        <p:spPr bwMode="auto">
          <a:xfrm>
            <a:off x="8003455" y="4010297"/>
            <a:ext cx="627709" cy="300446"/>
          </a:xfrm>
          <a:prstGeom prst="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2421766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05C6F8-1572-C08B-ACA9-FDBCEE6806D3}"/>
              </a:ext>
            </a:extLst>
          </p:cNvPr>
          <p:cNvSpPr>
            <a:spLocks noGrp="1"/>
          </p:cNvSpPr>
          <p:nvPr>
            <p:ph type="title"/>
          </p:nvPr>
        </p:nvSpPr>
        <p:spPr/>
        <p:txBody>
          <a:bodyPr/>
          <a:lstStyle/>
          <a:p>
            <a:r>
              <a:rPr lang="zh-CN" altLang="en-US" dirty="0"/>
              <a:t>大数据分析的数据对象</a:t>
            </a:r>
          </a:p>
        </p:txBody>
      </p:sp>
      <p:sp>
        <p:nvSpPr>
          <p:cNvPr id="3" name="灯片编号占位符 2">
            <a:extLst>
              <a:ext uri="{FF2B5EF4-FFF2-40B4-BE49-F238E27FC236}">
                <a16:creationId xmlns:a16="http://schemas.microsoft.com/office/drawing/2014/main" id="{1ADEB4EF-672E-A24E-64F2-EC35636A5B50}"/>
              </a:ext>
            </a:extLst>
          </p:cNvPr>
          <p:cNvSpPr>
            <a:spLocks noGrp="1"/>
          </p:cNvSpPr>
          <p:nvPr>
            <p:ph type="sldNum" sz="quarter" idx="10"/>
          </p:nvPr>
        </p:nvSpPr>
        <p:spPr/>
        <p:txBody>
          <a:bodyPr/>
          <a:lstStyle/>
          <a:p>
            <a:pPr>
              <a:defRPr/>
            </a:pPr>
            <a:fld id="{2FCEA550-0632-41CF-92C9-23194848D089}" type="slidenum">
              <a:rPr lang="zh-CN" altLang="en-US" smtClean="0"/>
              <a:pPr>
                <a:defRPr/>
              </a:pPr>
              <a:t>83</a:t>
            </a:fld>
            <a:endParaRPr lang="en-US" altLang="zh-CN"/>
          </a:p>
        </p:txBody>
      </p:sp>
      <p:sp>
        <p:nvSpPr>
          <p:cNvPr id="4" name="文本框 3">
            <a:extLst>
              <a:ext uri="{FF2B5EF4-FFF2-40B4-BE49-F238E27FC236}">
                <a16:creationId xmlns:a16="http://schemas.microsoft.com/office/drawing/2014/main" id="{A1B84110-DB1B-7B69-57A4-9DF8F0C26E5B}"/>
              </a:ext>
            </a:extLst>
          </p:cNvPr>
          <p:cNvSpPr txBox="1"/>
          <p:nvPr/>
        </p:nvSpPr>
        <p:spPr>
          <a:xfrm>
            <a:off x="2762655" y="1887166"/>
            <a:ext cx="7517996"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结构化数据</a:t>
            </a:r>
          </a:p>
        </p:txBody>
      </p:sp>
      <p:sp>
        <p:nvSpPr>
          <p:cNvPr id="5" name="文本框 4">
            <a:extLst>
              <a:ext uri="{FF2B5EF4-FFF2-40B4-BE49-F238E27FC236}">
                <a16:creationId xmlns:a16="http://schemas.microsoft.com/office/drawing/2014/main" id="{C298162F-32B3-1D21-D110-AFA879CA6B3B}"/>
              </a:ext>
            </a:extLst>
          </p:cNvPr>
          <p:cNvSpPr txBox="1"/>
          <p:nvPr/>
        </p:nvSpPr>
        <p:spPr>
          <a:xfrm>
            <a:off x="2762655" y="2619173"/>
            <a:ext cx="7517996"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半结构化数据</a:t>
            </a:r>
          </a:p>
        </p:txBody>
      </p:sp>
      <p:sp>
        <p:nvSpPr>
          <p:cNvPr id="6" name="文本框 5">
            <a:extLst>
              <a:ext uri="{FF2B5EF4-FFF2-40B4-BE49-F238E27FC236}">
                <a16:creationId xmlns:a16="http://schemas.microsoft.com/office/drawing/2014/main" id="{B4BE9A48-42A4-483A-59C6-50DBCC376BED}"/>
              </a:ext>
            </a:extLst>
          </p:cNvPr>
          <p:cNvSpPr txBox="1"/>
          <p:nvPr/>
        </p:nvSpPr>
        <p:spPr>
          <a:xfrm>
            <a:off x="2762655" y="3351180"/>
            <a:ext cx="7517996"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非结构化数据</a:t>
            </a:r>
          </a:p>
        </p:txBody>
      </p:sp>
    </p:spTree>
    <p:extLst>
      <p:ext uri="{BB962C8B-B14F-4D97-AF65-F5344CB8AC3E}">
        <p14:creationId xmlns:p14="http://schemas.microsoft.com/office/powerpoint/2010/main" val="35645843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C96F69-A32D-BB1E-06F1-5EB7BC6A2189}"/>
              </a:ext>
            </a:extLst>
          </p:cNvPr>
          <p:cNvSpPr>
            <a:spLocks noGrp="1"/>
          </p:cNvSpPr>
          <p:nvPr>
            <p:ph type="title"/>
          </p:nvPr>
        </p:nvSpPr>
        <p:spPr/>
        <p:txBody>
          <a:bodyPr/>
          <a:lstStyle/>
          <a:p>
            <a:r>
              <a:rPr lang="zh-CN" altLang="en-US" dirty="0"/>
              <a:t>大数据分析的主要模型</a:t>
            </a:r>
          </a:p>
        </p:txBody>
      </p:sp>
      <p:sp>
        <p:nvSpPr>
          <p:cNvPr id="3" name="灯片编号占位符 2">
            <a:extLst>
              <a:ext uri="{FF2B5EF4-FFF2-40B4-BE49-F238E27FC236}">
                <a16:creationId xmlns:a16="http://schemas.microsoft.com/office/drawing/2014/main" id="{0B0956E1-0B95-9D9A-89A2-608A73963D22}"/>
              </a:ext>
            </a:extLst>
          </p:cNvPr>
          <p:cNvSpPr>
            <a:spLocks noGrp="1"/>
          </p:cNvSpPr>
          <p:nvPr>
            <p:ph type="sldNum" sz="quarter" idx="10"/>
          </p:nvPr>
        </p:nvSpPr>
        <p:spPr/>
        <p:txBody>
          <a:bodyPr/>
          <a:lstStyle/>
          <a:p>
            <a:pPr>
              <a:defRPr/>
            </a:pPr>
            <a:fld id="{2FCEA550-0632-41CF-92C9-23194848D089}" type="slidenum">
              <a:rPr lang="zh-CN" altLang="en-US" smtClean="0"/>
              <a:pPr>
                <a:defRPr/>
              </a:pPr>
              <a:t>84</a:t>
            </a:fld>
            <a:endParaRPr lang="en-US" altLang="zh-CN"/>
          </a:p>
        </p:txBody>
      </p:sp>
      <p:sp>
        <p:nvSpPr>
          <p:cNvPr id="4" name="文本框 3">
            <a:extLst>
              <a:ext uri="{FF2B5EF4-FFF2-40B4-BE49-F238E27FC236}">
                <a16:creationId xmlns:a16="http://schemas.microsoft.com/office/drawing/2014/main" id="{A127BC4F-A56B-D483-0C83-28D6B07BE3F2}"/>
              </a:ext>
            </a:extLst>
          </p:cNvPr>
          <p:cNvSpPr txBox="1"/>
          <p:nvPr/>
        </p:nvSpPr>
        <p:spPr>
          <a:xfrm>
            <a:off x="730251" y="3286638"/>
            <a:ext cx="3405288" cy="523220"/>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800" b="1" dirty="0">
                <a:latin typeface="微软雅黑" panose="020B0503020204020204" pitchFamily="34" charset="-122"/>
                <a:ea typeface="微软雅黑" panose="020B0503020204020204" pitchFamily="34" charset="-122"/>
              </a:rPr>
              <a:t>数据学习</a:t>
            </a:r>
            <a:r>
              <a:rPr lang="zh-CN" altLang="en-US" sz="2800" dirty="0">
                <a:latin typeface="微软雅黑" panose="020B0503020204020204" pitchFamily="34" charset="-122"/>
                <a:ea typeface="微软雅黑" panose="020B0503020204020204" pitchFamily="34" charset="-122"/>
              </a:rPr>
              <a:t>模型</a:t>
            </a:r>
          </a:p>
        </p:txBody>
      </p:sp>
      <p:sp>
        <p:nvSpPr>
          <p:cNvPr id="5" name="文本框 4">
            <a:extLst>
              <a:ext uri="{FF2B5EF4-FFF2-40B4-BE49-F238E27FC236}">
                <a16:creationId xmlns:a16="http://schemas.microsoft.com/office/drawing/2014/main" id="{CD53C763-5C98-C38A-5D97-BBC8987385ED}"/>
              </a:ext>
            </a:extLst>
          </p:cNvPr>
          <p:cNvSpPr txBox="1"/>
          <p:nvPr/>
        </p:nvSpPr>
        <p:spPr>
          <a:xfrm>
            <a:off x="6242135" y="3286638"/>
            <a:ext cx="3115924" cy="523220"/>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800" b="1" dirty="0">
                <a:latin typeface="微软雅黑" panose="020B0503020204020204" pitchFamily="34" charset="-122"/>
                <a:ea typeface="微软雅黑" panose="020B0503020204020204" pitchFamily="34" charset="-122"/>
              </a:rPr>
              <a:t>业务分析</a:t>
            </a:r>
            <a:r>
              <a:rPr lang="zh-CN" altLang="en-US" sz="2800" dirty="0">
                <a:latin typeface="微软雅黑" panose="020B0503020204020204" pitchFamily="34" charset="-122"/>
                <a:ea typeface="微软雅黑" panose="020B0503020204020204" pitchFamily="34" charset="-122"/>
              </a:rPr>
              <a:t>模型</a:t>
            </a:r>
          </a:p>
        </p:txBody>
      </p:sp>
      <p:sp>
        <p:nvSpPr>
          <p:cNvPr id="6" name="文本框 5">
            <a:extLst>
              <a:ext uri="{FF2B5EF4-FFF2-40B4-BE49-F238E27FC236}">
                <a16:creationId xmlns:a16="http://schemas.microsoft.com/office/drawing/2014/main" id="{E30B4EE1-6D79-A45A-045D-0EBEE8AB4723}"/>
              </a:ext>
            </a:extLst>
          </p:cNvPr>
          <p:cNvSpPr txBox="1"/>
          <p:nvPr/>
        </p:nvSpPr>
        <p:spPr>
          <a:xfrm>
            <a:off x="4251282" y="200396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降维</a:t>
            </a:r>
          </a:p>
        </p:txBody>
      </p:sp>
      <p:sp>
        <p:nvSpPr>
          <p:cNvPr id="7" name="文本框 6">
            <a:extLst>
              <a:ext uri="{FF2B5EF4-FFF2-40B4-BE49-F238E27FC236}">
                <a16:creationId xmlns:a16="http://schemas.microsoft.com/office/drawing/2014/main" id="{E525FD9D-6900-641D-2BA8-E40F72EC75DD}"/>
              </a:ext>
            </a:extLst>
          </p:cNvPr>
          <p:cNvSpPr txBox="1"/>
          <p:nvPr/>
        </p:nvSpPr>
        <p:spPr>
          <a:xfrm>
            <a:off x="4251282" y="2427325"/>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回归</a:t>
            </a:r>
          </a:p>
        </p:txBody>
      </p:sp>
      <p:sp>
        <p:nvSpPr>
          <p:cNvPr id="8" name="文本框 7">
            <a:extLst>
              <a:ext uri="{FF2B5EF4-FFF2-40B4-BE49-F238E27FC236}">
                <a16:creationId xmlns:a16="http://schemas.microsoft.com/office/drawing/2014/main" id="{D2B380F9-E18C-B37C-6AF2-F01658868920}"/>
              </a:ext>
            </a:extLst>
          </p:cNvPr>
          <p:cNvSpPr txBox="1"/>
          <p:nvPr/>
        </p:nvSpPr>
        <p:spPr>
          <a:xfrm>
            <a:off x="4251282" y="285069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分类</a:t>
            </a:r>
          </a:p>
        </p:txBody>
      </p:sp>
      <p:sp>
        <p:nvSpPr>
          <p:cNvPr id="9" name="文本框 8">
            <a:extLst>
              <a:ext uri="{FF2B5EF4-FFF2-40B4-BE49-F238E27FC236}">
                <a16:creationId xmlns:a16="http://schemas.microsoft.com/office/drawing/2014/main" id="{C9CB3A29-C5B8-E587-B846-718831968C5D}"/>
              </a:ext>
            </a:extLst>
          </p:cNvPr>
          <p:cNvSpPr txBox="1"/>
          <p:nvPr/>
        </p:nvSpPr>
        <p:spPr>
          <a:xfrm>
            <a:off x="4251282" y="3274055"/>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聚类</a:t>
            </a:r>
          </a:p>
        </p:txBody>
      </p:sp>
      <p:sp>
        <p:nvSpPr>
          <p:cNvPr id="10" name="文本框 9">
            <a:extLst>
              <a:ext uri="{FF2B5EF4-FFF2-40B4-BE49-F238E27FC236}">
                <a16:creationId xmlns:a16="http://schemas.microsoft.com/office/drawing/2014/main" id="{FBB3FF3A-B721-FFCA-FC07-2F196569622D}"/>
              </a:ext>
            </a:extLst>
          </p:cNvPr>
          <p:cNvSpPr txBox="1"/>
          <p:nvPr/>
        </p:nvSpPr>
        <p:spPr>
          <a:xfrm>
            <a:off x="4251282" y="369742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关联规则</a:t>
            </a:r>
          </a:p>
        </p:txBody>
      </p:sp>
      <p:sp>
        <p:nvSpPr>
          <p:cNvPr id="11" name="文本框 10">
            <a:extLst>
              <a:ext uri="{FF2B5EF4-FFF2-40B4-BE49-F238E27FC236}">
                <a16:creationId xmlns:a16="http://schemas.microsoft.com/office/drawing/2014/main" id="{4C77E1EA-1335-4914-6D80-4D7F7E20E9B5}"/>
              </a:ext>
            </a:extLst>
          </p:cNvPr>
          <p:cNvSpPr txBox="1"/>
          <p:nvPr/>
        </p:nvSpPr>
        <p:spPr>
          <a:xfrm>
            <a:off x="4251282" y="4120785"/>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时间序列分析</a:t>
            </a:r>
          </a:p>
        </p:txBody>
      </p:sp>
      <p:sp>
        <p:nvSpPr>
          <p:cNvPr id="12" name="文本框 11">
            <a:extLst>
              <a:ext uri="{FF2B5EF4-FFF2-40B4-BE49-F238E27FC236}">
                <a16:creationId xmlns:a16="http://schemas.microsoft.com/office/drawing/2014/main" id="{08697CD2-0B9D-864A-F003-D18B769417B8}"/>
              </a:ext>
            </a:extLst>
          </p:cNvPr>
          <p:cNvSpPr txBox="1"/>
          <p:nvPr/>
        </p:nvSpPr>
        <p:spPr>
          <a:xfrm>
            <a:off x="4251282" y="454415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异常数据监测</a:t>
            </a:r>
          </a:p>
        </p:txBody>
      </p:sp>
      <p:sp>
        <p:nvSpPr>
          <p:cNvPr id="13" name="左大括号 12">
            <a:extLst>
              <a:ext uri="{FF2B5EF4-FFF2-40B4-BE49-F238E27FC236}">
                <a16:creationId xmlns:a16="http://schemas.microsoft.com/office/drawing/2014/main" id="{ECB10CBC-F6AC-BD0F-7399-B9DA4BAEBF8B}"/>
              </a:ext>
            </a:extLst>
          </p:cNvPr>
          <p:cNvSpPr/>
          <p:nvPr/>
        </p:nvSpPr>
        <p:spPr bwMode="auto">
          <a:xfrm>
            <a:off x="3637831" y="2245489"/>
            <a:ext cx="381964" cy="2660493"/>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14" name="文本框 13">
            <a:extLst>
              <a:ext uri="{FF2B5EF4-FFF2-40B4-BE49-F238E27FC236}">
                <a16:creationId xmlns:a16="http://schemas.microsoft.com/office/drawing/2014/main" id="{543FEA5A-64A5-D55F-5561-8532B0C587C4}"/>
              </a:ext>
            </a:extLst>
          </p:cNvPr>
          <p:cNvSpPr txBox="1"/>
          <p:nvPr/>
        </p:nvSpPr>
        <p:spPr>
          <a:xfrm>
            <a:off x="9551921" y="160385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行为事件模型</a:t>
            </a:r>
          </a:p>
        </p:txBody>
      </p:sp>
      <p:sp>
        <p:nvSpPr>
          <p:cNvPr id="15" name="文本框 14">
            <a:extLst>
              <a:ext uri="{FF2B5EF4-FFF2-40B4-BE49-F238E27FC236}">
                <a16:creationId xmlns:a16="http://schemas.microsoft.com/office/drawing/2014/main" id="{66FF2543-D973-020A-A788-430D97E1F51A}"/>
              </a:ext>
            </a:extLst>
          </p:cNvPr>
          <p:cNvSpPr txBox="1"/>
          <p:nvPr/>
        </p:nvSpPr>
        <p:spPr>
          <a:xfrm>
            <a:off x="9551921" y="2027215"/>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留存分析</a:t>
            </a:r>
          </a:p>
        </p:txBody>
      </p:sp>
      <p:sp>
        <p:nvSpPr>
          <p:cNvPr id="16" name="文本框 15">
            <a:extLst>
              <a:ext uri="{FF2B5EF4-FFF2-40B4-BE49-F238E27FC236}">
                <a16:creationId xmlns:a16="http://schemas.microsoft.com/office/drawing/2014/main" id="{17412CE6-A325-8860-25F6-D18B72C3B4DD}"/>
              </a:ext>
            </a:extLst>
          </p:cNvPr>
          <p:cNvSpPr txBox="1"/>
          <p:nvPr/>
        </p:nvSpPr>
        <p:spPr>
          <a:xfrm>
            <a:off x="9551921" y="245058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分布分析模型</a:t>
            </a:r>
          </a:p>
        </p:txBody>
      </p:sp>
      <p:sp>
        <p:nvSpPr>
          <p:cNvPr id="17" name="文本框 16">
            <a:extLst>
              <a:ext uri="{FF2B5EF4-FFF2-40B4-BE49-F238E27FC236}">
                <a16:creationId xmlns:a16="http://schemas.microsoft.com/office/drawing/2014/main" id="{41144A76-FE07-4421-C614-A11E83567ACC}"/>
              </a:ext>
            </a:extLst>
          </p:cNvPr>
          <p:cNvSpPr txBox="1"/>
          <p:nvPr/>
        </p:nvSpPr>
        <p:spPr>
          <a:xfrm>
            <a:off x="9551921" y="2873945"/>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行为路径模型</a:t>
            </a:r>
          </a:p>
        </p:txBody>
      </p:sp>
      <p:sp>
        <p:nvSpPr>
          <p:cNvPr id="18" name="文本框 17">
            <a:extLst>
              <a:ext uri="{FF2B5EF4-FFF2-40B4-BE49-F238E27FC236}">
                <a16:creationId xmlns:a16="http://schemas.microsoft.com/office/drawing/2014/main" id="{898F7C0C-7ED2-3EF3-30E7-40B35F91C836}"/>
              </a:ext>
            </a:extLst>
          </p:cNvPr>
          <p:cNvSpPr txBox="1"/>
          <p:nvPr/>
        </p:nvSpPr>
        <p:spPr>
          <a:xfrm>
            <a:off x="9551921" y="329731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用户分群分析</a:t>
            </a:r>
          </a:p>
        </p:txBody>
      </p:sp>
      <p:sp>
        <p:nvSpPr>
          <p:cNvPr id="19" name="文本框 18">
            <a:extLst>
              <a:ext uri="{FF2B5EF4-FFF2-40B4-BE49-F238E27FC236}">
                <a16:creationId xmlns:a16="http://schemas.microsoft.com/office/drawing/2014/main" id="{45D51ED3-C2D3-A25C-5EEA-BA475E57207F}"/>
              </a:ext>
            </a:extLst>
          </p:cNvPr>
          <p:cNvSpPr txBox="1"/>
          <p:nvPr/>
        </p:nvSpPr>
        <p:spPr>
          <a:xfrm>
            <a:off x="9551921" y="3720675"/>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用户属性分析</a:t>
            </a:r>
          </a:p>
        </p:txBody>
      </p:sp>
      <p:sp>
        <p:nvSpPr>
          <p:cNvPr id="20" name="文本框 19">
            <a:extLst>
              <a:ext uri="{FF2B5EF4-FFF2-40B4-BE49-F238E27FC236}">
                <a16:creationId xmlns:a16="http://schemas.microsoft.com/office/drawing/2014/main" id="{D88774CA-78B6-C260-FEA0-0A59C449A910}"/>
              </a:ext>
            </a:extLst>
          </p:cNvPr>
          <p:cNvSpPr txBox="1"/>
          <p:nvPr/>
        </p:nvSpPr>
        <p:spPr>
          <a:xfrm>
            <a:off x="9551921" y="414404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点击分析模型</a:t>
            </a:r>
          </a:p>
        </p:txBody>
      </p:sp>
      <p:sp>
        <p:nvSpPr>
          <p:cNvPr id="21" name="左大括号 20">
            <a:extLst>
              <a:ext uri="{FF2B5EF4-FFF2-40B4-BE49-F238E27FC236}">
                <a16:creationId xmlns:a16="http://schemas.microsoft.com/office/drawing/2014/main" id="{D55F0080-B4C0-9393-DC9F-03CA261610FE}"/>
              </a:ext>
            </a:extLst>
          </p:cNvPr>
          <p:cNvSpPr/>
          <p:nvPr/>
        </p:nvSpPr>
        <p:spPr bwMode="auto">
          <a:xfrm>
            <a:off x="8938469" y="1845379"/>
            <a:ext cx="613449" cy="3348637"/>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22" name="文本框 21">
            <a:extLst>
              <a:ext uri="{FF2B5EF4-FFF2-40B4-BE49-F238E27FC236}">
                <a16:creationId xmlns:a16="http://schemas.microsoft.com/office/drawing/2014/main" id="{5B37051F-24CD-5D56-A4D6-142DFB042590}"/>
              </a:ext>
            </a:extLst>
          </p:cNvPr>
          <p:cNvSpPr txBox="1"/>
          <p:nvPr/>
        </p:nvSpPr>
        <p:spPr>
          <a:xfrm>
            <a:off x="9551920" y="4544150"/>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漏斗分析模型</a:t>
            </a:r>
          </a:p>
        </p:txBody>
      </p:sp>
      <p:sp>
        <p:nvSpPr>
          <p:cNvPr id="23" name="文本框 22">
            <a:extLst>
              <a:ext uri="{FF2B5EF4-FFF2-40B4-BE49-F238E27FC236}">
                <a16:creationId xmlns:a16="http://schemas.microsoft.com/office/drawing/2014/main" id="{EAA3A775-86B6-4ED6-B618-CE6A2B342287}"/>
              </a:ext>
            </a:extLst>
          </p:cNvPr>
          <p:cNvSpPr txBox="1"/>
          <p:nvPr/>
        </p:nvSpPr>
        <p:spPr>
          <a:xfrm>
            <a:off x="9551918" y="4976062"/>
            <a:ext cx="1990853"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安全评估模型</a:t>
            </a:r>
          </a:p>
        </p:txBody>
      </p:sp>
    </p:spTree>
    <p:extLst>
      <p:ext uri="{BB962C8B-B14F-4D97-AF65-F5344CB8AC3E}">
        <p14:creationId xmlns:p14="http://schemas.microsoft.com/office/powerpoint/2010/main" val="23582558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3658E3-86F6-0054-9102-975EDF3DDD6B}"/>
              </a:ext>
            </a:extLst>
          </p:cNvPr>
          <p:cNvSpPr>
            <a:spLocks noGrp="1"/>
          </p:cNvSpPr>
          <p:nvPr>
            <p:ph type="title"/>
          </p:nvPr>
        </p:nvSpPr>
        <p:spPr/>
        <p:txBody>
          <a:bodyPr/>
          <a:lstStyle/>
          <a:p>
            <a:r>
              <a:rPr lang="zh-CN" altLang="en-US" dirty="0"/>
              <a:t>大数据分析应用平台</a:t>
            </a:r>
          </a:p>
        </p:txBody>
      </p:sp>
      <p:sp>
        <p:nvSpPr>
          <p:cNvPr id="3" name="灯片编号占位符 2">
            <a:extLst>
              <a:ext uri="{FF2B5EF4-FFF2-40B4-BE49-F238E27FC236}">
                <a16:creationId xmlns:a16="http://schemas.microsoft.com/office/drawing/2014/main" id="{E9A0C78F-1BD3-7B03-7ADA-35942ECE31CC}"/>
              </a:ext>
            </a:extLst>
          </p:cNvPr>
          <p:cNvSpPr>
            <a:spLocks noGrp="1"/>
          </p:cNvSpPr>
          <p:nvPr>
            <p:ph type="sldNum" sz="quarter" idx="10"/>
          </p:nvPr>
        </p:nvSpPr>
        <p:spPr/>
        <p:txBody>
          <a:bodyPr/>
          <a:lstStyle/>
          <a:p>
            <a:pPr>
              <a:defRPr/>
            </a:pPr>
            <a:fld id="{2FCEA550-0632-41CF-92C9-23194848D089}" type="slidenum">
              <a:rPr lang="zh-CN" altLang="en-US" smtClean="0"/>
              <a:pPr>
                <a:defRPr/>
              </a:pPr>
              <a:t>85</a:t>
            </a:fld>
            <a:endParaRPr lang="en-US" altLang="zh-CN"/>
          </a:p>
        </p:txBody>
      </p:sp>
      <p:sp>
        <p:nvSpPr>
          <p:cNvPr id="4" name="文本框 3">
            <a:extLst>
              <a:ext uri="{FF2B5EF4-FFF2-40B4-BE49-F238E27FC236}">
                <a16:creationId xmlns:a16="http://schemas.microsoft.com/office/drawing/2014/main" id="{3C8B51C0-B24A-3857-F5C9-446B053CFFA4}"/>
              </a:ext>
            </a:extLst>
          </p:cNvPr>
          <p:cNvSpPr txBox="1"/>
          <p:nvPr/>
        </p:nvSpPr>
        <p:spPr>
          <a:xfrm>
            <a:off x="1224401" y="2049201"/>
            <a:ext cx="9743198" cy="523220"/>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800" dirty="0">
                <a:latin typeface="微软雅黑" panose="020B0503020204020204" pitchFamily="34" charset="-122"/>
                <a:ea typeface="微软雅黑" panose="020B0503020204020204" pitchFamily="34" charset="-122"/>
              </a:rPr>
              <a:t>依托基于分布式计算及存储的</a:t>
            </a:r>
            <a:r>
              <a:rPr lang="zh-CN" altLang="en-US" sz="2800" b="1" dirty="0">
                <a:latin typeface="微软雅黑" panose="020B0503020204020204" pitchFamily="34" charset="-122"/>
                <a:ea typeface="微软雅黑" panose="020B0503020204020204" pitchFamily="34" charset="-122"/>
              </a:rPr>
              <a:t>云计算平台</a:t>
            </a:r>
            <a:r>
              <a:rPr lang="zh-CN" altLang="en-US" sz="2800" dirty="0">
                <a:latin typeface="微软雅黑" panose="020B0503020204020204" pitchFamily="34" charset="-122"/>
                <a:ea typeface="微软雅黑" panose="020B0503020204020204" pitchFamily="34" charset="-122"/>
              </a:rPr>
              <a:t>来实现。</a:t>
            </a:r>
          </a:p>
        </p:txBody>
      </p:sp>
    </p:spTree>
    <p:extLst>
      <p:ext uri="{BB962C8B-B14F-4D97-AF65-F5344CB8AC3E}">
        <p14:creationId xmlns:p14="http://schemas.microsoft.com/office/powerpoint/2010/main" val="7975019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6D590B2-56C4-4530-982C-5D414A04A11F}"/>
              </a:ext>
            </a:extLst>
          </p:cNvPr>
          <p:cNvSpPr>
            <a:spLocks noGrp="1"/>
          </p:cNvSpPr>
          <p:nvPr>
            <p:ph type="sldNum" sz="quarter" idx="10"/>
          </p:nvPr>
        </p:nvSpPr>
        <p:spPr/>
        <p:txBody>
          <a:bodyPr/>
          <a:lstStyle/>
          <a:p>
            <a:pPr>
              <a:defRPr/>
            </a:pPr>
            <a:fld id="{CD7CB968-9832-4527-83CD-82BEB64A948B}" type="slidenum">
              <a:rPr lang="zh-CN" altLang="en-US" smtClean="0"/>
              <a:pPr>
                <a:defRPr/>
              </a:pPr>
              <a:t>86</a:t>
            </a:fld>
            <a:endParaRPr lang="en-US" altLang="zh-CN" dirty="0"/>
          </a:p>
        </p:txBody>
      </p:sp>
      <p:sp>
        <p:nvSpPr>
          <p:cNvPr id="4" name="文本框 3">
            <a:extLst>
              <a:ext uri="{FF2B5EF4-FFF2-40B4-BE49-F238E27FC236}">
                <a16:creationId xmlns:a16="http://schemas.microsoft.com/office/drawing/2014/main" id="{95B51C83-0F33-4A15-B099-0C3E18F114DD}"/>
              </a:ext>
            </a:extLst>
          </p:cNvPr>
          <p:cNvSpPr txBox="1"/>
          <p:nvPr/>
        </p:nvSpPr>
        <p:spPr>
          <a:xfrm>
            <a:off x="3260993" y="2867192"/>
            <a:ext cx="7923572" cy="707886"/>
          </a:xfrm>
          <a:prstGeom prst="rect">
            <a:avLst/>
          </a:prstGeom>
          <a:noFill/>
        </p:spPr>
        <p:txBody>
          <a:bodyPr wrap="square" rtlCol="0">
            <a:spAutoFit/>
          </a:bodyPr>
          <a:lstStyle/>
          <a:p>
            <a:r>
              <a:rPr lang="en-US" altLang="zh-CN"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 </a:t>
            </a:r>
            <a:r>
              <a:rPr lang="zh-CN" altLang="en-US" sz="4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大数据分析应用前沿</a:t>
            </a:r>
          </a:p>
        </p:txBody>
      </p:sp>
    </p:spTree>
    <p:extLst>
      <p:ext uri="{BB962C8B-B14F-4D97-AF65-F5344CB8AC3E}">
        <p14:creationId xmlns:p14="http://schemas.microsoft.com/office/powerpoint/2010/main" val="38302741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AE5FB3-3B8B-A6B2-4323-A639B5BD2E1F}"/>
              </a:ext>
            </a:extLst>
          </p:cNvPr>
          <p:cNvSpPr>
            <a:spLocks noGrp="1"/>
          </p:cNvSpPr>
          <p:nvPr>
            <p:ph type="title"/>
          </p:nvPr>
        </p:nvSpPr>
        <p:spPr/>
        <p:txBody>
          <a:bodyPr/>
          <a:lstStyle/>
          <a:p>
            <a:r>
              <a:rPr lang="zh-CN" altLang="en-US" dirty="0"/>
              <a:t>在不同领域中的应用</a:t>
            </a:r>
          </a:p>
        </p:txBody>
      </p:sp>
      <p:sp>
        <p:nvSpPr>
          <p:cNvPr id="3" name="灯片编号占位符 2">
            <a:extLst>
              <a:ext uri="{FF2B5EF4-FFF2-40B4-BE49-F238E27FC236}">
                <a16:creationId xmlns:a16="http://schemas.microsoft.com/office/drawing/2014/main" id="{B95F50BA-00E6-C3A9-A7C4-8B95CC38F8FB}"/>
              </a:ext>
            </a:extLst>
          </p:cNvPr>
          <p:cNvSpPr>
            <a:spLocks noGrp="1"/>
          </p:cNvSpPr>
          <p:nvPr>
            <p:ph type="sldNum" sz="quarter" idx="10"/>
          </p:nvPr>
        </p:nvSpPr>
        <p:spPr/>
        <p:txBody>
          <a:bodyPr/>
          <a:lstStyle/>
          <a:p>
            <a:pPr>
              <a:defRPr/>
            </a:pPr>
            <a:fld id="{2FCEA550-0632-41CF-92C9-23194848D089}" type="slidenum">
              <a:rPr lang="zh-CN" altLang="en-US" smtClean="0"/>
              <a:pPr>
                <a:defRPr/>
              </a:pPr>
              <a:t>87</a:t>
            </a:fld>
            <a:endParaRPr lang="en-US" altLang="zh-CN"/>
          </a:p>
        </p:txBody>
      </p:sp>
      <p:sp>
        <p:nvSpPr>
          <p:cNvPr id="4" name="文本框 3">
            <a:extLst>
              <a:ext uri="{FF2B5EF4-FFF2-40B4-BE49-F238E27FC236}">
                <a16:creationId xmlns:a16="http://schemas.microsoft.com/office/drawing/2014/main" id="{C9A39769-3589-A93A-2E67-4B03613627BC}"/>
              </a:ext>
            </a:extLst>
          </p:cNvPr>
          <p:cNvSpPr txBox="1"/>
          <p:nvPr/>
        </p:nvSpPr>
        <p:spPr>
          <a:xfrm>
            <a:off x="2741533" y="1909124"/>
            <a:ext cx="5135370"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金融领域</a:t>
            </a:r>
          </a:p>
        </p:txBody>
      </p:sp>
      <p:sp>
        <p:nvSpPr>
          <p:cNvPr id="5" name="文本框 4">
            <a:extLst>
              <a:ext uri="{FF2B5EF4-FFF2-40B4-BE49-F238E27FC236}">
                <a16:creationId xmlns:a16="http://schemas.microsoft.com/office/drawing/2014/main" id="{9E5732DA-111F-6750-1939-982207F4AC93}"/>
              </a:ext>
            </a:extLst>
          </p:cNvPr>
          <p:cNvSpPr txBox="1"/>
          <p:nvPr/>
        </p:nvSpPr>
        <p:spPr>
          <a:xfrm>
            <a:off x="2741533" y="2514804"/>
            <a:ext cx="5135370"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零售领域</a:t>
            </a:r>
          </a:p>
        </p:txBody>
      </p:sp>
      <p:sp>
        <p:nvSpPr>
          <p:cNvPr id="6" name="文本框 5">
            <a:extLst>
              <a:ext uri="{FF2B5EF4-FFF2-40B4-BE49-F238E27FC236}">
                <a16:creationId xmlns:a16="http://schemas.microsoft.com/office/drawing/2014/main" id="{DBBE82AB-7144-CDFB-354A-2FB81C67AE99}"/>
              </a:ext>
            </a:extLst>
          </p:cNvPr>
          <p:cNvSpPr txBox="1"/>
          <p:nvPr/>
        </p:nvSpPr>
        <p:spPr>
          <a:xfrm>
            <a:off x="2741533" y="3120484"/>
            <a:ext cx="5135370"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制造业</a:t>
            </a:r>
          </a:p>
        </p:txBody>
      </p:sp>
      <p:sp>
        <p:nvSpPr>
          <p:cNvPr id="7" name="文本框 6">
            <a:extLst>
              <a:ext uri="{FF2B5EF4-FFF2-40B4-BE49-F238E27FC236}">
                <a16:creationId xmlns:a16="http://schemas.microsoft.com/office/drawing/2014/main" id="{7A83081C-374E-7AF0-E2AD-9A6D18D6E81B}"/>
              </a:ext>
            </a:extLst>
          </p:cNvPr>
          <p:cNvSpPr txBox="1"/>
          <p:nvPr/>
        </p:nvSpPr>
        <p:spPr>
          <a:xfrm>
            <a:off x="2741533" y="3726164"/>
            <a:ext cx="5135370" cy="461665"/>
          </a:xfrm>
          <a:prstGeom prst="rect">
            <a:avLst/>
          </a:prstGeom>
          <a:noFill/>
        </p:spPr>
        <p:txBody>
          <a:bodyPr wrap="square" rtlCol="0">
            <a:spAutoFit/>
          </a:bodyPr>
          <a:lstStyle/>
          <a:p>
            <a:pPr marL="342900" indent="-342900" algn="l">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rPr>
              <a:t>医疗领域</a:t>
            </a:r>
          </a:p>
        </p:txBody>
      </p:sp>
    </p:spTree>
    <p:extLst>
      <p:ext uri="{BB962C8B-B14F-4D97-AF65-F5344CB8AC3E}">
        <p14:creationId xmlns:p14="http://schemas.microsoft.com/office/powerpoint/2010/main" val="9295726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4B126BF-B596-4651-BDAE-9CC9EFD5C6AC}"/>
              </a:ext>
            </a:extLst>
          </p:cNvPr>
          <p:cNvSpPr>
            <a:spLocks noGrp="1"/>
          </p:cNvSpPr>
          <p:nvPr>
            <p:ph type="sldNum" sz="quarter" idx="10"/>
          </p:nvPr>
        </p:nvSpPr>
        <p:spPr/>
        <p:txBody>
          <a:bodyPr/>
          <a:lstStyle/>
          <a:p>
            <a:pPr>
              <a:defRPr/>
            </a:pPr>
            <a:fld id="{CD7CB968-9832-4527-83CD-82BEB64A948B}" type="slidenum">
              <a:rPr lang="zh-CN" altLang="en-US" smtClean="0"/>
              <a:pPr>
                <a:defRPr/>
              </a:pPr>
              <a:t>88</a:t>
            </a:fld>
            <a:endParaRPr lang="en-US" altLang="zh-CN" dirty="0"/>
          </a:p>
        </p:txBody>
      </p:sp>
      <p:sp>
        <p:nvSpPr>
          <p:cNvPr id="3" name="文本框 2">
            <a:extLst>
              <a:ext uri="{FF2B5EF4-FFF2-40B4-BE49-F238E27FC236}">
                <a16:creationId xmlns:a16="http://schemas.microsoft.com/office/drawing/2014/main" id="{83E985EB-9ED4-4358-AC07-58871052DB8B}"/>
              </a:ext>
            </a:extLst>
          </p:cNvPr>
          <p:cNvSpPr txBox="1"/>
          <p:nvPr/>
        </p:nvSpPr>
        <p:spPr>
          <a:xfrm>
            <a:off x="2639616" y="2321004"/>
            <a:ext cx="8044758" cy="1477328"/>
          </a:xfrm>
          <a:prstGeom prst="rect">
            <a:avLst/>
          </a:prstGeom>
          <a:noFill/>
        </p:spPr>
        <p:txBody>
          <a:bodyPr wrap="square" rtlCol="0">
            <a:spAutoFit/>
          </a:bodyPr>
          <a:lstStyle/>
          <a:p>
            <a:pPr algn="ctr"/>
            <a:r>
              <a:rPr lang="zh-CN" altLang="en-US" sz="9000" b="1" dirty="0">
                <a:latin typeface="微软雅黑" panose="020B0503020204020204" pitchFamily="34" charset="-122"/>
                <a:ea typeface="微软雅黑" panose="020B0503020204020204" pitchFamily="34" charset="-122"/>
              </a:rPr>
              <a:t>本章完</a:t>
            </a:r>
          </a:p>
        </p:txBody>
      </p:sp>
    </p:spTree>
    <p:extLst>
      <p:ext uri="{BB962C8B-B14F-4D97-AF65-F5344CB8AC3E}">
        <p14:creationId xmlns:p14="http://schemas.microsoft.com/office/powerpoint/2010/main" val="27364857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C1F9A2C9-4B7A-4697-AB47-8EAA8A21B728}"/>
              </a:ext>
            </a:extLst>
          </p:cNvPr>
          <p:cNvSpPr/>
          <p:nvPr/>
        </p:nvSpPr>
        <p:spPr>
          <a:xfrm>
            <a:off x="6183294" y="2200128"/>
            <a:ext cx="5461530" cy="2350582"/>
          </a:xfrm>
          <a:prstGeom prst="rect">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 name="标题 1">
            <a:extLst>
              <a:ext uri="{FF2B5EF4-FFF2-40B4-BE49-F238E27FC236}">
                <a16:creationId xmlns:a16="http://schemas.microsoft.com/office/drawing/2014/main" id="{8DC1CA53-9A02-4EAC-AC4B-3B14CC4AFAB2}"/>
              </a:ext>
            </a:extLst>
          </p:cNvPr>
          <p:cNvSpPr>
            <a:spLocks noGrp="1"/>
          </p:cNvSpPr>
          <p:nvPr>
            <p:ph type="title"/>
          </p:nvPr>
        </p:nvSpPr>
        <p:spPr/>
        <p:txBody>
          <a:bodyPr/>
          <a:lstStyle/>
          <a:p>
            <a:r>
              <a:rPr lang="zh-CN" altLang="en-US" dirty="0"/>
              <a:t>计算机的发展阶段</a:t>
            </a:r>
          </a:p>
        </p:txBody>
      </p:sp>
      <p:sp>
        <p:nvSpPr>
          <p:cNvPr id="3" name="灯片编号占位符 2">
            <a:extLst>
              <a:ext uri="{FF2B5EF4-FFF2-40B4-BE49-F238E27FC236}">
                <a16:creationId xmlns:a16="http://schemas.microsoft.com/office/drawing/2014/main" id="{6A4F172F-BEB9-4948-AD3B-4290EF21F7B1}"/>
              </a:ext>
            </a:extLst>
          </p:cNvPr>
          <p:cNvSpPr>
            <a:spLocks noGrp="1"/>
          </p:cNvSpPr>
          <p:nvPr>
            <p:ph type="sldNum" sz="quarter" idx="10"/>
          </p:nvPr>
        </p:nvSpPr>
        <p:spPr/>
        <p:txBody>
          <a:bodyPr/>
          <a:lstStyle/>
          <a:p>
            <a:pPr>
              <a:defRPr/>
            </a:pPr>
            <a:fld id="{2FCEA550-0632-41CF-92C9-23194848D089}" type="slidenum">
              <a:rPr lang="zh-CN" altLang="en-US" smtClean="0"/>
              <a:pPr>
                <a:defRPr/>
              </a:pPr>
              <a:t>9</a:t>
            </a:fld>
            <a:endParaRPr lang="en-US" altLang="zh-CN"/>
          </a:p>
        </p:txBody>
      </p:sp>
      <p:sp>
        <p:nvSpPr>
          <p:cNvPr id="17" name="矩形 16">
            <a:extLst>
              <a:ext uri="{FF2B5EF4-FFF2-40B4-BE49-F238E27FC236}">
                <a16:creationId xmlns:a16="http://schemas.microsoft.com/office/drawing/2014/main" id="{1859747D-4A94-4280-B1E0-B7EE732D7783}"/>
              </a:ext>
            </a:extLst>
          </p:cNvPr>
          <p:cNvSpPr/>
          <p:nvPr/>
        </p:nvSpPr>
        <p:spPr>
          <a:xfrm>
            <a:off x="813387" y="2200128"/>
            <a:ext cx="4935230" cy="2350582"/>
          </a:xfrm>
          <a:prstGeom prst="rect">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矩形 18">
            <a:extLst>
              <a:ext uri="{FF2B5EF4-FFF2-40B4-BE49-F238E27FC236}">
                <a16:creationId xmlns:a16="http://schemas.microsoft.com/office/drawing/2014/main" id="{42C91257-7F4D-4B33-B8C7-33C3B2A8331B}"/>
              </a:ext>
            </a:extLst>
          </p:cNvPr>
          <p:cNvSpPr/>
          <p:nvPr/>
        </p:nvSpPr>
        <p:spPr>
          <a:xfrm>
            <a:off x="1011137" y="2351810"/>
            <a:ext cx="4961173" cy="489558"/>
          </a:xfrm>
          <a:prstGeom prst="rect">
            <a:avLst/>
          </a:prstGeom>
        </p:spPr>
        <p:txBody>
          <a:bodyPr wrap="square">
            <a:spAutoFit/>
          </a:bodyPr>
          <a:lstStyle/>
          <a:p>
            <a:pPr>
              <a:lnSpc>
                <a:spcPct val="130000"/>
              </a:lnSpc>
            </a:pPr>
            <a:r>
              <a:rPr lang="zh-CN" altLang="en-US" sz="2200" dirty="0">
                <a:latin typeface="微软雅黑" panose="020B0503020204020204" pitchFamily="34" charset="-122"/>
                <a:ea typeface="微软雅黑" panose="020B0503020204020204" pitchFamily="34" charset="-122"/>
              </a:rPr>
              <a:t>第一代</a:t>
            </a:r>
            <a:r>
              <a:rPr lang="en-US" altLang="zh-CN" sz="2200" dirty="0">
                <a:latin typeface="微软雅黑" panose="020B0503020204020204" pitchFamily="34" charset="-122"/>
                <a:ea typeface="微软雅黑" panose="020B0503020204020204" pitchFamily="34" charset="-122"/>
              </a:rPr>
              <a:t>(1946~1957)  </a:t>
            </a:r>
            <a:r>
              <a:rPr lang="zh-CN" altLang="en-US" sz="2200" b="1" dirty="0">
                <a:latin typeface="微软雅黑" panose="020B0503020204020204" pitchFamily="34" charset="-122"/>
                <a:ea typeface="微软雅黑" panose="020B0503020204020204" pitchFamily="34" charset="-122"/>
              </a:rPr>
              <a:t>电子管计算机</a:t>
            </a:r>
          </a:p>
        </p:txBody>
      </p:sp>
      <p:sp>
        <p:nvSpPr>
          <p:cNvPr id="21" name="矩形 20">
            <a:extLst>
              <a:ext uri="{FF2B5EF4-FFF2-40B4-BE49-F238E27FC236}">
                <a16:creationId xmlns:a16="http://schemas.microsoft.com/office/drawing/2014/main" id="{6B2498EC-EFC6-4D9A-90A6-4FE042C53947}"/>
              </a:ext>
            </a:extLst>
          </p:cNvPr>
          <p:cNvSpPr/>
          <p:nvPr/>
        </p:nvSpPr>
        <p:spPr>
          <a:xfrm>
            <a:off x="6406987" y="2433311"/>
            <a:ext cx="4841229" cy="430887"/>
          </a:xfrm>
          <a:prstGeom prst="rect">
            <a:avLst/>
          </a:prstGeom>
        </p:spPr>
        <p:txBody>
          <a:bodyPr wrap="square">
            <a:spAutoFit/>
          </a:bodyPr>
          <a:lstStyle/>
          <a:p>
            <a:r>
              <a:rPr lang="zh-CN" altLang="en-US" sz="2200" dirty="0">
                <a:latin typeface="微软雅黑" panose="020B0503020204020204" pitchFamily="34" charset="-122"/>
                <a:ea typeface="微软雅黑" panose="020B0503020204020204" pitchFamily="34" charset="-122"/>
              </a:rPr>
              <a:t>第二代</a:t>
            </a:r>
            <a:r>
              <a:rPr lang="en-US" altLang="zh-CN" sz="2200" dirty="0">
                <a:latin typeface="微软雅黑" panose="020B0503020204020204" pitchFamily="34" charset="-122"/>
                <a:ea typeface="微软雅黑" panose="020B0503020204020204" pitchFamily="34" charset="-122"/>
              </a:rPr>
              <a:t>(1958~1964)  </a:t>
            </a:r>
            <a:r>
              <a:rPr lang="zh-CN" altLang="en-US" sz="2200" b="1" dirty="0">
                <a:latin typeface="微软雅黑" panose="020B0503020204020204" pitchFamily="34" charset="-122"/>
                <a:ea typeface="微软雅黑" panose="020B0503020204020204" pitchFamily="34" charset="-122"/>
              </a:rPr>
              <a:t>晶体管计算机</a:t>
            </a:r>
          </a:p>
        </p:txBody>
      </p:sp>
      <p:sp>
        <p:nvSpPr>
          <p:cNvPr id="23" name="TextBox 4">
            <a:extLst>
              <a:ext uri="{FF2B5EF4-FFF2-40B4-BE49-F238E27FC236}">
                <a16:creationId xmlns:a16="http://schemas.microsoft.com/office/drawing/2014/main" id="{05B4D810-7EB5-45B6-983C-001EB4D7B6C3}"/>
              </a:ext>
            </a:extLst>
          </p:cNvPr>
          <p:cNvSpPr txBox="1"/>
          <p:nvPr/>
        </p:nvSpPr>
        <p:spPr>
          <a:xfrm>
            <a:off x="1007998" y="2922804"/>
            <a:ext cx="4740619" cy="1350306"/>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以</a:t>
            </a:r>
            <a:r>
              <a:rPr lang="zh-CN" altLang="en-US" sz="2200" b="1" dirty="0">
                <a:solidFill>
                  <a:srgbClr val="C00000"/>
                </a:solidFill>
                <a:latin typeface="楷体" panose="02010609060101010101" pitchFamily="49" charset="-122"/>
                <a:ea typeface="楷体" panose="02010609060101010101" pitchFamily="49" charset="-122"/>
              </a:rPr>
              <a:t>电子管</a:t>
            </a:r>
            <a:r>
              <a:rPr lang="zh-CN" altLang="en-US" sz="2200" b="1" dirty="0">
                <a:latin typeface="楷体" panose="02010609060101010101" pitchFamily="49" charset="-122"/>
                <a:ea typeface="楷体" panose="02010609060101010101" pitchFamily="49" charset="-122"/>
              </a:rPr>
              <a:t>为基本元器件</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使用机器语言和汇编语言</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应用于科学计算</a:t>
            </a:r>
          </a:p>
        </p:txBody>
      </p:sp>
      <p:sp>
        <p:nvSpPr>
          <p:cNvPr id="25" name="TextBox 5">
            <a:extLst>
              <a:ext uri="{FF2B5EF4-FFF2-40B4-BE49-F238E27FC236}">
                <a16:creationId xmlns:a16="http://schemas.microsoft.com/office/drawing/2014/main" id="{D67E8014-1EAA-43CE-A393-832A5A54967A}"/>
              </a:ext>
            </a:extLst>
          </p:cNvPr>
          <p:cNvSpPr txBox="1"/>
          <p:nvPr/>
        </p:nvSpPr>
        <p:spPr>
          <a:xfrm>
            <a:off x="6358860" y="2923287"/>
            <a:ext cx="5285964" cy="1350306"/>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2200" b="1" dirty="0">
                <a:solidFill>
                  <a:srgbClr val="C00000"/>
                </a:solidFill>
                <a:latin typeface="楷体" panose="02010609060101010101" pitchFamily="49" charset="-122"/>
                <a:ea typeface="楷体" panose="02010609060101010101" pitchFamily="49" charset="-122"/>
              </a:rPr>
              <a:t>晶体管</a:t>
            </a:r>
            <a:r>
              <a:rPr lang="zh-CN" altLang="en-US" sz="2200" b="1" dirty="0">
                <a:latin typeface="楷体" panose="02010609060101010101" pitchFamily="49" charset="-122"/>
                <a:ea typeface="楷体" panose="02010609060101010101" pitchFamily="49" charset="-122"/>
              </a:rPr>
              <a:t>取代电子管</a:t>
            </a:r>
            <a:endParaRPr lang="en-US" altLang="zh-CN" sz="2200" b="1" dirty="0">
              <a:latin typeface="楷体" panose="02010609060101010101" pitchFamily="49" charset="-122"/>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出现程序设计语言</a:t>
            </a:r>
            <a:r>
              <a:rPr lang="en-US" altLang="zh-CN" sz="2200" b="1" dirty="0">
                <a:latin typeface="Tahoma" panose="020B0604030504040204" pitchFamily="34" charset="0"/>
                <a:ea typeface="楷体" panose="02010609060101010101" pitchFamily="49" charset="-122"/>
              </a:rPr>
              <a:t>(Fortran)</a:t>
            </a:r>
            <a:r>
              <a:rPr lang="zh-CN" altLang="en-US" sz="2200" b="1" dirty="0">
                <a:latin typeface="Tahoma" panose="020B0604030504040204" pitchFamily="34" charset="0"/>
                <a:ea typeface="楷体" panose="02010609060101010101" pitchFamily="49" charset="-122"/>
              </a:rPr>
              <a:t>和</a:t>
            </a:r>
            <a:r>
              <a:rPr lang="en-US" altLang="zh-CN" sz="2200" b="1" dirty="0">
                <a:latin typeface="Tahoma" panose="020B0604030504040204" pitchFamily="34" charset="0"/>
                <a:ea typeface="楷体" panose="02010609060101010101" pitchFamily="49" charset="-122"/>
              </a:rPr>
              <a:t>OS</a:t>
            </a:r>
            <a:r>
              <a:rPr lang="zh-CN" altLang="en-US" sz="2200" b="1" dirty="0">
                <a:latin typeface="Tahoma" panose="020B0604030504040204" pitchFamily="34" charset="0"/>
                <a:ea typeface="楷体" panose="02010609060101010101" pitchFamily="49" charset="-122"/>
              </a:rPr>
              <a:t>雏形</a:t>
            </a:r>
            <a:endParaRPr lang="en-US" altLang="zh-CN" sz="2200" b="1" dirty="0">
              <a:latin typeface="Tahoma" panose="020B0604030504040204" pitchFamily="34" charset="0"/>
              <a:ea typeface="楷体" panose="02010609060101010101" pitchFamily="49" charset="-122"/>
            </a:endParaRPr>
          </a:p>
          <a:p>
            <a:pPr marL="285750" indent="-285750">
              <a:lnSpc>
                <a:spcPct val="130000"/>
              </a:lnSpc>
              <a:buFont typeface="Arial" panose="020B0604020202020204" pitchFamily="34" charset="0"/>
              <a:buChar char="•"/>
            </a:pPr>
            <a:r>
              <a:rPr lang="zh-CN" altLang="en-US" sz="2200" b="1" dirty="0">
                <a:latin typeface="楷体" panose="02010609060101010101" pitchFamily="49" charset="-122"/>
                <a:ea typeface="楷体" panose="02010609060101010101" pitchFamily="49" charset="-122"/>
              </a:rPr>
              <a:t>应用扩展到数据处理</a:t>
            </a:r>
          </a:p>
        </p:txBody>
      </p:sp>
      <p:sp>
        <p:nvSpPr>
          <p:cNvPr id="27" name="箭头: V 形 26">
            <a:extLst>
              <a:ext uri="{FF2B5EF4-FFF2-40B4-BE49-F238E27FC236}">
                <a16:creationId xmlns:a16="http://schemas.microsoft.com/office/drawing/2014/main" id="{F5CCE19E-D586-48FF-9B1C-A0606687A998}"/>
              </a:ext>
            </a:extLst>
          </p:cNvPr>
          <p:cNvSpPr/>
          <p:nvPr/>
        </p:nvSpPr>
        <p:spPr bwMode="auto">
          <a:xfrm>
            <a:off x="5860973" y="3128790"/>
            <a:ext cx="147734" cy="300210"/>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28" name="箭头: V 形 27">
            <a:extLst>
              <a:ext uri="{FF2B5EF4-FFF2-40B4-BE49-F238E27FC236}">
                <a16:creationId xmlns:a16="http://schemas.microsoft.com/office/drawing/2014/main" id="{D1368FDC-5F3F-49E0-A906-0596220C1B33}"/>
              </a:ext>
            </a:extLst>
          </p:cNvPr>
          <p:cNvSpPr/>
          <p:nvPr/>
        </p:nvSpPr>
        <p:spPr bwMode="auto">
          <a:xfrm>
            <a:off x="11781941" y="3128790"/>
            <a:ext cx="147734" cy="300210"/>
          </a:xfrm>
          <a:prstGeom prst="chevr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0407073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txDef>
      <a:spPr>
        <a:noFill/>
      </a:spPr>
      <a:bodyPr wrap="square" rtlCol="0">
        <a:spAutoFit/>
      </a:bodyPr>
      <a:lstStyle>
        <a:defPPr algn="l">
          <a:defRPr sz="2400" dirty="0">
            <a:latin typeface="微软雅黑" panose="020B0503020204020204" pitchFamily="34" charset="-122"/>
            <a:ea typeface="微软雅黑" panose="020B0503020204020204" pitchFamily="34" charset="-122"/>
          </a:defRPr>
        </a:defPPr>
      </a:lstStyle>
    </a:tx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8146</TotalTime>
  <Words>4889</Words>
  <Application>Microsoft Office PowerPoint</Application>
  <PresentationFormat>宽屏</PresentationFormat>
  <Paragraphs>970</Paragraphs>
  <Slides>88</Slides>
  <Notes>4</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88</vt:i4>
      </vt:variant>
    </vt:vector>
  </HeadingPairs>
  <TitlesOfParts>
    <vt:vector size="98" baseType="lpstr">
      <vt:lpstr>等线</vt:lpstr>
      <vt:lpstr>楷体</vt:lpstr>
      <vt:lpstr>微软雅黑</vt:lpstr>
      <vt:lpstr>Arial</vt:lpstr>
      <vt:lpstr>Cambria Math</vt:lpstr>
      <vt:lpstr>Tahoma</vt:lpstr>
      <vt:lpstr>Times New Roman</vt:lpstr>
      <vt:lpstr>Wingdings</vt:lpstr>
      <vt:lpstr>ncre-visual basic</vt:lpstr>
      <vt:lpstr>Visio.Drawing.11</vt:lpstr>
      <vt:lpstr>PowerPoint 演示文稿</vt:lpstr>
      <vt:lpstr>本章主要内容</vt:lpstr>
      <vt:lpstr>PowerPoint 演示文稿</vt:lpstr>
      <vt:lpstr>DIKW体系</vt:lpstr>
      <vt:lpstr>计算机信息处理的过程</vt:lpstr>
      <vt:lpstr>计算机的起源——第一台数字电子计算机ENIAC</vt:lpstr>
      <vt:lpstr>现代计算机之父——冯诺依曼</vt:lpstr>
      <vt:lpstr>计算机科学和人工智能之父——图灵</vt:lpstr>
      <vt:lpstr>计算机的发展阶段</vt:lpstr>
      <vt:lpstr>计算机的发展阶段</vt:lpstr>
      <vt:lpstr>摩尔定律</vt:lpstr>
      <vt:lpstr>未来的计算机</vt:lpstr>
      <vt:lpstr>计算机的分类——按功能和用途来分</vt:lpstr>
      <vt:lpstr>计算机的分类——按规模和性能来分</vt:lpstr>
      <vt:lpstr>计算机的应用</vt:lpstr>
      <vt:lpstr>PowerPoint 演示文稿</vt:lpstr>
      <vt:lpstr>计算机的信息编码</vt:lpstr>
      <vt:lpstr>数的进制</vt:lpstr>
      <vt:lpstr>数的进制</vt:lpstr>
      <vt:lpstr>计算机中采用二进制</vt:lpstr>
      <vt:lpstr>进制转换——R进制转换为十进制</vt:lpstr>
      <vt:lpstr>PowerPoint 演示文稿</vt:lpstr>
      <vt:lpstr>PowerPoint 演示文稿</vt:lpstr>
      <vt:lpstr>进制转换——十进制转R进制</vt:lpstr>
      <vt:lpstr>PowerPoint 演示文稿</vt:lpstr>
      <vt:lpstr>PowerPoint 演示文稿</vt:lpstr>
      <vt:lpstr>进制转换——二、八、十六进制转换</vt:lpstr>
      <vt:lpstr>进制转换——二进制转八、十六进制</vt:lpstr>
      <vt:lpstr>进制转换——八、十六进制转二进制</vt:lpstr>
      <vt:lpstr>计算机中数据的存储和处理单位</vt:lpstr>
      <vt:lpstr>计算机中的存储单位——比特</vt:lpstr>
      <vt:lpstr>计算机中的存储单位——字节</vt:lpstr>
      <vt:lpstr>计算机处理和运算的单位——字长</vt:lpstr>
      <vt:lpstr>数值信息编码——机器数</vt:lpstr>
      <vt:lpstr>数的原码、反码和补码</vt:lpstr>
      <vt:lpstr>原码</vt:lpstr>
      <vt:lpstr>反码</vt:lpstr>
      <vt:lpstr>补码</vt:lpstr>
      <vt:lpstr>用补码来参与运算</vt:lpstr>
      <vt:lpstr>字符信息编码</vt:lpstr>
      <vt:lpstr>ASCII码</vt:lpstr>
      <vt:lpstr>标准ASCII码</vt:lpstr>
      <vt:lpstr>标准ASCII码字符集</vt:lpstr>
      <vt:lpstr>PowerPoint 演示文稿</vt:lpstr>
      <vt:lpstr>PowerPoint 演示文稿</vt:lpstr>
      <vt:lpstr>PowerPoint 演示文稿</vt:lpstr>
      <vt:lpstr>PowerPoint 演示文稿</vt:lpstr>
      <vt:lpstr>PowerPoint 演示文稿</vt:lpstr>
      <vt:lpstr>标准ASCII码说明</vt:lpstr>
      <vt:lpstr>扩充ASCII码</vt:lpstr>
      <vt:lpstr>汉字编码</vt:lpstr>
      <vt:lpstr>Unicode</vt:lpstr>
      <vt:lpstr>Unicode——编码方式</vt:lpstr>
      <vt:lpstr>Unicode——实现方式</vt:lpstr>
      <vt:lpstr>Unicode实现方式——UTF-8</vt:lpstr>
      <vt:lpstr>计算机系统组成——冯诺依曼原理</vt:lpstr>
      <vt:lpstr>冯诺依曼计算机型的体系结构</vt:lpstr>
      <vt:lpstr>冯诺依曼结构的特点</vt:lpstr>
      <vt:lpstr>计算机工作原理和基本结构</vt:lpstr>
      <vt:lpstr>计算机的系统构成</vt:lpstr>
      <vt:lpstr>微型计算机的硬件系统</vt:lpstr>
      <vt:lpstr>CPU的性能指标——主频和字长</vt:lpstr>
      <vt:lpstr>计算机系统的层次结构</vt:lpstr>
      <vt:lpstr>软件的特点</vt:lpstr>
      <vt:lpstr>软件的分类</vt:lpstr>
      <vt:lpstr>操作系统的概念</vt:lpstr>
      <vt:lpstr>操作系统的功能</vt:lpstr>
      <vt:lpstr>文件基础知识——文件</vt:lpstr>
      <vt:lpstr>文件基础知识——文件的命名规则</vt:lpstr>
      <vt:lpstr>文件基础知识——文件的命名规则（续）</vt:lpstr>
      <vt:lpstr>文件的组成——windows10平铺方式</vt:lpstr>
      <vt:lpstr>文件夹</vt:lpstr>
      <vt:lpstr>路径</vt:lpstr>
      <vt:lpstr>文件格式</vt:lpstr>
      <vt:lpstr>PowerPoint 演示文稿</vt:lpstr>
      <vt:lpstr>大数据</vt:lpstr>
      <vt:lpstr>大数据的特征</vt:lpstr>
      <vt:lpstr>大数据发展现状</vt:lpstr>
      <vt:lpstr>PowerPoint 演示文稿</vt:lpstr>
      <vt:lpstr>大数据处理的流程</vt:lpstr>
      <vt:lpstr>大数据分析的基本理念</vt:lpstr>
      <vt:lpstr>大数据分析的主要步骤</vt:lpstr>
      <vt:lpstr>大数据分析的数据对象</vt:lpstr>
      <vt:lpstr>大数据分析的主要模型</vt:lpstr>
      <vt:lpstr>大数据分析应用平台</vt:lpstr>
      <vt:lpstr>PowerPoint 演示文稿</vt:lpstr>
      <vt:lpstr>在不同领域中的应用</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172015025@qq.com</dc:creator>
  <cp:lastModifiedBy>Wulx</cp:lastModifiedBy>
  <cp:revision>211</cp:revision>
  <dcterms:created xsi:type="dcterms:W3CDTF">2020-02-13T07:19:23Z</dcterms:created>
  <dcterms:modified xsi:type="dcterms:W3CDTF">2022-06-20T01:39:00Z</dcterms:modified>
</cp:coreProperties>
</file>