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63"/>
  </p:handoutMasterIdLst>
  <p:sldIdLst>
    <p:sldId id="256" r:id="rId3"/>
    <p:sldId id="536" r:id="rId4"/>
    <p:sldId id="537" r:id="rId5"/>
    <p:sldId id="586" r:id="rId7"/>
    <p:sldId id="702" r:id="rId8"/>
    <p:sldId id="703" r:id="rId9"/>
    <p:sldId id="816" r:id="rId10"/>
    <p:sldId id="882" r:id="rId11"/>
    <p:sldId id="817" r:id="rId12"/>
    <p:sldId id="883" r:id="rId13"/>
    <p:sldId id="884" r:id="rId14"/>
    <p:sldId id="885" r:id="rId15"/>
    <p:sldId id="886" r:id="rId16"/>
    <p:sldId id="887" r:id="rId17"/>
    <p:sldId id="888" r:id="rId18"/>
    <p:sldId id="889" r:id="rId19"/>
    <p:sldId id="890" r:id="rId20"/>
    <p:sldId id="891" r:id="rId21"/>
    <p:sldId id="892" r:id="rId22"/>
    <p:sldId id="893" r:id="rId23"/>
    <p:sldId id="894" r:id="rId24"/>
    <p:sldId id="895" r:id="rId25"/>
    <p:sldId id="896" r:id="rId26"/>
    <p:sldId id="897" r:id="rId27"/>
    <p:sldId id="898" r:id="rId28"/>
    <p:sldId id="899" r:id="rId29"/>
    <p:sldId id="900" r:id="rId30"/>
    <p:sldId id="901" r:id="rId31"/>
    <p:sldId id="902" r:id="rId32"/>
    <p:sldId id="903" r:id="rId33"/>
    <p:sldId id="905" r:id="rId34"/>
    <p:sldId id="904" r:id="rId35"/>
    <p:sldId id="906" r:id="rId36"/>
    <p:sldId id="907" r:id="rId37"/>
    <p:sldId id="908" r:id="rId38"/>
    <p:sldId id="910" r:id="rId39"/>
    <p:sldId id="911" r:id="rId40"/>
    <p:sldId id="912" r:id="rId41"/>
    <p:sldId id="913" r:id="rId42"/>
    <p:sldId id="914" r:id="rId43"/>
    <p:sldId id="915" r:id="rId44"/>
    <p:sldId id="916" r:id="rId45"/>
    <p:sldId id="917" r:id="rId46"/>
    <p:sldId id="918" r:id="rId47"/>
    <p:sldId id="919" r:id="rId48"/>
    <p:sldId id="920" r:id="rId49"/>
    <p:sldId id="921" r:id="rId50"/>
    <p:sldId id="922" r:id="rId51"/>
    <p:sldId id="923" r:id="rId52"/>
    <p:sldId id="924" r:id="rId53"/>
    <p:sldId id="925" r:id="rId54"/>
    <p:sldId id="926" r:id="rId55"/>
    <p:sldId id="927" r:id="rId56"/>
    <p:sldId id="928" r:id="rId57"/>
    <p:sldId id="929" r:id="rId58"/>
    <p:sldId id="930" r:id="rId59"/>
    <p:sldId id="931" r:id="rId60"/>
    <p:sldId id="932" r:id="rId61"/>
    <p:sldId id="933" r:id="rId62"/>
  </p:sldIdLst>
  <p:sldSz cx="9144000" cy="5143500" type="screen16x9"/>
  <p:notesSz cx="6760845" cy="9942195"/>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E18F"/>
    <a:srgbClr val="C00000"/>
    <a:srgbClr val="008000"/>
    <a:srgbClr val="FF9900"/>
    <a:srgbClr val="FF6600"/>
    <a:srgbClr val="6DAA2D"/>
    <a:srgbClr val="0000CC"/>
    <a:srgbClr val="004B96"/>
    <a:srgbClr val="003B76"/>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0" autoAdjust="0"/>
    <p:restoredTop sz="87109" autoAdjust="0"/>
  </p:normalViewPr>
  <p:slideViewPr>
    <p:cSldViewPr showGuides="1">
      <p:cViewPr>
        <p:scale>
          <a:sx n="80" d="100"/>
          <a:sy n="80" d="100"/>
        </p:scale>
        <p:origin x="-1050" y="-120"/>
      </p:cViewPr>
      <p:guideLst>
        <p:guide orient="horz" pos="162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20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7126"/>
          </a:xfrm>
          <a:prstGeom prst="rect">
            <a:avLst/>
          </a:prstGeom>
        </p:spPr>
        <p:txBody>
          <a:bodyPr vert="horz" lIns="91440" tIns="45720" rIns="91440" bIns="45720" rtlCol="0"/>
          <a:lstStyle>
            <a:lvl1pPr algn="r">
              <a:defRPr sz="1200"/>
            </a:lvl1pPr>
          </a:lstStyle>
          <a:p>
            <a:fld id="{F57144CE-D7C1-4393-A8A0-23327AC71B9B}" type="datetimeFigureOut">
              <a:rPr lang="zh-CN" altLang="en-US" smtClean="0"/>
            </a:fld>
            <a:endParaRPr lang="zh-CN" altLang="en-US"/>
          </a:p>
        </p:txBody>
      </p:sp>
      <p:sp>
        <p:nvSpPr>
          <p:cNvPr id="4" name="页脚占位符 3"/>
          <p:cNvSpPr>
            <a:spLocks noGrp="1"/>
          </p:cNvSpPr>
          <p:nvPr>
            <p:ph type="ftr" sz="quarter" idx="2"/>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7126"/>
          </a:xfrm>
          <a:prstGeom prst="rect">
            <a:avLst/>
          </a:prstGeom>
        </p:spPr>
        <p:txBody>
          <a:bodyPr vert="horz" lIns="91440" tIns="45720" rIns="91440" bIns="45720" rtlCol="0" anchor="b"/>
          <a:lstStyle>
            <a:lvl1pPr algn="r">
              <a:defRPr sz="1200"/>
            </a:lvl1pPr>
          </a:lstStyle>
          <a:p>
            <a:fld id="{CB3FFD5B-317F-4DA0-A0BE-A774371B8F3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1F07BE9D-BFCE-44CD-962A-58EC3B5E25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263" y="746125"/>
            <a:ext cx="6624637" cy="37274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3225A794-1494-4F38-A33D-3FF3A1D9E0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255"/>
            <a:ext cx="9144000" cy="5140990"/>
          </a:xfrm>
          <a:prstGeom prst="rect">
            <a:avLst/>
          </a:prstGeom>
        </p:spPr>
      </p:pic>
      <p:sp>
        <p:nvSpPr>
          <p:cNvPr id="2" name="标题 1"/>
          <p:cNvSpPr>
            <a:spLocks noGrp="1"/>
          </p:cNvSpPr>
          <p:nvPr>
            <p:ph type="ctrTitle"/>
          </p:nvPr>
        </p:nvSpPr>
        <p:spPr>
          <a:xfrm>
            <a:off x="685800" y="1597819"/>
            <a:ext cx="7772400" cy="1102519"/>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7EA5431-16E8-41CE-AFC0-FDBB62C21F3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76AD66-3E4E-4FEB-9F0F-EBF9DFBA5134}" type="slidenum">
              <a:rPr lang="zh-CN" altLang="en-US" smtClean="0"/>
            </a:fld>
            <a:endParaRPr lang="zh-CN" altLang="en-US"/>
          </a:p>
        </p:txBody>
      </p:sp>
      <p:grpSp>
        <p:nvGrpSpPr>
          <p:cNvPr id="10" name="组合 9"/>
          <p:cNvGrpSpPr/>
          <p:nvPr userDrawn="1"/>
        </p:nvGrpSpPr>
        <p:grpSpPr>
          <a:xfrm>
            <a:off x="6476866" y="123478"/>
            <a:ext cx="2570845" cy="432000"/>
            <a:chOff x="5900802" y="4668094"/>
            <a:chExt cx="2570845" cy="432000"/>
          </a:xfrm>
        </p:grpSpPr>
        <p:pic>
          <p:nvPicPr>
            <p:cNvPr id="11" name="Picture 2" descr="C:\Users\Administrator\Desktop\新校LOOG(dg).jpg"/>
            <p:cNvPicPr>
              <a:picLocks noChangeAspect="1" noChangeArrowheads="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00802" y="4668094"/>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合成.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r="18140"/>
            <a:stretch>
              <a:fillRect/>
            </a:stretch>
          </p:blipFill>
          <p:spPr bwMode="auto">
            <a:xfrm>
              <a:off x="6476866" y="4731694"/>
              <a:ext cx="1994781" cy="30480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7EA5431-16E8-41CE-AFC0-FDBB62C21F3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76AD66-3E4E-4FEB-9F0F-EBF9DFBA5134}" type="slidenum">
              <a:rPr lang="zh-CN" altLang="en-US" smtClean="0"/>
            </a:fld>
            <a:endParaRPr lang="zh-CN" altLang="en-US"/>
          </a:p>
        </p:txBody>
      </p:sp>
      <p:sp>
        <p:nvSpPr>
          <p:cNvPr id="6" name="矩形 5"/>
          <p:cNvSpPr/>
          <p:nvPr userDrawn="1"/>
        </p:nvSpPr>
        <p:spPr>
          <a:xfrm>
            <a:off x="0" y="1279638"/>
            <a:ext cx="9144000" cy="2372027"/>
          </a:xfrm>
          <a:prstGeom prst="rect">
            <a:avLst/>
          </a:prstGeom>
          <a:solidFill>
            <a:srgbClr val="E700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00000"/>
              </a:lnSpc>
            </a:pP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9845C8E-2040-4FDF-9E21-F97267F6767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C026AA-BFC4-4044-A4F8-0E5FEFF4AE1D}" type="slidenum">
              <a:rPr lang="zh-CN" altLang="en-US"/>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4.png"/><Relationship Id="rId7" Type="http://schemas.openxmlformats.org/officeDocument/2006/relationships/image" Target="../media/image3.jpeg"/><Relationship Id="rId6" Type="http://schemas.openxmlformats.org/officeDocument/2006/relationships/image" Target="../media/image5.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7EA5431-16E8-41CE-AFC0-FDBB62C21F3F}"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376AD66-3E4E-4FEB-9F0F-EBF9DFBA5134}" type="slidenum">
              <a:rPr lang="zh-CN" altLang="en-US" smtClean="0"/>
            </a:fld>
            <a:endParaRPr lang="zh-CN" altLang="en-US"/>
          </a:p>
        </p:txBody>
      </p:sp>
      <p:grpSp>
        <p:nvGrpSpPr>
          <p:cNvPr id="12" name="组合 11"/>
          <p:cNvGrpSpPr/>
          <p:nvPr userDrawn="1"/>
        </p:nvGrpSpPr>
        <p:grpSpPr>
          <a:xfrm>
            <a:off x="6476866" y="123478"/>
            <a:ext cx="2570845" cy="432000"/>
            <a:chOff x="5900802" y="4668094"/>
            <a:chExt cx="2570845" cy="432000"/>
          </a:xfrm>
        </p:grpSpPr>
        <p:pic>
          <p:nvPicPr>
            <p:cNvPr id="13" name="Picture 2" descr="C:\Users\Administrator\Desktop\新校LOOG(dg).jpg"/>
            <p:cNvPicPr>
              <a:picLocks noChangeAspect="1" noChangeArrowheads="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00802" y="4668094"/>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合成.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r="18140"/>
            <a:stretch>
              <a:fillRect/>
            </a:stretch>
          </p:blipFill>
          <p:spPr bwMode="auto">
            <a:xfrm>
              <a:off x="6476866" y="4731694"/>
              <a:ext cx="1994781" cy="304800"/>
            </a:xfrm>
            <a:prstGeom prst="rect">
              <a:avLst/>
            </a:prstGeom>
            <a:noFill/>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5.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5.xml"/><Relationship Id="rId6" Type="http://schemas.openxmlformats.org/officeDocument/2006/relationships/tags" Target="../tags/tag57.xml"/><Relationship Id="rId5" Type="http://schemas.openxmlformats.org/officeDocument/2006/relationships/image" Target="../media/image9.jpe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5.xml"/><Relationship Id="rId6" Type="http://schemas.openxmlformats.org/officeDocument/2006/relationships/tags" Target="../tags/tag68.xml"/><Relationship Id="rId5" Type="http://schemas.openxmlformats.org/officeDocument/2006/relationships/image" Target="../media/image10.jpeg"/><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6.jpeg"/><Relationship Id="rId7" Type="http://schemas.openxmlformats.org/officeDocument/2006/relationships/tags" Target="../tags/tag96.xml"/><Relationship Id="rId6" Type="http://schemas.openxmlformats.org/officeDocument/2006/relationships/image" Target="../media/image15.jpeg"/><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0" Type="http://schemas.openxmlformats.org/officeDocument/2006/relationships/notesSlide" Target="../notesSlides/notesSlide25.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5.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5.xml"/><Relationship Id="rId6" Type="http://schemas.openxmlformats.org/officeDocument/2006/relationships/tags" Target="../tags/tag109.xml"/><Relationship Id="rId5" Type="http://schemas.openxmlformats.org/officeDocument/2006/relationships/image" Target="../media/image18.jpeg"/><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5.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5.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5.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5.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5.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5.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5.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5.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5.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5.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5.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5.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5.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5.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5.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5.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5.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5.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5.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5.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5.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5.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5.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5.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5.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5.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p:nvSpPr>
        <p:spPr>
          <a:xfrm>
            <a:off x="251520" y="1229727"/>
            <a:ext cx="8568952" cy="1445260"/>
          </a:xfrm>
          <a:prstGeom prst="rect">
            <a:avLst/>
          </a:prstGeom>
          <a:noFill/>
        </p:spPr>
        <p:txBody>
          <a:bodyPr>
            <a:spAutoFit/>
          </a:bodyPr>
          <a:lstStyle/>
          <a:p>
            <a:pPr algn="ctr">
              <a:defRPr/>
            </a:pPr>
            <a:r>
              <a:rPr lang="zh-CN" altLang="en-US" sz="3200" b="1" dirty="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rPr>
              <a:t>《装配式建筑构件生产》</a:t>
            </a:r>
            <a:endParaRPr lang="zh-CN" altLang="en-US" sz="3200" b="1" dirty="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endParaRPr>
          </a:p>
          <a:p>
            <a:pPr algn="ctr">
              <a:defRPr/>
            </a:pPr>
            <a:endParaRPr lang="en-US" altLang="zh-CN" sz="2800" b="1" dirty="0" smtClean="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endParaRPr>
          </a:p>
          <a:p>
            <a:pPr algn="ctr">
              <a:defRPr/>
            </a:pPr>
            <a:r>
              <a:rPr sz="2800" b="1" dirty="0" smtClean="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rPr>
              <a:t>项目</a:t>
            </a:r>
            <a:r>
              <a:rPr lang="en-US" sz="2800" b="1" dirty="0" smtClean="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rPr>
              <a:t>1</a:t>
            </a:r>
            <a:r>
              <a:rPr sz="2800" b="1" dirty="0" smtClean="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rPr>
              <a:t>：生产准备与基本知识</a:t>
            </a:r>
            <a:endParaRPr sz="2800" b="1" dirty="0" smtClean="0">
              <a:solidFill>
                <a:srgbClr val="0070C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文鼎特粗黑简"/>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491615"/>
            <a:ext cx="5507355" cy="2397760"/>
          </a:xfrm>
          <a:prstGeom prst="rect">
            <a:avLst/>
          </a:prstGeom>
          <a:solidFill>
            <a:schemeClr val="bg1">
              <a:lumMod val="95000"/>
            </a:schemeClr>
          </a:solidFill>
          <a:ln w="9525">
            <a:noFill/>
            <a:miter lim="800000"/>
          </a:ln>
        </p:spPr>
        <p:txBody>
          <a:bodyPr wrap="square">
            <a:noAutofit/>
          </a:bodyPr>
          <a:lstStyle/>
          <a:p>
            <a:pPr indent="406400" algn="just"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固定模台工艺是目前世界上PC构件制作领域应用最广的工艺，常见的预制构件都可以生产，例如预制社、梁、楼板、墙板、楼梯、飘窗、阳台板、转角构件及后张法预应力构件等。它的最大优势是适用范围广、灵活方便、适应性强、启动资金少、加工工艺灵活，劣势是效率较低，适用于复杂构件的制作，其工艺流程见图1-1。</a:t>
            </a: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00" name="image1.png"/>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5690870" y="612140"/>
            <a:ext cx="3453130" cy="4341495"/>
          </a:xfrm>
          <a:prstGeom prst="rect">
            <a:avLst/>
          </a:prstGeom>
          <a:noFill/>
          <a:ln>
            <a:noFill/>
          </a:ln>
        </p:spPr>
      </p:pic>
      <p:sp>
        <p:nvSpPr>
          <p:cNvPr id="10" name="文本框 9"/>
          <p:cNvSpPr txBox="1"/>
          <p:nvPr/>
        </p:nvSpPr>
        <p:spPr>
          <a:xfrm>
            <a:off x="6948170" y="4876165"/>
            <a:ext cx="157543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图1-1工艺流程</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1.1.1固定台座法</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固定台座法一般包括固定模台工艺、立模工艺和预应力工艺等。</a:t>
            </a:r>
            <a:endParaRPr sz="1600" dirty="0">
              <a:solidFill>
                <a:srgbClr val="000000"/>
              </a:solidFill>
              <a:latin typeface="微软雅黑" panose="020B0503020204020204" pitchFamily="34" charset="-122"/>
              <a:ea typeface="微软雅黑" panose="020B0503020204020204" pitchFamily="34" charset="-122"/>
              <a:sym typeface="+mn-ea"/>
            </a:endParaRPr>
          </a:p>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2.立模工艺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立模工艺又称立模法，是指构件在板面竖立状态下成型密实，与板面接触的模板面相应也呈竖立状态放置的板型构件生产工艺。</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成型模台在地面工位工作通道上，完成预设的各种功能成型工艺动作；之后进入地下养护通道，进行可控养护：按计划养护完成后，升至地面，提取合格部品后进行生产线再循环。</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立模有独立立模和组合立模。一个立着浇筑柱子或侧立浇筑楼梯板的模具属于独立立模；立模通常成组使用，称为组合立模，可同时生产多块构件，成组浇筑的墙板模具也属于组合立模。</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81280" y="1203325"/>
            <a:ext cx="9244330"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40000"/>
              </a:lnSpc>
              <a:buNone/>
            </a:pPr>
            <a:r>
              <a:rPr sz="1600" dirty="0">
                <a:solidFill>
                  <a:srgbClr val="000000"/>
                </a:solidFill>
                <a:latin typeface="微软雅黑" panose="020B0503020204020204" pitchFamily="34" charset="-122"/>
                <a:ea typeface="微软雅黑" panose="020B0503020204020204" pitchFamily="34" charset="-122"/>
                <a:sym typeface="+mn-ea"/>
              </a:rPr>
              <a:t>与其他成型工艺相比，成组立模法生产技术的特点如下。</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1）成型精度高。相邻模板之间的空腔即成型板材的模腔，板材的两个表面均为模板面，控制好模板的刚度和成组立模的制造精度即可保证板的成型精度板材尺寸的准确性受人为因素的影响小。</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2）对材料的适应性强。可采用多种无机胶凝材料与各种材料匹配，以生产具备不同性能、特点的板材。</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3）可生产多种结构形式的板材，如实心板、多孔板及各类夹心式复合板</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4）工艺稳定性好。用料浆浇筑成型，在满足板材性能要求的前提下，料浆的流动度可在一定范围内调整；多块板材集中浇灌，便于生产操作和混合料运输的机械化。</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5）生产效率高。成型后的板材处在近乎封闭的条件下，可充分利用胶凝材料的水化热进行自身养护，或者采用电热模板对板材进行加热养护，以加快模型周转，提高生产效率。</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6）生产线占用土地少。生产规模相同时，成组立模占用的土地面积小。</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73355" y="1203325"/>
            <a:ext cx="8862695" cy="2726055"/>
          </a:xfrm>
          <a:prstGeom prst="rect">
            <a:avLst/>
          </a:prstGeom>
          <a:solidFill>
            <a:schemeClr val="bg1">
              <a:lumMod val="95000"/>
            </a:schemeClr>
          </a:solidFill>
          <a:ln w="9525">
            <a:noFill/>
            <a:miter lim="800000"/>
          </a:ln>
        </p:spPr>
        <p:txBody>
          <a:bodyPr wrap="square">
            <a:noAutofit/>
          </a:bodyPr>
          <a:lstStyle/>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立模工艺的特点是模板垂直使用并具有多种功能。模板基本上是一个箱体，箱体腔内可通入蒸汽，并装有振动设备，可分层振动成型。与平模工艺相比，立模工艺节约生产用地，生产效率相对较高，而且构件的两个表面同样平整，通常用于生产外形比较简单而又要求两面平整的构件.如内墙板、楼梯段等。</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4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立模工艺适用于无装饰面层、无门窗洞口的墙板、清水混凝土柱子和楼梯等的生产，其最大优势是节约用地。采用立模工艺制作的构件，立面没有抹压面，脱模后不需要翻转。立模不适合楼板、梁、夹心保温板、装饰一体化化板的制作，也不适合侧边出筋复杂的剪力墙板的制作。</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835390" cy="312166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3.预应力工艺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预应力工艺分为先张法工艺和后张法工艺。先张法一般用于制作大跨度预应力混凝土楼板、预应力叠合楼板或预应力空心楼板。</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先张法工艺是在固定的钢筋张拉台上制作构件，钢筋张拉台是一个长条平台，两端是钢筋张拉设备和固定端，钢筋张拉后在长条台上浇筑混凝土，养护达到要求强度后，拆卸边模和肋模，然后卸载，切割预应力楼板。</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后张法工艺主要用于制作预应力梁或预应力叠合梁，其工艺方法与固定模台工艺接近，构件预留预应力钢筋（或钢绞线）孔，钢筋张拉在构件达到要求强度后进行。</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97485" y="1203325"/>
            <a:ext cx="8677910" cy="312610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1.1.2自动化生产线工艺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algn="just"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自动化生产线工艺是指在工业生产中，依靠各种机械设备并充分利用能源和通信方式完成工业化生产的方式，它能提高生产效率，减少生产人员数量，使工厂实现有序管理（图1-2）。预制构件自动化生产线是指按生产工艺流程分为若干工位的环形流水线，工艺设备和工人都固定在有关工位上，而制品和模具则按流水线节奏移动，使预制构件依靠专业自动化设备实现有序生产。在大批量生产中，采用自动化生产线能提高劳动生产率，稳定和提高产品质量，改善劳动条件，缩减生产占地面积，降低生产成本，缩短生产周期，保持生产均衡性，有显著的经济效益（图1-3）。</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97485" y="1203325"/>
            <a:ext cx="8677910" cy="3475990"/>
          </a:xfrm>
          <a:prstGeom prst="rect">
            <a:avLst/>
          </a:prstGeom>
          <a:solidFill>
            <a:schemeClr val="bg1">
              <a:lumMod val="95000"/>
            </a:schemeClr>
          </a:solidFill>
          <a:ln w="9525">
            <a:noFill/>
            <a:miter lim="800000"/>
          </a:ln>
        </p:spPr>
        <p:txBody>
          <a:bodyPr wrap="square">
            <a:noAutofit/>
          </a:bodyPr>
          <a:lstStyle/>
          <a:p>
            <a:pPr indent="406400" algn="just" defTabSz="913130" fontAlgn="auto">
              <a:lnSpc>
                <a:spcPct val="150000"/>
              </a:lnSpc>
              <a:buNone/>
              <a:extLst>
                <a:ext uri="{35155182-B16C-46BC-9424-99874614C6A1}">
                  <wpsdc:indentchars xmlns:wpsdc="http://www.wps.cn/officeDocument/2017/drawingmlCustomData" val="200" checksum="1740828767"/>
                </a:ext>
              </a:extLst>
            </a:pP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01" name="图片 24"/>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1475740" y="1275715"/>
            <a:ext cx="5631180" cy="3017520"/>
          </a:xfrm>
          <a:prstGeom prst="rect">
            <a:avLst/>
          </a:prstGeom>
          <a:noFill/>
          <a:ln>
            <a:noFill/>
          </a:ln>
        </p:spPr>
      </p:pic>
      <p:sp>
        <p:nvSpPr>
          <p:cNvPr id="100" name="文本框 99"/>
          <p:cNvSpPr txBox="1"/>
          <p:nvPr/>
        </p:nvSpPr>
        <p:spPr>
          <a:xfrm>
            <a:off x="1619885" y="4300220"/>
            <a:ext cx="5080000" cy="337185"/>
          </a:xfrm>
          <a:prstGeom prst="rect">
            <a:avLst/>
          </a:prstGeom>
          <a:noFill/>
          <a:ln w="9525">
            <a:noFill/>
          </a:ln>
        </p:spPr>
        <p:txBody>
          <a:bodyPr>
            <a:spAutoFit/>
          </a:bodyPr>
          <a:p>
            <a:pPr indent="0" algn="ctr"/>
            <a:r>
              <a:rPr sz="1600" b="0" dirty="0">
                <a:solidFill>
                  <a:srgbClr val="000000"/>
                </a:solidFill>
                <a:latin typeface="微软雅黑" panose="020B0503020204020204" pitchFamily="34" charset="-122"/>
                <a:ea typeface="微软雅黑" panose="020B0503020204020204" pitchFamily="34" charset="-122"/>
              </a:rPr>
              <a:t>图1-2</a:t>
            </a:r>
            <a:r>
              <a:rPr lang="en-US" sz="1600" b="0" dirty="0">
                <a:solidFill>
                  <a:srgbClr val="000000"/>
                </a:solidFill>
                <a:latin typeface="微软雅黑" panose="020B0503020204020204" pitchFamily="34" charset="-122"/>
                <a:ea typeface="微软雅黑" panose="020B0503020204020204" pitchFamily="34" charset="-122"/>
              </a:rPr>
              <a:t> </a:t>
            </a:r>
            <a:r>
              <a:rPr sz="1600" b="0" dirty="0">
                <a:solidFill>
                  <a:srgbClr val="000000"/>
                </a:solidFill>
                <a:latin typeface="微软雅黑" panose="020B0503020204020204" pitchFamily="34" charset="-122"/>
                <a:ea typeface="微软雅黑" panose="020B0503020204020204" pitchFamily="34" charset="-122"/>
              </a:rPr>
              <a:t>中央控制中心</a:t>
            </a:r>
            <a:endParaRPr sz="1600" b="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97485" y="1203325"/>
            <a:ext cx="8677910" cy="3777615"/>
          </a:xfrm>
          <a:prstGeom prst="rect">
            <a:avLst/>
          </a:prstGeom>
          <a:solidFill>
            <a:schemeClr val="bg1">
              <a:lumMod val="95000"/>
            </a:schemeClr>
          </a:solidFill>
          <a:ln w="9525">
            <a:noFill/>
            <a:miter lim="800000"/>
          </a:ln>
        </p:spPr>
        <p:txBody>
          <a:bodyPr wrap="square">
            <a:noAutofit/>
          </a:bodyPr>
          <a:lstStyle/>
          <a:p>
            <a:pPr indent="406400" algn="just" defTabSz="913130" fontAlgn="auto">
              <a:lnSpc>
                <a:spcPct val="150000"/>
              </a:lnSpc>
              <a:buNone/>
              <a:extLst>
                <a:ext uri="{35155182-B16C-46BC-9424-99874614C6A1}">
                  <wpsdc:indentchars xmlns:wpsdc="http://www.wps.cn/officeDocument/2017/drawingmlCustomData" val="200" checksum="1740828767"/>
                </a:ext>
              </a:extLst>
            </a:pP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02" name="图片 3"/>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1115695" y="1203960"/>
            <a:ext cx="7061200" cy="3726815"/>
          </a:xfrm>
          <a:prstGeom prst="rect">
            <a:avLst/>
          </a:prstGeom>
          <a:noFill/>
          <a:ln>
            <a:noFill/>
          </a:ln>
        </p:spPr>
      </p:pic>
      <p:sp>
        <p:nvSpPr>
          <p:cNvPr id="100" name="文本框 99"/>
          <p:cNvSpPr txBox="1"/>
          <p:nvPr/>
        </p:nvSpPr>
        <p:spPr>
          <a:xfrm>
            <a:off x="1763395" y="4588510"/>
            <a:ext cx="5080000" cy="337185"/>
          </a:xfrm>
          <a:prstGeom prst="rect">
            <a:avLst/>
          </a:prstGeom>
          <a:noFill/>
          <a:ln w="9525">
            <a:noFill/>
          </a:ln>
        </p:spPr>
        <p:txBody>
          <a:bodyPr>
            <a:spAutoFit/>
          </a:bodyPr>
          <a:p>
            <a:pPr indent="0" algn="ctr"/>
            <a:r>
              <a:rPr sz="1600" b="0" dirty="0">
                <a:solidFill>
                  <a:srgbClr val="000000"/>
                </a:solidFill>
                <a:latin typeface="微软雅黑" panose="020B0503020204020204" pitchFamily="34" charset="-122"/>
                <a:ea typeface="微软雅黑" panose="020B0503020204020204" pitchFamily="34" charset="-122"/>
              </a:rPr>
              <a:t>图1-3</a:t>
            </a:r>
            <a:r>
              <a:rPr lang="en-US" sz="1600" b="0" dirty="0">
                <a:solidFill>
                  <a:srgbClr val="000000"/>
                </a:solidFill>
                <a:latin typeface="微软雅黑" panose="020B0503020204020204" pitchFamily="34" charset="-122"/>
                <a:ea typeface="微软雅黑" panose="020B0503020204020204" pitchFamily="34" charset="-122"/>
              </a:rPr>
              <a:t> </a:t>
            </a:r>
            <a:r>
              <a:rPr sz="1600" b="0" dirty="0">
                <a:solidFill>
                  <a:srgbClr val="000000"/>
                </a:solidFill>
                <a:latin typeface="微软雅黑" panose="020B0503020204020204" pitchFamily="34" charset="-122"/>
                <a:ea typeface="微软雅黑" panose="020B0503020204020204" pitchFamily="34" charset="-122"/>
              </a:rPr>
              <a:t>全自动柔性钢筋焊网生产线</a:t>
            </a:r>
            <a:endParaRPr sz="1600" b="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97485" y="1203325"/>
            <a:ext cx="5946140" cy="330136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1.1.2自动化生产线工艺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algn="just" defTabSz="913130" fontAlgn="auto">
              <a:lnSpc>
                <a:spcPct val="150000"/>
              </a:lnSpc>
              <a:buNone/>
              <a:extLst>
                <a:ext uri="{35155182-B16C-46BC-9424-99874614C6A1}">
                  <wpsdc:indentchars xmlns:wpsdc="http://www.wps.cn/officeDocument/2017/drawingmlCustomData" val="200" checksum="1740828767"/>
                </a:ext>
              </a:extLst>
            </a:pP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自动化生产线采用高精度、高结构强度的成型模具，经自动布料系统把混凝土浇筑其中（图</a:t>
            </a:r>
            <a:r>
              <a:rPr lang="en-US" sz="160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在振动工位振捣后送入立体养护窑进行蒸汽养护。构件强度达到拆模强度时，从养护窑取出模台，进至脱模工位进行脱模处理。脱模后的构件经运输平台运至堆放场继续进行自然养护。空模台沿线自动返回，为下一道生产工序做准备。在模台返回输送线上设置了自动清理机、画线机、放置钢筋骨架或桁架筋安装、检测等工位，实现了自动化控制、循环流水作业。</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indent="406400" algn="just" defTabSz="913130" fontAlgn="auto">
              <a:lnSpc>
                <a:spcPct val="150000"/>
              </a:lnSpc>
              <a:buNone/>
              <a:extLst>
                <a:ext uri="{35155182-B16C-46BC-9424-99874614C6A1}">
                  <wpsdc:indentchars xmlns:wpsdc="http://www.wps.cn/officeDocument/2017/drawingmlCustomData" val="200" checksum="1740828767"/>
                </a:ext>
              </a:extLst>
            </a:pPr>
            <a:endParaRPr sz="1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12" name="表格 11"/>
          <p:cNvGraphicFramePr/>
          <p:nvPr/>
        </p:nvGraphicFramePr>
        <p:xfrm>
          <a:off x="4572000" y="167576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03" name="图片 1"/>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6426835" y="555625"/>
            <a:ext cx="2537460" cy="4393565"/>
          </a:xfrm>
          <a:prstGeom prst="rect">
            <a:avLst/>
          </a:prstGeom>
          <a:noFill/>
          <a:ln>
            <a:noFill/>
          </a:ln>
        </p:spPr>
      </p:pic>
      <p:sp>
        <p:nvSpPr>
          <p:cNvPr id="15" name="文本框 14"/>
          <p:cNvSpPr txBox="1"/>
          <p:nvPr>
            <p:custDataLst>
              <p:tags r:id="rId6"/>
            </p:custDataLst>
          </p:nvPr>
        </p:nvSpPr>
        <p:spPr>
          <a:xfrm>
            <a:off x="6682105" y="4876165"/>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图1-4</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自动布模系统</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2324735"/>
          </a:xfrm>
          <a:prstGeom prst="rect">
            <a:avLst/>
          </a:prstGeom>
          <a:solidFill>
            <a:schemeClr val="bg1">
              <a:lumMod val="95000"/>
            </a:schemeClr>
          </a:solidFill>
          <a:ln w="9525">
            <a:noFill/>
            <a:miter lim="800000"/>
          </a:ln>
        </p:spPr>
        <p:txBody>
          <a:bodyPr wrap="square">
            <a:noAutofit/>
          </a:bodyPr>
          <a:lstStyle/>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a:t>
            </a:r>
            <a:r>
              <a:rPr lang="zh-CN" sz="1600" dirty="0">
                <a:solidFill>
                  <a:srgbClr val="000000"/>
                </a:solidFill>
                <a:latin typeface="微软雅黑" panose="020B0503020204020204" pitchFamily="34" charset="-122"/>
                <a:ea typeface="微软雅黑" panose="020B0503020204020204" pitchFamily="34" charset="-122"/>
                <a:sym typeface="+mn-ea"/>
              </a:rPr>
              <a:t>知识</a:t>
            </a:r>
            <a:r>
              <a:rPr sz="1600" dirty="0">
                <a:solidFill>
                  <a:srgbClr val="000000"/>
                </a:solidFill>
                <a:latin typeface="微软雅黑" panose="020B0503020204020204" pitchFamily="34" charset="-122"/>
                <a:ea typeface="微软雅黑" panose="020B0503020204020204" pitchFamily="34" charset="-122"/>
                <a:sym typeface="+mn-ea"/>
              </a:rPr>
              <a:t>目标】1.熟悉生产设备的工作原理。</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【能力目标】1.能够说出生产设备的使用功能。</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【价值目标】1.培养学生工程安全生产意识。</a:t>
            </a:r>
            <a:endParaRPr sz="1600" dirty="0">
              <a:solidFill>
                <a:srgbClr val="000000"/>
              </a:solidFill>
              <a:latin typeface="微软雅黑" panose="020B0503020204020204" pitchFamily="34" charset="-122"/>
              <a:ea typeface="微软雅黑" panose="020B0503020204020204" pitchFamily="34" charset="-122"/>
              <a:sym typeface="+mn-ea"/>
            </a:endParaRPr>
          </a:p>
          <a:p>
            <a:pPr marL="457200" lvl="1" indent="457200"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 </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2.培养学生工程质量管理的意识 。</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项目教学目标</a:t>
            </a:r>
            <a:endParaRPr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417560" cy="3777615"/>
          </a:xfrm>
          <a:prstGeom prst="rect">
            <a:avLst/>
          </a:prstGeom>
          <a:solidFill>
            <a:schemeClr val="bg1">
              <a:lumMod val="95000"/>
            </a:schemeClr>
          </a:solidFill>
          <a:ln w="9525">
            <a:noFill/>
            <a:miter lim="800000"/>
          </a:ln>
        </p:spPr>
        <p:txBody>
          <a:bodyPr wrap="square">
            <a:noAutofit/>
          </a:bodyPr>
          <a:lstStyle/>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【知识目标】</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1.熟悉预制构件制作工艺流程。</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2.熟悉预制构件生产线组成。</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3.熟悉预制构件场地要求。</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4.熟悉装配式建筑常用材料技术要求</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5.培养良好的职业素养与严谨的专业精神。</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【能力目标】</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1. 能够掌握装配式混凝土预制构件制作工艺流程。</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2. 能够区分预制构件生产线组成各自的特点。</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3. 能够说出预制构件场地要求。</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4. 能够说出装配式建筑常用材料技术要求。</a:t>
            </a:r>
            <a:endParaRPr sz="1600" dirty="0">
              <a:latin typeface="微软雅黑" panose="020B0503020204020204" pitchFamily="34" charset="-122"/>
              <a:ea typeface="微软雅黑" panose="020B0503020204020204" pitchFamily="34" charset="-122"/>
              <a:sym typeface="+mn-ea"/>
            </a:endParaRPr>
          </a:p>
          <a:p>
            <a:pPr indent="0" algn="l" fontAlgn="auto">
              <a:lnSpc>
                <a:spcPct val="13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5. 能具备精益求精的专业精神。</a:t>
            </a:r>
            <a:endParaRPr sz="1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80035" y="1203325"/>
            <a:ext cx="8627110" cy="377761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知识准备</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工业化，就是将预制构件用工业生产的模式制造出来。这个过程所使用的设备品种繁多，从功能上来说主要分为以下几类：混凝土加工设备、混凝土运送设备、预制构件流水线生产设备、养护窑、钢筋加工设备以及物流运输、起重设备等。</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工业化生产在国内起步较晚，早前生产设备主要依赖进口。近些年来，随着行业的快速发展，国内也随之成长了一批预制构件工业化生产设备厂商，现在国内预制构件工厂所使用的设备90%实现了国产化。预制构件工业化，就是将预制构件用工业生产的模式制造出来。</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预制构件流水线生产设备是PC工厂最重要也是最关键的一部分，虽然各公司生产设备配置稍有区别，但大都包含布料机、送料系统、液压翻转台、液压运输车和钢轨轮输送线等主要生产设备。</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203325"/>
            <a:ext cx="4308475" cy="377761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1.2.1布料机</a:t>
            </a:r>
            <a:endParaRPr sz="1600" b="1"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布料机用于混凝土浇捣作业环节，将搅拌好的混凝土均匀浇注到钢台车上的 PC 模具之中，然后经过振动平台的高频振动，消除 PC 里面的空隙，确保了 PC 构件的密实度及上表面的平整度。主要由布料系统和振捣系统两部分组成，其中布料系统将搅拌好的混凝土均匀的浇注到事前准备的 PC 模具里；振捣系统将浇注了混凝土的 PC 模具进行振捣，消除空隙，使 PC 密实度和平整度达到设计要求（图1-5）。</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150000"/>
              </a:lnSpc>
              <a:buNone/>
            </a:pP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pic>
        <p:nvPicPr>
          <p:cNvPr id="104" name="image24.jpeg"/>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4643755" y="1507490"/>
            <a:ext cx="4347210" cy="2900680"/>
          </a:xfrm>
          <a:prstGeom prst="rect">
            <a:avLst/>
          </a:prstGeom>
          <a:noFill/>
          <a:ln>
            <a:noFill/>
          </a:ln>
        </p:spPr>
      </p:pic>
      <p:sp>
        <p:nvSpPr>
          <p:cNvPr id="15" name="文本框 14"/>
          <p:cNvSpPr txBox="1"/>
          <p:nvPr>
            <p:custDataLst>
              <p:tags r:id="rId6"/>
            </p:custDataLst>
          </p:nvPr>
        </p:nvSpPr>
        <p:spPr>
          <a:xfrm>
            <a:off x="5796280" y="4408170"/>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图1-5布料机震动台</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203325"/>
            <a:ext cx="4815840" cy="273685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1.布料系统</a:t>
            </a:r>
            <a:endParaRPr sz="1600" b="1"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布料系统由摊料螺旋、布料螺旋、行走机构、卸料机构组成。初步搅拌的混凝土由送料斗送至布料斗，布料斗中的摊料螺旋和布料螺旋相对方向旋转，对混凝土进行再次搅拌，并有效防止混凝土结块。通过布料斗上的行走机构及气动布料阀完成布料作业（图1-6）。</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156325" y="4215130"/>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图1-6</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布料系统</a:t>
            </a: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05" name="image25.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5059680" y="1779905"/>
            <a:ext cx="3876675" cy="235521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203325"/>
            <a:ext cx="4815840" cy="377761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lang="en-US" sz="1600" b="1" dirty="0">
                <a:solidFill>
                  <a:srgbClr val="000000"/>
                </a:solidFill>
                <a:latin typeface="微软雅黑" panose="020B0503020204020204" pitchFamily="34" charset="-122"/>
                <a:ea typeface="微软雅黑" panose="020B0503020204020204" pitchFamily="34" charset="-122"/>
                <a:sym typeface="+mn-ea"/>
              </a:rPr>
              <a:t>2</a:t>
            </a:r>
            <a:r>
              <a:rPr sz="1600" b="1" dirty="0">
                <a:solidFill>
                  <a:srgbClr val="000000"/>
                </a:solidFill>
                <a:latin typeface="微软雅黑" panose="020B0503020204020204" pitchFamily="34" charset="-122"/>
                <a:ea typeface="微软雅黑" panose="020B0503020204020204" pitchFamily="34" charset="-122"/>
                <a:sym typeface="+mn-ea"/>
              </a:rPr>
              <a:t>.振捣系统</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振捣系统由振动平台、液压系统和送板机构组成。送板机构与钢轨轮输送线配合使用，将装配有</a:t>
            </a:r>
            <a:r>
              <a:rPr lang="en-US" sz="1600">
                <a:latin typeface="微软雅黑" panose="020B0503020204020204" pitchFamily="34" charset="-122"/>
                <a:ea typeface="微软雅黑" panose="020B0503020204020204" pitchFamily="34" charset="-122"/>
                <a:cs typeface="微软雅黑" panose="020B0503020204020204" pitchFamily="34" charset="-122"/>
                <a:sym typeface="+mn-ea"/>
              </a:rPr>
              <a:t> PC </a:t>
            </a: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模具的钢台车送到布料工位，由液压升降装置将钢台车降至振动平台上，并通过夹紧装置使钢台车与振动平台紧贴。布料作业完成后，开启振动电机进行振动作业，振动结束后松开夹紧装置，通过液压升降装置顶起钢台车至流水线输送高度，由送板机构将钢台车送离布料工位。</a:t>
            </a:r>
            <a:endParaRPr sz="16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156325" y="4215130"/>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a:t>
            </a:r>
            <a:r>
              <a:rPr lang="en-US" sz="1600" dirty="0">
                <a:solidFill>
                  <a:srgbClr val="000000"/>
                </a:solidFill>
                <a:latin typeface="微软雅黑" panose="020B0503020204020204" pitchFamily="34" charset="-122"/>
                <a:ea typeface="微软雅黑" panose="020B0503020204020204" pitchFamily="34" charset="-122"/>
                <a:sym typeface="+mn-ea"/>
              </a:rPr>
              <a:t>7 </a:t>
            </a:r>
            <a:r>
              <a:rPr lang="zh-CN" altLang="en-US" sz="1600" dirty="0">
                <a:solidFill>
                  <a:srgbClr val="000000"/>
                </a:solidFill>
                <a:latin typeface="微软雅黑" panose="020B0503020204020204" pitchFamily="34" charset="-122"/>
                <a:ea typeface="微软雅黑" panose="020B0503020204020204" pitchFamily="34" charset="-122"/>
                <a:sym typeface="+mn-ea"/>
              </a:rPr>
              <a:t>振动平台</a:t>
            </a:r>
            <a:endParaRPr lang="zh-CN" altLang="en-US" sz="16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3" name="图片 2"/>
          <p:cNvPicPr/>
          <p:nvPr/>
        </p:nvPicPr>
        <p:blipFill>
          <a:blip r:embed="rId5"/>
          <a:stretch>
            <a:fillRect/>
          </a:stretch>
        </p:blipFill>
        <p:spPr>
          <a:xfrm>
            <a:off x="5003800" y="1563370"/>
            <a:ext cx="4026535" cy="2508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80035" y="1203325"/>
            <a:ext cx="8627110" cy="2533015"/>
          </a:xfrm>
          <a:prstGeom prst="rect">
            <a:avLst/>
          </a:prstGeom>
          <a:solidFill>
            <a:schemeClr val="bg1">
              <a:lumMod val="95000"/>
            </a:schemeClr>
          </a:solidFill>
          <a:ln w="9525">
            <a:noFill/>
            <a:miter lim="800000"/>
          </a:ln>
        </p:spPr>
        <p:txBody>
          <a:bodyPr wrap="square">
            <a:noAutofit/>
          </a:bodyPr>
          <a:lstStyle/>
          <a:p>
            <a:pPr indent="457200" defTabSz="913130" fontAlgn="auto">
              <a:lnSpc>
                <a:spcPct val="150000"/>
              </a:lnSpc>
              <a:buNone/>
              <a:extLst>
                <a:ext uri="{35155182-B16C-46BC-9424-99874614C6A1}">
                  <wpsdc:indentchars xmlns:wpsdc="http://www.wps.cn/officeDocument/2017/drawingmlCustomData" val="200" checksum="59296752"/>
                </a:ext>
              </a:extLst>
            </a:pPr>
            <a:r>
              <a:rPr dirty="0">
                <a:solidFill>
                  <a:srgbClr val="000000"/>
                </a:solidFill>
                <a:latin typeface="微软雅黑" panose="020B0503020204020204" pitchFamily="34" charset="-122"/>
                <a:ea typeface="微软雅黑" panose="020B0503020204020204" pitchFamily="34" charset="-122"/>
                <a:sym typeface="+mn-ea"/>
              </a:rPr>
              <a:t>振动平台是由 4 至 6 个小型振动台构成（图1-7），每个振动台配有 4 台附着式平板振动器。可根据混凝土的塌落度、骨料大小和保温材料的填充情况对每个振动台振动器的开启数量进行适当调整，达到最佳的振捣效果。其中，必须保证钢台车在下降限位和夹紧的状态下才能启动振动器；同时为了防止保温材料的不正常上浮，振动时间不宜过长。</a:t>
            </a:r>
            <a:endParaRPr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81280" y="1347470"/>
            <a:ext cx="4815840" cy="278003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1.2.2送料斗</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送料斗用于工厂 PC 生产线上的混凝土输送，将搅拌好的混凝土从搅拌站转运至布料机。它由行走驱动机构、仓门机构、震动机构组成（图1-8）</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156325" y="4215130"/>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a:t>
            </a:r>
            <a:r>
              <a:rPr lang="en-US" sz="1600" dirty="0">
                <a:solidFill>
                  <a:srgbClr val="000000"/>
                </a:solidFill>
                <a:latin typeface="微软雅黑" panose="020B0503020204020204" pitchFamily="34" charset="-122"/>
                <a:ea typeface="微软雅黑" panose="020B0503020204020204" pitchFamily="34" charset="-122"/>
                <a:sym typeface="+mn-ea"/>
              </a:rPr>
              <a:t>8</a:t>
            </a:r>
            <a:r>
              <a:rPr lang="en-US" sz="1600" dirty="0">
                <a:solidFill>
                  <a:srgbClr val="000000"/>
                </a:solidFill>
                <a:latin typeface="微软雅黑" panose="020B0503020204020204" pitchFamily="34" charset="-122"/>
                <a:ea typeface="微软雅黑" panose="020B0503020204020204" pitchFamily="34" charset="-122"/>
                <a:sym typeface="+mn-ea"/>
              </a:rPr>
              <a:t> </a:t>
            </a:r>
            <a:r>
              <a:rPr lang="zh-CN" altLang="en-US" sz="1600" dirty="0">
                <a:solidFill>
                  <a:srgbClr val="000000"/>
                </a:solidFill>
                <a:latin typeface="微软雅黑" panose="020B0503020204020204" pitchFamily="34" charset="-122"/>
                <a:ea typeface="微软雅黑" panose="020B0503020204020204" pitchFamily="34" charset="-122"/>
                <a:sym typeface="+mn-ea"/>
              </a:rPr>
              <a:t>送料斗</a:t>
            </a:r>
            <a:endParaRPr lang="zh-CN" altLang="en-US" sz="16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07" name="image69.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5003800" y="1635760"/>
            <a:ext cx="3908425" cy="249110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81280" y="1347470"/>
            <a:ext cx="4815840" cy="278003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1.2.3翻转式送料车</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翻转式送料车用于工厂 PC 生产线上的混凝土输送，将搅拌好的混凝土从搅拌站送到布料机上。环形轨道送料控制系统采用“一主多从”的控制模式，由操作人员在控制室控制多台翻转式送料车在环形轨道上运行，最终实现将搅拌站的混凝土输送给多台布料机的目标（图1-9）</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156325" y="4215130"/>
            <a:ext cx="2282825" cy="19304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图1-9翻转式送料车</a:t>
            </a:r>
            <a:endParaRPr sz="16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08" name="image132.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5363845" y="1491298"/>
            <a:ext cx="3153410" cy="254444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81280" y="1347470"/>
            <a:ext cx="4815840" cy="278003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1.2.4刮平机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刮平机用于 PC 生产线墙板刮平工序，刮刀横跨在墙板上表面，行走机构带着刮刀对墙板进行刮平作业。它由行走机构、升降机构、刮平机构组成。工作时，由升降机构将刮刀降到 PC 表面，并开启震动电机，然后由行走机构带着刮刀慢速行走，对刚浇注完成的 PC 件进行刮平作业（图1-10）</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228080" y="4737735"/>
            <a:ext cx="2282825" cy="27559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图1-10刮平机</a:t>
            </a:r>
            <a:endParaRPr sz="16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09" name="image226.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5723890" y="987425"/>
            <a:ext cx="2597150" cy="1728470"/>
          </a:xfrm>
          <a:prstGeom prst="rect">
            <a:avLst/>
          </a:prstGeom>
          <a:noFill/>
          <a:ln>
            <a:noFill/>
          </a:ln>
        </p:spPr>
      </p:pic>
      <p:pic>
        <p:nvPicPr>
          <p:cNvPr id="110" name="image228.jpeg"/>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a:xfrm>
            <a:off x="5147945" y="2931478"/>
            <a:ext cx="2678430" cy="17341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81280" y="1347470"/>
            <a:ext cx="4815840" cy="278003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1.2.5液压翻转台</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翻转台用于工厂 PC 生产线上的墙板成品拆模吊装作业。PC 墙板构件在经过养护窑充分养护后送到翻转工位，操作人员在拆除边摸后由翻转台将钢台车整体翻转一个角度（与地面夹角为 80°~85°），然后由行车将墙板垂直吊离钢台车，并放置到附近的存放架上（图1-11）</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4"/>
            </p:custDataLst>
          </p:nvPr>
        </p:nvSpPr>
        <p:spPr>
          <a:xfrm>
            <a:off x="6083935" y="4300220"/>
            <a:ext cx="2282825" cy="27559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图1-11液压翻转台</a:t>
            </a:r>
            <a:endParaRPr sz="16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11" name="image585.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5003800" y="1419860"/>
            <a:ext cx="3937635" cy="276479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69545" y="1347470"/>
            <a:ext cx="8717915" cy="373761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1.2.6液压转运车</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液压转运车是用来在工厂内转运墙板的设备。当墙板脱模后，用行车将其一块块摆放在整体起吊架，并固定，墙板总重不可超过 45 t，重心尽可能靠近整体起吊架中心。液压转运车包括 1 个大车，2 个小车，液压系统，低压轨道，电气控制柜、4 个工位架等（图1-12）。</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defTabSz="913130" fontAlgn="auto">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PC 板到翻转台拆模后，由行车吊到 PC 板整体运输架，依次摆放并固定。当 PC 板装满整体起吊架后，液压转运车由地面轨道运行至工位架，由接近开关检测其位置， 当工位架轨道和小车轨道对齐时，大车停止，两小车同时从大车上沿着小车轨道和转运工位架轨道横向运行，由接近开关控制小车在转运工位架适当位置停止，由 4 支顶起油缸托起满载的 PC 板整体起吊架，然后沿轨道回到大车，油缸缩回，将整体运输工装放到大车上，然后液压转运车载着满载的 PC 板整体运输工装，沿地面轨道将其运送至成品区堆放区。</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项目教学目标</a:t>
            </a:r>
            <a:endParaRPr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059815"/>
            <a:ext cx="8775065" cy="4044950"/>
          </a:xfrm>
          <a:prstGeom prst="rect">
            <a:avLst/>
          </a:prstGeom>
          <a:solidFill>
            <a:schemeClr val="bg1">
              <a:lumMod val="95000"/>
            </a:schemeClr>
          </a:solidFill>
          <a:ln w="9525">
            <a:noFill/>
            <a:miter lim="800000"/>
          </a:ln>
        </p:spPr>
        <p:txBody>
          <a:bodyPr wrap="square">
            <a:noAutofit/>
          </a:bodyPr>
          <a:lstStyle/>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【价值目标】</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1. 具备良好的职业素养与严谨的专业精神。</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2. 具备精益求精的专业精神。</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3. 具备工程生产质量意识。</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lang="zh-CN" sz="1600" dirty="0">
                <a:latin typeface="微软雅黑" panose="020B0503020204020204" pitchFamily="34" charset="-122"/>
                <a:ea typeface="微软雅黑" panose="020B0503020204020204" pitchFamily="34" charset="-122"/>
                <a:sym typeface="+mn-ea"/>
              </a:rPr>
              <a:t>【相关规范】</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1.《混凝土结构工程施工及验收规范》（GB 50204—2015）；</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2.《装配式混凝土结构技术规程》（JGJ 1—2014）；</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3.《装配式混凝土构件制作与验收标准》（DB13(J)/T 181—2015）；</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4.《混凝土结构工程施工及验收规范》（GB 50204—2015）；</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5.《混凝土强度检验评定标准》（GB/T 50107—2010）； </a:t>
            </a:r>
            <a:endParaRPr sz="1600" dirty="0">
              <a:latin typeface="微软雅黑" panose="020B0503020204020204" pitchFamily="34" charset="-122"/>
              <a:ea typeface="微软雅黑" panose="020B0503020204020204" pitchFamily="34" charset="-122"/>
              <a:sym typeface="+mn-ea"/>
            </a:endParaRPr>
          </a:p>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6.《混凝土质量控制标准》（GB 50164—2011）；</a:t>
            </a:r>
            <a:endParaRPr sz="1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69545" y="1347470"/>
            <a:ext cx="8717915" cy="373761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1.2.6液压转运车</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112" name="image853.jpeg"/>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2195195" y="1756410"/>
            <a:ext cx="4747260" cy="3042285"/>
          </a:xfrm>
          <a:prstGeom prst="rect">
            <a:avLst/>
          </a:prstGeom>
          <a:noFill/>
          <a:ln>
            <a:noFill/>
          </a:ln>
        </p:spPr>
      </p:pic>
      <p:sp>
        <p:nvSpPr>
          <p:cNvPr id="15" name="文本框 14"/>
          <p:cNvSpPr txBox="1"/>
          <p:nvPr>
            <p:custDataLst>
              <p:tags r:id="rId6"/>
            </p:custDataLst>
          </p:nvPr>
        </p:nvSpPr>
        <p:spPr>
          <a:xfrm>
            <a:off x="3851910" y="4798695"/>
            <a:ext cx="2282825" cy="27559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图1-12</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液压转运车</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410210" y="1347470"/>
            <a:ext cx="8335010" cy="297942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1.2.7钢轨轮输送线</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钢轨轮输送线是 PC 生产线的纽带，它贯穿了 PC 构件生产的装模、浇捣、刮平、养护、拆模、吊装等各个工序，使之紧密的衔接在一起，大大提高了 PC 构件的生产效率（图1-13）。</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钢轨轮输送线将依次经过装模、布料、振捣、刮平等工序的 PC 构件送到养护室进行养护，然后将养护完成的 PC 构件从养护室取出，再送到翻转台工位进行脱模和吊装，再将台车送到装模工位进行装模。如此往复，使钢台车循环使用，完成 PC 构件生产的流水作业。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69545" y="1347470"/>
            <a:ext cx="8717915" cy="373761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1.2.7钢轨轮输送线</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5" name="文本框 14"/>
          <p:cNvSpPr txBox="1"/>
          <p:nvPr>
            <p:custDataLst>
              <p:tags r:id="rId4"/>
            </p:custDataLst>
          </p:nvPr>
        </p:nvSpPr>
        <p:spPr>
          <a:xfrm>
            <a:off x="3851910" y="4798695"/>
            <a:ext cx="2282825" cy="27559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图1-13钢轨轮输送线</a:t>
            </a: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13" name="image869.jpe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2381250" y="1563370"/>
            <a:ext cx="4293870" cy="322389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410210" y="1347470"/>
            <a:ext cx="8335010" cy="369252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1.2.8养护窑</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混凝土构件在养护窑中存放，经过静置、升温、恒温和降温几个阶段，最终达到强度要求（图1-14）</a:t>
            </a:r>
            <a:r>
              <a:rPr lang="zh-CN" sz="1600" dirty="0">
                <a:solidFill>
                  <a:srgbClr val="000000"/>
                </a:solidFill>
                <a:latin typeface="微软雅黑" panose="020B0503020204020204" pitchFamily="34" charset="-122"/>
                <a:ea typeface="微软雅黑" panose="020B0503020204020204" pitchFamily="34" charset="-122"/>
                <a:sym typeface="+mn-ea"/>
              </a:rPr>
              <a:t>。</a:t>
            </a:r>
            <a:endParaRPr lang="zh-CN" sz="1600"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r>
              <a:rPr lang="zh-CN" sz="1600" dirty="0">
                <a:solidFill>
                  <a:srgbClr val="000000"/>
                </a:solidFill>
                <a:latin typeface="微软雅黑" panose="020B0503020204020204" pitchFamily="34" charset="-122"/>
                <a:ea typeface="微软雅黑" panose="020B0503020204020204" pitchFamily="34" charset="-122"/>
                <a:sym typeface="+mn-ea"/>
              </a:rPr>
              <a:t>蒸汽养护要严格按照蒸汽养护操作规程进行，严格控制预养时间2~6h；开启蒸汽，使养护窑内的温度缓慢上升，升温阶段应控制升温速度不超过20℃/h；恒温阶段的最高温度不应超过70℃，夹心保温板最高养护温度不宜超过60℃，梁、柱等较厚的预制构件最高养护温度宜控制在40℃以内，楼板、墙板等较薄的构件养护最高温度宜控制在60℃，恒温持续时间不少于4h。逐渐关小直至关闭蒸汽阀门，使养护窑内的温度缓慢下降，降温阶段应控制降温速度不超过20℃/h。预制构件出养护窑时，其表面温度与环境温度差值不应超过25℃。</a:t>
            </a:r>
            <a:endParaRPr lang="zh-CN"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69545" y="1347470"/>
            <a:ext cx="8717915" cy="373761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1.2.8养护窑</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algn="just" defTabSz="913130" fontAlgn="auto">
              <a:lnSpc>
                <a:spcPct val="150000"/>
              </a:lnSpc>
              <a:buNone/>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2 预制构件生产线组成</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graphicFrame>
        <p:nvGraphicFramePr>
          <p:cNvPr id="2" name="表格 1"/>
          <p:cNvGraphicFramePr/>
          <p:nvPr/>
        </p:nvGraphicFramePr>
        <p:xfrm>
          <a:off x="4572000" y="175641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5" name="文本框 14"/>
          <p:cNvSpPr txBox="1"/>
          <p:nvPr>
            <p:custDataLst>
              <p:tags r:id="rId4"/>
            </p:custDataLst>
          </p:nvPr>
        </p:nvSpPr>
        <p:spPr>
          <a:xfrm>
            <a:off x="3851910" y="4732020"/>
            <a:ext cx="2282825" cy="275590"/>
          </a:xfrm>
          <a:prstGeom prst="rect">
            <a:avLst/>
          </a:prstGeom>
          <a:noFill/>
        </p:spPr>
        <p:txBody>
          <a:bodyPr wrap="square" rtlCol="0" anchor="t">
            <a:noAutofit/>
          </a:bodyPr>
          <a:p>
            <a:r>
              <a:rPr sz="1600" dirty="0">
                <a:solidFill>
                  <a:srgbClr val="000000"/>
                </a:solidFill>
                <a:latin typeface="微软雅黑" panose="020B0503020204020204" pitchFamily="34" charset="-122"/>
                <a:ea typeface="微软雅黑" panose="020B0503020204020204" pitchFamily="34" charset="-122"/>
                <a:sym typeface="+mn-ea"/>
              </a:rPr>
              <a:t>图1-14养护窑</a:t>
            </a:r>
            <a:endParaRPr sz="1600" dirty="0">
              <a:solidFill>
                <a:srgbClr val="000000"/>
              </a:solidFill>
              <a:latin typeface="微软雅黑" panose="020B0503020204020204" pitchFamily="34" charset="-122"/>
              <a:ea typeface="微软雅黑" panose="020B0503020204020204" pitchFamily="34" charset="-122"/>
              <a:sym typeface="+mn-ea"/>
            </a:endParaRPr>
          </a:p>
        </p:txBody>
      </p:sp>
      <p:pic>
        <p:nvPicPr>
          <p:cNvPr id="114" name="图片 38" descr="timg"/>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2339340" y="1563370"/>
            <a:ext cx="4661535" cy="312356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.3预制构件场地要求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2087880"/>
          </a:xfrm>
          <a:prstGeom prst="rect">
            <a:avLst/>
          </a:prstGeom>
          <a:solidFill>
            <a:schemeClr val="bg1">
              <a:lumMod val="95000"/>
            </a:schemeClr>
          </a:solidFill>
          <a:ln w="9525">
            <a:noFill/>
            <a:miter lim="800000"/>
          </a:ln>
        </p:spPr>
        <p:txBody>
          <a:bodyPr wrap="square">
            <a:noAutofit/>
          </a:bodyPr>
          <a:lstStyle/>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a:t>
            </a:r>
            <a:r>
              <a:rPr lang="zh-CN" sz="1600" dirty="0">
                <a:solidFill>
                  <a:srgbClr val="000000"/>
                </a:solidFill>
                <a:latin typeface="微软雅黑" panose="020B0503020204020204" pitchFamily="34" charset="-122"/>
                <a:ea typeface="微软雅黑" panose="020B0503020204020204" pitchFamily="34" charset="-122"/>
                <a:sym typeface="+mn-ea"/>
              </a:rPr>
              <a:t>知识</a:t>
            </a:r>
            <a:r>
              <a:rPr sz="1600" dirty="0">
                <a:solidFill>
                  <a:srgbClr val="000000"/>
                </a:solidFill>
                <a:latin typeface="微软雅黑" panose="020B0503020204020204" pitchFamily="34" charset="-122"/>
                <a:ea typeface="微软雅黑" panose="020B0503020204020204" pitchFamily="34" charset="-122"/>
                <a:sym typeface="+mn-ea"/>
              </a:rPr>
              <a:t>目标】1.熟悉预制构件场地的设置要求。</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【能力目标】1.能够说出不同场地的使用要求。</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【价值目标】1.培养学生工程安全生产意识。</a:t>
            </a:r>
            <a:endParaRPr sz="1600" dirty="0">
              <a:solidFill>
                <a:srgbClr val="000000"/>
              </a:solidFill>
              <a:latin typeface="微软雅黑" panose="020B0503020204020204" pitchFamily="34" charset="-122"/>
              <a:ea typeface="微软雅黑" panose="020B0503020204020204" pitchFamily="34" charset="-122"/>
              <a:sym typeface="+mn-ea"/>
            </a:endParaRPr>
          </a:p>
          <a:p>
            <a:pPr marL="457200" lvl="1" indent="457200"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 </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2.培养学生工程质量管理的意识 。</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098550"/>
            <a:ext cx="8898890" cy="3981450"/>
          </a:xfrm>
          <a:prstGeom prst="rect">
            <a:avLst/>
          </a:prstGeom>
          <a:solidFill>
            <a:schemeClr val="bg1">
              <a:lumMod val="95000"/>
            </a:schemeClr>
          </a:solidFill>
          <a:ln w="9525">
            <a:noFill/>
            <a:miter lim="800000"/>
          </a:ln>
        </p:spPr>
        <p:txBody>
          <a:bodyPr wrap="square">
            <a:noAutofit/>
          </a:bodyPr>
          <a:lstStyle/>
          <a:p>
            <a:pPr defTabSz="913130" fontAlgn="auto">
              <a:lnSpc>
                <a:spcPct val="135000"/>
              </a:lnSpc>
              <a:buNone/>
            </a:pPr>
            <a:r>
              <a:rPr sz="1600" b="1" dirty="0">
                <a:solidFill>
                  <a:srgbClr val="000000"/>
                </a:solidFill>
                <a:latin typeface="微软雅黑" panose="020B0503020204020204" pitchFamily="34" charset="-122"/>
                <a:ea typeface="微软雅黑" panose="020B0503020204020204" pitchFamily="34" charset="-122"/>
                <a:sym typeface="+mn-ea"/>
              </a:rPr>
              <a:t>知识准备</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35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预制构件生产企业应根据土地情况、生产项目种类、生产工艺及企业未来发展规划等要求，合理规划布置生产区、成品堆放区、相应配套设施区及办公、生活区域。</a:t>
            </a:r>
            <a:endParaRPr sz="1600" dirty="0">
              <a:solidFill>
                <a:srgbClr val="000000"/>
              </a:solidFill>
              <a:latin typeface="微软雅黑" panose="020B0503020204020204" pitchFamily="34" charset="-122"/>
              <a:ea typeface="微软雅黑" panose="020B0503020204020204" pitchFamily="34" charset="-122"/>
              <a:sym typeface="+mn-ea"/>
            </a:endParaRPr>
          </a:p>
          <a:p>
            <a:pPr indent="0" defTabSz="913130" fontAlgn="auto">
              <a:lnSpc>
                <a:spcPct val="135000"/>
              </a:lnSpc>
              <a:buNone/>
            </a:pPr>
            <a:r>
              <a:rPr sz="1600" b="1" dirty="0">
                <a:solidFill>
                  <a:srgbClr val="000000"/>
                </a:solidFill>
                <a:latin typeface="微软雅黑" panose="020B0503020204020204" pitchFamily="34" charset="-122"/>
                <a:ea typeface="微软雅黑" panose="020B0503020204020204" pitchFamily="34" charset="-122"/>
                <a:sym typeface="+mn-ea"/>
              </a:rPr>
              <a:t>1.3.1工厂场地一般要求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35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预制构件（部品、部件）生产工厂的设置需考虑预制构件生产经营的经济性，例如：预制构件的年生产规模及能力、预制构件运输的经济性等相关因素；预制构件生产场地的设置要充分考虑构件运输的特殊性，生产场地的设置区间需要考虑构件供应方式和经济性。</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35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场地选择应符合城市总体规划及国家有关标准的要求，应符合当地的大气污染防治、水资源保护和自然生态保护要求。场地生产过程中产生的各项污染按照国家和地方环境保护法规和标准的有关规定，应治理后达标排放。</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35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3.场地的建（构）筑物、电气系统、给水排水，暖通等工程应符合国家相关标准的规定，应高度重视劳动安全和职业卫生，采取相应措施，消除事故隐患，防止事故发生。</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3预制构件场地要求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80035" y="1203325"/>
            <a:ext cx="8627110" cy="311150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1.3.2生产场地要求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1.场地设置选择应综合考虑工厂的服务区域，地理位置、交通条件、基础设施状况等因素，经多方案比选后确定；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2.预制构件具有一定的特殊性及区域性，在生产场地的选择上应侧重考虑其制约因素；</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3.预制构件生产场地生产规模，生产场地设计需求应满足年产规划能力要求；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4.预制构件工厂设置要充分满足构件生产环节中各个功能区域的要求，如：构件制作工艺路线、构件场内物流通道、满足生产能力的产线空间规划，构件仓储能力以及各个辅助配套设备功能区域等。</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3预制构件场地要求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80035" y="1203325"/>
            <a:ext cx="8627110" cy="319786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1.3.3堆放场地要求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1.预制构件的堆放场地应平整、坚实，并有良好的排水措施；</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2.预制构件堆场设置要考虑与生产车间的距离，一般选择靠近生产车间设置。大小应满足工厂最大生产产能需要，并要满足库存构件的堆放需要；</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3.堆场内根据不同预制构件类型划分不同的存放区，并合理布置运输车辆进出通道。堆垛之间须设置通道；</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4.预制构件堆场要考虑门式起重设备的配置，提前进行起重设备的基础及轨道安装施工。同时安装轨道时考虑其使用安全性，并应保证堆场车辆的通行方便。</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3预制构件场地要求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2401570"/>
          </a:xfrm>
          <a:prstGeom prst="rect">
            <a:avLst/>
          </a:prstGeom>
          <a:solidFill>
            <a:schemeClr val="bg1">
              <a:lumMod val="95000"/>
            </a:schemeClr>
          </a:solidFill>
          <a:ln w="9525">
            <a:noFill/>
            <a:miter lim="800000"/>
          </a:ln>
        </p:spPr>
        <p:txBody>
          <a:bodyPr wrap="square">
            <a:noAutofit/>
          </a:bodyPr>
          <a:lstStyle/>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a:t>
            </a:r>
            <a:r>
              <a:rPr lang="zh-CN" sz="1600" dirty="0">
                <a:solidFill>
                  <a:srgbClr val="000000"/>
                </a:solidFill>
                <a:latin typeface="微软雅黑" panose="020B0503020204020204" pitchFamily="34" charset="-122"/>
                <a:ea typeface="微软雅黑" panose="020B0503020204020204" pitchFamily="34" charset="-122"/>
                <a:sym typeface="+mn-ea"/>
              </a:rPr>
              <a:t>知识</a:t>
            </a:r>
            <a:r>
              <a:rPr sz="1600" dirty="0">
                <a:solidFill>
                  <a:srgbClr val="000000"/>
                </a:solidFill>
                <a:latin typeface="微软雅黑" panose="020B0503020204020204" pitchFamily="34" charset="-122"/>
                <a:ea typeface="微软雅黑" panose="020B0503020204020204" pitchFamily="34" charset="-122"/>
                <a:sym typeface="+mn-ea"/>
              </a:rPr>
              <a:t>目标】1.熟悉常用材料的技术要求。</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【能力目标】1.能够查阅常用材料规范技术要求。</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【价值目标】1.培养学生工程安全生产意识。</a:t>
            </a:r>
            <a:endParaRPr sz="1600" dirty="0">
              <a:solidFill>
                <a:srgbClr val="000000"/>
              </a:solidFill>
              <a:latin typeface="微软雅黑" panose="020B0503020204020204" pitchFamily="34" charset="-122"/>
              <a:ea typeface="微软雅黑" panose="020B0503020204020204" pitchFamily="34" charset="-122"/>
              <a:sym typeface="+mn-ea"/>
            </a:endParaRPr>
          </a:p>
          <a:p>
            <a:pPr marL="457200" lvl="1" indent="457200"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 </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2.培养学生工程质量管理的意识 。</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项目教学目标</a:t>
            </a:r>
            <a:endParaRPr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266700" y="1203325"/>
            <a:ext cx="8638540" cy="3038475"/>
          </a:xfrm>
          <a:prstGeom prst="rect">
            <a:avLst/>
          </a:prstGeom>
          <a:solidFill>
            <a:schemeClr val="bg1">
              <a:lumMod val="95000"/>
            </a:schemeClr>
          </a:solidFill>
          <a:ln w="9525">
            <a:noFill/>
            <a:miter lim="800000"/>
          </a:ln>
        </p:spPr>
        <p:txBody>
          <a:bodyPr wrap="square">
            <a:noAutofit/>
          </a:bodyPr>
          <a:lstStyle/>
          <a:p>
            <a:pPr indent="0" algn="l">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a:t>
            </a:r>
            <a:r>
              <a:rPr lang="zh-CN" sz="1600" dirty="0">
                <a:latin typeface="微软雅黑" panose="020B0503020204020204" pitchFamily="34" charset="-122"/>
                <a:ea typeface="微软雅黑" panose="020B0503020204020204" pitchFamily="34" charset="-122"/>
                <a:sym typeface="+mn-ea"/>
              </a:rPr>
              <a:t>项目情境</a:t>
            </a:r>
            <a:r>
              <a:rPr sz="1600" dirty="0">
                <a:latin typeface="微软雅黑" panose="020B0503020204020204" pitchFamily="34" charset="-122"/>
                <a:ea typeface="微软雅黑" panose="020B0503020204020204" pitchFamily="34" charset="-122"/>
                <a:sym typeface="+mn-ea"/>
              </a:rPr>
              <a:t>】</a:t>
            </a:r>
            <a:endParaRPr sz="1600" dirty="0">
              <a:latin typeface="微软雅黑" panose="020B0503020204020204" pitchFamily="34" charset="-122"/>
              <a:ea typeface="微软雅黑" panose="020B0503020204020204" pitchFamily="34" charset="-122"/>
              <a:sym typeface="+mn-ea"/>
            </a:endParaRPr>
          </a:p>
          <a:p>
            <a:pPr indent="457200" algn="l" fontAlgn="auto">
              <a:lnSpc>
                <a:spcPct val="150000"/>
              </a:lnSpc>
              <a:buClr>
                <a:srgbClr val="00B0F0"/>
              </a:buClr>
              <a:buFont typeface="Wingdings" panose="05000000000000000000" pitchFamily="2" charset="2"/>
              <a:buNone/>
            </a:pPr>
            <a:r>
              <a:rPr sz="1600" dirty="0">
                <a:latin typeface="微软雅黑" panose="020B0503020204020204" pitchFamily="34" charset="-122"/>
                <a:ea typeface="微软雅黑" panose="020B0503020204020204" pitchFamily="34" charset="-122"/>
                <a:sym typeface="+mn-ea"/>
              </a:rPr>
              <a:t>某教学楼项目为装配式混凝土结构，该楼采用全装配式钢筋混凝土剪力墙—梁柱结构体系，预制率95%以上，设防烈度为7度，结构抗震等级三级。该工程地上4层，地下1层，预制构件共计3788块，其中竖向构件墙和柱采用预制钢筋混凝土剪力墙和预制混凝土柱，水平构件板、梁、楼梯采用预制钢筋混凝土叠合楼板、预制混凝土梁和预制混凝土板式楼梯，全部预制构件需要在预制构件加工厂制作。</a:t>
            </a:r>
            <a:endParaRPr sz="1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203325"/>
            <a:ext cx="8931275" cy="254000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知识准备</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1.4.1混凝土</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1.混凝土应具有良好的和易性及适当的早期强度。</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2.装配式混凝土结构混凝土应满足下列强度要求：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1）装配整体式混凝土结构中，主体结构预制构件的混凝土强度等级不应低于 C30；</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2）预制预应力构件混凝土的强度等级不宜低于 C40，且不应低于 C30。</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93040" y="1203325"/>
            <a:ext cx="8768715"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1.4.2水泥</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1.水泥宜采用不低于 42.5 级硅酸盐、普通硅酸盐水泥。</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2.水泥的物理指标应符合下列规定：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1）硅酸盐水泥初凝不小于 45min，终凝不大于 390min；普通硅酸盐水泥、矿渣硅酸盐水泥、火山灰质硅酸盐水泥、粉煤灰硅酸盐水泥和复合硅酸盐水泥初凝不小于 45min，终凝不大于 600min。</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2）安定性经沸煮法检验合格。</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3）硅酸盐水泥和普通硅酸盐水泥细度用比表面积表示，不应小于 300 m2/kg； 矿渣硅酸盐水泥、火山灰质硅酸盐水泥、粉煤灰硅酸盐水泥和复合硅酸盐水泥用筛余表示，80μm 方孔筛筛余不应大于 10%或 45μm 方孔筛筛余不应大于 30%。</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66700" y="1203325"/>
            <a:ext cx="8576945" cy="225171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1.4.2</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水泥</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水泥进厂时，应要求提供商出具水泥出厂合格证和质保单等，并应对其品种、代号、强度等级、包装或散装编号、出厂日期等进行检查，并应对水泥的强度、安定性和凝结时间进行检验，检验结果应符合现行国家标准《通用硅酸盐水泥》（GB 175—2020）的相关规定。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4. 出厂超过三个月的水泥应复试，水泥应存放在水泥库或水泥罐中，防止雨淋和受潮。</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66700" y="1203325"/>
            <a:ext cx="8576945"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a:t>
            </a:r>
            <a:r>
              <a:rPr lang="en-US" sz="1600" b="1" dirty="0">
                <a:solidFill>
                  <a:srgbClr val="000000"/>
                </a:solidFill>
                <a:latin typeface="微软雅黑" panose="020B0503020204020204" pitchFamily="34" charset="-122"/>
                <a:ea typeface="微软雅黑" panose="020B0503020204020204" pitchFamily="34" charset="-122"/>
                <a:sym typeface="+mn-ea"/>
              </a:rPr>
              <a:t>3 </a:t>
            </a:r>
            <a:r>
              <a:rPr lang="zh-CN" altLang="en-US" sz="1600" b="1" dirty="0">
                <a:solidFill>
                  <a:srgbClr val="000000"/>
                </a:solidFill>
                <a:latin typeface="微软雅黑" panose="020B0503020204020204" pitchFamily="34" charset="-122"/>
                <a:ea typeface="微软雅黑" panose="020B0503020204020204" pitchFamily="34" charset="-122"/>
                <a:sym typeface="+mn-ea"/>
              </a:rPr>
              <a:t>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1.混凝土用砂应符合下列规定：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1）混凝土使用的天然砂宜选用细度模数为 2.3～3.0 的中粗砂。</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2）进场前要求供应商出具质保单，使用前要对砂的含水、含泥量进行检验，并用筛选分析试验对其颗粒级配及细度模数进行检验。其质量应符合现行行业标准《普通混凝土用砂、石质量及检验方法标准》(JGJ 52 —2006)的规定。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3）砂的质量要求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砂的粗细程度按细度模数，分为粗、中、细、特细四级，其范围应符合以下规定：粗砂的细度模数为 3. 7～3.1；中砂的细度模数为 3. 0～2.3；细砂的细度模数为 2. 2～1.6；特细砂的细度模数为 1.5～0.7。</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66700" y="1203325"/>
            <a:ext cx="8576945" cy="281686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a:t>
            </a:r>
            <a:r>
              <a:rPr lang="en-US" sz="1600" b="1" dirty="0">
                <a:solidFill>
                  <a:srgbClr val="000000"/>
                </a:solidFill>
                <a:latin typeface="微软雅黑" panose="020B0503020204020204" pitchFamily="34" charset="-122"/>
                <a:ea typeface="微软雅黑" panose="020B0503020204020204" pitchFamily="34" charset="-122"/>
                <a:sym typeface="+mn-ea"/>
              </a:rPr>
              <a:t>3 </a:t>
            </a:r>
            <a:r>
              <a:rPr lang="zh-CN" altLang="en-US" sz="1600" b="1" dirty="0">
                <a:solidFill>
                  <a:srgbClr val="000000"/>
                </a:solidFill>
                <a:latin typeface="微软雅黑" panose="020B0503020204020204" pitchFamily="34" charset="-122"/>
                <a:ea typeface="微软雅黑" panose="020B0503020204020204" pitchFamily="34" charset="-122"/>
                <a:sym typeface="+mn-ea"/>
              </a:rPr>
              <a:t>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4）对于长期处于潮湿环境的重要混凝土结构用砂，应采用砂浆棒（快速法） 或砂浆长度法进行骨料的碱活性检验。经上述检验判断为有潜在危害时，应控制混凝土中的碱含量不超过 3kg/m³，或采用能抑制碱—骨料反应的有效措施。</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2. 砂进厂时，应要求供应商出具质保单，并且每批砂石至少应进行颗粒级配、含泥量、泥块含量检验。对其他指标（如氯离子含量）的合格性有怀疑时， 应予检验。检验结果应符合现行行业标准《普通混凝土用砂、石质量及检验方法标准》（JGJ 52—2006）。</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66700" y="1203325"/>
            <a:ext cx="8576945"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a:t>
            </a:r>
            <a:r>
              <a:rPr lang="en-US" sz="1600" b="1" dirty="0">
                <a:solidFill>
                  <a:srgbClr val="000000"/>
                </a:solidFill>
                <a:latin typeface="微软雅黑" panose="020B0503020204020204" pitchFamily="34" charset="-122"/>
                <a:ea typeface="微软雅黑" panose="020B0503020204020204" pitchFamily="34" charset="-122"/>
                <a:sym typeface="+mn-ea"/>
              </a:rPr>
              <a:t>4 </a:t>
            </a:r>
            <a:r>
              <a:rPr lang="zh-CN" altLang="en-US" sz="1600" b="1" dirty="0">
                <a:solidFill>
                  <a:srgbClr val="000000"/>
                </a:solidFill>
                <a:latin typeface="微软雅黑" panose="020B0503020204020204" pitchFamily="34" charset="-122"/>
                <a:ea typeface="微软雅黑" panose="020B0503020204020204" pitchFamily="34" charset="-122"/>
                <a:sym typeface="+mn-ea"/>
              </a:rPr>
              <a:t>石</a:t>
            </a:r>
            <a:endParaRPr lang="zh-CN" altLang="en-US"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1.石子宜选用 5～25mm 碎石，混凝土用碎石应采用反击破碎石机加工。</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进场前要求供应商出具质保单，卸货后用肉眼观察石子中针片状颗粒含量。使用前要对石子的含水、含泥量进行检验，并用筛选分析试验对其颗粒级配进行检验，其质量应符合现行行业标准《普通混凝土用砂、石质量及检验方法标准》（JGJ 52—2006）的规定。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3.碎石或卵石碱活性检验应符合下列规定：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1）对于长期处于潮湿环境的重要结构混凝土，其所使用的碎石或卵石应进行碱活性检验。</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进行碱活性检验时，首先应采用岩相法检验碱活性骨料的品种、类型和数量。当检验出骨料中含有活性二氧化硅时，应采用快速砂浆法和砂浆长度法进行碱活性检验。当检验出骨料中含有活性碳酸盐时，应采用岩石柱法进行碱活性检验。</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266700" y="1203325"/>
            <a:ext cx="8576945" cy="332613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a:t>
            </a:r>
            <a:r>
              <a:rPr lang="en-US" sz="1600" b="1" dirty="0">
                <a:solidFill>
                  <a:srgbClr val="000000"/>
                </a:solidFill>
                <a:latin typeface="微软雅黑" panose="020B0503020204020204" pitchFamily="34" charset="-122"/>
                <a:ea typeface="微软雅黑" panose="020B0503020204020204" pitchFamily="34" charset="-122"/>
                <a:sym typeface="+mn-ea"/>
              </a:rPr>
              <a:t>4 </a:t>
            </a:r>
            <a:r>
              <a:rPr lang="zh-CN" altLang="en-US" sz="1600" b="1" dirty="0">
                <a:solidFill>
                  <a:srgbClr val="000000"/>
                </a:solidFill>
                <a:latin typeface="微软雅黑" panose="020B0503020204020204" pitchFamily="34" charset="-122"/>
                <a:ea typeface="微软雅黑" panose="020B0503020204020204" pitchFamily="34" charset="-122"/>
                <a:sym typeface="+mn-ea"/>
              </a:rPr>
              <a:t>石</a:t>
            </a:r>
            <a:endParaRPr lang="zh-CN" altLang="en-US"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（1）经上述检验，当判定骨料存在潜在碱—碳酸盐反应危害时，不宜用作混凝土骨料，否则应通过专门的混凝土试验做最后评定。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（2）当判定骨料存在潜在碱—骨料反应危害时，应控制混凝土中的碱含量不超过 3kg/m³，或采用能抑制碱－骨料反应的有效措施。</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4.石料进厂时，应要求供应商出具质保单，卸货后应用肉眼观察石子中针片状颗粒含量，并应进行颗粒级配、含泥量、泥块含量、针片状颗粒含量检验。对其他指标的合格性有怀疑时，应予检验。检验结果应符合现行行业标准《普通混凝土用砂、石质量及检验方法标准》（JGJ 52—2006）。</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1.4.5</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外加剂</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1.外加剂品种应通过试验室进行试配后确定，进场前应要求供应商出具合格证、出厂检验报告、产品说明书（应标明产品主要成分）和掺外加剂混凝土性能检验报告等。</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2.外加剂应品质均匀、稳定，并应根据外加剂品种，定期对固体含量或含水量、pH 值、比重、密度、松散容重、表面张力、起泡性、氯化物含量、主要成分含量（如硫酸盐含量、还原糖含量、木质素含量等）、钢筋锈蚀快速试验、净浆流动度、净浆减水率、砂浆减水率、砂浆含气量等项目进行检测，其质量应符合现行国家标准《混凝土外加剂》（GB 8076—2019）的规定。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3.混凝土外加剂进厂时，应对其品种、性能、出厂日期等进行检查，并应对外加剂的相关性能指标进行检验，检验结果应符合现行国家标准《混凝土外加剂》（GB 8076—2019）和《混凝土外加剂应用技术规范》（GB 50119—2013）等的规定。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238379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1.4.6</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粉煤灰</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1.粉煤灰应符合现行国家标准中的I级或II级各项技术性能及质量指标，粉煤灰进场前应要求供应商出具合格证和质保单等，按批次对其细度等进行检验。</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粉煤灰进厂时，应对其品种、等级、批号、出厂日期等进行检查，并应对粉煤灰细度、需水量比、烧矢量、含水量、三氧化硫含量、游离氧化钙含量、雷氏法安定性进行检验，检验结果应满足现行国家标准《用于水泥和混凝土中的粉煤灰》（GB/T 1596—2005）。</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32232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a:t>
            </a:r>
            <a:r>
              <a:rPr lang="en-US" sz="1600" b="1" dirty="0">
                <a:solidFill>
                  <a:srgbClr val="000000"/>
                </a:solidFill>
                <a:latin typeface="微软雅黑" panose="020B0503020204020204" pitchFamily="34" charset="-122"/>
                <a:ea typeface="微软雅黑" panose="020B0503020204020204" pitchFamily="34" charset="-122"/>
                <a:sym typeface="+mn-ea"/>
              </a:rPr>
              <a:t>7</a:t>
            </a:r>
            <a:r>
              <a:rPr lang="en-US" sz="1600" b="1" dirty="0">
                <a:solidFill>
                  <a:srgbClr val="000000"/>
                </a:solidFill>
                <a:latin typeface="微软雅黑" panose="020B0503020204020204" pitchFamily="34" charset="-122"/>
                <a:ea typeface="微软雅黑" panose="020B0503020204020204" pitchFamily="34" charset="-122"/>
                <a:sym typeface="+mn-ea"/>
              </a:rPr>
              <a:t> </a:t>
            </a:r>
            <a:r>
              <a:rPr lang="zh-CN" sz="1600" b="1" dirty="0">
                <a:solidFill>
                  <a:srgbClr val="000000"/>
                </a:solidFill>
                <a:latin typeface="微软雅黑" panose="020B0503020204020204" pitchFamily="34" charset="-122"/>
                <a:ea typeface="微软雅黑" panose="020B0503020204020204" pitchFamily="34" charset="-122"/>
                <a:sym typeface="+mn-ea"/>
              </a:rPr>
              <a:t>矿粉</a:t>
            </a:r>
            <a:endParaRPr lang="zh-CN"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 矿粉技术指标要求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矿粉进场前应要求供应商出具合格证和质保单等，按批次对其活性指数、氯离子含量、细度及流动度比等进行检验，检测结果应符合现行国家标准《用于水泥和混凝土中的粒化高炉矿渣粉》（GB/T 18046—2008）的规定。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2.矿粉检验</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矿粉进厂时，应对其名称、级别、编号、包装日期等进行检查，并应复验活性指数和流动度比二项指标。检验结果应满足现行国家标准《用于水泥和混凝土中的粒化高炉矿渣粉》（GB/T 18046—2008）。</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项目教学目标</a:t>
            </a:r>
            <a:endParaRPr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280035" y="1203325"/>
            <a:ext cx="8559165" cy="3332480"/>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dirty="0">
                <a:latin typeface="微软雅黑" panose="020B0503020204020204" pitchFamily="34" charset="-122"/>
                <a:ea typeface="微软雅黑" panose="020B0503020204020204" pitchFamily="34" charset="-122"/>
                <a:sym typeface="+mn-ea"/>
              </a:rPr>
              <a:t>【</a:t>
            </a:r>
            <a:r>
              <a:rPr lang="zh-CN" sz="1600" dirty="0">
                <a:latin typeface="微软雅黑" panose="020B0503020204020204" pitchFamily="34" charset="-122"/>
                <a:ea typeface="微软雅黑" panose="020B0503020204020204" pitchFamily="34" charset="-122"/>
                <a:sym typeface="+mn-ea"/>
              </a:rPr>
              <a:t>项目情境</a:t>
            </a:r>
            <a:r>
              <a:rPr sz="1600" dirty="0">
                <a:latin typeface="微软雅黑" panose="020B0503020204020204" pitchFamily="34" charset="-122"/>
                <a:ea typeface="微软雅黑" panose="020B0503020204020204" pitchFamily="34" charset="-122"/>
                <a:sym typeface="+mn-ea"/>
              </a:rPr>
              <a:t>】</a:t>
            </a:r>
            <a:endParaRPr sz="1600" dirty="0">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latin typeface="微软雅黑" panose="020B0503020204020204" pitchFamily="34" charset="-122"/>
                <a:ea typeface="微软雅黑" panose="020B0503020204020204" pitchFamily="34" charset="-122"/>
                <a:sym typeface="+mn-ea"/>
              </a:rPr>
              <a:t>预制构件制作工厂一般分为固定工厂和移动工厂，固定工厂是在某一地点持续进行生产；移动工厂则根据需要在施工现场附近。不管采用何种方式，生产预制混凝土构件的工厂必须满足设计和施工的各种质量要求，并具有相应的生产和质量管理能力。</a:t>
            </a:r>
            <a:endParaRPr sz="1600" dirty="0">
              <a:latin typeface="微软雅黑" panose="020B0503020204020204" pitchFamily="34" charset="-122"/>
              <a:ea typeface="微软雅黑" panose="020B0503020204020204" pitchFamily="34" charset="-122"/>
              <a:sym typeface="+mn-ea"/>
            </a:endParaRPr>
          </a:p>
          <a:p>
            <a:pPr defTabSz="913130">
              <a:lnSpc>
                <a:spcPct val="150000"/>
              </a:lnSpc>
              <a:buNone/>
            </a:pPr>
            <a:endParaRPr kumimoji="0" lang="zh-CN" altLang="en-US" sz="16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defTabSz="913130">
              <a:lnSpc>
                <a:spcPct val="150000"/>
              </a:lnSpc>
              <a:buNone/>
            </a:pPr>
            <a:endParaRPr sz="1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145478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1.4.8</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拌和用水</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混凝土拌制用水应符合现行行业标准《混凝土用水标准》（JGJ 63—2006）的规定。采用饮用水时，可不检验；采用中水、搅拌站清洗水、施工现场循环水等其他水源时，应对其成分进行检验。</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6760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1.4.9</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钢筋</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1.钢筋应无有害的表面缺陷，按盘卷交货的钢筋应将头尾有害缺陷部分切除。钢筋表面不得用横向裂纹、结疤和折痕，允许有不影响钢筋力学性能和连接的其他缺陷。</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2.钢筋的弯曲度不得影响正常使用，钢筋每米弯曲度不应大于4mm，总弯曲度不大于钢筋总长度的 0.4%。钢筋的端部应平齐，不影响连接器的通过。弯芯直径弯曲 180°后，钢筋受弯曲部位表面不得产生裂纹。</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3.构件连接钢筋采用套筒灌浆连接和浆锚搭接连接时，应采用热轧带肋钢筋。预制构件的吊环应采用未经冷加工的 HPB300 级钢筋制作。</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4.当预制构件中采用钢筋焊接网片配筋时，应符合现行行业标准《钢筋焊接网混凝土结构技术规程》JGJ 114—2014 的规定。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1.4.10钢材</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1.钢材一般采用普通碳素钢。其中最常用的 Q235 低碳钢，其屈服点为235MPa，抗拉强度为 375～500MPa。Q345 低合金高强度钢，其塑性、焊接性良好，屈服强度为 345MPa，钢材的屈服强度随材料的厚度增加而减小。</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2.预制构件吊装用内埋式螺母或吊杆及配套的吊具，应符合现行国家标准的规定。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3.预埋件锚板用钢材应采用 Q235、Q345 级钢，钢材等级不应低于 Q235B；钢材应符合现行国家标准《碳素结构钢》GB/T 700—2006的规定。预埋件的锚筋应采用未经冷加工的热轧钢筋制作。</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4.装配整体式混凝土结构中，应积极推广使用高强度钢筋。预制构件纵向钢筋宜使用高强度钢筋，或将高强度钢材用于制作承受动荷载的金属结构件</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02323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1.4.11</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墙板保温连接件</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1.连结件宜选用佩克夹心保温墙板连接件、哈芬三明治板不锈钢连接件或纤维增强复合材料连接件。夹心外墙板中，内外叶墙板的连结件应符合下列规定：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1）金属及非金属材料连结件均应具有规定的承载力、变形和耐久性能，并应经过试验验证。并应满足防腐和耐久性要求。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2）连结件应满足夹心外墙板的节能设计要求。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3）不锈钢连接件的性能可参照相关标准和试验数据，也可参考相关国外技术标准。</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32740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1.4.12</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预留预埋件</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1.预埋件应符合下列规定：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1）受力预埋件的锚筋宜为 HRB400 或 HPB300 钢筋，不应采用冷加工钢筋。</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2）预埋件的受力直锚筋不宜少于四根，且不宜多于四排。其直径不宜小于8mm，且不宜大于 25mm。受剪切预埋件的直锚筋可采用两根。受力锚板的锚板宜采用 Q235、Q345材。直锚筋与锚板应采用T形焊。</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3）预埋件的锚筋位置应位于构件外层主筋的内侧。采用手工焊接时，焊缝高度不宜小于 6mm 和 0.5d （HPB300 级）或 0.6d（HRB400 级）。</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203325"/>
            <a:ext cx="8849360" cy="352298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1.4.12</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预留预埋件</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2.吊环应符合下列规定：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1）吊环应根据构件的大小、截面尺寸，确定在构件内的深入长度、弯折形式。</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2）吊环应采用 HPB300 级钢筋弯制，严禁使用冷加工钢筋。</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3）吊环的弯心直径为 2.5d，且不得小于 60mm。吊环锚入混凝土的深度不应小于 30d，并应焊接或绑扎在钢筋上。埋深不够时，可焊接在主筋上。</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 采用圆形吊钉、内螺旋吊点、卡片式吊点等新型预埋件，应通过专门的接驳器与卡环、吊钩连接使用。使用前，应根据构件的尺寸、重量，经过受力计算后，选择适合的吊点，确保使用安全。</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059815"/>
            <a:ext cx="8849360" cy="40824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1.4.12</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预留预埋件</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4.预留管线（盒）应符合下列规定：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1）对于叠合板，应做好上下水管、通风道等孔洞的预留。水管预留孔洞的套管，应制作成成品预留；电气预留线盒、预埋灯头盒高度应根据叠合板高度定制预留；通风预留孔洞可按照常规方式预留；</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2）对于内外墙板，应做好线盒、闸室、与现浇叠合层管线对接口等孔洞的预留。</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5.预埋件尚应符合下列规定：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1）预埋件的材料、品种、规格、型号应符合国家相关标准规定和设计要求。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2）预埋件的防腐防锈应满足现行国家标准《工业建筑防腐蚀设计规范》GB 50046—2018 和《涂装前钢材表面锈蚀等级和防锈等级》 GB/T 8923—1988 的规定。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3）管线的材料、品种、规格、型号应符合国家相关标准规定和设计要求。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25000"/>
              </a:lnSpc>
              <a:buNone/>
            </a:pPr>
            <a:r>
              <a:rPr sz="1600" dirty="0">
                <a:solidFill>
                  <a:srgbClr val="000000"/>
                </a:solidFill>
                <a:latin typeface="微软雅黑" panose="020B0503020204020204" pitchFamily="34" charset="-122"/>
                <a:ea typeface="微软雅黑" panose="020B0503020204020204" pitchFamily="34" charset="-122"/>
                <a:sym typeface="+mn-ea"/>
              </a:rPr>
              <a:t>4）管线的防腐防锈应满足现行国家标准《工业建筑防腐蚀设计规范》GB 50046—2018 和《涂装前钢材表面锈蚀等级和防锈等级》GB/T 8923—1988 的规定。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059815"/>
            <a:ext cx="8849360" cy="382968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1.4.13灌浆套筒</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1.套筒标志标识</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1）套筒表面应刻印清晰、持久性标志；标志应至少包括厂家代号、套筒类型代号、特性代号、主参数代号及可追溯材料性能的生产批号等信息。</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2）套筒批号应与原材料检验报告、发货凭单、产品检验记录、产品合格证等记录相对应。</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2.灌浆套筒质量要求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1）套筒采用铸造工艺制造时宜选用球墨铸铁，套筒采用机械加工工艺制造时宜选用优质碳素结构钢、低合金高强度结构钢、合金结构钢或其他经过形式检验确定符合要求的钢材。</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2）采用球墨铸铁制造的套筒，材料性能应符合《球墨铸铁》 GB/T 1348—2019 的规定和《钢筋连接用灌浆套筒》JG/T 398—2012 的相关要求。</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059815"/>
            <a:ext cx="8849360" cy="348361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1.4.13灌浆套筒</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3）外观应满足下列要求：</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（1）铸造的套筒表面不应有夹渣、冷隔、砂眼、缩孔、裂纹等影响使用性能的质量缺陷。</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（2）机械加工的套筒表面不得有裂纹或影响接头性能的其他缺陷；套筒端面和外表面的边棱处应无尖棱、毛刺。</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（3）套筒外表面应有清晰醒目的生产企业标识、套筒型号标志和套筒批号。</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（4）套筒表面允许有少量的锈斑或浮锈，不应有锈皮。</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（5）钢筋连接灌浆套筒应符合现行行业标准《钢筋套筒灌浆连接应用技术规程》JGJ 355-2015 的规定。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79705" y="1059815"/>
            <a:ext cx="8849360" cy="3756660"/>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1.4.14</a:t>
            </a:r>
            <a:r>
              <a:rPr lang="en-US" sz="1600" b="1" dirty="0">
                <a:solidFill>
                  <a:srgbClr val="000000"/>
                </a:solidFill>
                <a:latin typeface="微软雅黑" panose="020B0503020204020204" pitchFamily="34" charset="-122"/>
                <a:ea typeface="微软雅黑" panose="020B0503020204020204" pitchFamily="34" charset="-122"/>
                <a:sym typeface="+mn-ea"/>
              </a:rPr>
              <a:t> </a:t>
            </a:r>
            <a:r>
              <a:rPr sz="1600" b="1" dirty="0">
                <a:solidFill>
                  <a:srgbClr val="000000"/>
                </a:solidFill>
                <a:latin typeface="微软雅黑" panose="020B0503020204020204" pitchFamily="34" charset="-122"/>
                <a:ea typeface="微软雅黑" panose="020B0503020204020204" pitchFamily="34" charset="-122"/>
                <a:sym typeface="+mn-ea"/>
              </a:rPr>
              <a:t>钢筋机械连接套筒及锚固板</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1.钢筋机械连接套筒应有出厂合格证，并应符合下列规定：</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1）宜选用低合金钢或优质碳素结构钢，且其抗拉承载力标准值应大于、等于被连接钢筋的受拉承载力标准值的 1.20 倍；</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2）套筒长应为钢筋直径的二倍，套筒应有保护盖，保护盖上应注明套筒的规格。</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3）套筒在运输、储存过程中，应防止锈蚀和玷污。</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2.钢筋锚固板与钢筋连接强度不应小于被连接钢筋极限强度标准值；锚固板钢筋在混凝土中的实际锚固强度不应小于钢筋极限强度标准值。</a:t>
            </a:r>
            <a:endParaRPr sz="1600" dirty="0">
              <a:solidFill>
                <a:srgbClr val="000000"/>
              </a:solidFill>
              <a:latin typeface="微软雅黑" panose="020B0503020204020204" pitchFamily="34" charset="-122"/>
              <a:ea typeface="微软雅黑" panose="020B0503020204020204" pitchFamily="34" charset="-122"/>
              <a:sym typeface="+mn-ea"/>
            </a:endParaRPr>
          </a:p>
          <a:p>
            <a:pPr indent="457200" defTabSz="913130" fontAlgn="auto">
              <a:lnSpc>
                <a:spcPct val="150000"/>
              </a:lnSpc>
              <a:buNone/>
            </a:pPr>
            <a:r>
              <a:rPr sz="1600" dirty="0">
                <a:solidFill>
                  <a:srgbClr val="000000"/>
                </a:solidFill>
                <a:latin typeface="微软雅黑" panose="020B0503020204020204" pitchFamily="34" charset="-122"/>
                <a:ea typeface="微软雅黑" panose="020B0503020204020204" pitchFamily="34" charset="-122"/>
                <a:sym typeface="+mn-ea"/>
              </a:rPr>
              <a:t>3.钢筋机械连接套筒及锚固板进场时，应对其外观、尺寸偏差、抗拉强度进行检验，检验结果符合国家现行有关标准的规定。</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4</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 </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常用材料技术要求</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3260090"/>
          </a:xfrm>
          <a:prstGeom prst="rect">
            <a:avLst/>
          </a:prstGeom>
          <a:solidFill>
            <a:schemeClr val="bg1">
              <a:lumMod val="95000"/>
            </a:schemeClr>
          </a:solidFill>
          <a:ln w="9525">
            <a:noFill/>
            <a:miter lim="800000"/>
          </a:ln>
        </p:spPr>
        <p:txBody>
          <a:bodyPr wrap="square">
            <a:noAutofit/>
          </a:bodyPr>
          <a:lstStyle/>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a:t>
            </a:r>
            <a:r>
              <a:rPr lang="zh-CN" sz="1600" dirty="0">
                <a:solidFill>
                  <a:srgbClr val="000000"/>
                </a:solidFill>
                <a:latin typeface="微软雅黑" panose="020B0503020204020204" pitchFamily="34" charset="-122"/>
                <a:ea typeface="微软雅黑" panose="020B0503020204020204" pitchFamily="34" charset="-122"/>
                <a:sym typeface="+mn-ea"/>
              </a:rPr>
              <a:t>知识</a:t>
            </a:r>
            <a:r>
              <a:rPr sz="1600" dirty="0">
                <a:solidFill>
                  <a:srgbClr val="000000"/>
                </a:solidFill>
                <a:latin typeface="微软雅黑" panose="020B0503020204020204" pitchFamily="34" charset="-122"/>
                <a:ea typeface="微软雅黑" panose="020B0503020204020204" pitchFamily="34" charset="-122"/>
                <a:sym typeface="+mn-ea"/>
              </a:rPr>
              <a:t>目标】1.熟悉预制构件制作工艺流程。</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【能力目标】1.能够掌握装配式混凝土预制构件制作工艺流程。</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【价值目标】1.培养学生工程安全生产意识。</a:t>
            </a:r>
            <a:endParaRPr sz="1600" dirty="0">
              <a:solidFill>
                <a:srgbClr val="000000"/>
              </a:solidFill>
              <a:latin typeface="微软雅黑" panose="020B0503020204020204" pitchFamily="34" charset="-122"/>
              <a:ea typeface="微软雅黑" panose="020B0503020204020204" pitchFamily="34" charset="-122"/>
              <a:sym typeface="+mn-ea"/>
            </a:endParaRPr>
          </a:p>
          <a:p>
            <a:pPr marL="457200" lvl="1" indent="457200" defTabSz="913130">
              <a:lnSpc>
                <a:spcPct val="200000"/>
              </a:lnSpc>
              <a:buNone/>
            </a:pPr>
            <a:r>
              <a:rPr sz="1600" dirty="0">
                <a:solidFill>
                  <a:srgbClr val="000000"/>
                </a:solidFill>
                <a:latin typeface="微软雅黑" panose="020B0503020204020204" pitchFamily="34" charset="-122"/>
                <a:ea typeface="微软雅黑" panose="020B0503020204020204" pitchFamily="34" charset="-122"/>
                <a:sym typeface="+mn-ea"/>
              </a:rPr>
              <a:t> </a:t>
            </a:r>
            <a:r>
              <a:rPr lang="en-US" sz="1600" dirty="0">
                <a:solidFill>
                  <a:srgbClr val="000000"/>
                </a:solidFill>
                <a:latin typeface="微软雅黑" panose="020B0503020204020204" pitchFamily="34" charset="-122"/>
                <a:ea typeface="微软雅黑" panose="020B0503020204020204" pitchFamily="34" charset="-122"/>
                <a:sym typeface="+mn-ea"/>
              </a:rPr>
              <a:t>    </a:t>
            </a:r>
            <a:r>
              <a:rPr sz="1600" dirty="0">
                <a:solidFill>
                  <a:srgbClr val="000000"/>
                </a:solidFill>
                <a:latin typeface="微软雅黑" panose="020B0503020204020204" pitchFamily="34" charset="-122"/>
                <a:ea typeface="微软雅黑" panose="020B0503020204020204" pitchFamily="34" charset="-122"/>
                <a:sym typeface="+mn-ea"/>
              </a:rPr>
              <a:t>2.培养学生工程质量管理的意识 。</a:t>
            </a:r>
            <a:endParaRPr sz="1600" dirty="0">
              <a:solidFill>
                <a:srgbClr val="000000"/>
              </a:solidFill>
              <a:latin typeface="微软雅黑" panose="020B0503020204020204" pitchFamily="34" charset="-122"/>
              <a:ea typeface="微软雅黑" panose="020B0503020204020204" pitchFamily="34" charset="-122"/>
              <a:sym typeface="+mn-ea"/>
            </a:endParaRPr>
          </a:p>
          <a:p>
            <a:pPr defTabSz="913130">
              <a:lnSpc>
                <a:spcPct val="200000"/>
              </a:lnSpc>
              <a:buNone/>
            </a:pP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401955" y="1203325"/>
            <a:ext cx="8427085" cy="337883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知识准备</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预制构件制作工厂一般分为固定工厂和移动工厂，固定工厂是在某一地点持续进行生产；移动工厂则根据需要在施工现场附近。预制构件的生产工艺一般有固定台座法和自动化生产线两大类。</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生产预制构件的企业应有与装配式预制构件生产规模和生产特点的场地、生产工艺及设备等资源，并优先采用先进、高效的技术与设备。设施与设备操作人员必须进行职业技术培训，熟悉所使用设备设施的性能、结构和技术规范，掌握其操作办法、安全技术规程和保养办法。</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4" name="矩形 3"/>
          <p:cNvSpPr/>
          <p:nvPr>
            <p:custDataLst>
              <p:tags r:id="rId1"/>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2"/>
            </p:custDataLst>
          </p:nvPr>
        </p:nvSpPr>
        <p:spPr bwMode="auto">
          <a:xfrm>
            <a:off x="125730" y="1203325"/>
            <a:ext cx="8931275" cy="3777615"/>
          </a:xfrm>
          <a:prstGeom prst="rect">
            <a:avLst/>
          </a:prstGeom>
          <a:solidFill>
            <a:schemeClr val="bg1">
              <a:lumMod val="95000"/>
            </a:schemeClr>
          </a:solidFill>
          <a:ln w="9525">
            <a:noFill/>
            <a:miter lim="800000"/>
          </a:ln>
        </p:spPr>
        <p:txBody>
          <a:bodyPr wrap="square">
            <a:noAutofit/>
          </a:bodyPr>
          <a:lstStyle/>
          <a:p>
            <a:pPr defTabSz="913130">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知识准备</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不管采用何种方式，生产预制混凝土构件的工厂必须满足设计和施工的各种质量要求，并具有相应的生产和质量管理能力。在进行设施布置时，需要做到整体优化，充分利用场地和空间，减少场地内材料及构配件的搬运调配。</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生产组织方式是指预制构件生产企业根据生产场地条件、生产构件类型以及生产规模等，选择合适的制作方法。</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预制构件的生产工艺一般有固定台座法和自动化生产线两大类。</a:t>
            </a:r>
            <a:endParaRPr sz="1600"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预制构件生产企业通常根据市场需求规模、产品类型，结合自身生产条件，选择一种或多种方法来组织生产。</a:t>
            </a:r>
            <a:endParaRPr sz="1600" dirty="0">
              <a:solidFill>
                <a:srgbClr val="0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
          <p:cNvSpPr/>
          <p:nvPr/>
        </p:nvSpPr>
        <p:spPr bwMode="auto">
          <a:xfrm>
            <a:off x="441960" y="133350"/>
            <a:ext cx="5836920" cy="4318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l"/>
            <a:r>
              <a:rPr lang="zh-CN" altLang="en-US" sz="2000" dirty="0">
                <a:latin typeface="微软雅黑" panose="020B0503020204020204" pitchFamily="34" charset="-122"/>
                <a:ea typeface="微软雅黑" panose="020B0503020204020204" pitchFamily="34" charset="-122"/>
                <a:sym typeface="+mn-ea"/>
              </a:rPr>
              <a:t>项目</a:t>
            </a: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：生产准备与基本知识</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sp>
        <p:nvSpPr>
          <p:cNvPr id="18" name="Freeform 7"/>
          <p:cNvSpPr/>
          <p:nvPr/>
        </p:nvSpPr>
        <p:spPr bwMode="auto">
          <a:xfrm>
            <a:off x="266040" y="133191"/>
            <a:ext cx="333879" cy="432000"/>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7"/>
          <p:cNvSpPr/>
          <p:nvPr/>
        </p:nvSpPr>
        <p:spPr bwMode="auto">
          <a:xfrm>
            <a:off x="125880" y="133191"/>
            <a:ext cx="153931" cy="432000"/>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1600" kern="0" dirty="0">
              <a:solidFill>
                <a:sysClr val="window" lastClr="FFFFFF"/>
              </a:solidFill>
              <a:latin typeface="Impact" panose="020B0806030902050204" pitchFamily="34" charset="0"/>
              <a:ea typeface="微软雅黑" panose="020B0503020204020204" pitchFamily="34" charset="-122"/>
            </a:endParaRPr>
          </a:p>
        </p:txBody>
      </p:sp>
      <p:sp>
        <p:nvSpPr>
          <p:cNvPr id="20" name="矩形 19"/>
          <p:cNvSpPr/>
          <p:nvPr/>
        </p:nvSpPr>
        <p:spPr>
          <a:xfrm>
            <a:off x="35496" y="133191"/>
            <a:ext cx="45719" cy="432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1600" kern="0">
              <a:solidFill>
                <a:sysClr val="window" lastClr="FFFFFF"/>
              </a:solidFill>
              <a:latin typeface="Impact" panose="020B0806030902050204" pitchFamily="34" charset="0"/>
              <a:ea typeface="微软雅黑" panose="020B0503020204020204" pitchFamily="34" charset="-122"/>
            </a:endParaRPr>
          </a:p>
        </p:txBody>
      </p:sp>
      <p:sp>
        <p:nvSpPr>
          <p:cNvPr id="2" name="文本框 1"/>
          <p:cNvSpPr txBox="1"/>
          <p:nvPr>
            <p:custDataLst>
              <p:tags r:id="rId1"/>
            </p:custDataLst>
          </p:nvPr>
        </p:nvSpPr>
        <p:spPr>
          <a:xfrm>
            <a:off x="539994" y="699704"/>
            <a:ext cx="5112276" cy="398780"/>
          </a:xfrm>
          <a:prstGeom prst="rect">
            <a:avLst/>
          </a:prstGeom>
          <a:noFill/>
        </p:spPr>
        <p:txBody>
          <a:bodyPr wrap="square" rtlCol="0">
            <a:spAutoFit/>
          </a:bodyPr>
          <a:lstStyle>
            <a:defPPr>
              <a:defRPr lang="zh-CN"/>
            </a:defPPr>
            <a:lvl1pPr algn="ctr">
              <a:defRPr sz="2800" b="1">
                <a:latin typeface="+mj-ea"/>
                <a:ea typeface="+mj-ea"/>
              </a:defRPr>
            </a:lvl1pPr>
          </a:lstStyle>
          <a:p>
            <a:pPr algn="l"/>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任务</a:t>
            </a:r>
            <a:r>
              <a:rPr lang="en-US" alt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a:t>
            </a:r>
            <a:r>
              <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mn-ea"/>
              </a:rPr>
              <a:t>.1 预制构件制作工艺流程</a:t>
            </a:r>
            <a:endParaRPr lang="zh-CN" sz="2000" b="0"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endParaRPr>
          </a:p>
        </p:txBody>
      </p:sp>
      <p:sp>
        <p:nvSpPr>
          <p:cNvPr id="4" name="矩形 3"/>
          <p:cNvSpPr/>
          <p:nvPr>
            <p:custDataLst>
              <p:tags r:id="rId2"/>
            </p:custDataLst>
          </p:nvPr>
        </p:nvSpPr>
        <p:spPr bwMode="auto">
          <a:xfrm>
            <a:off x="454058" y="722572"/>
            <a:ext cx="86017" cy="375684"/>
          </a:xfrm>
          <a:prstGeom prst="rect">
            <a:avLst/>
          </a:prstGeom>
          <a:gradFill>
            <a:gsLst>
              <a:gs pos="50000">
                <a:schemeClr val="bg1"/>
              </a:gs>
              <a:gs pos="0">
                <a:srgbClr val="E8380E"/>
              </a:gs>
              <a:gs pos="100000">
                <a:srgbClr val="B92C0B"/>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pPr algn="ctr"/>
            <a:endParaRPr lang="zh-CN" altLang="en-US" sz="2400">
              <a:solidFill>
                <a:schemeClr val="accent2"/>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 name="矩形 5"/>
          <p:cNvSpPr>
            <a:spLocks noChangeArrowheads="1"/>
          </p:cNvSpPr>
          <p:nvPr>
            <p:custDataLst>
              <p:tags r:id="rId3"/>
            </p:custDataLst>
          </p:nvPr>
        </p:nvSpPr>
        <p:spPr bwMode="auto">
          <a:xfrm>
            <a:off x="125730" y="1203325"/>
            <a:ext cx="8931275" cy="3777615"/>
          </a:xfrm>
          <a:prstGeom prst="rect">
            <a:avLst/>
          </a:prstGeom>
          <a:solidFill>
            <a:schemeClr val="bg1">
              <a:lumMod val="95000"/>
            </a:schemeClr>
          </a:solidFill>
          <a:ln w="9525">
            <a:noFill/>
            <a:miter lim="800000"/>
          </a:ln>
        </p:spPr>
        <p:txBody>
          <a:bodyPr wrap="square">
            <a:noAutofit/>
          </a:bodyPr>
          <a:lstStyle/>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1.1.1固定台座法</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固定台座法一般包括固定模台工艺、立模工艺和预应力工艺等。</a:t>
            </a:r>
            <a:endParaRPr sz="1600" dirty="0">
              <a:solidFill>
                <a:srgbClr val="000000"/>
              </a:solidFill>
              <a:latin typeface="微软雅黑" panose="020B0503020204020204" pitchFamily="34" charset="-122"/>
              <a:ea typeface="微软雅黑" panose="020B0503020204020204" pitchFamily="34" charset="-122"/>
              <a:sym typeface="+mn-ea"/>
            </a:endParaRPr>
          </a:p>
          <a:p>
            <a:pPr indent="0" defTabSz="913130" fontAlgn="auto">
              <a:lnSpc>
                <a:spcPct val="150000"/>
              </a:lnSpc>
              <a:buNone/>
            </a:pPr>
            <a:r>
              <a:rPr sz="1600" b="1" dirty="0">
                <a:solidFill>
                  <a:srgbClr val="000000"/>
                </a:solidFill>
                <a:latin typeface="微软雅黑" panose="020B0503020204020204" pitchFamily="34" charset="-122"/>
                <a:ea typeface="微软雅黑" panose="020B0503020204020204" pitchFamily="34" charset="-122"/>
                <a:sym typeface="+mn-ea"/>
              </a:rPr>
              <a:t>1.固定模台工艺</a:t>
            </a:r>
            <a:endParaRPr sz="1600" b="1" dirty="0">
              <a:solidFill>
                <a:srgbClr val="000000"/>
              </a:solidFill>
              <a:latin typeface="微软雅黑" panose="020B0503020204020204" pitchFamily="34" charset="-122"/>
              <a:ea typeface="微软雅黑" panose="020B0503020204020204" pitchFamily="34" charset="-122"/>
              <a:sym typeface="+mn-ea"/>
            </a:endParaRPr>
          </a:p>
          <a:p>
            <a:pPr indent="406400" defTabSz="913130" fontAlgn="auto">
              <a:lnSpc>
                <a:spcPct val="150000"/>
              </a:lnSpc>
              <a:buNone/>
              <a:extLst>
                <a:ext uri="{35155182-B16C-46BC-9424-99874614C6A1}">
                  <wpsdc:indentchars xmlns:wpsdc="http://www.wps.cn/officeDocument/2017/drawingmlCustomData" val="200" checksum="1740828767"/>
                </a:ext>
              </a:extLst>
            </a:pPr>
            <a:r>
              <a:rPr sz="1600" dirty="0">
                <a:solidFill>
                  <a:srgbClr val="000000"/>
                </a:solidFill>
                <a:latin typeface="微软雅黑" panose="020B0503020204020204" pitchFamily="34" charset="-122"/>
                <a:ea typeface="微软雅黑" panose="020B0503020204020204" pitchFamily="34" charset="-122"/>
                <a:sym typeface="+mn-ea"/>
              </a:rPr>
              <a:t>固定模台是一块平整度较高的钢结构平台，作为PC构件的底模，在其上固定构件侧模，以组合成完整的模具，固定模台工艺也被称为平模工艺。固定模台的模具是固定不动的，作业人员和钢筋、混凝土等材料在各个模台间“流动”。绑扎或焊接好的钢筋用吊车送到各个固定模台处，混凝土用送料车或送料吊斗送到模台处，养护蒸汽管道也通到各个模台下，在计算机的控制下调控养护温度及其升降速率， PC构件就地养护，达到强度后脱模，再用吊车送到存放区。</a:t>
            </a:r>
            <a:endParaRPr sz="16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PP_MARK_KEY" val="90654e9e-6d7c-4706-a6bc-43d79a95685f"/>
  <p:tag name="COMMONDATA" val="eyJoZGlkIjoiZmRhZjYzZTNiYjViZWQ4OTIxZmIyYjliYTc3ZmYyMzU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sz="16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13644</Words>
  <Application>WPS 演示</Application>
  <PresentationFormat>全屏显示(16:9)</PresentationFormat>
  <Paragraphs>563</Paragraphs>
  <Slides>59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59</vt:i4>
      </vt:variant>
    </vt:vector>
  </HeadingPairs>
  <TitlesOfParts>
    <vt:vector size="72" baseType="lpstr">
      <vt:lpstr>Arial</vt:lpstr>
      <vt:lpstr>宋体</vt:lpstr>
      <vt:lpstr>Wingdings</vt:lpstr>
      <vt:lpstr>微软雅黑</vt:lpstr>
      <vt:lpstr>文鼎特粗黑简</vt:lpstr>
      <vt:lpstr>黑体</vt:lpstr>
      <vt:lpstr>Impact</vt:lpstr>
      <vt:lpstr>微软雅黑 Light</vt:lpstr>
      <vt:lpstr>仿宋</vt:lpstr>
      <vt:lpstr>Times New Roman</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www.dadighost.com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不如你</cp:lastModifiedBy>
  <cp:revision>717</cp:revision>
  <cp:lastPrinted>2014-10-16T03:46:00Z</cp:lastPrinted>
  <dcterms:created xsi:type="dcterms:W3CDTF">2013-05-23T11:31:00Z</dcterms:created>
  <dcterms:modified xsi:type="dcterms:W3CDTF">2023-08-25T05:54:12Z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8D8065DFA12742FA9480D29918C8A79C</vt:lpwstr>
  </property>
</Properties>
</file>