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725" r:id="rId3"/>
    <p:sldId id="651" r:id="rId4"/>
    <p:sldId id="652" r:id="rId6"/>
    <p:sldId id="653" r:id="rId7"/>
    <p:sldId id="655" r:id="rId8"/>
    <p:sldId id="656" r:id="rId9"/>
    <p:sldId id="643" r:id="rId10"/>
    <p:sldId id="641" r:id="rId11"/>
    <p:sldId id="642" r:id="rId12"/>
    <p:sldId id="644" r:id="rId13"/>
    <p:sldId id="690" r:id="rId14"/>
    <p:sldId id="689" r:id="rId15"/>
    <p:sldId id="691" r:id="rId16"/>
    <p:sldId id="694" r:id="rId17"/>
    <p:sldId id="695" r:id="rId18"/>
    <p:sldId id="696" r:id="rId19"/>
    <p:sldId id="692" r:id="rId20"/>
    <p:sldId id="693" r:id="rId21"/>
    <p:sldId id="726" r:id="rId22"/>
    <p:sldId id="727" r:id="rId23"/>
    <p:sldId id="728" r:id="rId24"/>
    <p:sldId id="730" r:id="rId25"/>
    <p:sldId id="729" r:id="rId26"/>
    <p:sldId id="645" r:id="rId27"/>
    <p:sldId id="733" r:id="rId28"/>
    <p:sldId id="732" r:id="rId29"/>
    <p:sldId id="734" r:id="rId30"/>
    <p:sldId id="746" r:id="rId31"/>
    <p:sldId id="747" r:id="rId32"/>
    <p:sldId id="748" r:id="rId33"/>
    <p:sldId id="749" r:id="rId34"/>
    <p:sldId id="750" r:id="rId35"/>
    <p:sldId id="744" r:id="rId36"/>
    <p:sldId id="745" r:id="rId37"/>
    <p:sldId id="751" r:id="rId38"/>
  </p:sldIdLst>
  <p:sldSz cx="9144000" cy="6858000" type="screen4x3"/>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0" d="100"/>
          <a:sy n="80" d="100"/>
        </p:scale>
        <p:origin x="-1086" y="-90"/>
      </p:cViewPr>
      <p:guideLst>
        <p:guide orient="horz" pos="2160"/>
        <p:guide pos="292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2" Type="http://schemas.openxmlformats.org/officeDocument/2006/relationships/tags" Target="tags/tag4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dirty="0" smtClean="0">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4_标题幻灯片">
    <p:spTree>
      <p:nvGrpSpPr>
        <p:cNvPr id="1" name=""/>
        <p:cNvGrpSpPr/>
        <p:nvPr/>
      </p:nvGrpSpPr>
      <p:grpSpPr>
        <a:xfrm>
          <a:off x="0" y="0"/>
          <a:ext cx="0" cy="0"/>
          <a:chOff x="0" y="0"/>
          <a:chExt cx="0" cy="0"/>
        </a:xfrm>
      </p:grpSpPr>
      <p:sp>
        <p:nvSpPr>
          <p:cNvPr id="3" name="文本框 37"/>
          <p:cNvSpPr txBox="1"/>
          <p:nvPr userDrawn="1"/>
        </p:nvSpPr>
        <p:spPr>
          <a:xfrm>
            <a:off x="4094834" y="270773"/>
            <a:ext cx="1050290" cy="344170"/>
          </a:xfrm>
          <a:prstGeom prst="rect">
            <a:avLst/>
          </a:prstGeom>
          <a:noFill/>
        </p:spPr>
        <p:txBody>
          <a:bodyPr wrap="none" lIns="68563" tIns="34282" rIns="68563" bIns="34282" rtlCol="0">
            <a:spAutoFit/>
          </a:bodyPr>
          <a:lstStyle/>
          <a:p>
            <a:pPr lvl="0" defTabSz="685800">
              <a:defRPr/>
            </a:pPr>
            <a:r>
              <a:rPr lang="zh-CN" altLang="en-US" sz="1800" b="0" dirty="0">
                <a:solidFill>
                  <a:schemeClr val="accent1"/>
                </a:solidFill>
                <a:latin typeface="微软雅黑" panose="020B0503020204020204" charset="-122"/>
                <a:ea typeface="微软雅黑" panose="020B0503020204020204" charset="-122"/>
              </a:rPr>
              <a:t>项目介绍</a:t>
            </a:r>
            <a:endParaRPr kumimoji="0" lang="zh-CN" altLang="en-US" sz="1800" b="0" i="0" u="none" strike="noStrike" kern="0" cap="none" spc="0" normalizeH="0" baseline="0" noProof="0" dirty="0">
              <a:ln>
                <a:noFill/>
              </a:ln>
              <a:solidFill>
                <a:schemeClr val="accent1"/>
              </a:solidFill>
              <a:effectLst/>
              <a:uLnTx/>
              <a:uFillTx/>
              <a:latin typeface="微软雅黑" panose="020B0503020204020204" charset="-122"/>
              <a:ea typeface="微软雅黑" panose="020B0503020204020204" charset="-122"/>
              <a:cs typeface="+mn-cs"/>
            </a:endParaRPr>
          </a:p>
        </p:txBody>
      </p:sp>
      <p:cxnSp>
        <p:nvCxnSpPr>
          <p:cNvPr id="6" name="直接连接符 5"/>
          <p:cNvCxnSpPr/>
          <p:nvPr userDrawn="1"/>
        </p:nvCxnSpPr>
        <p:spPr>
          <a:xfrm>
            <a:off x="286" y="501609"/>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5505736" y="501609"/>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6000">
        <p:random/>
      </p:transition>
    </mc:Choice>
    <mc:Fallback>
      <p:transition spd="slow" advClick="0" advTm="6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908050"/>
            <a:ext cx="8229600" cy="64928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hasCustomPrompt="1"/>
          </p:nvPr>
        </p:nvSpPr>
        <p:spPr>
          <a:xfrm>
            <a:off x="457200" y="1600200"/>
            <a:ext cx="4038600" cy="4525963"/>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48200" y="1600200"/>
            <a:ext cx="4038600" cy="4525963"/>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2B86C3D-1803-4846-A227-F150C82BA3BB}" type="slidenum">
              <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楷体_GB2312" pitchFamily="49"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楷体_GB2312" pitchFamily="49" charset="-122"/>
              <a:cs typeface="+mn-cs"/>
            </a:endParaRPr>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tags" Target="../tags/tag7.xml"/><Relationship Id="rId4" Type="http://schemas.openxmlformats.org/officeDocument/2006/relationships/image" Target="../media/image11.png"/><Relationship Id="rId3" Type="http://schemas.openxmlformats.org/officeDocument/2006/relationships/tags" Target="../tags/tag6.xml"/><Relationship Id="rId2" Type="http://schemas.openxmlformats.org/officeDocument/2006/relationships/image" Target="../media/image10.png"/><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tags" Target="../tags/tag9.xml"/><Relationship Id="rId2" Type="http://schemas.openxmlformats.org/officeDocument/2006/relationships/image" Target="../media/image12.png"/><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15.png"/><Relationship Id="rId3" Type="http://schemas.openxmlformats.org/officeDocument/2006/relationships/tags" Target="../tags/tag11.xml"/><Relationship Id="rId2" Type="http://schemas.openxmlformats.org/officeDocument/2006/relationships/image" Target="../media/image14.png"/><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tags" Target="../tags/tag14.xml"/><Relationship Id="rId3" Type="http://schemas.openxmlformats.org/officeDocument/2006/relationships/image" Target="../media/image18.png"/><Relationship Id="rId2" Type="http://schemas.openxmlformats.org/officeDocument/2006/relationships/tags" Target="../tags/tag13.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tags" Target="../tags/tag16.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tags" Target="../tags/tag20.xml"/><Relationship Id="rId4" Type="http://schemas.openxmlformats.org/officeDocument/2006/relationships/image" Target="../media/image23.png"/><Relationship Id="rId3" Type="http://schemas.openxmlformats.org/officeDocument/2006/relationships/tags" Target="../tags/tag19.xml"/><Relationship Id="rId2" Type="http://schemas.openxmlformats.org/officeDocument/2006/relationships/image" Target="../media/image22.png"/><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7.png"/><Relationship Id="rId3" Type="http://schemas.openxmlformats.org/officeDocument/2006/relationships/tags" Target="../tags/tag21.xml"/><Relationship Id="rId2" Type="http://schemas.openxmlformats.org/officeDocument/2006/relationships/image" Target="../media/image26.png"/><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tags" Target="../tags/tag24.xml"/><Relationship Id="rId4" Type="http://schemas.openxmlformats.org/officeDocument/2006/relationships/image" Target="../media/image34.png"/><Relationship Id="rId3" Type="http://schemas.openxmlformats.org/officeDocument/2006/relationships/tags" Target="../tags/tag23.xml"/><Relationship Id="rId2" Type="http://schemas.openxmlformats.org/officeDocument/2006/relationships/image" Target="../media/image33.png"/><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tags" Target="../tags/tag27.xml"/><Relationship Id="rId3" Type="http://schemas.openxmlformats.org/officeDocument/2006/relationships/image" Target="../media/image36.png"/><Relationship Id="rId2" Type="http://schemas.openxmlformats.org/officeDocument/2006/relationships/tags" Target="../tags/tag26.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tags" Target="../tags/tag29.xml"/><Relationship Id="rId1" Type="http://schemas.openxmlformats.org/officeDocument/2006/relationships/tags" Target="../tags/tag2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tags" Target="../tags/tag30.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tags" Target="../tags/tag33.xml"/><Relationship Id="rId3" Type="http://schemas.openxmlformats.org/officeDocument/2006/relationships/image" Target="../media/image41.png"/><Relationship Id="rId2" Type="http://schemas.openxmlformats.org/officeDocument/2006/relationships/tags" Target="../tags/tag32.xml"/><Relationship Id="rId1" Type="http://schemas.openxmlformats.org/officeDocument/2006/relationships/tags" Target="../tags/tag3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tags" Target="../tags/tag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tags" Target="../tags/tag37.xml"/><Relationship Id="rId4" Type="http://schemas.openxmlformats.org/officeDocument/2006/relationships/image" Target="../media/image45.jpeg"/><Relationship Id="rId3" Type="http://schemas.openxmlformats.org/officeDocument/2006/relationships/tags" Target="../tags/tag36.xml"/><Relationship Id="rId2" Type="http://schemas.openxmlformats.org/officeDocument/2006/relationships/image" Target="../media/image44.jpeg"/><Relationship Id="rId1" Type="http://schemas.openxmlformats.org/officeDocument/2006/relationships/tags" Target="../tags/tag35.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tags" Target="../tags/tag40.xml"/><Relationship Id="rId4" Type="http://schemas.openxmlformats.org/officeDocument/2006/relationships/image" Target="../media/image48.jpeg"/><Relationship Id="rId3" Type="http://schemas.openxmlformats.org/officeDocument/2006/relationships/tags" Target="../tags/tag39.xml"/><Relationship Id="rId2" Type="http://schemas.openxmlformats.org/officeDocument/2006/relationships/image" Target="../media/image47.jpeg"/><Relationship Id="rId1" Type="http://schemas.openxmlformats.org/officeDocument/2006/relationships/tags" Target="../tags/tag3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2.jpeg"/><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image" Target="../media/image49.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709660" cy="1143000"/>
          </a:xfrm>
        </p:spPr>
        <p:txBody>
          <a:bodyPr>
            <a:normAutofit/>
          </a:bodyPr>
          <a:lstStyle/>
          <a:p>
            <a:r>
              <a:rPr altLang="zh-CN" sz="4000" b="1" dirty="0" smtClean="0"/>
              <a:t>项目一   施工基本知识</a:t>
            </a:r>
            <a:endParaRPr altLang="zh-CN" sz="4000" b="1" dirty="0" smtClean="0"/>
          </a:p>
        </p:txBody>
      </p:sp>
      <p:sp>
        <p:nvSpPr>
          <p:cNvPr id="3" name="内容占位符 2"/>
          <p:cNvSpPr>
            <a:spLocks noGrp="1"/>
          </p:cNvSpPr>
          <p:nvPr>
            <p:ph idx="1"/>
          </p:nvPr>
        </p:nvSpPr>
        <p:spPr>
          <a:xfrm>
            <a:off x="539750" y="1600200"/>
            <a:ext cx="8229600" cy="4686320"/>
          </a:xfrm>
        </p:spPr>
        <p:txBody>
          <a:bodyPr>
            <a:normAutofit lnSpcReduction="20000"/>
          </a:bodyPr>
          <a:lstStyle/>
          <a:p>
            <a:r>
              <a:rPr lang="zh-CN" sz="2800" b="1" dirty="0" smtClean="0">
                <a:latin typeface="+mn-ea"/>
                <a:cs typeface="+mn-ea"/>
              </a:rPr>
              <a:t>学习内容</a:t>
            </a:r>
            <a:endParaRPr lang="zh-CN" sz="2800" b="1" dirty="0" smtClean="0">
              <a:latin typeface="+mn-ea"/>
              <a:cs typeface="+mn-ea"/>
            </a:endParaRPr>
          </a:p>
          <a:p>
            <a:endParaRPr altLang="zh-CN" sz="2800" b="1" dirty="0" smtClean="0">
              <a:latin typeface="+mn-ea"/>
              <a:cs typeface="+mn-ea"/>
            </a:endParaRPr>
          </a:p>
          <a:p>
            <a:r>
              <a:rPr altLang="zh-CN" sz="2800" b="1" dirty="0" smtClean="0">
                <a:latin typeface="+mn-ea"/>
                <a:cs typeface="+mn-ea"/>
              </a:rPr>
              <a:t>任务1.1  认识装配式建筑结构</a:t>
            </a:r>
            <a:endParaRPr altLang="zh-CN" sz="2800" b="1" dirty="0" smtClean="0">
              <a:latin typeface="+mn-ea"/>
              <a:cs typeface="+mn-ea"/>
            </a:endParaRPr>
          </a:p>
          <a:p>
            <a:r>
              <a:rPr altLang="zh-CN" sz="2800" b="1" dirty="0" smtClean="0">
                <a:latin typeface="+mn-ea"/>
                <a:cs typeface="+mn-ea"/>
              </a:rPr>
              <a:t>任务1.2  认识预制构件 </a:t>
            </a:r>
            <a:endParaRPr altLang="zh-CN" sz="2800" b="1" dirty="0" smtClean="0">
              <a:latin typeface="+mn-ea"/>
              <a:cs typeface="+mn-ea"/>
            </a:endParaRPr>
          </a:p>
          <a:p>
            <a:r>
              <a:rPr altLang="zh-CN" sz="2800" b="1" dirty="0" smtClean="0">
                <a:latin typeface="+mn-ea"/>
                <a:cs typeface="+mn-ea"/>
              </a:rPr>
              <a:t>任务1.3  认识起重设备与吊具</a:t>
            </a:r>
            <a:endParaRPr altLang="zh-CN" sz="2800" b="1" dirty="0" smtClean="0">
              <a:latin typeface="+mn-ea"/>
              <a:cs typeface="+mn-ea"/>
            </a:endParaRPr>
          </a:p>
          <a:p>
            <a:r>
              <a:rPr altLang="zh-CN" sz="2800" b="1" dirty="0" smtClean="0">
                <a:latin typeface="+mn-ea"/>
                <a:cs typeface="+mn-ea"/>
              </a:rPr>
              <a:t>任务1.4  认识预制构件支撑</a:t>
            </a:r>
            <a:endParaRPr altLang="zh-CN" sz="2800" b="1" dirty="0" smtClean="0">
              <a:latin typeface="+mn-ea"/>
              <a:cs typeface="+mn-ea"/>
            </a:endParaRPr>
          </a:p>
          <a:p>
            <a:r>
              <a:rPr altLang="zh-CN" sz="2800" b="1" dirty="0" smtClean="0">
                <a:latin typeface="+mn-ea"/>
                <a:cs typeface="+mn-ea"/>
              </a:rPr>
              <a:t>任务1.5  认识预制构件的连接 </a:t>
            </a:r>
            <a:r>
              <a:rPr altLang="zh-CN" b="1" dirty="0" smtClean="0"/>
              <a:t>                                         </a:t>
            </a:r>
            <a:endParaRPr altLang="zh-CN" b="1"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605" y="1412875"/>
            <a:ext cx="8229600" cy="4986020"/>
          </a:xfrm>
        </p:spPr>
        <p:txBody>
          <a:bodyPr>
            <a:normAutofit lnSpcReduction="20000"/>
          </a:bodyPr>
          <a:lstStyle/>
          <a:p>
            <a:pPr lvl="0" indent="0">
              <a:lnSpc>
                <a:spcPct val="150000"/>
              </a:lnSpc>
              <a:spcBef>
                <a:spcPct val="0"/>
              </a:spcBef>
              <a:buNone/>
            </a:pPr>
            <a:r>
              <a:rPr lang="zh-CN" altLang="zh-CN" sz="2200" dirty="0">
                <a:sym typeface="+mn-ea"/>
              </a:rPr>
              <a:t>（4）评价指标</a:t>
            </a:r>
            <a:endParaRPr lang="zh-CN" altLang="zh-CN" sz="2200" dirty="0">
              <a:sym typeface="+mn-ea"/>
            </a:endParaRPr>
          </a:p>
          <a:p>
            <a:pPr lvl="0" indent="716280" algn="l">
              <a:lnSpc>
                <a:spcPct val="150000"/>
              </a:lnSpc>
            </a:pPr>
            <a:r>
              <a:rPr lang="zh-CN" altLang="zh-CN" sz="2200" dirty="0">
                <a:sym typeface="+mn-ea"/>
              </a:rPr>
              <a:t> </a:t>
            </a:r>
            <a:r>
              <a:rPr lang="zh-CN" altLang="zh-CN" sz="2200" dirty="0"/>
              <a:t>当评</a:t>
            </a:r>
            <a:r>
              <a:rPr lang="zh-CN" altLang="zh-CN" sz="2200" dirty="0">
                <a:sym typeface="+mn-ea"/>
              </a:rPr>
              <a:t>价项目满足“认定评价标准”提到的4点要求且主体结构竖向构件中预制部品部件的应用比例不低于35%时，可进行装配式建筑等级评价。</a:t>
            </a:r>
            <a:endParaRPr lang="zh-CN" altLang="zh-CN" sz="2200" dirty="0"/>
          </a:p>
          <a:p>
            <a:pPr lvl="0" indent="716280" algn="l">
              <a:lnSpc>
                <a:spcPct val="150000"/>
              </a:lnSpc>
            </a:pPr>
            <a:r>
              <a:rPr lang="zh-CN" altLang="zh-CN" sz="2200" dirty="0">
                <a:sym typeface="+mn-ea"/>
              </a:rPr>
              <a:t>装配式建筑评价等级应划分为A级、AA级、AAA级，并应符合下列规定：</a:t>
            </a:r>
            <a:endParaRPr lang="zh-CN" altLang="zh-CN" sz="2200" dirty="0"/>
          </a:p>
          <a:p>
            <a:pPr lvl="0" indent="716280" algn="l">
              <a:lnSpc>
                <a:spcPct val="150000"/>
              </a:lnSpc>
            </a:pPr>
            <a:r>
              <a:rPr lang="zh-CN" altLang="zh-CN" sz="2200" dirty="0">
                <a:sym typeface="+mn-ea"/>
              </a:rPr>
              <a:t>1、装配率达到60%～75%时，评价为A级装配式建筑；</a:t>
            </a:r>
            <a:endParaRPr lang="zh-CN" altLang="zh-CN" sz="2200" dirty="0"/>
          </a:p>
          <a:p>
            <a:pPr lvl="0" indent="716280" algn="l">
              <a:lnSpc>
                <a:spcPct val="150000"/>
              </a:lnSpc>
            </a:pPr>
            <a:r>
              <a:rPr lang="zh-CN" altLang="zh-CN" sz="2200" dirty="0">
                <a:sym typeface="+mn-ea"/>
              </a:rPr>
              <a:t>2、装配率达到76%～90%时，评价为AA级装配式建筑；</a:t>
            </a:r>
            <a:endParaRPr lang="zh-CN" altLang="zh-CN" sz="2200" dirty="0"/>
          </a:p>
          <a:p>
            <a:pPr lvl="0" indent="716280" algn="l">
              <a:lnSpc>
                <a:spcPct val="150000"/>
              </a:lnSpc>
            </a:pPr>
            <a:r>
              <a:rPr lang="zh-CN" altLang="zh-CN" sz="2200" dirty="0">
                <a:sym typeface="+mn-ea"/>
              </a:rPr>
              <a:t>3、装配率达到91%及以上时，评价为AAA级装配式建筑.</a:t>
            </a:r>
            <a:endParaRPr lang="zh-CN" altLang="en-US" sz="2200" dirty="0">
              <a:latin typeface="楷体_GB2312" pitchFamily="49" charset="-122"/>
            </a:endParaRPr>
          </a:p>
          <a:p>
            <a:r>
              <a:rPr altLang="zh-CN" b="1" dirty="0" smtClean="0"/>
              <a:t>                                                         </a:t>
            </a:r>
            <a:endParaRPr altLang="zh-CN" b="1"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605" y="476885"/>
            <a:ext cx="8229600" cy="4686320"/>
          </a:xfrm>
        </p:spPr>
        <p:txBody>
          <a:bodyPr>
            <a:normAutofit lnSpcReduction="20000"/>
          </a:bodyPr>
          <a:lstStyle/>
          <a:p>
            <a:pPr algn="l"/>
            <a:r>
              <a:rPr altLang="zh-CN" sz="2400" b="1" dirty="0" smtClean="0">
                <a:latin typeface="+mn-ea"/>
                <a:cs typeface="+mn-ea"/>
              </a:rPr>
              <a:t>3）装配式建筑的优势</a:t>
            </a:r>
            <a:endParaRPr altLang="zh-CN" sz="2400" b="1" dirty="0" smtClean="0">
              <a:latin typeface="+mn-ea"/>
              <a:cs typeface="+mn-ea"/>
            </a:endParaRPr>
          </a:p>
          <a:p>
            <a:pPr algn="l">
              <a:lnSpc>
                <a:spcPct val="150000"/>
              </a:lnSpc>
            </a:pPr>
            <a:r>
              <a:rPr lang="en-US" altLang="zh-CN" sz="2200" dirty="0"/>
              <a:t>    </a:t>
            </a:r>
            <a:r>
              <a:rPr altLang="zh-CN" sz="2800" b="1" dirty="0" smtClean="0">
                <a:latin typeface="+mn-ea"/>
                <a:cs typeface="+mn-ea"/>
              </a:rPr>
              <a:t>    </a:t>
            </a:r>
            <a:r>
              <a:rPr altLang="zh-CN" b="1" dirty="0" smtClean="0"/>
              <a:t>                                                            </a:t>
            </a:r>
            <a:endParaRPr altLang="zh-CN" b="1" dirty="0" smtClean="0"/>
          </a:p>
        </p:txBody>
      </p:sp>
      <p:graphicFrame>
        <p:nvGraphicFramePr>
          <p:cNvPr id="2" name="表格 1"/>
          <p:cNvGraphicFramePr/>
          <p:nvPr>
            <p:custDataLst>
              <p:tags r:id="rId1"/>
            </p:custDataLst>
          </p:nvPr>
        </p:nvGraphicFramePr>
        <p:xfrm>
          <a:off x="611505" y="1484630"/>
          <a:ext cx="7468870" cy="4837430"/>
        </p:xfrm>
        <a:graphic>
          <a:graphicData uri="http://schemas.openxmlformats.org/drawingml/2006/table">
            <a:tbl>
              <a:tblPr firstRow="1" bandRow="1">
                <a:tableStyleId>{5940675A-B579-460E-94D1-54222C63F5DA}</a:tableStyleId>
              </a:tblPr>
              <a:tblGrid>
                <a:gridCol w="1337310"/>
                <a:gridCol w="2815590"/>
                <a:gridCol w="3315970"/>
              </a:tblGrid>
              <a:tr h="436880">
                <a:tc>
                  <a:txBody>
                    <a:bodyPr/>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1200" b="0">
                          <a:solidFill>
                            <a:srgbClr val="000000"/>
                          </a:solidFill>
                          <a:latin typeface="仿宋" panose="02010609060101010101" charset="-122"/>
                          <a:ea typeface="仿宋" panose="02010609060101010101" charset="-122"/>
                          <a:cs typeface="仿宋" panose="02010609060101010101" charset="-122"/>
                        </a:rPr>
                        <a:t>内容</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EBF6"/>
                    </a:solidFill>
                  </a:tcPr>
                </a:tc>
                <a:tc>
                  <a:txBody>
                    <a:bodyPr/>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1200" b="0">
                          <a:solidFill>
                            <a:srgbClr val="000000"/>
                          </a:solidFill>
                          <a:latin typeface="仿宋" panose="02010609060101010101" charset="-122"/>
                          <a:ea typeface="仿宋" panose="02010609060101010101" charset="-122"/>
                          <a:cs typeface="仿宋" panose="02010609060101010101" charset="-122"/>
                        </a:rPr>
                        <a:t>预制装配式混凝土结构</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EBF6"/>
                    </a:solidFill>
                  </a:tcPr>
                </a:tc>
                <a:tc>
                  <a:txBody>
                    <a:bodyPr/>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1200" b="0">
                          <a:solidFill>
                            <a:srgbClr val="000000"/>
                          </a:solidFill>
                          <a:latin typeface="仿宋" panose="02010609060101010101" charset="-122"/>
                          <a:ea typeface="仿宋" panose="02010609060101010101" charset="-122"/>
                          <a:cs typeface="仿宋" panose="02010609060101010101" charset="-122"/>
                        </a:rPr>
                        <a:t>现浇混凝土结构</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EBF6"/>
                    </a:solidFill>
                  </a:tcPr>
                </a:tc>
              </a:tr>
              <a:tr h="926465">
                <a:tc>
                  <a:txBody>
                    <a:bodyPr/>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1200" b="0">
                          <a:solidFill>
                            <a:srgbClr val="000000"/>
                          </a:solidFill>
                          <a:latin typeface="仿宋" panose="02010609060101010101" charset="-122"/>
                          <a:ea typeface="仿宋" panose="02010609060101010101" charset="-122"/>
                          <a:cs typeface="仿宋" panose="02010609060101010101" charset="-122"/>
                        </a:rPr>
                        <a:t>生产效率</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现场装配，生产效率高，减少人力成本；需5～6天一层楼，人工减少50％以上</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现场工序多，生产效率低，人力投入大；需6～7天一层，靠人海战术和低价劳动力</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27735">
                <a:tc>
                  <a:txBody>
                    <a:bodyPr/>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1200" b="0">
                          <a:solidFill>
                            <a:srgbClr val="000000"/>
                          </a:solidFill>
                          <a:latin typeface="仿宋" panose="02010609060101010101" charset="-122"/>
                          <a:ea typeface="仿宋" panose="02010609060101010101" charset="-122"/>
                          <a:cs typeface="仿宋" panose="02010609060101010101" charset="-122"/>
                        </a:rPr>
                        <a:t>工程质量</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误差控制毫米级，墙体无渗漏、无裂缝；室内可</a:t>
                      </a: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实现100％无抹灰工程</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误差控制厘米级，空间尺寸变形较大；部品安装难以实现标准化，基层质量差</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25195">
                <a:tc>
                  <a:txBody>
                    <a:bodyPr/>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1200" b="0">
                          <a:solidFill>
                            <a:srgbClr val="000000"/>
                          </a:solidFill>
                          <a:latin typeface="仿宋" panose="02010609060101010101" charset="-122"/>
                          <a:ea typeface="仿宋" panose="02010609060101010101" charset="-122"/>
                          <a:cs typeface="仿宋" panose="02010609060101010101" charset="-122"/>
                        </a:rPr>
                        <a:t>技术集成</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可实现设计、生产、施工一体化、精细化；通过标准化、装配化形成集成技术</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难以实现装修部品的标准化、精细化；难以实现设计、施工一体化、信息化</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77265">
                <a:tc>
                  <a:txBody>
                    <a:bodyPr/>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1200" b="0">
                          <a:solidFill>
                            <a:srgbClr val="000000"/>
                          </a:solidFill>
                          <a:latin typeface="仿宋" panose="02010609060101010101" charset="-122"/>
                          <a:ea typeface="仿宋" panose="02010609060101010101" charset="-122"/>
                          <a:cs typeface="仿宋" panose="02010609060101010101" charset="-122"/>
                        </a:rPr>
                        <a:t>资源节约</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施工节水60％、节材20％、节能20％；垃圾减少80％，脚手架、支撑架减少70％</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水耗大、用电多、材料浪费严重；产生的垃圾多，大量的脚手架、支撑架</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3890">
                <a:tc>
                  <a:txBody>
                    <a:bodyPr/>
                    <a:p>
                      <a:pPr indent="0" algn="ctr">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lgn="ctr">
                        <a:buNone/>
                      </a:pPr>
                      <a:r>
                        <a:rPr lang="en-US" sz="1200" b="0">
                          <a:solidFill>
                            <a:srgbClr val="000000"/>
                          </a:solidFill>
                          <a:latin typeface="仿宋" panose="02010609060101010101" charset="-122"/>
                          <a:ea typeface="仿宋" panose="02010609060101010101" charset="-122"/>
                          <a:cs typeface="仿宋" panose="02010609060101010101" charset="-122"/>
                        </a:rPr>
                        <a:t>环境保护</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施工现场基本无扬尘、废水、噪声</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1200" b="0">
                        <a:solidFill>
                          <a:srgbClr val="000000"/>
                        </a:solidFill>
                        <a:latin typeface="仿宋" panose="02010609060101010101" charset="-122"/>
                        <a:ea typeface="仿宋" panose="02010609060101010101" charset="-122"/>
                        <a:cs typeface="仿宋" panose="02010609060101010101" charset="-122"/>
                      </a:endParaRPr>
                    </a:p>
                    <a:p>
                      <a:pPr indent="0">
                        <a:buNone/>
                      </a:pPr>
                      <a:r>
                        <a:rPr lang="en-US" sz="1200" b="0">
                          <a:solidFill>
                            <a:srgbClr val="000000"/>
                          </a:solidFill>
                          <a:latin typeface="仿宋" panose="02010609060101010101" charset="-122"/>
                          <a:ea typeface="仿宋" panose="02010609060101010101" charset="-122"/>
                          <a:cs typeface="仿宋" panose="02010609060101010101" charset="-122"/>
                        </a:rPr>
                        <a:t>施工现场扬尘和噪声大、废水和垃圾多</a:t>
                      </a:r>
                      <a:endParaRPr lang="en-US" altLang="en-US" sz="12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605" y="476885"/>
            <a:ext cx="8229600" cy="4686320"/>
          </a:xfrm>
        </p:spPr>
        <p:txBody>
          <a:bodyPr>
            <a:normAutofit/>
          </a:bodyPr>
          <a:lstStyle/>
          <a:p>
            <a:pPr algn="l"/>
            <a:r>
              <a:rPr altLang="zh-CN" sz="2400" b="1" dirty="0" smtClean="0">
                <a:latin typeface="+mn-ea"/>
                <a:cs typeface="+mn-ea"/>
              </a:rPr>
              <a:t>4）装配式建筑的发展</a:t>
            </a:r>
            <a:endParaRPr altLang="zh-CN" sz="2400" b="1" dirty="0" smtClean="0">
              <a:latin typeface="+mn-ea"/>
              <a:cs typeface="+mn-ea"/>
            </a:endParaRPr>
          </a:p>
          <a:p>
            <a:pPr marL="342900" indent="-342900" fontAlgn="auto">
              <a:lnSpc>
                <a:spcPts val="2640"/>
              </a:lnSpc>
              <a:spcBef>
                <a:spcPts val="0"/>
              </a:spcBef>
              <a:buClr>
                <a:schemeClr val="tx2"/>
              </a:buClr>
              <a:buSzPct val="50000"/>
              <a:buFont typeface="Wingdings 2"/>
              <a:buChar char="ß"/>
            </a:pPr>
            <a:r>
              <a:rPr lang="zh-CN" altLang="zh-CN" sz="2200" dirty="0">
                <a:sym typeface="+mn-ea"/>
              </a:rPr>
              <a:t>中国装配式建筑行业发展至今，主要经历了起步、缓慢发展和快速发展三个阶段</a:t>
            </a:r>
            <a:r>
              <a:rPr lang="en-US" altLang="zh-CN" sz="2200" dirty="0">
                <a:sym typeface="+mn-ea"/>
              </a:rPr>
              <a:t> </a:t>
            </a:r>
            <a:r>
              <a:rPr lang="zh-CN" altLang="zh-CN" sz="2200" dirty="0">
                <a:sym typeface="+mn-ea"/>
              </a:rPr>
              <a:t>：</a:t>
            </a:r>
            <a:endParaRPr lang="zh-CN" altLang="zh-CN" sz="2200" dirty="0"/>
          </a:p>
          <a:p>
            <a:pPr fontAlgn="auto">
              <a:lnSpc>
                <a:spcPts val="2640"/>
              </a:lnSpc>
              <a:spcBef>
                <a:spcPts val="0"/>
              </a:spcBef>
              <a:buClr>
                <a:schemeClr val="tx2"/>
              </a:buClr>
              <a:buSzPct val="50000"/>
            </a:pPr>
            <a:endParaRPr lang="zh-CN" altLang="zh-CN" sz="2800" dirty="0"/>
          </a:p>
          <a:p>
            <a:pPr algn="l"/>
            <a:r>
              <a:rPr altLang="zh-CN" sz="2800" b="1" dirty="0" smtClean="0">
                <a:latin typeface="+mn-ea"/>
                <a:cs typeface="+mn-ea"/>
              </a:rPr>
              <a:t>    </a:t>
            </a:r>
            <a:r>
              <a:rPr altLang="zh-CN" b="1" dirty="0" smtClean="0"/>
              <a:t>                                                            </a:t>
            </a:r>
            <a:endParaRPr altLang="zh-CN" b="1" dirty="0" smtClean="0"/>
          </a:p>
        </p:txBody>
      </p:sp>
      <p:pic>
        <p:nvPicPr>
          <p:cNvPr id="13" name="image20.png"/>
          <p:cNvPicPr/>
          <p:nvPr>
            <p:custDataLst>
              <p:tags r:id="rId1"/>
            </p:custDataLst>
          </p:nvPr>
        </p:nvPicPr>
        <p:blipFill>
          <a:blip r:embed="rId2" cstate="print"/>
          <a:srcRect/>
          <a:stretch>
            <a:fillRect/>
          </a:stretch>
        </p:blipFill>
        <p:spPr>
          <a:xfrm>
            <a:off x="179070" y="2132965"/>
            <a:ext cx="8482330" cy="4438015"/>
          </a:xfrm>
          <a:prstGeom prst="rect">
            <a:avLst/>
          </a:prstGeom>
          <a:noFill/>
          <a:ln w="9525" cmpd="sng">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560" y="943610"/>
            <a:ext cx="8782050" cy="4970145"/>
          </a:xfrm>
        </p:spPr>
        <p:txBody>
          <a:bodyPr>
            <a:normAutofit lnSpcReduction="20000"/>
          </a:bodyPr>
          <a:lstStyle/>
          <a:p>
            <a:pPr algn="l"/>
            <a:r>
              <a:rPr altLang="zh-CN" sz="2400" b="1" dirty="0" smtClean="0">
                <a:latin typeface="+mn-ea"/>
                <a:cs typeface="+mn-ea"/>
                <a:sym typeface="+mn-ea"/>
              </a:rPr>
              <a:t>1） </a:t>
            </a:r>
            <a:r>
              <a:rPr lang="zh-CN" sz="2400" b="1" dirty="0" smtClean="0">
                <a:latin typeface="+mn-ea"/>
                <a:cs typeface="+mn-ea"/>
                <a:sym typeface="+mn-ea"/>
              </a:rPr>
              <a:t>认识常见的预制构件</a:t>
            </a:r>
            <a:r>
              <a:rPr lang="en-US" altLang="zh-CN" sz="2400" b="1" dirty="0" smtClean="0">
                <a:latin typeface="+mn-ea"/>
                <a:cs typeface="+mn-ea"/>
                <a:sym typeface="+mn-ea"/>
              </a:rPr>
              <a:t>——</a:t>
            </a:r>
            <a:r>
              <a:rPr lang="zh-CN" altLang="en-US" sz="2400" b="1" dirty="0" smtClean="0">
                <a:latin typeface="+mn-ea"/>
                <a:cs typeface="+mn-ea"/>
                <a:sym typeface="+mn-ea"/>
              </a:rPr>
              <a:t>柱</a:t>
            </a:r>
            <a:r>
              <a:rPr altLang="zh-CN" sz="2400" b="1" dirty="0" smtClean="0">
                <a:latin typeface="+mn-ea"/>
                <a:cs typeface="+mn-ea"/>
                <a:sym typeface="+mn-ea"/>
              </a:rPr>
              <a:t> </a:t>
            </a:r>
            <a:endParaRPr lang="en-US" sz="2800" b="1" dirty="0" smtClean="0">
              <a:sym typeface="+mn-ea"/>
            </a:endParaRPr>
          </a:p>
          <a:p>
            <a:pPr>
              <a:lnSpc>
                <a:spcPct val="150000"/>
              </a:lnSpc>
            </a:pPr>
            <a:r>
              <a:rPr lang="en-US" sz="2800" b="1" dirty="0" smtClean="0">
                <a:sym typeface="+mn-ea"/>
              </a:rPr>
              <a:t>  </a:t>
            </a:r>
            <a:r>
              <a:rPr lang="zh-CN" altLang="zh-CN" sz="2200" dirty="0">
                <a:sym typeface="+mn-ea"/>
              </a:rPr>
              <a:t> 预制柱一般分为实体预制柱和空心预制柱两种。实体预制柱一般在层高位置预留下钢筋接头，完成定位固定之后，在梁、板交汇的节点位置使钢筋连通，并依靠后浇混凝土整体固定成型。上下层预制柱的竖向钢筋通常采用灌浆套筒进行连接，在预制柱下部预埋钢筋灌浆套筒，通过注入灌浆料，完成上下柱之间的力学传递。</a:t>
            </a:r>
            <a:endParaRPr lang="zh-CN" altLang="zh-CN" sz="2200" dirty="0">
              <a:sym typeface="+mn-ea"/>
            </a:endParaRPr>
          </a:p>
        </p:txBody>
      </p:sp>
      <p:pic>
        <p:nvPicPr>
          <p:cNvPr id="4" name="图片 3" descr="图片1"/>
          <p:cNvPicPr>
            <a:picLocks noChangeAspect="1"/>
          </p:cNvPicPr>
          <p:nvPr>
            <p:custDataLst>
              <p:tags r:id="rId1"/>
            </p:custDataLst>
          </p:nvPr>
        </p:nvPicPr>
        <p:blipFill>
          <a:blip r:embed="rId2"/>
          <a:stretch>
            <a:fillRect/>
          </a:stretch>
        </p:blipFill>
        <p:spPr>
          <a:xfrm>
            <a:off x="539750" y="4220845"/>
            <a:ext cx="3903980" cy="2536190"/>
          </a:xfrm>
          <a:prstGeom prst="rect">
            <a:avLst/>
          </a:prstGeom>
        </p:spPr>
      </p:pic>
      <p:pic>
        <p:nvPicPr>
          <p:cNvPr id="5" name="图片 4" descr="图片2"/>
          <p:cNvPicPr>
            <a:picLocks noChangeAspect="1"/>
          </p:cNvPicPr>
          <p:nvPr>
            <p:custDataLst>
              <p:tags r:id="rId3"/>
            </p:custDataLst>
          </p:nvPr>
        </p:nvPicPr>
        <p:blipFill>
          <a:blip r:embed="rId4"/>
          <a:stretch>
            <a:fillRect/>
          </a:stretch>
        </p:blipFill>
        <p:spPr>
          <a:xfrm>
            <a:off x="5652135" y="4149090"/>
            <a:ext cx="2684145" cy="2536825"/>
          </a:xfrm>
          <a:prstGeom prst="rect">
            <a:avLst/>
          </a:prstGeom>
        </p:spPr>
      </p:pic>
      <p:sp>
        <p:nvSpPr>
          <p:cNvPr id="6" name="文本框 5"/>
          <p:cNvSpPr txBox="1"/>
          <p:nvPr>
            <p:custDataLst>
              <p:tags r:id="rId5"/>
            </p:custDataLst>
          </p:nvPr>
        </p:nvSpPr>
        <p:spPr>
          <a:xfrm>
            <a:off x="323850" y="260350"/>
            <a:ext cx="4572000" cy="460375"/>
          </a:xfrm>
          <a:prstGeom prst="rect">
            <a:avLst/>
          </a:prstGeom>
          <a:noFill/>
        </p:spPr>
        <p:txBody>
          <a:bodyPr wrap="square" rtlCol="0" anchor="t">
            <a:spAutoFit/>
          </a:bodyPr>
          <a:p>
            <a:r>
              <a:rPr altLang="zh-CN" sz="2400" b="1" dirty="0" smtClean="0">
                <a:latin typeface="+mn-ea"/>
                <a:cs typeface="+mn-ea"/>
                <a:sym typeface="+mn-ea"/>
              </a:rPr>
              <a:t> 任务</a:t>
            </a:r>
            <a:r>
              <a:rPr lang="en-US" altLang="zh-CN" sz="2400" b="1" dirty="0" smtClean="0">
                <a:latin typeface="+mn-ea"/>
                <a:cs typeface="+mn-ea"/>
                <a:sym typeface="+mn-ea"/>
              </a:rPr>
              <a:t>1.2 </a:t>
            </a:r>
            <a:r>
              <a:rPr altLang="zh-CN" sz="2400" b="1" dirty="0" smtClean="0">
                <a:latin typeface="+mn-ea"/>
                <a:cs typeface="+mn-ea"/>
                <a:sym typeface="+mn-ea"/>
              </a:rPr>
              <a:t>认识预制构件</a:t>
            </a:r>
            <a:endParaRPr altLang="zh-CN" sz="2400" b="1" dirty="0" smtClean="0">
              <a:latin typeface="+mn-ea"/>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560" y="943610"/>
            <a:ext cx="8782050" cy="4970145"/>
          </a:xfrm>
        </p:spPr>
        <p:txBody>
          <a:bodyPr>
            <a:normAutofit lnSpcReduction="20000"/>
          </a:bodyPr>
          <a:lstStyle/>
          <a:p>
            <a:pPr algn="l"/>
            <a:r>
              <a:rPr lang="en-US" sz="2400" b="1" dirty="0" smtClean="0">
                <a:latin typeface="+mn-ea"/>
                <a:cs typeface="+mn-ea"/>
                <a:sym typeface="+mn-ea"/>
              </a:rPr>
              <a:t>2</a:t>
            </a:r>
            <a:r>
              <a:rPr altLang="zh-CN" sz="2400" b="1" dirty="0" smtClean="0">
                <a:latin typeface="+mn-ea"/>
                <a:cs typeface="+mn-ea"/>
                <a:sym typeface="+mn-ea"/>
              </a:rPr>
              <a:t>） </a:t>
            </a:r>
            <a:r>
              <a:rPr lang="zh-CN" sz="2400" b="1" dirty="0" smtClean="0">
                <a:latin typeface="+mn-ea"/>
                <a:cs typeface="+mn-ea"/>
                <a:sym typeface="+mn-ea"/>
              </a:rPr>
              <a:t>认识常见的预制构件</a:t>
            </a:r>
            <a:r>
              <a:rPr lang="en-US" altLang="zh-CN" sz="2400" b="1" dirty="0" smtClean="0">
                <a:latin typeface="+mn-ea"/>
                <a:cs typeface="+mn-ea"/>
                <a:sym typeface="+mn-ea"/>
              </a:rPr>
              <a:t>——</a:t>
            </a:r>
            <a:r>
              <a:rPr lang="zh-CN" altLang="en-US" sz="2400" b="1" dirty="0" smtClean="0">
                <a:latin typeface="+mn-ea"/>
                <a:cs typeface="+mn-ea"/>
                <a:sym typeface="+mn-ea"/>
              </a:rPr>
              <a:t> 叠合梁</a:t>
            </a:r>
            <a:r>
              <a:rPr altLang="zh-CN" sz="2400" b="1" dirty="0" smtClean="0">
                <a:latin typeface="+mn-ea"/>
                <a:cs typeface="+mn-ea"/>
                <a:sym typeface="+mn-ea"/>
              </a:rPr>
              <a:t> </a:t>
            </a:r>
            <a:endParaRPr lang="en-US" sz="2800" b="1" dirty="0" smtClean="0">
              <a:sym typeface="+mn-ea"/>
            </a:endParaRPr>
          </a:p>
          <a:p>
            <a:pPr>
              <a:lnSpc>
                <a:spcPct val="150000"/>
              </a:lnSpc>
            </a:pPr>
            <a:r>
              <a:rPr lang="en-US" sz="2800" b="1" dirty="0" smtClean="0">
                <a:sym typeface="+mn-ea"/>
              </a:rPr>
              <a:t>  </a:t>
            </a:r>
            <a:r>
              <a:rPr lang="zh-CN" altLang="zh-CN" sz="2200" dirty="0">
                <a:sym typeface="+mn-ea"/>
              </a:rPr>
              <a:t> 叠合梁是指在预制钢筋混凝土梁上后浇混凝土形成的整体受弯梁。叠合梁一般分两步实现装配和完整度：第一步是在工厂内浇筑完成，通过模具将梁内底筋、箍筋与混凝土浇筑成型，并预留连接节点；第二步是在施工现场浇筑完成，绑扎上部钢筋与叠合板一起浇筑成整体。</a:t>
            </a:r>
            <a:endParaRPr lang="zh-CN" altLang="zh-CN" sz="2200" dirty="0">
              <a:sym typeface="+mn-ea"/>
            </a:endParaRPr>
          </a:p>
        </p:txBody>
      </p:sp>
      <p:pic>
        <p:nvPicPr>
          <p:cNvPr id="6" name="图片 5" descr="图片3"/>
          <p:cNvPicPr>
            <a:picLocks noChangeAspect="1"/>
          </p:cNvPicPr>
          <p:nvPr>
            <p:custDataLst>
              <p:tags r:id="rId1"/>
            </p:custDataLst>
          </p:nvPr>
        </p:nvPicPr>
        <p:blipFill>
          <a:blip r:embed="rId2"/>
          <a:stretch>
            <a:fillRect/>
          </a:stretch>
        </p:blipFill>
        <p:spPr>
          <a:xfrm>
            <a:off x="395605" y="3716655"/>
            <a:ext cx="3775075" cy="3100705"/>
          </a:xfrm>
          <a:prstGeom prst="rect">
            <a:avLst/>
          </a:prstGeom>
        </p:spPr>
      </p:pic>
      <p:pic>
        <p:nvPicPr>
          <p:cNvPr id="7" name="图片 6" descr="图片4"/>
          <p:cNvPicPr>
            <a:picLocks noChangeAspect="1"/>
          </p:cNvPicPr>
          <p:nvPr>
            <p:custDataLst>
              <p:tags r:id="rId3"/>
            </p:custDataLst>
          </p:nvPr>
        </p:nvPicPr>
        <p:blipFill>
          <a:blip r:embed="rId4"/>
          <a:stretch>
            <a:fillRect/>
          </a:stretch>
        </p:blipFill>
        <p:spPr>
          <a:xfrm>
            <a:off x="4932045" y="3644900"/>
            <a:ext cx="3070860" cy="3134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560" y="943610"/>
            <a:ext cx="8782050" cy="4970145"/>
          </a:xfrm>
        </p:spPr>
        <p:txBody>
          <a:bodyPr>
            <a:normAutofit lnSpcReduction="20000"/>
          </a:bodyPr>
          <a:lstStyle/>
          <a:p>
            <a:pPr algn="l"/>
            <a:r>
              <a:rPr lang="en-US" sz="2400" b="1" dirty="0" smtClean="0">
                <a:latin typeface="+mn-ea"/>
                <a:cs typeface="+mn-ea"/>
                <a:sym typeface="+mn-ea"/>
              </a:rPr>
              <a:t>3</a:t>
            </a:r>
            <a:r>
              <a:rPr altLang="zh-CN" sz="2400" b="1" dirty="0" smtClean="0">
                <a:latin typeface="+mn-ea"/>
                <a:cs typeface="+mn-ea"/>
                <a:sym typeface="+mn-ea"/>
              </a:rPr>
              <a:t>） </a:t>
            </a:r>
            <a:r>
              <a:rPr lang="zh-CN" sz="2400" b="1" dirty="0" smtClean="0">
                <a:latin typeface="+mn-ea"/>
                <a:cs typeface="+mn-ea"/>
                <a:sym typeface="+mn-ea"/>
              </a:rPr>
              <a:t>认识常见的预制构件</a:t>
            </a:r>
            <a:r>
              <a:rPr lang="en-US" altLang="zh-CN" sz="2400" b="1" dirty="0" smtClean="0">
                <a:latin typeface="+mn-ea"/>
                <a:cs typeface="+mn-ea"/>
                <a:sym typeface="+mn-ea"/>
              </a:rPr>
              <a:t>——</a:t>
            </a:r>
            <a:r>
              <a:rPr lang="zh-CN" altLang="en-US" sz="2400" b="1" dirty="0" smtClean="0">
                <a:latin typeface="+mn-ea"/>
                <a:cs typeface="+mn-ea"/>
                <a:sym typeface="+mn-ea"/>
              </a:rPr>
              <a:t> 叠合板</a:t>
            </a:r>
            <a:r>
              <a:rPr altLang="zh-CN" sz="2400" b="1" dirty="0" smtClean="0">
                <a:latin typeface="+mn-ea"/>
                <a:cs typeface="+mn-ea"/>
                <a:sym typeface="+mn-ea"/>
              </a:rPr>
              <a:t> </a:t>
            </a:r>
            <a:endParaRPr lang="en-US" sz="2800" b="1" dirty="0" smtClean="0">
              <a:sym typeface="+mn-ea"/>
            </a:endParaRPr>
          </a:p>
          <a:p>
            <a:pPr>
              <a:lnSpc>
                <a:spcPct val="150000"/>
              </a:lnSpc>
            </a:pPr>
            <a:r>
              <a:rPr lang="en-US" sz="2800" b="1" dirty="0" smtClean="0">
                <a:sym typeface="+mn-ea"/>
              </a:rPr>
              <a:t>  </a:t>
            </a:r>
            <a:r>
              <a:rPr lang="zh-CN" altLang="zh-CN" sz="2200" dirty="0">
                <a:sym typeface="+mn-ea"/>
              </a:rPr>
              <a:t> 叠合板是由预制板和现浇钢筋混凝土层叠合而成的装配整体式楼板。预制板既是楼板结构的组成部分之一，又是现浇钢筋混凝土叠合层的永久性模板。现浇叠合层内可敷设水平设备管线。叠合楼板整体性好，板的上下表面平整，便于饰面层装修，适用于对整体刚度要求较高的高层建筑和大开间建筑。</a:t>
            </a:r>
            <a:endParaRPr lang="zh-CN" altLang="zh-CN" sz="2200" dirty="0">
              <a:sym typeface="+mn-ea"/>
            </a:endParaRPr>
          </a:p>
        </p:txBody>
      </p:sp>
      <p:pic>
        <p:nvPicPr>
          <p:cNvPr id="9" name="图片 8" descr="图片7"/>
          <p:cNvPicPr>
            <a:picLocks noChangeAspect="1"/>
          </p:cNvPicPr>
          <p:nvPr>
            <p:custDataLst>
              <p:tags r:id="rId1"/>
            </p:custDataLst>
          </p:nvPr>
        </p:nvPicPr>
        <p:blipFill>
          <a:blip r:embed="rId2"/>
          <a:stretch>
            <a:fillRect/>
          </a:stretch>
        </p:blipFill>
        <p:spPr>
          <a:xfrm>
            <a:off x="755650" y="3875405"/>
            <a:ext cx="2651760" cy="2362200"/>
          </a:xfrm>
          <a:prstGeom prst="rect">
            <a:avLst/>
          </a:prstGeom>
        </p:spPr>
      </p:pic>
      <p:pic>
        <p:nvPicPr>
          <p:cNvPr id="10" name="图片 9" descr="图片8"/>
          <p:cNvPicPr>
            <a:picLocks noChangeAspect="1"/>
          </p:cNvPicPr>
          <p:nvPr>
            <p:custDataLst>
              <p:tags r:id="rId3"/>
            </p:custDataLst>
          </p:nvPr>
        </p:nvPicPr>
        <p:blipFill>
          <a:blip r:embed="rId4"/>
          <a:stretch>
            <a:fillRect/>
          </a:stretch>
        </p:blipFill>
        <p:spPr>
          <a:xfrm>
            <a:off x="4572000" y="3875405"/>
            <a:ext cx="3034665" cy="23475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560" y="943610"/>
            <a:ext cx="8782050" cy="4970145"/>
          </a:xfrm>
        </p:spPr>
        <p:txBody>
          <a:bodyPr>
            <a:normAutofit lnSpcReduction="20000"/>
          </a:bodyPr>
          <a:lstStyle/>
          <a:p>
            <a:pPr algn="l"/>
            <a:r>
              <a:rPr lang="en-US" sz="2400" b="1" dirty="0" smtClean="0">
                <a:latin typeface="+mn-ea"/>
                <a:cs typeface="+mn-ea"/>
                <a:sym typeface="+mn-ea"/>
              </a:rPr>
              <a:t>4</a:t>
            </a:r>
            <a:r>
              <a:rPr altLang="zh-CN" sz="2400" b="1" dirty="0" smtClean="0">
                <a:latin typeface="+mn-ea"/>
                <a:cs typeface="+mn-ea"/>
                <a:sym typeface="+mn-ea"/>
              </a:rPr>
              <a:t>） </a:t>
            </a:r>
            <a:r>
              <a:rPr lang="zh-CN" sz="2400" b="1" dirty="0" smtClean="0">
                <a:latin typeface="+mn-ea"/>
                <a:cs typeface="+mn-ea"/>
                <a:sym typeface="+mn-ea"/>
              </a:rPr>
              <a:t>认识常见的预制构件</a:t>
            </a:r>
            <a:r>
              <a:rPr lang="en-US" altLang="zh-CN" sz="2400" b="1" dirty="0" smtClean="0">
                <a:latin typeface="+mn-ea"/>
                <a:cs typeface="+mn-ea"/>
                <a:sym typeface="+mn-ea"/>
              </a:rPr>
              <a:t>——</a:t>
            </a:r>
            <a:r>
              <a:rPr lang="zh-CN" altLang="en-US" sz="2400" b="1" dirty="0" smtClean="0">
                <a:latin typeface="+mn-ea"/>
                <a:cs typeface="+mn-ea"/>
                <a:sym typeface="+mn-ea"/>
              </a:rPr>
              <a:t> 外挂</a:t>
            </a:r>
            <a:r>
              <a:rPr lang="zh-CN" altLang="en-US" sz="2400" b="1" dirty="0" smtClean="0">
                <a:latin typeface="+mn-ea"/>
                <a:cs typeface="+mn-ea"/>
                <a:sym typeface="+mn-ea"/>
              </a:rPr>
              <a:t>墙</a:t>
            </a:r>
            <a:r>
              <a:rPr lang="zh-CN" altLang="en-US" sz="2400" b="1" dirty="0" smtClean="0">
                <a:latin typeface="+mn-ea"/>
                <a:cs typeface="+mn-ea"/>
                <a:sym typeface="+mn-ea"/>
              </a:rPr>
              <a:t>板</a:t>
            </a:r>
            <a:r>
              <a:rPr altLang="zh-CN" sz="2400" b="1" dirty="0" smtClean="0">
                <a:latin typeface="+mn-ea"/>
                <a:cs typeface="+mn-ea"/>
                <a:sym typeface="+mn-ea"/>
              </a:rPr>
              <a:t> </a:t>
            </a:r>
            <a:endParaRPr lang="en-US" sz="2800" b="1" dirty="0" smtClean="0">
              <a:sym typeface="+mn-ea"/>
            </a:endParaRPr>
          </a:p>
          <a:p>
            <a:pPr>
              <a:lnSpc>
                <a:spcPct val="150000"/>
              </a:lnSpc>
            </a:pPr>
            <a:r>
              <a:rPr lang="en-US" sz="2800" b="1" dirty="0" smtClean="0">
                <a:sym typeface="+mn-ea"/>
              </a:rPr>
              <a:t>  </a:t>
            </a:r>
            <a:r>
              <a:rPr lang="zh-CN" altLang="zh-CN" sz="2200" dirty="0">
                <a:sym typeface="+mn-ea"/>
              </a:rPr>
              <a:t> 预制外挂墙板是指安装在主体结构上起围护、装饰作用的非承重预制混凝土外墙板。预制外挂墙板集围护、装饰、防水、保温于一体，采用工厂化生产、装配化施工，具有安装速度快、质量可控、耐久性好、便于保养和维修等特点，符合国家大力发展装配式建筑的方针政策。</a:t>
            </a:r>
            <a:endParaRPr lang="zh-CN" altLang="zh-CN" sz="2200" dirty="0">
              <a:sym typeface="+mn-ea"/>
            </a:endParaRPr>
          </a:p>
        </p:txBody>
      </p:sp>
      <p:pic>
        <p:nvPicPr>
          <p:cNvPr id="90119" name="图片 18"/>
          <p:cNvPicPr>
            <a:picLocks noChangeAspect="1"/>
          </p:cNvPicPr>
          <p:nvPr>
            <p:custDataLst>
              <p:tags r:id="rId1"/>
            </p:custDataLst>
          </p:nvPr>
        </p:nvPicPr>
        <p:blipFill>
          <a:blip r:embed="rId2"/>
          <a:stretch>
            <a:fillRect/>
          </a:stretch>
        </p:blipFill>
        <p:spPr>
          <a:xfrm>
            <a:off x="4716145" y="3500755"/>
            <a:ext cx="3515360" cy="3772535"/>
          </a:xfrm>
          <a:prstGeom prst="rect">
            <a:avLst/>
          </a:prstGeom>
          <a:noFill/>
          <a:ln w="9525">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950" y="692785"/>
            <a:ext cx="8782050" cy="4970145"/>
          </a:xfrm>
        </p:spPr>
        <p:txBody>
          <a:bodyPr>
            <a:normAutofit lnSpcReduction="20000"/>
          </a:bodyPr>
          <a:lstStyle/>
          <a:p>
            <a:r>
              <a:rPr sz="2800" b="1" dirty="0" smtClean="0">
                <a:sym typeface="+mn-ea"/>
              </a:rPr>
              <a:t>5） 其他常见的预制构件</a:t>
            </a:r>
            <a:r>
              <a:rPr lang="en-US" sz="2800" b="1" dirty="0" smtClean="0">
                <a:sym typeface="+mn-ea"/>
              </a:rPr>
              <a:t> </a:t>
            </a:r>
            <a:endParaRPr lang="en-US" sz="2800" b="1" dirty="0" smtClean="0">
              <a:sym typeface="+mn-ea"/>
            </a:endParaRPr>
          </a:p>
          <a:p>
            <a:r>
              <a:rPr lang="en-US" sz="2800" b="1" dirty="0" smtClean="0">
                <a:sym typeface="+mn-ea"/>
              </a:rPr>
              <a:t>   </a:t>
            </a:r>
            <a:endParaRPr lang="en-US" sz="2800" b="1" dirty="0" smtClean="0">
              <a:sym typeface="+mn-ea"/>
            </a:endParaRPr>
          </a:p>
          <a:p>
            <a:r>
              <a:rPr lang="en-US" sz="2800" b="1" dirty="0" smtClean="0">
                <a:sym typeface="+mn-ea"/>
              </a:rPr>
              <a:t>   </a:t>
            </a:r>
            <a:endParaRPr lang="en-US" sz="2800" b="1" dirty="0" smtClean="0">
              <a:sym typeface="+mn-ea"/>
            </a:endParaRPr>
          </a:p>
        </p:txBody>
      </p:sp>
      <p:sp>
        <p:nvSpPr>
          <p:cNvPr id="5" name="标题 1"/>
          <p:cNvSpPr>
            <a:spLocks noGrp="1"/>
          </p:cNvSpPr>
          <p:nvPr/>
        </p:nvSpPr>
        <p:spPr>
          <a:xfrm>
            <a:off x="323850" y="201930"/>
            <a:ext cx="8709660" cy="1143000"/>
          </a:xfrm>
          <a:prstGeom prst="rect">
            <a:avLst/>
          </a:prstGeom>
        </p:spPr>
        <p:txBody>
          <a:bodyPr vert="horz" rtlCol="0" anchor="ctr">
            <a:normAutofit/>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endParaRPr lang="en-US" sz="3200" b="1" dirty="0" smtClean="0">
              <a:sym typeface="+mn-ea"/>
            </a:endParaRPr>
          </a:p>
        </p:txBody>
      </p:sp>
      <p:pic>
        <p:nvPicPr>
          <p:cNvPr id="8" name="图片 7" descr="图片6"/>
          <p:cNvPicPr>
            <a:picLocks noChangeAspect="1"/>
          </p:cNvPicPr>
          <p:nvPr/>
        </p:nvPicPr>
        <p:blipFill>
          <a:blip r:embed="rId1"/>
          <a:stretch>
            <a:fillRect/>
          </a:stretch>
        </p:blipFill>
        <p:spPr>
          <a:xfrm>
            <a:off x="1331595" y="1779270"/>
            <a:ext cx="2621915" cy="2222500"/>
          </a:xfrm>
          <a:prstGeom prst="rect">
            <a:avLst/>
          </a:prstGeom>
        </p:spPr>
      </p:pic>
      <p:pic>
        <p:nvPicPr>
          <p:cNvPr id="11" name="图片 10" descr="图片24"/>
          <p:cNvPicPr>
            <a:picLocks noChangeAspect="1"/>
          </p:cNvPicPr>
          <p:nvPr>
            <p:custDataLst>
              <p:tags r:id="rId2"/>
            </p:custDataLst>
          </p:nvPr>
        </p:nvPicPr>
        <p:blipFill>
          <a:blip r:embed="rId3"/>
          <a:stretch>
            <a:fillRect/>
          </a:stretch>
        </p:blipFill>
        <p:spPr>
          <a:xfrm>
            <a:off x="5220335" y="1772920"/>
            <a:ext cx="3244850" cy="2421890"/>
          </a:xfrm>
          <a:prstGeom prst="rect">
            <a:avLst/>
          </a:prstGeom>
        </p:spPr>
      </p:pic>
      <p:pic>
        <p:nvPicPr>
          <p:cNvPr id="12" name="图片 11" descr="图片25"/>
          <p:cNvPicPr>
            <a:picLocks noChangeAspect="1"/>
          </p:cNvPicPr>
          <p:nvPr>
            <p:custDataLst>
              <p:tags r:id="rId4"/>
            </p:custDataLst>
          </p:nvPr>
        </p:nvPicPr>
        <p:blipFill>
          <a:blip r:embed="rId5"/>
          <a:stretch>
            <a:fillRect/>
          </a:stretch>
        </p:blipFill>
        <p:spPr>
          <a:xfrm>
            <a:off x="899795" y="4364990"/>
            <a:ext cx="3303905" cy="24225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950" y="1344930"/>
            <a:ext cx="8782050" cy="4970145"/>
          </a:xfrm>
        </p:spPr>
        <p:txBody>
          <a:bodyPr>
            <a:normAutofit lnSpcReduction="20000"/>
          </a:bodyPr>
          <a:lstStyle/>
          <a:p>
            <a:r>
              <a:rPr lang="zh-CN" sz="2400" b="1" dirty="0" smtClean="0">
                <a:latin typeface="+mn-ea"/>
                <a:cs typeface="+mn-ea"/>
                <a:sym typeface="+mn-ea"/>
              </a:rPr>
              <a:t>1） 吊装从业人员和施工指挥人员</a:t>
            </a:r>
            <a:r>
              <a:rPr lang="zh-CN" altLang="en-US" sz="2800" b="1" dirty="0" smtClean="0">
                <a:sym typeface="+mn-ea"/>
              </a:rPr>
              <a:t> </a:t>
            </a:r>
            <a:endParaRPr lang="zh-CN" altLang="en-US" sz="2800" b="1" dirty="0" smtClean="0">
              <a:sym typeface="+mn-ea"/>
            </a:endParaRPr>
          </a:p>
          <a:p>
            <a:r>
              <a:rPr lang="en-US" sz="2800" b="1" dirty="0" smtClean="0">
                <a:sym typeface="+mn-ea"/>
              </a:rPr>
              <a:t>   </a:t>
            </a:r>
            <a:endParaRPr lang="en-US" sz="2800" b="1" dirty="0" smtClean="0">
              <a:sym typeface="+mn-ea"/>
            </a:endParaRPr>
          </a:p>
          <a:p>
            <a:r>
              <a:rPr lang="en-US" sz="2800" b="1" dirty="0" smtClean="0">
                <a:sym typeface="+mn-ea"/>
              </a:rPr>
              <a:t>  </a:t>
            </a:r>
            <a:endParaRPr lang="en-US" sz="2800" b="1" dirty="0" smtClean="0">
              <a:sym typeface="+mn-ea"/>
            </a:endParaRPr>
          </a:p>
        </p:txBody>
      </p:sp>
      <p:sp>
        <p:nvSpPr>
          <p:cNvPr id="2" name="文本框 1"/>
          <p:cNvSpPr txBox="1"/>
          <p:nvPr>
            <p:custDataLst>
              <p:tags r:id="rId1"/>
            </p:custDataLst>
          </p:nvPr>
        </p:nvSpPr>
        <p:spPr>
          <a:xfrm>
            <a:off x="395605" y="332740"/>
            <a:ext cx="4572000" cy="460375"/>
          </a:xfrm>
          <a:prstGeom prst="rect">
            <a:avLst/>
          </a:prstGeom>
          <a:noFill/>
        </p:spPr>
        <p:txBody>
          <a:bodyPr wrap="square" rtlCol="0" anchor="t">
            <a:spAutoFit/>
          </a:bodyPr>
          <a:p>
            <a:r>
              <a:rPr altLang="zh-CN" sz="2400" b="1" dirty="0" smtClean="0">
                <a:latin typeface="+mn-ea"/>
                <a:cs typeface="+mn-ea"/>
                <a:sym typeface="+mn-ea"/>
              </a:rPr>
              <a:t> 任务</a:t>
            </a:r>
            <a:r>
              <a:rPr lang="en-US" altLang="zh-CN" sz="2400" b="1" dirty="0" smtClean="0">
                <a:latin typeface="+mn-ea"/>
                <a:cs typeface="+mn-ea"/>
                <a:sym typeface="+mn-ea"/>
              </a:rPr>
              <a:t>1.3 </a:t>
            </a:r>
            <a:r>
              <a:rPr altLang="zh-CN" sz="2400" b="1" dirty="0" smtClean="0">
                <a:latin typeface="+mn-ea"/>
                <a:cs typeface="+mn-ea"/>
                <a:sym typeface="+mn-ea"/>
              </a:rPr>
              <a:t>认识起重设备与吊具</a:t>
            </a:r>
            <a:endParaRPr altLang="zh-CN" sz="2400" b="1" dirty="0" smtClean="0">
              <a:latin typeface="+mn-ea"/>
              <a:cs typeface="+mn-ea"/>
              <a:sym typeface="+mn-ea"/>
            </a:endParaRPr>
          </a:p>
        </p:txBody>
      </p:sp>
      <p:pic>
        <p:nvPicPr>
          <p:cNvPr id="6" name="图片 5" descr="[TUHKB%OF6XJ73)XB0@T5(U"/>
          <p:cNvPicPr>
            <a:picLocks noChangeAspect="1"/>
          </p:cNvPicPr>
          <p:nvPr>
            <p:custDataLst>
              <p:tags r:id="rId2"/>
            </p:custDataLst>
          </p:nvPr>
        </p:nvPicPr>
        <p:blipFill>
          <a:blip r:embed="rId3"/>
          <a:stretch>
            <a:fillRect/>
          </a:stretch>
        </p:blipFill>
        <p:spPr>
          <a:xfrm>
            <a:off x="611505" y="1844675"/>
            <a:ext cx="7574280" cy="400240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793115"/>
            <a:ext cx="8782050" cy="4970145"/>
          </a:xfrm>
        </p:spPr>
        <p:txBody>
          <a:bodyPr>
            <a:normAutofit lnSpcReduction="20000"/>
          </a:bodyPr>
          <a:lstStyle/>
          <a:p>
            <a:r>
              <a:rPr lang="en-US" altLang="zh-CN" sz="2400" b="1" dirty="0" smtClean="0">
                <a:latin typeface="+mn-ea"/>
                <a:cs typeface="+mn-ea"/>
                <a:sym typeface="+mn-ea"/>
              </a:rPr>
              <a:t>2</a:t>
            </a:r>
            <a:r>
              <a:rPr lang="zh-CN" sz="2400" b="1" dirty="0" smtClean="0">
                <a:latin typeface="+mn-ea"/>
                <a:cs typeface="+mn-ea"/>
                <a:sym typeface="+mn-ea"/>
              </a:rPr>
              <a:t>） 指示信号</a:t>
            </a:r>
            <a:r>
              <a:rPr lang="zh-CN" altLang="en-US" sz="2800" b="1" dirty="0" smtClean="0">
                <a:sym typeface="+mn-ea"/>
              </a:rPr>
              <a:t> </a:t>
            </a:r>
            <a:endParaRPr lang="zh-CN" altLang="en-US" sz="2800" b="1" dirty="0" smtClean="0">
              <a:sym typeface="+mn-ea"/>
            </a:endParaRPr>
          </a:p>
          <a:p>
            <a:r>
              <a:rPr lang="en-US" sz="2800" b="1" dirty="0" smtClean="0">
                <a:sym typeface="+mn-ea"/>
              </a:rPr>
              <a:t>   </a:t>
            </a:r>
            <a:endParaRPr lang="en-US" sz="2800" b="1" dirty="0" smtClean="0">
              <a:sym typeface="+mn-ea"/>
            </a:endParaRPr>
          </a:p>
          <a:p>
            <a:r>
              <a:rPr lang="en-US" sz="2800" b="1" dirty="0" smtClean="0">
                <a:sym typeface="+mn-ea"/>
              </a:rPr>
              <a:t>  </a:t>
            </a:r>
            <a:endParaRPr lang="en-US" sz="2800" b="1" dirty="0" smtClean="0">
              <a:sym typeface="+mn-ea"/>
            </a:endParaRPr>
          </a:p>
        </p:txBody>
      </p:sp>
      <p:pic>
        <p:nvPicPr>
          <p:cNvPr id="5" name="图片 4" descr="NY41MD~1R4TE[D)0MD5T(W0"/>
          <p:cNvPicPr>
            <a:picLocks noChangeAspect="1"/>
          </p:cNvPicPr>
          <p:nvPr>
            <p:custDataLst>
              <p:tags r:id="rId1"/>
            </p:custDataLst>
          </p:nvPr>
        </p:nvPicPr>
        <p:blipFill>
          <a:blip r:embed="rId2"/>
          <a:stretch>
            <a:fillRect/>
          </a:stretch>
        </p:blipFill>
        <p:spPr>
          <a:xfrm>
            <a:off x="755650" y="1196975"/>
            <a:ext cx="7074535" cy="59309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560" y="943610"/>
            <a:ext cx="8782050" cy="4970145"/>
          </a:xfrm>
        </p:spPr>
        <p:txBody>
          <a:bodyPr>
            <a:normAutofit lnSpcReduction="20000"/>
          </a:bodyPr>
          <a:lstStyle/>
          <a:p>
            <a:pPr algn="l"/>
            <a:r>
              <a:rPr altLang="zh-CN" sz="2400" b="1" dirty="0" smtClean="0">
                <a:latin typeface="+mn-ea"/>
                <a:cs typeface="+mn-ea"/>
                <a:sym typeface="+mn-ea"/>
              </a:rPr>
              <a:t>1） 装配式混凝土建筑技术体系 </a:t>
            </a:r>
            <a:endParaRPr altLang="zh-CN" sz="2400" b="1" dirty="0" smtClean="0">
              <a:latin typeface="+mn-ea"/>
              <a:cs typeface="+mn-ea"/>
              <a:sym typeface="+mn-ea"/>
            </a:endParaRPr>
          </a:p>
          <a:p>
            <a:pPr>
              <a:lnSpc>
                <a:spcPct val="150000"/>
              </a:lnSpc>
            </a:pPr>
            <a:r>
              <a:rPr lang="en-US" sz="2800" b="1" dirty="0" smtClean="0">
                <a:sym typeface="+mn-ea"/>
              </a:rPr>
              <a:t>   </a:t>
            </a:r>
            <a:r>
              <a:rPr lang="zh-CN" altLang="zh-CN" sz="2200" dirty="0">
                <a:sym typeface="+mn-ea"/>
              </a:rPr>
              <a:t>全装配混凝土结构主要应用于多层建筑，主要指多层装配式墙-板结构，这种结构的特点是全部墙、板采用预制构件，通过可靠的连接方式进行连接，采用干式工法施工，干式连接暂未有成熟的技术规范。</a:t>
            </a:r>
            <a:endParaRPr lang="en-US" sz="2800" b="1" dirty="0" smtClean="0">
              <a:sym typeface="+mn-ea"/>
            </a:endParaRPr>
          </a:p>
          <a:p>
            <a:r>
              <a:rPr lang="en-US" sz="2800" b="1" dirty="0" smtClean="0">
                <a:sym typeface="+mn-ea"/>
              </a:rPr>
              <a:t>   </a:t>
            </a:r>
            <a:endParaRPr lang="en-US" sz="2800" b="1" dirty="0" smtClean="0">
              <a:sym typeface="+mn-ea"/>
            </a:endParaRPr>
          </a:p>
        </p:txBody>
      </p:sp>
      <p:pic>
        <p:nvPicPr>
          <p:cNvPr id="23556" name="图片 1"/>
          <p:cNvPicPr>
            <a:picLocks noChangeAspect="1"/>
          </p:cNvPicPr>
          <p:nvPr/>
        </p:nvPicPr>
        <p:blipFill>
          <a:blip r:embed="rId1"/>
          <a:stretch>
            <a:fillRect/>
          </a:stretch>
        </p:blipFill>
        <p:spPr>
          <a:xfrm>
            <a:off x="107950" y="3284855"/>
            <a:ext cx="8021320" cy="3196590"/>
          </a:xfrm>
          <a:prstGeom prst="rect">
            <a:avLst/>
          </a:prstGeom>
          <a:noFill/>
          <a:ln w="9525">
            <a:noFill/>
          </a:ln>
        </p:spPr>
      </p:pic>
      <p:sp>
        <p:nvSpPr>
          <p:cNvPr id="2" name="文本框 1"/>
          <p:cNvSpPr txBox="1"/>
          <p:nvPr/>
        </p:nvSpPr>
        <p:spPr>
          <a:xfrm>
            <a:off x="395605" y="332740"/>
            <a:ext cx="4572000" cy="460375"/>
          </a:xfrm>
          <a:prstGeom prst="rect">
            <a:avLst/>
          </a:prstGeom>
          <a:noFill/>
        </p:spPr>
        <p:txBody>
          <a:bodyPr wrap="square" rtlCol="0" anchor="t">
            <a:spAutoFit/>
          </a:bodyPr>
          <a:p>
            <a:r>
              <a:rPr altLang="zh-CN" sz="2400" b="1" dirty="0" smtClean="0">
                <a:latin typeface="+mn-ea"/>
                <a:cs typeface="+mn-ea"/>
                <a:sym typeface="+mn-ea"/>
              </a:rPr>
              <a:t> 任务</a:t>
            </a:r>
            <a:r>
              <a:rPr lang="en-US" altLang="zh-CN" sz="2400" b="1" dirty="0" smtClean="0">
                <a:latin typeface="+mn-ea"/>
                <a:cs typeface="+mn-ea"/>
                <a:sym typeface="+mn-ea"/>
              </a:rPr>
              <a:t>1.1 </a:t>
            </a:r>
            <a:r>
              <a:rPr altLang="zh-CN" sz="2400" b="1" dirty="0" smtClean="0">
                <a:latin typeface="+mn-ea"/>
                <a:cs typeface="+mn-ea"/>
                <a:sym typeface="+mn-ea"/>
              </a:rPr>
              <a:t>认识装配式建筑结构</a:t>
            </a:r>
            <a:endParaRPr altLang="zh-CN" sz="2400" b="1" dirty="0" smtClean="0">
              <a:latin typeface="+mn-ea"/>
              <a:cs typeface="+mn-ea"/>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88595"/>
            <a:ext cx="8782050" cy="4970145"/>
          </a:xfrm>
        </p:spPr>
        <p:txBody>
          <a:bodyPr>
            <a:normAutofit fontScale="90000" lnSpcReduction="20000"/>
          </a:bodyPr>
          <a:lstStyle/>
          <a:p>
            <a:r>
              <a:rPr lang="en-US" altLang="zh-CN" sz="2400" b="1" dirty="0" smtClean="0">
                <a:latin typeface="+mn-ea"/>
                <a:cs typeface="+mn-ea"/>
                <a:sym typeface="+mn-ea"/>
              </a:rPr>
              <a:t>3</a:t>
            </a:r>
            <a:r>
              <a:rPr lang="zh-CN" sz="2400" b="1" dirty="0" smtClean="0">
                <a:latin typeface="+mn-ea"/>
                <a:cs typeface="+mn-ea"/>
                <a:sym typeface="+mn-ea"/>
              </a:rPr>
              <a:t>） </a:t>
            </a:r>
            <a:r>
              <a:rPr altLang="zh-CN" sz="2400" b="1" dirty="0" smtClean="0">
                <a:latin typeface="+mn-ea"/>
                <a:cs typeface="+mn-ea"/>
                <a:sym typeface="+mn-ea"/>
              </a:rPr>
              <a:t>起重设备与吊具</a:t>
            </a:r>
            <a:endParaRPr lang="zh-CN" altLang="en-US" sz="2800" b="1" dirty="0" smtClean="0">
              <a:sym typeface="+mn-ea"/>
            </a:endParaRPr>
          </a:p>
          <a:p>
            <a:pPr>
              <a:lnSpc>
                <a:spcPct val="150000"/>
              </a:lnSpc>
            </a:pPr>
            <a:r>
              <a:rPr lang="en-US" sz="2800" b="1" dirty="0" smtClean="0">
                <a:sym typeface="+mn-ea"/>
              </a:rPr>
              <a:t>  </a:t>
            </a:r>
            <a:r>
              <a:rPr lang="zh-CN" altLang="zh-CN" sz="2200" dirty="0">
                <a:sym typeface="+mn-ea"/>
              </a:rPr>
              <a:t> （</a:t>
            </a:r>
            <a:r>
              <a:rPr lang="zh-CN" altLang="zh-CN" sz="2200" dirty="0">
                <a:sym typeface="+mn-ea"/>
              </a:rPr>
              <a:t>1）</a:t>
            </a:r>
            <a:r>
              <a:rPr lang="zh-CN" altLang="zh-CN" sz="2200" dirty="0">
                <a:sym typeface="+mn-ea"/>
              </a:rPr>
              <a:t>起重设备种类：塔式起重机、履带式起重机、汽车式起重机</a:t>
            </a:r>
            <a:endParaRPr lang="en-US" sz="2800" b="1" dirty="0" smtClean="0">
              <a:sym typeface="+mn-ea"/>
            </a:endParaRPr>
          </a:p>
          <a:p>
            <a:pPr>
              <a:lnSpc>
                <a:spcPct val="150000"/>
              </a:lnSpc>
            </a:pPr>
            <a:r>
              <a:rPr lang="en-US" sz="2800" b="1" dirty="0" smtClean="0">
                <a:sym typeface="+mn-ea"/>
              </a:rPr>
              <a:t> </a:t>
            </a:r>
            <a:r>
              <a:rPr lang="zh-CN" altLang="zh-CN" sz="2200" dirty="0">
                <a:sym typeface="+mn-ea"/>
              </a:rPr>
              <a:t> </a:t>
            </a:r>
            <a:r>
              <a:rPr lang="zh-CN" altLang="zh-CN" sz="2200" dirty="0">
                <a:sym typeface="+mn-ea"/>
              </a:rPr>
              <a:t>塔式起重机简称塔机、塔吊，是通过装设在塔身上的动臂旋转、动臂上小车沿动臂行走从而实现起吊作业的起重设备。塔式起重机具有起重能力强、作业范围大等特点，广泛应用于建筑工程中。</a:t>
            </a:r>
            <a:endParaRPr lang="zh-CN" altLang="zh-CN" sz="2200" dirty="0">
              <a:sym typeface="+mn-ea"/>
            </a:endParaRPr>
          </a:p>
          <a:p>
            <a:pPr>
              <a:lnSpc>
                <a:spcPct val="150000"/>
              </a:lnSpc>
            </a:pPr>
            <a:r>
              <a:rPr lang="en-US" altLang="zh-CN" sz="2200" dirty="0">
                <a:sym typeface="+mn-ea"/>
              </a:rPr>
              <a:t>  </a:t>
            </a:r>
            <a:r>
              <a:rPr lang="zh-CN" altLang="zh-CN" sz="2200" dirty="0">
                <a:sym typeface="+mn-ea"/>
              </a:rPr>
              <a:t>履带起重机是将起重作业部分装在履带底盘上，行走依靠履带装置的流动式起重机。履带起重机具有起重能力强、接地比压小、转弯半径小、爬坡能力大、无需支腿、可带载行驶</a:t>
            </a:r>
            <a:endParaRPr lang="zh-CN" altLang="zh-CN" sz="2200" dirty="0">
              <a:sym typeface="+mn-ea"/>
            </a:endParaRPr>
          </a:p>
          <a:p>
            <a:pPr>
              <a:lnSpc>
                <a:spcPct val="150000"/>
              </a:lnSpc>
            </a:pPr>
            <a:r>
              <a:rPr lang="en-US" altLang="zh-CN" sz="2200" dirty="0">
                <a:sym typeface="+mn-ea"/>
              </a:rPr>
              <a:t>  </a:t>
            </a:r>
            <a:r>
              <a:rPr lang="zh-CN" altLang="zh-CN" sz="2200" dirty="0">
                <a:sym typeface="+mn-ea"/>
              </a:rPr>
              <a:t>汽车起重机简称汽车吊，是装在普通汽车底盘或特制汽车底盘上的一种起重机，其行驶驾驶室与起重操纵室分开设置。这种起重机机动性好，转移迅速。</a:t>
            </a:r>
            <a:endParaRPr lang="zh-CN" altLang="zh-CN" sz="2200" dirty="0">
              <a:sym typeface="+mn-ea"/>
            </a:endParaRPr>
          </a:p>
        </p:txBody>
      </p:sp>
      <p:pic>
        <p:nvPicPr>
          <p:cNvPr id="7" name="图片 6" descr="_)$543G(CM9$)L5BOW6@F}1"/>
          <p:cNvPicPr>
            <a:picLocks noChangeAspect="1"/>
          </p:cNvPicPr>
          <p:nvPr>
            <p:custDataLst>
              <p:tags r:id="rId1"/>
            </p:custDataLst>
          </p:nvPr>
        </p:nvPicPr>
        <p:blipFill>
          <a:blip r:embed="rId2"/>
          <a:stretch>
            <a:fillRect/>
          </a:stretch>
        </p:blipFill>
        <p:spPr>
          <a:xfrm>
            <a:off x="611505" y="4933950"/>
            <a:ext cx="1962150" cy="1924050"/>
          </a:xfrm>
          <a:prstGeom prst="rect">
            <a:avLst/>
          </a:prstGeom>
        </p:spPr>
      </p:pic>
      <p:pic>
        <p:nvPicPr>
          <p:cNvPr id="8" name="图片 7" descr="}O9WPZVKQAR8DMVN{F63{87"/>
          <p:cNvPicPr>
            <a:picLocks noChangeAspect="1"/>
          </p:cNvPicPr>
          <p:nvPr>
            <p:custDataLst>
              <p:tags r:id="rId3"/>
            </p:custDataLst>
          </p:nvPr>
        </p:nvPicPr>
        <p:blipFill>
          <a:blip r:embed="rId4"/>
          <a:stretch>
            <a:fillRect/>
          </a:stretch>
        </p:blipFill>
        <p:spPr>
          <a:xfrm>
            <a:off x="6588125" y="4933950"/>
            <a:ext cx="1819275" cy="1828800"/>
          </a:xfrm>
          <a:prstGeom prst="rect">
            <a:avLst/>
          </a:prstGeom>
        </p:spPr>
      </p:pic>
      <p:pic>
        <p:nvPicPr>
          <p:cNvPr id="9" name="图片 8" descr="}OAG`B{CVPTKN$0XD}UT5UN"/>
          <p:cNvPicPr>
            <a:picLocks noChangeAspect="1"/>
          </p:cNvPicPr>
          <p:nvPr>
            <p:custDataLst>
              <p:tags r:id="rId5"/>
            </p:custDataLst>
          </p:nvPr>
        </p:nvPicPr>
        <p:blipFill>
          <a:blip r:embed="rId6"/>
          <a:stretch>
            <a:fillRect/>
          </a:stretch>
        </p:blipFill>
        <p:spPr>
          <a:xfrm>
            <a:off x="3486150" y="4933950"/>
            <a:ext cx="2189480" cy="1851025"/>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4132" name="Text Box 4"/>
          <p:cNvSpPr txBox="1"/>
          <p:nvPr/>
        </p:nvSpPr>
        <p:spPr>
          <a:xfrm>
            <a:off x="539433" y="550863"/>
            <a:ext cx="8064500" cy="645160"/>
          </a:xfrm>
          <a:prstGeom prst="rect">
            <a:avLst/>
          </a:prstGeom>
          <a:noFill/>
          <a:ln w="9525">
            <a:noFill/>
          </a:ln>
        </p:spPr>
        <p:txBody>
          <a:bodyPr>
            <a:spAutoFit/>
          </a:bodyPr>
          <a:lstStyle>
            <a:lvl1pPr indent="624205" algn="l" rtl="0" eaLnBrk="0" fontAlgn="base" hangingPunct="0">
              <a:spcBef>
                <a:spcPct val="20000"/>
              </a:spcBef>
              <a:spcAft>
                <a:spcPct val="0"/>
              </a:spcAft>
              <a:defRPr sz="2600" kern="1200">
                <a:solidFill>
                  <a:schemeClr val="tx1"/>
                </a:solidFill>
                <a:latin typeface="+mn-lt"/>
                <a:ea typeface="+mn-ea"/>
                <a:cs typeface="+mn-cs"/>
              </a:defRPr>
            </a:lvl1pPr>
            <a:lvl2pPr marL="1266825" indent="-285750" algn="l" rtl="0" eaLnBrk="0" fontAlgn="base" hangingPunct="0">
              <a:spcBef>
                <a:spcPct val="20000"/>
              </a:spcBef>
              <a:spcAft>
                <a:spcPct val="0"/>
              </a:spcAft>
              <a:defRPr sz="2800" kern="1200">
                <a:solidFill>
                  <a:schemeClr val="tx1"/>
                </a:solidFill>
                <a:latin typeface="+mn-lt"/>
                <a:ea typeface="+mn-ea"/>
                <a:cs typeface="+mn-cs"/>
              </a:defRPr>
            </a:lvl2pPr>
            <a:lvl3pPr marL="1675130" indent="-228600" algn="l" rtl="0" eaLnBrk="0" fontAlgn="base" hangingPunct="0">
              <a:spcBef>
                <a:spcPct val="20000"/>
              </a:spcBef>
              <a:spcAft>
                <a:spcPct val="0"/>
              </a:spcAft>
              <a:defRPr sz="2800" kern="1200">
                <a:solidFill>
                  <a:schemeClr val="tx1"/>
                </a:solidFill>
                <a:latin typeface="+mn-lt"/>
                <a:ea typeface="+mn-ea"/>
                <a:cs typeface="+mn-cs"/>
              </a:defRPr>
            </a:lvl3pPr>
            <a:lvl4pPr marL="2082800" indent="-228600" algn="l" rtl="0" eaLnBrk="0" fontAlgn="base" hangingPunct="0">
              <a:spcBef>
                <a:spcPct val="20000"/>
              </a:spcBef>
              <a:spcAft>
                <a:spcPct val="0"/>
              </a:spcAft>
              <a:defRPr sz="2800" kern="1200">
                <a:solidFill>
                  <a:schemeClr val="tx1"/>
                </a:solidFill>
                <a:latin typeface="+mn-lt"/>
                <a:ea typeface="+mn-ea"/>
                <a:cs typeface="+mn-cs"/>
              </a:defRPr>
            </a:lvl4pPr>
            <a:lvl5pPr marL="2491105" indent="-228600" algn="l" rtl="0" eaLnBrk="0" fontAlgn="base" hangingPunct="0">
              <a:spcBef>
                <a:spcPct val="20000"/>
              </a:spcBef>
              <a:spcAft>
                <a:spcPct val="0"/>
              </a:spcAft>
              <a:defRPr sz="2800" kern="1200">
                <a:solidFill>
                  <a:schemeClr val="tx1"/>
                </a:solidFill>
                <a:latin typeface="+mn-lt"/>
                <a:ea typeface="+mn-ea"/>
                <a:cs typeface="+mn-cs"/>
              </a:defRPr>
            </a:lvl5pPr>
          </a:lstStyle>
          <a:p>
            <a:pPr lvl="0" indent="716280">
              <a:lnSpc>
                <a:spcPct val="150000"/>
              </a:lnSpc>
              <a:spcBef>
                <a:spcPct val="0"/>
              </a:spcBef>
            </a:pPr>
            <a:r>
              <a:rPr lang="zh-CN" altLang="en-US" sz="2400" dirty="0">
                <a:latin typeface="楷体_GB2312" pitchFamily="49" charset="-122"/>
              </a:rPr>
              <a:t>（</a:t>
            </a:r>
            <a:r>
              <a:rPr lang="en-US" altLang="zh-CN" sz="2400" dirty="0">
                <a:latin typeface="楷体_GB2312" pitchFamily="49" charset="-122"/>
              </a:rPr>
              <a:t>2</a:t>
            </a:r>
            <a:r>
              <a:rPr lang="zh-CN" altLang="en-US" sz="2400" dirty="0">
                <a:latin typeface="楷体_GB2312" pitchFamily="49" charset="-122"/>
              </a:rPr>
              <a:t>）施工安装专用工器具；</a:t>
            </a:r>
            <a:r>
              <a:rPr lang="en-US" altLang="zh-CN" sz="2400" dirty="0">
                <a:latin typeface="楷体_GB2312" pitchFamily="49" charset="-122"/>
              </a:rPr>
              <a:t> </a:t>
            </a:r>
            <a:endParaRPr lang="en-US" altLang="zh-CN" sz="2400" dirty="0">
              <a:latin typeface="楷体_GB2312" pitchFamily="49" charset="-122"/>
            </a:endParaRPr>
          </a:p>
        </p:txBody>
      </p:sp>
      <p:pic>
        <p:nvPicPr>
          <p:cNvPr id="2" name="图片 1" descr="图片13"/>
          <p:cNvPicPr>
            <a:picLocks noChangeAspect="1"/>
          </p:cNvPicPr>
          <p:nvPr/>
        </p:nvPicPr>
        <p:blipFill>
          <a:blip r:embed="rId1"/>
          <a:stretch>
            <a:fillRect/>
          </a:stretch>
        </p:blipFill>
        <p:spPr>
          <a:xfrm>
            <a:off x="370205" y="1196340"/>
            <a:ext cx="3270250" cy="2038985"/>
          </a:xfrm>
          <a:prstGeom prst="rect">
            <a:avLst/>
          </a:prstGeom>
        </p:spPr>
      </p:pic>
      <p:pic>
        <p:nvPicPr>
          <p:cNvPr id="3" name="图片 2" descr="图片14"/>
          <p:cNvPicPr>
            <a:picLocks noChangeAspect="1"/>
          </p:cNvPicPr>
          <p:nvPr/>
        </p:nvPicPr>
        <p:blipFill>
          <a:blip r:embed="rId2"/>
          <a:stretch>
            <a:fillRect/>
          </a:stretch>
        </p:blipFill>
        <p:spPr>
          <a:xfrm>
            <a:off x="3552825" y="1196340"/>
            <a:ext cx="5411470" cy="2103755"/>
          </a:xfrm>
          <a:prstGeom prst="rect">
            <a:avLst/>
          </a:prstGeom>
        </p:spPr>
      </p:pic>
      <p:sp>
        <p:nvSpPr>
          <p:cNvPr id="6" name="文本框 5"/>
          <p:cNvSpPr txBox="1"/>
          <p:nvPr/>
        </p:nvSpPr>
        <p:spPr>
          <a:xfrm>
            <a:off x="1971040" y="6202045"/>
            <a:ext cx="5371465" cy="506730"/>
          </a:xfrm>
          <a:prstGeom prst="rect">
            <a:avLst/>
          </a:prstGeom>
          <a:noFill/>
        </p:spPr>
        <p:txBody>
          <a:bodyPr wrap="square" rtlCol="0">
            <a:spAutoFit/>
          </a:bodyPr>
          <a:p>
            <a:pPr algn="ctr">
              <a:lnSpc>
                <a:spcPct val="150000"/>
              </a:lnSpc>
            </a:pPr>
            <a:r>
              <a:rPr lang="zh-CN" altLang="en-US" sz="1800"/>
              <a:t>图</a:t>
            </a:r>
            <a:r>
              <a:rPr lang="en-US" altLang="zh-CN" sz="1800"/>
              <a:t> </a:t>
            </a:r>
            <a:r>
              <a:rPr lang="zh-CN" altLang="en-US" sz="1800"/>
              <a:t> 施工安装专用工器具</a:t>
            </a:r>
            <a:endParaRPr lang="zh-CN" altLang="en-US" sz="1800"/>
          </a:p>
        </p:txBody>
      </p:sp>
      <p:pic>
        <p:nvPicPr>
          <p:cNvPr id="5" name="图片 4" descr="图片11"/>
          <p:cNvPicPr>
            <a:picLocks noChangeAspect="1"/>
          </p:cNvPicPr>
          <p:nvPr>
            <p:custDataLst>
              <p:tags r:id="rId3"/>
            </p:custDataLst>
          </p:nvPr>
        </p:nvPicPr>
        <p:blipFill>
          <a:blip r:embed="rId4"/>
          <a:stretch>
            <a:fillRect/>
          </a:stretch>
        </p:blipFill>
        <p:spPr>
          <a:xfrm>
            <a:off x="683260" y="3573145"/>
            <a:ext cx="7920990" cy="2465070"/>
          </a:xfrm>
          <a:prstGeom prst="rect">
            <a:avLst/>
          </a:prstGeom>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4132"/>
                                        </p:tgtEl>
                                        <p:attrNameLst>
                                          <p:attrName>style.visibility</p:attrName>
                                        </p:attrNameLst>
                                      </p:cBhvr>
                                      <p:to>
                                        <p:strVal val="visible"/>
                                      </p:to>
                                    </p:set>
                                    <p:animEffect transition="in" filter="fade">
                                      <p:cBhvr>
                                        <p:cTn id="7" dur="3000"/>
                                        <p:tgtEl>
                                          <p:spTgt spid="3041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2" grpId="0"/>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4132" name="Text Box 4"/>
          <p:cNvSpPr txBox="1"/>
          <p:nvPr/>
        </p:nvSpPr>
        <p:spPr>
          <a:xfrm>
            <a:off x="179388" y="57468"/>
            <a:ext cx="8064500" cy="645160"/>
          </a:xfrm>
          <a:prstGeom prst="rect">
            <a:avLst/>
          </a:prstGeom>
          <a:noFill/>
          <a:ln w="9525">
            <a:noFill/>
          </a:ln>
        </p:spPr>
        <p:txBody>
          <a:bodyPr>
            <a:spAutoFit/>
          </a:bodyPr>
          <a:lstStyle>
            <a:lvl1pPr indent="624205" algn="l" rtl="0" eaLnBrk="0" fontAlgn="base" hangingPunct="0">
              <a:spcBef>
                <a:spcPct val="20000"/>
              </a:spcBef>
              <a:spcAft>
                <a:spcPct val="0"/>
              </a:spcAft>
              <a:defRPr sz="2600" kern="1200">
                <a:solidFill>
                  <a:schemeClr val="tx1"/>
                </a:solidFill>
                <a:latin typeface="+mn-lt"/>
                <a:ea typeface="+mn-ea"/>
                <a:cs typeface="+mn-cs"/>
              </a:defRPr>
            </a:lvl1pPr>
            <a:lvl2pPr marL="1266825" indent="-285750" algn="l" rtl="0" eaLnBrk="0" fontAlgn="base" hangingPunct="0">
              <a:spcBef>
                <a:spcPct val="20000"/>
              </a:spcBef>
              <a:spcAft>
                <a:spcPct val="0"/>
              </a:spcAft>
              <a:defRPr sz="2800" kern="1200">
                <a:solidFill>
                  <a:schemeClr val="tx1"/>
                </a:solidFill>
                <a:latin typeface="+mn-lt"/>
                <a:ea typeface="+mn-ea"/>
                <a:cs typeface="+mn-cs"/>
              </a:defRPr>
            </a:lvl2pPr>
            <a:lvl3pPr marL="1675130" indent="-228600" algn="l" rtl="0" eaLnBrk="0" fontAlgn="base" hangingPunct="0">
              <a:spcBef>
                <a:spcPct val="20000"/>
              </a:spcBef>
              <a:spcAft>
                <a:spcPct val="0"/>
              </a:spcAft>
              <a:defRPr sz="2800" kern="1200">
                <a:solidFill>
                  <a:schemeClr val="tx1"/>
                </a:solidFill>
                <a:latin typeface="+mn-lt"/>
                <a:ea typeface="+mn-ea"/>
                <a:cs typeface="+mn-cs"/>
              </a:defRPr>
            </a:lvl3pPr>
            <a:lvl4pPr marL="2082800" indent="-228600" algn="l" rtl="0" eaLnBrk="0" fontAlgn="base" hangingPunct="0">
              <a:spcBef>
                <a:spcPct val="20000"/>
              </a:spcBef>
              <a:spcAft>
                <a:spcPct val="0"/>
              </a:spcAft>
              <a:defRPr sz="2800" kern="1200">
                <a:solidFill>
                  <a:schemeClr val="tx1"/>
                </a:solidFill>
                <a:latin typeface="+mn-lt"/>
                <a:ea typeface="+mn-ea"/>
                <a:cs typeface="+mn-cs"/>
              </a:defRPr>
            </a:lvl4pPr>
            <a:lvl5pPr marL="2491105" indent="-228600" algn="l" rtl="0" eaLnBrk="0" fontAlgn="base" hangingPunct="0">
              <a:spcBef>
                <a:spcPct val="20000"/>
              </a:spcBef>
              <a:spcAft>
                <a:spcPct val="0"/>
              </a:spcAft>
              <a:defRPr sz="2800" kern="1200">
                <a:solidFill>
                  <a:schemeClr val="tx1"/>
                </a:solidFill>
                <a:latin typeface="+mn-lt"/>
                <a:ea typeface="+mn-ea"/>
                <a:cs typeface="+mn-cs"/>
              </a:defRPr>
            </a:lvl5pPr>
          </a:lstStyle>
          <a:p>
            <a:pPr lvl="0" indent="716280">
              <a:lnSpc>
                <a:spcPct val="150000"/>
              </a:lnSpc>
              <a:spcBef>
                <a:spcPct val="0"/>
              </a:spcBef>
            </a:pPr>
            <a:r>
              <a:rPr lang="zh-CN" altLang="en-US" sz="2400" dirty="0">
                <a:latin typeface="楷体_GB2312" pitchFamily="49" charset="-122"/>
              </a:rPr>
              <a:t>（</a:t>
            </a:r>
            <a:r>
              <a:rPr lang="en-US" altLang="zh-CN" sz="2400" dirty="0">
                <a:latin typeface="楷体_GB2312" pitchFamily="49" charset="-122"/>
              </a:rPr>
              <a:t>2</a:t>
            </a:r>
            <a:r>
              <a:rPr lang="zh-CN" altLang="en-US" sz="2400" dirty="0">
                <a:latin typeface="楷体_GB2312" pitchFamily="49" charset="-122"/>
              </a:rPr>
              <a:t>）施工安装专用工器具；</a:t>
            </a:r>
            <a:r>
              <a:rPr lang="en-US" altLang="zh-CN" sz="2400" dirty="0">
                <a:latin typeface="楷体_GB2312" pitchFamily="49" charset="-122"/>
              </a:rPr>
              <a:t> </a:t>
            </a:r>
            <a:endParaRPr lang="en-US" altLang="zh-CN" sz="2400" dirty="0">
              <a:latin typeface="楷体_GB2312" pitchFamily="49" charset="-122"/>
            </a:endParaRPr>
          </a:p>
        </p:txBody>
      </p:sp>
      <p:sp>
        <p:nvSpPr>
          <p:cNvPr id="6" name="文本框 5"/>
          <p:cNvSpPr txBox="1"/>
          <p:nvPr/>
        </p:nvSpPr>
        <p:spPr>
          <a:xfrm>
            <a:off x="1971040" y="6202045"/>
            <a:ext cx="5371465" cy="506730"/>
          </a:xfrm>
          <a:prstGeom prst="rect">
            <a:avLst/>
          </a:prstGeom>
          <a:noFill/>
        </p:spPr>
        <p:txBody>
          <a:bodyPr wrap="square" rtlCol="0">
            <a:spAutoFit/>
          </a:bodyPr>
          <a:p>
            <a:pPr algn="ctr">
              <a:lnSpc>
                <a:spcPct val="150000"/>
              </a:lnSpc>
            </a:pPr>
            <a:r>
              <a:rPr lang="zh-CN" altLang="en-US" sz="1800"/>
              <a:t>图</a:t>
            </a:r>
            <a:r>
              <a:rPr lang="en-US" altLang="zh-CN" sz="1800"/>
              <a:t> </a:t>
            </a:r>
            <a:r>
              <a:rPr lang="zh-CN" altLang="en-US" sz="1800"/>
              <a:t> 施工安装专用工器具</a:t>
            </a:r>
            <a:endParaRPr lang="zh-CN" altLang="en-US" sz="1800"/>
          </a:p>
        </p:txBody>
      </p:sp>
      <p:pic>
        <p:nvPicPr>
          <p:cNvPr id="99333" name="图片 12" descr="C:\Users\cp\AppData\Roaming\Tencent\Users\435838600\QQ\WinTemp\RichOle\9BM2_AL2AJXF86{M0W~H})2.png"/>
          <p:cNvPicPr>
            <a:picLocks noChangeAspect="1"/>
          </p:cNvPicPr>
          <p:nvPr/>
        </p:nvPicPr>
        <p:blipFill>
          <a:blip r:embed="rId1"/>
          <a:stretch>
            <a:fillRect/>
          </a:stretch>
        </p:blipFill>
        <p:spPr>
          <a:xfrm>
            <a:off x="409575" y="692785"/>
            <a:ext cx="4928870" cy="2890520"/>
          </a:xfrm>
          <a:prstGeom prst="rect">
            <a:avLst/>
          </a:prstGeom>
          <a:noFill/>
          <a:ln w="9525">
            <a:noFill/>
          </a:ln>
        </p:spPr>
      </p:pic>
      <p:pic>
        <p:nvPicPr>
          <p:cNvPr id="99334" name="图片 13" descr="C:\Users\cp\AppData\Roaming\Tencent\Users\435838600\QQ\WinTemp\RichOle\YJ9L%E6)]W91_9AM`ADP35G.png"/>
          <p:cNvPicPr>
            <a:picLocks noChangeAspect="1"/>
          </p:cNvPicPr>
          <p:nvPr/>
        </p:nvPicPr>
        <p:blipFill>
          <a:blip r:embed="rId2"/>
          <a:srcRect b="748"/>
          <a:stretch>
            <a:fillRect/>
          </a:stretch>
        </p:blipFill>
        <p:spPr>
          <a:xfrm>
            <a:off x="6062345" y="611505"/>
            <a:ext cx="2757170" cy="3032760"/>
          </a:xfrm>
          <a:prstGeom prst="rect">
            <a:avLst/>
          </a:prstGeom>
          <a:noFill/>
          <a:ln w="9525">
            <a:noFill/>
          </a:ln>
        </p:spPr>
      </p:pic>
      <p:pic>
        <p:nvPicPr>
          <p:cNvPr id="100358" name="图片 5"/>
          <p:cNvPicPr>
            <a:picLocks noChangeAspect="1"/>
          </p:cNvPicPr>
          <p:nvPr/>
        </p:nvPicPr>
        <p:blipFill>
          <a:blip r:embed="rId3"/>
          <a:stretch>
            <a:fillRect/>
          </a:stretch>
        </p:blipFill>
        <p:spPr>
          <a:xfrm>
            <a:off x="3491865" y="4220845"/>
            <a:ext cx="2137410" cy="2146300"/>
          </a:xfrm>
          <a:prstGeom prst="rect">
            <a:avLst/>
          </a:prstGeom>
          <a:noFill/>
          <a:ln w="9525">
            <a:noFill/>
          </a:ln>
        </p:spPr>
      </p:pic>
      <p:pic>
        <p:nvPicPr>
          <p:cNvPr id="100362" name="图片 16"/>
          <p:cNvPicPr>
            <a:picLocks noChangeAspect="1"/>
          </p:cNvPicPr>
          <p:nvPr/>
        </p:nvPicPr>
        <p:blipFill>
          <a:blip r:embed="rId4"/>
          <a:stretch>
            <a:fillRect/>
          </a:stretch>
        </p:blipFill>
        <p:spPr>
          <a:xfrm>
            <a:off x="6228080" y="4284980"/>
            <a:ext cx="2692400" cy="2225040"/>
          </a:xfrm>
          <a:prstGeom prst="rect">
            <a:avLst/>
          </a:prstGeom>
          <a:noFill/>
          <a:ln w="9525">
            <a:noFill/>
          </a:ln>
        </p:spPr>
      </p:pic>
      <p:pic>
        <p:nvPicPr>
          <p:cNvPr id="100364" name="图片 11"/>
          <p:cNvPicPr>
            <a:picLocks noChangeAspect="1"/>
          </p:cNvPicPr>
          <p:nvPr/>
        </p:nvPicPr>
        <p:blipFill>
          <a:blip r:embed="rId5"/>
          <a:stretch>
            <a:fillRect/>
          </a:stretch>
        </p:blipFill>
        <p:spPr>
          <a:xfrm>
            <a:off x="539750" y="4281170"/>
            <a:ext cx="1927225" cy="1920875"/>
          </a:xfrm>
          <a:prstGeom prst="rect">
            <a:avLst/>
          </a:prstGeom>
          <a:noFill/>
          <a:ln w="9525">
            <a:noFill/>
          </a:ln>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4132"/>
                                        </p:tgtEl>
                                        <p:attrNameLst>
                                          <p:attrName>style.visibility</p:attrName>
                                        </p:attrNameLst>
                                      </p:cBhvr>
                                      <p:to>
                                        <p:strVal val="visible"/>
                                      </p:to>
                                    </p:set>
                                    <p:animEffect transition="in" filter="fade">
                                      <p:cBhvr>
                                        <p:cTn id="7" dur="3000"/>
                                        <p:tgtEl>
                                          <p:spTgt spid="3041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2" grpId="0"/>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8585" y="476885"/>
            <a:ext cx="8782050" cy="4970145"/>
          </a:xfrm>
        </p:spPr>
        <p:txBody>
          <a:bodyPr>
            <a:normAutofit/>
          </a:bodyPr>
          <a:lstStyle/>
          <a:p>
            <a:r>
              <a:rPr lang="en-US" altLang="zh-CN" sz="2400" b="1" dirty="0" smtClean="0">
                <a:latin typeface="+mn-ea"/>
                <a:cs typeface="+mn-ea"/>
                <a:sym typeface="+mn-ea"/>
              </a:rPr>
              <a:t>4</a:t>
            </a:r>
            <a:r>
              <a:rPr lang="zh-CN" sz="2400" b="1" dirty="0" smtClean="0">
                <a:latin typeface="+mn-ea"/>
                <a:cs typeface="+mn-ea"/>
                <a:sym typeface="+mn-ea"/>
              </a:rPr>
              <a:t>） </a:t>
            </a:r>
            <a:r>
              <a:rPr lang="zh-CN" altLang="en-US" sz="2400" dirty="0">
                <a:solidFill>
                  <a:schemeClr val="tx2"/>
                </a:solidFill>
                <a:latin typeface="Arial Black" panose="020B0A04020102020204" pitchFamily="34" charset="0"/>
                <a:sym typeface="+mn-ea"/>
              </a:rPr>
              <a:t>吊装作业安全控制措施</a:t>
            </a:r>
            <a:endParaRPr lang="zh-CN" altLang="en-US" sz="2800" b="1" dirty="0" smtClean="0">
              <a:sym typeface="+mn-ea"/>
            </a:endParaRPr>
          </a:p>
          <a:p>
            <a:pPr>
              <a:lnSpc>
                <a:spcPct val="150000"/>
              </a:lnSpc>
            </a:pPr>
            <a:r>
              <a:rPr lang="en-US" sz="2800" b="1" dirty="0" smtClean="0">
                <a:sym typeface="+mn-ea"/>
              </a:rPr>
              <a:t>  </a:t>
            </a:r>
            <a:r>
              <a:rPr lang="zh-CN" altLang="zh-CN" sz="2200" dirty="0">
                <a:sym typeface="+mn-ea"/>
              </a:rPr>
              <a:t> </a:t>
            </a:r>
            <a:endParaRPr lang="zh-CN" altLang="zh-CN" sz="2200" dirty="0">
              <a:sym typeface="+mn-ea"/>
            </a:endParaRPr>
          </a:p>
        </p:txBody>
      </p:sp>
      <p:pic>
        <p:nvPicPr>
          <p:cNvPr id="2" name="图片 1" descr="DBXZC[5J~2I`RV~K)[QC@B8"/>
          <p:cNvPicPr>
            <a:picLocks noChangeAspect="1"/>
          </p:cNvPicPr>
          <p:nvPr>
            <p:custDataLst>
              <p:tags r:id="rId1"/>
            </p:custDataLst>
          </p:nvPr>
        </p:nvPicPr>
        <p:blipFill>
          <a:blip r:embed="rId2"/>
          <a:stretch>
            <a:fillRect/>
          </a:stretch>
        </p:blipFill>
        <p:spPr>
          <a:xfrm>
            <a:off x="35560" y="980440"/>
            <a:ext cx="4757420" cy="2978785"/>
          </a:xfrm>
          <a:prstGeom prst="rect">
            <a:avLst/>
          </a:prstGeom>
        </p:spPr>
      </p:pic>
      <p:pic>
        <p:nvPicPr>
          <p:cNvPr id="4" name="图片 3" descr="62O2T64VHSM08_0`QALG144"/>
          <p:cNvPicPr>
            <a:picLocks noChangeAspect="1"/>
          </p:cNvPicPr>
          <p:nvPr>
            <p:custDataLst>
              <p:tags r:id="rId3"/>
            </p:custDataLst>
          </p:nvPr>
        </p:nvPicPr>
        <p:blipFill>
          <a:blip r:embed="rId4"/>
          <a:stretch>
            <a:fillRect/>
          </a:stretch>
        </p:blipFill>
        <p:spPr>
          <a:xfrm>
            <a:off x="4644390" y="1268730"/>
            <a:ext cx="4427855" cy="5221605"/>
          </a:xfrm>
          <a:prstGeom prst="rect">
            <a:avLst/>
          </a:prstGeom>
        </p:spPr>
      </p:pic>
      <p:pic>
        <p:nvPicPr>
          <p:cNvPr id="5" name="图片 4" descr="0~P0{BX3S~_V}_$KZDO@]Y4"/>
          <p:cNvPicPr>
            <a:picLocks noChangeAspect="1"/>
          </p:cNvPicPr>
          <p:nvPr>
            <p:custDataLst>
              <p:tags r:id="rId5"/>
            </p:custDataLst>
          </p:nvPr>
        </p:nvPicPr>
        <p:blipFill>
          <a:blip r:embed="rId6"/>
          <a:stretch>
            <a:fillRect/>
          </a:stretch>
        </p:blipFill>
        <p:spPr>
          <a:xfrm>
            <a:off x="179705" y="4076700"/>
            <a:ext cx="4364990" cy="277114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10565"/>
            <a:ext cx="8647430" cy="5575935"/>
          </a:xfrm>
        </p:spPr>
        <p:txBody>
          <a:bodyPr>
            <a:normAutofit/>
          </a:bodyPr>
          <a:lstStyle/>
          <a:p>
            <a:pPr marL="0" indent="0" algn="l">
              <a:buNone/>
            </a:pPr>
            <a:r>
              <a:rPr lang="zh-CN" sz="2400" b="1" dirty="0" smtClean="0">
                <a:latin typeface="+mn-ea"/>
                <a:cs typeface="+mn-ea"/>
              </a:rPr>
              <a:t> 1）靠架、垫块</a:t>
            </a:r>
            <a:endParaRPr lang="zh-CN" sz="2400" b="1" dirty="0" smtClean="0">
              <a:latin typeface="+mn-ea"/>
              <a:cs typeface="+mn-ea"/>
            </a:endParaRPr>
          </a:p>
          <a:p>
            <a:pPr marL="0" indent="0" algn="just">
              <a:lnSpc>
                <a:spcPct val="150000"/>
              </a:lnSpc>
              <a:buNone/>
            </a:pPr>
            <a:r>
              <a:rPr lang="en-US" altLang="zh-CN" sz="2200" dirty="0"/>
              <a:t>  </a:t>
            </a:r>
            <a:r>
              <a:rPr lang="zh-CN" altLang="zh-CN" sz="2200" dirty="0"/>
              <a:t>预制构件存放时，根据不同的预制构件类型采用插放架、靠放架、垫方或垫块来固定和支垫。插放架、靠放架以及一些预制构件存放时使用的托架应由金属材料制成，插放架、靠放架、托架应进行专门设计，其强度、刚度、稳定性应能满足预制构件存放的要求。 </a:t>
            </a:r>
            <a:endParaRPr altLang="zh-CN" b="1" dirty="0" smtClean="0"/>
          </a:p>
        </p:txBody>
      </p:sp>
      <p:sp>
        <p:nvSpPr>
          <p:cNvPr id="5" name="文本框 4"/>
          <p:cNvSpPr txBox="1"/>
          <p:nvPr>
            <p:custDataLst>
              <p:tags r:id="rId1"/>
            </p:custDataLst>
          </p:nvPr>
        </p:nvSpPr>
        <p:spPr>
          <a:xfrm>
            <a:off x="395605" y="332740"/>
            <a:ext cx="4572000" cy="460375"/>
          </a:xfrm>
          <a:prstGeom prst="rect">
            <a:avLst/>
          </a:prstGeom>
          <a:noFill/>
        </p:spPr>
        <p:txBody>
          <a:bodyPr wrap="square" rtlCol="0" anchor="t">
            <a:spAutoFit/>
          </a:bodyPr>
          <a:p>
            <a:r>
              <a:rPr altLang="zh-CN" sz="2400" b="1" dirty="0" smtClean="0">
                <a:latin typeface="+mn-ea"/>
                <a:cs typeface="+mn-ea"/>
                <a:sym typeface="+mn-ea"/>
              </a:rPr>
              <a:t> 任务</a:t>
            </a:r>
            <a:r>
              <a:rPr lang="en-US" altLang="zh-CN" sz="2400" b="1" dirty="0" smtClean="0">
                <a:latin typeface="+mn-ea"/>
                <a:cs typeface="+mn-ea"/>
                <a:sym typeface="+mn-ea"/>
              </a:rPr>
              <a:t>1.4 </a:t>
            </a:r>
            <a:r>
              <a:rPr altLang="zh-CN" sz="2400" b="1" dirty="0" smtClean="0">
                <a:latin typeface="+mn-ea"/>
                <a:cs typeface="+mn-ea"/>
                <a:sym typeface="+mn-ea"/>
              </a:rPr>
              <a:t>认识预制构件支撑</a:t>
            </a:r>
            <a:endParaRPr altLang="zh-CN" sz="2400" b="1" dirty="0" smtClean="0">
              <a:latin typeface="+mn-ea"/>
              <a:cs typeface="+mn-ea"/>
              <a:sym typeface="+mn-ea"/>
            </a:endParaRPr>
          </a:p>
        </p:txBody>
      </p:sp>
      <p:pic>
        <p:nvPicPr>
          <p:cNvPr id="6" name="图片 5" descr="图片16"/>
          <p:cNvPicPr>
            <a:picLocks noChangeAspect="1"/>
          </p:cNvPicPr>
          <p:nvPr>
            <p:custDataLst>
              <p:tags r:id="rId2"/>
            </p:custDataLst>
          </p:nvPr>
        </p:nvPicPr>
        <p:blipFill>
          <a:blip r:embed="rId3"/>
          <a:stretch>
            <a:fillRect/>
          </a:stretch>
        </p:blipFill>
        <p:spPr>
          <a:xfrm flipH="1">
            <a:off x="484505" y="3933190"/>
            <a:ext cx="5165090" cy="2574925"/>
          </a:xfrm>
          <a:prstGeom prst="rect">
            <a:avLst/>
          </a:prstGeom>
        </p:spPr>
      </p:pic>
      <p:pic>
        <p:nvPicPr>
          <p:cNvPr id="7" name="图片 6" descr="图片17"/>
          <p:cNvPicPr>
            <a:picLocks noChangeAspect="1"/>
          </p:cNvPicPr>
          <p:nvPr>
            <p:custDataLst>
              <p:tags r:id="rId4"/>
            </p:custDataLst>
          </p:nvPr>
        </p:nvPicPr>
        <p:blipFill>
          <a:blip r:embed="rId5"/>
          <a:stretch>
            <a:fillRect/>
          </a:stretch>
        </p:blipFill>
        <p:spPr>
          <a:xfrm>
            <a:off x="5723890" y="3949700"/>
            <a:ext cx="2804160" cy="25584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10565"/>
            <a:ext cx="7624445" cy="5575935"/>
          </a:xfrm>
        </p:spPr>
        <p:txBody>
          <a:bodyPr>
            <a:normAutofit/>
          </a:bodyPr>
          <a:lstStyle/>
          <a:p>
            <a:pPr marL="0" algn="l">
              <a:buNone/>
            </a:pPr>
            <a:r>
              <a:rPr lang="zh-CN" sz="2400" b="1" dirty="0" smtClean="0">
                <a:latin typeface="+mn-ea"/>
                <a:cs typeface="+mn-ea"/>
              </a:rPr>
              <a:t> 2）钢管及配件</a:t>
            </a:r>
            <a:endParaRPr lang="zh-CN" sz="2400" b="1" dirty="0" smtClean="0">
              <a:latin typeface="+mn-ea"/>
              <a:cs typeface="+mn-ea"/>
            </a:endParaRPr>
          </a:p>
          <a:p>
            <a:pPr marL="0" indent="0" algn="l" fontAlgn="auto">
              <a:lnSpc>
                <a:spcPct val="150000"/>
              </a:lnSpc>
              <a:spcBef>
                <a:spcPts val="0"/>
              </a:spcBef>
              <a:buNone/>
            </a:pPr>
            <a:r>
              <a:rPr lang="en-US" altLang="zh-CN" sz="2200" dirty="0"/>
              <a:t>  </a:t>
            </a:r>
            <a:r>
              <a:rPr lang="zh-CN" altLang="zh-CN" sz="2200" dirty="0"/>
              <a:t>选用Φ18.3mm×3.6mm焊接钢管，并符合《直缝电焊钢管》（GB/T 13793-2008）规定</a:t>
            </a:r>
            <a:r>
              <a:rPr altLang="zh-CN" b="1" dirty="0" smtClean="0"/>
              <a:t>     </a:t>
            </a:r>
            <a:endParaRPr altLang="zh-CN" b="1" dirty="0" smtClean="0"/>
          </a:p>
          <a:p>
            <a:pPr marL="0" algn="l" fontAlgn="auto">
              <a:lnSpc>
                <a:spcPct val="100000"/>
              </a:lnSpc>
              <a:spcBef>
                <a:spcPct val="20000"/>
              </a:spcBef>
              <a:buNone/>
            </a:pPr>
            <a:r>
              <a:rPr lang="en-US" altLang="zh-CN" sz="2400" b="1" dirty="0" smtClean="0">
                <a:latin typeface="+mn-ea"/>
                <a:cs typeface="+mn-ea"/>
              </a:rPr>
              <a:t> </a:t>
            </a:r>
            <a:r>
              <a:rPr lang="zh-CN" sz="2400" b="1" dirty="0" smtClean="0">
                <a:latin typeface="+mn-ea"/>
                <a:cs typeface="+mn-ea"/>
              </a:rPr>
              <a:t>3）U形托撑</a:t>
            </a:r>
            <a:endParaRPr lang="zh-CN" sz="2400" b="1" dirty="0" smtClean="0">
              <a:latin typeface="+mn-ea"/>
              <a:cs typeface="+mn-ea"/>
            </a:endParaRPr>
          </a:p>
          <a:p>
            <a:pPr marL="0" indent="0" algn="l" fontAlgn="auto">
              <a:lnSpc>
                <a:spcPct val="150000"/>
              </a:lnSpc>
              <a:spcBef>
                <a:spcPts val="0"/>
              </a:spcBef>
              <a:buNone/>
            </a:pPr>
            <a:r>
              <a:rPr lang="en-US" altLang="zh-CN" sz="2200" dirty="0"/>
              <a:t>  </a:t>
            </a:r>
            <a:r>
              <a:rPr lang="zh-CN" altLang="zh-CN" sz="2200" dirty="0"/>
              <a:t>U形托撑螺杆与支托板焊接应牢固，焊缝高度不得小于6mm，螺杆与螺母旋合长度不得少于5扣，螺母厚度不得小于30mm。</a:t>
            </a:r>
            <a:r>
              <a:rPr altLang="zh-CN" b="1" dirty="0" smtClean="0"/>
              <a:t>                                       </a:t>
            </a:r>
            <a:endParaRPr altLang="zh-CN" b="1" dirty="0" smtClean="0"/>
          </a:p>
        </p:txBody>
      </p:sp>
      <p:sp>
        <p:nvSpPr>
          <p:cNvPr id="5" name="文本框 4"/>
          <p:cNvSpPr txBox="1"/>
          <p:nvPr>
            <p:custDataLst>
              <p:tags r:id="rId1"/>
            </p:custDataLst>
          </p:nvPr>
        </p:nvSpPr>
        <p:spPr>
          <a:xfrm>
            <a:off x="395605" y="332740"/>
            <a:ext cx="4572000" cy="460375"/>
          </a:xfrm>
          <a:prstGeom prst="rect">
            <a:avLst/>
          </a:prstGeom>
          <a:noFill/>
        </p:spPr>
        <p:txBody>
          <a:bodyPr wrap="square" rtlCol="0" anchor="t">
            <a:spAutoFit/>
          </a:bodyPr>
          <a:p>
            <a:r>
              <a:rPr altLang="zh-CN" sz="2400" b="1" dirty="0" smtClean="0">
                <a:latin typeface="+mn-ea"/>
                <a:cs typeface="+mn-ea"/>
                <a:sym typeface="+mn-ea"/>
              </a:rPr>
              <a:t> </a:t>
            </a:r>
            <a:endParaRPr altLang="zh-CN" sz="2400" b="1" dirty="0" smtClean="0">
              <a:latin typeface="+mn-ea"/>
              <a:cs typeface="+mn-ea"/>
              <a:sym typeface="+mn-ea"/>
            </a:endParaRPr>
          </a:p>
        </p:txBody>
      </p:sp>
      <p:pic>
        <p:nvPicPr>
          <p:cNvPr id="2" name="图片 1" descr="_`TRTC$TGGWXEEX_KK8XQJ6"/>
          <p:cNvPicPr>
            <a:picLocks noChangeAspect="1"/>
          </p:cNvPicPr>
          <p:nvPr>
            <p:custDataLst>
              <p:tags r:id="rId2"/>
            </p:custDataLst>
          </p:nvPr>
        </p:nvPicPr>
        <p:blipFill>
          <a:blip r:embed="rId3"/>
          <a:stretch>
            <a:fillRect/>
          </a:stretch>
        </p:blipFill>
        <p:spPr>
          <a:xfrm>
            <a:off x="1403350" y="4076700"/>
            <a:ext cx="5286375" cy="223964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195" y="188595"/>
            <a:ext cx="8782050" cy="4970145"/>
          </a:xfrm>
        </p:spPr>
        <p:txBody>
          <a:bodyPr>
            <a:normAutofit lnSpcReduction="20000"/>
          </a:bodyPr>
          <a:lstStyle/>
          <a:p>
            <a:pPr marL="0" algn="l">
              <a:buNone/>
            </a:pPr>
            <a:r>
              <a:rPr lang="zh-CN" sz="2400" b="1" dirty="0" smtClean="0">
                <a:latin typeface="+mn-ea"/>
                <a:cs typeface="+mn-ea"/>
                <a:sym typeface="+mn-ea"/>
              </a:rPr>
              <a:t> 4）独立钢支撑、斜撑</a:t>
            </a:r>
            <a:endParaRPr lang="zh-CN" sz="2400" b="1" dirty="0" smtClean="0">
              <a:latin typeface="+mn-ea"/>
              <a:cs typeface="+mn-ea"/>
              <a:sym typeface="+mn-ea"/>
            </a:endParaRPr>
          </a:p>
          <a:p>
            <a:pPr>
              <a:lnSpc>
                <a:spcPct val="150000"/>
              </a:lnSpc>
            </a:pPr>
            <a:r>
              <a:rPr lang="en-US" altLang="zh-CN" sz="2200" dirty="0">
                <a:sym typeface="+mn-ea"/>
              </a:rPr>
              <a:t>   </a:t>
            </a:r>
            <a:r>
              <a:rPr lang="zh-CN" altLang="zh-CN" sz="2200" dirty="0">
                <a:sym typeface="+mn-ea"/>
              </a:rPr>
              <a:t>独立钢支柱支撑系统由独立钢支柱支撑、水平杆或三脚架组成。支撑头可采用板式顶托或U型支撑。连接杆宜采用普通钢管，钢管应有足够的刚度。三脚架宜采用可折叠的普通钢管制作，应具有足够的稳定性</a:t>
            </a:r>
            <a:r>
              <a:rPr lang="zh-CN" altLang="zh-CN" sz="2800" dirty="0">
                <a:sym typeface="+mn-ea"/>
              </a:rPr>
              <a:t>。</a:t>
            </a:r>
            <a:endParaRPr lang="zh-CN" altLang="zh-CN" sz="2800" dirty="0">
              <a:sym typeface="+mn-ea"/>
            </a:endParaRPr>
          </a:p>
          <a:p>
            <a:r>
              <a:rPr lang="en-US" sz="2800" b="1" dirty="0" smtClean="0">
                <a:sym typeface="+mn-ea"/>
              </a:rPr>
              <a:t>   </a:t>
            </a:r>
            <a:endParaRPr lang="en-US" sz="2800" b="1" dirty="0" smtClean="0">
              <a:sym typeface="+mn-ea"/>
            </a:endParaRPr>
          </a:p>
          <a:p>
            <a:r>
              <a:rPr lang="en-US" sz="2800" b="1" dirty="0" smtClean="0">
                <a:sym typeface="+mn-ea"/>
              </a:rPr>
              <a:t>   </a:t>
            </a:r>
            <a:endParaRPr lang="en-US" sz="2800" b="1" dirty="0" smtClean="0">
              <a:sym typeface="+mn-ea"/>
            </a:endParaRPr>
          </a:p>
        </p:txBody>
      </p:sp>
      <p:pic>
        <p:nvPicPr>
          <p:cNvPr id="2" name="图片 1" descr="图片12"/>
          <p:cNvPicPr>
            <a:picLocks noChangeAspect="1"/>
          </p:cNvPicPr>
          <p:nvPr/>
        </p:nvPicPr>
        <p:blipFill>
          <a:blip r:embed="rId1"/>
          <a:stretch>
            <a:fillRect/>
          </a:stretch>
        </p:blipFill>
        <p:spPr>
          <a:xfrm>
            <a:off x="1691640" y="2204720"/>
            <a:ext cx="5517515" cy="4121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195" y="395605"/>
            <a:ext cx="8782050" cy="4763135"/>
          </a:xfrm>
        </p:spPr>
        <p:txBody>
          <a:bodyPr>
            <a:normAutofit lnSpcReduction="20000"/>
          </a:bodyPr>
          <a:lstStyle/>
          <a:p>
            <a:pPr>
              <a:lnSpc>
                <a:spcPct val="150000"/>
              </a:lnSpc>
            </a:pPr>
            <a:r>
              <a:rPr lang="zh-CN" altLang="zh-CN" sz="2200" dirty="0">
                <a:sym typeface="+mn-ea"/>
              </a:rPr>
              <a:t> </a:t>
            </a:r>
            <a:r>
              <a:rPr lang="zh-CN" sz="2400" b="1" dirty="0" smtClean="0">
                <a:latin typeface="+mn-ea"/>
                <a:cs typeface="+mn-ea"/>
                <a:sym typeface="+mn-ea"/>
              </a:rPr>
              <a:t>5）装配式混凝土建筑模板体系</a:t>
            </a:r>
            <a:endParaRPr lang="zh-CN" altLang="zh-CN" sz="2200" dirty="0">
              <a:sym typeface="+mn-ea"/>
            </a:endParaRPr>
          </a:p>
          <a:p>
            <a:pPr>
              <a:lnSpc>
                <a:spcPct val="150000"/>
              </a:lnSpc>
            </a:pPr>
            <a:r>
              <a:rPr lang="en-US" altLang="zh-CN" sz="2200" dirty="0">
                <a:sym typeface="+mn-ea"/>
              </a:rPr>
              <a:t>    </a:t>
            </a:r>
            <a:r>
              <a:rPr lang="zh-CN" altLang="zh-CN" sz="2200" dirty="0">
                <a:sym typeface="+mn-ea"/>
              </a:rPr>
              <a:t>装配式混凝土建筑模板工程的主要内容是合理选择模板类型，科学制订模板支撑方案。装配式混凝土建筑的预制构件在工厂生产，模板化</a:t>
            </a:r>
            <a:r>
              <a:rPr lang="zh-CN" altLang="zh-CN" sz="2200" dirty="0">
                <a:sym typeface="+mn-ea"/>
              </a:rPr>
              <a:t>体系不同于全现浇结构。在预制构件安装时，需要进行现浇结构节点的模板安装，常用的模板体系有铝合金模板体系、木模板、塑料模板等。</a:t>
            </a:r>
            <a:endParaRPr lang="zh-CN" altLang="zh-CN" sz="2200" dirty="0">
              <a:sym typeface="+mn-ea"/>
            </a:endParaRPr>
          </a:p>
          <a:p>
            <a:r>
              <a:rPr lang="zh-CN" altLang="zh-CN" sz="2200" dirty="0">
                <a:sym typeface="+mn-ea"/>
              </a:rPr>
              <a:t>   </a:t>
            </a:r>
            <a:endParaRPr lang="zh-CN" altLang="zh-CN" sz="2200" dirty="0">
              <a:sym typeface="+mn-ea"/>
            </a:endParaRPr>
          </a:p>
          <a:p>
            <a:r>
              <a:rPr lang="en-US" sz="2800" b="1" dirty="0" smtClean="0">
                <a:sym typeface="+mn-ea"/>
              </a:rPr>
              <a:t>   </a:t>
            </a:r>
            <a:endParaRPr lang="en-US" sz="2800" b="1" dirty="0" smtClean="0">
              <a:sym typeface="+mn-ea"/>
            </a:endParaRPr>
          </a:p>
        </p:txBody>
      </p:sp>
      <p:pic>
        <p:nvPicPr>
          <p:cNvPr id="5" name="图片 4" descr="UBW21K]45F0`XD{C307O5[1"/>
          <p:cNvPicPr>
            <a:picLocks noChangeAspect="1"/>
          </p:cNvPicPr>
          <p:nvPr>
            <p:custDataLst>
              <p:tags r:id="rId1"/>
            </p:custDataLst>
          </p:nvPr>
        </p:nvPicPr>
        <p:blipFill>
          <a:blip r:embed="rId2"/>
          <a:stretch>
            <a:fillRect/>
          </a:stretch>
        </p:blipFill>
        <p:spPr>
          <a:xfrm>
            <a:off x="1979930" y="2924810"/>
            <a:ext cx="5544185" cy="427164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315" y="943610"/>
            <a:ext cx="8782050" cy="4970145"/>
          </a:xfrm>
        </p:spPr>
        <p:txBody>
          <a:bodyPr>
            <a:normAutofit/>
          </a:bodyPr>
          <a:lstStyle/>
          <a:p>
            <a:pPr marL="0" indent="0" algn="l">
              <a:lnSpc>
                <a:spcPct val="150000"/>
              </a:lnSpc>
              <a:buNone/>
            </a:pPr>
            <a:r>
              <a:rPr lang="zh-CN" sz="2400" b="1" dirty="0" smtClean="0">
                <a:latin typeface="+mn-ea"/>
                <a:cs typeface="+mn-ea"/>
                <a:sym typeface="+mn-ea"/>
              </a:rPr>
              <a:t>1）钢筋套筒灌浆连接</a:t>
            </a:r>
            <a:endParaRPr lang="zh-CN" sz="2400" b="1" dirty="0" smtClean="0">
              <a:latin typeface="+mn-ea"/>
              <a:cs typeface="+mn-ea"/>
              <a:sym typeface="+mn-ea"/>
            </a:endParaRPr>
          </a:p>
          <a:p>
            <a:pPr marL="0" indent="0" algn="l">
              <a:lnSpc>
                <a:spcPct val="150000"/>
              </a:lnSpc>
              <a:buNone/>
            </a:pPr>
            <a:r>
              <a:rPr lang="en-US" altLang="zh-CN" sz="2200" dirty="0">
                <a:sym typeface="+mn-ea"/>
              </a:rPr>
              <a:t>   </a:t>
            </a:r>
            <a:r>
              <a:rPr lang="zh-CN" altLang="zh-CN" sz="2200" dirty="0">
                <a:sym typeface="+mn-ea"/>
              </a:rPr>
              <a:t>钢筋套筒灌浆连接是一种在预制混凝土构件内预埋成品套筒，从套筒两端插入钢筋并注入灌浆料而实现的钢筋连接方式。灌浆套筒连接分为全灌浆套筒连接和半灌浆套筒连接。</a:t>
            </a:r>
            <a:endParaRPr lang="zh-CN" altLang="zh-CN" sz="2200" dirty="0">
              <a:sym typeface="+mn-ea"/>
            </a:endParaRPr>
          </a:p>
        </p:txBody>
      </p:sp>
      <p:sp>
        <p:nvSpPr>
          <p:cNvPr id="2" name="文本框 1"/>
          <p:cNvSpPr txBox="1"/>
          <p:nvPr>
            <p:custDataLst>
              <p:tags r:id="rId1"/>
            </p:custDataLst>
          </p:nvPr>
        </p:nvSpPr>
        <p:spPr>
          <a:xfrm>
            <a:off x="395605" y="332740"/>
            <a:ext cx="4572000" cy="460375"/>
          </a:xfrm>
          <a:prstGeom prst="rect">
            <a:avLst/>
          </a:prstGeom>
          <a:noFill/>
        </p:spPr>
        <p:txBody>
          <a:bodyPr wrap="square" rtlCol="0" anchor="t">
            <a:spAutoFit/>
          </a:bodyPr>
          <a:p>
            <a:r>
              <a:rPr altLang="zh-CN" sz="2400" b="1" dirty="0" smtClean="0">
                <a:latin typeface="+mn-ea"/>
                <a:cs typeface="+mn-ea"/>
                <a:sym typeface="+mn-ea"/>
              </a:rPr>
              <a:t> 任务</a:t>
            </a:r>
            <a:r>
              <a:rPr lang="en-US" altLang="zh-CN" sz="2400" b="1" dirty="0" smtClean="0">
                <a:latin typeface="+mn-ea"/>
                <a:cs typeface="+mn-ea"/>
                <a:sym typeface="+mn-ea"/>
              </a:rPr>
              <a:t>1.5 </a:t>
            </a:r>
            <a:r>
              <a:rPr altLang="zh-CN" sz="2400" b="1" dirty="0" smtClean="0">
                <a:latin typeface="+mn-ea"/>
                <a:cs typeface="+mn-ea"/>
                <a:sym typeface="+mn-ea"/>
              </a:rPr>
              <a:t>认识预制构件的连接</a:t>
            </a:r>
            <a:endParaRPr altLang="zh-CN" sz="2400" b="1" dirty="0" smtClean="0">
              <a:latin typeface="+mn-ea"/>
              <a:cs typeface="+mn-ea"/>
              <a:sym typeface="+mn-ea"/>
            </a:endParaRPr>
          </a:p>
        </p:txBody>
      </p:sp>
      <p:pic>
        <p:nvPicPr>
          <p:cNvPr id="4" name="图片 3"/>
          <p:cNvPicPr>
            <a:picLocks noChangeAspect="1"/>
          </p:cNvPicPr>
          <p:nvPr>
            <p:custDataLst>
              <p:tags r:id="rId2"/>
            </p:custDataLst>
          </p:nvPr>
        </p:nvPicPr>
        <p:blipFill>
          <a:blip r:embed="rId3"/>
          <a:stretch>
            <a:fillRect/>
          </a:stretch>
        </p:blipFill>
        <p:spPr>
          <a:xfrm>
            <a:off x="107950" y="3274060"/>
            <a:ext cx="4608830" cy="3518535"/>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4356100" y="3213100"/>
            <a:ext cx="4794885" cy="307848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705" y="260350"/>
            <a:ext cx="8782050" cy="4970145"/>
          </a:xfrm>
        </p:spPr>
        <p:txBody>
          <a:bodyPr>
            <a:normAutofit/>
          </a:bodyPr>
          <a:lstStyle/>
          <a:p>
            <a:pPr marL="0" indent="0" algn="l">
              <a:lnSpc>
                <a:spcPct val="150000"/>
              </a:lnSpc>
              <a:buNone/>
            </a:pPr>
            <a:r>
              <a:rPr lang="zh-CN" sz="2400" b="1" dirty="0" smtClean="0">
                <a:latin typeface="+mn-ea"/>
                <a:cs typeface="+mn-ea"/>
                <a:sym typeface="+mn-ea"/>
              </a:rPr>
              <a:t>1）钢筋套筒灌浆连接</a:t>
            </a:r>
            <a:endParaRPr lang="zh-CN" sz="2400" b="1" dirty="0" smtClean="0">
              <a:latin typeface="+mn-ea"/>
              <a:cs typeface="+mn-ea"/>
              <a:sym typeface="+mn-ea"/>
            </a:endParaRPr>
          </a:p>
          <a:p>
            <a:pPr marL="0" indent="0" algn="l">
              <a:lnSpc>
                <a:spcPct val="150000"/>
              </a:lnSpc>
              <a:buNone/>
            </a:pPr>
            <a:r>
              <a:rPr lang="en-US" altLang="zh-CN" sz="2200" dirty="0">
                <a:sym typeface="+mn-ea"/>
              </a:rPr>
              <a:t>   </a:t>
            </a:r>
            <a:r>
              <a:rPr lang="zh-CN" altLang="zh-CN" sz="2200" dirty="0">
                <a:sym typeface="+mn-ea"/>
              </a:rPr>
              <a:t>套筒的构造包括筒壁、剪力槽、灌浆口、排浆口、钢筋定位销，灌浆套筒材质有碳素结构钢、合金结构钢和球墨铸铁，根据加工方式分为铸造灌浆套筒和机械加工灌浆套筒，机械加工灌浆套筒的材质主要为碳素结构钢和合金结构钢，而铸造灌浆套筒的材质主要为球墨铸铁。</a:t>
            </a:r>
            <a:endParaRPr lang="zh-CN" altLang="zh-CN" sz="2200" dirty="0">
              <a:sym typeface="+mn-ea"/>
            </a:endParaRPr>
          </a:p>
          <a:p>
            <a:pPr marL="0" indent="0" algn="l">
              <a:lnSpc>
                <a:spcPct val="150000"/>
              </a:lnSpc>
              <a:buNone/>
            </a:pPr>
            <a:r>
              <a:rPr lang="zh-CN" altLang="zh-CN" sz="2200" dirty="0">
                <a:sym typeface="+mn-ea"/>
              </a:rPr>
              <a:t>套筒型号由名称代号、分类代号、主参数代号和产品更新变型代号组成。灌浆套筒主参数为被连接钢筋的强度级别和直径</a:t>
            </a:r>
            <a:endParaRPr lang="zh-CN" altLang="zh-CN" sz="2200" dirty="0">
              <a:sym typeface="+mn-ea"/>
            </a:endParaRPr>
          </a:p>
        </p:txBody>
      </p:sp>
      <p:pic>
        <p:nvPicPr>
          <p:cNvPr id="119814" name="图片 9" descr="C:\Users\chp\AppData\Roaming\Tencent\Users\435838600\QQ\WinTemp\RichOle\8G_@4{BPWK{MNC1Y8]X1B$I.png"/>
          <p:cNvPicPr>
            <a:picLocks noChangeAspect="1"/>
          </p:cNvPicPr>
          <p:nvPr>
            <p:custDataLst>
              <p:tags r:id="rId1"/>
            </p:custDataLst>
          </p:nvPr>
        </p:nvPicPr>
        <p:blipFill>
          <a:blip r:embed="rId2"/>
          <a:stretch>
            <a:fillRect/>
          </a:stretch>
        </p:blipFill>
        <p:spPr>
          <a:xfrm>
            <a:off x="611505" y="4004945"/>
            <a:ext cx="7868920" cy="287909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340" y="476885"/>
            <a:ext cx="8782050" cy="4970145"/>
          </a:xfrm>
        </p:spPr>
        <p:txBody>
          <a:bodyPr>
            <a:normAutofit lnSpcReduction="20000"/>
          </a:bodyPr>
          <a:lstStyle/>
          <a:p>
            <a:pPr>
              <a:lnSpc>
                <a:spcPct val="150000"/>
              </a:lnSpc>
            </a:pPr>
            <a:r>
              <a:rPr lang="en-US" sz="2800" b="1" dirty="0" smtClean="0">
                <a:sym typeface="+mn-ea"/>
              </a:rPr>
              <a:t>    </a:t>
            </a:r>
            <a:r>
              <a:rPr lang="zh-CN" altLang="zh-CN" sz="2200" dirty="0">
                <a:sym typeface="+mn-ea"/>
              </a:rPr>
              <a:t>装配整体式混凝土结构是指由预制混凝土构件通过可靠的方式进行连接并与现场后浇混凝土、水泥基灌浆料形成整体的装配式混凝土结构。装配式混凝土建筑技术体系按结构形式主要可以分为剪力墙结构、框架结构、框架——剪力墙结构等。在相关标准及规程中，建议应用装配整体式混凝土结构，所以结构体系类型分为装配整体式剪力墙结构、装配整体式框架结构、装配整体式框架——剪力墙结构。</a:t>
            </a:r>
            <a:endParaRPr lang="en-US" sz="2800" b="1" dirty="0" smtClean="0">
              <a:sym typeface="+mn-ea"/>
            </a:endParaRPr>
          </a:p>
        </p:txBody>
      </p:sp>
      <p:pic>
        <p:nvPicPr>
          <p:cNvPr id="24582" name="图片 6"/>
          <p:cNvPicPr>
            <a:picLocks noChangeAspect="1"/>
          </p:cNvPicPr>
          <p:nvPr/>
        </p:nvPicPr>
        <p:blipFill>
          <a:blip r:embed="rId1"/>
          <a:stretch>
            <a:fillRect/>
          </a:stretch>
        </p:blipFill>
        <p:spPr>
          <a:xfrm>
            <a:off x="827405" y="3644900"/>
            <a:ext cx="3338830" cy="2218690"/>
          </a:xfrm>
          <a:prstGeom prst="rect">
            <a:avLst/>
          </a:prstGeom>
          <a:noFill/>
          <a:ln w="9525">
            <a:noFill/>
          </a:ln>
        </p:spPr>
      </p:pic>
      <p:pic>
        <p:nvPicPr>
          <p:cNvPr id="24581" name="图片 5"/>
          <p:cNvPicPr>
            <a:picLocks noChangeAspect="1"/>
          </p:cNvPicPr>
          <p:nvPr>
            <p:custDataLst>
              <p:tags r:id="rId2"/>
            </p:custDataLst>
          </p:nvPr>
        </p:nvPicPr>
        <p:blipFill>
          <a:blip r:embed="rId3"/>
          <a:stretch>
            <a:fillRect/>
          </a:stretch>
        </p:blipFill>
        <p:spPr>
          <a:xfrm>
            <a:off x="4644390" y="3636645"/>
            <a:ext cx="3211830" cy="221424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705" y="260350"/>
            <a:ext cx="8782050" cy="4970145"/>
          </a:xfrm>
        </p:spPr>
        <p:txBody>
          <a:bodyPr>
            <a:normAutofit/>
          </a:bodyPr>
          <a:lstStyle/>
          <a:p>
            <a:pPr marL="0" algn="l">
              <a:lnSpc>
                <a:spcPct val="150000"/>
              </a:lnSpc>
              <a:buNone/>
            </a:pPr>
            <a:r>
              <a:rPr lang="zh-CN" sz="2400" b="1" dirty="0" smtClean="0">
                <a:latin typeface="+mn-ea"/>
                <a:cs typeface="+mn-ea"/>
                <a:sym typeface="+mn-ea"/>
              </a:rPr>
              <a:t>1）钢筋套筒灌浆连接</a:t>
            </a:r>
            <a:endParaRPr lang="zh-CN" sz="2400" b="1" dirty="0" smtClean="0">
              <a:latin typeface="+mn-ea"/>
              <a:cs typeface="+mn-ea"/>
              <a:sym typeface="+mn-ea"/>
            </a:endParaRPr>
          </a:p>
          <a:p>
            <a:pPr marL="0" indent="0" algn="l">
              <a:lnSpc>
                <a:spcPct val="150000"/>
              </a:lnSpc>
              <a:buNone/>
            </a:pPr>
            <a:r>
              <a:rPr lang="en-US" altLang="zh-CN" sz="2200" dirty="0">
                <a:sym typeface="+mn-ea"/>
              </a:rPr>
              <a:t>  </a:t>
            </a:r>
            <a:r>
              <a:rPr altLang="zh-CN" sz="2200" dirty="0">
                <a:sym typeface="+mn-ea"/>
              </a:rPr>
              <a:t>钢筋连接用套筒灌浆料是钢筋套筒连接接头的重要组成，它是以水泥为基本材料，配以细骨料，以及混凝土外加剂和其他材料组成的干混料，加水搅拌后具有良好的流动性、早强、高强、微膨胀等性能，填充于套筒和带肋钢筋间隙内，简称“套筒灌浆料”。灌浆料使用需要注意，严格掌握并准确执行产品使用说明书规定的操作要求。</a:t>
            </a:r>
            <a:endParaRPr altLang="zh-CN" sz="2200" dirty="0">
              <a:sym typeface="+mn-ea"/>
            </a:endParaRPr>
          </a:p>
        </p:txBody>
      </p:sp>
      <p:pic>
        <p:nvPicPr>
          <p:cNvPr id="128006" name="Picture 3"/>
          <p:cNvPicPr>
            <a:picLocks noChangeAspect="1"/>
          </p:cNvPicPr>
          <p:nvPr>
            <p:custDataLst>
              <p:tags r:id="rId1"/>
            </p:custDataLst>
          </p:nvPr>
        </p:nvPicPr>
        <p:blipFill>
          <a:blip r:embed="rId2"/>
          <a:stretch>
            <a:fillRect/>
          </a:stretch>
        </p:blipFill>
        <p:spPr>
          <a:xfrm>
            <a:off x="323850" y="3933190"/>
            <a:ext cx="3136900" cy="2463800"/>
          </a:xfrm>
          <a:prstGeom prst="rect">
            <a:avLst/>
          </a:prstGeom>
          <a:noFill/>
          <a:ln w="9525">
            <a:noFill/>
          </a:ln>
        </p:spPr>
      </p:pic>
      <p:pic>
        <p:nvPicPr>
          <p:cNvPr id="128007" name="Picture 3"/>
          <p:cNvPicPr>
            <a:picLocks noChangeAspect="1"/>
          </p:cNvPicPr>
          <p:nvPr>
            <p:custDataLst>
              <p:tags r:id="rId3"/>
            </p:custDataLst>
          </p:nvPr>
        </p:nvPicPr>
        <p:blipFill>
          <a:blip r:embed="rId4"/>
          <a:stretch>
            <a:fillRect/>
          </a:stretch>
        </p:blipFill>
        <p:spPr>
          <a:xfrm>
            <a:off x="3562350" y="3945890"/>
            <a:ext cx="3098800" cy="2463800"/>
          </a:xfrm>
          <a:prstGeom prst="rect">
            <a:avLst/>
          </a:prstGeom>
          <a:noFill/>
          <a:ln w="9525">
            <a:noFill/>
          </a:ln>
        </p:spPr>
      </p:pic>
      <p:pic>
        <p:nvPicPr>
          <p:cNvPr id="128008" name="Picture 3"/>
          <p:cNvPicPr>
            <a:picLocks noChangeAspect="1"/>
          </p:cNvPicPr>
          <p:nvPr>
            <p:custDataLst>
              <p:tags r:id="rId5"/>
            </p:custDataLst>
          </p:nvPr>
        </p:nvPicPr>
        <p:blipFill>
          <a:blip r:embed="rId6"/>
          <a:stretch>
            <a:fillRect/>
          </a:stretch>
        </p:blipFill>
        <p:spPr>
          <a:xfrm>
            <a:off x="6750050" y="3933190"/>
            <a:ext cx="1905000" cy="2476500"/>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705" y="260350"/>
            <a:ext cx="8782050" cy="4970145"/>
          </a:xfrm>
        </p:spPr>
        <p:txBody>
          <a:bodyPr>
            <a:normAutofit/>
          </a:bodyPr>
          <a:lstStyle/>
          <a:p>
            <a:pPr marL="0" algn="l">
              <a:lnSpc>
                <a:spcPct val="150000"/>
              </a:lnSpc>
              <a:buNone/>
            </a:pPr>
            <a:r>
              <a:rPr lang="zh-CN" sz="2400" b="1" dirty="0" smtClean="0">
                <a:latin typeface="+mn-ea"/>
                <a:cs typeface="+mn-ea"/>
                <a:sym typeface="+mn-ea"/>
              </a:rPr>
              <a:t>2）钢筋浆锚搭接连接</a:t>
            </a:r>
            <a:endParaRPr lang="zh-CN" sz="2400" b="1" dirty="0" smtClean="0">
              <a:latin typeface="+mn-ea"/>
              <a:cs typeface="+mn-ea"/>
              <a:sym typeface="+mn-ea"/>
            </a:endParaRPr>
          </a:p>
          <a:p>
            <a:pPr marL="0" lvl="0" indent="0" defTabSz="914400">
              <a:lnSpc>
                <a:spcPct val="150000"/>
              </a:lnSpc>
              <a:spcBef>
                <a:spcPts val="1200"/>
              </a:spcBef>
              <a:buFontTx/>
              <a:buNone/>
              <a:tabLst>
                <a:tab pos="2171700" algn="l"/>
              </a:tabLst>
            </a:pPr>
            <a:r>
              <a:rPr lang="en-US" altLang="zh-CN" sz="2200" dirty="0">
                <a:sym typeface="+mn-ea"/>
              </a:rPr>
              <a:t>  </a:t>
            </a:r>
            <a:r>
              <a:rPr altLang="zh-CN" sz="2200" dirty="0">
                <a:sym typeface="+mn-ea"/>
              </a:rPr>
              <a:t>浆锚搭接连接是指在预制混凝土构件中采用特殊工艺制成的孔道中插入需搭接的钢筋，并灌注水泥基灌浆料而实现的钢筋搭接连接方式，适用于较小直径的钢筋（d≤20mm）的连接，连接长度较大。目前我国的孔洞成型技术种类较多，尚无统一的论证，</a:t>
            </a:r>
            <a:r>
              <a:rPr lang="zh-CN" sz="2200" dirty="0">
                <a:sym typeface="+mn-ea"/>
              </a:rPr>
              <a:t>一般</a:t>
            </a:r>
            <a:r>
              <a:rPr altLang="zh-CN" sz="2200" dirty="0">
                <a:sym typeface="+mn-ea"/>
              </a:rPr>
              <a:t>要求纵向钢筋采用浆锚搭接连接时，对预留孔成孔工艺、孔道形状和长度、构造要求、灌浆料和被连接钢筋，应进行力学性能以及适用性的试验验证。</a:t>
            </a:r>
            <a:endParaRPr altLang="zh-CN" sz="2200" dirty="0">
              <a:sym typeface="+mn-ea"/>
            </a:endParaRPr>
          </a:p>
        </p:txBody>
      </p:sp>
      <p:pic>
        <p:nvPicPr>
          <p:cNvPr id="129031" name="Picture 3"/>
          <p:cNvPicPr>
            <a:picLocks noChangeAspect="1"/>
          </p:cNvPicPr>
          <p:nvPr>
            <p:custDataLst>
              <p:tags r:id="rId1"/>
            </p:custDataLst>
          </p:nvPr>
        </p:nvPicPr>
        <p:blipFill>
          <a:blip r:embed="rId2"/>
          <a:stretch>
            <a:fillRect/>
          </a:stretch>
        </p:blipFill>
        <p:spPr>
          <a:xfrm>
            <a:off x="755650" y="4443413"/>
            <a:ext cx="3162300" cy="1206500"/>
          </a:xfrm>
          <a:prstGeom prst="rect">
            <a:avLst/>
          </a:prstGeom>
          <a:noFill/>
          <a:ln w="9525">
            <a:noFill/>
          </a:ln>
        </p:spPr>
      </p:pic>
      <p:pic>
        <p:nvPicPr>
          <p:cNvPr id="129032" name="Picture 3"/>
          <p:cNvPicPr>
            <a:picLocks noChangeAspect="1"/>
          </p:cNvPicPr>
          <p:nvPr>
            <p:custDataLst>
              <p:tags r:id="rId3"/>
            </p:custDataLst>
          </p:nvPr>
        </p:nvPicPr>
        <p:blipFill>
          <a:blip r:embed="rId4"/>
          <a:stretch>
            <a:fillRect/>
          </a:stretch>
        </p:blipFill>
        <p:spPr>
          <a:xfrm>
            <a:off x="4071938" y="4443413"/>
            <a:ext cx="4664075" cy="1181100"/>
          </a:xfrm>
          <a:prstGeom prst="rect">
            <a:avLst/>
          </a:prstGeom>
          <a:noFill/>
          <a:ln w="9525">
            <a:noFill/>
          </a:ln>
        </p:spPr>
      </p:pic>
      <p:sp>
        <p:nvSpPr>
          <p:cNvPr id="129033" name="矩形 1"/>
          <p:cNvSpPr/>
          <p:nvPr>
            <p:custDataLst>
              <p:tags r:id="rId5"/>
            </p:custDataLst>
          </p:nvPr>
        </p:nvSpPr>
        <p:spPr>
          <a:xfrm>
            <a:off x="2916238" y="6094095"/>
            <a:ext cx="2418080" cy="29654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defTabSz="914400">
              <a:lnSpc>
                <a:spcPts val="1600"/>
              </a:lnSpc>
              <a:spcBef>
                <a:spcPct val="0"/>
              </a:spcBef>
              <a:buFontTx/>
              <a:buNone/>
              <a:tabLst>
                <a:tab pos="2171700" algn="l"/>
              </a:tabLst>
            </a:pPr>
            <a:r>
              <a:rPr altLang="zh-CN" sz="2200" dirty="0"/>
              <a:t>钢筋浆锚搭接连接</a:t>
            </a:r>
            <a:endParaRPr lang="en-US" altLang="zh-CN" sz="1800" dirty="0">
              <a:solidFill>
                <a:srgbClr val="1A3F6C"/>
              </a:solidFill>
              <a:latin typeface="新宋体" panose="02010609030101010101" charset="-122"/>
              <a:ea typeface="新宋体" panose="0201060903010101010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705" y="260350"/>
            <a:ext cx="8782050" cy="4970145"/>
          </a:xfrm>
        </p:spPr>
        <p:txBody>
          <a:bodyPr>
            <a:normAutofit/>
          </a:bodyPr>
          <a:lstStyle/>
          <a:p>
            <a:pPr marL="0" algn="l">
              <a:lnSpc>
                <a:spcPct val="150000"/>
              </a:lnSpc>
              <a:buNone/>
            </a:pPr>
            <a:r>
              <a:rPr lang="zh-CN" sz="2400" b="1" dirty="0" smtClean="0">
                <a:latin typeface="+mn-ea"/>
                <a:cs typeface="+mn-ea"/>
                <a:sym typeface="+mn-ea"/>
              </a:rPr>
              <a:t>3）其他连接方式</a:t>
            </a:r>
            <a:endParaRPr lang="zh-CN" sz="2400" b="1" dirty="0" smtClean="0">
              <a:latin typeface="+mn-ea"/>
              <a:cs typeface="+mn-ea"/>
              <a:sym typeface="+mn-ea"/>
            </a:endParaRPr>
          </a:p>
          <a:p>
            <a:pPr marL="0" indent="0" algn="l">
              <a:lnSpc>
                <a:spcPct val="150000"/>
              </a:lnSpc>
              <a:buNone/>
            </a:pPr>
            <a:r>
              <a:rPr lang="en-US" altLang="zh-CN" sz="2200" dirty="0">
                <a:sym typeface="+mn-ea"/>
              </a:rPr>
              <a:t>  </a:t>
            </a:r>
            <a:r>
              <a:rPr altLang="zh-CN" sz="2200" dirty="0">
                <a:sym typeface="+mn-ea"/>
              </a:rPr>
              <a:t>型钢连接是指在预制构件中预埋型钢，然后通过不同预制构件内型钢焊接或螺栓连接实现预制构件的连接。型钢连接多用于装配式框架结构。</a:t>
            </a:r>
            <a:endParaRPr altLang="zh-CN" sz="2200" dirty="0">
              <a:sym typeface="+mn-ea"/>
            </a:endParaRPr>
          </a:p>
          <a:p>
            <a:pPr marL="0" indent="0" algn="l">
              <a:lnSpc>
                <a:spcPct val="150000"/>
              </a:lnSpc>
              <a:buNone/>
            </a:pPr>
            <a:r>
              <a:rPr altLang="zh-CN" sz="2200" dirty="0">
                <a:sym typeface="+mn-ea"/>
              </a:rPr>
              <a:t>   叠合构件后浇混凝土连接，钢筋的弯折锚固连接是一种钢筋直锚长度不足情况下的常规做法，在混凝土结构中普遍应用，装配式混凝土结构中的双向叠合楼板之间的连接、叠合梁与端柱之间的连接和预制剪力墙与叠合梁平面外连接等都有应用。</a:t>
            </a:r>
            <a:endParaRPr altLang="zh-CN" sz="2200" dirty="0">
              <a:sym typeface="+mn-ea"/>
            </a:endParaRPr>
          </a:p>
          <a:p>
            <a:pPr marL="0" indent="0" algn="l">
              <a:lnSpc>
                <a:spcPct val="150000"/>
              </a:lnSpc>
              <a:buNone/>
            </a:pPr>
            <a:r>
              <a:rPr altLang="zh-CN" sz="2200" dirty="0">
                <a:sym typeface="+mn-ea"/>
              </a:rPr>
              <a:t>  螺栓连接是通过螺栓紧固的方式实现与预制构件之间的连接。</a:t>
            </a:r>
            <a:endParaRPr altLang="zh-CN" sz="2200" dirty="0">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标题 1"/>
          <p:cNvSpPr>
            <a:spLocks noGrp="1"/>
          </p:cNvSpPr>
          <p:nvPr>
            <p:ph type="title" idx="4294967295"/>
          </p:nvPr>
        </p:nvSpPr>
        <p:spPr>
          <a:xfrm>
            <a:off x="571500" y="533400"/>
            <a:ext cx="5832475" cy="647700"/>
          </a:xfrm>
        </p:spPr>
        <p:txBody>
          <a:bodyPr vert="horz" wrap="square" lIns="91440" tIns="45720" rIns="91440" bIns="45720" anchor="ctr" anchorCtr="0"/>
          <a:p>
            <a:pPr algn="l"/>
            <a:r>
              <a:rPr lang="en-US" altLang="zh-CN" sz="2200" b="1" dirty="0">
                <a:solidFill>
                  <a:schemeClr val="tx1"/>
                </a:solidFill>
                <a:latin typeface="微软雅黑" panose="020B0503020204020204" charset="-122"/>
                <a:cs typeface="Times New Roman" panose="02020603050405020304" pitchFamily="18" charset="0"/>
              </a:rPr>
              <a:t> </a:t>
            </a:r>
            <a:r>
              <a:rPr lang="zh-CN" altLang="en-US" sz="2200" b="1" noProof="0" dirty="0" smtClean="0">
                <a:ln>
                  <a:noFill/>
                </a:ln>
                <a:solidFill>
                  <a:schemeClr val="tx1"/>
                </a:solidFill>
                <a:effectLst/>
                <a:uLnTx/>
                <a:uFillTx/>
                <a:latin typeface="微软雅黑" panose="020B0503020204020204" charset="-122"/>
                <a:ea typeface="微软雅黑" panose="020B0503020204020204" charset="-122"/>
                <a:cs typeface="+mn-cs"/>
                <a:sym typeface="+mn-ea"/>
              </a:rPr>
              <a:t>粗糙面</a:t>
            </a:r>
            <a:endParaRPr lang="zh-CN" altLang="en-US" sz="2200" b="1" noProof="0" dirty="0" smtClean="0">
              <a:ln>
                <a:noFill/>
              </a:ln>
              <a:solidFill>
                <a:schemeClr val="tx1"/>
              </a:solidFill>
              <a:effectLst/>
              <a:uLnTx/>
              <a:uFillTx/>
              <a:latin typeface="微软雅黑" panose="020B0503020204020204" charset="-122"/>
              <a:ea typeface="微软雅黑" panose="020B0503020204020204" charset="-122"/>
              <a:cs typeface="+mn-cs"/>
              <a:sym typeface="+mn-ea"/>
            </a:endParaRPr>
          </a:p>
        </p:txBody>
      </p:sp>
      <p:pic>
        <p:nvPicPr>
          <p:cNvPr id="131078" name="图片 126" descr="https://timgsa.baidu.com/timg?image&amp;quality=80&amp;size=b9999_10000&amp;sec=1515302920&amp;di=ba6bb6a0f1404a8ddef44d5413a26f20&amp;imgtype=jpg&amp;er=1&amp;src=http%3A%2F%2Fpicture.zhuniu.com%2FResource%2Fimage%2Fproduct%2F2016-01-10%2F569205c90cef5.JPG"/>
          <p:cNvPicPr>
            <a:picLocks noChangeAspect="1"/>
          </p:cNvPicPr>
          <p:nvPr/>
        </p:nvPicPr>
        <p:blipFill>
          <a:blip r:embed="rId1"/>
          <a:srcRect r="39050"/>
          <a:stretch>
            <a:fillRect/>
          </a:stretch>
        </p:blipFill>
        <p:spPr>
          <a:xfrm>
            <a:off x="468313" y="1916113"/>
            <a:ext cx="2693987" cy="3859212"/>
          </a:xfrm>
          <a:prstGeom prst="rect">
            <a:avLst/>
          </a:prstGeom>
          <a:noFill/>
          <a:ln w="9525">
            <a:noFill/>
          </a:ln>
        </p:spPr>
      </p:pic>
      <p:pic>
        <p:nvPicPr>
          <p:cNvPr id="131079" name="图片 127" descr="https://timgsa.baidu.com/timg?image&amp;quality=80&amp;size=b9999_10000&amp;sec=1514708218161&amp;di=90c4d0d28e77c69ab9974e8d5c918e1d&amp;imgtype=0&amp;src=http%3A%2F%2Fimg000.hc360.cn%2Fhb%2FMTQ2MDE2Mjg0MDA0NS0zNTk2ODM0NzE%3D.jpg"/>
          <p:cNvPicPr>
            <a:picLocks noChangeAspect="1"/>
          </p:cNvPicPr>
          <p:nvPr/>
        </p:nvPicPr>
        <p:blipFill>
          <a:blip r:embed="rId2"/>
          <a:srcRect l="56163"/>
          <a:stretch>
            <a:fillRect/>
          </a:stretch>
        </p:blipFill>
        <p:spPr>
          <a:xfrm>
            <a:off x="3276600" y="1916113"/>
            <a:ext cx="2270125" cy="3859212"/>
          </a:xfrm>
          <a:prstGeom prst="rect">
            <a:avLst/>
          </a:prstGeom>
          <a:noFill/>
          <a:ln w="9525">
            <a:noFill/>
          </a:ln>
        </p:spPr>
      </p:pic>
      <p:pic>
        <p:nvPicPr>
          <p:cNvPr id="131080" name="图片 1"/>
          <p:cNvPicPr>
            <a:picLocks noChangeAspect="1"/>
          </p:cNvPicPr>
          <p:nvPr/>
        </p:nvPicPr>
        <p:blipFill>
          <a:blip r:embed="rId3"/>
          <a:stretch>
            <a:fillRect/>
          </a:stretch>
        </p:blipFill>
        <p:spPr>
          <a:xfrm>
            <a:off x="5659438" y="1916113"/>
            <a:ext cx="3148012" cy="1657350"/>
          </a:xfrm>
          <a:prstGeom prst="rect">
            <a:avLst/>
          </a:prstGeom>
          <a:noFill/>
          <a:ln w="9525">
            <a:noFill/>
          </a:ln>
        </p:spPr>
      </p:pic>
      <p:pic>
        <p:nvPicPr>
          <p:cNvPr id="131081" name="Picture 2" descr="https://timgsa.baidu.com/timg?image&amp;quality=80&amp;size=b9999_10000&amp;sec=1595137156477&amp;di=e31c081b0895e4aa271f039a5212669d&amp;imgtype=0&amp;src=http%3A%2F%2F5b0988e595225.cdn.sohucs.com%2Fq_70%2Cc_zoom%2Cw_640%2Fimages%2F20190121%2Fb9ed507c2d96464b9862aaa641fd1a2b.jpeg"/>
          <p:cNvPicPr>
            <a:picLocks noChangeAspect="1"/>
          </p:cNvPicPr>
          <p:nvPr/>
        </p:nvPicPr>
        <p:blipFill>
          <a:blip r:embed="rId4"/>
          <a:stretch>
            <a:fillRect/>
          </a:stretch>
        </p:blipFill>
        <p:spPr>
          <a:xfrm>
            <a:off x="5673725" y="3663950"/>
            <a:ext cx="3133725" cy="2111375"/>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标题 1"/>
          <p:cNvSpPr>
            <a:spLocks noGrp="1"/>
          </p:cNvSpPr>
          <p:nvPr>
            <p:ph type="title" idx="4294967295"/>
          </p:nvPr>
        </p:nvSpPr>
        <p:spPr>
          <a:xfrm>
            <a:off x="571500" y="533400"/>
            <a:ext cx="5832475" cy="647700"/>
          </a:xfrm>
        </p:spPr>
        <p:txBody>
          <a:bodyPr vert="horz" wrap="square" lIns="91440" tIns="45720" rIns="91440" bIns="45720" anchor="ctr" anchorCtr="0"/>
          <a:p>
            <a:pPr algn="l"/>
            <a:r>
              <a:rPr lang="en-US" altLang="zh-CN" sz="2200" b="1" dirty="0">
                <a:solidFill>
                  <a:schemeClr val="tx1"/>
                </a:solidFill>
                <a:latin typeface="微软雅黑" panose="020B0503020204020204" charset="-122"/>
                <a:cs typeface="Times New Roman" panose="02020603050405020304" pitchFamily="18" charset="0"/>
              </a:rPr>
              <a:t> </a:t>
            </a:r>
            <a:r>
              <a:rPr lang="zh-CN" altLang="en-US" sz="2200" b="1" dirty="0">
                <a:solidFill>
                  <a:schemeClr val="tx1"/>
                </a:solidFill>
                <a:latin typeface="微软雅黑" panose="020B0503020204020204" charset="-122"/>
                <a:cs typeface="Times New Roman" panose="02020603050405020304" pitchFamily="18" charset="0"/>
              </a:rPr>
              <a:t>　</a:t>
            </a:r>
            <a:r>
              <a:rPr lang="zh-CN" altLang="en-US" sz="2200" b="1" noProof="0" dirty="0" smtClean="0">
                <a:ln>
                  <a:noFill/>
                </a:ln>
                <a:solidFill>
                  <a:schemeClr val="tx1"/>
                </a:solidFill>
                <a:effectLst/>
                <a:uLnTx/>
                <a:uFillTx/>
                <a:latin typeface="微软雅黑" panose="020B0503020204020204" charset="-122"/>
                <a:ea typeface="微软雅黑" panose="020B0503020204020204" charset="-122"/>
                <a:cs typeface="+mn-cs"/>
                <a:sym typeface="+mn-ea"/>
              </a:rPr>
              <a:t>键槽</a:t>
            </a:r>
            <a:endParaRPr lang="zh-CN" altLang="en-US" sz="2200" b="1" dirty="0">
              <a:solidFill>
                <a:schemeClr val="tx2"/>
              </a:solidFill>
              <a:latin typeface="微软雅黑" panose="020B0503020204020204" charset="-122"/>
              <a:ea typeface="Times New Roman" panose="02020603050405020304" pitchFamily="18" charset="0"/>
            </a:endParaRPr>
          </a:p>
        </p:txBody>
      </p:sp>
      <p:pic>
        <p:nvPicPr>
          <p:cNvPr id="132102" name="图片 127" descr="https://timgsa.baidu.com/timg?image&amp;quality=80&amp;size=b9999_10000&amp;sec=1514708218161&amp;di=90c4d0d28e77c69ab9974e8d5c918e1d&amp;imgtype=0&amp;src=http%3A%2F%2Fimg000.hc360.cn%2Fhb%2FMTQ2MDE2Mjg0MDA0NS0zNTk2ODM0NzE%3D.jpg"/>
          <p:cNvPicPr>
            <a:picLocks noChangeAspect="1"/>
          </p:cNvPicPr>
          <p:nvPr/>
        </p:nvPicPr>
        <p:blipFill>
          <a:blip r:embed="rId1"/>
          <a:srcRect l="56163"/>
          <a:stretch>
            <a:fillRect/>
          </a:stretch>
        </p:blipFill>
        <p:spPr>
          <a:xfrm>
            <a:off x="3276600" y="2116138"/>
            <a:ext cx="2224088" cy="3781425"/>
          </a:xfrm>
          <a:prstGeom prst="rect">
            <a:avLst/>
          </a:prstGeom>
          <a:noFill/>
          <a:ln w="9525">
            <a:noFill/>
          </a:ln>
        </p:spPr>
      </p:pic>
      <p:pic>
        <p:nvPicPr>
          <p:cNvPr id="132103" name="图片 80896" descr="IMG_20171210_100458"/>
          <p:cNvPicPr>
            <a:picLocks noChangeAspect="1"/>
          </p:cNvPicPr>
          <p:nvPr/>
        </p:nvPicPr>
        <p:blipFill>
          <a:blip r:embed="rId2"/>
          <a:srcRect l="18935" r="28732"/>
          <a:stretch>
            <a:fillRect/>
          </a:stretch>
        </p:blipFill>
        <p:spPr>
          <a:xfrm>
            <a:off x="468313" y="2133600"/>
            <a:ext cx="2624137" cy="3763963"/>
          </a:xfrm>
          <a:prstGeom prst="rect">
            <a:avLst/>
          </a:prstGeom>
          <a:noFill/>
          <a:ln w="9525">
            <a:noFill/>
          </a:ln>
        </p:spPr>
      </p:pic>
      <p:pic>
        <p:nvPicPr>
          <p:cNvPr id="132104" name="图片 80897" descr="https://timgsa.baidu.com/timg?image&amp;quality=80&amp;size=b9999_10000&amp;sec=1514708937388&amp;di=c4fed2b16a63299d35d53a10bf75da3f&amp;imgtype=0&amp;src=http%3A%2F%2Fwww.jianchaogroup.com%2FUpload%2FPicFiles%2F2015.7.9_15.5.22_5769.jpg"/>
          <p:cNvPicPr>
            <a:picLocks noChangeAspect="1"/>
          </p:cNvPicPr>
          <p:nvPr/>
        </p:nvPicPr>
        <p:blipFill>
          <a:blip r:embed="rId3"/>
          <a:srcRect l="26741" t="6940" r="33801"/>
          <a:stretch>
            <a:fillRect/>
          </a:stretch>
        </p:blipFill>
        <p:spPr>
          <a:xfrm>
            <a:off x="5724525" y="2133600"/>
            <a:ext cx="2376488" cy="3727450"/>
          </a:xfrm>
          <a:prstGeom prst="rect">
            <a:avLst/>
          </a:prstGeom>
          <a:noFill/>
          <a:ln w="9525">
            <a:noFill/>
          </a:ln>
        </p:spPr>
      </p:pic>
      <p:sp>
        <p:nvSpPr>
          <p:cNvPr id="132105" name="Rectangle 5"/>
          <p:cNvSpPr/>
          <p:nvPr/>
        </p:nvSpPr>
        <p:spPr>
          <a:xfrm>
            <a:off x="0" y="615950"/>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endParaRPr lang="zh-CN" altLang="en-US" sz="1800" dirty="0">
              <a:ea typeface="宋体" panose="02010600030101010101" pitchFamily="2" charset="-122"/>
            </a:endParaRPr>
          </a:p>
        </p:txBody>
      </p:sp>
      <p:sp>
        <p:nvSpPr>
          <p:cNvPr id="132106" name="Rectangle 6"/>
          <p:cNvSpPr/>
          <p:nvPr/>
        </p:nvSpPr>
        <p:spPr>
          <a:xfrm>
            <a:off x="0" y="2706370"/>
            <a:ext cx="309880" cy="24511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zh-CN" sz="1000" dirty="0">
                <a:solidFill>
                  <a:srgbClr val="000000"/>
                </a:solidFill>
                <a:latin typeface="Calibri" panose="020F0502020204030204" charset="0"/>
                <a:ea typeface="宋体" panose="02010600030101010101" pitchFamily="2" charset="-122"/>
              </a:rPr>
              <a:t>　</a:t>
            </a:r>
            <a:endParaRPr lang="zh-CN" altLang="zh-CN" sz="1800" dirty="0">
              <a:ea typeface="宋体" panose="02010600030101010101" pitchFamily="2" charset="-122"/>
            </a:endParaRPr>
          </a:p>
        </p:txBody>
      </p:sp>
      <p:sp>
        <p:nvSpPr>
          <p:cNvPr id="132107" name="Rectangle 7"/>
          <p:cNvSpPr/>
          <p:nvPr/>
        </p:nvSpPr>
        <p:spPr>
          <a:xfrm>
            <a:off x="0" y="4535170"/>
            <a:ext cx="309880" cy="24511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zh-CN" sz="1000" dirty="0">
                <a:solidFill>
                  <a:srgbClr val="000000"/>
                </a:solidFill>
                <a:latin typeface="Calibri" panose="020F0502020204030204" charset="0"/>
                <a:ea typeface="宋体" panose="02010600030101010101" pitchFamily="2" charset="-122"/>
              </a:rPr>
              <a:t>　</a:t>
            </a:r>
            <a:endParaRPr lang="zh-CN" altLang="zh-CN" sz="1800" dirty="0">
              <a:ea typeface="宋体" panose="02010600030101010101" pitchFamily="2" charset="-122"/>
            </a:endParaRPr>
          </a:p>
        </p:txBody>
      </p:sp>
      <p:sp>
        <p:nvSpPr>
          <p:cNvPr id="132108" name="Rectangle 8"/>
          <p:cNvSpPr/>
          <p:nvPr/>
        </p:nvSpPr>
        <p:spPr>
          <a:xfrm>
            <a:off x="0" y="6392545"/>
            <a:ext cx="309880" cy="24511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zh-CN" sz="1000" dirty="0">
                <a:solidFill>
                  <a:srgbClr val="000000"/>
                </a:solidFill>
                <a:latin typeface="Calibri" panose="020F0502020204030204" charset="0"/>
                <a:ea typeface="宋体" panose="02010600030101010101" pitchFamily="2" charset="-122"/>
              </a:rPr>
              <a:t>　</a:t>
            </a:r>
            <a:endParaRPr lang="zh-CN" altLang="zh-CN" sz="1800" dirty="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315" y="274955"/>
            <a:ext cx="8709660" cy="1143000"/>
          </a:xfrm>
        </p:spPr>
        <p:txBody>
          <a:bodyPr>
            <a:normAutofit/>
          </a:bodyPr>
          <a:lstStyle/>
          <a:p>
            <a:r>
              <a:rPr altLang="zh-CN" sz="2800" b="1" dirty="0" smtClean="0"/>
              <a:t>项目</a:t>
            </a:r>
            <a:r>
              <a:rPr lang="zh-CN" sz="2800" b="1" dirty="0" smtClean="0"/>
              <a:t>小结</a:t>
            </a:r>
            <a:endParaRPr lang="zh-CN" sz="2800" b="1" dirty="0" smtClean="0"/>
          </a:p>
        </p:txBody>
      </p:sp>
      <p:sp>
        <p:nvSpPr>
          <p:cNvPr id="3" name="内容占位符 2"/>
          <p:cNvSpPr>
            <a:spLocks noGrp="1"/>
          </p:cNvSpPr>
          <p:nvPr>
            <p:ph idx="1"/>
          </p:nvPr>
        </p:nvSpPr>
        <p:spPr>
          <a:xfrm>
            <a:off x="179705" y="1628775"/>
            <a:ext cx="8942705" cy="4051935"/>
          </a:xfrm>
        </p:spPr>
        <p:txBody>
          <a:bodyPr>
            <a:normAutofit/>
          </a:bodyPr>
          <a:lstStyle/>
          <a:p>
            <a:pPr marL="0" indent="0" fontAlgn="auto">
              <a:lnSpc>
                <a:spcPct val="150000"/>
              </a:lnSpc>
              <a:spcBef>
                <a:spcPts val="0"/>
              </a:spcBef>
              <a:buNone/>
            </a:pPr>
            <a:r>
              <a:rPr lang="en-US" sz="2200" dirty="0"/>
              <a:t>    </a:t>
            </a:r>
            <a:r>
              <a:rPr altLang="zh-CN" sz="2200" dirty="0"/>
              <a:t>本项目内容包括装配式建筑结构、预制构件、起重设备与吊具、预制构件支撑和预制构件的连接几个装配式建筑结构施工基础知识与技能。通过学习任务的深入开展，了解装配式建筑结构技术体系和装配式建筑的评价，了解装配式混凝土建筑的发展史及在我国的发展现状，熟悉预制剪力墙、叠合板、叠合梁、预制柱、预制外挂墙板等预制构件的形状及特点，掌握装配式建筑施工基础知识和基本技能。</a:t>
            </a:r>
            <a:endParaRPr altLang="zh-CN" b="1"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Freeform 3"/>
          <p:cNvSpPr/>
          <p:nvPr/>
        </p:nvSpPr>
        <p:spPr>
          <a:xfrm>
            <a:off x="571500" y="1149350"/>
            <a:ext cx="8124825" cy="23813"/>
          </a:xfrm>
          <a:custGeom>
            <a:avLst/>
            <a:gdLst>
              <a:gd name="connsiteX0" fmla="*/ 6350 w 8124825"/>
              <a:gd name="connsiteY0" fmla="*/ 6350 h 24892"/>
              <a:gd name="connsiteX1" fmla="*/ 8118474 w 8124825"/>
              <a:gd name="connsiteY1" fmla="*/ 6350 h 24892"/>
            </a:gdLst>
            <a:ahLst/>
            <a:cxnLst>
              <a:cxn ang="0">
                <a:pos x="connsiteX0" y="connsiteY0"/>
              </a:cxn>
              <a:cxn ang="1">
                <a:pos x="connsiteX1" y="connsiteY1"/>
              </a:cxn>
            </a:cxnLst>
            <a:rect l="l" t="t" r="r" b="b"/>
            <a:pathLst>
              <a:path w="8124825" h="24892">
                <a:moveTo>
                  <a:pt x="6350" y="6350"/>
                </a:moveTo>
                <a:lnTo>
                  <a:pt x="8118474" y="6350"/>
                </a:lnTo>
              </a:path>
            </a:pathLst>
          </a:custGeom>
          <a:ln w="12700">
            <a:solidFill>
              <a:srgbClr val="1A3F6C">
                <a:alpha val="100000"/>
              </a:srgb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新宋体" panose="02010609030101010101" charset="-122"/>
              <a:ea typeface="新宋体" panose="02010609030101010101" charset="-122"/>
              <a:cs typeface="+mn-cs"/>
            </a:endParaRPr>
          </a:p>
        </p:txBody>
      </p:sp>
      <p:sp>
        <p:nvSpPr>
          <p:cNvPr id="68612" name="圆角矩形 8"/>
          <p:cNvSpPr/>
          <p:nvPr/>
        </p:nvSpPr>
        <p:spPr>
          <a:xfrm>
            <a:off x="571500" y="1149033"/>
            <a:ext cx="3208338" cy="428625"/>
          </a:xfrm>
          <a:prstGeom prst="roundRect">
            <a:avLst>
              <a:gd name="adj" fmla="val 16667"/>
            </a:avLst>
          </a:prstGeom>
          <a:solidFill>
            <a:srgbClr val="0265BF"/>
          </a:solidFill>
          <a:ln w="9525" cap="flat" cmpd="sng">
            <a:solidFill>
              <a:schemeClr val="bg1"/>
            </a:solidFill>
            <a:prstDash val="solid"/>
            <a:headEnd type="none" w="med" len="med"/>
            <a:tailEnd type="none" w="med" len="med"/>
          </a:ln>
          <a:effectLst>
            <a:outerShdw dist="38100" dir="5400000" algn="ctr" rotWithShape="0">
              <a:srgbClr val="000000">
                <a:alpha val="37999"/>
              </a:srgbClr>
            </a:outerShdw>
          </a:effectLst>
        </p:spPr>
        <p:txBody>
          <a:bodyPr anchor="ctr" anchorCtr="1"/>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1800" b="1" dirty="0">
                <a:solidFill>
                  <a:schemeClr val="bg1"/>
                </a:solidFill>
                <a:latin typeface="微软雅黑" panose="020B0503020204020204" charset="-122"/>
              </a:rPr>
              <a:t> </a:t>
            </a:r>
            <a:r>
              <a:rPr lang="zh-CN" altLang="en-US" sz="1800" b="1" dirty="0">
                <a:solidFill>
                  <a:schemeClr val="bg1"/>
                </a:solidFill>
                <a:latin typeface="微软雅黑" panose="020B0503020204020204" charset="-122"/>
              </a:rPr>
              <a:t>装配式混凝土框架结构</a:t>
            </a:r>
            <a:endParaRPr lang="zh-CN" altLang="en-US" sz="1000" b="1" dirty="0">
              <a:solidFill>
                <a:schemeClr val="bg1"/>
              </a:solidFill>
              <a:latin typeface="微软雅黑" panose="020B0503020204020204" charset="-122"/>
            </a:endParaRPr>
          </a:p>
        </p:txBody>
      </p:sp>
      <p:pic>
        <p:nvPicPr>
          <p:cNvPr id="68613" name="图片 1"/>
          <p:cNvPicPr>
            <a:picLocks noChangeAspect="1"/>
          </p:cNvPicPr>
          <p:nvPr/>
        </p:nvPicPr>
        <p:blipFill>
          <a:blip r:embed="rId1"/>
          <a:srcRect b="9821"/>
          <a:stretch>
            <a:fillRect/>
          </a:stretch>
        </p:blipFill>
        <p:spPr>
          <a:xfrm>
            <a:off x="201295" y="1577975"/>
            <a:ext cx="8865235" cy="514096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标题 1"/>
          <p:cNvSpPr>
            <a:spLocks noGrp="1"/>
          </p:cNvSpPr>
          <p:nvPr>
            <p:ph type="title" idx="4294967295"/>
          </p:nvPr>
        </p:nvSpPr>
        <p:spPr>
          <a:xfrm>
            <a:off x="428625" y="571500"/>
            <a:ext cx="4935538" cy="647700"/>
          </a:xfrm>
        </p:spPr>
        <p:txBody>
          <a:bodyPr vert="horz" wrap="square" lIns="91440" tIns="45720" rIns="91440" bIns="45720" anchor="ctr" anchorCtr="0"/>
          <a:p>
            <a:pPr algn="l"/>
            <a:endParaRPr lang="zh-CN" altLang="en-US" sz="2200" b="1" dirty="0">
              <a:solidFill>
                <a:schemeClr val="tx2"/>
              </a:solidFill>
              <a:latin typeface="微软雅黑" panose="020B0503020204020204" charset="-122"/>
              <a:ea typeface="Times New Roman" panose="02020603050405020304" pitchFamily="18" charset="0"/>
            </a:endParaRPr>
          </a:p>
        </p:txBody>
      </p:sp>
      <p:sp>
        <p:nvSpPr>
          <p:cNvPr id="80" name="Freeform 3"/>
          <p:cNvSpPr/>
          <p:nvPr/>
        </p:nvSpPr>
        <p:spPr>
          <a:xfrm>
            <a:off x="571500" y="1149350"/>
            <a:ext cx="8124825" cy="23813"/>
          </a:xfrm>
          <a:custGeom>
            <a:avLst/>
            <a:gdLst>
              <a:gd name="connsiteX0" fmla="*/ 6350 w 8124825"/>
              <a:gd name="connsiteY0" fmla="*/ 6350 h 24892"/>
              <a:gd name="connsiteX1" fmla="*/ 8118474 w 8124825"/>
              <a:gd name="connsiteY1" fmla="*/ 6350 h 24892"/>
            </a:gdLst>
            <a:ahLst/>
            <a:cxnLst>
              <a:cxn ang="0">
                <a:pos x="connsiteX0" y="connsiteY0"/>
              </a:cxn>
              <a:cxn ang="1">
                <a:pos x="connsiteX1" y="connsiteY1"/>
              </a:cxn>
            </a:cxnLst>
            <a:rect l="l" t="t" r="r" b="b"/>
            <a:pathLst>
              <a:path w="8124825" h="24892">
                <a:moveTo>
                  <a:pt x="6350" y="6350"/>
                </a:moveTo>
                <a:lnTo>
                  <a:pt x="8118474" y="6350"/>
                </a:lnTo>
              </a:path>
            </a:pathLst>
          </a:custGeom>
          <a:ln w="12700">
            <a:solidFill>
              <a:srgbClr val="1A3F6C">
                <a:alpha val="100000"/>
              </a:srgb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新宋体" panose="02010609030101010101" charset="-122"/>
              <a:ea typeface="新宋体" panose="02010609030101010101" charset="-122"/>
              <a:cs typeface="+mn-cs"/>
            </a:endParaRPr>
          </a:p>
        </p:txBody>
      </p:sp>
      <p:sp>
        <p:nvSpPr>
          <p:cNvPr id="71684" name="圆角矩形 8"/>
          <p:cNvSpPr/>
          <p:nvPr/>
        </p:nvSpPr>
        <p:spPr>
          <a:xfrm>
            <a:off x="571500" y="1271905"/>
            <a:ext cx="3990340" cy="428625"/>
          </a:xfrm>
          <a:prstGeom prst="roundRect">
            <a:avLst>
              <a:gd name="adj" fmla="val 16667"/>
            </a:avLst>
          </a:prstGeom>
          <a:solidFill>
            <a:srgbClr val="0265BF"/>
          </a:solidFill>
          <a:ln w="9525" cap="flat" cmpd="sng">
            <a:solidFill>
              <a:schemeClr val="bg1"/>
            </a:solidFill>
            <a:prstDash val="solid"/>
            <a:headEnd type="none" w="med" len="med"/>
            <a:tailEnd type="none" w="med" len="med"/>
          </a:ln>
          <a:effectLst>
            <a:outerShdw dist="38100" dir="5400000" algn="ctr" rotWithShape="0">
              <a:srgbClr val="000000">
                <a:alpha val="37999"/>
              </a:srgbClr>
            </a:outerShdw>
          </a:effectLst>
        </p:spPr>
        <p:txBody>
          <a:bodyPr anchor="ctr" anchorCtr="1"/>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1800" b="1" dirty="0">
                <a:solidFill>
                  <a:schemeClr val="bg1"/>
                </a:solidFill>
                <a:latin typeface="微软雅黑" panose="020B0503020204020204" charset="-122"/>
              </a:rPr>
              <a:t> </a:t>
            </a:r>
            <a:r>
              <a:rPr lang="zh-CN" altLang="en-US" sz="1800" b="1" dirty="0">
                <a:solidFill>
                  <a:schemeClr val="bg1"/>
                </a:solidFill>
                <a:latin typeface="微软雅黑" panose="020B0503020204020204" charset="-122"/>
              </a:rPr>
              <a:t>装配式混凝土剪力墙结构</a:t>
            </a:r>
            <a:endParaRPr lang="zh-CN" altLang="en-US" sz="1000" b="1" dirty="0">
              <a:solidFill>
                <a:schemeClr val="bg1"/>
              </a:solidFill>
              <a:latin typeface="微软雅黑" panose="020B0503020204020204" charset="-122"/>
            </a:endParaRPr>
          </a:p>
        </p:txBody>
      </p:sp>
      <p:pic>
        <p:nvPicPr>
          <p:cNvPr id="71685" name="图片 6" descr="https://timgsa.baidu.com/timg?image&amp;quality=80&amp;size=b9999_10000&amp;sec=1537329701173&amp;di=5cbce206a992ce8a8ae6d2e0df6e2304&amp;imgtype=0&amp;src=http%3A%2F%2Fwww.bicchina.com.cn%2Fupfile%2F20160505130714_600.jpg"/>
          <p:cNvPicPr>
            <a:picLocks noChangeAspect="1"/>
          </p:cNvPicPr>
          <p:nvPr/>
        </p:nvPicPr>
        <p:blipFill>
          <a:blip r:embed="rId1"/>
          <a:stretch>
            <a:fillRect/>
          </a:stretch>
        </p:blipFill>
        <p:spPr>
          <a:xfrm>
            <a:off x="179388" y="1844675"/>
            <a:ext cx="4679950" cy="3313113"/>
          </a:xfrm>
          <a:prstGeom prst="rect">
            <a:avLst/>
          </a:prstGeom>
          <a:noFill/>
          <a:ln w="9525">
            <a:noFill/>
          </a:ln>
        </p:spPr>
      </p:pic>
      <p:pic>
        <p:nvPicPr>
          <p:cNvPr id="71686" name="图片 7" descr="https://timgsa.baidu.com/timg?image&amp;quality=80&amp;size=b9999_10000&amp;sec=1537329471955&amp;di=5a0475157ee3e93785962148911dc934&amp;imgtype=0&amp;src=http%3A%2F%2Fwww.precast.com.cn%2Fincludes%2Fueditor%2Fphp%2Fupload%2F58201527061945.PNG"/>
          <p:cNvPicPr>
            <a:picLocks noChangeAspect="1"/>
          </p:cNvPicPr>
          <p:nvPr/>
        </p:nvPicPr>
        <p:blipFill>
          <a:blip r:embed="rId2"/>
          <a:stretch>
            <a:fillRect/>
          </a:stretch>
        </p:blipFill>
        <p:spPr>
          <a:xfrm>
            <a:off x="5076825" y="1844675"/>
            <a:ext cx="3887788" cy="3313113"/>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950" y="337185"/>
            <a:ext cx="8782050" cy="6050280"/>
          </a:xfrm>
        </p:spPr>
        <p:txBody>
          <a:bodyPr>
            <a:normAutofit/>
          </a:bodyPr>
          <a:lstStyle/>
          <a:p>
            <a:pPr algn="l"/>
            <a:r>
              <a:rPr altLang="zh-CN" sz="2400" b="1" dirty="0" smtClean="0">
                <a:latin typeface="+mn-ea"/>
                <a:cs typeface="+mn-ea"/>
                <a:sym typeface="+mn-ea"/>
              </a:rPr>
              <a:t>2）装配式建筑的评价指标 </a:t>
            </a:r>
            <a:endParaRPr altLang="zh-CN" sz="2400" b="1" dirty="0" smtClean="0">
              <a:latin typeface="+mn-ea"/>
              <a:cs typeface="+mn-ea"/>
              <a:sym typeface="+mn-ea"/>
            </a:endParaRPr>
          </a:p>
          <a:p>
            <a:pPr algn="l"/>
            <a:r>
              <a:rPr lang="zh-CN" altLang="zh-CN" sz="2200" dirty="0">
                <a:sym typeface="+mn-ea"/>
              </a:rPr>
              <a:t>（1）</a:t>
            </a:r>
            <a:r>
              <a:rPr lang="zh-CN" altLang="zh-CN" sz="2200" dirty="0">
                <a:sym typeface="+mn-ea"/>
              </a:rPr>
              <a:t>适用范围</a:t>
            </a:r>
            <a:endParaRPr lang="zh-CN" altLang="zh-CN" sz="2200" dirty="0">
              <a:sym typeface="+mn-ea"/>
            </a:endParaRPr>
          </a:p>
          <a:p>
            <a:pPr>
              <a:lnSpc>
                <a:spcPct val="150000"/>
              </a:lnSpc>
            </a:pPr>
            <a:r>
              <a:rPr lang="zh-CN" altLang="zh-CN" sz="2200" dirty="0">
                <a:sym typeface="+mn-ea"/>
              </a:rPr>
              <a:t>  《装配式建筑评价标准》适用于评价采用装配方式建造的民用建筑，包括居住建筑和公共建筑。对于一些与民用建筑相似的单层和多层厂房等工业建筑，如精密加工车间、洁净车间等，当符合本标准的评价原则时，可参照执行</a:t>
            </a:r>
            <a:endParaRPr lang="zh-CN" altLang="zh-CN" sz="2200" dirty="0">
              <a:sym typeface="+mn-ea"/>
            </a:endParaRPr>
          </a:p>
          <a:p>
            <a:pPr algn="l"/>
            <a:r>
              <a:rPr lang="zh-CN" altLang="zh-CN" sz="2200" dirty="0">
                <a:sym typeface="+mn-ea"/>
              </a:rPr>
              <a:t>（2）评价指标</a:t>
            </a:r>
            <a:endParaRPr lang="zh-CN" altLang="zh-CN" sz="2200" dirty="0">
              <a:sym typeface="+mn-ea"/>
            </a:endParaRPr>
          </a:p>
          <a:p>
            <a:pPr>
              <a:lnSpc>
                <a:spcPct val="150000"/>
              </a:lnSpc>
            </a:pPr>
            <a:r>
              <a:rPr lang="zh-CN" altLang="zh-CN" sz="2200" dirty="0">
                <a:sym typeface="+mn-ea"/>
              </a:rPr>
              <a:t>   《装配式建筑评价标准》规定装配式建筑的评价指标统一为“装配率”，明确了装配率是对单体建筑装配化程度的综合评价结果，装配率具体定义为：单体建筑室外地坪以上的主体结构、围护墙和内隔墙、装修和设备管线等采用预制部品部件的综合比例。</a:t>
            </a:r>
            <a:endParaRPr lang="zh-CN" altLang="zh-CN" sz="2200" dirty="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560" y="188595"/>
            <a:ext cx="8608695" cy="5872480"/>
          </a:xfrm>
        </p:spPr>
        <p:txBody>
          <a:bodyPr>
            <a:normAutofit/>
          </a:bodyPr>
          <a:lstStyle/>
          <a:p>
            <a:pPr lvl="0" indent="716280">
              <a:lnSpc>
                <a:spcPct val="150000"/>
              </a:lnSpc>
              <a:spcBef>
                <a:spcPct val="0"/>
              </a:spcBef>
            </a:pPr>
            <a:r>
              <a:rPr lang="zh-CN" altLang="zh-CN" sz="2200" dirty="0">
                <a:sym typeface="+mn-ea"/>
              </a:rPr>
              <a:t>（3）装配率计算</a:t>
            </a:r>
            <a:r>
              <a:rPr altLang="zh-CN" sz="2800" b="1" dirty="0" smtClean="0"/>
              <a:t> </a:t>
            </a:r>
            <a:endParaRPr altLang="zh-CN" sz="2800" b="1" dirty="0" smtClean="0"/>
          </a:p>
          <a:p>
            <a:pPr lvl="0" indent="716280">
              <a:lnSpc>
                <a:spcPct val="150000"/>
              </a:lnSpc>
              <a:spcBef>
                <a:spcPct val="0"/>
              </a:spcBef>
            </a:pPr>
            <a:r>
              <a:rPr lang="zh-CN" altLang="zh-CN" sz="2200" dirty="0">
                <a:sym typeface="+mn-ea"/>
              </a:rPr>
              <a:t>装配式建筑的装配率计算和装配式建筑等级评价应以单体建筑作为计算和评价单元，并应符合下列规定：</a:t>
            </a:r>
            <a:endParaRPr lang="zh-CN" altLang="zh-CN" sz="2200" dirty="0"/>
          </a:p>
          <a:p>
            <a:pPr lvl="0" indent="716280">
              <a:lnSpc>
                <a:spcPct val="150000"/>
              </a:lnSpc>
              <a:spcBef>
                <a:spcPct val="0"/>
              </a:spcBef>
            </a:pPr>
            <a:r>
              <a:rPr lang="zh-CN" altLang="zh-CN" sz="2200" dirty="0">
                <a:sym typeface="+mn-ea"/>
              </a:rPr>
              <a:t>1、单体建筑应按项目规划批准文件的建筑编号确认；</a:t>
            </a:r>
            <a:endParaRPr lang="zh-CN" altLang="zh-CN" sz="2200" dirty="0"/>
          </a:p>
          <a:p>
            <a:pPr lvl="0" indent="716280">
              <a:lnSpc>
                <a:spcPct val="150000"/>
              </a:lnSpc>
              <a:spcBef>
                <a:spcPct val="0"/>
              </a:spcBef>
            </a:pPr>
            <a:r>
              <a:rPr lang="zh-CN" altLang="zh-CN" sz="2200" dirty="0">
                <a:sym typeface="+mn-ea"/>
              </a:rPr>
              <a:t>2、建筑由主楼和裙房组成时，主楼和裙房可按不同的单体建筑进行计算和评价；</a:t>
            </a:r>
            <a:endParaRPr lang="zh-CN" altLang="zh-CN" sz="2200" dirty="0"/>
          </a:p>
          <a:p>
            <a:pPr lvl="0" indent="716280">
              <a:lnSpc>
                <a:spcPct val="150000"/>
              </a:lnSpc>
              <a:spcBef>
                <a:spcPct val="0"/>
              </a:spcBef>
            </a:pPr>
            <a:r>
              <a:rPr lang="zh-CN" altLang="zh-CN" sz="2200" dirty="0">
                <a:sym typeface="+mn-ea"/>
              </a:rPr>
              <a:t>3、单体建筑的层数不大于三层，且地上建筑面积不超过500m</a:t>
            </a:r>
            <a:r>
              <a:rPr lang="zh-CN" altLang="zh-CN" sz="2200" baseline="30000" dirty="0">
                <a:solidFill>
                  <a:schemeClr val="tx1"/>
                </a:solidFill>
                <a:uFillTx/>
                <a:sym typeface="+mn-ea"/>
              </a:rPr>
              <a:t>2</a:t>
            </a:r>
            <a:r>
              <a:rPr lang="zh-CN" altLang="zh-CN" sz="2200" dirty="0">
                <a:sym typeface="+mn-ea"/>
              </a:rPr>
              <a:t>时，可由多个单体建筑组成建筑组团作为计算和评价单元。</a:t>
            </a:r>
            <a:r>
              <a:rPr lang="zh-CN" altLang="zh-CN" sz="2200" dirty="0"/>
              <a:t>       </a:t>
            </a:r>
            <a:r>
              <a:rPr altLang="zh-CN" b="1" dirty="0" smtClean="0"/>
              <a:t>                                              </a:t>
            </a:r>
            <a:endParaRPr altLang="zh-CN" b="1"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605" y="510540"/>
            <a:ext cx="7408545" cy="5500370"/>
          </a:xfrm>
        </p:spPr>
        <p:txBody>
          <a:bodyPr>
            <a:normAutofit fontScale="90000" lnSpcReduction="10000"/>
          </a:bodyPr>
          <a:lstStyle/>
          <a:p>
            <a:pPr lvl="0" indent="0">
              <a:lnSpc>
                <a:spcPct val="150000"/>
              </a:lnSpc>
              <a:spcBef>
                <a:spcPct val="0"/>
              </a:spcBef>
              <a:buNone/>
            </a:pPr>
            <a:r>
              <a:rPr lang="zh-CN" altLang="zh-CN" sz="2445" dirty="0">
                <a:sym typeface="+mn-ea"/>
              </a:rPr>
              <a:t>装配率总分计算</a:t>
            </a:r>
            <a:endParaRPr lang="zh-CN" altLang="zh-CN" sz="2445" dirty="0"/>
          </a:p>
          <a:p>
            <a:pPr lvl="0" indent="716280">
              <a:lnSpc>
                <a:spcPct val="150000"/>
              </a:lnSpc>
              <a:spcBef>
                <a:spcPct val="0"/>
              </a:spcBef>
            </a:pPr>
            <a:r>
              <a:rPr lang="zh-CN" altLang="zh-CN" sz="2445" dirty="0">
                <a:sym typeface="+mn-ea"/>
              </a:rPr>
              <a:t>装配率应根据表1-2中评价项得分值，按下式计算：</a:t>
            </a:r>
            <a:endParaRPr lang="zh-CN" altLang="zh-CN" sz="2445" dirty="0"/>
          </a:p>
          <a:p>
            <a:pPr lvl="0" indent="716280">
              <a:lnSpc>
                <a:spcPct val="150000"/>
              </a:lnSpc>
              <a:spcBef>
                <a:spcPct val="0"/>
              </a:spcBef>
            </a:pPr>
            <a:endParaRPr lang="zh-CN" altLang="zh-CN" sz="2445" dirty="0">
              <a:sym typeface="+mn-ea"/>
            </a:endParaRPr>
          </a:p>
          <a:p>
            <a:pPr lvl="0" indent="716280">
              <a:lnSpc>
                <a:spcPct val="150000"/>
              </a:lnSpc>
              <a:spcBef>
                <a:spcPct val="0"/>
              </a:spcBef>
            </a:pPr>
            <a:r>
              <a:rPr lang="zh-CN" altLang="zh-CN" sz="2445" dirty="0">
                <a:sym typeface="+mn-ea"/>
              </a:rPr>
              <a:t>P=(Q1+Q2+Q3)/(100-Q4)*100% </a:t>
            </a:r>
            <a:endParaRPr lang="zh-CN" altLang="zh-CN" sz="2445" dirty="0">
              <a:sym typeface="+mn-ea"/>
            </a:endParaRPr>
          </a:p>
          <a:p>
            <a:pPr lvl="0" indent="716280">
              <a:lnSpc>
                <a:spcPct val="150000"/>
              </a:lnSpc>
              <a:spcBef>
                <a:spcPct val="0"/>
              </a:spcBef>
            </a:pPr>
            <a:r>
              <a:rPr lang="zh-CN" altLang="zh-CN" sz="2445" dirty="0">
                <a:sym typeface="+mn-ea"/>
              </a:rPr>
              <a:t>                              </a:t>
            </a:r>
            <a:endParaRPr lang="zh-CN" altLang="zh-CN" sz="2445" dirty="0"/>
          </a:p>
          <a:p>
            <a:pPr lvl="0" indent="716280">
              <a:lnSpc>
                <a:spcPct val="150000"/>
              </a:lnSpc>
              <a:spcBef>
                <a:spcPct val="0"/>
              </a:spcBef>
            </a:pPr>
            <a:r>
              <a:rPr lang="zh-CN" altLang="zh-CN" sz="2445" dirty="0">
                <a:sym typeface="+mn-ea"/>
              </a:rPr>
              <a:t>式中：</a:t>
            </a:r>
            <a:endParaRPr lang="zh-CN" altLang="zh-CN" sz="2445" dirty="0"/>
          </a:p>
          <a:p>
            <a:pPr lvl="0" indent="716280">
              <a:lnSpc>
                <a:spcPct val="150000"/>
              </a:lnSpc>
              <a:spcBef>
                <a:spcPct val="0"/>
              </a:spcBef>
            </a:pPr>
            <a:r>
              <a:rPr lang="zh-CN" altLang="zh-CN" sz="2445" dirty="0">
                <a:sym typeface="+mn-ea"/>
              </a:rPr>
              <a:t>P──装配率；</a:t>
            </a:r>
            <a:endParaRPr lang="zh-CN" altLang="zh-CN" sz="2445" dirty="0"/>
          </a:p>
          <a:p>
            <a:pPr lvl="0" indent="716280">
              <a:lnSpc>
                <a:spcPct val="150000"/>
              </a:lnSpc>
              <a:spcBef>
                <a:spcPct val="0"/>
              </a:spcBef>
            </a:pPr>
            <a:r>
              <a:rPr lang="zh-CN" altLang="zh-CN" sz="2445" dirty="0">
                <a:sym typeface="+mn-ea"/>
              </a:rPr>
              <a:t>Q1──主体结构指标实际得分值；</a:t>
            </a:r>
            <a:endParaRPr lang="zh-CN" altLang="zh-CN" sz="2445" dirty="0"/>
          </a:p>
          <a:p>
            <a:pPr lvl="0" indent="716280">
              <a:lnSpc>
                <a:spcPct val="150000"/>
              </a:lnSpc>
              <a:spcBef>
                <a:spcPct val="0"/>
              </a:spcBef>
            </a:pPr>
            <a:r>
              <a:rPr lang="zh-CN" altLang="zh-CN" sz="2445" dirty="0">
                <a:sym typeface="+mn-ea"/>
              </a:rPr>
              <a:t>Q2──围护墙和内隔墙指标实际得分值；</a:t>
            </a:r>
            <a:endParaRPr lang="zh-CN" altLang="zh-CN" sz="2445" dirty="0"/>
          </a:p>
          <a:p>
            <a:pPr lvl="0" indent="716280">
              <a:lnSpc>
                <a:spcPct val="150000"/>
              </a:lnSpc>
              <a:spcBef>
                <a:spcPct val="0"/>
              </a:spcBef>
            </a:pPr>
            <a:r>
              <a:rPr lang="zh-CN" altLang="zh-CN" sz="2445" dirty="0">
                <a:sym typeface="+mn-ea"/>
              </a:rPr>
              <a:t>Q3──装修与设备管线指标实际得分值；</a:t>
            </a:r>
            <a:endParaRPr lang="zh-CN" altLang="zh-CN" sz="2445" dirty="0"/>
          </a:p>
          <a:p>
            <a:pPr lvl="0" indent="716280">
              <a:lnSpc>
                <a:spcPct val="150000"/>
              </a:lnSpc>
              <a:spcBef>
                <a:spcPct val="0"/>
              </a:spcBef>
            </a:pPr>
            <a:r>
              <a:rPr lang="zh-CN" altLang="zh-CN" sz="2445" dirty="0">
                <a:sym typeface="+mn-ea"/>
              </a:rPr>
              <a:t>Q4──评价项目中缺少的评价项分值总和。</a:t>
            </a:r>
            <a:r>
              <a:rPr lang="zh-CN" altLang="zh-CN" sz="2445" dirty="0"/>
              <a:t> </a:t>
            </a:r>
            <a:r>
              <a:rPr altLang="zh-CN" b="1" dirty="0" smtClean="0"/>
              <a:t>                       </a:t>
            </a:r>
            <a:endParaRPr altLang="zh-CN" b="1"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557020"/>
            <a:ext cx="8229600" cy="4986020"/>
          </a:xfrm>
        </p:spPr>
        <p:txBody>
          <a:bodyPr>
            <a:normAutofit lnSpcReduction="10000"/>
          </a:bodyPr>
          <a:lstStyle/>
          <a:p>
            <a:pPr algn="l"/>
            <a:r>
              <a:rPr altLang="zh-CN" sz="2800" b="1" dirty="0" smtClean="0">
                <a:latin typeface="+mn-ea"/>
                <a:cs typeface="+mn-ea"/>
              </a:rPr>
              <a:t>：</a:t>
            </a:r>
            <a:endParaRPr altLang="zh-CN" sz="2800" b="1" dirty="0" smtClean="0">
              <a:latin typeface="+mn-ea"/>
              <a:cs typeface="+mn-ea"/>
            </a:endParaRPr>
          </a:p>
          <a:p>
            <a:pPr algn="l"/>
            <a:r>
              <a:rPr lang="zh-CN" altLang="zh-CN" sz="2200" dirty="0"/>
              <a:t>   </a:t>
            </a:r>
            <a:r>
              <a:rPr altLang="zh-CN" sz="2800" b="1" dirty="0" smtClean="0">
                <a:latin typeface="仿宋" panose="02010609060101010101" charset="-122"/>
                <a:ea typeface="仿宋" panose="02010609060101010101" charset="-122"/>
              </a:rPr>
              <a:t>  </a:t>
            </a:r>
            <a:r>
              <a:rPr altLang="zh-CN" b="1" dirty="0" smtClean="0"/>
              <a:t>                                                        </a:t>
            </a:r>
            <a:endParaRPr altLang="zh-CN" b="1" dirty="0" smtClean="0"/>
          </a:p>
        </p:txBody>
      </p:sp>
      <p:graphicFrame>
        <p:nvGraphicFramePr>
          <p:cNvPr id="8" name="表格 7"/>
          <p:cNvGraphicFramePr/>
          <p:nvPr>
            <p:custDataLst>
              <p:tags r:id="rId1"/>
            </p:custDataLst>
          </p:nvPr>
        </p:nvGraphicFramePr>
        <p:xfrm>
          <a:off x="0" y="755650"/>
          <a:ext cx="9147175" cy="5760720"/>
        </p:xfrm>
        <a:graphic>
          <a:graphicData uri="http://schemas.openxmlformats.org/drawingml/2006/table">
            <a:tbl>
              <a:tblPr firstRow="1" bandRow="1">
                <a:tableStyleId>{5940675A-B579-460E-94D1-54222C63F5DA}</a:tableStyleId>
              </a:tblPr>
              <a:tblGrid>
                <a:gridCol w="1829435"/>
                <a:gridCol w="1829435"/>
                <a:gridCol w="1829435"/>
                <a:gridCol w="1829435"/>
                <a:gridCol w="1829435"/>
              </a:tblGrid>
              <a:tr h="274320">
                <a:tc gridSpan="2">
                  <a:txBody>
                    <a:bodyPr/>
                    <a:p>
                      <a:pPr indent="0" algn="ctr">
                        <a:buNone/>
                      </a:pPr>
                      <a:r>
                        <a:rPr lang="en-US" sz="1800" b="1">
                          <a:solidFill>
                            <a:srgbClr val="000000"/>
                          </a:solidFill>
                          <a:latin typeface="仿宋" panose="02010609060101010101" charset="-122"/>
                          <a:ea typeface="仿宋" panose="02010609060101010101" charset="-122"/>
                          <a:cs typeface="仿宋" panose="02010609060101010101" charset="-122"/>
                        </a:rPr>
                        <a:t>评价项</a:t>
                      </a:r>
                      <a:endParaRPr lang="en-US" altLang="en-US" sz="1800" b="1">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800" b="1">
                          <a:solidFill>
                            <a:srgbClr val="000000"/>
                          </a:solidFill>
                          <a:latin typeface="仿宋" panose="02010609060101010101" charset="-122"/>
                          <a:ea typeface="仿宋" panose="02010609060101010101" charset="-122"/>
                          <a:cs typeface="仿宋" panose="02010609060101010101" charset="-122"/>
                        </a:rPr>
                        <a:t>评价要求</a:t>
                      </a:r>
                      <a:endParaRPr lang="en-US" altLang="en-US" sz="1800" b="1">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solidFill>
                            <a:srgbClr val="000000"/>
                          </a:solidFill>
                          <a:latin typeface="仿宋" panose="02010609060101010101" charset="-122"/>
                          <a:ea typeface="仿宋" panose="02010609060101010101" charset="-122"/>
                          <a:cs typeface="仿宋" panose="02010609060101010101" charset="-122"/>
                        </a:rPr>
                        <a:t>评价分值</a:t>
                      </a:r>
                      <a:endParaRPr lang="en-US" altLang="en-US" sz="1800" b="1">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1">
                          <a:solidFill>
                            <a:srgbClr val="000000"/>
                          </a:solidFill>
                          <a:latin typeface="仿宋" panose="02010609060101010101" charset="-122"/>
                          <a:ea typeface="仿宋" panose="02010609060101010101" charset="-122"/>
                          <a:cs typeface="仿宋" panose="02010609060101010101" charset="-122"/>
                        </a:rPr>
                        <a:t>最低分值</a:t>
                      </a:r>
                      <a:endParaRPr lang="en-US" altLang="en-US" sz="1800" b="1">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2960">
                <a:tc rowSpan="2">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主体结构（50分）</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柱、支撑、承重墙、延性墙板等竖向构件</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35%≤比例≤80%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20～30*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20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2960">
                <a:tc vMerge="1">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梁、板、楼梯、阳台、空调板等构件</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70%≤比例≤80%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10～20*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548640">
                <a:tc rowSpan="4">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围护墙和内隔墙（20分）</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非承重围护墙非砌筑</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比例≥50%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5</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4">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10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2960">
                <a:tc vMerge="1">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围护墙与保温、隔热、装饰一体化</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50%≤比例≤80%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2～5*</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tcPr>
                </a:tc>
              </a:tr>
              <a:tr h="274320">
                <a:tc vMerge="1">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内隔墙非砌筑</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比例≥50%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5</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tcPr>
                </a:tc>
              </a:tr>
              <a:tr h="548640">
                <a:tc vMerge="1">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内隔墙与管线、装修一体化</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50%≤比例≤80%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2～5*</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274320">
                <a:tc rowSpan="5">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装修和设备管线（30分）</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全装修</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6</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6</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vMerge="1">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干式工法楼面、地面</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比例≥70%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6</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4">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vMerge="1">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集成厨房</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70%≤比例≤90%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3～6*</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tcPr>
                </a:tc>
              </a:tr>
              <a:tr h="274320">
                <a:tc vMerge="1">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集成卫生间</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70%≤比例≤90%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3～6*</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tcPr>
                </a:tc>
              </a:tr>
              <a:tr h="274320">
                <a:tc vMerge="1">
                  <a:tcPr>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管线分离</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50%≤比例≤70%</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solidFill>
                            <a:srgbClr val="000000"/>
                          </a:solidFill>
                          <a:latin typeface="仿宋" panose="02010609060101010101" charset="-122"/>
                          <a:ea typeface="仿宋" panose="02010609060101010101" charset="-122"/>
                          <a:cs typeface="仿宋" panose="02010609060101010101" charset="-122"/>
                        </a:rPr>
                        <a:t>4～6*</a:t>
                      </a:r>
                      <a:endParaRPr lang="en-US" altLang="en-US" sz="1800" b="0">
                        <a:solidFill>
                          <a:srgbClr val="000000"/>
                        </a:solidFill>
                        <a:latin typeface="仿宋" panose="02010609060101010101" charset="-122"/>
                        <a:ea typeface="仿宋" panose="02010609060101010101" charset="-122"/>
                        <a:cs typeface="仿宋" panose="02010609060101010101" charset="-122"/>
                      </a:endParaRPr>
                    </a:p>
                  </a:txBody>
                  <a:tcPr marL="68580" marR="68580" marT="0" marB="0" vert="horz" anchor="ctr">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vMerge="1">
                  <a:tcPr>
                    <a:lnL w="1905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
        <p:nvSpPr>
          <p:cNvPr id="100" name="文本框 99"/>
          <p:cNvSpPr txBox="1"/>
          <p:nvPr/>
        </p:nvSpPr>
        <p:spPr>
          <a:xfrm>
            <a:off x="2915285" y="332740"/>
            <a:ext cx="5080000" cy="368300"/>
          </a:xfrm>
          <a:prstGeom prst="rect">
            <a:avLst/>
          </a:prstGeom>
          <a:noFill/>
          <a:ln w="9525">
            <a:noFill/>
          </a:ln>
        </p:spPr>
        <p:txBody>
          <a:bodyPr>
            <a:spAutoFit/>
          </a:bodyPr>
          <a:p>
            <a:pPr indent="0"/>
            <a:r>
              <a:rPr lang="en-US" b="1">
                <a:latin typeface="仿宋" panose="02010609060101010101" charset="-122"/>
                <a:ea typeface="宋体" panose="02010600030101010101" pitchFamily="2" charset="-122"/>
              </a:rPr>
              <a:t> </a:t>
            </a:r>
            <a:r>
              <a:rPr lang="zh-CN" altLang="zh-CN" dirty="0">
                <a:sym typeface="+mn-ea"/>
              </a:rPr>
              <a:t>表1-2</a:t>
            </a:r>
            <a:r>
              <a:rPr lang="en-US" altLang="zh-CN" dirty="0">
                <a:sym typeface="+mn-ea"/>
              </a:rPr>
              <a:t> </a:t>
            </a:r>
            <a:r>
              <a:rPr lang="zh-CN" b="1">
                <a:ea typeface="宋体" panose="02010600030101010101" pitchFamily="2" charset="-122"/>
              </a:rPr>
              <a:t>装配式建筑评分表</a:t>
            </a:r>
            <a:endParaRPr lang="zh-CN" altLang="en-US" b="1">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sld>
</file>

<file path=ppt/tags/tag1.xml><?xml version="1.0" encoding="utf-8"?>
<p:tagLst xmlns:p="http://schemas.openxmlformats.org/presentationml/2006/main">
  <p:tag name="KSO_WM_UNIT_PLACING_PICTURE_USER_VIEWPORT" val="{&quot;height&quot;:3194,&quot;width&quot;:4807}"/>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 name="KSO_WM_UNIT_PLACING_PICTURE_USER_VIEWPORT" val="{&quot;height&quot;:4605,&quot;width&quot;:8715}"/>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TABLE_BEAUTIFY" val="smartTable{cf25c9b0-a8ab-4b40-9197-6728b794c7d1}"/>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UNIT_TABLE_BEAUTIFY" val="{860ad681-50a8-4015-ac99-9bfb9396fd3e}"/>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COMMONDATA" val="eyJoZGlkIjoiYTYxYzIwOGJjNjc1NjIxNDVjZDNjMWY0ODMyY2IxZTEifQ=="/>
  <p:tag name="KSO_WPP_MARK_KEY" val="e0b9246f-5ddb-4209-8702-9fca27a8ff92"/>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themeOverride>
</file>

<file path=docProps/app.xml><?xml version="1.0" encoding="utf-8"?>
<Properties xmlns="http://schemas.openxmlformats.org/officeDocument/2006/extended-properties" xmlns:vt="http://schemas.openxmlformats.org/officeDocument/2006/docPropsVTypes">
  <Template>Fan</Template>
  <TotalTime>0</TotalTime>
  <Words>5055</Words>
  <Application>WPS 演示</Application>
  <PresentationFormat>全屏显示(4:3)</PresentationFormat>
  <Paragraphs>339</Paragraphs>
  <Slides>35</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35</vt:i4>
      </vt:variant>
    </vt:vector>
  </HeadingPairs>
  <TitlesOfParts>
    <vt:vector size="53" baseType="lpstr">
      <vt:lpstr>Arial</vt:lpstr>
      <vt:lpstr>宋体</vt:lpstr>
      <vt:lpstr>Wingdings</vt:lpstr>
      <vt:lpstr>Wingdings 2</vt:lpstr>
      <vt:lpstr>Wingdings</vt:lpstr>
      <vt:lpstr>Arial</vt:lpstr>
      <vt:lpstr>微软雅黑</vt:lpstr>
      <vt:lpstr>楷体_GB2312</vt:lpstr>
      <vt:lpstr>新宋体</vt:lpstr>
      <vt:lpstr>Times New Roman</vt:lpstr>
      <vt:lpstr>仿宋</vt:lpstr>
      <vt:lpstr>Franklin Gothic Book</vt:lpstr>
      <vt:lpstr>Franklin Gothic Medium</vt:lpstr>
      <vt:lpstr>黑体</vt:lpstr>
      <vt:lpstr>Arial Unicode MS</vt:lpstr>
      <vt:lpstr>Calibri</vt:lpstr>
      <vt:lpstr>Arial Black</vt:lpstr>
      <vt:lpstr>暗香扑面</vt:lpstr>
      <vt:lpstr>项目一   施工基本知识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粗糙面</vt:lpstr>
      <vt:lpstr> 　键槽</vt:lpstr>
      <vt:lpstr>项目小结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第8章装配式混凝土建筑质量控制与验收</dc:title>
  <dc:creator>ASUS</dc:creator>
  <cp:lastModifiedBy>文</cp:lastModifiedBy>
  <cp:revision>63</cp:revision>
  <dcterms:created xsi:type="dcterms:W3CDTF">2018-06-09T13:45:00Z</dcterms:created>
  <dcterms:modified xsi:type="dcterms:W3CDTF">2023-04-06T00:02:44Z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F728123A0DE642F08E6213144E505387</vt:lpwstr>
  </property>
  <property fmtid="{D5CDD505-2E9C-101B-9397-08002B2CF9AE}" pid="3" name="KSOProductBuildVer">
    <vt:lpwstr>2052-11.1.0.14036</vt:lpwstr>
  </property>
</Properties>
</file>