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2"/>
  </p:handoutMasterIdLst>
  <p:sldIdLst>
    <p:sldId id="433" r:id="rId3"/>
    <p:sldId id="350" r:id="rId5"/>
    <p:sldId id="351" r:id="rId6"/>
    <p:sldId id="387" r:id="rId7"/>
    <p:sldId id="353" r:id="rId8"/>
    <p:sldId id="354" r:id="rId9"/>
    <p:sldId id="355" r:id="rId10"/>
    <p:sldId id="356" r:id="rId11"/>
    <p:sldId id="357" r:id="rId12"/>
    <p:sldId id="358" r:id="rId13"/>
    <p:sldId id="359" r:id="rId14"/>
    <p:sldId id="360" r:id="rId15"/>
    <p:sldId id="361" r:id="rId16"/>
    <p:sldId id="362" r:id="rId17"/>
    <p:sldId id="386" r:id="rId18"/>
    <p:sldId id="363" r:id="rId19"/>
    <p:sldId id="364" r:id="rId20"/>
    <p:sldId id="366" r:id="rId21"/>
    <p:sldId id="367" r:id="rId22"/>
    <p:sldId id="368" r:id="rId23"/>
    <p:sldId id="369" r:id="rId24"/>
    <p:sldId id="370" r:id="rId25"/>
    <p:sldId id="371" r:id="rId26"/>
    <p:sldId id="373" r:id="rId27"/>
    <p:sldId id="388" r:id="rId28"/>
    <p:sldId id="374" r:id="rId29"/>
    <p:sldId id="376" r:id="rId30"/>
    <p:sldId id="375" r:id="rId31"/>
    <p:sldId id="377" r:id="rId32"/>
    <p:sldId id="378" r:id="rId33"/>
    <p:sldId id="380" r:id="rId34"/>
    <p:sldId id="379" r:id="rId35"/>
    <p:sldId id="381" r:id="rId36"/>
    <p:sldId id="382" r:id="rId37"/>
    <p:sldId id="383" r:id="rId38"/>
    <p:sldId id="389" r:id="rId39"/>
    <p:sldId id="384" r:id="rId40"/>
    <p:sldId id="385" r:id="rId41"/>
    <p:sldId id="390" r:id="rId42"/>
    <p:sldId id="392" r:id="rId43"/>
    <p:sldId id="391" r:id="rId44"/>
    <p:sldId id="393" r:id="rId45"/>
    <p:sldId id="394" r:id="rId46"/>
    <p:sldId id="395" r:id="rId47"/>
    <p:sldId id="397" r:id="rId48"/>
    <p:sldId id="398" r:id="rId49"/>
    <p:sldId id="399" r:id="rId50"/>
    <p:sldId id="349" r:id="rId51"/>
  </p:sldIdLst>
  <p:sldSz cx="9144000" cy="6858000" type="screen4x3"/>
  <p:notesSz cx="6858000" cy="9144000"/>
  <p:custShowLst>
    <p:custShow name="自定义放映 1" id="0">
      <p:sldLst/>
    </p:custShow>
  </p:custShowLst>
  <p:custDataLst>
    <p:tags r:id="rId56"/>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3" userDrawn="1">
          <p15:clr>
            <a:srgbClr val="A4A3A4"/>
          </p15:clr>
        </p15:guide>
        <p15:guide id="2" pos="28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3A50F6"/>
    <a:srgbClr val="009ED6"/>
    <a:srgbClr val="FFFF00"/>
    <a:srgbClr val="A3D3FF"/>
    <a:srgbClr val="D5F2FF"/>
    <a:srgbClr val="3BCCFF"/>
    <a:srgbClr val="D5E6FF"/>
    <a:srgbClr val="D5F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9403"/>
  </p:normalViewPr>
  <p:slideViewPr>
    <p:cSldViewPr snapToGrid="0" snapToObjects="1" showGuides="1">
      <p:cViewPr varScale="1">
        <p:scale>
          <a:sx n="51" d="100"/>
          <a:sy n="51" d="100"/>
        </p:scale>
        <p:origin x="643" y="43"/>
      </p:cViewPr>
      <p:guideLst>
        <p:guide orient="horz" pos="2113"/>
        <p:guide pos="2881"/>
      </p:guideLst>
    </p:cSldViewPr>
  </p:slideViewPr>
  <p:notesTextViewPr>
    <p:cViewPr>
      <p:scale>
        <a:sx n="1" d="1"/>
        <a:sy n="1" d="1"/>
      </p:scale>
      <p:origin x="0" y="0"/>
    </p:cViewPr>
  </p:notesTextViewPr>
  <p:sorterViewPr showFormatting="0">
    <p:cViewPr>
      <p:scale>
        <a:sx n="100" d="100"/>
        <a:sy n="100" d="100"/>
      </p:scale>
      <p:origin x="0" y="0"/>
    </p:cViewPr>
  </p:sorter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gs" Target="tags/tag296.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EC414D6C-1CA4-4E22-AC88-C82D4A7CFCE2}"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
            <a:pPr lvl="0" algn="r">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buFont typeface="Arial" panose="020B0604020202020204" pitchFamily="34" charset="0"/>
              <a:buNone/>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0A671F1-734E-47B4-8118-220C1437C4C0}"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64" name="Rectangle 4"/>
          <p:cNvSpPr>
            <a:spLocks noGrp="1"/>
          </p:cNvSpPr>
          <p:nvPr>
            <p:ph type="sldImg" idx="2"/>
          </p:nvPr>
        </p:nvSpPr>
        <p:spPr>
          <a:xfrm>
            <a:off x="1143000" y="685800"/>
            <a:ext cx="4572000" cy="3429000"/>
          </a:xfrm>
          <a:prstGeom prst="rect">
            <a:avLst/>
          </a:prstGeom>
          <a:noFill/>
          <a:ln w="9525">
            <a:noFill/>
          </a:ln>
        </p:spPr>
      </p:sp>
      <p:sp>
        <p:nvSpPr>
          <p:cNvPr id="2053"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54"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buFont typeface="Arial" panose="020B0604020202020204" pitchFamily="34" charset="0"/>
              <a:buNone/>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p:txBody>
          <a:bodyPr wrap="square" lIns="91440" tIns="45720" rIns="91440" bIns="45720" anchor="ctr" anchorCtr="0"/>
          <a:p>
            <a:pPr lvl="0"/>
            <a:endParaRPr lang="zh-CN" altLang="en-US" dirty="0"/>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p:nvPr>
        </p:nvSpPr>
        <p:spPr/>
      </p:sp>
      <p:sp>
        <p:nvSpPr>
          <p:cNvPr id="20483" name="备注占位符 2"/>
          <p:cNvSpPr>
            <a:spLocks noGrp="1"/>
          </p:cNvSpPr>
          <p:nvPr>
            <p:ph type="body" idx="1"/>
          </p:nvPr>
        </p:nvSpPr>
        <p:spPr/>
        <p:txBody>
          <a:bodyPr wrap="square" lIns="91440" tIns="45720" rIns="91440" bIns="45720" anchor="ctr" anchorCtr="0"/>
          <a:p>
            <a:pPr lvl="0"/>
            <a:endParaRPr lang="zh-CN" altLang="en-US" dirty="0"/>
          </a:p>
        </p:txBody>
      </p:sp>
      <p:sp>
        <p:nvSpPr>
          <p:cNvPr id="2048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幻灯片图像占位符 1"/>
          <p:cNvSpPr>
            <a:spLocks noGrp="1" noRot="1" noChangeAspect="1" noTextEdit="1"/>
          </p:cNvSpPr>
          <p:nvPr>
            <p:ph type="sldImg"/>
          </p:nvPr>
        </p:nvSpPr>
        <p:spPr/>
      </p:sp>
      <p:sp>
        <p:nvSpPr>
          <p:cNvPr id="23555" name="备注占位符 2"/>
          <p:cNvSpPr>
            <a:spLocks noGrp="1"/>
          </p:cNvSpPr>
          <p:nvPr>
            <p:ph type="body" idx="1"/>
          </p:nvPr>
        </p:nvSpPr>
        <p:spPr/>
        <p:txBody>
          <a:bodyPr wrap="square" lIns="91440" tIns="45720" rIns="91440" bIns="45720" anchor="ctr" anchorCtr="0"/>
          <a:p>
            <a:pPr lvl="0"/>
            <a:endParaRPr lang="zh-CN" altLang="en-US" dirty="0"/>
          </a:p>
        </p:txBody>
      </p:sp>
      <p:sp>
        <p:nvSpPr>
          <p:cNvPr id="2355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幻灯片图像占位符 1"/>
          <p:cNvSpPr>
            <a:spLocks noGrp="1" noRot="1" noChangeAspect="1" noTextEdit="1"/>
          </p:cNvSpPr>
          <p:nvPr>
            <p:ph type="sldImg"/>
          </p:nvPr>
        </p:nvSpPr>
        <p:spPr/>
      </p:sp>
      <p:sp>
        <p:nvSpPr>
          <p:cNvPr id="46083" name="备注占位符 2"/>
          <p:cNvSpPr>
            <a:spLocks noGrp="1"/>
          </p:cNvSpPr>
          <p:nvPr>
            <p:ph type="body" idx="1"/>
          </p:nvPr>
        </p:nvSpPr>
        <p:spPr/>
        <p:txBody>
          <a:bodyPr wrap="square" lIns="91440" tIns="45720" rIns="91440" bIns="45720" anchor="ctr" anchorCtr="0"/>
          <a:p>
            <a:pPr lvl="0"/>
            <a:endParaRPr lang="zh-CN" altLang="en-US" dirty="0"/>
          </a:p>
        </p:txBody>
      </p:sp>
      <p:sp>
        <p:nvSpPr>
          <p:cNvPr id="4608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幻灯片图像占位符 1"/>
          <p:cNvSpPr>
            <a:spLocks noGrp="1" noRot="1" noChangeAspect="1" noTextEdit="1"/>
          </p:cNvSpPr>
          <p:nvPr>
            <p:ph type="sldImg"/>
          </p:nvPr>
        </p:nvSpPr>
        <p:spPr/>
      </p:sp>
      <p:sp>
        <p:nvSpPr>
          <p:cNvPr id="58371" name="备注占位符 2"/>
          <p:cNvSpPr>
            <a:spLocks noGrp="1"/>
          </p:cNvSpPr>
          <p:nvPr>
            <p:ph type="body" idx="1"/>
          </p:nvPr>
        </p:nvSpPr>
        <p:spPr/>
        <p:txBody>
          <a:bodyPr wrap="square" lIns="91440" tIns="45720" rIns="91440" bIns="45720" anchor="ctr" anchorCtr="0"/>
          <a:p>
            <a:pPr lvl="0"/>
            <a:endParaRPr lang="zh-CN" altLang="en-US" dirty="0"/>
          </a:p>
        </p:txBody>
      </p:sp>
      <p:sp>
        <p:nvSpPr>
          <p:cNvPr id="58372"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幻灯片图像占位符 1"/>
          <p:cNvSpPr>
            <a:spLocks noGrp="1" noRot="1" noChangeAspect="1" noTextEdit="1"/>
          </p:cNvSpPr>
          <p:nvPr>
            <p:ph type="sldImg"/>
          </p:nvPr>
        </p:nvSpPr>
        <p:spPr/>
      </p:sp>
      <p:sp>
        <p:nvSpPr>
          <p:cNvPr id="71683" name="备注占位符 2"/>
          <p:cNvSpPr>
            <a:spLocks noGrp="1"/>
          </p:cNvSpPr>
          <p:nvPr>
            <p:ph type="body" idx="1"/>
          </p:nvPr>
        </p:nvSpPr>
        <p:spPr/>
        <p:txBody>
          <a:bodyPr wrap="square" lIns="91440" tIns="45720" rIns="91440" bIns="45720" anchor="ctr" anchorCtr="0"/>
          <a:p>
            <a:pPr lvl="0"/>
            <a:endParaRPr lang="zh-CN" altLang="en-US" dirty="0"/>
          </a:p>
        </p:txBody>
      </p:sp>
      <p:sp>
        <p:nvSpPr>
          <p:cNvPr id="7168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52281"/>
            <a:ext cx="7772400" cy="2157681"/>
          </a:xfrm>
        </p:spPr>
        <p:txBody>
          <a:bodyPr anchor="b">
            <a:normAutofit/>
          </a:bodyPr>
          <a:lstStyle>
            <a:lvl1pPr algn="ctr">
              <a:defRPr sz="480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Subtitle 2"/>
          <p:cNvSpPr>
            <a:spLocks noGrp="1"/>
          </p:cNvSpPr>
          <p:nvPr>
            <p:ph type="subTitle" idx="1" hasCustomPrompt="1"/>
          </p:nvPr>
        </p:nvSpPr>
        <p:spPr>
          <a:xfrm>
            <a:off x="1143000" y="3602038"/>
            <a:ext cx="6858000" cy="1655762"/>
          </a:xfrm>
        </p:spPr>
        <p:txBody>
          <a:bodyPr>
            <a:normAutofit/>
          </a:bodyPr>
          <a:lstStyle>
            <a:lvl1pPr marL="0" indent="0" algn="ctr">
              <a:buNone/>
              <a:defRPr sz="2800">
                <a:solidFill>
                  <a:schemeClr val="bg1"/>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en-US" dirty="0"/>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6024FCCB-3EA4-474B-9460-28F9DEB432C8}"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10"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比较">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Text Placeholder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2505075"/>
            <a:ext cx="3868340"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2505075"/>
            <a:ext cx="3887391"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10"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7" name="Date Placeholder 6"/>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A2642909-6593-4B1E-9B72-FCE34C2B5D77}"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8" name="Footer Placeholder 7"/>
          <p:cNvSpPr>
            <a:spLocks noGrp="1"/>
          </p:cNvSpPr>
          <p:nvPr>
            <p:ph type="ftr" sz="quarter" idx="1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8"/>
          <p:cNvSpPr>
            <a:spLocks noGrp="1"/>
          </p:cNvSpPr>
          <p:nvPr>
            <p:ph type="sldNum" sz="quarter" idx="1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竖排文字">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E3ABD2D-F2D4-4F6C-8B56-166A57C6AF43}"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标题幻灯片">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2478088" y="1881188"/>
            <a:ext cx="4148138" cy="73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AC823EA-F90C-4DA7-92FD-F7389AF6C0B7}"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图片与标题">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p:nvCxnSpPr>
        <p:spPr>
          <a:xfrm>
            <a:off x="738188" y="1412875"/>
            <a:ext cx="7650163"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AC823EA-F90C-4DA7-92FD-F7389AF6C0B7}"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0454C3C-7CDD-4DEA-AD21-67E63F0D290D}"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Content Placeholder 2"/>
          <p:cNvSpPr>
            <a:spLocks noGrp="1"/>
          </p:cNvSpPr>
          <p:nvPr>
            <p:ph sz="half" idx="1" hasCustomPrompt="1"/>
          </p:nvPr>
        </p:nvSpPr>
        <p:spPr>
          <a:xfrm>
            <a:off x="6286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8"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5"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71E4171-B481-42F4-BC2C-AAF2C36C64E0}"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7"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Text Placeholder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2505075"/>
            <a:ext cx="3868340"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2505075"/>
            <a:ext cx="3887391"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10"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7" name="Date Placeholder 6"/>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53279E2C-2061-4DCB-8FA4-F58FC0AEA43A}"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8" name="Footer Placeholder 7"/>
          <p:cNvSpPr>
            <a:spLocks noGrp="1"/>
          </p:cNvSpPr>
          <p:nvPr>
            <p:ph type="ftr" sz="quarter" idx="1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8"/>
          <p:cNvSpPr>
            <a:spLocks noGrp="1"/>
          </p:cNvSpPr>
          <p:nvPr>
            <p:ph type="sldNum" sz="quarter" idx="1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3"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2"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2"/>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60C11203-8D19-4F0A-9FE5-FEB62CAAD82C}"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7" name="Footer Placeholder 3"/>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19512A7-3E57-4F4A-9B36-D8BF5AFDF898}"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2478088" y="1881188"/>
            <a:ext cx="4148138" cy="73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矩形 6"/>
          <p:cNvSpPr/>
          <p:nvPr/>
        </p:nvSpPr>
        <p:spPr>
          <a:xfrm>
            <a:off x="-20637" y="3325813"/>
            <a:ext cx="9144000" cy="1792288"/>
          </a:xfrm>
          <a:prstGeom prst="rect">
            <a:avLst/>
          </a:prstGeom>
          <a:solidFill>
            <a:srgbClr val="3A50F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TextBox 11"/>
          <p:cNvSpPr txBox="1">
            <a:spLocks noChangeArrowheads="1"/>
          </p:cNvSpPr>
          <p:nvPr/>
        </p:nvSpPr>
        <p:spPr bwMode="auto">
          <a:xfrm>
            <a:off x="1998663" y="3340100"/>
            <a:ext cx="5146675" cy="155892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50000"/>
              </a:lnSpc>
              <a:spcBef>
                <a:spcPct val="0"/>
              </a:spcBef>
              <a:spcAft>
                <a:spcPct val="0"/>
              </a:spcAft>
              <a:buClrTx/>
              <a:buSzTx/>
              <a:buFont typeface="Wingdings" panose="05000000000000000000" pitchFamily="2" charset="2"/>
              <a:buNone/>
              <a:defRPr/>
            </a:pPr>
            <a:r>
              <a:rPr kumimoji="0" lang="en-US" altLang="zh-CN" sz="7200" b="0" i="0" u="none" strike="noStrike" kern="1200" cap="none" spc="0" normalizeH="0" baseline="0" noProof="0" dirty="0">
                <a:ln>
                  <a:noFill/>
                </a:ln>
                <a:solidFill>
                  <a:schemeClr val="bg1"/>
                </a:solidFill>
                <a:effectLst/>
                <a:uLnTx/>
                <a:uFillTx/>
                <a:latin typeface="华光琥珀_CNKI" pitchFamily="2" charset="-122"/>
                <a:ea typeface="华光琥珀_CNKI" pitchFamily="2" charset="-122"/>
                <a:cs typeface="+mn-cs"/>
              </a:rPr>
              <a:t>Thank you!</a:t>
            </a:r>
            <a:endParaRPr kumimoji="0" lang="zh-CN" altLang="en-US" sz="7200" b="0" i="0" u="none" strike="noStrike" kern="1200" cap="none" spc="0" normalizeH="0" baseline="0" noProof="0" dirty="0">
              <a:ln>
                <a:noFill/>
              </a:ln>
              <a:solidFill>
                <a:schemeClr val="bg1"/>
              </a:solidFill>
              <a:effectLst/>
              <a:uLnTx/>
              <a:uFillTx/>
              <a:latin typeface="华光琥珀_CNKI" pitchFamily="2" charset="-122"/>
              <a:ea typeface="华光琥珀_CNKI" pitchFamily="2" charset="-122"/>
              <a:cs typeface="+mn-cs"/>
            </a:endParaRPr>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AC823EA-F90C-4DA7-92FD-F7389AF6C0B7}"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6E9FD0C2-68EC-47A2-A13F-5FF75679A234}"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两栏内容">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Content Placeholder 2"/>
          <p:cNvSpPr>
            <a:spLocks noGrp="1"/>
          </p:cNvSpPr>
          <p:nvPr>
            <p:ph sz="half" idx="1" hasCustomPrompt="1"/>
          </p:nvPr>
        </p:nvSpPr>
        <p:spPr>
          <a:xfrm>
            <a:off x="6286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8"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5"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C64305E6-7453-41F4-888C-26E07899C17B}"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7"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7" name="Title Placeholder 1"/>
          <p:cNvSpPr>
            <a:spLocks noGrp="1"/>
          </p:cNvSpPr>
          <p:nvPr>
            <p:ph type="title"/>
          </p:nvPr>
        </p:nvSpPr>
        <p:spPr>
          <a:xfrm>
            <a:off x="628650" y="365125"/>
            <a:ext cx="7886700" cy="1325563"/>
          </a:xfrm>
          <a:prstGeom prst="rect">
            <a:avLst/>
          </a:prstGeom>
          <a:noFill/>
          <a:ln w="9525">
            <a:noFill/>
          </a:ln>
        </p:spPr>
        <p:txBody>
          <a:bodyPr anchor="ctr" anchorCtr="0"/>
          <a:p>
            <a:pPr lvl="0"/>
            <a:r>
              <a:rPr lang="zh-CN" altLang="en-US" dirty="0"/>
              <a:t>单击此处编辑母版标题样式</a:t>
            </a:r>
            <a:endParaRPr lang="en-US" altLang="zh-CN" dirty="0"/>
          </a:p>
        </p:txBody>
      </p:sp>
      <p:sp>
        <p:nvSpPr>
          <p:cNvPr id="1028" name="Text Placeholder 2"/>
          <p:cNvSpPr>
            <a:spLocks noGrp="1"/>
          </p:cNvSpPr>
          <p:nvPr>
            <p:ph type="body" idx="1"/>
          </p:nvPr>
        </p:nvSpPr>
        <p:spPr>
          <a:xfrm>
            <a:off x="628650" y="1825625"/>
            <a:ext cx="7886700" cy="4351338"/>
          </a:xfrm>
          <a:prstGeom prst="rect">
            <a:avLst/>
          </a:prstGeom>
          <a:noFill/>
          <a:ln w="9525">
            <a:noFill/>
          </a:ln>
        </p:spPr>
        <p:txBody>
          <a:bodyPr/>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AC823EA-F90C-4DA7-92FD-F7389AF6C0B7}"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
        <p:nvSpPr>
          <p:cNvPr id="8"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panose="02010600030101010101" pitchFamily="2" charset="-122"/>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6.png"/><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7.png"/><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8.png"/><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9.png"/><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10.png"/><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11.png"/><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12.png"/><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image" Target="../media/image13.png"/><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28.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image" Target="../media/image14.png"/><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0" Type="http://schemas.openxmlformats.org/officeDocument/2006/relationships/slideLayout" Target="../slideLayouts/slideLayout13.xml"/><Relationship Id="rId1" Type="http://schemas.openxmlformats.org/officeDocument/2006/relationships/tags" Target="../tags/tag162.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1.png"/><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16.png"/><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17.png"/><Relationship Id="rId7" Type="http://schemas.openxmlformats.org/officeDocument/2006/relationships/tags" Target="../tags/tag196.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203.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18.png"/><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19.png"/><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0.png"/><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1.png"/><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2.png"/><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3.png"/><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4.png"/><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5.png"/><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6.png"/><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s>
</file>

<file path=ppt/slides/_rels/slide45.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image" Target="../media/image27.png"/><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0" Type="http://schemas.openxmlformats.org/officeDocument/2006/relationships/slideLayout" Target="../slideLayouts/slideLayout13.xml"/><Relationship Id="rId1" Type="http://schemas.openxmlformats.org/officeDocument/2006/relationships/tags" Target="../tags/tag274.xml"/></Relationships>
</file>

<file path=ppt/slides/_rels/slide46.xml.rels><?xml version="1.0" encoding="UTF-8" standalone="yes"?>
<Relationships xmlns="http://schemas.openxmlformats.org/package/2006/relationships"><Relationship Id="rId9" Type="http://schemas.openxmlformats.org/officeDocument/2006/relationships/image" Target="../media/image30.png"/><Relationship Id="rId8" Type="http://schemas.openxmlformats.org/officeDocument/2006/relationships/image" Target="../media/image29.png"/><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0" Type="http://schemas.openxmlformats.org/officeDocument/2006/relationships/slideLayout" Target="../slideLayouts/slideLayout13.xml"/><Relationship Id="rId1" Type="http://schemas.openxmlformats.org/officeDocument/2006/relationships/tags" Target="../tags/tag281.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31.png"/><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295.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2.png"/><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3.png"/><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0" Type="http://schemas.openxmlformats.org/officeDocument/2006/relationships/slideLayout" Target="../slideLayouts/slideLayout13.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5.png"/><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副标题 2"/>
          <p:cNvSpPr txBox="1"/>
          <p:nvPr/>
        </p:nvSpPr>
        <p:spPr>
          <a:xfrm>
            <a:off x="1044575" y="2255838"/>
            <a:ext cx="7150100" cy="23622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ctr" eaLnBrk="1" hangingPunct="1">
              <a:lnSpc>
                <a:spcPct val="150000"/>
              </a:lnSpc>
              <a:buNone/>
            </a:pPr>
            <a:r>
              <a:rPr lang="zh-CN" altLang="en-US" sz="4800" b="1" dirty="0">
                <a:solidFill>
                  <a:schemeClr val="bg1"/>
                </a:solidFill>
                <a:latin typeface="微软雅黑" panose="020B0503020204020204" pitchFamily="34" charset="-122"/>
                <a:ea typeface="微软雅黑" panose="020B0503020204020204" pitchFamily="34" charset="-122"/>
              </a:rPr>
              <a:t>信息技术基础课程（文科）</a:t>
            </a:r>
            <a:endParaRPr lang="en-US" altLang="zh-CN" sz="4800" b="1" dirty="0">
              <a:solidFill>
                <a:schemeClr val="bg1"/>
              </a:solidFill>
              <a:latin typeface="微软雅黑" panose="020B0503020204020204" pitchFamily="34" charset="-122"/>
              <a:ea typeface="微软雅黑" panose="020B0503020204020204" pitchFamily="34" charset="-122"/>
            </a:endParaRPr>
          </a:p>
          <a:p>
            <a:pPr marL="0" lvl="0" indent="0" algn="ctr" eaLnBrk="1" hangingPunct="1">
              <a:lnSpc>
                <a:spcPct val="150000"/>
              </a:lnSpc>
              <a:buNone/>
            </a:pPr>
            <a:r>
              <a:rPr lang="zh-CN" altLang="en-US" sz="4800" b="1" dirty="0">
                <a:solidFill>
                  <a:schemeClr val="bg1"/>
                </a:solidFill>
                <a:latin typeface="微软雅黑" panose="020B0503020204020204" pitchFamily="34" charset="-122"/>
                <a:ea typeface="微软雅黑" panose="020B0503020204020204" pitchFamily="34" charset="-122"/>
              </a:rPr>
              <a:t>第一章 </a:t>
            </a:r>
            <a:r>
              <a:rPr lang="zh-CN" altLang="zh-CN" sz="4800" b="1" dirty="0">
                <a:solidFill>
                  <a:schemeClr val="bg1"/>
                </a:solidFill>
                <a:latin typeface="微软雅黑" panose="020B0503020204020204" pitchFamily="34" charset="-122"/>
                <a:ea typeface="微软雅黑" panose="020B0503020204020204" pitchFamily="34" charset="-122"/>
              </a:rPr>
              <a:t>计算机基础知识</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79475" y="1511300"/>
            <a:ext cx="7480935" cy="2306955"/>
          </a:xfrm>
          <a:prstGeom prst="rect">
            <a:avLst/>
          </a:prstGeom>
          <a:noFill/>
        </p:spPr>
        <p:txBody>
          <a:bodyPr wrap="square" rtlCol="0" anchor="t">
            <a:spAutoFit/>
          </a:bodyPr>
          <a:p>
            <a:pPr marL="0" lvl="0" indent="0" algn="ctr" eaLnBrk="1" hangingPunct="1">
              <a:lnSpc>
                <a:spcPct val="150000"/>
              </a:lnSpc>
              <a:buNone/>
            </a:pPr>
            <a:r>
              <a:rPr lang="zh-CN" altLang="en-US" sz="4800" b="1" dirty="0">
                <a:solidFill>
                  <a:schemeClr val="tx1"/>
                </a:solidFill>
                <a:latin typeface="微软雅黑" panose="020B0503020204020204" pitchFamily="34" charset="-122"/>
                <a:ea typeface="微软雅黑" panose="020B0503020204020204" pitchFamily="34" charset="-122"/>
                <a:sym typeface="+mn-ea"/>
              </a:rPr>
              <a:t>信息技术基础（文科）</a:t>
            </a:r>
            <a:endParaRPr lang="en-US" altLang="zh-CN" sz="4800" b="1" dirty="0">
              <a:solidFill>
                <a:schemeClr val="tx1"/>
              </a:solidFill>
              <a:latin typeface="微软雅黑" panose="020B0503020204020204" pitchFamily="34" charset="-122"/>
              <a:ea typeface="微软雅黑" panose="020B0503020204020204" pitchFamily="34" charset="-122"/>
            </a:endParaRPr>
          </a:p>
          <a:p>
            <a:pPr marL="0" lvl="0" indent="0" algn="ctr" eaLnBrk="1" hangingPunct="1">
              <a:lnSpc>
                <a:spcPct val="150000"/>
              </a:lnSpc>
              <a:buNone/>
            </a:pPr>
            <a:r>
              <a:rPr lang="zh-CN" altLang="en-US" sz="4800" b="1" dirty="0">
                <a:solidFill>
                  <a:schemeClr val="tx1"/>
                </a:solidFill>
                <a:latin typeface="微软雅黑" panose="020B0503020204020204" pitchFamily="34" charset="-122"/>
                <a:ea typeface="微软雅黑" panose="020B0503020204020204" pitchFamily="34" charset="-122"/>
                <a:sym typeface="+mn-ea"/>
              </a:rPr>
              <a:t>第二章 人工智能概述</a:t>
            </a:r>
            <a:endParaRPr lang="zh-CN" altLang="en-US" sz="4800" b="1" dirty="0" smtClean="0">
              <a:solidFill>
                <a:schemeClr val="tx1"/>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855663" y="1901825"/>
            <a:ext cx="7418388"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人工智能的发展历程</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人工智能步入产业化（第二个浪潮</a:t>
            </a: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1980—1989</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9705" name="图片 3"/>
          <p:cNvPicPr>
            <a:picLocks noChangeAspect="1"/>
          </p:cNvPicPr>
          <p:nvPr/>
        </p:nvPicPr>
        <p:blipFill>
          <a:blip r:embed="rId8"/>
          <a:stretch>
            <a:fillRect/>
          </a:stretch>
        </p:blipFill>
        <p:spPr>
          <a:xfrm>
            <a:off x="1220788" y="3217863"/>
            <a:ext cx="5700712" cy="2693987"/>
          </a:xfrm>
          <a:prstGeom prst="rect">
            <a:avLst/>
          </a:prstGeom>
          <a:noFill/>
          <a:ln w="9525">
            <a:noFill/>
          </a:ln>
        </p:spPr>
      </p:pic>
    </p:spTree>
  </p:cSld>
  <p:clrMapOvr>
    <a:masterClrMapping/>
  </p:clrMapOvr>
  <p:transition spd="slow" advTm="3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855663" y="1901825"/>
            <a:ext cx="7272338"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人工智能的发展历程</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人工智能步入产业化（第二个浪潮</a:t>
            </a: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1980—1989</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但是，这些早期的AI系统需要一个程序员团队，不断地添加、更新、修改一行行代码，也就是说机器不具备学习和自我更新知识库的能力。</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昂贵的维护成本</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似乎再次辜负了创造者们的期待，这与他们对高精度和高智能的“思维机器”的设想不相匹配，以及计算机资源不足的结果导致了</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1990~2005年期间的AI第二次寒冬</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855663" y="1901825"/>
            <a:ext cx="7272338"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人工智能的发展历程</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人工智能迎来爆发（第三个浪潮</a:t>
            </a: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世纪初至今）</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人工智能的第三次复兴缘起于</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2006</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Hinton</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等人提出的深度学习技术。由于在这次浪潮中深度学习是最流行的技术，以至于有人提出了“深度学习</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人工智能”的口号。实际上，深度学习只是人工智能众多技术方向中的一种。目前大数据和云计算的快速发展，使得深度学习网络模型不仅</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有足够的数据量</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作为学习资料，而且有了</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强大的计算能力</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完成模型学习。</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901825"/>
            <a:ext cx="4241800" cy="4259263"/>
          </a:xfrm>
          <a:prstGeom prst="rect">
            <a:avLst/>
          </a:prstGeom>
          <a:noFill/>
          <a:ln w="3175">
            <a:noFill/>
            <a:prstDash val="dash"/>
          </a:ln>
        </p:spPr>
        <p:txBody>
          <a:bodyPr lIns="63500" tIns="25400" rIns="63500" bIns="25400">
            <a:normAutofit fontScale="925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人工智能的发展历程</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人工智能迎来爆发</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（第三个浪潮</a:t>
            </a: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世纪初至今）</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2015</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年深度学习</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AI</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模型在图像识别准确率方面第一次超越了人类肉眼。</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2016</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AlphaGo</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第一次战胜人类顶级围棋选手。同年，微软公司将英语语音识别词错率降低至</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5.9%,</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识别能力可与人类相媲美。如今，人工智能已从实验室走向市场化应用，人工智能终于迎来了属于它的时代。</a:t>
            </a: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2777" name="图片 3"/>
          <p:cNvPicPr>
            <a:picLocks noChangeAspect="1"/>
          </p:cNvPicPr>
          <p:nvPr/>
        </p:nvPicPr>
        <p:blipFill>
          <a:blip r:embed="rId8"/>
          <a:stretch>
            <a:fillRect/>
          </a:stretch>
        </p:blipFill>
        <p:spPr>
          <a:xfrm>
            <a:off x="5219700" y="2139950"/>
            <a:ext cx="3284538" cy="2146300"/>
          </a:xfrm>
          <a:prstGeom prst="rect">
            <a:avLst/>
          </a:prstGeom>
          <a:noFill/>
          <a:ln w="9525">
            <a:noFill/>
          </a:ln>
        </p:spPr>
      </p:pic>
    </p:spTree>
  </p:cSld>
  <p:clrMapOvr>
    <a:masterClrMapping/>
  </p:clrMapOvr>
  <p:transition spd="slow" advTm="300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901825"/>
            <a:ext cx="4241800" cy="4259263"/>
          </a:xfrm>
          <a:prstGeom prst="rect">
            <a:avLst/>
          </a:prstGeom>
          <a:noFill/>
          <a:ln w="3175">
            <a:noFill/>
            <a:prstDash val="dash"/>
          </a:ln>
        </p:spPr>
        <p:txBody>
          <a:bodyPr lIns="63500" tIns="25400" rIns="63500" bIns="25400">
            <a:normAutofit fontScale="925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人工智能的发展历程</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人工智能迎来爆发</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（第三个浪潮</a:t>
            </a: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世纪初至今）</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然而，人工智能并非万能钥匙，以至于许多人对人工智能的认知是分裂的。一方面媒体不断地报道人工智能所取得的各种新成果</a:t>
            </a:r>
            <a:r>
              <a:rPr kumimoji="0" lang="zh-CN" altLang="en-US" sz="1800" b="0" i="1"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另一方面，新闻事件中又经常报道</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AI</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自动驾驶又发生事故，房屋中的智能产品表现非常低智。这两种现象让人疑惑这些产品更多的是</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人工智能还是人工智障？</a:t>
            </a:r>
            <a:endParaRPr kumimoji="0" lang="en-US" altLang="zh-CN"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3801" name="图片 6"/>
          <p:cNvPicPr>
            <a:picLocks noChangeAspect="1"/>
          </p:cNvPicPr>
          <p:nvPr/>
        </p:nvPicPr>
        <p:blipFill>
          <a:blip r:embed="rId8"/>
          <a:stretch>
            <a:fillRect/>
          </a:stretch>
        </p:blipFill>
        <p:spPr>
          <a:xfrm>
            <a:off x="5237163" y="2135188"/>
            <a:ext cx="3316287" cy="3741737"/>
          </a:xfrm>
          <a:prstGeom prst="rect">
            <a:avLst/>
          </a:prstGeom>
          <a:noFill/>
          <a:ln w="9525">
            <a:noFill/>
          </a:ln>
        </p:spPr>
      </p:pic>
    </p:spTree>
  </p:cSld>
  <p:clrMapOvr>
    <a:masterClrMapping/>
  </p:clrMapOvr>
  <p:transition spd="slow" advTm="30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901825"/>
            <a:ext cx="5053013"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人工智能的发展历程</a:t>
            </a:r>
            <a:r>
              <a:rPr kumimoji="0" lang="zh-CN" altLang="en-US" sz="2400" b="1" i="0" u="none" strike="noStrike" kern="1200" cap="none" spc="100" normalizeH="0" baseline="0" noProof="0">
                <a:ln w="3175">
                  <a:noFill/>
                  <a:prstDash val="dash"/>
                </a:ln>
                <a:solidFill>
                  <a:schemeClr val="accent6">
                    <a:lumMod val="7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（回顾）</a:t>
            </a:r>
            <a:endParaRPr kumimoji="0" lang="zh-CN" altLang="en-US" sz="2400" b="1" i="0" u="none" strike="noStrike" kern="1200" cap="none" spc="100" normalizeH="0" baseline="0" noProof="0">
              <a:ln w="3175">
                <a:noFill/>
                <a:prstDash val="dash"/>
              </a:ln>
              <a:solidFill>
                <a:schemeClr val="accent6">
                  <a:lumMod val="7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4825" name="图片 2"/>
          <p:cNvPicPr>
            <a:picLocks noChangeAspect="1"/>
          </p:cNvPicPr>
          <p:nvPr/>
        </p:nvPicPr>
        <p:blipFill>
          <a:blip r:embed="rId8"/>
          <a:stretch>
            <a:fillRect/>
          </a:stretch>
        </p:blipFill>
        <p:spPr>
          <a:xfrm>
            <a:off x="841375" y="2740025"/>
            <a:ext cx="7140575" cy="3414713"/>
          </a:xfrm>
          <a:prstGeom prst="rect">
            <a:avLst/>
          </a:prstGeom>
          <a:noFill/>
          <a:ln w="9525">
            <a:noFill/>
          </a:ln>
        </p:spPr>
      </p:pic>
    </p:spTree>
  </p:cSld>
  <p:clrMapOvr>
    <a:masterClrMapping/>
  </p:clrMapOvr>
  <p:transition spd="slow" advTm="300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901825"/>
            <a:ext cx="7364413"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弱人工智能到强人工智能之路</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从</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智能化程度</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的高低来看，一般把人工智能的发展分为</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三个阶段</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第一个阶段 计算智能阶段</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指的是机器能够像人类一样计算。目前，在高性能芯片和各种软件的协助之下，机器已经超越人类的计算极限，可以又高效地又准确地处理大量的数据。这个阶段人类已经达到了，但是这样的“计算器”显然不能满足人们对智能的要求。</a:t>
            </a: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901825"/>
            <a:ext cx="6818313"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弱人工智能到强人工智能之路</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第二个阶段 感知智能阶段</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，指的是机器能像人类一样进行语言交流、识别世间万物。语音和图像识别是这个阶段的典型应用，此时的人工智能可以辅助人们更好地工作和生活。</a:t>
            </a: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6873" name="图片 3"/>
          <p:cNvPicPr>
            <a:picLocks noChangeAspect="1"/>
          </p:cNvPicPr>
          <p:nvPr/>
        </p:nvPicPr>
        <p:blipFill>
          <a:blip r:embed="rId8"/>
          <a:stretch>
            <a:fillRect/>
          </a:stretch>
        </p:blipFill>
        <p:spPr>
          <a:xfrm>
            <a:off x="2774950" y="4124325"/>
            <a:ext cx="4049713" cy="2078038"/>
          </a:xfrm>
          <a:prstGeom prst="rect">
            <a:avLst/>
          </a:prstGeom>
          <a:noFill/>
          <a:ln w="9525">
            <a:noFill/>
          </a:ln>
        </p:spPr>
      </p:pic>
    </p:spTree>
  </p:cSld>
  <p:clrMapOvr>
    <a:masterClrMapping/>
  </p:clrMapOvr>
  <p:transition spd="slow" advTm="3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901825"/>
            <a:ext cx="6921500"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弱人工智能到强人工智能之路</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第三个阶段 认知智能阶段</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。人工智能能够像科幻片中的机器人一样有了学习和主动思考的能力。机器在某些方面已经超越人类，能够全面辅助甚至完全替代人类。</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7897" name="图片 3"/>
          <p:cNvPicPr>
            <a:picLocks noChangeAspect="1"/>
          </p:cNvPicPr>
          <p:nvPr/>
        </p:nvPicPr>
        <p:blipFill>
          <a:blip r:embed="rId8"/>
          <a:stretch>
            <a:fillRect/>
          </a:stretch>
        </p:blipFill>
        <p:spPr>
          <a:xfrm>
            <a:off x="4364038" y="4106863"/>
            <a:ext cx="3683000" cy="1978025"/>
          </a:xfrm>
          <a:prstGeom prst="rect">
            <a:avLst/>
          </a:prstGeom>
          <a:noFill/>
          <a:ln w="9525">
            <a:noFill/>
          </a:ln>
        </p:spPr>
      </p:pic>
    </p:spTree>
  </p:cSld>
  <p:clrMapOvr>
    <a:masterClrMapping/>
  </p:clrMapOvr>
  <p:transition spd="slow" advTm="300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895475"/>
            <a:ext cx="7218363"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弱人工智能到强人工智能之路</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大家普遍认为目前的人工智能还处于第二阶段，也就是感知智能（弱人工智能）的阶段，离第三阶段也就是认知智能（强人工智能）还有比较远的距离</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目前</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所有人工智能应用与实践都</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属于弱人工智能的范畴</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。典型代表就是AlphaGo，它可以在下围棋的时候超越人类，但也仅限于围棋领域。由于弱人工智能在功能上的局限性，它更大程度上被视为对人类不构成威胁的辅助工具。</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Text Placeholder 4"/>
          <p:cNvSpPr txBox="1"/>
          <p:nvPr/>
        </p:nvSpPr>
        <p:spPr>
          <a:xfrm>
            <a:off x="657225" y="668338"/>
            <a:ext cx="3582988" cy="661988"/>
          </a:xfrm>
          <a:prstGeom prst="rect">
            <a:avLst/>
          </a:prstGeom>
        </p:spPr>
        <p:txBody>
          <a:bodyPr lIns="102398" tIns="51199" rIns="102398" bIns="51199"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学习目标</a:t>
            </a:r>
            <a:r>
              <a:rPr kumimoji="0" lang="en-US" altLang="zh-CN" sz="32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a:t>
            </a:r>
            <a:r>
              <a:rPr kumimoji="0" lang="en-US" altLang="zh-CN" sz="32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Target</a:t>
            </a:r>
            <a:endParaRPr kumimoji="0" lang="en-GB" altLang="zh-CN" sz="32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19459" name="组合 79"/>
          <p:cNvGrpSpPr/>
          <p:nvPr/>
        </p:nvGrpSpPr>
        <p:grpSpPr>
          <a:xfrm>
            <a:off x="650875" y="1765300"/>
            <a:ext cx="8047038" cy="688975"/>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2.1 </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任务一：人工智能的诞生与发展</a:t>
              </a:r>
              <a:endParaRPr kumimoji="0" lang="zh-CN"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endParaRPr>
            </a:p>
          </p:txBody>
        </p:sp>
        <p:sp>
          <p:nvSpPr>
            <p:cNvPr id="82" name="MH_Others_1"/>
            <p:cNvSpPr/>
            <p:nvPr/>
          </p:nvSpPr>
          <p:spPr bwMode="auto">
            <a:xfrm>
              <a:off x="985212" y="1800500"/>
              <a:ext cx="82418"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19460" name="组合 82"/>
          <p:cNvGrpSpPr/>
          <p:nvPr/>
        </p:nvGrpSpPr>
        <p:grpSpPr>
          <a:xfrm>
            <a:off x="647700" y="2663825"/>
            <a:ext cx="8039100" cy="685800"/>
            <a:chOff x="978872" y="2570437"/>
            <a:chExt cx="5437064" cy="514350"/>
          </a:xfrm>
        </p:grpSpPr>
        <p:sp>
          <p:nvSpPr>
            <p:cNvPr id="84" name="Pentagon 5"/>
            <p:cNvSpPr/>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2.2 </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任务二：人工智能的研究方法</a:t>
              </a:r>
              <a:endPar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5" name="MH_Others_1"/>
            <p:cNvSpPr/>
            <p:nvPr/>
          </p:nvSpPr>
          <p:spPr bwMode="auto">
            <a:xfrm>
              <a:off x="985314" y="2570437"/>
              <a:ext cx="82673"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19461" name="组合 8"/>
          <p:cNvGrpSpPr/>
          <p:nvPr/>
        </p:nvGrpSpPr>
        <p:grpSpPr>
          <a:xfrm>
            <a:off x="647700" y="3494088"/>
            <a:ext cx="8039100" cy="685800"/>
            <a:chOff x="978872" y="2570437"/>
            <a:chExt cx="5437064" cy="514352"/>
          </a:xfrm>
        </p:grpSpPr>
        <p:sp>
          <p:nvSpPr>
            <p:cNvPr id="20"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2.3 </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任务三：人工智能的主要应用和影响</a:t>
              </a:r>
              <a:endPar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21" name="MH_Others_1"/>
            <p:cNvSpPr/>
            <p:nvPr/>
          </p:nvSpPr>
          <p:spPr bwMode="auto">
            <a:xfrm>
              <a:off x="985314" y="2570437"/>
              <a:ext cx="82673"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sp>
        <p:nvSpPr>
          <p:cNvPr id="19462" name="文本框 2"/>
          <p:cNvSpPr txBox="1"/>
          <p:nvPr/>
        </p:nvSpPr>
        <p:spPr>
          <a:xfrm>
            <a:off x="587375" y="4529138"/>
            <a:ext cx="7229475" cy="96043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50000"/>
              </a:lnSpc>
              <a:spcBef>
                <a:spcPct val="0"/>
              </a:spcBef>
              <a:buFontTx/>
              <a:buNone/>
            </a:pPr>
            <a:r>
              <a:rPr lang="zh-CN" altLang="en-US" sz="2000" b="1" dirty="0">
                <a:solidFill>
                  <a:srgbClr val="0070C0"/>
                </a:solidFill>
                <a:latin typeface="微软雅黑" panose="020B0503020204020204" pitchFamily="34" charset="-122"/>
                <a:ea typeface="微软雅黑" panose="020B0503020204020204" pitchFamily="34" charset="-122"/>
              </a:rPr>
              <a:t>本章目标</a:t>
            </a:r>
            <a:r>
              <a:rPr lang="zh-CN" altLang="en-US" sz="2000" dirty="0">
                <a:solidFill>
                  <a:srgbClr val="0070C0"/>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理解人工智能的基本概念，了解人工智能的发展</a:t>
            </a:r>
            <a:endParaRPr lang="en-US" altLang="zh-CN" sz="2000" dirty="0">
              <a:latin typeface="微软雅黑" panose="020B0503020204020204" pitchFamily="34" charset="-122"/>
              <a:ea typeface="微软雅黑" panose="020B0503020204020204" pitchFamily="34" charset="-122"/>
            </a:endParaRPr>
          </a:p>
          <a:p>
            <a:pPr marL="0" lvl="0" indent="0">
              <a:lnSpc>
                <a:spcPct val="150000"/>
              </a:lnSpc>
              <a:spcBef>
                <a:spcPct val="0"/>
              </a:spcBef>
              <a:buFontTx/>
              <a:buNone/>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历史，研究方法和主要相关应用领域。</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895475"/>
            <a:ext cx="7413625"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弱人工智能到强人工智能之路</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目前弱人工智能已经实现，要实现强人工智能究竟遇到了</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哪些困难</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呢？主要的挑战或瓶颈如下</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70000"/>
              </a:lnSpc>
              <a:spcBef>
                <a:spcPct val="0"/>
              </a:spcBef>
              <a:spcAft>
                <a:spcPts val="800"/>
              </a:spcAft>
              <a:buClrTx/>
              <a:buSzTx/>
              <a:buFontTx/>
              <a:buAutoNum type="arabicPeriod"/>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人类大脑仍然是个</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谜</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，至今我们都还没完全研究清楚，人工神经网络的复杂度可以说是远低于人脑神经网络复杂度。</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342900" marR="0" lvl="0" indent="-342900" algn="just" defTabSz="913765" rtl="0" eaLnBrk="1" fontAlgn="auto" latinLnBrk="0" hangingPunct="1">
              <a:lnSpc>
                <a:spcPct val="170000"/>
              </a:lnSpc>
              <a:spcBef>
                <a:spcPct val="0"/>
              </a:spcBef>
              <a:spcAft>
                <a:spcPts val="800"/>
              </a:spcAft>
              <a:buClrTx/>
              <a:buSzTx/>
              <a:buFontTx/>
              <a:buAutoNum type="arabicPeriod"/>
              <a:defRPr/>
            </a:pP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 </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面对</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数据瓶颈</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，人工智能算法模型需要大数据驱动，从而数据可获得性、数据质量、数据标注成本均是制约</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AI</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发展的因素。</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895475"/>
            <a:ext cx="7413625" cy="4259263"/>
          </a:xfrm>
          <a:prstGeom prst="rect">
            <a:avLst/>
          </a:prstGeom>
          <a:noFill/>
          <a:ln w="3175">
            <a:noFill/>
            <a:prstDash val="dash"/>
          </a:ln>
        </p:spPr>
        <p:txBody>
          <a:bodyPr lIns="63500" tIns="25400" rIns="63500" bIns="25400">
            <a:normAutofit fontScale="850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弱人工智能到强人工智能之路</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目前弱人工智能已经实现，要实现强人工智能究竟遇到了</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哪些困难</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呢？主要的挑战或瓶颈如下</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3. </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泛化瓶颈</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是人工智能算法需面临的又一个问题，泛化的通俗理解是由“具体”到“一般”的扩展延申，指一般化或普遍化。通常训练好的</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AI</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模型应用在一般通用环境的过程中，其泛化性能明显下降，即模型在实际应用中的准确性或精确性不能维持和保证。</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4. </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现有计算机上实现人工智能系统能耗很高，人脑尽管是一个通用的人工智能系统，但是能耗很低（只有</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20</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瓦）。能耗瓶颈可以简单的理解为人工智能在应用中所消耗能源大于它所产生的效益，即</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能耗成本过高</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895475"/>
            <a:ext cx="7413625" cy="4259263"/>
          </a:xfrm>
          <a:prstGeom prst="rect">
            <a:avLst/>
          </a:prstGeom>
          <a:noFill/>
          <a:ln w="3175">
            <a:noFill/>
            <a:prstDash val="dash"/>
          </a:ln>
        </p:spPr>
        <p:txBody>
          <a:bodyPr lIns="63500" tIns="25400" rIns="63500" bIns="25400">
            <a:normAutofit fontScale="925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弱人工智能到强人工智能之路</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目前弱人工智能已经实现，要实现强人工智能究竟遇到了</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哪些困难</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呢？主要的挑战或瓶颈如下</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5. </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缺乏真正的语言理解能力。例如人类很容易根据上下文或常识理解其真正含义，而对于一些有歧义的自然语句，</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AI</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计算机却很难理解，这就是</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语义鸿沟瓶颈</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6. </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现有人工智能算法缺乏可解释性，都是知其然而不知其所以然，而且过于依赖训练数据，缺乏深层次数据语义挖掘，即存在</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可解释性瓶颈</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895475"/>
            <a:ext cx="4751388" cy="4259263"/>
          </a:xfrm>
          <a:prstGeom prst="rect">
            <a:avLst/>
          </a:prstGeom>
          <a:noFill/>
          <a:ln w="3175">
            <a:noFill/>
            <a:prstDash val="dash"/>
          </a:ln>
        </p:spPr>
        <p:txBody>
          <a:bodyPr lIns="63500" tIns="25400" rIns="63500" bIns="25400">
            <a:normAutofit fontScale="850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弱人工智能到强人工智能之路</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目前弱人工智能已经实现，要实现强人工智能究竟遇到了</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哪些困难</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呢？主要的挑战或瓶颈如下</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7. </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人工智能的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对抗性较弱</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比如智能机械臂可以轻松地采摘果实、农作物自动灌溉等，但这些任务都是在设定好的环境中完成的，用于夜空表演的无人机群也不是自主协助式规划路径，距离真正的“智能集群”还相差很远。若是处于高对抗的人为环境中，比如在电子竞技和军事战斗中，</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无人战斗机群的对抗能力</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和协同作战能力将会是很大考验。</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43017" name="图片 5"/>
          <p:cNvPicPr>
            <a:picLocks noChangeAspect="1"/>
          </p:cNvPicPr>
          <p:nvPr/>
        </p:nvPicPr>
        <p:blipFill>
          <a:blip r:embed="rId8"/>
          <a:stretch>
            <a:fillRect/>
          </a:stretch>
        </p:blipFill>
        <p:spPr>
          <a:xfrm>
            <a:off x="5691188" y="2535238"/>
            <a:ext cx="2794000" cy="1898650"/>
          </a:xfrm>
          <a:prstGeom prst="rect">
            <a:avLst/>
          </a:prstGeom>
          <a:noFill/>
          <a:ln w="9525">
            <a:noFill/>
          </a:ln>
        </p:spPr>
      </p:pic>
    </p:spTree>
  </p:cSld>
  <p:clrMapOvr>
    <a:masterClrMapping/>
  </p:clrMapOvr>
  <p:transition spd="slow" advTm="300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 name="文本框 6"/>
          <p:cNvSpPr txBox="1"/>
          <p:nvPr>
            <p:custDataLst>
              <p:tags r:id="rId6"/>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709613" y="2000250"/>
            <a:ext cx="5945188" cy="585788"/>
          </a:xfrm>
          <a:prstGeom prst="rect">
            <a:avLst/>
          </a:prstGeom>
          <a:noFill/>
        </p:spPr>
        <p:txBody>
          <a:bodyPr>
            <a:spAutoFit/>
          </a:bodyPr>
          <a:lstStyle/>
          <a:p>
            <a:pPr marR="0" defTabSz="914400">
              <a:buClrTx/>
              <a:buSzTx/>
              <a:buFontTx/>
              <a:buNone/>
              <a:defRPr/>
            </a:pPr>
            <a:r>
              <a:rPr kumimoji="0" lang="zh-CN" altLang="en-US" sz="2400" b="1" kern="1200" cap="none" spc="0" normalizeH="0" baseline="0" noProof="0" dirty="0">
                <a:solidFill>
                  <a:schemeClr val="accent6">
                    <a:lumMod val="75000"/>
                  </a:schemeClr>
                </a:solidFill>
                <a:latin typeface="微软雅黑" panose="020B0503020204020204" pitchFamily="34" charset="-122"/>
                <a:ea typeface="微软雅黑" panose="020B0503020204020204" pitchFamily="34" charset="-122"/>
                <a:cs typeface="+mn-cs"/>
              </a:rPr>
              <a:t>思考一下：表演无人机具备“智能”吗</a:t>
            </a:r>
            <a:r>
              <a:rPr kumimoji="0" lang="zh-CN" altLang="en-US" sz="3200" b="1" kern="1200" cap="none" spc="0" normalizeH="0" baseline="0" noProof="0" dirty="0">
                <a:solidFill>
                  <a:schemeClr val="accent6">
                    <a:lumMod val="75000"/>
                  </a:schemeClr>
                </a:solidFill>
                <a:latin typeface="微软雅黑" panose="020B0503020204020204" pitchFamily="34" charset="-122"/>
                <a:ea typeface="微软雅黑" panose="020B0503020204020204" pitchFamily="34" charset="-122"/>
                <a:cs typeface="+mn-cs"/>
              </a:rPr>
              <a:t>？</a:t>
            </a:r>
            <a:endParaRPr kumimoji="0" lang="zh-CN" altLang="en-US" sz="3200" b="1" kern="1200" cap="none" spc="0" normalizeH="0" baseline="0" noProof="0"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4041" name="Picture 2"/>
          <p:cNvPicPr>
            <a:picLocks noChangeAspect="1"/>
          </p:cNvPicPr>
          <p:nvPr/>
        </p:nvPicPr>
        <p:blipFill>
          <a:blip r:embed="rId7"/>
          <a:stretch>
            <a:fillRect/>
          </a:stretch>
        </p:blipFill>
        <p:spPr>
          <a:xfrm>
            <a:off x="1185863" y="2827338"/>
            <a:ext cx="5668962" cy="3260725"/>
          </a:xfrm>
          <a:prstGeom prst="rect">
            <a:avLst/>
          </a:prstGeom>
          <a:noFill/>
          <a:ln w="9525">
            <a:noFill/>
          </a:ln>
        </p:spPr>
      </p:pic>
    </p:spTree>
  </p:cSld>
  <p:clrMapOvr>
    <a:masterClrMapping/>
  </p:clrMapOvr>
  <p:transition spd="slow" advTm="300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5058" name="组合 79"/>
          <p:cNvGrpSpPr/>
          <p:nvPr/>
        </p:nvGrpSpPr>
        <p:grpSpPr>
          <a:xfrm>
            <a:off x="762000" y="3275013"/>
            <a:ext cx="8047038" cy="688975"/>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2.2   </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任务二：人工智能的研究方法</a:t>
              </a:r>
              <a:endParaRPr kumimoji="0" lang="zh-CN"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endParaRPr>
            </a:p>
          </p:txBody>
        </p:sp>
        <p:sp>
          <p:nvSpPr>
            <p:cNvPr id="82" name="MH_Others_1"/>
            <p:cNvSpPr/>
            <p:nvPr/>
          </p:nvSpPr>
          <p:spPr bwMode="auto">
            <a:xfrm>
              <a:off x="985212" y="1800500"/>
              <a:ext cx="82418"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895475"/>
            <a:ext cx="7739063"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人工智能是一个跨学科研究领域，不同学者从自身不同的专业角度来理解和研究人工智能。传统的人工智能研究方法被统称为</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符号主义</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（又称逻辑主义）学派，基于符号逻辑方法来求解问题。</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此外，一批学者认为可以通过模拟大脑的结构来实现智能（称为</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连接主义</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学派），而另一批人则认为可以从那些环境互动的模式中寻找方法（称为</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行为主义</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学派）。自</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世纪</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80</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年代初到</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世纪</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90</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年代</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这三大学派形成了</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三足鼎立</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的局面。</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研究方法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895475"/>
            <a:ext cx="7413625" cy="4259263"/>
          </a:xfrm>
          <a:prstGeom prst="rect">
            <a:avLst/>
          </a:prstGeom>
          <a:noFill/>
          <a:ln w="3175">
            <a:noFill/>
            <a:prstDash val="dash"/>
          </a:ln>
        </p:spPr>
        <p:txBody>
          <a:bodyPr lIns="63500" tIns="25400" rIns="63500" bIns="25400">
            <a:normAutofit fontScale="925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dirty="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2.2.1 </a:t>
            </a:r>
            <a:r>
              <a:rPr kumimoji="0" lang="zh-CN" altLang="en-US" sz="2400" b="1" i="0" u="none" strike="noStrike" kern="1200" cap="none" spc="100" normalizeH="0" baseline="0" noProof="0" dirty="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符号主义学派</a:t>
            </a:r>
            <a:endParaRPr kumimoji="0" lang="zh-CN" altLang="en-US" sz="2400" b="1" i="0" u="none" strike="noStrike" kern="1200" cap="none" spc="100" normalizeH="0" baseline="0" noProof="0" dirty="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符号主义符号主义（又称逻辑主义）学派的代表人物也是人工智能的创始人之一约翰</a:t>
            </a:r>
            <a:r>
              <a:rPr kumimoji="0" lang="en-US" altLang="zh-CN"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麦卡锡，还有纽厄尔、西蒙和尼尔森等。他们大多数是</a:t>
            </a:r>
            <a:r>
              <a:rPr kumimoji="0" lang="zh-CN" altLang="en-US" sz="1800" b="1" i="0" u="none" strike="noStrike" kern="1200" cap="none" spc="100" normalizeH="0" baseline="0" noProof="0" dirty="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数学家、哲学家和逻辑学家</a:t>
            </a:r>
            <a:r>
              <a:rPr kumimoji="0" lang="zh-CN" altLang="en-US"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dirty="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认为</a:t>
            </a:r>
            <a:r>
              <a:rPr kumimoji="0" lang="en-US" altLang="zh-CN" sz="1800" b="1" i="0" u="none" strike="noStrike" kern="1200" cap="none" spc="100" normalizeH="0" baseline="0" noProof="0" dirty="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AI</a:t>
            </a:r>
            <a:r>
              <a:rPr kumimoji="0" lang="zh-CN" altLang="en-US" sz="1800" b="1" i="0" u="none" strike="noStrike" kern="1200" cap="none" spc="100" normalizeH="0" baseline="0" noProof="0" dirty="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源起于数理逻辑</a:t>
            </a:r>
            <a:r>
              <a:rPr kumimoji="0" lang="zh-CN" altLang="en-US"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该学派在</a:t>
            </a:r>
            <a:r>
              <a:rPr kumimoji="0" lang="en-US" altLang="zh-CN"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a:t>
            </a:r>
            <a:r>
              <a:rPr kumimoji="0" lang="zh-CN" altLang="en-US"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世纪</a:t>
            </a:r>
            <a:r>
              <a:rPr kumimoji="0" lang="en-US" altLang="zh-CN"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90</a:t>
            </a:r>
            <a:r>
              <a:rPr kumimoji="0" lang="zh-CN" altLang="en-US"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年代以前都是处于主流地位。其成功事件是</a:t>
            </a:r>
            <a:r>
              <a:rPr kumimoji="0" lang="en-US" altLang="zh-CN"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1988</a:t>
            </a:r>
            <a:r>
              <a:rPr kumimoji="0" lang="zh-CN" altLang="en-US"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a:t>
            </a:r>
            <a:r>
              <a:rPr kumimoji="0" lang="en-US" altLang="zh-CN"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IBM</a:t>
            </a:r>
            <a:r>
              <a:rPr kumimoji="0" lang="zh-CN" altLang="en-US"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公司研发的智能程序“深思”，可以以每秒</a:t>
            </a:r>
            <a:r>
              <a:rPr kumimoji="0" lang="en-US" altLang="zh-CN"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70</a:t>
            </a:r>
            <a:r>
              <a:rPr kumimoji="0" lang="zh-CN" altLang="en-US"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万步棋的速度进行决策，</a:t>
            </a:r>
            <a:r>
              <a:rPr kumimoji="0" lang="en-US" altLang="zh-CN"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1991</a:t>
            </a:r>
            <a:r>
              <a:rPr kumimoji="0" lang="zh-CN" altLang="en-US"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年“深思</a:t>
            </a:r>
            <a:r>
              <a:rPr kumimoji="0" lang="en-US" altLang="zh-CN"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II”</a:t>
            </a:r>
            <a:r>
              <a:rPr kumimoji="0" lang="zh-CN" altLang="en-US"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战平澳大利亚国际象棋冠军达瑞尔</a:t>
            </a:r>
            <a:r>
              <a:rPr kumimoji="0" lang="en-US" altLang="zh-CN"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约翰森。</a:t>
            </a:r>
            <a:r>
              <a:rPr kumimoji="0" lang="en-US" altLang="zh-CN"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1997</a:t>
            </a:r>
            <a:r>
              <a:rPr kumimoji="0" lang="zh-CN" altLang="en-US"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年，”深思”的</a:t>
            </a:r>
            <a:r>
              <a:rPr kumimoji="0" lang="zh-CN" altLang="en-US" sz="1800" b="1" i="0" u="none" strike="noStrike" kern="1200" cap="none" spc="100" normalizeH="0" baseline="0" noProof="0" dirty="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升级版“深蓝”</a:t>
            </a:r>
            <a:r>
              <a:rPr kumimoji="0" lang="zh-CN" altLang="en-US"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最终战胜了卡斯帕罗夫，成为了人工智能历史上的一个里程碑事件。</a:t>
            </a:r>
            <a:endParaRPr kumimoji="0" lang="zh-CN" altLang="en-US" sz="1800" b="0" i="0" u="none" strike="noStrike" kern="1200" cap="none" spc="100" normalizeH="0" baseline="0" noProof="0" dirty="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dirty="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研究方法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895475"/>
            <a:ext cx="4757738" cy="4259263"/>
          </a:xfrm>
          <a:prstGeom prst="rect">
            <a:avLst/>
          </a:prstGeom>
          <a:noFill/>
          <a:ln w="3175">
            <a:noFill/>
            <a:prstDash val="dash"/>
          </a:ln>
        </p:spPr>
        <p:txBody>
          <a:bodyPr lIns="63500" tIns="25400" rIns="63500" bIns="25400">
            <a:normAutofit fontScale="850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2.2.1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符号主义学派</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符号主义的主张包括以下几点：</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1. </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认为人的认知基元是符号，认知过程就是</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符号的操作或计算过程</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2. </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认为人和计算机两者都是属于</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物理符号系统</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，因此，能够用计算机来模拟人的智能行为。</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3. </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认为人工智能的核心问题是</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Segoe UI" panose="020B0502040204020203" pitchFamily="34" charset="0"/>
              </a:rPr>
              <a:t>知识</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表示、知识推理和知识运用。</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rPr>
              <a:t>总之，符号主义模拟了人类认知系统所具备的功能，通过数学逻辑方法来实现人工智能。</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7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研究方法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49161" name="组合 6"/>
          <p:cNvGrpSpPr/>
          <p:nvPr/>
        </p:nvGrpSpPr>
        <p:grpSpPr>
          <a:xfrm>
            <a:off x="5954713" y="2384425"/>
            <a:ext cx="2598737" cy="2255838"/>
            <a:chOff x="5704592" y="2418919"/>
            <a:chExt cx="2814901" cy="2336845"/>
          </a:xfrm>
        </p:grpSpPr>
        <p:pic>
          <p:nvPicPr>
            <p:cNvPr id="49162" name="图片 3"/>
            <p:cNvPicPr>
              <a:picLocks noChangeAspect="1"/>
            </p:cNvPicPr>
            <p:nvPr/>
          </p:nvPicPr>
          <p:blipFill>
            <a:blip r:embed="rId8"/>
            <a:stretch>
              <a:fillRect/>
            </a:stretch>
          </p:blipFill>
          <p:spPr>
            <a:xfrm>
              <a:off x="7433587" y="2437895"/>
              <a:ext cx="1085906" cy="2317869"/>
            </a:xfrm>
            <a:prstGeom prst="rect">
              <a:avLst/>
            </a:prstGeom>
            <a:noFill/>
            <a:ln w="9525">
              <a:noFill/>
            </a:ln>
          </p:spPr>
        </p:pic>
        <p:pic>
          <p:nvPicPr>
            <p:cNvPr id="49163" name="图片 5"/>
            <p:cNvPicPr>
              <a:picLocks noChangeAspect="1"/>
            </p:cNvPicPr>
            <p:nvPr/>
          </p:nvPicPr>
          <p:blipFill>
            <a:blip r:embed="rId9"/>
            <a:stretch>
              <a:fillRect/>
            </a:stretch>
          </p:blipFill>
          <p:spPr>
            <a:xfrm>
              <a:off x="5704592" y="2418919"/>
              <a:ext cx="1924149" cy="1612983"/>
            </a:xfrm>
            <a:prstGeom prst="rect">
              <a:avLst/>
            </a:prstGeom>
            <a:noFill/>
            <a:ln w="9525">
              <a:noFill/>
            </a:ln>
          </p:spPr>
        </p:pic>
      </p:grpSp>
    </p:spTree>
  </p:cSld>
  <p:clrMapOvr>
    <a:masterClrMapping/>
  </p:clrMapOvr>
  <p:transition spd="slow" advTm="300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895475"/>
            <a:ext cx="5764213" cy="4259263"/>
          </a:xfrm>
          <a:prstGeom prst="rect">
            <a:avLst/>
          </a:prstGeom>
          <a:noFill/>
          <a:ln w="3175">
            <a:noFill/>
            <a:prstDash val="dash"/>
          </a:ln>
        </p:spPr>
        <p:txBody>
          <a:bodyPr lIns="63500" tIns="25400" rIns="63500" bIns="25400">
            <a:normAutofit fontScale="850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2.2.2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行为主义学派</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9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行为主义（又称进化主义）学派基于控制论，</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构建“感知</a:t>
            </a:r>
            <a:r>
              <a:rPr kumimoji="0" lang="en-US" altLang="zh-CN"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动作型”控制系统</a:t>
            </a:r>
            <a:r>
              <a:rPr kumimoji="0" lang="zh-CN" altLang="en-US" sz="19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，认为人工智能</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源于控制论</a:t>
            </a:r>
            <a:r>
              <a:rPr kumimoji="0" lang="zh-CN" altLang="en-US" sz="19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。观点包括：</a:t>
            </a:r>
            <a:endParaRPr kumimoji="0" lang="en-US" altLang="zh-CN" sz="19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70000"/>
              </a:lnSpc>
              <a:spcBef>
                <a:spcPct val="0"/>
              </a:spcBef>
              <a:spcAft>
                <a:spcPts val="800"/>
              </a:spcAft>
              <a:buClrTx/>
              <a:buSzTx/>
              <a:buFontTx/>
              <a:buAutoNum type="arabicPeriod"/>
              <a:defRPr/>
            </a:pPr>
            <a:r>
              <a:rPr kumimoji="0" lang="zh-CN" altLang="en-US" sz="19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认为智能取决于感知和行为，因而提出了智能行为的“感知</a:t>
            </a:r>
            <a:r>
              <a:rPr kumimoji="0" lang="en-US" altLang="zh-CN" sz="19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9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动作”模式。</a:t>
            </a:r>
            <a:endParaRPr kumimoji="0" lang="en-US" altLang="zh-CN" sz="19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70000"/>
              </a:lnSpc>
              <a:spcBef>
                <a:spcPct val="0"/>
              </a:spcBef>
              <a:spcAft>
                <a:spcPts val="800"/>
              </a:spcAft>
              <a:buClrTx/>
              <a:buSzTx/>
              <a:buFontTx/>
              <a:buAutoNum type="arabicPeriod"/>
              <a:defRPr/>
            </a:pPr>
            <a:r>
              <a:rPr kumimoji="0" lang="zh-CN" altLang="en-US" sz="19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认为智能不需要知识、不需要表示、</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不需要推理</a:t>
            </a:r>
            <a:r>
              <a:rPr kumimoji="0" lang="zh-CN" altLang="en-US" sz="19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；人工智能可以跟人类智能一样逐步进化。</a:t>
            </a:r>
            <a:endParaRPr kumimoji="0" lang="en-US" altLang="zh-CN" sz="19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70000"/>
              </a:lnSpc>
              <a:spcBef>
                <a:spcPct val="0"/>
              </a:spcBef>
              <a:spcAft>
                <a:spcPts val="800"/>
              </a:spcAft>
              <a:buClrTx/>
              <a:buSzTx/>
              <a:buFontTx/>
              <a:buAutoNum type="arabicPeriod"/>
              <a:defRPr/>
            </a:pPr>
            <a:r>
              <a:rPr kumimoji="0" lang="zh-CN" altLang="en-US" sz="19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认为智能行为只能在现实世界中</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与周围环境交互</a:t>
            </a:r>
            <a:r>
              <a:rPr kumimoji="0" lang="zh-CN" altLang="en-US" sz="19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而得到表现。</a:t>
            </a:r>
            <a:endParaRPr kumimoji="0" lang="zh-CN" altLang="en-US" sz="19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研究方法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 name="文本框 6"/>
          <p:cNvSpPr txBox="1"/>
          <p:nvPr>
            <p:custDataLst>
              <p:tags r:id="rId1"/>
            </p:custDataLst>
          </p:nvPr>
        </p:nvSpPr>
        <p:spPr>
          <a:xfrm>
            <a:off x="833438" y="661988"/>
            <a:ext cx="6319838"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引言</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0" name="矩形 8"/>
          <p:cNvSpPr/>
          <p:nvPr>
            <p:custDataLst>
              <p:tags r:id="rId2"/>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3"/>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4"/>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5"/>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6"/>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7"/>
            </p:custDataLst>
          </p:nvPr>
        </p:nvSpPr>
        <p:spPr>
          <a:xfrm>
            <a:off x="855663" y="2016125"/>
            <a:ext cx="4225925" cy="3016250"/>
          </a:xfrm>
          <a:prstGeom prst="rect">
            <a:avLst/>
          </a:prstGeom>
          <a:noFill/>
          <a:ln w="3175">
            <a:noFill/>
            <a:prstDash val="dash"/>
          </a:ln>
        </p:spPr>
        <p:txBody>
          <a:bodyPr lIns="63500" tIns="25400" rIns="63500" bIns="25400" anchor="ctr">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(Artificial Intelligence，AI)是计算机科学的一个分支，是当前的热点和前沿研究领域，并且已经在生产和社会生活中扮演重要角色。人工智能历经长期、曲折的发展，使得许多早期的科学幻想变成现实，但同时又涌现了出许多新的科学问题。</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1513" name="图片 42"/>
          <p:cNvPicPr>
            <a:picLocks noChangeAspect="1"/>
          </p:cNvPicPr>
          <p:nvPr/>
        </p:nvPicPr>
        <p:blipFill>
          <a:blip r:embed="rId8"/>
          <a:stretch>
            <a:fillRect/>
          </a:stretch>
        </p:blipFill>
        <p:spPr>
          <a:xfrm>
            <a:off x="5727700" y="2259013"/>
            <a:ext cx="2622550" cy="2468562"/>
          </a:xfrm>
          <a:prstGeom prst="rect">
            <a:avLst/>
          </a:prstGeom>
          <a:noFill/>
          <a:ln w="9525">
            <a:noFill/>
          </a:ln>
        </p:spPr>
      </p:pic>
    </p:spTree>
  </p:cSld>
  <p:clrMapOvr>
    <a:masterClrMapping/>
  </p:clrMapOvr>
  <p:transition spd="slow" advTm="300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895475"/>
            <a:ext cx="4491038" cy="4259263"/>
          </a:xfrm>
          <a:prstGeom prst="rect">
            <a:avLst/>
          </a:prstGeom>
          <a:noFill/>
          <a:ln w="3175">
            <a:noFill/>
            <a:prstDash val="dash"/>
          </a:ln>
        </p:spPr>
        <p:txBody>
          <a:bodyPr lIns="63500" tIns="25400" rIns="63500" bIns="25400">
            <a:normAutofit fontScale="925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2.2.2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行为主义学派</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行为主义学派的代表人之一罗德尼</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布鲁克斯（</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Rodney Brooks</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机器昆虫</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（如图所示），是一个模拟昆虫行为模式的控制系统。它们没有运用大脑的复杂推理，</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仅凭四肢和关节</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的“感知</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动作”模式就能够适应环境。所以，行为主义是一种行为模拟方法，认为功能、结构和智能行为密不可分，不同行为表现出不同功能和不同控制结构。</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7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研究方法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51209" name="图片 2"/>
          <p:cNvPicPr>
            <a:picLocks noChangeAspect="1"/>
          </p:cNvPicPr>
          <p:nvPr/>
        </p:nvPicPr>
        <p:blipFill>
          <a:blip r:embed="rId8"/>
          <a:stretch>
            <a:fillRect/>
          </a:stretch>
        </p:blipFill>
        <p:spPr>
          <a:xfrm>
            <a:off x="5438775" y="3038475"/>
            <a:ext cx="2997200" cy="2082800"/>
          </a:xfrm>
          <a:prstGeom prst="rect">
            <a:avLst/>
          </a:prstGeom>
          <a:noFill/>
          <a:ln w="9525">
            <a:noFill/>
          </a:ln>
        </p:spPr>
      </p:pic>
    </p:spTree>
  </p:cSld>
  <p:clrMapOvr>
    <a:masterClrMapping/>
  </p:clrMapOvr>
  <p:transition spd="slow" advTm="300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895475"/>
            <a:ext cx="6904038" cy="4259263"/>
          </a:xfrm>
          <a:prstGeom prst="rect">
            <a:avLst/>
          </a:prstGeom>
          <a:noFill/>
          <a:ln w="3175">
            <a:noFill/>
            <a:prstDash val="dash"/>
          </a:ln>
        </p:spPr>
        <p:txBody>
          <a:bodyPr lIns="63500" tIns="25400" rIns="63500" bIns="25400">
            <a:normAutofit fontScale="925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2.2.3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连接主义学派</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连接主义学派又称为</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仿生学派</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或生理学派，基于大脑中神经元细胞连接的计算模型。他们的观点是：</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70000"/>
              </a:lnSpc>
              <a:spcBef>
                <a:spcPct val="0"/>
              </a:spcBef>
              <a:spcAft>
                <a:spcPts val="800"/>
              </a:spcAft>
              <a:buClrTx/>
              <a:buSzTx/>
              <a:buFontTx/>
              <a:buAutoNum type="arabicPeriod"/>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认为</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思维基元是神经元</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，而不是符号处理过程。</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70000"/>
              </a:lnSpc>
              <a:spcBef>
                <a:spcPct val="0"/>
              </a:spcBef>
              <a:spcAft>
                <a:spcPts val="800"/>
              </a:spcAft>
              <a:buClrTx/>
              <a:buSzTx/>
              <a:buFontTx/>
              <a:buAutoNum type="arabicPeriod"/>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提出神经元连接计算模型作为</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大脑工作模式</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，以取代符号操作的电脑工作模式。</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70000"/>
              </a:lnSpc>
              <a:spcBef>
                <a:spcPct val="0"/>
              </a:spcBef>
              <a:spcAft>
                <a:spcPts val="800"/>
              </a:spcAft>
              <a:buClrTx/>
              <a:buSzTx/>
              <a:buFontTx/>
              <a:buAutoNum type="arabicPeriod"/>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认为功能、结构和智能行为是</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不可分</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的。因此，连接主义模拟了人的大脑神经网络结构，不同的结构表现出不同的功能和行为。</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7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研究方法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763588" y="1895475"/>
            <a:ext cx="3629025" cy="4259263"/>
          </a:xfrm>
          <a:prstGeom prst="rect">
            <a:avLst/>
          </a:prstGeom>
          <a:noFill/>
          <a:ln w="3175">
            <a:noFill/>
            <a:prstDash val="dash"/>
          </a:ln>
        </p:spPr>
        <p:txBody>
          <a:bodyPr lIns="63500" tIns="25400" rIns="63500" bIns="25400">
            <a:normAutofit fontScale="925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2.2.3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连接主义学派</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图中所示为人工神经网络所模拟的基于神经元连接的计算模型，神经元大致可以分为</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树突、突触、细胞体</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轴突</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。其中树突为神经元的输入通道，即充当输入向量，它可以将其他神经元的动作电位传递至细胞体。当输入信号量超过某个</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阈值</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时细胞体会</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被激活</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，其状态为“是或</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，不被激活时为“否或</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0”</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研究方法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53257" name="图片 3"/>
          <p:cNvPicPr>
            <a:picLocks noChangeAspect="1"/>
          </p:cNvPicPr>
          <p:nvPr/>
        </p:nvPicPr>
        <p:blipFill>
          <a:blip r:embed="rId8"/>
          <a:stretch>
            <a:fillRect/>
          </a:stretch>
        </p:blipFill>
        <p:spPr>
          <a:xfrm>
            <a:off x="4392613" y="2051050"/>
            <a:ext cx="4133850" cy="3367088"/>
          </a:xfrm>
          <a:prstGeom prst="rect">
            <a:avLst/>
          </a:prstGeom>
          <a:noFill/>
          <a:ln w="9525">
            <a:noFill/>
          </a:ln>
        </p:spPr>
      </p:pic>
    </p:spTree>
  </p:cSld>
  <p:clrMapOvr>
    <a:masterClrMapping/>
  </p:clrMapOvr>
  <p:transition spd="slow" advTm="3000"/>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41350" y="1895475"/>
            <a:ext cx="7740650" cy="4259263"/>
          </a:xfrm>
          <a:prstGeom prst="rect">
            <a:avLst/>
          </a:prstGeom>
          <a:noFill/>
          <a:ln w="3175">
            <a:noFill/>
            <a:prstDash val="dash"/>
          </a:ln>
        </p:spPr>
        <p:txBody>
          <a:bodyPr lIns="63500" tIns="25400" rIns="63500" bIns="2540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2.2.3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连接主义学派</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简单来说</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人工神经元的输入模拟了生物神经元的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树突</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，其功能是接收输入数据；</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人工神经元的输出模拟了生物神经元的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突触</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，其功能是输出响应结果；</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人工神经元的加权和操作模拟了生物神经元的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细胞体</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，其功能是加工和处理数据；</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人工神经元的激活函数（阈值函数）模拟了生物神经元的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轴突</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，其功能是控制输出。</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研究方法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41350" y="1895475"/>
            <a:ext cx="7740650" cy="4259263"/>
          </a:xfrm>
          <a:prstGeom prst="rect">
            <a:avLst/>
          </a:prstGeom>
          <a:noFill/>
          <a:ln w="3175">
            <a:noFill/>
            <a:prstDash val="dash"/>
          </a:ln>
        </p:spPr>
        <p:txBody>
          <a:bodyPr lIns="63500" tIns="25400" rIns="63500" bIns="2540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2.2.3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连接主义学派</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简单来说</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人工神经元的输入模拟了生物神经元的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树突</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，其功能是接收输入数据；</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人工神经元的输出模拟了生物神经元的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突触</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，其功能是输出响应结果；</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人工神经元的加权和操作模拟了生物神经元的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细胞体</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，其功能是加工和处理数据；</a:t>
            </a:r>
            <a:endPar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7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人工神经元的激活函数（阈值函数）模拟了生物神经元的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轴突</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，其功能是控制输出。</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研究方法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41350" y="1895475"/>
            <a:ext cx="5059363"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2.2.3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连接主义学派</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杰夫</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辛顿（</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Geoffrey Hinton</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）被称为人工智能连接主义学派的救世主和“</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深度学习之父</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1974</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年，他发现只要把多个感知器连接成一个分层的网络，就可以攻克感知器不能解决的异或问题，</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2006</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年他突破性地提出深度学习的概念，之后涌现出许多</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基于深度学习的成功应用</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都让连接主义学派扬眉吐气。</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2.2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二</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研究方法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56329" name="图片 3"/>
          <p:cNvPicPr>
            <a:picLocks noChangeAspect="1"/>
          </p:cNvPicPr>
          <p:nvPr/>
        </p:nvPicPr>
        <p:blipFill>
          <a:blip r:embed="rId8"/>
          <a:stretch>
            <a:fillRect/>
          </a:stretch>
        </p:blipFill>
        <p:spPr>
          <a:xfrm>
            <a:off x="6265863" y="2690813"/>
            <a:ext cx="1943100" cy="2795587"/>
          </a:xfrm>
          <a:prstGeom prst="rect">
            <a:avLst/>
          </a:prstGeom>
          <a:noFill/>
          <a:ln w="9525">
            <a:noFill/>
          </a:ln>
        </p:spPr>
      </p:pic>
    </p:spTree>
  </p:cSld>
  <p:clrMapOvr>
    <a:masterClrMapping/>
  </p:clrMapOvr>
  <p:transition spd="slow" advTm="3000"/>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7346" name="组合 79"/>
          <p:cNvGrpSpPr/>
          <p:nvPr/>
        </p:nvGrpSpPr>
        <p:grpSpPr>
          <a:xfrm>
            <a:off x="762000" y="3275013"/>
            <a:ext cx="8047038" cy="688975"/>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2.3  </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任务三：人工智能的主要应用与影响</a:t>
              </a:r>
              <a:endParaRPr kumimoji="0" lang="zh-CN"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endParaRPr>
            </a:p>
          </p:txBody>
        </p:sp>
        <p:sp>
          <p:nvSpPr>
            <p:cNvPr id="82" name="MH_Others_1"/>
            <p:cNvSpPr/>
            <p:nvPr/>
          </p:nvSpPr>
          <p:spPr bwMode="auto">
            <a:xfrm>
              <a:off x="985212" y="1800500"/>
              <a:ext cx="82418"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58813" y="2051050"/>
            <a:ext cx="7813675"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2.3.1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主要应用领域</a:t>
            </a:r>
            <a:endPar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9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 </a:t>
            </a:r>
            <a:r>
              <a:rPr kumimoji="0" lang="zh-CN" altLang="en-US" sz="1900" b="1" i="0" u="none" strike="noStrike" kern="1200" cap="none" spc="100" normalizeH="0" baseline="0" noProof="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农业方面</a:t>
            </a:r>
            <a:endParaRPr kumimoji="0" lang="zh-CN" altLang="en-US" sz="19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通过各种</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AI</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控制系统和数据分析系统的加持，所研发的现代化农业工具更加智能和高效，大大提高了农牧业产量，减少了人力成本和作业时间。包括</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无人机喷洒农药</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农作物实时监控</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精准灌溉</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农业环境在线监测预警</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远程联动控制调控设备</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农产品溯源系统</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等。</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应用和影响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59401" name="图片 4"/>
          <p:cNvPicPr>
            <a:picLocks noChangeAspect="1"/>
          </p:cNvPicPr>
          <p:nvPr/>
        </p:nvPicPr>
        <p:blipFill>
          <a:blip r:embed="rId8"/>
          <a:stretch>
            <a:fillRect/>
          </a:stretch>
        </p:blipFill>
        <p:spPr>
          <a:xfrm>
            <a:off x="3887788" y="1947863"/>
            <a:ext cx="4632325" cy="1828800"/>
          </a:xfrm>
          <a:prstGeom prst="rect">
            <a:avLst/>
          </a:prstGeom>
          <a:noFill/>
          <a:ln w="9525">
            <a:noFill/>
          </a:ln>
        </p:spPr>
      </p:pic>
    </p:spTree>
  </p:cSld>
  <p:clrMapOvr>
    <a:masterClrMapping/>
  </p:clrMapOvr>
  <p:transition spd="slow" advTm="3000"/>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41350" y="1974850"/>
            <a:ext cx="7813675" cy="4259263"/>
          </a:xfrm>
          <a:prstGeom prst="rect">
            <a:avLst/>
          </a:prstGeom>
          <a:noFill/>
          <a:ln w="3175">
            <a:noFill/>
            <a:prstDash val="dash"/>
          </a:ln>
        </p:spPr>
        <p:txBody>
          <a:bodyPr lIns="63500" tIns="25400" rIns="63500" bIns="2540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2.3.1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主要应用领域</a:t>
            </a:r>
            <a:endPar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9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 </a:t>
            </a:r>
            <a:r>
              <a:rPr kumimoji="0" lang="zh-CN" altLang="en-US" sz="1900" b="1" i="0" u="none" strike="noStrike" kern="1200" cap="none" spc="100" normalizeH="0" baseline="0" noProof="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教育方面</a:t>
            </a:r>
            <a:endParaRPr kumimoji="0" lang="zh-CN" altLang="en-US" sz="19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人工智能在教育技术领域的应用已经有一段时间，但普遍认为融合不够深入且应用缓慢。然而在</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COVID-19</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疫情大流行期间，线上学习迫使行业发生了转变。人工智能能帮助自动判卷、搜题识别和评估学情等。目前一些教育服务公司正积极通过</a:t>
            </a:r>
            <a:r>
              <a:rPr kumimoji="0" lang="en-US" altLang="zh-CN"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VR</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技术促进沉浸式学习体验</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，使用</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VR</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头戴设备提高学生注意力和增加模拟互动时间。</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应用和影响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60425" name="图片 3"/>
          <p:cNvPicPr>
            <a:picLocks noChangeAspect="1"/>
          </p:cNvPicPr>
          <p:nvPr/>
        </p:nvPicPr>
        <p:blipFill>
          <a:blip r:embed="rId8"/>
          <a:stretch>
            <a:fillRect/>
          </a:stretch>
        </p:blipFill>
        <p:spPr>
          <a:xfrm>
            <a:off x="4737100" y="1866900"/>
            <a:ext cx="3589338" cy="1854200"/>
          </a:xfrm>
          <a:prstGeom prst="rect">
            <a:avLst/>
          </a:prstGeom>
          <a:noFill/>
          <a:ln w="9525">
            <a:noFill/>
          </a:ln>
        </p:spPr>
      </p:pic>
    </p:spTree>
  </p:cSld>
  <p:clrMapOvr>
    <a:masterClrMapping/>
  </p:clrMapOvr>
  <p:transition spd="slow" advTm="3000"/>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41350" y="1900238"/>
            <a:ext cx="3987800"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2.3.1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主要应用领域</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9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 </a:t>
            </a:r>
            <a:r>
              <a:rPr kumimoji="0" lang="zh-CN" altLang="en-US" sz="1900" b="1" i="0" u="none" strike="noStrike" kern="1200" cap="none" spc="100" normalizeH="0" baseline="0" noProof="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医学方面</a:t>
            </a:r>
            <a:endParaRPr kumimoji="0" lang="zh-CN" altLang="en-US" sz="19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人工智能在医疗健康领域中的应用已经非常广泛。从</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AI</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应用场景来看包括：专注医疗健康问题的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专用虚拟助理</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、辅助或代替医生看胶片的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医学影像</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、自动提醒用药时间、服用禁忌、剩余药量的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服药服务系统</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等。</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应用和影响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61449" name="图片 3"/>
          <p:cNvPicPr>
            <a:picLocks noChangeAspect="1"/>
          </p:cNvPicPr>
          <p:nvPr/>
        </p:nvPicPr>
        <p:blipFill>
          <a:blip r:embed="rId8"/>
          <a:stretch>
            <a:fillRect/>
          </a:stretch>
        </p:blipFill>
        <p:spPr>
          <a:xfrm>
            <a:off x="4984750" y="2706688"/>
            <a:ext cx="3289300" cy="3100387"/>
          </a:xfrm>
          <a:prstGeom prst="rect">
            <a:avLst/>
          </a:prstGeom>
          <a:noFill/>
          <a:ln w="9525">
            <a:noFill/>
          </a:ln>
        </p:spPr>
      </p:pic>
    </p:spTree>
  </p:cSld>
  <p:clrMapOvr>
    <a:masterClrMapping/>
  </p:clrMapOvr>
  <p:transition spd="slow" advTm="3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2530" name="组合 79"/>
          <p:cNvGrpSpPr/>
          <p:nvPr/>
        </p:nvGrpSpPr>
        <p:grpSpPr>
          <a:xfrm>
            <a:off x="762000" y="3275013"/>
            <a:ext cx="8047038" cy="688975"/>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2.1   </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任务一：人工智能的诞生与发展</a:t>
              </a:r>
              <a:endParaRPr kumimoji="0" lang="zh-CN"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endParaRPr>
            </a:p>
          </p:txBody>
        </p:sp>
        <p:sp>
          <p:nvSpPr>
            <p:cNvPr id="82" name="MH_Others_1"/>
            <p:cNvSpPr/>
            <p:nvPr/>
          </p:nvSpPr>
          <p:spPr bwMode="auto">
            <a:xfrm>
              <a:off x="985212" y="1800500"/>
              <a:ext cx="82418"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41350" y="2009775"/>
            <a:ext cx="3987800"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2.3.1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主要应用领域</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9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 </a:t>
            </a:r>
            <a:r>
              <a:rPr kumimoji="0" lang="zh-CN" altLang="en-US" sz="1900" b="1" i="0" u="none" strike="noStrike" kern="1200" cap="none" spc="100" normalizeH="0" baseline="0" noProof="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交通方面</a:t>
            </a:r>
            <a:endParaRPr kumimoji="0" lang="zh-CN" altLang="en-US" sz="19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智能交通是目前的热门应用研究领域，智慧城市建设很重要的一方面是需要加速智能交通体系的构建。主要的研究内容包括：</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自动驾驶技术</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智能桥梁健康监测与运维管理</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智能交通管理系统</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智慧公路养护管理系统</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等。</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应用和影响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62473" name="图片 4"/>
          <p:cNvPicPr>
            <a:picLocks noChangeAspect="1"/>
          </p:cNvPicPr>
          <p:nvPr/>
        </p:nvPicPr>
        <p:blipFill>
          <a:blip r:embed="rId8"/>
          <a:stretch>
            <a:fillRect/>
          </a:stretch>
        </p:blipFill>
        <p:spPr>
          <a:xfrm>
            <a:off x="4957763" y="3294063"/>
            <a:ext cx="3514725" cy="2619375"/>
          </a:xfrm>
          <a:prstGeom prst="rect">
            <a:avLst/>
          </a:prstGeom>
          <a:noFill/>
          <a:ln w="9525">
            <a:noFill/>
          </a:ln>
        </p:spPr>
      </p:pic>
    </p:spTree>
  </p:cSld>
  <p:clrMapOvr>
    <a:masterClrMapping/>
  </p:clrMapOvr>
  <p:transition spd="slow" advTm="3000"/>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41350" y="2009775"/>
            <a:ext cx="3987800" cy="4259263"/>
          </a:xfrm>
          <a:prstGeom prst="rect">
            <a:avLst/>
          </a:prstGeom>
          <a:noFill/>
          <a:ln w="3175">
            <a:noFill/>
            <a:prstDash val="dash"/>
          </a:ln>
        </p:spPr>
        <p:txBody>
          <a:bodyPr lIns="63500" tIns="25400" rIns="63500" bIns="25400">
            <a:normAutofit fontScale="925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2.3.1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主要应用领域</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9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5. </a:t>
            </a:r>
            <a:r>
              <a:rPr kumimoji="0" lang="zh-CN" altLang="en-US" sz="1900" b="1" i="0" u="none" strike="noStrike" kern="1200" cap="none" spc="100" normalizeH="0" baseline="0" noProof="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商业零售方面</a:t>
            </a:r>
            <a:endParaRPr kumimoji="0" lang="zh-CN" altLang="en-US" sz="19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商业零售行业的竞争十分激烈，越来越多的大中型超市开始使用</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智能生鲜秤</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，自动识别果蔬生鲜的种类并计算价格。此外，可以通过人工智能来预测商品供求关系，优化</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物流管理</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智慧门店</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线上小程序可以记录并分析客户需求，提供当下很多流行的营销功能，如秒杀、团购、满减、积分等。</a:t>
            </a:r>
            <a:endPar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a:p>
            <a:pPr marL="0" marR="0" lvl="0" indent="0" algn="just" defTabSz="913765" rtl="0" eaLnBrk="1" fontAlgn="auto" latinLnBrk="0" hangingPunct="1">
              <a:lnSpc>
                <a:spcPct val="150000"/>
              </a:lnSpc>
              <a:spcBef>
                <a:spcPct val="0"/>
              </a:spcBef>
              <a:spcAft>
                <a:spcPts val="800"/>
              </a:spcAft>
              <a:buClrTx/>
              <a:buSzTx/>
              <a:buFontTx/>
              <a:buNone/>
              <a:defRPr/>
            </a:pP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应用和影响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63497" name="图片 6"/>
          <p:cNvPicPr>
            <a:picLocks noChangeAspect="1"/>
          </p:cNvPicPr>
          <p:nvPr/>
        </p:nvPicPr>
        <p:blipFill>
          <a:blip r:embed="rId8"/>
          <a:stretch>
            <a:fillRect/>
          </a:stretch>
        </p:blipFill>
        <p:spPr>
          <a:xfrm>
            <a:off x="4867275" y="3130550"/>
            <a:ext cx="3559175" cy="2894013"/>
          </a:xfrm>
          <a:prstGeom prst="rect">
            <a:avLst/>
          </a:prstGeom>
          <a:noFill/>
          <a:ln w="9525">
            <a:noFill/>
          </a:ln>
        </p:spPr>
      </p:pic>
    </p:spTree>
  </p:cSld>
  <p:clrMapOvr>
    <a:masterClrMapping/>
  </p:clrMapOvr>
  <p:transition spd="slow" advTm="3000"/>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41350" y="2009775"/>
            <a:ext cx="3543300" cy="4259263"/>
          </a:xfrm>
          <a:prstGeom prst="rect">
            <a:avLst/>
          </a:prstGeom>
          <a:noFill/>
          <a:ln w="3175">
            <a:noFill/>
            <a:prstDash val="dash"/>
          </a:ln>
        </p:spPr>
        <p:txBody>
          <a:bodyPr lIns="63500" tIns="25400" rIns="63500" bIns="25400">
            <a:normAutofit fontScale="850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2.3.1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主要应用领域</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9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6. </a:t>
            </a:r>
            <a:r>
              <a:rPr kumimoji="0" lang="zh-CN" altLang="en-US" sz="1900" b="1" i="0" u="none" strike="noStrike" kern="1200" cap="none" spc="100" normalizeH="0" baseline="0" noProof="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家居方面</a:t>
            </a:r>
            <a:endParaRPr kumimoji="0" lang="zh-CN" altLang="en-US" sz="19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目前智能家居产业迅速发展，智能家居生态将逐步完善。技术发展从最早的</a:t>
            </a:r>
            <a:r>
              <a:rPr kumimoji="0" lang="en-US" altLang="zh-CN"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Wi-Fi</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联网控制到如今的指纹、语音识别和图像识别，智能家居产品交互性能逐步提升。这些日益多样的家居产品包括：智能音箱，扫地机器人，智能灯，智能中央空调，智能油烟机，智能家庭影院，</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智能家庭安防系统</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智能陪护机器人</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等。</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应用和影响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64521" name="图片 3"/>
          <p:cNvPicPr>
            <a:picLocks noChangeAspect="1"/>
          </p:cNvPicPr>
          <p:nvPr/>
        </p:nvPicPr>
        <p:blipFill>
          <a:blip r:embed="rId8"/>
          <a:stretch>
            <a:fillRect/>
          </a:stretch>
        </p:blipFill>
        <p:spPr>
          <a:xfrm>
            <a:off x="4489450" y="3057525"/>
            <a:ext cx="3956050" cy="2682875"/>
          </a:xfrm>
          <a:prstGeom prst="rect">
            <a:avLst/>
          </a:prstGeom>
          <a:noFill/>
          <a:ln w="9525">
            <a:noFill/>
          </a:ln>
        </p:spPr>
      </p:pic>
    </p:spTree>
  </p:cSld>
  <p:clrMapOvr>
    <a:masterClrMapping/>
  </p:clrMapOvr>
  <p:transition spd="slow" advTm="3000"/>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41350" y="1952625"/>
            <a:ext cx="3543300" cy="4259263"/>
          </a:xfrm>
          <a:prstGeom prst="rect">
            <a:avLst/>
          </a:prstGeom>
          <a:noFill/>
          <a:ln w="3175">
            <a:noFill/>
            <a:prstDash val="dash"/>
          </a:ln>
        </p:spPr>
        <p:txBody>
          <a:bodyPr lIns="63500" tIns="25400" rIns="63500" bIns="2540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2.3.1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主要应用领域</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9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7. </a:t>
            </a:r>
            <a:r>
              <a:rPr kumimoji="0" lang="zh-CN" altLang="en-US" sz="1900" b="1" i="0" u="none" strike="noStrike" kern="1200" cap="none" spc="100" normalizeH="0" baseline="0" noProof="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军事方面</a:t>
            </a:r>
            <a:endParaRPr kumimoji="0" lang="zh-CN" altLang="en-US" sz="19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7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现代化智能武器通常由信息采集与处理系统、知识库系统、辅助决策系统和任务执行系统等组成。目前运用了人工智能技术的武器包括：</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精确制导武器</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、无人驾驶飞机、无人驾驶坦克、无人操纵火炮、</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无人潜航器</a:t>
            </a:r>
            <a:r>
              <a:rPr kumimoji="0" lang="zh-CN" altLang="en-US" sz="1800" b="0" i="0" u="none" strike="noStrike" kern="1200" cap="none" spc="10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等。</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应用和影响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65545" name="图片 4"/>
          <p:cNvPicPr>
            <a:picLocks noChangeAspect="1"/>
          </p:cNvPicPr>
          <p:nvPr/>
        </p:nvPicPr>
        <p:blipFill>
          <a:blip r:embed="rId8"/>
          <a:stretch>
            <a:fillRect/>
          </a:stretch>
        </p:blipFill>
        <p:spPr>
          <a:xfrm>
            <a:off x="4468813" y="2849563"/>
            <a:ext cx="4033837" cy="2705100"/>
          </a:xfrm>
          <a:prstGeom prst="rect">
            <a:avLst/>
          </a:prstGeom>
          <a:noFill/>
          <a:ln w="9525">
            <a:noFill/>
          </a:ln>
        </p:spPr>
      </p:pic>
    </p:spTree>
  </p:cSld>
  <p:clrMapOvr>
    <a:masterClrMapping/>
  </p:clrMapOvr>
  <p:transition spd="slow" advTm="3000"/>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41350" y="1952625"/>
            <a:ext cx="6743700"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2.3.2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人工智能发展对社会的影响</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历史上每一次技术上的突飞猛进都会促成人类社会的巨大变革，大家越来越关注人工智能技术会给我们的社会生活带来什么样的影响。</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应用和影响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66569" name="图片 6"/>
          <p:cNvPicPr>
            <a:picLocks noChangeAspect="1"/>
          </p:cNvPicPr>
          <p:nvPr/>
        </p:nvPicPr>
        <p:blipFill>
          <a:blip r:embed="rId8"/>
          <a:stretch>
            <a:fillRect/>
          </a:stretch>
        </p:blipFill>
        <p:spPr>
          <a:xfrm>
            <a:off x="3546475" y="3741738"/>
            <a:ext cx="3552825" cy="2311400"/>
          </a:xfrm>
          <a:prstGeom prst="rect">
            <a:avLst/>
          </a:prstGeom>
          <a:noFill/>
          <a:ln w="9525">
            <a:noFill/>
          </a:ln>
        </p:spPr>
      </p:pic>
    </p:spTree>
  </p:cSld>
  <p:clrMapOvr>
    <a:masterClrMapping/>
  </p:clrMapOvr>
  <p:transition spd="slow" advTm="3000"/>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41350" y="1952625"/>
            <a:ext cx="7632700"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6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2.3.2 </a:t>
            </a:r>
            <a:r>
              <a:rPr kumimoji="0" lang="zh-CN" altLang="en-US" sz="16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人工智能发展对社会的影响</a:t>
            </a:r>
            <a:endParaRPr kumimoji="0" lang="zh-CN" altLang="en-US" sz="16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人们首先担心人工智能的发展将导致人类员工失业的问题。麻省理工学院</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(MIT)</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经济学家达隆</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阿西莫格鲁</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(Daron Acemoglu) </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研究发现，从</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1993</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年到</a:t>
            </a:r>
            <a:r>
              <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2007</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年，在美国每个新机器人取代了</a:t>
            </a:r>
            <a:r>
              <a:rPr kumimoji="0" lang="en-US" altLang="zh-CN"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3.3</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工作岗位。未来操作简单、</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可重复性强</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的或者</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规律性比较强</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的工作，都有可能会被机器人所取代</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应用和影响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67593" name="图片 3"/>
          <p:cNvPicPr>
            <a:picLocks noChangeAspect="1"/>
          </p:cNvPicPr>
          <p:nvPr/>
        </p:nvPicPr>
        <p:blipFill>
          <a:blip r:embed="rId8"/>
          <a:stretch>
            <a:fillRect/>
          </a:stretch>
        </p:blipFill>
        <p:spPr>
          <a:xfrm>
            <a:off x="5092700" y="4021138"/>
            <a:ext cx="2928938" cy="2109787"/>
          </a:xfrm>
          <a:prstGeom prst="rect">
            <a:avLst/>
          </a:prstGeom>
          <a:noFill/>
          <a:ln w="9525">
            <a:noFill/>
          </a:ln>
        </p:spPr>
      </p:pic>
      <p:grpSp>
        <p:nvGrpSpPr>
          <p:cNvPr id="67594" name="组合 9"/>
          <p:cNvGrpSpPr/>
          <p:nvPr/>
        </p:nvGrpSpPr>
        <p:grpSpPr>
          <a:xfrm>
            <a:off x="696913" y="4211638"/>
            <a:ext cx="3632200" cy="1260475"/>
            <a:chOff x="696330" y="4211980"/>
            <a:chExt cx="3632602" cy="1259792"/>
          </a:xfrm>
        </p:grpSpPr>
        <p:pic>
          <p:nvPicPr>
            <p:cNvPr id="67595" name="图形 7" descr="健美选手 纯色填充"/>
            <p:cNvPicPr>
              <a:picLocks noChangeAspect="1"/>
            </p:cNvPicPr>
            <p:nvPr/>
          </p:nvPicPr>
          <p:blipFill>
            <a:blip r:embed="rId9"/>
            <a:stretch>
              <a:fillRect/>
            </a:stretch>
          </p:blipFill>
          <p:spPr>
            <a:xfrm>
              <a:off x="696330" y="4211980"/>
              <a:ext cx="1259026" cy="1259792"/>
            </a:xfrm>
            <a:prstGeom prst="rect">
              <a:avLst/>
            </a:prstGeom>
            <a:noFill/>
            <a:ln w="9525">
              <a:noFill/>
            </a:ln>
          </p:spPr>
        </p:pic>
        <p:sp>
          <p:nvSpPr>
            <p:cNvPr id="67596" name="文本框 8"/>
            <p:cNvSpPr txBox="1"/>
            <p:nvPr/>
          </p:nvSpPr>
          <p:spPr>
            <a:xfrm>
              <a:off x="2023823" y="4317356"/>
              <a:ext cx="2305109" cy="87440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50000"/>
                </a:lnSpc>
                <a:spcBef>
                  <a:spcPct val="0"/>
                </a:spcBef>
                <a:buFontTx/>
                <a:buNone/>
              </a:pPr>
              <a:r>
                <a:rPr lang="zh-CN" altLang="en-US" sz="1800" b="1" dirty="0">
                  <a:solidFill>
                    <a:srgbClr val="C00000"/>
                  </a:solidFill>
                  <a:latin typeface="微软雅黑" panose="020B0503020204020204" pitchFamily="34" charset="-122"/>
                  <a:ea typeface="微软雅黑" panose="020B0503020204020204" pitchFamily="34" charset="-122"/>
                </a:rPr>
                <a:t>思考：</a:t>
              </a:r>
              <a:r>
                <a:rPr lang="zh-CN" altLang="en-US" sz="1800" b="1" dirty="0">
                  <a:latin typeface="微软雅黑" panose="020B0503020204020204" pitchFamily="34" charset="-122"/>
                  <a:ea typeface="微软雅黑" panose="020B0503020204020204" pitchFamily="34" charset="-122"/>
                </a:rPr>
                <a:t>哪些工作岗位可能被取代？</a:t>
              </a:r>
              <a:endParaRPr lang="zh-CN" altLang="en-US" sz="1800" b="1" dirty="0">
                <a:latin typeface="微软雅黑" panose="020B0503020204020204" pitchFamily="34" charset="-122"/>
                <a:ea typeface="微软雅黑" panose="020B0503020204020204" pitchFamily="34" charset="-122"/>
              </a:endParaRPr>
            </a:p>
          </p:txBody>
        </p:sp>
      </p:grpSp>
    </p:spTree>
  </p:cSld>
  <p:clrMapOvr>
    <a:masterClrMapping/>
  </p:clrMapOvr>
  <p:transition spd="slow" advTm="3000"/>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41350" y="1952625"/>
            <a:ext cx="4110038"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0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2.3.2 </a:t>
            </a:r>
            <a:r>
              <a:rPr kumimoji="0" lang="zh-CN" altLang="en-US" sz="20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人工智能发展对社会的影响</a:t>
            </a:r>
            <a:endParaRPr kumimoji="0" lang="zh-CN" altLang="en-US" sz="20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而从事这些工作的人员或许将彻底消失，例如流水线工人、清洁工人、前台接待员、图书管理员、会计、超市收银员等。但是对于一些</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需要情感输出</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zh-CN" altLang="en-US" sz="19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直接交流</a:t>
            </a:r>
            <a:r>
              <a:rPr kumimoji="0" lang="zh-CN" altLang="en-US" sz="19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的工作，比如律师、教师、医护人员的工作性质，人工智能将不太能够取代。</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应用和影响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68617" name="图片 3"/>
          <p:cNvPicPr>
            <a:picLocks noChangeAspect="1"/>
          </p:cNvPicPr>
          <p:nvPr/>
        </p:nvPicPr>
        <p:blipFill>
          <a:blip r:embed="rId8"/>
          <a:stretch>
            <a:fillRect/>
          </a:stretch>
        </p:blipFill>
        <p:spPr>
          <a:xfrm>
            <a:off x="5276850" y="1947863"/>
            <a:ext cx="1457325" cy="2244725"/>
          </a:xfrm>
          <a:prstGeom prst="rect">
            <a:avLst/>
          </a:prstGeom>
          <a:noFill/>
          <a:ln w="9525">
            <a:noFill/>
          </a:ln>
        </p:spPr>
      </p:pic>
      <p:pic>
        <p:nvPicPr>
          <p:cNvPr id="68618" name="图片 5"/>
          <p:cNvPicPr>
            <a:picLocks noChangeAspect="1"/>
          </p:cNvPicPr>
          <p:nvPr/>
        </p:nvPicPr>
        <p:blipFill>
          <a:blip r:embed="rId9"/>
          <a:stretch>
            <a:fillRect/>
          </a:stretch>
        </p:blipFill>
        <p:spPr>
          <a:xfrm>
            <a:off x="6383338" y="3813175"/>
            <a:ext cx="2128837" cy="2152650"/>
          </a:xfrm>
          <a:prstGeom prst="rect">
            <a:avLst/>
          </a:prstGeom>
          <a:noFill/>
          <a:ln w="9525">
            <a:noFill/>
          </a:ln>
        </p:spPr>
      </p:pic>
    </p:spTree>
  </p:cSld>
  <p:clrMapOvr>
    <a:masterClrMapping/>
  </p:clrMapOvr>
  <p:transition spd="slow" advTm="3000"/>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641850"/>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264275"/>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334125"/>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641350" y="1952625"/>
            <a:ext cx="7581900"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0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2.3.2 </a:t>
            </a:r>
            <a:r>
              <a:rPr kumimoji="0" lang="zh-CN" altLang="en-US" sz="20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人工智能发展对社会的影响</a:t>
            </a:r>
            <a:endParaRPr kumimoji="0" lang="zh-CN" altLang="en-US" sz="20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人工智能的发展势必形成大规模的产业变革，许多行业面临重新洗牌，对当下创业者来说是一个</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机遇</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也是一个</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挑战</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我们融入智能生活和共享科技红利的同时，更需要不断提升对</a:t>
            </a:r>
            <a:r>
              <a:rPr kumimoji="0" lang="zh-CN" altLang="en-US" sz="16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人工智能技术的认知能力</a:t>
            </a:r>
            <a:r>
              <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，而不至于被未来人工智能更加普及的时代淘汰。</a:t>
            </a:r>
            <a:endParaRPr kumimoji="0" lang="zh-CN" altLang="en-US" sz="16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2.3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三</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：人工智能的</a:t>
            </a:r>
            <a:r>
              <a:rPr kumimoji="0" lang="zh-CN" altLang="en-US"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应用和影响</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69641" name="图片 4"/>
          <p:cNvPicPr>
            <a:picLocks noChangeAspect="1"/>
          </p:cNvPicPr>
          <p:nvPr/>
        </p:nvPicPr>
        <p:blipFill>
          <a:blip r:embed="rId8"/>
          <a:stretch>
            <a:fillRect/>
          </a:stretch>
        </p:blipFill>
        <p:spPr>
          <a:xfrm>
            <a:off x="2540000" y="4313238"/>
            <a:ext cx="3351213" cy="2006600"/>
          </a:xfrm>
          <a:prstGeom prst="rect">
            <a:avLst/>
          </a:prstGeom>
          <a:noFill/>
          <a:ln w="9525">
            <a:noFill/>
          </a:ln>
        </p:spPr>
      </p:pic>
    </p:spTree>
  </p:cSld>
  <p:clrMapOvr>
    <a:masterClrMapping/>
  </p:clrMapOvr>
  <p:transition spd="slow" advTm="3000"/>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ustDataLst>
      <p:tags r:id="rId1"/>
    </p:custData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855663" y="1930400"/>
            <a:ext cx="4673600" cy="4257675"/>
          </a:xfrm>
          <a:prstGeom prst="rect">
            <a:avLst/>
          </a:prstGeom>
          <a:noFill/>
          <a:ln w="3175">
            <a:noFill/>
            <a:prstDash val="dash"/>
          </a:ln>
        </p:spPr>
        <p:txBody>
          <a:bodyPr lIns="63500" tIns="25400" rIns="63500" bIns="25400" anchor="ctr">
            <a:normAutofit fontScale="925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2.1.1 </a:t>
            </a:r>
            <a:r>
              <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人工智能的发展历程</a:t>
            </a:r>
            <a:endParaRPr kumimoji="0" lang="zh-CN" altLang="en-US" sz="22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早在</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1950</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年，英国数学家和逻辑学家艾伦 图灵 </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(Alan Turing) </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发表了</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机器能思考吗？</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一文，同时提出了著名的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图灵测试</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首先将人与机器隔开，前者通过一些装置（如键盘）向后者随意提问。然后测试员与被测试的人和机器进行多次问答，如果有超过</a:t>
            </a:r>
            <a:r>
              <a:rPr kumimoji="0" lang="en-US" altLang="zh-CN"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30%</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的答复不能够在</a:t>
            </a:r>
            <a:r>
              <a:rPr kumimoji="0" lang="en-US" altLang="zh-CN"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5</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分钟内</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确定被测试的是人还是机器，那么这台机器就通过了图灵测试，并被认为具有人类智能。</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4585" name="图片 3"/>
          <p:cNvPicPr>
            <a:picLocks noChangeAspect="1"/>
          </p:cNvPicPr>
          <p:nvPr/>
        </p:nvPicPr>
        <p:blipFill>
          <a:blip r:embed="rId8"/>
          <a:stretch>
            <a:fillRect/>
          </a:stretch>
        </p:blipFill>
        <p:spPr>
          <a:xfrm>
            <a:off x="5834063" y="3005138"/>
            <a:ext cx="2692400" cy="1863725"/>
          </a:xfrm>
          <a:prstGeom prst="rect">
            <a:avLst/>
          </a:prstGeom>
          <a:noFill/>
          <a:ln w="9525">
            <a:noFill/>
          </a:ln>
        </p:spPr>
      </p:pic>
    </p:spTree>
  </p:cSld>
  <p:clrMapOvr>
    <a:masterClrMapping/>
  </p:clrMapOvr>
  <p:transition spd="slow" advTm="3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855663" y="1682750"/>
            <a:ext cx="4556125" cy="4257675"/>
          </a:xfrm>
          <a:prstGeom prst="rect">
            <a:avLst/>
          </a:prstGeom>
          <a:noFill/>
          <a:ln w="3175">
            <a:noFill/>
            <a:prstDash val="dash"/>
          </a:ln>
        </p:spPr>
        <p:txBody>
          <a:bodyPr lIns="63500" tIns="25400" rIns="63500" bIns="25400" anchor="ctr">
            <a:normAutofit fontScale="850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人工智能的发展历程</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1956</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年的夏天，美国认知科学家</a:t>
            </a:r>
            <a:r>
              <a:rPr kumimoji="0" lang="zh-CN" altLang="en-US" sz="1800" b="0"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约翰</a:t>
            </a:r>
            <a:r>
              <a:rPr kumimoji="0" lang="en-US" altLang="zh-CN" sz="1800" b="0"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0"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麦卡锡</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邀请哈佛大学、麻省理工学院、</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IBM</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公司、贝尔实验室的研究人员在达特茅斯学院召开了一场主题为“如何用机器模拟人的智能”的学术会议，正式提出了</a:t>
            </a:r>
            <a:r>
              <a:rPr kumimoji="0" lang="zh-CN" altLang="en-US" sz="1800" b="0"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这一名词。</a:t>
            </a: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人工智能是人工制造出来的由机器所表现出来的智能，通常是由计算机系统实现，其目的是想让机器像人类一样思考。为努力实现该远大目标，人工智能的发展经历</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三个高潮</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两个低谷</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时期。</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5609" name="图片 4"/>
          <p:cNvPicPr>
            <a:picLocks noChangeAspect="1"/>
          </p:cNvPicPr>
          <p:nvPr/>
        </p:nvPicPr>
        <p:blipFill>
          <a:blip r:embed="rId8"/>
          <a:stretch>
            <a:fillRect/>
          </a:stretch>
        </p:blipFill>
        <p:spPr>
          <a:xfrm>
            <a:off x="5867400" y="1860550"/>
            <a:ext cx="1874838" cy="2032000"/>
          </a:xfrm>
          <a:prstGeom prst="rect">
            <a:avLst/>
          </a:prstGeom>
          <a:noFill/>
          <a:ln w="9525">
            <a:noFill/>
          </a:ln>
        </p:spPr>
      </p:pic>
      <p:pic>
        <p:nvPicPr>
          <p:cNvPr id="25610" name="图片 6"/>
          <p:cNvPicPr>
            <a:picLocks noChangeAspect="1"/>
          </p:cNvPicPr>
          <p:nvPr/>
        </p:nvPicPr>
        <p:blipFill>
          <a:blip r:embed="rId9"/>
          <a:stretch>
            <a:fillRect/>
          </a:stretch>
        </p:blipFill>
        <p:spPr>
          <a:xfrm>
            <a:off x="5773738" y="3963988"/>
            <a:ext cx="2254250" cy="2132012"/>
          </a:xfrm>
          <a:prstGeom prst="rect">
            <a:avLst/>
          </a:prstGeom>
          <a:noFill/>
          <a:ln w="9525">
            <a:noFill/>
          </a:ln>
        </p:spPr>
      </p:pic>
    </p:spTree>
  </p:cSld>
  <p:clrMapOvr>
    <a:masterClrMapping/>
  </p:clrMapOvr>
  <p:transition spd="slow" advTm="3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855663" y="1901825"/>
            <a:ext cx="6818313"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人工智能的发展历程</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人工智能的诞生（第一个浪潮</a:t>
            </a: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1956—1974</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人工智能诞生在第二次世界大战结束之后，在人们对美好生活的巨大热情和对新兴研究领域投资的驱动下，一系列的新成果在这个时期应运而生。</a:t>
            </a:r>
            <a:endPar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marR="0" lvl="0" indent="-285750" algn="just" defTabSz="913765" rtl="0" eaLnBrk="1" fontAlgn="auto" latinLnBrk="0" hangingPunct="1">
              <a:lnSpc>
                <a:spcPct val="150000"/>
              </a:lnSpc>
              <a:spcBef>
                <a:spcPct val="0"/>
              </a:spcBef>
              <a:spcAft>
                <a:spcPts val="800"/>
              </a:spcAft>
              <a:buClrTx/>
              <a:buSzTx/>
              <a:buFont typeface="Wingdings" panose="05000000000000000000" pitchFamily="2" charset="2"/>
              <a:buChar char="l"/>
              <a:defRPr/>
            </a:pP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1957</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年理查德 贝尔曼</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(Richard Bellman)</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提出了</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增强学习模型</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，同一年弗兰克 罗森布拉特</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(Frank Rosenblatt)</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发明了感知器</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或称感知机，</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Perceptron)</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感知器</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是人工神经网络的组成部分，它是大脑中生物神经元的简化模型。</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855663" y="1901825"/>
            <a:ext cx="4260850" cy="4259263"/>
          </a:xfrm>
          <a:prstGeom prst="rect">
            <a:avLst/>
          </a:prstGeom>
          <a:noFill/>
          <a:ln w="3175">
            <a:noFill/>
            <a:prstDash val="dash"/>
          </a:ln>
        </p:spPr>
        <p:txBody>
          <a:bodyPr lIns="63500" tIns="25400" rIns="63500" bIns="25400">
            <a:normAutofit fontScale="925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人工智能的发展历程</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人工智能的诞生</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（第一个浪潮</a:t>
            </a: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1956—1974</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但这些模型的</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泛化能力不足</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和机器的应用范围非常有限，例如在当时自然语言理解和视觉处理的巨大可变性的和模糊性问题并没有解决好</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人工智能进入了</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第一个低潮时期（</a:t>
            </a:r>
            <a:r>
              <a:rPr kumimoji="0" lang="en-US" altLang="zh-CN"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1974—1980</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但这批早期的学者们仍然继续艰难地前行，力求解决和突破问题，为社会生活带来实际利益。</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7657" name="图片 3"/>
          <p:cNvPicPr>
            <a:picLocks noChangeAspect="1"/>
          </p:cNvPicPr>
          <p:nvPr/>
        </p:nvPicPr>
        <p:blipFill>
          <a:blip r:embed="rId8"/>
          <a:stretch>
            <a:fillRect/>
          </a:stretch>
        </p:blipFill>
        <p:spPr>
          <a:xfrm>
            <a:off x="5138738" y="2713038"/>
            <a:ext cx="3370262" cy="2514600"/>
          </a:xfrm>
          <a:prstGeom prst="rect">
            <a:avLst/>
          </a:prstGeom>
          <a:noFill/>
          <a:ln w="9525">
            <a:noFill/>
          </a:ln>
        </p:spPr>
      </p:pic>
    </p:spTree>
  </p:cSld>
  <p:clrMapOvr>
    <a:masterClrMapping/>
  </p:clrMapOvr>
  <p:transition spd="slow" advTm="3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8"/>
          <p:cNvSpPr/>
          <p:nvPr>
            <p:custDataLst>
              <p:tags r:id="rId1"/>
            </p:custDataLst>
          </p:nvPr>
        </p:nvSpPr>
        <p:spPr>
          <a:xfrm>
            <a:off x="457200" y="1787525"/>
            <a:ext cx="8120063" cy="4487863"/>
          </a:xfrm>
          <a:prstGeom prst="rect">
            <a:avLst/>
          </a:prstGeom>
          <a:no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31" name="直接连接符 30"/>
          <p:cNvCxnSpPr/>
          <p:nvPr>
            <p:custDataLst>
              <p:tags r:id="rId2"/>
            </p:custDataLst>
          </p:nvPr>
        </p:nvCxnSpPr>
        <p:spPr>
          <a:xfrm>
            <a:off x="579438" y="1549400"/>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
            </p:custDataLst>
          </p:nvPr>
        </p:nvCxnSpPr>
        <p:spPr>
          <a:xfrm>
            <a:off x="433388" y="1617663"/>
            <a:ext cx="400050"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4"/>
            </p:custDataLst>
          </p:nvPr>
        </p:nvCxnSpPr>
        <p:spPr>
          <a:xfrm>
            <a:off x="8274050" y="608488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5"/>
            </p:custDataLst>
          </p:nvPr>
        </p:nvCxnSpPr>
        <p:spPr>
          <a:xfrm>
            <a:off x="8128000" y="6154738"/>
            <a:ext cx="398463" cy="398463"/>
          </a:xfrm>
          <a:prstGeom prst="line">
            <a:avLst/>
          </a:prstGeom>
          <a:ln w="15875">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Title 6"/>
          <p:cNvSpPr txBox="1"/>
          <p:nvPr>
            <p:custDataLst>
              <p:tags r:id="rId6"/>
            </p:custDataLst>
          </p:nvPr>
        </p:nvSpPr>
        <p:spPr>
          <a:xfrm>
            <a:off x="855663" y="1901825"/>
            <a:ext cx="7418388" cy="4259263"/>
          </a:xfrm>
          <a:prstGeom prst="rect">
            <a:avLst/>
          </a:prstGeom>
          <a:noFill/>
          <a:ln w="3175">
            <a:noFill/>
            <a:prstDash val="dash"/>
          </a:ln>
        </p:spPr>
        <p:txBody>
          <a:bodyPr lIns="63500" tIns="25400" rIns="63500" bIns="254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2.1.1 </a:t>
            </a:r>
            <a:r>
              <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人工智能的发展历程</a:t>
            </a:r>
            <a:endParaRPr kumimoji="0" lang="zh-CN" altLang="en-US" sz="24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人工智能步入产业化（第二个浪潮</a:t>
            </a:r>
            <a:r>
              <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1980—1989</a:t>
            </a:r>
            <a:r>
              <a:rPr kumimoji="0" lang="zh-CN" altLang="en-US"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a:t>
            </a:r>
            <a:endParaRPr kumimoji="0" lang="en-US" altLang="zh-CN" sz="1800" b="1"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3765" rtl="0" eaLnBrk="1" fontAlgn="auto" latinLnBrk="0" hangingPunct="1">
              <a:lnSpc>
                <a:spcPct val="150000"/>
              </a:lnSpc>
              <a:spcBef>
                <a:spcPct val="0"/>
              </a:spcBef>
              <a:spcAft>
                <a:spcPts val="800"/>
              </a:spcAft>
              <a:buClrTx/>
              <a:buSzTx/>
              <a:buFontTx/>
              <a:buNone/>
              <a:defRPr/>
            </a:pP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世纪</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80</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年代初，美国卡内基梅隆大学联合</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DEC</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公司设计的“</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XCON-R1</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专家系统”每年能够为该公司</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节省几千万美元</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。特定领域中</a:t>
            </a:r>
            <a:r>
              <a:rPr kumimoji="0" lang="zh-CN" altLang="en-US" sz="1800" b="1" i="0" u="none" strike="noStrike" kern="1200" cap="none" spc="100" normalizeH="0" baseline="0" noProof="0">
                <a:ln w="3175">
                  <a:noFill/>
                  <a:prstDash val="dash"/>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专家系统</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的高效决策能力为各行业产生了显著的经济效益，</a:t>
            </a:r>
            <a:r>
              <a:rPr kumimoji="0" lang="en-US" altLang="zh-CN"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AI</a:t>
            </a:r>
            <a:r>
              <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也由此变得更加“实用”，人们又重新受到鼓舞。</a:t>
            </a:r>
            <a:endParaRPr kumimoji="0" lang="zh-CN" altLang="en-US" sz="1800" b="0" i="0" u="none" strike="noStrike" kern="1200" cap="none" spc="100" normalizeH="0" baseline="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6"/>
          <p:cNvSpPr txBox="1"/>
          <p:nvPr>
            <p:custDataLst>
              <p:tags r:id="rId7"/>
            </p:custDataLst>
          </p:nvPr>
        </p:nvSpPr>
        <p:spPr>
          <a:xfrm>
            <a:off x="347663" y="833438"/>
            <a:ext cx="6799263" cy="609600"/>
          </a:xfrm>
          <a:prstGeom prst="rect">
            <a:avLst/>
          </a:prstGeom>
          <a:noFill/>
          <a:ln w="12700">
            <a:miter lim="400000"/>
          </a:ln>
        </p:spPr>
        <p:txBody>
          <a:bodyPr lIns="0" tIns="0" rIns="0" bIns="0" anchor="ctr">
            <a:normAutofit fontScale="92500"/>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 </a:t>
            </a:r>
            <a:r>
              <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任务一：人工智能的诞生与发展</a:t>
            </a:r>
            <a:endParaRPr kumimoji="0" lang="zh-CN" sz="3555"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ransition spd="slow" advTm="3000"/>
</p:sld>
</file>

<file path=ppt/tags/tag1.xml><?xml version="1.0" encoding="utf-8"?>
<p:tagLst xmlns:p="http://schemas.openxmlformats.org/presentationml/2006/main">
  <p:tag name="GENSWF_SLIDE_TITLE" val="第1章 Java开发入门"/>
  <p:tag name="GENSWF_ADVANCE_TIME" val="0.00"/>
  <p:tag name="ISPRING_SLIDE_INDENT_LEVEL" val="0"/>
  <p:tag name="ISPRING_CUSTOM_TIMING_USED" val="0"/>
</p:tagLst>
</file>

<file path=ppt/tags/tag10.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0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0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0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0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0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0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0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0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08.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09.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1.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1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1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1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1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14.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15.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16.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17.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18.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1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2.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2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2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2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2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2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2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2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2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2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2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3.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3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3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3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3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3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35.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36.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37.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38.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39.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4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4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4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4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4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4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4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4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4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4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5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5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5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5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5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55.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56.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57.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58.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59.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6.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6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6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6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6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6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6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6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6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6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69.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7.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70.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71.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72.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73.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7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7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76.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77.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78.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79.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8.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80.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8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8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8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8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8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8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8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8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8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9.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9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9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9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19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19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19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19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9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198.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199.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0.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0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0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0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0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04.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05.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06.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07.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08.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0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1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1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1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1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1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1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1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1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1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1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2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2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2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2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2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25.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26.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27.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28.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29.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3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3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3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3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3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3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3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3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3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39.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40.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41.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42.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43.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4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4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46.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47.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48.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49.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50.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5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5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5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5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5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5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5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5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5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6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6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6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6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6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6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6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6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68.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69.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7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7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7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7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74.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75.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76.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77.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78.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7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8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8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8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8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8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8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8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8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8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8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9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9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9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9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9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95.xml><?xml version="1.0" encoding="utf-8"?>
<p:tagLst xmlns:p="http://schemas.openxmlformats.org/presentationml/2006/main">
  <p:tag name="GENSWF_SLIDE_TITLE" val="第一章 PHP开篇"/>
  <p:tag name="GENSWF_ADVANCE_TIME" val="0.00"/>
  <p:tag name="ISPRING_SLIDE_INDENT_LEVEL" val="0"/>
  <p:tag name="ISPRING_CUSTOM_TIMING_USED" val="0"/>
</p:tagLst>
</file>

<file path=ppt/tags/tag296.xml><?xml version="1.0" encoding="utf-8"?>
<p:tagLst xmlns:p="http://schemas.openxmlformats.org/presentationml/2006/main">
  <p:tag name="KSO_WPP_MARK_KEY" val="fcdb0964-6940-4bb8-ac85-4c7e53b3f9c4"/>
  <p:tag name="COMMONDATA" val="eyJoZGlkIjoiZDljOTI3NGM3YjA4OTUzZDIyZTE3NzQzM2JjYWYyMDIifQ=="/>
</p:tagLst>
</file>

<file path=ppt/tags/tag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0.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1.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32.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3.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4.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8.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39.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4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4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4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4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4.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45.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46.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47.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48.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4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5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5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5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5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5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5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5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5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6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6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6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6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6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5.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66.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67.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68.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69.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7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7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7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7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7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7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7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7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9.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80.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81.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82.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83.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8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8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86.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87.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88.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89.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9.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90.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9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9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9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9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9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9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9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9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9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lnSpc>
            <a:spcPct val="150000"/>
          </a:lnSpc>
          <a:buFont typeface="Wingdings" panose="05000000000000000000" pitchFamily="2" charset="2"/>
          <a:buChar char="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7402</Words>
  <Application>WPS 演示</Application>
  <PresentationFormat/>
  <Paragraphs>313</Paragraphs>
  <Slides>48</Slides>
  <Notes>6</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幻灯片标题</vt:lpstr>
      </vt:variant>
      <vt:variant>
        <vt:i4>48</vt:i4>
      </vt:variant>
      <vt:variant>
        <vt:lpstr>自定义放映</vt:lpstr>
      </vt:variant>
      <vt:variant>
        <vt:i4>1</vt:i4>
      </vt:variant>
    </vt:vector>
  </HeadingPairs>
  <TitlesOfParts>
    <vt:vector size="66" baseType="lpstr">
      <vt:lpstr>Arial</vt:lpstr>
      <vt:lpstr>宋体</vt:lpstr>
      <vt:lpstr>Wingdings</vt:lpstr>
      <vt:lpstr>Calibri</vt:lpstr>
      <vt:lpstr>Calibri</vt:lpstr>
      <vt:lpstr>微软雅黑</vt:lpstr>
      <vt:lpstr>等线 Light</vt:lpstr>
      <vt:lpstr>Calibri Light</vt:lpstr>
      <vt:lpstr>等线</vt:lpstr>
      <vt:lpstr>华光琥珀_CNKI</vt:lpstr>
      <vt:lpstr>Source Han Sans K Bold</vt:lpstr>
      <vt:lpstr>字魂58号-创中黑</vt:lpstr>
      <vt:lpstr>黑体</vt:lpstr>
      <vt:lpstr>Segoe UI</vt:lpstr>
      <vt:lpstr>Arial Unicode MS</vt:lpstr>
      <vt:lpstr>Yu Gothic UI Semibold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王哲</dc:creator>
  <cp:lastModifiedBy>校园忠哥</cp:lastModifiedBy>
  <cp:revision>847</cp:revision>
  <dcterms:created xsi:type="dcterms:W3CDTF">2013-01-25T01:44:00Z</dcterms:created>
  <dcterms:modified xsi:type="dcterms:W3CDTF">2023-03-05T07:59:22Z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61F5532EBB714E4AABBC0289D65F80DF</vt:lpwstr>
  </property>
</Properties>
</file>