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32"/>
  </p:handoutMasterIdLst>
  <p:sldIdLst>
    <p:sldId id="426" r:id="rId4"/>
    <p:sldId id="350" r:id="rId6"/>
    <p:sldId id="351" r:id="rId7"/>
    <p:sldId id="368" r:id="rId8"/>
    <p:sldId id="372" r:id="rId9"/>
    <p:sldId id="373" r:id="rId10"/>
    <p:sldId id="401" r:id="rId11"/>
    <p:sldId id="374" r:id="rId12"/>
    <p:sldId id="402" r:id="rId13"/>
    <p:sldId id="375" r:id="rId14"/>
    <p:sldId id="404" r:id="rId15"/>
    <p:sldId id="403" r:id="rId16"/>
    <p:sldId id="405" r:id="rId17"/>
    <p:sldId id="406" r:id="rId18"/>
    <p:sldId id="378" r:id="rId19"/>
    <p:sldId id="376" r:id="rId20"/>
    <p:sldId id="407" r:id="rId21"/>
    <p:sldId id="416" r:id="rId22"/>
    <p:sldId id="409" r:id="rId23"/>
    <p:sldId id="411" r:id="rId24"/>
    <p:sldId id="377" r:id="rId25"/>
    <p:sldId id="384" r:id="rId26"/>
    <p:sldId id="399" r:id="rId27"/>
    <p:sldId id="417" r:id="rId28"/>
    <p:sldId id="418" r:id="rId29"/>
    <p:sldId id="419" r:id="rId30"/>
    <p:sldId id="349" r:id="rId31"/>
  </p:sldIdLst>
  <p:sldSz cx="9144000" cy="6858000" type="screen4x3"/>
  <p:notesSz cx="6858000" cy="9144000"/>
  <p:custShowLst>
    <p:custShow name="自定义放映 1" id="0">
      <p:sldLst/>
    </p:custShow>
  </p:custShowLst>
  <p:custDataLst>
    <p:tags r:id="rId3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50F6"/>
    <a:srgbClr val="009ED6"/>
    <a:srgbClr val="FFFF00"/>
    <a:srgbClr val="A3D3FF"/>
    <a:srgbClr val="D5F2FF"/>
    <a:srgbClr val="3BCCFF"/>
    <a:srgbClr val="D5E6FF"/>
    <a:srgbClr val="D5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24" autoAdjust="0"/>
    <p:restoredTop sz="99404" autoAdjust="0"/>
  </p:normalViewPr>
  <p:slideViewPr>
    <p:cSldViewPr snapToGrid="0" snapToObjects="1" showGuides="1">
      <p:cViewPr varScale="1">
        <p:scale>
          <a:sx n="82" d="100"/>
          <a:sy n="82" d="100"/>
        </p:scale>
        <p:origin x="1848" y="67"/>
      </p:cViewPr>
      <p:guideLst>
        <p:guide orient="horz" pos="2113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-3666" y="-102"/>
      </p:cViewPr>
      <p:guideLst>
        <p:guide orient="horz" pos="2880"/>
        <p:guide pos="2160"/>
      </p:guideLst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7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5322634-8B77-4472-BC05-2B927309341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261CA95C-3CCF-48E3-B0B1-5B36BAF13D5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EAFF2C1-8887-45D8-BAD2-FB9F200C1A25}" type="datetimeFigureOut">
              <a:rPr lang="zh-CN" altLang="en-US"/>
            </a:fld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3887483-C02F-465D-B306-FD901FD3A0C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9438D3E-1051-4D3A-AE37-1B70400E1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2C5BA52-53A5-4FEF-9D7C-FF876D723AEE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2285"/>
            <a:ext cx="7772400" cy="2157681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FB85D6-0AB5-4BBA-851D-86943EA7B768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0AD5CBF-C0FB-4BDD-ACF6-623F4D52A5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E2F2444-3256-4C3D-962D-5F5B5DE9465F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D28E13D-DDA4-4DA1-A104-D64271EEA2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BC0FA3-7B8B-4114-8859-EADCE671EC2E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567C1E-73C2-4997-A92F-78FAA08014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88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738188" y="1412875"/>
            <a:ext cx="76501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8B37B-479C-40C5-88CA-B02B19601CC6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5AF91-8988-4483-A858-4789EA0A0C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FC93D-A646-47DF-AB5B-2EA6DB08AF50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2D7D4-0140-44C3-BC6F-93F94FC2FD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7F7B5-B236-4256-8FBB-9E5FACFF806F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24778-C01C-4BAC-AE70-1FE1577BBB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5F793-9792-44ED-91B4-60F70A5F25D6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ED35F-3A6F-450F-BBA4-CC484C2EAC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5DE26-B888-4EB4-9327-50BD64C972B9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9B5CA-E7FD-46E2-B399-07E7756FAB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04B76-824A-40FE-9A68-36EEDDBA6A98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93FEA-6987-47E8-B2CD-C0D43C2E38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F544BC-9F1C-4A84-BF15-188D2337295A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04AC4E6-9552-4A38-805B-D0575FFAA5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C60CF-2E18-451E-AFD6-716598B92268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E21F-29F9-4A3F-80C1-701B076264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CFA69-1AA7-4F8D-AEAF-364FDDFC1413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B4C2D-C786-4C73-BAB5-C4F2A6B111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04C30-70A9-4D2B-9899-18D7354DCD18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48C8A-529D-45A5-80AB-46598A2081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DC258-7337-49AB-BC8F-C3D6EBCDE597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C5BEE-DB66-444D-915D-23D3CC6F02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4E5CF-B3E1-4294-89CB-72C1B1FF05AA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05C87-0392-4B46-98E5-4C39AC91A5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738188" y="1412875"/>
            <a:ext cx="76501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88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0638" y="3325813"/>
            <a:ext cx="9144001" cy="1792287"/>
          </a:xfrm>
          <a:prstGeom prst="rect">
            <a:avLst/>
          </a:prstGeom>
          <a:solidFill>
            <a:srgbClr val="3A5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TextBox 11"/>
          <p:cNvSpPr txBox="1">
            <a:spLocks noChangeArrowheads="1"/>
          </p:cNvSpPr>
          <p:nvPr userDrawn="1"/>
        </p:nvSpPr>
        <p:spPr bwMode="auto">
          <a:xfrm>
            <a:off x="1968500" y="3340100"/>
            <a:ext cx="6257925" cy="1558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7200" dirty="0">
                <a:solidFill>
                  <a:schemeClr val="bg1"/>
                </a:solidFill>
                <a:latin typeface="华光琥珀_CNKI" pitchFamily="2" charset="-122"/>
                <a:ea typeface="华光琥珀_CNKI" pitchFamily="2" charset="-122"/>
              </a:rPr>
              <a:t>Thank you!</a:t>
            </a:r>
            <a:endParaRPr lang="zh-CN" altLang="en-US" sz="7200" dirty="0">
              <a:solidFill>
                <a:schemeClr val="bg1"/>
              </a:solidFill>
              <a:latin typeface="华光琥珀_CNKI" pitchFamily="2" charset="-122"/>
              <a:ea typeface="华光琥珀_CNKI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A480BB-9FBC-4C9A-AA72-F330DBA6F1E7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7E1E3D3-3747-4CA3-A63F-22D46B993F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59E259-8712-4CF4-9AF4-7B77EE24DBF9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90E613A-B4B7-4DAF-832F-0FA5F4F549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D9452F1-1742-46C5-A8E5-1361D826E53A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1613B60-C592-43A5-9BC3-EFD2607837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FA48C65-FDC9-4BF9-812D-8E3C8FA2D355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EF1607-4A25-45F6-9D86-BBCB96EDE8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88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0638" y="3325813"/>
            <a:ext cx="9144001" cy="1792287"/>
          </a:xfrm>
          <a:prstGeom prst="rect">
            <a:avLst/>
          </a:prstGeom>
          <a:solidFill>
            <a:srgbClr val="3A5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TextBox 11"/>
          <p:cNvSpPr txBox="1">
            <a:spLocks noChangeArrowheads="1"/>
          </p:cNvSpPr>
          <p:nvPr userDrawn="1"/>
        </p:nvSpPr>
        <p:spPr bwMode="auto">
          <a:xfrm>
            <a:off x="1968500" y="3340100"/>
            <a:ext cx="6257925" cy="1558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7200" dirty="0">
                <a:solidFill>
                  <a:schemeClr val="bg1"/>
                </a:solidFill>
                <a:latin typeface="华光琥珀_CNKI" pitchFamily="2" charset="-122"/>
                <a:ea typeface="华光琥珀_CNKI" pitchFamily="2" charset="-122"/>
              </a:rPr>
              <a:t>Thank you!</a:t>
            </a:r>
            <a:endParaRPr lang="zh-CN" altLang="en-US" sz="7200" dirty="0">
              <a:solidFill>
                <a:schemeClr val="bg1"/>
              </a:solidFill>
              <a:latin typeface="华光琥珀_CNKI" pitchFamily="2" charset="-122"/>
              <a:ea typeface="华光琥珀_CNKI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47C3199-7D4D-490C-B92E-B21D7DDFE1A8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DF5948E-6DB8-4C68-B88E-3013F8FF9C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10EF5E-B1F0-4CFB-A5C2-4AE562C0B8D5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1FE4A04-4969-470F-907D-2E9F1DD29D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0E635043-E317-4343-A806-A0E1D6837CE9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3B861F0-1786-4D74-BE5A-EF2264F49525}" type="slidenum">
              <a:rPr lang="zh-CN" altLang="en-US"/>
            </a:fld>
            <a:endParaRPr lang="zh-CN" altLang="en-US"/>
          </a:p>
        </p:txBody>
      </p:sp>
      <p:sp>
        <p:nvSpPr>
          <p:cNvPr id="8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F55AB6D-AD41-4DCC-AAEC-0C0FAB6C0D3D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87139A4-0FC6-4CF1-A227-870CF52093C8}" type="slidenum">
              <a:rPr lang="zh-CN" altLang="en-US"/>
            </a:fld>
            <a:endParaRPr lang="zh-CN" altLang="en-US"/>
          </a:p>
        </p:txBody>
      </p:sp>
      <p:sp>
        <p:nvSpPr>
          <p:cNvPr id="8" name="矩形 1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5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6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7.png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8.png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9.png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0.png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1.pn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2.pn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3.png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7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2.pn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3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4.pn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79475" y="1511300"/>
            <a:ext cx="74809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hangingPunct="1">
              <a:lnSpc>
                <a:spcPct val="150000"/>
              </a:lnSpc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信息技术基础（文科）</a:t>
            </a:r>
            <a:endParaRPr lang="en-US" altLang="zh-CN" sz="4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en-US" altLang="zh-CN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 </a:t>
            </a:r>
            <a:r>
              <a:rPr lang="en-US" altLang="zh-CN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Python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基础和演示文稿</a:t>
            </a:r>
            <a:endParaRPr lang="zh-CN" altLang="en-US" sz="4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4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读取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206375" y="2144712"/>
            <a:ext cx="8746706" cy="458768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pptx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包中的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Presentation()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方法可用于载入整个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文档；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文档对象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slides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存储了该文档中的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所有幻灯片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，可以通过下标取得某个幻灯片对象，如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ppt.slides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[0]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幻灯片对象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slide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shapes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存储了该幻灯片中的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所有形状元素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，可以通过下标取得某个形状对象，如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slide.shapes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[0]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可以通过形状对象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shape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has_text_frame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判断该形状中是否包含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文本框对象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。如果包含有文本框，则可以通过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shape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text_frame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属性访问其中的文本框对象。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4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读取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367149" y="2243678"/>
            <a:ext cx="8606030" cy="443847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fontScale="92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可以通过本文框对象的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paragraphs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得到该文本框中的所有段落，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通过段落对象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runs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得到所有文字块，这两个属性都是元组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，可以通过下标访问其中某一个段落或文字块。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文本框对象、段落对象、文字块对象都可以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text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访问其中的所有文本内容。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Jupyter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Notebook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中使用如图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8.5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所示的代码，可以打开程序所在目录下的“任务一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的工作界面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.pptx”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文件（如图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8.6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所示），并输出文档中相关对象的内容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4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读取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98261" y="2035175"/>
            <a:ext cx="5420702" cy="45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代码如下图所示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4787" t="28381" r="39297" b="23534"/>
          <a:stretch>
            <a:fillRect/>
          </a:stretch>
        </p:blipFill>
        <p:spPr>
          <a:xfrm>
            <a:off x="674688" y="2698750"/>
            <a:ext cx="6717694" cy="395720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4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读取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98260" y="2035175"/>
            <a:ext cx="7410275" cy="45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fontScale="925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“任务一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的工作界面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.pptx”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文档内容如下图所示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21426" t="6702" r="17919" b="22968"/>
          <a:stretch>
            <a:fillRect/>
          </a:stretch>
        </p:blipFill>
        <p:spPr bwMode="auto">
          <a:xfrm>
            <a:off x="794188" y="2547258"/>
            <a:ext cx="6433700" cy="419621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4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读取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98260" y="2035174"/>
            <a:ext cx="7871052" cy="448620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对于包含多个幻灯片，每个幻灯片包含多个文本框，且每个文本框包含多个段落的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文档，可以通过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两层或三层循环结构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实现所有段落文本内容的输出。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第一层循环用于取得每一张幻灯片；第二层循环用于取得幻灯片中的每一个形状元素；当该形状中存在文本框时，可以通过文本框对象的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text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属性一次取出所有文本内容，也可以通过第三层循环取得文本框中的每一个段落，通过段落文字取得文本内容。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867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读取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37971" y="2103342"/>
            <a:ext cx="8606029" cy="6413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 fontScale="925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利用三层循环结构输出文档中所有段落内容的代码如下图所示。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578" y="2786063"/>
            <a:ext cx="6671310" cy="37566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任务三：向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文档中写入文本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3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文档并写入文本的过程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79681" y="2263775"/>
            <a:ext cx="7984637" cy="43767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具体实现步骤：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⑴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Presentation()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方法可以创建一个空白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文档；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⑵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利用文档对象的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slides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成员的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add_slide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(layout)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方法可以生成一页新的幻灯片，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layout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指定所使用的版式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⑶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再用幻灯片对象的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shapes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成员的相关方法，可以在幻灯片中增加文本框并写入新的内容；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⑷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最后用文档对象的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save( 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方法保存文档。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任务三：向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文档中写入文本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3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7" y="1600200"/>
            <a:ext cx="8157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文档并写入文本的代码及运行结果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86606" y="2080393"/>
            <a:ext cx="8245894" cy="43767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文档对象的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slide_layouts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存储了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文档中自带的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若干种版式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，可以通过下标访问该属性取得某种版式；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例如用下标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可以指定第一个版式，第一个版式就是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PowerPoint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中的“标题幻灯片”版式，其中只有两个文本框，分别是标题框和副标题框；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通过幻灯片对象的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shapes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成员的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placeholders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可以得到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所有占位符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，利用下标访问该属性可以得到某个占位符对象；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任务三：向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文档中写入文本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3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7" y="1600200"/>
            <a:ext cx="8157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文档并写入文本的代码及运行结果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86606" y="2080393"/>
            <a:ext cx="8245894" cy="43767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通过幻灯片对象的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shapes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成员的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add_textbox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(left, top, width, height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）方法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，可以在幻灯片的指定位置增加一个文本框，参数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letf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指定所添加的文本框与幻灯片左上角的水平和垂直距离，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width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height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指定文本框的宽度和高度。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文本框对象的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add_paragraph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可以在该文本框中增加一个段落。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任务三：向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文档中写入文本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3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7" y="1600200"/>
            <a:ext cx="8157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文档并写入文本的代码及运行结果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753627" y="2489479"/>
            <a:ext cx="1969477" cy="102744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代码如右图所示。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14785" t="16399" r="40743" b="12260"/>
          <a:stretch>
            <a:fillRect/>
          </a:stretch>
        </p:blipFill>
        <p:spPr>
          <a:xfrm>
            <a:off x="3054699" y="2122381"/>
            <a:ext cx="5123815" cy="46234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582613" y="523875"/>
            <a:ext cx="3582987" cy="661988"/>
          </a:xfrm>
          <a:prstGeom prst="rect">
            <a:avLst/>
          </a:prstGeom>
        </p:spPr>
        <p:txBody>
          <a:bodyPr lIns="102399" tIns="51199" rIns="102399" bIns="51199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8675" name="组合 79"/>
          <p:cNvGrpSpPr/>
          <p:nvPr/>
        </p:nvGrpSpPr>
        <p:grpSpPr bwMode="auto">
          <a:xfrm>
            <a:off x="712788" y="1593850"/>
            <a:ext cx="8047037" cy="688975"/>
            <a:chOff x="978872" y="1800500"/>
            <a:chExt cx="6427354" cy="516136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2" y="1800500"/>
              <a:ext cx="6427354" cy="516136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8.1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任务一：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python-pptx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库的安装、导入及使用</a:t>
              </a:r>
              <a:endParaRPr lang="zh-CN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11" y="1800500"/>
              <a:ext cx="82419" cy="516136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8676" name="组合 82"/>
          <p:cNvGrpSpPr/>
          <p:nvPr/>
        </p:nvGrpSpPr>
        <p:grpSpPr bwMode="auto">
          <a:xfrm>
            <a:off x="712788" y="2481263"/>
            <a:ext cx="8039100" cy="685800"/>
            <a:chOff x="978872" y="2570437"/>
            <a:chExt cx="5437064" cy="514350"/>
          </a:xfrm>
        </p:grpSpPr>
        <p:sp>
          <p:nvSpPr>
            <p:cNvPr id="84" name="Pentagon 5"/>
            <p:cNvSpPr/>
            <p:nvPr/>
          </p:nvSpPr>
          <p:spPr bwMode="auto">
            <a:xfrm>
              <a:off x="978872" y="2570437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8.2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任务二：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读取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PPT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文档内容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5" name="MH_Others_1"/>
            <p:cNvSpPr/>
            <p:nvPr/>
          </p:nvSpPr>
          <p:spPr bwMode="auto">
            <a:xfrm>
              <a:off x="985314" y="2570437"/>
              <a:ext cx="82672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8677" name="组合 8"/>
          <p:cNvGrpSpPr/>
          <p:nvPr/>
        </p:nvGrpSpPr>
        <p:grpSpPr bwMode="auto">
          <a:xfrm>
            <a:off x="712788" y="5130800"/>
            <a:ext cx="8039100" cy="685800"/>
            <a:chOff x="978872" y="2570437"/>
            <a:chExt cx="5437064" cy="514352"/>
          </a:xfrm>
        </p:grpSpPr>
        <p:sp>
          <p:nvSpPr>
            <p:cNvPr id="10" name="Pentagon 5"/>
            <p:cNvSpPr/>
            <p:nvPr/>
          </p:nvSpPr>
          <p:spPr bwMode="auto">
            <a:xfrm>
              <a:off x="978872" y="2570437"/>
              <a:ext cx="5437064" cy="51435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8.5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任务五：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在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PPT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文档中插入表格</a:t>
              </a:r>
              <a:endParaRPr lang="zh-CN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MH_Others_1"/>
            <p:cNvSpPr/>
            <p:nvPr/>
          </p:nvSpPr>
          <p:spPr bwMode="auto">
            <a:xfrm>
              <a:off x="985314" y="2570437"/>
              <a:ext cx="82672" cy="514352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8678" name="组合 8"/>
          <p:cNvGrpSpPr/>
          <p:nvPr/>
        </p:nvGrpSpPr>
        <p:grpSpPr bwMode="auto">
          <a:xfrm>
            <a:off x="712788" y="4246563"/>
            <a:ext cx="8039100" cy="685800"/>
            <a:chOff x="978872" y="2570437"/>
            <a:chExt cx="5437064" cy="514352"/>
          </a:xfrm>
        </p:grpSpPr>
        <p:sp>
          <p:nvSpPr>
            <p:cNvPr id="17" name="Pentagon 5"/>
            <p:cNvSpPr/>
            <p:nvPr/>
          </p:nvSpPr>
          <p:spPr bwMode="auto">
            <a:xfrm>
              <a:off x="978872" y="2570437"/>
              <a:ext cx="5437064" cy="51435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8.4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任务四：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在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PPT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文档中插入图片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8" name="MH_Others_1"/>
            <p:cNvSpPr/>
            <p:nvPr/>
          </p:nvSpPr>
          <p:spPr bwMode="auto">
            <a:xfrm>
              <a:off x="985314" y="2570437"/>
              <a:ext cx="82672" cy="514352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8679" name="组合 8"/>
          <p:cNvGrpSpPr/>
          <p:nvPr/>
        </p:nvGrpSpPr>
        <p:grpSpPr bwMode="auto">
          <a:xfrm>
            <a:off x="712788" y="3363913"/>
            <a:ext cx="8039100" cy="685800"/>
            <a:chOff x="978872" y="2570437"/>
            <a:chExt cx="5437064" cy="514352"/>
          </a:xfrm>
        </p:grpSpPr>
        <p:sp>
          <p:nvSpPr>
            <p:cNvPr id="20" name="Pentagon 5"/>
            <p:cNvSpPr/>
            <p:nvPr/>
          </p:nvSpPr>
          <p:spPr bwMode="auto">
            <a:xfrm>
              <a:off x="978872" y="2570437"/>
              <a:ext cx="5437064" cy="51435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8.3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任务三：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向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PPT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文档中写入文本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1" name="MH_Others_1"/>
            <p:cNvSpPr/>
            <p:nvPr/>
          </p:nvSpPr>
          <p:spPr bwMode="auto">
            <a:xfrm>
              <a:off x="985314" y="2570437"/>
              <a:ext cx="82672" cy="514352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任务三：向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文档中写入文本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3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7" y="1600200"/>
            <a:ext cx="8157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文档并写入文本的代码及运行结果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753627" y="2489479"/>
            <a:ext cx="1969477" cy="102744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运行结果如右图所示。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3104" y="2057400"/>
            <a:ext cx="5074920" cy="472059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任务四：在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文档中插入图片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05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文档中插入图片的方法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75459" y="2420362"/>
            <a:ext cx="8076171" cy="313637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利用幻灯片对象的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shapes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add_picture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(filename, left, top, 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width,height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，可以向文档中插入图片，图片由参数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filename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所指定，后面的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个参数分别指定图片显示的位置和大小，和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docx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包中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</a:t>
            </a:r>
            <a:r>
              <a:rPr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_p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icture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（）方法中的参数类似。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任务四：在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文档中插入图片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08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8197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插入图片的代码及运行截图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14785" t="28270" r="47858" b="22162"/>
          <a:stretch>
            <a:fillRect/>
          </a:stretch>
        </p:blipFill>
        <p:spPr>
          <a:xfrm>
            <a:off x="797828" y="2172101"/>
            <a:ext cx="5807071" cy="433420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任务四：在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文档中插入图片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08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8197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插入图片的代码及运行截图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88" y="2057401"/>
            <a:ext cx="5450396" cy="461429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任务五：在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文档中插入表格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05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文档中插入表格的方法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75459" y="2420362"/>
            <a:ext cx="8076171" cy="313637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利用幻灯片对象的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shapes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add_table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numRows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numColumns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left, top, width, height)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，可以向文档中插入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numRows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numColumns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列的表格，后面的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个参数分别指定表格在幻灯片中显示的位置和大小。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该方法的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table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可以获得该表格对象，再利用两层循环将数据填写到表格中去。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任务五：在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文档中插入表格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08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8197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插入表格的代码及运行截图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4231" t="27068" r="38073" b="14047"/>
          <a:stretch>
            <a:fillRect/>
          </a:stretch>
        </p:blipFill>
        <p:spPr>
          <a:xfrm>
            <a:off x="674684" y="2136223"/>
            <a:ext cx="6367530" cy="44219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任务五：在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文档中插入表格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083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8197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插入表格的代码及运行截图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85" y="2177611"/>
            <a:ext cx="5136261" cy="4473893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任务一：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python-pptx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库的安装、导入及使用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36563" y="1544638"/>
            <a:ext cx="8270875" cy="4932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Python可以利用python-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x库处理扩展名为.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文档，处理方式也是面向对象的。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python-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x库把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文档、文档中的幻灯片、幻灯片中的基本元素、文本框中的文本等都看做对象，使用python-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x库提供的对象方法和属性，可以对 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文档中的相关内容进行相应处理。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python-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x模块不是python自带的模块，因此需要用pip命令安装后使用。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任务一：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python-pptx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库的安装、导入及使用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747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424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 安装python-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x库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708025" y="2263775"/>
            <a:ext cx="8012113" cy="20589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在命令行窗口，执行命令 pip install python-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 可以安装python-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x库，如图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1所示。
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197" y="3709882"/>
            <a:ext cx="8292941" cy="220027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任务一：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python-pptx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库的安装、导入及使用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771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424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正确导入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x库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708025" y="2263775"/>
            <a:ext cx="8012113" cy="20589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 Shell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上输入代码 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import 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，正确导入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，如图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4"/>
            </p:custDataLst>
          </p:nvPr>
        </p:nvSpPr>
        <p:spPr>
          <a:xfrm>
            <a:off x="555625" y="4776788"/>
            <a:ext cx="8316913" cy="1917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b="1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注意：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在导入模块时，使用的是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import 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，而不是安装时用的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python-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，导入该库后，才能在后续的程序中使用它。如果该模块安装正确，交互模式下就应该如图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所示，否则会产生错误信息。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025" y="3293269"/>
            <a:ext cx="7498080" cy="136588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795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python-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x库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里的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文档各元素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2055812" y="6244362"/>
            <a:ext cx="3524250" cy="53498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文档各元素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1333" r="-1"/>
          <a:stretch>
            <a:fillRect/>
          </a:stretch>
        </p:blipFill>
        <p:spPr>
          <a:xfrm>
            <a:off x="674688" y="2263769"/>
            <a:ext cx="6630096" cy="3980593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795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python-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x库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里的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文档各元素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2055812" y="6323013"/>
            <a:ext cx="3524250" cy="53498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8.4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文档各元素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t="11256" r="5089"/>
          <a:stretch>
            <a:fillRect/>
          </a:stretch>
        </p:blipFill>
        <p:spPr>
          <a:xfrm>
            <a:off x="1015007" y="2057400"/>
            <a:ext cx="5453092" cy="432955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1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python-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x库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里的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文档各元素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78164" y="2550991"/>
            <a:ext cx="8143805" cy="39101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被定义为一个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Presentation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Presentation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对象中包含一个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Slide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对象的列表。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Slide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对应于文档中的一个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幻灯片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Slide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对象都包含一个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Shape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对象的列表。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Shape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对应于幻灯片中的一个基本元素，比如文本框、表格、图片，或者矩形区域，或者其它各种自定义的形状等等。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4688" y="784225"/>
            <a:ext cx="7597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任务二：读取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文档内容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19" name="副标题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4688" y="16002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5A5A5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python-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x库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里的</a:t>
            </a:r>
            <a:r>
              <a:rPr lang="en-US" altLang="zh-CN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文档各元素</a:t>
            </a:r>
            <a:endParaRPr lang="zh-CN" altLang="zh-CN" sz="2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98261" y="2135275"/>
            <a:ext cx="8324675" cy="40909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一个文本框中可以包含多个段落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Paragraph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每个段落中可以包含多个文字块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Run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Run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对象是段落中具有相同样式的一段连续文本，和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docx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库中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Paragraph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Run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对象概念一致。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每个幻灯片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Slide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都可以指定一个版式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Slide_layout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母版里面的每一个部分都是一个占位符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Placeholder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6"/>
</p:tagLst>
</file>

<file path=ppt/tags/tag1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6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1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1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.xml><?xml version="1.0" encoding="utf-8"?>
<p:tagLst xmlns:p="http://schemas.openxmlformats.org/presentationml/2006/main">
  <p:tag name="GENSWF_SLIDE_TITLE" val="第1章 Java开发入门"/>
  <p:tag name="GENSWF_ADVANCE_TIME" val="0.00"/>
  <p:tag name="ISPRING_SLIDE_INDENT_LEVEL" val="0"/>
  <p:tag name="ISPRING_CUSTOM_TIMING_USED" val="0"/>
</p:tagLst>
</file>

<file path=ppt/tags/tag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4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4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5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5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6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71.xml><?xml version="1.0" encoding="utf-8"?>
<p:tagLst xmlns:p="http://schemas.openxmlformats.org/presentationml/2006/main">
  <p:tag name="GENSWF_SLIDE_TITLE" val="第一章 PHP开篇"/>
  <p:tag name="GENSWF_ADVANCE_TIME" val="0.00"/>
  <p:tag name="ISPRING_SLIDE_INDENT_LEVEL" val="0"/>
  <p:tag name="ISPRING_CUSTOM_TIMING_USED" val="0"/>
</p:tagLst>
</file>

<file path=ppt/tags/tag72.xml><?xml version="1.0" encoding="utf-8"?>
<p:tagLst xmlns:p="http://schemas.openxmlformats.org/presentationml/2006/main">
  <p:tag name="ISPRING_RESOURCE_PATHS_HASH_PRESENTER" val="afe2ffc5c06dc38c9811a9bcce576b342a575384"/>
  <p:tag name="KSO_WPP_MARK_KEY" val="de465731-9805-411a-9c78-2b529bca87dc"/>
  <p:tag name="COMMONDATA" val="eyJoZGlkIjoiZDljOTI3NGM3YjA4OTUzZDIyZTE3NzQzM2JjYWYyMDIifQ==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lnSpc>
            <a:spcPct val="150000"/>
          </a:lnSpc>
          <a:buFont typeface="Wingdings" panose="05000000000000000000" pitchFamily="2" charset="2"/>
          <a:buChar char="l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3293</Words>
  <Application>WPS 演示</Application>
  <PresentationFormat>全屏显示(4:3)</PresentationFormat>
  <Paragraphs>184</Paragraphs>
  <Slides>27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  <vt:variant>
        <vt:lpstr>自定义放映</vt:lpstr>
      </vt:variant>
      <vt:variant>
        <vt:i4>1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Calibri</vt:lpstr>
      <vt:lpstr>微软雅黑</vt:lpstr>
      <vt:lpstr>等线 Light</vt:lpstr>
      <vt:lpstr>Calibri Light</vt:lpstr>
      <vt:lpstr>等线</vt:lpstr>
      <vt:lpstr>华光琥珀_CNKI</vt:lpstr>
      <vt:lpstr>Source Han Sans K Bold</vt:lpstr>
      <vt:lpstr>字魂58号-创中黑</vt:lpstr>
      <vt:lpstr>黑体</vt:lpstr>
      <vt:lpstr>Segoe UI</vt:lpstr>
      <vt:lpstr>Arial Unicode MS</vt:lpstr>
      <vt:lpstr>Yu Gothic UI Semibold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王哲</dc:creator>
  <cp:lastModifiedBy>校园忠哥</cp:lastModifiedBy>
  <cp:revision>824</cp:revision>
  <dcterms:created xsi:type="dcterms:W3CDTF">2013-01-25T01:44:00Z</dcterms:created>
  <dcterms:modified xsi:type="dcterms:W3CDTF">2023-03-03T15:10:29Z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A9F92ADD96D44B2C8D988CD3902B2C8D</vt:lpwstr>
  </property>
</Properties>
</file>