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13" r:id="rId3"/>
    <p:sldId id="324" r:id="rId5"/>
    <p:sldId id="266" r:id="rId6"/>
    <p:sldId id="334" r:id="rId7"/>
    <p:sldId id="267" r:id="rId8"/>
    <p:sldId id="335" r:id="rId9"/>
    <p:sldId id="479" r:id="rId10"/>
    <p:sldId id="269" r:id="rId11"/>
    <p:sldId id="270" r:id="rId12"/>
    <p:sldId id="328" r:id="rId13"/>
    <p:sldId id="271" r:id="rId14"/>
    <p:sldId id="273" r:id="rId15"/>
    <p:sldId id="314" r:id="rId16"/>
    <p:sldId id="315" r:id="rId17"/>
    <p:sldId id="319" r:id="rId18"/>
    <p:sldId id="320" r:id="rId19"/>
    <p:sldId id="321" r:id="rId20"/>
    <p:sldId id="322" r:id="rId21"/>
    <p:sldId id="340" r:id="rId22"/>
    <p:sldId id="274" r:id="rId23"/>
    <p:sldId id="331" r:id="rId24"/>
    <p:sldId id="275" r:id="rId25"/>
    <p:sldId id="276" r:id="rId26"/>
    <p:sldId id="333" r:id="rId27"/>
    <p:sldId id="277" r:id="rId28"/>
    <p:sldId id="336" r:id="rId29"/>
    <p:sldId id="278" r:id="rId30"/>
    <p:sldId id="279" r:id="rId31"/>
    <p:sldId id="281" r:id="rId32"/>
    <p:sldId id="282" r:id="rId33"/>
    <p:sldId id="337" r:id="rId34"/>
    <p:sldId id="283" r:id="rId35"/>
    <p:sldId id="284" r:id="rId36"/>
    <p:sldId id="338" r:id="rId37"/>
    <p:sldId id="280" r:id="rId38"/>
    <p:sldId id="339" r:id="rId39"/>
    <p:sldId id="285" r:id="rId40"/>
    <p:sldId id="286" r:id="rId41"/>
    <p:sldId id="258" r:id="rId42"/>
    <p:sldId id="323" r:id="rId43"/>
  </p:sldIdLst>
  <p:sldSz cx="9144000" cy="6858000" type="screen4x3"/>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4" userDrawn="1">
          <p15:clr>
            <a:srgbClr val="A4A3A4"/>
          </p15:clr>
        </p15:guide>
        <p15:guide id="2" pos="2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43" autoAdjust="0"/>
    <p:restoredTop sz="94660"/>
  </p:normalViewPr>
  <p:slideViewPr>
    <p:cSldViewPr snapToGrid="0" showGuides="1">
      <p:cViewPr varScale="1">
        <p:scale>
          <a:sx n="51" d="100"/>
          <a:sy n="51" d="100"/>
        </p:scale>
        <p:origin x="581" y="43"/>
      </p:cViewPr>
      <p:guideLst>
        <p:guide orient="horz" pos="2074"/>
        <p:guide pos="283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76.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p:txBody>
          <a:bodyPr wrap="square" lIns="91440" tIns="45720" rIns="91440" bIns="45720" anchor="ctr" anchorCtr="0"/>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p:txBody>
          <a:bodyPr wrap="square" lIns="91440" tIns="45720" rIns="91440" bIns="45720" anchor="ctr" anchorCtr="0"/>
          <a:lstStyle/>
          <a:p>
            <a:pPr lvl="0"/>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p:txBody>
          <a:bodyPr wrap="square" lIns="91440" tIns="45720" rIns="91440" bIns="45720" anchor="ctr" anchorCtr="0"/>
          <a:lstStyle/>
          <a:p>
            <a:pPr lvl="0"/>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p:txBody>
          <a:bodyPr wrap="square" lIns="91440" tIns="45720" rIns="91440" bIns="45720" anchor="ctr" anchorCtr="0"/>
          <a:lstStyle/>
          <a:p>
            <a:pPr lvl="0"/>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p:txBody>
          <a:bodyPr wrap="square" lIns="91440" tIns="45720" rIns="91440" bIns="45720" anchor="ctr" anchorCtr="0"/>
          <a:lstStyle/>
          <a:p>
            <a:pPr lvl="0"/>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2281"/>
            <a:ext cx="7772400" cy="2157681"/>
          </a:xfrm>
        </p:spPr>
        <p:txBody>
          <a:bodyPr anchor="b">
            <a:normAutofit/>
          </a:bodyPr>
          <a:lstStyle>
            <a:lvl1pPr algn="ctr">
              <a:defRPr sz="4800">
                <a:solidFill>
                  <a:schemeClr val="bg1"/>
                </a:solidFill>
                <a:latin typeface="微软雅黑" panose="020B0503020204020204" charset="-122"/>
                <a:ea typeface="微软雅黑" panose="020B0503020204020204" charset="-122"/>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normAutofit/>
          </a:bodyPr>
          <a:lstStyle>
            <a:lvl1pPr marL="0" indent="0" algn="ctr">
              <a:buNone/>
              <a:defRPr sz="2800">
                <a:solidFill>
                  <a:schemeClr val="bg1"/>
                </a:solidFill>
                <a:latin typeface="微软雅黑" panose="020B0503020204020204" charset="-122"/>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11"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fld id="{760FBDFE-C587-4B4C-A407-44438C67B59E}" type="datetimeFigureOut">
              <a:rPr lang="zh-CN" altLang="en-US" smtClean="0"/>
            </a:fld>
            <a:endParaRPr lang="zh-CN" altLang="en-US"/>
          </a:p>
        </p:txBody>
      </p:sp>
      <p:sp>
        <p:nvSpPr>
          <p:cNvPr id="12"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endParaRPr lang="zh-CN" altLang="en-US" dirty="0"/>
          </a:p>
        </p:txBody>
      </p:sp>
      <p:sp>
        <p:nvSpPr>
          <p:cNvPr id="13"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fld id="{49AE70B2-8BF9-45C0-BB95-33D1B9D3A854}" type="slidenum">
              <a:rPr lang="zh-CN" altLang="en-US" smtClean="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cxnSp>
        <p:nvCxnSpPr>
          <p:cNvPr id="9" name="直接连接符 8"/>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36713A-B542-442E-98E4-A8F24712944D}"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advTm="3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EF50FB-A872-4548-BE96-D5572656878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2FABEE-F649-434F-AA04-C5194DFCC83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797560" y="155575"/>
            <a:ext cx="5333365" cy="1240155"/>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10"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fld id="{760FBDFE-C587-4B4C-A407-44438C67B59E}" type="datetimeFigureOut">
              <a:rPr lang="zh-CN" altLang="en-US" smtClean="0"/>
            </a:fld>
            <a:endParaRPr lang="zh-CN" altLang="en-US"/>
          </a:p>
        </p:txBody>
      </p:sp>
      <p:sp>
        <p:nvSpPr>
          <p:cNvPr id="11"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endParaRPr lang="zh-CN" altLang="en-US"/>
          </a:p>
        </p:txBody>
      </p:sp>
      <p:sp>
        <p:nvSpPr>
          <p:cNvPr id="12"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fld id="{49AE70B2-8BF9-45C0-BB95-33D1B9D3A854}" type="slidenum">
              <a:rPr lang="zh-CN" altLang="en-US" smtClean="0"/>
            </a:fld>
            <a:endParaRPr lang="zh-CN" altLang="en-US"/>
          </a:p>
        </p:txBody>
      </p:sp>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721995" y="154305"/>
            <a:ext cx="5651500" cy="1240155"/>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10"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fld id="{760FBDFE-C587-4B4C-A407-44438C67B59E}" type="datetimeFigureOut">
              <a:rPr lang="zh-CN" altLang="en-US" smtClean="0"/>
            </a:fld>
            <a:endParaRPr lang="zh-CN" altLang="en-US"/>
          </a:p>
        </p:txBody>
      </p:sp>
      <p:sp>
        <p:nvSpPr>
          <p:cNvPr id="11"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endParaRPr lang="zh-CN" altLang="en-US"/>
          </a:p>
        </p:txBody>
      </p:sp>
      <p:sp>
        <p:nvSpPr>
          <p:cNvPr id="12"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fld id="{49AE70B2-8BF9-45C0-BB95-33D1B9D3A854}" type="slidenum">
              <a:rPr lang="zh-CN" altLang="en-US" smtClean="0"/>
            </a:fld>
            <a:endParaRPr lang="zh-CN" altLang="en-US"/>
          </a:p>
        </p:txBody>
      </p:sp>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690880" y="154305"/>
            <a:ext cx="5682615" cy="1223645"/>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2"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fld id="{760FBDFE-C587-4B4C-A407-44438C67B59E}" type="datetimeFigureOut">
              <a:rPr lang="zh-CN" altLang="en-US" smtClean="0"/>
            </a:fld>
            <a:endParaRPr lang="zh-CN" altLang="en-US"/>
          </a:p>
        </p:txBody>
      </p:sp>
      <p:sp>
        <p:nvSpPr>
          <p:cNvPr id="11"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endParaRPr lang="zh-CN" altLang="en-US"/>
          </a:p>
        </p:txBody>
      </p:sp>
      <p:sp>
        <p:nvSpPr>
          <p:cNvPr id="12"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p>
            <a:fld id="{49AE70B2-8BF9-45C0-BB95-33D1B9D3A854}" type="slidenum">
              <a:rPr lang="zh-CN" altLang="en-US" smtClean="0"/>
            </a:fld>
            <a:endParaRPr lang="zh-CN" altLang="en-US"/>
          </a:p>
        </p:txBody>
      </p:sp>
      <p:cxnSp>
        <p:nvCxnSpPr>
          <p:cNvPr id="7" name="直接连接符 6"/>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 name="Title 1"/>
          <p:cNvSpPr>
            <a:spLocks noGrp="1"/>
          </p:cNvSpPr>
          <p:nvPr>
            <p:ph type="title"/>
          </p:nvPr>
        </p:nvSpPr>
        <p:spPr>
          <a:xfrm>
            <a:off x="690245" y="154305"/>
            <a:ext cx="5683250" cy="1223645"/>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10"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fld id="{760FBDFE-C587-4B4C-A407-44438C67B59E}" type="datetimeFigureOut">
              <a:rPr lang="zh-CN" altLang="en-US" smtClean="0"/>
            </a:fld>
            <a:endParaRPr lang="zh-CN" altLang="en-US"/>
          </a:p>
        </p:txBody>
      </p:sp>
      <p:sp>
        <p:nvSpPr>
          <p:cNvPr id="11"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endParaRPr lang="zh-CN" altLang="en-US"/>
          </a:p>
        </p:txBody>
      </p:sp>
      <p:sp>
        <p:nvSpPr>
          <p:cNvPr id="12"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fld id="{49AE70B2-8BF9-45C0-BB95-33D1B9D3A854}" type="slidenum">
              <a:rPr lang="zh-CN" altLang="en-US" smtClean="0"/>
            </a:fld>
            <a:endParaRPr lang="zh-CN" altLang="en-US"/>
          </a:p>
        </p:txBody>
      </p:sp>
      <p:cxnSp>
        <p:nvCxnSpPr>
          <p:cNvPr id="3" name="直接连接符 2"/>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780415" y="154305"/>
            <a:ext cx="5593080" cy="1240155"/>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10"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0975DAF-A37E-416D-9A00-C9D80EEECE07}"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1"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2"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20637" y="3325813"/>
            <a:ext cx="9144000" cy="1792288"/>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TextBox 11"/>
          <p:cNvSpPr txBox="1">
            <a:spLocks noChangeArrowheads="1"/>
          </p:cNvSpPr>
          <p:nvPr/>
        </p:nvSpPr>
        <p:spPr bwMode="auto">
          <a:xfrm>
            <a:off x="1995488" y="3340100"/>
            <a:ext cx="5153025" cy="155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None/>
              <a:defRPr/>
            </a:pPr>
            <a:r>
              <a:rPr kumimoji="0" lang="en-US" altLang="zh-CN" sz="7200" b="0" i="0" u="none" strike="noStrike" kern="1200" cap="none" spc="0" normalizeH="0" baseline="0" noProof="0" dirty="0">
                <a:ln>
                  <a:noFill/>
                </a:ln>
                <a:solidFill>
                  <a:schemeClr val="bg1"/>
                </a:solidFill>
                <a:effectLst/>
                <a:uLnTx/>
                <a:uFillTx/>
                <a:latin typeface="华光琥珀_CNKI" panose="02000500000000000000" pitchFamily="2" charset="-122"/>
                <a:ea typeface="华光琥珀_CNKI" panose="02000500000000000000" pitchFamily="2" charset="-122"/>
                <a:cs typeface="+mn-cs"/>
              </a:rPr>
              <a:t>Thank you!</a:t>
            </a:r>
            <a:endParaRPr kumimoji="0" lang="zh-CN" altLang="en-US" sz="7200" b="0" i="0" u="none" strike="noStrike" kern="1200" cap="none" spc="0" normalizeH="0" baseline="0" noProof="0" dirty="0">
              <a:ln>
                <a:noFill/>
              </a:ln>
              <a:solidFill>
                <a:schemeClr val="bg1"/>
              </a:solidFill>
              <a:effectLst/>
              <a:uLnTx/>
              <a:uFillTx/>
              <a:latin typeface="华光琥珀_CNKI" panose="02000500000000000000" pitchFamily="2" charset="-122"/>
              <a:ea typeface="华光琥珀_CNKI" panose="02000500000000000000" pitchFamily="2" charset="-122"/>
              <a:cs typeface="+mn-cs"/>
            </a:endParaRPr>
          </a:p>
        </p:txBody>
      </p:sp>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36713A-B542-442E-98E4-A8F24712944D}"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690245" y="154305"/>
            <a:ext cx="5683250" cy="1240155"/>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10"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EE85933-39A5-4508-985E-7FD5EBB52FBA}"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1"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2"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较">
    <p:bg>
      <p:bgPr>
        <a:solidFill>
          <a:schemeClr val="bg1"/>
        </a:solidFill>
        <a:effectLst/>
      </p:bgPr>
    </p:bg>
    <p:spTree>
      <p:nvGrpSpPr>
        <p:cNvPr id="1" name=""/>
        <p:cNvGrpSpPr/>
        <p:nvPr/>
      </p:nvGrpSpPr>
      <p:grpSpPr>
        <a:xfrm>
          <a:off x="0" y="0"/>
          <a:ext cx="0" cy="0"/>
          <a:chOff x="0" y="0"/>
          <a:chExt cx="0" cy="0"/>
        </a:xfrm>
      </p:grpSpPr>
      <p:sp>
        <p:nvSpPr>
          <p:cNvPr id="9"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charset="-122"/>
                <a:ea typeface="微软雅黑" panose="020B0503020204020204" charset="-122"/>
              </a:defRPr>
            </a:lvl1pPr>
          </a:lstStyle>
          <a:p>
            <a:r>
              <a:rPr lang="zh-CN" altLang="en-US"/>
              <a:t>单击此处编辑母版标题样式</a:t>
            </a:r>
            <a:endParaRPr lang="en-US" dirty="0"/>
          </a:p>
        </p:txBody>
      </p:sp>
      <p:sp>
        <p:nvSpPr>
          <p:cNvPr id="2"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9077228-1D0B-479C-91DC-3E3A61CA8D03}"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1"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2"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cxnSp>
        <p:nvCxnSpPr>
          <p:cNvPr id="7" name="直接连接符 6"/>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a:xfrm>
            <a:off x="628650" y="365125"/>
            <a:ext cx="7886700" cy="1325563"/>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1028"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prstClr val="black">
                    <a:tint val="75000"/>
                  </a:prstClr>
                </a:solidFill>
                <a:latin typeface="Calibri" panose="020F0502020204030204"/>
              </a:defRPr>
            </a:lvl1pPr>
          </a:lstStyle>
          <a:p>
            <a:endParaRPr lang="zh-CN" alt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charset="0"/>
              </a:defRPr>
            </a:lvl1pPr>
          </a:lstStyle>
          <a:p>
            <a:fld id="{49AE70B2-8BF9-45C0-BB95-33D1B9D3A854}" type="slidenum">
              <a:rPr lang="zh-CN" altLang="en-US" smtClean="0"/>
            </a:fld>
            <a:endParaRPr lang="zh-CN" altLang="en-US" dirty="0"/>
          </a:p>
        </p:txBody>
      </p:sp>
      <p:sp>
        <p:nvSpPr>
          <p:cNvPr id="8" name="矩形 1"/>
          <p:cNvSpPr>
            <a:spLocks noChangeArrowheads="1"/>
          </p:cNvSpPr>
          <p:nvPr/>
        </p:nvSpPr>
        <p:spPr bwMode="auto">
          <a:xfrm>
            <a:off x="690563" y="220663"/>
            <a:ext cx="777875" cy="64516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image" Target="../media/image2.png"/><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2.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3.xml"/><Relationship Id="rId2" Type="http://schemas.openxmlformats.org/officeDocument/2006/relationships/image" Target="../media/image22.png"/><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2" Type="http://schemas.openxmlformats.org/officeDocument/2006/relationships/slideLayout" Target="../slideLayouts/slideLayout2.xml"/><Relationship Id="rId41" Type="http://schemas.openxmlformats.org/officeDocument/2006/relationships/tags" Target="../tags/tag47.xml"/><Relationship Id="rId40" Type="http://schemas.openxmlformats.org/officeDocument/2006/relationships/tags" Target="../tags/tag46.xml"/><Relationship Id="rId4" Type="http://schemas.openxmlformats.org/officeDocument/2006/relationships/tags" Target="../tags/tag10.xml"/><Relationship Id="rId39" Type="http://schemas.openxmlformats.org/officeDocument/2006/relationships/tags" Target="../tags/tag45.xml"/><Relationship Id="rId38" Type="http://schemas.openxmlformats.org/officeDocument/2006/relationships/tags" Target="../tags/tag44.xml"/><Relationship Id="rId37" Type="http://schemas.openxmlformats.org/officeDocument/2006/relationships/tags" Target="../tags/tag43.xml"/><Relationship Id="rId36" Type="http://schemas.openxmlformats.org/officeDocument/2006/relationships/tags" Target="../tags/tag42.xml"/><Relationship Id="rId35" Type="http://schemas.openxmlformats.org/officeDocument/2006/relationships/tags" Target="../tags/tag41.xml"/><Relationship Id="rId34" Type="http://schemas.openxmlformats.org/officeDocument/2006/relationships/tags" Target="../tags/tag40.xml"/><Relationship Id="rId33" Type="http://schemas.openxmlformats.org/officeDocument/2006/relationships/tags" Target="../tags/tag39.xml"/><Relationship Id="rId32" Type="http://schemas.openxmlformats.org/officeDocument/2006/relationships/tags" Target="../tags/tag38.xml"/><Relationship Id="rId31" Type="http://schemas.openxmlformats.org/officeDocument/2006/relationships/tags" Target="../tags/tag37.xml"/><Relationship Id="rId30" Type="http://schemas.openxmlformats.org/officeDocument/2006/relationships/tags" Target="../tags/tag36.xml"/><Relationship Id="rId3" Type="http://schemas.openxmlformats.org/officeDocument/2006/relationships/tags" Target="../tags/tag9.xml"/><Relationship Id="rId29" Type="http://schemas.openxmlformats.org/officeDocument/2006/relationships/tags" Target="../tags/tag35.xml"/><Relationship Id="rId28" Type="http://schemas.openxmlformats.org/officeDocument/2006/relationships/tags" Target="../tags/tag34.xml"/><Relationship Id="rId27" Type="http://schemas.openxmlformats.org/officeDocument/2006/relationships/tags" Target="../tags/tag33.xml"/><Relationship Id="rId26" Type="http://schemas.openxmlformats.org/officeDocument/2006/relationships/tags" Target="../tags/tag32.xml"/><Relationship Id="rId25" Type="http://schemas.openxmlformats.org/officeDocument/2006/relationships/tags" Target="../tags/tag31.xml"/><Relationship Id="rId24" Type="http://schemas.openxmlformats.org/officeDocument/2006/relationships/tags" Target="../tags/tag30.xml"/><Relationship Id="rId23" Type="http://schemas.openxmlformats.org/officeDocument/2006/relationships/tags" Target="../tags/tag29.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tags" Target="../tags/tag8.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79475" y="1511300"/>
            <a:ext cx="7480935" cy="2306955"/>
          </a:xfrm>
          <a:prstGeom prst="rect">
            <a:avLst/>
          </a:prstGeom>
          <a:noFill/>
        </p:spPr>
        <p:txBody>
          <a:bodyPr wrap="square" rtlCol="0" anchor="t">
            <a:spAutoFit/>
          </a:bodyPr>
          <a:p>
            <a:pPr marL="0" lvl="0" indent="0" algn="ctr" eaLnBrk="1" hangingPunct="1">
              <a:lnSpc>
                <a:spcPct val="150000"/>
              </a:lnSpc>
              <a:buNone/>
            </a:pPr>
            <a:r>
              <a:rPr lang="zh-CN" altLang="en-US" sz="4800" b="1" dirty="0">
                <a:solidFill>
                  <a:schemeClr val="tx1"/>
                </a:solidFill>
                <a:latin typeface="微软雅黑" panose="020B0503020204020204" charset="-122"/>
                <a:ea typeface="微软雅黑" panose="020B0503020204020204" charset="-122"/>
                <a:sym typeface="+mn-ea"/>
              </a:rPr>
              <a:t>信息技术基础（文科）</a:t>
            </a:r>
            <a:endParaRPr lang="en-US" altLang="zh-CN" sz="4800" b="1" dirty="0">
              <a:solidFill>
                <a:schemeClr val="tx1"/>
              </a:solidFill>
              <a:latin typeface="微软雅黑" panose="020B0503020204020204" charset="-122"/>
              <a:ea typeface="微软雅黑" panose="020B0503020204020204" charset="-122"/>
            </a:endParaRPr>
          </a:p>
          <a:p>
            <a:pPr algn="ctr" eaLnBrk="1" hangingPunct="1">
              <a:lnSpc>
                <a:spcPct val="150000"/>
              </a:lnSpc>
              <a:buFont typeface="Arial" panose="020B0604020202020204" pitchFamily="34" charset="0"/>
              <a:buNone/>
            </a:pPr>
            <a:r>
              <a:rPr lang="zh-CN" altLang="en-US" sz="4800" b="1" dirty="0">
                <a:solidFill>
                  <a:schemeClr val="tx1"/>
                </a:solidFill>
                <a:latin typeface="微软雅黑" panose="020B0503020204020204" charset="-122"/>
                <a:ea typeface="微软雅黑" panose="020B0503020204020204" charset="-122"/>
                <a:sym typeface="+mn-ea"/>
              </a:rPr>
              <a:t>第四章 </a:t>
            </a:r>
            <a:r>
              <a:rPr lang="en-US" altLang="zh-CN" sz="4800" b="1" dirty="0">
                <a:solidFill>
                  <a:schemeClr val="tx1"/>
                </a:solidFill>
                <a:latin typeface="微软雅黑" panose="020B0503020204020204" charset="-122"/>
                <a:ea typeface="微软雅黑" panose="020B0503020204020204" charset="-122"/>
                <a:sym typeface="+mn-ea"/>
              </a:rPr>
              <a:t>Python</a:t>
            </a:r>
            <a:r>
              <a:rPr lang="zh-CN" altLang="en-US" sz="4800" b="1" dirty="0">
                <a:solidFill>
                  <a:schemeClr val="tx1"/>
                </a:solidFill>
                <a:latin typeface="微软雅黑" panose="020B0503020204020204" charset="-122"/>
                <a:ea typeface="微软雅黑" panose="020B0503020204020204" charset="-122"/>
                <a:sym typeface="+mn-ea"/>
              </a:rPr>
              <a:t>基础</a:t>
            </a:r>
            <a:endParaRPr lang="zh-CN" altLang="en-US" sz="4800" b="1" dirty="0" smtClean="0">
              <a:solidFill>
                <a:schemeClr val="tx1"/>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584325" y="59848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endParaRPr>
          </a:p>
        </p:txBody>
      </p:sp>
      <p:grpSp>
        <p:nvGrpSpPr>
          <p:cNvPr id="16387" name="组合 79"/>
          <p:cNvGrpSpPr/>
          <p:nvPr/>
        </p:nvGrpSpPr>
        <p:grpSpPr>
          <a:xfrm>
            <a:off x="647700" y="1768475"/>
            <a:ext cx="8047037" cy="68580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4.1 任务一：认识Python</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88" name="组合 82"/>
          <p:cNvGrpSpPr/>
          <p:nvPr/>
        </p:nvGrpSpPr>
        <p:grpSpPr>
          <a:xfrm>
            <a:off x="647700" y="2667000"/>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indent="0" algn="l" rtl="0" eaLnBrk="0" fontAlgn="base" latinLnBrk="0" hangingPunct="0">
                <a:lnSpc>
                  <a:spcPct val="90000"/>
                </a:lnSpc>
                <a:spcBef>
                  <a:spcPts val="1000"/>
                </a:spcBef>
                <a:buClrTx/>
                <a:buSzTx/>
                <a:buNone/>
              </a:pPr>
              <a:r>
                <a:rPr kumimoji="0" lang="zh-CN" altLang="en-US" sz="2800" b="1" i="0" u="none" strike="noStrike" kern="1200" cap="none" spc="0" normalizeH="0" baseline="0">
                  <a:solidFill>
                    <a:schemeClr val="accent2">
                      <a:lumMod val="75000"/>
                    </a:schemeClr>
                  </a:solidFill>
                  <a:cs typeface="等线" panose="02010600030101010101" pitchFamily="2" charset="-122"/>
                </a:rPr>
                <a:t>4.2 任务二：搭建python开发环境</a:t>
              </a:r>
              <a:endParaRPr kumimoji="0" lang="zh-CN" altLang="en-US" sz="2800" b="1" i="0" u="none" strike="noStrike" kern="1200" cap="none" spc="0" normalizeH="0" baseline="0">
                <a:solidFill>
                  <a:schemeClr val="accent2">
                    <a:lumMod val="75000"/>
                  </a:schemeClr>
                </a:solidFill>
                <a:cs typeface="等线" panose="02010600030101010101" pitchFamily="2" charset="-122"/>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0" name="组合 8"/>
          <p:cNvGrpSpPr/>
          <p:nvPr/>
        </p:nvGrpSpPr>
        <p:grpSpPr>
          <a:xfrm>
            <a:off x="647700" y="4387850"/>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4.4 任务四：python IDE的安装与使用</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18"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1" name="组合 8"/>
          <p:cNvGrpSpPr/>
          <p:nvPr/>
        </p:nvGrpSpPr>
        <p:grpSpPr>
          <a:xfrm>
            <a:off x="647700" y="349726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4.3 任务三：Python的包管理工具pip</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7352" y="155575"/>
            <a:ext cx="5793574" cy="1240155"/>
          </a:xfrm>
        </p:spPr>
        <p:txBody>
          <a:bodyPr/>
          <a:lstStyle/>
          <a:p>
            <a:r>
              <a:rPr lang="zh-CN" altLang="en-US" dirty="0"/>
              <a:t>4.2 任务二：搭建python开发环境</a:t>
            </a:r>
            <a:endParaRPr lang="zh-CN" altLang="en-US" dirty="0"/>
          </a:p>
        </p:txBody>
      </p:sp>
      <p:sp>
        <p:nvSpPr>
          <p:cNvPr id="3" name="内容占位符 2"/>
          <p:cNvSpPr>
            <a:spLocks noGrp="1"/>
          </p:cNvSpPr>
          <p:nvPr>
            <p:ph idx="1"/>
          </p:nvPr>
        </p:nvSpPr>
        <p:spPr>
          <a:xfrm>
            <a:off x="628650" y="1490345"/>
            <a:ext cx="7886700" cy="4351338"/>
          </a:xfrm>
        </p:spPr>
        <p:txBody>
          <a:bodyPr/>
          <a:lstStyle/>
          <a:p>
            <a:r>
              <a:rPr lang="en-US" altLang="zh-CN" dirty="0">
                <a:solidFill>
                  <a:srgbClr val="0070C0"/>
                </a:solidFill>
              </a:rPr>
              <a:t>4.2.1 </a:t>
            </a:r>
            <a:r>
              <a:rPr lang="zh-CN" altLang="en-US" dirty="0">
                <a:solidFill>
                  <a:srgbClr val="0070C0"/>
                </a:solidFill>
              </a:rPr>
              <a:t>下载</a:t>
            </a:r>
            <a:endParaRPr lang="zh-CN" altLang="en-US" dirty="0">
              <a:solidFill>
                <a:srgbClr val="0070C0"/>
              </a:solidFill>
            </a:endParaRPr>
          </a:p>
          <a:p>
            <a:r>
              <a:rPr lang="zh-CN" altLang="en-US" dirty="0"/>
              <a:t>Python官网：</a:t>
            </a:r>
            <a:endParaRPr lang="zh-CN" altLang="en-US" dirty="0"/>
          </a:p>
          <a:p>
            <a:r>
              <a:rPr lang="zh-CN" altLang="en-US" dirty="0"/>
              <a:t>https://www.python.org/</a:t>
            </a:r>
            <a:endParaRPr lang="zh-CN" altLang="en-US" dirty="0"/>
          </a:p>
        </p:txBody>
      </p:sp>
      <p:pic>
        <p:nvPicPr>
          <p:cNvPr id="4" name="图片 3" descr="image-20220621113541024"/>
          <p:cNvPicPr>
            <a:picLocks noChangeAspect="1"/>
          </p:cNvPicPr>
          <p:nvPr>
            <p:custDataLst>
              <p:tags r:id="rId1"/>
            </p:custDataLst>
          </p:nvPr>
        </p:nvPicPr>
        <p:blipFill>
          <a:blip r:embed="rId2"/>
          <a:stretch>
            <a:fillRect/>
          </a:stretch>
        </p:blipFill>
        <p:spPr>
          <a:xfrm>
            <a:off x="1010285" y="3037205"/>
            <a:ext cx="7381240" cy="354965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70C0"/>
                </a:solidFill>
              </a:rPr>
              <a:t>4.2.1 </a:t>
            </a:r>
            <a:r>
              <a:rPr lang="zh-CN" altLang="en-US" dirty="0">
                <a:solidFill>
                  <a:srgbClr val="0070C0"/>
                </a:solidFill>
              </a:rPr>
              <a:t>下载</a:t>
            </a:r>
            <a:endParaRPr lang="zh-CN" altLang="en-US" dirty="0">
              <a:solidFill>
                <a:srgbClr val="0070C0"/>
              </a:solidFill>
            </a:endParaRPr>
          </a:p>
        </p:txBody>
      </p:sp>
      <p:sp>
        <p:nvSpPr>
          <p:cNvPr id="3" name="内容占位符 2"/>
          <p:cNvSpPr>
            <a:spLocks noGrp="1"/>
          </p:cNvSpPr>
          <p:nvPr>
            <p:ph idx="1"/>
          </p:nvPr>
        </p:nvSpPr>
        <p:spPr/>
        <p:txBody>
          <a:bodyPr/>
          <a:lstStyle/>
          <a:p>
            <a:r>
              <a:rPr lang="zh-CN" altLang="en-US"/>
              <a:t>在所有版本的下方，有目前正在维护的版本</a:t>
            </a:r>
            <a:endParaRPr lang="zh-CN" altLang="en-US"/>
          </a:p>
        </p:txBody>
      </p:sp>
      <p:pic>
        <p:nvPicPr>
          <p:cNvPr id="4" name="图片 3" descr="image-20220621113720297"/>
          <p:cNvPicPr>
            <a:picLocks noChangeAspect="1"/>
          </p:cNvPicPr>
          <p:nvPr/>
        </p:nvPicPr>
        <p:blipFill>
          <a:blip r:embed="rId1"/>
          <a:stretch>
            <a:fillRect/>
          </a:stretch>
        </p:blipFill>
        <p:spPr>
          <a:xfrm>
            <a:off x="436880" y="2322830"/>
            <a:ext cx="8078470" cy="2212975"/>
          </a:xfrm>
          <a:prstGeom prst="rect">
            <a:avLst/>
          </a:prstGeom>
        </p:spPr>
      </p:pic>
      <p:sp>
        <p:nvSpPr>
          <p:cNvPr id="5" name="文本框 4"/>
          <p:cNvSpPr txBox="1"/>
          <p:nvPr/>
        </p:nvSpPr>
        <p:spPr>
          <a:xfrm>
            <a:off x="448945" y="5233035"/>
            <a:ext cx="8695055" cy="368300"/>
          </a:xfrm>
          <a:prstGeom prst="rect">
            <a:avLst/>
          </a:prstGeom>
          <a:noFill/>
        </p:spPr>
        <p:txBody>
          <a:bodyPr wrap="none" rtlCol="0">
            <a:spAutoFit/>
          </a:bodyPr>
          <a:lstStyle/>
          <a:p>
            <a:pPr algn="l"/>
            <a:r>
              <a:rPr lang="zh-CN" altLang="en-US">
                <a:solidFill>
                  <a:srgbClr val="FF0000"/>
                </a:solidFill>
              </a:rPr>
              <a:t>注：</a:t>
            </a:r>
            <a:r>
              <a:rPr lang="en-US" altLang="zh-CN">
                <a:solidFill>
                  <a:srgbClr val="FF0000"/>
                </a:solidFill>
              </a:rPr>
              <a:t>Python 2.7的“Maintenance status”写的是“end-of-life”，表明这个版本不在维护了。</a:t>
            </a:r>
            <a:endParaRPr lang="en-US" altLang="zh-CN">
              <a:solidFill>
                <a:srgbClr val="FF0000"/>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C:\Users\lgzwx\AppData\Roaming\Tencent\Users\83569244\QQ\WinTemp\RichOle\]XS9R$50A[V][GGBZLD]7FW.png"/>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3446505" y="1701048"/>
            <a:ext cx="4325716" cy="4320000"/>
          </a:xfrm>
          <a:prstGeom prst="rect">
            <a:avLst/>
          </a:prstGeom>
          <a:noFill/>
          <a:ln>
            <a:noFill/>
          </a:ln>
        </p:spPr>
      </p:pic>
      <p:sp>
        <p:nvSpPr>
          <p:cNvPr id="2" name="标注: 线形 1"/>
          <p:cNvSpPr/>
          <p:nvPr/>
        </p:nvSpPr>
        <p:spPr>
          <a:xfrm>
            <a:off x="755576" y="2708920"/>
            <a:ext cx="2088232" cy="1152128"/>
          </a:xfrm>
          <a:prstGeom prst="borderCallout1">
            <a:avLst>
              <a:gd name="adj1" fmla="val 100036"/>
              <a:gd name="adj2" fmla="val 40046"/>
              <a:gd name="adj3" fmla="val 181464"/>
              <a:gd name="adj4" fmla="val 13717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000FF"/>
                </a:solidFill>
                <a:latin typeface="Times New Roman" panose="02020603050405020304" pitchFamily="18" charset="0"/>
                <a:cs typeface="Times New Roman" panose="02020603050405020304" pitchFamily="18" charset="0"/>
              </a:rPr>
              <a:t>64</a:t>
            </a:r>
            <a:r>
              <a:rPr lang="zh-CN" altLang="zh-CN" sz="2000" dirty="0">
                <a:solidFill>
                  <a:srgbClr val="0000FF"/>
                </a:solidFill>
                <a:latin typeface="Times New Roman" panose="02020603050405020304" pitchFamily="18" charset="0"/>
                <a:cs typeface="Times New Roman" panose="02020603050405020304" pitchFamily="18" charset="0"/>
              </a:rPr>
              <a:t>位操作系统离线安装包</a:t>
            </a:r>
            <a:endParaRPr lang="zh-CN" altLang="en-US" sz="2000" dirty="0">
              <a:solidFill>
                <a:srgbClr val="0000FF"/>
              </a:solidFill>
              <a:latin typeface="Times New Roman" panose="02020603050405020304" pitchFamily="18" charset="0"/>
              <a:cs typeface="Times New Roman" panose="02020603050405020304" pitchFamily="18" charset="0"/>
            </a:endParaRPr>
          </a:p>
        </p:txBody>
      </p:sp>
      <p:sp>
        <p:nvSpPr>
          <p:cNvPr id="6" name="标题 1"/>
          <p:cNvSpPr>
            <a:spLocks noGrp="1"/>
          </p:cNvSpPr>
          <p:nvPr>
            <p:ph type="title"/>
          </p:nvPr>
        </p:nvSpPr>
        <p:spPr>
          <a:xfrm>
            <a:off x="337352" y="155575"/>
            <a:ext cx="5793574" cy="1240155"/>
          </a:xfrm>
        </p:spPr>
        <p:txBody>
          <a:bodyPr/>
          <a:lstStyle/>
          <a:p>
            <a:r>
              <a:rPr lang="zh-CN" altLang="en-US" dirty="0"/>
              <a:t>4.2 任务二：搭建python开发环境</a:t>
            </a:r>
            <a:endParaRPr lang="zh-CN" altLang="en-US" dirty="0"/>
          </a:p>
        </p:txBody>
      </p:sp>
      <p:sp>
        <p:nvSpPr>
          <p:cNvPr id="10" name="内容占位符 2"/>
          <p:cNvSpPr>
            <a:spLocks noGrp="1"/>
          </p:cNvSpPr>
          <p:nvPr>
            <p:ph idx="1"/>
          </p:nvPr>
        </p:nvSpPr>
        <p:spPr>
          <a:xfrm>
            <a:off x="628650" y="1490345"/>
            <a:ext cx="7886700" cy="462742"/>
          </a:xfrm>
        </p:spPr>
        <p:txBody>
          <a:bodyPr/>
          <a:lstStyle/>
          <a:p>
            <a:r>
              <a:rPr lang="en-US" altLang="zh-CN" dirty="0">
                <a:solidFill>
                  <a:srgbClr val="0070C0"/>
                </a:solidFill>
              </a:rPr>
              <a:t>4.2.1 </a:t>
            </a:r>
            <a:r>
              <a:rPr lang="zh-CN" altLang="en-US" dirty="0">
                <a:solidFill>
                  <a:srgbClr val="0070C0"/>
                </a:solidFill>
              </a:rPr>
              <a:t>下载</a:t>
            </a:r>
            <a:endParaRPr lang="zh-CN" altLang="en-US" dirty="0">
              <a:solidFill>
                <a:srgbClr val="0070C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19542" t="17404" r="15257" b="17005"/>
          <a:stretch>
            <a:fillRect/>
          </a:stretch>
        </p:blipFill>
        <p:spPr>
          <a:xfrm>
            <a:off x="8586" y="862000"/>
            <a:ext cx="1800200" cy="1008112"/>
          </a:xfrm>
          <a:prstGeom prst="rect">
            <a:avLst/>
          </a:prstGeom>
          <a:ln>
            <a:noFill/>
          </a:ln>
          <a:effectLst>
            <a:softEdge rad="112500"/>
          </a:effectLst>
        </p:spPr>
      </p:pic>
      <p:sp>
        <p:nvSpPr>
          <p:cNvPr id="4" name="文本框 3"/>
          <p:cNvSpPr txBox="1"/>
          <p:nvPr/>
        </p:nvSpPr>
        <p:spPr>
          <a:xfrm>
            <a:off x="359532" y="1765878"/>
            <a:ext cx="8424936" cy="400110"/>
          </a:xfrm>
          <a:prstGeom prst="rect">
            <a:avLst/>
          </a:prstGeom>
          <a:noFill/>
        </p:spPr>
        <p:txBody>
          <a:bodyPr wrap="square" rtlCol="0">
            <a:spAutoFit/>
          </a:bodyPr>
          <a:lstStyle/>
          <a:p>
            <a:r>
              <a:rPr lang="en-US" altLang="zh-CN" sz="2000" dirty="0">
                <a:solidFill>
                  <a:srgbClr val="003300"/>
                </a:solidFill>
                <a:latin typeface="微软雅黑" panose="020B0503020204020204" charset="-122"/>
                <a:ea typeface="微软雅黑" panose="020B0503020204020204" charset="-122"/>
              </a:rPr>
              <a:t>1. </a:t>
            </a:r>
            <a:r>
              <a:rPr lang="zh-CN" altLang="en-US" sz="2000" dirty="0">
                <a:solidFill>
                  <a:srgbClr val="003300"/>
                </a:solidFill>
                <a:latin typeface="微软雅黑" panose="020B0503020204020204" charset="-122"/>
                <a:ea typeface="微软雅黑" panose="020B0503020204020204" charset="-122"/>
              </a:rPr>
              <a:t>双击下载后得到的可执行文件“</a:t>
            </a:r>
            <a:r>
              <a:rPr lang="en-US" altLang="zh-CN" sz="2000" dirty="0">
                <a:solidFill>
                  <a:srgbClr val="003300"/>
                </a:solidFill>
                <a:latin typeface="微软雅黑" panose="020B0503020204020204" charset="-122"/>
                <a:ea typeface="微软雅黑" panose="020B0503020204020204" charset="-122"/>
              </a:rPr>
              <a:t>Python-3.9.0-amd64.exe”</a:t>
            </a:r>
            <a:endParaRPr lang="zh-CN" altLang="en-US" sz="2000" dirty="0">
              <a:solidFill>
                <a:srgbClr val="003300"/>
              </a:solidFill>
              <a:latin typeface="微软雅黑" panose="020B0503020204020204" charset="-122"/>
              <a:ea typeface="微软雅黑" panose="020B0503020204020204" charset="-122"/>
            </a:endParaRPr>
          </a:p>
        </p:txBody>
      </p:sp>
      <p:pic>
        <p:nvPicPr>
          <p:cNvPr id="7" name="图片 6" descr="C:\Users\lgzwx\AppData\Roaming\Tencent\Users\83569244\QQ\WinTemp\RichOle\$7IHD5G2TENMU$2RJ0Q97GK.png"/>
          <p:cNvPicPr>
            <a:picLocks noChangeAspect="1"/>
          </p:cNvPicPr>
          <p:nvPr/>
        </p:nvPicPr>
        <p:blipFill>
          <a:blip r:embed="rId2">
            <a:extLst>
              <a:ext uri="{28A0092B-C50C-407E-A947-70E740481C1C}">
                <a14:useLocalDpi xmlns:a14="http://schemas.microsoft.com/office/drawing/2010/main" val="0"/>
              </a:ext>
            </a:extLst>
          </a:blip>
          <a:srcRect l="482"/>
          <a:stretch>
            <a:fillRect/>
          </a:stretch>
        </p:blipFill>
        <p:spPr>
          <a:xfrm>
            <a:off x="2051720" y="2348880"/>
            <a:ext cx="5313992" cy="3240000"/>
          </a:xfrm>
          <a:prstGeom prst="rect">
            <a:avLst/>
          </a:prstGeom>
          <a:noFill/>
          <a:ln>
            <a:noFill/>
          </a:ln>
        </p:spPr>
      </p:pic>
      <p:sp>
        <p:nvSpPr>
          <p:cNvPr id="5" name="标题 1"/>
          <p:cNvSpPr txBox="1"/>
          <p:nvPr/>
        </p:nvSpPr>
        <p:spPr>
          <a:xfrm>
            <a:off x="337352" y="155575"/>
            <a:ext cx="5793574" cy="1240155"/>
          </a:xfrm>
          <a:prstGeom prst="rect">
            <a:avLst/>
          </a:prstGeom>
          <a:noFill/>
          <a:ln w="9525">
            <a:noFill/>
          </a:ln>
        </p:spPr>
        <p:txBody>
          <a:bodyPr anchor="ctr" anchorCtr="0">
            <a:normAutofit/>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charset="-122"/>
                <a:ea typeface="微软雅黑" panose="020B0503020204020204" charset="-122"/>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a:lstStyle>
          <a:p>
            <a:r>
              <a:rPr lang="zh-CN" altLang="en-US"/>
              <a:t>4.2 任务二：搭建python开发环境</a:t>
            </a:r>
            <a:endParaRPr lang="zh-CN" altLang="en-US" dirty="0"/>
          </a:p>
        </p:txBody>
      </p:sp>
      <p:sp>
        <p:nvSpPr>
          <p:cNvPr id="6" name="内容占位符 2"/>
          <p:cNvSpPr>
            <a:spLocks noGrp="1"/>
          </p:cNvSpPr>
          <p:nvPr>
            <p:ph idx="1"/>
          </p:nvPr>
        </p:nvSpPr>
        <p:spPr>
          <a:xfrm>
            <a:off x="1640704" y="1099291"/>
            <a:ext cx="2647210" cy="444377"/>
          </a:xfrm>
        </p:spPr>
        <p:txBody>
          <a:bodyPr/>
          <a:lstStyle/>
          <a:p>
            <a:r>
              <a:rPr lang="en-US" altLang="zh-CN" dirty="0">
                <a:solidFill>
                  <a:srgbClr val="0070C0"/>
                </a:solidFill>
                <a:latin typeface="+mn-ea"/>
              </a:rPr>
              <a:t>4.2.2 </a:t>
            </a:r>
            <a:r>
              <a:rPr lang="zh-CN" altLang="en-US" dirty="0">
                <a:solidFill>
                  <a:srgbClr val="0070C0"/>
                </a:solidFill>
                <a:latin typeface="+mn-ea"/>
              </a:rPr>
              <a:t>安装</a:t>
            </a:r>
            <a:endParaRPr lang="zh-CN" altLang="en-US" dirty="0">
              <a:solidFill>
                <a:srgbClr val="0070C0"/>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19542" t="17404" r="15257" b="17005"/>
          <a:stretch>
            <a:fillRect/>
          </a:stretch>
        </p:blipFill>
        <p:spPr>
          <a:xfrm>
            <a:off x="8586" y="862000"/>
            <a:ext cx="1800200" cy="1008112"/>
          </a:xfrm>
          <a:prstGeom prst="rect">
            <a:avLst/>
          </a:prstGeom>
          <a:ln>
            <a:noFill/>
          </a:ln>
          <a:effectLst>
            <a:softEdge rad="112500"/>
          </a:effectLst>
        </p:spPr>
      </p:pic>
      <p:sp>
        <p:nvSpPr>
          <p:cNvPr id="4" name="文本框 3"/>
          <p:cNvSpPr txBox="1"/>
          <p:nvPr/>
        </p:nvSpPr>
        <p:spPr>
          <a:xfrm>
            <a:off x="359532" y="1765878"/>
            <a:ext cx="8424936" cy="400110"/>
          </a:xfrm>
          <a:prstGeom prst="rect">
            <a:avLst/>
          </a:prstGeom>
          <a:noFill/>
        </p:spPr>
        <p:txBody>
          <a:bodyPr wrap="square" rtlCol="0">
            <a:spAutoFit/>
          </a:bodyPr>
          <a:lstStyle/>
          <a:p>
            <a:r>
              <a:rPr lang="en-US" altLang="zh-CN" sz="2000" dirty="0">
                <a:solidFill>
                  <a:srgbClr val="003300"/>
                </a:solidFill>
                <a:latin typeface="微软雅黑" panose="020B0503020204020204" charset="-122"/>
                <a:ea typeface="微软雅黑" panose="020B0503020204020204" charset="-122"/>
              </a:rPr>
              <a:t>2.</a:t>
            </a:r>
            <a:r>
              <a:rPr lang="zh-CN" altLang="en-US" sz="2000" dirty="0">
                <a:solidFill>
                  <a:srgbClr val="003300"/>
                </a:solidFill>
                <a:latin typeface="微软雅黑" panose="020B0503020204020204" charset="-122"/>
                <a:ea typeface="微软雅黑" panose="020B0503020204020204" charset="-122"/>
              </a:rPr>
              <a:t>如果选择“</a:t>
            </a:r>
            <a:r>
              <a:rPr lang="en-US" altLang="zh-CN" sz="2000" dirty="0">
                <a:solidFill>
                  <a:srgbClr val="003300"/>
                </a:solidFill>
                <a:latin typeface="微软雅黑" panose="020B0503020204020204" charset="-122"/>
                <a:ea typeface="微软雅黑" panose="020B0503020204020204" charset="-122"/>
              </a:rPr>
              <a:t>Install Now”</a:t>
            </a:r>
            <a:r>
              <a:rPr lang="zh-CN" altLang="en-US" sz="2000" dirty="0">
                <a:solidFill>
                  <a:srgbClr val="003300"/>
                </a:solidFill>
                <a:latin typeface="微软雅黑" panose="020B0503020204020204" charset="-122"/>
                <a:ea typeface="微软雅黑" panose="020B0503020204020204" charset="-122"/>
              </a:rPr>
              <a:t>按钮，则进行默认安装</a:t>
            </a:r>
            <a:endParaRPr lang="zh-CN" altLang="en-US" sz="2000" dirty="0">
              <a:solidFill>
                <a:srgbClr val="003300"/>
              </a:solidFill>
              <a:latin typeface="微软雅黑" panose="020B0503020204020204" charset="-122"/>
              <a:ea typeface="微软雅黑" panose="020B0503020204020204" charset="-122"/>
            </a:endParaRPr>
          </a:p>
        </p:txBody>
      </p:sp>
      <p:pic>
        <p:nvPicPr>
          <p:cNvPr id="6" name="图片 5" descr="C:\Users\lgzwx\AppData\Roaming\Tencent\Users\83569244\QQ\WinTemp\RichOle\5V5U2QGKVGF2M)R53[X3NUL.png"/>
          <p:cNvPicPr>
            <a:picLocks noChangeAspect="1"/>
          </p:cNvPicPr>
          <p:nvPr/>
        </p:nvPicPr>
        <p:blipFill>
          <a:blip r:embed="rId2">
            <a:extLst>
              <a:ext uri="{28A0092B-C50C-407E-A947-70E740481C1C}">
                <a14:useLocalDpi xmlns:a14="http://schemas.microsoft.com/office/drawing/2010/main" val="0"/>
              </a:ext>
            </a:extLst>
          </a:blip>
          <a:srcRect l="669" t="1087" r="1037" b="1072"/>
          <a:stretch>
            <a:fillRect/>
          </a:stretch>
        </p:blipFill>
        <p:spPr>
          <a:xfrm>
            <a:off x="1924394" y="2376962"/>
            <a:ext cx="5295212" cy="3240000"/>
          </a:xfrm>
          <a:prstGeom prst="rect">
            <a:avLst/>
          </a:prstGeom>
          <a:noFill/>
          <a:ln>
            <a:noFill/>
          </a:ln>
        </p:spPr>
      </p:pic>
      <p:sp>
        <p:nvSpPr>
          <p:cNvPr id="5" name="标题 1"/>
          <p:cNvSpPr txBox="1"/>
          <p:nvPr/>
        </p:nvSpPr>
        <p:spPr>
          <a:xfrm>
            <a:off x="359532" y="154445"/>
            <a:ext cx="5793574" cy="1240155"/>
          </a:xfrm>
          <a:prstGeom prst="rect">
            <a:avLst/>
          </a:prstGeom>
          <a:noFill/>
          <a:ln w="9525">
            <a:noFill/>
          </a:ln>
        </p:spPr>
        <p:txBody>
          <a:bodyPr anchor="ctr" anchorCtr="0">
            <a:normAutofit/>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charset="-122"/>
                <a:ea typeface="微软雅黑" panose="020B0503020204020204" charset="-122"/>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a:lstStyle>
          <a:p>
            <a:r>
              <a:rPr lang="zh-CN" altLang="en-US" dirty="0"/>
              <a:t>4.2 任务二：搭建python开发环境</a:t>
            </a:r>
            <a:endParaRPr lang="zh-CN" altLang="en-US" dirty="0"/>
          </a:p>
        </p:txBody>
      </p:sp>
      <p:sp>
        <p:nvSpPr>
          <p:cNvPr id="7" name="内容占位符 2"/>
          <p:cNvSpPr>
            <a:spLocks noGrp="1"/>
          </p:cNvSpPr>
          <p:nvPr>
            <p:ph idx="1"/>
          </p:nvPr>
        </p:nvSpPr>
        <p:spPr>
          <a:xfrm>
            <a:off x="1640704" y="1099291"/>
            <a:ext cx="2647210" cy="444377"/>
          </a:xfrm>
        </p:spPr>
        <p:txBody>
          <a:bodyPr/>
          <a:lstStyle/>
          <a:p>
            <a:r>
              <a:rPr lang="en-US" altLang="zh-CN" dirty="0">
                <a:solidFill>
                  <a:srgbClr val="0070C0"/>
                </a:solidFill>
                <a:latin typeface="+mn-ea"/>
              </a:rPr>
              <a:t>4.2.2 </a:t>
            </a:r>
            <a:r>
              <a:rPr lang="zh-CN" altLang="en-US" dirty="0">
                <a:solidFill>
                  <a:srgbClr val="0070C0"/>
                </a:solidFill>
                <a:latin typeface="+mn-ea"/>
              </a:rPr>
              <a:t>安装</a:t>
            </a:r>
            <a:endParaRPr lang="zh-CN" altLang="en-US" dirty="0">
              <a:solidFill>
                <a:srgbClr val="0070C0"/>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19542" t="17404" r="15257" b="17005"/>
          <a:stretch>
            <a:fillRect/>
          </a:stretch>
        </p:blipFill>
        <p:spPr>
          <a:xfrm>
            <a:off x="8586" y="862000"/>
            <a:ext cx="1800200" cy="1008112"/>
          </a:xfrm>
          <a:prstGeom prst="rect">
            <a:avLst/>
          </a:prstGeom>
          <a:ln>
            <a:noFill/>
          </a:ln>
          <a:effectLst>
            <a:softEdge rad="112500"/>
          </a:effectLst>
        </p:spPr>
      </p:pic>
      <p:sp>
        <p:nvSpPr>
          <p:cNvPr id="4" name="文本框 3"/>
          <p:cNvSpPr txBox="1"/>
          <p:nvPr/>
        </p:nvSpPr>
        <p:spPr>
          <a:xfrm>
            <a:off x="359532" y="1765878"/>
            <a:ext cx="8424936" cy="400110"/>
          </a:xfrm>
          <a:prstGeom prst="rect">
            <a:avLst/>
          </a:prstGeom>
          <a:noFill/>
        </p:spPr>
        <p:txBody>
          <a:bodyPr wrap="square" rtlCol="0">
            <a:spAutoFit/>
          </a:bodyPr>
          <a:lstStyle/>
          <a:p>
            <a:r>
              <a:rPr lang="en-US" altLang="zh-CN" sz="2000" dirty="0">
                <a:solidFill>
                  <a:srgbClr val="003300"/>
                </a:solidFill>
                <a:latin typeface="微软雅黑" panose="020B0503020204020204" charset="-122"/>
                <a:ea typeface="微软雅黑" panose="020B0503020204020204" charset="-122"/>
              </a:rPr>
              <a:t>3.</a:t>
            </a:r>
            <a:r>
              <a:rPr lang="zh-CN" altLang="en-US" sz="2000" dirty="0">
                <a:solidFill>
                  <a:srgbClr val="003300"/>
                </a:solidFill>
                <a:latin typeface="微软雅黑" panose="020B0503020204020204" charset="-122"/>
                <a:ea typeface="微软雅黑" panose="020B0503020204020204" charset="-122"/>
              </a:rPr>
              <a:t> 如果选择“</a:t>
            </a:r>
            <a:r>
              <a:rPr lang="en-US" altLang="zh-CN" sz="2000" dirty="0">
                <a:solidFill>
                  <a:srgbClr val="003300"/>
                </a:solidFill>
                <a:latin typeface="微软雅黑" panose="020B0503020204020204" charset="-122"/>
                <a:ea typeface="微软雅黑" panose="020B0503020204020204" charset="-122"/>
              </a:rPr>
              <a:t>Customize installation”</a:t>
            </a:r>
            <a:r>
              <a:rPr lang="zh-CN" altLang="en-US" sz="2000" dirty="0">
                <a:solidFill>
                  <a:srgbClr val="003300"/>
                </a:solidFill>
                <a:latin typeface="微软雅黑" panose="020B0503020204020204" charset="-122"/>
                <a:ea typeface="微软雅黑" panose="020B0503020204020204" charset="-122"/>
              </a:rPr>
              <a:t>按钮，则进行自定义安装</a:t>
            </a:r>
            <a:endParaRPr lang="zh-CN" altLang="en-US" sz="2000" dirty="0">
              <a:solidFill>
                <a:srgbClr val="003300"/>
              </a:solidFill>
              <a:latin typeface="微软雅黑" panose="020B0503020204020204" charset="-122"/>
              <a:ea typeface="微软雅黑" panose="020B0503020204020204" charset="-122"/>
            </a:endParaRPr>
          </a:p>
        </p:txBody>
      </p:sp>
      <p:pic>
        <p:nvPicPr>
          <p:cNvPr id="7" name="图片 6" descr="C:\Users\lgzwx\AppData\Roaming\Tencent\Users\83569244\QQ\WinTemp\RichOle\TY)[H91NH[C$M42V{5VQ00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808786" y="2348880"/>
            <a:ext cx="5341754" cy="3240000"/>
          </a:xfrm>
          <a:prstGeom prst="rect">
            <a:avLst/>
          </a:prstGeom>
          <a:noFill/>
          <a:ln>
            <a:noFill/>
          </a:ln>
        </p:spPr>
      </p:pic>
      <p:sp>
        <p:nvSpPr>
          <p:cNvPr id="5" name="标题 1"/>
          <p:cNvSpPr txBox="1"/>
          <p:nvPr/>
        </p:nvSpPr>
        <p:spPr>
          <a:xfrm>
            <a:off x="380156" y="28965"/>
            <a:ext cx="5793574" cy="1240155"/>
          </a:xfrm>
          <a:prstGeom prst="rect">
            <a:avLst/>
          </a:prstGeom>
          <a:noFill/>
          <a:ln w="9525">
            <a:noFill/>
          </a:ln>
        </p:spPr>
        <p:txBody>
          <a:bodyPr anchor="ctr" anchorCtr="0">
            <a:normAutofit/>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charset="-122"/>
                <a:ea typeface="微软雅黑" panose="020B0503020204020204" charset="-122"/>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a:lstStyle>
          <a:p>
            <a:r>
              <a:rPr lang="zh-CN" altLang="en-US" dirty="0"/>
              <a:t>4.2 任务二：搭建python开发环境</a:t>
            </a:r>
            <a:endParaRPr lang="zh-CN" altLang="en-US" dirty="0"/>
          </a:p>
        </p:txBody>
      </p:sp>
      <p:sp>
        <p:nvSpPr>
          <p:cNvPr id="6" name="内容占位符 2"/>
          <p:cNvSpPr>
            <a:spLocks noGrp="1"/>
          </p:cNvSpPr>
          <p:nvPr>
            <p:ph idx="1"/>
          </p:nvPr>
        </p:nvSpPr>
        <p:spPr>
          <a:xfrm>
            <a:off x="1640704" y="1099291"/>
            <a:ext cx="2647210" cy="444377"/>
          </a:xfrm>
        </p:spPr>
        <p:txBody>
          <a:bodyPr/>
          <a:lstStyle/>
          <a:p>
            <a:r>
              <a:rPr lang="en-US" altLang="zh-CN" dirty="0">
                <a:solidFill>
                  <a:srgbClr val="0070C0"/>
                </a:solidFill>
                <a:latin typeface="+mn-ea"/>
              </a:rPr>
              <a:t>4.2.2 </a:t>
            </a:r>
            <a:r>
              <a:rPr lang="zh-CN" altLang="en-US" dirty="0">
                <a:solidFill>
                  <a:srgbClr val="0070C0"/>
                </a:solidFill>
                <a:latin typeface="+mn-ea"/>
              </a:rPr>
              <a:t>安装</a:t>
            </a:r>
            <a:endParaRPr lang="zh-CN" altLang="en-US" dirty="0">
              <a:solidFill>
                <a:srgbClr val="0070C0"/>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19542" t="17404" r="15257" b="17005"/>
          <a:stretch>
            <a:fillRect/>
          </a:stretch>
        </p:blipFill>
        <p:spPr>
          <a:xfrm>
            <a:off x="8586" y="862000"/>
            <a:ext cx="1800200" cy="1008112"/>
          </a:xfrm>
          <a:prstGeom prst="rect">
            <a:avLst/>
          </a:prstGeom>
          <a:ln>
            <a:noFill/>
          </a:ln>
          <a:effectLst>
            <a:softEdge rad="112500"/>
          </a:effectLst>
        </p:spPr>
      </p:pic>
      <p:sp>
        <p:nvSpPr>
          <p:cNvPr id="4" name="文本框 3"/>
          <p:cNvSpPr txBox="1"/>
          <p:nvPr/>
        </p:nvSpPr>
        <p:spPr>
          <a:xfrm>
            <a:off x="359532" y="1765878"/>
            <a:ext cx="8424936" cy="707886"/>
          </a:xfrm>
          <a:prstGeom prst="rect">
            <a:avLst/>
          </a:prstGeom>
          <a:noFill/>
        </p:spPr>
        <p:txBody>
          <a:bodyPr wrap="square" rtlCol="0">
            <a:spAutoFit/>
          </a:bodyPr>
          <a:lstStyle/>
          <a:p>
            <a:r>
              <a:rPr lang="en-US" altLang="zh-CN" sz="2000" dirty="0">
                <a:solidFill>
                  <a:srgbClr val="003300"/>
                </a:solidFill>
                <a:latin typeface="微软雅黑" panose="020B0503020204020204" charset="-122"/>
                <a:ea typeface="微软雅黑" panose="020B0503020204020204" charset="-122"/>
              </a:rPr>
              <a:t>4. </a:t>
            </a:r>
            <a:r>
              <a:rPr lang="zh-CN" altLang="en-US" sz="2000" dirty="0">
                <a:solidFill>
                  <a:srgbClr val="003300"/>
                </a:solidFill>
                <a:latin typeface="微软雅黑" panose="020B0503020204020204" charset="-122"/>
                <a:ea typeface="微软雅黑" panose="020B0503020204020204" charset="-122"/>
              </a:rPr>
              <a:t>在自定义安装模式下单击“</a:t>
            </a:r>
            <a:r>
              <a:rPr lang="en-US" altLang="zh-CN" sz="2000" dirty="0">
                <a:solidFill>
                  <a:srgbClr val="003300"/>
                </a:solidFill>
                <a:latin typeface="微软雅黑" panose="020B0503020204020204" charset="-122"/>
                <a:ea typeface="微软雅黑" panose="020B0503020204020204" charset="-122"/>
              </a:rPr>
              <a:t>Next”</a:t>
            </a:r>
            <a:r>
              <a:rPr lang="zh-CN" altLang="en-US" sz="2000" dirty="0">
                <a:solidFill>
                  <a:srgbClr val="003300"/>
                </a:solidFill>
                <a:latin typeface="微软雅黑" panose="020B0503020204020204" charset="-122"/>
                <a:ea typeface="微软雅黑" panose="020B0503020204020204" charset="-122"/>
              </a:rPr>
              <a:t>按钮，用户可以自行设置安装路径，其他采用默认设置。</a:t>
            </a:r>
            <a:endParaRPr lang="zh-CN" altLang="en-US" sz="2000" dirty="0">
              <a:solidFill>
                <a:srgbClr val="003300"/>
              </a:solidFill>
              <a:latin typeface="微软雅黑" panose="020B0503020204020204" charset="-122"/>
              <a:ea typeface="微软雅黑" panose="020B0503020204020204" charset="-122"/>
            </a:endParaRPr>
          </a:p>
        </p:txBody>
      </p:sp>
      <p:pic>
        <p:nvPicPr>
          <p:cNvPr id="6" name="图片 5" descr="C:\Users\lgzwx\AppData\Roaming\Tencent\Users\83569244\QQ\WinTemp\RichOle\S)@X`46)HDOX5UOSNKR{IU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051720" y="2498453"/>
            <a:ext cx="5305010" cy="3240000"/>
          </a:xfrm>
          <a:prstGeom prst="rect">
            <a:avLst/>
          </a:prstGeom>
          <a:noFill/>
          <a:ln>
            <a:noFill/>
          </a:ln>
        </p:spPr>
      </p:pic>
      <p:sp>
        <p:nvSpPr>
          <p:cNvPr id="5" name="标题 1"/>
          <p:cNvSpPr txBox="1"/>
          <p:nvPr/>
        </p:nvSpPr>
        <p:spPr>
          <a:xfrm>
            <a:off x="359532" y="125901"/>
            <a:ext cx="5793574" cy="1240155"/>
          </a:xfrm>
          <a:prstGeom prst="rect">
            <a:avLst/>
          </a:prstGeom>
          <a:noFill/>
          <a:ln w="9525">
            <a:noFill/>
          </a:ln>
        </p:spPr>
        <p:txBody>
          <a:bodyPr anchor="ctr" anchorCtr="0">
            <a:normAutofit/>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charset="-122"/>
                <a:ea typeface="微软雅黑" panose="020B0503020204020204" charset="-122"/>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a:lstStyle>
          <a:p>
            <a:r>
              <a:rPr lang="zh-CN" altLang="en-US" dirty="0"/>
              <a:t>4.2 任务二：搭建python开发环境</a:t>
            </a:r>
            <a:endParaRPr lang="zh-CN" altLang="en-US" dirty="0"/>
          </a:p>
        </p:txBody>
      </p:sp>
      <p:sp>
        <p:nvSpPr>
          <p:cNvPr id="7" name="内容占位符 2"/>
          <p:cNvSpPr>
            <a:spLocks noGrp="1"/>
          </p:cNvSpPr>
          <p:nvPr>
            <p:ph idx="1"/>
          </p:nvPr>
        </p:nvSpPr>
        <p:spPr>
          <a:xfrm>
            <a:off x="1640704" y="1099291"/>
            <a:ext cx="2647210" cy="444377"/>
          </a:xfrm>
        </p:spPr>
        <p:txBody>
          <a:bodyPr/>
          <a:lstStyle/>
          <a:p>
            <a:r>
              <a:rPr lang="en-US" altLang="zh-CN" dirty="0">
                <a:solidFill>
                  <a:srgbClr val="0070C0"/>
                </a:solidFill>
                <a:latin typeface="+mn-ea"/>
              </a:rPr>
              <a:t>4.2.2 </a:t>
            </a:r>
            <a:r>
              <a:rPr lang="zh-CN" altLang="en-US" dirty="0">
                <a:solidFill>
                  <a:srgbClr val="0070C0"/>
                </a:solidFill>
                <a:latin typeface="+mn-ea"/>
              </a:rPr>
              <a:t>安装</a:t>
            </a:r>
            <a:endParaRPr lang="zh-CN" altLang="en-US" dirty="0">
              <a:solidFill>
                <a:srgbClr val="0070C0"/>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19542" t="17404" r="15257" b="17005"/>
          <a:stretch>
            <a:fillRect/>
          </a:stretch>
        </p:blipFill>
        <p:spPr>
          <a:xfrm>
            <a:off x="8586" y="862000"/>
            <a:ext cx="1800200" cy="1008112"/>
          </a:xfrm>
          <a:prstGeom prst="rect">
            <a:avLst/>
          </a:prstGeom>
          <a:ln>
            <a:noFill/>
          </a:ln>
          <a:effectLst>
            <a:softEdge rad="112500"/>
          </a:effectLst>
        </p:spPr>
      </p:pic>
      <p:sp>
        <p:nvSpPr>
          <p:cNvPr id="4" name="文本框 3"/>
          <p:cNvSpPr txBox="1"/>
          <p:nvPr/>
        </p:nvSpPr>
        <p:spPr>
          <a:xfrm>
            <a:off x="359532" y="1765878"/>
            <a:ext cx="8424936" cy="400110"/>
          </a:xfrm>
          <a:prstGeom prst="rect">
            <a:avLst/>
          </a:prstGeom>
          <a:noFill/>
        </p:spPr>
        <p:txBody>
          <a:bodyPr wrap="square" rtlCol="0">
            <a:spAutoFit/>
          </a:bodyPr>
          <a:lstStyle/>
          <a:p>
            <a:r>
              <a:rPr lang="en-US" altLang="zh-CN" sz="2000" dirty="0">
                <a:solidFill>
                  <a:srgbClr val="003300"/>
                </a:solidFill>
                <a:latin typeface="微软雅黑" panose="020B0503020204020204" charset="-122"/>
                <a:ea typeface="微软雅黑" panose="020B0503020204020204" charset="-122"/>
              </a:rPr>
              <a:t>5. </a:t>
            </a:r>
            <a:r>
              <a:rPr lang="zh-CN" altLang="en-US" sz="2000" dirty="0">
                <a:solidFill>
                  <a:srgbClr val="003300"/>
                </a:solidFill>
                <a:latin typeface="微软雅黑" panose="020B0503020204020204" charset="-122"/>
                <a:ea typeface="微软雅黑" panose="020B0503020204020204" charset="-122"/>
              </a:rPr>
              <a:t>单击“</a:t>
            </a:r>
            <a:r>
              <a:rPr lang="en-US" altLang="zh-CN" sz="2000" dirty="0">
                <a:solidFill>
                  <a:srgbClr val="003300"/>
                </a:solidFill>
                <a:latin typeface="微软雅黑" panose="020B0503020204020204" charset="-122"/>
                <a:ea typeface="微软雅黑" panose="020B0503020204020204" charset="-122"/>
              </a:rPr>
              <a:t>Install”</a:t>
            </a:r>
            <a:r>
              <a:rPr lang="zh-CN" altLang="en-US" sz="2000" dirty="0">
                <a:solidFill>
                  <a:srgbClr val="003300"/>
                </a:solidFill>
                <a:latin typeface="微软雅黑" panose="020B0503020204020204" charset="-122"/>
                <a:ea typeface="微软雅黑" panose="020B0503020204020204" charset="-122"/>
              </a:rPr>
              <a:t>按钮，开始安装</a:t>
            </a:r>
            <a:r>
              <a:rPr lang="en-US" altLang="zh-CN" sz="2000" dirty="0">
                <a:solidFill>
                  <a:srgbClr val="003300"/>
                </a:solidFill>
                <a:latin typeface="微软雅黑" panose="020B0503020204020204" charset="-122"/>
                <a:ea typeface="微软雅黑" panose="020B0503020204020204" charset="-122"/>
              </a:rPr>
              <a:t>Python</a:t>
            </a:r>
            <a:r>
              <a:rPr lang="zh-CN" altLang="en-US" sz="2000" dirty="0">
                <a:solidFill>
                  <a:srgbClr val="003300"/>
                </a:solidFill>
                <a:latin typeface="微软雅黑" panose="020B0503020204020204" charset="-122"/>
                <a:ea typeface="微软雅黑" panose="020B0503020204020204" charset="-122"/>
              </a:rPr>
              <a:t>。</a:t>
            </a:r>
            <a:endParaRPr lang="zh-CN" altLang="en-US" sz="2000" dirty="0">
              <a:solidFill>
                <a:srgbClr val="003300"/>
              </a:solidFill>
              <a:latin typeface="微软雅黑" panose="020B0503020204020204" charset="-122"/>
              <a:ea typeface="微软雅黑" panose="020B0503020204020204" charset="-122"/>
            </a:endParaRPr>
          </a:p>
        </p:txBody>
      </p:sp>
      <p:pic>
        <p:nvPicPr>
          <p:cNvPr id="7" name="图片 6" descr="C:\Users\lgzwx\AppData\Roaming\Tencent\Users\83569244\QQ\WinTemp\RichOle\AV1SO(I`UTKNM}73~K`G`{H.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267744" y="2276872"/>
            <a:ext cx="5286230" cy="3240000"/>
          </a:xfrm>
          <a:prstGeom prst="rect">
            <a:avLst/>
          </a:prstGeom>
          <a:noFill/>
          <a:ln>
            <a:noFill/>
          </a:ln>
        </p:spPr>
      </p:pic>
      <p:sp>
        <p:nvSpPr>
          <p:cNvPr id="5" name="标题 1"/>
          <p:cNvSpPr txBox="1"/>
          <p:nvPr/>
        </p:nvSpPr>
        <p:spPr>
          <a:xfrm>
            <a:off x="-882715" y="157818"/>
            <a:ext cx="5793574" cy="1240155"/>
          </a:xfrm>
          <a:prstGeom prst="rect">
            <a:avLst/>
          </a:prstGeom>
          <a:noFill/>
          <a:ln w="9525">
            <a:noFill/>
          </a:ln>
        </p:spPr>
        <p:txBody>
          <a:bodyPr anchor="ctr" anchorCtr="0">
            <a:normAutofit/>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charset="-122"/>
                <a:ea typeface="微软雅黑" panose="020B0503020204020204" charset="-122"/>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a:lstStyle>
          <a:p>
            <a:r>
              <a:rPr lang="zh-CN" altLang="en-US" dirty="0"/>
              <a:t>4.2 任务二：搭建python开发环境</a:t>
            </a:r>
            <a:endParaRPr lang="zh-CN" altLang="en-US" dirty="0"/>
          </a:p>
        </p:txBody>
      </p:sp>
      <p:sp>
        <p:nvSpPr>
          <p:cNvPr id="6" name="内容占位符 2"/>
          <p:cNvSpPr>
            <a:spLocks noGrp="1"/>
          </p:cNvSpPr>
          <p:nvPr>
            <p:ph idx="1"/>
          </p:nvPr>
        </p:nvSpPr>
        <p:spPr>
          <a:xfrm>
            <a:off x="1640704" y="1099291"/>
            <a:ext cx="2647210" cy="444377"/>
          </a:xfrm>
        </p:spPr>
        <p:txBody>
          <a:bodyPr/>
          <a:lstStyle/>
          <a:p>
            <a:r>
              <a:rPr lang="en-US" altLang="zh-CN" dirty="0">
                <a:solidFill>
                  <a:srgbClr val="0070C0"/>
                </a:solidFill>
                <a:latin typeface="+mn-ea"/>
              </a:rPr>
              <a:t>4.2.2 </a:t>
            </a:r>
            <a:r>
              <a:rPr lang="zh-CN" altLang="en-US" dirty="0">
                <a:solidFill>
                  <a:srgbClr val="0070C0"/>
                </a:solidFill>
                <a:latin typeface="+mn-ea"/>
              </a:rPr>
              <a:t>安装</a:t>
            </a:r>
            <a:endParaRPr lang="zh-CN" altLang="en-US" dirty="0">
              <a:solidFill>
                <a:srgbClr val="0070C0"/>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4.2 任务二：搭建python开发环境</a:t>
            </a:r>
            <a:endParaRPr lang="zh-CN" altLang="en-US"/>
          </a:p>
        </p:txBody>
      </p:sp>
      <p:sp>
        <p:nvSpPr>
          <p:cNvPr id="3" name="内容占位符 2"/>
          <p:cNvSpPr>
            <a:spLocks noGrp="1"/>
          </p:cNvSpPr>
          <p:nvPr>
            <p:ph idx="1"/>
          </p:nvPr>
        </p:nvSpPr>
        <p:spPr>
          <a:xfrm>
            <a:off x="628650" y="1473200"/>
            <a:ext cx="7886700" cy="4351338"/>
          </a:xfrm>
        </p:spPr>
        <p:txBody>
          <a:bodyPr/>
          <a:lstStyle/>
          <a:p>
            <a:r>
              <a:rPr lang="en-US" altLang="zh-CN" sz="2200" dirty="0">
                <a:solidFill>
                  <a:srgbClr val="0070C0"/>
                </a:solidFill>
              </a:rPr>
              <a:t>4.2.3 </a:t>
            </a:r>
            <a:r>
              <a:rPr lang="zh-CN" altLang="en-US" sz="2200" dirty="0">
                <a:solidFill>
                  <a:srgbClr val="0070C0"/>
                </a:solidFill>
              </a:rPr>
              <a:t>测试</a:t>
            </a:r>
            <a:endParaRPr lang="zh-CN" altLang="en-US" sz="2200" dirty="0">
              <a:solidFill>
                <a:srgbClr val="0070C0"/>
              </a:solidFill>
            </a:endParaRPr>
          </a:p>
          <a:p>
            <a:r>
              <a:rPr lang="zh-CN" altLang="en-US" sz="2200" dirty="0"/>
              <a:t>在命令行输入"cmd"，即运行cmd.exe，输入"Python"，可以看到Python的欢迎提示，这说明我们安装Python3.8.10成功。</a:t>
            </a:r>
            <a:endParaRPr lang="zh-CN" altLang="en-US" sz="2200" dirty="0"/>
          </a:p>
          <a:p>
            <a:r>
              <a:rPr lang="zh-CN" altLang="en-US" sz="2200" dirty="0"/>
              <a:t>退出Python可以使用exit()</a:t>
            </a:r>
            <a:endParaRPr lang="zh-CN" altLang="en-US" sz="2200" dirty="0"/>
          </a:p>
        </p:txBody>
      </p:sp>
      <p:pic>
        <p:nvPicPr>
          <p:cNvPr id="4" name="图片 3" descr="image-20220621181135695"/>
          <p:cNvPicPr>
            <a:picLocks noChangeAspect="1"/>
          </p:cNvPicPr>
          <p:nvPr/>
        </p:nvPicPr>
        <p:blipFill>
          <a:blip r:embed="rId1"/>
          <a:stretch>
            <a:fillRect/>
          </a:stretch>
        </p:blipFill>
        <p:spPr>
          <a:xfrm>
            <a:off x="1943014" y="3276027"/>
            <a:ext cx="5382895" cy="2322195"/>
          </a:xfrm>
          <a:prstGeom prst="rect">
            <a:avLst/>
          </a:prstGeo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584325" y="59848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endParaRPr>
          </a:p>
        </p:txBody>
      </p:sp>
      <p:grpSp>
        <p:nvGrpSpPr>
          <p:cNvPr id="16387" name="组合 79"/>
          <p:cNvGrpSpPr/>
          <p:nvPr/>
        </p:nvGrpSpPr>
        <p:grpSpPr>
          <a:xfrm>
            <a:off x="647700" y="1768475"/>
            <a:ext cx="8047037" cy="68580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indent="0" algn="l" rtl="0" eaLnBrk="0" fontAlgn="base" latinLnBrk="0" hangingPunct="0">
                <a:lnSpc>
                  <a:spcPct val="90000"/>
                </a:lnSpc>
                <a:spcBef>
                  <a:spcPts val="1000"/>
                </a:spcBef>
                <a:buClrTx/>
                <a:buSzTx/>
                <a:buNone/>
              </a:pPr>
              <a:r>
                <a:rPr kumimoji="0" lang="zh-CN" altLang="en-US" sz="2800" b="1" i="0" u="none" strike="noStrike" kern="1200" cap="none" spc="0" normalizeH="0" baseline="0">
                  <a:solidFill>
                    <a:schemeClr val="accent2">
                      <a:lumMod val="75000"/>
                    </a:schemeClr>
                  </a:solidFill>
                  <a:cs typeface="等线" panose="02010600030101010101" pitchFamily="2" charset="-122"/>
                </a:rPr>
                <a:t>4.1 任务一：认识Python</a:t>
              </a:r>
              <a:endParaRPr kumimoji="0" lang="zh-CN" altLang="en-US" sz="2800" b="1" i="0" u="none" strike="noStrike" kern="1200" cap="none" spc="0" normalizeH="0" baseline="0">
                <a:solidFill>
                  <a:schemeClr val="accent2">
                    <a:lumMod val="75000"/>
                  </a:schemeClr>
                </a:solidFill>
                <a:cs typeface="等线" panose="02010600030101010101" pitchFamily="2" charset="-122"/>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88" name="组合 82"/>
          <p:cNvGrpSpPr/>
          <p:nvPr/>
        </p:nvGrpSpPr>
        <p:grpSpPr>
          <a:xfrm>
            <a:off x="647700" y="2667000"/>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4.2 任务二：搭建python开发环境</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0" name="组合 8"/>
          <p:cNvGrpSpPr/>
          <p:nvPr/>
        </p:nvGrpSpPr>
        <p:grpSpPr>
          <a:xfrm>
            <a:off x="647700" y="4387850"/>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4.4 任务四：python IDE的安装与使用</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18"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1" name="组合 8"/>
          <p:cNvGrpSpPr/>
          <p:nvPr/>
        </p:nvGrpSpPr>
        <p:grpSpPr>
          <a:xfrm>
            <a:off x="647700" y="349726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4.3 任务三：Python的包管理工具pip</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olidFill>
                  <a:schemeClr val="tx1"/>
                </a:solidFill>
                <a:sym typeface="+mn-ea"/>
              </a:rPr>
              <a:t>4.2.4 有趣的例子</a:t>
            </a:r>
            <a:endParaRPr lang="zh-CN" altLang="en-US">
              <a:solidFill>
                <a:schemeClr val="tx1"/>
              </a:solidFill>
              <a:sym typeface="+mn-ea"/>
            </a:endParaRPr>
          </a:p>
        </p:txBody>
      </p:sp>
      <p:sp>
        <p:nvSpPr>
          <p:cNvPr id="3" name="内容占位符 2"/>
          <p:cNvSpPr>
            <a:spLocks noGrp="1"/>
          </p:cNvSpPr>
          <p:nvPr>
            <p:ph idx="1"/>
          </p:nvPr>
        </p:nvSpPr>
        <p:spPr>
          <a:xfrm>
            <a:off x="628650" y="1490345"/>
            <a:ext cx="1948815" cy="4351655"/>
          </a:xfrm>
        </p:spPr>
        <p:txBody>
          <a:bodyPr/>
          <a:lstStyle/>
          <a:p>
            <a:r>
              <a:rPr lang="zh-CN" altLang="en-US" sz="2200"/>
              <a:t>Python最著名的诗《The Zen of Python（Python之禅）》已经被写入Python中。</a:t>
            </a:r>
            <a:endParaRPr lang="zh-CN" altLang="en-US" sz="2200"/>
          </a:p>
        </p:txBody>
      </p:sp>
      <p:pic>
        <p:nvPicPr>
          <p:cNvPr id="4" name="图片 3"/>
          <p:cNvPicPr>
            <a:picLocks noChangeAspect="1"/>
          </p:cNvPicPr>
          <p:nvPr/>
        </p:nvPicPr>
        <p:blipFill>
          <a:blip r:embed="rId1"/>
          <a:srcRect r="18046"/>
          <a:stretch>
            <a:fillRect/>
          </a:stretch>
        </p:blipFill>
        <p:spPr>
          <a:xfrm>
            <a:off x="2492375" y="1344295"/>
            <a:ext cx="6283960" cy="4972050"/>
          </a:xfrm>
          <a:prstGeom prst="rect">
            <a:avLst/>
          </a:prstGeom>
        </p:spPr>
      </p:pic>
      <p:sp>
        <p:nvSpPr>
          <p:cNvPr id="6" name="文本框 5"/>
          <p:cNvSpPr txBox="1"/>
          <p:nvPr/>
        </p:nvSpPr>
        <p:spPr>
          <a:xfrm>
            <a:off x="1221740" y="6407150"/>
            <a:ext cx="3651250" cy="368300"/>
          </a:xfrm>
          <a:prstGeom prst="rect">
            <a:avLst/>
          </a:prstGeom>
          <a:noFill/>
        </p:spPr>
        <p:txBody>
          <a:bodyPr wrap="none" rtlCol="0">
            <a:spAutoFit/>
          </a:bodyPr>
          <a:lstStyle/>
          <a:p>
            <a:pPr algn="l"/>
            <a:r>
              <a:rPr lang="zh-CN" altLang="en-US"/>
              <a:t>参见</a:t>
            </a:r>
            <a:r>
              <a:rPr lang="en-US" altLang="zh-CN"/>
              <a:t>“</a:t>
            </a:r>
            <a:r>
              <a:rPr lang="zh-CN" altLang="en-US"/>
              <a:t>源代码</a:t>
            </a:r>
            <a:r>
              <a:rPr lang="en-US" altLang="zh-CN"/>
              <a:t>/ch4/1.zenofpython.py”</a:t>
            </a:r>
            <a:endParaRPr lang="en-US" altLang="zh-CN"/>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584325" y="59848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endParaRPr>
          </a:p>
        </p:txBody>
      </p:sp>
      <p:grpSp>
        <p:nvGrpSpPr>
          <p:cNvPr id="16387" name="组合 79"/>
          <p:cNvGrpSpPr/>
          <p:nvPr/>
        </p:nvGrpSpPr>
        <p:grpSpPr>
          <a:xfrm>
            <a:off x="647700" y="1768475"/>
            <a:ext cx="8047037" cy="68580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4.1 任务一：认识Python</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88" name="组合 82"/>
          <p:cNvGrpSpPr/>
          <p:nvPr/>
        </p:nvGrpSpPr>
        <p:grpSpPr>
          <a:xfrm>
            <a:off x="647700" y="2667000"/>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4.2 任务二：搭建python开发环境</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0" name="组合 8"/>
          <p:cNvGrpSpPr/>
          <p:nvPr/>
        </p:nvGrpSpPr>
        <p:grpSpPr>
          <a:xfrm>
            <a:off x="647700" y="4387850"/>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4.4 任务四：python IDE的安装与使用</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18"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1" name="组合 8"/>
          <p:cNvGrpSpPr/>
          <p:nvPr/>
        </p:nvGrpSpPr>
        <p:grpSpPr>
          <a:xfrm>
            <a:off x="647700" y="349726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a:solidFill>
                    <a:schemeClr val="accent2">
                      <a:lumMod val="75000"/>
                    </a:schemeClr>
                  </a:solidFill>
                  <a:cs typeface="等线" panose="02010600030101010101" pitchFamily="2" charset="-122"/>
                </a:rPr>
                <a:t>4.3 任务三：Python的包管理工具pip</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olidFill>
                  <a:schemeClr val="tx1"/>
                </a:solidFill>
                <a:sym typeface="+mn-ea"/>
              </a:rPr>
              <a:t>4.3 任务三：Python的包管理工具pip</a:t>
            </a:r>
            <a:endParaRPr lang="en-US" altLang="zh-CN">
              <a:solidFill>
                <a:schemeClr val="tx1"/>
              </a:solidFill>
              <a:sym typeface="+mn-ea"/>
            </a:endParaRPr>
          </a:p>
        </p:txBody>
      </p:sp>
      <p:sp>
        <p:nvSpPr>
          <p:cNvPr id="3" name="内容占位符 2"/>
          <p:cNvSpPr>
            <a:spLocks noGrp="1"/>
          </p:cNvSpPr>
          <p:nvPr>
            <p:ph idx="1"/>
          </p:nvPr>
        </p:nvSpPr>
        <p:spPr>
          <a:xfrm>
            <a:off x="628650" y="1550670"/>
            <a:ext cx="7886700" cy="4351338"/>
          </a:xfrm>
        </p:spPr>
        <p:txBody>
          <a:bodyPr>
            <a:normAutofit fontScale="85000" lnSpcReduction="20000"/>
          </a:bodyPr>
          <a:lstStyle/>
          <a:p>
            <a:r>
              <a:rPr lang="zh-CN" altLang="en-US"/>
              <a:t>Python的最大优点就是胶水式语言，它可以兼容各种语言为它开发的扩展库，Python的这些扩展库也叫轮子（wheel）。但是默认情况下，Python不会安装这些扩展库，因为很多时候，这些扩展库，你可能都用不到。但是当你需要用到某些扩展库时，你需要安装这些扩展库，可以使用pip命令来安装这些扩展库。</a:t>
            </a:r>
            <a:endParaRPr lang="zh-CN" altLang="en-US"/>
          </a:p>
          <a:p>
            <a:r>
              <a:rPr lang="zh-CN" altLang="en-US"/>
              <a:t>1.安装扩展包</a:t>
            </a:r>
            <a:endParaRPr lang="zh-CN" altLang="en-US"/>
          </a:p>
          <a:p>
            <a:pPr lvl="1"/>
            <a:r>
              <a:rPr lang="zh-CN" altLang="en-US"/>
              <a:t>pip install packageName.whl</a:t>
            </a:r>
            <a:r>
              <a:rPr lang="en-US" altLang="zh-CN"/>
              <a:t>  </a:t>
            </a:r>
            <a:r>
              <a:rPr lang="zh-CN" altLang="en-US"/>
              <a:t>或</a:t>
            </a:r>
            <a:r>
              <a:rPr lang="en-US" altLang="zh-CN"/>
              <a:t>  pip install packageName</a:t>
            </a:r>
            <a:endParaRPr lang="en-US" altLang="zh-CN"/>
          </a:p>
          <a:p>
            <a:pPr lvl="0"/>
            <a:r>
              <a:rPr lang="en-US" altLang="zh-CN"/>
              <a:t>2.查看已安装的扩展包</a:t>
            </a:r>
            <a:endParaRPr lang="en-US" altLang="zh-CN"/>
          </a:p>
          <a:p>
            <a:pPr lvl="1"/>
            <a:r>
              <a:rPr lang="en-US" altLang="zh-CN"/>
              <a:t>pip freeze  </a:t>
            </a:r>
            <a:r>
              <a:rPr lang="zh-CN" altLang="en-US"/>
              <a:t>或</a:t>
            </a:r>
            <a:r>
              <a:rPr lang="en-US" altLang="zh-CN"/>
              <a:t>  pip list</a:t>
            </a:r>
            <a:endParaRPr lang="en-US" altLang="zh-CN"/>
          </a:p>
          <a:p>
            <a:pPr lvl="0"/>
            <a:r>
              <a:rPr lang="en-US" altLang="zh-CN"/>
              <a:t>3.升级已存在的扩展包</a:t>
            </a:r>
            <a:endParaRPr lang="en-US" altLang="zh-CN"/>
          </a:p>
          <a:p>
            <a:pPr lvl="1"/>
            <a:r>
              <a:rPr lang="en-US" altLang="zh-CN"/>
              <a:t>pip install --upgrade packageName</a:t>
            </a:r>
            <a:endParaRPr lang="en-US" altLang="zh-CN"/>
          </a:p>
          <a:p>
            <a:pPr lvl="0" algn="l">
              <a:buClrTx/>
              <a:buSzTx/>
            </a:pPr>
            <a:r>
              <a:rPr lang="en-US" altLang="zh-CN" sz="2800"/>
              <a:t>4.卸载已安装的扩展包</a:t>
            </a:r>
            <a:endParaRPr lang="en-US" altLang="zh-CN" sz="2800"/>
          </a:p>
          <a:p>
            <a:pPr lvl="1" algn="l">
              <a:buClrTx/>
              <a:buSzTx/>
            </a:pPr>
            <a:r>
              <a:rPr lang="en-US" altLang="zh-CN" sz="2400"/>
              <a:t>pip uninstall packageName</a:t>
            </a:r>
            <a:endParaRPr lang="en-US" altLang="zh-CN" sz="24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olidFill>
                  <a:schemeClr val="tx1"/>
                </a:solidFill>
                <a:sym typeface="+mn-ea"/>
              </a:rPr>
              <a:t>4.3 任务三：Python的包管理工具pip</a:t>
            </a:r>
            <a:endParaRPr lang="en-US" altLang="zh-CN">
              <a:solidFill>
                <a:schemeClr val="tx1"/>
              </a:solidFill>
              <a:sym typeface="+mn-ea"/>
            </a:endParaRPr>
          </a:p>
        </p:txBody>
      </p:sp>
      <p:sp>
        <p:nvSpPr>
          <p:cNvPr id="3" name="内容占位符 2"/>
          <p:cNvSpPr>
            <a:spLocks noGrp="1"/>
          </p:cNvSpPr>
          <p:nvPr>
            <p:ph idx="1"/>
          </p:nvPr>
        </p:nvSpPr>
        <p:spPr>
          <a:xfrm>
            <a:off x="628650" y="1508125"/>
            <a:ext cx="7886700" cy="4351338"/>
          </a:xfrm>
        </p:spPr>
        <p:txBody>
          <a:bodyPr/>
          <a:lstStyle/>
          <a:p>
            <a:r>
              <a:rPr lang="en-US" altLang="zh-CN"/>
              <a:t>5.指定安装源</a:t>
            </a:r>
            <a:endParaRPr lang="en-US" altLang="zh-CN"/>
          </a:p>
          <a:p>
            <a:pPr lvl="1"/>
            <a:r>
              <a:rPr lang="en-US" altLang="zh-CN"/>
              <a:t>镜像源</a:t>
            </a:r>
            <a:endParaRPr lang="en-US" altLang="zh-CN"/>
          </a:p>
          <a:p>
            <a:pPr lvl="1"/>
            <a:r>
              <a:rPr lang="en-US" altLang="zh-CN"/>
              <a:t>1)http://mirrors.aliyun.com/pypi/simple/ 阿里云</a:t>
            </a:r>
            <a:endParaRPr lang="en-US" altLang="zh-CN"/>
          </a:p>
          <a:p>
            <a:pPr lvl="1"/>
            <a:r>
              <a:rPr lang="en-US" altLang="zh-CN"/>
              <a:t>2)https://pypi.mirrors.ustc.edu.cn/simple/ 中国科技大学</a:t>
            </a:r>
            <a:endParaRPr lang="en-US" altLang="zh-CN"/>
          </a:p>
          <a:p>
            <a:pPr lvl="1"/>
            <a:r>
              <a:rPr lang="en-US" altLang="zh-CN"/>
              <a:t>3) http://pypi.douban.com/simple/ 豆瓣</a:t>
            </a:r>
            <a:endParaRPr lang="en-US" altLang="zh-CN"/>
          </a:p>
          <a:p>
            <a:pPr lvl="1"/>
            <a:r>
              <a:rPr lang="en-US" altLang="zh-CN"/>
              <a:t>4) https://pypi.tuna.tsinghua.edu.cn/simple/ 清华大学</a:t>
            </a:r>
            <a:endParaRPr lang="en-US" altLang="zh-CN"/>
          </a:p>
          <a:p>
            <a:pPr lvl="1"/>
            <a:r>
              <a:rPr lang="en-US" altLang="zh-CN"/>
              <a:t>5) http://pypi.mirrors.ustc.edu.cn/simple/ 中国科学技术大学</a:t>
            </a:r>
            <a:endParaRPr lang="en-US" altLang="zh-CN"/>
          </a:p>
          <a:p>
            <a:pPr lvl="0"/>
            <a:r>
              <a:rPr lang="en-US" altLang="zh-CN"/>
              <a:t>安装扩展包的时候，输入以下命令</a:t>
            </a:r>
            <a:endParaRPr lang="en-US" altLang="zh-CN"/>
          </a:p>
          <a:p>
            <a:pPr lvl="1"/>
            <a:r>
              <a:rPr lang="en-US" altLang="zh-CN"/>
              <a:t>pip install packageName -i http://mirrors.aliyun.com/pypi/simple/ </a:t>
            </a:r>
            <a:endParaRPr lang="en-US" altLang="zh-CN"/>
          </a:p>
          <a:p>
            <a:pPr lvl="1"/>
            <a:r>
              <a:rPr lang="zh-CN" altLang="en-US"/>
              <a:t>使用阿里云镜像安装扩展库</a:t>
            </a:r>
            <a:endParaRPr lang="zh-CN" altLang="en-US"/>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584325" y="59848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charset="-122"/>
              <a:ea typeface="微软雅黑" panose="020B0503020204020204" charset="-122"/>
              <a:cs typeface="+mn-ea"/>
              <a:sym typeface="+mn-lt"/>
            </a:endParaRPr>
          </a:p>
        </p:txBody>
      </p:sp>
      <p:grpSp>
        <p:nvGrpSpPr>
          <p:cNvPr id="16387" name="组合 79"/>
          <p:cNvGrpSpPr/>
          <p:nvPr/>
        </p:nvGrpSpPr>
        <p:grpSpPr>
          <a:xfrm>
            <a:off x="647700" y="1768475"/>
            <a:ext cx="8047037" cy="685800"/>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4.1 任务一：认识Python</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88" name="组合 82"/>
          <p:cNvGrpSpPr/>
          <p:nvPr/>
        </p:nvGrpSpPr>
        <p:grpSpPr>
          <a:xfrm>
            <a:off x="647700" y="2667000"/>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4.2 任务二：搭建python开发环境</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0" name="组合 8"/>
          <p:cNvGrpSpPr/>
          <p:nvPr/>
        </p:nvGrpSpPr>
        <p:grpSpPr>
          <a:xfrm>
            <a:off x="647700" y="4387850"/>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indent="0" algn="l" rtl="0" eaLnBrk="0" fontAlgn="base" latinLnBrk="0" hangingPunct="0">
                <a:lnSpc>
                  <a:spcPct val="90000"/>
                </a:lnSpc>
                <a:spcBef>
                  <a:spcPts val="1000"/>
                </a:spcBef>
                <a:buClrTx/>
                <a:buSzTx/>
                <a:buNone/>
              </a:pPr>
              <a:r>
                <a:rPr kumimoji="0" lang="zh-CN" altLang="en-US" sz="2800" b="1" i="0" u="none" strike="noStrike" kern="1200" cap="none" spc="0" normalizeH="0" baseline="0">
                  <a:solidFill>
                    <a:schemeClr val="accent2">
                      <a:lumMod val="75000"/>
                    </a:schemeClr>
                  </a:solidFill>
                  <a:cs typeface="等线" panose="02010600030101010101" pitchFamily="2" charset="-122"/>
                </a:rPr>
                <a:t>4.4 任务四：python IDE的安装与使用</a:t>
              </a:r>
              <a:endParaRPr kumimoji="0" lang="zh-CN" altLang="en-US" sz="2800" b="1" i="0" u="none" strike="noStrike" kern="1200" cap="none" spc="0" normalizeH="0" baseline="0">
                <a:solidFill>
                  <a:schemeClr val="accent2">
                    <a:lumMod val="75000"/>
                  </a:schemeClr>
                </a:solidFill>
                <a:cs typeface="等线" panose="02010600030101010101" pitchFamily="2" charset="-122"/>
              </a:endParaRPr>
            </a:p>
          </p:txBody>
        </p:sp>
        <p:sp>
          <p:nvSpPr>
            <p:cNvPr id="18"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6391" name="组合 8"/>
          <p:cNvGrpSpPr/>
          <p:nvPr/>
        </p:nvGrpSpPr>
        <p:grpSpPr>
          <a:xfrm>
            <a:off x="647700" y="349726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rPr>
                <a:t>4.3 任务三：Python的包管理工具pip</a:t>
              </a:r>
              <a:endParaRPr kumimoji="0" sz="2400" b="0" i="0" u="none" strike="noStrike" kern="1200" cap="none" spc="0" normalizeH="0" baseline="0" noProof="0" dirty="0">
                <a:ln>
                  <a:noFill/>
                </a:ln>
                <a:solidFill>
                  <a:srgbClr val="595959"/>
                </a:solidFill>
                <a:effectLst/>
                <a:uLnTx/>
                <a:uFillTx/>
                <a:latin typeface="微软雅黑" panose="020B0503020204020204" charset="-122"/>
                <a:ea typeface="微软雅黑" panose="020B0503020204020204" charset="-122"/>
                <a:cs typeface="+mn-ea"/>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4186" y="155575"/>
            <a:ext cx="6294268" cy="1240155"/>
          </a:xfrm>
        </p:spPr>
        <p:txBody>
          <a:bodyPr/>
          <a:lstStyle/>
          <a:p>
            <a:r>
              <a:rPr lang="zh-CN" altLang="en-US" dirty="0"/>
              <a:t>4.4 任务四：python IDE的安装与使用</a:t>
            </a:r>
            <a:endParaRPr lang="zh-CN" altLang="en-US" dirty="0"/>
          </a:p>
        </p:txBody>
      </p:sp>
      <p:sp>
        <p:nvSpPr>
          <p:cNvPr id="3" name="内容占位符 2"/>
          <p:cNvSpPr>
            <a:spLocks noGrp="1"/>
          </p:cNvSpPr>
          <p:nvPr>
            <p:ph idx="1"/>
          </p:nvPr>
        </p:nvSpPr>
        <p:spPr>
          <a:xfrm>
            <a:off x="628650" y="1524635"/>
            <a:ext cx="7886700" cy="4351338"/>
          </a:xfrm>
        </p:spPr>
        <p:txBody>
          <a:bodyPr/>
          <a:lstStyle/>
          <a:p>
            <a:r>
              <a:rPr lang="en-US" altLang="zh-CN" sz="2400">
                <a:solidFill>
                  <a:srgbClr val="0070C0"/>
                </a:solidFill>
              </a:rPr>
              <a:t>4.4.</a:t>
            </a:r>
            <a:r>
              <a:rPr lang="zh-CN" altLang="en-US" sz="2400">
                <a:solidFill>
                  <a:srgbClr val="0070C0"/>
                </a:solidFill>
              </a:rPr>
              <a:t>1.Python自带的Idle</a:t>
            </a:r>
            <a:endParaRPr lang="zh-CN" altLang="en-US" sz="2400">
              <a:solidFill>
                <a:srgbClr val="0070C0"/>
              </a:solidFill>
            </a:endParaRPr>
          </a:p>
          <a:p>
            <a:pPr lvl="1"/>
            <a:r>
              <a:rPr lang="zh-CN" altLang="en-US" sz="2200"/>
              <a:t>IDLE是Python安装时自带的编辑器，它有交互式和编辑式，交互式可以让人写简单的语句，并立刻执行语句是典型的ipython，编辑式，是当有一定基础以后，可以用编辑式写短小的代码。</a:t>
            </a:r>
            <a:endParaRPr lang="zh-CN" altLang="en-US" sz="2200"/>
          </a:p>
          <a:p>
            <a:pPr lvl="1"/>
            <a:r>
              <a:rPr lang="zh-CN" altLang="en-US" sz="2200"/>
              <a:t>在windows系统中安装好了Python以后，系统会自动安装idle，我们可以在idle中编辑和写代码。下图为</a:t>
            </a:r>
            <a:r>
              <a:rPr lang="en-US" altLang="zh-CN" sz="2200"/>
              <a:t>IDLE</a:t>
            </a:r>
            <a:r>
              <a:rPr lang="zh-CN" altLang="en-US" sz="2200"/>
              <a:t>的交互窗。</a:t>
            </a:r>
            <a:endParaRPr lang="zh-CN" altLang="en-US" sz="2200"/>
          </a:p>
        </p:txBody>
      </p:sp>
      <p:pic>
        <p:nvPicPr>
          <p:cNvPr id="4" name="图片 3" descr="image-20220621182810422"/>
          <p:cNvPicPr>
            <a:picLocks noChangeAspect="1"/>
          </p:cNvPicPr>
          <p:nvPr/>
        </p:nvPicPr>
        <p:blipFill>
          <a:blip r:embed="rId1"/>
          <a:stretch>
            <a:fillRect/>
          </a:stretch>
        </p:blipFill>
        <p:spPr>
          <a:xfrm>
            <a:off x="2090420" y="3891915"/>
            <a:ext cx="5667375" cy="3171825"/>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4.4.1.Python自带的Idle</a:t>
            </a:r>
            <a:endParaRPr lang="zh-CN" altLang="en-US"/>
          </a:p>
        </p:txBody>
      </p:sp>
      <p:sp>
        <p:nvSpPr>
          <p:cNvPr id="3" name="内容占位符 2"/>
          <p:cNvSpPr>
            <a:spLocks noGrp="1"/>
          </p:cNvSpPr>
          <p:nvPr>
            <p:ph idx="1"/>
          </p:nvPr>
        </p:nvSpPr>
        <p:spPr>
          <a:xfrm>
            <a:off x="628650" y="1524635"/>
            <a:ext cx="7886700" cy="4351338"/>
          </a:xfrm>
        </p:spPr>
        <p:txBody>
          <a:bodyPr/>
          <a:lstStyle/>
          <a:p>
            <a:pPr lvl="1"/>
            <a:r>
              <a:rPr lang="en-US" altLang="zh-CN"/>
              <a:t>IDLE</a:t>
            </a:r>
            <a:r>
              <a:rPr lang="zh-CN" altLang="en-US"/>
              <a:t>中编辑窗。</a:t>
            </a:r>
            <a:endParaRPr lang="zh-CN" altLang="en-US"/>
          </a:p>
        </p:txBody>
      </p:sp>
      <p:pic>
        <p:nvPicPr>
          <p:cNvPr id="5" name="图片 4" descr="image-20220621185702245"/>
          <p:cNvPicPr>
            <a:picLocks noChangeAspect="1"/>
          </p:cNvPicPr>
          <p:nvPr/>
        </p:nvPicPr>
        <p:blipFill>
          <a:blip r:embed="rId1"/>
          <a:stretch>
            <a:fillRect/>
          </a:stretch>
        </p:blipFill>
        <p:spPr>
          <a:xfrm>
            <a:off x="2035175" y="2340610"/>
            <a:ext cx="4095750" cy="373380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olidFill>
                  <a:srgbClr val="0070C0"/>
                </a:solidFill>
                <a:sym typeface="+mn-ea"/>
              </a:rPr>
              <a:t>4.4.</a:t>
            </a:r>
            <a:r>
              <a:rPr lang="zh-CN" altLang="en-US">
                <a:solidFill>
                  <a:srgbClr val="0070C0"/>
                </a:solidFill>
                <a:sym typeface="+mn-ea"/>
              </a:rPr>
              <a:t>1.Python自带的Idle</a:t>
            </a:r>
            <a:endParaRPr lang="zh-CN" altLang="en-US"/>
          </a:p>
        </p:txBody>
      </p:sp>
      <p:sp>
        <p:nvSpPr>
          <p:cNvPr id="3" name="内容占位符 2"/>
          <p:cNvSpPr>
            <a:spLocks noGrp="1"/>
          </p:cNvSpPr>
          <p:nvPr>
            <p:ph idx="1"/>
          </p:nvPr>
        </p:nvSpPr>
        <p:spPr/>
        <p:txBody>
          <a:bodyPr/>
          <a:lstStyle/>
          <a:p>
            <a:pPr lvl="1"/>
            <a:r>
              <a:rPr lang="zh-CN" altLang="en-US"/>
              <a:t>快捷键</a:t>
            </a:r>
            <a:endParaRPr lang="zh-CN" altLang="en-US"/>
          </a:p>
        </p:txBody>
      </p:sp>
      <p:graphicFrame>
        <p:nvGraphicFramePr>
          <p:cNvPr id="5" name="表格 4"/>
          <p:cNvGraphicFramePr/>
          <p:nvPr>
            <p:custDataLst>
              <p:tags r:id="rId1"/>
            </p:custDataLst>
          </p:nvPr>
        </p:nvGraphicFramePr>
        <p:xfrm>
          <a:off x="4572000" y="1189863"/>
          <a:ext cx="650240" cy="5486400"/>
        </p:xfrm>
        <a:graphic>
          <a:graphicData uri="http://schemas.openxmlformats.org/drawingml/2006/table">
            <a:tbl>
              <a:tblPr firstRow="1" bandRow="1">
                <a:tableStyleId>{5940675A-B579-460E-94D1-54222C63F5DA}</a:tableStyleId>
              </a:tblPr>
              <a:tblGrid>
                <a:gridCol w="162560"/>
                <a:gridCol w="162560"/>
                <a:gridCol w="162560"/>
                <a:gridCol w="162560"/>
              </a:tblGrid>
              <a:tr h="137160">
                <a:tc>
                  <a:txBody>
                    <a:bodyPr/>
                    <a:lstStyle/>
                    <a:p>
                      <a:pPr indent="0">
                        <a:buNone/>
                      </a:pPr>
                      <a:r>
                        <a:rPr lang="en-US" sz="300" b="0">
                          <a:latin typeface="Cambria" panose="02040503050406030204" charset="0"/>
                          <a:cs typeface="Cambria" panose="02040503050406030204" charset="0"/>
                        </a:rPr>
                        <a:t>快捷键</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nchor="b">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功能</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nchor="b">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快捷键</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nchor="b">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功能</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nchor="b">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731520">
                <a:tc>
                  <a:txBody>
                    <a:bodyPr/>
                    <a:lstStyle/>
                    <a:p>
                      <a:pPr indent="0">
                        <a:buNone/>
                      </a:pPr>
                      <a:r>
                        <a:rPr lang="en-US" sz="300" b="0">
                          <a:latin typeface="Cambria" panose="02040503050406030204" charset="0"/>
                          <a:cs typeface="Cambria" panose="02040503050406030204" charset="0"/>
                        </a:rPr>
                        <a:t>Ctrl+F6</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可以清空前面的记录，重启shell</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Ctrl+[</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一行或多行代码，取消缩进</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502920">
                <a:tc>
                  <a:txBody>
                    <a:bodyPr/>
                    <a:lstStyle/>
                    <a:p>
                      <a:pPr indent="0">
                        <a:buNone/>
                      </a:pPr>
                      <a:r>
                        <a:rPr lang="en-US" sz="300" b="0">
                          <a:latin typeface="Cambria" panose="02040503050406030204" charset="0"/>
                          <a:cs typeface="Cambria" panose="02040503050406030204" charset="0"/>
                        </a:rPr>
                        <a:t>Ctrl+F</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查找字符串</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Ctrl+]</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一行或多行代码，增加缩进</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274320">
                <a:tc>
                  <a:txBody>
                    <a:bodyPr/>
                    <a:lstStyle/>
                    <a:p>
                      <a:pPr indent="0">
                        <a:buNone/>
                      </a:pPr>
                      <a:r>
                        <a:rPr lang="en-US" sz="300" b="0">
                          <a:latin typeface="Cambria" panose="02040503050406030204" charset="0"/>
                          <a:cs typeface="Cambria" panose="02040503050406030204" charset="0"/>
                        </a:rPr>
                        <a:t>Ctrl+D</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跳出交互</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Alt+F4</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关闭窗口</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228600">
                <a:tc>
                  <a:txBody>
                    <a:bodyPr/>
                    <a:lstStyle/>
                    <a:p>
                      <a:pPr indent="0">
                        <a:buNone/>
                      </a:pPr>
                      <a:r>
                        <a:rPr lang="en-US" sz="300" b="0">
                          <a:latin typeface="Cambria" panose="02040503050406030204" charset="0"/>
                          <a:cs typeface="Cambria" panose="02040503050406030204" charset="0"/>
                        </a:rPr>
                        <a:t>Alt+3</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注释</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Alt+4</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取消注释</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685800">
                <a:tc>
                  <a:txBody>
                    <a:bodyPr/>
                    <a:lstStyle/>
                    <a:p>
                      <a:pPr indent="0">
                        <a:buNone/>
                      </a:pPr>
                      <a:r>
                        <a:rPr lang="en-US" sz="300" b="0">
                          <a:latin typeface="Cambria" panose="02040503050406030204" charset="0"/>
                          <a:cs typeface="Cambria" panose="02040503050406030204" charset="0"/>
                        </a:rPr>
                        <a:t>Alt+M</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查看该模块的源代码</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Alt+X</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进入Python shell模式</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1143000">
                <a:tc>
                  <a:txBody>
                    <a:bodyPr/>
                    <a:lstStyle/>
                    <a:p>
                      <a:pPr indent="0">
                        <a:buNone/>
                      </a:pPr>
                      <a:r>
                        <a:rPr lang="en-US" sz="300" b="0">
                          <a:latin typeface="Cambria" panose="02040503050406030204" charset="0"/>
                          <a:cs typeface="Cambria" panose="02040503050406030204" charset="0"/>
                        </a:rPr>
                        <a:t>Alt+C</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打开Class Browser，在模块方法体之间的切换</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Alt+P</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翻出上一条命令</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1097280">
                <a:tc>
                  <a:txBody>
                    <a:bodyPr/>
                    <a:lstStyle/>
                    <a:p>
                      <a:pPr indent="0">
                        <a:buNone/>
                      </a:pPr>
                      <a:r>
                        <a:rPr lang="en-US" sz="300" b="0">
                          <a:latin typeface="Cambria" panose="02040503050406030204" charset="0"/>
                          <a:cs typeface="Cambria" panose="02040503050406030204" charset="0"/>
                        </a:rPr>
                        <a:t>Alt+N</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翻出下一条命令</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Alt+FP</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打开Path Browser，选择导入包进行查看浏览</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274320">
                <a:tc>
                  <a:txBody>
                    <a:bodyPr/>
                    <a:lstStyle/>
                    <a:p>
                      <a:pPr indent="0">
                        <a:buNone/>
                      </a:pPr>
                      <a:r>
                        <a:rPr lang="en-US" sz="300" b="0">
                          <a:latin typeface="Cambria" panose="02040503050406030204" charset="0"/>
                          <a:cs typeface="Cambria" panose="02040503050406030204" charset="0"/>
                        </a:rPr>
                        <a:t>Alt+DD</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开启调试功能</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Alt+DG</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定位到错误行</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r h="274320">
                <a:tc>
                  <a:txBody>
                    <a:bodyPr/>
                    <a:lstStyle/>
                    <a:p>
                      <a:pPr indent="0">
                        <a:buNone/>
                      </a:pPr>
                      <a:r>
                        <a:rPr lang="en-US" sz="300" b="0">
                          <a:latin typeface="Cambria" panose="02040503050406030204" charset="0"/>
                          <a:cs typeface="Cambria" panose="02040503050406030204" charset="0"/>
                        </a:rPr>
                        <a:t>Alt+DS</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显示出错历史</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Tab</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a:noFill/>
                    </a:lnR>
                    <a:lnT cap="flat">
                      <a:noFill/>
                    </a:lnT>
                    <a:lnB cap="flat">
                      <a:noFill/>
                    </a:lnB>
                    <a:lnTlToBr>
                      <a:noFill/>
                    </a:lnTlToBr>
                    <a:lnBlToTr>
                      <a:noFill/>
                    </a:lnBlToTr>
                    <a:noFill/>
                  </a:tcPr>
                </a:tc>
                <a:tc>
                  <a:txBody>
                    <a:bodyPr/>
                    <a:lstStyle/>
                    <a:p>
                      <a:pPr indent="0">
                        <a:buNone/>
                      </a:pPr>
                      <a:r>
                        <a:rPr lang="en-US" sz="300" b="0">
                          <a:latin typeface="Cambria" panose="02040503050406030204" charset="0"/>
                          <a:cs typeface="Cambria" panose="02040503050406030204" charset="0"/>
                        </a:rPr>
                        <a:t>自动补齐功能</a:t>
                      </a:r>
                      <a:endParaRPr lang="en-US" altLang="en-US" sz="300" b="0">
                        <a:latin typeface="Cambria" panose="02040503050406030204" charset="0"/>
                        <a:ea typeface="Cambria" panose="02040503050406030204" charset="0"/>
                        <a:cs typeface="Cambria" panose="02040503050406030204" charset="0"/>
                      </a:endParaRPr>
                    </a:p>
                  </a:txBody>
                  <a:tcPr marL="68580" marR="68580" marT="0" marB="0">
                    <a:lnL>
                      <a:noFill/>
                    </a:lnL>
                    <a:lnR cap="flat">
                      <a:noFill/>
                    </a:lnR>
                    <a:lnT cap="flat">
                      <a:noFill/>
                    </a:lnT>
                    <a:lnB cap="flat">
                      <a:noFill/>
                    </a:lnB>
                    <a:lnTlToBr>
                      <a:noFill/>
                    </a:lnTlToBr>
                    <a:lnBlToTr>
                      <a:noFill/>
                    </a:lnBlToTr>
                    <a:noFill/>
                  </a:tcPr>
                </a:tc>
              </a:tr>
            </a:tbl>
          </a:graphicData>
        </a:graphic>
      </p:graphicFrame>
      <p:graphicFrame>
        <p:nvGraphicFramePr>
          <p:cNvPr id="6" name="表格 5"/>
          <p:cNvGraphicFramePr/>
          <p:nvPr>
            <p:custDataLst>
              <p:tags r:id="rId2"/>
            </p:custDataLst>
          </p:nvPr>
        </p:nvGraphicFramePr>
        <p:xfrm>
          <a:off x="771673" y="1490028"/>
          <a:ext cx="7195185" cy="4891092"/>
        </p:xfrm>
        <a:graphic>
          <a:graphicData uri="http://schemas.openxmlformats.org/drawingml/2006/table">
            <a:tbl>
              <a:tblPr firstRow="1" bandRow="1">
                <a:tableStyleId>{5940675A-B579-460E-94D1-54222C63F5DA}</a:tableStyleId>
              </a:tblPr>
              <a:tblGrid>
                <a:gridCol w="1039495"/>
                <a:gridCol w="2668905"/>
                <a:gridCol w="1035050"/>
                <a:gridCol w="2451735"/>
              </a:tblGrid>
              <a:tr h="481965">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快捷键</a:t>
                      </a:r>
                      <a:endParaRPr lang="en-US" sz="1400" b="1"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功能</a:t>
                      </a:r>
                      <a:endParaRPr lang="en-US" sz="1400" b="1"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快捷键</a:t>
                      </a:r>
                      <a:endParaRPr lang="en-US" sz="1400" b="1"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功能</a:t>
                      </a:r>
                      <a:endParaRPr lang="en-US" sz="1400" b="1"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Ctrl+F6</a:t>
                      </a:r>
                      <a:endParaRPr 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可以清空前面的记录，重启shell</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Ctrl+[</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一行或多行代码，取消缩进</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Ctrl+F</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查找字符串</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Ctrl+]</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一行或多行代码，增加缩进</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Ctrl+D</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跳出交互</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Alt+F4</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关闭窗口</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Alt+3</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注释</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Alt+4</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取消注释</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Alt+M</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查看该模块的源代码</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Alt+X</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进入Python shell模式</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Alt+C</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打开Class Browser，在模块方法体之间的切换</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Alt+P</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翻出上一条命令</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Alt+N</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翻出下一条命令</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Alt+FP</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打开Path Browser，选择导入包进行查看浏览</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Alt+DD</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开启调试功能</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Alt+DG</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定位到错误行</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60000">
                <a:tc>
                  <a:txBody>
                    <a:bodyPr/>
                    <a:lstStyle/>
                    <a:p>
                      <a:pPr indent="0" algn="ctr">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Alt+DS</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显示出错历史</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Tab</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自动补齐功能</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4.4.2 </a:t>
            </a:r>
            <a:r>
              <a:rPr lang="zh-CN" altLang="en-US">
                <a:sym typeface="+mn-ea"/>
              </a:rPr>
              <a:t>Pycharm</a:t>
            </a:r>
            <a:endParaRPr lang="en-US" altLang="zh-CN">
              <a:sym typeface="+mn-ea"/>
            </a:endParaRPr>
          </a:p>
        </p:txBody>
      </p:sp>
      <p:sp>
        <p:nvSpPr>
          <p:cNvPr id="3" name="内容占位符 2"/>
          <p:cNvSpPr>
            <a:spLocks noGrp="1"/>
          </p:cNvSpPr>
          <p:nvPr>
            <p:ph idx="1"/>
          </p:nvPr>
        </p:nvSpPr>
        <p:spPr>
          <a:xfrm>
            <a:off x="628650" y="1533525"/>
            <a:ext cx="7886700" cy="4351338"/>
          </a:xfrm>
        </p:spPr>
        <p:txBody>
          <a:bodyPr/>
          <a:lstStyle/>
          <a:p>
            <a:pPr lvl="0"/>
            <a:r>
              <a:rPr lang="zh-CN" altLang="en-US" sz="2000"/>
              <a:t>PyCharm是一种Python  IDE（Integrated Development Environment，集成开发环境），带有一整套可以帮助用户在使用Python语言开发时提高其效率的工具，比如调试、语法高亮、项目管理、代码跳转、智能提示、自动完成、单元测试、版本控制。PyCharm是一款由JetBrains开发的Python专业的软件开发工具。</a:t>
            </a:r>
            <a:endParaRPr lang="zh-CN" altLang="en-US" sz="2000"/>
          </a:p>
        </p:txBody>
      </p:sp>
      <p:pic>
        <p:nvPicPr>
          <p:cNvPr id="4" name="图片 3" descr="image-20220801112922831"/>
          <p:cNvPicPr>
            <a:picLocks noChangeAspect="1"/>
          </p:cNvPicPr>
          <p:nvPr/>
        </p:nvPicPr>
        <p:blipFill>
          <a:blip r:embed="rId1"/>
          <a:stretch>
            <a:fillRect/>
          </a:stretch>
        </p:blipFill>
        <p:spPr>
          <a:xfrm>
            <a:off x="1402715" y="3005455"/>
            <a:ext cx="6835140" cy="3531235"/>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4.4.2 </a:t>
            </a:r>
            <a:r>
              <a:rPr lang="zh-CN" altLang="en-US">
                <a:sym typeface="+mn-ea"/>
              </a:rPr>
              <a:t>Pycharm</a:t>
            </a:r>
            <a:endParaRPr lang="zh-CN" altLang="en-US"/>
          </a:p>
        </p:txBody>
      </p:sp>
      <p:sp>
        <p:nvSpPr>
          <p:cNvPr id="3" name="内容占位符 2"/>
          <p:cNvSpPr>
            <a:spLocks noGrp="1"/>
          </p:cNvSpPr>
          <p:nvPr>
            <p:ph idx="1"/>
          </p:nvPr>
        </p:nvSpPr>
        <p:spPr>
          <a:xfrm>
            <a:off x="628650" y="1593215"/>
            <a:ext cx="7886700" cy="4351338"/>
          </a:xfrm>
        </p:spPr>
        <p:txBody>
          <a:bodyPr/>
          <a:lstStyle/>
          <a:p>
            <a:r>
              <a:rPr lang="zh-CN" altLang="en-US"/>
              <a:t>安装</a:t>
            </a:r>
            <a:endParaRPr lang="zh-CN" altLang="en-US"/>
          </a:p>
        </p:txBody>
      </p:sp>
      <p:pic>
        <p:nvPicPr>
          <p:cNvPr id="4" name="图片 3" descr="image-20220801122522130"/>
          <p:cNvPicPr>
            <a:picLocks noChangeAspect="1"/>
          </p:cNvPicPr>
          <p:nvPr/>
        </p:nvPicPr>
        <p:blipFill>
          <a:blip r:embed="rId1"/>
          <a:stretch>
            <a:fillRect/>
          </a:stretch>
        </p:blipFill>
        <p:spPr>
          <a:xfrm>
            <a:off x="192405" y="2098675"/>
            <a:ext cx="2553692" cy="1980000"/>
          </a:xfrm>
          <a:prstGeom prst="rect">
            <a:avLst/>
          </a:prstGeom>
        </p:spPr>
      </p:pic>
      <p:pic>
        <p:nvPicPr>
          <p:cNvPr id="5" name="图片 4" descr="image-20220801123912205"/>
          <p:cNvPicPr>
            <a:picLocks noChangeAspect="1"/>
          </p:cNvPicPr>
          <p:nvPr/>
        </p:nvPicPr>
        <p:blipFill>
          <a:blip r:embed="rId2"/>
          <a:stretch>
            <a:fillRect/>
          </a:stretch>
        </p:blipFill>
        <p:spPr>
          <a:xfrm>
            <a:off x="192405" y="4438015"/>
            <a:ext cx="2553692" cy="1980000"/>
          </a:xfrm>
          <a:prstGeom prst="rect">
            <a:avLst/>
          </a:prstGeom>
        </p:spPr>
      </p:pic>
      <p:pic>
        <p:nvPicPr>
          <p:cNvPr id="6" name="图片 5" descr="image-20220801122648863"/>
          <p:cNvPicPr>
            <a:picLocks noChangeAspect="1"/>
          </p:cNvPicPr>
          <p:nvPr/>
        </p:nvPicPr>
        <p:blipFill>
          <a:blip r:embed="rId3"/>
          <a:stretch>
            <a:fillRect/>
          </a:stretch>
        </p:blipFill>
        <p:spPr>
          <a:xfrm>
            <a:off x="3284855" y="4438650"/>
            <a:ext cx="2553692" cy="1980000"/>
          </a:xfrm>
          <a:prstGeom prst="rect">
            <a:avLst/>
          </a:prstGeom>
        </p:spPr>
      </p:pic>
      <p:pic>
        <p:nvPicPr>
          <p:cNvPr id="7" name="图片 6" descr="image-20220801122751502"/>
          <p:cNvPicPr>
            <a:picLocks noChangeAspect="1"/>
          </p:cNvPicPr>
          <p:nvPr/>
        </p:nvPicPr>
        <p:blipFill>
          <a:blip r:embed="rId4"/>
          <a:stretch>
            <a:fillRect/>
          </a:stretch>
        </p:blipFill>
        <p:spPr>
          <a:xfrm>
            <a:off x="6377305" y="4438015"/>
            <a:ext cx="2553692" cy="1980000"/>
          </a:xfrm>
          <a:prstGeom prst="rect">
            <a:avLst/>
          </a:prstGeom>
        </p:spPr>
      </p:pic>
      <p:pic>
        <p:nvPicPr>
          <p:cNvPr id="8" name="图片 7" descr="image-20220801122839298"/>
          <p:cNvPicPr>
            <a:picLocks noChangeAspect="1"/>
          </p:cNvPicPr>
          <p:nvPr/>
        </p:nvPicPr>
        <p:blipFill>
          <a:blip r:embed="rId4"/>
          <a:stretch>
            <a:fillRect/>
          </a:stretch>
        </p:blipFill>
        <p:spPr>
          <a:xfrm>
            <a:off x="6377305" y="2098675"/>
            <a:ext cx="2553692" cy="1980000"/>
          </a:xfrm>
          <a:prstGeom prst="rect">
            <a:avLst/>
          </a:prstGeom>
        </p:spPr>
      </p:pic>
      <p:pic>
        <p:nvPicPr>
          <p:cNvPr id="9" name="图片 8" descr="image-20220801123023301"/>
          <p:cNvPicPr>
            <a:picLocks noChangeAspect="1"/>
          </p:cNvPicPr>
          <p:nvPr/>
        </p:nvPicPr>
        <p:blipFill>
          <a:blip r:embed="rId5"/>
          <a:stretch>
            <a:fillRect/>
          </a:stretch>
        </p:blipFill>
        <p:spPr>
          <a:xfrm>
            <a:off x="3284855" y="2099310"/>
            <a:ext cx="2553692" cy="1980000"/>
          </a:xfrm>
          <a:prstGeom prst="rect">
            <a:avLst/>
          </a:prstGeom>
        </p:spPr>
      </p:pic>
      <p:sp>
        <p:nvSpPr>
          <p:cNvPr id="10" name="右箭头 9"/>
          <p:cNvSpPr/>
          <p:nvPr/>
        </p:nvSpPr>
        <p:spPr>
          <a:xfrm>
            <a:off x="2756535" y="2966085"/>
            <a:ext cx="499110" cy="287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5858510" y="2977515"/>
            <a:ext cx="499110" cy="287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flipH="1">
            <a:off x="5858510" y="5284470"/>
            <a:ext cx="499110" cy="287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flipH="1">
            <a:off x="2785745" y="5283835"/>
            <a:ext cx="499110" cy="287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下箭头 13"/>
          <p:cNvSpPr/>
          <p:nvPr/>
        </p:nvSpPr>
        <p:spPr>
          <a:xfrm>
            <a:off x="7461885" y="4107180"/>
            <a:ext cx="172720" cy="3257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4.1 任务一：认识Python</a:t>
            </a:r>
            <a:endParaRPr lang="zh-CN" altLang="en-US"/>
          </a:p>
        </p:txBody>
      </p:sp>
      <p:sp>
        <p:nvSpPr>
          <p:cNvPr id="3" name="内容占位符 2"/>
          <p:cNvSpPr>
            <a:spLocks noGrp="1"/>
          </p:cNvSpPr>
          <p:nvPr>
            <p:ph idx="1"/>
          </p:nvPr>
        </p:nvSpPr>
        <p:spPr/>
        <p:txBody>
          <a:bodyPr/>
          <a:lstStyle/>
          <a:p>
            <a:r>
              <a:rPr lang="zh-CN" altLang="en-US"/>
              <a:t>python是一门</a:t>
            </a:r>
            <a:r>
              <a:rPr lang="zh-CN" altLang="en-US">
                <a:solidFill>
                  <a:schemeClr val="accent2">
                    <a:lumMod val="75000"/>
                  </a:schemeClr>
                </a:solidFill>
              </a:rPr>
              <a:t>动态</a:t>
            </a:r>
            <a:r>
              <a:rPr lang="zh-CN" altLang="en-US">
                <a:solidFill>
                  <a:schemeClr val="accent3">
                    <a:lumMod val="75000"/>
                  </a:schemeClr>
                </a:solidFill>
              </a:rPr>
              <a:t>解释性</a:t>
            </a:r>
            <a:r>
              <a:rPr lang="zh-CN" altLang="en-US"/>
              <a:t>的</a:t>
            </a:r>
            <a:r>
              <a:rPr lang="zh-CN" altLang="en-US">
                <a:solidFill>
                  <a:schemeClr val="accent4">
                    <a:lumMod val="75000"/>
                  </a:schemeClr>
                </a:solidFill>
              </a:rPr>
              <a:t>强类型定义</a:t>
            </a:r>
            <a:r>
              <a:rPr lang="zh-CN" altLang="en-US"/>
              <a:t>语言</a:t>
            </a:r>
            <a:endParaRPr lang="zh-CN" altLang="en-US"/>
          </a:p>
          <a:p>
            <a:r>
              <a:rPr lang="zh-CN" altLang="en-US"/>
              <a:t>根据编译执行方式分类：</a:t>
            </a:r>
            <a:endParaRPr lang="zh-CN" altLang="en-US"/>
          </a:p>
          <a:p>
            <a:pPr marL="0" indent="0">
              <a:buNone/>
            </a:pPr>
            <a:endParaRPr lang="zh-CN" altLang="en-US" b="1" i="1"/>
          </a:p>
        </p:txBody>
      </p:sp>
      <p:sp>
        <p:nvSpPr>
          <p:cNvPr id="4" name="文本框 3"/>
          <p:cNvSpPr txBox="1"/>
          <p:nvPr/>
        </p:nvSpPr>
        <p:spPr>
          <a:xfrm>
            <a:off x="756285" y="2827655"/>
            <a:ext cx="7141210" cy="645160"/>
          </a:xfrm>
          <a:prstGeom prst="rect">
            <a:avLst/>
          </a:prstGeom>
          <a:noFill/>
        </p:spPr>
        <p:txBody>
          <a:bodyPr wrap="square" rtlCol="0">
            <a:spAutoFit/>
          </a:bodyPr>
          <a:lstStyle/>
          <a:p>
            <a:r>
              <a:rPr lang="zh-CN" altLang="en-US">
                <a:solidFill>
                  <a:schemeClr val="accent3">
                    <a:lumMod val="75000"/>
                  </a:schemeClr>
                </a:solidFill>
              </a:rPr>
              <a:t>编译型语言</a:t>
            </a:r>
            <a:r>
              <a:rPr lang="zh-CN" altLang="en-US"/>
              <a:t>：写出来的源代码通过编译器编译为机器代码或目标代码然后去执行的语言，这类语言有C、C++、C#等，语言执行过程</a:t>
            </a:r>
            <a:endParaRPr lang="zh-CN" altLang="en-US"/>
          </a:p>
        </p:txBody>
      </p:sp>
      <p:sp>
        <p:nvSpPr>
          <p:cNvPr id="6" name="椭圆 5"/>
          <p:cNvSpPr/>
          <p:nvPr/>
        </p:nvSpPr>
        <p:spPr>
          <a:xfrm>
            <a:off x="802640" y="3729355"/>
            <a:ext cx="1656080" cy="1008380"/>
          </a:xfrm>
          <a:prstGeom prst="ellipse">
            <a:avLst/>
          </a:prstGeom>
          <a:solidFill>
            <a:sysClr val="window" lastClr="FFFFFF"/>
          </a:solidFill>
          <a:ln w="25400" cap="flat" cmpd="sng" algn="ctr">
            <a:solidFill>
              <a:srgbClr val="F79646"/>
            </a:solidFill>
            <a:prstDash val="solid"/>
          </a:ln>
          <a:effectLst/>
        </p:spPr>
        <p:txBody>
          <a:bodyPr rtlCol="0" anchor="ctr"/>
          <a:lstStyle/>
          <a:p>
            <a:pPr algn="ctr"/>
            <a:r>
              <a:rPr lang="zh-CN" altLang="en-US"/>
              <a:t>源代码</a:t>
            </a:r>
            <a:endParaRPr lang="zh-CN" altLang="en-US"/>
          </a:p>
        </p:txBody>
      </p:sp>
      <p:sp>
        <p:nvSpPr>
          <p:cNvPr id="7" name="椭圆 6"/>
          <p:cNvSpPr/>
          <p:nvPr/>
        </p:nvSpPr>
        <p:spPr>
          <a:xfrm>
            <a:off x="4474845" y="3731260"/>
            <a:ext cx="1656080" cy="1008380"/>
          </a:xfrm>
          <a:prstGeom prst="ellipse">
            <a:avLst/>
          </a:prstGeom>
          <a:solidFill>
            <a:sysClr val="window" lastClr="FFFFFF"/>
          </a:solidFill>
          <a:ln w="25400" cap="flat" cmpd="sng" algn="ctr">
            <a:solidFill>
              <a:srgbClr val="F79646"/>
            </a:solidFill>
            <a:prstDash val="solid"/>
          </a:ln>
          <a:effectLst/>
        </p:spPr>
        <p:txBody>
          <a:bodyPr rtlCol="0" anchor="ctr"/>
          <a:lstStyle/>
          <a:p>
            <a:pPr algn="ctr"/>
            <a:r>
              <a:rPr lang="zh-CN" altLang="en-US"/>
              <a:t>机器代码</a:t>
            </a:r>
            <a:endParaRPr lang="zh-CN" altLang="en-US"/>
          </a:p>
          <a:p>
            <a:pPr algn="ctr"/>
            <a:r>
              <a:rPr lang="zh-CN" altLang="en-US"/>
              <a:t>目标代码</a:t>
            </a:r>
            <a:endParaRPr lang="zh-CN" altLang="en-US"/>
          </a:p>
        </p:txBody>
      </p:sp>
      <p:sp>
        <p:nvSpPr>
          <p:cNvPr id="8" name="椭圆 7"/>
          <p:cNvSpPr/>
          <p:nvPr/>
        </p:nvSpPr>
        <p:spPr>
          <a:xfrm>
            <a:off x="2674620" y="4883785"/>
            <a:ext cx="1656080" cy="1008380"/>
          </a:xfrm>
          <a:prstGeom prst="ellipse">
            <a:avLst/>
          </a:prstGeom>
          <a:solidFill>
            <a:sysClr val="window" lastClr="FFFFFF"/>
          </a:solidFill>
          <a:ln w="25400" cap="flat" cmpd="sng" algn="ctr">
            <a:solidFill>
              <a:srgbClr val="4BACC6"/>
            </a:solidFill>
            <a:prstDash val="solid"/>
          </a:ln>
          <a:effectLst/>
        </p:spPr>
        <p:txBody>
          <a:bodyPr rtlCol="0" anchor="ctr"/>
          <a:lstStyle/>
          <a:p>
            <a:pPr algn="ctr"/>
            <a:r>
              <a:rPr lang="zh-CN" altLang="en-US"/>
              <a:t>输入</a:t>
            </a:r>
            <a:endParaRPr lang="zh-CN" altLang="en-US"/>
          </a:p>
        </p:txBody>
      </p:sp>
      <p:sp>
        <p:nvSpPr>
          <p:cNvPr id="9" name="椭圆 8"/>
          <p:cNvSpPr/>
          <p:nvPr/>
        </p:nvSpPr>
        <p:spPr>
          <a:xfrm>
            <a:off x="6286500" y="4883785"/>
            <a:ext cx="1656080" cy="1008380"/>
          </a:xfrm>
          <a:prstGeom prst="ellipse">
            <a:avLst/>
          </a:prstGeom>
          <a:solidFill>
            <a:sysClr val="window" lastClr="FFFFFF"/>
          </a:solidFill>
          <a:ln w="25400" cap="flat" cmpd="sng" algn="ctr">
            <a:solidFill>
              <a:srgbClr val="4BACC6"/>
            </a:solidFill>
            <a:prstDash val="solid"/>
          </a:ln>
          <a:effectLst/>
        </p:spPr>
        <p:txBody>
          <a:bodyPr rtlCol="0" anchor="ctr"/>
          <a:lstStyle/>
          <a:p>
            <a:pPr algn="ctr"/>
            <a:r>
              <a:rPr lang="zh-CN" altLang="en-US"/>
              <a:t>输出</a:t>
            </a:r>
            <a:endParaRPr lang="zh-CN" altLang="en-US"/>
          </a:p>
        </p:txBody>
      </p:sp>
      <p:sp>
        <p:nvSpPr>
          <p:cNvPr id="10" name="矩形 9"/>
          <p:cNvSpPr/>
          <p:nvPr/>
        </p:nvSpPr>
        <p:spPr>
          <a:xfrm>
            <a:off x="2818765" y="3945890"/>
            <a:ext cx="1296035" cy="575945"/>
          </a:xfrm>
          <a:prstGeom prst="rect">
            <a:avLst/>
          </a:prstGeom>
          <a:solidFill>
            <a:sysClr val="window" lastClr="FFFFFF"/>
          </a:solidFill>
          <a:ln w="25400" cap="flat" cmpd="sng" algn="ctr">
            <a:solidFill>
              <a:srgbClr val="8064A2"/>
            </a:solidFill>
            <a:prstDash val="solid"/>
          </a:ln>
          <a:effectLst/>
        </p:spPr>
        <p:txBody>
          <a:bodyPr rtlCol="0" anchor="ctr"/>
          <a:lstStyle/>
          <a:p>
            <a:pPr algn="ctr"/>
            <a:r>
              <a:rPr lang="zh-CN" altLang="en-US"/>
              <a:t>编译器</a:t>
            </a:r>
            <a:endParaRPr lang="zh-CN" altLang="en-US"/>
          </a:p>
        </p:txBody>
      </p:sp>
      <p:sp>
        <p:nvSpPr>
          <p:cNvPr id="11" name="矩形 10"/>
          <p:cNvSpPr/>
          <p:nvPr/>
        </p:nvSpPr>
        <p:spPr>
          <a:xfrm>
            <a:off x="4660900" y="5100320"/>
            <a:ext cx="1296035" cy="575945"/>
          </a:xfrm>
          <a:prstGeom prst="rect">
            <a:avLst/>
          </a:prstGeom>
          <a:solidFill>
            <a:sysClr val="window" lastClr="FFFFFF"/>
          </a:solidFill>
          <a:ln w="25400" cap="flat" cmpd="sng" algn="ctr">
            <a:solidFill>
              <a:srgbClr val="8064A2"/>
            </a:solidFill>
            <a:prstDash val="solid"/>
          </a:ln>
          <a:effectLst/>
        </p:spPr>
        <p:txBody>
          <a:bodyPr rtlCol="0" anchor="ctr"/>
          <a:lstStyle/>
          <a:p>
            <a:pPr algn="ctr"/>
            <a:r>
              <a:rPr lang="zh-CN" altLang="en-US"/>
              <a:t>程序执行</a:t>
            </a:r>
            <a:endParaRPr lang="zh-CN" altLang="en-US"/>
          </a:p>
        </p:txBody>
      </p:sp>
      <p:cxnSp>
        <p:nvCxnSpPr>
          <p:cNvPr id="13" name="直接箭头连接符 12"/>
          <p:cNvCxnSpPr>
            <a:stCxn id="6" idx="6"/>
            <a:endCxn id="10" idx="1"/>
          </p:cNvCxnSpPr>
          <p:nvPr/>
        </p:nvCxnSpPr>
        <p:spPr>
          <a:xfrm>
            <a:off x="2458720" y="4233545"/>
            <a:ext cx="360045" cy="635"/>
          </a:xfrm>
          <a:prstGeom prst="straightConnector1">
            <a:avLst/>
          </a:prstGeom>
          <a:noFill/>
          <a:ln w="9525" cap="flat" cmpd="sng" algn="ctr">
            <a:solidFill>
              <a:srgbClr val="4F81BD"/>
            </a:solidFill>
            <a:prstDash val="solid"/>
            <a:tailEnd type="arrow"/>
          </a:ln>
          <a:effectLst/>
        </p:spPr>
      </p:cxnSp>
      <p:cxnSp>
        <p:nvCxnSpPr>
          <p:cNvPr id="14" name="直接箭头连接符 13"/>
          <p:cNvCxnSpPr>
            <a:stCxn id="10" idx="3"/>
            <a:endCxn id="7" idx="2"/>
          </p:cNvCxnSpPr>
          <p:nvPr/>
        </p:nvCxnSpPr>
        <p:spPr>
          <a:xfrm>
            <a:off x="4114800" y="4234180"/>
            <a:ext cx="360045" cy="1270"/>
          </a:xfrm>
          <a:prstGeom prst="straightConnector1">
            <a:avLst/>
          </a:prstGeom>
          <a:noFill/>
          <a:ln w="9525" cap="flat" cmpd="sng" algn="ctr">
            <a:solidFill>
              <a:srgbClr val="4F81BD"/>
            </a:solidFill>
            <a:prstDash val="solid"/>
            <a:tailEnd type="arrow"/>
          </a:ln>
          <a:effectLst/>
        </p:spPr>
      </p:cxnSp>
      <p:cxnSp>
        <p:nvCxnSpPr>
          <p:cNvPr id="15" name="直接箭头连接符 14"/>
          <p:cNvCxnSpPr>
            <a:stCxn id="7" idx="4"/>
            <a:endCxn id="11" idx="0"/>
          </p:cNvCxnSpPr>
          <p:nvPr/>
        </p:nvCxnSpPr>
        <p:spPr>
          <a:xfrm>
            <a:off x="5302885" y="4739640"/>
            <a:ext cx="6350" cy="360680"/>
          </a:xfrm>
          <a:prstGeom prst="straightConnector1">
            <a:avLst/>
          </a:prstGeom>
          <a:noFill/>
          <a:ln w="9525" cap="flat" cmpd="sng" algn="ctr">
            <a:solidFill>
              <a:srgbClr val="4F81BD"/>
            </a:solidFill>
            <a:prstDash val="solid"/>
            <a:tailEnd type="arrow"/>
          </a:ln>
          <a:effectLst/>
        </p:spPr>
      </p:cxnSp>
      <p:cxnSp>
        <p:nvCxnSpPr>
          <p:cNvPr id="16" name="直接箭头连接符 15"/>
          <p:cNvCxnSpPr>
            <a:stCxn id="8" idx="6"/>
            <a:endCxn id="11" idx="1"/>
          </p:cNvCxnSpPr>
          <p:nvPr/>
        </p:nvCxnSpPr>
        <p:spPr>
          <a:xfrm>
            <a:off x="4330700" y="5387975"/>
            <a:ext cx="330200" cy="635"/>
          </a:xfrm>
          <a:prstGeom prst="straightConnector1">
            <a:avLst/>
          </a:prstGeom>
          <a:noFill/>
          <a:ln w="9525" cap="flat" cmpd="sng" algn="ctr">
            <a:solidFill>
              <a:srgbClr val="4F81BD"/>
            </a:solidFill>
            <a:prstDash val="solid"/>
            <a:tailEnd type="arrow"/>
          </a:ln>
          <a:effectLst/>
        </p:spPr>
      </p:cxnSp>
      <p:cxnSp>
        <p:nvCxnSpPr>
          <p:cNvPr id="17" name="直接箭头连接符 16"/>
          <p:cNvCxnSpPr>
            <a:stCxn id="11" idx="3"/>
            <a:endCxn id="9" idx="2"/>
          </p:cNvCxnSpPr>
          <p:nvPr/>
        </p:nvCxnSpPr>
        <p:spPr>
          <a:xfrm flipV="1">
            <a:off x="5956935" y="5387975"/>
            <a:ext cx="329565" cy="635"/>
          </a:xfrm>
          <a:prstGeom prst="straightConnector1">
            <a:avLst/>
          </a:prstGeom>
          <a:noFill/>
          <a:ln w="9525" cap="flat" cmpd="sng" algn="ctr">
            <a:solidFill>
              <a:srgbClr val="4F81BD"/>
            </a:solidFill>
            <a:prstDash val="solid"/>
            <a:tailEnd type="arrow"/>
          </a:ln>
          <a:effectLst/>
        </p:spPr>
      </p:cxn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4.4.2 </a:t>
            </a:r>
            <a:r>
              <a:rPr lang="zh-CN" altLang="en-US">
                <a:sym typeface="+mn-ea"/>
              </a:rPr>
              <a:t>Pycharm</a:t>
            </a:r>
            <a:endParaRPr lang="zh-CN" altLang="en-US"/>
          </a:p>
        </p:txBody>
      </p:sp>
      <p:sp>
        <p:nvSpPr>
          <p:cNvPr id="3" name="内容占位符 2"/>
          <p:cNvSpPr>
            <a:spLocks noGrp="1"/>
          </p:cNvSpPr>
          <p:nvPr>
            <p:ph idx="1"/>
          </p:nvPr>
        </p:nvSpPr>
        <p:spPr>
          <a:xfrm>
            <a:off x="628650" y="1492885"/>
            <a:ext cx="7886700" cy="4351338"/>
          </a:xfrm>
        </p:spPr>
        <p:txBody>
          <a:bodyPr/>
          <a:lstStyle/>
          <a:p>
            <a:r>
              <a:rPr lang="en-US" altLang="zh-CN"/>
              <a:t>Pycharm</a:t>
            </a:r>
            <a:r>
              <a:rPr lang="zh-CN" altLang="en-US"/>
              <a:t>的启动和编辑</a:t>
            </a:r>
            <a:endParaRPr lang="zh-CN" altLang="en-US"/>
          </a:p>
        </p:txBody>
      </p:sp>
      <p:pic>
        <p:nvPicPr>
          <p:cNvPr id="5" name="图片 4" descr="image-20220801125224462"/>
          <p:cNvPicPr>
            <a:picLocks noChangeAspect="1"/>
          </p:cNvPicPr>
          <p:nvPr/>
        </p:nvPicPr>
        <p:blipFill>
          <a:blip r:embed="rId1"/>
          <a:stretch>
            <a:fillRect/>
          </a:stretch>
        </p:blipFill>
        <p:spPr>
          <a:xfrm>
            <a:off x="1489710" y="2059305"/>
            <a:ext cx="2826001" cy="2304000"/>
          </a:xfrm>
          <a:prstGeom prst="rect">
            <a:avLst/>
          </a:prstGeom>
        </p:spPr>
      </p:pic>
      <p:pic>
        <p:nvPicPr>
          <p:cNvPr id="6" name="图片 5" descr="image-20220801125335310"/>
          <p:cNvPicPr>
            <a:picLocks noChangeAspect="1"/>
          </p:cNvPicPr>
          <p:nvPr/>
        </p:nvPicPr>
        <p:blipFill>
          <a:blip r:embed="rId2"/>
          <a:stretch>
            <a:fillRect/>
          </a:stretch>
        </p:blipFill>
        <p:spPr>
          <a:xfrm>
            <a:off x="6018530" y="2059305"/>
            <a:ext cx="2819981" cy="2304000"/>
          </a:xfrm>
          <a:prstGeom prst="rect">
            <a:avLst/>
          </a:prstGeom>
        </p:spPr>
      </p:pic>
      <p:sp>
        <p:nvSpPr>
          <p:cNvPr id="7" name="文本框 6"/>
          <p:cNvSpPr txBox="1"/>
          <p:nvPr/>
        </p:nvSpPr>
        <p:spPr>
          <a:xfrm>
            <a:off x="4690745" y="2707640"/>
            <a:ext cx="1097280" cy="3683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a:t>创建项目</a:t>
            </a:r>
            <a:endParaRPr lang="zh-CN" altLang="en-US"/>
          </a:p>
        </p:txBody>
      </p:sp>
      <p:sp>
        <p:nvSpPr>
          <p:cNvPr id="8" name="文本框 7"/>
          <p:cNvSpPr txBox="1"/>
          <p:nvPr/>
        </p:nvSpPr>
        <p:spPr>
          <a:xfrm>
            <a:off x="276225" y="2571750"/>
            <a:ext cx="868680" cy="3683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a:t>启动页</a:t>
            </a:r>
            <a:endParaRPr lang="zh-CN" altLang="en-US"/>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4.4.2 </a:t>
            </a:r>
            <a:r>
              <a:rPr lang="zh-CN" altLang="en-US">
                <a:sym typeface="+mn-ea"/>
              </a:rPr>
              <a:t>Pycharm</a:t>
            </a:r>
            <a:endParaRPr lang="zh-CN" altLang="en-US"/>
          </a:p>
        </p:txBody>
      </p:sp>
      <p:sp>
        <p:nvSpPr>
          <p:cNvPr id="3" name="内容占位符 2"/>
          <p:cNvSpPr>
            <a:spLocks noGrp="1"/>
          </p:cNvSpPr>
          <p:nvPr>
            <p:ph idx="1"/>
          </p:nvPr>
        </p:nvSpPr>
        <p:spPr>
          <a:xfrm>
            <a:off x="628650" y="1492885"/>
            <a:ext cx="7886700" cy="4351338"/>
          </a:xfrm>
        </p:spPr>
        <p:txBody>
          <a:bodyPr/>
          <a:lstStyle/>
          <a:p>
            <a:r>
              <a:rPr lang="en-US" altLang="zh-CN"/>
              <a:t>Pycharm</a:t>
            </a:r>
            <a:r>
              <a:rPr lang="zh-CN" altLang="en-US"/>
              <a:t>的启动和编辑</a:t>
            </a:r>
            <a:endParaRPr lang="zh-CN" altLang="en-US"/>
          </a:p>
        </p:txBody>
      </p:sp>
      <p:pic>
        <p:nvPicPr>
          <p:cNvPr id="4" name="图片 3" descr="image-20220801125508257"/>
          <p:cNvPicPr>
            <a:picLocks noChangeAspect="1"/>
          </p:cNvPicPr>
          <p:nvPr/>
        </p:nvPicPr>
        <p:blipFill>
          <a:blip r:embed="rId1"/>
          <a:stretch>
            <a:fillRect/>
          </a:stretch>
        </p:blipFill>
        <p:spPr>
          <a:xfrm>
            <a:off x="1048385" y="2740025"/>
            <a:ext cx="7046590" cy="3600000"/>
          </a:xfrm>
          <a:prstGeom prst="rect">
            <a:avLst/>
          </a:prstGeom>
        </p:spPr>
      </p:pic>
      <p:sp>
        <p:nvSpPr>
          <p:cNvPr id="11" name="文本框 10"/>
          <p:cNvSpPr txBox="1"/>
          <p:nvPr/>
        </p:nvSpPr>
        <p:spPr>
          <a:xfrm>
            <a:off x="3853815" y="2169160"/>
            <a:ext cx="1097280" cy="3683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a:t>编辑界面</a:t>
            </a:r>
            <a:endParaRPr lang="zh-CN" altLang="en-US"/>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sym typeface="+mn-ea"/>
            </a:endParaRPr>
          </a:p>
        </p:txBody>
      </p:sp>
      <p:sp>
        <p:nvSpPr>
          <p:cNvPr id="3" name="内容占位符 2"/>
          <p:cNvSpPr>
            <a:spLocks noGrp="1"/>
          </p:cNvSpPr>
          <p:nvPr>
            <p:ph idx="1"/>
          </p:nvPr>
        </p:nvSpPr>
        <p:spPr/>
        <p:txBody>
          <a:bodyPr/>
          <a:lstStyle/>
          <a:p>
            <a:pPr lvl="0"/>
            <a:r>
              <a:rPr lang="zh-CN" altLang="en-US" dirty="0"/>
              <a:t>Jupyter Notebook是基于网页的用于交互计算的应用程序。其可被应用于全过程计算：开发、文档编写、运行代码和展示结果。</a:t>
            </a:r>
            <a:endParaRPr lang="zh-CN" altLang="en-US" dirty="0"/>
          </a:p>
          <a:p>
            <a:pPr lvl="0"/>
            <a:r>
              <a:rPr lang="zh-CN" altLang="en-US" dirty="0">
                <a:sym typeface="+mn-ea"/>
              </a:rPr>
              <a:t>安装</a:t>
            </a:r>
            <a:endParaRPr lang="zh-CN" altLang="en-US" dirty="0"/>
          </a:p>
          <a:p>
            <a:pPr lvl="1"/>
            <a:r>
              <a:rPr lang="zh-CN" altLang="en-US" dirty="0">
                <a:sym typeface="+mn-ea"/>
              </a:rPr>
              <a:t>pip install </a:t>
            </a:r>
            <a:r>
              <a:rPr lang="en-US" altLang="zh-CN" dirty="0">
                <a:sym typeface="+mn-ea"/>
              </a:rPr>
              <a:t>j</a:t>
            </a:r>
            <a:r>
              <a:rPr lang="zh-CN" altLang="en-US" dirty="0">
                <a:sym typeface="+mn-ea"/>
              </a:rPr>
              <a:t>upyter -i https://pypi.tuna.tsinghua.edu.cn/simple/</a:t>
            </a:r>
            <a:endParaRPr lang="zh-CN" altLang="en-US" dirty="0"/>
          </a:p>
          <a:p>
            <a:pPr lvl="1"/>
            <a:endParaRPr lang="zh-CN" altLang="en-US" dirty="0"/>
          </a:p>
        </p:txBody>
      </p:sp>
      <p:pic>
        <p:nvPicPr>
          <p:cNvPr id="4" name="图片 3" descr="image-20220801114058107"/>
          <p:cNvPicPr>
            <a:picLocks noChangeAspect="1"/>
          </p:cNvPicPr>
          <p:nvPr/>
        </p:nvPicPr>
        <p:blipFill>
          <a:blip r:embed="rId1"/>
          <a:stretch>
            <a:fillRect/>
          </a:stretch>
        </p:blipFill>
        <p:spPr>
          <a:xfrm>
            <a:off x="62865" y="4451350"/>
            <a:ext cx="9134475" cy="2066925"/>
          </a:xfrm>
          <a:prstGeom prst="rect">
            <a:avLst/>
          </a:prstGeom>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p>
        </p:txBody>
      </p:sp>
      <p:sp>
        <p:nvSpPr>
          <p:cNvPr id="3" name="内容占位符 2"/>
          <p:cNvSpPr>
            <a:spLocks noGrp="1"/>
          </p:cNvSpPr>
          <p:nvPr>
            <p:ph idx="1"/>
          </p:nvPr>
        </p:nvSpPr>
        <p:spPr/>
        <p:txBody>
          <a:bodyPr/>
          <a:lstStyle/>
          <a:p>
            <a:pPr lvl="0"/>
            <a:r>
              <a:rPr lang="zh-CN" altLang="en-US" dirty="0"/>
              <a:t>启动</a:t>
            </a:r>
            <a:r>
              <a:rPr lang="en-US" altLang="zh-CN" dirty="0"/>
              <a:t>j</a:t>
            </a:r>
            <a:r>
              <a:rPr lang="zh-CN" altLang="en-US" dirty="0"/>
              <a:t>upyter notebook，输入命令：</a:t>
            </a:r>
            <a:endParaRPr lang="zh-CN" altLang="en-US" dirty="0"/>
          </a:p>
          <a:p>
            <a:pPr lvl="1"/>
            <a:r>
              <a:rPr lang="en-US" altLang="zh-CN" dirty="0"/>
              <a:t>j</a:t>
            </a:r>
            <a:r>
              <a:rPr lang="zh-CN" altLang="en-US" dirty="0"/>
              <a:t>upyter notebook</a:t>
            </a:r>
            <a:endParaRPr lang="zh-CN" altLang="en-US" dirty="0"/>
          </a:p>
        </p:txBody>
      </p:sp>
      <p:pic>
        <p:nvPicPr>
          <p:cNvPr id="5" name="图片 4" descr="image-20220801121103915"/>
          <p:cNvPicPr>
            <a:picLocks noChangeAspect="1"/>
          </p:cNvPicPr>
          <p:nvPr/>
        </p:nvPicPr>
        <p:blipFill>
          <a:blip r:embed="rId1"/>
          <a:stretch>
            <a:fillRect/>
          </a:stretch>
        </p:blipFill>
        <p:spPr>
          <a:xfrm>
            <a:off x="1559560" y="2831465"/>
            <a:ext cx="5050155" cy="2622550"/>
          </a:xfrm>
          <a:prstGeom prst="rect">
            <a:avLst/>
          </a:prstGeom>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p>
        </p:txBody>
      </p:sp>
      <p:sp>
        <p:nvSpPr>
          <p:cNvPr id="3" name="内容占位符 2"/>
          <p:cNvSpPr>
            <a:spLocks noGrp="1"/>
          </p:cNvSpPr>
          <p:nvPr>
            <p:ph idx="1"/>
          </p:nvPr>
        </p:nvSpPr>
        <p:spPr>
          <a:xfrm>
            <a:off x="628650" y="1524635"/>
            <a:ext cx="7886700" cy="4351338"/>
          </a:xfrm>
        </p:spPr>
        <p:txBody>
          <a:bodyPr/>
          <a:lstStyle/>
          <a:p>
            <a:pPr lvl="0"/>
            <a:r>
              <a:rPr lang="zh-CN" altLang="en-US" dirty="0"/>
              <a:t>启动Jupyter notebook</a:t>
            </a:r>
            <a:endParaRPr lang="zh-CN" altLang="en-US" dirty="0"/>
          </a:p>
          <a:p>
            <a:pPr lvl="1"/>
            <a:r>
              <a:rPr lang="en-US" altLang="zh-CN" dirty="0"/>
              <a:t>j</a:t>
            </a:r>
            <a:r>
              <a:rPr lang="zh-CN" altLang="en-US" dirty="0"/>
              <a:t>upyter notebook</a:t>
            </a:r>
            <a:endParaRPr lang="zh-CN" altLang="en-US" dirty="0"/>
          </a:p>
          <a:p>
            <a:pPr lvl="1"/>
            <a:r>
              <a:rPr lang="zh-CN" altLang="en-US" dirty="0"/>
              <a:t>浏览器会自动启动并打开如下页面</a:t>
            </a:r>
            <a:endParaRPr lang="zh-CN" altLang="en-US" dirty="0"/>
          </a:p>
        </p:txBody>
      </p:sp>
      <p:pic>
        <p:nvPicPr>
          <p:cNvPr id="6" name="图片 5" descr="image-20220801121207607"/>
          <p:cNvPicPr>
            <a:picLocks noChangeAspect="1"/>
          </p:cNvPicPr>
          <p:nvPr/>
        </p:nvPicPr>
        <p:blipFill>
          <a:blip r:embed="rId1"/>
          <a:stretch>
            <a:fillRect/>
          </a:stretch>
        </p:blipFill>
        <p:spPr>
          <a:xfrm>
            <a:off x="728345" y="2802255"/>
            <a:ext cx="7953375" cy="3745865"/>
          </a:xfrm>
          <a:prstGeom prst="rect">
            <a:avLst/>
          </a:prstGeom>
        </p:spPr>
      </p:pic>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p>
        </p:txBody>
      </p:sp>
      <p:sp>
        <p:nvSpPr>
          <p:cNvPr id="3" name="内容占位符 2"/>
          <p:cNvSpPr>
            <a:spLocks noGrp="1"/>
          </p:cNvSpPr>
          <p:nvPr>
            <p:ph idx="1"/>
          </p:nvPr>
        </p:nvSpPr>
        <p:spPr/>
        <p:txBody>
          <a:bodyPr>
            <a:normAutofit/>
          </a:bodyPr>
          <a:lstStyle/>
          <a:p>
            <a:pPr lvl="0"/>
            <a:r>
              <a:rPr lang="zh-CN" altLang="en-US"/>
              <a:t>小技巧</a:t>
            </a:r>
            <a:endParaRPr lang="zh-CN" altLang="en-US"/>
          </a:p>
          <a:p>
            <a:pPr lvl="1"/>
            <a:r>
              <a:rPr lang="zh-CN" altLang="en-US"/>
              <a:t>代码自动补齐，需要安装jupyter_contrib_nbextensions和jupyter_nbextensions_configurator插件</a:t>
            </a:r>
            <a:endParaRPr lang="zh-CN" altLang="en-US"/>
          </a:p>
          <a:p>
            <a:pPr lvl="1"/>
            <a:endParaRPr lang="zh-CN" altLang="en-US"/>
          </a:p>
        </p:txBody>
      </p:sp>
      <p:sp>
        <p:nvSpPr>
          <p:cNvPr id="4" name="文本框 3"/>
          <p:cNvSpPr txBox="1"/>
          <p:nvPr/>
        </p:nvSpPr>
        <p:spPr>
          <a:xfrm>
            <a:off x="382905" y="3582670"/>
            <a:ext cx="8761095" cy="1753235"/>
          </a:xfrm>
          <a:prstGeom prst="rect">
            <a:avLst/>
          </a:prstGeom>
          <a:noFill/>
        </p:spPr>
        <p:txBody>
          <a:bodyPr wrap="square" rtlCol="0" anchor="t">
            <a:spAutoFit/>
          </a:bodyPr>
          <a:lstStyle/>
          <a:p>
            <a:r>
              <a:rPr lang="zh-CN" altLang="en-US">
                <a:solidFill>
                  <a:srgbClr val="C00000"/>
                </a:solidFill>
              </a:rPr>
              <a:t># 安装nbextensions:</a:t>
            </a:r>
            <a:endParaRPr lang="zh-CN" altLang="en-US">
              <a:solidFill>
                <a:srgbClr val="C00000"/>
              </a:solidFill>
            </a:endParaRPr>
          </a:p>
          <a:p>
            <a:r>
              <a:rPr lang="zh-CN" altLang="en-US"/>
              <a:t>$ </a:t>
            </a:r>
            <a:r>
              <a:rPr lang="zh-CN" altLang="en-US">
                <a:solidFill>
                  <a:srgbClr val="00B0F0"/>
                </a:solidFill>
              </a:rPr>
              <a:t>pip </a:t>
            </a:r>
            <a:r>
              <a:rPr lang="zh-CN" altLang="en-US"/>
              <a:t>install jupyter_contrib_nbextensions -i</a:t>
            </a:r>
            <a:r>
              <a:rPr lang="en-US" altLang="zh-CN"/>
              <a:t> </a:t>
            </a:r>
            <a:r>
              <a:rPr lang="zh-CN" altLang="en-US"/>
              <a:t>https://pypi.tuna.tsinghua.edu.cn/simple/</a:t>
            </a:r>
            <a:endParaRPr lang="zh-CN" altLang="en-US"/>
          </a:p>
          <a:p>
            <a:r>
              <a:rPr lang="zh-CN" altLang="en-US"/>
              <a:t>$ </a:t>
            </a:r>
            <a:r>
              <a:rPr lang="zh-CN" altLang="en-US">
                <a:solidFill>
                  <a:srgbClr val="00B0F0"/>
                </a:solidFill>
              </a:rPr>
              <a:t>jupyter </a:t>
            </a:r>
            <a:r>
              <a:rPr lang="zh-CN" altLang="en-US"/>
              <a:t>contrib nbextension install --user</a:t>
            </a:r>
            <a:endParaRPr lang="zh-CN" altLang="en-US"/>
          </a:p>
          <a:p>
            <a:r>
              <a:rPr lang="zh-CN" altLang="en-US">
                <a:solidFill>
                  <a:srgbClr val="C00000"/>
                </a:solidFill>
              </a:rPr>
              <a:t># 安装nbextensions_configurator:</a:t>
            </a:r>
            <a:endParaRPr lang="zh-CN" altLang="en-US">
              <a:solidFill>
                <a:srgbClr val="C00000"/>
              </a:solidFill>
            </a:endParaRPr>
          </a:p>
          <a:p>
            <a:r>
              <a:rPr lang="zh-CN" altLang="en-US"/>
              <a:t>$ pip install --user jupyter_nbextensions_configurator</a:t>
            </a:r>
            <a:endParaRPr lang="zh-CN" altLang="en-US"/>
          </a:p>
          <a:p>
            <a:r>
              <a:rPr lang="zh-CN" altLang="en-US"/>
              <a:t>$ jupyter nbextensions_configurator enable --user</a:t>
            </a:r>
            <a:endParaRPr lang="zh-CN" altLang="en-US"/>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p>
        </p:txBody>
      </p:sp>
      <p:sp>
        <p:nvSpPr>
          <p:cNvPr id="3" name="内容占位符 2"/>
          <p:cNvSpPr>
            <a:spLocks noGrp="1"/>
          </p:cNvSpPr>
          <p:nvPr>
            <p:ph idx="1"/>
          </p:nvPr>
        </p:nvSpPr>
        <p:spPr/>
        <p:txBody>
          <a:bodyPr>
            <a:normAutofit/>
          </a:bodyPr>
          <a:lstStyle/>
          <a:p>
            <a:pPr lvl="0"/>
            <a:r>
              <a:rPr lang="zh-CN" altLang="en-US"/>
              <a:t>小技巧</a:t>
            </a:r>
            <a:endParaRPr lang="zh-CN" altLang="en-US"/>
          </a:p>
          <a:p>
            <a:pPr lvl="1"/>
            <a:r>
              <a:rPr lang="zh-CN" altLang="en-US"/>
              <a:t>重启jupyter，在弹出的主页面里，能看到增加了一个Nbextensions标签页，在这个页面里，勾选 Hinterland 即启用了代码自动补全。</a:t>
            </a:r>
            <a:endParaRPr lang="zh-CN" altLang="en-US"/>
          </a:p>
        </p:txBody>
      </p:sp>
      <p:pic>
        <p:nvPicPr>
          <p:cNvPr id="5" name="图片 4" descr="image-20220801125040073"/>
          <p:cNvPicPr>
            <a:picLocks noChangeAspect="1"/>
          </p:cNvPicPr>
          <p:nvPr/>
        </p:nvPicPr>
        <p:blipFill>
          <a:blip r:embed="rId1"/>
          <a:stretch>
            <a:fillRect/>
          </a:stretch>
        </p:blipFill>
        <p:spPr>
          <a:xfrm>
            <a:off x="1504950" y="3285490"/>
            <a:ext cx="6614160" cy="3572510"/>
          </a:xfrm>
          <a:prstGeom prst="rect">
            <a:avLst/>
          </a:prstGeom>
        </p:spPr>
      </p:pic>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p>
        </p:txBody>
      </p:sp>
      <p:sp>
        <p:nvSpPr>
          <p:cNvPr id="3" name="内容占位符 2"/>
          <p:cNvSpPr>
            <a:spLocks noGrp="1"/>
          </p:cNvSpPr>
          <p:nvPr>
            <p:ph idx="1"/>
          </p:nvPr>
        </p:nvSpPr>
        <p:spPr>
          <a:xfrm>
            <a:off x="628650" y="1510030"/>
            <a:ext cx="7886700" cy="4351338"/>
          </a:xfrm>
        </p:spPr>
        <p:txBody>
          <a:bodyPr/>
          <a:lstStyle/>
          <a:p>
            <a:pPr lvl="0"/>
            <a:r>
              <a:rPr lang="zh-CN" altLang="en-US"/>
              <a:t>Jupyter编辑模式的快捷键</a:t>
            </a:r>
            <a:endParaRPr lang="zh-CN" altLang="en-US"/>
          </a:p>
        </p:txBody>
      </p:sp>
      <p:graphicFrame>
        <p:nvGraphicFramePr>
          <p:cNvPr id="4" name="表格 3"/>
          <p:cNvGraphicFramePr/>
          <p:nvPr>
            <p:custDataLst>
              <p:tags r:id="rId1"/>
            </p:custDataLst>
          </p:nvPr>
        </p:nvGraphicFramePr>
        <p:xfrm>
          <a:off x="252730" y="2152645"/>
          <a:ext cx="8781415" cy="4374261"/>
        </p:xfrm>
        <a:graphic>
          <a:graphicData uri="http://schemas.openxmlformats.org/drawingml/2006/table">
            <a:tbl>
              <a:tblPr firstRow="1" bandRow="1">
                <a:tableStyleId>{5940675A-B579-460E-94D1-54222C63F5DA}</a:tableStyleId>
              </a:tblPr>
              <a:tblGrid>
                <a:gridCol w="1808480"/>
                <a:gridCol w="2566670"/>
                <a:gridCol w="1628140"/>
                <a:gridCol w="2778125"/>
              </a:tblGrid>
              <a:tr h="473710">
                <a:tc>
                  <a:txBody>
                    <a:bodyPr/>
                    <a:lstStyle/>
                    <a:p>
                      <a:pPr indent="0" algn="ctr">
                        <a:lnSpc>
                          <a:spcPct val="120000"/>
                        </a:lnSpc>
                        <a:spcBef>
                          <a:spcPts val="0"/>
                        </a:spcBef>
                        <a:spcAft>
                          <a:spcPts val="0"/>
                        </a:spcAft>
                        <a:buNone/>
                      </a:pPr>
                      <a:r>
                        <a:rPr lang="en-US" sz="1500" b="1" spc="130">
                          <a:solidFill>
                            <a:srgbClr val="646464"/>
                          </a:solidFill>
                          <a:latin typeface="阿里巴巴普惠体" panose="00020600040101010101" charset="-122"/>
                          <a:ea typeface="阿里巴巴普惠体" panose="00020600040101010101" charset="-122"/>
                        </a:rPr>
                        <a:t>快捷键</a:t>
                      </a:r>
                      <a:endParaRPr lang="en-US" sz="1500" b="1"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500" b="1" spc="130">
                          <a:solidFill>
                            <a:srgbClr val="646464"/>
                          </a:solidFill>
                          <a:latin typeface="阿里巴巴普惠体" panose="00020600040101010101" charset="-122"/>
                          <a:ea typeface="阿里巴巴普惠体" panose="00020600040101010101" charset="-122"/>
                        </a:rPr>
                        <a:t>功能</a:t>
                      </a:r>
                      <a:endParaRPr lang="en-US" sz="1500" b="1"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500" b="1" spc="130">
                          <a:solidFill>
                            <a:srgbClr val="646464"/>
                          </a:solidFill>
                          <a:latin typeface="阿里巴巴普惠体" panose="00020600040101010101" charset="-122"/>
                          <a:ea typeface="阿里巴巴普惠体" panose="00020600040101010101" charset="-122"/>
                        </a:rPr>
                        <a:t>快捷键</a:t>
                      </a:r>
                      <a:endParaRPr lang="en-US" sz="1500" b="1"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500" b="1" spc="130">
                          <a:solidFill>
                            <a:srgbClr val="646464"/>
                          </a:solidFill>
                          <a:latin typeface="阿里巴巴普惠体" panose="00020600040101010101" charset="-122"/>
                          <a:ea typeface="阿里巴巴普惠体" panose="00020600040101010101" charset="-122"/>
                        </a:rPr>
                        <a:t>功能</a:t>
                      </a:r>
                      <a:endParaRPr lang="en-US" sz="1500" b="1"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360000">
                <a:tc>
                  <a:txBody>
                    <a:bodyPr/>
                    <a:lstStyle/>
                    <a:p>
                      <a:pPr indent="0" algn="l">
                        <a:lnSpc>
                          <a:spcPct val="120000"/>
                        </a:lnSpc>
                        <a:spcBef>
                          <a:spcPts val="0"/>
                        </a:spcBef>
                        <a:spcAft>
                          <a:spcPts val="0"/>
                        </a:spcAft>
                        <a:buNone/>
                      </a:pPr>
                      <a:r>
                        <a:rPr lang="en-US" sz="1300" b="0" spc="130">
                          <a:solidFill>
                            <a:srgbClr val="646464"/>
                          </a:solidFill>
                          <a:latin typeface="阿里巴巴普惠体" panose="00020600040101010101" charset="-122"/>
                          <a:ea typeface="阿里巴巴普惠体" panose="00020600040101010101" charset="-122"/>
                        </a:rPr>
                        <a:t>Enter</a:t>
                      </a:r>
                      <a:endParaRPr lang="en-US" sz="1300" b="0"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转入编辑模式</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Esc,Ctrl-M</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进入命令模式</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360000">
                <a:tc>
                  <a:txBody>
                    <a:bodyPr/>
                    <a:lstStyle/>
                    <a:p>
                      <a:pPr indent="0" algn="l">
                        <a:lnSpc>
                          <a:spcPct val="120000"/>
                        </a:lnSpc>
                        <a:spcBef>
                          <a:spcPts val="0"/>
                        </a:spcBef>
                        <a:spcAft>
                          <a:spcPts val="0"/>
                        </a:spcAft>
                        <a:buNone/>
                      </a:pPr>
                      <a:r>
                        <a:rPr lang="en-US" sz="1300" b="0" spc="130">
                          <a:solidFill>
                            <a:srgbClr val="646464"/>
                          </a:solidFill>
                          <a:latin typeface="阿里巴巴普惠体" panose="00020600040101010101" charset="-122"/>
                          <a:ea typeface="阿里巴巴普惠体" panose="00020600040101010101" charset="-122"/>
                        </a:rPr>
                        <a:t>Ctrl + Enter</a:t>
                      </a:r>
                      <a:endParaRPr lang="en-US" altLang="en-US" sz="1300" b="0"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运行本单元</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Alt + Enter</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运行本单元，在下面插入一单元</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60000">
                <a:tc>
                  <a:txBody>
                    <a:bodyPr/>
                    <a:lstStyle/>
                    <a:p>
                      <a:pPr indent="0" algn="l">
                        <a:lnSpc>
                          <a:spcPct val="120000"/>
                        </a:lnSpc>
                        <a:spcBef>
                          <a:spcPts val="0"/>
                        </a:spcBef>
                        <a:spcAft>
                          <a:spcPts val="0"/>
                        </a:spcAft>
                        <a:buNone/>
                      </a:pPr>
                      <a:r>
                        <a:rPr lang="en-US" sz="1300" b="0" spc="130">
                          <a:solidFill>
                            <a:srgbClr val="646464"/>
                          </a:solidFill>
                          <a:latin typeface="阿里巴巴普惠体" panose="00020600040101010101" charset="-122"/>
                          <a:ea typeface="阿里巴巴普惠体" panose="00020600040101010101" charset="-122"/>
                        </a:rPr>
                        <a:t>Shift + Enter</a:t>
                      </a:r>
                      <a:endParaRPr lang="en-US" altLang="en-US" sz="1300" b="0"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运行本单元，选中下一单元</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Ctrl + Home</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跳到单元开头</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60000">
                <a:tc>
                  <a:txBody>
                    <a:bodyPr/>
                    <a:lstStyle/>
                    <a:p>
                      <a:pPr indent="0" algn="l">
                        <a:lnSpc>
                          <a:spcPct val="120000"/>
                        </a:lnSpc>
                        <a:spcBef>
                          <a:spcPts val="0"/>
                        </a:spcBef>
                        <a:spcAft>
                          <a:spcPts val="0"/>
                        </a:spcAft>
                        <a:buNone/>
                      </a:pPr>
                      <a:r>
                        <a:rPr lang="en-US" sz="1300" b="0" spc="130">
                          <a:solidFill>
                            <a:srgbClr val="646464"/>
                          </a:solidFill>
                          <a:latin typeface="阿里巴巴普惠体" panose="00020600040101010101" charset="-122"/>
                          <a:ea typeface="阿里巴巴普惠体" panose="00020600040101010101" charset="-122"/>
                        </a:rPr>
                        <a:t>↑/↓</a:t>
                      </a:r>
                      <a:endParaRPr lang="en-US" altLang="en-US" sz="1300" b="0"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cs typeface="阿里巴巴普惠体" panose="00020600040101010101" charset="-122"/>
                        </a:rPr>
                        <a:t>光标上/下移,达到顶/底部时切换单元</a:t>
                      </a:r>
                      <a:endParaRPr lang="en-US" altLang="en-US" sz="1300" b="0" spc="130">
                        <a:solidFill>
                          <a:srgbClr val="404040"/>
                        </a:solidFill>
                        <a:latin typeface="阿里巴巴普惠体" panose="00020600040101010101" charset="-122"/>
                        <a:ea typeface="阿里巴巴普惠体" panose="00020600040101010101" charset="-122"/>
                        <a:cs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Shift + Tab</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提示（对于函数的提示）</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60000">
                <a:tc>
                  <a:txBody>
                    <a:bodyPr/>
                    <a:lstStyle/>
                    <a:p>
                      <a:pPr indent="0" algn="l">
                        <a:lnSpc>
                          <a:spcPct val="120000"/>
                        </a:lnSpc>
                        <a:spcBef>
                          <a:spcPts val="0"/>
                        </a:spcBef>
                        <a:spcAft>
                          <a:spcPts val="0"/>
                        </a:spcAft>
                        <a:buNone/>
                      </a:pPr>
                      <a:r>
                        <a:rPr lang="en-US" sz="1300" b="0" spc="130">
                          <a:solidFill>
                            <a:srgbClr val="646464"/>
                          </a:solidFill>
                          <a:latin typeface="阿里巴巴普惠体" panose="00020600040101010101" charset="-122"/>
                          <a:ea typeface="阿里巴巴普惠体" panose="00020600040101010101" charset="-122"/>
                        </a:rPr>
                        <a:t>Ctrl + Shift + -</a:t>
                      </a:r>
                      <a:endParaRPr lang="en-US" altLang="en-US" sz="1300" b="0"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分割单元</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ctrl + D</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删除该行内容</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60000">
                <a:tc>
                  <a:txBody>
                    <a:bodyPr/>
                    <a:lstStyle/>
                    <a:p>
                      <a:pPr indent="0" algn="l">
                        <a:lnSpc>
                          <a:spcPct val="120000"/>
                        </a:lnSpc>
                        <a:spcBef>
                          <a:spcPts val="0"/>
                        </a:spcBef>
                        <a:spcAft>
                          <a:spcPts val="0"/>
                        </a:spcAft>
                        <a:buNone/>
                      </a:pPr>
                      <a:r>
                        <a:rPr lang="en-US" sz="1300" b="0" spc="130">
                          <a:solidFill>
                            <a:srgbClr val="646464"/>
                          </a:solidFill>
                          <a:latin typeface="阿里巴巴普惠体" panose="00020600040101010101" charset="-122"/>
                          <a:ea typeface="阿里巴巴普惠体" panose="00020600040101010101" charset="-122"/>
                        </a:rPr>
                        <a:t>ctrl + U</a:t>
                      </a:r>
                      <a:endParaRPr lang="en-US" altLang="en-US" sz="1300" b="0" spc="130">
                        <a:solidFill>
                          <a:srgbClr val="646464"/>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撤销</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ctrl + /</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300" b="0" spc="130">
                          <a:solidFill>
                            <a:srgbClr val="404040"/>
                          </a:solidFill>
                          <a:latin typeface="阿里巴巴普惠体" panose="00020600040101010101" charset="-122"/>
                          <a:ea typeface="阿里巴巴普惠体" panose="00020600040101010101" charset="-122"/>
                        </a:rPr>
                        <a:t>注释</a:t>
                      </a:r>
                      <a:endParaRPr lang="en-US" altLang="en-US" sz="1300" b="0" spc="130">
                        <a:solidFill>
                          <a:srgbClr val="404040"/>
                        </a:solidFill>
                        <a:latin typeface="阿里巴巴普惠体" panose="00020600040101010101" charset="-122"/>
                        <a:ea typeface="阿里巴巴普惠体" panose="0002060004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sym typeface="+mn-ea"/>
              </a:rPr>
              <a:t>4.4.</a:t>
            </a:r>
            <a:r>
              <a:rPr lang="zh-CN" altLang="en-US">
                <a:sym typeface="+mn-ea"/>
              </a:rPr>
              <a:t>3</a:t>
            </a:r>
            <a:r>
              <a:rPr lang="en-US" altLang="zh-CN">
                <a:sym typeface="+mn-ea"/>
              </a:rPr>
              <a:t> </a:t>
            </a:r>
            <a:r>
              <a:rPr lang="zh-CN" altLang="en-US">
                <a:sym typeface="+mn-ea"/>
              </a:rPr>
              <a:t>Jupyter notebook</a:t>
            </a:r>
            <a:endParaRPr lang="zh-CN" altLang="en-US"/>
          </a:p>
        </p:txBody>
      </p:sp>
      <p:sp>
        <p:nvSpPr>
          <p:cNvPr id="3" name="内容占位符 2"/>
          <p:cNvSpPr>
            <a:spLocks noGrp="1"/>
          </p:cNvSpPr>
          <p:nvPr>
            <p:ph idx="1"/>
          </p:nvPr>
        </p:nvSpPr>
        <p:spPr>
          <a:xfrm>
            <a:off x="628650" y="1395730"/>
            <a:ext cx="7886700" cy="4351338"/>
          </a:xfrm>
        </p:spPr>
        <p:txBody>
          <a:bodyPr/>
          <a:lstStyle/>
          <a:p>
            <a:pPr lvl="0"/>
            <a:r>
              <a:rPr lang="zh-CN" altLang="en-US" sz="2000"/>
              <a:t>Jupyter编辑模式的快捷键</a:t>
            </a:r>
            <a:endParaRPr lang="zh-CN" altLang="en-US" sz="2000"/>
          </a:p>
        </p:txBody>
      </p:sp>
      <p:graphicFrame>
        <p:nvGraphicFramePr>
          <p:cNvPr id="5" name="表格 4"/>
          <p:cNvGraphicFramePr/>
          <p:nvPr>
            <p:custDataLst>
              <p:tags r:id="rId1"/>
            </p:custDataLst>
          </p:nvPr>
        </p:nvGraphicFramePr>
        <p:xfrm>
          <a:off x="797243" y="1774453"/>
          <a:ext cx="7369810" cy="5357432"/>
        </p:xfrm>
        <a:graphic>
          <a:graphicData uri="http://schemas.openxmlformats.org/drawingml/2006/table">
            <a:tbl>
              <a:tblPr firstRow="1" bandRow="1">
                <a:tableStyleId>{5940675A-B579-460E-94D1-54222C63F5DA}</a:tableStyleId>
              </a:tblPr>
              <a:tblGrid>
                <a:gridCol w="1555115"/>
                <a:gridCol w="2248535"/>
                <a:gridCol w="1249045"/>
                <a:gridCol w="2317115"/>
              </a:tblGrid>
              <a:tr h="379730">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快捷键</a:t>
                      </a:r>
                      <a:endParaRPr lang="en-US" sz="1400" b="1"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功能</a:t>
                      </a:r>
                      <a:endParaRPr lang="en-US" sz="1400" b="1"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快捷键</a:t>
                      </a:r>
                      <a:endParaRPr lang="en-US" sz="1400" b="1"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400" b="1" spc="120">
                          <a:solidFill>
                            <a:srgbClr val="646464"/>
                          </a:solidFill>
                          <a:latin typeface="微软雅黑" panose="020B0503020204020204" charset="-122"/>
                          <a:ea typeface="微软雅黑" panose="020B0503020204020204" charset="-122"/>
                        </a:rPr>
                        <a:t>功能</a:t>
                      </a:r>
                      <a:endParaRPr lang="en-US" sz="1400" b="1"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Enter</a:t>
                      </a:r>
                      <a:endParaRPr 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转入编辑模式</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Esc,Ctrl-M</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进入命令模式</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Y</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单元转入代码状态</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M</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单元转入markdown状态</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R</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单元转入raw状态</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H</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显示快捷键帮助</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42265">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I</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中断Notebook内核</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0</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重启Notebook内核</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Shift-Space</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向上滚动</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Space</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向下滚动</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L</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显示/隐藏行号</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↑/K</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选中上方单元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↓/J</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选中下方单元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Shift-↑/↓</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扩大选中上/下方单元</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42265">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A</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在上方插入新单元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B</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在下方插入新单元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X</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剪切选中的单元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C</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复制选中的单元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Shift-V</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粘贴到上方单元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V</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粘贴到下方单元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Z</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恢复删除的最后一个单元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D</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删除选中的单元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42265">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Shift-M</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合并选中的单元</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1~6</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cs typeface="微软雅黑" panose="020B0503020204020204" charset="-122"/>
                        </a:rPr>
                        <a:t>设定 1~6 级标题</a:t>
                      </a:r>
                      <a:endParaRPr lang="en-US" altLang="en-US"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O</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转换输出</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Shift-O</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转换输出滚动</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41630">
                <a:tc>
                  <a:txBody>
                    <a:bodyPr/>
                    <a:lstStyle/>
                    <a:p>
                      <a:pPr indent="0" algn="l">
                        <a:lnSpc>
                          <a:spcPct val="120000"/>
                        </a:lnSpc>
                        <a:spcBef>
                          <a:spcPts val="0"/>
                        </a:spcBef>
                        <a:spcAft>
                          <a:spcPts val="0"/>
                        </a:spcAft>
                        <a:buNone/>
                      </a:pPr>
                      <a:r>
                        <a:rPr lang="en-US" sz="1200" b="0" spc="120">
                          <a:solidFill>
                            <a:srgbClr val="646464"/>
                          </a:solidFill>
                          <a:latin typeface="微软雅黑" panose="020B0503020204020204" charset="-122"/>
                          <a:ea typeface="微软雅黑" panose="020B0503020204020204" charset="-122"/>
                        </a:rPr>
                        <a:t>Shift</a:t>
                      </a:r>
                      <a:endParaRPr lang="en-US" altLang="en-US" sz="1200" b="0" spc="120">
                        <a:solidFill>
                          <a:srgbClr val="646464"/>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1200" b="0" spc="120">
                          <a:solidFill>
                            <a:srgbClr val="404040"/>
                          </a:solidFill>
                          <a:latin typeface="微软雅黑" panose="020B0503020204020204" charset="-122"/>
                          <a:ea typeface="微软雅黑" panose="020B0503020204020204" charset="-122"/>
                        </a:rPr>
                        <a:t>忽略</a:t>
                      </a: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ctr">
                        <a:lnSpc>
                          <a:spcPct val="120000"/>
                        </a:lnSpc>
                        <a:spcBef>
                          <a:spcPts val="0"/>
                        </a:spcBef>
                        <a:spcAft>
                          <a:spcPts val="0"/>
                        </a:spcAft>
                        <a:buNone/>
                      </a:pP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endParaRPr lang="en-US" altLang="en-US" sz="1200" b="0" spc="120">
                        <a:solidFill>
                          <a:srgbClr val="404040"/>
                        </a:solidFill>
                        <a:latin typeface="微软雅黑" panose="020B0503020204020204" charset="-122"/>
                        <a:ea typeface="微软雅黑" panose="020B0503020204020204" charset="-122"/>
                      </a:endParaRPr>
                    </a:p>
                  </a:txBody>
                  <a:tcPr marL="177800" marR="177800" marT="57150" marB="571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本章小结</a:t>
            </a:r>
            <a:endParaRPr lang="zh-CN" altLang="en-US"/>
          </a:p>
        </p:txBody>
      </p:sp>
      <p:sp>
        <p:nvSpPr>
          <p:cNvPr id="3" name="内容占位符 2"/>
          <p:cNvSpPr>
            <a:spLocks noGrp="1"/>
          </p:cNvSpPr>
          <p:nvPr>
            <p:ph idx="1"/>
          </p:nvPr>
        </p:nvSpPr>
        <p:spPr/>
        <p:txBody>
          <a:bodyPr>
            <a:normAutofit/>
          </a:bodyPr>
          <a:lstStyle/>
          <a:p>
            <a:pPr marL="0" indent="0">
              <a:buNone/>
            </a:pPr>
            <a:r>
              <a:rPr lang="zh-CN" altLang="en-US"/>
              <a:t>Python是一个易学而且非常强大的编程语言，本章利用Python的交互式界面和代码编辑界面介绍了Python语言的以下几个方面：</a:t>
            </a:r>
            <a:endParaRPr lang="zh-CN" altLang="en-US"/>
          </a:p>
          <a:p>
            <a:r>
              <a:rPr lang="zh-CN" altLang="en-US"/>
              <a:t>1）python简介</a:t>
            </a:r>
            <a:endParaRPr lang="zh-CN" altLang="en-US"/>
          </a:p>
          <a:p>
            <a:r>
              <a:rPr lang="zh-CN" altLang="en-US"/>
              <a:t>2）python发展史与优缺点</a:t>
            </a:r>
            <a:endParaRPr lang="zh-CN" altLang="en-US"/>
          </a:p>
          <a:p>
            <a:r>
              <a:rPr lang="zh-CN" altLang="en-US"/>
              <a:t>3）python安装</a:t>
            </a:r>
            <a:endParaRPr lang="zh-CN" altLang="en-US"/>
          </a:p>
          <a:p>
            <a:r>
              <a:rPr lang="zh-CN" altLang="en-US"/>
              <a:t>4）python的扩展库安装</a:t>
            </a:r>
            <a:endParaRPr lang="zh-CN" altLang="en-US"/>
          </a:p>
          <a:p>
            <a:r>
              <a:rPr lang="zh-CN" altLang="en-US"/>
              <a:t>5）Python常见的IDE编辑器</a:t>
            </a: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4.1 任务一：认识Python</a:t>
            </a:r>
            <a:endParaRPr lang="zh-CN" altLang="en-US"/>
          </a:p>
        </p:txBody>
      </p:sp>
      <p:sp>
        <p:nvSpPr>
          <p:cNvPr id="3" name="内容占位符 2"/>
          <p:cNvSpPr>
            <a:spLocks noGrp="1"/>
          </p:cNvSpPr>
          <p:nvPr>
            <p:ph idx="1"/>
          </p:nvPr>
        </p:nvSpPr>
        <p:spPr/>
        <p:txBody>
          <a:bodyPr/>
          <a:lstStyle/>
          <a:p>
            <a:r>
              <a:rPr lang="zh-CN" altLang="en-US"/>
              <a:t>根据编译执行方式分类：</a:t>
            </a:r>
            <a:endParaRPr lang="zh-CN" altLang="en-US"/>
          </a:p>
          <a:p>
            <a:pPr marL="0" indent="0">
              <a:buNone/>
            </a:pPr>
            <a:endParaRPr lang="zh-CN" altLang="en-US" b="1" i="1"/>
          </a:p>
        </p:txBody>
      </p:sp>
      <p:sp>
        <p:nvSpPr>
          <p:cNvPr id="5" name="文本框 4"/>
          <p:cNvSpPr txBox="1"/>
          <p:nvPr/>
        </p:nvSpPr>
        <p:spPr>
          <a:xfrm>
            <a:off x="892175" y="2423795"/>
            <a:ext cx="6389370" cy="645160"/>
          </a:xfrm>
          <a:prstGeom prst="rect">
            <a:avLst/>
          </a:prstGeom>
          <a:noFill/>
        </p:spPr>
        <p:txBody>
          <a:bodyPr wrap="square" rtlCol="0" anchor="t">
            <a:spAutoFit/>
          </a:bodyPr>
          <a:lstStyle/>
          <a:p>
            <a:r>
              <a:rPr lang="zh-CN" altLang="en-US">
                <a:solidFill>
                  <a:schemeClr val="accent3">
                    <a:lumMod val="75000"/>
                  </a:schemeClr>
                </a:solidFill>
              </a:rPr>
              <a:t>解释型语言</a:t>
            </a:r>
            <a:r>
              <a:rPr lang="zh-CN" altLang="en-US"/>
              <a:t>：写出来的代码是通过解释器来执行的语言。Python就是这种类型的语言。</a:t>
            </a:r>
            <a:endParaRPr lang="zh-CN" altLang="en-US"/>
          </a:p>
        </p:txBody>
      </p:sp>
      <p:sp>
        <p:nvSpPr>
          <p:cNvPr id="28" name="椭圆 27"/>
          <p:cNvSpPr/>
          <p:nvPr/>
        </p:nvSpPr>
        <p:spPr>
          <a:xfrm>
            <a:off x="1149350" y="4833620"/>
            <a:ext cx="1656080" cy="1008380"/>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a:t>输入</a:t>
            </a:r>
            <a:endParaRPr lang="zh-CN" altLang="en-US"/>
          </a:p>
        </p:txBody>
      </p:sp>
      <p:sp>
        <p:nvSpPr>
          <p:cNvPr id="29" name="椭圆 28"/>
          <p:cNvSpPr/>
          <p:nvPr/>
        </p:nvSpPr>
        <p:spPr>
          <a:xfrm>
            <a:off x="5181600" y="4185920"/>
            <a:ext cx="1656080" cy="1008380"/>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a:t>输出</a:t>
            </a:r>
            <a:endParaRPr lang="zh-CN" altLang="en-US"/>
          </a:p>
        </p:txBody>
      </p:sp>
      <p:sp>
        <p:nvSpPr>
          <p:cNvPr id="30" name="椭圆 29"/>
          <p:cNvSpPr/>
          <p:nvPr/>
        </p:nvSpPr>
        <p:spPr>
          <a:xfrm>
            <a:off x="1149350" y="3465195"/>
            <a:ext cx="1656080" cy="100838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a:sym typeface="+mn-ea"/>
              </a:rPr>
              <a:t>源代码</a:t>
            </a:r>
            <a:endParaRPr lang="zh-CN" altLang="en-US"/>
          </a:p>
        </p:txBody>
      </p:sp>
      <p:sp>
        <p:nvSpPr>
          <p:cNvPr id="31" name="矩形 30"/>
          <p:cNvSpPr/>
          <p:nvPr/>
        </p:nvSpPr>
        <p:spPr>
          <a:xfrm>
            <a:off x="3237230" y="4401820"/>
            <a:ext cx="1296035" cy="575945"/>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a:t>解释器</a:t>
            </a:r>
            <a:endParaRPr lang="zh-CN" altLang="en-US"/>
          </a:p>
        </p:txBody>
      </p:sp>
      <p:cxnSp>
        <p:nvCxnSpPr>
          <p:cNvPr id="32" name="直接箭头连接符 31"/>
          <p:cNvCxnSpPr>
            <a:stCxn id="30" idx="6"/>
            <a:endCxn id="31" idx="1"/>
          </p:cNvCxnSpPr>
          <p:nvPr/>
        </p:nvCxnSpPr>
        <p:spPr>
          <a:xfrm>
            <a:off x="2805430" y="3969385"/>
            <a:ext cx="431800" cy="720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28" idx="6"/>
            <a:endCxn id="31" idx="1"/>
          </p:cNvCxnSpPr>
          <p:nvPr/>
        </p:nvCxnSpPr>
        <p:spPr>
          <a:xfrm flipV="1">
            <a:off x="2805430" y="4690110"/>
            <a:ext cx="431800" cy="647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31" idx="3"/>
            <a:endCxn id="29" idx="2"/>
          </p:cNvCxnSpPr>
          <p:nvPr/>
        </p:nvCxnSpPr>
        <p:spPr>
          <a:xfrm>
            <a:off x="4533265" y="4690110"/>
            <a:ext cx="64833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4.1 任务一：认识Python</a:t>
            </a:r>
            <a:endParaRPr lang="zh-CN" altLang="en-US"/>
          </a:p>
        </p:txBody>
      </p:sp>
      <p:sp>
        <p:nvSpPr>
          <p:cNvPr id="3" name="内容占位符 2"/>
          <p:cNvSpPr>
            <a:spLocks noGrp="1"/>
          </p:cNvSpPr>
          <p:nvPr>
            <p:ph idx="1"/>
          </p:nvPr>
        </p:nvSpPr>
        <p:spPr/>
        <p:txBody>
          <a:bodyPr/>
          <a:lstStyle/>
          <a:p>
            <a:r>
              <a:rPr lang="zh-CN" altLang="en-US"/>
              <a:t>python是一门</a:t>
            </a:r>
            <a:r>
              <a:rPr lang="zh-CN" altLang="en-US">
                <a:solidFill>
                  <a:schemeClr val="accent2">
                    <a:lumMod val="75000"/>
                  </a:schemeClr>
                </a:solidFill>
              </a:rPr>
              <a:t>动态</a:t>
            </a:r>
            <a:r>
              <a:rPr lang="zh-CN" altLang="en-US">
                <a:solidFill>
                  <a:schemeClr val="accent3">
                    <a:lumMod val="75000"/>
                  </a:schemeClr>
                </a:solidFill>
              </a:rPr>
              <a:t>解释性</a:t>
            </a:r>
            <a:r>
              <a:rPr lang="zh-CN" altLang="en-US"/>
              <a:t>的</a:t>
            </a:r>
            <a:r>
              <a:rPr lang="zh-CN" altLang="en-US">
                <a:solidFill>
                  <a:schemeClr val="accent4">
                    <a:lumMod val="75000"/>
                  </a:schemeClr>
                </a:solidFill>
              </a:rPr>
              <a:t>强类型定义</a:t>
            </a:r>
            <a:r>
              <a:rPr lang="zh-CN" altLang="en-US"/>
              <a:t>语言</a:t>
            </a:r>
            <a:endParaRPr lang="zh-CN" altLang="en-US"/>
          </a:p>
          <a:p>
            <a:r>
              <a:rPr lang="zh-CN" altLang="en-US"/>
              <a:t>根据执行过程中的操作分类：</a:t>
            </a:r>
            <a:endParaRPr lang="zh-CN" altLang="en-US"/>
          </a:p>
          <a:p>
            <a:endParaRPr lang="zh-CN" altLang="en-US"/>
          </a:p>
          <a:p>
            <a:endParaRPr lang="zh-CN" altLang="en-US"/>
          </a:p>
          <a:p>
            <a:endParaRPr lang="zh-CN" altLang="en-US"/>
          </a:p>
          <a:p>
            <a:endParaRPr lang="zh-CN" altLang="en-US"/>
          </a:p>
          <a:p>
            <a:pPr algn="l">
              <a:buClrTx/>
              <a:buSzTx/>
            </a:pPr>
            <a:endParaRPr lang="zh-CN" altLang="en-US">
              <a:solidFill>
                <a:schemeClr val="accent2">
                  <a:lumMod val="75000"/>
                </a:schemeClr>
              </a:solidFill>
            </a:endParaRPr>
          </a:p>
        </p:txBody>
      </p:sp>
      <p:sp>
        <p:nvSpPr>
          <p:cNvPr id="4" name="文本框 3"/>
          <p:cNvSpPr txBox="1"/>
          <p:nvPr/>
        </p:nvSpPr>
        <p:spPr>
          <a:xfrm>
            <a:off x="797560" y="2875915"/>
            <a:ext cx="3848735" cy="2584450"/>
          </a:xfrm>
          <a:prstGeom prst="rect">
            <a:avLst/>
          </a:prstGeom>
          <a:noFill/>
        </p:spPr>
        <p:txBody>
          <a:bodyPr wrap="square" rtlCol="0" anchor="t">
            <a:spAutoFit/>
          </a:bodyPr>
          <a:lstStyle/>
          <a:p>
            <a:r>
              <a:rPr lang="zh-CN" altLang="en-US" spc="150">
                <a:solidFill>
                  <a:schemeClr val="accent2">
                    <a:lumMod val="75000"/>
                  </a:schemeClr>
                </a:solidFill>
                <a:uFillTx/>
              </a:rPr>
              <a:t>动态类型语言</a:t>
            </a:r>
            <a:r>
              <a:rPr lang="zh-CN" altLang="en-US"/>
              <a:t>：动态类型语言是指在</a:t>
            </a:r>
            <a:r>
              <a:rPr lang="zh-CN" altLang="en-US">
                <a:solidFill>
                  <a:schemeClr val="accent3">
                    <a:lumMod val="75000"/>
                  </a:schemeClr>
                </a:solidFill>
              </a:rPr>
              <a:t>运行期间</a:t>
            </a:r>
            <a:r>
              <a:rPr lang="zh-CN" altLang="en-US"/>
              <a:t>才去做数据类型检查的语言，也就是说，在用动态类型的语言编程时，永远也</a:t>
            </a:r>
            <a:r>
              <a:rPr lang="zh-CN" altLang="en-US">
                <a:solidFill>
                  <a:schemeClr val="accent3">
                    <a:lumMod val="75000"/>
                  </a:schemeClr>
                </a:solidFill>
              </a:rPr>
              <a:t>不用给任何变量指定数据类型</a:t>
            </a:r>
            <a:r>
              <a:rPr lang="zh-CN" altLang="en-US"/>
              <a:t>，该语言会在你第一次赋值给变量时，在内部将数据类型记录下来。Python和Ruby就是一种典型的动态类型语言，其他的各种脚本语言如VBScript也多少属于动态类型语言。</a:t>
            </a:r>
            <a:endParaRPr lang="zh-CN" altLang="en-US"/>
          </a:p>
        </p:txBody>
      </p:sp>
      <p:sp>
        <p:nvSpPr>
          <p:cNvPr id="5" name="文本框 4"/>
          <p:cNvSpPr txBox="1"/>
          <p:nvPr/>
        </p:nvSpPr>
        <p:spPr>
          <a:xfrm>
            <a:off x="4877435" y="2875915"/>
            <a:ext cx="3698240" cy="2030095"/>
          </a:xfrm>
          <a:prstGeom prst="rect">
            <a:avLst/>
          </a:prstGeom>
          <a:noFill/>
        </p:spPr>
        <p:txBody>
          <a:bodyPr wrap="square" rtlCol="0" anchor="t">
            <a:spAutoFit/>
          </a:bodyPr>
          <a:lstStyle/>
          <a:p>
            <a:r>
              <a:rPr lang="zh-CN" altLang="en-US" spc="150">
                <a:solidFill>
                  <a:schemeClr val="accent2">
                    <a:lumMod val="75000"/>
                  </a:schemeClr>
                </a:solidFill>
                <a:uFillTx/>
              </a:rPr>
              <a:t>静态类型语言</a:t>
            </a:r>
            <a:r>
              <a:rPr lang="zh-CN" altLang="en-US"/>
              <a:t>：静态类型语言与动态类型语言刚好相反，它的数据类型是在编译期间检查的，也就是说在写程序时要声明所有变量的数据类型，C/C++是静态类型语言的典型代表，其他的静态类型语言还有C#、JAVA等。</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4.1 任务一：认识Python</a:t>
            </a:r>
            <a:endParaRPr lang="zh-CN" altLang="en-US"/>
          </a:p>
        </p:txBody>
      </p:sp>
      <p:sp>
        <p:nvSpPr>
          <p:cNvPr id="3" name="内容占位符 2"/>
          <p:cNvSpPr>
            <a:spLocks noGrp="1"/>
          </p:cNvSpPr>
          <p:nvPr>
            <p:ph idx="1"/>
          </p:nvPr>
        </p:nvSpPr>
        <p:spPr/>
        <p:txBody>
          <a:bodyPr/>
          <a:lstStyle/>
          <a:p>
            <a:r>
              <a:rPr lang="zh-CN" altLang="en-US"/>
              <a:t>python是一门</a:t>
            </a:r>
            <a:r>
              <a:rPr lang="zh-CN" altLang="en-US">
                <a:solidFill>
                  <a:schemeClr val="accent2">
                    <a:lumMod val="75000"/>
                  </a:schemeClr>
                </a:solidFill>
              </a:rPr>
              <a:t>动态</a:t>
            </a:r>
            <a:r>
              <a:rPr lang="zh-CN" altLang="en-US">
                <a:solidFill>
                  <a:schemeClr val="accent3">
                    <a:lumMod val="75000"/>
                  </a:schemeClr>
                </a:solidFill>
              </a:rPr>
              <a:t>解释性</a:t>
            </a:r>
            <a:r>
              <a:rPr lang="zh-CN" altLang="en-US"/>
              <a:t>的</a:t>
            </a:r>
            <a:r>
              <a:rPr lang="zh-CN" altLang="en-US">
                <a:solidFill>
                  <a:schemeClr val="accent4">
                    <a:lumMod val="75000"/>
                  </a:schemeClr>
                </a:solidFill>
              </a:rPr>
              <a:t>强类型定义</a:t>
            </a:r>
            <a:r>
              <a:rPr lang="zh-CN" altLang="en-US"/>
              <a:t>语言</a:t>
            </a:r>
            <a:endParaRPr lang="zh-CN" altLang="en-US"/>
          </a:p>
          <a:p>
            <a:r>
              <a:rPr lang="zh-CN" altLang="en-US"/>
              <a:t>根据类型定义方式分类：</a:t>
            </a:r>
            <a:endParaRPr lang="zh-CN" altLang="en-US"/>
          </a:p>
          <a:p>
            <a:pPr algn="l">
              <a:buClrTx/>
              <a:buSzTx/>
            </a:pPr>
            <a:endParaRPr lang="zh-CN" altLang="en-US">
              <a:solidFill>
                <a:schemeClr val="accent2">
                  <a:lumMod val="75000"/>
                </a:schemeClr>
              </a:solidFill>
            </a:endParaRPr>
          </a:p>
        </p:txBody>
      </p:sp>
      <p:sp>
        <p:nvSpPr>
          <p:cNvPr id="6" name="文本框 5"/>
          <p:cNvSpPr txBox="1"/>
          <p:nvPr/>
        </p:nvSpPr>
        <p:spPr>
          <a:xfrm>
            <a:off x="918210" y="2967990"/>
            <a:ext cx="3752215" cy="2306955"/>
          </a:xfrm>
          <a:prstGeom prst="rect">
            <a:avLst/>
          </a:prstGeom>
          <a:noFill/>
        </p:spPr>
        <p:txBody>
          <a:bodyPr wrap="square" rtlCol="0" anchor="t">
            <a:spAutoFit/>
          </a:bodyPr>
          <a:lstStyle/>
          <a:p>
            <a:r>
              <a:rPr lang="zh-CN" altLang="en-US">
                <a:solidFill>
                  <a:schemeClr val="accent4">
                    <a:lumMod val="75000"/>
                  </a:schemeClr>
                </a:solidFill>
              </a:rPr>
              <a:t>强类型定义语言</a:t>
            </a:r>
            <a:r>
              <a:rPr lang="zh-CN" altLang="en-US"/>
              <a:t>：强制数据类型定义的语言。也就是说，一旦一个变量被指定了某个数据类型，如果不经过</a:t>
            </a:r>
            <a:r>
              <a:rPr lang="zh-CN" altLang="en-US">
                <a:solidFill>
                  <a:schemeClr val="accent2">
                    <a:lumMod val="75000"/>
                  </a:schemeClr>
                </a:solidFill>
              </a:rPr>
              <a:t>强制转换</a:t>
            </a:r>
            <a:r>
              <a:rPr lang="zh-CN" altLang="en-US"/>
              <a:t>，那么它就永远是这个数据类型了。举个例子：如果你定义了一个整型变量a,那么程序根本不可能将a当作字符串类型处理。强类型定义语言是类型安全的语言。</a:t>
            </a:r>
            <a:endParaRPr lang="zh-CN" altLang="en-US"/>
          </a:p>
        </p:txBody>
      </p:sp>
      <p:sp>
        <p:nvSpPr>
          <p:cNvPr id="7" name="文本框 6"/>
          <p:cNvSpPr txBox="1"/>
          <p:nvPr/>
        </p:nvSpPr>
        <p:spPr>
          <a:xfrm>
            <a:off x="4842510" y="2967990"/>
            <a:ext cx="3621405" cy="1198880"/>
          </a:xfrm>
          <a:prstGeom prst="rect">
            <a:avLst/>
          </a:prstGeom>
          <a:noFill/>
        </p:spPr>
        <p:txBody>
          <a:bodyPr wrap="square" rtlCol="0" anchor="t">
            <a:spAutoFit/>
          </a:bodyPr>
          <a:lstStyle/>
          <a:p>
            <a:r>
              <a:rPr lang="zh-CN" altLang="en-US">
                <a:solidFill>
                  <a:schemeClr val="accent4">
                    <a:lumMod val="75000"/>
                  </a:schemeClr>
                </a:solidFill>
              </a:rPr>
              <a:t>弱类型定义语言</a:t>
            </a:r>
            <a:r>
              <a:rPr lang="zh-CN" altLang="en-US"/>
              <a:t>：数据类型可以被忽略的语言。它与强类型定义语言相反, 一个变量可以</a:t>
            </a:r>
            <a:r>
              <a:rPr lang="zh-CN" altLang="en-US">
                <a:solidFill>
                  <a:schemeClr val="accent2">
                    <a:lumMod val="75000"/>
                  </a:schemeClr>
                </a:solidFill>
              </a:rPr>
              <a:t>赋不同数据类型的值</a:t>
            </a:r>
            <a:r>
              <a:rPr lang="zh-CN" altLang="en-US"/>
              <a:t>。</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203200" y="1282700"/>
            <a:ext cx="6206679"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a:t>
            </a:r>
            <a:r>
              <a:rPr lang="zh-CN" altLang="zh-CN" sz="2200" dirty="0">
                <a:latin typeface="华文楷体" panose="02010600040101010101" pitchFamily="2" charset="-122"/>
                <a:ea typeface="华文楷体" panose="02010600040101010101" pitchFamily="2" charset="-122"/>
              </a:rPr>
              <a:t>由荷兰的</a:t>
            </a:r>
            <a:r>
              <a:rPr lang="en-US" altLang="zh-CN" sz="2200" dirty="0">
                <a:latin typeface="华文楷体" panose="02010600040101010101" pitchFamily="2" charset="-122"/>
                <a:ea typeface="华文楷体" panose="02010600040101010101" pitchFamily="2" charset="-122"/>
              </a:rPr>
              <a:t>Guido van Rossum</a:t>
            </a:r>
            <a:r>
              <a:rPr lang="zh-CN" altLang="zh-CN" sz="2200" dirty="0">
                <a:latin typeface="华文楷体" panose="02010600040101010101" pitchFamily="2" charset="-122"/>
                <a:ea typeface="华文楷体" panose="02010600040101010101" pitchFamily="2" charset="-122"/>
              </a:rPr>
              <a:t>设计。</a:t>
            </a:r>
            <a:endParaRPr lang="zh-CN"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a:t>
            </a:r>
            <a:r>
              <a:rPr lang="zh-CN" altLang="zh-CN" sz="2200" dirty="0">
                <a:latin typeface="华文楷体" panose="02010600040101010101" pitchFamily="2" charset="-122"/>
                <a:ea typeface="华文楷体" panose="02010600040101010101" pitchFamily="2" charset="-122"/>
              </a:rPr>
              <a:t>第一个版本于</a:t>
            </a:r>
            <a:r>
              <a:rPr lang="en-US" altLang="zh-CN" sz="2200" dirty="0">
                <a:latin typeface="华文楷体" panose="02010600040101010101" pitchFamily="2" charset="-122"/>
                <a:ea typeface="华文楷体" panose="02010600040101010101" pitchFamily="2" charset="-122"/>
              </a:rPr>
              <a:t>1991</a:t>
            </a:r>
            <a:r>
              <a:rPr lang="zh-CN" altLang="zh-CN" sz="2200" dirty="0">
                <a:latin typeface="华文楷体" panose="02010600040101010101" pitchFamily="2" charset="-122"/>
                <a:ea typeface="华文楷体" panose="02010600040101010101" pitchFamily="2" charset="-122"/>
              </a:rPr>
              <a:t>年初公开发行。。</a:t>
            </a:r>
            <a:endParaRPr lang="zh-CN"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 2.0</a:t>
            </a:r>
            <a:r>
              <a:rPr lang="zh-CN" altLang="zh-CN" sz="2200" dirty="0">
                <a:latin typeface="华文楷体" panose="02010600040101010101" pitchFamily="2" charset="-122"/>
                <a:ea typeface="华文楷体" panose="02010600040101010101" pitchFamily="2" charset="-122"/>
              </a:rPr>
              <a:t>于</a:t>
            </a:r>
            <a:r>
              <a:rPr lang="en-US" altLang="zh-CN" sz="2200" dirty="0">
                <a:latin typeface="华文楷体" panose="02010600040101010101" pitchFamily="2" charset="-122"/>
                <a:ea typeface="华文楷体" panose="02010600040101010101" pitchFamily="2" charset="-122"/>
              </a:rPr>
              <a:t>2000</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10</a:t>
            </a:r>
            <a:r>
              <a:rPr lang="zh-CN" altLang="zh-CN" sz="2200" dirty="0">
                <a:latin typeface="华文楷体" panose="02010600040101010101" pitchFamily="2" charset="-122"/>
                <a:ea typeface="华文楷体" panose="02010600040101010101" pitchFamily="2" charset="-122"/>
              </a:rPr>
              <a:t>月发布，增加了许多新的语言特性。</a:t>
            </a:r>
            <a:endParaRPr lang="zh-CN"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 3.0</a:t>
            </a:r>
            <a:r>
              <a:rPr lang="zh-CN" altLang="zh-CN" sz="2200" dirty="0">
                <a:latin typeface="华文楷体" panose="02010600040101010101" pitchFamily="2" charset="-122"/>
                <a:ea typeface="华文楷体" panose="02010600040101010101" pitchFamily="2" charset="-122"/>
              </a:rPr>
              <a:t>于</a:t>
            </a:r>
            <a:r>
              <a:rPr lang="en-US" altLang="zh-CN" sz="2200" dirty="0">
                <a:latin typeface="华文楷体" panose="02010600040101010101" pitchFamily="2" charset="-122"/>
                <a:ea typeface="华文楷体" panose="02010600040101010101" pitchFamily="2" charset="-122"/>
              </a:rPr>
              <a:t>2008</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12</a:t>
            </a:r>
            <a:r>
              <a:rPr lang="zh-CN" altLang="zh-CN" sz="2200" dirty="0">
                <a:latin typeface="华文楷体" panose="02010600040101010101" pitchFamily="2" charset="-122"/>
                <a:ea typeface="华文楷体" panose="02010600040101010101" pitchFamily="2" charset="-122"/>
              </a:rPr>
              <a:t>月发布，此版本不完全兼容</a:t>
            </a:r>
            <a:r>
              <a:rPr lang="en-US" altLang="zh-CN" sz="2200" dirty="0">
                <a:latin typeface="华文楷体" panose="02010600040101010101" pitchFamily="2" charset="-122"/>
                <a:ea typeface="华文楷体" panose="02010600040101010101" pitchFamily="2" charset="-122"/>
              </a:rPr>
              <a:t>Python 2.0 </a:t>
            </a:r>
            <a:r>
              <a:rPr lang="zh-CN" altLang="zh-CN" sz="2200" dirty="0">
                <a:latin typeface="华文楷体" panose="02010600040101010101" pitchFamily="2" charset="-122"/>
                <a:ea typeface="华文楷体" panose="02010600040101010101" pitchFamily="2" charset="-122"/>
              </a:rPr>
              <a:t>，导致</a:t>
            </a:r>
            <a:r>
              <a:rPr lang="en-US" altLang="zh-CN" sz="2200" dirty="0">
                <a:latin typeface="华文楷体" panose="02010600040101010101" pitchFamily="2" charset="-122"/>
                <a:ea typeface="华文楷体" panose="02010600040101010101" pitchFamily="2" charset="-122"/>
              </a:rPr>
              <a:t>Python 2.0</a:t>
            </a:r>
            <a:r>
              <a:rPr lang="zh-CN" altLang="en-US" sz="2200" dirty="0">
                <a:latin typeface="华文楷体" panose="02010600040101010101" pitchFamily="2" charset="-122"/>
                <a:ea typeface="华文楷体" panose="02010600040101010101" pitchFamily="2" charset="-122"/>
              </a:rPr>
              <a:t>与</a:t>
            </a:r>
            <a:r>
              <a:rPr lang="en-US" altLang="zh-CN" sz="2200" dirty="0">
                <a:latin typeface="华文楷体" panose="02010600040101010101" pitchFamily="2" charset="-122"/>
                <a:ea typeface="华文楷体" panose="02010600040101010101" pitchFamily="2" charset="-122"/>
              </a:rPr>
              <a:t>Python 3.0</a:t>
            </a:r>
            <a:r>
              <a:rPr lang="zh-CN" altLang="en-US" sz="2200" dirty="0">
                <a:latin typeface="华文楷体" panose="02010600040101010101" pitchFamily="2" charset="-122"/>
                <a:ea typeface="华文楷体" panose="02010600040101010101" pitchFamily="2" charset="-122"/>
              </a:rPr>
              <a:t>不兼容</a:t>
            </a:r>
            <a:r>
              <a:rPr lang="zh-CN" altLang="zh-CN" sz="2200" dirty="0">
                <a:latin typeface="华文楷体" panose="02010600040101010101" pitchFamily="2" charset="-122"/>
                <a:ea typeface="华文楷体" panose="02010600040101010101" pitchFamily="2" charset="-122"/>
              </a:rPr>
              <a:t>。</a:t>
            </a:r>
            <a:endParaRPr lang="en-US"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 3.5</a:t>
            </a:r>
            <a:r>
              <a:rPr lang="zh-CN" altLang="en-US" sz="2200" dirty="0">
                <a:latin typeface="华文楷体" panose="02010600040101010101" pitchFamily="2" charset="-122"/>
                <a:ea typeface="华文楷体" panose="02010600040101010101" pitchFamily="2" charset="-122"/>
              </a:rPr>
              <a:t>在</a:t>
            </a:r>
            <a:r>
              <a:rPr lang="en-US" altLang="zh-CN" sz="2200" dirty="0">
                <a:latin typeface="华文楷体" panose="02010600040101010101" pitchFamily="2" charset="-122"/>
                <a:ea typeface="华文楷体" panose="02010600040101010101" pitchFamily="2" charset="-122"/>
              </a:rPr>
              <a:t>2015</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9</a:t>
            </a:r>
            <a:r>
              <a:rPr lang="zh-CN" altLang="en-US" sz="2200" dirty="0">
                <a:latin typeface="华文楷体" panose="02010600040101010101" pitchFamily="2" charset="-122"/>
                <a:ea typeface="华文楷体" panose="02010600040101010101" pitchFamily="2" charset="-122"/>
              </a:rPr>
              <a:t>月</a:t>
            </a:r>
            <a:r>
              <a:rPr lang="zh-CN" altLang="zh-CN" sz="2200" dirty="0">
                <a:latin typeface="华文楷体" panose="02010600040101010101" pitchFamily="2" charset="-122"/>
                <a:ea typeface="华文楷体" panose="02010600040101010101" pitchFamily="2" charset="-122"/>
              </a:rPr>
              <a:t>发布</a:t>
            </a:r>
            <a:endParaRPr lang="en-US"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Python3.6</a:t>
            </a:r>
            <a:r>
              <a:rPr lang="zh-CN" altLang="en-US" sz="2200" dirty="0">
                <a:latin typeface="华文楷体" panose="02010600040101010101" pitchFamily="2" charset="-122"/>
                <a:ea typeface="华文楷体" panose="02010600040101010101" pitchFamily="2" charset="-122"/>
              </a:rPr>
              <a:t>正式版在</a:t>
            </a:r>
            <a:r>
              <a:rPr lang="en-US" altLang="zh-CN" sz="2200" dirty="0">
                <a:latin typeface="华文楷体" panose="02010600040101010101" pitchFamily="2" charset="-122"/>
                <a:ea typeface="华文楷体" panose="02010600040101010101" pitchFamily="2" charset="-122"/>
              </a:rPr>
              <a:t>2016</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12</a:t>
            </a:r>
            <a:r>
              <a:rPr lang="zh-CN" altLang="en-US" sz="2200" dirty="0">
                <a:latin typeface="华文楷体" panose="02010600040101010101" pitchFamily="2" charset="-122"/>
                <a:ea typeface="华文楷体" panose="02010600040101010101" pitchFamily="2" charset="-122"/>
              </a:rPr>
              <a:t>月发布，主要的新特性包括：</a:t>
            </a:r>
            <a:r>
              <a:rPr lang="en-US" altLang="zh-CN" sz="2200" dirty="0">
                <a:latin typeface="华文楷体" panose="02010600040101010101" pitchFamily="2" charset="-122"/>
                <a:ea typeface="华文楷体" panose="02010600040101010101" pitchFamily="2" charset="-122"/>
              </a:rPr>
              <a:t>async </a:t>
            </a:r>
            <a:r>
              <a:rPr lang="zh-CN" altLang="en-US" sz="2200" dirty="0">
                <a:latin typeface="华文楷体" panose="02010600040101010101" pitchFamily="2" charset="-122"/>
                <a:ea typeface="华文楷体" panose="02010600040101010101" pitchFamily="2" charset="-122"/>
              </a:rPr>
              <a:t>和 </a:t>
            </a:r>
            <a:r>
              <a:rPr lang="en-US" altLang="zh-CN" sz="2200" dirty="0">
                <a:latin typeface="华文楷体" panose="02010600040101010101" pitchFamily="2" charset="-122"/>
                <a:ea typeface="华文楷体" panose="02010600040101010101" pitchFamily="2" charset="-122"/>
              </a:rPr>
              <a:t>await </a:t>
            </a:r>
            <a:r>
              <a:rPr lang="zh-CN" altLang="en-US" sz="2200" dirty="0">
                <a:latin typeface="华文楷体" panose="02010600040101010101" pitchFamily="2" charset="-122"/>
                <a:ea typeface="华文楷体" panose="02010600040101010101" pitchFamily="2" charset="-122"/>
              </a:rPr>
              <a:t>关键字可用于生成器和推导；改善 </a:t>
            </a:r>
            <a:r>
              <a:rPr lang="en-US" altLang="zh-CN" sz="2200" dirty="0" err="1">
                <a:latin typeface="华文楷体" panose="02010600040101010101" pitchFamily="2" charset="-122"/>
                <a:ea typeface="华文楷体" panose="02010600040101010101" pitchFamily="2" charset="-122"/>
              </a:rPr>
              <a:t>CPython</a:t>
            </a:r>
            <a:r>
              <a:rPr lang="en-US" altLang="zh-CN" sz="2200" dirty="0">
                <a:latin typeface="华文楷体" panose="02010600040101010101" pitchFamily="2" charset="-122"/>
                <a:ea typeface="华文楷体" panose="02010600040101010101" pitchFamily="2" charset="-122"/>
              </a:rPr>
              <a:t> </a:t>
            </a:r>
            <a:r>
              <a:rPr lang="zh-CN" altLang="en-US" sz="2200" dirty="0">
                <a:latin typeface="华文楷体" panose="02010600040101010101" pitchFamily="2" charset="-122"/>
                <a:ea typeface="华文楷体" panose="02010600040101010101" pitchFamily="2" charset="-122"/>
              </a:rPr>
              <a:t>实现，在不破坏兼容性的情况下降低内存占用和提高速度；可插拔支持 </a:t>
            </a:r>
            <a:r>
              <a:rPr lang="en-US" altLang="zh-CN" sz="2200" dirty="0">
                <a:latin typeface="华文楷体" panose="02010600040101010101" pitchFamily="2" charset="-122"/>
                <a:ea typeface="华文楷体" panose="02010600040101010101" pitchFamily="2" charset="-122"/>
              </a:rPr>
              <a:t>JIT</a:t>
            </a:r>
            <a:r>
              <a:rPr lang="zh-CN" altLang="en-US" sz="2200" dirty="0">
                <a:latin typeface="华文楷体" panose="02010600040101010101" pitchFamily="2" charset="-122"/>
                <a:ea typeface="华文楷体" panose="02010600040101010101" pitchFamily="2" charset="-122"/>
              </a:rPr>
              <a:t>、跟踪器和调试器；引入新的字符串和数字格式，为变量加入类型注释，简化定制子类创建的方法，等等。</a:t>
            </a:r>
            <a:endParaRPr lang="zh-CN" altLang="zh-CN" sz="2200" dirty="0">
              <a:latin typeface="华文楷体" panose="02010600040101010101" pitchFamily="2" charset="-122"/>
              <a:ea typeface="华文楷体" panose="02010600040101010101" pitchFamily="2" charset="-122"/>
            </a:endParaRPr>
          </a:p>
        </p:txBody>
      </p:sp>
      <p:sp>
        <p:nvSpPr>
          <p:cNvPr id="6147" name="标题 1"/>
          <p:cNvSpPr txBox="1"/>
          <p:nvPr/>
        </p:nvSpPr>
        <p:spPr bwMode="auto">
          <a:xfrm>
            <a:off x="-429071" y="134937"/>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pPr algn="ctr">
              <a:spcBef>
                <a:spcPct val="0"/>
              </a:spcBef>
              <a:spcAft>
                <a:spcPts val="1200"/>
              </a:spcAft>
              <a:buClr>
                <a:srgbClr val="7030A0"/>
              </a:buClr>
              <a:buSzPct val="60000"/>
              <a:buFontTx/>
              <a:buNone/>
            </a:pPr>
            <a:r>
              <a:rPr lang="en-US" altLang="zh-CN" sz="3600" dirty="0">
                <a:solidFill>
                  <a:schemeClr val="tx2"/>
                </a:solidFill>
                <a:latin typeface="华文楷体" panose="02010600040101010101" pitchFamily="2" charset="-122"/>
                <a:ea typeface="华文楷体" panose="02010600040101010101" pitchFamily="2" charset="-122"/>
              </a:rPr>
              <a:t>4.1.1 Python</a:t>
            </a:r>
            <a:r>
              <a:rPr lang="zh-CN" altLang="en-US" sz="3600" dirty="0">
                <a:solidFill>
                  <a:schemeClr val="tx2"/>
                </a:solidFill>
                <a:latin typeface="华文楷体" panose="02010600040101010101" pitchFamily="2" charset="-122"/>
                <a:ea typeface="华文楷体" panose="02010600040101010101" pitchFamily="2" charset="-122"/>
              </a:rPr>
              <a:t>发展史</a:t>
            </a:r>
            <a:endParaRPr lang="zh-CN" altLang="zh-CN" sz="3600" dirty="0">
              <a:solidFill>
                <a:schemeClr val="tx2"/>
              </a:solidFill>
              <a:latin typeface="华文楷体" panose="02010600040101010101" pitchFamily="2" charset="-122"/>
              <a:ea typeface="华文楷体" panose="02010600040101010101" pitchFamily="2" charset="-122"/>
            </a:endParaRPr>
          </a:p>
        </p:txBody>
      </p:sp>
      <p:pic>
        <p:nvPicPr>
          <p:cNvPr id="614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296025" y="3928984"/>
            <a:ext cx="28479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4.1.1 Python发展史</a:t>
            </a:r>
            <a:endParaRPr lang="zh-CN" altLang="en-US" dirty="0"/>
          </a:p>
        </p:txBody>
      </p:sp>
      <p:sp>
        <p:nvSpPr>
          <p:cNvPr id="3" name="内容占位符 2"/>
          <p:cNvSpPr>
            <a:spLocks noGrp="1"/>
          </p:cNvSpPr>
          <p:nvPr>
            <p:ph idx="1"/>
          </p:nvPr>
        </p:nvSpPr>
        <p:spPr>
          <a:xfrm>
            <a:off x="560705" y="1395730"/>
            <a:ext cx="7886700" cy="4351338"/>
          </a:xfrm>
        </p:spPr>
        <p:txBody>
          <a:bodyPr/>
          <a:lstStyle/>
          <a:p>
            <a:r>
              <a:rPr lang="zh-CN" altLang="en-US" sz="2400" dirty="0"/>
              <a:t>Python是1989年由Guido van Rossum开发的，并于1991年公开发行。</a:t>
            </a:r>
            <a:endParaRPr lang="zh-CN" altLang="en-US" sz="2400" dirty="0"/>
          </a:p>
        </p:txBody>
      </p:sp>
      <p:grpSp>
        <p:nvGrpSpPr>
          <p:cNvPr id="10" name="组合 3"/>
          <p:cNvGrpSpPr/>
          <p:nvPr>
            <p:custDataLst>
              <p:tags r:id="rId1"/>
            </p:custDataLst>
          </p:nvPr>
        </p:nvGrpSpPr>
        <p:grpSpPr>
          <a:xfrm>
            <a:off x="601586" y="2708886"/>
            <a:ext cx="7057595" cy="2642362"/>
            <a:chOff x="3104734" y="2631882"/>
            <a:chExt cx="5769234" cy="2160000"/>
          </a:xfrm>
        </p:grpSpPr>
        <p:cxnSp>
          <p:nvCxnSpPr>
            <p:cNvPr id="11" name="直接连接符 62"/>
            <p:cNvCxnSpPr>
              <a:endCxn id="13" idx="0"/>
            </p:cNvCxnSpPr>
            <p:nvPr>
              <p:custDataLst>
                <p:tags r:id="rId2"/>
              </p:custDataLst>
            </p:nvPr>
          </p:nvCxnSpPr>
          <p:spPr>
            <a:xfrm>
              <a:off x="3104734" y="2631882"/>
              <a:ext cx="4492049" cy="0"/>
            </a:xfrm>
            <a:prstGeom prst="line">
              <a:avLst/>
            </a:prstGeom>
            <a:ln w="25400">
              <a:solidFill>
                <a:schemeClr val="accent1">
                  <a:lumMod val="7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13" name="弧形 63"/>
            <p:cNvSpPr/>
            <p:nvPr>
              <p:custDataLst>
                <p:tags r:id="rId3"/>
              </p:custDataLst>
            </p:nvPr>
          </p:nvSpPr>
          <p:spPr>
            <a:xfrm>
              <a:off x="7056783" y="2631882"/>
              <a:ext cx="1080000" cy="1080000"/>
            </a:xfrm>
            <a:prstGeom prst="arc">
              <a:avLst>
                <a:gd name="adj1" fmla="val 16200000"/>
                <a:gd name="adj2" fmla="val 5395811"/>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lnSpc>
                  <a:spcPct val="120000"/>
                </a:lnSpc>
              </a:pPr>
              <a:endParaRPr lang="zh-CN" altLang="en-US">
                <a:solidFill>
                  <a:prstClr val="black"/>
                </a:solidFill>
                <a:latin typeface="微软雅黑" panose="020B0503020204020204" charset="-122"/>
                <a:ea typeface="微软雅黑" panose="020B0503020204020204" charset="-122"/>
              </a:endParaRPr>
            </a:p>
          </p:txBody>
        </p:sp>
        <p:cxnSp>
          <p:nvCxnSpPr>
            <p:cNvPr id="23" name="直接连接符 64"/>
            <p:cNvCxnSpPr/>
            <p:nvPr>
              <p:custDataLst>
                <p:tags r:id="rId4"/>
              </p:custDataLst>
            </p:nvPr>
          </p:nvCxnSpPr>
          <p:spPr>
            <a:xfrm flipH="1">
              <a:off x="4381169" y="3711882"/>
              <a:ext cx="3215615"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弧形 65"/>
            <p:cNvSpPr/>
            <p:nvPr>
              <p:custDataLst>
                <p:tags r:id="rId5"/>
              </p:custDataLst>
            </p:nvPr>
          </p:nvSpPr>
          <p:spPr>
            <a:xfrm flipH="1">
              <a:off x="3841169" y="3711882"/>
              <a:ext cx="1080000" cy="1080000"/>
            </a:xfrm>
            <a:prstGeom prst="arc">
              <a:avLst>
                <a:gd name="adj1" fmla="val 16200000"/>
                <a:gd name="adj2" fmla="val 5395811"/>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lnSpc>
                  <a:spcPct val="120000"/>
                </a:lnSpc>
              </a:pPr>
              <a:endParaRPr lang="zh-CN" altLang="en-US">
                <a:solidFill>
                  <a:prstClr val="black"/>
                </a:solidFill>
                <a:latin typeface="微软雅黑" panose="020B0503020204020204" charset="-122"/>
                <a:ea typeface="微软雅黑" panose="020B0503020204020204" charset="-122"/>
              </a:endParaRPr>
            </a:p>
          </p:txBody>
        </p:sp>
        <p:cxnSp>
          <p:nvCxnSpPr>
            <p:cNvPr id="25" name="直接连接符 66"/>
            <p:cNvCxnSpPr>
              <a:stCxn id="24" idx="2"/>
            </p:cNvCxnSpPr>
            <p:nvPr>
              <p:custDataLst>
                <p:tags r:id="rId6"/>
              </p:custDataLst>
            </p:nvPr>
          </p:nvCxnSpPr>
          <p:spPr>
            <a:xfrm>
              <a:off x="4380511" y="4791882"/>
              <a:ext cx="4493457" cy="0"/>
            </a:xfrm>
            <a:prstGeom prst="line">
              <a:avLst/>
            </a:prstGeom>
            <a:ln w="254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26" name="泪滴形 68"/>
          <p:cNvSpPr/>
          <p:nvPr>
            <p:custDataLst>
              <p:tags r:id="rId7"/>
            </p:custDataLst>
          </p:nvPr>
        </p:nvSpPr>
        <p:spPr>
          <a:xfrm rot="8100000">
            <a:off x="481692" y="2319320"/>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27" name="文本框 10"/>
          <p:cNvSpPr txBox="1"/>
          <p:nvPr>
            <p:custDataLst>
              <p:tags r:id="rId8"/>
            </p:custDataLst>
          </p:nvPr>
        </p:nvSpPr>
        <p:spPr>
          <a:xfrm>
            <a:off x="453916" y="2280733"/>
            <a:ext cx="304892" cy="338554"/>
          </a:xfrm>
          <a:prstGeom prst="rect">
            <a:avLst/>
          </a:prstGeom>
          <a:noFill/>
          <a:ln>
            <a:noFill/>
          </a:ln>
        </p:spPr>
        <p:txBody>
          <a:bodyPr wrap="none" rtlCol="0">
            <a:normAutofit fontScale="92500" lnSpcReduction="10000"/>
          </a:bodyPr>
          <a:lstStyle/>
          <a:p>
            <a:pPr algn="ctr">
              <a:lnSpc>
                <a:spcPct val="120000"/>
              </a:lnSpc>
            </a:pPr>
            <a:r>
              <a:rPr lang="en-US" altLang="zh-CN" sz="1600" dirty="0">
                <a:solidFill>
                  <a:prstClr val="white"/>
                </a:solidFill>
                <a:latin typeface="微软雅黑" panose="020B0503020204020204" charset="-122"/>
                <a:ea typeface="微软雅黑" panose="020B0503020204020204" charset="-122"/>
              </a:rPr>
              <a:t>1</a:t>
            </a:r>
            <a:endParaRPr lang="zh-CN" altLang="en-US" sz="1600" dirty="0">
              <a:solidFill>
                <a:prstClr val="white"/>
              </a:solidFill>
              <a:latin typeface="微软雅黑" panose="020B0503020204020204" charset="-122"/>
              <a:ea typeface="微软雅黑" panose="020B0503020204020204" charset="-122"/>
            </a:endParaRPr>
          </a:p>
        </p:txBody>
      </p:sp>
      <p:sp useBgFill="1">
        <p:nvSpPr>
          <p:cNvPr id="28" name="椭圆 11"/>
          <p:cNvSpPr/>
          <p:nvPr>
            <p:custDataLst>
              <p:tags r:id="rId9"/>
            </p:custDataLst>
          </p:nvPr>
        </p:nvSpPr>
        <p:spPr>
          <a:xfrm flipV="1">
            <a:off x="543974" y="2653226"/>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29" name="文本框 12"/>
          <p:cNvSpPr txBox="1"/>
          <p:nvPr>
            <p:custDataLst>
              <p:tags r:id="rId10"/>
            </p:custDataLst>
          </p:nvPr>
        </p:nvSpPr>
        <p:spPr>
          <a:xfrm>
            <a:off x="733161" y="2280733"/>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en-US" altLang="zh-CN" spc="300" dirty="0">
                <a:solidFill>
                  <a:srgbClr val="2196F3"/>
                </a:solidFill>
                <a:latin typeface="微软雅黑" panose="020B0503020204020204" charset="-122"/>
                <a:ea typeface="微软雅黑" panose="020B0503020204020204" charset="-122"/>
              </a:rPr>
              <a:t>1989</a:t>
            </a:r>
            <a:r>
              <a:rPr lang="zh-CN" altLang="en-US" spc="300" dirty="0">
                <a:solidFill>
                  <a:srgbClr val="2196F3"/>
                </a:solidFill>
                <a:latin typeface="微软雅黑" panose="020B0503020204020204" charset="-122"/>
                <a:ea typeface="微软雅黑" panose="020B0503020204020204" charset="-122"/>
              </a:rPr>
              <a:t>年</a:t>
            </a:r>
            <a:endParaRPr lang="zh-CN" altLang="en-US" spc="300" dirty="0">
              <a:solidFill>
                <a:srgbClr val="2196F3"/>
              </a:solidFill>
              <a:latin typeface="微软雅黑" panose="020B0503020204020204" charset="-122"/>
              <a:ea typeface="微软雅黑" panose="020B0503020204020204" charset="-122"/>
            </a:endParaRPr>
          </a:p>
        </p:txBody>
      </p:sp>
      <p:grpSp>
        <p:nvGrpSpPr>
          <p:cNvPr id="30" name="组合 13"/>
          <p:cNvGrpSpPr/>
          <p:nvPr>
            <p:custDataLst>
              <p:tags r:id="rId11"/>
            </p:custDataLst>
          </p:nvPr>
        </p:nvGrpSpPr>
        <p:grpSpPr>
          <a:xfrm>
            <a:off x="6602849" y="2928363"/>
            <a:ext cx="304892" cy="490707"/>
            <a:chOff x="8568465" y="2579708"/>
            <a:chExt cx="304892" cy="490707"/>
          </a:xfrm>
        </p:grpSpPr>
        <p:sp>
          <p:nvSpPr>
            <p:cNvPr id="31" name="泪滴形 74"/>
            <p:cNvSpPr/>
            <p:nvPr>
              <p:custDataLst>
                <p:tags r:id="rId12"/>
              </p:custDataLst>
            </p:nvPr>
          </p:nvSpPr>
          <p:spPr>
            <a:xfrm rot="8100000">
              <a:off x="8592046" y="2620120"/>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36" name="文本框 15"/>
            <p:cNvSpPr txBox="1"/>
            <p:nvPr>
              <p:custDataLst>
                <p:tags r:id="rId13"/>
              </p:custDataLst>
            </p:nvPr>
          </p:nvSpPr>
          <p:spPr>
            <a:xfrm>
              <a:off x="8568465" y="2579708"/>
              <a:ext cx="304892" cy="338554"/>
            </a:xfrm>
            <a:prstGeom prst="rect">
              <a:avLst/>
            </a:prstGeom>
            <a:noFill/>
            <a:ln>
              <a:noFill/>
            </a:ln>
          </p:spPr>
          <p:txBody>
            <a:bodyPr wrap="none" rtlCol="0">
              <a:normAutofit fontScale="92500" lnSpcReduction="10000"/>
            </a:bodyPr>
            <a:lstStyle/>
            <a:p>
              <a:pPr algn="ctr">
                <a:lnSpc>
                  <a:spcPct val="120000"/>
                </a:lnSpc>
              </a:pPr>
              <a:r>
                <a:rPr lang="en-US" altLang="zh-CN" sz="1600" dirty="0">
                  <a:solidFill>
                    <a:prstClr val="white"/>
                  </a:solidFill>
                  <a:latin typeface="微软雅黑" panose="020B0503020204020204" charset="-122"/>
                  <a:ea typeface="微软雅黑" panose="020B0503020204020204" charset="-122"/>
                </a:rPr>
                <a:t>3</a:t>
              </a:r>
              <a:endParaRPr lang="zh-CN" altLang="en-US" sz="1600" dirty="0">
                <a:solidFill>
                  <a:prstClr val="white"/>
                </a:solidFill>
                <a:latin typeface="微软雅黑" panose="020B0503020204020204" charset="-122"/>
                <a:ea typeface="微软雅黑" panose="020B0503020204020204" charset="-122"/>
              </a:endParaRPr>
            </a:p>
          </p:txBody>
        </p:sp>
        <p:sp useBgFill="1">
          <p:nvSpPr>
            <p:cNvPr id="37" name="椭圆 16"/>
            <p:cNvSpPr/>
            <p:nvPr>
              <p:custDataLst>
                <p:tags r:id="rId14"/>
              </p:custDataLst>
            </p:nvPr>
          </p:nvSpPr>
          <p:spPr>
            <a:xfrm flipV="1">
              <a:off x="8662717" y="2962415"/>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grpSp>
      <p:sp>
        <p:nvSpPr>
          <p:cNvPr id="38" name="文本框 17"/>
          <p:cNvSpPr txBox="1"/>
          <p:nvPr>
            <p:custDataLst>
              <p:tags r:id="rId15"/>
            </p:custDataLst>
          </p:nvPr>
        </p:nvSpPr>
        <p:spPr>
          <a:xfrm>
            <a:off x="6895716" y="2928363"/>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zh-CN" altLang="en-US" spc="300" dirty="0">
                <a:solidFill>
                  <a:srgbClr val="2196F3"/>
                </a:solidFill>
                <a:latin typeface="微软雅黑" panose="020B0503020204020204" charset="-122"/>
                <a:ea typeface="微软雅黑" panose="020B0503020204020204" charset="-122"/>
              </a:rPr>
              <a:t>1994年</a:t>
            </a:r>
            <a:endParaRPr lang="zh-CN" altLang="en-US" spc="300" dirty="0">
              <a:solidFill>
                <a:srgbClr val="2196F3"/>
              </a:solidFill>
              <a:latin typeface="微软雅黑" panose="020B0503020204020204" charset="-122"/>
              <a:ea typeface="微软雅黑" panose="020B0503020204020204" charset="-122"/>
            </a:endParaRPr>
          </a:p>
        </p:txBody>
      </p:sp>
      <p:sp>
        <p:nvSpPr>
          <p:cNvPr id="40" name="泪滴形 82"/>
          <p:cNvSpPr/>
          <p:nvPr>
            <p:custDataLst>
              <p:tags r:id="rId16"/>
            </p:custDataLst>
          </p:nvPr>
        </p:nvSpPr>
        <p:spPr>
          <a:xfrm rot="8100000">
            <a:off x="2461423" y="4960479"/>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44" name="文本框 19"/>
          <p:cNvSpPr txBox="1"/>
          <p:nvPr>
            <p:custDataLst>
              <p:tags r:id="rId17"/>
            </p:custDataLst>
          </p:nvPr>
        </p:nvSpPr>
        <p:spPr>
          <a:xfrm>
            <a:off x="2425260" y="4928139"/>
            <a:ext cx="304892" cy="338554"/>
          </a:xfrm>
          <a:prstGeom prst="rect">
            <a:avLst/>
          </a:prstGeom>
          <a:noFill/>
          <a:ln>
            <a:noFill/>
          </a:ln>
        </p:spPr>
        <p:txBody>
          <a:bodyPr wrap="none" rtlCol="0">
            <a:normAutofit fontScale="92500" lnSpcReduction="10000"/>
          </a:bodyPr>
          <a:lstStyle/>
          <a:p>
            <a:pPr algn="ctr">
              <a:lnSpc>
                <a:spcPct val="120000"/>
              </a:lnSpc>
            </a:pPr>
            <a:r>
              <a:rPr lang="en-US" altLang="zh-CN" sz="1600" dirty="0">
                <a:solidFill>
                  <a:prstClr val="white"/>
                </a:solidFill>
                <a:latin typeface="微软雅黑" panose="020B0503020204020204" charset="-122"/>
                <a:ea typeface="微软雅黑" panose="020B0503020204020204" charset="-122"/>
              </a:rPr>
              <a:t>5</a:t>
            </a:r>
            <a:endParaRPr lang="zh-CN" altLang="en-US" sz="1600" dirty="0">
              <a:solidFill>
                <a:prstClr val="white"/>
              </a:solidFill>
              <a:latin typeface="微软雅黑" panose="020B0503020204020204" charset="-122"/>
              <a:ea typeface="微软雅黑" panose="020B0503020204020204" charset="-122"/>
            </a:endParaRPr>
          </a:p>
        </p:txBody>
      </p:sp>
      <p:sp useBgFill="1">
        <p:nvSpPr>
          <p:cNvPr id="45" name="椭圆 20"/>
          <p:cNvSpPr/>
          <p:nvPr>
            <p:custDataLst>
              <p:tags r:id="rId18"/>
            </p:custDataLst>
          </p:nvPr>
        </p:nvSpPr>
        <p:spPr>
          <a:xfrm flipV="1">
            <a:off x="2532094" y="5302774"/>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46" name="文本框 21"/>
          <p:cNvSpPr txBox="1"/>
          <p:nvPr>
            <p:custDataLst>
              <p:tags r:id="rId19"/>
            </p:custDataLst>
          </p:nvPr>
        </p:nvSpPr>
        <p:spPr>
          <a:xfrm>
            <a:off x="2712891" y="4928139"/>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en-US" altLang="zh-CN" spc="300" dirty="0">
                <a:solidFill>
                  <a:srgbClr val="2196F3"/>
                </a:solidFill>
                <a:latin typeface="微软雅黑" panose="020B0503020204020204" charset="-122"/>
                <a:ea typeface="微软雅黑" panose="020B0503020204020204" charset="-122"/>
              </a:rPr>
              <a:t>2008</a:t>
            </a:r>
            <a:r>
              <a:rPr lang="zh-CN" altLang="en-US" spc="300" dirty="0">
                <a:solidFill>
                  <a:srgbClr val="2196F3"/>
                </a:solidFill>
                <a:latin typeface="微软雅黑" panose="020B0503020204020204" charset="-122"/>
                <a:ea typeface="微软雅黑" panose="020B0503020204020204" charset="-122"/>
              </a:rPr>
              <a:t>年</a:t>
            </a:r>
            <a:endParaRPr lang="zh-CN" altLang="en-US" spc="300" dirty="0">
              <a:solidFill>
                <a:srgbClr val="2196F3"/>
              </a:solidFill>
              <a:latin typeface="微软雅黑" panose="020B0503020204020204" charset="-122"/>
              <a:ea typeface="微软雅黑" panose="020B0503020204020204" charset="-122"/>
            </a:endParaRPr>
          </a:p>
        </p:txBody>
      </p:sp>
      <p:grpSp>
        <p:nvGrpSpPr>
          <p:cNvPr id="47" name="组合 22"/>
          <p:cNvGrpSpPr/>
          <p:nvPr>
            <p:custDataLst>
              <p:tags r:id="rId20"/>
            </p:custDataLst>
          </p:nvPr>
        </p:nvGrpSpPr>
        <p:grpSpPr>
          <a:xfrm>
            <a:off x="1357985" y="4275118"/>
            <a:ext cx="304892" cy="490707"/>
            <a:chOff x="8568465" y="2579708"/>
            <a:chExt cx="304892" cy="490707"/>
          </a:xfrm>
        </p:grpSpPr>
        <p:sp>
          <p:nvSpPr>
            <p:cNvPr id="48" name="泪滴形 88"/>
            <p:cNvSpPr/>
            <p:nvPr>
              <p:custDataLst>
                <p:tags r:id="rId21"/>
              </p:custDataLst>
            </p:nvPr>
          </p:nvSpPr>
          <p:spPr>
            <a:xfrm rot="8100000">
              <a:off x="8592046" y="2620120"/>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50" name="文本框 24"/>
            <p:cNvSpPr txBox="1"/>
            <p:nvPr>
              <p:custDataLst>
                <p:tags r:id="rId22"/>
              </p:custDataLst>
            </p:nvPr>
          </p:nvSpPr>
          <p:spPr>
            <a:xfrm>
              <a:off x="8568465" y="2579708"/>
              <a:ext cx="304892" cy="338554"/>
            </a:xfrm>
            <a:prstGeom prst="rect">
              <a:avLst/>
            </a:prstGeom>
            <a:noFill/>
            <a:ln>
              <a:noFill/>
            </a:ln>
          </p:spPr>
          <p:txBody>
            <a:bodyPr wrap="none" rtlCol="0">
              <a:normAutofit fontScale="92500" lnSpcReduction="10000"/>
            </a:bodyPr>
            <a:lstStyle/>
            <a:p>
              <a:pPr algn="ctr">
                <a:lnSpc>
                  <a:spcPct val="120000"/>
                </a:lnSpc>
              </a:pPr>
              <a:r>
                <a:rPr lang="en-US" altLang="zh-CN" sz="1600" dirty="0">
                  <a:solidFill>
                    <a:prstClr val="white"/>
                  </a:solidFill>
                  <a:latin typeface="微软雅黑" panose="020B0503020204020204" charset="-122"/>
                  <a:ea typeface="微软雅黑" panose="020B0503020204020204" charset="-122"/>
                </a:rPr>
                <a:t>4</a:t>
              </a:r>
              <a:endParaRPr lang="zh-CN" altLang="en-US" sz="1600" dirty="0">
                <a:solidFill>
                  <a:prstClr val="white"/>
                </a:solidFill>
                <a:latin typeface="微软雅黑" panose="020B0503020204020204" charset="-122"/>
                <a:ea typeface="微软雅黑" panose="020B0503020204020204" charset="-122"/>
              </a:endParaRPr>
            </a:p>
          </p:txBody>
        </p:sp>
        <p:sp useBgFill="1">
          <p:nvSpPr>
            <p:cNvPr id="51" name="椭圆 25"/>
            <p:cNvSpPr/>
            <p:nvPr>
              <p:custDataLst>
                <p:tags r:id="rId23"/>
              </p:custDataLst>
            </p:nvPr>
          </p:nvSpPr>
          <p:spPr>
            <a:xfrm flipV="1">
              <a:off x="8662717" y="2962415"/>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grpSp>
      <p:sp>
        <p:nvSpPr>
          <p:cNvPr id="53" name="文本框 26"/>
          <p:cNvSpPr txBox="1"/>
          <p:nvPr>
            <p:custDataLst>
              <p:tags r:id="rId24"/>
            </p:custDataLst>
          </p:nvPr>
        </p:nvSpPr>
        <p:spPr>
          <a:xfrm>
            <a:off x="-491828" y="4275118"/>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algn="r" defTabSz="457200">
              <a:lnSpc>
                <a:spcPct val="120000"/>
              </a:lnSpc>
            </a:pPr>
            <a:r>
              <a:rPr lang="en-US" altLang="zh-CN" spc="300" dirty="0">
                <a:solidFill>
                  <a:srgbClr val="2196F3"/>
                </a:solidFill>
                <a:latin typeface="微软雅黑" panose="020B0503020204020204" charset="-122"/>
                <a:ea typeface="微软雅黑" panose="020B0503020204020204" charset="-122"/>
              </a:rPr>
              <a:t>2000</a:t>
            </a:r>
            <a:r>
              <a:rPr lang="zh-CN" altLang="en-US" spc="300" dirty="0">
                <a:solidFill>
                  <a:srgbClr val="2196F3"/>
                </a:solidFill>
                <a:latin typeface="微软雅黑" panose="020B0503020204020204" charset="-122"/>
                <a:ea typeface="微软雅黑" panose="020B0503020204020204" charset="-122"/>
              </a:rPr>
              <a:t>年</a:t>
            </a:r>
            <a:endParaRPr lang="zh-CN" altLang="en-US" spc="300" dirty="0">
              <a:solidFill>
                <a:srgbClr val="2196F3"/>
              </a:solidFill>
              <a:latin typeface="微软雅黑" panose="020B0503020204020204" charset="-122"/>
              <a:ea typeface="微软雅黑" panose="020B0503020204020204" charset="-122"/>
            </a:endParaRPr>
          </a:p>
        </p:txBody>
      </p:sp>
      <p:sp>
        <p:nvSpPr>
          <p:cNvPr id="54" name="矩形 37"/>
          <p:cNvSpPr/>
          <p:nvPr>
            <p:custDataLst>
              <p:tags r:id="rId25"/>
            </p:custDataLst>
          </p:nvPr>
        </p:nvSpPr>
        <p:spPr>
          <a:xfrm>
            <a:off x="733161" y="2704093"/>
            <a:ext cx="1853019" cy="904863"/>
          </a:xfrm>
          <a:prstGeom prst="rect">
            <a:avLst/>
          </a:prstGeom>
          <a:noFill/>
        </p:spPr>
        <p:txBody>
          <a:bodyPr wrap="square" lIns="90000" tIns="0" rtlCol="0">
            <a:normAutofit fontScale="97500" lnSpcReduction="10000"/>
          </a:bodyPr>
          <a:lstStyle/>
          <a:p>
            <a:pPr defTabSz="457200">
              <a:lnSpc>
                <a:spcPct val="120000"/>
              </a:lnSpc>
            </a:pPr>
            <a:r>
              <a:rPr lang="zh-CN" altLang="en-US" sz="1200">
                <a:sym typeface="+mn-ea"/>
              </a:rPr>
              <a:t>Guido van Rossum想</a:t>
            </a: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创造一种C和shell之间，功能全面，易学易用，可拓展的语言。</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55" name="矩形 38"/>
          <p:cNvSpPr/>
          <p:nvPr>
            <p:custDataLst>
              <p:tags r:id="rId26"/>
            </p:custDataLst>
          </p:nvPr>
        </p:nvSpPr>
        <p:spPr>
          <a:xfrm>
            <a:off x="6895716" y="3299338"/>
            <a:ext cx="1853019" cy="904863"/>
          </a:xfrm>
          <a:prstGeom prst="rect">
            <a:avLst/>
          </a:prstGeom>
          <a:noFill/>
        </p:spPr>
        <p:txBody>
          <a:bodyPr wrap="square" lIns="90000" tIns="0" rtlCol="0">
            <a:normAutofit/>
          </a:bodyPr>
          <a:lstStyle/>
          <a:p>
            <a:pPr defTabSz="457200">
              <a:lnSpc>
                <a:spcPct val="120000"/>
              </a:lnSpc>
            </a:pP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Python 1.0</a:t>
            </a:r>
            <a:endParaRPr kumimoji="1" lang="en-US" altLang="zh-CN"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56" name="矩形 39"/>
          <p:cNvSpPr/>
          <p:nvPr>
            <p:custDataLst>
              <p:tags r:id="rId27"/>
            </p:custDataLst>
          </p:nvPr>
        </p:nvSpPr>
        <p:spPr>
          <a:xfrm>
            <a:off x="-491828" y="4649038"/>
            <a:ext cx="1853019" cy="904863"/>
          </a:xfrm>
          <a:prstGeom prst="rect">
            <a:avLst/>
          </a:prstGeom>
          <a:noFill/>
        </p:spPr>
        <p:txBody>
          <a:bodyPr wrap="square" lIns="90000" tIns="0" rtlCol="0">
            <a:normAutofit/>
          </a:bodyPr>
          <a:lstStyle/>
          <a:p>
            <a:pPr algn="r" defTabSz="457200">
              <a:lnSpc>
                <a:spcPct val="120000"/>
              </a:lnSpc>
            </a:pP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Python 2.0</a:t>
            </a:r>
            <a:endParaRPr kumimoji="1" lang="en-US" altLang="zh-CN"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57" name="矩形 40"/>
          <p:cNvSpPr/>
          <p:nvPr>
            <p:custDataLst>
              <p:tags r:id="rId28"/>
            </p:custDataLst>
          </p:nvPr>
        </p:nvSpPr>
        <p:spPr>
          <a:xfrm>
            <a:off x="2712891" y="5351939"/>
            <a:ext cx="1853019" cy="904863"/>
          </a:xfrm>
          <a:prstGeom prst="rect">
            <a:avLst/>
          </a:prstGeom>
          <a:noFill/>
        </p:spPr>
        <p:txBody>
          <a:bodyPr wrap="square" lIns="90000" tIns="0" rtlCol="0">
            <a:normAutofit/>
          </a:bodyPr>
          <a:lstStyle/>
          <a:p>
            <a:pPr defTabSz="457200">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不兼容</a:t>
            </a: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Python2.6</a:t>
            </a: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版本的</a:t>
            </a: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Python 3.0</a:t>
            </a: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诞生</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58" name="泪滴形 68"/>
          <p:cNvSpPr/>
          <p:nvPr>
            <p:custDataLst>
              <p:tags r:id="rId29"/>
            </p:custDataLst>
          </p:nvPr>
        </p:nvSpPr>
        <p:spPr>
          <a:xfrm rot="8100000">
            <a:off x="3820251" y="2319320"/>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59" name="文本框 32"/>
          <p:cNvSpPr txBox="1"/>
          <p:nvPr>
            <p:custDataLst>
              <p:tags r:id="rId30"/>
            </p:custDataLst>
          </p:nvPr>
        </p:nvSpPr>
        <p:spPr>
          <a:xfrm>
            <a:off x="3792475" y="2280733"/>
            <a:ext cx="304892" cy="338554"/>
          </a:xfrm>
          <a:prstGeom prst="rect">
            <a:avLst/>
          </a:prstGeom>
          <a:noFill/>
          <a:ln>
            <a:noFill/>
          </a:ln>
        </p:spPr>
        <p:txBody>
          <a:bodyPr wrap="none" rtlCol="0">
            <a:normAutofit fontScale="92500" lnSpcReduction="10000"/>
          </a:bodyPr>
          <a:lstStyle/>
          <a:p>
            <a:pPr algn="ctr">
              <a:lnSpc>
                <a:spcPct val="120000"/>
              </a:lnSpc>
            </a:pPr>
            <a:r>
              <a:rPr lang="en-US" altLang="zh-CN" sz="1600" dirty="0">
                <a:solidFill>
                  <a:prstClr val="white"/>
                </a:solidFill>
                <a:latin typeface="微软雅黑" panose="020B0503020204020204" charset="-122"/>
                <a:ea typeface="微软雅黑" panose="020B0503020204020204" charset="-122"/>
              </a:rPr>
              <a:t>2</a:t>
            </a:r>
            <a:endParaRPr lang="zh-CN" altLang="en-US" sz="1600" dirty="0">
              <a:solidFill>
                <a:prstClr val="white"/>
              </a:solidFill>
              <a:latin typeface="微软雅黑" panose="020B0503020204020204" charset="-122"/>
              <a:ea typeface="微软雅黑" panose="020B0503020204020204" charset="-122"/>
            </a:endParaRPr>
          </a:p>
        </p:txBody>
      </p:sp>
      <p:sp useBgFill="1">
        <p:nvSpPr>
          <p:cNvPr id="60" name="椭圆 33"/>
          <p:cNvSpPr/>
          <p:nvPr>
            <p:custDataLst>
              <p:tags r:id="rId31"/>
            </p:custDataLst>
          </p:nvPr>
        </p:nvSpPr>
        <p:spPr>
          <a:xfrm flipV="1">
            <a:off x="3890922" y="2661614"/>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61" name="文本框 34"/>
          <p:cNvSpPr txBox="1"/>
          <p:nvPr>
            <p:custDataLst>
              <p:tags r:id="rId32"/>
            </p:custDataLst>
          </p:nvPr>
        </p:nvSpPr>
        <p:spPr>
          <a:xfrm>
            <a:off x="4071719" y="2280733"/>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en-US" altLang="zh-CN" spc="300" dirty="0">
                <a:solidFill>
                  <a:srgbClr val="2196F3"/>
                </a:solidFill>
                <a:latin typeface="微软雅黑" panose="020B0503020204020204" charset="-122"/>
                <a:ea typeface="微软雅黑" panose="020B0503020204020204" charset="-122"/>
              </a:rPr>
              <a:t>1991</a:t>
            </a:r>
            <a:r>
              <a:rPr lang="zh-CN" altLang="en-US" spc="300" dirty="0">
                <a:solidFill>
                  <a:srgbClr val="2196F3"/>
                </a:solidFill>
                <a:latin typeface="微软雅黑" panose="020B0503020204020204" charset="-122"/>
                <a:ea typeface="微软雅黑" panose="020B0503020204020204" charset="-122"/>
              </a:rPr>
              <a:t>年</a:t>
            </a:r>
            <a:endParaRPr lang="zh-CN" altLang="en-US" spc="300" dirty="0">
              <a:solidFill>
                <a:srgbClr val="2196F3"/>
              </a:solidFill>
              <a:latin typeface="微软雅黑" panose="020B0503020204020204" charset="-122"/>
              <a:ea typeface="微软雅黑" panose="020B0503020204020204" charset="-122"/>
            </a:endParaRPr>
          </a:p>
        </p:txBody>
      </p:sp>
      <p:sp>
        <p:nvSpPr>
          <p:cNvPr id="62" name="矩形 41"/>
          <p:cNvSpPr/>
          <p:nvPr>
            <p:custDataLst>
              <p:tags r:id="rId33"/>
            </p:custDataLst>
          </p:nvPr>
        </p:nvSpPr>
        <p:spPr>
          <a:xfrm>
            <a:off x="4071719" y="2704093"/>
            <a:ext cx="1853019" cy="904863"/>
          </a:xfrm>
          <a:prstGeom prst="rect">
            <a:avLst/>
          </a:prstGeom>
          <a:noFill/>
        </p:spPr>
        <p:txBody>
          <a:bodyPr wrap="square" lIns="90000" tIns="0" rtlCol="0">
            <a:normAutofit/>
          </a:bodyPr>
          <a:lstStyle/>
          <a:p>
            <a:pPr defTabSz="457200">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第一个Python编译器诞生</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3" name="文本框 42"/>
          <p:cNvSpPr txBox="1"/>
          <p:nvPr>
            <p:custDataLst>
              <p:tags r:id="rId34"/>
            </p:custDataLst>
          </p:nvPr>
        </p:nvSpPr>
        <p:spPr>
          <a:xfrm>
            <a:off x="7640736" y="5166583"/>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zh-CN" altLang="en-US" spc="300" dirty="0">
                <a:solidFill>
                  <a:srgbClr val="2196F3">
                    <a:lumMod val="75000"/>
                  </a:srgbClr>
                </a:solidFill>
                <a:latin typeface="微软雅黑" panose="020B0503020204020204" charset="-122"/>
                <a:ea typeface="微软雅黑" panose="020B0503020204020204" charset="-122"/>
              </a:rPr>
              <a:t>至今</a:t>
            </a:r>
            <a:endParaRPr lang="zh-CN" altLang="en-US" spc="300" dirty="0">
              <a:solidFill>
                <a:srgbClr val="2196F3">
                  <a:lumMod val="75000"/>
                </a:srgbClr>
              </a:solidFill>
              <a:latin typeface="微软雅黑" panose="020B0503020204020204" charset="-122"/>
              <a:ea typeface="微软雅黑" panose="020B0503020204020204" charset="-122"/>
            </a:endParaRPr>
          </a:p>
        </p:txBody>
      </p:sp>
      <p:sp>
        <p:nvSpPr>
          <p:cNvPr id="64" name="泪滴形 82"/>
          <p:cNvSpPr/>
          <p:nvPr>
            <p:custDataLst>
              <p:tags r:id="rId35"/>
            </p:custDataLst>
          </p:nvPr>
        </p:nvSpPr>
        <p:spPr>
          <a:xfrm rot="8100000">
            <a:off x="5059506" y="4966576"/>
            <a:ext cx="249342" cy="24934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65" name="文本框 44"/>
          <p:cNvSpPr txBox="1"/>
          <p:nvPr>
            <p:custDataLst>
              <p:tags r:id="rId36"/>
            </p:custDataLst>
          </p:nvPr>
        </p:nvSpPr>
        <p:spPr>
          <a:xfrm>
            <a:off x="5023344" y="4934236"/>
            <a:ext cx="304892" cy="338554"/>
          </a:xfrm>
          <a:prstGeom prst="rect">
            <a:avLst/>
          </a:prstGeom>
          <a:noFill/>
          <a:ln>
            <a:noFill/>
          </a:ln>
        </p:spPr>
        <p:txBody>
          <a:bodyPr wrap="none" rtlCol="0">
            <a:normAutofit fontScale="92500" lnSpcReduction="10000"/>
          </a:bodyPr>
          <a:lstStyle/>
          <a:p>
            <a:pPr algn="ctr">
              <a:lnSpc>
                <a:spcPct val="120000"/>
              </a:lnSpc>
            </a:pPr>
            <a:r>
              <a:rPr lang="en-US" altLang="zh-CN" sz="1600" dirty="0">
                <a:solidFill>
                  <a:prstClr val="white"/>
                </a:solidFill>
                <a:latin typeface="微软雅黑" panose="020B0503020204020204" charset="-122"/>
                <a:ea typeface="微软雅黑" panose="020B0503020204020204" charset="-122"/>
              </a:rPr>
              <a:t>6</a:t>
            </a:r>
            <a:endParaRPr lang="zh-CN" altLang="en-US" sz="1600" dirty="0">
              <a:solidFill>
                <a:prstClr val="white"/>
              </a:solidFill>
              <a:latin typeface="微软雅黑" panose="020B0503020204020204" charset="-122"/>
              <a:ea typeface="微软雅黑" panose="020B0503020204020204" charset="-122"/>
            </a:endParaRPr>
          </a:p>
        </p:txBody>
      </p:sp>
      <p:sp useBgFill="1">
        <p:nvSpPr>
          <p:cNvPr id="66" name="椭圆 45"/>
          <p:cNvSpPr/>
          <p:nvPr>
            <p:custDataLst>
              <p:tags r:id="rId37"/>
            </p:custDataLst>
          </p:nvPr>
        </p:nvSpPr>
        <p:spPr>
          <a:xfrm flipV="1">
            <a:off x="5130178" y="5308870"/>
            <a:ext cx="108000" cy="108000"/>
          </a:xfrm>
          <a:prstGeom prst="ellipse">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prstClr val="white"/>
              </a:solidFill>
              <a:latin typeface="微软雅黑" panose="020B0503020204020204" charset="-122"/>
              <a:ea typeface="微软雅黑" panose="020B0503020204020204" charset="-122"/>
            </a:endParaRPr>
          </a:p>
        </p:txBody>
      </p:sp>
      <p:sp>
        <p:nvSpPr>
          <p:cNvPr id="67" name="文本框 46"/>
          <p:cNvSpPr txBox="1"/>
          <p:nvPr>
            <p:custDataLst>
              <p:tags r:id="rId38"/>
            </p:custDataLst>
          </p:nvPr>
        </p:nvSpPr>
        <p:spPr>
          <a:xfrm>
            <a:off x="5310975" y="4934236"/>
            <a:ext cx="1853019" cy="369332"/>
          </a:xfrm>
          <a:prstGeom prst="rect">
            <a:avLst/>
          </a:prstGeom>
          <a:noFill/>
        </p:spPr>
        <p:txBody>
          <a:bodyPr wrap="square" bIns="0" rtlCol="0">
            <a:normAutofit/>
          </a:bodyPr>
          <a:lstStyle>
            <a:defPPr>
              <a:defRPr lang="en-US"/>
            </a:defPPr>
            <a:lvl1pPr>
              <a:defRPr kumimoji="1" b="1">
                <a:solidFill>
                  <a:schemeClr val="accent1"/>
                </a:solidFill>
                <a:latin typeface="+mn-ea"/>
              </a:defRPr>
            </a:lvl1pPr>
          </a:lstStyle>
          <a:p>
            <a:pPr defTabSz="457200">
              <a:lnSpc>
                <a:spcPct val="120000"/>
              </a:lnSpc>
            </a:pPr>
            <a:r>
              <a:rPr lang="en-US" altLang="zh-CN" spc="300" dirty="0">
                <a:solidFill>
                  <a:srgbClr val="2196F3"/>
                </a:solidFill>
                <a:latin typeface="微软雅黑" panose="020B0503020204020204" charset="-122"/>
                <a:ea typeface="微软雅黑" panose="020B0503020204020204" charset="-122"/>
              </a:rPr>
              <a:t>2020</a:t>
            </a:r>
            <a:r>
              <a:rPr lang="zh-CN" altLang="en-US" spc="300" dirty="0">
                <a:solidFill>
                  <a:srgbClr val="2196F3"/>
                </a:solidFill>
                <a:latin typeface="微软雅黑" panose="020B0503020204020204" charset="-122"/>
                <a:ea typeface="微软雅黑" panose="020B0503020204020204" charset="-122"/>
              </a:rPr>
              <a:t>年</a:t>
            </a:r>
            <a:endParaRPr lang="zh-CN" altLang="en-US" spc="300" dirty="0">
              <a:solidFill>
                <a:srgbClr val="2196F3"/>
              </a:solidFill>
              <a:latin typeface="微软雅黑" panose="020B0503020204020204" charset="-122"/>
              <a:ea typeface="微软雅黑" panose="020B0503020204020204" charset="-122"/>
            </a:endParaRPr>
          </a:p>
        </p:txBody>
      </p:sp>
      <p:sp>
        <p:nvSpPr>
          <p:cNvPr id="68" name="矩形 47"/>
          <p:cNvSpPr/>
          <p:nvPr>
            <p:custDataLst>
              <p:tags r:id="rId39"/>
            </p:custDataLst>
          </p:nvPr>
        </p:nvSpPr>
        <p:spPr>
          <a:xfrm>
            <a:off x="5311140" y="5358130"/>
            <a:ext cx="1852930" cy="448310"/>
          </a:xfrm>
          <a:prstGeom prst="rect">
            <a:avLst/>
          </a:prstGeom>
          <a:noFill/>
        </p:spPr>
        <p:txBody>
          <a:bodyPr wrap="square" lIns="90000" tIns="0" rtlCol="0">
            <a:normAutofit/>
          </a:bodyPr>
          <a:lstStyle/>
          <a:p>
            <a:pPr defTabSz="457200">
              <a:lnSpc>
                <a:spcPct val="120000"/>
              </a:lnSpc>
            </a:pP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Python 2.7</a:t>
            </a: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停止服务</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4" name="矩形 47"/>
          <p:cNvSpPr/>
          <p:nvPr>
            <p:custDataLst>
              <p:tags r:id="rId40"/>
            </p:custDataLst>
          </p:nvPr>
        </p:nvSpPr>
        <p:spPr>
          <a:xfrm>
            <a:off x="7304405" y="5535930"/>
            <a:ext cx="1852930" cy="448310"/>
          </a:xfrm>
          <a:prstGeom prst="rect">
            <a:avLst/>
          </a:prstGeom>
          <a:noFill/>
        </p:spPr>
        <p:txBody>
          <a:bodyPr wrap="square" lIns="90000" tIns="0" rtlCol="0">
            <a:normAutofit lnSpcReduction="10000"/>
          </a:bodyPr>
          <a:lstStyle/>
          <a:p>
            <a:pPr defTabSz="457200">
              <a:lnSpc>
                <a:spcPct val="120000"/>
              </a:lnSpc>
            </a:pP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Python 3.9+</a:t>
            </a: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不支持</a:t>
            </a:r>
            <a:r>
              <a:rPr kumimoji="1" lang="en-US" altLang="zh-CN" sz="1200" spc="150" dirty="0">
                <a:solidFill>
                  <a:srgbClr val="222222">
                    <a:lumMod val="75000"/>
                    <a:lumOff val="25000"/>
                  </a:srgbClr>
                </a:solidFill>
                <a:latin typeface="微软雅黑" panose="020B0503020204020204" charset="-122"/>
                <a:ea typeface="微软雅黑" panose="020B0503020204020204" charset="-122"/>
              </a:rPr>
              <a:t>windows 7</a:t>
            </a: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系统</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Tree>
    <p:custDataLst>
      <p:tags r:id="rId4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4.1.2 Python的优点和缺点</a:t>
            </a:r>
            <a:endParaRPr lang="zh-CN" altLang="en-US"/>
          </a:p>
        </p:txBody>
      </p:sp>
      <p:sp>
        <p:nvSpPr>
          <p:cNvPr id="6" name="矩形 5"/>
          <p:cNvSpPr/>
          <p:nvPr/>
        </p:nvSpPr>
        <p:spPr>
          <a:xfrm>
            <a:off x="729615" y="1459230"/>
            <a:ext cx="3960000" cy="32575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矩形 6"/>
          <p:cNvSpPr/>
          <p:nvPr/>
        </p:nvSpPr>
        <p:spPr>
          <a:xfrm>
            <a:off x="4689475" y="1459230"/>
            <a:ext cx="3960000" cy="32575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p>
        </p:txBody>
      </p:sp>
      <p:sp>
        <p:nvSpPr>
          <p:cNvPr id="4" name="文本框 3"/>
          <p:cNvSpPr txBox="1"/>
          <p:nvPr/>
        </p:nvSpPr>
        <p:spPr>
          <a:xfrm>
            <a:off x="729615" y="1459230"/>
            <a:ext cx="3959860" cy="4523105"/>
          </a:xfrm>
          <a:prstGeom prst="rect">
            <a:avLst/>
          </a:prstGeom>
          <a:noFill/>
        </p:spPr>
        <p:txBody>
          <a:bodyPr wrap="square" rtlCol="0" anchor="t">
            <a:spAutoFit/>
          </a:bodyPr>
          <a:lstStyle/>
          <a:p>
            <a:r>
              <a:rPr lang="zh-CN" altLang="en-US"/>
              <a:t>优点</a:t>
            </a:r>
            <a:endParaRPr lang="zh-CN" altLang="en-US"/>
          </a:p>
          <a:p>
            <a:r>
              <a:rPr lang="zh-CN" altLang="en-US"/>
              <a:t>1. Python的定位是“优雅”、“明确”、“简单”。</a:t>
            </a:r>
            <a:endParaRPr lang="zh-CN" altLang="en-US"/>
          </a:p>
          <a:p>
            <a:r>
              <a:rPr lang="zh-CN" altLang="en-US"/>
              <a:t>2. 开发效率非常高，Python官方库里都有相应的模块进行支持，直接下载调用后，在基础库的基础上再进行开发，大大降低开发周期，避免重复造轮子。</a:t>
            </a:r>
            <a:endParaRPr lang="zh-CN" altLang="en-US"/>
          </a:p>
          <a:p>
            <a:r>
              <a:rPr lang="zh-CN" altLang="en-US"/>
              <a:t>3. 高级语言</a:t>
            </a:r>
            <a:endParaRPr lang="zh-CN" altLang="en-US"/>
          </a:p>
          <a:p>
            <a:r>
              <a:rPr lang="zh-CN" altLang="en-US"/>
              <a:t>4. 可移植性，所有Python程序无需修改就几乎可以在市场上所有的系统平台上运行</a:t>
            </a:r>
            <a:endParaRPr lang="zh-CN" altLang="en-US"/>
          </a:p>
          <a:p>
            <a:r>
              <a:rPr lang="zh-CN" altLang="en-US"/>
              <a:t>5. 可扩展性</a:t>
            </a:r>
            <a:endParaRPr lang="zh-CN" altLang="en-US"/>
          </a:p>
          <a:p>
            <a:r>
              <a:rPr lang="zh-CN" altLang="en-US"/>
              <a:t>6. 可嵌入性，把Python嵌入你的C/C++程序，从而向你的程序用户提供脚本功能。</a:t>
            </a:r>
            <a:endParaRPr lang="zh-CN" altLang="en-US"/>
          </a:p>
        </p:txBody>
      </p:sp>
      <p:sp>
        <p:nvSpPr>
          <p:cNvPr id="5" name="文本框 4"/>
          <p:cNvSpPr txBox="1"/>
          <p:nvPr/>
        </p:nvSpPr>
        <p:spPr>
          <a:xfrm>
            <a:off x="4689475" y="1444625"/>
            <a:ext cx="3959225" cy="3692525"/>
          </a:xfrm>
          <a:prstGeom prst="rect">
            <a:avLst/>
          </a:prstGeom>
          <a:noFill/>
        </p:spPr>
        <p:txBody>
          <a:bodyPr wrap="square" rtlCol="0" anchor="t">
            <a:spAutoFit/>
          </a:bodyPr>
          <a:lstStyle/>
          <a:p>
            <a:r>
              <a:rPr lang="zh-CN" altLang="en-US"/>
              <a:t>缺点</a:t>
            </a:r>
            <a:endParaRPr lang="zh-CN" altLang="en-US"/>
          </a:p>
          <a:p>
            <a:r>
              <a:rPr lang="zh-CN" altLang="en-US"/>
              <a:t>1. 速度慢。</a:t>
            </a:r>
            <a:endParaRPr lang="zh-CN" altLang="en-US"/>
          </a:p>
          <a:p>
            <a:r>
              <a:rPr lang="zh-CN" altLang="en-US"/>
              <a:t>2. 代码不能加密，因为PYTHON是解释性语言，它的源码都是以名文形式存放的。</a:t>
            </a:r>
            <a:endParaRPr lang="zh-CN" altLang="en-US"/>
          </a:p>
          <a:p>
            <a:r>
              <a:rPr lang="zh-CN" altLang="en-US"/>
              <a:t>3. 线程不能利用多CPU问题，这是Python被人诟病最多的一个缺点，GIL即全局解释器锁（Global Interpreter Lock），是计算机程序设计语言解释器用于同步线程的工具，使得任何时刻仅有一个线程在执行，Python的线程是操作系统的原生线程。由于GIL的存在，所以禁止多线程的并行执行。</a:t>
            </a:r>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i*1_4"/>
  <p:tag name="KSO_WM_TEMPLATE_CATEGORY" val="diagram"/>
  <p:tag name="KSO_WM_TEMPLATE_INDEX" val="20201468"/>
  <p:tag name="KSO_WM_UNIT_LAYERLEVEL" val="1_1"/>
  <p:tag name="KSO_WM_TAG_VERSION" val="1.0"/>
  <p:tag name="KSO_WM_BEAUTIFY_FLAG" val="#wm#"/>
  <p:tag name="KSO_WM_UNIT_TYPE" val="m_i"/>
  <p:tag name="KSO_WM_UNIT_INDEX" val="1_4"/>
  <p:tag name="KSO_WM_UNIT_LINE_FORE_SCHEMECOLOR_INDEX_BRIGHTNESS" val="-0.25"/>
  <p:tag name="KSO_WM_UNIT_LINE_FORE_SCHEMECOLOR_INDEX" val="5"/>
  <p:tag name="KSO_WM_UNIT_LINE_FILL_TYPE" val="2"/>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i*1_5"/>
  <p:tag name="KSO_WM_TEMPLATE_CATEGORY" val="diagram"/>
  <p:tag name="KSO_WM_TEMPLATE_INDEX" val="20201468"/>
  <p:tag name="KSO_WM_UNIT_LAYERLEVEL" val="1_1"/>
  <p:tag name="KSO_WM_TAG_VERSION" val="1.0"/>
  <p:tag name="KSO_WM_BEAUTIFY_FLAG" val="#wm#"/>
  <p:tag name="KSO_WM_UNIT_TYPE" val="m_i"/>
  <p:tag name="KSO_WM_UNIT_INDEX" val="1_5"/>
  <p:tag name="KSO_WM_UNIT_LINE_FORE_SCHEMECOLOR_INDEX_BRIGHTNESS" val="-0.25"/>
  <p:tag name="KSO_WM_UNIT_LINE_FORE_SCHEMECOLOR_INDEX" val="5"/>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i*1_6"/>
  <p:tag name="KSO_WM_TEMPLATE_CATEGORY" val="diagram"/>
  <p:tag name="KSO_WM_TEMPLATE_INDEX" val="20201468"/>
  <p:tag name="KSO_WM_UNIT_LAYERLEVEL" val="1_1"/>
  <p:tag name="KSO_WM_TAG_VERSION" val="1.0"/>
  <p:tag name="KSO_WM_BEAUTIFY_FLAG" val="#wm#"/>
  <p:tag name="KSO_WM_UNIT_TYPE" val="m_i"/>
  <p:tag name="KSO_WM_UNIT_INDEX" val="1_6"/>
  <p:tag name="KSO_WM_UNIT_LINE_FORE_SCHEMECOLOR_INDEX_BRIGHTNESS" val="-0.25"/>
  <p:tag name="KSO_WM_UNIT_LINE_FORE_SCHEMECOLOR_INDEX" val="5"/>
  <p:tag name="KSO_WM_UNIT_LINE_FILL_TYPE" val="2"/>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1_1"/>
  <p:tag name="KSO_WM_TEMPLATE_CATEGORY" val="diagram"/>
  <p:tag name="KSO_WM_TEMPLATE_INDEX" val="20201468"/>
  <p:tag name="KSO_WM_UNIT_LAYERLEVEL" val="1_1_1"/>
  <p:tag name="KSO_WM_TAG_VERSION" val="1.0"/>
  <p:tag name="KSO_WM_BEAUTIFY_FLAG" val="#wm#"/>
  <p:tag name="KSO_WM_UNIT_TYPE" val="m_h_i"/>
  <p:tag name="KSO_WM_UNIT_INDEX" val="1_1_1"/>
  <p:tag name="KSO_WM_UNIT_FILL_FORE_SCHEMECOLOR_INDEX_BRIGHTNESS" val="0"/>
  <p:tag name="KSO_WM_UNIT_FILL_FORE_SCHEMECOLOR_INDEX" val="5"/>
  <p:tag name="KSO_WM_UNI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1_2"/>
  <p:tag name="KSO_WM_TEMPLATE_CATEGORY" val="diagram"/>
  <p:tag name="KSO_WM_TEMPLATE_INDEX" val="20201468"/>
  <p:tag name="KSO_WM_UNIT_LAYERLEVEL" val="1_1_1"/>
  <p:tag name="KSO_WM_TAG_VERSION" val="1.0"/>
  <p:tag name="KSO_WM_BEAUTIFY_FLAG" val="#wm#"/>
  <p:tag name="KSO_WM_UNIT_TYPE" val="m_h_i"/>
  <p:tag name="KSO_WM_UNIT_INDEX" val="1_1_2"/>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1_3"/>
  <p:tag name="KSO_WM_TEMPLATE_CATEGORY" val="diagram"/>
  <p:tag name="KSO_WM_TEMPLATE_INDEX" val="20201468"/>
  <p:tag name="KSO_WM_UNIT_LAYERLEVEL" val="1_1_1"/>
  <p:tag name="KSO_WM_TAG_VERSION" val="1.0"/>
  <p:tag name="KSO_WM_BEAUTIFY_FLAG" val="#wm#"/>
  <p:tag name="KSO_WM_UNIT_TYPE" val="m_h_i"/>
  <p:tag name="KSO_WM_UNIT_INDEX" val="1_1_3"/>
  <p:tag name="KSO_WM_UNIT_LINE_FORE_SCHEMECOLOR_INDEX_BRIGHTNESS" val="0"/>
  <p:tag name="KSO_WM_UNIT_LINE_FORE_SCHEMECOLOR_INDEX" val="5"/>
  <p:tag name="KSO_WM_UNIT_LINE_FILL_TYPE" val="2"/>
  <p:tag name="KSO_WM_UNIT_USESOURCEFORMAT_APPLY" val="1"/>
</p:tagLst>
</file>

<file path=ppt/tags/tag1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68_4*m_h_a*1_1_1"/>
  <p:tag name="KSO_WM_TEMPLATE_CATEGORY" val="diagram"/>
  <p:tag name="KSO_WM_TEMPLATE_INDEX" val="20201468"/>
  <p:tag name="KSO_WM_UNIT_LAYERLEVEL" val="1_1_1"/>
  <p:tag name="KSO_WM_TAG_VERSION" val="1.0"/>
  <p:tag name="KSO_WM_BEAUTIFY_FLAG" val="#wm#"/>
  <p:tag name="KSO_WM_UNIT_PRESET_TEXT" val="添加标题"/>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3_1"/>
  <p:tag name="KSO_WM_TEMPLATE_CATEGORY" val="diagram"/>
  <p:tag name="KSO_WM_TEMPLATE_INDEX" val="20201468"/>
  <p:tag name="KSO_WM_UNIT_LAYERLEVEL" val="1_1_1"/>
  <p:tag name="KSO_WM_TAG_VERSION" val="1.0"/>
  <p:tag name="KSO_WM_BEAUTIFY_FLAG" val="#wm#"/>
  <p:tag name="KSO_WM_UNIT_TYPE" val="m_h_i"/>
  <p:tag name="KSO_WM_UNIT_INDEX" val="1_3_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3_2"/>
  <p:tag name="KSO_WM_TEMPLATE_CATEGORY" val="diagram"/>
  <p:tag name="KSO_WM_TEMPLATE_INDEX" val="20201468"/>
  <p:tag name="KSO_WM_UNIT_LAYERLEVEL" val="1_1_1"/>
  <p:tag name="KSO_WM_TAG_VERSION" val="1.0"/>
  <p:tag name="KSO_WM_BEAUTIFY_FLAG" val="#wm#"/>
  <p:tag name="KSO_WM_UNIT_TYPE" val="m_h_i"/>
  <p:tag name="KSO_WM_UNIT_INDEX" val="1_3_2"/>
  <p:tag name="KSO_WM_UNIT_FILL_FORE_SCHEMECOLOR_INDEX_BRIGHTNESS" val="0"/>
  <p:tag name="KSO_WM_UNIT_FILL_FORE_SCHEMECOLOR_INDEX" val="5"/>
  <p:tag name="KSO_WM_UNI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3_3"/>
  <p:tag name="KSO_WM_TEMPLATE_CATEGORY" val="diagram"/>
  <p:tag name="KSO_WM_TEMPLATE_INDEX" val="20201468"/>
  <p:tag name="KSO_WM_UNIT_LAYERLEVEL" val="1_1_1"/>
  <p:tag name="KSO_WM_TAG_VERSION" val="1.0"/>
  <p:tag name="KSO_WM_BEAUTIFY_FLAG" val="#wm#"/>
  <p:tag name="KSO_WM_UNIT_TYPE" val="m_h_i"/>
  <p:tag name="KSO_WM_UNIT_INDEX" val="1_3_3"/>
  <p:tag name="KSO_WM_UNIT_USESOURCEFORMAT_APPLY" val="1"/>
</p:tagLst>
</file>

<file path=ppt/tags/tag2.xml><?xml version="1.0" encoding="utf-8"?>
<p:tagLst xmlns:p="http://schemas.openxmlformats.org/presentationml/2006/main">
  <p:tag name="GENSWF_SLIDE_TITLE" val="第1章 Java开发入门"/>
  <p:tag name="GENSWF_ADVANCE_TIME" val="0.00"/>
  <p:tag name="ISPRING_SLIDE_INDENT_LEVEL" val="0"/>
  <p:tag name="ISPRING_CUSTOM_TIMING_USED"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3_4"/>
  <p:tag name="KSO_WM_TEMPLATE_CATEGORY" val="diagram"/>
  <p:tag name="KSO_WM_TEMPLATE_INDEX" val="20201468"/>
  <p:tag name="KSO_WM_UNIT_LAYERLEVEL" val="1_1_1"/>
  <p:tag name="KSO_WM_TAG_VERSION" val="1.0"/>
  <p:tag name="KSO_WM_BEAUTIFY_FLAG" val="#wm#"/>
  <p:tag name="KSO_WM_UNIT_TYPE" val="m_h_i"/>
  <p:tag name="KSO_WM_UNIT_INDEX" val="1_3_4"/>
  <p:tag name="KSO_WM_UNIT_LINE_FORE_SCHEMECOLOR_INDEX_BRIGHTNESS" val="0"/>
  <p:tag name="KSO_WM_UNIT_LINE_FORE_SCHEMECOLOR_INDEX" val="5"/>
  <p:tag name="KSO_WM_UNIT_LINE_FILL_TYPE" val="2"/>
  <p:tag name="KSO_WM_UNIT_USESOURCEFORMAT_APPLY" val="1"/>
</p:tagLst>
</file>

<file path=ppt/tags/tag2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68_4*m_h_a*1_3_1"/>
  <p:tag name="KSO_WM_TEMPLATE_CATEGORY" val="diagram"/>
  <p:tag name="KSO_WM_TEMPLATE_INDEX" val="20201468"/>
  <p:tag name="KSO_WM_UNIT_LAYERLEVEL" val="1_1_1"/>
  <p:tag name="KSO_WM_TAG_VERSION" val="1.0"/>
  <p:tag name="KSO_WM_BEAUTIFY_FLAG" val="#wm#"/>
  <p:tag name="KSO_WM_UNIT_PRESET_TEXT" val="添加标题"/>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5_1"/>
  <p:tag name="KSO_WM_TEMPLATE_CATEGORY" val="diagram"/>
  <p:tag name="KSO_WM_TEMPLATE_INDEX" val="20201468"/>
  <p:tag name="KSO_WM_UNIT_LAYERLEVEL" val="1_1_1"/>
  <p:tag name="KSO_WM_TAG_VERSION" val="1.0"/>
  <p:tag name="KSO_WM_BEAUTIFY_FLAG" val="#wm#"/>
  <p:tag name="KSO_WM_UNIT_TYPE" val="m_h_i"/>
  <p:tag name="KSO_WM_UNIT_INDEX" val="1_5_1"/>
  <p:tag name="KSO_WM_UNIT_FILL_FORE_SCHEMECOLOR_INDEX_BRIGHTNESS" val="0"/>
  <p:tag name="KSO_WM_UNIT_FILL_FORE_SCHEMECOLOR_INDEX" val="5"/>
  <p:tag name="KSO_WM_UNI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5_2"/>
  <p:tag name="KSO_WM_TEMPLATE_CATEGORY" val="diagram"/>
  <p:tag name="KSO_WM_TEMPLATE_INDEX" val="20201468"/>
  <p:tag name="KSO_WM_UNIT_LAYERLEVEL" val="1_1_1"/>
  <p:tag name="KSO_WM_TAG_VERSION" val="1.0"/>
  <p:tag name="KSO_WM_BEAUTIFY_FLAG" val="#wm#"/>
  <p:tag name="KSO_WM_UNIT_TYPE" val="m_h_i"/>
  <p:tag name="KSO_WM_UNIT_INDEX" val="1_5_2"/>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5_3"/>
  <p:tag name="KSO_WM_TEMPLATE_CATEGORY" val="diagram"/>
  <p:tag name="KSO_WM_TEMPLATE_INDEX" val="20201468"/>
  <p:tag name="KSO_WM_UNIT_LAYERLEVEL" val="1_1_1"/>
  <p:tag name="KSO_WM_TAG_VERSION" val="1.0"/>
  <p:tag name="KSO_WM_BEAUTIFY_FLAG" val="#wm#"/>
  <p:tag name="KSO_WM_UNIT_TYPE" val="m_h_i"/>
  <p:tag name="KSO_WM_UNIT_INDEX" val="1_5_3"/>
  <p:tag name="KSO_WM_UNIT_LINE_FORE_SCHEMECOLOR_INDEX_BRIGHTNESS" val="0"/>
  <p:tag name="KSO_WM_UNIT_LINE_FORE_SCHEMECOLOR_INDEX" val="5"/>
  <p:tag name="KSO_WM_UNIT_LINE_FILL_TYPE" val="2"/>
  <p:tag name="KSO_WM_UNIT_USESOURCEFORMAT_APPLY" val="1"/>
</p:tagLst>
</file>

<file path=ppt/tags/tag2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68_4*m_h_a*1_5_1"/>
  <p:tag name="KSO_WM_TEMPLATE_CATEGORY" val="diagram"/>
  <p:tag name="KSO_WM_TEMPLATE_INDEX" val="20201468"/>
  <p:tag name="KSO_WM_UNIT_LAYERLEVEL" val="1_1_1"/>
  <p:tag name="KSO_WM_TAG_VERSION" val="1.0"/>
  <p:tag name="KSO_WM_BEAUTIFY_FLAG" val="#wm#"/>
  <p:tag name="KSO_WM_UNIT_PRESET_TEXT" val="添加标题"/>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4_1"/>
  <p:tag name="KSO_WM_TEMPLATE_CATEGORY" val="diagram"/>
  <p:tag name="KSO_WM_TEMPLATE_INDEX" val="20201468"/>
  <p:tag name="KSO_WM_UNIT_LAYERLEVEL" val="1_1_1"/>
  <p:tag name="KSO_WM_TAG_VERSION" val="1.0"/>
  <p:tag name="KSO_WM_BEAUTIFY_FLAG" val="#wm#"/>
  <p:tag name="KSO_WM_UNIT_TYPE" val="m_h_i"/>
  <p:tag name="KSO_WM_UNIT_INDEX" val="1_4_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4_2"/>
  <p:tag name="KSO_WM_TEMPLATE_CATEGORY" val="diagram"/>
  <p:tag name="KSO_WM_TEMPLATE_INDEX" val="20201468"/>
  <p:tag name="KSO_WM_UNIT_LAYERLEVEL" val="1_1_1"/>
  <p:tag name="KSO_WM_TAG_VERSION" val="1.0"/>
  <p:tag name="KSO_WM_BEAUTIFY_FLAG" val="#wm#"/>
  <p:tag name="KSO_WM_UNIT_TYPE" val="m_h_i"/>
  <p:tag name="KSO_WM_UNIT_INDEX" val="1_4_2"/>
  <p:tag name="KSO_WM_UNIT_FILL_FORE_SCHEMECOLOR_INDEX_BRIGHTNESS" val="0"/>
  <p:tag name="KSO_WM_UNIT_FILL_FORE_SCHEMECOLOR_INDEX" val="5"/>
  <p:tag name="KSO_WM_UNI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4_3"/>
  <p:tag name="KSO_WM_TEMPLATE_CATEGORY" val="diagram"/>
  <p:tag name="KSO_WM_TEMPLATE_INDEX" val="20201468"/>
  <p:tag name="KSO_WM_UNIT_LAYERLEVEL" val="1_1_1"/>
  <p:tag name="KSO_WM_TAG_VERSION" val="1.0"/>
  <p:tag name="KSO_WM_BEAUTIFY_FLAG" val="#wm#"/>
  <p:tag name="KSO_WM_UNIT_TYPE" val="m_h_i"/>
  <p:tag name="KSO_WM_UNIT_INDEX" val="1_4_3"/>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4_4"/>
  <p:tag name="KSO_WM_TEMPLATE_CATEGORY" val="diagram"/>
  <p:tag name="KSO_WM_TEMPLATE_INDEX" val="20201468"/>
  <p:tag name="KSO_WM_UNIT_LAYERLEVEL" val="1_1_1"/>
  <p:tag name="KSO_WM_TAG_VERSION" val="1.0"/>
  <p:tag name="KSO_WM_BEAUTIFY_FLAG" val="#wm#"/>
  <p:tag name="KSO_WM_UNIT_TYPE" val="m_h_i"/>
  <p:tag name="KSO_WM_UNIT_INDEX" val="1_4_4"/>
  <p:tag name="KSO_WM_UNIT_LINE_FORE_SCHEMECOLOR_INDEX_BRIGHTNESS" val="0"/>
  <p:tag name="KSO_WM_UNIT_LINE_FORE_SCHEMECOLOR_INDEX" val="5"/>
  <p:tag name="KSO_WM_UNIT_LINE_FILL_TYPE" val="2"/>
  <p:tag name="KSO_WM_UNIT_USESOURCEFORMAT_APPLY" val="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68_4*m_h_a*1_4_1"/>
  <p:tag name="KSO_WM_TEMPLATE_CATEGORY" val="diagram"/>
  <p:tag name="KSO_WM_TEMPLATE_INDEX" val="20201468"/>
  <p:tag name="KSO_WM_UNIT_LAYERLEVEL" val="1_1_1"/>
  <p:tag name="KSO_WM_TAG_VERSION" val="1.0"/>
  <p:tag name="KSO_WM_BEAUTIFY_FLAG" val="#wm#"/>
  <p:tag name="KSO_WM_UNIT_PRESET_TEXT" val="添加标题"/>
  <p:tag name="KSO_WM_UNIT_USESOURCEFORMAT_APPLY" val="1"/>
</p:tagLst>
</file>

<file path=ppt/tags/tag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68_4*m_h_f*1_1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68_4*m_h_f*1_3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68_4*m_h_f*1_4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468_4*m_h_f*1_5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2_1"/>
  <p:tag name="KSO_WM_TEMPLATE_CATEGORY" val="diagram"/>
  <p:tag name="KSO_WM_TEMPLATE_INDEX" val="20201468"/>
  <p:tag name="KSO_WM_UNIT_LAYERLEVEL" val="1_1_1"/>
  <p:tag name="KSO_WM_TAG_VERSION" val="1.0"/>
  <p:tag name="KSO_WM_BEAUTIFY_FLAG" val="#wm#"/>
  <p:tag name="KSO_WM_UNIT_TYPE" val="m_h_i"/>
  <p:tag name="KSO_WM_UNIT_INDEX" val="1_2_1"/>
  <p:tag name="KSO_WM_UNIT_FILL_FORE_SCHEMECOLOR_INDEX_BRIGHTNESS" val="0"/>
  <p:tag name="KSO_WM_UNIT_FILL_FORE_SCHEMECOLOR_INDEX" val="5"/>
  <p:tag name="KSO_WM_UNI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2_2"/>
  <p:tag name="KSO_WM_TEMPLATE_CATEGORY" val="diagram"/>
  <p:tag name="KSO_WM_TEMPLATE_INDEX" val="20201468"/>
  <p:tag name="KSO_WM_UNIT_LAYERLEVEL" val="1_1_1"/>
  <p:tag name="KSO_WM_TAG_VERSION" val="1.0"/>
  <p:tag name="KSO_WM_BEAUTIFY_FLAG" val="#wm#"/>
  <p:tag name="KSO_WM_UNIT_TYPE" val="m_h_i"/>
  <p:tag name="KSO_WM_UNIT_INDEX" val="1_2_2"/>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2_3"/>
  <p:tag name="KSO_WM_TEMPLATE_CATEGORY" val="diagram"/>
  <p:tag name="KSO_WM_TEMPLATE_INDEX" val="20201468"/>
  <p:tag name="KSO_WM_UNIT_LAYERLEVEL" val="1_1_1"/>
  <p:tag name="KSO_WM_TAG_VERSION" val="1.0"/>
  <p:tag name="KSO_WM_BEAUTIFY_FLAG" val="#wm#"/>
  <p:tag name="KSO_WM_UNIT_TYPE" val="m_h_i"/>
  <p:tag name="KSO_WM_UNIT_INDEX" val="1_2_3"/>
  <p:tag name="KSO_WM_UNIT_LINE_FORE_SCHEMECOLOR_INDEX_BRIGHTNESS" val="0"/>
  <p:tag name="KSO_WM_UNIT_LINE_FORE_SCHEMECOLOR_INDEX" val="5"/>
  <p:tag name="KSO_WM_UNIT_LINE_FILL_TYPE" val="2"/>
  <p:tag name="KSO_WM_UNIT_USESOURCEFORMAT_APPLY" val="1"/>
</p:tagLst>
</file>

<file path=ppt/tags/tag3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68_4*m_h_a*1_2_1"/>
  <p:tag name="KSO_WM_TEMPLATE_CATEGORY" val="diagram"/>
  <p:tag name="KSO_WM_TEMPLATE_INDEX" val="20201468"/>
  <p:tag name="KSO_WM_UNIT_LAYERLEVEL" val="1_1_1"/>
  <p:tag name="KSO_WM_TAG_VERSION" val="1.0"/>
  <p:tag name="KSO_WM_BEAUTIFY_FLAG" val="#wm#"/>
  <p:tag name="KSO_WM_UNIT_PRESET_TEXT" val="添加标题"/>
  <p:tag name="KSO_WM_UNIT_USESOURCEFORMAT_APPLY" val="1"/>
</p:tagLst>
</file>

<file path=ppt/tags/tag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68_4*m_h_f*1_2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f"/>
  <p:tag name="KSO_WM_UNIT_INDEX" val="1_1"/>
  <p:tag name="KSO_WM_UNIT_ID" val="diagram20201468_4*m_f*1_1"/>
  <p:tag name="KSO_WM_TEMPLATE_CATEGORY" val="diagram"/>
  <p:tag name="KSO_WM_TEMPLATE_INDEX" val="20201468"/>
  <p:tag name="KSO_WM_UNIT_LAYERLEVEL" val="1_1"/>
  <p:tag name="KSO_WM_TAG_VERSION" val="1.0"/>
  <p:tag name="KSO_WM_BEAUTIFY_FLAG" val="#wm#"/>
  <p:tag name="KSO_WM_UNIT_PRESET_TEXT" val="添加文本"/>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6_1"/>
  <p:tag name="KSO_WM_TEMPLATE_CATEGORY" val="diagram"/>
  <p:tag name="KSO_WM_TEMPLATE_INDEX" val="20201468"/>
  <p:tag name="KSO_WM_UNIT_LAYERLEVEL" val="1_1_1"/>
  <p:tag name="KSO_WM_TAG_VERSION" val="1.0"/>
  <p:tag name="KSO_WM_BEAUTIFY_FLAG" val="#wm#"/>
  <p:tag name="KSO_WM_UNIT_TYPE" val="m_h_i"/>
  <p:tag name="KSO_WM_UNIT_INDEX" val="1_6_1"/>
  <p:tag name="KSO_WM_UNIT_FILL_FORE_SCHEMECOLOR_INDEX_BRIGHTNESS" val="0"/>
  <p:tag name="KSO_WM_UNIT_FILL_FORE_SCHEMECOLOR_INDEX" val="5"/>
  <p:tag name="KSO_WM_UNI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6_2"/>
  <p:tag name="KSO_WM_TEMPLATE_CATEGORY" val="diagram"/>
  <p:tag name="KSO_WM_TEMPLATE_INDEX" val="20201468"/>
  <p:tag name="KSO_WM_UNIT_LAYERLEVEL" val="1_1_1"/>
  <p:tag name="KSO_WM_TAG_VERSION" val="1.0"/>
  <p:tag name="KSO_WM_BEAUTIFY_FLAG" val="#wm#"/>
  <p:tag name="KSO_WM_UNIT_TYPE" val="m_h_i"/>
  <p:tag name="KSO_WM_UNIT_INDEX" val="1_6_2"/>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h_i*1_6_3"/>
  <p:tag name="KSO_WM_TEMPLATE_CATEGORY" val="diagram"/>
  <p:tag name="KSO_WM_TEMPLATE_INDEX" val="20201468"/>
  <p:tag name="KSO_WM_UNIT_LAYERLEVEL" val="1_1_1"/>
  <p:tag name="KSO_WM_TAG_VERSION" val="1.0"/>
  <p:tag name="KSO_WM_BEAUTIFY_FLAG" val="#wm#"/>
  <p:tag name="KSO_WM_UNIT_TYPE" val="m_h_i"/>
  <p:tag name="KSO_WM_UNIT_INDEX" val="1_6_3"/>
  <p:tag name="KSO_WM_UNIT_LINE_FORE_SCHEMECOLOR_INDEX_BRIGHTNESS" val="0"/>
  <p:tag name="KSO_WM_UNIT_LINE_FORE_SCHEMECOLOR_INDEX" val="5"/>
  <p:tag name="KSO_WM_UNIT_LINE_FILL_TYPE" val="2"/>
  <p:tag name="KSO_WM_UNIT_USESOURCEFORMAT_APPLY" val="1"/>
</p:tagLst>
</file>

<file path=ppt/tags/tag4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01468_4*m_h_a*1_6_1"/>
  <p:tag name="KSO_WM_TEMPLATE_CATEGORY" val="diagram"/>
  <p:tag name="KSO_WM_TEMPLATE_INDEX" val="20201468"/>
  <p:tag name="KSO_WM_UNIT_LAYERLEVEL" val="1_1_1"/>
  <p:tag name="KSO_WM_TAG_VERSION" val="1.0"/>
  <p:tag name="KSO_WM_BEAUTIFY_FLAG" val="#wm#"/>
  <p:tag name="KSO_WM_UNIT_PRESET_TEXT" val="添加标题"/>
  <p:tag name="KSO_WM_UNIT_USESOURCEFORMAT_APPLY" val="1"/>
</p:tagLst>
</file>

<file path=ppt/tags/tag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01468_4*m_h_f*1_6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01468_4*m_h_f*1_6_1"/>
  <p:tag name="KSO_WM_TEMPLATE_CATEGORY" val="diagram"/>
  <p:tag name="KSO_WM_TEMPLATE_INDEX" val="20201468"/>
  <p:tag name="KSO_WM_UNIT_LAYERLEVEL" val="1_1_1"/>
  <p:tag name="KSO_WM_TAG_VERSION" val="1.0"/>
  <p:tag name="KSO_WM_BEAUTIFY_FLAG" val="#wm#"/>
  <p:tag name="KSO_WM_UNIT_PRESET_TEXT" val="单击此处添加文本具体内容，简明扼要的阐述您的观点。"/>
  <p:tag name="KSO_WM_UNIT_VALUE" val="40"/>
  <p:tag name="KSO_WM_UNIT_USESOURCEFORMAT_APPLY" val="1"/>
</p:tagLst>
</file>

<file path=ppt/tags/tag47.xml><?xml version="1.0" encoding="utf-8"?>
<p:tagLst xmlns:p="http://schemas.openxmlformats.org/presentationml/2006/main">
  <p:tag name="KSO_WM_BEAUTIFY_FLAG" val="#wm#"/>
  <p:tag name="KSO_WM_TEMPLATE_CATEGORY" val="custom"/>
  <p:tag name="KSO_WM_TEMPLATE_INDEX" val="20205081"/>
  <p:tag name="KSO_WM_SLIDE_ITEM_CNT" val="6"/>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UNIT_PLACING_PICTURE_USER_VIEWPORT" val="{&quot;height&quot;:9234,&quot;width&quot;:19200}"/>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KSO_WM_UNIT_TABLE_BEAUTIFY" val="smartTable{c9c4cf32-3abb-4bdc-b939-5e3e30543eee}"/>
</p:tagLst>
</file>

<file path=ppt/tags/tag59.xml><?xml version="1.0" encoding="utf-8"?>
<p:tagLst xmlns:p="http://schemas.openxmlformats.org/presentationml/2006/main">
  <p:tag name="KSO_WM_UNIT_TABLE_BEAUTIFY" val="smartTable{15ea96aa-9d6b-45f4-831e-6df5d1f07f8e}"/>
  <p:tag name="TABLE_RECT" val="17.0116*26.975*460.15*486.05"/>
  <p:tag name="TABLE_EMPHASIZE_COLOR" val="6579300"/>
  <p:tag name="TABLE_ONEKEY_SKIN_IDX" val="0"/>
  <p:tag name="TABLE_SKINIDX" val="-1"/>
  <p:tag name="TABLE_COLORIDX" val="l"/>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i*1_1"/>
  <p:tag name="KSO_WM_TEMPLATE_CATEGORY" val="diagram"/>
  <p:tag name="KSO_WM_TEMPLATE_INDEX" val="20201468"/>
  <p:tag name="KSO_WM_UNIT_LAYERLEVEL" val="1_1"/>
  <p:tag name="KSO_WM_TAG_VERSION" val="1.0"/>
  <p:tag name="KSO_WM_BEAUTIFY_FLAG" val="#wm#"/>
  <p:tag name="KSO_WM_UNIT_TYPE" val="m_i"/>
  <p:tag name="KSO_WM_UNIT_INDEX" val="1_1"/>
  <p:tag name="KSO_WM_UNIT_USESOURCEFORMAT_APPLY" val="1"/>
  <p:tag name="KSO_WM_UNIT_LINE_FORE_SCHEMECOLOR_INDEX" val="5"/>
  <p:tag name="KSO_WM_UNIT_LINE_FILL_TYPE" val="2"/>
</p:tagLst>
</file>

<file path=ppt/tags/tag70.xml><?xml version="1.0" encoding="utf-8"?>
<p:tagLst xmlns:p="http://schemas.openxmlformats.org/presentationml/2006/main">
  <p:tag name="KSO_WM_UNIT_TABLE_BEAUTIFY" val="smartTable{6a5a3843-dd31-4b4a-8c4e-f4751f5f1c0c}"/>
  <p:tag name="TABLE_RECT" val="36*113.25*888*383.8"/>
  <p:tag name="TABLE_EMPHASIZE_COLOR" val="6579300"/>
  <p:tag name="TABLE_ONEKEY_SKIN_IDX" val="0"/>
  <p:tag name="TABLE_SKINIDX" val="-1"/>
  <p:tag name="TABLE_COLORIDX" val="l"/>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UNIT_TABLE_BEAUTIFY" val="smartTable{884e8028-d9c9-45bc-8acd-8a61703f4152}"/>
  <p:tag name="TABLE_RECT" val="105.075*111.321*749.85*406.65"/>
  <p:tag name="TABLE_EMPHASIZE_COLOR" val="6579300"/>
  <p:tag name="TABLE_ONEKEY_SKIN_IDX" val="0"/>
  <p:tag name="TABLE_SKINIDX" val="-1"/>
  <p:tag name="TABLE_COLORIDX" val="l"/>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COMMONDATA" val="eyJoZGlkIjoiZDljOTI3NGM3YjA4OTUzZDIyZTE3NzQzM2JjYWYyMDIifQ=="/>
  <p:tag name="KSO_WPP_MARK_KEY" val="f2b63722-b909-456f-aa52-4ed31c890de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i*1_2"/>
  <p:tag name="KSO_WM_TEMPLATE_CATEGORY" val="diagram"/>
  <p:tag name="KSO_WM_TEMPLATE_INDEX" val="20201468"/>
  <p:tag name="KSO_WM_UNIT_LAYERLEVEL" val="1_1"/>
  <p:tag name="KSO_WM_TAG_VERSION" val="1.0"/>
  <p:tag name="KSO_WM_BEAUTIFY_FLAG" val="#wm#"/>
  <p:tag name="KSO_WM_UNIT_TYPE" val="m_i"/>
  <p:tag name="KSO_WM_UNIT_INDEX" val="1_2"/>
  <p:tag name="KSO_WM_UNIT_LINE_FORE_SCHEMECOLOR_INDEX_BRIGHTNESS" val="-0.25"/>
  <p:tag name="KSO_WM_UNIT_LINE_FORE_SCHEMECOLOR_INDEX" val="5"/>
  <p:tag name="KSO_WM_UNIT_LINE_FILL_TYPE" val="2"/>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68_4*m_i*1_3"/>
  <p:tag name="KSO_WM_TEMPLATE_CATEGORY" val="diagram"/>
  <p:tag name="KSO_WM_TEMPLATE_INDEX" val="20201468"/>
  <p:tag name="KSO_WM_UNIT_LAYERLEVEL" val="1_1"/>
  <p:tag name="KSO_WM_TAG_VERSION" val="1.0"/>
  <p:tag name="KSO_WM_BEAUTIFY_FLAG" val="#wm#"/>
  <p:tag name="KSO_WM_UNIT_TYPE" val="m_i"/>
  <p:tag name="KSO_WM_UNIT_INDEX" val="1_3"/>
  <p:tag name="KSO_WM_UNIT_LINE_FORE_SCHEMECOLOR_INDEX_BRIGHTNESS" val="-0.25"/>
  <p:tag name="KSO_WM_UNIT_LINE_FORE_SCHEMECOLOR_INDEX" val="5"/>
  <p:tag name="KSO_WM_UNIT_LINE_FILL_TYPE" val="2"/>
  <p:tag name="KSO_WM_UNIT_USESOURCEFORMAT_APPLY" val="1"/>
</p:tagLst>
</file>

<file path=ppt/theme/theme1.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nSpc>
            <a:spcPct val="150000"/>
          </a:lnSpc>
          <a:buFont typeface="Wingdings" panose="05000000000000000000" pitchFamily="2" charset="2"/>
          <a:buChar char="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6153</Words>
  <Application>WPS 演示</Application>
  <PresentationFormat>全屏显示(4:3)</PresentationFormat>
  <Paragraphs>677</Paragraphs>
  <Slides>40</Slides>
  <Notes>11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40</vt:i4>
      </vt:variant>
    </vt:vector>
  </HeadingPairs>
  <TitlesOfParts>
    <vt:vector size="58" baseType="lpstr">
      <vt:lpstr>Arial</vt:lpstr>
      <vt:lpstr>宋体</vt:lpstr>
      <vt:lpstr>Wingdings</vt:lpstr>
      <vt:lpstr>Calibri</vt:lpstr>
      <vt:lpstr>Calibri</vt:lpstr>
      <vt:lpstr>微软雅黑</vt:lpstr>
      <vt:lpstr>等线 Light</vt:lpstr>
      <vt:lpstr>Calibri Light</vt:lpstr>
      <vt:lpstr>等线</vt:lpstr>
      <vt:lpstr>华光琥珀_CNKI</vt:lpstr>
      <vt:lpstr>Source Han Sans K Bold</vt:lpstr>
      <vt:lpstr>华文楷体</vt:lpstr>
      <vt:lpstr>Times New Roman</vt:lpstr>
      <vt:lpstr>Arial Unicode MS</vt:lpstr>
      <vt:lpstr>Cambria</vt:lpstr>
      <vt:lpstr>阿里巴巴普惠体</vt:lpstr>
      <vt:lpstr>Yu Gothic UI Semibold</vt:lpstr>
      <vt:lpstr>4_Office 主题​​</vt:lpstr>
      <vt:lpstr>PowerPoint 演示文稿</vt:lpstr>
      <vt:lpstr>PowerPoint 演示文稿</vt:lpstr>
      <vt:lpstr>4.1 任务一：认识Python</vt:lpstr>
      <vt:lpstr>4.1 任务一：认识Python</vt:lpstr>
      <vt:lpstr>4.1 任务一：认识Python</vt:lpstr>
      <vt:lpstr>4.1 任务一：认识Python</vt:lpstr>
      <vt:lpstr>PowerPoint 演示文稿</vt:lpstr>
      <vt:lpstr>4.1.1 Python发展史</vt:lpstr>
      <vt:lpstr>4.1.2 Python的优点和缺点</vt:lpstr>
      <vt:lpstr>PowerPoint 演示文稿</vt:lpstr>
      <vt:lpstr>4.2 任务二：搭建python开发环境</vt:lpstr>
      <vt:lpstr>4.2.1 下载</vt:lpstr>
      <vt:lpstr>4.2 任务二：搭建python开发环境</vt:lpstr>
      <vt:lpstr>PowerPoint 演示文稿</vt:lpstr>
      <vt:lpstr>PowerPoint 演示文稿</vt:lpstr>
      <vt:lpstr>PowerPoint 演示文稿</vt:lpstr>
      <vt:lpstr>PowerPoint 演示文稿</vt:lpstr>
      <vt:lpstr>PowerPoint 演示文稿</vt:lpstr>
      <vt:lpstr>4.2 任务二：搭建python开发环境</vt:lpstr>
      <vt:lpstr>4.2.4 有趣的例子</vt:lpstr>
      <vt:lpstr>PowerPoint 演示文稿</vt:lpstr>
      <vt:lpstr>4.3 任务三：Python的包管理工具pip</vt:lpstr>
      <vt:lpstr>4.3 任务三：Python的包管理工具pip</vt:lpstr>
      <vt:lpstr>PowerPoint 演示文稿</vt:lpstr>
      <vt:lpstr>4.4 任务四：python IDE的安装与使用</vt:lpstr>
      <vt:lpstr>4.4.1.Python自带的Idle</vt:lpstr>
      <vt:lpstr>4.4.1.Python自带的Idle</vt:lpstr>
      <vt:lpstr>4.4.2 Pycharm</vt:lpstr>
      <vt:lpstr>4.4.2 Pycharm</vt:lpstr>
      <vt:lpstr>4.4.2 Pycharm</vt:lpstr>
      <vt:lpstr>4.4.2 Pycharm</vt:lpstr>
      <vt:lpstr>4.4.3 Jupyter notebook</vt:lpstr>
      <vt:lpstr>4.4.3 Jupyter notebook</vt:lpstr>
      <vt:lpstr>4.4.3 Jupyter notebook</vt:lpstr>
      <vt:lpstr>4.4.3 Jupyter notebook</vt:lpstr>
      <vt:lpstr>4.4.3 Jupyter notebook</vt:lpstr>
      <vt:lpstr>4.4.3 Jupyter notebook</vt:lpstr>
      <vt:lpstr>4.4.3 Jupyter notebook</vt:lpstr>
      <vt:lpstr>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校园忠哥</cp:lastModifiedBy>
  <cp:revision>210</cp:revision>
  <dcterms:created xsi:type="dcterms:W3CDTF">2019-06-19T02:08:00Z</dcterms:created>
  <dcterms:modified xsi:type="dcterms:W3CDTF">2023-03-03T02:59:42Z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F144842348A94F4FA23FE85EB0E51926</vt:lpwstr>
  </property>
</Properties>
</file>