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1"/>
  </p:handoutMasterIdLst>
  <p:sldIdLst>
    <p:sldId id="441" r:id="rId4"/>
    <p:sldId id="426" r:id="rId6"/>
    <p:sldId id="427" r:id="rId7"/>
    <p:sldId id="428" r:id="rId8"/>
    <p:sldId id="42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349" r:id="rId20"/>
  </p:sldIdLst>
  <p:sldSz cx="9144000" cy="6858000" type="screen4x3"/>
  <p:notesSz cx="6858000" cy="9144000"/>
  <p:custShowLst>
    <p:custShow name="自定义放映 1" id="0">
      <p:sldLst/>
    </p:custShow>
  </p:custShowLst>
  <p:custDataLst>
    <p:tags r:id="rId2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0F6"/>
    <a:srgbClr val="009ED6"/>
    <a:srgbClr val="FFFF00"/>
    <a:srgbClr val="A3D3FF"/>
    <a:srgbClr val="D5F2FF"/>
    <a:srgbClr val="3BCCFF"/>
    <a:srgbClr val="D5E6FF"/>
    <a:srgbClr val="D5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4" autoAdjust="0"/>
    <p:restoredTop sz="99404" autoAdjust="0"/>
  </p:normalViewPr>
  <p:slideViewPr>
    <p:cSldViewPr snapToGrid="0" snapToObjects="1">
      <p:cViewPr varScale="1">
        <p:scale>
          <a:sx n="86" d="100"/>
          <a:sy n="86" d="100"/>
        </p:scale>
        <p:origin x="1728" y="62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-3666" y="-102"/>
      </p:cViewPr>
      <p:guideLst>
        <p:guide orient="horz" pos="2880"/>
        <p:guide pos="2160"/>
      </p:guideLst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5322634-8B77-4472-BC05-2B927309341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261CA95C-3CCF-48E3-B0B1-5B36BAF13D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EAFF2C1-8887-45D8-BAD2-FB9F200C1A25}" type="datetimeFigureOut">
              <a:rPr lang="zh-CN" altLang="en-US"/>
            </a:fld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3887483-C02F-465D-B306-FD901FD3A0C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2C5BA52-53A5-4FEF-9D7C-FF876D723AEE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2285"/>
            <a:ext cx="7772400" cy="2157681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FB85D6-0AB5-4BBA-851D-86943EA7B768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0AD5CBF-C0FB-4BDD-ACF6-623F4D52A5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2F2444-3256-4C3D-962D-5F5B5DE9465F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D28E13D-DDA4-4DA1-A104-D64271EEA2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BC0FA3-7B8B-4114-8859-EADCE671EC2E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567C1E-73C2-4997-A92F-78FAA08014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8B37B-479C-40C5-88CA-B02B19601CC6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5AF91-8988-4483-A858-4789EA0A0C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FC93D-A646-47DF-AB5B-2EA6DB08AF5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D7D4-0140-44C3-BC6F-93F94FC2FD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F7B5-B236-4256-8FBB-9E5FACFF806F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24778-C01C-4BAC-AE70-1FE1577BBB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5F793-9792-44ED-91B4-60F70A5F25D6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ED35F-3A6F-450F-BBA4-CC484C2EAC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5DE26-B888-4EB4-9327-50BD64C972B9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B5CA-E7FD-46E2-B399-07E7756FAB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04B76-824A-40FE-9A68-36EEDDBA6A98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93FEA-6987-47E8-B2CD-C0D43C2E38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F544BC-9F1C-4A84-BF15-188D2337295A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04AC4E6-9552-4A38-805B-D0575FFAA5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60CF-2E18-451E-AFD6-716598B92268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E21F-29F9-4A3F-80C1-701B076264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CFA69-1AA7-4F8D-AEAF-364FDDFC1413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B4C2D-C786-4C73-BAB5-C4F2A6B111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04C30-70A9-4D2B-9899-18D7354DCD1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48C8A-529D-45A5-80AB-46598A2081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C258-7337-49AB-BC8F-C3D6EBCDE597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C5BEE-DB66-444D-915D-23D3CC6F02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4E5CF-B3E1-4294-89CB-72C1B1FF05A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05C87-0392-4B46-98E5-4C39AC91A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3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0"/>
            <a:ext cx="6257925" cy="1558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A480BB-9FBC-4C9A-AA72-F330DBA6F1E7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E1E3D3-3747-4CA3-A63F-22D46B993F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59E259-8712-4CF4-9AF4-7B77EE24DBF9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90E613A-B4B7-4DAF-832F-0FA5F4F549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D9452F1-1742-46C5-A8E5-1361D826E53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613B60-C592-43A5-9BC3-EFD2607837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FA48C65-FDC9-4BF9-812D-8E3C8FA2D355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EF1607-4A25-45F6-9D86-BBCB96EDE8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3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0"/>
            <a:ext cx="6257925" cy="1558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47C3199-7D4D-490C-B92E-B21D7DDFE1A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F5948E-6DB8-4C68-B88E-3013F8FF9C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10EF5E-B1F0-4CFB-A5C2-4AE562C0B8D5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FE4A04-4969-470F-907D-2E9F1DD29D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0E635043-E317-4343-A806-A0E1D6837CE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3B861F0-1786-4D74-BE5A-EF2264F49525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55AB6D-AD41-4DCC-AAEC-0C0FAB6C0D3D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7139A4-0FC6-4CF1-A227-870CF52093C8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9475" y="1511300"/>
            <a:ext cx="74809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lnSpc>
                <a:spcPct val="15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信息技术基础（文科）</a:t>
            </a:r>
            <a:endParaRPr lang="en-US" altLang="zh-CN" sz="4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 国产麒麟（桌面）操作系统</a:t>
            </a:r>
            <a:endParaRPr lang="zh-CN" altLang="en-US" sz="4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2800" y="1638618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3200" b="1">
                <a:latin typeface="等线" panose="02010600030101010101" charset="-122"/>
                <a:ea typeface="宋体" panose="02010600030101010101" pitchFamily="2" charset="-122"/>
              </a:rPr>
              <a:t>10.3 </a:t>
            </a:r>
            <a:r>
              <a:rPr lang="zh-CN" sz="3200" b="1">
                <a:latin typeface="等线" panose="02010600030101010101" charset="-122"/>
                <a:ea typeface="宋体" panose="02010600030101010101" pitchFamily="2" charset="-122"/>
              </a:rPr>
              <a:t>任务三：系统管理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812800" y="2462530"/>
            <a:ext cx="7477760" cy="1640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40000"/>
              </a:lnSpc>
            </a:pPr>
            <a:r>
              <a:rPr lang="zh-CN" sz="1800" b="0">
                <a:ea typeface="宋体" panose="02010600030101010101" pitchFamily="2" charset="-122"/>
              </a:rPr>
              <a:t>麒麟系统监视器是一个对硬件负载、程序运行和系统服务，进行监测查看和管理操作的系统工具，可对系统运行状态进行统一的管理。系统监视器可以实时监控处理器状态、内存占用率、网络上传下载速度，管理系统进程和应用进程，也支持搜索进程和强制结束进程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800" y="4342765"/>
            <a:ext cx="7477760" cy="810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30000"/>
              </a:lnSpc>
            </a:pPr>
            <a:r>
              <a:rPr lang="zh-CN" sz="1800" b="0">
                <a:ea typeface="宋体" panose="02010600030101010101" pitchFamily="2" charset="-122"/>
              </a:rPr>
              <a:t>在开始菜单找到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“</a:t>
            </a:r>
            <a:r>
              <a:rPr lang="zh-CN" sz="1800" b="0">
                <a:ea typeface="宋体" panose="02010600030101010101" pitchFamily="2" charset="-122"/>
              </a:rPr>
              <a:t>系统管理器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”</a:t>
            </a:r>
            <a:r>
              <a:rPr lang="zh-CN" sz="1800" b="0">
                <a:ea typeface="宋体" panose="02010600030101010101" pitchFamily="2" charset="-122"/>
              </a:rPr>
              <a:t>可直接打开，或在桌面底部任务栏中单击右键，选择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“</a:t>
            </a:r>
            <a:r>
              <a:rPr lang="zh-CN" sz="1800" b="0">
                <a:ea typeface="宋体" panose="02010600030101010101" pitchFamily="2" charset="-122"/>
              </a:rPr>
              <a:t>系统管理器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”</a:t>
            </a:r>
            <a:r>
              <a:rPr lang="zh-CN" sz="1800" b="0">
                <a:ea typeface="宋体" panose="02010600030101010101" pitchFamily="2" charset="-122"/>
              </a:rPr>
              <a:t>打开。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812800" y="5495925"/>
            <a:ext cx="74777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50000"/>
              </a:lnSpc>
            </a:pPr>
            <a:r>
              <a:rPr lang="zh-CN" sz="1800" b="0">
                <a:ea typeface="宋体" panose="02010600030101010101" pitchFamily="2" charset="-122"/>
              </a:rPr>
              <a:t>进程监测系统正在运行的后台服务，通过进程名称、用户名、磁盘、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CPU</a:t>
            </a:r>
            <a:r>
              <a:rPr lang="zh-CN" sz="1800" b="0">
                <a:ea typeface="宋体" panose="02010600030101010101" pitchFamily="2" charset="-122"/>
              </a:rPr>
              <a:t>占有率、进程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ID</a:t>
            </a:r>
            <a:r>
              <a:rPr lang="zh-CN" sz="1800" b="0">
                <a:ea typeface="宋体" panose="02010600030101010101" pitchFamily="2" charset="-122"/>
              </a:rPr>
              <a:t>、网络、内存和优先级的维度显示进程信息。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2315" y="1638935"/>
            <a:ext cx="56591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3200" b="1">
                <a:latin typeface="等线" panose="02010600030101010101" charset="-122"/>
                <a:ea typeface="宋体" panose="02010600030101010101" pitchFamily="2" charset="-122"/>
              </a:rPr>
              <a:t>10.4 </a:t>
            </a:r>
            <a:r>
              <a:rPr lang="zh-CN" sz="3200" b="1">
                <a:latin typeface="等线" panose="02010600030101010101" charset="-122"/>
                <a:ea typeface="宋体" panose="02010600030101010101" pitchFamily="2" charset="-122"/>
              </a:rPr>
              <a:t>任务四：常用软件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742315" y="2548890"/>
            <a:ext cx="2559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10.4.1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浏览器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742315" y="3210560"/>
            <a:ext cx="7355205" cy="1143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>
              <a:lnSpc>
                <a:spcPct val="190000"/>
              </a:lnSpc>
            </a:pPr>
            <a:r>
              <a:rPr lang="zh-CN" sz="1800" b="0">
                <a:ea typeface="宋体" panose="02010600030101010101" pitchFamily="2" charset="-122"/>
              </a:rPr>
              <a:t>系统预装三款浏览器提供便捷安全的网页浏览，分别为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Firefox</a:t>
            </a:r>
            <a:r>
              <a:rPr lang="zh-CN" sz="1800" b="0">
                <a:ea typeface="宋体" panose="02010600030101010101" pitchFamily="2" charset="-122"/>
              </a:rPr>
              <a:t>网络浏览器、奇安信可信浏览器和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360</a:t>
            </a:r>
            <a:r>
              <a:rPr lang="zh-CN" sz="1800" b="0">
                <a:ea typeface="宋体" panose="02010600030101010101" pitchFamily="2" charset="-122"/>
              </a:rPr>
              <a:t>安全浏览器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10310" y="1889125"/>
          <a:ext cx="6724015" cy="4686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9765"/>
                <a:gridCol w="4794250"/>
              </a:tblGrid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快捷键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描述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&lt;Ctrl+D&gt;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将当前网页添加为书签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&lt;Ctrl+B&gt;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打开书签侧边栏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&lt;Ctrl+R&gt;或&lt;F5&gt;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刷新页面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&lt;Ctrl+T&gt;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在浏览器窗口中打开一个新标签，以实现多重见面浏览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&lt;Ctrl+N&gt;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打开一个新浏览器窗口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&lt;Ctrl+Q&gt;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关闭所有窗口并退出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&lt;Ctrl+L&gt;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将鼠标指针移至地址栏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&lt;Ctrl+P&gt;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打印当前正显示的网页或文档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F11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全屏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&lt;Ctrl+H&gt;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打开浏览的历史记录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&lt;Ctrl+F&gt;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在页面中查找关键字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&lt;Ctrl++&gt;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放大网页上的字体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&lt;Ctrl+-&gt;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缩小网页上的字体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&lt;Ctrl+鼠标左击&gt;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在新窗口中打开页面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&lt;Ctrl+滚轮上滚&gt;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放大字体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&lt;Ctrl+滚轮下滚&gt;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缩小字体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&lt;Shift+滚轮上滚&gt;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前进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&lt;Shift+滚轮下滚&gt;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中键单击标签页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关闭标签页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65810" y="1520825"/>
            <a:ext cx="2922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火狐浏览器快捷键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3745" y="151669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10.4.2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文本编辑器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17575" y="2073275"/>
            <a:ext cx="7308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文本编辑器是一款快速记录文字的文档编辑器，可进行临时性内容的快速记录。在桌面空白处右键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&gt;“</a:t>
            </a:r>
            <a:r>
              <a:rPr lang="zh-CN" sz="1800" b="0">
                <a:ea typeface="宋体" panose="02010600030101010101" pitchFamily="2" charset="-122"/>
              </a:rPr>
              <a:t>新建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”&gt;“</a:t>
            </a:r>
            <a:r>
              <a:rPr lang="zh-CN" sz="1800" b="0">
                <a:ea typeface="宋体" panose="02010600030101010101" pitchFamily="2" charset="-122"/>
              </a:rPr>
              <a:t>空文件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”</a:t>
            </a:r>
            <a:r>
              <a:rPr lang="zh-CN" sz="1800" b="0">
                <a:ea typeface="宋体" panose="02010600030101010101" pitchFamily="2" charset="-122"/>
              </a:rPr>
              <a:t>或在开始菜单选择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“</a:t>
            </a:r>
            <a:r>
              <a:rPr lang="zh-CN" sz="1800" b="0">
                <a:ea typeface="宋体" panose="02010600030101010101" pitchFamily="2" charset="-122"/>
              </a:rPr>
              <a:t>文本编辑器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”</a:t>
            </a:r>
            <a:r>
              <a:rPr lang="zh-CN" sz="1800" b="0">
                <a:ea typeface="宋体" panose="02010600030101010101" pitchFamily="2" charset="-122"/>
              </a:rPr>
              <a:t>打开应用。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753745" y="316388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10.4.3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文档查看器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17575" y="3793490"/>
            <a:ext cx="7248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文档查看器是系统自带的文档查看工具，用于查看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PDF</a:t>
            </a:r>
            <a:r>
              <a:rPr lang="zh-CN" sz="1800" b="0">
                <a:ea typeface="宋体" panose="02010600030101010101" pitchFamily="2" charset="-122"/>
              </a:rPr>
              <a:t>格式文档。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753745" y="461168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10.4.4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时间和日期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917575" y="5201920"/>
            <a:ext cx="6869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系统提供了设置时区、时间、日期，方便随时查看时间日期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5810" y="164623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10.4.5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图像查看器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77265" y="2284095"/>
            <a:ext cx="7108190" cy="810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30000"/>
              </a:lnSpc>
            </a:pPr>
            <a:r>
              <a:rPr lang="zh-CN" sz="1800" b="0">
                <a:ea typeface="宋体" panose="02010600030101010101" pitchFamily="2" charset="-122"/>
              </a:rPr>
              <a:t>系统同样集成了看图工具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--</a:t>
            </a:r>
            <a:r>
              <a:rPr lang="zh-CN" sz="1800" b="0">
                <a:ea typeface="宋体" panose="02010600030101010101" pitchFamily="2" charset="-122"/>
              </a:rPr>
              <a:t>图像查看器。工具提供系统图片文件的查看，支持打开多种格式的图片，支持图片的放大缩小。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765810" y="351059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10.4.6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画图工具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77265" y="4476750"/>
            <a:ext cx="7137400" cy="810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30000"/>
              </a:lnSpc>
            </a:pP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KolourPaint</a:t>
            </a:r>
            <a:r>
              <a:rPr lang="zh-CN" sz="1800" b="0">
                <a:ea typeface="宋体" panose="02010600030101010101" pitchFamily="2" charset="-122"/>
              </a:rPr>
              <a:t>是一款工具类画图软件，可通过操作鼠标对画板或者现有图片进行填充或涂改，支持修改后的画板保存。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4380" y="1456690"/>
            <a:ext cx="3696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10.4.7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麒麟计算器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54380" y="1967230"/>
            <a:ext cx="75526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麒麟计算器提供了高级数学计算功能，可完成复杂的数学计算。计算器集成了高级计算、科学计算和汇率计算功能，根据不同需求可随意切换计算器功能。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380" y="2939415"/>
            <a:ext cx="3696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10.4.8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终端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754380" y="3449955"/>
            <a:ext cx="7552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1800" b="0">
                <a:ea typeface="宋体" panose="02010600030101010101" pitchFamily="2" charset="-122"/>
              </a:rPr>
              <a:t>终端是麒麟系统使用系统命令操作的媒介，通过在终端窗口键入系统指令达到与系统交互的目的。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380" y="4145280"/>
            <a:ext cx="3696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10.4.9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打印机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54380" y="4655820"/>
            <a:ext cx="75526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系统除了支持终端软件应用外，也与常见的打印机品牌和类型进行了适配，方便办公应用。支持添加多个打印机外设，并且支持网络打印机设备的使用。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380" y="5628005"/>
            <a:ext cx="3696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10.4.10 </a:t>
            </a:r>
            <a:r>
              <a:rPr lang="zh-CN" sz="2400" b="1">
                <a:ea typeface="宋体" panose="02010600030101010101" pitchFamily="2" charset="-122"/>
              </a:rPr>
              <a:t>麒麟助手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754380" y="6138545"/>
            <a:ext cx="7552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1800" b="0">
                <a:ea typeface="宋体" panose="02010600030101010101" pitchFamily="2" charset="-122"/>
              </a:rPr>
              <a:t>麒麟助手可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以</a:t>
            </a:r>
            <a:r>
              <a:rPr lang="zh-CN" sz="1800" b="0">
                <a:ea typeface="宋体" panose="02010600030101010101" pitchFamily="2" charset="-122"/>
              </a:rPr>
              <a:t>对系统进行清理，清除系统缓存、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cookie</a:t>
            </a:r>
            <a:r>
              <a:rPr lang="zh-CN" sz="1800" b="0">
                <a:ea typeface="宋体" panose="02010600030101010101" pitchFamily="2" charset="-122"/>
              </a:rPr>
              <a:t>和历史痕迹，维护系统硬件驱动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。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2020" y="1740535"/>
            <a:ext cx="7402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3600" b="1">
                <a:latin typeface="等线" panose="02010600030101010101" charset="-122"/>
                <a:ea typeface="宋体" panose="02010600030101010101" pitchFamily="2" charset="-122"/>
              </a:rPr>
              <a:t>第</a:t>
            </a:r>
            <a:r>
              <a:rPr lang="en-US" altLang="zh-CN" sz="3600" b="1">
                <a:latin typeface="等线" panose="02010600030101010101" charset="-122"/>
                <a:ea typeface="宋体" panose="02010600030101010101" pitchFamily="2" charset="-122"/>
              </a:rPr>
              <a:t>10</a:t>
            </a:r>
            <a:r>
              <a:rPr lang="zh-CN" sz="3600" b="1">
                <a:latin typeface="等线" panose="02010600030101010101" charset="-122"/>
                <a:ea typeface="宋体" panose="02010600030101010101" pitchFamily="2" charset="-122"/>
              </a:rPr>
              <a:t>章 国产麒麟（桌面）操作系统</a:t>
            </a:r>
            <a:r>
              <a:rPr lang="en-US" sz="3600" b="1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939800" y="2898775"/>
            <a:ext cx="7366635" cy="2915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70000"/>
              </a:lnSpc>
            </a:pP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操作系统（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operation system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，简称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OS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）是管理计算机硬件资源和软件资源的程序，是计算机系统的核心，操作系统由操作系统内核和提供基础服务的其它系统软件组成。国产</a:t>
            </a:r>
            <a:r>
              <a:rPr lang="zh-CN" sz="1800" b="0">
                <a:ea typeface="宋体" panose="02010600030101010101" pitchFamily="2" charset="-122"/>
              </a:rPr>
              <a:t>麒麟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（桌面）</a:t>
            </a:r>
            <a:r>
              <a:rPr lang="zh-CN" sz="1800" b="0">
                <a:ea typeface="宋体" panose="02010600030101010101" pitchFamily="2" charset="-122"/>
              </a:rPr>
              <a:t>操作系统是使用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Linux</a:t>
            </a:r>
            <a:r>
              <a:rPr lang="zh-CN" sz="1800" b="0">
                <a:ea typeface="宋体" panose="02010600030101010101" pitchFamily="2" charset="-122"/>
              </a:rPr>
              <a:t>内核的一种操作系统软件，集成了卓越的桌面应用系统，使以往复杂的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Linux</a:t>
            </a:r>
            <a:r>
              <a:rPr lang="zh-CN" sz="1800" b="0">
                <a:ea typeface="宋体" panose="02010600030101010101" pitchFamily="2" charset="-122"/>
              </a:rPr>
              <a:t>操作变得更加容易，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同时还提供了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GUI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、</a:t>
            </a:r>
            <a:r>
              <a:rPr lang="en-US" sz="1800" b="0">
                <a:latin typeface="等线" panose="02010600030101010101" charset="-122"/>
                <a:ea typeface="宋体" panose="02010600030101010101" pitchFamily="2" charset="-122"/>
              </a:rPr>
              <a:t>shell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和许多实用工具，便于用户运行程序、管理文件。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5500" y="1748790"/>
            <a:ext cx="7540625" cy="2444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70000"/>
              </a:lnSpc>
            </a:pP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本章将系统介绍国产</a:t>
            </a:r>
            <a:r>
              <a:rPr lang="zh-CN" sz="1800">
                <a:ea typeface="宋体" panose="02010600030101010101" pitchFamily="2" charset="-122"/>
              </a:rPr>
              <a:t>麒麟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（桌面）</a:t>
            </a:r>
            <a:r>
              <a:rPr lang="zh-CN" sz="1800">
                <a:ea typeface="宋体" panose="02010600030101010101" pitchFamily="2" charset="-122"/>
              </a:rPr>
              <a:t>操作系统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的基础知识，主要包括：任务一：基本操作；任务二：桌面的使用与配置；任务三：系统管理；任务四：常用软件。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825500" y="4440555"/>
            <a:ext cx="7540625" cy="1032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>
              <a:lnSpc>
                <a:spcPct val="170000"/>
              </a:lnSpc>
            </a:pPr>
            <a:r>
              <a:rPr lang="zh-CN" sz="1800" b="1">
                <a:latin typeface="等线" panose="02010600030101010101" charset="-122"/>
                <a:ea typeface="宋体" panose="02010600030101010101" pitchFamily="2" charset="-122"/>
              </a:rPr>
              <a:t>本章目标：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理解国产</a:t>
            </a:r>
            <a:r>
              <a:rPr lang="zh-CN" sz="1800">
                <a:ea typeface="宋体" panose="02010600030101010101" pitchFamily="2" charset="-122"/>
              </a:rPr>
              <a:t>麒麟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（桌面）</a:t>
            </a:r>
            <a:r>
              <a:rPr lang="zh-CN" sz="1800">
                <a:ea typeface="宋体" panose="02010600030101010101" pitchFamily="2" charset="-122"/>
              </a:rPr>
              <a:t>操作系统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的基础知识，了解它的一些基本操作方法和配置管理，认识其自带的一些常用软件。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2790" y="1723708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3200" b="1">
                <a:latin typeface="等线" panose="02010600030101010101" charset="-122"/>
                <a:ea typeface="宋体" panose="02010600030101010101" pitchFamily="2" charset="-122"/>
              </a:rPr>
              <a:t>10.1 </a:t>
            </a:r>
            <a:r>
              <a:rPr lang="zh-CN" sz="3200" b="1">
                <a:latin typeface="等线" panose="02010600030101010101" charset="-122"/>
                <a:ea typeface="宋体" panose="02010600030101010101" pitchFamily="2" charset="-122"/>
              </a:rPr>
              <a:t>任务一：基本操作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1357630" y="2539365"/>
            <a:ext cx="40265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120000"/>
              </a:lnSpc>
            </a:pPr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10.1.1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登录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357630" y="3261360"/>
            <a:ext cx="40265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120000"/>
              </a:lnSpc>
            </a:pPr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10.1.2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锁屏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357630" y="3983355"/>
            <a:ext cx="40265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120000"/>
              </a:lnSpc>
            </a:pPr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10.1.3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注销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357630" y="4705350"/>
            <a:ext cx="40265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120000"/>
              </a:lnSpc>
            </a:pPr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10.1.4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系统关机重启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357630" y="5427345"/>
            <a:ext cx="40265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>
              <a:lnSpc>
                <a:spcPct val="120000"/>
              </a:lnSpc>
            </a:pPr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10.1.5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分辨率配置</a:t>
            </a:r>
            <a:endParaRPr lang="zh-CN" altLang="en-US" sz="2400"/>
          </a:p>
        </p:txBody>
      </p:sp>
    </p:spTree>
  </p:cSld>
  <p:clrMapOvr>
    <a:masterClrMapping/>
  </p:clrMapOvr>
  <p:transition spd="slow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8985" y="1588770"/>
            <a:ext cx="7285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3200" b="1">
                <a:latin typeface="等线" panose="02010600030101010101" charset="-122"/>
                <a:ea typeface="宋体" panose="02010600030101010101" pitchFamily="2" charset="-122"/>
              </a:rPr>
              <a:t>10.2 </a:t>
            </a:r>
            <a:r>
              <a:rPr lang="zh-CN" sz="3200" b="1">
                <a:latin typeface="等线" panose="02010600030101010101" charset="-122"/>
                <a:ea typeface="宋体" panose="02010600030101010101" pitchFamily="2" charset="-122"/>
              </a:rPr>
              <a:t>任务二：桌面的使用与配置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768985" y="2367915"/>
            <a:ext cx="24815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1800" b="1">
                <a:latin typeface="等线" panose="02010600030101010101" charset="-122"/>
                <a:ea typeface="宋体" panose="02010600030101010101" pitchFamily="2" charset="-122"/>
              </a:rPr>
              <a:t>10.2.1 </a:t>
            </a:r>
            <a:r>
              <a:rPr lang="zh-CN" sz="1800" b="1">
                <a:latin typeface="等线" panose="02010600030101010101" charset="-122"/>
                <a:ea typeface="宋体" panose="02010600030101010101" pitchFamily="2" charset="-122"/>
              </a:rPr>
              <a:t>桌面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768985" y="2931795"/>
            <a:ext cx="3133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sz="1800" b="1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1800" b="1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 b="1">
                <a:ea typeface="宋体" panose="02010600030101010101" pitchFamily="2" charset="-122"/>
              </a:rPr>
              <a:t>新建文件或文件夹</a:t>
            </a:r>
            <a:endParaRPr lang="zh-CN" altLang="en-US" sz="18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74700" y="3495675"/>
          <a:ext cx="7294880" cy="3225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670"/>
                <a:gridCol w="5998210"/>
              </a:tblGrid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描述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打开方式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选定系统默认打开方式，也可以选择其它关联应用程序来打开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剪切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移动文件或文件夹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复制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复制文件或文件夹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重命名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重命名文件或文件夹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删除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删除文件或文件夹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创建链接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创建一个快捷方式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标记信息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添加标记信息，以对文件或文件夹标签化管理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属性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查看文件或文件夹的基本信息，共享方式及其权限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7900" y="2101215"/>
            <a:ext cx="3523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设置图标排列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977900" y="2877185"/>
            <a:ext cx="3523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调整图标大小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77900" y="3653155"/>
            <a:ext cx="3523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更改壁纸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977900" y="4429125"/>
            <a:ext cx="3523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设置屏保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3750" y="173132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10.2.2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任务栏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93750" y="245459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10.2.3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开始菜单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539875" y="30899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切换模式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539875" y="373507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查找应用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1539875" y="438023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安装应用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1539875" y="50253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1800"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1800">
                <a:latin typeface="等线" panose="02010600030101010101" charset="-122"/>
                <a:ea typeface="宋体" panose="02010600030101010101" pitchFamily="2" charset="-122"/>
              </a:rPr>
              <a:t>．</a:t>
            </a:r>
            <a:r>
              <a:rPr lang="zh-CN" sz="1800">
                <a:ea typeface="宋体" panose="02010600030101010101" pitchFamily="2" charset="-122"/>
              </a:rPr>
              <a:t>运行应用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1539875" y="56705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sz="1800">
                <a:solidFill>
                  <a:schemeClr val="tx1"/>
                </a:solidFill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5.</a:t>
            </a:r>
            <a:r>
              <a:rPr lang="zh-CN" sz="1800">
                <a:solidFill>
                  <a:schemeClr val="tx1"/>
                </a:solidFill>
                <a:ea typeface="宋体" panose="02010600030101010101" pitchFamily="2" charset="-122"/>
              </a:rPr>
              <a:t>卸载应用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5595" y="1488440"/>
            <a:ext cx="5105400" cy="487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143750" y="2893060"/>
            <a:ext cx="459740" cy="20675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marL="0" indent="127000"/>
            <a:r>
              <a:rPr lang="zh-CN" sz="1800" b="0">
                <a:ea typeface="宋体" panose="02010600030101010101" pitchFamily="2" charset="-122"/>
              </a:rPr>
              <a:t>任务栏</a:t>
            </a:r>
            <a:r>
              <a:rPr lang="zh-CN" sz="1800" b="0">
                <a:latin typeface="等线" panose="02010600030101010101" charset="-122"/>
                <a:ea typeface="宋体" panose="02010600030101010101" pitchFamily="2" charset="-122"/>
              </a:rPr>
              <a:t>默认图标</a:t>
            </a:r>
            <a:endParaRPr lang="zh-CN" altLang="en-US" sz="1800"/>
          </a:p>
        </p:txBody>
      </p:sp>
    </p:spTree>
  </p:cSld>
  <p:clrMapOvr>
    <a:masterClrMapping/>
  </p:clrMapOvr>
  <p:transition spd="slow"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0885" y="1622425"/>
            <a:ext cx="307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10.2.4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窗口管理器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30885" y="2150110"/>
            <a:ext cx="307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400" b="1">
                <a:latin typeface="等线" panose="02010600030101010101" charset="-122"/>
                <a:ea typeface="宋体" panose="02010600030101010101" pitchFamily="2" charset="-122"/>
              </a:rPr>
              <a:t>10.2.5 </a:t>
            </a:r>
            <a:r>
              <a:rPr lang="zh-CN" sz="2400" b="1">
                <a:latin typeface="等线" panose="02010600030101010101" charset="-122"/>
                <a:ea typeface="宋体" panose="02010600030101010101" pitchFamily="2" charset="-122"/>
              </a:rPr>
              <a:t>设置</a:t>
            </a:r>
            <a:endParaRPr lang="zh-CN" altLang="en-US" sz="2400"/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820" y="2317115"/>
            <a:ext cx="5584825" cy="44215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 advTm="3000"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GENSWF_SLIDE_TITLE" val="第1章 Java开发入门"/>
  <p:tag name="GENSWF_ADVANCE_TIME" val="0.00"/>
  <p:tag name="ISPRING_SLIDE_INDENT_LEVEL" val="0"/>
  <p:tag name="ISPRING_CUSTOM_TIMING_USED" val="0"/>
</p:tagLst>
</file>

<file path=ppt/tags/tag3.xml><?xml version="1.0" encoding="utf-8"?>
<p:tagLst xmlns:p="http://schemas.openxmlformats.org/presentationml/2006/main">
  <p:tag name="KSO_WM_UNIT_TABLE_BEAUTIFY" val="smartTable{870169fe-93ac-4a3e-9953-5478e5e04715}"/>
  <p:tag name="TABLE_ENDDRAG_ORIGIN_RECT" val="574*253"/>
  <p:tag name="TABLE_ENDDRAG_RECT" val="61*275*574*253"/>
</p:tagLst>
</file>

<file path=ppt/tags/tag4.xml><?xml version="1.0" encoding="utf-8"?>
<p:tagLst xmlns:p="http://schemas.openxmlformats.org/presentationml/2006/main">
  <p:tag name="KSO_WM_UNIT_PLACING_PICTURE_USER_VIEWPORT" val="{&quot;height&quot;:7680,&quot;width&quot;:8040}"/>
</p:tagLst>
</file>

<file path=ppt/tags/tag5.xml><?xml version="1.0" encoding="utf-8"?>
<p:tagLst xmlns:p="http://schemas.openxmlformats.org/presentationml/2006/main">
  <p:tag name="KSO_WM_UNIT_TABLE_BEAUTIFY" val="smartTable{f98aebea-0c65-4b8f-a9ee-cd660a92720f}"/>
  <p:tag name="TABLE_ENDDRAG_ORIGIN_RECT" val="529*368"/>
  <p:tag name="TABLE_ENDDRAG_RECT" val="44*148*529*368"/>
</p:tagLst>
</file>

<file path=ppt/tags/tag6.xml><?xml version="1.0" encoding="utf-8"?>
<p:tagLst xmlns:p="http://schemas.openxmlformats.org/presentationml/2006/main">
  <p:tag name="GENSWF_SLIDE_TITLE" val="第一章 PHP开篇"/>
  <p:tag name="GENSWF_ADVANCE_TIME" val="0.00"/>
  <p:tag name="ISPRING_SLIDE_INDENT_LEVEL" val="0"/>
  <p:tag name="ISPRING_CUSTOM_TIMING_USED" val="0"/>
</p:tagLst>
</file>

<file path=ppt/tags/tag7.xml><?xml version="1.0" encoding="utf-8"?>
<p:tagLst xmlns:p="http://schemas.openxmlformats.org/presentationml/2006/main">
  <p:tag name="ISPRING_RESOURCE_PATHS_HASH_PRESENTER" val="afe2ffc5c06dc38c9811a9bcce576b342a575384"/>
  <p:tag name="COMMONDATA" val="eyJoZGlkIjoiZDljOTI3NGM3YjA4OTUzZDIyZTE3NzQzM2JjYWYyMDIifQ=="/>
  <p:tag name="KSO_WPP_MARK_KEY" val="ac27ca47-8204-4ee9-8bc9-da42646ef2c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lnSpc>
            <a:spcPct val="150000"/>
          </a:lnSpc>
          <a:buFont typeface="Wingdings" panose="05000000000000000000" pitchFamily="2" charset="2"/>
          <a:buChar char="l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1912</Words>
  <Application>WPS 演示</Application>
  <PresentationFormat>全屏显示(4:3)</PresentationFormat>
  <Paragraphs>230</Paragraphs>
  <Slides>16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  <vt:variant>
        <vt:lpstr>自定义放映</vt:lpstr>
      </vt:variant>
      <vt:variant>
        <vt:i4>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微软雅黑</vt:lpstr>
      <vt:lpstr>等线 Light</vt:lpstr>
      <vt:lpstr>Calibri Light</vt:lpstr>
      <vt:lpstr>等线</vt:lpstr>
      <vt:lpstr>华光琥珀_CNKI</vt:lpstr>
      <vt:lpstr>Times New Roman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王哲</dc:creator>
  <cp:lastModifiedBy>校园忠哥</cp:lastModifiedBy>
  <cp:revision>834</cp:revision>
  <dcterms:created xsi:type="dcterms:W3CDTF">2013-01-25T01:44:00Z</dcterms:created>
  <dcterms:modified xsi:type="dcterms:W3CDTF">2023-03-03T15:16:03Z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4C4512D30C904E4097613D5BD747E189</vt:lpwstr>
  </property>
</Properties>
</file>