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467" r:id="rId3"/>
    <p:sldId id="350" r:id="rId5"/>
    <p:sldId id="351" r:id="rId6"/>
    <p:sldId id="387" r:id="rId7"/>
    <p:sldId id="353" r:id="rId8"/>
    <p:sldId id="440" r:id="rId9"/>
    <p:sldId id="437" r:id="rId10"/>
    <p:sldId id="438" r:id="rId11"/>
    <p:sldId id="439" r:id="rId12"/>
    <p:sldId id="441" r:id="rId13"/>
    <p:sldId id="442" r:id="rId14"/>
    <p:sldId id="443" r:id="rId15"/>
    <p:sldId id="444" r:id="rId16"/>
    <p:sldId id="445" r:id="rId17"/>
    <p:sldId id="446" r:id="rId18"/>
    <p:sldId id="447" r:id="rId19"/>
    <p:sldId id="448" r:id="rId20"/>
    <p:sldId id="449" r:id="rId21"/>
    <p:sldId id="388" r:id="rId22"/>
    <p:sldId id="374" r:id="rId23"/>
    <p:sldId id="454" r:id="rId24"/>
    <p:sldId id="455" r:id="rId25"/>
    <p:sldId id="451" r:id="rId26"/>
    <p:sldId id="456" r:id="rId27"/>
    <p:sldId id="457" r:id="rId28"/>
    <p:sldId id="458" r:id="rId29"/>
    <p:sldId id="459" r:id="rId30"/>
    <p:sldId id="460" r:id="rId31"/>
    <p:sldId id="461" r:id="rId32"/>
    <p:sldId id="462" r:id="rId33"/>
    <p:sldId id="349" r:id="rId34"/>
  </p:sldIdLst>
  <p:sldSz cx="9144000" cy="6858000" type="screen4x3"/>
  <p:notesSz cx="6858000" cy="9144000"/>
  <p:custShowLst>
    <p:custShow name="自定义放映 1" id="0">
      <p:sldLst/>
    </p:custShow>
  </p:custShowLst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A50F6"/>
    <a:srgbClr val="009ED6"/>
    <a:srgbClr val="FFFF00"/>
    <a:srgbClr val="A3D3FF"/>
    <a:srgbClr val="D5F2FF"/>
    <a:srgbClr val="3BCCFF"/>
    <a:srgbClr val="D5E6FF"/>
    <a:srgbClr val="D5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34"/>
    <p:restoredTop sz="99403"/>
  </p:normalViewPr>
  <p:slideViewPr>
    <p:cSldViewPr snapToGrid="0" snapToObjects="1" showGuides="1">
      <p:cViewPr varScale="1">
        <p:scale>
          <a:sx n="110" d="100"/>
          <a:sy n="110" d="100"/>
        </p:scale>
        <p:origin x="1176" y="72"/>
      </p:cViewPr>
      <p:guideLst>
        <p:guide orient="horz" pos="2113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86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F46034-E588-4B20-8E75-A20E3D5F4B5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FD09EB-EBD4-4EC0-849E-78EDC6934DE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2281"/>
            <a:ext cx="7772400" cy="2157681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34AA99-E227-49F5-9621-0F4B32B49AD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839531-5270-4A51-AB0A-417140A4725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3883F1-3ED0-4AE2-A322-24A213090C0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8088" y="1881188"/>
            <a:ext cx="4148138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43F1D7-291C-4D7C-ADAE-016C2746A0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8188" y="1412875"/>
            <a:ext cx="7650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43F1D7-291C-4D7C-ADAE-016C2746A0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0C0653-95AC-4DB9-9EBC-0FC65A0462E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9FED02-FF56-43F3-94EB-075D1552F31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CBE440-CF06-4F15-A06B-BDD5AE2E864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94A457-0792-4FC2-8437-390C22E92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4B163-4C44-4696-9C73-7812C2139FE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8088" y="1881188"/>
            <a:ext cx="4148138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0637" y="3325813"/>
            <a:ext cx="9144000" cy="1792288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304925" y="3340100"/>
            <a:ext cx="6257925" cy="1754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7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光琥珀_CNKI" pitchFamily="2" charset="-122"/>
                <a:ea typeface="华光琥珀_CNKI" pitchFamily="2" charset="-122"/>
                <a:cs typeface="+mn-cs"/>
              </a:rPr>
              <a:t>Thank you!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光琥珀_CNKI" pitchFamily="2" charset="-122"/>
              <a:ea typeface="华光琥珀_CNKI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43F1D7-291C-4D7C-ADAE-016C2746A0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6A5D76-41AC-424A-8495-F102591BF3C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46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A8B02B-BDEF-48D8-B193-E6EBD6548D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43F1D7-291C-4D7C-ADAE-016C2746A0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90563" y="220663"/>
            <a:ext cx="78581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✎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pitchFamily="2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  <a:cs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wmf"/><Relationship Id="rId8" Type="http://schemas.openxmlformats.org/officeDocument/2006/relationships/oleObject" Target="../embeddings/oleObject1.bin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13.xml"/><Relationship Id="rId13" Type="http://schemas.openxmlformats.org/officeDocument/2006/relationships/image" Target="../media/image7.wmf"/><Relationship Id="rId12" Type="http://schemas.openxmlformats.org/officeDocument/2006/relationships/oleObject" Target="../embeddings/oleObject3.bin"/><Relationship Id="rId11" Type="http://schemas.openxmlformats.org/officeDocument/2006/relationships/image" Target="../media/image6.wmf"/><Relationship Id="rId10" Type="http://schemas.openxmlformats.org/officeDocument/2006/relationships/oleObject" Target="../embeddings/oleObject2.bin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4.bin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3.xml"/><Relationship Id="rId13" Type="http://schemas.openxmlformats.org/officeDocument/2006/relationships/image" Target="../media/image10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10" Type="http://schemas.openxmlformats.org/officeDocument/2006/relationships/oleObject" Target="../embeddings/oleObject5.bin"/><Relationship Id="rId1" Type="http://schemas.openxmlformats.org/officeDocument/2006/relationships/tags" Target="../tags/tag7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1.emf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2.png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3.png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4.png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5.png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6.png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.png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3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4.png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9475" y="1511300"/>
            <a:ext cx="74809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lnSpc>
                <a:spcPct val="15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信息技术基础（文科）</a:t>
            </a:r>
            <a:endParaRPr lang="en-US" altLang="zh-CN" sz="4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eaLnBrk="1" hangingPunct="1">
              <a:lnSpc>
                <a:spcPct val="15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第九章 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人工智能应用案例</a:t>
            </a:r>
            <a:endParaRPr lang="zh-CN" altLang="en-US" sz="4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580313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9.1.2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灰色关联度的计算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kumimoji="0" lang="en-US" altLang="zh-CN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第一步 确定参考数列</a:t>
            </a:r>
            <a:r>
              <a:rPr kumimoji="0" lang="en-US" altLang="zh-CN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0" lang="en-US" altLang="zh-CN" sz="24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对一个抽象系统或现象进行分析，首先要选准反映系统行为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特征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的数据序列</a:t>
            </a:r>
            <a:r>
              <a:rPr kumimoji="0" lang="en-US" altLang="zh-CN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参考序列</a:t>
            </a:r>
            <a:r>
              <a:rPr kumimoji="0" lang="en-US" altLang="zh-CN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。我们称之为找系统行为的映射量，用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映射量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来间接地表征系统行为。比如：</a:t>
            </a:r>
            <a:endParaRPr kumimoji="0" lang="zh-CN" altLang="en-US" sz="21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国民平均受教育的年限             教育的发达程度</a:t>
            </a:r>
            <a:endParaRPr kumimoji="0" lang="zh-CN" altLang="en-US" sz="21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刑事案件的发案率              社会治安面貌和社会秩序</a:t>
            </a:r>
            <a:endParaRPr kumimoji="0" lang="zh-CN" altLang="en-US" sz="21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zh-CN" altLang="en-US" sz="2745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01" name="Line 4"/>
          <p:cNvSpPr/>
          <p:nvPr/>
        </p:nvSpPr>
        <p:spPr>
          <a:xfrm>
            <a:off x="3611563" y="5127625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702" name="Line 5"/>
          <p:cNvSpPr/>
          <p:nvPr/>
        </p:nvSpPr>
        <p:spPr>
          <a:xfrm>
            <a:off x="3132138" y="5699125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680325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22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9.1.2 </a:t>
            </a:r>
            <a:r>
              <a:rPr lang="zh-CN" altLang="en-US" sz="22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灰色关联度的计算</a:t>
            </a:r>
            <a:endParaRPr lang="zh-CN" altLang="en-US" sz="22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spcAft>
                <a:spcPts val="800"/>
              </a:spcAft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spcAft>
                <a:spcPts val="800"/>
              </a:spcAft>
              <a:buNone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 处理原始数据</a:t>
            </a: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由于各因素各有不同的计量单位，因而原始数据存在量纲和数量级上的差异，不同的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量纲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数量级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不便于比较，或者比较时难以得出正确结论。因此，在计算关联度之前，通常要对原始数据进行无量纲化处理。包括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初值化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变换、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均值化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变换等等。</a:t>
            </a:r>
            <a:endParaRPr lang="zh-CN" altLang="en-US" sz="27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050088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22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9.1.2 </a:t>
            </a:r>
            <a:r>
              <a:rPr lang="zh-CN" altLang="en-US" sz="22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灰色关联度的计算</a:t>
            </a:r>
            <a:endParaRPr lang="zh-CN" altLang="en-US" sz="22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spcAft>
                <a:spcPts val="800"/>
              </a:spcAft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spcAft>
                <a:spcPts val="800"/>
              </a:spcAft>
              <a:buNone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 处理原始数据</a:t>
            </a: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由于各因素各有不同的计量单位，因而原始数据存在量纲和数量级上的差异，不同的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量纲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数量级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不便于比较，或者比较时难以得出正确结论。因此，在计算关联度之前，通常要对原始数据进行无量纲化处理。包括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初值化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变换、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均值化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变换、</a:t>
            </a:r>
            <a:r>
              <a:rPr lang="zh-CN" altLang="en-US" sz="2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区间化</a:t>
            </a:r>
            <a:r>
              <a:rPr lang="zh-CN" altLang="en-US" sz="2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变换等等。</a:t>
            </a:r>
            <a:endParaRPr lang="zh-CN" altLang="en-US" sz="27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512050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9.1.2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灰色关联度的计算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kumimoji="0" lang="en-US" altLang="zh-CN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第三步 关联系数的计算</a:t>
            </a:r>
            <a:r>
              <a:rPr kumimoji="0" lang="en-US" altLang="zh-CN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0" lang="en-US" altLang="zh-CN" sz="24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从几何角度看，关联程度实质上是参考数列与比较数列曲线形状的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相似程度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。比较数列与参考数列的曲线形状接近，则两者间的关联度较大；反之，则两者间的关联度较小。因此，可用曲线间的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差值大小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作为关联度的衡量标准。</a:t>
            </a:r>
            <a:endParaRPr kumimoji="0" lang="zh-CN" altLang="en-US" sz="2745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例如，             表示序列    与     在第</a:t>
            </a:r>
            <a:r>
              <a:rPr kumimoji="0" lang="en-US" altLang="zh-CN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点的绝对值，是计算关联系数重要依据指标。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32773" name="对象 17"/>
          <p:cNvGraphicFramePr>
            <a:graphicFrameLocks noChangeAspect="1"/>
          </p:cNvGraphicFramePr>
          <p:nvPr/>
        </p:nvGraphicFramePr>
        <p:xfrm>
          <a:off x="1373188" y="5421313"/>
          <a:ext cx="12319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8" imgW="862965" imgH="207010" progId="Equation.AxMath">
                  <p:embed/>
                </p:oleObj>
              </mc:Choice>
              <mc:Fallback>
                <p:oleObj name="" r:id="rId8" imgW="862965" imgH="207010" progId="Equation.AxMath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73188" y="5421313"/>
                        <a:ext cx="1231900" cy="298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对象 19"/>
          <p:cNvGraphicFramePr>
            <a:graphicFrameLocks noChangeAspect="1"/>
          </p:cNvGraphicFramePr>
          <p:nvPr/>
        </p:nvGraphicFramePr>
        <p:xfrm>
          <a:off x="3646488" y="5403850"/>
          <a:ext cx="214312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0" imgW="147320" imgH="200025" progId="Equation.AxMath">
                  <p:embed/>
                </p:oleObj>
              </mc:Choice>
              <mc:Fallback>
                <p:oleObj name="" r:id="rId10" imgW="147320" imgH="200025" progId="Equation.AxMath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46488" y="5403850"/>
                        <a:ext cx="214312" cy="296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5" name="对象 21"/>
          <p:cNvGraphicFramePr>
            <a:graphicFrameLocks noChangeAspect="1"/>
          </p:cNvGraphicFramePr>
          <p:nvPr/>
        </p:nvGraphicFramePr>
        <p:xfrm>
          <a:off x="4305300" y="5399088"/>
          <a:ext cx="2143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2" imgW="139700" imgH="200025" progId="Equation.AxMath">
                  <p:embed/>
                </p:oleObj>
              </mc:Choice>
              <mc:Fallback>
                <p:oleObj name="" r:id="rId12" imgW="139700" imgH="200025" progId="Equation.AxMat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05300" y="5399088"/>
                        <a:ext cx="214313" cy="307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512050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9.1.2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灰色关联度的计算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kumimoji="0" lang="en-US" altLang="zh-CN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第三步 关联系数的计算</a:t>
            </a:r>
            <a:r>
              <a:rPr kumimoji="0" lang="en-US" altLang="zh-CN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0" lang="en-US" altLang="zh-CN" sz="24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关联系数矩阵       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计算公式如下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3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式中，  为分辩系数，用来削弱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Δ(max)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过大而使关联系数失真的影响。引入这个系数是为了提高关联系数之间的差异显著性。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33797" name="对象 3"/>
          <p:cNvGraphicFramePr>
            <a:graphicFrameLocks noChangeAspect="1"/>
          </p:cNvGraphicFramePr>
          <p:nvPr/>
        </p:nvGraphicFramePr>
        <p:xfrm>
          <a:off x="1354138" y="4257675"/>
          <a:ext cx="56483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8" imgW="3505200" imgH="523240" progId="Equation.AxMath">
                  <p:embed/>
                </p:oleObj>
              </mc:Choice>
              <mc:Fallback>
                <p:oleObj name="" r:id="rId8" imgW="3505200" imgH="523240" progId="Equation.AxMath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54138" y="4257675"/>
                        <a:ext cx="5648325" cy="836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对象 5"/>
          <p:cNvGraphicFramePr>
            <a:graphicFrameLocks noChangeAspect="1"/>
          </p:cNvGraphicFramePr>
          <p:nvPr/>
        </p:nvGraphicFramePr>
        <p:xfrm>
          <a:off x="2881313" y="3579813"/>
          <a:ext cx="487362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0" imgW="355600" imgH="207010" progId="Equation.AxMath">
                  <p:embed/>
                </p:oleObj>
              </mc:Choice>
              <mc:Fallback>
                <p:oleObj name="" r:id="rId10" imgW="355600" imgH="207010" progId="Equation.AxMath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81313" y="3579813"/>
                        <a:ext cx="487362" cy="280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对象 7"/>
          <p:cNvGraphicFramePr>
            <a:graphicFrameLocks noChangeAspect="1"/>
          </p:cNvGraphicFramePr>
          <p:nvPr/>
        </p:nvGraphicFramePr>
        <p:xfrm>
          <a:off x="1614488" y="5075238"/>
          <a:ext cx="1968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2" imgW="105410" imgH="198755" progId="Equation.AxMath">
                  <p:embed/>
                </p:oleObj>
              </mc:Choice>
              <mc:Fallback>
                <p:oleObj name="" r:id="rId12" imgW="105410" imgH="198755" progId="Equation.AxMath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14488" y="5075238"/>
                        <a:ext cx="196850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512050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9.1.2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灰色关联度的计算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kumimoji="0" lang="en-US" altLang="zh-CN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第四步 关联度的计算与比较</a:t>
            </a:r>
            <a:r>
              <a:rPr kumimoji="0" lang="en-US" altLang="zh-CN" sz="24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0" lang="en-US" altLang="zh-CN" sz="24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由于每个比较数列与参考数列的关联程度是通过</a:t>
            </a:r>
            <a:r>
              <a:rPr kumimoji="0" lang="en-US" altLang="zh-CN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 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个关联系数来反映的，关联信息分散，不便于从整体上进行比较。因此，有必要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对关联信息作集中处理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。而求平均值便是一种信息集中的方式。即用比较数列与参考数列各个时期的关联系数之平均值来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定量反映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这两个数列的关联程度。</a:t>
            </a:r>
            <a:endParaRPr kumimoji="0" lang="en-US" altLang="zh-CN" sz="21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153275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9.1.3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运动员专项成绩分析案例介绍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通过对某健将级女子铅球运动员的跟踪调查，获得其</a:t>
            </a:r>
            <a:r>
              <a:rPr kumimoji="0" lang="en-US" altLang="zh-CN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2016~2020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年期间的每年最好铅球专项成绩（第二行）及</a:t>
            </a:r>
            <a:r>
              <a:rPr kumimoji="0" lang="en-US" altLang="zh-CN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项素质训练成绩（第三行到最后一行）的时间序列资料，见表所示。</a:t>
            </a:r>
            <a:endParaRPr kumimoji="0" lang="zh-CN" altLang="en-US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662863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9.1.3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运动员专项成绩分析案例介绍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6869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3538" y="2392363"/>
            <a:ext cx="5722937" cy="4538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662863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9.1.3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运动员专项成绩分析案例介绍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本案例利用灰色系统原理以及灰度关联度计算，分析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哪些素质训练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（共</a:t>
            </a:r>
            <a:r>
              <a:rPr kumimoji="0" lang="en-US" altLang="zh-CN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项）可以</a:t>
            </a:r>
            <a:r>
              <a:rPr kumimoji="0" lang="zh-CN" altLang="en-US" sz="21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有效提升</a:t>
            </a:r>
            <a:r>
              <a:rPr kumimoji="0" lang="zh-CN" altLang="en-US" sz="21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运动员的铅球专项成绩，从而避免对运动员的盲目训练。</a:t>
            </a:r>
            <a:endParaRPr kumimoji="0" lang="zh-CN" altLang="en-US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7893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0950" y="3729038"/>
            <a:ext cx="2716213" cy="2824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79"/>
          <p:cNvGrpSpPr/>
          <p:nvPr/>
        </p:nvGrpSpPr>
        <p:grpSpPr>
          <a:xfrm>
            <a:off x="762000" y="3275013"/>
            <a:ext cx="8047038" cy="688975"/>
            <a:chOff x="978872" y="1800500"/>
            <a:chExt cx="6427354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642735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9.2   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任务二：代码编写和结果分析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12" y="1800500"/>
              <a:ext cx="82418" cy="516136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Han Sans K Bold" panose="020B0800000000000000" pitchFamily="34" charset="-128"/>
                <a:ea typeface="Source Han Sans K Bold" panose="020B0800000000000000" pitchFamily="34" charset="-128"/>
                <a:cs typeface="+mn-cs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Text Placeholder 4"/>
          <p:cNvSpPr txBox="1"/>
          <p:nvPr/>
        </p:nvSpPr>
        <p:spPr>
          <a:xfrm>
            <a:off x="657225" y="668338"/>
            <a:ext cx="3582988" cy="661988"/>
          </a:xfrm>
          <a:prstGeom prst="rect">
            <a:avLst/>
          </a:prstGeom>
        </p:spPr>
        <p:txBody>
          <a:bodyPr lIns="102398" tIns="51199" rIns="102398" bIns="51199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kumimoji="0" lang="en-GB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1369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459" name="组合 79"/>
          <p:cNvGrpSpPr/>
          <p:nvPr/>
        </p:nvGrpSpPr>
        <p:grpSpPr>
          <a:xfrm>
            <a:off x="650875" y="2084388"/>
            <a:ext cx="8047038" cy="688975"/>
            <a:chOff x="978872" y="1800500"/>
            <a:chExt cx="6427354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642735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9.1 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任务一：基于灰色关联度的运动员专项成绩分析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12" y="1800500"/>
              <a:ext cx="82418" cy="516136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Han Sans K Bold" panose="020B0800000000000000" pitchFamily="34" charset="-128"/>
                <a:ea typeface="Source Han Sans K Bold" panose="020B0800000000000000" pitchFamily="34" charset="-128"/>
                <a:cs typeface="+mn-cs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9460" name="组合 82"/>
          <p:cNvGrpSpPr/>
          <p:nvPr/>
        </p:nvGrpSpPr>
        <p:grpSpPr>
          <a:xfrm>
            <a:off x="647700" y="3267075"/>
            <a:ext cx="8039100" cy="685800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9.2 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任务二：代码编写和结果分析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314" y="2570437"/>
              <a:ext cx="82673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Han Sans K Bold" panose="020B0800000000000000" pitchFamily="34" charset="-128"/>
                <a:ea typeface="Source Han Sans K Bold" panose="020B0800000000000000" pitchFamily="34" charset="-128"/>
                <a:cs typeface="+mn-cs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9461" name="文本框 2"/>
          <p:cNvSpPr txBox="1"/>
          <p:nvPr/>
        </p:nvSpPr>
        <p:spPr>
          <a:xfrm>
            <a:off x="587375" y="4529138"/>
            <a:ext cx="7572375" cy="960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本章目标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了解人工智能的一些基本算法，通过具体案例的剖析，熟悉人工智能技术应用的基本过程和应用模式。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763588" y="1895475"/>
            <a:ext cx="7627938" cy="42592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9.2.1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数据预处理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真实世界的数据通常包含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噪声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缺失值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，并且可能采用了无法直接用于算法模型的不可用格式。数据预处理是准备原始数据并使其适用于算法模型的过程。这是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创建模型的第一步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，也是至关重要的一步。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969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3088" y="4032250"/>
            <a:ext cx="2414587" cy="217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361950" y="73025"/>
            <a:ext cx="8399463" cy="6711950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/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9.2.1 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数据预处理：</a:t>
            </a:r>
            <a:r>
              <a:rPr lang="zh-CN" altLang="en-US" sz="1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导入数据、去空格和回车、填充空值等</a:t>
            </a:r>
            <a:endParaRPr lang="en-US" altLang="zh-CN" sz="11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def load_data():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 = pd.read_excel('./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灰色关联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铅球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.xlsx')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df.columns = pd.Index(['Year’, 2016, 2017, 2018, 2019, 2020])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 = df[df.index % 2 == 0]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 = df.T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df.to_csv('./myDataFrame.csv', header=False)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 = pd.read_csv('./myDataFrame.csv', header=None)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headers = list(df.iloc[0].values)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headers = [item.strip() for item in headers]  </a:t>
            </a:r>
            <a:r>
              <a:rPr lang="en-US" altLang="zh-CN" sz="1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1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去前后端的空格和回车</a:t>
            </a:r>
            <a:endParaRPr lang="zh-CN" altLang="en-US" sz="11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df.columns = pd.Index(headers)  </a:t>
            </a:r>
            <a:r>
              <a:rPr lang="en-US" altLang="zh-CN" sz="1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11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表头若无空格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，则可直接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df.columns = df.iloc[0]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 = df.iloc[1:].reset_index(drop=True)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df.fillna(df.median(), inplace=True)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df.loc[:, '30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米起跑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'] = df.loc[:, '30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米起跑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'].map(convert)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df.loc[:, '100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'] = df.loc[:, '100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'].map(convert)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with pd.ExcelWriter('./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灰色关联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铅球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2.xlsx') as writer: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df.to_excel(writer, sheet_name='sheet1', index=False)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df2 = pd.read_excel('./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灰色关联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铅球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2.xlsx')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130" eaLnBrk="1" hangingPunct="1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return df2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952500" y="1989138"/>
            <a:ext cx="7392988" cy="4230688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 fontScale="7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9.2.1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数据预处理：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数据的标准化变换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def normalize(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means =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1:].mean(axis=0).values  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maxes =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1:].max(axis=0).values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mins =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1:].min(axis=0).values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for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in range(1, 16):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 =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].map(lambda x: x /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[0,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for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in range(16, 18):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 =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].map(lambda x: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[0,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 / x)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98425" y="57150"/>
            <a:ext cx="8947150" cy="6667500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 fontScale="475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9.2.2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绘制曲线（包括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参考序列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子序列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def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figure_data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tittleData,Num,Show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=False):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plt.figure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(1,figsize=(15, 8))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plt.subplot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(2,2,Num)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plt.xticks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df.Year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for exercise in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if exercise != 'Year' and exercise != '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铅球专项成绩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plt.plot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df.Year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[exercise], marker='.', label=exercise)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plt.plot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df.Year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['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铅球专项成绩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'], marker='o', c='k', label='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铅球专项成绩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plt.rcParams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['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font.sans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-serif'] = ['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SimHei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']  </a:t>
            </a: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若不设置则显示不出中文</a:t>
            </a: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legend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plt.rcParams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['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axes.unicode_minus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'] = False  </a:t>
            </a: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正常显示正负号</a:t>
            </a:r>
            <a:endParaRPr kumimoji="0" lang="zh-CN" altLang="en-US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 legend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移至外面</a:t>
            </a:r>
            <a:endParaRPr kumimoji="0" lang="zh-CN" altLang="en-US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plt.legend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bbox_to_anchor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=(1.05, 1), loc=2,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borderaxespad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plt.xlabel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('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年份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plt.ylabel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('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训练成绩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plt.title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tittleData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plt.tight_layout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if(Show):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plt.savefig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('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灰色关联评价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铅球训练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svg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',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bbox_inches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='tight', format="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svg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en-US" altLang="zh-CN" sz="20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plt.show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952500" y="1989138"/>
            <a:ext cx="7392988" cy="4230688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9.2.2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绘制曲线（包括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参考序列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子序列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5065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75" y="3025775"/>
            <a:ext cx="9039225" cy="2478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700088" y="1820863"/>
            <a:ext cx="7743825" cy="4449763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 fontScale="7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9.2.3 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计算关联系数矩阵：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def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calculate_corrMat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):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for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in range(1,17):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[:,i+1] = 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[:,1] -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[:,i+1]).map(lambda x: abs(x))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a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2:].min().min()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b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2:].max().max()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rho = 0.5  # 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分辨系数</a:t>
            </a:r>
            <a:endParaRPr kumimoji="0" lang="zh-CN" altLang="en-US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2:]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2:].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applymap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(lambda x: (a + rho * b) / (x + rho * b))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return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endParaRPr kumimoji="0" lang="en-US" altLang="zh-CN" sz="23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407988" y="1554163"/>
            <a:ext cx="8302625" cy="4999038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 fontScale="625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9.2.4 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计算母序列与各个子序列的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关联度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，（指标权重</a:t>
            </a: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:w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def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calculate_corrMat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):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def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calculate_relevancy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):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w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np.ones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df.shape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[1]-2)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print('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关联度：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\n',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2:].mean())  # Series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relevancy = (w *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2:]).mean(axis=0) # index evaluation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print('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带指标权重的评价：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\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n',relevancy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re_sort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relevancy.sort_values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(ascending=False)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print('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降排序评价：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\n',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re_sort.sort_values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(ascending=False))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for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in range(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len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re_sort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)):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print(i+1,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re_sort.index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],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re_sort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3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407988" y="1554163"/>
            <a:ext cx="8302625" cy="4999038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 fontScale="7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9.2.5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函数调用：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 __name__ == '__main__':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load_data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df2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[0, 1, 11, 12, 13, 14, 15, 16, 17]]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figure_data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:11], '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个指标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原始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',1)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figure_data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(df2, '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个指标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原始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',2)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df_n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= normalize(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print("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初值化：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",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df_n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df_n2 =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df_n.iloc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[0, 1, 11, 12, 13, 14, 15, 16, 17]]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figure_data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altLang="zh-CN" sz="2300" b="0" i="0" u="none" strike="noStrike" kern="1200" cap="none" spc="100" normalizeH="0" baseline="0" noProof="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df_n.iloc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[:, :11], '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铅球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kumimoji="0" lang="zh-CN" altLang="en-US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个指标</a:t>
            </a:r>
            <a:r>
              <a:rPr kumimoji="0" lang="en-US" altLang="zh-CN" sz="23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-noramlized',3)</a:t>
            </a:r>
            <a:endParaRPr kumimoji="0" lang="en-US" altLang="zh-CN" sz="23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3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407988" y="1554163"/>
            <a:ext cx="8302625" cy="4999038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9.2.6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3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9161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00" y="2635250"/>
            <a:ext cx="89408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833438" y="1946275"/>
            <a:ext cx="7299325" cy="4138613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9.2.6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3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018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05150" y="1890713"/>
            <a:ext cx="3054350" cy="4281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6"/>
          <p:cNvSpPr txBox="1"/>
          <p:nvPr>
            <p:custDataLst>
              <p:tags r:id="rId1"/>
            </p:custDataLst>
          </p:nvPr>
        </p:nvSpPr>
        <p:spPr>
          <a:xfrm>
            <a:off x="833438" y="661988"/>
            <a:ext cx="6319838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引言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矩形 8"/>
          <p:cNvSpPr/>
          <p:nvPr>
            <p:custDataLst>
              <p:tags r:id="rId2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4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5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6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712788" y="1789113"/>
            <a:ext cx="4521200" cy="34702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工智能是当今关注度极高的一门信息技术，综合了计算机科学、生理学、哲学等多种学科，广泛应用在许多工程和科学领域。其中灰色系统理论是我国自主创新的系统科学理论。本章通过基于灰色关联度的运动员专项成绩分析，进一步掌握</a:t>
            </a:r>
            <a:r>
              <a:rPr kumimoji="0" lang="en-US" altLang="zh-CN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 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算法模型实例。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513" name="图片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27700" y="2259013"/>
            <a:ext cx="2622550" cy="2468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8"/>
          <p:cNvSpPr/>
          <p:nvPr>
            <p:custDataLst>
              <p:tags r:id="rId1"/>
            </p:custDataLst>
          </p:nvPr>
        </p:nvSpPr>
        <p:spPr>
          <a:xfrm>
            <a:off x="457200" y="1787525"/>
            <a:ext cx="8120063" cy="4487863"/>
          </a:xfrm>
          <a:prstGeom prst="rect">
            <a:avLst/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2"/>
            </p:custDataLst>
          </p:nvPr>
        </p:nvCxnSpPr>
        <p:spPr>
          <a:xfrm>
            <a:off x="579438" y="1549400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433388" y="1617663"/>
            <a:ext cx="400050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>
            <a:off x="8274050" y="608488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5"/>
            </p:custDataLst>
          </p:nvPr>
        </p:nvCxnSpPr>
        <p:spPr>
          <a:xfrm>
            <a:off x="8128000" y="6154738"/>
            <a:ext cx="398463" cy="398463"/>
          </a:xfrm>
          <a:prstGeom prst="line">
            <a:avLst/>
          </a:prstGeom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347663" y="833438"/>
            <a:ext cx="679926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9.2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代码编写和结果分析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6"/>
          <p:cNvSpPr txBox="1"/>
          <p:nvPr>
            <p:custDataLst>
              <p:tags r:id="rId7"/>
            </p:custDataLst>
          </p:nvPr>
        </p:nvSpPr>
        <p:spPr>
          <a:xfrm>
            <a:off x="833438" y="1946275"/>
            <a:ext cx="7345363" cy="4138613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9.2.7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结果分析：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由此可见，影响铅球运动员专项成绩的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前八项主要因素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依次为全蹲、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公斤滑步、高翻、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公斤原地、挺举、立定跳远、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米起跑、</a:t>
            </a: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米成绩。因此，在训练中应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着重考虑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安排这八项指标的练习，减少训练的盲目性。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3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79"/>
          <p:cNvGrpSpPr/>
          <p:nvPr/>
        </p:nvGrpSpPr>
        <p:grpSpPr>
          <a:xfrm>
            <a:off x="762000" y="3275013"/>
            <a:ext cx="8047038" cy="688975"/>
            <a:chOff x="978872" y="1800500"/>
            <a:chExt cx="6427354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642735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9.1   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任务一：基于灰色关联度的运动员专项成绩分析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12" y="1800500"/>
              <a:ext cx="82418" cy="516136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Han Sans K Bold" panose="020B0800000000000000" pitchFamily="34" charset="-128"/>
                <a:ea typeface="Source Han Sans K Bold" panose="020B0800000000000000" pitchFamily="34" charset="-128"/>
                <a:cs typeface="+mn-cs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229475" cy="42576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9.1.1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灰色系统理论介绍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灰色系统理论（</a:t>
            </a:r>
            <a:r>
              <a:rPr kumimoji="0" lang="en-US" altLang="zh-CN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Grey System Theory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）是我国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自主创新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的系统科学理论。</a:t>
            </a:r>
            <a:r>
              <a:rPr kumimoji="0" lang="en-US" altLang="zh-CN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世纪</a:t>
            </a:r>
            <a:r>
              <a:rPr kumimoji="0" lang="en-US" altLang="zh-CN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年代，自华中科技大学邓聚龙教授提出灰色系统后，其理论方法迅速发展并初步形成以灰色关联空间为基础的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分析体系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，以灰色模型为主体的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模型体系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，以系统分析、建模、预测、决策、控制、评估为纲的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技术体系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kumimoji="0" lang="en-US" altLang="zh-CN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灰色系统模型对实验观测数据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没有什么特殊的要求和限制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，因此，国内外对灰色系统的理论和应用研究已经广泛开展，受到学者的普遍关注。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5099050" cy="42576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9.1.1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灰色系统理论介绍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灰色系统理论（</a:t>
            </a:r>
            <a:r>
              <a:rPr kumimoji="0" lang="en-US" altLang="zh-CN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Grey System Theory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）是灰色系统理论以“部分信息已知，部分信息未知”的“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小样本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”、“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贫信息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”不确定性系统为研究对象，主要通过对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“部分”已知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信息的生成、开发，提取有价值的信息，实现对系统运行行为、演化规律的正确描述和有效监控。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5605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2200" y="2957513"/>
            <a:ext cx="2243138" cy="1414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文本框 4"/>
          <p:cNvSpPr txBox="1"/>
          <p:nvPr/>
        </p:nvSpPr>
        <p:spPr>
          <a:xfrm>
            <a:off x="6440488" y="4376738"/>
            <a:ext cx="1439862" cy="37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</a:rPr>
              <a:t>小样本学习系统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5186363" cy="42576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9.1.1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灰色系统理论介绍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灰色系统：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是指部分信息已知而部分信息未知的系统，灰色系统理论所要考察和研究的是对信息不完备的系统，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通过已知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信息来研究和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预测未知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领域从而达到了解整个系统的目的。</a:t>
            </a:r>
            <a:endParaRPr kumimoji="0" lang="en-US" altLang="zh-CN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关联度：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是事物之间、因素之间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关联性大小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的量度。它定量地描述了事物或因素之间相互变化的情况，即变化的大小、方向与速度等的相对性。如果事物或因素变化的态势基本一致，则可以认为它们之间的关联度较大，反之，关联度较小。</a:t>
            </a: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6629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6638" y="2870200"/>
            <a:ext cx="2322512" cy="232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832725" cy="1593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 fontScale="8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9.1.1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灰色系统理论介绍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基本思想</a:t>
            </a:r>
            <a:r>
              <a:rPr kumimoji="0" lang="en-US" altLang="zh-CN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根据序列曲线几何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形状的相似程度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来判断其联系是否紧密，</a:t>
            </a: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曲线越接近</a:t>
            </a:r>
            <a:r>
              <a:rPr kumimoji="0" lang="zh-CN" altLang="en-US" sz="18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，相应序列之间的关联度就越大，反之就越小。例如下面曲线图显示，国内生产总值和第二产业的曲线走势接近，说明二者关联度较大。</a:t>
            </a:r>
            <a:endParaRPr kumimoji="0" lang="en-US" altLang="zh-CN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3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5213" y="3316288"/>
            <a:ext cx="4090987" cy="320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2"/>
          <p:cNvGrpSpPr/>
          <p:nvPr/>
        </p:nvGrpSpPr>
        <p:grpSpPr>
          <a:xfrm>
            <a:off x="433388" y="1444625"/>
            <a:ext cx="8239125" cy="5380038"/>
            <a:chOff x="433388" y="1445229"/>
            <a:chExt cx="8239125" cy="5379971"/>
          </a:xfrm>
        </p:grpSpPr>
        <p:sp>
          <p:nvSpPr>
            <p:cNvPr id="30" name="矩形 8"/>
            <p:cNvSpPr/>
            <p:nvPr>
              <p:custDataLst>
                <p:tags r:id="rId1"/>
              </p:custDataLst>
            </p:nvPr>
          </p:nvSpPr>
          <p:spPr>
            <a:xfrm>
              <a:off x="457200" y="1661126"/>
              <a:ext cx="8120063" cy="4892614"/>
            </a:xfrm>
            <a:prstGeom prst="rect">
              <a:avLst/>
            </a:prstGeom>
            <a:noFill/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"/>
              </p:custDataLst>
            </p:nvPr>
          </p:nvCxnSpPr>
          <p:spPr>
            <a:xfrm>
              <a:off x="579438" y="1445229"/>
              <a:ext cx="400050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>
              <a:off x="433388" y="1513491"/>
              <a:ext cx="400050" cy="398457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>
              <a:off x="8274050" y="6356893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5"/>
              </p:custDataLst>
            </p:nvPr>
          </p:nvCxnSpPr>
          <p:spPr>
            <a:xfrm>
              <a:off x="8128000" y="6426742"/>
              <a:ext cx="398463" cy="398458"/>
            </a:xfrm>
            <a:prstGeom prst="line">
              <a:avLst/>
            </a:prstGeom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itle 6"/>
          <p:cNvSpPr txBox="1"/>
          <p:nvPr>
            <p:custDataLst>
              <p:tags r:id="rId6"/>
            </p:custDataLst>
          </p:nvPr>
        </p:nvSpPr>
        <p:spPr>
          <a:xfrm>
            <a:off x="693738" y="1843088"/>
            <a:ext cx="7153275" cy="4452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9.1.2 </a:t>
            </a:r>
            <a:r>
              <a:rPr kumimoji="0" lang="zh-CN" altLang="en-US" sz="22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灰色关联度的计算</a:t>
            </a:r>
            <a:endParaRPr kumimoji="0" lang="zh-CN" altLang="en-US" sz="22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kumimoji="0" lang="en-US" altLang="zh-CN" sz="18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altLang="en-US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分为四个主要步骤</a:t>
            </a:r>
            <a:r>
              <a:rPr kumimoji="0" lang="en-US" altLang="zh-CN" sz="2000" b="1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0" lang="en-US" altLang="zh-CN" sz="2000" b="1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               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第一步 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确定参考数列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第二步 处理原始数据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第三步 计算关联系数</a:t>
            </a:r>
            <a:endParaRPr kumimoji="0" lang="en-US" altLang="zh-CN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kumimoji="0" lang="zh-CN" altLang="en-US" sz="2000" b="0" i="0" u="none" strike="noStrike" kern="1200" cap="none" spc="100" normalizeH="0" baseline="0" noProof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第四步 关联度的计算与比较</a:t>
            </a:r>
            <a:endParaRPr kumimoji="0" lang="zh-CN" altLang="en-US" sz="20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en-US" altLang="zh-CN" sz="2745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7"/>
            </p:custDataLst>
          </p:nvPr>
        </p:nvSpPr>
        <p:spPr>
          <a:xfrm>
            <a:off x="457200" y="849313"/>
            <a:ext cx="7389813" cy="609600"/>
          </a:xfrm>
          <a:prstGeom prst="rect">
            <a:avLst/>
          </a:prstGeom>
          <a:noFill/>
          <a:ln w="12700">
            <a:miter lim="400000"/>
          </a:ln>
        </p:spPr>
        <p:txBody>
          <a:bodyPr lIns="0" tIns="0" rIns="0" bIns="0" anchor="ctr">
            <a:normAutofit fontScale="70000"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9.1 </a:t>
            </a:r>
            <a:r>
              <a:rPr kumimoji="0" lang="zh-CN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任务一：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基于灰色关联度的运动员专项成绩分析</a:t>
            </a:r>
            <a:endParaRPr kumimoji="0" lang="zh-CN" sz="355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85.xml><?xml version="1.0" encoding="utf-8"?>
<p:tagLst xmlns:p="http://schemas.openxmlformats.org/presentationml/2006/main">
  <p:tag name="GENSWF_SLIDE_TITLE" val="第一章 PHP开篇"/>
  <p:tag name="GENSWF_ADVANCE_TIME" val="0.00"/>
  <p:tag name="ISPRING_SLIDE_INDENT_LEVEL" val="0"/>
  <p:tag name="ISPRING_CUSTOM_TIMING_USED" val="0"/>
</p:tagLst>
</file>

<file path=ppt/tags/tag186.xml><?xml version="1.0" encoding="utf-8"?>
<p:tagLst xmlns:p="http://schemas.openxmlformats.org/presentationml/2006/main">
  <p:tag name="KSO_WPP_MARK_KEY" val="44446de5-49c1-412a-8375-ed6797a3da2e"/>
  <p:tag name="COMMONDATA" val="eyJoZGlkIjoiZDljOTI3NGM3YjA4OTUzZDIyZTE3NzQzM2JjYWYyMDIifQ==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.xml><?xml version="1.0" encoding="utf-8"?>
<p:tagLst xmlns:p="http://schemas.openxmlformats.org/presentationml/2006/main">
  <p:tag name="GENSWF_SLIDE_TITLE" val="第1章 Java开发入门"/>
  <p:tag name="GENSWF_ADVANCE_TIME" val="0.00"/>
  <p:tag name="ISPRING_SLIDE_INDENT_LEVEL" val="0"/>
  <p:tag name="ISPRING_CUSTOM_TIMING_USED" val="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lnSpc>
            <a:spcPct val="150000"/>
          </a:lnSpc>
          <a:buFont typeface="Wingdings" panose="05000000000000000000" pitchFamily="2" charset="2"/>
          <a:buChar char="l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6147</Words>
  <Application>WPS 演示</Application>
  <PresentationFormat/>
  <Paragraphs>252</Paragraphs>
  <Slides>31</Slides>
  <Notes>5</Notes>
  <HiddenSlides>0</HiddenSlides>
  <MMClips>0</MMClips>
  <ScaleCrop>false</ScaleCrop>
  <HeadingPairs>
    <vt:vector size="10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31</vt:i4>
      </vt:variant>
      <vt:variant>
        <vt:lpstr>自定义放映</vt:lpstr>
      </vt:variant>
      <vt:variant>
        <vt:i4>1</vt:i4>
      </vt:variant>
    </vt:vector>
  </HeadingPairs>
  <TitlesOfParts>
    <vt:vector size="58" baseType="lpstr">
      <vt:lpstr>Arial</vt:lpstr>
      <vt:lpstr>宋体</vt:lpstr>
      <vt:lpstr>Wingdings</vt:lpstr>
      <vt:lpstr>Calibri Light</vt:lpstr>
      <vt:lpstr>等线 Light</vt:lpstr>
      <vt:lpstr>Calibri</vt:lpstr>
      <vt:lpstr>等线</vt:lpstr>
      <vt:lpstr>微软雅黑</vt:lpstr>
      <vt:lpstr>华光琥珀_CNKI</vt:lpstr>
      <vt:lpstr>+mn-lt</vt:lpstr>
      <vt:lpstr>Segoe Print</vt:lpstr>
      <vt:lpstr>字魂58号-创中黑</vt:lpstr>
      <vt:lpstr>黑体</vt:lpstr>
      <vt:lpstr>Segoe UI</vt:lpstr>
      <vt:lpstr>Calibri</vt:lpstr>
      <vt:lpstr>Source Han Sans K Bold</vt:lpstr>
      <vt:lpstr>字魂58号-创中黑</vt:lpstr>
      <vt:lpstr>Arial Unicode MS</vt:lpstr>
      <vt:lpstr>Yu Gothic UI Semibold</vt:lpstr>
      <vt:lpstr>Office 主题​​</vt:lpstr>
      <vt:lpstr>Equation.AxMath</vt:lpstr>
      <vt:lpstr>Equation.AxMath</vt:lpstr>
      <vt:lpstr>Equation.AxMath</vt:lpstr>
      <vt:lpstr>Equation.AxMath</vt:lpstr>
      <vt:lpstr>Equation.AxMath</vt:lpstr>
      <vt:lpstr>Equation.AxMath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王哲</dc:creator>
  <cp:lastModifiedBy>校园忠哥</cp:lastModifiedBy>
  <cp:revision>982</cp:revision>
  <dcterms:created xsi:type="dcterms:W3CDTF">2013-01-25T01:44:32Z</dcterms:created>
  <dcterms:modified xsi:type="dcterms:W3CDTF">2023-03-03T15:13:47Z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B78419BE708944DABA6193DB2239F76C</vt:lpwstr>
  </property>
</Properties>
</file>